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22"/>
  </p:handoutMasterIdLst>
  <p:sldIdLst>
    <p:sldId id="305" r:id="rId3"/>
    <p:sldId id="296" r:id="rId4"/>
    <p:sldId id="306" r:id="rId6"/>
    <p:sldId id="317" r:id="rId7"/>
    <p:sldId id="259" r:id="rId8"/>
    <p:sldId id="318" r:id="rId9"/>
    <p:sldId id="314" r:id="rId10"/>
    <p:sldId id="313" r:id="rId11"/>
    <p:sldId id="294" r:id="rId12"/>
    <p:sldId id="319" r:id="rId13"/>
    <p:sldId id="320" r:id="rId14"/>
    <p:sldId id="309" r:id="rId15"/>
    <p:sldId id="321" r:id="rId16"/>
    <p:sldId id="323" r:id="rId17"/>
    <p:sldId id="324" r:id="rId18"/>
    <p:sldId id="310" r:id="rId19"/>
    <p:sldId id="331" r:id="rId20"/>
    <p:sldId id="31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57"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ustomXml" Target="../customXml/item3.xml"/><Relationship Id="rId28" Type="http://schemas.openxmlformats.org/officeDocument/2006/relationships/customXml" Target="../customXml/item2.xml"/><Relationship Id="rId27" Type="http://schemas.openxmlformats.org/officeDocument/2006/relationships/customXml" Target="../customXml/item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14.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12.png"/><Relationship Id="rId4" Type="http://schemas.openxmlformats.org/officeDocument/2006/relationships/image" Target="../media/image3.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4" name="Footer Placeholder 13"/>
          <p:cNvSpPr>
            <a:spLocks noGrp="1"/>
          </p:cNvSpPr>
          <p:nvPr>
            <p:ph type="ftr" sz="quarter" idx="10"/>
          </p:nvPr>
        </p:nvSpPr>
        <p:spPr/>
        <p:txBody>
          <a:bodyPr/>
          <a:lstStyle/>
          <a:p>
            <a:r>
              <a:rPr lang="en-US"/>
              <a:t>Presentation title</a:t>
            </a:r>
            <a:endParaRPr lang="en-US" dirty="0"/>
          </a:p>
        </p:txBody>
      </p:sp>
      <p:sp>
        <p:nvSpPr>
          <p:cNvPr id="15" name="Slide Number Placeholder 14"/>
          <p:cNvSpPr>
            <a:spLocks noGrp="1"/>
          </p:cNvSpPr>
          <p:nvPr>
            <p:ph type="sldNum" sz="quarter" idx="11"/>
          </p:nvPr>
        </p:nvSpPr>
        <p:spPr/>
        <p:txBody>
          <a:bodyPr/>
          <a:lstStyle/>
          <a:p>
            <a:fld id="{294A09A9-5501-47C1-A89A-A340965A2BE2}"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Presentation title</a:t>
            </a:r>
            <a:endParaRPr lang="en-US" dirty="0"/>
          </a:p>
        </p:txBody>
      </p:sp>
      <p:sp>
        <p:nvSpPr>
          <p:cNvPr id="4" name="Slide Number Placeholder 3"/>
          <p:cNvSpPr>
            <a:spLocks noGrp="1"/>
          </p:cNvSpPr>
          <p:nvPr>
            <p:ph type="sldNum" sz="quarter" idx="11"/>
          </p:nvPr>
        </p:nvSpPr>
        <p:spPr/>
        <p:txBody>
          <a:bodyPr/>
          <a:lstStyle/>
          <a:p>
            <a:fld id="{294A09A9-5501-47C1-A89A-A340965A2BE2}" type="slidenum">
              <a:rPr lang="en-US" smtClean="0"/>
            </a:fld>
            <a:endParaRPr lang="en-US" dirty="0"/>
          </a:p>
        </p:txBody>
      </p:sp>
      <p:sp>
        <p:nvSpPr>
          <p:cNvPr id="12" name="Content Placeholder 11"/>
          <p:cNvSpPr>
            <a:spLocks noGrp="1"/>
          </p:cNvSpPr>
          <p:nvPr>
            <p:ph sz="quarter" idx="12"/>
          </p:nvPr>
        </p:nvSpPr>
        <p:spPr>
          <a:xfrm>
            <a:off x="975360" y="2615184"/>
            <a:ext cx="10241280" cy="33192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fld>
            <a:endParaRPr lang="en-US" dirty="0"/>
          </a:p>
        </p:txBody>
      </p:sp>
      <p:sp>
        <p:nvSpPr>
          <p:cNvPr id="29" name="Text Placeholder 2"/>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0" name="Content Placeholder 3"/>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31" name="Text Placeholder 4"/>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2" name="Content Placeholder 5"/>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38" name="Picture 37" descr="A group of flowers&#10;&#10;Description automatically generated with low confidenc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fld>
            <a:endParaRPr lang="en-US" dirty="0"/>
          </a:p>
        </p:txBody>
      </p:sp>
      <p:sp>
        <p:nvSpPr>
          <p:cNvPr id="15" name="Text Placeholder 4"/>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6" name="Content Placeholder 5"/>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72184" y="2889504"/>
            <a:ext cx="2852928" cy="1088136"/>
          </a:xfrm>
        </p:spPr>
        <p:txBody>
          <a:bodyPr/>
          <a:lstStyle>
            <a:lvl1pPr algn="ctr">
              <a:defRPr/>
            </a:lvl1pPr>
          </a:lstStyle>
          <a:p>
            <a:r>
              <a:rPr lang="en-US"/>
              <a:t>Click to edit Master title style</a:t>
            </a:r>
            <a:endParaRPr lang="en-US"/>
          </a:p>
        </p:txBody>
      </p:sp>
      <p:sp>
        <p:nvSpPr>
          <p:cNvPr id="19" name="Content Placeholder 2"/>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endParaRPr lang="en-US"/>
          </a:p>
          <a:p>
            <a:pPr lvl="1"/>
            <a:r>
              <a:rPr lang="en-US"/>
              <a:t>Second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838200" y="2628461"/>
            <a:ext cx="5181600" cy="354850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2628461"/>
            <a:ext cx="5181600" cy="354850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10"/>
          </p:nvPr>
        </p:nvSpPr>
        <p:spPr/>
        <p:txBody>
          <a:bodyPr/>
          <a:lstStyle/>
          <a:p>
            <a:r>
              <a:rPr lang="en-US"/>
              <a:t>Presentation title</a:t>
            </a:r>
            <a:endParaRPr lang="en-US" dirty="0"/>
          </a:p>
        </p:txBody>
      </p:sp>
      <p:sp>
        <p:nvSpPr>
          <p:cNvPr id="8" name="Slide Number Placeholder 7"/>
          <p:cNvSpPr>
            <a:spLocks noGrp="1"/>
          </p:cNvSpPr>
          <p:nvPr>
            <p:ph type="sldNum" sz="quarter" idx="11"/>
          </p:nvPr>
        </p:nvSpPr>
        <p:spPr/>
        <p:txBody>
          <a:bodyPr/>
          <a:lstStyle/>
          <a:p>
            <a:fld id="{294A09A9-5501-47C1-A89A-A340965A2BE2}"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fld>
            <a:endParaRPr lang="en-US" dirty="0"/>
          </a:p>
        </p:txBody>
      </p:sp>
      <p:sp>
        <p:nvSpPr>
          <p:cNvPr id="32" name="Content Placeholder 5"/>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6" name="Picture 5" descr="A picture containing flower, plant&#10;&#10;Description automatically generate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endParaRPr lang="en-US"/>
          </a:p>
          <a:p>
            <a:pPr lvl="1"/>
            <a:r>
              <a:rPr lang="en-US"/>
              <a:t>Second level</a:t>
            </a:r>
            <a:endParaRPr lang="en-US"/>
          </a:p>
        </p:txBody>
      </p:sp>
      <p:sp>
        <p:nvSpPr>
          <p:cNvPr id="14" name="Footer Placeholder 13"/>
          <p:cNvSpPr>
            <a:spLocks noGrp="1"/>
          </p:cNvSpPr>
          <p:nvPr>
            <p:ph type="ftr" sz="quarter" idx="10"/>
          </p:nvPr>
        </p:nvSpPr>
        <p:spPr/>
        <p:txBody>
          <a:bodyPr/>
          <a:lstStyle/>
          <a:p>
            <a:r>
              <a:rPr lang="en-US"/>
              <a:t>Presentation title</a:t>
            </a:r>
            <a:endParaRPr lang="en-US" dirty="0"/>
          </a:p>
        </p:txBody>
      </p:sp>
      <p:sp>
        <p:nvSpPr>
          <p:cNvPr id="15" name="Slide Number Placeholder 14"/>
          <p:cNvSpPr>
            <a:spLocks noGrp="1"/>
          </p:cNvSpPr>
          <p:nvPr>
            <p:ph type="sldNum" sz="quarter" idx="11"/>
          </p:nvPr>
        </p:nvSpPr>
        <p:spPr/>
        <p:txBody>
          <a:bodyPr/>
          <a:lstStyle/>
          <a:p>
            <a:fld id="{294A09A9-5501-47C1-A89A-A340965A2BE2}"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Footer Placeholder 5"/>
          <p:cNvSpPr>
            <a:spLocks noGrp="1"/>
          </p:cNvSpPr>
          <p:nvPr>
            <p:ph type="ftr" sz="quarter" idx="10"/>
          </p:nvPr>
        </p:nvSpPr>
        <p:spPr/>
        <p:txBody>
          <a:bodyPr/>
          <a:lstStyle/>
          <a:p>
            <a:r>
              <a:rPr lang="en-US"/>
              <a:t>Presentation title</a:t>
            </a:r>
            <a:endParaRPr lang="en-US" dirty="0"/>
          </a:p>
        </p:txBody>
      </p:sp>
      <p:sp>
        <p:nvSpPr>
          <p:cNvPr id="7" name="Slide Number Placeholder 6"/>
          <p:cNvSpPr>
            <a:spLocks noGrp="1"/>
          </p:cNvSpPr>
          <p:nvPr>
            <p:ph type="sldNum" sz="quarter" idx="11"/>
          </p:nvPr>
        </p:nvSpPr>
        <p:spPr/>
        <p:txBody>
          <a:bodyPr/>
          <a:lstStyle/>
          <a:p>
            <a:fld id="{294A09A9-5501-47C1-A89A-A340965A2BE2}"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Footer Placeholder 5"/>
          <p:cNvSpPr>
            <a:spLocks noGrp="1"/>
          </p:cNvSpPr>
          <p:nvPr>
            <p:ph type="ftr" sz="quarter" idx="10"/>
          </p:nvPr>
        </p:nvSpPr>
        <p:spPr/>
        <p:txBody>
          <a:bodyPr/>
          <a:lstStyle/>
          <a:p>
            <a:r>
              <a:rPr lang="en-US"/>
              <a:t>Presentation title</a:t>
            </a:r>
            <a:endParaRPr lang="en-US" dirty="0"/>
          </a:p>
        </p:txBody>
      </p:sp>
      <p:sp>
        <p:nvSpPr>
          <p:cNvPr id="7" name="Slide Number Placeholder 6"/>
          <p:cNvSpPr>
            <a:spLocks noGrp="1"/>
          </p:cNvSpPr>
          <p:nvPr>
            <p:ph type="sldNum" sz="quarter" idx="11"/>
          </p:nvPr>
        </p:nvSpPr>
        <p:spPr/>
        <p:txBody>
          <a:bodyPr/>
          <a:lstStyle/>
          <a:p>
            <a:fld id="{294A09A9-5501-47C1-A89A-A340965A2BE2}"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27" name="Text Placeholder 24"/>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endParaRPr lang="en-US" dirty="0"/>
          </a:p>
        </p:txBody>
      </p:sp>
      <p:sp>
        <p:nvSpPr>
          <p:cNvPr id="28" name="Text Placeholder 24"/>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endParaRPr lang="en-US"/>
          </a:p>
        </p:txBody>
      </p:sp>
      <p:sp>
        <p:nvSpPr>
          <p:cNvPr id="21" name="Text Placeholder 19"/>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endParaRPr lang="en-US"/>
          </a:p>
        </p:txBody>
      </p:sp>
      <p:sp>
        <p:nvSpPr>
          <p:cNvPr id="31" name="Picture Placeholder 17"/>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endParaRPr lang="en-US"/>
          </a:p>
        </p:txBody>
      </p:sp>
      <p:sp>
        <p:nvSpPr>
          <p:cNvPr id="32" name="Text Placeholder 19"/>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endParaRPr lang="en-US"/>
          </a:p>
        </p:txBody>
      </p:sp>
      <p:sp>
        <p:nvSpPr>
          <p:cNvPr id="30" name="Picture Placeholder 17"/>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endParaRPr lang="en-US"/>
          </a:p>
        </p:txBody>
      </p:sp>
      <p:sp>
        <p:nvSpPr>
          <p:cNvPr id="34" name="Text Placeholder 19"/>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endParaRPr lang="en-US"/>
          </a:p>
        </p:txBody>
      </p:sp>
      <p:sp>
        <p:nvSpPr>
          <p:cNvPr id="29" name="Picture Placeholder 17"/>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endParaRPr lang="en-US"/>
          </a:p>
        </p:txBody>
      </p:sp>
      <p:sp>
        <p:nvSpPr>
          <p:cNvPr id="36" name="Text Placeholder 19"/>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endParaRPr lang="en-US"/>
          </a:p>
        </p:txBody>
      </p:sp>
      <p:sp>
        <p:nvSpPr>
          <p:cNvPr id="3" name="Footer Placeholder 2"/>
          <p:cNvSpPr>
            <a:spLocks noGrp="1"/>
          </p:cNvSpPr>
          <p:nvPr>
            <p:ph type="ftr" sz="quarter" idx="10"/>
          </p:nvPr>
        </p:nvSpPr>
        <p:spPr/>
        <p:txBody>
          <a:bodyPr/>
          <a:lstStyle/>
          <a:p>
            <a:r>
              <a:rPr lang="en-US"/>
              <a:t>Presentation title</a:t>
            </a:r>
            <a:endParaRPr lang="en-US" dirty="0"/>
          </a:p>
        </p:txBody>
      </p:sp>
      <p:sp>
        <p:nvSpPr>
          <p:cNvPr id="4" name="Slide Number Placeholder 3"/>
          <p:cNvSpPr>
            <a:spLocks noGrp="1"/>
          </p:cNvSpPr>
          <p:nvPr>
            <p:ph type="sldNum" sz="quarter" idx="11"/>
          </p:nvPr>
        </p:nvSpPr>
        <p:spPr/>
        <p:txBody>
          <a:bodyPr/>
          <a:lstStyle/>
          <a:p>
            <a:fld id="{294A09A9-5501-47C1-A89A-A340965A2BE2}"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endParaRPr lang="en-US"/>
          </a:p>
        </p:txBody>
      </p:sp>
      <p:sp>
        <p:nvSpPr>
          <p:cNvPr id="21" name="Text Placeholder 19"/>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endParaRPr lang="en-US"/>
          </a:p>
        </p:txBody>
      </p:sp>
      <p:sp>
        <p:nvSpPr>
          <p:cNvPr id="46" name="Picture Placeholder 17"/>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endParaRPr lang="en-US"/>
          </a:p>
        </p:txBody>
      </p:sp>
      <p:sp>
        <p:nvSpPr>
          <p:cNvPr id="44" name="Text Placeholder 19"/>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endParaRPr lang="en-US"/>
          </a:p>
        </p:txBody>
      </p:sp>
      <p:sp>
        <p:nvSpPr>
          <p:cNvPr id="31" name="Picture Placeholder 17"/>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endParaRPr lang="en-US"/>
          </a:p>
        </p:txBody>
      </p:sp>
      <p:sp>
        <p:nvSpPr>
          <p:cNvPr id="32" name="Text Placeholder 19"/>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endParaRPr lang="en-US"/>
          </a:p>
        </p:txBody>
      </p:sp>
      <p:sp>
        <p:nvSpPr>
          <p:cNvPr id="16" name="Picture Placeholder 17"/>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endParaRPr lang="en-US"/>
          </a:p>
        </p:txBody>
      </p:sp>
      <p:sp>
        <p:nvSpPr>
          <p:cNvPr id="18" name="Text Placeholder 19"/>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endParaRPr lang="en-US"/>
          </a:p>
        </p:txBody>
      </p:sp>
      <p:sp>
        <p:nvSpPr>
          <p:cNvPr id="30" name="Picture Placeholder 17"/>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endParaRPr lang="en-US"/>
          </a:p>
        </p:txBody>
      </p:sp>
      <p:sp>
        <p:nvSpPr>
          <p:cNvPr id="34" name="Text Placeholder 19"/>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endParaRPr lang="en-US"/>
          </a:p>
        </p:txBody>
      </p:sp>
      <p:sp>
        <p:nvSpPr>
          <p:cNvPr id="14" name="Picture Placeholder 17"/>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endParaRPr lang="en-US"/>
          </a:p>
        </p:txBody>
      </p:sp>
      <p:sp>
        <p:nvSpPr>
          <p:cNvPr id="25" name="Text Placeholder 19"/>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endParaRPr lang="en-US"/>
          </a:p>
        </p:txBody>
      </p:sp>
      <p:sp>
        <p:nvSpPr>
          <p:cNvPr id="29" name="Picture Placeholder 17"/>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endParaRPr lang="en-US"/>
          </a:p>
        </p:txBody>
      </p:sp>
      <p:sp>
        <p:nvSpPr>
          <p:cNvPr id="36" name="Text Placeholder 19"/>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endParaRPr lang="en-US"/>
          </a:p>
        </p:txBody>
      </p:sp>
      <p:sp>
        <p:nvSpPr>
          <p:cNvPr id="47" name="Picture Placeholder 17"/>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endParaRPr lang="en-US"/>
          </a:p>
        </p:txBody>
      </p:sp>
      <p:sp>
        <p:nvSpPr>
          <p:cNvPr id="41" name="Text Placeholder 19"/>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endParaRPr lang="en-US"/>
          </a:p>
        </p:txBody>
      </p:sp>
      <p:sp>
        <p:nvSpPr>
          <p:cNvPr id="3" name="Footer Placeholder 2"/>
          <p:cNvSpPr>
            <a:spLocks noGrp="1"/>
          </p:cNvSpPr>
          <p:nvPr>
            <p:ph type="ftr" sz="quarter" idx="10"/>
          </p:nvPr>
        </p:nvSpPr>
        <p:spPr/>
        <p:txBody>
          <a:bodyPr/>
          <a:lstStyle/>
          <a:p>
            <a:r>
              <a:rPr lang="en-US"/>
              <a:t>Presentation title</a:t>
            </a:r>
            <a:endParaRPr lang="en-US" dirty="0"/>
          </a:p>
        </p:txBody>
      </p:sp>
      <p:sp>
        <p:nvSpPr>
          <p:cNvPr id="4" name="Slide Number Placeholder 3"/>
          <p:cNvSpPr>
            <a:spLocks noGrp="1"/>
          </p:cNvSpPr>
          <p:nvPr>
            <p:ph type="sldNum" sz="quarter" idx="11"/>
          </p:nvPr>
        </p:nvSpPr>
        <p:spPr/>
        <p:txBody>
          <a:bodyPr/>
          <a:lstStyle/>
          <a:p>
            <a:fld id="{294A09A9-5501-47C1-A89A-A340965A2BE2}"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Footer Placeholder 4"/>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Dimensions of Culture</a:t>
            </a:r>
            <a:br>
              <a:rPr lang="en-US" dirty="0"/>
            </a:br>
            <a:r>
              <a:rPr lang="en-US" sz="2000" dirty="0"/>
              <a:t>Prepared by: Dr. Hamida Bouzekria</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456" y="2764464"/>
            <a:ext cx="8705088" cy="1642943"/>
          </a:xfrm>
        </p:spPr>
        <p:txBody>
          <a:bodyPr/>
          <a:lstStyle/>
          <a:p>
            <a:r>
              <a:rPr lang="en-US" b="1" i="0" dirty="0">
                <a:effectLst/>
                <a:latin typeface="Söhne"/>
              </a:rPr>
              <a:t>Uncertainty Avoidance Index (UAI):</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9972"/>
            <a:ext cx="10972800" cy="5332228"/>
          </a:xfrm>
        </p:spPr>
        <p:txBody>
          <a:bodyPr>
            <a:normAutofit/>
          </a:bodyPr>
          <a:lstStyle/>
          <a:p>
            <a:pPr marL="0" indent="0">
              <a:buNone/>
            </a:pPr>
            <a:r>
              <a:rPr lang="en-US" sz="2400" b="0" i="0" dirty="0">
                <a:solidFill>
                  <a:schemeClr val="tx1"/>
                </a:solidFill>
                <a:effectLst/>
                <a:latin typeface="Times New Roman" panose="02020603050405020304" pitchFamily="18" charset="0"/>
                <a:cs typeface="Times New Roman" panose="02020603050405020304" pitchFamily="18" charset="0"/>
              </a:rPr>
              <a:t>Uncertainty avoidance measures the tolerance for uncertainty and ambiguity within a society. </a:t>
            </a:r>
            <a:r>
              <a:rPr lang="en-US" sz="2600" b="0" i="0" dirty="0">
                <a:solidFill>
                  <a:schemeClr val="tx1"/>
                </a:solidFill>
                <a:effectLst/>
                <a:latin typeface="Times New Roman" panose="02020603050405020304" pitchFamily="18" charset="0"/>
                <a:cs typeface="Times New Roman" panose="02020603050405020304" pitchFamily="18" charset="0"/>
              </a:rPr>
              <a:t>This dimension considers how unknown situations, uncertainty, and unexpected events are dealt with.</a:t>
            </a:r>
            <a:endParaRPr lang="en-US" sz="2600" b="0" i="0" dirty="0">
              <a:solidFill>
                <a:schemeClr val="tx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600" b="0" i="0" dirty="0">
                <a:solidFill>
                  <a:schemeClr val="tx1"/>
                </a:solidFill>
                <a:effectLst/>
                <a:latin typeface="Times New Roman" panose="02020603050405020304" pitchFamily="18" charset="0"/>
                <a:cs typeface="Times New Roman" panose="02020603050405020304" pitchFamily="18" charset="0"/>
              </a:rPr>
              <a:t>A high uncertainty avoidance index indicates a low tolerance for uncertainty, ambiguity, and risk-taking. The unknown is minimized through strict rules, regulations, etc. Both the institutions and the individuals in these societies strive to reduce uncertainty by employing vigorous rules, regulations, and similar measures.</a:t>
            </a:r>
            <a:endParaRPr lang="en-US" sz="2600" b="0" i="0" dirty="0">
              <a:solidFill>
                <a:schemeClr val="tx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600" b="0" i="0" dirty="0">
                <a:solidFill>
                  <a:schemeClr val="tx1"/>
                </a:solidFill>
                <a:effectLst/>
                <a:latin typeface="Times New Roman" panose="02020603050405020304" pitchFamily="18" charset="0"/>
                <a:cs typeface="Times New Roman" panose="02020603050405020304" pitchFamily="18" charset="0"/>
              </a:rPr>
              <a:t>A low uncertainty avoidance index indicates a high tolerance for uncertainty and ambiguity. The unknown is more openly accepted, and there are lax rules, regulations, etc. Individuals and cultures with low uncertainty avoidance embrace and feel at ease in situations lacking structure or in fluctuating environments.</a:t>
            </a:r>
            <a:endParaRPr lang="en-US" sz="26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Footer Placeholder 3"/>
          <p:cNvSpPr>
            <a:spLocks noGrp="1"/>
          </p:cNvSpPr>
          <p:nvPr>
            <p:ph type="ftr" sz="quarter" idx="10"/>
          </p:nvPr>
        </p:nvSpPr>
        <p:spPr/>
        <p:txBody>
          <a:bodyPr/>
          <a:lstStyle/>
          <a:p>
            <a:r>
              <a:rPr lang="en-US"/>
              <a:t>Presentation title</a:t>
            </a:r>
            <a:endParaRPr lang="en-US" dirty="0"/>
          </a:p>
        </p:txBody>
      </p:sp>
      <p:sp>
        <p:nvSpPr>
          <p:cNvPr id="5" name="Slide Number Placeholder 4"/>
          <p:cNvSpPr>
            <a:spLocks noGrp="1"/>
          </p:cNvSpPr>
          <p:nvPr>
            <p:ph type="sldNum" sz="quarter" idx="11"/>
          </p:nvPr>
        </p:nvSpPr>
        <p:spPr/>
        <p:txBody>
          <a:bodyPr/>
          <a:lstStyle/>
          <a:p>
            <a:fld id="{294A09A9-5501-47C1-A89A-A340965A2BE2}" type="slidenum">
              <a:rPr lang="en-US" smtClean="0"/>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44" y="616688"/>
            <a:ext cx="10515600" cy="1350336"/>
          </a:xfrm>
        </p:spPr>
        <p:txBody>
          <a:bodyPr>
            <a:normAutofit fontScale="90000"/>
          </a:bodyPr>
          <a:lstStyle/>
          <a:p>
            <a:r>
              <a:rPr lang="en-US" b="1" i="0" dirty="0">
                <a:effectLst/>
                <a:latin typeface="Söhne"/>
              </a:rPr>
              <a:t>Long-Term Orientation vs. Short-Term Normative Orientation (LTO):</a:t>
            </a:r>
            <a:br>
              <a:rPr lang="en-US" b="1" i="0" dirty="0">
                <a:effectLst/>
                <a:latin typeface="Söhne"/>
              </a:rPr>
            </a:br>
            <a:endParaRPr lang="en-US" dirty="0"/>
          </a:p>
        </p:txBody>
      </p:sp>
      <p:sp>
        <p:nvSpPr>
          <p:cNvPr id="5" name="Slide Number Placeholder 4"/>
          <p:cNvSpPr>
            <a:spLocks noGrp="1"/>
          </p:cNvSpPr>
          <p:nvPr>
            <p:ph type="sldNum" sz="quarter" idx="11"/>
          </p:nvPr>
        </p:nvSpPr>
        <p:spPr>
          <a:xfrm>
            <a:off x="9067797" y="6356350"/>
            <a:ext cx="2743200" cy="365125"/>
          </a:xfrm>
        </p:spPr>
        <p:txBody>
          <a:bodyPr/>
          <a:lstStyle/>
          <a:p>
            <a:fld id="{294A09A9-5501-47C1-A89A-A340965A2BE2}" type="slidenum">
              <a:rPr lang="en-US" smtClean="0"/>
            </a:fld>
            <a:endParaRPr lang="en-US" dirty="0"/>
          </a:p>
        </p:txBody>
      </p:sp>
      <p:sp>
        <p:nvSpPr>
          <p:cNvPr id="6" name="Content Placeholder 5"/>
          <p:cNvSpPr>
            <a:spLocks noGrp="1"/>
          </p:cNvSpPr>
          <p:nvPr>
            <p:ph idx="1"/>
          </p:nvPr>
        </p:nvSpPr>
        <p:spPr>
          <a:xfrm>
            <a:off x="265815" y="2636874"/>
            <a:ext cx="11545182" cy="4221126"/>
          </a:xfrm>
        </p:spPr>
        <p:txBody>
          <a:bodyPr>
            <a:normAutofit/>
          </a:bodyPr>
          <a:lstStyle/>
          <a:p>
            <a:pPr marL="0" indent="0" algn="just">
              <a:buNone/>
            </a:pPr>
            <a:r>
              <a:rPr lang="en-US" sz="2400" b="0" i="0" dirty="0">
                <a:solidFill>
                  <a:schemeClr val="tx1"/>
                </a:solidFill>
                <a:effectLst/>
                <a:latin typeface="Times New Roman" panose="02020603050405020304" pitchFamily="18" charset="0"/>
                <a:cs typeface="Times New Roman" panose="02020603050405020304" pitchFamily="18" charset="0"/>
              </a:rPr>
              <a:t>The long-term orientation vs. short-term orientation dimension was later added to Hofstede's original four dimensions. It refers to the extent to which a society values long-term traditions, perseverance, and thrift (long-term orientation) versus short-term results, respect for tradition, and fulfilling social obligations (short-term orientation). </a:t>
            </a:r>
            <a:endParaRPr lang="en-US" sz="2400" b="0" i="0" dirty="0">
              <a:solidFill>
                <a:schemeClr val="tx1"/>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400" b="0" i="0" dirty="0">
                <a:solidFill>
                  <a:schemeClr val="tx1"/>
                </a:solidFill>
                <a:effectLst/>
                <a:latin typeface="Times New Roman" panose="02020603050405020304" pitchFamily="18" charset="0"/>
                <a:cs typeface="Times New Roman" panose="02020603050405020304" pitchFamily="18" charset="0"/>
              </a:rPr>
              <a:t>Societies that emphasize long-term orientation prioritize future outcomes, postponing immediate success for achievements over the long term. In these cultures, values like persistence, endurance, frugality, savings, sustained growth and adaptability take </a:t>
            </a:r>
            <a:r>
              <a:rPr lang="en-US" sz="2400" b="0" i="0" dirty="0" err="1">
                <a:solidFill>
                  <a:schemeClr val="tx1"/>
                </a:solidFill>
                <a:effectLst/>
                <a:latin typeface="Times New Roman" panose="02020603050405020304" pitchFamily="18" charset="0"/>
                <a:cs typeface="Times New Roman" panose="02020603050405020304" pitchFamily="18" charset="0"/>
              </a:rPr>
              <a:t>centre</a:t>
            </a:r>
            <a:r>
              <a:rPr lang="en-US" sz="2400" b="0" i="0" dirty="0">
                <a:solidFill>
                  <a:schemeClr val="tx1"/>
                </a:solidFill>
                <a:effectLst/>
                <a:latin typeface="Times New Roman" panose="02020603050405020304" pitchFamily="18" charset="0"/>
                <a:cs typeface="Times New Roman" panose="02020603050405020304" pitchFamily="18" charset="0"/>
              </a:rPr>
              <a:t> stage.</a:t>
            </a:r>
            <a:endParaRPr lang="en-US" sz="2400" b="0" i="0" dirty="0">
              <a:solidFill>
                <a:schemeClr val="tx1"/>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400" b="0" i="0" dirty="0">
                <a:solidFill>
                  <a:schemeClr val="tx1"/>
                </a:solidFill>
                <a:effectLst/>
                <a:latin typeface="Times New Roman" panose="02020603050405020304" pitchFamily="18" charset="0"/>
                <a:cs typeface="Times New Roman" panose="02020603050405020304" pitchFamily="18" charset="0"/>
              </a:rPr>
              <a:t>Short-term orientation shows focus on the near future, involve delivering short-term success or gratification, and place a stronger emphasis on the present than the future. Short-term orientation emphasizes quick results and respect for tradition.</a:t>
            </a:r>
            <a:endParaRPr lang="en-US" sz="2400" b="0" i="0" dirty="0">
              <a:solidFill>
                <a:schemeClr val="tx1"/>
              </a:solidFill>
              <a:effectLst/>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456" y="3030278"/>
            <a:ext cx="8705088" cy="1377129"/>
          </a:xfrm>
        </p:spPr>
        <p:txBody>
          <a:bodyPr/>
          <a:lstStyle/>
          <a:p>
            <a:r>
              <a:rPr lang="en-US" b="1" i="0" dirty="0">
                <a:solidFill>
                  <a:srgbClr val="132E57"/>
                </a:solidFill>
                <a:effectLst/>
                <a:latin typeface="Open Sans" panose="020B0606030504020204" pitchFamily="34" charset="0"/>
              </a:rPr>
              <a:t>Indulgence vs. Restraint</a:t>
            </a:r>
            <a:br>
              <a:rPr lang="en-US" b="1" i="0" dirty="0">
                <a:solidFill>
                  <a:srgbClr val="132E57"/>
                </a:solidFill>
                <a:effectLst/>
                <a:latin typeface="Open Sans" panose="020B0606030504020204" pitchFamily="34" charset="0"/>
              </a:rPr>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Indulgence</a:t>
            </a:r>
            <a:endParaRPr lang="en-US" dirty="0"/>
          </a:p>
        </p:txBody>
      </p:sp>
      <p:sp>
        <p:nvSpPr>
          <p:cNvPr id="3" name="Content Placeholder 2"/>
          <p:cNvSpPr>
            <a:spLocks noGrp="1"/>
          </p:cNvSpPr>
          <p:nvPr>
            <p:ph idx="1"/>
          </p:nvPr>
        </p:nvSpPr>
        <p:spPr>
          <a:xfrm>
            <a:off x="7028121" y="382772"/>
            <a:ext cx="4646427" cy="6220047"/>
          </a:xfrm>
        </p:spPr>
        <p:txBody>
          <a:bodyPr>
            <a:normAutofit fontScale="55000" lnSpcReduction="20000"/>
          </a:bodyPr>
          <a:lstStyle/>
          <a:p>
            <a:pPr algn="l">
              <a:buFont typeface="Arial" panose="020B0604020202020204" pitchFamily="34" charset="0"/>
              <a:buChar char="•"/>
            </a:pPr>
            <a:r>
              <a:rPr lang="en-US" sz="3800" b="0" i="0" dirty="0">
                <a:solidFill>
                  <a:srgbClr val="374151"/>
                </a:solidFill>
                <a:effectLst/>
                <a:latin typeface="Times New Roman" panose="02020603050405020304" pitchFamily="18" charset="0"/>
                <a:cs typeface="Times New Roman" panose="02020603050405020304" pitchFamily="18" charset="0"/>
              </a:rPr>
              <a:t>Cultures high in indulgence tend to allow and encourage gratification of natural human desires related to enjoying life and having fun.</a:t>
            </a:r>
            <a:endParaRPr lang="en-US" sz="38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800" b="0" i="0" dirty="0">
                <a:solidFill>
                  <a:srgbClr val="374151"/>
                </a:solidFill>
                <a:effectLst/>
                <a:latin typeface="Times New Roman" panose="02020603050405020304" pitchFamily="18" charset="0"/>
                <a:cs typeface="Times New Roman" panose="02020603050405020304" pitchFamily="18" charset="0"/>
              </a:rPr>
              <a:t>People in these cultures may exhibit behaviors such as emphasizing leisure time, spending money on entertainment, and expressing emotions openly.</a:t>
            </a:r>
            <a:endParaRPr lang="en-US" sz="38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800" b="0" i="0" dirty="0">
                <a:solidFill>
                  <a:srgbClr val="374151"/>
                </a:solidFill>
                <a:effectLst/>
                <a:latin typeface="Times New Roman" panose="02020603050405020304" pitchFamily="18" charset="0"/>
                <a:cs typeface="Times New Roman" panose="02020603050405020304" pitchFamily="18" charset="0"/>
              </a:rPr>
              <a:t>Examples of countries scoring high in indulgence include countries like the United States, Australia, and many Western European nations.</a:t>
            </a:r>
            <a:endParaRPr lang="en-US" sz="3800" b="0" i="0" dirty="0">
              <a:solidFill>
                <a:srgbClr val="374151"/>
              </a:solidFill>
              <a:effectLst/>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Restraint</a:t>
            </a:r>
            <a:endParaRPr lang="en-US" dirty="0"/>
          </a:p>
        </p:txBody>
      </p:sp>
      <p:sp>
        <p:nvSpPr>
          <p:cNvPr id="3" name="Content Placeholder 2"/>
          <p:cNvSpPr>
            <a:spLocks noGrp="1"/>
          </p:cNvSpPr>
          <p:nvPr>
            <p:ph idx="1"/>
          </p:nvPr>
        </p:nvSpPr>
        <p:spPr>
          <a:xfrm>
            <a:off x="6932428" y="446567"/>
            <a:ext cx="4774019" cy="6188149"/>
          </a:xfrm>
        </p:spPr>
        <p:txBody>
          <a:bodyPr>
            <a:normAutofit fontScale="77500" lnSpcReduction="20000"/>
          </a:bodyPr>
          <a:lstStyle/>
          <a:p>
            <a:pPr algn="l">
              <a:buFont typeface="Arial" panose="020B0604020202020204" pitchFamily="34" charset="0"/>
              <a:buChar char="•"/>
            </a:pPr>
            <a:r>
              <a:rPr lang="en-US" sz="2800" b="0" i="0" dirty="0">
                <a:solidFill>
                  <a:srgbClr val="374151"/>
                </a:solidFill>
                <a:effectLst/>
                <a:latin typeface="Times New Roman" panose="02020603050405020304" pitchFamily="18" charset="0"/>
                <a:cs typeface="Times New Roman" panose="02020603050405020304" pitchFamily="18" charset="0"/>
              </a:rPr>
              <a:t>Cultures high in restraint place a stronger emphasis on the regulation of gratification of needs and desires.</a:t>
            </a:r>
            <a:endParaRPr lang="en-US" sz="28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0" i="0" dirty="0">
                <a:solidFill>
                  <a:srgbClr val="374151"/>
                </a:solidFill>
                <a:effectLst/>
                <a:latin typeface="Times New Roman" panose="02020603050405020304" pitchFamily="18" charset="0"/>
                <a:cs typeface="Times New Roman" panose="02020603050405020304" pitchFamily="18" charset="0"/>
              </a:rPr>
              <a:t>These societies often have stricter social norms and regulations, with a focus on controlling impulses, regulating behaviors, and adhering to social obligations.</a:t>
            </a:r>
            <a:endParaRPr lang="en-US" sz="28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0" i="0" dirty="0">
                <a:solidFill>
                  <a:srgbClr val="374151"/>
                </a:solidFill>
                <a:effectLst/>
                <a:latin typeface="Times New Roman" panose="02020603050405020304" pitchFamily="18" charset="0"/>
                <a:cs typeface="Times New Roman" panose="02020603050405020304" pitchFamily="18" charset="0"/>
              </a:rPr>
              <a:t>Examples of countries scoring high in restraint include many Asian countries like South Korea and Singapore, as well as some Middle Eastern and African nations.</a:t>
            </a:r>
            <a:endParaRPr lang="en-US" sz="2800" b="0" i="0" dirty="0">
              <a:solidFill>
                <a:srgbClr val="374151"/>
              </a:solidFill>
              <a:effectLst/>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028" y="981710"/>
            <a:ext cx="8695944" cy="1325880"/>
          </a:xfrm>
        </p:spPr>
        <p:txBody>
          <a:bodyPr/>
          <a:lstStyle/>
          <a:p>
            <a:r>
              <a:rPr lang="en-US" dirty="0">
                <a:solidFill>
                  <a:schemeClr val="accent3"/>
                </a:solidFill>
                <a:latin typeface="Baskerville Old Face" panose="02020602080505020303" pitchFamily="18" charset="77"/>
              </a:rPr>
              <a:t>Summary</a:t>
            </a:r>
            <a:r>
              <a:rPr lang="en-US" dirty="0">
                <a:solidFill>
                  <a:schemeClr val="accent3"/>
                </a:solidFill>
              </a:rPr>
              <a:t> </a:t>
            </a:r>
            <a:endParaRPr lang="en-US" dirty="0"/>
          </a:p>
        </p:txBody>
      </p:sp>
      <p:sp>
        <p:nvSpPr>
          <p:cNvPr id="3" name="Content Placeholder 2"/>
          <p:cNvSpPr>
            <a:spLocks noGrp="1"/>
          </p:cNvSpPr>
          <p:nvPr>
            <p:ph idx="1"/>
          </p:nvPr>
        </p:nvSpPr>
        <p:spPr>
          <a:xfrm>
            <a:off x="1748029" y="2062716"/>
            <a:ext cx="8523022" cy="3286524"/>
          </a:xfrm>
        </p:spPr>
        <p:txBody>
          <a:bodyPr>
            <a:noAutofit/>
          </a:bodyPr>
          <a:lstStyle/>
          <a:p>
            <a:pPr marL="0" indent="0" algn="just">
              <a:lnSpc>
                <a:spcPct val="100000"/>
              </a:lnSpc>
              <a:buNone/>
            </a:pPr>
            <a:r>
              <a:rPr lang="en-US" sz="2400" b="0" i="0" dirty="0">
                <a:solidFill>
                  <a:srgbClr val="374151"/>
                </a:solidFill>
                <a:effectLst/>
                <a:latin typeface="Times New Roman" panose="02020603050405020304" pitchFamily="18" charset="0"/>
                <a:cs typeface="Times New Roman" panose="02020603050405020304" pitchFamily="18" charset="0"/>
              </a:rPr>
              <a:t>These dimensions provide a framework for comparing and contrasting cultural differences between countries. It's important to note that cultures are complex and diverse, and individuals within a culture may not perfectly align with these dimensions. Hofstede's theory has been influential in cross-cultural management and understanding how cultural values impact various aspects of society, including business practices, communication styles, leadership approaches, and organizational behavior.</a:t>
            </a:r>
            <a:endParaRPr lang="en-US" sz="2400" dirty="0">
              <a:solidFill>
                <a:schemeClr val="accent3"/>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a:t>Presentation title</a:t>
            </a:r>
            <a:endParaRPr lang="en-US" dirty="0"/>
          </a:p>
        </p:txBody>
      </p:sp>
      <p:sp>
        <p:nvSpPr>
          <p:cNvPr id="5" name="Slide Number Placeholder 4"/>
          <p:cNvSpPr>
            <a:spLocks noGrp="1"/>
          </p:cNvSpPr>
          <p:nvPr>
            <p:ph type="sldNum" sz="quarter" idx="11"/>
          </p:nvPr>
        </p:nvSpPr>
        <p:spPr/>
        <p:txBody>
          <a:bodyPr/>
          <a:lstStyle/>
          <a:p>
            <a:fld id="{294A09A9-5501-47C1-A89A-A340965A2BE2}" type="slidenum">
              <a:rPr lang="en-US" smtClean="0"/>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748028" y="1609598"/>
            <a:ext cx="8695944" cy="1325880"/>
          </a:xfrm>
        </p:spPr>
        <p:txBody>
          <a:bodyPr>
            <a:normAutofit fontScale="90000"/>
          </a:bodyPr>
          <a:p>
            <a:br>
              <a:rPr lang="en-US"/>
            </a:br>
            <a:br>
              <a:rPr lang="en-US"/>
            </a:br>
            <a:r>
              <a:rPr lang="en-US" b="1"/>
              <a:t>Question</a:t>
            </a:r>
            <a:br>
              <a:rPr lang="en-US"/>
            </a:br>
            <a:r>
              <a:rPr lang="en-US"/>
              <a:t>How might understanding cultural dimensions like individualism vs. collectivism or masculinity vs. feminity help us work better in a multicultural team?</a:t>
            </a:r>
            <a:endParaRPr lang="en-US"/>
          </a:p>
        </p:txBody>
      </p:sp>
      <p:sp>
        <p:nvSpPr>
          <p:cNvPr id="4" name="Footer Placeholder 3"/>
          <p:cNvSpPr>
            <a:spLocks noGrp="1"/>
          </p:cNvSpPr>
          <p:nvPr>
            <p:ph type="ftr" sz="quarter" idx="10"/>
          </p:nvPr>
        </p:nvSpPr>
        <p:spPr/>
        <p:txBody>
          <a:bodyPr/>
          <a:p>
            <a:r>
              <a:rPr lang="en-US"/>
              <a:t>Presentation title</a:t>
            </a:r>
            <a:endParaRPr lang="en-US" dirty="0"/>
          </a:p>
        </p:txBody>
      </p:sp>
      <p:sp>
        <p:nvSpPr>
          <p:cNvPr id="5" name="Slide Number Placeholder 4"/>
          <p:cNvSpPr>
            <a:spLocks noGrp="1"/>
          </p:cNvSpPr>
          <p:nvPr>
            <p:ph type="sldNum" sz="quarter" idx="11"/>
          </p:nvPr>
        </p:nvSpPr>
        <p:spPr/>
        <p:txBody>
          <a:bodyPr/>
          <a:p>
            <a:fld id="{294A09A9-5501-47C1-A89A-A340965A2BE2}" type="slidenum">
              <a:rPr lang="en-US" smtClean="0"/>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en-US" dirty="0"/>
          </a:p>
        </p:txBody>
      </p:sp>
      <p:sp>
        <p:nvSpPr>
          <p:cNvPr id="5" name="Content Placeholder 4"/>
          <p:cNvSpPr>
            <a:spLocks noGrp="1"/>
          </p:cNvSpPr>
          <p:nvPr>
            <p:ph idx="1"/>
          </p:nvPr>
        </p:nvSpPr>
        <p:spPr>
          <a:xfrm>
            <a:off x="7495953" y="2011680"/>
            <a:ext cx="3997842" cy="2843784"/>
          </a:xfrm>
        </p:spPr>
        <p:txBody>
          <a:bodyPr/>
          <a:lstStyle/>
          <a:p>
            <a:r>
              <a:rPr lang="en-US" dirty="0">
                <a:latin typeface="Times New Roman" panose="02020603050405020304" pitchFamily="18" charset="0"/>
                <a:cs typeface="Times New Roman" panose="02020603050405020304" pitchFamily="18" charset="0"/>
              </a:rPr>
              <a:t>Hamida Bouzekria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hamida.bouzekria@yahoo.fr</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solidFill>
                <a:latin typeface="Baskerville Old Face" panose="02020602080505020303" pitchFamily="18" charset="77"/>
                <a:cs typeface="Calibri Light" panose="020F0302020204030204"/>
              </a:rPr>
              <a:t>Agenda</a:t>
            </a:r>
            <a:endParaRPr lang="en-US" dirty="0">
              <a:solidFill>
                <a:schemeClr val="accent3"/>
              </a:solidFill>
              <a:latin typeface="Baskerville Old Face" panose="02020602080505020303" pitchFamily="18" charset="77"/>
            </a:endParaRPr>
          </a:p>
        </p:txBody>
      </p:sp>
      <p:sp>
        <p:nvSpPr>
          <p:cNvPr id="4" name="Text Placeholder 3"/>
          <p:cNvSpPr>
            <a:spLocks noGrp="1"/>
          </p:cNvSpPr>
          <p:nvPr>
            <p:ph type="body" sz="quarter" idx="13"/>
          </p:nvPr>
        </p:nvSpPr>
        <p:spPr/>
        <p:txBody>
          <a:bodyPr/>
          <a:lstStyle/>
          <a:p>
            <a:r>
              <a:rPr lang="en-US" dirty="0"/>
              <a:t>A</a:t>
            </a:r>
            <a:endParaRPr lang="en-US" dirty="0"/>
          </a:p>
        </p:txBody>
      </p:sp>
      <p:pic>
        <p:nvPicPr>
          <p:cNvPr id="10" name="Picture 9" descr="Floral leaf accent"/>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p:cNvSpPr>
            <a:spLocks noGrp="1"/>
          </p:cNvSpPr>
          <p:nvPr>
            <p:ph sz="quarter" idx="4"/>
          </p:nvPr>
        </p:nvSpPr>
        <p:spPr/>
        <p:txBody>
          <a:bodyPr vert="horz" lIns="91440" tIns="45720" rIns="91440" bIns="45720" rtlCol="0" anchor="t">
            <a:normAutofit/>
          </a:bodyPr>
          <a:lstStyle/>
          <a:p>
            <a:pPr marL="342900" indent="-342900">
              <a:lnSpc>
                <a:spcPct val="150000"/>
              </a:lnSpc>
              <a:buFont typeface="Arial" panose="020B0604020202020204" pitchFamily="34" charset="0"/>
              <a:buChar char="•"/>
            </a:pPr>
            <a:r>
              <a:rPr lang="en-US" sz="2400" dirty="0">
                <a:solidFill>
                  <a:schemeClr val="accent3"/>
                </a:solidFill>
                <a:latin typeface="Times New Roman" panose="02020603050405020304" pitchFamily="18" charset="0"/>
                <a:cs typeface="Times New Roman" panose="02020603050405020304" pitchFamily="18" charset="0"/>
              </a:rPr>
              <a:t>Introduction</a:t>
            </a:r>
            <a:endParaRPr lang="en-US" sz="2400" dirty="0">
              <a:solidFill>
                <a:schemeClr val="accent3"/>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a:solidFill>
                  <a:schemeClr val="accent3"/>
                </a:solidFill>
                <a:latin typeface="Times New Roman" panose="02020603050405020304" pitchFamily="18" charset="0"/>
                <a:cs typeface="Times New Roman" panose="02020603050405020304" pitchFamily="18" charset="0"/>
              </a:rPr>
              <a:t>Hofestede’s Dimensions of Culture</a:t>
            </a:r>
            <a:endParaRPr lang="en-US" sz="2400" dirty="0">
              <a:solidFill>
                <a:schemeClr val="accent3"/>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a:solidFill>
                  <a:schemeClr val="accent3"/>
                </a:solidFill>
                <a:latin typeface="Times New Roman" panose="02020603050405020304" pitchFamily="18" charset="0"/>
                <a:cs typeface="Times New Roman" panose="02020603050405020304" pitchFamily="18" charset="0"/>
              </a:rPr>
              <a:t>Summary</a:t>
            </a:r>
            <a:endParaRPr lang="en-US" sz="2400" dirty="0">
              <a:solidFill>
                <a:schemeClr val="accent3"/>
              </a:solidFill>
              <a:latin typeface="Times New Roman" panose="02020603050405020304" pitchFamily="18" charset="0"/>
              <a:cs typeface="Times New Roman" panose="02020603050405020304" pitchFamily="18" charset="0"/>
            </a:endParaRPr>
          </a:p>
          <a:p>
            <a:endParaRPr lang="en-US" dirty="0">
              <a:solidFill>
                <a:schemeClr val="accent3"/>
              </a:solidFill>
              <a:latin typeface="Gill Sans Nova Light" panose="020F0302020204030204" pitchFamily="34" charset="0"/>
              <a:cs typeface="Calibri" panose="020F0502020204030204"/>
            </a:endParaRP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US" dirty="0"/>
          </a:p>
        </p:txBody>
      </p:sp>
      <p:sp>
        <p:nvSpPr>
          <p:cNvPr id="3" name="Content Placeholder 2"/>
          <p:cNvSpPr>
            <a:spLocks noGrp="1"/>
          </p:cNvSpPr>
          <p:nvPr>
            <p:ph idx="1"/>
          </p:nvPr>
        </p:nvSpPr>
        <p:spPr/>
        <p:txBody>
          <a:bodyPr>
            <a:normAutofit fontScale="92500" lnSpcReduction="10000"/>
          </a:bodyPr>
          <a:lstStyle/>
          <a:p>
            <a:pPr algn="just"/>
            <a:br>
              <a:rPr lang="en-US" dirty="0"/>
            </a:br>
            <a:r>
              <a:rPr lang="en-US" sz="2400" b="0" i="0" dirty="0">
                <a:solidFill>
                  <a:srgbClr val="374151"/>
                </a:solidFill>
                <a:effectLst/>
                <a:latin typeface="Times New Roman" panose="02020603050405020304" pitchFamily="18" charset="0"/>
                <a:cs typeface="Times New Roman" panose="02020603050405020304" pitchFamily="18" charset="0"/>
              </a:rPr>
              <a:t>Hofstede's Cultural Dimensions Theory, developed by Geert Hofstede, is a framework used to understand cultural differences between nations and how these differences can influence behaviors and values in the workplace. The theory is based on a study conducted in the late 1960s and early 1970s involving IBM employees from different countries. Hofstede identified six main dimensions along which cultures can be compared</a:t>
            </a:r>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a:t>Presentation title</a:t>
            </a:r>
            <a:endParaRPr lang="en-US" dirty="0"/>
          </a:p>
        </p:txBody>
      </p:sp>
      <p:sp>
        <p:nvSpPr>
          <p:cNvPr id="5" name="Slide Number Placeholder 4"/>
          <p:cNvSpPr>
            <a:spLocks noGrp="1"/>
          </p:cNvSpPr>
          <p:nvPr>
            <p:ph type="sldNum" sz="quarter" idx="11"/>
          </p:nvPr>
        </p:nvSpPr>
        <p:spPr/>
        <p:txBody>
          <a:bodyPr/>
          <a:lstStyle/>
          <a:p>
            <a:fld id="{294A09A9-5501-47C1-A89A-A340965A2BE2}" type="slidenum">
              <a:rPr lang="en-US" smtClean="0"/>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367" y="2593119"/>
            <a:ext cx="2852928" cy="1671762"/>
          </a:xfrm>
        </p:spPr>
        <p:txBody>
          <a:bodyPr>
            <a:normAutofit fontScale="90000"/>
          </a:bodyPr>
          <a:lstStyle/>
          <a:p>
            <a:r>
              <a:rPr lang="en-US" dirty="0"/>
              <a:t>Hofstede’s Dimensions Of Culture</a:t>
            </a:r>
            <a:endParaRPr lang="en-US" dirty="0"/>
          </a:p>
        </p:txBody>
      </p:sp>
      <p:pic>
        <p:nvPicPr>
          <p:cNvPr id="4" name="Content Placeholder 3"/>
          <p:cNvPicPr>
            <a:picLocks noGrp="1" noChangeAspect="1"/>
          </p:cNvPicPr>
          <p:nvPr>
            <p:ph idx="1"/>
          </p:nvPr>
        </p:nvPicPr>
        <p:blipFill>
          <a:blip r:embed="rId1"/>
          <a:stretch>
            <a:fillRect/>
          </a:stretch>
        </p:blipFill>
        <p:spPr>
          <a:xfrm>
            <a:off x="5199321" y="0"/>
            <a:ext cx="6992679"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Distance Index (PDI)</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20726"/>
            <a:ext cx="10972800" cy="5151474"/>
          </a:xfrm>
        </p:spPr>
        <p:txBody>
          <a:bodyPr>
            <a:normAutofit/>
          </a:bodyPr>
          <a:lstStyle/>
          <a:p>
            <a:pPr marL="0" indent="0">
              <a:buNone/>
            </a:pPr>
            <a:r>
              <a:rPr lang="en-US" b="0" i="0" dirty="0">
                <a:solidFill>
                  <a:schemeClr val="tx1"/>
                </a:solidFill>
                <a:effectLst/>
                <a:latin typeface="Times New Roman" panose="02020603050405020304" pitchFamily="18" charset="0"/>
                <a:cs typeface="Times New Roman" panose="02020603050405020304" pitchFamily="18" charset="0"/>
              </a:rPr>
              <a:t>This dimension measures the extent to which less powerful members of a society accept and expect unequal distribution of power. Cultures with high power distance have a greater acceptance of hierarchical order, while low power distance cultures tend to have more egalitarian and democratic structures</a:t>
            </a:r>
            <a:endParaRPr lang="en-US" b="0" i="0" dirty="0">
              <a:solidFill>
                <a:schemeClr val="tx1"/>
              </a:solidFill>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b="0" i="0" dirty="0">
                <a:solidFill>
                  <a:schemeClr val="tx1"/>
                </a:solidFill>
                <a:effectLst/>
                <a:latin typeface="Times New Roman" panose="02020603050405020304" pitchFamily="18" charset="0"/>
                <a:cs typeface="Times New Roman" panose="02020603050405020304" pitchFamily="18" charset="0"/>
              </a:rPr>
              <a:t>A high-power distance index indicates that a culture accepts inequity and power differences, encourages bureaucracy, and shows high respect for rank and authority.</a:t>
            </a:r>
            <a:endParaRPr lang="en-US" b="0" i="0" dirty="0">
              <a:solidFill>
                <a:schemeClr val="tx1"/>
              </a:solidFill>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b="0" i="0" dirty="0">
                <a:solidFill>
                  <a:schemeClr val="tx1"/>
                </a:solidFill>
                <a:effectLst/>
                <a:latin typeface="Times New Roman" panose="02020603050405020304" pitchFamily="18" charset="0"/>
                <a:cs typeface="Times New Roman" panose="02020603050405020304" pitchFamily="18" charset="0"/>
              </a:rPr>
              <a:t>A low power distance index indicates that a culture encourages flat organizational structures that feature decentralized decision-making responsibility, a participative management style, and emphasis on power distribution.</a:t>
            </a:r>
            <a:endParaRPr lang="en-US"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fld id="{294A09A9-5501-47C1-A89A-A340965A2BE2}" type="slidenum">
              <a:rPr lang="en-US" smtClean="0"/>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456" y="2902688"/>
            <a:ext cx="8705088" cy="1504720"/>
          </a:xfrm>
        </p:spPr>
        <p:txBody>
          <a:bodyPr/>
          <a:lstStyle/>
          <a:p>
            <a:r>
              <a:rPr lang="en-US" b="1" i="0" dirty="0">
                <a:effectLst/>
                <a:latin typeface="Söhne"/>
              </a:rPr>
              <a:t>Individualism vs. Collectivism (IDV):</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28287" y="2161563"/>
            <a:ext cx="3200400" cy="427797"/>
          </a:xfrm>
        </p:spPr>
        <p:txBody>
          <a:bodyPr/>
          <a:lstStyle/>
          <a:p>
            <a:r>
              <a:rPr lang="en-US" sz="2400" b="1" dirty="0">
                <a:latin typeface="Times New Roman" panose="02020603050405020304" pitchFamily="18" charset="0"/>
                <a:cs typeface="Times New Roman" panose="02020603050405020304" pitchFamily="18" charset="0"/>
              </a:rPr>
              <a:t>Individualism</a:t>
            </a:r>
            <a:r>
              <a:rPr lang="en-US" dirty="0"/>
              <a:t> </a:t>
            </a:r>
            <a:endParaRPr lang="en-US" dirty="0"/>
          </a:p>
        </p:txBody>
      </p:sp>
      <p:sp>
        <p:nvSpPr>
          <p:cNvPr id="4" name="Content Placeholder 3"/>
          <p:cNvSpPr>
            <a:spLocks noGrp="1"/>
          </p:cNvSpPr>
          <p:nvPr>
            <p:ph sz="half" idx="2"/>
          </p:nvPr>
        </p:nvSpPr>
        <p:spPr>
          <a:xfrm>
            <a:off x="1539381" y="2608210"/>
            <a:ext cx="3200400" cy="3320861"/>
          </a:xfrm>
        </p:spPr>
        <p:txBody>
          <a:bodyPr>
            <a:normAutofit/>
          </a:bodyPr>
          <a:lstStyle/>
          <a:p>
            <a:r>
              <a:rPr lang="en-US" sz="2000" b="0" i="0" dirty="0">
                <a:solidFill>
                  <a:srgbClr val="374151"/>
                </a:solidFill>
                <a:effectLst/>
                <a:latin typeface="Times New Roman" panose="02020603050405020304" pitchFamily="18" charset="0"/>
                <a:cs typeface="Times New Roman" panose="02020603050405020304" pitchFamily="18" charset="0"/>
              </a:rPr>
              <a:t>Individualism refers to societies where individuals are expected to take care of themselves and their immediate families, prioritizing personal goals over group goals. </a:t>
            </a:r>
            <a:endParaRPr lang="en-US" sz="2000" dirty="0">
              <a:solidFill>
                <a:schemeClr val="accent3"/>
              </a:solidFill>
              <a:latin typeface="Times New Roman" panose="02020603050405020304" pitchFamily="18" charset="0"/>
              <a:ea typeface="+mn-lt"/>
              <a:cs typeface="Times New Roman" panose="02020603050405020304" pitchFamily="18" charset="0"/>
            </a:endParaRPr>
          </a:p>
        </p:txBody>
      </p:sp>
      <p:sp>
        <p:nvSpPr>
          <p:cNvPr id="5" name="Text Placeholder 4"/>
          <p:cNvSpPr>
            <a:spLocks noGrp="1"/>
          </p:cNvSpPr>
          <p:nvPr>
            <p:ph type="body" sz="quarter" idx="3"/>
          </p:nvPr>
        </p:nvSpPr>
        <p:spPr>
          <a:xfrm>
            <a:off x="7263313" y="2161563"/>
            <a:ext cx="3200400" cy="427797"/>
          </a:xfrm>
        </p:spPr>
        <p:txBody>
          <a:bodyPr>
            <a:normAutofit/>
          </a:bodyPr>
          <a:lstStyle/>
          <a:p>
            <a:pPr marL="0" indent="0">
              <a:buFont typeface="Arial" panose="020B0604020202020204" pitchFamily="34" charset="0"/>
              <a:buNone/>
            </a:pPr>
            <a:r>
              <a:rPr lang="en-US" sz="2400" b="1" dirty="0">
                <a:solidFill>
                  <a:schemeClr val="accent3"/>
                </a:solidFill>
                <a:latin typeface="Times New Roman" panose="02020603050405020304" pitchFamily="18" charset="0"/>
                <a:ea typeface="Baskerville" panose="02020502070401020303" pitchFamily="18" charset="0"/>
                <a:cs typeface="Times New Roman" panose="02020603050405020304" pitchFamily="18" charset="0"/>
              </a:rPr>
              <a:t>Collectivism </a:t>
            </a:r>
            <a:endParaRPr lang="en-US" sz="2400" b="1" dirty="0">
              <a:solidFill>
                <a:schemeClr val="accent3"/>
              </a:solidFill>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6" name="Content Placeholder 5"/>
          <p:cNvSpPr>
            <a:spLocks noGrp="1"/>
          </p:cNvSpPr>
          <p:nvPr>
            <p:ph sz="quarter" idx="4"/>
          </p:nvPr>
        </p:nvSpPr>
        <p:spPr>
          <a:xfrm>
            <a:off x="7156987" y="2629116"/>
            <a:ext cx="3200400" cy="3320861"/>
          </a:xfrm>
        </p:spPr>
        <p:txBody>
          <a:bodyPr>
            <a:normAutofit/>
          </a:bodyPr>
          <a:lstStyle/>
          <a:p>
            <a:r>
              <a:rPr lang="en-US" sz="2000" b="0" i="0" dirty="0">
                <a:solidFill>
                  <a:srgbClr val="374151"/>
                </a:solidFill>
                <a:effectLst/>
                <a:latin typeface="Times New Roman" panose="02020603050405020304" pitchFamily="18" charset="0"/>
                <a:cs typeface="Times New Roman" panose="02020603050405020304" pitchFamily="18" charset="0"/>
              </a:rPr>
              <a:t>Collectivism emphasizes the importance of the group, with individuals being integrated into strong, cohesive groups that protect them in exchange for loyalty.</a:t>
            </a:r>
            <a:endParaRPr lang="en-US" sz="2000" dirty="0">
              <a:solidFill>
                <a:schemeClr val="accent3"/>
              </a:solidFill>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294A09A9-5501-47C1-A89A-A340965A2BE2}" type="slidenum">
              <a:rPr lang="en-US" smtClean="0"/>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732" y="640080"/>
            <a:ext cx="8830552" cy="1325880"/>
          </a:xfrm>
        </p:spPr>
        <p:txBody>
          <a:bodyPr>
            <a:normAutofit/>
          </a:bodyPr>
          <a:lstStyle/>
          <a:p>
            <a:r>
              <a:rPr lang="en-US" b="1" i="0" dirty="0">
                <a:effectLst/>
                <a:latin typeface="Times New Roman" panose="02020603050405020304" pitchFamily="18" charset="0"/>
                <a:cs typeface="Times New Roman" panose="02020603050405020304" pitchFamily="18" charset="0"/>
              </a:rPr>
              <a:t>Femininity vs. Masculinity (MAS):</a:t>
            </a:r>
            <a:endParaRPr lang="en-US" dirty="0">
              <a:latin typeface="Times New Roman" panose="02020603050405020304" pitchFamily="18" charset="0"/>
              <a:cs typeface="Times New Roman" panose="02020603050405020304" pitchFamily="18" charset="0"/>
            </a:endParaRPr>
          </a:p>
        </p:txBody>
      </p:sp>
      <p:sp>
        <p:nvSpPr>
          <p:cNvPr id="26" name="Text Placeholder 25"/>
          <p:cNvSpPr>
            <a:spLocks noGrp="1"/>
          </p:cNvSpPr>
          <p:nvPr>
            <p:ph type="body" sz="quarter" idx="13"/>
          </p:nvPr>
        </p:nvSpPr>
        <p:spPr/>
        <p:txBody>
          <a:bodyPr/>
          <a:lstStyle/>
          <a:p>
            <a:r>
              <a:rPr lang="en-US" dirty="0"/>
              <a:t>F</a:t>
            </a:r>
            <a:endParaRPr lang="en-US" dirty="0"/>
          </a:p>
        </p:txBody>
      </p:sp>
      <p:pic>
        <p:nvPicPr>
          <p:cNvPr id="10" name="Picture 9" descr="Floral leaf accent"/>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4" name="Content Placeholder 3"/>
          <p:cNvSpPr>
            <a:spLocks noGrp="1"/>
          </p:cNvSpPr>
          <p:nvPr>
            <p:ph sz="half" idx="2"/>
          </p:nvPr>
        </p:nvSpPr>
        <p:spPr>
          <a:xfrm>
            <a:off x="4847780" y="1965960"/>
            <a:ext cx="6730225" cy="4242816"/>
          </a:xfrm>
        </p:spPr>
        <p:txBody>
          <a:bodyPr>
            <a:normAutofit lnSpcReduction="10000"/>
          </a:bodyPr>
          <a:lstStyle/>
          <a:p>
            <a:pPr marL="0" indent="0">
              <a:buNone/>
            </a:pPr>
            <a:r>
              <a:rPr lang="en-US" sz="2400" b="0" i="0" dirty="0">
                <a:solidFill>
                  <a:srgbClr val="374151"/>
                </a:solidFill>
                <a:effectLst/>
                <a:latin typeface="Times New Roman" panose="02020603050405020304" pitchFamily="18" charset="0"/>
                <a:cs typeface="Times New Roman" panose="02020603050405020304" pitchFamily="18" charset="0"/>
              </a:rPr>
              <a:t> This dimension reflects the degree to which societies emphasize traditional masculine values vs traditional feminine values. Masculine cultures tend to value assertiveness, competitiveness, and achievement, while feminine cultures prioritize cooperation, modesty, caring for others, and quality of life.</a:t>
            </a:r>
            <a:endParaRPr lang="en-US" sz="2400" b="0" i="0" dirty="0">
              <a:solidFill>
                <a:srgbClr val="37415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dirty="0">
                <a:solidFill>
                  <a:srgbClr val="57595D"/>
                </a:solidFill>
                <a:effectLst/>
                <a:latin typeface="Times New Roman" panose="02020603050405020304" pitchFamily="18" charset="0"/>
                <a:cs typeface="Times New Roman" panose="02020603050405020304" pitchFamily="18" charset="0"/>
              </a:rPr>
              <a:t>Masculinity includes the following characteristics: distinct gender roles, an appreciation of assertiveness, courage, strength, and competition.</a:t>
            </a:r>
            <a:endParaRPr lang="en-US" sz="2400" b="0" i="0" dirty="0">
              <a:solidFill>
                <a:srgbClr val="57595D"/>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dirty="0">
                <a:solidFill>
                  <a:srgbClr val="57595D"/>
                </a:solidFill>
                <a:effectLst/>
                <a:latin typeface="Times New Roman" panose="02020603050405020304" pitchFamily="18" charset="0"/>
                <a:cs typeface="Times New Roman" panose="02020603050405020304" pitchFamily="18" charset="0"/>
              </a:rPr>
              <a:t>Femininity includes characteristics such as fluid gender roles, modest, nurturing, and concerned with the quality of life.</a:t>
            </a:r>
            <a:endParaRPr lang="en-US" sz="2400" b="0" i="0" dirty="0">
              <a:solidFill>
                <a:srgbClr val="57595D"/>
              </a:solidFill>
              <a:effectLst/>
              <a:latin typeface="Times New Roman" panose="02020603050405020304" pitchFamily="18" charset="0"/>
              <a:cs typeface="Times New Roman" panose="02020603050405020304" pitchFamily="18" charset="0"/>
            </a:endParaRPr>
          </a:p>
          <a:p>
            <a:endParaRPr lang="en-US" dirty="0"/>
          </a:p>
        </p:txBody>
      </p:sp>
      <p:sp>
        <p:nvSpPr>
          <p:cNvPr id="9" name="Slide Number Placeholder 7"/>
          <p:cNvSpPr>
            <a:spLocks noGrp="1"/>
          </p:cNvSpPr>
          <p:nvPr>
            <p:ph type="sldNum" sz="quarter" idx="12"/>
          </p:nvPr>
        </p:nvSpPr>
        <p:spPr/>
        <p:txBody>
          <a:bodyPr/>
          <a:lstStyle/>
          <a:p>
            <a:fld id="{294A09A9-5501-47C1-A89A-A340965A2BE2}" type="slidenum">
              <a:rPr lang="en-US" smtClean="0"/>
            </a:fld>
            <a:endParaRPr lang="en-US" dirty="0"/>
          </a:p>
        </p:txBody>
      </p:sp>
    </p:spTree>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EFF02-EA18-493C-972D-813DB244CB64}">
  <ds:schemaRefs/>
</ds:datastoreItem>
</file>

<file path=customXml/itemProps2.xml><?xml version="1.0" encoding="utf-8"?>
<ds:datastoreItem xmlns:ds="http://schemas.openxmlformats.org/officeDocument/2006/customXml" ds:itemID="{8FBB2F3B-6257-41BB-8B64-5AC7494F274B}">
  <ds:schemaRefs/>
</ds:datastoreItem>
</file>

<file path=customXml/itemProps3.xml><?xml version="1.0" encoding="utf-8"?>
<ds:datastoreItem xmlns:ds="http://schemas.openxmlformats.org/officeDocument/2006/customXml" ds:itemID="{9ACE2AAA-C718-435C-B4E6-95A08ACAC441}">
  <ds:schemaRefs/>
</ds:datastoreItem>
</file>

<file path=docProps/app.xml><?xml version="1.0" encoding="utf-8"?>
<Properties xmlns="http://schemas.openxmlformats.org/officeDocument/2006/extended-properties" xmlns:vt="http://schemas.openxmlformats.org/officeDocument/2006/docPropsVTypes">
  <Template>{4C640E1C-5B12-4A22-8CE4-2279125DDF44}tf56410444_win32</Template>
  <TotalTime>0</TotalTime>
  <Words>5783</Words>
  <Application>WPS Presentation</Application>
  <PresentationFormat>Widescreen</PresentationFormat>
  <Paragraphs>112</Paragraphs>
  <Slides>18</Slides>
  <Notes>10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18</vt:i4>
      </vt:variant>
    </vt:vector>
  </HeadingPairs>
  <TitlesOfParts>
    <vt:vector size="38" baseType="lpstr">
      <vt:lpstr>Arial</vt:lpstr>
      <vt:lpstr>SimSun</vt:lpstr>
      <vt:lpstr>Wingdings</vt:lpstr>
      <vt:lpstr>Gill Sans Nova Light</vt:lpstr>
      <vt:lpstr>Calibri Light</vt:lpstr>
      <vt:lpstr>Baskerville</vt:lpstr>
      <vt:lpstr>Baskerville Old Face</vt:lpstr>
      <vt:lpstr>Gill Sans Light</vt:lpstr>
      <vt:lpstr>Gill Sans Nova</vt:lpstr>
      <vt:lpstr>Segoe Print</vt:lpstr>
      <vt:lpstr>Baskerville Old Face</vt:lpstr>
      <vt:lpstr>Calibri Light</vt:lpstr>
      <vt:lpstr>Times New Roman</vt:lpstr>
      <vt:lpstr>Calibri</vt:lpstr>
      <vt:lpstr>Söhne</vt:lpstr>
      <vt:lpstr>Open Sans</vt:lpstr>
      <vt:lpstr>Microsoft YaHei</vt:lpstr>
      <vt:lpstr>Arial Unicode MS</vt:lpstr>
      <vt:lpstr>Yu Gothic UI Light</vt:lpstr>
      <vt:lpstr>Office Theme</vt:lpstr>
      <vt:lpstr>Dimensions of Culture Prepared by: Dr. Hamida Bouzekria</vt:lpstr>
      <vt:lpstr>Agenda</vt:lpstr>
      <vt:lpstr>Introduction</vt:lpstr>
      <vt:lpstr>Hofstede’s Dimensions Of Culture</vt:lpstr>
      <vt:lpstr>Power Distance Index (PDI)</vt:lpstr>
      <vt:lpstr>PowerPoint 演示文稿</vt:lpstr>
      <vt:lpstr>Individualism vs. Collectivism (IDV):</vt:lpstr>
      <vt:lpstr>PowerPoint 演示文稿</vt:lpstr>
      <vt:lpstr>Femininity vs. Masculinity (MAS):</vt:lpstr>
      <vt:lpstr>Uncertainty Avoidance Index (UAI):</vt:lpstr>
      <vt:lpstr>PowerPoint 演示文稿</vt:lpstr>
      <vt:lpstr>Long-Term Orientation vs. Short-Term Normative Orientation (LTO): </vt:lpstr>
      <vt:lpstr>Indulgence vs. Restraint </vt:lpstr>
      <vt:lpstr>Indulgence</vt:lpstr>
      <vt:lpstr>Restraint</vt:lpstr>
      <vt:lpstr>Summary </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Dimensions of Culture</dc:title>
  <dc:creator>Bouzekria Hamida</dc:creator>
  <cp:lastModifiedBy>Nihad Bzr</cp:lastModifiedBy>
  <cp:revision>18</cp:revision>
  <dcterms:created xsi:type="dcterms:W3CDTF">2023-11-29T21:32:00Z</dcterms:created>
  <dcterms:modified xsi:type="dcterms:W3CDTF">2024-11-06T21:25:24Z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117FAD9FC4BC46C498183CDA25CF6E84_12</vt:lpwstr>
  </property>
  <property fmtid="{D5CDD505-2E9C-101B-9397-08002B2CF9AE}" pid="4" name="KSOProductBuildVer">
    <vt:lpwstr>1033-12.2.0.18607</vt:lpwstr>
  </property>
</Properties>
</file>