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type="screen4x3" cy="6858000" cx="9144000"/>
  <p:notesSz cx="6858000" cy="9144000"/>
  <p:defaultTextStyle>
    <a:defPPr>
      <a:defRPr lang="en-U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tableStyles" Target="tableStyles.xml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50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77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CC2F5713-9248-407F-8411-9BE92619CAF6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1048774" name="Slide Image Placeholder 3"/>
          <p:cNvSpPr>
            <a:spLocks noChangeAspect="1" noRot="1" noGrp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endParaRPr lang="en-US"/>
          </a:p>
        </p:txBody>
      </p:sp>
      <p:sp>
        <p:nvSpPr>
          <p:cNvPr id="104877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7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77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04A8A88A-8976-4BC3-A3C3-C01C0868C55A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defTabSz="914400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06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p>
            <a:endParaRPr dirty="0" lang="en-US"/>
          </a:p>
        </p:txBody>
      </p:sp>
      <p:sp>
        <p:nvSpPr>
          <p:cNvPr id="104860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04A8A88A-8976-4BC3-A3C3-C01C0868C55A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title">
  <p:cSld name="Title Slide">
    <p:spTree>
      <p:nvGrpSpPr>
        <p:cNvPr id="10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DE92494-C4F1-48AC-89C1-A783E4CF0E3C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104870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0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A2F2146-1AEE-4BB4-89E4-4233F347E879}" type="slidenum">
              <a:rPr lang="en-US" smtClean="0"/>
              <a:t>‹#›</a:t>
            </a:fld>
            <a:endParaRPr lang="en-US"/>
          </a:p>
        </p:txBody>
      </p:sp>
      <p:sp>
        <p:nvSpPr>
          <p:cNvPr id="1048708" name="Rectangle 31"/>
          <p:cNvSpPr/>
          <p:nvPr/>
        </p:nvSpPr>
        <p:spPr>
          <a:xfrm>
            <a:off x="0" y="-1"/>
            <a:ext cx="365760" cy="6854456"/>
          </a:xfrm>
          <a:prstGeom prst="rect"/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709" name="Rectangle 38"/>
          <p:cNvSpPr/>
          <p:nvPr/>
        </p:nvSpPr>
        <p:spPr>
          <a:xfrm>
            <a:off x="309558" y="680477"/>
            <a:ext cx="45720" cy="365760"/>
          </a:xfrm>
          <a:prstGeom prst="rect"/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dirty="0" kumimoji="0" lang="en-US"/>
          </a:p>
        </p:txBody>
      </p:sp>
      <p:sp>
        <p:nvSpPr>
          <p:cNvPr id="1048710" name="Rectangle 39"/>
          <p:cNvSpPr/>
          <p:nvPr/>
        </p:nvSpPr>
        <p:spPr>
          <a:xfrm>
            <a:off x="269073" y="680477"/>
            <a:ext cx="27432" cy="365760"/>
          </a:xfrm>
          <a:prstGeom prst="rect"/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dirty="0" kumimoji="0" lang="en-US"/>
          </a:p>
        </p:txBody>
      </p:sp>
      <p:sp>
        <p:nvSpPr>
          <p:cNvPr id="1048711" name="Rectangle 40"/>
          <p:cNvSpPr/>
          <p:nvPr/>
        </p:nvSpPr>
        <p:spPr>
          <a:xfrm>
            <a:off x="250020" y="680477"/>
            <a:ext cx="9144" cy="365760"/>
          </a:xfrm>
          <a:prstGeom prst="rect"/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712" name="Rectangle 41"/>
          <p:cNvSpPr/>
          <p:nvPr/>
        </p:nvSpPr>
        <p:spPr>
          <a:xfrm>
            <a:off x="221768" y="680477"/>
            <a:ext cx="9144" cy="365760"/>
          </a:xfrm>
          <a:prstGeom prst="rect"/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dirty="0" kumimoji="0" lang="en-US"/>
          </a:p>
        </p:txBody>
      </p:sp>
      <p:sp>
        <p:nvSpPr>
          <p:cNvPr id="1048713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algn="l" marR="9144">
              <a:defRPr baseline="0" b="1" cap="all" sz="4000" spc="0">
                <a:effectLst>
                  <a:reflection algn="bl" blurRad="12700" dir="5400000" endA="740" endPos="53000" rotWithShape="0" stA="34000" sy="-100000"/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714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anchor="b" lIns="100584" tIns="45720"/>
          <a:lstStyle>
            <a:lvl1pPr algn="l" indent="0" marL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algn="ctr" indent="0" marL="457200">
              <a:buNone/>
            </a:lvl2pPr>
            <a:lvl3pPr algn="ctr" indent="0" marL="914400">
              <a:buNone/>
            </a:lvl3pPr>
            <a:lvl4pPr algn="ctr" indent="0" marL="1371600">
              <a:buNone/>
            </a:lvl4pPr>
            <a:lvl5pPr algn="ctr" indent="0" marL="1828800">
              <a:buNone/>
            </a:lvl5pPr>
            <a:lvl6pPr algn="ctr" indent="0" marL="2286000">
              <a:buNone/>
            </a:lvl6pPr>
            <a:lvl7pPr algn="ctr" indent="0" marL="2743200">
              <a:buNone/>
            </a:lvl7pPr>
            <a:lvl8pPr algn="ctr" indent="0" marL="3200400">
              <a:buNone/>
            </a:lvl8pPr>
            <a:lvl9pPr algn="ctr" indent="0" marL="3657600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48715" name="Rectangle 55"/>
          <p:cNvSpPr/>
          <p:nvPr/>
        </p:nvSpPr>
        <p:spPr>
          <a:xfrm>
            <a:off x="255291" y="5047394"/>
            <a:ext cx="73152" cy="1691640"/>
          </a:xfrm>
          <a:prstGeom prst="rect"/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716" name="Rectangle 64"/>
          <p:cNvSpPr/>
          <p:nvPr/>
        </p:nvSpPr>
        <p:spPr>
          <a:xfrm>
            <a:off x="255291" y="4796819"/>
            <a:ext cx="73152" cy="228600"/>
          </a:xfrm>
          <a:prstGeom prst="rect"/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717" name="Rectangle 65"/>
          <p:cNvSpPr/>
          <p:nvPr/>
        </p:nvSpPr>
        <p:spPr>
          <a:xfrm>
            <a:off x="255291" y="4637685"/>
            <a:ext cx="73152" cy="137160"/>
          </a:xfrm>
          <a:prstGeom prst="rect"/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718" name="Rectangle 66"/>
          <p:cNvSpPr/>
          <p:nvPr/>
        </p:nvSpPr>
        <p:spPr>
          <a:xfrm>
            <a:off x="255291" y="4542559"/>
            <a:ext cx="73152" cy="73152"/>
          </a:xfrm>
          <a:prstGeom prst="rect"/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dirty="0"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1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738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73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DE92494-C4F1-48AC-89C1-A783E4CF0E3C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104874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A2F2146-1AEE-4BB4-89E4-4233F347E8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0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5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anchor="ctr" vert="eaVert"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726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72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DE92494-C4F1-48AC-89C1-A783E4CF0E3C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10487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A2F2146-1AEE-4BB4-89E4-4233F347E8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591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59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DE92494-C4F1-48AC-89C1-A783E4CF0E3C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104859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9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A2F2146-1AEE-4BB4-89E4-4233F347E8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Freeform 13"/>
          <p:cNvSpPr/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kumimoji="0" lang="en-US"/>
          </a:p>
        </p:txBody>
      </p:sp>
      <p:sp>
        <p:nvSpPr>
          <p:cNvPr id="1048620" name="Freeform 14"/>
          <p:cNvSpPr/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kumimoji="0" lang="en-US"/>
          </a:p>
        </p:txBody>
      </p:sp>
      <p:sp>
        <p:nvSpPr>
          <p:cNvPr id="1048621" name="Freeform 12"/>
          <p:cNvSpPr/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kumimoji="0" lang="en-US"/>
          </a:p>
        </p:txBody>
      </p:sp>
      <p:sp>
        <p:nvSpPr>
          <p:cNvPr id="1048622" name="Freeform 15"/>
          <p:cNvSpPr/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kumimoji="0" lang="en-US"/>
          </a:p>
        </p:txBody>
      </p:sp>
      <p:sp>
        <p:nvSpPr>
          <p:cNvPr id="1048623" name="Freeform 16"/>
          <p:cNvSpPr/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kumimoji="0" lang="en-US"/>
          </a:p>
        </p:txBody>
      </p:sp>
      <p:sp>
        <p:nvSpPr>
          <p:cNvPr id="1048624" name="Freeform 17"/>
          <p:cNvSpPr/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kumimoji="0" lang="en-US"/>
          </a:p>
        </p:txBody>
      </p:sp>
      <p:sp>
        <p:nvSpPr>
          <p:cNvPr id="1048625" name="Freeform 18"/>
          <p:cNvSpPr/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kumimoji="0" lang="en-US"/>
          </a:p>
        </p:txBody>
      </p:sp>
      <p:sp>
        <p:nvSpPr>
          <p:cNvPr id="1048626" name="Freeform 19"/>
          <p:cNvSpPr/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kumimoji="0" lang="en-US"/>
          </a:p>
        </p:txBody>
      </p:sp>
      <p:sp>
        <p:nvSpPr>
          <p:cNvPr id="1048627" name="Freeform 20"/>
          <p:cNvSpPr/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kumimoji="0" lang="en-US"/>
          </a:p>
        </p:txBody>
      </p:sp>
      <p:sp>
        <p:nvSpPr>
          <p:cNvPr id="1048628" name="Freeform 21"/>
          <p:cNvSpPr/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kumimoji="0" lang="en-US"/>
          </a:p>
        </p:txBody>
      </p:sp>
      <p:sp>
        <p:nvSpPr>
          <p:cNvPr id="1048629" name="Freeform 22"/>
          <p:cNvSpPr/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kumimoji="0" lang="en-US"/>
          </a:p>
        </p:txBody>
      </p:sp>
      <p:sp>
        <p:nvSpPr>
          <p:cNvPr id="1048630" name="Freeform 23"/>
          <p:cNvSpPr/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kumimoji="0" lang="en-US"/>
          </a:p>
        </p:txBody>
      </p:sp>
      <p:sp>
        <p:nvSpPr>
          <p:cNvPr id="1048631" name="Freeform 24"/>
          <p:cNvSpPr/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kumimoji="0" lang="en-US"/>
          </a:p>
        </p:txBody>
      </p:sp>
      <p:sp>
        <p:nvSpPr>
          <p:cNvPr id="1048632" name="Freeform 25"/>
          <p:cNvSpPr/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kumimoji="0" lang="en-US"/>
          </a:p>
        </p:txBody>
      </p:sp>
      <p:sp>
        <p:nvSpPr>
          <p:cNvPr id="1048633" name="Freeform 26"/>
          <p:cNvSpPr/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kumimoji="0" lang="en-US"/>
          </a:p>
        </p:txBody>
      </p:sp>
      <p:sp>
        <p:nvSpPr>
          <p:cNvPr id="1048634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anchor="t" bIns="0" lIns="82296" tIns="45720"/>
          <a:lstStyle>
            <a:lvl1pPr indent="0" marL="54864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  <p:sp>
        <p:nvSpPr>
          <p:cNvPr id="104863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DE92494-C4F1-48AC-89C1-A783E4CF0E3C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104863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A2F2146-1AEE-4BB4-89E4-4233F347E879}" type="slidenum">
              <a:rPr lang="en-US" smtClean="0"/>
              <a:t>‹#›</a:t>
            </a:fld>
            <a:endParaRPr lang="en-US"/>
          </a:p>
        </p:txBody>
      </p:sp>
      <p:sp>
        <p:nvSpPr>
          <p:cNvPr id="1048638" name="Rectangle 6"/>
          <p:cNvSpPr/>
          <p:nvPr/>
        </p:nvSpPr>
        <p:spPr>
          <a:xfrm>
            <a:off x="363160" y="402264"/>
            <a:ext cx="8503920" cy="886265"/>
          </a:xfrm>
          <a:prstGeom prst="rect"/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639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baseline="0" b="0" cap="none" sz="3800" spc="-15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40" name="Rectangle 7"/>
          <p:cNvSpPr/>
          <p:nvPr/>
        </p:nvSpPr>
        <p:spPr>
          <a:xfrm flipH="1">
            <a:off x="371538" y="680477"/>
            <a:ext cx="27432" cy="365760"/>
          </a:xfrm>
          <a:prstGeom prst="rect"/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dirty="0" kumimoji="0" lang="en-US"/>
          </a:p>
        </p:txBody>
      </p:sp>
      <p:sp>
        <p:nvSpPr>
          <p:cNvPr id="1048641" name="Rectangle 8"/>
          <p:cNvSpPr/>
          <p:nvPr/>
        </p:nvSpPr>
        <p:spPr>
          <a:xfrm flipH="1">
            <a:off x="411109" y="680477"/>
            <a:ext cx="27432" cy="365760"/>
          </a:xfrm>
          <a:prstGeom prst="rect"/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dirty="0" kumimoji="0" lang="en-US"/>
          </a:p>
        </p:txBody>
      </p:sp>
      <p:sp>
        <p:nvSpPr>
          <p:cNvPr id="1048642" name="Rectangle 9"/>
          <p:cNvSpPr/>
          <p:nvPr/>
        </p:nvSpPr>
        <p:spPr>
          <a:xfrm flipH="1">
            <a:off x="448450" y="680477"/>
            <a:ext cx="9144" cy="365760"/>
          </a:xfrm>
          <a:prstGeom prst="rect"/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643" name="Rectangle 10"/>
          <p:cNvSpPr/>
          <p:nvPr/>
        </p:nvSpPr>
        <p:spPr>
          <a:xfrm flipH="1">
            <a:off x="476702" y="680477"/>
            <a:ext cx="9144" cy="365760"/>
          </a:xfrm>
          <a:prstGeom prst="rect"/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dirty="0" kumimoji="0" lang="en-US"/>
          </a:p>
        </p:txBody>
      </p:sp>
      <p:sp>
        <p:nvSpPr>
          <p:cNvPr id="1048644" name="Rectangle 11"/>
          <p:cNvSpPr/>
          <p:nvPr/>
        </p:nvSpPr>
        <p:spPr>
          <a:xfrm>
            <a:off x="500478" y="680477"/>
            <a:ext cx="36576" cy="365760"/>
          </a:xfrm>
          <a:prstGeom prst="rect"/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dirty="0"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twoObj">
  <p:cSld name="Two Content">
    <p:spTree>
      <p:nvGrpSpPr>
        <p:cNvPr id="1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74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74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74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DE92494-C4F1-48AC-89C1-A783E4CF0E3C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104874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4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A2F2146-1AEE-4BB4-89E4-4233F347E8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twoTxTwoObj">
  <p:cSld name="Comparison">
    <p:spTree>
      <p:nvGrpSpPr>
        <p:cNvPr id="1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8" name="Rectangle 24"/>
          <p:cNvSpPr/>
          <p:nvPr/>
        </p:nvSpPr>
        <p:spPr>
          <a:xfrm>
            <a:off x="0" y="402265"/>
            <a:ext cx="8867080" cy="886265"/>
          </a:xfrm>
          <a:prstGeom prst="rect"/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749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750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algn="l" indent="0" marL="73152">
              <a:buNone/>
              <a:defRPr b="1" sz="2400">
                <a:solidFill>
                  <a:schemeClr val="accent2"/>
                </a:solidFill>
              </a:defRPr>
            </a:lvl1pPr>
            <a:lvl2pPr>
              <a:buNone/>
              <a:defRPr b="1" sz="2000"/>
            </a:lvl2pPr>
            <a:lvl3pPr>
              <a:buNone/>
              <a:defRPr b="1" sz="1800"/>
            </a:lvl3pPr>
            <a:lvl4pPr>
              <a:buNone/>
              <a:defRPr b="1" sz="1600"/>
            </a:lvl4pPr>
            <a:lvl5pPr>
              <a:buNone/>
              <a:defRPr b="1" sz="1600"/>
            </a:lvl5pPr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  <p:sp>
        <p:nvSpPr>
          <p:cNvPr id="1048751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indent="0" marL="73152">
              <a:buNone/>
              <a:defRPr b="1" sz="2400">
                <a:solidFill>
                  <a:schemeClr val="accent2"/>
                </a:solidFill>
              </a:defRPr>
            </a:lvl1pPr>
            <a:lvl2pPr>
              <a:buNone/>
              <a:defRPr b="1" sz="2000"/>
            </a:lvl2pPr>
            <a:lvl3pPr>
              <a:buNone/>
              <a:defRPr b="1" sz="1800"/>
            </a:lvl3pPr>
            <a:lvl4pPr>
              <a:buNone/>
              <a:defRPr b="1" sz="1600"/>
            </a:lvl4pPr>
            <a:lvl5pPr>
              <a:buNone/>
              <a:defRPr b="1" sz="1600"/>
            </a:lvl5pPr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  <p:sp>
        <p:nvSpPr>
          <p:cNvPr id="1048752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753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75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DE92494-C4F1-48AC-89C1-A783E4CF0E3C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104875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5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A2F2146-1AEE-4BB4-89E4-4233F347E879}" type="slidenum">
              <a:rPr lang="en-US" smtClean="0"/>
              <a:t>‹#›</a:t>
            </a:fld>
            <a:endParaRPr lang="en-US"/>
          </a:p>
        </p:txBody>
      </p:sp>
      <p:sp>
        <p:nvSpPr>
          <p:cNvPr id="1048757" name="Rectangle 15"/>
          <p:cNvSpPr/>
          <p:nvPr/>
        </p:nvSpPr>
        <p:spPr>
          <a:xfrm>
            <a:off x="87790" y="680477"/>
            <a:ext cx="45720" cy="365760"/>
          </a:xfrm>
          <a:prstGeom prst="rect"/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dirty="0" kumimoji="0" lang="en-US"/>
          </a:p>
        </p:txBody>
      </p:sp>
      <p:sp>
        <p:nvSpPr>
          <p:cNvPr id="1048758" name="Rectangle 16"/>
          <p:cNvSpPr/>
          <p:nvPr/>
        </p:nvSpPr>
        <p:spPr>
          <a:xfrm>
            <a:off x="47305" y="680477"/>
            <a:ext cx="27432" cy="365760"/>
          </a:xfrm>
          <a:prstGeom prst="rect"/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dirty="0" kumimoji="0" lang="en-US"/>
          </a:p>
        </p:txBody>
      </p:sp>
      <p:sp>
        <p:nvSpPr>
          <p:cNvPr id="1048759" name="Rectangle 17"/>
          <p:cNvSpPr/>
          <p:nvPr/>
        </p:nvSpPr>
        <p:spPr>
          <a:xfrm>
            <a:off x="28252" y="680477"/>
            <a:ext cx="9144" cy="365760"/>
          </a:xfrm>
          <a:prstGeom prst="rect"/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760" name="Rectangle 18"/>
          <p:cNvSpPr/>
          <p:nvPr/>
        </p:nvSpPr>
        <p:spPr>
          <a:xfrm>
            <a:off x="0" y="680477"/>
            <a:ext cx="9144" cy="365760"/>
          </a:xfrm>
          <a:prstGeom prst="rect"/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dirty="0" kumimoji="0" lang="en-US"/>
          </a:p>
        </p:txBody>
      </p:sp>
      <p:sp>
        <p:nvSpPr>
          <p:cNvPr id="1048761" name="Rectangle 19"/>
          <p:cNvSpPr/>
          <p:nvPr/>
        </p:nvSpPr>
        <p:spPr>
          <a:xfrm flipH="1">
            <a:off x="149770" y="680477"/>
            <a:ext cx="27432" cy="365760"/>
          </a:xfrm>
          <a:prstGeom prst="rect"/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dirty="0" kumimoji="0" lang="en-US"/>
          </a:p>
        </p:txBody>
      </p:sp>
      <p:sp>
        <p:nvSpPr>
          <p:cNvPr id="1048762" name="Rectangle 20"/>
          <p:cNvSpPr/>
          <p:nvPr/>
        </p:nvSpPr>
        <p:spPr>
          <a:xfrm flipH="1">
            <a:off x="189341" y="680477"/>
            <a:ext cx="27432" cy="365760"/>
          </a:xfrm>
          <a:prstGeom prst="rect"/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dirty="0" kumimoji="0" lang="en-US"/>
          </a:p>
        </p:txBody>
      </p:sp>
      <p:sp>
        <p:nvSpPr>
          <p:cNvPr id="1048763" name="Rectangle 21"/>
          <p:cNvSpPr/>
          <p:nvPr/>
        </p:nvSpPr>
        <p:spPr>
          <a:xfrm flipH="1">
            <a:off x="226682" y="680477"/>
            <a:ext cx="9144" cy="365760"/>
          </a:xfrm>
          <a:prstGeom prst="rect"/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764" name="Rectangle 28"/>
          <p:cNvSpPr/>
          <p:nvPr/>
        </p:nvSpPr>
        <p:spPr>
          <a:xfrm flipH="1">
            <a:off x="254934" y="680477"/>
            <a:ext cx="9144" cy="365760"/>
          </a:xfrm>
          <a:prstGeom prst="rect"/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dirty="0" kumimoji="0" lang="en-US"/>
          </a:p>
        </p:txBody>
      </p:sp>
      <p:sp>
        <p:nvSpPr>
          <p:cNvPr id="1048765" name="Rectangle 29"/>
          <p:cNvSpPr/>
          <p:nvPr/>
        </p:nvSpPr>
        <p:spPr>
          <a:xfrm>
            <a:off x="278710" y="680477"/>
            <a:ext cx="36576" cy="365760"/>
          </a:xfrm>
          <a:prstGeom prst="rect"/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dirty="0"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0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1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baseline="0" cap="none" sz="40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72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DE92494-C4F1-48AC-89C1-A783E4CF0E3C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104872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2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A2F2146-1AEE-4BB4-89E4-4233F347E8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blank">
  <p:cSld name="Blank"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DE92494-C4F1-48AC-89C1-A783E4CF0E3C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104861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1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A2F2146-1AEE-4BB4-89E4-4233F347E8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1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6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b="0" sz="3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767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indent="0" marL="54864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  <p:sp>
        <p:nvSpPr>
          <p:cNvPr id="1048768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76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DE92494-C4F1-48AC-89C1-A783E4CF0E3C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104877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7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A2F2146-1AEE-4BB4-89E4-4233F347E8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1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0" name="Rectangle 7"/>
          <p:cNvSpPr/>
          <p:nvPr/>
        </p:nvSpPr>
        <p:spPr>
          <a:xfrm>
            <a:off x="368032" y="0"/>
            <a:ext cx="8778240" cy="1878037"/>
          </a:xfrm>
          <a:prstGeom prst="rect"/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cxnSp>
        <p:nvCxnSpPr>
          <p:cNvPr id="3145728" name="Straight Connector 8"/>
          <p:cNvCxnSpPr>
            <a:cxnSpLocks/>
          </p:cNvCxnSpPr>
          <p:nvPr/>
        </p:nvCxnSpPr>
        <p:spPr>
          <a:xfrm flipV="1">
            <a:off x="363195" y="1885028"/>
            <a:ext cx="8782622" cy="0"/>
          </a:xfrm>
          <a:prstGeom prst="line"/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1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3145729" name="Straight Connector 14"/>
            <p:cNvCxnSpPr>
              <a:cxnSpLocks/>
            </p:cNvCxnSpPr>
            <p:nvPr/>
          </p:nvCxnSpPr>
          <p:spPr>
            <a:xfrm rot="16200000">
              <a:off x="6664064" y="1301769"/>
              <a:ext cx="88509" cy="80463"/>
            </a:xfrm>
            <a:prstGeom prst="line"/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30" name="Straight Connector 15"/>
            <p:cNvCxnSpPr>
              <a:cxnSpLocks/>
            </p:cNvCxnSpPr>
            <p:nvPr/>
          </p:nvCxnSpPr>
          <p:spPr>
            <a:xfrm rot="16200000" flipV="1">
              <a:off x="6685888" y="1391257"/>
              <a:ext cx="125755" cy="427"/>
            </a:xfrm>
            <a:prstGeom prst="line"/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31" name="Straight Connector 16"/>
            <p:cNvCxnSpPr>
              <a:cxnSpLocks/>
            </p:cNvCxnSpPr>
            <p:nvPr/>
          </p:nvCxnSpPr>
          <p:spPr>
            <a:xfrm rot="5400000" flipH="1">
              <a:off x="6744524" y="1300853"/>
              <a:ext cx="88509" cy="82296"/>
            </a:xfrm>
            <a:prstGeom prst="line"/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8731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b="0" sz="21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732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indent="0" marL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1048733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indent="0" marL="27432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  <p:grpSp>
        <p:nvGrpSpPr>
          <p:cNvPr id="112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3145732" name="Straight Connector 10"/>
            <p:cNvCxnSpPr>
              <a:cxnSpLocks/>
            </p:cNvCxnSpPr>
            <p:nvPr/>
          </p:nvCxnSpPr>
          <p:spPr>
            <a:xfrm rot="16200000">
              <a:off x="6664064" y="1301769"/>
              <a:ext cx="88509" cy="80463"/>
            </a:xfrm>
            <a:prstGeom prst="line"/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33" name="Straight Connector 11"/>
            <p:cNvCxnSpPr>
              <a:cxnSpLocks/>
            </p:cNvCxnSpPr>
            <p:nvPr/>
          </p:nvCxnSpPr>
          <p:spPr>
            <a:xfrm rot="16200000" flipV="1">
              <a:off x="6685888" y="1391257"/>
              <a:ext cx="125755" cy="427"/>
            </a:xfrm>
            <a:prstGeom prst="line"/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34" name="Straight Connector 12"/>
            <p:cNvCxnSpPr>
              <a:cxnSpLocks/>
            </p:cNvCxnSpPr>
            <p:nvPr/>
          </p:nvCxnSpPr>
          <p:spPr>
            <a:xfrm rot="5400000" flipH="1">
              <a:off x="6744524" y="1300853"/>
              <a:ext cx="88509" cy="82296"/>
            </a:xfrm>
            <a:prstGeom prst="line"/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3145735" name="Straight Connector 18"/>
            <p:cNvCxnSpPr>
              <a:cxnSpLocks/>
            </p:cNvCxnSpPr>
            <p:nvPr/>
          </p:nvCxnSpPr>
          <p:spPr>
            <a:xfrm rot="16200000">
              <a:off x="6664064" y="1301769"/>
              <a:ext cx="88509" cy="80463"/>
            </a:xfrm>
            <a:prstGeom prst="line"/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36" name="Straight Connector 19"/>
            <p:cNvCxnSpPr>
              <a:cxnSpLocks/>
            </p:cNvCxnSpPr>
            <p:nvPr/>
          </p:nvCxnSpPr>
          <p:spPr>
            <a:xfrm rot="16200000" flipV="1">
              <a:off x="6685888" y="1391257"/>
              <a:ext cx="125755" cy="427"/>
            </a:xfrm>
            <a:prstGeom prst="line"/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37" name="Straight Connector 20"/>
            <p:cNvCxnSpPr>
              <a:cxnSpLocks/>
            </p:cNvCxnSpPr>
            <p:nvPr/>
          </p:nvCxnSpPr>
          <p:spPr>
            <a:xfrm rot="5400000" flipH="1">
              <a:off x="6744524" y="1300853"/>
              <a:ext cx="88509" cy="82296"/>
            </a:xfrm>
            <a:prstGeom prst="line"/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8734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p>
            <a:fld id="{EDE92494-C4F1-48AC-89C1-A783E4CF0E3C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104873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p>
            <a:endParaRPr lang="en-US"/>
          </a:p>
        </p:txBody>
      </p:sp>
      <p:sp>
        <p:nvSpPr>
          <p:cNvPr id="104873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p>
            <a:fld id="{1A2F2146-1AEE-4BB4-89E4-4233F347E8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Rectangle 6"/>
          <p:cNvSpPr/>
          <p:nvPr/>
        </p:nvSpPr>
        <p:spPr>
          <a:xfrm>
            <a:off x="0" y="-1"/>
            <a:ext cx="365760" cy="6854456"/>
          </a:xfrm>
          <a:prstGeom prst="rect"/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577" name="Rectangle 7"/>
          <p:cNvSpPr/>
          <p:nvPr/>
        </p:nvSpPr>
        <p:spPr>
          <a:xfrm>
            <a:off x="255291" y="5047394"/>
            <a:ext cx="73152" cy="1691640"/>
          </a:xfrm>
          <a:prstGeom prst="rect"/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578" name="Rectangle 8"/>
          <p:cNvSpPr/>
          <p:nvPr/>
        </p:nvSpPr>
        <p:spPr>
          <a:xfrm>
            <a:off x="255291" y="4796819"/>
            <a:ext cx="73152" cy="228600"/>
          </a:xfrm>
          <a:prstGeom prst="rect"/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579" name="Rectangle 9"/>
          <p:cNvSpPr/>
          <p:nvPr/>
        </p:nvSpPr>
        <p:spPr>
          <a:xfrm>
            <a:off x="255291" y="4637685"/>
            <a:ext cx="73152" cy="137160"/>
          </a:xfrm>
          <a:prstGeom prst="rect"/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580" name="Rectangle 10"/>
          <p:cNvSpPr/>
          <p:nvPr/>
        </p:nvSpPr>
        <p:spPr>
          <a:xfrm>
            <a:off x="255291" y="4542559"/>
            <a:ext cx="73152" cy="73152"/>
          </a:xfrm>
          <a:prstGeom prst="rect"/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dirty="0" kumimoji="0" lang="en-US"/>
          </a:p>
        </p:txBody>
      </p:sp>
      <p:sp>
        <p:nvSpPr>
          <p:cNvPr id="1048581" name="Rectangle 11"/>
          <p:cNvSpPr/>
          <p:nvPr/>
        </p:nvSpPr>
        <p:spPr>
          <a:xfrm>
            <a:off x="309558" y="680477"/>
            <a:ext cx="45720" cy="365760"/>
          </a:xfrm>
          <a:prstGeom prst="rect"/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dirty="0" kumimoji="0" lang="en-US"/>
          </a:p>
        </p:txBody>
      </p:sp>
      <p:sp>
        <p:nvSpPr>
          <p:cNvPr id="1048582" name="Rectangle 14"/>
          <p:cNvSpPr/>
          <p:nvPr/>
        </p:nvSpPr>
        <p:spPr>
          <a:xfrm>
            <a:off x="269073" y="680477"/>
            <a:ext cx="27432" cy="365760"/>
          </a:xfrm>
          <a:prstGeom prst="rect"/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dirty="0" kumimoji="0" lang="en-US"/>
          </a:p>
        </p:txBody>
      </p:sp>
      <p:sp>
        <p:nvSpPr>
          <p:cNvPr id="1048583" name="Rectangle 15"/>
          <p:cNvSpPr/>
          <p:nvPr/>
        </p:nvSpPr>
        <p:spPr>
          <a:xfrm>
            <a:off x="250020" y="680477"/>
            <a:ext cx="9144" cy="365760"/>
          </a:xfrm>
          <a:prstGeom prst="rect"/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584" name="Rectangle 16"/>
          <p:cNvSpPr/>
          <p:nvPr/>
        </p:nvSpPr>
        <p:spPr>
          <a:xfrm>
            <a:off x="221768" y="680477"/>
            <a:ext cx="9144" cy="365760"/>
          </a:xfrm>
          <a:prstGeom prst="rect"/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dirty="0" kumimoji="0" lang="en-US"/>
          </a:p>
        </p:txBody>
      </p:sp>
      <p:sp>
        <p:nvSpPr>
          <p:cNvPr id="1048585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/>
        </p:spPr>
        <p:txBody>
          <a:bodyPr anchor="t" vert="horz">
            <a:noAutofit/>
          </a:bodyPr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586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/>
        </p:spPr>
        <p:txBody>
          <a:bodyPr vert="horz">
            <a:normAutofit/>
          </a:bodyPr>
          <a:p>
            <a:pPr eaLnBrk="1" hangingPunct="1" latinLnBrk="0" lvl="0"/>
            <a:r>
              <a:rPr kumimoji="0" lang="en-US" smtClean="0"/>
              <a:t>Click to edit Master text styles</a:t>
            </a:r>
          </a:p>
          <a:p>
            <a:pPr eaLnBrk="1" hangingPunct="1" latinLnBrk="0" lvl="1"/>
            <a:r>
              <a:rPr kumimoji="0" lang="en-US" smtClean="0"/>
              <a:t>Second level</a:t>
            </a:r>
          </a:p>
          <a:p>
            <a:pPr eaLnBrk="1" hangingPunct="1" latinLnBrk="0" lvl="2"/>
            <a:r>
              <a:rPr kumimoji="0" lang="en-US" smtClean="0"/>
              <a:t>Third level</a:t>
            </a:r>
          </a:p>
          <a:p>
            <a:pPr eaLnBrk="1" hangingPunct="1" latinLnBrk="0" lvl="3"/>
            <a:r>
              <a:rPr kumimoji="0" lang="en-US" smtClean="0"/>
              <a:t>Fourth level</a:t>
            </a:r>
          </a:p>
          <a:p>
            <a:pPr eaLnBrk="1" hangingPunct="1" latinLnBrk="0" lvl="4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48587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/>
        </p:spPr>
        <p:txBody>
          <a:bodyPr anchor="b" vert="horz"/>
          <a:lstStyle>
            <a:lvl1pPr algn="l" eaLnBrk="1" hangingPunct="1" latinLnBrk="0">
              <a:defRPr sz="1100" kumimoji="0">
                <a:solidFill>
                  <a:schemeClr val="tx2"/>
                </a:solidFill>
              </a:defRPr>
            </a:lvl1pPr>
          </a:lstStyle>
          <a:p>
            <a:fld id="{EDE92494-C4F1-48AC-89C1-A783E4CF0E3C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104858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/>
        </p:spPr>
        <p:txBody>
          <a:bodyPr anchor="b" vert="horz"/>
          <a:lstStyle>
            <a:lvl1pPr algn="r" eaLnBrk="1" hangingPunct="1" latinLnBrk="0">
              <a:defRPr sz="1100" kumimoji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048589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/>
        </p:spPr>
        <p:txBody>
          <a:bodyPr anchor="b" vert="horz"/>
          <a:lstStyle>
            <a:lvl1pPr algn="l" eaLnBrk="1" hangingPunct="1" latinLnBrk="0">
              <a:defRPr sz="1200" kumimoji="0">
                <a:solidFill>
                  <a:schemeClr val="tx2"/>
                </a:solidFill>
              </a:defRPr>
            </a:lvl1pPr>
          </a:lstStyle>
          <a:p>
            <a:fld id="{1A2F2146-1AEE-4BB4-89E4-4233F347E879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dk1" bg2="dk2" tx1="lt1" tx2="lt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eaLnBrk="1" hangingPunct="1" latinLnBrk="0" rtl="0">
        <a:spcBef>
          <a:spcPct val="0"/>
        </a:spcBef>
        <a:buNone/>
        <a:defRPr baseline="0" sz="4000" kern="1200" kumimoji="0" spc="-10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</p:titleStyle>
    <p:bodyStyle>
      <a:lvl1pPr algn="l" eaLnBrk="1" hangingPunct="1" indent="-342900" latinLnBrk="0" marL="411480" rtl="0">
        <a:spcBef>
          <a:spcPts val="700"/>
        </a:spcBef>
        <a:buClr>
          <a:schemeClr val="tx2"/>
        </a:buClr>
        <a:buSzPct val="95000"/>
        <a:buFont typeface="Wingdings"/>
        <a:buChar char=""/>
        <a:defRPr sz="3000" kern="1200" kumimoji="0">
          <a:solidFill>
            <a:schemeClr val="tx1"/>
          </a:solidFill>
          <a:latin typeface="+mn-lt"/>
          <a:ea typeface="+mn-ea"/>
          <a:cs typeface="+mn-cs"/>
        </a:defRPr>
      </a:lvl1pPr>
      <a:lvl2pPr algn="l" eaLnBrk="1" hangingPunct="1" indent="-285750" latinLnBrk="0" marL="740664" rtl="0">
        <a:spcBef>
          <a:spcPct val="20000"/>
        </a:spcBef>
        <a:buClr>
          <a:schemeClr val="accent2"/>
        </a:buClr>
        <a:buSzPct val="90000"/>
        <a:buFont typeface="Wingdings"/>
        <a:buChar char=""/>
        <a:defRPr sz="2600" kern="1200" kumimoji="0">
          <a:solidFill>
            <a:schemeClr val="tx1"/>
          </a:solidFill>
          <a:latin typeface="+mn-lt"/>
          <a:ea typeface="+mn-ea"/>
          <a:cs typeface="+mn-cs"/>
        </a:defRPr>
      </a:lvl2pPr>
      <a:lvl3pPr algn="l" eaLnBrk="1" hangingPunct="1" indent="-228600" latinLnBrk="0" marL="996696" rtl="0">
        <a:spcBef>
          <a:spcPct val="20000"/>
        </a:spcBef>
        <a:buClr>
          <a:schemeClr val="accent2"/>
        </a:buClr>
        <a:buFont typeface="Wingdings 2"/>
        <a:buChar char=""/>
        <a:defRPr sz="2400" kern="1200" kumimoji="0">
          <a:solidFill>
            <a:schemeClr val="tx1"/>
          </a:solidFill>
          <a:latin typeface="+mn-lt"/>
          <a:ea typeface="+mn-ea"/>
          <a:cs typeface="+mn-cs"/>
        </a:defRPr>
      </a:lvl3pPr>
      <a:lvl4pPr algn="l" eaLnBrk="1" hangingPunct="1" indent="-228600" latinLnBrk="0" marL="1261872" rtl="0">
        <a:spcBef>
          <a:spcPct val="20000"/>
        </a:spcBef>
        <a:buClr>
          <a:schemeClr val="accent3"/>
        </a:buClr>
        <a:buFont typeface="Wingdings 3"/>
        <a:buChar char=""/>
        <a:defRPr sz="2200" kern="1200" kumimoji="0">
          <a:solidFill>
            <a:schemeClr val="tx1"/>
          </a:solidFill>
          <a:latin typeface="+mn-lt"/>
          <a:ea typeface="+mn-ea"/>
          <a:cs typeface="+mn-cs"/>
        </a:defRPr>
      </a:lvl4pPr>
      <a:lvl5pPr algn="l" eaLnBrk="1" hangingPunct="1" indent="-210312" latinLnBrk="0" marL="1481328" rtl="0">
        <a:spcBef>
          <a:spcPct val="20000"/>
        </a:spcBef>
        <a:buClr>
          <a:schemeClr val="accent3"/>
        </a:buClr>
        <a:buFont typeface="Wingdings 2"/>
        <a:buChar char=""/>
        <a:defRPr sz="2000" kern="1200" kumimoji="0">
          <a:solidFill>
            <a:schemeClr val="tx1"/>
          </a:solidFill>
          <a:latin typeface="+mn-lt"/>
          <a:ea typeface="+mn-ea"/>
          <a:cs typeface="+mn-cs"/>
        </a:defRPr>
      </a:lvl5pPr>
      <a:lvl6pPr algn="l" eaLnBrk="1" hangingPunct="1" indent="-210312" latinLnBrk="0" marL="1709928" rtl="0">
        <a:spcBef>
          <a:spcPct val="20000"/>
        </a:spcBef>
        <a:buClr>
          <a:schemeClr val="accent3"/>
        </a:buClr>
        <a:buFont typeface="Wingdings 2"/>
        <a:buChar char=""/>
        <a:defRPr sz="1800" kern="1200" kumimoji="0">
          <a:solidFill>
            <a:schemeClr val="tx1"/>
          </a:solidFill>
          <a:latin typeface="+mn-lt"/>
          <a:ea typeface="+mn-ea"/>
          <a:cs typeface="+mn-cs"/>
        </a:defRPr>
      </a:lvl6pPr>
      <a:lvl7pPr algn="l" eaLnBrk="1" hangingPunct="1" indent="-182880" latinLnBrk="0" marL="1901952" rtl="0">
        <a:spcBef>
          <a:spcPct val="20000"/>
        </a:spcBef>
        <a:buClr>
          <a:schemeClr val="accent4"/>
        </a:buClr>
        <a:buFont typeface="Wingdings 2"/>
        <a:buChar char=""/>
        <a:defRPr sz="1600" kern="1200" kumimoji="0">
          <a:solidFill>
            <a:schemeClr val="tx1"/>
          </a:solidFill>
          <a:latin typeface="+mn-lt"/>
          <a:ea typeface="+mn-ea"/>
          <a:cs typeface="+mn-cs"/>
        </a:defRPr>
      </a:lvl7pPr>
      <a:lvl8pPr algn="l" eaLnBrk="1" hangingPunct="1" indent="-182880" latinLnBrk="0" marL="2093976" rtl="0">
        <a:spcBef>
          <a:spcPct val="20000"/>
        </a:spcBef>
        <a:buClr>
          <a:schemeClr val="accent4"/>
        </a:buClr>
        <a:buFont typeface="Wingdings 2"/>
        <a:buChar char=""/>
        <a:defRPr sz="1600" kern="1200" kumimoji="0">
          <a:solidFill>
            <a:schemeClr val="tx1"/>
          </a:solidFill>
          <a:latin typeface="+mn-lt"/>
          <a:ea typeface="+mn-ea"/>
          <a:cs typeface="+mn-cs"/>
        </a:defRPr>
      </a:lvl8pPr>
      <a:lvl9pPr algn="l" eaLnBrk="1" hangingPunct="1" indent="-182880" latinLnBrk="0" marL="2286000" rtl="0">
        <a:spcBef>
          <a:spcPct val="20000"/>
        </a:spcBef>
        <a:buClr>
          <a:schemeClr val="accent4"/>
        </a:buClr>
        <a:buFont typeface="Wingdings 2"/>
        <a:buChar char=""/>
        <a:defRPr sz="1600" kern="1200" kumimoji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algn="l" eaLnBrk="1" hangingPunct="1" latinLnBrk="0" marL="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1pPr>
      <a:lvl2pPr algn="l" eaLnBrk="1" hangingPunct="1" latinLnBrk="0" marL="4572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2pPr>
      <a:lvl3pPr algn="l" eaLnBrk="1" hangingPunct="1" latinLnBrk="0" marL="9144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3pPr>
      <a:lvl4pPr algn="l" eaLnBrk="1" hangingPunct="1" latinLnBrk="0" marL="13716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4pPr>
      <a:lvl5pPr algn="l" eaLnBrk="1" hangingPunct="1" latinLnBrk="0" marL="18288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5pPr>
      <a:lvl6pPr algn="l" eaLnBrk="1" hangingPunct="1" latinLnBrk="0" marL="22860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6pPr>
      <a:lvl7pPr algn="l" eaLnBrk="1" hangingPunct="1" latinLnBrk="0" marL="27432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7pPr>
      <a:lvl8pPr algn="l" eaLnBrk="1" hangingPunct="1" latinLnBrk="0" marL="32004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8pPr>
      <a:lvl9pPr algn="l" eaLnBrk="1" hangingPunct="1" latinLnBrk="0" marL="36576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jpeg"/><Relationship Id="rId3" Type="http://schemas.openxmlformats.org/officeDocument/2006/relationships/slideLayout" Target="../slideLayouts/slideLayout7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jpeg"/><Relationship Id="rId3" Type="http://schemas.openxmlformats.org/officeDocument/2006/relationships/slideLayout" Target="../slideLayouts/slideLayout2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slideLayout" Target="../slideLayouts/slideLayout2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image" Target="../media/image26.emf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8.emf"/><Relationship Id="rId3" Type="http://schemas.openxmlformats.org/officeDocument/2006/relationships/slideLayout" Target="../slideLayouts/slideLayout2.xml"/></Relationships>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image" Target="../media/image29.emf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image" Target="../media/image31.jpeg"/><Relationship Id="rId3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image" Target="../media/image32.emf"/><Relationship Id="rId2" Type="http://schemas.openxmlformats.org/officeDocument/2006/relationships/slideLayout" Target="../slideLayouts/slideLayout7.xml"/></Relationships>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image" Target="../media/image34.emf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slideLayout" Target="../slideLayouts/slideLayout7.xml"/></Relationships>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slideLayout" Target="../slideLayouts/slideLayout2.xml"/></Relationships>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.xml"/></Relationships>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slideLayout" Target="../slideLayouts/slideLayout2.xml"/></Relationships>
</file>

<file path=ppt/slides/_rels/slide4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l"/>
            <a:r>
              <a:rPr b="1" dirty="0" sz="2400" lang="fr-FR" smtClean="0"/>
              <a:t>Faculté de </a:t>
            </a:r>
            <a:r>
              <a:rPr b="1" dirty="0" sz="2400" lang="fr-FR" err="1" smtClean="0"/>
              <a:t>medecine</a:t>
            </a:r>
            <a:r>
              <a:rPr b="1" dirty="0" sz="2400" lang="fr-FR" smtClean="0"/>
              <a:t> :</a:t>
            </a:r>
            <a:r>
              <a:rPr b="1" dirty="0" sz="2400" lang="fr-FR" err="1" smtClean="0"/>
              <a:t>bejaia</a:t>
            </a:r>
            <a:r>
              <a:rPr b="1" dirty="0" sz="2400" lang="fr-FR" smtClean="0"/>
              <a:t> /annexe –</a:t>
            </a:r>
            <a:r>
              <a:rPr b="1" dirty="0" sz="2400" lang="fr-FR" err="1" smtClean="0"/>
              <a:t>jijel</a:t>
            </a:r>
            <a:r>
              <a:rPr b="1" dirty="0" sz="2400" lang="fr-FR" smtClean="0"/>
              <a:t/>
            </a:r>
            <a:br>
              <a:rPr b="1" dirty="0" sz="2400" lang="fr-FR" smtClean="0"/>
            </a:br>
            <a:r>
              <a:rPr b="1" dirty="0" sz="2400" lang="fr-FR" err="1" smtClean="0"/>
              <a:t>module:anatomie</a:t>
            </a:r>
            <a:r>
              <a:rPr b="1" dirty="0" sz="2400" lang="fr-FR" smtClean="0"/>
              <a:t> de l’appareil digestif </a:t>
            </a:r>
            <a:br>
              <a:rPr b="1" dirty="0" sz="2400" lang="fr-FR" smtClean="0"/>
            </a:br>
            <a:r>
              <a:rPr b="1" dirty="0" sz="2400" lang="fr-FR" err="1" smtClean="0"/>
              <a:t>annéeuniversitaire</a:t>
            </a:r>
            <a:r>
              <a:rPr b="1" dirty="0" sz="2400" lang="fr-FR" smtClean="0"/>
              <a:t>: 2eme </a:t>
            </a:r>
            <a:r>
              <a:rPr b="1" dirty="0" sz="2400" lang="fr-FR" err="1" smtClean="0"/>
              <a:t>annéé</a:t>
            </a:r>
            <a:r>
              <a:rPr b="1" dirty="0" sz="2400" lang="fr-FR" smtClean="0"/>
              <a:t> 2024/25</a:t>
            </a:r>
            <a:endParaRPr b="1" dirty="0" sz="2400" lang="en-US"/>
          </a:p>
        </p:txBody>
      </p:sp>
      <p:sp>
        <p:nvSpPr>
          <p:cNvPr id="1048596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>
            <a:normAutofit fontScale="70833" lnSpcReduction="20000"/>
            <a:scene3d>
              <a:camera prst="orthographicFront">
                <a:rot lat="0" lon="0" rev="0"/>
              </a:camera>
              <a:lightRig dir="t" rig="contrasting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p>
            <a:pPr>
              <a:buNone/>
            </a:pPr>
            <a:r>
              <a:rPr b="1" cap="all" dirty="0" sz="8800" lang="fr-FR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dir="5400000" dist="5000" endPos="50000" rotWithShape="0" stA="50000" sy="-100000"/>
                </a:effectLst>
              </a:rPr>
              <a:t>      Cavité buccale</a:t>
            </a:r>
          </a:p>
          <a:p>
            <a:pPr>
              <a:buNone/>
            </a:pPr>
            <a:r>
              <a:rPr b="1" cap="all" dirty="0" sz="8800" lang="fr-FR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dir="5400000" dist="5000" endPos="50000" rotWithShape="0" stA="50000" sy="-100000"/>
                </a:effectLst>
              </a:rPr>
              <a:t>                    </a:t>
            </a:r>
          </a:p>
          <a:p>
            <a:pPr>
              <a:buNone/>
            </a:pPr>
            <a:r>
              <a:rPr b="1" dirty="0" sz="8800" lang="fr-FR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dir="5400000" dist="5000" endPos="50000" rotWithShape="0" stA="50000" sy="-100000"/>
                </a:effectLst>
              </a:rPr>
              <a:t>                    </a:t>
            </a:r>
          </a:p>
          <a:p>
            <a:pPr>
              <a:buNone/>
            </a:pPr>
            <a:r>
              <a:rPr b="1" dirty="0" sz="8800" lang="fr-FR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dir="5400000" dist="5000" endPos="50000" rotWithShape="0" stA="50000" sy="-100000"/>
                </a:effectLst>
              </a:rPr>
              <a:t> </a:t>
            </a:r>
            <a:r>
              <a:rPr b="1" dirty="0" sz="8800" lang="fr-FR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dir="5400000" dist="5000" endPos="50000" rotWithShape="0" stA="50000" sy="-100000"/>
                </a:effectLst>
              </a:rPr>
              <a:t>                              </a:t>
            </a:r>
            <a:r>
              <a:rPr b="1" dirty="0" sz="2400" lang="fr-FR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dir="5400000" dist="5000" endPos="50000" rotWithShape="0" stA="50000" sy="-100000"/>
                </a:effectLst>
              </a:rPr>
              <a:t>Presenté</a:t>
            </a:r>
            <a:endParaRPr b="1" dirty="0" sz="2400" lang="fr-FR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dir="5400000" dist="5000" endPos="50000" rotWithShape="0" stA="50000" sy="-100000"/>
              </a:effectLst>
            </a:endParaRPr>
          </a:p>
          <a:p>
            <a:pPr>
              <a:buNone/>
            </a:pPr>
            <a:endParaRPr b="1" dirty="0" sz="2400" lang="fr-FR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dir="5400000" dist="5000" endPos="50000" rotWithShape="0" stA="50000" sy="-100000"/>
              </a:effectLst>
            </a:endParaRPr>
          </a:p>
          <a:p>
            <a:pPr>
              <a:buNone/>
            </a:pPr>
            <a:r>
              <a:rPr b="1" dirty="0" sz="4000" lang="fr-FR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dir="5400000" dist="5000" endPos="50000" rotWithShape="0" stA="50000" sy="-100000"/>
                </a:effectLst>
              </a:rPr>
              <a:t>                                                                                                                </a:t>
            </a:r>
          </a:p>
          <a:p>
            <a:pPr>
              <a:buNone/>
            </a:pPr>
            <a:r>
              <a:rPr b="1" dirty="0" sz="4000" lang="fr-FR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dir="5400000" dist="5000" endPos="50000" rotWithShape="0" stA="50000" sy="-100000"/>
                </a:effectLst>
              </a:rPr>
              <a:t> </a:t>
            </a:r>
            <a:r>
              <a:rPr b="1" dirty="0" sz="4000" lang="fr-FR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dir="5400000" dist="5000" endPos="50000" rotWithShape="0" stA="50000" sy="-100000"/>
                </a:effectLst>
              </a:rPr>
              <a:t>                                                                   présenté </a:t>
            </a:r>
            <a:r>
              <a:rPr b="1" dirty="0" sz="4000" lang="fr-FR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dir="5400000" dist="5000" endPos="50000" rotWithShape="0" stA="50000" sy="-100000"/>
                </a:effectLst>
              </a:rPr>
              <a:t>par: Dr </a:t>
            </a:r>
            <a:r>
              <a:rPr b="1" dirty="0" sz="4000" lang="fr-FR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dir="5400000" dist="5000" endPos="50000" rotWithShape="0" stA="50000" sy="-100000"/>
                </a:effectLst>
              </a:rPr>
              <a:t>soltani</a:t>
            </a:r>
            <a:r>
              <a:rPr b="1" dirty="0" sz="4000" lang="fr-FR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dir="5400000" dist="5000" endPos="50000" rotWithShape="0" stA="50000" sy="-100000"/>
                </a:effectLst>
              </a:rPr>
              <a:t> </a:t>
            </a:r>
            <a:r>
              <a:rPr b="1" dirty="0" sz="4000" lang="fr-FR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dir="5400000" dist="5000" endPos="50000" rotWithShape="0" stA="50000" sy="-100000"/>
                </a:effectLst>
              </a:rPr>
              <a:t>                  </a:t>
            </a:r>
            <a:endParaRPr b="1" dirty="0" sz="4000" lang="en-US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dir="5400000" dist="5000" endPos="50000" rotWithShape="0" stA="50000" sy="-100000"/>
              </a:effectLst>
            </a:endParaRPr>
          </a:p>
        </p:txBody>
      </p:sp>
      <p:pic>
        <p:nvPicPr>
          <p:cNvPr id="2097152" name="Picture 2" descr="C:\Users\home\Desktop\images (9).jpe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1547664" y="2420888"/>
            <a:ext cx="5060776" cy="2808312"/>
          </a:xfrm>
          <a:prstGeom prst="rect"/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Picture 2" descr="C:\Users\home\AppData\Local\Temp\WPDNSE\{8B66EE43-0000-0000-0000-000000000000}\images (17).jpe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827584" y="548680"/>
            <a:ext cx="7416824" cy="5715000"/>
          </a:xfrm>
          <a:prstGeom prst="rect"/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p>
            <a:endParaRPr b="1" cap="all" dirty="0" sz="4400" i="1" lang="en-US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algn="bl" blurRad="12700" dir="5400000" dist="1000" endPos="45000" rotWithShape="0" stA="28000" sy="-100000"/>
              </a:effectLst>
            </a:endParaRPr>
          </a:p>
        </p:txBody>
      </p:sp>
      <p:sp>
        <p:nvSpPr>
          <p:cNvPr id="1048646" name="Title 1"/>
          <p:cNvSpPr>
            <a:spLocks noGrp="1"/>
          </p:cNvSpPr>
          <p:nvPr>
            <p:ph type="title"/>
          </p:nvPr>
        </p:nvSpPr>
        <p:spPr>
          <a:xfrm>
            <a:off x="722313" y="2924944"/>
            <a:ext cx="7772400" cy="2844031"/>
          </a:xfrm>
        </p:spPr>
        <p:txBody>
          <a:bodyPr/>
          <a:p>
            <a:r>
              <a:rPr dirty="0" i="1" lang="en-US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algn="bl" blurRad="12700" dir="5400000" dist="1000" endPos="45000" rotWithShape="0" stA="28000" sy="-100000"/>
                </a:effectLst>
              </a:rPr>
              <a:t>Arcades   gingivo-dentaires</a:t>
            </a:r>
            <a:br>
              <a:rPr dirty="0" i="1" lang="en-US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algn="bl" blurRad="12700" dir="5400000" dist="1000" endPos="45000" rotWithShape="0" stA="28000" sy="-100000"/>
                </a:effectLst>
              </a:rPr>
            </a:br>
            <a:endParaRPr dirty="0"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pPr algn="l"/>
            <a:r>
              <a:rPr b="1" dirty="0" i="1" lang="en-US" smtClean="0">
                <a:solidFill>
                  <a:srgbClr val="00B0F0"/>
                </a:solidFill>
              </a:rPr>
              <a:t>Arcades gingivo-dentaires</a:t>
            </a:r>
            <a:r>
              <a:rPr b="1" dirty="0" lang="en-US" smtClean="0"/>
              <a:t/>
            </a:r>
            <a:br>
              <a:rPr b="1" dirty="0" lang="en-US" smtClean="0"/>
            </a:br>
            <a:endParaRPr dirty="0" lang="en-US"/>
          </a:p>
        </p:txBody>
      </p:sp>
      <p:sp>
        <p:nvSpPr>
          <p:cNvPr id="104864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pPr>
              <a:buNone/>
            </a:pPr>
            <a:r>
              <a:rPr dirty="0" lang="en-US" smtClean="0"/>
              <a:t> 2 arcades :</a:t>
            </a:r>
          </a:p>
          <a:p>
            <a:pPr>
              <a:buFont typeface="Wingdings" pitchFamily="2" charset="2"/>
              <a:buChar char="ü"/>
            </a:pPr>
            <a:r>
              <a:rPr dirty="0" lang="en-US" err="1" smtClean="0"/>
              <a:t>Supérieure</a:t>
            </a:r>
            <a:r>
              <a:rPr dirty="0" lang="en-US" smtClean="0"/>
              <a:t> </a:t>
            </a:r>
            <a:r>
              <a:rPr dirty="0" lang="en-US" err="1" smtClean="0"/>
              <a:t>ou</a:t>
            </a:r>
            <a:r>
              <a:rPr dirty="0" lang="en-US" smtClean="0"/>
              <a:t> </a:t>
            </a:r>
            <a:r>
              <a:rPr dirty="0" lang="en-US" err="1" smtClean="0"/>
              <a:t>maxillaire</a:t>
            </a:r>
            <a:r>
              <a:rPr dirty="0" lang="en-US" smtClean="0"/>
              <a:t>.</a:t>
            </a:r>
          </a:p>
          <a:p>
            <a:pPr>
              <a:buFont typeface="Wingdings" pitchFamily="2" charset="2"/>
              <a:buChar char="ü"/>
            </a:pPr>
            <a:r>
              <a:rPr dirty="0" lang="en-US" err="1" smtClean="0"/>
              <a:t>Inférieure</a:t>
            </a:r>
            <a:r>
              <a:rPr dirty="0" lang="en-US" smtClean="0"/>
              <a:t> </a:t>
            </a:r>
            <a:r>
              <a:rPr dirty="0" lang="en-US" err="1" smtClean="0"/>
              <a:t>oumandibulaire</a:t>
            </a:r>
            <a:r>
              <a:rPr dirty="0" lang="en-US" smtClean="0"/>
              <a:t>.</a:t>
            </a:r>
          </a:p>
          <a:p>
            <a:pPr>
              <a:buFont typeface="Wingdings" pitchFamily="2" charset="2"/>
              <a:buChar char="ü"/>
            </a:pPr>
            <a:r>
              <a:rPr dirty="0" lang="en-US" err="1" smtClean="0"/>
              <a:t>tapisseé</a:t>
            </a:r>
            <a:r>
              <a:rPr dirty="0" lang="en-US" smtClean="0"/>
              <a:t> par </a:t>
            </a:r>
            <a:r>
              <a:rPr dirty="0" lang="en-US" err="1" smtClean="0"/>
              <a:t>d’une</a:t>
            </a:r>
            <a:r>
              <a:rPr dirty="0" lang="en-US" smtClean="0"/>
              <a:t> </a:t>
            </a:r>
            <a:r>
              <a:rPr dirty="0" lang="en-US" err="1" smtClean="0"/>
              <a:t>muqueuse</a:t>
            </a:r>
            <a:r>
              <a:rPr dirty="0" lang="en-US" smtClean="0"/>
              <a:t> rose et </a:t>
            </a:r>
            <a:r>
              <a:rPr dirty="0" lang="en-US" err="1" smtClean="0"/>
              <a:t>adhérente</a:t>
            </a:r>
            <a:r>
              <a:rPr dirty="0" lang="en-US" smtClean="0"/>
              <a:t>, </a:t>
            </a:r>
            <a:r>
              <a:rPr b="1" dirty="0" lang="en-US" smtClean="0"/>
              <a:t>la </a:t>
            </a:r>
            <a:r>
              <a:rPr b="1" dirty="0" lang="en-US" err="1" smtClean="0"/>
              <a:t>gencive</a:t>
            </a:r>
            <a:r>
              <a:rPr b="1" dirty="0" lang="en-US" smtClean="0"/>
              <a:t>.</a:t>
            </a:r>
          </a:p>
          <a:p>
            <a:pPr>
              <a:buNone/>
            </a:pPr>
            <a:r>
              <a:rPr dirty="0" lang="fr-FR" smtClean="0"/>
              <a:t> Les arcades supportent </a:t>
            </a:r>
            <a:r>
              <a:rPr b="1" dirty="0" lang="fr-FR" smtClean="0"/>
              <a:t>les </a:t>
            </a:r>
            <a:r>
              <a:rPr b="1" dirty="0" lang="en-US" smtClean="0"/>
              <a:t>dents</a:t>
            </a:r>
            <a:endParaRPr dirty="0" lang="en-US"/>
          </a:p>
        </p:txBody>
      </p:sp>
      <p:pic>
        <p:nvPicPr>
          <p:cNvPr id="2097165" name="Picture 2" descr="C:\Users\home\Desktop\images (21).jpe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5292080" y="764705"/>
            <a:ext cx="3851920" cy="2736304"/>
          </a:xfrm>
          <a:prstGeom prst="rect"/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b="1" dirty="0" i="1" lang="en-US" smtClean="0">
                <a:solidFill>
                  <a:srgbClr val="00B0F0"/>
                </a:solidFill>
              </a:rPr>
              <a:t>Dents: (1) definition et morphologies</a:t>
            </a:r>
            <a:endParaRPr dirty="0" i="1" lang="en-US">
              <a:solidFill>
                <a:srgbClr val="00B0F0"/>
              </a:solidFill>
            </a:endParaRPr>
          </a:p>
        </p:txBody>
      </p:sp>
      <p:sp>
        <p:nvSpPr>
          <p:cNvPr id="1048650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5257800"/>
          </a:xfrm>
        </p:spPr>
        <p:txBody>
          <a:bodyPr>
            <a:normAutofit/>
          </a:bodyPr>
          <a:p>
            <a:pPr>
              <a:buFont typeface="Wingdings" pitchFamily="2" charset="2"/>
              <a:buChar char="Ø"/>
            </a:pPr>
            <a:r>
              <a:rPr dirty="0" lang="en-US" err="1" smtClean="0"/>
              <a:t>Organes</a:t>
            </a:r>
            <a:r>
              <a:rPr dirty="0" lang="en-US" smtClean="0"/>
              <a:t> </a:t>
            </a:r>
            <a:r>
              <a:rPr dirty="0" lang="en-US" err="1" smtClean="0"/>
              <a:t>vivants</a:t>
            </a:r>
            <a:r>
              <a:rPr dirty="0" lang="en-US" smtClean="0"/>
              <a:t>, </a:t>
            </a:r>
            <a:r>
              <a:rPr dirty="0" lang="en-US" err="1" smtClean="0"/>
              <a:t>dures</a:t>
            </a:r>
            <a:r>
              <a:rPr dirty="0" lang="en-US" smtClean="0"/>
              <a:t>, </a:t>
            </a:r>
            <a:r>
              <a:rPr dirty="0" lang="en-US" err="1" smtClean="0"/>
              <a:t>blanchâtres</a:t>
            </a:r>
            <a:r>
              <a:rPr dirty="0" lang="en-US" smtClean="0"/>
              <a:t>, </a:t>
            </a:r>
            <a:r>
              <a:rPr dirty="0" lang="en-US" err="1" smtClean="0"/>
              <a:t>implantés</a:t>
            </a:r>
            <a:r>
              <a:rPr dirty="0" lang="en-US" smtClean="0"/>
              <a:t> </a:t>
            </a:r>
            <a:r>
              <a:rPr dirty="0" lang="en-US" err="1" smtClean="0"/>
              <a:t>sur</a:t>
            </a:r>
            <a:r>
              <a:rPr dirty="0" lang="en-US" smtClean="0"/>
              <a:t> le </a:t>
            </a:r>
            <a:r>
              <a:rPr dirty="0" lang="en-US" err="1" smtClean="0"/>
              <a:t>bord</a:t>
            </a:r>
            <a:r>
              <a:rPr dirty="0" lang="en-US" smtClean="0"/>
              <a:t> </a:t>
            </a:r>
            <a:r>
              <a:rPr dirty="0" lang="en-US" err="1" smtClean="0"/>
              <a:t>alvéolaire</a:t>
            </a:r>
            <a:r>
              <a:rPr dirty="0" lang="en-US" smtClean="0"/>
              <a:t> des </a:t>
            </a:r>
            <a:r>
              <a:rPr dirty="0" lang="en-US" err="1" smtClean="0"/>
              <a:t>maxillaires</a:t>
            </a:r>
            <a:r>
              <a:rPr dirty="0" lang="en-US" smtClean="0"/>
              <a:t>, </a:t>
            </a:r>
            <a:r>
              <a:rPr dirty="0" lang="en-US" err="1" smtClean="0"/>
              <a:t>destinés</a:t>
            </a:r>
            <a:r>
              <a:rPr dirty="0" lang="en-US" smtClean="0"/>
              <a:t> à la mastication des aliments.</a:t>
            </a:r>
          </a:p>
          <a:p>
            <a:pPr>
              <a:buFont typeface="Wingdings" pitchFamily="2" charset="2"/>
              <a:buChar char="Ø"/>
            </a:pPr>
            <a:r>
              <a:rPr dirty="0" lang="fr-FR" smtClean="0"/>
              <a:t>02 types de dentures: déciduale /permanente </a:t>
            </a:r>
            <a:endParaRPr dirty="0" lang="en-US" smtClean="0"/>
          </a:p>
          <a:p>
            <a:pPr>
              <a:buFont typeface="Wingdings" pitchFamily="2" charset="2"/>
              <a:buChar char="Ø"/>
            </a:pPr>
            <a:r>
              <a:rPr dirty="0" lang="fr-FR" smtClean="0"/>
              <a:t>0 3 parties pour la dent :</a:t>
            </a:r>
          </a:p>
          <a:p>
            <a:pPr>
              <a:buFont typeface="Wingdings" pitchFamily="2" charset="2"/>
              <a:buChar char="ü"/>
            </a:pPr>
            <a:r>
              <a:rPr b="1" dirty="0" lang="en-US" smtClean="0"/>
              <a:t>Racine.</a:t>
            </a:r>
          </a:p>
          <a:p>
            <a:pPr>
              <a:buFont typeface="Wingdings" pitchFamily="2" charset="2"/>
              <a:buChar char="ü"/>
            </a:pPr>
            <a:r>
              <a:rPr dirty="0" lang="en-US" smtClean="0"/>
              <a:t> </a:t>
            </a:r>
            <a:r>
              <a:rPr b="1" dirty="0" lang="en-US" err="1" smtClean="0"/>
              <a:t>Couronne</a:t>
            </a:r>
            <a:r>
              <a:rPr b="1" dirty="0" lang="en-US" smtClean="0"/>
              <a:t>.</a:t>
            </a:r>
          </a:p>
          <a:p>
            <a:pPr>
              <a:buFont typeface="Wingdings" pitchFamily="2" charset="2"/>
              <a:buChar char="ü"/>
            </a:pPr>
            <a:r>
              <a:rPr dirty="0" lang="en-US" smtClean="0"/>
              <a:t> </a:t>
            </a:r>
            <a:r>
              <a:rPr b="1" dirty="0" lang="en-US" err="1" smtClean="0"/>
              <a:t>Collet</a:t>
            </a:r>
            <a:r>
              <a:rPr b="1" dirty="0" lang="en-US" smtClean="0"/>
              <a:t>.</a:t>
            </a:r>
            <a:endParaRPr dirty="0" lang="en-US"/>
          </a:p>
        </p:txBody>
      </p:sp>
      <p:pic>
        <p:nvPicPr>
          <p:cNvPr id="2097166" name="Picture 2" descr="C:\Users\home\Desktop\gettyimages-73336647-612x612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4572000" y="3717032"/>
            <a:ext cx="4572000" cy="3140968"/>
          </a:xfrm>
          <a:prstGeom prst="rect"/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7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251520" y="980728"/>
            <a:ext cx="4204320" cy="5085184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68" name="Picture 3" descr="C:\Users\home\Desktop\gettyimages-460713071-612x612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4788024" y="980728"/>
            <a:ext cx="3888432" cy="5328592"/>
          </a:xfrm>
          <a:prstGeom prst="rect"/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pPr algn="l"/>
            <a:r>
              <a:rPr b="1" dirty="0" sz="3600" lang="en-US" smtClean="0">
                <a:solidFill>
                  <a:srgbClr val="00B0F0"/>
                </a:solidFill>
              </a:rPr>
              <a:t>Denture </a:t>
            </a:r>
            <a:r>
              <a:rPr b="1" dirty="0" sz="3600" lang="en-US" err="1" smtClean="0">
                <a:solidFill>
                  <a:srgbClr val="00B0F0"/>
                </a:solidFill>
              </a:rPr>
              <a:t>déciduale</a:t>
            </a:r>
            <a:r>
              <a:rPr b="1" dirty="0" sz="3600" lang="en-US" smtClean="0">
                <a:solidFill>
                  <a:srgbClr val="00B0F0"/>
                </a:solidFill>
              </a:rPr>
              <a:t> (</a:t>
            </a:r>
            <a:r>
              <a:rPr b="1" dirty="0" sz="3600" lang="en-US" err="1" smtClean="0">
                <a:solidFill>
                  <a:srgbClr val="00B0F0"/>
                </a:solidFill>
              </a:rPr>
              <a:t>ou</a:t>
            </a:r>
            <a:r>
              <a:rPr b="1" dirty="0" sz="3600" lang="en-US" smtClean="0">
                <a:solidFill>
                  <a:srgbClr val="00B0F0"/>
                </a:solidFill>
              </a:rPr>
              <a:t>  </a:t>
            </a:r>
            <a:r>
              <a:rPr b="1" dirty="0" sz="3600" lang="en-US" err="1" smtClean="0">
                <a:solidFill>
                  <a:srgbClr val="00B0F0"/>
                </a:solidFill>
              </a:rPr>
              <a:t>lactéale</a:t>
            </a:r>
            <a:r>
              <a:rPr b="1" dirty="0" sz="3600" lang="en-US" smtClean="0">
                <a:solidFill>
                  <a:srgbClr val="00B0F0"/>
                </a:solidFill>
              </a:rPr>
              <a:t> </a:t>
            </a:r>
            <a:r>
              <a:rPr b="1" dirty="0" sz="3600" lang="en-US" err="1" smtClean="0">
                <a:solidFill>
                  <a:srgbClr val="00B0F0"/>
                </a:solidFill>
              </a:rPr>
              <a:t>ou</a:t>
            </a:r>
            <a:r>
              <a:rPr b="1" dirty="0" sz="3600" lang="en-US" smtClean="0">
                <a:solidFill>
                  <a:srgbClr val="00B0F0"/>
                </a:solidFill>
              </a:rPr>
              <a:t> </a:t>
            </a:r>
            <a:r>
              <a:rPr b="1" dirty="0" sz="3600" lang="en-US" err="1" smtClean="0">
                <a:solidFill>
                  <a:srgbClr val="00B0F0"/>
                </a:solidFill>
              </a:rPr>
              <a:t>temporaire</a:t>
            </a:r>
            <a:r>
              <a:rPr b="1" dirty="0" sz="3600" lang="en-US" smtClean="0">
                <a:solidFill>
                  <a:srgbClr val="00B0F0"/>
                </a:solidFill>
              </a:rPr>
              <a:t>):</a:t>
            </a:r>
            <a:r>
              <a:rPr b="1" dirty="0" lang="en-US" smtClean="0"/>
              <a:t/>
            </a:r>
            <a:br>
              <a:rPr b="1" dirty="0" lang="en-US" smtClean="0"/>
            </a:br>
            <a:endParaRPr dirty="0" lang="en-US"/>
          </a:p>
        </p:txBody>
      </p:sp>
      <p:sp>
        <p:nvSpPr>
          <p:cNvPr id="104865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pPr>
              <a:buNone/>
            </a:pPr>
            <a:r>
              <a:rPr dirty="0" lang="fr-FR" smtClean="0"/>
              <a:t>denture de l'enfant de 3 à </a:t>
            </a:r>
            <a:r>
              <a:rPr dirty="0" lang="en-US" smtClean="0"/>
              <a:t>5 </a:t>
            </a:r>
            <a:r>
              <a:rPr dirty="0" lang="en-US" err="1" smtClean="0"/>
              <a:t>ans</a:t>
            </a:r>
            <a:r>
              <a:rPr dirty="0" lang="en-US" smtClean="0"/>
              <a:t>, 10 dents arcade :</a:t>
            </a:r>
          </a:p>
          <a:p>
            <a:pPr>
              <a:buFont typeface="Wingdings" pitchFamily="2" charset="2"/>
              <a:buChar char="Ø"/>
            </a:pPr>
            <a:r>
              <a:rPr dirty="0" lang="en-US" smtClean="0"/>
              <a:t>2 </a:t>
            </a:r>
            <a:r>
              <a:rPr dirty="0" lang="en-US" err="1" smtClean="0"/>
              <a:t>incisives</a:t>
            </a:r>
            <a:r>
              <a:rPr dirty="0" lang="en-US" smtClean="0"/>
              <a:t> </a:t>
            </a:r>
            <a:r>
              <a:rPr dirty="0" lang="en-US" err="1" smtClean="0"/>
              <a:t>centrales</a:t>
            </a:r>
            <a:r>
              <a:rPr dirty="0" lang="en-US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dirty="0" lang="en-US" smtClean="0"/>
              <a:t>2 </a:t>
            </a:r>
            <a:r>
              <a:rPr dirty="0" lang="en-US" err="1" smtClean="0"/>
              <a:t>incisives</a:t>
            </a:r>
            <a:r>
              <a:rPr dirty="0" lang="en-US" smtClean="0"/>
              <a:t> </a:t>
            </a:r>
            <a:r>
              <a:rPr dirty="0" lang="en-US" err="1" smtClean="0"/>
              <a:t>latérales</a:t>
            </a:r>
            <a:r>
              <a:rPr dirty="0" lang="en-US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dirty="0" lang="en-US" smtClean="0"/>
              <a:t>2 canines.</a:t>
            </a:r>
          </a:p>
          <a:p>
            <a:pPr>
              <a:buFont typeface="Wingdings" pitchFamily="2" charset="2"/>
              <a:buChar char="Ø"/>
            </a:pPr>
            <a:r>
              <a:rPr dirty="0" lang="en-US" smtClean="0"/>
              <a:t>2 premières </a:t>
            </a:r>
            <a:r>
              <a:rPr dirty="0" lang="en-US" err="1" smtClean="0"/>
              <a:t>molaires</a:t>
            </a:r>
            <a:r>
              <a:rPr dirty="0" lang="en-US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dirty="0" lang="en-US" smtClean="0"/>
              <a:t>2 </a:t>
            </a:r>
            <a:r>
              <a:rPr dirty="0" lang="en-US" err="1" smtClean="0"/>
              <a:t>deuxièmes</a:t>
            </a:r>
            <a:r>
              <a:rPr dirty="0" lang="en-US" smtClean="0"/>
              <a:t> </a:t>
            </a:r>
            <a:r>
              <a:rPr dirty="0" lang="en-US" err="1" smtClean="0"/>
              <a:t>molaires</a:t>
            </a:r>
            <a:endParaRPr dirty="0" lang="en-US"/>
          </a:p>
        </p:txBody>
      </p:sp>
      <p:pic>
        <p:nvPicPr>
          <p:cNvPr id="2097169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5004048" y="2204864"/>
            <a:ext cx="3765972" cy="3888432"/>
          </a:xfrm>
          <a:prstGeom prst="rect"/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dirty="0" lang="en-US" smtClean="0"/>
              <a:t>Denture </a:t>
            </a:r>
            <a:r>
              <a:rPr dirty="0" lang="en-US" err="1" smtClean="0"/>
              <a:t>permanente</a:t>
            </a:r>
            <a:r>
              <a:rPr dirty="0" lang="en-US" smtClean="0"/>
              <a:t> : denture de</a:t>
            </a:r>
            <a:br>
              <a:rPr dirty="0" lang="en-US" smtClean="0"/>
            </a:br>
            <a:r>
              <a:rPr dirty="0" lang="en-US" err="1" smtClean="0"/>
              <a:t>l’adulte</a:t>
            </a:r>
            <a:r>
              <a:rPr dirty="0" lang="en-US" smtClean="0"/>
              <a:t>.</a:t>
            </a:r>
            <a:br>
              <a:rPr dirty="0" lang="en-US" smtClean="0"/>
            </a:br>
            <a:endParaRPr dirty="0" lang="en-US"/>
          </a:p>
        </p:txBody>
      </p:sp>
      <p:sp>
        <p:nvSpPr>
          <p:cNvPr id="1048654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p>
            <a:pPr>
              <a:buNone/>
            </a:pPr>
            <a:r>
              <a:rPr dirty="0" lang="en-US" smtClean="0"/>
              <a:t>16 dents / arcade :</a:t>
            </a:r>
          </a:p>
          <a:p>
            <a:pPr>
              <a:buFont typeface="Wingdings" pitchFamily="2" charset="2"/>
              <a:buChar char="Ø"/>
            </a:pPr>
            <a:r>
              <a:rPr dirty="0" lang="en-US" smtClean="0"/>
              <a:t> 2 </a:t>
            </a:r>
            <a:r>
              <a:rPr dirty="0" lang="en-US" err="1" smtClean="0"/>
              <a:t>incisives</a:t>
            </a:r>
            <a:r>
              <a:rPr dirty="0" lang="en-US" smtClean="0"/>
              <a:t> </a:t>
            </a:r>
            <a:r>
              <a:rPr dirty="0" lang="en-US" err="1" smtClean="0"/>
              <a:t>centrales</a:t>
            </a:r>
            <a:r>
              <a:rPr dirty="0" lang="en-US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dirty="0" lang="en-US" smtClean="0"/>
              <a:t> 2 </a:t>
            </a:r>
            <a:r>
              <a:rPr dirty="0" lang="en-US" err="1" smtClean="0"/>
              <a:t>incisives</a:t>
            </a:r>
            <a:r>
              <a:rPr dirty="0" lang="en-US" smtClean="0"/>
              <a:t> </a:t>
            </a:r>
            <a:r>
              <a:rPr dirty="0" lang="en-US" err="1" smtClean="0"/>
              <a:t>latérales</a:t>
            </a:r>
            <a:r>
              <a:rPr dirty="0" lang="en-US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dirty="0" lang="en-US" smtClean="0"/>
              <a:t> 2 canines.</a:t>
            </a:r>
          </a:p>
          <a:p>
            <a:pPr>
              <a:buFont typeface="Wingdings" pitchFamily="2" charset="2"/>
              <a:buChar char="Ø"/>
            </a:pPr>
            <a:r>
              <a:rPr dirty="0" lang="en-US" smtClean="0"/>
              <a:t> 2 premières </a:t>
            </a:r>
            <a:r>
              <a:rPr dirty="0" lang="en-US" err="1" smtClean="0"/>
              <a:t>prémolaires</a:t>
            </a:r>
            <a:r>
              <a:rPr dirty="0" lang="en-US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dirty="0" lang="en-US" smtClean="0"/>
              <a:t>2 </a:t>
            </a:r>
            <a:r>
              <a:rPr dirty="0" lang="en-US" err="1" smtClean="0"/>
              <a:t>deuxièmes</a:t>
            </a:r>
            <a:r>
              <a:rPr dirty="0" lang="en-US" smtClean="0"/>
              <a:t> </a:t>
            </a:r>
            <a:r>
              <a:rPr dirty="0" lang="en-US" err="1" smtClean="0"/>
              <a:t>prémolaires</a:t>
            </a:r>
            <a:r>
              <a:rPr dirty="0" lang="en-US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dirty="0" lang="en-US" smtClean="0"/>
              <a:t>2 premières </a:t>
            </a:r>
            <a:r>
              <a:rPr dirty="0" lang="en-US" err="1" smtClean="0"/>
              <a:t>molaires</a:t>
            </a:r>
            <a:r>
              <a:rPr dirty="0" lang="en-US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dirty="0" lang="en-US" smtClean="0"/>
              <a:t>2 </a:t>
            </a:r>
            <a:r>
              <a:rPr dirty="0" lang="en-US" err="1" smtClean="0"/>
              <a:t>deuxième</a:t>
            </a:r>
            <a:r>
              <a:rPr dirty="0" lang="en-US" smtClean="0"/>
              <a:t> </a:t>
            </a:r>
            <a:r>
              <a:rPr dirty="0" lang="en-US" err="1" smtClean="0"/>
              <a:t>molaires</a:t>
            </a:r>
            <a:r>
              <a:rPr dirty="0" lang="en-US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dirty="0" lang="en-US" smtClean="0"/>
              <a:t>2 </a:t>
            </a:r>
            <a:r>
              <a:rPr dirty="0" lang="en-US" err="1" smtClean="0"/>
              <a:t>troisièmes</a:t>
            </a:r>
            <a:r>
              <a:rPr dirty="0" lang="en-US" smtClean="0"/>
              <a:t> </a:t>
            </a:r>
            <a:r>
              <a:rPr dirty="0" lang="en-US" err="1" smtClean="0"/>
              <a:t>molaires</a:t>
            </a:r>
            <a:r>
              <a:rPr dirty="0" lang="en-US" smtClean="0"/>
              <a:t> (dents  de  </a:t>
            </a:r>
            <a:r>
              <a:rPr dirty="0" lang="en-US" err="1" smtClean="0"/>
              <a:t>sagesse</a:t>
            </a:r>
            <a:r>
              <a:rPr dirty="0" lang="en-US" smtClean="0"/>
              <a:t>).</a:t>
            </a:r>
            <a:endParaRPr dirty="0" lang="en-US"/>
          </a:p>
        </p:txBody>
      </p:sp>
      <p:pic>
        <p:nvPicPr>
          <p:cNvPr id="2097170" name="Picture 2" descr="C:\Users\home\Desktop\gettyimages-481685053-612x612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4788024" y="1124744"/>
            <a:ext cx="4355976" cy="2448272"/>
          </a:xfrm>
          <a:prstGeom prst="rect"/>
          <a:noFill/>
        </p:spPr>
      </p:pic>
      <p:pic>
        <p:nvPicPr>
          <p:cNvPr id="2097171" name="Picture 3" descr="C:\Users\home\Desktop\gettyimages-481685061-612x612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5220072" y="3429000"/>
            <a:ext cx="3923928" cy="2412096"/>
          </a:xfrm>
          <a:prstGeom prst="rect"/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Text Placeholder 2"/>
          <p:cNvSpPr>
            <a:spLocks noGrp="1"/>
          </p:cNvSpPr>
          <p:nvPr>
            <p:ph type="body" idx="1"/>
          </p:nvPr>
        </p:nvSpPr>
        <p:spPr>
          <a:xfrm>
            <a:off x="179512" y="1351672"/>
            <a:ext cx="8784976" cy="977486"/>
          </a:xfrm>
        </p:spPr>
        <p:txBody>
          <a:bodyPr>
            <a:noAutofit/>
            <a:scene3d>
              <a:camera prst="orthographicFront"/>
              <a:lightRig dir="t" rig="brightRoom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p>
            <a:pPr algn="ctr"/>
            <a:r>
              <a:rPr b="1" cap="all" dirty="0" sz="5400" i="1" lang="en-US" smtClean="0">
                <a:solidFill>
                  <a:schemeClr val="accent1"/>
                </a:solidFill>
                <a:effectLst>
                  <a:outerShdw algn="tl" blurRad="19685" dir="5400000" dist="12700" rotWithShape="0">
                    <a:schemeClr val="accent1">
                      <a:satMod val="130000"/>
                      <a:alpha val="60000"/>
                    </a:schemeClr>
                  </a:outerShdw>
                  <a:reflection algn="bl" blurRad="10000" dir="5400000" dist="500" endPos="48000" rotWithShape="0" stA="55000" sy="-100000"/>
                </a:effectLst>
              </a:rPr>
              <a:t> </a:t>
            </a:r>
            <a:r>
              <a:rPr b="1" cap="all" dirty="0" sz="5400" i="1" lang="en-US" err="1" smtClean="0">
                <a:solidFill>
                  <a:schemeClr val="accent1"/>
                </a:solidFill>
                <a:effectLst>
                  <a:outerShdw algn="tl" blurRad="19685" dir="5400000" dist="12700" rotWithShape="0">
                    <a:schemeClr val="accent1">
                      <a:satMod val="130000"/>
                      <a:alpha val="60000"/>
                    </a:schemeClr>
                  </a:outerShdw>
                  <a:reflection algn="bl" blurRad="10000" dir="5400000" dist="500" endPos="48000" rotWithShape="0" stA="55000" sy="-100000"/>
                </a:effectLst>
              </a:rPr>
              <a:t>Cavité</a:t>
            </a:r>
            <a:r>
              <a:rPr b="1" cap="all" dirty="0" sz="5400" i="1" lang="en-US" smtClean="0">
                <a:solidFill>
                  <a:schemeClr val="accent1"/>
                </a:solidFill>
                <a:effectLst>
                  <a:outerShdw algn="tl" blurRad="19685" dir="5400000" dist="12700" rotWithShape="0">
                    <a:schemeClr val="accent1">
                      <a:satMod val="130000"/>
                      <a:alpha val="60000"/>
                    </a:schemeClr>
                  </a:outerShdw>
                  <a:reflection algn="bl" blurRad="10000" dir="5400000" dist="500" endPos="48000" rotWithShape="0" stA="55000" sy="-100000"/>
                </a:effectLst>
              </a:rPr>
              <a:t>  </a:t>
            </a:r>
            <a:r>
              <a:rPr b="1" cap="all" dirty="0" sz="5400" i="1" lang="en-US" err="1" smtClean="0">
                <a:solidFill>
                  <a:schemeClr val="accent1"/>
                </a:solidFill>
                <a:effectLst>
                  <a:outerShdw algn="tl" blurRad="19685" dir="5400000" dist="12700" rotWithShape="0">
                    <a:schemeClr val="accent1">
                      <a:satMod val="130000"/>
                      <a:alpha val="60000"/>
                    </a:schemeClr>
                  </a:outerShdw>
                  <a:reflection algn="bl" blurRad="10000" dir="5400000" dist="500" endPos="48000" rotWithShape="0" stA="55000" sy="-100000"/>
                </a:effectLst>
              </a:rPr>
              <a:t>buccale</a:t>
            </a:r>
            <a:r>
              <a:rPr b="1" cap="all" dirty="0" sz="5400" i="1" lang="en-US" smtClean="0">
                <a:solidFill>
                  <a:schemeClr val="accent1"/>
                </a:solidFill>
                <a:effectLst>
                  <a:outerShdw algn="tl" blurRad="19685" dir="5400000" dist="12700" rotWithShape="0">
                    <a:schemeClr val="accent1">
                      <a:satMod val="130000"/>
                      <a:alpha val="60000"/>
                    </a:schemeClr>
                  </a:outerShdw>
                  <a:reflection algn="bl" blurRad="10000" dir="5400000" dist="500" endPos="48000" rotWithShape="0" stA="55000" sy="-100000"/>
                </a:effectLst>
              </a:rPr>
              <a:t>  </a:t>
            </a:r>
            <a:r>
              <a:rPr b="1" cap="all" dirty="0" sz="5400" i="1" lang="en-US" err="1" smtClean="0">
                <a:solidFill>
                  <a:schemeClr val="accent1"/>
                </a:solidFill>
                <a:effectLst>
                  <a:outerShdw algn="tl" blurRad="19685" dir="5400000" dist="12700" rotWithShape="0">
                    <a:schemeClr val="accent1">
                      <a:satMod val="130000"/>
                      <a:alpha val="60000"/>
                    </a:schemeClr>
                  </a:outerShdw>
                  <a:reflection algn="bl" blurRad="10000" dir="5400000" dist="500" endPos="48000" rotWithShape="0" stA="55000" sy="-100000"/>
                </a:effectLst>
              </a:rPr>
              <a:t>propre</a:t>
            </a:r>
            <a:endParaRPr b="1" cap="all" dirty="0" sz="5400" i="1" lang="en-US">
              <a:solidFill>
                <a:schemeClr val="accent1"/>
              </a:solidFill>
              <a:effectLst>
                <a:outerShdw algn="tl" blurRad="19685" dir="5400000" dist="12700" rotWithShape="0">
                  <a:schemeClr val="accent1">
                    <a:satMod val="130000"/>
                    <a:alpha val="60000"/>
                  </a:schemeClr>
                </a:outerShdw>
                <a:reflection algn="bl" blurRad="10000" dir="5400000" dist="500" endPos="48000" rotWithShape="0" stA="55000" sy="-100000"/>
              </a:effectLst>
            </a:endParaRPr>
          </a:p>
        </p:txBody>
      </p:sp>
      <p:sp>
        <p:nvSpPr>
          <p:cNvPr id="104865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dirty="0" lang="en-US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l"/>
            <a:r>
              <a:rPr b="1" dirty="0" lang="en-US" err="1" smtClean="0">
                <a:solidFill>
                  <a:srgbClr val="FF0000"/>
                </a:solidFill>
              </a:rPr>
              <a:t>Limites</a:t>
            </a:r>
            <a:endParaRPr dirty="0" lang="en-US">
              <a:solidFill>
                <a:srgbClr val="FF0000"/>
              </a:solidFill>
            </a:endParaRPr>
          </a:p>
        </p:txBody>
      </p:sp>
      <p:sp>
        <p:nvSpPr>
          <p:cNvPr id="1048658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686800" cy="5589240"/>
          </a:xfrm>
        </p:spPr>
        <p:txBody>
          <a:bodyPr>
            <a:normAutofit/>
          </a:bodyPr>
          <a:p>
            <a:pPr>
              <a:buNone/>
            </a:pPr>
            <a:r>
              <a:rPr dirty="0" sz="2400" lang="en-US" smtClean="0"/>
              <a:t>En haut : </a:t>
            </a:r>
            <a:r>
              <a:rPr dirty="0" sz="2400" lang="en-US" err="1" smtClean="0"/>
              <a:t>palais</a:t>
            </a:r>
            <a:r>
              <a:rPr dirty="0" sz="2400" lang="en-US" smtClean="0"/>
              <a:t>. </a:t>
            </a:r>
          </a:p>
          <a:p>
            <a:pPr>
              <a:buNone/>
            </a:pPr>
            <a:endParaRPr dirty="0" sz="2400" lang="en-US" smtClean="0"/>
          </a:p>
          <a:p>
            <a:pPr>
              <a:buNone/>
            </a:pPr>
            <a:endParaRPr dirty="0" sz="2400" lang="fr-FR" smtClean="0"/>
          </a:p>
          <a:p>
            <a:pPr>
              <a:buNone/>
            </a:pPr>
            <a:endParaRPr dirty="0" sz="2400" lang="fr-FR" smtClean="0"/>
          </a:p>
          <a:p>
            <a:pPr>
              <a:buNone/>
            </a:pPr>
            <a:endParaRPr dirty="0" sz="2400" lang="fr-FR" smtClean="0"/>
          </a:p>
          <a:p>
            <a:pPr>
              <a:buNone/>
            </a:pPr>
            <a:endParaRPr dirty="0" sz="2400" lang="fr-FR" smtClean="0"/>
          </a:p>
          <a:p>
            <a:pPr>
              <a:buNone/>
            </a:pPr>
            <a:endParaRPr dirty="0" sz="2400" lang="fr-FR" smtClean="0"/>
          </a:p>
          <a:p>
            <a:pPr>
              <a:buNone/>
            </a:pPr>
            <a:endParaRPr dirty="0" sz="2400" lang="en-US" smtClean="0"/>
          </a:p>
          <a:p>
            <a:pPr>
              <a:buNone/>
            </a:pPr>
            <a:r>
              <a:rPr dirty="0" sz="2400" lang="fr-FR" smtClean="0"/>
              <a:t> En bas : plancher buccal </a:t>
            </a:r>
            <a:r>
              <a:rPr dirty="0" sz="2400" lang="en-US" smtClean="0"/>
              <a:t>et langue.</a:t>
            </a:r>
          </a:p>
          <a:p>
            <a:pPr>
              <a:buNone/>
            </a:pPr>
            <a:r>
              <a:rPr dirty="0" sz="2400" lang="fr-FR" smtClean="0"/>
              <a:t> En avant et latéralement : </a:t>
            </a:r>
            <a:r>
              <a:rPr dirty="0" sz="2400" lang="en-US" smtClean="0"/>
              <a:t>arcades </a:t>
            </a:r>
            <a:r>
              <a:rPr dirty="0" sz="2400" lang="en-US" err="1" smtClean="0"/>
              <a:t>gingivodentaires</a:t>
            </a:r>
            <a:r>
              <a:rPr dirty="0" sz="2400" lang="en-US" smtClean="0"/>
              <a:t>.</a:t>
            </a:r>
          </a:p>
          <a:p>
            <a:pPr>
              <a:buNone/>
            </a:pPr>
            <a:r>
              <a:rPr dirty="0" sz="2400" lang="fr-FR" smtClean="0"/>
              <a:t>En arrière : oropharynx à </a:t>
            </a:r>
            <a:r>
              <a:rPr dirty="0" sz="2400" lang="en-US" err="1" smtClean="0"/>
              <a:t>travers</a:t>
            </a:r>
            <a:r>
              <a:rPr dirty="0" sz="2400" lang="en-US" smtClean="0"/>
              <a:t> </a:t>
            </a:r>
            <a:r>
              <a:rPr dirty="0" sz="2400" lang="en-US" err="1" smtClean="0"/>
              <a:t>l’isthme</a:t>
            </a:r>
            <a:r>
              <a:rPr dirty="0" sz="2400" lang="en-US" smtClean="0"/>
              <a:t> du </a:t>
            </a:r>
            <a:r>
              <a:rPr dirty="0" sz="2400" lang="en-US" err="1" smtClean="0"/>
              <a:t>gosier</a:t>
            </a:r>
            <a:endParaRPr dirty="0" sz="2400" lang="en-US"/>
          </a:p>
        </p:txBody>
      </p:sp>
      <p:pic>
        <p:nvPicPr>
          <p:cNvPr id="2097172" name="Picture 2" descr="C:\Users\home\Desktop\images (1)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3203848" y="1268760"/>
            <a:ext cx="5276850" cy="3528392"/>
          </a:xfrm>
          <a:prstGeom prst="rect"/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l"/>
            <a:r>
              <a:rPr b="1" dirty="0" lang="en-US" smtClean="0">
                <a:solidFill>
                  <a:srgbClr val="0070C0"/>
                </a:solidFill>
              </a:rPr>
              <a:t>Plancher buccal (oral)</a:t>
            </a:r>
            <a:endParaRPr dirty="0" lang="en-US">
              <a:solidFill>
                <a:srgbClr val="0070C0"/>
              </a:solidFill>
            </a:endParaRPr>
          </a:p>
        </p:txBody>
      </p:sp>
      <p:sp>
        <p:nvSpPr>
          <p:cNvPr id="1048660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8229600" cy="5301208"/>
          </a:xfrm>
        </p:spPr>
        <p:txBody>
          <a:bodyPr>
            <a:normAutofit/>
          </a:bodyPr>
          <a:p>
            <a:pPr>
              <a:buNone/>
            </a:pPr>
            <a:r>
              <a:rPr dirty="0" lang="fr-FR" smtClean="0"/>
              <a:t>Ferme en bas la concavité </a:t>
            </a:r>
            <a:r>
              <a:rPr dirty="0" lang="en-US" err="1" smtClean="0"/>
              <a:t>mandibulaire</a:t>
            </a:r>
            <a:r>
              <a:rPr dirty="0" lang="en-US" smtClean="0"/>
              <a:t>.</a:t>
            </a:r>
          </a:p>
          <a:p>
            <a:pPr>
              <a:buNone/>
            </a:pPr>
            <a:r>
              <a:rPr dirty="0" lang="fr-FR" smtClean="0"/>
              <a:t> formé de 3 muscles:</a:t>
            </a:r>
          </a:p>
          <a:p>
            <a:pPr>
              <a:buFont typeface="Wingdings" pitchFamily="2" charset="2"/>
              <a:buChar char="Ø"/>
            </a:pPr>
            <a:r>
              <a:rPr b="1" dirty="0" lang="en-US" err="1" smtClean="0"/>
              <a:t>Mylo-hyoïdien</a:t>
            </a:r>
            <a:r>
              <a:rPr b="1" dirty="0" lang="en-US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b="1" dirty="0" lang="en-US" err="1" smtClean="0"/>
              <a:t>Génio-hyoïdien</a:t>
            </a:r>
            <a:r>
              <a:rPr b="1" dirty="0" lang="en-US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b="1" dirty="0" lang="en-US" err="1" smtClean="0"/>
              <a:t>Digastrique</a:t>
            </a:r>
            <a:r>
              <a:rPr b="1" dirty="0" lang="en-US" smtClean="0"/>
              <a:t> (</a:t>
            </a:r>
            <a:r>
              <a:rPr b="1" dirty="0" lang="en-US" err="1" smtClean="0"/>
              <a:t>ventre</a:t>
            </a:r>
            <a:r>
              <a:rPr b="1" dirty="0" lang="en-US" smtClean="0"/>
              <a:t> </a:t>
            </a:r>
            <a:r>
              <a:rPr b="1" dirty="0" lang="en-US" err="1" smtClean="0"/>
              <a:t>antérieur</a:t>
            </a:r>
            <a:r>
              <a:rPr b="1" dirty="0" lang="en-US" smtClean="0"/>
              <a:t>).</a:t>
            </a:r>
          </a:p>
          <a:p>
            <a:pPr>
              <a:buNone/>
            </a:pPr>
            <a:r>
              <a:rPr dirty="0" lang="fr-FR" smtClean="0"/>
              <a:t>contient 2 loges </a:t>
            </a:r>
            <a:r>
              <a:rPr dirty="0" lang="en-US" smtClean="0"/>
              <a:t>:</a:t>
            </a:r>
          </a:p>
          <a:p>
            <a:pPr>
              <a:buNone/>
            </a:pPr>
            <a:r>
              <a:rPr b="1" dirty="0" lang="en-US" smtClean="0"/>
              <a:t>Loge </a:t>
            </a:r>
            <a:r>
              <a:rPr b="1" dirty="0" lang="en-US" err="1" smtClean="0"/>
              <a:t>sublinguale</a:t>
            </a:r>
            <a:r>
              <a:rPr b="1" dirty="0" lang="en-US" smtClean="0"/>
              <a:t>.</a:t>
            </a:r>
          </a:p>
          <a:p>
            <a:pPr>
              <a:buNone/>
            </a:pPr>
            <a:r>
              <a:rPr dirty="0" lang="en-US" smtClean="0"/>
              <a:t> </a:t>
            </a:r>
            <a:r>
              <a:rPr b="1" dirty="0" lang="en-US" smtClean="0"/>
              <a:t>Loge sub-</a:t>
            </a:r>
            <a:r>
              <a:rPr b="1" dirty="0" lang="en-US" err="1" smtClean="0"/>
              <a:t>mandibulaire</a:t>
            </a:r>
            <a:endParaRPr dirty="0"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59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pPr>
              <a:buNone/>
            </a:pPr>
            <a:r>
              <a:rPr dirty="0" sz="2800" lang="en-US" smtClean="0"/>
              <a:t>La </a:t>
            </a:r>
            <a:r>
              <a:rPr dirty="0" sz="2800" lang="en-US" err="1" smtClean="0"/>
              <a:t>Cavité</a:t>
            </a:r>
            <a:r>
              <a:rPr dirty="0" sz="2800" lang="en-US" smtClean="0"/>
              <a:t> </a:t>
            </a:r>
            <a:r>
              <a:rPr dirty="0" sz="2800" lang="en-US" err="1" smtClean="0"/>
              <a:t>buccale</a:t>
            </a:r>
            <a:r>
              <a:rPr dirty="0" sz="2800" lang="en-US" smtClean="0"/>
              <a:t>(</a:t>
            </a:r>
            <a:r>
              <a:rPr dirty="0" sz="2800" lang="en-US" err="1" smtClean="0"/>
              <a:t>orale</a:t>
            </a:r>
            <a:r>
              <a:rPr dirty="0" sz="2800" lang="en-US" smtClean="0"/>
              <a:t>): </a:t>
            </a:r>
          </a:p>
          <a:p>
            <a:pPr>
              <a:buFont typeface="Wingdings" pitchFamily="2" charset="2"/>
              <a:buChar char="Ø"/>
            </a:pPr>
            <a:r>
              <a:rPr b="1" dirty="0" sz="2800" lang="en-US" smtClean="0">
                <a:solidFill>
                  <a:srgbClr val="FF0000"/>
                </a:solidFill>
              </a:rPr>
              <a:t>  1 ere </a:t>
            </a:r>
            <a:r>
              <a:rPr dirty="0" sz="2800" lang="en-US" err="1" smtClean="0"/>
              <a:t>partie</a:t>
            </a:r>
            <a:r>
              <a:rPr dirty="0" sz="2800" lang="en-US" smtClean="0"/>
              <a:t> du tube </a:t>
            </a:r>
            <a:r>
              <a:rPr dirty="0" sz="2800" lang="en-US" err="1" smtClean="0"/>
              <a:t>digestif</a:t>
            </a:r>
            <a:r>
              <a:rPr dirty="0" sz="2800" lang="en-US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dirty="0" sz="2800" lang="en-US" smtClean="0"/>
              <a:t>Elle </a:t>
            </a:r>
            <a:r>
              <a:rPr dirty="0" sz="2800" lang="en-US" err="1" smtClean="0"/>
              <a:t>est</a:t>
            </a:r>
            <a:r>
              <a:rPr dirty="0" sz="2800" lang="en-US" smtClean="0"/>
              <a:t> : </a:t>
            </a:r>
            <a:r>
              <a:rPr dirty="0" sz="2800" lang="en-US" err="1" smtClean="0"/>
              <a:t>irrégulière</a:t>
            </a:r>
            <a:endParaRPr dirty="0" sz="2800" lang="en-US" smtClean="0"/>
          </a:p>
          <a:p>
            <a:pPr>
              <a:buFont typeface="Wingdings" pitchFamily="2" charset="2"/>
              <a:buChar char="Ø"/>
            </a:pPr>
            <a:endParaRPr dirty="0" sz="2800" lang="fr-FR" smtClean="0"/>
          </a:p>
          <a:p>
            <a:pPr>
              <a:buFont typeface="Wingdings" pitchFamily="2" charset="2"/>
              <a:buChar char="Ø"/>
            </a:pPr>
            <a:endParaRPr dirty="0" sz="2800" lang="fr-FR" smtClean="0"/>
          </a:p>
          <a:p>
            <a:pPr>
              <a:buFont typeface="Wingdings" pitchFamily="2" charset="2"/>
              <a:buChar char="Ø"/>
            </a:pPr>
            <a:endParaRPr dirty="0" sz="2800" lang="en-US" smtClean="0"/>
          </a:p>
          <a:p>
            <a:pPr>
              <a:buFont typeface="Wingdings" pitchFamily="2" charset="2"/>
              <a:buChar char="Ø"/>
            </a:pPr>
            <a:r>
              <a:rPr dirty="0" sz="2800" lang="fr-FR" smtClean="0"/>
              <a:t>Situé au le 1/3 inférieur de la face, entre la mandibule et les </a:t>
            </a:r>
            <a:r>
              <a:rPr dirty="0" sz="2800" lang="en-US" err="1" smtClean="0"/>
              <a:t>maxillaires</a:t>
            </a:r>
            <a:r>
              <a:rPr dirty="0" sz="2800" lang="en-US" smtClean="0"/>
              <a:t>.</a:t>
            </a:r>
            <a:endParaRPr dirty="0" sz="2800" lang="en-US"/>
          </a:p>
        </p:txBody>
      </p:sp>
      <p:pic>
        <p:nvPicPr>
          <p:cNvPr id="2097153" name="Content Placeholder 3" descr="C:\Users\home\Desktop\images (22).jpe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5868144" y="548680"/>
            <a:ext cx="2913053" cy="3528392"/>
          </a:xfrm>
          <a:prstGeom prst="rect"/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l"/>
            <a:r>
              <a:rPr b="1" dirty="0" lang="en-US" smtClean="0">
                <a:solidFill>
                  <a:srgbClr val="0070C0"/>
                </a:solidFill>
              </a:rPr>
              <a:t>Plancher buccal (oral)</a:t>
            </a:r>
            <a:endParaRPr dirty="0" lang="en-US">
              <a:solidFill>
                <a:srgbClr val="0070C0"/>
              </a:solidFill>
            </a:endParaRPr>
          </a:p>
        </p:txBody>
      </p:sp>
      <p:sp>
        <p:nvSpPr>
          <p:cNvPr id="104866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pPr>
              <a:buNone/>
            </a:pPr>
            <a:r>
              <a:rPr dirty="0" lang="en-US" smtClean="0"/>
              <a:t>Le </a:t>
            </a:r>
            <a:r>
              <a:rPr dirty="0" lang="en-US" err="1" smtClean="0"/>
              <a:t>plancher</a:t>
            </a:r>
            <a:r>
              <a:rPr dirty="0" lang="en-US" smtClean="0"/>
              <a:t> buccal </a:t>
            </a:r>
            <a:r>
              <a:rPr dirty="0" lang="en-US" err="1" smtClean="0"/>
              <a:t>est</a:t>
            </a:r>
            <a:r>
              <a:rPr dirty="0" lang="en-US" smtClean="0"/>
              <a:t> </a:t>
            </a:r>
            <a:r>
              <a:rPr dirty="0" lang="en-US" err="1" smtClean="0"/>
              <a:t>recouvert</a:t>
            </a:r>
            <a:r>
              <a:rPr dirty="0" lang="en-US" smtClean="0"/>
              <a:t> par la</a:t>
            </a:r>
          </a:p>
          <a:p>
            <a:pPr>
              <a:buNone/>
            </a:pPr>
            <a:r>
              <a:rPr dirty="0" lang="en-US" err="1" smtClean="0"/>
              <a:t>muqueuse</a:t>
            </a:r>
            <a:r>
              <a:rPr dirty="0" lang="en-US" smtClean="0"/>
              <a:t> </a:t>
            </a:r>
            <a:r>
              <a:rPr dirty="0" lang="en-US" err="1" smtClean="0"/>
              <a:t>buccale</a:t>
            </a:r>
            <a:endParaRPr dirty="0" lang="en-US" smtClean="0"/>
          </a:p>
          <a:p>
            <a:pPr>
              <a:buNone/>
            </a:pPr>
            <a:r>
              <a:rPr dirty="0" lang="en-US" err="1" smtClean="0"/>
              <a:t>Divisé</a:t>
            </a:r>
            <a:r>
              <a:rPr dirty="0" lang="en-US" smtClean="0"/>
              <a:t> en 2 parties</a:t>
            </a:r>
          </a:p>
          <a:p>
            <a:pPr>
              <a:buFont typeface="Wingdings" pitchFamily="2" charset="2"/>
              <a:buChar char="Ø"/>
            </a:pPr>
            <a:r>
              <a:rPr dirty="0" lang="en-US" smtClean="0"/>
              <a:t> le </a:t>
            </a:r>
            <a:r>
              <a:rPr dirty="0" lang="en-US" err="1" smtClean="0"/>
              <a:t>sillon</a:t>
            </a:r>
            <a:r>
              <a:rPr dirty="0" lang="en-US" smtClean="0"/>
              <a:t> </a:t>
            </a:r>
            <a:r>
              <a:rPr dirty="0" lang="en-US" err="1" smtClean="0"/>
              <a:t>alvéolo</a:t>
            </a:r>
            <a:r>
              <a:rPr dirty="0" lang="en-US" smtClean="0"/>
              <a:t>-lingual et la</a:t>
            </a:r>
          </a:p>
          <a:p>
            <a:pPr>
              <a:buFont typeface="Wingdings" pitchFamily="2" charset="2"/>
              <a:buChar char="Ø"/>
            </a:pPr>
            <a:r>
              <a:rPr dirty="0" lang="en-US" smtClean="0"/>
              <a:t>langue.</a:t>
            </a:r>
            <a:endParaRPr dirty="0" lang="en-US"/>
          </a:p>
        </p:txBody>
      </p:sp>
      <p:pic>
        <p:nvPicPr>
          <p:cNvPr id="2097173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5652120" y="2276872"/>
            <a:ext cx="3491880" cy="4392488"/>
          </a:xfrm>
          <a:prstGeom prst="rect"/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l"/>
            <a:r>
              <a:rPr b="1" dirty="0" lang="en-US" smtClean="0">
                <a:solidFill>
                  <a:srgbClr val="0070C0"/>
                </a:solidFill>
              </a:rPr>
              <a:t>A-</a:t>
            </a:r>
            <a:r>
              <a:rPr b="1" dirty="0" lang="en-US" err="1" smtClean="0">
                <a:solidFill>
                  <a:srgbClr val="0070C0"/>
                </a:solidFill>
              </a:rPr>
              <a:t>Sillon</a:t>
            </a:r>
            <a:r>
              <a:rPr b="1" dirty="0" lang="en-US" smtClean="0">
                <a:solidFill>
                  <a:srgbClr val="0070C0"/>
                </a:solidFill>
              </a:rPr>
              <a:t> </a:t>
            </a:r>
            <a:r>
              <a:rPr b="1" dirty="0" lang="en-US" err="1" smtClean="0">
                <a:solidFill>
                  <a:srgbClr val="0070C0"/>
                </a:solidFill>
              </a:rPr>
              <a:t>alvéolo</a:t>
            </a:r>
            <a:r>
              <a:rPr b="1" dirty="0" lang="en-US" smtClean="0">
                <a:solidFill>
                  <a:srgbClr val="0070C0"/>
                </a:solidFill>
              </a:rPr>
              <a:t>-lingual</a:t>
            </a:r>
            <a:endParaRPr dirty="0" lang="en-US">
              <a:solidFill>
                <a:srgbClr val="0070C0"/>
              </a:solidFill>
            </a:endParaRPr>
          </a:p>
        </p:txBody>
      </p:sp>
      <p:sp>
        <p:nvSpPr>
          <p:cNvPr id="1048664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/>
          </a:bodyPr>
          <a:p>
            <a:pPr>
              <a:buNone/>
            </a:pPr>
            <a:r>
              <a:rPr dirty="0" sz="2400" lang="fr-FR" smtClean="0"/>
              <a:t>C’est l’espace  </a:t>
            </a:r>
            <a:r>
              <a:rPr dirty="0" sz="2400" lang="en-US" smtClean="0"/>
              <a:t> entre la </a:t>
            </a:r>
            <a:r>
              <a:rPr dirty="0" sz="2400" lang="en-US" err="1" smtClean="0"/>
              <a:t>racine</a:t>
            </a:r>
            <a:r>
              <a:rPr dirty="0" sz="2400" lang="en-US" smtClean="0"/>
              <a:t> </a:t>
            </a:r>
            <a:r>
              <a:rPr dirty="0" sz="2400" lang="en-US" err="1" smtClean="0"/>
              <a:t>linguale</a:t>
            </a:r>
            <a:endParaRPr dirty="0" sz="2400" lang="en-US" smtClean="0"/>
          </a:p>
          <a:p>
            <a:pPr>
              <a:buNone/>
            </a:pPr>
            <a:r>
              <a:rPr dirty="0" sz="2400" lang="en-US" smtClean="0"/>
              <a:t>et </a:t>
            </a:r>
            <a:r>
              <a:rPr dirty="0" sz="2400" lang="en-US" err="1" smtClean="0"/>
              <a:t>l’arcade</a:t>
            </a:r>
            <a:r>
              <a:rPr dirty="0" sz="2400" lang="en-US" smtClean="0"/>
              <a:t> </a:t>
            </a:r>
            <a:r>
              <a:rPr dirty="0" sz="2400" lang="en-US" err="1" smtClean="0"/>
              <a:t>gingivo-dentaire</a:t>
            </a:r>
            <a:r>
              <a:rPr dirty="0" sz="2400" lang="en-US" smtClean="0"/>
              <a:t> </a:t>
            </a:r>
            <a:r>
              <a:rPr dirty="0" sz="2400" lang="en-US" err="1" smtClean="0"/>
              <a:t>inférieure</a:t>
            </a:r>
            <a:r>
              <a:rPr dirty="0" sz="2400" lang="en-US" smtClean="0"/>
              <a:t>.</a:t>
            </a:r>
          </a:p>
          <a:p>
            <a:pPr>
              <a:buNone/>
            </a:pPr>
            <a:r>
              <a:rPr dirty="0" sz="2400" lang="en-US" smtClean="0"/>
              <a:t> Il </a:t>
            </a:r>
            <a:r>
              <a:rPr dirty="0" sz="2400" lang="en-US" err="1" smtClean="0"/>
              <a:t>présente</a:t>
            </a:r>
            <a:r>
              <a:rPr dirty="0" sz="2400" lang="en-US" smtClean="0"/>
              <a:t> :</a:t>
            </a:r>
          </a:p>
          <a:p>
            <a:pPr>
              <a:buFont typeface="Wingdings" pitchFamily="2" charset="2"/>
              <a:buChar char="Ø"/>
            </a:pPr>
            <a:r>
              <a:rPr dirty="0" sz="2400" lang="en-US" smtClean="0"/>
              <a:t>Au milieu, 2 </a:t>
            </a:r>
            <a:r>
              <a:rPr b="1" dirty="0" sz="2400" lang="en-US" err="1" smtClean="0"/>
              <a:t>caroncules</a:t>
            </a:r>
            <a:r>
              <a:rPr b="1" dirty="0" sz="2400" lang="en-US" smtClean="0"/>
              <a:t> </a:t>
            </a:r>
            <a:r>
              <a:rPr b="1" dirty="0" sz="2400" lang="en-US" err="1" smtClean="0"/>
              <a:t>sublinguales</a:t>
            </a:r>
            <a:r>
              <a:rPr b="1" dirty="0" sz="2400" lang="en-US" smtClean="0"/>
              <a:t>, </a:t>
            </a:r>
            <a:r>
              <a:rPr b="1" dirty="0" sz="2400" lang="en-US" err="1" smtClean="0"/>
              <a:t>où</a:t>
            </a:r>
            <a:r>
              <a:rPr b="1" dirty="0" sz="2400" lang="en-US" smtClean="0"/>
              <a:t> </a:t>
            </a:r>
            <a:r>
              <a:rPr b="1" dirty="0" sz="2400" lang="en-US" err="1" smtClean="0"/>
              <a:t>s’ouvre</a:t>
            </a:r>
            <a:r>
              <a:rPr b="1" dirty="0" sz="2400" lang="en-US" smtClean="0"/>
              <a:t> le </a:t>
            </a:r>
            <a:r>
              <a:rPr dirty="0" sz="2400" lang="en-US" smtClean="0"/>
              <a:t>conduit </a:t>
            </a:r>
            <a:r>
              <a:rPr dirty="0" sz="2400" lang="en-US" err="1" smtClean="0"/>
              <a:t>submandibulaire</a:t>
            </a:r>
            <a:r>
              <a:rPr dirty="0" sz="2400" lang="en-US" smtClean="0"/>
              <a:t> (de  Wharton).</a:t>
            </a:r>
          </a:p>
          <a:p>
            <a:pPr>
              <a:buFont typeface="Wingdings" pitchFamily="2" charset="2"/>
              <a:buChar char="Ø"/>
            </a:pPr>
            <a:r>
              <a:rPr dirty="0" sz="2400" lang="en-US" err="1" smtClean="0"/>
              <a:t>Latéralement</a:t>
            </a:r>
            <a:r>
              <a:rPr dirty="0" sz="2400" lang="en-US" smtClean="0"/>
              <a:t>, </a:t>
            </a:r>
            <a:r>
              <a:rPr b="1" dirty="0" sz="2400" lang="en-US" smtClean="0"/>
              <a:t>2 </a:t>
            </a:r>
            <a:r>
              <a:rPr b="1" dirty="0" sz="2400" lang="en-US" err="1" smtClean="0"/>
              <a:t>plis</a:t>
            </a:r>
            <a:r>
              <a:rPr b="1" dirty="0" sz="2400" lang="en-US" smtClean="0"/>
              <a:t> (</a:t>
            </a:r>
            <a:r>
              <a:rPr b="1" dirty="0" sz="2400" lang="en-US" err="1" smtClean="0"/>
              <a:t>éminences</a:t>
            </a:r>
            <a:r>
              <a:rPr b="1" dirty="0" sz="2400" lang="en-US" smtClean="0"/>
              <a:t>) </a:t>
            </a:r>
            <a:r>
              <a:rPr b="1" dirty="0" sz="2400" lang="en-US" err="1" smtClean="0"/>
              <a:t>sublinguaux</a:t>
            </a:r>
            <a:r>
              <a:rPr b="1" dirty="0" sz="2400" lang="en-US" smtClean="0"/>
              <a:t>, </a:t>
            </a:r>
            <a:r>
              <a:rPr dirty="0" sz="2400" lang="en-US" err="1" smtClean="0"/>
              <a:t>où</a:t>
            </a:r>
            <a:r>
              <a:rPr dirty="0" sz="2400" lang="en-US" smtClean="0"/>
              <a:t> </a:t>
            </a:r>
            <a:r>
              <a:rPr dirty="0" sz="2400" lang="en-US" err="1" smtClean="0"/>
              <a:t>s’ouvrent</a:t>
            </a:r>
            <a:r>
              <a:rPr dirty="0" sz="2400" lang="en-US" smtClean="0"/>
              <a:t> les </a:t>
            </a:r>
            <a:r>
              <a:rPr dirty="0" sz="2400" lang="en-US" err="1" smtClean="0"/>
              <a:t>canaux</a:t>
            </a:r>
            <a:r>
              <a:rPr dirty="0" sz="2400" lang="en-US" smtClean="0"/>
              <a:t> </a:t>
            </a:r>
            <a:r>
              <a:rPr dirty="0" sz="2400" lang="en-US" err="1" smtClean="0"/>
              <a:t>excréteurs</a:t>
            </a:r>
            <a:r>
              <a:rPr dirty="0" sz="2400" lang="en-US" smtClean="0"/>
              <a:t> des </a:t>
            </a:r>
            <a:r>
              <a:rPr dirty="0" sz="2400" lang="en-US" err="1" smtClean="0"/>
              <a:t>glandes</a:t>
            </a:r>
            <a:endParaRPr dirty="0" sz="2400" lang="en-US" smtClean="0"/>
          </a:p>
          <a:p>
            <a:pPr>
              <a:buNone/>
            </a:pPr>
            <a:r>
              <a:rPr dirty="0" sz="2400" lang="en-US" err="1" smtClean="0"/>
              <a:t>sublinguales</a:t>
            </a:r>
            <a:r>
              <a:rPr dirty="0" sz="2400" lang="en-US" smtClean="0"/>
              <a:t>.</a:t>
            </a:r>
            <a:endParaRPr dirty="0" sz="2400" lang="en-US"/>
          </a:p>
        </p:txBody>
      </p:sp>
      <p:pic>
        <p:nvPicPr>
          <p:cNvPr id="2097174" name="Image 4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4211959" y="3789040"/>
            <a:ext cx="4932041" cy="3068960"/>
          </a:xfrm>
          <a:prstGeom prst="rect"/>
        </p:spPr>
      </p:pic>
      <p:pic>
        <p:nvPicPr>
          <p:cNvPr id="2097175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0" y="4221088"/>
            <a:ext cx="3495675" cy="2636912"/>
          </a:xfrm>
          <a:prstGeom prst="rect"/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pPr algn="l"/>
            <a:r>
              <a:rPr b="1" dirty="0" lang="en-US" smtClean="0">
                <a:solidFill>
                  <a:srgbClr val="0070C0"/>
                </a:solidFill>
              </a:rPr>
              <a:t>Langue:</a:t>
            </a:r>
            <a:br>
              <a:rPr b="1" dirty="0" lang="en-US" smtClean="0">
                <a:solidFill>
                  <a:srgbClr val="0070C0"/>
                </a:solidFill>
              </a:rPr>
            </a:br>
            <a:r>
              <a:rPr b="1" dirty="0" lang="en-US" smtClean="0">
                <a:solidFill>
                  <a:srgbClr val="0070C0"/>
                </a:solidFill>
              </a:rPr>
              <a:t> (1)-</a:t>
            </a:r>
            <a:r>
              <a:rPr b="1" dirty="0" lang="en-US" err="1" smtClean="0">
                <a:solidFill>
                  <a:srgbClr val="0070C0"/>
                </a:solidFill>
              </a:rPr>
              <a:t>définition</a:t>
            </a:r>
            <a:r>
              <a:rPr b="1" dirty="0" lang="en-US" smtClean="0">
                <a:solidFill>
                  <a:srgbClr val="0070C0"/>
                </a:solidFill>
              </a:rPr>
              <a:t>/role </a:t>
            </a:r>
            <a:endParaRPr dirty="0" lang="en-US">
              <a:solidFill>
                <a:srgbClr val="0070C0"/>
              </a:solidFill>
            </a:endParaRPr>
          </a:p>
        </p:txBody>
      </p:sp>
      <p:sp>
        <p:nvSpPr>
          <p:cNvPr id="104866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pPr>
              <a:buNone/>
            </a:pPr>
            <a:r>
              <a:rPr b="1" dirty="0" lang="en-US" smtClean="0">
                <a:solidFill>
                  <a:srgbClr val="7030A0"/>
                </a:solidFill>
              </a:rPr>
              <a:t>1- </a:t>
            </a:r>
            <a:r>
              <a:rPr b="1" dirty="0" lang="en-US" err="1" smtClean="0">
                <a:solidFill>
                  <a:srgbClr val="7030A0"/>
                </a:solidFill>
              </a:rPr>
              <a:t>définition</a:t>
            </a:r>
            <a:r>
              <a:rPr dirty="0" lang="en-US" err="1" smtClean="0"/>
              <a:t>:Organe</a:t>
            </a:r>
            <a:r>
              <a:rPr dirty="0" lang="en-US" smtClean="0"/>
              <a:t> </a:t>
            </a:r>
            <a:r>
              <a:rPr dirty="0" lang="en-US" err="1" smtClean="0"/>
              <a:t>musculaire</a:t>
            </a:r>
            <a:r>
              <a:rPr dirty="0" lang="en-US" smtClean="0"/>
              <a:t> et </a:t>
            </a:r>
            <a:r>
              <a:rPr dirty="0" lang="en-US" err="1" smtClean="0"/>
              <a:t>muqueux</a:t>
            </a:r>
            <a:r>
              <a:rPr dirty="0" lang="en-US" smtClean="0"/>
              <a:t>, </a:t>
            </a:r>
            <a:r>
              <a:rPr dirty="0" lang="en-US" err="1" smtClean="0"/>
              <a:t>ovalaire</a:t>
            </a:r>
            <a:r>
              <a:rPr dirty="0" lang="en-US" smtClean="0"/>
              <a:t> à </a:t>
            </a:r>
            <a:r>
              <a:rPr dirty="0" lang="en-US" err="1" smtClean="0"/>
              <a:t>grande</a:t>
            </a:r>
            <a:r>
              <a:rPr dirty="0" lang="en-US" smtClean="0"/>
              <a:t> </a:t>
            </a:r>
            <a:r>
              <a:rPr dirty="0" lang="en-US" err="1" smtClean="0"/>
              <a:t>extrémité</a:t>
            </a:r>
            <a:r>
              <a:rPr dirty="0" lang="en-US" smtClean="0"/>
              <a:t> </a:t>
            </a:r>
            <a:r>
              <a:rPr dirty="0" lang="en-US" err="1" smtClean="0"/>
              <a:t>postérieure</a:t>
            </a:r>
            <a:r>
              <a:rPr dirty="0" lang="en-US" smtClean="0"/>
              <a:t>, occupant la </a:t>
            </a:r>
            <a:r>
              <a:rPr dirty="0" lang="en-US" err="1" smtClean="0"/>
              <a:t>partie</a:t>
            </a:r>
            <a:r>
              <a:rPr dirty="0" lang="en-US" smtClean="0"/>
              <a:t> </a:t>
            </a:r>
            <a:r>
              <a:rPr dirty="0" lang="en-US" err="1" smtClean="0"/>
              <a:t>moyenne</a:t>
            </a:r>
            <a:r>
              <a:rPr dirty="0" lang="en-US" smtClean="0"/>
              <a:t> du </a:t>
            </a:r>
            <a:r>
              <a:rPr dirty="0" lang="en-US" err="1" smtClean="0"/>
              <a:t>plancher</a:t>
            </a:r>
            <a:r>
              <a:rPr dirty="0" lang="en-US" smtClean="0"/>
              <a:t> </a:t>
            </a:r>
            <a:r>
              <a:rPr dirty="0" lang="en-US" err="1" smtClean="0"/>
              <a:t>buccale</a:t>
            </a:r>
            <a:r>
              <a:rPr dirty="0" lang="en-US" smtClean="0"/>
              <a:t>.</a:t>
            </a:r>
          </a:p>
          <a:p>
            <a:pPr>
              <a:buNone/>
            </a:pPr>
            <a:r>
              <a:rPr dirty="0" lang="fr-FR" smtClean="0"/>
              <a:t>constitué de 2 parties :</a:t>
            </a:r>
          </a:p>
          <a:p>
            <a:pPr>
              <a:buNone/>
            </a:pPr>
            <a:r>
              <a:rPr dirty="0" lang="fr-FR" smtClean="0"/>
              <a:t>Partie fixe,</a:t>
            </a:r>
            <a:r>
              <a:rPr b="1" dirty="0" lang="en-US" smtClean="0"/>
              <a:t> base</a:t>
            </a:r>
            <a:r>
              <a:rPr dirty="0" lang="fr-FR" smtClean="0"/>
              <a:t> ou </a:t>
            </a:r>
            <a:r>
              <a:rPr b="1" dirty="0" lang="fr-FR" smtClean="0"/>
              <a:t>la racine </a:t>
            </a:r>
            <a:r>
              <a:rPr b="1" dirty="0" lang="en-US" smtClean="0"/>
              <a:t>.</a:t>
            </a:r>
          </a:p>
          <a:p>
            <a:pPr>
              <a:buNone/>
            </a:pPr>
            <a:r>
              <a:rPr dirty="0" lang="fr-FR" smtClean="0"/>
              <a:t> Partie mobile et libre, </a:t>
            </a:r>
            <a:r>
              <a:rPr b="1" dirty="0" lang="fr-FR" smtClean="0"/>
              <a:t>le corps.</a:t>
            </a:r>
          </a:p>
          <a:p>
            <a:pPr>
              <a:buNone/>
            </a:pPr>
            <a:r>
              <a:rPr b="1" dirty="0" lang="fr-FR" smtClean="0">
                <a:solidFill>
                  <a:srgbClr val="7030A0"/>
                </a:solidFill>
              </a:rPr>
              <a:t>2-</a:t>
            </a:r>
            <a:r>
              <a:rPr b="1" dirty="0" lang="fr-FR" err="1" smtClean="0">
                <a:solidFill>
                  <a:srgbClr val="7030A0"/>
                </a:solidFill>
              </a:rPr>
              <a:t>Role</a:t>
            </a:r>
            <a:r>
              <a:rPr b="1" dirty="0" lang="fr-FR" smtClean="0">
                <a:solidFill>
                  <a:srgbClr val="7030A0"/>
                </a:solidFill>
              </a:rPr>
              <a:t>:</a:t>
            </a:r>
          </a:p>
          <a:p>
            <a:pPr>
              <a:buNone/>
            </a:pPr>
            <a:r>
              <a:rPr dirty="0" lang="fr-FR" smtClean="0"/>
              <a:t>C’ est </a:t>
            </a:r>
            <a:r>
              <a:rPr b="1" dirty="0" lang="fr-FR" smtClean="0"/>
              <a:t>l’organe du goût,</a:t>
            </a:r>
          </a:p>
          <a:p>
            <a:pPr>
              <a:buNone/>
            </a:pPr>
            <a:r>
              <a:rPr dirty="0" lang="fr-FR" smtClean="0"/>
              <a:t>elle intervient dans la mastication,</a:t>
            </a:r>
          </a:p>
          <a:p>
            <a:pPr>
              <a:buNone/>
            </a:pPr>
            <a:r>
              <a:rPr dirty="0" lang="fr-FR" smtClean="0"/>
              <a:t>la déglutition et la phonation.</a:t>
            </a:r>
            <a:endParaRPr dirty="0"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l"/>
            <a:r>
              <a:rPr b="1" dirty="0" lang="en-US" smtClean="0">
                <a:solidFill>
                  <a:srgbClr val="0070C0"/>
                </a:solidFill>
              </a:rPr>
              <a:t>(2)-configuration </a:t>
            </a:r>
            <a:r>
              <a:rPr b="1" dirty="0" lang="en-US" err="1" smtClean="0">
                <a:solidFill>
                  <a:srgbClr val="0070C0"/>
                </a:solidFill>
              </a:rPr>
              <a:t>externe</a:t>
            </a:r>
            <a:endParaRPr dirty="0" lang="en-US">
              <a:solidFill>
                <a:srgbClr val="0070C0"/>
              </a:solidFill>
            </a:endParaRPr>
          </a:p>
        </p:txBody>
      </p:sp>
      <p:sp>
        <p:nvSpPr>
          <p:cNvPr id="104866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>
              <a:buNone/>
            </a:pPr>
            <a:r>
              <a:rPr dirty="0" lang="fr-FR" smtClean="0"/>
              <a:t>La langue présente à décrire :</a:t>
            </a:r>
          </a:p>
          <a:p>
            <a:pPr>
              <a:buFont typeface="Wingdings" pitchFamily="2" charset="2"/>
              <a:buChar char="q"/>
            </a:pPr>
            <a:r>
              <a:rPr dirty="0" lang="fr-FR" smtClean="0"/>
              <a:t>1 face supérieure (ou dos).</a:t>
            </a:r>
          </a:p>
          <a:p>
            <a:pPr>
              <a:buFont typeface="Wingdings" pitchFamily="2" charset="2"/>
              <a:buChar char="q"/>
            </a:pPr>
            <a:r>
              <a:rPr dirty="0" lang="en-US" smtClean="0"/>
              <a:t>1 face </a:t>
            </a:r>
            <a:r>
              <a:rPr dirty="0" lang="en-US" err="1" smtClean="0"/>
              <a:t>inférieure</a:t>
            </a:r>
            <a:r>
              <a:rPr dirty="0" lang="en-US" smtClean="0"/>
              <a:t>.</a:t>
            </a:r>
          </a:p>
          <a:p>
            <a:pPr>
              <a:buFont typeface="Wingdings" pitchFamily="2" charset="2"/>
              <a:buChar char="q"/>
            </a:pPr>
            <a:r>
              <a:rPr dirty="0" lang="en-US" smtClean="0"/>
              <a:t>2 </a:t>
            </a:r>
            <a:r>
              <a:rPr dirty="0" lang="en-US" err="1" smtClean="0"/>
              <a:t>bords</a:t>
            </a:r>
            <a:r>
              <a:rPr dirty="0" lang="en-US" smtClean="0"/>
              <a:t> </a:t>
            </a:r>
            <a:r>
              <a:rPr dirty="0" lang="en-US" err="1" smtClean="0"/>
              <a:t>latéraux</a:t>
            </a:r>
            <a:r>
              <a:rPr dirty="0" lang="en-US" smtClean="0"/>
              <a:t>.</a:t>
            </a:r>
          </a:p>
          <a:p>
            <a:pPr>
              <a:buFont typeface="Wingdings" pitchFamily="2" charset="2"/>
              <a:buChar char="q"/>
            </a:pPr>
            <a:r>
              <a:rPr dirty="0" lang="en-US" smtClean="0"/>
              <a:t>1 </a:t>
            </a:r>
            <a:r>
              <a:rPr dirty="0" lang="en-US" err="1" smtClean="0"/>
              <a:t>racine</a:t>
            </a:r>
            <a:r>
              <a:rPr dirty="0" lang="en-US" smtClean="0"/>
              <a:t> (</a:t>
            </a:r>
            <a:r>
              <a:rPr dirty="0" lang="en-US" err="1" smtClean="0"/>
              <a:t>ou</a:t>
            </a:r>
            <a:r>
              <a:rPr dirty="0" lang="en-US" smtClean="0"/>
              <a:t> base).</a:t>
            </a:r>
          </a:p>
          <a:p>
            <a:pPr>
              <a:buFont typeface="Wingdings" pitchFamily="2" charset="2"/>
              <a:buChar char="q"/>
            </a:pPr>
            <a:r>
              <a:rPr dirty="0" lang="en-US" smtClean="0"/>
              <a:t>1 apex (</a:t>
            </a:r>
            <a:r>
              <a:rPr dirty="0" lang="en-US" err="1" smtClean="0"/>
              <a:t>ou</a:t>
            </a:r>
            <a:r>
              <a:rPr dirty="0" lang="en-US" smtClean="0"/>
              <a:t> </a:t>
            </a:r>
            <a:r>
              <a:rPr dirty="0" lang="en-US" err="1" smtClean="0"/>
              <a:t>sommet</a:t>
            </a:r>
            <a:endParaRPr dirty="0" lang="en-US"/>
          </a:p>
        </p:txBody>
      </p:sp>
      <p:pic>
        <p:nvPicPr>
          <p:cNvPr id="2097176" name="Espace réservé du contenu 4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5436096" y="1416676"/>
            <a:ext cx="3707904" cy="4893972"/>
          </a:xfrm>
          <a:prstGeom prst="rect"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pPr algn="l"/>
            <a:r>
              <a:rPr b="1" dirty="0" lang="en-US" smtClean="0">
                <a:solidFill>
                  <a:srgbClr val="0070C0"/>
                </a:solidFill>
              </a:rPr>
              <a:t>A-face </a:t>
            </a:r>
            <a:r>
              <a:rPr b="1" dirty="0" lang="en-US" err="1" smtClean="0">
                <a:solidFill>
                  <a:srgbClr val="0070C0"/>
                </a:solidFill>
              </a:rPr>
              <a:t>supérieure</a:t>
            </a:r>
            <a:r>
              <a:rPr b="1" dirty="0" lang="en-US" smtClean="0">
                <a:solidFill>
                  <a:srgbClr val="0070C0"/>
                </a:solidFill>
              </a:rPr>
              <a:t>=le dos de la </a:t>
            </a:r>
            <a:r>
              <a:rPr b="1" dirty="0" lang="en-US">
                <a:solidFill>
                  <a:srgbClr val="0070C0"/>
                </a:solidFill>
              </a:rPr>
              <a:t>l</a:t>
            </a:r>
            <a:r>
              <a:rPr b="1" dirty="0" lang="en-US" smtClean="0">
                <a:solidFill>
                  <a:srgbClr val="0070C0"/>
                </a:solidFill>
              </a:rPr>
              <a:t>angue</a:t>
            </a:r>
            <a:endParaRPr dirty="0" lang="en-US">
              <a:solidFill>
                <a:srgbClr val="0070C0"/>
              </a:solidFill>
            </a:endParaRPr>
          </a:p>
        </p:txBody>
      </p:sp>
      <p:sp>
        <p:nvSpPr>
          <p:cNvPr id="1048670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997152"/>
          </a:xfrm>
        </p:spPr>
        <p:txBody>
          <a:bodyPr>
            <a:normAutofit/>
          </a:bodyPr>
          <a:p>
            <a:pPr>
              <a:buNone/>
            </a:pPr>
            <a:r>
              <a:rPr dirty="0" lang="en-US" err="1" smtClean="0"/>
              <a:t>divisé</a:t>
            </a:r>
            <a:r>
              <a:rPr dirty="0" lang="en-US" smtClean="0"/>
              <a:t> par 2 </a:t>
            </a:r>
            <a:r>
              <a:rPr dirty="0" lang="en-US" err="1" smtClean="0"/>
              <a:t>sillons</a:t>
            </a:r>
            <a:r>
              <a:rPr dirty="0" lang="en-US" smtClean="0"/>
              <a:t> :</a:t>
            </a:r>
          </a:p>
          <a:p>
            <a:pPr indent="-514350" marL="514350">
              <a:buNone/>
            </a:pPr>
            <a:r>
              <a:rPr dirty="0" lang="en-US" smtClean="0"/>
              <a:t>1-L’un </a:t>
            </a:r>
            <a:r>
              <a:rPr dirty="0" lang="en-US" err="1" smtClean="0"/>
              <a:t>médian</a:t>
            </a:r>
            <a:r>
              <a:rPr dirty="0" lang="en-US" smtClean="0"/>
              <a:t>.</a:t>
            </a:r>
          </a:p>
          <a:p>
            <a:pPr indent="-514350" marL="514350">
              <a:buNone/>
            </a:pPr>
            <a:r>
              <a:rPr dirty="0" lang="fr-FR" smtClean="0"/>
              <a:t>2-L’autre en </a:t>
            </a:r>
            <a:r>
              <a:rPr b="1" dirty="0" lang="fr-FR" smtClean="0">
                <a:solidFill>
                  <a:srgbClr val="FF0000"/>
                </a:solidFill>
              </a:rPr>
              <a:t>« V », le sillon terminal</a:t>
            </a:r>
            <a:r>
              <a:rPr b="1" dirty="0" lang="fr-FR" smtClean="0"/>
              <a:t>, et</a:t>
            </a:r>
          </a:p>
          <a:p>
            <a:pPr>
              <a:buNone/>
            </a:pPr>
            <a:r>
              <a:rPr dirty="0" lang="fr-FR" smtClean="0"/>
              <a:t>son sommet </a:t>
            </a:r>
            <a:r>
              <a:rPr b="1" dirty="0" lang="fr-FR" smtClean="0"/>
              <a:t>le foramen </a:t>
            </a:r>
            <a:r>
              <a:rPr b="1" dirty="0" lang="en-US" err="1" smtClean="0"/>
              <a:t>caecum</a:t>
            </a:r>
            <a:r>
              <a:rPr b="1" dirty="0" lang="en-US" smtClean="0"/>
              <a:t>.</a:t>
            </a:r>
          </a:p>
          <a:p>
            <a:pPr>
              <a:buNone/>
            </a:pPr>
            <a:r>
              <a:rPr dirty="0" lang="fr-FR" smtClean="0"/>
              <a:t> Le sillon terminal divise le dos en 2 :</a:t>
            </a:r>
          </a:p>
          <a:p>
            <a:pPr>
              <a:buNone/>
            </a:pPr>
            <a:r>
              <a:rPr dirty="0" lang="fr-FR" smtClean="0"/>
              <a:t>Partie antérieure, buccale, présente </a:t>
            </a:r>
            <a:r>
              <a:rPr b="1" dirty="0" lang="fr-FR" smtClean="0"/>
              <a:t>les</a:t>
            </a:r>
          </a:p>
          <a:p>
            <a:pPr>
              <a:buNone/>
            </a:pPr>
            <a:r>
              <a:rPr b="1" dirty="0" lang="en-US" err="1" smtClean="0"/>
              <a:t>papilles</a:t>
            </a:r>
            <a:r>
              <a:rPr b="1" dirty="0" lang="en-US" smtClean="0"/>
              <a:t> </a:t>
            </a:r>
            <a:r>
              <a:rPr b="1" dirty="0" lang="en-US" err="1" smtClean="0"/>
              <a:t>linguales</a:t>
            </a:r>
            <a:r>
              <a:rPr b="1" dirty="0" lang="en-US" smtClean="0"/>
              <a:t> (</a:t>
            </a:r>
            <a:r>
              <a:rPr b="1" dirty="0" lang="en-US" err="1" smtClean="0"/>
              <a:t>gustatives</a:t>
            </a:r>
            <a:r>
              <a:rPr b="1" dirty="0" lang="en-US" smtClean="0"/>
              <a:t>).</a:t>
            </a:r>
          </a:p>
          <a:p>
            <a:pPr>
              <a:buNone/>
            </a:pPr>
            <a:r>
              <a:rPr dirty="0" lang="en-US" err="1" smtClean="0"/>
              <a:t>Partie</a:t>
            </a:r>
            <a:r>
              <a:rPr dirty="0" lang="en-US" smtClean="0"/>
              <a:t> </a:t>
            </a:r>
            <a:r>
              <a:rPr dirty="0" lang="en-US" err="1" smtClean="0"/>
              <a:t>postérieure</a:t>
            </a:r>
            <a:r>
              <a:rPr dirty="0" lang="en-US" smtClean="0"/>
              <a:t>, </a:t>
            </a:r>
            <a:r>
              <a:rPr dirty="0" lang="en-US" err="1" smtClean="0"/>
              <a:t>pharyngienne</a:t>
            </a:r>
            <a:r>
              <a:rPr dirty="0" lang="en-US" smtClean="0"/>
              <a:t>, </a:t>
            </a:r>
            <a:r>
              <a:rPr b="1" dirty="0" lang="en-US" err="1" smtClean="0"/>
              <a:t>tonsille</a:t>
            </a:r>
            <a:endParaRPr b="1" dirty="0" lang="en-US" smtClean="0"/>
          </a:p>
          <a:p>
            <a:pPr>
              <a:buNone/>
            </a:pPr>
            <a:r>
              <a:rPr b="1" dirty="0" lang="en-US" smtClean="0"/>
              <a:t>(amygdale)</a:t>
            </a:r>
            <a:r>
              <a:rPr b="1" dirty="0" lang="fr-FR" smtClean="0"/>
              <a:t>linguale, </a:t>
            </a:r>
          </a:p>
          <a:p>
            <a:pPr>
              <a:buNone/>
            </a:pPr>
            <a:r>
              <a:rPr b="1" dirty="0" lang="fr-FR" smtClean="0"/>
              <a:t>unie à l'épiglotte par 3 </a:t>
            </a:r>
            <a:r>
              <a:rPr dirty="0" lang="en-US" err="1" smtClean="0"/>
              <a:t>replis</a:t>
            </a:r>
            <a:r>
              <a:rPr dirty="0" lang="en-US" smtClean="0"/>
              <a:t> </a:t>
            </a:r>
            <a:r>
              <a:rPr dirty="0" lang="en-US" err="1" smtClean="0"/>
              <a:t>glosso-épiglottiques</a:t>
            </a:r>
            <a:endParaRPr dirty="0" lang="en-US"/>
          </a:p>
        </p:txBody>
      </p:sp>
      <p:pic>
        <p:nvPicPr>
          <p:cNvPr id="2097177" name="Image 6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" cstate="print"/>
          <a:srcRect b="1254"/>
          <a:stretch>
            <a:fillRect/>
          </a:stretch>
        </p:blipFill>
        <p:spPr>
          <a:xfrm>
            <a:off x="6732240" y="980728"/>
            <a:ext cx="2411760" cy="5688632"/>
          </a:xfrm>
          <a:prstGeom prst="rect"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6"/>
                                        <p:tgtEl>
                                          <p:spTgt spid="209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209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l"/>
            <a:r>
              <a:rPr b="1" dirty="0" lang="en-US" smtClean="0">
                <a:solidFill>
                  <a:schemeClr val="tx2"/>
                </a:solidFill>
              </a:rPr>
              <a:t>B-face </a:t>
            </a:r>
            <a:r>
              <a:rPr b="1" dirty="0" lang="en-US" err="1" smtClean="0">
                <a:solidFill>
                  <a:schemeClr val="tx2"/>
                </a:solidFill>
              </a:rPr>
              <a:t>inférieure:le</a:t>
            </a:r>
            <a:r>
              <a:rPr b="1" dirty="0" lang="en-US" smtClean="0">
                <a:solidFill>
                  <a:schemeClr val="tx2"/>
                </a:solidFill>
              </a:rPr>
              <a:t> </a:t>
            </a:r>
            <a:r>
              <a:rPr b="1" dirty="0" lang="en-US" err="1" smtClean="0">
                <a:solidFill>
                  <a:schemeClr val="tx2"/>
                </a:solidFill>
              </a:rPr>
              <a:t>ventre</a:t>
            </a:r>
            <a:r>
              <a:rPr b="1" lang="en-US" smtClean="0">
                <a:solidFill>
                  <a:schemeClr val="tx2"/>
                </a:solidFill>
              </a:rPr>
              <a:t> </a:t>
            </a:r>
            <a:endParaRPr dirty="0" lang="en-US"/>
          </a:p>
        </p:txBody>
      </p:sp>
      <p:sp>
        <p:nvSpPr>
          <p:cNvPr id="1048672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>
              <a:buFont typeface="Wingdings" pitchFamily="2" charset="2"/>
              <a:buChar char="Ø"/>
            </a:pPr>
            <a:r>
              <a:rPr dirty="0" lang="fr-FR" smtClean="0"/>
              <a:t>Au milieu, </a:t>
            </a:r>
            <a:r>
              <a:rPr b="1" dirty="0" lang="fr-FR" smtClean="0"/>
              <a:t>le frein de </a:t>
            </a:r>
            <a:r>
              <a:rPr b="1" dirty="0" lang="en-US" smtClean="0"/>
              <a:t>la langue.</a:t>
            </a:r>
          </a:p>
          <a:p>
            <a:pPr>
              <a:buFont typeface="Wingdings" pitchFamily="2" charset="2"/>
              <a:buChar char="Ø"/>
            </a:pPr>
            <a:r>
              <a:rPr dirty="0" lang="en-US" smtClean="0"/>
              <a:t> </a:t>
            </a:r>
            <a:r>
              <a:rPr dirty="0" lang="en-US" err="1" smtClean="0"/>
              <a:t>Latéralement</a:t>
            </a:r>
            <a:r>
              <a:rPr dirty="0" lang="en-US" smtClean="0"/>
              <a:t>, 2</a:t>
            </a:r>
            <a:r>
              <a:rPr b="1" dirty="0" lang="en-US" smtClean="0"/>
              <a:t>bourrelets </a:t>
            </a:r>
            <a:r>
              <a:rPr b="1" dirty="0" lang="en-US" err="1" smtClean="0"/>
              <a:t>longitudinaux</a:t>
            </a:r>
            <a:endParaRPr b="1" dirty="0" lang="en-US" smtClean="0"/>
          </a:p>
          <a:p>
            <a:pPr>
              <a:buNone/>
            </a:pPr>
            <a:r>
              <a:rPr dirty="0" lang="en-US" err="1" smtClean="0"/>
              <a:t>traversés</a:t>
            </a:r>
            <a:r>
              <a:rPr dirty="0" lang="en-US" smtClean="0"/>
              <a:t> par les </a:t>
            </a:r>
            <a:r>
              <a:rPr dirty="0" lang="en-US" err="1" smtClean="0"/>
              <a:t>veines</a:t>
            </a:r>
            <a:r>
              <a:rPr dirty="0" lang="en-US" smtClean="0"/>
              <a:t> </a:t>
            </a:r>
            <a:r>
              <a:rPr dirty="0" lang="en-US" err="1" smtClean="0"/>
              <a:t>sublinguales</a:t>
            </a:r>
            <a:r>
              <a:rPr dirty="0" lang="en-US" smtClean="0"/>
              <a:t>.</a:t>
            </a:r>
            <a:endParaRPr dirty="0" lang="en-US"/>
          </a:p>
        </p:txBody>
      </p:sp>
      <p:pic>
        <p:nvPicPr>
          <p:cNvPr id="2097178" name="Picture 5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5580112" y="3356992"/>
            <a:ext cx="3384376" cy="3312368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79" name="Espace réservé du contenu 3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0" y="3573016"/>
            <a:ext cx="4790245" cy="3057457"/>
          </a:xfrm>
          <a:prstGeom prst="rect"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l"/>
            <a:r>
              <a:rPr b="1" dirty="0" lang="en-US" smtClean="0">
                <a:solidFill>
                  <a:srgbClr val="0070C0"/>
                </a:solidFill>
              </a:rPr>
              <a:t>C-</a:t>
            </a:r>
            <a:r>
              <a:rPr b="1" dirty="0" lang="en-US" err="1" smtClean="0">
                <a:solidFill>
                  <a:srgbClr val="0070C0"/>
                </a:solidFill>
              </a:rPr>
              <a:t>bords</a:t>
            </a:r>
            <a:r>
              <a:rPr b="1" dirty="0" lang="en-US" smtClean="0">
                <a:solidFill>
                  <a:srgbClr val="0070C0"/>
                </a:solidFill>
              </a:rPr>
              <a:t>, </a:t>
            </a:r>
            <a:r>
              <a:rPr b="1" dirty="0" lang="en-US" err="1" smtClean="0">
                <a:solidFill>
                  <a:srgbClr val="0070C0"/>
                </a:solidFill>
              </a:rPr>
              <a:t>racine</a:t>
            </a:r>
            <a:r>
              <a:rPr b="1" dirty="0" lang="en-US" smtClean="0">
                <a:solidFill>
                  <a:srgbClr val="0070C0"/>
                </a:solidFill>
              </a:rPr>
              <a:t> et apex</a:t>
            </a:r>
            <a:endParaRPr dirty="0" lang="en-US">
              <a:solidFill>
                <a:srgbClr val="0070C0"/>
              </a:solidFill>
            </a:endParaRPr>
          </a:p>
        </p:txBody>
      </p:sp>
      <p:sp>
        <p:nvSpPr>
          <p:cNvPr id="104867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pPr>
              <a:buNone/>
            </a:pPr>
            <a:r>
              <a:rPr b="1" dirty="0" lang="en-US" smtClean="0">
                <a:solidFill>
                  <a:srgbClr val="7030A0"/>
                </a:solidFill>
              </a:rPr>
              <a:t>3-Bords </a:t>
            </a:r>
            <a:r>
              <a:rPr b="1" dirty="0" lang="en-US" err="1" smtClean="0">
                <a:solidFill>
                  <a:srgbClr val="7030A0"/>
                </a:solidFill>
              </a:rPr>
              <a:t>latéraux</a:t>
            </a:r>
            <a:r>
              <a:rPr b="1" dirty="0" lang="en-US" smtClean="0">
                <a:solidFill>
                  <a:srgbClr val="7030A0"/>
                </a:solidFill>
              </a:rPr>
              <a:t> :</a:t>
            </a:r>
          </a:p>
          <a:p>
            <a:pPr>
              <a:buNone/>
            </a:pPr>
            <a:r>
              <a:rPr dirty="0" lang="en-US" err="1" smtClean="0"/>
              <a:t>répondent</a:t>
            </a:r>
            <a:r>
              <a:rPr dirty="0" lang="en-US" smtClean="0"/>
              <a:t> aux arcades</a:t>
            </a:r>
          </a:p>
          <a:p>
            <a:pPr>
              <a:buNone/>
            </a:pPr>
            <a:r>
              <a:rPr dirty="0" lang="en-US" err="1" smtClean="0"/>
              <a:t>dentaires</a:t>
            </a:r>
            <a:r>
              <a:rPr dirty="0" lang="en-US" smtClean="0"/>
              <a:t>, et </a:t>
            </a:r>
            <a:r>
              <a:rPr dirty="0" lang="en-US" err="1" smtClean="0"/>
              <a:t>présentent</a:t>
            </a:r>
            <a:r>
              <a:rPr dirty="0" lang="en-US" smtClean="0"/>
              <a:t> les </a:t>
            </a:r>
            <a:r>
              <a:rPr dirty="0" lang="en-US" err="1" smtClean="0"/>
              <a:t>papilles</a:t>
            </a:r>
            <a:r>
              <a:rPr dirty="0" lang="en-US" smtClean="0"/>
              <a:t> </a:t>
            </a:r>
            <a:r>
              <a:rPr dirty="0" lang="en-US" err="1" smtClean="0"/>
              <a:t>foliées</a:t>
            </a:r>
            <a:r>
              <a:rPr dirty="0" lang="en-US" smtClean="0"/>
              <a:t>.</a:t>
            </a:r>
          </a:p>
          <a:p>
            <a:pPr>
              <a:buNone/>
            </a:pPr>
            <a:r>
              <a:rPr b="1" dirty="0" lang="en-US" smtClean="0">
                <a:solidFill>
                  <a:srgbClr val="7030A0"/>
                </a:solidFill>
              </a:rPr>
              <a:t>4-Racine</a:t>
            </a:r>
            <a:r>
              <a:rPr b="1" dirty="0" lang="en-US" smtClean="0"/>
              <a:t> : </a:t>
            </a:r>
            <a:r>
              <a:rPr b="1" dirty="0" lang="en-US" err="1" smtClean="0"/>
              <a:t>verticale</a:t>
            </a:r>
            <a:r>
              <a:rPr b="1" dirty="0" lang="en-US" smtClean="0"/>
              <a:t>, </a:t>
            </a:r>
            <a:r>
              <a:rPr b="1" dirty="0" lang="en-US" err="1" smtClean="0"/>
              <a:t>regarde</a:t>
            </a:r>
            <a:r>
              <a:rPr dirty="0" lang="en-US" err="1" smtClean="0"/>
              <a:t>le</a:t>
            </a:r>
            <a:r>
              <a:rPr dirty="0" lang="en-US" smtClean="0"/>
              <a:t> pharynx.</a:t>
            </a:r>
          </a:p>
          <a:p>
            <a:pPr>
              <a:buNone/>
            </a:pPr>
            <a:r>
              <a:rPr b="1" dirty="0" lang="en-US" smtClean="0">
                <a:solidFill>
                  <a:srgbClr val="7030A0"/>
                </a:solidFill>
              </a:rPr>
              <a:t>5-Apex : </a:t>
            </a:r>
            <a:r>
              <a:rPr b="1" dirty="0" lang="en-US" err="1" smtClean="0"/>
              <a:t>répond</a:t>
            </a:r>
            <a:r>
              <a:rPr b="1" dirty="0" lang="en-US" smtClean="0"/>
              <a:t> aux</a:t>
            </a:r>
          </a:p>
          <a:p>
            <a:pPr>
              <a:buNone/>
            </a:pPr>
            <a:r>
              <a:rPr dirty="0" lang="en-US" err="1" smtClean="0"/>
              <a:t>incisives</a:t>
            </a:r>
            <a:r>
              <a:rPr dirty="0" lang="en-US" smtClean="0"/>
              <a:t>.</a:t>
            </a:r>
            <a:endParaRPr dirty="0"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b="1" dirty="0" lang="en-US" smtClean="0">
                <a:solidFill>
                  <a:srgbClr val="FF0000"/>
                </a:solidFill>
              </a:rPr>
              <a:t>(3)constitution</a:t>
            </a:r>
            <a:endParaRPr dirty="0" lang="en-US">
              <a:solidFill>
                <a:srgbClr val="FF0000"/>
              </a:solidFill>
            </a:endParaRPr>
          </a:p>
        </p:txBody>
      </p:sp>
      <p:sp>
        <p:nvSpPr>
          <p:cNvPr id="1048676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>
              <a:buNone/>
            </a:pPr>
            <a:r>
              <a:rPr dirty="0" lang="fr-FR" smtClean="0"/>
              <a:t>La langue est constituée par :</a:t>
            </a:r>
          </a:p>
          <a:p>
            <a:pPr indent="-514350" marL="514350">
              <a:buFont typeface="+mj-lt"/>
              <a:buAutoNum type="arabicPeriod"/>
            </a:pPr>
            <a:r>
              <a:rPr dirty="0" lang="en-US" smtClean="0"/>
              <a:t>Un </a:t>
            </a:r>
            <a:r>
              <a:rPr dirty="0" lang="en-US" err="1" smtClean="0"/>
              <a:t>squelette</a:t>
            </a:r>
            <a:r>
              <a:rPr dirty="0" lang="en-US" smtClean="0"/>
              <a:t> </a:t>
            </a:r>
            <a:r>
              <a:rPr dirty="0" lang="en-US" err="1" smtClean="0"/>
              <a:t>ostéo-fibreux</a:t>
            </a:r>
            <a:r>
              <a:rPr dirty="0" lang="en-US" smtClean="0"/>
              <a:t>.</a:t>
            </a:r>
          </a:p>
          <a:p>
            <a:pPr indent="-514350" marL="514350">
              <a:buFont typeface="+mj-lt"/>
              <a:buAutoNum type="arabicPeriod"/>
            </a:pPr>
            <a:r>
              <a:rPr dirty="0" lang="en-US" smtClean="0"/>
              <a:t>Des muscles.</a:t>
            </a:r>
          </a:p>
          <a:p>
            <a:pPr indent="-514350" marL="514350">
              <a:buFont typeface="+mj-lt"/>
              <a:buAutoNum type="arabicPeriod"/>
            </a:pPr>
            <a:r>
              <a:rPr dirty="0" lang="en-US" err="1" smtClean="0"/>
              <a:t>Une</a:t>
            </a:r>
            <a:r>
              <a:rPr dirty="0" lang="en-US" smtClean="0"/>
              <a:t> </a:t>
            </a:r>
            <a:r>
              <a:rPr dirty="0" lang="en-US" err="1" smtClean="0"/>
              <a:t>muqueuse</a:t>
            </a:r>
            <a:endParaRPr dirty="0"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pPr algn="l"/>
            <a:r>
              <a:rPr b="1" dirty="0" sz="3600" lang="en-US" smtClean="0">
                <a:solidFill>
                  <a:srgbClr val="0070C0"/>
                </a:solidFill>
              </a:rPr>
              <a:t>A-</a:t>
            </a:r>
            <a:r>
              <a:rPr b="1" dirty="0" sz="3600" lang="en-US" err="1" smtClean="0">
                <a:solidFill>
                  <a:srgbClr val="0070C0"/>
                </a:solidFill>
              </a:rPr>
              <a:t>squelette</a:t>
            </a:r>
            <a:r>
              <a:rPr b="1" dirty="0" sz="3600" lang="en-US" smtClean="0">
                <a:solidFill>
                  <a:srgbClr val="0070C0"/>
                </a:solidFill>
              </a:rPr>
              <a:t> </a:t>
            </a:r>
            <a:r>
              <a:rPr b="1" dirty="0" sz="3600" lang="en-US" err="1" smtClean="0">
                <a:solidFill>
                  <a:srgbClr val="0070C0"/>
                </a:solidFill>
              </a:rPr>
              <a:t>ostéo-fibreux</a:t>
            </a:r>
            <a:endParaRPr dirty="0" sz="3600" lang="en-US">
              <a:solidFill>
                <a:srgbClr val="0070C0"/>
              </a:solidFill>
            </a:endParaRPr>
          </a:p>
        </p:txBody>
      </p:sp>
      <p:sp>
        <p:nvSpPr>
          <p:cNvPr id="1048678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676456" cy="5301208"/>
          </a:xfrm>
        </p:spPr>
        <p:txBody>
          <a:bodyPr>
            <a:normAutofit/>
          </a:bodyPr>
          <a:p>
            <a:pPr>
              <a:buNone/>
            </a:pPr>
            <a:r>
              <a:rPr b="1" dirty="0" sz="2400" lang="fr-FR" smtClean="0">
                <a:solidFill>
                  <a:srgbClr val="7030A0"/>
                </a:solidFill>
              </a:rPr>
              <a:t>1-Os hyoïde </a:t>
            </a:r>
            <a:r>
              <a:rPr b="1" dirty="0" sz="2400" lang="fr-FR" smtClean="0"/>
              <a:t>: impair et médian, en forme de fer à cheval le seul os de cou </a:t>
            </a:r>
          </a:p>
          <a:p>
            <a:pPr>
              <a:buNone/>
            </a:pPr>
            <a:r>
              <a:rPr dirty="0" sz="2400" lang="fr-FR" smtClean="0"/>
              <a:t>situé au-dessus du larynx. Il présente un corps, qui se</a:t>
            </a:r>
          </a:p>
          <a:p>
            <a:pPr>
              <a:buNone/>
            </a:pPr>
            <a:r>
              <a:rPr dirty="0" sz="2400" lang="fr-FR" smtClean="0"/>
              <a:t>prolonge en arrière par 2 grandes cornes, et en haut</a:t>
            </a:r>
          </a:p>
          <a:p>
            <a:pPr>
              <a:buNone/>
            </a:pPr>
            <a:r>
              <a:rPr dirty="0" sz="2400" lang="en-US" smtClean="0"/>
              <a:t>par 2 petites </a:t>
            </a:r>
            <a:r>
              <a:rPr dirty="0" sz="2400" lang="en-US" err="1" smtClean="0"/>
              <a:t>cornes</a:t>
            </a:r>
            <a:r>
              <a:rPr dirty="0" sz="2400" lang="en-US" smtClean="0"/>
              <a:t>.</a:t>
            </a:r>
          </a:p>
          <a:p>
            <a:pPr>
              <a:buNone/>
            </a:pPr>
            <a:r>
              <a:rPr dirty="0" sz="2400" lang="fr-FR" smtClean="0"/>
              <a:t> </a:t>
            </a:r>
            <a:r>
              <a:rPr dirty="0" sz="2400" lang="fr-FR" smtClean="0">
                <a:solidFill>
                  <a:srgbClr val="7030A0"/>
                </a:solidFill>
              </a:rPr>
              <a:t>2-</a:t>
            </a:r>
            <a:r>
              <a:rPr b="1" dirty="0" sz="2400" lang="fr-FR" smtClean="0">
                <a:solidFill>
                  <a:srgbClr val="7030A0"/>
                </a:solidFill>
              </a:rPr>
              <a:t>Membrane </a:t>
            </a:r>
            <a:r>
              <a:rPr b="1" dirty="0" sz="2400" lang="fr-FR" err="1" smtClean="0">
                <a:solidFill>
                  <a:srgbClr val="7030A0"/>
                </a:solidFill>
              </a:rPr>
              <a:t>hyo</a:t>
            </a:r>
            <a:r>
              <a:rPr b="1" dirty="0" sz="2400" lang="fr-FR" smtClean="0">
                <a:solidFill>
                  <a:srgbClr val="7030A0"/>
                </a:solidFill>
              </a:rPr>
              <a:t>-glossienne </a:t>
            </a:r>
            <a:r>
              <a:rPr b="1" dirty="0" sz="2400" lang="fr-FR" smtClean="0"/>
              <a:t>: </a:t>
            </a:r>
            <a:r>
              <a:rPr dirty="0" sz="2400" lang="fr-FR" smtClean="0"/>
              <a:t>entre l’os hyoïde et la langue</a:t>
            </a:r>
            <a:endParaRPr dirty="0" sz="2400" lang="en-US" smtClean="0"/>
          </a:p>
          <a:p>
            <a:pPr>
              <a:buNone/>
            </a:pPr>
            <a:r>
              <a:rPr b="1" dirty="0" sz="2400" lang="fr-FR" smtClean="0">
                <a:solidFill>
                  <a:srgbClr val="7030A0"/>
                </a:solidFill>
              </a:rPr>
              <a:t>3-Septum lingual </a:t>
            </a:r>
            <a:r>
              <a:rPr b="1" dirty="0" sz="2400" lang="fr-FR" smtClean="0"/>
              <a:t>: lame fibreuse, médiane,</a:t>
            </a:r>
          </a:p>
          <a:p>
            <a:pPr>
              <a:buNone/>
            </a:pPr>
            <a:r>
              <a:rPr dirty="0" sz="2400" lang="fr-FR" smtClean="0"/>
              <a:t>se termine au niveau de l'apex de lingual.</a:t>
            </a:r>
            <a:endParaRPr dirty="0" sz="2400" lang="en-US"/>
          </a:p>
        </p:txBody>
      </p:sp>
      <p:pic>
        <p:nvPicPr>
          <p:cNvPr id="2097180" name="Image 3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5436096" y="4687911"/>
            <a:ext cx="3707904" cy="2170089"/>
          </a:xfrm>
          <a:prstGeom prst="rect"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pPr algn="l"/>
            <a:r>
              <a:rPr b="1" dirty="0" sz="3600" lang="en-US" smtClean="0">
                <a:solidFill>
                  <a:srgbClr val="0070C0"/>
                </a:solidFill>
              </a:rPr>
              <a:t>B-</a:t>
            </a:r>
            <a:r>
              <a:rPr b="1" dirty="0" sz="3600" lang="en-US" err="1" smtClean="0">
                <a:solidFill>
                  <a:srgbClr val="0070C0"/>
                </a:solidFill>
              </a:rPr>
              <a:t>muqueuse</a:t>
            </a:r>
            <a:r>
              <a:rPr b="1" dirty="0" sz="3600" lang="en-US" smtClean="0">
                <a:solidFill>
                  <a:srgbClr val="0070C0"/>
                </a:solidFill>
              </a:rPr>
              <a:t> </a:t>
            </a:r>
            <a:r>
              <a:rPr b="1" dirty="0" sz="3600" lang="en-US" err="1" smtClean="0">
                <a:solidFill>
                  <a:srgbClr val="0070C0"/>
                </a:solidFill>
              </a:rPr>
              <a:t>linguale</a:t>
            </a:r>
            <a:r>
              <a:rPr b="1" dirty="0" sz="3600" lang="en-US" smtClean="0">
                <a:solidFill>
                  <a:srgbClr val="0070C0"/>
                </a:solidFill>
              </a:rPr>
              <a:t>:</a:t>
            </a:r>
            <a:endParaRPr dirty="0" sz="3600" lang="en-US">
              <a:solidFill>
                <a:srgbClr val="0070C0"/>
              </a:solidFill>
            </a:endParaRPr>
          </a:p>
        </p:txBody>
      </p:sp>
      <p:sp>
        <p:nvSpPr>
          <p:cNvPr id="1048680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507288" cy="5400600"/>
          </a:xfrm>
        </p:spPr>
        <p:txBody>
          <a:bodyPr>
            <a:normAutofit/>
          </a:bodyPr>
          <a:p>
            <a:pPr>
              <a:buNone/>
            </a:pPr>
            <a:r>
              <a:rPr dirty="0" sz="2800" lang="fr-FR" smtClean="0"/>
              <a:t>La muqueuse du dos est épaisse et </a:t>
            </a:r>
            <a:r>
              <a:rPr dirty="0" sz="2800" lang="en-US" err="1" smtClean="0"/>
              <a:t>présente</a:t>
            </a:r>
            <a:r>
              <a:rPr dirty="0" sz="2800" lang="en-US" smtClean="0"/>
              <a:t> :</a:t>
            </a:r>
          </a:p>
          <a:p>
            <a:pPr>
              <a:buFont typeface="Wingdings" pitchFamily="2" charset="2"/>
              <a:buChar char="Ø"/>
            </a:pPr>
            <a:r>
              <a:rPr dirty="0" sz="2800" lang="fr-FR" smtClean="0"/>
              <a:t>En arrière du sillon terminal, </a:t>
            </a:r>
            <a:r>
              <a:rPr b="1" dirty="0" sz="2800" lang="fr-FR" smtClean="0"/>
              <a:t>les </a:t>
            </a:r>
            <a:r>
              <a:rPr b="1" dirty="0" sz="2800" lang="en-US" err="1" smtClean="0"/>
              <a:t>tonsilles</a:t>
            </a:r>
            <a:r>
              <a:rPr b="1" dirty="0" sz="2800" lang="en-US" smtClean="0"/>
              <a:t> </a:t>
            </a:r>
            <a:r>
              <a:rPr b="1" dirty="0" sz="2800" lang="en-US" err="1" smtClean="0"/>
              <a:t>linguales</a:t>
            </a:r>
            <a:r>
              <a:rPr b="1" dirty="0" sz="2800" lang="en-US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dirty="0" sz="2800" lang="fr-FR" smtClean="0"/>
              <a:t> En avant, </a:t>
            </a:r>
            <a:r>
              <a:rPr b="1" dirty="0" sz="2800" lang="fr-FR" smtClean="0"/>
              <a:t>les papilles gustatives :</a:t>
            </a:r>
          </a:p>
          <a:p>
            <a:pPr>
              <a:buNone/>
            </a:pPr>
            <a:r>
              <a:rPr b="1" dirty="0" sz="2800" lang="en-US" err="1" smtClean="0"/>
              <a:t>Papilles</a:t>
            </a:r>
            <a:r>
              <a:rPr b="1" dirty="0" sz="2800" lang="en-US" smtClean="0"/>
              <a:t> </a:t>
            </a:r>
            <a:r>
              <a:rPr b="1" dirty="0" sz="2800" lang="en-US" err="1" smtClean="0"/>
              <a:t>filiformes</a:t>
            </a:r>
            <a:r>
              <a:rPr b="1" dirty="0" sz="2800" lang="en-US" smtClean="0"/>
              <a:t>.</a:t>
            </a:r>
          </a:p>
          <a:p>
            <a:pPr>
              <a:buNone/>
            </a:pPr>
            <a:r>
              <a:rPr dirty="0" sz="2800" lang="en-US" smtClean="0"/>
              <a:t> </a:t>
            </a:r>
            <a:r>
              <a:rPr b="1" dirty="0" sz="2800" lang="en-US" err="1" smtClean="0"/>
              <a:t>Papilles</a:t>
            </a:r>
            <a:r>
              <a:rPr b="1" dirty="0" sz="2800" lang="en-US" smtClean="0"/>
              <a:t> </a:t>
            </a:r>
            <a:r>
              <a:rPr b="1" dirty="0" sz="2800" lang="en-US" err="1" smtClean="0"/>
              <a:t>caliciformes</a:t>
            </a:r>
            <a:r>
              <a:rPr b="1" dirty="0" sz="2800" lang="en-US" smtClean="0"/>
              <a:t>.</a:t>
            </a:r>
          </a:p>
          <a:p>
            <a:pPr>
              <a:buNone/>
            </a:pPr>
            <a:r>
              <a:rPr b="1" dirty="0" sz="2800" lang="en-US" err="1" smtClean="0"/>
              <a:t>Papilles</a:t>
            </a:r>
            <a:r>
              <a:rPr b="1" dirty="0" sz="2800" lang="en-US" smtClean="0"/>
              <a:t> </a:t>
            </a:r>
            <a:r>
              <a:rPr b="1" dirty="0" sz="2800" lang="en-US" err="1" smtClean="0"/>
              <a:t>fongiformes</a:t>
            </a:r>
            <a:r>
              <a:rPr b="1" dirty="0" sz="2800" lang="en-US" smtClean="0"/>
              <a:t>.</a:t>
            </a:r>
          </a:p>
          <a:p>
            <a:pPr>
              <a:buNone/>
            </a:pPr>
            <a:r>
              <a:rPr b="1" dirty="0" sz="2800" lang="en-US" err="1" smtClean="0"/>
              <a:t>Papilles</a:t>
            </a:r>
            <a:r>
              <a:rPr b="1" dirty="0" sz="2800" lang="en-US" smtClean="0"/>
              <a:t> </a:t>
            </a:r>
            <a:r>
              <a:rPr b="1" dirty="0" sz="2800" lang="en-US" err="1" smtClean="0"/>
              <a:t>foliées</a:t>
            </a:r>
            <a:r>
              <a:rPr b="1" dirty="0" sz="2800" lang="en-US" smtClean="0"/>
              <a:t>.</a:t>
            </a:r>
          </a:p>
          <a:p>
            <a:pPr>
              <a:buNone/>
            </a:pPr>
            <a:endParaRPr b="1" dirty="0" sz="2800" lang="fr-FR" smtClean="0"/>
          </a:p>
          <a:p>
            <a:pPr>
              <a:buNone/>
            </a:pPr>
            <a:r>
              <a:rPr dirty="0" sz="2800" lang="fr-FR" smtClean="0"/>
              <a:t> La muqueuse de la face inférieure </a:t>
            </a:r>
          </a:p>
          <a:p>
            <a:pPr>
              <a:buNone/>
            </a:pPr>
            <a:r>
              <a:rPr dirty="0" sz="2800" lang="fr-FR" smtClean="0"/>
              <a:t>est </a:t>
            </a:r>
            <a:r>
              <a:rPr dirty="0" sz="2800" lang="en-US" smtClean="0"/>
              <a:t>mince et </a:t>
            </a:r>
            <a:r>
              <a:rPr dirty="0" sz="2800" lang="en-US" err="1" smtClean="0"/>
              <a:t>transparente</a:t>
            </a:r>
            <a:r>
              <a:rPr dirty="0" sz="2800" lang="en-US" smtClean="0"/>
              <a:t>.</a:t>
            </a:r>
            <a:endParaRPr dirty="0" sz="2800" lang="en-US"/>
          </a:p>
        </p:txBody>
      </p:sp>
      <p:pic>
        <p:nvPicPr>
          <p:cNvPr id="2097181" name="Picture 6" descr="C:\Users\home\Desktop\images (8).jpe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5364088" y="2204865"/>
            <a:ext cx="3779912" cy="2808311"/>
          </a:xfrm>
          <a:prstGeom prst="rect"/>
          <a:noFill/>
        </p:spPr>
      </p:pic>
      <p:pic>
        <p:nvPicPr>
          <p:cNvPr id="2097182" name="Picture 7" descr="C:\Users\home\Desktop\images (10).jpe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5292080" y="4941168"/>
            <a:ext cx="3851920" cy="1916832"/>
          </a:xfrm>
          <a:prstGeom prst="rect"/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l"/>
            <a:r>
              <a:rPr b="1" dirty="0" lang="fr-FR" smtClean="0">
                <a:solidFill>
                  <a:srgbClr val="FF0000"/>
                </a:solidFill>
              </a:rPr>
              <a:t>Les limites:</a:t>
            </a:r>
            <a:endParaRPr b="1" dirty="0" lang="en-US">
              <a:solidFill>
                <a:srgbClr val="FF0000"/>
              </a:solidFill>
            </a:endParaRPr>
          </a:p>
        </p:txBody>
      </p:sp>
      <p:sp>
        <p:nvSpPr>
          <p:cNvPr id="104860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pPr>
              <a:buNone/>
            </a:pPr>
            <a:r>
              <a:rPr dirty="0" sz="2800" lang="fr-FR" smtClean="0"/>
              <a:t>Elle </a:t>
            </a:r>
            <a:r>
              <a:rPr dirty="0" sz="2800" lang="fr-FR"/>
              <a:t>est limitée par :</a:t>
            </a:r>
          </a:p>
          <a:p>
            <a:pPr>
              <a:buFont typeface="Wingdings" pitchFamily="2" charset="2"/>
              <a:buChar char="ü"/>
            </a:pPr>
            <a:r>
              <a:rPr dirty="0" sz="2800" lang="en-US" smtClean="0"/>
              <a:t> </a:t>
            </a:r>
            <a:r>
              <a:rPr dirty="0" sz="2800" lang="en-US"/>
              <a:t>En haut, le </a:t>
            </a:r>
            <a:r>
              <a:rPr dirty="0" sz="2800" lang="en-US" err="1"/>
              <a:t>palais</a:t>
            </a:r>
            <a:r>
              <a:rPr dirty="0" sz="2800" lang="en-US"/>
              <a:t>.</a:t>
            </a:r>
          </a:p>
          <a:p>
            <a:pPr>
              <a:buFont typeface="Wingdings" pitchFamily="2" charset="2"/>
              <a:buChar char="ü"/>
            </a:pPr>
            <a:r>
              <a:rPr dirty="0" sz="2800" lang="fr-FR" smtClean="0"/>
              <a:t> </a:t>
            </a:r>
            <a:r>
              <a:rPr dirty="0" sz="2800" lang="fr-FR"/>
              <a:t>En bas, le plancher buccal </a:t>
            </a:r>
            <a:r>
              <a:rPr dirty="0" sz="2800" lang="fr-FR" smtClean="0"/>
              <a:t>et </a:t>
            </a:r>
            <a:r>
              <a:rPr dirty="0" sz="2800" lang="en-US" smtClean="0"/>
              <a:t>la </a:t>
            </a:r>
            <a:r>
              <a:rPr dirty="0" sz="2800" lang="en-US"/>
              <a:t>langue.</a:t>
            </a:r>
          </a:p>
          <a:p>
            <a:pPr>
              <a:buFont typeface="Wingdings" pitchFamily="2" charset="2"/>
              <a:buChar char="ü"/>
            </a:pPr>
            <a:r>
              <a:rPr dirty="0" sz="2800" lang="en-US" smtClean="0"/>
              <a:t>En </a:t>
            </a:r>
            <a:r>
              <a:rPr dirty="0" sz="2800" lang="en-US" err="1"/>
              <a:t>avant</a:t>
            </a:r>
            <a:r>
              <a:rPr dirty="0" sz="2800" lang="en-US"/>
              <a:t>, les </a:t>
            </a:r>
            <a:r>
              <a:rPr dirty="0" sz="2800" lang="en-US" err="1"/>
              <a:t>lèvres</a:t>
            </a:r>
            <a:r>
              <a:rPr dirty="0" sz="2800" lang="en-US"/>
              <a:t>.</a:t>
            </a:r>
          </a:p>
          <a:p>
            <a:pPr>
              <a:buFont typeface="Wingdings" pitchFamily="2" charset="2"/>
              <a:buChar char="ü"/>
            </a:pPr>
            <a:r>
              <a:rPr dirty="0" sz="2800" lang="fr-FR" smtClean="0"/>
              <a:t>En </a:t>
            </a:r>
            <a:r>
              <a:rPr dirty="0" sz="2800" lang="fr-FR"/>
              <a:t>arrière, isthme de gosier.</a:t>
            </a:r>
          </a:p>
          <a:p>
            <a:pPr>
              <a:buFont typeface="Wingdings" pitchFamily="2" charset="2"/>
              <a:buChar char="ü"/>
            </a:pPr>
            <a:r>
              <a:rPr dirty="0" sz="2800" lang="en-US" smtClean="0"/>
              <a:t> </a:t>
            </a:r>
            <a:r>
              <a:rPr dirty="0" sz="2800" lang="en-US" err="1"/>
              <a:t>Latéralement</a:t>
            </a:r>
            <a:r>
              <a:rPr dirty="0" sz="2800" lang="en-US"/>
              <a:t>, les </a:t>
            </a:r>
            <a:r>
              <a:rPr dirty="0" sz="2800" lang="en-US" err="1"/>
              <a:t>joues</a:t>
            </a:r>
            <a:r>
              <a:rPr dirty="0" sz="2800" lang="en-US"/>
              <a:t>.</a:t>
            </a:r>
          </a:p>
        </p:txBody>
      </p:sp>
      <p:pic>
        <p:nvPicPr>
          <p:cNvPr id="2097154" name="Picture 2" descr="C:\Users\home\Desktop\images (16).jpe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4355976" y="188640"/>
            <a:ext cx="4788024" cy="2736304"/>
          </a:xfrm>
          <a:prstGeom prst="rect"/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3" name="Espace réservé du contenu 3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467544" y="1052736"/>
            <a:ext cx="6812924" cy="4443211"/>
          </a:xfrm>
          <a:prstGeom prst="rect"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pPr algn="l"/>
            <a:r>
              <a:rPr b="1" dirty="0" sz="3600" i="1" lang="fr-FR" smtClean="0">
                <a:solidFill>
                  <a:srgbClr val="00B0F0"/>
                </a:solidFill>
              </a:rPr>
              <a:t>C-Musculatures:</a:t>
            </a:r>
            <a:endParaRPr b="1" dirty="0" sz="3600" i="1" lang="en-US">
              <a:solidFill>
                <a:srgbClr val="00B0F0"/>
              </a:solidFill>
            </a:endParaRPr>
          </a:p>
        </p:txBody>
      </p:sp>
      <p:sp>
        <p:nvSpPr>
          <p:cNvPr id="104868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pPr>
              <a:buNone/>
            </a:pPr>
            <a:r>
              <a:rPr b="1" dirty="0" lang="en-US" smtClean="0">
                <a:solidFill>
                  <a:srgbClr val="FF0000"/>
                </a:solidFill>
              </a:rPr>
              <a:t>17 muscles,8 </a:t>
            </a:r>
            <a:r>
              <a:rPr dirty="0" lang="en-US" smtClean="0"/>
              <a:t>pairs et </a:t>
            </a:r>
            <a:r>
              <a:rPr b="1" dirty="0" lang="en-US" smtClean="0">
                <a:solidFill>
                  <a:srgbClr val="FF0000"/>
                </a:solidFill>
              </a:rPr>
              <a:t>1 </a:t>
            </a:r>
            <a:r>
              <a:rPr b="1" dirty="0" lang="en-US" err="1" smtClean="0">
                <a:solidFill>
                  <a:srgbClr val="FF0000"/>
                </a:solidFill>
              </a:rPr>
              <a:t>seul</a:t>
            </a:r>
            <a:r>
              <a:rPr b="1" dirty="0" lang="en-US" smtClean="0">
                <a:solidFill>
                  <a:srgbClr val="FF0000"/>
                </a:solidFill>
              </a:rPr>
              <a:t> </a:t>
            </a:r>
            <a:r>
              <a:rPr dirty="0" lang="en-US" smtClean="0"/>
              <a:t>impair (lingual </a:t>
            </a:r>
            <a:r>
              <a:rPr dirty="0" lang="en-US" err="1" smtClean="0"/>
              <a:t>supérieur</a:t>
            </a:r>
            <a:endParaRPr dirty="0" lang="en-US" smtClean="0"/>
          </a:p>
          <a:p>
            <a:pPr indent="-514350" marL="514350">
              <a:buFont typeface="+mj-lt"/>
              <a:buAutoNum type="arabicPeriod"/>
            </a:pPr>
            <a:r>
              <a:rPr b="1" dirty="0" lang="en-US" err="1" smtClean="0"/>
              <a:t>Génio-glosse</a:t>
            </a:r>
            <a:endParaRPr b="1" dirty="0" lang="en-US" smtClean="0"/>
          </a:p>
          <a:p>
            <a:pPr indent="-514350" marL="514350">
              <a:buFont typeface="+mj-lt"/>
              <a:buAutoNum type="arabicPeriod"/>
            </a:pPr>
            <a:r>
              <a:rPr dirty="0" lang="en-US" smtClean="0"/>
              <a:t> </a:t>
            </a:r>
            <a:r>
              <a:rPr b="1" dirty="0" lang="en-US" err="1" smtClean="0"/>
              <a:t>Hyo-glosse</a:t>
            </a:r>
            <a:endParaRPr b="1" dirty="0" lang="en-US" smtClean="0"/>
          </a:p>
          <a:p>
            <a:pPr indent="-514350" marL="514350">
              <a:buFont typeface="+mj-lt"/>
              <a:buAutoNum type="arabicPeriod"/>
            </a:pPr>
            <a:r>
              <a:rPr b="1" dirty="0" lang="en-US" err="1" smtClean="0"/>
              <a:t>Stylo-glosse</a:t>
            </a:r>
            <a:endParaRPr b="1" dirty="0" lang="en-US" smtClean="0"/>
          </a:p>
          <a:p>
            <a:pPr indent="-514350" marL="514350">
              <a:buFont typeface="+mj-lt"/>
              <a:buAutoNum type="arabicPeriod"/>
            </a:pPr>
            <a:r>
              <a:rPr b="1" dirty="0" lang="en-US" err="1" smtClean="0"/>
              <a:t>Palato-glosse</a:t>
            </a:r>
            <a:endParaRPr b="1" dirty="0" lang="en-US" smtClean="0"/>
          </a:p>
          <a:p>
            <a:pPr indent="-514350" marL="514350">
              <a:buFont typeface="+mj-lt"/>
              <a:buAutoNum type="arabicPeriod"/>
            </a:pPr>
            <a:r>
              <a:rPr b="1" dirty="0" lang="en-US" err="1" smtClean="0"/>
              <a:t>Tonsillo-glosse</a:t>
            </a:r>
            <a:endParaRPr b="1" dirty="0" lang="en-US" smtClean="0"/>
          </a:p>
          <a:p>
            <a:pPr indent="-514350" marL="514350">
              <a:buFont typeface="+mj-lt"/>
              <a:buAutoNum type="arabicPeriod"/>
            </a:pPr>
            <a:r>
              <a:rPr b="1" dirty="0" lang="en-US" err="1" smtClean="0"/>
              <a:t>Pharyngo-glosse</a:t>
            </a:r>
            <a:endParaRPr b="1" dirty="0" lang="en-US" smtClean="0"/>
          </a:p>
          <a:p>
            <a:pPr indent="-514350" marL="514350">
              <a:buFont typeface="+mj-lt"/>
              <a:buAutoNum type="arabicPeriod"/>
            </a:pPr>
            <a:r>
              <a:rPr dirty="0" lang="en-US" smtClean="0"/>
              <a:t> </a:t>
            </a:r>
            <a:r>
              <a:rPr b="1" dirty="0" lang="en-US" smtClean="0"/>
              <a:t>Longitudinal </a:t>
            </a:r>
            <a:r>
              <a:rPr b="1" dirty="0" lang="en-US" err="1" smtClean="0"/>
              <a:t>supérieur</a:t>
            </a:r>
            <a:endParaRPr b="1" dirty="0" lang="en-US" smtClean="0"/>
          </a:p>
          <a:p>
            <a:pPr indent="-514350" marL="514350">
              <a:buFont typeface="+mj-lt"/>
              <a:buAutoNum type="arabicPeriod"/>
            </a:pPr>
            <a:r>
              <a:rPr dirty="0" lang="en-US" smtClean="0"/>
              <a:t> </a:t>
            </a:r>
            <a:r>
              <a:rPr b="1" dirty="0" lang="en-US" smtClean="0"/>
              <a:t>Longitudinal </a:t>
            </a:r>
            <a:r>
              <a:rPr b="1" dirty="0" lang="en-US" err="1" smtClean="0"/>
              <a:t>inférieur</a:t>
            </a:r>
            <a:endParaRPr b="1" dirty="0" lang="en-US" smtClean="0"/>
          </a:p>
          <a:p>
            <a:pPr indent="-514350" marL="514350">
              <a:buFont typeface="+mj-lt"/>
              <a:buAutoNum type="arabicPeriod"/>
            </a:pPr>
            <a:r>
              <a:rPr dirty="0" lang="en-US" smtClean="0"/>
              <a:t> </a:t>
            </a:r>
            <a:r>
              <a:rPr b="1" dirty="0" lang="en-US" smtClean="0"/>
              <a:t>Transverse de la langue</a:t>
            </a:r>
            <a:endParaRPr dirty="0"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l"/>
            <a:r>
              <a:rPr b="1" dirty="0" i="1" lang="en-US" err="1" smtClean="0">
                <a:solidFill>
                  <a:schemeClr val="tx2"/>
                </a:solidFill>
              </a:rPr>
              <a:t>Territoire</a:t>
            </a:r>
            <a:r>
              <a:rPr b="1" dirty="0" i="1" lang="en-US" smtClean="0">
                <a:solidFill>
                  <a:schemeClr val="tx2"/>
                </a:solidFill>
              </a:rPr>
              <a:t> </a:t>
            </a:r>
            <a:r>
              <a:rPr b="1" dirty="0" i="1" lang="en-US" err="1" smtClean="0">
                <a:solidFill>
                  <a:schemeClr val="tx2"/>
                </a:solidFill>
              </a:rPr>
              <a:t>gustatif</a:t>
            </a:r>
            <a:endParaRPr b="1" dirty="0" i="1" lang="en-US">
              <a:solidFill>
                <a:schemeClr val="tx2"/>
              </a:solidFill>
            </a:endParaRPr>
          </a:p>
        </p:txBody>
      </p:sp>
      <p:sp>
        <p:nvSpPr>
          <p:cNvPr id="1048684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589240"/>
          </a:xfrm>
        </p:spPr>
        <p:txBody>
          <a:bodyPr>
            <a:normAutofit/>
          </a:bodyPr>
          <a:p>
            <a:pPr>
              <a:buFont typeface="Wingdings" pitchFamily="2" charset="2"/>
              <a:buChar char="v"/>
            </a:pPr>
            <a:r>
              <a:rPr b="1" dirty="0" sz="2800" lang="fr-FR" smtClean="0"/>
              <a:t>Amer : papilles du V lingual.</a:t>
            </a:r>
          </a:p>
          <a:p>
            <a:pPr>
              <a:buFont typeface="Wingdings" pitchFamily="2" charset="2"/>
              <a:buChar char="v"/>
            </a:pPr>
            <a:r>
              <a:rPr dirty="0" sz="2800" lang="fr-FR" smtClean="0"/>
              <a:t> </a:t>
            </a:r>
            <a:r>
              <a:rPr b="1" dirty="0" sz="2800" lang="fr-FR" smtClean="0"/>
              <a:t>Acide : papilles des bords latéraux.</a:t>
            </a:r>
          </a:p>
          <a:p>
            <a:pPr>
              <a:buFont typeface="Wingdings" pitchFamily="2" charset="2"/>
              <a:buChar char="v"/>
            </a:pPr>
            <a:r>
              <a:rPr dirty="0" sz="2800" lang="fr-FR" smtClean="0"/>
              <a:t> </a:t>
            </a:r>
            <a:r>
              <a:rPr b="1" dirty="0" sz="2800" lang="fr-FR" smtClean="0"/>
              <a:t>Sucré : papilles de l'apex.</a:t>
            </a:r>
          </a:p>
          <a:p>
            <a:pPr>
              <a:buFont typeface="Wingdings" pitchFamily="2" charset="2"/>
              <a:buChar char="v"/>
            </a:pPr>
            <a:r>
              <a:rPr b="1" dirty="0" sz="2800" lang="fr-FR" smtClean="0"/>
              <a:t>Salé : papilles de l’apex et</a:t>
            </a:r>
          </a:p>
          <a:p>
            <a:pPr>
              <a:buNone/>
            </a:pPr>
            <a:r>
              <a:rPr b="1" dirty="0" sz="2800" lang="fr-FR" smtClean="0"/>
              <a:t> des bords.</a:t>
            </a:r>
            <a:endParaRPr dirty="0" sz="2800" lang="en-US"/>
          </a:p>
        </p:txBody>
      </p:sp>
      <p:pic>
        <p:nvPicPr>
          <p:cNvPr id="2097184" name="Picture 2" descr="C:\Users\home\Desktop\images (9).jpe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5868144" y="980728"/>
            <a:ext cx="3275856" cy="5611316"/>
          </a:xfrm>
          <a:prstGeom prst="rect"/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l"/>
            <a:r>
              <a:rPr b="1" dirty="0" i="1" lang="en-US" err="1" smtClean="0">
                <a:solidFill>
                  <a:schemeClr val="tx2"/>
                </a:solidFill>
              </a:rPr>
              <a:t>vascularisation</a:t>
            </a:r>
            <a:endParaRPr dirty="0" i="1" lang="en-US">
              <a:solidFill>
                <a:schemeClr val="tx2"/>
              </a:solidFill>
            </a:endParaRPr>
          </a:p>
        </p:txBody>
      </p:sp>
      <p:sp>
        <p:nvSpPr>
          <p:cNvPr id="1048686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>
              <a:buNone/>
            </a:pPr>
            <a:r>
              <a:rPr dirty="0" lang="pt-BR" smtClean="0"/>
              <a:t> Artère linguale (carotide externe).</a:t>
            </a:r>
          </a:p>
          <a:p>
            <a:pPr>
              <a:buNone/>
            </a:pPr>
            <a:r>
              <a:rPr dirty="0" lang="en-US" smtClean="0"/>
              <a:t> </a:t>
            </a:r>
            <a:r>
              <a:rPr dirty="0" lang="en-US" err="1" smtClean="0"/>
              <a:t>Veine</a:t>
            </a:r>
            <a:r>
              <a:rPr dirty="0" lang="en-US" smtClean="0"/>
              <a:t> </a:t>
            </a:r>
            <a:r>
              <a:rPr dirty="0" lang="en-US" err="1" smtClean="0"/>
              <a:t>linguale</a:t>
            </a:r>
            <a:r>
              <a:rPr dirty="0" lang="en-US" smtClean="0"/>
              <a:t> </a:t>
            </a:r>
            <a:r>
              <a:rPr dirty="0" lang="en-US" err="1" smtClean="0"/>
              <a:t>profonde</a:t>
            </a:r>
            <a:r>
              <a:rPr dirty="0" lang="en-US" smtClean="0"/>
              <a:t>.</a:t>
            </a:r>
          </a:p>
          <a:p>
            <a:pPr>
              <a:buNone/>
            </a:pPr>
            <a:r>
              <a:rPr dirty="0" lang="fr-FR" err="1" smtClean="0"/>
              <a:t>Noeuds</a:t>
            </a:r>
            <a:r>
              <a:rPr dirty="0" lang="fr-FR" smtClean="0"/>
              <a:t> lymphatiques </a:t>
            </a:r>
            <a:r>
              <a:rPr dirty="0" lang="fr-FR" err="1" smtClean="0"/>
              <a:t>submentonniers</a:t>
            </a:r>
            <a:r>
              <a:rPr dirty="0" lang="fr-FR" smtClean="0"/>
              <a:t> et</a:t>
            </a:r>
          </a:p>
          <a:p>
            <a:pPr>
              <a:buNone/>
            </a:pPr>
            <a:r>
              <a:rPr dirty="0" lang="en-US" err="1" smtClean="0"/>
              <a:t>submandibulaires</a:t>
            </a:r>
            <a:r>
              <a:rPr dirty="0" lang="en-US" smtClean="0"/>
              <a:t>.</a:t>
            </a:r>
            <a:endParaRPr dirty="0" lang="en-US"/>
          </a:p>
        </p:txBody>
      </p:sp>
      <p:pic>
        <p:nvPicPr>
          <p:cNvPr id="2097185" name="Image 4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4211960" y="3356992"/>
            <a:ext cx="4932040" cy="3501008"/>
          </a:xfrm>
          <a:prstGeom prst="rect"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l"/>
            <a:r>
              <a:rPr b="1" dirty="0" i="1" lang="fr-FR" smtClean="0">
                <a:solidFill>
                  <a:schemeClr val="tx2"/>
                </a:solidFill>
              </a:rPr>
              <a:t>Innervation:</a:t>
            </a:r>
            <a:endParaRPr b="1" dirty="0" i="1" lang="en-US">
              <a:solidFill>
                <a:schemeClr val="tx2"/>
              </a:solidFill>
            </a:endParaRPr>
          </a:p>
        </p:txBody>
      </p:sp>
      <p:sp>
        <p:nvSpPr>
          <p:cNvPr id="1048688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/>
          </a:bodyPr>
          <a:p>
            <a:pPr>
              <a:buNone/>
            </a:pPr>
            <a:r>
              <a:rPr b="1" dirty="0" lang="en-US" err="1" smtClean="0">
                <a:solidFill>
                  <a:srgbClr val="7030A0"/>
                </a:solidFill>
              </a:rPr>
              <a:t>Motrice</a:t>
            </a:r>
            <a:r>
              <a:rPr b="1" dirty="0" lang="en-US" smtClean="0">
                <a:solidFill>
                  <a:srgbClr val="7030A0"/>
                </a:solidFill>
              </a:rPr>
              <a:t> :</a:t>
            </a:r>
          </a:p>
          <a:p>
            <a:pPr>
              <a:buNone/>
            </a:pPr>
            <a:r>
              <a:rPr b="1" dirty="0" lang="fr-FR" smtClean="0"/>
              <a:t>Glosso-pharyngien (IX) et facial (VII): stylo-</a:t>
            </a:r>
            <a:r>
              <a:rPr b="1" dirty="0" lang="fr-FR" err="1" smtClean="0"/>
              <a:t>glosse</a:t>
            </a:r>
            <a:endParaRPr b="1" dirty="0" lang="fr-FR" smtClean="0"/>
          </a:p>
          <a:p>
            <a:pPr>
              <a:buNone/>
            </a:pPr>
            <a:r>
              <a:rPr dirty="0" lang="en-US" smtClean="0"/>
              <a:t>et </a:t>
            </a:r>
            <a:r>
              <a:rPr dirty="0" lang="en-US" err="1" smtClean="0"/>
              <a:t>palato-glosse</a:t>
            </a:r>
            <a:r>
              <a:rPr dirty="0" lang="en-US" smtClean="0"/>
              <a:t>.</a:t>
            </a:r>
          </a:p>
          <a:p>
            <a:pPr>
              <a:buNone/>
            </a:pPr>
            <a:r>
              <a:rPr dirty="0" lang="fr-FR" smtClean="0"/>
              <a:t> </a:t>
            </a:r>
            <a:r>
              <a:rPr b="1" dirty="0" lang="fr-FR" smtClean="0"/>
              <a:t>Hypoglosse (XII): autres muscles de la langue.</a:t>
            </a:r>
          </a:p>
          <a:p>
            <a:pPr>
              <a:buNone/>
            </a:pPr>
            <a:r>
              <a:rPr dirty="0" lang="en-US" smtClean="0">
                <a:solidFill>
                  <a:srgbClr val="7030A0"/>
                </a:solidFill>
              </a:rPr>
              <a:t> </a:t>
            </a:r>
            <a:r>
              <a:rPr b="1" dirty="0" lang="en-US" smtClean="0">
                <a:solidFill>
                  <a:srgbClr val="7030A0"/>
                </a:solidFill>
              </a:rPr>
              <a:t>Sensitive :</a:t>
            </a:r>
          </a:p>
          <a:p>
            <a:pPr>
              <a:buNone/>
            </a:pPr>
            <a:r>
              <a:rPr dirty="0" lang="fr-FR" smtClean="0"/>
              <a:t> </a:t>
            </a:r>
            <a:r>
              <a:rPr b="1" dirty="0" lang="fr-FR" smtClean="0"/>
              <a:t>Lingual (branche de V3): zone en avant du sillon</a:t>
            </a:r>
          </a:p>
          <a:p>
            <a:pPr>
              <a:buNone/>
            </a:pPr>
            <a:r>
              <a:rPr dirty="0" lang="en-US" smtClean="0"/>
              <a:t>terminal.</a:t>
            </a:r>
          </a:p>
          <a:p>
            <a:pPr>
              <a:buNone/>
            </a:pPr>
            <a:r>
              <a:rPr b="1" dirty="0" lang="en-US" err="1" smtClean="0"/>
              <a:t>Glosso-pharyngien</a:t>
            </a:r>
            <a:r>
              <a:rPr b="1" dirty="0" lang="en-US" smtClean="0"/>
              <a:t> : zone en </a:t>
            </a:r>
            <a:r>
              <a:rPr b="1" dirty="0" lang="en-US" err="1" smtClean="0"/>
              <a:t>arrière</a:t>
            </a:r>
            <a:r>
              <a:rPr b="1" dirty="0" lang="en-US" smtClean="0"/>
              <a:t>.</a:t>
            </a:r>
          </a:p>
          <a:p>
            <a:pPr>
              <a:buNone/>
            </a:pPr>
            <a:r>
              <a:rPr dirty="0" lang="fr-FR" smtClean="0"/>
              <a:t> </a:t>
            </a:r>
            <a:r>
              <a:rPr b="1" dirty="0" lang="fr-FR" smtClean="0"/>
              <a:t>Laryngé supérieur (branche du X): plis </a:t>
            </a:r>
            <a:r>
              <a:rPr b="1" dirty="0" lang="fr-FR" err="1" smtClean="0"/>
              <a:t>glossoépiglottiques</a:t>
            </a:r>
            <a:r>
              <a:rPr b="1" dirty="0" lang="fr-FR" smtClean="0"/>
              <a:t>.</a:t>
            </a:r>
          </a:p>
          <a:p>
            <a:pPr>
              <a:buNone/>
            </a:pPr>
            <a:r>
              <a:rPr dirty="0" lang="en-US" smtClean="0">
                <a:solidFill>
                  <a:srgbClr val="7030A0"/>
                </a:solidFill>
              </a:rPr>
              <a:t> </a:t>
            </a:r>
            <a:r>
              <a:rPr b="1" dirty="0" lang="en-US" err="1" smtClean="0">
                <a:solidFill>
                  <a:srgbClr val="7030A0"/>
                </a:solidFill>
              </a:rPr>
              <a:t>Sensorielle</a:t>
            </a:r>
            <a:r>
              <a:rPr b="1" dirty="0" lang="en-US" smtClean="0">
                <a:solidFill>
                  <a:srgbClr val="7030A0"/>
                </a:solidFill>
              </a:rPr>
              <a:t> (gustative) :</a:t>
            </a:r>
          </a:p>
          <a:p>
            <a:pPr>
              <a:buNone/>
            </a:pPr>
            <a:r>
              <a:rPr b="1" dirty="0" lang="fr-FR" smtClean="0"/>
              <a:t>Facial et lingual : zone en avant du sillon terminal</a:t>
            </a:r>
          </a:p>
          <a:p>
            <a:pPr>
              <a:buNone/>
            </a:pPr>
            <a:r>
              <a:rPr b="1" dirty="0" lang="en-US" err="1" smtClean="0"/>
              <a:t>Glosso-pharyngien</a:t>
            </a:r>
            <a:r>
              <a:rPr b="1" dirty="0" lang="en-US" smtClean="0"/>
              <a:t> : zone en </a:t>
            </a:r>
            <a:r>
              <a:rPr b="1" dirty="0" lang="en-US" err="1" smtClean="0"/>
              <a:t>arrière</a:t>
            </a:r>
            <a:r>
              <a:rPr b="1" dirty="0" lang="en-US" smtClean="0"/>
              <a:t>.</a:t>
            </a:r>
            <a:endParaRPr dirty="0"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6" name="Picture 2" descr="RÃ©sultat de recherche d'images pour &quot;innervation de la langue&quot;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384464" y="155864"/>
            <a:ext cx="8239701" cy="6401668"/>
          </a:xfrm>
          <a:prstGeom prst="rect"/>
          <a:noFill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pPr algn="l"/>
            <a:r>
              <a:rPr b="1" dirty="0" sz="3600" lang="en-US" smtClean="0">
                <a:solidFill>
                  <a:srgbClr val="0070C0"/>
                </a:solidFill>
              </a:rPr>
              <a:t>Palais:1- </a:t>
            </a:r>
            <a:r>
              <a:rPr b="1" dirty="0" sz="3600" lang="en-US" err="1" smtClean="0">
                <a:solidFill>
                  <a:srgbClr val="0070C0"/>
                </a:solidFill>
              </a:rPr>
              <a:t>définition</a:t>
            </a:r>
            <a:r>
              <a:rPr b="1" dirty="0" sz="3600" lang="en-US" smtClean="0">
                <a:solidFill>
                  <a:srgbClr val="0070C0"/>
                </a:solidFill>
              </a:rPr>
              <a:t>/role </a:t>
            </a:r>
            <a:endParaRPr dirty="0" sz="3600" lang="en-US">
              <a:solidFill>
                <a:srgbClr val="0070C0"/>
              </a:solidFill>
            </a:endParaRPr>
          </a:p>
        </p:txBody>
      </p:sp>
      <p:sp>
        <p:nvSpPr>
          <p:cNvPr id="104869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pPr>
              <a:buFont typeface="Wingdings" pitchFamily="2" charset="2"/>
              <a:buChar char="Ø"/>
            </a:pPr>
            <a:r>
              <a:rPr dirty="0" lang="en-US" err="1" smtClean="0"/>
              <a:t>Cloison</a:t>
            </a:r>
            <a:r>
              <a:rPr dirty="0" lang="en-US" smtClean="0"/>
              <a:t> qui </a:t>
            </a:r>
            <a:r>
              <a:rPr dirty="0" lang="en-US" err="1" smtClean="0"/>
              <a:t>sépare</a:t>
            </a:r>
            <a:r>
              <a:rPr dirty="0" lang="en-US" smtClean="0"/>
              <a:t> la </a:t>
            </a:r>
            <a:r>
              <a:rPr dirty="0" lang="en-US" err="1" smtClean="0"/>
              <a:t>cavité</a:t>
            </a:r>
            <a:r>
              <a:rPr dirty="0" lang="en-US" smtClean="0"/>
              <a:t> </a:t>
            </a:r>
            <a:r>
              <a:rPr dirty="0" lang="en-US" err="1" smtClean="0"/>
              <a:t>buccale</a:t>
            </a:r>
            <a:r>
              <a:rPr dirty="0" lang="en-US" smtClean="0"/>
              <a:t> des fosses </a:t>
            </a:r>
            <a:r>
              <a:rPr dirty="0" lang="en-US" err="1" smtClean="0"/>
              <a:t>nasales</a:t>
            </a:r>
            <a:r>
              <a:rPr dirty="0" lang="en-US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dirty="0" lang="en-US" err="1" smtClean="0"/>
              <a:t>Joue</a:t>
            </a:r>
            <a:r>
              <a:rPr dirty="0" lang="en-US" smtClean="0"/>
              <a:t> un role </a:t>
            </a:r>
            <a:r>
              <a:rPr dirty="0" lang="en-US" err="1" smtClean="0"/>
              <a:t>dans</a:t>
            </a:r>
            <a:r>
              <a:rPr dirty="0" lang="en-US" smtClean="0"/>
              <a:t>: la </a:t>
            </a:r>
            <a:r>
              <a:rPr dirty="0" lang="en-US" err="1" smtClean="0"/>
              <a:t>déglutition</a:t>
            </a:r>
            <a:r>
              <a:rPr dirty="0" lang="en-US" smtClean="0"/>
              <a:t>, la phonation et </a:t>
            </a:r>
            <a:r>
              <a:rPr dirty="0" lang="en-US" err="1" smtClean="0"/>
              <a:t>l'audition</a:t>
            </a:r>
            <a:endParaRPr dirty="0"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l"/>
            <a:r>
              <a:rPr b="1" dirty="0" i="1" lang="en-US" smtClean="0">
                <a:solidFill>
                  <a:srgbClr val="0070C0"/>
                </a:solidFill>
              </a:rPr>
              <a:t> 2-division</a:t>
            </a:r>
            <a:endParaRPr b="1" dirty="0" i="1" lang="en-US">
              <a:solidFill>
                <a:srgbClr val="0070C0"/>
              </a:solidFill>
            </a:endParaRPr>
          </a:p>
        </p:txBody>
      </p:sp>
      <p:sp>
        <p:nvSpPr>
          <p:cNvPr id="1048692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p>
            <a:pPr indent="-514350" marL="514350">
              <a:buFont typeface="+mj-lt"/>
              <a:buAutoNum type="arabicPeriod"/>
            </a:pPr>
            <a:r>
              <a:rPr dirty="0" sz="2400" lang="en-US" smtClean="0"/>
              <a:t>En </a:t>
            </a:r>
            <a:r>
              <a:rPr dirty="0" sz="2400" lang="en-US" err="1" smtClean="0"/>
              <a:t>avant</a:t>
            </a:r>
            <a:r>
              <a:rPr dirty="0" sz="2400" lang="en-US" smtClean="0"/>
              <a:t>, </a:t>
            </a:r>
            <a:r>
              <a:rPr b="1" dirty="0" sz="2400" lang="en-US" err="1" smtClean="0"/>
              <a:t>voûte</a:t>
            </a:r>
            <a:r>
              <a:rPr b="1" dirty="0" sz="2400" lang="en-US" smtClean="0"/>
              <a:t> palatine (</a:t>
            </a:r>
            <a:r>
              <a:rPr b="1" dirty="0" sz="2400" lang="en-US" err="1" smtClean="0"/>
              <a:t>palais</a:t>
            </a:r>
            <a:r>
              <a:rPr b="1" dirty="0" sz="2400" lang="en-US" smtClean="0"/>
              <a:t>  </a:t>
            </a:r>
            <a:r>
              <a:rPr b="1" dirty="0" sz="2400" lang="en-US" err="1" smtClean="0"/>
              <a:t>dur</a:t>
            </a:r>
            <a:r>
              <a:rPr b="1" dirty="0" sz="2400" lang="en-US" smtClean="0"/>
              <a:t> </a:t>
            </a:r>
            <a:r>
              <a:rPr b="1" dirty="0" sz="2400" lang="en-US" err="1" smtClean="0"/>
              <a:t>ou</a:t>
            </a:r>
            <a:r>
              <a:rPr b="1" dirty="0" sz="2400" lang="en-US" smtClean="0"/>
              <a:t> </a:t>
            </a:r>
            <a:r>
              <a:rPr b="1" dirty="0" sz="2400" lang="en-US" err="1" smtClean="0"/>
              <a:t>osseux</a:t>
            </a:r>
            <a:r>
              <a:rPr b="1" dirty="0" sz="2400" lang="en-US" smtClean="0"/>
              <a:t>).</a:t>
            </a:r>
          </a:p>
          <a:p>
            <a:pPr indent="-514350" marL="514350">
              <a:buFont typeface="+mj-lt"/>
              <a:buAutoNum type="arabicPeriod"/>
            </a:pPr>
            <a:r>
              <a:rPr dirty="0" sz="2400" lang="en-US" smtClean="0"/>
              <a:t>En </a:t>
            </a:r>
            <a:r>
              <a:rPr dirty="0" sz="2400" lang="en-US" err="1" smtClean="0"/>
              <a:t>arrière</a:t>
            </a:r>
            <a:r>
              <a:rPr dirty="0" sz="2400" lang="en-US" smtClean="0"/>
              <a:t>, </a:t>
            </a:r>
            <a:r>
              <a:rPr b="1" dirty="0" sz="2400" lang="en-US" smtClean="0"/>
              <a:t>voile du </a:t>
            </a:r>
            <a:r>
              <a:rPr b="1" dirty="0" sz="2400" lang="en-US" err="1" smtClean="0"/>
              <a:t>palais</a:t>
            </a:r>
            <a:r>
              <a:rPr b="1" dirty="0" sz="2400" lang="en-US" smtClean="0"/>
              <a:t> (</a:t>
            </a:r>
            <a:r>
              <a:rPr b="1" dirty="0" sz="2400" lang="en-US" err="1" smtClean="0"/>
              <a:t>palais</a:t>
            </a:r>
            <a:r>
              <a:rPr b="1" dirty="0" sz="2400" lang="en-US" smtClean="0"/>
              <a:t>  </a:t>
            </a:r>
            <a:r>
              <a:rPr b="1" dirty="0" sz="2400" lang="en-US" err="1" smtClean="0"/>
              <a:t>mou</a:t>
            </a:r>
            <a:r>
              <a:rPr b="1" dirty="0" sz="2400" lang="en-US" smtClean="0"/>
              <a:t>).</a:t>
            </a:r>
            <a:endParaRPr dirty="0" sz="2400" lang="en-US"/>
          </a:p>
        </p:txBody>
      </p:sp>
      <p:pic>
        <p:nvPicPr>
          <p:cNvPr id="2097187" name="Picture 2" descr="C:\Users\home\Desktop\images (15).jpe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2366963" y="3212976"/>
            <a:ext cx="4410075" cy="3373562"/>
          </a:xfrm>
          <a:prstGeom prst="rect"/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pPr algn="l"/>
            <a:r>
              <a:rPr b="1" dirty="0" lang="en-US" err="1" smtClean="0">
                <a:solidFill>
                  <a:srgbClr val="FF0000"/>
                </a:solidFill>
              </a:rPr>
              <a:t>Voûte</a:t>
            </a:r>
            <a:r>
              <a:rPr b="1" dirty="0" lang="en-US" smtClean="0">
                <a:solidFill>
                  <a:srgbClr val="FF0000"/>
                </a:solidFill>
              </a:rPr>
              <a:t> palatine:</a:t>
            </a:r>
            <a:br>
              <a:rPr b="1" dirty="0" lang="en-US" smtClean="0">
                <a:solidFill>
                  <a:srgbClr val="FF0000"/>
                </a:solidFill>
              </a:rPr>
            </a:br>
            <a:r>
              <a:rPr b="1" dirty="0" lang="en-US" smtClean="0">
                <a:solidFill>
                  <a:srgbClr val="0070C0"/>
                </a:solidFill>
              </a:rPr>
              <a:t> (1)</a:t>
            </a:r>
            <a:r>
              <a:rPr b="1" dirty="0" lang="en-US" err="1" smtClean="0">
                <a:solidFill>
                  <a:srgbClr val="0070C0"/>
                </a:solidFill>
              </a:rPr>
              <a:t>définition</a:t>
            </a:r>
            <a:r>
              <a:rPr b="1" dirty="0" lang="en-US" smtClean="0">
                <a:solidFill>
                  <a:srgbClr val="0070C0"/>
                </a:solidFill>
              </a:rPr>
              <a:t>:</a:t>
            </a:r>
            <a:r>
              <a:rPr b="1" dirty="0" lang="en-US" smtClean="0"/>
              <a:t/>
            </a:r>
            <a:br>
              <a:rPr b="1" dirty="0" lang="en-US" smtClean="0"/>
            </a:br>
            <a:endParaRPr dirty="0" lang="en-US"/>
          </a:p>
        </p:txBody>
      </p:sp>
      <p:sp>
        <p:nvSpPr>
          <p:cNvPr id="1048694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>
              <a:buNone/>
            </a:pPr>
            <a:r>
              <a:rPr dirty="0" lang="en-US" err="1" smtClean="0"/>
              <a:t>Cloison</a:t>
            </a:r>
            <a:r>
              <a:rPr dirty="0" lang="en-US" smtClean="0"/>
              <a:t> </a:t>
            </a:r>
            <a:r>
              <a:rPr dirty="0" lang="en-US" err="1" smtClean="0"/>
              <a:t>osseuse</a:t>
            </a:r>
            <a:r>
              <a:rPr dirty="0" lang="en-US" smtClean="0"/>
              <a:t> horizontal, </a:t>
            </a:r>
            <a:r>
              <a:rPr dirty="0" lang="en-US" err="1" smtClean="0"/>
              <a:t>bordé</a:t>
            </a:r>
            <a:r>
              <a:rPr dirty="0" lang="en-US" smtClean="0"/>
              <a:t> en </a:t>
            </a:r>
            <a:r>
              <a:rPr dirty="0" lang="en-US" err="1" smtClean="0"/>
              <a:t>avant</a:t>
            </a:r>
            <a:r>
              <a:rPr dirty="0" lang="en-US" smtClean="0"/>
              <a:t> et </a:t>
            </a:r>
            <a:r>
              <a:rPr dirty="0" lang="en-US" err="1" smtClean="0"/>
              <a:t>latéralement</a:t>
            </a:r>
            <a:r>
              <a:rPr dirty="0" lang="en-US" smtClean="0"/>
              <a:t> par </a:t>
            </a:r>
            <a:r>
              <a:rPr dirty="0" lang="en-US" err="1" smtClean="0"/>
              <a:t>l'arcade</a:t>
            </a:r>
            <a:r>
              <a:rPr dirty="0" lang="en-US" smtClean="0"/>
              <a:t> </a:t>
            </a:r>
            <a:r>
              <a:rPr dirty="0" lang="en-US" err="1" smtClean="0"/>
              <a:t>gingivodentaire</a:t>
            </a:r>
            <a:endParaRPr dirty="0" lang="en-US" smtClean="0"/>
          </a:p>
          <a:p>
            <a:pPr>
              <a:buNone/>
            </a:pPr>
            <a:r>
              <a:rPr dirty="0" lang="en-US" err="1" smtClean="0"/>
              <a:t>supérieure</a:t>
            </a:r>
            <a:endParaRPr dirty="0"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pPr algn="l"/>
            <a:r>
              <a:rPr b="1" dirty="0" lang="en-US" smtClean="0">
                <a:solidFill>
                  <a:srgbClr val="00B0F0"/>
                </a:solidFill>
              </a:rPr>
              <a:t>(2) constitution: </a:t>
            </a:r>
            <a:r>
              <a:rPr b="1" dirty="0" i="1" lang="en-US" smtClean="0">
                <a:solidFill>
                  <a:srgbClr val="00B0F0"/>
                </a:solidFill>
              </a:rPr>
              <a:t>Plan </a:t>
            </a:r>
            <a:r>
              <a:rPr b="1" dirty="0" i="1" lang="en-US" err="1" smtClean="0">
                <a:solidFill>
                  <a:srgbClr val="00B0F0"/>
                </a:solidFill>
              </a:rPr>
              <a:t>osseux</a:t>
            </a:r>
            <a:r>
              <a:rPr b="1" dirty="0" i="1" lang="en-US" smtClean="0">
                <a:solidFill>
                  <a:srgbClr val="00B0F0"/>
                </a:solidFill>
              </a:rPr>
              <a:t> </a:t>
            </a:r>
            <a:r>
              <a:rPr b="1" dirty="0" lang="en-US" smtClean="0"/>
              <a:t/>
            </a:r>
            <a:br>
              <a:rPr b="1" dirty="0" lang="en-US" smtClean="0"/>
            </a:br>
            <a:endParaRPr dirty="0" lang="en-US"/>
          </a:p>
        </p:txBody>
      </p:sp>
      <p:sp>
        <p:nvSpPr>
          <p:cNvPr id="104869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p>
            <a:pPr>
              <a:buFont typeface="Wingdings" pitchFamily="2" charset="2"/>
              <a:buChar char="Ø"/>
            </a:pPr>
            <a:r>
              <a:rPr dirty="0" sz="2800" lang="fr-FR" smtClean="0"/>
              <a:t> En avant, le processus palatin des 2</a:t>
            </a:r>
            <a:r>
              <a:rPr dirty="0" sz="2800" lang="en-US" err="1" smtClean="0"/>
              <a:t>maxillaires</a:t>
            </a:r>
            <a:r>
              <a:rPr dirty="0" sz="2800" lang="en-US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dirty="0" sz="2800" lang="fr-FR" smtClean="0"/>
              <a:t> En arrière, la lame horizontale des 2</a:t>
            </a:r>
            <a:r>
              <a:rPr dirty="0" sz="2800" lang="en-US" err="1" smtClean="0"/>
              <a:t>palatins</a:t>
            </a:r>
            <a:r>
              <a:rPr dirty="0" sz="2800" lang="en-US" smtClean="0"/>
              <a:t>.</a:t>
            </a:r>
          </a:p>
          <a:p>
            <a:pPr>
              <a:buNone/>
            </a:pPr>
            <a:r>
              <a:rPr dirty="0" sz="2800" lang="fr-FR" smtClean="0"/>
              <a:t>réunit par 3 sutures :</a:t>
            </a:r>
          </a:p>
          <a:p>
            <a:pPr>
              <a:buNone/>
            </a:pPr>
            <a:r>
              <a:rPr dirty="0" sz="2800" lang="en-US" err="1" smtClean="0"/>
              <a:t>intermaxillaire</a:t>
            </a:r>
            <a:r>
              <a:rPr dirty="0" sz="2800" lang="en-US" smtClean="0"/>
              <a:t>, </a:t>
            </a:r>
            <a:r>
              <a:rPr dirty="0" sz="2800" lang="en-US" err="1" smtClean="0"/>
              <a:t>interpalatine</a:t>
            </a:r>
            <a:r>
              <a:rPr dirty="0" sz="2800" lang="en-US" smtClean="0"/>
              <a:t> et </a:t>
            </a:r>
            <a:r>
              <a:rPr dirty="0" sz="2800" lang="en-US" err="1" smtClean="0"/>
              <a:t>maxillopalatine</a:t>
            </a:r>
            <a:r>
              <a:rPr dirty="0" sz="2800" lang="en-US" smtClean="0"/>
              <a:t>.</a:t>
            </a:r>
          </a:p>
          <a:p>
            <a:pPr>
              <a:buNone/>
            </a:pPr>
            <a:r>
              <a:rPr dirty="0" sz="2800" lang="en-US" smtClean="0"/>
              <a:t> </a:t>
            </a:r>
            <a:r>
              <a:rPr b="1" dirty="0" sz="2800" lang="en-US" smtClean="0"/>
              <a:t>Plan </a:t>
            </a:r>
            <a:r>
              <a:rPr b="1" dirty="0" sz="2800" lang="en-US" err="1" smtClean="0"/>
              <a:t>muqueux</a:t>
            </a:r>
            <a:r>
              <a:rPr b="1" dirty="0" sz="2800" lang="en-US" smtClean="0"/>
              <a:t> :</a:t>
            </a:r>
          </a:p>
          <a:p>
            <a:pPr>
              <a:buFont typeface="Wingdings" pitchFamily="2" charset="2"/>
              <a:buChar char="ü"/>
            </a:pPr>
            <a:r>
              <a:rPr dirty="0" sz="2800" lang="en-US" smtClean="0"/>
              <a:t> </a:t>
            </a:r>
            <a:r>
              <a:rPr dirty="0" sz="2800" lang="en-US" err="1" smtClean="0"/>
              <a:t>raphé</a:t>
            </a:r>
            <a:r>
              <a:rPr dirty="0" sz="2800" lang="en-US" smtClean="0"/>
              <a:t> </a:t>
            </a:r>
            <a:r>
              <a:rPr dirty="0" sz="2800" lang="en-US" err="1" smtClean="0"/>
              <a:t>médian</a:t>
            </a:r>
            <a:r>
              <a:rPr dirty="0" sz="2800" lang="en-US" smtClean="0"/>
              <a:t>.</a:t>
            </a:r>
          </a:p>
          <a:p>
            <a:pPr>
              <a:buFont typeface="Wingdings" pitchFamily="2" charset="2"/>
              <a:buChar char="ü"/>
            </a:pPr>
            <a:r>
              <a:rPr dirty="0" sz="2800" lang="en-US" smtClean="0"/>
              <a:t> </a:t>
            </a:r>
            <a:r>
              <a:rPr dirty="0" sz="2800" lang="en-US" err="1" smtClean="0"/>
              <a:t>tubercule</a:t>
            </a:r>
            <a:r>
              <a:rPr dirty="0" sz="2800" lang="en-US" smtClean="0"/>
              <a:t> </a:t>
            </a:r>
            <a:r>
              <a:rPr dirty="0" sz="2800" lang="en-US" err="1" smtClean="0"/>
              <a:t>palatin</a:t>
            </a:r>
            <a:r>
              <a:rPr dirty="0" sz="2800" lang="en-US" smtClean="0"/>
              <a:t> (</a:t>
            </a:r>
            <a:r>
              <a:rPr dirty="0" sz="2800" lang="en-US" err="1" smtClean="0"/>
              <a:t>papille</a:t>
            </a:r>
            <a:r>
              <a:rPr dirty="0" sz="2800" lang="en-US" smtClean="0"/>
              <a:t> incisive).</a:t>
            </a:r>
          </a:p>
          <a:p>
            <a:pPr>
              <a:buFont typeface="Wingdings" pitchFamily="2" charset="2"/>
              <a:buChar char="ü"/>
            </a:pPr>
            <a:r>
              <a:rPr dirty="0" sz="2800" lang="en-US" smtClean="0"/>
              <a:t> </a:t>
            </a:r>
            <a:r>
              <a:rPr dirty="0" sz="2800" lang="en-US" err="1" smtClean="0"/>
              <a:t>crêtes</a:t>
            </a:r>
            <a:r>
              <a:rPr dirty="0" sz="2800" lang="en-US" smtClean="0"/>
              <a:t> palatines.</a:t>
            </a:r>
            <a:endParaRPr dirty="0" sz="2800" lang="en-US"/>
          </a:p>
        </p:txBody>
      </p:sp>
      <p:pic>
        <p:nvPicPr>
          <p:cNvPr id="2097188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5796136" y="3861048"/>
            <a:ext cx="3168352" cy="2996952"/>
          </a:xfrm>
          <a:prstGeom prst="rect"/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l"/>
            <a:r>
              <a:rPr b="1" dirty="0" lang="en-US">
                <a:solidFill>
                  <a:srgbClr val="FF0000"/>
                </a:solidFill>
              </a:rPr>
              <a:t>Division</a:t>
            </a:r>
          </a:p>
        </p:txBody>
      </p:sp>
      <p:sp>
        <p:nvSpPr>
          <p:cNvPr id="104860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r>
              <a:rPr dirty="0" lang="fr-FR"/>
              <a:t>Elle est divisée par </a:t>
            </a:r>
            <a:r>
              <a:rPr b="1" dirty="0" lang="fr-FR" smtClean="0"/>
              <a:t>les </a:t>
            </a:r>
            <a:r>
              <a:rPr b="1" dirty="0" lang="en-US" smtClean="0"/>
              <a:t>arcades gingivo-dentaires  </a:t>
            </a:r>
            <a:r>
              <a:rPr dirty="0" lang="en-US" smtClean="0"/>
              <a:t>en </a:t>
            </a:r>
            <a:r>
              <a:rPr b="1" dirty="0" lang="en-US">
                <a:solidFill>
                  <a:srgbClr val="FF0000"/>
                </a:solidFill>
              </a:rPr>
              <a:t>2 parties </a:t>
            </a:r>
            <a:r>
              <a:rPr dirty="0" lang="en-US"/>
              <a:t>:</a:t>
            </a:r>
          </a:p>
          <a:p>
            <a:pPr>
              <a:buFont typeface="Wingdings" pitchFamily="2" charset="2"/>
              <a:buChar char="v"/>
            </a:pPr>
            <a:r>
              <a:rPr dirty="0" lang="en-US" smtClean="0"/>
              <a:t> </a:t>
            </a:r>
            <a:r>
              <a:rPr dirty="0" lang="en-US" err="1"/>
              <a:t>Partie</a:t>
            </a:r>
            <a:r>
              <a:rPr dirty="0" lang="en-US"/>
              <a:t> </a:t>
            </a:r>
            <a:r>
              <a:rPr dirty="0" lang="en-US" err="1"/>
              <a:t>périphérique</a:t>
            </a:r>
            <a:r>
              <a:rPr dirty="0" lang="en-US"/>
              <a:t> </a:t>
            </a:r>
            <a:r>
              <a:rPr dirty="0" lang="en-US" smtClean="0"/>
              <a:t>: </a:t>
            </a:r>
            <a:r>
              <a:rPr b="1" dirty="0" lang="en-US" smtClean="0"/>
              <a:t>vestibule </a:t>
            </a:r>
            <a:r>
              <a:rPr b="1" dirty="0" lang="en-US"/>
              <a:t>de la </a:t>
            </a:r>
            <a:r>
              <a:rPr b="1" dirty="0" lang="en-US" err="1"/>
              <a:t>bouche</a:t>
            </a:r>
            <a:r>
              <a:rPr b="1" dirty="0" lang="en-US"/>
              <a:t>.</a:t>
            </a:r>
          </a:p>
          <a:p>
            <a:pPr>
              <a:buFont typeface="Wingdings" pitchFamily="2" charset="2"/>
              <a:buChar char="v"/>
            </a:pPr>
            <a:r>
              <a:rPr dirty="0" lang="en-US" smtClean="0"/>
              <a:t> </a:t>
            </a:r>
            <a:r>
              <a:rPr dirty="0" lang="en-US" err="1"/>
              <a:t>Partie</a:t>
            </a:r>
            <a:r>
              <a:rPr dirty="0" lang="en-US"/>
              <a:t> </a:t>
            </a:r>
            <a:r>
              <a:rPr dirty="0" lang="en-US" err="1"/>
              <a:t>centrale</a:t>
            </a:r>
            <a:r>
              <a:rPr dirty="0" lang="en-US"/>
              <a:t> : </a:t>
            </a:r>
            <a:r>
              <a:rPr b="1" dirty="0" lang="en-US" err="1" smtClean="0"/>
              <a:t>cavité</a:t>
            </a:r>
            <a:r>
              <a:rPr b="1" dirty="0" lang="en-US" smtClean="0"/>
              <a:t> </a:t>
            </a:r>
            <a:r>
              <a:rPr b="1" dirty="0" lang="en-US" err="1" smtClean="0"/>
              <a:t>buccale</a:t>
            </a:r>
            <a:r>
              <a:rPr b="1" dirty="0" lang="en-US" smtClean="0"/>
              <a:t> </a:t>
            </a:r>
            <a:r>
              <a:rPr b="1" dirty="0" lang="en-US" err="1"/>
              <a:t>proprement</a:t>
            </a:r>
            <a:endParaRPr b="1" dirty="0" lang="en-US"/>
          </a:p>
          <a:p>
            <a:pPr>
              <a:buNone/>
            </a:pPr>
            <a:r>
              <a:rPr b="1" dirty="0" lang="en-US" err="1"/>
              <a:t>dite</a:t>
            </a:r>
            <a:r>
              <a:rPr b="1" dirty="0" lang="en-US"/>
              <a:t>.</a:t>
            </a:r>
            <a:endParaRPr dirty="0" lang="en-US"/>
          </a:p>
        </p:txBody>
      </p:sp>
      <p:pic>
        <p:nvPicPr>
          <p:cNvPr id="2097155" name="Picture 2" descr="C:\Users\home\Desktop\images (20).jpe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4363194" y="3717031"/>
            <a:ext cx="4780806" cy="3140969"/>
          </a:xfrm>
          <a:prstGeom prst="rect"/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pPr algn="l"/>
            <a:r>
              <a:rPr b="1" dirty="0" lang="fr-FR" smtClean="0">
                <a:solidFill>
                  <a:srgbClr val="00B0F0"/>
                </a:solidFill>
              </a:rPr>
              <a:t>Voile du palais:</a:t>
            </a:r>
            <a:br>
              <a:rPr b="1" dirty="0" lang="fr-FR" smtClean="0">
                <a:solidFill>
                  <a:srgbClr val="00B0F0"/>
                </a:solidFill>
              </a:rPr>
            </a:br>
            <a:r>
              <a:rPr b="1" dirty="0" lang="fr-FR" smtClean="0">
                <a:solidFill>
                  <a:srgbClr val="00B0F0"/>
                </a:solidFill>
              </a:rPr>
              <a:t> (1) définition</a:t>
            </a:r>
            <a:r>
              <a:rPr b="1" dirty="0" lang="fr-FR" smtClean="0"/>
              <a:t/>
            </a:r>
            <a:br>
              <a:rPr b="1" dirty="0" lang="fr-FR" smtClean="0"/>
            </a:br>
            <a:endParaRPr dirty="0" lang="en-US"/>
          </a:p>
        </p:txBody>
      </p:sp>
      <p:sp>
        <p:nvSpPr>
          <p:cNvPr id="1048698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/>
          </a:bodyPr>
          <a:p>
            <a:pPr>
              <a:buNone/>
            </a:pPr>
            <a:r>
              <a:rPr dirty="0" sz="2800" lang="en-US" err="1" smtClean="0"/>
              <a:t>Cloison</a:t>
            </a:r>
            <a:r>
              <a:rPr dirty="0" sz="2800" lang="en-US" smtClean="0"/>
              <a:t> fibro-</a:t>
            </a:r>
            <a:r>
              <a:rPr dirty="0" sz="2800" lang="en-US" err="1" smtClean="0"/>
              <a:t>musculaire</a:t>
            </a:r>
            <a:r>
              <a:rPr dirty="0" sz="2800" lang="en-US" smtClean="0"/>
              <a:t>, </a:t>
            </a:r>
            <a:r>
              <a:rPr dirty="0" sz="2800" lang="en-US" err="1" smtClean="0"/>
              <a:t>verticale</a:t>
            </a:r>
            <a:r>
              <a:rPr dirty="0" sz="2800" lang="en-US" smtClean="0"/>
              <a:t> et mobile, </a:t>
            </a:r>
            <a:r>
              <a:rPr dirty="0" sz="2800" lang="en-US" err="1" smtClean="0"/>
              <a:t>séparant</a:t>
            </a:r>
            <a:r>
              <a:rPr dirty="0" sz="2800" lang="en-US" smtClean="0"/>
              <a:t> </a:t>
            </a:r>
            <a:r>
              <a:rPr dirty="0" sz="2800" lang="en-US" err="1" smtClean="0"/>
              <a:t>l’oropharynx</a:t>
            </a:r>
            <a:r>
              <a:rPr dirty="0" sz="2800" lang="en-US" smtClean="0"/>
              <a:t> du </a:t>
            </a:r>
            <a:r>
              <a:rPr dirty="0" sz="2800" lang="en-US" err="1" smtClean="0"/>
              <a:t>nasopharynx</a:t>
            </a:r>
            <a:r>
              <a:rPr dirty="0" sz="2800" lang="en-US" smtClean="0"/>
              <a:t>.</a:t>
            </a:r>
          </a:p>
          <a:p>
            <a:pPr>
              <a:buNone/>
            </a:pPr>
            <a:r>
              <a:rPr dirty="0" sz="2800" lang="en-US" err="1" smtClean="0"/>
              <a:t>Presente</a:t>
            </a:r>
            <a:r>
              <a:rPr dirty="0" sz="2800" lang="en-US" smtClean="0"/>
              <a:t> au</a:t>
            </a:r>
            <a:r>
              <a:rPr dirty="0" sz="2800" lang="fr-FR" smtClean="0"/>
              <a:t> milieu</a:t>
            </a:r>
          </a:p>
          <a:p>
            <a:pPr>
              <a:buNone/>
            </a:pPr>
            <a:r>
              <a:rPr dirty="0" sz="2800" lang="fr-FR" smtClean="0"/>
              <a:t> </a:t>
            </a:r>
            <a:r>
              <a:rPr b="1" dirty="0" sz="2800" lang="fr-FR" smtClean="0"/>
              <a:t>l'uvule (luette), d’où se </a:t>
            </a:r>
            <a:r>
              <a:rPr dirty="0" sz="2800" lang="en-US" err="1" smtClean="0"/>
              <a:t>détachent</a:t>
            </a:r>
            <a:r>
              <a:rPr dirty="0" sz="2800" lang="en-US" smtClean="0"/>
              <a:t> 2 </a:t>
            </a:r>
            <a:r>
              <a:rPr dirty="0" sz="2800" lang="en-US" err="1" smtClean="0"/>
              <a:t>replis</a:t>
            </a:r>
            <a:r>
              <a:rPr dirty="0" sz="2800" lang="en-US" smtClean="0"/>
              <a:t> pairs </a:t>
            </a:r>
          </a:p>
          <a:p>
            <a:pPr>
              <a:buFont typeface="Wingdings" pitchFamily="2" charset="2"/>
              <a:buChar char="ü"/>
            </a:pPr>
            <a:r>
              <a:rPr dirty="0" sz="2800" lang="en-US" smtClean="0"/>
              <a:t> </a:t>
            </a:r>
            <a:r>
              <a:rPr dirty="0" sz="2800" lang="en-US" err="1" smtClean="0"/>
              <a:t>Pilier</a:t>
            </a:r>
            <a:r>
              <a:rPr dirty="0" sz="2800" lang="en-US" smtClean="0"/>
              <a:t> </a:t>
            </a:r>
            <a:r>
              <a:rPr dirty="0" sz="2800" lang="en-US" err="1" smtClean="0"/>
              <a:t>antérieur</a:t>
            </a:r>
            <a:r>
              <a:rPr dirty="0" sz="2800" lang="en-US" smtClean="0"/>
              <a:t>, </a:t>
            </a:r>
            <a:r>
              <a:rPr b="1" dirty="0" sz="2800" lang="en-US" err="1" smtClean="0"/>
              <a:t>palato-glosse</a:t>
            </a:r>
            <a:r>
              <a:rPr b="1" dirty="0" sz="2800" lang="en-US" smtClean="0"/>
              <a:t>.</a:t>
            </a:r>
          </a:p>
          <a:p>
            <a:pPr>
              <a:buFont typeface="Wingdings" pitchFamily="2" charset="2"/>
              <a:buChar char="ü"/>
            </a:pPr>
            <a:r>
              <a:rPr dirty="0" sz="2800" lang="en-US" err="1" smtClean="0"/>
              <a:t>Pilier</a:t>
            </a:r>
            <a:r>
              <a:rPr dirty="0" sz="2800" lang="en-US" smtClean="0"/>
              <a:t> </a:t>
            </a:r>
            <a:r>
              <a:rPr dirty="0" sz="2800" lang="en-US" err="1" smtClean="0"/>
              <a:t>postérieur</a:t>
            </a:r>
            <a:r>
              <a:rPr dirty="0" sz="2800" lang="en-US" smtClean="0"/>
              <a:t>, </a:t>
            </a:r>
            <a:r>
              <a:rPr b="1" dirty="0" sz="2800" lang="en-US" err="1" smtClean="0"/>
              <a:t>palatopharyngien</a:t>
            </a:r>
            <a:r>
              <a:rPr b="1" dirty="0" sz="2800" lang="en-US" smtClean="0"/>
              <a:t>.</a:t>
            </a:r>
          </a:p>
          <a:p>
            <a:pPr>
              <a:buNone/>
            </a:pPr>
            <a:r>
              <a:rPr dirty="0" sz="2800" lang="fr-FR" smtClean="0"/>
              <a:t> Les 2 piliers délimitent </a:t>
            </a:r>
            <a:r>
              <a:rPr b="1" dirty="0" sz="2800" lang="fr-FR" smtClean="0"/>
              <a:t>la fosse </a:t>
            </a:r>
            <a:r>
              <a:rPr b="1" dirty="0" sz="2800" lang="en-US" err="1" smtClean="0"/>
              <a:t>tonsillaire</a:t>
            </a:r>
            <a:endParaRPr b="1" dirty="0" sz="2800" lang="en-US" smtClean="0"/>
          </a:p>
          <a:p>
            <a:pPr>
              <a:buNone/>
            </a:pPr>
            <a:r>
              <a:rPr b="1" dirty="0" sz="2800" lang="en-US" smtClean="0"/>
              <a:t>(</a:t>
            </a:r>
            <a:r>
              <a:rPr b="1" dirty="0" sz="2800" lang="en-US" err="1" smtClean="0"/>
              <a:t>amygdalienne</a:t>
            </a:r>
            <a:r>
              <a:rPr b="1" dirty="0" sz="2800" lang="en-US" smtClean="0"/>
              <a:t>) qui </a:t>
            </a:r>
            <a:r>
              <a:rPr dirty="0" sz="2800" lang="en-US" smtClean="0"/>
              <a:t>loge </a:t>
            </a:r>
            <a:r>
              <a:rPr b="1" dirty="0" sz="2800" lang="en-US" smtClean="0"/>
              <a:t>la </a:t>
            </a:r>
            <a:r>
              <a:rPr b="1" dirty="0" sz="2800" lang="en-US" err="1" smtClean="0"/>
              <a:t>tonsille</a:t>
            </a:r>
            <a:r>
              <a:rPr b="1" dirty="0" sz="2800" lang="en-US" smtClean="0"/>
              <a:t> palatine</a:t>
            </a:r>
            <a:endParaRPr dirty="0" sz="2800" lang="en-US"/>
          </a:p>
        </p:txBody>
      </p:sp>
      <p:pic>
        <p:nvPicPr>
          <p:cNvPr id="2097189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6660232" y="2231529"/>
            <a:ext cx="2483768" cy="4626471"/>
          </a:xfrm>
          <a:prstGeom prst="rect"/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l"/>
            <a:r>
              <a:rPr b="1" dirty="0" lang="fr-FR" smtClean="0">
                <a:solidFill>
                  <a:srgbClr val="0070C0"/>
                </a:solidFill>
              </a:rPr>
              <a:t>A-constitution </a:t>
            </a:r>
            <a:endParaRPr dirty="0" lang="en-US">
              <a:solidFill>
                <a:srgbClr val="0070C0"/>
              </a:solidFill>
            </a:endParaRPr>
          </a:p>
        </p:txBody>
      </p:sp>
      <p:sp>
        <p:nvSpPr>
          <p:cNvPr id="1048700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>
              <a:buNone/>
            </a:pPr>
            <a:endParaRPr b="1" dirty="0" lang="fr-FR" smtClean="0"/>
          </a:p>
          <a:p>
            <a:pPr>
              <a:buFont typeface="Wingdings" pitchFamily="2" charset="2"/>
              <a:buChar char="q"/>
            </a:pPr>
            <a:r>
              <a:rPr dirty="0" lang="en-US" smtClean="0"/>
              <a:t> </a:t>
            </a:r>
            <a:r>
              <a:rPr dirty="0" lang="en-US" err="1" smtClean="0"/>
              <a:t>Squelette</a:t>
            </a:r>
            <a:r>
              <a:rPr dirty="0" lang="en-US" smtClean="0"/>
              <a:t> </a:t>
            </a:r>
            <a:r>
              <a:rPr dirty="0" lang="en-US" err="1" smtClean="0"/>
              <a:t>fibreux</a:t>
            </a:r>
            <a:r>
              <a:rPr dirty="0" lang="en-US" smtClean="0"/>
              <a:t>.</a:t>
            </a:r>
          </a:p>
          <a:p>
            <a:pPr>
              <a:buFont typeface="Wingdings" pitchFamily="2" charset="2"/>
              <a:buChar char="q"/>
            </a:pPr>
            <a:r>
              <a:rPr dirty="0" lang="en-US" smtClean="0"/>
              <a:t>Muscles.</a:t>
            </a:r>
          </a:p>
          <a:p>
            <a:pPr>
              <a:buFont typeface="Wingdings" pitchFamily="2" charset="2"/>
              <a:buChar char="q"/>
            </a:pPr>
            <a:r>
              <a:rPr dirty="0" lang="en-US" smtClean="0"/>
              <a:t> </a:t>
            </a:r>
            <a:r>
              <a:rPr dirty="0" lang="en-US" err="1" smtClean="0"/>
              <a:t>Muqueuse</a:t>
            </a:r>
            <a:endParaRPr dirty="0"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702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>
              <a:buNone/>
            </a:pPr>
            <a:r>
              <a:rPr b="1" dirty="0" lang="en-US" smtClean="0">
                <a:solidFill>
                  <a:srgbClr val="7030A0"/>
                </a:solidFill>
              </a:rPr>
              <a:t>1-Le </a:t>
            </a:r>
            <a:r>
              <a:rPr b="1" dirty="0" lang="en-US" err="1" smtClean="0">
                <a:solidFill>
                  <a:srgbClr val="7030A0"/>
                </a:solidFill>
              </a:rPr>
              <a:t>Squelette</a:t>
            </a:r>
            <a:r>
              <a:rPr b="1" dirty="0" lang="en-US" smtClean="0">
                <a:solidFill>
                  <a:srgbClr val="7030A0"/>
                </a:solidFill>
              </a:rPr>
              <a:t> </a:t>
            </a:r>
            <a:r>
              <a:rPr b="1" dirty="0" lang="en-US" err="1" smtClean="0">
                <a:solidFill>
                  <a:srgbClr val="7030A0"/>
                </a:solidFill>
              </a:rPr>
              <a:t>fibreux</a:t>
            </a:r>
            <a:r>
              <a:rPr b="1" dirty="0" lang="en-US" smtClean="0">
                <a:solidFill>
                  <a:srgbClr val="7030A0"/>
                </a:solidFill>
              </a:rPr>
              <a:t> </a:t>
            </a:r>
            <a:r>
              <a:rPr dirty="0" lang="en-US" err="1" smtClean="0"/>
              <a:t>c’est</a:t>
            </a:r>
            <a:r>
              <a:rPr dirty="0" lang="en-US" smtClean="0"/>
              <a:t> </a:t>
            </a:r>
            <a:r>
              <a:rPr dirty="0" lang="en-US" err="1" smtClean="0"/>
              <a:t>l’aponévrose</a:t>
            </a:r>
            <a:r>
              <a:rPr dirty="0" lang="en-US" smtClean="0"/>
              <a:t> palatine.</a:t>
            </a:r>
          </a:p>
          <a:p>
            <a:pPr>
              <a:buNone/>
            </a:pPr>
            <a:r>
              <a:rPr b="1" dirty="0" lang="en-US" smtClean="0">
                <a:solidFill>
                  <a:srgbClr val="7030A0"/>
                </a:solidFill>
              </a:rPr>
              <a:t>2-Muqueuse </a:t>
            </a:r>
            <a:r>
              <a:rPr b="1" dirty="0" lang="en-US" smtClean="0"/>
              <a:t>: </a:t>
            </a:r>
            <a:r>
              <a:rPr dirty="0" lang="fr-FR" smtClean="0"/>
              <a:t>tapisse les 2 faces</a:t>
            </a:r>
            <a:r>
              <a:rPr dirty="0" lang="en-US" smtClean="0"/>
              <a:t>.</a:t>
            </a:r>
          </a:p>
          <a:p>
            <a:pPr>
              <a:buNone/>
            </a:pPr>
            <a:r>
              <a:rPr b="1" dirty="0" lang="fr-FR" smtClean="0">
                <a:solidFill>
                  <a:srgbClr val="7030A0"/>
                </a:solidFill>
              </a:rPr>
              <a:t>3-</a:t>
            </a:r>
            <a:r>
              <a:rPr b="1" dirty="0" lang="en-US" smtClean="0">
                <a:solidFill>
                  <a:srgbClr val="7030A0"/>
                </a:solidFill>
              </a:rPr>
              <a:t>  </a:t>
            </a:r>
            <a:r>
              <a:rPr b="1" dirty="0" lang="en-US" err="1" smtClean="0">
                <a:solidFill>
                  <a:srgbClr val="7030A0"/>
                </a:solidFill>
              </a:rPr>
              <a:t>cinq</a:t>
            </a:r>
            <a:r>
              <a:rPr b="1" dirty="0" lang="en-US" smtClean="0">
                <a:solidFill>
                  <a:srgbClr val="7030A0"/>
                </a:solidFill>
              </a:rPr>
              <a:t> (5) Muscles pairs</a:t>
            </a:r>
          </a:p>
          <a:p>
            <a:pPr>
              <a:buNone/>
            </a:pPr>
            <a:endParaRPr dirty="0"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fr-FR" smtClean="0"/>
              <a:t>Les muscles:</a:t>
            </a:r>
            <a:endParaRPr dirty="0" lang="en-US"/>
          </a:p>
        </p:txBody>
      </p:sp>
      <p:sp>
        <p:nvSpPr>
          <p:cNvPr id="104870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pPr>
              <a:buNone/>
            </a:pPr>
            <a:r>
              <a:rPr b="1" dirty="0" lang="en-US" smtClean="0"/>
              <a:t> 1-  </a:t>
            </a:r>
            <a:r>
              <a:rPr b="1" dirty="0" lang="en-US" err="1" smtClean="0"/>
              <a:t>Palato-glosse</a:t>
            </a:r>
            <a:r>
              <a:rPr b="1" dirty="0" lang="en-US" smtClean="0"/>
              <a:t> (</a:t>
            </a:r>
            <a:r>
              <a:rPr b="1" dirty="0" lang="en-US" err="1" smtClean="0"/>
              <a:t>glossostaphylin</a:t>
            </a:r>
            <a:r>
              <a:rPr b="1" dirty="0" lang="en-US" smtClean="0"/>
              <a:t>)</a:t>
            </a:r>
          </a:p>
          <a:p>
            <a:pPr>
              <a:buNone/>
            </a:pPr>
            <a:r>
              <a:rPr b="1" dirty="0" lang="en-US" smtClean="0"/>
              <a:t> 2-  </a:t>
            </a:r>
            <a:r>
              <a:rPr b="1" dirty="0" lang="en-US" err="1" smtClean="0"/>
              <a:t>Palato-pharyngien</a:t>
            </a:r>
            <a:r>
              <a:rPr b="1" dirty="0" lang="en-US" smtClean="0"/>
              <a:t>(</a:t>
            </a:r>
            <a:r>
              <a:rPr b="1" dirty="0" lang="en-US" err="1" smtClean="0"/>
              <a:t>pharyngo-staphylin</a:t>
            </a:r>
            <a:r>
              <a:rPr b="1" dirty="0" lang="en-US" smtClean="0"/>
              <a:t>)</a:t>
            </a:r>
          </a:p>
          <a:p>
            <a:pPr>
              <a:buNone/>
            </a:pPr>
            <a:r>
              <a:rPr b="1" dirty="0" lang="en-US" smtClean="0"/>
              <a:t> 3-</a:t>
            </a:r>
            <a:r>
              <a:rPr b="1" dirty="0" lang="fr-FR" smtClean="0"/>
              <a:t>Tenseur Du Voile (</a:t>
            </a:r>
            <a:r>
              <a:rPr b="1" dirty="0" lang="fr-FR" err="1" smtClean="0"/>
              <a:t>Péristaphylin</a:t>
            </a:r>
            <a:r>
              <a:rPr b="1" dirty="0" lang="fr-FR" smtClean="0"/>
              <a:t> Externe) </a:t>
            </a:r>
          </a:p>
          <a:p>
            <a:pPr>
              <a:buNone/>
            </a:pPr>
            <a:r>
              <a:rPr b="1" dirty="0" lang="fr-FR" smtClean="0"/>
              <a:t> 4-   Elévateur du voile (</a:t>
            </a:r>
            <a:r>
              <a:rPr b="1" dirty="0" lang="fr-FR" err="1" smtClean="0"/>
              <a:t>péristaphylin</a:t>
            </a:r>
            <a:r>
              <a:rPr b="1" dirty="0" lang="fr-FR" smtClean="0"/>
              <a:t> interne) </a:t>
            </a:r>
          </a:p>
          <a:p>
            <a:pPr>
              <a:buNone/>
            </a:pPr>
            <a:r>
              <a:rPr b="1" dirty="0" lang="fr-FR" smtClean="0"/>
              <a:t>  5- Muscle uvulaire (palato-staphylin) </a:t>
            </a:r>
          </a:p>
          <a:p>
            <a:pPr>
              <a:buNone/>
            </a:pPr>
            <a:endParaRPr b="1" dirty="0" lang="en-US" smtClean="0"/>
          </a:p>
          <a:p>
            <a:pPr>
              <a:buNone/>
            </a:pPr>
            <a:endParaRPr dirty="0" lang="fr-FR" smtClean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9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p>
            <a:r>
              <a:rPr dirty="0" sz="8000" lang="fr-FR" smtClean="0"/>
              <a:t>    Merci </a:t>
            </a:r>
            <a:endParaRPr dirty="0" sz="8000" lang="en-US"/>
          </a:p>
        </p:txBody>
      </p:sp>
      <p:sp>
        <p:nvSpPr>
          <p:cNvPr id="1048720" name="Subtitle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dirty="0"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l"/>
            <a:r>
              <a:rPr b="1" dirty="0" lang="en-US" smtClean="0">
                <a:solidFill>
                  <a:srgbClr val="FF0000"/>
                </a:solidFill>
              </a:rPr>
              <a:t>Vestibule oral:</a:t>
            </a:r>
            <a:endParaRPr dirty="0" lang="en-US">
              <a:solidFill>
                <a:srgbClr val="FF0000"/>
              </a:solidFill>
            </a:endParaRPr>
          </a:p>
        </p:txBody>
      </p:sp>
      <p:sp>
        <p:nvSpPr>
          <p:cNvPr id="1048604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805264"/>
          </a:xfrm>
        </p:spPr>
        <p:txBody>
          <a:bodyPr>
            <a:normAutofit/>
          </a:bodyPr>
          <a:p>
            <a:pPr>
              <a:buNone/>
            </a:pPr>
            <a:r>
              <a:rPr b="1" dirty="0" sz="2800" lang="en-US" err="1" smtClean="0">
                <a:solidFill>
                  <a:srgbClr val="00B0F0"/>
                </a:solidFill>
              </a:rPr>
              <a:t>Définition</a:t>
            </a:r>
            <a:r>
              <a:rPr b="1" dirty="0" sz="2800" lang="en-US" smtClean="0"/>
              <a:t>:</a:t>
            </a:r>
            <a:r>
              <a:rPr dirty="0" sz="2800" lang="fr-FR" smtClean="0"/>
              <a:t>, </a:t>
            </a:r>
            <a:r>
              <a:rPr dirty="0" sz="2800" lang="fr-FR"/>
              <a:t>compris entre :</a:t>
            </a:r>
          </a:p>
          <a:p>
            <a:pPr>
              <a:buFont typeface="Wingdings" pitchFamily="2" charset="2"/>
              <a:buChar char="ü"/>
            </a:pPr>
            <a:r>
              <a:rPr dirty="0" sz="2800" lang="fr-FR" smtClean="0"/>
              <a:t>Lèvres </a:t>
            </a:r>
            <a:r>
              <a:rPr dirty="0" sz="2800" lang="fr-FR"/>
              <a:t>et joues </a:t>
            </a:r>
            <a:r>
              <a:rPr dirty="0" sz="2800" lang="fr-FR" smtClean="0"/>
              <a:t>.</a:t>
            </a:r>
            <a:endParaRPr dirty="0" sz="2800" lang="fr-FR"/>
          </a:p>
          <a:p>
            <a:pPr>
              <a:buFont typeface="Wingdings" pitchFamily="2" charset="2"/>
              <a:buChar char="ü"/>
            </a:pPr>
            <a:r>
              <a:rPr dirty="0" sz="2800" lang="en-US" smtClean="0"/>
              <a:t>Arcades gingivo-dentaires  </a:t>
            </a:r>
          </a:p>
          <a:p>
            <a:pPr>
              <a:buFont typeface="Wingdings" pitchFamily="2" charset="2"/>
              <a:buChar char="ü"/>
            </a:pPr>
            <a:r>
              <a:rPr dirty="0" sz="2800" lang="fr-FR" smtClean="0"/>
              <a:t>Formant 02 </a:t>
            </a:r>
            <a:r>
              <a:rPr dirty="0" sz="2800" lang="fr-FR" err="1" smtClean="0"/>
              <a:t>gouttieres</a:t>
            </a:r>
            <a:r>
              <a:rPr dirty="0" sz="2800" lang="fr-FR" smtClean="0"/>
              <a:t> : </a:t>
            </a:r>
          </a:p>
          <a:p>
            <a:pPr>
              <a:buNone/>
            </a:pPr>
            <a:r>
              <a:rPr b="1" dirty="0" sz="2800" lang="en-US" smtClean="0"/>
              <a:t>les </a:t>
            </a:r>
            <a:r>
              <a:rPr b="1" dirty="0" sz="2800" lang="en-US" err="1" smtClean="0"/>
              <a:t>gouttières</a:t>
            </a:r>
            <a:r>
              <a:rPr b="1" dirty="0" sz="2800" lang="en-US" smtClean="0"/>
              <a:t>  </a:t>
            </a:r>
            <a:r>
              <a:rPr b="1" dirty="0" sz="2800" lang="en-US" err="1" smtClean="0"/>
              <a:t>Vestibulaires</a:t>
            </a:r>
            <a:r>
              <a:rPr b="1" dirty="0" sz="2800" lang="en-US" smtClean="0"/>
              <a:t> </a:t>
            </a:r>
            <a:r>
              <a:rPr b="1" dirty="0" sz="2800" lang="en-US" err="1" smtClean="0"/>
              <a:t>supérieure</a:t>
            </a:r>
            <a:r>
              <a:rPr b="1" dirty="0" sz="2800" lang="en-US" smtClean="0"/>
              <a:t> </a:t>
            </a:r>
            <a:r>
              <a:rPr b="1" dirty="0" sz="2800" lang="en-US"/>
              <a:t>et </a:t>
            </a:r>
            <a:r>
              <a:rPr b="1" dirty="0" sz="2800" lang="en-US" err="1" smtClean="0"/>
              <a:t>inférieure</a:t>
            </a:r>
            <a:endParaRPr b="1" dirty="0" sz="2800" lang="en-US" smtClean="0"/>
          </a:p>
          <a:p>
            <a:pPr>
              <a:buNone/>
            </a:pPr>
            <a:r>
              <a:rPr b="1" dirty="0" sz="2800" lang="en-US" smtClean="0"/>
              <a:t> </a:t>
            </a:r>
            <a:r>
              <a:rPr dirty="0" sz="2800" lang="en-US"/>
              <a:t>Le vestibule </a:t>
            </a:r>
            <a:r>
              <a:rPr dirty="0" sz="2800" lang="en-US" err="1"/>
              <a:t>est</a:t>
            </a:r>
            <a:r>
              <a:rPr dirty="0" sz="2800" lang="en-US"/>
              <a:t> </a:t>
            </a:r>
            <a:r>
              <a:rPr dirty="0" sz="2800" lang="en-US" err="1" smtClean="0"/>
              <a:t>tapissé</a:t>
            </a:r>
            <a:r>
              <a:rPr dirty="0" sz="2800" lang="en-US"/>
              <a:t> </a:t>
            </a:r>
            <a:r>
              <a:rPr dirty="0" sz="2800" lang="en-US" smtClean="0"/>
              <a:t>par la </a:t>
            </a:r>
            <a:r>
              <a:rPr dirty="0" sz="2800" lang="en-US" err="1" smtClean="0"/>
              <a:t>muqueuse</a:t>
            </a:r>
            <a:r>
              <a:rPr dirty="0" sz="2800" lang="en-US" smtClean="0"/>
              <a:t> </a:t>
            </a:r>
            <a:r>
              <a:rPr dirty="0" sz="2800" lang="en-US" err="1" smtClean="0"/>
              <a:t>buccale</a:t>
            </a:r>
            <a:r>
              <a:rPr dirty="0" sz="2800" lang="en-US" smtClean="0"/>
              <a:t> qui </a:t>
            </a:r>
            <a:r>
              <a:rPr dirty="0" sz="2800" lang="en-US" err="1" smtClean="0"/>
              <a:t>présente</a:t>
            </a:r>
            <a:r>
              <a:rPr dirty="0" sz="2800" lang="en-US" smtClean="0"/>
              <a:t> un </a:t>
            </a:r>
            <a:r>
              <a:rPr dirty="0" sz="2800" lang="en-US" err="1" smtClean="0"/>
              <a:t>repli</a:t>
            </a:r>
            <a:r>
              <a:rPr dirty="0" sz="2800" lang="en-US" smtClean="0"/>
              <a:t> </a:t>
            </a:r>
            <a:r>
              <a:rPr dirty="0" sz="2800" lang="en-US" err="1"/>
              <a:t>muqueux</a:t>
            </a:r>
            <a:r>
              <a:rPr dirty="0" sz="2800" lang="en-US"/>
              <a:t> </a:t>
            </a:r>
            <a:r>
              <a:rPr dirty="0" sz="2800" lang="en-US" err="1"/>
              <a:t>médian</a:t>
            </a:r>
            <a:r>
              <a:rPr dirty="0" sz="2800" lang="en-US"/>
              <a:t>, </a:t>
            </a:r>
            <a:r>
              <a:rPr b="1" dirty="0" sz="2800" lang="en-US" smtClean="0"/>
              <a:t>le </a:t>
            </a:r>
            <a:r>
              <a:rPr b="1" dirty="0" sz="2800" lang="en-US" err="1" smtClean="0"/>
              <a:t>frein</a:t>
            </a:r>
            <a:r>
              <a:rPr b="1" dirty="0" sz="2800" lang="en-US" smtClean="0"/>
              <a:t> </a:t>
            </a:r>
            <a:r>
              <a:rPr b="1" dirty="0" sz="2800" lang="en-US" err="1" smtClean="0"/>
              <a:t>labiale</a:t>
            </a:r>
            <a:r>
              <a:rPr b="1" dirty="0" sz="2800" lang="en-US" smtClean="0"/>
              <a:t>;</a:t>
            </a:r>
            <a:endParaRPr dirty="0" sz="2800" lang="en-US"/>
          </a:p>
        </p:txBody>
      </p:sp>
      <p:pic>
        <p:nvPicPr>
          <p:cNvPr id="2097156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4788024" y="0"/>
            <a:ext cx="3795886" cy="2906663"/>
          </a:xfrm>
          <a:prstGeom prst="rect"/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l"/>
            <a:r>
              <a:rPr b="1" dirty="0" lang="fr-FR" smtClean="0">
                <a:solidFill>
                  <a:srgbClr val="00B0F0"/>
                </a:solidFill>
              </a:rPr>
              <a:t>Les lèvres :</a:t>
            </a:r>
            <a:endParaRPr b="1" dirty="0" lang="en-US">
              <a:solidFill>
                <a:srgbClr val="00B0F0"/>
              </a:solidFill>
            </a:endParaRPr>
          </a:p>
        </p:txBody>
      </p:sp>
      <p:sp>
        <p:nvSpPr>
          <p:cNvPr id="104860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pPr>
              <a:buNone/>
            </a:pPr>
            <a:r>
              <a:rPr b="1" dirty="0" lang="en-US">
                <a:solidFill>
                  <a:srgbClr val="FF0000"/>
                </a:solidFill>
              </a:rPr>
              <a:t>2 </a:t>
            </a:r>
            <a:r>
              <a:rPr b="1" dirty="0" lang="en-US" err="1">
                <a:solidFill>
                  <a:srgbClr val="FF0000"/>
                </a:solidFill>
              </a:rPr>
              <a:t>replis</a:t>
            </a:r>
            <a:r>
              <a:rPr b="1" dirty="0" lang="en-US">
                <a:solidFill>
                  <a:srgbClr val="FF0000"/>
                </a:solidFill>
              </a:rPr>
              <a:t> </a:t>
            </a:r>
            <a:r>
              <a:rPr dirty="0" lang="en-US" err="1" smtClean="0"/>
              <a:t>musculomembraneux</a:t>
            </a:r>
            <a:r>
              <a:rPr dirty="0" lang="en-US" smtClean="0"/>
              <a:t> Mobiles</a:t>
            </a:r>
          </a:p>
          <a:p>
            <a:pPr>
              <a:buNone/>
            </a:pPr>
            <a:r>
              <a:rPr dirty="0" lang="en-US" smtClean="0"/>
              <a:t> </a:t>
            </a:r>
            <a:r>
              <a:rPr dirty="0" lang="en-US" err="1" smtClean="0"/>
              <a:t>limitant</a:t>
            </a:r>
            <a:r>
              <a:rPr dirty="0" lang="en-US" smtClean="0"/>
              <a:t> </a:t>
            </a:r>
            <a:r>
              <a:rPr b="1" dirty="0" lang="en-US"/>
              <a:t>la </a:t>
            </a:r>
            <a:r>
              <a:rPr b="1" dirty="0" lang="en-US" err="1" smtClean="0"/>
              <a:t>fente</a:t>
            </a:r>
            <a:r>
              <a:rPr b="1" dirty="0" lang="en-US" smtClean="0"/>
              <a:t> </a:t>
            </a:r>
            <a:r>
              <a:rPr b="1" dirty="0" lang="en-US" err="1" smtClean="0"/>
              <a:t>labiale</a:t>
            </a:r>
            <a:r>
              <a:rPr b="1" dirty="0" lang="en-US" smtClean="0"/>
              <a:t> </a:t>
            </a:r>
            <a:r>
              <a:rPr b="1" dirty="0" lang="en-US"/>
              <a:t>et </a:t>
            </a:r>
            <a:r>
              <a:rPr b="1" dirty="0" lang="en-US" err="1"/>
              <a:t>réunies</a:t>
            </a:r>
            <a:r>
              <a:rPr b="1" dirty="0" lang="en-US"/>
              <a:t> </a:t>
            </a:r>
            <a:r>
              <a:rPr b="1" dirty="0" lang="en-US" smtClean="0"/>
              <a:t>à </a:t>
            </a:r>
            <a:r>
              <a:rPr dirty="0" lang="en-US" err="1" smtClean="0"/>
              <a:t>leurs</a:t>
            </a:r>
            <a:r>
              <a:rPr dirty="0" lang="en-US" smtClean="0"/>
              <a:t> </a:t>
            </a:r>
            <a:r>
              <a:rPr dirty="0" lang="en-US" err="1"/>
              <a:t>extrémités</a:t>
            </a:r>
            <a:r>
              <a:rPr dirty="0" lang="en-US"/>
              <a:t> </a:t>
            </a:r>
            <a:r>
              <a:rPr dirty="0" lang="en-US" smtClean="0"/>
              <a:t>par </a:t>
            </a:r>
            <a:r>
              <a:rPr b="1" dirty="0" lang="en-US" smtClean="0"/>
              <a:t>les </a:t>
            </a:r>
            <a:r>
              <a:rPr b="1" dirty="0" lang="en-US" err="1" smtClean="0"/>
              <a:t>commissures</a:t>
            </a:r>
            <a:r>
              <a:rPr b="1" dirty="0" lang="en-US" smtClean="0"/>
              <a:t> </a:t>
            </a:r>
            <a:r>
              <a:rPr b="1" dirty="0" lang="en-US" err="1" smtClean="0"/>
              <a:t>labiales</a:t>
            </a:r>
            <a:r>
              <a:rPr b="1" dirty="0" lang="en-US" smtClean="0"/>
              <a:t> </a:t>
            </a:r>
          </a:p>
          <a:p>
            <a:pPr>
              <a:buNone/>
            </a:pPr>
            <a:r>
              <a:rPr dirty="0" lang="en-US" smtClean="0"/>
              <a:t> </a:t>
            </a:r>
            <a:r>
              <a:rPr dirty="0" lang="en-US"/>
              <a:t> </a:t>
            </a:r>
            <a:r>
              <a:rPr dirty="0" lang="en-US" err="1" smtClean="0"/>
              <a:t>formé</a:t>
            </a:r>
            <a:r>
              <a:rPr dirty="0" lang="en-US" smtClean="0"/>
              <a:t> de </a:t>
            </a:r>
            <a:r>
              <a:rPr dirty="0" lang="en-US" err="1"/>
              <a:t>l’intérieur</a:t>
            </a:r>
            <a:r>
              <a:rPr dirty="0" lang="en-US"/>
              <a:t> à </a:t>
            </a:r>
            <a:r>
              <a:rPr dirty="0" lang="en-US" err="1"/>
              <a:t>l’extérieur</a:t>
            </a:r>
            <a:r>
              <a:rPr dirty="0" lang="en-US"/>
              <a:t> :</a:t>
            </a:r>
          </a:p>
          <a:p>
            <a:pPr>
              <a:buFont typeface="Wingdings" pitchFamily="2" charset="2"/>
              <a:buChar char="q"/>
            </a:pPr>
            <a:r>
              <a:rPr dirty="0" lang="en-US" err="1" smtClean="0"/>
              <a:t>Muqueuse</a:t>
            </a:r>
            <a:r>
              <a:rPr dirty="0" lang="en-US" smtClean="0"/>
              <a:t> </a:t>
            </a:r>
            <a:r>
              <a:rPr dirty="0" lang="en-US" err="1"/>
              <a:t>glandulaire</a:t>
            </a:r>
            <a:r>
              <a:rPr dirty="0" lang="en-US"/>
              <a:t>.</a:t>
            </a:r>
          </a:p>
          <a:p>
            <a:pPr>
              <a:buFont typeface="Wingdings" pitchFamily="2" charset="2"/>
              <a:buChar char="q"/>
            </a:pPr>
            <a:r>
              <a:rPr dirty="0" lang="en-US" smtClean="0"/>
              <a:t>Muscle </a:t>
            </a:r>
            <a:r>
              <a:rPr dirty="0" lang="en-US" err="1"/>
              <a:t>orbiculaire</a:t>
            </a:r>
            <a:r>
              <a:rPr dirty="0" lang="en-US"/>
              <a:t> de </a:t>
            </a:r>
            <a:r>
              <a:rPr dirty="0" lang="en-US" smtClean="0"/>
              <a:t>la </a:t>
            </a:r>
            <a:r>
              <a:rPr dirty="0" lang="en-US" err="1" smtClean="0"/>
              <a:t>bouche</a:t>
            </a:r>
            <a:r>
              <a:rPr dirty="0" lang="en-US"/>
              <a:t>.</a:t>
            </a:r>
          </a:p>
          <a:p>
            <a:pPr>
              <a:buFont typeface="Wingdings" pitchFamily="2" charset="2"/>
              <a:buChar char="q"/>
            </a:pPr>
            <a:r>
              <a:rPr dirty="0" lang="en-US" smtClean="0"/>
              <a:t> </a:t>
            </a:r>
            <a:r>
              <a:rPr dirty="0" lang="en-US" err="1"/>
              <a:t>Peau</a:t>
            </a:r>
            <a:r>
              <a:rPr dirty="0" lang="en-US"/>
              <a:t>.</a:t>
            </a:r>
          </a:p>
        </p:txBody>
      </p:sp>
      <p:pic>
        <p:nvPicPr>
          <p:cNvPr id="2097157" name="Picture 2" descr="C:\Users\home\Desktop\images (12).jpe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6588224" y="3429000"/>
            <a:ext cx="2555776" cy="3140968"/>
          </a:xfrm>
          <a:prstGeom prst="rect"/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b="1" dirty="0" lang="en-US" smtClean="0"/>
              <a:t>Description des </a:t>
            </a:r>
            <a:r>
              <a:rPr b="1" dirty="0" lang="en-US" err="1" smtClean="0"/>
              <a:t>lèvres</a:t>
            </a:r>
            <a:r>
              <a:rPr b="1" dirty="0" lang="en-US" smtClean="0"/>
              <a:t> :</a:t>
            </a:r>
            <a:endParaRPr dirty="0" lang="en-US"/>
          </a:p>
        </p:txBody>
      </p:sp>
      <p:sp>
        <p:nvSpPr>
          <p:cNvPr id="1048611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686800" cy="5733256"/>
          </a:xfrm>
        </p:spPr>
        <p:txBody>
          <a:bodyPr/>
          <a:p>
            <a:pPr>
              <a:buNone/>
            </a:pPr>
            <a:r>
              <a:rPr b="1" dirty="0" lang="fr-FR" smtClean="0">
                <a:solidFill>
                  <a:srgbClr val="FF0000"/>
                </a:solidFill>
              </a:rPr>
              <a:t>1-Face </a:t>
            </a:r>
            <a:r>
              <a:rPr b="1" dirty="0" lang="fr-FR">
                <a:solidFill>
                  <a:srgbClr val="FF0000"/>
                </a:solidFill>
              </a:rPr>
              <a:t>externe </a:t>
            </a:r>
            <a:r>
              <a:rPr b="1" dirty="0" lang="fr-FR"/>
              <a:t>: présente le limbe séparé des</a:t>
            </a:r>
          </a:p>
          <a:p>
            <a:pPr>
              <a:buNone/>
            </a:pPr>
            <a:r>
              <a:rPr dirty="0" lang="en-US" smtClean="0"/>
              <a:t> </a:t>
            </a:r>
            <a:r>
              <a:rPr dirty="0" lang="en-US"/>
              <a:t>par :</a:t>
            </a:r>
          </a:p>
          <a:p>
            <a:pPr>
              <a:buFont typeface="Wingdings" pitchFamily="2" charset="2"/>
              <a:buChar char="v"/>
            </a:pPr>
            <a:r>
              <a:rPr b="1" dirty="0" lang="en-US" err="1" smtClean="0"/>
              <a:t>Sillon</a:t>
            </a:r>
            <a:r>
              <a:rPr b="1" dirty="0" lang="en-US" smtClean="0"/>
              <a:t> </a:t>
            </a:r>
            <a:r>
              <a:rPr b="1" dirty="0" lang="en-US" err="1"/>
              <a:t>naso</a:t>
            </a:r>
            <a:r>
              <a:rPr b="1" dirty="0" lang="en-US"/>
              <a:t>-labial (</a:t>
            </a:r>
            <a:r>
              <a:rPr b="1" dirty="0" lang="en-US" err="1"/>
              <a:t>ou</a:t>
            </a:r>
            <a:r>
              <a:rPr b="1" dirty="0" lang="en-US"/>
              <a:t> </a:t>
            </a:r>
            <a:r>
              <a:rPr b="1" dirty="0" lang="en-US" err="1"/>
              <a:t>naso-génien</a:t>
            </a:r>
            <a:r>
              <a:rPr b="1" dirty="0" lang="en-US"/>
              <a:t>).</a:t>
            </a:r>
          </a:p>
          <a:p>
            <a:pPr>
              <a:buFont typeface="Wingdings" pitchFamily="2" charset="2"/>
              <a:buChar char="v"/>
            </a:pPr>
            <a:r>
              <a:rPr b="1" dirty="0" lang="en-US" err="1" smtClean="0"/>
              <a:t>Sillon</a:t>
            </a:r>
            <a:r>
              <a:rPr b="1" dirty="0" lang="en-US" smtClean="0"/>
              <a:t> </a:t>
            </a:r>
            <a:r>
              <a:rPr b="1" dirty="0" lang="en-US" err="1"/>
              <a:t>mento</a:t>
            </a:r>
            <a:r>
              <a:rPr b="1" dirty="0" lang="en-US"/>
              <a:t>-labial (</a:t>
            </a:r>
            <a:r>
              <a:rPr b="1" dirty="0" lang="en-US" err="1"/>
              <a:t>ou</a:t>
            </a:r>
            <a:r>
              <a:rPr b="1" dirty="0" lang="en-US"/>
              <a:t> </a:t>
            </a:r>
            <a:r>
              <a:rPr b="1" dirty="0" lang="en-US" err="1"/>
              <a:t>mentonnier</a:t>
            </a:r>
            <a:r>
              <a:rPr b="1" dirty="0" lang="en-US"/>
              <a:t>).</a:t>
            </a:r>
          </a:p>
          <a:p>
            <a:pPr>
              <a:buFont typeface="Wingdings" pitchFamily="2" charset="2"/>
              <a:buChar char="v"/>
            </a:pPr>
            <a:r>
              <a:rPr dirty="0" lang="fr-FR" smtClean="0"/>
              <a:t> </a:t>
            </a:r>
            <a:r>
              <a:rPr b="1" dirty="0" lang="fr-FR"/>
              <a:t>Sillon médian sous nasal (ou </a:t>
            </a:r>
            <a:r>
              <a:rPr b="1" dirty="0" lang="fr-FR" err="1"/>
              <a:t>philtrum</a:t>
            </a:r>
            <a:r>
              <a:rPr b="1" dirty="0" lang="fr-FR"/>
              <a:t>).</a:t>
            </a:r>
          </a:p>
          <a:p>
            <a:pPr>
              <a:buNone/>
            </a:pPr>
            <a:r>
              <a:rPr b="1" dirty="0" lang="fr-FR" smtClean="0">
                <a:solidFill>
                  <a:srgbClr val="FF0000"/>
                </a:solidFill>
              </a:rPr>
              <a:t>2- </a:t>
            </a:r>
            <a:r>
              <a:rPr b="1" dirty="0" lang="fr-FR">
                <a:solidFill>
                  <a:srgbClr val="FF0000"/>
                </a:solidFill>
              </a:rPr>
              <a:t>Face interne </a:t>
            </a:r>
            <a:r>
              <a:rPr b="1" dirty="0" lang="fr-FR"/>
              <a:t>: muqueuse, présente le frein</a:t>
            </a:r>
          </a:p>
          <a:p>
            <a:pPr>
              <a:buNone/>
            </a:pPr>
            <a:r>
              <a:rPr b="1" dirty="0" lang="en-US"/>
              <a:t>labial.</a:t>
            </a:r>
            <a:endParaRPr dirty="0" lang="en-US"/>
          </a:p>
        </p:txBody>
      </p:sp>
      <p:pic>
        <p:nvPicPr>
          <p:cNvPr id="2097158" name="Picture 3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5148064" y="4941169"/>
            <a:ext cx="3995936" cy="1916832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59" name="Picture 3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1619672" y="4600575"/>
            <a:ext cx="2819400" cy="2257425"/>
          </a:xfrm>
          <a:prstGeom prst="rect"/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b="1" dirty="0" lang="en-US" smtClean="0">
                <a:solidFill>
                  <a:srgbClr val="FF0000"/>
                </a:solidFill>
              </a:rPr>
              <a:t> v -Malformations </a:t>
            </a:r>
            <a:r>
              <a:rPr b="1" dirty="0" lang="en-US" err="1" smtClean="0">
                <a:solidFill>
                  <a:srgbClr val="FF0000"/>
                </a:solidFill>
              </a:rPr>
              <a:t>congénitales</a:t>
            </a:r>
            <a:r>
              <a:rPr b="1" dirty="0" lang="en-US" smtClean="0">
                <a:solidFill>
                  <a:srgbClr val="FF0000"/>
                </a:solidFill>
              </a:rPr>
              <a:t/>
            </a:r>
            <a:br>
              <a:rPr b="1" dirty="0" lang="en-US" smtClean="0">
                <a:solidFill>
                  <a:srgbClr val="FF0000"/>
                </a:solidFill>
              </a:rPr>
            </a:br>
            <a:endParaRPr dirty="0" lang="en-US">
              <a:solidFill>
                <a:srgbClr val="FF0000"/>
              </a:solidFill>
            </a:endParaRPr>
          </a:p>
        </p:txBody>
      </p:sp>
      <p:sp>
        <p:nvSpPr>
          <p:cNvPr id="104861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>
              <a:buNone/>
            </a:pPr>
            <a:r>
              <a:rPr b="1" dirty="0" lang="en-US" smtClean="0"/>
              <a:t>La  </a:t>
            </a:r>
            <a:r>
              <a:rPr b="1" dirty="0" lang="en-US" err="1"/>
              <a:t>Fente</a:t>
            </a:r>
            <a:r>
              <a:rPr b="1" dirty="0" lang="en-US"/>
              <a:t> </a:t>
            </a:r>
            <a:r>
              <a:rPr b="1" dirty="0" lang="en-US" err="1"/>
              <a:t>labio-narinaire</a:t>
            </a:r>
            <a:r>
              <a:rPr b="1" dirty="0" lang="en-US"/>
              <a:t> :</a:t>
            </a:r>
          </a:p>
          <a:p>
            <a:r>
              <a:rPr dirty="0" lang="en-US" err="1" smtClean="0"/>
              <a:t>Unilatérale</a:t>
            </a:r>
            <a:r>
              <a:rPr dirty="0" lang="en-US" smtClean="0"/>
              <a:t> </a:t>
            </a:r>
            <a:r>
              <a:rPr dirty="0" lang="en-US"/>
              <a:t>: « </a:t>
            </a:r>
            <a:r>
              <a:rPr dirty="0" lang="en-US" err="1"/>
              <a:t>bec</a:t>
            </a:r>
            <a:r>
              <a:rPr dirty="0" lang="en-US"/>
              <a:t>-de-</a:t>
            </a:r>
            <a:r>
              <a:rPr dirty="0" lang="en-US" err="1"/>
              <a:t>lièvre</a:t>
            </a:r>
            <a:r>
              <a:rPr dirty="0" lang="en-US"/>
              <a:t> »</a:t>
            </a:r>
          </a:p>
          <a:p>
            <a:r>
              <a:rPr dirty="0" lang="en-US" smtClean="0"/>
              <a:t> </a:t>
            </a:r>
            <a:r>
              <a:rPr dirty="0" lang="en-US" err="1"/>
              <a:t>Bilatérale</a:t>
            </a:r>
            <a:r>
              <a:rPr dirty="0" lang="en-US"/>
              <a:t> : « </a:t>
            </a:r>
            <a:r>
              <a:rPr dirty="0" lang="en-US" err="1"/>
              <a:t>gueule</a:t>
            </a:r>
            <a:r>
              <a:rPr dirty="0" lang="en-US"/>
              <a:t> de </a:t>
            </a:r>
            <a:r>
              <a:rPr dirty="0" lang="en-US" err="1"/>
              <a:t>loup</a:t>
            </a:r>
            <a:r>
              <a:rPr dirty="0" lang="en-US"/>
              <a:t> »</a:t>
            </a:r>
          </a:p>
        </p:txBody>
      </p:sp>
      <p:pic>
        <p:nvPicPr>
          <p:cNvPr id="2097160" name="Picture 2" descr="C:\Users\home\Desktop\images (12).jpe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5940152" y="1988840"/>
            <a:ext cx="2943634" cy="4680520"/>
          </a:xfrm>
          <a:prstGeom prst="rect"/>
          <a:noFill/>
        </p:spPr>
      </p:pic>
      <p:pic>
        <p:nvPicPr>
          <p:cNvPr id="2097161" name="Picture 3" descr="C:\Users\home\Desktop\images (13).jpe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1619672" y="3284984"/>
            <a:ext cx="2801490" cy="3573016"/>
          </a:xfrm>
          <a:prstGeom prst="rect"/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pPr algn="l"/>
            <a:r>
              <a:rPr b="1" dirty="0" lang="en-US" err="1" smtClean="0">
                <a:solidFill>
                  <a:srgbClr val="00B0F0"/>
                </a:solidFill>
              </a:rPr>
              <a:t>Joues</a:t>
            </a:r>
            <a:r>
              <a:rPr b="1" dirty="0" lang="en-US" smtClean="0">
                <a:solidFill>
                  <a:srgbClr val="00B0F0"/>
                </a:solidFill>
              </a:rPr>
              <a:t> : </a:t>
            </a:r>
            <a:r>
              <a:rPr b="1" dirty="0" lang="en-US" err="1" smtClean="0">
                <a:solidFill>
                  <a:srgbClr val="00B0F0"/>
                </a:solidFill>
              </a:rPr>
              <a:t>définition</a:t>
            </a:r>
            <a:r>
              <a:rPr b="1" dirty="0" lang="en-US" smtClean="0">
                <a:solidFill>
                  <a:srgbClr val="00B0F0"/>
                </a:solidFill>
              </a:rPr>
              <a:t>/constitution </a:t>
            </a:r>
            <a:r>
              <a:rPr b="1" dirty="0" lang="en-US" smtClean="0"/>
              <a:t/>
            </a:r>
            <a:br>
              <a:rPr b="1" dirty="0" lang="en-US" smtClean="0"/>
            </a:br>
            <a:endParaRPr dirty="0" lang="en-US"/>
          </a:p>
        </p:txBody>
      </p:sp>
      <p:sp>
        <p:nvSpPr>
          <p:cNvPr id="1048615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686800" cy="5400600"/>
          </a:xfrm>
        </p:spPr>
        <p:txBody>
          <a:bodyPr/>
          <a:p>
            <a:pPr>
              <a:buFont typeface="Wingdings" pitchFamily="2" charset="2"/>
              <a:buChar char="Ø"/>
            </a:pPr>
            <a:r>
              <a:rPr dirty="0" lang="en-US" smtClean="0"/>
              <a:t>   les </a:t>
            </a:r>
            <a:r>
              <a:rPr dirty="0" lang="en-US" err="1" smtClean="0"/>
              <a:t>Parois</a:t>
            </a:r>
            <a:r>
              <a:rPr dirty="0" lang="en-US" smtClean="0"/>
              <a:t> </a:t>
            </a:r>
            <a:r>
              <a:rPr dirty="0" lang="en-US" err="1" smtClean="0"/>
              <a:t>latérales</a:t>
            </a:r>
            <a:r>
              <a:rPr dirty="0" lang="en-US" smtClean="0"/>
              <a:t> du Vestibule oral.</a:t>
            </a:r>
          </a:p>
          <a:p>
            <a:pPr>
              <a:buNone/>
            </a:pPr>
            <a:r>
              <a:rPr dirty="0" lang="en-US" smtClean="0"/>
              <a:t> </a:t>
            </a:r>
            <a:r>
              <a:rPr dirty="0" lang="en-US" err="1" smtClean="0"/>
              <a:t>constitué</a:t>
            </a:r>
            <a:r>
              <a:rPr dirty="0" lang="en-US" smtClean="0"/>
              <a:t> de </a:t>
            </a:r>
            <a:r>
              <a:rPr dirty="0" lang="en-US" err="1"/>
              <a:t>l’intérieur</a:t>
            </a:r>
            <a:r>
              <a:rPr dirty="0" lang="en-US"/>
              <a:t> à </a:t>
            </a:r>
            <a:r>
              <a:rPr dirty="0" lang="en-US" err="1"/>
              <a:t>l’extérieur</a:t>
            </a:r>
            <a:r>
              <a:rPr dirty="0" lang="en-US"/>
              <a:t> :</a:t>
            </a:r>
          </a:p>
          <a:p>
            <a:pPr>
              <a:buFont typeface="Wingdings" pitchFamily="2" charset="2"/>
              <a:buChar char="Ø"/>
            </a:pPr>
            <a:r>
              <a:rPr dirty="0" lang="fr-FR" smtClean="0"/>
              <a:t>Muqueuse </a:t>
            </a:r>
            <a:r>
              <a:rPr dirty="0" lang="fr-FR"/>
              <a:t>buccale qui présente </a:t>
            </a:r>
            <a:r>
              <a:rPr dirty="0" lang="fr-FR" smtClean="0"/>
              <a:t>l’orifice du </a:t>
            </a:r>
            <a:r>
              <a:rPr dirty="0" lang="fr-FR"/>
              <a:t>conduit parotidien (de </a:t>
            </a:r>
            <a:r>
              <a:rPr dirty="0" lang="fr-FR" err="1"/>
              <a:t>Sténon</a:t>
            </a:r>
            <a:r>
              <a:rPr dirty="0" lang="fr-FR"/>
              <a:t>).</a:t>
            </a:r>
          </a:p>
          <a:p>
            <a:pPr>
              <a:buFont typeface="Wingdings" pitchFamily="2" charset="2"/>
              <a:buChar char="Ø"/>
            </a:pPr>
            <a:r>
              <a:rPr dirty="0" lang="en-US" smtClean="0"/>
              <a:t>Muscle </a:t>
            </a:r>
            <a:r>
              <a:rPr dirty="0" lang="en-US" err="1"/>
              <a:t>buccinateur</a:t>
            </a:r>
            <a:r>
              <a:rPr dirty="0" lang="en-US"/>
              <a:t>.</a:t>
            </a:r>
          </a:p>
          <a:p>
            <a:pPr>
              <a:buFont typeface="Wingdings" pitchFamily="2" charset="2"/>
              <a:buChar char="Ø"/>
            </a:pPr>
            <a:r>
              <a:rPr dirty="0" lang="en-US" smtClean="0"/>
              <a:t> </a:t>
            </a:r>
            <a:r>
              <a:rPr dirty="0" lang="en-US" err="1"/>
              <a:t>Peau</a:t>
            </a:r>
            <a:r>
              <a:rPr dirty="0" lang="en-US"/>
              <a:t>.</a:t>
            </a:r>
          </a:p>
        </p:txBody>
      </p:sp>
      <p:pic>
        <p:nvPicPr>
          <p:cNvPr id="2097162" name="Picture 2" descr="C:\Users\home\Desktop\images (18).jpe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4355976" y="3800475"/>
            <a:ext cx="4608512" cy="3057525"/>
          </a:xfrm>
          <a:prstGeom prst="rect"/>
          <a:noFill/>
        </p:spPr>
      </p:pic>
      <p:pic>
        <p:nvPicPr>
          <p:cNvPr id="2097163" name="Picture 3" descr="C:\Users\home\Desktop\images (11).jpe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395536" y="4653136"/>
            <a:ext cx="2736305" cy="2204864"/>
          </a:xfrm>
          <a:prstGeom prst="rect"/>
          <a:noFill/>
        </p:spPr>
      </p:pic>
    </p:spTree>
  </p:cSld>
  <p:clrMapOvr>
    <a:masterClrMapping/>
  </p:clrMapOvr>
</p:sld>
</file>

<file path=ppt/theme/_rels/them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lastClr="000000" val="windowText"/>
      </a:dk1>
      <a:lt1>
        <a:sysClr lastClr="FFFFFF" val="window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dir="tl" rig="brightRoom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dir="t" rig="glow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algn="tl" flip="none" sx="80000" sy="80000" tx="0" ty="0"/>
        </a:blip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Slide 1</dc:title>
  <dc:creator>home</dc:creator>
  <cp:lastModifiedBy>home</cp:lastModifiedBy>
  <dcterms:created xsi:type="dcterms:W3CDTF">2024-11-06T19:25:20Z</dcterms:created>
  <dcterms:modified xsi:type="dcterms:W3CDTF">2024-12-15T12:07:11Z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b7bdf54e667549cba8b0c8932f81a317</vt:lpwstr>
  </property>
</Properties>
</file>