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7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9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0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1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2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8" r:id="rId2"/>
    <p:sldMasterId id="2147483696" r:id="rId3"/>
    <p:sldMasterId id="2147483714" r:id="rId4"/>
    <p:sldMasterId id="2147483732" r:id="rId5"/>
    <p:sldMasterId id="2147483750" r:id="rId6"/>
    <p:sldMasterId id="2147483774" r:id="rId7"/>
    <p:sldMasterId id="2147483786" r:id="rId8"/>
    <p:sldMasterId id="2147483798" r:id="rId9"/>
    <p:sldMasterId id="2147483810" r:id="rId10"/>
    <p:sldMasterId id="2147483822" r:id="rId11"/>
    <p:sldMasterId id="2147483834" r:id="rId12"/>
    <p:sldMasterId id="2147483846" r:id="rId13"/>
  </p:sldMasterIdLst>
  <p:notesMasterIdLst>
    <p:notesMasterId r:id="rId46"/>
  </p:notesMasterIdLst>
  <p:sldIdLst>
    <p:sldId id="257" r:id="rId14"/>
    <p:sldId id="258" r:id="rId15"/>
    <p:sldId id="259" r:id="rId16"/>
    <p:sldId id="260" r:id="rId17"/>
    <p:sldId id="262" r:id="rId18"/>
    <p:sldId id="261" r:id="rId19"/>
    <p:sldId id="263" r:id="rId20"/>
    <p:sldId id="287" r:id="rId21"/>
    <p:sldId id="274" r:id="rId22"/>
    <p:sldId id="273" r:id="rId23"/>
    <p:sldId id="265" r:id="rId24"/>
    <p:sldId id="272" r:id="rId25"/>
    <p:sldId id="266" r:id="rId26"/>
    <p:sldId id="267" r:id="rId27"/>
    <p:sldId id="286" r:id="rId28"/>
    <p:sldId id="288" r:id="rId29"/>
    <p:sldId id="289" r:id="rId30"/>
    <p:sldId id="275" r:id="rId31"/>
    <p:sldId id="268" r:id="rId32"/>
    <p:sldId id="276" r:id="rId33"/>
    <p:sldId id="269" r:id="rId34"/>
    <p:sldId id="270" r:id="rId35"/>
    <p:sldId id="271" r:id="rId36"/>
    <p:sldId id="277" r:id="rId37"/>
    <p:sldId id="278" r:id="rId38"/>
    <p:sldId id="279" r:id="rId39"/>
    <p:sldId id="280" r:id="rId40"/>
    <p:sldId id="281" r:id="rId41"/>
    <p:sldId id="283" r:id="rId42"/>
    <p:sldId id="284" r:id="rId43"/>
    <p:sldId id="285" r:id="rId44"/>
    <p:sldId id="282" r:id="rId45"/>
  </p:sldIdLst>
  <p:sldSz cx="12192000" cy="6858000"/>
  <p:notesSz cx="6884988" cy="100187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6" autoAdjust="0"/>
    <p:restoredTop sz="94660"/>
  </p:normalViewPr>
  <p:slideViewPr>
    <p:cSldViewPr snapToGrid="0">
      <p:cViewPr varScale="1">
        <p:scale>
          <a:sx n="65" d="100"/>
          <a:sy n="65" d="100"/>
        </p:scale>
        <p:origin x="96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800"/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مستوى الذكاء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ورقة1!$A$2:$A$4</c:f>
              <c:strCache>
                <c:ptCount val="3"/>
                <c:pt idx="0">
                  <c:v>مرتفع</c:v>
                </c:pt>
                <c:pt idx="1">
                  <c:v>متوسط</c:v>
                </c:pt>
                <c:pt idx="2">
                  <c:v>منخفض</c:v>
                </c:pt>
              </c:strCache>
            </c:strRef>
          </c:cat>
          <c:val>
            <c:numRef>
              <c:f>ورقة1!$B$2:$B$4</c:f>
              <c:numCache>
                <c:formatCode>General</c:formatCode>
                <c:ptCount val="3"/>
                <c:pt idx="0">
                  <c:v>10</c:v>
                </c:pt>
                <c:pt idx="1">
                  <c:v>35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دكتوراه</c:v>
                </c:pt>
                <c:pt idx="1">
                  <c:v>جامعي</c:v>
                </c:pt>
                <c:pt idx="2">
                  <c:v>ثانوي</c:v>
                </c:pt>
                <c:pt idx="3">
                  <c:v>متوسط</c:v>
                </c:pt>
                <c:pt idx="4">
                  <c:v>ابتدائي</c:v>
                </c:pt>
              </c:strCache>
            </c:strRef>
          </c:cat>
          <c:val>
            <c:numRef>
              <c:f>Feuil1!$B$2:$B$6</c:f>
              <c:numCache>
                <c:formatCode>0.00%</c:formatCode>
                <c:ptCount val="5"/>
                <c:pt idx="0">
                  <c:v>5.7000000000000002E-2</c:v>
                </c:pt>
                <c:pt idx="1">
                  <c:v>0.371</c:v>
                </c:pt>
                <c:pt idx="2">
                  <c:v>0.45700000000000002</c:v>
                </c:pt>
                <c:pt idx="3">
                  <c:v>8.5999999999999993E-2</c:v>
                </c:pt>
                <c:pt idx="4">
                  <c:v>2.9000000000000001E-2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667581200787414"/>
          <c:y val="0.39664533731266377"/>
          <c:w val="0.10991522737516655"/>
          <c:h val="0.28368940209597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3495" cy="50267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99900" y="0"/>
            <a:ext cx="2983495" cy="50267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r">
              <a:defRPr sz="1300"/>
            </a:lvl1pPr>
          </a:lstStyle>
          <a:p>
            <a:fld id="{8C88A32A-712E-4F55-99A7-5CBA08785E17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08688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88" tIns="48294" rIns="96588" bIns="4829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499" y="4821506"/>
            <a:ext cx="5507990" cy="3944868"/>
          </a:xfrm>
          <a:prstGeom prst="rect">
            <a:avLst/>
          </a:prstGeom>
        </p:spPr>
        <p:txBody>
          <a:bodyPr vert="horz" lIns="96588" tIns="48294" rIns="96588" bIns="48294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3495" cy="502674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99900" y="9516039"/>
            <a:ext cx="2983495" cy="502674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r">
              <a:defRPr sz="1300"/>
            </a:lvl1pPr>
          </a:lstStyle>
          <a:p>
            <a:fld id="{93BD4ABC-EBAB-4637-9310-D2CFAC000C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7473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B60F3-6864-4900-A842-4EEF1AB811C2}" type="slidenum">
              <a:rPr lang="ar-SA" smtClean="0">
                <a:solidFill>
                  <a:prstClr val="black"/>
                </a:solidFill>
              </a:rPr>
              <a:pPr/>
              <a:t>11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137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1BA042C-1A42-47A5-855C-0487E85C308B}" type="datetimeFigureOut">
              <a:rPr lang="fr-FR" smtClean="0">
                <a:solidFill>
                  <a:prstClr val="white">
                    <a:alpha val="60000"/>
                  </a:prstClr>
                </a:solidFill>
              </a:rPr>
              <a:pPr/>
              <a:t>05/11/2024</a:t>
            </a:fld>
            <a:endParaRPr lang="fr-FR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fr-FR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41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218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734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867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417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715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904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982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377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592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04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714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13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097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59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687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591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1BA042C-1A42-47A5-855C-0487E85C308B}" type="datetimeFigureOut">
              <a:rPr lang="fr-FR" smtClean="0">
                <a:solidFill>
                  <a:prstClr val="white">
                    <a:alpha val="60000"/>
                  </a:prstClr>
                </a:solidFill>
              </a:rPr>
              <a:pPr/>
              <a:t>05/11/2024</a:t>
            </a:fld>
            <a:endParaRPr lang="fr-FR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fr-FR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69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198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750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329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112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554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359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810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878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670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185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028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052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919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384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379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206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1BA042C-1A42-47A5-855C-0487E85C308B}" type="datetimeFigureOut">
              <a:rPr lang="fr-FR" smtClean="0">
                <a:solidFill>
                  <a:prstClr val="white">
                    <a:alpha val="60000"/>
                  </a:prstClr>
                </a:solidFill>
              </a:rPr>
              <a:pPr/>
              <a:t>05/11/2024</a:t>
            </a:fld>
            <a:endParaRPr lang="fr-FR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fr-FR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201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05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383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752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535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115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5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844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581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156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18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612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292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532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600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803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510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1BA042C-1A42-47A5-855C-0487E85C308B}" type="datetimeFigureOut">
              <a:rPr lang="fr-FR" smtClean="0">
                <a:solidFill>
                  <a:prstClr val="white">
                    <a:alpha val="60000"/>
                  </a:prstClr>
                </a:solidFill>
              </a:rPr>
              <a:pPr/>
              <a:t>05/11/2024</a:t>
            </a:fld>
            <a:endParaRPr lang="fr-FR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fr-FR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189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828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812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375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23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359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907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658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63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368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295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236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993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953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903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818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172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1BA042C-1A42-47A5-855C-0487E85C308B}" type="datetimeFigureOut">
              <a:rPr lang="fr-FR" smtClean="0">
                <a:solidFill>
                  <a:prstClr val="white">
                    <a:alpha val="60000"/>
                  </a:prstClr>
                </a:solidFill>
              </a:rPr>
              <a:pPr/>
              <a:t>05/11/2024</a:t>
            </a:fld>
            <a:endParaRPr lang="fr-FR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fr-FR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05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777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131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54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502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728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381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22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307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35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227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958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016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289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742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785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574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309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112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24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9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827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828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657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055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301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643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162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321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482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374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65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018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18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067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308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67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277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28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651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528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279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59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378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537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615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994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235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155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153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80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679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413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95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166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365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921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47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593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351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931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72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526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024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29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346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705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835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384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65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550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005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120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80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536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94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7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31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67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382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235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480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630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09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522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275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63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901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618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05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16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726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525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510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425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084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161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03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608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555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907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4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484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756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audio" Target="../media/audio1.wav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audio" Target="../media/audio1.wav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21" Type="http://schemas.openxmlformats.org/officeDocument/2006/relationships/audio" Target="../media/audio1.wav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21" Type="http://schemas.openxmlformats.org/officeDocument/2006/relationships/audio" Target="../media/audio1.wav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71.xml"/><Relationship Id="rId21" Type="http://schemas.openxmlformats.org/officeDocument/2006/relationships/audio" Target="../media/audio1.wav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066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9" name="type.wav"/>
          </p:stSnd>
        </p:sndAc>
      </p:transition>
    </mc:Choice>
    <mc:Fallback xmlns="">
      <p:transition spd="slow">
        <p:fade/>
        <p:sndAc>
          <p:stSnd>
            <p:snd r:embed="rId21" name="type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7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9" name="type.wav"/>
          </p:stSnd>
        </p:sndAc>
      </p:transition>
    </mc:Choice>
    <mc:Fallback xmlns="">
      <p:transition spd="slow">
        <p:fade/>
        <p:sndAc>
          <p:stSnd>
            <p:snd r:embed="rId21" name="type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98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9" name="type.wav"/>
          </p:stSnd>
        </p:sndAc>
      </p:transition>
    </mc:Choice>
    <mc:Fallback xmlns="">
      <p:transition spd="slow">
        <p:fade/>
        <p:sndAc>
          <p:stSnd>
            <p:snd r:embed="rId21" name="type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85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9" name="type.wav"/>
          </p:stSnd>
        </p:sndAc>
      </p:transition>
    </mc:Choice>
    <mc:Fallback xmlns="">
      <p:transition spd="slow">
        <p:fade/>
        <p:sndAc>
          <p:stSnd>
            <p:snd r:embed="rId21" name="type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1BA042C-1A42-47A5-855C-0487E85C308B}" type="datetimeFigureOut">
              <a:rPr lang="fr-FR" smtClean="0">
                <a:solidFill>
                  <a:srgbClr val="B31166"/>
                </a:solidFill>
              </a:rPr>
              <a:pPr/>
              <a:t>05/11/2024</a:t>
            </a:fld>
            <a:endParaRPr lang="fr-FR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r-FR">
              <a:solidFill>
                <a:srgbClr val="B3116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B01388A-C3EF-4B3C-98AE-97EB955F33B9}" type="slidenum">
              <a:rPr lang="fr-FR" smtClean="0">
                <a:solidFill>
                  <a:prstClr val="white"/>
                </a:solidFill>
              </a:rPr>
              <a:pPr/>
              <a:t>‹N°›</a:t>
            </a:fld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531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19" name="type.wav"/>
          </p:stSnd>
        </p:sndAc>
      </p:transition>
    </mc:Choice>
    <mc:Fallback xmlns="">
      <p:transition spd="slow">
        <p:fade/>
        <p:sndAc>
          <p:stSnd>
            <p:snd r:embed="rId21" name="type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13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594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0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1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779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771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260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6F3E3ED4-D062-4D71-AF7F-50973477FCD7}" type="datetimeFigureOut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04/05/1446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1"/>
            <a:fld id="{25800353-5EA9-420F-975A-6DFB97790895}" type="slidenum">
              <a:rPr lang="ar-SA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rtl="1"/>
              <a:t>‹N°›</a:t>
            </a:fld>
            <a:endParaRPr lang="ar-SA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638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9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6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0.xml"/><Relationship Id="rId5" Type="http://schemas.openxmlformats.org/officeDocument/2006/relationships/audio" Target="../media/audio1.wav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0" y="728421"/>
            <a:ext cx="48509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600" b="1" dirty="0">
                <a:solidFill>
                  <a:prstClr val="white"/>
                </a:solidFill>
              </a:rPr>
              <a:t>إعداد الأستاذ:</a:t>
            </a:r>
          </a:p>
          <a:p>
            <a:pPr algn="r" rtl="1"/>
            <a:r>
              <a:rPr lang="ar-DZ" sz="3600" b="1" dirty="0">
                <a:solidFill>
                  <a:prstClr val="white"/>
                </a:solidFill>
              </a:rPr>
              <a:t>           لونيسي عبد الحكيم</a:t>
            </a:r>
            <a:endParaRPr lang="fr-FR" sz="3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936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DZ" sz="4000" dirty="0" smtClean="0"/>
              <a:t>معلومات حول المادة</a:t>
            </a:r>
            <a:endParaRPr lang="fr-FR" sz="4000" dirty="0"/>
          </a:p>
        </p:txBody>
      </p:sp>
      <p:pic>
        <p:nvPicPr>
          <p:cNvPr id="2052" name="Picture 4" descr="تعريف الإحصاء الوصفي - سطور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954" y="2355742"/>
            <a:ext cx="5803785" cy="450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958739" y="2252379"/>
            <a:ext cx="43860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DZ" sz="2000" dirty="0">
                <a:solidFill>
                  <a:srgbClr val="333333"/>
                </a:solidFill>
                <a:latin typeface="Arial" panose="020B0604020202020204" pitchFamily="34" charset="0"/>
              </a:rPr>
              <a:t>الجامعة: جامعة جيجل 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DZ" sz="2000" dirty="0">
                <a:solidFill>
                  <a:srgbClr val="333333"/>
                </a:solidFill>
                <a:latin typeface="Arial" panose="020B0604020202020204" pitchFamily="34" charset="0"/>
              </a:rPr>
              <a:t>الكلية: كلية العلوم الانسانية والاجتماعية 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DZ" sz="2000" dirty="0">
                <a:solidFill>
                  <a:srgbClr val="333333"/>
                </a:solidFill>
                <a:latin typeface="Arial" panose="020B0604020202020204" pitchFamily="34" charset="0"/>
              </a:rPr>
              <a:t>القسم: قسم التعليم الأساسي للعلوم الاجتماعية 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DZ" sz="2000" dirty="0">
                <a:solidFill>
                  <a:srgbClr val="333333"/>
                </a:solidFill>
                <a:latin typeface="Arial" panose="020B0604020202020204" pitchFamily="34" charset="0"/>
              </a:rPr>
              <a:t>المقياس: الإحصاء الوصفي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DZ" sz="2000" dirty="0">
                <a:solidFill>
                  <a:srgbClr val="333333"/>
                </a:solidFill>
                <a:latin typeface="Arial" panose="020B0604020202020204" pitchFamily="34" charset="0"/>
              </a:rPr>
              <a:t>الفئة المستهدفة: طلبة سنة أولى ليسانس علم اجتماع العام 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DZ" sz="2000" dirty="0">
                <a:solidFill>
                  <a:srgbClr val="333333"/>
                </a:solidFill>
                <a:latin typeface="Arial" panose="020B0604020202020204" pitchFamily="34" charset="0"/>
              </a:rPr>
              <a:t>الرصيد: 03 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DZ" sz="2000" dirty="0">
                <a:solidFill>
                  <a:srgbClr val="333333"/>
                </a:solidFill>
                <a:latin typeface="Arial" panose="020B0604020202020204" pitchFamily="34" charset="0"/>
              </a:rPr>
              <a:t>المعامل: 02 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DZ" sz="2000" dirty="0">
                <a:solidFill>
                  <a:srgbClr val="333333"/>
                </a:solidFill>
                <a:latin typeface="Arial" panose="020B0604020202020204" pitchFamily="34" charset="0"/>
              </a:rPr>
              <a:t>الحجم الساعي خلال السداسي: 45 ساعة 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DZ" sz="2000" dirty="0">
                <a:solidFill>
                  <a:srgbClr val="333333"/>
                </a:solidFill>
                <a:latin typeface="Arial" panose="020B0604020202020204" pitchFamily="34" charset="0"/>
              </a:rPr>
              <a:t>الحجم الساعي الأسبوعي: ساعة ونصف محاضرة، ساعة ونصف أعمال موجهة 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DZ" sz="2000" dirty="0">
                <a:solidFill>
                  <a:srgbClr val="333333"/>
                </a:solidFill>
                <a:latin typeface="Arial" panose="020B0604020202020204" pitchFamily="34" charset="0"/>
              </a:rPr>
              <a:t>طريقة التقييم: مراقبة مستمرة 40 % + امتحان 60 %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DZ" sz="2000" dirty="0">
                <a:solidFill>
                  <a:srgbClr val="333333"/>
                </a:solidFill>
                <a:latin typeface="Arial" panose="020B0604020202020204" pitchFamily="34" charset="0"/>
              </a:rPr>
              <a:t>مكان المحاضرة: مدرج 03 و 04 كلية العلوم الاجتماعية -قطب </a:t>
            </a:r>
            <a:r>
              <a:rPr lang="ar-DZ" sz="2000" dirty="0" err="1">
                <a:solidFill>
                  <a:srgbClr val="333333"/>
                </a:solidFill>
                <a:latin typeface="Arial" panose="020B0604020202020204" pitchFamily="34" charset="0"/>
              </a:rPr>
              <a:t>تاسوست</a:t>
            </a:r>
            <a:r>
              <a:rPr lang="ar-DZ" sz="2000" dirty="0">
                <a:solidFill>
                  <a:srgbClr val="333333"/>
                </a:solidFill>
                <a:latin typeface="Arial" panose="020B0604020202020204" pitchFamily="34" charset="0"/>
              </a:rPr>
              <a:t>- جامعة جيجل.</a:t>
            </a:r>
          </a:p>
        </p:txBody>
      </p:sp>
    </p:spTree>
    <p:extLst>
      <p:ext uri="{BB962C8B-B14F-4D97-AF65-F5344CB8AC3E}">
        <p14:creationId xmlns:p14="http://schemas.microsoft.com/office/powerpoint/2010/main" val="1702160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DZ" b="1" dirty="0" smtClean="0"/>
              <a:t>معلومات حول الأستاذ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0708" y="4169044"/>
            <a:ext cx="10285048" cy="2688956"/>
          </a:xfrm>
        </p:spPr>
        <p:txBody>
          <a:bodyPr/>
          <a:lstStyle/>
          <a:p>
            <a:pPr algn="r" rtl="1"/>
            <a:r>
              <a:rPr lang="ar-DZ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أستاذ </a:t>
            </a:r>
            <a:r>
              <a:rPr lang="ar-DZ" sz="2400" dirty="0">
                <a:solidFill>
                  <a:srgbClr val="333333"/>
                </a:solidFill>
                <a:latin typeface="Arial" panose="020B0604020202020204" pitchFamily="34" charset="0"/>
              </a:rPr>
              <a:t>المحاضرات والأعمال الموجهة الدكتور : </a:t>
            </a:r>
            <a:r>
              <a:rPr lang="ar-DZ" sz="2400" b="1" i="1" dirty="0">
                <a:solidFill>
                  <a:srgbClr val="333333"/>
                </a:solidFill>
                <a:latin typeface="Arial" panose="020B0604020202020204" pitchFamily="34" charset="0"/>
              </a:rPr>
              <a:t>لونيسي عبد الحكيم</a:t>
            </a:r>
            <a:r>
              <a:rPr lang="ar-DZ" sz="2400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</a:p>
          <a:p>
            <a:pPr algn="r" rtl="1"/>
            <a:r>
              <a:rPr lang="ar-DZ" sz="2400" dirty="0">
                <a:solidFill>
                  <a:srgbClr val="333333"/>
                </a:solidFill>
                <a:latin typeface="Arial" panose="020B0604020202020204" pitchFamily="34" charset="0"/>
              </a:rPr>
              <a:t>التواصل </a:t>
            </a:r>
            <a:r>
              <a:rPr lang="ar-DZ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عبر الإيمايل: </a:t>
            </a:r>
            <a:r>
              <a:rPr lang="fr-FR" sz="2400" dirty="0">
                <a:solidFill>
                  <a:srgbClr val="333333"/>
                </a:solidFill>
                <a:latin typeface="Arial" panose="020B0604020202020204" pitchFamily="34" charset="0"/>
              </a:rPr>
              <a:t>abdelhakim.lounissi@univ-jijel.dz </a:t>
            </a:r>
            <a:br>
              <a:rPr lang="fr-FR" sz="2400" dirty="0">
                <a:solidFill>
                  <a:srgbClr val="333333"/>
                </a:solidFill>
                <a:latin typeface="Arial" panose="020B0604020202020204" pitchFamily="34" charset="0"/>
              </a:rPr>
            </a:br>
            <a:r>
              <a:rPr lang="ar-DZ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الهاتف: 0667390405</a:t>
            </a:r>
            <a:endParaRPr lang="fr-FR" sz="2400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algn="r" rtl="1"/>
            <a:r>
              <a:rPr lang="ar-DZ" sz="2400" dirty="0">
                <a:solidFill>
                  <a:srgbClr val="333333"/>
                </a:solidFill>
                <a:latin typeface="Arial" panose="020B0604020202020204" pitchFamily="34" charset="0"/>
              </a:rPr>
              <a:t>أتعهد بالرد عبر البريد الإلكتروني خلال 48 ساعة من استلام الرسالة إلا في حالة حدوث ظروف غير متوقعة.</a:t>
            </a:r>
          </a:p>
          <a:p>
            <a:pPr algn="r" rtl="1"/>
            <a:r>
              <a:rPr lang="ar-DZ" sz="2400" dirty="0">
                <a:solidFill>
                  <a:srgbClr val="333333"/>
                </a:solidFill>
                <a:latin typeface="Arial" panose="020B0604020202020204" pitchFamily="34" charset="0"/>
              </a:rPr>
              <a:t>أوقات التواصل في قاعة الأساتذة: أيام الإثنين، الثلاثاء من الساعة 10:00 إلى 11:00</a:t>
            </a:r>
          </a:p>
          <a:p>
            <a:pPr marL="0" indent="0" algn="r" rtl="1">
              <a:buNone/>
            </a:pPr>
            <a:endParaRPr lang="fr-FR" dirty="0"/>
          </a:p>
        </p:txBody>
      </p:sp>
      <p:pic>
        <p:nvPicPr>
          <p:cNvPr id="4100" name="Picture 4" descr="Cours : التطبيق النحوي ( منصة قسنطينة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36" y="2087482"/>
            <a:ext cx="4230446" cy="2081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608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DZ" dirty="0" smtClean="0"/>
              <a:t>مقرر مقياس الإحصاء الوصفي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DZ" sz="32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أولا- مدخل عام لدراسة علم الإحصاء</a:t>
            </a:r>
          </a:p>
          <a:p>
            <a:pPr algn="r" rtl="1"/>
            <a:r>
              <a:rPr lang="ar-DZ" sz="32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ثانيا- تنظيم وعرض البيانات: العرض الجدولي والعرض البياني)</a:t>
            </a:r>
          </a:p>
          <a:p>
            <a:pPr algn="r" rtl="1"/>
            <a:r>
              <a:rPr lang="ar-DZ" sz="32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ثالثا- مقاييس النزعة المركزية: ( المتوسط الحسابي، الوسيط، المنوال)</a:t>
            </a:r>
          </a:p>
          <a:p>
            <a:pPr algn="r" rtl="1"/>
            <a:r>
              <a:rPr lang="ar-DZ" sz="3200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مقاييس التشتت: ( الربيعيات، الانحراف المعياري والتباين، الخطأ المعياري)</a:t>
            </a:r>
            <a:endParaRPr lang="fr-FR" sz="32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4240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DZ" dirty="0" smtClean="0"/>
              <a:t>المحور الثاني: تنظيم وعرض البيانات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42545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DZ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1- البيانات الوصفية</a:t>
            </a:r>
          </a:p>
          <a:p>
            <a:pPr marL="0" indent="0" algn="r" rtl="1">
              <a:buNone/>
            </a:pPr>
            <a:r>
              <a:rPr lang="ar-DZ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1-1- العرض الجدولي</a:t>
            </a:r>
          </a:p>
          <a:p>
            <a:pPr marL="0" indent="0" algn="r" rtl="1">
              <a:buNone/>
            </a:pPr>
            <a:r>
              <a:rPr lang="ar-DZ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DZ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2-1-  العرض البياني</a:t>
            </a:r>
          </a:p>
          <a:p>
            <a:pPr marL="0" indent="0" algn="r" rtl="1">
              <a:buNone/>
            </a:pPr>
            <a:r>
              <a:rPr lang="ar-DZ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2- البيانات الكمية</a:t>
            </a:r>
            <a:r>
              <a:rPr lang="fr-FR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ar-DZ" sz="24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r" rtl="1">
              <a:buNone/>
            </a:pPr>
            <a:r>
              <a:rPr lang="ar-DZ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1-2-  العرض الجدولي للبيانات الكمية المنفصلة</a:t>
            </a:r>
          </a:p>
          <a:p>
            <a:pPr marL="0" indent="0" algn="r" rtl="1">
              <a:buNone/>
            </a:pPr>
            <a:r>
              <a:rPr lang="ar-DZ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DZ" sz="2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2-2- العرض البياني للبيانات الكمية المنفصلة</a:t>
            </a:r>
          </a:p>
          <a:p>
            <a:pPr marL="0" lvl="0" indent="0" algn="r" rtl="1">
              <a:buClr>
                <a:srgbClr val="B31166"/>
              </a:buClr>
              <a:buNone/>
            </a:pPr>
            <a:r>
              <a:rPr lang="ar-DZ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1-2-  العرض الجدولي للبيانات الكمية </a:t>
            </a:r>
            <a:r>
              <a:rPr lang="ar-DZ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المتصلة</a:t>
            </a:r>
            <a:endParaRPr lang="ar-DZ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lvl="0" indent="0" algn="r" rtl="1">
              <a:buClr>
                <a:srgbClr val="B31166"/>
              </a:buClr>
              <a:buNone/>
            </a:pPr>
            <a:r>
              <a:rPr lang="ar-DZ" sz="24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2-2- العرض البياني للبيانات الكمية </a:t>
            </a:r>
            <a:r>
              <a:rPr lang="ar-DZ" sz="2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المتصلة</a:t>
            </a:r>
            <a:endParaRPr lang="ar-DZ" sz="2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r" rtl="1">
              <a:buNone/>
            </a:pPr>
            <a:endParaRPr lang="ar-DZ" sz="24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r" rtl="1">
              <a:buNone/>
            </a:pPr>
            <a:endParaRPr lang="ar-DZ" sz="24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r" rtl="1">
              <a:buNone/>
            </a:pPr>
            <a:endParaRPr lang="ar-DZ" sz="2400" b="1" dirty="0" smtClean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r" rtl="1">
              <a:buNone/>
            </a:pPr>
            <a:endParaRPr lang="fr-FR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9369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DZ" sz="4000" b="1" dirty="0" smtClean="0"/>
              <a:t>أهداف الدرس</a:t>
            </a:r>
            <a:endParaRPr lang="fr-FR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604434" y="2278251"/>
                <a:ext cx="10972800" cy="3741549"/>
              </a:xfrm>
            </p:spPr>
            <p:txBody>
              <a:bodyPr>
                <a:normAutofit/>
              </a:bodyPr>
              <a:lstStyle/>
              <a:p>
                <a:pPr marL="0" indent="0" algn="r" rtl="1">
                  <a:buNone/>
                </a:pPr>
                <a:r>
                  <a:rPr lang="ar-DZ" dirty="0" smtClean="0"/>
                  <a:t>     </a:t>
                </a:r>
                <a:r>
                  <a:rPr lang="ar-DZ" sz="4000" dirty="0" smtClean="0"/>
                  <a:t>في نهاية هذا الدرس يكون الطالب قد تمكن من:</a:t>
                </a:r>
              </a:p>
              <a:p>
                <a:pPr algn="r" rtl="1">
                  <a:buFont typeface="+mj-lt"/>
                  <a:buAutoNum type="arabicPeriod"/>
                </a:pPr>
                <a:r>
                  <a:rPr lang="ar-DZ" sz="4000" dirty="0" smtClean="0"/>
                  <a:t>حساب التكرار المطلق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DZ" sz="4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ar-DZ" sz="4000" dirty="0" smtClean="0"/>
              </a:p>
              <a:p>
                <a:pPr algn="r" rtl="1">
                  <a:buFont typeface="+mj-lt"/>
                  <a:buAutoNum type="arabicPeriod"/>
                </a:pPr>
                <a:r>
                  <a:rPr lang="ar-DZ" sz="4000" dirty="0" smtClean="0"/>
                  <a:t>حساب التكرار النسبي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DZ" sz="40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4000" b="0" i="1" smtClean="0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40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fr-FR" sz="4000" dirty="0" smtClean="0"/>
              </a:p>
              <a:p>
                <a:pPr algn="r" rtl="1">
                  <a:buFont typeface="+mj-lt"/>
                  <a:buAutoNum type="arabicPeriod"/>
                </a:pPr>
                <a:r>
                  <a:rPr lang="ar-DZ" sz="4000" dirty="0" smtClean="0"/>
                  <a:t>حساب التكرار النسبي المئوي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DZ" sz="40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40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4000" i="1">
                            <a:solidFill>
                              <a:prstClr val="black">
                                <a:lumMod val="75000"/>
                                <a:lumOff val="2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fr-FR" sz="4000" dirty="0" smtClean="0"/>
                  <a:t>%</a:t>
                </a:r>
                <a:endParaRPr lang="ar-DZ" sz="4000" dirty="0" smtClean="0"/>
              </a:p>
              <a:p>
                <a:pPr marL="0" indent="0" algn="r" rtl="1">
                  <a:buNone/>
                </a:pPr>
                <a:endParaRPr lang="fr-FR" sz="4000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4434" y="2278251"/>
                <a:ext cx="10972800" cy="3741549"/>
              </a:xfrm>
              <a:blipFill rotWithShape="0">
                <a:blip r:embed="rId3"/>
                <a:stretch>
                  <a:fillRect t="-2932" r="-1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powerpoint presentation goal animated gif - Clip Art Librar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33" y="2892748"/>
            <a:ext cx="3611105" cy="312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793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حر 3"/>
          <p:cNvSpPr/>
          <p:nvPr/>
        </p:nvSpPr>
        <p:spPr>
          <a:xfrm>
            <a:off x="8124227" y="3847833"/>
            <a:ext cx="91440" cy="4996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499699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شكل حر 4"/>
          <p:cNvSpPr/>
          <p:nvPr/>
        </p:nvSpPr>
        <p:spPr>
          <a:xfrm>
            <a:off x="6088906" y="2257098"/>
            <a:ext cx="2081040" cy="4996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40530"/>
                </a:lnTo>
                <a:lnTo>
                  <a:pt x="2081040" y="340530"/>
                </a:lnTo>
                <a:lnTo>
                  <a:pt x="2081040" y="499699"/>
                </a:lnTo>
              </a:path>
            </a:pathLst>
          </a:custGeom>
          <a:noFill/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شكل حر 5"/>
          <p:cNvSpPr/>
          <p:nvPr/>
        </p:nvSpPr>
        <p:spPr>
          <a:xfrm>
            <a:off x="3962146" y="3847833"/>
            <a:ext cx="91440" cy="4996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499699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شكل حر 6"/>
          <p:cNvSpPr/>
          <p:nvPr/>
        </p:nvSpPr>
        <p:spPr>
          <a:xfrm>
            <a:off x="4007866" y="2257098"/>
            <a:ext cx="2081040" cy="4996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081040" y="0"/>
                </a:moveTo>
                <a:lnTo>
                  <a:pt x="2081040" y="340530"/>
                </a:lnTo>
                <a:lnTo>
                  <a:pt x="0" y="340530"/>
                </a:lnTo>
                <a:lnTo>
                  <a:pt x="0" y="499699"/>
                </a:lnTo>
              </a:path>
            </a:pathLst>
          </a:custGeom>
          <a:noFill/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مستطيل مستدير الزوايا 7"/>
          <p:cNvSpPr/>
          <p:nvPr/>
        </p:nvSpPr>
        <p:spPr>
          <a:xfrm>
            <a:off x="5229823" y="1166062"/>
            <a:ext cx="1718166" cy="109103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شكل حر 8"/>
          <p:cNvSpPr/>
          <p:nvPr/>
        </p:nvSpPr>
        <p:spPr>
          <a:xfrm>
            <a:off x="5420731" y="1347424"/>
            <a:ext cx="1718166" cy="1091035"/>
          </a:xfrm>
          <a:custGeom>
            <a:avLst/>
            <a:gdLst>
              <a:gd name="connsiteX0" fmla="*/ 0 w 1718166"/>
              <a:gd name="connsiteY0" fmla="*/ 109104 h 1091035"/>
              <a:gd name="connsiteX1" fmla="*/ 109104 w 1718166"/>
              <a:gd name="connsiteY1" fmla="*/ 0 h 1091035"/>
              <a:gd name="connsiteX2" fmla="*/ 1609063 w 1718166"/>
              <a:gd name="connsiteY2" fmla="*/ 0 h 1091035"/>
              <a:gd name="connsiteX3" fmla="*/ 1718167 w 1718166"/>
              <a:gd name="connsiteY3" fmla="*/ 109104 h 1091035"/>
              <a:gd name="connsiteX4" fmla="*/ 1718166 w 1718166"/>
              <a:gd name="connsiteY4" fmla="*/ 981932 h 1091035"/>
              <a:gd name="connsiteX5" fmla="*/ 1609062 w 1718166"/>
              <a:gd name="connsiteY5" fmla="*/ 1091036 h 1091035"/>
              <a:gd name="connsiteX6" fmla="*/ 109104 w 1718166"/>
              <a:gd name="connsiteY6" fmla="*/ 1091035 h 1091035"/>
              <a:gd name="connsiteX7" fmla="*/ 0 w 1718166"/>
              <a:gd name="connsiteY7" fmla="*/ 981931 h 1091035"/>
              <a:gd name="connsiteX8" fmla="*/ 0 w 1718166"/>
              <a:gd name="connsiteY8" fmla="*/ 109104 h 109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66" h="1091035">
                <a:moveTo>
                  <a:pt x="0" y="109104"/>
                </a:moveTo>
                <a:cubicBezTo>
                  <a:pt x="0" y="48848"/>
                  <a:pt x="48848" y="0"/>
                  <a:pt x="109104" y="0"/>
                </a:cubicBezTo>
                <a:lnTo>
                  <a:pt x="1609063" y="0"/>
                </a:lnTo>
                <a:cubicBezTo>
                  <a:pt x="1669319" y="0"/>
                  <a:pt x="1718167" y="48848"/>
                  <a:pt x="1718167" y="109104"/>
                </a:cubicBezTo>
                <a:cubicBezTo>
                  <a:pt x="1718167" y="400047"/>
                  <a:pt x="1718166" y="690989"/>
                  <a:pt x="1718166" y="981932"/>
                </a:cubicBezTo>
                <a:cubicBezTo>
                  <a:pt x="1718166" y="1042188"/>
                  <a:pt x="1669318" y="1091036"/>
                  <a:pt x="1609062" y="1091036"/>
                </a:cubicBezTo>
                <a:lnTo>
                  <a:pt x="109104" y="1091035"/>
                </a:lnTo>
                <a:cubicBezTo>
                  <a:pt x="48848" y="1091035"/>
                  <a:pt x="0" y="1042187"/>
                  <a:pt x="0" y="981931"/>
                </a:cubicBezTo>
                <a:lnTo>
                  <a:pt x="0" y="109104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2915" tIns="92915" rIns="92915" bIns="92915" numCol="1" spcCol="1270" anchor="ctr" anchorCtr="0">
            <a:noAutofit/>
          </a:bodyPr>
          <a:lstStyle/>
          <a:p>
            <a:pPr algn="ctr" defTabSz="7112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16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عرض و تنظيم البيانات</a:t>
            </a: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3148783" y="2756798"/>
            <a:ext cx="1718166" cy="109103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شكل حر 10"/>
          <p:cNvSpPr/>
          <p:nvPr/>
        </p:nvSpPr>
        <p:spPr>
          <a:xfrm>
            <a:off x="3339690" y="2938160"/>
            <a:ext cx="1718166" cy="1091035"/>
          </a:xfrm>
          <a:custGeom>
            <a:avLst/>
            <a:gdLst>
              <a:gd name="connsiteX0" fmla="*/ 0 w 1718166"/>
              <a:gd name="connsiteY0" fmla="*/ 109104 h 1091035"/>
              <a:gd name="connsiteX1" fmla="*/ 109104 w 1718166"/>
              <a:gd name="connsiteY1" fmla="*/ 0 h 1091035"/>
              <a:gd name="connsiteX2" fmla="*/ 1609063 w 1718166"/>
              <a:gd name="connsiteY2" fmla="*/ 0 h 1091035"/>
              <a:gd name="connsiteX3" fmla="*/ 1718167 w 1718166"/>
              <a:gd name="connsiteY3" fmla="*/ 109104 h 1091035"/>
              <a:gd name="connsiteX4" fmla="*/ 1718166 w 1718166"/>
              <a:gd name="connsiteY4" fmla="*/ 981932 h 1091035"/>
              <a:gd name="connsiteX5" fmla="*/ 1609062 w 1718166"/>
              <a:gd name="connsiteY5" fmla="*/ 1091036 h 1091035"/>
              <a:gd name="connsiteX6" fmla="*/ 109104 w 1718166"/>
              <a:gd name="connsiteY6" fmla="*/ 1091035 h 1091035"/>
              <a:gd name="connsiteX7" fmla="*/ 0 w 1718166"/>
              <a:gd name="connsiteY7" fmla="*/ 981931 h 1091035"/>
              <a:gd name="connsiteX8" fmla="*/ 0 w 1718166"/>
              <a:gd name="connsiteY8" fmla="*/ 109104 h 109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66" h="1091035">
                <a:moveTo>
                  <a:pt x="0" y="109104"/>
                </a:moveTo>
                <a:cubicBezTo>
                  <a:pt x="0" y="48848"/>
                  <a:pt x="48848" y="0"/>
                  <a:pt x="109104" y="0"/>
                </a:cubicBezTo>
                <a:lnTo>
                  <a:pt x="1609063" y="0"/>
                </a:lnTo>
                <a:cubicBezTo>
                  <a:pt x="1669319" y="0"/>
                  <a:pt x="1718167" y="48848"/>
                  <a:pt x="1718167" y="109104"/>
                </a:cubicBezTo>
                <a:cubicBezTo>
                  <a:pt x="1718167" y="400047"/>
                  <a:pt x="1718166" y="690989"/>
                  <a:pt x="1718166" y="981932"/>
                </a:cubicBezTo>
                <a:cubicBezTo>
                  <a:pt x="1718166" y="1042188"/>
                  <a:pt x="1669318" y="1091036"/>
                  <a:pt x="1609062" y="1091036"/>
                </a:cubicBezTo>
                <a:lnTo>
                  <a:pt x="109104" y="1091035"/>
                </a:lnTo>
                <a:cubicBezTo>
                  <a:pt x="48848" y="1091035"/>
                  <a:pt x="0" y="1042187"/>
                  <a:pt x="0" y="981931"/>
                </a:cubicBezTo>
                <a:lnTo>
                  <a:pt x="0" y="109104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2915" tIns="92915" rIns="92915" bIns="92915" numCol="1" spcCol="1270" anchor="ctr" anchorCtr="0">
            <a:noAutofit/>
          </a:bodyPr>
          <a:lstStyle/>
          <a:p>
            <a:pPr algn="ctr" defTabSz="7112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DZ" sz="1600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العرض البياني</a:t>
            </a:r>
            <a:endParaRPr lang="ar-SA" sz="16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7310864" y="2756798"/>
            <a:ext cx="1718166" cy="109103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شكل حر 14"/>
          <p:cNvSpPr/>
          <p:nvPr/>
        </p:nvSpPr>
        <p:spPr>
          <a:xfrm>
            <a:off x="7501771" y="2938160"/>
            <a:ext cx="1718166" cy="1091035"/>
          </a:xfrm>
          <a:custGeom>
            <a:avLst/>
            <a:gdLst>
              <a:gd name="connsiteX0" fmla="*/ 0 w 1718166"/>
              <a:gd name="connsiteY0" fmla="*/ 109104 h 1091035"/>
              <a:gd name="connsiteX1" fmla="*/ 109104 w 1718166"/>
              <a:gd name="connsiteY1" fmla="*/ 0 h 1091035"/>
              <a:gd name="connsiteX2" fmla="*/ 1609063 w 1718166"/>
              <a:gd name="connsiteY2" fmla="*/ 0 h 1091035"/>
              <a:gd name="connsiteX3" fmla="*/ 1718167 w 1718166"/>
              <a:gd name="connsiteY3" fmla="*/ 109104 h 1091035"/>
              <a:gd name="connsiteX4" fmla="*/ 1718166 w 1718166"/>
              <a:gd name="connsiteY4" fmla="*/ 981932 h 1091035"/>
              <a:gd name="connsiteX5" fmla="*/ 1609062 w 1718166"/>
              <a:gd name="connsiteY5" fmla="*/ 1091036 h 1091035"/>
              <a:gd name="connsiteX6" fmla="*/ 109104 w 1718166"/>
              <a:gd name="connsiteY6" fmla="*/ 1091035 h 1091035"/>
              <a:gd name="connsiteX7" fmla="*/ 0 w 1718166"/>
              <a:gd name="connsiteY7" fmla="*/ 981931 h 1091035"/>
              <a:gd name="connsiteX8" fmla="*/ 0 w 1718166"/>
              <a:gd name="connsiteY8" fmla="*/ 109104 h 109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66" h="1091035">
                <a:moveTo>
                  <a:pt x="0" y="109104"/>
                </a:moveTo>
                <a:cubicBezTo>
                  <a:pt x="0" y="48848"/>
                  <a:pt x="48848" y="0"/>
                  <a:pt x="109104" y="0"/>
                </a:cubicBezTo>
                <a:lnTo>
                  <a:pt x="1609063" y="0"/>
                </a:lnTo>
                <a:cubicBezTo>
                  <a:pt x="1669319" y="0"/>
                  <a:pt x="1718167" y="48848"/>
                  <a:pt x="1718167" y="109104"/>
                </a:cubicBezTo>
                <a:cubicBezTo>
                  <a:pt x="1718167" y="400047"/>
                  <a:pt x="1718166" y="690989"/>
                  <a:pt x="1718166" y="981932"/>
                </a:cubicBezTo>
                <a:cubicBezTo>
                  <a:pt x="1718166" y="1042188"/>
                  <a:pt x="1669318" y="1091036"/>
                  <a:pt x="1609062" y="1091036"/>
                </a:cubicBezTo>
                <a:lnTo>
                  <a:pt x="109104" y="1091035"/>
                </a:lnTo>
                <a:cubicBezTo>
                  <a:pt x="48848" y="1091035"/>
                  <a:pt x="0" y="1042187"/>
                  <a:pt x="0" y="981931"/>
                </a:cubicBezTo>
                <a:lnTo>
                  <a:pt x="0" y="109104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2915" tIns="92915" rIns="92915" bIns="92915" numCol="1" spcCol="1270" anchor="ctr" anchorCtr="0">
            <a:noAutofit/>
          </a:bodyPr>
          <a:lstStyle/>
          <a:p>
            <a:pPr algn="ctr" defTabSz="7112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DZ" sz="1600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العرض الجدولي</a:t>
            </a:r>
            <a:endParaRPr lang="ar-SA" sz="16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graphicFrame>
        <p:nvGraphicFramePr>
          <p:cNvPr id="2" name="جدول 1"/>
          <p:cNvGraphicFramePr>
            <a:graphicFrameLocks noGrp="1"/>
          </p:cNvGraphicFramePr>
          <p:nvPr>
            <p:extLst/>
          </p:nvPr>
        </p:nvGraphicFramePr>
        <p:xfrm>
          <a:off x="6744139" y="4376847"/>
          <a:ext cx="2943056" cy="212344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471528"/>
                <a:gridCol w="1471528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التكرار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عدد أيام الغياب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0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10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1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5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2</a:t>
                      </a:r>
                      <a:endParaRPr lang="ar-S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6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 smtClean="0"/>
                        <a:t>3</a:t>
                      </a:r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مخطط 2"/>
          <p:cNvGraphicFramePr/>
          <p:nvPr>
            <p:extLst/>
          </p:nvPr>
        </p:nvGraphicFramePr>
        <p:xfrm>
          <a:off x="1703512" y="4097681"/>
          <a:ext cx="4464496" cy="2767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عنوان 1"/>
          <p:cNvSpPr txBox="1">
            <a:spLocks/>
          </p:cNvSpPr>
          <p:nvPr/>
        </p:nvSpPr>
        <p:spPr>
          <a:xfrm>
            <a:off x="3081040" y="332656"/>
            <a:ext cx="5679256" cy="7920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rtl="1"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A5C249">
                  <a:lumMod val="75000"/>
                </a:srgbClr>
              </a:buClr>
              <a:buNone/>
            </a:pPr>
            <a:r>
              <a:rPr lang="ar-SA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عرض و تنظيم البيانات</a:t>
            </a:r>
          </a:p>
        </p:txBody>
      </p:sp>
    </p:spTree>
    <p:extLst>
      <p:ext uri="{BB962C8B-B14F-4D97-AF65-F5344CB8AC3E}">
        <p14:creationId xmlns:p14="http://schemas.microsoft.com/office/powerpoint/2010/main" val="362678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5" grpId="0" animBg="1"/>
      <p:bldGraphic spid="3" grpId="0">
        <p:bldAsOne/>
      </p:bldGraphic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DZ" dirty="0" smtClean="0"/>
              <a:t>1- البيانات الوصفية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rtl="1">
              <a:buClr>
                <a:srgbClr val="B31166"/>
              </a:buClr>
            </a:pPr>
            <a:r>
              <a:rPr lang="ar-DZ" sz="3200" dirty="0">
                <a:solidFill>
                  <a:prstClr val="black"/>
                </a:solidFill>
              </a:rPr>
              <a:t>وهي البيانات التي لا يمكن إجراء عمليات حسابية عليها، يمكن أن تكون قابلة للترتيب ( اسمية رتبية) مثل جيد، متوسط، ضعيف. أو غير قابلة للترتيب (إسمية) مثل الجنس، محل الإقامة.</a:t>
            </a:r>
          </a:p>
          <a:p>
            <a:pPr marL="0" indent="0" algn="r" rtl="1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0205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DZ" dirty="0" smtClean="0"/>
              <a:t>1-1-  العرض الجدولي</a:t>
            </a:r>
            <a:endParaRPr lang="fr-FR" dirty="0"/>
          </a:p>
        </p:txBody>
      </p:sp>
      <p:pic>
        <p:nvPicPr>
          <p:cNvPr id="1026" name="Picture 2" descr="العرض الجدولي للبيانات الإحصائية - الجزء الأول - YouTub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955" y="2603499"/>
            <a:ext cx="8761412" cy="412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7709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وسيلة شرح مع سهم إلى اليسار 2"/>
          <p:cNvSpPr/>
          <p:nvPr/>
        </p:nvSpPr>
        <p:spPr>
          <a:xfrm>
            <a:off x="7858694" y="253500"/>
            <a:ext cx="3427463" cy="1152128"/>
          </a:xfrm>
          <a:prstGeom prst="leftArrowCallout">
            <a:avLst/>
          </a:prstGeom>
          <a:solidFill>
            <a:schemeClr val="tx2">
              <a:lumMod val="50000"/>
            </a:schemeClr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DZ" sz="2800" b="1" dirty="0" smtClean="0">
                <a:solidFill>
                  <a:srgbClr val="10CF9B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العرض الجدولي للبيانات</a:t>
            </a:r>
            <a:endParaRPr lang="ar-SA" sz="2800" b="1" dirty="0">
              <a:solidFill>
                <a:srgbClr val="10CF9B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929149" y="475621"/>
            <a:ext cx="6415548" cy="1077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just" rtl="1"/>
            <a:r>
              <a:rPr lang="ar-DZ" sz="32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ويقصد به وضع البيانات الأولية الخاصة بالظاهرة المدروسة بعد جمعها من الميدان في جداول إحصائية</a:t>
            </a:r>
            <a:endParaRPr lang="ar-SA" sz="32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وسيلة شرح مع سهم إلى اليسار 5"/>
          <p:cNvSpPr/>
          <p:nvPr/>
        </p:nvSpPr>
        <p:spPr>
          <a:xfrm>
            <a:off x="7858694" y="2931282"/>
            <a:ext cx="3240711" cy="930007"/>
          </a:xfrm>
          <a:prstGeom prst="leftArrowCallout">
            <a:avLst/>
          </a:prstGeom>
          <a:solidFill>
            <a:srgbClr val="FF0066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000" b="1" dirty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البيانات المبوبة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2940899" y="3001999"/>
            <a:ext cx="4403798" cy="707886"/>
          </a:xfrm>
          <a:prstGeom prst="rect">
            <a:avLst/>
          </a:prstGeom>
          <a:solidFill>
            <a:srgbClr val="FF9999"/>
          </a:solidFill>
          <a:ln w="57150">
            <a:solidFill>
              <a:srgbClr val="FF00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sz="2000" b="1" dirty="0">
                <a:solidFill>
                  <a:prstClr val="black"/>
                </a:solidFill>
              </a:rPr>
              <a:t>البيانات التي تم تنظيمها في توزيعات تكرارية.</a:t>
            </a:r>
          </a:p>
        </p:txBody>
      </p:sp>
      <p:sp>
        <p:nvSpPr>
          <p:cNvPr id="8" name="وسيلة شرح مع سهم إلى اليسار 7"/>
          <p:cNvSpPr/>
          <p:nvPr/>
        </p:nvSpPr>
        <p:spPr>
          <a:xfrm>
            <a:off x="7858694" y="4152774"/>
            <a:ext cx="3240711" cy="1008194"/>
          </a:xfrm>
          <a:prstGeom prst="leftArrowCallout">
            <a:avLst/>
          </a:prstGeom>
          <a:solidFill>
            <a:srgbClr val="00CC00"/>
          </a:solidFill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التوزيعات التكرارية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2940899" y="4145305"/>
            <a:ext cx="4403798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sz="2000" b="1" dirty="0">
                <a:solidFill>
                  <a:prstClr val="black"/>
                </a:solidFill>
              </a:rPr>
              <a:t>جداول لجميع الأوجه أو القيم التي يأخذها المتغير و عدد المفردات التي تمثل التكرارات المقابلة لكل قيمة.</a:t>
            </a:r>
          </a:p>
        </p:txBody>
      </p:sp>
      <p:sp>
        <p:nvSpPr>
          <p:cNvPr id="10" name="وسيلة شرح مع سهم إلى اليسار 9"/>
          <p:cNvSpPr/>
          <p:nvPr/>
        </p:nvSpPr>
        <p:spPr>
          <a:xfrm>
            <a:off x="8052619" y="5596388"/>
            <a:ext cx="3046786" cy="982000"/>
          </a:xfrm>
          <a:prstGeom prst="leftArrowCallout">
            <a:avLst/>
          </a:prstGeom>
          <a:solidFill>
            <a:srgbClr val="FF0066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000" b="1" dirty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التكرار النسبي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ربع نص 10"/>
              <p:cNvSpPr txBox="1"/>
              <p:nvPr/>
            </p:nvSpPr>
            <p:spPr>
              <a:xfrm>
                <a:off x="1622323" y="5596388"/>
                <a:ext cx="5722374" cy="982000"/>
              </a:xfrm>
              <a:prstGeom prst="rect">
                <a:avLst/>
              </a:prstGeom>
              <a:solidFill>
                <a:srgbClr val="FF9999"/>
              </a:solidFill>
              <a:ln w="57150">
                <a:solidFill>
                  <a:srgbClr val="FF0066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 algn="r" rtl="1"/>
                <a:r>
                  <a:rPr lang="ar-SA" sz="2000" b="1" dirty="0">
                    <a:solidFill>
                      <a:prstClr val="black"/>
                    </a:solidFill>
                  </a:rPr>
                  <a:t>نسبة تكرار كل فئة إلى مجموع التكرارات</a:t>
                </a:r>
              </a:p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sz="2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000" b="1" i="1">
                          <a:solidFill>
                            <a:prstClr val="black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sz="2000" b="1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0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fr-FR" sz="20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ar-SA" sz="20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مربع نص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323" y="5596388"/>
                <a:ext cx="5722374" cy="982000"/>
              </a:xfrm>
              <a:prstGeom prst="rect">
                <a:avLst/>
              </a:prstGeom>
              <a:blipFill rotWithShape="0">
                <a:blip r:embed="rId2"/>
                <a:stretch>
                  <a:fillRect t="-588" r="-633"/>
                </a:stretch>
              </a:blipFill>
              <a:ln w="57150">
                <a:solidFill>
                  <a:srgbClr val="FF0066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وسيلة شرح مع سهم إلى اليسار 2"/>
          <p:cNvSpPr/>
          <p:nvPr/>
        </p:nvSpPr>
        <p:spPr>
          <a:xfrm>
            <a:off x="7858694" y="1563806"/>
            <a:ext cx="3240711" cy="1152128"/>
          </a:xfrm>
          <a:prstGeom prst="leftArrowCallou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البيانات الخام</a:t>
            </a:r>
          </a:p>
        </p:txBody>
      </p:sp>
      <p:sp>
        <p:nvSpPr>
          <p:cNvPr id="13" name="مربع نص 4"/>
          <p:cNvSpPr txBox="1"/>
          <p:nvPr/>
        </p:nvSpPr>
        <p:spPr>
          <a:xfrm>
            <a:off x="929149" y="1912141"/>
            <a:ext cx="6415548" cy="70788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 rtl="1"/>
            <a:r>
              <a:rPr lang="ar-SA" sz="2000" b="1" dirty="0">
                <a:solidFill>
                  <a:prstClr val="black"/>
                </a:solidFill>
              </a:rPr>
              <a:t>المعلومات و البيانات التي تم الحصول عليها من أفراد المجتمع.</a:t>
            </a:r>
          </a:p>
        </p:txBody>
      </p:sp>
    </p:spTree>
    <p:extLst>
      <p:ext uri="{BB962C8B-B14F-4D97-AF65-F5344CB8AC3E}">
        <p14:creationId xmlns:p14="http://schemas.microsoft.com/office/powerpoint/2010/main" val="198787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وسيلة شرح مع سهم إلى الأسفل 3"/>
          <p:cNvSpPr/>
          <p:nvPr/>
        </p:nvSpPr>
        <p:spPr>
          <a:xfrm>
            <a:off x="3598606" y="548680"/>
            <a:ext cx="5914104" cy="936104"/>
          </a:xfrm>
          <a:prstGeom prst="downArrowCallout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000" b="1" dirty="0">
                <a:solidFill>
                  <a:srgbClr val="002060"/>
                </a:solidFill>
              </a:rPr>
              <a:t>الصورة العامة للجدول التكراري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6321818"/>
                  </p:ext>
                </p:extLst>
              </p:nvPr>
            </p:nvGraphicFramePr>
            <p:xfrm>
              <a:off x="7944056" y="1810752"/>
              <a:ext cx="2959472" cy="4727963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1479736"/>
                    <a:gridCol w="1479736"/>
                  </a:tblGrid>
                  <a:tr h="86409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600" dirty="0" smtClean="0"/>
                            <a:t>المتغير(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DZ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fr-FR" sz="1600" b="1" i="1" smtClean="0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oMath>
                          </a14:m>
                          <a:r>
                            <a:rPr lang="ar-DZ" sz="1600" dirty="0" smtClean="0"/>
                            <a:t>)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التكرار</a:t>
                          </a:r>
                          <a:r>
                            <a:rPr lang="ar-DZ" sz="1600" dirty="0" smtClean="0"/>
                            <a:t> المطلق</a:t>
                          </a:r>
                          <a:endParaRPr lang="ar-SA" sz="1600" dirty="0" smtClean="0"/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7606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ar-DZ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fr-FR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kumimoji="0" lang="ar-DZ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ar-SA" sz="1600" dirty="0" smtClean="0"/>
                            <a:t>)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64807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ar-DZ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fr-FR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kumimoji="0" lang="ar-DZ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oMath>
                          </a14:m>
                          <a:r>
                            <a:rPr lang="ar-SA" sz="1600" dirty="0" smtClean="0"/>
                            <a:t>)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5149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ar-DZ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fr-FR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kumimoji="0" lang="ar-DZ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</m:oMath>
                          </a14:m>
                          <a:r>
                            <a:rPr lang="ar-SA" sz="1600" dirty="0" smtClean="0"/>
                            <a:t>)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96066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</a:tr>
                  <a:tr h="57606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فئة</a:t>
                          </a:r>
                          <a:r>
                            <a:rPr lang="ar-SA" sz="1600" baseline="0" dirty="0" smtClean="0"/>
                            <a:t>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ar-DZ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fr-FR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kumimoji="0" lang="fr-FR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b>
                              </m:sSub>
                            </m:oMath>
                          </a14:m>
                          <a:r>
                            <a:rPr lang="ar-SA" sz="1600" baseline="0" dirty="0" smtClean="0"/>
                            <a:t>)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5149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المجموع  ∑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r>
                                <a:rPr lang="fr-FR" sz="1600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oMath>
                          </a14:m>
                          <a:r>
                            <a:rPr lang="ar-SA" sz="1600" dirty="0" smtClean="0"/>
                            <a:t>∑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جدول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6321818"/>
                  </p:ext>
                </p:extLst>
              </p:nvPr>
            </p:nvGraphicFramePr>
            <p:xfrm>
              <a:off x="7944056" y="1810752"/>
              <a:ext cx="2959472" cy="4727963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1479736"/>
                    <a:gridCol w="1479736"/>
                  </a:tblGrid>
                  <a:tr h="864096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412" t="-1408" r="-100823" b="-4478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100412" t="-1408" r="-823" b="-447887"/>
                          </a:stretch>
                        </a:blipFill>
                      </a:tcPr>
                    </a:tc>
                  </a:tr>
                  <a:tr h="57606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412" t="-153191" r="-100823" b="-576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100412" t="-153191" r="-823" b="-576596"/>
                          </a:stretch>
                        </a:blipFill>
                      </a:tcPr>
                    </a:tc>
                  </a:tr>
                  <a:tr h="648072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412" t="-222430" r="-100823" b="-4065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100412" t="-222430" r="-823" b="-406542"/>
                          </a:stretch>
                        </a:blipFill>
                      </a:tcPr>
                    </a:tc>
                  </a:tr>
                  <a:tr h="551499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412" t="-383333" r="-100823" b="-3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100412" t="-383333" r="-823" b="-383333"/>
                          </a:stretch>
                        </a:blipFill>
                      </a:tcPr>
                    </a:tc>
                  </a:tr>
                  <a:tr h="96066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ctr" rtl="1"/>
                          <a:r>
                            <a:rPr lang="ar-SA" sz="1600" dirty="0" smtClean="0"/>
                            <a:t>.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/>
                        </a:p>
                      </a:txBody>
                      <a:tcPr anchor="ctr"/>
                    </a:tc>
                  </a:tr>
                  <a:tr h="57606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412" t="-630851" r="-100823" b="-989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100412" t="-630851" r="-823" b="-98936"/>
                          </a:stretch>
                        </a:blipFill>
                      </a:tcPr>
                    </a:tc>
                  </a:tr>
                  <a:tr h="55149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/>
                            <a:t>المجموع  ∑</a:t>
                          </a:r>
                          <a:endParaRPr lang="ar-SA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100412" t="-754945" r="-823" b="-219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جدول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3083871"/>
                  </p:ext>
                </p:extLst>
              </p:nvPr>
            </p:nvGraphicFramePr>
            <p:xfrm>
              <a:off x="5631537" y="1804717"/>
              <a:ext cx="2313173" cy="4738851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2313173"/>
                  </a:tblGrid>
                  <a:tr h="85100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dirty="0" smtClean="0"/>
                            <a:t>التكرار النسبي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ar-SA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fr-FR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kumimoji="0" lang="en-US" sz="16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oMath>
                          </a14:m>
                          <a:endParaRPr lang="ar-SA" sz="1600" dirty="0" smtClean="0"/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400" b="1" i="1" smtClean="0"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sz="1400" b="1" i="1" smtClean="0">
                                    <a:latin typeface="Cambria Math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b="1" i="1" smtClean="0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e>
                                      <m:sub>
                                        <m:r>
                                          <a:rPr lang="en-US" sz="1400" b="1" i="1" smtClean="0">
                                            <a:latin typeface="Cambria Math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fr-FR" sz="1400" b="1" i="1" smtClean="0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e>
                                    </m:nary>
                                  </m:den>
                                </m:f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607347">
                    <a:tc>
                      <a:txBody>
                        <a:bodyPr/>
                        <a:lstStyle/>
                        <a:p>
                          <a:pPr algn="l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600" b="1" i="1" smtClean="0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e>
                                      <m:sub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fr-FR" sz="1600" b="1" i="1" smtClean="0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e>
                                    </m:nary>
                                  </m:den>
                                </m:f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98241">
                    <a:tc>
                      <a:txBody>
                        <a:bodyPr/>
                        <a:lstStyle/>
                        <a:p>
                          <a:pPr algn="l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600" b="1" i="1" smtClean="0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e>
                                      <m:sub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fr-FR" sz="1600" b="1" i="1" smtClean="0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e>
                                    </m:nary>
                                  </m:den>
                                </m:f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88732">
                    <a:tc>
                      <a:txBody>
                        <a:bodyPr/>
                        <a:lstStyle/>
                        <a:p>
                          <a:pPr algn="l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600" b="1" i="1" smtClean="0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e>
                                      <m:sub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𝟑</m:t>
                                        </m:r>
                                      </m:sub>
                                    </m:sSub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fr-FR" sz="1600" b="1" i="1" smtClean="0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e>
                                    </m:nary>
                                  </m:den>
                                </m:f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946019">
                    <a:tc>
                      <a:txBody>
                        <a:bodyPr/>
                        <a:lstStyle/>
                        <a:p>
                          <a:pPr algn="l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l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l" rtl="1"/>
                          <a:r>
                            <a:rPr lang="ar-SA" sz="1600" dirty="0" smtClean="0"/>
                            <a:t>.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07347">
                    <a:tc>
                      <a:txBody>
                        <a:bodyPr/>
                        <a:lstStyle/>
                        <a:p>
                          <a:pPr algn="l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600" b="1" i="1" smtClean="0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e>
                                      <m:sub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𝒌</m:t>
                                        </m:r>
                                      </m:sub>
                                    </m:sSub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fr-FR" sz="1600" b="1" i="1" smtClean="0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e>
                                    </m:nary>
                                  </m:den>
                                </m:f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40161">
                    <a:tc>
                      <a:txBody>
                        <a:bodyPr/>
                        <a:lstStyle/>
                        <a:p>
                          <a:pPr algn="l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ar-SA" sz="1600" b="1" i="1" smtClean="0"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جدول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3083871"/>
                  </p:ext>
                </p:extLst>
              </p:nvPr>
            </p:nvGraphicFramePr>
            <p:xfrm>
              <a:off x="5631537" y="1804717"/>
              <a:ext cx="2313173" cy="4738851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2313173"/>
                  </a:tblGrid>
                  <a:tr h="85100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262" t="-714" r="-525" b="-458571"/>
                          </a:stretch>
                        </a:blipFill>
                      </a:tcPr>
                    </a:tc>
                  </a:tr>
                  <a:tr h="607347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262" t="-142424" r="-525" b="-548485"/>
                          </a:stretch>
                        </a:blipFill>
                      </a:tcPr>
                    </a:tc>
                  </a:tr>
                  <a:tr h="598241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262" t="-242424" r="-525" b="-448485"/>
                          </a:stretch>
                        </a:blipFill>
                      </a:tcPr>
                    </a:tc>
                  </a:tr>
                  <a:tr h="588732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262" t="-353125" r="-525" b="-362500"/>
                          </a:stretch>
                        </a:blipFill>
                      </a:tcPr>
                    </a:tc>
                  </a:tr>
                  <a:tr h="946019">
                    <a:tc>
                      <a:txBody>
                        <a:bodyPr/>
                        <a:lstStyle/>
                        <a:p>
                          <a:pPr algn="l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l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l" rtl="1"/>
                          <a:r>
                            <a:rPr lang="ar-SA" sz="1600" dirty="0" smtClean="0"/>
                            <a:t>.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607347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262" t="-596970" r="-525" b="-93939"/>
                          </a:stretch>
                        </a:blipFill>
                      </a:tcPr>
                    </a:tc>
                  </a:tr>
                  <a:tr h="540161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5"/>
                          <a:stretch>
                            <a:fillRect l="-262" t="-775281" r="-525" b="-4494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جدول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7787660"/>
                  </p:ext>
                </p:extLst>
              </p:nvPr>
            </p:nvGraphicFramePr>
            <p:xfrm>
              <a:off x="3598606" y="1794327"/>
              <a:ext cx="2030570" cy="4752528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2030570"/>
                  </a:tblGrid>
                  <a:tr h="85445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400" dirty="0" smtClean="0"/>
                            <a:t>التكرار النسبي المئوي</a:t>
                          </a:r>
                          <a:endParaRPr lang="ar-SA" sz="1400" dirty="0" smtClean="0"/>
                        </a:p>
                        <a:p>
                          <a:pPr algn="ctr" rtl="1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kumimoji="0" lang="ar-SA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fr-FR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kumimoji="0" lang="en-US" sz="20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oMath>
                          </a14:m>
                          <a:r>
                            <a:rPr lang="fr-FR" sz="2000" dirty="0" smtClean="0"/>
                            <a:t>%</a:t>
                          </a:r>
                          <a:endParaRPr lang="ar-SA" sz="2000" dirty="0"/>
                        </a:p>
                      </a:txBody>
                      <a:tcPr anchor="ctr"/>
                    </a:tc>
                  </a:tr>
                  <a:tr h="620665">
                    <a:tc>
                      <a:txBody>
                        <a:bodyPr/>
                        <a:lstStyle/>
                        <a:p>
                          <a:pPr algn="l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620665">
                    <a:tc>
                      <a:txBody>
                        <a:bodyPr/>
                        <a:lstStyle/>
                        <a:p>
                          <a:pPr algn="l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620665">
                    <a:tc>
                      <a:txBody>
                        <a:bodyPr/>
                        <a:lstStyle/>
                        <a:p>
                          <a:pPr algn="l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60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907153">
                    <a:tc>
                      <a:txBody>
                        <a:bodyPr/>
                        <a:lstStyle/>
                        <a:p>
                          <a:pPr algn="l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l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l" rtl="1"/>
                          <a:r>
                            <a:rPr lang="ar-SA" sz="1600" dirty="0" smtClean="0"/>
                            <a:t>.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9776">
                    <a:tc>
                      <a:txBody>
                        <a:bodyPr/>
                        <a:lstStyle/>
                        <a:p>
                          <a:pPr algn="l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SA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latin typeface="Cambria Math" panose="02040503050406030204" pitchFamily="18" charset="0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𝒌</m:t>
                                    </m:r>
                                  </m:sub>
                                </m:sSub>
                                <m:r>
                                  <a:rPr lang="en-US" sz="1600" b="1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US" sz="1600" b="1" i="1" smtClean="0">
                                    <a:latin typeface="Cambria Math"/>
                                    <a:ea typeface="Cambria Math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ar-SA" sz="1600" dirty="0"/>
                        </a:p>
                      </a:txBody>
                      <a:tcPr anchor="ctr"/>
                    </a:tc>
                  </a:tr>
                  <a:tr h="549151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r>
                                <a:rPr lang="ar-SA" sz="1600" b="1" i="1" smtClean="0">
                                  <a:latin typeface="Cambria Math"/>
                                </a:rPr>
                                <m:t>𝟏</m:t>
                              </m:r>
                            </m:oMath>
                          </a14:m>
                          <a:r>
                            <a:rPr lang="en-US" sz="1600" dirty="0" smtClean="0"/>
                            <a:t>00%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جدول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7787660"/>
                  </p:ext>
                </p:extLst>
              </p:nvPr>
            </p:nvGraphicFramePr>
            <p:xfrm>
              <a:off x="3598606" y="1794327"/>
              <a:ext cx="2030570" cy="4752528"/>
            </p:xfrm>
            <a:graphic>
              <a:graphicData uri="http://schemas.openxmlformats.org/drawingml/2006/table">
                <a:tbl>
                  <a:tblPr rtl="1" firstRow="1" bandRow="1">
                    <a:tableStyleId>{C4B1156A-380E-4F78-BDF5-A606A8083BF9}</a:tableStyleId>
                  </a:tblPr>
                  <a:tblGrid>
                    <a:gridCol w="2030570"/>
                  </a:tblGrid>
                  <a:tr h="854453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299" t="-714" r="-599" b="-459286"/>
                          </a:stretch>
                        </a:blipFill>
                      </a:tcPr>
                    </a:tc>
                  </a:tr>
                  <a:tr h="620665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299" t="-138235" r="-599" b="-530392"/>
                          </a:stretch>
                        </a:blipFill>
                      </a:tcPr>
                    </a:tc>
                  </a:tr>
                  <a:tr h="620665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299" t="-238235" r="-599" b="-430392"/>
                          </a:stretch>
                        </a:blipFill>
                      </a:tcPr>
                    </a:tc>
                  </a:tr>
                  <a:tr h="620665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299" t="-338235" r="-599" b="-330392"/>
                          </a:stretch>
                        </a:blipFill>
                      </a:tcPr>
                    </a:tc>
                  </a:tr>
                  <a:tr h="907153">
                    <a:tc>
                      <a:txBody>
                        <a:bodyPr/>
                        <a:lstStyle/>
                        <a:p>
                          <a:pPr algn="l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l" rtl="1"/>
                          <a:r>
                            <a:rPr lang="ar-SA" sz="1600" dirty="0" smtClean="0"/>
                            <a:t>.</a:t>
                          </a:r>
                        </a:p>
                        <a:p>
                          <a:pPr algn="l" rtl="1"/>
                          <a:r>
                            <a:rPr lang="ar-SA" sz="1600" dirty="0" smtClean="0"/>
                            <a:t>.</a:t>
                          </a:r>
                          <a:endParaRPr lang="ar-SA" sz="1600" dirty="0"/>
                        </a:p>
                      </a:txBody>
                      <a:tcPr anchor="ctr"/>
                    </a:tc>
                  </a:tr>
                  <a:tr h="579776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299" t="-627368" r="-599" b="-97895"/>
                          </a:stretch>
                        </a:blipFill>
                      </a:tcPr>
                    </a:tc>
                  </a:tr>
                  <a:tr h="549151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6"/>
                          <a:stretch>
                            <a:fillRect l="-299" t="-767778" r="-599" b="-333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ZoneTexte 1"/>
          <p:cNvSpPr txBox="1"/>
          <p:nvPr/>
        </p:nvSpPr>
        <p:spPr>
          <a:xfrm>
            <a:off x="172623" y="1334059"/>
            <a:ext cx="3110904" cy="178510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/>
              <a:t>ملاحظة: </a:t>
            </a:r>
          </a:p>
          <a:p>
            <a:pPr algn="r" rtl="1"/>
            <a:r>
              <a:rPr lang="ar-DZ" dirty="0" smtClean="0"/>
              <a:t>يجب أن يكون للجدول التكراري</a:t>
            </a:r>
          </a:p>
          <a:p>
            <a:pPr algn="r" rtl="1"/>
            <a:r>
              <a:rPr lang="ar-DZ" dirty="0" smtClean="0"/>
              <a:t>1- عنوان؛</a:t>
            </a:r>
          </a:p>
          <a:p>
            <a:pPr algn="r" rtl="1"/>
            <a:r>
              <a:rPr lang="ar-DZ" dirty="0" smtClean="0"/>
              <a:t>2- الوحدة المستعملة؛</a:t>
            </a:r>
          </a:p>
          <a:p>
            <a:pPr algn="r" rtl="1"/>
            <a:r>
              <a:rPr lang="ar-DZ" dirty="0" smtClean="0"/>
              <a:t>3- المصدر الذي أخذت منه البيانات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156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DZ" dirty="0" smtClean="0"/>
              <a:t>1-1- العرض الجدولي للبيانات الوصفية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1154954" y="2340429"/>
                <a:ext cx="8825659" cy="4060371"/>
              </a:xfr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 algn="just" rtl="1"/>
                <a:r>
                  <a:rPr lang="ar-DZ" sz="2600" dirty="0" smtClean="0"/>
                  <a:t>وهي البيانات التي لا يمكن إجراء عمليات حسابية عليها، يمكن أن تكون قابلة للترتيب ( اسمية رتبية) مثل جيد، متوسط، ضعيف. أو غير قابلة للترتيب (إسمية) مثل الجنس، محل الإقامة.</a:t>
                </a:r>
              </a:p>
              <a:p>
                <a:pPr algn="just" rtl="1"/>
                <a:r>
                  <a:rPr lang="ar-DZ" sz="2600" dirty="0" smtClean="0"/>
                  <a:t>يتم العرض الجدولي لها من خلال:</a:t>
                </a:r>
              </a:p>
              <a:p>
                <a:pPr marL="0" indent="0" algn="just" rtl="1">
                  <a:buNone/>
                </a:pPr>
                <a:r>
                  <a:rPr lang="ar-DZ" sz="2600" dirty="0"/>
                  <a:t> </a:t>
                </a:r>
                <a:r>
                  <a:rPr lang="ar-DZ" sz="2600" dirty="0" smtClean="0"/>
                  <a:t>     1- حساب التكرار المطلق</a:t>
                </a:r>
                <a:r>
                  <a:rPr lang="ar-DZ" sz="2600" dirty="0">
                    <a:solidFill>
                      <a:prstClr val="black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DZ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fr-FR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DZ" sz="2600" dirty="0">
                    <a:solidFill>
                      <a:prstClr val="black"/>
                    </a:solidFill>
                  </a:rPr>
                  <a:t>)</a:t>
                </a:r>
                <a:r>
                  <a:rPr lang="ar-DZ" sz="2600" dirty="0" smtClean="0"/>
                  <a:t> لكل صفة: أي كم مرة تكررت الصفة المجمعة مثلا لدينا متغير الجنس تكررت الصفة أنثى 10 مرات وتكررت صفة ذكر 15 مرة.</a:t>
                </a:r>
              </a:p>
              <a:p>
                <a:pPr marL="0" indent="0" algn="just" rtl="1">
                  <a:buNone/>
                </a:pPr>
                <a:r>
                  <a:rPr lang="ar-DZ" sz="2600" dirty="0"/>
                  <a:t> </a:t>
                </a:r>
                <a:r>
                  <a:rPr lang="ar-DZ" sz="2600" dirty="0" smtClean="0"/>
                  <a:t>     2- حساب التكرار النسبي</a:t>
                </a:r>
                <a:r>
                  <a:rPr lang="ar-DZ" sz="2600" dirty="0">
                    <a:solidFill>
                      <a:prstClr val="black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DZ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DZ" sz="2600" dirty="0">
                    <a:solidFill>
                      <a:prstClr val="black"/>
                    </a:solidFill>
                  </a:rPr>
                  <a:t>)</a:t>
                </a:r>
                <a:r>
                  <a:rPr lang="ar-DZ" sz="2600" dirty="0" smtClean="0"/>
                  <a:t> والنسبي المئوي</a:t>
                </a:r>
                <a:r>
                  <a:rPr lang="ar-DZ" sz="2600" dirty="0">
                    <a:solidFill>
                      <a:prstClr val="black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DZ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2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ar-DZ" sz="2600" dirty="0">
                    <a:solidFill>
                      <a:prstClr val="black"/>
                    </a:solidFill>
                  </a:rPr>
                  <a:t>) </a:t>
                </a:r>
                <a:r>
                  <a:rPr lang="ar-DZ" sz="2600" dirty="0" smtClean="0"/>
                  <a:t>: كما هو مبين في الجدول السابق.</a:t>
                </a:r>
                <a:endParaRPr lang="fr-FR" sz="2600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4954" y="2340429"/>
                <a:ext cx="8825659" cy="4060371"/>
              </a:xfrm>
              <a:blipFill rotWithShape="0">
                <a:blip r:embed="rId3"/>
                <a:stretch>
                  <a:fillRect l="-2276" t="-1198" r="-1241" b="-299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4920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4000624" y="548680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000" b="1" dirty="0">
                <a:solidFill>
                  <a:srgbClr val="002060"/>
                </a:solidFill>
              </a:rPr>
              <a:t>مثال لبيانات وصفية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2688771" y="1558598"/>
            <a:ext cx="6431565" cy="400110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SA" sz="2000" dirty="0">
                <a:solidFill>
                  <a:prstClr val="black"/>
                </a:solidFill>
              </a:rPr>
              <a:t>الجدول التالي يبين مؤهلات </a:t>
            </a:r>
            <a:r>
              <a:rPr lang="ar-DZ" sz="2000" dirty="0" smtClean="0">
                <a:solidFill>
                  <a:prstClr val="black"/>
                </a:solidFill>
              </a:rPr>
              <a:t>عينة من موظفي جامعة جيجل</a:t>
            </a:r>
            <a:endParaRPr lang="ar-SA" sz="2000" dirty="0">
              <a:solidFill>
                <a:prstClr val="black"/>
              </a:solidFill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938975"/>
              </p:ext>
            </p:extLst>
          </p:nvPr>
        </p:nvGraphicFramePr>
        <p:xfrm>
          <a:off x="2351316" y="2177144"/>
          <a:ext cx="6770757" cy="224196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967251"/>
                <a:gridCol w="967251"/>
                <a:gridCol w="967251"/>
                <a:gridCol w="967251"/>
                <a:gridCol w="967251"/>
                <a:gridCol w="967251"/>
                <a:gridCol w="967251"/>
              </a:tblGrid>
              <a:tr h="44839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دكتوراه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4839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ابتدائي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متوسط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4839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متوسط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دكتوراه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4839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4839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ثانوي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جامعي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b="1" dirty="0" smtClean="0">
                          <a:solidFill>
                            <a:srgbClr val="002060"/>
                          </a:solidFill>
                        </a:rPr>
                        <a:t>متوسط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3215680" y="4941168"/>
            <a:ext cx="5688632" cy="40011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DZ" sz="2000" dirty="0" smtClean="0">
                <a:solidFill>
                  <a:prstClr val="black"/>
                </a:solidFill>
              </a:rPr>
              <a:t>المطلوب: أنشأ</a:t>
            </a:r>
            <a:r>
              <a:rPr lang="ar-SA" sz="2000" dirty="0" smtClean="0">
                <a:solidFill>
                  <a:prstClr val="black"/>
                </a:solidFill>
              </a:rPr>
              <a:t> </a:t>
            </a:r>
            <a:r>
              <a:rPr lang="ar-SA" sz="2000" dirty="0">
                <a:solidFill>
                  <a:prstClr val="black"/>
                </a:solidFill>
              </a:rPr>
              <a:t>الجدول التكراري</a:t>
            </a:r>
          </a:p>
        </p:txBody>
      </p:sp>
    </p:spTree>
    <p:extLst>
      <p:ext uri="{BB962C8B-B14F-4D97-AF65-F5344CB8AC3E}">
        <p14:creationId xmlns:p14="http://schemas.microsoft.com/office/powerpoint/2010/main" val="318352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165599"/>
              </p:ext>
            </p:extLst>
          </p:nvPr>
        </p:nvGraphicFramePr>
        <p:xfrm>
          <a:off x="10381730" y="1083643"/>
          <a:ext cx="1680452" cy="4933698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680452"/>
              </a:tblGrid>
              <a:tr h="101890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المؤهل العلمي</a:t>
                      </a:r>
                    </a:p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(الفئات)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65246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دكتوراه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5246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جامعي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5246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ثانوي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5246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متوسط 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52466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ابتدائي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52466">
                <a:tc>
                  <a:txBody>
                    <a:bodyPr/>
                    <a:lstStyle/>
                    <a:p>
                      <a:pPr algn="ctr" rtl="1"/>
                      <a:r>
                        <a:rPr lang="ar-DZ" sz="1800" b="1" dirty="0" smtClean="0">
                          <a:solidFill>
                            <a:schemeClr val="tx1"/>
                          </a:solidFill>
                        </a:rPr>
                        <a:t>المجموع (∑)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0" name="جدول 6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0913887"/>
                  </p:ext>
                </p:extLst>
              </p:nvPr>
            </p:nvGraphicFramePr>
            <p:xfrm>
              <a:off x="3314700" y="1136585"/>
              <a:ext cx="3212202" cy="4898014"/>
            </p:xfrm>
            <a:graphic>
              <a:graphicData uri="http://schemas.openxmlformats.org/drawingml/2006/table">
                <a:tbl>
                  <a:tblPr rtl="1" firstRow="1" bandRow="1">
                    <a:tableStyleId>{7DF18680-E054-41AD-8BC1-D1AEF772440D}</a:tableStyleId>
                  </a:tblPr>
                  <a:tblGrid>
                    <a:gridCol w="3212202"/>
                  </a:tblGrid>
                  <a:tr h="100576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التكرار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النسبي</a:t>
                          </a:r>
                          <a:r>
                            <a:rPr lang="en-US" sz="160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DZ" sz="1800" baseline="0" dirty="0" smtClean="0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:r>
                            <a:rPr lang="ar-DZ" sz="1800" baseline="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FR" sz="1800" baseline="0" dirty="0" smtClean="0">
                              <a:solidFill>
                                <a:schemeClr val="tx1"/>
                              </a:solidFill>
                            </a:rPr>
                            <a:t>fi</a:t>
                          </a:r>
                          <a:r>
                            <a:rPr lang="ar-DZ" sz="1800" baseline="0" dirty="0" smtClean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58016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SA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  <m:r>
                                <a:rPr lang="ar-SA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057</m:t>
                              </m:r>
                            </m:oMath>
                          </a14:m>
                          <a:r>
                            <a:rPr lang="ar-SA" sz="20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den>
                              </m:f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58016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den>
                              </m:f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ar-SA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13</m:t>
                                  </m:r>
                                </m:num>
                                <m:den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  <m:r>
                                <a:rPr lang="ar-SA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lang="ar-SA" sz="2000" dirty="0" smtClean="0">
                              <a:solidFill>
                                <a:schemeClr val="tx1"/>
                              </a:solidFill>
                            </a:rPr>
                            <a:t>=</a:t>
                          </a:r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0.371</a:t>
                          </a:r>
                          <a:r>
                            <a:rPr lang="ar-SA" sz="200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SA" sz="20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405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den>
                              </m:f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ar-SA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=0.457</a:t>
                          </a:r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405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den>
                              </m:f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ar-SA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03</m:t>
                                  </m:r>
                                </m:num>
                                <m:den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=0.086</a:t>
                          </a:r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405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den>
                              </m:f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ar-SA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01</m:t>
                                  </m:r>
                                </m:num>
                                <m:den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=0.029</a:t>
                          </a:r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405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0" name="جدول 6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0913887"/>
                  </p:ext>
                </p:extLst>
              </p:nvPr>
            </p:nvGraphicFramePr>
            <p:xfrm>
              <a:off x="3314700" y="1136585"/>
              <a:ext cx="3212202" cy="4898014"/>
            </p:xfrm>
            <a:graphic>
              <a:graphicData uri="http://schemas.openxmlformats.org/drawingml/2006/table">
                <a:tbl>
                  <a:tblPr rtl="1" firstRow="1" bandRow="1">
                    <a:tableStyleId>{7DF18680-E054-41AD-8BC1-D1AEF772440D}</a:tableStyleId>
                  </a:tblPr>
                  <a:tblGrid>
                    <a:gridCol w="3212202"/>
                  </a:tblGrid>
                  <a:tr h="100576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التكرار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النسبي</a:t>
                          </a:r>
                          <a:r>
                            <a:rPr lang="en-US" sz="160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DZ" sz="1800" baseline="0" dirty="0" smtClean="0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:r>
                            <a:rPr lang="ar-DZ" sz="1800" baseline="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FR" sz="1800" baseline="0" dirty="0" smtClean="0">
                              <a:solidFill>
                                <a:schemeClr val="tx1"/>
                              </a:solidFill>
                            </a:rPr>
                            <a:t>fi</a:t>
                          </a:r>
                          <a:r>
                            <a:rPr lang="ar-DZ" sz="1800" baseline="0" dirty="0" smtClean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58016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153704" r="-758" b="-494444"/>
                          </a:stretch>
                        </a:blipFill>
                      </a:tcPr>
                    </a:tc>
                  </a:tr>
                  <a:tr h="658016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253704" r="-758" b="-394444"/>
                          </a:stretch>
                        </a:blipFill>
                      </a:tcPr>
                    </a:tc>
                  </a:tr>
                  <a:tr h="64405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360377" r="-758" b="-301887"/>
                          </a:stretch>
                        </a:blipFill>
                      </a:tcPr>
                    </a:tc>
                  </a:tr>
                  <a:tr h="64405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460377" r="-758" b="-201887"/>
                          </a:stretch>
                        </a:blipFill>
                      </a:tcPr>
                    </a:tc>
                  </a:tr>
                  <a:tr h="64405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89" t="-565714" r="-758" b="-103810"/>
                          </a:stretch>
                        </a:blipFill>
                      </a:tcPr>
                    </a:tc>
                  </a:tr>
                  <a:tr h="644054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1" name="جدول 7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3349025"/>
                  </p:ext>
                </p:extLst>
              </p:nvPr>
            </p:nvGraphicFramePr>
            <p:xfrm>
              <a:off x="367033" y="1160622"/>
              <a:ext cx="2962220" cy="4849939"/>
            </p:xfrm>
            <a:graphic>
              <a:graphicData uri="http://schemas.openxmlformats.org/drawingml/2006/table">
                <a:tbl>
                  <a:tblPr rtl="1" firstRow="1" bandRow="1">
                    <a:tableStyleId>{7DF18680-E054-41AD-8BC1-D1AEF772440D}</a:tableStyleId>
                  </a:tblPr>
                  <a:tblGrid>
                    <a:gridCol w="2962220"/>
                  </a:tblGrid>
                  <a:tr h="100160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dirty="0" smtClean="0">
                              <a:solidFill>
                                <a:schemeClr val="tx1"/>
                              </a:solidFill>
                            </a:rPr>
                            <a:t>التكرار </a:t>
                          </a:r>
                          <a:r>
                            <a:rPr lang="ar-DZ" sz="1400" dirty="0" smtClean="0">
                              <a:solidFill>
                                <a:schemeClr val="tx1"/>
                              </a:solidFill>
                            </a:rPr>
                            <a:t> النسبي</a:t>
                          </a:r>
                          <a:r>
                            <a:rPr lang="ar-DZ" sz="140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SA" sz="1400" dirty="0" smtClean="0">
                              <a:solidFill>
                                <a:schemeClr val="tx1"/>
                              </a:solidFill>
                            </a:rPr>
                            <a:t>المئوي</a:t>
                          </a:r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:r>
                            <a:rPr lang="fr-FR" sz="1800" dirty="0" smtClean="0">
                              <a:solidFill>
                                <a:schemeClr val="tx1"/>
                              </a:solidFill>
                            </a:rPr>
                            <a:t>fi</a:t>
                          </a:r>
                          <a:r>
                            <a:rPr lang="en-US" sz="1800" dirty="0" smtClean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1389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%=</m:t>
                              </m:r>
                              <m:sSub>
                                <m:sSubPr>
                                  <m:ctrlP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  <m:r>
                                <a:rPr lang="fr-FR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 </m:t>
                              </m:r>
                            </m:oMath>
                          </a14:m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0.057×100=5.7%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138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37.1</a:t>
                          </a:r>
                          <a:r>
                            <a:rPr lang="fr-FR" sz="1600" dirty="0" smtClean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=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0.371×100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138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45.7 %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138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8.6 %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138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2.9 %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138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100 %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1" name="جدول 7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3349025"/>
                  </p:ext>
                </p:extLst>
              </p:nvPr>
            </p:nvGraphicFramePr>
            <p:xfrm>
              <a:off x="367033" y="1160622"/>
              <a:ext cx="2962220" cy="4849939"/>
            </p:xfrm>
            <a:graphic>
              <a:graphicData uri="http://schemas.openxmlformats.org/drawingml/2006/table">
                <a:tbl>
                  <a:tblPr rtl="1" firstRow="1" bandRow="1">
                    <a:tableStyleId>{7DF18680-E054-41AD-8BC1-D1AEF772440D}</a:tableStyleId>
                  </a:tblPr>
                  <a:tblGrid>
                    <a:gridCol w="2962220"/>
                  </a:tblGrid>
                  <a:tr h="100160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400" dirty="0" smtClean="0">
                              <a:solidFill>
                                <a:schemeClr val="tx1"/>
                              </a:solidFill>
                            </a:rPr>
                            <a:t>التكرار </a:t>
                          </a:r>
                          <a:r>
                            <a:rPr lang="ar-DZ" sz="1400" dirty="0" smtClean="0">
                              <a:solidFill>
                                <a:schemeClr val="tx1"/>
                              </a:solidFill>
                            </a:rPr>
                            <a:t> النسبي</a:t>
                          </a:r>
                          <a:r>
                            <a:rPr lang="ar-DZ" sz="140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SA" sz="1400" dirty="0" smtClean="0">
                              <a:solidFill>
                                <a:schemeClr val="tx1"/>
                              </a:solidFill>
                            </a:rPr>
                            <a:t>المئوي</a:t>
                          </a:r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:r>
                            <a:rPr lang="fr-FR" sz="1800" dirty="0" smtClean="0">
                              <a:solidFill>
                                <a:schemeClr val="tx1"/>
                              </a:solidFill>
                            </a:rPr>
                            <a:t>fi</a:t>
                          </a:r>
                          <a:r>
                            <a:rPr lang="en-US" sz="1800" dirty="0" smtClean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1389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205" t="-155660" r="-821" b="-499057"/>
                          </a:stretch>
                        </a:blipFill>
                      </a:tcPr>
                    </a:tc>
                  </a:tr>
                  <a:tr h="64138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37.1</a:t>
                          </a:r>
                          <a:r>
                            <a:rPr lang="fr-FR" sz="1600" dirty="0" smtClean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=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0.371×100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138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45.7 %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138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8.6 %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138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2.9 %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1389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100 %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504960"/>
              </p:ext>
            </p:extLst>
          </p:nvPr>
        </p:nvGraphicFramePr>
        <p:xfrm>
          <a:off x="6518787" y="1103994"/>
          <a:ext cx="1934262" cy="4963196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934262"/>
              </a:tblGrid>
              <a:tr h="1024994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التكرار</a:t>
                      </a:r>
                      <a:r>
                        <a:rPr lang="ar-DZ" sz="20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المطلق </a:t>
                      </a:r>
                      <a:r>
                        <a:rPr lang="ar-DZ" sz="24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ni</a:t>
                      </a:r>
                      <a:r>
                        <a:rPr lang="ar-DZ" sz="24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)</a:t>
                      </a:r>
                      <a:endParaRPr lang="ar-SA" sz="24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</a:tr>
              <a:tr h="65636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5636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5636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5636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5636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56367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1" name="جدول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67503"/>
              </p:ext>
            </p:extLst>
          </p:nvPr>
        </p:nvGraphicFramePr>
        <p:xfrm>
          <a:off x="8450826" y="1083642"/>
          <a:ext cx="1953926" cy="4992693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953926"/>
              </a:tblGrid>
              <a:tr h="1031085">
                <a:tc>
                  <a:txBody>
                    <a:bodyPr/>
                    <a:lstStyle/>
                    <a:p>
                      <a:pPr algn="ctr" rtl="1"/>
                      <a:r>
                        <a:rPr lang="ar-SA" sz="20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التكرار</a:t>
                      </a:r>
                      <a:r>
                        <a:rPr lang="ar-DZ" sz="20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الفعلي</a:t>
                      </a:r>
                      <a:endParaRPr lang="ar-SA" sz="20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</a:tr>
              <a:tr h="660268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60268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60268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60268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60268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60268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53" name="مجموعة 2"/>
          <p:cNvGrpSpPr/>
          <p:nvPr/>
        </p:nvGrpSpPr>
        <p:grpSpPr>
          <a:xfrm>
            <a:off x="9363026" y="2318916"/>
            <a:ext cx="73596" cy="228600"/>
            <a:chOff x="3203848" y="3940316"/>
            <a:chExt cx="73596" cy="228600"/>
          </a:xfrm>
        </p:grpSpPr>
        <p:cxnSp>
          <p:nvCxnSpPr>
            <p:cNvPr id="54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5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56" name="مجموعة 8"/>
          <p:cNvGrpSpPr/>
          <p:nvPr/>
        </p:nvGrpSpPr>
        <p:grpSpPr>
          <a:xfrm>
            <a:off x="9844020" y="2932204"/>
            <a:ext cx="289620" cy="288032"/>
            <a:chOff x="3178404" y="3933056"/>
            <a:chExt cx="289620" cy="288032"/>
          </a:xfrm>
        </p:grpSpPr>
        <p:cxnSp>
          <p:nvCxnSpPr>
            <p:cNvPr id="6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4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5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6" name="مجموعة 8"/>
          <p:cNvGrpSpPr/>
          <p:nvPr/>
        </p:nvGrpSpPr>
        <p:grpSpPr>
          <a:xfrm>
            <a:off x="9374380" y="2939464"/>
            <a:ext cx="289620" cy="288032"/>
            <a:chOff x="3178404" y="3933056"/>
            <a:chExt cx="289620" cy="288032"/>
          </a:xfrm>
        </p:grpSpPr>
        <p:cxnSp>
          <p:nvCxnSpPr>
            <p:cNvPr id="67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2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3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4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75" name="مجموعة 14"/>
          <p:cNvGrpSpPr/>
          <p:nvPr/>
        </p:nvGrpSpPr>
        <p:grpSpPr>
          <a:xfrm>
            <a:off x="8925943" y="2946724"/>
            <a:ext cx="145604" cy="228600"/>
            <a:chOff x="3203848" y="3940316"/>
            <a:chExt cx="145604" cy="228600"/>
          </a:xfrm>
        </p:grpSpPr>
        <p:cxnSp>
          <p:nvCxnSpPr>
            <p:cNvPr id="7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79" name="مجموعة 8"/>
          <p:cNvGrpSpPr/>
          <p:nvPr/>
        </p:nvGrpSpPr>
        <p:grpSpPr>
          <a:xfrm>
            <a:off x="9869464" y="3585592"/>
            <a:ext cx="289620" cy="288032"/>
            <a:chOff x="3178404" y="3933056"/>
            <a:chExt cx="289620" cy="288032"/>
          </a:xfrm>
        </p:grpSpPr>
        <p:cxnSp>
          <p:nvCxnSpPr>
            <p:cNvPr id="80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2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3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4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5" name="مجموعة 8"/>
          <p:cNvGrpSpPr/>
          <p:nvPr/>
        </p:nvGrpSpPr>
        <p:grpSpPr>
          <a:xfrm>
            <a:off x="9462066" y="3598159"/>
            <a:ext cx="289620" cy="288032"/>
            <a:chOff x="3178404" y="3933056"/>
            <a:chExt cx="289620" cy="288032"/>
          </a:xfrm>
        </p:grpSpPr>
        <p:cxnSp>
          <p:nvCxnSpPr>
            <p:cNvPr id="8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9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0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91" name="مجموعة 8"/>
          <p:cNvGrpSpPr/>
          <p:nvPr/>
        </p:nvGrpSpPr>
        <p:grpSpPr>
          <a:xfrm>
            <a:off x="8968747" y="3605419"/>
            <a:ext cx="289620" cy="288032"/>
            <a:chOff x="3178404" y="3933056"/>
            <a:chExt cx="289620" cy="288032"/>
          </a:xfrm>
        </p:grpSpPr>
        <p:cxnSp>
          <p:nvCxnSpPr>
            <p:cNvPr id="92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3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4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5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6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97" name="Straight Connector 12"/>
          <p:cNvCxnSpPr/>
          <p:nvPr/>
        </p:nvCxnSpPr>
        <p:spPr>
          <a:xfrm rot="5400000">
            <a:off x="8621385" y="3726185"/>
            <a:ext cx="228600" cy="1588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98" name="مجموعة 56"/>
          <p:cNvGrpSpPr/>
          <p:nvPr/>
        </p:nvGrpSpPr>
        <p:grpSpPr>
          <a:xfrm>
            <a:off x="9985464" y="4238980"/>
            <a:ext cx="145604" cy="228600"/>
            <a:chOff x="3203848" y="3940316"/>
            <a:chExt cx="145604" cy="228600"/>
          </a:xfrm>
        </p:grpSpPr>
        <p:cxnSp>
          <p:nvCxnSpPr>
            <p:cNvPr id="99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0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1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102" name="Straight Connector 12"/>
          <p:cNvCxnSpPr/>
          <p:nvPr/>
        </p:nvCxnSpPr>
        <p:spPr>
          <a:xfrm rot="5400000">
            <a:off x="9943966" y="5053492"/>
            <a:ext cx="228600" cy="1588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49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DZ" dirty="0" smtClean="0"/>
              <a:t>2-1- التمثيل البياني للبيانات الوصفية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DZ" sz="2800" dirty="0" smtClean="0"/>
              <a:t>يتم ذلك من خلال الدائرة النسبية أو الأعمدة البيانية، أما بالنسبة للمدرج التكراري، المضلع التكراري والمنحنى البياني فلا يمكن في أي حال من الأحوال أننا نقوم بتمثيل متغير وصفي بها.</a:t>
            </a:r>
          </a:p>
          <a:p>
            <a:pPr algn="just" rtl="1"/>
            <a:r>
              <a:rPr lang="ar-DZ" sz="2800" dirty="0" smtClean="0"/>
              <a:t>نحاول الأن القيام بتمثيل الجدول التكراري للمثال السابق باستخدام </a:t>
            </a:r>
            <a:r>
              <a:rPr lang="ar-DZ" sz="2800" dirty="0" err="1" smtClean="0"/>
              <a:t>الدئرة</a:t>
            </a:r>
            <a:r>
              <a:rPr lang="ar-DZ" sz="2800" dirty="0" smtClean="0"/>
              <a:t> النسبية فيما يلي: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61887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DZ" dirty="0" smtClean="0"/>
              <a:t>الدائرة النسبية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954" y="2327564"/>
            <a:ext cx="8825659" cy="3692236"/>
          </a:xfrm>
        </p:spPr>
        <p:txBody>
          <a:bodyPr>
            <a:normAutofit/>
          </a:bodyPr>
          <a:lstStyle/>
          <a:p>
            <a:pPr algn="r" rtl="1"/>
            <a:r>
              <a:rPr lang="ar-DZ" sz="2000" b="1" dirty="0" smtClean="0"/>
              <a:t>من المثال السابق:</a:t>
            </a:r>
            <a:endParaRPr lang="fr-FR" sz="2000" b="1" dirty="0"/>
          </a:p>
        </p:txBody>
      </p:sp>
      <p:graphicFrame>
        <p:nvGraphicFramePr>
          <p:cNvPr id="9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765387"/>
              </p:ext>
            </p:extLst>
          </p:nvPr>
        </p:nvGraphicFramePr>
        <p:xfrm>
          <a:off x="8116512" y="2743199"/>
          <a:ext cx="1680452" cy="3689775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680452"/>
              </a:tblGrid>
              <a:tr h="762009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المؤهل العلمي</a:t>
                      </a:r>
                    </a:p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(الفئات)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8796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دكتوراه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8796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جامعي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8796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ثانوي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8796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متوسط 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87961">
                <a:tc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ابتدائي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87961">
                <a:tc>
                  <a:txBody>
                    <a:bodyPr/>
                    <a:lstStyle/>
                    <a:p>
                      <a:pPr algn="ctr" rtl="1"/>
                      <a:r>
                        <a:rPr lang="ar-DZ" sz="1800" b="1" dirty="0" smtClean="0">
                          <a:solidFill>
                            <a:schemeClr val="tx1"/>
                          </a:solidFill>
                        </a:rPr>
                        <a:t>المجموع (∑)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جدول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106447"/>
              </p:ext>
            </p:extLst>
          </p:nvPr>
        </p:nvGraphicFramePr>
        <p:xfrm>
          <a:off x="6155107" y="1787238"/>
          <a:ext cx="1934262" cy="4727863"/>
        </p:xfrm>
        <a:graphic>
          <a:graphicData uri="http://schemas.openxmlformats.org/drawingml/2006/table">
            <a:tbl>
              <a:tblPr rtl="1" firstRow="1" bandRow="1"/>
              <a:tblGrid>
                <a:gridCol w="1934262"/>
              </a:tblGrid>
              <a:tr h="92786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  <a:ea typeface=""/>
                          <a:cs typeface=""/>
                        </a:defRPr>
                      </a:lvl9pPr>
                    </a:lstStyle>
                    <a:p>
                      <a:pPr algn="ctr" rtl="1"/>
                      <a:r>
                        <a:rPr lang="ar-SA" sz="20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التكرار</a:t>
                      </a:r>
                      <a:r>
                        <a:rPr lang="ar-DZ" sz="20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المطلق </a:t>
                      </a:r>
                      <a:r>
                        <a:rPr lang="ar-DZ" sz="24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(</a:t>
                      </a:r>
                      <a:r>
                        <a:rPr lang="fr-FR" sz="24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ni</a:t>
                      </a:r>
                      <a:r>
                        <a:rPr lang="ar-DZ" sz="24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)</a:t>
                      </a:r>
                      <a:endParaRPr lang="ar-SA" sz="24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/>
                    </a:solidFill>
                  </a:tcPr>
                </a:tc>
              </a:tr>
              <a:tr h="59416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9pPr>
                    </a:lstStyle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40000"/>
                      </a:srgbClr>
                    </a:solidFill>
                  </a:tcPr>
                </a:tc>
              </a:tr>
              <a:tr h="74975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9pPr>
                    </a:lstStyle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20000"/>
                      </a:srgbClr>
                    </a:solidFill>
                  </a:tcPr>
                </a:tc>
              </a:tr>
              <a:tr h="60851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9pPr>
                    </a:lstStyle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40000"/>
                      </a:srgbClr>
                    </a:solidFill>
                  </a:tcPr>
                </a:tc>
              </a:tr>
              <a:tr h="65922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9pPr>
                    </a:lstStyle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20000"/>
                      </a:srgbClr>
                    </a:solidFill>
                  </a:tcPr>
                </a:tc>
              </a:tr>
              <a:tr h="59416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9pPr>
                    </a:lstStyle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40000"/>
                      </a:srgbClr>
                    </a:solidFill>
                  </a:tcPr>
                </a:tc>
              </a:tr>
              <a:tr h="59416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  <a:ea typeface=""/>
                          <a:cs typeface=""/>
                        </a:defRPr>
                      </a:lvl9pPr>
                    </a:lstStyle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CA62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جدول 6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7826097"/>
                  </p:ext>
                </p:extLst>
              </p:nvPr>
            </p:nvGraphicFramePr>
            <p:xfrm>
              <a:off x="2930236" y="1787237"/>
              <a:ext cx="3212202" cy="4753818"/>
            </p:xfrm>
            <a:graphic>
              <a:graphicData uri="http://schemas.openxmlformats.org/drawingml/2006/table">
                <a:tbl>
                  <a:tblPr rtl="1" firstRow="1" bandRow="1">
                    <a:tableStyleId>{7DF18680-E054-41AD-8BC1-D1AEF772440D}</a:tableStyleId>
                  </a:tblPr>
                  <a:tblGrid>
                    <a:gridCol w="3212202"/>
                  </a:tblGrid>
                  <a:tr h="94285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التكرار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النسبي</a:t>
                          </a:r>
                          <a:r>
                            <a:rPr lang="en-US" sz="160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DZ" sz="1800" baseline="0" dirty="0" smtClean="0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:r>
                            <a:rPr lang="ar-DZ" sz="1800" baseline="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FR" sz="1800" baseline="0" dirty="0" smtClean="0">
                              <a:solidFill>
                                <a:schemeClr val="tx1"/>
                              </a:solidFill>
                            </a:rPr>
                            <a:t>fi</a:t>
                          </a:r>
                          <a:r>
                            <a:rPr lang="ar-DZ" sz="1800" baseline="0" dirty="0" smtClean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72128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SA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  <m:r>
                                <a:rPr lang="ar-SA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057</m:t>
                              </m:r>
                            </m:oMath>
                          </a14:m>
                          <a:r>
                            <a:rPr lang="ar-SA" sz="20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den>
                              </m:f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703014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den>
                              </m:f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ar-SA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13</m:t>
                                  </m:r>
                                </m:num>
                                <m:den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  <m:r>
                                <a:rPr lang="ar-SA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lang="ar-SA" sz="2000" dirty="0" smtClean="0">
                              <a:solidFill>
                                <a:schemeClr val="tx1"/>
                              </a:solidFill>
                            </a:rPr>
                            <a:t>=</a:t>
                          </a:r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0.371</a:t>
                          </a:r>
                          <a:r>
                            <a:rPr lang="ar-SA" sz="200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SA" sz="20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22633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den>
                              </m:f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ar-SA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=0.457</a:t>
                          </a:r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44236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den>
                              </m:f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ar-SA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03</m:t>
                                  </m:r>
                                </m:num>
                                <m:den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=0.086</a:t>
                          </a:r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54627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den>
                              </m:f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ar-SA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01</m:t>
                                  </m:r>
                                </m:num>
                                <m:den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=0.029</a:t>
                          </a:r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514328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جدول 6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7826097"/>
                  </p:ext>
                </p:extLst>
              </p:nvPr>
            </p:nvGraphicFramePr>
            <p:xfrm>
              <a:off x="2930236" y="1787237"/>
              <a:ext cx="3212202" cy="4753818"/>
            </p:xfrm>
            <a:graphic>
              <a:graphicData uri="http://schemas.openxmlformats.org/drawingml/2006/table">
                <a:tbl>
                  <a:tblPr rtl="1" firstRow="1" bandRow="1">
                    <a:tableStyleId>{7DF18680-E054-41AD-8BC1-D1AEF772440D}</a:tableStyleId>
                  </a:tblPr>
                  <a:tblGrid>
                    <a:gridCol w="3212202"/>
                  </a:tblGrid>
                  <a:tr h="94285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التكرار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النسبي</a:t>
                          </a:r>
                          <a:r>
                            <a:rPr lang="en-US" sz="160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DZ" sz="1800" baseline="0" dirty="0" smtClean="0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:r>
                            <a:rPr lang="ar-DZ" sz="1800" baseline="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FR" sz="1800" baseline="0" dirty="0" smtClean="0">
                              <a:solidFill>
                                <a:schemeClr val="tx1"/>
                              </a:solidFill>
                            </a:rPr>
                            <a:t>fi</a:t>
                          </a:r>
                          <a:r>
                            <a:rPr lang="ar-DZ" sz="1800" baseline="0" dirty="0" smtClean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72128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89" t="-141818" r="-758" b="-470909"/>
                          </a:stretch>
                        </a:blipFill>
                      </a:tcPr>
                    </a:tc>
                  </a:tr>
                  <a:tr h="70301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89" t="-229310" r="-758" b="-346552"/>
                          </a:stretch>
                        </a:blipFill>
                      </a:tcPr>
                    </a:tc>
                  </a:tr>
                  <a:tr h="622633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89" t="-374510" r="-758" b="-294118"/>
                          </a:stretch>
                        </a:blipFill>
                      </a:tcPr>
                    </a:tc>
                  </a:tr>
                  <a:tr h="644236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89" t="-456604" r="-758" b="-183019"/>
                          </a:stretch>
                        </a:blipFill>
                      </a:tcPr>
                    </a:tc>
                  </a:tr>
                  <a:tr h="654627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189" t="-546296" r="-758" b="-79630"/>
                          </a:stretch>
                        </a:blipFill>
                      </a:tcPr>
                    </a:tc>
                  </a:tr>
                  <a:tr h="514328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جدول 6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866442"/>
                  </p:ext>
                </p:extLst>
              </p:nvPr>
            </p:nvGraphicFramePr>
            <p:xfrm>
              <a:off x="-301336" y="1770431"/>
              <a:ext cx="3212202" cy="4942000"/>
            </p:xfrm>
            <a:graphic>
              <a:graphicData uri="http://schemas.openxmlformats.org/drawingml/2006/table">
                <a:tbl>
                  <a:tblPr rtl="1" firstRow="1" bandRow="1"/>
                  <a:tblGrid>
                    <a:gridCol w="3212202"/>
                  </a:tblGrid>
                  <a:tr h="920814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1pPr>
                          <a:lvl2pPr marL="4572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2pPr>
                          <a:lvl3pPr marL="9144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3pPr>
                          <a:lvl4pPr marL="13716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4pPr>
                          <a:lvl5pPr marL="18288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5pPr>
                          <a:lvl6pPr marL="22860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6pPr>
                          <a:lvl7pPr marL="27432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7pPr>
                          <a:lvl8pPr marL="32004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8pPr>
                          <a:lvl9pPr marL="36576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9pPr>
                        </a:lstStyle>
                        <a:p>
                          <a:pPr algn="ctr" rtl="1"/>
                          <a:r>
                            <a:rPr lang="ar-DZ" sz="1600" dirty="0" smtClean="0">
                              <a:solidFill>
                                <a:schemeClr val="tx1"/>
                              </a:solidFill>
                            </a:rPr>
                            <a:t>الزوايا</a:t>
                          </a:r>
                          <a:r>
                            <a:rPr lang="ar-DZ" sz="160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7CCA62"/>
                        </a:solidFill>
                      </a:tcPr>
                    </a:tc>
                  </a:tr>
                  <a:tr h="658016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9pPr>
                        </a:lstStyle>
                        <a:p>
                          <a:pPr marL="0" marR="0" lvl="0" indent="0" algn="ctr" defTabSz="4572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ar-SA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057</m:t>
                              </m:r>
                              <m:r>
                                <a:rPr lang="ar-DZ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ar-DZ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360</m:t>
                              </m:r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º</m:t>
                              </m:r>
                            </m:oMath>
                          </a14:m>
                          <a:r>
                            <a:rPr lang="ar-SA" sz="20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ar-DZ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m:rPr>
                                  <m:nor/>
                                </m:rPr>
                                <a:rPr kumimoji="0" lang="fr-FR" sz="16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entury Gothic" panose="020B0502020202020204"/>
                                </a:rPr>
                                <m:t>º</m:t>
                              </m:r>
                              <m:r>
                                <m:rPr>
                                  <m:nor/>
                                </m:rPr>
                                <a:rPr kumimoji="0" lang="ar-DZ" sz="16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entury Gothic" panose="020B0502020202020204"/>
                                  <a:cs typeface="Arial" panose="020B0604020202020204" pitchFamily="34" charset="0"/>
                                </a:rPr>
                                <m:t>360</m:t>
                              </m:r>
                            </m:oMath>
                          </a14:m>
                          <a:endParaRPr kumimoji="0" lang="ar-SA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cs typeface="Arial" panose="020B0604020202020204" pitchFamily="34" charset="0"/>
                          </a:endParaRPr>
                        </a:p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ar-DZ" sz="2000" b="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  <m:r>
                                  <a:rPr lang="ar-DZ" sz="2000" b="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ar-DZ" sz="2000" b="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52</m:t>
                                </m:r>
                                <m:r>
                                  <a:rPr lang="fr-FR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º</m:t>
                                </m:r>
                              </m:oMath>
                            </m:oMathPara>
                          </a14:m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7CCA62">
                            <a:tint val="40000"/>
                          </a:srgbClr>
                        </a:solidFill>
                      </a:tcPr>
                    </a:tc>
                  </a:tr>
                  <a:tr h="658016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9pPr>
                        </a:lstStyle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ar-SA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fr-FR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fr-FR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kumimoji="0" lang="ar-DZ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m:rPr>
                                    <m:nor/>
                                  </m:rPr>
                                  <a:rPr kumimoji="0" lang="fr-FR" sz="16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entury Gothic" panose="020B0502020202020204"/>
                                  </a:rPr>
                                  <m:t>º</m:t>
                                </m:r>
                                <m:r>
                                  <m:rPr>
                                    <m:nor/>
                                  </m:rPr>
                                  <a:rPr kumimoji="0" lang="ar-DZ" sz="16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entury Gothic" panose="020B0502020202020204"/>
                                    <a:cs typeface="Arial" panose="020B0604020202020204" pitchFamily="34" charset="0"/>
                                  </a:rPr>
                                  <m:t>360</m:t>
                                </m:r>
                                <m:r>
                                  <a:rPr lang="fr-FR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ar-DZ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ar-DZ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ar-DZ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371</m:t>
                                </m:r>
                                <m:r>
                                  <a:rPr lang="ar-DZ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a:rPr lang="ar-DZ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360</m:t>
                                </m:r>
                                <m:r>
                                  <a:rPr lang="fr-FR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º</m:t>
                                </m:r>
                                <m:r>
                                  <a:rPr lang="ar-DZ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fr-FR" sz="2000" b="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133</m:t>
                                </m:r>
                                <m:r>
                                  <a:rPr lang="fr-FR" sz="2000" b="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sz="2000" b="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56</m:t>
                                </m:r>
                                <m:r>
                                  <a:rPr lang="fr-FR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º</m:t>
                                </m:r>
                              </m:oMath>
                            </m:oMathPara>
                          </a14:m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7CCA62">
                            <a:tint val="20000"/>
                          </a:srgbClr>
                        </a:solidFill>
                      </a:tcPr>
                    </a:tc>
                  </a:tr>
                  <a:tr h="644054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9pPr>
                        </a:lstStyle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ar-SA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fr-FR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fr-FR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kumimoji="0" lang="ar-DZ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m:rPr>
                                    <m:nor/>
                                  </m:rPr>
                                  <a:rPr kumimoji="0" lang="fr-FR" sz="16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entury Gothic" panose="020B0502020202020204"/>
                                  </a:rPr>
                                  <m:t>º</m:t>
                                </m:r>
                                <m:r>
                                  <m:rPr>
                                    <m:nor/>
                                  </m:rPr>
                                  <a:rPr kumimoji="0" lang="ar-DZ" sz="1600" b="0" i="0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entury Gothic" panose="020B0502020202020204"/>
                                    <a:cs typeface="Arial" panose="020B0604020202020204" pitchFamily="34" charset="0"/>
                                  </a:rPr>
                                  <m:t>360</m:t>
                                </m:r>
                                <m:r>
                                  <a:rPr lang="fr-FR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fr-FR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fr-FR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457</m:t>
                                </m:r>
                                <m:r>
                                  <a:rPr lang="fr-FR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a:rPr lang="fr-FR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360</m:t>
                                </m:r>
                                <m:r>
                                  <a:rPr lang="fr-FR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°</m:t>
                                </m:r>
                                <m:r>
                                  <a:rPr lang="fr-FR" sz="2000" b="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fr-FR" sz="2000" b="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164</m:t>
                                </m:r>
                                <m:r>
                                  <a:rPr lang="fr-FR" sz="2000" b="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sz="2000" b="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52</m:t>
                                </m:r>
                                <m:r>
                                  <a:rPr lang="fr-FR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7CCA62">
                            <a:tint val="40000"/>
                          </a:srgbClr>
                        </a:solidFill>
                      </a:tcPr>
                    </a:tc>
                  </a:tr>
                  <a:tr h="644054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9pPr>
                        </a:lstStyle>
                        <a:p>
                          <a:pPr algn="ctr" rtl="0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den>
                              </m:f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ar-SA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03</m:t>
                                  </m:r>
                                </m:num>
                                <m:den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=0.086</a:t>
                          </a:r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7CCA62">
                            <a:tint val="20000"/>
                          </a:srgbClr>
                        </a:solidFill>
                      </a:tcPr>
                    </a:tc>
                  </a:tr>
                  <a:tr h="644054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9pPr>
                        </a:lstStyle>
                        <a:p>
                          <a:pPr algn="ctr" rtl="0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ar-SA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fr-FR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fr-FR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dirty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nary>
                                </m:den>
                              </m:f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ar-SA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01</m:t>
                                  </m:r>
                                </m:num>
                                <m:den>
                                  <m:r>
                                    <a:rPr lang="ar-SA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2000" dirty="0" smtClean="0">
                              <a:solidFill>
                                <a:schemeClr val="tx1"/>
                              </a:solidFill>
                            </a:rPr>
                            <a:t>=0.029</a:t>
                          </a:r>
                          <a:endParaRPr lang="ar-SA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7CCA62">
                            <a:tint val="40000"/>
                          </a:srgbClr>
                        </a:solidFill>
                      </a:tcPr>
                    </a:tc>
                  </a:tr>
                  <a:tr h="644054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9pPr>
                        </a:lstStyle>
                        <a:p>
                          <a:pPr algn="ctr" rtl="1"/>
                          <a:r>
                            <a:rPr lang="fr-FR" sz="1600" dirty="0" smtClean="0">
                              <a:solidFill>
                                <a:schemeClr val="tx1"/>
                              </a:solidFill>
                            </a:rPr>
                            <a:t>º</a:t>
                          </a:r>
                          <a:r>
                            <a:rPr lang="ar-DZ" sz="1600" dirty="0" smtClean="0">
                              <a:solidFill>
                                <a:schemeClr val="tx1"/>
                              </a:solidFill>
                            </a:rPr>
                            <a:t>360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7CCA62">
                            <a:tint val="20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جدول 6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866442"/>
                  </p:ext>
                </p:extLst>
              </p:nvPr>
            </p:nvGraphicFramePr>
            <p:xfrm>
              <a:off x="-301336" y="1770431"/>
              <a:ext cx="3212202" cy="4942000"/>
            </p:xfrm>
            <a:graphic>
              <a:graphicData uri="http://schemas.openxmlformats.org/drawingml/2006/table">
                <a:tbl>
                  <a:tblPr rtl="1" firstRow="1" bandRow="1"/>
                  <a:tblGrid>
                    <a:gridCol w="3212202"/>
                  </a:tblGrid>
                  <a:tr h="920814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1pPr>
                          <a:lvl2pPr marL="4572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2pPr>
                          <a:lvl3pPr marL="9144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3pPr>
                          <a:lvl4pPr marL="13716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4pPr>
                          <a:lvl5pPr marL="18288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5pPr>
                          <a:lvl6pPr marL="22860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6pPr>
                          <a:lvl7pPr marL="27432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7pPr>
                          <a:lvl8pPr marL="32004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8pPr>
                          <a:lvl9pPr marL="3657600" algn="l" defTabSz="4572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9pPr>
                        </a:lstStyle>
                        <a:p>
                          <a:pPr algn="ctr" rtl="1"/>
                          <a:r>
                            <a:rPr lang="ar-DZ" sz="1600" dirty="0" smtClean="0">
                              <a:solidFill>
                                <a:schemeClr val="tx1"/>
                              </a:solidFill>
                            </a:rPr>
                            <a:t>الزوايا</a:t>
                          </a:r>
                          <a:r>
                            <a:rPr lang="ar-DZ" sz="160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7CCA62"/>
                        </a:solidFill>
                      </a:tcPr>
                    </a:tc>
                  </a:tr>
                  <a:tr h="7010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89" t="-132174" r="-758" b="-476522"/>
                          </a:stretch>
                        </a:blipFill>
                      </a:tcPr>
                    </a:tc>
                  </a:tr>
                  <a:tr h="693992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89" t="-232174" r="-758" b="-376522"/>
                          </a:stretch>
                        </a:blipFill>
                      </a:tcPr>
                    </a:tc>
                  </a:tr>
                  <a:tr h="693992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89" t="-335088" r="-758" b="-279825"/>
                          </a:stretch>
                        </a:blipFill>
                      </a:tcPr>
                    </a:tc>
                  </a:tr>
                  <a:tr h="64405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89" t="-472381" r="-758" b="-203810"/>
                          </a:stretch>
                        </a:blipFill>
                      </a:tcPr>
                    </a:tc>
                  </a:tr>
                  <a:tr h="644054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89" t="-566981" r="-758" b="-101887"/>
                          </a:stretch>
                        </a:blipFill>
                      </a:tcPr>
                    </a:tc>
                  </a:tr>
                  <a:tr h="644054">
                    <a:tc>
                      <a:txBody>
                        <a:bodyPr/>
                        <a:lstStyle>
                          <a:lvl1pPr marL="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1pPr>
                          <a:lvl2pPr marL="457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2pPr>
                          <a:lvl3pPr marL="914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3pPr>
                          <a:lvl4pPr marL="1371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4pPr>
                          <a:lvl5pPr marL="18288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5pPr>
                          <a:lvl6pPr marL="22860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6pPr>
                          <a:lvl7pPr marL="27432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7pPr>
                          <a:lvl8pPr marL="32004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8pPr>
                          <a:lvl9pPr marL="3657600" algn="l" defTabSz="4572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Trebuchet MS"/>
                              <a:ea typeface=""/>
                              <a:cs typeface=""/>
                            </a:defRPr>
                          </a:lvl9pPr>
                        </a:lstStyle>
                        <a:p>
                          <a:pPr algn="ctr" rtl="1"/>
                          <a:r>
                            <a:rPr lang="fr-FR" sz="1600" dirty="0" smtClean="0">
                              <a:solidFill>
                                <a:schemeClr val="tx1"/>
                              </a:solidFill>
                            </a:rPr>
                            <a:t>º</a:t>
                          </a:r>
                          <a:r>
                            <a:rPr lang="ar-DZ" sz="1600" dirty="0" smtClean="0">
                              <a:solidFill>
                                <a:schemeClr val="tx1"/>
                              </a:solidFill>
                            </a:rPr>
                            <a:t>360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7CCA62">
                            <a:tint val="20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99922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229976"/>
              </p:ext>
            </p:extLst>
          </p:nvPr>
        </p:nvGraphicFramePr>
        <p:xfrm>
          <a:off x="1155700" y="2285999"/>
          <a:ext cx="8824913" cy="4426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666961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DZ" dirty="0" smtClean="0"/>
              <a:t>2-1- العرض الجدولي للبيانات الكمية المنفصلة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1154954" y="2340429"/>
                <a:ext cx="8825659" cy="4060371"/>
              </a:xfr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 algn="just" rtl="1"/>
                <a:r>
                  <a:rPr lang="ar-DZ" sz="2600" dirty="0" smtClean="0"/>
                  <a:t>وهي البيانات التي يمكن إجراء عمليات حسابية عليها، ونميزها عن البيانات الكمية المتصلة بأن الوحدة فيها غير قابلة للتجزئة,</a:t>
                </a:r>
              </a:p>
              <a:p>
                <a:pPr lvl="0" algn="just" rtl="1">
                  <a:buClr>
                    <a:srgbClr val="B31166"/>
                  </a:buClr>
                </a:pPr>
                <a:r>
                  <a:rPr lang="ar-DZ" sz="2600" dirty="0">
                    <a:solidFill>
                      <a:prstClr val="black"/>
                    </a:solidFill>
                  </a:rPr>
                  <a:t>يتم العرض الجدولي لها من خلال</a:t>
                </a:r>
                <a:r>
                  <a:rPr lang="ar-DZ" sz="2600" dirty="0" smtClean="0">
                    <a:solidFill>
                      <a:prstClr val="black"/>
                    </a:solidFill>
                  </a:rPr>
                  <a:t>:</a:t>
                </a:r>
                <a:endParaRPr lang="ar-DZ" sz="2600" dirty="0" smtClean="0"/>
              </a:p>
              <a:p>
                <a:pPr marL="0" indent="0" algn="just" rtl="1">
                  <a:buNone/>
                </a:pPr>
                <a:r>
                  <a:rPr lang="ar-DZ" sz="2600" dirty="0"/>
                  <a:t> </a:t>
                </a:r>
                <a:r>
                  <a:rPr lang="ar-DZ" sz="2600" dirty="0" smtClean="0"/>
                  <a:t>     1- حساب التكرار المطلق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DZ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fr-FR" sz="2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DZ" sz="2600" dirty="0" smtClean="0"/>
                  <a:t>) لكل وحدة</a:t>
                </a:r>
              </a:p>
              <a:p>
                <a:pPr marL="0" indent="0" algn="just" rtl="1">
                  <a:buNone/>
                </a:pPr>
                <a:r>
                  <a:rPr lang="ar-DZ" sz="2600" dirty="0" smtClean="0"/>
                  <a:t>      2- حساب التكرار النسبي </a:t>
                </a:r>
                <a:r>
                  <a:rPr lang="ar-DZ" sz="2600" dirty="0">
                    <a:solidFill>
                      <a:prstClr val="black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DZ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DZ" sz="2600" dirty="0">
                    <a:solidFill>
                      <a:prstClr val="black"/>
                    </a:solidFill>
                  </a:rPr>
                  <a:t>) </a:t>
                </a:r>
                <a:r>
                  <a:rPr lang="ar-DZ" sz="2600" dirty="0" smtClean="0"/>
                  <a:t>والنسبي المئوي</a:t>
                </a:r>
                <a:r>
                  <a:rPr lang="ar-DZ" sz="2600" dirty="0">
                    <a:solidFill>
                      <a:prstClr val="black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DZ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2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ar-DZ" sz="2600" dirty="0">
                    <a:solidFill>
                      <a:prstClr val="black"/>
                    </a:solidFill>
                  </a:rPr>
                  <a:t>) </a:t>
                </a:r>
                <a:r>
                  <a:rPr lang="ar-DZ" sz="2600" dirty="0" smtClean="0"/>
                  <a:t>: كما هو مبين في الجدول السابق.</a:t>
                </a:r>
                <a:endParaRPr lang="fr-FR" sz="2600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4954" y="2340429"/>
                <a:ext cx="8825659" cy="4060371"/>
              </a:xfrm>
              <a:blipFill rotWithShape="0">
                <a:blip r:embed="rId3"/>
                <a:stretch>
                  <a:fillRect l="-2276" t="-1198" r="-11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8505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4023891" y="332656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000" b="1" dirty="0">
                <a:solidFill>
                  <a:srgbClr val="002060"/>
                </a:solidFill>
              </a:rPr>
              <a:t>مثال لبيانات كمية منفصلة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1959429" y="1126536"/>
            <a:ext cx="8185142" cy="646331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SA" dirty="0">
                <a:solidFill>
                  <a:prstClr val="black"/>
                </a:solidFill>
              </a:rPr>
              <a:t>الجدول التالي يبين عدد أيام غياب 30 طالب في </a:t>
            </a:r>
            <a:r>
              <a:rPr lang="ar-DZ" dirty="0" smtClean="0">
                <a:solidFill>
                  <a:prstClr val="black"/>
                </a:solidFill>
              </a:rPr>
              <a:t>الشهر الأول من انطلاق الموسم الدراسي</a:t>
            </a:r>
            <a:endParaRPr lang="ar-SA" dirty="0">
              <a:solidFill>
                <a:prstClr val="black"/>
              </a:solidFill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/>
          </p:nvPr>
        </p:nvGraphicFramePr>
        <p:xfrm>
          <a:off x="2711625" y="1916832"/>
          <a:ext cx="6624735" cy="936104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  <a:gridCol w="441649"/>
              </a:tblGrid>
              <a:tr h="468052"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جدول 6"/>
          <p:cNvGraphicFramePr>
            <a:graphicFrameLocks noGrp="1"/>
          </p:cNvGraphicFramePr>
          <p:nvPr>
            <p:extLst/>
          </p:nvPr>
        </p:nvGraphicFramePr>
        <p:xfrm>
          <a:off x="2295700" y="3212976"/>
          <a:ext cx="5041355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305468"/>
                <a:gridCol w="2055435"/>
                <a:gridCol w="1680452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العلامات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عدد أيام الغياب</a:t>
                      </a:r>
                    </a:p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(الفئات)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المجموع  ∑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جدول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494065"/>
              </p:ext>
            </p:extLst>
          </p:nvPr>
        </p:nvGraphicFramePr>
        <p:xfrm>
          <a:off x="7840315" y="3224049"/>
          <a:ext cx="1805130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805130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النسبي</a:t>
                      </a:r>
                      <a:endParaRPr lang="ar-DZ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rtl="1"/>
                      <a:r>
                        <a:rPr lang="ar-DZ" sz="1600" baseline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fr-FR" sz="1600" baseline="0" dirty="0" smtClean="0">
                          <a:solidFill>
                            <a:schemeClr val="bg1"/>
                          </a:solidFill>
                        </a:rPr>
                        <a:t>fi</a:t>
                      </a:r>
                      <a:r>
                        <a:rPr lang="ar-DZ" sz="1600" baseline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0.400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0.200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0.233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0.100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0.067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جدول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244600"/>
              </p:ext>
            </p:extLst>
          </p:nvPr>
        </p:nvGraphicFramePr>
        <p:xfrm>
          <a:off x="9624807" y="3198939"/>
          <a:ext cx="1656184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656184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التكرار المئوي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%</a:t>
                      </a:r>
                      <a:endParaRPr lang="ar-DZ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rtl="1"/>
                      <a:r>
                        <a:rPr lang="ar-DZ" sz="14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fr-FR" sz="1400" dirty="0" smtClean="0">
                          <a:solidFill>
                            <a:schemeClr val="bg1"/>
                          </a:solidFill>
                        </a:rPr>
                        <a:t>fi%</a:t>
                      </a:r>
                      <a:r>
                        <a:rPr lang="ar-DZ" sz="1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ar-SA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40%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23.3%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6.7%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100 %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0" name="مجموعة 9"/>
          <p:cNvGrpSpPr/>
          <p:nvPr/>
        </p:nvGrpSpPr>
        <p:grpSpPr>
          <a:xfrm>
            <a:off x="5289654" y="4003255"/>
            <a:ext cx="73596" cy="228600"/>
            <a:chOff x="3203848" y="3940316"/>
            <a:chExt cx="73596" cy="228600"/>
          </a:xfrm>
        </p:grpSpPr>
        <p:cxnSp>
          <p:nvCxnSpPr>
            <p:cNvPr id="1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13" name="مجموعة 12"/>
          <p:cNvGrpSpPr/>
          <p:nvPr/>
        </p:nvGrpSpPr>
        <p:grpSpPr>
          <a:xfrm>
            <a:off x="4343783" y="4437112"/>
            <a:ext cx="289620" cy="288032"/>
            <a:chOff x="3178404" y="3933056"/>
            <a:chExt cx="289620" cy="288032"/>
          </a:xfrm>
        </p:grpSpPr>
        <p:cxnSp>
          <p:nvCxnSpPr>
            <p:cNvPr id="14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19" name="Straight Connector 12"/>
          <p:cNvCxnSpPr/>
          <p:nvPr/>
        </p:nvCxnSpPr>
        <p:spPr>
          <a:xfrm rot="5400000">
            <a:off x="4707301" y="4520654"/>
            <a:ext cx="228600" cy="1588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0" name="مجموعة 19"/>
          <p:cNvGrpSpPr/>
          <p:nvPr/>
        </p:nvGrpSpPr>
        <p:grpSpPr>
          <a:xfrm>
            <a:off x="4344447" y="4836790"/>
            <a:ext cx="289620" cy="288032"/>
            <a:chOff x="3178404" y="3933056"/>
            <a:chExt cx="289620" cy="288032"/>
          </a:xfrm>
        </p:grpSpPr>
        <p:cxnSp>
          <p:nvCxnSpPr>
            <p:cNvPr id="2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4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5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6" name="مجموعة 25"/>
          <p:cNvGrpSpPr/>
          <p:nvPr/>
        </p:nvGrpSpPr>
        <p:grpSpPr>
          <a:xfrm>
            <a:off x="4819219" y="4818940"/>
            <a:ext cx="73596" cy="228600"/>
            <a:chOff x="3203848" y="3940316"/>
            <a:chExt cx="73596" cy="228600"/>
          </a:xfrm>
        </p:grpSpPr>
        <p:cxnSp>
          <p:nvCxnSpPr>
            <p:cNvPr id="27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8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29" name="Straight Connector 12"/>
          <p:cNvCxnSpPr/>
          <p:nvPr/>
        </p:nvCxnSpPr>
        <p:spPr>
          <a:xfrm rot="5400000">
            <a:off x="4359175" y="5839502"/>
            <a:ext cx="228600" cy="1588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30" name="مجموعة 29"/>
          <p:cNvGrpSpPr/>
          <p:nvPr/>
        </p:nvGrpSpPr>
        <p:grpSpPr>
          <a:xfrm>
            <a:off x="4387171" y="5301208"/>
            <a:ext cx="145604" cy="228600"/>
            <a:chOff x="3203848" y="3940316"/>
            <a:chExt cx="145604" cy="228600"/>
          </a:xfrm>
        </p:grpSpPr>
        <p:cxnSp>
          <p:nvCxnSpPr>
            <p:cNvPr id="3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34" name="Straight Connector 12"/>
          <p:cNvCxnSpPr/>
          <p:nvPr/>
        </p:nvCxnSpPr>
        <p:spPr>
          <a:xfrm rot="5400000">
            <a:off x="4271113" y="5839502"/>
            <a:ext cx="228600" cy="1588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35" name="مجموعة 34"/>
          <p:cNvGrpSpPr/>
          <p:nvPr/>
        </p:nvGrpSpPr>
        <p:grpSpPr>
          <a:xfrm>
            <a:off x="4295631" y="3973539"/>
            <a:ext cx="289620" cy="288032"/>
            <a:chOff x="3178404" y="3933056"/>
            <a:chExt cx="289620" cy="288032"/>
          </a:xfrm>
        </p:grpSpPr>
        <p:cxnSp>
          <p:nvCxnSpPr>
            <p:cNvPr id="3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9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0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41" name="مجموعة 40"/>
          <p:cNvGrpSpPr/>
          <p:nvPr/>
        </p:nvGrpSpPr>
        <p:grpSpPr>
          <a:xfrm>
            <a:off x="4745241" y="3980799"/>
            <a:ext cx="289620" cy="288032"/>
            <a:chOff x="3178404" y="3933056"/>
            <a:chExt cx="289620" cy="288032"/>
          </a:xfrm>
        </p:grpSpPr>
        <p:cxnSp>
          <p:nvCxnSpPr>
            <p:cNvPr id="42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3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4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6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609345"/>
              </p:ext>
            </p:extLst>
          </p:nvPr>
        </p:nvGraphicFramePr>
        <p:xfrm>
          <a:off x="6023992" y="3224049"/>
          <a:ext cx="1807402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807402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r>
                        <a:rPr lang="ar-DZ" sz="1600" dirty="0" smtClean="0">
                          <a:solidFill>
                            <a:schemeClr val="bg1"/>
                          </a:solidFill>
                        </a:rPr>
                        <a:t> المطلق</a:t>
                      </a:r>
                    </a:p>
                    <a:p>
                      <a:pPr algn="ctr" rtl="1"/>
                      <a:r>
                        <a:rPr lang="ar-DZ" sz="16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ni</a:t>
                      </a:r>
                      <a:r>
                        <a:rPr lang="ar-DZ" sz="16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853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DZ" dirty="0" smtClean="0"/>
              <a:t>2-1- العرض الجدولي للبيانات الكمية المتصلة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1154954" y="2340429"/>
                <a:ext cx="8825659" cy="4060371"/>
              </a:xfr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 algn="just" rtl="1"/>
                <a:r>
                  <a:rPr lang="ar-DZ" sz="2600" dirty="0" smtClean="0"/>
                  <a:t>وهي البيانات التي يمكن إجراء عمليات حسابية عليها، ونميزها عن البيانات الكمية المنفصلة بأن الوحدة فيها قابلة للتجزئة.</a:t>
                </a:r>
              </a:p>
              <a:p>
                <a:pPr lvl="0" algn="just" rtl="1">
                  <a:buClr>
                    <a:srgbClr val="B31166"/>
                  </a:buClr>
                </a:pPr>
                <a:r>
                  <a:rPr lang="ar-DZ" sz="2600" dirty="0">
                    <a:solidFill>
                      <a:prstClr val="black"/>
                    </a:solidFill>
                  </a:rPr>
                  <a:t>يتم العرض الجدولي لها من خلال</a:t>
                </a:r>
                <a:r>
                  <a:rPr lang="ar-DZ" sz="2600" dirty="0" smtClean="0">
                    <a:solidFill>
                      <a:prstClr val="black"/>
                    </a:solidFill>
                  </a:rPr>
                  <a:t>:</a:t>
                </a:r>
                <a:endParaRPr lang="ar-DZ" sz="2600" dirty="0" smtClean="0"/>
              </a:p>
              <a:p>
                <a:pPr marL="0" indent="0" algn="just" rtl="1">
                  <a:buNone/>
                </a:pPr>
                <a:r>
                  <a:rPr lang="ar-DZ" sz="2600" dirty="0"/>
                  <a:t> </a:t>
                </a:r>
                <a:r>
                  <a:rPr lang="ar-DZ" sz="2600" dirty="0" smtClean="0"/>
                  <a:t>     1- حساب التكرار المطلق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DZ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fr-FR" sz="2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DZ" sz="2600" dirty="0" smtClean="0"/>
                  <a:t>) لكل وحدة</a:t>
                </a:r>
              </a:p>
              <a:p>
                <a:pPr marL="0" indent="0" algn="just" rtl="1">
                  <a:buNone/>
                </a:pPr>
                <a:r>
                  <a:rPr lang="ar-DZ" sz="2600" dirty="0" smtClean="0"/>
                  <a:t>      2- حساب التكرار النسبي </a:t>
                </a:r>
                <a:r>
                  <a:rPr lang="ar-DZ" sz="2600" dirty="0">
                    <a:solidFill>
                      <a:prstClr val="black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DZ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DZ" sz="2600" dirty="0">
                    <a:solidFill>
                      <a:prstClr val="black"/>
                    </a:solidFill>
                  </a:rPr>
                  <a:t>) </a:t>
                </a:r>
                <a:r>
                  <a:rPr lang="ar-DZ" sz="2600" dirty="0" smtClean="0"/>
                  <a:t>والنسبي المئوي</a:t>
                </a:r>
                <a:r>
                  <a:rPr lang="ar-DZ" sz="2600" dirty="0">
                    <a:solidFill>
                      <a:prstClr val="black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DZ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2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ar-DZ" sz="2600" dirty="0">
                    <a:solidFill>
                      <a:prstClr val="black"/>
                    </a:solidFill>
                  </a:rPr>
                  <a:t>) </a:t>
                </a:r>
                <a:r>
                  <a:rPr lang="ar-DZ" sz="2600" dirty="0" smtClean="0"/>
                  <a:t>: كما هو مبين في الجدول السابق.</a:t>
                </a:r>
                <a:endParaRPr lang="fr-FR" sz="2600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4954" y="2340429"/>
                <a:ext cx="8825659" cy="4060371"/>
              </a:xfrm>
              <a:blipFill rotWithShape="0">
                <a:blip r:embed="rId3"/>
                <a:stretch>
                  <a:fillRect l="-2276" t="-1198" r="-11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4347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29167E-6 4.44444E-6 L -2.29167E-6 -0.07223 " pathEditMode="relative" rAng="0" ptsTypes="AA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29167E-6 4.44444E-6 L -2.29167E-6 -0.07223 " pathEditMode="relative" rAng="0" ptsTypes="AA">
                                      <p:cBhvr>
                                        <p:cTn id="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6 2.22222E-6 L 1.04167E-6 -0.07222 " pathEditMode="relative" rAng="0" ptsTypes="AA">
                                      <p:cBhvr>
                                        <p:cTn id="2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79167E-6 -3.7037E-7 L -4.79167E-6 -0.07222 " pathEditMode="relative" rAng="0" ptsTypes="AA">
                                      <p:cBhvr>
                                        <p:cTn id="3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4023891" y="332656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000" b="1" dirty="0">
                <a:solidFill>
                  <a:srgbClr val="002060"/>
                </a:solidFill>
              </a:rPr>
              <a:t>مثال لبيانات كمية متصلة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2295699" y="1218408"/>
            <a:ext cx="7848872" cy="646331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SA" dirty="0">
                <a:solidFill>
                  <a:prstClr val="black"/>
                </a:solidFill>
              </a:rPr>
              <a:t>الجدول التالي يبين الأجور اليومية </a:t>
            </a:r>
            <a:r>
              <a:rPr lang="ar-DZ" dirty="0" smtClean="0">
                <a:solidFill>
                  <a:prstClr val="black"/>
                </a:solidFill>
              </a:rPr>
              <a:t>بالدينار الجزائري</a:t>
            </a:r>
            <a:r>
              <a:rPr lang="ar-SA" dirty="0" smtClean="0">
                <a:solidFill>
                  <a:prstClr val="black"/>
                </a:solidFill>
              </a:rPr>
              <a:t> </a:t>
            </a:r>
            <a:r>
              <a:rPr lang="ar-SA" dirty="0">
                <a:solidFill>
                  <a:prstClr val="black"/>
                </a:solidFill>
              </a:rPr>
              <a:t>لعينة من </a:t>
            </a:r>
            <a:r>
              <a:rPr lang="en-US" dirty="0">
                <a:solidFill>
                  <a:prstClr val="black"/>
                </a:solidFill>
              </a:rPr>
              <a:t>  50</a:t>
            </a:r>
            <a:r>
              <a:rPr lang="ar-SA" dirty="0">
                <a:solidFill>
                  <a:prstClr val="black"/>
                </a:solidFill>
              </a:rPr>
              <a:t>عامل في مصنع </a:t>
            </a:r>
            <a:r>
              <a:rPr lang="ar-SA" dirty="0" smtClean="0">
                <a:solidFill>
                  <a:prstClr val="black"/>
                </a:solidFill>
              </a:rPr>
              <a:t>ما</a:t>
            </a:r>
            <a:r>
              <a:rPr lang="ar-DZ" dirty="0" smtClean="0">
                <a:solidFill>
                  <a:prstClr val="black"/>
                </a:solidFill>
              </a:rPr>
              <a:t> (الوحدة 1000دينار جزائري)</a:t>
            </a:r>
            <a:r>
              <a:rPr lang="ar-SA" dirty="0" smtClean="0">
                <a:solidFill>
                  <a:prstClr val="black"/>
                </a:solidFill>
              </a:rPr>
              <a:t> </a:t>
            </a:r>
            <a:r>
              <a:rPr lang="ar-SA" dirty="0">
                <a:solidFill>
                  <a:prstClr val="black"/>
                </a:solidFill>
              </a:rPr>
              <a:t>:</a:t>
            </a: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471660"/>
              </p:ext>
            </p:extLst>
          </p:nvPr>
        </p:nvGraphicFramePr>
        <p:xfrm>
          <a:off x="2507231" y="1916829"/>
          <a:ext cx="7637340" cy="3894035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763734"/>
                <a:gridCol w="763734"/>
                <a:gridCol w="763734"/>
                <a:gridCol w="763734"/>
                <a:gridCol w="763734"/>
                <a:gridCol w="763734"/>
                <a:gridCol w="763734"/>
                <a:gridCol w="763734"/>
                <a:gridCol w="763734"/>
                <a:gridCol w="763734"/>
              </a:tblGrid>
              <a:tr h="778807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75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78807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66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78807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62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61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63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78807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72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39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78807"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51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79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65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076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135560" y="692696"/>
            <a:ext cx="7848872" cy="369332"/>
          </a:xfrm>
          <a:prstGeom prst="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/>
            <a:r>
              <a:rPr lang="ar-SA" b="1" dirty="0">
                <a:solidFill>
                  <a:prstClr val="black"/>
                </a:solidFill>
              </a:rPr>
              <a:t>لتكوين الجدول التكراري نتبع الخطوات التالية: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2286807" y="1267588"/>
            <a:ext cx="741682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b="1" dirty="0">
                <a:solidFill>
                  <a:prstClr val="black"/>
                </a:solidFill>
              </a:rPr>
              <a:t>1) نحسب مدى البيانات (</a:t>
            </a:r>
            <a:r>
              <a:rPr lang="en-US" b="1" dirty="0">
                <a:solidFill>
                  <a:prstClr val="black"/>
                </a:solidFill>
              </a:rPr>
              <a:t>R</a:t>
            </a:r>
            <a:r>
              <a:rPr lang="ar-SA" b="1" dirty="0">
                <a:solidFill>
                  <a:prstClr val="black"/>
                </a:solidFill>
              </a:rPr>
              <a:t>) و هو الفرق بين أكبر قيمة و أصغر </a:t>
            </a:r>
            <a:r>
              <a:rPr lang="ar-SA" b="1" dirty="0" smtClean="0">
                <a:solidFill>
                  <a:prstClr val="black"/>
                </a:solidFill>
              </a:rPr>
              <a:t>قيمة</a:t>
            </a:r>
            <a:r>
              <a:rPr lang="ar-DZ" b="1" dirty="0" smtClean="0">
                <a:solidFill>
                  <a:prstClr val="black"/>
                </a:solidFill>
              </a:rPr>
              <a:t> في التوزيع</a:t>
            </a:r>
            <a:endParaRPr lang="ar-SA" b="1" dirty="0">
              <a:solidFill>
                <a:prstClr val="black"/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151784" y="2060848"/>
            <a:ext cx="4320480" cy="648072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R = max – min = 79 – 10 = 69</a:t>
            </a:r>
            <a:endParaRPr lang="ar-SA" b="1" dirty="0">
              <a:solidFill>
                <a:srgbClr val="A5C249">
                  <a:lumMod val="20000"/>
                  <a:lumOff val="80000"/>
                </a:srgb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ربع نص 4"/>
              <p:cNvSpPr txBox="1"/>
              <p:nvPr/>
            </p:nvSpPr>
            <p:spPr>
              <a:xfrm>
                <a:off x="398205" y="2982143"/>
                <a:ext cx="10019423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ar-SA" b="1" dirty="0" smtClean="0">
                    <a:solidFill>
                      <a:prstClr val="black"/>
                    </a:solidFill>
                  </a:rPr>
                  <a:t>2) </a:t>
                </a:r>
                <a:r>
                  <a:rPr lang="ar-SA" b="1" dirty="0" err="1" smtClean="0">
                    <a:solidFill>
                      <a:prstClr val="black"/>
                    </a:solidFill>
                  </a:rPr>
                  <a:t>نو</a:t>
                </a:r>
                <a:r>
                  <a:rPr lang="ar-DZ" b="1" dirty="0" smtClean="0">
                    <a:solidFill>
                      <a:prstClr val="black"/>
                    </a:solidFill>
                  </a:rPr>
                  <a:t>ج</a:t>
                </a:r>
                <a:r>
                  <a:rPr lang="ar-SA" b="1" dirty="0" smtClean="0">
                    <a:solidFill>
                      <a:prstClr val="black"/>
                    </a:solidFill>
                  </a:rPr>
                  <a:t>د عدد الفئات (</a:t>
                </a:r>
                <a:r>
                  <a:rPr lang="en-US" b="1" dirty="0" smtClean="0">
                    <a:solidFill>
                      <a:prstClr val="black"/>
                    </a:solidFill>
                  </a:rPr>
                  <a:t>k</a:t>
                </a:r>
                <a:r>
                  <a:rPr lang="ar-SA" b="1" dirty="0" smtClean="0">
                    <a:solidFill>
                      <a:prstClr val="black"/>
                    </a:solidFill>
                  </a:rPr>
                  <a:t>) :</a:t>
                </a:r>
                <a:r>
                  <a:rPr lang="ar-DZ" b="1" dirty="0" smtClean="0">
                    <a:solidFill>
                      <a:prstClr val="black"/>
                    </a:solidFill>
                  </a:rPr>
                  <a:t> باستخدام قانون ستور جرس </a:t>
                </a:r>
                <a:r>
                  <a:rPr lang="fr-FR" sz="2400" b="1" dirty="0" smtClean="0">
                    <a:solidFill>
                      <a:prstClr val="black"/>
                    </a:solidFill>
                  </a:rPr>
                  <a:t>Sturgers</a:t>
                </a:r>
                <a:r>
                  <a:rPr lang="ar-DZ" sz="2400" b="1" dirty="0" smtClean="0">
                    <a:solidFill>
                      <a:prstClr val="black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fr-FR" sz="2400" b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𝑲</m:t>
                    </m:r>
                    <m:r>
                      <a:rPr lang="fr-FR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fr-FR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fr-FR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r>
                      <a:rPr lang="fr-FR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ar-DZ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SA" sz="24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مربع نص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205" y="2982143"/>
                <a:ext cx="10019423" cy="461665"/>
              </a:xfrm>
              <a:prstGeom prst="rect">
                <a:avLst/>
              </a:prstGeom>
              <a:blipFill rotWithShape="0">
                <a:blip r:embed="rId2"/>
                <a:stretch>
                  <a:fillRect t="-11842" r="-608" b="-289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مستطيل مستدير الزوايا 5"/>
          <p:cNvSpPr/>
          <p:nvPr/>
        </p:nvSpPr>
        <p:spPr>
          <a:xfrm>
            <a:off x="1752601" y="3660255"/>
            <a:ext cx="7677402" cy="1385872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k = 1 + 3.3 × log n</a:t>
            </a:r>
            <a:r>
              <a:rPr lang="ar-SA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  </a:t>
            </a:r>
            <a:r>
              <a:rPr lang="ar-SA" b="1" dirty="0" smtClean="0">
                <a:solidFill>
                  <a:srgbClr val="A5C249">
                    <a:lumMod val="20000"/>
                    <a:lumOff val="80000"/>
                  </a:srgbClr>
                </a:solidFill>
              </a:rPr>
              <a:t>        </a:t>
            </a:r>
            <a:r>
              <a:rPr lang="ar-DZ" b="1" dirty="0" smtClean="0">
                <a:solidFill>
                  <a:srgbClr val="A5C249">
                    <a:lumMod val="20000"/>
                    <a:lumOff val="80000"/>
                  </a:srgbClr>
                </a:solidFill>
              </a:rPr>
              <a:t>حجم العينة :</a:t>
            </a:r>
            <a:r>
              <a:rPr lang="en-US" b="1" dirty="0" smtClean="0">
                <a:solidFill>
                  <a:srgbClr val="A5C249">
                    <a:lumMod val="20000"/>
                    <a:lumOff val="80000"/>
                  </a:srgbClr>
                </a:solidFill>
              </a:rPr>
              <a:t> </a:t>
            </a:r>
            <a:r>
              <a:rPr lang="en-US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n</a:t>
            </a:r>
            <a:endParaRPr lang="ar-SA" b="1" dirty="0">
              <a:solidFill>
                <a:srgbClr val="A5C249">
                  <a:lumMod val="20000"/>
                  <a:lumOff val="80000"/>
                </a:srgbClr>
              </a:solidFill>
            </a:endParaRPr>
          </a:p>
          <a:p>
            <a:pPr algn="ctr" rtl="1"/>
            <a:r>
              <a:rPr lang="en-US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 k = 1 + 3.3 × log 50  = 6.61≈ 7</a:t>
            </a:r>
            <a:endParaRPr lang="ar-SA" b="1" dirty="0">
              <a:solidFill>
                <a:srgbClr val="A5C249">
                  <a:lumMod val="20000"/>
                  <a:lumOff val="80000"/>
                </a:srgbClr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286807" y="5152847"/>
            <a:ext cx="741682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b="1" dirty="0">
                <a:solidFill>
                  <a:prstClr val="black"/>
                </a:solidFill>
              </a:rPr>
              <a:t>1) نحدد طول الفئة (</a:t>
            </a:r>
            <a:r>
              <a:rPr lang="en-US" b="1" dirty="0">
                <a:solidFill>
                  <a:prstClr val="black"/>
                </a:solidFill>
              </a:rPr>
              <a:t>h</a:t>
            </a:r>
            <a:r>
              <a:rPr lang="ar-SA" b="1" dirty="0">
                <a:solidFill>
                  <a:prstClr val="black"/>
                </a:solidFill>
              </a:rPr>
              <a:t>)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ستطيل مستدير الزوايا 7"/>
              <p:cNvSpPr/>
              <p:nvPr/>
            </p:nvSpPr>
            <p:spPr>
              <a:xfrm>
                <a:off x="2625213" y="5727739"/>
                <a:ext cx="6740013" cy="938531"/>
              </a:xfrm>
              <a:prstGeom prst="roundRect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A5C249">
                              <a:lumMod val="20000"/>
                              <a:lumOff val="80000"/>
                            </a:srgbClr>
                          </a:solidFill>
                          <a:latin typeface="Cambria Math"/>
                        </a:rPr>
                        <m:t>⍙</m:t>
                      </m:r>
                      <m:r>
                        <a:rPr lang="en-US" b="1" i="1">
                          <a:solidFill>
                            <a:srgbClr val="A5C249">
                              <a:lumMod val="20000"/>
                              <a:lumOff val="80000"/>
                            </a:srgbClr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A5C249">
                                  <a:lumMod val="20000"/>
                                  <a:lumOff val="80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A5C249">
                                  <a:lumMod val="20000"/>
                                  <a:lumOff val="80000"/>
                                </a:srgbClr>
                              </a:solidFill>
                              <a:latin typeface="Cambria Math"/>
                            </a:rPr>
                            <m:t>𝑹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A5C249">
                                  <a:lumMod val="20000"/>
                                  <a:lumOff val="80000"/>
                                </a:srgbClr>
                              </a:solidFill>
                              <a:latin typeface="Cambria Math"/>
                            </a:rPr>
                            <m:t>𝒌</m:t>
                          </m:r>
                        </m:den>
                      </m:f>
                      <m:r>
                        <a:rPr lang="en-US" b="1" i="1">
                          <a:solidFill>
                            <a:srgbClr val="A5C249">
                              <a:lumMod val="20000"/>
                              <a:lumOff val="80000"/>
                            </a:srgbClr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A5C249">
                                  <a:lumMod val="20000"/>
                                  <a:lumOff val="80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A5C249">
                                  <a:lumMod val="20000"/>
                                  <a:lumOff val="80000"/>
                                </a:srgbClr>
                              </a:solidFill>
                              <a:latin typeface="Cambria Math"/>
                            </a:rPr>
                            <m:t>𝟔𝟗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A5C249">
                                  <a:lumMod val="20000"/>
                                  <a:lumOff val="80000"/>
                                </a:srgbClr>
                              </a:solidFill>
                              <a:latin typeface="Cambria Math"/>
                            </a:rPr>
                            <m:t>𝟕</m:t>
                          </m:r>
                        </m:den>
                      </m:f>
                      <m:r>
                        <a:rPr lang="en-US" b="1" i="1">
                          <a:solidFill>
                            <a:srgbClr val="A5C249">
                              <a:lumMod val="20000"/>
                              <a:lumOff val="80000"/>
                            </a:srgbClr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>
                          <a:solidFill>
                            <a:srgbClr val="A5C249">
                              <a:lumMod val="20000"/>
                              <a:lumOff val="80000"/>
                            </a:srgbClr>
                          </a:solidFill>
                          <a:latin typeface="Cambria Math"/>
                        </a:rPr>
                        <m:t>𝟗</m:t>
                      </m:r>
                      <m:r>
                        <a:rPr lang="en-US" b="1" i="1">
                          <a:solidFill>
                            <a:srgbClr val="A5C249">
                              <a:lumMod val="20000"/>
                              <a:lumOff val="80000"/>
                            </a:srgbClr>
                          </a:solidFill>
                          <a:latin typeface="Cambria Math"/>
                        </a:rPr>
                        <m:t>.</m:t>
                      </m:r>
                      <m:r>
                        <a:rPr lang="en-US" b="1" i="1">
                          <a:solidFill>
                            <a:srgbClr val="A5C249">
                              <a:lumMod val="20000"/>
                              <a:lumOff val="80000"/>
                            </a:srgbClr>
                          </a:solidFill>
                          <a:latin typeface="Cambria Math"/>
                        </a:rPr>
                        <m:t>𝟖𝟔</m:t>
                      </m:r>
                      <m:r>
                        <a:rPr lang="en-US" b="1" i="1">
                          <a:solidFill>
                            <a:srgbClr val="A5C249">
                              <a:lumMod val="20000"/>
                              <a:lumOff val="80000"/>
                            </a:srgbClr>
                          </a:solidFill>
                          <a:latin typeface="Cambria Math"/>
                        </a:rPr>
                        <m:t> ≈</m:t>
                      </m:r>
                      <m:r>
                        <a:rPr lang="en-US" b="1" i="1">
                          <a:solidFill>
                            <a:srgbClr val="A5C249">
                              <a:lumMod val="20000"/>
                              <a:lumOff val="80000"/>
                            </a:srgbClr>
                          </a:solidFill>
                          <a:latin typeface="Cambria Math"/>
                          <a:ea typeface="Cambria Math"/>
                        </a:rPr>
                        <m:t>𝟏𝟎</m:t>
                      </m:r>
                    </m:oMath>
                  </m:oMathPara>
                </a14:m>
                <a:endParaRPr lang="ar-SA" b="1" dirty="0">
                  <a:solidFill>
                    <a:srgbClr val="A5C249">
                      <a:lumMod val="20000"/>
                      <a:lumOff val="80000"/>
                    </a:srgbClr>
                  </a:solidFill>
                </a:endParaRPr>
              </a:p>
            </p:txBody>
          </p:sp>
        </mc:Choice>
        <mc:Fallback xmlns="">
          <p:sp>
            <p:nvSpPr>
              <p:cNvPr id="8" name="مستطيل مستدير الزوايا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213" y="5727739"/>
                <a:ext cx="6740013" cy="938531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590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94340"/>
              </p:ext>
            </p:extLst>
          </p:nvPr>
        </p:nvGraphicFramePr>
        <p:xfrm>
          <a:off x="1327355" y="741268"/>
          <a:ext cx="5208982" cy="4297389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348875"/>
                <a:gridCol w="2812972"/>
                <a:gridCol w="1047135"/>
              </a:tblGrid>
              <a:tr h="787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DZ" sz="1600" dirty="0" smtClean="0">
                          <a:solidFill>
                            <a:schemeClr val="bg1"/>
                          </a:solidFill>
                        </a:rPr>
                        <a:t>الفعلي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dirty="0" smtClean="0">
                          <a:solidFill>
                            <a:schemeClr val="bg1"/>
                          </a:solidFill>
                        </a:rPr>
                        <a:t>المفردات المكوّنة لكل فئة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فئات</a:t>
                      </a:r>
                      <a:r>
                        <a:rPr lang="ar-SA" sz="1400" baseline="0" dirty="0" smtClean="0">
                          <a:solidFill>
                            <a:schemeClr val="bg1"/>
                          </a:solidFill>
                        </a:rPr>
                        <a:t> الأجور</a:t>
                      </a:r>
                      <a:endParaRPr lang="ar-SA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r-DZ" sz="1400" dirty="0" smtClean="0"/>
                        <a:t>10،11،12،13،14،15،16،17،18،19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10-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20،21،22،23،24،25،26،27،28،29</a:t>
                      </a:r>
                      <a:endParaRPr kumimoji="0" lang="fr-FR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20-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r-DZ" sz="1400" dirty="0" smtClean="0"/>
                        <a:t>30،31،32،33،34،35،36،37،38،39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30-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r-DZ" sz="1400" dirty="0" smtClean="0"/>
                        <a:t>40،41،42،43،44،45،46،47،48،49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40-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r-DZ" sz="1400" dirty="0" smtClean="0"/>
                        <a:t>50،51،52،53،54،55،56،57،58،59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50-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r-DZ" sz="1400" dirty="0" smtClean="0"/>
                        <a:t>60،61،62،63،64،65،66،67،68،69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60-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r-DZ" sz="1400" dirty="0" smtClean="0"/>
                        <a:t>70،71،72،73،74،75،76،77،78،79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70-80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المجموع  ∑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998462"/>
              </p:ext>
            </p:extLst>
          </p:nvPr>
        </p:nvGraphicFramePr>
        <p:xfrm>
          <a:off x="8156410" y="728946"/>
          <a:ext cx="1524442" cy="4233124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524442"/>
              </a:tblGrid>
              <a:tr h="748571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النسبي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  fi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0.06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0.12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553367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0.20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0.30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91814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0.16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0.10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0.06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143559"/>
              </p:ext>
            </p:extLst>
          </p:nvPr>
        </p:nvGraphicFramePr>
        <p:xfrm>
          <a:off x="9701582" y="769918"/>
          <a:ext cx="1787186" cy="432457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787186"/>
              </a:tblGrid>
              <a:tr h="706292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التكرار </a:t>
                      </a:r>
                      <a:r>
                        <a:rPr lang="ar-DZ" sz="1400" dirty="0" smtClean="0">
                          <a:solidFill>
                            <a:schemeClr val="bg1"/>
                          </a:solidFill>
                        </a:rPr>
                        <a:t> النسبي </a:t>
                      </a:r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المئوي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fi%</a:t>
                      </a:r>
                      <a:endParaRPr lang="ar-SA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12%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16%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6%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8" name="مجموعة 7"/>
          <p:cNvGrpSpPr/>
          <p:nvPr/>
        </p:nvGrpSpPr>
        <p:grpSpPr>
          <a:xfrm>
            <a:off x="5438845" y="1988841"/>
            <a:ext cx="248207" cy="288032"/>
            <a:chOff x="3178404" y="3933056"/>
            <a:chExt cx="289620" cy="288032"/>
          </a:xfrm>
        </p:grpSpPr>
        <p:cxnSp>
          <p:nvCxnSpPr>
            <p:cNvPr id="9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15" name="مجموعة 14"/>
          <p:cNvGrpSpPr/>
          <p:nvPr/>
        </p:nvGrpSpPr>
        <p:grpSpPr>
          <a:xfrm>
            <a:off x="5524008" y="2456791"/>
            <a:ext cx="248207" cy="288032"/>
            <a:chOff x="3178404" y="3933056"/>
            <a:chExt cx="289620" cy="288032"/>
          </a:xfrm>
        </p:grpSpPr>
        <p:cxnSp>
          <p:nvCxnSpPr>
            <p:cNvPr id="1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22" name="Straight Connector 12"/>
          <p:cNvCxnSpPr/>
          <p:nvPr/>
        </p:nvCxnSpPr>
        <p:spPr>
          <a:xfrm rot="5400000">
            <a:off x="5727898" y="2102461"/>
            <a:ext cx="228600" cy="1361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5" name="مجموعة 24"/>
          <p:cNvGrpSpPr/>
          <p:nvPr/>
        </p:nvGrpSpPr>
        <p:grpSpPr>
          <a:xfrm>
            <a:off x="5679925" y="1616224"/>
            <a:ext cx="124784" cy="228600"/>
            <a:chOff x="3203848" y="3940316"/>
            <a:chExt cx="145604" cy="228600"/>
          </a:xfrm>
        </p:grpSpPr>
        <p:cxnSp>
          <p:nvCxnSpPr>
            <p:cNvPr id="2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30" name="مجموعة 29"/>
          <p:cNvGrpSpPr/>
          <p:nvPr/>
        </p:nvGrpSpPr>
        <p:grpSpPr>
          <a:xfrm>
            <a:off x="5658386" y="3406995"/>
            <a:ext cx="248207" cy="288032"/>
            <a:chOff x="3178404" y="3933056"/>
            <a:chExt cx="289620" cy="288032"/>
          </a:xfrm>
        </p:grpSpPr>
        <p:cxnSp>
          <p:nvCxnSpPr>
            <p:cNvPr id="3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4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36" name="مجموعة 35"/>
          <p:cNvGrpSpPr/>
          <p:nvPr/>
        </p:nvGrpSpPr>
        <p:grpSpPr>
          <a:xfrm>
            <a:off x="6147004" y="3816480"/>
            <a:ext cx="248207" cy="288032"/>
            <a:chOff x="3178404" y="3933056"/>
            <a:chExt cx="289620" cy="288032"/>
          </a:xfrm>
        </p:grpSpPr>
        <p:cxnSp>
          <p:nvCxnSpPr>
            <p:cNvPr id="37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8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9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0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1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aphicFrame>
        <p:nvGraphicFramePr>
          <p:cNvPr id="42" name="جدول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198717"/>
              </p:ext>
            </p:extLst>
          </p:nvPr>
        </p:nvGraphicFramePr>
        <p:xfrm>
          <a:off x="6508787" y="732719"/>
          <a:ext cx="1664196" cy="4314488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664196"/>
              </a:tblGrid>
              <a:tr h="763816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DZ" sz="1600" dirty="0" smtClean="0">
                          <a:solidFill>
                            <a:schemeClr val="bg1"/>
                          </a:solidFill>
                        </a:rPr>
                        <a:t>المطلق</a:t>
                      </a:r>
                    </a:p>
                    <a:p>
                      <a:pPr algn="ctr" rtl="1"/>
                      <a:r>
                        <a:rPr lang="fr-FR" sz="1600" baseline="0" dirty="0" smtClean="0">
                          <a:solidFill>
                            <a:schemeClr val="bg1"/>
                          </a:solidFill>
                        </a:rPr>
                        <a:t>ni</a:t>
                      </a:r>
                      <a:r>
                        <a:rPr lang="ar-DZ" sz="16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3834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52" name="مجموعة 51"/>
          <p:cNvGrpSpPr/>
          <p:nvPr/>
        </p:nvGrpSpPr>
        <p:grpSpPr>
          <a:xfrm>
            <a:off x="6167449" y="3422691"/>
            <a:ext cx="124784" cy="228600"/>
            <a:chOff x="3203848" y="3940316"/>
            <a:chExt cx="145604" cy="228600"/>
          </a:xfrm>
        </p:grpSpPr>
        <p:cxnSp>
          <p:nvCxnSpPr>
            <p:cNvPr id="53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4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5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56" name="مجموعة 55"/>
          <p:cNvGrpSpPr/>
          <p:nvPr/>
        </p:nvGrpSpPr>
        <p:grpSpPr>
          <a:xfrm>
            <a:off x="6022220" y="4263832"/>
            <a:ext cx="124784" cy="228600"/>
            <a:chOff x="3203848" y="3940316"/>
            <a:chExt cx="145604" cy="228600"/>
          </a:xfrm>
        </p:grpSpPr>
        <p:cxnSp>
          <p:nvCxnSpPr>
            <p:cNvPr id="57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8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9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مجموعة 59"/>
          <p:cNvGrpSpPr/>
          <p:nvPr/>
        </p:nvGrpSpPr>
        <p:grpSpPr>
          <a:xfrm>
            <a:off x="5698973" y="2939045"/>
            <a:ext cx="248207" cy="288032"/>
            <a:chOff x="3178404" y="3933056"/>
            <a:chExt cx="289620" cy="288032"/>
          </a:xfrm>
        </p:grpSpPr>
        <p:cxnSp>
          <p:nvCxnSpPr>
            <p:cNvPr id="6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4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5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6" name="مجموعة 65"/>
          <p:cNvGrpSpPr/>
          <p:nvPr/>
        </p:nvGrpSpPr>
        <p:grpSpPr>
          <a:xfrm>
            <a:off x="5380004" y="2939045"/>
            <a:ext cx="248207" cy="288032"/>
            <a:chOff x="3178404" y="3933056"/>
            <a:chExt cx="289620" cy="288032"/>
          </a:xfrm>
        </p:grpSpPr>
        <p:cxnSp>
          <p:nvCxnSpPr>
            <p:cNvPr id="67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9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0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1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72" name="مجموعة 71"/>
          <p:cNvGrpSpPr/>
          <p:nvPr/>
        </p:nvGrpSpPr>
        <p:grpSpPr>
          <a:xfrm>
            <a:off x="6022901" y="2449531"/>
            <a:ext cx="248207" cy="288032"/>
            <a:chOff x="3178404" y="3933056"/>
            <a:chExt cx="289620" cy="288032"/>
          </a:xfrm>
        </p:grpSpPr>
        <p:cxnSp>
          <p:nvCxnSpPr>
            <p:cNvPr id="73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4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5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6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78" name="مجموعة 77"/>
          <p:cNvGrpSpPr/>
          <p:nvPr/>
        </p:nvGrpSpPr>
        <p:grpSpPr>
          <a:xfrm>
            <a:off x="6022901" y="2926114"/>
            <a:ext cx="248207" cy="288032"/>
            <a:chOff x="3178404" y="3933056"/>
            <a:chExt cx="289620" cy="288032"/>
          </a:xfrm>
        </p:grpSpPr>
        <p:cxnSp>
          <p:nvCxnSpPr>
            <p:cNvPr id="79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0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2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3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86" name="وسيلة شرح بيضاوية 85"/>
          <p:cNvSpPr/>
          <p:nvPr/>
        </p:nvSpPr>
        <p:spPr>
          <a:xfrm flipH="1">
            <a:off x="0" y="980729"/>
            <a:ext cx="1150374" cy="1008112"/>
          </a:xfrm>
          <a:prstGeom prst="wedgeEllipseCallout">
            <a:avLst>
              <a:gd name="adj1" fmla="val -123166"/>
              <a:gd name="adj2" fmla="val 18828"/>
            </a:avLst>
          </a:prstGeom>
          <a:solidFill>
            <a:schemeClr val="accent5">
              <a:lumMod val="50000"/>
            </a:schemeClr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1400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يجب أن تشمل أصغر قيمة</a:t>
            </a:r>
          </a:p>
        </p:txBody>
      </p:sp>
      <p:sp>
        <p:nvSpPr>
          <p:cNvPr id="87" name="وسيلة شرح بيضاوية 86"/>
          <p:cNvSpPr/>
          <p:nvPr/>
        </p:nvSpPr>
        <p:spPr>
          <a:xfrm flipH="1">
            <a:off x="141250" y="4600222"/>
            <a:ext cx="1152128" cy="1008112"/>
          </a:xfrm>
          <a:prstGeom prst="wedgeEllipseCallout">
            <a:avLst>
              <a:gd name="adj1" fmla="val -92931"/>
              <a:gd name="adj2" fmla="val -50280"/>
            </a:avLst>
          </a:prstGeom>
          <a:solidFill>
            <a:srgbClr val="FF0066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1400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يجب أن تشمل أكبر</a:t>
            </a:r>
          </a:p>
          <a:p>
            <a:pPr algn="ctr" rtl="1"/>
            <a:r>
              <a:rPr lang="ar-SA" sz="1400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قيمة</a:t>
            </a:r>
          </a:p>
        </p:txBody>
      </p:sp>
      <p:sp>
        <p:nvSpPr>
          <p:cNvPr id="88" name="وسيلة شرح بيضاوية 87"/>
          <p:cNvSpPr/>
          <p:nvPr/>
        </p:nvSpPr>
        <p:spPr>
          <a:xfrm flipH="1">
            <a:off x="5811435" y="4981946"/>
            <a:ext cx="1152128" cy="1008112"/>
          </a:xfrm>
          <a:prstGeom prst="wedgeEllipseCallout">
            <a:avLst>
              <a:gd name="adj1" fmla="val -60177"/>
              <a:gd name="adj2" fmla="val -70436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1200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مجموع التكرارات =حجم العينة</a:t>
            </a:r>
          </a:p>
        </p:txBody>
      </p:sp>
      <p:sp>
        <p:nvSpPr>
          <p:cNvPr id="89" name="وسيلة شرح بيضاوية 88"/>
          <p:cNvSpPr/>
          <p:nvPr/>
        </p:nvSpPr>
        <p:spPr>
          <a:xfrm flipH="1">
            <a:off x="8287451" y="5486002"/>
            <a:ext cx="1152128" cy="1008112"/>
          </a:xfrm>
          <a:prstGeom prst="wedgeEllipseCallout">
            <a:avLst>
              <a:gd name="adj1" fmla="val -19864"/>
              <a:gd name="adj2" fmla="val -122267"/>
            </a:avLst>
          </a:prstGeom>
          <a:solidFill>
            <a:srgbClr val="C00000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1600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دائماً</a:t>
            </a:r>
          </a:p>
        </p:txBody>
      </p:sp>
      <p:sp>
        <p:nvSpPr>
          <p:cNvPr id="90" name="وسيلة شرح بيضاوية 89"/>
          <p:cNvSpPr/>
          <p:nvPr/>
        </p:nvSpPr>
        <p:spPr>
          <a:xfrm flipH="1">
            <a:off x="10906433" y="5283471"/>
            <a:ext cx="1152128" cy="1008112"/>
          </a:xfrm>
          <a:prstGeom prst="wedgeEllipseCallout">
            <a:avLst>
              <a:gd name="adj1" fmla="val 54463"/>
              <a:gd name="adj2" fmla="val -96352"/>
            </a:avLst>
          </a:prstGeom>
          <a:solidFill>
            <a:srgbClr val="BF7E09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1600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دائماً</a:t>
            </a:r>
          </a:p>
        </p:txBody>
      </p:sp>
    </p:spTree>
    <p:extLst>
      <p:ext uri="{BB962C8B-B14F-4D97-AF65-F5344CB8AC3E}">
        <p14:creationId xmlns:p14="http://schemas.microsoft.com/office/powerpoint/2010/main" val="113292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DZ" sz="4000" dirty="0" smtClean="0"/>
              <a:t>تمارين</a:t>
            </a:r>
            <a:endParaRPr lang="fr-FR" sz="4000" dirty="0"/>
          </a:p>
        </p:txBody>
      </p:sp>
      <p:pic>
        <p:nvPicPr>
          <p:cNvPr id="2050" name="Picture 2" descr="المقرر: تشريعات اعلامية ، الموضوع: اختبار الخروج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574" y="2433484"/>
            <a:ext cx="7462684" cy="402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563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4000624" y="156794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DZ" sz="2000" b="1" dirty="0" smtClean="0">
                <a:solidFill>
                  <a:srgbClr val="002060"/>
                </a:solidFill>
              </a:rPr>
              <a:t>التمرين01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778897" y="970769"/>
            <a:ext cx="6431565" cy="400110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SA" sz="2000" dirty="0">
                <a:solidFill>
                  <a:prstClr val="black"/>
                </a:solidFill>
              </a:rPr>
              <a:t>الجدول التالي يبين </a:t>
            </a:r>
            <a:r>
              <a:rPr lang="ar-DZ" sz="2000" dirty="0" smtClean="0">
                <a:solidFill>
                  <a:prstClr val="black"/>
                </a:solidFill>
              </a:rPr>
              <a:t>محل إقامة عينة </a:t>
            </a:r>
            <a:r>
              <a:rPr lang="ar-DZ" sz="2000" dirty="0">
                <a:solidFill>
                  <a:prstClr val="black"/>
                </a:solidFill>
              </a:rPr>
              <a:t>من </a:t>
            </a:r>
            <a:r>
              <a:rPr lang="ar-DZ" sz="2000" dirty="0" smtClean="0">
                <a:solidFill>
                  <a:prstClr val="black"/>
                </a:solidFill>
              </a:rPr>
              <a:t>طلبة </a:t>
            </a:r>
            <a:r>
              <a:rPr lang="ar-DZ" sz="2000" dirty="0">
                <a:solidFill>
                  <a:prstClr val="black"/>
                </a:solidFill>
              </a:rPr>
              <a:t>جامعة جيجل</a:t>
            </a:r>
            <a:endParaRPr lang="ar-SA" sz="2000" dirty="0">
              <a:solidFill>
                <a:prstClr val="black"/>
              </a:solidFill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487940"/>
              </p:ext>
            </p:extLst>
          </p:nvPr>
        </p:nvGraphicFramePr>
        <p:xfrm>
          <a:off x="2439705" y="1588480"/>
          <a:ext cx="6770757" cy="457200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967251"/>
                <a:gridCol w="967251"/>
                <a:gridCol w="967251"/>
                <a:gridCol w="967251"/>
                <a:gridCol w="967251"/>
                <a:gridCol w="967251"/>
                <a:gridCol w="967251"/>
              </a:tblGrid>
              <a:tr h="448392"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ريفي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حضري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حضري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حضري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ريفي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حضري</a:t>
                      </a:r>
                      <a:endParaRPr kumimoji="0" lang="ar-SA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شبه حضري</a:t>
                      </a:r>
                      <a:endParaRPr kumimoji="0" lang="fr-F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endParaRPr lang="fr-FR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48392">
                <a:tc>
                  <a:txBody>
                    <a:bodyPr/>
                    <a:lstStyle/>
                    <a:p>
                      <a:r>
                        <a:rPr lang="ar-DZ" dirty="0" smtClean="0"/>
                        <a:t>شبه حضري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حضري</a:t>
                      </a:r>
                      <a:endParaRPr kumimoji="0" lang="ar-SA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شبه حضري</a:t>
                      </a:r>
                      <a:endParaRPr kumimoji="0" lang="fr-F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حضري</a:t>
                      </a:r>
                      <a:endParaRPr kumimoji="0" lang="ar-SA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حضري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حضري</a:t>
                      </a:r>
                      <a:endParaRPr kumimoji="0" lang="ar-SA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شبه حضري</a:t>
                      </a:r>
                      <a:endParaRPr kumimoji="0" lang="fr-F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</a:tr>
              <a:tr h="44839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شبه حضري</a:t>
                      </a:r>
                      <a:endParaRPr kumimoji="0" lang="fr-F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ريفي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شبه حضري</a:t>
                      </a:r>
                      <a:endParaRPr kumimoji="0" lang="fr-F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شبه حضري</a:t>
                      </a:r>
                      <a:endParaRPr kumimoji="0" lang="fr-F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ريفي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شبه حضري</a:t>
                      </a:r>
                      <a:endParaRPr kumimoji="0" lang="fr-F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حضري</a:t>
                      </a:r>
                      <a:endParaRPr kumimoji="0" lang="ar-SA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</a:tr>
              <a:tr h="44839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حضري</a:t>
                      </a:r>
                      <a:endParaRPr kumimoji="0" lang="ar-SA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حضري</a:t>
                      </a:r>
                      <a:endParaRPr kumimoji="0" lang="ar-SA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شبه حضري</a:t>
                      </a:r>
                      <a:endParaRPr kumimoji="0" lang="fr-F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حضري</a:t>
                      </a:r>
                      <a:endParaRPr kumimoji="0" lang="ar-SA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حضري</a:t>
                      </a:r>
                      <a:endParaRPr kumimoji="0" lang="ar-SA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شبه حضري</a:t>
                      </a:r>
                      <a:endParaRPr kumimoji="0" lang="fr-F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r-DZ" dirty="0" smtClean="0"/>
                        <a:t>ريفي</a:t>
                      </a:r>
                      <a:endParaRPr lang="fr-FR" dirty="0"/>
                    </a:p>
                  </a:txBody>
                  <a:tcPr anchor="ctr"/>
                </a:tc>
              </a:tr>
              <a:tr h="44839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شبه حضري</a:t>
                      </a:r>
                      <a:endParaRPr kumimoji="0" lang="fr-F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حضري</a:t>
                      </a:r>
                      <a:endParaRPr kumimoji="0" lang="ar-SA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ريفي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ريفي</a:t>
                      </a:r>
                      <a:endParaRPr lang="ar-SA" sz="16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شبه حضري</a:t>
                      </a:r>
                      <a:endParaRPr kumimoji="0" lang="fr-F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حضري</a:t>
                      </a:r>
                      <a:endParaRPr kumimoji="0" lang="ar-SA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D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شبه حضري</a:t>
                      </a:r>
                      <a:endParaRPr kumimoji="0" lang="fr-F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3150364" y="6378082"/>
            <a:ext cx="5688632" cy="40011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DZ" sz="2000" dirty="0">
                <a:solidFill>
                  <a:prstClr val="black"/>
                </a:solidFill>
              </a:rPr>
              <a:t>المطلوب: أنشأ</a:t>
            </a:r>
            <a:r>
              <a:rPr lang="ar-SA" sz="2000" dirty="0">
                <a:solidFill>
                  <a:prstClr val="black"/>
                </a:solidFill>
              </a:rPr>
              <a:t> الجدول التكراري</a:t>
            </a:r>
          </a:p>
        </p:txBody>
      </p:sp>
    </p:spTree>
    <p:extLst>
      <p:ext uri="{BB962C8B-B14F-4D97-AF65-F5344CB8AC3E}">
        <p14:creationId xmlns:p14="http://schemas.microsoft.com/office/powerpoint/2010/main" val="70491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782433"/>
              </p:ext>
            </p:extLst>
          </p:nvPr>
        </p:nvGraphicFramePr>
        <p:xfrm>
          <a:off x="2566814" y="829935"/>
          <a:ext cx="5041355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305468"/>
                <a:gridCol w="2055435"/>
                <a:gridCol w="1680452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20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التكرار</a:t>
                      </a:r>
                      <a:r>
                        <a:rPr lang="ar-DZ" sz="2000" baseline="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الفعلي</a:t>
                      </a:r>
                      <a:endParaRPr lang="ar-SA" sz="20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dirty="0" smtClean="0">
                          <a:solidFill>
                            <a:schemeClr val="tx1"/>
                          </a:solidFill>
                        </a:rPr>
                        <a:t>محل الإقامة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endParaRPr lang="ar-S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800" b="1" dirty="0" smtClean="0">
                          <a:solidFill>
                            <a:schemeClr val="tx1"/>
                          </a:solidFill>
                        </a:rPr>
                        <a:t>ريفي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endParaRPr lang="ar-SA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800" b="1" dirty="0" smtClean="0">
                          <a:solidFill>
                            <a:schemeClr val="tx1"/>
                          </a:solidFill>
                        </a:rPr>
                        <a:t>شبه حضري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endParaRPr lang="ar-SA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800" b="1" dirty="0" smtClean="0">
                          <a:solidFill>
                            <a:schemeClr val="tx1"/>
                          </a:solidFill>
                        </a:rPr>
                        <a:t>حضري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endParaRPr lang="ar-SA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endParaRPr lang="ar-SA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endParaRPr lang="ar-SA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المجموع  ∑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3" name="مجموعة 2"/>
          <p:cNvGrpSpPr/>
          <p:nvPr/>
        </p:nvGrpSpPr>
        <p:grpSpPr>
          <a:xfrm>
            <a:off x="4779530" y="1583888"/>
            <a:ext cx="73596" cy="228600"/>
            <a:chOff x="3203848" y="3940316"/>
            <a:chExt cx="73596" cy="228600"/>
          </a:xfrm>
        </p:grpSpPr>
        <p:cxnSp>
          <p:nvCxnSpPr>
            <p:cNvPr id="4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9" name="مجموعة 8"/>
          <p:cNvGrpSpPr/>
          <p:nvPr/>
        </p:nvGrpSpPr>
        <p:grpSpPr>
          <a:xfrm>
            <a:off x="4708316" y="2068108"/>
            <a:ext cx="289620" cy="288032"/>
            <a:chOff x="3178404" y="3933056"/>
            <a:chExt cx="289620" cy="288032"/>
          </a:xfrm>
        </p:grpSpPr>
        <p:cxnSp>
          <p:nvCxnSpPr>
            <p:cNvPr id="10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15" name="مجموعة 14"/>
          <p:cNvGrpSpPr/>
          <p:nvPr/>
        </p:nvGrpSpPr>
        <p:grpSpPr>
          <a:xfrm>
            <a:off x="5617388" y="2015688"/>
            <a:ext cx="145604" cy="228600"/>
            <a:chOff x="3203848" y="3940316"/>
            <a:chExt cx="145604" cy="228600"/>
          </a:xfrm>
        </p:grpSpPr>
        <p:cxnSp>
          <p:nvCxnSpPr>
            <p:cNvPr id="1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1" name="مجموعة 20"/>
          <p:cNvGrpSpPr/>
          <p:nvPr/>
        </p:nvGrpSpPr>
        <p:grpSpPr>
          <a:xfrm>
            <a:off x="5159896" y="2030884"/>
            <a:ext cx="289620" cy="288032"/>
            <a:chOff x="3178404" y="3933056"/>
            <a:chExt cx="289620" cy="288032"/>
          </a:xfrm>
        </p:grpSpPr>
        <p:cxnSp>
          <p:nvCxnSpPr>
            <p:cNvPr id="22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3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4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5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6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7" name="مجموعة 26"/>
          <p:cNvGrpSpPr/>
          <p:nvPr/>
        </p:nvGrpSpPr>
        <p:grpSpPr>
          <a:xfrm>
            <a:off x="4566770" y="2467744"/>
            <a:ext cx="289620" cy="288032"/>
            <a:chOff x="3178404" y="3933056"/>
            <a:chExt cx="289620" cy="288032"/>
          </a:xfrm>
        </p:grpSpPr>
        <p:cxnSp>
          <p:nvCxnSpPr>
            <p:cNvPr id="28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9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0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1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33" name="مجموعة 32"/>
          <p:cNvGrpSpPr/>
          <p:nvPr/>
        </p:nvGrpSpPr>
        <p:grpSpPr>
          <a:xfrm>
            <a:off x="4895720" y="2430520"/>
            <a:ext cx="289620" cy="288032"/>
            <a:chOff x="3178404" y="3933056"/>
            <a:chExt cx="289620" cy="288032"/>
          </a:xfrm>
        </p:grpSpPr>
        <p:cxnSp>
          <p:nvCxnSpPr>
            <p:cNvPr id="34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6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7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8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45" name="مجموعة 44"/>
          <p:cNvGrpSpPr/>
          <p:nvPr/>
        </p:nvGrpSpPr>
        <p:grpSpPr>
          <a:xfrm>
            <a:off x="5259581" y="2445288"/>
            <a:ext cx="289620" cy="288032"/>
            <a:chOff x="3178404" y="3933056"/>
            <a:chExt cx="289620" cy="288032"/>
          </a:xfrm>
        </p:grpSpPr>
        <p:cxnSp>
          <p:nvCxnSpPr>
            <p:cNvPr id="4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9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0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0" name="جدول 6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50621473"/>
                  </p:ext>
                </p:extLst>
              </p:nvPr>
            </p:nvGraphicFramePr>
            <p:xfrm>
              <a:off x="7241024" y="838496"/>
              <a:ext cx="1231240" cy="3269965"/>
            </p:xfrm>
            <a:graphic>
              <a:graphicData uri="http://schemas.openxmlformats.org/drawingml/2006/table">
                <a:tbl>
                  <a:tblPr rtl="1" firstRow="1" bandRow="1">
                    <a:tableStyleId>{7DF18680-E054-41AD-8BC1-D1AEF772440D}</a:tableStyleId>
                  </a:tblPr>
                  <a:tblGrid>
                    <a:gridCol w="1231240"/>
                  </a:tblGrid>
                  <a:tr h="66912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التكرار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النسبي</a:t>
                          </a:r>
                          <a:r>
                            <a:rPr lang="en-US" sz="1600" baseline="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endParaRPr lang="ar-SA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SA" sz="16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DZ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ar-SA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  <m:r>
                                <a:rPr lang="ar-SA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.</m:t>
                              </m:r>
                              <m:r>
                                <a:rPr lang="ar-DZ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oMath>
                          </a14:m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0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ar-SA" sz="16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13</m:t>
                                  </m:r>
                                </m:num>
                                <m:den>
                                  <m:r>
                                    <a:rPr lang="ar-SA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  <m:r>
                                <a:rPr lang="ar-SA" sz="1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=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0.371</a:t>
                          </a:r>
                          <a:r>
                            <a:rPr lang="ar-SA" sz="160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ar-SA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0" lang="fr-FR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num>
                                <m:den>
                                  <m:r>
                                    <a:rPr kumimoji="0" lang="ar-SA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  <m:r>
                                <a:rPr kumimoji="0" lang="ar-SA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</a:rPr>
                                <m:t>=</m:t>
                              </m:r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</a:rPr>
                                <m:t>0</m:t>
                              </m:r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</a:rPr>
                                <m:t>.</m:t>
                              </m:r>
                              <m:r>
                                <a:rPr kumimoji="0" lang="fr-FR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429</m:t>
                              </m:r>
                            </m:oMath>
                          </a14:m>
                          <a:r>
                            <a:rPr kumimoji="0" lang="ar-SA" sz="16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cs typeface="+mn-cs"/>
                            </a:rPr>
                            <a:t> 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0" name="جدول 6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50621473"/>
                  </p:ext>
                </p:extLst>
              </p:nvPr>
            </p:nvGraphicFramePr>
            <p:xfrm>
              <a:off x="7241024" y="838496"/>
              <a:ext cx="1231240" cy="3269965"/>
            </p:xfrm>
            <a:graphic>
              <a:graphicData uri="http://schemas.openxmlformats.org/drawingml/2006/table">
                <a:tbl>
                  <a:tblPr rtl="1" firstRow="1" bandRow="1">
                    <a:tableStyleId>{7DF18680-E054-41AD-8BC1-D1AEF772440D}</a:tableStyleId>
                  </a:tblPr>
                  <a:tblGrid>
                    <a:gridCol w="1231240"/>
                  </a:tblGrid>
                  <a:tr h="66912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التكرار</a:t>
                          </a:r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ar-SA" sz="1600" dirty="0" smtClean="0">
                              <a:solidFill>
                                <a:schemeClr val="tx1"/>
                              </a:solidFill>
                            </a:rPr>
                            <a:t>النسبي</a:t>
                          </a:r>
                          <a:r>
                            <a:rPr lang="en-US" sz="1600" baseline="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endParaRPr lang="ar-SA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36372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93" t="-154167" r="-1970" b="-500000"/>
                          </a:stretch>
                        </a:blipFill>
                      </a:tcPr>
                    </a:tc>
                  </a:tr>
                  <a:tr h="437769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93" t="-257746" r="-1970" b="-407042"/>
                          </a:stretch>
                        </a:blipFill>
                      </a:tcPr>
                    </a:tc>
                  </a:tr>
                  <a:tr h="441262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93" t="-347945" r="-1970" b="-295890"/>
                          </a:stretch>
                        </a:blipFill>
                      </a:tcPr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8480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en-US" sz="1600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endParaRPr lang="ar-SA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71" name="جدول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670690"/>
              </p:ext>
            </p:extLst>
          </p:nvPr>
        </p:nvGraphicFramePr>
        <p:xfrm>
          <a:off x="8447854" y="829935"/>
          <a:ext cx="1968626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968626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tx1"/>
                          </a:solidFill>
                        </a:rPr>
                        <a:t>التكرار </a:t>
                      </a:r>
                      <a:r>
                        <a:rPr lang="ar-DZ" sz="1400" dirty="0" smtClean="0">
                          <a:solidFill>
                            <a:schemeClr val="tx1"/>
                          </a:solidFill>
                        </a:rPr>
                        <a:t> النسبي</a:t>
                      </a:r>
                      <a:r>
                        <a:rPr lang="ar-DZ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400" dirty="0" smtClean="0">
                          <a:solidFill>
                            <a:schemeClr val="tx1"/>
                          </a:solidFill>
                        </a:rPr>
                        <a:t>المئوي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ar-SA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0.20×100=20%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37.1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ar-SA" sz="1600" dirty="0" smtClean="0">
                          <a:solidFill>
                            <a:schemeClr val="tx1"/>
                          </a:solidFill>
                        </a:rPr>
                        <a:t>=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0.371×100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42,9 %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100 %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095950"/>
              </p:ext>
            </p:extLst>
          </p:nvPr>
        </p:nvGraphicFramePr>
        <p:xfrm>
          <a:off x="6162908" y="822421"/>
          <a:ext cx="1085220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085220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التكرار</a:t>
                      </a:r>
                      <a:r>
                        <a:rPr lang="ar-DZ" sz="1600" dirty="0" smtClean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المطلق</a:t>
                      </a:r>
                      <a:endParaRPr lang="ar-SA" sz="1600" dirty="0">
                        <a:solidFill>
                          <a:schemeClr val="tx1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ar-DZ" sz="18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ar-DZ" sz="18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ar-DZ" sz="18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51" name="مجموعة 8"/>
          <p:cNvGrpSpPr/>
          <p:nvPr/>
        </p:nvGrpSpPr>
        <p:grpSpPr>
          <a:xfrm>
            <a:off x="5190820" y="1583888"/>
            <a:ext cx="289620" cy="288032"/>
            <a:chOff x="3178404" y="3933056"/>
            <a:chExt cx="289620" cy="288032"/>
          </a:xfrm>
        </p:grpSpPr>
        <p:cxnSp>
          <p:nvCxnSpPr>
            <p:cNvPr id="53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4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5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6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1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52" name="وسيلة شرح مع سهم إلى الأسفل 1"/>
          <p:cNvSpPr/>
          <p:nvPr/>
        </p:nvSpPr>
        <p:spPr>
          <a:xfrm>
            <a:off x="4075845" y="145620"/>
            <a:ext cx="4392488" cy="720080"/>
          </a:xfrm>
          <a:prstGeom prst="downArrowCallout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DZ" sz="2000" b="1" dirty="0" smtClean="0">
                <a:solidFill>
                  <a:srgbClr val="002060"/>
                </a:solidFill>
              </a:rPr>
              <a:t>حل </a:t>
            </a:r>
            <a:r>
              <a:rPr lang="ar-DZ" sz="2000" b="1" smtClean="0">
                <a:solidFill>
                  <a:srgbClr val="002060"/>
                </a:solidFill>
              </a:rPr>
              <a:t>التمرين 01</a:t>
            </a:r>
            <a:endParaRPr lang="ar-SA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00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4000624" y="548680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DZ" sz="2000" b="1" dirty="0" smtClean="0">
                <a:solidFill>
                  <a:srgbClr val="002060"/>
                </a:solidFill>
              </a:rPr>
              <a:t>التمرين 02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457200" y="1381617"/>
            <a:ext cx="10899058" cy="707886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DZ" sz="2000" dirty="0" smtClean="0">
                <a:solidFill>
                  <a:prstClr val="black"/>
                </a:solidFill>
              </a:rPr>
              <a:t>لدراسة م</a:t>
            </a:r>
            <a:r>
              <a:rPr lang="ar-DZ" sz="2000" dirty="0">
                <a:solidFill>
                  <a:prstClr val="black"/>
                </a:solidFill>
              </a:rPr>
              <a:t>ت</a:t>
            </a:r>
            <a:r>
              <a:rPr lang="ar-DZ" sz="2000" dirty="0" smtClean="0">
                <a:solidFill>
                  <a:prstClr val="black"/>
                </a:solidFill>
              </a:rPr>
              <a:t>وسط عدد الأفراد في الأسرة ببلدية الأمير، سحبت عينة عشوائية بسيطة حجمها 20 أسرة فكانت النتائج كما يلي: </a:t>
            </a:r>
            <a:endParaRPr lang="ar-SA" sz="2000" dirty="0">
              <a:solidFill>
                <a:prstClr val="black"/>
              </a:solidFill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612840"/>
              </p:ext>
            </p:extLst>
          </p:nvPr>
        </p:nvGraphicFramePr>
        <p:xfrm>
          <a:off x="2351316" y="2177144"/>
          <a:ext cx="6770757" cy="224196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967251"/>
                <a:gridCol w="967251"/>
                <a:gridCol w="967251"/>
                <a:gridCol w="967251"/>
                <a:gridCol w="967251"/>
                <a:gridCol w="967251"/>
                <a:gridCol w="967251"/>
              </a:tblGrid>
              <a:tr h="448392"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48392"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48392"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48392"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48392"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6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3215680" y="4941168"/>
            <a:ext cx="5688632" cy="40011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DZ" sz="2000" dirty="0">
                <a:solidFill>
                  <a:prstClr val="black"/>
                </a:solidFill>
              </a:rPr>
              <a:t>المطلوب: أنشأ</a:t>
            </a:r>
            <a:r>
              <a:rPr lang="ar-SA" sz="2000" dirty="0">
                <a:solidFill>
                  <a:prstClr val="black"/>
                </a:solidFill>
              </a:rPr>
              <a:t> الجدول التكراري</a:t>
            </a:r>
          </a:p>
        </p:txBody>
      </p:sp>
    </p:spTree>
    <p:extLst>
      <p:ext uri="{BB962C8B-B14F-4D97-AF65-F5344CB8AC3E}">
        <p14:creationId xmlns:p14="http://schemas.microsoft.com/office/powerpoint/2010/main" val="352991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4023891" y="332656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DZ" sz="2000" b="1" dirty="0" smtClean="0">
                <a:solidFill>
                  <a:srgbClr val="002060"/>
                </a:solidFill>
              </a:rPr>
              <a:t>حل التمرين 02</a:t>
            </a:r>
            <a:endParaRPr lang="ar-SA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506651"/>
              </p:ext>
            </p:extLst>
          </p:nvPr>
        </p:nvGraphicFramePr>
        <p:xfrm>
          <a:off x="2295700" y="3212976"/>
          <a:ext cx="5041355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305468"/>
                <a:gridCol w="2055435"/>
                <a:gridCol w="1680452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tx1"/>
                          </a:solidFill>
                        </a:rPr>
                        <a:t>العلامات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dirty="0" smtClean="0">
                          <a:solidFill>
                            <a:schemeClr val="tx1"/>
                          </a:solidFill>
                        </a:rPr>
                        <a:t>حجم الأسرة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xi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02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03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04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05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المجموع  ∑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جدول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202686"/>
              </p:ext>
            </p:extLst>
          </p:nvPr>
        </p:nvGraphicFramePr>
        <p:xfrm>
          <a:off x="7337054" y="3221537"/>
          <a:ext cx="1497230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497230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tx1"/>
                          </a:solidFill>
                        </a:rPr>
                        <a:t>التكرار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1600" dirty="0" smtClean="0">
                          <a:solidFill>
                            <a:schemeClr val="tx1"/>
                          </a:solidFill>
                        </a:rPr>
                        <a:t>النسبي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(fi)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0,35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0.20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0,30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0,15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جدول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781819"/>
              </p:ext>
            </p:extLst>
          </p:nvPr>
        </p:nvGraphicFramePr>
        <p:xfrm>
          <a:off x="8843143" y="3216789"/>
          <a:ext cx="1656184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656184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tx1"/>
                          </a:solidFill>
                        </a:rPr>
                        <a:t>التكرار المئوي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(fi%)</a:t>
                      </a:r>
                      <a:endParaRPr lang="ar-SA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35%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15%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100 %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0" name="مجموعة 9"/>
          <p:cNvGrpSpPr/>
          <p:nvPr/>
        </p:nvGrpSpPr>
        <p:grpSpPr>
          <a:xfrm>
            <a:off x="4856139" y="4009916"/>
            <a:ext cx="73596" cy="228600"/>
            <a:chOff x="3203848" y="3940316"/>
            <a:chExt cx="73596" cy="228600"/>
          </a:xfrm>
        </p:grpSpPr>
        <p:cxnSp>
          <p:nvCxnSpPr>
            <p:cNvPr id="1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0" name="مجموعة 19"/>
          <p:cNvGrpSpPr/>
          <p:nvPr/>
        </p:nvGrpSpPr>
        <p:grpSpPr>
          <a:xfrm>
            <a:off x="4295830" y="4814049"/>
            <a:ext cx="289620" cy="288032"/>
            <a:chOff x="3178404" y="3933056"/>
            <a:chExt cx="289620" cy="288032"/>
          </a:xfrm>
        </p:grpSpPr>
        <p:cxnSp>
          <p:nvCxnSpPr>
            <p:cNvPr id="2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4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5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6" name="مجموعة 25"/>
          <p:cNvGrpSpPr/>
          <p:nvPr/>
        </p:nvGrpSpPr>
        <p:grpSpPr>
          <a:xfrm>
            <a:off x="4403643" y="4437845"/>
            <a:ext cx="73596" cy="228600"/>
            <a:chOff x="3203848" y="3940316"/>
            <a:chExt cx="73596" cy="228600"/>
          </a:xfrm>
        </p:grpSpPr>
        <p:cxnSp>
          <p:nvCxnSpPr>
            <p:cNvPr id="27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8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29" name="Straight Connector 12"/>
          <p:cNvCxnSpPr/>
          <p:nvPr/>
        </p:nvCxnSpPr>
        <p:spPr>
          <a:xfrm rot="5400000">
            <a:off x="4742633" y="4986987"/>
            <a:ext cx="228600" cy="1588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30" name="مجموعة 29"/>
          <p:cNvGrpSpPr/>
          <p:nvPr/>
        </p:nvGrpSpPr>
        <p:grpSpPr>
          <a:xfrm>
            <a:off x="4387171" y="5301208"/>
            <a:ext cx="145604" cy="228600"/>
            <a:chOff x="3203848" y="3940316"/>
            <a:chExt cx="145604" cy="228600"/>
          </a:xfrm>
        </p:grpSpPr>
        <p:cxnSp>
          <p:nvCxnSpPr>
            <p:cNvPr id="3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35" name="مجموعة 34"/>
          <p:cNvGrpSpPr/>
          <p:nvPr/>
        </p:nvGrpSpPr>
        <p:grpSpPr>
          <a:xfrm>
            <a:off x="4295631" y="3973539"/>
            <a:ext cx="289620" cy="288032"/>
            <a:chOff x="3178404" y="3933056"/>
            <a:chExt cx="289620" cy="288032"/>
          </a:xfrm>
        </p:grpSpPr>
        <p:cxnSp>
          <p:nvCxnSpPr>
            <p:cNvPr id="3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9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0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238551"/>
              </p:ext>
            </p:extLst>
          </p:nvPr>
        </p:nvGraphicFramePr>
        <p:xfrm>
          <a:off x="6023992" y="3224049"/>
          <a:ext cx="1305468" cy="324000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305468"/>
              </a:tblGrid>
              <a:tr h="669122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tx1"/>
                          </a:solidFill>
                        </a:rPr>
                        <a:t>التكرار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 (ni)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07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04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06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28480"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7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01432"/>
              </p:ext>
            </p:extLst>
          </p:nvPr>
        </p:nvGraphicFramePr>
        <p:xfrm>
          <a:off x="2587291" y="1052736"/>
          <a:ext cx="6770757" cy="2241960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967251"/>
                <a:gridCol w="967251"/>
                <a:gridCol w="967251"/>
                <a:gridCol w="967251"/>
                <a:gridCol w="967251"/>
                <a:gridCol w="967251"/>
                <a:gridCol w="967251"/>
              </a:tblGrid>
              <a:tr h="448392"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48392"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48392"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48392"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48392"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16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48" name="مجموعة 25"/>
          <p:cNvGrpSpPr/>
          <p:nvPr/>
        </p:nvGrpSpPr>
        <p:grpSpPr>
          <a:xfrm>
            <a:off x="4649267" y="4437845"/>
            <a:ext cx="73596" cy="228600"/>
            <a:chOff x="3203848" y="3940316"/>
            <a:chExt cx="73596" cy="228600"/>
          </a:xfrm>
        </p:grpSpPr>
        <p:cxnSp>
          <p:nvCxnSpPr>
            <p:cNvPr id="49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0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83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مع سهم إلى الأسفل 1"/>
          <p:cNvSpPr/>
          <p:nvPr/>
        </p:nvSpPr>
        <p:spPr>
          <a:xfrm>
            <a:off x="4023891" y="332656"/>
            <a:ext cx="4392488" cy="720080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DZ" sz="2000" b="1" dirty="0" smtClean="0">
                <a:solidFill>
                  <a:srgbClr val="002060"/>
                </a:solidFill>
              </a:rPr>
              <a:t>تمرين 03</a:t>
            </a:r>
            <a:endParaRPr lang="ar-SA" sz="2000" b="1" dirty="0">
              <a:solidFill>
                <a:srgbClr val="00206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295699" y="1218408"/>
            <a:ext cx="7848872" cy="646331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 rtl="1"/>
            <a:r>
              <a:rPr lang="ar-SA" dirty="0">
                <a:solidFill>
                  <a:prstClr val="black"/>
                </a:solidFill>
              </a:rPr>
              <a:t>الجدول التالي يبين </a:t>
            </a:r>
            <a:r>
              <a:rPr lang="ar-DZ" dirty="0" smtClean="0">
                <a:solidFill>
                  <a:prstClr val="black"/>
                </a:solidFill>
              </a:rPr>
              <a:t>درجات تحصيل مجموعة من طلبة السنة الأولى في نهاية السنة الجامعية</a:t>
            </a:r>
            <a:endParaRPr lang="ar-SA" dirty="0">
              <a:solidFill>
                <a:prstClr val="black"/>
              </a:solidFill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877938"/>
              </p:ext>
            </p:extLst>
          </p:nvPr>
        </p:nvGraphicFramePr>
        <p:xfrm>
          <a:off x="2507231" y="1916829"/>
          <a:ext cx="7637340" cy="3894035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763734"/>
                <a:gridCol w="763734"/>
                <a:gridCol w="763734"/>
                <a:gridCol w="763734"/>
                <a:gridCol w="763734"/>
                <a:gridCol w="763734"/>
                <a:gridCol w="763734"/>
                <a:gridCol w="763734"/>
                <a:gridCol w="763734"/>
                <a:gridCol w="763734"/>
              </a:tblGrid>
              <a:tr h="778807"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06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09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08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78807"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09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04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78807"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09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09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04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05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78807"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08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78807"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03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06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04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2698955" y="6327058"/>
            <a:ext cx="7514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dirty="0" smtClean="0"/>
              <a:t>المطلوب: أنشأ </a:t>
            </a:r>
            <a:r>
              <a:rPr lang="ar-DZ" smtClean="0"/>
              <a:t>الجدول التكراري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595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253404" y="147484"/>
                <a:ext cx="11238271" cy="1384995"/>
              </a:xfrm>
              <a:prstGeom prst="rect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ar-DZ" sz="2800" b="1" u="sng" dirty="0" smtClean="0"/>
                  <a:t>1- حساب المدى العام (</a:t>
                </a:r>
                <a:r>
                  <a:rPr lang="fr-FR" sz="2800" b="1" u="sng" dirty="0" smtClean="0"/>
                  <a:t>R</a:t>
                </a:r>
                <a:r>
                  <a:rPr lang="ar-DZ" sz="2800" b="1" u="sng" dirty="0" smtClean="0"/>
                  <a:t>):</a:t>
                </a:r>
              </a:p>
              <a:p>
                <a:pPr algn="r" rtl="1"/>
                <a:r>
                  <a:rPr lang="ar-DZ" sz="2800" dirty="0" smtClean="0"/>
                  <a:t>                 المدى اعام = الحد الأعلى في التوزيع – الحد الأدنى في التوزيع</a:t>
                </a:r>
              </a:p>
              <a:p>
                <a:pPr algn="ctr" rtl="1"/>
                <a14:m>
                  <m:oMath xmlns:m="http://schemas.openxmlformats.org/officeDocument/2006/math">
                    <m:r>
                      <a:rPr lang="fr-FR" sz="28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fr-FR" sz="28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fr-FR" sz="2800" dirty="0" smtClean="0"/>
                  <a:t>max-min = 20-3 = 17</a:t>
                </a:r>
                <a:endParaRPr lang="fr-FR" sz="2800" dirty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04" y="147484"/>
                <a:ext cx="11238271" cy="138499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253403" y="1681512"/>
                <a:ext cx="11238271" cy="2677656"/>
              </a:xfrm>
              <a:prstGeom prst="rect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lvl="0" algn="r" rtl="1"/>
                <a:r>
                  <a:rPr lang="ar-DZ" b="1" dirty="0" smtClean="0">
                    <a:solidFill>
                      <a:prstClr val="black"/>
                    </a:solidFill>
                  </a:rPr>
                  <a:t>2- </a:t>
                </a:r>
                <a:r>
                  <a:rPr lang="ar-DZ" sz="2400" b="1" u="sng" dirty="0" smtClean="0">
                    <a:solidFill>
                      <a:prstClr val="black"/>
                    </a:solidFill>
                  </a:rPr>
                  <a:t>حساب عدد الفئات (</a:t>
                </a:r>
                <a:r>
                  <a:rPr lang="fr-FR" sz="2400" b="1" u="sng" dirty="0" smtClean="0">
                    <a:solidFill>
                      <a:prstClr val="black"/>
                    </a:solidFill>
                  </a:rPr>
                  <a:t>K</a:t>
                </a:r>
                <a:r>
                  <a:rPr lang="ar-DZ" sz="2400" b="1" u="sng" dirty="0" smtClean="0">
                    <a:solidFill>
                      <a:prstClr val="black"/>
                    </a:solidFill>
                  </a:rPr>
                  <a:t>):</a:t>
                </a:r>
              </a:p>
              <a:p>
                <a:pPr lvl="0" algn="r" rtl="1"/>
                <a:r>
                  <a:rPr lang="ar-DZ" b="1" dirty="0" smtClean="0">
                    <a:solidFill>
                      <a:prstClr val="black"/>
                    </a:solidFill>
                  </a:rPr>
                  <a:t>باستخدام </a:t>
                </a:r>
                <a:r>
                  <a:rPr lang="ar-DZ" b="1" dirty="0">
                    <a:solidFill>
                      <a:prstClr val="black"/>
                    </a:solidFill>
                  </a:rPr>
                  <a:t>قانون ستور جرس </a:t>
                </a:r>
                <a:r>
                  <a:rPr lang="fr-FR" sz="2400" b="1" dirty="0">
                    <a:solidFill>
                      <a:prstClr val="black"/>
                    </a:solidFill>
                  </a:rPr>
                  <a:t>Sturgers</a:t>
                </a:r>
                <a:r>
                  <a:rPr lang="ar-DZ" sz="2400" b="1" dirty="0">
                    <a:solidFill>
                      <a:prstClr val="black"/>
                    </a:solidFill>
                  </a:rPr>
                  <a:t> </a:t>
                </a:r>
                <a:r>
                  <a:rPr lang="ar-DZ" sz="2400" b="1" dirty="0" smtClean="0">
                    <a:solidFill>
                      <a:prstClr val="black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fr-FR" sz="2400" b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𝑲</m:t>
                    </m:r>
                    <m:r>
                      <a:rPr lang="fr-FR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fr-FR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fr-FR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fr-FR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r>
                      <a:rPr lang="fr-FR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ar-DZ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DZ" sz="2400" b="1" dirty="0" smtClean="0">
                  <a:solidFill>
                    <a:prstClr val="black"/>
                  </a:solidFill>
                </a:endParaRPr>
              </a:p>
              <a:p>
                <a:pPr lvl="0" algn="r" rtl="1"/>
                <a:r>
                  <a:rPr lang="ar-DZ" sz="2400" b="1" dirty="0" smtClean="0">
                    <a:solidFill>
                      <a:prstClr val="black"/>
                    </a:solidFill>
                  </a:rPr>
                  <a:t>لدينا:</a:t>
                </a:r>
              </a:p>
              <a:p>
                <a:pPr marL="342900" lvl="0" indent="-342900" algn="r" rtl="1">
                  <a:buFont typeface="Arial" panose="020B0604020202020204" pitchFamily="34" charset="0"/>
                  <a:buChar char="•"/>
                </a:pPr>
                <a:r>
                  <a:rPr lang="fr-FR" sz="2400" b="1" dirty="0" smtClean="0">
                    <a:solidFill>
                      <a:prstClr val="black"/>
                    </a:solidFill>
                  </a:rPr>
                  <a:t>n=46</a:t>
                </a:r>
                <a:r>
                  <a:rPr lang="ar-DZ" sz="2400" b="1" dirty="0" smtClean="0">
                    <a:solidFill>
                      <a:prstClr val="black"/>
                    </a:solidFill>
                  </a:rPr>
                  <a:t> وعليه فإن اللوغاريتم العشري لـ 46 = 1,66، ومنه يكون عدد ا</a:t>
                </a:r>
                <a:r>
                  <a:rPr lang="ar-DZ" sz="2400" b="1" dirty="0">
                    <a:solidFill>
                      <a:prstClr val="black"/>
                    </a:solidFill>
                  </a:rPr>
                  <a:t>ل</a:t>
                </a:r>
                <a:r>
                  <a:rPr lang="ar-DZ" sz="2400" b="1" dirty="0" smtClean="0">
                    <a:solidFill>
                      <a:prstClr val="black"/>
                    </a:solidFill>
                  </a:rPr>
                  <a:t>فئات كالتالي:</a:t>
                </a:r>
              </a:p>
              <a:p>
                <a:pPr lvl="0"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fr-FR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fr-FR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fr-FR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fr-FR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𝟔𝟔</m:t>
                          </m:r>
                        </m:e>
                      </m:d>
                      <m:r>
                        <a:rPr lang="fr-FR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𝟒𝟕</m:t>
                      </m:r>
                      <m:r>
                        <a:rPr lang="fr-FR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r>
                        <a:rPr lang="fr-FR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ar-DZ" sz="2400" b="1" dirty="0" smtClean="0">
                  <a:solidFill>
                    <a:prstClr val="black"/>
                  </a:solidFill>
                </a:endParaRPr>
              </a:p>
              <a:p>
                <a:pPr marL="342900" lvl="0" indent="-342900" algn="r" rtl="1">
                  <a:buFont typeface="Arial" panose="020B0604020202020204" pitchFamily="34" charset="0"/>
                  <a:buChar char="•"/>
                </a:pPr>
                <a:endParaRPr lang="ar-SA" sz="24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03" y="1681512"/>
                <a:ext cx="11238271" cy="267765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253404" y="4508202"/>
                <a:ext cx="11238271" cy="1763560"/>
              </a:xfrm>
              <a:prstGeom prst="rect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ar-DZ" sz="2800" b="1" u="sng" dirty="0" smtClean="0"/>
                  <a:t>3- حساب طول الفئة(</a:t>
                </a:r>
                <a:r>
                  <a:rPr lang="el-GR" sz="2800" b="1" u="sng" dirty="0" smtClean="0"/>
                  <a:t>Δ</a:t>
                </a:r>
                <a:r>
                  <a:rPr lang="ar-DZ" sz="2800" b="1" u="sng" dirty="0" smtClean="0"/>
                  <a:t>):</a:t>
                </a:r>
              </a:p>
              <a:p>
                <a:pPr algn="r" rtl="1"/>
                <a:r>
                  <a:rPr lang="ar-DZ" sz="2800" dirty="0" smtClean="0"/>
                  <a:t>                 المدى اعام = الحد الأعلى في التوزيع – الحد الأدنى في التوزيع</a:t>
                </a:r>
              </a:p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fr-FR" sz="2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den>
                      </m:f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fr-FR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83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03</m:t>
                      </m:r>
                    </m:oMath>
                  </m:oMathPara>
                </a14:m>
                <a:endParaRPr lang="fr-FR" sz="2800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04" y="4508202"/>
                <a:ext cx="11238271" cy="176356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798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006095"/>
              </p:ext>
            </p:extLst>
          </p:nvPr>
        </p:nvGraphicFramePr>
        <p:xfrm>
          <a:off x="1327355" y="741268"/>
          <a:ext cx="5208982" cy="3858696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348875"/>
                <a:gridCol w="2812972"/>
                <a:gridCol w="1047135"/>
              </a:tblGrid>
              <a:tr h="787845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r>
                        <a:rPr lang="fr-FR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DZ" sz="1600" dirty="0" smtClean="0">
                          <a:solidFill>
                            <a:schemeClr val="bg1"/>
                          </a:solidFill>
                        </a:rPr>
                        <a:t>الفعلي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DZ" sz="1600" dirty="0" smtClean="0">
                          <a:solidFill>
                            <a:schemeClr val="bg1"/>
                          </a:solidFill>
                        </a:rPr>
                        <a:t>المفردات المكوّنة لكل فئة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فئات</a:t>
                      </a:r>
                      <a:r>
                        <a:rPr lang="ar-SA" sz="14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DZ" sz="1400" baseline="0" dirty="0" smtClean="0">
                          <a:solidFill>
                            <a:schemeClr val="bg1"/>
                          </a:solidFill>
                        </a:rPr>
                        <a:t>درجات التحصيل</a:t>
                      </a:r>
                      <a:endParaRPr lang="ar-SA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1400" dirty="0" smtClean="0"/>
                        <a:t>3،</a:t>
                      </a:r>
                      <a:r>
                        <a:rPr lang="ar-DZ" sz="1400" baseline="0" dirty="0" smtClean="0"/>
                        <a:t> 4، 5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3-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6</a:t>
                      </a:r>
                      <a:r>
                        <a:rPr kumimoji="0" lang="ar-D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، 7، 8</a:t>
                      </a:r>
                      <a:endParaRPr kumimoji="0" lang="fr-FR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6-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1400" dirty="0" smtClean="0"/>
                        <a:t>9، 10، 11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r-FR" sz="1800" b="1" dirty="0" smtClean="0">
                          <a:solidFill>
                            <a:schemeClr val="tx1"/>
                          </a:solidFill>
                        </a:rPr>
                        <a:t>9-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1400" dirty="0" smtClean="0"/>
                        <a:t>12، 13، 14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12-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1400" dirty="0" smtClean="0"/>
                        <a:t>15، 16، 17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15-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sz="1400" dirty="0" smtClean="0"/>
                        <a:t>18، 19، 20</a:t>
                      </a: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18-20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38693">
                <a:tc>
                  <a:txBody>
                    <a:bodyPr/>
                    <a:lstStyle/>
                    <a:p>
                      <a:pPr algn="ctr" rtl="1"/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800" b="1" dirty="0" smtClean="0">
                          <a:solidFill>
                            <a:schemeClr val="tx1"/>
                          </a:solidFill>
                        </a:rPr>
                        <a:t>المجموع  ∑</a:t>
                      </a:r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604781"/>
              </p:ext>
            </p:extLst>
          </p:nvPr>
        </p:nvGraphicFramePr>
        <p:xfrm>
          <a:off x="8156410" y="728946"/>
          <a:ext cx="1524442" cy="4233124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524442"/>
              </a:tblGrid>
              <a:tr h="748571"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التكرار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SA" sz="1600" dirty="0" smtClean="0">
                          <a:solidFill>
                            <a:schemeClr val="bg1"/>
                          </a:solidFill>
                        </a:rPr>
                        <a:t>النسبي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  fi</a:t>
                      </a:r>
                      <a:endParaRPr lang="ar-SA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0,10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0,08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553367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0,28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0,26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91814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0,21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0,04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6562">
                <a:tc>
                  <a:txBody>
                    <a:bodyPr/>
                    <a:lstStyle/>
                    <a:p>
                      <a:pPr algn="ctr" rtl="1"/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174178"/>
              </p:ext>
            </p:extLst>
          </p:nvPr>
        </p:nvGraphicFramePr>
        <p:xfrm>
          <a:off x="9701582" y="769918"/>
          <a:ext cx="1787186" cy="432457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787186"/>
              </a:tblGrid>
              <a:tr h="706292">
                <a:tc>
                  <a:txBody>
                    <a:bodyPr/>
                    <a:lstStyle/>
                    <a:p>
                      <a:pPr algn="ctr" rtl="1"/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التكرار </a:t>
                      </a:r>
                      <a:r>
                        <a:rPr lang="ar-DZ" sz="1400" dirty="0" smtClean="0">
                          <a:solidFill>
                            <a:schemeClr val="bg1"/>
                          </a:solidFill>
                        </a:rPr>
                        <a:t> النسبي </a:t>
                      </a:r>
                      <a:r>
                        <a:rPr lang="ar-SA" sz="1400" dirty="0" smtClean="0">
                          <a:solidFill>
                            <a:schemeClr val="bg1"/>
                          </a:solidFill>
                        </a:rPr>
                        <a:t>المئوي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fi%</a:t>
                      </a:r>
                      <a:endParaRPr lang="ar-SA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10,86%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08,69%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28,26%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26,08%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21,73%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04,34%</a:t>
                      </a:r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100%</a:t>
                      </a:r>
                      <a:endParaRPr kumimoji="0" lang="ar-SA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</a:txBody>
                  <a:tcPr anchor="ctr"/>
                </a:tc>
              </a:tr>
              <a:tr h="452285">
                <a:tc>
                  <a:txBody>
                    <a:bodyPr/>
                    <a:lstStyle/>
                    <a:p>
                      <a:pPr algn="ctr" rtl="1"/>
                      <a:endParaRPr lang="ar-SA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5" name="مجموعة 14"/>
          <p:cNvGrpSpPr/>
          <p:nvPr/>
        </p:nvGrpSpPr>
        <p:grpSpPr>
          <a:xfrm>
            <a:off x="5525232" y="2503367"/>
            <a:ext cx="248207" cy="288032"/>
            <a:chOff x="3178404" y="3933056"/>
            <a:chExt cx="289620" cy="288032"/>
          </a:xfrm>
        </p:grpSpPr>
        <p:cxnSp>
          <p:nvCxnSpPr>
            <p:cNvPr id="16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22" name="Straight Connector 12"/>
          <p:cNvCxnSpPr/>
          <p:nvPr/>
        </p:nvCxnSpPr>
        <p:spPr>
          <a:xfrm rot="5400000">
            <a:off x="5771469" y="2129799"/>
            <a:ext cx="228600" cy="1361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30" name="مجموعة 29"/>
          <p:cNvGrpSpPr/>
          <p:nvPr/>
        </p:nvGrpSpPr>
        <p:grpSpPr>
          <a:xfrm>
            <a:off x="5658386" y="3406995"/>
            <a:ext cx="248207" cy="288032"/>
            <a:chOff x="3178404" y="3933056"/>
            <a:chExt cx="289620" cy="288032"/>
          </a:xfrm>
        </p:grpSpPr>
        <p:cxnSp>
          <p:nvCxnSpPr>
            <p:cNvPr id="3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4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جدول 4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1016836"/>
                  </p:ext>
                </p:extLst>
              </p:nvPr>
            </p:nvGraphicFramePr>
            <p:xfrm>
              <a:off x="6508787" y="732719"/>
              <a:ext cx="1664196" cy="4350759"/>
            </p:xfrm>
            <a:graphic>
              <a:graphicData uri="http://schemas.openxmlformats.org/drawingml/2006/table">
                <a:tbl>
                  <a:tblPr rtl="1" firstRow="1" bandRow="1">
                    <a:tableStyleId>{7DF18680-E054-41AD-8BC1-D1AEF772440D}</a:tableStyleId>
                  </a:tblPr>
                  <a:tblGrid>
                    <a:gridCol w="1664196"/>
                  </a:tblGrid>
                  <a:tr h="79862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>
                              <a:solidFill>
                                <a:schemeClr val="bg1"/>
                              </a:solidFill>
                            </a:rPr>
                            <a:t>التكرار</a:t>
                          </a:r>
                          <a:r>
                            <a:rPr lang="fr-FR" sz="160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ar-DZ" sz="1600" dirty="0" smtClean="0">
                              <a:solidFill>
                                <a:schemeClr val="bg1"/>
                              </a:solidFill>
                            </a:rPr>
                            <a:t>المطلق</a:t>
                          </a:r>
                        </a:p>
                        <a:p>
                          <a:pPr algn="ctr" rtl="1"/>
                          <a:r>
                            <a:rPr lang="fr-FR" sz="1600" baseline="0" dirty="0" smtClean="0">
                              <a:solidFill>
                                <a:schemeClr val="bg1"/>
                              </a:solidFill>
                            </a:rPr>
                            <a:t>ni</a:t>
                          </a:r>
                          <a:r>
                            <a:rPr lang="ar-DZ" sz="1600" baseline="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endParaRPr lang="ar-SA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965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05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8474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04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9785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13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9785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3818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9785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02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527565">
                    <a:tc>
                      <a:txBody>
                        <a:bodyPr/>
                        <a:lstStyle/>
                        <a:p>
                          <a:pPr algn="ctr" rtl="1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ar-SA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ar-SA" sz="14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fr-FR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fr-FR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fr-FR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46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ar-SA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97852">
                    <a:tc>
                      <a:txBody>
                        <a:bodyPr/>
                        <a:lstStyle/>
                        <a:p>
                          <a:pPr algn="ctr" rtl="1"/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جدول 4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1016836"/>
                  </p:ext>
                </p:extLst>
              </p:nvPr>
            </p:nvGraphicFramePr>
            <p:xfrm>
              <a:off x="6508787" y="732719"/>
              <a:ext cx="1664196" cy="4350759"/>
            </p:xfrm>
            <a:graphic>
              <a:graphicData uri="http://schemas.openxmlformats.org/drawingml/2006/table">
                <a:tbl>
                  <a:tblPr rtl="1" firstRow="1" bandRow="1">
                    <a:tableStyleId>{7DF18680-E054-41AD-8BC1-D1AEF772440D}</a:tableStyleId>
                  </a:tblPr>
                  <a:tblGrid>
                    <a:gridCol w="1664196"/>
                  </a:tblGrid>
                  <a:tr h="79862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SA" sz="1600" dirty="0" smtClean="0">
                              <a:solidFill>
                                <a:schemeClr val="bg1"/>
                              </a:solidFill>
                            </a:rPr>
                            <a:t>التكرار</a:t>
                          </a:r>
                          <a:r>
                            <a:rPr lang="fr-FR" sz="160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ar-DZ" sz="1600" dirty="0" smtClean="0">
                              <a:solidFill>
                                <a:schemeClr val="bg1"/>
                              </a:solidFill>
                            </a:rPr>
                            <a:t>المطلق</a:t>
                          </a:r>
                        </a:p>
                        <a:p>
                          <a:pPr algn="ctr" rtl="1"/>
                          <a:r>
                            <a:rPr lang="fr-FR" sz="1600" baseline="0" dirty="0" smtClean="0">
                              <a:solidFill>
                                <a:schemeClr val="bg1"/>
                              </a:solidFill>
                            </a:rPr>
                            <a:t>ni</a:t>
                          </a:r>
                          <a:r>
                            <a:rPr lang="ar-DZ" sz="1600" baseline="0" dirty="0" smtClean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endParaRPr lang="ar-SA" sz="16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29657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05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8474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04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9785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13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9785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438185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97852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ar-DZ" sz="1800" dirty="0" smtClean="0">
                              <a:solidFill>
                                <a:schemeClr val="tx1"/>
                              </a:solidFill>
                            </a:rPr>
                            <a:t>02</a:t>
                          </a:r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6081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365" t="-550000" r="-1460" b="-169000"/>
                          </a:stretch>
                        </a:blipFill>
                      </a:tcPr>
                    </a:tc>
                  </a:tr>
                  <a:tr h="397852">
                    <a:tc>
                      <a:txBody>
                        <a:bodyPr/>
                        <a:lstStyle/>
                        <a:p>
                          <a:pPr algn="ctr" rtl="1"/>
                          <a:endParaRPr lang="ar-SA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grpSp>
        <p:nvGrpSpPr>
          <p:cNvPr id="60" name="مجموعة 59"/>
          <p:cNvGrpSpPr/>
          <p:nvPr/>
        </p:nvGrpSpPr>
        <p:grpSpPr>
          <a:xfrm>
            <a:off x="5698973" y="2939045"/>
            <a:ext cx="248207" cy="288032"/>
            <a:chOff x="3178404" y="3933056"/>
            <a:chExt cx="289620" cy="288032"/>
          </a:xfrm>
        </p:grpSpPr>
        <p:cxnSp>
          <p:nvCxnSpPr>
            <p:cNvPr id="6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4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5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6" name="مجموعة 65"/>
          <p:cNvGrpSpPr/>
          <p:nvPr/>
        </p:nvGrpSpPr>
        <p:grpSpPr>
          <a:xfrm>
            <a:off x="5380004" y="2939045"/>
            <a:ext cx="248207" cy="288032"/>
            <a:chOff x="3178404" y="3933056"/>
            <a:chExt cx="289620" cy="288032"/>
          </a:xfrm>
        </p:grpSpPr>
        <p:cxnSp>
          <p:nvCxnSpPr>
            <p:cNvPr id="67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9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0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1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72" name="مجموعة 71"/>
          <p:cNvGrpSpPr/>
          <p:nvPr/>
        </p:nvGrpSpPr>
        <p:grpSpPr>
          <a:xfrm>
            <a:off x="5980953" y="2502818"/>
            <a:ext cx="248207" cy="288032"/>
            <a:chOff x="3178404" y="3933056"/>
            <a:chExt cx="289620" cy="288032"/>
          </a:xfrm>
        </p:grpSpPr>
        <p:cxnSp>
          <p:nvCxnSpPr>
            <p:cNvPr id="73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4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5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6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86" name="وسيلة شرح بيضاوية 85"/>
          <p:cNvSpPr/>
          <p:nvPr/>
        </p:nvSpPr>
        <p:spPr>
          <a:xfrm flipH="1">
            <a:off x="-83127" y="879989"/>
            <a:ext cx="1150374" cy="1008112"/>
          </a:xfrm>
          <a:prstGeom prst="wedgeEllipseCallout">
            <a:avLst>
              <a:gd name="adj1" fmla="val -123166"/>
              <a:gd name="adj2" fmla="val 18828"/>
            </a:avLst>
          </a:prstGeom>
          <a:solidFill>
            <a:schemeClr val="accent5">
              <a:lumMod val="50000"/>
            </a:schemeClr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1400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يجب أن تشمل أصغر قيمة</a:t>
            </a:r>
          </a:p>
        </p:txBody>
      </p:sp>
      <p:sp>
        <p:nvSpPr>
          <p:cNvPr id="87" name="وسيلة شرح بيضاوية 86"/>
          <p:cNvSpPr/>
          <p:nvPr/>
        </p:nvSpPr>
        <p:spPr>
          <a:xfrm flipH="1">
            <a:off x="141250" y="4040100"/>
            <a:ext cx="1009124" cy="1568234"/>
          </a:xfrm>
          <a:prstGeom prst="wedgeEllipseCallout">
            <a:avLst>
              <a:gd name="adj1" fmla="val -92931"/>
              <a:gd name="adj2" fmla="val -50280"/>
            </a:avLst>
          </a:prstGeom>
          <a:solidFill>
            <a:srgbClr val="FF0066"/>
          </a:solidFill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1400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يجب أن تشمل أكبر</a:t>
            </a:r>
          </a:p>
          <a:p>
            <a:pPr algn="ctr" rtl="1"/>
            <a:r>
              <a:rPr lang="ar-SA" sz="1400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قيمة</a:t>
            </a:r>
          </a:p>
        </p:txBody>
      </p:sp>
      <p:sp>
        <p:nvSpPr>
          <p:cNvPr id="88" name="وسيلة شرح بيضاوية 87"/>
          <p:cNvSpPr/>
          <p:nvPr/>
        </p:nvSpPr>
        <p:spPr>
          <a:xfrm flipH="1">
            <a:off x="5282027" y="4645742"/>
            <a:ext cx="1900437" cy="1344316"/>
          </a:xfrm>
          <a:prstGeom prst="wedgeEllipseCallout">
            <a:avLst>
              <a:gd name="adj1" fmla="val -60177"/>
              <a:gd name="adj2" fmla="val -70436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1200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مجموع التكرارات =حجم العينة</a:t>
            </a:r>
          </a:p>
        </p:txBody>
      </p:sp>
      <p:sp>
        <p:nvSpPr>
          <p:cNvPr id="89" name="وسيلة شرح بيضاوية 88"/>
          <p:cNvSpPr/>
          <p:nvPr/>
        </p:nvSpPr>
        <p:spPr>
          <a:xfrm flipH="1">
            <a:off x="8287451" y="5283471"/>
            <a:ext cx="1152128" cy="1210643"/>
          </a:xfrm>
          <a:prstGeom prst="wedgeEllipseCallout">
            <a:avLst>
              <a:gd name="adj1" fmla="val -19864"/>
              <a:gd name="adj2" fmla="val -122267"/>
            </a:avLst>
          </a:prstGeom>
          <a:solidFill>
            <a:srgbClr val="C00000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1600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دائماً</a:t>
            </a:r>
          </a:p>
        </p:txBody>
      </p:sp>
      <p:sp>
        <p:nvSpPr>
          <p:cNvPr id="90" name="وسيلة شرح بيضاوية 89"/>
          <p:cNvSpPr/>
          <p:nvPr/>
        </p:nvSpPr>
        <p:spPr>
          <a:xfrm flipH="1">
            <a:off x="10740271" y="5088194"/>
            <a:ext cx="1318290" cy="1203389"/>
          </a:xfrm>
          <a:prstGeom prst="wedgeEllipseCallout">
            <a:avLst>
              <a:gd name="adj1" fmla="val 54463"/>
              <a:gd name="adj2" fmla="val -96352"/>
            </a:avLst>
          </a:prstGeom>
          <a:solidFill>
            <a:srgbClr val="BF7E09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1600" b="1" dirty="0">
                <a:solidFill>
                  <a:srgbClr val="A5C249">
                    <a:lumMod val="20000"/>
                    <a:lumOff val="80000"/>
                  </a:srgbClr>
                </a:solidFill>
              </a:rPr>
              <a:t>دائماً</a:t>
            </a:r>
          </a:p>
        </p:txBody>
      </p:sp>
      <p:grpSp>
        <p:nvGrpSpPr>
          <p:cNvPr id="85" name="مجموعة 71"/>
          <p:cNvGrpSpPr/>
          <p:nvPr/>
        </p:nvGrpSpPr>
        <p:grpSpPr>
          <a:xfrm>
            <a:off x="5679510" y="1600069"/>
            <a:ext cx="248207" cy="288032"/>
            <a:chOff x="3178404" y="3933056"/>
            <a:chExt cx="289620" cy="288032"/>
          </a:xfrm>
        </p:grpSpPr>
        <p:cxnSp>
          <p:nvCxnSpPr>
            <p:cNvPr id="9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4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5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96" name="مجموعة 55"/>
          <p:cNvGrpSpPr/>
          <p:nvPr/>
        </p:nvGrpSpPr>
        <p:grpSpPr>
          <a:xfrm>
            <a:off x="5533602" y="2024833"/>
            <a:ext cx="124784" cy="228600"/>
            <a:chOff x="3203848" y="3940316"/>
            <a:chExt cx="145604" cy="228600"/>
          </a:xfrm>
        </p:grpSpPr>
        <p:cxnSp>
          <p:nvCxnSpPr>
            <p:cNvPr id="97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8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9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100" name="مجموعة 55"/>
          <p:cNvGrpSpPr/>
          <p:nvPr/>
        </p:nvGrpSpPr>
        <p:grpSpPr>
          <a:xfrm>
            <a:off x="5282030" y="2507633"/>
            <a:ext cx="124784" cy="228600"/>
            <a:chOff x="3203848" y="3940316"/>
            <a:chExt cx="145604" cy="228600"/>
          </a:xfrm>
        </p:grpSpPr>
        <p:cxnSp>
          <p:nvCxnSpPr>
            <p:cNvPr id="101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2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3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104" name="Straight Connector 12"/>
          <p:cNvCxnSpPr/>
          <p:nvPr/>
        </p:nvCxnSpPr>
        <p:spPr>
          <a:xfrm rot="5400000">
            <a:off x="5996301" y="3059926"/>
            <a:ext cx="228600" cy="1361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5" name="Straight Connector 12"/>
          <p:cNvCxnSpPr/>
          <p:nvPr/>
        </p:nvCxnSpPr>
        <p:spPr>
          <a:xfrm rot="5400000">
            <a:off x="6177252" y="3059926"/>
            <a:ext cx="228600" cy="1361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106" name="مجموعة 29"/>
          <p:cNvGrpSpPr/>
          <p:nvPr/>
        </p:nvGrpSpPr>
        <p:grpSpPr>
          <a:xfrm>
            <a:off x="6025460" y="3406337"/>
            <a:ext cx="248207" cy="288032"/>
            <a:chOff x="3178404" y="3933056"/>
            <a:chExt cx="289620" cy="288032"/>
          </a:xfrm>
        </p:grpSpPr>
        <p:cxnSp>
          <p:nvCxnSpPr>
            <p:cNvPr id="107" name="Straight Connector 12"/>
            <p:cNvCxnSpPr/>
            <p:nvPr/>
          </p:nvCxnSpPr>
          <p:spPr>
            <a:xfrm rot="5400000">
              <a:off x="3090342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8" name="Straight Connector 12"/>
            <p:cNvCxnSpPr/>
            <p:nvPr/>
          </p:nvCxnSpPr>
          <p:spPr>
            <a:xfrm rot="5400000">
              <a:off x="3162350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9" name="Straight Connector 12"/>
            <p:cNvCxnSpPr/>
            <p:nvPr/>
          </p:nvCxnSpPr>
          <p:spPr>
            <a:xfrm rot="5400000">
              <a:off x="3234358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0" name="Straight Connector 12"/>
            <p:cNvCxnSpPr/>
            <p:nvPr/>
          </p:nvCxnSpPr>
          <p:spPr>
            <a:xfrm rot="5400000">
              <a:off x="3306366" y="4053822"/>
              <a:ext cx="228600" cy="1588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1" name="Straight Connector 12"/>
            <p:cNvCxnSpPr/>
            <p:nvPr/>
          </p:nvCxnSpPr>
          <p:spPr>
            <a:xfrm flipH="1">
              <a:off x="3178404" y="3933056"/>
              <a:ext cx="289620" cy="2880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118" name="Straight Connector 12"/>
          <p:cNvCxnSpPr/>
          <p:nvPr/>
        </p:nvCxnSpPr>
        <p:spPr>
          <a:xfrm rot="5400000">
            <a:off x="6086526" y="3925119"/>
            <a:ext cx="228600" cy="1361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9" name="Straight Connector 12"/>
          <p:cNvCxnSpPr/>
          <p:nvPr/>
        </p:nvCxnSpPr>
        <p:spPr>
          <a:xfrm rot="5400000">
            <a:off x="5918596" y="3925119"/>
            <a:ext cx="228600" cy="1361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7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ln>
            <a:solidFill>
              <a:srgbClr val="FF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 rtl="1">
              <a:buNone/>
            </a:pPr>
            <a:endParaRPr lang="ar-DZ" sz="4800" dirty="0" smtClean="0"/>
          </a:p>
          <a:p>
            <a:pPr marL="0" indent="0" algn="ctr" rtl="1">
              <a:buNone/>
            </a:pPr>
            <a:r>
              <a:rPr lang="ar-DZ" sz="4800" dirty="0" smtClean="0"/>
              <a:t>شكرا على حسن الإصغاء والمتابعة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661187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irection Ion">
  <a:themeElements>
    <a:clrScheme name="Direction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Direction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rection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1_Direction Ion">
  <a:themeElements>
    <a:clrScheme name="Direction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Direction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rection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3.xml><?xml version="1.0" encoding="utf-8"?>
<a:theme xmlns:a="http://schemas.openxmlformats.org/drawingml/2006/main" name="2_Direction Ion">
  <a:themeElements>
    <a:clrScheme name="Direction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Direction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rection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4.xml><?xml version="1.0" encoding="utf-8"?>
<a:theme xmlns:a="http://schemas.openxmlformats.org/drawingml/2006/main" name="3_Direction Ion">
  <a:themeElements>
    <a:clrScheme name="Direction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Direction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rection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5.xml><?xml version="1.0" encoding="utf-8"?>
<a:theme xmlns:a="http://schemas.openxmlformats.org/drawingml/2006/main" name="4_Direction Ion">
  <a:themeElements>
    <a:clrScheme name="Direction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Direction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rection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6.xml><?xml version="1.0" encoding="utf-8"?>
<a:theme xmlns:a="http://schemas.openxmlformats.org/drawingml/2006/main" name="دفق الهواء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دفق الهواء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فق الهوا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دفق الهواء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دفق الهواء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فق الهوا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دفق الهواء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دفق الهواء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فق الهوا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دفق الهواء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دفق الهواء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فق الهوا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5_دفق الهواء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دفق الهواء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فق الهوا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دفق الهواء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دفق الهواء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فق الهوا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7_دفق الهواء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دفق الهواء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فق الهوا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8_دفق الهواء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دفق الهواء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فق الهوا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1538</Words>
  <Application>Microsoft Office PowerPoint</Application>
  <PresentationFormat>Grand écran</PresentationFormat>
  <Paragraphs>650</Paragraphs>
  <Slides>32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32</vt:i4>
      </vt:variant>
    </vt:vector>
  </HeadingPairs>
  <TitlesOfParts>
    <vt:vector size="55" baseType="lpstr">
      <vt:lpstr>Arial</vt:lpstr>
      <vt:lpstr>Calibri</vt:lpstr>
      <vt:lpstr>Cambria Math</vt:lpstr>
      <vt:lpstr>Century Gothic</vt:lpstr>
      <vt:lpstr>Georgia</vt:lpstr>
      <vt:lpstr>Sakkal Majalla</vt:lpstr>
      <vt:lpstr>Tahoma</vt:lpstr>
      <vt:lpstr>Times New Roman</vt:lpstr>
      <vt:lpstr>Trebuchet MS</vt:lpstr>
      <vt:lpstr>Wingdings 3</vt:lpstr>
      <vt:lpstr>Direction Ion</vt:lpstr>
      <vt:lpstr>1_Direction Ion</vt:lpstr>
      <vt:lpstr>2_Direction Ion</vt:lpstr>
      <vt:lpstr>3_Direction Ion</vt:lpstr>
      <vt:lpstr>4_Direction Ion</vt:lpstr>
      <vt:lpstr>دفق الهواء</vt:lpstr>
      <vt:lpstr>2_دفق الهواء</vt:lpstr>
      <vt:lpstr>3_دفق الهواء</vt:lpstr>
      <vt:lpstr>4_دفق الهواء</vt:lpstr>
      <vt:lpstr>5_دفق الهواء</vt:lpstr>
      <vt:lpstr>6_دفق الهواء</vt:lpstr>
      <vt:lpstr>7_دفق الهواء</vt:lpstr>
      <vt:lpstr>8_دفق الهواء</vt:lpstr>
      <vt:lpstr>Présentation PowerPoint</vt:lpstr>
      <vt:lpstr>معلومات حول المادة</vt:lpstr>
      <vt:lpstr>معلومات حول الأستاذ</vt:lpstr>
      <vt:lpstr>مقرر مقياس الإحصاء الوصفي</vt:lpstr>
      <vt:lpstr>المحور الثاني: تنظيم وعرض البيانات</vt:lpstr>
      <vt:lpstr>أهداف الدرس</vt:lpstr>
      <vt:lpstr>Présentation PowerPoint</vt:lpstr>
      <vt:lpstr>1- البيانات الوصفية</vt:lpstr>
      <vt:lpstr>1-1-  العرض الجدولي</vt:lpstr>
      <vt:lpstr>Présentation PowerPoint</vt:lpstr>
      <vt:lpstr>Présentation PowerPoint</vt:lpstr>
      <vt:lpstr>1-1- العرض الجدولي للبيانات الوصفية</vt:lpstr>
      <vt:lpstr>Présentation PowerPoint</vt:lpstr>
      <vt:lpstr>Présentation PowerPoint</vt:lpstr>
      <vt:lpstr>2-1- التمثيل البياني للبيانات الوصفية</vt:lpstr>
      <vt:lpstr>الدائرة النسبية</vt:lpstr>
      <vt:lpstr>Présentation PowerPoint</vt:lpstr>
      <vt:lpstr>2-1- العرض الجدولي للبيانات الكمية المنفصلة</vt:lpstr>
      <vt:lpstr>Présentation PowerPoint</vt:lpstr>
      <vt:lpstr>2-1- العرض الجدولي للبيانات الكمية المتصلة</vt:lpstr>
      <vt:lpstr>Présentation PowerPoint</vt:lpstr>
      <vt:lpstr>Présentation PowerPoint</vt:lpstr>
      <vt:lpstr>Présentation PowerPoint</vt:lpstr>
      <vt:lpstr>تمارين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USER-2017</dc:creator>
  <cp:lastModifiedBy>USER-2017</cp:lastModifiedBy>
  <cp:revision>95</cp:revision>
  <cp:lastPrinted>2024-10-29T12:13:51Z</cp:lastPrinted>
  <dcterms:created xsi:type="dcterms:W3CDTF">2024-10-15T06:29:17Z</dcterms:created>
  <dcterms:modified xsi:type="dcterms:W3CDTF">2024-11-05T09:41:10Z</dcterms:modified>
</cp:coreProperties>
</file>