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30"/>
  </p:notesMasterIdLst>
  <p:sldIdLst>
    <p:sldId id="258" r:id="rId2"/>
    <p:sldId id="259" r:id="rId3"/>
    <p:sldId id="275" r:id="rId4"/>
    <p:sldId id="260" r:id="rId5"/>
    <p:sldId id="282" r:id="rId6"/>
    <p:sldId id="276" r:id="rId7"/>
    <p:sldId id="261" r:id="rId8"/>
    <p:sldId id="283" r:id="rId9"/>
    <p:sldId id="262" r:id="rId10"/>
    <p:sldId id="273" r:id="rId11"/>
    <p:sldId id="263" r:id="rId12"/>
    <p:sldId id="264" r:id="rId13"/>
    <p:sldId id="268" r:id="rId14"/>
    <p:sldId id="269" r:id="rId15"/>
    <p:sldId id="284" r:id="rId16"/>
    <p:sldId id="270" r:id="rId17"/>
    <p:sldId id="271" r:id="rId18"/>
    <p:sldId id="285" r:id="rId19"/>
    <p:sldId id="272" r:id="rId20"/>
    <p:sldId id="274" r:id="rId21"/>
    <p:sldId id="281" r:id="rId22"/>
    <p:sldId id="277" r:id="rId23"/>
    <p:sldId id="278" r:id="rId24"/>
    <p:sldId id="279" r:id="rId25"/>
    <p:sldId id="280" r:id="rId26"/>
    <p:sldId id="288" r:id="rId27"/>
    <p:sldId id="290" r:id="rId28"/>
    <p:sldId id="289" r:id="rId2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4065">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13F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97" autoAdjust="0"/>
  </p:normalViewPr>
  <p:slideViewPr>
    <p:cSldViewPr showGuides="1">
      <p:cViewPr varScale="1">
        <p:scale>
          <a:sx n="54" d="100"/>
          <a:sy n="54" d="100"/>
        </p:scale>
        <p:origin x="-978" y="-90"/>
      </p:cViewPr>
      <p:guideLst>
        <p:guide orient="horz" pos="4065"/>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EA4512-9D96-4435-BFFD-E0746FA0F5CF}" type="datetimeFigureOut">
              <a:rPr lang="fr-FR" smtClean="0"/>
              <a:t>19/11/2024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20914D-6027-466D-A335-1B2206CF8AFA}" type="slidenum">
              <a:rPr lang="fr-FR" smtClean="0"/>
              <a:t>‹N°›</a:t>
            </a:fld>
            <a:endParaRPr lang="fr-FR"/>
          </a:p>
        </p:txBody>
      </p:sp>
    </p:spTree>
    <p:extLst>
      <p:ext uri="{BB962C8B-B14F-4D97-AF65-F5344CB8AC3E}">
        <p14:creationId xmlns:p14="http://schemas.microsoft.com/office/powerpoint/2010/main" val="37381728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Rien de plus pire dans la sécurité qu’un faux sentiment de sécurité</a:t>
            </a:r>
            <a:endParaRPr lang="fr-FR" dirty="0"/>
          </a:p>
        </p:txBody>
      </p:sp>
      <p:sp>
        <p:nvSpPr>
          <p:cNvPr id="4" name="Espace réservé du numéro de diapositive 3"/>
          <p:cNvSpPr>
            <a:spLocks noGrp="1"/>
          </p:cNvSpPr>
          <p:nvPr>
            <p:ph type="sldNum" sz="quarter" idx="10"/>
          </p:nvPr>
        </p:nvSpPr>
        <p:spPr/>
        <p:txBody>
          <a:bodyPr/>
          <a:lstStyle/>
          <a:p>
            <a:fld id="{0120914D-6027-466D-A335-1B2206CF8AFA}" type="slidenum">
              <a:rPr lang="fr-FR" smtClean="0"/>
              <a:t>7</a:t>
            </a:fld>
            <a:endParaRPr lang="fr-FR"/>
          </a:p>
        </p:txBody>
      </p:sp>
    </p:spTree>
    <p:extLst>
      <p:ext uri="{BB962C8B-B14F-4D97-AF65-F5344CB8AC3E}">
        <p14:creationId xmlns:p14="http://schemas.microsoft.com/office/powerpoint/2010/main" val="665285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Rien de plus pire dans la sécurité qu’un faux sentiment de sécurité</a:t>
            </a:r>
            <a:endParaRPr lang="fr-FR" dirty="0"/>
          </a:p>
        </p:txBody>
      </p:sp>
      <p:sp>
        <p:nvSpPr>
          <p:cNvPr id="4" name="Espace réservé du numéro de diapositive 3"/>
          <p:cNvSpPr>
            <a:spLocks noGrp="1"/>
          </p:cNvSpPr>
          <p:nvPr>
            <p:ph type="sldNum" sz="quarter" idx="10"/>
          </p:nvPr>
        </p:nvSpPr>
        <p:spPr/>
        <p:txBody>
          <a:bodyPr/>
          <a:lstStyle/>
          <a:p>
            <a:fld id="{0120914D-6027-466D-A335-1B2206CF8AFA}" type="slidenum">
              <a:rPr lang="fr-FR" smtClean="0"/>
              <a:t>8</a:t>
            </a:fld>
            <a:endParaRPr lang="fr-FR"/>
          </a:p>
        </p:txBody>
      </p:sp>
    </p:spTree>
    <p:extLst>
      <p:ext uri="{BB962C8B-B14F-4D97-AF65-F5344CB8AC3E}">
        <p14:creationId xmlns:p14="http://schemas.microsoft.com/office/powerpoint/2010/main" val="665285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En absence de sanction la solution juridique reste</a:t>
            </a:r>
            <a:r>
              <a:rPr lang="fr-FR" baseline="0" dirty="0" smtClean="0"/>
              <a:t> une solution bidon, généralement l’être humain ne se sent responsable que s’il connait qu’il peut être sanctionné en cas de viol du comportement normal (légal).</a:t>
            </a:r>
          </a:p>
          <a:p>
            <a:endParaRPr lang="fr-FR"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Loi (code pénal) : </a:t>
            </a:r>
            <a:r>
              <a:rPr lang="fr-FR" sz="1200" b="0" i="0" u="none" strike="noStrike" kern="1200" baseline="0" dirty="0" smtClean="0">
                <a:solidFill>
                  <a:schemeClr val="tx1"/>
                </a:solidFill>
                <a:latin typeface="+mn-lt"/>
                <a:ea typeface="+mn-ea"/>
                <a:cs typeface="+mn-cs"/>
              </a:rPr>
              <a:t>cette partie ne dépend pas de l’entreprise elle-même mais de l’état dans lequel se situe l’entreprise, et dans l’absence d’articles législatifs définissant les sanctions qui correspondent à un tel fait, ce dernier reste considéré comme légal et la sanction ne peut prendre son amplitude espérée. </a:t>
            </a:r>
          </a:p>
          <a:p>
            <a:r>
              <a:rPr lang="fr-FR" sz="1200" b="0" i="0" u="none" strike="noStrike" kern="1200" baseline="0" dirty="0" smtClean="0">
                <a:solidFill>
                  <a:schemeClr val="tx1"/>
                </a:solidFill>
                <a:latin typeface="+mn-lt"/>
                <a:ea typeface="+mn-ea"/>
                <a:cs typeface="+mn-cs"/>
              </a:rPr>
              <a:t> </a:t>
            </a:r>
            <a:r>
              <a:rPr lang="fr-FR" sz="1200" b="1" i="0" u="none" strike="noStrike" kern="1200" baseline="0" dirty="0" smtClean="0">
                <a:solidFill>
                  <a:schemeClr val="tx1"/>
                </a:solidFill>
                <a:latin typeface="+mn-lt"/>
                <a:ea typeface="+mn-ea"/>
                <a:cs typeface="+mn-cs"/>
              </a:rPr>
              <a:t>Règlement intérieur : </a:t>
            </a:r>
            <a:r>
              <a:rPr lang="fr-FR" sz="1200" b="0" i="0" u="none" strike="noStrike" kern="1200" baseline="0" dirty="0" smtClean="0">
                <a:solidFill>
                  <a:schemeClr val="tx1"/>
                </a:solidFill>
                <a:latin typeface="+mn-lt"/>
                <a:ea typeface="+mn-ea"/>
                <a:cs typeface="+mn-cs"/>
              </a:rPr>
              <a:t>le règlement intérieur peut être utilisé pour combler l’absence de la loi, ou accomplir son insuffisance. Il est utilisé aussi pour sanctionner les faits moins graves que ceux sanctionnés par la loi. </a:t>
            </a:r>
          </a:p>
          <a:p>
            <a:endParaRPr lang="fr-FR"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Aspect organisationnel (procédural) : </a:t>
            </a:r>
            <a:endParaRPr lang="fr-FR" sz="1200" b="0" i="0" u="none" strike="noStrike" kern="1200" baseline="0" dirty="0" smtClean="0">
              <a:solidFill>
                <a:schemeClr val="tx1"/>
              </a:solidFill>
              <a:latin typeface="+mn-lt"/>
              <a:ea typeface="+mn-ea"/>
              <a:cs typeface="+mn-cs"/>
            </a:endParaRPr>
          </a:p>
          <a:p>
            <a:r>
              <a:rPr lang="fr-FR" sz="1200" b="0" i="0" u="none" strike="noStrike" kern="1200" baseline="0" dirty="0" smtClean="0">
                <a:solidFill>
                  <a:schemeClr val="tx1"/>
                </a:solidFill>
                <a:latin typeface="+mn-lt"/>
                <a:ea typeface="+mn-ea"/>
                <a:cs typeface="+mn-cs"/>
              </a:rPr>
              <a:t> Règles de travail : il faut définir des règles de travail et de gestion à respecter strictement par l’ensemble de personnel. </a:t>
            </a:r>
          </a:p>
          <a:p>
            <a:r>
              <a:rPr lang="fr-FR" sz="1200" b="0" i="0" u="none" strike="noStrike" kern="1200" baseline="0" dirty="0" smtClean="0">
                <a:solidFill>
                  <a:schemeClr val="tx1"/>
                </a:solidFill>
                <a:latin typeface="+mn-lt"/>
                <a:ea typeface="+mn-ea"/>
                <a:cs typeface="+mn-cs"/>
              </a:rPr>
              <a:t> Sensibilisation : sensibiliser le personnel sur l’importance de la sécurité et la gravité des dangers provenant de l’internet. </a:t>
            </a:r>
          </a:p>
          <a:p>
            <a:r>
              <a:rPr lang="fr-FR" sz="1200" b="0" i="0" u="none" strike="noStrike" kern="1200" baseline="0" dirty="0" smtClean="0">
                <a:solidFill>
                  <a:schemeClr val="tx1"/>
                </a:solidFill>
                <a:latin typeface="+mn-lt"/>
                <a:ea typeface="+mn-ea"/>
                <a:cs typeface="+mn-cs"/>
              </a:rPr>
              <a:t> Formation : organiser périodiquement des séances de formation au profit du personnel sur les nouvelles technologies, les nouvelles techniques d’intrusion et les nouvelles contre-mesures. </a:t>
            </a:r>
          </a:p>
          <a:p>
            <a:r>
              <a:rPr lang="fr-FR" sz="1200" b="0" i="0" u="none" strike="noStrike" kern="1200" baseline="0" dirty="0" smtClean="0">
                <a:solidFill>
                  <a:schemeClr val="tx1"/>
                </a:solidFill>
                <a:latin typeface="+mn-lt"/>
                <a:ea typeface="+mn-ea"/>
                <a:cs typeface="+mn-cs"/>
              </a:rPr>
              <a:t> Faire périodiquement des </a:t>
            </a:r>
            <a:r>
              <a:rPr lang="fr-FR" sz="1200" b="1" i="0" u="none" strike="noStrike" kern="1200" baseline="0" dirty="0" smtClean="0">
                <a:solidFill>
                  <a:schemeClr val="tx1"/>
                </a:solidFill>
                <a:latin typeface="+mn-lt"/>
                <a:ea typeface="+mn-ea"/>
                <a:cs typeface="+mn-cs"/>
              </a:rPr>
              <a:t>audits </a:t>
            </a:r>
            <a:r>
              <a:rPr lang="fr-FR" sz="1200" b="0" i="0" u="none" strike="noStrike" kern="1200" baseline="0" dirty="0" smtClean="0">
                <a:solidFill>
                  <a:schemeClr val="tx1"/>
                </a:solidFill>
                <a:latin typeface="+mn-lt"/>
                <a:ea typeface="+mn-ea"/>
                <a:cs typeface="+mn-cs"/>
              </a:rPr>
              <a:t>de sécurité pour tester les nouvelles techniques, méthodes de travail, le nouveau matériel et dispositif, et la conscience du personnel. Ces tests peuvent même arriver à faire provoquer des situations d’insécurité réduites (sous contrôle) afin d’étudier et évaluer la réaction du personnel, et faire accroitre leur conscience envers l’importance de la sécurité. </a:t>
            </a:r>
            <a:r>
              <a:rPr lang="fr-FR" sz="1200" b="0" i="0" u="none" strike="noStrike" kern="1200" baseline="0" dirty="0" err="1" smtClean="0">
                <a:solidFill>
                  <a:schemeClr val="tx1"/>
                </a:solidFill>
                <a:latin typeface="+mn-lt"/>
                <a:ea typeface="+mn-ea"/>
                <a:cs typeface="+mn-cs"/>
              </a:rPr>
              <a:t>Au-del</a:t>
            </a:r>
            <a:r>
              <a:rPr lang="fr-FR" sz="1200" b="0" i="0" u="none" strike="noStrike" kern="1200" baseline="0" dirty="0" smtClean="0">
                <a:solidFill>
                  <a:schemeClr val="tx1"/>
                </a:solidFill>
                <a:latin typeface="+mn-lt"/>
                <a:ea typeface="+mn-ea"/>
                <a:cs typeface="+mn-cs"/>
              </a:rPr>
              <a:t>{ de ces tests il faut prévenir des plans d’action { exécuter des situations critiques { savoir le plan de continuité, et le plan de reprise, des procédures d’archivage et de gestion de traces. </a:t>
            </a:r>
          </a:p>
          <a:p>
            <a:r>
              <a:rPr lang="fr-FR" sz="1200" b="0" i="0" u="none" strike="noStrike" kern="1200" baseline="0" dirty="0" smtClean="0">
                <a:solidFill>
                  <a:schemeClr val="tx1"/>
                </a:solidFill>
                <a:latin typeface="+mn-lt"/>
                <a:ea typeface="+mn-ea"/>
                <a:cs typeface="+mn-cs"/>
              </a:rPr>
              <a:t> Sauvegarde et gestion des traces des utilisateurs internes et externe. </a:t>
            </a:r>
          </a:p>
          <a:p>
            <a:r>
              <a:rPr lang="fr-FR" sz="1200" b="0" i="0" u="none" strike="noStrike" kern="1200" baseline="0" dirty="0" smtClean="0">
                <a:solidFill>
                  <a:schemeClr val="tx1"/>
                </a:solidFill>
                <a:latin typeface="+mn-lt"/>
                <a:ea typeface="+mn-ea"/>
                <a:cs typeface="+mn-cs"/>
              </a:rPr>
              <a:t> Archivage périodique des données sensibles. </a:t>
            </a:r>
          </a:p>
          <a:p>
            <a:r>
              <a:rPr lang="fr-FR" sz="1200" b="0" i="0" u="none" strike="noStrike" kern="1200" baseline="0" dirty="0" smtClean="0">
                <a:solidFill>
                  <a:schemeClr val="tx1"/>
                </a:solidFill>
                <a:latin typeface="+mn-lt"/>
                <a:ea typeface="+mn-ea"/>
                <a:cs typeface="+mn-cs"/>
              </a:rPr>
              <a:t> Etablir des plans d’action { appliquer en cas d’insécurité { savoir le Plan de Continuité, le Plan de Reprise...etc. </a:t>
            </a:r>
          </a:p>
          <a:p>
            <a:r>
              <a:rPr lang="fr-FR" sz="1200" b="0" i="0" u="none" strike="noStrike" kern="1200" baseline="0" dirty="0" smtClean="0">
                <a:solidFill>
                  <a:schemeClr val="tx1"/>
                </a:solidFill>
                <a:latin typeface="+mn-lt"/>
                <a:ea typeface="+mn-ea"/>
                <a:cs typeface="+mn-cs"/>
              </a:rPr>
              <a:t> Révision et réévaluation des processus métiers et des procédures de travail, afin de découvrir s’il y en a de failles qui peuvent être source d’exploitation par des personnes malveillantes. </a:t>
            </a:r>
          </a:p>
          <a:p>
            <a:r>
              <a:rPr lang="fr-FR" sz="1200" b="0" i="0" u="none" strike="noStrike" kern="1200" baseline="0" dirty="0" smtClean="0">
                <a:solidFill>
                  <a:schemeClr val="tx1"/>
                </a:solidFill>
                <a:latin typeface="+mn-lt"/>
                <a:ea typeface="+mn-ea"/>
                <a:cs typeface="+mn-cs"/>
              </a:rPr>
              <a:t> Etc. </a:t>
            </a:r>
          </a:p>
          <a:p>
            <a:endParaRPr lang="fr-FR" dirty="0"/>
          </a:p>
        </p:txBody>
      </p:sp>
      <p:sp>
        <p:nvSpPr>
          <p:cNvPr id="4" name="Espace réservé du numéro de diapositive 3"/>
          <p:cNvSpPr>
            <a:spLocks noGrp="1"/>
          </p:cNvSpPr>
          <p:nvPr>
            <p:ph type="sldNum" sz="quarter" idx="10"/>
          </p:nvPr>
        </p:nvSpPr>
        <p:spPr/>
        <p:txBody>
          <a:bodyPr/>
          <a:lstStyle/>
          <a:p>
            <a:fld id="{0120914D-6027-466D-A335-1B2206CF8AFA}" type="slidenum">
              <a:rPr lang="fr-FR" smtClean="0"/>
              <a:t>10</a:t>
            </a:fld>
            <a:endParaRPr lang="fr-FR"/>
          </a:p>
        </p:txBody>
      </p:sp>
    </p:spTree>
    <p:extLst>
      <p:ext uri="{BB962C8B-B14F-4D97-AF65-F5344CB8AC3E}">
        <p14:creationId xmlns:p14="http://schemas.microsoft.com/office/powerpoint/2010/main" val="14158398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30" name="Date Placeholder 29"/>
          <p:cNvSpPr>
            <a:spLocks noGrp="1"/>
          </p:cNvSpPr>
          <p:nvPr>
            <p:ph type="dt" sz="half" idx="10"/>
          </p:nvPr>
        </p:nvSpPr>
        <p:spPr/>
        <p:txBody>
          <a:bodyPr/>
          <a:lstStyle/>
          <a:p>
            <a:fld id="{DB04D10A-357D-40FE-897B-D58B3972C420}" type="datetimeFigureOut">
              <a:rPr lang="fr-FR" smtClean="0"/>
              <a:t>19/11/2024</a:t>
            </a:fld>
            <a:endParaRPr lang="fr-FR"/>
          </a:p>
        </p:txBody>
      </p:sp>
      <p:sp>
        <p:nvSpPr>
          <p:cNvPr id="19" name="Footer Placeholder 18"/>
          <p:cNvSpPr>
            <a:spLocks noGrp="1"/>
          </p:cNvSpPr>
          <p:nvPr>
            <p:ph type="ftr" sz="quarter" idx="11"/>
          </p:nvPr>
        </p:nvSpPr>
        <p:spPr/>
        <p:txBody>
          <a:bodyPr/>
          <a:lstStyle/>
          <a:p>
            <a:endParaRPr lang="fr-FR"/>
          </a:p>
        </p:txBody>
      </p:sp>
      <p:sp>
        <p:nvSpPr>
          <p:cNvPr id="27" name="Slide Number Placeholder 26"/>
          <p:cNvSpPr>
            <a:spLocks noGrp="1"/>
          </p:cNvSpPr>
          <p:nvPr>
            <p:ph type="sldNum" sz="quarter" idx="12"/>
          </p:nvPr>
        </p:nvSpPr>
        <p:spPr/>
        <p:txBody>
          <a:bodyPr/>
          <a:lstStyle/>
          <a:p>
            <a:fld id="{E9AD75F4-0A28-4EE3-8095-D79BB9E4AA3B}"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DB04D10A-357D-40FE-897B-D58B3972C420}" type="datetimeFigureOut">
              <a:rPr lang="fr-FR" smtClean="0"/>
              <a:t>19/11/2024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9AD75F4-0A28-4EE3-8095-D79BB9E4AA3B}"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fr-FR" smtClean="0"/>
              <a:t>Modifiez le style du titre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DB04D10A-357D-40FE-897B-D58B3972C420}" type="datetimeFigureOut">
              <a:rPr lang="fr-FR" smtClean="0"/>
              <a:t>19/11/2024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9AD75F4-0A28-4EE3-8095-D79BB9E4AA3B}"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Content Placeholder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DB04D10A-357D-40FE-897B-D58B3972C420}" type="datetimeFigureOut">
              <a:rPr lang="fr-FR" smtClean="0"/>
              <a:t>19/11/2024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9AD75F4-0A28-4EE3-8095-D79BB9E4AA3B}"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Date Placeholder 3"/>
          <p:cNvSpPr>
            <a:spLocks noGrp="1"/>
          </p:cNvSpPr>
          <p:nvPr>
            <p:ph type="dt" sz="half" idx="10"/>
          </p:nvPr>
        </p:nvSpPr>
        <p:spPr/>
        <p:txBody>
          <a:bodyPr/>
          <a:lstStyle/>
          <a:p>
            <a:fld id="{DB04D10A-357D-40FE-897B-D58B3972C420}" type="datetimeFigureOut">
              <a:rPr lang="fr-FR" smtClean="0"/>
              <a:t>19/11/2024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9AD75F4-0A28-4EE3-8095-D79BB9E4AA3B}"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fr-FR" smtClean="0"/>
              <a:t>Modifiez le style du titre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DB04D10A-357D-40FE-897B-D58B3972C420}" type="datetimeFigureOut">
              <a:rPr lang="fr-FR" smtClean="0"/>
              <a:t>19/11/2024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9AD75F4-0A28-4EE3-8095-D79BB9E4AA3B}"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Date Placeholder 6"/>
          <p:cNvSpPr>
            <a:spLocks noGrp="1"/>
          </p:cNvSpPr>
          <p:nvPr>
            <p:ph type="dt" sz="half" idx="10"/>
          </p:nvPr>
        </p:nvSpPr>
        <p:spPr/>
        <p:txBody>
          <a:bodyPr/>
          <a:lstStyle/>
          <a:p>
            <a:fld id="{DB04D10A-357D-40FE-897B-D58B3972C420}" type="datetimeFigureOut">
              <a:rPr lang="fr-FR" smtClean="0"/>
              <a:t>19/11/2024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E9AD75F4-0A28-4EE3-8095-D79BB9E4AA3B}"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Date Placeholder 2"/>
          <p:cNvSpPr>
            <a:spLocks noGrp="1"/>
          </p:cNvSpPr>
          <p:nvPr>
            <p:ph type="dt" sz="half" idx="10"/>
          </p:nvPr>
        </p:nvSpPr>
        <p:spPr/>
        <p:txBody>
          <a:bodyPr/>
          <a:lstStyle/>
          <a:p>
            <a:fld id="{DB04D10A-357D-40FE-897B-D58B3972C420}" type="datetimeFigureOut">
              <a:rPr lang="fr-FR" smtClean="0"/>
              <a:t>19/11/2024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E9AD75F4-0A28-4EE3-8095-D79BB9E4AA3B}"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04D10A-357D-40FE-897B-D58B3972C420}" type="datetimeFigureOut">
              <a:rPr lang="fr-FR" smtClean="0"/>
              <a:t>19/11/2024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E9AD75F4-0A28-4EE3-8095-D79BB9E4AA3B}"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Modifiez les styles du texte du masque</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DB04D10A-357D-40FE-897B-D58B3972C420}" type="datetimeFigureOut">
              <a:rPr lang="fr-FR" smtClean="0"/>
              <a:t>19/11/2024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9AD75F4-0A28-4EE3-8095-D79BB9E4AA3B}"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Modifiez le style du titre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Date Placeholder 4"/>
          <p:cNvSpPr>
            <a:spLocks noGrp="1"/>
          </p:cNvSpPr>
          <p:nvPr>
            <p:ph type="dt" sz="half" idx="10"/>
          </p:nvPr>
        </p:nvSpPr>
        <p:spPr/>
        <p:txBody>
          <a:bodyPr/>
          <a:lstStyle/>
          <a:p>
            <a:fld id="{DB04D10A-357D-40FE-897B-D58B3972C420}" type="datetimeFigureOut">
              <a:rPr lang="fr-FR" smtClean="0"/>
              <a:t>19/11/2024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a:xfrm>
            <a:off x="8077200" y="6356350"/>
            <a:ext cx="609600" cy="365125"/>
          </a:xfrm>
        </p:spPr>
        <p:txBody>
          <a:bodyPr/>
          <a:lstStyle/>
          <a:p>
            <a:fld id="{E9AD75F4-0A28-4EE3-8095-D79BB9E4AA3B}" type="slidenum">
              <a:rPr lang="fr-FR" smtClean="0"/>
              <a:t>‹N°›</a:t>
            </a:fld>
            <a:endParaRPr lang="fr-F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Modifiez le style du titre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B04D10A-357D-40FE-897B-D58B3972C420}" type="datetimeFigureOut">
              <a:rPr lang="fr-FR" smtClean="0"/>
              <a:t>19/11/2024</a:t>
            </a:fld>
            <a:endParaRPr lang="fr-F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9AD75F4-0A28-4EE3-8095-D79BB9E4AA3B}" type="slidenum">
              <a:rPr lang="fr-FR" smtClean="0"/>
              <a:t>‹N°›</a:t>
            </a:fld>
            <a:endParaRPr lang="fr-F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infoqualite.fr/wp-content/uploads/2016/09/Num35_1_1.jpg"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hyperlink" Target="https://www.cases.lu/index.php?articleid=120#menace"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cases.lu/fr/disponibilite.html" TargetMode="External"/><Relationship Id="rId2" Type="http://schemas.openxmlformats.org/officeDocument/2006/relationships/hyperlink" Target="https://www.cases.lu/fr/confidentialite.html" TargetMode="External"/><Relationship Id="rId1" Type="http://schemas.openxmlformats.org/officeDocument/2006/relationships/slideLayout" Target="../slideLayouts/slideLayout1.xml"/><Relationship Id="rId6" Type="http://schemas.openxmlformats.org/officeDocument/2006/relationships/hyperlink" Target="https://www.cases.lu/fr/actifs.html" TargetMode="External"/><Relationship Id="rId5" Type="http://schemas.openxmlformats.org/officeDocument/2006/relationships/hyperlink" Target="https://www.cases.lu/fr/classification.html" TargetMode="External"/><Relationship Id="rId4" Type="http://schemas.openxmlformats.org/officeDocument/2006/relationships/hyperlink" Target="https://www.cases.lu/fr/integrite.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ZoneTexte 21"/>
          <p:cNvSpPr txBox="1"/>
          <p:nvPr/>
        </p:nvSpPr>
        <p:spPr>
          <a:xfrm>
            <a:off x="2424336" y="3140968"/>
            <a:ext cx="4885397" cy="646331"/>
          </a:xfrm>
          <a:prstGeom prst="rect">
            <a:avLst/>
          </a:prstGeom>
          <a:noFill/>
        </p:spPr>
        <p:txBody>
          <a:bodyPr wrap="square" rtlCol="0">
            <a:spAutoFit/>
          </a:bodyPr>
          <a:lstStyle/>
          <a:p>
            <a:r>
              <a:rPr lang="fr-FR" sz="3600" dirty="0" smtClean="0"/>
              <a:t>Gestion </a:t>
            </a:r>
            <a:r>
              <a:rPr lang="fr-FR" sz="3600" dirty="0" smtClean="0"/>
              <a:t>des </a:t>
            </a:r>
            <a:r>
              <a:rPr lang="fr-FR" sz="3600" dirty="0" smtClean="0"/>
              <a:t>risques</a:t>
            </a:r>
            <a:endParaRPr lang="fr-FR" sz="3600" dirty="0"/>
          </a:p>
        </p:txBody>
      </p:sp>
      <p:sp>
        <p:nvSpPr>
          <p:cNvPr id="7" name="ZoneTexte 6"/>
          <p:cNvSpPr txBox="1"/>
          <p:nvPr/>
        </p:nvSpPr>
        <p:spPr>
          <a:xfrm>
            <a:off x="840273" y="1700808"/>
            <a:ext cx="1859519" cy="461665"/>
          </a:xfrm>
          <a:prstGeom prst="rect">
            <a:avLst/>
          </a:prstGeom>
          <a:noFill/>
        </p:spPr>
        <p:txBody>
          <a:bodyPr wrap="square" rtlCol="0">
            <a:spAutoFit/>
          </a:bodyPr>
          <a:lstStyle/>
          <a:p>
            <a:r>
              <a:rPr lang="fr-FR" sz="2400" cap="small" dirty="0" smtClean="0"/>
              <a:t>Chapitre 4</a:t>
            </a:r>
            <a:endParaRPr lang="fr-FR" sz="2400" cap="small" dirty="0"/>
          </a:p>
        </p:txBody>
      </p:sp>
    </p:spTree>
    <p:extLst>
      <p:ext uri="{BB962C8B-B14F-4D97-AF65-F5344CB8AC3E}">
        <p14:creationId xmlns:p14="http://schemas.microsoft.com/office/powerpoint/2010/main" val="9406671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888711" y="1759405"/>
            <a:ext cx="5173354" cy="400110"/>
          </a:xfrm>
          <a:prstGeom prst="rect">
            <a:avLst/>
          </a:prstGeom>
          <a:noFill/>
        </p:spPr>
        <p:txBody>
          <a:bodyPr wrap="square" rtlCol="0">
            <a:spAutoFit/>
          </a:bodyPr>
          <a:lstStyle>
            <a:defPPr>
              <a:defRPr lang="fr-FR"/>
            </a:defPPr>
            <a:lvl1pPr>
              <a:defRPr sz="2000" b="1">
                <a:solidFill>
                  <a:srgbClr val="FF0000"/>
                </a:solidFill>
              </a:defRPr>
            </a:lvl1pPr>
          </a:lstStyle>
          <a:p>
            <a:r>
              <a:rPr lang="fr-FR" dirty="0"/>
              <a:t>Matrice des risques (d’accordance) </a:t>
            </a:r>
            <a:r>
              <a:rPr lang="fr-FR" dirty="0" smtClean="0"/>
              <a:t>:</a:t>
            </a:r>
            <a:endParaRPr lang="fr-FR" dirty="0"/>
          </a:p>
        </p:txBody>
      </p:sp>
      <p:sp>
        <p:nvSpPr>
          <p:cNvPr id="15" name="Rectangle 14"/>
          <p:cNvSpPr/>
          <p:nvPr/>
        </p:nvSpPr>
        <p:spPr>
          <a:xfrm>
            <a:off x="1208712" y="5805264"/>
            <a:ext cx="7428734"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342900" indent="-342900">
              <a:buFont typeface="Arial" pitchFamily="34" charset="0"/>
              <a:buChar char="•"/>
            </a:pPr>
            <a:r>
              <a:rPr lang="fr-FR" sz="2000" dirty="0">
                <a:solidFill>
                  <a:schemeClr val="dk1"/>
                </a:solidFill>
              </a:rPr>
              <a:t>Les moyens de prévention et/ou de protection mis en place.</a:t>
            </a:r>
          </a:p>
        </p:txBody>
      </p:sp>
      <p:sp>
        <p:nvSpPr>
          <p:cNvPr id="3" name="Rectangle 2"/>
          <p:cNvSpPr/>
          <p:nvPr/>
        </p:nvSpPr>
        <p:spPr>
          <a:xfrm>
            <a:off x="1183641" y="2390691"/>
            <a:ext cx="7453805"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342900" indent="-342900">
              <a:buFont typeface="Arial" pitchFamily="34" charset="0"/>
              <a:buChar char="•"/>
            </a:pPr>
            <a:r>
              <a:rPr lang="fr-FR" sz="2000" dirty="0">
                <a:solidFill>
                  <a:schemeClr val="dk1"/>
                </a:solidFill>
              </a:rPr>
              <a:t>Le niveau de gravité du risque ;</a:t>
            </a:r>
          </a:p>
        </p:txBody>
      </p:sp>
      <p:sp>
        <p:nvSpPr>
          <p:cNvPr id="4" name="Rectangle 3"/>
          <p:cNvSpPr/>
          <p:nvPr/>
        </p:nvSpPr>
        <p:spPr>
          <a:xfrm>
            <a:off x="1559791" y="3214184"/>
            <a:ext cx="4198356"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342900" indent="-342900">
              <a:buFont typeface="Arial" pitchFamily="34" charset="0"/>
              <a:buChar char="•"/>
            </a:pPr>
            <a:r>
              <a:rPr lang="fr-FR" sz="2000" dirty="0">
                <a:solidFill>
                  <a:schemeClr val="dk1"/>
                </a:solidFill>
              </a:rPr>
              <a:t>La fréquence d’exposition ;</a:t>
            </a:r>
          </a:p>
        </p:txBody>
      </p:sp>
      <p:sp>
        <p:nvSpPr>
          <p:cNvPr id="5" name="Rectangle 4"/>
          <p:cNvSpPr/>
          <p:nvPr/>
        </p:nvSpPr>
        <p:spPr>
          <a:xfrm>
            <a:off x="2014660" y="4198873"/>
            <a:ext cx="6622785"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342900" indent="-342900">
              <a:buFont typeface="Arial" pitchFamily="34" charset="0"/>
              <a:buChar char="•"/>
            </a:pPr>
            <a:r>
              <a:rPr lang="fr-FR" sz="2000" dirty="0">
                <a:solidFill>
                  <a:schemeClr val="dk1"/>
                </a:solidFill>
              </a:rPr>
              <a:t>La probabilité d’apparition ;</a:t>
            </a:r>
          </a:p>
        </p:txBody>
      </p:sp>
      <p:sp>
        <p:nvSpPr>
          <p:cNvPr id="6" name="Rectangle 5"/>
          <p:cNvSpPr/>
          <p:nvPr/>
        </p:nvSpPr>
        <p:spPr>
          <a:xfrm>
            <a:off x="1559791" y="5141402"/>
            <a:ext cx="4499606"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342900" indent="-342900">
              <a:buFont typeface="Arial" pitchFamily="34" charset="0"/>
              <a:buChar char="•"/>
            </a:pPr>
            <a:r>
              <a:rPr lang="fr-FR" sz="2000" dirty="0">
                <a:solidFill>
                  <a:schemeClr val="dk1"/>
                </a:solidFill>
              </a:rPr>
              <a:t>Le mode de fonctionnement ;</a:t>
            </a:r>
          </a:p>
        </p:txBody>
      </p:sp>
      <p:sp>
        <p:nvSpPr>
          <p:cNvPr id="10" name="ZoneTexte 9"/>
          <p:cNvSpPr txBox="1"/>
          <p:nvPr/>
        </p:nvSpPr>
        <p:spPr>
          <a:xfrm>
            <a:off x="276675" y="237027"/>
            <a:ext cx="7367503" cy="461665"/>
          </a:xfrm>
          <a:prstGeom prst="rect">
            <a:avLst/>
          </a:prstGeom>
          <a:noFill/>
        </p:spPr>
        <p:txBody>
          <a:bodyPr wrap="square" rtlCol="0">
            <a:spAutoFit/>
          </a:bodyPr>
          <a:lstStyle/>
          <a:p>
            <a:r>
              <a:rPr lang="fr-FR" sz="2400" b="1" dirty="0" smtClean="0">
                <a:solidFill>
                  <a:srgbClr val="FF0000"/>
                </a:solidFill>
              </a:rPr>
              <a:t>Approche générale d’analyse de risques :</a:t>
            </a:r>
            <a:endParaRPr lang="fr-FR" sz="2400" b="1" dirty="0">
              <a:solidFill>
                <a:srgbClr val="FF0000"/>
              </a:solidFill>
            </a:endParaRPr>
          </a:p>
        </p:txBody>
      </p:sp>
      <p:sp>
        <p:nvSpPr>
          <p:cNvPr id="9" name="ZoneTexte 8"/>
          <p:cNvSpPr txBox="1"/>
          <p:nvPr/>
        </p:nvSpPr>
        <p:spPr>
          <a:xfrm>
            <a:off x="708899" y="1156682"/>
            <a:ext cx="4361577" cy="461665"/>
          </a:xfrm>
          <a:prstGeom prst="rect">
            <a:avLst/>
          </a:prstGeom>
          <a:noFill/>
        </p:spPr>
        <p:txBody>
          <a:bodyPr wrap="square" rtlCol="0">
            <a:spAutoFit/>
          </a:bodyPr>
          <a:lstStyle>
            <a:defPPr>
              <a:defRPr lang="fr-FR"/>
            </a:defPPr>
            <a:lvl1pPr>
              <a:defRPr sz="2000" b="1">
                <a:solidFill>
                  <a:srgbClr val="FF0000"/>
                </a:solidFill>
              </a:defRPr>
            </a:lvl1pPr>
          </a:lstStyle>
          <a:p>
            <a:r>
              <a:rPr lang="fr-FR" sz="2400" dirty="0" smtClean="0"/>
              <a:t>3- Appréciation du risque :</a:t>
            </a:r>
            <a:endParaRPr lang="fr-FR" sz="2400" dirty="0"/>
          </a:p>
        </p:txBody>
      </p:sp>
    </p:spTree>
    <p:extLst>
      <p:ext uri="{BB962C8B-B14F-4D97-AF65-F5344CB8AC3E}">
        <p14:creationId xmlns:p14="http://schemas.microsoft.com/office/powerpoint/2010/main" val="670470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wipe(down)">
                                      <p:cBhvr>
                                        <p:cTn id="3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 grpId="0" animBg="1"/>
      <p:bldP spid="3" grpId="0" animBg="1"/>
      <p:bldP spid="4" grpId="0" animBg="1"/>
      <p:bldP spid="5"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 13" descr="http://www.infoqualite.fr/wp-content/uploads/2016/09/Num35_1_1.jpg">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4283968" y="1650036"/>
            <a:ext cx="4619774" cy="5100786"/>
          </a:xfrm>
          <a:prstGeom prst="rect">
            <a:avLst/>
          </a:prstGeom>
          <a:noFill/>
          <a:ln>
            <a:noFill/>
          </a:ln>
        </p:spPr>
      </p:pic>
      <p:sp>
        <p:nvSpPr>
          <p:cNvPr id="5" name="ZoneTexte 4"/>
          <p:cNvSpPr txBox="1"/>
          <p:nvPr/>
        </p:nvSpPr>
        <p:spPr>
          <a:xfrm>
            <a:off x="276675" y="237027"/>
            <a:ext cx="7367503" cy="461665"/>
          </a:xfrm>
          <a:prstGeom prst="rect">
            <a:avLst/>
          </a:prstGeom>
          <a:noFill/>
        </p:spPr>
        <p:txBody>
          <a:bodyPr wrap="square" rtlCol="0">
            <a:spAutoFit/>
          </a:bodyPr>
          <a:lstStyle/>
          <a:p>
            <a:r>
              <a:rPr lang="fr-FR" sz="2400" b="1" dirty="0" smtClean="0">
                <a:solidFill>
                  <a:srgbClr val="FF0000"/>
                </a:solidFill>
              </a:rPr>
              <a:t>Approche générale d’analyse de risques :</a:t>
            </a:r>
            <a:endParaRPr lang="fr-FR" sz="2400" b="1" dirty="0">
              <a:solidFill>
                <a:srgbClr val="FF0000"/>
              </a:solidFill>
            </a:endParaRPr>
          </a:p>
        </p:txBody>
      </p:sp>
      <p:sp>
        <p:nvSpPr>
          <p:cNvPr id="4" name="ZoneTexte 3"/>
          <p:cNvSpPr txBox="1"/>
          <p:nvPr/>
        </p:nvSpPr>
        <p:spPr>
          <a:xfrm>
            <a:off x="708899" y="1156682"/>
            <a:ext cx="4361577" cy="461665"/>
          </a:xfrm>
          <a:prstGeom prst="rect">
            <a:avLst/>
          </a:prstGeom>
          <a:noFill/>
        </p:spPr>
        <p:txBody>
          <a:bodyPr wrap="square" rtlCol="0">
            <a:spAutoFit/>
          </a:bodyPr>
          <a:lstStyle>
            <a:defPPr>
              <a:defRPr lang="fr-FR"/>
            </a:defPPr>
            <a:lvl1pPr>
              <a:defRPr sz="2000" b="1">
                <a:solidFill>
                  <a:srgbClr val="FF0000"/>
                </a:solidFill>
              </a:defRPr>
            </a:lvl1pPr>
          </a:lstStyle>
          <a:p>
            <a:r>
              <a:rPr lang="fr-FR" sz="2400" dirty="0" smtClean="0"/>
              <a:t>3- Appréciation du risque :</a:t>
            </a:r>
            <a:endParaRPr lang="fr-FR" sz="2400" dirty="0"/>
          </a:p>
        </p:txBody>
      </p:sp>
    </p:spTree>
    <p:extLst>
      <p:ext uri="{BB962C8B-B14F-4D97-AF65-F5344CB8AC3E}">
        <p14:creationId xmlns:p14="http://schemas.microsoft.com/office/powerpoint/2010/main" val="940667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circle(in)">
                                      <p:cBhvr>
                                        <p:cTn id="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3288" y="2204864"/>
            <a:ext cx="7403128" cy="3168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ZoneTexte 4"/>
          <p:cNvSpPr txBox="1"/>
          <p:nvPr/>
        </p:nvSpPr>
        <p:spPr>
          <a:xfrm>
            <a:off x="276675" y="237027"/>
            <a:ext cx="7367503" cy="461665"/>
          </a:xfrm>
          <a:prstGeom prst="rect">
            <a:avLst/>
          </a:prstGeom>
          <a:noFill/>
        </p:spPr>
        <p:txBody>
          <a:bodyPr wrap="square" rtlCol="0">
            <a:spAutoFit/>
          </a:bodyPr>
          <a:lstStyle/>
          <a:p>
            <a:r>
              <a:rPr lang="fr-FR" sz="2400" b="1" dirty="0" smtClean="0">
                <a:solidFill>
                  <a:srgbClr val="FF0000"/>
                </a:solidFill>
              </a:rPr>
              <a:t>Approche générale d’analyse de risques :</a:t>
            </a:r>
            <a:endParaRPr lang="fr-FR" sz="2400" b="1" dirty="0">
              <a:solidFill>
                <a:srgbClr val="FF0000"/>
              </a:solidFill>
            </a:endParaRPr>
          </a:p>
        </p:txBody>
      </p:sp>
      <p:sp>
        <p:nvSpPr>
          <p:cNvPr id="4" name="ZoneTexte 3"/>
          <p:cNvSpPr txBox="1"/>
          <p:nvPr/>
        </p:nvSpPr>
        <p:spPr>
          <a:xfrm>
            <a:off x="708899" y="1156682"/>
            <a:ext cx="4361577" cy="461665"/>
          </a:xfrm>
          <a:prstGeom prst="rect">
            <a:avLst/>
          </a:prstGeom>
          <a:noFill/>
        </p:spPr>
        <p:txBody>
          <a:bodyPr wrap="square" rtlCol="0">
            <a:spAutoFit/>
          </a:bodyPr>
          <a:lstStyle>
            <a:defPPr>
              <a:defRPr lang="fr-FR"/>
            </a:defPPr>
            <a:lvl1pPr>
              <a:defRPr sz="2000" b="1">
                <a:solidFill>
                  <a:srgbClr val="FF0000"/>
                </a:solidFill>
              </a:defRPr>
            </a:lvl1pPr>
          </a:lstStyle>
          <a:p>
            <a:r>
              <a:rPr lang="fr-FR" sz="2400" dirty="0" smtClean="0"/>
              <a:t>3- Appréciation du risque :</a:t>
            </a:r>
            <a:endParaRPr lang="fr-FR" sz="2400" dirty="0"/>
          </a:p>
        </p:txBody>
      </p:sp>
    </p:spTree>
    <p:extLst>
      <p:ext uri="{BB962C8B-B14F-4D97-AF65-F5344CB8AC3E}">
        <p14:creationId xmlns:p14="http://schemas.microsoft.com/office/powerpoint/2010/main" val="940667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ipe(down)">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au 13"/>
          <p:cNvGraphicFramePr>
            <a:graphicFrameLocks noGrp="1"/>
          </p:cNvGraphicFramePr>
          <p:nvPr>
            <p:extLst>
              <p:ext uri="{D42A27DB-BD31-4B8C-83A1-F6EECF244321}">
                <p14:modId xmlns:p14="http://schemas.microsoft.com/office/powerpoint/2010/main" val="1220366214"/>
              </p:ext>
            </p:extLst>
          </p:nvPr>
        </p:nvGraphicFramePr>
        <p:xfrm>
          <a:off x="539550" y="698693"/>
          <a:ext cx="8352936" cy="6181249"/>
        </p:xfrm>
        <a:graphic>
          <a:graphicData uri="http://schemas.openxmlformats.org/drawingml/2006/table">
            <a:tbl>
              <a:tblPr firstRow="1" firstCol="1" bandRow="1">
                <a:tableStyleId>{5C22544A-7EE6-4342-B048-85BDC9FD1C3A}</a:tableStyleId>
              </a:tblPr>
              <a:tblGrid>
                <a:gridCol w="696078"/>
                <a:gridCol w="696078"/>
                <a:gridCol w="696078"/>
                <a:gridCol w="696078"/>
                <a:gridCol w="696078"/>
                <a:gridCol w="696078"/>
                <a:gridCol w="696078"/>
                <a:gridCol w="696078"/>
                <a:gridCol w="1128122"/>
                <a:gridCol w="576064"/>
                <a:gridCol w="504056"/>
                <a:gridCol w="576070"/>
              </a:tblGrid>
              <a:tr h="145875">
                <a:tc gridSpan="12">
                  <a:txBody>
                    <a:bodyPr/>
                    <a:lstStyle/>
                    <a:p>
                      <a:pPr>
                        <a:lnSpc>
                          <a:spcPct val="115000"/>
                        </a:lnSpc>
                      </a:pPr>
                      <a:endParaRPr lang="fr-FR" sz="900" dirty="0">
                        <a:effectLst/>
                        <a:latin typeface="Calibri"/>
                      </a:endParaRPr>
                    </a:p>
                  </a:txBody>
                  <a:tcPr marL="0" marR="0" marT="0" marB="0" anchor="ct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568276">
                <a:tc>
                  <a:txBody>
                    <a:bodyPr/>
                    <a:lstStyle/>
                    <a:p>
                      <a:pPr>
                        <a:lnSpc>
                          <a:spcPct val="115000"/>
                        </a:lnSpc>
                        <a:spcAft>
                          <a:spcPts val="0"/>
                        </a:spcAft>
                      </a:pPr>
                      <a:r>
                        <a:rPr lang="fr-FR" sz="1100" b="1" dirty="0">
                          <a:effectLst/>
                        </a:rPr>
                        <a:t>Numéro Actif</a:t>
                      </a:r>
                      <a:endParaRPr lang="fr-FR" sz="1100" b="1" dirty="0">
                        <a:effectLst/>
                        <a:latin typeface="Calibri"/>
                        <a:ea typeface="Calibri"/>
                        <a:cs typeface="Arial"/>
                      </a:endParaRPr>
                    </a:p>
                  </a:txBody>
                  <a:tcPr marL="0" marR="0" marT="0" marB="0" anchor="ctr"/>
                </a:tc>
                <a:tc>
                  <a:txBody>
                    <a:bodyPr/>
                    <a:lstStyle/>
                    <a:p>
                      <a:pPr>
                        <a:lnSpc>
                          <a:spcPct val="115000"/>
                        </a:lnSpc>
                        <a:spcAft>
                          <a:spcPts val="0"/>
                        </a:spcAft>
                      </a:pPr>
                      <a:r>
                        <a:rPr lang="fr-FR" sz="1100" b="1" dirty="0">
                          <a:effectLst/>
                        </a:rPr>
                        <a:t>Libellé actif</a:t>
                      </a:r>
                      <a:endParaRPr lang="fr-FR" sz="1100" b="1" dirty="0">
                        <a:effectLst/>
                        <a:latin typeface="Calibri"/>
                        <a:ea typeface="Calibri"/>
                        <a:cs typeface="Arial"/>
                      </a:endParaRPr>
                    </a:p>
                  </a:txBody>
                  <a:tcPr marL="0" marR="0" marT="0" marB="0" anchor="ctr"/>
                </a:tc>
                <a:tc>
                  <a:txBody>
                    <a:bodyPr/>
                    <a:lstStyle/>
                    <a:p>
                      <a:pPr>
                        <a:lnSpc>
                          <a:spcPct val="115000"/>
                        </a:lnSpc>
                        <a:spcAft>
                          <a:spcPts val="0"/>
                        </a:spcAft>
                      </a:pPr>
                      <a:r>
                        <a:rPr lang="fr-FR" sz="1100" b="1" dirty="0">
                          <a:effectLst/>
                        </a:rPr>
                        <a:t>Type d'actif</a:t>
                      </a:r>
                      <a:endParaRPr lang="fr-FR" sz="1100" b="1" dirty="0">
                        <a:effectLst/>
                        <a:latin typeface="Calibri"/>
                        <a:ea typeface="Calibri"/>
                        <a:cs typeface="Arial"/>
                      </a:endParaRPr>
                    </a:p>
                  </a:txBody>
                  <a:tcPr marL="0" marR="0" marT="0" marB="0" anchor="ctr"/>
                </a:tc>
                <a:tc>
                  <a:txBody>
                    <a:bodyPr/>
                    <a:lstStyle/>
                    <a:p>
                      <a:pPr>
                        <a:lnSpc>
                          <a:spcPct val="115000"/>
                        </a:lnSpc>
                        <a:spcAft>
                          <a:spcPts val="0"/>
                        </a:spcAft>
                      </a:pPr>
                      <a:r>
                        <a:rPr lang="fr-FR" sz="1100" b="1" dirty="0" err="1">
                          <a:effectLst/>
                        </a:rPr>
                        <a:t>Niv</a:t>
                      </a:r>
                      <a:r>
                        <a:rPr lang="fr-FR" sz="1100" b="1" dirty="0">
                          <a:effectLst/>
                        </a:rPr>
                        <a:t/>
                      </a:r>
                      <a:br>
                        <a:rPr lang="fr-FR" sz="1100" b="1" dirty="0">
                          <a:effectLst/>
                        </a:rPr>
                      </a:br>
                      <a:r>
                        <a:rPr lang="fr-FR" sz="1100" b="1" dirty="0">
                          <a:effectLst/>
                        </a:rPr>
                        <a:t>Imp.</a:t>
                      </a:r>
                      <a:endParaRPr lang="fr-FR" sz="1100" b="1" dirty="0">
                        <a:effectLst/>
                        <a:latin typeface="Calibri"/>
                        <a:ea typeface="Calibri"/>
                        <a:cs typeface="Arial"/>
                      </a:endParaRPr>
                    </a:p>
                  </a:txBody>
                  <a:tcPr marL="0" marR="0" marT="0" marB="0" anchor="ctr"/>
                </a:tc>
                <a:tc>
                  <a:txBody>
                    <a:bodyPr/>
                    <a:lstStyle/>
                    <a:p>
                      <a:pPr>
                        <a:lnSpc>
                          <a:spcPct val="115000"/>
                        </a:lnSpc>
                        <a:spcAft>
                          <a:spcPts val="0"/>
                        </a:spcAft>
                      </a:pPr>
                      <a:r>
                        <a:rPr lang="fr-FR" sz="1100" b="1" dirty="0">
                          <a:effectLst/>
                        </a:rPr>
                        <a:t>Men</a:t>
                      </a:r>
                      <a:br>
                        <a:rPr lang="fr-FR" sz="1100" b="1" dirty="0">
                          <a:effectLst/>
                        </a:rPr>
                      </a:br>
                      <a:r>
                        <a:rPr lang="fr-FR" sz="1100" b="1" dirty="0">
                          <a:effectLst/>
                        </a:rPr>
                        <a:t>ace</a:t>
                      </a:r>
                      <a:endParaRPr lang="fr-FR" sz="1100" b="1" dirty="0">
                        <a:effectLst/>
                        <a:latin typeface="Calibri"/>
                        <a:ea typeface="Calibri"/>
                        <a:cs typeface="Arial"/>
                      </a:endParaRPr>
                    </a:p>
                  </a:txBody>
                  <a:tcPr marL="0" marR="0" marT="0" marB="0" anchor="ctr"/>
                </a:tc>
                <a:tc>
                  <a:txBody>
                    <a:bodyPr/>
                    <a:lstStyle/>
                    <a:p>
                      <a:pPr>
                        <a:lnSpc>
                          <a:spcPct val="115000"/>
                        </a:lnSpc>
                        <a:spcAft>
                          <a:spcPts val="0"/>
                        </a:spcAft>
                      </a:pPr>
                      <a:r>
                        <a:rPr lang="fr-FR" sz="1100" b="1" dirty="0">
                          <a:effectLst/>
                        </a:rPr>
                        <a:t>Libellé </a:t>
                      </a:r>
                    </a:p>
                    <a:p>
                      <a:pPr>
                        <a:lnSpc>
                          <a:spcPct val="115000"/>
                        </a:lnSpc>
                        <a:spcAft>
                          <a:spcPts val="0"/>
                        </a:spcAft>
                      </a:pPr>
                      <a:r>
                        <a:rPr lang="fr-FR" sz="1100" b="1" dirty="0">
                          <a:effectLst/>
                        </a:rPr>
                        <a:t>menace</a:t>
                      </a:r>
                      <a:endParaRPr lang="fr-FR" sz="1100" b="1" dirty="0">
                        <a:effectLst/>
                        <a:latin typeface="Calibri"/>
                        <a:ea typeface="Calibri"/>
                        <a:cs typeface="Arial"/>
                      </a:endParaRPr>
                    </a:p>
                  </a:txBody>
                  <a:tcPr marL="0" marR="0" marT="0" marB="0" anchor="ctr"/>
                </a:tc>
                <a:tc>
                  <a:txBody>
                    <a:bodyPr/>
                    <a:lstStyle/>
                    <a:p>
                      <a:pPr>
                        <a:lnSpc>
                          <a:spcPct val="115000"/>
                        </a:lnSpc>
                        <a:spcAft>
                          <a:spcPts val="0"/>
                        </a:spcAft>
                      </a:pPr>
                      <a:r>
                        <a:rPr lang="fr-FR" sz="1100" b="1" dirty="0" err="1">
                          <a:effectLst/>
                        </a:rPr>
                        <a:t>niv</a:t>
                      </a:r>
                      <a:r>
                        <a:rPr lang="fr-FR" sz="1100" b="1" dirty="0">
                          <a:effectLst/>
                        </a:rPr>
                        <a:t>.</a:t>
                      </a:r>
                      <a:br>
                        <a:rPr lang="fr-FR" sz="1100" b="1" dirty="0">
                          <a:effectLst/>
                        </a:rPr>
                      </a:br>
                      <a:r>
                        <a:rPr lang="fr-FR" sz="1100" b="1" dirty="0">
                          <a:effectLst/>
                        </a:rPr>
                        <a:t>men.</a:t>
                      </a:r>
                      <a:endParaRPr lang="fr-FR" sz="1100" b="1" dirty="0">
                        <a:effectLst/>
                        <a:latin typeface="Calibri"/>
                        <a:ea typeface="Calibri"/>
                        <a:cs typeface="Arial"/>
                      </a:endParaRPr>
                    </a:p>
                  </a:txBody>
                  <a:tcPr marL="0" marR="0" marT="0" marB="0" anchor="ctr"/>
                </a:tc>
                <a:tc>
                  <a:txBody>
                    <a:bodyPr/>
                    <a:lstStyle/>
                    <a:p>
                      <a:pPr>
                        <a:lnSpc>
                          <a:spcPct val="115000"/>
                        </a:lnSpc>
                        <a:spcAft>
                          <a:spcPts val="0"/>
                        </a:spcAft>
                      </a:pPr>
                      <a:r>
                        <a:rPr lang="fr-FR" sz="1100" b="1" dirty="0" err="1">
                          <a:effectLst/>
                        </a:rPr>
                        <a:t>Vuln</a:t>
                      </a:r>
                      <a:r>
                        <a:rPr lang="fr-FR" sz="1100" b="1" dirty="0">
                          <a:effectLst/>
                        </a:rPr>
                        <a:t/>
                      </a:r>
                      <a:br>
                        <a:rPr lang="fr-FR" sz="1100" b="1" dirty="0">
                          <a:effectLst/>
                        </a:rPr>
                      </a:br>
                      <a:r>
                        <a:rPr lang="fr-FR" sz="1100" b="1" dirty="0" err="1">
                          <a:effectLst/>
                        </a:rPr>
                        <a:t>érabi</a:t>
                      </a:r>
                      <a:r>
                        <a:rPr lang="fr-FR" sz="1100" b="1" dirty="0">
                          <a:effectLst/>
                        </a:rPr>
                        <a:t/>
                      </a:r>
                      <a:br>
                        <a:rPr lang="fr-FR" sz="1100" b="1" dirty="0">
                          <a:effectLst/>
                        </a:rPr>
                      </a:br>
                      <a:r>
                        <a:rPr lang="fr-FR" sz="1100" b="1" dirty="0">
                          <a:effectLst/>
                        </a:rPr>
                        <a:t>lité</a:t>
                      </a:r>
                      <a:endParaRPr lang="fr-FR" sz="1100" b="1" dirty="0">
                        <a:effectLst/>
                        <a:latin typeface="Calibri"/>
                        <a:ea typeface="Calibri"/>
                        <a:cs typeface="Arial"/>
                      </a:endParaRPr>
                    </a:p>
                  </a:txBody>
                  <a:tcPr marL="0" marR="0" marT="0" marB="0" anchor="ctr"/>
                </a:tc>
                <a:tc>
                  <a:txBody>
                    <a:bodyPr/>
                    <a:lstStyle/>
                    <a:p>
                      <a:pPr>
                        <a:lnSpc>
                          <a:spcPct val="115000"/>
                        </a:lnSpc>
                        <a:spcAft>
                          <a:spcPts val="0"/>
                        </a:spcAft>
                      </a:pPr>
                      <a:r>
                        <a:rPr lang="fr-FR" sz="1100" b="1" dirty="0" smtClean="0">
                          <a:effectLst/>
                        </a:rPr>
                        <a:t>Libellé Vulnérabilité</a:t>
                      </a:r>
                      <a:endParaRPr lang="fr-FR" sz="1100" b="1" dirty="0">
                        <a:effectLst/>
                        <a:latin typeface="Calibri"/>
                        <a:ea typeface="Calibri"/>
                        <a:cs typeface="Arial"/>
                      </a:endParaRPr>
                    </a:p>
                  </a:txBody>
                  <a:tcPr marL="0" marR="0" marT="0" marB="0" anchor="ctr"/>
                </a:tc>
                <a:tc>
                  <a:txBody>
                    <a:bodyPr/>
                    <a:lstStyle/>
                    <a:p>
                      <a:pPr>
                        <a:lnSpc>
                          <a:spcPct val="115000"/>
                        </a:lnSpc>
                        <a:spcAft>
                          <a:spcPts val="0"/>
                        </a:spcAft>
                      </a:pPr>
                      <a:r>
                        <a:rPr lang="fr-FR" sz="1100" b="1" dirty="0" err="1" smtClean="0">
                          <a:effectLst/>
                        </a:rPr>
                        <a:t>Niv</a:t>
                      </a:r>
                      <a:r>
                        <a:rPr lang="fr-FR" sz="1100" b="1" dirty="0" smtClean="0">
                          <a:effectLst/>
                        </a:rPr>
                        <a:t> </a:t>
                      </a:r>
                      <a:r>
                        <a:rPr lang="fr-FR" sz="1100" b="1" dirty="0" err="1" smtClean="0">
                          <a:effectLst/>
                        </a:rPr>
                        <a:t>Vulné</a:t>
                      </a:r>
                      <a:endParaRPr lang="fr-FR" sz="1100" b="1" dirty="0">
                        <a:effectLst/>
                        <a:latin typeface="Calibri"/>
                        <a:ea typeface="Calibri"/>
                        <a:cs typeface="Arial"/>
                      </a:endParaRPr>
                    </a:p>
                  </a:txBody>
                  <a:tcPr marL="0" marR="0" marT="0" marB="0" anchor="ctr"/>
                </a:tc>
                <a:tc>
                  <a:txBody>
                    <a:bodyPr/>
                    <a:lstStyle/>
                    <a:p>
                      <a:pPr>
                        <a:lnSpc>
                          <a:spcPct val="115000"/>
                        </a:lnSpc>
                        <a:spcAft>
                          <a:spcPts val="0"/>
                        </a:spcAft>
                      </a:pPr>
                      <a:r>
                        <a:rPr lang="fr-FR" sz="1100" b="1" dirty="0" err="1" smtClean="0">
                          <a:effectLst/>
                        </a:rPr>
                        <a:t>Niv</a:t>
                      </a:r>
                      <a:r>
                        <a:rPr lang="fr-FR" sz="1100" b="1" dirty="0" smtClean="0">
                          <a:effectLst/>
                        </a:rPr>
                        <a:t> risque</a:t>
                      </a:r>
                      <a:endParaRPr lang="fr-FR" sz="1100" b="1" dirty="0">
                        <a:effectLst/>
                        <a:latin typeface="Calibri"/>
                        <a:ea typeface="Calibri"/>
                        <a:cs typeface="Arial"/>
                      </a:endParaRPr>
                    </a:p>
                  </a:txBody>
                  <a:tcPr marL="0" marR="0" marT="0" marB="0" anchor="ctr"/>
                </a:tc>
                <a:tc>
                  <a:txBody>
                    <a:bodyPr/>
                    <a:lstStyle/>
                    <a:p>
                      <a:pPr>
                        <a:lnSpc>
                          <a:spcPct val="115000"/>
                        </a:lnSpc>
                        <a:spcAft>
                          <a:spcPts val="0"/>
                        </a:spcAft>
                      </a:pPr>
                      <a:r>
                        <a:rPr lang="fr-FR" sz="1100" b="1" dirty="0" err="1" smtClean="0">
                          <a:effectLst/>
                        </a:rPr>
                        <a:t>Comm</a:t>
                      </a:r>
                      <a:r>
                        <a:rPr lang="fr-FR" sz="1100" b="1" dirty="0" smtClean="0">
                          <a:effectLst/>
                        </a:rPr>
                        <a:t/>
                      </a:r>
                      <a:br>
                        <a:rPr lang="fr-FR" sz="1100" b="1" dirty="0" smtClean="0">
                          <a:effectLst/>
                        </a:rPr>
                      </a:br>
                      <a:r>
                        <a:rPr lang="fr-FR" sz="1100" b="1" dirty="0" err="1" smtClean="0">
                          <a:effectLst/>
                        </a:rPr>
                        <a:t>entaire</a:t>
                      </a:r>
                      <a:endParaRPr lang="fr-FR" sz="1100" b="1" dirty="0">
                        <a:effectLst/>
                        <a:latin typeface="Calibri"/>
                        <a:ea typeface="Calibri"/>
                        <a:cs typeface="Arial"/>
                      </a:endParaRPr>
                    </a:p>
                  </a:txBody>
                  <a:tcPr marL="0" marR="0" marT="0" marB="0" anchor="ctr"/>
                </a:tc>
              </a:tr>
              <a:tr h="1007922">
                <a:tc rowSpan="5">
                  <a:txBody>
                    <a:bodyPr/>
                    <a:lstStyle/>
                    <a:p>
                      <a:pPr>
                        <a:lnSpc>
                          <a:spcPct val="115000"/>
                        </a:lnSpc>
                        <a:spcAft>
                          <a:spcPts val="0"/>
                        </a:spcAft>
                      </a:pPr>
                      <a:r>
                        <a:rPr lang="fr-FR" sz="1000" b="0" dirty="0">
                          <a:effectLst/>
                        </a:rPr>
                        <a:t>ASB01</a:t>
                      </a:r>
                      <a:endParaRPr lang="fr-FR" sz="1000" b="0" dirty="0">
                        <a:effectLst/>
                        <a:latin typeface="Calibri"/>
                        <a:ea typeface="Calibri"/>
                        <a:cs typeface="Arial"/>
                      </a:endParaRPr>
                    </a:p>
                  </a:txBody>
                  <a:tcPr marL="0" marR="0" marT="0" marB="0" anchor="ctr"/>
                </a:tc>
                <a:tc rowSpan="5">
                  <a:txBody>
                    <a:bodyPr/>
                    <a:lstStyle/>
                    <a:p>
                      <a:pPr>
                        <a:lnSpc>
                          <a:spcPct val="115000"/>
                        </a:lnSpc>
                        <a:spcAft>
                          <a:spcPts val="0"/>
                        </a:spcAft>
                      </a:pPr>
                      <a:r>
                        <a:rPr lang="fr-FR" sz="1000" b="0" dirty="0">
                          <a:effectLst/>
                        </a:rPr>
                        <a:t>Locaux de l'</a:t>
                      </a:r>
                      <a:r>
                        <a:rPr lang="fr-FR" sz="1000" b="0" dirty="0" err="1">
                          <a:effectLst/>
                        </a:rPr>
                        <a:t>admin</a:t>
                      </a:r>
                      <a:r>
                        <a:rPr lang="fr-FR" sz="1000" b="0" dirty="0">
                          <a:effectLst/>
                        </a:rPr>
                        <a:t>.</a:t>
                      </a:r>
                      <a:endParaRPr lang="fr-FR" sz="1000" b="0" dirty="0">
                        <a:effectLst/>
                        <a:latin typeface="Calibri"/>
                        <a:ea typeface="Calibri"/>
                        <a:cs typeface="Arial"/>
                      </a:endParaRPr>
                    </a:p>
                  </a:txBody>
                  <a:tcPr marL="0" marR="0" marT="0" marB="0" anchor="ctr"/>
                </a:tc>
                <a:tc rowSpan="5">
                  <a:txBody>
                    <a:bodyPr/>
                    <a:lstStyle/>
                    <a:p>
                      <a:pPr>
                        <a:lnSpc>
                          <a:spcPct val="115000"/>
                        </a:lnSpc>
                        <a:spcAft>
                          <a:spcPts val="0"/>
                        </a:spcAft>
                      </a:pPr>
                      <a:r>
                        <a:rPr lang="fr-FR" sz="1000" b="0" dirty="0">
                          <a:effectLst/>
                        </a:rPr>
                        <a:t>locaux, bâtiments</a:t>
                      </a:r>
                      <a:endParaRPr lang="fr-FR" sz="1000" b="0" dirty="0">
                        <a:effectLst/>
                        <a:latin typeface="Calibri"/>
                        <a:ea typeface="Calibri"/>
                        <a:cs typeface="Arial"/>
                      </a:endParaRPr>
                    </a:p>
                  </a:txBody>
                  <a:tcPr marL="0" marR="0" marT="0" marB="0" anchor="ctr"/>
                </a:tc>
                <a:tc rowSpan="5">
                  <a:txBody>
                    <a:bodyPr/>
                    <a:lstStyle/>
                    <a:p>
                      <a:pPr>
                        <a:lnSpc>
                          <a:spcPct val="115000"/>
                        </a:lnSpc>
                        <a:spcAft>
                          <a:spcPts val="0"/>
                        </a:spcAft>
                      </a:pPr>
                      <a:r>
                        <a:rPr lang="fr-FR" sz="1000" b="0" dirty="0">
                          <a:effectLst/>
                        </a:rPr>
                        <a:t>2</a:t>
                      </a:r>
                      <a:endParaRPr lang="fr-FR" sz="1000" b="0" dirty="0">
                        <a:effectLst/>
                        <a:latin typeface="Calibri"/>
                        <a:ea typeface="Calibri"/>
                        <a:cs typeface="Arial"/>
                      </a:endParaRPr>
                    </a:p>
                  </a:txBody>
                  <a:tcPr marL="0" marR="0" marT="0" marB="0" anchor="ctr"/>
                </a:tc>
                <a:tc rowSpan="3">
                  <a:txBody>
                    <a:bodyPr/>
                    <a:lstStyle/>
                    <a:p>
                      <a:pPr>
                        <a:lnSpc>
                          <a:spcPct val="115000"/>
                        </a:lnSpc>
                        <a:spcAft>
                          <a:spcPts val="0"/>
                        </a:spcAft>
                      </a:pPr>
                      <a:r>
                        <a:rPr lang="fr-FR" sz="1000" b="0" dirty="0">
                          <a:effectLst/>
                        </a:rPr>
                        <a:t>ME11</a:t>
                      </a:r>
                      <a:endParaRPr lang="fr-FR" sz="1000" b="0" dirty="0">
                        <a:effectLst/>
                        <a:latin typeface="Calibri"/>
                        <a:ea typeface="Calibri"/>
                        <a:cs typeface="Arial"/>
                      </a:endParaRPr>
                    </a:p>
                  </a:txBody>
                  <a:tcPr marL="0" marR="0" marT="0" marB="0" anchor="ctr"/>
                </a:tc>
                <a:tc rowSpan="3">
                  <a:txBody>
                    <a:bodyPr/>
                    <a:lstStyle/>
                    <a:p>
                      <a:pPr>
                        <a:lnSpc>
                          <a:spcPct val="115000"/>
                        </a:lnSpc>
                        <a:spcAft>
                          <a:spcPts val="0"/>
                        </a:spcAft>
                      </a:pPr>
                      <a:r>
                        <a:rPr lang="fr-FR" sz="1000" b="0" dirty="0">
                          <a:effectLst/>
                        </a:rPr>
                        <a:t>Incendie</a:t>
                      </a:r>
                      <a:endParaRPr lang="fr-FR" sz="1000" b="0" dirty="0">
                        <a:effectLst/>
                        <a:latin typeface="Calibri"/>
                        <a:ea typeface="Calibri"/>
                        <a:cs typeface="Arial"/>
                      </a:endParaRPr>
                    </a:p>
                  </a:txBody>
                  <a:tcPr marL="0" marR="0" marT="0" marB="0" anchor="ctr"/>
                </a:tc>
                <a:tc rowSpan="3">
                  <a:txBody>
                    <a:bodyPr/>
                    <a:lstStyle/>
                    <a:p>
                      <a:pPr>
                        <a:lnSpc>
                          <a:spcPct val="115000"/>
                        </a:lnSpc>
                        <a:spcAft>
                          <a:spcPts val="0"/>
                        </a:spcAft>
                      </a:pPr>
                      <a:r>
                        <a:rPr lang="fr-FR" sz="1000" b="0" dirty="0">
                          <a:effectLst/>
                        </a:rPr>
                        <a:t>1</a:t>
                      </a:r>
                      <a:endParaRPr lang="fr-FR" sz="1000" b="0" dirty="0">
                        <a:effectLst/>
                        <a:latin typeface="Calibri"/>
                        <a:ea typeface="Calibri"/>
                        <a:cs typeface="Arial"/>
                      </a:endParaRPr>
                    </a:p>
                  </a:txBody>
                  <a:tcPr marL="0" marR="0" marT="0" marB="0" anchor="ctr"/>
                </a:tc>
                <a:tc>
                  <a:txBody>
                    <a:bodyPr/>
                    <a:lstStyle/>
                    <a:p>
                      <a:pPr>
                        <a:lnSpc>
                          <a:spcPct val="115000"/>
                        </a:lnSpc>
                        <a:spcAft>
                          <a:spcPts val="0"/>
                        </a:spcAft>
                      </a:pPr>
                      <a:r>
                        <a:rPr lang="fr-FR" sz="1000" b="0" dirty="0">
                          <a:effectLst/>
                        </a:rPr>
                        <a:t>V001</a:t>
                      </a:r>
                      <a:endParaRPr lang="fr-FR" sz="1000" b="0" dirty="0">
                        <a:effectLst/>
                        <a:latin typeface="Calibri"/>
                        <a:ea typeface="Calibri"/>
                        <a:cs typeface="Arial"/>
                      </a:endParaRPr>
                    </a:p>
                  </a:txBody>
                  <a:tcPr marL="0" marR="0" marT="0" marB="0" anchor="ctr"/>
                </a:tc>
                <a:tc>
                  <a:txBody>
                    <a:bodyPr/>
                    <a:lstStyle/>
                    <a:p>
                      <a:pPr>
                        <a:lnSpc>
                          <a:spcPct val="115000"/>
                        </a:lnSpc>
                        <a:spcAft>
                          <a:spcPts val="0"/>
                        </a:spcAft>
                      </a:pPr>
                      <a:r>
                        <a:rPr lang="fr-FR" sz="1000" b="0">
                          <a:effectLst/>
                        </a:rPr>
                        <a:t>Absence de plan de secours (évacuation, possibilité DRP, etc.)</a:t>
                      </a:r>
                      <a:endParaRPr lang="fr-FR" sz="1000" b="0">
                        <a:effectLst/>
                        <a:latin typeface="Calibri"/>
                        <a:ea typeface="Calibri"/>
                        <a:cs typeface="Arial"/>
                      </a:endParaRPr>
                    </a:p>
                  </a:txBody>
                  <a:tcPr marL="0" marR="0" marT="0" marB="0" anchor="ctr"/>
                </a:tc>
                <a:tc>
                  <a:txBody>
                    <a:bodyPr/>
                    <a:lstStyle/>
                    <a:p>
                      <a:pPr>
                        <a:lnSpc>
                          <a:spcPct val="115000"/>
                        </a:lnSpc>
                        <a:spcAft>
                          <a:spcPts val="0"/>
                        </a:spcAft>
                      </a:pPr>
                      <a:r>
                        <a:rPr lang="fr-FR" sz="1000" b="0">
                          <a:effectLst/>
                        </a:rPr>
                        <a:t>2</a:t>
                      </a:r>
                      <a:endParaRPr lang="fr-FR" sz="1000" b="0">
                        <a:effectLst/>
                        <a:latin typeface="Calibri"/>
                        <a:ea typeface="Calibri"/>
                        <a:cs typeface="Arial"/>
                      </a:endParaRPr>
                    </a:p>
                  </a:txBody>
                  <a:tcPr marL="0" marR="0" marT="0" marB="0" anchor="ctr"/>
                </a:tc>
                <a:tc>
                  <a:txBody>
                    <a:bodyPr/>
                    <a:lstStyle/>
                    <a:p>
                      <a:pPr algn="ctr">
                        <a:lnSpc>
                          <a:spcPct val="115000"/>
                        </a:lnSpc>
                        <a:spcAft>
                          <a:spcPts val="0"/>
                        </a:spcAft>
                      </a:pPr>
                      <a:r>
                        <a:rPr lang="fr-FR" sz="1000" b="0">
                          <a:effectLst/>
                        </a:rPr>
                        <a:t>4</a:t>
                      </a:r>
                      <a:endParaRPr lang="fr-FR" sz="1000" b="0">
                        <a:effectLst/>
                        <a:latin typeface="Calibri"/>
                        <a:ea typeface="Calibri"/>
                        <a:cs typeface="Arial"/>
                      </a:endParaRPr>
                    </a:p>
                  </a:txBody>
                  <a:tcPr marL="0" marR="0" marT="0" marB="0" anchor="ctr"/>
                </a:tc>
                <a:tc>
                  <a:txBody>
                    <a:bodyPr/>
                    <a:lstStyle/>
                    <a:p>
                      <a:pPr>
                        <a:lnSpc>
                          <a:spcPct val="115000"/>
                        </a:lnSpc>
                        <a:spcAft>
                          <a:spcPts val="0"/>
                        </a:spcAft>
                      </a:pPr>
                      <a:r>
                        <a:rPr lang="fr-FR" sz="1000" b="0">
                          <a:effectLst/>
                        </a:rPr>
                        <a:t> </a:t>
                      </a:r>
                      <a:endParaRPr lang="fr-FR" sz="1000" b="0">
                        <a:effectLst/>
                        <a:latin typeface="Calibri"/>
                        <a:ea typeface="Calibri"/>
                        <a:cs typeface="Arial"/>
                      </a:endParaRPr>
                    </a:p>
                  </a:txBody>
                  <a:tcPr marL="0" marR="0" marT="0" marB="0" anchor="ctr"/>
                </a:tc>
              </a:tr>
              <a:tr h="1109309">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nSpc>
                          <a:spcPct val="115000"/>
                        </a:lnSpc>
                        <a:spcAft>
                          <a:spcPts val="0"/>
                        </a:spcAft>
                      </a:pPr>
                      <a:r>
                        <a:rPr lang="fr-FR" sz="1000" b="0">
                          <a:effectLst/>
                        </a:rPr>
                        <a:t>V002</a:t>
                      </a:r>
                      <a:endParaRPr lang="fr-FR" sz="1000" b="0">
                        <a:effectLst/>
                        <a:latin typeface="Calibri"/>
                        <a:ea typeface="Calibri"/>
                        <a:cs typeface="Arial"/>
                      </a:endParaRPr>
                    </a:p>
                  </a:txBody>
                  <a:tcPr marL="0" marR="0" marT="0" marB="0" anchor="ctr"/>
                </a:tc>
                <a:tc>
                  <a:txBody>
                    <a:bodyPr/>
                    <a:lstStyle/>
                    <a:p>
                      <a:pPr>
                        <a:lnSpc>
                          <a:spcPct val="115000"/>
                        </a:lnSpc>
                        <a:spcAft>
                          <a:spcPts val="0"/>
                        </a:spcAft>
                      </a:pPr>
                      <a:r>
                        <a:rPr lang="fr-FR" sz="1000" b="0">
                          <a:effectLst/>
                        </a:rPr>
                        <a:t>Bâtiments vétustes (plancher, électricité, Plomberie, etc.)</a:t>
                      </a:r>
                      <a:endParaRPr lang="fr-FR" sz="1000" b="0">
                        <a:effectLst/>
                        <a:latin typeface="Calibri"/>
                        <a:ea typeface="Calibri"/>
                        <a:cs typeface="Arial"/>
                      </a:endParaRPr>
                    </a:p>
                  </a:txBody>
                  <a:tcPr marL="0" marR="0" marT="0" marB="0" anchor="ctr"/>
                </a:tc>
                <a:tc>
                  <a:txBody>
                    <a:bodyPr/>
                    <a:lstStyle/>
                    <a:p>
                      <a:pPr>
                        <a:lnSpc>
                          <a:spcPct val="115000"/>
                        </a:lnSpc>
                        <a:spcAft>
                          <a:spcPts val="0"/>
                        </a:spcAft>
                      </a:pPr>
                      <a:r>
                        <a:rPr lang="fr-FR" sz="1000" b="0">
                          <a:effectLst/>
                        </a:rPr>
                        <a:t>1</a:t>
                      </a:r>
                      <a:endParaRPr lang="fr-FR" sz="1000" b="0">
                        <a:effectLst/>
                        <a:latin typeface="Calibri"/>
                        <a:ea typeface="Calibri"/>
                        <a:cs typeface="Arial"/>
                      </a:endParaRPr>
                    </a:p>
                  </a:txBody>
                  <a:tcPr marL="0" marR="0" marT="0" marB="0" anchor="ctr"/>
                </a:tc>
                <a:tc>
                  <a:txBody>
                    <a:bodyPr/>
                    <a:lstStyle/>
                    <a:p>
                      <a:pPr algn="ctr">
                        <a:lnSpc>
                          <a:spcPct val="115000"/>
                        </a:lnSpc>
                        <a:spcAft>
                          <a:spcPts val="0"/>
                        </a:spcAft>
                      </a:pPr>
                      <a:r>
                        <a:rPr lang="fr-FR" sz="1000" b="0">
                          <a:effectLst/>
                        </a:rPr>
                        <a:t>2</a:t>
                      </a:r>
                      <a:endParaRPr lang="fr-FR" sz="1000" b="0">
                        <a:effectLst/>
                        <a:latin typeface="Calibri"/>
                        <a:ea typeface="Calibri"/>
                        <a:cs typeface="Arial"/>
                      </a:endParaRPr>
                    </a:p>
                  </a:txBody>
                  <a:tcPr marL="0" marR="0" marT="0" marB="0" anchor="ctr"/>
                </a:tc>
                <a:tc>
                  <a:txBody>
                    <a:bodyPr/>
                    <a:lstStyle/>
                    <a:p>
                      <a:pPr>
                        <a:lnSpc>
                          <a:spcPct val="115000"/>
                        </a:lnSpc>
                        <a:spcAft>
                          <a:spcPts val="0"/>
                        </a:spcAft>
                      </a:pPr>
                      <a:r>
                        <a:rPr lang="fr-FR" sz="1000" b="0">
                          <a:effectLst/>
                        </a:rPr>
                        <a:t> </a:t>
                      </a:r>
                      <a:endParaRPr lang="fr-FR" sz="1000" b="0">
                        <a:effectLst/>
                        <a:latin typeface="Calibri"/>
                        <a:ea typeface="Calibri"/>
                        <a:cs typeface="Arial"/>
                      </a:endParaRPr>
                    </a:p>
                  </a:txBody>
                  <a:tcPr marL="0" marR="0" marT="0" marB="0" anchor="ctr"/>
                </a:tc>
              </a:tr>
              <a:tr h="1312083">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nSpc>
                          <a:spcPct val="115000"/>
                        </a:lnSpc>
                        <a:spcAft>
                          <a:spcPts val="0"/>
                        </a:spcAft>
                      </a:pPr>
                      <a:r>
                        <a:rPr lang="fr-FR" sz="1000" b="0" dirty="0">
                          <a:effectLst/>
                        </a:rPr>
                        <a:t>V003</a:t>
                      </a:r>
                      <a:endParaRPr lang="fr-FR" sz="1000" b="0" dirty="0">
                        <a:effectLst/>
                        <a:latin typeface="Calibri"/>
                        <a:ea typeface="Calibri"/>
                        <a:cs typeface="Arial"/>
                      </a:endParaRPr>
                    </a:p>
                  </a:txBody>
                  <a:tcPr marL="0" marR="0" marT="0" marB="0" anchor="ctr"/>
                </a:tc>
                <a:tc>
                  <a:txBody>
                    <a:bodyPr/>
                    <a:lstStyle/>
                    <a:p>
                      <a:pPr>
                        <a:lnSpc>
                          <a:spcPct val="115000"/>
                        </a:lnSpc>
                        <a:spcAft>
                          <a:spcPts val="0"/>
                        </a:spcAft>
                      </a:pPr>
                      <a:r>
                        <a:rPr lang="fr-FR" sz="1000" b="0">
                          <a:effectLst/>
                        </a:rPr>
                        <a:t>Absence de moyens pour combattre le feu (extincteurs, sprinklers, gaz, etc.)</a:t>
                      </a:r>
                      <a:endParaRPr lang="fr-FR" sz="1000" b="0">
                        <a:effectLst/>
                        <a:latin typeface="Calibri"/>
                        <a:ea typeface="Calibri"/>
                        <a:cs typeface="Arial"/>
                      </a:endParaRPr>
                    </a:p>
                  </a:txBody>
                  <a:tcPr marL="0" marR="0" marT="0" marB="0" anchor="ctr"/>
                </a:tc>
                <a:tc>
                  <a:txBody>
                    <a:bodyPr/>
                    <a:lstStyle/>
                    <a:p>
                      <a:pPr>
                        <a:lnSpc>
                          <a:spcPct val="115000"/>
                        </a:lnSpc>
                        <a:spcAft>
                          <a:spcPts val="0"/>
                        </a:spcAft>
                      </a:pPr>
                      <a:r>
                        <a:rPr lang="fr-FR" sz="1000" b="0">
                          <a:effectLst/>
                        </a:rPr>
                        <a:t>2</a:t>
                      </a:r>
                      <a:endParaRPr lang="fr-FR" sz="1000" b="0">
                        <a:effectLst/>
                        <a:latin typeface="Calibri"/>
                        <a:ea typeface="Calibri"/>
                        <a:cs typeface="Arial"/>
                      </a:endParaRPr>
                    </a:p>
                  </a:txBody>
                  <a:tcPr marL="0" marR="0" marT="0" marB="0" anchor="ctr"/>
                </a:tc>
                <a:tc>
                  <a:txBody>
                    <a:bodyPr/>
                    <a:lstStyle/>
                    <a:p>
                      <a:pPr algn="ctr">
                        <a:lnSpc>
                          <a:spcPct val="115000"/>
                        </a:lnSpc>
                        <a:spcAft>
                          <a:spcPts val="0"/>
                        </a:spcAft>
                      </a:pPr>
                      <a:r>
                        <a:rPr lang="fr-FR" sz="1000" b="0">
                          <a:effectLst/>
                        </a:rPr>
                        <a:t>4</a:t>
                      </a:r>
                      <a:endParaRPr lang="fr-FR" sz="1000" b="0">
                        <a:effectLst/>
                        <a:latin typeface="Calibri"/>
                        <a:ea typeface="Calibri"/>
                        <a:cs typeface="Arial"/>
                      </a:endParaRPr>
                    </a:p>
                  </a:txBody>
                  <a:tcPr marL="0" marR="0" marT="0" marB="0" anchor="ctr"/>
                </a:tc>
                <a:tc>
                  <a:txBody>
                    <a:bodyPr/>
                    <a:lstStyle/>
                    <a:p>
                      <a:pPr>
                        <a:lnSpc>
                          <a:spcPct val="115000"/>
                        </a:lnSpc>
                        <a:spcAft>
                          <a:spcPts val="0"/>
                        </a:spcAft>
                      </a:pPr>
                      <a:r>
                        <a:rPr lang="fr-FR" sz="1000" b="0">
                          <a:effectLst/>
                        </a:rPr>
                        <a:t> </a:t>
                      </a:r>
                      <a:endParaRPr lang="fr-FR" sz="1000" b="0">
                        <a:effectLst/>
                        <a:latin typeface="Calibri"/>
                        <a:ea typeface="Calibri"/>
                        <a:cs typeface="Arial"/>
                      </a:endParaRPr>
                    </a:p>
                  </a:txBody>
                  <a:tcPr marL="0" marR="0" marT="0" marB="0" anchor="ctr"/>
                </a:tc>
              </a:tr>
              <a:tr h="1109309">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rowSpan="2">
                  <a:txBody>
                    <a:bodyPr/>
                    <a:lstStyle/>
                    <a:p>
                      <a:pPr>
                        <a:lnSpc>
                          <a:spcPct val="115000"/>
                        </a:lnSpc>
                        <a:spcAft>
                          <a:spcPts val="0"/>
                        </a:spcAft>
                      </a:pPr>
                      <a:r>
                        <a:rPr lang="fr-FR" sz="1000" b="0">
                          <a:effectLst/>
                        </a:rPr>
                        <a:t>ME12</a:t>
                      </a:r>
                      <a:endParaRPr lang="fr-FR" sz="1000" b="0">
                        <a:effectLst/>
                        <a:latin typeface="Calibri"/>
                        <a:ea typeface="Calibri"/>
                        <a:cs typeface="Arial"/>
                      </a:endParaRPr>
                    </a:p>
                  </a:txBody>
                  <a:tcPr marL="0" marR="0" marT="0" marB="0" anchor="ctr"/>
                </a:tc>
                <a:tc rowSpan="2">
                  <a:txBody>
                    <a:bodyPr/>
                    <a:lstStyle/>
                    <a:p>
                      <a:pPr>
                        <a:lnSpc>
                          <a:spcPct val="115000"/>
                        </a:lnSpc>
                        <a:spcAft>
                          <a:spcPts val="0"/>
                        </a:spcAft>
                      </a:pPr>
                      <a:endParaRPr lang="fr-FR" sz="1000" b="0" dirty="0">
                        <a:effectLst/>
                        <a:latin typeface="Calibri"/>
                        <a:ea typeface="Calibri"/>
                        <a:cs typeface="Arial"/>
                      </a:endParaRPr>
                    </a:p>
                  </a:txBody>
                  <a:tcPr marL="0" marR="0" marT="0" marB="0" anchor="ctr"/>
                </a:tc>
                <a:tc row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fr-FR" sz="1000" b="0" dirty="0" smtClean="0">
                          <a:effectLst/>
                        </a:rPr>
                        <a:t>2Dommage créé par l'eau ou zone inondable</a:t>
                      </a:r>
                      <a:endParaRPr lang="fr-FR" sz="1000" b="0" dirty="0" smtClean="0">
                        <a:effectLst/>
                        <a:latin typeface="Calibri"/>
                        <a:ea typeface="Calibri"/>
                        <a:cs typeface="Arial"/>
                      </a:endParaRPr>
                    </a:p>
                    <a:p>
                      <a:pPr>
                        <a:lnSpc>
                          <a:spcPct val="115000"/>
                        </a:lnSpc>
                        <a:spcAft>
                          <a:spcPts val="0"/>
                        </a:spcAft>
                      </a:pPr>
                      <a:endParaRPr lang="fr-FR" sz="1000" b="0" dirty="0">
                        <a:effectLst/>
                        <a:latin typeface="Calibri"/>
                        <a:ea typeface="Calibri"/>
                        <a:cs typeface="Arial"/>
                      </a:endParaRPr>
                    </a:p>
                  </a:txBody>
                  <a:tcPr marL="0" marR="0" marT="0" marB="0" anchor="ctr"/>
                </a:tc>
                <a:tc>
                  <a:txBody>
                    <a:bodyPr/>
                    <a:lstStyle/>
                    <a:p>
                      <a:pPr>
                        <a:lnSpc>
                          <a:spcPct val="115000"/>
                        </a:lnSpc>
                        <a:spcAft>
                          <a:spcPts val="0"/>
                        </a:spcAft>
                      </a:pPr>
                      <a:r>
                        <a:rPr lang="fr-FR" sz="1000" b="0" dirty="0">
                          <a:effectLst/>
                        </a:rPr>
                        <a:t>V002</a:t>
                      </a:r>
                      <a:endParaRPr lang="fr-FR" sz="1000" b="0" dirty="0">
                        <a:effectLst/>
                        <a:latin typeface="Calibri"/>
                        <a:ea typeface="Calibri"/>
                        <a:cs typeface="Arial"/>
                      </a:endParaRPr>
                    </a:p>
                  </a:txBody>
                  <a:tcPr marL="0" marR="0" marT="0" marB="0" anchor="ctr"/>
                </a:tc>
                <a:tc>
                  <a:txBody>
                    <a:bodyPr/>
                    <a:lstStyle/>
                    <a:p>
                      <a:pPr>
                        <a:lnSpc>
                          <a:spcPct val="115000"/>
                        </a:lnSpc>
                        <a:spcAft>
                          <a:spcPts val="0"/>
                        </a:spcAft>
                      </a:pPr>
                      <a:r>
                        <a:rPr lang="fr-FR" sz="1000" b="0" dirty="0">
                          <a:effectLst/>
                        </a:rPr>
                        <a:t>Bâtiments vétustes (plancher, électricité, Plomberie, etc.)</a:t>
                      </a:r>
                      <a:endParaRPr lang="fr-FR" sz="1000" b="0" dirty="0">
                        <a:effectLst/>
                        <a:latin typeface="Calibri"/>
                        <a:ea typeface="Calibri"/>
                        <a:cs typeface="Arial"/>
                      </a:endParaRPr>
                    </a:p>
                  </a:txBody>
                  <a:tcPr marL="0" marR="0" marT="0" marB="0" anchor="ctr"/>
                </a:tc>
                <a:tc>
                  <a:txBody>
                    <a:bodyPr/>
                    <a:lstStyle/>
                    <a:p>
                      <a:pPr>
                        <a:lnSpc>
                          <a:spcPct val="115000"/>
                        </a:lnSpc>
                        <a:spcAft>
                          <a:spcPts val="0"/>
                        </a:spcAft>
                      </a:pPr>
                      <a:r>
                        <a:rPr lang="fr-FR" sz="1000" b="0" dirty="0">
                          <a:effectLst/>
                        </a:rPr>
                        <a:t>1</a:t>
                      </a:r>
                      <a:endParaRPr lang="fr-FR" sz="1000" b="0" dirty="0">
                        <a:effectLst/>
                        <a:latin typeface="Calibri"/>
                        <a:ea typeface="Calibri"/>
                        <a:cs typeface="Arial"/>
                      </a:endParaRPr>
                    </a:p>
                  </a:txBody>
                  <a:tcPr marL="0" marR="0" marT="0" marB="0" anchor="ctr"/>
                </a:tc>
                <a:tc>
                  <a:txBody>
                    <a:bodyPr/>
                    <a:lstStyle/>
                    <a:p>
                      <a:pPr algn="ctr">
                        <a:lnSpc>
                          <a:spcPct val="115000"/>
                        </a:lnSpc>
                        <a:spcAft>
                          <a:spcPts val="0"/>
                        </a:spcAft>
                      </a:pPr>
                      <a:r>
                        <a:rPr lang="fr-FR" sz="1000" b="0" dirty="0">
                          <a:effectLst/>
                        </a:rPr>
                        <a:t>4</a:t>
                      </a:r>
                      <a:endParaRPr lang="fr-FR" sz="1000" b="0" dirty="0">
                        <a:effectLst/>
                        <a:latin typeface="Calibri"/>
                        <a:ea typeface="Calibri"/>
                        <a:cs typeface="Arial"/>
                      </a:endParaRPr>
                    </a:p>
                  </a:txBody>
                  <a:tcPr marL="0" marR="0" marT="0" marB="0" anchor="ctr"/>
                </a:tc>
                <a:tc>
                  <a:txBody>
                    <a:bodyPr/>
                    <a:lstStyle/>
                    <a:p>
                      <a:pPr>
                        <a:lnSpc>
                          <a:spcPct val="115000"/>
                        </a:lnSpc>
                        <a:spcAft>
                          <a:spcPts val="0"/>
                        </a:spcAft>
                      </a:pPr>
                      <a:r>
                        <a:rPr lang="fr-FR" sz="1000" b="0">
                          <a:effectLst/>
                        </a:rPr>
                        <a:t> </a:t>
                      </a:r>
                      <a:endParaRPr lang="fr-FR" sz="1000" b="0">
                        <a:effectLst/>
                        <a:latin typeface="Calibri"/>
                        <a:ea typeface="Calibri"/>
                        <a:cs typeface="Arial"/>
                      </a:endParaRPr>
                    </a:p>
                  </a:txBody>
                  <a:tcPr marL="0" marR="0" marT="0" marB="0" anchor="ctr"/>
                </a:tc>
              </a:tr>
              <a:tr h="906534">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nSpc>
                          <a:spcPct val="115000"/>
                        </a:lnSpc>
                        <a:spcAft>
                          <a:spcPts val="0"/>
                        </a:spcAft>
                      </a:pPr>
                      <a:r>
                        <a:rPr lang="fr-FR" sz="1000" b="0">
                          <a:effectLst/>
                        </a:rPr>
                        <a:t>V007</a:t>
                      </a:r>
                      <a:endParaRPr lang="fr-FR" sz="1000" b="0">
                        <a:effectLst/>
                        <a:latin typeface="Calibri"/>
                        <a:ea typeface="Calibri"/>
                        <a:cs typeface="Arial"/>
                      </a:endParaRPr>
                    </a:p>
                  </a:txBody>
                  <a:tcPr marL="0" marR="0" marT="0" marB="0" anchor="ctr"/>
                </a:tc>
                <a:tc>
                  <a:txBody>
                    <a:bodyPr/>
                    <a:lstStyle/>
                    <a:p>
                      <a:pPr>
                        <a:lnSpc>
                          <a:spcPct val="115000"/>
                        </a:lnSpc>
                        <a:spcAft>
                          <a:spcPts val="0"/>
                        </a:spcAft>
                      </a:pPr>
                      <a:r>
                        <a:rPr lang="fr-FR" sz="1000" b="0">
                          <a:effectLst/>
                        </a:rPr>
                        <a:t>Zone inondable (rivière, vallée, crue historique, etc.)</a:t>
                      </a:r>
                      <a:endParaRPr lang="fr-FR" sz="1000" b="0">
                        <a:effectLst/>
                        <a:latin typeface="Calibri"/>
                        <a:ea typeface="Calibri"/>
                        <a:cs typeface="Arial"/>
                      </a:endParaRPr>
                    </a:p>
                  </a:txBody>
                  <a:tcPr marL="0" marR="0" marT="0" marB="0" anchor="ctr"/>
                </a:tc>
                <a:tc>
                  <a:txBody>
                    <a:bodyPr/>
                    <a:lstStyle/>
                    <a:p>
                      <a:pPr>
                        <a:lnSpc>
                          <a:spcPct val="115000"/>
                        </a:lnSpc>
                        <a:spcAft>
                          <a:spcPts val="0"/>
                        </a:spcAft>
                      </a:pPr>
                      <a:r>
                        <a:rPr lang="fr-FR" sz="1000" b="0">
                          <a:effectLst/>
                        </a:rPr>
                        <a:t>2</a:t>
                      </a:r>
                      <a:endParaRPr lang="fr-FR" sz="1000" b="0">
                        <a:effectLst/>
                        <a:latin typeface="Calibri"/>
                        <a:ea typeface="Calibri"/>
                        <a:cs typeface="Arial"/>
                      </a:endParaRPr>
                    </a:p>
                  </a:txBody>
                  <a:tcPr marL="0" marR="0" marT="0" marB="0" anchor="ctr"/>
                </a:tc>
                <a:tc>
                  <a:txBody>
                    <a:bodyPr/>
                    <a:lstStyle/>
                    <a:p>
                      <a:pPr algn="ctr">
                        <a:lnSpc>
                          <a:spcPct val="115000"/>
                        </a:lnSpc>
                        <a:spcAft>
                          <a:spcPts val="0"/>
                        </a:spcAft>
                      </a:pPr>
                      <a:r>
                        <a:rPr lang="fr-FR" sz="1000" b="0" dirty="0">
                          <a:effectLst/>
                        </a:rPr>
                        <a:t>8</a:t>
                      </a:r>
                      <a:endParaRPr lang="fr-FR" sz="1000" b="0" dirty="0">
                        <a:effectLst/>
                        <a:latin typeface="Calibri"/>
                        <a:ea typeface="Calibri"/>
                        <a:cs typeface="Arial"/>
                      </a:endParaRPr>
                    </a:p>
                  </a:txBody>
                  <a:tcPr marL="0" marR="0" marT="0" marB="0" anchor="ctr"/>
                </a:tc>
                <a:tc>
                  <a:txBody>
                    <a:bodyPr/>
                    <a:lstStyle/>
                    <a:p>
                      <a:pPr>
                        <a:lnSpc>
                          <a:spcPct val="115000"/>
                        </a:lnSpc>
                        <a:spcAft>
                          <a:spcPts val="0"/>
                        </a:spcAft>
                      </a:pPr>
                      <a:r>
                        <a:rPr lang="fr-FR" sz="1000" b="0" dirty="0">
                          <a:effectLst/>
                        </a:rPr>
                        <a:t> </a:t>
                      </a:r>
                    </a:p>
                    <a:p>
                      <a:pPr>
                        <a:lnSpc>
                          <a:spcPct val="115000"/>
                        </a:lnSpc>
                        <a:spcAft>
                          <a:spcPts val="1000"/>
                        </a:spcAft>
                      </a:pPr>
                      <a:r>
                        <a:rPr lang="fr-FR" sz="1000" b="0" dirty="0">
                          <a:effectLst/>
                        </a:rPr>
                        <a:t> </a:t>
                      </a:r>
                      <a:endParaRPr lang="fr-FR" sz="1000" b="0" dirty="0">
                        <a:effectLst/>
                        <a:latin typeface="Calibri"/>
                        <a:ea typeface="Calibri"/>
                        <a:cs typeface="Arial"/>
                      </a:endParaRPr>
                    </a:p>
                  </a:txBody>
                  <a:tcPr marL="0" marR="0" marT="0" marB="0" anchor="ctr"/>
                </a:tc>
              </a:tr>
            </a:tbl>
          </a:graphicData>
        </a:graphic>
      </p:graphicFrame>
      <p:sp>
        <p:nvSpPr>
          <p:cNvPr id="5" name="ZoneTexte 4"/>
          <p:cNvSpPr txBox="1"/>
          <p:nvPr/>
        </p:nvSpPr>
        <p:spPr>
          <a:xfrm>
            <a:off x="276675" y="237027"/>
            <a:ext cx="7367503" cy="461665"/>
          </a:xfrm>
          <a:prstGeom prst="rect">
            <a:avLst/>
          </a:prstGeom>
          <a:noFill/>
        </p:spPr>
        <p:txBody>
          <a:bodyPr wrap="square" rtlCol="0">
            <a:spAutoFit/>
          </a:bodyPr>
          <a:lstStyle/>
          <a:p>
            <a:r>
              <a:rPr lang="fr-FR" sz="2400" b="1" dirty="0" smtClean="0">
                <a:solidFill>
                  <a:srgbClr val="FF0000"/>
                </a:solidFill>
              </a:rPr>
              <a:t>Approche générale d’analyse de risques :</a:t>
            </a:r>
            <a:endParaRPr lang="fr-FR" sz="2400" b="1" dirty="0">
              <a:solidFill>
                <a:srgbClr val="FF0000"/>
              </a:solidFill>
            </a:endParaRPr>
          </a:p>
        </p:txBody>
      </p:sp>
    </p:spTree>
    <p:extLst>
      <p:ext uri="{BB962C8B-B14F-4D97-AF65-F5344CB8AC3E}">
        <p14:creationId xmlns:p14="http://schemas.microsoft.com/office/powerpoint/2010/main" val="2167314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down)">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395536" y="1300698"/>
            <a:ext cx="3833943" cy="461665"/>
          </a:xfrm>
          <a:prstGeom prst="rect">
            <a:avLst/>
          </a:prstGeom>
          <a:noFill/>
        </p:spPr>
        <p:txBody>
          <a:bodyPr wrap="square" rtlCol="0">
            <a:spAutoFit/>
          </a:bodyPr>
          <a:lstStyle/>
          <a:p>
            <a:r>
              <a:rPr lang="fr-FR" sz="2400" b="1" dirty="0" smtClean="0">
                <a:solidFill>
                  <a:srgbClr val="FF0000"/>
                </a:solidFill>
              </a:rPr>
              <a:t>4-Traitement </a:t>
            </a:r>
            <a:r>
              <a:rPr lang="fr-FR" sz="2400" b="1" dirty="0">
                <a:solidFill>
                  <a:srgbClr val="FF0000"/>
                </a:solidFill>
              </a:rPr>
              <a:t>du risque :</a:t>
            </a:r>
          </a:p>
        </p:txBody>
      </p:sp>
      <p:sp>
        <p:nvSpPr>
          <p:cNvPr id="17" name="Rectangle 16"/>
          <p:cNvSpPr/>
          <p:nvPr/>
        </p:nvSpPr>
        <p:spPr>
          <a:xfrm>
            <a:off x="594041" y="1912727"/>
            <a:ext cx="7560840" cy="369332"/>
          </a:xfrm>
          <a:prstGeom prst="rect">
            <a:avLst/>
          </a:prstGeom>
        </p:spPr>
        <p:txBody>
          <a:bodyPr wrap="square">
            <a:spAutoFit/>
          </a:bodyPr>
          <a:lstStyle/>
          <a:p>
            <a:r>
              <a:rPr lang="fr-FR" dirty="0"/>
              <a:t>Le processus de traitement du risque comporte 4 </a:t>
            </a:r>
            <a:r>
              <a:rPr lang="fr-FR" dirty="0" smtClean="0"/>
              <a:t>types </a:t>
            </a:r>
            <a:r>
              <a:rPr lang="fr-FR" dirty="0"/>
              <a:t>de traitement :</a:t>
            </a:r>
          </a:p>
        </p:txBody>
      </p:sp>
      <p:sp>
        <p:nvSpPr>
          <p:cNvPr id="18" name="Rectangle 17"/>
          <p:cNvSpPr/>
          <p:nvPr/>
        </p:nvSpPr>
        <p:spPr>
          <a:xfrm>
            <a:off x="594041" y="2636912"/>
            <a:ext cx="8154423" cy="1754326"/>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lgn="just">
              <a:lnSpc>
                <a:spcPct val="150000"/>
              </a:lnSpc>
              <a:buFont typeface="Arial" pitchFamily="34" charset="0"/>
              <a:buChar char="•"/>
            </a:pPr>
            <a:r>
              <a:rPr lang="fr-FR" b="1" i="1" dirty="0">
                <a:solidFill>
                  <a:srgbClr val="FF0000"/>
                </a:solidFill>
              </a:rPr>
              <a:t>Prévention (Evitement) </a:t>
            </a:r>
            <a:r>
              <a:rPr lang="fr-FR" dirty="0">
                <a:solidFill>
                  <a:schemeClr val="dk1"/>
                </a:solidFill>
              </a:rPr>
              <a:t>qui consiste à </a:t>
            </a:r>
            <a:r>
              <a:rPr lang="fr-FR" b="1" dirty="0">
                <a:solidFill>
                  <a:schemeClr val="dk1"/>
                </a:solidFill>
              </a:rPr>
              <a:t>diminuer</a:t>
            </a:r>
            <a:r>
              <a:rPr lang="fr-FR" dirty="0">
                <a:solidFill>
                  <a:schemeClr val="dk1"/>
                </a:solidFill>
              </a:rPr>
              <a:t> la </a:t>
            </a:r>
            <a:r>
              <a:rPr lang="fr-FR" b="1" dirty="0">
                <a:solidFill>
                  <a:schemeClr val="dk1"/>
                </a:solidFill>
              </a:rPr>
              <a:t>probabilité d’occurrence</a:t>
            </a:r>
            <a:r>
              <a:rPr lang="fr-FR" dirty="0">
                <a:solidFill>
                  <a:schemeClr val="dk1"/>
                </a:solidFill>
              </a:rPr>
              <a:t> du risque (</a:t>
            </a:r>
            <a:r>
              <a:rPr lang="fr-FR" b="1" dirty="0">
                <a:solidFill>
                  <a:schemeClr val="dk1"/>
                </a:solidFill>
              </a:rPr>
              <a:t>supprimer les causes </a:t>
            </a:r>
            <a:r>
              <a:rPr lang="fr-FR" dirty="0">
                <a:solidFill>
                  <a:schemeClr val="dk1"/>
                </a:solidFill>
              </a:rPr>
              <a:t>provocant celui-ci), ou bien à </a:t>
            </a:r>
            <a:r>
              <a:rPr lang="fr-FR" b="1" dirty="0">
                <a:solidFill>
                  <a:schemeClr val="dk1"/>
                </a:solidFill>
              </a:rPr>
              <a:t>suspendre carrément l’activité </a:t>
            </a:r>
            <a:r>
              <a:rPr lang="fr-FR" dirty="0">
                <a:solidFill>
                  <a:schemeClr val="dk1"/>
                </a:solidFill>
              </a:rPr>
              <a:t>ou le domaine d'origine du risque (ceinture de sécurité </a:t>
            </a:r>
            <a:r>
              <a:rPr lang="fr-FR" dirty="0" smtClean="0">
                <a:solidFill>
                  <a:schemeClr val="dk1"/>
                </a:solidFill>
              </a:rPr>
              <a:t>(airbag) vs </a:t>
            </a:r>
            <a:r>
              <a:rPr lang="fr-FR" dirty="0">
                <a:solidFill>
                  <a:schemeClr val="dk1"/>
                </a:solidFill>
              </a:rPr>
              <a:t>sortie des passagers par les vitres et pare-brise);</a:t>
            </a:r>
          </a:p>
        </p:txBody>
      </p:sp>
      <p:sp>
        <p:nvSpPr>
          <p:cNvPr id="19" name="Rectangle 18"/>
          <p:cNvSpPr/>
          <p:nvPr/>
        </p:nvSpPr>
        <p:spPr>
          <a:xfrm>
            <a:off x="594041" y="5013176"/>
            <a:ext cx="8154423" cy="1338828"/>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lgn="just">
              <a:lnSpc>
                <a:spcPct val="150000"/>
              </a:lnSpc>
              <a:buFont typeface="Arial" pitchFamily="34" charset="0"/>
              <a:buChar char="•"/>
            </a:pPr>
            <a:r>
              <a:rPr lang="fr-FR" b="1" i="1" dirty="0">
                <a:solidFill>
                  <a:srgbClr val="FF0000"/>
                </a:solidFill>
              </a:rPr>
              <a:t>Réduire (réduction du risque) </a:t>
            </a:r>
            <a:r>
              <a:rPr lang="fr-FR" dirty="0"/>
              <a:t>qui consiste à </a:t>
            </a:r>
            <a:r>
              <a:rPr lang="fr-FR" b="1" dirty="0"/>
              <a:t>réduire les conséquences </a:t>
            </a:r>
            <a:r>
              <a:rPr lang="fr-FR" dirty="0"/>
              <a:t>(les effets) du risque lorsque celui-ci intervient par des </a:t>
            </a:r>
            <a:r>
              <a:rPr lang="fr-FR" b="1" dirty="0"/>
              <a:t>actions correctives </a:t>
            </a:r>
            <a:r>
              <a:rPr lang="fr-FR" dirty="0"/>
              <a:t>(ceinture de sécurité vs accident).</a:t>
            </a:r>
          </a:p>
        </p:txBody>
      </p:sp>
      <p:sp>
        <p:nvSpPr>
          <p:cNvPr id="7" name="ZoneTexte 6"/>
          <p:cNvSpPr txBox="1"/>
          <p:nvPr/>
        </p:nvSpPr>
        <p:spPr>
          <a:xfrm>
            <a:off x="276675" y="237027"/>
            <a:ext cx="7367503" cy="461665"/>
          </a:xfrm>
          <a:prstGeom prst="rect">
            <a:avLst/>
          </a:prstGeom>
          <a:noFill/>
        </p:spPr>
        <p:txBody>
          <a:bodyPr wrap="square" rtlCol="0">
            <a:spAutoFit/>
          </a:bodyPr>
          <a:lstStyle/>
          <a:p>
            <a:r>
              <a:rPr lang="fr-FR" sz="2400" b="1" dirty="0" smtClean="0">
                <a:solidFill>
                  <a:srgbClr val="FF0000"/>
                </a:solidFill>
              </a:rPr>
              <a:t>Approche générale d’analyse de risques :</a:t>
            </a:r>
            <a:endParaRPr lang="fr-FR" sz="2400" b="1" dirty="0">
              <a:solidFill>
                <a:srgbClr val="FF0000"/>
              </a:solidFill>
            </a:endParaRPr>
          </a:p>
        </p:txBody>
      </p:sp>
    </p:spTree>
    <p:extLst>
      <p:ext uri="{BB962C8B-B14F-4D97-AF65-F5344CB8AC3E}">
        <p14:creationId xmlns:p14="http://schemas.microsoft.com/office/powerpoint/2010/main" val="2167314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inVertical)">
                                      <p:cBhvr>
                                        <p:cTn id="7" dur="500"/>
                                        <p:tgtEl>
                                          <p:spTgt spid="16"/>
                                        </p:tgtEl>
                                      </p:cBhvr>
                                    </p:animEffect>
                                  </p:childTnLst>
                                </p:cTn>
                              </p:par>
                            </p:childTnLst>
                          </p:cTn>
                        </p:par>
                        <p:par>
                          <p:cTn id="8" fill="hold">
                            <p:stCondLst>
                              <p:cond delay="500"/>
                            </p:stCondLst>
                            <p:childTnLst>
                              <p:par>
                                <p:cTn id="9" presetID="6" presetClass="entr" presetSubtype="16" fill="hold" grpId="0" nodeType="afterEffect">
                                  <p:stCondLst>
                                    <p:cond delay="0"/>
                                  </p:stCondLst>
                                  <p:childTnLst>
                                    <p:set>
                                      <p:cBhvr>
                                        <p:cTn id="10" dur="1" fill="hold">
                                          <p:stCondLst>
                                            <p:cond delay="0"/>
                                          </p:stCondLst>
                                        </p:cTn>
                                        <p:tgtEl>
                                          <p:spTgt spid="17"/>
                                        </p:tgtEl>
                                        <p:attrNameLst>
                                          <p:attrName>style.visibility</p:attrName>
                                        </p:attrNameLst>
                                      </p:cBhvr>
                                      <p:to>
                                        <p:strVal val="visible"/>
                                      </p:to>
                                    </p:set>
                                    <p:animEffect transition="in" filter="circle(in)">
                                      <p:cBhvr>
                                        <p:cTn id="11" dur="2000"/>
                                        <p:tgtEl>
                                          <p:spTgt spid="17"/>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circle(in)">
                                      <p:cBhvr>
                                        <p:cTn id="16" dur="20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circle(in)">
                                      <p:cBhvr>
                                        <p:cTn id="21"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animBg="1"/>
      <p:bldP spid="1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873851" y="2060848"/>
            <a:ext cx="8066629" cy="1754326"/>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lgn="just">
              <a:lnSpc>
                <a:spcPct val="150000"/>
              </a:lnSpc>
              <a:buFont typeface="Arial" pitchFamily="34" charset="0"/>
              <a:buChar char="•"/>
            </a:pPr>
            <a:r>
              <a:rPr lang="fr-FR" b="1" i="1" dirty="0">
                <a:solidFill>
                  <a:srgbClr val="FF0000"/>
                </a:solidFill>
              </a:rPr>
              <a:t>Transférer (transfert du risque) </a:t>
            </a:r>
            <a:r>
              <a:rPr lang="fr-FR" dirty="0"/>
              <a:t>vers un tiers, par le biais d'une </a:t>
            </a:r>
            <a:r>
              <a:rPr lang="fr-FR" b="1" dirty="0"/>
              <a:t>assurance</a:t>
            </a:r>
            <a:r>
              <a:rPr lang="fr-FR" dirty="0"/>
              <a:t> par exemple qui propose un dédommagement pour les préjudices subis. Dans ce cas on n’empêche ni l’événement ni ses effets (dernier moyen envers les événements aléatoires par exemple).</a:t>
            </a:r>
          </a:p>
        </p:txBody>
      </p:sp>
      <p:sp>
        <p:nvSpPr>
          <p:cNvPr id="8" name="Rectangle 7"/>
          <p:cNvSpPr/>
          <p:nvPr/>
        </p:nvSpPr>
        <p:spPr>
          <a:xfrm>
            <a:off x="887682" y="4149080"/>
            <a:ext cx="8052799" cy="2585323"/>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lgn="just">
              <a:lnSpc>
                <a:spcPct val="150000"/>
              </a:lnSpc>
              <a:buFont typeface="Arial" pitchFamily="34" charset="0"/>
              <a:buChar char="•"/>
            </a:pPr>
            <a:r>
              <a:rPr lang="fr-FR" b="1" i="1" dirty="0">
                <a:solidFill>
                  <a:srgbClr val="FF0000"/>
                </a:solidFill>
              </a:rPr>
              <a:t>Accepter (conservation du risque) </a:t>
            </a:r>
            <a:r>
              <a:rPr lang="fr-FR" dirty="0"/>
              <a:t>qui consiste à accepter les risques actuels sans actions complémentaires (</a:t>
            </a:r>
            <a:r>
              <a:rPr lang="fr-FR" b="1" dirty="0"/>
              <a:t>risque trop faible </a:t>
            </a:r>
            <a:r>
              <a:rPr lang="fr-FR" dirty="0"/>
              <a:t>pour justifier le </a:t>
            </a:r>
            <a:r>
              <a:rPr lang="fr-FR" b="1" dirty="0"/>
              <a:t>coût d’une réduction</a:t>
            </a:r>
            <a:r>
              <a:rPr lang="fr-FR" dirty="0"/>
              <a:t>, moyen de protection coute trop cher ou gène énormément la production ou le travail) (exemple :refus de porter des gants en caoutchouc par un ouvrier lorsqu’il travaille hors tension et de les retirer chaque 10mn pour dénuder un fil) ;</a:t>
            </a:r>
          </a:p>
        </p:txBody>
      </p:sp>
      <p:sp>
        <p:nvSpPr>
          <p:cNvPr id="10" name="Rectangle 9"/>
          <p:cNvSpPr/>
          <p:nvPr/>
        </p:nvSpPr>
        <p:spPr>
          <a:xfrm>
            <a:off x="594041" y="1300698"/>
            <a:ext cx="4770047" cy="461665"/>
          </a:xfrm>
          <a:prstGeom prst="rect">
            <a:avLst/>
          </a:prstGeom>
          <a:noFill/>
        </p:spPr>
        <p:txBody>
          <a:bodyPr wrap="square" rtlCol="0">
            <a:spAutoFit/>
          </a:bodyPr>
          <a:lstStyle/>
          <a:p>
            <a:r>
              <a:rPr lang="fr-FR" sz="2400" b="1" dirty="0" smtClean="0">
                <a:solidFill>
                  <a:srgbClr val="FF0000"/>
                </a:solidFill>
              </a:rPr>
              <a:t>4-Traitement </a:t>
            </a:r>
            <a:r>
              <a:rPr lang="fr-FR" sz="2400" b="1" dirty="0">
                <a:solidFill>
                  <a:srgbClr val="FF0000"/>
                </a:solidFill>
              </a:rPr>
              <a:t>du risque :</a:t>
            </a:r>
          </a:p>
        </p:txBody>
      </p:sp>
      <p:sp>
        <p:nvSpPr>
          <p:cNvPr id="6" name="ZoneTexte 5"/>
          <p:cNvSpPr txBox="1"/>
          <p:nvPr/>
        </p:nvSpPr>
        <p:spPr>
          <a:xfrm>
            <a:off x="276675" y="237027"/>
            <a:ext cx="7367503" cy="461665"/>
          </a:xfrm>
          <a:prstGeom prst="rect">
            <a:avLst/>
          </a:prstGeom>
          <a:noFill/>
        </p:spPr>
        <p:txBody>
          <a:bodyPr wrap="square" rtlCol="0">
            <a:spAutoFit/>
          </a:bodyPr>
          <a:lstStyle/>
          <a:p>
            <a:r>
              <a:rPr lang="fr-FR" sz="2400" b="1" dirty="0" smtClean="0">
                <a:solidFill>
                  <a:srgbClr val="FF0000"/>
                </a:solidFill>
              </a:rPr>
              <a:t>Approche générale d’analyse de risques :</a:t>
            </a:r>
            <a:endParaRPr lang="fr-FR" sz="2400" b="1" dirty="0">
              <a:solidFill>
                <a:srgbClr val="FF0000"/>
              </a:solidFill>
            </a:endParaRPr>
          </a:p>
        </p:txBody>
      </p:sp>
    </p:spTree>
    <p:extLst>
      <p:ext uri="{BB962C8B-B14F-4D97-AF65-F5344CB8AC3E}">
        <p14:creationId xmlns:p14="http://schemas.microsoft.com/office/powerpoint/2010/main" val="387380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circle(in)">
                                      <p:cBhvr>
                                        <p:cTn id="7" dur="20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48928" y="2420888"/>
            <a:ext cx="7704856" cy="923330"/>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lgn="just">
              <a:lnSpc>
                <a:spcPct val="150000"/>
              </a:lnSpc>
              <a:buFont typeface="Arial" pitchFamily="34" charset="0"/>
              <a:buChar char="•"/>
            </a:pPr>
            <a:r>
              <a:rPr lang="fr-FR" b="1" i="1" dirty="0">
                <a:solidFill>
                  <a:srgbClr val="FF0000"/>
                </a:solidFill>
              </a:rPr>
              <a:t>Le risque résiduel </a:t>
            </a:r>
            <a:r>
              <a:rPr lang="fr-FR" dirty="0">
                <a:solidFill>
                  <a:schemeClr val="bg1"/>
                </a:solidFill>
              </a:rPr>
              <a:t>ainsi obtenu doit être validé (accepté) par la direction de l’entité concernée.</a:t>
            </a:r>
          </a:p>
        </p:txBody>
      </p:sp>
      <p:sp>
        <p:nvSpPr>
          <p:cNvPr id="9" name="Rectangle 8"/>
          <p:cNvSpPr/>
          <p:nvPr/>
        </p:nvSpPr>
        <p:spPr>
          <a:xfrm>
            <a:off x="594041" y="1300698"/>
            <a:ext cx="4146069" cy="461665"/>
          </a:xfrm>
          <a:prstGeom prst="rect">
            <a:avLst/>
          </a:prstGeom>
          <a:noFill/>
        </p:spPr>
        <p:txBody>
          <a:bodyPr wrap="square" rtlCol="0">
            <a:spAutoFit/>
          </a:bodyPr>
          <a:lstStyle/>
          <a:p>
            <a:r>
              <a:rPr lang="fr-FR" sz="2400" b="1" dirty="0" smtClean="0">
                <a:solidFill>
                  <a:srgbClr val="FF0000"/>
                </a:solidFill>
              </a:rPr>
              <a:t>4-Traitement </a:t>
            </a:r>
            <a:r>
              <a:rPr lang="fr-FR" sz="2400" b="1" dirty="0">
                <a:solidFill>
                  <a:srgbClr val="FF0000"/>
                </a:solidFill>
              </a:rPr>
              <a:t>du risque :</a:t>
            </a:r>
          </a:p>
        </p:txBody>
      </p:sp>
      <p:sp>
        <p:nvSpPr>
          <p:cNvPr id="6" name="ZoneTexte 5"/>
          <p:cNvSpPr txBox="1"/>
          <p:nvPr/>
        </p:nvSpPr>
        <p:spPr>
          <a:xfrm>
            <a:off x="276675" y="237027"/>
            <a:ext cx="7367503" cy="461665"/>
          </a:xfrm>
          <a:prstGeom prst="rect">
            <a:avLst/>
          </a:prstGeom>
          <a:noFill/>
        </p:spPr>
        <p:txBody>
          <a:bodyPr wrap="square" rtlCol="0">
            <a:spAutoFit/>
          </a:bodyPr>
          <a:lstStyle/>
          <a:p>
            <a:r>
              <a:rPr lang="fr-FR" sz="2400" b="1" dirty="0" smtClean="0">
                <a:solidFill>
                  <a:srgbClr val="FF0000"/>
                </a:solidFill>
              </a:rPr>
              <a:t>Approche générale d’analyse de risques :</a:t>
            </a:r>
            <a:endParaRPr lang="fr-FR" sz="2400" b="1" dirty="0">
              <a:solidFill>
                <a:srgbClr val="FF0000"/>
              </a:solidFill>
            </a:endParaRPr>
          </a:p>
        </p:txBody>
      </p:sp>
    </p:spTree>
    <p:extLst>
      <p:ext uri="{BB962C8B-B14F-4D97-AF65-F5344CB8AC3E}">
        <p14:creationId xmlns:p14="http://schemas.microsoft.com/office/powerpoint/2010/main" val="2167314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Image 18"/>
          <p:cNvPicPr/>
          <p:nvPr/>
        </p:nvPicPr>
        <p:blipFill>
          <a:blip r:embed="rId2">
            <a:extLst>
              <a:ext uri="{28A0092B-C50C-407E-A947-70E740481C1C}">
                <a14:useLocalDpi xmlns:a14="http://schemas.microsoft.com/office/drawing/2010/main" val="0"/>
              </a:ext>
            </a:extLst>
          </a:blip>
          <a:srcRect/>
          <a:stretch>
            <a:fillRect/>
          </a:stretch>
        </p:blipFill>
        <p:spPr bwMode="auto">
          <a:xfrm>
            <a:off x="3635896" y="980728"/>
            <a:ext cx="5328592" cy="3600400"/>
          </a:xfrm>
          <a:prstGeom prst="rect">
            <a:avLst/>
          </a:prstGeom>
          <a:noFill/>
          <a:ln>
            <a:noFill/>
          </a:ln>
        </p:spPr>
      </p:pic>
      <p:sp>
        <p:nvSpPr>
          <p:cNvPr id="20" name="Rectangle 19"/>
          <p:cNvSpPr/>
          <p:nvPr/>
        </p:nvSpPr>
        <p:spPr>
          <a:xfrm>
            <a:off x="276675" y="1987902"/>
            <a:ext cx="2361051" cy="1323439"/>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342900" indent="-342900">
              <a:buFont typeface="Arial" pitchFamily="34" charset="0"/>
              <a:buChar char="•"/>
            </a:pPr>
            <a:r>
              <a:rPr lang="fr-FR" sz="1600" dirty="0" smtClean="0"/>
              <a:t>1</a:t>
            </a:r>
            <a:r>
              <a:rPr lang="fr-FR" sz="1600" dirty="0"/>
              <a:t> : Rare, </a:t>
            </a:r>
            <a:endParaRPr lang="fr-FR" sz="1600" dirty="0" smtClean="0"/>
          </a:p>
          <a:p>
            <a:pPr marL="342900" indent="-342900">
              <a:buFont typeface="Arial" pitchFamily="34" charset="0"/>
              <a:buChar char="•"/>
            </a:pPr>
            <a:r>
              <a:rPr lang="fr-FR" sz="1600" dirty="0" smtClean="0"/>
              <a:t>2</a:t>
            </a:r>
            <a:r>
              <a:rPr lang="fr-FR" sz="1600" dirty="0"/>
              <a:t> : Peu probable, </a:t>
            </a:r>
            <a:endParaRPr lang="fr-FR" sz="1600" dirty="0" smtClean="0"/>
          </a:p>
          <a:p>
            <a:pPr marL="342900" indent="-342900">
              <a:buFont typeface="Arial" pitchFamily="34" charset="0"/>
              <a:buChar char="•"/>
            </a:pPr>
            <a:r>
              <a:rPr lang="fr-FR" sz="1600" dirty="0" smtClean="0"/>
              <a:t>3</a:t>
            </a:r>
            <a:r>
              <a:rPr lang="fr-FR" sz="1600" dirty="0"/>
              <a:t> : Possible, </a:t>
            </a:r>
            <a:endParaRPr lang="fr-FR" sz="1600" dirty="0" smtClean="0"/>
          </a:p>
          <a:p>
            <a:pPr marL="342900" indent="-342900">
              <a:buFont typeface="Arial" pitchFamily="34" charset="0"/>
              <a:buChar char="•"/>
            </a:pPr>
            <a:r>
              <a:rPr lang="fr-FR" sz="1600" dirty="0" smtClean="0"/>
              <a:t>4</a:t>
            </a:r>
            <a:r>
              <a:rPr lang="fr-FR" sz="1600" dirty="0"/>
              <a:t> : Probable, </a:t>
            </a:r>
            <a:endParaRPr lang="fr-FR" sz="1600" dirty="0" smtClean="0"/>
          </a:p>
          <a:p>
            <a:pPr marL="342900" indent="-342900">
              <a:buFont typeface="Arial" pitchFamily="34" charset="0"/>
              <a:buChar char="•"/>
            </a:pPr>
            <a:r>
              <a:rPr lang="fr-FR" sz="1600" dirty="0" smtClean="0"/>
              <a:t>5</a:t>
            </a:r>
            <a:r>
              <a:rPr lang="fr-FR" sz="1600" dirty="0"/>
              <a:t> : Presque </a:t>
            </a:r>
            <a:r>
              <a:rPr lang="fr-FR" sz="1600" dirty="0" smtClean="0"/>
              <a:t>certain. </a:t>
            </a:r>
            <a:endParaRPr lang="fr-FR" sz="1600" dirty="0"/>
          </a:p>
        </p:txBody>
      </p:sp>
      <p:sp>
        <p:nvSpPr>
          <p:cNvPr id="6" name="ZoneTexte 5"/>
          <p:cNvSpPr txBox="1"/>
          <p:nvPr/>
        </p:nvSpPr>
        <p:spPr>
          <a:xfrm>
            <a:off x="276675" y="237027"/>
            <a:ext cx="7367503" cy="461665"/>
          </a:xfrm>
          <a:prstGeom prst="rect">
            <a:avLst/>
          </a:prstGeom>
          <a:noFill/>
        </p:spPr>
        <p:txBody>
          <a:bodyPr wrap="square" rtlCol="0">
            <a:spAutoFit/>
          </a:bodyPr>
          <a:lstStyle/>
          <a:p>
            <a:r>
              <a:rPr lang="fr-FR" sz="2400" b="1" dirty="0" smtClean="0">
                <a:solidFill>
                  <a:srgbClr val="FF0000"/>
                </a:solidFill>
              </a:rPr>
              <a:t>Approche générale d’analyse de risques :</a:t>
            </a:r>
            <a:endParaRPr lang="fr-FR" sz="2400" b="1" dirty="0">
              <a:solidFill>
                <a:srgbClr val="FF0000"/>
              </a:solidFill>
            </a:endParaRPr>
          </a:p>
        </p:txBody>
      </p:sp>
      <p:sp>
        <p:nvSpPr>
          <p:cNvPr id="2" name="Rectangle 1"/>
          <p:cNvSpPr/>
          <p:nvPr/>
        </p:nvSpPr>
        <p:spPr>
          <a:xfrm>
            <a:off x="3734616" y="5378783"/>
            <a:ext cx="2342122" cy="1323439"/>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342900" indent="-342900">
              <a:buFont typeface="Arial" pitchFamily="34" charset="0"/>
              <a:buChar char="•"/>
            </a:pPr>
            <a:r>
              <a:rPr lang="fr-FR" sz="1600" dirty="0" smtClean="0">
                <a:solidFill>
                  <a:schemeClr val="dk1"/>
                </a:solidFill>
              </a:rPr>
              <a:t>1 : Insignifiant, </a:t>
            </a:r>
          </a:p>
          <a:p>
            <a:pPr marL="342900" indent="-342900">
              <a:buFont typeface="Arial" pitchFamily="34" charset="0"/>
              <a:buChar char="•"/>
            </a:pPr>
            <a:r>
              <a:rPr lang="fr-FR" sz="1600" dirty="0" smtClean="0">
                <a:solidFill>
                  <a:schemeClr val="dk1"/>
                </a:solidFill>
              </a:rPr>
              <a:t>2 : Mineur, </a:t>
            </a:r>
          </a:p>
          <a:p>
            <a:pPr marL="342900" indent="-342900">
              <a:buFont typeface="Arial" pitchFamily="34" charset="0"/>
              <a:buChar char="•"/>
            </a:pPr>
            <a:r>
              <a:rPr lang="fr-FR" sz="1600" dirty="0" smtClean="0">
                <a:solidFill>
                  <a:schemeClr val="dk1"/>
                </a:solidFill>
              </a:rPr>
              <a:t>3 : Moyen, </a:t>
            </a:r>
          </a:p>
          <a:p>
            <a:pPr marL="342900" indent="-342900">
              <a:buFont typeface="Arial" pitchFamily="34" charset="0"/>
              <a:buChar char="•"/>
            </a:pPr>
            <a:r>
              <a:rPr lang="fr-FR" sz="1600" dirty="0" smtClean="0">
                <a:solidFill>
                  <a:schemeClr val="dk1"/>
                </a:solidFill>
              </a:rPr>
              <a:t>4 : Major, </a:t>
            </a:r>
          </a:p>
          <a:p>
            <a:pPr marL="342900" indent="-342900">
              <a:buFont typeface="Arial" pitchFamily="34" charset="0"/>
              <a:buChar char="•"/>
            </a:pPr>
            <a:r>
              <a:rPr lang="fr-FR" sz="1600" dirty="0" smtClean="0">
                <a:solidFill>
                  <a:schemeClr val="dk1"/>
                </a:solidFill>
              </a:rPr>
              <a:t>5 : Catastrophique.</a:t>
            </a:r>
            <a:endParaRPr lang="fr-FR" sz="1600" dirty="0">
              <a:solidFill>
                <a:schemeClr val="dk1"/>
              </a:solidFill>
            </a:endParaRPr>
          </a:p>
        </p:txBody>
      </p:sp>
      <p:sp>
        <p:nvSpPr>
          <p:cNvPr id="9" name="Rectangle 8"/>
          <p:cNvSpPr/>
          <p:nvPr/>
        </p:nvSpPr>
        <p:spPr>
          <a:xfrm>
            <a:off x="3653155" y="4973105"/>
            <a:ext cx="1252522" cy="400110"/>
          </a:xfrm>
          <a:prstGeom prst="rect">
            <a:avLst/>
          </a:prstGeom>
        </p:spPr>
        <p:txBody>
          <a:bodyPr wrap="none">
            <a:spAutoFit/>
          </a:bodyPr>
          <a:lstStyle/>
          <a:p>
            <a:pPr lvl="0"/>
            <a:r>
              <a:rPr lang="fr-FR" sz="2000" b="1" dirty="0">
                <a:solidFill>
                  <a:srgbClr val="FF0000"/>
                </a:solidFill>
              </a:rPr>
              <a:t>Gravité : </a:t>
            </a:r>
          </a:p>
        </p:txBody>
      </p:sp>
      <p:sp>
        <p:nvSpPr>
          <p:cNvPr id="10" name="Rectangle 9"/>
          <p:cNvSpPr/>
          <p:nvPr/>
        </p:nvSpPr>
        <p:spPr>
          <a:xfrm>
            <a:off x="179512" y="1325923"/>
            <a:ext cx="3322256" cy="400110"/>
          </a:xfrm>
          <a:prstGeom prst="rect">
            <a:avLst/>
          </a:prstGeom>
        </p:spPr>
        <p:txBody>
          <a:bodyPr wrap="none">
            <a:spAutoFit/>
          </a:bodyPr>
          <a:lstStyle/>
          <a:p>
            <a:r>
              <a:rPr lang="fr-FR" sz="2000" b="1" dirty="0">
                <a:solidFill>
                  <a:srgbClr val="FF0000"/>
                </a:solidFill>
              </a:rPr>
              <a:t>Probabilité d’occurrence : </a:t>
            </a:r>
          </a:p>
        </p:txBody>
      </p:sp>
    </p:spTree>
    <p:extLst>
      <p:ext uri="{BB962C8B-B14F-4D97-AF65-F5344CB8AC3E}">
        <p14:creationId xmlns:p14="http://schemas.microsoft.com/office/powerpoint/2010/main" val="2167314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circle(in)">
                                      <p:cBhvr>
                                        <p:cTn id="7" dur="20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arn(inVertical)">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barn(inVertical)">
                                      <p:cBhvr>
                                        <p:cTn id="2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 grpId="0" animBg="1"/>
      <p:bldP spid="9" grpId="0"/>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1188" y="1196752"/>
            <a:ext cx="5381625" cy="3762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1187624" y="5091699"/>
            <a:ext cx="1778372" cy="400110"/>
          </a:xfrm>
          <a:prstGeom prst="rect">
            <a:avLst/>
          </a:prstGeom>
        </p:spPr>
        <p:txBody>
          <a:bodyPr wrap="none">
            <a:spAutoFit/>
          </a:bodyPr>
          <a:lstStyle/>
          <a:p>
            <a:r>
              <a:rPr lang="fr-FR" sz="2000" b="1" dirty="0">
                <a:solidFill>
                  <a:srgbClr val="FF0000"/>
                </a:solidFill>
              </a:rPr>
              <a:t>Traitements :</a:t>
            </a:r>
          </a:p>
        </p:txBody>
      </p:sp>
      <p:sp>
        <p:nvSpPr>
          <p:cNvPr id="3" name="Rectangle 2"/>
          <p:cNvSpPr/>
          <p:nvPr/>
        </p:nvSpPr>
        <p:spPr>
          <a:xfrm>
            <a:off x="1403648" y="5576471"/>
            <a:ext cx="3168352" cy="338554"/>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fr-FR" sz="1600" b="1" dirty="0" smtClean="0">
                <a:solidFill>
                  <a:srgbClr val="00B050"/>
                </a:solidFill>
              </a:rPr>
              <a:t>G :</a:t>
            </a:r>
            <a:r>
              <a:rPr lang="fr-FR" sz="1600" dirty="0" smtClean="0"/>
              <a:t> </a:t>
            </a:r>
            <a:r>
              <a:rPr lang="fr-FR" sz="1600" dirty="0" smtClean="0">
                <a:solidFill>
                  <a:schemeClr val="dk1"/>
                </a:solidFill>
              </a:rPr>
              <a:t>1 </a:t>
            </a:r>
            <a:r>
              <a:rPr lang="fr-FR" sz="1600" dirty="0">
                <a:solidFill>
                  <a:schemeClr val="dk1"/>
                </a:solidFill>
              </a:rPr>
              <a:t>à 4 : Acceptation</a:t>
            </a:r>
          </a:p>
        </p:txBody>
      </p:sp>
      <p:sp>
        <p:nvSpPr>
          <p:cNvPr id="4" name="Rectangle 3"/>
          <p:cNvSpPr/>
          <p:nvPr/>
        </p:nvSpPr>
        <p:spPr>
          <a:xfrm>
            <a:off x="1403648" y="6191721"/>
            <a:ext cx="3168352" cy="338554"/>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fr-FR" sz="1600" b="1" dirty="0" smtClean="0">
                <a:solidFill>
                  <a:srgbClr val="FFFF00"/>
                </a:solidFill>
              </a:rPr>
              <a:t>Y: </a:t>
            </a:r>
            <a:r>
              <a:rPr lang="fr-FR" sz="1600" dirty="0" smtClean="0">
                <a:solidFill>
                  <a:schemeClr val="dk1"/>
                </a:solidFill>
              </a:rPr>
              <a:t>5 </a:t>
            </a:r>
            <a:r>
              <a:rPr lang="fr-FR" sz="1600" dirty="0">
                <a:solidFill>
                  <a:schemeClr val="dk1"/>
                </a:solidFill>
              </a:rPr>
              <a:t>à 8 : Transfert </a:t>
            </a:r>
          </a:p>
        </p:txBody>
      </p:sp>
      <p:sp>
        <p:nvSpPr>
          <p:cNvPr id="5" name="Rectangle 4"/>
          <p:cNvSpPr/>
          <p:nvPr/>
        </p:nvSpPr>
        <p:spPr>
          <a:xfrm>
            <a:off x="5148064" y="5559173"/>
            <a:ext cx="3528392" cy="338554"/>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fr-FR" sz="1600" b="1" dirty="0" smtClean="0">
                <a:solidFill>
                  <a:srgbClr val="FFC000"/>
                </a:solidFill>
              </a:rPr>
              <a:t>O:</a:t>
            </a:r>
            <a:r>
              <a:rPr lang="fr-FR" sz="1600" dirty="0" smtClean="0">
                <a:solidFill>
                  <a:schemeClr val="dk1"/>
                </a:solidFill>
              </a:rPr>
              <a:t> 9 </a:t>
            </a:r>
            <a:r>
              <a:rPr lang="fr-FR" sz="1600" dirty="0">
                <a:solidFill>
                  <a:schemeClr val="dk1"/>
                </a:solidFill>
              </a:rPr>
              <a:t>à 12 + 5 en gravité : réduction</a:t>
            </a:r>
          </a:p>
        </p:txBody>
      </p:sp>
      <p:sp>
        <p:nvSpPr>
          <p:cNvPr id="7" name="Rectangle 6"/>
          <p:cNvSpPr/>
          <p:nvPr/>
        </p:nvSpPr>
        <p:spPr>
          <a:xfrm>
            <a:off x="5169768" y="6226331"/>
            <a:ext cx="3506688" cy="338554"/>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fr-FR" sz="1600" b="1" dirty="0" smtClean="0">
                <a:solidFill>
                  <a:srgbClr val="FF0000"/>
                </a:solidFill>
              </a:rPr>
              <a:t>R:</a:t>
            </a:r>
            <a:r>
              <a:rPr lang="fr-FR" sz="1600" dirty="0" smtClean="0">
                <a:solidFill>
                  <a:schemeClr val="dk1"/>
                </a:solidFill>
              </a:rPr>
              <a:t> 15 </a:t>
            </a:r>
            <a:r>
              <a:rPr lang="fr-FR" sz="1600" dirty="0">
                <a:solidFill>
                  <a:schemeClr val="dk1"/>
                </a:solidFill>
              </a:rPr>
              <a:t>et plus : Prévention (évitement).</a:t>
            </a:r>
          </a:p>
        </p:txBody>
      </p:sp>
      <p:sp>
        <p:nvSpPr>
          <p:cNvPr id="9" name="ZoneTexte 8"/>
          <p:cNvSpPr txBox="1"/>
          <p:nvPr/>
        </p:nvSpPr>
        <p:spPr>
          <a:xfrm>
            <a:off x="276675" y="237027"/>
            <a:ext cx="7367503" cy="461665"/>
          </a:xfrm>
          <a:prstGeom prst="rect">
            <a:avLst/>
          </a:prstGeom>
          <a:noFill/>
        </p:spPr>
        <p:txBody>
          <a:bodyPr wrap="square" rtlCol="0">
            <a:spAutoFit/>
          </a:bodyPr>
          <a:lstStyle/>
          <a:p>
            <a:r>
              <a:rPr lang="fr-FR" sz="2400" b="1" dirty="0" smtClean="0">
                <a:solidFill>
                  <a:srgbClr val="FF0000"/>
                </a:solidFill>
              </a:rPr>
              <a:t>Approche générale d’analyse de risques :</a:t>
            </a:r>
            <a:endParaRPr lang="fr-FR" sz="2400" b="1" dirty="0">
              <a:solidFill>
                <a:srgbClr val="FF0000"/>
              </a:solidFill>
            </a:endParaRPr>
          </a:p>
        </p:txBody>
      </p:sp>
    </p:spTree>
    <p:extLst>
      <p:ext uri="{BB962C8B-B14F-4D97-AF65-F5344CB8AC3E}">
        <p14:creationId xmlns:p14="http://schemas.microsoft.com/office/powerpoint/2010/main" val="4205553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heel(1)">
                                      <p:cBhvr>
                                        <p:cTn id="7" dur="20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arn(inVertic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arn(inVertical)">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arn(inVertical)">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593760" y="1096936"/>
            <a:ext cx="6733331" cy="461665"/>
          </a:xfrm>
          <a:prstGeom prst="rect">
            <a:avLst/>
          </a:prstGeom>
          <a:noFill/>
        </p:spPr>
        <p:txBody>
          <a:bodyPr wrap="square" rtlCol="0">
            <a:spAutoFit/>
          </a:bodyPr>
          <a:lstStyle/>
          <a:p>
            <a:r>
              <a:rPr lang="fr-FR" sz="2400" b="1" dirty="0">
                <a:solidFill>
                  <a:srgbClr val="FF0000"/>
                </a:solidFill>
              </a:rPr>
              <a:t>5- Contrôle (surveillance et réexamen) :</a:t>
            </a:r>
          </a:p>
        </p:txBody>
      </p:sp>
      <p:sp>
        <p:nvSpPr>
          <p:cNvPr id="15" name="Rectangle 14"/>
          <p:cNvSpPr/>
          <p:nvPr/>
        </p:nvSpPr>
        <p:spPr>
          <a:xfrm>
            <a:off x="1043608" y="2034836"/>
            <a:ext cx="7703878" cy="923330"/>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algn="just">
              <a:lnSpc>
                <a:spcPct val="150000"/>
              </a:lnSpc>
            </a:pPr>
            <a:r>
              <a:rPr lang="fr-FR" dirty="0">
                <a:solidFill>
                  <a:schemeClr val="bg1"/>
                </a:solidFill>
              </a:rPr>
              <a:t>Ce processus consiste en la surveillance et le réexamen des éléments du risque </a:t>
            </a:r>
          </a:p>
        </p:txBody>
      </p:sp>
      <p:sp>
        <p:nvSpPr>
          <p:cNvPr id="16" name="Rectangle 15"/>
          <p:cNvSpPr/>
          <p:nvPr/>
        </p:nvSpPr>
        <p:spPr>
          <a:xfrm>
            <a:off x="1042630" y="3363957"/>
            <a:ext cx="7704856" cy="2585323"/>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lgn="just">
              <a:lnSpc>
                <a:spcPct val="150000"/>
              </a:lnSpc>
              <a:buFont typeface="Arial" pitchFamily="34" charset="0"/>
              <a:buChar char="•"/>
            </a:pPr>
            <a:r>
              <a:rPr lang="fr-FR" dirty="0">
                <a:solidFill>
                  <a:schemeClr val="bg1"/>
                </a:solidFill>
              </a:rPr>
              <a:t>Valeur et catégories des actifs</a:t>
            </a:r>
          </a:p>
          <a:p>
            <a:pPr marL="285750" indent="-285750" algn="just">
              <a:lnSpc>
                <a:spcPct val="150000"/>
              </a:lnSpc>
              <a:buFont typeface="Arial" pitchFamily="34" charset="0"/>
              <a:buChar char="•"/>
            </a:pPr>
            <a:r>
              <a:rPr lang="fr-FR" dirty="0">
                <a:solidFill>
                  <a:schemeClr val="bg1"/>
                </a:solidFill>
              </a:rPr>
              <a:t>Impacts, </a:t>
            </a:r>
            <a:r>
              <a:rPr lang="fr-FR" dirty="0">
                <a:solidFill>
                  <a:schemeClr val="bg1"/>
                </a:solidFill>
                <a:hlinkClick r:id="rId2"/>
              </a:rPr>
              <a:t>menace</a:t>
            </a:r>
            <a:r>
              <a:rPr lang="fr-FR" dirty="0">
                <a:solidFill>
                  <a:schemeClr val="bg1"/>
                </a:solidFill>
              </a:rPr>
              <a:t>s, vulnérabilités, probabilités d'occurrence</a:t>
            </a:r>
          </a:p>
          <a:p>
            <a:pPr marL="285750" indent="-285750" algn="just">
              <a:lnSpc>
                <a:spcPct val="150000"/>
              </a:lnSpc>
              <a:buFont typeface="Arial" pitchFamily="34" charset="0"/>
              <a:buChar char="•"/>
            </a:pPr>
            <a:r>
              <a:rPr lang="fr-FR" dirty="0">
                <a:solidFill>
                  <a:schemeClr val="bg1"/>
                </a:solidFill>
              </a:rPr>
              <a:t>Eléments externes (contexte légal, environnemental)</a:t>
            </a:r>
          </a:p>
          <a:p>
            <a:pPr marL="285750" indent="-285750" algn="just">
              <a:lnSpc>
                <a:spcPct val="150000"/>
              </a:lnSpc>
              <a:buFont typeface="Arial" pitchFamily="34" charset="0"/>
              <a:buChar char="•"/>
            </a:pPr>
            <a:r>
              <a:rPr lang="fr-FR" dirty="0">
                <a:solidFill>
                  <a:schemeClr val="bg1"/>
                </a:solidFill>
              </a:rPr>
              <a:t>Modification de l'approche d'appréciation du risque (critères d'impact, d'évaluation, d'acceptation des risques)</a:t>
            </a:r>
          </a:p>
          <a:p>
            <a:pPr marL="285750" indent="-285750" algn="just">
              <a:lnSpc>
                <a:spcPct val="150000"/>
              </a:lnSpc>
              <a:buFont typeface="Arial" pitchFamily="34" charset="0"/>
              <a:buChar char="•"/>
            </a:pPr>
            <a:r>
              <a:rPr lang="fr-FR" dirty="0">
                <a:solidFill>
                  <a:schemeClr val="bg1"/>
                </a:solidFill>
              </a:rPr>
              <a:t>Etc.</a:t>
            </a:r>
          </a:p>
        </p:txBody>
      </p:sp>
      <p:sp>
        <p:nvSpPr>
          <p:cNvPr id="7" name="ZoneTexte 6"/>
          <p:cNvSpPr txBox="1"/>
          <p:nvPr/>
        </p:nvSpPr>
        <p:spPr>
          <a:xfrm>
            <a:off x="276675" y="237027"/>
            <a:ext cx="7367503" cy="461665"/>
          </a:xfrm>
          <a:prstGeom prst="rect">
            <a:avLst/>
          </a:prstGeom>
          <a:noFill/>
        </p:spPr>
        <p:txBody>
          <a:bodyPr wrap="square" rtlCol="0">
            <a:spAutoFit/>
          </a:bodyPr>
          <a:lstStyle/>
          <a:p>
            <a:r>
              <a:rPr lang="fr-FR" sz="2400" b="1" dirty="0" smtClean="0">
                <a:solidFill>
                  <a:srgbClr val="FF0000"/>
                </a:solidFill>
              </a:rPr>
              <a:t>Approche générale d’analyse de risques :</a:t>
            </a:r>
            <a:endParaRPr lang="fr-FR" sz="2400" b="1" dirty="0">
              <a:solidFill>
                <a:srgbClr val="FF0000"/>
              </a:solidFill>
            </a:endParaRPr>
          </a:p>
        </p:txBody>
      </p:sp>
    </p:spTree>
    <p:extLst>
      <p:ext uri="{BB962C8B-B14F-4D97-AF65-F5344CB8AC3E}">
        <p14:creationId xmlns:p14="http://schemas.microsoft.com/office/powerpoint/2010/main" val="2167314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down)">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down)">
                                      <p:cBhvr>
                                        <p:cTn id="1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animBg="1"/>
      <p:bldP spid="1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28832" y="461034"/>
            <a:ext cx="6791440" cy="461665"/>
          </a:xfrm>
          <a:prstGeom prst="rect">
            <a:avLst/>
          </a:prstGeom>
          <a:noFill/>
        </p:spPr>
        <p:txBody>
          <a:bodyPr wrap="square" rtlCol="0">
            <a:spAutoFit/>
          </a:bodyPr>
          <a:lstStyle/>
          <a:p>
            <a:r>
              <a:rPr lang="fr-FR" sz="2400" b="1" dirty="0" smtClean="0">
                <a:solidFill>
                  <a:srgbClr val="FF0000"/>
                </a:solidFill>
              </a:rPr>
              <a:t>I- Approche générale d’analyse de risques </a:t>
            </a:r>
            <a:endParaRPr lang="fr-FR" sz="2400" b="1" dirty="0">
              <a:solidFill>
                <a:srgbClr val="FF0000"/>
              </a:solidFill>
            </a:endParaRPr>
          </a:p>
        </p:txBody>
      </p:sp>
      <p:sp>
        <p:nvSpPr>
          <p:cNvPr id="3" name="ZoneTexte 2"/>
          <p:cNvSpPr txBox="1"/>
          <p:nvPr/>
        </p:nvSpPr>
        <p:spPr>
          <a:xfrm>
            <a:off x="1365812" y="1687768"/>
            <a:ext cx="4646348"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fr-FR" sz="2000" b="1" dirty="0" smtClean="0"/>
              <a:t>1- Définition du contexte</a:t>
            </a:r>
            <a:endParaRPr lang="fr-FR" sz="2000" b="1" dirty="0"/>
          </a:p>
        </p:txBody>
      </p:sp>
      <p:sp>
        <p:nvSpPr>
          <p:cNvPr id="13" name="ZoneTexte 12"/>
          <p:cNvSpPr txBox="1"/>
          <p:nvPr/>
        </p:nvSpPr>
        <p:spPr>
          <a:xfrm>
            <a:off x="1367354" y="2402993"/>
            <a:ext cx="4644806"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defRPr sz="20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2- Identification du risque</a:t>
            </a:r>
          </a:p>
        </p:txBody>
      </p:sp>
      <p:sp>
        <p:nvSpPr>
          <p:cNvPr id="14" name="ZoneTexte 13"/>
          <p:cNvSpPr txBox="1"/>
          <p:nvPr/>
        </p:nvSpPr>
        <p:spPr>
          <a:xfrm>
            <a:off x="1364270" y="3234445"/>
            <a:ext cx="4647890"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defRPr sz="20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3- Appréciation du risque</a:t>
            </a:r>
          </a:p>
        </p:txBody>
      </p:sp>
      <p:sp>
        <p:nvSpPr>
          <p:cNvPr id="15" name="ZoneTexte 14"/>
          <p:cNvSpPr txBox="1"/>
          <p:nvPr/>
        </p:nvSpPr>
        <p:spPr>
          <a:xfrm>
            <a:off x="1365812" y="3949670"/>
            <a:ext cx="4646348"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defRPr sz="20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4- Traitement du risque</a:t>
            </a:r>
          </a:p>
        </p:txBody>
      </p:sp>
      <p:sp>
        <p:nvSpPr>
          <p:cNvPr id="16" name="ZoneTexte 15"/>
          <p:cNvSpPr txBox="1"/>
          <p:nvPr/>
        </p:nvSpPr>
        <p:spPr>
          <a:xfrm>
            <a:off x="1308248" y="4725144"/>
            <a:ext cx="4703912"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defRPr sz="20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5- Contrôle et réexamen du risque</a:t>
            </a:r>
          </a:p>
        </p:txBody>
      </p:sp>
    </p:spTree>
    <p:extLst>
      <p:ext uri="{BB962C8B-B14F-4D97-AF65-F5344CB8AC3E}">
        <p14:creationId xmlns:p14="http://schemas.microsoft.com/office/powerpoint/2010/main" val="940667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6" presetClass="entr" presetSubtype="21"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par>
                          <p:cTn id="13" fill="hold">
                            <p:stCondLst>
                              <p:cond delay="1000"/>
                            </p:stCondLst>
                            <p:childTnLst>
                              <p:par>
                                <p:cTn id="14" presetID="16" presetClass="entr" presetSubtype="21" fill="hold" grpId="0" nodeType="after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barn(inVertical)">
                                      <p:cBhvr>
                                        <p:cTn id="16" dur="500"/>
                                        <p:tgtEl>
                                          <p:spTgt spid="13"/>
                                        </p:tgtEl>
                                      </p:cBhvr>
                                    </p:animEffect>
                                  </p:childTnLst>
                                </p:cTn>
                              </p:par>
                            </p:childTnLst>
                          </p:cTn>
                        </p:par>
                        <p:par>
                          <p:cTn id="17" fill="hold">
                            <p:stCondLst>
                              <p:cond delay="1500"/>
                            </p:stCondLst>
                            <p:childTnLst>
                              <p:par>
                                <p:cTn id="18" presetID="16" presetClass="entr" presetSubtype="21" fill="hold" grpId="0" nodeType="after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barn(inVertical)">
                                      <p:cBhvr>
                                        <p:cTn id="20" dur="500"/>
                                        <p:tgtEl>
                                          <p:spTgt spid="14"/>
                                        </p:tgtEl>
                                      </p:cBhvr>
                                    </p:animEffect>
                                  </p:childTnLst>
                                </p:cTn>
                              </p:par>
                            </p:childTnLst>
                          </p:cTn>
                        </p:par>
                        <p:par>
                          <p:cTn id="21" fill="hold">
                            <p:stCondLst>
                              <p:cond delay="2000"/>
                            </p:stCondLst>
                            <p:childTnLst>
                              <p:par>
                                <p:cTn id="22" presetID="16" presetClass="entr" presetSubtype="21" fill="hold" grpId="0" nodeType="after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barn(inVertical)">
                                      <p:cBhvr>
                                        <p:cTn id="24" dur="500"/>
                                        <p:tgtEl>
                                          <p:spTgt spid="15"/>
                                        </p:tgtEl>
                                      </p:cBhvr>
                                    </p:animEffect>
                                  </p:childTnLst>
                                </p:cTn>
                              </p:par>
                            </p:childTnLst>
                          </p:cTn>
                        </p:par>
                        <p:par>
                          <p:cTn id="25" fill="hold">
                            <p:stCondLst>
                              <p:cond delay="2500"/>
                            </p:stCondLst>
                            <p:childTnLst>
                              <p:par>
                                <p:cTn id="26" presetID="16" presetClass="entr" presetSubtype="21" fill="hold" grpId="0" nodeType="after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barn(inVertical)">
                                      <p:cBhvr>
                                        <p:cTn id="2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13" grpId="0" animBg="1"/>
      <p:bldP spid="14" grpId="0" animBg="1"/>
      <p:bldP spid="15" grpId="0" animBg="1"/>
      <p:bldP spid="1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549342" y="491480"/>
            <a:ext cx="7272808" cy="461665"/>
          </a:xfrm>
          <a:prstGeom prst="rect">
            <a:avLst/>
          </a:prstGeom>
          <a:noFill/>
        </p:spPr>
        <p:txBody>
          <a:bodyPr wrap="square" rtlCol="0">
            <a:spAutoFit/>
          </a:bodyPr>
          <a:lstStyle/>
          <a:p>
            <a:r>
              <a:rPr lang="fr-FR" sz="2400" b="1" dirty="0" smtClean="0">
                <a:solidFill>
                  <a:srgbClr val="FF0000"/>
                </a:solidFill>
              </a:rPr>
              <a:t>II-Méthodes </a:t>
            </a:r>
            <a:r>
              <a:rPr lang="fr-FR" sz="2400" b="1" dirty="0">
                <a:solidFill>
                  <a:srgbClr val="FF0000"/>
                </a:solidFill>
              </a:rPr>
              <a:t>(normes) d’analyse de risque :</a:t>
            </a:r>
          </a:p>
        </p:txBody>
      </p:sp>
      <p:sp>
        <p:nvSpPr>
          <p:cNvPr id="12" name="Rectangle 11"/>
          <p:cNvSpPr/>
          <p:nvPr/>
        </p:nvSpPr>
        <p:spPr>
          <a:xfrm>
            <a:off x="773152" y="1778332"/>
            <a:ext cx="7356726" cy="880369"/>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lgn="just">
              <a:lnSpc>
                <a:spcPct val="150000"/>
              </a:lnSpc>
              <a:buFont typeface="Wingdings" pitchFamily="2" charset="2"/>
              <a:buChar char="Ø"/>
            </a:pPr>
            <a:r>
              <a:rPr lang="fr-FR" dirty="0">
                <a:solidFill>
                  <a:schemeClr val="bg1"/>
                </a:solidFill>
              </a:rPr>
              <a:t>MAGERIT (</a:t>
            </a:r>
            <a:r>
              <a:rPr lang="fr-FR" i="1" dirty="0" err="1">
                <a:solidFill>
                  <a:schemeClr val="bg1"/>
                </a:solidFill>
              </a:rPr>
              <a:t>Metodología</a:t>
            </a:r>
            <a:r>
              <a:rPr lang="fr-FR" i="1" dirty="0">
                <a:solidFill>
                  <a:schemeClr val="bg1"/>
                </a:solidFill>
              </a:rPr>
              <a:t> de </a:t>
            </a:r>
            <a:r>
              <a:rPr lang="fr-FR" i="1" dirty="0" err="1">
                <a:solidFill>
                  <a:schemeClr val="bg1"/>
                </a:solidFill>
              </a:rPr>
              <a:t>Análisis</a:t>
            </a:r>
            <a:r>
              <a:rPr lang="fr-FR" i="1" dirty="0">
                <a:solidFill>
                  <a:schemeClr val="bg1"/>
                </a:solidFill>
              </a:rPr>
              <a:t> y </a:t>
            </a:r>
            <a:r>
              <a:rPr lang="fr-FR" i="1" dirty="0" err="1">
                <a:solidFill>
                  <a:schemeClr val="bg1"/>
                </a:solidFill>
              </a:rPr>
              <a:t>GEstión</a:t>
            </a:r>
            <a:r>
              <a:rPr lang="fr-FR" i="1" dirty="0">
                <a:solidFill>
                  <a:schemeClr val="bg1"/>
                </a:solidFill>
              </a:rPr>
              <a:t> de </a:t>
            </a:r>
            <a:r>
              <a:rPr lang="fr-FR" i="1" dirty="0" err="1">
                <a:solidFill>
                  <a:schemeClr val="bg1"/>
                </a:solidFill>
              </a:rPr>
              <a:t>Riesgos</a:t>
            </a:r>
            <a:r>
              <a:rPr lang="fr-FR" i="1" dirty="0">
                <a:solidFill>
                  <a:schemeClr val="bg1"/>
                </a:solidFill>
              </a:rPr>
              <a:t> de los </a:t>
            </a:r>
            <a:r>
              <a:rPr lang="fr-FR" i="1" dirty="0" err="1">
                <a:solidFill>
                  <a:schemeClr val="bg1"/>
                </a:solidFill>
              </a:rPr>
              <a:t>Sistemas</a:t>
            </a:r>
            <a:r>
              <a:rPr lang="fr-FR" i="1" dirty="0">
                <a:solidFill>
                  <a:schemeClr val="bg1"/>
                </a:solidFill>
              </a:rPr>
              <a:t> de </a:t>
            </a:r>
            <a:r>
              <a:rPr lang="fr-FR" i="1" dirty="0" err="1">
                <a:solidFill>
                  <a:schemeClr val="bg1"/>
                </a:solidFill>
              </a:rPr>
              <a:t>Información</a:t>
            </a:r>
            <a:r>
              <a:rPr lang="fr-FR" dirty="0" smtClean="0">
                <a:solidFill>
                  <a:schemeClr val="bg1"/>
                </a:solidFill>
              </a:rPr>
              <a:t>)</a:t>
            </a:r>
            <a:endParaRPr lang="fr-FR" dirty="0">
              <a:solidFill>
                <a:schemeClr val="bg1"/>
              </a:solidFill>
            </a:endParaRPr>
          </a:p>
        </p:txBody>
      </p:sp>
      <p:sp>
        <p:nvSpPr>
          <p:cNvPr id="13" name="Rectangle 12"/>
          <p:cNvSpPr/>
          <p:nvPr/>
        </p:nvSpPr>
        <p:spPr>
          <a:xfrm>
            <a:off x="773152" y="3002836"/>
            <a:ext cx="7356726" cy="507831"/>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lgn="just">
              <a:lnSpc>
                <a:spcPct val="150000"/>
              </a:lnSpc>
              <a:buFont typeface="Wingdings" pitchFamily="2" charset="2"/>
              <a:buChar char="Ø"/>
            </a:pPr>
            <a:r>
              <a:rPr lang="fr-FR" dirty="0">
                <a:solidFill>
                  <a:schemeClr val="bg1"/>
                </a:solidFill>
              </a:rPr>
              <a:t>NIST (National </a:t>
            </a:r>
            <a:r>
              <a:rPr lang="fr-FR" dirty="0" err="1">
                <a:solidFill>
                  <a:schemeClr val="bg1"/>
                </a:solidFill>
              </a:rPr>
              <a:t>Industry</a:t>
            </a:r>
            <a:r>
              <a:rPr lang="fr-FR" dirty="0">
                <a:solidFill>
                  <a:schemeClr val="bg1"/>
                </a:solidFill>
              </a:rPr>
              <a:t> Security Program) </a:t>
            </a:r>
          </a:p>
        </p:txBody>
      </p:sp>
      <p:sp>
        <p:nvSpPr>
          <p:cNvPr id="14" name="Rectangle 13"/>
          <p:cNvSpPr/>
          <p:nvPr/>
        </p:nvSpPr>
        <p:spPr>
          <a:xfrm>
            <a:off x="783515" y="3868063"/>
            <a:ext cx="7346363" cy="923330"/>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lgn="just">
              <a:lnSpc>
                <a:spcPct val="150000"/>
              </a:lnSpc>
              <a:buFont typeface="Wingdings" pitchFamily="2" charset="2"/>
              <a:buChar char="Ø"/>
            </a:pPr>
            <a:r>
              <a:rPr lang="fr-FR" dirty="0">
                <a:solidFill>
                  <a:schemeClr val="bg1"/>
                </a:solidFill>
              </a:rPr>
              <a:t>EBIOS : (Expression des Besoins et Identification des Objectifs de Sécurité)</a:t>
            </a:r>
          </a:p>
        </p:txBody>
      </p:sp>
      <p:sp>
        <p:nvSpPr>
          <p:cNvPr id="15" name="Rectangle 14"/>
          <p:cNvSpPr/>
          <p:nvPr/>
        </p:nvSpPr>
        <p:spPr>
          <a:xfrm>
            <a:off x="783515" y="5117697"/>
            <a:ext cx="7394270" cy="880369"/>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lgn="just">
              <a:lnSpc>
                <a:spcPct val="150000"/>
              </a:lnSpc>
              <a:buFont typeface="Wingdings" pitchFamily="2" charset="2"/>
              <a:buChar char="Ø"/>
            </a:pPr>
            <a:r>
              <a:rPr lang="fr-FR" dirty="0">
                <a:solidFill>
                  <a:schemeClr val="bg1"/>
                </a:solidFill>
              </a:rPr>
              <a:t>Octave: (</a:t>
            </a:r>
            <a:r>
              <a:rPr lang="fr-FR" dirty="0" err="1">
                <a:solidFill>
                  <a:schemeClr val="bg1"/>
                </a:solidFill>
              </a:rPr>
              <a:t>Operationally</a:t>
            </a:r>
            <a:r>
              <a:rPr lang="fr-FR" dirty="0">
                <a:solidFill>
                  <a:schemeClr val="bg1"/>
                </a:solidFill>
              </a:rPr>
              <a:t> </a:t>
            </a:r>
            <a:r>
              <a:rPr lang="fr-FR" dirty="0" err="1">
                <a:solidFill>
                  <a:schemeClr val="bg1"/>
                </a:solidFill>
              </a:rPr>
              <a:t>Critical</a:t>
            </a:r>
            <a:r>
              <a:rPr lang="fr-FR" dirty="0">
                <a:solidFill>
                  <a:schemeClr val="bg1"/>
                </a:solidFill>
              </a:rPr>
              <a:t> </a:t>
            </a:r>
            <a:r>
              <a:rPr lang="fr-FR" dirty="0" err="1">
                <a:solidFill>
                  <a:schemeClr val="bg1"/>
                </a:solidFill>
              </a:rPr>
              <a:t>Threat</a:t>
            </a:r>
            <a:r>
              <a:rPr lang="fr-FR" dirty="0">
                <a:solidFill>
                  <a:schemeClr val="bg1"/>
                </a:solidFill>
              </a:rPr>
              <a:t>, </a:t>
            </a:r>
            <a:r>
              <a:rPr lang="fr-FR" dirty="0" err="1">
                <a:solidFill>
                  <a:schemeClr val="bg1"/>
                </a:solidFill>
              </a:rPr>
              <a:t>Asset</a:t>
            </a:r>
            <a:r>
              <a:rPr lang="fr-FR" dirty="0">
                <a:solidFill>
                  <a:schemeClr val="bg1"/>
                </a:solidFill>
              </a:rPr>
              <a:t>, and </a:t>
            </a:r>
            <a:r>
              <a:rPr lang="fr-FR" dirty="0" err="1">
                <a:solidFill>
                  <a:schemeClr val="bg1"/>
                </a:solidFill>
              </a:rPr>
              <a:t>Vulnerability</a:t>
            </a:r>
            <a:r>
              <a:rPr lang="fr-FR" dirty="0">
                <a:solidFill>
                  <a:schemeClr val="bg1"/>
                </a:solidFill>
              </a:rPr>
              <a:t> Evaluation) </a:t>
            </a:r>
          </a:p>
        </p:txBody>
      </p:sp>
      <p:sp>
        <p:nvSpPr>
          <p:cNvPr id="8" name="Rectangle 7"/>
          <p:cNvSpPr/>
          <p:nvPr/>
        </p:nvSpPr>
        <p:spPr>
          <a:xfrm>
            <a:off x="811136" y="6199272"/>
            <a:ext cx="7318741" cy="507831"/>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lgn="just">
              <a:lnSpc>
                <a:spcPct val="150000"/>
              </a:lnSpc>
              <a:buFont typeface="Wingdings" pitchFamily="2" charset="2"/>
              <a:buChar char="Ø"/>
            </a:pPr>
            <a:r>
              <a:rPr lang="fr-FR" dirty="0" err="1">
                <a:solidFill>
                  <a:schemeClr val="bg1"/>
                </a:solidFill>
              </a:rPr>
              <a:t>Etc</a:t>
            </a:r>
            <a:r>
              <a:rPr lang="fr-FR" dirty="0">
                <a:solidFill>
                  <a:schemeClr val="bg1"/>
                </a:solidFill>
              </a:rPr>
              <a:t> ..</a:t>
            </a:r>
          </a:p>
        </p:txBody>
      </p:sp>
    </p:spTree>
    <p:extLst>
      <p:ext uri="{BB962C8B-B14F-4D97-AF65-F5344CB8AC3E}">
        <p14:creationId xmlns:p14="http://schemas.microsoft.com/office/powerpoint/2010/main" val="4116690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wipe(down)">
                                      <p:cBhvr>
                                        <p:cTn id="13" dur="500"/>
                                        <p:tgtEl>
                                          <p:spTgt spid="12"/>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wipe(down)">
                                      <p:cBhvr>
                                        <p:cTn id="18" dur="5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wipe(down)">
                                      <p:cBhvr>
                                        <p:cTn id="23" dur="500"/>
                                        <p:tgtEl>
                                          <p:spTgt spid="14"/>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wipe(down)">
                                      <p:cBhvr>
                                        <p:cTn id="28" dur="500"/>
                                        <p:tgtEl>
                                          <p:spTgt spid="15"/>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wipe(down)">
                                      <p:cBhvr>
                                        <p:cTn id="3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13" grpId="0" animBg="1"/>
      <p:bldP spid="14" grpId="0" animBg="1"/>
      <p:bldP spid="15" grpId="0" animBg="1"/>
      <p:bldP spid="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43550" y="2708920"/>
            <a:ext cx="2461123" cy="769441"/>
          </a:xfrm>
          <a:prstGeom prst="rect">
            <a:avLst/>
          </a:prstGeom>
        </p:spPr>
        <p:txBody>
          <a:bodyPr wrap="none">
            <a:spAutoFit/>
          </a:bodyPr>
          <a:lstStyle/>
          <a:p>
            <a:pPr lvl="0" fontAlgn="ctr"/>
            <a:r>
              <a:rPr lang="fr-FR" sz="4400" b="1" dirty="0" smtClean="0">
                <a:solidFill>
                  <a:srgbClr val="FF0000"/>
                </a:solidFill>
              </a:rPr>
              <a:t>Annexe</a:t>
            </a:r>
            <a:r>
              <a:rPr lang="fr-FR" sz="4400" b="1" dirty="0">
                <a:solidFill>
                  <a:srgbClr val="FF0000"/>
                </a:solidFill>
              </a:rPr>
              <a:t> :</a:t>
            </a:r>
          </a:p>
        </p:txBody>
      </p:sp>
    </p:spTree>
    <p:extLst>
      <p:ext uri="{BB962C8B-B14F-4D97-AF65-F5344CB8AC3E}">
        <p14:creationId xmlns:p14="http://schemas.microsoft.com/office/powerpoint/2010/main" val="183737866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95536" y="564649"/>
            <a:ext cx="1355371" cy="400110"/>
          </a:xfrm>
          <a:prstGeom prst="rect">
            <a:avLst/>
          </a:prstGeom>
        </p:spPr>
        <p:txBody>
          <a:bodyPr wrap="none">
            <a:spAutoFit/>
          </a:bodyPr>
          <a:lstStyle/>
          <a:p>
            <a:pPr lvl="0" fontAlgn="ctr"/>
            <a:r>
              <a:rPr lang="fr-FR" sz="2000" b="1" dirty="0" smtClean="0">
                <a:solidFill>
                  <a:srgbClr val="FF0000"/>
                </a:solidFill>
              </a:rPr>
              <a:t>Exemple</a:t>
            </a:r>
            <a:r>
              <a:rPr lang="fr-FR" sz="2000" b="1" dirty="0">
                <a:solidFill>
                  <a:srgbClr val="FF0000"/>
                </a:solidFill>
              </a:rPr>
              <a:t> :</a:t>
            </a:r>
          </a:p>
        </p:txBody>
      </p:sp>
      <p:sp>
        <p:nvSpPr>
          <p:cNvPr id="2" name="Rectangle 1"/>
          <p:cNvSpPr/>
          <p:nvPr/>
        </p:nvSpPr>
        <p:spPr>
          <a:xfrm>
            <a:off x="563080" y="971436"/>
            <a:ext cx="7537311" cy="369332"/>
          </a:xfrm>
          <a:prstGeom prst="rect">
            <a:avLst/>
          </a:prstGeom>
        </p:spPr>
        <p:txBody>
          <a:bodyPr wrap="square">
            <a:spAutoFit/>
          </a:bodyPr>
          <a:lstStyle/>
          <a:p>
            <a:r>
              <a:rPr lang="fr-FR" dirty="0" smtClean="0"/>
              <a:t>Lors de l’étape de l’analyse de risque, on est arrivé au résultat suivant :</a:t>
            </a:r>
            <a:endParaRPr lang="fr-FR" dirty="0"/>
          </a:p>
        </p:txBody>
      </p:sp>
      <p:graphicFrame>
        <p:nvGraphicFramePr>
          <p:cNvPr id="7" name="Tableau 6"/>
          <p:cNvGraphicFramePr>
            <a:graphicFrameLocks noGrp="1"/>
          </p:cNvGraphicFramePr>
          <p:nvPr>
            <p:extLst>
              <p:ext uri="{D42A27DB-BD31-4B8C-83A1-F6EECF244321}">
                <p14:modId xmlns:p14="http://schemas.microsoft.com/office/powerpoint/2010/main" val="3399873125"/>
              </p:ext>
            </p:extLst>
          </p:nvPr>
        </p:nvGraphicFramePr>
        <p:xfrm>
          <a:off x="1300496" y="1484784"/>
          <a:ext cx="6062478" cy="4389440"/>
        </p:xfrm>
        <a:graphic>
          <a:graphicData uri="http://schemas.openxmlformats.org/drawingml/2006/table">
            <a:tbl>
              <a:tblPr firstRow="1" firstCol="1" bandRow="1">
                <a:tableStyleId>{5C22544A-7EE6-4342-B048-85BDC9FD1C3A}</a:tableStyleId>
              </a:tblPr>
              <a:tblGrid>
                <a:gridCol w="2851962"/>
                <a:gridCol w="1795938"/>
                <a:gridCol w="1414578"/>
              </a:tblGrid>
              <a:tr h="300907">
                <a:tc>
                  <a:txBody>
                    <a:bodyPr/>
                    <a:lstStyle/>
                    <a:p>
                      <a:pPr algn="ctr">
                        <a:lnSpc>
                          <a:spcPct val="115000"/>
                        </a:lnSpc>
                        <a:spcBef>
                          <a:spcPts val="300"/>
                        </a:spcBef>
                        <a:spcAft>
                          <a:spcPts val="300"/>
                        </a:spcAft>
                      </a:pPr>
                      <a:r>
                        <a:rPr lang="fr-FR" sz="1100" dirty="0">
                          <a:effectLst/>
                        </a:rPr>
                        <a:t>Menace</a:t>
                      </a:r>
                      <a:endParaRPr lang="fr-FR" sz="1100" dirty="0">
                        <a:effectLst/>
                        <a:latin typeface="Calibri"/>
                        <a:ea typeface="SimSun"/>
                        <a:cs typeface="Arial"/>
                      </a:endParaRPr>
                    </a:p>
                  </a:txBody>
                  <a:tcPr marL="68417" marR="68417" marT="0" marB="0"/>
                </a:tc>
                <a:tc>
                  <a:txBody>
                    <a:bodyPr/>
                    <a:lstStyle/>
                    <a:p>
                      <a:pPr algn="ctr">
                        <a:lnSpc>
                          <a:spcPct val="115000"/>
                        </a:lnSpc>
                        <a:spcBef>
                          <a:spcPts val="300"/>
                        </a:spcBef>
                        <a:spcAft>
                          <a:spcPts val="300"/>
                        </a:spcAft>
                      </a:pPr>
                      <a:r>
                        <a:rPr lang="fr-FR" sz="1100">
                          <a:effectLst/>
                        </a:rPr>
                        <a:t>Probabilité d’occurrence</a:t>
                      </a:r>
                      <a:endParaRPr lang="fr-FR" sz="1100">
                        <a:effectLst/>
                        <a:latin typeface="Calibri"/>
                        <a:ea typeface="SimSun"/>
                        <a:cs typeface="Arial"/>
                      </a:endParaRPr>
                    </a:p>
                  </a:txBody>
                  <a:tcPr marL="68417" marR="68417" marT="0" marB="0"/>
                </a:tc>
                <a:tc>
                  <a:txBody>
                    <a:bodyPr/>
                    <a:lstStyle/>
                    <a:p>
                      <a:pPr algn="ctr">
                        <a:lnSpc>
                          <a:spcPct val="115000"/>
                        </a:lnSpc>
                        <a:spcBef>
                          <a:spcPts val="300"/>
                        </a:spcBef>
                        <a:spcAft>
                          <a:spcPts val="300"/>
                        </a:spcAft>
                      </a:pPr>
                      <a:r>
                        <a:rPr lang="fr-FR" sz="1100">
                          <a:effectLst/>
                        </a:rPr>
                        <a:t>Impact</a:t>
                      </a:r>
                      <a:endParaRPr lang="fr-FR" sz="1100">
                        <a:effectLst/>
                        <a:latin typeface="Calibri"/>
                        <a:ea typeface="SimSun"/>
                        <a:cs typeface="Arial"/>
                      </a:endParaRPr>
                    </a:p>
                  </a:txBody>
                  <a:tcPr marL="68417" marR="68417" marT="0" marB="0"/>
                </a:tc>
              </a:tr>
              <a:tr h="358554">
                <a:tc>
                  <a:txBody>
                    <a:bodyPr/>
                    <a:lstStyle/>
                    <a:p>
                      <a:pPr>
                        <a:lnSpc>
                          <a:spcPct val="115000"/>
                        </a:lnSpc>
                        <a:spcBef>
                          <a:spcPts val="300"/>
                        </a:spcBef>
                        <a:spcAft>
                          <a:spcPts val="300"/>
                        </a:spcAft>
                      </a:pPr>
                      <a:r>
                        <a:rPr lang="fr-FR" sz="1100" dirty="0">
                          <a:effectLst/>
                        </a:rPr>
                        <a:t>Séisme terrible</a:t>
                      </a:r>
                      <a:endParaRPr lang="fr-FR" sz="1100" dirty="0">
                        <a:effectLst/>
                        <a:latin typeface="Calibri"/>
                        <a:ea typeface="SimSun"/>
                        <a:cs typeface="Arial"/>
                      </a:endParaRPr>
                    </a:p>
                  </a:txBody>
                  <a:tcPr marL="68417" marR="68417" marT="0" marB="0" anchor="ctr"/>
                </a:tc>
                <a:tc>
                  <a:txBody>
                    <a:bodyPr/>
                    <a:lstStyle/>
                    <a:p>
                      <a:pPr algn="ctr">
                        <a:lnSpc>
                          <a:spcPct val="115000"/>
                        </a:lnSpc>
                        <a:spcBef>
                          <a:spcPts val="300"/>
                        </a:spcBef>
                        <a:spcAft>
                          <a:spcPts val="300"/>
                        </a:spcAft>
                      </a:pPr>
                      <a:r>
                        <a:rPr lang="fr-FR" sz="1100">
                          <a:effectLst/>
                        </a:rPr>
                        <a:t>0.01 %</a:t>
                      </a:r>
                      <a:endParaRPr lang="fr-FR" sz="1100">
                        <a:effectLst/>
                        <a:latin typeface="Calibri"/>
                        <a:ea typeface="SimSun"/>
                        <a:cs typeface="Arial"/>
                      </a:endParaRPr>
                    </a:p>
                  </a:txBody>
                  <a:tcPr marL="68417" marR="68417" marT="0" marB="0" anchor="ctr"/>
                </a:tc>
                <a:tc>
                  <a:txBody>
                    <a:bodyPr/>
                    <a:lstStyle/>
                    <a:p>
                      <a:pPr algn="ctr">
                        <a:lnSpc>
                          <a:spcPct val="115000"/>
                        </a:lnSpc>
                        <a:spcBef>
                          <a:spcPts val="300"/>
                        </a:spcBef>
                        <a:spcAft>
                          <a:spcPts val="300"/>
                        </a:spcAft>
                      </a:pPr>
                      <a:r>
                        <a:rPr lang="fr-FR" sz="1100">
                          <a:effectLst/>
                        </a:rPr>
                        <a:t>100000</a:t>
                      </a:r>
                      <a:endParaRPr lang="fr-FR" sz="1100">
                        <a:effectLst/>
                        <a:latin typeface="Calibri"/>
                        <a:ea typeface="SimSun"/>
                        <a:cs typeface="Arial"/>
                      </a:endParaRPr>
                    </a:p>
                  </a:txBody>
                  <a:tcPr marL="68417" marR="68417" marT="0" marB="0" anchor="ctr"/>
                </a:tc>
              </a:tr>
              <a:tr h="436473">
                <a:tc>
                  <a:txBody>
                    <a:bodyPr/>
                    <a:lstStyle/>
                    <a:p>
                      <a:pPr>
                        <a:lnSpc>
                          <a:spcPct val="115000"/>
                        </a:lnSpc>
                        <a:spcBef>
                          <a:spcPts val="300"/>
                        </a:spcBef>
                        <a:spcAft>
                          <a:spcPts val="300"/>
                        </a:spcAft>
                      </a:pPr>
                      <a:r>
                        <a:rPr lang="fr-FR" sz="1100">
                          <a:effectLst/>
                        </a:rPr>
                        <a:t>Incendie catastrophique</a:t>
                      </a:r>
                      <a:endParaRPr lang="fr-FR" sz="1100">
                        <a:effectLst/>
                        <a:latin typeface="Calibri"/>
                        <a:ea typeface="SimSun"/>
                        <a:cs typeface="Arial"/>
                      </a:endParaRPr>
                    </a:p>
                  </a:txBody>
                  <a:tcPr marL="68417" marR="68417" marT="0" marB="0" anchor="ctr"/>
                </a:tc>
                <a:tc>
                  <a:txBody>
                    <a:bodyPr/>
                    <a:lstStyle/>
                    <a:p>
                      <a:pPr algn="ctr">
                        <a:lnSpc>
                          <a:spcPct val="115000"/>
                        </a:lnSpc>
                        <a:spcBef>
                          <a:spcPts val="300"/>
                        </a:spcBef>
                        <a:spcAft>
                          <a:spcPts val="300"/>
                        </a:spcAft>
                      </a:pPr>
                      <a:r>
                        <a:rPr lang="fr-FR" sz="1100">
                          <a:effectLst/>
                        </a:rPr>
                        <a:t>7%</a:t>
                      </a:r>
                      <a:endParaRPr lang="fr-FR" sz="1100">
                        <a:effectLst/>
                        <a:latin typeface="Calibri"/>
                        <a:ea typeface="SimSun"/>
                        <a:cs typeface="Arial"/>
                      </a:endParaRPr>
                    </a:p>
                  </a:txBody>
                  <a:tcPr marL="68417" marR="68417" marT="0" marB="0" anchor="ctr"/>
                </a:tc>
                <a:tc>
                  <a:txBody>
                    <a:bodyPr/>
                    <a:lstStyle/>
                    <a:p>
                      <a:pPr algn="ctr">
                        <a:lnSpc>
                          <a:spcPct val="115000"/>
                        </a:lnSpc>
                        <a:spcBef>
                          <a:spcPts val="300"/>
                        </a:spcBef>
                        <a:spcAft>
                          <a:spcPts val="300"/>
                        </a:spcAft>
                      </a:pPr>
                      <a:r>
                        <a:rPr lang="fr-FR" sz="1100">
                          <a:effectLst/>
                        </a:rPr>
                        <a:t>70000</a:t>
                      </a:r>
                      <a:endParaRPr lang="fr-FR" sz="1100">
                        <a:effectLst/>
                        <a:latin typeface="Calibri"/>
                        <a:ea typeface="SimSun"/>
                        <a:cs typeface="Arial"/>
                      </a:endParaRPr>
                    </a:p>
                  </a:txBody>
                  <a:tcPr marL="68417" marR="68417" marT="0" marB="0" anchor="ctr"/>
                </a:tc>
              </a:tr>
              <a:tr h="352853">
                <a:tc>
                  <a:txBody>
                    <a:bodyPr/>
                    <a:lstStyle/>
                    <a:p>
                      <a:pPr>
                        <a:lnSpc>
                          <a:spcPct val="115000"/>
                        </a:lnSpc>
                        <a:spcBef>
                          <a:spcPts val="300"/>
                        </a:spcBef>
                        <a:spcAft>
                          <a:spcPts val="300"/>
                        </a:spcAft>
                      </a:pPr>
                      <a:r>
                        <a:rPr lang="fr-FR" sz="1100" dirty="0">
                          <a:effectLst/>
                        </a:rPr>
                        <a:t>Inondation </a:t>
                      </a:r>
                      <a:r>
                        <a:rPr lang="fr-FR" sz="1100" dirty="0" smtClean="0">
                          <a:effectLst/>
                        </a:rPr>
                        <a:t> externe dangereuse</a:t>
                      </a:r>
                      <a:endParaRPr lang="fr-FR" sz="1100" dirty="0">
                        <a:effectLst/>
                        <a:latin typeface="Calibri"/>
                        <a:ea typeface="SimSun"/>
                        <a:cs typeface="Arial"/>
                      </a:endParaRPr>
                    </a:p>
                  </a:txBody>
                  <a:tcPr marL="68417" marR="68417" marT="0" marB="0" anchor="ctr"/>
                </a:tc>
                <a:tc>
                  <a:txBody>
                    <a:bodyPr/>
                    <a:lstStyle/>
                    <a:p>
                      <a:pPr algn="ctr">
                        <a:lnSpc>
                          <a:spcPct val="115000"/>
                        </a:lnSpc>
                        <a:spcBef>
                          <a:spcPts val="300"/>
                        </a:spcBef>
                        <a:spcAft>
                          <a:spcPts val="300"/>
                        </a:spcAft>
                      </a:pPr>
                      <a:r>
                        <a:rPr lang="fr-FR" sz="1100">
                          <a:effectLst/>
                        </a:rPr>
                        <a:t>15%</a:t>
                      </a:r>
                      <a:endParaRPr lang="fr-FR" sz="1100">
                        <a:effectLst/>
                        <a:latin typeface="Calibri"/>
                        <a:ea typeface="SimSun"/>
                        <a:cs typeface="Arial"/>
                      </a:endParaRPr>
                    </a:p>
                  </a:txBody>
                  <a:tcPr marL="68417" marR="68417" marT="0" marB="0" anchor="ctr"/>
                </a:tc>
                <a:tc>
                  <a:txBody>
                    <a:bodyPr/>
                    <a:lstStyle/>
                    <a:p>
                      <a:pPr algn="ctr">
                        <a:lnSpc>
                          <a:spcPct val="115000"/>
                        </a:lnSpc>
                        <a:spcBef>
                          <a:spcPts val="300"/>
                        </a:spcBef>
                        <a:spcAft>
                          <a:spcPts val="300"/>
                        </a:spcAft>
                      </a:pPr>
                      <a:r>
                        <a:rPr lang="fr-FR" sz="1100" dirty="0" smtClean="0">
                          <a:effectLst/>
                        </a:rPr>
                        <a:t>30000</a:t>
                      </a:r>
                      <a:endParaRPr lang="fr-FR" sz="1100" dirty="0">
                        <a:effectLst/>
                        <a:latin typeface="Calibri"/>
                        <a:ea typeface="SimSun"/>
                        <a:cs typeface="Arial"/>
                      </a:endParaRPr>
                    </a:p>
                  </a:txBody>
                  <a:tcPr marL="68417" marR="68417" marT="0" marB="0" anchor="ctr"/>
                </a:tc>
              </a:tr>
              <a:tr h="439007">
                <a:tc>
                  <a:txBody>
                    <a:bodyPr/>
                    <a:lstStyle/>
                    <a:p>
                      <a:pPr>
                        <a:lnSpc>
                          <a:spcPct val="115000"/>
                        </a:lnSpc>
                        <a:spcBef>
                          <a:spcPts val="300"/>
                        </a:spcBef>
                        <a:spcAft>
                          <a:spcPts val="300"/>
                        </a:spcAft>
                      </a:pPr>
                      <a:r>
                        <a:rPr lang="fr-FR" sz="1100">
                          <a:effectLst/>
                        </a:rPr>
                        <a:t>Coupure d’électricité de courte durée</a:t>
                      </a:r>
                      <a:endParaRPr lang="fr-FR" sz="1100">
                        <a:effectLst/>
                        <a:latin typeface="Calibri"/>
                        <a:ea typeface="SimSun"/>
                        <a:cs typeface="Arial"/>
                      </a:endParaRPr>
                    </a:p>
                  </a:txBody>
                  <a:tcPr marL="68417" marR="68417" marT="0" marB="0" anchor="ctr"/>
                </a:tc>
                <a:tc>
                  <a:txBody>
                    <a:bodyPr/>
                    <a:lstStyle/>
                    <a:p>
                      <a:pPr algn="ctr">
                        <a:lnSpc>
                          <a:spcPct val="115000"/>
                        </a:lnSpc>
                        <a:spcBef>
                          <a:spcPts val="300"/>
                        </a:spcBef>
                        <a:spcAft>
                          <a:spcPts val="300"/>
                        </a:spcAft>
                      </a:pPr>
                      <a:r>
                        <a:rPr lang="fr-FR" sz="1100">
                          <a:effectLst/>
                        </a:rPr>
                        <a:t>60%</a:t>
                      </a:r>
                      <a:endParaRPr lang="fr-FR" sz="1100">
                        <a:effectLst/>
                        <a:latin typeface="Calibri"/>
                        <a:ea typeface="SimSun"/>
                        <a:cs typeface="Arial"/>
                      </a:endParaRPr>
                    </a:p>
                  </a:txBody>
                  <a:tcPr marL="68417" marR="68417" marT="0" marB="0" anchor="ctr"/>
                </a:tc>
                <a:tc>
                  <a:txBody>
                    <a:bodyPr/>
                    <a:lstStyle/>
                    <a:p>
                      <a:pPr algn="ctr">
                        <a:lnSpc>
                          <a:spcPct val="115000"/>
                        </a:lnSpc>
                        <a:spcBef>
                          <a:spcPts val="300"/>
                        </a:spcBef>
                        <a:spcAft>
                          <a:spcPts val="300"/>
                        </a:spcAft>
                      </a:pPr>
                      <a:r>
                        <a:rPr lang="fr-FR" sz="1100">
                          <a:effectLst/>
                        </a:rPr>
                        <a:t>2000</a:t>
                      </a:r>
                      <a:endParaRPr lang="fr-FR" sz="1100">
                        <a:effectLst/>
                        <a:latin typeface="Calibri"/>
                        <a:ea typeface="SimSun"/>
                        <a:cs typeface="Arial"/>
                      </a:endParaRPr>
                    </a:p>
                  </a:txBody>
                  <a:tcPr marL="68417" marR="68417" marT="0" marB="0" anchor="ctr"/>
                </a:tc>
              </a:tr>
              <a:tr h="355387">
                <a:tc>
                  <a:txBody>
                    <a:bodyPr/>
                    <a:lstStyle/>
                    <a:p>
                      <a:pPr>
                        <a:lnSpc>
                          <a:spcPct val="115000"/>
                        </a:lnSpc>
                        <a:spcBef>
                          <a:spcPts val="300"/>
                        </a:spcBef>
                        <a:spcAft>
                          <a:spcPts val="300"/>
                        </a:spcAft>
                      </a:pPr>
                      <a:r>
                        <a:rPr lang="fr-FR" sz="1100">
                          <a:effectLst/>
                        </a:rPr>
                        <a:t>Coup de foudre</a:t>
                      </a:r>
                      <a:endParaRPr lang="fr-FR" sz="1100">
                        <a:effectLst/>
                        <a:latin typeface="Calibri"/>
                        <a:ea typeface="SimSun"/>
                        <a:cs typeface="Arial"/>
                      </a:endParaRPr>
                    </a:p>
                  </a:txBody>
                  <a:tcPr marL="68417" marR="68417" marT="0" marB="0" anchor="ctr"/>
                </a:tc>
                <a:tc>
                  <a:txBody>
                    <a:bodyPr/>
                    <a:lstStyle/>
                    <a:p>
                      <a:pPr algn="ctr">
                        <a:lnSpc>
                          <a:spcPct val="115000"/>
                        </a:lnSpc>
                        <a:spcBef>
                          <a:spcPts val="300"/>
                        </a:spcBef>
                        <a:spcAft>
                          <a:spcPts val="300"/>
                        </a:spcAft>
                      </a:pPr>
                      <a:r>
                        <a:rPr lang="fr-FR" sz="1100">
                          <a:effectLst/>
                        </a:rPr>
                        <a:t>20%</a:t>
                      </a:r>
                      <a:endParaRPr lang="fr-FR" sz="1100">
                        <a:effectLst/>
                        <a:latin typeface="Calibri"/>
                        <a:ea typeface="SimSun"/>
                        <a:cs typeface="Arial"/>
                      </a:endParaRPr>
                    </a:p>
                  </a:txBody>
                  <a:tcPr marL="68417" marR="68417" marT="0" marB="0" anchor="ctr"/>
                </a:tc>
                <a:tc>
                  <a:txBody>
                    <a:bodyPr/>
                    <a:lstStyle/>
                    <a:p>
                      <a:pPr algn="ctr">
                        <a:lnSpc>
                          <a:spcPct val="115000"/>
                        </a:lnSpc>
                        <a:spcBef>
                          <a:spcPts val="300"/>
                        </a:spcBef>
                        <a:spcAft>
                          <a:spcPts val="300"/>
                        </a:spcAft>
                      </a:pPr>
                      <a:r>
                        <a:rPr lang="fr-FR" sz="1100">
                          <a:effectLst/>
                        </a:rPr>
                        <a:t>30000</a:t>
                      </a:r>
                      <a:endParaRPr lang="fr-FR" sz="1100">
                        <a:effectLst/>
                        <a:latin typeface="Calibri"/>
                        <a:ea typeface="SimSun"/>
                        <a:cs typeface="Arial"/>
                      </a:endParaRPr>
                    </a:p>
                  </a:txBody>
                  <a:tcPr marL="68417" marR="68417" marT="0" marB="0" anchor="ctr"/>
                </a:tc>
              </a:tr>
              <a:tr h="351586">
                <a:tc>
                  <a:txBody>
                    <a:bodyPr/>
                    <a:lstStyle/>
                    <a:p>
                      <a:pPr>
                        <a:lnSpc>
                          <a:spcPct val="115000"/>
                        </a:lnSpc>
                        <a:spcBef>
                          <a:spcPts val="300"/>
                        </a:spcBef>
                        <a:spcAft>
                          <a:spcPts val="300"/>
                        </a:spcAft>
                      </a:pPr>
                      <a:r>
                        <a:rPr lang="fr-FR" sz="1100">
                          <a:effectLst/>
                        </a:rPr>
                        <a:t>Coupure d’électricité de longue durée</a:t>
                      </a:r>
                      <a:endParaRPr lang="fr-FR" sz="1100">
                        <a:effectLst/>
                        <a:latin typeface="Calibri"/>
                        <a:ea typeface="SimSun"/>
                        <a:cs typeface="Arial"/>
                      </a:endParaRPr>
                    </a:p>
                  </a:txBody>
                  <a:tcPr marL="68417" marR="68417" marT="0" marB="0" anchor="ctr"/>
                </a:tc>
                <a:tc>
                  <a:txBody>
                    <a:bodyPr/>
                    <a:lstStyle/>
                    <a:p>
                      <a:pPr algn="ctr">
                        <a:lnSpc>
                          <a:spcPct val="115000"/>
                        </a:lnSpc>
                        <a:spcBef>
                          <a:spcPts val="300"/>
                        </a:spcBef>
                        <a:spcAft>
                          <a:spcPts val="300"/>
                        </a:spcAft>
                      </a:pPr>
                      <a:r>
                        <a:rPr lang="fr-FR" sz="1100">
                          <a:effectLst/>
                        </a:rPr>
                        <a:t>30%</a:t>
                      </a:r>
                      <a:endParaRPr lang="fr-FR" sz="1100">
                        <a:effectLst/>
                        <a:latin typeface="Calibri"/>
                        <a:ea typeface="SimSun"/>
                        <a:cs typeface="Arial"/>
                      </a:endParaRPr>
                    </a:p>
                  </a:txBody>
                  <a:tcPr marL="68417" marR="68417" marT="0" marB="0" anchor="ctr"/>
                </a:tc>
                <a:tc>
                  <a:txBody>
                    <a:bodyPr/>
                    <a:lstStyle/>
                    <a:p>
                      <a:pPr algn="ctr">
                        <a:lnSpc>
                          <a:spcPct val="115000"/>
                        </a:lnSpc>
                        <a:spcBef>
                          <a:spcPts val="300"/>
                        </a:spcBef>
                        <a:spcAft>
                          <a:spcPts val="300"/>
                        </a:spcAft>
                      </a:pPr>
                      <a:r>
                        <a:rPr lang="fr-FR" sz="1100">
                          <a:effectLst/>
                        </a:rPr>
                        <a:t>10000</a:t>
                      </a:r>
                      <a:endParaRPr lang="fr-FR" sz="1100">
                        <a:effectLst/>
                        <a:latin typeface="Calibri"/>
                        <a:ea typeface="SimSun"/>
                        <a:cs typeface="Arial"/>
                      </a:endParaRPr>
                    </a:p>
                  </a:txBody>
                  <a:tcPr marL="68417" marR="68417" marT="0" marB="0" anchor="ctr"/>
                </a:tc>
              </a:tr>
              <a:tr h="347785">
                <a:tc>
                  <a:txBody>
                    <a:bodyPr/>
                    <a:lstStyle/>
                    <a:p>
                      <a:pPr>
                        <a:lnSpc>
                          <a:spcPct val="115000"/>
                        </a:lnSpc>
                        <a:spcBef>
                          <a:spcPts val="300"/>
                        </a:spcBef>
                        <a:spcAft>
                          <a:spcPts val="300"/>
                        </a:spcAft>
                      </a:pPr>
                      <a:r>
                        <a:rPr lang="fr-FR" sz="1100">
                          <a:effectLst/>
                        </a:rPr>
                        <a:t>Destruction d’un matériel couteux</a:t>
                      </a:r>
                      <a:endParaRPr lang="fr-FR" sz="1100">
                        <a:effectLst/>
                        <a:latin typeface="Calibri"/>
                        <a:ea typeface="SimSun"/>
                        <a:cs typeface="Arial"/>
                      </a:endParaRPr>
                    </a:p>
                  </a:txBody>
                  <a:tcPr marL="68417" marR="68417" marT="0" marB="0" anchor="ctr"/>
                </a:tc>
                <a:tc>
                  <a:txBody>
                    <a:bodyPr/>
                    <a:lstStyle/>
                    <a:p>
                      <a:pPr algn="ctr">
                        <a:lnSpc>
                          <a:spcPct val="115000"/>
                        </a:lnSpc>
                        <a:spcBef>
                          <a:spcPts val="300"/>
                        </a:spcBef>
                        <a:spcAft>
                          <a:spcPts val="300"/>
                        </a:spcAft>
                      </a:pPr>
                      <a:r>
                        <a:rPr lang="fr-FR" sz="1100">
                          <a:effectLst/>
                        </a:rPr>
                        <a:t>10%</a:t>
                      </a:r>
                      <a:endParaRPr lang="fr-FR" sz="1100">
                        <a:effectLst/>
                        <a:latin typeface="Calibri"/>
                        <a:ea typeface="SimSun"/>
                        <a:cs typeface="Arial"/>
                      </a:endParaRPr>
                    </a:p>
                  </a:txBody>
                  <a:tcPr marL="68417" marR="68417" marT="0" marB="0" anchor="ctr"/>
                </a:tc>
                <a:tc>
                  <a:txBody>
                    <a:bodyPr/>
                    <a:lstStyle/>
                    <a:p>
                      <a:pPr algn="ctr">
                        <a:lnSpc>
                          <a:spcPct val="115000"/>
                        </a:lnSpc>
                        <a:spcBef>
                          <a:spcPts val="300"/>
                        </a:spcBef>
                        <a:spcAft>
                          <a:spcPts val="300"/>
                        </a:spcAft>
                      </a:pPr>
                      <a:r>
                        <a:rPr lang="fr-FR" sz="1100">
                          <a:effectLst/>
                        </a:rPr>
                        <a:t>15000</a:t>
                      </a:r>
                      <a:endParaRPr lang="fr-FR" sz="1100">
                        <a:effectLst/>
                        <a:latin typeface="Calibri"/>
                        <a:ea typeface="SimSun"/>
                        <a:cs typeface="Arial"/>
                      </a:endParaRPr>
                    </a:p>
                  </a:txBody>
                  <a:tcPr marL="68417" marR="68417" marT="0" marB="0" anchor="ctr"/>
                </a:tc>
              </a:tr>
              <a:tr h="361722">
                <a:tc>
                  <a:txBody>
                    <a:bodyPr/>
                    <a:lstStyle/>
                    <a:p>
                      <a:pPr>
                        <a:lnSpc>
                          <a:spcPct val="115000"/>
                        </a:lnSpc>
                        <a:spcBef>
                          <a:spcPts val="300"/>
                        </a:spcBef>
                        <a:spcAft>
                          <a:spcPts val="300"/>
                        </a:spcAft>
                      </a:pPr>
                      <a:r>
                        <a:rPr lang="fr-FR" sz="1100">
                          <a:effectLst/>
                        </a:rPr>
                        <a:t>Destruction d’un matériel peu couteux</a:t>
                      </a:r>
                      <a:endParaRPr lang="fr-FR" sz="1100">
                        <a:effectLst/>
                        <a:latin typeface="Calibri"/>
                        <a:ea typeface="SimSun"/>
                        <a:cs typeface="Arial"/>
                      </a:endParaRPr>
                    </a:p>
                  </a:txBody>
                  <a:tcPr marL="68417" marR="68417" marT="0" marB="0" anchor="ctr"/>
                </a:tc>
                <a:tc>
                  <a:txBody>
                    <a:bodyPr/>
                    <a:lstStyle/>
                    <a:p>
                      <a:pPr algn="ctr">
                        <a:lnSpc>
                          <a:spcPct val="115000"/>
                        </a:lnSpc>
                        <a:spcBef>
                          <a:spcPts val="300"/>
                        </a:spcBef>
                        <a:spcAft>
                          <a:spcPts val="300"/>
                        </a:spcAft>
                      </a:pPr>
                      <a:r>
                        <a:rPr lang="fr-FR" sz="1100">
                          <a:effectLst/>
                        </a:rPr>
                        <a:t>25%</a:t>
                      </a:r>
                      <a:endParaRPr lang="fr-FR" sz="1100">
                        <a:effectLst/>
                        <a:latin typeface="Calibri"/>
                        <a:ea typeface="SimSun"/>
                        <a:cs typeface="Arial"/>
                      </a:endParaRPr>
                    </a:p>
                  </a:txBody>
                  <a:tcPr marL="68417" marR="68417" marT="0" marB="0" anchor="ctr"/>
                </a:tc>
                <a:tc>
                  <a:txBody>
                    <a:bodyPr/>
                    <a:lstStyle/>
                    <a:p>
                      <a:pPr algn="ctr">
                        <a:lnSpc>
                          <a:spcPct val="115000"/>
                        </a:lnSpc>
                        <a:spcBef>
                          <a:spcPts val="300"/>
                        </a:spcBef>
                        <a:spcAft>
                          <a:spcPts val="300"/>
                        </a:spcAft>
                      </a:pPr>
                      <a:r>
                        <a:rPr lang="fr-FR" sz="1100" dirty="0" smtClean="0">
                          <a:effectLst/>
                        </a:rPr>
                        <a:t>1000</a:t>
                      </a:r>
                      <a:endParaRPr lang="fr-FR" sz="1100" dirty="0">
                        <a:effectLst/>
                        <a:latin typeface="Calibri"/>
                        <a:ea typeface="SimSun"/>
                        <a:cs typeface="Arial"/>
                      </a:endParaRPr>
                    </a:p>
                  </a:txBody>
                  <a:tcPr marL="68417" marR="68417" marT="0" marB="0" anchor="ctr"/>
                </a:tc>
              </a:tr>
              <a:tr h="361722">
                <a:tc>
                  <a:txBody>
                    <a:bodyPr/>
                    <a:lstStyle/>
                    <a:p>
                      <a:pPr>
                        <a:lnSpc>
                          <a:spcPct val="115000"/>
                        </a:lnSpc>
                        <a:spcBef>
                          <a:spcPts val="300"/>
                        </a:spcBef>
                        <a:spcAft>
                          <a:spcPts val="300"/>
                        </a:spcAft>
                      </a:pPr>
                      <a:r>
                        <a:rPr lang="fr-FR" sz="1100">
                          <a:effectLst/>
                        </a:rPr>
                        <a:t>Perte de données très sensibles</a:t>
                      </a:r>
                      <a:endParaRPr lang="fr-FR" sz="1100">
                        <a:effectLst/>
                        <a:latin typeface="Calibri"/>
                        <a:ea typeface="SimSun"/>
                        <a:cs typeface="Arial"/>
                      </a:endParaRPr>
                    </a:p>
                  </a:txBody>
                  <a:tcPr marL="68417" marR="68417" marT="0" marB="0" anchor="ctr"/>
                </a:tc>
                <a:tc>
                  <a:txBody>
                    <a:bodyPr/>
                    <a:lstStyle/>
                    <a:p>
                      <a:pPr algn="ctr">
                        <a:lnSpc>
                          <a:spcPct val="115000"/>
                        </a:lnSpc>
                        <a:spcBef>
                          <a:spcPts val="300"/>
                        </a:spcBef>
                        <a:spcAft>
                          <a:spcPts val="300"/>
                        </a:spcAft>
                      </a:pPr>
                      <a:r>
                        <a:rPr lang="fr-FR" sz="1100" dirty="0" smtClean="0">
                          <a:effectLst/>
                        </a:rPr>
                        <a:t>10%</a:t>
                      </a:r>
                      <a:endParaRPr lang="fr-FR" sz="1100" dirty="0">
                        <a:effectLst/>
                        <a:latin typeface="Calibri"/>
                        <a:ea typeface="SimSun"/>
                        <a:cs typeface="Arial"/>
                      </a:endParaRPr>
                    </a:p>
                  </a:txBody>
                  <a:tcPr marL="68417" marR="68417" marT="0" marB="0" anchor="ctr"/>
                </a:tc>
                <a:tc>
                  <a:txBody>
                    <a:bodyPr/>
                    <a:lstStyle/>
                    <a:p>
                      <a:pPr algn="ctr">
                        <a:lnSpc>
                          <a:spcPct val="115000"/>
                        </a:lnSpc>
                        <a:spcBef>
                          <a:spcPts val="300"/>
                        </a:spcBef>
                        <a:spcAft>
                          <a:spcPts val="300"/>
                        </a:spcAft>
                      </a:pPr>
                      <a:r>
                        <a:rPr lang="fr-FR" sz="1100">
                          <a:effectLst/>
                        </a:rPr>
                        <a:t>80000</a:t>
                      </a:r>
                      <a:endParaRPr lang="fr-FR" sz="1100">
                        <a:effectLst/>
                        <a:latin typeface="Calibri"/>
                        <a:ea typeface="SimSun"/>
                        <a:cs typeface="Arial"/>
                      </a:endParaRPr>
                    </a:p>
                  </a:txBody>
                  <a:tcPr marL="68417" marR="68417" marT="0" marB="0" anchor="ctr"/>
                </a:tc>
              </a:tr>
              <a:tr h="361722">
                <a:tc>
                  <a:txBody>
                    <a:bodyPr/>
                    <a:lstStyle/>
                    <a:p>
                      <a:pPr>
                        <a:lnSpc>
                          <a:spcPct val="115000"/>
                        </a:lnSpc>
                        <a:spcBef>
                          <a:spcPts val="300"/>
                        </a:spcBef>
                        <a:spcAft>
                          <a:spcPts val="300"/>
                        </a:spcAft>
                      </a:pPr>
                      <a:r>
                        <a:rPr lang="fr-FR" sz="1100">
                          <a:effectLst/>
                        </a:rPr>
                        <a:t>Perte de données moins sensibles</a:t>
                      </a:r>
                      <a:endParaRPr lang="fr-FR" sz="1100">
                        <a:effectLst/>
                        <a:latin typeface="Calibri"/>
                        <a:ea typeface="SimSun"/>
                        <a:cs typeface="Arial"/>
                      </a:endParaRPr>
                    </a:p>
                  </a:txBody>
                  <a:tcPr marL="68417" marR="68417" marT="0" marB="0" anchor="ctr"/>
                </a:tc>
                <a:tc>
                  <a:txBody>
                    <a:bodyPr/>
                    <a:lstStyle/>
                    <a:p>
                      <a:pPr algn="ctr">
                        <a:lnSpc>
                          <a:spcPct val="115000"/>
                        </a:lnSpc>
                        <a:spcBef>
                          <a:spcPts val="300"/>
                        </a:spcBef>
                        <a:spcAft>
                          <a:spcPts val="300"/>
                        </a:spcAft>
                      </a:pPr>
                      <a:r>
                        <a:rPr lang="fr-FR" sz="1100" dirty="0" smtClean="0">
                          <a:effectLst/>
                        </a:rPr>
                        <a:t>20</a:t>
                      </a:r>
                      <a:r>
                        <a:rPr lang="fr-FR" sz="1100" dirty="0">
                          <a:effectLst/>
                        </a:rPr>
                        <a:t>%</a:t>
                      </a:r>
                      <a:endParaRPr lang="fr-FR" sz="1100" dirty="0">
                        <a:effectLst/>
                        <a:latin typeface="Calibri"/>
                        <a:ea typeface="SimSun"/>
                        <a:cs typeface="Arial"/>
                      </a:endParaRPr>
                    </a:p>
                  </a:txBody>
                  <a:tcPr marL="68417" marR="68417" marT="0" marB="0" anchor="ctr"/>
                </a:tc>
                <a:tc>
                  <a:txBody>
                    <a:bodyPr/>
                    <a:lstStyle/>
                    <a:p>
                      <a:pPr algn="ctr">
                        <a:lnSpc>
                          <a:spcPct val="115000"/>
                        </a:lnSpc>
                        <a:spcBef>
                          <a:spcPts val="300"/>
                        </a:spcBef>
                        <a:spcAft>
                          <a:spcPts val="300"/>
                        </a:spcAft>
                      </a:pPr>
                      <a:r>
                        <a:rPr lang="fr-FR" sz="1100">
                          <a:effectLst/>
                        </a:rPr>
                        <a:t>20000</a:t>
                      </a:r>
                      <a:endParaRPr lang="fr-FR" sz="1100">
                        <a:effectLst/>
                        <a:latin typeface="Calibri"/>
                        <a:ea typeface="SimSun"/>
                        <a:cs typeface="Arial"/>
                      </a:endParaRPr>
                    </a:p>
                  </a:txBody>
                  <a:tcPr marL="68417" marR="68417" marT="0" marB="0" anchor="ctr"/>
                </a:tc>
              </a:tr>
              <a:tr h="361722">
                <a:tc>
                  <a:txBody>
                    <a:bodyPr/>
                    <a:lstStyle/>
                    <a:p>
                      <a:pPr>
                        <a:lnSpc>
                          <a:spcPct val="115000"/>
                        </a:lnSpc>
                        <a:spcBef>
                          <a:spcPts val="300"/>
                        </a:spcBef>
                        <a:spcAft>
                          <a:spcPts val="300"/>
                        </a:spcAft>
                      </a:pPr>
                      <a:r>
                        <a:rPr lang="fr-FR" sz="1100" dirty="0">
                          <a:effectLst/>
                        </a:rPr>
                        <a:t>Perte de données peu sensibles</a:t>
                      </a:r>
                      <a:endParaRPr lang="fr-FR" sz="1100" dirty="0">
                        <a:effectLst/>
                        <a:latin typeface="Calibri"/>
                        <a:ea typeface="SimSun"/>
                        <a:cs typeface="Arial"/>
                      </a:endParaRPr>
                    </a:p>
                  </a:txBody>
                  <a:tcPr marL="68417" marR="68417" marT="0" marB="0" anchor="ctr"/>
                </a:tc>
                <a:tc>
                  <a:txBody>
                    <a:bodyPr/>
                    <a:lstStyle/>
                    <a:p>
                      <a:pPr algn="ctr">
                        <a:lnSpc>
                          <a:spcPct val="115000"/>
                        </a:lnSpc>
                        <a:spcBef>
                          <a:spcPts val="300"/>
                        </a:spcBef>
                        <a:spcAft>
                          <a:spcPts val="300"/>
                        </a:spcAft>
                      </a:pPr>
                      <a:r>
                        <a:rPr lang="fr-FR" sz="1100">
                          <a:effectLst/>
                        </a:rPr>
                        <a:t>30%</a:t>
                      </a:r>
                      <a:endParaRPr lang="fr-FR" sz="1100">
                        <a:effectLst/>
                        <a:latin typeface="Calibri"/>
                        <a:ea typeface="SimSun"/>
                        <a:cs typeface="Arial"/>
                      </a:endParaRPr>
                    </a:p>
                  </a:txBody>
                  <a:tcPr marL="68417" marR="68417" marT="0" marB="0" anchor="ctr"/>
                </a:tc>
                <a:tc>
                  <a:txBody>
                    <a:bodyPr/>
                    <a:lstStyle/>
                    <a:p>
                      <a:pPr algn="ctr">
                        <a:lnSpc>
                          <a:spcPct val="115000"/>
                        </a:lnSpc>
                        <a:spcBef>
                          <a:spcPts val="300"/>
                        </a:spcBef>
                        <a:spcAft>
                          <a:spcPts val="300"/>
                        </a:spcAft>
                      </a:pPr>
                      <a:r>
                        <a:rPr lang="fr-FR" sz="1100" dirty="0" smtClean="0">
                          <a:effectLst/>
                        </a:rPr>
                        <a:t>1500</a:t>
                      </a:r>
                      <a:endParaRPr lang="fr-FR" sz="1100" dirty="0">
                        <a:effectLst/>
                        <a:latin typeface="Calibri"/>
                        <a:ea typeface="SimSun"/>
                        <a:cs typeface="Arial"/>
                      </a:endParaRPr>
                    </a:p>
                  </a:txBody>
                  <a:tcPr marL="68417" marR="68417" marT="0" marB="0" anchor="ctr"/>
                </a:tc>
              </a:tr>
            </a:tbl>
          </a:graphicData>
        </a:graphic>
      </p:graphicFrame>
      <p:sp>
        <p:nvSpPr>
          <p:cNvPr id="10" name="Rectangle 9"/>
          <p:cNvSpPr/>
          <p:nvPr/>
        </p:nvSpPr>
        <p:spPr>
          <a:xfrm>
            <a:off x="683568" y="6021288"/>
            <a:ext cx="7537311" cy="646331"/>
          </a:xfrm>
          <a:prstGeom prst="rect">
            <a:avLst/>
          </a:prstGeom>
        </p:spPr>
        <p:txBody>
          <a:bodyPr wrap="square">
            <a:spAutoFit/>
          </a:bodyPr>
          <a:lstStyle/>
          <a:p>
            <a:r>
              <a:rPr lang="fr-FR" dirty="0" smtClean="0"/>
              <a:t>Analyser </a:t>
            </a:r>
            <a:r>
              <a:rPr lang="fr-FR" dirty="0"/>
              <a:t>les risques pouvant être provoqués par ces menaces et en proposer des solutions pour les </a:t>
            </a:r>
            <a:r>
              <a:rPr lang="fr-FR" dirty="0" smtClean="0"/>
              <a:t>couvrir.</a:t>
            </a:r>
            <a:endParaRPr lang="fr-FR" dirty="0"/>
          </a:p>
        </p:txBody>
      </p:sp>
      <p:sp>
        <p:nvSpPr>
          <p:cNvPr id="11" name="ZoneTexte 10"/>
          <p:cNvSpPr txBox="1"/>
          <p:nvPr/>
        </p:nvSpPr>
        <p:spPr>
          <a:xfrm>
            <a:off x="887682" y="91371"/>
            <a:ext cx="4980462" cy="338554"/>
          </a:xfrm>
          <a:prstGeom prst="rect">
            <a:avLst/>
          </a:prstGeom>
          <a:noFill/>
        </p:spPr>
        <p:txBody>
          <a:bodyPr wrap="square" rtlCol="0">
            <a:spAutoFit/>
          </a:bodyPr>
          <a:lstStyle/>
          <a:p>
            <a:r>
              <a:rPr lang="fr-FR" sz="1600" b="1" u="sng" spc="200" dirty="0" smtClean="0">
                <a:latin typeface="Book Antiqua" pitchFamily="18" charset="0"/>
              </a:rPr>
              <a:t>Annexe : Exemple d’analyse de risques</a:t>
            </a:r>
            <a:endParaRPr lang="fr-FR" sz="1600" b="1" u="sng" spc="200" dirty="0">
              <a:latin typeface="Book Antiqua" pitchFamily="18" charset="0"/>
            </a:endParaRPr>
          </a:p>
        </p:txBody>
      </p:sp>
    </p:spTree>
    <p:extLst>
      <p:ext uri="{BB962C8B-B14F-4D97-AF65-F5344CB8AC3E}">
        <p14:creationId xmlns:p14="http://schemas.microsoft.com/office/powerpoint/2010/main" val="3990420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1000"/>
                                        <p:tgtEl>
                                          <p:spTgt spid="2"/>
                                        </p:tgtEl>
                                      </p:cBhvr>
                                    </p:animEffect>
                                  </p:childTnLst>
                                </p:cTn>
                              </p:par>
                            </p:childTnLst>
                          </p:cTn>
                        </p:par>
                        <p:par>
                          <p:cTn id="13" fill="hold">
                            <p:stCondLst>
                              <p:cond delay="1000"/>
                            </p:stCondLst>
                            <p:childTnLst>
                              <p:par>
                                <p:cTn id="14" presetID="21" presetClass="entr" presetSubtype="1" fill="hold" nodeType="after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heel(1)">
                                      <p:cBhvr>
                                        <p:cTn id="16" dur="2000"/>
                                        <p:tgtEl>
                                          <p:spTgt spid="7"/>
                                        </p:tgtEl>
                                      </p:cBhvr>
                                    </p:animEffect>
                                  </p:childTnLst>
                                </p:cTn>
                              </p:par>
                            </p:childTnLst>
                          </p:cTn>
                        </p:par>
                        <p:par>
                          <p:cTn id="17" fill="hold">
                            <p:stCondLst>
                              <p:cond delay="3000"/>
                            </p:stCondLst>
                            <p:childTnLst>
                              <p:par>
                                <p:cTn id="18" presetID="6" presetClass="entr" presetSubtype="16" fill="hold" grpId="0" nodeType="after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circle(in)">
                                      <p:cBhvr>
                                        <p:cTn id="20"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1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1021306"/>
            <a:ext cx="2652008" cy="369332"/>
          </a:xfrm>
          <a:prstGeom prst="rect">
            <a:avLst/>
          </a:prstGeom>
        </p:spPr>
        <p:txBody>
          <a:bodyPr wrap="none">
            <a:spAutoFit/>
          </a:bodyPr>
          <a:lstStyle/>
          <a:p>
            <a:r>
              <a:rPr lang="fr-FR" dirty="0" smtClean="0"/>
              <a:t>Critères </a:t>
            </a:r>
            <a:r>
              <a:rPr lang="fr-FR" dirty="0"/>
              <a:t>de </a:t>
            </a:r>
            <a:r>
              <a:rPr lang="fr-FR" dirty="0" smtClean="0"/>
              <a:t>pondération :</a:t>
            </a:r>
            <a:endParaRPr lang="fr-FR" dirty="0"/>
          </a:p>
        </p:txBody>
      </p:sp>
      <p:sp>
        <p:nvSpPr>
          <p:cNvPr id="3" name="Rectangle 2"/>
          <p:cNvSpPr/>
          <p:nvPr/>
        </p:nvSpPr>
        <p:spPr>
          <a:xfrm>
            <a:off x="395536" y="564649"/>
            <a:ext cx="1355371" cy="400110"/>
          </a:xfrm>
          <a:prstGeom prst="rect">
            <a:avLst/>
          </a:prstGeom>
        </p:spPr>
        <p:txBody>
          <a:bodyPr wrap="none">
            <a:spAutoFit/>
          </a:bodyPr>
          <a:lstStyle/>
          <a:p>
            <a:pPr lvl="0" fontAlgn="ctr"/>
            <a:r>
              <a:rPr lang="fr-FR" sz="2000" b="1" dirty="0" smtClean="0">
                <a:solidFill>
                  <a:srgbClr val="FF0000"/>
                </a:solidFill>
              </a:rPr>
              <a:t>Exemple</a:t>
            </a:r>
            <a:r>
              <a:rPr lang="fr-FR" sz="2000" b="1" dirty="0">
                <a:solidFill>
                  <a:srgbClr val="FF0000"/>
                </a:solidFill>
              </a:rPr>
              <a:t> :</a:t>
            </a:r>
          </a:p>
        </p:txBody>
      </p:sp>
      <p:graphicFrame>
        <p:nvGraphicFramePr>
          <p:cNvPr id="4" name="Tableau 3"/>
          <p:cNvGraphicFramePr>
            <a:graphicFrameLocks noGrp="1"/>
          </p:cNvGraphicFramePr>
          <p:nvPr>
            <p:extLst>
              <p:ext uri="{D42A27DB-BD31-4B8C-83A1-F6EECF244321}">
                <p14:modId xmlns:p14="http://schemas.microsoft.com/office/powerpoint/2010/main" val="2817711668"/>
              </p:ext>
            </p:extLst>
          </p:nvPr>
        </p:nvGraphicFramePr>
        <p:xfrm>
          <a:off x="1524000" y="2132856"/>
          <a:ext cx="6096000" cy="2595880"/>
        </p:xfrm>
        <a:graphic>
          <a:graphicData uri="http://schemas.openxmlformats.org/drawingml/2006/table">
            <a:tbl>
              <a:tblPr firstRow="1" bandRow="1">
                <a:tableStyleId>{5C22544A-7EE6-4342-B048-85BDC9FD1C3A}</a:tableStyleId>
              </a:tblPr>
              <a:tblGrid>
                <a:gridCol w="2111896"/>
                <a:gridCol w="936104"/>
                <a:gridCol w="2160240"/>
                <a:gridCol w="887760"/>
              </a:tblGrid>
              <a:tr h="370840">
                <a:tc gridSpan="2">
                  <a:txBody>
                    <a:bodyPr/>
                    <a:lstStyle/>
                    <a:p>
                      <a:r>
                        <a:rPr lang="fr-FR" dirty="0" smtClean="0"/>
                        <a:t>Gravité</a:t>
                      </a:r>
                      <a:endParaRPr lang="fr-FR" dirty="0"/>
                    </a:p>
                  </a:txBody>
                  <a:tcPr/>
                </a:tc>
                <a:tc hMerge="1">
                  <a:txBody>
                    <a:bodyPr/>
                    <a:lstStyle/>
                    <a:p>
                      <a:endParaRPr lang="fr-FR" dirty="0"/>
                    </a:p>
                  </a:txBody>
                  <a:tcPr/>
                </a:tc>
                <a:tc gridSpan="2">
                  <a:txBody>
                    <a:bodyPr/>
                    <a:lstStyle/>
                    <a:p>
                      <a:r>
                        <a:rPr lang="fr-FR" dirty="0" smtClean="0"/>
                        <a:t>Occurrence</a:t>
                      </a:r>
                      <a:endParaRPr lang="fr-FR" dirty="0"/>
                    </a:p>
                  </a:txBody>
                  <a:tcPr/>
                </a:tc>
                <a:tc hMerge="1">
                  <a:txBody>
                    <a:bodyPr/>
                    <a:lstStyle/>
                    <a:p>
                      <a:endParaRPr lang="fr-FR" dirty="0"/>
                    </a:p>
                  </a:txBody>
                  <a:tcPr/>
                </a:tc>
              </a:tr>
              <a:tr h="370840">
                <a:tc>
                  <a:txBody>
                    <a:bodyPr/>
                    <a:lstStyle/>
                    <a:p>
                      <a:r>
                        <a:rPr lang="fr-FR" dirty="0" smtClean="0"/>
                        <a:t>Impact</a:t>
                      </a:r>
                      <a:endParaRPr lang="fr-FR" dirty="0"/>
                    </a:p>
                  </a:txBody>
                  <a:tcPr/>
                </a:tc>
                <a:tc>
                  <a:txBody>
                    <a:bodyPr/>
                    <a:lstStyle/>
                    <a:p>
                      <a:r>
                        <a:rPr lang="fr-FR" dirty="0" smtClean="0"/>
                        <a:t>Niveau</a:t>
                      </a:r>
                      <a:r>
                        <a:rPr lang="fr-FR" baseline="0" dirty="0" smtClean="0"/>
                        <a:t> </a:t>
                      </a:r>
                      <a:endParaRPr lang="fr-FR" dirty="0"/>
                    </a:p>
                  </a:txBody>
                  <a:tcPr/>
                </a:tc>
                <a:tc>
                  <a:txBody>
                    <a:bodyPr/>
                    <a:lstStyle/>
                    <a:p>
                      <a:r>
                        <a:rPr lang="fr-FR" dirty="0" smtClean="0"/>
                        <a:t>Probabilité estimée</a:t>
                      </a:r>
                      <a:endParaRPr lang="fr-FR" dirty="0"/>
                    </a:p>
                  </a:txBody>
                  <a:tcPr/>
                </a:tc>
                <a:tc>
                  <a:txBody>
                    <a:bodyPr/>
                    <a:lstStyle/>
                    <a:p>
                      <a:r>
                        <a:rPr lang="fr-FR" dirty="0" smtClean="0"/>
                        <a:t>Niveau </a:t>
                      </a:r>
                      <a:endParaRPr lang="fr-FR" dirty="0"/>
                    </a:p>
                  </a:txBody>
                  <a:tcPr/>
                </a:tc>
              </a:tr>
              <a:tr h="370840">
                <a:tc>
                  <a:txBody>
                    <a:bodyPr/>
                    <a:lstStyle/>
                    <a:p>
                      <a:r>
                        <a:rPr lang="fr-FR" dirty="0" smtClean="0"/>
                        <a:t>&gt;= 80000</a:t>
                      </a:r>
                      <a:endParaRPr lang="fr-FR" dirty="0"/>
                    </a:p>
                  </a:txBody>
                  <a:tcPr/>
                </a:tc>
                <a:tc>
                  <a:txBody>
                    <a:bodyPr/>
                    <a:lstStyle/>
                    <a:p>
                      <a:r>
                        <a:rPr lang="fr-FR" dirty="0" smtClean="0"/>
                        <a:t>5</a:t>
                      </a:r>
                      <a:endParaRPr lang="fr-FR" dirty="0"/>
                    </a:p>
                  </a:txBody>
                  <a:tcPr/>
                </a:tc>
                <a:tc>
                  <a:txBody>
                    <a:bodyPr/>
                    <a:lstStyle/>
                    <a:p>
                      <a:r>
                        <a:rPr lang="fr-FR" dirty="0" smtClean="0"/>
                        <a:t>≥ 50%</a:t>
                      </a:r>
                      <a:endParaRPr lang="fr-FR" dirty="0"/>
                    </a:p>
                  </a:txBody>
                  <a:tcPr/>
                </a:tc>
                <a:tc>
                  <a:txBody>
                    <a:bodyPr/>
                    <a:lstStyle/>
                    <a:p>
                      <a:r>
                        <a:rPr lang="fr-FR" dirty="0" smtClean="0"/>
                        <a:t>5</a:t>
                      </a:r>
                      <a:endParaRPr lang="fr-FR" dirty="0"/>
                    </a:p>
                  </a:txBody>
                  <a:tcPr/>
                </a:tc>
              </a:tr>
              <a:tr h="370840">
                <a:tc>
                  <a:txBody>
                    <a:bodyPr/>
                    <a:lstStyle/>
                    <a:p>
                      <a:r>
                        <a:rPr lang="fr-FR" dirty="0" smtClean="0"/>
                        <a:t>[50000 – 80000[</a:t>
                      </a:r>
                      <a:endParaRPr lang="fr-FR" dirty="0"/>
                    </a:p>
                  </a:txBody>
                  <a:tcPr/>
                </a:tc>
                <a:tc>
                  <a:txBody>
                    <a:bodyPr/>
                    <a:lstStyle/>
                    <a:p>
                      <a:r>
                        <a:rPr lang="fr-FR" dirty="0" smtClean="0"/>
                        <a:t>4</a:t>
                      </a:r>
                      <a:endParaRPr lang="fr-FR" dirty="0"/>
                    </a:p>
                  </a:txBody>
                  <a:tcPr/>
                </a:tc>
                <a:tc>
                  <a:txBody>
                    <a:bodyPr/>
                    <a:lstStyle/>
                    <a:p>
                      <a:r>
                        <a:rPr lang="fr-FR" dirty="0" smtClean="0"/>
                        <a:t>≥ 30%</a:t>
                      </a:r>
                      <a:endParaRPr lang="fr-FR" dirty="0"/>
                    </a:p>
                  </a:txBody>
                  <a:tcPr/>
                </a:tc>
                <a:tc>
                  <a:txBody>
                    <a:bodyPr/>
                    <a:lstStyle/>
                    <a:p>
                      <a:r>
                        <a:rPr lang="fr-FR" dirty="0" smtClean="0"/>
                        <a:t>4</a:t>
                      </a:r>
                      <a:endParaRPr lang="fr-FR" dirty="0"/>
                    </a:p>
                  </a:txBody>
                  <a:tcPr/>
                </a:tc>
              </a:tr>
              <a:tr h="370840">
                <a:tc>
                  <a:txBody>
                    <a:bodyPr/>
                    <a:lstStyle/>
                    <a:p>
                      <a:r>
                        <a:rPr lang="fr-FR" dirty="0" smtClean="0"/>
                        <a:t>[30000 – 50000[</a:t>
                      </a:r>
                      <a:endParaRPr lang="fr-FR" dirty="0"/>
                    </a:p>
                  </a:txBody>
                  <a:tcPr/>
                </a:tc>
                <a:tc>
                  <a:txBody>
                    <a:bodyPr/>
                    <a:lstStyle/>
                    <a:p>
                      <a:r>
                        <a:rPr lang="fr-FR" dirty="0" smtClean="0"/>
                        <a:t>3</a:t>
                      </a:r>
                      <a:endParaRPr lang="fr-FR" dirty="0"/>
                    </a:p>
                  </a:txBody>
                  <a:tcPr/>
                </a:tc>
                <a:tc>
                  <a:txBody>
                    <a:bodyPr/>
                    <a:lstStyle/>
                    <a:p>
                      <a:r>
                        <a:rPr lang="fr-FR" dirty="0" smtClean="0"/>
                        <a:t>≥ 10%</a:t>
                      </a:r>
                      <a:endParaRPr lang="fr-FR" dirty="0"/>
                    </a:p>
                  </a:txBody>
                  <a:tcPr/>
                </a:tc>
                <a:tc>
                  <a:txBody>
                    <a:bodyPr/>
                    <a:lstStyle/>
                    <a:p>
                      <a:r>
                        <a:rPr lang="fr-FR" dirty="0" smtClean="0"/>
                        <a:t>3</a:t>
                      </a:r>
                      <a:endParaRPr lang="fr-FR" dirty="0"/>
                    </a:p>
                  </a:txBody>
                  <a:tcPr/>
                </a:tc>
              </a:tr>
              <a:tr h="370840">
                <a:tc>
                  <a:txBody>
                    <a:bodyPr/>
                    <a:lstStyle/>
                    <a:p>
                      <a:r>
                        <a:rPr lang="fr-FR" dirty="0" smtClean="0"/>
                        <a:t>[10000 – 30000[</a:t>
                      </a:r>
                      <a:endParaRPr lang="fr-FR" dirty="0"/>
                    </a:p>
                  </a:txBody>
                  <a:tcPr/>
                </a:tc>
                <a:tc>
                  <a:txBody>
                    <a:bodyPr/>
                    <a:lstStyle/>
                    <a:p>
                      <a:r>
                        <a:rPr lang="fr-FR" dirty="0" smtClean="0"/>
                        <a:t>2</a:t>
                      </a:r>
                      <a:endParaRPr lang="fr-FR" dirty="0"/>
                    </a:p>
                  </a:txBody>
                  <a:tcPr/>
                </a:tc>
                <a:tc>
                  <a:txBody>
                    <a:bodyPr/>
                    <a:lstStyle/>
                    <a:p>
                      <a:r>
                        <a:rPr lang="fr-FR" dirty="0" smtClean="0"/>
                        <a:t>≥ 5%</a:t>
                      </a:r>
                      <a:endParaRPr lang="fr-FR" dirty="0"/>
                    </a:p>
                  </a:txBody>
                  <a:tcPr/>
                </a:tc>
                <a:tc>
                  <a:txBody>
                    <a:bodyPr/>
                    <a:lstStyle/>
                    <a:p>
                      <a:r>
                        <a:rPr lang="fr-FR" dirty="0" smtClean="0"/>
                        <a:t>2</a:t>
                      </a:r>
                      <a:endParaRPr lang="fr-FR" dirty="0"/>
                    </a:p>
                  </a:txBody>
                  <a:tcPr/>
                </a:tc>
              </a:tr>
              <a:tr h="370840">
                <a:tc>
                  <a:txBody>
                    <a:bodyPr/>
                    <a:lstStyle/>
                    <a:p>
                      <a:r>
                        <a:rPr lang="fr-FR" dirty="0" smtClean="0"/>
                        <a:t>&lt;10000</a:t>
                      </a:r>
                      <a:endParaRPr lang="fr-FR" dirty="0"/>
                    </a:p>
                  </a:txBody>
                  <a:tcPr/>
                </a:tc>
                <a:tc>
                  <a:txBody>
                    <a:bodyPr/>
                    <a:lstStyle/>
                    <a:p>
                      <a:r>
                        <a:rPr lang="fr-FR" dirty="0" smtClean="0"/>
                        <a:t>1</a:t>
                      </a:r>
                      <a:endParaRPr lang="fr-FR" dirty="0"/>
                    </a:p>
                  </a:txBody>
                  <a:tcPr/>
                </a:tc>
                <a:tc>
                  <a:txBody>
                    <a:bodyPr/>
                    <a:lstStyle/>
                    <a:p>
                      <a:r>
                        <a:rPr lang="fr-FR" dirty="0" smtClean="0"/>
                        <a:t>&lt; 5%</a:t>
                      </a:r>
                      <a:endParaRPr lang="fr-FR" dirty="0"/>
                    </a:p>
                  </a:txBody>
                  <a:tcPr/>
                </a:tc>
                <a:tc>
                  <a:txBody>
                    <a:bodyPr/>
                    <a:lstStyle/>
                    <a:p>
                      <a:r>
                        <a:rPr lang="fr-FR" dirty="0" smtClean="0"/>
                        <a:t>1</a:t>
                      </a:r>
                      <a:endParaRPr lang="fr-FR" dirty="0"/>
                    </a:p>
                  </a:txBody>
                  <a:tcPr/>
                </a:tc>
              </a:tr>
            </a:tbl>
          </a:graphicData>
        </a:graphic>
      </p:graphicFrame>
      <p:sp>
        <p:nvSpPr>
          <p:cNvPr id="5" name="ZoneTexte 4"/>
          <p:cNvSpPr txBox="1"/>
          <p:nvPr/>
        </p:nvSpPr>
        <p:spPr>
          <a:xfrm>
            <a:off x="887682" y="91371"/>
            <a:ext cx="4980462" cy="338554"/>
          </a:xfrm>
          <a:prstGeom prst="rect">
            <a:avLst/>
          </a:prstGeom>
          <a:noFill/>
        </p:spPr>
        <p:txBody>
          <a:bodyPr wrap="square" rtlCol="0">
            <a:spAutoFit/>
          </a:bodyPr>
          <a:lstStyle/>
          <a:p>
            <a:r>
              <a:rPr lang="fr-FR" sz="1600" b="1" u="sng" spc="200" dirty="0" smtClean="0">
                <a:latin typeface="Book Antiqua" pitchFamily="18" charset="0"/>
              </a:rPr>
              <a:t>Annexe : Exemple d’analyse de risques</a:t>
            </a:r>
            <a:endParaRPr lang="fr-FR" sz="1600" b="1" u="sng" spc="200" dirty="0">
              <a:latin typeface="Book Antiqua" pitchFamily="18" charset="0"/>
            </a:endParaRPr>
          </a:p>
        </p:txBody>
      </p:sp>
    </p:spTree>
    <p:extLst>
      <p:ext uri="{BB962C8B-B14F-4D97-AF65-F5344CB8AC3E}">
        <p14:creationId xmlns:p14="http://schemas.microsoft.com/office/powerpoint/2010/main" val="18373786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1137" y="1662547"/>
            <a:ext cx="6181725" cy="203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971600" y="1021306"/>
            <a:ext cx="2203488" cy="369332"/>
          </a:xfrm>
          <a:prstGeom prst="rect">
            <a:avLst/>
          </a:prstGeom>
        </p:spPr>
        <p:txBody>
          <a:bodyPr wrap="none">
            <a:spAutoFit/>
          </a:bodyPr>
          <a:lstStyle/>
          <a:p>
            <a:r>
              <a:rPr lang="fr-FR" dirty="0" smtClean="0"/>
              <a:t>Matrice des risques :</a:t>
            </a:r>
            <a:endParaRPr lang="fr-FR" dirty="0"/>
          </a:p>
        </p:txBody>
      </p:sp>
      <p:sp>
        <p:nvSpPr>
          <p:cNvPr id="6" name="Rectangle 5"/>
          <p:cNvSpPr/>
          <p:nvPr/>
        </p:nvSpPr>
        <p:spPr>
          <a:xfrm>
            <a:off x="395536" y="564649"/>
            <a:ext cx="1355371" cy="400110"/>
          </a:xfrm>
          <a:prstGeom prst="rect">
            <a:avLst/>
          </a:prstGeom>
        </p:spPr>
        <p:txBody>
          <a:bodyPr wrap="none">
            <a:spAutoFit/>
          </a:bodyPr>
          <a:lstStyle/>
          <a:p>
            <a:pPr lvl="0" fontAlgn="ctr"/>
            <a:r>
              <a:rPr lang="fr-FR" sz="2000" b="1" dirty="0" smtClean="0">
                <a:solidFill>
                  <a:srgbClr val="FF0000"/>
                </a:solidFill>
              </a:rPr>
              <a:t>Exemple</a:t>
            </a:r>
            <a:r>
              <a:rPr lang="fr-FR" sz="2000" b="1" dirty="0">
                <a:solidFill>
                  <a:srgbClr val="FF0000"/>
                </a:solidFill>
              </a:rPr>
              <a:t> :</a:t>
            </a:r>
          </a:p>
        </p:txBody>
      </p:sp>
      <p:grpSp>
        <p:nvGrpSpPr>
          <p:cNvPr id="7" name="Groupe 6"/>
          <p:cNvGrpSpPr/>
          <p:nvPr/>
        </p:nvGrpSpPr>
        <p:grpSpPr>
          <a:xfrm>
            <a:off x="1753033" y="4725144"/>
            <a:ext cx="3323023" cy="288032"/>
            <a:chOff x="1753033" y="4725144"/>
            <a:chExt cx="3323023" cy="288032"/>
          </a:xfrm>
        </p:grpSpPr>
        <p:sp>
          <p:nvSpPr>
            <p:cNvPr id="4" name="Rectangle 3"/>
            <p:cNvSpPr/>
            <p:nvPr/>
          </p:nvSpPr>
          <p:spPr>
            <a:xfrm>
              <a:off x="1753033" y="4725144"/>
              <a:ext cx="322437" cy="2880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2073344" y="4725144"/>
              <a:ext cx="3002712" cy="288032"/>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fr-FR" sz="1400" dirty="0" smtClean="0"/>
                <a:t>Evitement</a:t>
              </a:r>
              <a:endParaRPr lang="fr-FR" sz="1400" dirty="0"/>
            </a:p>
          </p:txBody>
        </p:sp>
      </p:grpSp>
      <p:grpSp>
        <p:nvGrpSpPr>
          <p:cNvPr id="11" name="Groupe 10"/>
          <p:cNvGrpSpPr/>
          <p:nvPr/>
        </p:nvGrpSpPr>
        <p:grpSpPr>
          <a:xfrm>
            <a:off x="1782389" y="5229200"/>
            <a:ext cx="3323023" cy="288032"/>
            <a:chOff x="1753033" y="4725144"/>
            <a:chExt cx="3323023" cy="288032"/>
          </a:xfrm>
        </p:grpSpPr>
        <p:sp>
          <p:nvSpPr>
            <p:cNvPr id="12" name="Rectangle 11"/>
            <p:cNvSpPr/>
            <p:nvPr/>
          </p:nvSpPr>
          <p:spPr>
            <a:xfrm>
              <a:off x="1753033" y="4725144"/>
              <a:ext cx="322437" cy="288032"/>
            </a:xfrm>
            <a:prstGeom prst="rect">
              <a:avLst/>
            </a:prstGeom>
            <a:solidFill>
              <a:srgbClr val="813F48"/>
            </a:solidFill>
            <a:ln>
              <a:solidFill>
                <a:srgbClr val="813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p:cNvSpPr/>
            <p:nvPr/>
          </p:nvSpPr>
          <p:spPr>
            <a:xfrm>
              <a:off x="2073344" y="4725144"/>
              <a:ext cx="3002712" cy="288032"/>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fr-FR" sz="1400" dirty="0" smtClean="0"/>
                <a:t>Réduction </a:t>
              </a:r>
              <a:endParaRPr lang="fr-FR" sz="1400" dirty="0"/>
            </a:p>
          </p:txBody>
        </p:sp>
      </p:grpSp>
      <p:grpSp>
        <p:nvGrpSpPr>
          <p:cNvPr id="14" name="Groupe 13"/>
          <p:cNvGrpSpPr/>
          <p:nvPr/>
        </p:nvGrpSpPr>
        <p:grpSpPr>
          <a:xfrm>
            <a:off x="1782389" y="5661248"/>
            <a:ext cx="3323023" cy="288032"/>
            <a:chOff x="1753033" y="4725144"/>
            <a:chExt cx="3323023" cy="288032"/>
          </a:xfrm>
        </p:grpSpPr>
        <p:sp>
          <p:nvSpPr>
            <p:cNvPr id="15" name="Rectangle 14"/>
            <p:cNvSpPr/>
            <p:nvPr/>
          </p:nvSpPr>
          <p:spPr>
            <a:xfrm>
              <a:off x="1753033" y="4725144"/>
              <a:ext cx="322437" cy="288032"/>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15"/>
            <p:cNvSpPr/>
            <p:nvPr/>
          </p:nvSpPr>
          <p:spPr>
            <a:xfrm>
              <a:off x="2073344" y="4725144"/>
              <a:ext cx="3002712" cy="288032"/>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fr-FR" sz="1400" dirty="0" smtClean="0"/>
                <a:t>Transfert </a:t>
              </a:r>
              <a:endParaRPr lang="fr-FR" sz="1400" dirty="0"/>
            </a:p>
          </p:txBody>
        </p:sp>
      </p:grpSp>
      <p:grpSp>
        <p:nvGrpSpPr>
          <p:cNvPr id="17" name="Groupe 16"/>
          <p:cNvGrpSpPr/>
          <p:nvPr/>
        </p:nvGrpSpPr>
        <p:grpSpPr>
          <a:xfrm>
            <a:off x="1782389" y="6165304"/>
            <a:ext cx="3323023" cy="288032"/>
            <a:chOff x="1753033" y="4725144"/>
            <a:chExt cx="3323023" cy="288032"/>
          </a:xfrm>
        </p:grpSpPr>
        <p:sp>
          <p:nvSpPr>
            <p:cNvPr id="18" name="Rectangle 17"/>
            <p:cNvSpPr/>
            <p:nvPr/>
          </p:nvSpPr>
          <p:spPr>
            <a:xfrm>
              <a:off x="1753033" y="4725144"/>
              <a:ext cx="322437" cy="288032"/>
            </a:xfrm>
            <a:prstGeom prst="rect">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Rectangle 18"/>
            <p:cNvSpPr/>
            <p:nvPr/>
          </p:nvSpPr>
          <p:spPr>
            <a:xfrm>
              <a:off x="2073344" y="4725144"/>
              <a:ext cx="3002712" cy="288032"/>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fr-FR" sz="1400" dirty="0" smtClean="0"/>
                <a:t>Acceptation </a:t>
              </a:r>
              <a:endParaRPr lang="fr-FR" sz="1400" dirty="0"/>
            </a:p>
          </p:txBody>
        </p:sp>
      </p:grpSp>
      <p:sp>
        <p:nvSpPr>
          <p:cNvPr id="20" name="ZoneTexte 19"/>
          <p:cNvSpPr txBox="1"/>
          <p:nvPr/>
        </p:nvSpPr>
        <p:spPr>
          <a:xfrm>
            <a:off x="887682" y="91371"/>
            <a:ext cx="4980462" cy="338554"/>
          </a:xfrm>
          <a:prstGeom prst="rect">
            <a:avLst/>
          </a:prstGeom>
          <a:noFill/>
        </p:spPr>
        <p:txBody>
          <a:bodyPr wrap="square" rtlCol="0">
            <a:spAutoFit/>
          </a:bodyPr>
          <a:lstStyle/>
          <a:p>
            <a:r>
              <a:rPr lang="fr-FR" sz="1600" b="1" u="sng" spc="200" dirty="0" smtClean="0">
                <a:latin typeface="Book Antiqua" pitchFamily="18" charset="0"/>
              </a:rPr>
              <a:t>Annexe : Exemple d’analyse de risques</a:t>
            </a:r>
            <a:endParaRPr lang="fr-FR" sz="1600" b="1" u="sng" spc="200" dirty="0">
              <a:latin typeface="Book Antiqua" pitchFamily="18" charset="0"/>
            </a:endParaRPr>
          </a:p>
        </p:txBody>
      </p:sp>
    </p:spTree>
    <p:extLst>
      <p:ext uri="{BB962C8B-B14F-4D97-AF65-F5344CB8AC3E}">
        <p14:creationId xmlns:p14="http://schemas.microsoft.com/office/powerpoint/2010/main" val="1837378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2050"/>
                                        </p:tgtEl>
                                        <p:attrNameLst>
                                          <p:attrName>style.visibility</p:attrName>
                                        </p:attrNameLst>
                                      </p:cBhvr>
                                      <p:to>
                                        <p:strVal val="visible"/>
                                      </p:to>
                                    </p:set>
                                    <p:animEffect transition="in" filter="wheel(1)">
                                      <p:cBhvr>
                                        <p:cTn id="14" dur="2000"/>
                                        <p:tgtEl>
                                          <p:spTgt spid="2050"/>
                                        </p:tgtEl>
                                      </p:cBhvr>
                                    </p:animEffect>
                                  </p:childTnLst>
                                </p:cTn>
                              </p:par>
                            </p:childTnLst>
                          </p:cTn>
                        </p:par>
                        <p:par>
                          <p:cTn id="15" fill="hold">
                            <p:stCondLst>
                              <p:cond delay="2000"/>
                            </p:stCondLst>
                            <p:childTnLst>
                              <p:par>
                                <p:cTn id="16" presetID="42" presetClass="entr" presetSubtype="0" fill="hold" nodeType="after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1000"/>
                                        <p:tgtEl>
                                          <p:spTgt spid="7"/>
                                        </p:tgtEl>
                                      </p:cBhvr>
                                    </p:animEffect>
                                    <p:anim calcmode="lin" valueType="num">
                                      <p:cBhvr>
                                        <p:cTn id="19" dur="1000" fill="hold"/>
                                        <p:tgtEl>
                                          <p:spTgt spid="7"/>
                                        </p:tgtEl>
                                        <p:attrNameLst>
                                          <p:attrName>ppt_x</p:attrName>
                                        </p:attrNameLst>
                                      </p:cBhvr>
                                      <p:tavLst>
                                        <p:tav tm="0">
                                          <p:val>
                                            <p:strVal val="#ppt_x"/>
                                          </p:val>
                                        </p:tav>
                                        <p:tav tm="100000">
                                          <p:val>
                                            <p:strVal val="#ppt_x"/>
                                          </p:val>
                                        </p:tav>
                                      </p:tavLst>
                                    </p:anim>
                                    <p:anim calcmode="lin" valueType="num">
                                      <p:cBhvr>
                                        <p:cTn id="20" dur="1000" fill="hold"/>
                                        <p:tgtEl>
                                          <p:spTgt spid="7"/>
                                        </p:tgtEl>
                                        <p:attrNameLst>
                                          <p:attrName>ppt_y</p:attrName>
                                        </p:attrNameLst>
                                      </p:cBhvr>
                                      <p:tavLst>
                                        <p:tav tm="0">
                                          <p:val>
                                            <p:strVal val="#ppt_y+.1"/>
                                          </p:val>
                                        </p:tav>
                                        <p:tav tm="100000">
                                          <p:val>
                                            <p:strVal val="#ppt_y"/>
                                          </p:val>
                                        </p:tav>
                                      </p:tavLst>
                                    </p:anim>
                                  </p:childTnLst>
                                </p:cTn>
                              </p:par>
                            </p:childTnLst>
                          </p:cTn>
                        </p:par>
                        <p:par>
                          <p:cTn id="21" fill="hold">
                            <p:stCondLst>
                              <p:cond delay="3000"/>
                            </p:stCondLst>
                            <p:childTnLst>
                              <p:par>
                                <p:cTn id="22" presetID="42" presetClass="entr" presetSubtype="0" fill="hold"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1000"/>
                                        <p:tgtEl>
                                          <p:spTgt spid="11"/>
                                        </p:tgtEl>
                                      </p:cBhvr>
                                    </p:animEffect>
                                    <p:anim calcmode="lin" valueType="num">
                                      <p:cBhvr>
                                        <p:cTn id="25" dur="1000" fill="hold"/>
                                        <p:tgtEl>
                                          <p:spTgt spid="11"/>
                                        </p:tgtEl>
                                        <p:attrNameLst>
                                          <p:attrName>ppt_x</p:attrName>
                                        </p:attrNameLst>
                                      </p:cBhvr>
                                      <p:tavLst>
                                        <p:tav tm="0">
                                          <p:val>
                                            <p:strVal val="#ppt_x"/>
                                          </p:val>
                                        </p:tav>
                                        <p:tav tm="100000">
                                          <p:val>
                                            <p:strVal val="#ppt_x"/>
                                          </p:val>
                                        </p:tav>
                                      </p:tavLst>
                                    </p:anim>
                                    <p:anim calcmode="lin" valueType="num">
                                      <p:cBhvr>
                                        <p:cTn id="26" dur="1000" fill="hold"/>
                                        <p:tgtEl>
                                          <p:spTgt spid="11"/>
                                        </p:tgtEl>
                                        <p:attrNameLst>
                                          <p:attrName>ppt_y</p:attrName>
                                        </p:attrNameLst>
                                      </p:cBhvr>
                                      <p:tavLst>
                                        <p:tav tm="0">
                                          <p:val>
                                            <p:strVal val="#ppt_y+.1"/>
                                          </p:val>
                                        </p:tav>
                                        <p:tav tm="100000">
                                          <p:val>
                                            <p:strVal val="#ppt_y"/>
                                          </p:val>
                                        </p:tav>
                                      </p:tavLst>
                                    </p:anim>
                                  </p:childTnLst>
                                </p:cTn>
                              </p:par>
                            </p:childTnLst>
                          </p:cTn>
                        </p:par>
                        <p:par>
                          <p:cTn id="27" fill="hold">
                            <p:stCondLst>
                              <p:cond delay="4000"/>
                            </p:stCondLst>
                            <p:childTnLst>
                              <p:par>
                                <p:cTn id="28" presetID="42" presetClass="entr" presetSubtype="0" fill="hold" nodeType="after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fade">
                                      <p:cBhvr>
                                        <p:cTn id="30" dur="1000"/>
                                        <p:tgtEl>
                                          <p:spTgt spid="14"/>
                                        </p:tgtEl>
                                      </p:cBhvr>
                                    </p:animEffect>
                                    <p:anim calcmode="lin" valueType="num">
                                      <p:cBhvr>
                                        <p:cTn id="31" dur="1000" fill="hold"/>
                                        <p:tgtEl>
                                          <p:spTgt spid="14"/>
                                        </p:tgtEl>
                                        <p:attrNameLst>
                                          <p:attrName>ppt_x</p:attrName>
                                        </p:attrNameLst>
                                      </p:cBhvr>
                                      <p:tavLst>
                                        <p:tav tm="0">
                                          <p:val>
                                            <p:strVal val="#ppt_x"/>
                                          </p:val>
                                        </p:tav>
                                        <p:tav tm="100000">
                                          <p:val>
                                            <p:strVal val="#ppt_x"/>
                                          </p:val>
                                        </p:tav>
                                      </p:tavLst>
                                    </p:anim>
                                    <p:anim calcmode="lin" valueType="num">
                                      <p:cBhvr>
                                        <p:cTn id="32" dur="1000" fill="hold"/>
                                        <p:tgtEl>
                                          <p:spTgt spid="14"/>
                                        </p:tgtEl>
                                        <p:attrNameLst>
                                          <p:attrName>ppt_y</p:attrName>
                                        </p:attrNameLst>
                                      </p:cBhvr>
                                      <p:tavLst>
                                        <p:tav tm="0">
                                          <p:val>
                                            <p:strVal val="#ppt_y+.1"/>
                                          </p:val>
                                        </p:tav>
                                        <p:tav tm="100000">
                                          <p:val>
                                            <p:strVal val="#ppt_y"/>
                                          </p:val>
                                        </p:tav>
                                      </p:tavLst>
                                    </p:anim>
                                  </p:childTnLst>
                                </p:cTn>
                              </p:par>
                            </p:childTnLst>
                          </p:cTn>
                        </p:par>
                        <p:par>
                          <p:cTn id="33" fill="hold">
                            <p:stCondLst>
                              <p:cond delay="5000"/>
                            </p:stCondLst>
                            <p:childTnLst>
                              <p:par>
                                <p:cTn id="34" presetID="42" presetClass="entr" presetSubtype="0" fill="hold" nodeType="after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fade">
                                      <p:cBhvr>
                                        <p:cTn id="36" dur="1000"/>
                                        <p:tgtEl>
                                          <p:spTgt spid="17"/>
                                        </p:tgtEl>
                                      </p:cBhvr>
                                    </p:animEffect>
                                    <p:anim calcmode="lin" valueType="num">
                                      <p:cBhvr>
                                        <p:cTn id="37" dur="1000" fill="hold"/>
                                        <p:tgtEl>
                                          <p:spTgt spid="17"/>
                                        </p:tgtEl>
                                        <p:attrNameLst>
                                          <p:attrName>ppt_x</p:attrName>
                                        </p:attrNameLst>
                                      </p:cBhvr>
                                      <p:tavLst>
                                        <p:tav tm="0">
                                          <p:val>
                                            <p:strVal val="#ppt_x"/>
                                          </p:val>
                                        </p:tav>
                                        <p:tav tm="100000">
                                          <p:val>
                                            <p:strVal val="#ppt_x"/>
                                          </p:val>
                                        </p:tav>
                                      </p:tavLst>
                                    </p:anim>
                                    <p:anim calcmode="lin" valueType="num">
                                      <p:cBhvr>
                                        <p:cTn id="38"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460556873"/>
              </p:ext>
            </p:extLst>
          </p:nvPr>
        </p:nvGraphicFramePr>
        <p:xfrm>
          <a:off x="323528" y="2132856"/>
          <a:ext cx="8496944" cy="3114040"/>
        </p:xfrm>
        <a:graphic>
          <a:graphicData uri="http://schemas.openxmlformats.org/drawingml/2006/table">
            <a:tbl>
              <a:tblPr firstRow="1" bandRow="1">
                <a:tableStyleId>{5C22544A-7EE6-4342-B048-85BDC9FD1C3A}</a:tableStyleId>
              </a:tblPr>
              <a:tblGrid>
                <a:gridCol w="2952328"/>
                <a:gridCol w="1296144"/>
                <a:gridCol w="1152128"/>
                <a:gridCol w="3096344"/>
              </a:tblGrid>
              <a:tr h="370840">
                <a:tc>
                  <a:txBody>
                    <a:bodyPr/>
                    <a:lstStyle/>
                    <a:p>
                      <a:r>
                        <a:rPr lang="fr-FR" sz="1400" dirty="0" smtClean="0"/>
                        <a:t>Risque </a:t>
                      </a:r>
                      <a:endParaRPr lang="fr-FR" sz="1400" dirty="0"/>
                    </a:p>
                  </a:txBody>
                  <a:tcPr/>
                </a:tc>
                <a:tc>
                  <a:txBody>
                    <a:bodyPr/>
                    <a:lstStyle/>
                    <a:p>
                      <a:r>
                        <a:rPr lang="fr-FR" sz="1400" dirty="0" smtClean="0"/>
                        <a:t>Evaluation </a:t>
                      </a:r>
                      <a:endParaRPr lang="fr-FR" sz="1400" dirty="0"/>
                    </a:p>
                  </a:txBody>
                  <a:tcPr/>
                </a:tc>
                <a:tc>
                  <a:txBody>
                    <a:bodyPr/>
                    <a:lstStyle/>
                    <a:p>
                      <a:r>
                        <a:rPr lang="fr-FR" sz="1400" dirty="0" smtClean="0"/>
                        <a:t>Type de traitement</a:t>
                      </a:r>
                      <a:endParaRPr lang="fr-FR" sz="1400" dirty="0"/>
                    </a:p>
                  </a:txBody>
                  <a:tcPr/>
                </a:tc>
                <a:tc>
                  <a:txBody>
                    <a:bodyPr/>
                    <a:lstStyle/>
                    <a:p>
                      <a:r>
                        <a:rPr lang="fr-FR" sz="1400" dirty="0" smtClean="0"/>
                        <a:t>Contre-mesure</a:t>
                      </a:r>
                      <a:endParaRPr lang="fr-FR" sz="1400" dirty="0"/>
                    </a:p>
                  </a:txBody>
                  <a:tcPr/>
                </a:tc>
              </a:tr>
              <a:tr h="370840">
                <a:tc>
                  <a:txBody>
                    <a:bodyPr/>
                    <a:lstStyle/>
                    <a:p>
                      <a:r>
                        <a:rPr lang="fr-FR" sz="1400" dirty="0" smtClean="0"/>
                        <a:t>Inondation</a:t>
                      </a:r>
                      <a:r>
                        <a:rPr lang="fr-FR" sz="1400" baseline="0" dirty="0" smtClean="0"/>
                        <a:t> </a:t>
                      </a:r>
                      <a:endParaRPr lang="fr-FR" sz="1400" dirty="0"/>
                    </a:p>
                  </a:txBody>
                  <a:tcPr/>
                </a:tc>
                <a:tc>
                  <a:txBody>
                    <a:bodyPr/>
                    <a:lstStyle/>
                    <a:p>
                      <a:r>
                        <a:rPr lang="fr-FR" sz="1400" dirty="0" smtClean="0"/>
                        <a:t>3 x 3 = 9</a:t>
                      </a:r>
                      <a:endParaRPr lang="fr-FR" sz="1400" dirty="0"/>
                    </a:p>
                  </a:txBody>
                  <a:tcPr/>
                </a:tc>
                <a:tc>
                  <a:txBody>
                    <a:bodyPr/>
                    <a:lstStyle/>
                    <a:p>
                      <a:r>
                        <a:rPr lang="fr-FR" sz="1400" dirty="0" smtClean="0">
                          <a:solidFill>
                            <a:schemeClr val="tx1"/>
                          </a:solidFill>
                        </a:rPr>
                        <a:t>Réduction</a:t>
                      </a:r>
                      <a:r>
                        <a:rPr lang="fr-FR" sz="1400" dirty="0" smtClean="0"/>
                        <a:t> </a:t>
                      </a:r>
                      <a:endParaRPr lang="fr-FR" sz="1400" dirty="0"/>
                    </a:p>
                  </a:txBody>
                  <a:tcPr>
                    <a:solidFill>
                      <a:srgbClr val="813F48"/>
                    </a:solidFill>
                  </a:tcPr>
                </a:tc>
                <a:tc>
                  <a:txBody>
                    <a:bodyPr/>
                    <a:lstStyle/>
                    <a:p>
                      <a:r>
                        <a:rPr lang="fr-FR" sz="1400" dirty="0" smtClean="0"/>
                        <a:t>Renforcer les murs, ..</a:t>
                      </a:r>
                      <a:endParaRPr lang="fr-FR" sz="1400" dirty="0"/>
                    </a:p>
                  </a:txBody>
                  <a:tcPr/>
                </a:tc>
              </a:tr>
              <a:tr h="370840">
                <a:tc>
                  <a:txBody>
                    <a:bodyPr/>
                    <a:lstStyle/>
                    <a:p>
                      <a:r>
                        <a:rPr lang="fr-FR" sz="1400" dirty="0" smtClean="0"/>
                        <a:t>Coupure d’électricité</a:t>
                      </a:r>
                      <a:r>
                        <a:rPr lang="fr-FR" sz="1400" baseline="0" dirty="0" smtClean="0"/>
                        <a:t> (courte durée)</a:t>
                      </a:r>
                      <a:endParaRPr lang="fr-FR" sz="1400" dirty="0"/>
                    </a:p>
                  </a:txBody>
                  <a:tcPr/>
                </a:tc>
                <a:tc>
                  <a:txBody>
                    <a:bodyPr/>
                    <a:lstStyle/>
                    <a:p>
                      <a:r>
                        <a:rPr lang="fr-FR" sz="1400" dirty="0" smtClean="0"/>
                        <a:t>1 x 5 = 5</a:t>
                      </a:r>
                      <a:endParaRPr lang="fr-FR" sz="1400" dirty="0"/>
                    </a:p>
                  </a:txBody>
                  <a:tcPr/>
                </a:tc>
                <a:tc>
                  <a:txBody>
                    <a:bodyPr/>
                    <a:lstStyle/>
                    <a:p>
                      <a:r>
                        <a:rPr lang="fr-FR" sz="1400" dirty="0" smtClean="0"/>
                        <a:t>Transfert </a:t>
                      </a:r>
                      <a:endParaRPr lang="fr-FR" sz="1400" dirty="0"/>
                    </a:p>
                  </a:txBody>
                  <a:tcPr>
                    <a:solidFill>
                      <a:srgbClr val="FFFF00"/>
                    </a:solidFill>
                  </a:tcPr>
                </a:tc>
                <a:tc>
                  <a:txBody>
                    <a:bodyPr/>
                    <a:lstStyle/>
                    <a:p>
                      <a:r>
                        <a:rPr lang="fr-FR" sz="1400" dirty="0" smtClean="0"/>
                        <a:t>Prendre repos pour </a:t>
                      </a:r>
                      <a:r>
                        <a:rPr lang="fr-FR" sz="1400" dirty="0" err="1" smtClean="0"/>
                        <a:t>qq</a:t>
                      </a:r>
                      <a:r>
                        <a:rPr lang="fr-FR" sz="1400" dirty="0" smtClean="0"/>
                        <a:t> minutes</a:t>
                      </a:r>
                      <a:endParaRPr lang="fr-FR" sz="1400" dirty="0"/>
                    </a:p>
                  </a:txBody>
                  <a:tcPr/>
                </a:tc>
              </a:tr>
              <a:tr h="370840">
                <a:tc>
                  <a:txBody>
                    <a:bodyPr/>
                    <a:lstStyle/>
                    <a:p>
                      <a:r>
                        <a:rPr lang="fr-FR" sz="1400" dirty="0" smtClean="0"/>
                        <a:t>Séisme</a:t>
                      </a:r>
                      <a:r>
                        <a:rPr lang="fr-FR" sz="1400" baseline="0" dirty="0" smtClean="0"/>
                        <a:t> terrible</a:t>
                      </a:r>
                      <a:endParaRPr lang="fr-FR" sz="1400" dirty="0"/>
                    </a:p>
                  </a:txBody>
                  <a:tcPr/>
                </a:tc>
                <a:tc>
                  <a:txBody>
                    <a:bodyPr/>
                    <a:lstStyle/>
                    <a:p>
                      <a:r>
                        <a:rPr lang="fr-FR" sz="1400" dirty="0" smtClean="0"/>
                        <a:t>5</a:t>
                      </a:r>
                      <a:r>
                        <a:rPr lang="fr-FR" sz="1400" baseline="0" dirty="0" smtClean="0"/>
                        <a:t> x 1 = 5</a:t>
                      </a:r>
                      <a:endParaRPr lang="fr-FR" sz="1400" dirty="0"/>
                    </a:p>
                  </a:txBody>
                  <a:tcPr/>
                </a:tc>
                <a:tc>
                  <a:txBody>
                    <a:bodyPr/>
                    <a:lstStyle/>
                    <a:p>
                      <a:r>
                        <a:rPr kumimoji="0" lang="fr-FR" sz="1400" kern="1200" dirty="0" smtClean="0">
                          <a:solidFill>
                            <a:schemeClr val="tx1"/>
                          </a:solidFill>
                          <a:latin typeface="+mn-lt"/>
                          <a:ea typeface="+mn-ea"/>
                          <a:cs typeface="+mn-cs"/>
                        </a:rPr>
                        <a:t>Réduction</a:t>
                      </a:r>
                      <a:r>
                        <a:rPr lang="fr-FR" sz="1400" dirty="0" smtClean="0"/>
                        <a:t> </a:t>
                      </a:r>
                      <a:endParaRPr lang="fr-FR" sz="1400" dirty="0"/>
                    </a:p>
                  </a:txBody>
                  <a:tcPr>
                    <a:solidFill>
                      <a:srgbClr val="813F48"/>
                    </a:solidFill>
                  </a:tcPr>
                </a:tc>
                <a:tc>
                  <a:txBody>
                    <a:bodyPr/>
                    <a:lstStyle/>
                    <a:p>
                      <a:r>
                        <a:rPr lang="fr-FR" sz="1400" dirty="0" smtClean="0"/>
                        <a:t>Renforcer les poteaux de la bâtisse, .. </a:t>
                      </a:r>
                      <a:endParaRPr lang="fr-FR" sz="1400" dirty="0"/>
                    </a:p>
                  </a:txBody>
                  <a:tcPr/>
                </a:tc>
              </a:tr>
              <a:tr h="370840">
                <a:tc>
                  <a:txBody>
                    <a:bodyPr/>
                    <a:lstStyle/>
                    <a:p>
                      <a:r>
                        <a:rPr lang="fr-FR" sz="1400" dirty="0" smtClean="0"/>
                        <a:t>Perte</a:t>
                      </a:r>
                      <a:r>
                        <a:rPr lang="fr-FR" sz="1400" baseline="0" dirty="0" smtClean="0"/>
                        <a:t> de données très sensibles</a:t>
                      </a:r>
                      <a:endParaRPr lang="fr-FR" sz="1400" dirty="0"/>
                    </a:p>
                  </a:txBody>
                  <a:tcPr/>
                </a:tc>
                <a:tc>
                  <a:txBody>
                    <a:bodyPr/>
                    <a:lstStyle/>
                    <a:p>
                      <a:r>
                        <a:rPr lang="fr-FR" sz="1400" dirty="0" smtClean="0"/>
                        <a:t>5 x 3 = 15</a:t>
                      </a:r>
                      <a:endParaRPr lang="fr-FR" sz="1400" dirty="0"/>
                    </a:p>
                  </a:txBody>
                  <a:tcPr/>
                </a:tc>
                <a:tc>
                  <a:txBody>
                    <a:bodyPr/>
                    <a:lstStyle/>
                    <a:p>
                      <a:r>
                        <a:rPr lang="fr-FR" sz="1400" dirty="0" smtClean="0"/>
                        <a:t>Evitement </a:t>
                      </a:r>
                      <a:endParaRPr lang="fr-FR" sz="1400" dirty="0"/>
                    </a:p>
                  </a:txBody>
                  <a:tcPr>
                    <a:solidFill>
                      <a:srgbClr val="FF0000"/>
                    </a:solidFill>
                  </a:tcPr>
                </a:tc>
                <a:tc>
                  <a:txBody>
                    <a:bodyPr/>
                    <a:lstStyle/>
                    <a:p>
                      <a:r>
                        <a:rPr lang="fr-FR" sz="1400" dirty="0" smtClean="0"/>
                        <a:t>Isoler le poste, fouiller les employés, ..</a:t>
                      </a:r>
                      <a:endParaRPr lang="fr-FR" sz="14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smtClean="0"/>
                        <a:t>Perte</a:t>
                      </a:r>
                      <a:r>
                        <a:rPr lang="fr-FR" sz="1400" baseline="0" dirty="0" smtClean="0"/>
                        <a:t> de données peu sensibles</a:t>
                      </a:r>
                      <a:endParaRPr lang="fr-FR" sz="1400" dirty="0" smtClean="0"/>
                    </a:p>
                  </a:txBody>
                  <a:tcPr/>
                </a:tc>
                <a:tc>
                  <a:txBody>
                    <a:bodyPr/>
                    <a:lstStyle/>
                    <a:p>
                      <a:r>
                        <a:rPr lang="fr-FR" sz="1400" dirty="0" smtClean="0"/>
                        <a:t>1 x 4 = 4</a:t>
                      </a:r>
                      <a:endParaRPr lang="fr-FR" sz="1400" dirty="0"/>
                    </a:p>
                  </a:txBody>
                  <a:tcPr/>
                </a:tc>
                <a:tc>
                  <a:txBody>
                    <a:bodyPr/>
                    <a:lstStyle/>
                    <a:p>
                      <a:r>
                        <a:rPr lang="fr-FR" sz="1400" dirty="0" smtClean="0"/>
                        <a:t>Acceptation </a:t>
                      </a:r>
                      <a:endParaRPr lang="fr-FR" sz="1400" dirty="0"/>
                    </a:p>
                  </a:txBody>
                  <a:tcPr>
                    <a:solidFill>
                      <a:schemeClr val="accent5">
                        <a:lumMod val="75000"/>
                      </a:schemeClr>
                    </a:solidFill>
                  </a:tcPr>
                </a:tc>
                <a:tc>
                  <a:txBody>
                    <a:bodyPr/>
                    <a:lstStyle/>
                    <a:p>
                      <a:r>
                        <a:rPr lang="fr-FR" sz="1400" dirty="0" smtClean="0"/>
                        <a:t>Rien, reconstruire les données, ..</a:t>
                      </a:r>
                      <a:endParaRPr lang="fr-FR" sz="14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smtClean="0"/>
                        <a:t>Incendie </a:t>
                      </a:r>
                    </a:p>
                  </a:txBody>
                  <a:tcPr/>
                </a:tc>
                <a:tc>
                  <a:txBody>
                    <a:bodyPr/>
                    <a:lstStyle/>
                    <a:p>
                      <a:r>
                        <a:rPr lang="fr-FR" sz="1400" dirty="0" smtClean="0"/>
                        <a:t>4 x 2 = 8</a:t>
                      </a:r>
                      <a:endParaRPr lang="fr-FR" sz="1400" dirty="0"/>
                    </a:p>
                  </a:txBody>
                  <a:tcPr/>
                </a:tc>
                <a:tc>
                  <a:txBody>
                    <a:bodyPr/>
                    <a:lstStyle/>
                    <a:p>
                      <a:r>
                        <a:rPr lang="fr-FR" sz="1400" dirty="0" smtClean="0"/>
                        <a:t>Transfert </a:t>
                      </a:r>
                      <a:endParaRPr lang="fr-FR" sz="1400" dirty="0"/>
                    </a:p>
                  </a:txBody>
                  <a:tcPr>
                    <a:solidFill>
                      <a:srgbClr val="FFFF00"/>
                    </a:solidFill>
                  </a:tcPr>
                </a:tc>
                <a:tc>
                  <a:txBody>
                    <a:bodyPr/>
                    <a:lstStyle/>
                    <a:p>
                      <a:r>
                        <a:rPr lang="fr-FR" sz="1400" dirty="0" smtClean="0"/>
                        <a:t>Assurance, ..</a:t>
                      </a:r>
                      <a:endParaRPr lang="fr-FR" sz="1400"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dirty="0" smtClean="0"/>
                        <a:t>…</a:t>
                      </a:r>
                    </a:p>
                  </a:txBody>
                  <a:tcPr/>
                </a:tc>
                <a:tc>
                  <a:txBody>
                    <a:bodyPr/>
                    <a:lstStyle/>
                    <a:p>
                      <a:pPr algn="ctr"/>
                      <a:r>
                        <a:rPr lang="fr-FR" sz="1400" dirty="0" smtClean="0"/>
                        <a:t>…</a:t>
                      </a:r>
                      <a:endParaRPr lang="fr-FR" sz="1400" dirty="0"/>
                    </a:p>
                  </a:txBody>
                  <a:tcPr/>
                </a:tc>
                <a:tc>
                  <a:txBody>
                    <a:bodyPr/>
                    <a:lstStyle/>
                    <a:p>
                      <a:pPr algn="ctr"/>
                      <a:r>
                        <a:rPr lang="fr-FR" sz="1400" dirty="0" smtClean="0"/>
                        <a:t>…</a:t>
                      </a:r>
                      <a:endParaRPr lang="fr-FR" sz="1400" dirty="0"/>
                    </a:p>
                  </a:txBody>
                  <a:tcPr>
                    <a:solidFill>
                      <a:schemeClr val="tx1">
                        <a:lumMod val="85000"/>
                      </a:schemeClr>
                    </a:solidFill>
                  </a:tcPr>
                </a:tc>
                <a:tc>
                  <a:txBody>
                    <a:bodyPr/>
                    <a:lstStyle/>
                    <a:p>
                      <a:pPr algn="ctr"/>
                      <a:r>
                        <a:rPr lang="fr-FR" sz="1400" dirty="0" smtClean="0"/>
                        <a:t>…</a:t>
                      </a:r>
                      <a:endParaRPr lang="fr-FR" sz="1400" dirty="0"/>
                    </a:p>
                  </a:txBody>
                  <a:tcPr/>
                </a:tc>
              </a:tr>
            </a:tbl>
          </a:graphicData>
        </a:graphic>
      </p:graphicFrame>
      <p:sp>
        <p:nvSpPr>
          <p:cNvPr id="3" name="Rectangle 2"/>
          <p:cNvSpPr/>
          <p:nvPr/>
        </p:nvSpPr>
        <p:spPr>
          <a:xfrm>
            <a:off x="395536" y="564649"/>
            <a:ext cx="1355371" cy="400110"/>
          </a:xfrm>
          <a:prstGeom prst="rect">
            <a:avLst/>
          </a:prstGeom>
        </p:spPr>
        <p:txBody>
          <a:bodyPr wrap="none">
            <a:spAutoFit/>
          </a:bodyPr>
          <a:lstStyle/>
          <a:p>
            <a:pPr lvl="0" fontAlgn="ctr"/>
            <a:r>
              <a:rPr lang="fr-FR" sz="2000" b="1" dirty="0" smtClean="0">
                <a:solidFill>
                  <a:srgbClr val="FF0000"/>
                </a:solidFill>
              </a:rPr>
              <a:t>Exemple</a:t>
            </a:r>
            <a:r>
              <a:rPr lang="fr-FR" sz="2000" b="1" dirty="0">
                <a:solidFill>
                  <a:srgbClr val="FF0000"/>
                </a:solidFill>
              </a:rPr>
              <a:t> :</a:t>
            </a:r>
          </a:p>
        </p:txBody>
      </p:sp>
      <p:sp>
        <p:nvSpPr>
          <p:cNvPr id="4" name="Rectangle 3"/>
          <p:cNvSpPr/>
          <p:nvPr/>
        </p:nvSpPr>
        <p:spPr>
          <a:xfrm>
            <a:off x="755576" y="1196752"/>
            <a:ext cx="5214441" cy="369332"/>
          </a:xfrm>
          <a:prstGeom prst="rect">
            <a:avLst/>
          </a:prstGeom>
        </p:spPr>
        <p:txBody>
          <a:bodyPr wrap="none">
            <a:spAutoFit/>
          </a:bodyPr>
          <a:lstStyle/>
          <a:p>
            <a:r>
              <a:rPr lang="fr-FR" dirty="0" smtClean="0"/>
              <a:t>Traitement de risques et choix de contre-mesures : </a:t>
            </a:r>
            <a:endParaRPr lang="fr-FR" dirty="0"/>
          </a:p>
        </p:txBody>
      </p:sp>
      <p:sp>
        <p:nvSpPr>
          <p:cNvPr id="5" name="ZoneTexte 4"/>
          <p:cNvSpPr txBox="1"/>
          <p:nvPr/>
        </p:nvSpPr>
        <p:spPr>
          <a:xfrm>
            <a:off x="887682" y="91371"/>
            <a:ext cx="4980462" cy="338554"/>
          </a:xfrm>
          <a:prstGeom prst="rect">
            <a:avLst/>
          </a:prstGeom>
          <a:noFill/>
        </p:spPr>
        <p:txBody>
          <a:bodyPr wrap="square" rtlCol="0">
            <a:spAutoFit/>
          </a:bodyPr>
          <a:lstStyle/>
          <a:p>
            <a:r>
              <a:rPr lang="fr-FR" sz="1600" b="1" u="sng" spc="200" dirty="0" smtClean="0">
                <a:latin typeface="Book Antiqua" pitchFamily="18" charset="0"/>
              </a:rPr>
              <a:t>Annexe : Exemple d’analyse de risques</a:t>
            </a:r>
            <a:endParaRPr lang="fr-FR" sz="1600" b="1" u="sng" spc="200" dirty="0">
              <a:latin typeface="Book Antiqua" pitchFamily="18" charset="0"/>
            </a:endParaRPr>
          </a:p>
        </p:txBody>
      </p:sp>
    </p:spTree>
    <p:extLst>
      <p:ext uri="{BB962C8B-B14F-4D97-AF65-F5344CB8AC3E}">
        <p14:creationId xmlns:p14="http://schemas.microsoft.com/office/powerpoint/2010/main" val="1837378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1)">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041245" y="2852936"/>
            <a:ext cx="1061509" cy="707886"/>
          </a:xfrm>
          <a:prstGeom prst="rect">
            <a:avLst/>
          </a:prstGeom>
        </p:spPr>
        <p:txBody>
          <a:bodyPr wrap="none">
            <a:spAutoFit/>
          </a:bodyPr>
          <a:lstStyle/>
          <a:p>
            <a:pPr lvl="0" fontAlgn="ctr"/>
            <a:r>
              <a:rPr lang="fr-FR" sz="4000" b="1" dirty="0" smtClean="0">
                <a:solidFill>
                  <a:srgbClr val="FF0000"/>
                </a:solidFill>
              </a:rPr>
              <a:t>FIN</a:t>
            </a:r>
            <a:endParaRPr lang="fr-FR" sz="4000" b="1" dirty="0">
              <a:solidFill>
                <a:srgbClr val="FF0000"/>
              </a:solidFill>
            </a:endParaRPr>
          </a:p>
        </p:txBody>
      </p:sp>
    </p:spTree>
    <p:extLst>
      <p:ext uri="{BB962C8B-B14F-4D97-AF65-F5344CB8AC3E}">
        <p14:creationId xmlns:p14="http://schemas.microsoft.com/office/powerpoint/2010/main" val="3387238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8750" y="1714500"/>
            <a:ext cx="6286500"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481573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838" y="833438"/>
            <a:ext cx="8696325" cy="5191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139491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899592" y="1268760"/>
            <a:ext cx="4464496" cy="461665"/>
          </a:xfrm>
          <a:prstGeom prst="rect">
            <a:avLst/>
          </a:prstGeom>
          <a:noFill/>
        </p:spPr>
        <p:txBody>
          <a:bodyPr wrap="square" rtlCol="0">
            <a:spAutoFit/>
          </a:bodyPr>
          <a:lstStyle/>
          <a:p>
            <a:r>
              <a:rPr lang="fr-FR" sz="2400" b="1" dirty="0" smtClean="0">
                <a:solidFill>
                  <a:srgbClr val="FF0000"/>
                </a:solidFill>
              </a:rPr>
              <a:t>1- Définition du contexte :</a:t>
            </a:r>
            <a:endParaRPr lang="fr-FR" sz="2400" b="1" dirty="0">
              <a:solidFill>
                <a:srgbClr val="FF0000"/>
              </a:solidFill>
            </a:endParaRPr>
          </a:p>
        </p:txBody>
      </p:sp>
      <p:sp>
        <p:nvSpPr>
          <p:cNvPr id="4" name="ZoneTexte 3"/>
          <p:cNvSpPr txBox="1"/>
          <p:nvPr/>
        </p:nvSpPr>
        <p:spPr>
          <a:xfrm>
            <a:off x="1247722" y="1916832"/>
            <a:ext cx="7344816" cy="1754326"/>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lnSpc>
                <a:spcPct val="150000"/>
              </a:lnSpc>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algn="just"/>
            <a:r>
              <a:rPr lang="fr-FR" dirty="0"/>
              <a:t>Spécifier les critères de base (évaluation des risques, impact, acceptation des risques, disponibilité des ressources…), la cible et le périmètre de </a:t>
            </a:r>
            <a:r>
              <a:rPr lang="fr-FR" dirty="0" smtClean="0"/>
              <a:t>l'analyse; elle écrit </a:t>
            </a:r>
            <a:r>
              <a:rPr lang="fr-FR" dirty="0"/>
              <a:t>notamment l'environnement et </a:t>
            </a:r>
            <a:r>
              <a:rPr lang="fr-FR" dirty="0" smtClean="0"/>
              <a:t>l'objectif </a:t>
            </a:r>
            <a:r>
              <a:rPr lang="fr-FR" dirty="0"/>
              <a:t>du processus de gestion des risques.</a:t>
            </a:r>
          </a:p>
        </p:txBody>
      </p:sp>
      <p:sp>
        <p:nvSpPr>
          <p:cNvPr id="7" name="Rectangle 6"/>
          <p:cNvSpPr/>
          <p:nvPr/>
        </p:nvSpPr>
        <p:spPr>
          <a:xfrm>
            <a:off x="1115616" y="3820978"/>
            <a:ext cx="6372927" cy="400110"/>
          </a:xfrm>
          <a:prstGeom prst="rect">
            <a:avLst/>
          </a:prstGeom>
        </p:spPr>
        <p:txBody>
          <a:bodyPr wrap="square">
            <a:spAutoFit/>
          </a:bodyPr>
          <a:lstStyle/>
          <a:p>
            <a:r>
              <a:rPr lang="fr-FR" sz="2000" b="1" dirty="0" smtClean="0">
                <a:solidFill>
                  <a:schemeClr val="bg1"/>
                </a:solidFill>
              </a:rPr>
              <a:t>Critères </a:t>
            </a:r>
            <a:r>
              <a:rPr lang="fr-FR" sz="2000" b="1" dirty="0">
                <a:solidFill>
                  <a:schemeClr val="bg1"/>
                </a:solidFill>
              </a:rPr>
              <a:t>d'évaluation des risques</a:t>
            </a:r>
            <a:r>
              <a:rPr lang="fr-FR" sz="2000" dirty="0">
                <a:solidFill>
                  <a:schemeClr val="bg1"/>
                </a:solidFill>
              </a:rPr>
              <a:t> </a:t>
            </a:r>
            <a:r>
              <a:rPr lang="fr-FR" sz="2000" b="1" dirty="0" smtClean="0">
                <a:solidFill>
                  <a:schemeClr val="bg1"/>
                </a:solidFill>
              </a:rPr>
              <a:t> :</a:t>
            </a:r>
            <a:endParaRPr lang="fr-FR" dirty="0"/>
          </a:p>
        </p:txBody>
      </p:sp>
      <p:sp>
        <p:nvSpPr>
          <p:cNvPr id="8" name="Rectangle 7"/>
          <p:cNvSpPr/>
          <p:nvPr/>
        </p:nvSpPr>
        <p:spPr>
          <a:xfrm>
            <a:off x="1403648" y="6129130"/>
            <a:ext cx="7192728"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342900" indent="-342900">
              <a:buFont typeface="Arial" pitchFamily="34" charset="0"/>
              <a:buChar char="•"/>
            </a:pPr>
            <a:r>
              <a:rPr lang="fr-FR" sz="2000" dirty="0">
                <a:solidFill>
                  <a:schemeClr val="dk1"/>
                </a:solidFill>
              </a:rPr>
              <a:t>L'importance CID (</a:t>
            </a:r>
            <a:r>
              <a:rPr lang="fr-FR" sz="2000" dirty="0">
                <a:solidFill>
                  <a:schemeClr val="dk1"/>
                </a:solidFill>
                <a:hlinkClick r:id="rId2"/>
              </a:rPr>
              <a:t>confidentialité</a:t>
            </a:r>
            <a:r>
              <a:rPr lang="fr-FR" sz="2000" dirty="0">
                <a:solidFill>
                  <a:schemeClr val="dk1"/>
                </a:solidFill>
              </a:rPr>
              <a:t>, </a:t>
            </a:r>
            <a:r>
              <a:rPr lang="fr-FR" sz="2000" dirty="0">
                <a:solidFill>
                  <a:schemeClr val="dk1"/>
                </a:solidFill>
                <a:hlinkClick r:id="rId3"/>
              </a:rPr>
              <a:t>disponibilité</a:t>
            </a:r>
            <a:r>
              <a:rPr lang="fr-FR" sz="2000" dirty="0">
                <a:solidFill>
                  <a:schemeClr val="dk1"/>
                </a:solidFill>
              </a:rPr>
              <a:t>, </a:t>
            </a:r>
            <a:r>
              <a:rPr lang="fr-FR" sz="2000" dirty="0">
                <a:solidFill>
                  <a:schemeClr val="dk1"/>
                </a:solidFill>
                <a:hlinkClick r:id="rId4"/>
              </a:rPr>
              <a:t>intégrité</a:t>
            </a:r>
            <a:r>
              <a:rPr lang="fr-FR" sz="2000" dirty="0">
                <a:solidFill>
                  <a:schemeClr val="dk1"/>
                </a:solidFill>
              </a:rPr>
              <a:t>).</a:t>
            </a:r>
          </a:p>
        </p:txBody>
      </p:sp>
      <p:sp>
        <p:nvSpPr>
          <p:cNvPr id="5" name="Rectangle 4"/>
          <p:cNvSpPr/>
          <p:nvPr/>
        </p:nvSpPr>
        <p:spPr>
          <a:xfrm>
            <a:off x="1405604" y="4237202"/>
            <a:ext cx="7170672"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342900" indent="-342900">
              <a:buFont typeface="Arial" pitchFamily="34" charset="0"/>
              <a:buChar char="•"/>
            </a:pPr>
            <a:r>
              <a:rPr lang="fr-FR" sz="2000" dirty="0">
                <a:solidFill>
                  <a:schemeClr val="dk1"/>
                </a:solidFill>
              </a:rPr>
              <a:t>Les valeurs stratégiques des </a:t>
            </a:r>
            <a:r>
              <a:rPr lang="fr-FR" sz="2000" dirty="0" smtClean="0">
                <a:solidFill>
                  <a:schemeClr val="dk1"/>
                </a:solidFill>
              </a:rPr>
              <a:t>processus.</a:t>
            </a:r>
            <a:endParaRPr lang="fr-FR" sz="2000" dirty="0">
              <a:solidFill>
                <a:schemeClr val="dk1"/>
              </a:solidFill>
            </a:endParaRPr>
          </a:p>
        </p:txBody>
      </p:sp>
      <p:sp>
        <p:nvSpPr>
          <p:cNvPr id="6" name="Rectangle 5"/>
          <p:cNvSpPr/>
          <p:nvPr/>
        </p:nvSpPr>
        <p:spPr>
          <a:xfrm>
            <a:off x="1405604" y="4685074"/>
            <a:ext cx="7170672"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342900" indent="-342900">
              <a:buFont typeface="Arial" pitchFamily="34" charset="0"/>
              <a:buChar char="•"/>
            </a:pPr>
            <a:r>
              <a:rPr lang="fr-FR" sz="2000" dirty="0">
                <a:solidFill>
                  <a:schemeClr val="dk1"/>
                </a:solidFill>
              </a:rPr>
              <a:t>La </a:t>
            </a:r>
            <a:r>
              <a:rPr lang="fr-FR" sz="2000" dirty="0">
                <a:solidFill>
                  <a:schemeClr val="dk1"/>
                </a:solidFill>
                <a:hlinkClick r:id="rId5"/>
              </a:rPr>
              <a:t>criticité</a:t>
            </a:r>
            <a:r>
              <a:rPr lang="fr-FR" sz="2000" dirty="0">
                <a:solidFill>
                  <a:schemeClr val="dk1"/>
                </a:solidFill>
              </a:rPr>
              <a:t> des </a:t>
            </a:r>
            <a:r>
              <a:rPr lang="fr-FR" sz="2000" dirty="0">
                <a:solidFill>
                  <a:schemeClr val="dk1"/>
                </a:solidFill>
                <a:hlinkClick r:id="rId6"/>
              </a:rPr>
              <a:t>actifs</a:t>
            </a:r>
            <a:r>
              <a:rPr lang="fr-FR" sz="2000" dirty="0">
                <a:solidFill>
                  <a:schemeClr val="dk1"/>
                </a:solidFill>
              </a:rPr>
              <a:t>.</a:t>
            </a:r>
          </a:p>
        </p:txBody>
      </p:sp>
      <p:sp>
        <p:nvSpPr>
          <p:cNvPr id="12" name="Rectangle 11"/>
          <p:cNvSpPr/>
          <p:nvPr/>
        </p:nvSpPr>
        <p:spPr>
          <a:xfrm>
            <a:off x="1405604" y="5157192"/>
            <a:ext cx="7170672"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342900" indent="-342900">
              <a:buFont typeface="Arial" pitchFamily="34" charset="0"/>
              <a:buChar char="•"/>
            </a:pPr>
            <a:r>
              <a:rPr lang="fr-FR" sz="2000" dirty="0">
                <a:solidFill>
                  <a:schemeClr val="dk1"/>
                </a:solidFill>
              </a:rPr>
              <a:t>Les exigences légales et contractuelles</a:t>
            </a:r>
          </a:p>
        </p:txBody>
      </p:sp>
      <p:sp>
        <p:nvSpPr>
          <p:cNvPr id="14" name="Rectangle 13"/>
          <p:cNvSpPr/>
          <p:nvPr/>
        </p:nvSpPr>
        <p:spPr>
          <a:xfrm>
            <a:off x="1403648" y="5621178"/>
            <a:ext cx="7192728"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342900" indent="-342900">
              <a:buFont typeface="Arial" pitchFamily="34" charset="0"/>
              <a:buChar char="•"/>
            </a:pPr>
            <a:r>
              <a:rPr lang="fr-FR" sz="2000" dirty="0">
                <a:solidFill>
                  <a:schemeClr val="dk1"/>
                </a:solidFill>
              </a:rPr>
              <a:t>Les attentes des parties prenantes et la réputation</a:t>
            </a:r>
          </a:p>
        </p:txBody>
      </p:sp>
      <p:sp>
        <p:nvSpPr>
          <p:cNvPr id="11" name="ZoneTexte 10"/>
          <p:cNvSpPr txBox="1"/>
          <p:nvPr/>
        </p:nvSpPr>
        <p:spPr>
          <a:xfrm>
            <a:off x="276675" y="237027"/>
            <a:ext cx="7367503" cy="461665"/>
          </a:xfrm>
          <a:prstGeom prst="rect">
            <a:avLst/>
          </a:prstGeom>
          <a:noFill/>
        </p:spPr>
        <p:txBody>
          <a:bodyPr wrap="square" rtlCol="0">
            <a:spAutoFit/>
          </a:bodyPr>
          <a:lstStyle/>
          <a:p>
            <a:r>
              <a:rPr lang="fr-FR" sz="2400" b="1" dirty="0" smtClean="0">
                <a:solidFill>
                  <a:srgbClr val="FF0000"/>
                </a:solidFill>
              </a:rPr>
              <a:t>Approche générale d’analyse de risques :</a:t>
            </a:r>
            <a:endParaRPr lang="fr-FR" sz="2400" b="1" dirty="0">
              <a:solidFill>
                <a:srgbClr val="FF0000"/>
              </a:solidFill>
            </a:endParaRPr>
          </a:p>
        </p:txBody>
      </p:sp>
    </p:spTree>
    <p:extLst>
      <p:ext uri="{BB962C8B-B14F-4D97-AF65-F5344CB8AC3E}">
        <p14:creationId xmlns:p14="http://schemas.microsoft.com/office/powerpoint/2010/main" val="2566139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barn(inVertical)">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down)">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wipe(down)">
                                      <p:cBhvr>
                                        <p:cTn id="21" dur="500"/>
                                        <p:tgtEl>
                                          <p:spTgt spid="5"/>
                                        </p:tgtEl>
                                      </p:cBhvr>
                                    </p:animEffect>
                                  </p:childTnLst>
                                </p:cTn>
                              </p:par>
                            </p:childTnLst>
                          </p:cTn>
                        </p:par>
                        <p:par>
                          <p:cTn id="22" fill="hold">
                            <p:stCondLst>
                              <p:cond delay="500"/>
                            </p:stCondLst>
                            <p:childTnLst>
                              <p:par>
                                <p:cTn id="23" presetID="22" presetClass="entr" presetSubtype="4" fill="hold" grpId="0"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00"/>
                                        <p:tgtEl>
                                          <p:spTgt spid="6"/>
                                        </p:tgtEl>
                                      </p:cBhvr>
                                    </p:animEffect>
                                  </p:childTnLst>
                                </p:cTn>
                              </p:par>
                            </p:childTnLst>
                          </p:cTn>
                        </p:par>
                        <p:par>
                          <p:cTn id="26" fill="hold">
                            <p:stCondLst>
                              <p:cond delay="1000"/>
                            </p:stCondLst>
                            <p:childTnLst>
                              <p:par>
                                <p:cTn id="27" presetID="22" presetClass="entr" presetSubtype="4" fill="hold" grpId="0" nodeType="after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wipe(down)">
                                      <p:cBhvr>
                                        <p:cTn id="29" dur="500"/>
                                        <p:tgtEl>
                                          <p:spTgt spid="12"/>
                                        </p:tgtEl>
                                      </p:cBhvr>
                                    </p:animEffect>
                                  </p:childTnLst>
                                </p:cTn>
                              </p:par>
                            </p:childTnLst>
                          </p:cTn>
                        </p:par>
                        <p:par>
                          <p:cTn id="30" fill="hold">
                            <p:stCondLst>
                              <p:cond delay="1500"/>
                            </p:stCondLst>
                            <p:childTnLst>
                              <p:par>
                                <p:cTn id="31" presetID="2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wipe(down)">
                                      <p:cBhvr>
                                        <p:cTn id="33" dur="500"/>
                                        <p:tgtEl>
                                          <p:spTgt spid="14"/>
                                        </p:tgtEl>
                                      </p:cBhvr>
                                    </p:animEffect>
                                  </p:childTnLst>
                                </p:cTn>
                              </p:par>
                            </p:childTnLst>
                          </p:cTn>
                        </p:par>
                        <p:par>
                          <p:cTn id="34" fill="hold">
                            <p:stCondLst>
                              <p:cond delay="2000"/>
                            </p:stCondLst>
                            <p:childTnLst>
                              <p:par>
                                <p:cTn id="35" presetID="22" presetClass="entr" presetSubtype="4" fill="hold" grpId="0" nodeType="after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wipe(down)">
                                      <p:cBhvr>
                                        <p:cTn id="3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7" grpId="0"/>
      <p:bldP spid="8" grpId="0" animBg="1"/>
      <p:bldP spid="5" grpId="0" animBg="1"/>
      <p:bldP spid="6" grpId="0" animBg="1"/>
      <p:bldP spid="12" grpId="0"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p:cNvSpPr txBox="1"/>
          <p:nvPr/>
        </p:nvSpPr>
        <p:spPr>
          <a:xfrm>
            <a:off x="1475656" y="2322746"/>
            <a:ext cx="7116882" cy="1754326"/>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lgn="just">
              <a:lnSpc>
                <a:spcPct val="150000"/>
              </a:lnSpc>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Comment exprimer le degré du dommage et les coûts y associés, comment exprimer les dommages en terme de réputation ou les dommages causés par des conséquences légales)</a:t>
            </a:r>
          </a:p>
          <a:p>
            <a:r>
              <a:rPr lang="fr-FR" dirty="0"/>
              <a:t>Echelle qualitative ou quantitative.</a:t>
            </a:r>
          </a:p>
        </p:txBody>
      </p:sp>
      <p:sp>
        <p:nvSpPr>
          <p:cNvPr id="13" name="Rectangle 12"/>
          <p:cNvSpPr/>
          <p:nvPr/>
        </p:nvSpPr>
        <p:spPr>
          <a:xfrm>
            <a:off x="1127018" y="1724393"/>
            <a:ext cx="6372927" cy="400110"/>
          </a:xfrm>
          <a:prstGeom prst="rect">
            <a:avLst/>
          </a:prstGeom>
        </p:spPr>
        <p:txBody>
          <a:bodyPr wrap="square">
            <a:spAutoFit/>
          </a:bodyPr>
          <a:lstStyle/>
          <a:p>
            <a:r>
              <a:rPr lang="fr-FR" sz="2000" b="1" dirty="0" smtClean="0">
                <a:solidFill>
                  <a:schemeClr val="bg1"/>
                </a:solidFill>
              </a:rPr>
              <a:t>Critères d’impact :</a:t>
            </a:r>
            <a:endParaRPr lang="fr-FR" dirty="0"/>
          </a:p>
        </p:txBody>
      </p:sp>
      <p:sp>
        <p:nvSpPr>
          <p:cNvPr id="14" name="ZoneTexte 13"/>
          <p:cNvSpPr txBox="1"/>
          <p:nvPr/>
        </p:nvSpPr>
        <p:spPr>
          <a:xfrm>
            <a:off x="1454708" y="5085184"/>
            <a:ext cx="7116882" cy="880369"/>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lgn="just">
              <a:lnSpc>
                <a:spcPct val="150000"/>
              </a:lnSpc>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Définir les niveaux acceptables des risques (éventuellement différents pour la confidentialité, l'intégrité et la </a:t>
            </a:r>
            <a:r>
              <a:rPr lang="fr-FR" dirty="0" smtClean="0"/>
              <a:t>disponibilité).</a:t>
            </a:r>
            <a:endParaRPr lang="fr-FR" dirty="0"/>
          </a:p>
        </p:txBody>
      </p:sp>
      <p:sp>
        <p:nvSpPr>
          <p:cNvPr id="15" name="Rectangle 14"/>
          <p:cNvSpPr/>
          <p:nvPr/>
        </p:nvSpPr>
        <p:spPr>
          <a:xfrm>
            <a:off x="1099800" y="4421143"/>
            <a:ext cx="6372927" cy="400110"/>
          </a:xfrm>
          <a:prstGeom prst="rect">
            <a:avLst/>
          </a:prstGeom>
        </p:spPr>
        <p:txBody>
          <a:bodyPr wrap="square">
            <a:spAutoFit/>
          </a:bodyPr>
          <a:lstStyle/>
          <a:p>
            <a:r>
              <a:rPr lang="fr-FR" sz="2000" b="1" dirty="0" smtClean="0">
                <a:solidFill>
                  <a:schemeClr val="bg1"/>
                </a:solidFill>
              </a:rPr>
              <a:t>Critères d’acceptation :</a:t>
            </a:r>
            <a:endParaRPr lang="fr-FR" dirty="0"/>
          </a:p>
        </p:txBody>
      </p:sp>
      <p:sp>
        <p:nvSpPr>
          <p:cNvPr id="8" name="ZoneTexte 7"/>
          <p:cNvSpPr txBox="1"/>
          <p:nvPr/>
        </p:nvSpPr>
        <p:spPr>
          <a:xfrm>
            <a:off x="276675" y="237027"/>
            <a:ext cx="7367503" cy="461665"/>
          </a:xfrm>
          <a:prstGeom prst="rect">
            <a:avLst/>
          </a:prstGeom>
          <a:noFill/>
        </p:spPr>
        <p:txBody>
          <a:bodyPr wrap="square" rtlCol="0">
            <a:spAutoFit/>
          </a:bodyPr>
          <a:lstStyle/>
          <a:p>
            <a:r>
              <a:rPr lang="fr-FR" sz="2400" b="1" dirty="0" smtClean="0">
                <a:solidFill>
                  <a:srgbClr val="FF0000"/>
                </a:solidFill>
              </a:rPr>
              <a:t>Approche générale d’analyse de risques :</a:t>
            </a:r>
            <a:endParaRPr lang="fr-FR" sz="2400" b="1" dirty="0">
              <a:solidFill>
                <a:srgbClr val="FF0000"/>
              </a:solidFill>
            </a:endParaRPr>
          </a:p>
        </p:txBody>
      </p:sp>
      <p:sp>
        <p:nvSpPr>
          <p:cNvPr id="9" name="ZoneTexte 8"/>
          <p:cNvSpPr txBox="1"/>
          <p:nvPr/>
        </p:nvSpPr>
        <p:spPr>
          <a:xfrm>
            <a:off x="887682" y="1245818"/>
            <a:ext cx="4620422" cy="461665"/>
          </a:xfrm>
          <a:prstGeom prst="rect">
            <a:avLst/>
          </a:prstGeom>
          <a:noFill/>
        </p:spPr>
        <p:txBody>
          <a:bodyPr wrap="square" rtlCol="0">
            <a:spAutoFit/>
          </a:bodyPr>
          <a:lstStyle>
            <a:defPPr>
              <a:defRPr lang="fr-FR"/>
            </a:defPPr>
            <a:lvl1pPr>
              <a:defRPr sz="2400" b="1">
                <a:solidFill>
                  <a:srgbClr val="FF0000"/>
                </a:solidFill>
              </a:defRPr>
            </a:lvl1pPr>
          </a:lstStyle>
          <a:p>
            <a:r>
              <a:rPr lang="fr-FR" dirty="0"/>
              <a:t>1- Définition du contexte :</a:t>
            </a:r>
            <a:endParaRPr lang="fr-FR" dirty="0"/>
          </a:p>
        </p:txBody>
      </p:sp>
    </p:spTree>
    <p:extLst>
      <p:ext uri="{BB962C8B-B14F-4D97-AF65-F5344CB8AC3E}">
        <p14:creationId xmlns:p14="http://schemas.microsoft.com/office/powerpoint/2010/main" val="940667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barn(inVertical)">
                                      <p:cBhvr>
                                        <p:cTn id="11" dur="5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wipe(down)">
                                      <p:cBhvr>
                                        <p:cTn id="16" dur="500"/>
                                        <p:tgtEl>
                                          <p:spTgt spid="15"/>
                                        </p:tgtEl>
                                      </p:cBhvr>
                                    </p:animEffect>
                                  </p:childTnLst>
                                </p:cTn>
                              </p:par>
                            </p:childTnLst>
                          </p:cTn>
                        </p:par>
                        <p:par>
                          <p:cTn id="17" fill="hold">
                            <p:stCondLst>
                              <p:cond delay="500"/>
                            </p:stCondLst>
                            <p:childTnLst>
                              <p:par>
                                <p:cTn id="18" presetID="16" presetClass="entr" presetSubtype="21" fill="hold" grpId="0" nodeType="after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barn(inVertical)">
                                      <p:cBhvr>
                                        <p:cTn id="2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p:bldP spid="14" grpId="0" animBg="1"/>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1177196" y="2060848"/>
            <a:ext cx="6372927" cy="400110"/>
          </a:xfrm>
          <a:prstGeom prst="rect">
            <a:avLst/>
          </a:prstGeom>
        </p:spPr>
        <p:txBody>
          <a:bodyPr wrap="square">
            <a:spAutoFit/>
          </a:bodyPr>
          <a:lstStyle/>
          <a:p>
            <a:r>
              <a:rPr lang="fr-FR" sz="2000" b="1" dirty="0" smtClean="0">
                <a:solidFill>
                  <a:schemeClr val="bg1"/>
                </a:solidFill>
              </a:rPr>
              <a:t>Définition de la cible et du périmètre:</a:t>
            </a:r>
            <a:endParaRPr lang="fr-FR" dirty="0"/>
          </a:p>
        </p:txBody>
      </p:sp>
      <p:sp>
        <p:nvSpPr>
          <p:cNvPr id="17" name="ZoneTexte 16"/>
          <p:cNvSpPr txBox="1"/>
          <p:nvPr/>
        </p:nvSpPr>
        <p:spPr>
          <a:xfrm>
            <a:off x="1295636" y="2780928"/>
            <a:ext cx="7092788" cy="1338828"/>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lgn="just">
              <a:lnSpc>
                <a:spcPct val="150000"/>
              </a:lnSpc>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Quels actifs doivent être inclus.</a:t>
            </a:r>
          </a:p>
          <a:p>
            <a:r>
              <a:rPr lang="fr-FR" dirty="0"/>
              <a:t>Quel est le périmètre de l'analyse des risques.</a:t>
            </a:r>
          </a:p>
          <a:p>
            <a:r>
              <a:rPr lang="fr-FR" dirty="0"/>
              <a:t>Comment traiter les risques au périmètre.</a:t>
            </a:r>
          </a:p>
        </p:txBody>
      </p:sp>
      <p:sp>
        <p:nvSpPr>
          <p:cNvPr id="12" name="ZoneTexte 11"/>
          <p:cNvSpPr txBox="1"/>
          <p:nvPr/>
        </p:nvSpPr>
        <p:spPr>
          <a:xfrm>
            <a:off x="1295636" y="5315930"/>
            <a:ext cx="7092788" cy="923330"/>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lgn="just">
              <a:lnSpc>
                <a:spcPct val="150000"/>
              </a:lnSpc>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Métiers, missions, valeurs, structure, valeurs socioculturelles, contraintes, ..</a:t>
            </a:r>
          </a:p>
        </p:txBody>
      </p:sp>
      <p:sp>
        <p:nvSpPr>
          <p:cNvPr id="18" name="Rectangle 17"/>
          <p:cNvSpPr/>
          <p:nvPr/>
        </p:nvSpPr>
        <p:spPr>
          <a:xfrm>
            <a:off x="1177195" y="4529663"/>
            <a:ext cx="6372927" cy="400110"/>
          </a:xfrm>
          <a:prstGeom prst="rect">
            <a:avLst/>
          </a:prstGeom>
        </p:spPr>
        <p:txBody>
          <a:bodyPr wrap="square">
            <a:spAutoFit/>
          </a:bodyPr>
          <a:lstStyle/>
          <a:p>
            <a:r>
              <a:rPr lang="fr-FR" sz="2000" b="1" dirty="0">
                <a:solidFill>
                  <a:schemeClr val="bg1"/>
                </a:solidFill>
              </a:rPr>
              <a:t>Définition des valeurs de l'organisme</a:t>
            </a:r>
            <a:r>
              <a:rPr lang="fr-FR" sz="2000" b="1" dirty="0"/>
              <a:t> </a:t>
            </a:r>
            <a:r>
              <a:rPr lang="fr-FR" sz="2000" b="1" dirty="0" smtClean="0">
                <a:solidFill>
                  <a:schemeClr val="bg1"/>
                </a:solidFill>
              </a:rPr>
              <a:t>:</a:t>
            </a:r>
            <a:endParaRPr lang="fr-FR" dirty="0"/>
          </a:p>
        </p:txBody>
      </p:sp>
      <p:sp>
        <p:nvSpPr>
          <p:cNvPr id="8" name="ZoneTexte 7"/>
          <p:cNvSpPr txBox="1"/>
          <p:nvPr/>
        </p:nvSpPr>
        <p:spPr>
          <a:xfrm>
            <a:off x="276675" y="237027"/>
            <a:ext cx="7367503" cy="461665"/>
          </a:xfrm>
          <a:prstGeom prst="rect">
            <a:avLst/>
          </a:prstGeom>
          <a:noFill/>
        </p:spPr>
        <p:txBody>
          <a:bodyPr wrap="square" rtlCol="0">
            <a:spAutoFit/>
          </a:bodyPr>
          <a:lstStyle/>
          <a:p>
            <a:r>
              <a:rPr lang="fr-FR" sz="2400" b="1" dirty="0" smtClean="0">
                <a:solidFill>
                  <a:srgbClr val="FF0000"/>
                </a:solidFill>
              </a:rPr>
              <a:t>Approche générale d’analyse de risques :</a:t>
            </a:r>
            <a:endParaRPr lang="fr-FR" sz="2400" b="1" dirty="0">
              <a:solidFill>
                <a:srgbClr val="FF0000"/>
              </a:solidFill>
            </a:endParaRPr>
          </a:p>
        </p:txBody>
      </p:sp>
      <p:sp>
        <p:nvSpPr>
          <p:cNvPr id="9" name="ZoneTexte 8"/>
          <p:cNvSpPr txBox="1"/>
          <p:nvPr/>
        </p:nvSpPr>
        <p:spPr>
          <a:xfrm>
            <a:off x="887682" y="1245818"/>
            <a:ext cx="4620422" cy="461665"/>
          </a:xfrm>
          <a:prstGeom prst="rect">
            <a:avLst/>
          </a:prstGeom>
          <a:noFill/>
        </p:spPr>
        <p:txBody>
          <a:bodyPr wrap="square" rtlCol="0">
            <a:spAutoFit/>
          </a:bodyPr>
          <a:lstStyle>
            <a:defPPr>
              <a:defRPr lang="fr-FR"/>
            </a:defPPr>
            <a:lvl1pPr>
              <a:defRPr sz="2400" b="1">
                <a:solidFill>
                  <a:srgbClr val="FF0000"/>
                </a:solidFill>
              </a:defRPr>
            </a:lvl1pPr>
          </a:lstStyle>
          <a:p>
            <a:r>
              <a:rPr lang="fr-FR" dirty="0"/>
              <a:t>1- Définition du contexte :</a:t>
            </a:r>
            <a:endParaRPr lang="fr-FR" dirty="0"/>
          </a:p>
        </p:txBody>
      </p:sp>
    </p:spTree>
    <p:extLst>
      <p:ext uri="{BB962C8B-B14F-4D97-AF65-F5344CB8AC3E}">
        <p14:creationId xmlns:p14="http://schemas.microsoft.com/office/powerpoint/2010/main" val="890341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down)">
                                      <p:cBhvr>
                                        <p:cTn id="7" dur="500"/>
                                        <p:tgtEl>
                                          <p:spTgt spid="16"/>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17"/>
                                        </p:tgtEl>
                                        <p:attrNameLst>
                                          <p:attrName>style.visibility</p:attrName>
                                        </p:attrNameLst>
                                      </p:cBhvr>
                                      <p:to>
                                        <p:strVal val="visible"/>
                                      </p:to>
                                    </p:set>
                                    <p:animEffect transition="in" filter="barn(inVertical)">
                                      <p:cBhvr>
                                        <p:cTn id="11" dur="500"/>
                                        <p:tgtEl>
                                          <p:spTgt spid="17"/>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wipe(down)">
                                      <p:cBhvr>
                                        <p:cTn id="16" dur="500"/>
                                        <p:tgtEl>
                                          <p:spTgt spid="18"/>
                                        </p:tgtEl>
                                      </p:cBhvr>
                                    </p:animEffect>
                                  </p:childTnLst>
                                </p:cTn>
                              </p:par>
                            </p:childTnLst>
                          </p:cTn>
                        </p:par>
                        <p:par>
                          <p:cTn id="17" fill="hold">
                            <p:stCondLst>
                              <p:cond delay="500"/>
                            </p:stCondLst>
                            <p:childTnLst>
                              <p:par>
                                <p:cTn id="18" presetID="16" presetClass="entr" presetSubtype="21"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arn(inVertical)">
                                      <p:cBhvr>
                                        <p:cTn id="2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animBg="1"/>
      <p:bldP spid="12" grpId="0" animBg="1"/>
      <p:bldP spid="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p:cNvSpPr txBox="1"/>
          <p:nvPr/>
        </p:nvSpPr>
        <p:spPr>
          <a:xfrm>
            <a:off x="887682" y="1245818"/>
            <a:ext cx="4620422" cy="461665"/>
          </a:xfrm>
          <a:prstGeom prst="rect">
            <a:avLst/>
          </a:prstGeom>
          <a:noFill/>
        </p:spPr>
        <p:txBody>
          <a:bodyPr wrap="square" rtlCol="0">
            <a:spAutoFit/>
          </a:bodyPr>
          <a:lstStyle>
            <a:defPPr>
              <a:defRPr lang="fr-FR"/>
            </a:defPPr>
            <a:lvl1pPr>
              <a:defRPr sz="2400" b="1">
                <a:solidFill>
                  <a:srgbClr val="FF0000"/>
                </a:solidFill>
              </a:defRPr>
            </a:lvl1pPr>
          </a:lstStyle>
          <a:p>
            <a:r>
              <a:rPr lang="fr-FR" dirty="0"/>
              <a:t>1- Définition du contexte :</a:t>
            </a:r>
            <a:endParaRPr lang="fr-FR" dirty="0"/>
          </a:p>
        </p:txBody>
      </p:sp>
      <p:sp>
        <p:nvSpPr>
          <p:cNvPr id="18" name="Rectangle 17"/>
          <p:cNvSpPr/>
          <p:nvPr/>
        </p:nvSpPr>
        <p:spPr>
          <a:xfrm>
            <a:off x="1127017" y="2204864"/>
            <a:ext cx="6372927" cy="400110"/>
          </a:xfrm>
          <a:prstGeom prst="rect">
            <a:avLst/>
          </a:prstGeom>
        </p:spPr>
        <p:txBody>
          <a:bodyPr wrap="square">
            <a:spAutoFit/>
          </a:bodyPr>
          <a:lstStyle/>
          <a:p>
            <a:r>
              <a:rPr lang="fr-FR" sz="2000" b="1" dirty="0">
                <a:solidFill>
                  <a:schemeClr val="bg1"/>
                </a:solidFill>
              </a:rPr>
              <a:t>Définition </a:t>
            </a:r>
            <a:r>
              <a:rPr lang="fr-FR" sz="2000" b="1" dirty="0" smtClean="0">
                <a:solidFill>
                  <a:schemeClr val="bg1"/>
                </a:solidFill>
              </a:rPr>
              <a:t>de l’organisation de l’analyse</a:t>
            </a:r>
            <a:r>
              <a:rPr lang="fr-FR" sz="2000" b="1" dirty="0"/>
              <a:t> </a:t>
            </a:r>
            <a:r>
              <a:rPr lang="fr-FR" sz="2000" b="1" dirty="0" smtClean="0">
                <a:solidFill>
                  <a:schemeClr val="bg1"/>
                </a:solidFill>
              </a:rPr>
              <a:t>:</a:t>
            </a:r>
            <a:endParaRPr lang="fr-FR" dirty="0"/>
          </a:p>
        </p:txBody>
      </p:sp>
      <p:sp>
        <p:nvSpPr>
          <p:cNvPr id="19" name="ZoneTexte 18"/>
          <p:cNvSpPr txBox="1"/>
          <p:nvPr/>
        </p:nvSpPr>
        <p:spPr>
          <a:xfrm>
            <a:off x="1295636" y="2852936"/>
            <a:ext cx="7296902" cy="2585323"/>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lgn="just">
              <a:lnSpc>
                <a:spcPct val="150000"/>
              </a:lnSpc>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marL="285750" indent="-285750">
              <a:buFont typeface="Arial" pitchFamily="34" charset="0"/>
              <a:buChar char="•"/>
            </a:pPr>
            <a:r>
              <a:rPr lang="fr-FR" dirty="0"/>
              <a:t>Processus de gestion.</a:t>
            </a:r>
          </a:p>
          <a:p>
            <a:pPr marL="285750" indent="-285750">
              <a:buFont typeface="Arial" pitchFamily="34" charset="0"/>
              <a:buChar char="•"/>
            </a:pPr>
            <a:r>
              <a:rPr lang="fr-FR" dirty="0"/>
              <a:t>Intervenants et rôles respectifs.</a:t>
            </a:r>
          </a:p>
          <a:p>
            <a:pPr marL="285750" indent="-285750">
              <a:buFont typeface="Arial" pitchFamily="34" charset="0"/>
              <a:buChar char="•"/>
            </a:pPr>
            <a:r>
              <a:rPr lang="fr-FR" dirty="0"/>
              <a:t>Mécanismes d'escalassions.</a:t>
            </a:r>
          </a:p>
          <a:p>
            <a:pPr marL="285750" indent="-285750">
              <a:buFont typeface="Arial" pitchFamily="34" charset="0"/>
              <a:buChar char="•"/>
            </a:pPr>
            <a:r>
              <a:rPr lang="fr-FR" dirty="0"/>
              <a:t>Relations entre intervenants et les parties prenantes.</a:t>
            </a:r>
          </a:p>
          <a:p>
            <a:pPr marL="285750" indent="-285750">
              <a:buFont typeface="Arial" pitchFamily="34" charset="0"/>
              <a:buChar char="•"/>
            </a:pPr>
            <a:r>
              <a:rPr lang="fr-FR" dirty="0"/>
              <a:t>Enregistrements qui doivent être conservés et qui servent à documenter le processus de gestion des risques.</a:t>
            </a:r>
          </a:p>
        </p:txBody>
      </p:sp>
      <p:sp>
        <p:nvSpPr>
          <p:cNvPr id="6" name="ZoneTexte 5"/>
          <p:cNvSpPr txBox="1"/>
          <p:nvPr/>
        </p:nvSpPr>
        <p:spPr>
          <a:xfrm>
            <a:off x="276675" y="237027"/>
            <a:ext cx="7367503" cy="461665"/>
          </a:xfrm>
          <a:prstGeom prst="rect">
            <a:avLst/>
          </a:prstGeom>
          <a:noFill/>
        </p:spPr>
        <p:txBody>
          <a:bodyPr wrap="square" rtlCol="0">
            <a:spAutoFit/>
          </a:bodyPr>
          <a:lstStyle/>
          <a:p>
            <a:r>
              <a:rPr lang="fr-FR" sz="2400" b="1" dirty="0" smtClean="0">
                <a:solidFill>
                  <a:srgbClr val="FF0000"/>
                </a:solidFill>
              </a:rPr>
              <a:t>Approche générale d’analyse de risques :</a:t>
            </a:r>
            <a:endParaRPr lang="fr-FR" sz="2400" b="1" dirty="0">
              <a:solidFill>
                <a:srgbClr val="FF0000"/>
              </a:solidFill>
            </a:endParaRPr>
          </a:p>
        </p:txBody>
      </p:sp>
    </p:spTree>
    <p:extLst>
      <p:ext uri="{BB962C8B-B14F-4D97-AF65-F5344CB8AC3E}">
        <p14:creationId xmlns:p14="http://schemas.microsoft.com/office/powerpoint/2010/main" val="1580124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down)">
                                      <p:cBhvr>
                                        <p:cTn id="7" dur="500"/>
                                        <p:tgtEl>
                                          <p:spTgt spid="18"/>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19"/>
                                        </p:tgtEl>
                                        <p:attrNameLst>
                                          <p:attrName>style.visibility</p:attrName>
                                        </p:attrNameLst>
                                      </p:cBhvr>
                                      <p:to>
                                        <p:strVal val="visible"/>
                                      </p:to>
                                    </p:set>
                                    <p:animEffect transition="in" filter="barn(inVertical)">
                                      <p:cBhvr>
                                        <p:cTn id="11"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877010" y="1284728"/>
            <a:ext cx="5063142" cy="461665"/>
          </a:xfrm>
          <a:prstGeom prst="rect">
            <a:avLst/>
          </a:prstGeom>
          <a:noFill/>
        </p:spPr>
        <p:txBody>
          <a:bodyPr wrap="square" rtlCol="0">
            <a:spAutoFit/>
          </a:bodyPr>
          <a:lstStyle>
            <a:defPPr>
              <a:defRPr lang="fr-FR"/>
            </a:defPPr>
            <a:lvl1pPr>
              <a:defRPr sz="2000" b="1">
                <a:solidFill>
                  <a:srgbClr val="FF0000"/>
                </a:solidFill>
              </a:defRPr>
            </a:lvl1pPr>
          </a:lstStyle>
          <a:p>
            <a:r>
              <a:rPr lang="fr-FR" sz="2400" dirty="0"/>
              <a:t>2- Identification du risque :</a:t>
            </a:r>
          </a:p>
        </p:txBody>
      </p:sp>
      <p:sp>
        <p:nvSpPr>
          <p:cNvPr id="4" name="Rectangle 3"/>
          <p:cNvSpPr/>
          <p:nvPr/>
        </p:nvSpPr>
        <p:spPr>
          <a:xfrm>
            <a:off x="1403648" y="2874278"/>
            <a:ext cx="7344816" cy="1338828"/>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algn="just">
              <a:lnSpc>
                <a:spcPct val="150000"/>
              </a:lnSpc>
            </a:pPr>
            <a:r>
              <a:rPr lang="fr-FR" dirty="0">
                <a:solidFill>
                  <a:schemeClr val="dk1"/>
                </a:solidFill>
              </a:rPr>
              <a:t>Déterminer les causes d'impacts et de comprendre </a:t>
            </a:r>
            <a:r>
              <a:rPr lang="fr-FR" b="1" dirty="0">
                <a:solidFill>
                  <a:schemeClr val="dk1"/>
                </a:solidFill>
              </a:rPr>
              <a:t>comment</a:t>
            </a:r>
            <a:r>
              <a:rPr lang="fr-FR" dirty="0">
                <a:solidFill>
                  <a:schemeClr val="dk1"/>
                </a:solidFill>
              </a:rPr>
              <a:t>, </a:t>
            </a:r>
            <a:r>
              <a:rPr lang="fr-FR" b="1" dirty="0">
                <a:solidFill>
                  <a:schemeClr val="dk1"/>
                </a:solidFill>
              </a:rPr>
              <a:t>où</a:t>
            </a:r>
            <a:r>
              <a:rPr lang="fr-FR" dirty="0">
                <a:solidFill>
                  <a:schemeClr val="dk1"/>
                </a:solidFill>
              </a:rPr>
              <a:t>, et </a:t>
            </a:r>
            <a:r>
              <a:rPr lang="fr-FR" b="1" dirty="0">
                <a:solidFill>
                  <a:schemeClr val="dk1"/>
                </a:solidFill>
              </a:rPr>
              <a:t>pourquoi</a:t>
            </a:r>
            <a:r>
              <a:rPr lang="fr-FR" dirty="0">
                <a:solidFill>
                  <a:schemeClr val="dk1"/>
                </a:solidFill>
              </a:rPr>
              <a:t> ces dommages peuvent arriver. Cette phase prépare l’estimation du risque à proprement dite. </a:t>
            </a:r>
          </a:p>
        </p:txBody>
      </p:sp>
      <p:sp>
        <p:nvSpPr>
          <p:cNvPr id="5" name="ZoneTexte 4"/>
          <p:cNvSpPr txBox="1"/>
          <p:nvPr/>
        </p:nvSpPr>
        <p:spPr>
          <a:xfrm>
            <a:off x="276675" y="237027"/>
            <a:ext cx="7367503" cy="461665"/>
          </a:xfrm>
          <a:prstGeom prst="rect">
            <a:avLst/>
          </a:prstGeom>
          <a:noFill/>
        </p:spPr>
        <p:txBody>
          <a:bodyPr wrap="square" rtlCol="0">
            <a:spAutoFit/>
          </a:bodyPr>
          <a:lstStyle/>
          <a:p>
            <a:r>
              <a:rPr lang="fr-FR" sz="2400" b="1" dirty="0" smtClean="0">
                <a:solidFill>
                  <a:srgbClr val="FF0000"/>
                </a:solidFill>
              </a:rPr>
              <a:t>Approche générale d’analyse de risques :</a:t>
            </a:r>
            <a:endParaRPr lang="fr-FR" sz="2400" b="1" dirty="0">
              <a:solidFill>
                <a:srgbClr val="FF0000"/>
              </a:solidFill>
            </a:endParaRPr>
          </a:p>
        </p:txBody>
      </p:sp>
    </p:spTree>
    <p:extLst>
      <p:ext uri="{BB962C8B-B14F-4D97-AF65-F5344CB8AC3E}">
        <p14:creationId xmlns:p14="http://schemas.microsoft.com/office/powerpoint/2010/main" val="940667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par>
                          <p:cTn id="8" fill="hold">
                            <p:stCondLst>
                              <p:cond delay="500"/>
                            </p:stCondLst>
                            <p:childTnLst>
                              <p:par>
                                <p:cTn id="9" presetID="6" presetClass="entr" presetSubtype="16"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ircle(in)">
                                      <p:cBhvr>
                                        <p:cTn id="1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877010" y="1284728"/>
            <a:ext cx="4919126" cy="461665"/>
          </a:xfrm>
          <a:prstGeom prst="rect">
            <a:avLst/>
          </a:prstGeom>
          <a:noFill/>
        </p:spPr>
        <p:txBody>
          <a:bodyPr wrap="square" rtlCol="0">
            <a:spAutoFit/>
          </a:bodyPr>
          <a:lstStyle>
            <a:defPPr>
              <a:defRPr lang="fr-FR"/>
            </a:defPPr>
            <a:lvl1pPr>
              <a:defRPr sz="2000" b="1">
                <a:solidFill>
                  <a:srgbClr val="FF0000"/>
                </a:solidFill>
              </a:defRPr>
            </a:lvl1pPr>
          </a:lstStyle>
          <a:p>
            <a:r>
              <a:rPr lang="fr-FR" sz="2400" dirty="0"/>
              <a:t>2- Identification du risque :</a:t>
            </a:r>
          </a:p>
        </p:txBody>
      </p:sp>
      <p:sp>
        <p:nvSpPr>
          <p:cNvPr id="8" name="ZoneTexte 7"/>
          <p:cNvSpPr txBox="1"/>
          <p:nvPr/>
        </p:nvSpPr>
        <p:spPr>
          <a:xfrm>
            <a:off x="1446645" y="2924944"/>
            <a:ext cx="6779748"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marL="342900" indent="-342900">
              <a:buFont typeface="Arial" pitchFamily="34" charset="0"/>
              <a:buChar char="•"/>
              <a:defRPr sz="2000">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Identification des menaces</a:t>
            </a:r>
            <a:r>
              <a:rPr lang="fr-FR" dirty="0" smtClean="0"/>
              <a:t>. </a:t>
            </a:r>
            <a:endParaRPr lang="fr-FR" dirty="0"/>
          </a:p>
        </p:txBody>
      </p:sp>
      <p:sp>
        <p:nvSpPr>
          <p:cNvPr id="10" name="ZoneTexte 9"/>
          <p:cNvSpPr txBox="1"/>
          <p:nvPr/>
        </p:nvSpPr>
        <p:spPr>
          <a:xfrm>
            <a:off x="1459055" y="4365104"/>
            <a:ext cx="6740471"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marL="342900" indent="-342900">
              <a:buFont typeface="Arial" pitchFamily="34" charset="0"/>
              <a:buChar char="•"/>
              <a:defRPr sz="2000">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Identification des mesures de sécurité existantes,  ..  </a:t>
            </a:r>
          </a:p>
        </p:txBody>
      </p:sp>
      <p:sp>
        <p:nvSpPr>
          <p:cNvPr id="11" name="ZoneTexte 10"/>
          <p:cNvSpPr txBox="1"/>
          <p:nvPr/>
        </p:nvSpPr>
        <p:spPr>
          <a:xfrm>
            <a:off x="1485922" y="3645024"/>
            <a:ext cx="6754926"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marL="342900" indent="-342900">
              <a:buFont typeface="Arial" pitchFamily="34" charset="0"/>
              <a:buChar char="•"/>
              <a:defRPr sz="2000">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Identification des vulnérabilités ..</a:t>
            </a:r>
          </a:p>
        </p:txBody>
      </p:sp>
      <p:sp>
        <p:nvSpPr>
          <p:cNvPr id="12" name="ZoneTexte 11"/>
          <p:cNvSpPr txBox="1"/>
          <p:nvPr/>
        </p:nvSpPr>
        <p:spPr>
          <a:xfrm>
            <a:off x="1490458" y="1844824"/>
            <a:ext cx="6779748" cy="707886"/>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marL="342900" indent="-342900">
              <a:buFont typeface="Arial" pitchFamily="34" charset="0"/>
              <a:buChar char="•"/>
              <a:defRPr sz="2000">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Identification des actifs  : processus métiers, informations, actifs de support (secondaires)  ..  </a:t>
            </a:r>
          </a:p>
        </p:txBody>
      </p:sp>
      <p:sp>
        <p:nvSpPr>
          <p:cNvPr id="13" name="ZoneTexte 12"/>
          <p:cNvSpPr txBox="1"/>
          <p:nvPr/>
        </p:nvSpPr>
        <p:spPr>
          <a:xfrm>
            <a:off x="1446645" y="5157192"/>
            <a:ext cx="6760820"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marL="342900" indent="-342900">
              <a:buFont typeface="Arial" pitchFamily="34" charset="0"/>
              <a:buChar char="•"/>
              <a:defRPr sz="2000">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Identification des impacts , </a:t>
            </a:r>
          </a:p>
        </p:txBody>
      </p:sp>
      <p:sp>
        <p:nvSpPr>
          <p:cNvPr id="17" name="ZoneTexte 16"/>
          <p:cNvSpPr txBox="1"/>
          <p:nvPr/>
        </p:nvSpPr>
        <p:spPr>
          <a:xfrm>
            <a:off x="2255106" y="5817274"/>
            <a:ext cx="5895459" cy="646331"/>
          </a:xfrm>
          <a:prstGeom prst="rect">
            <a:avLst/>
          </a:prstGeom>
          <a:noFill/>
          <a:ln w="3175">
            <a:solidFill>
              <a:schemeClr val="tx1"/>
            </a:solidFill>
          </a:ln>
        </p:spPr>
        <p:txBody>
          <a:bodyPr wrap="square" rtlCol="0">
            <a:spAutoFit/>
          </a:bodyPr>
          <a:lstStyle/>
          <a:p>
            <a:r>
              <a:rPr lang="fr-FR" b="1" dirty="0" smtClean="0">
                <a:solidFill>
                  <a:srgbClr val="FF0000"/>
                </a:solidFill>
              </a:rPr>
              <a:t>Liste </a:t>
            </a:r>
            <a:r>
              <a:rPr lang="fr-FR" b="1" dirty="0">
                <a:solidFill>
                  <a:srgbClr val="FF0000"/>
                </a:solidFill>
              </a:rPr>
              <a:t>des actifs pour lesquels une gestion du risque </a:t>
            </a:r>
            <a:r>
              <a:rPr lang="fr-FR" b="1" dirty="0" smtClean="0">
                <a:solidFill>
                  <a:srgbClr val="FF0000"/>
                </a:solidFill>
              </a:rPr>
              <a:t>s'impose</a:t>
            </a:r>
            <a:r>
              <a:rPr lang="fr-FR" b="1" dirty="0">
                <a:solidFill>
                  <a:srgbClr val="FF0000"/>
                </a:solidFill>
              </a:rPr>
              <a:t>.</a:t>
            </a:r>
            <a:endParaRPr lang="fr-FR" sz="2000" b="1" dirty="0">
              <a:solidFill>
                <a:srgbClr val="FF0000"/>
              </a:solidFill>
            </a:endParaRPr>
          </a:p>
        </p:txBody>
      </p:sp>
      <p:sp>
        <p:nvSpPr>
          <p:cNvPr id="2" name="Flèche droite 1"/>
          <p:cNvSpPr/>
          <p:nvPr/>
        </p:nvSpPr>
        <p:spPr>
          <a:xfrm>
            <a:off x="1501134" y="6046333"/>
            <a:ext cx="720080" cy="1808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ZoneTexte 14"/>
          <p:cNvSpPr txBox="1"/>
          <p:nvPr/>
        </p:nvSpPr>
        <p:spPr>
          <a:xfrm>
            <a:off x="276675" y="237027"/>
            <a:ext cx="7367503" cy="461665"/>
          </a:xfrm>
          <a:prstGeom prst="rect">
            <a:avLst/>
          </a:prstGeom>
          <a:noFill/>
        </p:spPr>
        <p:txBody>
          <a:bodyPr wrap="square" rtlCol="0">
            <a:spAutoFit/>
          </a:bodyPr>
          <a:lstStyle/>
          <a:p>
            <a:r>
              <a:rPr lang="fr-FR" sz="2400" b="1" dirty="0" smtClean="0">
                <a:solidFill>
                  <a:srgbClr val="FF0000"/>
                </a:solidFill>
              </a:rPr>
              <a:t>Approche générale d’analyse de risques :</a:t>
            </a:r>
            <a:endParaRPr lang="fr-FR" sz="2400" b="1" dirty="0">
              <a:solidFill>
                <a:srgbClr val="FF0000"/>
              </a:solidFill>
            </a:endParaRPr>
          </a:p>
        </p:txBody>
      </p:sp>
    </p:spTree>
    <p:extLst>
      <p:ext uri="{BB962C8B-B14F-4D97-AF65-F5344CB8AC3E}">
        <p14:creationId xmlns:p14="http://schemas.microsoft.com/office/powerpoint/2010/main" val="2721176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arn(inVertical)">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arn(inVertical)">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arn(inVertical)">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 calcmode="lin" valueType="num">
                                      <p:cBhvr additive="base">
                                        <p:cTn id="32" dur="500" fill="hold"/>
                                        <p:tgtEl>
                                          <p:spTgt spid="2"/>
                                        </p:tgtEl>
                                        <p:attrNameLst>
                                          <p:attrName>ppt_x</p:attrName>
                                        </p:attrNameLst>
                                      </p:cBhvr>
                                      <p:tavLst>
                                        <p:tav tm="0">
                                          <p:val>
                                            <p:strVal val="#ppt_x"/>
                                          </p:val>
                                        </p:tav>
                                        <p:tav tm="100000">
                                          <p:val>
                                            <p:strVal val="#ppt_x"/>
                                          </p:val>
                                        </p:tav>
                                      </p:tavLst>
                                    </p:anim>
                                    <p:anim calcmode="lin" valueType="num">
                                      <p:cBhvr additive="base">
                                        <p:cTn id="33" dur="500" fill="hold"/>
                                        <p:tgtEl>
                                          <p:spTgt spid="2"/>
                                        </p:tgtEl>
                                        <p:attrNameLst>
                                          <p:attrName>ppt_y</p:attrName>
                                        </p:attrNameLst>
                                      </p:cBhvr>
                                      <p:tavLst>
                                        <p:tav tm="0">
                                          <p:val>
                                            <p:strVal val="1+#ppt_h/2"/>
                                          </p:val>
                                        </p:tav>
                                        <p:tav tm="100000">
                                          <p:val>
                                            <p:strVal val="#ppt_y"/>
                                          </p:val>
                                        </p:tav>
                                      </p:tavLst>
                                    </p:anim>
                                  </p:childTnLst>
                                </p:cTn>
                              </p:par>
                            </p:childTnLst>
                          </p:cTn>
                        </p:par>
                        <p:par>
                          <p:cTn id="34" fill="hold">
                            <p:stCondLst>
                              <p:cond delay="500"/>
                            </p:stCondLst>
                            <p:childTnLst>
                              <p:par>
                                <p:cTn id="35" presetID="16" presetClass="entr" presetSubtype="21" fill="hold" grpId="0" nodeType="after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barn(inVertical)">
                                      <p:cBhvr>
                                        <p:cTn id="3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1" grpId="0" animBg="1"/>
      <p:bldP spid="12" grpId="0" animBg="1"/>
      <p:bldP spid="13" grpId="0" animBg="1"/>
      <p:bldP spid="17" grpId="0" animBg="1"/>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4" name="ZoneTexte 3"/>
          <p:cNvSpPr txBox="1"/>
          <p:nvPr/>
        </p:nvSpPr>
        <p:spPr>
          <a:xfrm>
            <a:off x="1187624" y="1838386"/>
            <a:ext cx="3374765"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marL="342900" indent="-342900">
              <a:buFont typeface="Arial" pitchFamily="34" charset="0"/>
              <a:buChar char="•"/>
              <a:defRPr sz="2000">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Estimation du risque :</a:t>
            </a:r>
          </a:p>
        </p:txBody>
      </p:sp>
      <p:sp>
        <p:nvSpPr>
          <p:cNvPr id="5" name="ZoneTexte 4"/>
          <p:cNvSpPr txBox="1"/>
          <p:nvPr/>
        </p:nvSpPr>
        <p:spPr>
          <a:xfrm>
            <a:off x="1187624" y="2348880"/>
            <a:ext cx="7704856"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marL="342900" indent="-342900">
              <a:buFont typeface="Arial" pitchFamily="34" charset="0"/>
              <a:buChar char="•"/>
              <a:defRPr sz="2000">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Choix de la méthodologie</a:t>
            </a:r>
          </a:p>
        </p:txBody>
      </p:sp>
      <p:sp>
        <p:nvSpPr>
          <p:cNvPr id="6" name="ZoneTexte 5"/>
          <p:cNvSpPr txBox="1"/>
          <p:nvPr/>
        </p:nvSpPr>
        <p:spPr>
          <a:xfrm>
            <a:off x="1213200" y="2957940"/>
            <a:ext cx="6779748"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marL="342900" indent="-342900">
              <a:buFont typeface="Arial" pitchFamily="34" charset="0"/>
              <a:buChar char="•"/>
              <a:defRPr sz="2000">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Estimation des impacts.</a:t>
            </a:r>
          </a:p>
        </p:txBody>
      </p:sp>
      <p:sp>
        <p:nvSpPr>
          <p:cNvPr id="7" name="ZoneTexte 6"/>
          <p:cNvSpPr txBox="1"/>
          <p:nvPr/>
        </p:nvSpPr>
        <p:spPr>
          <a:xfrm>
            <a:off x="1218049" y="3520317"/>
            <a:ext cx="7704856"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marL="342900" indent="-342900">
              <a:buFont typeface="Arial" pitchFamily="34" charset="0"/>
              <a:buChar char="•"/>
              <a:defRPr sz="2000">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Estimation des probabilité d’occurrence</a:t>
            </a:r>
          </a:p>
        </p:txBody>
      </p:sp>
      <p:sp>
        <p:nvSpPr>
          <p:cNvPr id="11" name="ZoneTexte 10"/>
          <p:cNvSpPr txBox="1"/>
          <p:nvPr/>
        </p:nvSpPr>
        <p:spPr>
          <a:xfrm>
            <a:off x="1187624" y="4149725"/>
            <a:ext cx="6744202"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marL="342900" indent="-342900">
              <a:buFont typeface="Arial" pitchFamily="34" charset="0"/>
              <a:buChar char="•"/>
              <a:defRPr sz="2000">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Estimation du niveau du risque</a:t>
            </a:r>
          </a:p>
        </p:txBody>
      </p:sp>
      <p:sp>
        <p:nvSpPr>
          <p:cNvPr id="13" name="ZoneTexte 12"/>
          <p:cNvSpPr txBox="1"/>
          <p:nvPr/>
        </p:nvSpPr>
        <p:spPr>
          <a:xfrm>
            <a:off x="775002" y="5373216"/>
            <a:ext cx="7704856" cy="646331"/>
          </a:xfrm>
          <a:prstGeom prst="rect">
            <a:avLst/>
          </a:prstGeom>
          <a:noFill/>
        </p:spPr>
        <p:txBody>
          <a:bodyPr wrap="square" rtlCol="0">
            <a:spAutoFit/>
          </a:bodyPr>
          <a:lstStyle/>
          <a:p>
            <a:r>
              <a:rPr lang="fr-FR" b="1" dirty="0" smtClean="0"/>
              <a:t>Calculer </a:t>
            </a:r>
            <a:r>
              <a:rPr lang="fr-FR" b="1" dirty="0"/>
              <a:t>une valeur, respectivement un niveau approximatif pour </a:t>
            </a:r>
            <a:r>
              <a:rPr lang="fr-FR" b="1" dirty="0" smtClean="0"/>
              <a:t>les </a:t>
            </a:r>
            <a:r>
              <a:rPr lang="fr-FR" b="1" dirty="0"/>
              <a:t>risques identifiés, sur </a:t>
            </a:r>
            <a:r>
              <a:rPr lang="fr-FR" b="1" dirty="0" smtClean="0"/>
              <a:t>la base </a:t>
            </a:r>
            <a:r>
              <a:rPr lang="fr-FR" b="1" dirty="0"/>
              <a:t>de la méthode </a:t>
            </a:r>
            <a:r>
              <a:rPr lang="fr-FR" b="1" dirty="0" smtClean="0"/>
              <a:t>employée.</a:t>
            </a:r>
            <a:endParaRPr lang="fr-FR" b="1" dirty="0"/>
          </a:p>
        </p:txBody>
      </p:sp>
      <p:sp>
        <p:nvSpPr>
          <p:cNvPr id="14" name="ZoneTexte 13"/>
          <p:cNvSpPr txBox="1"/>
          <p:nvPr/>
        </p:nvSpPr>
        <p:spPr>
          <a:xfrm>
            <a:off x="708899" y="1156682"/>
            <a:ext cx="4361577" cy="461665"/>
          </a:xfrm>
          <a:prstGeom prst="rect">
            <a:avLst/>
          </a:prstGeom>
          <a:noFill/>
        </p:spPr>
        <p:txBody>
          <a:bodyPr wrap="square" rtlCol="0">
            <a:spAutoFit/>
          </a:bodyPr>
          <a:lstStyle>
            <a:defPPr>
              <a:defRPr lang="fr-FR"/>
            </a:defPPr>
            <a:lvl1pPr>
              <a:defRPr sz="2000" b="1">
                <a:solidFill>
                  <a:srgbClr val="FF0000"/>
                </a:solidFill>
              </a:defRPr>
            </a:lvl1pPr>
          </a:lstStyle>
          <a:p>
            <a:r>
              <a:rPr lang="fr-FR" sz="2400" dirty="0" smtClean="0"/>
              <a:t>3- Appréciation du risque :</a:t>
            </a:r>
            <a:endParaRPr lang="fr-FR" sz="2400" dirty="0"/>
          </a:p>
        </p:txBody>
      </p:sp>
      <p:sp>
        <p:nvSpPr>
          <p:cNvPr id="10" name="ZoneTexte 9"/>
          <p:cNvSpPr txBox="1"/>
          <p:nvPr/>
        </p:nvSpPr>
        <p:spPr>
          <a:xfrm>
            <a:off x="276675" y="237027"/>
            <a:ext cx="7367503" cy="461665"/>
          </a:xfrm>
          <a:prstGeom prst="rect">
            <a:avLst/>
          </a:prstGeom>
          <a:noFill/>
        </p:spPr>
        <p:txBody>
          <a:bodyPr wrap="square" rtlCol="0">
            <a:spAutoFit/>
          </a:bodyPr>
          <a:lstStyle/>
          <a:p>
            <a:r>
              <a:rPr lang="fr-FR" sz="2400" b="1" dirty="0" smtClean="0">
                <a:solidFill>
                  <a:srgbClr val="FF0000"/>
                </a:solidFill>
              </a:rPr>
              <a:t>Approche générale d’analyse de risques :</a:t>
            </a:r>
            <a:endParaRPr lang="fr-FR" sz="2400" b="1" dirty="0">
              <a:solidFill>
                <a:srgbClr val="FF0000"/>
              </a:solidFill>
            </a:endParaRPr>
          </a:p>
        </p:txBody>
      </p:sp>
    </p:spTree>
    <p:extLst>
      <p:ext uri="{BB962C8B-B14F-4D97-AF65-F5344CB8AC3E}">
        <p14:creationId xmlns:p14="http://schemas.microsoft.com/office/powerpoint/2010/main" val="94066714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arn(inVertical)">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barn(inVertical)">
                                      <p:cBhvr>
                                        <p:cTn id="3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11" grpId="0" animBg="1"/>
      <p:bldP spid="13" grpId="0"/>
      <p:bldP spid="14"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1704</TotalTime>
  <Words>1714</Words>
  <Application>Microsoft Office PowerPoint</Application>
  <PresentationFormat>Affichage à l'écran (4:3)</PresentationFormat>
  <Paragraphs>298</Paragraphs>
  <Slides>28</Slides>
  <Notes>3</Notes>
  <HiddenSlides>0</HiddenSlides>
  <MMClips>0</MMClips>
  <ScaleCrop>false</ScaleCrop>
  <HeadingPairs>
    <vt:vector size="4" baseType="variant">
      <vt:variant>
        <vt:lpstr>Thème</vt:lpstr>
      </vt:variant>
      <vt:variant>
        <vt:i4>1</vt:i4>
      </vt:variant>
      <vt:variant>
        <vt:lpstr>Titres des diapositives</vt:lpstr>
      </vt:variant>
      <vt:variant>
        <vt:i4>28</vt:i4>
      </vt:variant>
    </vt:vector>
  </HeadingPairs>
  <TitlesOfParts>
    <vt:vector size="29" baseType="lpstr">
      <vt:lpstr>Débit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Cours</dc:creator>
  <cp:lastModifiedBy>SALLE08-PC13</cp:lastModifiedBy>
  <cp:revision>107</cp:revision>
  <dcterms:created xsi:type="dcterms:W3CDTF">2020-12-25T15:17:10Z</dcterms:created>
  <dcterms:modified xsi:type="dcterms:W3CDTF">2024-11-19T07:20:36Z</dcterms:modified>
</cp:coreProperties>
</file>