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6"/>
  </p:notesMasterIdLst>
  <p:sldIdLst>
    <p:sldId id="258" r:id="rId2"/>
    <p:sldId id="259" r:id="rId3"/>
    <p:sldId id="287" r:id="rId4"/>
    <p:sldId id="275" r:id="rId5"/>
    <p:sldId id="304" r:id="rId6"/>
    <p:sldId id="260" r:id="rId7"/>
    <p:sldId id="291" r:id="rId8"/>
    <p:sldId id="292" r:id="rId9"/>
    <p:sldId id="293" r:id="rId10"/>
    <p:sldId id="294" r:id="rId11"/>
    <p:sldId id="282" r:id="rId12"/>
    <p:sldId id="276" r:id="rId13"/>
    <p:sldId id="295" r:id="rId14"/>
    <p:sldId id="261" r:id="rId15"/>
    <p:sldId id="296" r:id="rId16"/>
    <p:sldId id="297" r:id="rId17"/>
    <p:sldId id="298" r:id="rId18"/>
    <p:sldId id="299" r:id="rId19"/>
    <p:sldId id="300" r:id="rId20"/>
    <p:sldId id="283" r:id="rId21"/>
    <p:sldId id="301" r:id="rId22"/>
    <p:sldId id="302" r:id="rId23"/>
    <p:sldId id="305" r:id="rId24"/>
    <p:sldId id="289"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065">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3F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97" autoAdjust="0"/>
  </p:normalViewPr>
  <p:slideViewPr>
    <p:cSldViewPr showGuides="1">
      <p:cViewPr varScale="1">
        <p:scale>
          <a:sx n="82" d="100"/>
          <a:sy n="82" d="100"/>
        </p:scale>
        <p:origin x="-1530" y="-96"/>
      </p:cViewPr>
      <p:guideLst>
        <p:guide orient="horz" pos="4065"/>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EA4512-9D96-4435-BFFD-E0746FA0F5CF}" type="datetimeFigureOut">
              <a:rPr lang="fr-FR" smtClean="0"/>
              <a:t>28/11/2024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20914D-6027-466D-A335-1B2206CF8AFA}" type="slidenum">
              <a:rPr lang="fr-FR" smtClean="0"/>
              <a:t>‹N°›</a:t>
            </a:fld>
            <a:endParaRPr lang="fr-FR"/>
          </a:p>
        </p:txBody>
      </p:sp>
    </p:spTree>
    <p:extLst>
      <p:ext uri="{BB962C8B-B14F-4D97-AF65-F5344CB8AC3E}">
        <p14:creationId xmlns:p14="http://schemas.microsoft.com/office/powerpoint/2010/main" val="3738172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14</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23</a:t>
            </a:fld>
            <a:endParaRPr lang="fr-FR"/>
          </a:p>
        </p:txBody>
      </p:sp>
    </p:spTree>
    <p:extLst>
      <p:ext uri="{BB962C8B-B14F-4D97-AF65-F5344CB8AC3E}">
        <p14:creationId xmlns:p14="http://schemas.microsoft.com/office/powerpoint/2010/main" val="2717610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15</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16</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17</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18</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19</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20</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21</a:t>
            </a:fld>
            <a:endParaRPr lang="fr-FR"/>
          </a:p>
        </p:txBody>
      </p:sp>
    </p:spTree>
    <p:extLst>
      <p:ext uri="{BB962C8B-B14F-4D97-AF65-F5344CB8AC3E}">
        <p14:creationId xmlns:p14="http://schemas.microsoft.com/office/powerpoint/2010/main" val="6652858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Rien de plus pire dans la sécurité qu’un faux sentiment de sécurité</a:t>
            </a:r>
            <a:endParaRPr lang="fr-FR" dirty="0"/>
          </a:p>
        </p:txBody>
      </p:sp>
      <p:sp>
        <p:nvSpPr>
          <p:cNvPr id="4" name="Espace réservé du numéro de diapositive 3"/>
          <p:cNvSpPr>
            <a:spLocks noGrp="1"/>
          </p:cNvSpPr>
          <p:nvPr>
            <p:ph type="sldNum" sz="quarter" idx="10"/>
          </p:nvPr>
        </p:nvSpPr>
        <p:spPr/>
        <p:txBody>
          <a:bodyPr/>
          <a:lstStyle/>
          <a:p>
            <a:fld id="{0120914D-6027-466D-A335-1B2206CF8AFA}" type="slidenum">
              <a:rPr lang="fr-FR" smtClean="0"/>
              <a:t>22</a:t>
            </a:fld>
            <a:endParaRPr lang="fr-FR"/>
          </a:p>
        </p:txBody>
      </p:sp>
    </p:spTree>
    <p:extLst>
      <p:ext uri="{BB962C8B-B14F-4D97-AF65-F5344CB8AC3E}">
        <p14:creationId xmlns:p14="http://schemas.microsoft.com/office/powerpoint/2010/main" val="665285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DB04D10A-357D-40FE-897B-D58B3972C420}" type="datetimeFigureOut">
              <a:rPr lang="fr-FR" smtClean="0"/>
              <a:t>28/11/2024</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E9AD75F4-0A28-4EE3-8095-D79BB9E4AA3B}"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DB04D10A-357D-40FE-897B-D58B3972C420}" type="datetimeFigureOut">
              <a:rPr lang="fr-FR" smtClean="0"/>
              <a:t>28/11/2024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DB04D10A-357D-40FE-897B-D58B3972C420}" type="datetimeFigureOut">
              <a:rPr lang="fr-FR" smtClean="0"/>
              <a:t>28/11/2024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DB04D10A-357D-40FE-897B-D58B3972C420}" type="datetimeFigureOut">
              <a:rPr lang="fr-FR" smtClean="0"/>
              <a:t>28/11/2024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DB04D10A-357D-40FE-897B-D58B3972C420}" type="datetimeFigureOut">
              <a:rPr lang="fr-FR" smtClean="0"/>
              <a:t>28/11/2024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9AD75F4-0A28-4EE3-8095-D79BB9E4AA3B}"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DB04D10A-357D-40FE-897B-D58B3972C420}" type="datetimeFigureOut">
              <a:rPr lang="fr-FR" smtClean="0"/>
              <a:t>28/11/2024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DB04D10A-357D-40FE-897B-D58B3972C420}" type="datetimeFigureOut">
              <a:rPr lang="fr-FR" smtClean="0"/>
              <a:t>28/11/2024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DB04D10A-357D-40FE-897B-D58B3972C420}" type="datetimeFigureOut">
              <a:rPr lang="fr-FR" smtClean="0"/>
              <a:t>28/11/2024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4D10A-357D-40FE-897B-D58B3972C420}" type="datetimeFigureOut">
              <a:rPr lang="fr-FR" smtClean="0"/>
              <a:t>28/11/2024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DB04D10A-357D-40FE-897B-D58B3972C420}" type="datetimeFigureOut">
              <a:rPr lang="fr-FR" smtClean="0"/>
              <a:t>28/11/2024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9AD75F4-0A28-4EE3-8095-D79BB9E4AA3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DB04D10A-357D-40FE-897B-D58B3972C420}" type="datetimeFigureOut">
              <a:rPr lang="fr-FR" smtClean="0"/>
              <a:t>28/11/2024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E9AD75F4-0A28-4EE3-8095-D79BB9E4AA3B}"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B04D10A-357D-40FE-897B-D58B3972C420}" type="datetimeFigureOut">
              <a:rPr lang="fr-FR" smtClean="0"/>
              <a:t>28/11/2024</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9AD75F4-0A28-4EE3-8095-D79BB9E4AA3B}"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ZoneTexte 21"/>
          <p:cNvSpPr txBox="1"/>
          <p:nvPr/>
        </p:nvSpPr>
        <p:spPr>
          <a:xfrm>
            <a:off x="683568" y="2708920"/>
            <a:ext cx="7200799" cy="646331"/>
          </a:xfrm>
          <a:prstGeom prst="rect">
            <a:avLst/>
          </a:prstGeom>
          <a:noFill/>
        </p:spPr>
        <p:txBody>
          <a:bodyPr wrap="square" rtlCol="0">
            <a:spAutoFit/>
          </a:bodyPr>
          <a:lstStyle/>
          <a:p>
            <a:r>
              <a:rPr lang="fr-FR" sz="3600" dirty="0" smtClean="0"/>
              <a:t>Gestion de crises et crises majeures</a:t>
            </a:r>
            <a:endParaRPr lang="fr-FR" sz="3600" dirty="0"/>
          </a:p>
        </p:txBody>
      </p:sp>
      <p:sp>
        <p:nvSpPr>
          <p:cNvPr id="7" name="ZoneTexte 6"/>
          <p:cNvSpPr txBox="1"/>
          <p:nvPr/>
        </p:nvSpPr>
        <p:spPr>
          <a:xfrm>
            <a:off x="840273" y="1700808"/>
            <a:ext cx="1859519" cy="461665"/>
          </a:xfrm>
          <a:prstGeom prst="rect">
            <a:avLst/>
          </a:prstGeom>
          <a:noFill/>
        </p:spPr>
        <p:txBody>
          <a:bodyPr wrap="square" rtlCol="0">
            <a:spAutoFit/>
          </a:bodyPr>
          <a:lstStyle/>
          <a:p>
            <a:r>
              <a:rPr lang="fr-FR" sz="2400" cap="small" dirty="0" smtClean="0"/>
              <a:t>Chapitre 6</a:t>
            </a:r>
            <a:endParaRPr lang="fr-FR" sz="2400" cap="small" dirty="0"/>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948161" y="1268760"/>
            <a:ext cx="6372927" cy="400110"/>
          </a:xfrm>
          <a:prstGeom prst="rect">
            <a:avLst/>
          </a:prstGeom>
        </p:spPr>
        <p:txBody>
          <a:bodyPr wrap="square">
            <a:spAutoFit/>
          </a:bodyPr>
          <a:lstStyle/>
          <a:p>
            <a:r>
              <a:rPr lang="fr-FR" sz="2000" dirty="0" smtClean="0"/>
              <a:t>  </a:t>
            </a:r>
            <a:r>
              <a:rPr lang="fr-FR" sz="2000" b="1" dirty="0"/>
              <a:t>Hyper-crise </a:t>
            </a:r>
            <a:r>
              <a:rPr lang="fr-FR" sz="2000" b="1" dirty="0" smtClean="0"/>
              <a:t>:</a:t>
            </a:r>
            <a:endParaRPr lang="fr-FR" dirty="0"/>
          </a:p>
        </p:txBody>
      </p:sp>
      <p:sp>
        <p:nvSpPr>
          <p:cNvPr id="19" name="ZoneTexte 18"/>
          <p:cNvSpPr txBox="1"/>
          <p:nvPr/>
        </p:nvSpPr>
        <p:spPr>
          <a:xfrm>
            <a:off x="611560" y="702321"/>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smtClean="0"/>
              <a:t>Types </a:t>
            </a:r>
            <a:r>
              <a:rPr lang="fr-FR" dirty="0"/>
              <a:t>de crises : </a:t>
            </a:r>
          </a:p>
        </p:txBody>
      </p:sp>
      <p:sp>
        <p:nvSpPr>
          <p:cNvPr id="2" name="Rectangle 1"/>
          <p:cNvSpPr/>
          <p:nvPr/>
        </p:nvSpPr>
        <p:spPr>
          <a:xfrm>
            <a:off x="611560" y="1772816"/>
            <a:ext cx="8352928" cy="4154984"/>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sz="1600" dirty="0">
                <a:solidFill>
                  <a:schemeClr val="dk1"/>
                </a:solidFill>
              </a:rPr>
              <a:t>Panne de Facebook (2021) : Le 4 octobre 2021 à 15 h 39 UTC , le réseau social Facebook et ses filiales, Messenger, </a:t>
            </a:r>
            <a:r>
              <a:rPr lang="fr-FR" sz="1600" dirty="0" err="1">
                <a:solidFill>
                  <a:schemeClr val="dk1"/>
                </a:solidFill>
              </a:rPr>
              <a:t>Instagram</a:t>
            </a:r>
            <a:r>
              <a:rPr lang="fr-FR" sz="1600" dirty="0">
                <a:solidFill>
                  <a:schemeClr val="dk1"/>
                </a:solidFill>
              </a:rPr>
              <a:t>, </a:t>
            </a:r>
            <a:r>
              <a:rPr lang="fr-FR" sz="1600" dirty="0" err="1">
                <a:solidFill>
                  <a:schemeClr val="dk1"/>
                </a:solidFill>
              </a:rPr>
              <a:t>WhatsApp</a:t>
            </a:r>
            <a:r>
              <a:rPr lang="fr-FR" sz="1600" dirty="0">
                <a:solidFill>
                  <a:schemeClr val="dk1"/>
                </a:solidFill>
              </a:rPr>
              <a:t>, </a:t>
            </a:r>
            <a:r>
              <a:rPr lang="fr-FR" sz="1600" dirty="0" err="1">
                <a:solidFill>
                  <a:schemeClr val="dk1"/>
                </a:solidFill>
              </a:rPr>
              <a:t>Mapillary</a:t>
            </a:r>
            <a:r>
              <a:rPr lang="fr-FR" sz="1600" dirty="0">
                <a:solidFill>
                  <a:schemeClr val="dk1"/>
                </a:solidFill>
              </a:rPr>
              <a:t> et Oculus, sont devenus globalement indisponibles pendant 7 heures. La panne a également empêché toute personne essayant d'utiliser « Se connecter avec Facebook » pour accéder à des sites tiers. Pendant la panne, de nombreux utilisateurs ont afflué sur </a:t>
            </a:r>
            <a:r>
              <a:rPr lang="fr-FR" sz="1600" dirty="0" err="1">
                <a:solidFill>
                  <a:schemeClr val="dk1"/>
                </a:solidFill>
              </a:rPr>
              <a:t>Twitter</a:t>
            </a:r>
            <a:r>
              <a:rPr lang="fr-FR" sz="1600" dirty="0">
                <a:solidFill>
                  <a:schemeClr val="dk1"/>
                </a:solidFill>
              </a:rPr>
              <a:t>, Discord et </a:t>
            </a:r>
            <a:r>
              <a:rPr lang="fr-FR" sz="1600" dirty="0" err="1">
                <a:solidFill>
                  <a:schemeClr val="dk1"/>
                </a:solidFill>
              </a:rPr>
              <a:t>Telegram</a:t>
            </a:r>
            <a:r>
              <a:rPr lang="fr-FR" sz="1600" dirty="0">
                <a:solidFill>
                  <a:schemeClr val="dk1"/>
                </a:solidFill>
              </a:rPr>
              <a:t>, entraînant des perturbations sur les serveurs de ces applications. La panne a été causée par la perte de routes IP vers les serveurs DNS de Facebook, qui étaient tous hébergés chez Facebook eux-mêmes à l'époque. Le routage BGP (Border Gateway Protocol) a été restauré pour les préfixes concernés vers 20 h 50 UTC, et les services DNS ont recommencé à être disponibles à 21 h 5 UTC, mais les services de couche applicative ont été lentement restaurés sur Facebook, </a:t>
            </a:r>
            <a:r>
              <a:rPr lang="fr-FR" sz="1600" dirty="0" err="1">
                <a:solidFill>
                  <a:schemeClr val="dk1"/>
                </a:solidFill>
              </a:rPr>
              <a:t>Instagram</a:t>
            </a:r>
            <a:r>
              <a:rPr lang="fr-FR" sz="1600" dirty="0">
                <a:solidFill>
                  <a:schemeClr val="dk1"/>
                </a:solidFill>
              </a:rPr>
              <a:t> et </a:t>
            </a:r>
            <a:r>
              <a:rPr lang="fr-FR" sz="1600" dirty="0" err="1">
                <a:solidFill>
                  <a:schemeClr val="dk1"/>
                </a:solidFill>
              </a:rPr>
              <a:t>WhatsApp</a:t>
            </a:r>
            <a:r>
              <a:rPr lang="fr-FR" sz="1600" dirty="0">
                <a:solidFill>
                  <a:schemeClr val="dk1"/>
                </a:solidFill>
              </a:rPr>
              <a:t> plus d'une heure plus tard, la panne ayant duré plus de sept heures au total. </a:t>
            </a:r>
          </a:p>
        </p:txBody>
      </p:sp>
    </p:spTree>
    <p:extLst>
      <p:ext uri="{BB962C8B-B14F-4D97-AF65-F5344CB8AC3E}">
        <p14:creationId xmlns:p14="http://schemas.microsoft.com/office/powerpoint/2010/main" val="36241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ZoneTexte 16"/>
          <p:cNvSpPr txBox="1"/>
          <p:nvPr/>
        </p:nvSpPr>
        <p:spPr>
          <a:xfrm>
            <a:off x="999611" y="1556792"/>
            <a:ext cx="7722858" cy="175432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La communication de crise est </a:t>
            </a:r>
            <a:r>
              <a:rPr lang="fr-FR" b="1" dirty="0"/>
              <a:t>l'ensemble de techniques </a:t>
            </a:r>
            <a:r>
              <a:rPr lang="fr-FR" dirty="0"/>
              <a:t>et </a:t>
            </a:r>
            <a:r>
              <a:rPr lang="fr-FR" b="1" dirty="0"/>
              <a:t>actions de communication </a:t>
            </a:r>
            <a:r>
              <a:rPr lang="fr-FR" dirty="0"/>
              <a:t>entreprises pour </a:t>
            </a:r>
            <a:r>
              <a:rPr lang="fr-FR" b="1" dirty="0"/>
              <a:t>lutter contre les effets négatifs </a:t>
            </a:r>
            <a:r>
              <a:rPr lang="fr-FR" dirty="0"/>
              <a:t>d'un événement (accident, pollution, etc.) sur </a:t>
            </a:r>
            <a:r>
              <a:rPr lang="fr-FR" b="1" dirty="0"/>
              <a:t>l'image de l'entreprise </a:t>
            </a:r>
            <a:r>
              <a:rPr lang="fr-FR" dirty="0"/>
              <a:t>concernée ou de ses produits. </a:t>
            </a:r>
          </a:p>
        </p:txBody>
      </p:sp>
      <p:sp>
        <p:nvSpPr>
          <p:cNvPr id="19" name="ZoneTexte 18"/>
          <p:cNvSpPr txBox="1"/>
          <p:nvPr/>
        </p:nvSpPr>
        <p:spPr>
          <a:xfrm>
            <a:off x="878201" y="866750"/>
            <a:ext cx="3840518" cy="400110"/>
          </a:xfrm>
          <a:prstGeom prst="rect">
            <a:avLst/>
          </a:prstGeom>
          <a:noFill/>
        </p:spPr>
        <p:txBody>
          <a:bodyPr wrap="square" rtlCol="0">
            <a:spAutoFit/>
          </a:bodyPr>
          <a:lstStyle/>
          <a:p>
            <a:r>
              <a:rPr lang="fr-FR" sz="2000" b="1" dirty="0" smtClean="0">
                <a:solidFill>
                  <a:srgbClr val="FF0000"/>
                </a:solidFill>
              </a:rPr>
              <a:t>Communication </a:t>
            </a:r>
            <a:r>
              <a:rPr lang="fr-FR" sz="2000" b="1" dirty="0">
                <a:solidFill>
                  <a:srgbClr val="FF0000"/>
                </a:solidFill>
              </a:rPr>
              <a:t>de crise : </a:t>
            </a:r>
          </a:p>
        </p:txBody>
      </p:sp>
    </p:spTree>
    <p:extLst>
      <p:ext uri="{BB962C8B-B14F-4D97-AF65-F5344CB8AC3E}">
        <p14:creationId xmlns:p14="http://schemas.microsoft.com/office/powerpoint/2010/main" val="890341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887682" y="888467"/>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a:t>Gestion de crises : </a:t>
            </a:r>
          </a:p>
        </p:txBody>
      </p:sp>
      <p:sp>
        <p:nvSpPr>
          <p:cNvPr id="19" name="ZoneTexte 18"/>
          <p:cNvSpPr txBox="1"/>
          <p:nvPr/>
        </p:nvSpPr>
        <p:spPr>
          <a:xfrm>
            <a:off x="977607" y="4293096"/>
            <a:ext cx="7620938" cy="175432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smtClean="0"/>
              <a:t>La </a:t>
            </a:r>
            <a:r>
              <a:rPr lang="fr-FR" dirty="0"/>
              <a:t>démarche d'analyse de risque commence par l'identification des objectifs principaux de l'entité qui la mène. Un risque est relatif. Il ne présente théoriquement de gravité que s'il met en danger la réalisation d'un de ces objectifs. </a:t>
            </a:r>
          </a:p>
        </p:txBody>
      </p:sp>
      <p:sp>
        <p:nvSpPr>
          <p:cNvPr id="2" name="Rectangle 1"/>
          <p:cNvSpPr/>
          <p:nvPr/>
        </p:nvSpPr>
        <p:spPr>
          <a:xfrm>
            <a:off x="977607" y="1705924"/>
            <a:ext cx="7620938" cy="2169825"/>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lnSpc>
                <a:spcPct val="150000"/>
              </a:lnSpc>
              <a:buFont typeface="Arial" pitchFamily="34" charset="0"/>
              <a:buChar char="•"/>
            </a:pPr>
            <a:r>
              <a:rPr lang="fr-FR" dirty="0">
                <a:solidFill>
                  <a:schemeClr val="dk1"/>
                </a:solidFill>
              </a:rPr>
              <a:t>Anticiper et se préparer semble nécessaire pour mieux réagir en cas de survenance de la crise. Le gestionnaire de risque doit donc analyser, évaluer et hiérarchiser les risques principaux, les enchaînements possibles de causes et conséquences, et leur trouver des parades, des moyens d'adaptation et de restauration </a:t>
            </a:r>
          </a:p>
        </p:txBody>
      </p:sp>
    </p:spTree>
    <p:extLst>
      <p:ext uri="{BB962C8B-B14F-4D97-AF65-F5344CB8AC3E}">
        <p14:creationId xmlns:p14="http://schemas.microsoft.com/office/powerpoint/2010/main" val="1580124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par>
                          <p:cTn id="14" fill="hold">
                            <p:stCondLst>
                              <p:cond delay="500"/>
                            </p:stCondLst>
                            <p:childTnLst>
                              <p:par>
                                <p:cTn id="15" presetID="16" presetClass="entr" presetSubtype="21"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barn(inVertical)">
                                      <p:cBhvr>
                                        <p:cTn id="1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animBg="1"/>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887682" y="888467"/>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a:t>Gestion de crises : </a:t>
            </a:r>
          </a:p>
        </p:txBody>
      </p:sp>
      <p:sp>
        <p:nvSpPr>
          <p:cNvPr id="2" name="Rectangle 1"/>
          <p:cNvSpPr/>
          <p:nvPr/>
        </p:nvSpPr>
        <p:spPr>
          <a:xfrm>
            <a:off x="971600" y="1916832"/>
            <a:ext cx="7620938" cy="2126864"/>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dirty="0"/>
              <a:t>La gestion de crise est l'ensemble des modes d'organisation, des techniques et des moyens qui permettent à une organisation de se préparer et de faire face à la survenance d'une crise, puis de tirer les enseignements de l'évènement pour améliorer les procédures et les structures dans une vision prospective. </a:t>
            </a:r>
          </a:p>
        </p:txBody>
      </p:sp>
    </p:spTree>
    <p:extLst>
      <p:ext uri="{BB962C8B-B14F-4D97-AF65-F5344CB8AC3E}">
        <p14:creationId xmlns:p14="http://schemas.microsoft.com/office/powerpoint/2010/main" val="1938592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3288" y="1941757"/>
            <a:ext cx="7632848" cy="163121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dirty="0" smtClean="0"/>
              <a:t>L'anticipation </a:t>
            </a:r>
            <a:r>
              <a:rPr lang="fr-FR" sz="2000" dirty="0"/>
              <a:t>d'une crise vise à anticiper sur la possible survenance d'événements générateurs de crise, par la mise en place de mesures adaptées. </a:t>
            </a:r>
          </a:p>
          <a:p>
            <a:r>
              <a:rPr lang="fr-FR" sz="2000" dirty="0"/>
              <a:t>Ces mesures visent à réduire la probabilité de survenance déterminée lors de l'analyse de risque. </a:t>
            </a:r>
            <a:endParaRPr lang="fr-FR" sz="2000" dirty="0">
              <a:solidFill>
                <a:schemeClr val="dk1"/>
              </a:solidFill>
            </a:endParaRPr>
          </a:p>
        </p:txBody>
      </p:sp>
      <p:sp>
        <p:nvSpPr>
          <p:cNvPr id="2" name="Rectangle 1"/>
          <p:cNvSpPr/>
          <p:nvPr/>
        </p:nvSpPr>
        <p:spPr>
          <a:xfrm>
            <a:off x="828246" y="1325580"/>
            <a:ext cx="1902380" cy="400110"/>
          </a:xfrm>
          <a:prstGeom prst="rect">
            <a:avLst/>
          </a:prstGeom>
          <a:noFill/>
        </p:spPr>
        <p:txBody>
          <a:bodyPr wrap="square" rtlCol="0">
            <a:spAutoFit/>
          </a:bodyPr>
          <a:lstStyle/>
          <a:p>
            <a:r>
              <a:rPr lang="fr-FR" sz="2000" b="1" dirty="0">
                <a:solidFill>
                  <a:srgbClr val="FF0000"/>
                </a:solidFill>
              </a:rPr>
              <a:t>Anticipation : </a:t>
            </a:r>
          </a:p>
        </p:txBody>
      </p:sp>
      <p:sp>
        <p:nvSpPr>
          <p:cNvPr id="6" name="Rectangle 5"/>
          <p:cNvSpPr/>
          <p:nvPr/>
        </p:nvSpPr>
        <p:spPr>
          <a:xfrm>
            <a:off x="828246" y="3789040"/>
            <a:ext cx="1523366" cy="400110"/>
          </a:xfrm>
          <a:prstGeom prst="rect">
            <a:avLst/>
          </a:prstGeom>
          <a:noFill/>
        </p:spPr>
        <p:txBody>
          <a:bodyPr wrap="square" rtlCol="0">
            <a:spAutoFit/>
          </a:bodyPr>
          <a:lstStyle/>
          <a:p>
            <a:r>
              <a:rPr lang="fr-FR" sz="2000" b="1" dirty="0">
                <a:solidFill>
                  <a:srgbClr val="FF0000"/>
                </a:solidFill>
              </a:rPr>
              <a:t>Prévision : </a:t>
            </a:r>
          </a:p>
        </p:txBody>
      </p:sp>
      <p:sp>
        <p:nvSpPr>
          <p:cNvPr id="7" name="Rectangle 6"/>
          <p:cNvSpPr/>
          <p:nvPr/>
        </p:nvSpPr>
        <p:spPr>
          <a:xfrm>
            <a:off x="1023288" y="4445579"/>
            <a:ext cx="7717452" cy="1938992"/>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dirty="0">
                <a:solidFill>
                  <a:schemeClr val="dk1"/>
                </a:solidFill>
              </a:rPr>
              <a:t>C'est la définition et la localisation du danger. Il existe des dangers imprévisibles, mais la préparation à gérer un danger est le moyen d'accélérer les réponses et la résilience en cas de crise d'une autre nature. </a:t>
            </a:r>
          </a:p>
          <a:p>
            <a:r>
              <a:rPr lang="fr-FR" sz="2000" dirty="0">
                <a:solidFill>
                  <a:schemeClr val="dk1"/>
                </a:solidFill>
              </a:rPr>
              <a:t>La prévision de crise indique dans quelle limite de temps le danger peut affecter la population et les aménagements. </a:t>
            </a:r>
          </a:p>
        </p:txBody>
      </p:sp>
      <p:sp>
        <p:nvSpPr>
          <p:cNvPr id="9" name="ZoneTexte 8"/>
          <p:cNvSpPr txBox="1"/>
          <p:nvPr/>
        </p:nvSpPr>
        <p:spPr>
          <a:xfrm>
            <a:off x="828246" y="675775"/>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a:t>Gestion de crises : </a:t>
            </a:r>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ID="16" presetClass="entr" presetSubtype="21"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6" grpId="0"/>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58932" y="1876762"/>
            <a:ext cx="7632848" cy="1938992"/>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dirty="0"/>
              <a:t>L'objectif de la protection est de </a:t>
            </a:r>
            <a:r>
              <a:rPr lang="fr-FR" sz="2000" b="1" dirty="0"/>
              <a:t>réduire la gravité </a:t>
            </a:r>
            <a:r>
              <a:rPr lang="fr-FR" sz="2000" dirty="0"/>
              <a:t>de l'événement quand et s'il se produit. </a:t>
            </a:r>
          </a:p>
          <a:p>
            <a:r>
              <a:rPr lang="fr-FR" sz="2000" dirty="0"/>
              <a:t>Les mesures de protection sont étudiées et pré-déployées à l'avance, mais ne prennent toute leur importance que lorsque le risque s'est réalisé ; elles sont conçues pour en limiter les impacts et les dégâts collatéraux. Exemple : les bâtiments parasismiques. </a:t>
            </a:r>
            <a:endParaRPr lang="fr-FR" sz="2000" dirty="0">
              <a:solidFill>
                <a:schemeClr val="dk1"/>
              </a:solidFill>
            </a:endParaRPr>
          </a:p>
        </p:txBody>
      </p:sp>
      <p:sp>
        <p:nvSpPr>
          <p:cNvPr id="2" name="Rectangle 1"/>
          <p:cNvSpPr/>
          <p:nvPr/>
        </p:nvSpPr>
        <p:spPr>
          <a:xfrm>
            <a:off x="831653" y="1196129"/>
            <a:ext cx="1902380" cy="400110"/>
          </a:xfrm>
          <a:prstGeom prst="rect">
            <a:avLst/>
          </a:prstGeom>
          <a:noFill/>
        </p:spPr>
        <p:txBody>
          <a:bodyPr wrap="square" rtlCol="0">
            <a:spAutoFit/>
          </a:bodyPr>
          <a:lstStyle/>
          <a:p>
            <a:r>
              <a:rPr lang="fr-FR" sz="2000" b="1" dirty="0">
                <a:solidFill>
                  <a:srgbClr val="FF0000"/>
                </a:solidFill>
              </a:rPr>
              <a:t>Protection : </a:t>
            </a:r>
          </a:p>
        </p:txBody>
      </p:sp>
      <p:sp>
        <p:nvSpPr>
          <p:cNvPr id="8" name="ZoneTexte 7"/>
          <p:cNvSpPr txBox="1"/>
          <p:nvPr/>
        </p:nvSpPr>
        <p:spPr>
          <a:xfrm>
            <a:off x="828246" y="675775"/>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a:t>Gestion de crises : </a:t>
            </a:r>
          </a:p>
        </p:txBody>
      </p:sp>
    </p:spTree>
    <p:extLst>
      <p:ext uri="{BB962C8B-B14F-4D97-AF65-F5344CB8AC3E}">
        <p14:creationId xmlns:p14="http://schemas.microsoft.com/office/powerpoint/2010/main" val="2013134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6" presetClass="entr" presetSubtype="16"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00348" y="624651"/>
            <a:ext cx="3066010" cy="408501"/>
          </a:xfrm>
          <a:prstGeom prst="rect">
            <a:avLst/>
          </a:prstGeom>
          <a:noFill/>
        </p:spPr>
        <p:txBody>
          <a:bodyPr wrap="square" rtlCol="0">
            <a:spAutoFit/>
          </a:bodyPr>
          <a:lstStyle/>
          <a:p>
            <a:r>
              <a:rPr lang="fr-FR" sz="2000" b="1" dirty="0">
                <a:solidFill>
                  <a:srgbClr val="FF0000"/>
                </a:solidFill>
              </a:rPr>
              <a:t>Gestion de la crise : </a:t>
            </a:r>
          </a:p>
        </p:txBody>
      </p:sp>
      <p:sp>
        <p:nvSpPr>
          <p:cNvPr id="7" name="Rectangle 6"/>
          <p:cNvSpPr/>
          <p:nvPr/>
        </p:nvSpPr>
        <p:spPr>
          <a:xfrm>
            <a:off x="900348" y="2313586"/>
            <a:ext cx="7717452" cy="163121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dirty="0"/>
              <a:t>Selon le type d'événement générateur et les impacts et conséquences qu'il crée, une crise plus ou moins grave peut survenir, dont la résolution passe par un mode de gouvernance et un mode de communication spécifiquement adaptés à la situation : la gestion de crise et la communication de crise. </a:t>
            </a:r>
            <a:endParaRPr lang="fr-FR" sz="2000" dirty="0">
              <a:solidFill>
                <a:schemeClr val="dk1"/>
              </a:solidFill>
            </a:endParaRPr>
          </a:p>
        </p:txBody>
      </p:sp>
      <p:sp>
        <p:nvSpPr>
          <p:cNvPr id="3" name="Rectangle 2"/>
          <p:cNvSpPr/>
          <p:nvPr/>
        </p:nvSpPr>
        <p:spPr>
          <a:xfrm>
            <a:off x="867511" y="4365104"/>
            <a:ext cx="7717452" cy="163121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dirty="0">
                <a:solidFill>
                  <a:schemeClr val="dk1"/>
                </a:solidFill>
              </a:rPr>
              <a:t>Lorsque l'événement affecte tout un pan d'activités, la gestion de crise s'accompagne généralement du déploiement d'un plan de continuité d'activités (qui fait partie des mesures de protection). </a:t>
            </a:r>
          </a:p>
          <a:p>
            <a:r>
              <a:rPr lang="fr-FR" sz="2000" dirty="0">
                <a:solidFill>
                  <a:schemeClr val="dk1"/>
                </a:solidFill>
              </a:rPr>
              <a:t>Quel que soit le type d’événement auquel il faut faire face, la gestion de crise présente certaines caractéristiques permanentes. </a:t>
            </a:r>
          </a:p>
        </p:txBody>
      </p:sp>
      <p:sp>
        <p:nvSpPr>
          <p:cNvPr id="5" name="Rectangle 4"/>
          <p:cNvSpPr/>
          <p:nvPr/>
        </p:nvSpPr>
        <p:spPr>
          <a:xfrm>
            <a:off x="867511" y="1484784"/>
            <a:ext cx="3066010" cy="408501"/>
          </a:xfrm>
          <a:prstGeom prst="rect">
            <a:avLst/>
          </a:prstGeom>
          <a:noFill/>
        </p:spPr>
        <p:txBody>
          <a:bodyPr wrap="square" rtlCol="0">
            <a:spAutoFit/>
          </a:bodyPr>
          <a:lstStyle/>
          <a:p>
            <a:r>
              <a:rPr lang="fr-FR" sz="2000" b="1" dirty="0">
                <a:solidFill>
                  <a:srgbClr val="FF0000"/>
                </a:solidFill>
              </a:rPr>
              <a:t>Gestion </a:t>
            </a:r>
            <a:r>
              <a:rPr lang="fr-FR" sz="2000" b="1" dirty="0" smtClean="0">
                <a:solidFill>
                  <a:srgbClr val="FF0000"/>
                </a:solidFill>
              </a:rPr>
              <a:t>: </a:t>
            </a:r>
            <a:endParaRPr lang="fr-FR" sz="2000" b="1" dirty="0">
              <a:solidFill>
                <a:srgbClr val="FF0000"/>
              </a:solidFill>
            </a:endParaRPr>
          </a:p>
        </p:txBody>
      </p:sp>
    </p:spTree>
    <p:extLst>
      <p:ext uri="{BB962C8B-B14F-4D97-AF65-F5344CB8AC3E}">
        <p14:creationId xmlns:p14="http://schemas.microsoft.com/office/powerpoint/2010/main" val="649436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par>
                          <p:cTn id="13" fill="hold">
                            <p:stCondLst>
                              <p:cond delay="1000"/>
                            </p:stCondLst>
                            <p:childTnLst>
                              <p:par>
                                <p:cTn id="14" presetID="16" presetClass="entr" presetSubtype="21"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27584" y="1132890"/>
            <a:ext cx="4103700" cy="338554"/>
          </a:xfrm>
          <a:prstGeom prst="rect">
            <a:avLst/>
          </a:prstGeom>
          <a:noFill/>
        </p:spPr>
        <p:txBody>
          <a:bodyPr wrap="square" rtlCol="0">
            <a:spAutoFit/>
          </a:bodyPr>
          <a:lstStyle/>
          <a:p>
            <a:pPr marL="342900" indent="-342900">
              <a:buFont typeface="Wingdings" panose="05000000000000000000" pitchFamily="2" charset="2"/>
              <a:buChar char="Ø"/>
            </a:pPr>
            <a:r>
              <a:rPr lang="fr-FR" sz="1600" b="1" dirty="0">
                <a:solidFill>
                  <a:srgbClr val="C00000"/>
                </a:solidFill>
              </a:rPr>
              <a:t>Diagnostic, action et décision : </a:t>
            </a:r>
          </a:p>
        </p:txBody>
      </p:sp>
      <p:sp>
        <p:nvSpPr>
          <p:cNvPr id="2" name="Rectangle 1"/>
          <p:cNvSpPr/>
          <p:nvPr/>
        </p:nvSpPr>
        <p:spPr>
          <a:xfrm>
            <a:off x="1187623" y="5270877"/>
            <a:ext cx="7664007" cy="1354217"/>
          </a:xfrm>
          <a:prstGeom prst="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fr-FR" sz="1600" dirty="0">
                <a:solidFill>
                  <a:schemeClr val="dk1"/>
                </a:solidFill>
              </a:rPr>
              <a:t>  La communication de crise est fondamentale : en communication interne, il s'agit de permettre les actions et optimiser le temps de réaction en communiquant. Le terme est utilisé en communication externe pour alerter et informer et également pour conserver la confiance des parties prenantes ou du public le cas échéant pour l'avenir. </a:t>
            </a:r>
          </a:p>
          <a:p>
            <a:r>
              <a:rPr lang="fr-FR" sz="1600" dirty="0">
                <a:solidFill>
                  <a:schemeClr val="dk1"/>
                </a:solidFill>
              </a:rPr>
              <a:t>Son intérêt est économique et politique. </a:t>
            </a:r>
          </a:p>
        </p:txBody>
      </p:sp>
      <p:sp>
        <p:nvSpPr>
          <p:cNvPr id="4" name="Rectangle 3"/>
          <p:cNvSpPr/>
          <p:nvPr/>
        </p:nvSpPr>
        <p:spPr>
          <a:xfrm>
            <a:off x="611560" y="582678"/>
            <a:ext cx="3066010" cy="408501"/>
          </a:xfrm>
          <a:prstGeom prst="rect">
            <a:avLst/>
          </a:prstGeom>
          <a:noFill/>
        </p:spPr>
        <p:txBody>
          <a:bodyPr wrap="square" rtlCol="0">
            <a:spAutoFit/>
          </a:bodyPr>
          <a:lstStyle/>
          <a:p>
            <a:r>
              <a:rPr lang="fr-FR" sz="2000" b="1" dirty="0">
                <a:solidFill>
                  <a:srgbClr val="FF0000"/>
                </a:solidFill>
              </a:rPr>
              <a:t>Gestion de la crise : </a:t>
            </a:r>
          </a:p>
        </p:txBody>
      </p:sp>
      <p:sp>
        <p:nvSpPr>
          <p:cNvPr id="3" name="Rectangle 2"/>
          <p:cNvSpPr/>
          <p:nvPr/>
        </p:nvSpPr>
        <p:spPr>
          <a:xfrm>
            <a:off x="1187624" y="1502604"/>
            <a:ext cx="7632848" cy="1077218"/>
          </a:xfrm>
          <a:prstGeom prst="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fr-FR" sz="1600" dirty="0">
                <a:solidFill>
                  <a:schemeClr val="dk1"/>
                </a:solidFill>
              </a:rPr>
              <a:t>Elle exige une capacité de diagnostic, de bonne réaction et donc de décision. </a:t>
            </a:r>
          </a:p>
          <a:p>
            <a:r>
              <a:rPr lang="fr-FR" sz="1600" dirty="0">
                <a:solidFill>
                  <a:schemeClr val="dk1"/>
                </a:solidFill>
              </a:rPr>
              <a:t>La situation est avant tout une situation d'urgence. Il est déterminant de percevoir rapidement la gravité de la situation, les priorités induites et les décisions les plus adaptées aux circonstances.</a:t>
            </a:r>
          </a:p>
        </p:txBody>
      </p:sp>
      <p:sp>
        <p:nvSpPr>
          <p:cNvPr id="5" name="Rectangle 4"/>
          <p:cNvSpPr/>
          <p:nvPr/>
        </p:nvSpPr>
        <p:spPr>
          <a:xfrm>
            <a:off x="872519" y="2823396"/>
            <a:ext cx="1920975" cy="338554"/>
          </a:xfrm>
          <a:prstGeom prst="rect">
            <a:avLst/>
          </a:prstGeom>
          <a:noFill/>
        </p:spPr>
        <p:txBody>
          <a:bodyPr wrap="square" rtlCol="0">
            <a:spAutoFit/>
          </a:bodyPr>
          <a:lstStyle/>
          <a:p>
            <a:pPr marL="342900" indent="-342900">
              <a:buFont typeface="Wingdings" panose="05000000000000000000" pitchFamily="2" charset="2"/>
              <a:buChar char="Ø"/>
            </a:pPr>
            <a:r>
              <a:rPr lang="fr-FR" sz="1600" b="1" dirty="0">
                <a:solidFill>
                  <a:srgbClr val="C00000"/>
                </a:solidFill>
              </a:rPr>
              <a:t>Organisation :</a:t>
            </a:r>
          </a:p>
        </p:txBody>
      </p:sp>
      <p:sp>
        <p:nvSpPr>
          <p:cNvPr id="7" name="Rectangle 6"/>
          <p:cNvSpPr/>
          <p:nvPr/>
        </p:nvSpPr>
        <p:spPr>
          <a:xfrm>
            <a:off x="1187624" y="3317282"/>
            <a:ext cx="7606721" cy="1077218"/>
          </a:xfrm>
          <a:prstGeom prst="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r>
              <a:rPr lang="fr-FR" sz="1600" dirty="0"/>
              <a:t>La gestion de crise requiert également de la part des autorités responsables une capacité à organiser et à rassembler les efforts des différents intervenants. </a:t>
            </a:r>
          </a:p>
          <a:p>
            <a:r>
              <a:rPr lang="fr-FR" sz="1600" dirty="0"/>
              <a:t>Dans la crise du tsunami, les différents pays touchés ont leurs propres institutions et divers systèmes d'organisations. </a:t>
            </a:r>
          </a:p>
        </p:txBody>
      </p:sp>
      <p:sp>
        <p:nvSpPr>
          <p:cNvPr id="8" name="Rectangle 7"/>
          <p:cNvSpPr/>
          <p:nvPr/>
        </p:nvSpPr>
        <p:spPr>
          <a:xfrm>
            <a:off x="881000" y="4656179"/>
            <a:ext cx="2216504" cy="338554"/>
          </a:xfrm>
          <a:prstGeom prst="rect">
            <a:avLst/>
          </a:prstGeom>
          <a:noFill/>
        </p:spPr>
        <p:txBody>
          <a:bodyPr wrap="square" rtlCol="0">
            <a:spAutoFit/>
          </a:bodyPr>
          <a:lstStyle/>
          <a:p>
            <a:pPr marL="342900" indent="-342900">
              <a:buFont typeface="Wingdings" panose="05000000000000000000" pitchFamily="2" charset="2"/>
              <a:buChar char="Ø"/>
            </a:pPr>
            <a:r>
              <a:rPr lang="fr-FR" sz="1600" b="1" dirty="0">
                <a:solidFill>
                  <a:srgbClr val="C00000"/>
                </a:solidFill>
              </a:rPr>
              <a:t>Communication :</a:t>
            </a:r>
          </a:p>
        </p:txBody>
      </p:sp>
    </p:spTree>
    <p:extLst>
      <p:ext uri="{BB962C8B-B14F-4D97-AF65-F5344CB8AC3E}">
        <p14:creationId xmlns:p14="http://schemas.microsoft.com/office/powerpoint/2010/main" val="244706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childTnLst>
                          </p:cTn>
                        </p:par>
                        <p:par>
                          <p:cTn id="18" fill="hold">
                            <p:stCondLst>
                              <p:cond delay="500"/>
                            </p:stCondLst>
                            <p:childTnLst>
                              <p:par>
                                <p:cTn id="19" presetID="16" presetClass="entr" presetSubtype="21"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inVertical)">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ppt_x"/>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childTnLst>
                          </p:cTn>
                        </p:par>
                        <p:par>
                          <p:cTn id="28" fill="hold">
                            <p:stCondLst>
                              <p:cond delay="500"/>
                            </p:stCondLst>
                            <p:childTnLst>
                              <p:par>
                                <p:cTn id="29" presetID="16" presetClass="entr" presetSubtype="21" fill="hold" grpId="0" nodeType="after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arn(inVertical)">
                                      <p:cBhvr>
                                        <p:cTn id="3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animBg="1"/>
      <p:bldP spid="3" grpId="0" animBg="1"/>
      <p:bldP spid="5" grpId="0"/>
      <p:bldP spid="7" grpId="0" animBg="1"/>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67544" y="1124744"/>
            <a:ext cx="3066010" cy="400110"/>
          </a:xfrm>
          <a:prstGeom prst="rect">
            <a:avLst/>
          </a:prstGeom>
          <a:noFill/>
        </p:spPr>
        <p:txBody>
          <a:bodyPr wrap="square" rtlCol="0">
            <a:spAutoFit/>
          </a:bodyPr>
          <a:lstStyle/>
          <a:p>
            <a:r>
              <a:rPr lang="fr-FR" sz="2000" b="1" dirty="0">
                <a:solidFill>
                  <a:srgbClr val="FF0000"/>
                </a:solidFill>
              </a:rPr>
              <a:t>Retour d'expérience : </a:t>
            </a:r>
          </a:p>
        </p:txBody>
      </p:sp>
      <p:sp>
        <p:nvSpPr>
          <p:cNvPr id="2" name="Rectangle 1"/>
          <p:cNvSpPr/>
          <p:nvPr/>
        </p:nvSpPr>
        <p:spPr>
          <a:xfrm>
            <a:off x="827584" y="2564904"/>
            <a:ext cx="8064896" cy="1015663"/>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dirty="0"/>
              <a:t>Gérer le risque, c'est agir sur deux domaines essentiels que sont la prévention et l'intervention, d'où l'importance de tirer un bilan de la crise (Bilan de la gestion de crise) dans un souci de résilience. </a:t>
            </a:r>
          </a:p>
        </p:txBody>
      </p:sp>
    </p:spTree>
    <p:extLst>
      <p:ext uri="{BB962C8B-B14F-4D97-AF65-F5344CB8AC3E}">
        <p14:creationId xmlns:p14="http://schemas.microsoft.com/office/powerpoint/2010/main" val="20163918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474345"/>
            <a:ext cx="3667671" cy="400110"/>
          </a:xfrm>
          <a:prstGeom prst="rect">
            <a:avLst/>
          </a:prstGeom>
          <a:noFill/>
        </p:spPr>
        <p:txBody>
          <a:bodyPr wrap="square" rtlCol="0">
            <a:spAutoFit/>
          </a:bodyPr>
          <a:lstStyle/>
          <a:p>
            <a:r>
              <a:rPr lang="fr-FR" sz="2000" b="1" dirty="0">
                <a:solidFill>
                  <a:srgbClr val="FF0000"/>
                </a:solidFill>
              </a:rPr>
              <a:t>Outils de la gestion de crise : </a:t>
            </a:r>
          </a:p>
        </p:txBody>
      </p:sp>
      <p:sp>
        <p:nvSpPr>
          <p:cNvPr id="4" name="Rectangle 3"/>
          <p:cNvSpPr/>
          <p:nvPr/>
        </p:nvSpPr>
        <p:spPr>
          <a:xfrm>
            <a:off x="916171" y="3789040"/>
            <a:ext cx="7832294" cy="830997"/>
          </a:xfrm>
          <a:prstGeom prst="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fr-FR" sz="1600" b="1" dirty="0">
                <a:solidFill>
                  <a:srgbClr val="C00000"/>
                </a:solidFill>
              </a:rPr>
              <a:t>Plans opérationnels de crise : </a:t>
            </a:r>
            <a:r>
              <a:rPr lang="fr-FR" sz="1600" dirty="0">
                <a:solidFill>
                  <a:schemeClr val="dk1"/>
                </a:solidFill>
              </a:rPr>
              <a:t>plans de prévention : sécurité (biens), sûreté (personnes), sûreté de fonctionnement (fiabilité) et plans de protection : plan de continuité d'activités (métier de l'entreprise), plan de secours (informatique). </a:t>
            </a:r>
          </a:p>
        </p:txBody>
      </p:sp>
      <p:sp>
        <p:nvSpPr>
          <p:cNvPr id="5" name="Rectangle 4"/>
          <p:cNvSpPr/>
          <p:nvPr/>
        </p:nvSpPr>
        <p:spPr>
          <a:xfrm>
            <a:off x="1043608" y="5157192"/>
            <a:ext cx="7704857" cy="646331"/>
          </a:xfrm>
          <a:prstGeom prst="rect">
            <a:avLst/>
          </a:prstGeom>
        </p:spPr>
        <p:txBody>
          <a:bodyPr wrap="square">
            <a:spAutoFit/>
          </a:bodyPr>
          <a:lstStyle/>
          <a:p>
            <a:pPr algn="just"/>
            <a:r>
              <a:rPr lang="fr-FR" dirty="0"/>
              <a:t>A partir de 2007, des sites Internet commencent à apparaitre dans le but de permettre aux individus de collaborer à la gestion de crise. </a:t>
            </a:r>
          </a:p>
        </p:txBody>
      </p:sp>
      <p:sp>
        <p:nvSpPr>
          <p:cNvPr id="2" name="Rectangle 1"/>
          <p:cNvSpPr/>
          <p:nvPr/>
        </p:nvSpPr>
        <p:spPr>
          <a:xfrm>
            <a:off x="827584" y="1053306"/>
            <a:ext cx="5427191" cy="369332"/>
          </a:xfrm>
          <a:prstGeom prst="rect">
            <a:avLst/>
          </a:prstGeom>
        </p:spPr>
        <p:txBody>
          <a:bodyPr wrap="square">
            <a:spAutoFit/>
          </a:bodyPr>
          <a:lstStyle/>
          <a:p>
            <a:r>
              <a:rPr lang="fr-FR" dirty="0"/>
              <a:t>Les principaux outils et moyens mobilisés sont : </a:t>
            </a:r>
          </a:p>
        </p:txBody>
      </p:sp>
      <p:sp>
        <p:nvSpPr>
          <p:cNvPr id="6" name="Rectangle 5"/>
          <p:cNvSpPr/>
          <p:nvPr/>
        </p:nvSpPr>
        <p:spPr>
          <a:xfrm>
            <a:off x="899592" y="1511916"/>
            <a:ext cx="7848873" cy="830997"/>
          </a:xfrm>
          <a:prstGeom prst="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fr-FR" sz="1600" b="1" dirty="0">
                <a:solidFill>
                  <a:srgbClr val="C00000"/>
                </a:solidFill>
              </a:rPr>
              <a:t>Plan de gestion de crise : </a:t>
            </a:r>
            <a:r>
              <a:rPr lang="fr-FR" sz="1600" dirty="0">
                <a:solidFill>
                  <a:schemeClr val="dk1"/>
                </a:solidFill>
              </a:rPr>
              <a:t>plan communal de sauvegarde (PCS), plan ORSEC (Organisation de la réponse de sécurité civile), plan de secours spécialisé (PSS), ... quand ils existent et ont été correctement préparés ; </a:t>
            </a:r>
          </a:p>
        </p:txBody>
      </p:sp>
      <p:sp>
        <p:nvSpPr>
          <p:cNvPr id="7" name="Rectangle 6"/>
          <p:cNvSpPr/>
          <p:nvPr/>
        </p:nvSpPr>
        <p:spPr>
          <a:xfrm>
            <a:off x="916170" y="2650478"/>
            <a:ext cx="7832295" cy="830997"/>
          </a:xfrm>
          <a:prstGeom prst="rect">
            <a:avLst/>
          </a:prstGeom>
          <a:ln/>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fr-FR" sz="1600" b="1" dirty="0">
                <a:solidFill>
                  <a:srgbClr val="C00000"/>
                </a:solidFill>
              </a:rPr>
              <a:t>Plan de communication de crise : </a:t>
            </a:r>
            <a:r>
              <a:rPr lang="fr-FR" sz="1600" dirty="0">
                <a:solidFill>
                  <a:schemeClr val="dk1"/>
                </a:solidFill>
              </a:rPr>
              <a:t>une bonne communication devrait traduire « le consensus entre les différents intervenants et cela aussi bien sur ce qui conforte leurs analyses réciproques que sur les éléments de divergence » ; </a:t>
            </a:r>
          </a:p>
        </p:txBody>
      </p:sp>
    </p:spTree>
    <p:extLst>
      <p:ext uri="{BB962C8B-B14F-4D97-AF65-F5344CB8AC3E}">
        <p14:creationId xmlns:p14="http://schemas.microsoft.com/office/powerpoint/2010/main" val="9561167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28832" y="461034"/>
            <a:ext cx="6791440" cy="461665"/>
          </a:xfrm>
          <a:prstGeom prst="rect">
            <a:avLst/>
          </a:prstGeom>
          <a:noFill/>
        </p:spPr>
        <p:txBody>
          <a:bodyPr wrap="square" rtlCol="0">
            <a:spAutoFit/>
          </a:bodyPr>
          <a:lstStyle/>
          <a:p>
            <a:r>
              <a:rPr lang="fr-FR" sz="2400" b="1" dirty="0" smtClean="0">
                <a:solidFill>
                  <a:srgbClr val="FF0000"/>
                </a:solidFill>
              </a:rPr>
              <a:t>Plan du cours :</a:t>
            </a:r>
            <a:endParaRPr lang="fr-FR" sz="2400" b="1" dirty="0">
              <a:solidFill>
                <a:srgbClr val="FF0000"/>
              </a:solidFill>
            </a:endParaRPr>
          </a:p>
        </p:txBody>
      </p:sp>
      <p:sp>
        <p:nvSpPr>
          <p:cNvPr id="3" name="ZoneTexte 2"/>
          <p:cNvSpPr txBox="1"/>
          <p:nvPr/>
        </p:nvSpPr>
        <p:spPr>
          <a:xfrm>
            <a:off x="1365812" y="1687768"/>
            <a:ext cx="4646348"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b="1" dirty="0" smtClean="0"/>
              <a:t>1- Définition</a:t>
            </a:r>
            <a:endParaRPr lang="fr-FR" sz="2000" b="1" dirty="0"/>
          </a:p>
        </p:txBody>
      </p:sp>
      <p:sp>
        <p:nvSpPr>
          <p:cNvPr id="13" name="ZoneTexte 12"/>
          <p:cNvSpPr txBox="1"/>
          <p:nvPr/>
        </p:nvSpPr>
        <p:spPr>
          <a:xfrm>
            <a:off x="1367354" y="2402993"/>
            <a:ext cx="4644806"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2- </a:t>
            </a:r>
            <a:r>
              <a:rPr lang="fr-FR" dirty="0" smtClean="0"/>
              <a:t>Gestion de crises</a:t>
            </a:r>
            <a:endParaRPr lang="fr-FR" dirty="0"/>
          </a:p>
        </p:txBody>
      </p:sp>
      <p:sp>
        <p:nvSpPr>
          <p:cNvPr id="14" name="ZoneTexte 13"/>
          <p:cNvSpPr txBox="1"/>
          <p:nvPr/>
        </p:nvSpPr>
        <p:spPr>
          <a:xfrm>
            <a:off x="1364270" y="3234445"/>
            <a:ext cx="4647890"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3- </a:t>
            </a:r>
            <a:r>
              <a:rPr lang="fr-FR" dirty="0" smtClean="0"/>
              <a:t>Outils de gestion de crises</a:t>
            </a:r>
            <a:endParaRPr lang="fr-FR" dirty="0"/>
          </a:p>
        </p:txBody>
      </p:sp>
      <p:sp>
        <p:nvSpPr>
          <p:cNvPr id="15" name="ZoneTexte 14"/>
          <p:cNvSpPr txBox="1"/>
          <p:nvPr/>
        </p:nvSpPr>
        <p:spPr>
          <a:xfrm>
            <a:off x="1365812" y="3949670"/>
            <a:ext cx="4646348"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4- </a:t>
            </a:r>
            <a:r>
              <a:rPr lang="fr-FR" dirty="0" smtClean="0"/>
              <a:t>Simulation de crises</a:t>
            </a:r>
            <a:endParaRPr lang="fr-FR" dirty="0"/>
          </a:p>
        </p:txBody>
      </p:sp>
      <p:sp>
        <p:nvSpPr>
          <p:cNvPr id="16" name="ZoneTexte 15"/>
          <p:cNvSpPr txBox="1"/>
          <p:nvPr/>
        </p:nvSpPr>
        <p:spPr>
          <a:xfrm>
            <a:off x="1308248" y="4725144"/>
            <a:ext cx="4703912" cy="40011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5- </a:t>
            </a:r>
            <a:r>
              <a:rPr lang="fr-FR" dirty="0" smtClean="0"/>
              <a:t>Gestion de crises et réseaux sociaux</a:t>
            </a:r>
            <a:endParaRPr lang="fr-FR" dirty="0"/>
          </a:p>
        </p:txBody>
      </p:sp>
      <p:sp>
        <p:nvSpPr>
          <p:cNvPr id="8" name="Rectangle 7"/>
          <p:cNvSpPr/>
          <p:nvPr/>
        </p:nvSpPr>
        <p:spPr>
          <a:xfrm>
            <a:off x="6156176" y="103439"/>
            <a:ext cx="2808312" cy="455018"/>
          </a:xfrm>
          <a:prstGeom prst="rect">
            <a:avLst/>
          </a:prstGeom>
          <a:ln w="28575">
            <a:noFill/>
          </a:ln>
          <a:scene3d>
            <a:camera prst="orthographicFront"/>
            <a:lightRig rig="threePt" dir="t"/>
          </a:scene3d>
          <a:sp3d>
            <a:bevelT/>
          </a:sp3d>
        </p:spPr>
        <p:style>
          <a:lnRef idx="2">
            <a:schemeClr val="dk1"/>
          </a:lnRef>
          <a:fillRef idx="1">
            <a:schemeClr val="lt1"/>
          </a:fillRef>
          <a:effectRef idx="0">
            <a:schemeClr val="dk1"/>
          </a:effectRef>
          <a:fontRef idx="minor">
            <a:schemeClr val="dk1"/>
          </a:fontRef>
        </p:style>
        <p:txBody>
          <a:bodyPr wrap="square" lIns="90000" tIns="45000" rIns="90000" bIns="45000">
            <a:spAutoFit/>
          </a:bodyPr>
          <a:lstStyle/>
          <a:p>
            <a:pPr>
              <a:lnSpc>
                <a:spcPct val="150000"/>
              </a:lnSpc>
            </a:pPr>
            <a:r>
              <a:rPr lang="fr-FR" b="1" i="1" cap="small" dirty="0" smtClean="0">
                <a:solidFill>
                  <a:srgbClr val="C00000"/>
                </a:solidFill>
                <a:latin typeface="Cambria" pitchFamily="18" charset="0"/>
              </a:rPr>
              <a:t>Ch6 – Gestion de Crises</a:t>
            </a:r>
            <a:endParaRPr lang="fr-FR" b="1" i="1" cap="small" dirty="0">
              <a:solidFill>
                <a:srgbClr val="C00000"/>
              </a:solidFill>
              <a:latin typeface="Cambria" pitchFamily="18" charset="0"/>
            </a:endParaRPr>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par>
                          <p:cTn id="13" fill="hold">
                            <p:stCondLst>
                              <p:cond delay="1000"/>
                            </p:stCondLst>
                            <p:childTnLst>
                              <p:par>
                                <p:cTn id="14" presetID="16" presetClass="entr" presetSubtype="21"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arn(inVertical)">
                                      <p:cBhvr>
                                        <p:cTn id="16" dur="500"/>
                                        <p:tgtEl>
                                          <p:spTgt spid="13"/>
                                        </p:tgtEl>
                                      </p:cBhvr>
                                    </p:animEffect>
                                  </p:childTnLst>
                                </p:cTn>
                              </p:par>
                            </p:childTnLst>
                          </p:cTn>
                        </p:par>
                        <p:par>
                          <p:cTn id="17" fill="hold">
                            <p:stCondLst>
                              <p:cond delay="1500"/>
                            </p:stCondLst>
                            <p:childTnLst>
                              <p:par>
                                <p:cTn id="18" presetID="16" presetClass="entr" presetSubtype="21"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par>
                          <p:cTn id="21" fill="hold">
                            <p:stCondLst>
                              <p:cond delay="2000"/>
                            </p:stCondLst>
                            <p:childTnLst>
                              <p:par>
                                <p:cTn id="22" presetID="16" presetClass="entr" presetSubtype="21" fill="hold" grpId="0"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barn(inVertical)">
                                      <p:cBhvr>
                                        <p:cTn id="24" dur="500"/>
                                        <p:tgtEl>
                                          <p:spTgt spid="15"/>
                                        </p:tgtEl>
                                      </p:cBhvr>
                                    </p:animEffect>
                                  </p:childTnLst>
                                </p:cTn>
                              </p:par>
                            </p:childTnLst>
                          </p:cTn>
                        </p:par>
                        <p:par>
                          <p:cTn id="25" fill="hold">
                            <p:stCondLst>
                              <p:cond delay="2500"/>
                            </p:stCondLst>
                            <p:childTnLst>
                              <p:par>
                                <p:cTn id="26" presetID="16" presetClass="entr" presetSubtype="21" fill="hold" grpId="0" nodeType="after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barn(inVertical)">
                                      <p:cBhvr>
                                        <p:cTn id="2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13" grpId="0" animBg="1"/>
      <p:bldP spid="14" grpId="0" animBg="1"/>
      <p:bldP spid="15" grpId="0" animBg="1"/>
      <p:bldP spid="1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08900" y="694793"/>
            <a:ext cx="3863100"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a:t>Simulation de crise : </a:t>
            </a:r>
          </a:p>
        </p:txBody>
      </p:sp>
      <p:sp>
        <p:nvSpPr>
          <p:cNvPr id="12" name="ZoneTexte 11"/>
          <p:cNvSpPr txBox="1"/>
          <p:nvPr/>
        </p:nvSpPr>
        <p:spPr>
          <a:xfrm>
            <a:off x="827584" y="1772816"/>
            <a:ext cx="7920880" cy="92333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buNone/>
            </a:pPr>
            <a:r>
              <a:rPr lang="fr-FR" sz="1800" dirty="0"/>
              <a:t>Les crises étant essentiellement imprévisibles, il est important de tout faire pour être </a:t>
            </a:r>
            <a:r>
              <a:rPr lang="fr-FR" sz="1800" dirty="0" smtClean="0"/>
              <a:t>prêt </a:t>
            </a:r>
            <a:r>
              <a:rPr lang="fr-FR" sz="1800" dirty="0"/>
              <a:t>à agir le plus rapidement et le plus efficacement possible, lorsque cela sera jugé </a:t>
            </a:r>
            <a:r>
              <a:rPr lang="fr-FR" sz="1800" dirty="0" smtClean="0"/>
              <a:t>nécessaire. </a:t>
            </a:r>
            <a:endParaRPr lang="fr-FR" sz="1800" dirty="0"/>
          </a:p>
        </p:txBody>
      </p:sp>
      <p:sp>
        <p:nvSpPr>
          <p:cNvPr id="2" name="Rectangle 1"/>
          <p:cNvSpPr/>
          <p:nvPr/>
        </p:nvSpPr>
        <p:spPr>
          <a:xfrm>
            <a:off x="827584" y="4869160"/>
            <a:ext cx="7920880" cy="646331"/>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buFont typeface="Arial" pitchFamily="34" charset="0"/>
              <a:buNone/>
            </a:pPr>
            <a:r>
              <a:rPr lang="fr-FR" dirty="0">
                <a:solidFill>
                  <a:schemeClr val="dk1"/>
                </a:solidFill>
              </a:rPr>
              <a:t>À noter que ces exercices peuvent également s’exercer dans un cadre plus formel, sous l’impulsion d’un gouvernement ou d’une administration. </a:t>
            </a:r>
          </a:p>
        </p:txBody>
      </p:sp>
      <p:sp>
        <p:nvSpPr>
          <p:cNvPr id="4" name="Rectangle 3"/>
          <p:cNvSpPr/>
          <p:nvPr/>
        </p:nvSpPr>
        <p:spPr>
          <a:xfrm>
            <a:off x="827584" y="2996952"/>
            <a:ext cx="7920880" cy="147732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buFont typeface="Arial" pitchFamily="34" charset="0"/>
              <a:buNone/>
            </a:pPr>
            <a:r>
              <a:rPr lang="fr-FR" dirty="0">
                <a:solidFill>
                  <a:schemeClr val="dk1"/>
                </a:solidFill>
              </a:rPr>
              <a:t>À cet effet, des mises en situation sont organisées afin de mettre en pratique les grandes étapes de la gestion de crise listées précédemment ; dans le cadre de formation des chefs de cellule de crise (exemple : maire, chef daïra, wali, ..), on peut soumettre alors aux participants un ou plusieurs cas de crises, qu’il leur conviendra de gérer au mieux pour minimiser leurs retombées négatives. </a:t>
            </a:r>
          </a:p>
        </p:txBody>
      </p:sp>
    </p:spTree>
    <p:extLst>
      <p:ext uri="{BB962C8B-B14F-4D97-AF65-F5344CB8AC3E}">
        <p14:creationId xmlns:p14="http://schemas.microsoft.com/office/powerpoint/2010/main" val="272117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08900" y="694793"/>
            <a:ext cx="3863100"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smtClean="0"/>
              <a:t>Crise </a:t>
            </a:r>
            <a:r>
              <a:rPr lang="fr-FR" dirty="0"/>
              <a:t>et réseaux sociaux </a:t>
            </a:r>
          </a:p>
        </p:txBody>
      </p:sp>
      <p:sp>
        <p:nvSpPr>
          <p:cNvPr id="12" name="ZoneTexte 11"/>
          <p:cNvSpPr txBox="1"/>
          <p:nvPr/>
        </p:nvSpPr>
        <p:spPr>
          <a:xfrm>
            <a:off x="827584" y="1340768"/>
            <a:ext cx="7776864" cy="175432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marL="342900" indent="-342900">
              <a:buFont typeface="Arial" pitchFamily="34" charset="0"/>
              <a:buChar char="•"/>
              <a:defRPr sz="2000">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0" indent="0" algn="just">
              <a:buNone/>
            </a:pPr>
            <a:r>
              <a:rPr lang="fr-FR" sz="1800" dirty="0"/>
              <a:t>La gestion de crise s'appuyant sur les réseaux sociaux, ou suscitée par ces derniers semble être une des dimensions émergentes du XXIe siècle, de la « modernisation sociale des entreprises » et peut-être du « métier » de gestionnaire de crise. En effet, avec l'avènement du Web 2.0, et de réseaux sociaux de grande étendue et potentiellement très réactifs, tels que Facebook ou </a:t>
            </a:r>
            <a:r>
              <a:rPr lang="fr-FR" sz="1800" dirty="0" err="1"/>
              <a:t>Twitter</a:t>
            </a:r>
            <a:r>
              <a:rPr lang="fr-FR" sz="1800" dirty="0"/>
              <a:t>, de nouvelles façons de communiquer ont vu le jour. </a:t>
            </a:r>
          </a:p>
        </p:txBody>
      </p:sp>
    </p:spTree>
    <p:extLst>
      <p:ext uri="{BB962C8B-B14F-4D97-AF65-F5344CB8AC3E}">
        <p14:creationId xmlns:p14="http://schemas.microsoft.com/office/powerpoint/2010/main" val="63429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arn(inVertic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08900" y="694793"/>
            <a:ext cx="3863100"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smtClean="0"/>
              <a:t>Crise </a:t>
            </a:r>
            <a:r>
              <a:rPr lang="fr-FR" dirty="0"/>
              <a:t>et réseaux sociaux </a:t>
            </a:r>
          </a:p>
        </p:txBody>
      </p:sp>
      <p:sp>
        <p:nvSpPr>
          <p:cNvPr id="5" name="Rectangle 4"/>
          <p:cNvSpPr/>
          <p:nvPr/>
        </p:nvSpPr>
        <p:spPr>
          <a:xfrm>
            <a:off x="516214" y="1474118"/>
            <a:ext cx="8111516" cy="369332"/>
          </a:xfrm>
          <a:prstGeom prst="rect">
            <a:avLst/>
          </a:prstGeom>
        </p:spPr>
        <p:txBody>
          <a:bodyPr wrap="none">
            <a:spAutoFit/>
          </a:bodyPr>
          <a:lstStyle/>
          <a:p>
            <a:r>
              <a:rPr lang="fr-FR" dirty="0">
                <a:solidFill>
                  <a:schemeClr val="dk1"/>
                </a:solidFill>
              </a:rPr>
              <a:t>Les réseaux sociaux </a:t>
            </a:r>
            <a:r>
              <a:rPr lang="fr-FR" dirty="0" smtClean="0">
                <a:solidFill>
                  <a:schemeClr val="dk1"/>
                </a:solidFill>
              </a:rPr>
              <a:t>peuvent influencer positivement /négativement sur la crise :</a:t>
            </a:r>
            <a:endParaRPr lang="fr-FR" dirty="0"/>
          </a:p>
        </p:txBody>
      </p:sp>
      <p:sp>
        <p:nvSpPr>
          <p:cNvPr id="6" name="Rectangle 5"/>
          <p:cNvSpPr/>
          <p:nvPr/>
        </p:nvSpPr>
        <p:spPr>
          <a:xfrm>
            <a:off x="701886" y="1988840"/>
            <a:ext cx="7830554" cy="92333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buFont typeface="Wingdings" panose="05000000000000000000" pitchFamily="2" charset="2"/>
              <a:buChar char="§"/>
            </a:pPr>
            <a:r>
              <a:rPr lang="fr-FR" dirty="0">
                <a:solidFill>
                  <a:schemeClr val="dk1"/>
                </a:solidFill>
              </a:rPr>
              <a:t>Contribuer à la résolution ou à l'atténuation de la gravité de la </a:t>
            </a:r>
            <a:r>
              <a:rPr lang="fr-FR" dirty="0" smtClean="0">
                <a:solidFill>
                  <a:schemeClr val="dk1"/>
                </a:solidFill>
              </a:rPr>
              <a:t>crise. Ex </a:t>
            </a:r>
            <a:r>
              <a:rPr lang="fr-FR" dirty="0">
                <a:solidFill>
                  <a:schemeClr val="dk1"/>
                </a:solidFill>
              </a:rPr>
              <a:t>: 700 communes privées d'électricité par -25 °C lors de la tempête de glace de janvier 1998 au Canada.  </a:t>
            </a:r>
          </a:p>
        </p:txBody>
      </p:sp>
      <p:sp>
        <p:nvSpPr>
          <p:cNvPr id="7" name="Rectangle 6"/>
          <p:cNvSpPr/>
          <p:nvPr/>
        </p:nvSpPr>
        <p:spPr>
          <a:xfrm>
            <a:off x="711049" y="3241612"/>
            <a:ext cx="7830554" cy="646331"/>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buFont typeface="Wingdings" panose="05000000000000000000" pitchFamily="2" charset="2"/>
              <a:buChar char="§"/>
            </a:pPr>
            <a:r>
              <a:rPr lang="fr-FR" dirty="0" smtClean="0">
                <a:solidFill>
                  <a:schemeClr val="dk1"/>
                </a:solidFill>
              </a:rPr>
              <a:t>Susciter </a:t>
            </a:r>
            <a:r>
              <a:rPr lang="fr-FR" dirty="0">
                <a:solidFill>
                  <a:schemeClr val="dk1"/>
                </a:solidFill>
              </a:rPr>
              <a:t>des </a:t>
            </a:r>
            <a:r>
              <a:rPr lang="fr-FR" dirty="0" smtClean="0">
                <a:solidFill>
                  <a:schemeClr val="dk1"/>
                </a:solidFill>
              </a:rPr>
              <a:t>crises : </a:t>
            </a:r>
            <a:r>
              <a:rPr lang="fr-FR" dirty="0">
                <a:solidFill>
                  <a:schemeClr val="dk1"/>
                </a:solidFill>
              </a:rPr>
              <a:t>(dans le cas des guerres notamment et migrations liées à des causes géopolitiques). </a:t>
            </a:r>
          </a:p>
        </p:txBody>
      </p:sp>
    </p:spTree>
    <p:extLst>
      <p:ext uri="{BB962C8B-B14F-4D97-AF65-F5344CB8AC3E}">
        <p14:creationId xmlns:p14="http://schemas.microsoft.com/office/powerpoint/2010/main" val="177068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arn(inVertical)">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08900" y="694793"/>
            <a:ext cx="3863100"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smtClean="0"/>
              <a:t>Crise </a:t>
            </a:r>
            <a:r>
              <a:rPr lang="fr-FR" dirty="0"/>
              <a:t>et réseaux sociaux </a:t>
            </a:r>
          </a:p>
        </p:txBody>
      </p:sp>
      <p:sp>
        <p:nvSpPr>
          <p:cNvPr id="10" name="Rectangle 9"/>
          <p:cNvSpPr/>
          <p:nvPr/>
        </p:nvSpPr>
        <p:spPr>
          <a:xfrm>
            <a:off x="972772" y="2271144"/>
            <a:ext cx="7445760" cy="646331"/>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buFont typeface="Wingdings" panose="05000000000000000000" pitchFamily="2" charset="2"/>
              <a:buChar char="Ø"/>
            </a:pPr>
            <a:r>
              <a:rPr lang="fr-FR" dirty="0" smtClean="0">
                <a:solidFill>
                  <a:schemeClr val="dk1"/>
                </a:solidFill>
              </a:rPr>
              <a:t>Down-up : à </a:t>
            </a:r>
            <a:r>
              <a:rPr lang="fr-FR" dirty="0">
                <a:solidFill>
                  <a:schemeClr val="dk1"/>
                </a:solidFill>
              </a:rPr>
              <a:t>l'initiative d'internaute et d'usagers de téléphones mobiles par </a:t>
            </a:r>
            <a:r>
              <a:rPr lang="fr-FR" dirty="0" smtClean="0">
                <a:solidFill>
                  <a:schemeClr val="dk1"/>
                </a:solidFill>
              </a:rPr>
              <a:t>exemple. </a:t>
            </a:r>
            <a:endParaRPr lang="fr-FR" dirty="0">
              <a:solidFill>
                <a:schemeClr val="dk1"/>
              </a:solidFill>
            </a:endParaRPr>
          </a:p>
        </p:txBody>
      </p:sp>
      <p:sp>
        <p:nvSpPr>
          <p:cNvPr id="11" name="Rectangle 10"/>
          <p:cNvSpPr/>
          <p:nvPr/>
        </p:nvSpPr>
        <p:spPr>
          <a:xfrm>
            <a:off x="995256" y="3068960"/>
            <a:ext cx="7422104" cy="369332"/>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buFont typeface="Wingdings" panose="05000000000000000000" pitchFamily="2" charset="2"/>
              <a:buChar char="Ø"/>
            </a:pPr>
            <a:r>
              <a:rPr lang="fr-FR" dirty="0">
                <a:solidFill>
                  <a:schemeClr val="dk1"/>
                </a:solidFill>
              </a:rPr>
              <a:t>Top-down </a:t>
            </a:r>
            <a:r>
              <a:rPr lang="fr-FR" dirty="0" smtClean="0">
                <a:solidFill>
                  <a:schemeClr val="dk1"/>
                </a:solidFill>
              </a:rPr>
              <a:t>: à </a:t>
            </a:r>
            <a:r>
              <a:rPr lang="fr-FR" dirty="0">
                <a:solidFill>
                  <a:schemeClr val="dk1"/>
                </a:solidFill>
              </a:rPr>
              <a:t>l'initiative de l'entité qui est en </a:t>
            </a:r>
            <a:r>
              <a:rPr lang="fr-FR" dirty="0" smtClean="0">
                <a:solidFill>
                  <a:schemeClr val="dk1"/>
                </a:solidFill>
              </a:rPr>
              <a:t>crise.</a:t>
            </a:r>
            <a:endParaRPr lang="fr-FR" dirty="0">
              <a:solidFill>
                <a:schemeClr val="dk1"/>
              </a:solidFill>
            </a:endParaRPr>
          </a:p>
        </p:txBody>
      </p:sp>
      <p:sp>
        <p:nvSpPr>
          <p:cNvPr id="3" name="Rectangle 2"/>
          <p:cNvSpPr/>
          <p:nvPr/>
        </p:nvSpPr>
        <p:spPr>
          <a:xfrm>
            <a:off x="827584" y="1474049"/>
            <a:ext cx="3989554" cy="369332"/>
          </a:xfrm>
          <a:prstGeom prst="rect">
            <a:avLst/>
          </a:prstGeom>
        </p:spPr>
        <p:txBody>
          <a:bodyPr wrap="none">
            <a:spAutoFit/>
          </a:bodyPr>
          <a:lstStyle/>
          <a:p>
            <a:r>
              <a:rPr lang="fr-FR" dirty="0" smtClean="0">
                <a:solidFill>
                  <a:schemeClr val="dk1"/>
                </a:solidFill>
              </a:rPr>
              <a:t>Ils peuvent être utilisés de 3 manières :</a:t>
            </a:r>
            <a:endParaRPr lang="fr-FR" dirty="0"/>
          </a:p>
        </p:txBody>
      </p:sp>
      <p:sp>
        <p:nvSpPr>
          <p:cNvPr id="12" name="Rectangle 11"/>
          <p:cNvSpPr/>
          <p:nvPr/>
        </p:nvSpPr>
        <p:spPr>
          <a:xfrm>
            <a:off x="1004079" y="3688634"/>
            <a:ext cx="7422104" cy="1477328"/>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indent="-285750" algn="just">
              <a:buFont typeface="Wingdings" panose="05000000000000000000" pitchFamily="2" charset="2"/>
              <a:buChar char="Ø"/>
            </a:pPr>
            <a:r>
              <a:rPr lang="fr-FR" dirty="0" smtClean="0">
                <a:solidFill>
                  <a:schemeClr val="dk1"/>
                </a:solidFill>
              </a:rPr>
              <a:t>Latéralement : </a:t>
            </a:r>
            <a:r>
              <a:rPr lang="fr-FR" dirty="0"/>
              <a:t>par une organisation en crise pour communiquer sur la crise et son évolution (de manière plus ou moins objective et transparente selon les cas, deux paramètres qui peuvent influer sur la confiance que les récepteurs accorderont à l'information qu'ils recevront par ces réseaux).</a:t>
            </a:r>
            <a:endParaRPr lang="fr-FR" dirty="0">
              <a:solidFill>
                <a:schemeClr val="dk1"/>
              </a:solidFill>
            </a:endParaRPr>
          </a:p>
        </p:txBody>
      </p:sp>
    </p:spTree>
    <p:extLst>
      <p:ext uri="{BB962C8B-B14F-4D97-AF65-F5344CB8AC3E}">
        <p14:creationId xmlns:p14="http://schemas.microsoft.com/office/powerpoint/2010/main" val="3093553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3" grpId="0"/>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067944" y="3140968"/>
            <a:ext cx="995446" cy="646331"/>
          </a:xfrm>
          <a:prstGeom prst="rect">
            <a:avLst/>
          </a:prstGeom>
          <a:noFill/>
        </p:spPr>
        <p:txBody>
          <a:bodyPr wrap="square" rtlCol="0">
            <a:spAutoFit/>
          </a:bodyPr>
          <a:lstStyle>
            <a:defPPr>
              <a:defRPr lang="fr-FR"/>
            </a:defPPr>
            <a:lvl1pPr>
              <a:defRPr sz="2000" b="1">
                <a:solidFill>
                  <a:srgbClr val="FF0000"/>
                </a:solidFill>
              </a:defRPr>
            </a:lvl1pPr>
          </a:lstStyle>
          <a:p>
            <a:r>
              <a:rPr lang="fr-FR" sz="3600" dirty="0" smtClean="0"/>
              <a:t>FIN</a:t>
            </a:r>
            <a:endParaRPr lang="fr-FR" sz="3600" dirty="0"/>
          </a:p>
        </p:txBody>
      </p:sp>
    </p:spTree>
    <p:extLst>
      <p:ext uri="{BB962C8B-B14F-4D97-AF65-F5344CB8AC3E}">
        <p14:creationId xmlns:p14="http://schemas.microsoft.com/office/powerpoint/2010/main" val="4213949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28832" y="479736"/>
            <a:ext cx="6791440" cy="461665"/>
          </a:xfrm>
          <a:prstGeom prst="rect">
            <a:avLst/>
          </a:prstGeom>
          <a:noFill/>
        </p:spPr>
        <p:txBody>
          <a:bodyPr wrap="square" rtlCol="0">
            <a:spAutoFit/>
          </a:bodyPr>
          <a:lstStyle/>
          <a:p>
            <a:r>
              <a:rPr lang="fr-FR" sz="2400" b="1" dirty="0" smtClean="0">
                <a:solidFill>
                  <a:srgbClr val="FF0000"/>
                </a:solidFill>
              </a:rPr>
              <a:t>I- Introduction :</a:t>
            </a:r>
            <a:endParaRPr lang="fr-FR" sz="2400" b="1" dirty="0">
              <a:solidFill>
                <a:srgbClr val="FF0000"/>
              </a:solidFill>
            </a:endParaRPr>
          </a:p>
        </p:txBody>
      </p:sp>
      <p:sp>
        <p:nvSpPr>
          <p:cNvPr id="3" name="ZoneTexte 2"/>
          <p:cNvSpPr txBox="1"/>
          <p:nvPr/>
        </p:nvSpPr>
        <p:spPr>
          <a:xfrm>
            <a:off x="1187624" y="1384364"/>
            <a:ext cx="6984776" cy="163121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FR" sz="2000" dirty="0" smtClean="0"/>
              <a:t> </a:t>
            </a:r>
            <a:r>
              <a:rPr lang="fr-FR" sz="2000" dirty="0"/>
              <a:t>Il ne se passe guère une semaine qui ne soit marquée par l'irruption brutale de pareilles situations, souvent explosives, toujours délicates, exigeant des réponses précises, mais en même temps situées dans un contexte d'une complexité déroutante où l'effet pervers semble roi. </a:t>
            </a:r>
            <a:endParaRPr lang="fr-FR" sz="2000" b="1" dirty="0"/>
          </a:p>
        </p:txBody>
      </p:sp>
      <p:sp>
        <p:nvSpPr>
          <p:cNvPr id="14" name="ZoneTexte 13"/>
          <p:cNvSpPr txBox="1"/>
          <p:nvPr/>
        </p:nvSpPr>
        <p:spPr>
          <a:xfrm>
            <a:off x="1187624" y="3789040"/>
            <a:ext cx="6984776" cy="193899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b="0" dirty="0" smtClean="0"/>
              <a:t> </a:t>
            </a:r>
            <a:r>
              <a:rPr lang="fr-FR" b="0" dirty="0"/>
              <a:t>Que faire en plein cyclone, lorsque les boussoles s'affolent et que la turbulence médiatique vient dramatiser encore cette situation très vite insaisissable ? Telle est la question pressante que se posent bon nombre de décideurs et d'organisations, alors que les sociétés apparaissent, sinon plus dangereuses, du moins bien plus vulnérables et instables que par le passé. </a:t>
            </a:r>
            <a:endParaRPr lang="fr-FR" sz="1600" i="1" dirty="0"/>
          </a:p>
        </p:txBody>
      </p:sp>
      <p:sp>
        <p:nvSpPr>
          <p:cNvPr id="5" name="Rectangle 4"/>
          <p:cNvSpPr/>
          <p:nvPr/>
        </p:nvSpPr>
        <p:spPr>
          <a:xfrm>
            <a:off x="6156176" y="103439"/>
            <a:ext cx="2808312" cy="455018"/>
          </a:xfrm>
          <a:prstGeom prst="rect">
            <a:avLst/>
          </a:prstGeom>
          <a:ln w="28575">
            <a:noFill/>
          </a:ln>
          <a:scene3d>
            <a:camera prst="orthographicFront"/>
            <a:lightRig rig="threePt" dir="t"/>
          </a:scene3d>
          <a:sp3d>
            <a:bevelT/>
          </a:sp3d>
        </p:spPr>
        <p:style>
          <a:lnRef idx="2">
            <a:schemeClr val="dk1"/>
          </a:lnRef>
          <a:fillRef idx="1">
            <a:schemeClr val="lt1"/>
          </a:fillRef>
          <a:effectRef idx="0">
            <a:schemeClr val="dk1"/>
          </a:effectRef>
          <a:fontRef idx="minor">
            <a:schemeClr val="dk1"/>
          </a:fontRef>
        </p:style>
        <p:txBody>
          <a:bodyPr wrap="square" lIns="90000" tIns="45000" rIns="90000" bIns="45000">
            <a:spAutoFit/>
          </a:bodyPr>
          <a:lstStyle/>
          <a:p>
            <a:pPr>
              <a:lnSpc>
                <a:spcPct val="150000"/>
              </a:lnSpc>
            </a:pPr>
            <a:r>
              <a:rPr lang="fr-FR" b="1" i="1" cap="small" dirty="0" smtClean="0">
                <a:solidFill>
                  <a:srgbClr val="C00000"/>
                </a:solidFill>
                <a:latin typeface="Cambria" pitchFamily="18" charset="0"/>
              </a:rPr>
              <a:t>Ch6 – Gestion de Crises</a:t>
            </a:r>
            <a:endParaRPr lang="fr-FR" b="1" i="1" cap="small" dirty="0">
              <a:solidFill>
                <a:srgbClr val="C00000"/>
              </a:solidFill>
              <a:latin typeface="Cambria" pitchFamily="18" charset="0"/>
            </a:endParaRPr>
          </a:p>
        </p:txBody>
      </p:sp>
    </p:spTree>
    <p:extLst>
      <p:ext uri="{BB962C8B-B14F-4D97-AF65-F5344CB8AC3E}">
        <p14:creationId xmlns:p14="http://schemas.microsoft.com/office/powerpoint/2010/main" val="140336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par>
                          <p:cTn id="13" fill="hold">
                            <p:stCondLst>
                              <p:cond delay="1000"/>
                            </p:stCondLst>
                            <p:childTnLst>
                              <p:par>
                                <p:cTn id="14" presetID="16" presetClass="entr" presetSubtype="21"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arn(inVertical)">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95536" y="668595"/>
            <a:ext cx="3840518" cy="400110"/>
          </a:xfrm>
          <a:prstGeom prst="rect">
            <a:avLst/>
          </a:prstGeom>
          <a:noFill/>
        </p:spPr>
        <p:txBody>
          <a:bodyPr wrap="square" rtlCol="0">
            <a:spAutoFit/>
          </a:bodyPr>
          <a:lstStyle/>
          <a:p>
            <a:r>
              <a:rPr lang="fr-FR" sz="2000" b="1" dirty="0" smtClean="0">
                <a:solidFill>
                  <a:srgbClr val="FF0000"/>
                </a:solidFill>
              </a:rPr>
              <a:t>1- Définition </a:t>
            </a:r>
            <a:r>
              <a:rPr lang="fr-FR" sz="2000" dirty="0" smtClean="0">
                <a:solidFill>
                  <a:srgbClr val="FF0000"/>
                </a:solidFill>
              </a:rPr>
              <a:t>de </a:t>
            </a:r>
            <a:r>
              <a:rPr lang="fr-FR" sz="2000" b="1" dirty="0" smtClean="0">
                <a:solidFill>
                  <a:srgbClr val="FF0000"/>
                </a:solidFill>
              </a:rPr>
              <a:t>Crise :</a:t>
            </a:r>
            <a:endParaRPr lang="fr-FR" sz="2000" b="1" dirty="0">
              <a:solidFill>
                <a:srgbClr val="FF0000"/>
              </a:solidFill>
            </a:endParaRPr>
          </a:p>
        </p:txBody>
      </p:sp>
      <p:sp>
        <p:nvSpPr>
          <p:cNvPr id="4" name="ZoneTexte 3"/>
          <p:cNvSpPr txBox="1"/>
          <p:nvPr/>
        </p:nvSpPr>
        <p:spPr>
          <a:xfrm>
            <a:off x="899592" y="1700808"/>
            <a:ext cx="7848872" cy="1338828"/>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smtClean="0"/>
              <a:t> </a:t>
            </a:r>
            <a:r>
              <a:rPr lang="fr-FR" dirty="0"/>
              <a:t>Étymologie. Du latin </a:t>
            </a:r>
            <a:r>
              <a:rPr lang="fr-FR" b="1" i="1" dirty="0" err="1"/>
              <a:t>krisis</a:t>
            </a:r>
            <a:r>
              <a:rPr lang="fr-FR" dirty="0"/>
              <a:t>, le mot "crise" est issu du vocabulaire médical où il représente l'étape charnière, le moment paroxystique d'une maladie, qui peut en ce point "critique" évoluer vers la guérison comme vers la mort. </a:t>
            </a:r>
          </a:p>
        </p:txBody>
      </p:sp>
      <p:sp>
        <p:nvSpPr>
          <p:cNvPr id="2" name="Rectangle 1"/>
          <p:cNvSpPr/>
          <p:nvPr/>
        </p:nvSpPr>
        <p:spPr>
          <a:xfrm>
            <a:off x="899592" y="3284984"/>
            <a:ext cx="7848872" cy="92333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nSpc>
                <a:spcPct val="150000"/>
              </a:lnSpc>
            </a:pPr>
            <a:r>
              <a:rPr lang="fr-FR" dirty="0">
                <a:solidFill>
                  <a:schemeClr val="dk1"/>
                </a:solidFill>
              </a:rPr>
              <a:t> Une crise est une situation insolite caractérisée par son instabilité, qui oblige à adopter une gouvernance spécifique pour revenir au mode usuel de vie. </a:t>
            </a:r>
          </a:p>
        </p:txBody>
      </p:sp>
      <p:sp>
        <p:nvSpPr>
          <p:cNvPr id="9" name="Rectangle 8"/>
          <p:cNvSpPr/>
          <p:nvPr/>
        </p:nvSpPr>
        <p:spPr>
          <a:xfrm>
            <a:off x="893654" y="4509120"/>
            <a:ext cx="7854810" cy="92333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nSpc>
                <a:spcPct val="150000"/>
              </a:lnSpc>
            </a:pPr>
            <a:r>
              <a:rPr lang="fr-FR" dirty="0">
                <a:solidFill>
                  <a:schemeClr val="dk1"/>
                </a:solidFill>
              </a:rPr>
              <a:t>C’est un phénomène qui se produit dans de nombreux domaines. Dans certains cas, elle peut être bénéfique et entraîner un changement important.</a:t>
            </a:r>
          </a:p>
        </p:txBody>
      </p:sp>
      <p:sp>
        <p:nvSpPr>
          <p:cNvPr id="10" name="Rectangle 9"/>
          <p:cNvSpPr/>
          <p:nvPr/>
        </p:nvSpPr>
        <p:spPr>
          <a:xfrm>
            <a:off x="893654" y="5661248"/>
            <a:ext cx="7854810" cy="92333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nSpc>
                <a:spcPct val="150000"/>
              </a:lnSpc>
            </a:pPr>
            <a:r>
              <a:rPr lang="fr-FR" dirty="0">
                <a:solidFill>
                  <a:schemeClr val="dk1"/>
                </a:solidFill>
              </a:rPr>
              <a:t>Une conjonction de facteurs peut ainsi donner naissance à une crise parfaite voire majeure</a:t>
            </a:r>
          </a:p>
        </p:txBody>
      </p:sp>
    </p:spTree>
    <p:extLst>
      <p:ext uri="{BB962C8B-B14F-4D97-AF65-F5344CB8AC3E}">
        <p14:creationId xmlns:p14="http://schemas.microsoft.com/office/powerpoint/2010/main" val="2566139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arn(inVertical)">
                                      <p:cBhvr>
                                        <p:cTn id="16" dur="500"/>
                                        <p:tgtEl>
                                          <p:spTgt spid="2"/>
                                        </p:tgtEl>
                                      </p:cBhvr>
                                    </p:animEffect>
                                  </p:childTnLst>
                                </p:cTn>
                              </p:par>
                            </p:childTnLst>
                          </p:cTn>
                        </p:par>
                        <p:par>
                          <p:cTn id="17" fill="hold">
                            <p:stCondLst>
                              <p:cond delay="1000"/>
                            </p:stCondLst>
                            <p:childTnLst>
                              <p:par>
                                <p:cTn id="18" presetID="16" presetClass="entr" presetSubtype="21"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arn(inVertical)">
                                      <p:cBhvr>
                                        <p:cTn id="20" dur="500"/>
                                        <p:tgtEl>
                                          <p:spTgt spid="9"/>
                                        </p:tgtEl>
                                      </p:cBhvr>
                                    </p:animEffect>
                                  </p:childTnLst>
                                </p:cTn>
                              </p:par>
                            </p:childTnLst>
                          </p:cTn>
                        </p:par>
                        <p:par>
                          <p:cTn id="21" fill="hold">
                            <p:stCondLst>
                              <p:cond delay="1500"/>
                            </p:stCondLst>
                            <p:childTnLst>
                              <p:par>
                                <p:cTn id="22" presetID="16" presetClass="entr" presetSubtype="21"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2"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95536" y="668595"/>
            <a:ext cx="3840518" cy="400110"/>
          </a:xfrm>
          <a:prstGeom prst="rect">
            <a:avLst/>
          </a:prstGeom>
          <a:noFill/>
        </p:spPr>
        <p:txBody>
          <a:bodyPr wrap="square" rtlCol="0">
            <a:spAutoFit/>
          </a:bodyPr>
          <a:lstStyle/>
          <a:p>
            <a:r>
              <a:rPr lang="fr-FR" sz="2000" b="1" dirty="0" smtClean="0">
                <a:solidFill>
                  <a:srgbClr val="FF0000"/>
                </a:solidFill>
              </a:rPr>
              <a:t>1- Définition </a:t>
            </a:r>
            <a:r>
              <a:rPr lang="fr-FR" sz="2000" dirty="0" smtClean="0">
                <a:solidFill>
                  <a:srgbClr val="FF0000"/>
                </a:solidFill>
              </a:rPr>
              <a:t>de </a:t>
            </a:r>
            <a:r>
              <a:rPr lang="fr-FR" sz="2000" b="1" dirty="0" smtClean="0">
                <a:solidFill>
                  <a:srgbClr val="FF0000"/>
                </a:solidFill>
              </a:rPr>
              <a:t>Crise :</a:t>
            </a:r>
            <a:endParaRPr lang="fr-FR" sz="2000" b="1" dirty="0">
              <a:solidFill>
                <a:srgbClr val="FF0000"/>
              </a:solidFill>
            </a:endParaRPr>
          </a:p>
        </p:txBody>
      </p:sp>
      <p:sp>
        <p:nvSpPr>
          <p:cNvPr id="7" name="Rectangle 6"/>
          <p:cNvSpPr/>
          <p:nvPr/>
        </p:nvSpPr>
        <p:spPr>
          <a:xfrm>
            <a:off x="755576" y="1772816"/>
            <a:ext cx="3698898" cy="400110"/>
          </a:xfrm>
          <a:prstGeom prst="rect">
            <a:avLst/>
          </a:prstGeom>
          <a:noFill/>
        </p:spPr>
        <p:txBody>
          <a:bodyPr wrap="square" rtlCol="0">
            <a:spAutoFit/>
          </a:bodyPr>
          <a:lstStyle/>
          <a:p>
            <a:r>
              <a:rPr lang="fr-FR" sz="2000" b="1" dirty="0">
                <a:solidFill>
                  <a:srgbClr val="FF0000"/>
                </a:solidFill>
              </a:rPr>
              <a:t>Caractéristiques d'une crise : </a:t>
            </a:r>
          </a:p>
        </p:txBody>
      </p:sp>
      <p:sp>
        <p:nvSpPr>
          <p:cNvPr id="8" name="Rectangle 7"/>
          <p:cNvSpPr/>
          <p:nvPr/>
        </p:nvSpPr>
        <p:spPr>
          <a:xfrm>
            <a:off x="876986" y="2420888"/>
            <a:ext cx="7676845" cy="2169825"/>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dirty="0">
                <a:solidFill>
                  <a:schemeClr val="dk1"/>
                </a:solidFill>
              </a:rPr>
              <a:t>La crise peut être définie comme la variation de l'état d'équilibre propre à un système ou une organisation, avec trois niveaux de variation : perturbation ; déséquilibre ; rupture. De même, elle comporte des modalités de cinétique, courte ou longue, et peut se déclencher soit de manière prévisible ou inopinée. </a:t>
            </a:r>
          </a:p>
        </p:txBody>
      </p:sp>
    </p:spTree>
    <p:extLst>
      <p:ext uri="{BB962C8B-B14F-4D97-AF65-F5344CB8AC3E}">
        <p14:creationId xmlns:p14="http://schemas.microsoft.com/office/powerpoint/2010/main" val="50173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6" presetClass="entr" presetSubtype="21"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1013558" y="2492896"/>
            <a:ext cx="7662897" cy="2308324"/>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sz="1600" dirty="0" smtClean="0"/>
              <a:t>Ce </a:t>
            </a:r>
            <a:r>
              <a:rPr lang="fr-FR" sz="1600" dirty="0"/>
              <a:t>premier type de crise reste </a:t>
            </a:r>
            <a:r>
              <a:rPr lang="fr-FR" sz="1600" b="1" dirty="0"/>
              <a:t>circonscrit </a:t>
            </a:r>
            <a:r>
              <a:rPr lang="fr-FR" sz="1600" dirty="0"/>
              <a:t>à une </a:t>
            </a:r>
            <a:r>
              <a:rPr lang="fr-FR" sz="1600" b="1" dirty="0"/>
              <a:t>entreprise publique ou privée</a:t>
            </a:r>
            <a:r>
              <a:rPr lang="fr-FR" sz="1600" dirty="0"/>
              <a:t>, à un </a:t>
            </a:r>
            <a:r>
              <a:rPr lang="fr-FR" sz="1600" b="1" dirty="0"/>
              <a:t>gouvernement</a:t>
            </a:r>
            <a:r>
              <a:rPr lang="fr-FR" sz="1600" dirty="0"/>
              <a:t>, à un </a:t>
            </a:r>
            <a:r>
              <a:rPr lang="fr-FR" sz="1600" b="1" dirty="0"/>
              <a:t>parti politique</a:t>
            </a:r>
            <a:r>
              <a:rPr lang="fr-FR" sz="1600" dirty="0"/>
              <a:t>, ou encore à une </a:t>
            </a:r>
            <a:r>
              <a:rPr lang="fr-FR" sz="1600" b="1" dirty="0"/>
              <a:t>association</a:t>
            </a:r>
            <a:r>
              <a:rPr lang="fr-FR" sz="1600" dirty="0"/>
              <a:t>, etc. Cette </a:t>
            </a:r>
            <a:r>
              <a:rPr lang="fr-FR" sz="1600" b="1" dirty="0"/>
              <a:t>rupture brutale </a:t>
            </a:r>
            <a:r>
              <a:rPr lang="fr-FR" sz="1600" dirty="0"/>
              <a:t>de la normalité déstabilise les </a:t>
            </a:r>
            <a:r>
              <a:rPr lang="fr-FR" sz="1600" b="1" dirty="0"/>
              <a:t>parties prenantes </a:t>
            </a:r>
            <a:r>
              <a:rPr lang="fr-FR" sz="1600" dirty="0"/>
              <a:t>de l’organisme qu’elle impacte, entraînant la mise en </a:t>
            </a:r>
            <a:r>
              <a:rPr lang="fr-FR" sz="1600" dirty="0" smtClean="0"/>
              <a:t>œuvre </a:t>
            </a:r>
            <a:r>
              <a:rPr lang="fr-FR" sz="1600" dirty="0"/>
              <a:t>de mesures </a:t>
            </a:r>
            <a:r>
              <a:rPr lang="fr-FR" sz="1600" b="1" dirty="0"/>
              <a:t>techniques</a:t>
            </a:r>
            <a:r>
              <a:rPr lang="fr-FR" sz="1600" dirty="0"/>
              <a:t>, </a:t>
            </a:r>
            <a:r>
              <a:rPr lang="fr-FR" sz="1600" b="1" dirty="0"/>
              <a:t>organisationnelles</a:t>
            </a:r>
            <a:r>
              <a:rPr lang="fr-FR" sz="1600" dirty="0"/>
              <a:t>, </a:t>
            </a:r>
            <a:r>
              <a:rPr lang="fr-FR" sz="1600" b="1" dirty="0"/>
              <a:t>financières </a:t>
            </a:r>
            <a:r>
              <a:rPr lang="fr-FR" sz="1600" dirty="0"/>
              <a:t>ou de </a:t>
            </a:r>
            <a:r>
              <a:rPr lang="fr-FR" sz="1600" b="1" dirty="0"/>
              <a:t>communication </a:t>
            </a:r>
            <a:r>
              <a:rPr lang="fr-FR" sz="1600" dirty="0"/>
              <a:t>afin de corriger la situation et retrouver ainsi un cours normal. </a:t>
            </a:r>
          </a:p>
        </p:txBody>
      </p:sp>
      <p:sp>
        <p:nvSpPr>
          <p:cNvPr id="13" name="Rectangle 12"/>
          <p:cNvSpPr/>
          <p:nvPr/>
        </p:nvSpPr>
        <p:spPr>
          <a:xfrm>
            <a:off x="948162" y="1923268"/>
            <a:ext cx="6372927" cy="400110"/>
          </a:xfrm>
          <a:prstGeom prst="rect">
            <a:avLst/>
          </a:prstGeom>
        </p:spPr>
        <p:txBody>
          <a:bodyPr wrap="square">
            <a:spAutoFit/>
          </a:bodyPr>
          <a:lstStyle/>
          <a:p>
            <a:r>
              <a:rPr lang="fr-FR" sz="2000" dirty="0" smtClean="0"/>
              <a:t> </a:t>
            </a:r>
            <a:r>
              <a:rPr lang="fr-FR" sz="2000" b="1" dirty="0"/>
              <a:t>Crise </a:t>
            </a:r>
            <a:r>
              <a:rPr lang="fr-FR" sz="2000" b="1" dirty="0" smtClean="0"/>
              <a:t>interne</a:t>
            </a:r>
            <a:r>
              <a:rPr lang="fr-FR" sz="2000" b="1" dirty="0" smtClean="0">
                <a:solidFill>
                  <a:schemeClr val="bg1"/>
                </a:solidFill>
              </a:rPr>
              <a:t>:</a:t>
            </a:r>
            <a:endParaRPr lang="fr-FR" dirty="0"/>
          </a:p>
        </p:txBody>
      </p:sp>
      <p:sp>
        <p:nvSpPr>
          <p:cNvPr id="19" name="ZoneTexte 18"/>
          <p:cNvSpPr txBox="1"/>
          <p:nvPr/>
        </p:nvSpPr>
        <p:spPr>
          <a:xfrm>
            <a:off x="611560" y="702321"/>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smtClean="0"/>
              <a:t>Types </a:t>
            </a:r>
            <a:r>
              <a:rPr lang="fr-FR" dirty="0"/>
              <a:t>de crises : </a:t>
            </a:r>
          </a:p>
        </p:txBody>
      </p:sp>
      <p:sp>
        <p:nvSpPr>
          <p:cNvPr id="2" name="Rectangle 1"/>
          <p:cNvSpPr/>
          <p:nvPr/>
        </p:nvSpPr>
        <p:spPr>
          <a:xfrm>
            <a:off x="971600" y="1102431"/>
            <a:ext cx="7560840" cy="646331"/>
          </a:xfrm>
          <a:prstGeom prst="rect">
            <a:avLst/>
          </a:prstGeom>
        </p:spPr>
        <p:txBody>
          <a:bodyPr wrap="square">
            <a:spAutoFit/>
          </a:bodyPr>
          <a:lstStyle/>
          <a:p>
            <a:r>
              <a:rPr lang="fr-FR" dirty="0" smtClean="0"/>
              <a:t> </a:t>
            </a:r>
            <a:r>
              <a:rPr lang="fr-FR" dirty="0"/>
              <a:t>Selon la gravité de la crise, celle-ci peut être classée en trois types importants : </a:t>
            </a:r>
          </a:p>
        </p:txBody>
      </p:sp>
      <p:sp>
        <p:nvSpPr>
          <p:cNvPr id="3" name="Rectangle 2"/>
          <p:cNvSpPr/>
          <p:nvPr/>
        </p:nvSpPr>
        <p:spPr>
          <a:xfrm>
            <a:off x="948161" y="5085184"/>
            <a:ext cx="7728293" cy="156966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sz="1600" dirty="0">
                <a:solidFill>
                  <a:schemeClr val="dk1"/>
                </a:solidFill>
              </a:rPr>
              <a:t> Les organisations les mieux préparées auront anticipé ce type d’évènement dans ses grandes lignes et se seront dotées pour y faire face d’une cellule de crise et de plans </a:t>
            </a:r>
            <a:r>
              <a:rPr lang="fr-FR" sz="1600" dirty="0" smtClean="0">
                <a:solidFill>
                  <a:schemeClr val="dk1"/>
                </a:solidFill>
              </a:rPr>
              <a:t>ad-hoc </a:t>
            </a:r>
            <a:r>
              <a:rPr lang="fr-FR" sz="1600" dirty="0">
                <a:solidFill>
                  <a:schemeClr val="dk1"/>
                </a:solidFill>
              </a:rPr>
              <a:t>: plans de communication, plans de continuité d’activité (PCA), plans de reprise d’activité (PRA), etc. </a:t>
            </a:r>
          </a:p>
        </p:txBody>
      </p:sp>
    </p:spTree>
    <p:extLst>
      <p:ext uri="{BB962C8B-B14F-4D97-AF65-F5344CB8AC3E}">
        <p14:creationId xmlns:p14="http://schemas.microsoft.com/office/powerpoint/2010/main" val="94066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par>
                          <p:cTn id="14" fill="hold">
                            <p:stCondLst>
                              <p:cond delay="500"/>
                            </p:stCondLst>
                            <p:childTnLst>
                              <p:par>
                                <p:cTn id="15" presetID="22" presetClass="entr" presetSubtype="4"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par>
                          <p:cTn id="18" fill="hold">
                            <p:stCondLst>
                              <p:cond delay="1000"/>
                            </p:stCondLst>
                            <p:childTnLst>
                              <p:par>
                                <p:cTn id="19" presetID="16" presetClass="entr" presetSubtype="21"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arn(inVertical)">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arn(inVertical)">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P spid="19" grpId="0"/>
      <p:bldP spid="2" grpId="0"/>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1019026" y="1556792"/>
            <a:ext cx="7824746" cy="830997"/>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sz="1600" dirty="0" smtClean="0"/>
              <a:t> </a:t>
            </a:r>
            <a:r>
              <a:rPr lang="fr-FR" sz="1600" dirty="0"/>
              <a:t>Une crise majeure est une crise d'une forme plus importante et dépasse le cadre même de l'entreprise du fait de ses répercussions. </a:t>
            </a:r>
          </a:p>
        </p:txBody>
      </p:sp>
      <p:sp>
        <p:nvSpPr>
          <p:cNvPr id="13" name="Rectangle 12"/>
          <p:cNvSpPr/>
          <p:nvPr/>
        </p:nvSpPr>
        <p:spPr>
          <a:xfrm>
            <a:off x="827584" y="1040798"/>
            <a:ext cx="6372927" cy="400110"/>
          </a:xfrm>
          <a:prstGeom prst="rect">
            <a:avLst/>
          </a:prstGeom>
        </p:spPr>
        <p:txBody>
          <a:bodyPr wrap="square">
            <a:spAutoFit/>
          </a:bodyPr>
          <a:lstStyle/>
          <a:p>
            <a:r>
              <a:rPr lang="fr-FR" sz="2000" dirty="0" smtClean="0"/>
              <a:t>  </a:t>
            </a:r>
            <a:r>
              <a:rPr lang="fr-FR" sz="2000" b="1" dirty="0"/>
              <a:t>Crise majeure : </a:t>
            </a:r>
            <a:endParaRPr lang="fr-FR" dirty="0"/>
          </a:p>
        </p:txBody>
      </p:sp>
      <p:sp>
        <p:nvSpPr>
          <p:cNvPr id="19" name="ZoneTexte 18"/>
          <p:cNvSpPr txBox="1"/>
          <p:nvPr/>
        </p:nvSpPr>
        <p:spPr>
          <a:xfrm>
            <a:off x="611560" y="565933"/>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smtClean="0"/>
              <a:t>Types </a:t>
            </a:r>
            <a:r>
              <a:rPr lang="fr-FR" dirty="0"/>
              <a:t>de crises : </a:t>
            </a:r>
          </a:p>
        </p:txBody>
      </p:sp>
      <p:sp>
        <p:nvSpPr>
          <p:cNvPr id="4" name="Rectangle 3"/>
          <p:cNvSpPr/>
          <p:nvPr/>
        </p:nvSpPr>
        <p:spPr>
          <a:xfrm>
            <a:off x="1019025" y="2492896"/>
            <a:ext cx="7824747" cy="156966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sz="1600" dirty="0">
                <a:solidFill>
                  <a:schemeClr val="dk1"/>
                </a:solidFill>
              </a:rPr>
              <a:t>Il peut s’agir de l’explosion d’une usine dont les impacts toucheront une ville, un département, voire une région. Il peut s’agir aussi de crises d’origine naturelle (tremblement de terre, inondation, etc.) ou d’origine malveillante (émeutes, attentats, etc.). </a:t>
            </a:r>
          </a:p>
        </p:txBody>
      </p:sp>
      <p:sp>
        <p:nvSpPr>
          <p:cNvPr id="5" name="Rectangle 4"/>
          <p:cNvSpPr/>
          <p:nvPr/>
        </p:nvSpPr>
        <p:spPr>
          <a:xfrm>
            <a:off x="1019025" y="4149080"/>
            <a:ext cx="7824747" cy="1569660"/>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sz="1600" dirty="0">
                <a:solidFill>
                  <a:schemeClr val="dk1"/>
                </a:solidFill>
              </a:rPr>
              <a:t>Face à une crise majeure, l’appareil étatique qui a préalablement identifié les risques et menaces dispose de plans (Plan Blanc, Plan Vert, Plan ORSEC, etc.) qui seront activés afin d’affronter la situation et faire en sorte que tout soit mis en œuvre pour protéger les personnes et les biens. </a:t>
            </a:r>
          </a:p>
        </p:txBody>
      </p:sp>
      <p:sp>
        <p:nvSpPr>
          <p:cNvPr id="6" name="Rectangle 5"/>
          <p:cNvSpPr/>
          <p:nvPr/>
        </p:nvSpPr>
        <p:spPr>
          <a:xfrm>
            <a:off x="1019025" y="5805264"/>
            <a:ext cx="7824747" cy="830997"/>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sz="1600" dirty="0">
                <a:solidFill>
                  <a:schemeClr val="dk1"/>
                </a:solidFill>
              </a:rPr>
              <a:t>C’est l’ampleur même de la crise ainsi que l’intervention systématique des forces de sécurité régaliennes qui classent ce type de crise dans la catégorie des crises majeures.</a:t>
            </a:r>
          </a:p>
        </p:txBody>
      </p:sp>
    </p:spTree>
    <p:extLst>
      <p:ext uri="{BB962C8B-B14F-4D97-AF65-F5344CB8AC3E}">
        <p14:creationId xmlns:p14="http://schemas.microsoft.com/office/powerpoint/2010/main" val="379079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arn(inVertical)">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arn(inVertical)">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barn(inVertical)">
                                      <p:cBhvr>
                                        <p:cTn id="2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1019697" y="1844824"/>
            <a:ext cx="7662897" cy="171136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smtClean="0"/>
              <a:t>L’hyper </a:t>
            </a:r>
            <a:r>
              <a:rPr lang="fr-FR" dirty="0"/>
              <a:t>crise est une </a:t>
            </a:r>
            <a:r>
              <a:rPr lang="fr-FR" b="1" dirty="0"/>
              <a:t>crise hors-norme </a:t>
            </a:r>
            <a:r>
              <a:rPr lang="fr-FR" dirty="0"/>
              <a:t>qui a originellement une probabilité d’occurrence très faible. La brutalité de sa survenance et ses impacts viennent déréguler les appareils de l’État, comme cela a été le cas pour la crise du Covid-19, notamment avec le système hospitalier. </a:t>
            </a:r>
          </a:p>
        </p:txBody>
      </p:sp>
      <p:sp>
        <p:nvSpPr>
          <p:cNvPr id="13" name="Rectangle 12"/>
          <p:cNvSpPr/>
          <p:nvPr/>
        </p:nvSpPr>
        <p:spPr>
          <a:xfrm>
            <a:off x="948161" y="1268760"/>
            <a:ext cx="6372927" cy="400110"/>
          </a:xfrm>
          <a:prstGeom prst="rect">
            <a:avLst/>
          </a:prstGeom>
        </p:spPr>
        <p:txBody>
          <a:bodyPr wrap="square">
            <a:spAutoFit/>
          </a:bodyPr>
          <a:lstStyle/>
          <a:p>
            <a:r>
              <a:rPr lang="fr-FR" sz="2000" dirty="0" smtClean="0"/>
              <a:t>  </a:t>
            </a:r>
            <a:r>
              <a:rPr lang="fr-FR" sz="2000" b="1" dirty="0"/>
              <a:t>Hyper-crise </a:t>
            </a:r>
            <a:r>
              <a:rPr lang="fr-FR" sz="2000" b="1" dirty="0" smtClean="0"/>
              <a:t>:</a:t>
            </a:r>
            <a:endParaRPr lang="fr-FR" dirty="0"/>
          </a:p>
        </p:txBody>
      </p:sp>
      <p:sp>
        <p:nvSpPr>
          <p:cNvPr id="19" name="ZoneTexte 18"/>
          <p:cNvSpPr txBox="1"/>
          <p:nvPr/>
        </p:nvSpPr>
        <p:spPr>
          <a:xfrm>
            <a:off x="611560" y="702321"/>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smtClean="0"/>
              <a:t>Types </a:t>
            </a:r>
            <a:r>
              <a:rPr lang="fr-FR" dirty="0"/>
              <a:t>de crises : </a:t>
            </a:r>
          </a:p>
        </p:txBody>
      </p:sp>
      <p:sp>
        <p:nvSpPr>
          <p:cNvPr id="4" name="Rectangle 3"/>
          <p:cNvSpPr/>
          <p:nvPr/>
        </p:nvSpPr>
        <p:spPr>
          <a:xfrm>
            <a:off x="1019026" y="4005064"/>
            <a:ext cx="7662897" cy="2126864"/>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gn="just">
              <a:lnSpc>
                <a:spcPct val="150000"/>
              </a:lnSpc>
            </a:pPr>
            <a:r>
              <a:rPr lang="fr-FR" dirty="0"/>
              <a:t>Dans cette </a:t>
            </a:r>
            <a:r>
              <a:rPr lang="fr-FR" b="1" dirty="0"/>
              <a:t>crise du Covid-19</a:t>
            </a:r>
            <a:r>
              <a:rPr lang="fr-FR" dirty="0"/>
              <a:t>, il est utile de rappeler que ce n’est pas le nombre de décès potentiels qui a poussé un très grand nombre d’États à confiner sa population, mais la capacité des hôpitaux à pouvoir accueillir les personnes atteintes des formes les plus sévères nécessitant une mise sous respirateur des patients. </a:t>
            </a:r>
            <a:endParaRPr lang="fr-FR" dirty="0">
              <a:solidFill>
                <a:schemeClr val="dk1"/>
              </a:solidFill>
            </a:endParaRPr>
          </a:p>
        </p:txBody>
      </p:sp>
    </p:spTree>
    <p:extLst>
      <p:ext uri="{BB962C8B-B14F-4D97-AF65-F5344CB8AC3E}">
        <p14:creationId xmlns:p14="http://schemas.microsoft.com/office/powerpoint/2010/main" val="1441823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1043608" y="2492896"/>
            <a:ext cx="7662897" cy="1711366"/>
          </a:xfrm>
          <a:prstGeom prst="rect">
            <a:avLst/>
          </a:prstGeom>
          <a:ln>
            <a:solidFill>
              <a:srgbClr val="C00000"/>
            </a:solidFill>
          </a:ln>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just">
              <a:lnSpc>
                <a:spcPct val="150000"/>
              </a:lnSpc>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fr-FR" dirty="0"/>
              <a:t>Les </a:t>
            </a:r>
            <a:r>
              <a:rPr lang="fr-FR" b="1" dirty="0"/>
              <a:t>attentats du 11 septembre 2001 </a:t>
            </a:r>
            <a:r>
              <a:rPr lang="fr-FR" dirty="0"/>
              <a:t>aux États-Unis peuvent être aussi qualifiés d’hyper-crise, aussi bien par le nombre de victimes directes et indirectes que par les réactions de plusieurs pays, dont les secousses se ressentent encore aujourd’hui. </a:t>
            </a:r>
          </a:p>
        </p:txBody>
      </p:sp>
      <p:sp>
        <p:nvSpPr>
          <p:cNvPr id="13" name="Rectangle 12"/>
          <p:cNvSpPr/>
          <p:nvPr/>
        </p:nvSpPr>
        <p:spPr>
          <a:xfrm>
            <a:off x="948161" y="1268760"/>
            <a:ext cx="6372927" cy="400110"/>
          </a:xfrm>
          <a:prstGeom prst="rect">
            <a:avLst/>
          </a:prstGeom>
        </p:spPr>
        <p:txBody>
          <a:bodyPr wrap="square">
            <a:spAutoFit/>
          </a:bodyPr>
          <a:lstStyle/>
          <a:p>
            <a:r>
              <a:rPr lang="fr-FR" sz="2000" dirty="0" smtClean="0"/>
              <a:t>  </a:t>
            </a:r>
            <a:r>
              <a:rPr lang="fr-FR" sz="2000" b="1" dirty="0"/>
              <a:t>Hyper-crise </a:t>
            </a:r>
            <a:r>
              <a:rPr lang="fr-FR" sz="2000" b="1" dirty="0" smtClean="0"/>
              <a:t>:</a:t>
            </a:r>
            <a:endParaRPr lang="fr-FR" dirty="0"/>
          </a:p>
        </p:txBody>
      </p:sp>
      <p:sp>
        <p:nvSpPr>
          <p:cNvPr id="19" name="ZoneTexte 18"/>
          <p:cNvSpPr txBox="1"/>
          <p:nvPr/>
        </p:nvSpPr>
        <p:spPr>
          <a:xfrm>
            <a:off x="611560" y="702321"/>
            <a:ext cx="3840518" cy="400110"/>
          </a:xfrm>
          <a:prstGeom prst="rect">
            <a:avLst/>
          </a:prstGeom>
          <a:noFill/>
        </p:spPr>
        <p:txBody>
          <a:bodyPr wrap="square" rtlCol="0">
            <a:spAutoFit/>
          </a:bodyPr>
          <a:lstStyle>
            <a:defPPr>
              <a:defRPr lang="fr-FR"/>
            </a:defPPr>
            <a:lvl1pPr>
              <a:defRPr sz="2000" b="1">
                <a:solidFill>
                  <a:srgbClr val="FF0000"/>
                </a:solidFill>
              </a:defRPr>
            </a:lvl1pPr>
          </a:lstStyle>
          <a:p>
            <a:r>
              <a:rPr lang="fr-FR" dirty="0" smtClean="0"/>
              <a:t>Types </a:t>
            </a:r>
            <a:r>
              <a:rPr lang="fr-FR" dirty="0"/>
              <a:t>de crises : </a:t>
            </a:r>
          </a:p>
        </p:txBody>
      </p:sp>
    </p:spTree>
    <p:extLst>
      <p:ext uri="{BB962C8B-B14F-4D97-AF65-F5344CB8AC3E}">
        <p14:creationId xmlns:p14="http://schemas.microsoft.com/office/powerpoint/2010/main" val="3962272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arn(inVertical)">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1728</TotalTime>
  <Words>2363</Words>
  <Application>Microsoft Office PowerPoint</Application>
  <PresentationFormat>Affichage à l'écran (4:3)</PresentationFormat>
  <Paragraphs>119</Paragraphs>
  <Slides>24</Slides>
  <Notes>10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Débit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Cours</dc:creator>
  <cp:lastModifiedBy>Cours</cp:lastModifiedBy>
  <cp:revision>127</cp:revision>
  <dcterms:created xsi:type="dcterms:W3CDTF">2020-12-25T15:17:10Z</dcterms:created>
  <dcterms:modified xsi:type="dcterms:W3CDTF">2024-11-28T07:19:01Z</dcterms:modified>
</cp:coreProperties>
</file>