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9" r:id="rId3"/>
    <p:sldId id="258" r:id="rId4"/>
    <p:sldId id="259" r:id="rId5"/>
    <p:sldId id="260" r:id="rId6"/>
    <p:sldId id="261" r:id="rId7"/>
    <p:sldId id="262" r:id="rId8"/>
    <p:sldId id="263" r:id="rId9"/>
    <p:sldId id="264" r:id="rId10"/>
    <p:sldId id="265"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47AD67-7444-4AF2-B447-A849E8B8AC47}" type="datetimeFigureOut">
              <a:rPr lang="en-US" smtClean="0"/>
              <a:t>10/28/2024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CABAE2-0D14-4A27-AE78-AA5B1A7F70B9}" type="slidenum">
              <a:rPr lang="en-US" smtClean="0"/>
              <a:t>‹#›</a:t>
            </a:fld>
            <a:endParaRPr lang="en-US"/>
          </a:p>
        </p:txBody>
      </p:sp>
    </p:spTree>
    <p:extLst>
      <p:ext uri="{BB962C8B-B14F-4D97-AF65-F5344CB8AC3E}">
        <p14:creationId xmlns:p14="http://schemas.microsoft.com/office/powerpoint/2010/main" val="779099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CABAE2-0D14-4A27-AE78-AA5B1A7F70B9}" type="slidenum">
              <a:rPr lang="en-US" smtClean="0"/>
              <a:t>10</a:t>
            </a:fld>
            <a:endParaRPr lang="en-US"/>
          </a:p>
        </p:txBody>
      </p:sp>
    </p:spTree>
    <p:extLst>
      <p:ext uri="{BB962C8B-B14F-4D97-AF65-F5344CB8AC3E}">
        <p14:creationId xmlns:p14="http://schemas.microsoft.com/office/powerpoint/2010/main" val="2386648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19DF94B-3C4C-432E-96D2-E4D2A696777C}" type="datetimeFigureOut">
              <a:rPr lang="en-US" smtClean="0"/>
              <a:t>10/28/2024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C030D2-D952-42B1-A286-B3D09F9C4AC7}" type="slidenum">
              <a:rPr lang="en-US" smtClean="0"/>
              <a:t>‹#›</a:t>
            </a:fld>
            <a:endParaRPr lang="en-US"/>
          </a:p>
        </p:txBody>
      </p:sp>
    </p:spTree>
    <p:extLst>
      <p:ext uri="{BB962C8B-B14F-4D97-AF65-F5344CB8AC3E}">
        <p14:creationId xmlns:p14="http://schemas.microsoft.com/office/powerpoint/2010/main" val="3273310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9DF94B-3C4C-432E-96D2-E4D2A696777C}" type="datetimeFigureOut">
              <a:rPr lang="en-US" smtClean="0"/>
              <a:t>10/28/2024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C030D2-D952-42B1-A286-B3D09F9C4AC7}" type="slidenum">
              <a:rPr lang="en-US" smtClean="0"/>
              <a:t>‹#›</a:t>
            </a:fld>
            <a:endParaRPr lang="en-US"/>
          </a:p>
        </p:txBody>
      </p:sp>
    </p:spTree>
    <p:extLst>
      <p:ext uri="{BB962C8B-B14F-4D97-AF65-F5344CB8AC3E}">
        <p14:creationId xmlns:p14="http://schemas.microsoft.com/office/powerpoint/2010/main" val="3788724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9DF94B-3C4C-432E-96D2-E4D2A696777C}" type="datetimeFigureOut">
              <a:rPr lang="en-US" smtClean="0"/>
              <a:t>10/28/2024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C030D2-D952-42B1-A286-B3D09F9C4AC7}" type="slidenum">
              <a:rPr lang="en-US" smtClean="0"/>
              <a:t>‹#›</a:t>
            </a:fld>
            <a:endParaRPr lang="en-US"/>
          </a:p>
        </p:txBody>
      </p:sp>
    </p:spTree>
    <p:extLst>
      <p:ext uri="{BB962C8B-B14F-4D97-AF65-F5344CB8AC3E}">
        <p14:creationId xmlns:p14="http://schemas.microsoft.com/office/powerpoint/2010/main" val="2179686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9DF94B-3C4C-432E-96D2-E4D2A696777C}" type="datetimeFigureOut">
              <a:rPr lang="en-US" smtClean="0"/>
              <a:t>10/28/2024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C030D2-D952-42B1-A286-B3D09F9C4AC7}" type="slidenum">
              <a:rPr lang="en-US" smtClean="0"/>
              <a:t>‹#›</a:t>
            </a:fld>
            <a:endParaRPr lang="en-US"/>
          </a:p>
        </p:txBody>
      </p:sp>
    </p:spTree>
    <p:extLst>
      <p:ext uri="{BB962C8B-B14F-4D97-AF65-F5344CB8AC3E}">
        <p14:creationId xmlns:p14="http://schemas.microsoft.com/office/powerpoint/2010/main" val="2423350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9DF94B-3C4C-432E-96D2-E4D2A696777C}" type="datetimeFigureOut">
              <a:rPr lang="en-US" smtClean="0"/>
              <a:t>10/28/2024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C030D2-D952-42B1-A286-B3D09F9C4AC7}" type="slidenum">
              <a:rPr lang="en-US" smtClean="0"/>
              <a:t>‹#›</a:t>
            </a:fld>
            <a:endParaRPr lang="en-US"/>
          </a:p>
        </p:txBody>
      </p:sp>
    </p:spTree>
    <p:extLst>
      <p:ext uri="{BB962C8B-B14F-4D97-AF65-F5344CB8AC3E}">
        <p14:creationId xmlns:p14="http://schemas.microsoft.com/office/powerpoint/2010/main" val="2733608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19DF94B-3C4C-432E-96D2-E4D2A696777C}" type="datetimeFigureOut">
              <a:rPr lang="en-US" smtClean="0"/>
              <a:t>10/28/2024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C030D2-D952-42B1-A286-B3D09F9C4AC7}" type="slidenum">
              <a:rPr lang="en-US" smtClean="0"/>
              <a:t>‹#›</a:t>
            </a:fld>
            <a:endParaRPr lang="en-US"/>
          </a:p>
        </p:txBody>
      </p:sp>
    </p:spTree>
    <p:extLst>
      <p:ext uri="{BB962C8B-B14F-4D97-AF65-F5344CB8AC3E}">
        <p14:creationId xmlns:p14="http://schemas.microsoft.com/office/powerpoint/2010/main" val="4185788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19DF94B-3C4C-432E-96D2-E4D2A696777C}" type="datetimeFigureOut">
              <a:rPr lang="en-US" smtClean="0"/>
              <a:t>10/28/2024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C030D2-D952-42B1-A286-B3D09F9C4AC7}" type="slidenum">
              <a:rPr lang="en-US" smtClean="0"/>
              <a:t>‹#›</a:t>
            </a:fld>
            <a:endParaRPr lang="en-US"/>
          </a:p>
        </p:txBody>
      </p:sp>
    </p:spTree>
    <p:extLst>
      <p:ext uri="{BB962C8B-B14F-4D97-AF65-F5344CB8AC3E}">
        <p14:creationId xmlns:p14="http://schemas.microsoft.com/office/powerpoint/2010/main" val="3329917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19DF94B-3C4C-432E-96D2-E4D2A696777C}" type="datetimeFigureOut">
              <a:rPr lang="en-US" smtClean="0"/>
              <a:t>10/28/2024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C030D2-D952-42B1-A286-B3D09F9C4AC7}" type="slidenum">
              <a:rPr lang="en-US" smtClean="0"/>
              <a:t>‹#›</a:t>
            </a:fld>
            <a:endParaRPr lang="en-US"/>
          </a:p>
        </p:txBody>
      </p:sp>
    </p:spTree>
    <p:extLst>
      <p:ext uri="{BB962C8B-B14F-4D97-AF65-F5344CB8AC3E}">
        <p14:creationId xmlns:p14="http://schemas.microsoft.com/office/powerpoint/2010/main" val="293084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9DF94B-3C4C-432E-96D2-E4D2A696777C}" type="datetimeFigureOut">
              <a:rPr lang="en-US" smtClean="0"/>
              <a:t>10/28/2024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C030D2-D952-42B1-A286-B3D09F9C4AC7}" type="slidenum">
              <a:rPr lang="en-US" smtClean="0"/>
              <a:t>‹#›</a:t>
            </a:fld>
            <a:endParaRPr lang="en-US"/>
          </a:p>
        </p:txBody>
      </p:sp>
    </p:spTree>
    <p:extLst>
      <p:ext uri="{BB962C8B-B14F-4D97-AF65-F5344CB8AC3E}">
        <p14:creationId xmlns:p14="http://schemas.microsoft.com/office/powerpoint/2010/main" val="4250297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9DF94B-3C4C-432E-96D2-E4D2A696777C}" type="datetimeFigureOut">
              <a:rPr lang="en-US" smtClean="0"/>
              <a:t>10/28/2024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C030D2-D952-42B1-A286-B3D09F9C4AC7}" type="slidenum">
              <a:rPr lang="en-US" smtClean="0"/>
              <a:t>‹#›</a:t>
            </a:fld>
            <a:endParaRPr lang="en-US"/>
          </a:p>
        </p:txBody>
      </p:sp>
    </p:spTree>
    <p:extLst>
      <p:ext uri="{BB962C8B-B14F-4D97-AF65-F5344CB8AC3E}">
        <p14:creationId xmlns:p14="http://schemas.microsoft.com/office/powerpoint/2010/main" val="1570410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9DF94B-3C4C-432E-96D2-E4D2A696777C}" type="datetimeFigureOut">
              <a:rPr lang="en-US" smtClean="0"/>
              <a:t>10/28/2024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C030D2-D952-42B1-A286-B3D09F9C4AC7}" type="slidenum">
              <a:rPr lang="en-US" smtClean="0"/>
              <a:t>‹#›</a:t>
            </a:fld>
            <a:endParaRPr lang="en-US"/>
          </a:p>
        </p:txBody>
      </p:sp>
    </p:spTree>
    <p:extLst>
      <p:ext uri="{BB962C8B-B14F-4D97-AF65-F5344CB8AC3E}">
        <p14:creationId xmlns:p14="http://schemas.microsoft.com/office/powerpoint/2010/main" val="699244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9DF94B-3C4C-432E-96D2-E4D2A696777C}" type="datetimeFigureOut">
              <a:rPr lang="en-US" smtClean="0"/>
              <a:t>10/28/2024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C030D2-D952-42B1-A286-B3D09F9C4AC7}" type="slidenum">
              <a:rPr lang="en-US" smtClean="0"/>
              <a:t>‹#›</a:t>
            </a:fld>
            <a:endParaRPr lang="en-US"/>
          </a:p>
        </p:txBody>
      </p:sp>
    </p:spTree>
    <p:extLst>
      <p:ext uri="{BB962C8B-B14F-4D97-AF65-F5344CB8AC3E}">
        <p14:creationId xmlns:p14="http://schemas.microsoft.com/office/powerpoint/2010/main" val="222170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style>
          <a:lnRef idx="1">
            <a:schemeClr val="accent4"/>
          </a:lnRef>
          <a:fillRef idx="2">
            <a:schemeClr val="accent4"/>
          </a:fillRef>
          <a:effectRef idx="1">
            <a:schemeClr val="accent4"/>
          </a:effectRef>
          <a:fontRef idx="minor">
            <a:schemeClr val="dk1"/>
          </a:fontRef>
        </p:style>
        <p:txBody>
          <a:bodyPr>
            <a:normAutofit fontScale="90000"/>
          </a:bodyPr>
          <a:lstStyle/>
          <a:p>
            <a:pPr marL="0" marR="0">
              <a:lnSpc>
                <a:spcPct val="115000"/>
              </a:lnSpc>
              <a:spcBef>
                <a:spcPts val="0"/>
              </a:spcBef>
              <a:spcAft>
                <a:spcPts val="1000"/>
              </a:spcAft>
            </a:pPr>
            <a:r>
              <a:rPr lang="en-US" b="1" dirty="0" smtClean="0">
                <a:effectLst/>
                <a:latin typeface="Times New Roman"/>
                <a:ea typeface="Times New Roman"/>
                <a:cs typeface="Arial"/>
              </a:rPr>
              <a:t>Globalization</a:t>
            </a:r>
            <a:r>
              <a:rPr lang="en-US" sz="4000" dirty="0">
                <a:ea typeface="Calibri"/>
                <a:cs typeface="Arial"/>
              </a:rPr>
              <a:t/>
            </a:r>
            <a:br>
              <a:rPr lang="en-US" sz="4000" dirty="0">
                <a:ea typeface="Calibri"/>
                <a:cs typeface="Arial"/>
              </a:rPr>
            </a:br>
            <a:endParaRPr lang="en-US" dirty="0"/>
          </a:p>
        </p:txBody>
      </p:sp>
      <p:sp>
        <p:nvSpPr>
          <p:cNvPr id="3" name="Subtitle 2"/>
          <p:cNvSpPr>
            <a:spLocks noGrp="1"/>
          </p:cNvSpPr>
          <p:nvPr>
            <p:ph type="subTitle" idx="1"/>
          </p:nvPr>
        </p:nvSpPr>
        <p:spPr/>
        <p:txBody>
          <a:bodyPr/>
          <a:lstStyle/>
          <a:p>
            <a:r>
              <a:rPr lang="en-US" sz="4000" b="1" dirty="0">
                <a:solidFill>
                  <a:prstClr val="black"/>
                </a:solidFill>
                <a:latin typeface="Times New Roman"/>
                <a:ea typeface="Times New Roman"/>
                <a:cs typeface="Arial"/>
              </a:rPr>
              <a:t>A Transformative Force in the Modern World</a:t>
            </a:r>
            <a:endParaRPr lang="en-US" dirty="0"/>
          </a:p>
        </p:txBody>
      </p:sp>
    </p:spTree>
    <p:extLst>
      <p:ext uri="{BB962C8B-B14F-4D97-AF65-F5344CB8AC3E}">
        <p14:creationId xmlns:p14="http://schemas.microsoft.com/office/powerpoint/2010/main" val="40425331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fontScale="90000"/>
          </a:bodyPr>
          <a:lstStyle/>
          <a:p>
            <a:pPr lvl="0">
              <a:lnSpc>
                <a:spcPct val="115000"/>
              </a:lnSpc>
              <a:spcBef>
                <a:spcPts val="0"/>
              </a:spcBef>
              <a:spcAft>
                <a:spcPts val="1000"/>
              </a:spcAft>
            </a:pPr>
            <a:r>
              <a:rPr lang="en-US" sz="2000" b="1" dirty="0" smtClean="0">
                <a:solidFill>
                  <a:prstClr val="black"/>
                </a:solidFill>
                <a:latin typeface="Times New Roman"/>
                <a:ea typeface="Times New Roman"/>
                <a:cs typeface="Arial"/>
              </a:rPr>
              <a:t/>
            </a:r>
            <a:br>
              <a:rPr lang="en-US" sz="2000" b="1" dirty="0" smtClean="0">
                <a:solidFill>
                  <a:prstClr val="black"/>
                </a:solidFill>
                <a:latin typeface="Times New Roman"/>
                <a:ea typeface="Times New Roman"/>
                <a:cs typeface="Arial"/>
              </a:rPr>
            </a:br>
            <a:r>
              <a:rPr lang="en-US" sz="3100" b="1" dirty="0" smtClean="0">
                <a:solidFill>
                  <a:prstClr val="black"/>
                </a:solidFill>
                <a:latin typeface="Times New Roman"/>
                <a:ea typeface="Times New Roman"/>
                <a:cs typeface="Arial"/>
              </a:rPr>
              <a:t>Technological </a:t>
            </a:r>
            <a:r>
              <a:rPr lang="en-US" sz="3100" b="1" dirty="0">
                <a:solidFill>
                  <a:prstClr val="black"/>
                </a:solidFill>
                <a:latin typeface="Times New Roman"/>
                <a:ea typeface="Times New Roman"/>
                <a:cs typeface="Arial"/>
              </a:rPr>
              <a:t>Advancements and Communication</a:t>
            </a:r>
            <a:r>
              <a:rPr lang="en-US" sz="3100" dirty="0">
                <a:solidFill>
                  <a:prstClr val="black"/>
                </a:solidFill>
                <a:ea typeface="Calibri"/>
                <a:cs typeface="Arial"/>
              </a:rPr>
              <a:t/>
            </a:r>
            <a:br>
              <a:rPr lang="en-US" sz="3100" dirty="0">
                <a:solidFill>
                  <a:prstClr val="black"/>
                </a:solidFill>
                <a:ea typeface="Calibri"/>
                <a:cs typeface="Arial"/>
              </a:rPr>
            </a:br>
            <a:endParaRPr lang="en-US" sz="3100" dirty="0"/>
          </a:p>
        </p:txBody>
      </p:sp>
      <p:sp>
        <p:nvSpPr>
          <p:cNvPr id="3" name="Rectangle 2"/>
          <p:cNvSpPr/>
          <p:nvPr/>
        </p:nvSpPr>
        <p:spPr>
          <a:xfrm>
            <a:off x="914400" y="1524000"/>
            <a:ext cx="7620000" cy="4737515"/>
          </a:xfrm>
          <a:prstGeom prst="rect">
            <a:avLst/>
          </a:prstGeom>
        </p:spPr>
        <p:txBody>
          <a:bodyPr wrap="square">
            <a:spAutoFit/>
          </a:bodyPr>
          <a:lstStyle/>
          <a:p>
            <a:pPr>
              <a:lnSpc>
                <a:spcPct val="115000"/>
              </a:lnSpc>
              <a:spcAft>
                <a:spcPts val="1000"/>
              </a:spcAft>
            </a:pPr>
            <a:r>
              <a:rPr lang="en-US" sz="2400" dirty="0" smtClean="0">
                <a:effectLst/>
                <a:latin typeface="Times New Roman"/>
                <a:ea typeface="Times New Roman"/>
                <a:cs typeface="Arial"/>
              </a:rPr>
              <a:t>The role of technology in globalization cannot be overstated. Advances in communication and transportation have made it possible to connect with people on the other side of the world in real time. This ease of communication has driven innovation, enabling businesses to expand, governments to cooperate, and individuals to collaborate on a global scale. However, technological inequality remains a critical issue, as many regions lack the infrastructure necessary to benefit fully from these advancements. Bridging this digital divide is essential for ensuring that the benefits of globalization are more equitably distributed.</a:t>
            </a:r>
            <a:endParaRPr lang="en-US" sz="2400" dirty="0">
              <a:ea typeface="Calibri"/>
              <a:cs typeface="Arial"/>
            </a:endParaRPr>
          </a:p>
        </p:txBody>
      </p:sp>
    </p:spTree>
    <p:extLst>
      <p:ext uri="{BB962C8B-B14F-4D97-AF65-F5344CB8AC3E}">
        <p14:creationId xmlns:p14="http://schemas.microsoft.com/office/powerpoint/2010/main" val="2575853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sz="4000" b="1" i="1" dirty="0">
                <a:solidFill>
                  <a:prstClr val="black"/>
                </a:solidFill>
                <a:latin typeface="Times New Roman"/>
                <a:ea typeface="Times New Roman"/>
                <a:cs typeface="Arial"/>
              </a:rPr>
              <a:t>Environmental Challenges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486400" y="1524000"/>
            <a:ext cx="3228975" cy="5029200"/>
          </a:xfrm>
        </p:spPr>
      </p:pic>
      <p:sp>
        <p:nvSpPr>
          <p:cNvPr id="5" name="TextBox 4"/>
          <p:cNvSpPr txBox="1"/>
          <p:nvPr/>
        </p:nvSpPr>
        <p:spPr>
          <a:xfrm>
            <a:off x="457200" y="1496278"/>
            <a:ext cx="4495800" cy="5401479"/>
          </a:xfrm>
          <a:prstGeom prst="rect">
            <a:avLst/>
          </a:prstGeom>
          <a:noFill/>
        </p:spPr>
        <p:txBody>
          <a:bodyPr wrap="square" rtlCol="0">
            <a:spAutoFit/>
          </a:bodyPr>
          <a:lstStyle/>
          <a:p>
            <a:pPr>
              <a:lnSpc>
                <a:spcPct val="115000"/>
              </a:lnSpc>
              <a:spcAft>
                <a:spcPts val="1000"/>
              </a:spcAft>
            </a:pPr>
            <a:r>
              <a:rPr lang="en-US" sz="2000" dirty="0" smtClean="0">
                <a:effectLst/>
                <a:latin typeface="Times New Roman"/>
                <a:ea typeface="Times New Roman"/>
                <a:cs typeface="Arial"/>
              </a:rPr>
              <a:t>Globalization’s impact on the environment is complex. Increased industrialization and the demand for raw materials have led to environmental degradation, deforestation, and a rise in greenhouse gas emissions. The global economy’s emphasis on consumerism exacerbates these issues, with large amounts of waste generated from disposable goods and packaging. On the positive side, globalization has also facilitated international cooperation on environmental issues, as countries collaborate to tackle climate change, biodiversity loss, and pollution.</a:t>
            </a:r>
            <a:endParaRPr lang="en-US" sz="2000" dirty="0">
              <a:ea typeface="Calibri"/>
              <a:cs typeface="Arial"/>
            </a:endParaRPr>
          </a:p>
        </p:txBody>
      </p:sp>
    </p:spTree>
    <p:extLst>
      <p:ext uri="{BB962C8B-B14F-4D97-AF65-F5344CB8AC3E}">
        <p14:creationId xmlns:p14="http://schemas.microsoft.com/office/powerpoint/2010/main" val="3273497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pPr marL="0" marR="0">
              <a:lnSpc>
                <a:spcPct val="115000"/>
              </a:lnSpc>
              <a:spcBef>
                <a:spcPts val="0"/>
              </a:spcBef>
              <a:spcAft>
                <a:spcPts val="1000"/>
              </a:spcAft>
            </a:pPr>
            <a:r>
              <a:rPr lang="en-US" b="1" dirty="0" smtClean="0">
                <a:effectLst/>
                <a:latin typeface="Times New Roman"/>
                <a:ea typeface="Times New Roman"/>
                <a:cs typeface="Arial"/>
              </a:rPr>
              <a:t/>
            </a:r>
            <a:br>
              <a:rPr lang="en-US" b="1" dirty="0" smtClean="0">
                <a:effectLst/>
                <a:latin typeface="Times New Roman"/>
                <a:ea typeface="Times New Roman"/>
                <a:cs typeface="Arial"/>
              </a:rPr>
            </a:br>
            <a:r>
              <a:rPr lang="en-US" b="1" dirty="0" smtClean="0">
                <a:effectLst/>
                <a:latin typeface="Times New Roman"/>
                <a:ea typeface="Times New Roman"/>
                <a:cs typeface="Arial"/>
              </a:rPr>
              <a:t>Conclusion</a:t>
            </a:r>
            <a:r>
              <a:rPr lang="en-US" sz="3600" dirty="0">
                <a:ea typeface="Calibri"/>
                <a:cs typeface="Arial"/>
              </a:rPr>
              <a:t/>
            </a:r>
            <a:br>
              <a:rPr lang="en-US" sz="3600" dirty="0">
                <a:ea typeface="Calibri"/>
                <a:cs typeface="Arial"/>
              </a:rPr>
            </a:br>
            <a:endParaRPr lang="en-US" dirty="0"/>
          </a:p>
        </p:txBody>
      </p:sp>
      <p:sp>
        <p:nvSpPr>
          <p:cNvPr id="3" name="Content Placeholder 2"/>
          <p:cNvSpPr>
            <a:spLocks noGrp="1"/>
          </p:cNvSpPr>
          <p:nvPr>
            <p:ph idx="1"/>
          </p:nvPr>
        </p:nvSpPr>
        <p:spPr>
          <a:xfrm>
            <a:off x="457200" y="1600200"/>
            <a:ext cx="8229600" cy="5105400"/>
          </a:xfrm>
        </p:spPr>
        <p:txBody>
          <a:bodyPr>
            <a:noAutofit/>
          </a:bodyPr>
          <a:lstStyle/>
          <a:p>
            <a:r>
              <a:rPr lang="en-US" sz="2800" dirty="0" smtClean="0">
                <a:effectLst/>
                <a:latin typeface="Times New Roman"/>
                <a:ea typeface="Times New Roman"/>
              </a:rPr>
              <a:t>In summary, globalization is a double-edged sword. It has brought economic growth, cultural exchange, and technological advancements that have improved the quality of life for many. Yet, it also poses challenges, including economic inequality, cultural erosion, and environmental degradation. Understanding these dimensions is crucial for today’s university students, who are preparing to become future leaders in an interconnected world. As such, the question for the coming generations is not whether to embrace globalization, but how to manage and balance its impacts responsibly and sustainably</a:t>
            </a:r>
            <a:endParaRPr lang="en-US" sz="2800" dirty="0"/>
          </a:p>
        </p:txBody>
      </p:sp>
    </p:spTree>
    <p:extLst>
      <p:ext uri="{BB962C8B-B14F-4D97-AF65-F5344CB8AC3E}">
        <p14:creationId xmlns:p14="http://schemas.microsoft.com/office/powerpoint/2010/main" val="733493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1003">
            <a:schemeClr val="lt2"/>
          </a:fillRef>
          <a:effectRef idx="1">
            <a:schemeClr val="accent1"/>
          </a:effectRef>
          <a:fontRef idx="minor">
            <a:schemeClr val="dk1"/>
          </a:fontRef>
        </p:style>
        <p:txBody>
          <a:bodyPr/>
          <a:lstStyle/>
          <a:p>
            <a:r>
              <a:rPr lang="en-US" sz="4000" b="1" dirty="0">
                <a:solidFill>
                  <a:prstClr val="black"/>
                </a:solidFill>
                <a:latin typeface="Times New Roman"/>
                <a:ea typeface="Times New Roman"/>
                <a:cs typeface="Arial"/>
              </a:rPr>
              <a:t>Globalization</a:t>
            </a:r>
            <a:endParaRPr lang="en-US" dirty="0"/>
          </a:p>
        </p:txBody>
      </p:sp>
      <p:pic>
        <p:nvPicPr>
          <p:cNvPr id="8" name="Content Placeholder 7"/>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77044" y="1447800"/>
            <a:ext cx="4000500" cy="4724400"/>
          </a:xfrm>
        </p:spPr>
      </p:pic>
      <p:pic>
        <p:nvPicPr>
          <p:cNvPr id="7" name="Content Placeholder 6"/>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4419600" y="1447800"/>
            <a:ext cx="4419600" cy="4724400"/>
          </a:xfrm>
        </p:spPr>
      </p:pic>
    </p:spTree>
    <p:extLst>
      <p:ext uri="{BB962C8B-B14F-4D97-AF65-F5344CB8AC3E}">
        <p14:creationId xmlns:p14="http://schemas.microsoft.com/office/powerpoint/2010/main" val="2692958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33400" y="1447800"/>
            <a:ext cx="7772400" cy="4832092"/>
          </a:xfrm>
          <a:prstGeom prst="rect">
            <a:avLst/>
          </a:prstGeom>
          <a:noFill/>
        </p:spPr>
        <p:txBody>
          <a:bodyPr wrap="square" rtlCol="0">
            <a:spAutoFit/>
          </a:bodyPr>
          <a:lstStyle/>
          <a:p>
            <a:r>
              <a:rPr lang="en-US" sz="2800" dirty="0" smtClean="0">
                <a:effectLst/>
                <a:latin typeface="Times New Roman"/>
                <a:ea typeface="Times New Roman"/>
              </a:rPr>
              <a:t>Globalization is a </a:t>
            </a:r>
            <a:r>
              <a:rPr lang="en-US" sz="2800" dirty="0" smtClean="0">
                <a:effectLst/>
                <a:highlight>
                  <a:srgbClr val="FFFF00"/>
                </a:highlight>
                <a:latin typeface="Times New Roman"/>
                <a:ea typeface="Times New Roman"/>
              </a:rPr>
              <a:t>phenomenon</a:t>
            </a:r>
            <a:r>
              <a:rPr lang="en-US" sz="2800" dirty="0" smtClean="0">
                <a:effectLst/>
                <a:latin typeface="Times New Roman"/>
                <a:ea typeface="Times New Roman"/>
              </a:rPr>
              <a:t> characterized by the </a:t>
            </a:r>
            <a:r>
              <a:rPr lang="en-US" sz="2800" dirty="0" smtClean="0">
                <a:effectLst/>
                <a:highlight>
                  <a:srgbClr val="FFFF00"/>
                </a:highlight>
                <a:latin typeface="Times New Roman"/>
                <a:ea typeface="Times New Roman"/>
              </a:rPr>
              <a:t>increased</a:t>
            </a:r>
            <a:r>
              <a:rPr lang="en-US" sz="2800" dirty="0" smtClean="0">
                <a:effectLst/>
                <a:latin typeface="Times New Roman"/>
                <a:ea typeface="Times New Roman"/>
              </a:rPr>
              <a:t> interconnectedness and interdependence of nations, cultures, economies, and individuals worldwide. This transformative process has shaped the 21st century, influencing nearly every aspect of our lives, from the way we communicate and trade to the foods we consume and the ideas we share. As university students studying globalization, it's essential to understand both its benefits and challenges, as well as its profound impact on societies</a:t>
            </a:r>
            <a:endParaRPr lang="en-US" sz="2800" dirty="0"/>
          </a:p>
        </p:txBody>
      </p:sp>
      <p:sp>
        <p:nvSpPr>
          <p:cNvPr id="2" name="Title 1"/>
          <p:cNvSpPr>
            <a:spLocks noGrp="1"/>
          </p:cNvSpPr>
          <p:nvPr>
            <p:ph type="title"/>
          </p:nvPr>
        </p:nvSpPr>
        <p:spPr/>
        <p:style>
          <a:lnRef idx="0">
            <a:scrgbClr r="0" g="0" b="0"/>
          </a:lnRef>
          <a:fillRef idx="1002">
            <a:schemeClr val="dk2"/>
          </a:fillRef>
          <a:effectRef idx="0">
            <a:scrgbClr r="0" g="0" b="0"/>
          </a:effectRef>
          <a:fontRef idx="major"/>
        </p:style>
        <p:txBody>
          <a:bodyPr/>
          <a:lstStyle/>
          <a:p>
            <a:r>
              <a:rPr lang="en-US" sz="4800" b="1" dirty="0">
                <a:solidFill>
                  <a:srgbClr val="7030A0"/>
                </a:solidFill>
                <a:latin typeface="Centaur" pitchFamily="18" charset="0"/>
                <a:ea typeface="Times New Roman"/>
                <a:cs typeface="Arial"/>
              </a:rPr>
              <a:t>Introduction</a:t>
            </a:r>
            <a:endParaRPr lang="en-US" dirty="0"/>
          </a:p>
        </p:txBody>
      </p:sp>
    </p:spTree>
    <p:extLst>
      <p:ext uri="{BB962C8B-B14F-4D97-AF65-F5344CB8AC3E}">
        <p14:creationId xmlns:p14="http://schemas.microsoft.com/office/powerpoint/2010/main" val="2080795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fontScale="90000"/>
          </a:bodyPr>
          <a:lstStyle/>
          <a:p>
            <a:pPr marL="0" marR="0">
              <a:lnSpc>
                <a:spcPct val="115000"/>
              </a:lnSpc>
              <a:spcBef>
                <a:spcPts val="0"/>
              </a:spcBef>
              <a:spcAft>
                <a:spcPts val="1000"/>
              </a:spcAft>
            </a:pPr>
            <a:r>
              <a:rPr lang="en-US" b="1" dirty="0" smtClean="0">
                <a:effectLst/>
                <a:latin typeface="Times New Roman"/>
                <a:ea typeface="Times New Roman"/>
                <a:cs typeface="Arial"/>
              </a:rPr>
              <a:t>Economic Impacts of Globalization</a:t>
            </a:r>
            <a:r>
              <a:rPr lang="en-US" sz="3600" dirty="0">
                <a:ea typeface="Calibri"/>
                <a:cs typeface="Arial"/>
              </a:rPr>
              <a:t/>
            </a:r>
            <a:br>
              <a:rPr lang="en-US" sz="3600" dirty="0">
                <a:ea typeface="Calibri"/>
                <a:cs typeface="Arial"/>
              </a:rPr>
            </a:b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62000" y="1600200"/>
            <a:ext cx="7391400" cy="4525963"/>
          </a:xfrm>
        </p:spPr>
      </p:pic>
    </p:spTree>
    <p:extLst>
      <p:ext uri="{BB962C8B-B14F-4D97-AF65-F5344CB8AC3E}">
        <p14:creationId xmlns:p14="http://schemas.microsoft.com/office/powerpoint/2010/main" val="4232507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05200" y="152400"/>
            <a:ext cx="5340350" cy="6248400"/>
          </a:xfrm>
        </p:spPr>
      </p:pic>
      <p:sp>
        <p:nvSpPr>
          <p:cNvPr id="4" name="Text Placeholder 3"/>
          <p:cNvSpPr>
            <a:spLocks noGrp="1"/>
          </p:cNvSpPr>
          <p:nvPr>
            <p:ph type="body" sz="half" idx="2"/>
          </p:nvPr>
        </p:nvSpPr>
        <p:spPr>
          <a:xfrm>
            <a:off x="152400" y="19878"/>
            <a:ext cx="3008313" cy="6477000"/>
          </a:xfrm>
        </p:spPr>
        <p:txBody>
          <a:bodyPr>
            <a:noAutofit/>
          </a:bodyPr>
          <a:lstStyle/>
          <a:p>
            <a:r>
              <a:rPr lang="en-US" sz="2000" dirty="0" smtClean="0">
                <a:effectLst/>
                <a:latin typeface="Times New Roman"/>
                <a:ea typeface="Times New Roman"/>
              </a:rPr>
              <a:t>One of the most visible effects of globalization is economic. The liberalization of trade and capital markets has enabled companies to operate across borders, creating a global marketplace. This trend has led to increased production efficiencies, reduced prices for consumers, and expanded access to goods and services. Major corporations, from technology giants to retail chains, benefit from sourcing materials and labor from diverse regions, often reducing costs and improving profits. </a:t>
            </a:r>
            <a:endParaRPr lang="en-US" sz="2000" dirty="0"/>
          </a:p>
        </p:txBody>
      </p:sp>
    </p:spTree>
    <p:extLst>
      <p:ext uri="{BB962C8B-B14F-4D97-AF65-F5344CB8AC3E}">
        <p14:creationId xmlns:p14="http://schemas.microsoft.com/office/powerpoint/2010/main" val="4122146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p:cNvPicPr>
            <a:picLocks noGrp="1" noChangeAspect="1"/>
          </p:cNvPicPr>
          <p:nvPr>
            <p:ph type="pic" idx="1"/>
          </p:nvPr>
        </p:nvPicPr>
        <p:blipFill>
          <a:blip r:embed="rId2">
            <a:extLst>
              <a:ext uri="{28A0092B-C50C-407E-A947-70E740481C1C}">
                <a14:useLocalDpi xmlns:a14="http://schemas.microsoft.com/office/drawing/2010/main" val="0"/>
              </a:ext>
            </a:extLst>
          </a:blip>
          <a:srcRect l="10000" r="10000"/>
          <a:stretch>
            <a:fillRect/>
          </a:stretch>
        </p:blipFill>
        <p:spPr>
          <a:xfrm>
            <a:off x="76200" y="612775"/>
            <a:ext cx="8534400" cy="5026025"/>
          </a:xfrm>
        </p:spPr>
      </p:pic>
      <p:sp>
        <p:nvSpPr>
          <p:cNvPr id="4" name="Text Placeholder 3"/>
          <p:cNvSpPr>
            <a:spLocks noGrp="1"/>
          </p:cNvSpPr>
          <p:nvPr>
            <p:ph type="body" sz="half" idx="2"/>
          </p:nvPr>
        </p:nvSpPr>
        <p:spPr>
          <a:xfrm>
            <a:off x="685800" y="685800"/>
            <a:ext cx="6477000" cy="4876800"/>
          </a:xfrm>
        </p:spPr>
        <p:txBody>
          <a:bodyPr>
            <a:noAutofit/>
          </a:bodyPr>
          <a:lstStyle/>
          <a:p>
            <a:pPr lvl="0"/>
            <a:r>
              <a:rPr lang="en-US" sz="3200" dirty="0">
                <a:solidFill>
                  <a:schemeClr val="bg1"/>
                </a:solidFill>
                <a:latin typeface="Times New Roman"/>
                <a:ea typeface="Times New Roman"/>
              </a:rPr>
              <a:t>However, this economic integration also raises concerns. Critics argue that it has led to the exploitation of labor in some developing countries, where low wages and poor working conditions persist. Furthermore, small businesses often struggle to compete with multinational corporations, leading to significant socioeconomic disparities</a:t>
            </a:r>
            <a:endParaRPr lang="en-US" sz="3200" dirty="0">
              <a:solidFill>
                <a:schemeClr val="bg1"/>
              </a:solidFill>
            </a:endParaRPr>
          </a:p>
          <a:p>
            <a:endParaRPr lang="en-US" sz="3200" dirty="0">
              <a:solidFill>
                <a:schemeClr val="bg1"/>
              </a:solidFill>
            </a:endParaRPr>
          </a:p>
        </p:txBody>
      </p:sp>
    </p:spTree>
    <p:extLst>
      <p:ext uri="{BB962C8B-B14F-4D97-AF65-F5344CB8AC3E}">
        <p14:creationId xmlns:p14="http://schemas.microsoft.com/office/powerpoint/2010/main" val="4023480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normAutofit fontScale="90000"/>
          </a:bodyPr>
          <a:lstStyle/>
          <a:p>
            <a:pPr marL="0" marR="0">
              <a:lnSpc>
                <a:spcPct val="115000"/>
              </a:lnSpc>
              <a:spcBef>
                <a:spcPts val="0"/>
              </a:spcBef>
              <a:spcAft>
                <a:spcPts val="1000"/>
              </a:spcAft>
            </a:pPr>
            <a:r>
              <a:rPr lang="en-US" b="1" dirty="0" smtClean="0">
                <a:effectLst/>
                <a:latin typeface="Times New Roman"/>
                <a:ea typeface="Times New Roman"/>
                <a:cs typeface="Arial"/>
              </a:rPr>
              <a:t>Cultural Exchange and Identity</a:t>
            </a:r>
            <a:r>
              <a:rPr lang="en-US" sz="3600" dirty="0">
                <a:ea typeface="Calibri"/>
                <a:cs typeface="Arial"/>
              </a:rPr>
              <a:t/>
            </a:r>
            <a:br>
              <a:rPr lang="en-US" sz="3600" dirty="0">
                <a:ea typeface="Calibri"/>
                <a:cs typeface="Arial"/>
              </a:rPr>
            </a:b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524000"/>
            <a:ext cx="8839200" cy="4953000"/>
          </a:xfrm>
        </p:spPr>
      </p:pic>
    </p:spTree>
    <p:extLst>
      <p:ext uri="{BB962C8B-B14F-4D97-AF65-F5344CB8AC3E}">
        <p14:creationId xmlns:p14="http://schemas.microsoft.com/office/powerpoint/2010/main" val="1660414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normAutofit fontScale="90000"/>
          </a:bodyPr>
          <a:lstStyle/>
          <a:p>
            <a:pPr marL="0" marR="0">
              <a:lnSpc>
                <a:spcPct val="115000"/>
              </a:lnSpc>
              <a:spcBef>
                <a:spcPts val="0"/>
              </a:spcBef>
              <a:spcAft>
                <a:spcPts val="1000"/>
              </a:spcAft>
            </a:pPr>
            <a:r>
              <a:rPr lang="en-US" b="1" dirty="0" smtClean="0">
                <a:effectLst/>
                <a:latin typeface="Times New Roman"/>
                <a:ea typeface="Times New Roman"/>
                <a:cs typeface="Arial"/>
              </a:rPr>
              <a:t/>
            </a:r>
            <a:br>
              <a:rPr lang="en-US" b="1" dirty="0" smtClean="0">
                <a:effectLst/>
                <a:latin typeface="Times New Roman"/>
                <a:ea typeface="Times New Roman"/>
                <a:cs typeface="Arial"/>
              </a:rPr>
            </a:br>
            <a:r>
              <a:rPr lang="en-US" b="1" dirty="0" smtClean="0">
                <a:effectLst/>
                <a:latin typeface="Times New Roman"/>
                <a:ea typeface="Times New Roman"/>
                <a:cs typeface="Arial"/>
              </a:rPr>
              <a:t>Cultural Exchange and Identity</a:t>
            </a:r>
            <a:r>
              <a:rPr lang="en-US" sz="3600" dirty="0">
                <a:ea typeface="Calibri"/>
                <a:cs typeface="Arial"/>
              </a:rPr>
              <a:t/>
            </a:r>
            <a:br>
              <a:rPr lang="en-US" sz="3600" dirty="0">
                <a:ea typeface="Calibri"/>
                <a:cs typeface="Arial"/>
              </a:rPr>
            </a:br>
            <a:endParaRPr lang="en-US" dirty="0"/>
          </a:p>
        </p:txBody>
      </p:sp>
      <p:sp>
        <p:nvSpPr>
          <p:cNvPr id="3" name="Rectangle 2"/>
          <p:cNvSpPr/>
          <p:nvPr/>
        </p:nvSpPr>
        <p:spPr>
          <a:xfrm>
            <a:off x="228600" y="1447800"/>
            <a:ext cx="8305800" cy="4821833"/>
          </a:xfrm>
          <a:prstGeom prst="rect">
            <a:avLst/>
          </a:prstGeom>
        </p:spPr>
        <p:txBody>
          <a:bodyPr wrap="square">
            <a:spAutoFit/>
          </a:bodyPr>
          <a:lstStyle/>
          <a:p>
            <a:pPr>
              <a:lnSpc>
                <a:spcPct val="115000"/>
              </a:lnSpc>
              <a:spcAft>
                <a:spcPts val="1000"/>
              </a:spcAft>
            </a:pPr>
            <a:r>
              <a:rPr lang="en-US" sz="2000" dirty="0" smtClean="0">
                <a:effectLst/>
                <a:latin typeface="Times New Roman"/>
                <a:ea typeface="Times New Roman"/>
                <a:cs typeface="Arial"/>
              </a:rPr>
              <a:t>Culturally, globalization has facilitated an unprecedented exchange of ideas, beliefs, and practices. Through technology, such as the internet and social media, people worldwide can share their cultures instantly. This cultural diffusion has promoted a broader appreciation for diversity and encouraged cross-cultural understanding. Many individuals find it easier than ever to experience music, films, literature, and food from distant countries, fostering a sense of global community.</a:t>
            </a:r>
            <a:endParaRPr lang="en-US" sz="2000" dirty="0">
              <a:ea typeface="Calibri"/>
              <a:cs typeface="Arial"/>
            </a:endParaRPr>
          </a:p>
          <a:p>
            <a:pPr>
              <a:lnSpc>
                <a:spcPct val="115000"/>
              </a:lnSpc>
              <a:spcAft>
                <a:spcPts val="1000"/>
              </a:spcAft>
            </a:pPr>
            <a:r>
              <a:rPr lang="en-US" sz="2000" dirty="0" smtClean="0">
                <a:effectLst/>
                <a:latin typeface="Times New Roman"/>
                <a:ea typeface="Times New Roman"/>
                <a:cs typeface="Arial"/>
              </a:rPr>
              <a:t>Yet, this blending of cultures also presents challenges. Some argue that globalization leads to cultural homogenization, where dominant cultures overshadow traditional practices and languages. For example, the global spread of Western brands, media, and lifestyles often influences younger generations in non-Western societies, creating a tension between cultural preservation and the appeal of modern, global trends</a:t>
            </a:r>
            <a:r>
              <a:rPr lang="en-US" dirty="0" smtClean="0">
                <a:effectLst/>
                <a:latin typeface="Times New Roman"/>
                <a:ea typeface="Times New Roman"/>
                <a:cs typeface="Arial"/>
              </a:rPr>
              <a:t>.</a:t>
            </a:r>
            <a:endParaRPr lang="en-US" sz="1600" dirty="0">
              <a:ea typeface="Calibri"/>
              <a:cs typeface="Arial"/>
            </a:endParaRPr>
          </a:p>
        </p:txBody>
      </p:sp>
    </p:spTree>
    <p:extLst>
      <p:ext uri="{BB962C8B-B14F-4D97-AF65-F5344CB8AC3E}">
        <p14:creationId xmlns:p14="http://schemas.microsoft.com/office/powerpoint/2010/main" val="392787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marR="0">
              <a:lnSpc>
                <a:spcPct val="115000"/>
              </a:lnSpc>
              <a:spcBef>
                <a:spcPts val="0"/>
              </a:spcBef>
              <a:spcAft>
                <a:spcPts val="1000"/>
              </a:spcAft>
            </a:pPr>
            <a:r>
              <a:rPr lang="en-US" dirty="0" smtClean="0">
                <a:latin typeface="Times New Roman"/>
                <a:ea typeface="Times New Roman"/>
                <a:cs typeface="Arial"/>
              </a:rPr>
              <a:t/>
            </a:r>
            <a:br>
              <a:rPr lang="en-US" dirty="0" smtClean="0">
                <a:latin typeface="Times New Roman"/>
                <a:ea typeface="Times New Roman"/>
                <a:cs typeface="Arial"/>
              </a:rPr>
            </a:br>
            <a:r>
              <a:rPr lang="en-US" dirty="0">
                <a:latin typeface="Times New Roman"/>
                <a:ea typeface="Times New Roman"/>
                <a:cs typeface="Arial"/>
              </a:rPr>
              <a:t/>
            </a:r>
            <a:br>
              <a:rPr lang="en-US" dirty="0">
                <a:latin typeface="Times New Roman"/>
                <a:ea typeface="Times New Roman"/>
                <a:cs typeface="Arial"/>
              </a:rPr>
            </a:br>
            <a:r>
              <a:rPr lang="en-US" dirty="0" smtClean="0">
                <a:latin typeface="Times New Roman"/>
                <a:ea typeface="Times New Roman"/>
                <a:cs typeface="Arial"/>
              </a:rPr>
              <a:t/>
            </a:r>
            <a:br>
              <a:rPr lang="en-US" dirty="0" smtClean="0">
                <a:latin typeface="Times New Roman"/>
                <a:ea typeface="Times New Roman"/>
                <a:cs typeface="Arial"/>
              </a:rPr>
            </a:br>
            <a:endParaRPr lang="en-US" dirty="0"/>
          </a:p>
        </p:txBody>
      </p:sp>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rcRect l="19860" r="19860"/>
          <a:stretch>
            <a:fillRect/>
          </a:stretch>
        </p:blipFill>
        <p:spPr/>
      </p:pic>
      <p:sp>
        <p:nvSpPr>
          <p:cNvPr id="4" name="Text Placeholder 3"/>
          <p:cNvSpPr>
            <a:spLocks noGrp="1"/>
          </p:cNvSpPr>
          <p:nvPr>
            <p:ph type="body" sz="half" idx="2"/>
          </p:nvPr>
        </p:nvSpPr>
        <p:spPr/>
        <p:style>
          <a:lnRef idx="1">
            <a:schemeClr val="accent1"/>
          </a:lnRef>
          <a:fillRef idx="1002">
            <a:schemeClr val="dk2"/>
          </a:fillRef>
          <a:effectRef idx="1">
            <a:schemeClr val="accent1"/>
          </a:effectRef>
          <a:fontRef idx="minor">
            <a:schemeClr val="dk1"/>
          </a:fontRef>
        </p:style>
        <p:txBody>
          <a:bodyPr>
            <a:normAutofit fontScale="40000" lnSpcReduction="20000"/>
          </a:bodyPr>
          <a:lstStyle/>
          <a:p>
            <a:pPr>
              <a:lnSpc>
                <a:spcPct val="115000"/>
              </a:lnSpc>
              <a:spcBef>
                <a:spcPts val="0"/>
              </a:spcBef>
              <a:spcAft>
                <a:spcPts val="1000"/>
              </a:spcAft>
            </a:pPr>
            <a:r>
              <a:rPr lang="en-US" sz="5100" b="1" dirty="0" smtClean="0">
                <a:effectLst/>
                <a:latin typeface="Times New Roman"/>
                <a:ea typeface="Times New Roman"/>
                <a:cs typeface="Arial"/>
              </a:rPr>
              <a:t>Technological Advancements and Communication</a:t>
            </a:r>
            <a:endParaRPr lang="en-US" sz="5100" dirty="0">
              <a:ea typeface="Calibri"/>
              <a:cs typeface="Arial"/>
            </a:endParaRPr>
          </a:p>
          <a:p>
            <a:endParaRPr lang="en-US" dirty="0"/>
          </a:p>
        </p:txBody>
      </p:sp>
    </p:spTree>
    <p:extLst>
      <p:ext uri="{BB962C8B-B14F-4D97-AF65-F5344CB8AC3E}">
        <p14:creationId xmlns:p14="http://schemas.microsoft.com/office/powerpoint/2010/main" val="8861649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662</Words>
  <Application>Microsoft Office PowerPoint</Application>
  <PresentationFormat>On-screen Show (4:3)</PresentationFormat>
  <Paragraphs>21</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Globalization </vt:lpstr>
      <vt:lpstr>Globalization</vt:lpstr>
      <vt:lpstr>Introduction</vt:lpstr>
      <vt:lpstr>Economic Impacts of Globalization </vt:lpstr>
      <vt:lpstr>PowerPoint Presentation</vt:lpstr>
      <vt:lpstr>PowerPoint Presentation</vt:lpstr>
      <vt:lpstr>Cultural Exchange and Identity </vt:lpstr>
      <vt:lpstr> Cultural Exchange and Identity </vt:lpstr>
      <vt:lpstr>   </vt:lpstr>
      <vt:lpstr> Technological Advancements and Communication </vt:lpstr>
      <vt:lpstr>Environmental Challenges</vt:lpstr>
      <vt:lpstr> Conclusion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Globalization</dc:title>
  <dc:creator>Dell</dc:creator>
  <cp:lastModifiedBy>Dell</cp:lastModifiedBy>
  <cp:revision>4</cp:revision>
  <dcterms:created xsi:type="dcterms:W3CDTF">2024-10-28T09:18:19Z</dcterms:created>
  <dcterms:modified xsi:type="dcterms:W3CDTF">2024-10-28T09:53:14Z</dcterms:modified>
</cp:coreProperties>
</file>