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E6767-F917-403C-9830-D9E1A6AE3083}" type="datetimeFigureOut">
              <a:rPr lang="en-US" smtClean="0"/>
              <a:t>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2F097-1C73-4A41-92E2-57B04A945245}" type="slidenum">
              <a:rPr lang="en-US" smtClean="0"/>
              <a:t>‹#›</a:t>
            </a:fld>
            <a:endParaRPr lang="en-US"/>
          </a:p>
        </p:txBody>
      </p:sp>
    </p:spTree>
    <p:extLst>
      <p:ext uri="{BB962C8B-B14F-4D97-AF65-F5344CB8AC3E}">
        <p14:creationId xmlns:p14="http://schemas.microsoft.com/office/powerpoint/2010/main" val="344628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F097-1C73-4A41-92E2-57B04A945245}" type="slidenum">
              <a:rPr lang="en-US" smtClean="0"/>
              <a:t>5</a:t>
            </a:fld>
            <a:endParaRPr lang="en-US"/>
          </a:p>
        </p:txBody>
      </p:sp>
    </p:spTree>
    <p:extLst>
      <p:ext uri="{BB962C8B-B14F-4D97-AF65-F5344CB8AC3E}">
        <p14:creationId xmlns:p14="http://schemas.microsoft.com/office/powerpoint/2010/main" val="48626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F097-1C73-4A41-92E2-57B04A945245}" type="slidenum">
              <a:rPr lang="en-US" smtClean="0"/>
              <a:t>7</a:t>
            </a:fld>
            <a:endParaRPr lang="en-US"/>
          </a:p>
        </p:txBody>
      </p:sp>
    </p:spTree>
    <p:extLst>
      <p:ext uri="{BB962C8B-B14F-4D97-AF65-F5344CB8AC3E}">
        <p14:creationId xmlns:p14="http://schemas.microsoft.com/office/powerpoint/2010/main" val="283284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F097-1C73-4A41-92E2-57B04A945245}" type="slidenum">
              <a:rPr lang="en-US" smtClean="0"/>
              <a:t>14</a:t>
            </a:fld>
            <a:endParaRPr lang="en-US"/>
          </a:p>
        </p:txBody>
      </p:sp>
    </p:spTree>
    <p:extLst>
      <p:ext uri="{BB962C8B-B14F-4D97-AF65-F5344CB8AC3E}">
        <p14:creationId xmlns:p14="http://schemas.microsoft.com/office/powerpoint/2010/main" val="144455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2F097-1C73-4A41-92E2-57B04A945245}" type="slidenum">
              <a:rPr lang="en-US" smtClean="0"/>
              <a:t>16</a:t>
            </a:fld>
            <a:endParaRPr lang="en-US"/>
          </a:p>
        </p:txBody>
      </p:sp>
    </p:spTree>
    <p:extLst>
      <p:ext uri="{BB962C8B-B14F-4D97-AF65-F5344CB8AC3E}">
        <p14:creationId xmlns:p14="http://schemas.microsoft.com/office/powerpoint/2010/main" val="284691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A0786-D038-4A7E-AA19-14DD1E5C22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82744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0786-D038-4A7E-AA19-14DD1E5C22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62360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0786-D038-4A7E-AA19-14DD1E5C22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340437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0786-D038-4A7E-AA19-14DD1E5C22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33614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A0786-D038-4A7E-AA19-14DD1E5C22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02735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A0786-D038-4A7E-AA19-14DD1E5C22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07465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A0786-D038-4A7E-AA19-14DD1E5C2246}"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5312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A0786-D038-4A7E-AA19-14DD1E5C2246}"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44682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0786-D038-4A7E-AA19-14DD1E5C2246}"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152095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0786-D038-4A7E-AA19-14DD1E5C22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25027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0786-D038-4A7E-AA19-14DD1E5C22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86B5-EB58-48A2-8F7A-5C85340D8B8B}" type="slidenum">
              <a:rPr lang="en-US" smtClean="0"/>
              <a:t>‹#›</a:t>
            </a:fld>
            <a:endParaRPr lang="en-US"/>
          </a:p>
        </p:txBody>
      </p:sp>
    </p:spTree>
    <p:extLst>
      <p:ext uri="{BB962C8B-B14F-4D97-AF65-F5344CB8AC3E}">
        <p14:creationId xmlns:p14="http://schemas.microsoft.com/office/powerpoint/2010/main" val="20945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A0786-D038-4A7E-AA19-14DD1E5C2246}" type="datetimeFigureOut">
              <a:rPr lang="en-US" smtClean="0"/>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886B5-EB58-48A2-8F7A-5C85340D8B8B}" type="slidenum">
              <a:rPr lang="en-US" smtClean="0"/>
              <a:t>‹#›</a:t>
            </a:fld>
            <a:endParaRPr lang="en-US"/>
          </a:p>
        </p:txBody>
      </p:sp>
    </p:spTree>
    <p:extLst>
      <p:ext uri="{BB962C8B-B14F-4D97-AF65-F5344CB8AC3E}">
        <p14:creationId xmlns:p14="http://schemas.microsoft.com/office/powerpoint/2010/main" val="873163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12700000" cy="847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0" y="304800"/>
            <a:ext cx="117348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spcBef>
                <a:spcPct val="20000"/>
              </a:spcBef>
            </a:pPr>
            <a:r>
              <a:rPr lang="en-US" sz="7200" b="1" dirty="0">
                <a:solidFill>
                  <a:srgbClr val="0070C0"/>
                </a:solidFill>
                <a:latin typeface="Malgun Gothic" pitchFamily="34" charset="-127"/>
                <a:ea typeface="Malgun Gothic" pitchFamily="34" charset="-127"/>
              </a:rPr>
              <a:t>Global Business Skills</a:t>
            </a:r>
            <a:endParaRPr lang="en-US" sz="7200" b="1" dirty="0">
              <a:solidFill>
                <a:srgbClr val="0070C0"/>
              </a:solidFill>
              <a:latin typeface="Malgun Gothic" pitchFamily="34" charset="-127"/>
              <a:ea typeface="Malgun Gothic" pitchFamily="34" charset="-127"/>
            </a:endParaRPr>
          </a:p>
        </p:txBody>
      </p:sp>
    </p:spTree>
    <p:extLst>
      <p:ext uri="{BB962C8B-B14F-4D97-AF65-F5344CB8AC3E}">
        <p14:creationId xmlns:p14="http://schemas.microsoft.com/office/powerpoint/2010/main" val="41953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0" marR="0">
              <a:lnSpc>
                <a:spcPct val="115000"/>
              </a:lnSpc>
              <a:spcBef>
                <a:spcPts val="0"/>
              </a:spcBef>
              <a:spcAft>
                <a:spcPts val="1000"/>
              </a:spcAft>
            </a:pPr>
            <a:r>
              <a:rPr lang="en-US" b="1" dirty="0" smtClean="0">
                <a:effectLst/>
                <a:latin typeface="Times New Roman"/>
                <a:ea typeface="Times New Roman"/>
                <a:cs typeface="Arial"/>
              </a:rPr>
              <a:t/>
            </a:r>
            <a:br>
              <a:rPr lang="en-US" b="1" dirty="0" smtClean="0">
                <a:effectLst/>
                <a:latin typeface="Times New Roman"/>
                <a:ea typeface="Times New Roman"/>
                <a:cs typeface="Arial"/>
              </a:rPr>
            </a:br>
            <a:r>
              <a:rPr lang="en-US" b="1" dirty="0" smtClean="0">
                <a:effectLst/>
                <a:latin typeface="Times New Roman"/>
                <a:ea typeface="Times New Roman"/>
                <a:cs typeface="Arial"/>
              </a:rPr>
              <a:t>Key Skills</a:t>
            </a:r>
            <a:r>
              <a:rPr lang="en-US" sz="4000" dirty="0">
                <a:ea typeface="Calibri"/>
                <a:cs typeface="Arial"/>
              </a:rPr>
              <a:t/>
            </a:r>
            <a:br>
              <a:rPr lang="en-US" sz="4000" dirty="0">
                <a:ea typeface="Calibri"/>
                <a:cs typeface="Arial"/>
              </a:rPr>
            </a:br>
            <a:endParaRPr lang="en-US" dirty="0"/>
          </a:p>
        </p:txBody>
      </p:sp>
      <p:sp>
        <p:nvSpPr>
          <p:cNvPr id="3" name="TextBox 2"/>
          <p:cNvSpPr txBox="1"/>
          <p:nvPr/>
        </p:nvSpPr>
        <p:spPr>
          <a:xfrm>
            <a:off x="533400" y="1143000"/>
            <a:ext cx="8458200" cy="5445593"/>
          </a:xfrm>
          <a:prstGeom prst="rect">
            <a:avLst/>
          </a:prstGeom>
          <a:noFill/>
        </p:spPr>
        <p:txBody>
          <a:bodyPr wrap="square" rtlCol="0">
            <a:spAutoFit/>
          </a:bodyPr>
          <a:lstStyle/>
          <a:p>
            <a:pPr marL="342900" marR="0" lvl="0" indent="-342900">
              <a:lnSpc>
                <a:spcPct val="115000"/>
              </a:lnSpc>
              <a:spcBef>
                <a:spcPts val="0"/>
              </a:spcBef>
              <a:spcAft>
                <a:spcPts val="1000"/>
              </a:spcAft>
              <a:buSzPts val="1000"/>
              <a:buFont typeface="Symbol"/>
              <a:buChar char=""/>
              <a:tabLst>
                <a:tab pos="457200" algn="l"/>
              </a:tabLst>
            </a:pPr>
            <a:r>
              <a:rPr lang="en-US" sz="2400" b="1" dirty="0" smtClean="0">
                <a:effectLst/>
                <a:latin typeface="Times New Roman"/>
                <a:ea typeface="Times New Roman"/>
                <a:cs typeface="Arial"/>
              </a:rPr>
              <a:t>Adaptability:</a:t>
            </a:r>
            <a:r>
              <a:rPr lang="en-US" sz="2400" dirty="0" smtClean="0">
                <a:effectLst/>
                <a:latin typeface="Times New Roman"/>
                <a:ea typeface="Times New Roman"/>
                <a:cs typeface="Arial"/>
              </a:rPr>
              <a:t> Leaders must be flexible and adaptable to different environments, shifting strategies as per regional demands and local trends.</a:t>
            </a:r>
            <a:endParaRPr lang="en-US" sz="2400" dirty="0">
              <a:ea typeface="Calibri"/>
              <a:cs typeface="Arial"/>
            </a:endParaRPr>
          </a:p>
          <a:p>
            <a:pPr marL="342900" marR="0" lvl="0" indent="-342900">
              <a:lnSpc>
                <a:spcPct val="115000"/>
              </a:lnSpc>
              <a:spcBef>
                <a:spcPts val="0"/>
              </a:spcBef>
              <a:spcAft>
                <a:spcPts val="1000"/>
              </a:spcAft>
              <a:buSzPts val="1000"/>
              <a:buFont typeface="Symbol"/>
              <a:buChar char=""/>
              <a:tabLst>
                <a:tab pos="457200" algn="l"/>
              </a:tabLst>
            </a:pPr>
            <a:r>
              <a:rPr lang="en-US" sz="2400" b="1" dirty="0" smtClean="0">
                <a:effectLst/>
                <a:latin typeface="Times New Roman"/>
                <a:ea typeface="Times New Roman"/>
                <a:cs typeface="Arial"/>
              </a:rPr>
              <a:t>Cultural Intelligence (CQ):</a:t>
            </a:r>
            <a:r>
              <a:rPr lang="en-US" sz="2400" dirty="0" smtClean="0">
                <a:effectLst/>
                <a:latin typeface="Times New Roman"/>
                <a:ea typeface="Times New Roman"/>
                <a:cs typeface="Arial"/>
              </a:rPr>
              <a:t> Leaders must be aware of cultural differences that affect work styles, team dynamics, and decision-making processes. It’s not just about managing teams, but about managing people from diverse backgrounds in an effective and inclusive manner.</a:t>
            </a:r>
            <a:endParaRPr lang="en-US" sz="2400" dirty="0">
              <a:ea typeface="Calibri"/>
              <a:cs typeface="Arial"/>
            </a:endParaRPr>
          </a:p>
          <a:p>
            <a:pPr marL="342900" marR="0" lvl="0" indent="-342900">
              <a:lnSpc>
                <a:spcPct val="115000"/>
              </a:lnSpc>
              <a:spcBef>
                <a:spcPts val="0"/>
              </a:spcBef>
              <a:spcAft>
                <a:spcPts val="1000"/>
              </a:spcAft>
              <a:buSzPts val="1000"/>
              <a:buFont typeface="Symbol"/>
              <a:buChar char=""/>
              <a:tabLst>
                <a:tab pos="457200" algn="l"/>
              </a:tabLst>
            </a:pPr>
            <a:r>
              <a:rPr lang="en-US" sz="2400" b="1" dirty="0" smtClean="0">
                <a:effectLst/>
                <a:latin typeface="Times New Roman"/>
                <a:ea typeface="Times New Roman"/>
                <a:cs typeface="Arial"/>
              </a:rPr>
              <a:t>Global Team Management:</a:t>
            </a:r>
            <a:r>
              <a:rPr lang="en-US" sz="2400" dirty="0" smtClean="0">
                <a:effectLst/>
                <a:latin typeface="Times New Roman"/>
                <a:ea typeface="Times New Roman"/>
                <a:cs typeface="Arial"/>
              </a:rPr>
              <a:t> Leading virtual teams, often spread across multiple countries, requires efficient communication tools, trust-building, and time-zone management.</a:t>
            </a:r>
            <a:endParaRPr lang="en-US" sz="2400" dirty="0">
              <a:ea typeface="Calibri"/>
              <a:cs typeface="Arial"/>
            </a:endParaRPr>
          </a:p>
        </p:txBody>
      </p:sp>
    </p:spTree>
    <p:extLst>
      <p:ext uri="{BB962C8B-B14F-4D97-AF65-F5344CB8AC3E}">
        <p14:creationId xmlns:p14="http://schemas.microsoft.com/office/powerpoint/2010/main" val="301227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style>
          <a:lnRef idx="1">
            <a:schemeClr val="accent1"/>
          </a:lnRef>
          <a:fillRef idx="2">
            <a:schemeClr val="accent1"/>
          </a:fillRef>
          <a:effectRef idx="1">
            <a:schemeClr val="accent1"/>
          </a:effectRef>
          <a:fontRef idx="minor">
            <a:schemeClr val="dk1"/>
          </a:fontRef>
        </p:style>
        <p:txBody>
          <a:bodyPr>
            <a:normAutofit/>
          </a:bodyPr>
          <a:lstStyle/>
          <a:p>
            <a:pPr marL="0" marR="0" algn="ctr">
              <a:lnSpc>
                <a:spcPct val="115000"/>
              </a:lnSpc>
              <a:spcBef>
                <a:spcPts val="0"/>
              </a:spcBef>
              <a:spcAft>
                <a:spcPts val="1000"/>
              </a:spcAft>
            </a:pPr>
            <a:r>
              <a:rPr lang="en-US" sz="3100" dirty="0" smtClean="0">
                <a:latin typeface="Times New Roman"/>
                <a:ea typeface="Times New Roman"/>
                <a:cs typeface="Arial"/>
              </a:rPr>
              <a:t>Example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152400"/>
            <a:ext cx="4724399" cy="6705600"/>
          </a:xfrm>
        </p:spPr>
      </p:pic>
      <p:sp>
        <p:nvSpPr>
          <p:cNvPr id="4" name="Text Placeholder 3"/>
          <p:cNvSpPr>
            <a:spLocks noGrp="1"/>
          </p:cNvSpPr>
          <p:nvPr>
            <p:ph type="body" sz="half" idx="2"/>
          </p:nvPr>
        </p:nvSpPr>
        <p:spPr>
          <a:xfrm>
            <a:off x="457200" y="1066800"/>
            <a:ext cx="3810000" cy="4691063"/>
          </a:xfrm>
        </p:spPr>
        <p:txBody>
          <a:bodyPr>
            <a:noAutofit/>
          </a:bodyPr>
          <a:lstStyle/>
          <a:p>
            <a:r>
              <a:rPr lang="en-US" sz="2800" dirty="0" smtClean="0">
                <a:effectLst/>
                <a:latin typeface="Times New Roman"/>
                <a:ea typeface="Times New Roman"/>
              </a:rPr>
              <a:t>A multinational company like </a:t>
            </a:r>
            <a:r>
              <a:rPr lang="en-US" sz="2800" b="1" dirty="0" smtClean="0">
                <a:effectLst/>
                <a:latin typeface="Times New Roman"/>
                <a:ea typeface="Times New Roman"/>
              </a:rPr>
              <a:t>Google</a:t>
            </a:r>
            <a:r>
              <a:rPr lang="en-US" sz="2800" dirty="0" smtClean="0">
                <a:effectLst/>
                <a:latin typeface="Times New Roman"/>
                <a:ea typeface="Times New Roman"/>
              </a:rPr>
              <a:t> leads a global workforce that requires understanding and adaptability. Google's success can be partly attributed to its ability to understand cultural nuances and tailor its products and leadership approaches to diverse markets</a:t>
            </a:r>
            <a:endParaRPr lang="en-US" sz="2800" dirty="0"/>
          </a:p>
        </p:txBody>
      </p:sp>
    </p:spTree>
    <p:extLst>
      <p:ext uri="{BB962C8B-B14F-4D97-AF65-F5344CB8AC3E}">
        <p14:creationId xmlns:p14="http://schemas.microsoft.com/office/powerpoint/2010/main" val="269169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effectLst/>
                <a:latin typeface="Times New Roman"/>
                <a:ea typeface="Times New Roman"/>
              </a:rPr>
              <a:t>Global Marketing and Consumer Behavior</a:t>
            </a:r>
            <a:endParaRPr lang="en-US" dirty="0"/>
          </a:p>
        </p:txBody>
      </p:sp>
      <p:sp>
        <p:nvSpPr>
          <p:cNvPr id="3" name="TextBox 2"/>
          <p:cNvSpPr txBox="1"/>
          <p:nvPr/>
        </p:nvSpPr>
        <p:spPr>
          <a:xfrm>
            <a:off x="304800" y="2438400"/>
            <a:ext cx="8382000" cy="3741537"/>
          </a:xfrm>
          <a:prstGeom prst="rect">
            <a:avLst/>
          </a:prstGeom>
          <a:noFill/>
        </p:spPr>
        <p:txBody>
          <a:bodyPr wrap="square" rtlCol="0">
            <a:spAutoFit/>
          </a:bodyPr>
          <a:lstStyle/>
          <a:p>
            <a:pPr>
              <a:lnSpc>
                <a:spcPct val="115000"/>
              </a:lnSpc>
              <a:spcAft>
                <a:spcPts val="1000"/>
              </a:spcAft>
            </a:pPr>
            <a:r>
              <a:rPr lang="en-US" sz="3200" b="1" dirty="0" smtClean="0">
                <a:effectLst/>
                <a:latin typeface="Times New Roman"/>
                <a:ea typeface="Times New Roman"/>
                <a:cs typeface="Arial"/>
              </a:rPr>
              <a:t>Definition:</a:t>
            </a:r>
            <a:endParaRPr lang="en-US" sz="3200" dirty="0">
              <a:ea typeface="Calibri"/>
              <a:cs typeface="Arial"/>
            </a:endParaRPr>
          </a:p>
          <a:p>
            <a:r>
              <a:rPr lang="en-US" sz="3200" dirty="0" smtClean="0">
                <a:effectLst/>
                <a:latin typeface="Times New Roman"/>
                <a:ea typeface="Times New Roman"/>
              </a:rPr>
              <a:t>To succeed in global business, understanding consumer preferences, market trends, and marketing strategies across cultures is crucial. Global marketing involves customizing products and marketing campaigns to fit local tastes while maintaining a consistent global brand</a:t>
            </a:r>
            <a:endParaRPr lang="en-US" sz="3200" dirty="0"/>
          </a:p>
        </p:txBody>
      </p:sp>
    </p:spTree>
    <p:extLst>
      <p:ext uri="{BB962C8B-B14F-4D97-AF65-F5344CB8AC3E}">
        <p14:creationId xmlns:p14="http://schemas.microsoft.com/office/powerpoint/2010/main" val="1907471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3008313" cy="1162050"/>
          </a:xfrm>
        </p:spPr>
        <p:style>
          <a:lnRef idx="1">
            <a:schemeClr val="accent3"/>
          </a:lnRef>
          <a:fillRef idx="2">
            <a:schemeClr val="accent3"/>
          </a:fillRef>
          <a:effectRef idx="1">
            <a:schemeClr val="accent3"/>
          </a:effectRef>
          <a:fontRef idx="minor">
            <a:schemeClr val="dk1"/>
          </a:fontRef>
        </p:style>
        <p:txBody>
          <a:bodyPr>
            <a:normAutofit/>
          </a:bodyPr>
          <a:lstStyle/>
          <a:p>
            <a:pPr marL="0" marR="0">
              <a:lnSpc>
                <a:spcPct val="115000"/>
              </a:lnSpc>
              <a:spcBef>
                <a:spcPts val="0"/>
              </a:spcBef>
              <a:spcAft>
                <a:spcPts val="1000"/>
              </a:spcAft>
            </a:pPr>
            <a:r>
              <a:rPr lang="en-US" sz="2800" dirty="0">
                <a:latin typeface="Times New Roman"/>
                <a:ea typeface="Times New Roman"/>
                <a:cs typeface="Arial"/>
              </a:rPr>
              <a:t>Key Elements:</a:t>
            </a:r>
            <a:r>
              <a:rPr lang="en-US" sz="2800" dirty="0">
                <a:ea typeface="Calibri"/>
                <a:cs typeface="Arial"/>
              </a:rPr>
              <a:t/>
            </a:r>
            <a:br>
              <a:rPr lang="en-US" sz="2800" dirty="0">
                <a:ea typeface="Calibri"/>
                <a:cs typeface="Arial"/>
              </a:rPr>
            </a:br>
            <a:endParaRPr lang="en-US" sz="2800" dirty="0"/>
          </a:p>
        </p:txBody>
      </p:sp>
      <p:sp>
        <p:nvSpPr>
          <p:cNvPr id="3" name="Content Placeholder 2"/>
          <p:cNvSpPr>
            <a:spLocks noGrp="1"/>
          </p:cNvSpPr>
          <p:nvPr>
            <p:ph idx="1"/>
          </p:nvPr>
        </p:nvSpPr>
        <p:spPr/>
        <p:txBody>
          <a:bodyPr>
            <a:noAutofit/>
          </a:bodyPr>
          <a:lstStyle/>
          <a:p>
            <a:pPr lvl="0">
              <a:lnSpc>
                <a:spcPct val="115000"/>
              </a:lnSpc>
              <a:spcBef>
                <a:spcPts val="0"/>
              </a:spcBef>
              <a:spcAft>
                <a:spcPts val="1000"/>
              </a:spcAft>
              <a:buSzPts val="1000"/>
              <a:buFont typeface="Symbol"/>
              <a:buChar char=""/>
              <a:tabLst>
                <a:tab pos="457200" algn="l"/>
              </a:tabLst>
            </a:pPr>
            <a:r>
              <a:rPr lang="en-US" sz="2000" b="1" dirty="0" smtClean="0">
                <a:effectLst/>
                <a:latin typeface="Times New Roman"/>
                <a:ea typeface="Times New Roman"/>
                <a:cs typeface="Arial"/>
              </a:rPr>
              <a:t>Market Research:</a:t>
            </a:r>
            <a:r>
              <a:rPr lang="en-US" sz="2000" dirty="0" smtClean="0">
                <a:effectLst/>
                <a:latin typeface="Times New Roman"/>
                <a:ea typeface="Times New Roman"/>
                <a:cs typeface="Arial"/>
              </a:rPr>
              <a:t> Before launching in a new country, businesses need to conduct thorough market research to understand local preferences, purchasing power, and potential barriers to entry.</a:t>
            </a:r>
            <a:endParaRPr lang="en-US" sz="20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2000" b="1" dirty="0" smtClean="0">
                <a:effectLst/>
                <a:latin typeface="Times New Roman"/>
                <a:ea typeface="Times New Roman"/>
                <a:cs typeface="Arial"/>
              </a:rPr>
              <a:t>Adaptation vs. Standardization:</a:t>
            </a:r>
            <a:r>
              <a:rPr lang="en-US" sz="2000" dirty="0" smtClean="0">
                <a:effectLst/>
                <a:latin typeface="Times New Roman"/>
                <a:ea typeface="Times New Roman"/>
                <a:cs typeface="Arial"/>
              </a:rPr>
              <a:t> Businesses must decide whether to adapt their marketing strategies for each market or standardize their approach across borders. For instance, McDonald's offers local menus in different countries while maintaining a global brand.</a:t>
            </a:r>
            <a:endParaRPr lang="en-US" sz="20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2000" b="1" dirty="0" smtClean="0">
                <a:effectLst/>
                <a:latin typeface="Times New Roman"/>
                <a:ea typeface="Times New Roman"/>
                <a:cs typeface="Arial"/>
              </a:rPr>
              <a:t>Digital Marketing Strategies:</a:t>
            </a:r>
            <a:r>
              <a:rPr lang="en-US" sz="2000" dirty="0" smtClean="0">
                <a:effectLst/>
                <a:latin typeface="Times New Roman"/>
                <a:ea typeface="Times New Roman"/>
                <a:cs typeface="Arial"/>
              </a:rPr>
              <a:t> The rise of digital platforms means businesses need to understand online consumer behavior across different countries, using platforms like Google, </a:t>
            </a:r>
            <a:r>
              <a:rPr lang="en-US" sz="2000" dirty="0" err="1" smtClean="0">
                <a:effectLst/>
                <a:latin typeface="Times New Roman"/>
                <a:ea typeface="Times New Roman"/>
                <a:cs typeface="Arial"/>
              </a:rPr>
              <a:t>Instagram</a:t>
            </a:r>
            <a:r>
              <a:rPr lang="en-US" sz="2000" dirty="0" smtClean="0">
                <a:effectLst/>
                <a:latin typeface="Times New Roman"/>
                <a:ea typeface="Times New Roman"/>
                <a:cs typeface="Arial"/>
              </a:rPr>
              <a:t>, and local networks.</a:t>
            </a:r>
            <a:endParaRPr lang="en-US" sz="2000" dirty="0">
              <a:ea typeface="Calibri"/>
              <a:cs typeface="Arial"/>
            </a:endParaRPr>
          </a:p>
          <a:p>
            <a:endParaRPr lang="en-US" sz="2000" dirty="0"/>
          </a:p>
        </p:txBody>
      </p:sp>
      <p:sp>
        <p:nvSpPr>
          <p:cNvPr id="4" name="Text Placeholder 3"/>
          <p:cNvSpPr>
            <a:spLocks noGrp="1"/>
          </p:cNvSpPr>
          <p:nvPr>
            <p:ph type="body" sz="half" idx="2"/>
          </p:nvPr>
        </p:nvSpPr>
        <p:spPr>
          <a:xfrm>
            <a:off x="152400" y="1905000"/>
            <a:ext cx="3236913" cy="4691063"/>
          </a:xfrm>
        </p:spPr>
        <p:style>
          <a:lnRef idx="1">
            <a:schemeClr val="accent6"/>
          </a:lnRef>
          <a:fillRef idx="3">
            <a:schemeClr val="accent6"/>
          </a:fillRef>
          <a:effectRef idx="2">
            <a:schemeClr val="accent6"/>
          </a:effectRef>
          <a:fontRef idx="minor">
            <a:schemeClr val="lt1"/>
          </a:fontRef>
        </p:style>
        <p:txBody>
          <a:bodyPr>
            <a:normAutofit lnSpcReduction="10000"/>
          </a:bodyPr>
          <a:lstStyle/>
          <a:p>
            <a:pPr>
              <a:lnSpc>
                <a:spcPct val="115000"/>
              </a:lnSpc>
              <a:spcBef>
                <a:spcPts val="0"/>
              </a:spcBef>
              <a:spcAft>
                <a:spcPts val="1000"/>
              </a:spcAft>
            </a:pPr>
            <a:r>
              <a:rPr lang="en-US" sz="2400" b="1" dirty="0" smtClean="0">
                <a:effectLst/>
                <a:latin typeface="Times New Roman"/>
                <a:ea typeface="Times New Roman"/>
                <a:cs typeface="Arial"/>
              </a:rPr>
              <a:t>Example:</a:t>
            </a:r>
            <a:endParaRPr lang="en-US" sz="2400" dirty="0">
              <a:ea typeface="Calibri"/>
              <a:cs typeface="Arial"/>
            </a:endParaRPr>
          </a:p>
          <a:p>
            <a:pPr>
              <a:lnSpc>
                <a:spcPct val="115000"/>
              </a:lnSpc>
              <a:spcBef>
                <a:spcPts val="0"/>
              </a:spcBef>
              <a:spcAft>
                <a:spcPts val="1000"/>
              </a:spcAft>
            </a:pPr>
            <a:r>
              <a:rPr lang="en-US" sz="2400" dirty="0" smtClean="0">
                <a:effectLst/>
                <a:latin typeface="Times New Roman"/>
                <a:ea typeface="Times New Roman"/>
                <a:cs typeface="Arial"/>
              </a:rPr>
              <a:t>Coca-Cola's global marketing strategy is a prime example of combining </a:t>
            </a:r>
            <a:r>
              <a:rPr lang="en-US" sz="2400" b="1" dirty="0" smtClean="0">
                <a:effectLst/>
                <a:latin typeface="Times New Roman"/>
                <a:ea typeface="Times New Roman"/>
                <a:cs typeface="Arial"/>
              </a:rPr>
              <a:t>standardization</a:t>
            </a:r>
            <a:r>
              <a:rPr lang="en-US" sz="2400" dirty="0" smtClean="0">
                <a:effectLst/>
                <a:latin typeface="Times New Roman"/>
                <a:ea typeface="Times New Roman"/>
                <a:cs typeface="Arial"/>
              </a:rPr>
              <a:t> (the brand’s image) with </a:t>
            </a:r>
            <a:r>
              <a:rPr lang="en-US" sz="2400" b="1" dirty="0" smtClean="0">
                <a:effectLst/>
                <a:latin typeface="Times New Roman"/>
                <a:ea typeface="Times New Roman"/>
                <a:cs typeface="Arial"/>
              </a:rPr>
              <a:t>adaptation</a:t>
            </a:r>
            <a:r>
              <a:rPr lang="en-US" sz="2400" dirty="0" smtClean="0">
                <a:effectLst/>
                <a:latin typeface="Times New Roman"/>
                <a:ea typeface="Times New Roman"/>
                <a:cs typeface="Arial"/>
              </a:rPr>
              <a:t> (local flavor options and marketing campaigns tailored to regional tastes).</a:t>
            </a:r>
            <a:endParaRPr lang="en-US" sz="2400" dirty="0">
              <a:ea typeface="Calibri"/>
              <a:cs typeface="Arial"/>
            </a:endParaRPr>
          </a:p>
          <a:p>
            <a:endParaRPr lang="en-US" dirty="0"/>
          </a:p>
        </p:txBody>
      </p:sp>
    </p:spTree>
    <p:extLst>
      <p:ext uri="{BB962C8B-B14F-4D97-AF65-F5344CB8AC3E}">
        <p14:creationId xmlns:p14="http://schemas.microsoft.com/office/powerpoint/2010/main" val="1427100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effectLst/>
                <a:latin typeface="Times New Roman"/>
                <a:ea typeface="Times New Roman"/>
              </a:rPr>
              <a:t>International Legal and Ethical Considerations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981200"/>
            <a:ext cx="8763000" cy="2362200"/>
          </a:xfrm>
        </p:spPr>
      </p:pic>
      <p:sp>
        <p:nvSpPr>
          <p:cNvPr id="5" name="TextBox 4"/>
          <p:cNvSpPr txBox="1"/>
          <p:nvPr/>
        </p:nvSpPr>
        <p:spPr>
          <a:xfrm>
            <a:off x="228600" y="4419600"/>
            <a:ext cx="8686800" cy="2246769"/>
          </a:xfrm>
          <a:prstGeom prst="rect">
            <a:avLst/>
          </a:prstGeom>
          <a:noFill/>
        </p:spPr>
        <p:txBody>
          <a:bodyPr wrap="square" rtlCol="0">
            <a:spAutoFit/>
          </a:bodyPr>
          <a:lstStyle/>
          <a:p>
            <a:r>
              <a:rPr lang="en-US" sz="2800" dirty="0" smtClean="0">
                <a:effectLst/>
                <a:latin typeface="Times New Roman"/>
                <a:ea typeface="Times New Roman"/>
              </a:rPr>
              <a:t>Global business involves navigating a complex web of legal and ethical frameworks across multiple jurisdictions. Understanding the legal environment in which a business operates is critical to ensuring compliance and avoiding legal risks</a:t>
            </a:r>
            <a:endParaRPr lang="en-US" sz="2800" dirty="0"/>
          </a:p>
        </p:txBody>
      </p:sp>
    </p:spTree>
    <p:extLst>
      <p:ext uri="{BB962C8B-B14F-4D97-AF65-F5344CB8AC3E}">
        <p14:creationId xmlns:p14="http://schemas.microsoft.com/office/powerpoint/2010/main" val="541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marL="0" marR="0">
              <a:lnSpc>
                <a:spcPct val="115000"/>
              </a:lnSpc>
              <a:spcBef>
                <a:spcPts val="0"/>
              </a:spcBef>
              <a:spcAft>
                <a:spcPts val="1000"/>
              </a:spcAft>
            </a:pPr>
            <a:r>
              <a:rPr lang="en-US" b="1" dirty="0" smtClean="0">
                <a:effectLst/>
                <a:latin typeface="Times New Roman"/>
                <a:ea typeface="Times New Roman"/>
                <a:cs typeface="Arial"/>
              </a:rPr>
              <a:t>Key Areas:</a:t>
            </a:r>
            <a:r>
              <a:rPr lang="en-US" sz="4000" dirty="0">
                <a:ea typeface="Calibri"/>
                <a:cs typeface="Arial"/>
              </a:rPr>
              <a:t/>
            </a:r>
            <a:br>
              <a:rPr lang="en-US" sz="4000" dirty="0">
                <a:ea typeface="Calibri"/>
                <a:cs typeface="Arial"/>
              </a:rPr>
            </a:br>
            <a:endParaRPr lang="en-US" dirty="0"/>
          </a:p>
        </p:txBody>
      </p:sp>
      <p:sp>
        <p:nvSpPr>
          <p:cNvPr id="3" name="Content Placeholder 2"/>
          <p:cNvSpPr>
            <a:spLocks noGrp="1"/>
          </p:cNvSpPr>
          <p:nvPr>
            <p:ph sz="half" idx="1"/>
          </p:nvPr>
        </p:nvSpPr>
        <p:spPr>
          <a:xfrm>
            <a:off x="1066800" y="4953000"/>
            <a:ext cx="7315200" cy="1600200"/>
          </a:xfrm>
        </p:spPr>
        <p:style>
          <a:lnRef idx="1">
            <a:schemeClr val="accent6"/>
          </a:lnRef>
          <a:fillRef idx="2">
            <a:schemeClr val="accent6"/>
          </a:fillRef>
          <a:effectRef idx="1">
            <a:schemeClr val="accent6"/>
          </a:effectRef>
          <a:fontRef idx="minor">
            <a:schemeClr val="dk1"/>
          </a:fontRef>
        </p:style>
        <p:txBody>
          <a:bodyPr>
            <a:noAutofit/>
          </a:bodyPr>
          <a:lstStyle/>
          <a:p>
            <a:pPr marL="0" marR="0">
              <a:lnSpc>
                <a:spcPct val="115000"/>
              </a:lnSpc>
              <a:spcBef>
                <a:spcPts val="0"/>
              </a:spcBef>
              <a:spcAft>
                <a:spcPts val="1000"/>
              </a:spcAft>
            </a:pPr>
            <a:r>
              <a:rPr lang="en-US" sz="1800" b="1" dirty="0" smtClean="0">
                <a:effectLst/>
                <a:latin typeface="Times New Roman"/>
                <a:ea typeface="Times New Roman"/>
                <a:cs typeface="Arial"/>
              </a:rPr>
              <a:t>Example:</a:t>
            </a:r>
            <a:endParaRPr lang="en-US" sz="1800" dirty="0">
              <a:ea typeface="Calibri"/>
              <a:cs typeface="Arial"/>
            </a:endParaRPr>
          </a:p>
          <a:p>
            <a:r>
              <a:rPr lang="en-US" sz="1800" dirty="0" smtClean="0">
                <a:effectLst/>
                <a:latin typeface="Times New Roman"/>
                <a:ea typeface="Times New Roman"/>
              </a:rPr>
              <a:t>The </a:t>
            </a:r>
            <a:r>
              <a:rPr lang="en-US" sz="1800" b="1" dirty="0" smtClean="0">
                <a:effectLst/>
                <a:latin typeface="Times New Roman"/>
                <a:ea typeface="Times New Roman"/>
              </a:rPr>
              <a:t>General Data Protection Regulation (GDPR)</a:t>
            </a:r>
            <a:r>
              <a:rPr lang="en-US" sz="1800" dirty="0" smtClean="0">
                <a:effectLst/>
                <a:latin typeface="Times New Roman"/>
                <a:ea typeface="Times New Roman"/>
              </a:rPr>
              <a:t> in the European Union is an example of how legal frameworks can impact global business, especially for companies dealing with consumer data across borders</a:t>
            </a:r>
            <a:endParaRPr lang="en-US" sz="1800" dirty="0"/>
          </a:p>
        </p:txBody>
      </p:sp>
      <p:sp>
        <p:nvSpPr>
          <p:cNvPr id="4" name="Content Placeholder 3"/>
          <p:cNvSpPr>
            <a:spLocks noGrp="1"/>
          </p:cNvSpPr>
          <p:nvPr>
            <p:ph sz="half" idx="2"/>
          </p:nvPr>
        </p:nvSpPr>
        <p:spPr>
          <a:xfrm>
            <a:off x="838200" y="1371600"/>
            <a:ext cx="7848600" cy="3505199"/>
          </a:xfrm>
        </p:spPr>
        <p:txBody>
          <a:bodyPr>
            <a:normAutofit fontScale="25000" lnSpcReduction="20000"/>
          </a:bodyPr>
          <a:lstStyle/>
          <a:p>
            <a:pPr lvl="0">
              <a:lnSpc>
                <a:spcPct val="115000"/>
              </a:lnSpc>
              <a:spcBef>
                <a:spcPts val="0"/>
              </a:spcBef>
              <a:spcAft>
                <a:spcPts val="1000"/>
              </a:spcAft>
              <a:buSzPts val="1000"/>
              <a:buFont typeface="Symbol"/>
              <a:buChar char=""/>
              <a:tabLst>
                <a:tab pos="457200" algn="l"/>
              </a:tabLst>
            </a:pPr>
            <a:r>
              <a:rPr lang="en-US" sz="8000" b="1" dirty="0" smtClean="0">
                <a:effectLst/>
                <a:latin typeface="Times New Roman"/>
                <a:ea typeface="Times New Roman"/>
                <a:cs typeface="Arial"/>
              </a:rPr>
              <a:t>Trade Regulations and Tariffs:</a:t>
            </a:r>
            <a:r>
              <a:rPr lang="en-US" sz="8000" dirty="0" smtClean="0">
                <a:effectLst/>
                <a:latin typeface="Times New Roman"/>
                <a:ea typeface="Times New Roman"/>
                <a:cs typeface="Arial"/>
              </a:rPr>
              <a:t> Knowledge of international trade laws, such as the World Trade Organization (WTO) rules and Free Trade Agreements (FTAs), is essential to ensure businesses comply with global trade standards.</a:t>
            </a:r>
            <a:endParaRPr lang="en-US" sz="80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8000" b="1" dirty="0" smtClean="0">
                <a:effectLst/>
                <a:latin typeface="Times New Roman"/>
                <a:ea typeface="Times New Roman"/>
                <a:cs typeface="Arial"/>
              </a:rPr>
              <a:t>Intellectual Property Protection:</a:t>
            </a:r>
            <a:r>
              <a:rPr lang="en-US" sz="8000" dirty="0" smtClean="0">
                <a:effectLst/>
                <a:latin typeface="Times New Roman"/>
                <a:ea typeface="Times New Roman"/>
                <a:cs typeface="Arial"/>
              </a:rPr>
              <a:t> Businesses must understand how to protect intellectual property across countries, dealing with challenges in patent, copyright, and trademark laws.</a:t>
            </a:r>
            <a:endParaRPr lang="en-US" sz="80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8000" b="1" dirty="0" smtClean="0">
                <a:effectLst/>
                <a:latin typeface="Times New Roman"/>
                <a:ea typeface="Times New Roman"/>
                <a:cs typeface="Arial"/>
              </a:rPr>
              <a:t>Ethical Standards:</a:t>
            </a:r>
            <a:r>
              <a:rPr lang="en-US" sz="8000" dirty="0" smtClean="0">
                <a:effectLst/>
                <a:latin typeface="Times New Roman"/>
                <a:ea typeface="Times New Roman"/>
                <a:cs typeface="Arial"/>
              </a:rPr>
              <a:t> Businesses must consider corporate social responsibility (CSR) and ensure they adhere to ethical standards in different countries, especially concerning labor rights, environmental protection, and corruption.</a:t>
            </a:r>
            <a:endParaRPr lang="en-US" sz="8000" dirty="0">
              <a:ea typeface="Calibri"/>
              <a:cs typeface="Arial"/>
            </a:endParaRPr>
          </a:p>
          <a:p>
            <a:endParaRPr lang="en-US" dirty="0"/>
          </a:p>
        </p:txBody>
      </p:sp>
    </p:spTree>
    <p:extLst>
      <p:ext uri="{BB962C8B-B14F-4D97-AF65-F5344CB8AC3E}">
        <p14:creationId xmlns:p14="http://schemas.microsoft.com/office/powerpoint/2010/main" val="586388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smtClean="0">
                <a:effectLst/>
                <a:latin typeface="Times New Roman"/>
                <a:ea typeface="Times New Roman"/>
              </a:rPr>
              <a:t>Technology and Innovation in Global Business</a:t>
            </a:r>
            <a:endParaRPr lang="en-US" dirty="0"/>
          </a:p>
        </p:txBody>
      </p:sp>
      <p:sp>
        <p:nvSpPr>
          <p:cNvPr id="3" name="Content Placeholder 2"/>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0" marR="0">
              <a:lnSpc>
                <a:spcPct val="115000"/>
              </a:lnSpc>
              <a:spcBef>
                <a:spcPts val="0"/>
              </a:spcBef>
              <a:spcAft>
                <a:spcPts val="1000"/>
              </a:spcAft>
            </a:pPr>
            <a:r>
              <a:rPr lang="en-US" b="1" dirty="0" smtClean="0">
                <a:effectLst/>
                <a:latin typeface="Times New Roman"/>
                <a:ea typeface="Times New Roman"/>
                <a:cs typeface="Arial"/>
              </a:rPr>
              <a:t>Definition:</a:t>
            </a:r>
          </a:p>
          <a:p>
            <a:pPr marL="0" marR="0">
              <a:lnSpc>
                <a:spcPct val="115000"/>
              </a:lnSpc>
              <a:spcBef>
                <a:spcPts val="0"/>
              </a:spcBef>
              <a:spcAft>
                <a:spcPts val="1000"/>
              </a:spcAft>
            </a:pPr>
            <a:endParaRPr lang="en-US" sz="2400" dirty="0">
              <a:ea typeface="Calibri"/>
              <a:cs typeface="Arial"/>
            </a:endParaRPr>
          </a:p>
          <a:p>
            <a:r>
              <a:rPr lang="en-US" sz="5100" dirty="0" smtClean="0">
                <a:effectLst/>
                <a:latin typeface="Times New Roman"/>
                <a:ea typeface="Times New Roman"/>
              </a:rPr>
              <a:t>Technology is transforming how businesses operate globally. The ability to adapt and integrate new technologies into global business operations is a crucial skill</a:t>
            </a:r>
            <a:endParaRPr lang="en-US" sz="5100" dirty="0"/>
          </a:p>
        </p:txBody>
      </p:sp>
      <p:sp>
        <p:nvSpPr>
          <p:cNvPr id="4" name="Content Placeholder 3"/>
          <p:cNvSpPr>
            <a:spLocks noGrp="1"/>
          </p:cNvSpPr>
          <p:nvPr>
            <p:ph sz="half" idx="2"/>
          </p:nvPr>
        </p:nvSpPr>
        <p:spPr>
          <a:xfrm>
            <a:off x="4572000" y="1219200"/>
            <a:ext cx="4038600" cy="5486400"/>
          </a:xfrm>
        </p:spPr>
        <p:txBody>
          <a:bodyPr>
            <a:noAutofit/>
          </a:bodyPr>
          <a:lstStyle/>
          <a:p>
            <a:pPr marL="0" marR="0">
              <a:lnSpc>
                <a:spcPct val="115000"/>
              </a:lnSpc>
              <a:spcBef>
                <a:spcPts val="0"/>
              </a:spcBef>
              <a:spcAft>
                <a:spcPts val="1000"/>
              </a:spcAft>
            </a:pPr>
            <a:r>
              <a:rPr lang="en-US" sz="2000" b="1" dirty="0" smtClean="0">
                <a:effectLst/>
                <a:latin typeface="Times New Roman"/>
                <a:ea typeface="Times New Roman"/>
                <a:cs typeface="Arial"/>
              </a:rPr>
              <a:t>Key </a:t>
            </a:r>
            <a:r>
              <a:rPr lang="en-US" sz="2000" b="1" dirty="0" err="1" smtClean="0">
                <a:effectLst/>
                <a:latin typeface="Times New Roman"/>
                <a:ea typeface="Times New Roman"/>
                <a:cs typeface="Arial"/>
              </a:rPr>
              <a:t>Skills:E-commerce</a:t>
            </a:r>
            <a:r>
              <a:rPr lang="en-US" sz="2000" b="1" dirty="0" smtClean="0">
                <a:effectLst/>
                <a:latin typeface="Times New Roman"/>
                <a:ea typeface="Times New Roman"/>
                <a:cs typeface="Arial"/>
              </a:rPr>
              <a:t> and Digital Platforms:</a:t>
            </a:r>
            <a:r>
              <a:rPr lang="en-US" sz="2000" dirty="0" smtClean="0">
                <a:effectLst/>
                <a:latin typeface="Times New Roman"/>
                <a:ea typeface="Times New Roman"/>
                <a:cs typeface="Arial"/>
              </a:rPr>
              <a:t> Understanding how to sell products and services globally through online platforms.</a:t>
            </a:r>
            <a:endParaRPr lang="en-US" sz="20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2000" b="1" dirty="0" smtClean="0">
                <a:effectLst/>
                <a:latin typeface="Times New Roman"/>
                <a:ea typeface="Times New Roman"/>
                <a:cs typeface="Arial"/>
              </a:rPr>
              <a:t>Big Data and Analytics:</a:t>
            </a:r>
            <a:r>
              <a:rPr lang="en-US" sz="2000" dirty="0" smtClean="0">
                <a:effectLst/>
                <a:latin typeface="Times New Roman"/>
                <a:ea typeface="Times New Roman"/>
                <a:cs typeface="Arial"/>
              </a:rPr>
              <a:t> Analyzing large sets of global data to make informed decisions on market expansion, product development, and customer preferences.</a:t>
            </a:r>
            <a:endParaRPr lang="en-US" sz="2000" dirty="0">
              <a:ea typeface="Calibri"/>
              <a:cs typeface="Arial"/>
            </a:endParaRPr>
          </a:p>
          <a:p>
            <a:r>
              <a:rPr lang="en-US" sz="2000" b="1" dirty="0" err="1" smtClean="0">
                <a:effectLst/>
                <a:latin typeface="Times New Roman"/>
                <a:ea typeface="Times New Roman"/>
              </a:rPr>
              <a:t>Cybersecurity</a:t>
            </a:r>
            <a:r>
              <a:rPr lang="en-US" sz="2000" b="1" dirty="0" smtClean="0">
                <a:effectLst/>
                <a:latin typeface="Times New Roman"/>
                <a:ea typeface="Times New Roman"/>
              </a:rPr>
              <a:t>:</a:t>
            </a:r>
            <a:r>
              <a:rPr lang="en-US" sz="2000" dirty="0" smtClean="0">
                <a:effectLst/>
                <a:latin typeface="Times New Roman"/>
                <a:ea typeface="Times New Roman"/>
              </a:rPr>
              <a:t> Protecting global business data from cyber threats is essential to maintain customer trust and comply with international regulations</a:t>
            </a:r>
            <a:endParaRPr lang="en-US" sz="2000" dirty="0"/>
          </a:p>
        </p:txBody>
      </p:sp>
    </p:spTree>
    <p:extLst>
      <p:ext uri="{BB962C8B-B14F-4D97-AF65-F5344CB8AC3E}">
        <p14:creationId xmlns:p14="http://schemas.microsoft.com/office/powerpoint/2010/main" val="1231421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2800" dirty="0">
                <a:latin typeface="Times New Roman"/>
                <a:ea typeface="Times New Roman"/>
              </a:rPr>
              <a:t>Example</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76200"/>
            <a:ext cx="5333999" cy="6705600"/>
          </a:xfrm>
        </p:spPr>
      </p:pic>
      <p:sp>
        <p:nvSpPr>
          <p:cNvPr id="4" name="Text Placeholder 3"/>
          <p:cNvSpPr>
            <a:spLocks noGrp="1"/>
          </p:cNvSpPr>
          <p:nvPr>
            <p:ph type="body" sz="half" idx="2"/>
          </p:nvPr>
        </p:nvSpPr>
        <p:spPr/>
        <p:txBody>
          <a:bodyPr>
            <a:normAutofit lnSpcReduction="10000"/>
          </a:bodyPr>
          <a:lstStyle/>
          <a:p>
            <a:pPr>
              <a:lnSpc>
                <a:spcPct val="115000"/>
              </a:lnSpc>
              <a:spcBef>
                <a:spcPts val="0"/>
              </a:spcBef>
              <a:spcAft>
                <a:spcPts val="1000"/>
              </a:spcAft>
            </a:pPr>
            <a:r>
              <a:rPr lang="en-US" sz="2400" dirty="0" smtClean="0">
                <a:effectLst/>
                <a:latin typeface="Times New Roman"/>
                <a:ea typeface="Times New Roman"/>
                <a:cs typeface="Arial"/>
              </a:rPr>
              <a:t>Amazon’s success in global business is driven by its innovative use of technology in logistics, customer service, and e-commerce platforms, allowing it to cater to diverse markets worldwide</a:t>
            </a:r>
            <a:r>
              <a:rPr lang="en-US" dirty="0" smtClean="0">
                <a:effectLst/>
                <a:latin typeface="Times New Roman"/>
                <a:ea typeface="Times New Roman"/>
                <a:cs typeface="Arial"/>
              </a:rPr>
              <a:t>.</a:t>
            </a:r>
            <a:endParaRPr lang="en-US" sz="1200" dirty="0">
              <a:ea typeface="Calibri"/>
              <a:cs typeface="Arial"/>
            </a:endParaRPr>
          </a:p>
          <a:p>
            <a:endParaRPr lang="en-US" dirty="0"/>
          </a:p>
        </p:txBody>
      </p:sp>
    </p:spTree>
    <p:extLst>
      <p:ext uri="{BB962C8B-B14F-4D97-AF65-F5344CB8AC3E}">
        <p14:creationId xmlns:p14="http://schemas.microsoft.com/office/powerpoint/2010/main" val="230820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12700000" cy="847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0" y="304800"/>
            <a:ext cx="117348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Bef>
                <a:spcPct val="20000"/>
              </a:spcBef>
            </a:pPr>
            <a:r>
              <a:rPr lang="en-US" sz="7200" b="1" dirty="0">
                <a:solidFill>
                  <a:srgbClr val="0070C0"/>
                </a:solidFill>
                <a:latin typeface="Malgun Gothic" pitchFamily="34" charset="-127"/>
                <a:ea typeface="Malgun Gothic" pitchFamily="34" charset="-127"/>
              </a:rPr>
              <a:t>Global Business Skills</a:t>
            </a:r>
            <a:endParaRPr lang="en-US" sz="7200" b="1" dirty="0">
              <a:solidFill>
                <a:srgbClr val="0070C0"/>
              </a:solidFill>
              <a:latin typeface="Malgun Gothic" pitchFamily="34" charset="-127"/>
              <a:ea typeface="Malgun Gothic" pitchFamily="34" charset="-127"/>
            </a:endParaRPr>
          </a:p>
        </p:txBody>
      </p:sp>
    </p:spTree>
    <p:extLst>
      <p:ext uri="{BB962C8B-B14F-4D97-AF65-F5344CB8AC3E}">
        <p14:creationId xmlns:p14="http://schemas.microsoft.com/office/powerpoint/2010/main" val="46899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marL="0" marR="0">
              <a:lnSpc>
                <a:spcPct val="115000"/>
              </a:lnSpc>
              <a:spcBef>
                <a:spcPts val="0"/>
              </a:spcBef>
              <a:spcAft>
                <a:spcPts val="1000"/>
              </a:spcAft>
            </a:pPr>
            <a:r>
              <a:rPr lang="en-US" b="1" dirty="0" smtClean="0">
                <a:solidFill>
                  <a:schemeClr val="tx2">
                    <a:lumMod val="60000"/>
                    <a:lumOff val="40000"/>
                  </a:schemeClr>
                </a:solidFill>
                <a:effectLst/>
                <a:latin typeface="Times New Roman"/>
                <a:ea typeface="Times New Roman"/>
                <a:cs typeface="Arial"/>
              </a:rPr>
              <a:t>Introduction</a:t>
            </a:r>
            <a:endParaRPr lang="en-US" dirty="0">
              <a:solidFill>
                <a:schemeClr val="tx2">
                  <a:lumMod val="60000"/>
                  <a:lumOff val="40000"/>
                </a:schemeClr>
              </a:solidFill>
              <a:ea typeface="Calibri"/>
              <a:cs typeface="Arial"/>
            </a:endParaRPr>
          </a:p>
        </p:txBody>
      </p:sp>
      <p:sp>
        <p:nvSpPr>
          <p:cNvPr id="3" name="Content Placeholder 2"/>
          <p:cNvSpPr>
            <a:spLocks noGrp="1"/>
          </p:cNvSpPr>
          <p:nvPr>
            <p:ph idx="1"/>
          </p:nvPr>
        </p:nvSpPr>
        <p:spPr/>
        <p:txBody>
          <a:bodyPr>
            <a:normAutofit fontScale="70000" lnSpcReduction="20000"/>
          </a:bodyPr>
          <a:lstStyle/>
          <a:p>
            <a:pPr marL="0" marR="0">
              <a:lnSpc>
                <a:spcPct val="115000"/>
              </a:lnSpc>
              <a:spcBef>
                <a:spcPts val="0"/>
              </a:spcBef>
              <a:spcAft>
                <a:spcPts val="1000"/>
              </a:spcAft>
            </a:pPr>
            <a:r>
              <a:rPr lang="en-US" dirty="0" smtClean="0">
                <a:effectLst/>
                <a:latin typeface="Times New Roman"/>
                <a:ea typeface="Times New Roman"/>
                <a:cs typeface="Arial"/>
              </a:rPr>
              <a:t>In today’s interconnected world, global business has become the backbone of economic growth and development. As businesses expand their reach across borders, international trade has evolved into a dynamic field requiring specific skills and expertise. This lecture will focus on </a:t>
            </a:r>
            <a:r>
              <a:rPr lang="en-US" b="1" dirty="0" smtClean="0">
                <a:effectLst/>
                <a:latin typeface="Times New Roman"/>
                <a:ea typeface="Times New Roman"/>
                <a:cs typeface="Arial"/>
              </a:rPr>
              <a:t>global business skills</a:t>
            </a:r>
            <a:r>
              <a:rPr lang="en-US" dirty="0" smtClean="0">
                <a:effectLst/>
                <a:latin typeface="Times New Roman"/>
                <a:ea typeface="Times New Roman"/>
                <a:cs typeface="Arial"/>
              </a:rPr>
              <a:t>, the essential abilities needed for success in international business environments.</a:t>
            </a:r>
            <a:endParaRPr lang="en-US" sz="2800" dirty="0">
              <a:ea typeface="Calibri"/>
              <a:cs typeface="Arial"/>
            </a:endParaRPr>
          </a:p>
          <a:p>
            <a:pPr marL="0" marR="0">
              <a:lnSpc>
                <a:spcPct val="115000"/>
              </a:lnSpc>
              <a:spcBef>
                <a:spcPts val="0"/>
              </a:spcBef>
              <a:spcAft>
                <a:spcPts val="1000"/>
              </a:spcAft>
            </a:pPr>
            <a:r>
              <a:rPr lang="en-US" dirty="0" smtClean="0">
                <a:effectLst/>
                <a:latin typeface="Times New Roman"/>
                <a:ea typeface="Times New Roman"/>
                <a:cs typeface="Arial"/>
              </a:rPr>
              <a:t>By the end of this lecture, students will have a deeper understanding of the following:</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smtClean="0">
                <a:effectLst/>
                <a:latin typeface="Times New Roman"/>
                <a:ea typeface="Times New Roman"/>
                <a:cs typeface="Arial"/>
              </a:rPr>
              <a:t>Key skills required for international business.</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smtClean="0">
                <a:effectLst/>
                <a:latin typeface="Times New Roman"/>
                <a:ea typeface="Times New Roman"/>
                <a:cs typeface="Arial"/>
              </a:rPr>
              <a:t>How these skills contribute to successful global trade.</a:t>
            </a:r>
            <a:endParaRPr lang="en-US" sz="2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dirty="0" smtClean="0">
                <a:effectLst/>
                <a:latin typeface="Times New Roman"/>
                <a:ea typeface="Times New Roman"/>
                <a:cs typeface="Arial"/>
              </a:rPr>
              <a:t>Practical applications of these skills in real-world business settings.</a:t>
            </a:r>
            <a:endParaRPr lang="en-US" sz="2800" dirty="0">
              <a:ea typeface="Calibri"/>
              <a:cs typeface="Arial"/>
            </a:endParaRPr>
          </a:p>
          <a:p>
            <a:endParaRPr lang="en-US" dirty="0"/>
          </a:p>
        </p:txBody>
      </p:sp>
    </p:spTree>
    <p:extLst>
      <p:ext uri="{BB962C8B-B14F-4D97-AF65-F5344CB8AC3E}">
        <p14:creationId xmlns:p14="http://schemas.microsoft.com/office/powerpoint/2010/main" val="1057564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smtClean="0">
                <a:effectLst/>
                <a:latin typeface="Times New Roman"/>
                <a:ea typeface="Times New Roman"/>
                <a:cs typeface="Arial"/>
              </a:rPr>
              <a:t>1. Cross-Cultural Communication</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sz="half" idx="1"/>
          </p:nvPr>
        </p:nvSpPr>
        <p:spPr>
          <a:xfrm>
            <a:off x="304800" y="1143000"/>
            <a:ext cx="4191000" cy="5486400"/>
          </a:xfrm>
        </p:spPr>
        <p:txBody>
          <a:bodyPr>
            <a:noAutofit/>
          </a:bodyPr>
          <a:lstStyle/>
          <a:p>
            <a:pPr marL="0" marR="0">
              <a:lnSpc>
                <a:spcPct val="115000"/>
              </a:lnSpc>
              <a:spcBef>
                <a:spcPts val="0"/>
              </a:spcBef>
              <a:spcAft>
                <a:spcPts val="1000"/>
              </a:spcAft>
            </a:pPr>
            <a:r>
              <a:rPr lang="en-US" sz="2400" b="1" dirty="0" smtClean="0">
                <a:effectLst/>
                <a:latin typeface="Times New Roman"/>
                <a:ea typeface="Times New Roman"/>
                <a:cs typeface="Arial"/>
              </a:rPr>
              <a:t>Definition:</a:t>
            </a:r>
            <a:endParaRPr lang="en-US" sz="2400" dirty="0">
              <a:ea typeface="Calibri"/>
              <a:cs typeface="Arial"/>
            </a:endParaRPr>
          </a:p>
          <a:p>
            <a:pPr marL="0" marR="0" indent="0">
              <a:lnSpc>
                <a:spcPct val="115000"/>
              </a:lnSpc>
              <a:spcBef>
                <a:spcPts val="0"/>
              </a:spcBef>
              <a:spcAft>
                <a:spcPts val="1000"/>
              </a:spcAft>
              <a:buNone/>
            </a:pPr>
            <a:r>
              <a:rPr lang="en-US" sz="2400" dirty="0" smtClean="0">
                <a:effectLst/>
                <a:latin typeface="Times New Roman"/>
                <a:ea typeface="Times New Roman"/>
                <a:cs typeface="Arial"/>
              </a:rPr>
              <a:t>Cross-cultural </a:t>
            </a:r>
            <a:r>
              <a:rPr lang="fr-FR" sz="2400" dirty="0" smtClean="0">
                <a:effectLst/>
                <a:latin typeface="Times New Roman"/>
                <a:ea typeface="Times New Roman"/>
                <a:cs typeface="Arial"/>
              </a:rPr>
              <a:t>c</a:t>
            </a:r>
            <a:r>
              <a:rPr lang="en-US" sz="2400" dirty="0" err="1" smtClean="0">
                <a:effectLst/>
                <a:latin typeface="Times New Roman"/>
                <a:ea typeface="Times New Roman"/>
                <a:cs typeface="Arial"/>
              </a:rPr>
              <a:t>ommunication</a:t>
            </a:r>
            <a:r>
              <a:rPr lang="en-US" sz="2400" dirty="0" smtClean="0">
                <a:effectLst/>
                <a:latin typeface="Times New Roman"/>
                <a:ea typeface="Times New Roman"/>
                <a:cs typeface="Arial"/>
              </a:rPr>
              <a:t> refers to the ability to communicate effectively and appropriately with people from different cultural backgrounds. In the context of international trade, it is essential to understand both verbal and non-verbal communication styles across different cultures.</a:t>
            </a:r>
            <a:endParaRPr lang="en-US" sz="2400" dirty="0">
              <a:ea typeface="Calibri"/>
              <a:cs typeface="Arial"/>
            </a:endParaRPr>
          </a:p>
          <a:p>
            <a:endParaRPr lang="en-US" sz="2400" dirty="0"/>
          </a:p>
        </p:txBody>
      </p:sp>
      <p:sp>
        <p:nvSpPr>
          <p:cNvPr id="4" name="Content Placeholder 3"/>
          <p:cNvSpPr>
            <a:spLocks noGrp="1"/>
          </p:cNvSpPr>
          <p:nvPr>
            <p:ph sz="half" idx="2"/>
          </p:nvPr>
        </p:nvSpPr>
        <p:spPr>
          <a:xfrm>
            <a:off x="4648200" y="1066800"/>
            <a:ext cx="4038600" cy="5059363"/>
          </a:xfrm>
        </p:spPr>
        <p:txBody>
          <a:bodyPr>
            <a:normAutofit fontScale="25000" lnSpcReduction="20000"/>
          </a:bodyPr>
          <a:lstStyle/>
          <a:p>
            <a:pPr marL="0" marR="0">
              <a:lnSpc>
                <a:spcPct val="115000"/>
              </a:lnSpc>
              <a:spcBef>
                <a:spcPts val="0"/>
              </a:spcBef>
              <a:spcAft>
                <a:spcPts val="1000"/>
              </a:spcAft>
            </a:pPr>
            <a:r>
              <a:rPr lang="en-US" sz="7200" b="1" dirty="0" smtClean="0">
                <a:effectLst/>
                <a:latin typeface="Times New Roman" pitchFamily="18" charset="0"/>
                <a:ea typeface="Malgun Gothic" pitchFamily="34" charset="-127"/>
                <a:cs typeface="Times New Roman" pitchFamily="18" charset="0"/>
              </a:rPr>
              <a:t>Key Elements:</a:t>
            </a:r>
            <a:endParaRPr lang="en-US" sz="7200" dirty="0">
              <a:latin typeface="Times New Roman" pitchFamily="18" charset="0"/>
              <a:ea typeface="Malgun Gothic" pitchFamily="34" charset="-127"/>
              <a:cs typeface="Times New Roman" pitchFamily="18" charset="0"/>
            </a:endParaRPr>
          </a:p>
          <a:p>
            <a:pPr lvl="0">
              <a:lnSpc>
                <a:spcPct val="115000"/>
              </a:lnSpc>
              <a:spcBef>
                <a:spcPts val="0"/>
              </a:spcBef>
              <a:spcAft>
                <a:spcPts val="1000"/>
              </a:spcAft>
              <a:buSzPts val="1000"/>
              <a:buFont typeface="Symbol"/>
              <a:buChar char=""/>
              <a:tabLst>
                <a:tab pos="457200" algn="l"/>
              </a:tabLst>
            </a:pPr>
            <a:r>
              <a:rPr lang="en-US" sz="7200" b="1" dirty="0" smtClean="0">
                <a:effectLst/>
                <a:latin typeface="Times New Roman" pitchFamily="18" charset="0"/>
                <a:ea typeface="Malgun Gothic" pitchFamily="34" charset="-127"/>
                <a:cs typeface="Times New Roman" pitchFamily="18" charset="0"/>
              </a:rPr>
              <a:t>Language Proficiency:</a:t>
            </a:r>
            <a:r>
              <a:rPr lang="en-US" sz="7200" dirty="0" smtClean="0">
                <a:effectLst/>
                <a:latin typeface="Times New Roman" pitchFamily="18" charset="0"/>
                <a:ea typeface="Malgun Gothic" pitchFamily="34" charset="-127"/>
                <a:cs typeface="Times New Roman" pitchFamily="18" charset="0"/>
              </a:rPr>
              <a:t> Knowing multiple languages or at least understanding key phrases in the language of the countries with which you are trading can give a business a competitive edge.</a:t>
            </a:r>
            <a:endParaRPr lang="en-US" sz="7200" dirty="0">
              <a:latin typeface="Times New Roman" pitchFamily="18" charset="0"/>
              <a:ea typeface="Malgun Gothic" pitchFamily="34" charset="-127"/>
              <a:cs typeface="Times New Roman" pitchFamily="18" charset="0"/>
            </a:endParaRPr>
          </a:p>
          <a:p>
            <a:pPr lvl="0">
              <a:lnSpc>
                <a:spcPct val="115000"/>
              </a:lnSpc>
              <a:spcBef>
                <a:spcPts val="0"/>
              </a:spcBef>
              <a:spcAft>
                <a:spcPts val="1000"/>
              </a:spcAft>
              <a:buSzPts val="1000"/>
              <a:buFont typeface="Symbol"/>
              <a:buChar char=""/>
              <a:tabLst>
                <a:tab pos="457200" algn="l"/>
              </a:tabLst>
            </a:pPr>
            <a:r>
              <a:rPr lang="en-US" sz="7200" b="1" dirty="0" smtClean="0">
                <a:effectLst/>
                <a:latin typeface="Times New Roman" pitchFamily="18" charset="0"/>
                <a:ea typeface="Malgun Gothic" pitchFamily="34" charset="-127"/>
                <a:cs typeface="Times New Roman" pitchFamily="18" charset="0"/>
              </a:rPr>
              <a:t>Cultural Sensitivity:</a:t>
            </a:r>
            <a:r>
              <a:rPr lang="en-US" sz="7200" dirty="0" smtClean="0">
                <a:effectLst/>
                <a:latin typeface="Times New Roman" pitchFamily="18" charset="0"/>
                <a:ea typeface="Malgun Gothic" pitchFamily="34" charset="-127"/>
                <a:cs typeface="Times New Roman" pitchFamily="18" charset="0"/>
              </a:rPr>
              <a:t> Being aware of and respecting cultural norms, such as greeting rituals, body language, and decision-making processes, can prevent misunderstandings.</a:t>
            </a:r>
            <a:endParaRPr lang="en-US" sz="7200" dirty="0">
              <a:latin typeface="Times New Roman" pitchFamily="18" charset="0"/>
              <a:ea typeface="Malgun Gothic" pitchFamily="34" charset="-127"/>
              <a:cs typeface="Times New Roman" pitchFamily="18" charset="0"/>
            </a:endParaRPr>
          </a:p>
          <a:p>
            <a:pPr lvl="0">
              <a:lnSpc>
                <a:spcPct val="115000"/>
              </a:lnSpc>
              <a:spcBef>
                <a:spcPts val="0"/>
              </a:spcBef>
              <a:spcAft>
                <a:spcPts val="1000"/>
              </a:spcAft>
              <a:buSzPts val="1000"/>
              <a:buFont typeface="Symbol"/>
              <a:buChar char=""/>
              <a:tabLst>
                <a:tab pos="457200" algn="l"/>
              </a:tabLst>
            </a:pPr>
            <a:r>
              <a:rPr lang="en-US" sz="7200" b="1" dirty="0" smtClean="0">
                <a:effectLst/>
                <a:latin typeface="Times New Roman" pitchFamily="18" charset="0"/>
                <a:ea typeface="Malgun Gothic" pitchFamily="34" charset="-127"/>
                <a:cs typeface="Times New Roman" pitchFamily="18" charset="0"/>
              </a:rPr>
              <a:t>Avoiding Assumptions:</a:t>
            </a:r>
            <a:r>
              <a:rPr lang="en-US" sz="7200" dirty="0" smtClean="0">
                <a:effectLst/>
                <a:latin typeface="Times New Roman" pitchFamily="18" charset="0"/>
                <a:ea typeface="Malgun Gothic" pitchFamily="34" charset="-127"/>
                <a:cs typeface="Times New Roman" pitchFamily="18" charset="0"/>
              </a:rPr>
              <a:t> Avoiding stereotypes and assumptions based on one's own cultural norms is crucial to fostering good relationships in international trade.</a:t>
            </a:r>
            <a:endParaRPr lang="en-US" sz="7200" dirty="0">
              <a:latin typeface="Times New Roman" pitchFamily="18" charset="0"/>
              <a:ea typeface="Malgun Gothic" pitchFamily="34" charset="-127"/>
              <a:cs typeface="Times New Roman" pitchFamily="18" charset="0"/>
            </a:endParaRPr>
          </a:p>
          <a:p>
            <a:endParaRPr lang="en-US" dirty="0"/>
          </a:p>
        </p:txBody>
      </p:sp>
    </p:spTree>
    <p:extLst>
      <p:ext uri="{BB962C8B-B14F-4D97-AF65-F5344CB8AC3E}">
        <p14:creationId xmlns:p14="http://schemas.microsoft.com/office/powerpoint/2010/main" val="154503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15000"/>
              </a:lnSpc>
              <a:spcBef>
                <a:spcPts val="0"/>
              </a:spcBef>
              <a:spcAft>
                <a:spcPts val="1000"/>
              </a:spcAft>
            </a:pPr>
            <a:r>
              <a:rPr lang="en-US" sz="1800" dirty="0">
                <a:latin typeface="Times New Roman"/>
                <a:ea typeface="Times New Roman"/>
                <a:cs typeface="Arial"/>
              </a:rPr>
              <a:t>Example:</a:t>
            </a:r>
            <a:r>
              <a:rPr lang="en-US" sz="1800" dirty="0">
                <a:ea typeface="Calibri"/>
                <a:cs typeface="Arial"/>
              </a:rPr>
              <a:t/>
            </a:r>
            <a:br>
              <a:rPr lang="en-US" sz="1800" dirty="0">
                <a:ea typeface="Calibri"/>
                <a:cs typeface="Arial"/>
              </a:rPr>
            </a:br>
            <a:endParaRPr lang="en-US"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914" r="11914"/>
          <a:stretch>
            <a:fillRect/>
          </a:stretch>
        </p:blipFill>
        <p:spPr/>
      </p:pic>
      <p:sp>
        <p:nvSpPr>
          <p:cNvPr id="4" name="Text Placeholder 3"/>
          <p:cNvSpPr>
            <a:spLocks noGrp="1"/>
          </p:cNvSpPr>
          <p:nvPr>
            <p:ph type="body" sz="half" idx="2"/>
          </p:nvPr>
        </p:nvSpPr>
        <p:spPr>
          <a:xfrm>
            <a:off x="381000" y="5105400"/>
            <a:ext cx="8001000" cy="1524000"/>
          </a:xfrm>
        </p:spPr>
        <p:txBody>
          <a:bodyPr>
            <a:normAutofit/>
          </a:bodyPr>
          <a:lstStyle/>
          <a:p>
            <a:r>
              <a:rPr lang="en-US" sz="2400" dirty="0" smtClean="0">
                <a:effectLst/>
                <a:latin typeface="Times New Roman"/>
                <a:ea typeface="Times New Roman"/>
              </a:rPr>
              <a:t>When doing business with Japan, understanding the importance of formal titles and bowing as a greeting can set the tone for a respectful partnership</a:t>
            </a:r>
            <a:r>
              <a:rPr lang="en-US" dirty="0" smtClean="0">
                <a:effectLst/>
                <a:latin typeface="Times New Roman"/>
                <a:ea typeface="Times New Roman"/>
              </a:rPr>
              <a:t>.</a:t>
            </a:r>
            <a:endParaRPr lang="en-US" dirty="0"/>
          </a:p>
        </p:txBody>
      </p:sp>
    </p:spTree>
    <p:extLst>
      <p:ext uri="{BB962C8B-B14F-4D97-AF65-F5344CB8AC3E}">
        <p14:creationId xmlns:p14="http://schemas.microsoft.com/office/powerpoint/2010/main" val="2450909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style>
          <a:lnRef idx="0">
            <a:scrgbClr r="0" g="0" b="0"/>
          </a:lnRef>
          <a:fillRef idx="1003">
            <a:schemeClr val="dk2"/>
          </a:fillRef>
          <a:effectRef idx="0">
            <a:scrgbClr r="0" g="0" b="0"/>
          </a:effectRef>
          <a:fontRef idx="major"/>
        </p:style>
        <p:txBody>
          <a:bodyPr/>
          <a:lstStyle/>
          <a:p>
            <a:r>
              <a:rPr lang="en-US" b="1" dirty="0" smtClean="0">
                <a:effectLst/>
                <a:latin typeface="Times New Roman"/>
                <a:ea typeface="Times New Roman"/>
              </a:rPr>
              <a:t>Global Negotiation Skills</a:t>
            </a:r>
            <a:endParaRPr lang="en-US" dirty="0"/>
          </a:p>
        </p:txBody>
      </p:sp>
      <p:sp>
        <p:nvSpPr>
          <p:cNvPr id="3" name="Content Placeholder 2"/>
          <p:cNvSpPr>
            <a:spLocks noGrp="1"/>
          </p:cNvSpPr>
          <p:nvPr>
            <p:ph sz="half" idx="1"/>
          </p:nvPr>
        </p:nvSpPr>
        <p:spPr>
          <a:xfrm>
            <a:off x="457200" y="1600200"/>
            <a:ext cx="4114800" cy="5105400"/>
          </a:xfrm>
        </p:spPr>
        <p:txBody>
          <a:bodyPr>
            <a:noAutofit/>
          </a:bodyPr>
          <a:lstStyle/>
          <a:p>
            <a:r>
              <a:rPr lang="en-US" b="1" dirty="0" smtClean="0">
                <a:effectLst/>
                <a:latin typeface="Times New Roman"/>
                <a:ea typeface="Times New Roman"/>
              </a:rPr>
              <a:t>Definition</a:t>
            </a:r>
          </a:p>
          <a:p>
            <a:r>
              <a:rPr lang="en-US" dirty="0" smtClean="0">
                <a:effectLst/>
                <a:latin typeface="Times New Roman"/>
                <a:ea typeface="Times New Roman"/>
              </a:rPr>
              <a:t>Negotiating across borders involves more than just the exchange of goods or services. Effective negotiation in global business requires an understanding of both the </a:t>
            </a:r>
            <a:r>
              <a:rPr lang="en-US" b="1" dirty="0" smtClean="0">
                <a:effectLst/>
                <a:latin typeface="Times New Roman"/>
                <a:ea typeface="Times New Roman"/>
              </a:rPr>
              <a:t>local market</a:t>
            </a:r>
            <a:r>
              <a:rPr lang="en-US" dirty="0" smtClean="0">
                <a:effectLst/>
                <a:latin typeface="Times New Roman"/>
                <a:ea typeface="Times New Roman"/>
              </a:rPr>
              <a:t> and the </a:t>
            </a:r>
            <a:r>
              <a:rPr lang="en-US" b="1" dirty="0" smtClean="0">
                <a:effectLst/>
                <a:latin typeface="Times New Roman"/>
                <a:ea typeface="Times New Roman"/>
              </a:rPr>
              <a:t>global business environment</a:t>
            </a:r>
            <a:endParaRPr lang="en-US" dirty="0"/>
          </a:p>
        </p:txBody>
      </p:sp>
      <p:sp>
        <p:nvSpPr>
          <p:cNvPr id="4" name="Content Placeholder 3"/>
          <p:cNvSpPr>
            <a:spLocks noGrp="1"/>
          </p:cNvSpPr>
          <p:nvPr>
            <p:ph sz="half" idx="2"/>
          </p:nvPr>
        </p:nvSpPr>
        <p:spPr>
          <a:xfrm>
            <a:off x="4419600" y="990600"/>
            <a:ext cx="4267200" cy="5867400"/>
          </a:xfrm>
        </p:spPr>
        <p:txBody>
          <a:bodyPr>
            <a:noAutofit/>
          </a:bodyPr>
          <a:lstStyle/>
          <a:p>
            <a:pPr marL="0" marR="0">
              <a:lnSpc>
                <a:spcPct val="115000"/>
              </a:lnSpc>
              <a:spcBef>
                <a:spcPts val="0"/>
              </a:spcBef>
              <a:spcAft>
                <a:spcPts val="1000"/>
              </a:spcAft>
            </a:pPr>
            <a:r>
              <a:rPr lang="en-US" sz="1800" b="1" dirty="0" smtClean="0">
                <a:effectLst/>
                <a:latin typeface="Times New Roman"/>
                <a:ea typeface="Times New Roman"/>
                <a:cs typeface="Arial"/>
              </a:rPr>
              <a:t>Key Skills:</a:t>
            </a:r>
            <a:endParaRPr lang="en-US" sz="1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1800" b="1" dirty="0" smtClean="0">
                <a:effectLst/>
                <a:latin typeface="Times New Roman"/>
                <a:ea typeface="Times New Roman"/>
                <a:cs typeface="Arial"/>
              </a:rPr>
              <a:t>Patience and Flexibility:</a:t>
            </a:r>
            <a:r>
              <a:rPr lang="en-US" sz="1800" dirty="0" smtClean="0">
                <a:effectLst/>
                <a:latin typeface="Times New Roman"/>
                <a:ea typeface="Times New Roman"/>
                <a:cs typeface="Arial"/>
              </a:rPr>
              <a:t> Different cultures approach time and negotiation speed differently. For example, Latin American or Middle Eastern cultures may value long discussions, while Northern European or North American businesses might prefer quicker, more direct negotiations.</a:t>
            </a:r>
            <a:endParaRPr lang="en-US" sz="1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1800" b="1" dirty="0" smtClean="0">
                <a:effectLst/>
                <a:latin typeface="Times New Roman"/>
                <a:ea typeface="Times New Roman"/>
                <a:cs typeface="Arial"/>
              </a:rPr>
              <a:t>Building Relationships:</a:t>
            </a:r>
            <a:r>
              <a:rPr lang="en-US" sz="1800" dirty="0" smtClean="0">
                <a:effectLst/>
                <a:latin typeface="Times New Roman"/>
                <a:ea typeface="Times New Roman"/>
                <a:cs typeface="Arial"/>
              </a:rPr>
              <a:t> In many countries (such as China or India), establishing a personal connection before doing business is crucial.</a:t>
            </a:r>
            <a:endParaRPr lang="en-US" sz="18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1800" b="1" dirty="0" smtClean="0">
                <a:effectLst/>
                <a:latin typeface="Times New Roman"/>
                <a:ea typeface="Times New Roman"/>
                <a:cs typeface="Arial"/>
              </a:rPr>
              <a:t>Win-Win Negotiations:</a:t>
            </a:r>
            <a:r>
              <a:rPr lang="en-US" sz="1800" dirty="0" smtClean="0">
                <a:effectLst/>
                <a:latin typeface="Times New Roman"/>
                <a:ea typeface="Times New Roman"/>
                <a:cs typeface="Arial"/>
              </a:rPr>
              <a:t> The focus should be on creating value for all parties involved, ensuring mutual benefits to build long-term partnerships.</a:t>
            </a:r>
            <a:endParaRPr lang="en-US" sz="1800" dirty="0">
              <a:ea typeface="Calibri"/>
              <a:cs typeface="Arial"/>
            </a:endParaRPr>
          </a:p>
          <a:p>
            <a:endParaRPr lang="en-US" sz="1800" dirty="0"/>
          </a:p>
        </p:txBody>
      </p:sp>
    </p:spTree>
    <p:extLst>
      <p:ext uri="{BB962C8B-B14F-4D97-AF65-F5344CB8AC3E}">
        <p14:creationId xmlns:p14="http://schemas.microsoft.com/office/powerpoint/2010/main" val="213521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pPr marL="0" marR="0">
              <a:lnSpc>
                <a:spcPct val="115000"/>
              </a:lnSpc>
              <a:spcBef>
                <a:spcPts val="0"/>
              </a:spcBef>
              <a:spcAft>
                <a:spcPts val="1000"/>
              </a:spcAft>
            </a:pPr>
            <a:r>
              <a:rPr lang="en-US" sz="3600" dirty="0">
                <a:latin typeface="Times New Roman"/>
                <a:ea typeface="Times New Roman"/>
                <a:cs typeface="Arial"/>
              </a:rPr>
              <a:t>Example:</a:t>
            </a:r>
            <a:r>
              <a:rPr lang="en-US" sz="3600" dirty="0">
                <a:ea typeface="Calibri"/>
                <a:cs typeface="Arial"/>
              </a:rPr>
              <a:t/>
            </a:r>
            <a:br>
              <a:rPr lang="en-US" sz="3600" dirty="0">
                <a:ea typeface="Calibri"/>
                <a:cs typeface="Arial"/>
              </a:rPr>
            </a:b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9674" y="152400"/>
            <a:ext cx="5318125" cy="6324600"/>
          </a:xfrm>
        </p:spPr>
      </p:pic>
      <p:sp>
        <p:nvSpPr>
          <p:cNvPr id="4" name="Text Placeholder 3"/>
          <p:cNvSpPr>
            <a:spLocks noGrp="1"/>
          </p:cNvSpPr>
          <p:nvPr>
            <p:ph type="body" sz="half" idx="2"/>
          </p:nvPr>
        </p:nvSpPr>
        <p:spPr>
          <a:xfrm>
            <a:off x="152400" y="1676400"/>
            <a:ext cx="3581400" cy="4800600"/>
          </a:xfrm>
        </p:spPr>
        <p:txBody>
          <a:bodyPr>
            <a:normAutofit/>
          </a:bodyPr>
          <a:lstStyle/>
          <a:p>
            <a:r>
              <a:rPr lang="en-US" sz="2400" dirty="0" smtClean="0">
                <a:effectLst/>
                <a:latin typeface="Times New Roman"/>
                <a:ea typeface="Times New Roman"/>
              </a:rPr>
              <a:t>In negotiations with Chinese firms, the concept of “</a:t>
            </a:r>
            <a:r>
              <a:rPr lang="en-US" sz="2400" dirty="0" err="1" smtClean="0">
                <a:effectLst/>
                <a:latin typeface="Times New Roman"/>
                <a:ea typeface="Times New Roman"/>
              </a:rPr>
              <a:t>Guanxi</a:t>
            </a:r>
            <a:r>
              <a:rPr lang="en-US" sz="2400" dirty="0" smtClean="0">
                <a:effectLst/>
                <a:latin typeface="Times New Roman"/>
                <a:ea typeface="Times New Roman"/>
              </a:rPr>
              <a:t>” (relationships) plays a significant role. This means that negotiations may begin slowly as trust is built through social interaction, rather than proceeding directly to business terms</a:t>
            </a:r>
            <a:endParaRPr lang="en-US" sz="2400" dirty="0"/>
          </a:p>
        </p:txBody>
      </p:sp>
    </p:spTree>
    <p:extLst>
      <p:ext uri="{BB962C8B-B14F-4D97-AF65-F5344CB8AC3E}">
        <p14:creationId xmlns:p14="http://schemas.microsoft.com/office/powerpoint/2010/main" val="401799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13"/>
            <a:ext cx="8229600" cy="1143000"/>
          </a:xfrm>
        </p:spPr>
        <p:txBody>
          <a:bodyPr/>
          <a:lstStyle/>
          <a:p>
            <a:r>
              <a:rPr lang="en-US" b="1" dirty="0" smtClean="0">
                <a:effectLst/>
                <a:latin typeface="Times New Roman"/>
                <a:ea typeface="Times New Roman"/>
              </a:rPr>
              <a:t>Global Financial Literacy</a:t>
            </a:r>
            <a:endParaRPr lang="en-US" dirty="0"/>
          </a:p>
        </p:txBody>
      </p:sp>
      <p:sp>
        <p:nvSpPr>
          <p:cNvPr id="3" name="Text Placeholder 2"/>
          <p:cNvSpPr>
            <a:spLocks noGrp="1"/>
          </p:cNvSpPr>
          <p:nvPr>
            <p:ph type="body" idx="1"/>
          </p:nvPr>
        </p:nvSpPr>
        <p:spPr>
          <a:xfrm>
            <a:off x="381000" y="1219200"/>
            <a:ext cx="4040188" cy="639762"/>
          </a:xfrm>
        </p:spPr>
        <p:style>
          <a:lnRef idx="1">
            <a:schemeClr val="accent1"/>
          </a:lnRef>
          <a:fillRef idx="2">
            <a:schemeClr val="accent1"/>
          </a:fillRef>
          <a:effectRef idx="1">
            <a:schemeClr val="accent1"/>
          </a:effectRef>
          <a:fontRef idx="minor">
            <a:schemeClr val="dk1"/>
          </a:fontRef>
        </p:style>
        <p:txBody>
          <a:bodyPr>
            <a:noAutofit/>
          </a:bodyPr>
          <a:lstStyle/>
          <a:p>
            <a:r>
              <a:rPr lang="fr-FR" sz="3600" dirty="0" err="1" smtClean="0">
                <a:latin typeface="Times New Roman" pitchFamily="18" charset="0"/>
                <a:cs typeface="Times New Roman" pitchFamily="18" charset="0"/>
              </a:rPr>
              <a:t>Definition</a:t>
            </a:r>
            <a:endParaRPr lang="en-US" sz="36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57200" y="1905000"/>
            <a:ext cx="4040188" cy="3951288"/>
          </a:xfrm>
        </p:spPr>
        <p:txBody>
          <a:bodyPr/>
          <a:lstStyle/>
          <a:p>
            <a:pPr marL="0" marR="0">
              <a:lnSpc>
                <a:spcPct val="115000"/>
              </a:lnSpc>
              <a:spcBef>
                <a:spcPts val="0"/>
              </a:spcBef>
              <a:spcAft>
                <a:spcPts val="1000"/>
              </a:spcAft>
            </a:pPr>
            <a:r>
              <a:rPr lang="en-US" dirty="0" smtClean="0">
                <a:effectLst/>
                <a:latin typeface="Times New Roman"/>
                <a:ea typeface="Times New Roman"/>
                <a:cs typeface="Arial"/>
              </a:rPr>
              <a:t>Understanding the financial implications of doing business internationally is fundamental for any professional engaged in global trade. This includes knowledge of exchange rates, financial systems, taxation, and international regulations.</a:t>
            </a:r>
            <a:endParaRPr lang="en-US" sz="2000" dirty="0">
              <a:ea typeface="Calibri"/>
              <a:cs typeface="Arial"/>
            </a:endParaRPr>
          </a:p>
          <a:p>
            <a:endParaRPr lang="en-US" dirty="0"/>
          </a:p>
        </p:txBody>
      </p:sp>
      <p:sp>
        <p:nvSpPr>
          <p:cNvPr id="5" name="Text Placeholder 4"/>
          <p:cNvSpPr>
            <a:spLocks noGrp="1"/>
          </p:cNvSpPr>
          <p:nvPr>
            <p:ph type="body" sz="quarter" idx="3"/>
          </p:nvPr>
        </p:nvSpPr>
        <p:spPr>
          <a:xfrm>
            <a:off x="4724400" y="1219200"/>
            <a:ext cx="4041775" cy="63976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dirty="0">
                <a:latin typeface="Times New Roman"/>
                <a:ea typeface="Times New Roman"/>
              </a:rPr>
              <a:t>Key Elements</a:t>
            </a:r>
            <a:endParaRPr lang="en-US" sz="3600" dirty="0"/>
          </a:p>
        </p:txBody>
      </p:sp>
      <p:sp>
        <p:nvSpPr>
          <p:cNvPr id="6" name="Content Placeholder 5"/>
          <p:cNvSpPr>
            <a:spLocks noGrp="1"/>
          </p:cNvSpPr>
          <p:nvPr>
            <p:ph sz="quarter" idx="4"/>
          </p:nvPr>
        </p:nvSpPr>
        <p:spPr>
          <a:xfrm>
            <a:off x="4724400" y="1828800"/>
            <a:ext cx="4114800" cy="4683125"/>
          </a:xfrm>
        </p:spPr>
        <p:txBody>
          <a:bodyPr>
            <a:noAutofit/>
          </a:bodyPr>
          <a:lstStyle/>
          <a:p>
            <a:pPr lvl="0">
              <a:lnSpc>
                <a:spcPct val="115000"/>
              </a:lnSpc>
              <a:spcBef>
                <a:spcPts val="0"/>
              </a:spcBef>
              <a:spcAft>
                <a:spcPts val="1000"/>
              </a:spcAft>
              <a:buSzPts val="1000"/>
              <a:buFont typeface="Symbol"/>
              <a:buChar char=""/>
              <a:tabLst>
                <a:tab pos="457200" algn="l"/>
              </a:tabLst>
            </a:pPr>
            <a:r>
              <a:rPr lang="en-US" sz="1600" b="1" dirty="0" smtClean="0">
                <a:effectLst/>
                <a:latin typeface="Times New Roman"/>
                <a:ea typeface="Times New Roman"/>
                <a:cs typeface="Arial"/>
              </a:rPr>
              <a:t>Currency Risk Management:</a:t>
            </a:r>
            <a:r>
              <a:rPr lang="en-US" sz="1600" dirty="0" smtClean="0">
                <a:effectLst/>
                <a:latin typeface="Times New Roman"/>
                <a:ea typeface="Times New Roman"/>
                <a:cs typeface="Arial"/>
              </a:rPr>
              <a:t> Managing exchange rate fluctuations is crucial when doing business across different currencies. Hedging strategies can help mitigate potential losses due to currency value changes.</a:t>
            </a:r>
            <a:endParaRPr lang="en-US" sz="1600" dirty="0">
              <a:ea typeface="Calibri"/>
              <a:cs typeface="Arial"/>
            </a:endParaRPr>
          </a:p>
          <a:p>
            <a:pPr lvl="0">
              <a:lnSpc>
                <a:spcPct val="115000"/>
              </a:lnSpc>
              <a:spcBef>
                <a:spcPts val="0"/>
              </a:spcBef>
              <a:spcAft>
                <a:spcPts val="1000"/>
              </a:spcAft>
              <a:buSzPts val="1000"/>
              <a:buFont typeface="Symbol"/>
              <a:buChar char=""/>
              <a:tabLst>
                <a:tab pos="457200" algn="l"/>
              </a:tabLst>
            </a:pPr>
            <a:r>
              <a:rPr lang="en-US" sz="1600" b="1" dirty="0" smtClean="0">
                <a:effectLst/>
                <a:latin typeface="Times New Roman"/>
                <a:ea typeface="Times New Roman"/>
                <a:cs typeface="Arial"/>
              </a:rPr>
              <a:t>International Payment Systems:</a:t>
            </a:r>
            <a:r>
              <a:rPr lang="en-US" sz="1600" dirty="0" smtClean="0">
                <a:effectLst/>
                <a:latin typeface="Times New Roman"/>
                <a:ea typeface="Times New Roman"/>
                <a:cs typeface="Arial"/>
              </a:rPr>
              <a:t> Understanding different payment methods (such as letters of credit, trade finance, or digital payments) is vital to ensure secure and efficient transactions.</a:t>
            </a:r>
            <a:endParaRPr lang="en-US" sz="1600" dirty="0">
              <a:ea typeface="Calibri"/>
              <a:cs typeface="Arial"/>
            </a:endParaRPr>
          </a:p>
          <a:p>
            <a:r>
              <a:rPr lang="en-US" sz="1600" b="1" dirty="0" smtClean="0">
                <a:effectLst/>
                <a:latin typeface="Times New Roman"/>
                <a:ea typeface="Times New Roman"/>
              </a:rPr>
              <a:t>Global Taxation and Compliance:</a:t>
            </a:r>
            <a:r>
              <a:rPr lang="en-US" sz="1600" dirty="0" smtClean="0">
                <a:effectLst/>
                <a:latin typeface="Times New Roman"/>
                <a:ea typeface="Times New Roman"/>
              </a:rPr>
              <a:t> Knowledge of international tax laws, tariffs, duties, and customs procedures ensures that businesses comply with local regulations and avoid penalties</a:t>
            </a:r>
            <a:endParaRPr lang="en-US" sz="1600" dirty="0"/>
          </a:p>
        </p:txBody>
      </p:sp>
    </p:spTree>
    <p:extLst>
      <p:ext uri="{BB962C8B-B14F-4D97-AF65-F5344CB8AC3E}">
        <p14:creationId xmlns:p14="http://schemas.microsoft.com/office/powerpoint/2010/main" val="2979623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style>
          <a:lnRef idx="0">
            <a:scrgbClr r="0" g="0" b="0"/>
          </a:lnRef>
          <a:fillRef idx="1002">
            <a:schemeClr val="lt1"/>
          </a:fillRef>
          <a:effectRef idx="0">
            <a:scrgbClr r="0" g="0" b="0"/>
          </a:effectRef>
          <a:fontRef idx="major"/>
        </p:style>
        <p:txBody>
          <a:bodyPr/>
          <a:lstStyle/>
          <a:p>
            <a:pPr marL="0" marR="0">
              <a:lnSpc>
                <a:spcPct val="115000"/>
              </a:lnSpc>
              <a:spcBef>
                <a:spcPts val="0"/>
              </a:spcBef>
              <a:spcAft>
                <a:spcPts val="1000"/>
              </a:spcAft>
            </a:pPr>
            <a:r>
              <a:rPr lang="en-US" dirty="0">
                <a:latin typeface="Times New Roman"/>
                <a:ea typeface="Times New Roman"/>
                <a:cs typeface="Arial"/>
              </a:rPr>
              <a:t>Example:</a:t>
            </a:r>
            <a:r>
              <a:rPr lang="en-US" sz="1800" dirty="0">
                <a:ea typeface="Calibri"/>
                <a:cs typeface="Arial"/>
              </a:rPr>
              <a:t/>
            </a:r>
            <a:br>
              <a:rPr lang="en-US" sz="1800" dirty="0">
                <a:ea typeface="Calibri"/>
                <a:cs typeface="Arial"/>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304800"/>
            <a:ext cx="4419599" cy="6248400"/>
          </a:xfrm>
        </p:spPr>
      </p:pic>
      <p:sp>
        <p:nvSpPr>
          <p:cNvPr id="4" name="Text Placeholder 3"/>
          <p:cNvSpPr>
            <a:spLocks noGrp="1"/>
          </p:cNvSpPr>
          <p:nvPr>
            <p:ph type="body" sz="half" idx="2"/>
          </p:nvPr>
        </p:nvSpPr>
        <p:spPr>
          <a:xfrm>
            <a:off x="457200" y="1066800"/>
            <a:ext cx="4038599" cy="5562600"/>
          </a:xfrm>
        </p:spPr>
        <p:txBody>
          <a:bodyPr>
            <a:noAutofit/>
          </a:bodyPr>
          <a:lstStyle/>
          <a:p>
            <a:r>
              <a:rPr lang="en-US" sz="2800" dirty="0" smtClean="0">
                <a:effectLst/>
                <a:latin typeface="Times New Roman"/>
                <a:ea typeface="Times New Roman"/>
              </a:rPr>
              <a:t>When conducting trade between the EU and the US, companies must consider currency fluctuations between the Euro and the US Dollar. Failure to hedge against this risk could result in significant financial losses</a:t>
            </a:r>
            <a:endParaRPr lang="en-US" sz="2800" dirty="0"/>
          </a:p>
        </p:txBody>
      </p:sp>
    </p:spTree>
    <p:extLst>
      <p:ext uri="{BB962C8B-B14F-4D97-AF65-F5344CB8AC3E}">
        <p14:creationId xmlns:p14="http://schemas.microsoft.com/office/powerpoint/2010/main" val="787164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effectLst/>
                <a:latin typeface="Times New Roman"/>
                <a:ea typeface="Times New Roman"/>
              </a:rPr>
              <a:t>Leadership and Management Skills in Global Business</a:t>
            </a:r>
            <a:endParaRPr lang="en-US" dirty="0"/>
          </a:p>
        </p:txBody>
      </p:sp>
      <p:sp>
        <p:nvSpPr>
          <p:cNvPr id="3" name="Content Placeholder 2"/>
          <p:cNvSpPr>
            <a:spLocks noGrp="1"/>
          </p:cNvSpPr>
          <p:nvPr>
            <p:ph sz="half" idx="1"/>
          </p:nvPr>
        </p:nvSpPr>
        <p:spPr>
          <a:xfrm>
            <a:off x="457200" y="1600200"/>
            <a:ext cx="4114800" cy="4724399"/>
          </a:xfrm>
        </p:spPr>
        <p:txBody>
          <a:bodyPr>
            <a:normAutofit/>
          </a:bodyPr>
          <a:lstStyle/>
          <a:p>
            <a:r>
              <a:rPr lang="en-US" b="1" dirty="0" smtClean="0">
                <a:effectLst/>
                <a:latin typeface="Times New Roman"/>
                <a:ea typeface="Times New Roman"/>
              </a:rPr>
              <a:t>Definition</a:t>
            </a:r>
          </a:p>
          <a:p>
            <a:r>
              <a:rPr lang="en-US" dirty="0" smtClean="0">
                <a:effectLst/>
                <a:latin typeface="Times New Roman"/>
                <a:ea typeface="Times New Roman"/>
              </a:rPr>
              <a:t>Leadership in a global context requires the ability to lead diverse teams across different time zones, languages, and cultural backgrounds</a:t>
            </a:r>
            <a:endParaRPr lang="en-US" b="1" dirty="0" smtClean="0">
              <a:effectLst/>
              <a:latin typeface="Times New Roman"/>
              <a:ea typeface="Times New Roman"/>
            </a:endParaRP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62400" y="4648200"/>
            <a:ext cx="4038600" cy="5105400"/>
          </a:xfrm>
        </p:spPr>
      </p:pic>
    </p:spTree>
    <p:extLst>
      <p:ext uri="{BB962C8B-B14F-4D97-AF65-F5344CB8AC3E}">
        <p14:creationId xmlns:p14="http://schemas.microsoft.com/office/powerpoint/2010/main" val="2116770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10020</TotalTime>
  <Words>1260</Words>
  <Application>Microsoft Office PowerPoint</Application>
  <PresentationFormat>On-screen Show (4:3)</PresentationFormat>
  <Paragraphs>74</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Introduction</vt:lpstr>
      <vt:lpstr>1. Cross-Cultural Communication </vt:lpstr>
      <vt:lpstr>Example: </vt:lpstr>
      <vt:lpstr>Global Negotiation Skills</vt:lpstr>
      <vt:lpstr>Example: </vt:lpstr>
      <vt:lpstr>Global Financial Literacy</vt:lpstr>
      <vt:lpstr>Example: </vt:lpstr>
      <vt:lpstr>Leadership and Management Skills in Global Business</vt:lpstr>
      <vt:lpstr> Key Skills </vt:lpstr>
      <vt:lpstr>Example</vt:lpstr>
      <vt:lpstr>Global Marketing and Consumer Behavior</vt:lpstr>
      <vt:lpstr>Key Elements: </vt:lpstr>
      <vt:lpstr>International Legal and Ethical Considerations</vt:lpstr>
      <vt:lpstr>Key Areas: </vt:lpstr>
      <vt:lpstr>Technology and Innovation in Global Business</vt:lpstr>
      <vt:lpstr>Example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cp:revision>
  <dcterms:created xsi:type="dcterms:W3CDTF">2024-12-02T08:57:12Z</dcterms:created>
  <dcterms:modified xsi:type="dcterms:W3CDTF">2024-12-09T07:57:42Z</dcterms:modified>
</cp:coreProperties>
</file>