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7EB0D-6CCF-4993-BF95-36ECE84C67CD}" type="datetimeFigureOut">
              <a:rPr lang="en-US" smtClean="0"/>
              <a:t>12/26/2024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CE6A0-A138-4A4F-84EC-71B6A6458358}" type="slidenum">
              <a:rPr lang="en-US" smtClean="0"/>
              <a:t>‹N°›</a:t>
            </a:fld>
            <a:endParaRPr lang="en-US"/>
          </a:p>
        </p:txBody>
      </p:sp>
    </p:spTree>
    <p:extLst>
      <p:ext uri="{BB962C8B-B14F-4D97-AF65-F5344CB8AC3E}">
        <p14:creationId xmlns:p14="http://schemas.microsoft.com/office/powerpoint/2010/main" val="17005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00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331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77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49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80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06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fr-FR"/>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67528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10991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33789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287670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fr-FR"/>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351142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fr-FR"/>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260129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0222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4265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88141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94293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53299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19842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4835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Light" panose="020B0302020104020203" pitchFamily="34" charset="-79"/>
              <a:ea typeface="+mn-ea"/>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363315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18444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351796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150090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400356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Gill Sans Nova Light"/>
              <a:ea typeface="+mn-ea"/>
              <a:cs typeface="+mn-cs"/>
            </a:endParaRPr>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65267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5274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fr-FR" sz="4400" spc="-20" dirty="0"/>
              <a:t>CROISSANCE ET DEVELOPPEMENT</a:t>
            </a:r>
          </a:p>
        </p:txBody>
      </p:sp>
      <p:sp>
        <p:nvSpPr>
          <p:cNvPr id="5" name="Sous-titre 4">
            <a:extLst>
              <a:ext uri="{FF2B5EF4-FFF2-40B4-BE49-F238E27FC236}">
                <a16:creationId xmlns:a16="http://schemas.microsoft.com/office/drawing/2014/main" id="{257E7076-8297-5636-4D2D-F8EFC9E45EB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2774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45C13B0-831E-9BCE-45B2-94CA2C7CA3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3E76B1CF-90EC-1A45-DA95-BED716DF29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2DD12867-1C78-6DA2-CBB2-C4261321B3C7}"/>
              </a:ext>
            </a:extLst>
          </p:cNvPr>
          <p:cNvSpPr>
            <a:spLocks noGrp="1"/>
          </p:cNvSpPr>
          <p:nvPr>
            <p:ph sz="quarter" idx="4"/>
          </p:nvPr>
        </p:nvSpPr>
        <p:spPr>
          <a:xfrm>
            <a:off x="7288348" y="621792"/>
            <a:ext cx="4644572" cy="5879592"/>
          </a:xfrm>
        </p:spPr>
        <p:txBody>
          <a:bodyPr>
            <a:normAutofit fontScale="55000" lnSpcReduction="20000"/>
          </a:bodyPr>
          <a:lstStyle/>
          <a:p>
            <a:r>
              <a:rPr lang="fr-FR" dirty="0"/>
              <a:t>- </a:t>
            </a:r>
            <a:r>
              <a:rPr lang="fr-FR" sz="3500" dirty="0">
                <a:latin typeface="Times New Roman" panose="02020603050405020304" pitchFamily="18" charset="0"/>
                <a:cs typeface="Times New Roman" panose="02020603050405020304" pitchFamily="18" charset="0"/>
              </a:rPr>
              <a:t>Phase 1 : caractérisée par une absorption très rapide de l’eau. On parle d’imbibition. Cette phase dure quelques heures et permet l’hydratation des tissus.</a:t>
            </a:r>
          </a:p>
          <a:p>
            <a:r>
              <a:rPr lang="fr-FR" sz="3500" dirty="0">
                <a:latin typeface="Times New Roman" panose="02020603050405020304" pitchFamily="18" charset="0"/>
                <a:cs typeface="Times New Roman" panose="02020603050405020304" pitchFamily="18" charset="0"/>
              </a:rPr>
              <a:t>- Phase 2 : c’est une phase de latence. La teneur en eau reste stable, il y a sortie de la radicule, remise en route du métabolisme et réparation de certains tissus.</a:t>
            </a:r>
          </a:p>
          <a:p>
            <a:r>
              <a:rPr lang="fr-FR" sz="3500" dirty="0">
                <a:latin typeface="Times New Roman" panose="02020603050405020304" pitchFamily="18" charset="0"/>
                <a:cs typeface="Times New Roman" panose="02020603050405020304" pitchFamily="18" charset="0"/>
              </a:rPr>
              <a:t>- Phase 3 : reprise de l’absorption de l’eau. Il y a croissance de l’embryon, début de la dégradation des réserves et levée des semis/ elle correspond en fait à un processus de croissance affectant la radicule</a:t>
            </a:r>
          </a:p>
          <a:p>
            <a:r>
              <a:rPr lang="fr-FR" sz="3500" dirty="0">
                <a:latin typeface="Times New Roman" panose="02020603050405020304" pitchFamily="18" charset="0"/>
                <a:cs typeface="Times New Roman" panose="02020603050405020304" pitchFamily="18" charset="0"/>
              </a:rPr>
              <a:t>puis la tigelle</a:t>
            </a:r>
          </a:p>
          <a:p>
            <a:endParaRPr lang="fr-FR" dirty="0"/>
          </a:p>
        </p:txBody>
      </p:sp>
      <p:pic>
        <p:nvPicPr>
          <p:cNvPr id="10" name="Image 9">
            <a:extLst>
              <a:ext uri="{FF2B5EF4-FFF2-40B4-BE49-F238E27FC236}">
                <a16:creationId xmlns:a16="http://schemas.microsoft.com/office/drawing/2014/main" id="{53265249-60C2-60E2-4DA0-AC6D06E4C94A}"/>
              </a:ext>
            </a:extLst>
          </p:cNvPr>
          <p:cNvPicPr>
            <a:picLocks noChangeAspect="1"/>
          </p:cNvPicPr>
          <p:nvPr/>
        </p:nvPicPr>
        <p:blipFill>
          <a:blip r:embed="rId2"/>
          <a:stretch>
            <a:fillRect/>
          </a:stretch>
        </p:blipFill>
        <p:spPr>
          <a:xfrm>
            <a:off x="841022" y="-136525"/>
            <a:ext cx="4224464" cy="6858000"/>
          </a:xfrm>
          <a:prstGeom prst="rect">
            <a:avLst/>
          </a:prstGeom>
        </p:spPr>
      </p:pic>
    </p:spTree>
    <p:extLst>
      <p:ext uri="{BB962C8B-B14F-4D97-AF65-F5344CB8AC3E}">
        <p14:creationId xmlns:p14="http://schemas.microsoft.com/office/powerpoint/2010/main" val="1631742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D5F0D46-6784-B7A7-A39E-DD92BB17CB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05E85168-9C20-29FA-7E3D-DC24183F5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D4C7599C-C7EC-9AF9-2CA0-101B1E407056}"/>
              </a:ext>
            </a:extLst>
          </p:cNvPr>
          <p:cNvSpPr>
            <a:spLocks noGrp="1"/>
          </p:cNvSpPr>
          <p:nvPr>
            <p:ph sz="quarter" idx="4"/>
          </p:nvPr>
        </p:nvSpPr>
        <p:spPr>
          <a:xfrm>
            <a:off x="7043931" y="310551"/>
            <a:ext cx="4888990" cy="6410924"/>
          </a:xfrm>
        </p:spPr>
        <p:txBody>
          <a:bodyPr>
            <a:normAutofit fontScale="92500"/>
          </a:bodyPr>
          <a:lstStyle/>
          <a:p>
            <a:r>
              <a:rPr lang="fr-FR" dirty="0">
                <a:latin typeface="Times New Roman" panose="02020603050405020304" pitchFamily="18" charset="0"/>
                <a:cs typeface="Times New Roman" panose="02020603050405020304" pitchFamily="18" charset="0"/>
              </a:rPr>
              <a:t>On a formation de nouvelles protéines à partir d’ARNm déjà présents dans la graine. Ce sont des ARNm codant pour des protéines de la graine sèche. Les protéines synthétisées sont nécessaires à la germination, ce sont des enzymes du métabolisme et elles sont spécifiques de la germination. Apres imbibition de la graine on a une synthèse rapide grâce aux ARNm. Deux ou trois heures après l’imbibition on a obtention d’un nouveau stock d’ARNm.</a:t>
            </a:r>
          </a:p>
        </p:txBody>
      </p:sp>
      <p:sp>
        <p:nvSpPr>
          <p:cNvPr id="6" name="Espace réservé du texte 5">
            <a:extLst>
              <a:ext uri="{FF2B5EF4-FFF2-40B4-BE49-F238E27FC236}">
                <a16:creationId xmlns:a16="http://schemas.microsoft.com/office/drawing/2014/main" id="{42A9B151-6CBC-1528-5A36-2C44FF876FD6}"/>
              </a:ext>
            </a:extLst>
          </p:cNvPr>
          <p:cNvSpPr>
            <a:spLocks noGrp="1"/>
          </p:cNvSpPr>
          <p:nvPr>
            <p:ph type="body" sz="quarter" idx="13"/>
          </p:nvPr>
        </p:nvSpPr>
        <p:spPr/>
        <p:txBody>
          <a:bodyPr>
            <a:normAutofit/>
          </a:bodyPr>
          <a:lstStyle/>
          <a:p>
            <a:r>
              <a:rPr lang="fr-FR" sz="4000" dirty="0">
                <a:solidFill>
                  <a:srgbClr val="FF0000"/>
                </a:solidFill>
              </a:rPr>
              <a:t>La </a:t>
            </a:r>
            <a:r>
              <a:rPr lang="fr-FR" sz="4000" dirty="0" err="1">
                <a:solidFill>
                  <a:srgbClr val="FF0000"/>
                </a:solidFill>
              </a:rPr>
              <a:t>protéogenèse</a:t>
            </a:r>
            <a:endParaRPr lang="fr-FR" sz="4000" dirty="0">
              <a:solidFill>
                <a:srgbClr val="FF0000"/>
              </a:solidFill>
            </a:endParaRPr>
          </a:p>
        </p:txBody>
      </p:sp>
    </p:spTree>
    <p:extLst>
      <p:ext uri="{BB962C8B-B14F-4D97-AF65-F5344CB8AC3E}">
        <p14:creationId xmlns:p14="http://schemas.microsoft.com/office/powerpoint/2010/main" val="394402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2AB75AE-4A49-5AE4-0117-EC951F7E138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86FB0D7A-7F2B-03A4-E721-F3E0F94D90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3872F8E2-6AD8-3AB0-A881-6845845CFF15}"/>
              </a:ext>
            </a:extLst>
          </p:cNvPr>
          <p:cNvSpPr>
            <a:spLocks noGrp="1"/>
          </p:cNvSpPr>
          <p:nvPr>
            <p:ph sz="quarter" idx="4"/>
          </p:nvPr>
        </p:nvSpPr>
        <p:spPr>
          <a:xfrm>
            <a:off x="5558972" y="136525"/>
            <a:ext cx="6199436" cy="674002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fr-FR" dirty="0"/>
              <a:t>Les réserves occupent 80% de la taille de la graine.</a:t>
            </a:r>
          </a:p>
          <a:p>
            <a:r>
              <a:rPr lang="fr-FR" dirty="0"/>
              <a:t>la nature des réserves dépend de l’état de digestion de l’albumen par l’embryon et du nucelle par l’albumen</a:t>
            </a:r>
          </a:p>
          <a:p>
            <a:r>
              <a:rPr lang="fr-FR" dirty="0"/>
              <a:t>- graines à périsperme (reste de nucelle)</a:t>
            </a:r>
          </a:p>
          <a:p>
            <a:r>
              <a:rPr lang="fr-FR" dirty="0"/>
              <a:t>- graines albuminées</a:t>
            </a:r>
          </a:p>
          <a:p>
            <a:r>
              <a:rPr lang="fr-FR" dirty="0"/>
              <a:t>- graines </a:t>
            </a:r>
            <a:r>
              <a:rPr lang="fr-FR" dirty="0" err="1"/>
              <a:t>ex-albuminées</a:t>
            </a:r>
            <a:r>
              <a:rPr lang="fr-FR" dirty="0"/>
              <a:t> (accumulation des réserves dans le cotylédon)</a:t>
            </a:r>
          </a:p>
          <a:p>
            <a:r>
              <a:rPr lang="fr-FR" dirty="0"/>
              <a:t>On distingue aussi les trois grands types de graines : - Graines amylacées : glucides, - Graines oléagineuses : lipides</a:t>
            </a:r>
          </a:p>
          <a:p>
            <a:r>
              <a:rPr lang="fr-FR" dirty="0"/>
              <a:t>et - Graines protéagineuses : protéines</a:t>
            </a:r>
          </a:p>
          <a:p>
            <a:endParaRPr lang="fr-FR" dirty="0"/>
          </a:p>
          <a:p>
            <a:r>
              <a:rPr lang="fr-FR" dirty="0"/>
              <a:t>Dégradation des macromolécules de réserve et métabolisme énergétique</a:t>
            </a:r>
          </a:p>
          <a:p>
            <a:endParaRPr lang="fr-FR" dirty="0"/>
          </a:p>
        </p:txBody>
      </p:sp>
      <p:sp>
        <p:nvSpPr>
          <p:cNvPr id="6" name="Espace réservé du texte 5">
            <a:extLst>
              <a:ext uri="{FF2B5EF4-FFF2-40B4-BE49-F238E27FC236}">
                <a16:creationId xmlns:a16="http://schemas.microsoft.com/office/drawing/2014/main" id="{3817B958-2E42-B4F1-B180-8F82F86E6DF3}"/>
              </a:ext>
            </a:extLst>
          </p:cNvPr>
          <p:cNvSpPr>
            <a:spLocks noGrp="1"/>
          </p:cNvSpPr>
          <p:nvPr>
            <p:ph type="body" sz="quarter" idx="13"/>
          </p:nvPr>
        </p:nvSpPr>
        <p:spPr>
          <a:xfrm>
            <a:off x="718984" y="136525"/>
            <a:ext cx="4578729" cy="1325880"/>
          </a:xfrm>
        </p:spPr>
        <p:txBody>
          <a:bodyPr>
            <a:normAutofit/>
          </a:bodyPr>
          <a:lstStyle/>
          <a:p>
            <a:r>
              <a:rPr lang="fr-FR" sz="4000">
                <a:solidFill>
                  <a:srgbClr val="FF0000"/>
                </a:solidFill>
              </a:rPr>
              <a:t>Utilisation des réserves </a:t>
            </a:r>
            <a:endParaRPr lang="fr-FR" sz="4000" dirty="0">
              <a:solidFill>
                <a:srgbClr val="FF0000"/>
              </a:solidFill>
            </a:endParaRPr>
          </a:p>
        </p:txBody>
      </p:sp>
      <p:pic>
        <p:nvPicPr>
          <p:cNvPr id="7" name="Image 6">
            <a:extLst>
              <a:ext uri="{FF2B5EF4-FFF2-40B4-BE49-F238E27FC236}">
                <a16:creationId xmlns:a16="http://schemas.microsoft.com/office/drawing/2014/main" id="{7A5AC454-BCC0-33B5-991A-EA7BFD695576}"/>
              </a:ext>
            </a:extLst>
          </p:cNvPr>
          <p:cNvPicPr>
            <a:picLocks noChangeAspect="1"/>
          </p:cNvPicPr>
          <p:nvPr/>
        </p:nvPicPr>
        <p:blipFill>
          <a:blip r:embed="rId2"/>
          <a:stretch>
            <a:fillRect/>
          </a:stretch>
        </p:blipFill>
        <p:spPr>
          <a:xfrm>
            <a:off x="433592" y="2133600"/>
            <a:ext cx="4932580" cy="4222749"/>
          </a:xfrm>
          <a:prstGeom prst="rect">
            <a:avLst/>
          </a:prstGeom>
        </p:spPr>
      </p:pic>
    </p:spTree>
    <p:extLst>
      <p:ext uri="{BB962C8B-B14F-4D97-AF65-F5344CB8AC3E}">
        <p14:creationId xmlns:p14="http://schemas.microsoft.com/office/powerpoint/2010/main" val="1149260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544A8-C70E-7309-9C76-CDBA43E9B45B}"/>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97A5F725-4424-3B57-2038-754C18D7C62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2D56EC6C-AC3A-CF8F-C892-273022F920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57046D48-9788-94BD-0BC7-90643A42805F}"/>
              </a:ext>
            </a:extLst>
          </p:cNvPr>
          <p:cNvSpPr>
            <a:spLocks noGrp="1"/>
          </p:cNvSpPr>
          <p:nvPr>
            <p:ph sz="quarter" idx="4"/>
          </p:nvPr>
        </p:nvSpPr>
        <p:spPr/>
        <p:txBody>
          <a:bodyPr/>
          <a:lstStyle/>
          <a:p>
            <a:endParaRPr lang="fr-FR"/>
          </a:p>
        </p:txBody>
      </p:sp>
      <p:sp>
        <p:nvSpPr>
          <p:cNvPr id="6" name="Espace réservé du texte 5">
            <a:extLst>
              <a:ext uri="{FF2B5EF4-FFF2-40B4-BE49-F238E27FC236}">
                <a16:creationId xmlns:a16="http://schemas.microsoft.com/office/drawing/2014/main" id="{40C972F7-DC38-DF99-3D23-96B6C1A98E97}"/>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2B814729-2491-2242-EF40-A718BFEABA07}"/>
              </a:ext>
            </a:extLst>
          </p:cNvPr>
          <p:cNvPicPr>
            <a:picLocks noChangeAspect="1"/>
          </p:cNvPicPr>
          <p:nvPr/>
        </p:nvPicPr>
        <p:blipFill>
          <a:blip r:embed="rId2"/>
          <a:stretch>
            <a:fillRect/>
          </a:stretch>
        </p:blipFill>
        <p:spPr>
          <a:xfrm>
            <a:off x="377371" y="1179381"/>
            <a:ext cx="5718629" cy="4499238"/>
          </a:xfrm>
          <a:prstGeom prst="rect">
            <a:avLst/>
          </a:prstGeom>
        </p:spPr>
      </p:pic>
      <p:pic>
        <p:nvPicPr>
          <p:cNvPr id="8" name="Image 7">
            <a:extLst>
              <a:ext uri="{FF2B5EF4-FFF2-40B4-BE49-F238E27FC236}">
                <a16:creationId xmlns:a16="http://schemas.microsoft.com/office/drawing/2014/main" id="{93EF3242-4BAF-27C9-AD6F-88950F64D64F}"/>
              </a:ext>
            </a:extLst>
          </p:cNvPr>
          <p:cNvPicPr>
            <a:picLocks noChangeAspect="1"/>
          </p:cNvPicPr>
          <p:nvPr/>
        </p:nvPicPr>
        <p:blipFill>
          <a:blip r:embed="rId3"/>
          <a:stretch>
            <a:fillRect/>
          </a:stretch>
        </p:blipFill>
        <p:spPr>
          <a:xfrm>
            <a:off x="6779712" y="667657"/>
            <a:ext cx="5718629" cy="5432989"/>
          </a:xfrm>
          <a:prstGeom prst="rect">
            <a:avLst/>
          </a:prstGeom>
        </p:spPr>
      </p:pic>
    </p:spTree>
    <p:extLst>
      <p:ext uri="{BB962C8B-B14F-4D97-AF65-F5344CB8AC3E}">
        <p14:creationId xmlns:p14="http://schemas.microsoft.com/office/powerpoint/2010/main" val="289013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09E7A56-A9B4-19BE-F43D-C8AF9881C84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27701910-670C-5578-401E-256CF1D603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ED0CDF29-ED3F-D233-6672-9EC299C1B683}"/>
              </a:ext>
            </a:extLst>
          </p:cNvPr>
          <p:cNvSpPr>
            <a:spLocks noGrp="1"/>
          </p:cNvSpPr>
          <p:nvPr>
            <p:ph sz="quarter" idx="4"/>
          </p:nvPr>
        </p:nvSpPr>
        <p:spPr>
          <a:xfrm>
            <a:off x="6893169" y="136525"/>
            <a:ext cx="5039751" cy="6364859"/>
          </a:xfrm>
        </p:spPr>
        <p:txBody>
          <a:bodyPr/>
          <a:lstStyle/>
          <a:p>
            <a:r>
              <a:rPr lang="fr-FR" dirty="0">
                <a:solidFill>
                  <a:srgbClr val="FF0000"/>
                </a:solidFill>
              </a:rPr>
              <a:t>Le catabolisme glucidique </a:t>
            </a:r>
          </a:p>
          <a:p>
            <a:r>
              <a:rPr lang="fr-FR" dirty="0"/>
              <a:t>est alimenté par l’amidon et le saccharose. On a formation d’une forme glucidique de transport. L’amidon est dégradé par trois enzymes selon le schéma suivant :  On parle de complexe </a:t>
            </a:r>
            <a:r>
              <a:rPr lang="fr-FR" dirty="0" err="1"/>
              <a:t>amylasique</a:t>
            </a:r>
            <a:endParaRPr lang="fr-FR" dirty="0"/>
          </a:p>
        </p:txBody>
      </p:sp>
      <p:pic>
        <p:nvPicPr>
          <p:cNvPr id="8" name="Image 7">
            <a:extLst>
              <a:ext uri="{FF2B5EF4-FFF2-40B4-BE49-F238E27FC236}">
                <a16:creationId xmlns:a16="http://schemas.microsoft.com/office/drawing/2014/main" id="{58AD7489-0A02-51BE-CD78-02F2F309E642}"/>
              </a:ext>
            </a:extLst>
          </p:cNvPr>
          <p:cNvPicPr>
            <a:picLocks noChangeAspect="1"/>
          </p:cNvPicPr>
          <p:nvPr/>
        </p:nvPicPr>
        <p:blipFill>
          <a:blip r:embed="rId2"/>
          <a:stretch>
            <a:fillRect/>
          </a:stretch>
        </p:blipFill>
        <p:spPr>
          <a:xfrm>
            <a:off x="0" y="1024618"/>
            <a:ext cx="5937661" cy="752580"/>
          </a:xfrm>
          <a:prstGeom prst="rect">
            <a:avLst/>
          </a:prstGeom>
        </p:spPr>
      </p:pic>
    </p:spTree>
    <p:extLst>
      <p:ext uri="{BB962C8B-B14F-4D97-AF65-F5344CB8AC3E}">
        <p14:creationId xmlns:p14="http://schemas.microsoft.com/office/powerpoint/2010/main" val="693075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4D9D5F1-3F80-4CE7-F85C-895F4BF6E46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70949DD-7A92-42D6-CB14-5532046E02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texte 5">
            <a:extLst>
              <a:ext uri="{FF2B5EF4-FFF2-40B4-BE49-F238E27FC236}">
                <a16:creationId xmlns:a16="http://schemas.microsoft.com/office/drawing/2014/main" id="{1E1C4995-B570-6E8A-F7AD-1EFDE2734E5B}"/>
              </a:ext>
            </a:extLst>
          </p:cNvPr>
          <p:cNvSpPr>
            <a:spLocks noGrp="1"/>
          </p:cNvSpPr>
          <p:nvPr>
            <p:ph type="body" sz="quarter" idx="13"/>
          </p:nvPr>
        </p:nvSpPr>
        <p:spPr>
          <a:xfrm>
            <a:off x="617517" y="136524"/>
            <a:ext cx="4530555" cy="5532755"/>
          </a:xfrm>
        </p:spPr>
        <p:style>
          <a:lnRef idx="2">
            <a:schemeClr val="accent4"/>
          </a:lnRef>
          <a:fillRef idx="1">
            <a:schemeClr val="lt1"/>
          </a:fillRef>
          <a:effectRef idx="0">
            <a:schemeClr val="accent4"/>
          </a:effectRef>
          <a:fontRef idx="minor">
            <a:schemeClr val="dk1"/>
          </a:fontRef>
        </p:style>
        <p:txBody>
          <a:bodyPr>
            <a:normAutofit/>
          </a:bodyPr>
          <a:lstStyle/>
          <a:p>
            <a:r>
              <a:rPr lang="fr-FR" sz="2800" dirty="0" err="1"/>
              <a:t>Le</a:t>
            </a:r>
            <a:r>
              <a:rPr lang="fr-FR" sz="2800" dirty="0" err="1">
                <a:solidFill>
                  <a:srgbClr val="FF0000"/>
                </a:solidFill>
              </a:rPr>
              <a:t>Le</a:t>
            </a:r>
            <a:r>
              <a:rPr lang="fr-FR" sz="2800" dirty="0">
                <a:solidFill>
                  <a:srgbClr val="FF0000"/>
                </a:solidFill>
              </a:rPr>
              <a:t> catabolisme lipidique concerne la dégradation des lipides en triglycérides par des glyoxysomes (petits organites à membrane simple). La dégradation des triglycérides conduit à la formation de glycérol et d’acides gras</a:t>
            </a:r>
            <a:endParaRPr lang="fr-FR" sz="2800" dirty="0"/>
          </a:p>
        </p:txBody>
      </p:sp>
      <p:sp>
        <p:nvSpPr>
          <p:cNvPr id="8" name="Espace réservé du contenu 7">
            <a:extLst>
              <a:ext uri="{FF2B5EF4-FFF2-40B4-BE49-F238E27FC236}">
                <a16:creationId xmlns:a16="http://schemas.microsoft.com/office/drawing/2014/main" id="{820B59DE-BE80-61EE-F5A3-C54FFF46CCEB}"/>
              </a:ext>
            </a:extLst>
          </p:cNvPr>
          <p:cNvSpPr>
            <a:spLocks noGrp="1"/>
          </p:cNvSpPr>
          <p:nvPr>
            <p:ph sz="quarter" idx="4"/>
          </p:nvPr>
        </p:nvSpPr>
        <p:spPr>
          <a:xfrm>
            <a:off x="7493330" y="332509"/>
            <a:ext cx="4439590" cy="6168875"/>
          </a:xfrm>
        </p:spPr>
        <p:txBody>
          <a:bodyPr/>
          <a:lstStyle/>
          <a:p>
            <a:r>
              <a:rPr lang="fr-FR" dirty="0"/>
              <a:t>Le glycérol</a:t>
            </a:r>
          </a:p>
          <a:p>
            <a:r>
              <a:rPr lang="fr-FR" dirty="0"/>
              <a:t>donnera ensuite du 3phosphodihydroxyacétone (DHAP) tandis que les acides gras donneront de l’</a:t>
            </a:r>
            <a:r>
              <a:rPr lang="fr-FR" dirty="0" err="1"/>
              <a:t>acétylCoA</a:t>
            </a:r>
            <a:r>
              <a:rPr lang="fr-FR" dirty="0"/>
              <a:t> et du succinate par le cycle de </a:t>
            </a:r>
            <a:r>
              <a:rPr lang="fr-FR" dirty="0" err="1"/>
              <a:t>Linen</a:t>
            </a:r>
            <a:r>
              <a:rPr lang="fr-FR" dirty="0"/>
              <a:t>. Le DHAP servira lors de la glycolyse et l’</a:t>
            </a:r>
            <a:r>
              <a:rPr lang="fr-FR" dirty="0" err="1"/>
              <a:t>acétylCoA</a:t>
            </a:r>
            <a:r>
              <a:rPr lang="fr-FR" dirty="0"/>
              <a:t> servira aux mitochondries.</a:t>
            </a:r>
          </a:p>
          <a:p>
            <a:endParaRPr lang="fr-FR" dirty="0"/>
          </a:p>
          <a:p>
            <a:endParaRPr lang="fr-FR" dirty="0"/>
          </a:p>
        </p:txBody>
      </p:sp>
    </p:spTree>
    <p:extLst>
      <p:ext uri="{BB962C8B-B14F-4D97-AF65-F5344CB8AC3E}">
        <p14:creationId xmlns:p14="http://schemas.microsoft.com/office/powerpoint/2010/main" val="132223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29E8750-C19E-7B26-2968-978843F8A1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278F40F0-4714-245D-295C-C77652268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texte 5">
            <a:extLst>
              <a:ext uri="{FF2B5EF4-FFF2-40B4-BE49-F238E27FC236}">
                <a16:creationId xmlns:a16="http://schemas.microsoft.com/office/drawing/2014/main" id="{9A3359C7-932E-38BE-E03D-19844030B4E4}"/>
              </a:ext>
            </a:extLst>
          </p:cNvPr>
          <p:cNvSpPr>
            <a:spLocks noGrp="1"/>
          </p:cNvSpPr>
          <p:nvPr>
            <p:ph type="body" sz="quarter" idx="13"/>
          </p:nvPr>
        </p:nvSpPr>
        <p:spPr>
          <a:xfrm>
            <a:off x="259080" y="760021"/>
            <a:ext cx="4888992" cy="574136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3200" dirty="0">
                <a:solidFill>
                  <a:srgbClr val="FF0000"/>
                </a:solidFill>
              </a:rPr>
              <a:t>Le catabolisme protéique est alimenté par les protéines de réserves qui sont de différents types : albumine, globuline, </a:t>
            </a:r>
            <a:r>
              <a:rPr lang="fr-FR" sz="3200" dirty="0" err="1">
                <a:solidFill>
                  <a:srgbClr val="FF0000"/>
                </a:solidFill>
              </a:rPr>
              <a:t>glutéline</a:t>
            </a:r>
            <a:r>
              <a:rPr lang="fr-FR" sz="3200" dirty="0">
                <a:solidFill>
                  <a:srgbClr val="FF0000"/>
                </a:solidFill>
              </a:rPr>
              <a:t>… La dégradation a lieu dans les tissus de réserves et favorise la libération d’acides aminés par action</a:t>
            </a:r>
          </a:p>
          <a:p>
            <a:pPr algn="just"/>
            <a:r>
              <a:rPr lang="fr-FR" sz="3200" dirty="0">
                <a:solidFill>
                  <a:srgbClr val="FF0000"/>
                </a:solidFill>
              </a:rPr>
              <a:t>d’enzymes protéiques </a:t>
            </a:r>
          </a:p>
          <a:p>
            <a:endParaRPr lang="fr-FR" sz="2800" dirty="0"/>
          </a:p>
        </p:txBody>
      </p:sp>
      <p:sp>
        <p:nvSpPr>
          <p:cNvPr id="8" name="ZoneTexte 7">
            <a:extLst>
              <a:ext uri="{FF2B5EF4-FFF2-40B4-BE49-F238E27FC236}">
                <a16:creationId xmlns:a16="http://schemas.microsoft.com/office/drawing/2014/main" id="{8EE10D90-0264-832B-C1CA-D50BD239E29B}"/>
              </a:ext>
            </a:extLst>
          </p:cNvPr>
          <p:cNvSpPr txBox="1"/>
          <p:nvPr/>
        </p:nvSpPr>
        <p:spPr>
          <a:xfrm>
            <a:off x="6745184" y="760021"/>
            <a:ext cx="5073732"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err="1">
                <a:ln>
                  <a:noFill/>
                </a:ln>
                <a:solidFill>
                  <a:srgbClr val="000000"/>
                </a:solidFill>
                <a:effectLst/>
                <a:uLnTx/>
                <a:uFillTx/>
                <a:latin typeface="Gill Sans Nova Light"/>
                <a:ea typeface="+mn-ea"/>
                <a:cs typeface="+mn-cs"/>
              </a:rPr>
              <a:t>Thiolendopeptidase</a:t>
            </a: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pour les ponts S-S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srgbClr val="000000"/>
              </a:solidFill>
              <a:effectLst/>
              <a:uLnTx/>
              <a:uFillTx/>
              <a:latin typeface="Gill Sans Nova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 </a:t>
            </a:r>
            <a:r>
              <a:rPr kumimoji="0" lang="fr-FR" sz="3600" b="0" i="0" u="none" strike="noStrike" kern="1200" cap="none" spc="0" normalizeH="0" baseline="0" noProof="0" dirty="0" err="1">
                <a:ln>
                  <a:noFill/>
                </a:ln>
                <a:solidFill>
                  <a:srgbClr val="000000"/>
                </a:solidFill>
                <a:effectLst/>
                <a:uLnTx/>
                <a:uFillTx/>
                <a:latin typeface="Gill Sans Nova Light"/>
                <a:ea typeface="+mn-ea"/>
                <a:cs typeface="+mn-cs"/>
              </a:rPr>
              <a:t>Métalloendopeptidase</a:t>
            </a: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pour les cofacteurs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3600" b="0" i="0" u="none" strike="noStrike" kern="1200" cap="none" spc="0" normalizeH="0" baseline="0" noProof="0" dirty="0" err="1">
                <a:ln>
                  <a:noFill/>
                </a:ln>
                <a:solidFill>
                  <a:srgbClr val="000000"/>
                </a:solidFill>
                <a:effectLst/>
                <a:uLnTx/>
                <a:uFillTx/>
                <a:latin typeface="Gill Sans Nova Light"/>
                <a:ea typeface="+mn-ea"/>
                <a:cs typeface="+mn-cs"/>
              </a:rPr>
              <a:t>Carboxyexopeptidase</a:t>
            </a: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pour COOH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 </a:t>
            </a:r>
            <a:r>
              <a:rPr kumimoji="0" lang="fr-FR" sz="3600" b="0" i="0" u="none" strike="noStrike" kern="1200" cap="none" spc="0" normalizeH="0" baseline="0" noProof="0" dirty="0" err="1">
                <a:ln>
                  <a:noFill/>
                </a:ln>
                <a:solidFill>
                  <a:srgbClr val="000000"/>
                </a:solidFill>
                <a:effectLst/>
                <a:uLnTx/>
                <a:uFillTx/>
                <a:latin typeface="Gill Sans Nova Light"/>
                <a:ea typeface="+mn-ea"/>
                <a:cs typeface="+mn-cs"/>
              </a:rPr>
              <a:t>Aminoexopeptidase</a:t>
            </a:r>
            <a:r>
              <a:rPr kumimoji="0" lang="fr-FR" sz="3600" b="0" i="0" u="none" strike="noStrike" kern="1200" cap="none" spc="0" normalizeH="0" baseline="0" noProof="0" dirty="0">
                <a:ln>
                  <a:noFill/>
                </a:ln>
                <a:solidFill>
                  <a:srgbClr val="000000"/>
                </a:solidFill>
                <a:effectLst/>
                <a:uLnTx/>
                <a:uFillTx/>
                <a:latin typeface="Gill Sans Nova Light"/>
                <a:ea typeface="+mn-ea"/>
                <a:cs typeface="+mn-cs"/>
              </a:rPr>
              <a:t> pour NH2</a:t>
            </a:r>
          </a:p>
        </p:txBody>
      </p:sp>
    </p:spTree>
    <p:extLst>
      <p:ext uri="{BB962C8B-B14F-4D97-AF65-F5344CB8AC3E}">
        <p14:creationId xmlns:p14="http://schemas.microsoft.com/office/powerpoint/2010/main" val="74062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fr-FR" sz="4400" spc="-20" dirty="0"/>
              <a:t>Types de germination </a:t>
            </a:r>
          </a:p>
        </p:txBody>
      </p:sp>
      <p:sp>
        <p:nvSpPr>
          <p:cNvPr id="5" name="Sous-titre 4">
            <a:extLst>
              <a:ext uri="{FF2B5EF4-FFF2-40B4-BE49-F238E27FC236}">
                <a16:creationId xmlns:a16="http://schemas.microsoft.com/office/drawing/2014/main" id="{257E7076-8297-5636-4D2D-F8EFC9E45EB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48042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4FC1309-45D8-3EA9-97A4-EF405F219C8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3B557B3D-9927-9E3D-9591-D34F922028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908B084C-1C7E-8822-37EF-8DE9F80BB3F0}"/>
              </a:ext>
            </a:extLst>
          </p:cNvPr>
          <p:cNvSpPr>
            <a:spLocks noGrp="1"/>
          </p:cNvSpPr>
          <p:nvPr>
            <p:ph sz="quarter" idx="4"/>
          </p:nvPr>
        </p:nvSpPr>
        <p:spPr>
          <a:xfrm>
            <a:off x="6887688" y="1021279"/>
            <a:ext cx="5045232" cy="5480106"/>
          </a:xfrm>
        </p:spPr>
        <p:txBody>
          <a:bodyPr/>
          <a:lstStyle/>
          <a:p>
            <a:pPr algn="just"/>
            <a:r>
              <a:rPr lang="fr-FR" sz="2800" dirty="0">
                <a:solidFill>
                  <a:srgbClr val="FF0000"/>
                </a:solidFill>
                <a:latin typeface="Times New Roman" panose="02020603050405020304" pitchFamily="18" charset="0"/>
                <a:cs typeface="Times New Roman" panose="02020603050405020304" pitchFamily="18" charset="0"/>
              </a:rPr>
              <a:t>La germination épigée </a:t>
            </a:r>
            <a:r>
              <a:rPr lang="fr-FR" sz="2800" dirty="0">
                <a:latin typeface="Times New Roman" panose="02020603050405020304" pitchFamily="18" charset="0"/>
                <a:cs typeface="Times New Roman" panose="02020603050405020304" pitchFamily="18" charset="0"/>
              </a:rPr>
              <a:t>lorsque les tissus de réserve qui composent l’essentiel de la graine</a:t>
            </a:r>
          </a:p>
          <a:p>
            <a:pPr algn="just"/>
            <a:r>
              <a:rPr lang="fr-FR" sz="2800" dirty="0">
                <a:latin typeface="Times New Roman" panose="02020603050405020304" pitchFamily="18" charset="0"/>
                <a:cs typeface="Times New Roman" panose="02020603050405020304" pitchFamily="18" charset="0"/>
              </a:rPr>
              <a:t>sortent du sol. La germination est alors assurée essentiellement par l’élongation importante de</a:t>
            </a:r>
          </a:p>
          <a:p>
            <a:pPr algn="just"/>
            <a:r>
              <a:rPr lang="fr-FR" sz="2800" dirty="0">
                <a:latin typeface="Times New Roman" panose="02020603050405020304" pitchFamily="18" charset="0"/>
                <a:cs typeface="Times New Roman" panose="02020603050405020304" pitchFamily="18" charset="0"/>
              </a:rPr>
              <a:t>l’hypocotyle</a:t>
            </a:r>
            <a:r>
              <a:rPr lang="fr-FR" dirty="0"/>
              <a:t>.</a:t>
            </a:r>
          </a:p>
        </p:txBody>
      </p:sp>
      <p:sp>
        <p:nvSpPr>
          <p:cNvPr id="6" name="Espace réservé du texte 5">
            <a:extLst>
              <a:ext uri="{FF2B5EF4-FFF2-40B4-BE49-F238E27FC236}">
                <a16:creationId xmlns:a16="http://schemas.microsoft.com/office/drawing/2014/main" id="{55C2BAF8-FB00-3DD0-9BF1-29DA7D696E27}"/>
              </a:ext>
            </a:extLst>
          </p:cNvPr>
          <p:cNvSpPr>
            <a:spLocks noGrp="1"/>
          </p:cNvSpPr>
          <p:nvPr>
            <p:ph type="body" sz="quarter" idx="13"/>
          </p:nvPr>
        </p:nvSpPr>
        <p:spPr/>
        <p:txBody>
          <a:bodyPr/>
          <a:lstStyle/>
          <a:p>
            <a:endParaRPr lang="fr-FR" dirty="0"/>
          </a:p>
        </p:txBody>
      </p:sp>
      <p:pic>
        <p:nvPicPr>
          <p:cNvPr id="8" name="Image 7">
            <a:extLst>
              <a:ext uri="{FF2B5EF4-FFF2-40B4-BE49-F238E27FC236}">
                <a16:creationId xmlns:a16="http://schemas.microsoft.com/office/drawing/2014/main" id="{4CB57DDA-9879-9891-C078-E128FC0264D9}"/>
              </a:ext>
            </a:extLst>
          </p:cNvPr>
          <p:cNvPicPr>
            <a:picLocks noChangeAspect="1"/>
          </p:cNvPicPr>
          <p:nvPr/>
        </p:nvPicPr>
        <p:blipFill>
          <a:blip r:embed="rId2"/>
          <a:stretch>
            <a:fillRect/>
          </a:stretch>
        </p:blipFill>
        <p:spPr>
          <a:xfrm>
            <a:off x="855023" y="712520"/>
            <a:ext cx="4322856" cy="5480106"/>
          </a:xfrm>
          <a:prstGeom prst="rect">
            <a:avLst/>
          </a:prstGeom>
        </p:spPr>
      </p:pic>
    </p:spTree>
    <p:extLst>
      <p:ext uri="{BB962C8B-B14F-4D97-AF65-F5344CB8AC3E}">
        <p14:creationId xmlns:p14="http://schemas.microsoft.com/office/powerpoint/2010/main" val="596560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595C9CA-A92C-D8BB-CFA6-18661DE46C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412F73EA-DC8F-0BB8-F5FA-9B1A836E78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6551198-1ED0-0FB0-9D7B-D5D6247BFE1C}"/>
              </a:ext>
            </a:extLst>
          </p:cNvPr>
          <p:cNvSpPr>
            <a:spLocks noGrp="1"/>
          </p:cNvSpPr>
          <p:nvPr>
            <p:ph sz="quarter" idx="4"/>
          </p:nvPr>
        </p:nvSpPr>
        <p:spPr>
          <a:xfrm>
            <a:off x="6697683" y="320634"/>
            <a:ext cx="5235237" cy="6180750"/>
          </a:xfrm>
        </p:spPr>
        <p:txBody>
          <a:bodyPr>
            <a:normAutofit/>
          </a:bodyPr>
          <a:lstStyle/>
          <a:p>
            <a:r>
              <a:rPr lang="fr-FR" sz="2800" dirty="0">
                <a:solidFill>
                  <a:srgbClr val="FF0000"/>
                </a:solidFill>
                <a:latin typeface="Times New Roman" panose="02020603050405020304" pitchFamily="18" charset="0"/>
                <a:cs typeface="Times New Roman" panose="02020603050405020304" pitchFamily="18" charset="0"/>
              </a:rPr>
              <a:t>La germination hypogée </a:t>
            </a:r>
            <a:r>
              <a:rPr lang="fr-FR" sz="2800" dirty="0">
                <a:latin typeface="Times New Roman" panose="02020603050405020304" pitchFamily="18" charset="0"/>
                <a:cs typeface="Times New Roman" panose="02020603050405020304" pitchFamily="18" charset="0"/>
              </a:rPr>
              <a:t>lorsque les tissus de réserve qui composent l’essentiel de la graine</a:t>
            </a:r>
          </a:p>
          <a:p>
            <a:r>
              <a:rPr lang="fr-FR" sz="2800" dirty="0">
                <a:latin typeface="Times New Roman" panose="02020603050405020304" pitchFamily="18" charset="0"/>
                <a:cs typeface="Times New Roman" panose="02020603050405020304" pitchFamily="18" charset="0"/>
              </a:rPr>
              <a:t>demeurent dans le sol. La germination est alors assurée essentiellement par l’élongation importante</a:t>
            </a:r>
          </a:p>
          <a:p>
            <a:r>
              <a:rPr lang="fr-FR" sz="2800" dirty="0">
                <a:latin typeface="Times New Roman" panose="02020603050405020304" pitchFamily="18" charset="0"/>
                <a:cs typeface="Times New Roman" panose="02020603050405020304" pitchFamily="18" charset="0"/>
              </a:rPr>
              <a:t>de l’épicotyle</a:t>
            </a:r>
          </a:p>
        </p:txBody>
      </p:sp>
      <p:sp>
        <p:nvSpPr>
          <p:cNvPr id="6" name="Espace réservé du texte 5">
            <a:extLst>
              <a:ext uri="{FF2B5EF4-FFF2-40B4-BE49-F238E27FC236}">
                <a16:creationId xmlns:a16="http://schemas.microsoft.com/office/drawing/2014/main" id="{2A08C67A-9DB6-0D83-E7F6-09BC5F0579CA}"/>
              </a:ext>
            </a:extLst>
          </p:cNvPr>
          <p:cNvSpPr>
            <a:spLocks noGrp="1"/>
          </p:cNvSpPr>
          <p:nvPr>
            <p:ph type="body" sz="quarter" idx="13"/>
          </p:nvPr>
        </p:nvSpPr>
        <p:spPr/>
        <p:txBody>
          <a:bodyPr/>
          <a:lstStyle/>
          <a:p>
            <a:endParaRPr lang="fr-FR"/>
          </a:p>
        </p:txBody>
      </p:sp>
      <p:pic>
        <p:nvPicPr>
          <p:cNvPr id="8" name="Image 7">
            <a:extLst>
              <a:ext uri="{FF2B5EF4-FFF2-40B4-BE49-F238E27FC236}">
                <a16:creationId xmlns:a16="http://schemas.microsoft.com/office/drawing/2014/main" id="{7CE37618-5A48-CF53-17F0-88085345B057}"/>
              </a:ext>
            </a:extLst>
          </p:cNvPr>
          <p:cNvPicPr>
            <a:picLocks noChangeAspect="1"/>
          </p:cNvPicPr>
          <p:nvPr/>
        </p:nvPicPr>
        <p:blipFill>
          <a:blip r:embed="rId3"/>
          <a:stretch>
            <a:fillRect/>
          </a:stretch>
        </p:blipFill>
        <p:spPr>
          <a:xfrm>
            <a:off x="380011" y="867525"/>
            <a:ext cx="5235236" cy="5488825"/>
          </a:xfrm>
          <a:prstGeom prst="rect">
            <a:avLst/>
          </a:prstGeom>
        </p:spPr>
      </p:pic>
    </p:spTree>
    <p:extLst>
      <p:ext uri="{BB962C8B-B14F-4D97-AF65-F5344CB8AC3E}">
        <p14:creationId xmlns:p14="http://schemas.microsoft.com/office/powerpoint/2010/main" val="139038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a:xfrm>
            <a:off x="1748028" y="534511"/>
            <a:ext cx="8695944" cy="365125"/>
          </a:xfrm>
        </p:spPr>
        <p:style>
          <a:lnRef idx="1">
            <a:schemeClr val="accent5"/>
          </a:lnRef>
          <a:fillRef idx="2">
            <a:schemeClr val="accent5"/>
          </a:fillRef>
          <a:effectRef idx="1">
            <a:schemeClr val="accent5"/>
          </a:effectRef>
          <a:fontRef idx="minor">
            <a:schemeClr val="dk1"/>
          </a:fontRef>
        </p:style>
        <p:txBody>
          <a:bodyPr rtlCol="0">
            <a:normAutofit fontScale="90000"/>
          </a:bodyPr>
          <a:lstStyle>
            <a:defPPr>
              <a:defRPr lang="fr-FR"/>
            </a:defPPr>
          </a:lstStyle>
          <a:p>
            <a:pPr rtl="0"/>
            <a:r>
              <a:rPr lang="fr-FR" dirty="0"/>
              <a:t>Introduction</a:t>
            </a:r>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idx="1"/>
          </p:nvPr>
        </p:nvSpPr>
        <p:spPr>
          <a:xfrm>
            <a:off x="240792" y="1473200"/>
            <a:ext cx="11494008" cy="4883150"/>
          </a:xfrm>
        </p:spPr>
        <p:style>
          <a:lnRef idx="2">
            <a:schemeClr val="accent1"/>
          </a:lnRef>
          <a:fillRef idx="1">
            <a:schemeClr val="lt1"/>
          </a:fillRef>
          <a:effectRef idx="0">
            <a:schemeClr val="accent1"/>
          </a:effectRef>
          <a:fontRef idx="minor">
            <a:schemeClr val="dk1"/>
          </a:fontRef>
        </p:style>
        <p:txBody>
          <a:bodyPr rtlCol="0">
            <a:normAutofit/>
          </a:bodyPr>
          <a:lstStyle>
            <a:defPPr>
              <a:defRPr lang="fr-FR"/>
            </a:defPPr>
          </a:lstStyle>
          <a:p>
            <a:pPr algn="just" rtl="0"/>
            <a:r>
              <a:rPr lang="fr-FR" sz="2400" dirty="0">
                <a:latin typeface="Times New Roman" panose="02020603050405020304" pitchFamily="18" charset="0"/>
                <a:cs typeface="Times New Roman" panose="02020603050405020304" pitchFamily="18" charset="0"/>
              </a:rPr>
              <a:t>Chez les organismes pluricellulaires, le développement ou morphogénèse, c’est-à-dire la construction d’un organisme adulte, à partir d’une cellule œuf, fait intervenir plusieurs processus :</a:t>
            </a:r>
          </a:p>
          <a:p>
            <a:pPr algn="l" rtl="0"/>
            <a:r>
              <a:rPr lang="fr-FR" sz="2400" dirty="0">
                <a:latin typeface="Times New Roman" panose="02020603050405020304" pitchFamily="18" charset="0"/>
                <a:cs typeface="Times New Roman" panose="02020603050405020304" pitchFamily="18" charset="0"/>
              </a:rPr>
              <a:t>-	La prolifération cellulaire ou mérèse ;</a:t>
            </a:r>
          </a:p>
          <a:p>
            <a:pPr algn="l" rtl="0"/>
            <a:r>
              <a:rPr lang="fr-FR" sz="2400" dirty="0">
                <a:latin typeface="Times New Roman" panose="02020603050405020304" pitchFamily="18" charset="0"/>
                <a:cs typeface="Times New Roman" panose="02020603050405020304" pitchFamily="18" charset="0"/>
              </a:rPr>
              <a:t>-	La croissance cellulaire ou auxèse ;</a:t>
            </a:r>
          </a:p>
          <a:p>
            <a:pPr algn="just" rtl="0"/>
            <a:r>
              <a:rPr lang="fr-FR" sz="2400" dirty="0">
                <a:latin typeface="Times New Roman" panose="02020603050405020304" pitchFamily="18" charset="0"/>
                <a:cs typeface="Times New Roman" panose="02020603050405020304" pitchFamily="18" charset="0"/>
              </a:rPr>
              <a:t>-	La différenciation cellulaire au cours de laquelle les cellules acquièrent des caractéristiques morphologiques et physiologiques particulières (changements qualitatifs).</a:t>
            </a:r>
          </a:p>
        </p:txBody>
      </p:sp>
      <p:sp>
        <p:nvSpPr>
          <p:cNvPr id="4" name="Espace réservé du pied de page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p>
        </p:txBody>
      </p:sp>
      <p:sp>
        <p:nvSpPr>
          <p:cNvPr id="5" name="Espace réservé du numéro de diapositive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endParaRPr>
          </a:p>
        </p:txBody>
      </p:sp>
      <p:sp>
        <p:nvSpPr>
          <p:cNvPr id="10" name="Accolade fermante 9">
            <a:extLst>
              <a:ext uri="{FF2B5EF4-FFF2-40B4-BE49-F238E27FC236}">
                <a16:creationId xmlns:a16="http://schemas.microsoft.com/office/drawing/2014/main" id="{E832E5F9-EA05-2909-BA3A-2FDE7D57D51C}"/>
              </a:ext>
            </a:extLst>
          </p:cNvPr>
          <p:cNvSpPr/>
          <p:nvPr/>
        </p:nvSpPr>
        <p:spPr>
          <a:xfrm>
            <a:off x="3296920" y="2164715"/>
            <a:ext cx="127000" cy="301625"/>
          </a:xfrm>
          <a:prstGeom prst="rightBrace">
            <a:avLst/>
          </a:prstGeom>
          <a:noFill/>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Gill Sans Nova Light"/>
              <a:ea typeface="+mn-ea"/>
              <a:cs typeface="+mn-cs"/>
            </a:endParaRPr>
          </a:p>
        </p:txBody>
      </p:sp>
      <p:pic>
        <p:nvPicPr>
          <p:cNvPr id="15" name="Image 14">
            <a:extLst>
              <a:ext uri="{FF2B5EF4-FFF2-40B4-BE49-F238E27FC236}">
                <a16:creationId xmlns:a16="http://schemas.microsoft.com/office/drawing/2014/main" id="{0E25E36F-5EFE-63E9-3B4E-48D36B868D12}"/>
              </a:ext>
            </a:extLst>
          </p:cNvPr>
          <p:cNvPicPr>
            <a:picLocks noChangeAspect="1"/>
          </p:cNvPicPr>
          <p:nvPr/>
        </p:nvPicPr>
        <p:blipFill>
          <a:blip r:embed="rId2"/>
          <a:stretch>
            <a:fillRect/>
          </a:stretch>
        </p:blipFill>
        <p:spPr>
          <a:xfrm>
            <a:off x="6437725" y="2901681"/>
            <a:ext cx="2915057" cy="409632"/>
          </a:xfrm>
          <a:prstGeom prst="rect">
            <a:avLst/>
          </a:prstGeom>
        </p:spPr>
      </p:pic>
    </p:spTree>
    <p:extLst>
      <p:ext uri="{BB962C8B-B14F-4D97-AF65-F5344CB8AC3E}">
        <p14:creationId xmlns:p14="http://schemas.microsoft.com/office/powerpoint/2010/main" val="3003086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F7C7C8C-AC7B-90B4-C834-72D34FD804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22C8255B-C5BF-1A55-3499-9BA93C5EBF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EDF8E14-5483-C2EE-D596-6BE977D6E2B8}"/>
              </a:ext>
            </a:extLst>
          </p:cNvPr>
          <p:cNvSpPr>
            <a:spLocks noGrp="1"/>
          </p:cNvSpPr>
          <p:nvPr>
            <p:ph sz="quarter" idx="4"/>
          </p:nvPr>
        </p:nvSpPr>
        <p:spPr>
          <a:xfrm>
            <a:off x="6598724" y="391886"/>
            <a:ext cx="5352484" cy="6082779"/>
          </a:xfrm>
        </p:spPr>
        <p:style>
          <a:lnRef idx="2">
            <a:schemeClr val="accent5"/>
          </a:lnRef>
          <a:fillRef idx="1">
            <a:schemeClr val="lt1"/>
          </a:fillRef>
          <a:effectRef idx="0">
            <a:schemeClr val="accent5"/>
          </a:effectRef>
          <a:fontRef idx="minor">
            <a:schemeClr val="dk1"/>
          </a:fontRef>
        </p:style>
        <p:txBody>
          <a:bodyPr>
            <a:normAutofit fontScale="92500"/>
          </a:bodyPr>
          <a:lstStyle/>
          <a:p>
            <a:pPr algn="just"/>
            <a:r>
              <a:rPr lang="fr-FR" dirty="0">
                <a:latin typeface="Times New Roman" panose="02020603050405020304" pitchFamily="18" charset="0"/>
                <a:cs typeface="Times New Roman" panose="02020603050405020304" pitchFamily="18" charset="0"/>
              </a:rPr>
              <a:t>Si les autres conditions sont remplies comme par exemple la température, la lumière ou l’état de la graine, le redémarrage du métabolisme va suivre avec son cortège d’activités cellulaires induisant de profondes transformations dans la graine. L’embryon va se développer en une racine, une tige</a:t>
            </a:r>
          </a:p>
          <a:p>
            <a:pPr algn="just"/>
            <a:r>
              <a:rPr lang="fr-FR" dirty="0">
                <a:latin typeface="Times New Roman" panose="02020603050405020304" pitchFamily="18" charset="0"/>
                <a:cs typeface="Times New Roman" panose="02020603050405020304" pitchFamily="18" charset="0"/>
              </a:rPr>
              <a:t>et des feuilles à partir des ébauches dont il était constitué. Redevenu  autotrophe, il va entamer sa croissance jusqu’à l’état adulte où, à son tour, il pourra se reproduire.</a:t>
            </a:r>
          </a:p>
          <a:p>
            <a:pPr algn="just"/>
            <a:endParaRPr lang="fr-FR" dirty="0">
              <a:latin typeface="Times New Roman" panose="02020603050405020304" pitchFamily="18" charset="0"/>
              <a:cs typeface="Times New Roman" panose="02020603050405020304" pitchFamily="18" charset="0"/>
            </a:endParaRPr>
          </a:p>
        </p:txBody>
      </p:sp>
      <p:sp>
        <p:nvSpPr>
          <p:cNvPr id="6" name="Espace réservé du texte 5">
            <a:extLst>
              <a:ext uri="{FF2B5EF4-FFF2-40B4-BE49-F238E27FC236}">
                <a16:creationId xmlns:a16="http://schemas.microsoft.com/office/drawing/2014/main" id="{6BDDD098-CC4B-1CAD-069D-D926767BB404}"/>
              </a:ext>
            </a:extLst>
          </p:cNvPr>
          <p:cNvSpPr>
            <a:spLocks noGrp="1"/>
          </p:cNvSpPr>
          <p:nvPr>
            <p:ph type="body" sz="quarter" idx="13"/>
          </p:nvPr>
        </p:nvSpPr>
        <p:spPr>
          <a:xfrm>
            <a:off x="228600" y="1175657"/>
            <a:ext cx="5364678" cy="518069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400" dirty="0">
                <a:solidFill>
                  <a:schemeClr val="tx1"/>
                </a:solidFill>
                <a:latin typeface="Times New Roman" panose="02020603050405020304" pitchFamily="18" charset="0"/>
                <a:cs typeface="Times New Roman" panose="02020603050405020304" pitchFamily="18" charset="0"/>
              </a:rPr>
              <a:t>La germination d’une graine, dépend de </a:t>
            </a:r>
            <a:r>
              <a:rPr lang="fr-FR" sz="2800" dirty="0">
                <a:solidFill>
                  <a:schemeClr val="tx1"/>
                </a:solidFill>
                <a:latin typeface="Times New Roman" panose="02020603050405020304" pitchFamily="18" charset="0"/>
                <a:cs typeface="Times New Roman" panose="02020603050405020304" pitchFamily="18" charset="0"/>
              </a:rPr>
              <a:t>nombreux paramètres internes et externes. Une des principales conditions de la germination est la présence d’eau : elle permet l’imbibition des tissus déshydratés conduisant à la mise en solution des molécules ainsi qu’aux hydrolyses métaboliques</a:t>
            </a:r>
          </a:p>
        </p:txBody>
      </p:sp>
      <p:sp>
        <p:nvSpPr>
          <p:cNvPr id="8" name="ZoneTexte 7">
            <a:extLst>
              <a:ext uri="{FF2B5EF4-FFF2-40B4-BE49-F238E27FC236}">
                <a16:creationId xmlns:a16="http://schemas.microsoft.com/office/drawing/2014/main" id="{EB7FB7D8-869B-2637-364E-FA728A38DACA}"/>
              </a:ext>
            </a:extLst>
          </p:cNvPr>
          <p:cNvSpPr txBox="1"/>
          <p:nvPr/>
        </p:nvSpPr>
        <p:spPr>
          <a:xfrm>
            <a:off x="997528" y="272534"/>
            <a:ext cx="63414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Les conditions de la germination</a:t>
            </a:r>
          </a:p>
        </p:txBody>
      </p:sp>
    </p:spTree>
    <p:extLst>
      <p:ext uri="{BB962C8B-B14F-4D97-AF65-F5344CB8AC3E}">
        <p14:creationId xmlns:p14="http://schemas.microsoft.com/office/powerpoint/2010/main" val="4043170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583A5BB-5B71-FD5F-23F8-003872C18F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67495C51-F46E-9701-7E1C-5779C62C31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8" name="ZoneTexte 7">
            <a:extLst>
              <a:ext uri="{FF2B5EF4-FFF2-40B4-BE49-F238E27FC236}">
                <a16:creationId xmlns:a16="http://schemas.microsoft.com/office/drawing/2014/main" id="{864106C1-5ED0-7CAC-1381-9B8930464A7D}"/>
              </a:ext>
            </a:extLst>
          </p:cNvPr>
          <p:cNvSpPr txBox="1"/>
          <p:nvPr/>
        </p:nvSpPr>
        <p:spPr>
          <a:xfrm>
            <a:off x="377042" y="492228"/>
            <a:ext cx="60979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Conditions externes</a:t>
            </a:r>
          </a:p>
        </p:txBody>
      </p:sp>
      <p:sp>
        <p:nvSpPr>
          <p:cNvPr id="10" name="Espace réservé du contenu 9">
            <a:extLst>
              <a:ext uri="{FF2B5EF4-FFF2-40B4-BE49-F238E27FC236}">
                <a16:creationId xmlns:a16="http://schemas.microsoft.com/office/drawing/2014/main" id="{0BE8BE31-394E-7C49-ABEA-3434A49E9CF4}"/>
              </a:ext>
            </a:extLst>
          </p:cNvPr>
          <p:cNvSpPr>
            <a:spLocks noGrp="1"/>
          </p:cNvSpPr>
          <p:nvPr>
            <p:ph sz="quarter" idx="4"/>
          </p:nvPr>
        </p:nvSpPr>
        <p:spPr>
          <a:xfrm>
            <a:off x="7333488" y="1135296"/>
            <a:ext cx="3749040" cy="4306824"/>
          </a:xfrm>
        </p:spPr>
        <p:txBody>
          <a:bodyPr>
            <a:normAutofit/>
          </a:bodyPr>
          <a:lstStyle/>
          <a:p>
            <a:r>
              <a:rPr lang="fr-FR" sz="2800" dirty="0">
                <a:solidFill>
                  <a:srgbClr val="C00000"/>
                </a:solidFill>
                <a:latin typeface="Times New Roman" panose="02020603050405020304" pitchFamily="18" charset="0"/>
                <a:cs typeface="Times New Roman" panose="02020603050405020304" pitchFamily="18" charset="0"/>
              </a:rPr>
              <a:t> L’eau </a:t>
            </a:r>
            <a:r>
              <a:rPr lang="fr-FR" sz="2800" dirty="0">
                <a:latin typeface="Times New Roman" panose="02020603050405020304" pitchFamily="18" charset="0"/>
                <a:cs typeface="Times New Roman" panose="02020603050405020304" pitchFamily="18" charset="0"/>
              </a:rPr>
              <a:t>: Indispensable, elle doit être disponible dans le milieu extérieur en quantités suffisantes</a:t>
            </a:r>
          </a:p>
        </p:txBody>
      </p:sp>
      <p:pic>
        <p:nvPicPr>
          <p:cNvPr id="11" name="Image 10">
            <a:extLst>
              <a:ext uri="{FF2B5EF4-FFF2-40B4-BE49-F238E27FC236}">
                <a16:creationId xmlns:a16="http://schemas.microsoft.com/office/drawing/2014/main" id="{7F3B5DC7-C6FF-73F8-96C6-8BEEA45726D5}"/>
              </a:ext>
            </a:extLst>
          </p:cNvPr>
          <p:cNvPicPr>
            <a:picLocks noChangeAspect="1"/>
          </p:cNvPicPr>
          <p:nvPr/>
        </p:nvPicPr>
        <p:blipFill>
          <a:blip r:embed="rId2"/>
          <a:stretch>
            <a:fillRect/>
          </a:stretch>
        </p:blipFill>
        <p:spPr>
          <a:xfrm>
            <a:off x="259080" y="1135296"/>
            <a:ext cx="5017443" cy="5586180"/>
          </a:xfrm>
          <a:prstGeom prst="rect">
            <a:avLst/>
          </a:prstGeom>
        </p:spPr>
      </p:pic>
    </p:spTree>
    <p:extLst>
      <p:ext uri="{BB962C8B-B14F-4D97-AF65-F5344CB8AC3E}">
        <p14:creationId xmlns:p14="http://schemas.microsoft.com/office/powerpoint/2010/main" val="491620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DA65C43-051A-D092-38D6-E924A2DE6F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4AB31D89-F8D4-4106-E7CF-8A7BEA175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41744459-E188-FEFB-F9C9-D42865B38194}"/>
              </a:ext>
            </a:extLst>
          </p:cNvPr>
          <p:cNvSpPr>
            <a:spLocks noGrp="1"/>
          </p:cNvSpPr>
          <p:nvPr>
            <p:ph sz="quarter" idx="4"/>
          </p:nvPr>
        </p:nvSpPr>
        <p:spPr>
          <a:xfrm>
            <a:off x="6935190" y="136525"/>
            <a:ext cx="4997730" cy="6364859"/>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fr-FR" dirty="0">
                <a:solidFill>
                  <a:srgbClr val="C00000"/>
                </a:solidFill>
                <a:latin typeface="Times New Roman" panose="02020603050405020304" pitchFamily="18" charset="0"/>
                <a:cs typeface="Times New Roman" panose="02020603050405020304" pitchFamily="18" charset="0"/>
              </a:rPr>
              <a:t>La température </a:t>
            </a:r>
            <a:r>
              <a:rPr lang="fr-FR" dirty="0">
                <a:latin typeface="Times New Roman" panose="02020603050405020304" pitchFamily="18" charset="0"/>
                <a:cs typeface="Times New Roman" panose="02020603050405020304" pitchFamily="18" charset="0"/>
              </a:rPr>
              <a:t>influe sur les activités enzymatiques, la perméabilité des membranes et l’entrée d’oxygène. Elle est nécessaire à la germination est variable suivant les graines. Il existe des graines, notamment celles des plantes dites pyrophytes, qui vivent dans des milieux sujets aux fréquents incendies, survivent très bien au passage du feu. Chez certaines espèces mêmes, le feu ou une chaleur intense est nécessaire à la germination. </a:t>
            </a:r>
          </a:p>
          <a:p>
            <a:r>
              <a:rPr lang="fr-FR" dirty="0">
                <a:latin typeface="Times New Roman" panose="02020603050405020304" pitchFamily="18" charset="0"/>
                <a:cs typeface="Times New Roman" panose="02020603050405020304" pitchFamily="18" charset="0"/>
              </a:rPr>
              <a:t>La chaleur, en effet, dégrade les composés phénoliques et les résines présents dans les téguments de la graine et qui inhibent la germination en temps normal.</a:t>
            </a:r>
          </a:p>
          <a:p>
            <a:endParaRPr lang="fr-FR" dirty="0">
              <a:latin typeface="Times New Roman" panose="02020603050405020304" pitchFamily="18" charset="0"/>
              <a:cs typeface="Times New Roman" panose="02020603050405020304" pitchFamily="18" charset="0"/>
            </a:endParaRPr>
          </a:p>
        </p:txBody>
      </p:sp>
      <p:sp>
        <p:nvSpPr>
          <p:cNvPr id="6" name="Espace réservé du texte 5">
            <a:extLst>
              <a:ext uri="{FF2B5EF4-FFF2-40B4-BE49-F238E27FC236}">
                <a16:creationId xmlns:a16="http://schemas.microsoft.com/office/drawing/2014/main" id="{9BC3ED98-6A4E-DC3F-6078-8F1E40DAC7CE}"/>
              </a:ext>
            </a:extLst>
          </p:cNvPr>
          <p:cNvSpPr>
            <a:spLocks noGrp="1"/>
          </p:cNvSpPr>
          <p:nvPr>
            <p:ph type="body" sz="quarter" idx="13"/>
          </p:nvPr>
        </p:nvSpPr>
        <p:spPr>
          <a:xfrm>
            <a:off x="403761" y="593767"/>
            <a:ext cx="5462649" cy="5617028"/>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600" dirty="0">
                <a:solidFill>
                  <a:srgbClr val="C00000"/>
                </a:solidFill>
                <a:latin typeface="Times New Roman" panose="02020603050405020304" pitchFamily="18" charset="0"/>
                <a:cs typeface="Times New Roman" panose="02020603050405020304" pitchFamily="18" charset="0"/>
              </a:rPr>
              <a:t>L’oxygène</a:t>
            </a:r>
            <a:r>
              <a:rPr lang="fr-FR" sz="2600" dirty="0">
                <a:solidFill>
                  <a:schemeClr val="tx1"/>
                </a:solidFill>
                <a:latin typeface="Times New Roman" panose="02020603050405020304" pitchFamily="18" charset="0"/>
                <a:cs typeface="Times New Roman" panose="02020603050405020304" pitchFamily="18" charset="0"/>
              </a:rPr>
              <a:t> doit être à la pression ordinaire de l’atmosphère ; les graines ne germent ni dans le vide ni sous une pression trop élevée. Cet oxygène se combine avec les glucides et les lipides que renferme la graine lors des processus de respiration. C’est le substrat indispensable à la respiration qui permet la production d’ATP et de matières organiques. La concentration en Oxygène nécessaire représente 5 à 10% (inférieure à la concentration atmosphérique).).</a:t>
            </a:r>
          </a:p>
        </p:txBody>
      </p:sp>
    </p:spTree>
    <p:extLst>
      <p:ext uri="{BB962C8B-B14F-4D97-AF65-F5344CB8AC3E}">
        <p14:creationId xmlns:p14="http://schemas.microsoft.com/office/powerpoint/2010/main" val="40850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BC17ADD-E7F1-2526-90DF-6A4F673EC9B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C449A23B-5B67-7B88-9A74-F225E3715B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8F112068-6718-ECCD-14B8-0AC2F8A7EB48}"/>
              </a:ext>
            </a:extLst>
          </p:cNvPr>
          <p:cNvSpPr>
            <a:spLocks noGrp="1"/>
          </p:cNvSpPr>
          <p:nvPr>
            <p:ph sz="quarter" idx="4"/>
          </p:nvPr>
        </p:nvSpPr>
        <p:spPr>
          <a:xfrm>
            <a:off x="6096000" y="136525"/>
            <a:ext cx="5855207" cy="6364859"/>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fr-FR" dirty="0">
                <a:latin typeface="Times New Roman" panose="02020603050405020304" pitchFamily="18" charset="0"/>
                <a:cs typeface="Times New Roman" panose="02020603050405020304" pitchFamily="18" charset="0"/>
              </a:rPr>
              <a:t>La lumière : L’action de la lumière peut être soit nécessaire, soit défavorable à la germina </a:t>
            </a:r>
            <a:r>
              <a:rPr lang="fr-FR" dirty="0" err="1">
                <a:latin typeface="Times New Roman" panose="02020603050405020304" pitchFamily="18" charset="0"/>
                <a:cs typeface="Times New Roman" panose="02020603050405020304" pitchFamily="18" charset="0"/>
              </a:rPr>
              <a:t>tion</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selon la photosensibilité* des espèces. On trouve plusieurs types de photosensibilité :</a:t>
            </a:r>
          </a:p>
          <a:p>
            <a:r>
              <a:rPr lang="fr-FR" dirty="0">
                <a:latin typeface="Times New Roman" panose="02020603050405020304" pitchFamily="18" charset="0"/>
                <a:cs typeface="Times New Roman" panose="02020603050405020304" pitchFamily="18" charset="0"/>
              </a:rPr>
              <a:t>Photosensibilité positive : elle est présente chez 70% des semences, c’est un besoin de lumière.</a:t>
            </a:r>
          </a:p>
          <a:p>
            <a:r>
              <a:rPr lang="fr-FR" dirty="0">
                <a:latin typeface="Times New Roman" panose="02020603050405020304" pitchFamily="18" charset="0"/>
                <a:cs typeface="Times New Roman" panose="02020603050405020304" pitchFamily="18" charset="0"/>
              </a:rPr>
              <a:t>Photosensibilité négative : c’est un cas rare que l’on trouve chez les liliacées.</a:t>
            </a:r>
          </a:p>
          <a:p>
            <a:r>
              <a:rPr lang="fr-FR" dirty="0">
                <a:latin typeface="Times New Roman" panose="02020603050405020304" pitchFamily="18" charset="0"/>
                <a:cs typeface="Times New Roman" panose="02020603050405020304" pitchFamily="18" charset="0"/>
              </a:rPr>
              <a:t>Photosensibilité facultative : on retrouve ce cas chez la majorité des plantes cultivées.</a:t>
            </a:r>
          </a:p>
        </p:txBody>
      </p:sp>
      <p:sp>
        <p:nvSpPr>
          <p:cNvPr id="8" name="Espace réservé du texte 7">
            <a:extLst>
              <a:ext uri="{FF2B5EF4-FFF2-40B4-BE49-F238E27FC236}">
                <a16:creationId xmlns:a16="http://schemas.microsoft.com/office/drawing/2014/main" id="{37AC28B2-57AA-0E82-666A-6362B13B196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02582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85AF490-19FC-DECA-ADFD-AD0C86293E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53527B95-FF32-9E8D-0487-4200B158C6A5}"/>
              </a:ext>
            </a:extLst>
          </p:cNvPr>
          <p:cNvSpPr>
            <a:spLocks noGrp="1"/>
          </p:cNvSpPr>
          <p:nvPr>
            <p:ph sz="quarter" idx="4"/>
          </p:nvPr>
        </p:nvSpPr>
        <p:spPr>
          <a:xfrm>
            <a:off x="5925787" y="621793"/>
            <a:ext cx="6365174" cy="5879591"/>
          </a:xfrm>
        </p:spPr>
        <p:style>
          <a:lnRef idx="2">
            <a:schemeClr val="accent3"/>
          </a:lnRef>
          <a:fillRef idx="1">
            <a:schemeClr val="lt1"/>
          </a:fillRef>
          <a:effectRef idx="0">
            <a:schemeClr val="accent3"/>
          </a:effectRef>
          <a:fontRef idx="minor">
            <a:schemeClr val="dk1"/>
          </a:fontRef>
        </p:style>
        <p:txBody>
          <a:bodyPr>
            <a:noAutofit/>
          </a:bodyPr>
          <a:lstStyle/>
          <a:p>
            <a:r>
              <a:rPr lang="fr-FR" sz="2000" dirty="0">
                <a:solidFill>
                  <a:srgbClr val="C00000"/>
                </a:solidFill>
                <a:latin typeface="Times New Roman" panose="02020603050405020304" pitchFamily="18" charset="0"/>
                <a:cs typeface="Times New Roman" panose="02020603050405020304" pitchFamily="18" charset="0"/>
              </a:rPr>
              <a:t>La longévité </a:t>
            </a:r>
            <a:r>
              <a:rPr lang="fr-FR" sz="2000" dirty="0">
                <a:latin typeface="Times New Roman" panose="02020603050405020304" pitchFamily="18" charset="0"/>
                <a:cs typeface="Times New Roman" panose="02020603050405020304" pitchFamily="18" charset="0"/>
              </a:rPr>
              <a:t>:</a:t>
            </a:r>
          </a:p>
          <a:p>
            <a:r>
              <a:rPr lang="fr-FR" sz="2000" dirty="0">
                <a:latin typeface="Times New Roman" panose="02020603050405020304" pitchFamily="18" charset="0"/>
                <a:cs typeface="Times New Roman" panose="02020603050405020304" pitchFamily="18" charset="0"/>
              </a:rPr>
              <a:t>D'une façon générale la faculté germinative, exprimé par le pourcentage des graines germées</a:t>
            </a:r>
          </a:p>
          <a:p>
            <a:r>
              <a:rPr lang="fr-FR" sz="2000" dirty="0">
                <a:latin typeface="Times New Roman" panose="02020603050405020304" pitchFamily="18" charset="0"/>
                <a:cs typeface="Times New Roman" panose="02020603050405020304" pitchFamily="18" charset="0"/>
              </a:rPr>
              <a:t>dans les conditions les plus favorables, diminue avec l'âge de la graine. La longévité du pouvoir</a:t>
            </a:r>
          </a:p>
          <a:p>
            <a:r>
              <a:rPr lang="fr-FR" sz="2000" dirty="0">
                <a:latin typeface="Times New Roman" panose="02020603050405020304" pitchFamily="18" charset="0"/>
                <a:cs typeface="Times New Roman" panose="02020603050405020304" pitchFamily="18" charset="0"/>
              </a:rPr>
              <a:t>germinatif varie selon les espèces et peut durer quelques jours à plusieurs années.</a:t>
            </a:r>
          </a:p>
          <a:p>
            <a:r>
              <a:rPr lang="fr-FR" sz="2000"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a:t>
            </a:r>
          </a:p>
        </p:txBody>
      </p:sp>
      <p:sp>
        <p:nvSpPr>
          <p:cNvPr id="6" name="Espace réservé du texte 5">
            <a:extLst>
              <a:ext uri="{FF2B5EF4-FFF2-40B4-BE49-F238E27FC236}">
                <a16:creationId xmlns:a16="http://schemas.microsoft.com/office/drawing/2014/main" id="{73F6EC71-4A95-C44F-867E-1BBA8BF36DBC}"/>
              </a:ext>
            </a:extLst>
          </p:cNvPr>
          <p:cNvSpPr>
            <a:spLocks noGrp="1"/>
          </p:cNvSpPr>
          <p:nvPr>
            <p:ph type="body" sz="quarter" idx="13"/>
          </p:nvPr>
        </p:nvSpPr>
        <p:spPr>
          <a:xfrm>
            <a:off x="228600" y="978408"/>
            <a:ext cx="5566558" cy="5879592"/>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400" dirty="0">
                <a:solidFill>
                  <a:srgbClr val="C00000"/>
                </a:solidFill>
                <a:latin typeface="Times New Roman" panose="02020603050405020304" pitchFamily="18" charset="0"/>
                <a:cs typeface="Times New Roman" panose="02020603050405020304" pitchFamily="18" charset="0"/>
              </a:rPr>
              <a:t>La maturité de la graine :</a:t>
            </a:r>
          </a:p>
          <a:p>
            <a:pPr algn="just"/>
            <a:r>
              <a:rPr lang="fr-FR" sz="2400" dirty="0">
                <a:solidFill>
                  <a:schemeClr val="tx1"/>
                </a:solidFill>
                <a:latin typeface="Times New Roman" panose="02020603050405020304" pitchFamily="18" charset="0"/>
                <a:cs typeface="Times New Roman" panose="02020603050405020304" pitchFamily="18" charset="0"/>
              </a:rPr>
              <a:t>La graine doit être mûre pour être apte a germée (elle doit avoir atteint sa maturité</a:t>
            </a:r>
          </a:p>
          <a:p>
            <a:pPr algn="just"/>
            <a:r>
              <a:rPr lang="fr-FR" sz="2400" dirty="0">
                <a:solidFill>
                  <a:schemeClr val="tx1"/>
                </a:solidFill>
                <a:latin typeface="Times New Roman" panose="02020603050405020304" pitchFamily="18" charset="0"/>
                <a:cs typeface="Times New Roman" panose="02020603050405020304" pitchFamily="18" charset="0"/>
              </a:rPr>
              <a:t>morphologique et physiologique. Une graine atteint sa maturité morphologique dès qu’elle est entièrement formée.</a:t>
            </a:r>
          </a:p>
          <a:p>
            <a:pPr algn="just"/>
            <a:r>
              <a:rPr lang="fr-FR" sz="2400" dirty="0">
                <a:solidFill>
                  <a:schemeClr val="tx1"/>
                </a:solidFill>
                <a:latin typeface="Times New Roman" panose="02020603050405020304" pitchFamily="18" charset="0"/>
                <a:cs typeface="Times New Roman" panose="02020603050405020304" pitchFamily="18" charset="0"/>
              </a:rPr>
              <a:t> La maturité physiologique est atteinte à partir du moment où l’embryon de la graine</a:t>
            </a:r>
          </a:p>
          <a:p>
            <a:pPr algn="just"/>
            <a:r>
              <a:rPr lang="fr-FR" sz="2400" dirty="0">
                <a:solidFill>
                  <a:schemeClr val="tx1"/>
                </a:solidFill>
                <a:latin typeface="Times New Roman" panose="02020603050405020304" pitchFamily="18" charset="0"/>
                <a:cs typeface="Times New Roman" panose="02020603050405020304" pitchFamily="18" charset="0"/>
              </a:rPr>
              <a:t>est prêt à croître pour former les radicules et plantules). </a:t>
            </a:r>
          </a:p>
          <a:p>
            <a:pPr algn="just"/>
            <a:r>
              <a:rPr lang="fr-FR" sz="2400" dirty="0">
                <a:solidFill>
                  <a:schemeClr val="tx1"/>
                </a:solidFill>
                <a:latin typeface="Times New Roman" panose="02020603050405020304" pitchFamily="18" charset="0"/>
                <a:cs typeface="Times New Roman" panose="02020603050405020304" pitchFamily="18" charset="0"/>
              </a:rPr>
              <a:t>Toutefois, chez certaines espèces, la maturité n'est pas terminée quand la graine et le fruit tombent. Cette maturité est obtenue sur le sol. Pour qu’une</a:t>
            </a:r>
          </a:p>
          <a:p>
            <a:pPr algn="just"/>
            <a:r>
              <a:rPr lang="fr-FR" sz="2400" dirty="0">
                <a:solidFill>
                  <a:schemeClr val="tx1"/>
                </a:solidFill>
                <a:latin typeface="Times New Roman" panose="02020603050405020304" pitchFamily="18" charset="0"/>
                <a:cs typeface="Times New Roman" panose="02020603050405020304" pitchFamily="18" charset="0"/>
              </a:rPr>
              <a:t>graine puisse germe</a:t>
            </a:r>
          </a:p>
        </p:txBody>
      </p:sp>
      <p:sp>
        <p:nvSpPr>
          <p:cNvPr id="3" name="Espace réservé du pied de page 2">
            <a:extLst>
              <a:ext uri="{FF2B5EF4-FFF2-40B4-BE49-F238E27FC236}">
                <a16:creationId xmlns:a16="http://schemas.microsoft.com/office/drawing/2014/main" id="{F040A463-A76C-4E6D-4784-540745E4C31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10" name="ZoneTexte 9">
            <a:extLst>
              <a:ext uri="{FF2B5EF4-FFF2-40B4-BE49-F238E27FC236}">
                <a16:creationId xmlns:a16="http://schemas.microsoft.com/office/drawing/2014/main" id="{1970B94D-C3F9-CE17-FF14-BC33F5816DFC}"/>
              </a:ext>
            </a:extLst>
          </p:cNvPr>
          <p:cNvSpPr txBox="1"/>
          <p:nvPr/>
        </p:nvSpPr>
        <p:spPr>
          <a:xfrm>
            <a:off x="1294411" y="370062"/>
            <a:ext cx="60979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	Conditions internes</a:t>
            </a:r>
          </a:p>
        </p:txBody>
      </p:sp>
    </p:spTree>
    <p:extLst>
      <p:ext uri="{BB962C8B-B14F-4D97-AF65-F5344CB8AC3E}">
        <p14:creationId xmlns:p14="http://schemas.microsoft.com/office/powerpoint/2010/main" val="3024709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B758BE2-750A-746C-08E3-B0FCA429847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A7D02007-C695-5669-68E5-69FEDB8184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F2301338-F104-6043-33AA-A2CDE90AF3A3}"/>
              </a:ext>
            </a:extLst>
          </p:cNvPr>
          <p:cNvSpPr>
            <a:spLocks noGrp="1"/>
          </p:cNvSpPr>
          <p:nvPr>
            <p:ph sz="quarter" idx="4"/>
          </p:nvPr>
        </p:nvSpPr>
        <p:spPr>
          <a:xfrm>
            <a:off x="7255823" y="273132"/>
            <a:ext cx="4677097" cy="6228252"/>
          </a:xfrm>
        </p:spPr>
        <p:style>
          <a:lnRef idx="2">
            <a:schemeClr val="accent2"/>
          </a:lnRef>
          <a:fillRef idx="1">
            <a:schemeClr val="lt1"/>
          </a:fillRef>
          <a:effectRef idx="0">
            <a:schemeClr val="accent2"/>
          </a:effectRef>
          <a:fontRef idx="minor">
            <a:schemeClr val="dk1"/>
          </a:fontRef>
        </p:style>
        <p:txBody>
          <a:bodyPr/>
          <a:lstStyle/>
          <a:p>
            <a:r>
              <a:rPr lang="fr-FR" sz="2800" dirty="0">
                <a:latin typeface="Times New Roman" panose="02020603050405020304" pitchFamily="18" charset="0"/>
                <a:cs typeface="Times New Roman" panose="02020603050405020304" pitchFamily="18" charset="0"/>
              </a:rPr>
              <a:t>Les graines </a:t>
            </a:r>
            <a:r>
              <a:rPr lang="fr-FR" sz="2800" dirty="0" err="1">
                <a:latin typeface="Times New Roman" panose="02020603050405020304" pitchFamily="18" charset="0"/>
                <a:cs typeface="Times New Roman" panose="02020603050405020304" pitchFamily="18" charset="0"/>
              </a:rPr>
              <a:t>microbiontiques</a:t>
            </a:r>
            <a:r>
              <a:rPr lang="fr-FR" sz="2800" dirty="0">
                <a:latin typeface="Times New Roman" panose="02020603050405020304" pitchFamily="18" charset="0"/>
                <a:cs typeface="Times New Roman" panose="02020603050405020304" pitchFamily="18" charset="0"/>
              </a:rPr>
              <a:t>, qui ne survivent pas plus de 3 ans (6 mois pour le peuplier); certaines</a:t>
            </a:r>
          </a:p>
          <a:p>
            <a:r>
              <a:rPr lang="fr-FR" sz="2800" dirty="0">
                <a:latin typeface="Times New Roman" panose="02020603050405020304" pitchFamily="18" charset="0"/>
                <a:cs typeface="Times New Roman" panose="02020603050405020304" pitchFamily="18" charset="0"/>
              </a:rPr>
              <a:t>meurent même après quelques jours ou quelques semaines. Ces graines sont caractérisées par leurs</a:t>
            </a:r>
          </a:p>
          <a:p>
            <a:r>
              <a:rPr lang="fr-FR" sz="2800" dirty="0">
                <a:latin typeface="Times New Roman" panose="02020603050405020304" pitchFamily="18" charset="0"/>
                <a:cs typeface="Times New Roman" panose="02020603050405020304" pitchFamily="18" charset="0"/>
              </a:rPr>
              <a:t>téguments relativement fins</a:t>
            </a:r>
          </a:p>
          <a:p>
            <a:endParaRPr lang="fr-FR" dirty="0"/>
          </a:p>
        </p:txBody>
      </p:sp>
      <p:sp>
        <p:nvSpPr>
          <p:cNvPr id="6" name="Espace réservé du texte 5">
            <a:extLst>
              <a:ext uri="{FF2B5EF4-FFF2-40B4-BE49-F238E27FC236}">
                <a16:creationId xmlns:a16="http://schemas.microsoft.com/office/drawing/2014/main" id="{0AE2345D-529A-D37F-C04B-228CF871BDF1}"/>
              </a:ext>
            </a:extLst>
          </p:cNvPr>
          <p:cNvSpPr>
            <a:spLocks noGrp="1"/>
          </p:cNvSpPr>
          <p:nvPr>
            <p:ph type="body" sz="quarter" idx="13"/>
          </p:nvPr>
        </p:nvSpPr>
        <p:spPr>
          <a:xfrm>
            <a:off x="259080" y="380011"/>
            <a:ext cx="5464826" cy="6121374"/>
          </a:xfrm>
        </p:spPr>
        <p:style>
          <a:lnRef idx="2">
            <a:schemeClr val="dk1"/>
          </a:lnRef>
          <a:fillRef idx="1">
            <a:schemeClr val="lt1"/>
          </a:fillRef>
          <a:effectRef idx="0">
            <a:schemeClr val="dk1"/>
          </a:effectRef>
          <a:fontRef idx="minor">
            <a:schemeClr val="dk1"/>
          </a:fontRef>
        </p:style>
        <p:txBody>
          <a:bodyPr>
            <a:normAutofit/>
          </a:bodyPr>
          <a:lstStyle/>
          <a:p>
            <a:pPr algn="just"/>
            <a:r>
              <a:rPr lang="fr-FR" sz="2400" dirty="0">
                <a:solidFill>
                  <a:schemeClr val="tx1"/>
                </a:solidFill>
                <a:latin typeface="Times New Roman" panose="02020603050405020304" pitchFamily="18" charset="0"/>
                <a:cs typeface="Times New Roman" panose="02020603050405020304" pitchFamily="18" charset="0"/>
              </a:rPr>
              <a:t>Les graines </a:t>
            </a:r>
            <a:r>
              <a:rPr lang="fr-FR" sz="2400" dirty="0" err="1">
                <a:solidFill>
                  <a:schemeClr val="tx1"/>
                </a:solidFill>
                <a:latin typeface="Times New Roman" panose="02020603050405020304" pitchFamily="18" charset="0"/>
                <a:cs typeface="Times New Roman" panose="02020603050405020304" pitchFamily="18" charset="0"/>
              </a:rPr>
              <a:t>macrobiontiques</a:t>
            </a:r>
            <a:r>
              <a:rPr lang="fr-FR" sz="2400" dirty="0">
                <a:solidFill>
                  <a:schemeClr val="tx1"/>
                </a:solidFill>
                <a:latin typeface="Times New Roman" panose="02020603050405020304" pitchFamily="18" charset="0"/>
                <a:cs typeface="Times New Roman" panose="02020603050405020304" pitchFamily="18" charset="0"/>
              </a:rPr>
              <a:t>, qui vivent </a:t>
            </a:r>
            <a:r>
              <a:rPr lang="fr-FR" sz="2800" dirty="0">
                <a:solidFill>
                  <a:schemeClr val="tx1"/>
                </a:solidFill>
                <a:latin typeface="Times New Roman" panose="02020603050405020304" pitchFamily="18" charset="0"/>
                <a:cs typeface="Times New Roman" panose="02020603050405020304" pitchFamily="18" charset="0"/>
              </a:rPr>
              <a:t>plus de 15 ans (le palmier dattier, cassia….). Ces graines</a:t>
            </a:r>
          </a:p>
          <a:p>
            <a:pPr algn="just"/>
            <a:r>
              <a:rPr lang="fr-FR" sz="2800" dirty="0">
                <a:solidFill>
                  <a:schemeClr val="tx1"/>
                </a:solidFill>
                <a:latin typeface="Times New Roman" panose="02020603050405020304" pitchFamily="18" charset="0"/>
                <a:cs typeface="Times New Roman" panose="02020603050405020304" pitchFamily="18" charset="0"/>
              </a:rPr>
              <a:t>se caractérisent généralement par un tégument relativement épais. Leurs réserves se constituent</a:t>
            </a:r>
          </a:p>
          <a:p>
            <a:pPr algn="just"/>
            <a:r>
              <a:rPr lang="fr-FR" sz="2800" dirty="0">
                <a:solidFill>
                  <a:schemeClr val="tx1"/>
                </a:solidFill>
                <a:latin typeface="Times New Roman" panose="02020603050405020304" pitchFamily="18" charset="0"/>
                <a:cs typeface="Times New Roman" panose="02020603050405020304" pitchFamily="18" charset="0"/>
              </a:rPr>
              <a:t>majoritairement de glucides et de peu de lipides.</a:t>
            </a:r>
          </a:p>
          <a:p>
            <a:pPr algn="just"/>
            <a:r>
              <a:rPr lang="fr-FR" sz="2800" dirty="0">
                <a:solidFill>
                  <a:schemeClr val="tx1"/>
                </a:solidFill>
                <a:latin typeface="Times New Roman" panose="02020603050405020304" pitchFamily="18" charset="0"/>
                <a:cs typeface="Times New Roman" panose="02020603050405020304" pitchFamily="18" charset="0"/>
              </a:rPr>
              <a:t> Les graines </a:t>
            </a:r>
            <a:r>
              <a:rPr lang="fr-FR" sz="2800" dirty="0" err="1">
                <a:solidFill>
                  <a:schemeClr val="tx1"/>
                </a:solidFill>
                <a:latin typeface="Times New Roman" panose="02020603050405020304" pitchFamily="18" charset="0"/>
                <a:cs typeface="Times New Roman" panose="02020603050405020304" pitchFamily="18" charset="0"/>
              </a:rPr>
              <a:t>mésobiontiques</a:t>
            </a:r>
            <a:r>
              <a:rPr lang="fr-FR" sz="2800" dirty="0">
                <a:solidFill>
                  <a:schemeClr val="tx1"/>
                </a:solidFill>
                <a:latin typeface="Times New Roman" panose="02020603050405020304" pitchFamily="18" charset="0"/>
                <a:cs typeface="Times New Roman" panose="02020603050405020304" pitchFamily="18" charset="0"/>
              </a:rPr>
              <a:t>, les plus nombreuses, qui ont une durée de vie de 3 et 15 ans (</a:t>
            </a:r>
            <a:r>
              <a:rPr lang="fr-FR" sz="2800" dirty="0" err="1">
                <a:solidFill>
                  <a:schemeClr val="tx1"/>
                </a:solidFill>
                <a:latin typeface="Times New Roman" panose="02020603050405020304" pitchFamily="18" charset="0"/>
                <a:cs typeface="Times New Roman" panose="02020603050405020304" pitchFamily="18" charset="0"/>
              </a:rPr>
              <a:t>Epicea</a:t>
            </a:r>
            <a:r>
              <a:rPr lang="fr-FR" sz="2800" dirty="0">
                <a:solidFill>
                  <a:schemeClr val="tx1"/>
                </a:solidFill>
                <a:latin typeface="Times New Roman" panose="02020603050405020304" pitchFamily="18" charset="0"/>
                <a:cs typeface="Times New Roman" panose="02020603050405020304" pitchFamily="18" charset="0"/>
              </a:rPr>
              <a:t>,</a:t>
            </a:r>
          </a:p>
          <a:p>
            <a:pPr algn="just"/>
            <a:r>
              <a:rPr lang="fr-FR" sz="2800" dirty="0">
                <a:solidFill>
                  <a:schemeClr val="tx1"/>
                </a:solidFill>
                <a:latin typeface="Times New Roman" panose="02020603050405020304" pitchFamily="18" charset="0"/>
                <a:cs typeface="Times New Roman" panose="02020603050405020304" pitchFamily="18" charset="0"/>
              </a:rPr>
              <a:t>pin, thym….)</a:t>
            </a:r>
          </a:p>
          <a:p>
            <a:pPr algn="just"/>
            <a:r>
              <a:rPr lang="fr-FR"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8691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ED17DCD-6D3E-2B1D-7C74-35442B44885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074A9010-C628-534B-CE92-E290C52FD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263787A-B75E-DE2A-166C-5AA9A4D21A54}"/>
              </a:ext>
            </a:extLst>
          </p:cNvPr>
          <p:cNvSpPr>
            <a:spLocks noGrp="1"/>
          </p:cNvSpPr>
          <p:nvPr>
            <p:ph sz="quarter" idx="4"/>
          </p:nvPr>
        </p:nvSpPr>
        <p:spPr>
          <a:xfrm>
            <a:off x="6400800" y="890649"/>
            <a:ext cx="5791200" cy="5610735"/>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fr-FR" dirty="0"/>
              <a:t> </a:t>
            </a:r>
            <a:r>
              <a:rPr lang="fr-FR" sz="2900" dirty="0">
                <a:latin typeface="Times New Roman" panose="02020603050405020304" pitchFamily="18" charset="0"/>
                <a:cs typeface="Times New Roman" panose="02020603050405020304" pitchFamily="18" charset="0"/>
              </a:rPr>
              <a:t>Les semences à photosensibilité négative, dont la germination est inhibée en présence de lumière</a:t>
            </a:r>
          </a:p>
          <a:p>
            <a:r>
              <a:rPr lang="fr-FR" sz="2900" dirty="0">
                <a:latin typeface="Times New Roman" panose="02020603050405020304" pitchFamily="18" charset="0"/>
                <a:cs typeface="Times New Roman" panose="02020603050405020304" pitchFamily="18" charset="0"/>
              </a:rPr>
              <a:t>blanche. Parmi les 25 % des espèces qui ont ce comportement, on peut citer l'orge, des bromes, la folle</a:t>
            </a:r>
          </a:p>
          <a:p>
            <a:r>
              <a:rPr lang="fr-FR" sz="2900" dirty="0">
                <a:latin typeface="Times New Roman" panose="02020603050405020304" pitchFamily="18" charset="0"/>
                <a:cs typeface="Times New Roman" panose="02020603050405020304" pitchFamily="18" charset="0"/>
              </a:rPr>
              <a:t>avoine, certaines laitues, le cyclamen, l'amarante queue de renard, la </a:t>
            </a:r>
            <a:r>
              <a:rPr lang="fr-FR" sz="2900" dirty="0" err="1">
                <a:latin typeface="Times New Roman" panose="02020603050405020304" pitchFamily="18" charset="0"/>
                <a:cs typeface="Times New Roman" panose="02020603050405020304" pitchFamily="18" charset="0"/>
              </a:rPr>
              <a:t>phacélie</a:t>
            </a:r>
            <a:r>
              <a:rPr lang="fr-FR" sz="2900" dirty="0">
                <a:latin typeface="Times New Roman" panose="02020603050405020304" pitchFamily="18" charset="0"/>
                <a:cs typeface="Times New Roman" panose="02020603050405020304" pitchFamily="18" charset="0"/>
              </a:rPr>
              <a:t>.</a:t>
            </a:r>
          </a:p>
          <a:p>
            <a:r>
              <a:rPr lang="fr-FR" sz="2900" dirty="0">
                <a:latin typeface="Times New Roman" panose="02020603050405020304" pitchFamily="18" charset="0"/>
                <a:cs typeface="Times New Roman" panose="02020603050405020304" pitchFamily="18" charset="0"/>
              </a:rPr>
              <a:t>- Les semences non photosensibles, qui germent aussi bien à l'obscurité qu'à la lumière blanche. C'est</a:t>
            </a:r>
          </a:p>
          <a:p>
            <a:r>
              <a:rPr lang="fr-FR" sz="2900" dirty="0">
                <a:latin typeface="Times New Roman" panose="02020603050405020304" pitchFamily="18" charset="0"/>
                <a:cs typeface="Times New Roman" panose="02020603050405020304" pitchFamily="18" charset="0"/>
              </a:rPr>
              <a:t>le cas de nombreuses espèces cultivées comme des légumineuses (lentille, pois, haricot, luzerne), la</a:t>
            </a:r>
          </a:p>
          <a:p>
            <a:r>
              <a:rPr lang="fr-FR" sz="2900" dirty="0">
                <a:latin typeface="Times New Roman" panose="02020603050405020304" pitchFamily="18" charset="0"/>
                <a:cs typeface="Times New Roman" panose="02020603050405020304" pitchFamily="18" charset="0"/>
              </a:rPr>
              <a:t>tomate, la courge, le concombre et le radis</a:t>
            </a:r>
          </a:p>
        </p:txBody>
      </p:sp>
      <p:sp>
        <p:nvSpPr>
          <p:cNvPr id="6" name="Espace réservé du texte 5">
            <a:extLst>
              <a:ext uri="{FF2B5EF4-FFF2-40B4-BE49-F238E27FC236}">
                <a16:creationId xmlns:a16="http://schemas.microsoft.com/office/drawing/2014/main" id="{C753135A-A0BE-969E-9B57-975CFDE90BD7}"/>
              </a:ext>
            </a:extLst>
          </p:cNvPr>
          <p:cNvSpPr>
            <a:spLocks noGrp="1"/>
          </p:cNvSpPr>
          <p:nvPr>
            <p:ph type="body" sz="quarter" idx="13"/>
          </p:nvPr>
        </p:nvSpPr>
        <p:spPr>
          <a:xfrm>
            <a:off x="546265" y="978408"/>
            <a:ext cx="5379522" cy="5522976"/>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fr-FR" sz="2400" dirty="0">
                <a:solidFill>
                  <a:schemeClr val="tx1"/>
                </a:solidFill>
                <a:latin typeface="Times New Roman" panose="02020603050405020304" pitchFamily="18" charset="0"/>
                <a:cs typeface="Times New Roman" panose="02020603050405020304" pitchFamily="18" charset="0"/>
              </a:rPr>
              <a:t/>
            </a:r>
            <a:br>
              <a:rPr lang="fr-FR" sz="2400" dirty="0">
                <a:solidFill>
                  <a:schemeClr val="tx1"/>
                </a:solidFill>
                <a:latin typeface="Times New Roman" panose="02020603050405020304" pitchFamily="18" charset="0"/>
                <a:cs typeface="Times New Roman" panose="02020603050405020304" pitchFamily="18" charset="0"/>
              </a:rPr>
            </a:br>
            <a:r>
              <a:rPr lang="fr-FR" sz="2400" dirty="0">
                <a:solidFill>
                  <a:schemeClr val="tx1"/>
                </a:solidFill>
                <a:latin typeface="Times New Roman" panose="02020603050405020304" pitchFamily="18" charset="0"/>
                <a:cs typeface="Times New Roman" panose="02020603050405020304" pitchFamily="18" charset="0"/>
              </a:rPr>
              <a:t>Les semences sont habituellement classées en 3 catégories selon leur réponse à la lumière blanche :</a:t>
            </a:r>
          </a:p>
          <a:p>
            <a:pPr algn="just"/>
            <a:r>
              <a:rPr lang="fr-FR" sz="2400" dirty="0">
                <a:solidFill>
                  <a:schemeClr val="tx1"/>
                </a:solidFill>
                <a:latin typeface="Times New Roman" panose="02020603050405020304" pitchFamily="18" charset="0"/>
                <a:cs typeface="Times New Roman" panose="02020603050405020304" pitchFamily="18" charset="0"/>
              </a:rPr>
              <a:t>- Les semences à photosensibilité positive, qui germent mieux à la lumière qu'à l'obscurité et dont</a:t>
            </a:r>
          </a:p>
          <a:p>
            <a:pPr algn="just"/>
            <a:r>
              <a:rPr lang="fr-FR" sz="2400" dirty="0">
                <a:solidFill>
                  <a:schemeClr val="tx1"/>
                </a:solidFill>
                <a:latin typeface="Times New Roman" panose="02020603050405020304" pitchFamily="18" charset="0"/>
                <a:cs typeface="Times New Roman" panose="02020603050405020304" pitchFamily="18" charset="0"/>
              </a:rPr>
              <a:t>certaines, dites à photosensibilité positive stricte, sont incapables de germer à l'obscurité. Environ</a:t>
            </a:r>
          </a:p>
          <a:p>
            <a:pPr algn="just"/>
            <a:r>
              <a:rPr lang="fr-FR" sz="2400" dirty="0">
                <a:solidFill>
                  <a:schemeClr val="tx1"/>
                </a:solidFill>
                <a:latin typeface="Times New Roman" panose="02020603050405020304" pitchFamily="18" charset="0"/>
                <a:cs typeface="Times New Roman" panose="02020603050405020304" pitchFamily="18" charset="0"/>
              </a:rPr>
              <a:t>70 % des espèces font partie de ce groupe, dont l'arabette (</a:t>
            </a:r>
            <a:r>
              <a:rPr lang="fr-FR" sz="2400" dirty="0" err="1">
                <a:solidFill>
                  <a:schemeClr val="tx1"/>
                </a:solidFill>
                <a:latin typeface="Times New Roman" panose="02020603050405020304" pitchFamily="18" charset="0"/>
                <a:cs typeface="Times New Roman" panose="02020603050405020304" pitchFamily="18" charset="0"/>
              </a:rPr>
              <a:t>arabidopsis</a:t>
            </a:r>
            <a:r>
              <a:rPr lang="fr-FR" sz="2400" dirty="0">
                <a:solidFill>
                  <a:schemeClr val="tx1"/>
                </a:solidFill>
                <a:latin typeface="Times New Roman" panose="02020603050405020304" pitchFamily="18" charset="0"/>
                <a:cs typeface="Times New Roman" panose="02020603050405020304" pitchFamily="18" charset="0"/>
              </a:rPr>
              <a:t>), certains bégonias, le</a:t>
            </a:r>
          </a:p>
          <a:p>
            <a:pPr algn="just"/>
            <a:r>
              <a:rPr lang="fr-FR" sz="2400" dirty="0">
                <a:solidFill>
                  <a:schemeClr val="tx1"/>
                </a:solidFill>
                <a:latin typeface="Times New Roman" panose="02020603050405020304" pitchFamily="18" charset="0"/>
                <a:cs typeface="Times New Roman" panose="02020603050405020304" pitchFamily="18" charset="0"/>
              </a:rPr>
              <a:t>chénopode blanc, l'épilobe hérissé, certains cultivars de laitue, la mâche, le mouron des champs, la</a:t>
            </a:r>
          </a:p>
          <a:p>
            <a:pPr algn="just"/>
            <a:r>
              <a:rPr lang="fr-FR" sz="2400" dirty="0">
                <a:solidFill>
                  <a:schemeClr val="tx1"/>
                </a:solidFill>
                <a:latin typeface="Times New Roman" panose="02020603050405020304" pitchFamily="18" charset="0"/>
                <a:cs typeface="Times New Roman" panose="02020603050405020304" pitchFamily="18" charset="0"/>
              </a:rPr>
              <a:t>sauge, le tabac, les pins sylvestre, noir ou </a:t>
            </a:r>
            <a:r>
              <a:rPr lang="fr-FR" sz="2400" dirty="0" err="1">
                <a:solidFill>
                  <a:schemeClr val="tx1"/>
                </a:solidFill>
                <a:latin typeface="Times New Roman" panose="02020603050405020304" pitchFamily="18" charset="0"/>
                <a:cs typeface="Times New Roman" panose="02020603050405020304" pitchFamily="18" charset="0"/>
              </a:rPr>
              <a:t>Weymouth</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5DC4BEBA-4B60-1062-558D-ECA9B1E9F100}"/>
              </a:ext>
            </a:extLst>
          </p:cNvPr>
          <p:cNvSpPr txBox="1"/>
          <p:nvPr/>
        </p:nvSpPr>
        <p:spPr>
          <a:xfrm>
            <a:off x="3524003" y="136525"/>
            <a:ext cx="609797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photo sensibilité de la semence </a:t>
            </a:r>
          </a:p>
        </p:txBody>
      </p:sp>
    </p:spTree>
    <p:extLst>
      <p:ext uri="{BB962C8B-B14F-4D97-AF65-F5344CB8AC3E}">
        <p14:creationId xmlns:p14="http://schemas.microsoft.com/office/powerpoint/2010/main" val="472142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00D3C7B-8978-6D67-F14F-C848580BA32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D9676A3B-6D76-89EC-0EA6-93B079B6A3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A9CECABE-468F-CA9A-D524-6D57CD04D6D9}"/>
              </a:ext>
            </a:extLst>
          </p:cNvPr>
          <p:cNvSpPr>
            <a:spLocks noGrp="1"/>
          </p:cNvSpPr>
          <p:nvPr>
            <p:ph sz="quarter" idx="4"/>
          </p:nvPr>
        </p:nvSpPr>
        <p:spPr>
          <a:xfrm>
            <a:off x="7220197" y="795647"/>
            <a:ext cx="4712723" cy="5705737"/>
          </a:xfrm>
        </p:spPr>
        <p:style>
          <a:lnRef idx="2">
            <a:schemeClr val="accent1"/>
          </a:lnRef>
          <a:fillRef idx="1">
            <a:schemeClr val="lt1"/>
          </a:fillRef>
          <a:effectRef idx="0">
            <a:schemeClr val="accent1"/>
          </a:effectRef>
          <a:fontRef idx="minor">
            <a:schemeClr val="dk1"/>
          </a:fontRef>
        </p:style>
        <p:txBody>
          <a:bodyPr/>
          <a:lstStyle/>
          <a:p>
            <a:r>
              <a:rPr lang="fr-FR" dirty="0"/>
              <a:t> </a:t>
            </a:r>
            <a:r>
              <a:rPr lang="fr-FR" dirty="0">
                <a:solidFill>
                  <a:srgbClr val="C00000"/>
                </a:solidFill>
                <a:latin typeface="Times New Roman" panose="02020603050405020304" pitchFamily="18" charset="0"/>
                <a:cs typeface="Times New Roman" panose="02020603050405020304" pitchFamily="18" charset="0"/>
              </a:rPr>
              <a:t>Dormance embryonnaire</a:t>
            </a:r>
          </a:p>
          <a:p>
            <a:r>
              <a:rPr lang="fr-FR" dirty="0">
                <a:latin typeface="Times New Roman" panose="02020603050405020304" pitchFamily="18" charset="0"/>
                <a:cs typeface="Times New Roman" panose="02020603050405020304" pitchFamily="18" charset="0"/>
              </a:rPr>
              <a:t>Une dormance embryonnaire a par définition son origine dans l’embryon lui-même,</a:t>
            </a:r>
          </a:p>
          <a:p>
            <a:r>
              <a:rPr lang="fr-FR" dirty="0">
                <a:latin typeface="Times New Roman" panose="02020603050405020304" pitchFamily="18" charset="0"/>
                <a:cs typeface="Times New Roman" panose="02020603050405020304" pitchFamily="18" charset="0"/>
              </a:rPr>
              <a:t>c'est-à-dire qu’elle n’est pas levée par un traitement sur les enveloppes et qu’elle se</a:t>
            </a:r>
          </a:p>
          <a:p>
            <a:r>
              <a:rPr lang="fr-FR" dirty="0">
                <a:latin typeface="Times New Roman" panose="02020603050405020304" pitchFamily="18" charset="0"/>
                <a:cs typeface="Times New Roman" panose="02020603050405020304" pitchFamily="18" charset="0"/>
              </a:rPr>
              <a:t>manifeste même si l’embryon est isolé.</a:t>
            </a:r>
          </a:p>
        </p:txBody>
      </p:sp>
      <p:sp>
        <p:nvSpPr>
          <p:cNvPr id="6" name="Espace réservé du texte 5">
            <a:extLst>
              <a:ext uri="{FF2B5EF4-FFF2-40B4-BE49-F238E27FC236}">
                <a16:creationId xmlns:a16="http://schemas.microsoft.com/office/drawing/2014/main" id="{0BFD09AE-F129-626F-5EA7-C7B45053AE49}"/>
              </a:ext>
            </a:extLst>
          </p:cNvPr>
          <p:cNvSpPr>
            <a:spLocks noGrp="1"/>
          </p:cNvSpPr>
          <p:nvPr>
            <p:ph type="body" sz="quarter" idx="13"/>
          </p:nvPr>
        </p:nvSpPr>
        <p:spPr>
          <a:xfrm>
            <a:off x="142505" y="1016393"/>
            <a:ext cx="5415148" cy="5484992"/>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2400" dirty="0">
                <a:solidFill>
                  <a:schemeClr val="tx1"/>
                </a:solidFill>
                <a:latin typeface="Times New Roman" panose="02020603050405020304" pitchFamily="18" charset="0"/>
                <a:cs typeface="Times New Roman" panose="02020603050405020304" pitchFamily="18" charset="0"/>
              </a:rPr>
              <a:t>Les graines restent dans un état de dormance – un blocage temporaire de leur</a:t>
            </a:r>
          </a:p>
          <a:p>
            <a:pPr algn="just"/>
            <a:r>
              <a:rPr lang="fr-FR" sz="2400" dirty="0">
                <a:solidFill>
                  <a:schemeClr val="tx1"/>
                </a:solidFill>
                <a:latin typeface="Times New Roman" panose="02020603050405020304" pitchFamily="18" charset="0"/>
                <a:cs typeface="Times New Roman" panose="02020603050405020304" pitchFamily="18" charset="0"/>
              </a:rPr>
              <a:t>croissance, un arrêt momentané du développement– tant que les conditions</a:t>
            </a:r>
          </a:p>
          <a:p>
            <a:pPr algn="just"/>
            <a:r>
              <a:rPr lang="fr-FR" sz="2400" dirty="0">
                <a:solidFill>
                  <a:schemeClr val="tx1"/>
                </a:solidFill>
                <a:latin typeface="Times New Roman" panose="02020603050405020304" pitchFamily="18" charset="0"/>
                <a:cs typeface="Times New Roman" panose="02020603050405020304" pitchFamily="18" charset="0"/>
              </a:rPr>
              <a:t>environnementales ne sont pas idéales pour germer, et des fois même si elles sont</a:t>
            </a:r>
          </a:p>
          <a:p>
            <a:pPr algn="just"/>
            <a:r>
              <a:rPr lang="fr-FR" sz="2400" dirty="0">
                <a:solidFill>
                  <a:schemeClr val="tx1"/>
                </a:solidFill>
                <a:latin typeface="Times New Roman" panose="02020603050405020304" pitchFamily="18" charset="0"/>
                <a:cs typeface="Times New Roman" panose="02020603050405020304" pitchFamily="18" charset="0"/>
              </a:rPr>
              <a:t>placées dans de bonnes conditions de germination, elles ne germent pas, ce qui est dû</a:t>
            </a:r>
          </a:p>
          <a:p>
            <a:pPr algn="just"/>
            <a:r>
              <a:rPr lang="fr-FR" sz="2400" dirty="0">
                <a:solidFill>
                  <a:schemeClr val="tx1"/>
                </a:solidFill>
                <a:latin typeface="Times New Roman" panose="02020603050405020304" pitchFamily="18" charset="0"/>
                <a:cs typeface="Times New Roman" panose="02020603050405020304" pitchFamily="18" charset="0"/>
              </a:rPr>
              <a:t>à plusieurs types de dormances dont les plus importants sont l'inhibition</a:t>
            </a:r>
          </a:p>
          <a:p>
            <a:pPr algn="just"/>
            <a:r>
              <a:rPr lang="fr-FR" sz="2400" dirty="0">
                <a:solidFill>
                  <a:schemeClr val="tx1"/>
                </a:solidFill>
                <a:latin typeface="Times New Roman" panose="02020603050405020304" pitchFamily="18" charset="0"/>
                <a:cs typeface="Times New Roman" panose="02020603050405020304" pitchFamily="18" charset="0"/>
              </a:rPr>
              <a:t>tégumentaire et la dormance embryonnaire</a:t>
            </a:r>
          </a:p>
        </p:txBody>
      </p:sp>
      <p:sp>
        <p:nvSpPr>
          <p:cNvPr id="8" name="ZoneTexte 7">
            <a:extLst>
              <a:ext uri="{FF2B5EF4-FFF2-40B4-BE49-F238E27FC236}">
                <a16:creationId xmlns:a16="http://schemas.microsoft.com/office/drawing/2014/main" id="{DADBE580-7FDD-FC2A-77EB-B01C4D7D8E8E}"/>
              </a:ext>
            </a:extLst>
          </p:cNvPr>
          <p:cNvSpPr txBox="1"/>
          <p:nvPr/>
        </p:nvSpPr>
        <p:spPr>
          <a:xfrm>
            <a:off x="1389414" y="370062"/>
            <a:ext cx="634142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La dormance</a:t>
            </a:r>
          </a:p>
        </p:txBody>
      </p:sp>
    </p:spTree>
    <p:extLst>
      <p:ext uri="{BB962C8B-B14F-4D97-AF65-F5344CB8AC3E}">
        <p14:creationId xmlns:p14="http://schemas.microsoft.com/office/powerpoint/2010/main" val="2161971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E7A4C-942E-CDBA-7D94-9FA56727C50D}"/>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4088E767-6A36-BC04-7D54-48E478890EA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B4ED08C6-E651-D446-0D47-EB725E79EA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474E6870-A86F-2400-5B22-674A4FCD2894}"/>
              </a:ext>
            </a:extLst>
          </p:cNvPr>
          <p:cNvSpPr>
            <a:spLocks noGrp="1"/>
          </p:cNvSpPr>
          <p:nvPr>
            <p:ph sz="quarter" idx="4"/>
          </p:nvPr>
        </p:nvSpPr>
        <p:spPr/>
        <p:txBody>
          <a:bodyPr/>
          <a:lstStyle/>
          <a:p>
            <a:endParaRPr lang="fr-FR"/>
          </a:p>
        </p:txBody>
      </p:sp>
      <p:sp>
        <p:nvSpPr>
          <p:cNvPr id="6" name="Espace réservé du texte 5">
            <a:extLst>
              <a:ext uri="{FF2B5EF4-FFF2-40B4-BE49-F238E27FC236}">
                <a16:creationId xmlns:a16="http://schemas.microsoft.com/office/drawing/2014/main" id="{5CF438B6-E357-2672-A4F2-54D7344899BF}"/>
              </a:ext>
            </a:extLst>
          </p:cNvPr>
          <p:cNvSpPr>
            <a:spLocks noGrp="1"/>
          </p:cNvSpPr>
          <p:nvPr>
            <p:ph type="body" sz="quarter" idx="13"/>
          </p:nvPr>
        </p:nvSpPr>
        <p:spPr>
          <a:xfrm>
            <a:off x="1225295" y="724395"/>
            <a:ext cx="10186892" cy="494488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2800" dirty="0">
                <a:solidFill>
                  <a:srgbClr val="C00000"/>
                </a:solidFill>
                <a:latin typeface="Times New Roman" panose="02020603050405020304" pitchFamily="18" charset="0"/>
                <a:cs typeface="Times New Roman" panose="02020603050405020304" pitchFamily="18" charset="0"/>
              </a:rPr>
              <a:t>La dormance embryonnaire primaire</a:t>
            </a:r>
            <a:r>
              <a:rPr lang="fr-FR" sz="2800" dirty="0">
                <a:solidFill>
                  <a:schemeClr val="tx1"/>
                </a:solidFill>
                <a:latin typeface="Times New Roman" panose="02020603050405020304" pitchFamily="18" charset="0"/>
                <a:cs typeface="Times New Roman" panose="02020603050405020304" pitchFamily="18" charset="0"/>
              </a:rPr>
              <a:t>, qui s'installe au cours du développement de la semence ;</a:t>
            </a:r>
          </a:p>
          <a:p>
            <a:pPr algn="r"/>
            <a:r>
              <a:rPr lang="fr-FR" sz="2800" dirty="0">
                <a:solidFill>
                  <a:schemeClr val="tx1"/>
                </a:solidFill>
                <a:latin typeface="Times New Roman" panose="02020603050405020304" pitchFamily="18" charset="0"/>
                <a:cs typeface="Times New Roman" panose="02020603050405020304" pitchFamily="18" charset="0"/>
              </a:rPr>
              <a:t>- </a:t>
            </a:r>
            <a:r>
              <a:rPr lang="fr-FR" sz="2800" dirty="0">
                <a:solidFill>
                  <a:srgbClr val="C00000"/>
                </a:solidFill>
                <a:latin typeface="Times New Roman" panose="02020603050405020304" pitchFamily="18" charset="0"/>
                <a:cs typeface="Times New Roman" panose="02020603050405020304" pitchFamily="18" charset="0"/>
              </a:rPr>
              <a:t>la dormance embryonnaire secondaire,</a:t>
            </a:r>
            <a:r>
              <a:rPr lang="fr-FR" sz="2800" dirty="0">
                <a:solidFill>
                  <a:schemeClr val="tx1"/>
                </a:solidFill>
                <a:latin typeface="Times New Roman" panose="02020603050405020304" pitchFamily="18" charset="0"/>
                <a:cs typeface="Times New Roman" panose="02020603050405020304" pitchFamily="18" charset="0"/>
              </a:rPr>
              <a:t> qui correspond à la perte de l'aptitude à germer</a:t>
            </a:r>
          </a:p>
          <a:p>
            <a:pPr algn="just"/>
            <a:r>
              <a:rPr lang="fr-FR" sz="2800" dirty="0">
                <a:solidFill>
                  <a:schemeClr val="tx1"/>
                </a:solidFill>
                <a:latin typeface="Times New Roman" panose="02020603050405020304" pitchFamily="18" charset="0"/>
                <a:cs typeface="Times New Roman" panose="02020603050405020304" pitchFamily="18" charset="0"/>
              </a:rPr>
              <a:t>lorsque l'embryon, à l'état imbibé, est placé dans des conditions incompatibles avec </a:t>
            </a:r>
            <a:r>
              <a:rPr lang="fr-FR" sz="2800" dirty="0" err="1">
                <a:solidFill>
                  <a:schemeClr val="tx1"/>
                </a:solidFill>
                <a:latin typeface="Times New Roman" panose="02020603050405020304" pitchFamily="18" charset="0"/>
                <a:cs typeface="Times New Roman" panose="02020603050405020304" pitchFamily="18" charset="0"/>
              </a:rPr>
              <a:t>sagermination</a:t>
            </a:r>
            <a:r>
              <a:rPr lang="fr-FR" sz="2800" dirty="0">
                <a:solidFill>
                  <a:schemeClr val="tx1"/>
                </a:solidFill>
                <a:latin typeface="Times New Roman" panose="02020603050405020304" pitchFamily="18" charset="0"/>
                <a:cs typeface="Times New Roman" panose="02020603050405020304" pitchFamily="18" charset="0"/>
              </a:rPr>
              <a:t> (températures trop élevées, manque d'oxygène, présence de lumière).</a:t>
            </a:r>
          </a:p>
          <a:p>
            <a:pPr algn="just"/>
            <a:r>
              <a:rPr lang="fr-FR" sz="2800" dirty="0">
                <a:solidFill>
                  <a:schemeClr val="tx1"/>
                </a:solidFill>
                <a:latin typeface="Times New Roman" panose="02020603050405020304" pitchFamily="18" charset="0"/>
                <a:cs typeface="Times New Roman" panose="02020603050405020304" pitchFamily="18" charset="0"/>
              </a:rPr>
              <a:t>L'induction de la dormance secondaire, qui se met en place chez les embryons qui, au</a:t>
            </a:r>
          </a:p>
          <a:p>
            <a:pPr algn="just"/>
            <a:r>
              <a:rPr lang="fr-FR" sz="2800" dirty="0">
                <a:solidFill>
                  <a:schemeClr val="tx1"/>
                </a:solidFill>
                <a:latin typeface="Times New Roman" panose="02020603050405020304" pitchFamily="18" charset="0"/>
                <a:cs typeface="Times New Roman" panose="02020603050405020304" pitchFamily="18" charset="0"/>
              </a:rPr>
              <a:t>départ, ne sont pas dormants, s'intensifie à l'approche de la saison froide</a:t>
            </a:r>
          </a:p>
        </p:txBody>
      </p:sp>
    </p:spTree>
    <p:extLst>
      <p:ext uri="{BB962C8B-B14F-4D97-AF65-F5344CB8AC3E}">
        <p14:creationId xmlns:p14="http://schemas.microsoft.com/office/powerpoint/2010/main" val="1230093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C67E727-0EA6-7E52-4738-3561BB02FDA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1BD432A6-1681-5FF4-797F-9CC63B8FF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7" name="Espace réservé du contenu 6">
            <a:extLst>
              <a:ext uri="{FF2B5EF4-FFF2-40B4-BE49-F238E27FC236}">
                <a16:creationId xmlns:a16="http://schemas.microsoft.com/office/drawing/2014/main" id="{06C01402-A212-B232-AFC5-7A6B916DBF84}"/>
              </a:ext>
            </a:extLst>
          </p:cNvPr>
          <p:cNvPicPr>
            <a:picLocks noGrp="1" noChangeAspect="1"/>
          </p:cNvPicPr>
          <p:nvPr>
            <p:ph sz="quarter" idx="4"/>
          </p:nvPr>
        </p:nvPicPr>
        <p:blipFill>
          <a:blip r:embed="rId2"/>
          <a:stretch>
            <a:fillRect/>
          </a:stretch>
        </p:blipFill>
        <p:spPr>
          <a:xfrm>
            <a:off x="7033419" y="1207477"/>
            <a:ext cx="4619625" cy="3927231"/>
          </a:xfrm>
          <a:prstGeom prst="rect">
            <a:avLst/>
          </a:prstGeom>
        </p:spPr>
      </p:pic>
      <p:sp>
        <p:nvSpPr>
          <p:cNvPr id="6" name="Espace réservé du texte 5">
            <a:extLst>
              <a:ext uri="{FF2B5EF4-FFF2-40B4-BE49-F238E27FC236}">
                <a16:creationId xmlns:a16="http://schemas.microsoft.com/office/drawing/2014/main" id="{0F445EA0-3DEC-87D5-C26B-41BBD9DBB10F}"/>
              </a:ext>
            </a:extLst>
          </p:cNvPr>
          <p:cNvSpPr>
            <a:spLocks noGrp="1"/>
          </p:cNvSpPr>
          <p:nvPr>
            <p:ph type="body" sz="quarter" idx="13"/>
          </p:nvPr>
        </p:nvSpPr>
        <p:spPr>
          <a:xfrm>
            <a:off x="538956" y="136525"/>
            <a:ext cx="4900552" cy="621982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2400" dirty="0">
                <a:solidFill>
                  <a:srgbClr val="C00000"/>
                </a:solidFill>
                <a:latin typeface="Times New Roman" panose="02020603050405020304" pitchFamily="18" charset="0"/>
                <a:cs typeface="Times New Roman" panose="02020603050405020304" pitchFamily="18" charset="0"/>
              </a:rPr>
              <a:t>Les inhibitions tégumentaires</a:t>
            </a:r>
          </a:p>
          <a:p>
            <a:pPr algn="just"/>
            <a:r>
              <a:rPr lang="fr-FR" sz="2400" dirty="0">
                <a:solidFill>
                  <a:schemeClr val="tx1"/>
                </a:solidFill>
                <a:latin typeface="Times New Roman" panose="02020603050405020304" pitchFamily="18" charset="0"/>
                <a:cs typeface="Times New Roman" panose="02020603050405020304" pitchFamily="18" charset="0"/>
              </a:rPr>
              <a:t>Les enveloppes séminales qui entourent l'embryon constituent des obstacles plus ou</a:t>
            </a:r>
          </a:p>
          <a:p>
            <a:pPr algn="just"/>
            <a:r>
              <a:rPr lang="fr-FR" sz="2400" dirty="0">
                <a:solidFill>
                  <a:schemeClr val="tx1"/>
                </a:solidFill>
                <a:latin typeface="Times New Roman" panose="02020603050405020304" pitchFamily="18" charset="0"/>
                <a:cs typeface="Times New Roman" panose="02020603050405020304" pitchFamily="18" charset="0"/>
              </a:rPr>
              <a:t>moins efficaces au passage de l'eau ou de l'oxygène et leur action sur la germination</a:t>
            </a:r>
          </a:p>
          <a:p>
            <a:pPr algn="just"/>
            <a:r>
              <a:rPr lang="fr-FR" sz="2400" dirty="0">
                <a:solidFill>
                  <a:schemeClr val="tx1"/>
                </a:solidFill>
                <a:latin typeface="Times New Roman" panose="02020603050405020304" pitchFamily="18" charset="0"/>
                <a:cs typeface="Times New Roman" panose="02020603050405020304" pitchFamily="18" charset="0"/>
              </a:rPr>
              <a:t>peut être très importante</a:t>
            </a:r>
          </a:p>
          <a:p>
            <a:pPr algn="just"/>
            <a:r>
              <a:rPr lang="fr-FR" sz="2400" dirty="0">
                <a:solidFill>
                  <a:schemeClr val="tx1"/>
                </a:solidFill>
                <a:latin typeface="Times New Roman" panose="02020603050405020304" pitchFamily="18" charset="0"/>
                <a:cs typeface="Times New Roman" panose="02020603050405020304" pitchFamily="18" charset="0"/>
              </a:rPr>
              <a:t>les graines nécessitent d’être mangées par des animaux pour que le tégument soit digéré et laisse passer l’oxygène pour la respiration de l’embryon. L’inhibition tégumentaire est levée quand les gousses d’acacias, par exemple, sont mangées par les animaux.</a:t>
            </a:r>
          </a:p>
        </p:txBody>
      </p:sp>
    </p:spTree>
    <p:extLst>
      <p:ext uri="{BB962C8B-B14F-4D97-AF65-F5344CB8AC3E}">
        <p14:creationId xmlns:p14="http://schemas.microsoft.com/office/powerpoint/2010/main" val="1412942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rtlCol="0"/>
          <a:lstStyle>
            <a:defPPr>
              <a:defRPr lang="fr-FR"/>
            </a:defPPr>
          </a:lstStyle>
          <a:p>
            <a:pPr rtl="0"/>
            <a:r>
              <a:rPr lang="fr-FR" dirty="0"/>
              <a:t>A</a:t>
            </a:r>
          </a:p>
        </p:txBody>
      </p:sp>
      <p:pic>
        <p:nvPicPr>
          <p:cNvPr id="10" name="Image 9" descr="Accent floral en forme de feuille">
            <a:extLst>
              <a:ext uri="{FF2B5EF4-FFF2-40B4-BE49-F238E27FC236}">
                <a16:creationId xmlns:a16="http://schemas.microsoft.com/office/drawing/2014/main" id="{1CABBF9A-AC19-48D9-D218-D09928CE16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Espace réservé du contenu 3">
            <a:extLst>
              <a:ext uri="{FF2B5EF4-FFF2-40B4-BE49-F238E27FC236}">
                <a16:creationId xmlns:a16="http://schemas.microsoft.com/office/drawing/2014/main" id="{950677C9-3E42-427F-93B8-526692906471}"/>
              </a:ext>
            </a:extLst>
          </p:cNvPr>
          <p:cNvSpPr>
            <a:spLocks noGrp="1"/>
          </p:cNvSpPr>
          <p:nvPr>
            <p:ph sz="half" idx="2"/>
          </p:nvPr>
        </p:nvSpPr>
        <p:spPr>
          <a:xfrm>
            <a:off x="5326743" y="136525"/>
            <a:ext cx="6028645" cy="6219825"/>
          </a:xfrm>
        </p:spPr>
        <p:txBody>
          <a:bodyPr rtlCol="0">
            <a:normAutofit/>
          </a:bodyPr>
          <a:lstStyle>
            <a:defPPr>
              <a:defRPr lang="fr-FR"/>
            </a:defPPr>
          </a:lstStyle>
          <a:p>
            <a:pPr algn="just" rtl="0"/>
            <a:r>
              <a:rPr lang="fr-FR" sz="2800" dirty="0">
                <a:latin typeface="Times New Roman" panose="02020603050405020304" pitchFamily="18" charset="0"/>
                <a:cs typeface="Times New Roman" panose="02020603050405020304" pitchFamily="18" charset="0"/>
              </a:rPr>
              <a:t>L’ensemble de ces processus conduit à l’élaboration de nouvelles structures par production de tissus (histogenèse) et d’organes (organogenèse).</a:t>
            </a:r>
          </a:p>
          <a:p>
            <a:pPr algn="just" rtl="0"/>
            <a:endParaRPr lang="fr-FR" sz="2800" dirty="0">
              <a:latin typeface="Times New Roman" panose="02020603050405020304" pitchFamily="18" charset="0"/>
              <a:cs typeface="Times New Roman" panose="02020603050405020304" pitchFamily="18" charset="0"/>
            </a:endParaRPr>
          </a:p>
          <a:p>
            <a:pPr algn="just" rtl="0"/>
            <a:r>
              <a:rPr lang="fr-FR" sz="2800" dirty="0">
                <a:latin typeface="Times New Roman" panose="02020603050405020304" pitchFamily="18" charset="0"/>
                <a:cs typeface="Times New Roman" panose="02020603050405020304" pitchFamily="18" charset="0"/>
              </a:rPr>
              <a:t>Chez les Angiospermes, on peut généralement distinguer trois principales phases lors du développement : le stade embryonnaire, le stade végétatif où seules les feuilles sont produites, et le stade reproductif, caractérisé par la production des fleurs</a:t>
            </a:r>
            <a:r>
              <a:rPr lang="fr-FR" sz="2400" dirty="0">
                <a:latin typeface="Times New Roman" panose="02020603050405020304" pitchFamily="18" charset="0"/>
                <a:cs typeface="Times New Roman" panose="02020603050405020304" pitchFamily="18" charset="0"/>
              </a:rPr>
              <a:t>. </a:t>
            </a:r>
          </a:p>
        </p:txBody>
      </p:sp>
      <p:sp>
        <p:nvSpPr>
          <p:cNvPr id="7" name="Espace réservé du pied de page 6">
            <a:extLst>
              <a:ext uri="{FF2B5EF4-FFF2-40B4-BE49-F238E27FC236}">
                <a16:creationId xmlns:a16="http://schemas.microsoft.com/office/drawing/2014/main" id="{486CE65B-C283-8A90-DF86-161AC356BEA0}"/>
              </a:ext>
            </a:extLst>
          </p:cNvPr>
          <p:cNvSpPr>
            <a:spLocks noGrp="1"/>
          </p:cNvSpPr>
          <p:nvPr>
            <p:ph type="ftr" sz="quarter" idx="11"/>
          </p:nvPr>
        </p:nvSpPr>
        <p:spPr/>
        <p:txBody>
          <a:bodyPr rtlCol="0"/>
          <a:lstStyle>
            <a:defPPr>
              <a:defRPr lang="fr-FR"/>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p>
        </p:txBody>
      </p:sp>
      <p:sp>
        <p:nvSpPr>
          <p:cNvPr id="9" name="Espace réservé du numéro de diapositive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624795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F613D8C-F7AA-12F8-96B1-CB16C74184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DA84271B-B158-7EE3-4C4C-23692BF512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D57DA34B-ECC5-1862-C4A5-A9969140DB2C}"/>
              </a:ext>
            </a:extLst>
          </p:cNvPr>
          <p:cNvSpPr>
            <a:spLocks noGrp="1"/>
          </p:cNvSpPr>
          <p:nvPr>
            <p:ph sz="quarter" idx="4"/>
          </p:nvPr>
        </p:nvSpPr>
        <p:spPr>
          <a:xfrm>
            <a:off x="6705600" y="410308"/>
            <a:ext cx="5227320" cy="6091076"/>
          </a:xfrm>
        </p:spPr>
        <p:txBody>
          <a:bodyPr>
            <a:normAutofit/>
          </a:bodyPr>
          <a:lstStyle/>
          <a:p>
            <a:r>
              <a:rPr lang="fr-FR" sz="3600" dirty="0">
                <a:solidFill>
                  <a:srgbClr val="C00000"/>
                </a:solidFill>
                <a:latin typeface="Times New Roman" panose="02020603050405020304" pitchFamily="18" charset="0"/>
                <a:cs typeface="Times New Roman" panose="02020603050405020304" pitchFamily="18" charset="0"/>
              </a:rPr>
              <a:t>L'imperméabilité à l’oxygène</a:t>
            </a:r>
          </a:p>
          <a:p>
            <a:r>
              <a:rPr lang="fr-FR" sz="3600" dirty="0">
                <a:solidFill>
                  <a:srgbClr val="C00000"/>
                </a:solidFill>
                <a:latin typeface="Times New Roman" panose="02020603050405020304" pitchFamily="18" charset="0"/>
                <a:cs typeface="Times New Roman" panose="02020603050405020304" pitchFamily="18" charset="0"/>
              </a:rPr>
              <a:t>Cela est </a:t>
            </a:r>
            <a:r>
              <a:rPr lang="fr-FR" sz="3600" dirty="0">
                <a:latin typeface="Times New Roman" panose="02020603050405020304" pitchFamily="18" charset="0"/>
                <a:cs typeface="Times New Roman" panose="02020603050405020304" pitchFamily="18" charset="0"/>
              </a:rPr>
              <a:t>dû au fait que les téguments sont peu perméables à l’oxygène</a:t>
            </a:r>
          </a:p>
        </p:txBody>
      </p:sp>
      <p:sp>
        <p:nvSpPr>
          <p:cNvPr id="6" name="Espace réservé du texte 5">
            <a:extLst>
              <a:ext uri="{FF2B5EF4-FFF2-40B4-BE49-F238E27FC236}">
                <a16:creationId xmlns:a16="http://schemas.microsoft.com/office/drawing/2014/main" id="{67032360-3641-CF5C-D890-E8E4C479108D}"/>
              </a:ext>
            </a:extLst>
          </p:cNvPr>
          <p:cNvSpPr>
            <a:spLocks noGrp="1"/>
          </p:cNvSpPr>
          <p:nvPr>
            <p:ph type="body" sz="quarter" idx="13"/>
          </p:nvPr>
        </p:nvSpPr>
        <p:spPr>
          <a:xfrm>
            <a:off x="259081" y="410308"/>
            <a:ext cx="5438334" cy="6213230"/>
          </a:xfrm>
        </p:spPr>
        <p:style>
          <a:lnRef idx="1">
            <a:schemeClr val="accent6"/>
          </a:lnRef>
          <a:fillRef idx="2">
            <a:schemeClr val="accent6"/>
          </a:fillRef>
          <a:effectRef idx="1">
            <a:schemeClr val="accent6"/>
          </a:effectRef>
          <a:fontRef idx="minor">
            <a:schemeClr val="dk1"/>
          </a:fontRef>
        </p:style>
        <p:txBody>
          <a:bodyPr>
            <a:normAutofit/>
          </a:bodyPr>
          <a:lstStyle/>
          <a:p>
            <a:r>
              <a:rPr lang="fr-FR" sz="2800" dirty="0">
                <a:solidFill>
                  <a:srgbClr val="C00000"/>
                </a:solidFill>
                <a:latin typeface="Times New Roman" panose="02020603050405020304" pitchFamily="18" charset="0"/>
                <a:cs typeface="Times New Roman" panose="02020603050405020304" pitchFamily="18" charset="0"/>
              </a:rPr>
              <a:t>L'imperméabilité à l’eau</a:t>
            </a:r>
          </a:p>
          <a:p>
            <a:pPr algn="just"/>
            <a:r>
              <a:rPr lang="fr-FR" sz="2800" dirty="0">
                <a:solidFill>
                  <a:srgbClr val="C00000"/>
                </a:solidFill>
                <a:latin typeface="Times New Roman" panose="02020603050405020304" pitchFamily="18" charset="0"/>
                <a:cs typeface="Times New Roman" panose="02020603050405020304" pitchFamily="18" charset="0"/>
              </a:rPr>
              <a:t> </a:t>
            </a:r>
            <a:r>
              <a:rPr lang="fr-FR" sz="2800" dirty="0">
                <a:solidFill>
                  <a:schemeClr val="tx1"/>
                </a:solidFill>
                <a:latin typeface="Times New Roman" panose="02020603050405020304" pitchFamily="18" charset="0"/>
                <a:cs typeface="Times New Roman" panose="02020603050405020304" pitchFamily="18" charset="0"/>
              </a:rPr>
              <a:t>Il existe des semences qui ne peuvent pas germer parce que leurs enveloppes ne laissent absolument pas passer l'eau. En milieu humide, ces semences ne gonflent pas, restent sèches et résistent à l'écrasement. C'est pourquoi elles sont appelées semences dures. Les espèces à semences dures sont couramment rencontrées chez les Légumineuses (Césalpiniées, Mimosacées et Papilionacées</a:t>
            </a:r>
            <a:r>
              <a:rPr lang="fr-FR"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7467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CBEE2-4387-DF73-92C3-F0C9435A1782}"/>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1712FEFF-5930-A988-EA50-9138184E97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7777501C-A18B-A885-5141-FA6A250CCE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B9ADAD3-4580-0DAF-F61C-00C276C07F71}"/>
              </a:ext>
            </a:extLst>
          </p:cNvPr>
          <p:cNvSpPr>
            <a:spLocks noGrp="1"/>
          </p:cNvSpPr>
          <p:nvPr>
            <p:ph sz="quarter" idx="4"/>
          </p:nvPr>
        </p:nvSpPr>
        <p:spPr/>
        <p:txBody>
          <a:bodyPr/>
          <a:lstStyle/>
          <a:p>
            <a:endParaRPr lang="fr-FR"/>
          </a:p>
        </p:txBody>
      </p:sp>
      <p:sp>
        <p:nvSpPr>
          <p:cNvPr id="6" name="Espace réservé du texte 5">
            <a:extLst>
              <a:ext uri="{FF2B5EF4-FFF2-40B4-BE49-F238E27FC236}">
                <a16:creationId xmlns:a16="http://schemas.microsoft.com/office/drawing/2014/main" id="{BE8277AE-DDA0-E12A-24B8-2398FBD80C16}"/>
              </a:ext>
            </a:extLst>
          </p:cNvPr>
          <p:cNvSpPr>
            <a:spLocks noGrp="1"/>
          </p:cNvSpPr>
          <p:nvPr>
            <p:ph type="body" sz="quarter" idx="13"/>
          </p:nvPr>
        </p:nvSpPr>
        <p:spPr>
          <a:xfrm>
            <a:off x="375138" y="136525"/>
            <a:ext cx="12121661" cy="672147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3200" dirty="0">
                <a:solidFill>
                  <a:srgbClr val="FF0000"/>
                </a:solidFill>
                <a:latin typeface="Times New Roman" panose="02020603050405020304" pitchFamily="18" charset="0"/>
                <a:cs typeface="Times New Roman" panose="02020603050405020304" pitchFamily="18" charset="0"/>
              </a:rPr>
              <a:t>L’inhibition tégumentaire chimiques  </a:t>
            </a:r>
            <a:r>
              <a:rPr lang="fr-FR" sz="3200" dirty="0">
                <a:solidFill>
                  <a:schemeClr val="tx1"/>
                </a:solidFill>
                <a:latin typeface="Times New Roman" panose="02020603050405020304" pitchFamily="18" charset="0"/>
                <a:cs typeface="Times New Roman" panose="02020603050405020304" pitchFamily="18" charset="0"/>
              </a:rPr>
              <a:t>: </a:t>
            </a:r>
          </a:p>
          <a:p>
            <a:pPr algn="just"/>
            <a:r>
              <a:rPr lang="fr-FR" sz="3200" dirty="0">
                <a:solidFill>
                  <a:schemeClr val="tx1"/>
                </a:solidFill>
                <a:latin typeface="Times New Roman" panose="02020603050405020304" pitchFamily="18" charset="0"/>
                <a:cs typeface="Times New Roman" panose="02020603050405020304" pitchFamily="18" charset="0"/>
              </a:rPr>
              <a:t>Des dérivés phénoliques aux propriétés antimicrobiennes stockés dans les téguments des graines jouent également un rôle d’inhibiteurs des processus germinatifs. On parle d’inhibition tégumentaire. Ces dérivés peuvent soit avoir une action spécifique en bloquant la mobilisation des réserves, soit empêcher l’eau de mouiller la graine du fait de leur caractère hydrophobe. Généralement, ils s’oxydent lentement avec le temps. Dans la nature, ces composés inhibiteurs sont évacués de la graine par lessivage lors des précipitations. Parfois en horticulture il est préconisé de laisser tremper les graines ; c’est le cas du persil </a:t>
            </a:r>
            <a:r>
              <a:rPr lang="fr-FR" sz="3200" dirty="0" err="1">
                <a:solidFill>
                  <a:schemeClr val="tx1"/>
                </a:solidFill>
                <a:latin typeface="Times New Roman" panose="02020603050405020304" pitchFamily="18" charset="0"/>
                <a:cs typeface="Times New Roman" panose="02020603050405020304" pitchFamily="18" charset="0"/>
              </a:rPr>
              <a:t>Petroselinum</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crispum</a:t>
            </a:r>
            <a:r>
              <a:rPr lang="fr-FR" sz="3200" dirty="0">
                <a:solidFill>
                  <a:schemeClr val="tx1"/>
                </a:solidFill>
                <a:latin typeface="Times New Roman" panose="02020603050405020304" pitchFamily="18" charset="0"/>
                <a:cs typeface="Times New Roman" panose="02020603050405020304" pitchFamily="18" charset="0"/>
              </a:rPr>
              <a:t> (Mill.) </a:t>
            </a:r>
            <a:r>
              <a:rPr lang="fr-FR" sz="3200" dirty="0" err="1">
                <a:solidFill>
                  <a:schemeClr val="tx1"/>
                </a:solidFill>
                <a:latin typeface="Times New Roman" panose="02020603050405020304" pitchFamily="18" charset="0"/>
                <a:cs typeface="Times New Roman" panose="02020603050405020304" pitchFamily="18" charset="0"/>
              </a:rPr>
              <a:t>Nyman</a:t>
            </a:r>
            <a:r>
              <a:rPr lang="fr-FR" sz="3200" dirty="0">
                <a:solidFill>
                  <a:schemeClr val="tx1"/>
                </a:solidFill>
                <a:latin typeface="Times New Roman" panose="02020603050405020304" pitchFamily="18" charset="0"/>
                <a:cs typeface="Times New Roman" panose="02020603050405020304" pitchFamily="18" charset="0"/>
              </a:rPr>
              <a:t> ex A. W. Hill, (syn. </a:t>
            </a:r>
            <a:r>
              <a:rPr lang="fr-FR" sz="3200" dirty="0" err="1">
                <a:solidFill>
                  <a:schemeClr val="tx1"/>
                </a:solidFill>
                <a:latin typeface="Times New Roman" panose="02020603050405020304" pitchFamily="18" charset="0"/>
                <a:cs typeface="Times New Roman" panose="02020603050405020304" pitchFamily="18" charset="0"/>
              </a:rPr>
              <a:t>Petroselinum</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sativum</a:t>
            </a:r>
            <a:r>
              <a:rPr lang="fr-FR" sz="3200" dirty="0">
                <a:solidFill>
                  <a:schemeClr val="tx1"/>
                </a:solidFill>
                <a:latin typeface="Times New Roman" panose="02020603050405020304" pitchFamily="18" charset="0"/>
                <a:cs typeface="Times New Roman" panose="02020603050405020304" pitchFamily="18" charset="0"/>
              </a:rPr>
              <a:t>), famille des </a:t>
            </a:r>
            <a:r>
              <a:rPr lang="fr-FR" sz="3200" dirty="0" err="1">
                <a:solidFill>
                  <a:schemeClr val="tx1"/>
                </a:solidFill>
                <a:latin typeface="Times New Roman" panose="02020603050405020304" pitchFamily="18" charset="0"/>
                <a:cs typeface="Times New Roman" panose="02020603050405020304" pitchFamily="18" charset="0"/>
              </a:rPr>
              <a:t>Apiaceae</a:t>
            </a:r>
            <a:r>
              <a:rPr lang="fr-FR" sz="3200" dirty="0">
                <a:solidFill>
                  <a:schemeClr val="tx1"/>
                </a:solidFill>
                <a:latin typeface="Times New Roman" panose="02020603050405020304" pitchFamily="18" charset="0"/>
                <a:cs typeface="Times New Roman" panose="02020603050405020304" pitchFamily="18" charset="0"/>
              </a:rPr>
              <a:t> qui a une germination souvent délicate. Toutes les conditions de germination doivent être satisfaites en même temps pour qu’il y ait levée de dormance puis poussée radiculaire.</a:t>
            </a:r>
          </a:p>
        </p:txBody>
      </p:sp>
    </p:spTree>
    <p:extLst>
      <p:ext uri="{BB962C8B-B14F-4D97-AF65-F5344CB8AC3E}">
        <p14:creationId xmlns:p14="http://schemas.microsoft.com/office/powerpoint/2010/main" val="1636043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A91B622-2F5F-ABBC-3722-1078905B7B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D6A3D086-2945-BDE9-83F8-06268B33F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3BC99B65-B60D-CECE-94FF-BA7A0A70A737}"/>
              </a:ext>
            </a:extLst>
          </p:cNvPr>
          <p:cNvSpPr>
            <a:spLocks noGrp="1"/>
          </p:cNvSpPr>
          <p:nvPr>
            <p:ph sz="quarter" idx="4"/>
          </p:nvPr>
        </p:nvSpPr>
        <p:spPr>
          <a:xfrm>
            <a:off x="7033112" y="656492"/>
            <a:ext cx="4899808" cy="5844892"/>
          </a:xfrm>
        </p:spPr>
        <p:style>
          <a:lnRef idx="2">
            <a:schemeClr val="accent1"/>
          </a:lnRef>
          <a:fillRef idx="1">
            <a:schemeClr val="lt1"/>
          </a:fillRef>
          <a:effectRef idx="0">
            <a:schemeClr val="accent1"/>
          </a:effectRef>
          <a:fontRef idx="minor">
            <a:schemeClr val="dk1"/>
          </a:fontRef>
        </p:style>
        <p:txBody>
          <a:bodyPr>
            <a:normAutofit/>
          </a:bodyPr>
          <a:lstStyle/>
          <a:p>
            <a:r>
              <a:rPr lang="fr-FR" dirty="0">
                <a:solidFill>
                  <a:srgbClr val="FF0000"/>
                </a:solidFill>
                <a:latin typeface="Times New Roman" panose="02020603050405020304" pitchFamily="18" charset="0"/>
                <a:cs typeface="Times New Roman" panose="02020603050405020304" pitchFamily="18" charset="0"/>
              </a:rPr>
              <a:t>La vernalisation</a:t>
            </a:r>
          </a:p>
          <a:p>
            <a:r>
              <a:rPr lang="fr-FR" dirty="0">
                <a:latin typeface="Times New Roman" panose="02020603050405020304" pitchFamily="18" charset="0"/>
                <a:cs typeface="Times New Roman" panose="02020603050405020304" pitchFamily="18" charset="0"/>
              </a:rPr>
              <a:t>L’exposition des graine au froid, il existent des graines qui ne germent pas sauf si elles n’ont pas été exposées au gel, car elles contiennent une hormone qui les</a:t>
            </a:r>
          </a:p>
          <a:p>
            <a:r>
              <a:rPr lang="fr-FR" dirty="0">
                <a:latin typeface="Times New Roman" panose="02020603050405020304" pitchFamily="18" charset="0"/>
                <a:cs typeface="Times New Roman" panose="02020603050405020304" pitchFamily="18" charset="0"/>
              </a:rPr>
              <a:t>empêche de se développer, et cette hormone ne peut être rendue inactive que par le gel.</a:t>
            </a:r>
          </a:p>
        </p:txBody>
      </p:sp>
      <p:pic>
        <p:nvPicPr>
          <p:cNvPr id="7" name="Image 6">
            <a:extLst>
              <a:ext uri="{FF2B5EF4-FFF2-40B4-BE49-F238E27FC236}">
                <a16:creationId xmlns:a16="http://schemas.microsoft.com/office/drawing/2014/main" id="{3FBA554F-00D1-07BD-A60F-DD1B99556122}"/>
              </a:ext>
            </a:extLst>
          </p:cNvPr>
          <p:cNvPicPr>
            <a:picLocks noChangeAspect="1"/>
          </p:cNvPicPr>
          <p:nvPr/>
        </p:nvPicPr>
        <p:blipFill>
          <a:blip r:embed="rId2"/>
          <a:stretch>
            <a:fillRect/>
          </a:stretch>
        </p:blipFill>
        <p:spPr>
          <a:xfrm>
            <a:off x="100380" y="312858"/>
            <a:ext cx="6804512" cy="6188525"/>
          </a:xfrm>
          <a:prstGeom prst="rect">
            <a:avLst/>
          </a:prstGeom>
        </p:spPr>
      </p:pic>
    </p:spTree>
    <p:extLst>
      <p:ext uri="{BB962C8B-B14F-4D97-AF65-F5344CB8AC3E}">
        <p14:creationId xmlns:p14="http://schemas.microsoft.com/office/powerpoint/2010/main" val="355469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EC143-99C1-1D05-DC89-942C9FA59403}"/>
              </a:ext>
            </a:extLst>
          </p:cNvPr>
          <p:cNvSpPr>
            <a:spLocks noGrp="1"/>
          </p:cNvSpPr>
          <p:nvPr>
            <p:ph type="title"/>
          </p:nvPr>
        </p:nvSpPr>
        <p:spPr>
          <a:xfrm>
            <a:off x="3022745" y="356616"/>
            <a:ext cx="8594634" cy="365125"/>
          </a:xfrm>
        </p:spPr>
        <p:txBody>
          <a:bodyPr>
            <a:normAutofit fontScale="90000"/>
          </a:bodyPr>
          <a:lstStyle/>
          <a:p>
            <a:pPr algn="ctr"/>
            <a:r>
              <a:rPr lang="fr-FR" dirty="0">
                <a:solidFill>
                  <a:schemeClr val="accent2"/>
                </a:solidFill>
              </a:rPr>
              <a:t>Définition </a:t>
            </a:r>
          </a:p>
        </p:txBody>
      </p:sp>
      <p:sp>
        <p:nvSpPr>
          <p:cNvPr id="3" name="Espace réservé du pied de page 2">
            <a:extLst>
              <a:ext uri="{FF2B5EF4-FFF2-40B4-BE49-F238E27FC236}">
                <a16:creationId xmlns:a16="http://schemas.microsoft.com/office/drawing/2014/main" id="{23AFA855-2412-BC80-FA56-DAAF4C0604F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ACB4F57-F864-E870-5C8C-11B1CA668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4C028644-F156-C308-42ED-2A5D43016A1B}"/>
              </a:ext>
            </a:extLst>
          </p:cNvPr>
          <p:cNvSpPr>
            <a:spLocks noGrp="1"/>
          </p:cNvSpPr>
          <p:nvPr>
            <p:ph sz="quarter" idx="4"/>
          </p:nvPr>
        </p:nvSpPr>
        <p:spPr>
          <a:xfrm>
            <a:off x="240793" y="721741"/>
            <a:ext cx="11692128" cy="5999734"/>
          </a:xfrm>
        </p:spPr>
        <p:style>
          <a:lnRef idx="2">
            <a:schemeClr val="accent3"/>
          </a:lnRef>
          <a:fillRef idx="1">
            <a:schemeClr val="lt1"/>
          </a:fillRef>
          <a:effectRef idx="0">
            <a:schemeClr val="accent3"/>
          </a:effectRef>
          <a:fontRef idx="minor">
            <a:schemeClr val="dk1"/>
          </a:fontRef>
        </p:style>
        <p:txBody>
          <a:bodyPr>
            <a:normAutofit fontScale="92500"/>
          </a:bodyPr>
          <a:lstStyle/>
          <a:p>
            <a:pPr algn="just"/>
            <a:r>
              <a:rPr lang="fr-FR" sz="2800" dirty="0"/>
              <a:t>On réunit sous le nom de vernalisation les processus physiologiques exigés par certaines plantes pour assurer le déroulement d'étapes préparatoires et indispensables à la mise à fleur, processus qui requièrent une durée assez prolongée (de quelques jours à quelques mois) de températures fraîches. </a:t>
            </a:r>
          </a:p>
          <a:p>
            <a:pPr algn="just"/>
            <a:r>
              <a:rPr lang="fr-FR" sz="2800" dirty="0" err="1"/>
              <a:t>our</a:t>
            </a:r>
            <a:r>
              <a:rPr lang="fr-FR" sz="2800" dirty="0"/>
              <a:t> passer de l’état végétatif à l’état floral, les céréales d’hiver doivent séjourner à des températures suffisamment basses pendant leur phase juvénile : c’est la vernalisation. Il ne faut pas confondre vernalisation et levée de dormance. La première permet la floraison par le froid et la seconde la reprise de croissance de tous les organes dormants.</a:t>
            </a:r>
          </a:p>
        </p:txBody>
      </p:sp>
    </p:spTree>
    <p:extLst>
      <p:ext uri="{BB962C8B-B14F-4D97-AF65-F5344CB8AC3E}">
        <p14:creationId xmlns:p14="http://schemas.microsoft.com/office/powerpoint/2010/main" val="2931717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EFC1C4B-2D60-65A3-1CE7-05CA5B292C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07E2F103-4FDC-2018-18E1-035589509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A965EAFB-CCA5-A54E-B999-B89A332E2B8B}"/>
              </a:ext>
            </a:extLst>
          </p:cNvPr>
          <p:cNvSpPr>
            <a:spLocks noGrp="1"/>
          </p:cNvSpPr>
          <p:nvPr>
            <p:ph sz="quarter" idx="4"/>
          </p:nvPr>
        </p:nvSpPr>
        <p:spPr>
          <a:xfrm>
            <a:off x="972457" y="348343"/>
            <a:ext cx="10960463" cy="6153041"/>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fr-FR" dirty="0"/>
              <a:t>la vernalisation est une exposition artificielle des plantes (ou graines) à de températures basses (5 à 10 °C) pendant l'hiver afin de stimuler la floraison ou d'améliorer la production de graines. Ce refroidissement de la graine lors de la germination permet d'accélérer la floraison au moment de la plantation.</a:t>
            </a:r>
          </a:p>
          <a:p>
            <a:r>
              <a:rPr lang="fr-FR" dirty="0"/>
              <a:t>Avant la reproduction des plantes, elle permet la maturité végétative. Le procédé de vernalisation est largement employé dans les plantes alimentaires (blé, orge, seigle...), les plantes bisannuelles (chou, betterave sucrière...) et les plantes vivaces (comme le chrysanthème).</a:t>
            </a:r>
          </a:p>
          <a:p>
            <a:r>
              <a:rPr lang="fr-FR" dirty="0"/>
              <a:t>Par exemple, en faisant partiellement germer la graine puis en la refroidissant à 0 °C jusqu'au printemps, il est possible de faire en sorte que le blé d'hiver produise une récolte la même année.</a:t>
            </a:r>
          </a:p>
        </p:txBody>
      </p:sp>
    </p:spTree>
    <p:extLst>
      <p:ext uri="{BB962C8B-B14F-4D97-AF65-F5344CB8AC3E}">
        <p14:creationId xmlns:p14="http://schemas.microsoft.com/office/powerpoint/2010/main" val="30158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4786007-ACFE-F287-D32A-ABB8370958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C953A67-9509-081F-5780-10FA7B5FCA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C6D0F97-76DF-1167-A258-D83ED22BAC3C}"/>
              </a:ext>
            </a:extLst>
          </p:cNvPr>
          <p:cNvSpPr>
            <a:spLocks noGrp="1"/>
          </p:cNvSpPr>
          <p:nvPr>
            <p:ph sz="quarter" idx="4"/>
          </p:nvPr>
        </p:nvSpPr>
        <p:spPr>
          <a:xfrm>
            <a:off x="70394" y="908384"/>
            <a:ext cx="12121606" cy="5630528"/>
          </a:xfrm>
        </p:spPr>
        <p:style>
          <a:lnRef idx="2">
            <a:schemeClr val="accent1"/>
          </a:lnRef>
          <a:fillRef idx="1">
            <a:schemeClr val="lt1"/>
          </a:fillRef>
          <a:effectRef idx="0">
            <a:schemeClr val="accent1"/>
          </a:effectRef>
          <a:fontRef idx="minor">
            <a:schemeClr val="dk1"/>
          </a:fontRef>
        </p:style>
        <p:txBody>
          <a:bodyPr>
            <a:normAutofit/>
          </a:bodyPr>
          <a:lstStyle/>
          <a:p>
            <a:r>
              <a:rPr lang="fr-FR" sz="2800" dirty="0">
                <a:latin typeface="Times New Roman" panose="02020603050405020304" pitchFamily="18" charset="0"/>
                <a:cs typeface="Times New Roman" panose="02020603050405020304" pitchFamily="18" charset="0"/>
              </a:rPr>
              <a:t>La vernalisation implique le processus avec les étapes techniques suivantes :</a:t>
            </a:r>
          </a:p>
          <a:p>
            <a:r>
              <a:rPr lang="fr-FR" sz="2800" dirty="0">
                <a:latin typeface="Times New Roman" panose="02020603050405020304" pitchFamily="18" charset="0"/>
                <a:cs typeface="Times New Roman" panose="02020603050405020304" pitchFamily="18" charset="0"/>
              </a:rPr>
              <a:t>Humidification des graines : Tout d'abord, faites tremper les graines dans l'eau et laissez-les ensuite germer dans la chambre de traitement sous 10–12 °C.</a:t>
            </a:r>
          </a:p>
          <a:p>
            <a:r>
              <a:rPr lang="fr-FR" sz="2800" dirty="0">
                <a:latin typeface="Times New Roman" panose="02020603050405020304" pitchFamily="18" charset="0"/>
                <a:cs typeface="Times New Roman" panose="02020603050405020304" pitchFamily="18" charset="0"/>
              </a:rPr>
              <a:t>Traitement réfrigérant : Exposez les graines germées à basse température (3–5 degrés Celsius) jusqu'à la durée souhaitée.</a:t>
            </a:r>
          </a:p>
          <a:p>
            <a:r>
              <a:rPr lang="fr-FR" sz="2800" dirty="0">
                <a:latin typeface="Times New Roman" panose="02020603050405020304" pitchFamily="18" charset="0"/>
                <a:cs typeface="Times New Roman" panose="02020603050405020304" pitchFamily="18" charset="0"/>
              </a:rPr>
              <a:t>séchage et semis : Les graines sont ensuite séchées (sans dessiccation !) et semées dans un champ suffisamment alimenté en eau et en oxygène.</a:t>
            </a:r>
          </a:p>
        </p:txBody>
      </p:sp>
      <p:sp>
        <p:nvSpPr>
          <p:cNvPr id="8" name="ZoneTexte 7">
            <a:extLst>
              <a:ext uri="{FF2B5EF4-FFF2-40B4-BE49-F238E27FC236}">
                <a16:creationId xmlns:a16="http://schemas.microsoft.com/office/drawing/2014/main" id="{FF2A298C-8561-1550-CDDE-7C92F015CA45}"/>
              </a:ext>
            </a:extLst>
          </p:cNvPr>
          <p:cNvSpPr txBox="1"/>
          <p:nvPr/>
        </p:nvSpPr>
        <p:spPr>
          <a:xfrm>
            <a:off x="667657" y="281435"/>
            <a:ext cx="88040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Mécanisme et technique de vernalisation</a:t>
            </a:r>
          </a:p>
        </p:txBody>
      </p:sp>
    </p:spTree>
    <p:extLst>
      <p:ext uri="{BB962C8B-B14F-4D97-AF65-F5344CB8AC3E}">
        <p14:creationId xmlns:p14="http://schemas.microsoft.com/office/powerpoint/2010/main" val="926486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21FC23C-F5C0-8B6C-FB0B-6A7B2695ED3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77A70DC1-9945-AB60-1FF3-23E139EE5B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38485B73-0CB1-E0A0-780B-42238576468C}"/>
              </a:ext>
            </a:extLst>
          </p:cNvPr>
          <p:cNvSpPr>
            <a:spLocks noGrp="1"/>
          </p:cNvSpPr>
          <p:nvPr>
            <p:ph sz="quarter" idx="4"/>
          </p:nvPr>
        </p:nvSpPr>
        <p:spPr>
          <a:xfrm>
            <a:off x="6241143" y="1103087"/>
            <a:ext cx="5691777" cy="5398298"/>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fr-FR" dirty="0">
                <a:latin typeface="Times New Roman" panose="02020603050405020304" pitchFamily="18" charset="0"/>
                <a:cs typeface="Times New Roman" panose="02020603050405020304" pitchFamily="18" charset="0"/>
              </a:rPr>
              <a:t>Les plantes </a:t>
            </a:r>
            <a:r>
              <a:rPr lang="fr-FR" dirty="0" err="1">
                <a:latin typeface="Times New Roman" panose="02020603050405020304" pitchFamily="18" charset="0"/>
                <a:cs typeface="Times New Roman" panose="02020603050405020304" pitchFamily="18" charset="0"/>
              </a:rPr>
              <a:t>préférentes</a:t>
            </a: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Sans exiger expressément la vernalisation pour leur floraison, celle-ci s'effectue</a:t>
            </a:r>
          </a:p>
          <a:p>
            <a:pPr algn="just"/>
            <a:r>
              <a:rPr lang="fr-FR" dirty="0">
                <a:latin typeface="Times New Roman" panose="02020603050405020304" pitchFamily="18" charset="0"/>
                <a:cs typeface="Times New Roman" panose="02020603050405020304" pitchFamily="18" charset="0"/>
              </a:rPr>
              <a:t>néanmoins plus tôt si la vernalisation a eu lieu.</a:t>
            </a:r>
          </a:p>
          <a:p>
            <a:pPr algn="just"/>
            <a:r>
              <a:rPr lang="fr-FR" dirty="0">
                <a:latin typeface="Times New Roman" panose="02020603050405020304" pitchFamily="18" charset="0"/>
                <a:cs typeface="Times New Roman" panose="02020603050405020304" pitchFamily="18" charset="0"/>
              </a:rPr>
              <a:t>Exemples:</a:t>
            </a:r>
          </a:p>
          <a:p>
            <a:pPr algn="just"/>
            <a:r>
              <a:rPr lang="fr-FR" dirty="0">
                <a:latin typeface="Times New Roman" panose="02020603050405020304" pitchFamily="18" charset="0"/>
                <a:cs typeface="Times New Roman" panose="02020603050405020304" pitchFamily="18" charset="0"/>
              </a:rPr>
              <a:t>- plantes annuelles d'hiver: certaines légumineuses, certaines variétés de céréales</a:t>
            </a:r>
          </a:p>
          <a:p>
            <a:pPr algn="just"/>
            <a:r>
              <a:rPr lang="fr-FR" dirty="0">
                <a:latin typeface="Times New Roman" panose="02020603050405020304" pitchFamily="18" charset="0"/>
                <a:cs typeface="Times New Roman" panose="02020603050405020304" pitchFamily="18" charset="0"/>
              </a:rPr>
              <a:t>d'hiver</a:t>
            </a:r>
          </a:p>
          <a:p>
            <a:pPr algn="just"/>
            <a:r>
              <a:rPr lang="fr-FR" dirty="0">
                <a:latin typeface="Times New Roman" panose="02020603050405020304" pitchFamily="18" charset="0"/>
                <a:cs typeface="Times New Roman" panose="02020603050405020304" pitchFamily="18" charset="0"/>
              </a:rPr>
              <a:t>- certaines plantes bisannuelles: certaines laitues</a:t>
            </a:r>
          </a:p>
        </p:txBody>
      </p:sp>
      <p:sp>
        <p:nvSpPr>
          <p:cNvPr id="6" name="Espace réservé du texte 5">
            <a:extLst>
              <a:ext uri="{FF2B5EF4-FFF2-40B4-BE49-F238E27FC236}">
                <a16:creationId xmlns:a16="http://schemas.microsoft.com/office/drawing/2014/main" id="{BEDBD18B-F78C-8FB9-664A-174A9566E2C8}"/>
              </a:ext>
            </a:extLst>
          </p:cNvPr>
          <p:cNvSpPr>
            <a:spLocks noGrp="1"/>
          </p:cNvSpPr>
          <p:nvPr>
            <p:ph type="body" sz="quarter" idx="13"/>
          </p:nvPr>
        </p:nvSpPr>
        <p:spPr>
          <a:xfrm>
            <a:off x="259080" y="1103087"/>
            <a:ext cx="5328919" cy="5618388"/>
          </a:xfrm>
        </p:spPr>
        <p:style>
          <a:lnRef idx="2">
            <a:schemeClr val="accent1"/>
          </a:lnRef>
          <a:fillRef idx="1">
            <a:schemeClr val="lt1"/>
          </a:fillRef>
          <a:effectRef idx="0">
            <a:schemeClr val="accent1"/>
          </a:effectRef>
          <a:fontRef idx="minor">
            <a:schemeClr val="dk1"/>
          </a:fontRef>
        </p:style>
        <p:txBody>
          <a:bodyPr>
            <a:normAutofit/>
          </a:bodyPr>
          <a:lstStyle/>
          <a:p>
            <a:r>
              <a:rPr lang="fr-FR" sz="2400" dirty="0"/>
              <a:t>Les </a:t>
            </a:r>
            <a:r>
              <a:rPr lang="fr-FR" sz="2400" dirty="0">
                <a:solidFill>
                  <a:schemeClr val="tx1"/>
                </a:solidFill>
              </a:rPr>
              <a:t>plantes indifférentes à la vernalisation</a:t>
            </a:r>
          </a:p>
          <a:p>
            <a:pPr algn="just"/>
            <a:r>
              <a:rPr lang="fr-FR" sz="2400" dirty="0">
                <a:solidFill>
                  <a:schemeClr val="tx1"/>
                </a:solidFill>
              </a:rPr>
              <a:t>Elles fleurissent sans avoir à subir l'action du froid.</a:t>
            </a:r>
          </a:p>
          <a:p>
            <a:pPr algn="just"/>
            <a:r>
              <a:rPr lang="fr-FR" sz="2400" dirty="0">
                <a:solidFill>
                  <a:schemeClr val="tx1"/>
                </a:solidFill>
              </a:rPr>
              <a:t>Exemples:</a:t>
            </a:r>
          </a:p>
          <a:p>
            <a:pPr algn="just"/>
            <a:r>
              <a:rPr lang="fr-FR" sz="2400" dirty="0">
                <a:solidFill>
                  <a:schemeClr val="tx1"/>
                </a:solidFill>
              </a:rPr>
              <a:t>- plantes annuelles de printemps ou d'été c-à-d les plantes dont le cycle de</a:t>
            </a:r>
          </a:p>
          <a:p>
            <a:pPr algn="just"/>
            <a:r>
              <a:rPr lang="fr-FR" sz="2400" dirty="0">
                <a:solidFill>
                  <a:schemeClr val="tx1"/>
                </a:solidFill>
              </a:rPr>
              <a:t>végétation</a:t>
            </a:r>
          </a:p>
          <a:p>
            <a:pPr algn="just"/>
            <a:r>
              <a:rPr lang="fr-FR" sz="2400" dirty="0">
                <a:solidFill>
                  <a:schemeClr val="tx1"/>
                </a:solidFill>
              </a:rPr>
              <a:t>n'inclut pas l'hiver: haricot, tomate, nombreuses mauvaises herbes</a:t>
            </a:r>
          </a:p>
          <a:p>
            <a:pPr algn="just"/>
            <a:r>
              <a:rPr lang="fr-FR" sz="2400" dirty="0">
                <a:solidFill>
                  <a:schemeClr val="tx1"/>
                </a:solidFill>
              </a:rPr>
              <a:t>- certaines plantes vivaces ligneuses: lilas, marronnier, rosier, arbres fruitiers</a:t>
            </a:r>
          </a:p>
          <a:p>
            <a:pPr algn="just"/>
            <a:r>
              <a:rPr lang="fr-FR" sz="2400" dirty="0">
                <a:solidFill>
                  <a:schemeClr val="tx1"/>
                </a:solidFill>
              </a:rPr>
              <a:t>Attention! Le froid hivernal peut être indispensable à certaines d'entre elles mais</a:t>
            </a:r>
          </a:p>
          <a:p>
            <a:pPr algn="just"/>
            <a:r>
              <a:rPr lang="fr-FR" sz="2400" dirty="0">
                <a:solidFill>
                  <a:schemeClr val="tx1"/>
                </a:solidFill>
              </a:rPr>
              <a:t>simplement comme facteur de levée de dormance</a:t>
            </a:r>
          </a:p>
        </p:txBody>
      </p:sp>
      <p:sp>
        <p:nvSpPr>
          <p:cNvPr id="8" name="ZoneTexte 7">
            <a:extLst>
              <a:ext uri="{FF2B5EF4-FFF2-40B4-BE49-F238E27FC236}">
                <a16:creationId xmlns:a16="http://schemas.microsoft.com/office/drawing/2014/main" id="{8A148C70-CE3C-5D16-C557-EFA3A244FF57}"/>
              </a:ext>
            </a:extLst>
          </p:cNvPr>
          <p:cNvSpPr txBox="1"/>
          <p:nvPr/>
        </p:nvSpPr>
        <p:spPr>
          <a:xfrm>
            <a:off x="2625781" y="136525"/>
            <a:ext cx="633548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F0000"/>
                </a:solidFill>
                <a:effectLst/>
                <a:uLnTx/>
                <a:uFillTx/>
                <a:latin typeface="Gill Sans Nova Light"/>
                <a:ea typeface="+mn-ea"/>
                <a:cs typeface="+mn-cs"/>
              </a:rPr>
              <a:t>EXIGENCES DES ESPECES</a:t>
            </a:r>
          </a:p>
        </p:txBody>
      </p:sp>
    </p:spTree>
    <p:extLst>
      <p:ext uri="{BB962C8B-B14F-4D97-AF65-F5344CB8AC3E}">
        <p14:creationId xmlns:p14="http://schemas.microsoft.com/office/powerpoint/2010/main" val="1225111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977707A-38E2-A439-8235-8F61EB1162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E6051C1F-0634-32B5-3822-837B9EC52A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E06B4A68-6E23-838F-2F0D-26A2ACA63A52}"/>
              </a:ext>
            </a:extLst>
          </p:cNvPr>
          <p:cNvSpPr>
            <a:spLocks noGrp="1"/>
          </p:cNvSpPr>
          <p:nvPr>
            <p:ph sz="quarter" idx="4"/>
          </p:nvPr>
        </p:nvSpPr>
        <p:spPr>
          <a:xfrm>
            <a:off x="228600" y="275771"/>
            <a:ext cx="11704320" cy="6225613"/>
          </a:xfrm>
        </p:spPr>
        <p:style>
          <a:lnRef idx="2">
            <a:schemeClr val="dk1"/>
          </a:lnRef>
          <a:fillRef idx="1">
            <a:schemeClr val="lt1"/>
          </a:fillRef>
          <a:effectRef idx="0">
            <a:schemeClr val="dk1"/>
          </a:effectRef>
          <a:fontRef idx="minor">
            <a:schemeClr val="dk1"/>
          </a:fontRef>
        </p:style>
        <p:txBody>
          <a:bodyPr>
            <a:normAutofit/>
          </a:bodyPr>
          <a:lstStyle/>
          <a:p>
            <a:r>
              <a:rPr lang="fr-FR" sz="2800" dirty="0">
                <a:latin typeface="Times New Roman" panose="02020603050405020304" pitchFamily="18" charset="0"/>
                <a:cs typeface="Times New Roman" panose="02020603050405020304" pitchFamily="18" charset="0"/>
              </a:rPr>
              <a:t> les plantes à  vernalisation obligatoire nécessite l'exposition de la plantule à la période souhaitée pour induire la floraison.</a:t>
            </a:r>
          </a:p>
          <a:p>
            <a:r>
              <a:rPr lang="fr-FR" sz="2800" dirty="0">
                <a:latin typeface="Times New Roman" panose="02020603050405020304" pitchFamily="18" charset="0"/>
                <a:cs typeface="Times New Roman" panose="02020603050405020304" pitchFamily="18" charset="0"/>
              </a:rPr>
              <a:t>c’est le cas de la plupart des plantes bisannuelles,</a:t>
            </a:r>
          </a:p>
          <a:p>
            <a:r>
              <a:rPr lang="fr-FR" sz="2800" dirty="0">
                <a:latin typeface="Times New Roman" panose="02020603050405020304" pitchFamily="18" charset="0"/>
                <a:cs typeface="Times New Roman" panose="02020603050405020304" pitchFamily="18" charset="0"/>
              </a:rPr>
              <a:t>celles que nous avons déjà citées mais aussi d’autres espèces telles que Betterave et Choux,</a:t>
            </a:r>
          </a:p>
          <a:p>
            <a:r>
              <a:rPr lang="fr-FR" sz="2800" dirty="0">
                <a:latin typeface="Times New Roman" panose="02020603050405020304" pitchFamily="18" charset="0"/>
                <a:cs typeface="Times New Roman" panose="02020603050405020304" pitchFamily="18" charset="0"/>
              </a:rPr>
              <a:t>Carotte et Céleri, de plantes vivaces ex : </a:t>
            </a:r>
            <a:r>
              <a:rPr lang="fr-FR" sz="2800" dirty="0" err="1">
                <a:latin typeface="Times New Roman" panose="02020603050405020304" pitchFamily="18" charset="0"/>
                <a:cs typeface="Times New Roman" panose="02020603050405020304" pitchFamily="18" charset="0"/>
              </a:rPr>
              <a:t>Geum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urbanum</a:t>
            </a:r>
            <a:r>
              <a:rPr lang="fr-FR" sz="2800" dirty="0">
                <a:latin typeface="Times New Roman" panose="02020603050405020304" pitchFamily="18" charset="0"/>
                <a:cs typeface="Times New Roman" panose="02020603050405020304" pitchFamily="18" charset="0"/>
              </a:rPr>
              <a:t>, Olivier.</a:t>
            </a:r>
          </a:p>
        </p:txBody>
      </p:sp>
    </p:spTree>
    <p:extLst>
      <p:ext uri="{BB962C8B-B14F-4D97-AF65-F5344CB8AC3E}">
        <p14:creationId xmlns:p14="http://schemas.microsoft.com/office/powerpoint/2010/main" val="3042702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8C7BD2D-1CC1-B3EF-3565-A9E0226A7C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A0E04498-ED06-2A1D-CDB5-01FE4DEE1A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BB5779F0-02FE-0FB6-0084-E829F39D207D}"/>
              </a:ext>
            </a:extLst>
          </p:cNvPr>
          <p:cNvSpPr>
            <a:spLocks noGrp="1"/>
          </p:cNvSpPr>
          <p:nvPr>
            <p:ph sz="quarter" idx="4"/>
          </p:nvPr>
        </p:nvSpPr>
        <p:spPr>
          <a:xfrm>
            <a:off x="5805715" y="798655"/>
            <a:ext cx="6127206" cy="5702729"/>
          </a:xfrm>
        </p:spPr>
        <p:style>
          <a:lnRef idx="2">
            <a:schemeClr val="accent1"/>
          </a:lnRef>
          <a:fillRef idx="1">
            <a:schemeClr val="lt1"/>
          </a:fillRef>
          <a:effectRef idx="0">
            <a:schemeClr val="accent1"/>
          </a:effectRef>
          <a:fontRef idx="minor">
            <a:schemeClr val="dk1"/>
          </a:fontRef>
        </p:style>
        <p:txBody>
          <a:bodyPr>
            <a:noAutofit/>
          </a:bodyPr>
          <a:lstStyle/>
          <a:p>
            <a:r>
              <a:rPr lang="fr-FR" sz="2000" dirty="0">
                <a:latin typeface="Times New Roman" panose="02020603050405020304" pitchFamily="18" charset="0"/>
                <a:cs typeface="Times New Roman" panose="02020603050405020304" pitchFamily="18" charset="0"/>
              </a:rPr>
              <a:t>Les céréales de printemps sont semées à la fin de l'hiver. Elles n'ont pas besoin du coup de froid pour fleurir. Elles ont une épiaison plus tardive que les précédentes.</a:t>
            </a:r>
          </a:p>
          <a:p>
            <a:r>
              <a:rPr lang="fr-FR" sz="2000" dirty="0">
                <a:latin typeface="Times New Roman" panose="02020603050405020304" pitchFamily="18" charset="0"/>
                <a:cs typeface="Times New Roman" panose="02020603050405020304" pitchFamily="18" charset="0"/>
              </a:rPr>
              <a:t>On préfère généralement les céréales d'hiver à celles de printemps car leurs rendements sont supérieurs et elles sont plus précoces.</a:t>
            </a:r>
          </a:p>
          <a:p>
            <a:r>
              <a:rPr lang="fr-FR" sz="2000" dirty="0">
                <a:latin typeface="Times New Roman" panose="02020603050405020304" pitchFamily="18" charset="0"/>
                <a:cs typeface="Times New Roman" panose="02020603050405020304" pitchFamily="18" charset="0"/>
              </a:rPr>
              <a:t>Dans certains pays froids (Ukraine par exemple), la culture de </a:t>
            </a:r>
            <a:r>
              <a:rPr lang="fr-FR" sz="2000" dirty="0" err="1">
                <a:latin typeface="Times New Roman" panose="02020603050405020304" pitchFamily="18" charset="0"/>
                <a:cs typeface="Times New Roman" panose="02020603050405020304" pitchFamily="18" charset="0"/>
              </a:rPr>
              <a:t>printempsest</a:t>
            </a:r>
            <a:r>
              <a:rPr lang="fr-FR" sz="2000" dirty="0">
                <a:latin typeface="Times New Roman" panose="02020603050405020304" pitchFamily="18" charset="0"/>
                <a:cs typeface="Times New Roman" panose="02020603050405020304" pitchFamily="18" charset="0"/>
              </a:rPr>
              <a:t> impossible car la belle saison est trop courte. De plus les plantules issues  d'un semis d'automne peuvent être tuées par le froid si l'hiver est trop rude. Les agronomes souhaitaient donc pouvoir mettre en terre au printemps un blé d'hiver ayant subi un hiver artificiel et conservant toutes ses qualités</a:t>
            </a:r>
          </a:p>
        </p:txBody>
      </p:sp>
      <p:sp>
        <p:nvSpPr>
          <p:cNvPr id="6" name="Espace réservé du texte 5">
            <a:extLst>
              <a:ext uri="{FF2B5EF4-FFF2-40B4-BE49-F238E27FC236}">
                <a16:creationId xmlns:a16="http://schemas.microsoft.com/office/drawing/2014/main" id="{D5611357-EF12-CC6C-AF2C-0CDA7CA6F55F}"/>
              </a:ext>
            </a:extLst>
          </p:cNvPr>
          <p:cNvSpPr>
            <a:spLocks noGrp="1"/>
          </p:cNvSpPr>
          <p:nvPr>
            <p:ph type="body" sz="quarter" idx="13"/>
          </p:nvPr>
        </p:nvSpPr>
        <p:spPr>
          <a:xfrm>
            <a:off x="259079" y="978407"/>
            <a:ext cx="5357949" cy="574306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fr-FR" sz="2400" dirty="0">
                <a:solidFill>
                  <a:schemeClr val="tx1"/>
                </a:solidFill>
                <a:latin typeface="Times New Roman" panose="02020603050405020304" pitchFamily="18" charset="0"/>
                <a:cs typeface="Times New Roman" panose="02020603050405020304" pitchFamily="18" charset="0"/>
              </a:rPr>
              <a:t>Les céréales d'hiver (blé d'hiver, orge d'hiver ou escourgeon) sont semées en</a:t>
            </a:r>
          </a:p>
          <a:p>
            <a:pPr algn="just"/>
            <a:r>
              <a:rPr lang="fr-FR" sz="2400" dirty="0">
                <a:solidFill>
                  <a:schemeClr val="tx1"/>
                </a:solidFill>
                <a:latin typeface="Times New Roman" panose="02020603050405020304" pitchFamily="18" charset="0"/>
                <a:cs typeface="Times New Roman" panose="02020603050405020304" pitchFamily="18" charset="0"/>
              </a:rPr>
              <a:t>automne.</a:t>
            </a:r>
          </a:p>
          <a:p>
            <a:pPr algn="just"/>
            <a:r>
              <a:rPr lang="fr-FR" sz="2400" dirty="0">
                <a:solidFill>
                  <a:schemeClr val="tx1"/>
                </a:solidFill>
                <a:latin typeface="Times New Roman" panose="02020603050405020304" pitchFamily="18" charset="0"/>
                <a:cs typeface="Times New Roman" panose="02020603050405020304" pitchFamily="18" charset="0"/>
              </a:rPr>
              <a:t>Dans nos régions, le semis doit avoir lieu avant le 15 octobre pour les escourgeons et</a:t>
            </a:r>
          </a:p>
          <a:p>
            <a:pPr algn="just"/>
            <a:r>
              <a:rPr lang="fr-FR" sz="2400" dirty="0">
                <a:solidFill>
                  <a:schemeClr val="tx1"/>
                </a:solidFill>
                <a:latin typeface="Times New Roman" panose="02020603050405020304" pitchFamily="18" charset="0"/>
                <a:cs typeface="Times New Roman" panose="02020603050405020304" pitchFamily="18" charset="0"/>
              </a:rPr>
              <a:t>avant le 15 février pour les blés d'hiver (souvent entre le 15/10 et le 15/2).</a:t>
            </a:r>
          </a:p>
          <a:p>
            <a:pPr algn="just"/>
            <a:r>
              <a:rPr lang="fr-FR" sz="2400" dirty="0">
                <a:solidFill>
                  <a:schemeClr val="tx1"/>
                </a:solidFill>
                <a:latin typeface="Times New Roman" panose="02020603050405020304" pitchFamily="18" charset="0"/>
                <a:cs typeface="Times New Roman" panose="02020603050405020304" pitchFamily="18" charset="0"/>
              </a:rPr>
              <a:t>La germination a lieu avant ou durant l'hiver et les céréales passent cette saison à</a:t>
            </a:r>
          </a:p>
          <a:p>
            <a:pPr algn="just"/>
            <a:r>
              <a:rPr lang="fr-FR" sz="2400" dirty="0">
                <a:solidFill>
                  <a:schemeClr val="tx1"/>
                </a:solidFill>
                <a:latin typeface="Times New Roman" panose="02020603050405020304" pitchFamily="18" charset="0"/>
                <a:cs typeface="Times New Roman" panose="02020603050405020304" pitchFamily="18" charset="0"/>
              </a:rPr>
              <a:t>l'état </a:t>
            </a:r>
          </a:p>
          <a:p>
            <a:pPr algn="just"/>
            <a:r>
              <a:rPr lang="fr-FR" sz="2400" dirty="0">
                <a:solidFill>
                  <a:schemeClr val="tx1"/>
                </a:solidFill>
                <a:latin typeface="Times New Roman" panose="02020603050405020304" pitchFamily="18" charset="0"/>
                <a:cs typeface="Times New Roman" panose="02020603050405020304" pitchFamily="18" charset="0"/>
              </a:rPr>
              <a:t>de plantules. Le froid hivernal leur est indispensable: il leur donne l'aptitude à</a:t>
            </a:r>
          </a:p>
          <a:p>
            <a:pPr algn="just"/>
            <a:r>
              <a:rPr lang="fr-FR" sz="2400" dirty="0">
                <a:solidFill>
                  <a:schemeClr val="tx1"/>
                </a:solidFill>
                <a:latin typeface="Times New Roman" panose="02020603050405020304" pitchFamily="18" charset="0"/>
                <a:cs typeface="Times New Roman" panose="02020603050405020304" pitchFamily="18" charset="0"/>
              </a:rPr>
              <a:t>Fleurir et le printemps suivant elles différencient un épi.</a:t>
            </a:r>
          </a:p>
          <a:p>
            <a:pPr algn="just"/>
            <a:r>
              <a:rPr lang="fr-FR" sz="2400" dirty="0">
                <a:solidFill>
                  <a:schemeClr val="tx1"/>
                </a:solidFill>
                <a:latin typeface="Times New Roman" panose="02020603050405020304" pitchFamily="18" charset="0"/>
                <a:cs typeface="Times New Roman" panose="02020603050405020304" pitchFamily="18" charset="0"/>
              </a:rPr>
              <a:t>Une céréale d'hiver semée au printemps reste, durant toute la bonne saison, à l'état</a:t>
            </a:r>
          </a:p>
          <a:p>
            <a:pPr algn="just"/>
            <a:r>
              <a:rPr lang="fr-FR" sz="2400" dirty="0">
                <a:solidFill>
                  <a:schemeClr val="tx1"/>
                </a:solidFill>
                <a:latin typeface="Times New Roman" panose="02020603050405020304" pitchFamily="18" charset="0"/>
                <a:cs typeface="Times New Roman" panose="02020603050405020304" pitchFamily="18" charset="0"/>
              </a:rPr>
              <a:t>De gazon sans fleurir</a:t>
            </a:r>
          </a:p>
        </p:txBody>
      </p:sp>
      <p:sp>
        <p:nvSpPr>
          <p:cNvPr id="8" name="ZoneTexte 7">
            <a:extLst>
              <a:ext uri="{FF2B5EF4-FFF2-40B4-BE49-F238E27FC236}">
                <a16:creationId xmlns:a16="http://schemas.microsoft.com/office/drawing/2014/main" id="{E1DF7E5C-63D8-CD07-6AA2-F780ACF62645}"/>
              </a:ext>
            </a:extLst>
          </p:cNvPr>
          <p:cNvSpPr txBox="1"/>
          <p:nvPr/>
        </p:nvSpPr>
        <p:spPr>
          <a:xfrm>
            <a:off x="0" y="275435"/>
            <a:ext cx="126129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EXEMPLE DES CEREALES – LES CEREALES D'HIVER ET DE PRINTEMPS</a:t>
            </a:r>
          </a:p>
        </p:txBody>
      </p:sp>
    </p:spTree>
    <p:extLst>
      <p:ext uri="{BB962C8B-B14F-4D97-AF65-F5344CB8AC3E}">
        <p14:creationId xmlns:p14="http://schemas.microsoft.com/office/powerpoint/2010/main" val="3269255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442159A-1798-0E27-74AE-0BD01EEDF6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30D70D8-C4C3-B38F-5FB7-B58BA36E7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B8C922DF-2CBB-5CFC-A606-40623931C7F8}"/>
              </a:ext>
            </a:extLst>
          </p:cNvPr>
          <p:cNvSpPr>
            <a:spLocks noGrp="1"/>
          </p:cNvSpPr>
          <p:nvPr>
            <p:ph sz="quarter" idx="4"/>
          </p:nvPr>
        </p:nvSpPr>
        <p:spPr>
          <a:xfrm>
            <a:off x="822960" y="369277"/>
            <a:ext cx="11169748" cy="6132107"/>
          </a:xfrm>
        </p:spPr>
        <p:style>
          <a:lnRef idx="2">
            <a:schemeClr val="accent1"/>
          </a:lnRef>
          <a:fillRef idx="1">
            <a:schemeClr val="lt1"/>
          </a:fillRef>
          <a:effectRef idx="0">
            <a:schemeClr val="accent1"/>
          </a:effectRef>
          <a:fontRef idx="minor">
            <a:schemeClr val="dk1"/>
          </a:fontRef>
        </p:style>
        <p:txBody>
          <a:bodyPr>
            <a:noAutofit/>
          </a:bodyPr>
          <a:lstStyle/>
          <a:p>
            <a:r>
              <a:rPr lang="fr-FR" dirty="0">
                <a:latin typeface="Times New Roman" panose="02020603050405020304" pitchFamily="18" charset="0"/>
                <a:cs typeface="Times New Roman" panose="02020603050405020304" pitchFamily="18" charset="0"/>
              </a:rPr>
              <a:t>C'est le soviétique LYSSENKO qui le premier, en 1928, a prouvé qu'un</a:t>
            </a:r>
          </a:p>
          <a:p>
            <a:r>
              <a:rPr lang="fr-FR" dirty="0">
                <a:latin typeface="Times New Roman" panose="02020603050405020304" pitchFamily="18" charset="0"/>
                <a:cs typeface="Times New Roman" panose="02020603050405020304" pitchFamily="18" charset="0"/>
              </a:rPr>
              <a:t>caryopse de céréale d'hiver réimbibé d'eau pouvait, après un séjour d'un mois en</a:t>
            </a:r>
          </a:p>
          <a:p>
            <a:r>
              <a:rPr lang="fr-FR" dirty="0">
                <a:latin typeface="Times New Roman" panose="02020603050405020304" pitchFamily="18" charset="0"/>
                <a:cs typeface="Times New Roman" panose="02020603050405020304" pitchFamily="18" charset="0"/>
              </a:rPr>
              <a:t>chambre froide à 0-2°, être à nouveau stocké à sec. Semé au printemps ce grain</a:t>
            </a:r>
          </a:p>
          <a:p>
            <a:r>
              <a:rPr lang="fr-FR" dirty="0">
                <a:latin typeface="Times New Roman" panose="02020603050405020304" pitchFamily="18" charset="0"/>
                <a:cs typeface="Times New Roman" panose="02020603050405020304" pitchFamily="18" charset="0"/>
              </a:rPr>
              <a:t>germait et donnait un épi presque aussi rapidement que si la mise en terre avait</a:t>
            </a:r>
          </a:p>
          <a:p>
            <a:r>
              <a:rPr lang="fr-FR" dirty="0">
                <a:latin typeface="Times New Roman" panose="02020603050405020304" pitchFamily="18" charset="0"/>
                <a:cs typeface="Times New Roman" panose="02020603050405020304" pitchFamily="18" charset="0"/>
              </a:rPr>
              <a:t>eu lieu en automne. L'action du froid artificiel avait transformé une variété</a:t>
            </a:r>
          </a:p>
          <a:p>
            <a:r>
              <a:rPr lang="fr-FR" dirty="0">
                <a:latin typeface="Times New Roman" panose="02020603050405020304" pitchFamily="18" charset="0"/>
                <a:cs typeface="Times New Roman" panose="02020603050405020304" pitchFamily="18" charset="0"/>
              </a:rPr>
              <a:t>d'hiver en variété de printemps. D'où le nom de vernalisation donné à ce</a:t>
            </a:r>
          </a:p>
          <a:p>
            <a:r>
              <a:rPr lang="fr-FR" dirty="0">
                <a:latin typeface="Times New Roman" panose="02020603050405020304" pitchFamily="18" charset="0"/>
                <a:cs typeface="Times New Roman" panose="02020603050405020304" pitchFamily="18" charset="0"/>
              </a:rPr>
              <a:t>phénomène</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étymologie: du latin </a:t>
            </a:r>
            <a:r>
              <a:rPr lang="fr-FR" dirty="0" err="1">
                <a:latin typeface="Times New Roman" panose="02020603050405020304" pitchFamily="18" charset="0"/>
                <a:cs typeface="Times New Roman" panose="02020603050405020304" pitchFamily="18" charset="0"/>
              </a:rPr>
              <a:t>vernus</a:t>
            </a:r>
            <a:r>
              <a:rPr lang="fr-FR" dirty="0">
                <a:latin typeface="Times New Roman" panose="02020603050405020304" pitchFamily="18" charset="0"/>
                <a:cs typeface="Times New Roman" panose="02020603050405020304" pitchFamily="18" charset="0"/>
              </a:rPr>
              <a:t> = printanier).</a:t>
            </a:r>
          </a:p>
          <a:p>
            <a:r>
              <a:rPr lang="fr-FR" dirty="0">
                <a:latin typeface="Times New Roman" panose="02020603050405020304" pitchFamily="18" charset="0"/>
                <a:cs typeface="Times New Roman" panose="02020603050405020304" pitchFamily="18" charset="0"/>
              </a:rPr>
              <a:t>Le froid hivernal agit sur presque tous les processus métaboliques et il est encore</a:t>
            </a:r>
          </a:p>
          <a:p>
            <a:r>
              <a:rPr lang="fr-FR" dirty="0">
                <a:latin typeface="Times New Roman" panose="02020603050405020304" pitchFamily="18" charset="0"/>
                <a:cs typeface="Times New Roman" panose="02020603050405020304" pitchFamily="18" charset="0"/>
              </a:rPr>
              <a:t>impossible pour l'instant de distinguer ceux qui sont le plus directement concerné</a:t>
            </a:r>
          </a:p>
        </p:txBody>
      </p:sp>
    </p:spTree>
    <p:extLst>
      <p:ext uri="{BB962C8B-B14F-4D97-AF65-F5344CB8AC3E}">
        <p14:creationId xmlns:p14="http://schemas.microsoft.com/office/powerpoint/2010/main" val="215718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AF5CF3F-E5EF-5769-3F83-24ADB4412BBF}"/>
              </a:ext>
            </a:extLst>
          </p:cNvPr>
          <p:cNvSpPr>
            <a:spLocks noGrp="1"/>
          </p:cNvSpPr>
          <p:nvPr>
            <p:ph idx="1"/>
          </p:nvPr>
        </p:nvSpPr>
        <p:spPr>
          <a:xfrm>
            <a:off x="6807201" y="290286"/>
            <a:ext cx="5109028" cy="6415314"/>
          </a:xfrm>
        </p:spPr>
        <p:txBody>
          <a:bodyPr rtlCol="0">
            <a:normAutofit fontScale="85000" lnSpcReduction="10000"/>
          </a:bodyPr>
          <a:lstStyle>
            <a:defPPr>
              <a:defRPr lang="fr-FR"/>
            </a:defPPr>
          </a:lstStyle>
          <a:p>
            <a:pPr rtl="0"/>
            <a:r>
              <a:rPr lang="fr-FR" sz="2600" dirty="0">
                <a:latin typeface="Times New Roman" panose="02020603050405020304" pitchFamily="18" charset="0"/>
                <a:cs typeface="Times New Roman" panose="02020603050405020304" pitchFamily="18" charset="0"/>
              </a:rPr>
              <a:t>Donc le développement, au sens végétal, d'une plante est l'ensemble des changements qualitatifs et quantitatifs qui accompagnent le parcours des différentes étapes de la vie d’une plante depuis l'implantation jusqu'à la maturité. </a:t>
            </a:r>
          </a:p>
          <a:p>
            <a:pPr rtl="0"/>
            <a:r>
              <a:rPr lang="fr-FR" sz="2600" dirty="0">
                <a:latin typeface="Times New Roman" panose="02020603050405020304" pitchFamily="18" charset="0"/>
                <a:cs typeface="Times New Roman" panose="02020603050405020304" pitchFamily="18" charset="0"/>
              </a:rPr>
              <a:t>Les connaissances actuelles en biologie et physiologie des plantes permettent de caractériser ces transformations pour chacune des étapes considérées et à différentes échelles. Les stades phénologiques sont les repères qui jalonnent le développement de la plante</a:t>
            </a:r>
          </a:p>
          <a:p>
            <a:pPr rtl="0"/>
            <a:endParaRPr lang="fr-FR" dirty="0"/>
          </a:p>
        </p:txBody>
      </p:sp>
      <p:sp>
        <p:nvSpPr>
          <p:cNvPr id="4" name="Titre 3">
            <a:extLst>
              <a:ext uri="{FF2B5EF4-FFF2-40B4-BE49-F238E27FC236}">
                <a16:creationId xmlns:a16="http://schemas.microsoft.com/office/drawing/2014/main" id="{703BB799-8A36-C111-CAB9-B3ED009D47CC}"/>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71670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91FBAC-4478-18CD-72EF-7BE50D51BD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15E6BCE-898F-171B-0B19-DE51B9EFC66F}"/>
              </a:ext>
            </a:extLst>
          </p:cNvPr>
          <p:cNvSpPr>
            <a:spLocks noGrp="1"/>
          </p:cNvSpPr>
          <p:nvPr>
            <p:ph idx="1"/>
          </p:nvPr>
        </p:nvSpPr>
        <p:spPr>
          <a:xfrm>
            <a:off x="6778170" y="159657"/>
            <a:ext cx="5413829" cy="5979886"/>
          </a:xfrm>
        </p:spPr>
        <p:txBody>
          <a:bodyPr>
            <a:normAutofit fontScale="77500" lnSpcReduction="20000"/>
          </a:bodyPr>
          <a:lstStyle/>
          <a:p>
            <a:pPr>
              <a:lnSpc>
                <a:spcPct val="120000"/>
              </a:lnSpc>
            </a:pPr>
            <a:r>
              <a:rPr lang="fr-FR" dirty="0"/>
              <a:t>L</a:t>
            </a:r>
            <a:r>
              <a:rPr lang="fr-FR" sz="3000" dirty="0"/>
              <a:t>es étapes de la vie d'une plante et les échelles d'étude des phénomènes de croissance et de développement sont décrites grossièrement </a:t>
            </a:r>
          </a:p>
          <a:p>
            <a:pPr>
              <a:lnSpc>
                <a:spcPct val="120000"/>
              </a:lnSpc>
            </a:pPr>
            <a:r>
              <a:rPr lang="fr-FR" sz="3000" dirty="0"/>
              <a:t>• Germination et émergence des plantules</a:t>
            </a:r>
          </a:p>
          <a:p>
            <a:pPr>
              <a:lnSpc>
                <a:spcPct val="120000"/>
              </a:lnSpc>
            </a:pPr>
            <a:r>
              <a:rPr lang="fr-FR" sz="3000" dirty="0"/>
              <a:t>• Période de croissance végétative</a:t>
            </a:r>
          </a:p>
          <a:p>
            <a:pPr>
              <a:lnSpc>
                <a:spcPct val="120000"/>
              </a:lnSpc>
            </a:pPr>
            <a:r>
              <a:rPr lang="fr-FR" sz="3000" dirty="0"/>
              <a:t>• Phase de transition</a:t>
            </a:r>
          </a:p>
          <a:p>
            <a:pPr>
              <a:lnSpc>
                <a:spcPct val="120000"/>
              </a:lnSpc>
            </a:pPr>
            <a:r>
              <a:rPr lang="fr-FR" sz="3000" dirty="0"/>
              <a:t>• Période de croissance reproductive</a:t>
            </a:r>
          </a:p>
          <a:p>
            <a:pPr>
              <a:lnSpc>
                <a:spcPct val="120000"/>
              </a:lnSpc>
            </a:pPr>
            <a:r>
              <a:rPr lang="fr-FR" sz="3000" dirty="0"/>
              <a:t>• Sénescence progressive des organes </a:t>
            </a:r>
          </a:p>
          <a:p>
            <a:pPr>
              <a:lnSpc>
                <a:spcPct val="120000"/>
              </a:lnSpc>
            </a:pPr>
            <a:r>
              <a:rPr lang="fr-FR" sz="3000" dirty="0"/>
              <a:t>   et maturité du produit récoltable</a:t>
            </a:r>
          </a:p>
          <a:p>
            <a:endParaRPr lang="fr-FR" dirty="0"/>
          </a:p>
        </p:txBody>
      </p:sp>
      <p:pic>
        <p:nvPicPr>
          <p:cNvPr id="4" name="Image 3">
            <a:extLst>
              <a:ext uri="{FF2B5EF4-FFF2-40B4-BE49-F238E27FC236}">
                <a16:creationId xmlns:a16="http://schemas.microsoft.com/office/drawing/2014/main" id="{D130F3CF-197B-FD2E-8902-AE4C4A43412B}"/>
              </a:ext>
            </a:extLst>
          </p:cNvPr>
          <p:cNvPicPr>
            <a:picLocks noChangeAspect="1"/>
          </p:cNvPicPr>
          <p:nvPr/>
        </p:nvPicPr>
        <p:blipFill>
          <a:blip r:embed="rId2"/>
          <a:stretch>
            <a:fillRect/>
          </a:stretch>
        </p:blipFill>
        <p:spPr>
          <a:xfrm>
            <a:off x="725714" y="1349829"/>
            <a:ext cx="4557485" cy="4789714"/>
          </a:xfrm>
          <a:prstGeom prst="rect">
            <a:avLst/>
          </a:prstGeom>
        </p:spPr>
      </p:pic>
      <p:sp>
        <p:nvSpPr>
          <p:cNvPr id="6" name="ZoneTexte 5">
            <a:extLst>
              <a:ext uri="{FF2B5EF4-FFF2-40B4-BE49-F238E27FC236}">
                <a16:creationId xmlns:a16="http://schemas.microsoft.com/office/drawing/2014/main" id="{19BDFD79-779D-0064-E560-7F0C8030EB83}"/>
              </a:ext>
            </a:extLst>
          </p:cNvPr>
          <p:cNvSpPr txBox="1"/>
          <p:nvPr/>
        </p:nvSpPr>
        <p:spPr>
          <a:xfrm>
            <a:off x="682171" y="364489"/>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Étapes de la vie d'une plante (phénologie)</a:t>
            </a:r>
          </a:p>
        </p:txBody>
      </p:sp>
    </p:spTree>
    <p:extLst>
      <p:ext uri="{BB962C8B-B14F-4D97-AF65-F5344CB8AC3E}">
        <p14:creationId xmlns:p14="http://schemas.microsoft.com/office/powerpoint/2010/main" val="381633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F5E4E6E-DBA1-11A3-A3E4-18DF5850E4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9C121931-5395-6E52-645B-4DA62FFEA4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6" name="Espace réservé du texte 5">
            <a:extLst>
              <a:ext uri="{FF2B5EF4-FFF2-40B4-BE49-F238E27FC236}">
                <a16:creationId xmlns:a16="http://schemas.microsoft.com/office/drawing/2014/main" id="{57AB83C0-40FA-4541-C628-88EEF39DA04B}"/>
              </a:ext>
            </a:extLst>
          </p:cNvPr>
          <p:cNvSpPr>
            <a:spLocks noGrp="1"/>
          </p:cNvSpPr>
          <p:nvPr>
            <p:ph type="body" sz="quarter" idx="13"/>
          </p:nvPr>
        </p:nvSpPr>
        <p:spPr/>
        <p:txBody>
          <a:bodyPr/>
          <a:lstStyle/>
          <a:p>
            <a:endParaRPr lang="fr-FR"/>
          </a:p>
        </p:txBody>
      </p:sp>
      <p:pic>
        <p:nvPicPr>
          <p:cNvPr id="8" name="Image 7">
            <a:extLst>
              <a:ext uri="{FF2B5EF4-FFF2-40B4-BE49-F238E27FC236}">
                <a16:creationId xmlns:a16="http://schemas.microsoft.com/office/drawing/2014/main" id="{CA89A2F9-E27D-E981-447C-89B6D30E0543}"/>
              </a:ext>
            </a:extLst>
          </p:cNvPr>
          <p:cNvPicPr>
            <a:picLocks noChangeAspect="1"/>
          </p:cNvPicPr>
          <p:nvPr/>
        </p:nvPicPr>
        <p:blipFill>
          <a:blip r:embed="rId3"/>
          <a:stretch>
            <a:fillRect/>
          </a:stretch>
        </p:blipFill>
        <p:spPr>
          <a:xfrm>
            <a:off x="4902097" y="136525"/>
            <a:ext cx="7299918" cy="6394904"/>
          </a:xfrm>
          <a:prstGeom prst="rect">
            <a:avLst/>
          </a:prstGeom>
        </p:spPr>
      </p:pic>
    </p:spTree>
    <p:extLst>
      <p:ext uri="{BB962C8B-B14F-4D97-AF65-F5344CB8AC3E}">
        <p14:creationId xmlns:p14="http://schemas.microsoft.com/office/powerpoint/2010/main" val="45543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fr-FR" sz="4400" spc="-20" dirty="0"/>
              <a:t>1. Germination </a:t>
            </a:r>
          </a:p>
        </p:txBody>
      </p:sp>
      <p:sp>
        <p:nvSpPr>
          <p:cNvPr id="5" name="Sous-titre 4">
            <a:extLst>
              <a:ext uri="{FF2B5EF4-FFF2-40B4-BE49-F238E27FC236}">
                <a16:creationId xmlns:a16="http://schemas.microsoft.com/office/drawing/2014/main" id="{257E7076-8297-5636-4D2D-F8EFC9E45EB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44377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9FB2FC9-89E9-5FF5-8AC0-493AE50E8FC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7831C7D8-39E1-4E7C-C687-7DEB300E1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6DF1CBAC-94C6-8B95-17DE-260561DF88D7}"/>
              </a:ext>
            </a:extLst>
          </p:cNvPr>
          <p:cNvSpPr>
            <a:spLocks noGrp="1"/>
          </p:cNvSpPr>
          <p:nvPr>
            <p:ph sz="quarter" idx="4"/>
          </p:nvPr>
        </p:nvSpPr>
        <p:spPr>
          <a:xfrm>
            <a:off x="6950166" y="352479"/>
            <a:ext cx="5241834" cy="6153042"/>
          </a:xfrm>
        </p:spPr>
        <p:txBody>
          <a:bodyPr>
            <a:normAutofit lnSpcReduction="10000"/>
          </a:bodyPr>
          <a:lstStyle/>
          <a:p>
            <a:r>
              <a:rPr lang="fr-FR" dirty="0"/>
              <a:t>La </a:t>
            </a:r>
            <a:r>
              <a:rPr lang="fr-FR" dirty="0">
                <a:latin typeface="Times New Roman" panose="02020603050405020304" pitchFamily="18" charset="0"/>
                <a:cs typeface="Times New Roman" panose="02020603050405020304" pitchFamily="18" charset="0"/>
              </a:rPr>
              <a:t>germination correspond à l'étape par laquelle une semence en vie ralentie "se réveille" et donne naissance à une plantule. </a:t>
            </a:r>
          </a:p>
          <a:p>
            <a:r>
              <a:rPr lang="fr-FR" dirty="0">
                <a:latin typeface="Times New Roman" panose="02020603050405020304" pitchFamily="18" charset="0"/>
                <a:cs typeface="Times New Roman" panose="02020603050405020304" pitchFamily="18" charset="0"/>
              </a:rPr>
              <a:t>Ce passage met en jeu des mécanismes physiologiques complexes.</a:t>
            </a:r>
          </a:p>
          <a:p>
            <a:r>
              <a:rPr lang="fr-FR" dirty="0">
                <a:latin typeface="Times New Roman" panose="02020603050405020304" pitchFamily="18" charset="0"/>
                <a:cs typeface="Times New Roman" panose="02020603050405020304" pitchFamily="18" charset="0"/>
              </a:rPr>
              <a:t>C’est l’ensemble des processus qui vont du début de la réhydratation de la graine à la sortie de la radicule, l’évolution des étapes suivantes constitue un phénomène de croissance</a:t>
            </a:r>
          </a:p>
        </p:txBody>
      </p:sp>
      <p:sp>
        <p:nvSpPr>
          <p:cNvPr id="6" name="Espace réservé du texte 5">
            <a:extLst>
              <a:ext uri="{FF2B5EF4-FFF2-40B4-BE49-F238E27FC236}">
                <a16:creationId xmlns:a16="http://schemas.microsoft.com/office/drawing/2014/main" id="{C06257FA-F6D8-5FC7-DC19-8BE7949E46EC}"/>
              </a:ext>
            </a:extLst>
          </p:cNvPr>
          <p:cNvSpPr>
            <a:spLocks noGrp="1"/>
          </p:cNvSpPr>
          <p:nvPr>
            <p:ph type="body" sz="quarter" idx="13"/>
          </p:nvPr>
        </p:nvSpPr>
        <p:spPr>
          <a:xfrm rot="10800000" flipV="1">
            <a:off x="391886" y="1061338"/>
            <a:ext cx="4756186" cy="1507690"/>
          </a:xfrm>
        </p:spPr>
        <p:txBody>
          <a:bodyPr>
            <a:normAutofit/>
          </a:bodyPr>
          <a:lstStyle/>
          <a:p>
            <a:r>
              <a:rPr lang="fr-FR" sz="4400" dirty="0">
                <a:solidFill>
                  <a:srgbClr val="FF0000"/>
                </a:solidFill>
                <a:latin typeface="Times New Roman" panose="02020603050405020304" pitchFamily="18" charset="0"/>
                <a:cs typeface="Times New Roman" panose="02020603050405020304" pitchFamily="18" charset="0"/>
              </a:rPr>
              <a:t>Définition </a:t>
            </a:r>
          </a:p>
        </p:txBody>
      </p:sp>
    </p:spTree>
    <p:extLst>
      <p:ext uri="{BB962C8B-B14F-4D97-AF65-F5344CB8AC3E}">
        <p14:creationId xmlns:p14="http://schemas.microsoft.com/office/powerpoint/2010/main" val="3721731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E7557-CF31-F686-5874-99C892A72357}"/>
              </a:ext>
            </a:extLst>
          </p:cNvPr>
          <p:cNvSpPr>
            <a:spLocks noGrp="1"/>
          </p:cNvSpPr>
          <p:nvPr>
            <p:ph type="title"/>
          </p:nvPr>
        </p:nvSpPr>
        <p:spPr>
          <a:xfrm>
            <a:off x="6850743" y="763524"/>
            <a:ext cx="4231785" cy="281505"/>
          </a:xfrm>
        </p:spPr>
        <p:txBody>
          <a:bodyPr>
            <a:normAutofit fontScale="90000"/>
          </a:bodyPr>
          <a:lstStyle/>
          <a:p>
            <a:r>
              <a:rPr lang="fr-FR" sz="2800" dirty="0"/>
              <a:t>Étapes de germination </a:t>
            </a:r>
          </a:p>
        </p:txBody>
      </p:sp>
      <p:sp>
        <p:nvSpPr>
          <p:cNvPr id="3" name="Espace réservé du pied de page 2">
            <a:extLst>
              <a:ext uri="{FF2B5EF4-FFF2-40B4-BE49-F238E27FC236}">
                <a16:creationId xmlns:a16="http://schemas.microsoft.com/office/drawing/2014/main" id="{D841A7CA-5BF6-C22E-62B4-B578CAF478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Gill Sans Nova Light" panose="020F0302020204030204" pitchFamily="34" charset="0"/>
                <a:ea typeface="+mn-ea"/>
              </a:rPr>
              <a:t>Titre de la présentation</a:t>
            </a:r>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4" name="Espace réservé du numéro de diapositive 3">
            <a:extLst>
              <a:ext uri="{FF2B5EF4-FFF2-40B4-BE49-F238E27FC236}">
                <a16:creationId xmlns:a16="http://schemas.microsoft.com/office/drawing/2014/main" id="{E456FF98-161E-5292-514D-E31D166F19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fr-FR"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5" name="Espace réservé du contenu 4">
            <a:extLst>
              <a:ext uri="{FF2B5EF4-FFF2-40B4-BE49-F238E27FC236}">
                <a16:creationId xmlns:a16="http://schemas.microsoft.com/office/drawing/2014/main" id="{A29F47C5-485F-E51A-8CBE-0AAC8B6E52BA}"/>
              </a:ext>
            </a:extLst>
          </p:cNvPr>
          <p:cNvSpPr>
            <a:spLocks noGrp="1"/>
          </p:cNvSpPr>
          <p:nvPr>
            <p:ph sz="quarter" idx="4"/>
          </p:nvPr>
        </p:nvSpPr>
        <p:spPr>
          <a:xfrm>
            <a:off x="7043930" y="1625600"/>
            <a:ext cx="4888990" cy="4875784"/>
          </a:xfrm>
        </p:spPr>
        <p:txBody>
          <a:bodyPr>
            <a:noAutofit/>
          </a:bodyPr>
          <a:lstStyle/>
          <a:p>
            <a:r>
              <a:rPr lang="fr-FR" dirty="0">
                <a:latin typeface="Times New Roman" panose="02020603050405020304" pitchFamily="18" charset="0"/>
                <a:cs typeface="Times New Roman" panose="02020603050405020304" pitchFamily="18" charset="0"/>
              </a:rPr>
              <a:t>La germination comprend trois phases successives ; la phase d'imbibition, la phase de germination stricto sensu et la phase de croissance. Jusqu'à la fin de la phase de germination stricto sensu, la semence peut être déshydratée sans être tuée, mais</a:t>
            </a:r>
          </a:p>
          <a:p>
            <a:r>
              <a:rPr lang="fr-FR" dirty="0">
                <a:latin typeface="Times New Roman" panose="02020603050405020304" pitchFamily="18" charset="0"/>
                <a:cs typeface="Times New Roman" panose="02020603050405020304" pitchFamily="18" charset="0"/>
              </a:rPr>
              <a:t>lorsque la radicule a commencé sa croissance, la déshydratation est fatale</a:t>
            </a:r>
          </a:p>
        </p:txBody>
      </p:sp>
      <p:sp>
        <p:nvSpPr>
          <p:cNvPr id="6" name="Espace réservé du texte 5">
            <a:extLst>
              <a:ext uri="{FF2B5EF4-FFF2-40B4-BE49-F238E27FC236}">
                <a16:creationId xmlns:a16="http://schemas.microsoft.com/office/drawing/2014/main" id="{D650752D-C9DC-65D6-C53D-FE15E8210BE8}"/>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A6B005D5-B257-8D6F-F2B2-4FD082062F4F}"/>
              </a:ext>
            </a:extLst>
          </p:cNvPr>
          <p:cNvPicPr>
            <a:picLocks noChangeAspect="1"/>
          </p:cNvPicPr>
          <p:nvPr/>
        </p:nvPicPr>
        <p:blipFill>
          <a:blip r:embed="rId2"/>
          <a:stretch>
            <a:fillRect/>
          </a:stretch>
        </p:blipFill>
        <p:spPr>
          <a:xfrm>
            <a:off x="812800" y="1045029"/>
            <a:ext cx="4697455" cy="5152571"/>
          </a:xfrm>
          <a:prstGeom prst="rect">
            <a:avLst/>
          </a:prstGeom>
        </p:spPr>
      </p:pic>
    </p:spTree>
    <p:extLst>
      <p:ext uri="{BB962C8B-B14F-4D97-AF65-F5344CB8AC3E}">
        <p14:creationId xmlns:p14="http://schemas.microsoft.com/office/powerpoint/2010/main" val="140128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3072</Words>
  <Application>Microsoft Office PowerPoint</Application>
  <PresentationFormat>Grand écran</PresentationFormat>
  <Paragraphs>271</Paragraphs>
  <Slides>39</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Baskerville</vt:lpstr>
      <vt:lpstr>Baskerville Old Face</vt:lpstr>
      <vt:lpstr>Calibri</vt:lpstr>
      <vt:lpstr>Gill Sans Light</vt:lpstr>
      <vt:lpstr>Gill Sans Nova</vt:lpstr>
      <vt:lpstr>Gill Sans Nova Light</vt:lpstr>
      <vt:lpstr>Times New Roman</vt:lpstr>
      <vt:lpstr>1_Thème Office</vt:lpstr>
      <vt:lpstr>CROISSANCE ET DEVELOPPEMENT</vt:lpstr>
      <vt:lpstr>Introduction</vt:lpstr>
      <vt:lpstr>Présentation PowerPoint</vt:lpstr>
      <vt:lpstr>Présentation PowerPoint</vt:lpstr>
      <vt:lpstr>Présentation PowerPoint</vt:lpstr>
      <vt:lpstr>Présentation PowerPoint</vt:lpstr>
      <vt:lpstr>1. Germination </vt:lpstr>
      <vt:lpstr>Présentation PowerPoint</vt:lpstr>
      <vt:lpstr>Étapes de germination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Types de germination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Définition </vt:lpstr>
      <vt:lpstr>Présentation PowerPoint</vt:lpstr>
      <vt:lpstr>Présentation PowerPoint</vt:lpstr>
      <vt:lpstr>Présentation PowerPoint</vt:lpstr>
      <vt:lpstr>Présentation PowerPoint</vt:lpstr>
      <vt:lpstr>Présentation PowerPoint</vt:lpstr>
      <vt:lpstr>Présentation PowerPoint</vt:lpstr>
    </vt:vector>
  </TitlesOfParts>
  <Company>FDC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CROISSANCE ET DEVELOPPEMENT</dc:title>
  <dc:creator>BleuUb</dc:creator>
  <cp:lastModifiedBy>BleuUb</cp:lastModifiedBy>
  <cp:revision>1</cp:revision>
  <dcterms:created xsi:type="dcterms:W3CDTF">2024-12-26T13:28:42Z</dcterms:created>
  <dcterms:modified xsi:type="dcterms:W3CDTF">2024-12-26T13:28:59Z</dcterms:modified>
</cp:coreProperties>
</file>