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CB0C-6BEF-4385-9085-E4B2BFD6DDA0}" type="datetimeFigureOut">
              <a:rPr lang="en-US" smtClean="0"/>
              <a:t>12/26/2024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253AD-D954-45FB-A1A2-0BFE711C82E2}" type="slidenum">
              <a:rPr lang="en-US" smtClean="0"/>
              <a:t>‹N°›</a:t>
            </a:fld>
            <a:endParaRPr lang="en-US"/>
          </a:p>
        </p:txBody>
      </p:sp>
    </p:spTree>
    <p:extLst>
      <p:ext uri="{BB962C8B-B14F-4D97-AF65-F5344CB8AC3E}">
        <p14:creationId xmlns:p14="http://schemas.microsoft.com/office/powerpoint/2010/main" val="150294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40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2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fr-FR"/>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147024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04277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6255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256958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fr-FR"/>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242633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fr-FR"/>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383425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74746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05858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211087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99768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99740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5809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34019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Light" panose="020B0302020104020203" pitchFamily="34" charset="-79"/>
              <a:ea typeface="+mn-ea"/>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320888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48368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87432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174215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81142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96638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978953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a:xfrm>
            <a:off x="3852672" y="2660904"/>
            <a:ext cx="5590032" cy="1088136"/>
          </a:xfrm>
        </p:spPr>
        <p:txBody>
          <a:bodyPr rtlCol="0"/>
          <a:lstStyle>
            <a:defPPr>
              <a:defRPr lang="fr-FR"/>
            </a:defPPr>
          </a:lstStyle>
          <a:p>
            <a:r>
              <a:rPr lang="fr-FR" sz="3200" spc="-20" dirty="0"/>
              <a:t>III - LA FLORAISON</a:t>
            </a:r>
          </a:p>
        </p:txBody>
      </p:sp>
    </p:spTree>
    <p:extLst>
      <p:ext uri="{BB962C8B-B14F-4D97-AF65-F5344CB8AC3E}">
        <p14:creationId xmlns:p14="http://schemas.microsoft.com/office/powerpoint/2010/main" val="4037041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1884" y="474853"/>
            <a:ext cx="10871036" cy="529082"/>
          </a:xfrm>
        </p:spPr>
        <p:txBody>
          <a:bodyPr>
            <a:normAutofit fontScale="90000"/>
          </a:bodyPr>
          <a:lstStyle/>
          <a:p>
            <a:r>
              <a:rPr lang="fr-FR" dirty="0"/>
              <a:t/>
            </a:r>
            <a:br>
              <a:rPr lang="fr-FR" dirty="0"/>
            </a:br>
            <a:r>
              <a:rPr lang="fr-FR" dirty="0"/>
              <a:t>Contrôle de la floraison par la vernalisation</a:t>
            </a:r>
            <a:br>
              <a:rPr lang="fr-FR" dirty="0"/>
            </a:br>
            <a:endParaRPr lang="en-US" dirty="0"/>
          </a:p>
        </p:txBody>
      </p:sp>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7" name="Espace réservé du contenu 6"/>
          <p:cNvPicPr>
            <a:picLocks noGrp="1" noChangeAspect="1"/>
          </p:cNvPicPr>
          <p:nvPr>
            <p:ph sz="quarter" idx="4"/>
          </p:nvPr>
        </p:nvPicPr>
        <p:blipFill>
          <a:blip r:embed="rId2"/>
          <a:stretch>
            <a:fillRect/>
          </a:stretch>
        </p:blipFill>
        <p:spPr>
          <a:xfrm>
            <a:off x="924232" y="1109673"/>
            <a:ext cx="10196051" cy="5140939"/>
          </a:xfrm>
          <a:prstGeom prst="rect">
            <a:avLst/>
          </a:prstGeom>
        </p:spPr>
        <p:style>
          <a:lnRef idx="2">
            <a:schemeClr val="accent1"/>
          </a:lnRef>
          <a:fillRef idx="1">
            <a:schemeClr val="lt1"/>
          </a:fillRef>
          <a:effectRef idx="0">
            <a:schemeClr val="accent1"/>
          </a:effectRef>
          <a:fontRef idx="minor">
            <a:schemeClr val="dk1"/>
          </a:fontRef>
        </p:style>
      </p:pic>
      <p:pic>
        <p:nvPicPr>
          <p:cNvPr id="8" name="Image 7"/>
          <p:cNvPicPr>
            <a:picLocks noChangeAspect="1"/>
          </p:cNvPicPr>
          <p:nvPr/>
        </p:nvPicPr>
        <p:blipFill>
          <a:blip r:embed="rId2"/>
          <a:stretch>
            <a:fillRect/>
          </a:stretch>
        </p:blipFill>
        <p:spPr>
          <a:xfrm>
            <a:off x="5676491" y="1323039"/>
            <a:ext cx="3749365" cy="4310246"/>
          </a:xfrm>
          <a:prstGeom prst="rect">
            <a:avLst/>
          </a:prstGeom>
        </p:spPr>
      </p:pic>
      <p:sp>
        <p:nvSpPr>
          <p:cNvPr id="9" name="Rectangle 8"/>
          <p:cNvSpPr/>
          <p:nvPr/>
        </p:nvSpPr>
        <p:spPr>
          <a:xfrm>
            <a:off x="1828799" y="1443841"/>
            <a:ext cx="9291484"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Chez certaines plantes, l’exposition préalable au froid est indispensable à la floraison, sans quoi elles ne fleurissent pas même quand les conditions environnementales sont favorables à l’épanouissement des fleurs. Cette exposition au froid qui autorise la floraison s’appelle la vernalisation.  </a:t>
            </a:r>
            <a:endParaRPr kumimoji="0" lang="fr-FR" sz="2000" b="0" i="0" u="none" strike="noStrike" kern="1200" cap="none" spc="0" normalizeH="0" baseline="0" noProof="0" dirty="0" smtClean="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00"/>
                </a:solidFill>
                <a:effectLst/>
                <a:uLnTx/>
                <a:uFillTx/>
                <a:latin typeface="Segoe UI Semibold" panose="020B0702040204020203" pitchFamily="34" charset="0"/>
                <a:ea typeface="+mn-ea"/>
                <a:cs typeface="Segoe UI Semibold" panose="020B0702040204020203" pitchFamily="34" charset="0"/>
              </a:rPr>
              <a:t>Elle </a:t>
            </a:r>
            <a:r>
              <a:rPr kumimoji="0" lang="fr-FR" sz="2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confère une potentialité de floraison qui s’exprime plus tard si d’autres conditions sont remplies. </a:t>
            </a:r>
            <a:endParaRPr kumimoji="0" lang="fr-FR" sz="2000" b="0" i="0" u="none" strike="noStrike" kern="1200" cap="none" spc="0" normalizeH="0" baseline="0" noProof="0" dirty="0" smtClean="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00"/>
                </a:solidFill>
                <a:effectLst/>
                <a:uLnTx/>
                <a:uFillTx/>
                <a:latin typeface="Segoe UI Semibold" panose="020B0702040204020203" pitchFamily="34" charset="0"/>
                <a:ea typeface="+mn-ea"/>
                <a:cs typeface="Segoe UI Semibold" panose="020B0702040204020203" pitchFamily="34" charset="0"/>
              </a:rPr>
              <a:t>Certaines </a:t>
            </a:r>
            <a:r>
              <a:rPr kumimoji="0" lang="fr-FR" sz="2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plantes sont indifférentes à la vernalisation, et d’autres n’en ont pas absolument besoin,  mais fleurissent plus précocement si elles ont subi une période de froid. On distinguera donc : des plantes indifférentes, des plantes </a:t>
            </a:r>
            <a:r>
              <a:rPr kumimoji="0" lang="fr-FR" sz="2000" b="0" i="0" u="none" strike="noStrike" kern="1200" cap="none" spc="0" normalizeH="0" baseline="0" noProof="0" dirty="0" err="1">
                <a:ln>
                  <a:noFill/>
                </a:ln>
                <a:solidFill>
                  <a:srgbClr val="000000"/>
                </a:solidFill>
                <a:effectLst/>
                <a:uLnTx/>
                <a:uFillTx/>
                <a:latin typeface="Segoe UI Semibold" panose="020B0702040204020203" pitchFamily="34" charset="0"/>
                <a:ea typeface="+mn-ea"/>
                <a:cs typeface="Segoe UI Semibold" panose="020B0702040204020203" pitchFamily="34" charset="0"/>
              </a:rPr>
              <a:t>préférentes</a:t>
            </a:r>
            <a:r>
              <a:rPr kumimoji="0" lang="fr-FR" sz="2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 et des plantes à vernalisation obligatoire.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Les températures efficaces sont comprises entre 1 et 10 °C et la durée de la période de froid va de quelques jours à quelques semaines</a:t>
            </a:r>
          </a:p>
        </p:txBody>
      </p:sp>
    </p:spTree>
    <p:extLst>
      <p:ext uri="{BB962C8B-B14F-4D97-AF65-F5344CB8AC3E}">
        <p14:creationId xmlns:p14="http://schemas.microsoft.com/office/powerpoint/2010/main" val="409440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353961" y="68826"/>
            <a:ext cx="11578959" cy="6432558"/>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dirty="0" smtClean="0"/>
              <a:t> </a:t>
            </a:r>
            <a:r>
              <a:rPr lang="fr-FR" dirty="0">
                <a:solidFill>
                  <a:schemeClr val="tx1"/>
                </a:solidFill>
                <a:latin typeface="Times New Roman" panose="02020603050405020304" pitchFamily="18" charset="0"/>
                <a:cs typeface="Times New Roman" panose="02020603050405020304" pitchFamily="18" charset="0"/>
              </a:rPr>
              <a:t>Les indifférentes : Ce sont toutes les plantes annuelles (haricot, tomate) qui, plantées au printemps,</a:t>
            </a:r>
          </a:p>
          <a:p>
            <a:r>
              <a:rPr lang="fr-FR" dirty="0">
                <a:solidFill>
                  <a:schemeClr val="tx1"/>
                </a:solidFill>
                <a:latin typeface="Times New Roman" panose="02020603050405020304" pitchFamily="18" charset="0"/>
                <a:cs typeface="Times New Roman" panose="02020603050405020304" pitchFamily="18" charset="0"/>
              </a:rPr>
              <a:t>fleurissent la même année sans avoir à subir le froid de l’hiver et certaines espèces pérennes dont</a:t>
            </a:r>
          </a:p>
          <a:p>
            <a:r>
              <a:rPr lang="fr-FR" dirty="0">
                <a:solidFill>
                  <a:schemeClr val="tx1"/>
                </a:solidFill>
                <a:latin typeface="Times New Roman" panose="02020603050405020304" pitchFamily="18" charset="0"/>
                <a:cs typeface="Times New Roman" panose="02020603050405020304" pitchFamily="18" charset="0"/>
              </a:rPr>
              <a:t>les arbres fruitiers.</a:t>
            </a:r>
          </a:p>
          <a:p>
            <a:r>
              <a:rPr lang="fr-FR" dirty="0">
                <a:solidFill>
                  <a:schemeClr val="tx1"/>
                </a:solidFill>
                <a:latin typeface="Times New Roman" panose="02020603050405020304" pitchFamily="18" charset="0"/>
                <a:cs typeface="Times New Roman" panose="02020603050405020304" pitchFamily="18" charset="0"/>
              </a:rPr>
              <a:t> Les </a:t>
            </a:r>
            <a:r>
              <a:rPr lang="fr-FR" dirty="0" err="1">
                <a:solidFill>
                  <a:schemeClr val="tx1"/>
                </a:solidFill>
                <a:latin typeface="Times New Roman" panose="02020603050405020304" pitchFamily="18" charset="0"/>
                <a:cs typeface="Times New Roman" panose="02020603050405020304" pitchFamily="18" charset="0"/>
              </a:rPr>
              <a:t>préférentes</a:t>
            </a:r>
            <a:r>
              <a:rPr lang="fr-FR" dirty="0">
                <a:solidFill>
                  <a:schemeClr val="tx1"/>
                </a:solidFill>
                <a:latin typeface="Times New Roman" panose="02020603050405020304" pitchFamily="18" charset="0"/>
                <a:cs typeface="Times New Roman" panose="02020603050405020304" pitchFamily="18" charset="0"/>
              </a:rPr>
              <a:t> : Le phénomène de vernalisation a été découvert à partir de l’étude des céréales</a:t>
            </a:r>
          </a:p>
          <a:p>
            <a:r>
              <a:rPr lang="fr-FR" dirty="0" smtClean="0">
                <a:solidFill>
                  <a:schemeClr val="tx1"/>
                </a:solidFill>
                <a:latin typeface="Times New Roman" panose="02020603050405020304" pitchFamily="18" charset="0"/>
                <a:cs typeface="Times New Roman" panose="02020603050405020304" pitchFamily="18" charset="0"/>
              </a:rPr>
              <a:t>d'</a:t>
            </a:r>
            <a:r>
              <a:rPr lang="fr-FR" dirty="0" err="1" smtClean="0">
                <a:solidFill>
                  <a:schemeClr val="tx1"/>
                </a:solidFill>
                <a:latin typeface="Times New Roman" panose="02020603050405020304" pitchFamily="18" charset="0"/>
                <a:cs typeface="Times New Roman" panose="02020603050405020304" pitchFamily="18" charset="0"/>
              </a:rPr>
              <a:t>hiver.Le</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blé d’hiver (annuelle d’hiver) doit être semé à l’automne. La plantule subit le froid de l'hiver </a:t>
            </a:r>
            <a:r>
              <a:rPr lang="fr-FR" dirty="0" smtClean="0">
                <a:solidFill>
                  <a:schemeClr val="tx1"/>
                </a:solidFill>
                <a:latin typeface="Times New Roman" panose="02020603050405020304" pitchFamily="18" charset="0"/>
                <a:cs typeface="Times New Roman" panose="02020603050405020304" pitchFamily="18" charset="0"/>
              </a:rPr>
              <a:t>;ainsi </a:t>
            </a:r>
            <a:r>
              <a:rPr lang="fr-FR" dirty="0">
                <a:solidFill>
                  <a:schemeClr val="tx1"/>
                </a:solidFill>
                <a:latin typeface="Times New Roman" panose="02020603050405020304" pitchFamily="18" charset="0"/>
                <a:cs typeface="Times New Roman" panose="02020603050405020304" pitchFamily="18" charset="0"/>
              </a:rPr>
              <a:t>« </a:t>
            </a:r>
            <a:r>
              <a:rPr lang="fr-FR" dirty="0" err="1">
                <a:solidFill>
                  <a:schemeClr val="tx1"/>
                </a:solidFill>
                <a:latin typeface="Times New Roman" panose="02020603050405020304" pitchFamily="18" charset="0"/>
                <a:cs typeface="Times New Roman" panose="02020603050405020304" pitchFamily="18" charset="0"/>
              </a:rPr>
              <a:t>vemalisée</a:t>
            </a:r>
            <a:r>
              <a:rPr lang="fr-FR" dirty="0">
                <a:solidFill>
                  <a:schemeClr val="tx1"/>
                </a:solidFill>
                <a:latin typeface="Times New Roman" panose="02020603050405020304" pitchFamily="18" charset="0"/>
                <a:cs typeface="Times New Roman" panose="02020603050405020304" pitchFamily="18" charset="0"/>
              </a:rPr>
              <a:t> » la plante donne des épis en été, à la même période que les blés de </a:t>
            </a:r>
            <a:r>
              <a:rPr lang="fr-FR" dirty="0" err="1" smtClean="0">
                <a:solidFill>
                  <a:schemeClr val="tx1"/>
                </a:solidFill>
                <a:latin typeface="Times New Roman" panose="02020603050405020304" pitchFamily="18" charset="0"/>
                <a:cs typeface="Times New Roman" panose="02020603050405020304" pitchFamily="18" charset="0"/>
              </a:rPr>
              <a:t>printempssemés</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au printemps. Le besoin en froid des céréales d’hiver n’est pas absolu ; si elles sont </a:t>
            </a:r>
            <a:r>
              <a:rPr lang="fr-FR" dirty="0" err="1" smtClean="0">
                <a:solidFill>
                  <a:schemeClr val="tx1"/>
                </a:solidFill>
                <a:latin typeface="Times New Roman" panose="02020603050405020304" pitchFamily="18" charset="0"/>
                <a:cs typeface="Times New Roman" panose="02020603050405020304" pitchFamily="18" charset="0"/>
              </a:rPr>
              <a:t>seméesau</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printemps, l’épiaison sera tardive et mauvaise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3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1130710" y="1288026"/>
            <a:ext cx="10802210" cy="521335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fr-FR" dirty="0"/>
              <a:t>Les plantes à vernalisation obligatoire: Ce sont les bisannuelles (chou, betterave, carotte,</a:t>
            </a:r>
          </a:p>
          <a:p>
            <a:r>
              <a:rPr lang="fr-FR" dirty="0"/>
              <a:t>jusquiame noire) chez lesquelles le cycle végétatif se déroule en deux ans. La première année, la</a:t>
            </a:r>
          </a:p>
          <a:p>
            <a:r>
              <a:rPr lang="fr-FR" dirty="0"/>
              <a:t>plante forme une rosette de feuilles et accumule des réserves dans ses racines plus ou moins</a:t>
            </a:r>
          </a:p>
          <a:p>
            <a:r>
              <a:rPr lang="fr-FR" dirty="0"/>
              <a:t>tubérisées. Le froid de l’hiver sur les feuilles permet la deuxième année à la plante de « monter en</a:t>
            </a:r>
          </a:p>
          <a:p>
            <a:r>
              <a:rPr lang="fr-FR" dirty="0"/>
              <a:t>graine » (si la plante est maintenue artificiellement à température tiède, elle restera végétative ;</a:t>
            </a:r>
          </a:p>
          <a:p>
            <a:r>
              <a:rPr lang="fr-FR" dirty="0"/>
              <a:t>semée trop tôt, elle montera la première année).</a:t>
            </a:r>
          </a:p>
          <a:p>
            <a:r>
              <a:rPr lang="fr-FR" dirty="0"/>
              <a:t>De nombreuses vivaces (olivier) ont un besoin de froid absolu pour fleurir. Tous les bourgeons ne sont</a:t>
            </a:r>
          </a:p>
          <a:p>
            <a:r>
              <a:rPr lang="fr-FR" dirty="0"/>
              <a:t>pas </a:t>
            </a:r>
            <a:r>
              <a:rPr lang="fr-FR" dirty="0" err="1"/>
              <a:t>vemalisés</a:t>
            </a:r>
            <a:r>
              <a:rPr lang="fr-FR" dirty="0"/>
              <a:t>, sinon le développement végétatif ne serait plus assuré.</a:t>
            </a:r>
          </a:p>
          <a:p>
            <a:r>
              <a:rPr lang="fr-FR" dirty="0"/>
              <a:t>Ces différents besoins de vernalisation traduisent une plus ou moins grande inaptitude de la plante à se</a:t>
            </a:r>
          </a:p>
          <a:p>
            <a:r>
              <a:rPr lang="fr-FR" dirty="0"/>
              <a:t>développer autrement que végétativement. </a:t>
            </a:r>
            <a:endParaRPr lang="en-US" dirty="0"/>
          </a:p>
        </p:txBody>
      </p:sp>
    </p:spTree>
    <p:extLst>
      <p:ext uri="{BB962C8B-B14F-4D97-AF65-F5344CB8AC3E}">
        <p14:creationId xmlns:p14="http://schemas.microsoft.com/office/powerpoint/2010/main" val="3878863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6644248" y="196645"/>
            <a:ext cx="5306960" cy="60491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dirty="0"/>
              <a:t>. </a:t>
            </a:r>
            <a:r>
              <a:rPr lang="fr-FR" dirty="0">
                <a:solidFill>
                  <a:srgbClr val="C00000"/>
                </a:solidFill>
              </a:rPr>
              <a:t>Comportement photopériodique des différentes espèces</a:t>
            </a:r>
          </a:p>
          <a:p>
            <a:pPr algn="just"/>
            <a:r>
              <a:rPr lang="fr-FR" dirty="0"/>
              <a:t>Toutes les plantes doivent recevoir par jour un minimum d’éclairement (le minimum trophique </a:t>
            </a:r>
            <a:r>
              <a:rPr lang="fr-FR" dirty="0" err="1"/>
              <a:t>mT</a:t>
            </a:r>
            <a:r>
              <a:rPr lang="fr-FR" dirty="0"/>
              <a:t>)</a:t>
            </a:r>
          </a:p>
          <a:p>
            <a:pPr algn="just"/>
            <a:r>
              <a:rPr lang="fr-FR" dirty="0"/>
              <a:t>pour satisfaire leurs besoins photosynthétiques. Selon leurs exigences photopériodiques, on distingue</a:t>
            </a:r>
          </a:p>
          <a:p>
            <a:pPr algn="just"/>
            <a:r>
              <a:rPr lang="fr-FR" dirty="0"/>
              <a:t>trois groupes de plantes :</a:t>
            </a:r>
            <a:endParaRPr lang="en-US" dirty="0"/>
          </a:p>
        </p:txBody>
      </p:sp>
      <p:pic>
        <p:nvPicPr>
          <p:cNvPr id="7" name="Image 6"/>
          <p:cNvPicPr>
            <a:picLocks noChangeAspect="1"/>
          </p:cNvPicPr>
          <p:nvPr/>
        </p:nvPicPr>
        <p:blipFill>
          <a:blip r:embed="rId2"/>
          <a:stretch>
            <a:fillRect/>
          </a:stretch>
        </p:blipFill>
        <p:spPr>
          <a:xfrm>
            <a:off x="604938" y="336249"/>
            <a:ext cx="5456393" cy="6020102"/>
          </a:xfrm>
          <a:prstGeom prst="rect">
            <a:avLst/>
          </a:prstGeom>
        </p:spPr>
      </p:pic>
      <p:sp>
        <p:nvSpPr>
          <p:cNvPr id="2" name="Rectangle 1"/>
          <p:cNvSpPr/>
          <p:nvPr/>
        </p:nvSpPr>
        <p:spPr>
          <a:xfrm>
            <a:off x="2205457" y="5888445"/>
            <a:ext cx="13644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Nova Light"/>
                <a:ea typeface="+mn-ea"/>
                <a:cs typeface="+mn-cs"/>
              </a:rPr>
              <a:t> </a:t>
            </a:r>
            <a:r>
              <a:rPr kumimoji="0" lang="en-US" sz="1800" b="0" i="0" u="none" strike="noStrike" kern="1200" cap="none" spc="0" normalizeH="0" baseline="0" noProof="0" dirty="0" err="1">
                <a:ln>
                  <a:noFill/>
                </a:ln>
                <a:solidFill>
                  <a:srgbClr val="000000"/>
                </a:solidFill>
                <a:effectLst/>
                <a:uLnTx/>
                <a:uFillTx/>
                <a:latin typeface="Gill Sans Nova Light"/>
                <a:ea typeface="+mn-ea"/>
                <a:cs typeface="+mn-cs"/>
              </a:rPr>
              <a:t>lumineuse</a:t>
            </a:r>
            <a:r>
              <a:rPr kumimoji="0" lang="en-US" sz="1800" b="0" i="0" u="none" strike="noStrike" kern="1200" cap="none" spc="0" normalizeH="0" baseline="0" noProof="0" dirty="0">
                <a:ln>
                  <a:noFill/>
                </a:ln>
                <a:solidFill>
                  <a:srgbClr val="000000"/>
                </a:solidFill>
                <a:effectLst/>
                <a:uLnTx/>
                <a:uFillTx/>
                <a:latin typeface="Gill Sans Nova Light"/>
                <a:ea typeface="+mn-ea"/>
                <a:cs typeface="+mn-cs"/>
              </a:rPr>
              <a:t>.</a:t>
            </a:r>
          </a:p>
        </p:txBody>
      </p:sp>
    </p:spTree>
    <p:extLst>
      <p:ext uri="{BB962C8B-B14F-4D97-AF65-F5344CB8AC3E}">
        <p14:creationId xmlns:p14="http://schemas.microsoft.com/office/powerpoint/2010/main" val="586195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texte 5"/>
          <p:cNvSpPr>
            <a:spLocks noGrp="1"/>
          </p:cNvSpPr>
          <p:nvPr>
            <p:ph type="body" sz="quarter" idx="13"/>
          </p:nvPr>
        </p:nvSpPr>
        <p:spPr>
          <a:xfrm>
            <a:off x="727587" y="324465"/>
            <a:ext cx="4788310" cy="603188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2400" dirty="0">
                <a:solidFill>
                  <a:schemeClr val="tx1"/>
                </a:solidFill>
                <a:latin typeface="Times New Roman" panose="02020603050405020304" pitchFamily="18" charset="0"/>
                <a:cs typeface="Times New Roman" panose="02020603050405020304" pitchFamily="18" charset="0"/>
              </a:rPr>
              <a:t>Les plantes indifférentes</a:t>
            </a:r>
          </a:p>
          <a:p>
            <a:pPr algn="just"/>
            <a:r>
              <a:rPr lang="fr-FR" sz="2400" dirty="0">
                <a:solidFill>
                  <a:schemeClr val="tx1"/>
                </a:solidFill>
                <a:latin typeface="Times New Roman" panose="02020603050405020304" pitchFamily="18" charset="0"/>
                <a:cs typeface="Times New Roman" panose="02020603050405020304" pitchFamily="18" charset="0"/>
              </a:rPr>
              <a:t>Elles fleurissent quelle que soit la durée relative des jours et des nuits (tomate, tabac, pois, cerisier, lilas,</a:t>
            </a:r>
          </a:p>
          <a:p>
            <a:pPr algn="just"/>
            <a:r>
              <a:rPr lang="fr-FR" sz="2400" dirty="0">
                <a:solidFill>
                  <a:schemeClr val="tx1"/>
                </a:solidFill>
                <a:latin typeface="Times New Roman" panose="02020603050405020304" pitchFamily="18" charset="0"/>
                <a:cs typeface="Times New Roman" panose="02020603050405020304" pitchFamily="18" charset="0"/>
              </a:rPr>
              <a:t>rosier, cyclamen, pélargonium, zinnia). Les plantes, comme la tulipe, qui différencient leurs ébauches à</a:t>
            </a:r>
          </a:p>
          <a:p>
            <a:pPr algn="just"/>
            <a:r>
              <a:rPr lang="fr-FR" sz="2400" dirty="0">
                <a:solidFill>
                  <a:schemeClr val="tx1"/>
                </a:solidFill>
                <a:latin typeface="Times New Roman" panose="02020603050405020304" pitchFamily="18" charset="0"/>
                <a:cs typeface="Times New Roman" panose="02020603050405020304" pitchFamily="18" charset="0"/>
              </a:rPr>
              <a:t>l’obscurité, appartiennent à ce groupe, les réserves du bulbe couvrant les besoins nutritifs</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 name="Image 10"/>
          <p:cNvPicPr>
            <a:picLocks noChangeAspect="1"/>
          </p:cNvPicPr>
          <p:nvPr/>
        </p:nvPicPr>
        <p:blipFill>
          <a:blip r:embed="rId3"/>
          <a:stretch>
            <a:fillRect/>
          </a:stretch>
        </p:blipFill>
        <p:spPr>
          <a:xfrm>
            <a:off x="7162813" y="830180"/>
            <a:ext cx="3437007" cy="5233736"/>
          </a:xfrm>
          <a:prstGeom prst="rect">
            <a:avLst/>
          </a:prstGeom>
        </p:spPr>
      </p:pic>
    </p:spTree>
    <p:extLst>
      <p:ext uri="{BB962C8B-B14F-4D97-AF65-F5344CB8AC3E}">
        <p14:creationId xmlns:p14="http://schemas.microsoft.com/office/powerpoint/2010/main" val="74486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6136105" y="757989"/>
            <a:ext cx="5796815" cy="5743395"/>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fr-FR" dirty="0"/>
              <a:t>Elles  fleurissent  lorsque  les  longueurs  nocturnes dépassent leur photopériode critique. Elles ne peuvent pas fleurir sous nuits courtes, ou si une impulsion de lumière artificielle est imposée sur la plante pendant plusieurs  minutes  pendant  la  nuit.  Elles  nécessitent une  période  continue  d’obscurité  avant  le  début  du développement floral. La lumière nocturne naturelle, comme  le  clair  de  lune  n’est  pas  suffisamment lumineux pour interrompre la floraison. En général ces plantes fleurissent  lorsque  les  jours  diminuent et  les nuits </a:t>
            </a:r>
            <a:r>
              <a:rPr lang="fr-FR" dirty="0" err="1"/>
              <a:t>augmenten</a:t>
            </a:r>
            <a:endParaRPr lang="en-US" dirty="0"/>
          </a:p>
        </p:txBody>
      </p:sp>
      <p:sp>
        <p:nvSpPr>
          <p:cNvPr id="6" name="Espace réservé du texte 5"/>
          <p:cNvSpPr>
            <a:spLocks noGrp="1"/>
          </p:cNvSpPr>
          <p:nvPr>
            <p:ph type="body" sz="quarter" idx="13"/>
          </p:nvPr>
        </p:nvSpPr>
        <p:spPr/>
        <p:txBody>
          <a:bodyPr/>
          <a:lstStyle/>
          <a:p>
            <a:endParaRPr lang="en-US" dirty="0"/>
          </a:p>
        </p:txBody>
      </p:sp>
      <p:pic>
        <p:nvPicPr>
          <p:cNvPr id="7" name="Image 6"/>
          <p:cNvPicPr>
            <a:picLocks noChangeAspect="1"/>
          </p:cNvPicPr>
          <p:nvPr/>
        </p:nvPicPr>
        <p:blipFill>
          <a:blip r:embed="rId2"/>
          <a:stretch>
            <a:fillRect/>
          </a:stretch>
        </p:blipFill>
        <p:spPr>
          <a:xfrm>
            <a:off x="1199789" y="1552074"/>
            <a:ext cx="3522600" cy="4117206"/>
          </a:xfrm>
          <a:prstGeom prst="rect">
            <a:avLst/>
          </a:prstGeom>
        </p:spPr>
      </p:pic>
    </p:spTree>
    <p:extLst>
      <p:ext uri="{BB962C8B-B14F-4D97-AF65-F5344CB8AC3E}">
        <p14:creationId xmlns:p14="http://schemas.microsoft.com/office/powerpoint/2010/main" val="764708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p:txBody>
          <a:bodyPr/>
          <a:lstStyle/>
          <a:p>
            <a:endParaRPr lang="en-US"/>
          </a:p>
        </p:txBody>
      </p:sp>
      <p:pic>
        <p:nvPicPr>
          <p:cNvPr id="7" name="Image 6"/>
          <p:cNvPicPr>
            <a:picLocks noChangeAspect="1"/>
          </p:cNvPicPr>
          <p:nvPr/>
        </p:nvPicPr>
        <p:blipFill>
          <a:blip r:embed="rId2"/>
          <a:stretch>
            <a:fillRect/>
          </a:stretch>
        </p:blipFill>
        <p:spPr>
          <a:xfrm>
            <a:off x="774747" y="344839"/>
            <a:ext cx="5352752" cy="6194073"/>
          </a:xfrm>
          <a:prstGeom prst="rect">
            <a:avLst/>
          </a:prstGeom>
        </p:spPr>
      </p:pic>
      <p:pic>
        <p:nvPicPr>
          <p:cNvPr id="8" name="Image 7"/>
          <p:cNvPicPr>
            <a:picLocks noChangeAspect="1"/>
          </p:cNvPicPr>
          <p:nvPr/>
        </p:nvPicPr>
        <p:blipFill>
          <a:blip r:embed="rId3"/>
          <a:stretch>
            <a:fillRect/>
          </a:stretch>
        </p:blipFill>
        <p:spPr>
          <a:xfrm>
            <a:off x="6602186" y="1106905"/>
            <a:ext cx="3805130" cy="4475748"/>
          </a:xfrm>
          <a:prstGeom prst="rect">
            <a:avLst/>
          </a:prstGeom>
        </p:spPr>
      </p:pic>
    </p:spTree>
    <p:extLst>
      <p:ext uri="{BB962C8B-B14F-4D97-AF65-F5344CB8AC3E}">
        <p14:creationId xmlns:p14="http://schemas.microsoft.com/office/powerpoint/2010/main" val="366578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228600" y="204537"/>
            <a:ext cx="11827042" cy="6296847"/>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fr-FR" dirty="0"/>
              <a:t>Plusieurs observations ont permis de caractériser les facteurs de l’induction.</a:t>
            </a:r>
          </a:p>
          <a:p>
            <a:r>
              <a:rPr lang="fr-FR" dirty="0"/>
              <a:t>• Le nombre de jours nécessaires pour induire la mise à fleurs est très variable : une seule nuit longue de 15,5 heures pour la lampourde, contre 30 nuits longues, environ, pour le chrysanthème.</a:t>
            </a:r>
          </a:p>
          <a:p>
            <a:r>
              <a:rPr lang="fr-FR" dirty="0"/>
              <a:t>• Une fois l’induction obtenue, on peut souvent repasser en mauvaise photopériode sans que l’effet soit détruit. Cependant, ceci entraîne parfois des troubles dans l’organogenèse, ayant pour résultat l’avortement des boutons.</a:t>
            </a:r>
          </a:p>
          <a:p>
            <a:r>
              <a:rPr lang="fr-FR" dirty="0"/>
              <a:t>• C’est la longueur de la nuit qui est importante. On peut interrompre le jour par des périodes d’obscurité sans que cela ait de l’importance.</a:t>
            </a:r>
          </a:p>
          <a:p>
            <a:r>
              <a:rPr lang="fr-FR" dirty="0"/>
              <a:t>• La perception de la lumière se fait par les feuilles. Le principe induit peut être transmis à partir d’une seule feuille traitée, probablement par le phloème. Mais on ne doit pas couper l’effet de la nuit par un éclairement même fugace, qui rétablit la situation des jours longs. </a:t>
            </a:r>
          </a:p>
          <a:p>
            <a:r>
              <a:rPr lang="fr-FR" dirty="0"/>
              <a:t>Cette induction a été étudiée, voici déjà quelques années par </a:t>
            </a:r>
            <a:r>
              <a:rPr lang="fr-FR" dirty="0" err="1"/>
              <a:t>Borthwick</a:t>
            </a:r>
            <a:r>
              <a:rPr lang="fr-FR" dirty="0"/>
              <a:t> et Hendricks (1954). Ces physiologistes montrèrent que l’induction de la croissance et du développement est lié à deux formes très voisines d’un seul pigment bleu-vert appelé </a:t>
            </a:r>
            <a:r>
              <a:rPr lang="fr-FR" dirty="0" err="1"/>
              <a:t>phytochrome</a:t>
            </a:r>
            <a:r>
              <a:rPr lang="fr-FR" dirty="0"/>
              <a:t>. </a:t>
            </a:r>
          </a:p>
          <a:p>
            <a:endParaRPr lang="en-US" dirty="0"/>
          </a:p>
        </p:txBody>
      </p:sp>
    </p:spTree>
    <p:extLst>
      <p:ext uri="{BB962C8B-B14F-4D97-AF65-F5344CB8AC3E}">
        <p14:creationId xmlns:p14="http://schemas.microsoft.com/office/powerpoint/2010/main" val="441440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texte 5"/>
          <p:cNvSpPr>
            <a:spLocks noGrp="1"/>
          </p:cNvSpPr>
          <p:nvPr>
            <p:ph type="body" sz="quarter" idx="13"/>
          </p:nvPr>
        </p:nvSpPr>
        <p:spPr/>
        <p:txBody>
          <a:bodyPr/>
          <a:lstStyle/>
          <a:p>
            <a:endParaRPr lang="en-US"/>
          </a:p>
        </p:txBody>
      </p:sp>
      <p:pic>
        <p:nvPicPr>
          <p:cNvPr id="7" name="Image 6"/>
          <p:cNvPicPr>
            <a:picLocks noChangeAspect="1"/>
          </p:cNvPicPr>
          <p:nvPr/>
        </p:nvPicPr>
        <p:blipFill>
          <a:blip r:embed="rId2"/>
          <a:stretch>
            <a:fillRect/>
          </a:stretch>
        </p:blipFill>
        <p:spPr>
          <a:xfrm>
            <a:off x="709864" y="1323474"/>
            <a:ext cx="4438208" cy="4345805"/>
          </a:xfrm>
          <a:prstGeom prst="rect">
            <a:avLst/>
          </a:prstGeom>
        </p:spPr>
      </p:pic>
      <p:sp>
        <p:nvSpPr>
          <p:cNvPr id="8" name="Rectangle 7"/>
          <p:cNvSpPr/>
          <p:nvPr/>
        </p:nvSpPr>
        <p:spPr>
          <a:xfrm>
            <a:off x="1526818" y="5987017"/>
            <a:ext cx="19672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Nova Light"/>
                <a:ea typeface="+mn-ea"/>
                <a:cs typeface="+mn-cs"/>
              </a:rPr>
              <a:t>la </a:t>
            </a:r>
            <a:r>
              <a:rPr kumimoji="0" lang="en-US" sz="2400" b="0" i="0" u="none" strike="noStrike" kern="1200" cap="none" spc="0" normalizeH="0" baseline="0" noProof="0" dirty="0" err="1">
                <a:ln>
                  <a:noFill/>
                </a:ln>
                <a:solidFill>
                  <a:srgbClr val="000000"/>
                </a:solidFill>
                <a:effectLst/>
                <a:uLnTx/>
                <a:uFillTx/>
                <a:latin typeface="Gill Sans Nova Light"/>
                <a:ea typeface="+mn-ea"/>
                <a:cs typeface="+mn-cs"/>
              </a:rPr>
              <a:t>lampourde</a:t>
            </a:r>
            <a:endParaRPr kumimoji="0" lang="en-US" sz="2400" b="0" i="0" u="none" strike="noStrike" kern="1200" cap="none" spc="0" normalizeH="0" baseline="0" noProof="0" dirty="0">
              <a:ln>
                <a:noFill/>
              </a:ln>
              <a:solidFill>
                <a:srgbClr val="000000"/>
              </a:solidFill>
              <a:effectLst/>
              <a:uLnTx/>
              <a:uFillTx/>
              <a:latin typeface="Gill Sans Nova Light"/>
              <a:ea typeface="+mn-ea"/>
              <a:cs typeface="+mn-cs"/>
            </a:endParaRPr>
          </a:p>
        </p:txBody>
      </p:sp>
      <p:pic>
        <p:nvPicPr>
          <p:cNvPr id="9" name="Image 8"/>
          <p:cNvPicPr>
            <a:picLocks noChangeAspect="1"/>
          </p:cNvPicPr>
          <p:nvPr/>
        </p:nvPicPr>
        <p:blipFill>
          <a:blip r:embed="rId3"/>
          <a:stretch>
            <a:fillRect/>
          </a:stretch>
        </p:blipFill>
        <p:spPr>
          <a:xfrm>
            <a:off x="6436894" y="1059179"/>
            <a:ext cx="5036719" cy="4610100"/>
          </a:xfrm>
          <a:prstGeom prst="rect">
            <a:avLst/>
          </a:prstGeom>
        </p:spPr>
      </p:pic>
      <p:sp>
        <p:nvSpPr>
          <p:cNvPr id="10" name="Rectangle 9"/>
          <p:cNvSpPr/>
          <p:nvPr/>
        </p:nvSpPr>
        <p:spPr>
          <a:xfrm>
            <a:off x="7432762" y="5802351"/>
            <a:ext cx="16337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Gill Sans Nova Light"/>
                <a:ea typeface="+mn-ea"/>
                <a:cs typeface="+mn-cs"/>
              </a:rPr>
              <a:t>chrysanthème</a:t>
            </a:r>
            <a:endParaRPr kumimoji="0" lang="en-US" sz="1800" b="0" i="0" u="none" strike="noStrike" kern="1200" cap="none" spc="0" normalizeH="0" baseline="0" noProof="0" dirty="0">
              <a:ln>
                <a:noFill/>
              </a:ln>
              <a:solidFill>
                <a:srgbClr val="000000"/>
              </a:solidFill>
              <a:effectLst/>
              <a:uLnTx/>
              <a:uFillTx/>
              <a:latin typeface="Gill Sans Nova Light"/>
              <a:ea typeface="+mn-ea"/>
              <a:cs typeface="+mn-cs"/>
            </a:endParaRPr>
          </a:p>
        </p:txBody>
      </p:sp>
    </p:spTree>
    <p:extLst>
      <p:ext uri="{BB962C8B-B14F-4D97-AF65-F5344CB8AC3E}">
        <p14:creationId xmlns:p14="http://schemas.microsoft.com/office/powerpoint/2010/main" val="48143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541421" y="288758"/>
            <a:ext cx="11391499" cy="6212626"/>
          </a:xfrm>
        </p:spPr>
        <p:style>
          <a:lnRef idx="2">
            <a:schemeClr val="dk1"/>
          </a:lnRef>
          <a:fillRef idx="1">
            <a:schemeClr val="lt1"/>
          </a:fillRef>
          <a:effectRef idx="0">
            <a:schemeClr val="dk1"/>
          </a:effectRef>
          <a:fontRef idx="minor">
            <a:schemeClr val="dk1"/>
          </a:fontRef>
        </p:style>
        <p:txBody>
          <a:bodyPr>
            <a:normAutofit/>
          </a:bodyPr>
          <a:lstStyle/>
          <a:p>
            <a:r>
              <a:rPr lang="fr-FR" dirty="0"/>
              <a:t>Un </a:t>
            </a:r>
            <a:r>
              <a:rPr lang="fr-FR" dirty="0" err="1"/>
              <a:t>phytochrome</a:t>
            </a:r>
            <a:r>
              <a:rPr lang="fr-FR" dirty="0"/>
              <a:t> est un pigment photorécepteur, une chromoprotéine des plantes terrestres, existant sous deux formes : une physiologiquement active et une inactive; le passage de l'une à l'autre s'effectue sous l'action de certaines longueurs d'onde. </a:t>
            </a:r>
            <a:r>
              <a:rPr lang="fr-FR"/>
              <a:t>Cette chromoprotéine soluble contrôle les activités photopériodiques des plantes vertes (croissance, germination, floraison).</a:t>
            </a:r>
            <a:endParaRPr lang="en-US" dirty="0"/>
          </a:p>
        </p:txBody>
      </p:sp>
    </p:spTree>
    <p:extLst>
      <p:ext uri="{BB962C8B-B14F-4D97-AF65-F5344CB8AC3E}">
        <p14:creationId xmlns:p14="http://schemas.microsoft.com/office/powerpoint/2010/main" val="165023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1" y="1002890"/>
            <a:ext cx="11932920" cy="549849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dirty="0"/>
              <a:t>La floraison désigne le développement du bourgeon floral puis l'épanouissement de la</a:t>
            </a:r>
          </a:p>
          <a:p>
            <a:pPr algn="just"/>
            <a:r>
              <a:rPr lang="fr-FR" dirty="0"/>
              <a:t>fleur ou d'une inflorescence et donner un fruit</a:t>
            </a:r>
          </a:p>
          <a:p>
            <a:pPr algn="just"/>
            <a:r>
              <a:rPr lang="fr-FR" dirty="0"/>
              <a:t>Les périodes de floraison sont variables d'une espèce à l'autre</a:t>
            </a:r>
            <a:r>
              <a:rPr lang="fr-FR" dirty="0" smtClean="0"/>
              <a:t>.</a:t>
            </a:r>
          </a:p>
          <a:p>
            <a:pPr algn="just"/>
            <a:r>
              <a:rPr lang="fr-FR" dirty="0" smtClean="0"/>
              <a:t> </a:t>
            </a:r>
            <a:r>
              <a:rPr lang="fr-FR" dirty="0"/>
              <a:t>Il existe des floraisons </a:t>
            </a:r>
            <a:r>
              <a:rPr lang="fr-FR" dirty="0" smtClean="0"/>
              <a:t>sur les </a:t>
            </a:r>
            <a:r>
              <a:rPr lang="fr-FR" dirty="0"/>
              <a:t>4 saisons, dont la durée varie également</a:t>
            </a:r>
            <a:r>
              <a:rPr lang="fr-FR" dirty="0" smtClean="0"/>
              <a:t>.</a:t>
            </a:r>
          </a:p>
          <a:p>
            <a:pPr algn="just"/>
            <a:r>
              <a:rPr lang="fr-FR" dirty="0" smtClean="0"/>
              <a:t> </a:t>
            </a:r>
            <a:endParaRPr lang="en-US" dirty="0"/>
          </a:p>
        </p:txBody>
      </p:sp>
    </p:spTree>
    <p:extLst>
      <p:ext uri="{BB962C8B-B14F-4D97-AF65-F5344CB8AC3E}">
        <p14:creationId xmlns:p14="http://schemas.microsoft.com/office/powerpoint/2010/main" val="123433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228600" y="300789"/>
            <a:ext cx="11704320" cy="6420685"/>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fr-FR" dirty="0"/>
              <a:t>Le déclenchement de la floraison dépend de nombreux paramètres endogènes (hormones, âge, état trophique : rapport C/N et saccharose notamment) et environnementaux (photopériode, température, disponibilité en eau ou en nutriments, exposition à une période de froid</a:t>
            </a:r>
            <a:r>
              <a:rPr lang="fr-FR" dirty="0" smtClean="0"/>
              <a:t>...).</a:t>
            </a:r>
            <a:endParaRPr lang="fr-FR" dirty="0"/>
          </a:p>
          <a:p>
            <a:r>
              <a:rPr lang="fr-FR" dirty="0"/>
              <a:t>Les plantes en général intègrent une combinaison de signaux : le froid de l'hiver autorise la floraison dont le moment (printemps, été ou automne) est ensuite contrôlé par la photopériode. La mise à fleur est un phénomène complexe qui met en jeux de nombreux facteurs internes. L'époque où elle se produit est un caractère génétique qui confère aux plantes, différents cycles de développement.</a:t>
            </a:r>
          </a:p>
          <a:p>
            <a:endParaRPr lang="fr-FR" dirty="0"/>
          </a:p>
          <a:p>
            <a:r>
              <a:rPr lang="fr-FR" dirty="0"/>
              <a:t>On distingue communément quatre étapes pour le passage de l'état végétatif à l'état floral : induction florale, l'évolution florale, l'initiation florale et la floraison. Les deux premières étapes sont dénommées virage floral, et les deux dernières, morphogenèse florale</a:t>
            </a:r>
          </a:p>
          <a:p>
            <a:endParaRPr lang="en-US" dirty="0"/>
          </a:p>
        </p:txBody>
      </p:sp>
    </p:spTree>
    <p:extLst>
      <p:ext uri="{BB962C8B-B14F-4D97-AF65-F5344CB8AC3E}">
        <p14:creationId xmlns:p14="http://schemas.microsoft.com/office/powerpoint/2010/main" val="34408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9208008" y="2754999"/>
            <a:ext cx="3749040" cy="4306824"/>
          </a:xfrm>
        </p:spPr>
        <p:txBody>
          <a:bodyPr/>
          <a:lstStyle/>
          <a:p>
            <a:endParaRPr lang="en-US"/>
          </a:p>
        </p:txBody>
      </p:sp>
      <p:pic>
        <p:nvPicPr>
          <p:cNvPr id="10" name="Image 9"/>
          <p:cNvPicPr>
            <a:picLocks noChangeAspect="1"/>
          </p:cNvPicPr>
          <p:nvPr/>
        </p:nvPicPr>
        <p:blipFill>
          <a:blip r:embed="rId2"/>
          <a:stretch>
            <a:fillRect/>
          </a:stretch>
        </p:blipFill>
        <p:spPr>
          <a:xfrm>
            <a:off x="6069928" y="3302133"/>
            <a:ext cx="52144" cy="253733"/>
          </a:xfrm>
          <a:prstGeom prst="rect">
            <a:avLst/>
          </a:prstGeom>
        </p:spPr>
      </p:pic>
      <p:pic>
        <p:nvPicPr>
          <p:cNvPr id="11" name="Image 10"/>
          <p:cNvPicPr>
            <a:picLocks noChangeAspect="1"/>
          </p:cNvPicPr>
          <p:nvPr/>
        </p:nvPicPr>
        <p:blipFill>
          <a:blip r:embed="rId3"/>
          <a:stretch>
            <a:fillRect/>
          </a:stretch>
        </p:blipFill>
        <p:spPr>
          <a:xfrm>
            <a:off x="6062662" y="3243262"/>
            <a:ext cx="66675" cy="371475"/>
          </a:xfrm>
          <a:prstGeom prst="rect">
            <a:avLst/>
          </a:prstGeom>
        </p:spPr>
      </p:pic>
      <p:pic>
        <p:nvPicPr>
          <p:cNvPr id="12" name="Image 11"/>
          <p:cNvPicPr>
            <a:picLocks noChangeAspect="1"/>
          </p:cNvPicPr>
          <p:nvPr/>
        </p:nvPicPr>
        <p:blipFill>
          <a:blip r:embed="rId4"/>
          <a:stretch>
            <a:fillRect/>
          </a:stretch>
        </p:blipFill>
        <p:spPr>
          <a:xfrm>
            <a:off x="825910" y="412955"/>
            <a:ext cx="9724103" cy="5943395"/>
          </a:xfrm>
          <a:prstGeom prst="rect">
            <a:avLst/>
          </a:prstGeom>
        </p:spPr>
      </p:pic>
    </p:spTree>
    <p:extLst>
      <p:ext uri="{BB962C8B-B14F-4D97-AF65-F5344CB8AC3E}">
        <p14:creationId xmlns:p14="http://schemas.microsoft.com/office/powerpoint/2010/main" val="3259845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8" name="Image 7"/>
          <p:cNvPicPr>
            <a:picLocks noChangeAspect="1"/>
          </p:cNvPicPr>
          <p:nvPr/>
        </p:nvPicPr>
        <p:blipFill>
          <a:blip r:embed="rId2"/>
          <a:stretch>
            <a:fillRect/>
          </a:stretch>
        </p:blipFill>
        <p:spPr>
          <a:xfrm>
            <a:off x="419100" y="-4517155"/>
            <a:ext cx="11353800" cy="16049625"/>
          </a:xfrm>
          <a:prstGeom prst="rect">
            <a:avLst/>
          </a:prstGeom>
        </p:spPr>
      </p:pic>
    </p:spTree>
    <p:extLst>
      <p:ext uri="{BB962C8B-B14F-4D97-AF65-F5344CB8AC3E}">
        <p14:creationId xmlns:p14="http://schemas.microsoft.com/office/powerpoint/2010/main" val="1673163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041" y="211492"/>
            <a:ext cx="11578959" cy="388276"/>
          </a:xfrm>
        </p:spPr>
        <p:txBody>
          <a:bodyPr>
            <a:normAutofit fontScale="90000"/>
          </a:bodyPr>
          <a:lstStyle/>
          <a:p>
            <a:r>
              <a:rPr lang="fr-FR" dirty="0"/>
              <a:t>Description morphologique de la floraison</a:t>
            </a:r>
            <a:endParaRPr lang="en-US" dirty="0"/>
          </a:p>
        </p:txBody>
      </p:sp>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3952568" y="1160206"/>
            <a:ext cx="7695217" cy="5417575"/>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fr-FR" dirty="0">
                <a:solidFill>
                  <a:srgbClr val="FF0000"/>
                </a:solidFill>
              </a:rPr>
              <a:t>l'induction florale </a:t>
            </a:r>
            <a:endParaRPr lang="fr-FR" dirty="0" smtClean="0">
              <a:solidFill>
                <a:srgbClr val="FF0000"/>
              </a:solidFill>
            </a:endParaRPr>
          </a:p>
          <a:p>
            <a:r>
              <a:rPr lang="fr-FR" dirty="0" smtClean="0">
                <a:solidFill>
                  <a:schemeClr val="tx1"/>
                </a:solidFill>
              </a:rPr>
              <a:t>l'induction </a:t>
            </a:r>
            <a:r>
              <a:rPr lang="fr-FR" dirty="0">
                <a:solidFill>
                  <a:schemeClr val="tx1"/>
                </a:solidFill>
              </a:rPr>
              <a:t>florale est la première étape dans le processus de la mise à fleurs des bourgeons aptes à fleurir (suite à l’intervention de divers facteurs). Elle correspond à la prise de décision, pour une plante, de fleurir.</a:t>
            </a:r>
            <a:endParaRPr lang="fr-FR" dirty="0" smtClean="0">
              <a:solidFill>
                <a:schemeClr val="tx1"/>
              </a:solidFill>
            </a:endParaRPr>
          </a:p>
          <a:p>
            <a:r>
              <a:rPr lang="fr-FR" dirty="0" smtClean="0"/>
              <a:t>certains </a:t>
            </a:r>
            <a:r>
              <a:rPr lang="fr-FR" dirty="0"/>
              <a:t>organes de la plantes sous l'effet de stimuli extérieurs, envoient au méristème un message -le signal de floraison- le faisant passer d'un programme de développement végétatif à un programme de développement reproducteur. C'est une étape préparatoire, plus ou moins longue, elle peut durer quelques heures ou quelques semaines. Elle est d'origine multifactorielle.</a:t>
            </a:r>
            <a:endParaRPr lang="en-US" dirty="0"/>
          </a:p>
        </p:txBody>
      </p:sp>
      <p:pic>
        <p:nvPicPr>
          <p:cNvPr id="9" name="Image 8"/>
          <p:cNvPicPr>
            <a:picLocks noChangeAspect="1"/>
          </p:cNvPicPr>
          <p:nvPr/>
        </p:nvPicPr>
        <p:blipFill>
          <a:blip r:embed="rId2"/>
          <a:stretch>
            <a:fillRect/>
          </a:stretch>
        </p:blipFill>
        <p:spPr>
          <a:xfrm>
            <a:off x="152553" y="2035277"/>
            <a:ext cx="3667125" cy="3529781"/>
          </a:xfrm>
          <a:prstGeom prst="rect">
            <a:avLst/>
          </a:prstGeom>
        </p:spPr>
      </p:pic>
    </p:spTree>
    <p:extLst>
      <p:ext uri="{BB962C8B-B14F-4D97-AF65-F5344CB8AC3E}">
        <p14:creationId xmlns:p14="http://schemas.microsoft.com/office/powerpoint/2010/main" val="386475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3972232" y="747252"/>
            <a:ext cx="7960688" cy="5754132"/>
          </a:xfrm>
        </p:spPr>
        <p:style>
          <a:lnRef idx="2">
            <a:schemeClr val="accent1"/>
          </a:lnRef>
          <a:fillRef idx="1">
            <a:schemeClr val="lt1"/>
          </a:fillRef>
          <a:effectRef idx="0">
            <a:schemeClr val="accent1"/>
          </a:effectRef>
          <a:fontRef idx="minor">
            <a:schemeClr val="dk1"/>
          </a:fontRef>
        </p:style>
        <p:txBody>
          <a:bodyPr>
            <a:normAutofit/>
          </a:bodyPr>
          <a:lstStyle/>
          <a:p>
            <a:r>
              <a:rPr lang="fr-FR" dirty="0">
                <a:solidFill>
                  <a:srgbClr val="C00000"/>
                </a:solidFill>
              </a:rPr>
              <a:t>L'évocation florale </a:t>
            </a:r>
            <a:r>
              <a:rPr lang="fr-FR" dirty="0"/>
              <a:t>est la période où le méristème se réorganise en fonction de ce programme. L'architecture de l'apex se modifie, préparant la différentiation des ébauches. Durant cette période on observe une accélération du métabolisme énergétique, sous l'influence d'un afflux de substrats (saccharose notamment), une augmentation de l'activité mitotique ainsi que de la synthèse d'ARN, de protéines nouvelles, de polyamines, etc. c'est au cours de cette période que seront induits certains gènes, dont l'expression sera à l'origine de l'initiation florale.</a:t>
            </a:r>
            <a:endParaRPr lang="en-US" dirty="0"/>
          </a:p>
        </p:txBody>
      </p:sp>
    </p:spTree>
    <p:extLst>
      <p:ext uri="{BB962C8B-B14F-4D97-AF65-F5344CB8AC3E}">
        <p14:creationId xmlns:p14="http://schemas.microsoft.com/office/powerpoint/2010/main" val="26230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4021393" y="737419"/>
            <a:ext cx="7629833" cy="5801493"/>
          </a:xfrm>
        </p:spPr>
        <p:style>
          <a:lnRef idx="2">
            <a:schemeClr val="accent1"/>
          </a:lnRef>
          <a:fillRef idx="1">
            <a:schemeClr val="lt1"/>
          </a:fillRef>
          <a:effectRef idx="0">
            <a:schemeClr val="accent1"/>
          </a:effectRef>
          <a:fontRef idx="minor">
            <a:schemeClr val="dk1"/>
          </a:fontRef>
        </p:style>
        <p:txBody>
          <a:bodyPr/>
          <a:lstStyle/>
          <a:p>
            <a:r>
              <a:rPr lang="fr-FR" dirty="0">
                <a:solidFill>
                  <a:srgbClr val="C00000"/>
                </a:solidFill>
              </a:rPr>
              <a:t>L'initiation florale </a:t>
            </a:r>
            <a:r>
              <a:rPr lang="fr-FR" dirty="0"/>
              <a:t>est la période où se différencient les ébauches des pièces florales ; à ce stade, le bourgeons végétatif est devenu bourgeon à fleur. C'est la première étape de la morphogenèse florale. Le méristème d'aspect végétatif jusqu'alors, commence à manifester les premiers signes visibles de changements morphologiques, qui peu à peu vont lui donner l'aspect d'un méristème </a:t>
            </a:r>
            <a:r>
              <a:rPr lang="fr-FR" dirty="0" err="1"/>
              <a:t>préfloral</a:t>
            </a:r>
            <a:r>
              <a:rPr lang="fr-FR" dirty="0"/>
              <a:t> ou, dans le cas d'une inflorescence d'un méristème </a:t>
            </a:r>
            <a:r>
              <a:rPr lang="fr-FR" dirty="0" err="1"/>
              <a:t>inflorescentiel</a:t>
            </a:r>
            <a:r>
              <a:rPr lang="fr-FR" dirty="0"/>
              <a:t>.</a:t>
            </a:r>
            <a:endParaRPr lang="en-US" dirty="0"/>
          </a:p>
        </p:txBody>
      </p:sp>
      <p:pic>
        <p:nvPicPr>
          <p:cNvPr id="8" name="Image 7"/>
          <p:cNvPicPr>
            <a:picLocks noChangeAspect="1"/>
          </p:cNvPicPr>
          <p:nvPr/>
        </p:nvPicPr>
        <p:blipFill>
          <a:blip r:embed="rId2"/>
          <a:stretch>
            <a:fillRect/>
          </a:stretch>
        </p:blipFill>
        <p:spPr>
          <a:xfrm>
            <a:off x="-78911" y="277761"/>
            <a:ext cx="3800322" cy="4572000"/>
          </a:xfrm>
          <a:prstGeom prst="rect">
            <a:avLst/>
          </a:prstGeom>
        </p:spPr>
      </p:pic>
    </p:spTree>
    <p:extLst>
      <p:ext uri="{BB962C8B-B14F-4D97-AF65-F5344CB8AC3E}">
        <p14:creationId xmlns:p14="http://schemas.microsoft.com/office/powerpoint/2010/main" val="2801023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p:cNvSpPr>
            <a:spLocks noGrp="1"/>
          </p:cNvSpPr>
          <p:nvPr>
            <p:ph sz="quarter" idx="4"/>
          </p:nvPr>
        </p:nvSpPr>
        <p:spPr>
          <a:xfrm>
            <a:off x="6748369" y="715954"/>
            <a:ext cx="4932353" cy="5822958"/>
          </a:xfrm>
        </p:spPr>
        <p:style>
          <a:lnRef idx="2">
            <a:schemeClr val="accent1"/>
          </a:lnRef>
          <a:fillRef idx="1">
            <a:schemeClr val="lt1"/>
          </a:fillRef>
          <a:effectRef idx="0">
            <a:schemeClr val="accent1"/>
          </a:effectRef>
          <a:fontRef idx="minor">
            <a:schemeClr val="dk1"/>
          </a:fontRef>
        </p:style>
        <p:txBody>
          <a:bodyPr/>
          <a:lstStyle/>
          <a:p>
            <a:r>
              <a:rPr lang="fr-FR" dirty="0">
                <a:solidFill>
                  <a:srgbClr val="C00000"/>
                </a:solidFill>
              </a:rPr>
              <a:t>La floraison proprement dite </a:t>
            </a:r>
            <a:r>
              <a:rPr lang="fr-FR" dirty="0"/>
              <a:t>se manifeste par le développement des pièces florales (sépales, pétales, étamines et carpelles), la </a:t>
            </a:r>
            <a:r>
              <a:rPr lang="fr-FR" dirty="0" err="1"/>
              <a:t>méïose</a:t>
            </a:r>
            <a:r>
              <a:rPr lang="fr-FR" dirty="0"/>
              <a:t> suivie de la formation des gamètes, le débourrement des bourgeons  et enfin l'épanouissement de la fleur</a:t>
            </a:r>
            <a:endParaRPr lang="en-US" dirty="0"/>
          </a:p>
        </p:txBody>
      </p:sp>
      <p:pic>
        <p:nvPicPr>
          <p:cNvPr id="7" name="Image 6"/>
          <p:cNvPicPr>
            <a:picLocks noChangeAspect="1"/>
          </p:cNvPicPr>
          <p:nvPr/>
        </p:nvPicPr>
        <p:blipFill>
          <a:blip r:embed="rId2"/>
          <a:stretch>
            <a:fillRect/>
          </a:stretch>
        </p:blipFill>
        <p:spPr>
          <a:xfrm>
            <a:off x="1579767" y="86689"/>
            <a:ext cx="3152775" cy="1968253"/>
          </a:xfrm>
          <a:prstGeom prst="rect">
            <a:avLst/>
          </a:prstGeom>
        </p:spPr>
      </p:pic>
      <p:pic>
        <p:nvPicPr>
          <p:cNvPr id="8" name="Image 7"/>
          <p:cNvPicPr>
            <a:picLocks noChangeAspect="1"/>
          </p:cNvPicPr>
          <p:nvPr/>
        </p:nvPicPr>
        <p:blipFill>
          <a:blip r:embed="rId3"/>
          <a:stretch>
            <a:fillRect/>
          </a:stretch>
        </p:blipFill>
        <p:spPr>
          <a:xfrm>
            <a:off x="458071" y="2218519"/>
            <a:ext cx="3655857" cy="2381633"/>
          </a:xfrm>
          <a:prstGeom prst="rect">
            <a:avLst/>
          </a:prstGeom>
        </p:spPr>
      </p:pic>
      <p:pic>
        <p:nvPicPr>
          <p:cNvPr id="9" name="Image 8"/>
          <p:cNvPicPr>
            <a:picLocks noChangeAspect="1"/>
          </p:cNvPicPr>
          <p:nvPr/>
        </p:nvPicPr>
        <p:blipFill>
          <a:blip r:embed="rId4"/>
          <a:stretch>
            <a:fillRect/>
          </a:stretch>
        </p:blipFill>
        <p:spPr>
          <a:xfrm>
            <a:off x="555829" y="4715335"/>
            <a:ext cx="2600325" cy="1762125"/>
          </a:xfrm>
          <a:prstGeom prst="rect">
            <a:avLst/>
          </a:prstGeom>
        </p:spPr>
      </p:pic>
    </p:spTree>
    <p:extLst>
      <p:ext uri="{BB962C8B-B14F-4D97-AF65-F5344CB8AC3E}">
        <p14:creationId xmlns:p14="http://schemas.microsoft.com/office/powerpoint/2010/main" val="405651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1446</Words>
  <Application>Microsoft Office PowerPoint</Application>
  <PresentationFormat>Grand écran</PresentationFormat>
  <Paragraphs>94</Paragraphs>
  <Slides>19</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Baskerville</vt:lpstr>
      <vt:lpstr>Baskerville Old Face</vt:lpstr>
      <vt:lpstr>Calibri</vt:lpstr>
      <vt:lpstr>Gill Sans Light</vt:lpstr>
      <vt:lpstr>Gill Sans Nova</vt:lpstr>
      <vt:lpstr>Gill Sans Nova Light</vt:lpstr>
      <vt:lpstr>Segoe UI Semibold</vt:lpstr>
      <vt:lpstr>Times New Roman</vt:lpstr>
      <vt:lpstr>1_Thème Office</vt:lpstr>
      <vt:lpstr>III - LA FLORAISON</vt:lpstr>
      <vt:lpstr>Présentation PowerPoint</vt:lpstr>
      <vt:lpstr>Présentation PowerPoint</vt:lpstr>
      <vt:lpstr>Présentation PowerPoint</vt:lpstr>
      <vt:lpstr>Présentation PowerPoint</vt:lpstr>
      <vt:lpstr>Description morphologique de la floraison</vt:lpstr>
      <vt:lpstr>Présentation PowerPoint</vt:lpstr>
      <vt:lpstr>Présentation PowerPoint</vt:lpstr>
      <vt:lpstr>Présentation PowerPoint</vt:lpstr>
      <vt:lpstr> Contrôle de la floraison par la vernalisation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 LA FLORAISON</dc:title>
  <dc:creator>BleuUb</dc:creator>
  <cp:lastModifiedBy>BleuUb</cp:lastModifiedBy>
  <cp:revision>1</cp:revision>
  <dcterms:created xsi:type="dcterms:W3CDTF">2024-12-26T13:36:01Z</dcterms:created>
  <dcterms:modified xsi:type="dcterms:W3CDTF">2024-12-26T13:36:10Z</dcterms:modified>
</cp:coreProperties>
</file>