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81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C6B4A9-1611-4792-9094-5F34BCA07E0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333C77-0158-454C-844F-B7AB9BD7DAD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04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60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15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05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B712588-04B1-427B-82EE-E8DB90309F0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F9F0C5-380F-41C2-899A-BAC0F0927E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2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37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1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3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2A54C80-263E-416B-A8E0-580EDEADCBD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02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11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61BEF0D-F0BB-DE4B-95CE-6DB70DBA956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140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09918" y="0"/>
            <a:ext cx="5572164" cy="571504"/>
          </a:xfrm>
        </p:spPr>
        <p:txBody>
          <a:bodyPr>
            <a:normAutofit fontScale="90000"/>
          </a:bodyPr>
          <a:lstStyle/>
          <a:p>
            <a:r>
              <a:rPr lang="fr-FR" sz="4000" b="1" dirty="0"/>
              <a:t>Nutrition Minérale</a:t>
            </a:r>
          </a:p>
        </p:txBody>
      </p:sp>
      <p:sp>
        <p:nvSpPr>
          <p:cNvPr id="3" name="Espace réservé du contenu 2"/>
          <p:cNvSpPr>
            <a:spLocks noGrp="1"/>
          </p:cNvSpPr>
          <p:nvPr>
            <p:ph idx="1"/>
          </p:nvPr>
        </p:nvSpPr>
        <p:spPr>
          <a:xfrm>
            <a:off x="1666844" y="714357"/>
            <a:ext cx="8786874" cy="4525963"/>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dirty="0" smtClean="0"/>
              <a:t>La plante se nourrit de sels minéraux qui existent dans le sol sous forme d’ions et qui pénètrent dans les racines. </a:t>
            </a:r>
          </a:p>
          <a:p>
            <a:pPr algn="just"/>
            <a:r>
              <a:rPr lang="fr-FR" dirty="0" smtClean="0"/>
              <a:t>Les racines des plantes puisent dans le sol des minéraux indispensables à leur croissance et à leur développement.</a:t>
            </a:r>
          </a:p>
          <a:p>
            <a:pPr algn="just"/>
            <a:r>
              <a:rPr lang="fr-FR" dirty="0" smtClean="0"/>
              <a:t>Les éléments nutritifs indispensables à la vie d'une plante peuvent être répartis en deux catégories : </a:t>
            </a:r>
            <a:r>
              <a:rPr lang="fr-FR" b="1" u="sng" dirty="0" smtClean="0">
                <a:solidFill>
                  <a:srgbClr val="FF0000"/>
                </a:solidFill>
              </a:rPr>
              <a:t>les macronutriments</a:t>
            </a:r>
            <a:r>
              <a:rPr lang="fr-FR" b="1" u="sng" dirty="0" smtClean="0"/>
              <a:t> </a:t>
            </a:r>
            <a:r>
              <a:rPr lang="fr-FR" dirty="0" smtClean="0"/>
              <a:t>et </a:t>
            </a:r>
            <a:r>
              <a:rPr lang="fr-FR" b="1" u="sng" dirty="0" smtClean="0">
                <a:solidFill>
                  <a:srgbClr val="FF0000"/>
                </a:solidFill>
              </a:rPr>
              <a:t>les micronutriments.</a:t>
            </a:r>
          </a:p>
          <a:p>
            <a:pPr algn="just"/>
            <a:endParaRPr lang="fr-FR" b="1" u="sng" dirty="0">
              <a:solidFill>
                <a:srgbClr val="FF0000"/>
              </a:solidFill>
            </a:endParaRPr>
          </a:p>
        </p:txBody>
      </p:sp>
    </p:spTree>
    <p:extLst>
      <p:ext uri="{BB962C8B-B14F-4D97-AF65-F5344CB8AC3E}">
        <p14:creationId xmlns:p14="http://schemas.microsoft.com/office/powerpoint/2010/main" val="2783782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2596" y="4714884"/>
            <a:ext cx="8229600" cy="1143000"/>
          </a:xfrm>
        </p:spPr>
        <p:txBody>
          <a:bodyPr>
            <a:noAutofit/>
          </a:bodyPr>
          <a:lstStyle/>
          <a:p>
            <a:r>
              <a:rPr lang="fr-FR" sz="2400" dirty="0"/>
              <a:t>Figure </a:t>
            </a:r>
            <a:r>
              <a:rPr lang="fr-FR" sz="2400" dirty="0" smtClean="0"/>
              <a:t>14: </a:t>
            </a:r>
            <a:r>
              <a:rPr lang="fr-FR" sz="2400" dirty="0"/>
              <a:t>Courbe théorique du rendement de croissance en fonction de la teneur d’un élément nutritif des plantes</a:t>
            </a:r>
          </a:p>
        </p:txBody>
      </p:sp>
      <p:pic>
        <p:nvPicPr>
          <p:cNvPr id="4" name="Espace réservé du contenu 3" descr="https://www.hauert.com/fileadmin/MediaValet/_processed_/9/c/csm_1.2.2.4_Naehrstoffversorgung_der_Pflanzen_FR_380f16f531.jpg"/>
          <p:cNvPicPr>
            <a:picLocks noGrp="1"/>
          </p:cNvPicPr>
          <p:nvPr>
            <p:ph idx="1"/>
          </p:nvPr>
        </p:nvPicPr>
        <p:blipFill>
          <a:blip r:embed="rId2"/>
          <a:srcRect/>
          <a:stretch>
            <a:fillRect/>
          </a:stretch>
        </p:blipFill>
        <p:spPr bwMode="auto">
          <a:xfrm>
            <a:off x="2666976" y="500042"/>
            <a:ext cx="7072362" cy="4143404"/>
          </a:xfrm>
          <a:prstGeom prst="rect">
            <a:avLst/>
          </a:prstGeom>
          <a:noFill/>
          <a:ln w="9525">
            <a:noFill/>
            <a:miter lim="800000"/>
            <a:headEnd/>
            <a:tailEnd/>
          </a:ln>
        </p:spPr>
      </p:pic>
      <p:cxnSp>
        <p:nvCxnSpPr>
          <p:cNvPr id="6" name="Connecteur droit avec flèche 5"/>
          <p:cNvCxnSpPr/>
          <p:nvPr/>
        </p:nvCxnSpPr>
        <p:spPr>
          <a:xfrm rot="5400000">
            <a:off x="5846761" y="1106471"/>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524497" y="214290"/>
            <a:ext cx="17173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Zone de luxe »</a:t>
            </a:r>
          </a:p>
        </p:txBody>
      </p:sp>
      <p:cxnSp>
        <p:nvCxnSpPr>
          <p:cNvPr id="10" name="Connecteur droit avec flèche 9"/>
          <p:cNvCxnSpPr/>
          <p:nvPr/>
        </p:nvCxnSpPr>
        <p:spPr>
          <a:xfrm rot="10800000">
            <a:off x="9310710" y="2500306"/>
            <a:ext cx="928694" cy="6429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024694" y="3214686"/>
            <a:ext cx="364054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Seuil d’apparition de symptômes » </a:t>
            </a:r>
          </a:p>
        </p:txBody>
      </p:sp>
    </p:spTree>
    <p:extLst>
      <p:ext uri="{BB962C8B-B14F-4D97-AF65-F5344CB8AC3E}">
        <p14:creationId xmlns:p14="http://schemas.microsoft.com/office/powerpoint/2010/main" val="322691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785795"/>
            <a:ext cx="8401080" cy="5340369"/>
          </a:xfrm>
        </p:spPr>
        <p:txBody>
          <a:bodyPr>
            <a:normAutofit/>
          </a:bodyPr>
          <a:lstStyle/>
          <a:p>
            <a:pPr algn="just"/>
            <a:r>
              <a:rPr lang="fr-FR" dirty="0" smtClean="0"/>
              <a:t>En matière de nutrition végétale, il faut également agir </a:t>
            </a:r>
            <a:r>
              <a:rPr lang="fr-FR" b="1" dirty="0" smtClean="0"/>
              <a:t>avec mesure. </a:t>
            </a:r>
            <a:r>
              <a:rPr lang="fr-FR" dirty="0" smtClean="0"/>
              <a:t>Trop </a:t>
            </a:r>
            <a:r>
              <a:rPr lang="fr-FR" b="1" dirty="0" smtClean="0"/>
              <a:t>peu</a:t>
            </a:r>
            <a:r>
              <a:rPr lang="fr-FR" dirty="0" smtClean="0"/>
              <a:t> ou </a:t>
            </a:r>
            <a:r>
              <a:rPr lang="fr-FR" b="1" dirty="0" smtClean="0"/>
              <a:t>trop</a:t>
            </a:r>
            <a:r>
              <a:rPr lang="fr-FR" dirty="0" smtClean="0"/>
              <a:t> d’un nutriment agit </a:t>
            </a:r>
            <a:r>
              <a:rPr lang="fr-FR" b="1" dirty="0" smtClean="0"/>
              <a:t>négativement</a:t>
            </a:r>
            <a:r>
              <a:rPr lang="fr-FR" dirty="0" smtClean="0"/>
              <a:t> sur les plantes. Un </a:t>
            </a:r>
            <a:r>
              <a:rPr lang="fr-FR" b="1" dirty="0" smtClean="0"/>
              <a:t>excès</a:t>
            </a:r>
            <a:r>
              <a:rPr lang="fr-FR" dirty="0" smtClean="0"/>
              <a:t> conduit souvent à une </a:t>
            </a:r>
            <a:r>
              <a:rPr lang="fr-FR" b="1" dirty="0" smtClean="0"/>
              <a:t>baisse</a:t>
            </a:r>
            <a:r>
              <a:rPr lang="fr-FR" dirty="0" smtClean="0"/>
              <a:t> de la qualité de rendement. En outre, les signes de dégâts augmentent (</a:t>
            </a:r>
            <a:r>
              <a:rPr lang="fr-FR" b="1" dirty="0" smtClean="0"/>
              <a:t>seuil de toxicité</a:t>
            </a:r>
            <a:r>
              <a:rPr lang="fr-FR" dirty="0" smtClean="0"/>
              <a:t>).</a:t>
            </a:r>
          </a:p>
          <a:p>
            <a:pPr algn="just"/>
            <a:r>
              <a:rPr lang="fr-FR" dirty="0" smtClean="0"/>
              <a:t>Sur le graphique (figure 14), vous voyez le développement du rendement en fonction de l’apport:</a:t>
            </a:r>
          </a:p>
          <a:p>
            <a:pPr algn="just"/>
            <a:endParaRPr lang="fr-FR" dirty="0"/>
          </a:p>
        </p:txBody>
      </p:sp>
    </p:spTree>
    <p:extLst>
      <p:ext uri="{BB962C8B-B14F-4D97-AF65-F5344CB8AC3E}">
        <p14:creationId xmlns:p14="http://schemas.microsoft.com/office/powerpoint/2010/main" val="349524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2596" y="857233"/>
            <a:ext cx="8229600" cy="4525963"/>
          </a:xfrm>
        </p:spPr>
        <p:txBody>
          <a:bodyPr>
            <a:normAutofit/>
          </a:bodyPr>
          <a:lstStyle/>
          <a:p>
            <a:pPr algn="just"/>
            <a:r>
              <a:rPr lang="fr-FR" dirty="0" smtClean="0"/>
              <a:t>Pour certains oligo-éléments, la tranche optimale est très étroite. Une insuffisance provoque une carence, un excès produit rapidement d’importants dérèglements du développement. Un apport suffisant d’azote et de potassium améliore nettement la tolérance par rapport à la sécheresse.</a:t>
            </a:r>
          </a:p>
          <a:p>
            <a:pPr algn="just"/>
            <a:r>
              <a:rPr lang="fr-FR" dirty="0" smtClean="0"/>
              <a:t>Vous renforcerez les plantes le plus efficacement en leur fournissant un apport équilibré de tous les nutriments nécessaires.</a:t>
            </a:r>
          </a:p>
          <a:p>
            <a:endParaRPr lang="fr-FR" dirty="0"/>
          </a:p>
        </p:txBody>
      </p:sp>
    </p:spTree>
    <p:extLst>
      <p:ext uri="{BB962C8B-B14F-4D97-AF65-F5344CB8AC3E}">
        <p14:creationId xmlns:p14="http://schemas.microsoft.com/office/powerpoint/2010/main" val="106643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0"/>
            <a:ext cx="8858280" cy="1143000"/>
          </a:xfrm>
        </p:spPr>
        <p:txBody>
          <a:bodyPr>
            <a:noAutofit/>
          </a:bodyPr>
          <a:lstStyle/>
          <a:p>
            <a:r>
              <a:rPr lang="fr-FR" sz="3600" b="1" dirty="0"/>
              <a:t>Distribution</a:t>
            </a:r>
            <a:br>
              <a:rPr lang="fr-FR" sz="3600" b="1" dirty="0"/>
            </a:br>
            <a:r>
              <a:rPr lang="fr-FR" sz="3600" b="1" dirty="0"/>
              <a:t>Comment la nourriture est-elle transportée </a:t>
            </a:r>
            <a:r>
              <a:rPr lang="fr-FR" sz="3200" b="1" dirty="0"/>
              <a:t>?</a:t>
            </a:r>
          </a:p>
        </p:txBody>
      </p:sp>
      <p:sp>
        <p:nvSpPr>
          <p:cNvPr id="3" name="Espace réservé du contenu 2"/>
          <p:cNvSpPr>
            <a:spLocks noGrp="1"/>
          </p:cNvSpPr>
          <p:nvPr>
            <p:ph idx="1"/>
          </p:nvPr>
        </p:nvSpPr>
        <p:spPr>
          <a:xfrm>
            <a:off x="1738282" y="1142984"/>
            <a:ext cx="8715436" cy="5500726"/>
          </a:xfrm>
        </p:spPr>
        <p:style>
          <a:lnRef idx="2">
            <a:schemeClr val="accent2"/>
          </a:lnRef>
          <a:fillRef idx="1">
            <a:schemeClr val="lt1"/>
          </a:fillRef>
          <a:effectRef idx="0">
            <a:schemeClr val="accent2"/>
          </a:effectRef>
          <a:fontRef idx="minor">
            <a:schemeClr val="dk1"/>
          </a:fontRef>
        </p:style>
        <p:txBody>
          <a:bodyPr>
            <a:noAutofit/>
          </a:bodyPr>
          <a:lstStyle/>
          <a:p>
            <a:pPr algn="just"/>
            <a:r>
              <a:rPr lang="fr-FR" dirty="0" smtClean="0"/>
              <a:t>Les éléments absorbés ou synthétisés par la plante sont ensuite conduits par deux types de tissus spécialisés  (</a:t>
            </a:r>
            <a:r>
              <a:rPr lang="fr-FR" b="1" dirty="0" smtClean="0">
                <a:solidFill>
                  <a:srgbClr val="FF0000"/>
                </a:solidFill>
              </a:rPr>
              <a:t>vaisseaux conducteurs)</a:t>
            </a:r>
            <a:r>
              <a:rPr lang="fr-FR" dirty="0" smtClean="0"/>
              <a:t>situés</a:t>
            </a:r>
            <a:r>
              <a:rPr lang="fr-FR" b="1" dirty="0" smtClean="0">
                <a:solidFill>
                  <a:srgbClr val="FF0000"/>
                </a:solidFill>
              </a:rPr>
              <a:t> </a:t>
            </a:r>
            <a:r>
              <a:rPr lang="fr-FR" dirty="0" smtClean="0"/>
              <a:t>dans les branches, les tiges et les nervures des feuilles :</a:t>
            </a:r>
          </a:p>
          <a:p>
            <a:pPr algn="just"/>
            <a:r>
              <a:rPr lang="fr-FR" b="1" u="sng" dirty="0" smtClean="0"/>
              <a:t>le xylème </a:t>
            </a:r>
            <a:r>
              <a:rPr lang="fr-FR" dirty="0" smtClean="0"/>
              <a:t>, appelé </a:t>
            </a:r>
            <a:r>
              <a:rPr lang="fr-FR" i="1" dirty="0" smtClean="0"/>
              <a:t>bois</a:t>
            </a:r>
            <a:r>
              <a:rPr lang="fr-FR" dirty="0" smtClean="0"/>
              <a:t>, conduit la </a:t>
            </a:r>
            <a:r>
              <a:rPr lang="fr-FR" u="sng" dirty="0" smtClean="0"/>
              <a:t>sève brute </a:t>
            </a:r>
            <a:r>
              <a:rPr lang="fr-FR" dirty="0" smtClean="0"/>
              <a:t>(dite </a:t>
            </a:r>
            <a:r>
              <a:rPr lang="fr-FR" i="1" dirty="0" smtClean="0"/>
              <a:t>montante</a:t>
            </a:r>
            <a:r>
              <a:rPr lang="fr-FR" dirty="0" smtClean="0"/>
              <a:t>), fortement concentrée en </a:t>
            </a:r>
            <a:r>
              <a:rPr lang="fr-FR" dirty="0" smtClean="0">
                <a:solidFill>
                  <a:srgbClr val="FF0000"/>
                </a:solidFill>
              </a:rPr>
              <a:t>sels minéraux,</a:t>
            </a:r>
            <a:r>
              <a:rPr lang="fr-FR" dirty="0" smtClean="0"/>
              <a:t> depuis les racines jusqu'aux parties aériennes de la plante (feuilles, fleurs, fruits). Le moteur de cette circulation montante semble avoir trois causes distinctes :</a:t>
            </a:r>
            <a:br>
              <a:rPr lang="fr-FR" dirty="0" smtClean="0"/>
            </a:br>
            <a:endParaRPr lang="fr-FR" dirty="0"/>
          </a:p>
        </p:txBody>
      </p:sp>
    </p:spTree>
    <p:extLst>
      <p:ext uri="{BB962C8B-B14F-4D97-AF65-F5344CB8AC3E}">
        <p14:creationId xmlns:p14="http://schemas.microsoft.com/office/powerpoint/2010/main" val="2353933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428605"/>
            <a:ext cx="8229600" cy="5697559"/>
          </a:xfrm>
        </p:spPr>
        <p:style>
          <a:lnRef idx="2">
            <a:schemeClr val="accent2"/>
          </a:lnRef>
          <a:fillRef idx="1">
            <a:schemeClr val="lt1"/>
          </a:fillRef>
          <a:effectRef idx="0">
            <a:schemeClr val="accent2"/>
          </a:effectRef>
          <a:fontRef idx="minor">
            <a:schemeClr val="dk1"/>
          </a:fontRef>
        </p:style>
        <p:txBody>
          <a:bodyPr>
            <a:normAutofit/>
          </a:bodyPr>
          <a:lstStyle/>
          <a:p>
            <a:pPr marL="514350" indent="-514350" algn="just">
              <a:buFont typeface="+mj-lt"/>
              <a:buAutoNum type="arabicPeriod"/>
            </a:pPr>
            <a:r>
              <a:rPr lang="fr-FR" b="1" dirty="0" smtClean="0">
                <a:solidFill>
                  <a:srgbClr val="FF0000"/>
                </a:solidFill>
              </a:rPr>
              <a:t>la poussée racinaire ou pression osmotique</a:t>
            </a:r>
            <a:r>
              <a:rPr lang="fr-FR" dirty="0" smtClean="0"/>
              <a:t> (gradient de concentration de l'eau entre sol et xylème, qui crée une dépression aspirant la sève),</a:t>
            </a:r>
          </a:p>
          <a:p>
            <a:pPr marL="514350" indent="-514350" algn="just">
              <a:buFont typeface="+mj-lt"/>
              <a:buAutoNum type="arabicPeriod"/>
            </a:pPr>
            <a:r>
              <a:rPr lang="fr-FR" b="1" dirty="0" smtClean="0">
                <a:solidFill>
                  <a:srgbClr val="FF0000"/>
                </a:solidFill>
              </a:rPr>
              <a:t>la capillarité</a:t>
            </a:r>
            <a:r>
              <a:rPr lang="fr-FR" dirty="0" smtClean="0"/>
              <a:t> (attraction de la sève le long de la paroi poreuse des vaisseaux),</a:t>
            </a:r>
          </a:p>
          <a:p>
            <a:pPr marL="514350" indent="-514350" algn="just">
              <a:buFont typeface="+mj-lt"/>
              <a:buAutoNum type="arabicPeriod"/>
            </a:pPr>
            <a:r>
              <a:rPr lang="fr-FR" b="1" dirty="0" smtClean="0"/>
              <a:t>l</a:t>
            </a:r>
            <a:r>
              <a:rPr lang="fr-FR" b="1" dirty="0" smtClean="0">
                <a:solidFill>
                  <a:srgbClr val="FF0000"/>
                </a:solidFill>
              </a:rPr>
              <a:t>'évapotranspiration</a:t>
            </a:r>
            <a:r>
              <a:rPr lang="fr-FR" dirty="0" smtClean="0"/>
              <a:t> (évaporation de l'eau au niveau des feuilles lors de la photosynthèse, qui crée une dépression aspirant la sève) ;</a:t>
            </a:r>
          </a:p>
          <a:p>
            <a:pPr>
              <a:buNone/>
            </a:pPr>
            <a:endParaRPr lang="fr-FR" dirty="0"/>
          </a:p>
        </p:txBody>
      </p:sp>
    </p:spTree>
    <p:extLst>
      <p:ext uri="{BB962C8B-B14F-4D97-AF65-F5344CB8AC3E}">
        <p14:creationId xmlns:p14="http://schemas.microsoft.com/office/powerpoint/2010/main" val="3869286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428605"/>
            <a:ext cx="8643998" cy="5168905"/>
          </a:xfrm>
        </p:spPr>
        <p:style>
          <a:lnRef idx="2">
            <a:schemeClr val="accent1"/>
          </a:lnRef>
          <a:fillRef idx="1">
            <a:schemeClr val="lt1"/>
          </a:fillRef>
          <a:effectRef idx="0">
            <a:schemeClr val="accent1"/>
          </a:effectRef>
          <a:fontRef idx="minor">
            <a:schemeClr val="dk1"/>
          </a:fontRef>
        </p:style>
        <p:txBody>
          <a:bodyPr>
            <a:normAutofit/>
          </a:bodyPr>
          <a:lstStyle/>
          <a:p>
            <a:pPr algn="just"/>
            <a:r>
              <a:rPr lang="fr-FR" b="1" u="sng" dirty="0" smtClean="0"/>
              <a:t>Le phloème</a:t>
            </a:r>
            <a:r>
              <a:rPr lang="fr-FR" dirty="0" smtClean="0"/>
              <a:t>, appelé "liber", conduit </a:t>
            </a:r>
            <a:r>
              <a:rPr lang="fr-FR" dirty="0" smtClean="0">
                <a:solidFill>
                  <a:srgbClr val="FF0000"/>
                </a:solidFill>
              </a:rPr>
              <a:t>la sève élaborée </a:t>
            </a:r>
            <a:r>
              <a:rPr lang="fr-FR" dirty="0" smtClean="0"/>
              <a:t>(</a:t>
            </a:r>
            <a:r>
              <a:rPr lang="fr-FR" u="sng" dirty="0" smtClean="0"/>
              <a:t>dite "descendante</a:t>
            </a:r>
            <a:r>
              <a:rPr lang="fr-FR" dirty="0" smtClean="0"/>
              <a:t>" en été et en automne), fortement concentrée en </a:t>
            </a:r>
            <a:r>
              <a:rPr lang="fr-FR" dirty="0" smtClean="0">
                <a:solidFill>
                  <a:srgbClr val="FF0000"/>
                </a:solidFill>
              </a:rPr>
              <a:t>sucres</a:t>
            </a:r>
            <a:r>
              <a:rPr lang="fr-FR" dirty="0" smtClean="0"/>
              <a:t>, depuis les parties photosynthétiques de la plante (feuilles matures) jusqu'aux parties non photosynthétiques (racines, fleurs, fruits). La circulation de la sève élaborée s'inverse et devient montante au printemps afin de transporter les réserves stockées dans les racines vers les organes en croissance (bourgeons).</a:t>
            </a:r>
            <a:endParaRPr lang="fr-FR" dirty="0"/>
          </a:p>
        </p:txBody>
      </p:sp>
    </p:spTree>
    <p:extLst>
      <p:ext uri="{BB962C8B-B14F-4D97-AF65-F5344CB8AC3E}">
        <p14:creationId xmlns:p14="http://schemas.microsoft.com/office/powerpoint/2010/main" val="3144366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4232" y="274638"/>
            <a:ext cx="5429288" cy="654032"/>
          </a:xfrm>
        </p:spPr>
        <p:txBody>
          <a:bodyPr>
            <a:normAutofit fontScale="90000"/>
          </a:bodyPr>
          <a:lstStyle/>
          <a:p>
            <a:r>
              <a:rPr lang="fr-FR" b="1" dirty="0" smtClean="0">
                <a:solidFill>
                  <a:srgbClr val="FF0000"/>
                </a:solidFill>
              </a:rPr>
              <a:t>Nutrition azotée </a:t>
            </a:r>
            <a:endParaRPr lang="fr-FR" b="1" dirty="0">
              <a:solidFill>
                <a:srgbClr val="FF0000"/>
              </a:solidFill>
            </a:endParaRPr>
          </a:p>
        </p:txBody>
      </p:sp>
      <p:sp>
        <p:nvSpPr>
          <p:cNvPr id="3" name="Espace réservé du contenu 2"/>
          <p:cNvSpPr>
            <a:spLocks noGrp="1"/>
          </p:cNvSpPr>
          <p:nvPr>
            <p:ph idx="1"/>
          </p:nvPr>
        </p:nvSpPr>
        <p:spPr>
          <a:xfrm>
            <a:off x="1981200" y="928671"/>
            <a:ext cx="8229600" cy="5197493"/>
          </a:xfrm>
        </p:spPr>
        <p:txBody>
          <a:bodyPr>
            <a:normAutofit/>
          </a:bodyPr>
          <a:lstStyle/>
          <a:p>
            <a:pPr algn="just"/>
            <a:r>
              <a:rPr lang="fr-FR" dirty="0" smtClean="0"/>
              <a:t>L'azote (N) ou (Nitrogène)  est un élément nutritif essentiel à la croissance des plantes . Il entre dans la composition des protéines, (enzymes), et dans celle des acides nucléiques, (l'ADN)., il joue un rôle vital dans la photosynthèse. En tant que composant de la chlorophylle.</a:t>
            </a:r>
          </a:p>
          <a:p>
            <a:pPr algn="just"/>
            <a:r>
              <a:rPr lang="fr-FR" dirty="0" smtClean="0"/>
              <a:t>L’azote organique se trouve dans les acides nucléiques, protéines, cofacteurs, ATP, certain pigments, avec leur hétérocycle azoté. Il y a des composés secondaires, les </a:t>
            </a:r>
            <a:r>
              <a:rPr lang="fr-FR" b="1" dirty="0" smtClean="0"/>
              <a:t>alcaloïdes</a:t>
            </a:r>
            <a:r>
              <a:rPr lang="fr-FR" dirty="0" smtClean="0"/>
              <a:t>, qui sont des dérivés des composés azotés, et qui servent à défendre la plante.</a:t>
            </a:r>
            <a:endParaRPr lang="fr-FR" dirty="0"/>
          </a:p>
        </p:txBody>
      </p:sp>
    </p:spTree>
    <p:extLst>
      <p:ext uri="{BB962C8B-B14F-4D97-AF65-F5344CB8AC3E}">
        <p14:creationId xmlns:p14="http://schemas.microsoft.com/office/powerpoint/2010/main" val="3377124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428605"/>
            <a:ext cx="8229600" cy="5697559"/>
          </a:xfrm>
        </p:spPr>
        <p:txBody>
          <a:bodyPr>
            <a:normAutofit/>
          </a:bodyPr>
          <a:lstStyle/>
          <a:p>
            <a:pPr algn="just"/>
            <a:r>
              <a:rPr lang="fr-FR" b="1" dirty="0" smtClean="0">
                <a:solidFill>
                  <a:srgbClr val="FF0000"/>
                </a:solidFill>
              </a:rPr>
              <a:t>L’azote minéral </a:t>
            </a:r>
            <a:r>
              <a:rPr lang="fr-FR" dirty="0" smtClean="0"/>
              <a:t>se trouve dans le sol sous forme de </a:t>
            </a:r>
            <a:r>
              <a:rPr lang="fr-FR" b="1" dirty="0" smtClean="0"/>
              <a:t>nitrate</a:t>
            </a:r>
            <a:r>
              <a:rPr lang="fr-FR" dirty="0" smtClean="0"/>
              <a:t> </a:t>
            </a:r>
            <a:r>
              <a:rPr lang="fr-FR" dirty="0" smtClean="0">
                <a:solidFill>
                  <a:srgbClr val="FF0000"/>
                </a:solidFill>
              </a:rPr>
              <a:t>(NO3-) </a:t>
            </a:r>
            <a:r>
              <a:rPr lang="fr-FR" dirty="0" smtClean="0"/>
              <a:t>et </a:t>
            </a:r>
            <a:r>
              <a:rPr lang="fr-FR" b="1" dirty="0" smtClean="0"/>
              <a:t>d’ammonium</a:t>
            </a:r>
            <a:r>
              <a:rPr lang="fr-FR" dirty="0" smtClean="0"/>
              <a:t> </a:t>
            </a:r>
            <a:r>
              <a:rPr lang="fr-FR" dirty="0" smtClean="0">
                <a:solidFill>
                  <a:srgbClr val="FF0000"/>
                </a:solidFill>
              </a:rPr>
              <a:t>(NH4+). </a:t>
            </a:r>
            <a:r>
              <a:rPr lang="fr-FR" dirty="0" smtClean="0"/>
              <a:t>L’azote  se trouve également dans l’atmosphère en grande quantité (80%) sous forme de </a:t>
            </a:r>
            <a:r>
              <a:rPr lang="fr-FR" dirty="0" smtClean="0">
                <a:solidFill>
                  <a:srgbClr val="FF0000"/>
                </a:solidFill>
              </a:rPr>
              <a:t>N2</a:t>
            </a:r>
            <a:r>
              <a:rPr lang="fr-FR" dirty="0" smtClean="0"/>
              <a:t> pouvant être oxydé en N2O (Protoxyde d’azote). Les végétaux sont autotrophes pour le carbone, ils sont donc capable </a:t>
            </a:r>
            <a:r>
              <a:rPr lang="fr-FR" dirty="0" smtClean="0">
                <a:solidFill>
                  <a:srgbClr val="FF0000"/>
                </a:solidFill>
              </a:rPr>
              <a:t>de transformer la matière minéral en matière organique</a:t>
            </a:r>
            <a:r>
              <a:rPr lang="fr-FR" dirty="0" smtClean="0"/>
              <a:t>. Ils sont, pour la plupart, également autotrophe pour l’azote.</a:t>
            </a:r>
            <a:endParaRPr lang="fr-FR" dirty="0"/>
          </a:p>
        </p:txBody>
      </p:sp>
    </p:spTree>
    <p:extLst>
      <p:ext uri="{BB962C8B-B14F-4D97-AF65-F5344CB8AC3E}">
        <p14:creationId xmlns:p14="http://schemas.microsoft.com/office/powerpoint/2010/main" val="3308644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428605"/>
            <a:ext cx="8686800" cy="5697559"/>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dirty="0" smtClean="0"/>
              <a:t>Le </a:t>
            </a:r>
            <a:r>
              <a:rPr lang="fr-FR" dirty="0" err="1" smtClean="0"/>
              <a:t>diazote</a:t>
            </a:r>
            <a:r>
              <a:rPr lang="fr-FR" dirty="0" smtClean="0"/>
              <a:t> (</a:t>
            </a:r>
            <a:r>
              <a:rPr lang="fr-FR" b="1" dirty="0" smtClean="0"/>
              <a:t>N2)</a:t>
            </a:r>
            <a:r>
              <a:rPr lang="fr-FR" dirty="0" smtClean="0"/>
              <a:t>est le plus abondant des gaz atmosphériques (l'air contient 78% de ce gaz). L'azote est essentiel au fonctionnement des êtres vivants.</a:t>
            </a:r>
          </a:p>
          <a:p>
            <a:pPr algn="just"/>
            <a:r>
              <a:rPr lang="fr-FR" dirty="0" smtClean="0"/>
              <a:t>Il ne peut toutefois pas être assimilé directement sous cette forme par la majorité des vivants. Ce sont des bactéries qui transforment l'azote de l'atmosphère en une forme assimilable par les autres organismes vivants. C'est grâce à son cycle biogéochimique que l'azote peut passer d'une forme à une autre (figure15).</a:t>
            </a:r>
            <a:endParaRPr lang="fr-FR" dirty="0"/>
          </a:p>
        </p:txBody>
      </p:sp>
    </p:spTree>
    <p:extLst>
      <p:ext uri="{BB962C8B-B14F-4D97-AF65-F5344CB8AC3E}">
        <p14:creationId xmlns:p14="http://schemas.microsoft.com/office/powerpoint/2010/main" val="3420676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28" y="0"/>
            <a:ext cx="6072230" cy="725470"/>
          </a:xfrm>
        </p:spPr>
        <p:txBody>
          <a:bodyPr>
            <a:normAutofit/>
          </a:bodyPr>
          <a:lstStyle/>
          <a:p>
            <a:r>
              <a:rPr lang="fr-FR" sz="4000" b="1" dirty="0"/>
              <a:t>Cycle de l’azote </a:t>
            </a:r>
          </a:p>
        </p:txBody>
      </p:sp>
      <p:pic>
        <p:nvPicPr>
          <p:cNvPr id="6" name="Espace réservé du contenu 5" descr="image"/>
          <p:cNvPicPr>
            <a:picLocks noGrp="1"/>
          </p:cNvPicPr>
          <p:nvPr>
            <p:ph idx="1"/>
          </p:nvPr>
        </p:nvPicPr>
        <p:blipFill>
          <a:blip r:embed="rId2"/>
          <a:srcRect/>
          <a:stretch>
            <a:fillRect/>
          </a:stretch>
        </p:blipFill>
        <p:spPr bwMode="auto">
          <a:xfrm>
            <a:off x="2166910" y="642919"/>
            <a:ext cx="8215370" cy="5483245"/>
          </a:xfrm>
          <a:prstGeom prst="rect">
            <a:avLst/>
          </a:prstGeom>
          <a:noFill/>
          <a:ln w="9525">
            <a:noFill/>
            <a:miter lim="800000"/>
            <a:headEnd/>
            <a:tailEnd/>
          </a:ln>
        </p:spPr>
      </p:pic>
      <p:sp>
        <p:nvSpPr>
          <p:cNvPr id="4" name="ZoneTexte 3"/>
          <p:cNvSpPr txBox="1"/>
          <p:nvPr/>
        </p:nvSpPr>
        <p:spPr>
          <a:xfrm>
            <a:off x="4310051" y="6429396"/>
            <a:ext cx="266367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Figure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15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cycle de l’azote</a:t>
            </a:r>
          </a:p>
        </p:txBody>
      </p:sp>
    </p:spTree>
    <p:extLst>
      <p:ext uri="{BB962C8B-B14F-4D97-AF65-F5344CB8AC3E}">
        <p14:creationId xmlns:p14="http://schemas.microsoft.com/office/powerpoint/2010/main" val="1733493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b="1" dirty="0">
                <a:solidFill>
                  <a:srgbClr val="FF0000"/>
                </a:solidFill>
              </a:rPr>
              <a:t>Les macronutriments </a:t>
            </a:r>
          </a:p>
        </p:txBody>
      </p:sp>
      <p:sp>
        <p:nvSpPr>
          <p:cNvPr id="3" name="Espace réservé du conten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just">
              <a:buNone/>
            </a:pPr>
            <a:r>
              <a:rPr lang="fr-FR" dirty="0" smtClean="0"/>
              <a:t>Ils sont caractérisés par leurs concentrations supérieur à 0,1 % de la matière sèche. On y retrouve </a:t>
            </a:r>
            <a:r>
              <a:rPr lang="fr-FR" dirty="0" smtClean="0">
                <a:solidFill>
                  <a:srgbClr val="FF0000"/>
                </a:solidFill>
              </a:rPr>
              <a:t>les principaux éléments nutritifs </a:t>
            </a:r>
            <a:r>
              <a:rPr lang="fr-FR" dirty="0" smtClean="0"/>
              <a:t>nécessaires à la nutrition des plantes, qui sont </a:t>
            </a:r>
            <a:r>
              <a:rPr lang="fr-FR" dirty="0" smtClean="0">
                <a:solidFill>
                  <a:srgbClr val="FF0000"/>
                </a:solidFill>
              </a:rPr>
              <a:t>le carbone , l'hydrogène, l'oxygène, le phosphore , le </a:t>
            </a:r>
            <a:r>
              <a:rPr lang="fr-FR" dirty="0" err="1" smtClean="0">
                <a:solidFill>
                  <a:srgbClr val="FF0000"/>
                </a:solidFill>
              </a:rPr>
              <a:t>potasium</a:t>
            </a:r>
            <a:r>
              <a:rPr lang="fr-FR" dirty="0" smtClean="0">
                <a:solidFill>
                  <a:srgbClr val="FF0000"/>
                </a:solidFill>
              </a:rPr>
              <a:t>  et l'azote. </a:t>
            </a:r>
            <a:r>
              <a:rPr lang="fr-FR" dirty="0" smtClean="0"/>
              <a:t>Ces quatre éléments qui constituent la matière organique représentent plus de 90 % en moyenne de la matière sèche végétale (tableau01).</a:t>
            </a:r>
            <a:endParaRPr lang="fr-FR" dirty="0"/>
          </a:p>
        </p:txBody>
      </p:sp>
    </p:spTree>
    <p:extLst>
      <p:ext uri="{BB962C8B-B14F-4D97-AF65-F5344CB8AC3E}">
        <p14:creationId xmlns:p14="http://schemas.microsoft.com/office/powerpoint/2010/main" val="2584374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25470"/>
          </a:xfrm>
        </p:spPr>
        <p:txBody>
          <a:bodyPr>
            <a:noAutofit/>
          </a:bodyPr>
          <a:lstStyle/>
          <a:p>
            <a:r>
              <a:rPr lang="fr-FR" sz="3600" b="1" dirty="0"/>
              <a:t>Les principaux processus qui se déroulent lors du cycle de l'azote sont les suivants:</a:t>
            </a:r>
          </a:p>
        </p:txBody>
      </p:sp>
      <p:sp>
        <p:nvSpPr>
          <p:cNvPr id="3" name="Espace réservé du contenu 2"/>
          <p:cNvSpPr>
            <a:spLocks noGrp="1"/>
          </p:cNvSpPr>
          <p:nvPr>
            <p:ph idx="1"/>
          </p:nvPr>
        </p:nvSpPr>
        <p:spPr>
          <a:xfrm>
            <a:off x="1981200" y="1214422"/>
            <a:ext cx="8229600" cy="5286412"/>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914400" indent="-914400">
              <a:buAutoNum type="arabicPeriod"/>
            </a:pPr>
            <a:r>
              <a:rPr lang="fr-FR" sz="4500" b="1" dirty="0">
                <a:solidFill>
                  <a:srgbClr val="FF0000"/>
                </a:solidFill>
              </a:rPr>
              <a:t>fixation de l’azote et ammonification</a:t>
            </a:r>
          </a:p>
          <a:p>
            <a:pPr algn="just"/>
            <a:r>
              <a:rPr lang="fr-FR" sz="4500" dirty="0"/>
              <a:t>Certaines bactéries, vivant dans le sol ou dans l’eau, captent l’azote atmosphérique et le transforment en azote utilisable par les plantes et les animaux, soit en </a:t>
            </a:r>
            <a:r>
              <a:rPr lang="fr-FR" sz="4500" b="1" dirty="0"/>
              <a:t>ammoniac (NH3).</a:t>
            </a:r>
          </a:p>
          <a:p>
            <a:pPr algn="just"/>
            <a:r>
              <a:rPr lang="fr-FR" sz="4500" dirty="0"/>
              <a:t> Une portion de l'ammoniac est utilisée par les végétaux et les animaux, alors qu'une autre portion réagit avec de l'hydrogène pour former de </a:t>
            </a:r>
            <a:r>
              <a:rPr lang="fr-FR" sz="4500" b="1" dirty="0"/>
              <a:t>l'ammonium (NH4+). </a:t>
            </a:r>
            <a:r>
              <a:rPr lang="fr-FR" sz="4500" dirty="0"/>
              <a:t>Parmi les bactéries capables de réaliser la fixation de l’azote, on retrouve des </a:t>
            </a:r>
            <a:r>
              <a:rPr lang="fr-FR" sz="4500" dirty="0">
                <a:solidFill>
                  <a:srgbClr val="FF0000"/>
                </a:solidFill>
              </a:rPr>
              <a:t>cyanobactéries </a:t>
            </a:r>
            <a:r>
              <a:rPr lang="fr-FR" sz="4500" dirty="0"/>
              <a:t>et certaines bactéries, comme celles du genre </a:t>
            </a:r>
            <a:r>
              <a:rPr lang="fr-FR" sz="4500" i="1" dirty="0">
                <a:solidFill>
                  <a:srgbClr val="FF0000"/>
                </a:solidFill>
              </a:rPr>
              <a:t>Rhizobium</a:t>
            </a:r>
            <a:r>
              <a:rPr lang="fr-FR" sz="4500" dirty="0"/>
              <a:t>, vivant en symbiose avec des plantes (entre autres des </a:t>
            </a:r>
            <a:r>
              <a:rPr lang="fr-FR" sz="4500" dirty="0" smtClean="0"/>
              <a:t>légumineuses figure 16).et  </a:t>
            </a:r>
            <a:r>
              <a:rPr lang="fr-FR" sz="4500" dirty="0"/>
              <a:t>Les bactéries </a:t>
            </a:r>
            <a:r>
              <a:rPr lang="fr-FR" sz="4500" dirty="0" err="1"/>
              <a:t>diazotrophes</a:t>
            </a:r>
            <a:r>
              <a:rPr lang="fr-FR" sz="4500" dirty="0"/>
              <a:t> libres (Azotobacter and </a:t>
            </a:r>
            <a:r>
              <a:rPr lang="fr-FR" sz="4500" dirty="0" smtClean="0"/>
              <a:t>Clostridium FIGURE 17 )se </a:t>
            </a:r>
            <a:r>
              <a:rPr lang="fr-FR" sz="4500" dirty="0"/>
              <a:t>nourrissent des molécules sécrétées par les racines (exsudats racinaires) et fixent en contrepartie le N2 pour le restituer à la plante sous des formes assimilables.</a:t>
            </a:r>
            <a:endParaRPr lang="fr-FR" dirty="0"/>
          </a:p>
        </p:txBody>
      </p:sp>
    </p:spTree>
    <p:extLst>
      <p:ext uri="{BB962C8B-B14F-4D97-AF65-F5344CB8AC3E}">
        <p14:creationId xmlns:p14="http://schemas.microsoft.com/office/powerpoint/2010/main" val="3775914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491942" y="830551"/>
            <a:ext cx="5358967" cy="1155267"/>
          </a:xfrm>
          <a:prstGeom prst="rect">
            <a:avLst/>
          </a:prstGeom>
        </p:spPr>
      </p:pic>
      <p:sp>
        <p:nvSpPr>
          <p:cNvPr id="5" name="Rectangle 4"/>
          <p:cNvSpPr/>
          <p:nvPr/>
        </p:nvSpPr>
        <p:spPr>
          <a:xfrm>
            <a:off x="1764145" y="2689796"/>
            <a:ext cx="8525163"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dans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les sols </a:t>
            </a: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mn-cs"/>
              </a:rPr>
              <a:t>oů</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le pH est élevé, l’ammonium se transforme en ammoniac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gazeux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5"/>
          <p:cNvPicPr>
            <a:picLocks noChangeAspect="1"/>
          </p:cNvPicPr>
          <p:nvPr/>
        </p:nvPicPr>
        <p:blipFill>
          <a:blip r:embed="rId3"/>
          <a:stretch>
            <a:fillRect/>
          </a:stretch>
        </p:blipFill>
        <p:spPr>
          <a:xfrm>
            <a:off x="2837728" y="4224770"/>
            <a:ext cx="5724381" cy="1261629"/>
          </a:xfrm>
          <a:prstGeom prst="rect">
            <a:avLst/>
          </a:prstGeom>
        </p:spPr>
      </p:pic>
    </p:spTree>
    <p:extLst>
      <p:ext uri="{BB962C8B-B14F-4D97-AF65-F5344CB8AC3E}">
        <p14:creationId xmlns:p14="http://schemas.microsoft.com/office/powerpoint/2010/main" val="2088029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509" y="5283200"/>
            <a:ext cx="10515600" cy="961015"/>
          </a:xfrm>
        </p:spPr>
        <p:txBody>
          <a:bodyPr/>
          <a:lstStyle/>
          <a:p>
            <a:r>
              <a:rPr lang="en-US" dirty="0" smtClean="0"/>
              <a:t> </a:t>
            </a:r>
            <a:r>
              <a:rPr lang="en-US" sz="2800" dirty="0" smtClean="0"/>
              <a:t>figure 16 La fixation de N2 par les bacteries </a:t>
            </a:r>
            <a:r>
              <a:rPr lang="en-US" sz="2800" dirty="0" err="1" smtClean="0"/>
              <a:t>symbiotiques</a:t>
            </a:r>
            <a:r>
              <a:rPr lang="en-US" sz="2800" dirty="0" smtClean="0"/>
              <a:t> </a:t>
            </a:r>
            <a:endParaRPr lang="en-US" sz="2800" dirty="0"/>
          </a:p>
        </p:txBody>
      </p:sp>
      <p:pic>
        <p:nvPicPr>
          <p:cNvPr id="5" name="Image 4"/>
          <p:cNvPicPr>
            <a:picLocks noChangeAspect="1"/>
          </p:cNvPicPr>
          <p:nvPr/>
        </p:nvPicPr>
        <p:blipFill>
          <a:blip r:embed="rId2"/>
          <a:stretch>
            <a:fillRect/>
          </a:stretch>
        </p:blipFill>
        <p:spPr>
          <a:xfrm>
            <a:off x="1856509" y="455164"/>
            <a:ext cx="7786255" cy="4913200"/>
          </a:xfrm>
          <a:prstGeom prst="rect">
            <a:avLst/>
          </a:prstGeom>
        </p:spPr>
      </p:pic>
    </p:spTree>
    <p:extLst>
      <p:ext uri="{BB962C8B-B14F-4D97-AF65-F5344CB8AC3E}">
        <p14:creationId xmlns:p14="http://schemas.microsoft.com/office/powerpoint/2010/main" val="2149011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6527" y="5343525"/>
            <a:ext cx="10515600" cy="1325563"/>
          </a:xfrm>
        </p:spPr>
        <p:txBody>
          <a:bodyPr>
            <a:normAutofit/>
          </a:bodyPr>
          <a:lstStyle/>
          <a:p>
            <a:pPr algn="ctr"/>
            <a:r>
              <a:rPr lang="en-US" sz="2800" dirty="0" smtClean="0"/>
              <a:t>Figure 17 fixation de N2 par les bacteries </a:t>
            </a:r>
            <a:r>
              <a:rPr lang="en-US" sz="2800" dirty="0" err="1" smtClean="0"/>
              <a:t>libres</a:t>
            </a:r>
            <a:r>
              <a:rPr lang="en-US" sz="2800" dirty="0" smtClean="0"/>
              <a:t> </a:t>
            </a:r>
            <a:endParaRPr lang="en-US" sz="2800" dirty="0"/>
          </a:p>
        </p:txBody>
      </p:sp>
      <p:pic>
        <p:nvPicPr>
          <p:cNvPr id="4" name="Espace réservé du contenu 3"/>
          <p:cNvPicPr>
            <a:picLocks noGrp="1" noChangeAspect="1"/>
          </p:cNvPicPr>
          <p:nvPr>
            <p:ph idx="1"/>
          </p:nvPr>
        </p:nvPicPr>
        <p:blipFill>
          <a:blip r:embed="rId2"/>
          <a:stretch>
            <a:fillRect/>
          </a:stretch>
        </p:blipFill>
        <p:spPr>
          <a:xfrm>
            <a:off x="1524000" y="1071852"/>
            <a:ext cx="6871855" cy="4105275"/>
          </a:xfrm>
          <a:prstGeom prst="rect">
            <a:avLst/>
          </a:prstGeom>
        </p:spPr>
      </p:pic>
    </p:spTree>
    <p:extLst>
      <p:ext uri="{BB962C8B-B14F-4D97-AF65-F5344CB8AC3E}">
        <p14:creationId xmlns:p14="http://schemas.microsoft.com/office/powerpoint/2010/main" val="516326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2596" y="500043"/>
            <a:ext cx="8429684" cy="6000791"/>
          </a:xfrm>
        </p:spPr>
        <p:txBody>
          <a:bodyPr>
            <a:normAutofit/>
          </a:bodyPr>
          <a:lstStyle/>
          <a:p>
            <a:pPr>
              <a:buNone/>
            </a:pPr>
            <a:r>
              <a:rPr lang="fr-FR" b="1" dirty="0" smtClean="0">
                <a:solidFill>
                  <a:srgbClr val="FF0000"/>
                </a:solidFill>
              </a:rPr>
              <a:t>2.  Nitrification</a:t>
            </a:r>
          </a:p>
          <a:p>
            <a:pPr algn="just">
              <a:buNone/>
            </a:pPr>
            <a:r>
              <a:rPr lang="fr-FR" dirty="0" smtClean="0"/>
              <a:t>Des bactéries oxydent l’ammonium (NH4+)pour former des nitrites (NO2−)et d’autres bactéries oxydent les nitrites (NO2−)pour former des nitrates (NO3−). Ce sont deux</a:t>
            </a:r>
            <a:r>
              <a:rPr lang="fr-FR" dirty="0" smtClean="0">
                <a:solidFill>
                  <a:srgbClr val="FF0000"/>
                </a:solidFill>
              </a:rPr>
              <a:t> réactions d’oxydation:</a:t>
            </a:r>
          </a:p>
          <a:p>
            <a:pPr algn="just"/>
            <a:r>
              <a:rPr lang="fr-FR" b="1" dirty="0" smtClean="0">
                <a:solidFill>
                  <a:srgbClr val="FF0000"/>
                </a:solidFill>
              </a:rPr>
              <a:t>NH</a:t>
            </a:r>
            <a:r>
              <a:rPr lang="fr-FR" b="1" baseline="-25000" dirty="0" smtClean="0">
                <a:solidFill>
                  <a:srgbClr val="FF0000"/>
                </a:solidFill>
              </a:rPr>
              <a:t>3</a:t>
            </a:r>
            <a:r>
              <a:rPr lang="fr-FR" b="1" dirty="0" smtClean="0"/>
              <a:t> + O</a:t>
            </a:r>
            <a:r>
              <a:rPr lang="fr-FR" b="1" baseline="-25000" dirty="0" smtClean="0"/>
              <a:t>2</a:t>
            </a:r>
            <a:r>
              <a:rPr lang="fr-FR" b="1" dirty="0" smtClean="0"/>
              <a:t> →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H</a:t>
            </a:r>
            <a:r>
              <a:rPr lang="fr-FR" b="1" baseline="30000" dirty="0" smtClean="0"/>
              <a:t>+</a:t>
            </a:r>
            <a:endParaRPr lang="fr-FR" dirty="0" smtClean="0">
              <a:solidFill>
                <a:srgbClr val="FF0000"/>
              </a:solidFill>
            </a:endParaRPr>
          </a:p>
          <a:p>
            <a:pPr algn="just">
              <a:buNone/>
            </a:pPr>
            <a:r>
              <a:rPr lang="fr-FR" u="sng" dirty="0" err="1" smtClean="0"/>
              <a:t>Nitritation</a:t>
            </a:r>
            <a:endParaRPr lang="fr-FR" u="sng" dirty="0" smtClean="0"/>
          </a:p>
          <a:p>
            <a:pPr algn="just">
              <a:buNone/>
            </a:pPr>
            <a:r>
              <a:rPr lang="fr-FR" b="1" dirty="0" smtClean="0"/>
              <a:t>2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O</a:t>
            </a:r>
            <a:r>
              <a:rPr lang="fr-FR" b="1" baseline="-25000" dirty="0" smtClean="0"/>
              <a:t>2</a:t>
            </a:r>
            <a:r>
              <a:rPr lang="fr-FR" b="1" dirty="0" smtClean="0"/>
              <a:t> → 2 </a:t>
            </a:r>
            <a:r>
              <a:rPr lang="fr-FR" b="1" dirty="0" smtClean="0">
                <a:solidFill>
                  <a:srgbClr val="FF0000"/>
                </a:solidFill>
              </a:rPr>
              <a:t>NO</a:t>
            </a:r>
            <a:r>
              <a:rPr lang="fr-FR" b="1" baseline="-25000" dirty="0" smtClean="0">
                <a:solidFill>
                  <a:srgbClr val="FF0000"/>
                </a:solidFill>
              </a:rPr>
              <a:t>3</a:t>
            </a:r>
            <a:r>
              <a:rPr lang="fr-FR" b="1" dirty="0" smtClean="0">
                <a:solidFill>
                  <a:srgbClr val="FF0000"/>
                </a:solidFill>
              </a:rPr>
              <a:t>−</a:t>
            </a:r>
            <a:endParaRPr lang="fr-FR" dirty="0" smtClean="0">
              <a:solidFill>
                <a:srgbClr val="FF0000"/>
              </a:solidFill>
            </a:endParaRPr>
          </a:p>
          <a:p>
            <a:r>
              <a:rPr lang="fr-FR" u="sng" dirty="0" smtClean="0"/>
              <a:t>Nitratation</a:t>
            </a:r>
            <a:endParaRPr lang="fr-FR" u="sng" dirty="0"/>
          </a:p>
        </p:txBody>
      </p:sp>
    </p:spTree>
    <p:extLst>
      <p:ext uri="{BB962C8B-B14F-4D97-AF65-F5344CB8AC3E}">
        <p14:creationId xmlns:p14="http://schemas.microsoft.com/office/powerpoint/2010/main" val="128777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472518" cy="725470"/>
          </a:xfrm>
        </p:spPr>
        <p:txBody>
          <a:bodyPr>
            <a:normAutofit fontScale="90000"/>
          </a:bodyPr>
          <a:lstStyle/>
          <a:p>
            <a:pPr algn="l"/>
            <a:r>
              <a:rPr lang="fr-FR" sz="3600" b="1" dirty="0"/>
              <a:t>3</a:t>
            </a:r>
            <a:r>
              <a:rPr lang="fr-FR" sz="3600" b="1" dirty="0">
                <a:solidFill>
                  <a:srgbClr val="FF0000"/>
                </a:solidFill>
              </a:rPr>
              <a:t>. L’absorption d’azote par les végétaux </a:t>
            </a:r>
            <a:r>
              <a:rPr lang="fr-FR" sz="3600" b="1" dirty="0"/>
              <a:t/>
            </a:r>
            <a:br>
              <a:rPr lang="fr-FR" sz="3600" b="1" dirty="0"/>
            </a:br>
            <a:endParaRPr lang="fr-FR" sz="3600" dirty="0"/>
          </a:p>
        </p:txBody>
      </p:sp>
      <p:sp>
        <p:nvSpPr>
          <p:cNvPr id="3" name="Espace réservé du contenu 2"/>
          <p:cNvSpPr>
            <a:spLocks noGrp="1"/>
          </p:cNvSpPr>
          <p:nvPr>
            <p:ph idx="1"/>
          </p:nvPr>
        </p:nvSpPr>
        <p:spPr/>
        <p:txBody>
          <a:bodyPr>
            <a:normAutofit/>
          </a:bodyPr>
          <a:lstStyle/>
          <a:p>
            <a:r>
              <a:rPr lang="fr-FR" dirty="0" smtClean="0"/>
              <a:t>Les végétaux sont capables, grâce à leurs racines, d’absorber les </a:t>
            </a:r>
            <a:r>
              <a:rPr lang="fr-FR" dirty="0" smtClean="0">
                <a:solidFill>
                  <a:srgbClr val="FF0000"/>
                </a:solidFill>
              </a:rPr>
              <a:t>nitrates et l'ammonium </a:t>
            </a:r>
            <a:r>
              <a:rPr lang="fr-FR" dirty="0" smtClean="0"/>
              <a:t>présents dans le sol ou dans l’eau. Les végétaux représentent la seule source primaire d’azote disponible pour les animaux herbivores. </a:t>
            </a:r>
          </a:p>
          <a:p>
            <a:r>
              <a:rPr lang="fr-FR" dirty="0" smtClean="0"/>
              <a:t>On constate que principalement deux types d’ions azotés sont absorbés : NH4+ (ammonium) NO3- (Nitrates)</a:t>
            </a:r>
            <a:endParaRPr lang="fr-FR" dirty="0"/>
          </a:p>
        </p:txBody>
      </p:sp>
    </p:spTree>
    <p:extLst>
      <p:ext uri="{BB962C8B-B14F-4D97-AF65-F5344CB8AC3E}">
        <p14:creationId xmlns:p14="http://schemas.microsoft.com/office/powerpoint/2010/main" val="3784890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654032"/>
          </a:xfrm>
        </p:spPr>
        <p:txBody>
          <a:bodyPr>
            <a:normAutofit fontScale="90000"/>
          </a:bodyPr>
          <a:lstStyle/>
          <a:p>
            <a:r>
              <a:rPr lang="fr-FR" b="1" dirty="0" smtClean="0">
                <a:solidFill>
                  <a:srgbClr val="FF0000"/>
                </a:solidFill>
              </a:rPr>
              <a:t>4. La décomposition des déchets</a:t>
            </a:r>
            <a:r>
              <a:rPr lang="fr-FR" b="1" dirty="0" smtClean="0"/>
              <a:t/>
            </a:r>
            <a:br>
              <a:rPr lang="fr-FR" b="1" dirty="0" smtClean="0"/>
            </a:br>
            <a:endParaRPr lang="fr-FR" dirty="0"/>
          </a:p>
        </p:txBody>
      </p:sp>
      <p:sp>
        <p:nvSpPr>
          <p:cNvPr id="3" name="Espace réservé du contenu 2"/>
          <p:cNvSpPr>
            <a:spLocks noGrp="1"/>
          </p:cNvSpPr>
          <p:nvPr>
            <p:ph idx="1"/>
          </p:nvPr>
        </p:nvSpPr>
        <p:spPr>
          <a:xfrm>
            <a:off x="1809720" y="1071546"/>
            <a:ext cx="8643966" cy="3929090"/>
          </a:xfrm>
        </p:spPr>
        <p:txBody>
          <a:bodyPr/>
          <a:lstStyle/>
          <a:p>
            <a:r>
              <a:rPr lang="fr-FR" dirty="0" smtClean="0"/>
              <a:t>On retrouve de l’azote dans les déchets végétaux et animaux (urine, selles, organismes morts, etc.). Certains champignons et bactéries décomposent ces substances et produisent alors de </a:t>
            </a:r>
            <a:r>
              <a:rPr lang="fr-FR" dirty="0" smtClean="0">
                <a:solidFill>
                  <a:srgbClr val="FF0000"/>
                </a:solidFill>
              </a:rPr>
              <a:t>l’ammoniac</a:t>
            </a:r>
            <a:r>
              <a:rPr lang="fr-FR" dirty="0" smtClean="0"/>
              <a:t>. Cet ammoniac va pouvoir se dissoudre pour former de </a:t>
            </a:r>
            <a:r>
              <a:rPr lang="fr-FR" dirty="0" smtClean="0">
                <a:solidFill>
                  <a:srgbClr val="FF0000"/>
                </a:solidFill>
              </a:rPr>
              <a:t>l’ammonium</a:t>
            </a:r>
            <a:r>
              <a:rPr lang="fr-FR" dirty="0" smtClean="0"/>
              <a:t>.</a:t>
            </a:r>
          </a:p>
          <a:p>
            <a:endParaRPr lang="fr-FR" dirty="0"/>
          </a:p>
        </p:txBody>
      </p:sp>
    </p:spTree>
    <p:extLst>
      <p:ext uri="{BB962C8B-B14F-4D97-AF65-F5344CB8AC3E}">
        <p14:creationId xmlns:p14="http://schemas.microsoft.com/office/powerpoint/2010/main" val="1715696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solidFill>
                  <a:srgbClr val="FF0000"/>
                </a:solidFill>
              </a:rPr>
              <a:t>5. La dénitrification</a:t>
            </a:r>
            <a:r>
              <a:rPr lang="fr-FR" b="1" dirty="0" smtClean="0"/>
              <a:t/>
            </a:r>
            <a:br>
              <a:rPr lang="fr-FR" b="1" dirty="0" smtClean="0"/>
            </a:br>
            <a:endParaRPr lang="fr-FR" dirty="0"/>
          </a:p>
        </p:txBody>
      </p:sp>
      <p:sp>
        <p:nvSpPr>
          <p:cNvPr id="3" name="Espace réservé du contenu 2"/>
          <p:cNvSpPr>
            <a:spLocks noGrp="1"/>
          </p:cNvSpPr>
          <p:nvPr>
            <p:ph idx="1"/>
          </p:nvPr>
        </p:nvSpPr>
        <p:spPr>
          <a:xfrm>
            <a:off x="1981200" y="1600201"/>
            <a:ext cx="8229600" cy="3614750"/>
          </a:xfrm>
        </p:spPr>
        <p:txBody>
          <a:bodyPr/>
          <a:lstStyle/>
          <a:p>
            <a:r>
              <a:rPr lang="fr-FR" dirty="0" smtClean="0"/>
              <a:t>Les bactéries dites </a:t>
            </a:r>
            <a:r>
              <a:rPr lang="fr-FR" dirty="0" err="1" smtClean="0">
                <a:solidFill>
                  <a:srgbClr val="FF0000"/>
                </a:solidFill>
              </a:rPr>
              <a:t>dénitrifiantes</a:t>
            </a:r>
            <a:r>
              <a:rPr lang="fr-FR" dirty="0" smtClean="0"/>
              <a:t> transforment les nitrates en </a:t>
            </a:r>
            <a:r>
              <a:rPr lang="fr-FR" dirty="0" err="1" smtClean="0"/>
              <a:t>diazote</a:t>
            </a:r>
            <a:r>
              <a:rPr lang="fr-FR" dirty="0" smtClean="0"/>
              <a:t>. Le </a:t>
            </a:r>
            <a:r>
              <a:rPr lang="fr-FR" dirty="0" err="1" smtClean="0">
                <a:solidFill>
                  <a:srgbClr val="FF0000"/>
                </a:solidFill>
              </a:rPr>
              <a:t>diazote</a:t>
            </a:r>
            <a:r>
              <a:rPr lang="fr-FR" dirty="0" smtClean="0">
                <a:solidFill>
                  <a:srgbClr val="FF0000"/>
                </a:solidFill>
              </a:rPr>
              <a:t> (N2) </a:t>
            </a:r>
            <a:r>
              <a:rPr lang="fr-FR" dirty="0" smtClean="0"/>
              <a:t>retourne alors dans l’atmosphère. Cette réaction chimique produit aussi du dioxyde de carbone (CO2) et de l’oxyde d’azote (N2O).</a:t>
            </a:r>
          </a:p>
          <a:p>
            <a:endParaRPr lang="fr-FR" dirty="0"/>
          </a:p>
        </p:txBody>
      </p:sp>
    </p:spTree>
    <p:extLst>
      <p:ext uri="{BB962C8B-B14F-4D97-AF65-F5344CB8AC3E}">
        <p14:creationId xmlns:p14="http://schemas.microsoft.com/office/powerpoint/2010/main" val="3289515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785794"/>
            <a:ext cx="8229600" cy="428628"/>
          </a:xfrm>
        </p:spPr>
        <p:txBody>
          <a:bodyPr>
            <a:normAutofit fontScale="90000"/>
          </a:bodyPr>
          <a:lstStyle/>
          <a:p>
            <a:r>
              <a:rPr lang="fr-FR" sz="3600" b="1" dirty="0">
                <a:solidFill>
                  <a:srgbClr val="FF0000"/>
                </a:solidFill>
              </a:rPr>
              <a:t>Les facteurs qui peuvent modifier le cycle de l'azote</a:t>
            </a:r>
            <a:r>
              <a:rPr lang="fr-FR" b="1" dirty="0" smtClean="0"/>
              <a:t/>
            </a:r>
            <a:br>
              <a:rPr lang="fr-FR" b="1" dirty="0" smtClean="0"/>
            </a:br>
            <a:endParaRPr lang="fr-FR" dirty="0"/>
          </a:p>
        </p:txBody>
      </p:sp>
      <p:sp>
        <p:nvSpPr>
          <p:cNvPr id="3" name="Espace réservé du contenu 2"/>
          <p:cNvSpPr>
            <a:spLocks noGrp="1"/>
          </p:cNvSpPr>
          <p:nvPr>
            <p:ph idx="1"/>
          </p:nvPr>
        </p:nvSpPr>
        <p:spPr>
          <a:xfrm>
            <a:off x="1952596" y="1285861"/>
            <a:ext cx="8401080" cy="4525963"/>
          </a:xfrm>
        </p:spPr>
        <p:txBody>
          <a:bodyPr>
            <a:normAutofit/>
          </a:bodyPr>
          <a:lstStyle/>
          <a:p>
            <a:pPr algn="just"/>
            <a:r>
              <a:rPr lang="fr-FR" dirty="0"/>
              <a:t>Parmi les facteurs naturels qui peuvent modifier le cycle de l’azote, on retrouve, entre autres, la t</a:t>
            </a:r>
            <a:r>
              <a:rPr lang="fr-FR" b="1" dirty="0"/>
              <a:t>empérature</a:t>
            </a:r>
            <a:r>
              <a:rPr lang="fr-FR" dirty="0"/>
              <a:t>, le </a:t>
            </a:r>
            <a:r>
              <a:rPr lang="fr-FR" b="1" dirty="0"/>
              <a:t>taux d’humidité</a:t>
            </a:r>
            <a:r>
              <a:rPr lang="fr-FR" dirty="0"/>
              <a:t> et le </a:t>
            </a:r>
            <a:r>
              <a:rPr lang="fr-FR" b="1" dirty="0"/>
              <a:t>pH</a:t>
            </a:r>
            <a:r>
              <a:rPr lang="fr-FR" dirty="0"/>
              <a:t>. </a:t>
            </a:r>
          </a:p>
          <a:p>
            <a:pPr algn="just"/>
            <a:r>
              <a:rPr lang="fr-FR" dirty="0"/>
              <a:t> l’activité humaine est malheureusement le facteur qui a le plus d’impact sur la modification du cycle de l’azote. Les </a:t>
            </a:r>
            <a:r>
              <a:rPr lang="fr-FR" dirty="0">
                <a:solidFill>
                  <a:srgbClr val="FF0000"/>
                </a:solidFill>
              </a:rPr>
              <a:t>engrais</a:t>
            </a:r>
            <a:r>
              <a:rPr lang="fr-FR" dirty="0"/>
              <a:t> que l’on étend sont riches en ammoniac </a:t>
            </a:r>
            <a:r>
              <a:rPr lang="fr-FR" dirty="0">
                <a:solidFill>
                  <a:srgbClr val="FF0000"/>
                </a:solidFill>
              </a:rPr>
              <a:t>(NH3), </a:t>
            </a:r>
            <a:r>
              <a:rPr lang="fr-FR" dirty="0"/>
              <a:t>en ammonium </a:t>
            </a:r>
            <a:r>
              <a:rPr lang="fr-FR" dirty="0">
                <a:solidFill>
                  <a:srgbClr val="FF0000"/>
                </a:solidFill>
              </a:rPr>
              <a:t>(NH4+)</a:t>
            </a:r>
            <a:r>
              <a:rPr lang="fr-FR" dirty="0"/>
              <a:t> et en nitrates (</a:t>
            </a:r>
            <a:r>
              <a:rPr lang="fr-FR" dirty="0">
                <a:solidFill>
                  <a:srgbClr val="FF0000"/>
                </a:solidFill>
              </a:rPr>
              <a:t>NO3−</a:t>
            </a:r>
            <a:r>
              <a:rPr lang="fr-FR" dirty="0"/>
              <a:t>). Par le lessivage, ce surplus de composés azotés se retrouve dans les cours d’eau.</a:t>
            </a:r>
          </a:p>
        </p:txBody>
      </p:sp>
    </p:spTree>
    <p:extLst>
      <p:ext uri="{BB962C8B-B14F-4D97-AF65-F5344CB8AC3E}">
        <p14:creationId xmlns:p14="http://schemas.microsoft.com/office/powerpoint/2010/main" val="2605950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6072206"/>
            <a:ext cx="8929718" cy="582594"/>
          </a:xfrm>
        </p:spPr>
        <p:txBody>
          <a:bodyPr>
            <a:noAutofit/>
          </a:bodyPr>
          <a:lstStyle/>
          <a:p>
            <a:r>
              <a:rPr lang="fr-FR" sz="2400" dirty="0"/>
              <a:t>Tab 01 : Besoins en macro et </a:t>
            </a:r>
            <a:r>
              <a:rPr lang="fr-FR" sz="2400" dirty="0" err="1"/>
              <a:t>microéléments</a:t>
            </a:r>
            <a:r>
              <a:rPr lang="fr-FR" sz="2400" dirty="0"/>
              <a:t> pour diverses cultures annuelles </a:t>
            </a:r>
          </a:p>
        </p:txBody>
      </p:sp>
      <p:pic>
        <p:nvPicPr>
          <p:cNvPr id="4" name="Espace réservé du contenu 3" descr="Encyclopédie : Question sur… La nutrition minérale des plantes"/>
          <p:cNvPicPr>
            <a:picLocks noGrp="1"/>
          </p:cNvPicPr>
          <p:nvPr>
            <p:ph idx="1"/>
          </p:nvPr>
        </p:nvPicPr>
        <p:blipFill>
          <a:blip r:embed="rId2"/>
          <a:srcRect/>
          <a:stretch>
            <a:fillRect/>
          </a:stretch>
        </p:blipFill>
        <p:spPr bwMode="auto">
          <a:xfrm>
            <a:off x="2809852" y="0"/>
            <a:ext cx="6215106" cy="6000768"/>
          </a:xfrm>
          <a:prstGeom prst="rect">
            <a:avLst/>
          </a:prstGeom>
          <a:noFill/>
          <a:ln w="9525">
            <a:noFill/>
            <a:miter lim="800000"/>
            <a:headEnd/>
            <a:tailEnd/>
          </a:ln>
        </p:spPr>
      </p:pic>
    </p:spTree>
    <p:extLst>
      <p:ext uri="{BB962C8B-B14F-4D97-AF65-F5344CB8AC3E}">
        <p14:creationId xmlns:p14="http://schemas.microsoft.com/office/powerpoint/2010/main" val="120275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500043"/>
            <a:ext cx="8686800" cy="5626121"/>
          </a:xfrm>
        </p:spPr>
        <p:txBody>
          <a:bodyPr>
            <a:normAutofit/>
          </a:bodyPr>
          <a:lstStyle/>
          <a:p>
            <a:r>
              <a:rPr lang="fr-FR" b="1" dirty="0" smtClean="0">
                <a:solidFill>
                  <a:srgbClr val="FF0000"/>
                </a:solidFill>
              </a:rPr>
              <a:t>L’azote (N)</a:t>
            </a:r>
            <a:r>
              <a:rPr lang="fr-FR" b="1" dirty="0" smtClean="0"/>
              <a:t> </a:t>
            </a:r>
            <a:r>
              <a:rPr lang="fr-FR" dirty="0" smtClean="0"/>
              <a:t>constitue un des éléments majeurs pour la croissance des végétaux, sa carence ayant un très fort impact sur la réduction de croissance. Il entre dans la constitution des protéines, des acides aminés, de la chlorophylle ainsi que de l’ADN. </a:t>
            </a:r>
          </a:p>
          <a:p>
            <a:r>
              <a:rPr lang="fr-FR" b="1" dirty="0" smtClean="0">
                <a:solidFill>
                  <a:srgbClr val="FF0000"/>
                </a:solidFill>
              </a:rPr>
              <a:t>Le phosphore (P) </a:t>
            </a:r>
            <a:r>
              <a:rPr lang="fr-FR" dirty="0" smtClean="0"/>
              <a:t>intervient dans la photosynthèse, la gestion de l’énergie métabolique (ATP) et entre dans la constitution d’enzymes ainsi que de nombreuses molécules. Il stimule la croissance et le développement des racines et des fruits. </a:t>
            </a:r>
            <a:endParaRPr lang="fr-FR" dirty="0"/>
          </a:p>
        </p:txBody>
      </p:sp>
    </p:spTree>
    <p:extLst>
      <p:ext uri="{BB962C8B-B14F-4D97-AF65-F5344CB8AC3E}">
        <p14:creationId xmlns:p14="http://schemas.microsoft.com/office/powerpoint/2010/main" val="423819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81200" y="1600201"/>
            <a:ext cx="8229600" cy="3114684"/>
          </a:xfrm>
        </p:spPr>
        <p:txBody>
          <a:bodyPr/>
          <a:lstStyle/>
          <a:p>
            <a:pPr algn="just"/>
            <a:r>
              <a:rPr lang="fr-FR" b="1" dirty="0" smtClean="0">
                <a:solidFill>
                  <a:srgbClr val="FF0000"/>
                </a:solidFill>
              </a:rPr>
              <a:t>Le potassium (K) </a:t>
            </a:r>
            <a:r>
              <a:rPr lang="fr-FR" dirty="0" smtClean="0"/>
              <a:t>a un rôle très important dans le contrôle de la pression osmotique, la régulation stomatique, l’économie de l’eau, ainsi que dans les résistances au stress hydrique, au gel et aux maladies.</a:t>
            </a:r>
            <a:endParaRPr lang="fr-FR" dirty="0"/>
          </a:p>
        </p:txBody>
      </p:sp>
    </p:spTree>
    <p:extLst>
      <p:ext uri="{BB962C8B-B14F-4D97-AF65-F5344CB8AC3E}">
        <p14:creationId xmlns:p14="http://schemas.microsoft.com/office/powerpoint/2010/main" val="2504080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439718"/>
          </a:xfrm>
        </p:spPr>
        <p:txBody>
          <a:bodyPr>
            <a:normAutofit fontScale="90000"/>
          </a:bodyPr>
          <a:lstStyle/>
          <a:p>
            <a:r>
              <a:rPr lang="fr-FR" b="1" dirty="0" smtClean="0">
                <a:solidFill>
                  <a:srgbClr val="FF0000"/>
                </a:solidFill>
              </a:rPr>
              <a:t>Micro-éléments</a:t>
            </a:r>
            <a:endParaRPr lang="fr-FR" b="1" dirty="0">
              <a:solidFill>
                <a:srgbClr val="FF0000"/>
              </a:solidFill>
            </a:endParaRPr>
          </a:p>
        </p:txBody>
      </p:sp>
      <p:sp>
        <p:nvSpPr>
          <p:cNvPr id="3" name="Espace réservé du contenu 2"/>
          <p:cNvSpPr>
            <a:spLocks noGrp="1"/>
          </p:cNvSpPr>
          <p:nvPr>
            <p:ph idx="1"/>
          </p:nvPr>
        </p:nvSpPr>
        <p:spPr>
          <a:xfrm>
            <a:off x="1981200" y="857232"/>
            <a:ext cx="8229600" cy="5715040"/>
          </a:xfrm>
        </p:spPr>
        <p:txBody>
          <a:bodyPr>
            <a:normAutofit/>
          </a:bodyPr>
          <a:lstStyle/>
          <a:p>
            <a:pPr algn="just"/>
            <a:r>
              <a:rPr lang="fr-FR" dirty="0" smtClean="0"/>
              <a:t>Appelés aussi  </a:t>
            </a:r>
            <a:r>
              <a:rPr lang="fr-FR" b="1" dirty="0" smtClean="0">
                <a:solidFill>
                  <a:srgbClr val="FF0000"/>
                </a:solidFill>
              </a:rPr>
              <a:t>oligo-éléments</a:t>
            </a:r>
            <a:r>
              <a:rPr lang="fr-FR" dirty="0" smtClean="0"/>
              <a:t> : Manganèse (Mn), Zinc (Zn), (Cl), Bore (B), Molybdène (Mo), Cobalt (Co). Ils  ne dépassent pas les 0,01 % de la matière sèche. </a:t>
            </a:r>
          </a:p>
          <a:p>
            <a:pPr algn="just"/>
            <a:r>
              <a:rPr lang="fr-FR" dirty="0" smtClean="0"/>
              <a:t> On trouve ces éléments au niveau des enzymes avec différentes variations selon les espèces. On trouve le soufre chez les crucifères, le potassium chez les algues, le silicium chez des graminées, les prêles et les fougères. </a:t>
            </a:r>
            <a:endParaRPr lang="fr-FR" dirty="0"/>
          </a:p>
        </p:txBody>
      </p:sp>
    </p:spTree>
    <p:extLst>
      <p:ext uri="{BB962C8B-B14F-4D97-AF65-F5344CB8AC3E}">
        <p14:creationId xmlns:p14="http://schemas.microsoft.com/office/powerpoint/2010/main" val="402004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2"/>
          <a:stretch>
            <a:fillRect/>
          </a:stretch>
        </p:blipFill>
        <p:spPr>
          <a:xfrm>
            <a:off x="1450109" y="554182"/>
            <a:ext cx="8220364" cy="5352112"/>
          </a:xfrm>
          <a:prstGeom prst="rect">
            <a:avLst/>
          </a:prstGeom>
        </p:spPr>
      </p:pic>
    </p:spTree>
    <p:extLst>
      <p:ext uri="{BB962C8B-B14F-4D97-AF65-F5344CB8AC3E}">
        <p14:creationId xmlns:p14="http://schemas.microsoft.com/office/powerpoint/2010/main" val="96636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24034" y="571480"/>
            <a:ext cx="8229600" cy="5429288"/>
          </a:xfrm>
        </p:spPr>
        <p:txBody>
          <a:bodyPr>
            <a:normAutofit/>
          </a:bodyPr>
          <a:lstStyle/>
          <a:p>
            <a:pPr algn="just"/>
            <a:r>
              <a:rPr lang="fr-FR" sz="3600" dirty="0"/>
              <a:t>Des variations se trouve selon les organes d’une plante, la graine est plus riche en phosphore pauvre en potassium que la plante. Les parties âgées sont plus riches en calcium alors que les parties jeunes sont riches en potassium, phosphore et azote. Le défaut de certains de ces éléments peut déterminer des maladies de </a:t>
            </a:r>
            <a:r>
              <a:rPr lang="fr-FR" sz="3600" dirty="0">
                <a:solidFill>
                  <a:srgbClr val="FF0000"/>
                </a:solidFill>
              </a:rPr>
              <a:t>carence (Figure </a:t>
            </a:r>
            <a:r>
              <a:rPr lang="fr-FR" sz="3600" dirty="0" smtClean="0">
                <a:solidFill>
                  <a:srgbClr val="FF0000"/>
                </a:solidFill>
              </a:rPr>
              <a:t>13)</a:t>
            </a:r>
            <a:r>
              <a:rPr lang="fr-FR" sz="3600" dirty="0" smtClean="0"/>
              <a:t>.</a:t>
            </a:r>
            <a:endParaRPr lang="fr-FR" sz="3600" dirty="0"/>
          </a:p>
        </p:txBody>
      </p:sp>
    </p:spTree>
    <p:extLst>
      <p:ext uri="{BB962C8B-B14F-4D97-AF65-F5344CB8AC3E}">
        <p14:creationId xmlns:p14="http://schemas.microsoft.com/office/powerpoint/2010/main" val="203943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1158" y="6297594"/>
            <a:ext cx="8229600" cy="560406"/>
          </a:xfrm>
        </p:spPr>
        <p:txBody>
          <a:bodyPr>
            <a:normAutofit/>
          </a:bodyPr>
          <a:lstStyle/>
          <a:p>
            <a:r>
              <a:rPr lang="fr-FR" sz="2400" dirty="0"/>
              <a:t>Figure </a:t>
            </a:r>
            <a:r>
              <a:rPr lang="fr-FR" sz="2400" dirty="0" smtClean="0"/>
              <a:t>13: </a:t>
            </a:r>
            <a:r>
              <a:rPr lang="fr-FR" sz="2400" dirty="0"/>
              <a:t>Les différentes carences des minéraux chez les plantes</a:t>
            </a:r>
          </a:p>
        </p:txBody>
      </p:sp>
      <p:pic>
        <p:nvPicPr>
          <p:cNvPr id="4" name="Espace réservé du contenu 3" descr="https://magazine.hortus-focus.fr/wp-content/uploads/sites/2/2021/06/istock-carence-1000px-1145627340-benjamin-lourenco-converti-800x800.jpg"/>
          <p:cNvPicPr>
            <a:picLocks noGrp="1"/>
          </p:cNvPicPr>
          <p:nvPr>
            <p:ph idx="1"/>
          </p:nvPr>
        </p:nvPicPr>
        <p:blipFill>
          <a:blip r:embed="rId2"/>
          <a:srcRect/>
          <a:stretch>
            <a:fillRect/>
          </a:stretch>
        </p:blipFill>
        <p:spPr bwMode="auto">
          <a:xfrm>
            <a:off x="2666976" y="214290"/>
            <a:ext cx="7000924" cy="6072230"/>
          </a:xfrm>
          <a:prstGeom prst="rect">
            <a:avLst/>
          </a:prstGeom>
          <a:noFill/>
          <a:ln w="9525">
            <a:noFill/>
            <a:miter lim="800000"/>
            <a:headEnd/>
            <a:tailEnd/>
          </a:ln>
        </p:spPr>
      </p:pic>
    </p:spTree>
    <p:extLst>
      <p:ext uri="{BB962C8B-B14F-4D97-AF65-F5344CB8AC3E}">
        <p14:creationId xmlns:p14="http://schemas.microsoft.com/office/powerpoint/2010/main" val="1970264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Grand écran</PresentationFormat>
  <Paragraphs>60</Paragraphs>
  <Slides>28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28</vt:i4>
      </vt:variant>
    </vt:vector>
  </HeadingPairs>
  <TitlesOfParts>
    <vt:vector size="32" baseType="lpstr">
      <vt:lpstr>Arial</vt:lpstr>
      <vt:lpstr>Calibri</vt:lpstr>
      <vt:lpstr>Calibri Light</vt:lpstr>
      <vt:lpstr>1_Thème Office</vt:lpstr>
      <vt:lpstr>Nutrition Minérale</vt:lpstr>
      <vt:lpstr>Les macronutriments </vt:lpstr>
      <vt:lpstr>Tab 01 : Besoins en macro et microéléments pour diverses cultures annuelles </vt:lpstr>
      <vt:lpstr>Présentation PowerPoint</vt:lpstr>
      <vt:lpstr>Présentation PowerPoint</vt:lpstr>
      <vt:lpstr>Micro-éléments</vt:lpstr>
      <vt:lpstr>Présentation PowerPoint</vt:lpstr>
      <vt:lpstr>Présentation PowerPoint</vt:lpstr>
      <vt:lpstr>Figure 13: Les différentes carences des minéraux chez les plantes</vt:lpstr>
      <vt:lpstr>Figure 14: Courbe théorique du rendement de croissance en fonction de la teneur d’un élément nutritif des plantes</vt:lpstr>
      <vt:lpstr>Présentation PowerPoint</vt:lpstr>
      <vt:lpstr>Présentation PowerPoint</vt:lpstr>
      <vt:lpstr>Distribution Comment la nourriture est-elle transportée ?</vt:lpstr>
      <vt:lpstr>Présentation PowerPoint</vt:lpstr>
      <vt:lpstr>Présentation PowerPoint</vt:lpstr>
      <vt:lpstr>Nutrition azotée </vt:lpstr>
      <vt:lpstr>Présentation PowerPoint</vt:lpstr>
      <vt:lpstr>Présentation PowerPoint</vt:lpstr>
      <vt:lpstr>Cycle de l’azote </vt:lpstr>
      <vt:lpstr>Les principaux processus qui se déroulent lors du cycle de l'azote sont les suivants:</vt:lpstr>
      <vt:lpstr>Présentation PowerPoint</vt:lpstr>
      <vt:lpstr> figure 16 La fixation de N2 par les bacteries symbiotiques </vt:lpstr>
      <vt:lpstr>Figure 17 fixation de N2 par les bacteries libres </vt:lpstr>
      <vt:lpstr>Présentation PowerPoint</vt:lpstr>
      <vt:lpstr>3. L’absorption d’azote par les végétaux  </vt:lpstr>
      <vt:lpstr>4. La décomposition des déchets </vt:lpstr>
      <vt:lpstr>5. La dénitrification </vt:lpstr>
      <vt:lpstr>Les facteurs qui peuvent modifier le cycle de l'azote </vt:lpstr>
    </vt:vector>
  </TitlesOfParts>
  <Company>FDC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Minérale</dc:title>
  <dc:creator>BleuUb</dc:creator>
  <cp:lastModifiedBy>BleuUb</cp:lastModifiedBy>
  <cp:revision>1</cp:revision>
  <dcterms:created xsi:type="dcterms:W3CDTF">2024-12-26T17:00:06Z</dcterms:created>
  <dcterms:modified xsi:type="dcterms:W3CDTF">2024-12-26T17:00:14Z</dcterms:modified>
</cp:coreProperties>
</file>