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8" d="100"/>
          <a:sy n="68" d="100"/>
        </p:scale>
        <p:origin x="616"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smtClean="0"/>
              <a:t>Modifiez le style du titre</a:t>
            </a:r>
            <a:endParaRPr lang="en-US"/>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Modifier le style des sous-titres du masque</a:t>
            </a:r>
            <a:endParaRPr lang="en-US"/>
          </a:p>
        </p:txBody>
      </p:sp>
      <p:sp>
        <p:nvSpPr>
          <p:cNvPr id="4" name="Espace réservé de la date 3"/>
          <p:cNvSpPr>
            <a:spLocks noGrp="1"/>
          </p:cNvSpPr>
          <p:nvPr>
            <p:ph type="dt" sz="half" idx="10"/>
          </p:nvPr>
        </p:nvSpPr>
        <p:spPr/>
        <p:txBody>
          <a:bodyPr/>
          <a:lstStyle/>
          <a:p>
            <a:fld id="{DC57124E-00C0-487D-AE56-C09546DC9856}" type="datetimeFigureOut">
              <a:rPr lang="en-US" smtClean="0"/>
              <a:t>12/26/2024</a:t>
            </a:fld>
            <a:endParaRPr lang="en-US"/>
          </a:p>
        </p:txBody>
      </p:sp>
      <p:sp>
        <p:nvSpPr>
          <p:cNvPr id="5" name="Espace réservé du pied de page 4"/>
          <p:cNvSpPr>
            <a:spLocks noGrp="1"/>
          </p:cNvSpPr>
          <p:nvPr>
            <p:ph type="ftr" sz="quarter" idx="11"/>
          </p:nvPr>
        </p:nvSpPr>
        <p:spPr/>
        <p:txBody>
          <a:bodyPr/>
          <a:lstStyle/>
          <a:p>
            <a:endParaRPr lang="en-US"/>
          </a:p>
        </p:txBody>
      </p:sp>
      <p:sp>
        <p:nvSpPr>
          <p:cNvPr id="6" name="Espace réservé du numéro de diapositive 5"/>
          <p:cNvSpPr>
            <a:spLocks noGrp="1"/>
          </p:cNvSpPr>
          <p:nvPr>
            <p:ph type="sldNum" sz="quarter" idx="12"/>
          </p:nvPr>
        </p:nvSpPr>
        <p:spPr/>
        <p:txBody>
          <a:bodyPr/>
          <a:lstStyle/>
          <a:p>
            <a:fld id="{B8FC7FC9-4C8F-47CE-BC38-088EA0E6E23E}" type="slidenum">
              <a:rPr lang="en-US" smtClean="0"/>
              <a:t>‹N°›</a:t>
            </a:fld>
            <a:endParaRPr lang="en-US"/>
          </a:p>
        </p:txBody>
      </p:sp>
    </p:spTree>
    <p:extLst>
      <p:ext uri="{BB962C8B-B14F-4D97-AF65-F5344CB8AC3E}">
        <p14:creationId xmlns:p14="http://schemas.microsoft.com/office/powerpoint/2010/main" val="9203038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en-US"/>
          </a:p>
        </p:txBody>
      </p:sp>
      <p:sp>
        <p:nvSpPr>
          <p:cNvPr id="3" name="Espace réservé du texte vertical 2"/>
          <p:cNvSpPr>
            <a:spLocks noGrp="1"/>
          </p:cNvSpPr>
          <p:nvPr>
            <p:ph type="body" orient="vert" idx="1"/>
          </p:nvPr>
        </p:nvSpPr>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e la date 3"/>
          <p:cNvSpPr>
            <a:spLocks noGrp="1"/>
          </p:cNvSpPr>
          <p:nvPr>
            <p:ph type="dt" sz="half" idx="10"/>
          </p:nvPr>
        </p:nvSpPr>
        <p:spPr/>
        <p:txBody>
          <a:bodyPr/>
          <a:lstStyle/>
          <a:p>
            <a:fld id="{DC57124E-00C0-487D-AE56-C09546DC9856}" type="datetimeFigureOut">
              <a:rPr lang="en-US" smtClean="0"/>
              <a:t>12/26/2024</a:t>
            </a:fld>
            <a:endParaRPr lang="en-US"/>
          </a:p>
        </p:txBody>
      </p:sp>
      <p:sp>
        <p:nvSpPr>
          <p:cNvPr id="5" name="Espace réservé du pied de page 4"/>
          <p:cNvSpPr>
            <a:spLocks noGrp="1"/>
          </p:cNvSpPr>
          <p:nvPr>
            <p:ph type="ftr" sz="quarter" idx="11"/>
          </p:nvPr>
        </p:nvSpPr>
        <p:spPr/>
        <p:txBody>
          <a:bodyPr/>
          <a:lstStyle/>
          <a:p>
            <a:endParaRPr lang="en-US"/>
          </a:p>
        </p:txBody>
      </p:sp>
      <p:sp>
        <p:nvSpPr>
          <p:cNvPr id="6" name="Espace réservé du numéro de diapositive 5"/>
          <p:cNvSpPr>
            <a:spLocks noGrp="1"/>
          </p:cNvSpPr>
          <p:nvPr>
            <p:ph type="sldNum" sz="quarter" idx="12"/>
          </p:nvPr>
        </p:nvSpPr>
        <p:spPr/>
        <p:txBody>
          <a:bodyPr/>
          <a:lstStyle/>
          <a:p>
            <a:fld id="{B8FC7FC9-4C8F-47CE-BC38-088EA0E6E23E}" type="slidenum">
              <a:rPr lang="en-US" smtClean="0"/>
              <a:t>‹N°›</a:t>
            </a:fld>
            <a:endParaRPr lang="en-US"/>
          </a:p>
        </p:txBody>
      </p:sp>
    </p:spTree>
    <p:extLst>
      <p:ext uri="{BB962C8B-B14F-4D97-AF65-F5344CB8AC3E}">
        <p14:creationId xmlns:p14="http://schemas.microsoft.com/office/powerpoint/2010/main" val="40600777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smtClean="0"/>
              <a:t>Modifiez le style du titre</a:t>
            </a:r>
            <a:endParaRPr lang="en-US"/>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e la date 3"/>
          <p:cNvSpPr>
            <a:spLocks noGrp="1"/>
          </p:cNvSpPr>
          <p:nvPr>
            <p:ph type="dt" sz="half" idx="10"/>
          </p:nvPr>
        </p:nvSpPr>
        <p:spPr/>
        <p:txBody>
          <a:bodyPr/>
          <a:lstStyle/>
          <a:p>
            <a:fld id="{DC57124E-00C0-487D-AE56-C09546DC9856}" type="datetimeFigureOut">
              <a:rPr lang="en-US" smtClean="0"/>
              <a:t>12/26/2024</a:t>
            </a:fld>
            <a:endParaRPr lang="en-US"/>
          </a:p>
        </p:txBody>
      </p:sp>
      <p:sp>
        <p:nvSpPr>
          <p:cNvPr id="5" name="Espace réservé du pied de page 4"/>
          <p:cNvSpPr>
            <a:spLocks noGrp="1"/>
          </p:cNvSpPr>
          <p:nvPr>
            <p:ph type="ftr" sz="quarter" idx="11"/>
          </p:nvPr>
        </p:nvSpPr>
        <p:spPr/>
        <p:txBody>
          <a:bodyPr/>
          <a:lstStyle/>
          <a:p>
            <a:endParaRPr lang="en-US"/>
          </a:p>
        </p:txBody>
      </p:sp>
      <p:sp>
        <p:nvSpPr>
          <p:cNvPr id="6" name="Espace réservé du numéro de diapositive 5"/>
          <p:cNvSpPr>
            <a:spLocks noGrp="1"/>
          </p:cNvSpPr>
          <p:nvPr>
            <p:ph type="sldNum" sz="quarter" idx="12"/>
          </p:nvPr>
        </p:nvSpPr>
        <p:spPr/>
        <p:txBody>
          <a:bodyPr/>
          <a:lstStyle/>
          <a:p>
            <a:fld id="{B8FC7FC9-4C8F-47CE-BC38-088EA0E6E23E}" type="slidenum">
              <a:rPr lang="en-US" smtClean="0"/>
              <a:t>‹N°›</a:t>
            </a:fld>
            <a:endParaRPr lang="en-US"/>
          </a:p>
        </p:txBody>
      </p:sp>
    </p:spTree>
    <p:extLst>
      <p:ext uri="{BB962C8B-B14F-4D97-AF65-F5344CB8AC3E}">
        <p14:creationId xmlns:p14="http://schemas.microsoft.com/office/powerpoint/2010/main" val="289352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en-US"/>
          </a:p>
        </p:txBody>
      </p:sp>
      <p:sp>
        <p:nvSpPr>
          <p:cNvPr id="3" name="Espace réservé du contenu 2"/>
          <p:cNvSpPr>
            <a:spLocks noGrp="1"/>
          </p:cNvSpPr>
          <p:nvPr>
            <p:ph idx="1"/>
          </p:nvPr>
        </p:nvSpPr>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e la date 3"/>
          <p:cNvSpPr>
            <a:spLocks noGrp="1"/>
          </p:cNvSpPr>
          <p:nvPr>
            <p:ph type="dt" sz="half" idx="10"/>
          </p:nvPr>
        </p:nvSpPr>
        <p:spPr/>
        <p:txBody>
          <a:bodyPr/>
          <a:lstStyle/>
          <a:p>
            <a:fld id="{DC57124E-00C0-487D-AE56-C09546DC9856}" type="datetimeFigureOut">
              <a:rPr lang="en-US" smtClean="0"/>
              <a:t>12/26/2024</a:t>
            </a:fld>
            <a:endParaRPr lang="en-US"/>
          </a:p>
        </p:txBody>
      </p:sp>
      <p:sp>
        <p:nvSpPr>
          <p:cNvPr id="5" name="Espace réservé du pied de page 4"/>
          <p:cNvSpPr>
            <a:spLocks noGrp="1"/>
          </p:cNvSpPr>
          <p:nvPr>
            <p:ph type="ftr" sz="quarter" idx="11"/>
          </p:nvPr>
        </p:nvSpPr>
        <p:spPr/>
        <p:txBody>
          <a:bodyPr/>
          <a:lstStyle/>
          <a:p>
            <a:endParaRPr lang="en-US"/>
          </a:p>
        </p:txBody>
      </p:sp>
      <p:sp>
        <p:nvSpPr>
          <p:cNvPr id="6" name="Espace réservé du numéro de diapositive 5"/>
          <p:cNvSpPr>
            <a:spLocks noGrp="1"/>
          </p:cNvSpPr>
          <p:nvPr>
            <p:ph type="sldNum" sz="quarter" idx="12"/>
          </p:nvPr>
        </p:nvSpPr>
        <p:spPr/>
        <p:txBody>
          <a:bodyPr/>
          <a:lstStyle/>
          <a:p>
            <a:fld id="{B8FC7FC9-4C8F-47CE-BC38-088EA0E6E23E}" type="slidenum">
              <a:rPr lang="en-US" smtClean="0"/>
              <a:t>‹N°›</a:t>
            </a:fld>
            <a:endParaRPr lang="en-US"/>
          </a:p>
        </p:txBody>
      </p:sp>
    </p:spTree>
    <p:extLst>
      <p:ext uri="{BB962C8B-B14F-4D97-AF65-F5344CB8AC3E}">
        <p14:creationId xmlns:p14="http://schemas.microsoft.com/office/powerpoint/2010/main" val="28554490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smtClean="0"/>
              <a:t>Modifiez le style du titre</a:t>
            </a:r>
            <a:endParaRPr lang="en-US"/>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Modifier les styles du texte du masque</a:t>
            </a:r>
          </a:p>
        </p:txBody>
      </p:sp>
      <p:sp>
        <p:nvSpPr>
          <p:cNvPr id="4" name="Espace réservé de la date 3"/>
          <p:cNvSpPr>
            <a:spLocks noGrp="1"/>
          </p:cNvSpPr>
          <p:nvPr>
            <p:ph type="dt" sz="half" idx="10"/>
          </p:nvPr>
        </p:nvSpPr>
        <p:spPr/>
        <p:txBody>
          <a:bodyPr/>
          <a:lstStyle/>
          <a:p>
            <a:fld id="{DC57124E-00C0-487D-AE56-C09546DC9856}" type="datetimeFigureOut">
              <a:rPr lang="en-US" smtClean="0"/>
              <a:t>12/26/2024</a:t>
            </a:fld>
            <a:endParaRPr lang="en-US"/>
          </a:p>
        </p:txBody>
      </p:sp>
      <p:sp>
        <p:nvSpPr>
          <p:cNvPr id="5" name="Espace réservé du pied de page 4"/>
          <p:cNvSpPr>
            <a:spLocks noGrp="1"/>
          </p:cNvSpPr>
          <p:nvPr>
            <p:ph type="ftr" sz="quarter" idx="11"/>
          </p:nvPr>
        </p:nvSpPr>
        <p:spPr/>
        <p:txBody>
          <a:bodyPr/>
          <a:lstStyle/>
          <a:p>
            <a:endParaRPr lang="en-US"/>
          </a:p>
        </p:txBody>
      </p:sp>
      <p:sp>
        <p:nvSpPr>
          <p:cNvPr id="6" name="Espace réservé du numéro de diapositive 5"/>
          <p:cNvSpPr>
            <a:spLocks noGrp="1"/>
          </p:cNvSpPr>
          <p:nvPr>
            <p:ph type="sldNum" sz="quarter" idx="12"/>
          </p:nvPr>
        </p:nvSpPr>
        <p:spPr/>
        <p:txBody>
          <a:bodyPr/>
          <a:lstStyle/>
          <a:p>
            <a:fld id="{B8FC7FC9-4C8F-47CE-BC38-088EA0E6E23E}" type="slidenum">
              <a:rPr lang="en-US" smtClean="0"/>
              <a:t>‹N°›</a:t>
            </a:fld>
            <a:endParaRPr lang="en-US"/>
          </a:p>
        </p:txBody>
      </p:sp>
    </p:spTree>
    <p:extLst>
      <p:ext uri="{BB962C8B-B14F-4D97-AF65-F5344CB8AC3E}">
        <p14:creationId xmlns:p14="http://schemas.microsoft.com/office/powerpoint/2010/main" val="11575530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en-US"/>
          </a:p>
        </p:txBody>
      </p:sp>
      <p:sp>
        <p:nvSpPr>
          <p:cNvPr id="3" name="Espace réservé du contenu 2"/>
          <p:cNvSpPr>
            <a:spLocks noGrp="1"/>
          </p:cNvSpPr>
          <p:nvPr>
            <p:ph sz="half" idx="1"/>
          </p:nvPr>
        </p:nvSpPr>
        <p:spPr>
          <a:xfrm>
            <a:off x="838200" y="1825625"/>
            <a:ext cx="5181600" cy="435133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u contenu 3"/>
          <p:cNvSpPr>
            <a:spLocks noGrp="1"/>
          </p:cNvSpPr>
          <p:nvPr>
            <p:ph sz="half" idx="2"/>
          </p:nvPr>
        </p:nvSpPr>
        <p:spPr>
          <a:xfrm>
            <a:off x="6172200" y="1825625"/>
            <a:ext cx="5181600" cy="435133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Espace réservé de la date 4"/>
          <p:cNvSpPr>
            <a:spLocks noGrp="1"/>
          </p:cNvSpPr>
          <p:nvPr>
            <p:ph type="dt" sz="half" idx="10"/>
          </p:nvPr>
        </p:nvSpPr>
        <p:spPr/>
        <p:txBody>
          <a:bodyPr/>
          <a:lstStyle/>
          <a:p>
            <a:fld id="{DC57124E-00C0-487D-AE56-C09546DC9856}" type="datetimeFigureOut">
              <a:rPr lang="en-US" smtClean="0"/>
              <a:t>12/26/2024</a:t>
            </a:fld>
            <a:endParaRPr lang="en-US"/>
          </a:p>
        </p:txBody>
      </p:sp>
      <p:sp>
        <p:nvSpPr>
          <p:cNvPr id="6" name="Espace réservé du pied de page 5"/>
          <p:cNvSpPr>
            <a:spLocks noGrp="1"/>
          </p:cNvSpPr>
          <p:nvPr>
            <p:ph type="ftr" sz="quarter" idx="11"/>
          </p:nvPr>
        </p:nvSpPr>
        <p:spPr/>
        <p:txBody>
          <a:bodyPr/>
          <a:lstStyle/>
          <a:p>
            <a:endParaRPr lang="en-US"/>
          </a:p>
        </p:txBody>
      </p:sp>
      <p:sp>
        <p:nvSpPr>
          <p:cNvPr id="7" name="Espace réservé du numéro de diapositive 6"/>
          <p:cNvSpPr>
            <a:spLocks noGrp="1"/>
          </p:cNvSpPr>
          <p:nvPr>
            <p:ph type="sldNum" sz="quarter" idx="12"/>
          </p:nvPr>
        </p:nvSpPr>
        <p:spPr/>
        <p:txBody>
          <a:bodyPr/>
          <a:lstStyle/>
          <a:p>
            <a:fld id="{B8FC7FC9-4C8F-47CE-BC38-088EA0E6E23E}" type="slidenum">
              <a:rPr lang="en-US" smtClean="0"/>
              <a:t>‹N°›</a:t>
            </a:fld>
            <a:endParaRPr lang="en-US"/>
          </a:p>
        </p:txBody>
      </p:sp>
    </p:spTree>
    <p:extLst>
      <p:ext uri="{BB962C8B-B14F-4D97-AF65-F5344CB8AC3E}">
        <p14:creationId xmlns:p14="http://schemas.microsoft.com/office/powerpoint/2010/main" val="14151511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smtClean="0"/>
              <a:t>Modifiez le style du titre</a:t>
            </a:r>
            <a:endParaRPr lang="en-US"/>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7" name="Espace réservé de la date 6"/>
          <p:cNvSpPr>
            <a:spLocks noGrp="1"/>
          </p:cNvSpPr>
          <p:nvPr>
            <p:ph type="dt" sz="half" idx="10"/>
          </p:nvPr>
        </p:nvSpPr>
        <p:spPr/>
        <p:txBody>
          <a:bodyPr/>
          <a:lstStyle/>
          <a:p>
            <a:fld id="{DC57124E-00C0-487D-AE56-C09546DC9856}" type="datetimeFigureOut">
              <a:rPr lang="en-US" smtClean="0"/>
              <a:t>12/26/2024</a:t>
            </a:fld>
            <a:endParaRPr lang="en-US"/>
          </a:p>
        </p:txBody>
      </p:sp>
      <p:sp>
        <p:nvSpPr>
          <p:cNvPr id="8" name="Espace réservé du pied de page 7"/>
          <p:cNvSpPr>
            <a:spLocks noGrp="1"/>
          </p:cNvSpPr>
          <p:nvPr>
            <p:ph type="ftr" sz="quarter" idx="11"/>
          </p:nvPr>
        </p:nvSpPr>
        <p:spPr/>
        <p:txBody>
          <a:bodyPr/>
          <a:lstStyle/>
          <a:p>
            <a:endParaRPr lang="en-US"/>
          </a:p>
        </p:txBody>
      </p:sp>
      <p:sp>
        <p:nvSpPr>
          <p:cNvPr id="9" name="Espace réservé du numéro de diapositive 8"/>
          <p:cNvSpPr>
            <a:spLocks noGrp="1"/>
          </p:cNvSpPr>
          <p:nvPr>
            <p:ph type="sldNum" sz="quarter" idx="12"/>
          </p:nvPr>
        </p:nvSpPr>
        <p:spPr/>
        <p:txBody>
          <a:bodyPr/>
          <a:lstStyle/>
          <a:p>
            <a:fld id="{B8FC7FC9-4C8F-47CE-BC38-088EA0E6E23E}" type="slidenum">
              <a:rPr lang="en-US" smtClean="0"/>
              <a:t>‹N°›</a:t>
            </a:fld>
            <a:endParaRPr lang="en-US"/>
          </a:p>
        </p:txBody>
      </p:sp>
    </p:spTree>
    <p:extLst>
      <p:ext uri="{BB962C8B-B14F-4D97-AF65-F5344CB8AC3E}">
        <p14:creationId xmlns:p14="http://schemas.microsoft.com/office/powerpoint/2010/main" val="30549615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en-US"/>
          </a:p>
        </p:txBody>
      </p:sp>
      <p:sp>
        <p:nvSpPr>
          <p:cNvPr id="3" name="Espace réservé de la date 2"/>
          <p:cNvSpPr>
            <a:spLocks noGrp="1"/>
          </p:cNvSpPr>
          <p:nvPr>
            <p:ph type="dt" sz="half" idx="10"/>
          </p:nvPr>
        </p:nvSpPr>
        <p:spPr/>
        <p:txBody>
          <a:bodyPr/>
          <a:lstStyle/>
          <a:p>
            <a:fld id="{DC57124E-00C0-487D-AE56-C09546DC9856}" type="datetimeFigureOut">
              <a:rPr lang="en-US" smtClean="0"/>
              <a:t>12/26/2024</a:t>
            </a:fld>
            <a:endParaRPr lang="en-US"/>
          </a:p>
        </p:txBody>
      </p:sp>
      <p:sp>
        <p:nvSpPr>
          <p:cNvPr id="4" name="Espace réservé du pied de page 3"/>
          <p:cNvSpPr>
            <a:spLocks noGrp="1"/>
          </p:cNvSpPr>
          <p:nvPr>
            <p:ph type="ftr" sz="quarter" idx="11"/>
          </p:nvPr>
        </p:nvSpPr>
        <p:spPr/>
        <p:txBody>
          <a:bodyPr/>
          <a:lstStyle/>
          <a:p>
            <a:endParaRPr lang="en-US"/>
          </a:p>
        </p:txBody>
      </p:sp>
      <p:sp>
        <p:nvSpPr>
          <p:cNvPr id="5" name="Espace réservé du numéro de diapositive 4"/>
          <p:cNvSpPr>
            <a:spLocks noGrp="1"/>
          </p:cNvSpPr>
          <p:nvPr>
            <p:ph type="sldNum" sz="quarter" idx="12"/>
          </p:nvPr>
        </p:nvSpPr>
        <p:spPr/>
        <p:txBody>
          <a:bodyPr/>
          <a:lstStyle/>
          <a:p>
            <a:fld id="{B8FC7FC9-4C8F-47CE-BC38-088EA0E6E23E}" type="slidenum">
              <a:rPr lang="en-US" smtClean="0"/>
              <a:t>‹N°›</a:t>
            </a:fld>
            <a:endParaRPr lang="en-US"/>
          </a:p>
        </p:txBody>
      </p:sp>
    </p:spTree>
    <p:extLst>
      <p:ext uri="{BB962C8B-B14F-4D97-AF65-F5344CB8AC3E}">
        <p14:creationId xmlns:p14="http://schemas.microsoft.com/office/powerpoint/2010/main" val="18462472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DC57124E-00C0-487D-AE56-C09546DC9856}" type="datetimeFigureOut">
              <a:rPr lang="en-US" smtClean="0"/>
              <a:t>12/26/2024</a:t>
            </a:fld>
            <a:endParaRPr lang="en-US"/>
          </a:p>
        </p:txBody>
      </p:sp>
      <p:sp>
        <p:nvSpPr>
          <p:cNvPr id="3" name="Espace réservé du pied de page 2"/>
          <p:cNvSpPr>
            <a:spLocks noGrp="1"/>
          </p:cNvSpPr>
          <p:nvPr>
            <p:ph type="ftr" sz="quarter" idx="11"/>
          </p:nvPr>
        </p:nvSpPr>
        <p:spPr/>
        <p:txBody>
          <a:bodyPr/>
          <a:lstStyle/>
          <a:p>
            <a:endParaRPr lang="en-US"/>
          </a:p>
        </p:txBody>
      </p:sp>
      <p:sp>
        <p:nvSpPr>
          <p:cNvPr id="4" name="Espace réservé du numéro de diapositive 3"/>
          <p:cNvSpPr>
            <a:spLocks noGrp="1"/>
          </p:cNvSpPr>
          <p:nvPr>
            <p:ph type="sldNum" sz="quarter" idx="12"/>
          </p:nvPr>
        </p:nvSpPr>
        <p:spPr/>
        <p:txBody>
          <a:bodyPr/>
          <a:lstStyle/>
          <a:p>
            <a:fld id="{B8FC7FC9-4C8F-47CE-BC38-088EA0E6E23E}" type="slidenum">
              <a:rPr lang="en-US" smtClean="0"/>
              <a:t>‹N°›</a:t>
            </a:fld>
            <a:endParaRPr lang="en-US"/>
          </a:p>
        </p:txBody>
      </p:sp>
    </p:spTree>
    <p:extLst>
      <p:ext uri="{BB962C8B-B14F-4D97-AF65-F5344CB8AC3E}">
        <p14:creationId xmlns:p14="http://schemas.microsoft.com/office/powerpoint/2010/main" val="32645914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en-US"/>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Espace réservé de la date 4"/>
          <p:cNvSpPr>
            <a:spLocks noGrp="1"/>
          </p:cNvSpPr>
          <p:nvPr>
            <p:ph type="dt" sz="half" idx="10"/>
          </p:nvPr>
        </p:nvSpPr>
        <p:spPr/>
        <p:txBody>
          <a:bodyPr/>
          <a:lstStyle/>
          <a:p>
            <a:fld id="{DC57124E-00C0-487D-AE56-C09546DC9856}" type="datetimeFigureOut">
              <a:rPr lang="en-US" smtClean="0"/>
              <a:t>12/26/2024</a:t>
            </a:fld>
            <a:endParaRPr lang="en-US"/>
          </a:p>
        </p:txBody>
      </p:sp>
      <p:sp>
        <p:nvSpPr>
          <p:cNvPr id="6" name="Espace réservé du pied de page 5"/>
          <p:cNvSpPr>
            <a:spLocks noGrp="1"/>
          </p:cNvSpPr>
          <p:nvPr>
            <p:ph type="ftr" sz="quarter" idx="11"/>
          </p:nvPr>
        </p:nvSpPr>
        <p:spPr/>
        <p:txBody>
          <a:bodyPr/>
          <a:lstStyle/>
          <a:p>
            <a:endParaRPr lang="en-US"/>
          </a:p>
        </p:txBody>
      </p:sp>
      <p:sp>
        <p:nvSpPr>
          <p:cNvPr id="7" name="Espace réservé du numéro de diapositive 6"/>
          <p:cNvSpPr>
            <a:spLocks noGrp="1"/>
          </p:cNvSpPr>
          <p:nvPr>
            <p:ph type="sldNum" sz="quarter" idx="12"/>
          </p:nvPr>
        </p:nvSpPr>
        <p:spPr/>
        <p:txBody>
          <a:bodyPr/>
          <a:lstStyle/>
          <a:p>
            <a:fld id="{B8FC7FC9-4C8F-47CE-BC38-088EA0E6E23E}" type="slidenum">
              <a:rPr lang="en-US" smtClean="0"/>
              <a:t>‹N°›</a:t>
            </a:fld>
            <a:endParaRPr lang="en-US"/>
          </a:p>
        </p:txBody>
      </p:sp>
    </p:spTree>
    <p:extLst>
      <p:ext uri="{BB962C8B-B14F-4D97-AF65-F5344CB8AC3E}">
        <p14:creationId xmlns:p14="http://schemas.microsoft.com/office/powerpoint/2010/main" val="26889052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en-US"/>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Espace réservé de la date 4"/>
          <p:cNvSpPr>
            <a:spLocks noGrp="1"/>
          </p:cNvSpPr>
          <p:nvPr>
            <p:ph type="dt" sz="half" idx="10"/>
          </p:nvPr>
        </p:nvSpPr>
        <p:spPr/>
        <p:txBody>
          <a:bodyPr/>
          <a:lstStyle/>
          <a:p>
            <a:fld id="{DC57124E-00C0-487D-AE56-C09546DC9856}" type="datetimeFigureOut">
              <a:rPr lang="en-US" smtClean="0"/>
              <a:t>12/26/2024</a:t>
            </a:fld>
            <a:endParaRPr lang="en-US"/>
          </a:p>
        </p:txBody>
      </p:sp>
      <p:sp>
        <p:nvSpPr>
          <p:cNvPr id="6" name="Espace réservé du pied de page 5"/>
          <p:cNvSpPr>
            <a:spLocks noGrp="1"/>
          </p:cNvSpPr>
          <p:nvPr>
            <p:ph type="ftr" sz="quarter" idx="11"/>
          </p:nvPr>
        </p:nvSpPr>
        <p:spPr/>
        <p:txBody>
          <a:bodyPr/>
          <a:lstStyle/>
          <a:p>
            <a:endParaRPr lang="en-US"/>
          </a:p>
        </p:txBody>
      </p:sp>
      <p:sp>
        <p:nvSpPr>
          <p:cNvPr id="7" name="Espace réservé du numéro de diapositive 6"/>
          <p:cNvSpPr>
            <a:spLocks noGrp="1"/>
          </p:cNvSpPr>
          <p:nvPr>
            <p:ph type="sldNum" sz="quarter" idx="12"/>
          </p:nvPr>
        </p:nvSpPr>
        <p:spPr/>
        <p:txBody>
          <a:bodyPr/>
          <a:lstStyle/>
          <a:p>
            <a:fld id="{B8FC7FC9-4C8F-47CE-BC38-088EA0E6E23E}" type="slidenum">
              <a:rPr lang="en-US" smtClean="0"/>
              <a:t>‹N°›</a:t>
            </a:fld>
            <a:endParaRPr lang="en-US"/>
          </a:p>
        </p:txBody>
      </p:sp>
    </p:spTree>
    <p:extLst>
      <p:ext uri="{BB962C8B-B14F-4D97-AF65-F5344CB8AC3E}">
        <p14:creationId xmlns:p14="http://schemas.microsoft.com/office/powerpoint/2010/main" val="4097443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smtClean="0"/>
              <a:t>Modifiez le style du titre</a:t>
            </a:r>
            <a:endParaRPr lang="en-US"/>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C57124E-00C0-487D-AE56-C09546DC9856}" type="datetimeFigureOut">
              <a:rPr lang="en-US" smtClean="0"/>
              <a:t>12/26/2024</a:t>
            </a:fld>
            <a:endParaRPr lang="en-US"/>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FC7FC9-4C8F-47CE-BC38-088EA0E6E23E}" type="slidenum">
              <a:rPr lang="en-US" smtClean="0"/>
              <a:t>‹N°›</a:t>
            </a:fld>
            <a:endParaRPr lang="en-US"/>
          </a:p>
        </p:txBody>
      </p:sp>
    </p:spTree>
    <p:extLst>
      <p:ext uri="{BB962C8B-B14F-4D97-AF65-F5344CB8AC3E}">
        <p14:creationId xmlns:p14="http://schemas.microsoft.com/office/powerpoint/2010/main" val="20374096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ctr"/>
            <a:r>
              <a:rPr lang="fr-FR" sz="3600" b="1" dirty="0" smtClean="0"/>
              <a:t>Photosynthèse</a:t>
            </a:r>
            <a:r>
              <a:rPr lang="fr-FR" sz="3600" dirty="0" smtClean="0"/>
              <a:t> </a:t>
            </a:r>
            <a:endParaRPr lang="fr-FR" sz="3600" dirty="0"/>
          </a:p>
        </p:txBody>
      </p:sp>
      <p:sp>
        <p:nvSpPr>
          <p:cNvPr id="3" name="Espace réservé du contenu 2"/>
          <p:cNvSpPr>
            <a:spLocks noGrp="1"/>
          </p:cNvSpPr>
          <p:nvPr>
            <p:ph idx="1"/>
          </p:nvPr>
        </p:nvSpPr>
        <p:spPr>
          <a:xfrm>
            <a:off x="1981200" y="1071546"/>
            <a:ext cx="8472518" cy="5214974"/>
          </a:xfrm>
        </p:spPr>
        <p:txBody>
          <a:bodyPr>
            <a:normAutofit fontScale="92500"/>
          </a:bodyPr>
          <a:lstStyle/>
          <a:p>
            <a:pPr algn="just"/>
            <a:endParaRPr lang="fr-FR" dirty="0" smtClean="0"/>
          </a:p>
          <a:p>
            <a:pPr algn="just"/>
            <a:r>
              <a:rPr lang="fr-FR" dirty="0" smtClean="0"/>
              <a:t>La photosynthèse est le processus   bioénergétique qui permet à des organismes (plantes, algues, et certaines bactéries ) de synthétiser de la matière organique en utilisant l'énergie lumineuse, l'eau et le dioxyde de carbone.</a:t>
            </a:r>
          </a:p>
          <a:p>
            <a:pPr algn="just"/>
            <a:r>
              <a:rPr lang="fr-FR" dirty="0" smtClean="0"/>
              <a:t>La </a:t>
            </a:r>
            <a:r>
              <a:rPr lang="fr-FR" dirty="0" smtClean="0">
                <a:solidFill>
                  <a:srgbClr val="FF0000"/>
                </a:solidFill>
              </a:rPr>
              <a:t>chlorophylle</a:t>
            </a:r>
            <a:r>
              <a:rPr lang="fr-FR" dirty="0" smtClean="0"/>
              <a:t> des plantes vertes, siège de la </a:t>
            </a:r>
            <a:r>
              <a:rPr lang="fr-FR" b="1" dirty="0" smtClean="0"/>
              <a:t>photosynthèse</a:t>
            </a:r>
            <a:r>
              <a:rPr lang="fr-FR" dirty="0" smtClean="0"/>
              <a:t>, absorbe du CO</a:t>
            </a:r>
            <a:r>
              <a:rPr lang="fr-FR" baseline="-25000" dirty="0" smtClean="0"/>
              <a:t>2</a:t>
            </a:r>
            <a:r>
              <a:rPr lang="fr-FR" dirty="0" smtClean="0"/>
              <a:t> et génère de l'oxygène O</a:t>
            </a:r>
            <a:r>
              <a:rPr lang="fr-FR" baseline="-25000" dirty="0" smtClean="0"/>
              <a:t>2</a:t>
            </a:r>
            <a:r>
              <a:rPr lang="fr-FR" dirty="0" smtClean="0"/>
              <a:t> comme</a:t>
            </a:r>
            <a:r>
              <a:rPr lang="fr-FR" u="sng" dirty="0" smtClean="0"/>
              <a:t> sous-produit</a:t>
            </a:r>
            <a:r>
              <a:rPr lang="fr-FR" dirty="0" smtClean="0"/>
              <a:t>. L'énergie chimique issue du processus photosynthétique est mise en </a:t>
            </a:r>
            <a:r>
              <a:rPr lang="fr-FR" u="sng" dirty="0" smtClean="0"/>
              <a:t>réserve</a:t>
            </a:r>
            <a:r>
              <a:rPr lang="fr-FR" dirty="0" smtClean="0"/>
              <a:t> dans des composés de type </a:t>
            </a:r>
            <a:r>
              <a:rPr lang="fr-FR" u="sng" dirty="0" smtClean="0"/>
              <a:t>glucose</a:t>
            </a:r>
            <a:r>
              <a:rPr lang="fr-FR" dirty="0" smtClean="0"/>
              <a:t>.</a:t>
            </a:r>
          </a:p>
          <a:p>
            <a:pPr algn="just"/>
            <a:r>
              <a:rPr lang="fr-FR" dirty="0" smtClean="0"/>
              <a:t> Les molécules carbonées fabriquées par photosynthèse sont appelées </a:t>
            </a:r>
            <a:r>
              <a:rPr lang="fr-FR" dirty="0" err="1" smtClean="0">
                <a:solidFill>
                  <a:srgbClr val="FF0000"/>
                </a:solidFill>
              </a:rPr>
              <a:t>photosynthétats</a:t>
            </a:r>
            <a:r>
              <a:rPr lang="fr-FR" dirty="0" smtClean="0"/>
              <a:t> ou </a:t>
            </a:r>
            <a:r>
              <a:rPr lang="fr-FR" dirty="0" err="1" smtClean="0">
                <a:solidFill>
                  <a:srgbClr val="FF0000"/>
                </a:solidFill>
              </a:rPr>
              <a:t>assimilats</a:t>
            </a:r>
            <a:r>
              <a:rPr lang="fr-FR" dirty="0" smtClean="0"/>
              <a:t>.</a:t>
            </a:r>
            <a:br>
              <a:rPr lang="fr-FR" dirty="0" smtClean="0"/>
            </a:br>
            <a:endParaRPr lang="fr-FR" dirty="0"/>
          </a:p>
        </p:txBody>
      </p:sp>
    </p:spTree>
    <p:extLst>
      <p:ext uri="{BB962C8B-B14F-4D97-AF65-F5344CB8AC3E}">
        <p14:creationId xmlns:p14="http://schemas.microsoft.com/office/powerpoint/2010/main" val="83722760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contenu 2"/>
          <p:cNvSpPr>
            <a:spLocks noGrp="1"/>
          </p:cNvSpPr>
          <p:nvPr>
            <p:ph idx="1"/>
          </p:nvPr>
        </p:nvSpPr>
        <p:spPr>
          <a:xfrm>
            <a:off x="1738282" y="857233"/>
            <a:ext cx="8715436" cy="4525963"/>
          </a:xfrm>
        </p:spPr>
        <p:txBody>
          <a:bodyPr>
            <a:normAutofit/>
          </a:bodyPr>
          <a:lstStyle/>
          <a:p>
            <a:pPr algn="just"/>
            <a:r>
              <a:rPr lang="fr-FR" b="1" dirty="0"/>
              <a:t>Il y a deux étapes principales de la photosynthèse:</a:t>
            </a:r>
            <a:endParaRPr lang="fr-FR" dirty="0" smtClean="0"/>
          </a:p>
          <a:p>
            <a:pPr algn="just">
              <a:buNone/>
            </a:pPr>
            <a:r>
              <a:rPr lang="fr-FR" dirty="0" smtClean="0"/>
              <a:t>1. les </a:t>
            </a:r>
            <a:r>
              <a:rPr lang="fr-FR" i="1" dirty="0" smtClean="0"/>
              <a:t>réactions dépendantes de la lumière</a:t>
            </a:r>
            <a:r>
              <a:rPr lang="fr-FR" dirty="0" smtClean="0"/>
              <a:t> </a:t>
            </a:r>
            <a:r>
              <a:rPr lang="fr-FR" b="1" dirty="0" smtClean="0"/>
              <a:t>une phase photochimique</a:t>
            </a:r>
            <a:r>
              <a:rPr lang="fr-FR" dirty="0" smtClean="0"/>
              <a:t> (</a:t>
            </a:r>
            <a:r>
              <a:rPr lang="fr-FR" b="1" dirty="0" smtClean="0">
                <a:solidFill>
                  <a:srgbClr val="FF0000"/>
                </a:solidFill>
              </a:rPr>
              <a:t>phase claire</a:t>
            </a:r>
            <a:r>
              <a:rPr lang="fr-FR" dirty="0" smtClean="0"/>
              <a:t>) qui se déroule dans la membrane et le </a:t>
            </a:r>
            <a:r>
              <a:rPr lang="fr-FR" u="sng" dirty="0" smtClean="0"/>
              <a:t>lumen </a:t>
            </a:r>
            <a:r>
              <a:rPr lang="fr-FR" dirty="0" smtClean="0"/>
              <a:t>du </a:t>
            </a:r>
            <a:r>
              <a:rPr lang="fr-FR" u="sng" dirty="0" err="1" smtClean="0"/>
              <a:t>thylacoïde</a:t>
            </a:r>
            <a:r>
              <a:rPr lang="fr-FR" dirty="0" smtClean="0"/>
              <a:t>. Elle permet la captation de la </a:t>
            </a:r>
            <a:r>
              <a:rPr lang="fr-FR" u="sng" dirty="0" smtClean="0"/>
              <a:t>lumière </a:t>
            </a:r>
            <a:r>
              <a:rPr lang="fr-FR" dirty="0" smtClean="0"/>
              <a:t>et la conversion de l'</a:t>
            </a:r>
            <a:r>
              <a:rPr lang="fr-FR" u="sng" dirty="0" smtClean="0"/>
              <a:t>énergie</a:t>
            </a:r>
            <a:r>
              <a:rPr lang="fr-FR" dirty="0" smtClean="0"/>
              <a:t> lumineuse en énergie chimique utilisable dans le </a:t>
            </a:r>
            <a:r>
              <a:rPr lang="fr-FR" u="sng" dirty="0" smtClean="0"/>
              <a:t>métabolisme </a:t>
            </a:r>
            <a:r>
              <a:rPr lang="fr-FR" dirty="0" smtClean="0"/>
              <a:t>biochimique</a:t>
            </a:r>
            <a:endParaRPr lang="fr-FR" dirty="0"/>
          </a:p>
        </p:txBody>
      </p:sp>
    </p:spTree>
    <p:extLst>
      <p:ext uri="{BB962C8B-B14F-4D97-AF65-F5344CB8AC3E}">
        <p14:creationId xmlns:p14="http://schemas.microsoft.com/office/powerpoint/2010/main" val="124621827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pPr algn="just"/>
            <a:r>
              <a:rPr lang="fr-FR" dirty="0" smtClean="0"/>
              <a:t>La </a:t>
            </a:r>
            <a:r>
              <a:rPr lang="fr-FR" b="1" dirty="0" smtClean="0"/>
              <a:t>phase claire</a:t>
            </a:r>
            <a:r>
              <a:rPr lang="fr-FR" dirty="0" smtClean="0"/>
              <a:t> est un ensemble de réactions photochimiques, qui dépendent de la lumière, et au cours desquels les électrons sont transportés </a:t>
            </a:r>
            <a:r>
              <a:rPr lang="fr-FR" dirty="0" smtClean="0">
                <a:solidFill>
                  <a:srgbClr val="FF0000"/>
                </a:solidFill>
              </a:rPr>
              <a:t>à travers les deux photosystèmes (PSI et PSII) a</a:t>
            </a:r>
            <a:r>
              <a:rPr lang="fr-FR" dirty="0" smtClean="0"/>
              <a:t>fin de produire de l’ATP (molécule riche en énergie) et du NADPH + H</a:t>
            </a:r>
            <a:r>
              <a:rPr lang="fr-FR" baseline="30000" dirty="0" smtClean="0"/>
              <a:t>+</a:t>
            </a:r>
            <a:r>
              <a:rPr lang="fr-FR" dirty="0" smtClean="0"/>
              <a:t> (potentiel réducteur). La phase claire permet donc directement la transformation de l’énergie lumineuse en énergie chimique</a:t>
            </a:r>
            <a:endParaRPr lang="fr-FR" dirty="0"/>
          </a:p>
        </p:txBody>
      </p:sp>
    </p:spTree>
    <p:extLst>
      <p:ext uri="{BB962C8B-B14F-4D97-AF65-F5344CB8AC3E}">
        <p14:creationId xmlns:p14="http://schemas.microsoft.com/office/powerpoint/2010/main" val="195216817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952596" y="214290"/>
            <a:ext cx="8229600" cy="6429420"/>
          </a:xfrm>
        </p:spPr>
        <p:txBody>
          <a:bodyPr>
            <a:normAutofit/>
          </a:bodyPr>
          <a:lstStyle/>
          <a:p>
            <a:pPr algn="just"/>
            <a:r>
              <a:rPr lang="fr-FR" b="1" dirty="0" smtClean="0"/>
              <a:t>une phase biochimique  </a:t>
            </a:r>
            <a:r>
              <a:rPr lang="fr-FR" dirty="0" smtClean="0"/>
              <a:t>( </a:t>
            </a:r>
            <a:r>
              <a:rPr lang="fr-FR" i="1" dirty="0" smtClean="0"/>
              <a:t>cycle de Calvin)</a:t>
            </a:r>
            <a:r>
              <a:rPr lang="fr-FR" dirty="0" smtClean="0"/>
              <a:t> c’est </a:t>
            </a:r>
            <a:r>
              <a:rPr lang="fr-FR" b="1" dirty="0" smtClean="0">
                <a:solidFill>
                  <a:srgbClr val="FF0000"/>
                </a:solidFill>
              </a:rPr>
              <a:t>la phase sombre</a:t>
            </a:r>
            <a:r>
              <a:rPr lang="fr-FR" dirty="0" smtClean="0"/>
              <a:t>, qui se déroule dans le stroma. Grâce à l'énergie produite par la phase photochimique, le </a:t>
            </a:r>
            <a:r>
              <a:rPr lang="fr-FR" u="sng" dirty="0" smtClean="0"/>
              <a:t>gaz carbonique</a:t>
            </a:r>
            <a:r>
              <a:rPr lang="fr-FR" dirty="0" smtClean="0"/>
              <a:t> de l'</a:t>
            </a:r>
            <a:r>
              <a:rPr lang="fr-FR" u="sng" dirty="0" smtClean="0"/>
              <a:t>atmosphère </a:t>
            </a:r>
            <a:r>
              <a:rPr lang="fr-FR" dirty="0" smtClean="0"/>
              <a:t>est incorporé dans des </a:t>
            </a:r>
            <a:r>
              <a:rPr lang="fr-FR" u="sng" dirty="0" smtClean="0"/>
              <a:t>molécules</a:t>
            </a:r>
            <a:r>
              <a:rPr lang="fr-FR" dirty="0" smtClean="0"/>
              <a:t> organiques carbonées.</a:t>
            </a:r>
          </a:p>
          <a:p>
            <a:pPr algn="just"/>
            <a:r>
              <a:rPr lang="fr-FR" dirty="0" smtClean="0"/>
              <a:t>La </a:t>
            </a:r>
            <a:r>
              <a:rPr lang="fr-FR" b="1" dirty="0" smtClean="0"/>
              <a:t>phase sombre</a:t>
            </a:r>
            <a:r>
              <a:rPr lang="fr-FR" dirty="0" smtClean="0"/>
              <a:t> correspond au cycle de Calvin, entièrement enzymatique et indépendante de la lumière, au cours duquel l’ATP et le NADPH + H</a:t>
            </a:r>
            <a:r>
              <a:rPr lang="fr-FR" baseline="30000" dirty="0" smtClean="0"/>
              <a:t>+</a:t>
            </a:r>
            <a:r>
              <a:rPr lang="fr-FR" dirty="0" smtClean="0"/>
              <a:t> sont utilisés pour la conversion du dioxyde de carbone et de l’eau en glucides. Cette seconde partie permet l’assimilation du gaz carbonique.</a:t>
            </a:r>
          </a:p>
          <a:p>
            <a:endParaRPr lang="fr-FR" dirty="0"/>
          </a:p>
        </p:txBody>
      </p:sp>
    </p:spTree>
    <p:extLst>
      <p:ext uri="{BB962C8B-B14F-4D97-AF65-F5344CB8AC3E}">
        <p14:creationId xmlns:p14="http://schemas.microsoft.com/office/powerpoint/2010/main" val="200353656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280" name="Group 64"/>
          <p:cNvGrpSpPr>
            <a:grpSpLocks/>
          </p:cNvGrpSpPr>
          <p:nvPr/>
        </p:nvGrpSpPr>
        <p:grpSpPr bwMode="auto">
          <a:xfrm>
            <a:off x="1524000" y="1524000"/>
            <a:ext cx="7162800" cy="4343400"/>
            <a:chOff x="0" y="960"/>
            <a:chExt cx="4512" cy="2736"/>
          </a:xfrm>
        </p:grpSpPr>
        <p:sp>
          <p:nvSpPr>
            <p:cNvPr id="9281" name="Rectangle 65" descr="Papier de soie bleu"/>
            <p:cNvSpPr>
              <a:spLocks noChangeArrowheads="1"/>
            </p:cNvSpPr>
            <p:nvPr/>
          </p:nvSpPr>
          <p:spPr bwMode="auto">
            <a:xfrm>
              <a:off x="0" y="1632"/>
              <a:ext cx="4224" cy="1392"/>
            </a:xfrm>
            <a:prstGeom prst="rect">
              <a:avLst/>
            </a:prstGeom>
            <a:blipFill dpi="0" rotWithShape="0">
              <a:blip r:embed="rId2"/>
              <a:srcRect/>
              <a:tile tx="0" ty="0" sx="100000" sy="100000" flip="none" algn="tl"/>
            </a:blipFill>
            <a:ln w="25400">
              <a:solidFill>
                <a:srgbClr val="CCFF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US"/>
            </a:p>
          </p:txBody>
        </p:sp>
        <p:grpSp>
          <p:nvGrpSpPr>
            <p:cNvPr id="9282" name="Group 66"/>
            <p:cNvGrpSpPr>
              <a:grpSpLocks/>
            </p:cNvGrpSpPr>
            <p:nvPr/>
          </p:nvGrpSpPr>
          <p:grpSpPr bwMode="auto">
            <a:xfrm>
              <a:off x="0" y="960"/>
              <a:ext cx="4512" cy="2736"/>
              <a:chOff x="0" y="960"/>
              <a:chExt cx="4512" cy="2736"/>
            </a:xfrm>
          </p:grpSpPr>
          <p:sp>
            <p:nvSpPr>
              <p:cNvPr id="9283" name="AutoShape 67"/>
              <p:cNvSpPr>
                <a:spLocks noChangeArrowheads="1"/>
              </p:cNvSpPr>
              <p:nvPr/>
            </p:nvSpPr>
            <p:spPr bwMode="auto">
              <a:xfrm rot="5400000">
                <a:off x="2226" y="1409"/>
                <a:ext cx="2736" cy="1837"/>
              </a:xfrm>
              <a:custGeom>
                <a:avLst/>
                <a:gdLst>
                  <a:gd name="G0" fmla="+- 5663 0 0"/>
                  <a:gd name="G1" fmla="+- 11346557 0 0"/>
                  <a:gd name="G2" fmla="+- 0 0 11346557"/>
                  <a:gd name="T0" fmla="*/ 0 256 1"/>
                  <a:gd name="T1" fmla="*/ 180 256 1"/>
                  <a:gd name="G3" fmla="+- 11346557 T0 T1"/>
                  <a:gd name="T2" fmla="*/ 0 256 1"/>
                  <a:gd name="T3" fmla="*/ 90 256 1"/>
                  <a:gd name="G4" fmla="+- 11346557 T2 T3"/>
                  <a:gd name="G5" fmla="*/ G4 2 1"/>
                  <a:gd name="T4" fmla="*/ 90 256 1"/>
                  <a:gd name="T5" fmla="*/ 0 256 1"/>
                  <a:gd name="G6" fmla="+- 11346557 T4 T5"/>
                  <a:gd name="G7" fmla="*/ G6 2 1"/>
                  <a:gd name="G8" fmla="abs 11346557"/>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663"/>
                  <a:gd name="G18" fmla="*/ 5663 1 2"/>
                  <a:gd name="G19" fmla="+- G18 5400 0"/>
                  <a:gd name="G20" fmla="cos G19 11346557"/>
                  <a:gd name="G21" fmla="sin G19 11346557"/>
                  <a:gd name="G22" fmla="+- G20 10800 0"/>
                  <a:gd name="G23" fmla="+- G21 10800 0"/>
                  <a:gd name="G24" fmla="+- 10800 0 G20"/>
                  <a:gd name="G25" fmla="+- 5663 10800 0"/>
                  <a:gd name="G26" fmla="?: G9 G17 G25"/>
                  <a:gd name="G27" fmla="?: G9 0 21600"/>
                  <a:gd name="G28" fmla="cos 10800 11346557"/>
                  <a:gd name="G29" fmla="sin 10800 11346557"/>
                  <a:gd name="G30" fmla="sin 5663 11346557"/>
                  <a:gd name="G31" fmla="+- G28 10800 0"/>
                  <a:gd name="G32" fmla="+- G29 10800 0"/>
                  <a:gd name="G33" fmla="+- G30 10800 0"/>
                  <a:gd name="G34" fmla="?: G4 0 G31"/>
                  <a:gd name="G35" fmla="?: 11346557 G34 0"/>
                  <a:gd name="G36" fmla="?: G6 G35 G31"/>
                  <a:gd name="G37" fmla="+- 21600 0 G36"/>
                  <a:gd name="G38" fmla="?: G4 0 G33"/>
                  <a:gd name="G39" fmla="?: 11346557 G38 G32"/>
                  <a:gd name="G40" fmla="?: G6 G39 0"/>
                  <a:gd name="G41" fmla="?: G4 G32 21600"/>
                  <a:gd name="G42" fmla="?: G6 G41 G33"/>
                  <a:gd name="T12" fmla="*/ 10800 w 21600"/>
                  <a:gd name="T13" fmla="*/ 0 h 21600"/>
                  <a:gd name="T14" fmla="*/ 2627 w 21600"/>
                  <a:gd name="T15" fmla="*/ 11784 h 21600"/>
                  <a:gd name="T16" fmla="*/ 10800 w 21600"/>
                  <a:gd name="T17" fmla="*/ 5137 h 21600"/>
                  <a:gd name="T18" fmla="*/ 18973 w 21600"/>
                  <a:gd name="T19" fmla="*/ 11784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5177" y="11476"/>
                    </a:moveTo>
                    <a:cubicBezTo>
                      <a:pt x="5150" y="11252"/>
                      <a:pt x="5137" y="11026"/>
                      <a:pt x="5137" y="10800"/>
                    </a:cubicBezTo>
                    <a:cubicBezTo>
                      <a:pt x="5137" y="7672"/>
                      <a:pt x="7672" y="5137"/>
                      <a:pt x="10800" y="5137"/>
                    </a:cubicBezTo>
                    <a:cubicBezTo>
                      <a:pt x="13927" y="5137"/>
                      <a:pt x="16463" y="7672"/>
                      <a:pt x="16463" y="10800"/>
                    </a:cubicBezTo>
                    <a:cubicBezTo>
                      <a:pt x="16463" y="11026"/>
                      <a:pt x="16449" y="11252"/>
                      <a:pt x="16422" y="11476"/>
                    </a:cubicBezTo>
                    <a:lnTo>
                      <a:pt x="21522" y="12090"/>
                    </a:lnTo>
                    <a:cubicBezTo>
                      <a:pt x="21574" y="11662"/>
                      <a:pt x="21600" y="11231"/>
                      <a:pt x="21600" y="10800"/>
                    </a:cubicBezTo>
                    <a:cubicBezTo>
                      <a:pt x="21600" y="4835"/>
                      <a:pt x="16764" y="0"/>
                      <a:pt x="10800" y="0"/>
                    </a:cubicBezTo>
                    <a:cubicBezTo>
                      <a:pt x="4835" y="0"/>
                      <a:pt x="0" y="4835"/>
                      <a:pt x="0" y="10800"/>
                    </a:cubicBezTo>
                    <a:cubicBezTo>
                      <a:pt x="0" y="11231"/>
                      <a:pt x="25" y="11662"/>
                      <a:pt x="77" y="12090"/>
                    </a:cubicBezTo>
                    <a:close/>
                  </a:path>
                </a:pathLst>
              </a:custGeom>
              <a:solidFill>
                <a:srgbClr val="CCFFCC"/>
              </a:solidFill>
              <a:ln w="25400">
                <a:solidFill>
                  <a:srgbClr val="CCFFC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US" altLang="en-US"/>
              </a:p>
            </p:txBody>
          </p:sp>
          <p:sp>
            <p:nvSpPr>
              <p:cNvPr id="9284" name="Rectangle 68"/>
              <p:cNvSpPr>
                <a:spLocks noChangeArrowheads="1"/>
              </p:cNvSpPr>
              <p:nvPr/>
            </p:nvSpPr>
            <p:spPr bwMode="auto">
              <a:xfrm>
                <a:off x="0" y="960"/>
                <a:ext cx="3537" cy="660"/>
              </a:xfrm>
              <a:prstGeom prst="rect">
                <a:avLst/>
              </a:prstGeom>
              <a:solidFill>
                <a:srgbClr val="CCFFCC"/>
              </a:solidFill>
              <a:ln w="25400">
                <a:solidFill>
                  <a:srgbClr val="CCFFC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US"/>
              </a:p>
            </p:txBody>
          </p:sp>
          <p:sp>
            <p:nvSpPr>
              <p:cNvPr id="9285" name="Rectangle 69"/>
              <p:cNvSpPr>
                <a:spLocks noChangeArrowheads="1"/>
              </p:cNvSpPr>
              <p:nvPr/>
            </p:nvSpPr>
            <p:spPr bwMode="auto">
              <a:xfrm>
                <a:off x="0" y="3036"/>
                <a:ext cx="3628" cy="660"/>
              </a:xfrm>
              <a:prstGeom prst="rect">
                <a:avLst/>
              </a:prstGeom>
              <a:solidFill>
                <a:srgbClr val="CCFFCC"/>
              </a:solidFill>
              <a:ln w="25400">
                <a:solidFill>
                  <a:srgbClr val="CCFFC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US"/>
              </a:p>
            </p:txBody>
          </p:sp>
        </p:grpSp>
      </p:grpSp>
      <p:sp>
        <p:nvSpPr>
          <p:cNvPr id="9287" name="AutoShape 71"/>
          <p:cNvSpPr>
            <a:spLocks noChangeArrowheads="1"/>
          </p:cNvSpPr>
          <p:nvPr/>
        </p:nvSpPr>
        <p:spPr bwMode="auto">
          <a:xfrm>
            <a:off x="1524000" y="5943600"/>
            <a:ext cx="2438400" cy="914400"/>
          </a:xfrm>
          <a:prstGeom prst="horizontalScroll">
            <a:avLst>
              <a:gd name="adj" fmla="val 12500"/>
            </a:avLst>
          </a:prstGeom>
          <a:solidFill>
            <a:srgbClr val="C0C0C0"/>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r>
              <a:rPr lang="fr-FR" altLang="en-US">
                <a:latin typeface="Lucida Handwriting" panose="03010101010101010101" pitchFamily="66" charset="0"/>
              </a:rPr>
              <a:t>stroma </a:t>
            </a:r>
          </a:p>
          <a:p>
            <a:r>
              <a:rPr lang="fr-FR" altLang="en-US">
                <a:latin typeface="Lucida Handwriting" panose="03010101010101010101" pitchFamily="66" charset="0"/>
              </a:rPr>
              <a:t>du chloroplaste</a:t>
            </a:r>
          </a:p>
        </p:txBody>
      </p:sp>
      <p:sp>
        <p:nvSpPr>
          <p:cNvPr id="9289" name="AutoShape 73"/>
          <p:cNvSpPr>
            <a:spLocks noChangeArrowheads="1"/>
          </p:cNvSpPr>
          <p:nvPr/>
        </p:nvSpPr>
        <p:spPr bwMode="auto">
          <a:xfrm>
            <a:off x="1524000" y="4876800"/>
            <a:ext cx="2209800" cy="838200"/>
          </a:xfrm>
          <a:prstGeom prst="horizontalScroll">
            <a:avLst>
              <a:gd name="adj" fmla="val 12500"/>
            </a:avLst>
          </a:prstGeom>
          <a:solidFill>
            <a:srgbClr val="C0C0C0"/>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r>
              <a:rPr lang="fr-FR" altLang="en-US">
                <a:latin typeface="Lucida Handwriting" panose="03010101010101010101" pitchFamily="66" charset="0"/>
              </a:rPr>
              <a:t>membrane du</a:t>
            </a:r>
          </a:p>
          <a:p>
            <a:r>
              <a:rPr lang="fr-FR" altLang="en-US">
                <a:latin typeface="Lucida Handwriting" panose="03010101010101010101" pitchFamily="66" charset="0"/>
              </a:rPr>
              <a:t>  thylakoïde </a:t>
            </a:r>
          </a:p>
        </p:txBody>
      </p:sp>
      <p:grpSp>
        <p:nvGrpSpPr>
          <p:cNvPr id="9311" name="Group 95"/>
          <p:cNvGrpSpPr>
            <a:grpSpLocks/>
          </p:cNvGrpSpPr>
          <p:nvPr/>
        </p:nvGrpSpPr>
        <p:grpSpPr bwMode="auto">
          <a:xfrm>
            <a:off x="1752600" y="1600201"/>
            <a:ext cx="8610600" cy="3725863"/>
            <a:chOff x="144" y="1008"/>
            <a:chExt cx="5424" cy="2347"/>
          </a:xfrm>
        </p:grpSpPr>
        <p:grpSp>
          <p:nvGrpSpPr>
            <p:cNvPr id="9294" name="Group 78"/>
            <p:cNvGrpSpPr>
              <a:grpSpLocks/>
            </p:cNvGrpSpPr>
            <p:nvPr/>
          </p:nvGrpSpPr>
          <p:grpSpPr bwMode="auto">
            <a:xfrm>
              <a:off x="144" y="1008"/>
              <a:ext cx="3216" cy="762"/>
              <a:chOff x="144" y="1008"/>
              <a:chExt cx="3216" cy="762"/>
            </a:xfrm>
          </p:grpSpPr>
          <p:grpSp>
            <p:nvGrpSpPr>
              <p:cNvPr id="9293" name="Group 77"/>
              <p:cNvGrpSpPr>
                <a:grpSpLocks/>
              </p:cNvGrpSpPr>
              <p:nvPr/>
            </p:nvGrpSpPr>
            <p:grpSpPr bwMode="auto">
              <a:xfrm>
                <a:off x="2784" y="1008"/>
                <a:ext cx="576" cy="762"/>
                <a:chOff x="2784" y="1008"/>
                <a:chExt cx="576" cy="762"/>
              </a:xfrm>
            </p:grpSpPr>
            <p:sp>
              <p:nvSpPr>
                <p:cNvPr id="9250" name="Text Box 34"/>
                <p:cNvSpPr txBox="1">
                  <a:spLocks noChangeArrowheads="1"/>
                </p:cNvSpPr>
                <p:nvPr/>
              </p:nvSpPr>
              <p:spPr bwMode="auto">
                <a:xfrm>
                  <a:off x="2976" y="1536"/>
                  <a:ext cx="292" cy="234"/>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25400">
                      <a:solidFill>
                        <a:srgbClr val="CCFF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l"/>
                  <a:r>
                    <a:rPr lang="fr-FR" altLang="en-US"/>
                    <a:t>PSI</a:t>
                  </a:r>
                </a:p>
              </p:txBody>
            </p:sp>
            <p:sp>
              <p:nvSpPr>
                <p:cNvPr id="9263" name="AutoShape 47"/>
                <p:cNvSpPr>
                  <a:spLocks noChangeArrowheads="1"/>
                </p:cNvSpPr>
                <p:nvPr/>
              </p:nvSpPr>
              <p:spPr bwMode="auto">
                <a:xfrm>
                  <a:off x="2854" y="1092"/>
                  <a:ext cx="419" cy="402"/>
                </a:xfrm>
                <a:prstGeom prst="star8">
                  <a:avLst>
                    <a:gd name="adj" fmla="val 38250"/>
                  </a:avLst>
                </a:prstGeom>
                <a:solidFill>
                  <a:srgbClr val="008000"/>
                </a:solidFill>
                <a:ln w="25400">
                  <a:solidFill>
                    <a:srgbClr val="008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US"/>
                </a:p>
              </p:txBody>
            </p:sp>
            <p:sp>
              <p:nvSpPr>
                <p:cNvPr id="9264" name="Oval 48"/>
                <p:cNvSpPr>
                  <a:spLocks noChangeArrowheads="1"/>
                </p:cNvSpPr>
                <p:nvPr/>
              </p:nvSpPr>
              <p:spPr bwMode="auto">
                <a:xfrm>
                  <a:off x="3168" y="1071"/>
                  <a:ext cx="122" cy="127"/>
                </a:xfrm>
                <a:prstGeom prst="ellipse">
                  <a:avLst/>
                </a:prstGeom>
                <a:solidFill>
                  <a:srgbClr val="FF9900"/>
                </a:solidFill>
                <a:ln w="25400">
                  <a:solidFill>
                    <a:srgbClr val="FF99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US"/>
                </a:p>
              </p:txBody>
            </p:sp>
            <p:sp>
              <p:nvSpPr>
                <p:cNvPr id="9265" name="Oval 49"/>
                <p:cNvSpPr>
                  <a:spLocks noChangeArrowheads="1"/>
                </p:cNvSpPr>
                <p:nvPr/>
              </p:nvSpPr>
              <p:spPr bwMode="auto">
                <a:xfrm>
                  <a:off x="2854" y="1071"/>
                  <a:ext cx="122" cy="127"/>
                </a:xfrm>
                <a:prstGeom prst="ellipse">
                  <a:avLst/>
                </a:prstGeom>
                <a:solidFill>
                  <a:srgbClr val="FF9900"/>
                </a:solidFill>
                <a:ln w="25400">
                  <a:solidFill>
                    <a:srgbClr val="FF99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US"/>
                </a:p>
              </p:txBody>
            </p:sp>
            <p:sp>
              <p:nvSpPr>
                <p:cNvPr id="9266" name="Oval 50"/>
                <p:cNvSpPr>
                  <a:spLocks noChangeArrowheads="1"/>
                </p:cNvSpPr>
                <p:nvPr/>
              </p:nvSpPr>
              <p:spPr bwMode="auto">
                <a:xfrm>
                  <a:off x="3011" y="1409"/>
                  <a:ext cx="122" cy="127"/>
                </a:xfrm>
                <a:prstGeom prst="ellipse">
                  <a:avLst/>
                </a:prstGeom>
                <a:solidFill>
                  <a:srgbClr val="FF9900"/>
                </a:solidFill>
                <a:ln w="25400">
                  <a:solidFill>
                    <a:srgbClr val="FF99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US"/>
                </a:p>
              </p:txBody>
            </p:sp>
            <p:sp>
              <p:nvSpPr>
                <p:cNvPr id="9267" name="Oval 51"/>
                <p:cNvSpPr>
                  <a:spLocks noChangeArrowheads="1"/>
                </p:cNvSpPr>
                <p:nvPr/>
              </p:nvSpPr>
              <p:spPr bwMode="auto">
                <a:xfrm>
                  <a:off x="3011" y="1008"/>
                  <a:ext cx="122" cy="127"/>
                </a:xfrm>
                <a:prstGeom prst="ellipse">
                  <a:avLst/>
                </a:prstGeom>
                <a:solidFill>
                  <a:srgbClr val="FFFF66"/>
                </a:solidFill>
                <a:ln w="25400">
                  <a:solidFill>
                    <a:srgbClr val="FFFF6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US"/>
                </a:p>
              </p:txBody>
            </p:sp>
            <p:sp>
              <p:nvSpPr>
                <p:cNvPr id="9268" name="Oval 52"/>
                <p:cNvSpPr>
                  <a:spLocks noChangeArrowheads="1"/>
                </p:cNvSpPr>
                <p:nvPr/>
              </p:nvSpPr>
              <p:spPr bwMode="auto">
                <a:xfrm>
                  <a:off x="3238" y="1219"/>
                  <a:ext cx="122" cy="127"/>
                </a:xfrm>
                <a:prstGeom prst="ellipse">
                  <a:avLst/>
                </a:prstGeom>
                <a:solidFill>
                  <a:srgbClr val="FFFF66"/>
                </a:solidFill>
                <a:ln w="25400">
                  <a:solidFill>
                    <a:srgbClr val="FFFF6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US"/>
                </a:p>
              </p:txBody>
            </p:sp>
            <p:sp>
              <p:nvSpPr>
                <p:cNvPr id="9269" name="Oval 53"/>
                <p:cNvSpPr>
                  <a:spLocks noChangeArrowheads="1"/>
                </p:cNvSpPr>
                <p:nvPr/>
              </p:nvSpPr>
              <p:spPr bwMode="auto">
                <a:xfrm>
                  <a:off x="2836" y="1367"/>
                  <a:ext cx="123" cy="127"/>
                </a:xfrm>
                <a:prstGeom prst="ellipse">
                  <a:avLst/>
                </a:prstGeom>
                <a:solidFill>
                  <a:srgbClr val="FFFF66"/>
                </a:solidFill>
                <a:ln w="25400">
                  <a:solidFill>
                    <a:srgbClr val="FFFF6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US"/>
                </a:p>
              </p:txBody>
            </p:sp>
            <p:sp>
              <p:nvSpPr>
                <p:cNvPr id="9270" name="Oval 54"/>
                <p:cNvSpPr>
                  <a:spLocks noChangeArrowheads="1"/>
                </p:cNvSpPr>
                <p:nvPr/>
              </p:nvSpPr>
              <p:spPr bwMode="auto">
                <a:xfrm>
                  <a:off x="3151" y="1346"/>
                  <a:ext cx="122" cy="127"/>
                </a:xfrm>
                <a:prstGeom prst="ellipse">
                  <a:avLst/>
                </a:prstGeom>
                <a:solidFill>
                  <a:srgbClr val="99CC00"/>
                </a:solidFill>
                <a:ln w="25400">
                  <a:solidFill>
                    <a:srgbClr val="99CC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US"/>
                </a:p>
              </p:txBody>
            </p:sp>
            <p:sp>
              <p:nvSpPr>
                <p:cNvPr id="9271" name="Oval 55"/>
                <p:cNvSpPr>
                  <a:spLocks noChangeArrowheads="1"/>
                </p:cNvSpPr>
                <p:nvPr/>
              </p:nvSpPr>
              <p:spPr bwMode="auto">
                <a:xfrm>
                  <a:off x="2784" y="1219"/>
                  <a:ext cx="122" cy="127"/>
                </a:xfrm>
                <a:prstGeom prst="ellipse">
                  <a:avLst/>
                </a:prstGeom>
                <a:solidFill>
                  <a:srgbClr val="99CC00"/>
                </a:solidFill>
                <a:ln w="25400">
                  <a:solidFill>
                    <a:srgbClr val="99CC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US"/>
                </a:p>
              </p:txBody>
            </p:sp>
          </p:grpSp>
          <p:grpSp>
            <p:nvGrpSpPr>
              <p:cNvPr id="9292" name="Group 76"/>
              <p:cNvGrpSpPr>
                <a:grpSpLocks/>
              </p:cNvGrpSpPr>
              <p:nvPr/>
            </p:nvGrpSpPr>
            <p:grpSpPr bwMode="auto">
              <a:xfrm>
                <a:off x="144" y="1008"/>
                <a:ext cx="960" cy="528"/>
                <a:chOff x="144" y="1008"/>
                <a:chExt cx="960" cy="528"/>
              </a:xfrm>
            </p:grpSpPr>
            <p:sp>
              <p:nvSpPr>
                <p:cNvPr id="9253" name="AutoShape 37"/>
                <p:cNvSpPr>
                  <a:spLocks noChangeArrowheads="1"/>
                </p:cNvSpPr>
                <p:nvPr/>
              </p:nvSpPr>
              <p:spPr bwMode="auto">
                <a:xfrm>
                  <a:off x="598" y="1092"/>
                  <a:ext cx="419" cy="402"/>
                </a:xfrm>
                <a:prstGeom prst="star8">
                  <a:avLst>
                    <a:gd name="adj" fmla="val 38250"/>
                  </a:avLst>
                </a:prstGeom>
                <a:solidFill>
                  <a:srgbClr val="008000"/>
                </a:solidFill>
                <a:ln w="25400">
                  <a:solidFill>
                    <a:srgbClr val="008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US"/>
                </a:p>
              </p:txBody>
            </p:sp>
            <p:sp>
              <p:nvSpPr>
                <p:cNvPr id="9254" name="Oval 38"/>
                <p:cNvSpPr>
                  <a:spLocks noChangeArrowheads="1"/>
                </p:cNvSpPr>
                <p:nvPr/>
              </p:nvSpPr>
              <p:spPr bwMode="auto">
                <a:xfrm>
                  <a:off x="912" y="1071"/>
                  <a:ext cx="122" cy="127"/>
                </a:xfrm>
                <a:prstGeom prst="ellipse">
                  <a:avLst/>
                </a:prstGeom>
                <a:solidFill>
                  <a:srgbClr val="FF9900"/>
                </a:solidFill>
                <a:ln w="25400">
                  <a:solidFill>
                    <a:srgbClr val="FF99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US"/>
                </a:p>
              </p:txBody>
            </p:sp>
            <p:sp>
              <p:nvSpPr>
                <p:cNvPr id="9255" name="Oval 39"/>
                <p:cNvSpPr>
                  <a:spLocks noChangeArrowheads="1"/>
                </p:cNvSpPr>
                <p:nvPr/>
              </p:nvSpPr>
              <p:spPr bwMode="auto">
                <a:xfrm>
                  <a:off x="598" y="1071"/>
                  <a:ext cx="122" cy="127"/>
                </a:xfrm>
                <a:prstGeom prst="ellipse">
                  <a:avLst/>
                </a:prstGeom>
                <a:solidFill>
                  <a:srgbClr val="FF9900"/>
                </a:solidFill>
                <a:ln w="25400">
                  <a:solidFill>
                    <a:srgbClr val="FF99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US"/>
                </a:p>
              </p:txBody>
            </p:sp>
            <p:sp>
              <p:nvSpPr>
                <p:cNvPr id="9256" name="Oval 40"/>
                <p:cNvSpPr>
                  <a:spLocks noChangeArrowheads="1"/>
                </p:cNvSpPr>
                <p:nvPr/>
              </p:nvSpPr>
              <p:spPr bwMode="auto">
                <a:xfrm>
                  <a:off x="755" y="1409"/>
                  <a:ext cx="122" cy="127"/>
                </a:xfrm>
                <a:prstGeom prst="ellipse">
                  <a:avLst/>
                </a:prstGeom>
                <a:solidFill>
                  <a:srgbClr val="FF9900"/>
                </a:solidFill>
                <a:ln w="25400">
                  <a:solidFill>
                    <a:srgbClr val="FF99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US"/>
                </a:p>
              </p:txBody>
            </p:sp>
            <p:sp>
              <p:nvSpPr>
                <p:cNvPr id="9257" name="Oval 41"/>
                <p:cNvSpPr>
                  <a:spLocks noChangeArrowheads="1"/>
                </p:cNvSpPr>
                <p:nvPr/>
              </p:nvSpPr>
              <p:spPr bwMode="auto">
                <a:xfrm>
                  <a:off x="755" y="1008"/>
                  <a:ext cx="122" cy="127"/>
                </a:xfrm>
                <a:prstGeom prst="ellipse">
                  <a:avLst/>
                </a:prstGeom>
                <a:solidFill>
                  <a:srgbClr val="FFFF66"/>
                </a:solidFill>
                <a:ln w="25400">
                  <a:solidFill>
                    <a:srgbClr val="FFFF6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US"/>
                </a:p>
              </p:txBody>
            </p:sp>
            <p:sp>
              <p:nvSpPr>
                <p:cNvPr id="9258" name="Oval 42"/>
                <p:cNvSpPr>
                  <a:spLocks noChangeArrowheads="1"/>
                </p:cNvSpPr>
                <p:nvPr/>
              </p:nvSpPr>
              <p:spPr bwMode="auto">
                <a:xfrm>
                  <a:off x="982" y="1219"/>
                  <a:ext cx="122" cy="127"/>
                </a:xfrm>
                <a:prstGeom prst="ellipse">
                  <a:avLst/>
                </a:prstGeom>
                <a:solidFill>
                  <a:srgbClr val="FFFF66"/>
                </a:solidFill>
                <a:ln w="25400">
                  <a:solidFill>
                    <a:srgbClr val="FFFF6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US"/>
                </a:p>
              </p:txBody>
            </p:sp>
            <p:sp>
              <p:nvSpPr>
                <p:cNvPr id="9259" name="Oval 43"/>
                <p:cNvSpPr>
                  <a:spLocks noChangeArrowheads="1"/>
                </p:cNvSpPr>
                <p:nvPr/>
              </p:nvSpPr>
              <p:spPr bwMode="auto">
                <a:xfrm>
                  <a:off x="580" y="1367"/>
                  <a:ext cx="123" cy="127"/>
                </a:xfrm>
                <a:prstGeom prst="ellipse">
                  <a:avLst/>
                </a:prstGeom>
                <a:solidFill>
                  <a:srgbClr val="FFFF66"/>
                </a:solidFill>
                <a:ln w="25400">
                  <a:solidFill>
                    <a:srgbClr val="FFFF6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US"/>
                </a:p>
              </p:txBody>
            </p:sp>
            <p:sp>
              <p:nvSpPr>
                <p:cNvPr id="9260" name="Oval 44"/>
                <p:cNvSpPr>
                  <a:spLocks noChangeArrowheads="1"/>
                </p:cNvSpPr>
                <p:nvPr/>
              </p:nvSpPr>
              <p:spPr bwMode="auto">
                <a:xfrm>
                  <a:off x="895" y="1346"/>
                  <a:ext cx="122" cy="127"/>
                </a:xfrm>
                <a:prstGeom prst="ellipse">
                  <a:avLst/>
                </a:prstGeom>
                <a:solidFill>
                  <a:srgbClr val="99CC00"/>
                </a:solidFill>
                <a:ln w="25400">
                  <a:solidFill>
                    <a:srgbClr val="99CC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US"/>
                </a:p>
              </p:txBody>
            </p:sp>
            <p:sp>
              <p:nvSpPr>
                <p:cNvPr id="9261" name="Oval 45"/>
                <p:cNvSpPr>
                  <a:spLocks noChangeArrowheads="1"/>
                </p:cNvSpPr>
                <p:nvPr/>
              </p:nvSpPr>
              <p:spPr bwMode="auto">
                <a:xfrm>
                  <a:off x="528" y="1219"/>
                  <a:ext cx="122" cy="127"/>
                </a:xfrm>
                <a:prstGeom prst="ellipse">
                  <a:avLst/>
                </a:prstGeom>
                <a:solidFill>
                  <a:srgbClr val="99CC00"/>
                </a:solidFill>
                <a:ln w="25400">
                  <a:solidFill>
                    <a:srgbClr val="99CC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US"/>
                </a:p>
              </p:txBody>
            </p:sp>
            <p:sp>
              <p:nvSpPr>
                <p:cNvPr id="9272" name="Text Box 56"/>
                <p:cNvSpPr txBox="1">
                  <a:spLocks noChangeArrowheads="1"/>
                </p:cNvSpPr>
                <p:nvPr/>
              </p:nvSpPr>
              <p:spPr bwMode="auto">
                <a:xfrm>
                  <a:off x="144" y="1296"/>
                  <a:ext cx="329" cy="234"/>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25400">
                      <a:solidFill>
                        <a:srgbClr val="CCFF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l"/>
                  <a:r>
                    <a:rPr lang="fr-FR" altLang="en-US"/>
                    <a:t>PSII</a:t>
                  </a:r>
                </a:p>
              </p:txBody>
            </p:sp>
          </p:grpSp>
        </p:grpSp>
        <p:sp>
          <p:nvSpPr>
            <p:cNvPr id="9299" name="Text Box 83"/>
            <p:cNvSpPr txBox="1">
              <a:spLocks noChangeArrowheads="1"/>
            </p:cNvSpPr>
            <p:nvPr/>
          </p:nvSpPr>
          <p:spPr bwMode="auto">
            <a:xfrm>
              <a:off x="1824" y="2016"/>
              <a:ext cx="3744" cy="1339"/>
            </a:xfrm>
            <a:prstGeom prst="rect">
              <a:avLst/>
            </a:prstGeom>
            <a:solidFill>
              <a:schemeClr val="bg1"/>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algn="just"/>
              <a:r>
                <a:rPr lang="fr-FR" altLang="en-US" sz="2400"/>
                <a:t>	</a:t>
              </a:r>
              <a:r>
                <a:rPr lang="fr-FR" altLang="en-US"/>
                <a:t>La membrane des thylakoïdes contient de nombreux photosystèmes toujours associés par 2 (PSI et PSII).</a:t>
              </a:r>
            </a:p>
            <a:p>
              <a:pPr algn="just"/>
              <a:r>
                <a:rPr lang="fr-FR" altLang="en-US"/>
                <a:t>	Chaque photosystème comprend :</a:t>
              </a:r>
            </a:p>
            <a:p>
              <a:pPr algn="just"/>
              <a:r>
                <a:rPr lang="fr-FR" altLang="en-US">
                  <a:sym typeface="Wingdings" panose="05000000000000000000" pitchFamily="2" charset="2"/>
                </a:rPr>
                <a:t></a:t>
              </a:r>
              <a:r>
                <a:rPr lang="fr-FR" altLang="en-US"/>
                <a:t>des antennes collectrices (composées de pigments accessoires tels le carotène, la chlorophylle b et le xanthophylle…)</a:t>
              </a:r>
            </a:p>
            <a:p>
              <a:pPr algn="just"/>
              <a:r>
                <a:rPr lang="fr-FR" altLang="en-US">
                  <a:sym typeface="Wingdings" panose="05000000000000000000" pitchFamily="2" charset="2"/>
                </a:rPr>
                <a:t> un</a:t>
              </a:r>
              <a:r>
                <a:rPr lang="fr-FR" altLang="en-US"/>
                <a:t> centre réactionnel (constitué de chlorophylle a).</a:t>
              </a:r>
            </a:p>
          </p:txBody>
        </p:sp>
      </p:grpSp>
      <p:grpSp>
        <p:nvGrpSpPr>
          <p:cNvPr id="9312" name="Group 96"/>
          <p:cNvGrpSpPr>
            <a:grpSpLocks/>
          </p:cNvGrpSpPr>
          <p:nvPr/>
        </p:nvGrpSpPr>
        <p:grpSpPr bwMode="auto">
          <a:xfrm>
            <a:off x="1752600" y="0"/>
            <a:ext cx="8610600" cy="5849938"/>
            <a:chOff x="144" y="0"/>
            <a:chExt cx="5424" cy="3685"/>
          </a:xfrm>
        </p:grpSpPr>
        <p:grpSp>
          <p:nvGrpSpPr>
            <p:cNvPr id="9295" name="Group 79"/>
            <p:cNvGrpSpPr>
              <a:grpSpLocks/>
            </p:cNvGrpSpPr>
            <p:nvPr/>
          </p:nvGrpSpPr>
          <p:grpSpPr bwMode="auto">
            <a:xfrm>
              <a:off x="144" y="0"/>
              <a:ext cx="2832" cy="1008"/>
              <a:chOff x="144" y="0"/>
              <a:chExt cx="2832" cy="1008"/>
            </a:xfrm>
          </p:grpSpPr>
          <p:sp>
            <p:nvSpPr>
              <p:cNvPr id="9276" name="AutoShape 60"/>
              <p:cNvSpPr>
                <a:spLocks noChangeArrowheads="1"/>
              </p:cNvSpPr>
              <p:nvPr/>
            </p:nvSpPr>
            <p:spPr bwMode="auto">
              <a:xfrm>
                <a:off x="144" y="0"/>
                <a:ext cx="624" cy="672"/>
              </a:xfrm>
              <a:prstGeom prst="sun">
                <a:avLst>
                  <a:gd name="adj" fmla="val 25000"/>
                </a:avLst>
              </a:prstGeom>
              <a:solidFill>
                <a:srgbClr val="FF9900"/>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US"/>
              </a:p>
            </p:txBody>
          </p:sp>
          <p:sp>
            <p:nvSpPr>
              <p:cNvPr id="9278" name="AutoShape 62"/>
              <p:cNvSpPr>
                <a:spLocks noChangeArrowheads="1"/>
              </p:cNvSpPr>
              <p:nvPr/>
            </p:nvSpPr>
            <p:spPr bwMode="auto">
              <a:xfrm>
                <a:off x="2544" y="624"/>
                <a:ext cx="432" cy="384"/>
              </a:xfrm>
              <a:prstGeom prst="lightningBolt">
                <a:avLst/>
              </a:prstGeom>
              <a:solidFill>
                <a:srgbClr val="FF9900"/>
              </a:solidFill>
              <a:ln w="25400">
                <a:solidFill>
                  <a:srgbClr val="FF99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US"/>
              </a:p>
            </p:txBody>
          </p:sp>
          <p:sp>
            <p:nvSpPr>
              <p:cNvPr id="9279" name="AutoShape 63"/>
              <p:cNvSpPr>
                <a:spLocks noChangeArrowheads="1"/>
              </p:cNvSpPr>
              <p:nvPr/>
            </p:nvSpPr>
            <p:spPr bwMode="auto">
              <a:xfrm>
                <a:off x="384" y="624"/>
                <a:ext cx="432" cy="384"/>
              </a:xfrm>
              <a:prstGeom prst="lightningBolt">
                <a:avLst/>
              </a:prstGeom>
              <a:solidFill>
                <a:srgbClr val="FF9900"/>
              </a:solidFill>
              <a:ln w="25400">
                <a:solidFill>
                  <a:srgbClr val="FF99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US"/>
              </a:p>
            </p:txBody>
          </p:sp>
        </p:grpSp>
        <p:sp>
          <p:nvSpPr>
            <p:cNvPr id="9300" name="Text Box 84"/>
            <p:cNvSpPr txBox="1">
              <a:spLocks noChangeArrowheads="1"/>
            </p:cNvSpPr>
            <p:nvPr/>
          </p:nvSpPr>
          <p:spPr bwMode="auto">
            <a:xfrm>
              <a:off x="1824" y="2016"/>
              <a:ext cx="3744" cy="1669"/>
            </a:xfrm>
            <a:prstGeom prst="rect">
              <a:avLst/>
            </a:prstGeom>
            <a:solidFill>
              <a:schemeClr val="bg1"/>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algn="just"/>
              <a:r>
                <a:rPr lang="fr-FR" altLang="en-US" sz="2800"/>
                <a:t>	</a:t>
              </a:r>
              <a:r>
                <a:rPr lang="fr-FR" altLang="en-US" sz="2400"/>
                <a:t>Le soleil émet de l’énergie lumineuse sous forme de particules d’énergie nommées photons. Ceux-ci sont captés par les antennes collectrices des PS. </a:t>
              </a:r>
            </a:p>
            <a:p>
              <a:pPr algn="just"/>
              <a:r>
                <a:rPr lang="fr-FR" altLang="en-US" sz="2400"/>
                <a:t>L’énergie ainsi captée est transmise au centre réactionnel (chlorophylle a).</a:t>
              </a:r>
            </a:p>
            <a:p>
              <a:pPr algn="just"/>
              <a:endParaRPr lang="fr-FR" altLang="en-US"/>
            </a:p>
          </p:txBody>
        </p:sp>
      </p:grpSp>
      <p:grpSp>
        <p:nvGrpSpPr>
          <p:cNvPr id="9313" name="Group 97"/>
          <p:cNvGrpSpPr>
            <a:grpSpLocks/>
          </p:cNvGrpSpPr>
          <p:nvPr/>
        </p:nvGrpSpPr>
        <p:grpSpPr bwMode="auto">
          <a:xfrm>
            <a:off x="3289300" y="1066800"/>
            <a:ext cx="7073900" cy="4813300"/>
            <a:chOff x="1112" y="672"/>
            <a:chExt cx="4456" cy="3032"/>
          </a:xfrm>
        </p:grpSpPr>
        <p:grpSp>
          <p:nvGrpSpPr>
            <p:cNvPr id="9297" name="Group 81"/>
            <p:cNvGrpSpPr>
              <a:grpSpLocks/>
            </p:cNvGrpSpPr>
            <p:nvPr/>
          </p:nvGrpSpPr>
          <p:grpSpPr bwMode="auto">
            <a:xfrm>
              <a:off x="1112" y="672"/>
              <a:ext cx="2584" cy="868"/>
              <a:chOff x="1112" y="672"/>
              <a:chExt cx="2584" cy="868"/>
            </a:xfrm>
          </p:grpSpPr>
          <p:cxnSp>
            <p:nvCxnSpPr>
              <p:cNvPr id="9273" name="AutoShape 57"/>
              <p:cNvCxnSpPr>
                <a:cxnSpLocks noChangeShapeType="1"/>
                <a:stCxn id="9258" idx="6"/>
                <a:endCxn id="9231" idx="2"/>
              </p:cNvCxnSpPr>
              <p:nvPr/>
            </p:nvCxnSpPr>
            <p:spPr bwMode="auto">
              <a:xfrm flipV="1">
                <a:off x="1112" y="1104"/>
                <a:ext cx="560" cy="179"/>
              </a:xfrm>
              <a:prstGeom prst="curvedConnector3">
                <a:avLst>
                  <a:gd name="adj1" fmla="val 50000"/>
                </a:avLst>
              </a:prstGeom>
              <a:noFill/>
              <a:ln w="76200" cap="rnd">
                <a:solidFill>
                  <a:srgbClr val="FF0000"/>
                </a:solidFill>
                <a:prstDash val="sysDot"/>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274" name="AutoShape 58"/>
              <p:cNvCxnSpPr>
                <a:cxnSpLocks noChangeShapeType="1"/>
                <a:stCxn id="9263" idx="3"/>
                <a:endCxn id="9245" idx="0"/>
              </p:cNvCxnSpPr>
              <p:nvPr/>
            </p:nvCxnSpPr>
            <p:spPr bwMode="auto">
              <a:xfrm flipV="1">
                <a:off x="3281" y="1144"/>
                <a:ext cx="415" cy="149"/>
              </a:xfrm>
              <a:prstGeom prst="curvedConnector4">
                <a:avLst>
                  <a:gd name="adj1" fmla="val 37347"/>
                  <a:gd name="adj2" fmla="val 191273"/>
                </a:avLst>
              </a:prstGeom>
              <a:noFill/>
              <a:ln w="76200" cap="rnd">
                <a:solidFill>
                  <a:srgbClr val="FF0000"/>
                </a:solidFill>
                <a:prstDash val="sysDot"/>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290" name="Text Box 74"/>
              <p:cNvSpPr txBox="1">
                <a:spLocks noChangeArrowheads="1"/>
              </p:cNvSpPr>
              <p:nvPr/>
            </p:nvSpPr>
            <p:spPr bwMode="auto">
              <a:xfrm>
                <a:off x="1248" y="1248"/>
                <a:ext cx="392" cy="292"/>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25400">
                    <a:solidFill>
                      <a:srgbClr val="CCFF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l"/>
                <a:r>
                  <a:rPr lang="fr-FR" altLang="en-US" sz="2400">
                    <a:solidFill>
                      <a:srgbClr val="FF0000"/>
                    </a:solidFill>
                  </a:rPr>
                  <a:t>2 e</a:t>
                </a:r>
                <a:r>
                  <a:rPr lang="fr-FR" altLang="en-US" sz="2400" baseline="30000">
                    <a:solidFill>
                      <a:srgbClr val="FF0000"/>
                    </a:solidFill>
                  </a:rPr>
                  <a:t>-</a:t>
                </a:r>
              </a:p>
            </p:txBody>
          </p:sp>
          <p:sp>
            <p:nvSpPr>
              <p:cNvPr id="9291" name="Text Box 75"/>
              <p:cNvSpPr txBox="1">
                <a:spLocks noChangeArrowheads="1"/>
              </p:cNvSpPr>
              <p:nvPr/>
            </p:nvSpPr>
            <p:spPr bwMode="auto">
              <a:xfrm>
                <a:off x="3120" y="672"/>
                <a:ext cx="392" cy="292"/>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25400">
                    <a:solidFill>
                      <a:srgbClr val="CCFF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l"/>
                <a:r>
                  <a:rPr lang="fr-FR" altLang="en-US" sz="2400">
                    <a:solidFill>
                      <a:srgbClr val="FF0000"/>
                    </a:solidFill>
                  </a:rPr>
                  <a:t>2 e</a:t>
                </a:r>
                <a:r>
                  <a:rPr lang="fr-FR" altLang="en-US" sz="2400" baseline="30000">
                    <a:solidFill>
                      <a:srgbClr val="FF0000"/>
                    </a:solidFill>
                  </a:rPr>
                  <a:t>-</a:t>
                </a:r>
              </a:p>
            </p:txBody>
          </p:sp>
        </p:grpSp>
        <p:sp>
          <p:nvSpPr>
            <p:cNvPr id="9301" name="Text Box 85"/>
            <p:cNvSpPr txBox="1">
              <a:spLocks noChangeArrowheads="1"/>
            </p:cNvSpPr>
            <p:nvPr/>
          </p:nvSpPr>
          <p:spPr bwMode="auto">
            <a:xfrm>
              <a:off x="1824" y="2016"/>
              <a:ext cx="3744" cy="1688"/>
            </a:xfrm>
            <a:prstGeom prst="rect">
              <a:avLst/>
            </a:prstGeom>
            <a:solidFill>
              <a:schemeClr val="bg1"/>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algn="just"/>
              <a:r>
                <a:rPr lang="fr-FR" altLang="en-US" sz="2400"/>
                <a:t>	La chlorophylle a, excitée par l’énergie reçue, expulse 2 électrons.	Elle se trouve alors dans un état instable. </a:t>
              </a:r>
            </a:p>
            <a:p>
              <a:pPr algn="just"/>
              <a:r>
                <a:rPr lang="fr-FR" altLang="en-US" sz="2400"/>
                <a:t>	</a:t>
              </a:r>
            </a:p>
            <a:p>
              <a:pPr algn="just"/>
              <a:r>
                <a:rPr lang="fr-FR" altLang="en-US" sz="2400"/>
                <a:t>	L’apport de 2 électrons permettront de retrouver la stabilité.</a:t>
              </a:r>
            </a:p>
            <a:p>
              <a:pPr algn="just"/>
              <a:endParaRPr lang="fr-FR" altLang="en-US" sz="2400"/>
            </a:p>
          </p:txBody>
        </p:sp>
      </p:grpSp>
      <p:sp>
        <p:nvSpPr>
          <p:cNvPr id="9310" name="Text Box 94"/>
          <p:cNvSpPr txBox="1">
            <a:spLocks noChangeArrowheads="1"/>
          </p:cNvSpPr>
          <p:nvPr/>
        </p:nvSpPr>
        <p:spPr bwMode="auto">
          <a:xfrm>
            <a:off x="5313363" y="0"/>
            <a:ext cx="3888222" cy="833178"/>
          </a:xfrm>
          <a:prstGeom prst="rect">
            <a:avLst/>
          </a:prstGeom>
          <a:solidFill>
            <a:schemeClr val="bg1"/>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r>
              <a:rPr lang="fr-FR" altLang="en-US" sz="2400"/>
              <a:t>CHAINE PHOTOSYNTHETIQUE</a:t>
            </a:r>
          </a:p>
          <a:p>
            <a:r>
              <a:rPr lang="fr-FR" altLang="en-US" sz="2400"/>
              <a:t>DE TRANSPORT D’ELECTRONS</a:t>
            </a:r>
          </a:p>
        </p:txBody>
      </p:sp>
      <p:grpSp>
        <p:nvGrpSpPr>
          <p:cNvPr id="9314" name="Group 98"/>
          <p:cNvGrpSpPr>
            <a:grpSpLocks/>
          </p:cNvGrpSpPr>
          <p:nvPr/>
        </p:nvGrpSpPr>
        <p:grpSpPr bwMode="auto">
          <a:xfrm>
            <a:off x="4114800" y="1600200"/>
            <a:ext cx="6248400" cy="4279900"/>
            <a:chOff x="1632" y="1008"/>
            <a:chExt cx="3936" cy="2696"/>
          </a:xfrm>
        </p:grpSpPr>
        <p:grpSp>
          <p:nvGrpSpPr>
            <p:cNvPr id="9298" name="Group 82"/>
            <p:cNvGrpSpPr>
              <a:grpSpLocks/>
            </p:cNvGrpSpPr>
            <p:nvPr/>
          </p:nvGrpSpPr>
          <p:grpSpPr bwMode="auto">
            <a:xfrm>
              <a:off x="1632" y="1008"/>
              <a:ext cx="2798" cy="744"/>
              <a:chOff x="1632" y="1008"/>
              <a:chExt cx="2798" cy="744"/>
            </a:xfrm>
          </p:grpSpPr>
          <p:grpSp>
            <p:nvGrpSpPr>
              <p:cNvPr id="9219" name="Group 3"/>
              <p:cNvGrpSpPr>
                <a:grpSpLocks/>
              </p:cNvGrpSpPr>
              <p:nvPr/>
            </p:nvGrpSpPr>
            <p:grpSpPr bwMode="auto">
              <a:xfrm>
                <a:off x="1632" y="1008"/>
                <a:ext cx="878" cy="600"/>
                <a:chOff x="2064" y="2544"/>
                <a:chExt cx="878" cy="600"/>
              </a:xfrm>
            </p:grpSpPr>
            <p:grpSp>
              <p:nvGrpSpPr>
                <p:cNvPr id="9220" name="Group 4"/>
                <p:cNvGrpSpPr>
                  <a:grpSpLocks/>
                </p:cNvGrpSpPr>
                <p:nvPr/>
              </p:nvGrpSpPr>
              <p:grpSpPr bwMode="auto">
                <a:xfrm>
                  <a:off x="2064" y="2544"/>
                  <a:ext cx="878" cy="600"/>
                  <a:chOff x="1104" y="2832"/>
                  <a:chExt cx="878" cy="600"/>
                </a:xfrm>
              </p:grpSpPr>
              <p:grpSp>
                <p:nvGrpSpPr>
                  <p:cNvPr id="9221" name="Group 5"/>
                  <p:cNvGrpSpPr>
                    <a:grpSpLocks/>
                  </p:cNvGrpSpPr>
                  <p:nvPr/>
                </p:nvGrpSpPr>
                <p:grpSpPr bwMode="auto">
                  <a:xfrm>
                    <a:off x="1392" y="3024"/>
                    <a:ext cx="302" cy="216"/>
                    <a:chOff x="1488" y="2784"/>
                    <a:chExt cx="528" cy="432"/>
                  </a:xfrm>
                </p:grpSpPr>
                <p:sp>
                  <p:nvSpPr>
                    <p:cNvPr id="9222" name="AutoShape 6"/>
                    <p:cNvSpPr>
                      <a:spLocks noChangeArrowheads="1"/>
                    </p:cNvSpPr>
                    <p:nvPr/>
                  </p:nvSpPr>
                  <p:spPr bwMode="auto">
                    <a:xfrm flipH="1" flipV="1">
                      <a:off x="1488" y="2784"/>
                      <a:ext cx="528" cy="432"/>
                    </a:xfrm>
                    <a:prstGeom prst="flowChartMagneticTape">
                      <a:avLst/>
                    </a:prstGeom>
                    <a:solidFill>
                      <a:srgbClr val="FF99CC"/>
                    </a:solidFill>
                    <a:ln w="25400">
                      <a:solidFill>
                        <a:srgbClr val="FF99C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US"/>
                    </a:p>
                  </p:txBody>
                </p:sp>
                <p:sp>
                  <p:nvSpPr>
                    <p:cNvPr id="9223" name="AutoShape 7"/>
                    <p:cNvSpPr>
                      <a:spLocks noChangeArrowheads="1"/>
                    </p:cNvSpPr>
                    <p:nvPr/>
                  </p:nvSpPr>
                  <p:spPr bwMode="auto">
                    <a:xfrm>
                      <a:off x="1488" y="2784"/>
                      <a:ext cx="528" cy="432"/>
                    </a:xfrm>
                    <a:prstGeom prst="flowChartMagneticTape">
                      <a:avLst/>
                    </a:prstGeom>
                    <a:solidFill>
                      <a:srgbClr val="FF99CC"/>
                    </a:solidFill>
                    <a:ln w="25400">
                      <a:solidFill>
                        <a:srgbClr val="FF99C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US"/>
                    </a:p>
                  </p:txBody>
                </p:sp>
              </p:grpSp>
              <p:grpSp>
                <p:nvGrpSpPr>
                  <p:cNvPr id="9224" name="Group 8"/>
                  <p:cNvGrpSpPr>
                    <a:grpSpLocks/>
                  </p:cNvGrpSpPr>
                  <p:nvPr/>
                </p:nvGrpSpPr>
                <p:grpSpPr bwMode="auto">
                  <a:xfrm>
                    <a:off x="1680" y="3216"/>
                    <a:ext cx="302" cy="216"/>
                    <a:chOff x="1488" y="2784"/>
                    <a:chExt cx="528" cy="432"/>
                  </a:xfrm>
                </p:grpSpPr>
                <p:sp>
                  <p:nvSpPr>
                    <p:cNvPr id="9225" name="AutoShape 9"/>
                    <p:cNvSpPr>
                      <a:spLocks noChangeArrowheads="1"/>
                    </p:cNvSpPr>
                    <p:nvPr/>
                  </p:nvSpPr>
                  <p:spPr bwMode="auto">
                    <a:xfrm flipH="1" flipV="1">
                      <a:off x="1488" y="2784"/>
                      <a:ext cx="528" cy="432"/>
                    </a:xfrm>
                    <a:prstGeom prst="flowChartMagneticTape">
                      <a:avLst/>
                    </a:prstGeom>
                    <a:solidFill>
                      <a:srgbClr val="FF99CC"/>
                    </a:solidFill>
                    <a:ln w="25400">
                      <a:solidFill>
                        <a:srgbClr val="FF99C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US"/>
                    </a:p>
                  </p:txBody>
                </p:sp>
                <p:sp>
                  <p:nvSpPr>
                    <p:cNvPr id="9226" name="AutoShape 10"/>
                    <p:cNvSpPr>
                      <a:spLocks noChangeArrowheads="1"/>
                    </p:cNvSpPr>
                    <p:nvPr/>
                  </p:nvSpPr>
                  <p:spPr bwMode="auto">
                    <a:xfrm>
                      <a:off x="1488" y="2784"/>
                      <a:ext cx="528" cy="432"/>
                    </a:xfrm>
                    <a:prstGeom prst="flowChartMagneticTape">
                      <a:avLst/>
                    </a:prstGeom>
                    <a:solidFill>
                      <a:srgbClr val="FF99CC"/>
                    </a:solidFill>
                    <a:ln w="25400">
                      <a:solidFill>
                        <a:srgbClr val="FF99C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US"/>
                    </a:p>
                  </p:txBody>
                </p:sp>
              </p:grpSp>
              <p:grpSp>
                <p:nvGrpSpPr>
                  <p:cNvPr id="9227" name="Group 11"/>
                  <p:cNvGrpSpPr>
                    <a:grpSpLocks/>
                  </p:cNvGrpSpPr>
                  <p:nvPr/>
                </p:nvGrpSpPr>
                <p:grpSpPr bwMode="auto">
                  <a:xfrm>
                    <a:off x="1104" y="2832"/>
                    <a:ext cx="302" cy="216"/>
                    <a:chOff x="1488" y="2784"/>
                    <a:chExt cx="528" cy="432"/>
                  </a:xfrm>
                </p:grpSpPr>
                <p:sp>
                  <p:nvSpPr>
                    <p:cNvPr id="9228" name="AutoShape 12"/>
                    <p:cNvSpPr>
                      <a:spLocks noChangeArrowheads="1"/>
                    </p:cNvSpPr>
                    <p:nvPr/>
                  </p:nvSpPr>
                  <p:spPr bwMode="auto">
                    <a:xfrm flipH="1" flipV="1">
                      <a:off x="1488" y="2784"/>
                      <a:ext cx="528" cy="432"/>
                    </a:xfrm>
                    <a:prstGeom prst="flowChartMagneticTape">
                      <a:avLst/>
                    </a:prstGeom>
                    <a:solidFill>
                      <a:srgbClr val="FF99CC"/>
                    </a:solidFill>
                    <a:ln w="25400">
                      <a:solidFill>
                        <a:srgbClr val="FF99C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US"/>
                    </a:p>
                  </p:txBody>
                </p:sp>
                <p:sp>
                  <p:nvSpPr>
                    <p:cNvPr id="9229" name="AutoShape 13"/>
                    <p:cNvSpPr>
                      <a:spLocks noChangeArrowheads="1"/>
                    </p:cNvSpPr>
                    <p:nvPr/>
                  </p:nvSpPr>
                  <p:spPr bwMode="auto">
                    <a:xfrm>
                      <a:off x="1488" y="2784"/>
                      <a:ext cx="528" cy="432"/>
                    </a:xfrm>
                    <a:prstGeom prst="flowChartMagneticTape">
                      <a:avLst/>
                    </a:prstGeom>
                    <a:solidFill>
                      <a:srgbClr val="FF99CC"/>
                    </a:solidFill>
                    <a:ln w="25400">
                      <a:solidFill>
                        <a:srgbClr val="FF99C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US"/>
                    </a:p>
                  </p:txBody>
                </p:sp>
              </p:grpSp>
            </p:grpSp>
            <p:sp>
              <p:nvSpPr>
                <p:cNvPr id="9230" name="AutoShape 14"/>
                <p:cNvSpPr>
                  <a:spLocks noChangeArrowheads="1"/>
                </p:cNvSpPr>
                <p:nvPr/>
              </p:nvSpPr>
              <p:spPr bwMode="auto">
                <a:xfrm>
                  <a:off x="2400" y="2736"/>
                  <a:ext cx="192" cy="192"/>
                </a:xfrm>
                <a:prstGeom prst="flowChartOr">
                  <a:avLst/>
                </a:prstGeom>
                <a:solidFill>
                  <a:srgbClr val="FF99CC"/>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US"/>
                </a:p>
              </p:txBody>
            </p:sp>
            <p:sp>
              <p:nvSpPr>
                <p:cNvPr id="9231" name="AutoShape 15"/>
                <p:cNvSpPr>
                  <a:spLocks noChangeArrowheads="1"/>
                </p:cNvSpPr>
                <p:nvPr/>
              </p:nvSpPr>
              <p:spPr bwMode="auto">
                <a:xfrm>
                  <a:off x="2112" y="2544"/>
                  <a:ext cx="192" cy="192"/>
                </a:xfrm>
                <a:prstGeom prst="flowChartSummingJunction">
                  <a:avLst/>
                </a:prstGeom>
                <a:solidFill>
                  <a:srgbClr val="FF99CC"/>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US"/>
                </a:p>
              </p:txBody>
            </p:sp>
            <p:sp>
              <p:nvSpPr>
                <p:cNvPr id="9232" name="AutoShape 16"/>
                <p:cNvSpPr>
                  <a:spLocks noChangeArrowheads="1"/>
                </p:cNvSpPr>
                <p:nvPr/>
              </p:nvSpPr>
              <p:spPr bwMode="auto">
                <a:xfrm>
                  <a:off x="2688" y="2928"/>
                  <a:ext cx="192" cy="192"/>
                </a:xfrm>
                <a:prstGeom prst="flowChartSummingJunction">
                  <a:avLst/>
                </a:prstGeom>
                <a:solidFill>
                  <a:srgbClr val="FF99CC"/>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US"/>
                </a:p>
              </p:txBody>
            </p:sp>
          </p:grpSp>
          <p:grpSp>
            <p:nvGrpSpPr>
              <p:cNvPr id="9233" name="Group 17"/>
              <p:cNvGrpSpPr>
                <a:grpSpLocks/>
              </p:cNvGrpSpPr>
              <p:nvPr/>
            </p:nvGrpSpPr>
            <p:grpSpPr bwMode="auto">
              <a:xfrm>
                <a:off x="3552" y="1152"/>
                <a:ext cx="878" cy="600"/>
                <a:chOff x="2064" y="2544"/>
                <a:chExt cx="878" cy="600"/>
              </a:xfrm>
            </p:grpSpPr>
            <p:grpSp>
              <p:nvGrpSpPr>
                <p:cNvPr id="9234" name="Group 18"/>
                <p:cNvGrpSpPr>
                  <a:grpSpLocks/>
                </p:cNvGrpSpPr>
                <p:nvPr/>
              </p:nvGrpSpPr>
              <p:grpSpPr bwMode="auto">
                <a:xfrm>
                  <a:off x="2064" y="2544"/>
                  <a:ext cx="878" cy="600"/>
                  <a:chOff x="1104" y="2832"/>
                  <a:chExt cx="878" cy="600"/>
                </a:xfrm>
              </p:grpSpPr>
              <p:grpSp>
                <p:nvGrpSpPr>
                  <p:cNvPr id="9235" name="Group 19"/>
                  <p:cNvGrpSpPr>
                    <a:grpSpLocks/>
                  </p:cNvGrpSpPr>
                  <p:nvPr/>
                </p:nvGrpSpPr>
                <p:grpSpPr bwMode="auto">
                  <a:xfrm>
                    <a:off x="1392" y="3024"/>
                    <a:ext cx="302" cy="216"/>
                    <a:chOff x="1488" y="2784"/>
                    <a:chExt cx="528" cy="432"/>
                  </a:xfrm>
                </p:grpSpPr>
                <p:sp>
                  <p:nvSpPr>
                    <p:cNvPr id="9236" name="AutoShape 20"/>
                    <p:cNvSpPr>
                      <a:spLocks noChangeArrowheads="1"/>
                    </p:cNvSpPr>
                    <p:nvPr/>
                  </p:nvSpPr>
                  <p:spPr bwMode="auto">
                    <a:xfrm flipH="1" flipV="1">
                      <a:off x="1488" y="2784"/>
                      <a:ext cx="528" cy="432"/>
                    </a:xfrm>
                    <a:prstGeom prst="flowChartMagneticTape">
                      <a:avLst/>
                    </a:prstGeom>
                    <a:solidFill>
                      <a:srgbClr val="FF99CC"/>
                    </a:solidFill>
                    <a:ln w="25400">
                      <a:solidFill>
                        <a:srgbClr val="FF99C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US"/>
                    </a:p>
                  </p:txBody>
                </p:sp>
                <p:sp>
                  <p:nvSpPr>
                    <p:cNvPr id="9237" name="AutoShape 21"/>
                    <p:cNvSpPr>
                      <a:spLocks noChangeArrowheads="1"/>
                    </p:cNvSpPr>
                    <p:nvPr/>
                  </p:nvSpPr>
                  <p:spPr bwMode="auto">
                    <a:xfrm>
                      <a:off x="1488" y="2784"/>
                      <a:ext cx="528" cy="432"/>
                    </a:xfrm>
                    <a:prstGeom prst="flowChartMagneticTape">
                      <a:avLst/>
                    </a:prstGeom>
                    <a:solidFill>
                      <a:srgbClr val="FF99CC"/>
                    </a:solidFill>
                    <a:ln w="25400">
                      <a:solidFill>
                        <a:srgbClr val="FF99C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US"/>
                    </a:p>
                  </p:txBody>
                </p:sp>
              </p:grpSp>
              <p:grpSp>
                <p:nvGrpSpPr>
                  <p:cNvPr id="9238" name="Group 22"/>
                  <p:cNvGrpSpPr>
                    <a:grpSpLocks/>
                  </p:cNvGrpSpPr>
                  <p:nvPr/>
                </p:nvGrpSpPr>
                <p:grpSpPr bwMode="auto">
                  <a:xfrm>
                    <a:off x="1680" y="3216"/>
                    <a:ext cx="302" cy="216"/>
                    <a:chOff x="1488" y="2784"/>
                    <a:chExt cx="528" cy="432"/>
                  </a:xfrm>
                </p:grpSpPr>
                <p:sp>
                  <p:nvSpPr>
                    <p:cNvPr id="9239" name="AutoShape 23"/>
                    <p:cNvSpPr>
                      <a:spLocks noChangeArrowheads="1"/>
                    </p:cNvSpPr>
                    <p:nvPr/>
                  </p:nvSpPr>
                  <p:spPr bwMode="auto">
                    <a:xfrm flipH="1" flipV="1">
                      <a:off x="1488" y="2784"/>
                      <a:ext cx="528" cy="432"/>
                    </a:xfrm>
                    <a:prstGeom prst="flowChartMagneticTape">
                      <a:avLst/>
                    </a:prstGeom>
                    <a:solidFill>
                      <a:srgbClr val="FF99CC"/>
                    </a:solidFill>
                    <a:ln w="25400">
                      <a:solidFill>
                        <a:srgbClr val="FF99C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US"/>
                    </a:p>
                  </p:txBody>
                </p:sp>
                <p:sp>
                  <p:nvSpPr>
                    <p:cNvPr id="9240" name="AutoShape 24"/>
                    <p:cNvSpPr>
                      <a:spLocks noChangeArrowheads="1"/>
                    </p:cNvSpPr>
                    <p:nvPr/>
                  </p:nvSpPr>
                  <p:spPr bwMode="auto">
                    <a:xfrm>
                      <a:off x="1488" y="2784"/>
                      <a:ext cx="528" cy="432"/>
                    </a:xfrm>
                    <a:prstGeom prst="flowChartMagneticTape">
                      <a:avLst/>
                    </a:prstGeom>
                    <a:solidFill>
                      <a:srgbClr val="FF99CC"/>
                    </a:solidFill>
                    <a:ln w="25400">
                      <a:solidFill>
                        <a:srgbClr val="FF99C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US"/>
                    </a:p>
                  </p:txBody>
                </p:sp>
              </p:grpSp>
              <p:grpSp>
                <p:nvGrpSpPr>
                  <p:cNvPr id="9241" name="Group 25"/>
                  <p:cNvGrpSpPr>
                    <a:grpSpLocks/>
                  </p:cNvGrpSpPr>
                  <p:nvPr/>
                </p:nvGrpSpPr>
                <p:grpSpPr bwMode="auto">
                  <a:xfrm>
                    <a:off x="1104" y="2832"/>
                    <a:ext cx="302" cy="216"/>
                    <a:chOff x="1488" y="2784"/>
                    <a:chExt cx="528" cy="432"/>
                  </a:xfrm>
                </p:grpSpPr>
                <p:sp>
                  <p:nvSpPr>
                    <p:cNvPr id="9242" name="AutoShape 26"/>
                    <p:cNvSpPr>
                      <a:spLocks noChangeArrowheads="1"/>
                    </p:cNvSpPr>
                    <p:nvPr/>
                  </p:nvSpPr>
                  <p:spPr bwMode="auto">
                    <a:xfrm flipH="1" flipV="1">
                      <a:off x="1488" y="2784"/>
                      <a:ext cx="528" cy="432"/>
                    </a:xfrm>
                    <a:prstGeom prst="flowChartMagneticTape">
                      <a:avLst/>
                    </a:prstGeom>
                    <a:solidFill>
                      <a:srgbClr val="FF99CC"/>
                    </a:solidFill>
                    <a:ln w="25400">
                      <a:solidFill>
                        <a:srgbClr val="FF99C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US"/>
                    </a:p>
                  </p:txBody>
                </p:sp>
                <p:sp>
                  <p:nvSpPr>
                    <p:cNvPr id="9243" name="AutoShape 27"/>
                    <p:cNvSpPr>
                      <a:spLocks noChangeArrowheads="1"/>
                    </p:cNvSpPr>
                    <p:nvPr/>
                  </p:nvSpPr>
                  <p:spPr bwMode="auto">
                    <a:xfrm>
                      <a:off x="1488" y="2784"/>
                      <a:ext cx="528" cy="432"/>
                    </a:xfrm>
                    <a:prstGeom prst="flowChartMagneticTape">
                      <a:avLst/>
                    </a:prstGeom>
                    <a:solidFill>
                      <a:srgbClr val="FF99CC"/>
                    </a:solidFill>
                    <a:ln w="25400">
                      <a:solidFill>
                        <a:srgbClr val="FF99C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US"/>
                    </a:p>
                  </p:txBody>
                </p:sp>
              </p:grpSp>
            </p:grpSp>
            <p:sp>
              <p:nvSpPr>
                <p:cNvPr id="9244" name="AutoShape 28"/>
                <p:cNvSpPr>
                  <a:spLocks noChangeArrowheads="1"/>
                </p:cNvSpPr>
                <p:nvPr/>
              </p:nvSpPr>
              <p:spPr bwMode="auto">
                <a:xfrm>
                  <a:off x="2400" y="2736"/>
                  <a:ext cx="192" cy="192"/>
                </a:xfrm>
                <a:prstGeom prst="flowChartOr">
                  <a:avLst/>
                </a:prstGeom>
                <a:solidFill>
                  <a:srgbClr val="FF99CC"/>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US"/>
                </a:p>
              </p:txBody>
            </p:sp>
            <p:sp>
              <p:nvSpPr>
                <p:cNvPr id="9245" name="AutoShape 29"/>
                <p:cNvSpPr>
                  <a:spLocks noChangeArrowheads="1"/>
                </p:cNvSpPr>
                <p:nvPr/>
              </p:nvSpPr>
              <p:spPr bwMode="auto">
                <a:xfrm>
                  <a:off x="2112" y="2544"/>
                  <a:ext cx="192" cy="192"/>
                </a:xfrm>
                <a:prstGeom prst="flowChartSummingJunction">
                  <a:avLst/>
                </a:prstGeom>
                <a:solidFill>
                  <a:srgbClr val="FF99CC"/>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US"/>
                </a:p>
              </p:txBody>
            </p:sp>
            <p:sp>
              <p:nvSpPr>
                <p:cNvPr id="9246" name="AutoShape 30"/>
                <p:cNvSpPr>
                  <a:spLocks noChangeArrowheads="1"/>
                </p:cNvSpPr>
                <p:nvPr/>
              </p:nvSpPr>
              <p:spPr bwMode="auto">
                <a:xfrm>
                  <a:off x="2688" y="2928"/>
                  <a:ext cx="192" cy="192"/>
                </a:xfrm>
                <a:prstGeom prst="flowChartSummingJunction">
                  <a:avLst/>
                </a:prstGeom>
                <a:solidFill>
                  <a:srgbClr val="FF99CC"/>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US"/>
                </a:p>
              </p:txBody>
            </p:sp>
          </p:grpSp>
        </p:grpSp>
        <p:sp>
          <p:nvSpPr>
            <p:cNvPr id="9302" name="Text Box 86"/>
            <p:cNvSpPr txBox="1">
              <a:spLocks noChangeArrowheads="1"/>
            </p:cNvSpPr>
            <p:nvPr/>
          </p:nvSpPr>
          <p:spPr bwMode="auto">
            <a:xfrm>
              <a:off x="1824" y="2016"/>
              <a:ext cx="3744" cy="1688"/>
            </a:xfrm>
            <a:prstGeom prst="rect">
              <a:avLst/>
            </a:prstGeom>
            <a:solidFill>
              <a:schemeClr val="bg1"/>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algn="just"/>
              <a:r>
                <a:rPr lang="fr-FR" altLang="en-US" sz="2400"/>
                <a:t>	Les électrons sont pris en charge par des chaînes de transporteurs d’électrons.</a:t>
              </a:r>
            </a:p>
            <a:p>
              <a:pPr algn="just"/>
              <a:endParaRPr lang="fr-FR" altLang="en-US" sz="2400"/>
            </a:p>
            <a:p>
              <a:pPr algn="just"/>
              <a:r>
                <a:rPr lang="fr-FR" altLang="en-US" sz="2400"/>
                <a:t>	Le transport est assuré par des réactions d’oxydo-réduction dans le sens des potentiels redox croissants.</a:t>
              </a:r>
            </a:p>
            <a:p>
              <a:pPr algn="just"/>
              <a:endParaRPr lang="fr-FR" altLang="en-US" sz="2400"/>
            </a:p>
          </p:txBody>
        </p:sp>
      </p:grpSp>
      <p:sp>
        <p:nvSpPr>
          <p:cNvPr id="9316" name="AutoShape 100"/>
          <p:cNvSpPr>
            <a:spLocks noChangeArrowheads="1"/>
          </p:cNvSpPr>
          <p:nvPr/>
        </p:nvSpPr>
        <p:spPr bwMode="auto">
          <a:xfrm>
            <a:off x="1828800" y="3886200"/>
            <a:ext cx="2590800" cy="762000"/>
          </a:xfrm>
          <a:prstGeom prst="horizontalScroll">
            <a:avLst>
              <a:gd name="adj" fmla="val 12500"/>
            </a:avLst>
          </a:prstGeom>
          <a:solidFill>
            <a:srgbClr val="C0C0C0"/>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r>
              <a:rPr lang="fr-FR" altLang="en-US">
                <a:latin typeface="Lucida Handwriting" panose="03010101010101010101" pitchFamily="66" charset="0"/>
              </a:rPr>
              <a:t>espace </a:t>
            </a:r>
          </a:p>
          <a:p>
            <a:r>
              <a:rPr lang="fr-FR" altLang="en-US">
                <a:latin typeface="Lucida Handwriting" panose="03010101010101010101" pitchFamily="66" charset="0"/>
              </a:rPr>
              <a:t>intrathylakoïde</a:t>
            </a:r>
          </a:p>
        </p:txBody>
      </p:sp>
      <p:grpSp>
        <p:nvGrpSpPr>
          <p:cNvPr id="9315" name="Group 99"/>
          <p:cNvGrpSpPr>
            <a:grpSpLocks/>
          </p:cNvGrpSpPr>
          <p:nvPr/>
        </p:nvGrpSpPr>
        <p:grpSpPr bwMode="auto">
          <a:xfrm>
            <a:off x="1524000" y="2362201"/>
            <a:ext cx="8839200" cy="3865563"/>
            <a:chOff x="0" y="1502"/>
            <a:chExt cx="5568" cy="2435"/>
          </a:xfrm>
        </p:grpSpPr>
        <p:grpSp>
          <p:nvGrpSpPr>
            <p:cNvPr id="9309" name="Group 93"/>
            <p:cNvGrpSpPr>
              <a:grpSpLocks/>
            </p:cNvGrpSpPr>
            <p:nvPr/>
          </p:nvGrpSpPr>
          <p:grpSpPr bwMode="auto">
            <a:xfrm>
              <a:off x="0" y="1502"/>
              <a:ext cx="2898" cy="1138"/>
              <a:chOff x="0" y="1502"/>
              <a:chExt cx="2898" cy="1138"/>
            </a:xfrm>
          </p:grpSpPr>
          <p:cxnSp>
            <p:nvCxnSpPr>
              <p:cNvPr id="9305" name="AutoShape 89"/>
              <p:cNvCxnSpPr>
                <a:cxnSpLocks noChangeShapeType="1"/>
              </p:cNvCxnSpPr>
              <p:nvPr/>
            </p:nvCxnSpPr>
            <p:spPr bwMode="auto">
              <a:xfrm rot="16200000">
                <a:off x="272" y="1752"/>
                <a:ext cx="752" cy="336"/>
              </a:xfrm>
              <a:prstGeom prst="curvedConnector3">
                <a:avLst>
                  <a:gd name="adj1" fmla="val 53190"/>
                </a:avLst>
              </a:prstGeom>
              <a:noFill/>
              <a:ln w="76200" cap="rnd">
                <a:solidFill>
                  <a:srgbClr val="FF0000"/>
                </a:solidFill>
                <a:prstDash val="sysDot"/>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306" name="Text Box 90"/>
              <p:cNvSpPr txBox="1">
                <a:spLocks noChangeArrowheads="1"/>
              </p:cNvSpPr>
              <p:nvPr/>
            </p:nvSpPr>
            <p:spPr bwMode="auto">
              <a:xfrm>
                <a:off x="615" y="1903"/>
                <a:ext cx="392" cy="292"/>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25400">
                    <a:solidFill>
                      <a:srgbClr val="CCFF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l"/>
                <a:r>
                  <a:rPr lang="fr-FR" altLang="en-US" sz="2400">
                    <a:solidFill>
                      <a:srgbClr val="FF0000"/>
                    </a:solidFill>
                  </a:rPr>
                  <a:t>2 e</a:t>
                </a:r>
                <a:r>
                  <a:rPr lang="fr-FR" altLang="en-US" sz="2400" baseline="30000">
                    <a:solidFill>
                      <a:srgbClr val="FF0000"/>
                    </a:solidFill>
                  </a:rPr>
                  <a:t>-</a:t>
                </a:r>
              </a:p>
            </p:txBody>
          </p:sp>
          <p:cxnSp>
            <p:nvCxnSpPr>
              <p:cNvPr id="9307" name="AutoShape 91"/>
              <p:cNvCxnSpPr>
                <a:cxnSpLocks noChangeShapeType="1"/>
              </p:cNvCxnSpPr>
              <p:nvPr/>
            </p:nvCxnSpPr>
            <p:spPr bwMode="auto">
              <a:xfrm rot="5400000" flipH="1" flipV="1">
                <a:off x="2628" y="1294"/>
                <a:ext cx="62" cy="478"/>
              </a:xfrm>
              <a:prstGeom prst="curvedConnector3">
                <a:avLst>
                  <a:gd name="adj1" fmla="val -264514"/>
                </a:avLst>
              </a:prstGeom>
              <a:noFill/>
              <a:ln w="76200" cap="rnd">
                <a:solidFill>
                  <a:srgbClr val="FF0000"/>
                </a:solidFill>
                <a:prstDash val="sysDot"/>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308" name="AutoShape 92"/>
              <p:cNvSpPr>
                <a:spLocks noChangeArrowheads="1"/>
              </p:cNvSpPr>
              <p:nvPr/>
            </p:nvSpPr>
            <p:spPr bwMode="auto">
              <a:xfrm>
                <a:off x="0" y="2304"/>
                <a:ext cx="816" cy="336"/>
              </a:xfrm>
              <a:prstGeom prst="cloudCallout">
                <a:avLst>
                  <a:gd name="adj1" fmla="val -42278"/>
                  <a:gd name="adj2" fmla="val 152977"/>
                </a:avLst>
              </a:prstGeom>
              <a:solidFill>
                <a:srgbClr val="CCFFFF"/>
              </a:solidFill>
              <a:ln w="25400">
                <a:solidFill>
                  <a:srgbClr val="CCFF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r>
                  <a:rPr lang="fr-FR" altLang="en-US" sz="2400"/>
                  <a:t>H</a:t>
                </a:r>
                <a:r>
                  <a:rPr lang="fr-FR" altLang="en-US" sz="2400" baseline="-25000"/>
                  <a:t>2</a:t>
                </a:r>
                <a:r>
                  <a:rPr lang="fr-FR" altLang="en-US" sz="2400"/>
                  <a:t>O</a:t>
                </a:r>
              </a:p>
            </p:txBody>
          </p:sp>
        </p:grpSp>
        <p:sp>
          <p:nvSpPr>
            <p:cNvPr id="9304" name="Text Box 88"/>
            <p:cNvSpPr txBox="1">
              <a:spLocks noChangeArrowheads="1"/>
            </p:cNvSpPr>
            <p:nvPr/>
          </p:nvSpPr>
          <p:spPr bwMode="auto">
            <a:xfrm>
              <a:off x="1824" y="2016"/>
              <a:ext cx="3744" cy="1921"/>
            </a:xfrm>
            <a:prstGeom prst="rect">
              <a:avLst/>
            </a:prstGeom>
            <a:solidFill>
              <a:schemeClr val="bg1"/>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algn="just"/>
              <a:r>
                <a:rPr lang="fr-FR" altLang="en-US" sz="2400"/>
                <a:t>	Les électrons issus du PSII vont stabiliser PSI. </a:t>
              </a:r>
            </a:p>
            <a:p>
              <a:pPr algn="just"/>
              <a:endParaRPr lang="fr-FR" altLang="en-US" sz="2400"/>
            </a:p>
            <a:p>
              <a:pPr algn="just"/>
              <a:r>
                <a:rPr lang="fr-FR" altLang="en-US" sz="2400"/>
                <a:t>	Par contre, pour PSII les électrons proviennent de la « décomposition de l’eau » dite photolyse de l’eau.</a:t>
              </a:r>
            </a:p>
            <a:p>
              <a:pPr algn="just"/>
              <a:endParaRPr lang="fr-FR" altLang="en-US" sz="2400"/>
            </a:p>
            <a:p>
              <a:pPr algn="just"/>
              <a:endParaRPr lang="fr-FR" altLang="en-US" sz="2400"/>
            </a:p>
          </p:txBody>
        </p:sp>
      </p:grpSp>
    </p:spTree>
    <p:extLst>
      <p:ext uri="{BB962C8B-B14F-4D97-AF65-F5344CB8AC3E}">
        <p14:creationId xmlns:p14="http://schemas.microsoft.com/office/powerpoint/2010/main" val="303257485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9311"/>
                                        </p:tgtEl>
                                        <p:attrNameLst>
                                          <p:attrName>style.visibility</p:attrName>
                                        </p:attrNameLst>
                                      </p:cBhvr>
                                      <p:to>
                                        <p:strVal val="visible"/>
                                      </p:to>
                                    </p:set>
                                    <p:anim calcmode="lin" valueType="num">
                                      <p:cBhvr>
                                        <p:cTn id="7" dur="500" fill="hold"/>
                                        <p:tgtEl>
                                          <p:spTgt spid="9311"/>
                                        </p:tgtEl>
                                        <p:attrNameLst>
                                          <p:attrName>ppt_w</p:attrName>
                                        </p:attrNameLst>
                                      </p:cBhvr>
                                      <p:tavLst>
                                        <p:tav tm="0">
                                          <p:val>
                                            <p:fltVal val="0"/>
                                          </p:val>
                                        </p:tav>
                                        <p:tav tm="100000">
                                          <p:val>
                                            <p:strVal val="#ppt_w"/>
                                          </p:val>
                                        </p:tav>
                                      </p:tavLst>
                                    </p:anim>
                                    <p:anim calcmode="lin" valueType="num">
                                      <p:cBhvr>
                                        <p:cTn id="8" dur="500" fill="hold"/>
                                        <p:tgtEl>
                                          <p:spTgt spid="9311"/>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nodeType="clickEffect">
                                  <p:stCondLst>
                                    <p:cond delay="0"/>
                                  </p:stCondLst>
                                  <p:childTnLst>
                                    <p:set>
                                      <p:cBhvr>
                                        <p:cTn id="12" dur="1" fill="hold">
                                          <p:stCondLst>
                                            <p:cond delay="0"/>
                                          </p:stCondLst>
                                        </p:cTn>
                                        <p:tgtEl>
                                          <p:spTgt spid="9312"/>
                                        </p:tgtEl>
                                        <p:attrNameLst>
                                          <p:attrName>style.visibility</p:attrName>
                                        </p:attrNameLst>
                                      </p:cBhvr>
                                      <p:to>
                                        <p:strVal val="visible"/>
                                      </p:to>
                                    </p:set>
                                    <p:anim calcmode="lin" valueType="num">
                                      <p:cBhvr>
                                        <p:cTn id="13" dur="500" fill="hold"/>
                                        <p:tgtEl>
                                          <p:spTgt spid="9312"/>
                                        </p:tgtEl>
                                        <p:attrNameLst>
                                          <p:attrName>ppt_w</p:attrName>
                                        </p:attrNameLst>
                                      </p:cBhvr>
                                      <p:tavLst>
                                        <p:tav tm="0">
                                          <p:val>
                                            <p:fltVal val="0"/>
                                          </p:val>
                                        </p:tav>
                                        <p:tav tm="100000">
                                          <p:val>
                                            <p:strVal val="#ppt_w"/>
                                          </p:val>
                                        </p:tav>
                                      </p:tavLst>
                                    </p:anim>
                                    <p:anim calcmode="lin" valueType="num">
                                      <p:cBhvr>
                                        <p:cTn id="14" dur="500" fill="hold"/>
                                        <p:tgtEl>
                                          <p:spTgt spid="9312"/>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nodeType="clickEffect">
                                  <p:stCondLst>
                                    <p:cond delay="0"/>
                                  </p:stCondLst>
                                  <p:childTnLst>
                                    <p:set>
                                      <p:cBhvr>
                                        <p:cTn id="18" dur="1" fill="hold">
                                          <p:stCondLst>
                                            <p:cond delay="0"/>
                                          </p:stCondLst>
                                        </p:cTn>
                                        <p:tgtEl>
                                          <p:spTgt spid="9313"/>
                                        </p:tgtEl>
                                        <p:attrNameLst>
                                          <p:attrName>style.visibility</p:attrName>
                                        </p:attrNameLst>
                                      </p:cBhvr>
                                      <p:to>
                                        <p:strVal val="visible"/>
                                      </p:to>
                                    </p:set>
                                    <p:anim calcmode="lin" valueType="num">
                                      <p:cBhvr>
                                        <p:cTn id="19" dur="500" fill="hold"/>
                                        <p:tgtEl>
                                          <p:spTgt spid="9313"/>
                                        </p:tgtEl>
                                        <p:attrNameLst>
                                          <p:attrName>ppt_w</p:attrName>
                                        </p:attrNameLst>
                                      </p:cBhvr>
                                      <p:tavLst>
                                        <p:tav tm="0">
                                          <p:val>
                                            <p:fltVal val="0"/>
                                          </p:val>
                                        </p:tav>
                                        <p:tav tm="100000">
                                          <p:val>
                                            <p:strVal val="#ppt_w"/>
                                          </p:val>
                                        </p:tav>
                                      </p:tavLst>
                                    </p:anim>
                                    <p:anim calcmode="lin" valueType="num">
                                      <p:cBhvr>
                                        <p:cTn id="20" dur="500" fill="hold"/>
                                        <p:tgtEl>
                                          <p:spTgt spid="9313"/>
                                        </p:tgtEl>
                                        <p:attrNameLst>
                                          <p:attrName>ppt_h</p:attrName>
                                        </p:attrNameLst>
                                      </p:cBhvr>
                                      <p:tavLst>
                                        <p:tav tm="0">
                                          <p:val>
                                            <p:fltVal val="0"/>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3" presetClass="entr" presetSubtype="16" fill="hold" nodeType="clickEffect">
                                  <p:stCondLst>
                                    <p:cond delay="0"/>
                                  </p:stCondLst>
                                  <p:childTnLst>
                                    <p:set>
                                      <p:cBhvr>
                                        <p:cTn id="24" dur="1" fill="hold">
                                          <p:stCondLst>
                                            <p:cond delay="0"/>
                                          </p:stCondLst>
                                        </p:cTn>
                                        <p:tgtEl>
                                          <p:spTgt spid="9314"/>
                                        </p:tgtEl>
                                        <p:attrNameLst>
                                          <p:attrName>style.visibility</p:attrName>
                                        </p:attrNameLst>
                                      </p:cBhvr>
                                      <p:to>
                                        <p:strVal val="visible"/>
                                      </p:to>
                                    </p:set>
                                    <p:anim calcmode="lin" valueType="num">
                                      <p:cBhvr>
                                        <p:cTn id="25" dur="500" fill="hold"/>
                                        <p:tgtEl>
                                          <p:spTgt spid="9314"/>
                                        </p:tgtEl>
                                        <p:attrNameLst>
                                          <p:attrName>ppt_w</p:attrName>
                                        </p:attrNameLst>
                                      </p:cBhvr>
                                      <p:tavLst>
                                        <p:tav tm="0">
                                          <p:val>
                                            <p:fltVal val="0"/>
                                          </p:val>
                                        </p:tav>
                                        <p:tav tm="100000">
                                          <p:val>
                                            <p:strVal val="#ppt_w"/>
                                          </p:val>
                                        </p:tav>
                                      </p:tavLst>
                                    </p:anim>
                                    <p:anim calcmode="lin" valueType="num">
                                      <p:cBhvr>
                                        <p:cTn id="26" dur="500" fill="hold"/>
                                        <p:tgtEl>
                                          <p:spTgt spid="9314"/>
                                        </p:tgtEl>
                                        <p:attrNameLst>
                                          <p:attrName>ppt_h</p:attrName>
                                        </p:attrNameLst>
                                      </p:cBhvr>
                                      <p:tavLst>
                                        <p:tav tm="0">
                                          <p:val>
                                            <p:fltVal val="0"/>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3" presetClass="entr" presetSubtype="16" fill="hold" nodeType="clickEffect">
                                  <p:stCondLst>
                                    <p:cond delay="0"/>
                                  </p:stCondLst>
                                  <p:childTnLst>
                                    <p:set>
                                      <p:cBhvr>
                                        <p:cTn id="30" dur="1" fill="hold">
                                          <p:stCondLst>
                                            <p:cond delay="0"/>
                                          </p:stCondLst>
                                        </p:cTn>
                                        <p:tgtEl>
                                          <p:spTgt spid="9315"/>
                                        </p:tgtEl>
                                        <p:attrNameLst>
                                          <p:attrName>style.visibility</p:attrName>
                                        </p:attrNameLst>
                                      </p:cBhvr>
                                      <p:to>
                                        <p:strVal val="visible"/>
                                      </p:to>
                                    </p:set>
                                    <p:anim calcmode="lin" valueType="num">
                                      <p:cBhvr>
                                        <p:cTn id="31" dur="500" fill="hold"/>
                                        <p:tgtEl>
                                          <p:spTgt spid="9315"/>
                                        </p:tgtEl>
                                        <p:attrNameLst>
                                          <p:attrName>ppt_w</p:attrName>
                                        </p:attrNameLst>
                                      </p:cBhvr>
                                      <p:tavLst>
                                        <p:tav tm="0">
                                          <p:val>
                                            <p:fltVal val="0"/>
                                          </p:val>
                                        </p:tav>
                                        <p:tav tm="100000">
                                          <p:val>
                                            <p:strVal val="#ppt_w"/>
                                          </p:val>
                                        </p:tav>
                                      </p:tavLst>
                                    </p:anim>
                                    <p:anim calcmode="lin" valueType="num">
                                      <p:cBhvr>
                                        <p:cTn id="32" dur="500" fill="hold"/>
                                        <p:tgtEl>
                                          <p:spTgt spid="931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602" name="Group 2"/>
          <p:cNvGrpSpPr>
            <a:grpSpLocks/>
          </p:cNvGrpSpPr>
          <p:nvPr/>
        </p:nvGrpSpPr>
        <p:grpSpPr bwMode="auto">
          <a:xfrm>
            <a:off x="1524000" y="1524000"/>
            <a:ext cx="7162800" cy="4343400"/>
            <a:chOff x="0" y="960"/>
            <a:chExt cx="4512" cy="2736"/>
          </a:xfrm>
        </p:grpSpPr>
        <p:sp>
          <p:nvSpPr>
            <p:cNvPr id="25603" name="Rectangle 3" descr="Papier de soie bleu"/>
            <p:cNvSpPr>
              <a:spLocks noChangeArrowheads="1"/>
            </p:cNvSpPr>
            <p:nvPr/>
          </p:nvSpPr>
          <p:spPr bwMode="auto">
            <a:xfrm>
              <a:off x="0" y="1632"/>
              <a:ext cx="4224" cy="1392"/>
            </a:xfrm>
            <a:prstGeom prst="rect">
              <a:avLst/>
            </a:prstGeom>
            <a:blipFill dpi="0" rotWithShape="0">
              <a:blip r:embed="rId2"/>
              <a:srcRect/>
              <a:tile tx="0" ty="0" sx="100000" sy="100000" flip="none" algn="tl"/>
            </a:blipFill>
            <a:ln w="25400">
              <a:solidFill>
                <a:srgbClr val="CCFF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US"/>
            </a:p>
          </p:txBody>
        </p:sp>
        <p:grpSp>
          <p:nvGrpSpPr>
            <p:cNvPr id="25604" name="Group 4"/>
            <p:cNvGrpSpPr>
              <a:grpSpLocks/>
            </p:cNvGrpSpPr>
            <p:nvPr/>
          </p:nvGrpSpPr>
          <p:grpSpPr bwMode="auto">
            <a:xfrm>
              <a:off x="0" y="960"/>
              <a:ext cx="4512" cy="2736"/>
              <a:chOff x="0" y="960"/>
              <a:chExt cx="4512" cy="2736"/>
            </a:xfrm>
          </p:grpSpPr>
          <p:sp>
            <p:nvSpPr>
              <p:cNvPr id="25605" name="AutoShape 5"/>
              <p:cNvSpPr>
                <a:spLocks noChangeArrowheads="1"/>
              </p:cNvSpPr>
              <p:nvPr/>
            </p:nvSpPr>
            <p:spPr bwMode="auto">
              <a:xfrm rot="5400000">
                <a:off x="2226" y="1409"/>
                <a:ext cx="2736" cy="1837"/>
              </a:xfrm>
              <a:custGeom>
                <a:avLst/>
                <a:gdLst>
                  <a:gd name="G0" fmla="+- 5663 0 0"/>
                  <a:gd name="G1" fmla="+- 11346557 0 0"/>
                  <a:gd name="G2" fmla="+- 0 0 11346557"/>
                  <a:gd name="T0" fmla="*/ 0 256 1"/>
                  <a:gd name="T1" fmla="*/ 180 256 1"/>
                  <a:gd name="G3" fmla="+- 11346557 T0 T1"/>
                  <a:gd name="T2" fmla="*/ 0 256 1"/>
                  <a:gd name="T3" fmla="*/ 90 256 1"/>
                  <a:gd name="G4" fmla="+- 11346557 T2 T3"/>
                  <a:gd name="G5" fmla="*/ G4 2 1"/>
                  <a:gd name="T4" fmla="*/ 90 256 1"/>
                  <a:gd name="T5" fmla="*/ 0 256 1"/>
                  <a:gd name="G6" fmla="+- 11346557 T4 T5"/>
                  <a:gd name="G7" fmla="*/ G6 2 1"/>
                  <a:gd name="G8" fmla="abs 11346557"/>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663"/>
                  <a:gd name="G18" fmla="*/ 5663 1 2"/>
                  <a:gd name="G19" fmla="+- G18 5400 0"/>
                  <a:gd name="G20" fmla="cos G19 11346557"/>
                  <a:gd name="G21" fmla="sin G19 11346557"/>
                  <a:gd name="G22" fmla="+- G20 10800 0"/>
                  <a:gd name="G23" fmla="+- G21 10800 0"/>
                  <a:gd name="G24" fmla="+- 10800 0 G20"/>
                  <a:gd name="G25" fmla="+- 5663 10800 0"/>
                  <a:gd name="G26" fmla="?: G9 G17 G25"/>
                  <a:gd name="G27" fmla="?: G9 0 21600"/>
                  <a:gd name="G28" fmla="cos 10800 11346557"/>
                  <a:gd name="G29" fmla="sin 10800 11346557"/>
                  <a:gd name="G30" fmla="sin 5663 11346557"/>
                  <a:gd name="G31" fmla="+- G28 10800 0"/>
                  <a:gd name="G32" fmla="+- G29 10800 0"/>
                  <a:gd name="G33" fmla="+- G30 10800 0"/>
                  <a:gd name="G34" fmla="?: G4 0 G31"/>
                  <a:gd name="G35" fmla="?: 11346557 G34 0"/>
                  <a:gd name="G36" fmla="?: G6 G35 G31"/>
                  <a:gd name="G37" fmla="+- 21600 0 G36"/>
                  <a:gd name="G38" fmla="?: G4 0 G33"/>
                  <a:gd name="G39" fmla="?: 11346557 G38 G32"/>
                  <a:gd name="G40" fmla="?: G6 G39 0"/>
                  <a:gd name="G41" fmla="?: G4 G32 21600"/>
                  <a:gd name="G42" fmla="?: G6 G41 G33"/>
                  <a:gd name="T12" fmla="*/ 10800 w 21600"/>
                  <a:gd name="T13" fmla="*/ 0 h 21600"/>
                  <a:gd name="T14" fmla="*/ 2627 w 21600"/>
                  <a:gd name="T15" fmla="*/ 11784 h 21600"/>
                  <a:gd name="T16" fmla="*/ 10800 w 21600"/>
                  <a:gd name="T17" fmla="*/ 5137 h 21600"/>
                  <a:gd name="T18" fmla="*/ 18973 w 21600"/>
                  <a:gd name="T19" fmla="*/ 11784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5177" y="11476"/>
                    </a:moveTo>
                    <a:cubicBezTo>
                      <a:pt x="5150" y="11252"/>
                      <a:pt x="5137" y="11026"/>
                      <a:pt x="5137" y="10800"/>
                    </a:cubicBezTo>
                    <a:cubicBezTo>
                      <a:pt x="5137" y="7672"/>
                      <a:pt x="7672" y="5137"/>
                      <a:pt x="10800" y="5137"/>
                    </a:cubicBezTo>
                    <a:cubicBezTo>
                      <a:pt x="13927" y="5137"/>
                      <a:pt x="16463" y="7672"/>
                      <a:pt x="16463" y="10800"/>
                    </a:cubicBezTo>
                    <a:cubicBezTo>
                      <a:pt x="16463" y="11026"/>
                      <a:pt x="16449" y="11252"/>
                      <a:pt x="16422" y="11476"/>
                    </a:cubicBezTo>
                    <a:lnTo>
                      <a:pt x="21522" y="12090"/>
                    </a:lnTo>
                    <a:cubicBezTo>
                      <a:pt x="21574" y="11662"/>
                      <a:pt x="21600" y="11231"/>
                      <a:pt x="21600" y="10800"/>
                    </a:cubicBezTo>
                    <a:cubicBezTo>
                      <a:pt x="21600" y="4835"/>
                      <a:pt x="16764" y="0"/>
                      <a:pt x="10800" y="0"/>
                    </a:cubicBezTo>
                    <a:cubicBezTo>
                      <a:pt x="4835" y="0"/>
                      <a:pt x="0" y="4835"/>
                      <a:pt x="0" y="10800"/>
                    </a:cubicBezTo>
                    <a:cubicBezTo>
                      <a:pt x="0" y="11231"/>
                      <a:pt x="25" y="11662"/>
                      <a:pt x="77" y="12090"/>
                    </a:cubicBezTo>
                    <a:close/>
                  </a:path>
                </a:pathLst>
              </a:custGeom>
              <a:solidFill>
                <a:srgbClr val="CCFFCC"/>
              </a:solidFill>
              <a:ln w="25400">
                <a:solidFill>
                  <a:srgbClr val="CCFFC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US" altLang="en-US"/>
              </a:p>
            </p:txBody>
          </p:sp>
          <p:sp>
            <p:nvSpPr>
              <p:cNvPr id="25606" name="Rectangle 6"/>
              <p:cNvSpPr>
                <a:spLocks noChangeArrowheads="1"/>
              </p:cNvSpPr>
              <p:nvPr/>
            </p:nvSpPr>
            <p:spPr bwMode="auto">
              <a:xfrm>
                <a:off x="0" y="960"/>
                <a:ext cx="3537" cy="660"/>
              </a:xfrm>
              <a:prstGeom prst="rect">
                <a:avLst/>
              </a:prstGeom>
              <a:solidFill>
                <a:srgbClr val="CCFFCC"/>
              </a:solidFill>
              <a:ln w="25400">
                <a:solidFill>
                  <a:srgbClr val="CCFFC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US"/>
              </a:p>
            </p:txBody>
          </p:sp>
          <p:sp>
            <p:nvSpPr>
              <p:cNvPr id="25607" name="Rectangle 7"/>
              <p:cNvSpPr>
                <a:spLocks noChangeArrowheads="1"/>
              </p:cNvSpPr>
              <p:nvPr/>
            </p:nvSpPr>
            <p:spPr bwMode="auto">
              <a:xfrm>
                <a:off x="0" y="3036"/>
                <a:ext cx="3628" cy="660"/>
              </a:xfrm>
              <a:prstGeom prst="rect">
                <a:avLst/>
              </a:prstGeom>
              <a:solidFill>
                <a:srgbClr val="CCFFCC"/>
              </a:solidFill>
              <a:ln w="25400">
                <a:solidFill>
                  <a:srgbClr val="CCFFC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US"/>
              </a:p>
            </p:txBody>
          </p:sp>
        </p:grpSp>
      </p:grpSp>
      <p:grpSp>
        <p:nvGrpSpPr>
          <p:cNvPr id="25620" name="Group 20"/>
          <p:cNvGrpSpPr>
            <a:grpSpLocks/>
          </p:cNvGrpSpPr>
          <p:nvPr/>
        </p:nvGrpSpPr>
        <p:grpSpPr bwMode="auto">
          <a:xfrm>
            <a:off x="1752600" y="1600200"/>
            <a:ext cx="1524000" cy="838200"/>
            <a:chOff x="144" y="1008"/>
            <a:chExt cx="960" cy="528"/>
          </a:xfrm>
        </p:grpSpPr>
        <p:sp>
          <p:nvSpPr>
            <p:cNvPr id="25621" name="AutoShape 21"/>
            <p:cNvSpPr>
              <a:spLocks noChangeArrowheads="1"/>
            </p:cNvSpPr>
            <p:nvPr/>
          </p:nvSpPr>
          <p:spPr bwMode="auto">
            <a:xfrm>
              <a:off x="598" y="1092"/>
              <a:ext cx="419" cy="402"/>
            </a:xfrm>
            <a:prstGeom prst="star8">
              <a:avLst>
                <a:gd name="adj" fmla="val 38250"/>
              </a:avLst>
            </a:prstGeom>
            <a:solidFill>
              <a:srgbClr val="008000"/>
            </a:solidFill>
            <a:ln w="25400">
              <a:solidFill>
                <a:srgbClr val="008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US"/>
            </a:p>
          </p:txBody>
        </p:sp>
        <p:sp>
          <p:nvSpPr>
            <p:cNvPr id="25622" name="Oval 22"/>
            <p:cNvSpPr>
              <a:spLocks noChangeArrowheads="1"/>
            </p:cNvSpPr>
            <p:nvPr/>
          </p:nvSpPr>
          <p:spPr bwMode="auto">
            <a:xfrm>
              <a:off x="912" y="1071"/>
              <a:ext cx="122" cy="127"/>
            </a:xfrm>
            <a:prstGeom prst="ellipse">
              <a:avLst/>
            </a:prstGeom>
            <a:solidFill>
              <a:srgbClr val="FF9900"/>
            </a:solidFill>
            <a:ln w="25400">
              <a:solidFill>
                <a:srgbClr val="FF99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US"/>
            </a:p>
          </p:txBody>
        </p:sp>
        <p:sp>
          <p:nvSpPr>
            <p:cNvPr id="25623" name="Oval 23"/>
            <p:cNvSpPr>
              <a:spLocks noChangeArrowheads="1"/>
            </p:cNvSpPr>
            <p:nvPr/>
          </p:nvSpPr>
          <p:spPr bwMode="auto">
            <a:xfrm>
              <a:off x="598" y="1071"/>
              <a:ext cx="122" cy="127"/>
            </a:xfrm>
            <a:prstGeom prst="ellipse">
              <a:avLst/>
            </a:prstGeom>
            <a:solidFill>
              <a:srgbClr val="FF9900"/>
            </a:solidFill>
            <a:ln w="25400">
              <a:solidFill>
                <a:srgbClr val="FF99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US"/>
            </a:p>
          </p:txBody>
        </p:sp>
        <p:sp>
          <p:nvSpPr>
            <p:cNvPr id="25624" name="Oval 24"/>
            <p:cNvSpPr>
              <a:spLocks noChangeArrowheads="1"/>
            </p:cNvSpPr>
            <p:nvPr/>
          </p:nvSpPr>
          <p:spPr bwMode="auto">
            <a:xfrm>
              <a:off x="755" y="1409"/>
              <a:ext cx="122" cy="127"/>
            </a:xfrm>
            <a:prstGeom prst="ellipse">
              <a:avLst/>
            </a:prstGeom>
            <a:solidFill>
              <a:srgbClr val="FF9900"/>
            </a:solidFill>
            <a:ln w="25400">
              <a:solidFill>
                <a:srgbClr val="FF99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US"/>
            </a:p>
          </p:txBody>
        </p:sp>
        <p:sp>
          <p:nvSpPr>
            <p:cNvPr id="25625" name="Oval 25"/>
            <p:cNvSpPr>
              <a:spLocks noChangeArrowheads="1"/>
            </p:cNvSpPr>
            <p:nvPr/>
          </p:nvSpPr>
          <p:spPr bwMode="auto">
            <a:xfrm>
              <a:off x="755" y="1008"/>
              <a:ext cx="122" cy="127"/>
            </a:xfrm>
            <a:prstGeom prst="ellipse">
              <a:avLst/>
            </a:prstGeom>
            <a:solidFill>
              <a:srgbClr val="FFFF66"/>
            </a:solidFill>
            <a:ln w="25400">
              <a:solidFill>
                <a:srgbClr val="FFFF6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US"/>
            </a:p>
          </p:txBody>
        </p:sp>
        <p:sp>
          <p:nvSpPr>
            <p:cNvPr id="25626" name="Oval 26"/>
            <p:cNvSpPr>
              <a:spLocks noChangeArrowheads="1"/>
            </p:cNvSpPr>
            <p:nvPr/>
          </p:nvSpPr>
          <p:spPr bwMode="auto">
            <a:xfrm>
              <a:off x="982" y="1219"/>
              <a:ext cx="122" cy="127"/>
            </a:xfrm>
            <a:prstGeom prst="ellipse">
              <a:avLst/>
            </a:prstGeom>
            <a:solidFill>
              <a:srgbClr val="FFFF66"/>
            </a:solidFill>
            <a:ln w="25400">
              <a:solidFill>
                <a:srgbClr val="FFFF6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US"/>
            </a:p>
          </p:txBody>
        </p:sp>
        <p:sp>
          <p:nvSpPr>
            <p:cNvPr id="25627" name="Oval 27"/>
            <p:cNvSpPr>
              <a:spLocks noChangeArrowheads="1"/>
            </p:cNvSpPr>
            <p:nvPr/>
          </p:nvSpPr>
          <p:spPr bwMode="auto">
            <a:xfrm>
              <a:off x="580" y="1367"/>
              <a:ext cx="123" cy="127"/>
            </a:xfrm>
            <a:prstGeom prst="ellipse">
              <a:avLst/>
            </a:prstGeom>
            <a:solidFill>
              <a:srgbClr val="FFFF66"/>
            </a:solidFill>
            <a:ln w="25400">
              <a:solidFill>
                <a:srgbClr val="FFFF6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US"/>
            </a:p>
          </p:txBody>
        </p:sp>
        <p:sp>
          <p:nvSpPr>
            <p:cNvPr id="25628" name="Oval 28"/>
            <p:cNvSpPr>
              <a:spLocks noChangeArrowheads="1"/>
            </p:cNvSpPr>
            <p:nvPr/>
          </p:nvSpPr>
          <p:spPr bwMode="auto">
            <a:xfrm>
              <a:off x="895" y="1346"/>
              <a:ext cx="122" cy="127"/>
            </a:xfrm>
            <a:prstGeom prst="ellipse">
              <a:avLst/>
            </a:prstGeom>
            <a:solidFill>
              <a:srgbClr val="99CC00"/>
            </a:solidFill>
            <a:ln w="25400">
              <a:solidFill>
                <a:srgbClr val="99CC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US"/>
            </a:p>
          </p:txBody>
        </p:sp>
        <p:sp>
          <p:nvSpPr>
            <p:cNvPr id="25629" name="Oval 29"/>
            <p:cNvSpPr>
              <a:spLocks noChangeArrowheads="1"/>
            </p:cNvSpPr>
            <p:nvPr/>
          </p:nvSpPr>
          <p:spPr bwMode="auto">
            <a:xfrm>
              <a:off x="528" y="1219"/>
              <a:ext cx="122" cy="127"/>
            </a:xfrm>
            <a:prstGeom prst="ellipse">
              <a:avLst/>
            </a:prstGeom>
            <a:solidFill>
              <a:srgbClr val="99CC00"/>
            </a:solidFill>
            <a:ln w="25400">
              <a:solidFill>
                <a:srgbClr val="99CC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US"/>
            </a:p>
          </p:txBody>
        </p:sp>
        <p:sp>
          <p:nvSpPr>
            <p:cNvPr id="25630" name="Text Box 30"/>
            <p:cNvSpPr txBox="1">
              <a:spLocks noChangeArrowheads="1"/>
            </p:cNvSpPr>
            <p:nvPr/>
          </p:nvSpPr>
          <p:spPr bwMode="auto">
            <a:xfrm>
              <a:off x="144" y="1296"/>
              <a:ext cx="329" cy="234"/>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25400">
                  <a:solidFill>
                    <a:srgbClr val="CCFF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l"/>
              <a:r>
                <a:rPr lang="fr-FR" altLang="en-US"/>
                <a:t>PSII</a:t>
              </a:r>
            </a:p>
          </p:txBody>
        </p:sp>
      </p:grpSp>
      <p:sp>
        <p:nvSpPr>
          <p:cNvPr id="25635" name="AutoShape 35"/>
          <p:cNvSpPr>
            <a:spLocks noChangeArrowheads="1"/>
          </p:cNvSpPr>
          <p:nvPr/>
        </p:nvSpPr>
        <p:spPr bwMode="auto">
          <a:xfrm>
            <a:off x="1524000" y="5943600"/>
            <a:ext cx="2438400" cy="914400"/>
          </a:xfrm>
          <a:prstGeom prst="horizontalScroll">
            <a:avLst>
              <a:gd name="adj" fmla="val 12500"/>
            </a:avLst>
          </a:prstGeom>
          <a:solidFill>
            <a:srgbClr val="C0C0C0"/>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r>
              <a:rPr lang="fr-FR" altLang="en-US">
                <a:latin typeface="Lucida Handwriting" panose="03010101010101010101" pitchFamily="66" charset="0"/>
              </a:rPr>
              <a:t>stroma </a:t>
            </a:r>
          </a:p>
          <a:p>
            <a:r>
              <a:rPr lang="fr-FR" altLang="en-US">
                <a:latin typeface="Lucida Handwriting" panose="03010101010101010101" pitchFamily="66" charset="0"/>
              </a:rPr>
              <a:t>du chloroplaste</a:t>
            </a:r>
          </a:p>
        </p:txBody>
      </p:sp>
      <p:sp>
        <p:nvSpPr>
          <p:cNvPr id="25636" name="AutoShape 36"/>
          <p:cNvSpPr>
            <a:spLocks noChangeArrowheads="1"/>
          </p:cNvSpPr>
          <p:nvPr/>
        </p:nvSpPr>
        <p:spPr bwMode="auto">
          <a:xfrm>
            <a:off x="1524000" y="4876800"/>
            <a:ext cx="2209800" cy="838200"/>
          </a:xfrm>
          <a:prstGeom prst="horizontalScroll">
            <a:avLst>
              <a:gd name="adj" fmla="val 12500"/>
            </a:avLst>
          </a:prstGeom>
          <a:solidFill>
            <a:srgbClr val="C0C0C0"/>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r>
              <a:rPr lang="fr-FR" altLang="en-US">
                <a:latin typeface="Lucida Handwriting" panose="03010101010101010101" pitchFamily="66" charset="0"/>
              </a:rPr>
              <a:t>membrane du</a:t>
            </a:r>
          </a:p>
          <a:p>
            <a:r>
              <a:rPr lang="fr-FR" altLang="en-US">
                <a:latin typeface="Lucida Handwriting" panose="03010101010101010101" pitchFamily="66" charset="0"/>
              </a:rPr>
              <a:t>  thylakoïde </a:t>
            </a:r>
          </a:p>
        </p:txBody>
      </p:sp>
      <p:sp>
        <p:nvSpPr>
          <p:cNvPr id="25680" name="AutoShape 80"/>
          <p:cNvSpPr>
            <a:spLocks noChangeArrowheads="1"/>
          </p:cNvSpPr>
          <p:nvPr/>
        </p:nvSpPr>
        <p:spPr bwMode="auto">
          <a:xfrm>
            <a:off x="1524000" y="3657600"/>
            <a:ext cx="1295400" cy="533400"/>
          </a:xfrm>
          <a:prstGeom prst="cloudCallout">
            <a:avLst>
              <a:gd name="adj1" fmla="val -42278"/>
              <a:gd name="adj2" fmla="val 152977"/>
            </a:avLst>
          </a:prstGeom>
          <a:solidFill>
            <a:srgbClr val="CCFFFF"/>
          </a:solidFill>
          <a:ln w="25400">
            <a:solidFill>
              <a:srgbClr val="CCFF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r>
              <a:rPr lang="fr-FR" altLang="en-US" sz="2400"/>
              <a:t>H</a:t>
            </a:r>
            <a:r>
              <a:rPr lang="fr-FR" altLang="en-US" sz="2400" baseline="-25000"/>
              <a:t>2</a:t>
            </a:r>
            <a:r>
              <a:rPr lang="fr-FR" altLang="en-US" sz="2400"/>
              <a:t>O</a:t>
            </a:r>
          </a:p>
        </p:txBody>
      </p:sp>
      <p:sp>
        <p:nvSpPr>
          <p:cNvPr id="25685" name="Text Box 85"/>
          <p:cNvSpPr txBox="1">
            <a:spLocks noChangeArrowheads="1"/>
          </p:cNvSpPr>
          <p:nvPr/>
        </p:nvSpPr>
        <p:spPr bwMode="auto">
          <a:xfrm>
            <a:off x="6005513" y="3221039"/>
            <a:ext cx="181822" cy="371513"/>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25400">
                <a:solidFill>
                  <a:srgbClr val="CCFF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l"/>
            <a:endParaRPr lang="en-US" altLang="en-US"/>
          </a:p>
        </p:txBody>
      </p:sp>
      <p:grpSp>
        <p:nvGrpSpPr>
          <p:cNvPr id="25692" name="Group 92"/>
          <p:cNvGrpSpPr>
            <a:grpSpLocks/>
          </p:cNvGrpSpPr>
          <p:nvPr/>
        </p:nvGrpSpPr>
        <p:grpSpPr bwMode="auto">
          <a:xfrm>
            <a:off x="2286000" y="2438400"/>
            <a:ext cx="6426200" cy="1206500"/>
            <a:chOff x="480" y="1536"/>
            <a:chExt cx="4048" cy="760"/>
          </a:xfrm>
        </p:grpSpPr>
        <p:grpSp>
          <p:nvGrpSpPr>
            <p:cNvPr id="25691" name="Group 91"/>
            <p:cNvGrpSpPr>
              <a:grpSpLocks/>
            </p:cNvGrpSpPr>
            <p:nvPr/>
          </p:nvGrpSpPr>
          <p:grpSpPr bwMode="auto">
            <a:xfrm>
              <a:off x="480" y="1544"/>
              <a:ext cx="527" cy="752"/>
              <a:chOff x="480" y="1544"/>
              <a:chExt cx="527" cy="752"/>
            </a:xfrm>
          </p:grpSpPr>
          <p:cxnSp>
            <p:nvCxnSpPr>
              <p:cNvPr id="25677" name="AutoShape 77"/>
              <p:cNvCxnSpPr>
                <a:cxnSpLocks noChangeShapeType="1"/>
              </p:cNvCxnSpPr>
              <p:nvPr/>
            </p:nvCxnSpPr>
            <p:spPr bwMode="auto">
              <a:xfrm rot="16200000">
                <a:off x="272" y="1752"/>
                <a:ext cx="752" cy="336"/>
              </a:xfrm>
              <a:prstGeom prst="curvedConnector3">
                <a:avLst>
                  <a:gd name="adj1" fmla="val 53190"/>
                </a:avLst>
              </a:prstGeom>
              <a:noFill/>
              <a:ln w="76200" cap="rnd">
                <a:solidFill>
                  <a:srgbClr val="FF0000"/>
                </a:solidFill>
                <a:prstDash val="sysDot"/>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5678" name="Text Box 78"/>
              <p:cNvSpPr txBox="1">
                <a:spLocks noChangeArrowheads="1"/>
              </p:cNvSpPr>
              <p:nvPr/>
            </p:nvSpPr>
            <p:spPr bwMode="auto">
              <a:xfrm>
                <a:off x="615" y="1903"/>
                <a:ext cx="392" cy="292"/>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25400">
                    <a:solidFill>
                      <a:srgbClr val="CCFF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l"/>
                <a:r>
                  <a:rPr lang="fr-FR" altLang="en-US" sz="2400">
                    <a:solidFill>
                      <a:srgbClr val="FF0000"/>
                    </a:solidFill>
                  </a:rPr>
                  <a:t>2 e</a:t>
                </a:r>
                <a:r>
                  <a:rPr lang="fr-FR" altLang="en-US" sz="2400" baseline="30000">
                    <a:solidFill>
                      <a:srgbClr val="FF0000"/>
                    </a:solidFill>
                  </a:rPr>
                  <a:t>-</a:t>
                </a:r>
              </a:p>
            </p:txBody>
          </p:sp>
        </p:grpSp>
        <p:sp>
          <p:nvSpPr>
            <p:cNvPr id="25686" name="Text Box 86"/>
            <p:cNvSpPr txBox="1">
              <a:spLocks noChangeArrowheads="1"/>
            </p:cNvSpPr>
            <p:nvPr/>
          </p:nvSpPr>
          <p:spPr bwMode="auto">
            <a:xfrm>
              <a:off x="1200" y="1536"/>
              <a:ext cx="3328" cy="409"/>
            </a:xfrm>
            <a:prstGeom prst="rect">
              <a:avLst/>
            </a:prstGeom>
            <a:solidFill>
              <a:schemeClr val="bg1"/>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algn="just"/>
              <a:r>
                <a:rPr lang="fr-FR" altLang="en-US"/>
                <a:t>	2 électrons qui sont captés par PSII qui redevient stable.</a:t>
              </a:r>
            </a:p>
          </p:txBody>
        </p:sp>
      </p:grpSp>
      <p:sp>
        <p:nvSpPr>
          <p:cNvPr id="25688" name="Text Box 88"/>
          <p:cNvSpPr txBox="1">
            <a:spLocks noChangeArrowheads="1"/>
          </p:cNvSpPr>
          <p:nvPr/>
        </p:nvSpPr>
        <p:spPr bwMode="auto">
          <a:xfrm>
            <a:off x="6718300" y="0"/>
            <a:ext cx="2798308" cy="463846"/>
          </a:xfrm>
          <a:prstGeom prst="rect">
            <a:avLst/>
          </a:prstGeom>
          <a:solidFill>
            <a:schemeClr val="bg1"/>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r>
              <a:rPr lang="fr-FR" altLang="en-US" sz="2400"/>
              <a:t>PHOTOLYSE DE L’EAU</a:t>
            </a:r>
          </a:p>
        </p:txBody>
      </p:sp>
      <p:grpSp>
        <p:nvGrpSpPr>
          <p:cNvPr id="25694" name="Group 94"/>
          <p:cNvGrpSpPr>
            <a:grpSpLocks/>
          </p:cNvGrpSpPr>
          <p:nvPr/>
        </p:nvGrpSpPr>
        <p:grpSpPr bwMode="auto">
          <a:xfrm>
            <a:off x="2438400" y="4114801"/>
            <a:ext cx="8229600" cy="2335213"/>
            <a:chOff x="576" y="2592"/>
            <a:chExt cx="5184" cy="1471"/>
          </a:xfrm>
        </p:grpSpPr>
        <p:sp>
          <p:nvSpPr>
            <p:cNvPr id="25681" name="Line 81"/>
            <p:cNvSpPr>
              <a:spLocks noChangeShapeType="1"/>
            </p:cNvSpPr>
            <p:nvPr/>
          </p:nvSpPr>
          <p:spPr bwMode="auto">
            <a:xfrm>
              <a:off x="576" y="2592"/>
              <a:ext cx="2976" cy="1296"/>
            </a:xfrm>
            <a:prstGeom prst="line">
              <a:avLst/>
            </a:prstGeom>
            <a:noFill/>
            <a:ln w="101600" cap="rnd">
              <a:solidFill>
                <a:srgbClr val="003300"/>
              </a:solidFill>
              <a:prstDash val="sysDot"/>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en-US"/>
            </a:p>
          </p:txBody>
        </p:sp>
        <p:sp>
          <p:nvSpPr>
            <p:cNvPr id="25684" name="Text Box 84"/>
            <p:cNvSpPr txBox="1">
              <a:spLocks noChangeArrowheads="1"/>
            </p:cNvSpPr>
            <p:nvPr/>
          </p:nvSpPr>
          <p:spPr bwMode="auto">
            <a:xfrm>
              <a:off x="3552" y="3732"/>
              <a:ext cx="341" cy="331"/>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25400">
                  <a:solidFill>
                    <a:srgbClr val="CCFF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l"/>
              <a:r>
                <a:rPr lang="fr-FR" altLang="en-US" sz="2800"/>
                <a:t>O</a:t>
              </a:r>
              <a:r>
                <a:rPr lang="fr-FR" altLang="en-US" sz="2800" baseline="-25000"/>
                <a:t>2</a:t>
              </a:r>
            </a:p>
          </p:txBody>
        </p:sp>
        <p:sp>
          <p:nvSpPr>
            <p:cNvPr id="25689" name="Text Box 89"/>
            <p:cNvSpPr txBox="1">
              <a:spLocks noChangeArrowheads="1"/>
            </p:cNvSpPr>
            <p:nvPr/>
          </p:nvSpPr>
          <p:spPr bwMode="auto">
            <a:xfrm>
              <a:off x="2448" y="2736"/>
              <a:ext cx="3312" cy="583"/>
            </a:xfrm>
            <a:prstGeom prst="rect">
              <a:avLst/>
            </a:prstGeom>
            <a:solidFill>
              <a:schemeClr val="bg1"/>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algn="just"/>
              <a:r>
                <a:rPr lang="fr-FR" altLang="en-US"/>
                <a:t>	Dioxygène qui quitte le chloroplaste et la cellule et sera rejeté dans le milieu extérieur au niveau des stomates.</a:t>
              </a:r>
            </a:p>
          </p:txBody>
        </p:sp>
      </p:grpSp>
      <p:grpSp>
        <p:nvGrpSpPr>
          <p:cNvPr id="25693" name="Group 93"/>
          <p:cNvGrpSpPr>
            <a:grpSpLocks/>
          </p:cNvGrpSpPr>
          <p:nvPr/>
        </p:nvGrpSpPr>
        <p:grpSpPr bwMode="auto">
          <a:xfrm>
            <a:off x="2590801" y="3352800"/>
            <a:ext cx="3609975" cy="533400"/>
            <a:chOff x="672" y="2112"/>
            <a:chExt cx="2274" cy="336"/>
          </a:xfrm>
        </p:grpSpPr>
        <p:sp>
          <p:nvSpPr>
            <p:cNvPr id="25682" name="Line 82"/>
            <p:cNvSpPr>
              <a:spLocks noChangeShapeType="1"/>
            </p:cNvSpPr>
            <p:nvPr/>
          </p:nvSpPr>
          <p:spPr bwMode="auto">
            <a:xfrm flipV="1">
              <a:off x="672" y="2352"/>
              <a:ext cx="960" cy="96"/>
            </a:xfrm>
            <a:prstGeom prst="line">
              <a:avLst/>
            </a:prstGeom>
            <a:noFill/>
            <a:ln w="101600" cap="rnd">
              <a:solidFill>
                <a:schemeClr val="accent2"/>
              </a:solidFill>
              <a:prstDash val="sysDot"/>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en-US"/>
            </a:p>
          </p:txBody>
        </p:sp>
        <p:sp>
          <p:nvSpPr>
            <p:cNvPr id="25683" name="Text Box 83"/>
            <p:cNvSpPr txBox="1">
              <a:spLocks noChangeArrowheads="1"/>
            </p:cNvSpPr>
            <p:nvPr/>
          </p:nvSpPr>
          <p:spPr bwMode="auto">
            <a:xfrm>
              <a:off x="1632" y="2112"/>
              <a:ext cx="361" cy="234"/>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25400">
                  <a:solidFill>
                    <a:srgbClr val="CCFF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l"/>
              <a:r>
                <a:rPr lang="fr-FR" altLang="en-US">
                  <a:solidFill>
                    <a:srgbClr val="0000FF"/>
                  </a:solidFill>
                </a:rPr>
                <a:t>2 H</a:t>
              </a:r>
              <a:r>
                <a:rPr lang="fr-FR" altLang="en-US" baseline="30000">
                  <a:solidFill>
                    <a:srgbClr val="0000FF"/>
                  </a:solidFill>
                </a:rPr>
                <a:t>+</a:t>
              </a:r>
            </a:p>
          </p:txBody>
        </p:sp>
        <p:sp>
          <p:nvSpPr>
            <p:cNvPr id="25690" name="Text Box 90"/>
            <p:cNvSpPr txBox="1">
              <a:spLocks noChangeArrowheads="1"/>
            </p:cNvSpPr>
            <p:nvPr/>
          </p:nvSpPr>
          <p:spPr bwMode="auto">
            <a:xfrm>
              <a:off x="2229" y="2160"/>
              <a:ext cx="717" cy="234"/>
            </a:xfrm>
            <a:prstGeom prst="rect">
              <a:avLst/>
            </a:prstGeom>
            <a:solidFill>
              <a:schemeClr val="bg1"/>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r>
                <a:rPr lang="fr-FR" altLang="en-US"/>
                <a:t>2 protons.</a:t>
              </a:r>
            </a:p>
          </p:txBody>
        </p:sp>
      </p:grpSp>
      <p:sp>
        <p:nvSpPr>
          <p:cNvPr id="25695" name="Text Box 95"/>
          <p:cNvSpPr txBox="1">
            <a:spLocks noChangeArrowheads="1"/>
          </p:cNvSpPr>
          <p:nvPr/>
        </p:nvSpPr>
        <p:spPr bwMode="auto">
          <a:xfrm>
            <a:off x="3429001" y="838201"/>
            <a:ext cx="3834681" cy="371513"/>
          </a:xfrm>
          <a:prstGeom prst="rect">
            <a:avLst/>
          </a:prstGeom>
          <a:solidFill>
            <a:schemeClr val="bg1"/>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r>
              <a:rPr lang="fr-FR" altLang="en-US"/>
              <a:t>Chaque molécule d’eau se dissocie en :</a:t>
            </a:r>
          </a:p>
        </p:txBody>
      </p:sp>
    </p:spTree>
    <p:extLst>
      <p:ext uri="{BB962C8B-B14F-4D97-AF65-F5344CB8AC3E}">
        <p14:creationId xmlns:p14="http://schemas.microsoft.com/office/powerpoint/2010/main" val="257659922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5695"/>
                                        </p:tgtEl>
                                        <p:attrNameLst>
                                          <p:attrName>style.visibility</p:attrName>
                                        </p:attrNameLst>
                                      </p:cBhvr>
                                      <p:to>
                                        <p:strVal val="visible"/>
                                      </p:to>
                                    </p:set>
                                    <p:anim calcmode="lin" valueType="num">
                                      <p:cBhvr additive="base">
                                        <p:cTn id="7" dur="500" fill="hold"/>
                                        <p:tgtEl>
                                          <p:spTgt spid="25695"/>
                                        </p:tgtEl>
                                        <p:attrNameLst>
                                          <p:attrName>ppt_x</p:attrName>
                                        </p:attrNameLst>
                                      </p:cBhvr>
                                      <p:tavLst>
                                        <p:tav tm="0">
                                          <p:val>
                                            <p:strVal val="0-#ppt_w/2"/>
                                          </p:val>
                                        </p:tav>
                                        <p:tav tm="100000">
                                          <p:val>
                                            <p:strVal val="#ppt_x"/>
                                          </p:val>
                                        </p:tav>
                                      </p:tavLst>
                                    </p:anim>
                                    <p:anim calcmode="lin" valueType="num">
                                      <p:cBhvr additive="base">
                                        <p:cTn id="8" dur="500" fill="hold"/>
                                        <p:tgtEl>
                                          <p:spTgt spid="25695"/>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nodeType="clickEffect">
                                  <p:stCondLst>
                                    <p:cond delay="0"/>
                                  </p:stCondLst>
                                  <p:childTnLst>
                                    <p:set>
                                      <p:cBhvr>
                                        <p:cTn id="12" dur="1" fill="hold">
                                          <p:stCondLst>
                                            <p:cond delay="0"/>
                                          </p:stCondLst>
                                        </p:cTn>
                                        <p:tgtEl>
                                          <p:spTgt spid="25692"/>
                                        </p:tgtEl>
                                        <p:attrNameLst>
                                          <p:attrName>style.visibility</p:attrName>
                                        </p:attrNameLst>
                                      </p:cBhvr>
                                      <p:to>
                                        <p:strVal val="visible"/>
                                      </p:to>
                                    </p:set>
                                    <p:anim calcmode="lin" valueType="num">
                                      <p:cBhvr additive="base">
                                        <p:cTn id="13" dur="500" fill="hold"/>
                                        <p:tgtEl>
                                          <p:spTgt spid="25692"/>
                                        </p:tgtEl>
                                        <p:attrNameLst>
                                          <p:attrName>ppt_x</p:attrName>
                                        </p:attrNameLst>
                                      </p:cBhvr>
                                      <p:tavLst>
                                        <p:tav tm="0">
                                          <p:val>
                                            <p:strVal val="1+#ppt_w/2"/>
                                          </p:val>
                                        </p:tav>
                                        <p:tav tm="100000">
                                          <p:val>
                                            <p:strVal val="#ppt_x"/>
                                          </p:val>
                                        </p:tav>
                                      </p:tavLst>
                                    </p:anim>
                                    <p:anim calcmode="lin" valueType="num">
                                      <p:cBhvr additive="base">
                                        <p:cTn id="14" dur="500" fill="hold"/>
                                        <p:tgtEl>
                                          <p:spTgt spid="25692"/>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nodeType="clickEffect">
                                  <p:stCondLst>
                                    <p:cond delay="0"/>
                                  </p:stCondLst>
                                  <p:childTnLst>
                                    <p:set>
                                      <p:cBhvr>
                                        <p:cTn id="18" dur="1" fill="hold">
                                          <p:stCondLst>
                                            <p:cond delay="0"/>
                                          </p:stCondLst>
                                        </p:cTn>
                                        <p:tgtEl>
                                          <p:spTgt spid="25693"/>
                                        </p:tgtEl>
                                        <p:attrNameLst>
                                          <p:attrName>style.visibility</p:attrName>
                                        </p:attrNameLst>
                                      </p:cBhvr>
                                      <p:to>
                                        <p:strVal val="visible"/>
                                      </p:to>
                                    </p:set>
                                    <p:anim calcmode="lin" valueType="num">
                                      <p:cBhvr additive="base">
                                        <p:cTn id="19" dur="500" fill="hold"/>
                                        <p:tgtEl>
                                          <p:spTgt spid="25693"/>
                                        </p:tgtEl>
                                        <p:attrNameLst>
                                          <p:attrName>ppt_x</p:attrName>
                                        </p:attrNameLst>
                                      </p:cBhvr>
                                      <p:tavLst>
                                        <p:tav tm="0">
                                          <p:val>
                                            <p:strVal val="1+#ppt_w/2"/>
                                          </p:val>
                                        </p:tav>
                                        <p:tav tm="100000">
                                          <p:val>
                                            <p:strVal val="#ppt_x"/>
                                          </p:val>
                                        </p:tav>
                                      </p:tavLst>
                                    </p:anim>
                                    <p:anim calcmode="lin" valueType="num">
                                      <p:cBhvr additive="base">
                                        <p:cTn id="20" dur="500" fill="hold"/>
                                        <p:tgtEl>
                                          <p:spTgt spid="25693"/>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nodeType="clickEffect">
                                  <p:stCondLst>
                                    <p:cond delay="0"/>
                                  </p:stCondLst>
                                  <p:childTnLst>
                                    <p:set>
                                      <p:cBhvr>
                                        <p:cTn id="24" dur="1" fill="hold">
                                          <p:stCondLst>
                                            <p:cond delay="0"/>
                                          </p:stCondLst>
                                        </p:cTn>
                                        <p:tgtEl>
                                          <p:spTgt spid="25694"/>
                                        </p:tgtEl>
                                        <p:attrNameLst>
                                          <p:attrName>style.visibility</p:attrName>
                                        </p:attrNameLst>
                                      </p:cBhvr>
                                      <p:to>
                                        <p:strVal val="visible"/>
                                      </p:to>
                                    </p:set>
                                    <p:anim calcmode="lin" valueType="num">
                                      <p:cBhvr additive="base">
                                        <p:cTn id="25" dur="500" fill="hold"/>
                                        <p:tgtEl>
                                          <p:spTgt spid="25694"/>
                                        </p:tgtEl>
                                        <p:attrNameLst>
                                          <p:attrName>ppt_x</p:attrName>
                                        </p:attrNameLst>
                                      </p:cBhvr>
                                      <p:tavLst>
                                        <p:tav tm="0">
                                          <p:val>
                                            <p:strVal val="1+#ppt_w/2"/>
                                          </p:val>
                                        </p:tav>
                                        <p:tav tm="100000">
                                          <p:val>
                                            <p:strVal val="#ppt_x"/>
                                          </p:val>
                                        </p:tav>
                                      </p:tavLst>
                                    </p:anim>
                                    <p:anim calcmode="lin" valueType="num">
                                      <p:cBhvr additive="base">
                                        <p:cTn id="26" dur="500" fill="hold"/>
                                        <p:tgtEl>
                                          <p:spTgt spid="2569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95" grpId="0" animBg="1"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5" name="Rectangle 5" descr="Papier de soie bleu"/>
          <p:cNvSpPr>
            <a:spLocks noChangeArrowheads="1"/>
          </p:cNvSpPr>
          <p:nvPr/>
        </p:nvSpPr>
        <p:spPr bwMode="auto">
          <a:xfrm>
            <a:off x="1524000" y="2590800"/>
            <a:ext cx="6705600" cy="2209800"/>
          </a:xfrm>
          <a:prstGeom prst="rect">
            <a:avLst/>
          </a:prstGeom>
          <a:blipFill dpi="0" rotWithShape="0">
            <a:blip r:embed="rId2"/>
            <a:srcRect/>
            <a:tile tx="0" ty="0" sx="100000" sy="100000" flip="none" algn="tl"/>
          </a:blipFill>
          <a:ln w="25400">
            <a:solidFill>
              <a:srgbClr val="CCFF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US"/>
          </a:p>
        </p:txBody>
      </p:sp>
      <p:grpSp>
        <p:nvGrpSpPr>
          <p:cNvPr id="10246" name="Group 6"/>
          <p:cNvGrpSpPr>
            <a:grpSpLocks/>
          </p:cNvGrpSpPr>
          <p:nvPr/>
        </p:nvGrpSpPr>
        <p:grpSpPr bwMode="auto">
          <a:xfrm>
            <a:off x="1524000" y="1524000"/>
            <a:ext cx="7162800" cy="4343400"/>
            <a:chOff x="0" y="960"/>
            <a:chExt cx="4512" cy="2736"/>
          </a:xfrm>
        </p:grpSpPr>
        <p:sp>
          <p:nvSpPr>
            <p:cNvPr id="10247" name="AutoShape 7"/>
            <p:cNvSpPr>
              <a:spLocks noChangeArrowheads="1"/>
            </p:cNvSpPr>
            <p:nvPr/>
          </p:nvSpPr>
          <p:spPr bwMode="auto">
            <a:xfrm rot="5400000">
              <a:off x="2226" y="1409"/>
              <a:ext cx="2736" cy="1837"/>
            </a:xfrm>
            <a:custGeom>
              <a:avLst/>
              <a:gdLst>
                <a:gd name="G0" fmla="+- 5663 0 0"/>
                <a:gd name="G1" fmla="+- 11346557 0 0"/>
                <a:gd name="G2" fmla="+- 0 0 11346557"/>
                <a:gd name="T0" fmla="*/ 0 256 1"/>
                <a:gd name="T1" fmla="*/ 180 256 1"/>
                <a:gd name="G3" fmla="+- 11346557 T0 T1"/>
                <a:gd name="T2" fmla="*/ 0 256 1"/>
                <a:gd name="T3" fmla="*/ 90 256 1"/>
                <a:gd name="G4" fmla="+- 11346557 T2 T3"/>
                <a:gd name="G5" fmla="*/ G4 2 1"/>
                <a:gd name="T4" fmla="*/ 90 256 1"/>
                <a:gd name="T5" fmla="*/ 0 256 1"/>
                <a:gd name="G6" fmla="+- 11346557 T4 T5"/>
                <a:gd name="G7" fmla="*/ G6 2 1"/>
                <a:gd name="G8" fmla="abs 11346557"/>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663"/>
                <a:gd name="G18" fmla="*/ 5663 1 2"/>
                <a:gd name="G19" fmla="+- G18 5400 0"/>
                <a:gd name="G20" fmla="cos G19 11346557"/>
                <a:gd name="G21" fmla="sin G19 11346557"/>
                <a:gd name="G22" fmla="+- G20 10800 0"/>
                <a:gd name="G23" fmla="+- G21 10800 0"/>
                <a:gd name="G24" fmla="+- 10800 0 G20"/>
                <a:gd name="G25" fmla="+- 5663 10800 0"/>
                <a:gd name="G26" fmla="?: G9 G17 G25"/>
                <a:gd name="G27" fmla="?: G9 0 21600"/>
                <a:gd name="G28" fmla="cos 10800 11346557"/>
                <a:gd name="G29" fmla="sin 10800 11346557"/>
                <a:gd name="G30" fmla="sin 5663 11346557"/>
                <a:gd name="G31" fmla="+- G28 10800 0"/>
                <a:gd name="G32" fmla="+- G29 10800 0"/>
                <a:gd name="G33" fmla="+- G30 10800 0"/>
                <a:gd name="G34" fmla="?: G4 0 G31"/>
                <a:gd name="G35" fmla="?: 11346557 G34 0"/>
                <a:gd name="G36" fmla="?: G6 G35 G31"/>
                <a:gd name="G37" fmla="+- 21600 0 G36"/>
                <a:gd name="G38" fmla="?: G4 0 G33"/>
                <a:gd name="G39" fmla="?: 11346557 G38 G32"/>
                <a:gd name="G40" fmla="?: G6 G39 0"/>
                <a:gd name="G41" fmla="?: G4 G32 21600"/>
                <a:gd name="G42" fmla="?: G6 G41 G33"/>
                <a:gd name="T12" fmla="*/ 10800 w 21600"/>
                <a:gd name="T13" fmla="*/ 0 h 21600"/>
                <a:gd name="T14" fmla="*/ 2627 w 21600"/>
                <a:gd name="T15" fmla="*/ 11784 h 21600"/>
                <a:gd name="T16" fmla="*/ 10800 w 21600"/>
                <a:gd name="T17" fmla="*/ 5137 h 21600"/>
                <a:gd name="T18" fmla="*/ 18973 w 21600"/>
                <a:gd name="T19" fmla="*/ 11784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5177" y="11476"/>
                  </a:moveTo>
                  <a:cubicBezTo>
                    <a:pt x="5150" y="11252"/>
                    <a:pt x="5137" y="11026"/>
                    <a:pt x="5137" y="10800"/>
                  </a:cubicBezTo>
                  <a:cubicBezTo>
                    <a:pt x="5137" y="7672"/>
                    <a:pt x="7672" y="5137"/>
                    <a:pt x="10800" y="5137"/>
                  </a:cubicBezTo>
                  <a:cubicBezTo>
                    <a:pt x="13927" y="5137"/>
                    <a:pt x="16463" y="7672"/>
                    <a:pt x="16463" y="10800"/>
                  </a:cubicBezTo>
                  <a:cubicBezTo>
                    <a:pt x="16463" y="11026"/>
                    <a:pt x="16449" y="11252"/>
                    <a:pt x="16422" y="11476"/>
                  </a:cubicBezTo>
                  <a:lnTo>
                    <a:pt x="21522" y="12090"/>
                  </a:lnTo>
                  <a:cubicBezTo>
                    <a:pt x="21574" y="11662"/>
                    <a:pt x="21600" y="11231"/>
                    <a:pt x="21600" y="10800"/>
                  </a:cubicBezTo>
                  <a:cubicBezTo>
                    <a:pt x="21600" y="4835"/>
                    <a:pt x="16764" y="0"/>
                    <a:pt x="10800" y="0"/>
                  </a:cubicBezTo>
                  <a:cubicBezTo>
                    <a:pt x="4835" y="0"/>
                    <a:pt x="0" y="4835"/>
                    <a:pt x="0" y="10800"/>
                  </a:cubicBezTo>
                  <a:cubicBezTo>
                    <a:pt x="0" y="11231"/>
                    <a:pt x="25" y="11662"/>
                    <a:pt x="77" y="12090"/>
                  </a:cubicBezTo>
                  <a:close/>
                </a:path>
              </a:pathLst>
            </a:custGeom>
            <a:solidFill>
              <a:srgbClr val="CCFFCC"/>
            </a:solidFill>
            <a:ln w="25400">
              <a:solidFill>
                <a:srgbClr val="CCFFC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lIns="90000" tIns="46800" rIns="90000" bIns="46800" anchor="ctr"/>
            <a:lstStyle/>
            <a:p>
              <a:endParaRPr lang="en-US" altLang="en-US"/>
            </a:p>
          </p:txBody>
        </p:sp>
        <p:sp>
          <p:nvSpPr>
            <p:cNvPr id="10248" name="Rectangle 8"/>
            <p:cNvSpPr>
              <a:spLocks noChangeArrowheads="1"/>
            </p:cNvSpPr>
            <p:nvPr/>
          </p:nvSpPr>
          <p:spPr bwMode="auto">
            <a:xfrm>
              <a:off x="0" y="960"/>
              <a:ext cx="3537" cy="660"/>
            </a:xfrm>
            <a:prstGeom prst="rect">
              <a:avLst/>
            </a:prstGeom>
            <a:solidFill>
              <a:srgbClr val="CCFFCC"/>
            </a:solidFill>
            <a:ln w="25400">
              <a:solidFill>
                <a:srgbClr val="CCFFC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US"/>
            </a:p>
          </p:txBody>
        </p:sp>
        <p:sp>
          <p:nvSpPr>
            <p:cNvPr id="10249" name="Rectangle 9"/>
            <p:cNvSpPr>
              <a:spLocks noChangeArrowheads="1"/>
            </p:cNvSpPr>
            <p:nvPr/>
          </p:nvSpPr>
          <p:spPr bwMode="auto">
            <a:xfrm>
              <a:off x="0" y="3036"/>
              <a:ext cx="3628" cy="660"/>
            </a:xfrm>
            <a:prstGeom prst="rect">
              <a:avLst/>
            </a:prstGeom>
            <a:solidFill>
              <a:srgbClr val="CCFFCC"/>
            </a:solidFill>
            <a:ln w="25400">
              <a:solidFill>
                <a:srgbClr val="CCFFC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US"/>
            </a:p>
          </p:txBody>
        </p:sp>
      </p:grpSp>
      <p:grpSp>
        <p:nvGrpSpPr>
          <p:cNvPr id="10288" name="Group 48"/>
          <p:cNvGrpSpPr>
            <a:grpSpLocks/>
          </p:cNvGrpSpPr>
          <p:nvPr/>
        </p:nvGrpSpPr>
        <p:grpSpPr bwMode="auto">
          <a:xfrm>
            <a:off x="4114801" y="1600200"/>
            <a:ext cx="1393825" cy="952500"/>
            <a:chOff x="2064" y="2544"/>
            <a:chExt cx="878" cy="600"/>
          </a:xfrm>
        </p:grpSpPr>
        <p:grpSp>
          <p:nvGrpSpPr>
            <p:cNvPr id="10289" name="Group 49"/>
            <p:cNvGrpSpPr>
              <a:grpSpLocks/>
            </p:cNvGrpSpPr>
            <p:nvPr/>
          </p:nvGrpSpPr>
          <p:grpSpPr bwMode="auto">
            <a:xfrm>
              <a:off x="2064" y="2544"/>
              <a:ext cx="878" cy="600"/>
              <a:chOff x="1104" y="2832"/>
              <a:chExt cx="878" cy="600"/>
            </a:xfrm>
          </p:grpSpPr>
          <p:grpSp>
            <p:nvGrpSpPr>
              <p:cNvPr id="10290" name="Group 50"/>
              <p:cNvGrpSpPr>
                <a:grpSpLocks/>
              </p:cNvGrpSpPr>
              <p:nvPr/>
            </p:nvGrpSpPr>
            <p:grpSpPr bwMode="auto">
              <a:xfrm>
                <a:off x="1392" y="3024"/>
                <a:ext cx="302" cy="216"/>
                <a:chOff x="1488" y="2784"/>
                <a:chExt cx="528" cy="432"/>
              </a:xfrm>
            </p:grpSpPr>
            <p:sp>
              <p:nvSpPr>
                <p:cNvPr id="10291" name="AutoShape 51"/>
                <p:cNvSpPr>
                  <a:spLocks noChangeArrowheads="1"/>
                </p:cNvSpPr>
                <p:nvPr/>
              </p:nvSpPr>
              <p:spPr bwMode="auto">
                <a:xfrm flipH="1" flipV="1">
                  <a:off x="1488" y="2784"/>
                  <a:ext cx="528" cy="432"/>
                </a:xfrm>
                <a:prstGeom prst="flowChartMagneticTape">
                  <a:avLst/>
                </a:prstGeom>
                <a:solidFill>
                  <a:schemeClr val="folHlink"/>
                </a:solidFill>
                <a:ln w="25400">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US"/>
                </a:p>
              </p:txBody>
            </p:sp>
            <p:sp>
              <p:nvSpPr>
                <p:cNvPr id="10292" name="AutoShape 52"/>
                <p:cNvSpPr>
                  <a:spLocks noChangeArrowheads="1"/>
                </p:cNvSpPr>
                <p:nvPr/>
              </p:nvSpPr>
              <p:spPr bwMode="auto">
                <a:xfrm>
                  <a:off x="1488" y="2784"/>
                  <a:ext cx="528" cy="432"/>
                </a:xfrm>
                <a:prstGeom prst="flowChartMagneticTape">
                  <a:avLst/>
                </a:prstGeom>
                <a:solidFill>
                  <a:schemeClr val="folHlink"/>
                </a:solidFill>
                <a:ln w="25400">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US"/>
                </a:p>
              </p:txBody>
            </p:sp>
          </p:grpSp>
          <p:grpSp>
            <p:nvGrpSpPr>
              <p:cNvPr id="10293" name="Group 53"/>
              <p:cNvGrpSpPr>
                <a:grpSpLocks/>
              </p:cNvGrpSpPr>
              <p:nvPr/>
            </p:nvGrpSpPr>
            <p:grpSpPr bwMode="auto">
              <a:xfrm>
                <a:off x="1680" y="3216"/>
                <a:ext cx="302" cy="216"/>
                <a:chOff x="1488" y="2784"/>
                <a:chExt cx="528" cy="432"/>
              </a:xfrm>
            </p:grpSpPr>
            <p:sp>
              <p:nvSpPr>
                <p:cNvPr id="10294" name="AutoShape 54"/>
                <p:cNvSpPr>
                  <a:spLocks noChangeArrowheads="1"/>
                </p:cNvSpPr>
                <p:nvPr/>
              </p:nvSpPr>
              <p:spPr bwMode="auto">
                <a:xfrm flipH="1" flipV="1">
                  <a:off x="1488" y="2784"/>
                  <a:ext cx="528" cy="432"/>
                </a:xfrm>
                <a:prstGeom prst="flowChartMagneticTape">
                  <a:avLst/>
                </a:prstGeom>
                <a:solidFill>
                  <a:schemeClr val="folHlink"/>
                </a:solidFill>
                <a:ln w="25400">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US"/>
                </a:p>
              </p:txBody>
            </p:sp>
            <p:sp>
              <p:nvSpPr>
                <p:cNvPr id="10295" name="AutoShape 55"/>
                <p:cNvSpPr>
                  <a:spLocks noChangeArrowheads="1"/>
                </p:cNvSpPr>
                <p:nvPr/>
              </p:nvSpPr>
              <p:spPr bwMode="auto">
                <a:xfrm>
                  <a:off x="1488" y="2784"/>
                  <a:ext cx="528" cy="432"/>
                </a:xfrm>
                <a:prstGeom prst="flowChartMagneticTape">
                  <a:avLst/>
                </a:prstGeom>
                <a:solidFill>
                  <a:schemeClr val="folHlink"/>
                </a:solidFill>
                <a:ln w="25400">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US"/>
                </a:p>
              </p:txBody>
            </p:sp>
          </p:grpSp>
          <p:grpSp>
            <p:nvGrpSpPr>
              <p:cNvPr id="10296" name="Group 56"/>
              <p:cNvGrpSpPr>
                <a:grpSpLocks/>
              </p:cNvGrpSpPr>
              <p:nvPr/>
            </p:nvGrpSpPr>
            <p:grpSpPr bwMode="auto">
              <a:xfrm>
                <a:off x="1104" y="2832"/>
                <a:ext cx="302" cy="216"/>
                <a:chOff x="1488" y="2784"/>
                <a:chExt cx="528" cy="432"/>
              </a:xfrm>
            </p:grpSpPr>
            <p:sp>
              <p:nvSpPr>
                <p:cNvPr id="10297" name="AutoShape 57"/>
                <p:cNvSpPr>
                  <a:spLocks noChangeArrowheads="1"/>
                </p:cNvSpPr>
                <p:nvPr/>
              </p:nvSpPr>
              <p:spPr bwMode="auto">
                <a:xfrm flipH="1" flipV="1">
                  <a:off x="1488" y="2784"/>
                  <a:ext cx="528" cy="432"/>
                </a:xfrm>
                <a:prstGeom prst="flowChartMagneticTape">
                  <a:avLst/>
                </a:prstGeom>
                <a:solidFill>
                  <a:schemeClr val="folHlink"/>
                </a:solidFill>
                <a:ln w="25400">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US"/>
                </a:p>
              </p:txBody>
            </p:sp>
            <p:sp>
              <p:nvSpPr>
                <p:cNvPr id="10298" name="AutoShape 58"/>
                <p:cNvSpPr>
                  <a:spLocks noChangeArrowheads="1"/>
                </p:cNvSpPr>
                <p:nvPr/>
              </p:nvSpPr>
              <p:spPr bwMode="auto">
                <a:xfrm>
                  <a:off x="1488" y="2784"/>
                  <a:ext cx="528" cy="432"/>
                </a:xfrm>
                <a:prstGeom prst="flowChartMagneticTape">
                  <a:avLst/>
                </a:prstGeom>
                <a:solidFill>
                  <a:schemeClr val="folHlink"/>
                </a:solidFill>
                <a:ln w="25400">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US"/>
                </a:p>
              </p:txBody>
            </p:sp>
          </p:grpSp>
        </p:grpSp>
        <p:sp>
          <p:nvSpPr>
            <p:cNvPr id="10299" name="AutoShape 59"/>
            <p:cNvSpPr>
              <a:spLocks noChangeArrowheads="1"/>
            </p:cNvSpPr>
            <p:nvPr/>
          </p:nvSpPr>
          <p:spPr bwMode="auto">
            <a:xfrm>
              <a:off x="2400" y="2736"/>
              <a:ext cx="192" cy="192"/>
            </a:xfrm>
            <a:prstGeom prst="flowChartOr">
              <a:avLst/>
            </a:prstGeom>
            <a:solidFill>
              <a:schemeClr val="folHlink"/>
            </a:solidFill>
            <a:ln w="25400">
              <a:solidFill>
                <a:schemeClr val="fo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US"/>
            </a:p>
          </p:txBody>
        </p:sp>
        <p:sp>
          <p:nvSpPr>
            <p:cNvPr id="10300" name="AutoShape 60"/>
            <p:cNvSpPr>
              <a:spLocks noChangeArrowheads="1"/>
            </p:cNvSpPr>
            <p:nvPr/>
          </p:nvSpPr>
          <p:spPr bwMode="auto">
            <a:xfrm>
              <a:off x="2112" y="2544"/>
              <a:ext cx="192" cy="192"/>
            </a:xfrm>
            <a:prstGeom prst="flowChartSummingJunction">
              <a:avLst/>
            </a:prstGeom>
            <a:solidFill>
              <a:schemeClr val="folHlink"/>
            </a:solidFill>
            <a:ln w="25400">
              <a:solidFill>
                <a:schemeClr val="fo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US"/>
            </a:p>
          </p:txBody>
        </p:sp>
        <p:sp>
          <p:nvSpPr>
            <p:cNvPr id="10301" name="AutoShape 61"/>
            <p:cNvSpPr>
              <a:spLocks noChangeArrowheads="1"/>
            </p:cNvSpPr>
            <p:nvPr/>
          </p:nvSpPr>
          <p:spPr bwMode="auto">
            <a:xfrm>
              <a:off x="2688" y="2928"/>
              <a:ext cx="192" cy="192"/>
            </a:xfrm>
            <a:prstGeom prst="flowChartSummingJunction">
              <a:avLst/>
            </a:prstGeom>
            <a:solidFill>
              <a:schemeClr val="folHlink"/>
            </a:solidFill>
            <a:ln w="25400">
              <a:solidFill>
                <a:schemeClr val="fo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US"/>
            </a:p>
          </p:txBody>
        </p:sp>
      </p:grpSp>
      <p:cxnSp>
        <p:nvCxnSpPr>
          <p:cNvPr id="10316" name="AutoShape 76"/>
          <p:cNvCxnSpPr>
            <a:cxnSpLocks noChangeShapeType="1"/>
            <a:stCxn id="10301" idx="5"/>
            <a:endCxn id="10337" idx="4"/>
          </p:cNvCxnSpPr>
          <p:nvPr/>
        </p:nvCxnSpPr>
        <p:spPr bwMode="auto">
          <a:xfrm rot="5400000" flipH="1" flipV="1">
            <a:off x="5695951" y="2054226"/>
            <a:ext cx="98425" cy="758825"/>
          </a:xfrm>
          <a:prstGeom prst="curvedConnector3">
            <a:avLst>
              <a:gd name="adj1" fmla="val -264514"/>
            </a:avLst>
          </a:prstGeom>
          <a:noFill/>
          <a:ln w="76200" cap="rnd">
            <a:solidFill>
              <a:schemeClr val="folHlink"/>
            </a:solidFill>
            <a:prstDash val="sysDot"/>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0317" name="Group 77"/>
          <p:cNvGrpSpPr>
            <a:grpSpLocks/>
          </p:cNvGrpSpPr>
          <p:nvPr/>
        </p:nvGrpSpPr>
        <p:grpSpPr bwMode="auto">
          <a:xfrm>
            <a:off x="1752600" y="1"/>
            <a:ext cx="5638800" cy="2657475"/>
            <a:chOff x="144" y="0"/>
            <a:chExt cx="3552" cy="1674"/>
          </a:xfrm>
        </p:grpSpPr>
        <p:sp>
          <p:nvSpPr>
            <p:cNvPr id="10318" name="Text Box 78"/>
            <p:cNvSpPr txBox="1">
              <a:spLocks noChangeArrowheads="1"/>
            </p:cNvSpPr>
            <p:nvPr/>
          </p:nvSpPr>
          <p:spPr bwMode="auto">
            <a:xfrm>
              <a:off x="3072" y="1440"/>
              <a:ext cx="292" cy="234"/>
            </a:xfrm>
            <a:prstGeom prst="rect">
              <a:avLst/>
            </a:prstGeom>
            <a:solidFill>
              <a:schemeClr val="folHlink"/>
            </a:solidFill>
            <a:ln w="25400">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l"/>
              <a:r>
                <a:rPr lang="fr-FR" altLang="en-US"/>
                <a:t>PSI</a:t>
              </a:r>
            </a:p>
          </p:txBody>
        </p:sp>
        <p:grpSp>
          <p:nvGrpSpPr>
            <p:cNvPr id="10319" name="Group 79"/>
            <p:cNvGrpSpPr>
              <a:grpSpLocks/>
            </p:cNvGrpSpPr>
            <p:nvPr/>
          </p:nvGrpSpPr>
          <p:grpSpPr bwMode="auto">
            <a:xfrm>
              <a:off x="144" y="0"/>
              <a:ext cx="3552" cy="1536"/>
              <a:chOff x="144" y="0"/>
              <a:chExt cx="3552" cy="1536"/>
            </a:xfrm>
          </p:grpSpPr>
          <p:grpSp>
            <p:nvGrpSpPr>
              <p:cNvPr id="10320" name="Group 80"/>
              <p:cNvGrpSpPr>
                <a:grpSpLocks/>
              </p:cNvGrpSpPr>
              <p:nvPr/>
            </p:nvGrpSpPr>
            <p:grpSpPr bwMode="auto">
              <a:xfrm>
                <a:off x="528" y="1008"/>
                <a:ext cx="576" cy="528"/>
                <a:chOff x="1056" y="2208"/>
                <a:chExt cx="1584" cy="1200"/>
              </a:xfrm>
            </p:grpSpPr>
            <p:sp>
              <p:nvSpPr>
                <p:cNvPr id="10321" name="AutoShape 81"/>
                <p:cNvSpPr>
                  <a:spLocks noChangeArrowheads="1"/>
                </p:cNvSpPr>
                <p:nvPr/>
              </p:nvSpPr>
              <p:spPr bwMode="auto">
                <a:xfrm>
                  <a:off x="1248" y="2400"/>
                  <a:ext cx="1152" cy="912"/>
                </a:xfrm>
                <a:prstGeom prst="star8">
                  <a:avLst>
                    <a:gd name="adj" fmla="val 38250"/>
                  </a:avLst>
                </a:prstGeom>
                <a:solidFill>
                  <a:schemeClr val="folHlink"/>
                </a:solidFill>
                <a:ln w="25400">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US"/>
                </a:p>
              </p:txBody>
            </p:sp>
            <p:sp>
              <p:nvSpPr>
                <p:cNvPr id="10322" name="Oval 82"/>
                <p:cNvSpPr>
                  <a:spLocks noChangeArrowheads="1"/>
                </p:cNvSpPr>
                <p:nvPr/>
              </p:nvSpPr>
              <p:spPr bwMode="auto">
                <a:xfrm>
                  <a:off x="2112" y="2352"/>
                  <a:ext cx="336" cy="288"/>
                </a:xfrm>
                <a:prstGeom prst="ellipse">
                  <a:avLst/>
                </a:prstGeom>
                <a:solidFill>
                  <a:schemeClr val="folHlink"/>
                </a:solidFill>
                <a:ln w="25400">
                  <a:solidFill>
                    <a:schemeClr val="fo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US"/>
                </a:p>
              </p:txBody>
            </p:sp>
            <p:sp>
              <p:nvSpPr>
                <p:cNvPr id="10323" name="Oval 83"/>
                <p:cNvSpPr>
                  <a:spLocks noChangeArrowheads="1"/>
                </p:cNvSpPr>
                <p:nvPr/>
              </p:nvSpPr>
              <p:spPr bwMode="auto">
                <a:xfrm>
                  <a:off x="1248" y="2352"/>
                  <a:ext cx="336" cy="288"/>
                </a:xfrm>
                <a:prstGeom prst="ellipse">
                  <a:avLst/>
                </a:prstGeom>
                <a:solidFill>
                  <a:schemeClr val="folHlink"/>
                </a:solidFill>
                <a:ln w="25400">
                  <a:solidFill>
                    <a:schemeClr val="fo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US"/>
                </a:p>
              </p:txBody>
            </p:sp>
            <p:sp>
              <p:nvSpPr>
                <p:cNvPr id="10324" name="Oval 84"/>
                <p:cNvSpPr>
                  <a:spLocks noChangeArrowheads="1"/>
                </p:cNvSpPr>
                <p:nvPr/>
              </p:nvSpPr>
              <p:spPr bwMode="auto">
                <a:xfrm>
                  <a:off x="1680" y="3120"/>
                  <a:ext cx="336" cy="288"/>
                </a:xfrm>
                <a:prstGeom prst="ellipse">
                  <a:avLst/>
                </a:prstGeom>
                <a:solidFill>
                  <a:schemeClr val="folHlink"/>
                </a:solidFill>
                <a:ln w="25400">
                  <a:solidFill>
                    <a:schemeClr val="fo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US"/>
                </a:p>
              </p:txBody>
            </p:sp>
            <p:sp>
              <p:nvSpPr>
                <p:cNvPr id="10325" name="Oval 85"/>
                <p:cNvSpPr>
                  <a:spLocks noChangeArrowheads="1"/>
                </p:cNvSpPr>
                <p:nvPr/>
              </p:nvSpPr>
              <p:spPr bwMode="auto">
                <a:xfrm>
                  <a:off x="1680" y="2208"/>
                  <a:ext cx="336" cy="288"/>
                </a:xfrm>
                <a:prstGeom prst="ellipse">
                  <a:avLst/>
                </a:prstGeom>
                <a:solidFill>
                  <a:schemeClr val="folHlink"/>
                </a:solidFill>
                <a:ln w="25400">
                  <a:solidFill>
                    <a:schemeClr val="fo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US"/>
                </a:p>
              </p:txBody>
            </p:sp>
            <p:sp>
              <p:nvSpPr>
                <p:cNvPr id="10326" name="Oval 86"/>
                <p:cNvSpPr>
                  <a:spLocks noChangeArrowheads="1"/>
                </p:cNvSpPr>
                <p:nvPr/>
              </p:nvSpPr>
              <p:spPr bwMode="auto">
                <a:xfrm>
                  <a:off x="2304" y="2688"/>
                  <a:ext cx="336" cy="288"/>
                </a:xfrm>
                <a:prstGeom prst="ellipse">
                  <a:avLst/>
                </a:prstGeom>
                <a:solidFill>
                  <a:schemeClr val="folHlink"/>
                </a:solidFill>
                <a:ln w="25400">
                  <a:solidFill>
                    <a:schemeClr val="fo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US"/>
                </a:p>
              </p:txBody>
            </p:sp>
            <p:sp>
              <p:nvSpPr>
                <p:cNvPr id="10327" name="Oval 87"/>
                <p:cNvSpPr>
                  <a:spLocks noChangeArrowheads="1"/>
                </p:cNvSpPr>
                <p:nvPr/>
              </p:nvSpPr>
              <p:spPr bwMode="auto">
                <a:xfrm>
                  <a:off x="1200" y="3024"/>
                  <a:ext cx="336" cy="288"/>
                </a:xfrm>
                <a:prstGeom prst="ellipse">
                  <a:avLst/>
                </a:prstGeom>
                <a:solidFill>
                  <a:schemeClr val="folHlink"/>
                </a:solidFill>
                <a:ln w="25400">
                  <a:solidFill>
                    <a:schemeClr val="fo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US"/>
                </a:p>
              </p:txBody>
            </p:sp>
            <p:sp>
              <p:nvSpPr>
                <p:cNvPr id="10328" name="Oval 88"/>
                <p:cNvSpPr>
                  <a:spLocks noChangeArrowheads="1"/>
                </p:cNvSpPr>
                <p:nvPr/>
              </p:nvSpPr>
              <p:spPr bwMode="auto">
                <a:xfrm>
                  <a:off x="2064" y="2976"/>
                  <a:ext cx="336" cy="288"/>
                </a:xfrm>
                <a:prstGeom prst="ellipse">
                  <a:avLst/>
                </a:prstGeom>
                <a:solidFill>
                  <a:schemeClr val="folHlink"/>
                </a:solidFill>
                <a:ln w="25400">
                  <a:solidFill>
                    <a:schemeClr val="fo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US"/>
                </a:p>
              </p:txBody>
            </p:sp>
            <p:sp>
              <p:nvSpPr>
                <p:cNvPr id="10329" name="Oval 89"/>
                <p:cNvSpPr>
                  <a:spLocks noChangeArrowheads="1"/>
                </p:cNvSpPr>
                <p:nvPr/>
              </p:nvSpPr>
              <p:spPr bwMode="auto">
                <a:xfrm>
                  <a:off x="1056" y="2688"/>
                  <a:ext cx="336" cy="288"/>
                </a:xfrm>
                <a:prstGeom prst="ellipse">
                  <a:avLst/>
                </a:prstGeom>
                <a:solidFill>
                  <a:schemeClr val="folHlink"/>
                </a:solidFill>
                <a:ln w="25400">
                  <a:solidFill>
                    <a:schemeClr val="fo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US"/>
                </a:p>
              </p:txBody>
            </p:sp>
          </p:grpSp>
          <p:grpSp>
            <p:nvGrpSpPr>
              <p:cNvPr id="10330" name="Group 90"/>
              <p:cNvGrpSpPr>
                <a:grpSpLocks/>
              </p:cNvGrpSpPr>
              <p:nvPr/>
            </p:nvGrpSpPr>
            <p:grpSpPr bwMode="auto">
              <a:xfrm>
                <a:off x="2784" y="1008"/>
                <a:ext cx="576" cy="528"/>
                <a:chOff x="1056" y="2208"/>
                <a:chExt cx="1584" cy="1200"/>
              </a:xfrm>
            </p:grpSpPr>
            <p:sp>
              <p:nvSpPr>
                <p:cNvPr id="10331" name="AutoShape 91"/>
                <p:cNvSpPr>
                  <a:spLocks noChangeArrowheads="1"/>
                </p:cNvSpPr>
                <p:nvPr/>
              </p:nvSpPr>
              <p:spPr bwMode="auto">
                <a:xfrm>
                  <a:off x="1248" y="2400"/>
                  <a:ext cx="1152" cy="912"/>
                </a:xfrm>
                <a:prstGeom prst="star8">
                  <a:avLst>
                    <a:gd name="adj" fmla="val 38250"/>
                  </a:avLst>
                </a:prstGeom>
                <a:solidFill>
                  <a:schemeClr val="folHlink"/>
                </a:solidFill>
                <a:ln w="25400">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US"/>
                </a:p>
              </p:txBody>
            </p:sp>
            <p:sp>
              <p:nvSpPr>
                <p:cNvPr id="10332" name="Oval 92"/>
                <p:cNvSpPr>
                  <a:spLocks noChangeArrowheads="1"/>
                </p:cNvSpPr>
                <p:nvPr/>
              </p:nvSpPr>
              <p:spPr bwMode="auto">
                <a:xfrm>
                  <a:off x="2112" y="2352"/>
                  <a:ext cx="336" cy="288"/>
                </a:xfrm>
                <a:prstGeom prst="ellipse">
                  <a:avLst/>
                </a:prstGeom>
                <a:solidFill>
                  <a:schemeClr val="folHlink"/>
                </a:solidFill>
                <a:ln w="25400">
                  <a:solidFill>
                    <a:schemeClr val="fo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US"/>
                </a:p>
              </p:txBody>
            </p:sp>
            <p:sp>
              <p:nvSpPr>
                <p:cNvPr id="10333" name="Oval 93"/>
                <p:cNvSpPr>
                  <a:spLocks noChangeArrowheads="1"/>
                </p:cNvSpPr>
                <p:nvPr/>
              </p:nvSpPr>
              <p:spPr bwMode="auto">
                <a:xfrm>
                  <a:off x="1248" y="2352"/>
                  <a:ext cx="336" cy="288"/>
                </a:xfrm>
                <a:prstGeom prst="ellipse">
                  <a:avLst/>
                </a:prstGeom>
                <a:solidFill>
                  <a:schemeClr val="folHlink"/>
                </a:solidFill>
                <a:ln w="25400">
                  <a:solidFill>
                    <a:schemeClr val="fo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US"/>
                </a:p>
              </p:txBody>
            </p:sp>
            <p:sp>
              <p:nvSpPr>
                <p:cNvPr id="10334" name="Oval 94"/>
                <p:cNvSpPr>
                  <a:spLocks noChangeArrowheads="1"/>
                </p:cNvSpPr>
                <p:nvPr/>
              </p:nvSpPr>
              <p:spPr bwMode="auto">
                <a:xfrm>
                  <a:off x="1680" y="3120"/>
                  <a:ext cx="336" cy="288"/>
                </a:xfrm>
                <a:prstGeom prst="ellipse">
                  <a:avLst/>
                </a:prstGeom>
                <a:solidFill>
                  <a:schemeClr val="folHlink"/>
                </a:solidFill>
                <a:ln w="25400">
                  <a:solidFill>
                    <a:schemeClr val="fo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US"/>
                </a:p>
              </p:txBody>
            </p:sp>
            <p:sp>
              <p:nvSpPr>
                <p:cNvPr id="10335" name="Oval 95"/>
                <p:cNvSpPr>
                  <a:spLocks noChangeArrowheads="1"/>
                </p:cNvSpPr>
                <p:nvPr/>
              </p:nvSpPr>
              <p:spPr bwMode="auto">
                <a:xfrm>
                  <a:off x="1680" y="2208"/>
                  <a:ext cx="336" cy="288"/>
                </a:xfrm>
                <a:prstGeom prst="ellipse">
                  <a:avLst/>
                </a:prstGeom>
                <a:solidFill>
                  <a:schemeClr val="folHlink"/>
                </a:solidFill>
                <a:ln w="25400">
                  <a:solidFill>
                    <a:schemeClr val="fo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US"/>
                </a:p>
              </p:txBody>
            </p:sp>
            <p:sp>
              <p:nvSpPr>
                <p:cNvPr id="10336" name="Oval 96"/>
                <p:cNvSpPr>
                  <a:spLocks noChangeArrowheads="1"/>
                </p:cNvSpPr>
                <p:nvPr/>
              </p:nvSpPr>
              <p:spPr bwMode="auto">
                <a:xfrm>
                  <a:off x="2304" y="2688"/>
                  <a:ext cx="336" cy="288"/>
                </a:xfrm>
                <a:prstGeom prst="ellipse">
                  <a:avLst/>
                </a:prstGeom>
                <a:solidFill>
                  <a:schemeClr val="folHlink"/>
                </a:solidFill>
                <a:ln w="25400">
                  <a:solidFill>
                    <a:schemeClr val="fo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US"/>
                </a:p>
              </p:txBody>
            </p:sp>
            <p:sp>
              <p:nvSpPr>
                <p:cNvPr id="10337" name="Oval 97"/>
                <p:cNvSpPr>
                  <a:spLocks noChangeArrowheads="1"/>
                </p:cNvSpPr>
                <p:nvPr/>
              </p:nvSpPr>
              <p:spPr bwMode="auto">
                <a:xfrm>
                  <a:off x="1200" y="3024"/>
                  <a:ext cx="336" cy="288"/>
                </a:xfrm>
                <a:prstGeom prst="ellipse">
                  <a:avLst/>
                </a:prstGeom>
                <a:solidFill>
                  <a:schemeClr val="folHlink"/>
                </a:solidFill>
                <a:ln w="25400">
                  <a:solidFill>
                    <a:schemeClr val="fo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US"/>
                </a:p>
              </p:txBody>
            </p:sp>
            <p:sp>
              <p:nvSpPr>
                <p:cNvPr id="10338" name="Oval 98"/>
                <p:cNvSpPr>
                  <a:spLocks noChangeArrowheads="1"/>
                </p:cNvSpPr>
                <p:nvPr/>
              </p:nvSpPr>
              <p:spPr bwMode="auto">
                <a:xfrm>
                  <a:off x="2064" y="2976"/>
                  <a:ext cx="336" cy="288"/>
                </a:xfrm>
                <a:prstGeom prst="ellipse">
                  <a:avLst/>
                </a:prstGeom>
                <a:solidFill>
                  <a:schemeClr val="folHlink"/>
                </a:solidFill>
                <a:ln w="25400">
                  <a:solidFill>
                    <a:schemeClr val="fo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US"/>
                </a:p>
              </p:txBody>
            </p:sp>
            <p:sp>
              <p:nvSpPr>
                <p:cNvPr id="10339" name="Oval 99"/>
                <p:cNvSpPr>
                  <a:spLocks noChangeArrowheads="1"/>
                </p:cNvSpPr>
                <p:nvPr/>
              </p:nvSpPr>
              <p:spPr bwMode="auto">
                <a:xfrm>
                  <a:off x="1056" y="2688"/>
                  <a:ext cx="336" cy="288"/>
                </a:xfrm>
                <a:prstGeom prst="ellipse">
                  <a:avLst/>
                </a:prstGeom>
                <a:solidFill>
                  <a:schemeClr val="folHlink"/>
                </a:solidFill>
                <a:ln w="25400">
                  <a:solidFill>
                    <a:schemeClr val="fo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US"/>
                </a:p>
              </p:txBody>
            </p:sp>
          </p:grpSp>
          <p:sp>
            <p:nvSpPr>
              <p:cNvPr id="10340" name="Text Box 100"/>
              <p:cNvSpPr txBox="1">
                <a:spLocks noChangeArrowheads="1"/>
              </p:cNvSpPr>
              <p:nvPr/>
            </p:nvSpPr>
            <p:spPr bwMode="auto">
              <a:xfrm>
                <a:off x="144" y="1296"/>
                <a:ext cx="329" cy="234"/>
              </a:xfrm>
              <a:prstGeom prst="rect">
                <a:avLst/>
              </a:prstGeom>
              <a:solidFill>
                <a:schemeClr val="folHlink"/>
              </a:solidFill>
              <a:ln w="25400">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l"/>
                <a:r>
                  <a:rPr lang="fr-FR" altLang="en-US"/>
                  <a:t>PSII</a:t>
                </a:r>
              </a:p>
            </p:txBody>
          </p:sp>
          <p:cxnSp>
            <p:nvCxnSpPr>
              <p:cNvPr id="10341" name="AutoShape 101"/>
              <p:cNvCxnSpPr>
                <a:cxnSpLocks noChangeShapeType="1"/>
                <a:stCxn id="10326" idx="6"/>
                <a:endCxn id="10300" idx="2"/>
              </p:cNvCxnSpPr>
              <p:nvPr/>
            </p:nvCxnSpPr>
            <p:spPr bwMode="auto">
              <a:xfrm flipV="1">
                <a:off x="1112" y="1104"/>
                <a:ext cx="560" cy="179"/>
              </a:xfrm>
              <a:prstGeom prst="curvedConnector3">
                <a:avLst>
                  <a:gd name="adj1" fmla="val 50000"/>
                </a:avLst>
              </a:prstGeom>
              <a:noFill/>
              <a:ln w="76200" cap="rnd">
                <a:solidFill>
                  <a:schemeClr val="folHlink"/>
                </a:solidFill>
                <a:prstDash val="sysDot"/>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342" name="AutoShape 102"/>
              <p:cNvCxnSpPr>
                <a:cxnSpLocks noChangeShapeType="1"/>
                <a:stCxn id="10331" idx="3"/>
              </p:cNvCxnSpPr>
              <p:nvPr/>
            </p:nvCxnSpPr>
            <p:spPr bwMode="auto">
              <a:xfrm flipV="1">
                <a:off x="3281" y="1144"/>
                <a:ext cx="415" cy="149"/>
              </a:xfrm>
              <a:prstGeom prst="curvedConnector4">
                <a:avLst>
                  <a:gd name="adj1" fmla="val 37347"/>
                  <a:gd name="adj2" fmla="val 191273"/>
                </a:avLst>
              </a:prstGeom>
              <a:noFill/>
              <a:ln w="76200" cap="rnd">
                <a:solidFill>
                  <a:schemeClr val="folHlink"/>
                </a:solidFill>
                <a:prstDash val="sysDot"/>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0343" name="Group 103"/>
              <p:cNvGrpSpPr>
                <a:grpSpLocks/>
              </p:cNvGrpSpPr>
              <p:nvPr/>
            </p:nvGrpSpPr>
            <p:grpSpPr bwMode="auto">
              <a:xfrm>
                <a:off x="144" y="0"/>
                <a:ext cx="2832" cy="1008"/>
                <a:chOff x="144" y="0"/>
                <a:chExt cx="2832" cy="1008"/>
              </a:xfrm>
            </p:grpSpPr>
            <p:sp>
              <p:nvSpPr>
                <p:cNvPr id="10344" name="AutoShape 104"/>
                <p:cNvSpPr>
                  <a:spLocks noChangeArrowheads="1"/>
                </p:cNvSpPr>
                <p:nvPr/>
              </p:nvSpPr>
              <p:spPr bwMode="auto">
                <a:xfrm>
                  <a:off x="144" y="0"/>
                  <a:ext cx="624" cy="672"/>
                </a:xfrm>
                <a:prstGeom prst="sun">
                  <a:avLst>
                    <a:gd name="adj" fmla="val 25000"/>
                  </a:avLst>
                </a:prstGeom>
                <a:solidFill>
                  <a:schemeClr val="folHlink"/>
                </a:solidFill>
                <a:ln w="25400">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US"/>
                </a:p>
              </p:txBody>
            </p:sp>
            <p:sp>
              <p:nvSpPr>
                <p:cNvPr id="10345" name="AutoShape 105"/>
                <p:cNvSpPr>
                  <a:spLocks noChangeArrowheads="1"/>
                </p:cNvSpPr>
                <p:nvPr/>
              </p:nvSpPr>
              <p:spPr bwMode="auto">
                <a:xfrm>
                  <a:off x="864" y="336"/>
                  <a:ext cx="432" cy="384"/>
                </a:xfrm>
                <a:prstGeom prst="lightningBolt">
                  <a:avLst/>
                </a:prstGeom>
                <a:solidFill>
                  <a:schemeClr val="folHlink"/>
                </a:solidFill>
                <a:ln w="25400">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US"/>
                </a:p>
              </p:txBody>
            </p:sp>
            <p:sp>
              <p:nvSpPr>
                <p:cNvPr id="10346" name="AutoShape 106"/>
                <p:cNvSpPr>
                  <a:spLocks noChangeArrowheads="1"/>
                </p:cNvSpPr>
                <p:nvPr/>
              </p:nvSpPr>
              <p:spPr bwMode="auto">
                <a:xfrm>
                  <a:off x="2544" y="624"/>
                  <a:ext cx="432" cy="384"/>
                </a:xfrm>
                <a:prstGeom prst="lightningBolt">
                  <a:avLst/>
                </a:prstGeom>
                <a:solidFill>
                  <a:schemeClr val="folHlink"/>
                </a:solidFill>
                <a:ln w="25400">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US"/>
                </a:p>
              </p:txBody>
            </p:sp>
            <p:sp>
              <p:nvSpPr>
                <p:cNvPr id="10347" name="AutoShape 107"/>
                <p:cNvSpPr>
                  <a:spLocks noChangeArrowheads="1"/>
                </p:cNvSpPr>
                <p:nvPr/>
              </p:nvSpPr>
              <p:spPr bwMode="auto">
                <a:xfrm>
                  <a:off x="384" y="624"/>
                  <a:ext cx="432" cy="384"/>
                </a:xfrm>
                <a:prstGeom prst="lightningBolt">
                  <a:avLst/>
                </a:prstGeom>
                <a:solidFill>
                  <a:schemeClr val="folHlink"/>
                </a:solidFill>
                <a:ln w="25400">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US"/>
                </a:p>
              </p:txBody>
            </p:sp>
          </p:grpSp>
        </p:grpSp>
      </p:grpSp>
      <p:sp>
        <p:nvSpPr>
          <p:cNvPr id="10351" name="Text Box 111"/>
          <p:cNvSpPr txBox="1">
            <a:spLocks noChangeArrowheads="1"/>
          </p:cNvSpPr>
          <p:nvPr/>
        </p:nvSpPr>
        <p:spPr bwMode="auto">
          <a:xfrm>
            <a:off x="6092825" y="0"/>
            <a:ext cx="3368528" cy="463846"/>
          </a:xfrm>
          <a:prstGeom prst="rect">
            <a:avLst/>
          </a:prstGeom>
          <a:solidFill>
            <a:schemeClr val="bg1"/>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r>
              <a:rPr lang="fr-FR" altLang="en-US" sz="2400"/>
              <a:t>FORCE PROTON MOTRICE</a:t>
            </a:r>
          </a:p>
        </p:txBody>
      </p:sp>
      <p:sp>
        <p:nvSpPr>
          <p:cNvPr id="10358" name="Text Box 118"/>
          <p:cNvSpPr txBox="1">
            <a:spLocks noChangeArrowheads="1"/>
          </p:cNvSpPr>
          <p:nvPr/>
        </p:nvSpPr>
        <p:spPr bwMode="auto">
          <a:xfrm>
            <a:off x="1828800" y="4572001"/>
            <a:ext cx="181822" cy="371513"/>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25400">
                <a:solidFill>
                  <a:srgbClr val="CCFF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l"/>
            <a:endParaRPr lang="en-US" altLang="en-US"/>
          </a:p>
        </p:txBody>
      </p:sp>
      <p:grpSp>
        <p:nvGrpSpPr>
          <p:cNvPr id="10367" name="Group 127"/>
          <p:cNvGrpSpPr>
            <a:grpSpLocks/>
          </p:cNvGrpSpPr>
          <p:nvPr/>
        </p:nvGrpSpPr>
        <p:grpSpPr bwMode="auto">
          <a:xfrm>
            <a:off x="4114800" y="2971801"/>
            <a:ext cx="6172200" cy="1201738"/>
            <a:chOff x="1632" y="1872"/>
            <a:chExt cx="3888" cy="757"/>
          </a:xfrm>
        </p:grpSpPr>
        <p:sp>
          <p:nvSpPr>
            <p:cNvPr id="10268" name="Text Box 28"/>
            <p:cNvSpPr txBox="1">
              <a:spLocks noChangeArrowheads="1"/>
            </p:cNvSpPr>
            <p:nvPr/>
          </p:nvSpPr>
          <p:spPr bwMode="auto">
            <a:xfrm>
              <a:off x="1632" y="2052"/>
              <a:ext cx="501" cy="331"/>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25400">
                  <a:solidFill>
                    <a:srgbClr val="CCFF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l"/>
              <a:r>
                <a:rPr lang="fr-FR" altLang="en-US" sz="2800">
                  <a:solidFill>
                    <a:srgbClr val="0000FF"/>
                  </a:solidFill>
                </a:rPr>
                <a:t>n H</a:t>
              </a:r>
              <a:r>
                <a:rPr lang="fr-FR" altLang="en-US" sz="2800" baseline="30000">
                  <a:solidFill>
                    <a:srgbClr val="0000FF"/>
                  </a:solidFill>
                </a:rPr>
                <a:t>+</a:t>
              </a:r>
            </a:p>
          </p:txBody>
        </p:sp>
        <p:sp>
          <p:nvSpPr>
            <p:cNvPr id="10359" name="Text Box 119"/>
            <p:cNvSpPr txBox="1">
              <a:spLocks noChangeArrowheads="1"/>
            </p:cNvSpPr>
            <p:nvPr/>
          </p:nvSpPr>
          <p:spPr bwMode="auto">
            <a:xfrm>
              <a:off x="2592" y="1872"/>
              <a:ext cx="2928" cy="757"/>
            </a:xfrm>
            <a:prstGeom prst="rect">
              <a:avLst/>
            </a:prstGeom>
            <a:solidFill>
              <a:schemeClr val="bg1"/>
            </a:solidFill>
            <a:ln>
              <a:noFill/>
            </a:ln>
            <a:effectLst/>
            <a:extLs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algn="just"/>
              <a:r>
                <a:rPr lang="fr-FR" altLang="en-US" sz="2400"/>
                <a:t>L’espace intrathylakoïde présente une forte concentration en protons d’une double origine:</a:t>
              </a:r>
            </a:p>
          </p:txBody>
        </p:sp>
      </p:grpSp>
      <p:grpSp>
        <p:nvGrpSpPr>
          <p:cNvPr id="10368" name="Group 128"/>
          <p:cNvGrpSpPr>
            <a:grpSpLocks/>
          </p:cNvGrpSpPr>
          <p:nvPr/>
        </p:nvGrpSpPr>
        <p:grpSpPr bwMode="auto">
          <a:xfrm>
            <a:off x="1524001" y="3657600"/>
            <a:ext cx="4106863" cy="1530350"/>
            <a:chOff x="0" y="2304"/>
            <a:chExt cx="2587" cy="964"/>
          </a:xfrm>
        </p:grpSpPr>
        <p:grpSp>
          <p:nvGrpSpPr>
            <p:cNvPr id="10354" name="Group 114"/>
            <p:cNvGrpSpPr>
              <a:grpSpLocks/>
            </p:cNvGrpSpPr>
            <p:nvPr/>
          </p:nvGrpSpPr>
          <p:grpSpPr bwMode="auto">
            <a:xfrm>
              <a:off x="0" y="2304"/>
              <a:ext cx="1632" cy="336"/>
              <a:chOff x="0" y="2304"/>
              <a:chExt cx="1632" cy="336"/>
            </a:xfrm>
          </p:grpSpPr>
          <p:sp>
            <p:nvSpPr>
              <p:cNvPr id="10283" name="AutoShape 43"/>
              <p:cNvSpPr>
                <a:spLocks noChangeArrowheads="1"/>
              </p:cNvSpPr>
              <p:nvPr/>
            </p:nvSpPr>
            <p:spPr bwMode="auto">
              <a:xfrm>
                <a:off x="0" y="2304"/>
                <a:ext cx="816" cy="336"/>
              </a:xfrm>
              <a:prstGeom prst="cloudCallout">
                <a:avLst>
                  <a:gd name="adj1" fmla="val -42278"/>
                  <a:gd name="adj2" fmla="val 152977"/>
                </a:avLst>
              </a:prstGeom>
              <a:solidFill>
                <a:srgbClr val="CCFFFF"/>
              </a:solidFill>
              <a:ln w="25400">
                <a:solidFill>
                  <a:srgbClr val="CCFF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r>
                  <a:rPr lang="fr-FR" altLang="en-US" sz="2400"/>
                  <a:t>H</a:t>
                </a:r>
                <a:r>
                  <a:rPr lang="fr-FR" altLang="en-US" sz="2400" baseline="-25000"/>
                  <a:t>2</a:t>
                </a:r>
                <a:r>
                  <a:rPr lang="fr-FR" altLang="en-US" sz="2400"/>
                  <a:t>O</a:t>
                </a:r>
              </a:p>
            </p:txBody>
          </p:sp>
          <p:sp>
            <p:nvSpPr>
              <p:cNvPr id="10350" name="Line 110"/>
              <p:cNvSpPr>
                <a:spLocks noChangeShapeType="1"/>
              </p:cNvSpPr>
              <p:nvPr/>
            </p:nvSpPr>
            <p:spPr bwMode="auto">
              <a:xfrm flipV="1">
                <a:off x="672" y="2352"/>
                <a:ext cx="960" cy="96"/>
              </a:xfrm>
              <a:prstGeom prst="line">
                <a:avLst/>
              </a:prstGeom>
              <a:noFill/>
              <a:ln w="101600" cap="rnd">
                <a:solidFill>
                  <a:schemeClr val="accent2"/>
                </a:solidFill>
                <a:prstDash val="sysDot"/>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en-US"/>
              </a:p>
            </p:txBody>
          </p:sp>
        </p:grpSp>
        <p:sp>
          <p:nvSpPr>
            <p:cNvPr id="10360" name="Text Box 120"/>
            <p:cNvSpPr txBox="1">
              <a:spLocks noChangeArrowheads="1"/>
            </p:cNvSpPr>
            <p:nvPr/>
          </p:nvSpPr>
          <p:spPr bwMode="auto">
            <a:xfrm>
              <a:off x="624" y="2976"/>
              <a:ext cx="1963" cy="292"/>
            </a:xfrm>
            <a:prstGeom prst="rect">
              <a:avLst/>
            </a:prstGeom>
            <a:solidFill>
              <a:schemeClr val="bg1"/>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l"/>
              <a:r>
                <a:rPr lang="fr-FR" altLang="en-US" sz="2400">
                  <a:sym typeface="Wingdings" panose="05000000000000000000" pitchFamily="2" charset="2"/>
                </a:rPr>
                <a:t>1) La photolyse de l’eau</a:t>
              </a:r>
              <a:endParaRPr lang="fr-FR" altLang="en-US" sz="2400"/>
            </a:p>
          </p:txBody>
        </p:sp>
      </p:grpSp>
      <p:grpSp>
        <p:nvGrpSpPr>
          <p:cNvPr id="10370" name="Group 130"/>
          <p:cNvGrpSpPr>
            <a:grpSpLocks/>
          </p:cNvGrpSpPr>
          <p:nvPr/>
        </p:nvGrpSpPr>
        <p:grpSpPr bwMode="auto">
          <a:xfrm>
            <a:off x="2514600" y="457201"/>
            <a:ext cx="7315200" cy="5668963"/>
            <a:chOff x="624" y="288"/>
            <a:chExt cx="4608" cy="3571"/>
          </a:xfrm>
        </p:grpSpPr>
        <p:grpSp>
          <p:nvGrpSpPr>
            <p:cNvPr id="10353" name="Group 113"/>
            <p:cNvGrpSpPr>
              <a:grpSpLocks/>
            </p:cNvGrpSpPr>
            <p:nvPr/>
          </p:nvGrpSpPr>
          <p:grpSpPr bwMode="auto">
            <a:xfrm>
              <a:off x="1632" y="288"/>
              <a:ext cx="672" cy="1761"/>
              <a:chOff x="1632" y="288"/>
              <a:chExt cx="672" cy="1776"/>
            </a:xfrm>
          </p:grpSpPr>
          <p:sp>
            <p:nvSpPr>
              <p:cNvPr id="10264" name="Line 24"/>
              <p:cNvSpPr>
                <a:spLocks noChangeShapeType="1"/>
              </p:cNvSpPr>
              <p:nvPr/>
            </p:nvSpPr>
            <p:spPr bwMode="auto">
              <a:xfrm flipH="1">
                <a:off x="1632" y="624"/>
                <a:ext cx="528" cy="1344"/>
              </a:xfrm>
              <a:prstGeom prst="line">
                <a:avLst/>
              </a:prstGeom>
              <a:noFill/>
              <a:ln w="101600" cap="rnd">
                <a:solidFill>
                  <a:schemeClr val="accent2"/>
                </a:solidFill>
                <a:prstDash val="sysDot"/>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en-US"/>
              </a:p>
            </p:txBody>
          </p:sp>
          <p:sp>
            <p:nvSpPr>
              <p:cNvPr id="10265" name="Line 25"/>
              <p:cNvSpPr>
                <a:spLocks noChangeShapeType="1"/>
              </p:cNvSpPr>
              <p:nvPr/>
            </p:nvSpPr>
            <p:spPr bwMode="auto">
              <a:xfrm flipH="1">
                <a:off x="2160" y="720"/>
                <a:ext cx="144" cy="1344"/>
              </a:xfrm>
              <a:prstGeom prst="line">
                <a:avLst/>
              </a:prstGeom>
              <a:noFill/>
              <a:ln w="101600" cap="rnd">
                <a:solidFill>
                  <a:schemeClr val="accent2"/>
                </a:solidFill>
                <a:prstDash val="sysDot"/>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en-US"/>
              </a:p>
            </p:txBody>
          </p:sp>
          <p:sp>
            <p:nvSpPr>
              <p:cNvPr id="10352" name="Text Box 112"/>
              <p:cNvSpPr txBox="1">
                <a:spLocks noChangeArrowheads="1"/>
              </p:cNvSpPr>
              <p:nvPr/>
            </p:nvSpPr>
            <p:spPr bwMode="auto">
              <a:xfrm>
                <a:off x="1920" y="288"/>
                <a:ext cx="364" cy="236"/>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25400">
                    <a:solidFill>
                      <a:srgbClr val="CCFF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l"/>
                <a:r>
                  <a:rPr lang="fr-FR" altLang="en-US">
                    <a:solidFill>
                      <a:srgbClr val="0000FF"/>
                    </a:solidFill>
                  </a:rPr>
                  <a:t>n H</a:t>
                </a:r>
                <a:r>
                  <a:rPr lang="fr-FR" altLang="en-US" baseline="30000">
                    <a:solidFill>
                      <a:srgbClr val="0000FF"/>
                    </a:solidFill>
                  </a:rPr>
                  <a:t>+</a:t>
                </a:r>
              </a:p>
            </p:txBody>
          </p:sp>
        </p:grpSp>
        <p:sp>
          <p:nvSpPr>
            <p:cNvPr id="10361" name="Text Box 121"/>
            <p:cNvSpPr txBox="1">
              <a:spLocks noChangeArrowheads="1"/>
            </p:cNvSpPr>
            <p:nvPr/>
          </p:nvSpPr>
          <p:spPr bwMode="auto">
            <a:xfrm>
              <a:off x="624" y="3334"/>
              <a:ext cx="4608" cy="525"/>
            </a:xfrm>
            <a:prstGeom prst="rect">
              <a:avLst/>
            </a:prstGeom>
            <a:solidFill>
              <a:schemeClr val="bg1"/>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algn="just"/>
              <a:r>
                <a:rPr lang="fr-FR" altLang="en-US" sz="2400">
                  <a:sym typeface="Wingdings" panose="05000000000000000000" pitchFamily="2" charset="2"/>
                </a:rPr>
                <a:t>2) Le transport d’électrons qui libère de l’énergie utilisée par les protons pour traverser la membrane du thylakoïde</a:t>
              </a:r>
              <a:endParaRPr lang="fr-FR" altLang="en-US" sz="2400"/>
            </a:p>
          </p:txBody>
        </p:sp>
      </p:grpSp>
      <p:grpSp>
        <p:nvGrpSpPr>
          <p:cNvPr id="10503" name="Group 263"/>
          <p:cNvGrpSpPr>
            <a:grpSpLocks/>
          </p:cNvGrpSpPr>
          <p:nvPr/>
        </p:nvGrpSpPr>
        <p:grpSpPr bwMode="auto">
          <a:xfrm>
            <a:off x="7162801" y="1828800"/>
            <a:ext cx="1393825" cy="952500"/>
            <a:chOff x="2064" y="2544"/>
            <a:chExt cx="878" cy="600"/>
          </a:xfrm>
        </p:grpSpPr>
        <p:grpSp>
          <p:nvGrpSpPr>
            <p:cNvPr id="10504" name="Group 264"/>
            <p:cNvGrpSpPr>
              <a:grpSpLocks/>
            </p:cNvGrpSpPr>
            <p:nvPr/>
          </p:nvGrpSpPr>
          <p:grpSpPr bwMode="auto">
            <a:xfrm>
              <a:off x="2064" y="2544"/>
              <a:ext cx="878" cy="600"/>
              <a:chOff x="1104" y="2832"/>
              <a:chExt cx="878" cy="600"/>
            </a:xfrm>
          </p:grpSpPr>
          <p:grpSp>
            <p:nvGrpSpPr>
              <p:cNvPr id="10505" name="Group 265"/>
              <p:cNvGrpSpPr>
                <a:grpSpLocks/>
              </p:cNvGrpSpPr>
              <p:nvPr/>
            </p:nvGrpSpPr>
            <p:grpSpPr bwMode="auto">
              <a:xfrm>
                <a:off x="1392" y="3024"/>
                <a:ext cx="302" cy="216"/>
                <a:chOff x="1488" y="2784"/>
                <a:chExt cx="528" cy="432"/>
              </a:xfrm>
            </p:grpSpPr>
            <p:sp>
              <p:nvSpPr>
                <p:cNvPr id="10506" name="AutoShape 266"/>
                <p:cNvSpPr>
                  <a:spLocks noChangeArrowheads="1"/>
                </p:cNvSpPr>
                <p:nvPr/>
              </p:nvSpPr>
              <p:spPr bwMode="auto">
                <a:xfrm flipH="1" flipV="1">
                  <a:off x="1488" y="2784"/>
                  <a:ext cx="528" cy="432"/>
                </a:xfrm>
                <a:prstGeom prst="flowChartMagneticTape">
                  <a:avLst/>
                </a:prstGeom>
                <a:solidFill>
                  <a:schemeClr val="folHlink"/>
                </a:solidFill>
                <a:ln w="25400">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US"/>
                </a:p>
              </p:txBody>
            </p:sp>
            <p:sp>
              <p:nvSpPr>
                <p:cNvPr id="10507" name="AutoShape 267"/>
                <p:cNvSpPr>
                  <a:spLocks noChangeArrowheads="1"/>
                </p:cNvSpPr>
                <p:nvPr/>
              </p:nvSpPr>
              <p:spPr bwMode="auto">
                <a:xfrm>
                  <a:off x="1488" y="2784"/>
                  <a:ext cx="528" cy="432"/>
                </a:xfrm>
                <a:prstGeom prst="flowChartMagneticTape">
                  <a:avLst/>
                </a:prstGeom>
                <a:solidFill>
                  <a:schemeClr val="folHlink"/>
                </a:solidFill>
                <a:ln w="25400">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US"/>
                </a:p>
              </p:txBody>
            </p:sp>
          </p:grpSp>
          <p:grpSp>
            <p:nvGrpSpPr>
              <p:cNvPr id="10508" name="Group 268"/>
              <p:cNvGrpSpPr>
                <a:grpSpLocks/>
              </p:cNvGrpSpPr>
              <p:nvPr/>
            </p:nvGrpSpPr>
            <p:grpSpPr bwMode="auto">
              <a:xfrm>
                <a:off x="1680" y="3216"/>
                <a:ext cx="302" cy="216"/>
                <a:chOff x="1488" y="2784"/>
                <a:chExt cx="528" cy="432"/>
              </a:xfrm>
            </p:grpSpPr>
            <p:sp>
              <p:nvSpPr>
                <p:cNvPr id="10509" name="AutoShape 269"/>
                <p:cNvSpPr>
                  <a:spLocks noChangeArrowheads="1"/>
                </p:cNvSpPr>
                <p:nvPr/>
              </p:nvSpPr>
              <p:spPr bwMode="auto">
                <a:xfrm flipH="1" flipV="1">
                  <a:off x="1488" y="2784"/>
                  <a:ext cx="528" cy="432"/>
                </a:xfrm>
                <a:prstGeom prst="flowChartMagneticTape">
                  <a:avLst/>
                </a:prstGeom>
                <a:solidFill>
                  <a:schemeClr val="folHlink"/>
                </a:solidFill>
                <a:ln w="25400">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US"/>
                </a:p>
              </p:txBody>
            </p:sp>
            <p:sp>
              <p:nvSpPr>
                <p:cNvPr id="10510" name="AutoShape 270"/>
                <p:cNvSpPr>
                  <a:spLocks noChangeArrowheads="1"/>
                </p:cNvSpPr>
                <p:nvPr/>
              </p:nvSpPr>
              <p:spPr bwMode="auto">
                <a:xfrm>
                  <a:off x="1488" y="2784"/>
                  <a:ext cx="528" cy="432"/>
                </a:xfrm>
                <a:prstGeom prst="flowChartMagneticTape">
                  <a:avLst/>
                </a:prstGeom>
                <a:solidFill>
                  <a:schemeClr val="folHlink"/>
                </a:solidFill>
                <a:ln w="25400">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US"/>
                </a:p>
              </p:txBody>
            </p:sp>
          </p:grpSp>
          <p:grpSp>
            <p:nvGrpSpPr>
              <p:cNvPr id="10511" name="Group 271"/>
              <p:cNvGrpSpPr>
                <a:grpSpLocks/>
              </p:cNvGrpSpPr>
              <p:nvPr/>
            </p:nvGrpSpPr>
            <p:grpSpPr bwMode="auto">
              <a:xfrm>
                <a:off x="1104" y="2832"/>
                <a:ext cx="302" cy="216"/>
                <a:chOff x="1488" y="2784"/>
                <a:chExt cx="528" cy="432"/>
              </a:xfrm>
            </p:grpSpPr>
            <p:sp>
              <p:nvSpPr>
                <p:cNvPr id="10512" name="AutoShape 272"/>
                <p:cNvSpPr>
                  <a:spLocks noChangeArrowheads="1"/>
                </p:cNvSpPr>
                <p:nvPr/>
              </p:nvSpPr>
              <p:spPr bwMode="auto">
                <a:xfrm flipH="1" flipV="1">
                  <a:off x="1488" y="2784"/>
                  <a:ext cx="528" cy="432"/>
                </a:xfrm>
                <a:prstGeom prst="flowChartMagneticTape">
                  <a:avLst/>
                </a:prstGeom>
                <a:solidFill>
                  <a:schemeClr val="folHlink"/>
                </a:solidFill>
                <a:ln w="25400">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US"/>
                </a:p>
              </p:txBody>
            </p:sp>
            <p:sp>
              <p:nvSpPr>
                <p:cNvPr id="10513" name="AutoShape 273"/>
                <p:cNvSpPr>
                  <a:spLocks noChangeArrowheads="1"/>
                </p:cNvSpPr>
                <p:nvPr/>
              </p:nvSpPr>
              <p:spPr bwMode="auto">
                <a:xfrm>
                  <a:off x="1488" y="2784"/>
                  <a:ext cx="528" cy="432"/>
                </a:xfrm>
                <a:prstGeom prst="flowChartMagneticTape">
                  <a:avLst/>
                </a:prstGeom>
                <a:solidFill>
                  <a:schemeClr val="folHlink"/>
                </a:solidFill>
                <a:ln w="25400">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US"/>
                </a:p>
              </p:txBody>
            </p:sp>
          </p:grpSp>
        </p:grpSp>
        <p:sp>
          <p:nvSpPr>
            <p:cNvPr id="10514" name="AutoShape 274"/>
            <p:cNvSpPr>
              <a:spLocks noChangeArrowheads="1"/>
            </p:cNvSpPr>
            <p:nvPr/>
          </p:nvSpPr>
          <p:spPr bwMode="auto">
            <a:xfrm>
              <a:off x="2400" y="2736"/>
              <a:ext cx="192" cy="192"/>
            </a:xfrm>
            <a:prstGeom prst="flowChartOr">
              <a:avLst/>
            </a:prstGeom>
            <a:solidFill>
              <a:schemeClr val="folHlink"/>
            </a:solidFill>
            <a:ln w="25400">
              <a:solidFill>
                <a:schemeClr val="fo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US"/>
            </a:p>
          </p:txBody>
        </p:sp>
        <p:sp>
          <p:nvSpPr>
            <p:cNvPr id="10515" name="AutoShape 275"/>
            <p:cNvSpPr>
              <a:spLocks noChangeArrowheads="1"/>
            </p:cNvSpPr>
            <p:nvPr/>
          </p:nvSpPr>
          <p:spPr bwMode="auto">
            <a:xfrm>
              <a:off x="2112" y="2544"/>
              <a:ext cx="192" cy="192"/>
            </a:xfrm>
            <a:prstGeom prst="flowChartSummingJunction">
              <a:avLst/>
            </a:prstGeom>
            <a:solidFill>
              <a:schemeClr val="folHlink"/>
            </a:solidFill>
            <a:ln w="25400">
              <a:solidFill>
                <a:schemeClr val="fo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US"/>
            </a:p>
          </p:txBody>
        </p:sp>
        <p:sp>
          <p:nvSpPr>
            <p:cNvPr id="10516" name="AutoShape 276"/>
            <p:cNvSpPr>
              <a:spLocks noChangeArrowheads="1"/>
            </p:cNvSpPr>
            <p:nvPr/>
          </p:nvSpPr>
          <p:spPr bwMode="auto">
            <a:xfrm>
              <a:off x="2688" y="2928"/>
              <a:ext cx="192" cy="192"/>
            </a:xfrm>
            <a:prstGeom prst="flowChartSummingJunction">
              <a:avLst/>
            </a:prstGeom>
            <a:solidFill>
              <a:schemeClr val="folHlink"/>
            </a:solidFill>
            <a:ln w="25400">
              <a:solidFill>
                <a:schemeClr val="fo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US"/>
            </a:p>
          </p:txBody>
        </p:sp>
      </p:grpSp>
    </p:spTree>
    <p:extLst>
      <p:ext uri="{BB962C8B-B14F-4D97-AF65-F5344CB8AC3E}">
        <p14:creationId xmlns:p14="http://schemas.microsoft.com/office/powerpoint/2010/main" val="363666772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10367"/>
                                        </p:tgtEl>
                                        <p:attrNameLst>
                                          <p:attrName>style.visibility</p:attrName>
                                        </p:attrNameLst>
                                      </p:cBhvr>
                                      <p:to>
                                        <p:strVal val="visible"/>
                                      </p:to>
                                    </p:set>
                                    <p:anim calcmode="lin" valueType="num">
                                      <p:cBhvr>
                                        <p:cTn id="7" dur="500" fill="hold"/>
                                        <p:tgtEl>
                                          <p:spTgt spid="10367"/>
                                        </p:tgtEl>
                                        <p:attrNameLst>
                                          <p:attrName>ppt_w</p:attrName>
                                        </p:attrNameLst>
                                      </p:cBhvr>
                                      <p:tavLst>
                                        <p:tav tm="0">
                                          <p:val>
                                            <p:fltVal val="0"/>
                                          </p:val>
                                        </p:tav>
                                        <p:tav tm="100000">
                                          <p:val>
                                            <p:strVal val="#ppt_w"/>
                                          </p:val>
                                        </p:tav>
                                      </p:tavLst>
                                    </p:anim>
                                    <p:anim calcmode="lin" valueType="num">
                                      <p:cBhvr>
                                        <p:cTn id="8" dur="500" fill="hold"/>
                                        <p:tgtEl>
                                          <p:spTgt spid="10367"/>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nodeType="clickEffect">
                                  <p:stCondLst>
                                    <p:cond delay="0"/>
                                  </p:stCondLst>
                                  <p:childTnLst>
                                    <p:set>
                                      <p:cBhvr>
                                        <p:cTn id="12" dur="1" fill="hold">
                                          <p:stCondLst>
                                            <p:cond delay="0"/>
                                          </p:stCondLst>
                                        </p:cTn>
                                        <p:tgtEl>
                                          <p:spTgt spid="10368"/>
                                        </p:tgtEl>
                                        <p:attrNameLst>
                                          <p:attrName>style.visibility</p:attrName>
                                        </p:attrNameLst>
                                      </p:cBhvr>
                                      <p:to>
                                        <p:strVal val="visible"/>
                                      </p:to>
                                    </p:set>
                                    <p:anim calcmode="lin" valueType="num">
                                      <p:cBhvr>
                                        <p:cTn id="13" dur="500" fill="hold"/>
                                        <p:tgtEl>
                                          <p:spTgt spid="10368"/>
                                        </p:tgtEl>
                                        <p:attrNameLst>
                                          <p:attrName>ppt_w</p:attrName>
                                        </p:attrNameLst>
                                      </p:cBhvr>
                                      <p:tavLst>
                                        <p:tav tm="0">
                                          <p:val>
                                            <p:fltVal val="0"/>
                                          </p:val>
                                        </p:tav>
                                        <p:tav tm="100000">
                                          <p:val>
                                            <p:strVal val="#ppt_w"/>
                                          </p:val>
                                        </p:tav>
                                      </p:tavLst>
                                    </p:anim>
                                    <p:anim calcmode="lin" valueType="num">
                                      <p:cBhvr>
                                        <p:cTn id="14" dur="500" fill="hold"/>
                                        <p:tgtEl>
                                          <p:spTgt spid="10368"/>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nodeType="clickEffect">
                                  <p:stCondLst>
                                    <p:cond delay="0"/>
                                  </p:stCondLst>
                                  <p:childTnLst>
                                    <p:set>
                                      <p:cBhvr>
                                        <p:cTn id="18" dur="1" fill="hold">
                                          <p:stCondLst>
                                            <p:cond delay="0"/>
                                          </p:stCondLst>
                                        </p:cTn>
                                        <p:tgtEl>
                                          <p:spTgt spid="10370"/>
                                        </p:tgtEl>
                                        <p:attrNameLst>
                                          <p:attrName>style.visibility</p:attrName>
                                        </p:attrNameLst>
                                      </p:cBhvr>
                                      <p:to>
                                        <p:strVal val="visible"/>
                                      </p:to>
                                    </p:set>
                                    <p:anim calcmode="lin" valueType="num">
                                      <p:cBhvr>
                                        <p:cTn id="19" dur="500" fill="hold"/>
                                        <p:tgtEl>
                                          <p:spTgt spid="10370"/>
                                        </p:tgtEl>
                                        <p:attrNameLst>
                                          <p:attrName>ppt_w</p:attrName>
                                        </p:attrNameLst>
                                      </p:cBhvr>
                                      <p:tavLst>
                                        <p:tav tm="0">
                                          <p:val>
                                            <p:fltVal val="0"/>
                                          </p:val>
                                        </p:tav>
                                        <p:tav tm="100000">
                                          <p:val>
                                            <p:strVal val="#ppt_w"/>
                                          </p:val>
                                        </p:tav>
                                      </p:tavLst>
                                    </p:anim>
                                    <p:anim calcmode="lin" valueType="num">
                                      <p:cBhvr>
                                        <p:cTn id="20" dur="500" fill="hold"/>
                                        <p:tgtEl>
                                          <p:spTgt spid="1037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60" name="Rectangle 112" descr="Papier de soie bleu"/>
          <p:cNvSpPr>
            <a:spLocks noChangeArrowheads="1"/>
          </p:cNvSpPr>
          <p:nvPr/>
        </p:nvSpPr>
        <p:spPr bwMode="auto">
          <a:xfrm>
            <a:off x="1524000" y="2590800"/>
            <a:ext cx="6705600" cy="2209800"/>
          </a:xfrm>
          <a:prstGeom prst="rect">
            <a:avLst/>
          </a:prstGeom>
          <a:blipFill dpi="0" rotWithShape="0">
            <a:blip r:embed="rId2"/>
            <a:srcRect/>
            <a:tile tx="0" ty="0" sx="100000" sy="100000" flip="none" algn="tl"/>
          </a:blipFill>
          <a:ln w="25400">
            <a:solidFill>
              <a:srgbClr val="CCFF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US"/>
          </a:p>
        </p:txBody>
      </p:sp>
      <p:grpSp>
        <p:nvGrpSpPr>
          <p:cNvPr id="27761" name="Group 113"/>
          <p:cNvGrpSpPr>
            <a:grpSpLocks/>
          </p:cNvGrpSpPr>
          <p:nvPr/>
        </p:nvGrpSpPr>
        <p:grpSpPr bwMode="auto">
          <a:xfrm>
            <a:off x="1524000" y="1524000"/>
            <a:ext cx="7162800" cy="4343400"/>
            <a:chOff x="0" y="960"/>
            <a:chExt cx="4512" cy="2736"/>
          </a:xfrm>
        </p:grpSpPr>
        <p:sp>
          <p:nvSpPr>
            <p:cNvPr id="27762" name="AutoShape 114"/>
            <p:cNvSpPr>
              <a:spLocks noChangeArrowheads="1"/>
            </p:cNvSpPr>
            <p:nvPr/>
          </p:nvSpPr>
          <p:spPr bwMode="auto">
            <a:xfrm rot="5400000">
              <a:off x="2226" y="1409"/>
              <a:ext cx="2736" cy="1837"/>
            </a:xfrm>
            <a:custGeom>
              <a:avLst/>
              <a:gdLst>
                <a:gd name="G0" fmla="+- 5663 0 0"/>
                <a:gd name="G1" fmla="+- 11346557 0 0"/>
                <a:gd name="G2" fmla="+- 0 0 11346557"/>
                <a:gd name="T0" fmla="*/ 0 256 1"/>
                <a:gd name="T1" fmla="*/ 180 256 1"/>
                <a:gd name="G3" fmla="+- 11346557 T0 T1"/>
                <a:gd name="T2" fmla="*/ 0 256 1"/>
                <a:gd name="T3" fmla="*/ 90 256 1"/>
                <a:gd name="G4" fmla="+- 11346557 T2 T3"/>
                <a:gd name="G5" fmla="*/ G4 2 1"/>
                <a:gd name="T4" fmla="*/ 90 256 1"/>
                <a:gd name="T5" fmla="*/ 0 256 1"/>
                <a:gd name="G6" fmla="+- 11346557 T4 T5"/>
                <a:gd name="G7" fmla="*/ G6 2 1"/>
                <a:gd name="G8" fmla="abs 11346557"/>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663"/>
                <a:gd name="G18" fmla="*/ 5663 1 2"/>
                <a:gd name="G19" fmla="+- G18 5400 0"/>
                <a:gd name="G20" fmla="cos G19 11346557"/>
                <a:gd name="G21" fmla="sin G19 11346557"/>
                <a:gd name="G22" fmla="+- G20 10800 0"/>
                <a:gd name="G23" fmla="+- G21 10800 0"/>
                <a:gd name="G24" fmla="+- 10800 0 G20"/>
                <a:gd name="G25" fmla="+- 5663 10800 0"/>
                <a:gd name="G26" fmla="?: G9 G17 G25"/>
                <a:gd name="G27" fmla="?: G9 0 21600"/>
                <a:gd name="G28" fmla="cos 10800 11346557"/>
                <a:gd name="G29" fmla="sin 10800 11346557"/>
                <a:gd name="G30" fmla="sin 5663 11346557"/>
                <a:gd name="G31" fmla="+- G28 10800 0"/>
                <a:gd name="G32" fmla="+- G29 10800 0"/>
                <a:gd name="G33" fmla="+- G30 10800 0"/>
                <a:gd name="G34" fmla="?: G4 0 G31"/>
                <a:gd name="G35" fmla="?: 11346557 G34 0"/>
                <a:gd name="G36" fmla="?: G6 G35 G31"/>
                <a:gd name="G37" fmla="+- 21600 0 G36"/>
                <a:gd name="G38" fmla="?: G4 0 G33"/>
                <a:gd name="G39" fmla="?: 11346557 G38 G32"/>
                <a:gd name="G40" fmla="?: G6 G39 0"/>
                <a:gd name="G41" fmla="?: G4 G32 21600"/>
                <a:gd name="G42" fmla="?: G6 G41 G33"/>
                <a:gd name="T12" fmla="*/ 10800 w 21600"/>
                <a:gd name="T13" fmla="*/ 0 h 21600"/>
                <a:gd name="T14" fmla="*/ 2627 w 21600"/>
                <a:gd name="T15" fmla="*/ 11784 h 21600"/>
                <a:gd name="T16" fmla="*/ 10800 w 21600"/>
                <a:gd name="T17" fmla="*/ 5137 h 21600"/>
                <a:gd name="T18" fmla="*/ 18973 w 21600"/>
                <a:gd name="T19" fmla="*/ 11784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5177" y="11476"/>
                  </a:moveTo>
                  <a:cubicBezTo>
                    <a:pt x="5150" y="11252"/>
                    <a:pt x="5137" y="11026"/>
                    <a:pt x="5137" y="10800"/>
                  </a:cubicBezTo>
                  <a:cubicBezTo>
                    <a:pt x="5137" y="7672"/>
                    <a:pt x="7672" y="5137"/>
                    <a:pt x="10800" y="5137"/>
                  </a:cubicBezTo>
                  <a:cubicBezTo>
                    <a:pt x="13927" y="5137"/>
                    <a:pt x="16463" y="7672"/>
                    <a:pt x="16463" y="10800"/>
                  </a:cubicBezTo>
                  <a:cubicBezTo>
                    <a:pt x="16463" y="11026"/>
                    <a:pt x="16449" y="11252"/>
                    <a:pt x="16422" y="11476"/>
                  </a:cubicBezTo>
                  <a:lnTo>
                    <a:pt x="21522" y="12090"/>
                  </a:lnTo>
                  <a:cubicBezTo>
                    <a:pt x="21574" y="11662"/>
                    <a:pt x="21600" y="11231"/>
                    <a:pt x="21600" y="10800"/>
                  </a:cubicBezTo>
                  <a:cubicBezTo>
                    <a:pt x="21600" y="4835"/>
                    <a:pt x="16764" y="0"/>
                    <a:pt x="10800" y="0"/>
                  </a:cubicBezTo>
                  <a:cubicBezTo>
                    <a:pt x="4835" y="0"/>
                    <a:pt x="0" y="4835"/>
                    <a:pt x="0" y="10800"/>
                  </a:cubicBezTo>
                  <a:cubicBezTo>
                    <a:pt x="0" y="11231"/>
                    <a:pt x="25" y="11662"/>
                    <a:pt x="77" y="12090"/>
                  </a:cubicBezTo>
                  <a:close/>
                </a:path>
              </a:pathLst>
            </a:custGeom>
            <a:solidFill>
              <a:srgbClr val="CCFFCC"/>
            </a:solidFill>
            <a:ln w="25400">
              <a:solidFill>
                <a:srgbClr val="CCFFC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lIns="90000" tIns="46800" rIns="90000" bIns="46800" anchor="ctr"/>
            <a:lstStyle/>
            <a:p>
              <a:endParaRPr lang="en-US" altLang="en-US"/>
            </a:p>
          </p:txBody>
        </p:sp>
        <p:sp>
          <p:nvSpPr>
            <p:cNvPr id="27763" name="Rectangle 115"/>
            <p:cNvSpPr>
              <a:spLocks noChangeArrowheads="1"/>
            </p:cNvSpPr>
            <p:nvPr/>
          </p:nvSpPr>
          <p:spPr bwMode="auto">
            <a:xfrm>
              <a:off x="0" y="960"/>
              <a:ext cx="3537" cy="660"/>
            </a:xfrm>
            <a:prstGeom prst="rect">
              <a:avLst/>
            </a:prstGeom>
            <a:solidFill>
              <a:srgbClr val="CCFFCC"/>
            </a:solidFill>
            <a:ln w="25400">
              <a:solidFill>
                <a:srgbClr val="CCFFC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US"/>
            </a:p>
          </p:txBody>
        </p:sp>
        <p:sp>
          <p:nvSpPr>
            <p:cNvPr id="27764" name="Rectangle 116"/>
            <p:cNvSpPr>
              <a:spLocks noChangeArrowheads="1"/>
            </p:cNvSpPr>
            <p:nvPr/>
          </p:nvSpPr>
          <p:spPr bwMode="auto">
            <a:xfrm>
              <a:off x="0" y="3036"/>
              <a:ext cx="3628" cy="660"/>
            </a:xfrm>
            <a:prstGeom prst="rect">
              <a:avLst/>
            </a:prstGeom>
            <a:solidFill>
              <a:srgbClr val="CCFFCC"/>
            </a:solidFill>
            <a:ln w="25400">
              <a:solidFill>
                <a:srgbClr val="CCFFC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US"/>
            </a:p>
          </p:txBody>
        </p:sp>
      </p:grpSp>
      <p:sp>
        <p:nvSpPr>
          <p:cNvPr id="27816" name="Text Box 168"/>
          <p:cNvSpPr txBox="1">
            <a:spLocks noChangeArrowheads="1"/>
          </p:cNvSpPr>
          <p:nvPr/>
        </p:nvSpPr>
        <p:spPr bwMode="auto">
          <a:xfrm>
            <a:off x="5819776" y="0"/>
            <a:ext cx="3550629" cy="833178"/>
          </a:xfrm>
          <a:prstGeom prst="rect">
            <a:avLst/>
          </a:prstGeom>
          <a:solidFill>
            <a:schemeClr val="bg1"/>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r>
              <a:rPr lang="fr-FR" altLang="en-US" sz="2400"/>
              <a:t>PHOTOPHOSPHORYLATION</a:t>
            </a:r>
          </a:p>
          <a:p>
            <a:r>
              <a:rPr lang="fr-FR" altLang="en-US" sz="2400">
                <a:sym typeface="Wingdings" panose="05000000000000000000" pitchFamily="2" charset="2"/>
              </a:rPr>
              <a:t></a:t>
            </a:r>
            <a:r>
              <a:rPr lang="fr-FR" altLang="en-US" sz="2400"/>
              <a:t> synthèse d’ATP</a:t>
            </a:r>
          </a:p>
        </p:txBody>
      </p:sp>
      <p:sp>
        <p:nvSpPr>
          <p:cNvPr id="27836" name="Text Box 188"/>
          <p:cNvSpPr txBox="1">
            <a:spLocks noChangeArrowheads="1"/>
          </p:cNvSpPr>
          <p:nvPr/>
        </p:nvSpPr>
        <p:spPr bwMode="auto">
          <a:xfrm>
            <a:off x="1828800" y="4572001"/>
            <a:ext cx="181822" cy="371513"/>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25400">
                <a:solidFill>
                  <a:srgbClr val="CCFF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l"/>
            <a:endParaRPr lang="en-US" altLang="en-US"/>
          </a:p>
        </p:txBody>
      </p:sp>
      <p:sp>
        <p:nvSpPr>
          <p:cNvPr id="27838" name="Text Box 190"/>
          <p:cNvSpPr txBox="1">
            <a:spLocks noChangeArrowheads="1"/>
          </p:cNvSpPr>
          <p:nvPr/>
        </p:nvSpPr>
        <p:spPr bwMode="auto">
          <a:xfrm>
            <a:off x="4114800" y="3257551"/>
            <a:ext cx="795708" cy="525401"/>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25400">
                <a:solidFill>
                  <a:srgbClr val="CCFF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l"/>
            <a:r>
              <a:rPr lang="fr-FR" altLang="en-US" sz="2800">
                <a:solidFill>
                  <a:srgbClr val="0000FF"/>
                </a:solidFill>
              </a:rPr>
              <a:t>n H</a:t>
            </a:r>
            <a:r>
              <a:rPr lang="fr-FR" altLang="en-US" sz="2800" baseline="30000">
                <a:solidFill>
                  <a:srgbClr val="0000FF"/>
                </a:solidFill>
              </a:rPr>
              <a:t>+</a:t>
            </a:r>
          </a:p>
        </p:txBody>
      </p:sp>
      <p:grpSp>
        <p:nvGrpSpPr>
          <p:cNvPr id="27841" name="Group 193"/>
          <p:cNvGrpSpPr>
            <a:grpSpLocks/>
          </p:cNvGrpSpPr>
          <p:nvPr/>
        </p:nvGrpSpPr>
        <p:grpSpPr bwMode="auto">
          <a:xfrm>
            <a:off x="1524000" y="3657600"/>
            <a:ext cx="2590800" cy="533400"/>
            <a:chOff x="0" y="2304"/>
            <a:chExt cx="1632" cy="336"/>
          </a:xfrm>
        </p:grpSpPr>
        <p:sp>
          <p:nvSpPr>
            <p:cNvPr id="27842" name="AutoShape 194"/>
            <p:cNvSpPr>
              <a:spLocks noChangeArrowheads="1"/>
            </p:cNvSpPr>
            <p:nvPr/>
          </p:nvSpPr>
          <p:spPr bwMode="auto">
            <a:xfrm>
              <a:off x="0" y="2304"/>
              <a:ext cx="816" cy="336"/>
            </a:xfrm>
            <a:prstGeom prst="cloudCallout">
              <a:avLst>
                <a:gd name="adj1" fmla="val -42278"/>
                <a:gd name="adj2" fmla="val 152977"/>
              </a:avLst>
            </a:prstGeom>
            <a:solidFill>
              <a:schemeClr val="folHlink"/>
            </a:solidFill>
            <a:ln w="25400">
              <a:solidFill>
                <a:schemeClr val="fo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r>
                <a:rPr lang="fr-FR" altLang="en-US" sz="2400"/>
                <a:t>H</a:t>
              </a:r>
              <a:r>
                <a:rPr lang="fr-FR" altLang="en-US" sz="2400" baseline="-25000"/>
                <a:t>2</a:t>
              </a:r>
              <a:r>
                <a:rPr lang="fr-FR" altLang="en-US" sz="2400"/>
                <a:t>O</a:t>
              </a:r>
            </a:p>
          </p:txBody>
        </p:sp>
        <p:sp>
          <p:nvSpPr>
            <p:cNvPr id="27843" name="Line 195"/>
            <p:cNvSpPr>
              <a:spLocks noChangeShapeType="1"/>
            </p:cNvSpPr>
            <p:nvPr/>
          </p:nvSpPr>
          <p:spPr bwMode="auto">
            <a:xfrm flipV="1">
              <a:off x="672" y="2352"/>
              <a:ext cx="960" cy="96"/>
            </a:xfrm>
            <a:prstGeom prst="line">
              <a:avLst/>
            </a:prstGeom>
            <a:noFill/>
            <a:ln w="101600" cap="rnd">
              <a:solidFill>
                <a:schemeClr val="folHlink"/>
              </a:solidFill>
              <a:prstDash val="sysDot"/>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en-US"/>
            </a:p>
          </p:txBody>
        </p:sp>
      </p:grpSp>
      <p:grpSp>
        <p:nvGrpSpPr>
          <p:cNvPr id="27861" name="Group 213"/>
          <p:cNvGrpSpPr>
            <a:grpSpLocks/>
          </p:cNvGrpSpPr>
          <p:nvPr/>
        </p:nvGrpSpPr>
        <p:grpSpPr bwMode="auto">
          <a:xfrm>
            <a:off x="1752600" y="0"/>
            <a:ext cx="5638800" cy="3276600"/>
            <a:chOff x="144" y="0"/>
            <a:chExt cx="3552" cy="2064"/>
          </a:xfrm>
        </p:grpSpPr>
        <p:grpSp>
          <p:nvGrpSpPr>
            <p:cNvPr id="27765" name="Group 117"/>
            <p:cNvGrpSpPr>
              <a:grpSpLocks/>
            </p:cNvGrpSpPr>
            <p:nvPr/>
          </p:nvGrpSpPr>
          <p:grpSpPr bwMode="auto">
            <a:xfrm>
              <a:off x="1632" y="1008"/>
              <a:ext cx="878" cy="600"/>
              <a:chOff x="2064" y="2544"/>
              <a:chExt cx="878" cy="600"/>
            </a:xfrm>
          </p:grpSpPr>
          <p:grpSp>
            <p:nvGrpSpPr>
              <p:cNvPr id="27766" name="Group 118"/>
              <p:cNvGrpSpPr>
                <a:grpSpLocks/>
              </p:cNvGrpSpPr>
              <p:nvPr/>
            </p:nvGrpSpPr>
            <p:grpSpPr bwMode="auto">
              <a:xfrm>
                <a:off x="2064" y="2544"/>
                <a:ext cx="878" cy="600"/>
                <a:chOff x="1104" y="2832"/>
                <a:chExt cx="878" cy="600"/>
              </a:xfrm>
            </p:grpSpPr>
            <p:grpSp>
              <p:nvGrpSpPr>
                <p:cNvPr id="27767" name="Group 119"/>
                <p:cNvGrpSpPr>
                  <a:grpSpLocks/>
                </p:cNvGrpSpPr>
                <p:nvPr/>
              </p:nvGrpSpPr>
              <p:grpSpPr bwMode="auto">
                <a:xfrm>
                  <a:off x="1392" y="3024"/>
                  <a:ext cx="302" cy="216"/>
                  <a:chOff x="1488" y="2784"/>
                  <a:chExt cx="528" cy="432"/>
                </a:xfrm>
              </p:grpSpPr>
              <p:sp>
                <p:nvSpPr>
                  <p:cNvPr id="27768" name="AutoShape 120"/>
                  <p:cNvSpPr>
                    <a:spLocks noChangeArrowheads="1"/>
                  </p:cNvSpPr>
                  <p:nvPr/>
                </p:nvSpPr>
                <p:spPr bwMode="auto">
                  <a:xfrm flipH="1" flipV="1">
                    <a:off x="1488" y="2784"/>
                    <a:ext cx="528" cy="432"/>
                  </a:xfrm>
                  <a:prstGeom prst="flowChartMagneticTape">
                    <a:avLst/>
                  </a:prstGeom>
                  <a:solidFill>
                    <a:schemeClr val="folHlink"/>
                  </a:solidFill>
                  <a:ln w="25400">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US"/>
                  </a:p>
                </p:txBody>
              </p:sp>
              <p:sp>
                <p:nvSpPr>
                  <p:cNvPr id="27769" name="AutoShape 121"/>
                  <p:cNvSpPr>
                    <a:spLocks noChangeArrowheads="1"/>
                  </p:cNvSpPr>
                  <p:nvPr/>
                </p:nvSpPr>
                <p:spPr bwMode="auto">
                  <a:xfrm>
                    <a:off x="1488" y="2784"/>
                    <a:ext cx="528" cy="432"/>
                  </a:xfrm>
                  <a:prstGeom prst="flowChartMagneticTape">
                    <a:avLst/>
                  </a:prstGeom>
                  <a:solidFill>
                    <a:schemeClr val="folHlink"/>
                  </a:solidFill>
                  <a:ln w="25400">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US"/>
                  </a:p>
                </p:txBody>
              </p:sp>
            </p:grpSp>
            <p:grpSp>
              <p:nvGrpSpPr>
                <p:cNvPr id="27770" name="Group 122"/>
                <p:cNvGrpSpPr>
                  <a:grpSpLocks/>
                </p:cNvGrpSpPr>
                <p:nvPr/>
              </p:nvGrpSpPr>
              <p:grpSpPr bwMode="auto">
                <a:xfrm>
                  <a:off x="1680" y="3216"/>
                  <a:ext cx="302" cy="216"/>
                  <a:chOff x="1488" y="2784"/>
                  <a:chExt cx="528" cy="432"/>
                </a:xfrm>
              </p:grpSpPr>
              <p:sp>
                <p:nvSpPr>
                  <p:cNvPr id="27771" name="AutoShape 123"/>
                  <p:cNvSpPr>
                    <a:spLocks noChangeArrowheads="1"/>
                  </p:cNvSpPr>
                  <p:nvPr/>
                </p:nvSpPr>
                <p:spPr bwMode="auto">
                  <a:xfrm flipH="1" flipV="1">
                    <a:off x="1488" y="2784"/>
                    <a:ext cx="528" cy="432"/>
                  </a:xfrm>
                  <a:prstGeom prst="flowChartMagneticTape">
                    <a:avLst/>
                  </a:prstGeom>
                  <a:solidFill>
                    <a:schemeClr val="folHlink"/>
                  </a:solidFill>
                  <a:ln w="25400">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US"/>
                  </a:p>
                </p:txBody>
              </p:sp>
              <p:sp>
                <p:nvSpPr>
                  <p:cNvPr id="27772" name="AutoShape 124"/>
                  <p:cNvSpPr>
                    <a:spLocks noChangeArrowheads="1"/>
                  </p:cNvSpPr>
                  <p:nvPr/>
                </p:nvSpPr>
                <p:spPr bwMode="auto">
                  <a:xfrm>
                    <a:off x="1488" y="2784"/>
                    <a:ext cx="528" cy="432"/>
                  </a:xfrm>
                  <a:prstGeom prst="flowChartMagneticTape">
                    <a:avLst/>
                  </a:prstGeom>
                  <a:solidFill>
                    <a:schemeClr val="folHlink"/>
                  </a:solidFill>
                  <a:ln w="25400">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US"/>
                  </a:p>
                </p:txBody>
              </p:sp>
            </p:grpSp>
            <p:grpSp>
              <p:nvGrpSpPr>
                <p:cNvPr id="27773" name="Group 125"/>
                <p:cNvGrpSpPr>
                  <a:grpSpLocks/>
                </p:cNvGrpSpPr>
                <p:nvPr/>
              </p:nvGrpSpPr>
              <p:grpSpPr bwMode="auto">
                <a:xfrm>
                  <a:off x="1104" y="2832"/>
                  <a:ext cx="302" cy="216"/>
                  <a:chOff x="1488" y="2784"/>
                  <a:chExt cx="528" cy="432"/>
                </a:xfrm>
              </p:grpSpPr>
              <p:sp>
                <p:nvSpPr>
                  <p:cNvPr id="27774" name="AutoShape 126"/>
                  <p:cNvSpPr>
                    <a:spLocks noChangeArrowheads="1"/>
                  </p:cNvSpPr>
                  <p:nvPr/>
                </p:nvSpPr>
                <p:spPr bwMode="auto">
                  <a:xfrm flipH="1" flipV="1">
                    <a:off x="1488" y="2784"/>
                    <a:ext cx="528" cy="432"/>
                  </a:xfrm>
                  <a:prstGeom prst="flowChartMagneticTape">
                    <a:avLst/>
                  </a:prstGeom>
                  <a:solidFill>
                    <a:schemeClr val="folHlink"/>
                  </a:solidFill>
                  <a:ln w="25400">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US"/>
                  </a:p>
                </p:txBody>
              </p:sp>
              <p:sp>
                <p:nvSpPr>
                  <p:cNvPr id="27775" name="AutoShape 127"/>
                  <p:cNvSpPr>
                    <a:spLocks noChangeArrowheads="1"/>
                  </p:cNvSpPr>
                  <p:nvPr/>
                </p:nvSpPr>
                <p:spPr bwMode="auto">
                  <a:xfrm>
                    <a:off x="1488" y="2784"/>
                    <a:ext cx="528" cy="432"/>
                  </a:xfrm>
                  <a:prstGeom prst="flowChartMagneticTape">
                    <a:avLst/>
                  </a:prstGeom>
                  <a:solidFill>
                    <a:schemeClr val="folHlink"/>
                  </a:solidFill>
                  <a:ln w="25400">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US"/>
                  </a:p>
                </p:txBody>
              </p:sp>
            </p:grpSp>
          </p:grpSp>
          <p:sp>
            <p:nvSpPr>
              <p:cNvPr id="27776" name="AutoShape 128"/>
              <p:cNvSpPr>
                <a:spLocks noChangeArrowheads="1"/>
              </p:cNvSpPr>
              <p:nvPr/>
            </p:nvSpPr>
            <p:spPr bwMode="auto">
              <a:xfrm>
                <a:off x="2400" y="2736"/>
                <a:ext cx="192" cy="192"/>
              </a:xfrm>
              <a:prstGeom prst="flowChartOr">
                <a:avLst/>
              </a:prstGeom>
              <a:solidFill>
                <a:schemeClr val="folHlink"/>
              </a:solidFill>
              <a:ln w="25400">
                <a:solidFill>
                  <a:schemeClr val="fo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US"/>
              </a:p>
            </p:txBody>
          </p:sp>
          <p:sp>
            <p:nvSpPr>
              <p:cNvPr id="27777" name="AutoShape 129"/>
              <p:cNvSpPr>
                <a:spLocks noChangeArrowheads="1"/>
              </p:cNvSpPr>
              <p:nvPr/>
            </p:nvSpPr>
            <p:spPr bwMode="auto">
              <a:xfrm>
                <a:off x="2112" y="2544"/>
                <a:ext cx="192" cy="192"/>
              </a:xfrm>
              <a:prstGeom prst="flowChartSummingJunction">
                <a:avLst/>
              </a:prstGeom>
              <a:solidFill>
                <a:schemeClr val="folHlink"/>
              </a:solidFill>
              <a:ln w="25400">
                <a:solidFill>
                  <a:schemeClr val="fo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US"/>
              </a:p>
            </p:txBody>
          </p:sp>
          <p:sp>
            <p:nvSpPr>
              <p:cNvPr id="27778" name="AutoShape 130"/>
              <p:cNvSpPr>
                <a:spLocks noChangeArrowheads="1"/>
              </p:cNvSpPr>
              <p:nvPr/>
            </p:nvSpPr>
            <p:spPr bwMode="auto">
              <a:xfrm>
                <a:off x="2688" y="2928"/>
                <a:ext cx="192" cy="192"/>
              </a:xfrm>
              <a:prstGeom prst="flowChartSummingJunction">
                <a:avLst/>
              </a:prstGeom>
              <a:solidFill>
                <a:schemeClr val="folHlink"/>
              </a:solidFill>
              <a:ln w="25400">
                <a:solidFill>
                  <a:schemeClr val="fo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US"/>
              </a:p>
            </p:txBody>
          </p:sp>
        </p:grpSp>
        <p:cxnSp>
          <p:nvCxnSpPr>
            <p:cNvPr id="27779" name="AutoShape 131"/>
            <p:cNvCxnSpPr>
              <a:cxnSpLocks noChangeShapeType="1"/>
              <a:stCxn id="27778" idx="5"/>
              <a:endCxn id="27800" idx="4"/>
            </p:cNvCxnSpPr>
            <p:nvPr/>
          </p:nvCxnSpPr>
          <p:spPr bwMode="auto">
            <a:xfrm rot="5400000" flipH="1" flipV="1">
              <a:off x="2628" y="1294"/>
              <a:ext cx="62" cy="478"/>
            </a:xfrm>
            <a:prstGeom prst="curvedConnector3">
              <a:avLst>
                <a:gd name="adj1" fmla="val -264514"/>
              </a:avLst>
            </a:prstGeom>
            <a:noFill/>
            <a:ln w="76200" cap="rnd">
              <a:solidFill>
                <a:schemeClr val="folHlink"/>
              </a:solidFill>
              <a:prstDash val="sysDot"/>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27783" name="Group 135"/>
            <p:cNvGrpSpPr>
              <a:grpSpLocks/>
            </p:cNvGrpSpPr>
            <p:nvPr/>
          </p:nvGrpSpPr>
          <p:grpSpPr bwMode="auto">
            <a:xfrm>
              <a:off x="528" y="1008"/>
              <a:ext cx="576" cy="528"/>
              <a:chOff x="1056" y="2208"/>
              <a:chExt cx="1584" cy="1200"/>
            </a:xfrm>
          </p:grpSpPr>
          <p:sp>
            <p:nvSpPr>
              <p:cNvPr id="27784" name="AutoShape 136"/>
              <p:cNvSpPr>
                <a:spLocks noChangeArrowheads="1"/>
              </p:cNvSpPr>
              <p:nvPr/>
            </p:nvSpPr>
            <p:spPr bwMode="auto">
              <a:xfrm>
                <a:off x="1248" y="2400"/>
                <a:ext cx="1152" cy="912"/>
              </a:xfrm>
              <a:prstGeom prst="star8">
                <a:avLst>
                  <a:gd name="adj" fmla="val 38250"/>
                </a:avLst>
              </a:prstGeom>
              <a:solidFill>
                <a:schemeClr val="folHlink"/>
              </a:solidFill>
              <a:ln w="25400">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US"/>
              </a:p>
            </p:txBody>
          </p:sp>
          <p:sp>
            <p:nvSpPr>
              <p:cNvPr id="27785" name="Oval 137"/>
              <p:cNvSpPr>
                <a:spLocks noChangeArrowheads="1"/>
              </p:cNvSpPr>
              <p:nvPr/>
            </p:nvSpPr>
            <p:spPr bwMode="auto">
              <a:xfrm>
                <a:off x="2112" y="2352"/>
                <a:ext cx="336" cy="288"/>
              </a:xfrm>
              <a:prstGeom prst="ellipse">
                <a:avLst/>
              </a:prstGeom>
              <a:solidFill>
                <a:schemeClr val="folHlink"/>
              </a:solidFill>
              <a:ln w="25400">
                <a:solidFill>
                  <a:schemeClr val="fo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US"/>
              </a:p>
            </p:txBody>
          </p:sp>
          <p:sp>
            <p:nvSpPr>
              <p:cNvPr id="27786" name="Oval 138"/>
              <p:cNvSpPr>
                <a:spLocks noChangeArrowheads="1"/>
              </p:cNvSpPr>
              <p:nvPr/>
            </p:nvSpPr>
            <p:spPr bwMode="auto">
              <a:xfrm>
                <a:off x="1248" y="2352"/>
                <a:ext cx="336" cy="288"/>
              </a:xfrm>
              <a:prstGeom prst="ellipse">
                <a:avLst/>
              </a:prstGeom>
              <a:solidFill>
                <a:schemeClr val="folHlink"/>
              </a:solidFill>
              <a:ln w="25400">
                <a:solidFill>
                  <a:schemeClr val="fo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US"/>
              </a:p>
            </p:txBody>
          </p:sp>
          <p:sp>
            <p:nvSpPr>
              <p:cNvPr id="27787" name="Oval 139"/>
              <p:cNvSpPr>
                <a:spLocks noChangeArrowheads="1"/>
              </p:cNvSpPr>
              <p:nvPr/>
            </p:nvSpPr>
            <p:spPr bwMode="auto">
              <a:xfrm>
                <a:off x="1680" y="3120"/>
                <a:ext cx="336" cy="288"/>
              </a:xfrm>
              <a:prstGeom prst="ellipse">
                <a:avLst/>
              </a:prstGeom>
              <a:solidFill>
                <a:schemeClr val="folHlink"/>
              </a:solidFill>
              <a:ln w="25400">
                <a:solidFill>
                  <a:schemeClr val="fo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US"/>
              </a:p>
            </p:txBody>
          </p:sp>
          <p:sp>
            <p:nvSpPr>
              <p:cNvPr id="27788" name="Oval 140"/>
              <p:cNvSpPr>
                <a:spLocks noChangeArrowheads="1"/>
              </p:cNvSpPr>
              <p:nvPr/>
            </p:nvSpPr>
            <p:spPr bwMode="auto">
              <a:xfrm>
                <a:off x="1680" y="2208"/>
                <a:ext cx="336" cy="288"/>
              </a:xfrm>
              <a:prstGeom prst="ellipse">
                <a:avLst/>
              </a:prstGeom>
              <a:solidFill>
                <a:schemeClr val="folHlink"/>
              </a:solidFill>
              <a:ln w="25400">
                <a:solidFill>
                  <a:schemeClr val="fo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US"/>
              </a:p>
            </p:txBody>
          </p:sp>
          <p:sp>
            <p:nvSpPr>
              <p:cNvPr id="27789" name="Oval 141"/>
              <p:cNvSpPr>
                <a:spLocks noChangeArrowheads="1"/>
              </p:cNvSpPr>
              <p:nvPr/>
            </p:nvSpPr>
            <p:spPr bwMode="auto">
              <a:xfrm>
                <a:off x="2304" y="2688"/>
                <a:ext cx="336" cy="288"/>
              </a:xfrm>
              <a:prstGeom prst="ellipse">
                <a:avLst/>
              </a:prstGeom>
              <a:solidFill>
                <a:schemeClr val="folHlink"/>
              </a:solidFill>
              <a:ln w="25400">
                <a:solidFill>
                  <a:schemeClr val="fo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US"/>
              </a:p>
            </p:txBody>
          </p:sp>
          <p:sp>
            <p:nvSpPr>
              <p:cNvPr id="27790" name="Oval 142"/>
              <p:cNvSpPr>
                <a:spLocks noChangeArrowheads="1"/>
              </p:cNvSpPr>
              <p:nvPr/>
            </p:nvSpPr>
            <p:spPr bwMode="auto">
              <a:xfrm>
                <a:off x="1200" y="3024"/>
                <a:ext cx="336" cy="288"/>
              </a:xfrm>
              <a:prstGeom prst="ellipse">
                <a:avLst/>
              </a:prstGeom>
              <a:solidFill>
                <a:schemeClr val="folHlink"/>
              </a:solidFill>
              <a:ln w="25400">
                <a:solidFill>
                  <a:schemeClr val="fo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US"/>
              </a:p>
            </p:txBody>
          </p:sp>
          <p:sp>
            <p:nvSpPr>
              <p:cNvPr id="27791" name="Oval 143"/>
              <p:cNvSpPr>
                <a:spLocks noChangeArrowheads="1"/>
              </p:cNvSpPr>
              <p:nvPr/>
            </p:nvSpPr>
            <p:spPr bwMode="auto">
              <a:xfrm>
                <a:off x="2064" y="2976"/>
                <a:ext cx="336" cy="288"/>
              </a:xfrm>
              <a:prstGeom prst="ellipse">
                <a:avLst/>
              </a:prstGeom>
              <a:solidFill>
                <a:schemeClr val="folHlink"/>
              </a:solidFill>
              <a:ln w="25400">
                <a:solidFill>
                  <a:schemeClr val="fo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US"/>
              </a:p>
            </p:txBody>
          </p:sp>
          <p:sp>
            <p:nvSpPr>
              <p:cNvPr id="27792" name="Oval 144"/>
              <p:cNvSpPr>
                <a:spLocks noChangeArrowheads="1"/>
              </p:cNvSpPr>
              <p:nvPr/>
            </p:nvSpPr>
            <p:spPr bwMode="auto">
              <a:xfrm>
                <a:off x="1056" y="2688"/>
                <a:ext cx="336" cy="288"/>
              </a:xfrm>
              <a:prstGeom prst="ellipse">
                <a:avLst/>
              </a:prstGeom>
              <a:solidFill>
                <a:schemeClr val="folHlink"/>
              </a:solidFill>
              <a:ln w="25400">
                <a:solidFill>
                  <a:schemeClr val="fo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US"/>
              </a:p>
            </p:txBody>
          </p:sp>
        </p:grpSp>
        <p:grpSp>
          <p:nvGrpSpPr>
            <p:cNvPr id="27793" name="Group 145"/>
            <p:cNvGrpSpPr>
              <a:grpSpLocks/>
            </p:cNvGrpSpPr>
            <p:nvPr/>
          </p:nvGrpSpPr>
          <p:grpSpPr bwMode="auto">
            <a:xfrm>
              <a:off x="2784" y="1008"/>
              <a:ext cx="576" cy="528"/>
              <a:chOff x="1056" y="2208"/>
              <a:chExt cx="1584" cy="1200"/>
            </a:xfrm>
          </p:grpSpPr>
          <p:sp>
            <p:nvSpPr>
              <p:cNvPr id="27794" name="AutoShape 146"/>
              <p:cNvSpPr>
                <a:spLocks noChangeArrowheads="1"/>
              </p:cNvSpPr>
              <p:nvPr/>
            </p:nvSpPr>
            <p:spPr bwMode="auto">
              <a:xfrm>
                <a:off x="1248" y="2400"/>
                <a:ext cx="1152" cy="912"/>
              </a:xfrm>
              <a:prstGeom prst="star8">
                <a:avLst>
                  <a:gd name="adj" fmla="val 38250"/>
                </a:avLst>
              </a:prstGeom>
              <a:solidFill>
                <a:schemeClr val="folHlink"/>
              </a:solidFill>
              <a:ln w="25400">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US"/>
              </a:p>
            </p:txBody>
          </p:sp>
          <p:sp>
            <p:nvSpPr>
              <p:cNvPr id="27795" name="Oval 147"/>
              <p:cNvSpPr>
                <a:spLocks noChangeArrowheads="1"/>
              </p:cNvSpPr>
              <p:nvPr/>
            </p:nvSpPr>
            <p:spPr bwMode="auto">
              <a:xfrm>
                <a:off x="2112" y="2352"/>
                <a:ext cx="336" cy="288"/>
              </a:xfrm>
              <a:prstGeom prst="ellipse">
                <a:avLst/>
              </a:prstGeom>
              <a:solidFill>
                <a:schemeClr val="folHlink"/>
              </a:solidFill>
              <a:ln w="25400">
                <a:solidFill>
                  <a:schemeClr val="fo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US"/>
              </a:p>
            </p:txBody>
          </p:sp>
          <p:sp>
            <p:nvSpPr>
              <p:cNvPr id="27796" name="Oval 148"/>
              <p:cNvSpPr>
                <a:spLocks noChangeArrowheads="1"/>
              </p:cNvSpPr>
              <p:nvPr/>
            </p:nvSpPr>
            <p:spPr bwMode="auto">
              <a:xfrm>
                <a:off x="1248" y="2352"/>
                <a:ext cx="336" cy="288"/>
              </a:xfrm>
              <a:prstGeom prst="ellipse">
                <a:avLst/>
              </a:prstGeom>
              <a:solidFill>
                <a:schemeClr val="folHlink"/>
              </a:solidFill>
              <a:ln w="25400">
                <a:solidFill>
                  <a:schemeClr val="fo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US"/>
              </a:p>
            </p:txBody>
          </p:sp>
          <p:sp>
            <p:nvSpPr>
              <p:cNvPr id="27797" name="Oval 149"/>
              <p:cNvSpPr>
                <a:spLocks noChangeArrowheads="1"/>
              </p:cNvSpPr>
              <p:nvPr/>
            </p:nvSpPr>
            <p:spPr bwMode="auto">
              <a:xfrm>
                <a:off x="1680" y="3120"/>
                <a:ext cx="336" cy="288"/>
              </a:xfrm>
              <a:prstGeom prst="ellipse">
                <a:avLst/>
              </a:prstGeom>
              <a:solidFill>
                <a:schemeClr val="folHlink"/>
              </a:solidFill>
              <a:ln w="25400">
                <a:solidFill>
                  <a:schemeClr val="fo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US"/>
              </a:p>
            </p:txBody>
          </p:sp>
          <p:sp>
            <p:nvSpPr>
              <p:cNvPr id="27798" name="Oval 150"/>
              <p:cNvSpPr>
                <a:spLocks noChangeArrowheads="1"/>
              </p:cNvSpPr>
              <p:nvPr/>
            </p:nvSpPr>
            <p:spPr bwMode="auto">
              <a:xfrm>
                <a:off x="1680" y="2208"/>
                <a:ext cx="336" cy="288"/>
              </a:xfrm>
              <a:prstGeom prst="ellipse">
                <a:avLst/>
              </a:prstGeom>
              <a:solidFill>
                <a:schemeClr val="folHlink"/>
              </a:solidFill>
              <a:ln w="25400">
                <a:solidFill>
                  <a:schemeClr val="fo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US"/>
              </a:p>
            </p:txBody>
          </p:sp>
          <p:sp>
            <p:nvSpPr>
              <p:cNvPr id="27799" name="Oval 151"/>
              <p:cNvSpPr>
                <a:spLocks noChangeArrowheads="1"/>
              </p:cNvSpPr>
              <p:nvPr/>
            </p:nvSpPr>
            <p:spPr bwMode="auto">
              <a:xfrm>
                <a:off x="2304" y="2688"/>
                <a:ext cx="336" cy="288"/>
              </a:xfrm>
              <a:prstGeom prst="ellipse">
                <a:avLst/>
              </a:prstGeom>
              <a:solidFill>
                <a:schemeClr val="folHlink"/>
              </a:solidFill>
              <a:ln w="25400">
                <a:solidFill>
                  <a:schemeClr val="fo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US"/>
              </a:p>
            </p:txBody>
          </p:sp>
          <p:sp>
            <p:nvSpPr>
              <p:cNvPr id="27800" name="Oval 152"/>
              <p:cNvSpPr>
                <a:spLocks noChangeArrowheads="1"/>
              </p:cNvSpPr>
              <p:nvPr/>
            </p:nvSpPr>
            <p:spPr bwMode="auto">
              <a:xfrm>
                <a:off x="1200" y="3024"/>
                <a:ext cx="336" cy="288"/>
              </a:xfrm>
              <a:prstGeom prst="ellipse">
                <a:avLst/>
              </a:prstGeom>
              <a:solidFill>
                <a:schemeClr val="folHlink"/>
              </a:solidFill>
              <a:ln w="25400">
                <a:solidFill>
                  <a:schemeClr val="fo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US"/>
              </a:p>
            </p:txBody>
          </p:sp>
          <p:sp>
            <p:nvSpPr>
              <p:cNvPr id="27801" name="Oval 153"/>
              <p:cNvSpPr>
                <a:spLocks noChangeArrowheads="1"/>
              </p:cNvSpPr>
              <p:nvPr/>
            </p:nvSpPr>
            <p:spPr bwMode="auto">
              <a:xfrm>
                <a:off x="2064" y="2976"/>
                <a:ext cx="336" cy="288"/>
              </a:xfrm>
              <a:prstGeom prst="ellipse">
                <a:avLst/>
              </a:prstGeom>
              <a:solidFill>
                <a:schemeClr val="folHlink"/>
              </a:solidFill>
              <a:ln w="25400">
                <a:solidFill>
                  <a:schemeClr val="fo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US"/>
              </a:p>
            </p:txBody>
          </p:sp>
          <p:sp>
            <p:nvSpPr>
              <p:cNvPr id="27802" name="Oval 154"/>
              <p:cNvSpPr>
                <a:spLocks noChangeArrowheads="1"/>
              </p:cNvSpPr>
              <p:nvPr/>
            </p:nvSpPr>
            <p:spPr bwMode="auto">
              <a:xfrm>
                <a:off x="1056" y="2688"/>
                <a:ext cx="336" cy="288"/>
              </a:xfrm>
              <a:prstGeom prst="ellipse">
                <a:avLst/>
              </a:prstGeom>
              <a:solidFill>
                <a:schemeClr val="folHlink"/>
              </a:solidFill>
              <a:ln w="25400">
                <a:solidFill>
                  <a:schemeClr val="fo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US"/>
              </a:p>
            </p:txBody>
          </p:sp>
        </p:grpSp>
        <p:cxnSp>
          <p:nvCxnSpPr>
            <p:cNvPr id="27804" name="AutoShape 156"/>
            <p:cNvCxnSpPr>
              <a:cxnSpLocks noChangeShapeType="1"/>
              <a:stCxn id="27789" idx="6"/>
              <a:endCxn id="27777" idx="2"/>
            </p:cNvCxnSpPr>
            <p:nvPr/>
          </p:nvCxnSpPr>
          <p:spPr bwMode="auto">
            <a:xfrm flipV="1">
              <a:off x="1112" y="1104"/>
              <a:ext cx="560" cy="179"/>
            </a:xfrm>
            <a:prstGeom prst="curvedConnector3">
              <a:avLst>
                <a:gd name="adj1" fmla="val 50000"/>
              </a:avLst>
            </a:prstGeom>
            <a:noFill/>
            <a:ln w="76200" cap="rnd">
              <a:solidFill>
                <a:schemeClr val="folHlink"/>
              </a:solidFill>
              <a:prstDash val="sysDot"/>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805" name="AutoShape 157"/>
            <p:cNvCxnSpPr>
              <a:cxnSpLocks noChangeShapeType="1"/>
              <a:stCxn id="27794" idx="3"/>
            </p:cNvCxnSpPr>
            <p:nvPr/>
          </p:nvCxnSpPr>
          <p:spPr bwMode="auto">
            <a:xfrm flipV="1">
              <a:off x="3281" y="1144"/>
              <a:ext cx="415" cy="149"/>
            </a:xfrm>
            <a:prstGeom prst="curvedConnector4">
              <a:avLst>
                <a:gd name="adj1" fmla="val 37347"/>
                <a:gd name="adj2" fmla="val 191273"/>
              </a:avLst>
            </a:prstGeom>
            <a:noFill/>
            <a:ln w="76200" cap="rnd">
              <a:solidFill>
                <a:schemeClr val="folHlink"/>
              </a:solidFill>
              <a:prstDash val="sysDot"/>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27806" name="Group 158"/>
            <p:cNvGrpSpPr>
              <a:grpSpLocks/>
            </p:cNvGrpSpPr>
            <p:nvPr/>
          </p:nvGrpSpPr>
          <p:grpSpPr bwMode="auto">
            <a:xfrm>
              <a:off x="144" y="0"/>
              <a:ext cx="2832" cy="1008"/>
              <a:chOff x="144" y="0"/>
              <a:chExt cx="2832" cy="1008"/>
            </a:xfrm>
          </p:grpSpPr>
          <p:sp>
            <p:nvSpPr>
              <p:cNvPr id="27807" name="AutoShape 159"/>
              <p:cNvSpPr>
                <a:spLocks noChangeArrowheads="1"/>
              </p:cNvSpPr>
              <p:nvPr/>
            </p:nvSpPr>
            <p:spPr bwMode="auto">
              <a:xfrm>
                <a:off x="144" y="0"/>
                <a:ext cx="624" cy="672"/>
              </a:xfrm>
              <a:prstGeom prst="sun">
                <a:avLst>
                  <a:gd name="adj" fmla="val 25000"/>
                </a:avLst>
              </a:prstGeom>
              <a:solidFill>
                <a:schemeClr val="folHlink"/>
              </a:solidFill>
              <a:ln w="25400">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US"/>
              </a:p>
            </p:txBody>
          </p:sp>
          <p:sp>
            <p:nvSpPr>
              <p:cNvPr id="27808" name="AutoShape 160"/>
              <p:cNvSpPr>
                <a:spLocks noChangeArrowheads="1"/>
              </p:cNvSpPr>
              <p:nvPr/>
            </p:nvSpPr>
            <p:spPr bwMode="auto">
              <a:xfrm>
                <a:off x="864" y="336"/>
                <a:ext cx="432" cy="384"/>
              </a:xfrm>
              <a:prstGeom prst="lightningBolt">
                <a:avLst/>
              </a:prstGeom>
              <a:solidFill>
                <a:schemeClr val="folHlink"/>
              </a:solidFill>
              <a:ln w="25400">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US"/>
              </a:p>
            </p:txBody>
          </p:sp>
          <p:sp>
            <p:nvSpPr>
              <p:cNvPr id="27809" name="AutoShape 161"/>
              <p:cNvSpPr>
                <a:spLocks noChangeArrowheads="1"/>
              </p:cNvSpPr>
              <p:nvPr/>
            </p:nvSpPr>
            <p:spPr bwMode="auto">
              <a:xfrm>
                <a:off x="2544" y="624"/>
                <a:ext cx="432" cy="384"/>
              </a:xfrm>
              <a:prstGeom prst="lightningBolt">
                <a:avLst/>
              </a:prstGeom>
              <a:solidFill>
                <a:schemeClr val="folHlink"/>
              </a:solidFill>
              <a:ln w="25400">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US"/>
              </a:p>
            </p:txBody>
          </p:sp>
          <p:sp>
            <p:nvSpPr>
              <p:cNvPr id="27810" name="AutoShape 162"/>
              <p:cNvSpPr>
                <a:spLocks noChangeArrowheads="1"/>
              </p:cNvSpPr>
              <p:nvPr/>
            </p:nvSpPr>
            <p:spPr bwMode="auto">
              <a:xfrm>
                <a:off x="384" y="624"/>
                <a:ext cx="432" cy="384"/>
              </a:xfrm>
              <a:prstGeom prst="lightningBolt">
                <a:avLst/>
              </a:prstGeom>
              <a:solidFill>
                <a:schemeClr val="folHlink"/>
              </a:solidFill>
              <a:ln w="25400">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US"/>
              </a:p>
            </p:txBody>
          </p:sp>
        </p:grpSp>
        <p:sp>
          <p:nvSpPr>
            <p:cNvPr id="27847" name="Line 199"/>
            <p:cNvSpPr>
              <a:spLocks noChangeShapeType="1"/>
            </p:cNvSpPr>
            <p:nvPr/>
          </p:nvSpPr>
          <p:spPr bwMode="auto">
            <a:xfrm flipH="1">
              <a:off x="1632" y="624"/>
              <a:ext cx="528" cy="1344"/>
            </a:xfrm>
            <a:prstGeom prst="line">
              <a:avLst/>
            </a:prstGeom>
            <a:noFill/>
            <a:ln w="101600" cap="rnd">
              <a:solidFill>
                <a:schemeClr val="folHlink"/>
              </a:solidFill>
              <a:prstDash val="sysDot"/>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en-US"/>
            </a:p>
          </p:txBody>
        </p:sp>
        <p:sp>
          <p:nvSpPr>
            <p:cNvPr id="27848" name="Line 200"/>
            <p:cNvSpPr>
              <a:spLocks noChangeShapeType="1"/>
            </p:cNvSpPr>
            <p:nvPr/>
          </p:nvSpPr>
          <p:spPr bwMode="auto">
            <a:xfrm flipH="1">
              <a:off x="2160" y="720"/>
              <a:ext cx="144" cy="1344"/>
            </a:xfrm>
            <a:prstGeom prst="line">
              <a:avLst/>
            </a:prstGeom>
            <a:noFill/>
            <a:ln w="101600" cap="rnd">
              <a:solidFill>
                <a:schemeClr val="folHlink"/>
              </a:solidFill>
              <a:prstDash val="sysDot"/>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en-US"/>
            </a:p>
          </p:txBody>
        </p:sp>
        <p:sp>
          <p:nvSpPr>
            <p:cNvPr id="27849" name="Text Box 201"/>
            <p:cNvSpPr txBox="1">
              <a:spLocks noChangeArrowheads="1"/>
            </p:cNvSpPr>
            <p:nvPr/>
          </p:nvSpPr>
          <p:spPr bwMode="auto">
            <a:xfrm>
              <a:off x="1920" y="288"/>
              <a:ext cx="364" cy="234"/>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25400">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l"/>
              <a:r>
                <a:rPr lang="fr-FR" altLang="en-US"/>
                <a:t>n H</a:t>
              </a:r>
              <a:r>
                <a:rPr lang="fr-FR" altLang="en-US" baseline="30000"/>
                <a:t>+</a:t>
              </a:r>
            </a:p>
          </p:txBody>
        </p:sp>
      </p:grpSp>
      <p:grpSp>
        <p:nvGrpSpPr>
          <p:cNvPr id="27857" name="Group 209"/>
          <p:cNvGrpSpPr>
            <a:grpSpLocks/>
          </p:cNvGrpSpPr>
          <p:nvPr/>
        </p:nvGrpSpPr>
        <p:grpSpPr bwMode="auto">
          <a:xfrm>
            <a:off x="1752600" y="4383089"/>
            <a:ext cx="7162800" cy="1238250"/>
            <a:chOff x="144" y="2761"/>
            <a:chExt cx="4512" cy="780"/>
          </a:xfrm>
        </p:grpSpPr>
        <p:grpSp>
          <p:nvGrpSpPr>
            <p:cNvPr id="27811" name="Group 163"/>
            <p:cNvGrpSpPr>
              <a:grpSpLocks/>
            </p:cNvGrpSpPr>
            <p:nvPr/>
          </p:nvGrpSpPr>
          <p:grpSpPr bwMode="auto">
            <a:xfrm>
              <a:off x="3600" y="2761"/>
              <a:ext cx="1056" cy="546"/>
              <a:chOff x="3600" y="2761"/>
              <a:chExt cx="1056" cy="546"/>
            </a:xfrm>
          </p:grpSpPr>
          <p:sp>
            <p:nvSpPr>
              <p:cNvPr id="27812" name="AutoShape 164"/>
              <p:cNvSpPr>
                <a:spLocks noChangeArrowheads="1"/>
              </p:cNvSpPr>
              <p:nvPr/>
            </p:nvSpPr>
            <p:spPr bwMode="auto">
              <a:xfrm rot="-3734252">
                <a:off x="4066" y="2633"/>
                <a:ext cx="262" cy="518"/>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800000"/>
              </a:solidFill>
              <a:ln w="25400">
                <a:solidFill>
                  <a:srgbClr val="8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US"/>
              </a:p>
            </p:txBody>
          </p:sp>
          <p:sp>
            <p:nvSpPr>
              <p:cNvPr id="27813" name="Oval 165"/>
              <p:cNvSpPr>
                <a:spLocks noChangeArrowheads="1"/>
              </p:cNvSpPr>
              <p:nvPr/>
            </p:nvSpPr>
            <p:spPr bwMode="auto">
              <a:xfrm>
                <a:off x="4368" y="2928"/>
                <a:ext cx="288" cy="288"/>
              </a:xfrm>
              <a:prstGeom prst="ellipse">
                <a:avLst/>
              </a:prstGeom>
              <a:solidFill>
                <a:srgbClr val="800000"/>
              </a:solidFill>
              <a:ln w="25400">
                <a:solidFill>
                  <a:srgbClr val="8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US"/>
              </a:p>
            </p:txBody>
          </p:sp>
          <p:sp>
            <p:nvSpPr>
              <p:cNvPr id="27814" name="Text Box 166"/>
              <p:cNvSpPr txBox="1">
                <a:spLocks noChangeArrowheads="1"/>
              </p:cNvSpPr>
              <p:nvPr/>
            </p:nvSpPr>
            <p:spPr bwMode="auto">
              <a:xfrm>
                <a:off x="3600" y="2976"/>
                <a:ext cx="864" cy="331"/>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25400">
                    <a:solidFill>
                      <a:srgbClr val="CCFF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algn="l"/>
                <a:r>
                  <a:rPr lang="fr-FR" altLang="en-US" sz="1400"/>
                  <a:t>sphère</a:t>
                </a:r>
              </a:p>
              <a:p>
                <a:pPr algn="l"/>
                <a:r>
                  <a:rPr lang="fr-FR" altLang="en-US" sz="1400"/>
                  <a:t>pédonculée</a:t>
                </a:r>
              </a:p>
            </p:txBody>
          </p:sp>
        </p:grpSp>
        <p:sp>
          <p:nvSpPr>
            <p:cNvPr id="27856" name="Text Box 208"/>
            <p:cNvSpPr txBox="1">
              <a:spLocks noChangeArrowheads="1"/>
            </p:cNvSpPr>
            <p:nvPr/>
          </p:nvSpPr>
          <p:spPr bwMode="auto">
            <a:xfrm>
              <a:off x="144" y="2784"/>
              <a:ext cx="3072" cy="757"/>
            </a:xfrm>
            <a:prstGeom prst="rect">
              <a:avLst/>
            </a:prstGeom>
            <a:solidFill>
              <a:schemeClr val="bg1"/>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algn="just"/>
              <a:r>
                <a:rPr lang="fr-FR" altLang="en-US"/>
                <a:t>La membrane des thylakoïdes contient des sphères pédonculées, protéïnes canal qui permettent la communication entre l’intérieur et l’extérieur du thylakoïde.</a:t>
              </a:r>
            </a:p>
          </p:txBody>
        </p:sp>
      </p:grpSp>
      <p:grpSp>
        <p:nvGrpSpPr>
          <p:cNvPr id="27858" name="Group 210"/>
          <p:cNvGrpSpPr>
            <a:grpSpLocks/>
          </p:cNvGrpSpPr>
          <p:nvPr/>
        </p:nvGrpSpPr>
        <p:grpSpPr bwMode="auto">
          <a:xfrm>
            <a:off x="1752600" y="3079750"/>
            <a:ext cx="8458200" cy="2609850"/>
            <a:chOff x="144" y="1940"/>
            <a:chExt cx="5328" cy="1644"/>
          </a:xfrm>
        </p:grpSpPr>
        <p:sp>
          <p:nvSpPr>
            <p:cNvPr id="27829" name="Line 181"/>
            <p:cNvSpPr>
              <a:spLocks noChangeShapeType="1"/>
            </p:cNvSpPr>
            <p:nvPr/>
          </p:nvSpPr>
          <p:spPr bwMode="auto">
            <a:xfrm>
              <a:off x="3360" y="2352"/>
              <a:ext cx="1824" cy="1200"/>
            </a:xfrm>
            <a:prstGeom prst="line">
              <a:avLst/>
            </a:prstGeom>
            <a:noFill/>
            <a:ln w="101600" cap="rnd">
              <a:solidFill>
                <a:schemeClr val="accent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en-US"/>
            </a:p>
          </p:txBody>
        </p:sp>
        <p:sp>
          <p:nvSpPr>
            <p:cNvPr id="27830" name="Line 182"/>
            <p:cNvSpPr>
              <a:spLocks noChangeShapeType="1"/>
            </p:cNvSpPr>
            <p:nvPr/>
          </p:nvSpPr>
          <p:spPr bwMode="auto">
            <a:xfrm flipV="1">
              <a:off x="2304" y="2304"/>
              <a:ext cx="1008" cy="0"/>
            </a:xfrm>
            <a:prstGeom prst="line">
              <a:avLst/>
            </a:prstGeom>
            <a:noFill/>
            <a:ln w="101600" cap="rnd">
              <a:solidFill>
                <a:schemeClr val="accent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en-US"/>
            </a:p>
          </p:txBody>
        </p:sp>
        <p:sp>
          <p:nvSpPr>
            <p:cNvPr id="27831" name="Line 183"/>
            <p:cNvSpPr>
              <a:spLocks noChangeShapeType="1"/>
            </p:cNvSpPr>
            <p:nvPr/>
          </p:nvSpPr>
          <p:spPr bwMode="auto">
            <a:xfrm flipH="1" flipV="1">
              <a:off x="4800" y="2208"/>
              <a:ext cx="672" cy="1056"/>
            </a:xfrm>
            <a:prstGeom prst="line">
              <a:avLst/>
            </a:prstGeom>
            <a:noFill/>
            <a:ln w="101600" cap="rnd">
              <a:solidFill>
                <a:schemeClr val="accent2"/>
              </a:solidFill>
              <a:prstDash val="sysDot"/>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en-US"/>
            </a:p>
          </p:txBody>
        </p:sp>
        <p:cxnSp>
          <p:nvCxnSpPr>
            <p:cNvPr id="27832" name="AutoShape 184"/>
            <p:cNvCxnSpPr>
              <a:cxnSpLocks noChangeShapeType="1"/>
              <a:stCxn id="27829" idx="1"/>
              <a:endCxn id="27831" idx="0"/>
            </p:cNvCxnSpPr>
            <p:nvPr/>
          </p:nvCxnSpPr>
          <p:spPr bwMode="auto">
            <a:xfrm rot="5400000" flipH="1" flipV="1">
              <a:off x="5184" y="3296"/>
              <a:ext cx="288" cy="288"/>
            </a:xfrm>
            <a:prstGeom prst="curvedConnector3">
              <a:avLst>
                <a:gd name="adj1" fmla="val -38889"/>
              </a:avLst>
            </a:prstGeom>
            <a:noFill/>
            <a:ln w="101600" cap="rnd">
              <a:solidFill>
                <a:srgbClr val="0000FF"/>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7835" name="Text Box 187"/>
            <p:cNvSpPr txBox="1">
              <a:spLocks noChangeArrowheads="1"/>
            </p:cNvSpPr>
            <p:nvPr/>
          </p:nvSpPr>
          <p:spPr bwMode="auto">
            <a:xfrm>
              <a:off x="4752" y="1940"/>
              <a:ext cx="114" cy="240"/>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25400">
                  <a:solidFill>
                    <a:srgbClr val="CCFF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l"/>
              <a:endParaRPr lang="en-US" altLang="en-US" sz="2800" baseline="30000">
                <a:solidFill>
                  <a:srgbClr val="0000FF"/>
                </a:solidFill>
              </a:endParaRPr>
            </a:p>
          </p:txBody>
        </p:sp>
        <p:sp>
          <p:nvSpPr>
            <p:cNvPr id="27758" name="Text Box 110"/>
            <p:cNvSpPr txBox="1">
              <a:spLocks noChangeArrowheads="1"/>
            </p:cNvSpPr>
            <p:nvPr/>
          </p:nvSpPr>
          <p:spPr bwMode="auto">
            <a:xfrm>
              <a:off x="144" y="2784"/>
              <a:ext cx="3072" cy="757"/>
            </a:xfrm>
            <a:prstGeom prst="rect">
              <a:avLst/>
            </a:prstGeom>
            <a:solidFill>
              <a:schemeClr val="bg1"/>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algn="just"/>
              <a:r>
                <a:rPr lang="fr-FR" altLang="en-US"/>
                <a:t>La différence de concentration des protons entre l’intérieur et l’extérieur du thylakoïde génère un flux (= force proton motrice) traversant le thylakoïde au niveau des sphères pédonculées.</a:t>
              </a:r>
            </a:p>
          </p:txBody>
        </p:sp>
      </p:grpSp>
      <p:grpSp>
        <p:nvGrpSpPr>
          <p:cNvPr id="27860" name="Group 212"/>
          <p:cNvGrpSpPr>
            <a:grpSpLocks/>
          </p:cNvGrpSpPr>
          <p:nvPr/>
        </p:nvGrpSpPr>
        <p:grpSpPr bwMode="auto">
          <a:xfrm>
            <a:off x="1752600" y="4343400"/>
            <a:ext cx="8077200" cy="1828800"/>
            <a:chOff x="144" y="2736"/>
            <a:chExt cx="5088" cy="1152"/>
          </a:xfrm>
        </p:grpSpPr>
        <p:sp>
          <p:nvSpPr>
            <p:cNvPr id="27815" name="Text Box 167"/>
            <p:cNvSpPr txBox="1">
              <a:spLocks noChangeArrowheads="1"/>
            </p:cNvSpPr>
            <p:nvPr/>
          </p:nvSpPr>
          <p:spPr bwMode="auto">
            <a:xfrm>
              <a:off x="4608" y="2736"/>
              <a:ext cx="332" cy="234"/>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25400">
                  <a:solidFill>
                    <a:srgbClr val="CCFF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l"/>
              <a:r>
                <a:rPr lang="fr-FR" altLang="en-US"/>
                <a:t>ATP</a:t>
              </a:r>
            </a:p>
          </p:txBody>
        </p:sp>
        <p:grpSp>
          <p:nvGrpSpPr>
            <p:cNvPr id="27818" name="Group 170"/>
            <p:cNvGrpSpPr>
              <a:grpSpLocks/>
            </p:cNvGrpSpPr>
            <p:nvPr/>
          </p:nvGrpSpPr>
          <p:grpSpPr bwMode="auto">
            <a:xfrm rot="-6052198">
              <a:off x="4848" y="2928"/>
              <a:ext cx="480" cy="288"/>
              <a:chOff x="2592" y="2544"/>
              <a:chExt cx="1248" cy="576"/>
            </a:xfrm>
          </p:grpSpPr>
          <p:sp>
            <p:nvSpPr>
              <p:cNvPr id="27819" name="AutoShape 171"/>
              <p:cNvSpPr>
                <a:spLocks noChangeArrowheads="1"/>
              </p:cNvSpPr>
              <p:nvPr/>
            </p:nvSpPr>
            <p:spPr bwMode="auto">
              <a:xfrm>
                <a:off x="2592" y="2544"/>
                <a:ext cx="672" cy="576"/>
              </a:xfrm>
              <a:prstGeom prst="star4">
                <a:avLst>
                  <a:gd name="adj" fmla="val 12500"/>
                </a:avLst>
              </a:prstGeom>
              <a:solidFill>
                <a:srgbClr val="FF0000"/>
              </a:solidFill>
              <a:ln>
                <a:noFill/>
              </a:ln>
              <a:effectLst/>
              <a:extLst>
                <a:ext uri="{91240B29-F687-4F45-9708-019B960494DF}">
                  <a14:hiddenLine xmlns:a14="http://schemas.microsoft.com/office/drawing/2010/main" w="2540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US"/>
              </a:p>
            </p:txBody>
          </p:sp>
          <p:sp>
            <p:nvSpPr>
              <p:cNvPr id="27820" name="Oval 172"/>
              <p:cNvSpPr>
                <a:spLocks noChangeArrowheads="1"/>
              </p:cNvSpPr>
              <p:nvPr/>
            </p:nvSpPr>
            <p:spPr bwMode="auto">
              <a:xfrm>
                <a:off x="3120" y="2736"/>
                <a:ext cx="240" cy="192"/>
              </a:xfrm>
              <a:prstGeom prst="ellipse">
                <a:avLst/>
              </a:prstGeom>
              <a:solidFill>
                <a:srgbClr val="FF0000"/>
              </a:solidFill>
              <a:ln>
                <a:noFill/>
              </a:ln>
              <a:effectLst/>
              <a:extLst>
                <a:ext uri="{91240B29-F687-4F45-9708-019B960494DF}">
                  <a14:hiddenLine xmlns:a14="http://schemas.microsoft.com/office/drawing/2010/main" w="25400">
                    <a:solidFill>
                      <a:srgbClr val="FF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US"/>
              </a:p>
            </p:txBody>
          </p:sp>
          <p:sp>
            <p:nvSpPr>
              <p:cNvPr id="27821" name="Oval 173"/>
              <p:cNvSpPr>
                <a:spLocks noChangeArrowheads="1"/>
              </p:cNvSpPr>
              <p:nvPr/>
            </p:nvSpPr>
            <p:spPr bwMode="auto">
              <a:xfrm>
                <a:off x="3360" y="2736"/>
                <a:ext cx="240" cy="192"/>
              </a:xfrm>
              <a:prstGeom prst="ellipse">
                <a:avLst/>
              </a:prstGeom>
              <a:solidFill>
                <a:srgbClr val="FF0000"/>
              </a:solidFill>
              <a:ln>
                <a:noFill/>
              </a:ln>
              <a:effectLst/>
              <a:extLst>
                <a:ext uri="{91240B29-F687-4F45-9708-019B960494DF}">
                  <a14:hiddenLine xmlns:a14="http://schemas.microsoft.com/office/drawing/2010/main" w="25400">
                    <a:solidFill>
                      <a:srgbClr val="FF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US"/>
              </a:p>
            </p:txBody>
          </p:sp>
          <p:sp>
            <p:nvSpPr>
              <p:cNvPr id="27822" name="Oval 174"/>
              <p:cNvSpPr>
                <a:spLocks noChangeArrowheads="1"/>
              </p:cNvSpPr>
              <p:nvPr/>
            </p:nvSpPr>
            <p:spPr bwMode="auto">
              <a:xfrm>
                <a:off x="3600" y="2736"/>
                <a:ext cx="240" cy="192"/>
              </a:xfrm>
              <a:prstGeom prst="ellipse">
                <a:avLst/>
              </a:prstGeom>
              <a:solidFill>
                <a:srgbClr val="FF0000"/>
              </a:solidFill>
              <a:ln>
                <a:noFill/>
              </a:ln>
              <a:effectLst/>
              <a:extLst>
                <a:ext uri="{91240B29-F687-4F45-9708-019B960494DF}">
                  <a14:hiddenLine xmlns:a14="http://schemas.microsoft.com/office/drawing/2010/main" w="25400">
                    <a:solidFill>
                      <a:srgbClr val="FF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US"/>
              </a:p>
            </p:txBody>
          </p:sp>
        </p:grpSp>
        <p:grpSp>
          <p:nvGrpSpPr>
            <p:cNvPr id="27823" name="Group 175"/>
            <p:cNvGrpSpPr>
              <a:grpSpLocks/>
            </p:cNvGrpSpPr>
            <p:nvPr/>
          </p:nvGrpSpPr>
          <p:grpSpPr bwMode="auto">
            <a:xfrm rot="16200000" flipV="1">
              <a:off x="4536" y="3576"/>
              <a:ext cx="384" cy="240"/>
              <a:chOff x="4512" y="3744"/>
              <a:chExt cx="504" cy="336"/>
            </a:xfrm>
          </p:grpSpPr>
          <p:sp>
            <p:nvSpPr>
              <p:cNvPr id="27824" name="AutoShape 176"/>
              <p:cNvSpPr>
                <a:spLocks noChangeArrowheads="1"/>
              </p:cNvSpPr>
              <p:nvPr/>
            </p:nvSpPr>
            <p:spPr bwMode="auto">
              <a:xfrm>
                <a:off x="4512" y="3744"/>
                <a:ext cx="336" cy="336"/>
              </a:xfrm>
              <a:prstGeom prst="star4">
                <a:avLst>
                  <a:gd name="adj" fmla="val 12500"/>
                </a:avLst>
              </a:prstGeom>
              <a:solidFill>
                <a:srgbClr val="FF0000"/>
              </a:solidFill>
              <a:ln>
                <a:noFill/>
              </a:ln>
              <a:effectLst/>
              <a:extLst>
                <a:ext uri="{91240B29-F687-4F45-9708-019B960494DF}">
                  <a14:hiddenLine xmlns:a14="http://schemas.microsoft.com/office/drawing/2010/main" w="2540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US"/>
              </a:p>
            </p:txBody>
          </p:sp>
          <p:sp>
            <p:nvSpPr>
              <p:cNvPr id="27825" name="Oval 177"/>
              <p:cNvSpPr>
                <a:spLocks noChangeArrowheads="1"/>
              </p:cNvSpPr>
              <p:nvPr/>
            </p:nvSpPr>
            <p:spPr bwMode="auto">
              <a:xfrm>
                <a:off x="4776" y="3856"/>
                <a:ext cx="120" cy="112"/>
              </a:xfrm>
              <a:prstGeom prst="ellipse">
                <a:avLst/>
              </a:prstGeom>
              <a:solidFill>
                <a:srgbClr val="FF0000"/>
              </a:solidFill>
              <a:ln>
                <a:noFill/>
              </a:ln>
              <a:effectLst/>
              <a:extLst>
                <a:ext uri="{91240B29-F687-4F45-9708-019B960494DF}">
                  <a14:hiddenLine xmlns:a14="http://schemas.microsoft.com/office/drawing/2010/main" w="25400">
                    <a:solidFill>
                      <a:srgbClr val="FF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US"/>
              </a:p>
            </p:txBody>
          </p:sp>
          <p:sp>
            <p:nvSpPr>
              <p:cNvPr id="27826" name="Oval 178"/>
              <p:cNvSpPr>
                <a:spLocks noChangeArrowheads="1"/>
              </p:cNvSpPr>
              <p:nvPr/>
            </p:nvSpPr>
            <p:spPr bwMode="auto">
              <a:xfrm>
                <a:off x="4896" y="3856"/>
                <a:ext cx="120" cy="112"/>
              </a:xfrm>
              <a:prstGeom prst="ellipse">
                <a:avLst/>
              </a:prstGeom>
              <a:solidFill>
                <a:srgbClr val="FF0000"/>
              </a:solidFill>
              <a:ln>
                <a:noFill/>
              </a:ln>
              <a:effectLst/>
              <a:extLst>
                <a:ext uri="{91240B29-F687-4F45-9708-019B960494DF}">
                  <a14:hiddenLine xmlns:a14="http://schemas.microsoft.com/office/drawing/2010/main" w="25400">
                    <a:solidFill>
                      <a:srgbClr val="FF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US"/>
              </a:p>
            </p:txBody>
          </p:sp>
        </p:grpSp>
        <p:sp>
          <p:nvSpPr>
            <p:cNvPr id="27827" name="Oval 179"/>
            <p:cNvSpPr>
              <a:spLocks noChangeArrowheads="1"/>
            </p:cNvSpPr>
            <p:nvPr/>
          </p:nvSpPr>
          <p:spPr bwMode="auto">
            <a:xfrm>
              <a:off x="4416" y="3600"/>
              <a:ext cx="96" cy="64"/>
            </a:xfrm>
            <a:prstGeom prst="ellipse">
              <a:avLst/>
            </a:prstGeom>
            <a:solidFill>
              <a:srgbClr val="FF0000"/>
            </a:solidFill>
            <a:ln>
              <a:noFill/>
            </a:ln>
            <a:effectLst/>
            <a:extLst>
              <a:ext uri="{91240B29-F687-4F45-9708-019B960494DF}">
                <a14:hiddenLine xmlns:a14="http://schemas.microsoft.com/office/drawing/2010/main" w="25400">
                  <a:solidFill>
                    <a:srgbClr val="FF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US"/>
            </a:p>
          </p:txBody>
        </p:sp>
        <p:sp>
          <p:nvSpPr>
            <p:cNvPr id="27828" name="AutoShape 180"/>
            <p:cNvSpPr>
              <a:spLocks noChangeArrowheads="1"/>
            </p:cNvSpPr>
            <p:nvPr/>
          </p:nvSpPr>
          <p:spPr bwMode="auto">
            <a:xfrm rot="-2215418">
              <a:off x="4416" y="3120"/>
              <a:ext cx="576" cy="192"/>
            </a:xfrm>
            <a:prstGeom prst="curvedDownArrow">
              <a:avLst>
                <a:gd name="adj1" fmla="val 60000"/>
                <a:gd name="adj2" fmla="val 120000"/>
                <a:gd name="adj3" fmla="val 33333"/>
              </a:avLst>
            </a:prstGeom>
            <a:solidFill>
              <a:srgbClr val="FF00FF"/>
            </a:solidFill>
            <a:ln>
              <a:noFill/>
            </a:ln>
            <a:effectLst/>
            <a:extLst>
              <a:ext uri="{91240B29-F687-4F45-9708-019B960494DF}">
                <a14:hiddenLine xmlns:a14="http://schemas.microsoft.com/office/drawing/2010/main" w="25400">
                  <a:solidFill>
                    <a:srgbClr val="FF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US"/>
            </a:p>
          </p:txBody>
        </p:sp>
        <p:sp>
          <p:nvSpPr>
            <p:cNvPr id="27833" name="Text Box 185"/>
            <p:cNvSpPr txBox="1">
              <a:spLocks noChangeArrowheads="1"/>
            </p:cNvSpPr>
            <p:nvPr/>
          </p:nvSpPr>
          <p:spPr bwMode="auto">
            <a:xfrm>
              <a:off x="4800" y="3638"/>
              <a:ext cx="363" cy="234"/>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25400">
                  <a:solidFill>
                    <a:srgbClr val="CCFF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l"/>
              <a:r>
                <a:rPr lang="fr-FR" altLang="en-US"/>
                <a:t>ADP</a:t>
              </a:r>
            </a:p>
          </p:txBody>
        </p:sp>
        <p:sp>
          <p:nvSpPr>
            <p:cNvPr id="27834" name="Text Box 186"/>
            <p:cNvSpPr txBox="1">
              <a:spLocks noChangeArrowheads="1"/>
            </p:cNvSpPr>
            <p:nvPr/>
          </p:nvSpPr>
          <p:spPr bwMode="auto">
            <a:xfrm>
              <a:off x="4176" y="3504"/>
              <a:ext cx="223" cy="234"/>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25400">
                  <a:solidFill>
                    <a:srgbClr val="CCFF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l"/>
              <a:r>
                <a:rPr lang="fr-FR" altLang="en-US"/>
                <a:t>Pi</a:t>
              </a:r>
            </a:p>
          </p:txBody>
        </p:sp>
        <p:sp>
          <p:nvSpPr>
            <p:cNvPr id="27859" name="Text Box 211"/>
            <p:cNvSpPr txBox="1">
              <a:spLocks noChangeArrowheads="1"/>
            </p:cNvSpPr>
            <p:nvPr/>
          </p:nvSpPr>
          <p:spPr bwMode="auto">
            <a:xfrm>
              <a:off x="144" y="2784"/>
              <a:ext cx="3072" cy="757"/>
            </a:xfrm>
            <a:prstGeom prst="rect">
              <a:avLst/>
            </a:prstGeom>
            <a:solidFill>
              <a:schemeClr val="bg1"/>
            </a:solidFill>
            <a:ln>
              <a:noFill/>
            </a:ln>
            <a:effectLst/>
            <a:extLs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algn="just"/>
              <a:r>
                <a:rPr lang="fr-FR" altLang="en-US"/>
                <a:t>L’énergie de la force proton motrice permet à une enzyme, l’ATP synthétase, d’ajouter un groupement Phosphate (Pi) à une molécule d’ADP pour former ainsi de l’ATP.</a:t>
              </a:r>
            </a:p>
          </p:txBody>
        </p:sp>
      </p:grpSp>
      <p:grpSp>
        <p:nvGrpSpPr>
          <p:cNvPr id="27862" name="Group 214"/>
          <p:cNvGrpSpPr>
            <a:grpSpLocks/>
          </p:cNvGrpSpPr>
          <p:nvPr/>
        </p:nvGrpSpPr>
        <p:grpSpPr bwMode="auto">
          <a:xfrm>
            <a:off x="7162801" y="1828800"/>
            <a:ext cx="1393825" cy="952500"/>
            <a:chOff x="2064" y="2544"/>
            <a:chExt cx="878" cy="600"/>
          </a:xfrm>
        </p:grpSpPr>
        <p:grpSp>
          <p:nvGrpSpPr>
            <p:cNvPr id="27863" name="Group 215"/>
            <p:cNvGrpSpPr>
              <a:grpSpLocks/>
            </p:cNvGrpSpPr>
            <p:nvPr/>
          </p:nvGrpSpPr>
          <p:grpSpPr bwMode="auto">
            <a:xfrm>
              <a:off x="2064" y="2544"/>
              <a:ext cx="878" cy="600"/>
              <a:chOff x="1104" y="2832"/>
              <a:chExt cx="878" cy="600"/>
            </a:xfrm>
          </p:grpSpPr>
          <p:grpSp>
            <p:nvGrpSpPr>
              <p:cNvPr id="27864" name="Group 216"/>
              <p:cNvGrpSpPr>
                <a:grpSpLocks/>
              </p:cNvGrpSpPr>
              <p:nvPr/>
            </p:nvGrpSpPr>
            <p:grpSpPr bwMode="auto">
              <a:xfrm>
                <a:off x="1392" y="3024"/>
                <a:ext cx="302" cy="216"/>
                <a:chOff x="1488" y="2784"/>
                <a:chExt cx="528" cy="432"/>
              </a:xfrm>
            </p:grpSpPr>
            <p:sp>
              <p:nvSpPr>
                <p:cNvPr id="27865" name="AutoShape 217"/>
                <p:cNvSpPr>
                  <a:spLocks noChangeArrowheads="1"/>
                </p:cNvSpPr>
                <p:nvPr/>
              </p:nvSpPr>
              <p:spPr bwMode="auto">
                <a:xfrm flipH="1" flipV="1">
                  <a:off x="1488" y="2784"/>
                  <a:ext cx="528" cy="432"/>
                </a:xfrm>
                <a:prstGeom prst="flowChartMagneticTape">
                  <a:avLst/>
                </a:prstGeom>
                <a:solidFill>
                  <a:schemeClr val="folHlink"/>
                </a:solidFill>
                <a:ln w="25400">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US"/>
                </a:p>
              </p:txBody>
            </p:sp>
            <p:sp>
              <p:nvSpPr>
                <p:cNvPr id="27866" name="AutoShape 218"/>
                <p:cNvSpPr>
                  <a:spLocks noChangeArrowheads="1"/>
                </p:cNvSpPr>
                <p:nvPr/>
              </p:nvSpPr>
              <p:spPr bwMode="auto">
                <a:xfrm>
                  <a:off x="1488" y="2784"/>
                  <a:ext cx="528" cy="432"/>
                </a:xfrm>
                <a:prstGeom prst="flowChartMagneticTape">
                  <a:avLst/>
                </a:prstGeom>
                <a:solidFill>
                  <a:schemeClr val="folHlink"/>
                </a:solidFill>
                <a:ln w="25400">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US"/>
                </a:p>
              </p:txBody>
            </p:sp>
          </p:grpSp>
          <p:grpSp>
            <p:nvGrpSpPr>
              <p:cNvPr id="27867" name="Group 219"/>
              <p:cNvGrpSpPr>
                <a:grpSpLocks/>
              </p:cNvGrpSpPr>
              <p:nvPr/>
            </p:nvGrpSpPr>
            <p:grpSpPr bwMode="auto">
              <a:xfrm>
                <a:off x="1680" y="3216"/>
                <a:ext cx="302" cy="216"/>
                <a:chOff x="1488" y="2784"/>
                <a:chExt cx="528" cy="432"/>
              </a:xfrm>
            </p:grpSpPr>
            <p:sp>
              <p:nvSpPr>
                <p:cNvPr id="27868" name="AutoShape 220"/>
                <p:cNvSpPr>
                  <a:spLocks noChangeArrowheads="1"/>
                </p:cNvSpPr>
                <p:nvPr/>
              </p:nvSpPr>
              <p:spPr bwMode="auto">
                <a:xfrm flipH="1" flipV="1">
                  <a:off x="1488" y="2784"/>
                  <a:ext cx="528" cy="432"/>
                </a:xfrm>
                <a:prstGeom prst="flowChartMagneticTape">
                  <a:avLst/>
                </a:prstGeom>
                <a:solidFill>
                  <a:schemeClr val="folHlink"/>
                </a:solidFill>
                <a:ln w="25400">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US"/>
                </a:p>
              </p:txBody>
            </p:sp>
            <p:sp>
              <p:nvSpPr>
                <p:cNvPr id="27869" name="AutoShape 221"/>
                <p:cNvSpPr>
                  <a:spLocks noChangeArrowheads="1"/>
                </p:cNvSpPr>
                <p:nvPr/>
              </p:nvSpPr>
              <p:spPr bwMode="auto">
                <a:xfrm>
                  <a:off x="1488" y="2784"/>
                  <a:ext cx="528" cy="432"/>
                </a:xfrm>
                <a:prstGeom prst="flowChartMagneticTape">
                  <a:avLst/>
                </a:prstGeom>
                <a:solidFill>
                  <a:schemeClr val="folHlink"/>
                </a:solidFill>
                <a:ln w="25400">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US"/>
                </a:p>
              </p:txBody>
            </p:sp>
          </p:grpSp>
          <p:grpSp>
            <p:nvGrpSpPr>
              <p:cNvPr id="27870" name="Group 222"/>
              <p:cNvGrpSpPr>
                <a:grpSpLocks/>
              </p:cNvGrpSpPr>
              <p:nvPr/>
            </p:nvGrpSpPr>
            <p:grpSpPr bwMode="auto">
              <a:xfrm>
                <a:off x="1104" y="2832"/>
                <a:ext cx="302" cy="216"/>
                <a:chOff x="1488" y="2784"/>
                <a:chExt cx="528" cy="432"/>
              </a:xfrm>
            </p:grpSpPr>
            <p:sp>
              <p:nvSpPr>
                <p:cNvPr id="27871" name="AutoShape 223"/>
                <p:cNvSpPr>
                  <a:spLocks noChangeArrowheads="1"/>
                </p:cNvSpPr>
                <p:nvPr/>
              </p:nvSpPr>
              <p:spPr bwMode="auto">
                <a:xfrm flipH="1" flipV="1">
                  <a:off x="1488" y="2784"/>
                  <a:ext cx="528" cy="432"/>
                </a:xfrm>
                <a:prstGeom prst="flowChartMagneticTape">
                  <a:avLst/>
                </a:prstGeom>
                <a:solidFill>
                  <a:schemeClr val="folHlink"/>
                </a:solidFill>
                <a:ln w="25400">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US"/>
                </a:p>
              </p:txBody>
            </p:sp>
            <p:sp>
              <p:nvSpPr>
                <p:cNvPr id="27872" name="AutoShape 224"/>
                <p:cNvSpPr>
                  <a:spLocks noChangeArrowheads="1"/>
                </p:cNvSpPr>
                <p:nvPr/>
              </p:nvSpPr>
              <p:spPr bwMode="auto">
                <a:xfrm>
                  <a:off x="1488" y="2784"/>
                  <a:ext cx="528" cy="432"/>
                </a:xfrm>
                <a:prstGeom prst="flowChartMagneticTape">
                  <a:avLst/>
                </a:prstGeom>
                <a:solidFill>
                  <a:schemeClr val="folHlink"/>
                </a:solidFill>
                <a:ln w="25400">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US"/>
                </a:p>
              </p:txBody>
            </p:sp>
          </p:grpSp>
        </p:grpSp>
        <p:sp>
          <p:nvSpPr>
            <p:cNvPr id="27873" name="AutoShape 225"/>
            <p:cNvSpPr>
              <a:spLocks noChangeArrowheads="1"/>
            </p:cNvSpPr>
            <p:nvPr/>
          </p:nvSpPr>
          <p:spPr bwMode="auto">
            <a:xfrm>
              <a:off x="2400" y="2736"/>
              <a:ext cx="192" cy="192"/>
            </a:xfrm>
            <a:prstGeom prst="flowChartOr">
              <a:avLst/>
            </a:prstGeom>
            <a:solidFill>
              <a:schemeClr val="folHlink"/>
            </a:solidFill>
            <a:ln w="25400">
              <a:solidFill>
                <a:schemeClr val="fo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US"/>
            </a:p>
          </p:txBody>
        </p:sp>
        <p:sp>
          <p:nvSpPr>
            <p:cNvPr id="27874" name="AutoShape 226"/>
            <p:cNvSpPr>
              <a:spLocks noChangeArrowheads="1"/>
            </p:cNvSpPr>
            <p:nvPr/>
          </p:nvSpPr>
          <p:spPr bwMode="auto">
            <a:xfrm>
              <a:off x="2112" y="2544"/>
              <a:ext cx="192" cy="192"/>
            </a:xfrm>
            <a:prstGeom prst="flowChartSummingJunction">
              <a:avLst/>
            </a:prstGeom>
            <a:solidFill>
              <a:schemeClr val="folHlink"/>
            </a:solidFill>
            <a:ln w="25400">
              <a:solidFill>
                <a:schemeClr val="fo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US"/>
            </a:p>
          </p:txBody>
        </p:sp>
        <p:sp>
          <p:nvSpPr>
            <p:cNvPr id="27875" name="AutoShape 227"/>
            <p:cNvSpPr>
              <a:spLocks noChangeArrowheads="1"/>
            </p:cNvSpPr>
            <p:nvPr/>
          </p:nvSpPr>
          <p:spPr bwMode="auto">
            <a:xfrm>
              <a:off x="2688" y="2928"/>
              <a:ext cx="192" cy="192"/>
            </a:xfrm>
            <a:prstGeom prst="flowChartSummingJunction">
              <a:avLst/>
            </a:prstGeom>
            <a:solidFill>
              <a:schemeClr val="folHlink"/>
            </a:solidFill>
            <a:ln w="25400">
              <a:solidFill>
                <a:schemeClr val="fo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US"/>
            </a:p>
          </p:txBody>
        </p:sp>
      </p:grpSp>
    </p:spTree>
    <p:extLst>
      <p:ext uri="{BB962C8B-B14F-4D97-AF65-F5344CB8AC3E}">
        <p14:creationId xmlns:p14="http://schemas.microsoft.com/office/powerpoint/2010/main" val="264876763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27857"/>
                                        </p:tgtEl>
                                        <p:attrNameLst>
                                          <p:attrName>style.visibility</p:attrName>
                                        </p:attrNameLst>
                                      </p:cBhvr>
                                      <p:to>
                                        <p:strVal val="visible"/>
                                      </p:to>
                                    </p:set>
                                    <p:anim calcmode="lin" valueType="num">
                                      <p:cBhvr>
                                        <p:cTn id="7" dur="500" fill="hold"/>
                                        <p:tgtEl>
                                          <p:spTgt spid="27857"/>
                                        </p:tgtEl>
                                        <p:attrNameLst>
                                          <p:attrName>ppt_w</p:attrName>
                                        </p:attrNameLst>
                                      </p:cBhvr>
                                      <p:tavLst>
                                        <p:tav tm="0">
                                          <p:val>
                                            <p:fltVal val="0"/>
                                          </p:val>
                                        </p:tav>
                                        <p:tav tm="100000">
                                          <p:val>
                                            <p:strVal val="#ppt_w"/>
                                          </p:val>
                                        </p:tav>
                                      </p:tavLst>
                                    </p:anim>
                                    <p:anim calcmode="lin" valueType="num">
                                      <p:cBhvr>
                                        <p:cTn id="8" dur="500" fill="hold"/>
                                        <p:tgtEl>
                                          <p:spTgt spid="27857"/>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nodeType="clickEffect">
                                  <p:stCondLst>
                                    <p:cond delay="0"/>
                                  </p:stCondLst>
                                  <p:childTnLst>
                                    <p:set>
                                      <p:cBhvr>
                                        <p:cTn id="12" dur="1" fill="hold">
                                          <p:stCondLst>
                                            <p:cond delay="0"/>
                                          </p:stCondLst>
                                        </p:cTn>
                                        <p:tgtEl>
                                          <p:spTgt spid="27858"/>
                                        </p:tgtEl>
                                        <p:attrNameLst>
                                          <p:attrName>style.visibility</p:attrName>
                                        </p:attrNameLst>
                                      </p:cBhvr>
                                      <p:to>
                                        <p:strVal val="visible"/>
                                      </p:to>
                                    </p:set>
                                    <p:anim calcmode="lin" valueType="num">
                                      <p:cBhvr>
                                        <p:cTn id="13" dur="500" fill="hold"/>
                                        <p:tgtEl>
                                          <p:spTgt spid="27858"/>
                                        </p:tgtEl>
                                        <p:attrNameLst>
                                          <p:attrName>ppt_w</p:attrName>
                                        </p:attrNameLst>
                                      </p:cBhvr>
                                      <p:tavLst>
                                        <p:tav tm="0">
                                          <p:val>
                                            <p:fltVal val="0"/>
                                          </p:val>
                                        </p:tav>
                                        <p:tav tm="100000">
                                          <p:val>
                                            <p:strVal val="#ppt_w"/>
                                          </p:val>
                                        </p:tav>
                                      </p:tavLst>
                                    </p:anim>
                                    <p:anim calcmode="lin" valueType="num">
                                      <p:cBhvr>
                                        <p:cTn id="14" dur="500" fill="hold"/>
                                        <p:tgtEl>
                                          <p:spTgt spid="27858"/>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nodeType="clickEffect">
                                  <p:stCondLst>
                                    <p:cond delay="0"/>
                                  </p:stCondLst>
                                  <p:childTnLst>
                                    <p:set>
                                      <p:cBhvr>
                                        <p:cTn id="18" dur="1" fill="hold">
                                          <p:stCondLst>
                                            <p:cond delay="0"/>
                                          </p:stCondLst>
                                        </p:cTn>
                                        <p:tgtEl>
                                          <p:spTgt spid="27860"/>
                                        </p:tgtEl>
                                        <p:attrNameLst>
                                          <p:attrName>style.visibility</p:attrName>
                                        </p:attrNameLst>
                                      </p:cBhvr>
                                      <p:to>
                                        <p:strVal val="visible"/>
                                      </p:to>
                                    </p:set>
                                    <p:anim calcmode="lin" valueType="num">
                                      <p:cBhvr>
                                        <p:cTn id="19" dur="500" fill="hold"/>
                                        <p:tgtEl>
                                          <p:spTgt spid="27860"/>
                                        </p:tgtEl>
                                        <p:attrNameLst>
                                          <p:attrName>ppt_w</p:attrName>
                                        </p:attrNameLst>
                                      </p:cBhvr>
                                      <p:tavLst>
                                        <p:tav tm="0">
                                          <p:val>
                                            <p:fltVal val="0"/>
                                          </p:val>
                                        </p:tav>
                                        <p:tav tm="100000">
                                          <p:val>
                                            <p:strVal val="#ppt_w"/>
                                          </p:val>
                                        </p:tav>
                                      </p:tavLst>
                                    </p:anim>
                                    <p:anim calcmode="lin" valueType="num">
                                      <p:cBhvr>
                                        <p:cTn id="20" dur="500" fill="hold"/>
                                        <p:tgtEl>
                                          <p:spTgt spid="2786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267" name="Group 3"/>
          <p:cNvGrpSpPr>
            <a:grpSpLocks/>
          </p:cNvGrpSpPr>
          <p:nvPr/>
        </p:nvGrpSpPr>
        <p:grpSpPr bwMode="auto">
          <a:xfrm>
            <a:off x="1524000" y="1524000"/>
            <a:ext cx="7162800" cy="4343400"/>
            <a:chOff x="0" y="960"/>
            <a:chExt cx="4512" cy="2736"/>
          </a:xfrm>
        </p:grpSpPr>
        <p:sp>
          <p:nvSpPr>
            <p:cNvPr id="11268" name="Rectangle 4" descr="Papier de soie bleu"/>
            <p:cNvSpPr>
              <a:spLocks noChangeArrowheads="1"/>
            </p:cNvSpPr>
            <p:nvPr/>
          </p:nvSpPr>
          <p:spPr bwMode="auto">
            <a:xfrm>
              <a:off x="0" y="1632"/>
              <a:ext cx="4224" cy="1392"/>
            </a:xfrm>
            <a:prstGeom prst="rect">
              <a:avLst/>
            </a:prstGeom>
            <a:blipFill dpi="0" rotWithShape="0">
              <a:blip r:embed="rId2"/>
              <a:srcRect/>
              <a:tile tx="0" ty="0" sx="100000" sy="100000" flip="none" algn="tl"/>
            </a:blipFill>
            <a:ln w="25400">
              <a:solidFill>
                <a:srgbClr val="CCFF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US"/>
            </a:p>
          </p:txBody>
        </p:sp>
        <p:grpSp>
          <p:nvGrpSpPr>
            <p:cNvPr id="11269" name="Group 5"/>
            <p:cNvGrpSpPr>
              <a:grpSpLocks/>
            </p:cNvGrpSpPr>
            <p:nvPr/>
          </p:nvGrpSpPr>
          <p:grpSpPr bwMode="auto">
            <a:xfrm>
              <a:off x="0" y="960"/>
              <a:ext cx="4512" cy="2736"/>
              <a:chOff x="0" y="960"/>
              <a:chExt cx="4512" cy="2736"/>
            </a:xfrm>
          </p:grpSpPr>
          <p:sp>
            <p:nvSpPr>
              <p:cNvPr id="11270" name="AutoShape 6"/>
              <p:cNvSpPr>
                <a:spLocks noChangeArrowheads="1"/>
              </p:cNvSpPr>
              <p:nvPr/>
            </p:nvSpPr>
            <p:spPr bwMode="auto">
              <a:xfrm rot="5400000">
                <a:off x="2226" y="1409"/>
                <a:ext cx="2736" cy="1837"/>
              </a:xfrm>
              <a:custGeom>
                <a:avLst/>
                <a:gdLst>
                  <a:gd name="G0" fmla="+- 5663 0 0"/>
                  <a:gd name="G1" fmla="+- 11346557 0 0"/>
                  <a:gd name="G2" fmla="+- 0 0 11346557"/>
                  <a:gd name="T0" fmla="*/ 0 256 1"/>
                  <a:gd name="T1" fmla="*/ 180 256 1"/>
                  <a:gd name="G3" fmla="+- 11346557 T0 T1"/>
                  <a:gd name="T2" fmla="*/ 0 256 1"/>
                  <a:gd name="T3" fmla="*/ 90 256 1"/>
                  <a:gd name="G4" fmla="+- 11346557 T2 T3"/>
                  <a:gd name="G5" fmla="*/ G4 2 1"/>
                  <a:gd name="T4" fmla="*/ 90 256 1"/>
                  <a:gd name="T5" fmla="*/ 0 256 1"/>
                  <a:gd name="G6" fmla="+- 11346557 T4 T5"/>
                  <a:gd name="G7" fmla="*/ G6 2 1"/>
                  <a:gd name="G8" fmla="abs 11346557"/>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663"/>
                  <a:gd name="G18" fmla="*/ 5663 1 2"/>
                  <a:gd name="G19" fmla="+- G18 5400 0"/>
                  <a:gd name="G20" fmla="cos G19 11346557"/>
                  <a:gd name="G21" fmla="sin G19 11346557"/>
                  <a:gd name="G22" fmla="+- G20 10800 0"/>
                  <a:gd name="G23" fmla="+- G21 10800 0"/>
                  <a:gd name="G24" fmla="+- 10800 0 G20"/>
                  <a:gd name="G25" fmla="+- 5663 10800 0"/>
                  <a:gd name="G26" fmla="?: G9 G17 G25"/>
                  <a:gd name="G27" fmla="?: G9 0 21600"/>
                  <a:gd name="G28" fmla="cos 10800 11346557"/>
                  <a:gd name="G29" fmla="sin 10800 11346557"/>
                  <a:gd name="G30" fmla="sin 5663 11346557"/>
                  <a:gd name="G31" fmla="+- G28 10800 0"/>
                  <a:gd name="G32" fmla="+- G29 10800 0"/>
                  <a:gd name="G33" fmla="+- G30 10800 0"/>
                  <a:gd name="G34" fmla="?: G4 0 G31"/>
                  <a:gd name="G35" fmla="?: 11346557 G34 0"/>
                  <a:gd name="G36" fmla="?: G6 G35 G31"/>
                  <a:gd name="G37" fmla="+- 21600 0 G36"/>
                  <a:gd name="G38" fmla="?: G4 0 G33"/>
                  <a:gd name="G39" fmla="?: 11346557 G38 G32"/>
                  <a:gd name="G40" fmla="?: G6 G39 0"/>
                  <a:gd name="G41" fmla="?: G4 G32 21600"/>
                  <a:gd name="G42" fmla="?: G6 G41 G33"/>
                  <a:gd name="T12" fmla="*/ 10800 w 21600"/>
                  <a:gd name="T13" fmla="*/ 0 h 21600"/>
                  <a:gd name="T14" fmla="*/ 2627 w 21600"/>
                  <a:gd name="T15" fmla="*/ 11784 h 21600"/>
                  <a:gd name="T16" fmla="*/ 10800 w 21600"/>
                  <a:gd name="T17" fmla="*/ 5137 h 21600"/>
                  <a:gd name="T18" fmla="*/ 18973 w 21600"/>
                  <a:gd name="T19" fmla="*/ 11784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5177" y="11476"/>
                    </a:moveTo>
                    <a:cubicBezTo>
                      <a:pt x="5150" y="11252"/>
                      <a:pt x="5137" y="11026"/>
                      <a:pt x="5137" y="10800"/>
                    </a:cubicBezTo>
                    <a:cubicBezTo>
                      <a:pt x="5137" y="7672"/>
                      <a:pt x="7672" y="5137"/>
                      <a:pt x="10800" y="5137"/>
                    </a:cubicBezTo>
                    <a:cubicBezTo>
                      <a:pt x="13927" y="5137"/>
                      <a:pt x="16463" y="7672"/>
                      <a:pt x="16463" y="10800"/>
                    </a:cubicBezTo>
                    <a:cubicBezTo>
                      <a:pt x="16463" y="11026"/>
                      <a:pt x="16449" y="11252"/>
                      <a:pt x="16422" y="11476"/>
                    </a:cubicBezTo>
                    <a:lnTo>
                      <a:pt x="21522" y="12090"/>
                    </a:lnTo>
                    <a:cubicBezTo>
                      <a:pt x="21574" y="11662"/>
                      <a:pt x="21600" y="11231"/>
                      <a:pt x="21600" y="10800"/>
                    </a:cubicBezTo>
                    <a:cubicBezTo>
                      <a:pt x="21600" y="4835"/>
                      <a:pt x="16764" y="0"/>
                      <a:pt x="10800" y="0"/>
                    </a:cubicBezTo>
                    <a:cubicBezTo>
                      <a:pt x="4835" y="0"/>
                      <a:pt x="0" y="4835"/>
                      <a:pt x="0" y="10800"/>
                    </a:cubicBezTo>
                    <a:cubicBezTo>
                      <a:pt x="0" y="11231"/>
                      <a:pt x="25" y="11662"/>
                      <a:pt x="77" y="12090"/>
                    </a:cubicBezTo>
                    <a:close/>
                  </a:path>
                </a:pathLst>
              </a:custGeom>
              <a:solidFill>
                <a:srgbClr val="CCFFCC"/>
              </a:solidFill>
              <a:ln w="25400">
                <a:solidFill>
                  <a:srgbClr val="CCFFC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US" altLang="en-US"/>
              </a:p>
            </p:txBody>
          </p:sp>
          <p:sp>
            <p:nvSpPr>
              <p:cNvPr id="11271" name="Rectangle 7"/>
              <p:cNvSpPr>
                <a:spLocks noChangeArrowheads="1"/>
              </p:cNvSpPr>
              <p:nvPr/>
            </p:nvSpPr>
            <p:spPr bwMode="auto">
              <a:xfrm>
                <a:off x="0" y="960"/>
                <a:ext cx="3537" cy="660"/>
              </a:xfrm>
              <a:prstGeom prst="rect">
                <a:avLst/>
              </a:prstGeom>
              <a:solidFill>
                <a:srgbClr val="CCFFCC"/>
              </a:solidFill>
              <a:ln w="25400">
                <a:solidFill>
                  <a:srgbClr val="CCFFC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US"/>
              </a:p>
            </p:txBody>
          </p:sp>
          <p:sp>
            <p:nvSpPr>
              <p:cNvPr id="11272" name="Rectangle 8"/>
              <p:cNvSpPr>
                <a:spLocks noChangeArrowheads="1"/>
              </p:cNvSpPr>
              <p:nvPr/>
            </p:nvSpPr>
            <p:spPr bwMode="auto">
              <a:xfrm>
                <a:off x="0" y="3036"/>
                <a:ext cx="3628" cy="660"/>
              </a:xfrm>
              <a:prstGeom prst="rect">
                <a:avLst/>
              </a:prstGeom>
              <a:solidFill>
                <a:srgbClr val="CCFFCC"/>
              </a:solidFill>
              <a:ln w="25400">
                <a:solidFill>
                  <a:srgbClr val="CCFFC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US"/>
              </a:p>
            </p:txBody>
          </p:sp>
        </p:grpSp>
      </p:grpSp>
      <p:grpSp>
        <p:nvGrpSpPr>
          <p:cNvPr id="11273" name="Group 9"/>
          <p:cNvGrpSpPr>
            <a:grpSpLocks/>
          </p:cNvGrpSpPr>
          <p:nvPr/>
        </p:nvGrpSpPr>
        <p:grpSpPr bwMode="auto">
          <a:xfrm rot="15547802">
            <a:off x="9220200" y="4648200"/>
            <a:ext cx="762000" cy="457200"/>
            <a:chOff x="2592" y="2544"/>
            <a:chExt cx="1248" cy="576"/>
          </a:xfrm>
        </p:grpSpPr>
        <p:sp>
          <p:nvSpPr>
            <p:cNvPr id="11274" name="AutoShape 10"/>
            <p:cNvSpPr>
              <a:spLocks noChangeArrowheads="1"/>
            </p:cNvSpPr>
            <p:nvPr/>
          </p:nvSpPr>
          <p:spPr bwMode="auto">
            <a:xfrm>
              <a:off x="2592" y="2544"/>
              <a:ext cx="672" cy="576"/>
            </a:xfrm>
            <a:prstGeom prst="star4">
              <a:avLst>
                <a:gd name="adj" fmla="val 12500"/>
              </a:avLst>
            </a:prstGeom>
            <a:solidFill>
              <a:schemeClr val="folHlink"/>
            </a:solidFill>
            <a:ln w="25400">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US"/>
            </a:p>
          </p:txBody>
        </p:sp>
        <p:sp>
          <p:nvSpPr>
            <p:cNvPr id="11275" name="Oval 11"/>
            <p:cNvSpPr>
              <a:spLocks noChangeArrowheads="1"/>
            </p:cNvSpPr>
            <p:nvPr/>
          </p:nvSpPr>
          <p:spPr bwMode="auto">
            <a:xfrm>
              <a:off x="3120" y="2736"/>
              <a:ext cx="240" cy="192"/>
            </a:xfrm>
            <a:prstGeom prst="ellipse">
              <a:avLst/>
            </a:prstGeom>
            <a:solidFill>
              <a:schemeClr val="folHlink"/>
            </a:solidFill>
            <a:ln w="25400">
              <a:solidFill>
                <a:schemeClr val="fo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US"/>
            </a:p>
          </p:txBody>
        </p:sp>
        <p:sp>
          <p:nvSpPr>
            <p:cNvPr id="11276" name="Oval 12"/>
            <p:cNvSpPr>
              <a:spLocks noChangeArrowheads="1"/>
            </p:cNvSpPr>
            <p:nvPr/>
          </p:nvSpPr>
          <p:spPr bwMode="auto">
            <a:xfrm>
              <a:off x="3360" y="2736"/>
              <a:ext cx="240" cy="192"/>
            </a:xfrm>
            <a:prstGeom prst="ellipse">
              <a:avLst/>
            </a:prstGeom>
            <a:solidFill>
              <a:schemeClr val="folHlink"/>
            </a:solidFill>
            <a:ln w="25400">
              <a:solidFill>
                <a:schemeClr val="fo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US"/>
            </a:p>
          </p:txBody>
        </p:sp>
        <p:sp>
          <p:nvSpPr>
            <p:cNvPr id="11277" name="Oval 13"/>
            <p:cNvSpPr>
              <a:spLocks noChangeArrowheads="1"/>
            </p:cNvSpPr>
            <p:nvPr/>
          </p:nvSpPr>
          <p:spPr bwMode="auto">
            <a:xfrm>
              <a:off x="3600" y="2736"/>
              <a:ext cx="240" cy="192"/>
            </a:xfrm>
            <a:prstGeom prst="ellipse">
              <a:avLst/>
            </a:prstGeom>
            <a:solidFill>
              <a:schemeClr val="folHlink"/>
            </a:solidFill>
            <a:ln w="25400">
              <a:solidFill>
                <a:schemeClr val="fo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US"/>
            </a:p>
          </p:txBody>
        </p:sp>
      </p:grpSp>
      <p:sp>
        <p:nvSpPr>
          <p:cNvPr id="11278" name="AutoShape 14"/>
          <p:cNvSpPr>
            <a:spLocks noChangeArrowheads="1"/>
          </p:cNvSpPr>
          <p:nvPr/>
        </p:nvSpPr>
        <p:spPr bwMode="auto">
          <a:xfrm rot="17865748">
            <a:off x="7978776" y="4179889"/>
            <a:ext cx="415925" cy="822325"/>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chemeClr val="folHlink"/>
          </a:solidFill>
          <a:ln w="25400">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US"/>
          </a:p>
        </p:txBody>
      </p:sp>
      <p:sp>
        <p:nvSpPr>
          <p:cNvPr id="11279" name="Oval 15"/>
          <p:cNvSpPr>
            <a:spLocks noChangeArrowheads="1"/>
          </p:cNvSpPr>
          <p:nvPr/>
        </p:nvSpPr>
        <p:spPr bwMode="auto">
          <a:xfrm>
            <a:off x="8458200" y="4648200"/>
            <a:ext cx="457200" cy="457200"/>
          </a:xfrm>
          <a:prstGeom prst="ellipse">
            <a:avLst/>
          </a:prstGeom>
          <a:solidFill>
            <a:schemeClr val="folHlink"/>
          </a:solidFill>
          <a:ln w="25400">
            <a:solidFill>
              <a:schemeClr val="fo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US"/>
          </a:p>
        </p:txBody>
      </p:sp>
      <p:grpSp>
        <p:nvGrpSpPr>
          <p:cNvPr id="11280" name="Group 16"/>
          <p:cNvGrpSpPr>
            <a:grpSpLocks/>
          </p:cNvGrpSpPr>
          <p:nvPr/>
        </p:nvGrpSpPr>
        <p:grpSpPr bwMode="auto">
          <a:xfrm rot="16200000" flipV="1">
            <a:off x="8724900" y="5676900"/>
            <a:ext cx="609600" cy="381000"/>
            <a:chOff x="4512" y="3744"/>
            <a:chExt cx="504" cy="336"/>
          </a:xfrm>
        </p:grpSpPr>
        <p:sp>
          <p:nvSpPr>
            <p:cNvPr id="11281" name="AutoShape 17"/>
            <p:cNvSpPr>
              <a:spLocks noChangeArrowheads="1"/>
            </p:cNvSpPr>
            <p:nvPr/>
          </p:nvSpPr>
          <p:spPr bwMode="auto">
            <a:xfrm>
              <a:off x="4512" y="3744"/>
              <a:ext cx="336" cy="336"/>
            </a:xfrm>
            <a:prstGeom prst="star4">
              <a:avLst>
                <a:gd name="adj" fmla="val 12500"/>
              </a:avLst>
            </a:prstGeom>
            <a:solidFill>
              <a:schemeClr val="folHlink"/>
            </a:solidFill>
            <a:ln w="25400">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US"/>
            </a:p>
          </p:txBody>
        </p:sp>
        <p:sp>
          <p:nvSpPr>
            <p:cNvPr id="11282" name="Oval 18"/>
            <p:cNvSpPr>
              <a:spLocks noChangeArrowheads="1"/>
            </p:cNvSpPr>
            <p:nvPr/>
          </p:nvSpPr>
          <p:spPr bwMode="auto">
            <a:xfrm>
              <a:off x="4776" y="3856"/>
              <a:ext cx="120" cy="112"/>
            </a:xfrm>
            <a:prstGeom prst="ellipse">
              <a:avLst/>
            </a:prstGeom>
            <a:solidFill>
              <a:schemeClr val="folHlink"/>
            </a:solidFill>
            <a:ln w="25400">
              <a:solidFill>
                <a:schemeClr val="fo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US"/>
            </a:p>
          </p:txBody>
        </p:sp>
        <p:sp>
          <p:nvSpPr>
            <p:cNvPr id="11283" name="Oval 19"/>
            <p:cNvSpPr>
              <a:spLocks noChangeArrowheads="1"/>
            </p:cNvSpPr>
            <p:nvPr/>
          </p:nvSpPr>
          <p:spPr bwMode="auto">
            <a:xfrm>
              <a:off x="4896" y="3856"/>
              <a:ext cx="120" cy="112"/>
            </a:xfrm>
            <a:prstGeom prst="ellipse">
              <a:avLst/>
            </a:prstGeom>
            <a:solidFill>
              <a:schemeClr val="folHlink"/>
            </a:solidFill>
            <a:ln w="25400">
              <a:solidFill>
                <a:schemeClr val="fo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US"/>
            </a:p>
          </p:txBody>
        </p:sp>
      </p:grpSp>
      <p:sp>
        <p:nvSpPr>
          <p:cNvPr id="11284" name="Oval 20"/>
          <p:cNvSpPr>
            <a:spLocks noChangeArrowheads="1"/>
          </p:cNvSpPr>
          <p:nvPr/>
        </p:nvSpPr>
        <p:spPr bwMode="auto">
          <a:xfrm>
            <a:off x="8534400" y="5715000"/>
            <a:ext cx="152400" cy="101600"/>
          </a:xfrm>
          <a:prstGeom prst="ellipse">
            <a:avLst/>
          </a:prstGeom>
          <a:solidFill>
            <a:schemeClr val="folHlink"/>
          </a:solidFill>
          <a:ln w="25400">
            <a:solidFill>
              <a:schemeClr val="fo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US"/>
          </a:p>
        </p:txBody>
      </p:sp>
      <p:sp>
        <p:nvSpPr>
          <p:cNvPr id="11285" name="AutoShape 21"/>
          <p:cNvSpPr>
            <a:spLocks noChangeArrowheads="1"/>
          </p:cNvSpPr>
          <p:nvPr/>
        </p:nvSpPr>
        <p:spPr bwMode="auto">
          <a:xfrm rot="19384582">
            <a:off x="8534400" y="4953000"/>
            <a:ext cx="914400" cy="304800"/>
          </a:xfrm>
          <a:prstGeom prst="curvedDownArrow">
            <a:avLst>
              <a:gd name="adj1" fmla="val 60000"/>
              <a:gd name="adj2" fmla="val 120000"/>
              <a:gd name="adj3" fmla="val 33333"/>
            </a:avLst>
          </a:prstGeom>
          <a:solidFill>
            <a:schemeClr val="folHlink"/>
          </a:solidFill>
          <a:ln w="25400">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US"/>
          </a:p>
        </p:txBody>
      </p:sp>
      <p:cxnSp>
        <p:nvCxnSpPr>
          <p:cNvPr id="11289" name="AutoShape 25"/>
          <p:cNvCxnSpPr>
            <a:cxnSpLocks noChangeShapeType="1"/>
          </p:cNvCxnSpPr>
          <p:nvPr/>
        </p:nvCxnSpPr>
        <p:spPr bwMode="auto">
          <a:xfrm rot="16200000">
            <a:off x="1955800" y="2781300"/>
            <a:ext cx="1193800" cy="533400"/>
          </a:xfrm>
          <a:prstGeom prst="curvedConnector3">
            <a:avLst>
              <a:gd name="adj1" fmla="val 53190"/>
            </a:avLst>
          </a:prstGeom>
          <a:noFill/>
          <a:ln w="76200" cap="rnd">
            <a:solidFill>
              <a:schemeClr val="folHlink"/>
            </a:solidFill>
            <a:prstDash val="sysDot"/>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291" name="Text Box 27"/>
          <p:cNvSpPr txBox="1">
            <a:spLocks noChangeArrowheads="1"/>
          </p:cNvSpPr>
          <p:nvPr/>
        </p:nvSpPr>
        <p:spPr bwMode="auto">
          <a:xfrm>
            <a:off x="4114800" y="3257551"/>
            <a:ext cx="795708" cy="525401"/>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25400">
                <a:solidFill>
                  <a:srgbClr val="CCFF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l"/>
            <a:r>
              <a:rPr lang="fr-FR" altLang="en-US" sz="2800"/>
              <a:t>n H</a:t>
            </a:r>
            <a:r>
              <a:rPr lang="fr-FR" altLang="en-US" sz="2800" baseline="30000"/>
              <a:t>+</a:t>
            </a:r>
          </a:p>
        </p:txBody>
      </p:sp>
      <p:sp>
        <p:nvSpPr>
          <p:cNvPr id="11294" name="Line 30"/>
          <p:cNvSpPr>
            <a:spLocks noChangeShapeType="1"/>
          </p:cNvSpPr>
          <p:nvPr/>
        </p:nvSpPr>
        <p:spPr bwMode="auto">
          <a:xfrm>
            <a:off x="6858000" y="3733800"/>
            <a:ext cx="2590800" cy="1676400"/>
          </a:xfrm>
          <a:prstGeom prst="line">
            <a:avLst/>
          </a:prstGeom>
          <a:noFill/>
          <a:ln w="101600"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en-US"/>
          </a:p>
        </p:txBody>
      </p:sp>
      <p:sp>
        <p:nvSpPr>
          <p:cNvPr id="11295" name="Line 31"/>
          <p:cNvSpPr>
            <a:spLocks noChangeShapeType="1"/>
          </p:cNvSpPr>
          <p:nvPr/>
        </p:nvSpPr>
        <p:spPr bwMode="auto">
          <a:xfrm flipV="1">
            <a:off x="5181600" y="3657600"/>
            <a:ext cx="1600200" cy="0"/>
          </a:xfrm>
          <a:prstGeom prst="line">
            <a:avLst/>
          </a:prstGeom>
          <a:noFill/>
          <a:ln w="101600"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en-US"/>
          </a:p>
        </p:txBody>
      </p:sp>
      <p:sp>
        <p:nvSpPr>
          <p:cNvPr id="11296" name="Line 32"/>
          <p:cNvSpPr>
            <a:spLocks noChangeShapeType="1"/>
          </p:cNvSpPr>
          <p:nvPr/>
        </p:nvSpPr>
        <p:spPr bwMode="auto">
          <a:xfrm flipH="1" flipV="1">
            <a:off x="9144000" y="3505200"/>
            <a:ext cx="1066800" cy="1676400"/>
          </a:xfrm>
          <a:prstGeom prst="line">
            <a:avLst/>
          </a:prstGeom>
          <a:noFill/>
          <a:ln w="101600" cap="rnd">
            <a:solidFill>
              <a:schemeClr val="tx1"/>
            </a:solidFill>
            <a:prstDash val="sysDot"/>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en-US"/>
          </a:p>
        </p:txBody>
      </p:sp>
      <p:cxnSp>
        <p:nvCxnSpPr>
          <p:cNvPr id="11297" name="AutoShape 33"/>
          <p:cNvCxnSpPr>
            <a:cxnSpLocks noChangeShapeType="1"/>
            <a:stCxn id="11294" idx="1"/>
            <a:endCxn id="11296" idx="0"/>
          </p:cNvCxnSpPr>
          <p:nvPr/>
        </p:nvCxnSpPr>
        <p:spPr bwMode="auto">
          <a:xfrm rot="5400000" flipH="1" flipV="1">
            <a:off x="9715500" y="4965700"/>
            <a:ext cx="228600" cy="762000"/>
          </a:xfrm>
          <a:prstGeom prst="curvedConnector3">
            <a:avLst>
              <a:gd name="adj1" fmla="val -77778"/>
            </a:avLst>
          </a:prstGeom>
          <a:noFill/>
          <a:ln w="101600"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304" name="Text Box 40"/>
          <p:cNvSpPr txBox="1">
            <a:spLocks noChangeArrowheads="1"/>
          </p:cNvSpPr>
          <p:nvPr/>
        </p:nvSpPr>
        <p:spPr bwMode="auto">
          <a:xfrm>
            <a:off x="9144001" y="5775326"/>
            <a:ext cx="576097" cy="371513"/>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25400">
                <a:solidFill>
                  <a:srgbClr val="CCFF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l"/>
            <a:r>
              <a:rPr lang="fr-FR" altLang="en-US"/>
              <a:t>ADP</a:t>
            </a:r>
          </a:p>
        </p:txBody>
      </p:sp>
      <p:sp>
        <p:nvSpPr>
          <p:cNvPr id="11305" name="Text Box 41"/>
          <p:cNvSpPr txBox="1">
            <a:spLocks noChangeArrowheads="1"/>
          </p:cNvSpPr>
          <p:nvPr/>
        </p:nvSpPr>
        <p:spPr bwMode="auto">
          <a:xfrm>
            <a:off x="8153400" y="5562601"/>
            <a:ext cx="353280" cy="371513"/>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25400">
                <a:solidFill>
                  <a:srgbClr val="CCFF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l"/>
            <a:r>
              <a:rPr lang="fr-FR" altLang="en-US"/>
              <a:t>Pi</a:t>
            </a:r>
          </a:p>
        </p:txBody>
      </p:sp>
      <p:sp>
        <p:nvSpPr>
          <p:cNvPr id="11306" name="AutoShape 42"/>
          <p:cNvSpPr>
            <a:spLocks noChangeArrowheads="1"/>
          </p:cNvSpPr>
          <p:nvPr/>
        </p:nvSpPr>
        <p:spPr bwMode="auto">
          <a:xfrm>
            <a:off x="1524000" y="3657600"/>
            <a:ext cx="1295400" cy="533400"/>
          </a:xfrm>
          <a:prstGeom prst="cloudCallout">
            <a:avLst>
              <a:gd name="adj1" fmla="val -42278"/>
              <a:gd name="adj2" fmla="val 152977"/>
            </a:avLst>
          </a:prstGeom>
          <a:solidFill>
            <a:schemeClr val="folHlink"/>
          </a:solidFill>
          <a:ln w="25400">
            <a:solidFill>
              <a:schemeClr val="fo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r>
              <a:rPr lang="fr-FR" altLang="en-US" sz="2400"/>
              <a:t>H</a:t>
            </a:r>
            <a:r>
              <a:rPr lang="fr-FR" altLang="en-US" sz="2400" baseline="-25000"/>
              <a:t>2</a:t>
            </a:r>
            <a:r>
              <a:rPr lang="fr-FR" altLang="en-US" sz="2400"/>
              <a:t>O</a:t>
            </a:r>
          </a:p>
        </p:txBody>
      </p:sp>
      <p:sp>
        <p:nvSpPr>
          <p:cNvPr id="11371" name="Text Box 107"/>
          <p:cNvSpPr txBox="1">
            <a:spLocks noChangeArrowheads="1"/>
          </p:cNvSpPr>
          <p:nvPr/>
        </p:nvSpPr>
        <p:spPr bwMode="auto">
          <a:xfrm>
            <a:off x="7239000" y="4724401"/>
            <a:ext cx="1371600" cy="525401"/>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25400">
                <a:solidFill>
                  <a:srgbClr val="CCFF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algn="l"/>
            <a:r>
              <a:rPr lang="fr-FR" altLang="en-US" sz="1400"/>
              <a:t>sphère</a:t>
            </a:r>
          </a:p>
          <a:p>
            <a:pPr algn="l"/>
            <a:r>
              <a:rPr lang="fr-FR" altLang="en-US" sz="1400"/>
              <a:t>pédonculée</a:t>
            </a:r>
          </a:p>
        </p:txBody>
      </p:sp>
      <p:sp>
        <p:nvSpPr>
          <p:cNvPr id="11372" name="Text Box 108"/>
          <p:cNvSpPr txBox="1">
            <a:spLocks noChangeArrowheads="1"/>
          </p:cNvSpPr>
          <p:nvPr/>
        </p:nvSpPr>
        <p:spPr bwMode="auto">
          <a:xfrm>
            <a:off x="8839200" y="4343401"/>
            <a:ext cx="527622" cy="371513"/>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25400">
                <a:solidFill>
                  <a:srgbClr val="CCFF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l"/>
            <a:r>
              <a:rPr lang="fr-FR" altLang="en-US"/>
              <a:t>ATP</a:t>
            </a:r>
          </a:p>
        </p:txBody>
      </p:sp>
      <p:sp>
        <p:nvSpPr>
          <p:cNvPr id="11373" name="Line 109"/>
          <p:cNvSpPr>
            <a:spLocks noChangeShapeType="1"/>
          </p:cNvSpPr>
          <p:nvPr/>
        </p:nvSpPr>
        <p:spPr bwMode="auto">
          <a:xfrm flipV="1">
            <a:off x="2590800" y="3733800"/>
            <a:ext cx="1524000" cy="152400"/>
          </a:xfrm>
          <a:prstGeom prst="line">
            <a:avLst/>
          </a:prstGeom>
          <a:noFill/>
          <a:ln w="101600" cap="rnd">
            <a:solidFill>
              <a:schemeClr val="folHlink"/>
            </a:solidFill>
            <a:prstDash val="sysDot"/>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en-US"/>
          </a:p>
        </p:txBody>
      </p:sp>
      <p:grpSp>
        <p:nvGrpSpPr>
          <p:cNvPr id="11383" name="Group 119"/>
          <p:cNvGrpSpPr>
            <a:grpSpLocks/>
          </p:cNvGrpSpPr>
          <p:nvPr/>
        </p:nvGrpSpPr>
        <p:grpSpPr bwMode="auto">
          <a:xfrm>
            <a:off x="1752601" y="1447801"/>
            <a:ext cx="8670925" cy="4202113"/>
            <a:chOff x="144" y="912"/>
            <a:chExt cx="5462" cy="2647"/>
          </a:xfrm>
        </p:grpSpPr>
        <p:sp>
          <p:nvSpPr>
            <p:cNvPr id="11286" name="AutoShape 22"/>
            <p:cNvSpPr>
              <a:spLocks noChangeArrowheads="1"/>
            </p:cNvSpPr>
            <p:nvPr/>
          </p:nvSpPr>
          <p:spPr bwMode="auto">
            <a:xfrm rot="-4758344">
              <a:off x="4320" y="1536"/>
              <a:ext cx="624" cy="336"/>
            </a:xfrm>
            <a:prstGeom prst="curvedDownArrow">
              <a:avLst>
                <a:gd name="adj1" fmla="val 37143"/>
                <a:gd name="adj2" fmla="val 74286"/>
                <a:gd name="adj3" fmla="val 33333"/>
              </a:avLst>
            </a:prstGeom>
            <a:solidFill>
              <a:srgbClr val="FF00FF"/>
            </a:solidFill>
            <a:ln w="25400">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US"/>
            </a:p>
          </p:txBody>
        </p:sp>
        <p:sp>
          <p:nvSpPr>
            <p:cNvPr id="11298" name="AutoShape 34"/>
            <p:cNvSpPr>
              <a:spLocks noChangeArrowheads="1"/>
            </p:cNvSpPr>
            <p:nvPr/>
          </p:nvSpPr>
          <p:spPr bwMode="auto">
            <a:xfrm rot="2901987">
              <a:off x="4872" y="1848"/>
              <a:ext cx="240" cy="288"/>
            </a:xfrm>
            <a:prstGeom prst="flowChartCollate">
              <a:avLst/>
            </a:prstGeom>
            <a:solidFill>
              <a:srgbClr val="00FF00"/>
            </a:solidFill>
            <a:ln w="25400">
              <a:solidFill>
                <a:srgbClr val="00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US"/>
            </a:p>
          </p:txBody>
        </p:sp>
        <p:sp>
          <p:nvSpPr>
            <p:cNvPr id="11299" name="AutoShape 35"/>
            <p:cNvSpPr>
              <a:spLocks noChangeArrowheads="1"/>
            </p:cNvSpPr>
            <p:nvPr/>
          </p:nvSpPr>
          <p:spPr bwMode="auto">
            <a:xfrm rot="2901987">
              <a:off x="5016" y="1224"/>
              <a:ext cx="240" cy="288"/>
            </a:xfrm>
            <a:prstGeom prst="flowChartCollate">
              <a:avLst/>
            </a:prstGeom>
            <a:solidFill>
              <a:srgbClr val="00FF00"/>
            </a:solidFill>
            <a:ln w="25400">
              <a:solidFill>
                <a:srgbClr val="00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US"/>
            </a:p>
          </p:txBody>
        </p:sp>
        <p:sp>
          <p:nvSpPr>
            <p:cNvPr id="11300" name="Oval 36"/>
            <p:cNvSpPr>
              <a:spLocks noChangeArrowheads="1"/>
            </p:cNvSpPr>
            <p:nvPr/>
          </p:nvSpPr>
          <p:spPr bwMode="auto">
            <a:xfrm>
              <a:off x="4896" y="1296"/>
              <a:ext cx="96" cy="96"/>
            </a:xfrm>
            <a:prstGeom prst="ellipse">
              <a:avLst/>
            </a:prstGeom>
            <a:solidFill>
              <a:srgbClr val="0000FF"/>
            </a:solidFill>
            <a:ln w="25400">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US"/>
            </a:p>
          </p:txBody>
        </p:sp>
        <p:sp>
          <p:nvSpPr>
            <p:cNvPr id="11301" name="Oval 37"/>
            <p:cNvSpPr>
              <a:spLocks noChangeArrowheads="1"/>
            </p:cNvSpPr>
            <p:nvPr/>
          </p:nvSpPr>
          <p:spPr bwMode="auto">
            <a:xfrm>
              <a:off x="5280" y="1344"/>
              <a:ext cx="96" cy="96"/>
            </a:xfrm>
            <a:prstGeom prst="ellipse">
              <a:avLst/>
            </a:prstGeom>
            <a:solidFill>
              <a:srgbClr val="0000FF"/>
            </a:solidFill>
            <a:ln w="25400">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US"/>
            </a:p>
          </p:txBody>
        </p:sp>
        <p:sp>
          <p:nvSpPr>
            <p:cNvPr id="11302" name="Text Box 38"/>
            <p:cNvSpPr txBox="1">
              <a:spLocks noChangeArrowheads="1"/>
            </p:cNvSpPr>
            <p:nvPr/>
          </p:nvSpPr>
          <p:spPr bwMode="auto">
            <a:xfrm>
              <a:off x="5149" y="2016"/>
              <a:ext cx="457" cy="234"/>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25400">
                  <a:solidFill>
                    <a:srgbClr val="CCFF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l"/>
              <a:r>
                <a:rPr lang="fr-FR" altLang="en-US"/>
                <a:t>NADP</a:t>
              </a:r>
            </a:p>
          </p:txBody>
        </p:sp>
        <p:sp>
          <p:nvSpPr>
            <p:cNvPr id="11303" name="Text Box 39"/>
            <p:cNvSpPr txBox="1">
              <a:spLocks noChangeArrowheads="1"/>
            </p:cNvSpPr>
            <p:nvPr/>
          </p:nvSpPr>
          <p:spPr bwMode="auto">
            <a:xfrm>
              <a:off x="4896" y="912"/>
              <a:ext cx="597" cy="234"/>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25400">
                  <a:solidFill>
                    <a:srgbClr val="CCFF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l"/>
              <a:r>
                <a:rPr lang="fr-FR" altLang="en-US"/>
                <a:t>NADPH</a:t>
              </a:r>
              <a:r>
                <a:rPr lang="fr-FR" altLang="en-US" baseline="-25000"/>
                <a:t>2</a:t>
              </a:r>
            </a:p>
          </p:txBody>
        </p:sp>
        <p:sp>
          <p:nvSpPr>
            <p:cNvPr id="11382" name="Text Box 118"/>
            <p:cNvSpPr txBox="1">
              <a:spLocks noChangeArrowheads="1"/>
            </p:cNvSpPr>
            <p:nvPr/>
          </p:nvSpPr>
          <p:spPr bwMode="auto">
            <a:xfrm>
              <a:off x="144" y="2976"/>
              <a:ext cx="3312" cy="583"/>
            </a:xfrm>
            <a:prstGeom prst="rect">
              <a:avLst/>
            </a:prstGeom>
            <a:solidFill>
              <a:schemeClr val="bg1"/>
            </a:solidFill>
            <a:ln>
              <a:noFill/>
            </a:ln>
            <a:effectLst/>
            <a:extLs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algn="l"/>
              <a:r>
                <a:rPr lang="fr-FR" altLang="en-US"/>
                <a:t>En fin de parcours, les électrons et les protons sont pris en charge par l’accepteur final, le NADP, qui passe alors de la forme oxydée à la forme réduite NADPH</a:t>
              </a:r>
              <a:r>
                <a:rPr lang="fr-FR" altLang="en-US" baseline="-25000"/>
                <a:t>2</a:t>
              </a:r>
              <a:r>
                <a:rPr lang="fr-FR" altLang="en-US"/>
                <a:t>.</a:t>
              </a:r>
            </a:p>
          </p:txBody>
        </p:sp>
      </p:grpSp>
      <p:sp>
        <p:nvSpPr>
          <p:cNvPr id="11384" name="Text Box 120"/>
          <p:cNvSpPr txBox="1">
            <a:spLocks noChangeArrowheads="1"/>
          </p:cNvSpPr>
          <p:nvPr/>
        </p:nvSpPr>
        <p:spPr bwMode="auto">
          <a:xfrm>
            <a:off x="6975476" y="0"/>
            <a:ext cx="2836331" cy="833178"/>
          </a:xfrm>
          <a:prstGeom prst="rect">
            <a:avLst/>
          </a:prstGeom>
          <a:solidFill>
            <a:schemeClr val="bg1"/>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r>
              <a:rPr lang="fr-FR" altLang="en-US" sz="2400"/>
              <a:t>REDUCTION </a:t>
            </a:r>
          </a:p>
          <a:p>
            <a:r>
              <a:rPr lang="fr-FR" altLang="en-US" sz="2400"/>
              <a:t>DU NADP en NADPH</a:t>
            </a:r>
            <a:r>
              <a:rPr lang="fr-FR" altLang="en-US" sz="2400" baseline="-25000"/>
              <a:t>2</a:t>
            </a:r>
          </a:p>
        </p:txBody>
      </p:sp>
      <p:grpSp>
        <p:nvGrpSpPr>
          <p:cNvPr id="11385" name="Group 121"/>
          <p:cNvGrpSpPr>
            <a:grpSpLocks/>
          </p:cNvGrpSpPr>
          <p:nvPr/>
        </p:nvGrpSpPr>
        <p:grpSpPr bwMode="auto">
          <a:xfrm>
            <a:off x="1752600" y="0"/>
            <a:ext cx="5638800" cy="3276600"/>
            <a:chOff x="144" y="0"/>
            <a:chExt cx="3552" cy="2064"/>
          </a:xfrm>
        </p:grpSpPr>
        <p:grpSp>
          <p:nvGrpSpPr>
            <p:cNvPr id="11386" name="Group 122"/>
            <p:cNvGrpSpPr>
              <a:grpSpLocks/>
            </p:cNvGrpSpPr>
            <p:nvPr/>
          </p:nvGrpSpPr>
          <p:grpSpPr bwMode="auto">
            <a:xfrm>
              <a:off x="1632" y="1008"/>
              <a:ext cx="878" cy="600"/>
              <a:chOff x="2064" y="2544"/>
              <a:chExt cx="878" cy="600"/>
            </a:xfrm>
          </p:grpSpPr>
          <p:grpSp>
            <p:nvGrpSpPr>
              <p:cNvPr id="11387" name="Group 123"/>
              <p:cNvGrpSpPr>
                <a:grpSpLocks/>
              </p:cNvGrpSpPr>
              <p:nvPr/>
            </p:nvGrpSpPr>
            <p:grpSpPr bwMode="auto">
              <a:xfrm>
                <a:off x="2064" y="2544"/>
                <a:ext cx="878" cy="600"/>
                <a:chOff x="1104" y="2832"/>
                <a:chExt cx="878" cy="600"/>
              </a:xfrm>
            </p:grpSpPr>
            <p:grpSp>
              <p:nvGrpSpPr>
                <p:cNvPr id="11388" name="Group 124"/>
                <p:cNvGrpSpPr>
                  <a:grpSpLocks/>
                </p:cNvGrpSpPr>
                <p:nvPr/>
              </p:nvGrpSpPr>
              <p:grpSpPr bwMode="auto">
                <a:xfrm>
                  <a:off x="1392" y="3024"/>
                  <a:ext cx="302" cy="216"/>
                  <a:chOff x="1488" y="2784"/>
                  <a:chExt cx="528" cy="432"/>
                </a:xfrm>
              </p:grpSpPr>
              <p:sp>
                <p:nvSpPr>
                  <p:cNvPr id="11389" name="AutoShape 125"/>
                  <p:cNvSpPr>
                    <a:spLocks noChangeArrowheads="1"/>
                  </p:cNvSpPr>
                  <p:nvPr/>
                </p:nvSpPr>
                <p:spPr bwMode="auto">
                  <a:xfrm flipH="1" flipV="1">
                    <a:off x="1488" y="2784"/>
                    <a:ext cx="528" cy="432"/>
                  </a:xfrm>
                  <a:prstGeom prst="flowChartMagneticTape">
                    <a:avLst/>
                  </a:prstGeom>
                  <a:solidFill>
                    <a:schemeClr val="folHlink"/>
                  </a:solidFill>
                  <a:ln w="25400">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US"/>
                  </a:p>
                </p:txBody>
              </p:sp>
              <p:sp>
                <p:nvSpPr>
                  <p:cNvPr id="11390" name="AutoShape 126"/>
                  <p:cNvSpPr>
                    <a:spLocks noChangeArrowheads="1"/>
                  </p:cNvSpPr>
                  <p:nvPr/>
                </p:nvSpPr>
                <p:spPr bwMode="auto">
                  <a:xfrm>
                    <a:off x="1488" y="2784"/>
                    <a:ext cx="528" cy="432"/>
                  </a:xfrm>
                  <a:prstGeom prst="flowChartMagneticTape">
                    <a:avLst/>
                  </a:prstGeom>
                  <a:solidFill>
                    <a:schemeClr val="folHlink"/>
                  </a:solidFill>
                  <a:ln w="25400">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US"/>
                  </a:p>
                </p:txBody>
              </p:sp>
            </p:grpSp>
            <p:grpSp>
              <p:nvGrpSpPr>
                <p:cNvPr id="11391" name="Group 127"/>
                <p:cNvGrpSpPr>
                  <a:grpSpLocks/>
                </p:cNvGrpSpPr>
                <p:nvPr/>
              </p:nvGrpSpPr>
              <p:grpSpPr bwMode="auto">
                <a:xfrm>
                  <a:off x="1680" y="3216"/>
                  <a:ext cx="302" cy="216"/>
                  <a:chOff x="1488" y="2784"/>
                  <a:chExt cx="528" cy="432"/>
                </a:xfrm>
              </p:grpSpPr>
              <p:sp>
                <p:nvSpPr>
                  <p:cNvPr id="11392" name="AutoShape 128"/>
                  <p:cNvSpPr>
                    <a:spLocks noChangeArrowheads="1"/>
                  </p:cNvSpPr>
                  <p:nvPr/>
                </p:nvSpPr>
                <p:spPr bwMode="auto">
                  <a:xfrm flipH="1" flipV="1">
                    <a:off x="1488" y="2784"/>
                    <a:ext cx="528" cy="432"/>
                  </a:xfrm>
                  <a:prstGeom prst="flowChartMagneticTape">
                    <a:avLst/>
                  </a:prstGeom>
                  <a:solidFill>
                    <a:schemeClr val="folHlink"/>
                  </a:solidFill>
                  <a:ln w="25400">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US"/>
                  </a:p>
                </p:txBody>
              </p:sp>
              <p:sp>
                <p:nvSpPr>
                  <p:cNvPr id="11393" name="AutoShape 129"/>
                  <p:cNvSpPr>
                    <a:spLocks noChangeArrowheads="1"/>
                  </p:cNvSpPr>
                  <p:nvPr/>
                </p:nvSpPr>
                <p:spPr bwMode="auto">
                  <a:xfrm>
                    <a:off x="1488" y="2784"/>
                    <a:ext cx="528" cy="432"/>
                  </a:xfrm>
                  <a:prstGeom prst="flowChartMagneticTape">
                    <a:avLst/>
                  </a:prstGeom>
                  <a:solidFill>
                    <a:schemeClr val="folHlink"/>
                  </a:solidFill>
                  <a:ln w="25400">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US"/>
                  </a:p>
                </p:txBody>
              </p:sp>
            </p:grpSp>
            <p:grpSp>
              <p:nvGrpSpPr>
                <p:cNvPr id="11394" name="Group 130"/>
                <p:cNvGrpSpPr>
                  <a:grpSpLocks/>
                </p:cNvGrpSpPr>
                <p:nvPr/>
              </p:nvGrpSpPr>
              <p:grpSpPr bwMode="auto">
                <a:xfrm>
                  <a:off x="1104" y="2832"/>
                  <a:ext cx="302" cy="216"/>
                  <a:chOff x="1488" y="2784"/>
                  <a:chExt cx="528" cy="432"/>
                </a:xfrm>
              </p:grpSpPr>
              <p:sp>
                <p:nvSpPr>
                  <p:cNvPr id="11395" name="AutoShape 131"/>
                  <p:cNvSpPr>
                    <a:spLocks noChangeArrowheads="1"/>
                  </p:cNvSpPr>
                  <p:nvPr/>
                </p:nvSpPr>
                <p:spPr bwMode="auto">
                  <a:xfrm flipH="1" flipV="1">
                    <a:off x="1488" y="2784"/>
                    <a:ext cx="528" cy="432"/>
                  </a:xfrm>
                  <a:prstGeom prst="flowChartMagneticTape">
                    <a:avLst/>
                  </a:prstGeom>
                  <a:solidFill>
                    <a:schemeClr val="folHlink"/>
                  </a:solidFill>
                  <a:ln w="25400">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US"/>
                  </a:p>
                </p:txBody>
              </p:sp>
              <p:sp>
                <p:nvSpPr>
                  <p:cNvPr id="11396" name="AutoShape 132"/>
                  <p:cNvSpPr>
                    <a:spLocks noChangeArrowheads="1"/>
                  </p:cNvSpPr>
                  <p:nvPr/>
                </p:nvSpPr>
                <p:spPr bwMode="auto">
                  <a:xfrm>
                    <a:off x="1488" y="2784"/>
                    <a:ext cx="528" cy="432"/>
                  </a:xfrm>
                  <a:prstGeom prst="flowChartMagneticTape">
                    <a:avLst/>
                  </a:prstGeom>
                  <a:solidFill>
                    <a:schemeClr val="folHlink"/>
                  </a:solidFill>
                  <a:ln w="25400">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US"/>
                  </a:p>
                </p:txBody>
              </p:sp>
            </p:grpSp>
          </p:grpSp>
          <p:sp>
            <p:nvSpPr>
              <p:cNvPr id="11397" name="AutoShape 133"/>
              <p:cNvSpPr>
                <a:spLocks noChangeArrowheads="1"/>
              </p:cNvSpPr>
              <p:nvPr/>
            </p:nvSpPr>
            <p:spPr bwMode="auto">
              <a:xfrm>
                <a:off x="2400" y="2736"/>
                <a:ext cx="192" cy="192"/>
              </a:xfrm>
              <a:prstGeom prst="flowChartOr">
                <a:avLst/>
              </a:prstGeom>
              <a:solidFill>
                <a:schemeClr val="folHlink"/>
              </a:solidFill>
              <a:ln w="25400">
                <a:solidFill>
                  <a:schemeClr val="fo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US"/>
              </a:p>
            </p:txBody>
          </p:sp>
          <p:sp>
            <p:nvSpPr>
              <p:cNvPr id="11398" name="AutoShape 134"/>
              <p:cNvSpPr>
                <a:spLocks noChangeArrowheads="1"/>
              </p:cNvSpPr>
              <p:nvPr/>
            </p:nvSpPr>
            <p:spPr bwMode="auto">
              <a:xfrm>
                <a:off x="2112" y="2544"/>
                <a:ext cx="192" cy="192"/>
              </a:xfrm>
              <a:prstGeom prst="flowChartSummingJunction">
                <a:avLst/>
              </a:prstGeom>
              <a:solidFill>
                <a:schemeClr val="folHlink"/>
              </a:solidFill>
              <a:ln w="25400">
                <a:solidFill>
                  <a:schemeClr val="fo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US"/>
              </a:p>
            </p:txBody>
          </p:sp>
          <p:sp>
            <p:nvSpPr>
              <p:cNvPr id="11399" name="AutoShape 135"/>
              <p:cNvSpPr>
                <a:spLocks noChangeArrowheads="1"/>
              </p:cNvSpPr>
              <p:nvPr/>
            </p:nvSpPr>
            <p:spPr bwMode="auto">
              <a:xfrm>
                <a:off x="2688" y="2928"/>
                <a:ext cx="192" cy="192"/>
              </a:xfrm>
              <a:prstGeom prst="flowChartSummingJunction">
                <a:avLst/>
              </a:prstGeom>
              <a:solidFill>
                <a:schemeClr val="folHlink"/>
              </a:solidFill>
              <a:ln w="25400">
                <a:solidFill>
                  <a:schemeClr val="fo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US"/>
              </a:p>
            </p:txBody>
          </p:sp>
        </p:grpSp>
        <p:cxnSp>
          <p:nvCxnSpPr>
            <p:cNvPr id="11400" name="AutoShape 136"/>
            <p:cNvCxnSpPr>
              <a:cxnSpLocks noChangeShapeType="1"/>
              <a:stCxn id="11399" idx="5"/>
              <a:endCxn id="11418" idx="4"/>
            </p:cNvCxnSpPr>
            <p:nvPr/>
          </p:nvCxnSpPr>
          <p:spPr bwMode="auto">
            <a:xfrm rot="5400000" flipH="1" flipV="1">
              <a:off x="2628" y="1294"/>
              <a:ext cx="62" cy="478"/>
            </a:xfrm>
            <a:prstGeom prst="curvedConnector3">
              <a:avLst>
                <a:gd name="adj1" fmla="val -264514"/>
              </a:avLst>
            </a:prstGeom>
            <a:noFill/>
            <a:ln w="76200" cap="rnd">
              <a:solidFill>
                <a:schemeClr val="folHlink"/>
              </a:solidFill>
              <a:prstDash val="sysDot"/>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1401" name="Group 137"/>
            <p:cNvGrpSpPr>
              <a:grpSpLocks/>
            </p:cNvGrpSpPr>
            <p:nvPr/>
          </p:nvGrpSpPr>
          <p:grpSpPr bwMode="auto">
            <a:xfrm>
              <a:off x="528" y="1008"/>
              <a:ext cx="576" cy="528"/>
              <a:chOff x="1056" y="2208"/>
              <a:chExt cx="1584" cy="1200"/>
            </a:xfrm>
          </p:grpSpPr>
          <p:sp>
            <p:nvSpPr>
              <p:cNvPr id="11402" name="AutoShape 138"/>
              <p:cNvSpPr>
                <a:spLocks noChangeArrowheads="1"/>
              </p:cNvSpPr>
              <p:nvPr/>
            </p:nvSpPr>
            <p:spPr bwMode="auto">
              <a:xfrm>
                <a:off x="1248" y="2400"/>
                <a:ext cx="1152" cy="912"/>
              </a:xfrm>
              <a:prstGeom prst="star8">
                <a:avLst>
                  <a:gd name="adj" fmla="val 38250"/>
                </a:avLst>
              </a:prstGeom>
              <a:solidFill>
                <a:schemeClr val="folHlink"/>
              </a:solidFill>
              <a:ln w="25400">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US"/>
              </a:p>
            </p:txBody>
          </p:sp>
          <p:sp>
            <p:nvSpPr>
              <p:cNvPr id="11403" name="Oval 139"/>
              <p:cNvSpPr>
                <a:spLocks noChangeArrowheads="1"/>
              </p:cNvSpPr>
              <p:nvPr/>
            </p:nvSpPr>
            <p:spPr bwMode="auto">
              <a:xfrm>
                <a:off x="2112" y="2352"/>
                <a:ext cx="336" cy="288"/>
              </a:xfrm>
              <a:prstGeom prst="ellipse">
                <a:avLst/>
              </a:prstGeom>
              <a:solidFill>
                <a:schemeClr val="folHlink"/>
              </a:solidFill>
              <a:ln w="25400">
                <a:solidFill>
                  <a:schemeClr val="fo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US"/>
              </a:p>
            </p:txBody>
          </p:sp>
          <p:sp>
            <p:nvSpPr>
              <p:cNvPr id="11404" name="Oval 140"/>
              <p:cNvSpPr>
                <a:spLocks noChangeArrowheads="1"/>
              </p:cNvSpPr>
              <p:nvPr/>
            </p:nvSpPr>
            <p:spPr bwMode="auto">
              <a:xfrm>
                <a:off x="1248" y="2352"/>
                <a:ext cx="336" cy="288"/>
              </a:xfrm>
              <a:prstGeom prst="ellipse">
                <a:avLst/>
              </a:prstGeom>
              <a:solidFill>
                <a:schemeClr val="folHlink"/>
              </a:solidFill>
              <a:ln w="25400">
                <a:solidFill>
                  <a:schemeClr val="fo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US"/>
              </a:p>
            </p:txBody>
          </p:sp>
          <p:sp>
            <p:nvSpPr>
              <p:cNvPr id="11405" name="Oval 141"/>
              <p:cNvSpPr>
                <a:spLocks noChangeArrowheads="1"/>
              </p:cNvSpPr>
              <p:nvPr/>
            </p:nvSpPr>
            <p:spPr bwMode="auto">
              <a:xfrm>
                <a:off x="1680" y="3120"/>
                <a:ext cx="336" cy="288"/>
              </a:xfrm>
              <a:prstGeom prst="ellipse">
                <a:avLst/>
              </a:prstGeom>
              <a:solidFill>
                <a:schemeClr val="folHlink"/>
              </a:solidFill>
              <a:ln w="25400">
                <a:solidFill>
                  <a:schemeClr val="fo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US"/>
              </a:p>
            </p:txBody>
          </p:sp>
          <p:sp>
            <p:nvSpPr>
              <p:cNvPr id="11406" name="Oval 142"/>
              <p:cNvSpPr>
                <a:spLocks noChangeArrowheads="1"/>
              </p:cNvSpPr>
              <p:nvPr/>
            </p:nvSpPr>
            <p:spPr bwMode="auto">
              <a:xfrm>
                <a:off x="1680" y="2208"/>
                <a:ext cx="336" cy="288"/>
              </a:xfrm>
              <a:prstGeom prst="ellipse">
                <a:avLst/>
              </a:prstGeom>
              <a:solidFill>
                <a:schemeClr val="folHlink"/>
              </a:solidFill>
              <a:ln w="25400">
                <a:solidFill>
                  <a:schemeClr val="fo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US"/>
              </a:p>
            </p:txBody>
          </p:sp>
          <p:sp>
            <p:nvSpPr>
              <p:cNvPr id="11407" name="Oval 143"/>
              <p:cNvSpPr>
                <a:spLocks noChangeArrowheads="1"/>
              </p:cNvSpPr>
              <p:nvPr/>
            </p:nvSpPr>
            <p:spPr bwMode="auto">
              <a:xfrm>
                <a:off x="2304" y="2688"/>
                <a:ext cx="336" cy="288"/>
              </a:xfrm>
              <a:prstGeom prst="ellipse">
                <a:avLst/>
              </a:prstGeom>
              <a:solidFill>
                <a:schemeClr val="folHlink"/>
              </a:solidFill>
              <a:ln w="25400">
                <a:solidFill>
                  <a:schemeClr val="fo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US"/>
              </a:p>
            </p:txBody>
          </p:sp>
          <p:sp>
            <p:nvSpPr>
              <p:cNvPr id="11408" name="Oval 144"/>
              <p:cNvSpPr>
                <a:spLocks noChangeArrowheads="1"/>
              </p:cNvSpPr>
              <p:nvPr/>
            </p:nvSpPr>
            <p:spPr bwMode="auto">
              <a:xfrm>
                <a:off x="1200" y="3024"/>
                <a:ext cx="336" cy="288"/>
              </a:xfrm>
              <a:prstGeom prst="ellipse">
                <a:avLst/>
              </a:prstGeom>
              <a:solidFill>
                <a:schemeClr val="folHlink"/>
              </a:solidFill>
              <a:ln w="25400">
                <a:solidFill>
                  <a:schemeClr val="fo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US"/>
              </a:p>
            </p:txBody>
          </p:sp>
          <p:sp>
            <p:nvSpPr>
              <p:cNvPr id="11409" name="Oval 145"/>
              <p:cNvSpPr>
                <a:spLocks noChangeArrowheads="1"/>
              </p:cNvSpPr>
              <p:nvPr/>
            </p:nvSpPr>
            <p:spPr bwMode="auto">
              <a:xfrm>
                <a:off x="2064" y="2976"/>
                <a:ext cx="336" cy="288"/>
              </a:xfrm>
              <a:prstGeom prst="ellipse">
                <a:avLst/>
              </a:prstGeom>
              <a:solidFill>
                <a:schemeClr val="folHlink"/>
              </a:solidFill>
              <a:ln w="25400">
                <a:solidFill>
                  <a:schemeClr val="fo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US"/>
              </a:p>
            </p:txBody>
          </p:sp>
          <p:sp>
            <p:nvSpPr>
              <p:cNvPr id="11410" name="Oval 146"/>
              <p:cNvSpPr>
                <a:spLocks noChangeArrowheads="1"/>
              </p:cNvSpPr>
              <p:nvPr/>
            </p:nvSpPr>
            <p:spPr bwMode="auto">
              <a:xfrm>
                <a:off x="1056" y="2688"/>
                <a:ext cx="336" cy="288"/>
              </a:xfrm>
              <a:prstGeom prst="ellipse">
                <a:avLst/>
              </a:prstGeom>
              <a:solidFill>
                <a:schemeClr val="folHlink"/>
              </a:solidFill>
              <a:ln w="25400">
                <a:solidFill>
                  <a:schemeClr val="fo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US"/>
              </a:p>
            </p:txBody>
          </p:sp>
        </p:grpSp>
        <p:grpSp>
          <p:nvGrpSpPr>
            <p:cNvPr id="11411" name="Group 147"/>
            <p:cNvGrpSpPr>
              <a:grpSpLocks/>
            </p:cNvGrpSpPr>
            <p:nvPr/>
          </p:nvGrpSpPr>
          <p:grpSpPr bwMode="auto">
            <a:xfrm>
              <a:off x="2784" y="1008"/>
              <a:ext cx="576" cy="528"/>
              <a:chOff x="1056" y="2208"/>
              <a:chExt cx="1584" cy="1200"/>
            </a:xfrm>
          </p:grpSpPr>
          <p:sp>
            <p:nvSpPr>
              <p:cNvPr id="11412" name="AutoShape 148"/>
              <p:cNvSpPr>
                <a:spLocks noChangeArrowheads="1"/>
              </p:cNvSpPr>
              <p:nvPr/>
            </p:nvSpPr>
            <p:spPr bwMode="auto">
              <a:xfrm>
                <a:off x="1248" y="2400"/>
                <a:ext cx="1152" cy="912"/>
              </a:xfrm>
              <a:prstGeom prst="star8">
                <a:avLst>
                  <a:gd name="adj" fmla="val 38250"/>
                </a:avLst>
              </a:prstGeom>
              <a:solidFill>
                <a:schemeClr val="folHlink"/>
              </a:solidFill>
              <a:ln w="25400">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US"/>
              </a:p>
            </p:txBody>
          </p:sp>
          <p:sp>
            <p:nvSpPr>
              <p:cNvPr id="11413" name="Oval 149"/>
              <p:cNvSpPr>
                <a:spLocks noChangeArrowheads="1"/>
              </p:cNvSpPr>
              <p:nvPr/>
            </p:nvSpPr>
            <p:spPr bwMode="auto">
              <a:xfrm>
                <a:off x="2112" y="2352"/>
                <a:ext cx="336" cy="288"/>
              </a:xfrm>
              <a:prstGeom prst="ellipse">
                <a:avLst/>
              </a:prstGeom>
              <a:solidFill>
                <a:schemeClr val="folHlink"/>
              </a:solidFill>
              <a:ln w="25400">
                <a:solidFill>
                  <a:schemeClr val="fo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US"/>
              </a:p>
            </p:txBody>
          </p:sp>
          <p:sp>
            <p:nvSpPr>
              <p:cNvPr id="11414" name="Oval 150"/>
              <p:cNvSpPr>
                <a:spLocks noChangeArrowheads="1"/>
              </p:cNvSpPr>
              <p:nvPr/>
            </p:nvSpPr>
            <p:spPr bwMode="auto">
              <a:xfrm>
                <a:off x="1248" y="2352"/>
                <a:ext cx="336" cy="288"/>
              </a:xfrm>
              <a:prstGeom prst="ellipse">
                <a:avLst/>
              </a:prstGeom>
              <a:solidFill>
                <a:schemeClr val="folHlink"/>
              </a:solidFill>
              <a:ln w="25400">
                <a:solidFill>
                  <a:schemeClr val="fo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US"/>
              </a:p>
            </p:txBody>
          </p:sp>
          <p:sp>
            <p:nvSpPr>
              <p:cNvPr id="11415" name="Oval 151"/>
              <p:cNvSpPr>
                <a:spLocks noChangeArrowheads="1"/>
              </p:cNvSpPr>
              <p:nvPr/>
            </p:nvSpPr>
            <p:spPr bwMode="auto">
              <a:xfrm>
                <a:off x="1680" y="3120"/>
                <a:ext cx="336" cy="288"/>
              </a:xfrm>
              <a:prstGeom prst="ellipse">
                <a:avLst/>
              </a:prstGeom>
              <a:solidFill>
                <a:schemeClr val="folHlink"/>
              </a:solidFill>
              <a:ln w="25400">
                <a:solidFill>
                  <a:schemeClr val="fo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US"/>
              </a:p>
            </p:txBody>
          </p:sp>
          <p:sp>
            <p:nvSpPr>
              <p:cNvPr id="11416" name="Oval 152"/>
              <p:cNvSpPr>
                <a:spLocks noChangeArrowheads="1"/>
              </p:cNvSpPr>
              <p:nvPr/>
            </p:nvSpPr>
            <p:spPr bwMode="auto">
              <a:xfrm>
                <a:off x="1680" y="2208"/>
                <a:ext cx="336" cy="288"/>
              </a:xfrm>
              <a:prstGeom prst="ellipse">
                <a:avLst/>
              </a:prstGeom>
              <a:solidFill>
                <a:schemeClr val="folHlink"/>
              </a:solidFill>
              <a:ln w="25400">
                <a:solidFill>
                  <a:schemeClr val="fo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US"/>
              </a:p>
            </p:txBody>
          </p:sp>
          <p:sp>
            <p:nvSpPr>
              <p:cNvPr id="11417" name="Oval 153"/>
              <p:cNvSpPr>
                <a:spLocks noChangeArrowheads="1"/>
              </p:cNvSpPr>
              <p:nvPr/>
            </p:nvSpPr>
            <p:spPr bwMode="auto">
              <a:xfrm>
                <a:off x="2304" y="2688"/>
                <a:ext cx="336" cy="288"/>
              </a:xfrm>
              <a:prstGeom prst="ellipse">
                <a:avLst/>
              </a:prstGeom>
              <a:solidFill>
                <a:schemeClr val="folHlink"/>
              </a:solidFill>
              <a:ln w="25400">
                <a:solidFill>
                  <a:schemeClr val="fo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US"/>
              </a:p>
            </p:txBody>
          </p:sp>
          <p:sp>
            <p:nvSpPr>
              <p:cNvPr id="11418" name="Oval 154"/>
              <p:cNvSpPr>
                <a:spLocks noChangeArrowheads="1"/>
              </p:cNvSpPr>
              <p:nvPr/>
            </p:nvSpPr>
            <p:spPr bwMode="auto">
              <a:xfrm>
                <a:off x="1200" y="3024"/>
                <a:ext cx="336" cy="288"/>
              </a:xfrm>
              <a:prstGeom prst="ellipse">
                <a:avLst/>
              </a:prstGeom>
              <a:solidFill>
                <a:schemeClr val="folHlink"/>
              </a:solidFill>
              <a:ln w="25400">
                <a:solidFill>
                  <a:schemeClr val="fo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US"/>
              </a:p>
            </p:txBody>
          </p:sp>
          <p:sp>
            <p:nvSpPr>
              <p:cNvPr id="11419" name="Oval 155"/>
              <p:cNvSpPr>
                <a:spLocks noChangeArrowheads="1"/>
              </p:cNvSpPr>
              <p:nvPr/>
            </p:nvSpPr>
            <p:spPr bwMode="auto">
              <a:xfrm>
                <a:off x="2064" y="2976"/>
                <a:ext cx="336" cy="288"/>
              </a:xfrm>
              <a:prstGeom prst="ellipse">
                <a:avLst/>
              </a:prstGeom>
              <a:solidFill>
                <a:schemeClr val="folHlink"/>
              </a:solidFill>
              <a:ln w="25400">
                <a:solidFill>
                  <a:schemeClr val="fo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US"/>
              </a:p>
            </p:txBody>
          </p:sp>
          <p:sp>
            <p:nvSpPr>
              <p:cNvPr id="11420" name="Oval 156"/>
              <p:cNvSpPr>
                <a:spLocks noChangeArrowheads="1"/>
              </p:cNvSpPr>
              <p:nvPr/>
            </p:nvSpPr>
            <p:spPr bwMode="auto">
              <a:xfrm>
                <a:off x="1056" y="2688"/>
                <a:ext cx="336" cy="288"/>
              </a:xfrm>
              <a:prstGeom prst="ellipse">
                <a:avLst/>
              </a:prstGeom>
              <a:solidFill>
                <a:schemeClr val="folHlink"/>
              </a:solidFill>
              <a:ln w="25400">
                <a:solidFill>
                  <a:schemeClr val="fo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US"/>
              </a:p>
            </p:txBody>
          </p:sp>
        </p:grpSp>
        <p:cxnSp>
          <p:nvCxnSpPr>
            <p:cNvPr id="11421" name="AutoShape 157"/>
            <p:cNvCxnSpPr>
              <a:cxnSpLocks noChangeShapeType="1"/>
              <a:stCxn id="11407" idx="6"/>
              <a:endCxn id="11398" idx="2"/>
            </p:cNvCxnSpPr>
            <p:nvPr/>
          </p:nvCxnSpPr>
          <p:spPr bwMode="auto">
            <a:xfrm flipV="1">
              <a:off x="1112" y="1104"/>
              <a:ext cx="560" cy="179"/>
            </a:xfrm>
            <a:prstGeom prst="curvedConnector3">
              <a:avLst>
                <a:gd name="adj1" fmla="val 50000"/>
              </a:avLst>
            </a:prstGeom>
            <a:noFill/>
            <a:ln w="76200" cap="rnd">
              <a:solidFill>
                <a:schemeClr val="folHlink"/>
              </a:solidFill>
              <a:prstDash val="sysDot"/>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422" name="AutoShape 158"/>
            <p:cNvCxnSpPr>
              <a:cxnSpLocks noChangeShapeType="1"/>
              <a:stCxn id="11412" idx="3"/>
            </p:cNvCxnSpPr>
            <p:nvPr/>
          </p:nvCxnSpPr>
          <p:spPr bwMode="auto">
            <a:xfrm flipV="1">
              <a:off x="3281" y="1144"/>
              <a:ext cx="415" cy="149"/>
            </a:xfrm>
            <a:prstGeom prst="curvedConnector4">
              <a:avLst>
                <a:gd name="adj1" fmla="val 37347"/>
                <a:gd name="adj2" fmla="val 191273"/>
              </a:avLst>
            </a:prstGeom>
            <a:noFill/>
            <a:ln w="76200" cap="rnd">
              <a:solidFill>
                <a:schemeClr val="folHlink"/>
              </a:solidFill>
              <a:prstDash val="sysDot"/>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1423" name="Group 159"/>
            <p:cNvGrpSpPr>
              <a:grpSpLocks/>
            </p:cNvGrpSpPr>
            <p:nvPr/>
          </p:nvGrpSpPr>
          <p:grpSpPr bwMode="auto">
            <a:xfrm>
              <a:off x="144" y="0"/>
              <a:ext cx="2832" cy="1008"/>
              <a:chOff x="144" y="0"/>
              <a:chExt cx="2832" cy="1008"/>
            </a:xfrm>
          </p:grpSpPr>
          <p:sp>
            <p:nvSpPr>
              <p:cNvPr id="11424" name="AutoShape 160"/>
              <p:cNvSpPr>
                <a:spLocks noChangeArrowheads="1"/>
              </p:cNvSpPr>
              <p:nvPr/>
            </p:nvSpPr>
            <p:spPr bwMode="auto">
              <a:xfrm>
                <a:off x="144" y="0"/>
                <a:ext cx="624" cy="672"/>
              </a:xfrm>
              <a:prstGeom prst="sun">
                <a:avLst>
                  <a:gd name="adj" fmla="val 25000"/>
                </a:avLst>
              </a:prstGeom>
              <a:solidFill>
                <a:schemeClr val="folHlink"/>
              </a:solidFill>
              <a:ln w="25400">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US"/>
              </a:p>
            </p:txBody>
          </p:sp>
          <p:sp>
            <p:nvSpPr>
              <p:cNvPr id="11425" name="AutoShape 161"/>
              <p:cNvSpPr>
                <a:spLocks noChangeArrowheads="1"/>
              </p:cNvSpPr>
              <p:nvPr/>
            </p:nvSpPr>
            <p:spPr bwMode="auto">
              <a:xfrm>
                <a:off x="864" y="336"/>
                <a:ext cx="432" cy="384"/>
              </a:xfrm>
              <a:prstGeom prst="lightningBolt">
                <a:avLst/>
              </a:prstGeom>
              <a:solidFill>
                <a:schemeClr val="folHlink"/>
              </a:solidFill>
              <a:ln w="25400">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US"/>
              </a:p>
            </p:txBody>
          </p:sp>
          <p:sp>
            <p:nvSpPr>
              <p:cNvPr id="11426" name="AutoShape 162"/>
              <p:cNvSpPr>
                <a:spLocks noChangeArrowheads="1"/>
              </p:cNvSpPr>
              <p:nvPr/>
            </p:nvSpPr>
            <p:spPr bwMode="auto">
              <a:xfrm>
                <a:off x="2544" y="624"/>
                <a:ext cx="432" cy="384"/>
              </a:xfrm>
              <a:prstGeom prst="lightningBolt">
                <a:avLst/>
              </a:prstGeom>
              <a:solidFill>
                <a:schemeClr val="folHlink"/>
              </a:solidFill>
              <a:ln w="25400">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US"/>
              </a:p>
            </p:txBody>
          </p:sp>
          <p:sp>
            <p:nvSpPr>
              <p:cNvPr id="11427" name="AutoShape 163"/>
              <p:cNvSpPr>
                <a:spLocks noChangeArrowheads="1"/>
              </p:cNvSpPr>
              <p:nvPr/>
            </p:nvSpPr>
            <p:spPr bwMode="auto">
              <a:xfrm>
                <a:off x="384" y="624"/>
                <a:ext cx="432" cy="384"/>
              </a:xfrm>
              <a:prstGeom prst="lightningBolt">
                <a:avLst/>
              </a:prstGeom>
              <a:solidFill>
                <a:schemeClr val="folHlink"/>
              </a:solidFill>
              <a:ln w="25400">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US"/>
              </a:p>
            </p:txBody>
          </p:sp>
        </p:grpSp>
        <p:sp>
          <p:nvSpPr>
            <p:cNvPr id="11428" name="Line 164"/>
            <p:cNvSpPr>
              <a:spLocks noChangeShapeType="1"/>
            </p:cNvSpPr>
            <p:nvPr/>
          </p:nvSpPr>
          <p:spPr bwMode="auto">
            <a:xfrm flipH="1">
              <a:off x="1632" y="624"/>
              <a:ext cx="528" cy="1344"/>
            </a:xfrm>
            <a:prstGeom prst="line">
              <a:avLst/>
            </a:prstGeom>
            <a:noFill/>
            <a:ln w="101600" cap="rnd">
              <a:solidFill>
                <a:schemeClr val="folHlink"/>
              </a:solidFill>
              <a:prstDash val="sysDot"/>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en-US"/>
            </a:p>
          </p:txBody>
        </p:sp>
        <p:sp>
          <p:nvSpPr>
            <p:cNvPr id="11429" name="Line 165"/>
            <p:cNvSpPr>
              <a:spLocks noChangeShapeType="1"/>
            </p:cNvSpPr>
            <p:nvPr/>
          </p:nvSpPr>
          <p:spPr bwMode="auto">
            <a:xfrm flipH="1">
              <a:off x="2160" y="720"/>
              <a:ext cx="144" cy="1344"/>
            </a:xfrm>
            <a:prstGeom prst="line">
              <a:avLst/>
            </a:prstGeom>
            <a:noFill/>
            <a:ln w="101600" cap="rnd">
              <a:solidFill>
                <a:schemeClr val="folHlink"/>
              </a:solidFill>
              <a:prstDash val="sysDot"/>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en-US"/>
            </a:p>
          </p:txBody>
        </p:sp>
        <p:sp>
          <p:nvSpPr>
            <p:cNvPr id="11430" name="Text Box 166"/>
            <p:cNvSpPr txBox="1">
              <a:spLocks noChangeArrowheads="1"/>
            </p:cNvSpPr>
            <p:nvPr/>
          </p:nvSpPr>
          <p:spPr bwMode="auto">
            <a:xfrm>
              <a:off x="1920" y="288"/>
              <a:ext cx="364" cy="234"/>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25400">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l"/>
              <a:r>
                <a:rPr lang="fr-FR" altLang="en-US"/>
                <a:t>n H</a:t>
              </a:r>
              <a:r>
                <a:rPr lang="fr-FR" altLang="en-US" baseline="30000"/>
                <a:t>+</a:t>
              </a:r>
            </a:p>
          </p:txBody>
        </p:sp>
      </p:grpSp>
      <p:grpSp>
        <p:nvGrpSpPr>
          <p:cNvPr id="11431" name="Group 167"/>
          <p:cNvGrpSpPr>
            <a:grpSpLocks/>
          </p:cNvGrpSpPr>
          <p:nvPr/>
        </p:nvGrpSpPr>
        <p:grpSpPr bwMode="auto">
          <a:xfrm>
            <a:off x="7162801" y="1828800"/>
            <a:ext cx="1393825" cy="952500"/>
            <a:chOff x="2064" y="2544"/>
            <a:chExt cx="878" cy="600"/>
          </a:xfrm>
        </p:grpSpPr>
        <p:grpSp>
          <p:nvGrpSpPr>
            <p:cNvPr id="11432" name="Group 168"/>
            <p:cNvGrpSpPr>
              <a:grpSpLocks/>
            </p:cNvGrpSpPr>
            <p:nvPr/>
          </p:nvGrpSpPr>
          <p:grpSpPr bwMode="auto">
            <a:xfrm>
              <a:off x="2064" y="2544"/>
              <a:ext cx="878" cy="600"/>
              <a:chOff x="1104" y="2832"/>
              <a:chExt cx="878" cy="600"/>
            </a:xfrm>
          </p:grpSpPr>
          <p:grpSp>
            <p:nvGrpSpPr>
              <p:cNvPr id="11433" name="Group 169"/>
              <p:cNvGrpSpPr>
                <a:grpSpLocks/>
              </p:cNvGrpSpPr>
              <p:nvPr/>
            </p:nvGrpSpPr>
            <p:grpSpPr bwMode="auto">
              <a:xfrm>
                <a:off x="1392" y="3024"/>
                <a:ext cx="302" cy="216"/>
                <a:chOff x="1488" y="2784"/>
                <a:chExt cx="528" cy="432"/>
              </a:xfrm>
            </p:grpSpPr>
            <p:sp>
              <p:nvSpPr>
                <p:cNvPr id="11434" name="AutoShape 170"/>
                <p:cNvSpPr>
                  <a:spLocks noChangeArrowheads="1"/>
                </p:cNvSpPr>
                <p:nvPr/>
              </p:nvSpPr>
              <p:spPr bwMode="auto">
                <a:xfrm flipH="1" flipV="1">
                  <a:off x="1488" y="2784"/>
                  <a:ext cx="528" cy="432"/>
                </a:xfrm>
                <a:prstGeom prst="flowChartMagneticTape">
                  <a:avLst/>
                </a:prstGeom>
                <a:solidFill>
                  <a:schemeClr val="folHlink"/>
                </a:solidFill>
                <a:ln w="25400">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US"/>
                </a:p>
              </p:txBody>
            </p:sp>
            <p:sp>
              <p:nvSpPr>
                <p:cNvPr id="11435" name="AutoShape 171"/>
                <p:cNvSpPr>
                  <a:spLocks noChangeArrowheads="1"/>
                </p:cNvSpPr>
                <p:nvPr/>
              </p:nvSpPr>
              <p:spPr bwMode="auto">
                <a:xfrm>
                  <a:off x="1488" y="2784"/>
                  <a:ext cx="528" cy="432"/>
                </a:xfrm>
                <a:prstGeom prst="flowChartMagneticTape">
                  <a:avLst/>
                </a:prstGeom>
                <a:solidFill>
                  <a:schemeClr val="folHlink"/>
                </a:solidFill>
                <a:ln w="25400">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US"/>
                </a:p>
              </p:txBody>
            </p:sp>
          </p:grpSp>
          <p:grpSp>
            <p:nvGrpSpPr>
              <p:cNvPr id="11436" name="Group 172"/>
              <p:cNvGrpSpPr>
                <a:grpSpLocks/>
              </p:cNvGrpSpPr>
              <p:nvPr/>
            </p:nvGrpSpPr>
            <p:grpSpPr bwMode="auto">
              <a:xfrm>
                <a:off x="1680" y="3216"/>
                <a:ext cx="302" cy="216"/>
                <a:chOff x="1488" y="2784"/>
                <a:chExt cx="528" cy="432"/>
              </a:xfrm>
            </p:grpSpPr>
            <p:sp>
              <p:nvSpPr>
                <p:cNvPr id="11437" name="AutoShape 173"/>
                <p:cNvSpPr>
                  <a:spLocks noChangeArrowheads="1"/>
                </p:cNvSpPr>
                <p:nvPr/>
              </p:nvSpPr>
              <p:spPr bwMode="auto">
                <a:xfrm flipH="1" flipV="1">
                  <a:off x="1488" y="2784"/>
                  <a:ext cx="528" cy="432"/>
                </a:xfrm>
                <a:prstGeom prst="flowChartMagneticTape">
                  <a:avLst/>
                </a:prstGeom>
                <a:solidFill>
                  <a:schemeClr val="folHlink"/>
                </a:solidFill>
                <a:ln w="25400">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US"/>
                </a:p>
              </p:txBody>
            </p:sp>
            <p:sp>
              <p:nvSpPr>
                <p:cNvPr id="11438" name="AutoShape 174"/>
                <p:cNvSpPr>
                  <a:spLocks noChangeArrowheads="1"/>
                </p:cNvSpPr>
                <p:nvPr/>
              </p:nvSpPr>
              <p:spPr bwMode="auto">
                <a:xfrm>
                  <a:off x="1488" y="2784"/>
                  <a:ext cx="528" cy="432"/>
                </a:xfrm>
                <a:prstGeom prst="flowChartMagneticTape">
                  <a:avLst/>
                </a:prstGeom>
                <a:solidFill>
                  <a:schemeClr val="folHlink"/>
                </a:solidFill>
                <a:ln w="25400">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US"/>
                </a:p>
              </p:txBody>
            </p:sp>
          </p:grpSp>
          <p:grpSp>
            <p:nvGrpSpPr>
              <p:cNvPr id="11439" name="Group 175"/>
              <p:cNvGrpSpPr>
                <a:grpSpLocks/>
              </p:cNvGrpSpPr>
              <p:nvPr/>
            </p:nvGrpSpPr>
            <p:grpSpPr bwMode="auto">
              <a:xfrm>
                <a:off x="1104" y="2832"/>
                <a:ext cx="302" cy="216"/>
                <a:chOff x="1488" y="2784"/>
                <a:chExt cx="528" cy="432"/>
              </a:xfrm>
            </p:grpSpPr>
            <p:sp>
              <p:nvSpPr>
                <p:cNvPr id="11440" name="AutoShape 176"/>
                <p:cNvSpPr>
                  <a:spLocks noChangeArrowheads="1"/>
                </p:cNvSpPr>
                <p:nvPr/>
              </p:nvSpPr>
              <p:spPr bwMode="auto">
                <a:xfrm flipH="1" flipV="1">
                  <a:off x="1488" y="2784"/>
                  <a:ext cx="528" cy="432"/>
                </a:xfrm>
                <a:prstGeom prst="flowChartMagneticTape">
                  <a:avLst/>
                </a:prstGeom>
                <a:solidFill>
                  <a:schemeClr val="folHlink"/>
                </a:solidFill>
                <a:ln w="25400">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US"/>
                </a:p>
              </p:txBody>
            </p:sp>
            <p:sp>
              <p:nvSpPr>
                <p:cNvPr id="11441" name="AutoShape 177"/>
                <p:cNvSpPr>
                  <a:spLocks noChangeArrowheads="1"/>
                </p:cNvSpPr>
                <p:nvPr/>
              </p:nvSpPr>
              <p:spPr bwMode="auto">
                <a:xfrm>
                  <a:off x="1488" y="2784"/>
                  <a:ext cx="528" cy="432"/>
                </a:xfrm>
                <a:prstGeom prst="flowChartMagneticTape">
                  <a:avLst/>
                </a:prstGeom>
                <a:solidFill>
                  <a:schemeClr val="folHlink"/>
                </a:solidFill>
                <a:ln w="25400">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US"/>
                </a:p>
              </p:txBody>
            </p:sp>
          </p:grpSp>
        </p:grpSp>
        <p:sp>
          <p:nvSpPr>
            <p:cNvPr id="11442" name="AutoShape 178"/>
            <p:cNvSpPr>
              <a:spLocks noChangeArrowheads="1"/>
            </p:cNvSpPr>
            <p:nvPr/>
          </p:nvSpPr>
          <p:spPr bwMode="auto">
            <a:xfrm>
              <a:off x="2400" y="2736"/>
              <a:ext cx="192" cy="192"/>
            </a:xfrm>
            <a:prstGeom prst="flowChartOr">
              <a:avLst/>
            </a:prstGeom>
            <a:solidFill>
              <a:schemeClr val="folHlink"/>
            </a:solidFill>
            <a:ln w="25400">
              <a:solidFill>
                <a:schemeClr val="fo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US"/>
            </a:p>
          </p:txBody>
        </p:sp>
        <p:sp>
          <p:nvSpPr>
            <p:cNvPr id="11443" name="AutoShape 179"/>
            <p:cNvSpPr>
              <a:spLocks noChangeArrowheads="1"/>
            </p:cNvSpPr>
            <p:nvPr/>
          </p:nvSpPr>
          <p:spPr bwMode="auto">
            <a:xfrm>
              <a:off x="2112" y="2544"/>
              <a:ext cx="192" cy="192"/>
            </a:xfrm>
            <a:prstGeom prst="flowChartSummingJunction">
              <a:avLst/>
            </a:prstGeom>
            <a:solidFill>
              <a:schemeClr val="folHlink"/>
            </a:solidFill>
            <a:ln w="25400">
              <a:solidFill>
                <a:schemeClr val="fo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US"/>
            </a:p>
          </p:txBody>
        </p:sp>
        <p:sp>
          <p:nvSpPr>
            <p:cNvPr id="11444" name="AutoShape 180"/>
            <p:cNvSpPr>
              <a:spLocks noChangeArrowheads="1"/>
            </p:cNvSpPr>
            <p:nvPr/>
          </p:nvSpPr>
          <p:spPr bwMode="auto">
            <a:xfrm>
              <a:off x="2688" y="2928"/>
              <a:ext cx="192" cy="192"/>
            </a:xfrm>
            <a:prstGeom prst="flowChartSummingJunction">
              <a:avLst/>
            </a:prstGeom>
            <a:solidFill>
              <a:schemeClr val="folHlink"/>
            </a:solidFill>
            <a:ln w="25400">
              <a:solidFill>
                <a:schemeClr val="fo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US"/>
            </a:p>
          </p:txBody>
        </p:sp>
      </p:grpSp>
      <p:sp>
        <p:nvSpPr>
          <p:cNvPr id="11445" name="Line 181"/>
          <p:cNvSpPr>
            <a:spLocks noChangeShapeType="1"/>
          </p:cNvSpPr>
          <p:nvPr/>
        </p:nvSpPr>
        <p:spPr bwMode="auto">
          <a:xfrm>
            <a:off x="8305800" y="2590800"/>
            <a:ext cx="381000" cy="152400"/>
          </a:xfrm>
          <a:prstGeom prst="line">
            <a:avLst/>
          </a:prstGeom>
          <a:noFill/>
          <a:ln w="76200" cap="rnd">
            <a:solidFill>
              <a:schemeClr val="tx1"/>
            </a:solidFill>
            <a:prstDash val="sysDot"/>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endParaRPr lang="en-US"/>
          </a:p>
        </p:txBody>
      </p:sp>
    </p:spTree>
    <p:extLst>
      <p:ext uri="{BB962C8B-B14F-4D97-AF65-F5344CB8AC3E}">
        <p14:creationId xmlns:p14="http://schemas.microsoft.com/office/powerpoint/2010/main" val="367328760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11383"/>
                                        </p:tgtEl>
                                        <p:attrNameLst>
                                          <p:attrName>style.visibility</p:attrName>
                                        </p:attrNameLst>
                                      </p:cBhvr>
                                      <p:to>
                                        <p:strVal val="visible"/>
                                      </p:to>
                                    </p:set>
                                    <p:anim calcmode="lin" valueType="num">
                                      <p:cBhvr>
                                        <p:cTn id="7" dur="500" fill="hold"/>
                                        <p:tgtEl>
                                          <p:spTgt spid="11383"/>
                                        </p:tgtEl>
                                        <p:attrNameLst>
                                          <p:attrName>ppt_w</p:attrName>
                                        </p:attrNameLst>
                                      </p:cBhvr>
                                      <p:tavLst>
                                        <p:tav tm="0">
                                          <p:val>
                                            <p:fltVal val="0"/>
                                          </p:val>
                                        </p:tav>
                                        <p:tav tm="100000">
                                          <p:val>
                                            <p:strVal val="#ppt_w"/>
                                          </p:val>
                                        </p:tav>
                                      </p:tavLst>
                                    </p:anim>
                                    <p:anim calcmode="lin" valueType="num">
                                      <p:cBhvr>
                                        <p:cTn id="8" dur="500" fill="hold"/>
                                        <p:tgtEl>
                                          <p:spTgt spid="1138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791" name="Group 119"/>
          <p:cNvGrpSpPr>
            <a:grpSpLocks/>
          </p:cNvGrpSpPr>
          <p:nvPr/>
        </p:nvGrpSpPr>
        <p:grpSpPr bwMode="auto">
          <a:xfrm>
            <a:off x="1524000" y="0"/>
            <a:ext cx="9144000" cy="6858000"/>
            <a:chOff x="0" y="0"/>
            <a:chExt cx="5760" cy="4320"/>
          </a:xfrm>
        </p:grpSpPr>
        <p:sp>
          <p:nvSpPr>
            <p:cNvPr id="28674" name="Text Box 2"/>
            <p:cNvSpPr txBox="1">
              <a:spLocks noChangeArrowheads="1"/>
            </p:cNvSpPr>
            <p:nvPr/>
          </p:nvSpPr>
          <p:spPr bwMode="auto">
            <a:xfrm>
              <a:off x="3264" y="0"/>
              <a:ext cx="2496" cy="67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fr-FR" altLang="en-US" sz="3200" b="1">
                  <a:solidFill>
                    <a:srgbClr val="004E00"/>
                  </a:solidFill>
                  <a:latin typeface="Lucida Handwriting" panose="03010101010101010101" pitchFamily="66" charset="0"/>
                </a:rPr>
                <a:t>La  phase photochimique</a:t>
              </a:r>
            </a:p>
          </p:txBody>
        </p:sp>
        <p:grpSp>
          <p:nvGrpSpPr>
            <p:cNvPr id="28675" name="Group 3"/>
            <p:cNvGrpSpPr>
              <a:grpSpLocks/>
            </p:cNvGrpSpPr>
            <p:nvPr/>
          </p:nvGrpSpPr>
          <p:grpSpPr bwMode="auto">
            <a:xfrm>
              <a:off x="0" y="960"/>
              <a:ext cx="4512" cy="2736"/>
              <a:chOff x="0" y="960"/>
              <a:chExt cx="4512" cy="2736"/>
            </a:xfrm>
          </p:grpSpPr>
          <p:sp>
            <p:nvSpPr>
              <p:cNvPr id="28676" name="Rectangle 4" descr="Papier de soie bleu"/>
              <p:cNvSpPr>
                <a:spLocks noChangeArrowheads="1"/>
              </p:cNvSpPr>
              <p:nvPr/>
            </p:nvSpPr>
            <p:spPr bwMode="auto">
              <a:xfrm>
                <a:off x="0" y="1632"/>
                <a:ext cx="4224" cy="1392"/>
              </a:xfrm>
              <a:prstGeom prst="rect">
                <a:avLst/>
              </a:prstGeom>
              <a:blipFill dpi="0" rotWithShape="0">
                <a:blip r:embed="rId2"/>
                <a:srcRect/>
                <a:tile tx="0" ty="0" sx="100000" sy="100000" flip="none" algn="tl"/>
              </a:blipFill>
              <a:ln w="25400">
                <a:solidFill>
                  <a:srgbClr val="CCFF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US"/>
              </a:p>
            </p:txBody>
          </p:sp>
          <p:grpSp>
            <p:nvGrpSpPr>
              <p:cNvPr id="28677" name="Group 5"/>
              <p:cNvGrpSpPr>
                <a:grpSpLocks/>
              </p:cNvGrpSpPr>
              <p:nvPr/>
            </p:nvGrpSpPr>
            <p:grpSpPr bwMode="auto">
              <a:xfrm>
                <a:off x="0" y="960"/>
                <a:ext cx="4512" cy="2736"/>
                <a:chOff x="0" y="960"/>
                <a:chExt cx="4512" cy="2736"/>
              </a:xfrm>
            </p:grpSpPr>
            <p:sp>
              <p:nvSpPr>
                <p:cNvPr id="28678" name="AutoShape 6"/>
                <p:cNvSpPr>
                  <a:spLocks noChangeArrowheads="1"/>
                </p:cNvSpPr>
                <p:nvPr/>
              </p:nvSpPr>
              <p:spPr bwMode="auto">
                <a:xfrm rot="5400000">
                  <a:off x="2226" y="1409"/>
                  <a:ext cx="2736" cy="1837"/>
                </a:xfrm>
                <a:custGeom>
                  <a:avLst/>
                  <a:gdLst>
                    <a:gd name="G0" fmla="+- 5663 0 0"/>
                    <a:gd name="G1" fmla="+- 11346557 0 0"/>
                    <a:gd name="G2" fmla="+- 0 0 11346557"/>
                    <a:gd name="T0" fmla="*/ 0 256 1"/>
                    <a:gd name="T1" fmla="*/ 180 256 1"/>
                    <a:gd name="G3" fmla="+- 11346557 T0 T1"/>
                    <a:gd name="T2" fmla="*/ 0 256 1"/>
                    <a:gd name="T3" fmla="*/ 90 256 1"/>
                    <a:gd name="G4" fmla="+- 11346557 T2 T3"/>
                    <a:gd name="G5" fmla="*/ G4 2 1"/>
                    <a:gd name="T4" fmla="*/ 90 256 1"/>
                    <a:gd name="T5" fmla="*/ 0 256 1"/>
                    <a:gd name="G6" fmla="+- 11346557 T4 T5"/>
                    <a:gd name="G7" fmla="*/ G6 2 1"/>
                    <a:gd name="G8" fmla="abs 11346557"/>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663"/>
                    <a:gd name="G18" fmla="*/ 5663 1 2"/>
                    <a:gd name="G19" fmla="+- G18 5400 0"/>
                    <a:gd name="G20" fmla="cos G19 11346557"/>
                    <a:gd name="G21" fmla="sin G19 11346557"/>
                    <a:gd name="G22" fmla="+- G20 10800 0"/>
                    <a:gd name="G23" fmla="+- G21 10800 0"/>
                    <a:gd name="G24" fmla="+- 10800 0 G20"/>
                    <a:gd name="G25" fmla="+- 5663 10800 0"/>
                    <a:gd name="G26" fmla="?: G9 G17 G25"/>
                    <a:gd name="G27" fmla="?: G9 0 21600"/>
                    <a:gd name="G28" fmla="cos 10800 11346557"/>
                    <a:gd name="G29" fmla="sin 10800 11346557"/>
                    <a:gd name="G30" fmla="sin 5663 11346557"/>
                    <a:gd name="G31" fmla="+- G28 10800 0"/>
                    <a:gd name="G32" fmla="+- G29 10800 0"/>
                    <a:gd name="G33" fmla="+- G30 10800 0"/>
                    <a:gd name="G34" fmla="?: G4 0 G31"/>
                    <a:gd name="G35" fmla="?: 11346557 G34 0"/>
                    <a:gd name="G36" fmla="?: G6 G35 G31"/>
                    <a:gd name="G37" fmla="+- 21600 0 G36"/>
                    <a:gd name="G38" fmla="?: G4 0 G33"/>
                    <a:gd name="G39" fmla="?: 11346557 G38 G32"/>
                    <a:gd name="G40" fmla="?: G6 G39 0"/>
                    <a:gd name="G41" fmla="?: G4 G32 21600"/>
                    <a:gd name="G42" fmla="?: G6 G41 G33"/>
                    <a:gd name="T12" fmla="*/ 10800 w 21600"/>
                    <a:gd name="T13" fmla="*/ 0 h 21600"/>
                    <a:gd name="T14" fmla="*/ 2627 w 21600"/>
                    <a:gd name="T15" fmla="*/ 11784 h 21600"/>
                    <a:gd name="T16" fmla="*/ 10800 w 21600"/>
                    <a:gd name="T17" fmla="*/ 5137 h 21600"/>
                    <a:gd name="T18" fmla="*/ 18973 w 21600"/>
                    <a:gd name="T19" fmla="*/ 11784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5177" y="11476"/>
                      </a:moveTo>
                      <a:cubicBezTo>
                        <a:pt x="5150" y="11252"/>
                        <a:pt x="5137" y="11026"/>
                        <a:pt x="5137" y="10800"/>
                      </a:cubicBezTo>
                      <a:cubicBezTo>
                        <a:pt x="5137" y="7672"/>
                        <a:pt x="7672" y="5137"/>
                        <a:pt x="10800" y="5137"/>
                      </a:cubicBezTo>
                      <a:cubicBezTo>
                        <a:pt x="13927" y="5137"/>
                        <a:pt x="16463" y="7672"/>
                        <a:pt x="16463" y="10800"/>
                      </a:cubicBezTo>
                      <a:cubicBezTo>
                        <a:pt x="16463" y="11026"/>
                        <a:pt x="16449" y="11252"/>
                        <a:pt x="16422" y="11476"/>
                      </a:cubicBezTo>
                      <a:lnTo>
                        <a:pt x="21522" y="12090"/>
                      </a:lnTo>
                      <a:cubicBezTo>
                        <a:pt x="21574" y="11662"/>
                        <a:pt x="21600" y="11231"/>
                        <a:pt x="21600" y="10800"/>
                      </a:cubicBezTo>
                      <a:cubicBezTo>
                        <a:pt x="21600" y="4835"/>
                        <a:pt x="16764" y="0"/>
                        <a:pt x="10800" y="0"/>
                      </a:cubicBezTo>
                      <a:cubicBezTo>
                        <a:pt x="4835" y="0"/>
                        <a:pt x="0" y="4835"/>
                        <a:pt x="0" y="10800"/>
                      </a:cubicBezTo>
                      <a:cubicBezTo>
                        <a:pt x="0" y="11231"/>
                        <a:pt x="25" y="11662"/>
                        <a:pt x="77" y="12090"/>
                      </a:cubicBezTo>
                      <a:close/>
                    </a:path>
                  </a:pathLst>
                </a:custGeom>
                <a:solidFill>
                  <a:srgbClr val="CCFFCC"/>
                </a:solidFill>
                <a:ln w="25400">
                  <a:solidFill>
                    <a:srgbClr val="CCFFC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US" altLang="en-US"/>
                </a:p>
              </p:txBody>
            </p:sp>
            <p:sp>
              <p:nvSpPr>
                <p:cNvPr id="28679" name="Rectangle 7"/>
                <p:cNvSpPr>
                  <a:spLocks noChangeArrowheads="1"/>
                </p:cNvSpPr>
                <p:nvPr/>
              </p:nvSpPr>
              <p:spPr bwMode="auto">
                <a:xfrm>
                  <a:off x="0" y="960"/>
                  <a:ext cx="3537" cy="660"/>
                </a:xfrm>
                <a:prstGeom prst="rect">
                  <a:avLst/>
                </a:prstGeom>
                <a:solidFill>
                  <a:srgbClr val="CCFFCC"/>
                </a:solidFill>
                <a:ln w="25400">
                  <a:solidFill>
                    <a:srgbClr val="CCFFC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US"/>
                </a:p>
              </p:txBody>
            </p:sp>
            <p:sp>
              <p:nvSpPr>
                <p:cNvPr id="28680" name="Rectangle 8"/>
                <p:cNvSpPr>
                  <a:spLocks noChangeArrowheads="1"/>
                </p:cNvSpPr>
                <p:nvPr/>
              </p:nvSpPr>
              <p:spPr bwMode="auto">
                <a:xfrm>
                  <a:off x="0" y="3036"/>
                  <a:ext cx="3628" cy="660"/>
                </a:xfrm>
                <a:prstGeom prst="rect">
                  <a:avLst/>
                </a:prstGeom>
                <a:solidFill>
                  <a:srgbClr val="CCFFCC"/>
                </a:solidFill>
                <a:ln w="25400">
                  <a:solidFill>
                    <a:srgbClr val="CCFFC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US"/>
                </a:p>
              </p:txBody>
            </p:sp>
          </p:grpSp>
        </p:grpSp>
        <p:grpSp>
          <p:nvGrpSpPr>
            <p:cNvPr id="28681" name="Group 9"/>
            <p:cNvGrpSpPr>
              <a:grpSpLocks/>
            </p:cNvGrpSpPr>
            <p:nvPr/>
          </p:nvGrpSpPr>
          <p:grpSpPr bwMode="auto">
            <a:xfrm rot="-6052198">
              <a:off x="4848" y="2928"/>
              <a:ext cx="480" cy="288"/>
              <a:chOff x="2592" y="2544"/>
              <a:chExt cx="1248" cy="576"/>
            </a:xfrm>
          </p:grpSpPr>
          <p:sp>
            <p:nvSpPr>
              <p:cNvPr id="28682" name="AutoShape 10"/>
              <p:cNvSpPr>
                <a:spLocks noChangeArrowheads="1"/>
              </p:cNvSpPr>
              <p:nvPr/>
            </p:nvSpPr>
            <p:spPr bwMode="auto">
              <a:xfrm>
                <a:off x="2592" y="2544"/>
                <a:ext cx="672" cy="576"/>
              </a:xfrm>
              <a:prstGeom prst="star4">
                <a:avLst>
                  <a:gd name="adj" fmla="val 12500"/>
                </a:avLst>
              </a:prstGeom>
              <a:solidFill>
                <a:srgbClr val="FF0000"/>
              </a:solidFill>
              <a:ln w="2540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US"/>
              </a:p>
            </p:txBody>
          </p:sp>
          <p:sp>
            <p:nvSpPr>
              <p:cNvPr id="28683" name="Oval 11"/>
              <p:cNvSpPr>
                <a:spLocks noChangeArrowheads="1"/>
              </p:cNvSpPr>
              <p:nvPr/>
            </p:nvSpPr>
            <p:spPr bwMode="auto">
              <a:xfrm>
                <a:off x="3120" y="2736"/>
                <a:ext cx="240" cy="192"/>
              </a:xfrm>
              <a:prstGeom prst="ellipse">
                <a:avLst/>
              </a:prstGeom>
              <a:solidFill>
                <a:srgbClr val="FF0000"/>
              </a:solidFill>
              <a:ln w="254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US"/>
              </a:p>
            </p:txBody>
          </p:sp>
          <p:sp>
            <p:nvSpPr>
              <p:cNvPr id="28684" name="Oval 12"/>
              <p:cNvSpPr>
                <a:spLocks noChangeArrowheads="1"/>
              </p:cNvSpPr>
              <p:nvPr/>
            </p:nvSpPr>
            <p:spPr bwMode="auto">
              <a:xfrm>
                <a:off x="3360" y="2736"/>
                <a:ext cx="240" cy="192"/>
              </a:xfrm>
              <a:prstGeom prst="ellipse">
                <a:avLst/>
              </a:prstGeom>
              <a:solidFill>
                <a:srgbClr val="FF0000"/>
              </a:solidFill>
              <a:ln w="254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US"/>
              </a:p>
            </p:txBody>
          </p:sp>
          <p:sp>
            <p:nvSpPr>
              <p:cNvPr id="28685" name="Oval 13"/>
              <p:cNvSpPr>
                <a:spLocks noChangeArrowheads="1"/>
              </p:cNvSpPr>
              <p:nvPr/>
            </p:nvSpPr>
            <p:spPr bwMode="auto">
              <a:xfrm>
                <a:off x="3600" y="2736"/>
                <a:ext cx="240" cy="192"/>
              </a:xfrm>
              <a:prstGeom prst="ellipse">
                <a:avLst/>
              </a:prstGeom>
              <a:solidFill>
                <a:srgbClr val="FF0000"/>
              </a:solidFill>
              <a:ln w="254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US"/>
              </a:p>
            </p:txBody>
          </p:sp>
        </p:grpSp>
        <p:sp>
          <p:nvSpPr>
            <p:cNvPr id="28686" name="AutoShape 14"/>
            <p:cNvSpPr>
              <a:spLocks noChangeArrowheads="1"/>
            </p:cNvSpPr>
            <p:nvPr/>
          </p:nvSpPr>
          <p:spPr bwMode="auto">
            <a:xfrm rot="-3734252">
              <a:off x="4066" y="2633"/>
              <a:ext cx="262" cy="518"/>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800000"/>
            </a:solidFill>
            <a:ln w="25400">
              <a:solidFill>
                <a:srgbClr val="8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US"/>
            </a:p>
          </p:txBody>
        </p:sp>
        <p:sp>
          <p:nvSpPr>
            <p:cNvPr id="28687" name="Oval 15"/>
            <p:cNvSpPr>
              <a:spLocks noChangeArrowheads="1"/>
            </p:cNvSpPr>
            <p:nvPr/>
          </p:nvSpPr>
          <p:spPr bwMode="auto">
            <a:xfrm>
              <a:off x="4368" y="2928"/>
              <a:ext cx="288" cy="288"/>
            </a:xfrm>
            <a:prstGeom prst="ellipse">
              <a:avLst/>
            </a:prstGeom>
            <a:solidFill>
              <a:srgbClr val="800000"/>
            </a:solidFill>
            <a:ln w="25400">
              <a:solidFill>
                <a:srgbClr val="8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US"/>
            </a:p>
          </p:txBody>
        </p:sp>
        <p:grpSp>
          <p:nvGrpSpPr>
            <p:cNvPr id="28790" name="Group 118"/>
            <p:cNvGrpSpPr>
              <a:grpSpLocks/>
            </p:cNvGrpSpPr>
            <p:nvPr/>
          </p:nvGrpSpPr>
          <p:grpSpPr bwMode="auto">
            <a:xfrm>
              <a:off x="4416" y="3504"/>
              <a:ext cx="432" cy="384"/>
              <a:chOff x="4416" y="3504"/>
              <a:chExt cx="432" cy="384"/>
            </a:xfrm>
          </p:grpSpPr>
          <p:grpSp>
            <p:nvGrpSpPr>
              <p:cNvPr id="28688" name="Group 16"/>
              <p:cNvGrpSpPr>
                <a:grpSpLocks/>
              </p:cNvGrpSpPr>
              <p:nvPr/>
            </p:nvGrpSpPr>
            <p:grpSpPr bwMode="auto">
              <a:xfrm rot="16200000" flipV="1">
                <a:off x="4536" y="3576"/>
                <a:ext cx="384" cy="240"/>
                <a:chOff x="4512" y="3744"/>
                <a:chExt cx="504" cy="336"/>
              </a:xfrm>
            </p:grpSpPr>
            <p:sp>
              <p:nvSpPr>
                <p:cNvPr id="28689" name="AutoShape 17"/>
                <p:cNvSpPr>
                  <a:spLocks noChangeArrowheads="1"/>
                </p:cNvSpPr>
                <p:nvPr/>
              </p:nvSpPr>
              <p:spPr bwMode="auto">
                <a:xfrm>
                  <a:off x="4512" y="3744"/>
                  <a:ext cx="336" cy="336"/>
                </a:xfrm>
                <a:prstGeom prst="star4">
                  <a:avLst>
                    <a:gd name="adj" fmla="val 12500"/>
                  </a:avLst>
                </a:prstGeom>
                <a:solidFill>
                  <a:srgbClr val="FF0000"/>
                </a:solidFill>
                <a:ln w="2540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US"/>
                </a:p>
              </p:txBody>
            </p:sp>
            <p:sp>
              <p:nvSpPr>
                <p:cNvPr id="28690" name="Oval 18"/>
                <p:cNvSpPr>
                  <a:spLocks noChangeArrowheads="1"/>
                </p:cNvSpPr>
                <p:nvPr/>
              </p:nvSpPr>
              <p:spPr bwMode="auto">
                <a:xfrm>
                  <a:off x="4776" y="3856"/>
                  <a:ext cx="120" cy="112"/>
                </a:xfrm>
                <a:prstGeom prst="ellipse">
                  <a:avLst/>
                </a:prstGeom>
                <a:solidFill>
                  <a:srgbClr val="FF0000"/>
                </a:solidFill>
                <a:ln w="254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US"/>
                </a:p>
              </p:txBody>
            </p:sp>
            <p:sp>
              <p:nvSpPr>
                <p:cNvPr id="28691" name="Oval 19"/>
                <p:cNvSpPr>
                  <a:spLocks noChangeArrowheads="1"/>
                </p:cNvSpPr>
                <p:nvPr/>
              </p:nvSpPr>
              <p:spPr bwMode="auto">
                <a:xfrm>
                  <a:off x="4896" y="3856"/>
                  <a:ext cx="120" cy="112"/>
                </a:xfrm>
                <a:prstGeom prst="ellipse">
                  <a:avLst/>
                </a:prstGeom>
                <a:solidFill>
                  <a:srgbClr val="FF0000"/>
                </a:solidFill>
                <a:ln w="254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US"/>
                </a:p>
              </p:txBody>
            </p:sp>
          </p:grpSp>
          <p:sp>
            <p:nvSpPr>
              <p:cNvPr id="28692" name="Oval 20"/>
              <p:cNvSpPr>
                <a:spLocks noChangeArrowheads="1"/>
              </p:cNvSpPr>
              <p:nvPr/>
            </p:nvSpPr>
            <p:spPr bwMode="auto">
              <a:xfrm>
                <a:off x="4416" y="3600"/>
                <a:ext cx="96" cy="64"/>
              </a:xfrm>
              <a:prstGeom prst="ellipse">
                <a:avLst/>
              </a:prstGeom>
              <a:solidFill>
                <a:srgbClr val="FF0000"/>
              </a:solidFill>
              <a:ln w="254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US"/>
              </a:p>
            </p:txBody>
          </p:sp>
        </p:grpSp>
        <p:sp>
          <p:nvSpPr>
            <p:cNvPr id="28693" name="AutoShape 21"/>
            <p:cNvSpPr>
              <a:spLocks noChangeArrowheads="1"/>
            </p:cNvSpPr>
            <p:nvPr/>
          </p:nvSpPr>
          <p:spPr bwMode="auto">
            <a:xfrm rot="-2215418">
              <a:off x="4416" y="3120"/>
              <a:ext cx="576" cy="192"/>
            </a:xfrm>
            <a:prstGeom prst="curvedDownArrow">
              <a:avLst>
                <a:gd name="adj1" fmla="val 60000"/>
                <a:gd name="adj2" fmla="val 120000"/>
                <a:gd name="adj3" fmla="val 33333"/>
              </a:avLst>
            </a:prstGeom>
            <a:solidFill>
              <a:srgbClr val="FF00FF"/>
            </a:solidFill>
            <a:ln w="25400">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US"/>
            </a:p>
          </p:txBody>
        </p:sp>
        <p:sp>
          <p:nvSpPr>
            <p:cNvPr id="28694" name="AutoShape 22"/>
            <p:cNvSpPr>
              <a:spLocks noChangeArrowheads="1"/>
            </p:cNvSpPr>
            <p:nvPr/>
          </p:nvSpPr>
          <p:spPr bwMode="auto">
            <a:xfrm rot="-4758344">
              <a:off x="4320" y="1536"/>
              <a:ext cx="624" cy="336"/>
            </a:xfrm>
            <a:prstGeom prst="curvedDownArrow">
              <a:avLst>
                <a:gd name="adj1" fmla="val 37143"/>
                <a:gd name="adj2" fmla="val 74286"/>
                <a:gd name="adj3" fmla="val 33333"/>
              </a:avLst>
            </a:prstGeom>
            <a:solidFill>
              <a:srgbClr val="FF00FF"/>
            </a:solidFill>
            <a:ln w="25400">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US"/>
            </a:p>
          </p:txBody>
        </p:sp>
        <p:cxnSp>
          <p:nvCxnSpPr>
            <p:cNvPr id="28697" name="AutoShape 25"/>
            <p:cNvCxnSpPr>
              <a:cxnSpLocks noChangeShapeType="1"/>
              <a:endCxn id="28755" idx="4"/>
            </p:cNvCxnSpPr>
            <p:nvPr/>
          </p:nvCxnSpPr>
          <p:spPr bwMode="auto">
            <a:xfrm rot="16200000">
              <a:off x="272" y="1752"/>
              <a:ext cx="752" cy="336"/>
            </a:xfrm>
            <a:prstGeom prst="curvedConnector3">
              <a:avLst>
                <a:gd name="adj1" fmla="val 53190"/>
              </a:avLst>
            </a:prstGeom>
            <a:noFill/>
            <a:ln w="76200" cap="rnd">
              <a:solidFill>
                <a:srgbClr val="FF0000"/>
              </a:solidFill>
              <a:prstDash val="sysDot"/>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8698" name="Text Box 26"/>
            <p:cNvSpPr txBox="1">
              <a:spLocks noChangeArrowheads="1"/>
            </p:cNvSpPr>
            <p:nvPr/>
          </p:nvSpPr>
          <p:spPr bwMode="auto">
            <a:xfrm>
              <a:off x="615" y="1903"/>
              <a:ext cx="392" cy="292"/>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25400">
                  <a:solidFill>
                    <a:srgbClr val="CCFF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l"/>
              <a:r>
                <a:rPr lang="fr-FR" altLang="en-US" sz="2400">
                  <a:solidFill>
                    <a:srgbClr val="FF0000"/>
                  </a:solidFill>
                </a:rPr>
                <a:t>2 e</a:t>
              </a:r>
              <a:r>
                <a:rPr lang="fr-FR" altLang="en-US" sz="2400" baseline="30000">
                  <a:solidFill>
                    <a:srgbClr val="FF0000"/>
                  </a:solidFill>
                </a:rPr>
                <a:t>-</a:t>
              </a:r>
            </a:p>
          </p:txBody>
        </p:sp>
        <p:sp>
          <p:nvSpPr>
            <p:cNvPr id="28699" name="Text Box 27"/>
            <p:cNvSpPr txBox="1">
              <a:spLocks noChangeArrowheads="1"/>
            </p:cNvSpPr>
            <p:nvPr/>
          </p:nvSpPr>
          <p:spPr bwMode="auto">
            <a:xfrm>
              <a:off x="1632" y="2052"/>
              <a:ext cx="501" cy="331"/>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25400">
                  <a:solidFill>
                    <a:srgbClr val="CCFF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l"/>
              <a:r>
                <a:rPr lang="fr-FR" altLang="en-US" sz="2800">
                  <a:solidFill>
                    <a:srgbClr val="0000FF"/>
                  </a:solidFill>
                </a:rPr>
                <a:t>n H</a:t>
              </a:r>
              <a:r>
                <a:rPr lang="fr-FR" altLang="en-US" sz="2800" baseline="30000">
                  <a:solidFill>
                    <a:srgbClr val="0000FF"/>
                  </a:solidFill>
                </a:rPr>
                <a:t>+</a:t>
              </a:r>
            </a:p>
          </p:txBody>
        </p:sp>
        <p:sp>
          <p:nvSpPr>
            <p:cNvPr id="28700" name="Line 28"/>
            <p:cNvSpPr>
              <a:spLocks noChangeShapeType="1"/>
            </p:cNvSpPr>
            <p:nvPr/>
          </p:nvSpPr>
          <p:spPr bwMode="auto">
            <a:xfrm>
              <a:off x="576" y="2592"/>
              <a:ext cx="2976" cy="1296"/>
            </a:xfrm>
            <a:prstGeom prst="line">
              <a:avLst/>
            </a:prstGeom>
            <a:noFill/>
            <a:ln w="101600" cap="rnd">
              <a:solidFill>
                <a:srgbClr val="003300"/>
              </a:solidFill>
              <a:prstDash val="sysDot"/>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en-US"/>
            </a:p>
          </p:txBody>
        </p:sp>
        <p:sp>
          <p:nvSpPr>
            <p:cNvPr id="28701" name="Text Box 29"/>
            <p:cNvSpPr txBox="1">
              <a:spLocks noChangeArrowheads="1"/>
            </p:cNvSpPr>
            <p:nvPr/>
          </p:nvSpPr>
          <p:spPr bwMode="auto">
            <a:xfrm>
              <a:off x="3552" y="3732"/>
              <a:ext cx="341" cy="331"/>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25400">
                  <a:solidFill>
                    <a:srgbClr val="CCFF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l"/>
              <a:r>
                <a:rPr lang="fr-FR" altLang="en-US" sz="2800"/>
                <a:t>O</a:t>
              </a:r>
              <a:r>
                <a:rPr lang="fr-FR" altLang="en-US" sz="2800" baseline="-25000"/>
                <a:t>2</a:t>
              </a:r>
            </a:p>
          </p:txBody>
        </p:sp>
        <p:sp>
          <p:nvSpPr>
            <p:cNvPr id="28702" name="Line 30"/>
            <p:cNvSpPr>
              <a:spLocks noChangeShapeType="1"/>
            </p:cNvSpPr>
            <p:nvPr/>
          </p:nvSpPr>
          <p:spPr bwMode="auto">
            <a:xfrm>
              <a:off x="3360" y="2352"/>
              <a:ext cx="1680" cy="1056"/>
            </a:xfrm>
            <a:prstGeom prst="line">
              <a:avLst/>
            </a:prstGeom>
            <a:noFill/>
            <a:ln w="101600" cap="rnd">
              <a:solidFill>
                <a:schemeClr val="accent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en-US"/>
            </a:p>
          </p:txBody>
        </p:sp>
        <p:sp>
          <p:nvSpPr>
            <p:cNvPr id="28703" name="Line 31"/>
            <p:cNvSpPr>
              <a:spLocks noChangeShapeType="1"/>
            </p:cNvSpPr>
            <p:nvPr/>
          </p:nvSpPr>
          <p:spPr bwMode="auto">
            <a:xfrm flipV="1">
              <a:off x="2304" y="2304"/>
              <a:ext cx="1008" cy="0"/>
            </a:xfrm>
            <a:prstGeom prst="line">
              <a:avLst/>
            </a:prstGeom>
            <a:noFill/>
            <a:ln w="101600" cap="rnd">
              <a:solidFill>
                <a:schemeClr val="accent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en-US"/>
            </a:p>
          </p:txBody>
        </p:sp>
        <p:sp>
          <p:nvSpPr>
            <p:cNvPr id="28704" name="Line 32"/>
            <p:cNvSpPr>
              <a:spLocks noChangeShapeType="1"/>
            </p:cNvSpPr>
            <p:nvPr/>
          </p:nvSpPr>
          <p:spPr bwMode="auto">
            <a:xfrm flipH="1" flipV="1">
              <a:off x="4800" y="2208"/>
              <a:ext cx="672" cy="1056"/>
            </a:xfrm>
            <a:prstGeom prst="line">
              <a:avLst/>
            </a:prstGeom>
            <a:noFill/>
            <a:ln w="101600" cap="rnd">
              <a:solidFill>
                <a:schemeClr val="accent2"/>
              </a:solidFill>
              <a:prstDash val="sysDot"/>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en-US"/>
            </a:p>
          </p:txBody>
        </p:sp>
        <p:cxnSp>
          <p:nvCxnSpPr>
            <p:cNvPr id="28705" name="AutoShape 33"/>
            <p:cNvCxnSpPr>
              <a:cxnSpLocks noChangeShapeType="1"/>
              <a:stCxn id="28702" idx="1"/>
              <a:endCxn id="28704" idx="0"/>
            </p:cNvCxnSpPr>
            <p:nvPr/>
          </p:nvCxnSpPr>
          <p:spPr bwMode="auto">
            <a:xfrm rot="5400000" flipH="1" flipV="1">
              <a:off x="5184" y="3152"/>
              <a:ext cx="144" cy="432"/>
            </a:xfrm>
            <a:prstGeom prst="curvedConnector3">
              <a:avLst>
                <a:gd name="adj1" fmla="val -77778"/>
              </a:avLst>
            </a:prstGeom>
            <a:noFill/>
            <a:ln w="101600" cap="rnd">
              <a:solidFill>
                <a:srgbClr val="0000FF"/>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8706" name="AutoShape 34"/>
            <p:cNvSpPr>
              <a:spLocks noChangeArrowheads="1"/>
            </p:cNvSpPr>
            <p:nvPr/>
          </p:nvSpPr>
          <p:spPr bwMode="auto">
            <a:xfrm rot="2901987">
              <a:off x="4872" y="1848"/>
              <a:ext cx="240" cy="288"/>
            </a:xfrm>
            <a:prstGeom prst="flowChartCollate">
              <a:avLst/>
            </a:prstGeom>
            <a:solidFill>
              <a:srgbClr val="00FF00"/>
            </a:solidFill>
            <a:ln w="25400">
              <a:solidFill>
                <a:srgbClr val="00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US"/>
            </a:p>
          </p:txBody>
        </p:sp>
        <p:grpSp>
          <p:nvGrpSpPr>
            <p:cNvPr id="28789" name="Group 117"/>
            <p:cNvGrpSpPr>
              <a:grpSpLocks/>
            </p:cNvGrpSpPr>
            <p:nvPr/>
          </p:nvGrpSpPr>
          <p:grpSpPr bwMode="auto">
            <a:xfrm>
              <a:off x="4896" y="1248"/>
              <a:ext cx="480" cy="240"/>
              <a:chOff x="4896" y="1248"/>
              <a:chExt cx="480" cy="240"/>
            </a:xfrm>
          </p:grpSpPr>
          <p:sp>
            <p:nvSpPr>
              <p:cNvPr id="28707" name="AutoShape 35"/>
              <p:cNvSpPr>
                <a:spLocks noChangeArrowheads="1"/>
              </p:cNvSpPr>
              <p:nvPr/>
            </p:nvSpPr>
            <p:spPr bwMode="auto">
              <a:xfrm rot="2901987">
                <a:off x="5016" y="1224"/>
                <a:ext cx="240" cy="288"/>
              </a:xfrm>
              <a:prstGeom prst="flowChartCollate">
                <a:avLst/>
              </a:prstGeom>
              <a:solidFill>
                <a:srgbClr val="00FF00"/>
              </a:solidFill>
              <a:ln w="25400">
                <a:solidFill>
                  <a:srgbClr val="00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US"/>
              </a:p>
            </p:txBody>
          </p:sp>
          <p:sp>
            <p:nvSpPr>
              <p:cNvPr id="28708" name="Oval 36"/>
              <p:cNvSpPr>
                <a:spLocks noChangeArrowheads="1"/>
              </p:cNvSpPr>
              <p:nvPr/>
            </p:nvSpPr>
            <p:spPr bwMode="auto">
              <a:xfrm>
                <a:off x="4896" y="1296"/>
                <a:ext cx="96" cy="96"/>
              </a:xfrm>
              <a:prstGeom prst="ellipse">
                <a:avLst/>
              </a:prstGeom>
              <a:solidFill>
                <a:srgbClr val="0000FF"/>
              </a:solidFill>
              <a:ln w="25400">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US"/>
              </a:p>
            </p:txBody>
          </p:sp>
          <p:sp>
            <p:nvSpPr>
              <p:cNvPr id="28709" name="Oval 37"/>
              <p:cNvSpPr>
                <a:spLocks noChangeArrowheads="1"/>
              </p:cNvSpPr>
              <p:nvPr/>
            </p:nvSpPr>
            <p:spPr bwMode="auto">
              <a:xfrm>
                <a:off x="5280" y="1344"/>
                <a:ext cx="96" cy="96"/>
              </a:xfrm>
              <a:prstGeom prst="ellipse">
                <a:avLst/>
              </a:prstGeom>
              <a:solidFill>
                <a:srgbClr val="0000FF"/>
              </a:solidFill>
              <a:ln w="25400">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US"/>
              </a:p>
            </p:txBody>
          </p:sp>
        </p:grpSp>
        <p:sp>
          <p:nvSpPr>
            <p:cNvPr id="28710" name="Text Box 38"/>
            <p:cNvSpPr txBox="1">
              <a:spLocks noChangeArrowheads="1"/>
            </p:cNvSpPr>
            <p:nvPr/>
          </p:nvSpPr>
          <p:spPr bwMode="auto">
            <a:xfrm>
              <a:off x="5149" y="2016"/>
              <a:ext cx="457" cy="234"/>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25400">
                  <a:solidFill>
                    <a:srgbClr val="CCFF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l"/>
              <a:r>
                <a:rPr lang="fr-FR" altLang="en-US"/>
                <a:t>NADP</a:t>
              </a:r>
            </a:p>
          </p:txBody>
        </p:sp>
        <p:sp>
          <p:nvSpPr>
            <p:cNvPr id="28711" name="Text Box 39"/>
            <p:cNvSpPr txBox="1">
              <a:spLocks noChangeArrowheads="1"/>
            </p:cNvSpPr>
            <p:nvPr/>
          </p:nvSpPr>
          <p:spPr bwMode="auto">
            <a:xfrm>
              <a:off x="4896" y="912"/>
              <a:ext cx="597" cy="234"/>
            </a:xfrm>
            <a:prstGeom prst="rect">
              <a:avLst/>
            </a:prstGeom>
            <a:solidFill>
              <a:schemeClr val="bg1"/>
            </a:solidFill>
            <a:ln>
              <a:noFill/>
            </a:ln>
            <a:effectLst/>
            <a:extLst>
              <a:ext uri="{91240B29-F687-4F45-9708-019B960494DF}">
                <a14:hiddenLine xmlns:a14="http://schemas.microsoft.com/office/drawing/2010/main" w="25400">
                  <a:solidFill>
                    <a:srgbClr val="CCFF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l"/>
              <a:r>
                <a:rPr lang="fr-FR" altLang="en-US"/>
                <a:t>NADPH</a:t>
              </a:r>
              <a:r>
                <a:rPr lang="fr-FR" altLang="en-US" baseline="-25000"/>
                <a:t>2</a:t>
              </a:r>
            </a:p>
          </p:txBody>
        </p:sp>
        <p:sp>
          <p:nvSpPr>
            <p:cNvPr id="28712" name="Text Box 40"/>
            <p:cNvSpPr txBox="1">
              <a:spLocks noChangeArrowheads="1"/>
            </p:cNvSpPr>
            <p:nvPr/>
          </p:nvSpPr>
          <p:spPr bwMode="auto">
            <a:xfrm>
              <a:off x="4800" y="3638"/>
              <a:ext cx="363" cy="234"/>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25400">
                  <a:solidFill>
                    <a:srgbClr val="CCFF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l"/>
              <a:r>
                <a:rPr lang="fr-FR" altLang="en-US"/>
                <a:t>ADP</a:t>
              </a:r>
            </a:p>
          </p:txBody>
        </p:sp>
        <p:sp>
          <p:nvSpPr>
            <p:cNvPr id="28713" name="Text Box 41"/>
            <p:cNvSpPr txBox="1">
              <a:spLocks noChangeArrowheads="1"/>
            </p:cNvSpPr>
            <p:nvPr/>
          </p:nvSpPr>
          <p:spPr bwMode="auto">
            <a:xfrm>
              <a:off x="4176" y="3504"/>
              <a:ext cx="223" cy="234"/>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25400">
                  <a:solidFill>
                    <a:srgbClr val="CCFF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l"/>
              <a:r>
                <a:rPr lang="fr-FR" altLang="en-US"/>
                <a:t>Pi</a:t>
              </a:r>
            </a:p>
          </p:txBody>
        </p:sp>
        <p:sp>
          <p:nvSpPr>
            <p:cNvPr id="28714" name="AutoShape 42"/>
            <p:cNvSpPr>
              <a:spLocks noChangeArrowheads="1"/>
            </p:cNvSpPr>
            <p:nvPr/>
          </p:nvSpPr>
          <p:spPr bwMode="auto">
            <a:xfrm>
              <a:off x="0" y="2304"/>
              <a:ext cx="816" cy="336"/>
            </a:xfrm>
            <a:prstGeom prst="cloudCallout">
              <a:avLst>
                <a:gd name="adj1" fmla="val -42278"/>
                <a:gd name="adj2" fmla="val 152977"/>
              </a:avLst>
            </a:prstGeom>
            <a:solidFill>
              <a:srgbClr val="CCFFFF"/>
            </a:solidFill>
            <a:ln w="25400">
              <a:solidFill>
                <a:srgbClr val="CCFF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r>
                <a:rPr lang="fr-FR" altLang="en-US" sz="2400"/>
                <a:t>H</a:t>
              </a:r>
              <a:r>
                <a:rPr lang="fr-FR" altLang="en-US" sz="2400" baseline="-25000"/>
                <a:t>2</a:t>
              </a:r>
              <a:r>
                <a:rPr lang="fr-FR" altLang="en-US" sz="2400"/>
                <a:t>O</a:t>
              </a:r>
            </a:p>
          </p:txBody>
        </p:sp>
        <p:sp>
          <p:nvSpPr>
            <p:cNvPr id="28716" name="AutoShape 44"/>
            <p:cNvSpPr>
              <a:spLocks noChangeArrowheads="1"/>
            </p:cNvSpPr>
            <p:nvPr/>
          </p:nvSpPr>
          <p:spPr bwMode="auto">
            <a:xfrm>
              <a:off x="1104" y="3744"/>
              <a:ext cx="1536" cy="576"/>
            </a:xfrm>
            <a:prstGeom prst="horizontalScroll">
              <a:avLst>
                <a:gd name="adj" fmla="val 12500"/>
              </a:avLst>
            </a:prstGeom>
            <a:solidFill>
              <a:srgbClr val="C0C0C0"/>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r>
                <a:rPr lang="fr-FR" altLang="en-US">
                  <a:latin typeface="Lucida Handwriting" panose="03010101010101010101" pitchFamily="66" charset="0"/>
                </a:rPr>
                <a:t>stroma </a:t>
              </a:r>
            </a:p>
            <a:p>
              <a:r>
                <a:rPr lang="fr-FR" altLang="en-US">
                  <a:latin typeface="Lucida Handwriting" panose="03010101010101010101" pitchFamily="66" charset="0"/>
                </a:rPr>
                <a:t>du chloroplaste</a:t>
              </a:r>
            </a:p>
          </p:txBody>
        </p:sp>
        <p:sp>
          <p:nvSpPr>
            <p:cNvPr id="28717" name="AutoShape 45"/>
            <p:cNvSpPr>
              <a:spLocks noChangeArrowheads="1"/>
            </p:cNvSpPr>
            <p:nvPr/>
          </p:nvSpPr>
          <p:spPr bwMode="auto">
            <a:xfrm>
              <a:off x="1968" y="2544"/>
              <a:ext cx="1632" cy="480"/>
            </a:xfrm>
            <a:prstGeom prst="horizontalScroll">
              <a:avLst>
                <a:gd name="adj" fmla="val 12500"/>
              </a:avLst>
            </a:prstGeom>
            <a:solidFill>
              <a:srgbClr val="C0C0C0"/>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r>
                <a:rPr lang="fr-FR" altLang="en-US">
                  <a:latin typeface="Lucida Handwriting" panose="03010101010101010101" pitchFamily="66" charset="0"/>
                </a:rPr>
                <a:t>espace </a:t>
              </a:r>
            </a:p>
            <a:p>
              <a:r>
                <a:rPr lang="fr-FR" altLang="en-US">
                  <a:latin typeface="Lucida Handwriting" panose="03010101010101010101" pitchFamily="66" charset="0"/>
                </a:rPr>
                <a:t>intrathylakoïde</a:t>
              </a:r>
            </a:p>
          </p:txBody>
        </p:sp>
        <p:sp>
          <p:nvSpPr>
            <p:cNvPr id="28718" name="AutoShape 46"/>
            <p:cNvSpPr>
              <a:spLocks noChangeArrowheads="1"/>
            </p:cNvSpPr>
            <p:nvPr/>
          </p:nvSpPr>
          <p:spPr bwMode="auto">
            <a:xfrm>
              <a:off x="144" y="3072"/>
              <a:ext cx="1392" cy="528"/>
            </a:xfrm>
            <a:prstGeom prst="horizontalScroll">
              <a:avLst>
                <a:gd name="adj" fmla="val 12500"/>
              </a:avLst>
            </a:prstGeom>
            <a:solidFill>
              <a:srgbClr val="C0C0C0"/>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r>
                <a:rPr lang="fr-FR" altLang="en-US">
                  <a:latin typeface="Lucida Handwriting" panose="03010101010101010101" pitchFamily="66" charset="0"/>
                </a:rPr>
                <a:t>membrane du</a:t>
              </a:r>
            </a:p>
            <a:p>
              <a:r>
                <a:rPr lang="fr-FR" altLang="en-US">
                  <a:latin typeface="Lucida Handwriting" panose="03010101010101010101" pitchFamily="66" charset="0"/>
                </a:rPr>
                <a:t>  thylakoïde </a:t>
              </a:r>
            </a:p>
          </p:txBody>
        </p:sp>
        <p:grpSp>
          <p:nvGrpSpPr>
            <p:cNvPr id="28719" name="Group 47"/>
            <p:cNvGrpSpPr>
              <a:grpSpLocks/>
            </p:cNvGrpSpPr>
            <p:nvPr/>
          </p:nvGrpSpPr>
          <p:grpSpPr bwMode="auto">
            <a:xfrm>
              <a:off x="1632" y="1008"/>
              <a:ext cx="878" cy="600"/>
              <a:chOff x="2064" y="2544"/>
              <a:chExt cx="878" cy="600"/>
            </a:xfrm>
          </p:grpSpPr>
          <p:grpSp>
            <p:nvGrpSpPr>
              <p:cNvPr id="28720" name="Group 48"/>
              <p:cNvGrpSpPr>
                <a:grpSpLocks/>
              </p:cNvGrpSpPr>
              <p:nvPr/>
            </p:nvGrpSpPr>
            <p:grpSpPr bwMode="auto">
              <a:xfrm>
                <a:off x="2064" y="2544"/>
                <a:ext cx="878" cy="600"/>
                <a:chOff x="1104" y="2832"/>
                <a:chExt cx="878" cy="600"/>
              </a:xfrm>
            </p:grpSpPr>
            <p:grpSp>
              <p:nvGrpSpPr>
                <p:cNvPr id="28721" name="Group 49"/>
                <p:cNvGrpSpPr>
                  <a:grpSpLocks/>
                </p:cNvGrpSpPr>
                <p:nvPr/>
              </p:nvGrpSpPr>
              <p:grpSpPr bwMode="auto">
                <a:xfrm>
                  <a:off x="1392" y="3024"/>
                  <a:ext cx="302" cy="216"/>
                  <a:chOff x="1488" y="2784"/>
                  <a:chExt cx="528" cy="432"/>
                </a:xfrm>
              </p:grpSpPr>
              <p:sp>
                <p:nvSpPr>
                  <p:cNvPr id="28722" name="AutoShape 50"/>
                  <p:cNvSpPr>
                    <a:spLocks noChangeArrowheads="1"/>
                  </p:cNvSpPr>
                  <p:nvPr/>
                </p:nvSpPr>
                <p:spPr bwMode="auto">
                  <a:xfrm flipH="1" flipV="1">
                    <a:off x="1488" y="2784"/>
                    <a:ext cx="528" cy="432"/>
                  </a:xfrm>
                  <a:prstGeom prst="flowChartMagneticTape">
                    <a:avLst/>
                  </a:prstGeom>
                  <a:solidFill>
                    <a:srgbClr val="FF99CC"/>
                  </a:solidFill>
                  <a:ln w="25400">
                    <a:solidFill>
                      <a:srgbClr val="FF99C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US"/>
                  </a:p>
                </p:txBody>
              </p:sp>
              <p:sp>
                <p:nvSpPr>
                  <p:cNvPr id="28723" name="AutoShape 51"/>
                  <p:cNvSpPr>
                    <a:spLocks noChangeArrowheads="1"/>
                  </p:cNvSpPr>
                  <p:nvPr/>
                </p:nvSpPr>
                <p:spPr bwMode="auto">
                  <a:xfrm>
                    <a:off x="1488" y="2784"/>
                    <a:ext cx="528" cy="432"/>
                  </a:xfrm>
                  <a:prstGeom prst="flowChartMagneticTape">
                    <a:avLst/>
                  </a:prstGeom>
                  <a:solidFill>
                    <a:srgbClr val="FF99CC"/>
                  </a:solidFill>
                  <a:ln w="25400">
                    <a:solidFill>
                      <a:srgbClr val="FF99C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US"/>
                  </a:p>
                </p:txBody>
              </p:sp>
            </p:grpSp>
            <p:grpSp>
              <p:nvGrpSpPr>
                <p:cNvPr id="28724" name="Group 52"/>
                <p:cNvGrpSpPr>
                  <a:grpSpLocks/>
                </p:cNvGrpSpPr>
                <p:nvPr/>
              </p:nvGrpSpPr>
              <p:grpSpPr bwMode="auto">
                <a:xfrm>
                  <a:off x="1680" y="3216"/>
                  <a:ext cx="302" cy="216"/>
                  <a:chOff x="1488" y="2784"/>
                  <a:chExt cx="528" cy="432"/>
                </a:xfrm>
              </p:grpSpPr>
              <p:sp>
                <p:nvSpPr>
                  <p:cNvPr id="28725" name="AutoShape 53"/>
                  <p:cNvSpPr>
                    <a:spLocks noChangeArrowheads="1"/>
                  </p:cNvSpPr>
                  <p:nvPr/>
                </p:nvSpPr>
                <p:spPr bwMode="auto">
                  <a:xfrm flipH="1" flipV="1">
                    <a:off x="1488" y="2784"/>
                    <a:ext cx="528" cy="432"/>
                  </a:xfrm>
                  <a:prstGeom prst="flowChartMagneticTape">
                    <a:avLst/>
                  </a:prstGeom>
                  <a:solidFill>
                    <a:srgbClr val="FF99CC"/>
                  </a:solidFill>
                  <a:ln w="25400">
                    <a:solidFill>
                      <a:srgbClr val="FF99C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US"/>
                  </a:p>
                </p:txBody>
              </p:sp>
              <p:sp>
                <p:nvSpPr>
                  <p:cNvPr id="28726" name="AutoShape 54"/>
                  <p:cNvSpPr>
                    <a:spLocks noChangeArrowheads="1"/>
                  </p:cNvSpPr>
                  <p:nvPr/>
                </p:nvSpPr>
                <p:spPr bwMode="auto">
                  <a:xfrm>
                    <a:off x="1488" y="2784"/>
                    <a:ext cx="528" cy="432"/>
                  </a:xfrm>
                  <a:prstGeom prst="flowChartMagneticTape">
                    <a:avLst/>
                  </a:prstGeom>
                  <a:solidFill>
                    <a:srgbClr val="FF99CC"/>
                  </a:solidFill>
                  <a:ln w="25400">
                    <a:solidFill>
                      <a:srgbClr val="FF99C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US"/>
                  </a:p>
                </p:txBody>
              </p:sp>
            </p:grpSp>
            <p:grpSp>
              <p:nvGrpSpPr>
                <p:cNvPr id="28727" name="Group 55"/>
                <p:cNvGrpSpPr>
                  <a:grpSpLocks/>
                </p:cNvGrpSpPr>
                <p:nvPr/>
              </p:nvGrpSpPr>
              <p:grpSpPr bwMode="auto">
                <a:xfrm>
                  <a:off x="1104" y="2832"/>
                  <a:ext cx="302" cy="216"/>
                  <a:chOff x="1488" y="2784"/>
                  <a:chExt cx="528" cy="432"/>
                </a:xfrm>
              </p:grpSpPr>
              <p:sp>
                <p:nvSpPr>
                  <p:cNvPr id="28728" name="AutoShape 56"/>
                  <p:cNvSpPr>
                    <a:spLocks noChangeArrowheads="1"/>
                  </p:cNvSpPr>
                  <p:nvPr/>
                </p:nvSpPr>
                <p:spPr bwMode="auto">
                  <a:xfrm flipH="1" flipV="1">
                    <a:off x="1488" y="2784"/>
                    <a:ext cx="528" cy="432"/>
                  </a:xfrm>
                  <a:prstGeom prst="flowChartMagneticTape">
                    <a:avLst/>
                  </a:prstGeom>
                  <a:solidFill>
                    <a:srgbClr val="FF99CC"/>
                  </a:solidFill>
                  <a:ln w="25400">
                    <a:solidFill>
                      <a:srgbClr val="FF99C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US"/>
                  </a:p>
                </p:txBody>
              </p:sp>
              <p:sp>
                <p:nvSpPr>
                  <p:cNvPr id="28729" name="AutoShape 57"/>
                  <p:cNvSpPr>
                    <a:spLocks noChangeArrowheads="1"/>
                  </p:cNvSpPr>
                  <p:nvPr/>
                </p:nvSpPr>
                <p:spPr bwMode="auto">
                  <a:xfrm>
                    <a:off x="1488" y="2784"/>
                    <a:ext cx="528" cy="432"/>
                  </a:xfrm>
                  <a:prstGeom prst="flowChartMagneticTape">
                    <a:avLst/>
                  </a:prstGeom>
                  <a:solidFill>
                    <a:srgbClr val="FF99CC"/>
                  </a:solidFill>
                  <a:ln w="25400">
                    <a:solidFill>
                      <a:srgbClr val="FF99C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US"/>
                  </a:p>
                </p:txBody>
              </p:sp>
            </p:grpSp>
          </p:grpSp>
          <p:sp>
            <p:nvSpPr>
              <p:cNvPr id="28730" name="AutoShape 58"/>
              <p:cNvSpPr>
                <a:spLocks noChangeArrowheads="1"/>
              </p:cNvSpPr>
              <p:nvPr/>
            </p:nvSpPr>
            <p:spPr bwMode="auto">
              <a:xfrm>
                <a:off x="2400" y="2736"/>
                <a:ext cx="192" cy="192"/>
              </a:xfrm>
              <a:prstGeom prst="flowChartOr">
                <a:avLst/>
              </a:prstGeom>
              <a:solidFill>
                <a:srgbClr val="FF99CC"/>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US"/>
              </a:p>
            </p:txBody>
          </p:sp>
          <p:sp>
            <p:nvSpPr>
              <p:cNvPr id="28731" name="AutoShape 59"/>
              <p:cNvSpPr>
                <a:spLocks noChangeArrowheads="1"/>
              </p:cNvSpPr>
              <p:nvPr/>
            </p:nvSpPr>
            <p:spPr bwMode="auto">
              <a:xfrm>
                <a:off x="2112" y="2544"/>
                <a:ext cx="192" cy="192"/>
              </a:xfrm>
              <a:prstGeom prst="flowChartSummingJunction">
                <a:avLst/>
              </a:prstGeom>
              <a:solidFill>
                <a:srgbClr val="FF99CC"/>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US"/>
              </a:p>
            </p:txBody>
          </p:sp>
          <p:sp>
            <p:nvSpPr>
              <p:cNvPr id="28732" name="AutoShape 60"/>
              <p:cNvSpPr>
                <a:spLocks noChangeArrowheads="1"/>
              </p:cNvSpPr>
              <p:nvPr/>
            </p:nvSpPr>
            <p:spPr bwMode="auto">
              <a:xfrm>
                <a:off x="2688" y="2928"/>
                <a:ext cx="192" cy="192"/>
              </a:xfrm>
              <a:prstGeom prst="flowChartSummingJunction">
                <a:avLst/>
              </a:prstGeom>
              <a:solidFill>
                <a:srgbClr val="FF99CC"/>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US"/>
              </a:p>
            </p:txBody>
          </p:sp>
        </p:grpSp>
        <p:grpSp>
          <p:nvGrpSpPr>
            <p:cNvPr id="28733" name="Group 61"/>
            <p:cNvGrpSpPr>
              <a:grpSpLocks/>
            </p:cNvGrpSpPr>
            <p:nvPr/>
          </p:nvGrpSpPr>
          <p:grpSpPr bwMode="auto">
            <a:xfrm>
              <a:off x="3552" y="1152"/>
              <a:ext cx="878" cy="600"/>
              <a:chOff x="2064" y="2544"/>
              <a:chExt cx="878" cy="600"/>
            </a:xfrm>
          </p:grpSpPr>
          <p:grpSp>
            <p:nvGrpSpPr>
              <p:cNvPr id="28734" name="Group 62"/>
              <p:cNvGrpSpPr>
                <a:grpSpLocks/>
              </p:cNvGrpSpPr>
              <p:nvPr/>
            </p:nvGrpSpPr>
            <p:grpSpPr bwMode="auto">
              <a:xfrm>
                <a:off x="2064" y="2544"/>
                <a:ext cx="878" cy="600"/>
                <a:chOff x="1104" y="2832"/>
                <a:chExt cx="878" cy="600"/>
              </a:xfrm>
            </p:grpSpPr>
            <p:grpSp>
              <p:nvGrpSpPr>
                <p:cNvPr id="28735" name="Group 63"/>
                <p:cNvGrpSpPr>
                  <a:grpSpLocks/>
                </p:cNvGrpSpPr>
                <p:nvPr/>
              </p:nvGrpSpPr>
              <p:grpSpPr bwMode="auto">
                <a:xfrm>
                  <a:off x="1392" y="3024"/>
                  <a:ext cx="302" cy="216"/>
                  <a:chOff x="1488" y="2784"/>
                  <a:chExt cx="528" cy="432"/>
                </a:xfrm>
              </p:grpSpPr>
              <p:sp>
                <p:nvSpPr>
                  <p:cNvPr id="28736" name="AutoShape 64"/>
                  <p:cNvSpPr>
                    <a:spLocks noChangeArrowheads="1"/>
                  </p:cNvSpPr>
                  <p:nvPr/>
                </p:nvSpPr>
                <p:spPr bwMode="auto">
                  <a:xfrm flipH="1" flipV="1">
                    <a:off x="1488" y="2784"/>
                    <a:ext cx="528" cy="432"/>
                  </a:xfrm>
                  <a:prstGeom prst="flowChartMagneticTape">
                    <a:avLst/>
                  </a:prstGeom>
                  <a:solidFill>
                    <a:srgbClr val="FF99CC"/>
                  </a:solidFill>
                  <a:ln w="25400">
                    <a:solidFill>
                      <a:srgbClr val="FF99C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US"/>
                  </a:p>
                </p:txBody>
              </p:sp>
              <p:sp>
                <p:nvSpPr>
                  <p:cNvPr id="28737" name="AutoShape 65"/>
                  <p:cNvSpPr>
                    <a:spLocks noChangeArrowheads="1"/>
                  </p:cNvSpPr>
                  <p:nvPr/>
                </p:nvSpPr>
                <p:spPr bwMode="auto">
                  <a:xfrm>
                    <a:off x="1488" y="2784"/>
                    <a:ext cx="528" cy="432"/>
                  </a:xfrm>
                  <a:prstGeom prst="flowChartMagneticTape">
                    <a:avLst/>
                  </a:prstGeom>
                  <a:solidFill>
                    <a:srgbClr val="FF99CC"/>
                  </a:solidFill>
                  <a:ln w="25400">
                    <a:solidFill>
                      <a:srgbClr val="FF99C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US"/>
                  </a:p>
                </p:txBody>
              </p:sp>
            </p:grpSp>
            <p:grpSp>
              <p:nvGrpSpPr>
                <p:cNvPr id="28738" name="Group 66"/>
                <p:cNvGrpSpPr>
                  <a:grpSpLocks/>
                </p:cNvGrpSpPr>
                <p:nvPr/>
              </p:nvGrpSpPr>
              <p:grpSpPr bwMode="auto">
                <a:xfrm>
                  <a:off x="1680" y="3216"/>
                  <a:ext cx="302" cy="216"/>
                  <a:chOff x="1488" y="2784"/>
                  <a:chExt cx="528" cy="432"/>
                </a:xfrm>
              </p:grpSpPr>
              <p:sp>
                <p:nvSpPr>
                  <p:cNvPr id="28739" name="AutoShape 67"/>
                  <p:cNvSpPr>
                    <a:spLocks noChangeArrowheads="1"/>
                  </p:cNvSpPr>
                  <p:nvPr/>
                </p:nvSpPr>
                <p:spPr bwMode="auto">
                  <a:xfrm flipH="1" flipV="1">
                    <a:off x="1488" y="2784"/>
                    <a:ext cx="528" cy="432"/>
                  </a:xfrm>
                  <a:prstGeom prst="flowChartMagneticTape">
                    <a:avLst/>
                  </a:prstGeom>
                  <a:solidFill>
                    <a:srgbClr val="FF99CC"/>
                  </a:solidFill>
                  <a:ln w="25400">
                    <a:solidFill>
                      <a:srgbClr val="FF99C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US"/>
                  </a:p>
                </p:txBody>
              </p:sp>
              <p:sp>
                <p:nvSpPr>
                  <p:cNvPr id="28740" name="AutoShape 68"/>
                  <p:cNvSpPr>
                    <a:spLocks noChangeArrowheads="1"/>
                  </p:cNvSpPr>
                  <p:nvPr/>
                </p:nvSpPr>
                <p:spPr bwMode="auto">
                  <a:xfrm>
                    <a:off x="1488" y="2784"/>
                    <a:ext cx="528" cy="432"/>
                  </a:xfrm>
                  <a:prstGeom prst="flowChartMagneticTape">
                    <a:avLst/>
                  </a:prstGeom>
                  <a:solidFill>
                    <a:srgbClr val="FF99CC"/>
                  </a:solidFill>
                  <a:ln w="25400">
                    <a:solidFill>
                      <a:srgbClr val="FF99C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US"/>
                  </a:p>
                </p:txBody>
              </p:sp>
            </p:grpSp>
            <p:grpSp>
              <p:nvGrpSpPr>
                <p:cNvPr id="28741" name="Group 69"/>
                <p:cNvGrpSpPr>
                  <a:grpSpLocks/>
                </p:cNvGrpSpPr>
                <p:nvPr/>
              </p:nvGrpSpPr>
              <p:grpSpPr bwMode="auto">
                <a:xfrm>
                  <a:off x="1104" y="2832"/>
                  <a:ext cx="302" cy="216"/>
                  <a:chOff x="1488" y="2784"/>
                  <a:chExt cx="528" cy="432"/>
                </a:xfrm>
              </p:grpSpPr>
              <p:sp>
                <p:nvSpPr>
                  <p:cNvPr id="28742" name="AutoShape 70"/>
                  <p:cNvSpPr>
                    <a:spLocks noChangeArrowheads="1"/>
                  </p:cNvSpPr>
                  <p:nvPr/>
                </p:nvSpPr>
                <p:spPr bwMode="auto">
                  <a:xfrm flipH="1" flipV="1">
                    <a:off x="1488" y="2784"/>
                    <a:ext cx="528" cy="432"/>
                  </a:xfrm>
                  <a:prstGeom prst="flowChartMagneticTape">
                    <a:avLst/>
                  </a:prstGeom>
                  <a:solidFill>
                    <a:srgbClr val="FF99CC"/>
                  </a:solidFill>
                  <a:ln w="25400">
                    <a:solidFill>
                      <a:srgbClr val="FF99C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US"/>
                  </a:p>
                </p:txBody>
              </p:sp>
              <p:sp>
                <p:nvSpPr>
                  <p:cNvPr id="28743" name="AutoShape 71"/>
                  <p:cNvSpPr>
                    <a:spLocks noChangeArrowheads="1"/>
                  </p:cNvSpPr>
                  <p:nvPr/>
                </p:nvSpPr>
                <p:spPr bwMode="auto">
                  <a:xfrm>
                    <a:off x="1488" y="2784"/>
                    <a:ext cx="528" cy="432"/>
                  </a:xfrm>
                  <a:prstGeom prst="flowChartMagneticTape">
                    <a:avLst/>
                  </a:prstGeom>
                  <a:solidFill>
                    <a:srgbClr val="FF99CC"/>
                  </a:solidFill>
                  <a:ln w="25400">
                    <a:solidFill>
                      <a:srgbClr val="FF99C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US"/>
                  </a:p>
                </p:txBody>
              </p:sp>
            </p:grpSp>
          </p:grpSp>
          <p:sp>
            <p:nvSpPr>
              <p:cNvPr id="28744" name="AutoShape 72"/>
              <p:cNvSpPr>
                <a:spLocks noChangeArrowheads="1"/>
              </p:cNvSpPr>
              <p:nvPr/>
            </p:nvSpPr>
            <p:spPr bwMode="auto">
              <a:xfrm>
                <a:off x="2400" y="2736"/>
                <a:ext cx="192" cy="192"/>
              </a:xfrm>
              <a:prstGeom prst="flowChartOr">
                <a:avLst/>
              </a:prstGeom>
              <a:solidFill>
                <a:srgbClr val="FF99CC"/>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US"/>
              </a:p>
            </p:txBody>
          </p:sp>
          <p:sp>
            <p:nvSpPr>
              <p:cNvPr id="28745" name="AutoShape 73"/>
              <p:cNvSpPr>
                <a:spLocks noChangeArrowheads="1"/>
              </p:cNvSpPr>
              <p:nvPr/>
            </p:nvSpPr>
            <p:spPr bwMode="auto">
              <a:xfrm>
                <a:off x="2112" y="2544"/>
                <a:ext cx="192" cy="192"/>
              </a:xfrm>
              <a:prstGeom prst="flowChartSummingJunction">
                <a:avLst/>
              </a:prstGeom>
              <a:solidFill>
                <a:srgbClr val="FF99CC"/>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US"/>
              </a:p>
            </p:txBody>
          </p:sp>
          <p:sp>
            <p:nvSpPr>
              <p:cNvPr id="28746" name="AutoShape 74"/>
              <p:cNvSpPr>
                <a:spLocks noChangeArrowheads="1"/>
              </p:cNvSpPr>
              <p:nvPr/>
            </p:nvSpPr>
            <p:spPr bwMode="auto">
              <a:xfrm>
                <a:off x="2688" y="2928"/>
                <a:ext cx="192" cy="192"/>
              </a:xfrm>
              <a:prstGeom prst="flowChartSummingJunction">
                <a:avLst/>
              </a:prstGeom>
              <a:solidFill>
                <a:srgbClr val="FF99CC"/>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US"/>
              </a:p>
            </p:txBody>
          </p:sp>
        </p:grpSp>
        <p:cxnSp>
          <p:nvCxnSpPr>
            <p:cNvPr id="28747" name="AutoShape 75"/>
            <p:cNvCxnSpPr>
              <a:cxnSpLocks noChangeShapeType="1"/>
              <a:stCxn id="28732" idx="5"/>
              <a:endCxn id="28768" idx="4"/>
            </p:cNvCxnSpPr>
            <p:nvPr/>
          </p:nvCxnSpPr>
          <p:spPr bwMode="auto">
            <a:xfrm rot="5400000" flipH="1" flipV="1">
              <a:off x="2628" y="1294"/>
              <a:ext cx="62" cy="478"/>
            </a:xfrm>
            <a:prstGeom prst="curvedConnector3">
              <a:avLst>
                <a:gd name="adj1" fmla="val -264514"/>
              </a:avLst>
            </a:prstGeom>
            <a:noFill/>
            <a:ln w="76200" cap="rnd">
              <a:solidFill>
                <a:srgbClr val="FF0000"/>
              </a:solidFill>
              <a:prstDash val="sysDot"/>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8749" name="Text Box 77"/>
            <p:cNvSpPr txBox="1">
              <a:spLocks noChangeArrowheads="1"/>
            </p:cNvSpPr>
            <p:nvPr/>
          </p:nvSpPr>
          <p:spPr bwMode="auto">
            <a:xfrm>
              <a:off x="3072" y="1440"/>
              <a:ext cx="292" cy="234"/>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25400">
                  <a:solidFill>
                    <a:srgbClr val="CCFF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l"/>
              <a:r>
                <a:rPr lang="fr-FR" altLang="en-US"/>
                <a:t>PSI</a:t>
              </a:r>
            </a:p>
          </p:txBody>
        </p:sp>
        <p:grpSp>
          <p:nvGrpSpPr>
            <p:cNvPr id="28751" name="Group 79"/>
            <p:cNvGrpSpPr>
              <a:grpSpLocks/>
            </p:cNvGrpSpPr>
            <p:nvPr/>
          </p:nvGrpSpPr>
          <p:grpSpPr bwMode="auto">
            <a:xfrm>
              <a:off x="528" y="1008"/>
              <a:ext cx="576" cy="528"/>
              <a:chOff x="1056" y="2208"/>
              <a:chExt cx="1584" cy="1200"/>
            </a:xfrm>
          </p:grpSpPr>
          <p:sp>
            <p:nvSpPr>
              <p:cNvPr id="28752" name="AutoShape 80"/>
              <p:cNvSpPr>
                <a:spLocks noChangeArrowheads="1"/>
              </p:cNvSpPr>
              <p:nvPr/>
            </p:nvSpPr>
            <p:spPr bwMode="auto">
              <a:xfrm>
                <a:off x="1248" y="2400"/>
                <a:ext cx="1152" cy="912"/>
              </a:xfrm>
              <a:prstGeom prst="star8">
                <a:avLst>
                  <a:gd name="adj" fmla="val 38250"/>
                </a:avLst>
              </a:prstGeom>
              <a:solidFill>
                <a:srgbClr val="008000"/>
              </a:solidFill>
              <a:ln w="25400">
                <a:solidFill>
                  <a:srgbClr val="008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US"/>
              </a:p>
            </p:txBody>
          </p:sp>
          <p:sp>
            <p:nvSpPr>
              <p:cNvPr id="28753" name="Oval 81"/>
              <p:cNvSpPr>
                <a:spLocks noChangeArrowheads="1"/>
              </p:cNvSpPr>
              <p:nvPr/>
            </p:nvSpPr>
            <p:spPr bwMode="auto">
              <a:xfrm>
                <a:off x="2112" y="2352"/>
                <a:ext cx="336" cy="288"/>
              </a:xfrm>
              <a:prstGeom prst="ellipse">
                <a:avLst/>
              </a:prstGeom>
              <a:solidFill>
                <a:srgbClr val="FF9900"/>
              </a:solidFill>
              <a:ln w="25400">
                <a:solidFill>
                  <a:srgbClr val="FF99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US"/>
              </a:p>
            </p:txBody>
          </p:sp>
          <p:sp>
            <p:nvSpPr>
              <p:cNvPr id="28754" name="Oval 82"/>
              <p:cNvSpPr>
                <a:spLocks noChangeArrowheads="1"/>
              </p:cNvSpPr>
              <p:nvPr/>
            </p:nvSpPr>
            <p:spPr bwMode="auto">
              <a:xfrm>
                <a:off x="1248" y="2352"/>
                <a:ext cx="336" cy="288"/>
              </a:xfrm>
              <a:prstGeom prst="ellipse">
                <a:avLst/>
              </a:prstGeom>
              <a:solidFill>
                <a:srgbClr val="FF9900"/>
              </a:solidFill>
              <a:ln w="25400">
                <a:solidFill>
                  <a:srgbClr val="FF99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US"/>
              </a:p>
            </p:txBody>
          </p:sp>
          <p:sp>
            <p:nvSpPr>
              <p:cNvPr id="28755" name="Oval 83"/>
              <p:cNvSpPr>
                <a:spLocks noChangeArrowheads="1"/>
              </p:cNvSpPr>
              <p:nvPr/>
            </p:nvSpPr>
            <p:spPr bwMode="auto">
              <a:xfrm>
                <a:off x="1680" y="3120"/>
                <a:ext cx="336" cy="288"/>
              </a:xfrm>
              <a:prstGeom prst="ellipse">
                <a:avLst/>
              </a:prstGeom>
              <a:solidFill>
                <a:srgbClr val="FF9900"/>
              </a:solidFill>
              <a:ln w="25400">
                <a:solidFill>
                  <a:srgbClr val="FF99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US"/>
              </a:p>
            </p:txBody>
          </p:sp>
          <p:sp>
            <p:nvSpPr>
              <p:cNvPr id="28756" name="Oval 84"/>
              <p:cNvSpPr>
                <a:spLocks noChangeArrowheads="1"/>
              </p:cNvSpPr>
              <p:nvPr/>
            </p:nvSpPr>
            <p:spPr bwMode="auto">
              <a:xfrm>
                <a:off x="1680" y="2208"/>
                <a:ext cx="336" cy="288"/>
              </a:xfrm>
              <a:prstGeom prst="ellipse">
                <a:avLst/>
              </a:prstGeom>
              <a:solidFill>
                <a:srgbClr val="FFFF66"/>
              </a:solidFill>
              <a:ln w="25400">
                <a:solidFill>
                  <a:srgbClr val="FFFF6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US"/>
              </a:p>
            </p:txBody>
          </p:sp>
          <p:sp>
            <p:nvSpPr>
              <p:cNvPr id="28757" name="Oval 85"/>
              <p:cNvSpPr>
                <a:spLocks noChangeArrowheads="1"/>
              </p:cNvSpPr>
              <p:nvPr/>
            </p:nvSpPr>
            <p:spPr bwMode="auto">
              <a:xfrm>
                <a:off x="2304" y="2688"/>
                <a:ext cx="336" cy="288"/>
              </a:xfrm>
              <a:prstGeom prst="ellipse">
                <a:avLst/>
              </a:prstGeom>
              <a:solidFill>
                <a:srgbClr val="FFFF66"/>
              </a:solidFill>
              <a:ln w="25400">
                <a:solidFill>
                  <a:srgbClr val="FFFF6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US"/>
              </a:p>
            </p:txBody>
          </p:sp>
          <p:sp>
            <p:nvSpPr>
              <p:cNvPr id="28758" name="Oval 86"/>
              <p:cNvSpPr>
                <a:spLocks noChangeArrowheads="1"/>
              </p:cNvSpPr>
              <p:nvPr/>
            </p:nvSpPr>
            <p:spPr bwMode="auto">
              <a:xfrm>
                <a:off x="1200" y="3024"/>
                <a:ext cx="336" cy="288"/>
              </a:xfrm>
              <a:prstGeom prst="ellipse">
                <a:avLst/>
              </a:prstGeom>
              <a:solidFill>
                <a:srgbClr val="FFFF66"/>
              </a:solidFill>
              <a:ln w="25400">
                <a:solidFill>
                  <a:srgbClr val="FFFF6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US"/>
              </a:p>
            </p:txBody>
          </p:sp>
          <p:sp>
            <p:nvSpPr>
              <p:cNvPr id="28759" name="Oval 87"/>
              <p:cNvSpPr>
                <a:spLocks noChangeArrowheads="1"/>
              </p:cNvSpPr>
              <p:nvPr/>
            </p:nvSpPr>
            <p:spPr bwMode="auto">
              <a:xfrm>
                <a:off x="2064" y="2976"/>
                <a:ext cx="336" cy="288"/>
              </a:xfrm>
              <a:prstGeom prst="ellipse">
                <a:avLst/>
              </a:prstGeom>
              <a:solidFill>
                <a:srgbClr val="99CC00"/>
              </a:solidFill>
              <a:ln w="25400">
                <a:solidFill>
                  <a:srgbClr val="99CC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US"/>
              </a:p>
            </p:txBody>
          </p:sp>
          <p:sp>
            <p:nvSpPr>
              <p:cNvPr id="28760" name="Oval 88"/>
              <p:cNvSpPr>
                <a:spLocks noChangeArrowheads="1"/>
              </p:cNvSpPr>
              <p:nvPr/>
            </p:nvSpPr>
            <p:spPr bwMode="auto">
              <a:xfrm>
                <a:off x="1056" y="2688"/>
                <a:ext cx="336" cy="288"/>
              </a:xfrm>
              <a:prstGeom prst="ellipse">
                <a:avLst/>
              </a:prstGeom>
              <a:solidFill>
                <a:srgbClr val="99CC00"/>
              </a:solidFill>
              <a:ln w="25400">
                <a:solidFill>
                  <a:srgbClr val="99CC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US"/>
              </a:p>
            </p:txBody>
          </p:sp>
        </p:grpSp>
        <p:grpSp>
          <p:nvGrpSpPr>
            <p:cNvPr id="28761" name="Group 89"/>
            <p:cNvGrpSpPr>
              <a:grpSpLocks/>
            </p:cNvGrpSpPr>
            <p:nvPr/>
          </p:nvGrpSpPr>
          <p:grpSpPr bwMode="auto">
            <a:xfrm>
              <a:off x="2784" y="1008"/>
              <a:ext cx="576" cy="528"/>
              <a:chOff x="1056" y="2208"/>
              <a:chExt cx="1584" cy="1200"/>
            </a:xfrm>
          </p:grpSpPr>
          <p:sp>
            <p:nvSpPr>
              <p:cNvPr id="28762" name="AutoShape 90"/>
              <p:cNvSpPr>
                <a:spLocks noChangeArrowheads="1"/>
              </p:cNvSpPr>
              <p:nvPr/>
            </p:nvSpPr>
            <p:spPr bwMode="auto">
              <a:xfrm>
                <a:off x="1248" y="2400"/>
                <a:ext cx="1152" cy="912"/>
              </a:xfrm>
              <a:prstGeom prst="star8">
                <a:avLst>
                  <a:gd name="adj" fmla="val 38250"/>
                </a:avLst>
              </a:prstGeom>
              <a:solidFill>
                <a:srgbClr val="008000"/>
              </a:solidFill>
              <a:ln w="25400">
                <a:solidFill>
                  <a:srgbClr val="008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US"/>
              </a:p>
            </p:txBody>
          </p:sp>
          <p:sp>
            <p:nvSpPr>
              <p:cNvPr id="28763" name="Oval 91"/>
              <p:cNvSpPr>
                <a:spLocks noChangeArrowheads="1"/>
              </p:cNvSpPr>
              <p:nvPr/>
            </p:nvSpPr>
            <p:spPr bwMode="auto">
              <a:xfrm>
                <a:off x="2112" y="2352"/>
                <a:ext cx="336" cy="288"/>
              </a:xfrm>
              <a:prstGeom prst="ellipse">
                <a:avLst/>
              </a:prstGeom>
              <a:solidFill>
                <a:srgbClr val="FF9900"/>
              </a:solidFill>
              <a:ln w="25400">
                <a:solidFill>
                  <a:srgbClr val="FF99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US"/>
              </a:p>
            </p:txBody>
          </p:sp>
          <p:sp>
            <p:nvSpPr>
              <p:cNvPr id="28764" name="Oval 92"/>
              <p:cNvSpPr>
                <a:spLocks noChangeArrowheads="1"/>
              </p:cNvSpPr>
              <p:nvPr/>
            </p:nvSpPr>
            <p:spPr bwMode="auto">
              <a:xfrm>
                <a:off x="1248" y="2352"/>
                <a:ext cx="336" cy="288"/>
              </a:xfrm>
              <a:prstGeom prst="ellipse">
                <a:avLst/>
              </a:prstGeom>
              <a:solidFill>
                <a:srgbClr val="FF9900"/>
              </a:solidFill>
              <a:ln w="25400">
                <a:solidFill>
                  <a:srgbClr val="FF99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US"/>
              </a:p>
            </p:txBody>
          </p:sp>
          <p:sp>
            <p:nvSpPr>
              <p:cNvPr id="28765" name="Oval 93"/>
              <p:cNvSpPr>
                <a:spLocks noChangeArrowheads="1"/>
              </p:cNvSpPr>
              <p:nvPr/>
            </p:nvSpPr>
            <p:spPr bwMode="auto">
              <a:xfrm>
                <a:off x="1680" y="3120"/>
                <a:ext cx="336" cy="288"/>
              </a:xfrm>
              <a:prstGeom prst="ellipse">
                <a:avLst/>
              </a:prstGeom>
              <a:solidFill>
                <a:srgbClr val="FF9900"/>
              </a:solidFill>
              <a:ln w="25400">
                <a:solidFill>
                  <a:srgbClr val="FF99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US"/>
              </a:p>
            </p:txBody>
          </p:sp>
          <p:sp>
            <p:nvSpPr>
              <p:cNvPr id="28766" name="Oval 94"/>
              <p:cNvSpPr>
                <a:spLocks noChangeArrowheads="1"/>
              </p:cNvSpPr>
              <p:nvPr/>
            </p:nvSpPr>
            <p:spPr bwMode="auto">
              <a:xfrm>
                <a:off x="1680" y="2208"/>
                <a:ext cx="336" cy="288"/>
              </a:xfrm>
              <a:prstGeom prst="ellipse">
                <a:avLst/>
              </a:prstGeom>
              <a:solidFill>
                <a:srgbClr val="FFFF66"/>
              </a:solidFill>
              <a:ln w="25400">
                <a:solidFill>
                  <a:srgbClr val="FFFF6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US"/>
              </a:p>
            </p:txBody>
          </p:sp>
          <p:sp>
            <p:nvSpPr>
              <p:cNvPr id="28767" name="Oval 95"/>
              <p:cNvSpPr>
                <a:spLocks noChangeArrowheads="1"/>
              </p:cNvSpPr>
              <p:nvPr/>
            </p:nvSpPr>
            <p:spPr bwMode="auto">
              <a:xfrm>
                <a:off x="2304" y="2688"/>
                <a:ext cx="336" cy="288"/>
              </a:xfrm>
              <a:prstGeom prst="ellipse">
                <a:avLst/>
              </a:prstGeom>
              <a:solidFill>
                <a:srgbClr val="FFFF66"/>
              </a:solidFill>
              <a:ln w="25400">
                <a:solidFill>
                  <a:srgbClr val="FFFF6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US"/>
              </a:p>
            </p:txBody>
          </p:sp>
          <p:sp>
            <p:nvSpPr>
              <p:cNvPr id="28768" name="Oval 96"/>
              <p:cNvSpPr>
                <a:spLocks noChangeArrowheads="1"/>
              </p:cNvSpPr>
              <p:nvPr/>
            </p:nvSpPr>
            <p:spPr bwMode="auto">
              <a:xfrm>
                <a:off x="1200" y="3024"/>
                <a:ext cx="336" cy="288"/>
              </a:xfrm>
              <a:prstGeom prst="ellipse">
                <a:avLst/>
              </a:prstGeom>
              <a:solidFill>
                <a:srgbClr val="FFFF66"/>
              </a:solidFill>
              <a:ln w="25400">
                <a:solidFill>
                  <a:srgbClr val="FFFF6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US"/>
              </a:p>
            </p:txBody>
          </p:sp>
          <p:sp>
            <p:nvSpPr>
              <p:cNvPr id="28769" name="Oval 97"/>
              <p:cNvSpPr>
                <a:spLocks noChangeArrowheads="1"/>
              </p:cNvSpPr>
              <p:nvPr/>
            </p:nvSpPr>
            <p:spPr bwMode="auto">
              <a:xfrm>
                <a:off x="2064" y="2976"/>
                <a:ext cx="336" cy="288"/>
              </a:xfrm>
              <a:prstGeom prst="ellipse">
                <a:avLst/>
              </a:prstGeom>
              <a:solidFill>
                <a:srgbClr val="99CC00"/>
              </a:solidFill>
              <a:ln w="25400">
                <a:solidFill>
                  <a:srgbClr val="99CC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US"/>
              </a:p>
            </p:txBody>
          </p:sp>
          <p:sp>
            <p:nvSpPr>
              <p:cNvPr id="28770" name="Oval 98"/>
              <p:cNvSpPr>
                <a:spLocks noChangeArrowheads="1"/>
              </p:cNvSpPr>
              <p:nvPr/>
            </p:nvSpPr>
            <p:spPr bwMode="auto">
              <a:xfrm>
                <a:off x="1056" y="2688"/>
                <a:ext cx="336" cy="288"/>
              </a:xfrm>
              <a:prstGeom prst="ellipse">
                <a:avLst/>
              </a:prstGeom>
              <a:solidFill>
                <a:srgbClr val="99CC00"/>
              </a:solidFill>
              <a:ln w="25400">
                <a:solidFill>
                  <a:srgbClr val="99CC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US"/>
              </a:p>
            </p:txBody>
          </p:sp>
        </p:grpSp>
        <p:sp>
          <p:nvSpPr>
            <p:cNvPr id="28771" name="Text Box 99"/>
            <p:cNvSpPr txBox="1">
              <a:spLocks noChangeArrowheads="1"/>
            </p:cNvSpPr>
            <p:nvPr/>
          </p:nvSpPr>
          <p:spPr bwMode="auto">
            <a:xfrm>
              <a:off x="144" y="1296"/>
              <a:ext cx="329" cy="234"/>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25400">
                  <a:solidFill>
                    <a:srgbClr val="CCFF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l"/>
              <a:r>
                <a:rPr lang="fr-FR" altLang="en-US"/>
                <a:t>PSII</a:t>
              </a:r>
            </a:p>
          </p:txBody>
        </p:sp>
        <p:cxnSp>
          <p:nvCxnSpPr>
            <p:cNvPr id="28772" name="AutoShape 100"/>
            <p:cNvCxnSpPr>
              <a:cxnSpLocks noChangeShapeType="1"/>
              <a:stCxn id="28757" idx="6"/>
              <a:endCxn id="28731" idx="2"/>
            </p:cNvCxnSpPr>
            <p:nvPr/>
          </p:nvCxnSpPr>
          <p:spPr bwMode="auto">
            <a:xfrm flipV="1">
              <a:off x="1112" y="1104"/>
              <a:ext cx="560" cy="179"/>
            </a:xfrm>
            <a:prstGeom prst="curvedConnector3">
              <a:avLst>
                <a:gd name="adj1" fmla="val 50000"/>
              </a:avLst>
            </a:prstGeom>
            <a:noFill/>
            <a:ln w="76200" cap="rnd">
              <a:solidFill>
                <a:srgbClr val="FF0000"/>
              </a:solidFill>
              <a:prstDash val="sysDot"/>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773" name="AutoShape 101"/>
            <p:cNvCxnSpPr>
              <a:cxnSpLocks noChangeShapeType="1"/>
              <a:stCxn id="28762" idx="3"/>
              <a:endCxn id="28745" idx="0"/>
            </p:cNvCxnSpPr>
            <p:nvPr/>
          </p:nvCxnSpPr>
          <p:spPr bwMode="auto">
            <a:xfrm flipV="1">
              <a:off x="3281" y="1144"/>
              <a:ext cx="415" cy="149"/>
            </a:xfrm>
            <a:prstGeom prst="curvedConnector4">
              <a:avLst>
                <a:gd name="adj1" fmla="val 37347"/>
                <a:gd name="adj2" fmla="val 191273"/>
              </a:avLst>
            </a:prstGeom>
            <a:noFill/>
            <a:ln w="76200" cap="rnd">
              <a:solidFill>
                <a:srgbClr val="FF0000"/>
              </a:solidFill>
              <a:prstDash val="sysDot"/>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28774" name="Group 102"/>
            <p:cNvGrpSpPr>
              <a:grpSpLocks/>
            </p:cNvGrpSpPr>
            <p:nvPr/>
          </p:nvGrpSpPr>
          <p:grpSpPr bwMode="auto">
            <a:xfrm>
              <a:off x="144" y="0"/>
              <a:ext cx="2832" cy="1008"/>
              <a:chOff x="144" y="0"/>
              <a:chExt cx="2832" cy="1008"/>
            </a:xfrm>
          </p:grpSpPr>
          <p:sp>
            <p:nvSpPr>
              <p:cNvPr id="28775" name="AutoShape 103"/>
              <p:cNvSpPr>
                <a:spLocks noChangeArrowheads="1"/>
              </p:cNvSpPr>
              <p:nvPr/>
            </p:nvSpPr>
            <p:spPr bwMode="auto">
              <a:xfrm>
                <a:off x="144" y="0"/>
                <a:ext cx="624" cy="672"/>
              </a:xfrm>
              <a:prstGeom prst="sun">
                <a:avLst>
                  <a:gd name="adj" fmla="val 25000"/>
                </a:avLst>
              </a:prstGeom>
              <a:solidFill>
                <a:srgbClr val="FF9900"/>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US"/>
              </a:p>
            </p:txBody>
          </p:sp>
          <p:sp>
            <p:nvSpPr>
              <p:cNvPr id="28776" name="AutoShape 104"/>
              <p:cNvSpPr>
                <a:spLocks noChangeArrowheads="1"/>
              </p:cNvSpPr>
              <p:nvPr/>
            </p:nvSpPr>
            <p:spPr bwMode="auto">
              <a:xfrm>
                <a:off x="864" y="336"/>
                <a:ext cx="432" cy="384"/>
              </a:xfrm>
              <a:prstGeom prst="lightningBolt">
                <a:avLst/>
              </a:prstGeom>
              <a:solidFill>
                <a:srgbClr val="FF9900"/>
              </a:solidFill>
              <a:ln w="25400">
                <a:solidFill>
                  <a:srgbClr val="FF99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US"/>
              </a:p>
            </p:txBody>
          </p:sp>
          <p:sp>
            <p:nvSpPr>
              <p:cNvPr id="28777" name="AutoShape 105"/>
              <p:cNvSpPr>
                <a:spLocks noChangeArrowheads="1"/>
              </p:cNvSpPr>
              <p:nvPr/>
            </p:nvSpPr>
            <p:spPr bwMode="auto">
              <a:xfrm>
                <a:off x="2544" y="624"/>
                <a:ext cx="432" cy="384"/>
              </a:xfrm>
              <a:prstGeom prst="lightningBolt">
                <a:avLst/>
              </a:prstGeom>
              <a:solidFill>
                <a:srgbClr val="FF9900"/>
              </a:solidFill>
              <a:ln w="25400">
                <a:solidFill>
                  <a:srgbClr val="FF99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US"/>
              </a:p>
            </p:txBody>
          </p:sp>
          <p:sp>
            <p:nvSpPr>
              <p:cNvPr id="28778" name="AutoShape 106"/>
              <p:cNvSpPr>
                <a:spLocks noChangeArrowheads="1"/>
              </p:cNvSpPr>
              <p:nvPr/>
            </p:nvSpPr>
            <p:spPr bwMode="auto">
              <a:xfrm>
                <a:off x="384" y="624"/>
                <a:ext cx="432" cy="384"/>
              </a:xfrm>
              <a:prstGeom prst="lightningBolt">
                <a:avLst/>
              </a:prstGeom>
              <a:solidFill>
                <a:srgbClr val="FF9900"/>
              </a:solidFill>
              <a:ln w="25400">
                <a:solidFill>
                  <a:srgbClr val="FF99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US"/>
              </a:p>
            </p:txBody>
          </p:sp>
        </p:grpSp>
        <p:sp>
          <p:nvSpPr>
            <p:cNvPr id="28779" name="Text Box 107"/>
            <p:cNvSpPr txBox="1">
              <a:spLocks noChangeArrowheads="1"/>
            </p:cNvSpPr>
            <p:nvPr/>
          </p:nvSpPr>
          <p:spPr bwMode="auto">
            <a:xfrm>
              <a:off x="3600" y="2976"/>
              <a:ext cx="864" cy="331"/>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25400">
                  <a:solidFill>
                    <a:srgbClr val="CCFF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algn="l"/>
              <a:r>
                <a:rPr lang="fr-FR" altLang="en-US" sz="1400"/>
                <a:t>sphère</a:t>
              </a:r>
            </a:p>
            <a:p>
              <a:pPr algn="l"/>
              <a:r>
                <a:rPr lang="fr-FR" altLang="en-US" sz="1400"/>
                <a:t>pédonculée</a:t>
              </a:r>
            </a:p>
          </p:txBody>
        </p:sp>
        <p:sp>
          <p:nvSpPr>
            <p:cNvPr id="28780" name="Text Box 108"/>
            <p:cNvSpPr txBox="1">
              <a:spLocks noChangeArrowheads="1"/>
            </p:cNvSpPr>
            <p:nvPr/>
          </p:nvSpPr>
          <p:spPr bwMode="auto">
            <a:xfrm>
              <a:off x="4512" y="2640"/>
              <a:ext cx="332" cy="234"/>
            </a:xfrm>
            <a:prstGeom prst="rect">
              <a:avLst/>
            </a:prstGeom>
            <a:solidFill>
              <a:schemeClr val="bg1"/>
            </a:solidFill>
            <a:ln>
              <a:noFill/>
            </a:ln>
            <a:effectLst/>
            <a:extLst>
              <a:ext uri="{91240B29-F687-4F45-9708-019B960494DF}">
                <a14:hiddenLine xmlns:a14="http://schemas.microsoft.com/office/drawing/2010/main" w="25400">
                  <a:solidFill>
                    <a:srgbClr val="CCFF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l"/>
              <a:r>
                <a:rPr lang="fr-FR" altLang="en-US"/>
                <a:t>ATP</a:t>
              </a:r>
            </a:p>
          </p:txBody>
        </p:sp>
        <p:sp>
          <p:nvSpPr>
            <p:cNvPr id="28781" name="Line 109"/>
            <p:cNvSpPr>
              <a:spLocks noChangeShapeType="1"/>
            </p:cNvSpPr>
            <p:nvPr/>
          </p:nvSpPr>
          <p:spPr bwMode="auto">
            <a:xfrm flipV="1">
              <a:off x="672" y="2352"/>
              <a:ext cx="960" cy="96"/>
            </a:xfrm>
            <a:prstGeom prst="line">
              <a:avLst/>
            </a:prstGeom>
            <a:noFill/>
            <a:ln w="101600" cap="rnd">
              <a:solidFill>
                <a:schemeClr val="accent2"/>
              </a:solidFill>
              <a:prstDash val="sysDot"/>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en-US"/>
            </a:p>
          </p:txBody>
        </p:sp>
        <p:grpSp>
          <p:nvGrpSpPr>
            <p:cNvPr id="28783" name="Group 111"/>
            <p:cNvGrpSpPr>
              <a:grpSpLocks/>
            </p:cNvGrpSpPr>
            <p:nvPr/>
          </p:nvGrpSpPr>
          <p:grpSpPr bwMode="auto">
            <a:xfrm>
              <a:off x="1632" y="288"/>
              <a:ext cx="672" cy="1776"/>
              <a:chOff x="1632" y="288"/>
              <a:chExt cx="672" cy="1776"/>
            </a:xfrm>
          </p:grpSpPr>
          <p:sp>
            <p:nvSpPr>
              <p:cNvPr id="28784" name="Line 112"/>
              <p:cNvSpPr>
                <a:spLocks noChangeShapeType="1"/>
              </p:cNvSpPr>
              <p:nvPr/>
            </p:nvSpPr>
            <p:spPr bwMode="auto">
              <a:xfrm flipH="1">
                <a:off x="1632" y="624"/>
                <a:ext cx="528" cy="1344"/>
              </a:xfrm>
              <a:prstGeom prst="line">
                <a:avLst/>
              </a:prstGeom>
              <a:noFill/>
              <a:ln w="101600" cap="rnd">
                <a:solidFill>
                  <a:schemeClr val="accent2"/>
                </a:solidFill>
                <a:prstDash val="sysDot"/>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en-US"/>
              </a:p>
            </p:txBody>
          </p:sp>
          <p:sp>
            <p:nvSpPr>
              <p:cNvPr id="28785" name="Line 113"/>
              <p:cNvSpPr>
                <a:spLocks noChangeShapeType="1"/>
              </p:cNvSpPr>
              <p:nvPr/>
            </p:nvSpPr>
            <p:spPr bwMode="auto">
              <a:xfrm flipH="1">
                <a:off x="2160" y="720"/>
                <a:ext cx="144" cy="1344"/>
              </a:xfrm>
              <a:prstGeom prst="line">
                <a:avLst/>
              </a:prstGeom>
              <a:noFill/>
              <a:ln w="101600" cap="rnd">
                <a:solidFill>
                  <a:schemeClr val="accent2"/>
                </a:solidFill>
                <a:prstDash val="sysDot"/>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en-US"/>
              </a:p>
            </p:txBody>
          </p:sp>
          <p:sp>
            <p:nvSpPr>
              <p:cNvPr id="28786" name="Text Box 114"/>
              <p:cNvSpPr txBox="1">
                <a:spLocks noChangeArrowheads="1"/>
              </p:cNvSpPr>
              <p:nvPr/>
            </p:nvSpPr>
            <p:spPr bwMode="auto">
              <a:xfrm>
                <a:off x="1920" y="288"/>
                <a:ext cx="364" cy="234"/>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25400">
                    <a:solidFill>
                      <a:srgbClr val="CCFF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l"/>
                <a:r>
                  <a:rPr lang="fr-FR" altLang="en-US">
                    <a:solidFill>
                      <a:srgbClr val="0000FF"/>
                    </a:solidFill>
                  </a:rPr>
                  <a:t>n H</a:t>
                </a:r>
                <a:r>
                  <a:rPr lang="fr-FR" altLang="en-US" baseline="30000">
                    <a:solidFill>
                      <a:srgbClr val="0000FF"/>
                    </a:solidFill>
                  </a:rPr>
                  <a:t>+</a:t>
                </a:r>
              </a:p>
            </p:txBody>
          </p:sp>
        </p:grpSp>
      </p:grpSp>
    </p:spTree>
    <p:extLst>
      <p:ext uri="{BB962C8B-B14F-4D97-AF65-F5344CB8AC3E}">
        <p14:creationId xmlns:p14="http://schemas.microsoft.com/office/powerpoint/2010/main" val="252979954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2"/>
          <p:cNvSpPr txBox="1">
            <a:spLocks noChangeArrowheads="1"/>
          </p:cNvSpPr>
          <p:nvPr/>
        </p:nvSpPr>
        <p:spPr bwMode="auto">
          <a:xfrm>
            <a:off x="1524000" y="0"/>
            <a:ext cx="9144000" cy="57943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fr-FR" altLang="en-US" sz="3200" b="1">
                <a:solidFill>
                  <a:srgbClr val="004E00"/>
                </a:solidFill>
                <a:latin typeface="Lucida Handwriting" panose="03010101010101010101" pitchFamily="66" charset="0"/>
              </a:rPr>
              <a:t>Bilan de la  phase photochimique</a:t>
            </a:r>
          </a:p>
        </p:txBody>
      </p:sp>
      <p:sp>
        <p:nvSpPr>
          <p:cNvPr id="30783" name="AutoShape 63"/>
          <p:cNvSpPr>
            <a:spLocks noChangeArrowheads="1"/>
          </p:cNvSpPr>
          <p:nvPr/>
        </p:nvSpPr>
        <p:spPr bwMode="auto">
          <a:xfrm>
            <a:off x="3200400" y="2824144"/>
            <a:ext cx="5562600" cy="371513"/>
          </a:xfrm>
          <a:prstGeom prst="curvedDownArrow">
            <a:avLst>
              <a:gd name="adj1" fmla="val 97333"/>
              <a:gd name="adj2" fmla="val 194667"/>
              <a:gd name="adj3" fmla="val 33333"/>
            </a:avLst>
          </a:prstGeom>
          <a:solidFill>
            <a:schemeClr val="bg1"/>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en-US"/>
          </a:p>
        </p:txBody>
      </p:sp>
      <p:grpSp>
        <p:nvGrpSpPr>
          <p:cNvPr id="30791" name="Group 71"/>
          <p:cNvGrpSpPr>
            <a:grpSpLocks/>
          </p:cNvGrpSpPr>
          <p:nvPr/>
        </p:nvGrpSpPr>
        <p:grpSpPr bwMode="auto">
          <a:xfrm>
            <a:off x="7696200" y="3962401"/>
            <a:ext cx="2166938" cy="2352675"/>
            <a:chOff x="3888" y="2496"/>
            <a:chExt cx="1365" cy="1482"/>
          </a:xfrm>
        </p:grpSpPr>
        <p:grpSp>
          <p:nvGrpSpPr>
            <p:cNvPr id="30756" name="Group 36"/>
            <p:cNvGrpSpPr>
              <a:grpSpLocks/>
            </p:cNvGrpSpPr>
            <p:nvPr/>
          </p:nvGrpSpPr>
          <p:grpSpPr bwMode="auto">
            <a:xfrm>
              <a:off x="4560" y="3312"/>
              <a:ext cx="480" cy="240"/>
              <a:chOff x="4896" y="1248"/>
              <a:chExt cx="480" cy="240"/>
            </a:xfrm>
          </p:grpSpPr>
          <p:sp>
            <p:nvSpPr>
              <p:cNvPr id="30757" name="AutoShape 37"/>
              <p:cNvSpPr>
                <a:spLocks noChangeArrowheads="1"/>
              </p:cNvSpPr>
              <p:nvPr/>
            </p:nvSpPr>
            <p:spPr bwMode="auto">
              <a:xfrm rot="2901987">
                <a:off x="5016" y="1224"/>
                <a:ext cx="240" cy="288"/>
              </a:xfrm>
              <a:prstGeom prst="flowChartCollate">
                <a:avLst/>
              </a:prstGeom>
              <a:solidFill>
                <a:srgbClr val="00FF00"/>
              </a:solidFill>
              <a:ln w="25400">
                <a:solidFill>
                  <a:srgbClr val="00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US"/>
              </a:p>
            </p:txBody>
          </p:sp>
          <p:sp>
            <p:nvSpPr>
              <p:cNvPr id="30758" name="Oval 38"/>
              <p:cNvSpPr>
                <a:spLocks noChangeArrowheads="1"/>
              </p:cNvSpPr>
              <p:nvPr/>
            </p:nvSpPr>
            <p:spPr bwMode="auto">
              <a:xfrm>
                <a:off x="4896" y="1296"/>
                <a:ext cx="96" cy="96"/>
              </a:xfrm>
              <a:prstGeom prst="ellipse">
                <a:avLst/>
              </a:prstGeom>
              <a:solidFill>
                <a:srgbClr val="0000FF"/>
              </a:solidFill>
              <a:ln w="25400">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US"/>
              </a:p>
            </p:txBody>
          </p:sp>
          <p:sp>
            <p:nvSpPr>
              <p:cNvPr id="30759" name="Oval 39"/>
              <p:cNvSpPr>
                <a:spLocks noChangeArrowheads="1"/>
              </p:cNvSpPr>
              <p:nvPr/>
            </p:nvSpPr>
            <p:spPr bwMode="auto">
              <a:xfrm>
                <a:off x="5280" y="1344"/>
                <a:ext cx="96" cy="96"/>
              </a:xfrm>
              <a:prstGeom prst="ellipse">
                <a:avLst/>
              </a:prstGeom>
              <a:solidFill>
                <a:srgbClr val="0000FF"/>
              </a:solidFill>
              <a:ln w="25400">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US"/>
              </a:p>
            </p:txBody>
          </p:sp>
        </p:grpSp>
        <p:grpSp>
          <p:nvGrpSpPr>
            <p:cNvPr id="30766" name="Group 46"/>
            <p:cNvGrpSpPr>
              <a:grpSpLocks/>
            </p:cNvGrpSpPr>
            <p:nvPr/>
          </p:nvGrpSpPr>
          <p:grpSpPr bwMode="auto">
            <a:xfrm rot="-6052198">
              <a:off x="3840" y="2688"/>
              <a:ext cx="480" cy="288"/>
              <a:chOff x="2592" y="2544"/>
              <a:chExt cx="1248" cy="576"/>
            </a:xfrm>
          </p:grpSpPr>
          <p:sp>
            <p:nvSpPr>
              <p:cNvPr id="30767" name="AutoShape 47"/>
              <p:cNvSpPr>
                <a:spLocks noChangeArrowheads="1"/>
              </p:cNvSpPr>
              <p:nvPr/>
            </p:nvSpPr>
            <p:spPr bwMode="auto">
              <a:xfrm>
                <a:off x="2592" y="2544"/>
                <a:ext cx="672" cy="576"/>
              </a:xfrm>
              <a:prstGeom prst="star4">
                <a:avLst>
                  <a:gd name="adj" fmla="val 12500"/>
                </a:avLst>
              </a:prstGeom>
              <a:solidFill>
                <a:srgbClr val="FF0000"/>
              </a:solidFill>
              <a:ln w="2540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US"/>
              </a:p>
            </p:txBody>
          </p:sp>
          <p:sp>
            <p:nvSpPr>
              <p:cNvPr id="30768" name="Oval 48"/>
              <p:cNvSpPr>
                <a:spLocks noChangeArrowheads="1"/>
              </p:cNvSpPr>
              <p:nvPr/>
            </p:nvSpPr>
            <p:spPr bwMode="auto">
              <a:xfrm>
                <a:off x="3120" y="2736"/>
                <a:ext cx="240" cy="192"/>
              </a:xfrm>
              <a:prstGeom prst="ellipse">
                <a:avLst/>
              </a:prstGeom>
              <a:solidFill>
                <a:srgbClr val="FF0000"/>
              </a:solidFill>
              <a:ln w="254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US"/>
              </a:p>
            </p:txBody>
          </p:sp>
          <p:sp>
            <p:nvSpPr>
              <p:cNvPr id="30769" name="Oval 49"/>
              <p:cNvSpPr>
                <a:spLocks noChangeArrowheads="1"/>
              </p:cNvSpPr>
              <p:nvPr/>
            </p:nvSpPr>
            <p:spPr bwMode="auto">
              <a:xfrm>
                <a:off x="3360" y="2736"/>
                <a:ext cx="240" cy="192"/>
              </a:xfrm>
              <a:prstGeom prst="ellipse">
                <a:avLst/>
              </a:prstGeom>
              <a:solidFill>
                <a:srgbClr val="FF0000"/>
              </a:solidFill>
              <a:ln w="254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US"/>
              </a:p>
            </p:txBody>
          </p:sp>
          <p:sp>
            <p:nvSpPr>
              <p:cNvPr id="30770" name="Oval 50"/>
              <p:cNvSpPr>
                <a:spLocks noChangeArrowheads="1"/>
              </p:cNvSpPr>
              <p:nvPr/>
            </p:nvSpPr>
            <p:spPr bwMode="auto">
              <a:xfrm>
                <a:off x="3600" y="2736"/>
                <a:ext cx="240" cy="192"/>
              </a:xfrm>
              <a:prstGeom prst="ellipse">
                <a:avLst/>
              </a:prstGeom>
              <a:solidFill>
                <a:srgbClr val="FF0000"/>
              </a:solidFill>
              <a:ln w="254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US"/>
              </a:p>
            </p:txBody>
          </p:sp>
        </p:grpSp>
        <p:sp>
          <p:nvSpPr>
            <p:cNvPr id="30771" name="Text Box 51"/>
            <p:cNvSpPr txBox="1">
              <a:spLocks noChangeArrowheads="1"/>
            </p:cNvSpPr>
            <p:nvPr/>
          </p:nvSpPr>
          <p:spPr bwMode="auto">
            <a:xfrm>
              <a:off x="4656" y="2496"/>
              <a:ext cx="341" cy="331"/>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25400">
                  <a:solidFill>
                    <a:srgbClr val="CCFF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l"/>
              <a:r>
                <a:rPr lang="fr-FR" altLang="en-US" sz="2800"/>
                <a:t>O</a:t>
              </a:r>
              <a:r>
                <a:rPr lang="fr-FR" altLang="en-US" sz="2800" baseline="-25000"/>
                <a:t>2</a:t>
              </a:r>
            </a:p>
          </p:txBody>
        </p:sp>
        <p:sp>
          <p:nvSpPr>
            <p:cNvPr id="30785" name="Text Box 65"/>
            <p:cNvSpPr txBox="1">
              <a:spLocks noChangeArrowheads="1"/>
            </p:cNvSpPr>
            <p:nvPr/>
          </p:nvSpPr>
          <p:spPr bwMode="auto">
            <a:xfrm>
              <a:off x="4656" y="3744"/>
              <a:ext cx="597" cy="23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solidFill>
                    <a:srgbClr val="CCFF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l"/>
              <a:r>
                <a:rPr lang="fr-FR" altLang="en-US"/>
                <a:t>NADPH</a:t>
              </a:r>
              <a:r>
                <a:rPr lang="fr-FR" altLang="en-US" baseline="-25000"/>
                <a:t>2</a:t>
              </a:r>
            </a:p>
          </p:txBody>
        </p:sp>
        <p:sp>
          <p:nvSpPr>
            <p:cNvPr id="30787" name="Text Box 67"/>
            <p:cNvSpPr txBox="1">
              <a:spLocks noChangeArrowheads="1"/>
            </p:cNvSpPr>
            <p:nvPr/>
          </p:nvSpPr>
          <p:spPr bwMode="auto">
            <a:xfrm>
              <a:off x="3888" y="3120"/>
              <a:ext cx="332" cy="23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solidFill>
                    <a:srgbClr val="CCFF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l"/>
              <a:r>
                <a:rPr lang="fr-FR" altLang="en-US"/>
                <a:t>ATP</a:t>
              </a:r>
            </a:p>
          </p:txBody>
        </p:sp>
      </p:grpSp>
      <p:grpSp>
        <p:nvGrpSpPr>
          <p:cNvPr id="30792" name="Group 72"/>
          <p:cNvGrpSpPr>
            <a:grpSpLocks/>
          </p:cNvGrpSpPr>
          <p:nvPr/>
        </p:nvGrpSpPr>
        <p:grpSpPr bwMode="auto">
          <a:xfrm>
            <a:off x="2057401" y="4038601"/>
            <a:ext cx="2862263" cy="2200275"/>
            <a:chOff x="432" y="2496"/>
            <a:chExt cx="1803" cy="1386"/>
          </a:xfrm>
        </p:grpSpPr>
        <p:sp>
          <p:nvSpPr>
            <p:cNvPr id="30786" name="Text Box 66"/>
            <p:cNvSpPr txBox="1">
              <a:spLocks noChangeArrowheads="1"/>
            </p:cNvSpPr>
            <p:nvPr/>
          </p:nvSpPr>
          <p:spPr bwMode="auto">
            <a:xfrm>
              <a:off x="1872" y="3072"/>
              <a:ext cx="363" cy="234"/>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25400">
                  <a:solidFill>
                    <a:srgbClr val="CCFF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l"/>
              <a:r>
                <a:rPr lang="fr-FR" altLang="en-US"/>
                <a:t>ADP</a:t>
              </a:r>
            </a:p>
          </p:txBody>
        </p:sp>
        <p:grpSp>
          <p:nvGrpSpPr>
            <p:cNvPr id="30789" name="Group 69"/>
            <p:cNvGrpSpPr>
              <a:grpSpLocks/>
            </p:cNvGrpSpPr>
            <p:nvPr/>
          </p:nvGrpSpPr>
          <p:grpSpPr bwMode="auto">
            <a:xfrm>
              <a:off x="432" y="2496"/>
              <a:ext cx="1488" cy="1386"/>
              <a:chOff x="432" y="2496"/>
              <a:chExt cx="1488" cy="1386"/>
            </a:xfrm>
          </p:grpSpPr>
          <p:sp>
            <p:nvSpPr>
              <p:cNvPr id="30723" name="AutoShape 3"/>
              <p:cNvSpPr>
                <a:spLocks noChangeArrowheads="1"/>
              </p:cNvSpPr>
              <p:nvPr/>
            </p:nvSpPr>
            <p:spPr bwMode="auto">
              <a:xfrm>
                <a:off x="624" y="2496"/>
                <a:ext cx="816" cy="336"/>
              </a:xfrm>
              <a:prstGeom prst="cloudCallout">
                <a:avLst>
                  <a:gd name="adj1" fmla="val -42278"/>
                  <a:gd name="adj2" fmla="val 152977"/>
                </a:avLst>
              </a:prstGeom>
              <a:solidFill>
                <a:srgbClr val="CCFFFF"/>
              </a:solidFill>
              <a:ln w="25400">
                <a:solidFill>
                  <a:srgbClr val="CCFF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r>
                  <a:rPr lang="fr-FR" altLang="en-US" sz="2400"/>
                  <a:t>H</a:t>
                </a:r>
                <a:r>
                  <a:rPr lang="fr-FR" altLang="en-US" sz="2400" baseline="-25000"/>
                  <a:t>2</a:t>
                </a:r>
                <a:r>
                  <a:rPr lang="fr-FR" altLang="en-US" sz="2400"/>
                  <a:t>O</a:t>
                </a:r>
              </a:p>
            </p:txBody>
          </p:sp>
          <p:sp>
            <p:nvSpPr>
              <p:cNvPr id="30755" name="AutoShape 35"/>
              <p:cNvSpPr>
                <a:spLocks noChangeArrowheads="1"/>
              </p:cNvSpPr>
              <p:nvPr/>
            </p:nvSpPr>
            <p:spPr bwMode="auto">
              <a:xfrm rot="2901987">
                <a:off x="696" y="3336"/>
                <a:ext cx="240" cy="288"/>
              </a:xfrm>
              <a:prstGeom prst="flowChartCollate">
                <a:avLst/>
              </a:prstGeom>
              <a:solidFill>
                <a:srgbClr val="00FF00"/>
              </a:solidFill>
              <a:ln w="25400">
                <a:solidFill>
                  <a:srgbClr val="00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US"/>
              </a:p>
            </p:txBody>
          </p:sp>
          <p:grpSp>
            <p:nvGrpSpPr>
              <p:cNvPr id="30760" name="Group 40"/>
              <p:cNvGrpSpPr>
                <a:grpSpLocks/>
              </p:cNvGrpSpPr>
              <p:nvPr/>
            </p:nvGrpSpPr>
            <p:grpSpPr bwMode="auto">
              <a:xfrm>
                <a:off x="1488" y="3216"/>
                <a:ext cx="432" cy="384"/>
                <a:chOff x="4416" y="3504"/>
                <a:chExt cx="432" cy="384"/>
              </a:xfrm>
            </p:grpSpPr>
            <p:grpSp>
              <p:nvGrpSpPr>
                <p:cNvPr id="30761" name="Group 41"/>
                <p:cNvGrpSpPr>
                  <a:grpSpLocks/>
                </p:cNvGrpSpPr>
                <p:nvPr/>
              </p:nvGrpSpPr>
              <p:grpSpPr bwMode="auto">
                <a:xfrm rot="16200000" flipV="1">
                  <a:off x="4536" y="3576"/>
                  <a:ext cx="384" cy="240"/>
                  <a:chOff x="4512" y="3744"/>
                  <a:chExt cx="504" cy="336"/>
                </a:xfrm>
              </p:grpSpPr>
              <p:sp>
                <p:nvSpPr>
                  <p:cNvPr id="30762" name="AutoShape 42"/>
                  <p:cNvSpPr>
                    <a:spLocks noChangeArrowheads="1"/>
                  </p:cNvSpPr>
                  <p:nvPr/>
                </p:nvSpPr>
                <p:spPr bwMode="auto">
                  <a:xfrm>
                    <a:off x="4512" y="3744"/>
                    <a:ext cx="336" cy="336"/>
                  </a:xfrm>
                  <a:prstGeom prst="star4">
                    <a:avLst>
                      <a:gd name="adj" fmla="val 12500"/>
                    </a:avLst>
                  </a:prstGeom>
                  <a:solidFill>
                    <a:srgbClr val="FF0000"/>
                  </a:solidFill>
                  <a:ln w="2540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US"/>
                  </a:p>
                </p:txBody>
              </p:sp>
              <p:sp>
                <p:nvSpPr>
                  <p:cNvPr id="30763" name="Oval 43"/>
                  <p:cNvSpPr>
                    <a:spLocks noChangeArrowheads="1"/>
                  </p:cNvSpPr>
                  <p:nvPr/>
                </p:nvSpPr>
                <p:spPr bwMode="auto">
                  <a:xfrm>
                    <a:off x="4776" y="3856"/>
                    <a:ext cx="120" cy="112"/>
                  </a:xfrm>
                  <a:prstGeom prst="ellipse">
                    <a:avLst/>
                  </a:prstGeom>
                  <a:solidFill>
                    <a:srgbClr val="FF0000"/>
                  </a:solidFill>
                  <a:ln w="254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US"/>
                  </a:p>
                </p:txBody>
              </p:sp>
              <p:sp>
                <p:nvSpPr>
                  <p:cNvPr id="30764" name="Oval 44"/>
                  <p:cNvSpPr>
                    <a:spLocks noChangeArrowheads="1"/>
                  </p:cNvSpPr>
                  <p:nvPr/>
                </p:nvSpPr>
                <p:spPr bwMode="auto">
                  <a:xfrm>
                    <a:off x="4896" y="3856"/>
                    <a:ext cx="120" cy="112"/>
                  </a:xfrm>
                  <a:prstGeom prst="ellipse">
                    <a:avLst/>
                  </a:prstGeom>
                  <a:solidFill>
                    <a:srgbClr val="FF0000"/>
                  </a:solidFill>
                  <a:ln w="254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US"/>
                  </a:p>
                </p:txBody>
              </p:sp>
            </p:grpSp>
            <p:sp>
              <p:nvSpPr>
                <p:cNvPr id="30765" name="Oval 45"/>
                <p:cNvSpPr>
                  <a:spLocks noChangeArrowheads="1"/>
                </p:cNvSpPr>
                <p:nvPr/>
              </p:nvSpPr>
              <p:spPr bwMode="auto">
                <a:xfrm>
                  <a:off x="4416" y="3600"/>
                  <a:ext cx="96" cy="64"/>
                </a:xfrm>
                <a:prstGeom prst="ellipse">
                  <a:avLst/>
                </a:prstGeom>
                <a:solidFill>
                  <a:srgbClr val="FF0000"/>
                </a:solidFill>
                <a:ln w="254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US"/>
                </a:p>
              </p:txBody>
            </p:sp>
          </p:grpSp>
          <p:sp>
            <p:nvSpPr>
              <p:cNvPr id="30784" name="Text Box 64"/>
              <p:cNvSpPr txBox="1">
                <a:spLocks noChangeArrowheads="1"/>
              </p:cNvSpPr>
              <p:nvPr/>
            </p:nvSpPr>
            <p:spPr bwMode="auto">
              <a:xfrm>
                <a:off x="432" y="3648"/>
                <a:ext cx="457" cy="234"/>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25400">
                    <a:solidFill>
                      <a:srgbClr val="CCFF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l"/>
                <a:r>
                  <a:rPr lang="fr-FR" altLang="en-US"/>
                  <a:t>NADP</a:t>
                </a:r>
              </a:p>
            </p:txBody>
          </p:sp>
          <p:sp>
            <p:nvSpPr>
              <p:cNvPr id="30788" name="Text Box 68"/>
              <p:cNvSpPr txBox="1">
                <a:spLocks noChangeArrowheads="1"/>
              </p:cNvSpPr>
              <p:nvPr/>
            </p:nvSpPr>
            <p:spPr bwMode="auto">
              <a:xfrm>
                <a:off x="1296" y="3072"/>
                <a:ext cx="223" cy="234"/>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25400">
                    <a:solidFill>
                      <a:srgbClr val="CCFF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l"/>
                <a:r>
                  <a:rPr lang="fr-FR" altLang="en-US"/>
                  <a:t>Pi</a:t>
                </a:r>
              </a:p>
            </p:txBody>
          </p:sp>
        </p:grpSp>
      </p:grpSp>
      <p:grpSp>
        <p:nvGrpSpPr>
          <p:cNvPr id="30795" name="Group 75"/>
          <p:cNvGrpSpPr>
            <a:grpSpLocks/>
          </p:cNvGrpSpPr>
          <p:nvPr/>
        </p:nvGrpSpPr>
        <p:grpSpPr bwMode="auto">
          <a:xfrm>
            <a:off x="4800600" y="609601"/>
            <a:ext cx="2393950" cy="3648075"/>
            <a:chOff x="2064" y="384"/>
            <a:chExt cx="1508" cy="2298"/>
          </a:xfrm>
        </p:grpSpPr>
        <p:grpSp>
          <p:nvGrpSpPr>
            <p:cNvPr id="30790" name="Group 70"/>
            <p:cNvGrpSpPr>
              <a:grpSpLocks/>
            </p:cNvGrpSpPr>
            <p:nvPr/>
          </p:nvGrpSpPr>
          <p:grpSpPr bwMode="auto">
            <a:xfrm>
              <a:off x="2064" y="384"/>
              <a:ext cx="1008" cy="2064"/>
              <a:chOff x="2064" y="384"/>
              <a:chExt cx="1008" cy="2064"/>
            </a:xfrm>
          </p:grpSpPr>
          <p:sp>
            <p:nvSpPr>
              <p:cNvPr id="30751" name="AutoShape 31"/>
              <p:cNvSpPr>
                <a:spLocks noChangeArrowheads="1"/>
              </p:cNvSpPr>
              <p:nvPr/>
            </p:nvSpPr>
            <p:spPr bwMode="auto">
              <a:xfrm>
                <a:off x="2064" y="384"/>
                <a:ext cx="960" cy="816"/>
              </a:xfrm>
              <a:prstGeom prst="sun">
                <a:avLst>
                  <a:gd name="adj" fmla="val 25000"/>
                </a:avLst>
              </a:prstGeom>
              <a:solidFill>
                <a:srgbClr val="FF9900"/>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US"/>
              </a:p>
            </p:txBody>
          </p:sp>
          <p:grpSp>
            <p:nvGrpSpPr>
              <p:cNvPr id="30772" name="Group 52"/>
              <p:cNvGrpSpPr>
                <a:grpSpLocks/>
              </p:cNvGrpSpPr>
              <p:nvPr/>
            </p:nvGrpSpPr>
            <p:grpSpPr bwMode="auto">
              <a:xfrm>
                <a:off x="2304" y="1776"/>
                <a:ext cx="768" cy="672"/>
                <a:chOff x="1056" y="2208"/>
                <a:chExt cx="1584" cy="1200"/>
              </a:xfrm>
            </p:grpSpPr>
            <p:sp>
              <p:nvSpPr>
                <p:cNvPr id="30773" name="AutoShape 53"/>
                <p:cNvSpPr>
                  <a:spLocks noChangeArrowheads="1"/>
                </p:cNvSpPr>
                <p:nvPr/>
              </p:nvSpPr>
              <p:spPr bwMode="auto">
                <a:xfrm>
                  <a:off x="1248" y="2400"/>
                  <a:ext cx="1152" cy="912"/>
                </a:xfrm>
                <a:prstGeom prst="star8">
                  <a:avLst>
                    <a:gd name="adj" fmla="val 38250"/>
                  </a:avLst>
                </a:prstGeom>
                <a:solidFill>
                  <a:srgbClr val="008000"/>
                </a:solidFill>
                <a:ln w="25400">
                  <a:solidFill>
                    <a:srgbClr val="008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US"/>
                </a:p>
              </p:txBody>
            </p:sp>
            <p:sp>
              <p:nvSpPr>
                <p:cNvPr id="30774" name="Oval 54"/>
                <p:cNvSpPr>
                  <a:spLocks noChangeArrowheads="1"/>
                </p:cNvSpPr>
                <p:nvPr/>
              </p:nvSpPr>
              <p:spPr bwMode="auto">
                <a:xfrm>
                  <a:off x="2112" y="2352"/>
                  <a:ext cx="336" cy="288"/>
                </a:xfrm>
                <a:prstGeom prst="ellipse">
                  <a:avLst/>
                </a:prstGeom>
                <a:solidFill>
                  <a:srgbClr val="FF9900"/>
                </a:solidFill>
                <a:ln w="25400">
                  <a:solidFill>
                    <a:srgbClr val="FF99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US"/>
                </a:p>
              </p:txBody>
            </p:sp>
            <p:sp>
              <p:nvSpPr>
                <p:cNvPr id="30775" name="Oval 55"/>
                <p:cNvSpPr>
                  <a:spLocks noChangeArrowheads="1"/>
                </p:cNvSpPr>
                <p:nvPr/>
              </p:nvSpPr>
              <p:spPr bwMode="auto">
                <a:xfrm>
                  <a:off x="1248" y="2352"/>
                  <a:ext cx="336" cy="288"/>
                </a:xfrm>
                <a:prstGeom prst="ellipse">
                  <a:avLst/>
                </a:prstGeom>
                <a:solidFill>
                  <a:srgbClr val="FF9900"/>
                </a:solidFill>
                <a:ln w="25400">
                  <a:solidFill>
                    <a:srgbClr val="FF99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US"/>
                </a:p>
              </p:txBody>
            </p:sp>
            <p:sp>
              <p:nvSpPr>
                <p:cNvPr id="30776" name="Oval 56"/>
                <p:cNvSpPr>
                  <a:spLocks noChangeArrowheads="1"/>
                </p:cNvSpPr>
                <p:nvPr/>
              </p:nvSpPr>
              <p:spPr bwMode="auto">
                <a:xfrm>
                  <a:off x="1680" y="3120"/>
                  <a:ext cx="336" cy="288"/>
                </a:xfrm>
                <a:prstGeom prst="ellipse">
                  <a:avLst/>
                </a:prstGeom>
                <a:solidFill>
                  <a:srgbClr val="FF9900"/>
                </a:solidFill>
                <a:ln w="25400">
                  <a:solidFill>
                    <a:srgbClr val="FF99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US"/>
                </a:p>
              </p:txBody>
            </p:sp>
            <p:sp>
              <p:nvSpPr>
                <p:cNvPr id="30777" name="Oval 57"/>
                <p:cNvSpPr>
                  <a:spLocks noChangeArrowheads="1"/>
                </p:cNvSpPr>
                <p:nvPr/>
              </p:nvSpPr>
              <p:spPr bwMode="auto">
                <a:xfrm>
                  <a:off x="1680" y="2208"/>
                  <a:ext cx="336" cy="288"/>
                </a:xfrm>
                <a:prstGeom prst="ellipse">
                  <a:avLst/>
                </a:prstGeom>
                <a:solidFill>
                  <a:srgbClr val="FFFF66"/>
                </a:solidFill>
                <a:ln w="25400">
                  <a:solidFill>
                    <a:srgbClr val="FFFF6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US"/>
                </a:p>
              </p:txBody>
            </p:sp>
            <p:sp>
              <p:nvSpPr>
                <p:cNvPr id="30778" name="Oval 58"/>
                <p:cNvSpPr>
                  <a:spLocks noChangeArrowheads="1"/>
                </p:cNvSpPr>
                <p:nvPr/>
              </p:nvSpPr>
              <p:spPr bwMode="auto">
                <a:xfrm>
                  <a:off x="2304" y="2688"/>
                  <a:ext cx="336" cy="288"/>
                </a:xfrm>
                <a:prstGeom prst="ellipse">
                  <a:avLst/>
                </a:prstGeom>
                <a:solidFill>
                  <a:srgbClr val="FFFF66"/>
                </a:solidFill>
                <a:ln w="25400">
                  <a:solidFill>
                    <a:srgbClr val="FFFF6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US"/>
                </a:p>
              </p:txBody>
            </p:sp>
            <p:sp>
              <p:nvSpPr>
                <p:cNvPr id="30779" name="Oval 59"/>
                <p:cNvSpPr>
                  <a:spLocks noChangeArrowheads="1"/>
                </p:cNvSpPr>
                <p:nvPr/>
              </p:nvSpPr>
              <p:spPr bwMode="auto">
                <a:xfrm>
                  <a:off x="1200" y="3024"/>
                  <a:ext cx="336" cy="288"/>
                </a:xfrm>
                <a:prstGeom prst="ellipse">
                  <a:avLst/>
                </a:prstGeom>
                <a:solidFill>
                  <a:srgbClr val="FFFF66"/>
                </a:solidFill>
                <a:ln w="25400">
                  <a:solidFill>
                    <a:srgbClr val="FFFF6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US"/>
                </a:p>
              </p:txBody>
            </p:sp>
            <p:sp>
              <p:nvSpPr>
                <p:cNvPr id="30780" name="Oval 60"/>
                <p:cNvSpPr>
                  <a:spLocks noChangeArrowheads="1"/>
                </p:cNvSpPr>
                <p:nvPr/>
              </p:nvSpPr>
              <p:spPr bwMode="auto">
                <a:xfrm>
                  <a:off x="2064" y="2976"/>
                  <a:ext cx="336" cy="288"/>
                </a:xfrm>
                <a:prstGeom prst="ellipse">
                  <a:avLst/>
                </a:prstGeom>
                <a:solidFill>
                  <a:srgbClr val="99CC00"/>
                </a:solidFill>
                <a:ln w="25400">
                  <a:solidFill>
                    <a:srgbClr val="99CC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US"/>
                </a:p>
              </p:txBody>
            </p:sp>
            <p:sp>
              <p:nvSpPr>
                <p:cNvPr id="30781" name="Oval 61"/>
                <p:cNvSpPr>
                  <a:spLocks noChangeArrowheads="1"/>
                </p:cNvSpPr>
                <p:nvPr/>
              </p:nvSpPr>
              <p:spPr bwMode="auto">
                <a:xfrm>
                  <a:off x="1056" y="2688"/>
                  <a:ext cx="336" cy="288"/>
                </a:xfrm>
                <a:prstGeom prst="ellipse">
                  <a:avLst/>
                </a:prstGeom>
                <a:solidFill>
                  <a:srgbClr val="99CC00"/>
                </a:solidFill>
                <a:ln w="25400">
                  <a:solidFill>
                    <a:srgbClr val="99CC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US"/>
                </a:p>
              </p:txBody>
            </p:sp>
          </p:grpSp>
          <p:sp>
            <p:nvSpPr>
              <p:cNvPr id="30754" name="AutoShape 34"/>
              <p:cNvSpPr>
                <a:spLocks noChangeArrowheads="1"/>
              </p:cNvSpPr>
              <p:nvPr/>
            </p:nvSpPr>
            <p:spPr bwMode="auto">
              <a:xfrm>
                <a:off x="2400" y="1200"/>
                <a:ext cx="336" cy="576"/>
              </a:xfrm>
              <a:prstGeom prst="lightningBolt">
                <a:avLst/>
              </a:prstGeom>
              <a:solidFill>
                <a:srgbClr val="FF9900"/>
              </a:solidFill>
              <a:ln w="25400">
                <a:solidFill>
                  <a:srgbClr val="FF99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US"/>
              </a:p>
            </p:txBody>
          </p:sp>
        </p:grpSp>
        <p:sp>
          <p:nvSpPr>
            <p:cNvPr id="30793" name="Rectangle 73"/>
            <p:cNvSpPr>
              <a:spLocks noChangeArrowheads="1"/>
            </p:cNvSpPr>
            <p:nvPr/>
          </p:nvSpPr>
          <p:spPr bwMode="auto">
            <a:xfrm>
              <a:off x="2088" y="2448"/>
              <a:ext cx="860" cy="23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r>
                <a:rPr lang="fr-FR" altLang="en-US"/>
                <a:t>Chlorophylle</a:t>
              </a:r>
            </a:p>
          </p:txBody>
        </p:sp>
        <p:sp>
          <p:nvSpPr>
            <p:cNvPr id="30794" name="Rectangle 74"/>
            <p:cNvSpPr>
              <a:spLocks noChangeArrowheads="1"/>
            </p:cNvSpPr>
            <p:nvPr/>
          </p:nvSpPr>
          <p:spPr bwMode="auto">
            <a:xfrm>
              <a:off x="2976" y="960"/>
              <a:ext cx="596" cy="23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r>
                <a:rPr lang="fr-FR" altLang="en-US"/>
                <a:t>Lumière</a:t>
              </a:r>
            </a:p>
          </p:txBody>
        </p:sp>
      </p:grpSp>
    </p:spTree>
    <p:extLst>
      <p:ext uri="{BB962C8B-B14F-4D97-AF65-F5344CB8AC3E}">
        <p14:creationId xmlns:p14="http://schemas.microsoft.com/office/powerpoint/2010/main" val="206347384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30792"/>
                                        </p:tgtEl>
                                        <p:attrNameLst>
                                          <p:attrName>style.visibility</p:attrName>
                                        </p:attrNameLst>
                                      </p:cBhvr>
                                      <p:to>
                                        <p:strVal val="visible"/>
                                      </p:to>
                                    </p:set>
                                    <p:animEffect transition="in" filter="box(in)">
                                      <p:cBhvr>
                                        <p:cTn id="7" dur="500"/>
                                        <p:tgtEl>
                                          <p:spTgt spid="3079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8" fill="hold" nodeType="clickEffect">
                                  <p:stCondLst>
                                    <p:cond delay="0"/>
                                  </p:stCondLst>
                                  <p:childTnLst>
                                    <p:set>
                                      <p:cBhvr>
                                        <p:cTn id="11" dur="1" fill="hold">
                                          <p:stCondLst>
                                            <p:cond delay="0"/>
                                          </p:stCondLst>
                                        </p:cTn>
                                        <p:tgtEl>
                                          <p:spTgt spid="30783"/>
                                        </p:tgtEl>
                                        <p:attrNameLst>
                                          <p:attrName>style.visibility</p:attrName>
                                        </p:attrNameLst>
                                      </p:cBhvr>
                                      <p:to>
                                        <p:strVal val="visible"/>
                                      </p:to>
                                    </p:set>
                                    <p:anim calcmode="lin" valueType="num">
                                      <p:cBhvr additive="base">
                                        <p:cTn id="12" dur="500" fill="hold"/>
                                        <p:tgtEl>
                                          <p:spTgt spid="30783"/>
                                        </p:tgtEl>
                                        <p:attrNameLst>
                                          <p:attrName>ppt_x</p:attrName>
                                        </p:attrNameLst>
                                      </p:cBhvr>
                                      <p:tavLst>
                                        <p:tav tm="0">
                                          <p:val>
                                            <p:strVal val="0-#ppt_w/2"/>
                                          </p:val>
                                        </p:tav>
                                        <p:tav tm="100000">
                                          <p:val>
                                            <p:strVal val="#ppt_x"/>
                                          </p:val>
                                        </p:tav>
                                      </p:tavLst>
                                    </p:anim>
                                    <p:anim calcmode="lin" valueType="num">
                                      <p:cBhvr additive="base">
                                        <p:cTn id="13" dur="500" fill="hold"/>
                                        <p:tgtEl>
                                          <p:spTgt spid="30783"/>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1" fill="hold" nodeType="clickEffect">
                                  <p:stCondLst>
                                    <p:cond delay="0"/>
                                  </p:stCondLst>
                                  <p:childTnLst>
                                    <p:set>
                                      <p:cBhvr>
                                        <p:cTn id="17" dur="1" fill="hold">
                                          <p:stCondLst>
                                            <p:cond delay="0"/>
                                          </p:stCondLst>
                                        </p:cTn>
                                        <p:tgtEl>
                                          <p:spTgt spid="30795"/>
                                        </p:tgtEl>
                                        <p:attrNameLst>
                                          <p:attrName>style.visibility</p:attrName>
                                        </p:attrNameLst>
                                      </p:cBhvr>
                                      <p:to>
                                        <p:strVal val="visible"/>
                                      </p:to>
                                    </p:set>
                                    <p:anim calcmode="lin" valueType="num">
                                      <p:cBhvr additive="base">
                                        <p:cTn id="18" dur="500" fill="hold"/>
                                        <p:tgtEl>
                                          <p:spTgt spid="30795"/>
                                        </p:tgtEl>
                                        <p:attrNameLst>
                                          <p:attrName>ppt_x</p:attrName>
                                        </p:attrNameLst>
                                      </p:cBhvr>
                                      <p:tavLst>
                                        <p:tav tm="0">
                                          <p:val>
                                            <p:strVal val="#ppt_x"/>
                                          </p:val>
                                        </p:tav>
                                        <p:tav tm="100000">
                                          <p:val>
                                            <p:strVal val="#ppt_x"/>
                                          </p:val>
                                        </p:tav>
                                      </p:tavLst>
                                    </p:anim>
                                    <p:anim calcmode="lin" valueType="num">
                                      <p:cBhvr additive="base">
                                        <p:cTn id="19" dur="500" fill="hold"/>
                                        <p:tgtEl>
                                          <p:spTgt spid="30795"/>
                                        </p:tgtEl>
                                        <p:attrNameLst>
                                          <p:attrName>ppt_y</p:attrName>
                                        </p:attrNameLst>
                                      </p:cBhvr>
                                      <p:tavLst>
                                        <p:tav tm="0">
                                          <p:val>
                                            <p:strVal val="0-#ppt_h/2"/>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4" presetClass="entr" presetSubtype="16" fill="hold" nodeType="clickEffect">
                                  <p:stCondLst>
                                    <p:cond delay="0"/>
                                  </p:stCondLst>
                                  <p:childTnLst>
                                    <p:set>
                                      <p:cBhvr>
                                        <p:cTn id="23" dur="1" fill="hold">
                                          <p:stCondLst>
                                            <p:cond delay="0"/>
                                          </p:stCondLst>
                                        </p:cTn>
                                        <p:tgtEl>
                                          <p:spTgt spid="30791"/>
                                        </p:tgtEl>
                                        <p:attrNameLst>
                                          <p:attrName>style.visibility</p:attrName>
                                        </p:attrNameLst>
                                      </p:cBhvr>
                                      <p:to>
                                        <p:strVal val="visible"/>
                                      </p:to>
                                    </p:set>
                                    <p:animEffect transition="in" filter="box(in)">
                                      <p:cBhvr>
                                        <p:cTn id="24" dur="500"/>
                                        <p:tgtEl>
                                          <p:spTgt spid="307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952596" y="428604"/>
            <a:ext cx="8229600" cy="2900370"/>
          </a:xfrm>
        </p:spPr>
        <p:txBody>
          <a:bodyPr>
            <a:normAutofit/>
          </a:bodyPr>
          <a:lstStyle/>
          <a:p>
            <a:pPr fontAlgn="base"/>
            <a:r>
              <a:rPr lang="fr-FR" b="1" dirty="0" smtClean="0"/>
              <a:t>Réaction de la photosynthèse</a:t>
            </a:r>
          </a:p>
          <a:p>
            <a:pPr fontAlgn="base"/>
            <a:r>
              <a:rPr lang="fr-FR" dirty="0" smtClean="0"/>
              <a:t>Pendant la photosynthèse, les organismes </a:t>
            </a:r>
            <a:r>
              <a:rPr lang="fr-FR" dirty="0" err="1" smtClean="0"/>
              <a:t>photoautotrophes</a:t>
            </a:r>
            <a:r>
              <a:rPr lang="fr-FR" dirty="0" smtClean="0"/>
              <a:t> utilisent l'énergie du soleil, ainsi que le dioxyde de carbone et l'eau, pour former du glucose et de l'oxygène.</a:t>
            </a:r>
          </a:p>
          <a:p>
            <a:pPr fontAlgn="base"/>
            <a:r>
              <a:rPr lang="fr-FR" dirty="0" smtClean="0"/>
              <a:t>L'équation globale pour la photosynthèse est :</a:t>
            </a:r>
          </a:p>
          <a:p>
            <a:endParaRPr lang="fr-FR" dirty="0"/>
          </a:p>
        </p:txBody>
      </p:sp>
      <p:pic>
        <p:nvPicPr>
          <p:cNvPr id="4" name="Image 3" descr="Pendant la photosynthèse, l'énergie solaire est récoltée et convertie en énergie chimique sous forme de glucose grâce à l'eau et au dioxyde de carbone. L'oxygène est un &quot;déchet&quot; ou sous-produit de la photosynthèse. "/>
          <p:cNvPicPr/>
          <p:nvPr/>
        </p:nvPicPr>
        <p:blipFill>
          <a:blip r:embed="rId2"/>
          <a:srcRect/>
          <a:stretch>
            <a:fillRect/>
          </a:stretch>
        </p:blipFill>
        <p:spPr bwMode="auto">
          <a:xfrm>
            <a:off x="2738414" y="3357563"/>
            <a:ext cx="5760720" cy="2745013"/>
          </a:xfrm>
          <a:prstGeom prst="rect">
            <a:avLst/>
          </a:prstGeom>
          <a:noFill/>
          <a:ln w="9525">
            <a:noFill/>
            <a:miter lim="800000"/>
            <a:headEnd/>
            <a:tailEnd/>
          </a:ln>
        </p:spPr>
      </p:pic>
    </p:spTree>
    <p:extLst>
      <p:ext uri="{BB962C8B-B14F-4D97-AF65-F5344CB8AC3E}">
        <p14:creationId xmlns:p14="http://schemas.microsoft.com/office/powerpoint/2010/main" val="381251681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024034" y="0"/>
            <a:ext cx="8229600" cy="1143000"/>
          </a:xfrm>
        </p:spPr>
        <p:txBody>
          <a:bodyPr>
            <a:normAutofit fontScale="90000"/>
          </a:bodyPr>
          <a:lstStyle/>
          <a:p>
            <a:r>
              <a:rPr lang="fr-FR" b="1" u="sng" dirty="0" smtClean="0"/>
              <a:t>Les mécanismes de la phase sombre</a:t>
            </a:r>
            <a:r>
              <a:rPr lang="fr-FR" b="1" dirty="0" smtClean="0"/>
              <a:t/>
            </a:r>
            <a:br>
              <a:rPr lang="fr-FR" b="1" dirty="0" smtClean="0"/>
            </a:br>
            <a:endParaRPr lang="fr-FR" dirty="0"/>
          </a:p>
        </p:txBody>
      </p:sp>
      <p:sp>
        <p:nvSpPr>
          <p:cNvPr id="3" name="Espace réservé du contenu 2"/>
          <p:cNvSpPr>
            <a:spLocks noGrp="1"/>
          </p:cNvSpPr>
          <p:nvPr>
            <p:ph idx="1"/>
          </p:nvPr>
        </p:nvSpPr>
        <p:spPr>
          <a:xfrm>
            <a:off x="1809720" y="714356"/>
            <a:ext cx="8472518" cy="4714908"/>
          </a:xfrm>
        </p:spPr>
        <p:txBody>
          <a:bodyPr>
            <a:noAutofit/>
          </a:bodyPr>
          <a:lstStyle/>
          <a:p>
            <a:pPr algn="just">
              <a:buFont typeface="Wingdings" pitchFamily="2" charset="2"/>
              <a:buChar char="§"/>
            </a:pPr>
            <a:r>
              <a:rPr lang="fr-FR" dirty="0"/>
              <a:t>La phase sombre correspond à la phase d’assimilation du CO</a:t>
            </a:r>
            <a:r>
              <a:rPr lang="fr-FR" baseline="-25000" dirty="0"/>
              <a:t>2</a:t>
            </a:r>
            <a:r>
              <a:rPr lang="fr-FR" dirty="0"/>
              <a:t> qui utilise les molécules énergétiques produites lors de la phase claire et qui est réalisée de manière cyclique. Ce cycle est appelé </a:t>
            </a:r>
            <a:r>
              <a:rPr lang="fr-FR" b="1" dirty="0">
                <a:solidFill>
                  <a:srgbClr val="FF0000"/>
                </a:solidFill>
              </a:rPr>
              <a:t>cycle de Calvin (</a:t>
            </a:r>
            <a:r>
              <a:rPr lang="fr-FR" dirty="0"/>
              <a:t>Calvin-Benson), et il se déroule dans le </a:t>
            </a:r>
            <a:r>
              <a:rPr lang="fr-FR" u="sng" dirty="0"/>
              <a:t>stroma</a:t>
            </a:r>
            <a:r>
              <a:rPr lang="fr-FR" dirty="0"/>
              <a:t> du chloroplaste.</a:t>
            </a:r>
          </a:p>
          <a:p>
            <a:pPr algn="just">
              <a:buNone/>
            </a:pPr>
            <a:r>
              <a:rPr lang="fr-FR" dirty="0"/>
              <a:t>Le cycle de Calvin correspond à une série de </a:t>
            </a:r>
            <a:r>
              <a:rPr lang="fr-FR" b="1" dirty="0"/>
              <a:t>réactions biochimiques</a:t>
            </a:r>
            <a:r>
              <a:rPr lang="fr-FR" dirty="0"/>
              <a:t> qui ont lieu dans les plantes. Plus précisément, à l'intérieur des chloroplastes (stromas, qui se trouvent à l'intérieur des feuilles). Il s'agit d'un </a:t>
            </a:r>
            <a:r>
              <a:rPr lang="fr-FR" b="1" dirty="0"/>
              <a:t>cycle de type anabolique</a:t>
            </a:r>
            <a:r>
              <a:rPr lang="fr-FR" dirty="0"/>
              <a:t>, car le </a:t>
            </a:r>
            <a:r>
              <a:rPr lang="fr-FR" b="1" dirty="0"/>
              <a:t>sucre est fabriqué à partir de molécules plus petites et plus simples</a:t>
            </a:r>
            <a:r>
              <a:rPr lang="fr-FR" dirty="0"/>
              <a:t>. En outre, ce cycle consomme de l'énergie et n'en produit pas. </a:t>
            </a:r>
          </a:p>
        </p:txBody>
      </p:sp>
    </p:spTree>
    <p:extLst>
      <p:ext uri="{BB962C8B-B14F-4D97-AF65-F5344CB8AC3E}">
        <p14:creationId xmlns:p14="http://schemas.microsoft.com/office/powerpoint/2010/main" val="177153706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024034" y="642919"/>
            <a:ext cx="8229600" cy="4525963"/>
          </a:xfrm>
        </p:spPr>
        <p:txBody>
          <a:bodyPr/>
          <a:lstStyle/>
          <a:p>
            <a:r>
              <a:rPr lang="fr-FR" dirty="0" smtClean="0"/>
              <a:t>Le cycle consomme de l’ATP comme source d’énergie et utilise le NADPH pour transporter les électrons riches en énergie qui servira à alimenter la formation du glucide.</a:t>
            </a:r>
          </a:p>
          <a:p>
            <a:r>
              <a:rPr lang="fr-FR" dirty="0" smtClean="0"/>
              <a:t/>
            </a:r>
            <a:br>
              <a:rPr lang="fr-FR" dirty="0" smtClean="0"/>
            </a:br>
            <a:endParaRPr lang="fr-FR" dirty="0"/>
          </a:p>
        </p:txBody>
      </p:sp>
    </p:spTree>
    <p:extLst>
      <p:ext uri="{BB962C8B-B14F-4D97-AF65-F5344CB8AC3E}">
        <p14:creationId xmlns:p14="http://schemas.microsoft.com/office/powerpoint/2010/main" val="184815132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r>
              <a:rPr lang="fr-FR" dirty="0" smtClean="0"/>
              <a:t>Fixation du CO</a:t>
            </a:r>
            <a:r>
              <a:rPr lang="fr-FR" baseline="-25000" dirty="0" smtClean="0"/>
              <a:t>2</a:t>
            </a:r>
            <a:r>
              <a:rPr lang="fr-FR" dirty="0" smtClean="0"/>
              <a:t> (</a:t>
            </a:r>
            <a:r>
              <a:rPr lang="fr-FR" dirty="0" err="1" smtClean="0"/>
              <a:t>carboxylation</a:t>
            </a:r>
            <a:r>
              <a:rPr lang="fr-FR" dirty="0" smtClean="0"/>
              <a:t>).</a:t>
            </a:r>
          </a:p>
          <a:p>
            <a:r>
              <a:rPr lang="fr-FR" dirty="0" smtClean="0"/>
              <a:t>Réduction du carbone fixé.</a:t>
            </a:r>
          </a:p>
          <a:p>
            <a:r>
              <a:rPr lang="fr-FR" dirty="0" smtClean="0"/>
              <a:t>Régénération de l’accepteur de CO</a:t>
            </a:r>
            <a:r>
              <a:rPr lang="fr-FR" baseline="-25000" dirty="0" smtClean="0"/>
              <a:t>2</a:t>
            </a:r>
            <a:r>
              <a:rPr lang="fr-FR" dirty="0" smtClean="0"/>
              <a:t>.</a:t>
            </a:r>
          </a:p>
          <a:p>
            <a:r>
              <a:rPr lang="fr-FR" dirty="0" smtClean="0"/>
              <a:t>Synthèse des sucres.</a:t>
            </a:r>
          </a:p>
          <a:p>
            <a:endParaRPr lang="fr-FR" dirty="0"/>
          </a:p>
        </p:txBody>
      </p:sp>
    </p:spTree>
    <p:extLst>
      <p:ext uri="{BB962C8B-B14F-4D97-AF65-F5344CB8AC3E}">
        <p14:creationId xmlns:p14="http://schemas.microsoft.com/office/powerpoint/2010/main" val="45687951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Espace réservé du contenu 19" descr="https://www.cours-pharmacie.com/images/phase-sombre-cycle-calvin.png"/>
          <p:cNvPicPr>
            <a:picLocks noGrp="1"/>
          </p:cNvPicPr>
          <p:nvPr>
            <p:ph idx="1"/>
          </p:nvPr>
        </p:nvPicPr>
        <p:blipFill>
          <a:blip r:embed="rId2"/>
          <a:srcRect/>
          <a:stretch>
            <a:fillRect/>
          </a:stretch>
        </p:blipFill>
        <p:spPr bwMode="auto">
          <a:xfrm>
            <a:off x="1809721" y="0"/>
            <a:ext cx="8286807" cy="6072254"/>
          </a:xfrm>
          <a:prstGeom prst="rect">
            <a:avLst/>
          </a:prstGeom>
          <a:noFill/>
          <a:ln w="9525">
            <a:noFill/>
            <a:miter lim="800000"/>
            <a:headEnd/>
            <a:tailEnd/>
          </a:ln>
        </p:spPr>
      </p:pic>
      <p:sp>
        <p:nvSpPr>
          <p:cNvPr id="4" name="ZoneTexte 3"/>
          <p:cNvSpPr txBox="1"/>
          <p:nvPr/>
        </p:nvSpPr>
        <p:spPr>
          <a:xfrm>
            <a:off x="4881554" y="6072207"/>
            <a:ext cx="3571900" cy="461665"/>
          </a:xfrm>
          <a:prstGeom prst="rect">
            <a:avLst/>
          </a:prstGeom>
          <a:noFill/>
        </p:spPr>
        <p:txBody>
          <a:bodyPr wrap="square" rtlCol="0">
            <a:spAutoFit/>
          </a:bodyPr>
          <a:lstStyle/>
          <a:p>
            <a:r>
              <a:rPr lang="fr-FR" sz="2400" b="1" dirty="0"/>
              <a:t>Figure 24: cycle de Calvin </a:t>
            </a:r>
          </a:p>
        </p:txBody>
      </p:sp>
    </p:spTree>
    <p:extLst>
      <p:ext uri="{BB962C8B-B14F-4D97-AF65-F5344CB8AC3E}">
        <p14:creationId xmlns:p14="http://schemas.microsoft.com/office/powerpoint/2010/main" val="188524624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marL="742950" indent="-742950">
              <a:buFont typeface="+mj-lt"/>
              <a:buAutoNum type="alphaLcPeriod"/>
            </a:pPr>
            <a:r>
              <a:rPr lang="fr-FR" b="1" dirty="0" smtClean="0"/>
              <a:t>Fixation du dioxyde de carbone </a:t>
            </a:r>
            <a:endParaRPr lang="fr-FR" dirty="0"/>
          </a:p>
        </p:txBody>
      </p:sp>
      <p:sp>
        <p:nvSpPr>
          <p:cNvPr id="3" name="Espace réservé du contenu 2"/>
          <p:cNvSpPr>
            <a:spLocks noGrp="1"/>
          </p:cNvSpPr>
          <p:nvPr>
            <p:ph idx="1"/>
          </p:nvPr>
        </p:nvSpPr>
        <p:spPr>
          <a:xfrm>
            <a:off x="1809720" y="1600201"/>
            <a:ext cx="8643998" cy="4525963"/>
          </a:xfrm>
        </p:spPr>
        <p:txBody>
          <a:bodyPr>
            <a:normAutofit/>
          </a:bodyPr>
          <a:lstStyle/>
          <a:p>
            <a:r>
              <a:rPr lang="fr-FR" dirty="0" smtClean="0"/>
              <a:t>La première molécule du cycle de Calvin est le </a:t>
            </a:r>
            <a:r>
              <a:rPr lang="fr-FR" b="1" dirty="0" err="1" smtClean="0"/>
              <a:t>ribulose</a:t>
            </a:r>
            <a:r>
              <a:rPr lang="fr-FR" b="1" dirty="0" smtClean="0"/>
              <a:t>-</a:t>
            </a:r>
            <a:r>
              <a:rPr lang="fr-FR" b="1" dirty="0" err="1" smtClean="0"/>
              <a:t>biphosphate</a:t>
            </a:r>
            <a:r>
              <a:rPr lang="fr-FR" dirty="0" smtClean="0"/>
              <a:t> (</a:t>
            </a:r>
            <a:r>
              <a:rPr lang="fr-FR" b="1" dirty="0" err="1" smtClean="0"/>
              <a:t>RuBP</a:t>
            </a:r>
            <a:r>
              <a:rPr lang="fr-FR" dirty="0" smtClean="0"/>
              <a:t>) possédant 5 carbones. La fixation du CO</a:t>
            </a:r>
            <a:r>
              <a:rPr lang="fr-FR" baseline="-25000" dirty="0" smtClean="0"/>
              <a:t>2</a:t>
            </a:r>
            <a:r>
              <a:rPr lang="fr-FR" dirty="0" smtClean="0"/>
              <a:t> sur cette molécule nécessitera l’utilisation d’une enzyme appelée la </a:t>
            </a:r>
            <a:r>
              <a:rPr lang="fr-FR" b="1" dirty="0" err="1" smtClean="0"/>
              <a:t>Rubisco</a:t>
            </a:r>
            <a:r>
              <a:rPr lang="fr-FR" dirty="0" smtClean="0"/>
              <a:t> (pour </a:t>
            </a:r>
            <a:r>
              <a:rPr lang="fr-FR" i="1" dirty="0" err="1" smtClean="0"/>
              <a:t>Ribulose</a:t>
            </a:r>
            <a:r>
              <a:rPr lang="fr-FR" i="1" dirty="0" smtClean="0"/>
              <a:t> </a:t>
            </a:r>
            <a:r>
              <a:rPr lang="fr-FR" i="1" dirty="0" err="1" smtClean="0"/>
              <a:t>Biphosphate</a:t>
            </a:r>
            <a:r>
              <a:rPr lang="fr-FR" i="1" dirty="0" smtClean="0"/>
              <a:t> Carboxylase Oxygénase</a:t>
            </a:r>
            <a:r>
              <a:rPr lang="fr-FR" dirty="0" smtClean="0"/>
              <a:t>). Cette enzyme permettra la formation d’une molécule instable à 6 carbones qui donnera rapidement deux molécules de </a:t>
            </a:r>
            <a:r>
              <a:rPr lang="fr-FR" b="1" dirty="0" smtClean="0"/>
              <a:t>3-</a:t>
            </a:r>
            <a:r>
              <a:rPr lang="fr-FR" b="1" dirty="0" err="1" smtClean="0"/>
              <a:t>phosphoglycérate</a:t>
            </a:r>
            <a:r>
              <a:rPr lang="fr-FR" dirty="0" smtClean="0"/>
              <a:t> à 3 carbones</a:t>
            </a:r>
          </a:p>
          <a:p>
            <a:endParaRPr lang="fr-FR" dirty="0"/>
          </a:p>
        </p:txBody>
      </p:sp>
    </p:spTree>
    <p:extLst>
      <p:ext uri="{BB962C8B-B14F-4D97-AF65-F5344CB8AC3E}">
        <p14:creationId xmlns:p14="http://schemas.microsoft.com/office/powerpoint/2010/main" val="370095188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marL="742950" indent="-742950"/>
            <a:r>
              <a:rPr lang="fr-FR" b="1" u="sng" dirty="0" smtClean="0"/>
              <a:t>b. Réduction du carbone fixé</a:t>
            </a:r>
            <a:endParaRPr lang="fr-FR" dirty="0"/>
          </a:p>
        </p:txBody>
      </p:sp>
      <p:sp>
        <p:nvSpPr>
          <p:cNvPr id="3" name="Espace réservé du contenu 2"/>
          <p:cNvSpPr>
            <a:spLocks noGrp="1"/>
          </p:cNvSpPr>
          <p:nvPr>
            <p:ph idx="1"/>
          </p:nvPr>
        </p:nvSpPr>
        <p:spPr>
          <a:xfrm>
            <a:off x="1809720" y="1357299"/>
            <a:ext cx="8472518" cy="4268799"/>
          </a:xfrm>
        </p:spPr>
        <p:txBody>
          <a:bodyPr>
            <a:normAutofit/>
          </a:bodyPr>
          <a:lstStyle/>
          <a:p>
            <a:pPr>
              <a:buNone/>
            </a:pPr>
            <a:r>
              <a:rPr lang="fr-FR" b="1" dirty="0" smtClean="0"/>
              <a:t> </a:t>
            </a:r>
          </a:p>
          <a:p>
            <a:pPr algn="just"/>
            <a:r>
              <a:rPr lang="fr-FR" dirty="0" smtClean="0"/>
              <a:t>La deuxième phase du cycle de Calvin correspondra à la réduction du 3-</a:t>
            </a:r>
            <a:r>
              <a:rPr lang="fr-FR" dirty="0" err="1" smtClean="0"/>
              <a:t>phosphoglycérate</a:t>
            </a:r>
            <a:r>
              <a:rPr lang="fr-FR" dirty="0" smtClean="0"/>
              <a:t>. Celui-ci sera tout d’abord </a:t>
            </a:r>
            <a:r>
              <a:rPr lang="fr-FR" dirty="0" err="1" smtClean="0"/>
              <a:t>phosphorylé</a:t>
            </a:r>
            <a:r>
              <a:rPr lang="fr-FR" dirty="0" smtClean="0"/>
              <a:t> par de l’</a:t>
            </a:r>
            <a:r>
              <a:rPr lang="fr-FR" b="1" dirty="0" smtClean="0"/>
              <a:t>ATP</a:t>
            </a:r>
            <a:r>
              <a:rPr lang="fr-FR" dirty="0" smtClean="0"/>
              <a:t> pour donner l’</a:t>
            </a:r>
            <a:r>
              <a:rPr lang="fr-FR" b="1" dirty="0" smtClean="0"/>
              <a:t>acide </a:t>
            </a:r>
            <a:r>
              <a:rPr lang="fr-FR" b="1" dirty="0" err="1" smtClean="0"/>
              <a:t>biphospho</a:t>
            </a:r>
            <a:r>
              <a:rPr lang="fr-FR" b="1" dirty="0" smtClean="0"/>
              <a:t>-glycérique</a:t>
            </a:r>
            <a:r>
              <a:rPr lang="fr-FR" dirty="0" smtClean="0"/>
              <a:t>, qui sera lui-même réduit par le </a:t>
            </a:r>
            <a:r>
              <a:rPr lang="fr-FR" b="1" dirty="0" smtClean="0"/>
              <a:t>NADPH</a:t>
            </a:r>
            <a:r>
              <a:rPr lang="fr-FR" dirty="0" smtClean="0"/>
              <a:t> pour formé le </a:t>
            </a:r>
            <a:r>
              <a:rPr lang="fr-FR" b="1" dirty="0" smtClean="0"/>
              <a:t>3-</a:t>
            </a:r>
            <a:r>
              <a:rPr lang="fr-FR" b="1" dirty="0" err="1" smtClean="0"/>
              <a:t>phosphoglycéraldéhyde</a:t>
            </a:r>
            <a:r>
              <a:rPr lang="fr-FR" dirty="0" smtClean="0"/>
              <a:t> (G3P) qui est un sucre.</a:t>
            </a:r>
          </a:p>
          <a:p>
            <a:endParaRPr lang="fr-FR" dirty="0"/>
          </a:p>
        </p:txBody>
      </p:sp>
    </p:spTree>
    <p:extLst>
      <p:ext uri="{BB962C8B-B14F-4D97-AF65-F5344CB8AC3E}">
        <p14:creationId xmlns:p14="http://schemas.microsoft.com/office/powerpoint/2010/main" val="199986214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marL="742950" indent="-742950"/>
            <a:r>
              <a:rPr lang="fr-FR" b="1" u="sng" dirty="0" smtClean="0"/>
              <a:t>C. Régénération de l’accepteur de CO</a:t>
            </a:r>
            <a:r>
              <a:rPr lang="fr-FR" b="1" u="sng" baseline="-25000" dirty="0" smtClean="0"/>
              <a:t>2</a:t>
            </a:r>
            <a:r>
              <a:rPr lang="fr-FR" b="1" dirty="0" smtClean="0"/>
              <a:t/>
            </a:r>
            <a:br>
              <a:rPr lang="fr-FR" b="1" dirty="0" smtClean="0"/>
            </a:br>
            <a:endParaRPr lang="fr-FR" dirty="0"/>
          </a:p>
        </p:txBody>
      </p:sp>
      <p:sp>
        <p:nvSpPr>
          <p:cNvPr id="3" name="Espace réservé du contenu 2"/>
          <p:cNvSpPr>
            <a:spLocks noGrp="1"/>
          </p:cNvSpPr>
          <p:nvPr>
            <p:ph idx="1"/>
          </p:nvPr>
        </p:nvSpPr>
        <p:spPr/>
        <p:txBody>
          <a:bodyPr/>
          <a:lstStyle/>
          <a:p>
            <a:r>
              <a:rPr lang="fr-FR" dirty="0" smtClean="0"/>
              <a:t>Le G3P formé peut avoir différentes destinées ; un sixième de celui-ci sera utilisé par la cellule comme composant glucidique (</a:t>
            </a:r>
            <a:r>
              <a:rPr lang="fr-FR" i="1" dirty="0" smtClean="0"/>
              <a:t>cf. suite du cours</a:t>
            </a:r>
            <a:r>
              <a:rPr lang="fr-FR" dirty="0" smtClean="0"/>
              <a:t>) et les cinq restants seront utilisés pour poursuivre le cycle de Calvin.</a:t>
            </a:r>
          </a:p>
          <a:p>
            <a:r>
              <a:rPr lang="fr-FR" dirty="0" smtClean="0"/>
              <a:t>La reformation du </a:t>
            </a:r>
            <a:r>
              <a:rPr lang="fr-FR" dirty="0" err="1" smtClean="0"/>
              <a:t>RuBP</a:t>
            </a:r>
            <a:r>
              <a:rPr lang="fr-FR" dirty="0" smtClean="0"/>
              <a:t>, qui sera réutilisée pour fixer le CO</a:t>
            </a:r>
            <a:r>
              <a:rPr lang="fr-FR" baseline="-25000" dirty="0" smtClean="0"/>
              <a:t>2</a:t>
            </a:r>
            <a:r>
              <a:rPr lang="fr-FR" dirty="0" smtClean="0"/>
              <a:t>, se fera en plusieurs étapes et nécessitera l’utilisation d’</a:t>
            </a:r>
            <a:r>
              <a:rPr lang="fr-FR" b="1" dirty="0" smtClean="0"/>
              <a:t>ATP</a:t>
            </a:r>
            <a:r>
              <a:rPr lang="fr-FR" dirty="0" smtClean="0"/>
              <a:t>.</a:t>
            </a:r>
          </a:p>
          <a:p>
            <a:endParaRPr lang="fr-FR" dirty="0" smtClean="0"/>
          </a:p>
          <a:p>
            <a:endParaRPr lang="fr-FR" dirty="0" smtClean="0"/>
          </a:p>
          <a:p>
            <a:endParaRPr lang="fr-FR" dirty="0"/>
          </a:p>
        </p:txBody>
      </p:sp>
    </p:spTree>
    <p:extLst>
      <p:ext uri="{BB962C8B-B14F-4D97-AF65-F5344CB8AC3E}">
        <p14:creationId xmlns:p14="http://schemas.microsoft.com/office/powerpoint/2010/main" val="182385850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952728" y="274638"/>
            <a:ext cx="5786478" cy="654032"/>
          </a:xfrm>
        </p:spPr>
        <p:txBody>
          <a:bodyPr>
            <a:noAutofit/>
          </a:bodyPr>
          <a:lstStyle/>
          <a:p>
            <a:r>
              <a:rPr lang="fr-FR" sz="4000" b="1" dirty="0"/>
              <a:t>Respiration cellulaire </a:t>
            </a:r>
          </a:p>
        </p:txBody>
      </p:sp>
      <p:sp>
        <p:nvSpPr>
          <p:cNvPr id="3" name="Espace réservé du contenu 2"/>
          <p:cNvSpPr>
            <a:spLocks noGrp="1"/>
          </p:cNvSpPr>
          <p:nvPr>
            <p:ph idx="1"/>
          </p:nvPr>
        </p:nvSpPr>
        <p:spPr>
          <a:xfrm>
            <a:off x="1881158" y="1214423"/>
            <a:ext cx="8429684" cy="4911741"/>
          </a:xfrm>
        </p:spPr>
        <p:txBody>
          <a:bodyPr>
            <a:normAutofit/>
          </a:bodyPr>
          <a:lstStyle/>
          <a:p>
            <a:r>
              <a:rPr lang="fr-FR" dirty="0" smtClean="0"/>
              <a:t> </a:t>
            </a:r>
            <a:r>
              <a:rPr lang="fr-FR" dirty="0"/>
              <a:t>désigne l’ensemble des  réactions chimiques qui ont lieu à l'intérieur des cellules et permettent la production </a:t>
            </a:r>
            <a:r>
              <a:rPr lang="fr-FR" dirty="0">
                <a:solidFill>
                  <a:srgbClr val="FF0000"/>
                </a:solidFill>
              </a:rPr>
              <a:t>d'énergie</a:t>
            </a:r>
            <a:r>
              <a:rPr lang="fr-FR" dirty="0"/>
              <a:t> à partir du </a:t>
            </a:r>
            <a:r>
              <a:rPr lang="fr-FR" dirty="0">
                <a:solidFill>
                  <a:srgbClr val="FF0000"/>
                </a:solidFill>
              </a:rPr>
              <a:t>glucose</a:t>
            </a:r>
            <a:r>
              <a:rPr lang="fr-FR" dirty="0"/>
              <a:t>.</a:t>
            </a:r>
          </a:p>
          <a:p>
            <a:r>
              <a:rPr lang="fr-FR" dirty="0" smtClean="0"/>
              <a:t>Elle libère une molécule très riche en énergie, appelée adénosine triphosphate (ou ATP), et du gaz carbonique ( dioxyde de carbone ou CO</a:t>
            </a:r>
            <a:r>
              <a:rPr lang="fr-FR" baseline="-25000" dirty="0" smtClean="0"/>
              <a:t>2</a:t>
            </a:r>
            <a:r>
              <a:rPr lang="fr-FR" dirty="0" smtClean="0"/>
              <a:t>). </a:t>
            </a:r>
          </a:p>
          <a:p>
            <a:r>
              <a:rPr lang="fr-FR" dirty="0" smtClean="0"/>
              <a:t>l'énergie qu'elle produit est essentielle aux autres processus intracellulaires.</a:t>
            </a:r>
          </a:p>
          <a:p>
            <a:endParaRPr lang="fr-FR" dirty="0"/>
          </a:p>
        </p:txBody>
      </p:sp>
    </p:spTree>
    <p:extLst>
      <p:ext uri="{BB962C8B-B14F-4D97-AF65-F5344CB8AC3E}">
        <p14:creationId xmlns:p14="http://schemas.microsoft.com/office/powerpoint/2010/main" val="202836689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809720" y="571481"/>
            <a:ext cx="8229600" cy="4525963"/>
          </a:xfrm>
        </p:spPr>
        <p:txBody>
          <a:bodyPr>
            <a:normAutofit/>
          </a:bodyPr>
          <a:lstStyle/>
          <a:p>
            <a:r>
              <a:rPr lang="fr-FR" dirty="0"/>
              <a:t>Des organites spécialisés, les </a:t>
            </a:r>
            <a:r>
              <a:rPr lang="fr-FR" b="1" dirty="0"/>
              <a:t>mitochondries</a:t>
            </a:r>
            <a:r>
              <a:rPr lang="fr-FR" dirty="0"/>
              <a:t>, jouent un rôle majeur pour synthétiser de l’ATP. Ces organites sont les « centrales énergétiques » de la cellule, ils sont le </a:t>
            </a:r>
            <a:r>
              <a:rPr lang="fr-FR" b="1" dirty="0"/>
              <a:t>siège de la respiration</a:t>
            </a:r>
            <a:r>
              <a:rPr lang="fr-FR" dirty="0"/>
              <a:t>.</a:t>
            </a:r>
          </a:p>
        </p:txBody>
      </p:sp>
      <p:pic>
        <p:nvPicPr>
          <p:cNvPr id="5" name="Image 4" descr="https://e.educlever.com/img/6/1/5/3/615398.png"/>
          <p:cNvPicPr/>
          <p:nvPr/>
        </p:nvPicPr>
        <p:blipFill>
          <a:blip r:embed="rId2"/>
          <a:srcRect/>
          <a:stretch>
            <a:fillRect/>
          </a:stretch>
        </p:blipFill>
        <p:spPr bwMode="auto">
          <a:xfrm>
            <a:off x="2381224" y="2515202"/>
            <a:ext cx="6617976" cy="4342798"/>
          </a:xfrm>
          <a:prstGeom prst="rect">
            <a:avLst/>
          </a:prstGeom>
          <a:noFill/>
          <a:ln w="9525">
            <a:noFill/>
            <a:miter lim="800000"/>
            <a:headEnd/>
            <a:tailEnd/>
          </a:ln>
        </p:spPr>
      </p:pic>
    </p:spTree>
    <p:extLst>
      <p:ext uri="{BB962C8B-B14F-4D97-AF65-F5344CB8AC3E}">
        <p14:creationId xmlns:p14="http://schemas.microsoft.com/office/powerpoint/2010/main" val="179353584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Stades de la respiration </a:t>
            </a:r>
            <a:endParaRPr lang="fr-FR" dirty="0"/>
          </a:p>
        </p:txBody>
      </p:sp>
      <p:sp>
        <p:nvSpPr>
          <p:cNvPr id="3" name="Espace réservé du contenu 2"/>
          <p:cNvSpPr>
            <a:spLocks noGrp="1"/>
          </p:cNvSpPr>
          <p:nvPr>
            <p:ph idx="1"/>
          </p:nvPr>
        </p:nvSpPr>
        <p:spPr>
          <a:xfrm>
            <a:off x="1881158" y="1071546"/>
            <a:ext cx="8229600" cy="2185990"/>
          </a:xfrm>
        </p:spPr>
        <p:txBody>
          <a:bodyPr>
            <a:normAutofit lnSpcReduction="10000"/>
          </a:bodyPr>
          <a:lstStyle/>
          <a:p>
            <a:r>
              <a:rPr lang="fr-FR" dirty="0" smtClean="0"/>
              <a:t>la </a:t>
            </a:r>
            <a:r>
              <a:rPr lang="fr-FR" b="1" dirty="0" smtClean="0">
                <a:solidFill>
                  <a:srgbClr val="FF0000"/>
                </a:solidFill>
              </a:rPr>
              <a:t>glycolyse</a:t>
            </a:r>
            <a:r>
              <a:rPr lang="fr-FR" dirty="0" smtClean="0"/>
              <a:t> qui a lieu dans le cytosol</a:t>
            </a:r>
          </a:p>
          <a:p>
            <a:r>
              <a:rPr lang="fr-FR" dirty="0" smtClean="0"/>
              <a:t>le </a:t>
            </a:r>
            <a:r>
              <a:rPr lang="fr-FR" b="1" dirty="0" smtClean="0">
                <a:solidFill>
                  <a:srgbClr val="FF0000"/>
                </a:solidFill>
              </a:rPr>
              <a:t>cycle de Krebs </a:t>
            </a:r>
            <a:r>
              <a:rPr lang="fr-FR" dirty="0" smtClean="0"/>
              <a:t> qui a lieu dans la matrice de la mitochondrie</a:t>
            </a:r>
          </a:p>
          <a:p>
            <a:r>
              <a:rPr lang="fr-FR" dirty="0" smtClean="0"/>
              <a:t>la </a:t>
            </a:r>
            <a:r>
              <a:rPr lang="fr-FR" b="1" dirty="0" smtClean="0">
                <a:solidFill>
                  <a:srgbClr val="FF0000"/>
                </a:solidFill>
              </a:rPr>
              <a:t>phosphorylation oxydative</a:t>
            </a:r>
            <a:r>
              <a:rPr lang="fr-FR" dirty="0" smtClean="0"/>
              <a:t> qui a lieu dans la membrane de la mitochondrie.</a:t>
            </a:r>
          </a:p>
          <a:p>
            <a:endParaRPr lang="fr-FR" dirty="0"/>
          </a:p>
        </p:txBody>
      </p:sp>
      <p:pic>
        <p:nvPicPr>
          <p:cNvPr id="4" name="Image 3" descr="Schéma de la respiration"/>
          <p:cNvPicPr/>
          <p:nvPr/>
        </p:nvPicPr>
        <p:blipFill>
          <a:blip r:embed="rId2"/>
          <a:srcRect/>
          <a:stretch>
            <a:fillRect/>
          </a:stretch>
        </p:blipFill>
        <p:spPr bwMode="auto">
          <a:xfrm>
            <a:off x="2666976" y="3500438"/>
            <a:ext cx="6191256" cy="2643206"/>
          </a:xfrm>
          <a:prstGeom prst="rect">
            <a:avLst/>
          </a:prstGeom>
          <a:noFill/>
          <a:ln w="9525">
            <a:noFill/>
            <a:miter lim="800000"/>
            <a:headEnd/>
            <a:tailEnd/>
          </a:ln>
        </p:spPr>
      </p:pic>
      <p:sp>
        <p:nvSpPr>
          <p:cNvPr id="5" name="ZoneTexte 4"/>
          <p:cNvSpPr txBox="1"/>
          <p:nvPr/>
        </p:nvSpPr>
        <p:spPr>
          <a:xfrm>
            <a:off x="2809853" y="6215082"/>
            <a:ext cx="6565067" cy="369332"/>
          </a:xfrm>
          <a:prstGeom prst="rect">
            <a:avLst/>
          </a:prstGeom>
          <a:noFill/>
        </p:spPr>
        <p:txBody>
          <a:bodyPr wrap="none" rtlCol="0">
            <a:spAutoFit/>
          </a:bodyPr>
          <a:lstStyle/>
          <a:p>
            <a:r>
              <a:rPr lang="fr-FR" b="1" dirty="0"/>
              <a:t>Figure Les trois stades de la respiration cellulaire chez  les végétaux</a:t>
            </a:r>
          </a:p>
        </p:txBody>
      </p:sp>
    </p:spTree>
    <p:extLst>
      <p:ext uri="{BB962C8B-B14F-4D97-AF65-F5344CB8AC3E}">
        <p14:creationId xmlns:p14="http://schemas.microsoft.com/office/powerpoint/2010/main" val="223949116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pPr algn="ctr"/>
            <a:r>
              <a:rPr lang="fr-FR" sz="3600" b="1" u="sng" dirty="0"/>
              <a:t>Le chloroplaste, siège de la photosynthèse</a:t>
            </a:r>
            <a:r>
              <a:rPr lang="fr-FR" sz="3600" b="1" dirty="0"/>
              <a:t/>
            </a:r>
            <a:br>
              <a:rPr lang="fr-FR" sz="3600" b="1" dirty="0"/>
            </a:br>
            <a:endParaRPr lang="fr-FR" sz="3600" dirty="0"/>
          </a:p>
        </p:txBody>
      </p:sp>
      <p:sp>
        <p:nvSpPr>
          <p:cNvPr id="5" name="Espace réservé du contenu 4"/>
          <p:cNvSpPr>
            <a:spLocks noGrp="1"/>
          </p:cNvSpPr>
          <p:nvPr>
            <p:ph idx="1"/>
          </p:nvPr>
        </p:nvSpPr>
        <p:spPr>
          <a:xfrm>
            <a:off x="2024034" y="857234"/>
            <a:ext cx="8229600" cy="2143139"/>
          </a:xfrm>
        </p:spPr>
        <p:txBody>
          <a:bodyPr>
            <a:normAutofit fontScale="77500" lnSpcReduction="20000"/>
          </a:bodyPr>
          <a:lstStyle/>
          <a:p>
            <a:pPr fontAlgn="base"/>
            <a:endParaRPr lang="fr-FR" sz="3300" dirty="0" smtClean="0"/>
          </a:p>
          <a:p>
            <a:pPr fontAlgn="base"/>
            <a:r>
              <a:rPr lang="fr-FR" sz="3300" dirty="0" smtClean="0"/>
              <a:t>La </a:t>
            </a:r>
            <a:r>
              <a:rPr lang="fr-FR" sz="3300" dirty="0"/>
              <a:t>photosynthèse se déroule principalement dans les feuilles, au niveau du parenchyme où se trouvent les cellules chlorophylliennes. Elles contiennent des organites spécialisées, les chloroplastes, qui sont les organites clé de la photosynthèse. </a:t>
            </a:r>
            <a:r>
              <a:rPr lang="fr-FR" dirty="0" smtClean="0"/>
              <a:t/>
            </a:r>
            <a:br>
              <a:rPr lang="fr-FR" dirty="0" smtClean="0"/>
            </a:br>
            <a:endParaRPr lang="fr-FR" dirty="0"/>
          </a:p>
        </p:txBody>
      </p:sp>
      <p:pic>
        <p:nvPicPr>
          <p:cNvPr id="6" name="Espace réservé du contenu 3" descr="Structure du chloroplaste"/>
          <p:cNvPicPr>
            <a:picLocks/>
          </p:cNvPicPr>
          <p:nvPr/>
        </p:nvPicPr>
        <p:blipFill>
          <a:blip r:embed="rId2"/>
          <a:srcRect/>
          <a:stretch>
            <a:fillRect/>
          </a:stretch>
        </p:blipFill>
        <p:spPr bwMode="auto">
          <a:xfrm>
            <a:off x="2238348" y="2718025"/>
            <a:ext cx="7143800" cy="3497057"/>
          </a:xfrm>
          <a:prstGeom prst="rect">
            <a:avLst/>
          </a:prstGeom>
          <a:noFill/>
          <a:ln w="9525">
            <a:noFill/>
            <a:miter lim="800000"/>
            <a:headEnd/>
            <a:tailEnd/>
          </a:ln>
        </p:spPr>
      </p:pic>
      <p:sp>
        <p:nvSpPr>
          <p:cNvPr id="7" name="Titre 1"/>
          <p:cNvSpPr txBox="1">
            <a:spLocks/>
          </p:cNvSpPr>
          <p:nvPr/>
        </p:nvSpPr>
        <p:spPr>
          <a:xfrm>
            <a:off x="2952728" y="6215082"/>
            <a:ext cx="5786478" cy="488968"/>
          </a:xfrm>
          <a:prstGeom prst="rect">
            <a:avLst/>
          </a:prstGeom>
        </p:spPr>
        <p:txBody>
          <a:bodyPr vert="horz" lIns="91440" tIns="45720" rIns="91440" bIns="45720" rtlCol="0" anchor="ctr">
            <a:noAutofit/>
          </a:bodyPr>
          <a:lstStyle/>
          <a:p>
            <a:pPr algn="ctr" defTabSz="914400">
              <a:spcBef>
                <a:spcPct val="0"/>
              </a:spcBef>
              <a:defRPr/>
            </a:pPr>
            <a:r>
              <a:rPr lang="fr-FR" sz="2000" b="1" dirty="0">
                <a:latin typeface="+mj-lt"/>
                <a:ea typeface="+mj-ea"/>
                <a:cs typeface="+mj-cs"/>
              </a:rPr>
              <a:t>Figure 18 : Structure d’un chloroplaste </a:t>
            </a:r>
          </a:p>
        </p:txBody>
      </p:sp>
    </p:spTree>
    <p:extLst>
      <p:ext uri="{BB962C8B-B14F-4D97-AF65-F5344CB8AC3E}">
        <p14:creationId xmlns:p14="http://schemas.microsoft.com/office/powerpoint/2010/main" val="6876683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981200" y="274638"/>
            <a:ext cx="8229600" cy="796908"/>
          </a:xfrm>
        </p:spPr>
        <p:txBody>
          <a:bodyPr/>
          <a:lstStyle/>
          <a:p>
            <a:r>
              <a:rPr lang="fr-FR" dirty="0" smtClean="0"/>
              <a:t>La glycolyse </a:t>
            </a:r>
            <a:endParaRPr lang="fr-FR" dirty="0"/>
          </a:p>
        </p:txBody>
      </p:sp>
      <p:pic>
        <p:nvPicPr>
          <p:cNvPr id="4" name="Espace réservé du contenu 3" descr="https://www.unamur.be/sciences/enligne/transition/biologie/images/glycolyse.gif"/>
          <p:cNvPicPr>
            <a:picLocks noGrp="1"/>
          </p:cNvPicPr>
          <p:nvPr>
            <p:ph idx="1"/>
          </p:nvPr>
        </p:nvPicPr>
        <p:blipFill>
          <a:blip r:embed="rId2"/>
          <a:srcRect/>
          <a:stretch>
            <a:fillRect/>
          </a:stretch>
        </p:blipFill>
        <p:spPr bwMode="auto">
          <a:xfrm>
            <a:off x="6310315" y="1571612"/>
            <a:ext cx="4095767" cy="3353608"/>
          </a:xfrm>
          <a:prstGeom prst="rect">
            <a:avLst/>
          </a:prstGeom>
          <a:noFill/>
          <a:ln w="9525">
            <a:noFill/>
            <a:miter lim="800000"/>
            <a:headEnd/>
            <a:tailEnd/>
          </a:ln>
        </p:spPr>
      </p:pic>
      <p:sp>
        <p:nvSpPr>
          <p:cNvPr id="5" name="ZoneTexte 4"/>
          <p:cNvSpPr txBox="1"/>
          <p:nvPr/>
        </p:nvSpPr>
        <p:spPr>
          <a:xfrm>
            <a:off x="1738282" y="1071546"/>
            <a:ext cx="4357718" cy="4801314"/>
          </a:xfrm>
          <a:prstGeom prst="rect">
            <a:avLst/>
          </a:prstGeom>
          <a:noFill/>
        </p:spPr>
        <p:txBody>
          <a:bodyPr wrap="square" rtlCol="0">
            <a:spAutoFit/>
          </a:bodyPr>
          <a:lstStyle/>
          <a:p>
            <a:pPr algn="just"/>
            <a:r>
              <a:rPr lang="fr-FR" sz="2400" dirty="0"/>
              <a:t>La </a:t>
            </a:r>
            <a:r>
              <a:rPr lang="fr-FR" sz="2400" u="sng" dirty="0"/>
              <a:t>glycolyse</a:t>
            </a:r>
            <a:r>
              <a:rPr lang="fr-FR" sz="2400" dirty="0"/>
              <a:t> signifie "dégradation du glucose".</a:t>
            </a:r>
          </a:p>
          <a:p>
            <a:pPr algn="just"/>
            <a:r>
              <a:rPr lang="fr-FR" sz="2400" dirty="0"/>
              <a:t>La glycolyse transforme le glucose en </a:t>
            </a:r>
            <a:r>
              <a:rPr lang="fr-FR" sz="2400" u="sng" dirty="0">
                <a:solidFill>
                  <a:srgbClr val="FF0000"/>
                </a:solidFill>
              </a:rPr>
              <a:t>2 acides pyruviques </a:t>
            </a:r>
            <a:r>
              <a:rPr lang="fr-FR" sz="2400" u="sng" dirty="0"/>
              <a:t>(</a:t>
            </a:r>
            <a:r>
              <a:rPr lang="fr-FR" sz="2400" dirty="0"/>
              <a:t>molécule apte à franchir l'enveloppe de la mitochondrie où elle va subir une oxydation complète lors du cycle de Krebs) et permet la fabrication de </a:t>
            </a:r>
            <a:r>
              <a:rPr lang="fr-FR" sz="2400" b="1" dirty="0">
                <a:solidFill>
                  <a:srgbClr val="FF0000"/>
                </a:solidFill>
              </a:rPr>
              <a:t>2 ATP.</a:t>
            </a:r>
          </a:p>
          <a:p>
            <a:pPr algn="just"/>
            <a:r>
              <a:rPr lang="fr-FR" sz="2400" dirty="0"/>
              <a:t>Pour rappel, la glycolyse a lieu à l'extérieur de la mitochondrie, dans le cytosol.</a:t>
            </a:r>
          </a:p>
          <a:p>
            <a:pPr algn="just"/>
            <a:endParaRPr lang="fr-FR" dirty="0"/>
          </a:p>
        </p:txBody>
      </p:sp>
      <p:sp>
        <p:nvSpPr>
          <p:cNvPr id="2049" name="Rectangle 1"/>
          <p:cNvSpPr>
            <a:spLocks noChangeArrowheads="1"/>
          </p:cNvSpPr>
          <p:nvPr/>
        </p:nvSpPr>
        <p:spPr bwMode="auto">
          <a:xfrm>
            <a:off x="2595538" y="5929330"/>
            <a:ext cx="6929486" cy="338554"/>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defTabSz="914400" fontAlgn="base">
              <a:spcBef>
                <a:spcPct val="0"/>
              </a:spcBef>
              <a:spcAft>
                <a:spcPct val="0"/>
              </a:spcAft>
            </a:pPr>
            <a:r>
              <a:rPr lang="fr-FR" sz="1600" b="1" dirty="0">
                <a:solidFill>
                  <a:srgbClr val="202122"/>
                </a:solidFill>
                <a:latin typeface="Arial" charset="0"/>
                <a:cs typeface="Arial" charset="0"/>
              </a:rPr>
              <a:t>C</a:t>
            </a:r>
            <a:r>
              <a:rPr lang="fr-FR" sz="1600" b="1" baseline="-30000" dirty="0">
                <a:solidFill>
                  <a:srgbClr val="202122"/>
                </a:solidFill>
                <a:latin typeface="Arial" charset="0"/>
                <a:cs typeface="Arial" charset="0"/>
              </a:rPr>
              <a:t>6</a:t>
            </a:r>
            <a:r>
              <a:rPr lang="fr-FR" sz="1600" b="1" dirty="0">
                <a:solidFill>
                  <a:srgbClr val="202122"/>
                </a:solidFill>
                <a:latin typeface="Arial" charset="0"/>
                <a:cs typeface="Arial" charset="0"/>
              </a:rPr>
              <a:t>H</a:t>
            </a:r>
            <a:r>
              <a:rPr lang="fr-FR" sz="1600" b="1" baseline="-30000" dirty="0">
                <a:solidFill>
                  <a:srgbClr val="202122"/>
                </a:solidFill>
                <a:latin typeface="Arial" charset="0"/>
                <a:cs typeface="Arial" charset="0"/>
              </a:rPr>
              <a:t>12</a:t>
            </a:r>
            <a:r>
              <a:rPr lang="fr-FR" sz="1600" b="1" dirty="0">
                <a:solidFill>
                  <a:srgbClr val="202122"/>
                </a:solidFill>
                <a:latin typeface="Arial" charset="0"/>
                <a:cs typeface="Arial" charset="0"/>
              </a:rPr>
              <a:t>O</a:t>
            </a:r>
            <a:r>
              <a:rPr lang="fr-FR" sz="1600" b="1" baseline="-30000" dirty="0">
                <a:solidFill>
                  <a:srgbClr val="202122"/>
                </a:solidFill>
                <a:latin typeface="Arial" charset="0"/>
                <a:cs typeface="Arial" charset="0"/>
              </a:rPr>
              <a:t>6</a:t>
            </a:r>
            <a:r>
              <a:rPr lang="fr-FR" sz="1600" b="1" dirty="0">
                <a:solidFill>
                  <a:srgbClr val="202122"/>
                </a:solidFill>
                <a:latin typeface="Arial" charset="0"/>
                <a:cs typeface="Arial" charset="0"/>
              </a:rPr>
              <a:t> + 2 NAD + 2 ADP + 2 Pi → </a:t>
            </a:r>
            <a:r>
              <a:rPr lang="fr-FR" sz="1600" b="1" dirty="0">
                <a:solidFill>
                  <a:srgbClr val="FF0000"/>
                </a:solidFill>
                <a:latin typeface="Arial" charset="0"/>
                <a:cs typeface="Arial" charset="0"/>
              </a:rPr>
              <a:t>2 CH</a:t>
            </a:r>
            <a:r>
              <a:rPr lang="fr-FR" sz="1600" b="1" baseline="-30000" dirty="0">
                <a:solidFill>
                  <a:srgbClr val="FF0000"/>
                </a:solidFill>
                <a:latin typeface="Arial" charset="0"/>
                <a:cs typeface="Arial" charset="0"/>
              </a:rPr>
              <a:t>3</a:t>
            </a:r>
            <a:r>
              <a:rPr lang="fr-FR" sz="1600" b="1" dirty="0">
                <a:solidFill>
                  <a:srgbClr val="FF0000"/>
                </a:solidFill>
                <a:latin typeface="Arial" charset="0"/>
                <a:cs typeface="Arial" charset="0"/>
              </a:rPr>
              <a:t>COCOOH </a:t>
            </a:r>
            <a:r>
              <a:rPr lang="fr-FR" sz="1600" b="1" dirty="0">
                <a:solidFill>
                  <a:srgbClr val="202122"/>
                </a:solidFill>
                <a:latin typeface="Arial" charset="0"/>
                <a:cs typeface="Arial" charset="0"/>
              </a:rPr>
              <a:t>+ 2 NADH</a:t>
            </a:r>
            <a:r>
              <a:rPr lang="fr-FR" sz="1600" b="1" baseline="-30000" dirty="0">
                <a:solidFill>
                  <a:srgbClr val="202122"/>
                </a:solidFill>
                <a:latin typeface="Arial" charset="0"/>
                <a:cs typeface="Arial" charset="0"/>
              </a:rPr>
              <a:t>2</a:t>
            </a:r>
            <a:r>
              <a:rPr lang="fr-FR" sz="1600" b="1" dirty="0">
                <a:solidFill>
                  <a:srgbClr val="202122"/>
                </a:solidFill>
                <a:latin typeface="Arial" charset="0"/>
                <a:cs typeface="Arial" charset="0"/>
              </a:rPr>
              <a:t> + </a:t>
            </a:r>
            <a:r>
              <a:rPr lang="fr-FR" sz="1600" b="1" dirty="0">
                <a:solidFill>
                  <a:srgbClr val="FF0000"/>
                </a:solidFill>
                <a:latin typeface="Arial" charset="0"/>
                <a:cs typeface="Arial" charset="0"/>
              </a:rPr>
              <a:t>2 ATP</a:t>
            </a:r>
            <a:r>
              <a:rPr lang="fr-FR" sz="1600" dirty="0">
                <a:solidFill>
                  <a:srgbClr val="FF0000"/>
                </a:solidFill>
                <a:latin typeface="Arial" charset="0"/>
                <a:cs typeface="Arial" charset="0"/>
              </a:rPr>
              <a:t> </a:t>
            </a:r>
          </a:p>
        </p:txBody>
      </p:sp>
    </p:spTree>
    <p:extLst>
      <p:ext uri="{BB962C8B-B14F-4D97-AF65-F5344CB8AC3E}">
        <p14:creationId xmlns:p14="http://schemas.microsoft.com/office/powerpoint/2010/main" val="410121892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881158" y="2285992"/>
            <a:ext cx="8572560" cy="4572008"/>
          </a:xfrm>
        </p:spPr>
        <p:txBody>
          <a:bodyPr>
            <a:normAutofit/>
          </a:bodyPr>
          <a:lstStyle/>
          <a:p>
            <a:r>
              <a:rPr lang="fr-FR" b="1" dirty="0" smtClean="0"/>
              <a:t>Le glucose est oxydé en pyruvate et l'accepteur NAD est réduit en NADH,H</a:t>
            </a:r>
            <a:r>
              <a:rPr lang="fr-FR" b="1" baseline="30000" dirty="0" smtClean="0"/>
              <a:t>+</a:t>
            </a:r>
            <a:r>
              <a:rPr lang="fr-FR" b="1" dirty="0" smtClean="0"/>
              <a:t>.</a:t>
            </a:r>
          </a:p>
          <a:p>
            <a:pPr>
              <a:buNone/>
            </a:pPr>
            <a:endParaRPr lang="fr-FR" b="1" dirty="0" smtClean="0"/>
          </a:p>
          <a:p>
            <a:pPr lvl="0" algn="just"/>
            <a:r>
              <a:rPr lang="fr-FR" dirty="0" smtClean="0">
                <a:solidFill>
                  <a:srgbClr val="202122"/>
                </a:solidFill>
                <a:latin typeface="Arial" charset="0"/>
                <a:cs typeface="Arial" charset="0"/>
              </a:rPr>
              <a:t>Les molécules NAD sont des accepteurs de </a:t>
            </a:r>
            <a:r>
              <a:rPr lang="fr-FR" dirty="0" smtClean="0">
                <a:solidFill>
                  <a:srgbClr val="0645AD"/>
                </a:solidFill>
                <a:latin typeface="Arial" charset="0"/>
                <a:cs typeface="Arial" charset="0"/>
              </a:rPr>
              <a:t>protons</a:t>
            </a:r>
            <a:r>
              <a:rPr lang="fr-FR" dirty="0" smtClean="0">
                <a:solidFill>
                  <a:srgbClr val="202122"/>
                </a:solidFill>
                <a:latin typeface="Arial" charset="0"/>
                <a:cs typeface="Arial" charset="0"/>
              </a:rPr>
              <a:t> (H</a:t>
            </a:r>
            <a:r>
              <a:rPr lang="fr-FR" baseline="30000" dirty="0" smtClean="0">
                <a:solidFill>
                  <a:srgbClr val="202122"/>
                </a:solidFill>
                <a:latin typeface="Arial" charset="0"/>
                <a:cs typeface="Arial" charset="0"/>
              </a:rPr>
              <a:t>+</a:t>
            </a:r>
            <a:r>
              <a:rPr lang="fr-FR" dirty="0" smtClean="0">
                <a:solidFill>
                  <a:srgbClr val="202122"/>
                </a:solidFill>
                <a:latin typeface="Arial" charset="0"/>
                <a:cs typeface="Arial" charset="0"/>
              </a:rPr>
              <a:t>). Elles sont également nécessaires à la réaction, car elles se lient aux molécules d'</a:t>
            </a:r>
            <a:r>
              <a:rPr lang="fr-FR" dirty="0" smtClean="0">
                <a:solidFill>
                  <a:srgbClr val="0645AD"/>
                </a:solidFill>
                <a:latin typeface="Arial" charset="0"/>
                <a:cs typeface="Arial" charset="0"/>
              </a:rPr>
              <a:t>hydrogène</a:t>
            </a:r>
            <a:r>
              <a:rPr lang="fr-FR" dirty="0" smtClean="0">
                <a:solidFill>
                  <a:srgbClr val="202122"/>
                </a:solidFill>
                <a:latin typeface="Arial" charset="0"/>
                <a:cs typeface="Arial" charset="0"/>
              </a:rPr>
              <a:t> (H) restantes (formant </a:t>
            </a:r>
            <a:r>
              <a:rPr lang="fr-FR" dirty="0" smtClean="0">
                <a:solidFill>
                  <a:srgbClr val="FF0000"/>
                </a:solidFill>
                <a:latin typeface="Arial" charset="0"/>
                <a:cs typeface="Arial" charset="0"/>
              </a:rPr>
              <a:t>NADH</a:t>
            </a:r>
            <a:r>
              <a:rPr lang="fr-FR" baseline="-30000" dirty="0" smtClean="0">
                <a:solidFill>
                  <a:srgbClr val="FF0000"/>
                </a:solidFill>
                <a:latin typeface="Arial" charset="0"/>
                <a:cs typeface="Arial" charset="0"/>
              </a:rPr>
              <a:t>2</a:t>
            </a:r>
            <a:r>
              <a:rPr lang="fr-FR" dirty="0" smtClean="0">
                <a:solidFill>
                  <a:srgbClr val="FF0000"/>
                </a:solidFill>
                <a:latin typeface="Arial" charset="0"/>
                <a:cs typeface="Arial" charset="0"/>
              </a:rPr>
              <a:t>) </a:t>
            </a:r>
            <a:r>
              <a:rPr lang="fr-FR" dirty="0" smtClean="0">
                <a:solidFill>
                  <a:srgbClr val="202122"/>
                </a:solidFill>
                <a:latin typeface="Arial" charset="0"/>
                <a:cs typeface="Arial" charset="0"/>
              </a:rPr>
              <a:t>et permettent d'équilibrer l'équation de la réaction.</a:t>
            </a:r>
            <a:r>
              <a:rPr lang="fr-FR" dirty="0" smtClean="0">
                <a:latin typeface="Arial" charset="0"/>
                <a:cs typeface="Arial" charset="0"/>
              </a:rPr>
              <a:t> </a:t>
            </a:r>
          </a:p>
          <a:p>
            <a:endParaRPr lang="fr-FR" dirty="0"/>
          </a:p>
        </p:txBody>
      </p:sp>
      <p:sp>
        <p:nvSpPr>
          <p:cNvPr id="4" name="Rectangle 1"/>
          <p:cNvSpPr>
            <a:spLocks noChangeArrowheads="1"/>
          </p:cNvSpPr>
          <p:nvPr/>
        </p:nvSpPr>
        <p:spPr bwMode="auto">
          <a:xfrm>
            <a:off x="2166910" y="1571612"/>
            <a:ext cx="6929486" cy="338554"/>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anchor="ctr" anchorCtr="0" compatLnSpc="1">
            <a:prstTxWarp prst="textNoShape">
              <a:avLst/>
            </a:prstTxWarp>
            <a:spAutoFit/>
          </a:bodyPr>
          <a:lstStyle/>
          <a:p>
            <a:pPr algn="ctr" defTabSz="914400" fontAlgn="base">
              <a:spcBef>
                <a:spcPct val="0"/>
              </a:spcBef>
              <a:spcAft>
                <a:spcPct val="0"/>
              </a:spcAft>
            </a:pPr>
            <a:r>
              <a:rPr lang="fr-FR" sz="1600" b="1" dirty="0">
                <a:solidFill>
                  <a:srgbClr val="202122"/>
                </a:solidFill>
                <a:latin typeface="Arial" charset="0"/>
                <a:cs typeface="Arial" charset="0"/>
              </a:rPr>
              <a:t>C</a:t>
            </a:r>
            <a:r>
              <a:rPr lang="fr-FR" sz="1600" b="1" baseline="-30000" dirty="0">
                <a:solidFill>
                  <a:srgbClr val="202122"/>
                </a:solidFill>
                <a:latin typeface="Arial" charset="0"/>
                <a:cs typeface="Arial" charset="0"/>
              </a:rPr>
              <a:t>6</a:t>
            </a:r>
            <a:r>
              <a:rPr lang="fr-FR" sz="1600" b="1" dirty="0">
                <a:solidFill>
                  <a:srgbClr val="202122"/>
                </a:solidFill>
                <a:latin typeface="Arial" charset="0"/>
                <a:cs typeface="Arial" charset="0"/>
              </a:rPr>
              <a:t>H</a:t>
            </a:r>
            <a:r>
              <a:rPr lang="fr-FR" sz="1600" b="1" baseline="-30000" dirty="0">
                <a:solidFill>
                  <a:srgbClr val="202122"/>
                </a:solidFill>
                <a:latin typeface="Arial" charset="0"/>
                <a:cs typeface="Arial" charset="0"/>
              </a:rPr>
              <a:t>12</a:t>
            </a:r>
            <a:r>
              <a:rPr lang="fr-FR" sz="1600" b="1" dirty="0">
                <a:solidFill>
                  <a:srgbClr val="202122"/>
                </a:solidFill>
                <a:latin typeface="Arial" charset="0"/>
                <a:cs typeface="Arial" charset="0"/>
              </a:rPr>
              <a:t>O</a:t>
            </a:r>
            <a:r>
              <a:rPr lang="fr-FR" sz="1600" b="1" baseline="-30000" dirty="0">
                <a:solidFill>
                  <a:srgbClr val="202122"/>
                </a:solidFill>
                <a:latin typeface="Arial" charset="0"/>
                <a:cs typeface="Arial" charset="0"/>
              </a:rPr>
              <a:t>6</a:t>
            </a:r>
            <a:r>
              <a:rPr lang="fr-FR" sz="1600" b="1" dirty="0">
                <a:solidFill>
                  <a:srgbClr val="202122"/>
                </a:solidFill>
                <a:latin typeface="Arial" charset="0"/>
                <a:cs typeface="Arial" charset="0"/>
              </a:rPr>
              <a:t> + 2 NAD + 2 ADP + 2 Pi → </a:t>
            </a:r>
            <a:r>
              <a:rPr lang="fr-FR" sz="1600" b="1" dirty="0">
                <a:solidFill>
                  <a:srgbClr val="FF0000"/>
                </a:solidFill>
                <a:latin typeface="Arial" charset="0"/>
                <a:cs typeface="Arial" charset="0"/>
              </a:rPr>
              <a:t>2 CH</a:t>
            </a:r>
            <a:r>
              <a:rPr lang="fr-FR" sz="1600" b="1" baseline="-30000" dirty="0">
                <a:solidFill>
                  <a:srgbClr val="FF0000"/>
                </a:solidFill>
                <a:latin typeface="Arial" charset="0"/>
                <a:cs typeface="Arial" charset="0"/>
              </a:rPr>
              <a:t>3</a:t>
            </a:r>
            <a:r>
              <a:rPr lang="fr-FR" sz="1600" b="1" dirty="0">
                <a:solidFill>
                  <a:srgbClr val="FF0000"/>
                </a:solidFill>
                <a:latin typeface="Arial" charset="0"/>
                <a:cs typeface="Arial" charset="0"/>
              </a:rPr>
              <a:t>COCOOH </a:t>
            </a:r>
            <a:r>
              <a:rPr lang="fr-FR" sz="1600" b="1" dirty="0">
                <a:solidFill>
                  <a:srgbClr val="202122"/>
                </a:solidFill>
                <a:latin typeface="Arial" charset="0"/>
                <a:cs typeface="Arial" charset="0"/>
              </a:rPr>
              <a:t>+ 2 NADH</a:t>
            </a:r>
            <a:r>
              <a:rPr lang="fr-FR" sz="1600" b="1" baseline="-30000" dirty="0">
                <a:solidFill>
                  <a:srgbClr val="202122"/>
                </a:solidFill>
                <a:latin typeface="Arial" charset="0"/>
                <a:cs typeface="Arial" charset="0"/>
              </a:rPr>
              <a:t>2</a:t>
            </a:r>
            <a:r>
              <a:rPr lang="fr-FR" sz="1600" b="1" dirty="0">
                <a:solidFill>
                  <a:srgbClr val="202122"/>
                </a:solidFill>
                <a:latin typeface="Arial" charset="0"/>
                <a:cs typeface="Arial" charset="0"/>
              </a:rPr>
              <a:t> + </a:t>
            </a:r>
            <a:r>
              <a:rPr lang="fr-FR" sz="1600" b="1" dirty="0">
                <a:solidFill>
                  <a:srgbClr val="FF0000"/>
                </a:solidFill>
                <a:latin typeface="Arial" charset="0"/>
                <a:cs typeface="Arial" charset="0"/>
              </a:rPr>
              <a:t>2 ATP</a:t>
            </a:r>
            <a:r>
              <a:rPr lang="fr-FR" sz="1600" dirty="0">
                <a:solidFill>
                  <a:srgbClr val="FF0000"/>
                </a:solidFill>
                <a:latin typeface="Arial" charset="0"/>
                <a:cs typeface="Arial" charset="0"/>
              </a:rPr>
              <a:t> </a:t>
            </a:r>
          </a:p>
        </p:txBody>
      </p:sp>
      <p:sp>
        <p:nvSpPr>
          <p:cNvPr id="5" name="ZoneTexte 4"/>
          <p:cNvSpPr txBox="1"/>
          <p:nvPr/>
        </p:nvSpPr>
        <p:spPr>
          <a:xfrm>
            <a:off x="3095604" y="285729"/>
            <a:ext cx="6357982" cy="646331"/>
          </a:xfrm>
          <a:prstGeom prst="rect">
            <a:avLst/>
          </a:prstGeom>
          <a:noFill/>
        </p:spPr>
        <p:txBody>
          <a:bodyPr wrap="square" rtlCol="0">
            <a:spAutoFit/>
          </a:bodyPr>
          <a:lstStyle/>
          <a:p>
            <a:pPr algn="ctr"/>
            <a:r>
              <a:rPr lang="fr-FR" sz="3600" b="1" dirty="0"/>
              <a:t>Equation finale de la glycolyse </a:t>
            </a:r>
          </a:p>
        </p:txBody>
      </p:sp>
    </p:spTree>
    <p:extLst>
      <p:ext uri="{BB962C8B-B14F-4D97-AF65-F5344CB8AC3E}">
        <p14:creationId xmlns:p14="http://schemas.microsoft.com/office/powerpoint/2010/main" val="248409362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981200" y="274638"/>
            <a:ext cx="8229600" cy="796908"/>
          </a:xfrm>
        </p:spPr>
        <p:txBody>
          <a:bodyPr/>
          <a:lstStyle/>
          <a:p>
            <a:r>
              <a:rPr lang="fr-FR" b="1" dirty="0" smtClean="0"/>
              <a:t>Cycle de Krebs</a:t>
            </a:r>
            <a:endParaRPr lang="fr-FR" b="1" dirty="0"/>
          </a:p>
        </p:txBody>
      </p:sp>
      <p:sp>
        <p:nvSpPr>
          <p:cNvPr id="3" name="Espace réservé du contenu 2"/>
          <p:cNvSpPr>
            <a:spLocks noGrp="1"/>
          </p:cNvSpPr>
          <p:nvPr>
            <p:ph idx="1"/>
          </p:nvPr>
        </p:nvSpPr>
        <p:spPr>
          <a:xfrm>
            <a:off x="2024034" y="928670"/>
            <a:ext cx="8229600" cy="2614618"/>
          </a:xfrm>
        </p:spPr>
        <p:txBody>
          <a:bodyPr>
            <a:normAutofit/>
          </a:bodyPr>
          <a:lstStyle/>
          <a:p>
            <a:r>
              <a:rPr lang="fr-FR" dirty="0" smtClean="0"/>
              <a:t>Le cycle de Krebs comprend </a:t>
            </a:r>
            <a:r>
              <a:rPr lang="fr-FR" dirty="0" smtClean="0">
                <a:solidFill>
                  <a:srgbClr val="FF0000"/>
                </a:solidFill>
              </a:rPr>
              <a:t>8 étapes </a:t>
            </a:r>
            <a:r>
              <a:rPr lang="fr-FR" dirty="0" smtClean="0"/>
              <a:t>qui termine la travail de la glycolyse en dégradant un dérivé de l'acide pyruvique</a:t>
            </a:r>
            <a:r>
              <a:rPr lang="fr-FR" dirty="0" smtClean="0">
                <a:solidFill>
                  <a:srgbClr val="FF0000"/>
                </a:solidFill>
              </a:rPr>
              <a:t> (l'</a:t>
            </a:r>
            <a:r>
              <a:rPr lang="fr-FR" dirty="0" err="1" smtClean="0">
                <a:solidFill>
                  <a:srgbClr val="FF0000"/>
                </a:solidFill>
              </a:rPr>
              <a:t>acétyl</a:t>
            </a:r>
            <a:r>
              <a:rPr lang="fr-FR" dirty="0" smtClean="0">
                <a:solidFill>
                  <a:srgbClr val="FF0000"/>
                </a:solidFill>
              </a:rPr>
              <a:t>-</a:t>
            </a:r>
            <a:r>
              <a:rPr lang="fr-FR" dirty="0" err="1" smtClean="0">
                <a:solidFill>
                  <a:srgbClr val="FF0000"/>
                </a:solidFill>
              </a:rPr>
              <a:t>CoA</a:t>
            </a:r>
            <a:r>
              <a:rPr lang="fr-FR" dirty="0" smtClean="0"/>
              <a:t>) en dioxyde de carbone</a:t>
            </a:r>
            <a:r>
              <a:rPr lang="fr-FR" b="1" dirty="0" smtClean="0"/>
              <a:t> </a:t>
            </a:r>
            <a:r>
              <a:rPr lang="fr-FR" dirty="0" smtClean="0"/>
              <a:t>(CO</a:t>
            </a:r>
            <a:r>
              <a:rPr lang="fr-FR" baseline="-25000" dirty="0" smtClean="0"/>
              <a:t>2</a:t>
            </a:r>
            <a:r>
              <a:rPr lang="fr-FR" dirty="0" smtClean="0"/>
              <a:t>) et en produisant de</a:t>
            </a:r>
            <a:r>
              <a:rPr lang="fr-FR" b="1" dirty="0" smtClean="0"/>
              <a:t> </a:t>
            </a:r>
            <a:r>
              <a:rPr lang="fr-FR" dirty="0" smtClean="0"/>
              <a:t>l'ATP.</a:t>
            </a:r>
          </a:p>
          <a:p>
            <a:r>
              <a:rPr lang="fr-FR" dirty="0" smtClean="0"/>
              <a:t>Le cycle de Krebs a lieu dans la </a:t>
            </a:r>
            <a:r>
              <a:rPr lang="fr-FR" dirty="0" smtClean="0">
                <a:solidFill>
                  <a:srgbClr val="FF0000"/>
                </a:solidFill>
              </a:rPr>
              <a:t>mitochondrie</a:t>
            </a:r>
            <a:r>
              <a:rPr lang="fr-FR" dirty="0" smtClean="0"/>
              <a:t>.</a:t>
            </a:r>
          </a:p>
          <a:p>
            <a:endParaRPr lang="fr-FR" dirty="0"/>
          </a:p>
        </p:txBody>
      </p:sp>
      <p:pic>
        <p:nvPicPr>
          <p:cNvPr id="4" name="Image 3" descr="Schéma du cycle de Kebs"/>
          <p:cNvPicPr/>
          <p:nvPr/>
        </p:nvPicPr>
        <p:blipFill>
          <a:blip r:embed="rId2"/>
          <a:srcRect/>
          <a:stretch>
            <a:fillRect/>
          </a:stretch>
        </p:blipFill>
        <p:spPr bwMode="auto">
          <a:xfrm>
            <a:off x="2595538" y="3714752"/>
            <a:ext cx="6357982" cy="2786082"/>
          </a:xfrm>
          <a:prstGeom prst="rect">
            <a:avLst/>
          </a:prstGeom>
          <a:noFill/>
          <a:ln w="9525">
            <a:noFill/>
            <a:miter lim="800000"/>
            <a:headEnd/>
            <a:tailEnd/>
          </a:ln>
        </p:spPr>
      </p:pic>
    </p:spTree>
    <p:extLst>
      <p:ext uri="{BB962C8B-B14F-4D97-AF65-F5344CB8AC3E}">
        <p14:creationId xmlns:p14="http://schemas.microsoft.com/office/powerpoint/2010/main" val="192811041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en-US"/>
          </a:p>
        </p:txBody>
      </p:sp>
      <p:pic>
        <p:nvPicPr>
          <p:cNvPr id="4" name="Espace réservé du contenu 3"/>
          <p:cNvPicPr>
            <a:picLocks noGrp="1" noChangeAspect="1"/>
          </p:cNvPicPr>
          <p:nvPr>
            <p:ph idx="1"/>
          </p:nvPr>
        </p:nvPicPr>
        <p:blipFill>
          <a:blip r:embed="rId2"/>
          <a:stretch>
            <a:fillRect/>
          </a:stretch>
        </p:blipFill>
        <p:spPr>
          <a:xfrm>
            <a:off x="554181" y="-489527"/>
            <a:ext cx="10547927" cy="7375237"/>
          </a:xfrm>
          <a:prstGeom prst="rect">
            <a:avLst/>
          </a:prstGeom>
        </p:spPr>
      </p:pic>
    </p:spTree>
    <p:extLst>
      <p:ext uri="{BB962C8B-B14F-4D97-AF65-F5344CB8AC3E}">
        <p14:creationId xmlns:p14="http://schemas.microsoft.com/office/powerpoint/2010/main" val="159541080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b="1" dirty="0" smtClean="0"/>
              <a:t>Conversion du pyruvate en </a:t>
            </a:r>
            <a:r>
              <a:rPr lang="fr-FR" b="1" dirty="0" err="1" smtClean="0"/>
              <a:t>acétyl</a:t>
            </a:r>
            <a:r>
              <a:rPr lang="fr-FR" b="1" dirty="0" smtClean="0"/>
              <a:t>-</a:t>
            </a:r>
            <a:r>
              <a:rPr lang="fr-FR" b="1" dirty="0" err="1" smtClean="0"/>
              <a:t>CoA</a:t>
            </a:r>
            <a:r>
              <a:rPr lang="fr-FR" b="1" dirty="0" smtClean="0"/>
              <a:t/>
            </a:r>
            <a:br>
              <a:rPr lang="fr-FR" b="1" dirty="0" smtClean="0"/>
            </a:br>
            <a:endParaRPr lang="fr-FR" dirty="0"/>
          </a:p>
        </p:txBody>
      </p:sp>
      <p:sp>
        <p:nvSpPr>
          <p:cNvPr id="4" name="Rectangle 3"/>
          <p:cNvSpPr/>
          <p:nvPr/>
        </p:nvSpPr>
        <p:spPr>
          <a:xfrm>
            <a:off x="609600" y="1443841"/>
            <a:ext cx="4987636" cy="4524315"/>
          </a:xfrm>
          <a:prstGeom prst="rect">
            <a:avLst/>
          </a:prstGeom>
        </p:spPr>
        <p:txBody>
          <a:bodyPr wrap="square">
            <a:spAutoFit/>
          </a:bodyPr>
          <a:lstStyle/>
          <a:p>
            <a:r>
              <a:rPr lang="fr-FR" dirty="0" smtClean="0"/>
              <a:t>. </a:t>
            </a:r>
            <a:r>
              <a:rPr lang="fr-FR" dirty="0"/>
              <a:t>Le pyruvate synthétisé dans le cytosol entre dans la mitochondrie grâce à un transporteur membranaire. Ce pyruvate subit dans la matrice une décarboxylation et une oxydation combinée aboutissant à la formation d’</a:t>
            </a:r>
            <a:r>
              <a:rPr lang="fr-FR" dirty="0" err="1"/>
              <a:t>acétyl-CoA</a:t>
            </a:r>
            <a:r>
              <a:rPr lang="fr-FR" dirty="0"/>
              <a:t>. Cette réaction irréversible est catalysée par le complexe </a:t>
            </a:r>
            <a:r>
              <a:rPr lang="fr-FR" dirty="0" err="1"/>
              <a:t>multi-enzymatique</a:t>
            </a:r>
            <a:r>
              <a:rPr lang="fr-FR" dirty="0"/>
              <a:t> de la pyruvate déshydrogénase. Le groupement carboxyle du pyruvate est retiré sous forme d’une molécule de CO2 alors que les deux autres carbones restants deviennent le groupement acétyle de l’</a:t>
            </a:r>
            <a:r>
              <a:rPr lang="fr-FR" dirty="0" err="1"/>
              <a:t>acétyl-CoA</a:t>
            </a:r>
            <a:r>
              <a:rPr lang="fr-FR" dirty="0"/>
              <a:t>. En même temps se forment de manière concomitante des nucléotides </a:t>
            </a:r>
            <a:r>
              <a:rPr lang="fr-FR" dirty="0" err="1"/>
              <a:t>pyridiniques</a:t>
            </a:r>
            <a:r>
              <a:rPr lang="fr-FR" dirty="0"/>
              <a:t> réduits. Le NADH produit sera </a:t>
            </a:r>
            <a:r>
              <a:rPr lang="fr-FR" dirty="0" err="1"/>
              <a:t>réoxydé</a:t>
            </a:r>
            <a:r>
              <a:rPr lang="fr-FR" dirty="0"/>
              <a:t> ultérieurement par la chaîne respiratoire et permettra la synthèse de trois ATP (étape 4).</a:t>
            </a:r>
            <a:endParaRPr lang="en-US" dirty="0"/>
          </a:p>
        </p:txBody>
      </p:sp>
      <p:pic>
        <p:nvPicPr>
          <p:cNvPr id="5" name="Image 4"/>
          <p:cNvPicPr>
            <a:picLocks noChangeAspect="1"/>
          </p:cNvPicPr>
          <p:nvPr/>
        </p:nvPicPr>
        <p:blipFill>
          <a:blip r:embed="rId2"/>
          <a:stretch>
            <a:fillRect/>
          </a:stretch>
        </p:blipFill>
        <p:spPr>
          <a:xfrm>
            <a:off x="6698240" y="1690688"/>
            <a:ext cx="3228975" cy="4143375"/>
          </a:xfrm>
          <a:prstGeom prst="rect">
            <a:avLst/>
          </a:prstGeom>
        </p:spPr>
      </p:pic>
    </p:spTree>
    <p:extLst>
      <p:ext uri="{BB962C8B-B14F-4D97-AF65-F5344CB8AC3E}">
        <p14:creationId xmlns:p14="http://schemas.microsoft.com/office/powerpoint/2010/main" val="365932791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800" b="1" dirty="0">
                <a:latin typeface="Times New Roman" pitchFamily="18" charset="0"/>
                <a:cs typeface="Times New Roman" pitchFamily="18" charset="0"/>
              </a:rPr>
              <a:t>Cycle de Krebs ou cycle de l'acide citrique (citrate)</a:t>
            </a:r>
          </a:p>
        </p:txBody>
      </p:sp>
      <p:sp>
        <p:nvSpPr>
          <p:cNvPr id="3" name="Espace réservé du contenu 2"/>
          <p:cNvSpPr>
            <a:spLocks noGrp="1"/>
          </p:cNvSpPr>
          <p:nvPr>
            <p:ph idx="1"/>
          </p:nvPr>
        </p:nvSpPr>
        <p:spPr/>
        <p:txBody>
          <a:bodyPr>
            <a:normAutofit/>
          </a:bodyPr>
          <a:lstStyle/>
          <a:p>
            <a:r>
              <a:rPr lang="fr-FR" dirty="0" smtClean="0"/>
              <a:t>(L'</a:t>
            </a:r>
            <a:r>
              <a:rPr lang="fr-FR" dirty="0" err="1" smtClean="0"/>
              <a:t>acétyl</a:t>
            </a:r>
            <a:r>
              <a:rPr lang="fr-FR" dirty="0" smtClean="0"/>
              <a:t>-</a:t>
            </a:r>
            <a:r>
              <a:rPr lang="fr-FR" dirty="0" err="1" smtClean="0"/>
              <a:t>CoA</a:t>
            </a:r>
            <a:r>
              <a:rPr lang="fr-FR" dirty="0" smtClean="0"/>
              <a:t> entre ensuite dans le cycle de Krebs)</a:t>
            </a:r>
            <a:r>
              <a:rPr lang="fr-FR" dirty="0" smtClean="0">
                <a:solidFill>
                  <a:srgbClr val="FF0000"/>
                </a:solidFill>
              </a:rPr>
              <a:t> </a:t>
            </a:r>
          </a:p>
          <a:p>
            <a:r>
              <a:rPr lang="fr-FR" dirty="0" smtClean="0"/>
              <a:t>Elle a lieu dans la </a:t>
            </a:r>
            <a:r>
              <a:rPr lang="fr-FR" dirty="0" smtClean="0">
                <a:solidFill>
                  <a:srgbClr val="FF0000"/>
                </a:solidFill>
              </a:rPr>
              <a:t>matrice mitochondriale</a:t>
            </a:r>
            <a:r>
              <a:rPr lang="fr-FR" dirty="0" smtClean="0"/>
              <a:t>. </a:t>
            </a:r>
          </a:p>
          <a:p>
            <a:r>
              <a:rPr lang="fr-FR" dirty="0" smtClean="0"/>
              <a:t>Dans cette étape l'</a:t>
            </a:r>
            <a:r>
              <a:rPr lang="fr-FR" dirty="0" err="1" smtClean="0"/>
              <a:t>acétyl</a:t>
            </a:r>
            <a:r>
              <a:rPr lang="fr-FR" dirty="0" smtClean="0"/>
              <a:t>-</a:t>
            </a:r>
            <a:r>
              <a:rPr lang="fr-FR" dirty="0" err="1" smtClean="0"/>
              <a:t>CoA</a:t>
            </a:r>
            <a:r>
              <a:rPr lang="fr-FR" dirty="0" smtClean="0"/>
              <a:t> va se lier avec d'autres </a:t>
            </a:r>
            <a:r>
              <a:rPr lang="fr-FR" dirty="0" smtClean="0">
                <a:solidFill>
                  <a:srgbClr val="FF0000"/>
                </a:solidFill>
              </a:rPr>
              <a:t>molécules</a:t>
            </a:r>
            <a:r>
              <a:rPr lang="fr-FR" dirty="0" smtClean="0"/>
              <a:t> et subir une série de réactions chimiques catalysées par des </a:t>
            </a:r>
            <a:r>
              <a:rPr lang="fr-FR" dirty="0" smtClean="0">
                <a:solidFill>
                  <a:srgbClr val="FF0000"/>
                </a:solidFill>
              </a:rPr>
              <a:t>enzymes</a:t>
            </a:r>
            <a:r>
              <a:rPr lang="fr-FR" dirty="0" smtClean="0"/>
              <a:t> (décarboxylases et des déshydrogénases :</a:t>
            </a:r>
          </a:p>
          <a:p>
            <a:r>
              <a:rPr lang="fr-FR" dirty="0" smtClean="0"/>
              <a:t>Il ya  formation de plusieurs molécules d'NADH</a:t>
            </a:r>
            <a:r>
              <a:rPr lang="fr-FR" baseline="-25000" dirty="0" smtClean="0"/>
              <a:t>2</a:t>
            </a:r>
            <a:r>
              <a:rPr lang="fr-FR" dirty="0" smtClean="0"/>
              <a:t> et de FADH</a:t>
            </a:r>
            <a:r>
              <a:rPr lang="fr-FR" baseline="-25000" dirty="0" smtClean="0"/>
              <a:t>2</a:t>
            </a:r>
            <a:r>
              <a:rPr lang="fr-FR" dirty="0" smtClean="0"/>
              <a:t>, qui seront utilisées lors </a:t>
            </a:r>
            <a:r>
              <a:rPr lang="fr-FR" dirty="0" smtClean="0">
                <a:solidFill>
                  <a:srgbClr val="FF0000"/>
                </a:solidFill>
              </a:rPr>
              <a:t>de la dernière phase de la respiration cellulaire aérobie</a:t>
            </a:r>
            <a:r>
              <a:rPr lang="fr-FR" dirty="0" smtClean="0"/>
              <a:t>. Cette phase va également consommer de l'eau (H</a:t>
            </a:r>
            <a:r>
              <a:rPr lang="fr-FR" baseline="-25000" dirty="0" smtClean="0"/>
              <a:t>2</a:t>
            </a:r>
            <a:r>
              <a:rPr lang="fr-FR" dirty="0" smtClean="0"/>
              <a:t>O), former deux molécules d'ATP et libérer du CO</a:t>
            </a:r>
            <a:r>
              <a:rPr lang="fr-FR" baseline="-25000" dirty="0" smtClean="0"/>
              <a:t>2</a:t>
            </a:r>
            <a:endParaRPr lang="fr-FR" dirty="0"/>
          </a:p>
        </p:txBody>
      </p:sp>
    </p:spTree>
    <p:extLst>
      <p:ext uri="{BB962C8B-B14F-4D97-AF65-F5344CB8AC3E}">
        <p14:creationId xmlns:p14="http://schemas.microsoft.com/office/powerpoint/2010/main" val="343156384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981200" y="274638"/>
            <a:ext cx="8229600" cy="582594"/>
          </a:xfrm>
        </p:spPr>
        <p:txBody>
          <a:bodyPr>
            <a:normAutofit fontScale="90000"/>
          </a:bodyPr>
          <a:lstStyle/>
          <a:p>
            <a:r>
              <a:rPr lang="fr-FR" dirty="0" smtClean="0"/>
              <a:t>La phosphorylation oxydative</a:t>
            </a:r>
            <a:endParaRPr lang="fr-FR" dirty="0"/>
          </a:p>
        </p:txBody>
      </p:sp>
      <p:sp>
        <p:nvSpPr>
          <p:cNvPr id="3" name="Espace réservé du contenu 2"/>
          <p:cNvSpPr>
            <a:spLocks noGrp="1"/>
          </p:cNvSpPr>
          <p:nvPr>
            <p:ph idx="1"/>
          </p:nvPr>
        </p:nvSpPr>
        <p:spPr>
          <a:xfrm>
            <a:off x="1524000" y="1071546"/>
            <a:ext cx="9001156" cy="5429288"/>
          </a:xfrm>
        </p:spPr>
        <p:txBody>
          <a:bodyPr>
            <a:normAutofit/>
          </a:bodyPr>
          <a:lstStyle/>
          <a:p>
            <a:pPr algn="just"/>
            <a:r>
              <a:rPr lang="fr-FR" dirty="0" smtClean="0"/>
              <a:t>Elle a lieu au niveau des </a:t>
            </a:r>
            <a:r>
              <a:rPr lang="fr-FR" b="1" dirty="0" smtClean="0">
                <a:solidFill>
                  <a:srgbClr val="FF0000"/>
                </a:solidFill>
              </a:rPr>
              <a:t>crêtes de la mitochondrie</a:t>
            </a:r>
            <a:r>
              <a:rPr lang="fr-FR" dirty="0" smtClean="0"/>
              <a:t>, (la membrane interne).</a:t>
            </a:r>
          </a:p>
          <a:p>
            <a:pPr algn="just"/>
            <a:r>
              <a:rPr lang="fr-FR" dirty="0" smtClean="0"/>
              <a:t>La phosphorylation oxydative produit près de </a:t>
            </a:r>
            <a:r>
              <a:rPr lang="fr-FR" b="1" dirty="0" smtClean="0">
                <a:solidFill>
                  <a:srgbClr val="FF0000"/>
                </a:solidFill>
              </a:rPr>
              <a:t>90% de l'ATP</a:t>
            </a:r>
            <a:r>
              <a:rPr lang="fr-FR" dirty="0" smtClean="0"/>
              <a:t> engendrée par la respiration.</a:t>
            </a:r>
          </a:p>
          <a:p>
            <a:pPr algn="just"/>
            <a:r>
              <a:rPr lang="fr-FR" dirty="0" smtClean="0"/>
              <a:t>Il s'agit donc de la production d'ATP par l'ajout d'un groupement phosphate à l'ADP grâce à l'énergie libérée lors du transport d'électrons le long d'une chaîne de molécules (réactions d'</a:t>
            </a:r>
            <a:r>
              <a:rPr lang="fr-FR" dirty="0" err="1" smtClean="0"/>
              <a:t>oxydo-réduction</a:t>
            </a:r>
            <a:r>
              <a:rPr lang="fr-FR" dirty="0" smtClean="0"/>
              <a:t>).</a:t>
            </a:r>
          </a:p>
        </p:txBody>
      </p:sp>
    </p:spTree>
    <p:extLst>
      <p:ext uri="{BB962C8B-B14F-4D97-AF65-F5344CB8AC3E}">
        <p14:creationId xmlns:p14="http://schemas.microsoft.com/office/powerpoint/2010/main" val="24897205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809720" y="357166"/>
            <a:ext cx="8643998" cy="6286544"/>
          </a:xfrm>
        </p:spPr>
        <p:txBody>
          <a:bodyPr>
            <a:normAutofit/>
          </a:bodyPr>
          <a:lstStyle/>
          <a:p>
            <a:r>
              <a:rPr lang="fr-FR" dirty="0" smtClean="0"/>
              <a:t>Cette chaîne est un ensemble de protéines et de molécules incluses dans la </a:t>
            </a:r>
            <a:r>
              <a:rPr lang="fr-FR" b="1" dirty="0" smtClean="0"/>
              <a:t>membrane interne mitochondriale</a:t>
            </a:r>
            <a:r>
              <a:rPr lang="fr-FR" dirty="0" smtClean="0"/>
              <a:t>, qui peuvent prendre en charge des électrons et des protons  : ce sont des </a:t>
            </a:r>
            <a:r>
              <a:rPr lang="fr-FR" b="1" dirty="0" smtClean="0"/>
              <a:t>transporteurs</a:t>
            </a:r>
            <a:r>
              <a:rPr lang="fr-FR" dirty="0" smtClean="0"/>
              <a:t>.</a:t>
            </a:r>
          </a:p>
          <a:p>
            <a:r>
              <a:rPr lang="fr-FR" dirty="0" smtClean="0"/>
              <a:t>Les accepteurs réduits NADH,H</a:t>
            </a:r>
            <a:r>
              <a:rPr lang="fr-FR" baseline="30000" dirty="0" smtClean="0"/>
              <a:t>+</a:t>
            </a:r>
            <a:r>
              <a:rPr lang="fr-FR" dirty="0" smtClean="0"/>
              <a:t> vont donc transférer leurs électrons et protons à cette chaîne respiratoire : ceux-ci vont passer de transporteur en transporteur (réactions d'</a:t>
            </a:r>
            <a:r>
              <a:rPr lang="fr-FR" dirty="0" err="1" smtClean="0"/>
              <a:t>oxydo-réduction</a:t>
            </a:r>
            <a:r>
              <a:rPr lang="fr-FR" dirty="0" smtClean="0"/>
              <a:t>) jusqu'à un accepteur final, </a:t>
            </a:r>
            <a:r>
              <a:rPr lang="fr-FR" b="1" dirty="0" smtClean="0"/>
              <a:t>O</a:t>
            </a:r>
            <a:r>
              <a:rPr lang="fr-FR" b="1" baseline="-25000" dirty="0" smtClean="0"/>
              <a:t>2</a:t>
            </a:r>
            <a:r>
              <a:rPr lang="fr-FR" dirty="0" smtClean="0"/>
              <a:t>, qui sera </a:t>
            </a:r>
            <a:r>
              <a:rPr lang="fr-FR" b="1" dirty="0" smtClean="0">
                <a:solidFill>
                  <a:srgbClr val="FF0000"/>
                </a:solidFill>
              </a:rPr>
              <a:t>réduit en H</a:t>
            </a:r>
            <a:r>
              <a:rPr lang="fr-FR" b="1" baseline="-25000" dirty="0" smtClean="0">
                <a:solidFill>
                  <a:srgbClr val="FF0000"/>
                </a:solidFill>
              </a:rPr>
              <a:t>2</a:t>
            </a:r>
            <a:r>
              <a:rPr lang="fr-FR" b="1" dirty="0" smtClean="0">
                <a:solidFill>
                  <a:srgbClr val="FF0000"/>
                </a:solidFill>
              </a:rPr>
              <a:t>O</a:t>
            </a:r>
          </a:p>
          <a:p>
            <a:r>
              <a:rPr lang="fr-FR" dirty="0" smtClean="0"/>
              <a:t>C'est ce </a:t>
            </a:r>
            <a:r>
              <a:rPr lang="fr-FR" dirty="0" smtClean="0">
                <a:solidFill>
                  <a:srgbClr val="FF0000"/>
                </a:solidFill>
              </a:rPr>
              <a:t>gradient</a:t>
            </a:r>
            <a:r>
              <a:rPr lang="fr-FR" dirty="0" smtClean="0"/>
              <a:t> de protons et d'électrons qui va fournir l'énergie nécessaire à la synthèse d'ATP (à partir d'ADP + Pi) grâce à une</a:t>
            </a:r>
            <a:r>
              <a:rPr lang="fr-FR" dirty="0" smtClean="0">
                <a:solidFill>
                  <a:srgbClr val="FF0000"/>
                </a:solidFill>
              </a:rPr>
              <a:t> </a:t>
            </a:r>
            <a:r>
              <a:rPr lang="fr-FR" b="1" dirty="0" smtClean="0">
                <a:solidFill>
                  <a:srgbClr val="FF0000"/>
                </a:solidFill>
              </a:rPr>
              <a:t>ATP synthétase</a:t>
            </a:r>
            <a:r>
              <a:rPr lang="fr-FR" dirty="0" smtClean="0">
                <a:solidFill>
                  <a:srgbClr val="FF0000"/>
                </a:solidFill>
              </a:rPr>
              <a:t> </a:t>
            </a:r>
            <a:r>
              <a:rPr lang="fr-FR" dirty="0" smtClean="0"/>
              <a:t>localisée elle aussi dans la membrane interne.</a:t>
            </a:r>
            <a:endParaRPr lang="fr-FR" dirty="0"/>
          </a:p>
        </p:txBody>
      </p:sp>
    </p:spTree>
    <p:extLst>
      <p:ext uri="{BB962C8B-B14F-4D97-AF65-F5344CB8AC3E}">
        <p14:creationId xmlns:p14="http://schemas.microsoft.com/office/powerpoint/2010/main" val="266166274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p:cNvSpPr>
            <a:spLocks noGrp="1"/>
          </p:cNvSpPr>
          <p:nvPr>
            <p:ph idx="1"/>
          </p:nvPr>
        </p:nvSpPr>
        <p:spPr>
          <a:xfrm>
            <a:off x="1981200" y="357167"/>
            <a:ext cx="8472518" cy="5768997"/>
          </a:xfrm>
        </p:spPr>
        <p:txBody>
          <a:bodyPr>
            <a:normAutofit fontScale="97500"/>
          </a:bodyPr>
          <a:lstStyle/>
          <a:p>
            <a:r>
              <a:rPr lang="fr-FR" sz="2900" dirty="0"/>
              <a:t>Les 12 NADH,H</a:t>
            </a:r>
            <a:r>
              <a:rPr lang="fr-FR" sz="2900" baseline="30000" dirty="0"/>
              <a:t>+</a:t>
            </a:r>
            <a:r>
              <a:rPr lang="fr-FR" sz="2900" dirty="0"/>
              <a:t> sont donc </a:t>
            </a:r>
            <a:r>
              <a:rPr lang="fr-FR" sz="2900" dirty="0" err="1"/>
              <a:t>réoxydés</a:t>
            </a:r>
            <a:r>
              <a:rPr lang="fr-FR" sz="2900" dirty="0"/>
              <a:t> en 12 NAD</a:t>
            </a:r>
            <a:r>
              <a:rPr lang="fr-FR" sz="2900" baseline="30000" dirty="0"/>
              <a:t>+</a:t>
            </a:r>
            <a:r>
              <a:rPr lang="fr-FR" sz="2900" dirty="0"/>
              <a:t>, et il y a production totale de </a:t>
            </a:r>
            <a:r>
              <a:rPr lang="fr-FR" sz="2900" b="1" dirty="0"/>
              <a:t>32 ATP</a:t>
            </a:r>
            <a:r>
              <a:rPr lang="fr-FR" sz="2900" dirty="0"/>
              <a:t>.</a:t>
            </a:r>
          </a:p>
          <a:p>
            <a:r>
              <a:rPr lang="fr-FR" sz="2900" dirty="0"/>
              <a:t>Le bilan est :</a:t>
            </a:r>
          </a:p>
          <a:p>
            <a:r>
              <a:rPr lang="fr-FR" sz="2900" b="1" dirty="0"/>
              <a:t>12 NADH,H</a:t>
            </a:r>
            <a:r>
              <a:rPr lang="fr-FR" sz="2900" baseline="30000" dirty="0"/>
              <a:t>+</a:t>
            </a:r>
            <a:r>
              <a:rPr lang="fr-FR" sz="2900" dirty="0"/>
              <a:t> + 6 O</a:t>
            </a:r>
            <a:r>
              <a:rPr lang="fr-FR" sz="2900" baseline="-25000" dirty="0"/>
              <a:t>2</a:t>
            </a:r>
            <a:r>
              <a:rPr lang="fr-FR" sz="2900" dirty="0"/>
              <a:t> + 32 ADP + 32 Pi → </a:t>
            </a:r>
            <a:r>
              <a:rPr lang="fr-FR" sz="2900" b="1" dirty="0"/>
              <a:t>12 H</a:t>
            </a:r>
            <a:r>
              <a:rPr lang="fr-FR" sz="2900" b="1" baseline="-25000" dirty="0"/>
              <a:t>2</a:t>
            </a:r>
            <a:r>
              <a:rPr lang="fr-FR" sz="2900" b="1" dirty="0"/>
              <a:t>0 </a:t>
            </a:r>
            <a:r>
              <a:rPr lang="fr-FR" sz="2900" dirty="0"/>
              <a:t>+ </a:t>
            </a:r>
            <a:r>
              <a:rPr lang="fr-FR" sz="2900" b="1" dirty="0"/>
              <a:t>12 NAD</a:t>
            </a:r>
            <a:r>
              <a:rPr lang="fr-FR" sz="2900" baseline="30000" dirty="0"/>
              <a:t>+</a:t>
            </a:r>
            <a:r>
              <a:rPr lang="fr-FR" sz="2900" dirty="0"/>
              <a:t> + </a:t>
            </a:r>
            <a:r>
              <a:rPr lang="fr-FR" sz="2900" b="1" dirty="0"/>
              <a:t>32 ATP</a:t>
            </a:r>
            <a:r>
              <a:rPr lang="fr-FR" dirty="0" smtClean="0"/>
              <a:t/>
            </a:r>
            <a:br>
              <a:rPr lang="fr-FR" dirty="0" smtClean="0"/>
            </a:br>
            <a:r>
              <a:rPr lang="fr-FR" dirty="0" smtClean="0"/>
              <a:t/>
            </a:r>
            <a:br>
              <a:rPr lang="fr-FR" dirty="0" smtClean="0"/>
            </a:br>
            <a:r>
              <a:rPr lang="fr-FR" dirty="0" smtClean="0"/>
              <a:t/>
            </a:r>
            <a:br>
              <a:rPr lang="fr-FR" dirty="0" smtClean="0"/>
            </a:br>
            <a:endParaRPr lang="fr-FR" dirty="0"/>
          </a:p>
        </p:txBody>
      </p:sp>
      <p:pic>
        <p:nvPicPr>
          <p:cNvPr id="6" name="Image 5" descr="https://e.educlever.com/img/6/1/5/4/615401.png"/>
          <p:cNvPicPr/>
          <p:nvPr/>
        </p:nvPicPr>
        <p:blipFill>
          <a:blip r:embed="rId2"/>
          <a:srcRect/>
          <a:stretch>
            <a:fillRect/>
          </a:stretch>
        </p:blipFill>
        <p:spPr bwMode="auto">
          <a:xfrm>
            <a:off x="2238348" y="3000373"/>
            <a:ext cx="7858180" cy="3571179"/>
          </a:xfrm>
          <a:prstGeom prst="rect">
            <a:avLst/>
          </a:prstGeom>
          <a:noFill/>
          <a:ln w="9525">
            <a:noFill/>
            <a:miter lim="800000"/>
            <a:headEnd/>
            <a:tailEnd/>
          </a:ln>
        </p:spPr>
      </p:pic>
      <p:sp>
        <p:nvSpPr>
          <p:cNvPr id="7" name="ZoneTexte 6"/>
          <p:cNvSpPr txBox="1"/>
          <p:nvPr/>
        </p:nvSpPr>
        <p:spPr>
          <a:xfrm>
            <a:off x="4095736" y="6429396"/>
            <a:ext cx="4662558" cy="369332"/>
          </a:xfrm>
          <a:prstGeom prst="rect">
            <a:avLst/>
          </a:prstGeom>
          <a:noFill/>
        </p:spPr>
        <p:txBody>
          <a:bodyPr wrap="none" rtlCol="0">
            <a:spAutoFit/>
          </a:bodyPr>
          <a:lstStyle/>
          <a:p>
            <a:r>
              <a:rPr lang="fr-FR" b="1" dirty="0"/>
              <a:t>Figure : chaîne respiratoire et production d’ATP.</a:t>
            </a:r>
          </a:p>
        </p:txBody>
      </p:sp>
    </p:spTree>
    <p:extLst>
      <p:ext uri="{BB962C8B-B14F-4D97-AF65-F5344CB8AC3E}">
        <p14:creationId xmlns:p14="http://schemas.microsoft.com/office/powerpoint/2010/main" val="44413682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en-US"/>
          </a:p>
        </p:txBody>
      </p:sp>
      <p:pic>
        <p:nvPicPr>
          <p:cNvPr id="5" name="Image 4"/>
          <p:cNvPicPr>
            <a:picLocks noChangeAspect="1"/>
          </p:cNvPicPr>
          <p:nvPr/>
        </p:nvPicPr>
        <p:blipFill>
          <a:blip r:embed="rId2"/>
          <a:stretch>
            <a:fillRect/>
          </a:stretch>
        </p:blipFill>
        <p:spPr>
          <a:xfrm>
            <a:off x="-6858000" y="-1714500"/>
            <a:ext cx="25908000" cy="10287000"/>
          </a:xfrm>
          <a:prstGeom prst="rect">
            <a:avLst/>
          </a:prstGeom>
        </p:spPr>
      </p:pic>
    </p:spTree>
    <p:extLst>
      <p:ext uri="{BB962C8B-B14F-4D97-AF65-F5344CB8AC3E}">
        <p14:creationId xmlns:p14="http://schemas.microsoft.com/office/powerpoint/2010/main" val="1502459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p:cNvSpPr>
            <a:spLocks noGrp="1"/>
          </p:cNvSpPr>
          <p:nvPr>
            <p:ph idx="1"/>
          </p:nvPr>
        </p:nvSpPr>
        <p:spPr>
          <a:xfrm>
            <a:off x="1524000" y="214290"/>
            <a:ext cx="8872510" cy="6000792"/>
          </a:xfrm>
        </p:spPr>
        <p:txBody>
          <a:bodyPr>
            <a:noAutofit/>
          </a:bodyPr>
          <a:lstStyle/>
          <a:p>
            <a:pPr algn="just"/>
            <a:r>
              <a:rPr lang="fr-FR" dirty="0"/>
              <a:t>Une cellule typique de plante contient environ dix à cent chloroplastes. Ces derniers sont enveloppés par une membrane interne et une membrane externe de nature </a:t>
            </a:r>
            <a:r>
              <a:rPr lang="fr-FR" b="1" dirty="0"/>
              <a:t>phospholipidique</a:t>
            </a:r>
            <a:r>
              <a:rPr lang="fr-FR" dirty="0"/>
              <a:t> et séparées par un espace </a:t>
            </a:r>
            <a:r>
              <a:rPr lang="fr-FR" dirty="0" err="1"/>
              <a:t>intermembranaire</a:t>
            </a:r>
            <a:r>
              <a:rPr lang="fr-FR" dirty="0"/>
              <a:t>. L'intérieur du chloroplaste est constitué d'un fluide </a:t>
            </a:r>
            <a:r>
              <a:rPr lang="fr-FR" b="1" dirty="0"/>
              <a:t>aqueux</a:t>
            </a:r>
            <a:r>
              <a:rPr lang="fr-FR" dirty="0"/>
              <a:t> appelé </a:t>
            </a:r>
            <a:r>
              <a:rPr lang="fr-FR" b="1" dirty="0"/>
              <a:t>stroma</a:t>
            </a:r>
            <a:r>
              <a:rPr lang="fr-FR" dirty="0"/>
              <a:t>. Dans le stroma se trouvent des </a:t>
            </a:r>
            <a:r>
              <a:rPr lang="fr-FR" b="1" dirty="0" err="1"/>
              <a:t>thylakoïdes</a:t>
            </a:r>
            <a:r>
              <a:rPr lang="fr-FR" dirty="0"/>
              <a:t> empilés en </a:t>
            </a:r>
            <a:r>
              <a:rPr lang="fr-FR" b="1" dirty="0"/>
              <a:t>grana</a:t>
            </a:r>
            <a:r>
              <a:rPr lang="fr-FR" dirty="0"/>
              <a:t> où siège la photosynthèse. Les </a:t>
            </a:r>
            <a:r>
              <a:rPr lang="fr-FR" dirty="0" err="1"/>
              <a:t>thylakoïdes</a:t>
            </a:r>
            <a:r>
              <a:rPr lang="fr-FR" dirty="0"/>
              <a:t> sont en forme de disques aplatis délimités par une membrane contenant l'espace </a:t>
            </a:r>
            <a:r>
              <a:rPr lang="fr-FR" dirty="0" err="1"/>
              <a:t>thylakoïde</a:t>
            </a:r>
            <a:r>
              <a:rPr lang="fr-FR" dirty="0"/>
              <a:t> ou </a:t>
            </a:r>
            <a:r>
              <a:rPr lang="fr-FR" b="1" dirty="0"/>
              <a:t>lumen</a:t>
            </a:r>
            <a:r>
              <a:rPr lang="fr-FR" dirty="0"/>
              <a:t>. La photosynthèse se déroule précisément dans la </a:t>
            </a:r>
            <a:r>
              <a:rPr lang="fr-FR" b="1" dirty="0"/>
              <a:t>membrane</a:t>
            </a:r>
            <a:r>
              <a:rPr lang="fr-FR" dirty="0"/>
              <a:t> des </a:t>
            </a:r>
            <a:r>
              <a:rPr lang="fr-FR" dirty="0" err="1"/>
              <a:t>thylakoïdes</a:t>
            </a:r>
            <a:r>
              <a:rPr lang="fr-FR" dirty="0"/>
              <a:t>, qui contient des complexes protéiques membranaires intégraux et périphériques ainsi que les </a:t>
            </a:r>
            <a:r>
              <a:rPr lang="fr-FR" b="1" dirty="0"/>
              <a:t>pigments </a:t>
            </a:r>
            <a:r>
              <a:rPr lang="fr-FR" dirty="0"/>
              <a:t>qui absorbent </a:t>
            </a:r>
            <a:r>
              <a:rPr lang="fr-FR" b="1" dirty="0"/>
              <a:t>l'énergie lumineuse</a:t>
            </a:r>
            <a:r>
              <a:rPr lang="fr-FR" dirty="0"/>
              <a:t> et constituent les </a:t>
            </a:r>
            <a:r>
              <a:rPr lang="fr-FR" b="1" dirty="0"/>
              <a:t>photosystèmes</a:t>
            </a:r>
            <a:r>
              <a:rPr lang="fr-FR" dirty="0"/>
              <a:t> (PSI, et PSII).</a:t>
            </a:r>
          </a:p>
        </p:txBody>
      </p:sp>
    </p:spTree>
    <p:extLst>
      <p:ext uri="{BB962C8B-B14F-4D97-AF65-F5344CB8AC3E}">
        <p14:creationId xmlns:p14="http://schemas.microsoft.com/office/powerpoint/2010/main" val="187312409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en-US"/>
          </a:p>
        </p:txBody>
      </p:sp>
      <p:sp>
        <p:nvSpPr>
          <p:cNvPr id="3" name="Espace réservé du contenu 2"/>
          <p:cNvSpPr>
            <a:spLocks noGrp="1"/>
          </p:cNvSpPr>
          <p:nvPr>
            <p:ph idx="1"/>
          </p:nvPr>
        </p:nvSpPr>
        <p:spPr/>
        <p:txBody>
          <a:bodyPr/>
          <a:lstStyle/>
          <a:p>
            <a:endParaRPr lang="en-US" dirty="0"/>
          </a:p>
        </p:txBody>
      </p:sp>
      <p:sp>
        <p:nvSpPr>
          <p:cNvPr id="4" name="Rectangle 3"/>
          <p:cNvSpPr/>
          <p:nvPr/>
        </p:nvSpPr>
        <p:spPr>
          <a:xfrm>
            <a:off x="3048000" y="3105835"/>
            <a:ext cx="6096000" cy="646331"/>
          </a:xfrm>
          <a:prstGeom prst="rect">
            <a:avLst/>
          </a:prstGeom>
        </p:spPr>
        <p:txBody>
          <a:bodyPr>
            <a:spAutoFit/>
          </a:bodyPr>
          <a:lstStyle/>
          <a:p>
            <a:r>
              <a:rPr lang="pt-BR" dirty="0"/>
              <a:t>C6H12O6 + 6 O2 + 6 H2O +36 ADP + 36 Pi -&gt; 6 CO2 + 12 H2O + 36 ATP</a:t>
            </a:r>
            <a:endParaRPr lang="en-US" dirty="0"/>
          </a:p>
        </p:txBody>
      </p:sp>
    </p:spTree>
    <p:extLst>
      <p:ext uri="{BB962C8B-B14F-4D97-AF65-F5344CB8AC3E}">
        <p14:creationId xmlns:p14="http://schemas.microsoft.com/office/powerpoint/2010/main" val="27335555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666844" y="785794"/>
            <a:ext cx="8858312" cy="5643602"/>
          </a:xfrm>
        </p:spPr>
        <p:txBody>
          <a:bodyPr>
            <a:normAutofit/>
          </a:bodyPr>
          <a:lstStyle/>
          <a:p>
            <a:pPr algn="just"/>
            <a:r>
              <a:rPr lang="fr-FR" dirty="0" smtClean="0"/>
              <a:t>Les plantes </a:t>
            </a:r>
            <a:r>
              <a:rPr lang="fr-FR" b="1" dirty="0" smtClean="0"/>
              <a:t>absorbent</a:t>
            </a:r>
            <a:r>
              <a:rPr lang="fr-FR" dirty="0" smtClean="0"/>
              <a:t> la lumière essentiellement grâce à des pigments appelés </a:t>
            </a:r>
            <a:r>
              <a:rPr lang="fr-FR" b="1" dirty="0" smtClean="0">
                <a:solidFill>
                  <a:srgbClr val="FF0000"/>
                </a:solidFill>
              </a:rPr>
              <a:t>chlorophylles</a:t>
            </a:r>
            <a:r>
              <a:rPr lang="fr-FR" dirty="0" smtClean="0"/>
              <a:t>, ce qui explique leur couleur verte. Outre les chlorophylles, elles utilisent des </a:t>
            </a:r>
            <a:r>
              <a:rPr lang="fr-FR" dirty="0" smtClean="0">
                <a:solidFill>
                  <a:srgbClr val="FF0000"/>
                </a:solidFill>
              </a:rPr>
              <a:t>carotènes</a:t>
            </a:r>
            <a:r>
              <a:rPr lang="fr-FR" dirty="0" smtClean="0"/>
              <a:t> et des </a:t>
            </a:r>
            <a:r>
              <a:rPr lang="fr-FR" dirty="0" smtClean="0">
                <a:solidFill>
                  <a:srgbClr val="FF0000"/>
                </a:solidFill>
              </a:rPr>
              <a:t>xanthophylles</a:t>
            </a:r>
            <a:r>
              <a:rPr lang="fr-FR" dirty="0" smtClean="0"/>
              <a:t>. Les algues utilisent également de la chlorophylle, mais avec divers autres pigments tels que la </a:t>
            </a:r>
            <a:r>
              <a:rPr lang="fr-FR" dirty="0" err="1" smtClean="0">
                <a:solidFill>
                  <a:srgbClr val="FF0000"/>
                </a:solidFill>
              </a:rPr>
              <a:t>phycocyanine</a:t>
            </a:r>
            <a:r>
              <a:rPr lang="fr-FR" dirty="0" smtClean="0"/>
              <a:t>, les </a:t>
            </a:r>
            <a:r>
              <a:rPr lang="fr-FR" dirty="0" smtClean="0">
                <a:solidFill>
                  <a:srgbClr val="FF0000"/>
                </a:solidFill>
              </a:rPr>
              <a:t>carotènes</a:t>
            </a:r>
            <a:r>
              <a:rPr lang="fr-FR" dirty="0" smtClean="0"/>
              <a:t>, et les </a:t>
            </a:r>
            <a:r>
              <a:rPr lang="fr-FR" dirty="0" smtClean="0">
                <a:solidFill>
                  <a:srgbClr val="FF0000"/>
                </a:solidFill>
              </a:rPr>
              <a:t>xanthophylles</a:t>
            </a:r>
            <a:r>
              <a:rPr lang="fr-FR" dirty="0" smtClean="0"/>
              <a:t> chez les algues vertes, la </a:t>
            </a:r>
            <a:r>
              <a:rPr lang="fr-FR" dirty="0" smtClean="0">
                <a:solidFill>
                  <a:srgbClr val="FF0000"/>
                </a:solidFill>
              </a:rPr>
              <a:t>phycoérythrine</a:t>
            </a:r>
            <a:r>
              <a:rPr lang="fr-FR" dirty="0" smtClean="0"/>
              <a:t> chez les algues rouges et la </a:t>
            </a:r>
            <a:r>
              <a:rPr lang="fr-FR" dirty="0" err="1" smtClean="0">
                <a:solidFill>
                  <a:srgbClr val="FF0000"/>
                </a:solidFill>
              </a:rPr>
              <a:t>fucoxanthine</a:t>
            </a:r>
            <a:r>
              <a:rPr lang="fr-FR" dirty="0" smtClean="0"/>
              <a:t> chez les algues brunes et les diatomées, ce qui donne </a:t>
            </a:r>
            <a:r>
              <a:rPr lang="fr-FR" b="1" dirty="0" smtClean="0"/>
              <a:t>une grande variété de couleurs.</a:t>
            </a:r>
            <a:endParaRPr lang="fr-FR" b="1" dirty="0"/>
          </a:p>
        </p:txBody>
      </p:sp>
    </p:spTree>
    <p:extLst>
      <p:ext uri="{BB962C8B-B14F-4D97-AF65-F5344CB8AC3E}">
        <p14:creationId xmlns:p14="http://schemas.microsoft.com/office/powerpoint/2010/main" val="40632393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3"/>
          <p:cNvSpPr>
            <a:spLocks noGrp="1"/>
          </p:cNvSpPr>
          <p:nvPr>
            <p:ph idx="1"/>
          </p:nvPr>
        </p:nvSpPr>
        <p:spPr>
          <a:xfrm>
            <a:off x="1981200" y="1600201"/>
            <a:ext cx="8401080" cy="4525963"/>
          </a:xfrm>
        </p:spPr>
        <p:txBody>
          <a:bodyPr/>
          <a:lstStyle/>
          <a:p>
            <a:pPr algn="just"/>
            <a:r>
              <a:rPr lang="fr-FR" dirty="0" smtClean="0"/>
              <a:t>La chlorophylle étant un pigment, elle a la caractéristique d’absorbé la lumière dans le visible, mais les pics d’absorption varie suivant la chlorophylle :</a:t>
            </a:r>
          </a:p>
          <a:p>
            <a:pPr algn="just"/>
            <a:r>
              <a:rPr lang="fr-FR" dirty="0" smtClean="0"/>
              <a:t>chlorophylle a : à </a:t>
            </a:r>
            <a:r>
              <a:rPr lang="fr-FR" b="1" dirty="0" smtClean="0"/>
              <a:t>430</a:t>
            </a:r>
            <a:r>
              <a:rPr lang="fr-FR" dirty="0" smtClean="0"/>
              <a:t> (bleu) et </a:t>
            </a:r>
            <a:r>
              <a:rPr lang="fr-FR" b="1" dirty="0" smtClean="0"/>
              <a:t>660 nm</a:t>
            </a:r>
            <a:r>
              <a:rPr lang="fr-FR" dirty="0" smtClean="0"/>
              <a:t> (rouge).</a:t>
            </a:r>
          </a:p>
          <a:p>
            <a:pPr algn="just"/>
            <a:r>
              <a:rPr lang="fr-FR" dirty="0" smtClean="0"/>
              <a:t>chlorophylle b : à </a:t>
            </a:r>
            <a:r>
              <a:rPr lang="fr-FR" b="1" dirty="0" smtClean="0"/>
              <a:t>450</a:t>
            </a:r>
            <a:r>
              <a:rPr lang="fr-FR" dirty="0" smtClean="0"/>
              <a:t> et </a:t>
            </a:r>
            <a:r>
              <a:rPr lang="fr-FR" b="1" dirty="0" smtClean="0"/>
              <a:t>643 nm</a:t>
            </a:r>
            <a:r>
              <a:rPr lang="fr-FR" dirty="0" smtClean="0"/>
              <a:t>.</a:t>
            </a:r>
          </a:p>
          <a:p>
            <a:endParaRPr lang="fr-FR" dirty="0"/>
          </a:p>
        </p:txBody>
      </p:sp>
    </p:spTree>
    <p:extLst>
      <p:ext uri="{BB962C8B-B14F-4D97-AF65-F5344CB8AC3E}">
        <p14:creationId xmlns:p14="http://schemas.microsoft.com/office/powerpoint/2010/main" val="284040638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en-US"/>
          </a:p>
        </p:txBody>
      </p:sp>
      <p:pic>
        <p:nvPicPr>
          <p:cNvPr id="4" name="Espace réservé du contenu 3"/>
          <p:cNvPicPr>
            <a:picLocks noGrp="1" noChangeAspect="1"/>
          </p:cNvPicPr>
          <p:nvPr>
            <p:ph idx="1"/>
          </p:nvPr>
        </p:nvPicPr>
        <p:blipFill>
          <a:blip r:embed="rId2"/>
          <a:stretch>
            <a:fillRect/>
          </a:stretch>
        </p:blipFill>
        <p:spPr>
          <a:xfrm>
            <a:off x="2614930" y="1825625"/>
            <a:ext cx="6962140" cy="4351338"/>
          </a:xfrm>
          <a:prstGeom prst="rect">
            <a:avLst/>
          </a:prstGeom>
        </p:spPr>
      </p:pic>
    </p:spTree>
    <p:extLst>
      <p:ext uri="{BB962C8B-B14F-4D97-AF65-F5344CB8AC3E}">
        <p14:creationId xmlns:p14="http://schemas.microsoft.com/office/powerpoint/2010/main" val="387220417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idx="1"/>
          </p:nvPr>
        </p:nvPicPr>
        <p:blipFill>
          <a:blip r:embed="rId2"/>
          <a:stretch>
            <a:fillRect/>
          </a:stretch>
        </p:blipFill>
        <p:spPr>
          <a:xfrm>
            <a:off x="220337" y="686383"/>
            <a:ext cx="4693185" cy="4351338"/>
          </a:xfrm>
          <a:prstGeom prst="rect">
            <a:avLst/>
          </a:prstGeom>
        </p:spPr>
      </p:pic>
      <p:sp>
        <p:nvSpPr>
          <p:cNvPr id="5" name="Rectangle 4"/>
          <p:cNvSpPr/>
          <p:nvPr/>
        </p:nvSpPr>
        <p:spPr>
          <a:xfrm>
            <a:off x="5416626" y="1430891"/>
            <a:ext cx="6096000" cy="4893647"/>
          </a:xfrm>
          <a:prstGeom prst="rect">
            <a:avLst/>
          </a:prstGeom>
        </p:spPr>
        <p:txBody>
          <a:bodyPr>
            <a:spAutoFit/>
          </a:bodyPr>
          <a:lstStyle/>
          <a:p>
            <a:r>
              <a:rPr lang="fr-FR" sz="2400" dirty="0" smtClean="0"/>
              <a:t>les </a:t>
            </a:r>
            <a:r>
              <a:rPr lang="fr-FR" sz="2400" dirty="0"/>
              <a:t>chlorophylles A et B absorbent toutes deux les ondes de la lumière correspondant aux couleurs bleue et rouge du spectre électromagnétique.</a:t>
            </a:r>
          </a:p>
          <a:p>
            <a:endParaRPr lang="fr-FR" sz="2400" dirty="0"/>
          </a:p>
          <a:p>
            <a:r>
              <a:rPr lang="fr-FR" sz="2400" dirty="0"/>
              <a:t>Elles diffèrent toutefois par leur absorbance à différentes longueurs d’onde du spectre de la lumière visible. Comme </a:t>
            </a:r>
            <a:r>
              <a:rPr lang="fr-FR" sz="2400" dirty="0" smtClean="0"/>
              <a:t>vous  pouvez </a:t>
            </a:r>
            <a:r>
              <a:rPr lang="fr-FR" sz="2400" dirty="0"/>
              <a:t>le voir sur ce graphique, le pic d’absorbance de la chlorophylle B est plus élevé dans la partie bleue du spectre. Le pic d’absorbance de la chlorophylle A est plus élevé dans la partie rouge du spectre.</a:t>
            </a:r>
            <a:endParaRPr lang="en-US" sz="2400" dirty="0"/>
          </a:p>
        </p:txBody>
      </p:sp>
    </p:spTree>
    <p:extLst>
      <p:ext uri="{BB962C8B-B14F-4D97-AF65-F5344CB8AC3E}">
        <p14:creationId xmlns:p14="http://schemas.microsoft.com/office/powerpoint/2010/main" val="401293132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738282" y="5500702"/>
            <a:ext cx="8229600" cy="1143000"/>
          </a:xfrm>
        </p:spPr>
        <p:txBody>
          <a:bodyPr>
            <a:normAutofit/>
          </a:bodyPr>
          <a:lstStyle/>
          <a:p>
            <a:r>
              <a:rPr lang="fr-FR" sz="3100" b="1" dirty="0"/>
              <a:t>Figure 18: Les phases de la photosynthèse</a:t>
            </a:r>
            <a:r>
              <a:rPr lang="fr-FR" b="1" dirty="0" smtClean="0"/>
              <a:t/>
            </a:r>
            <a:br>
              <a:rPr lang="fr-FR" b="1" dirty="0" smtClean="0"/>
            </a:br>
            <a:endParaRPr lang="fr-FR" dirty="0"/>
          </a:p>
        </p:txBody>
      </p:sp>
      <p:pic>
        <p:nvPicPr>
          <p:cNvPr id="3" name="Image 2"/>
          <p:cNvPicPr>
            <a:picLocks noChangeAspect="1"/>
          </p:cNvPicPr>
          <p:nvPr/>
        </p:nvPicPr>
        <p:blipFill>
          <a:blip r:embed="rId2"/>
          <a:stretch>
            <a:fillRect/>
          </a:stretch>
        </p:blipFill>
        <p:spPr>
          <a:xfrm>
            <a:off x="2068944" y="0"/>
            <a:ext cx="8164947" cy="5500702"/>
          </a:xfrm>
          <a:prstGeom prst="rect">
            <a:avLst/>
          </a:prstGeom>
        </p:spPr>
      </p:pic>
    </p:spTree>
    <p:extLst>
      <p:ext uri="{BB962C8B-B14F-4D97-AF65-F5344CB8AC3E}">
        <p14:creationId xmlns:p14="http://schemas.microsoft.com/office/powerpoint/2010/main" val="2690924227"/>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1058</Words>
  <Application>Microsoft Office PowerPoint</Application>
  <PresentationFormat>Grand écran</PresentationFormat>
  <Paragraphs>196</Paragraphs>
  <Slides>40</Slides>
  <Notes>0</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40</vt:i4>
      </vt:variant>
    </vt:vector>
  </HeadingPairs>
  <TitlesOfParts>
    <vt:vector size="47" baseType="lpstr">
      <vt:lpstr>Arial</vt:lpstr>
      <vt:lpstr>Calibri</vt:lpstr>
      <vt:lpstr>Calibri Light</vt:lpstr>
      <vt:lpstr>Lucida Handwriting</vt:lpstr>
      <vt:lpstr>Times New Roman</vt:lpstr>
      <vt:lpstr>Wingdings</vt:lpstr>
      <vt:lpstr>Thème Office</vt:lpstr>
      <vt:lpstr>Photosynthèse </vt:lpstr>
      <vt:lpstr>Présentation PowerPoint</vt:lpstr>
      <vt:lpstr>Le chloroplaste, siège de la photosynthèse </vt:lpstr>
      <vt:lpstr>Présentation PowerPoint</vt:lpstr>
      <vt:lpstr>Présentation PowerPoint</vt:lpstr>
      <vt:lpstr>Présentation PowerPoint</vt:lpstr>
      <vt:lpstr>Présentation PowerPoint</vt:lpstr>
      <vt:lpstr>Présentation PowerPoint</vt:lpstr>
      <vt:lpstr>Figure 18: Les phases de la photosynthèse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Les mécanismes de la phase sombre </vt:lpstr>
      <vt:lpstr>Présentation PowerPoint</vt:lpstr>
      <vt:lpstr>Présentation PowerPoint</vt:lpstr>
      <vt:lpstr>Présentation PowerPoint</vt:lpstr>
      <vt:lpstr>Fixation du dioxyde de carbone </vt:lpstr>
      <vt:lpstr>b. Réduction du carbone fixé</vt:lpstr>
      <vt:lpstr>C. Régénération de l’accepteur de CO2 </vt:lpstr>
      <vt:lpstr>Respiration cellulaire </vt:lpstr>
      <vt:lpstr>Présentation PowerPoint</vt:lpstr>
      <vt:lpstr>Stades de la respiration </vt:lpstr>
      <vt:lpstr>La glycolyse </vt:lpstr>
      <vt:lpstr>Présentation PowerPoint</vt:lpstr>
      <vt:lpstr>Cycle de Krebs</vt:lpstr>
      <vt:lpstr>Présentation PowerPoint</vt:lpstr>
      <vt:lpstr>Conversion du pyruvate en acétyl-CoA </vt:lpstr>
      <vt:lpstr>Cycle de Krebs ou cycle de l'acide citrique (citrate)</vt:lpstr>
      <vt:lpstr>La phosphorylation oxydative</vt:lpstr>
      <vt:lpstr>Présentation PowerPoint</vt:lpstr>
      <vt:lpstr>Présentation PowerPoint</vt:lpstr>
      <vt:lpstr>Présentation PowerPoint</vt:lpstr>
      <vt:lpstr>Présentation PowerPoint</vt:lpstr>
    </vt:vector>
  </TitlesOfParts>
  <Company>FDC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Photosynthèse </dc:title>
  <dc:creator>BleuUb</dc:creator>
  <cp:lastModifiedBy>BleuUb</cp:lastModifiedBy>
  <cp:revision>1</cp:revision>
  <dcterms:created xsi:type="dcterms:W3CDTF">2024-12-26T17:02:42Z</dcterms:created>
  <dcterms:modified xsi:type="dcterms:W3CDTF">2024-12-26T17:02:51Z</dcterms:modified>
</cp:coreProperties>
</file>