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57" r:id="rId4"/>
    <p:sldId id="258" r:id="rId5"/>
    <p:sldId id="275" r:id="rId6"/>
    <p:sldId id="260" r:id="rId7"/>
    <p:sldId id="279" r:id="rId8"/>
    <p:sldId id="262" r:id="rId9"/>
    <p:sldId id="277" r:id="rId10"/>
    <p:sldId id="263" r:id="rId11"/>
    <p:sldId id="264" r:id="rId12"/>
    <p:sldId id="281" r:id="rId13"/>
    <p:sldId id="266" r:id="rId14"/>
    <p:sldId id="267" r:id="rId15"/>
    <p:sldId id="282" r:id="rId16"/>
    <p:sldId id="268" r:id="rId17"/>
    <p:sldId id="269" r:id="rId18"/>
    <p:sldId id="27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628B52-FA4E-4D30-B957-1D21C886DB27}" type="datetimeFigureOut">
              <a:rPr lang="en-US" smtClean="0"/>
              <a:pPr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D09212-1773-4A91-A837-9836FEF34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www.bestemoticon.com/free-smiley-182613-manger.htm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251460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         </a:t>
            </a:r>
            <a:r>
              <a:rPr lang="fr-FR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presenté</a:t>
            </a:r>
            <a:r>
              <a:rPr lang="fr-F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par Dr: </a:t>
            </a:r>
            <a:r>
              <a:rPr lang="fr-FR" sz="2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soltani</a:t>
            </a:r>
            <a:r>
              <a:rPr lang="fr-FR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8640"/>
            <a:ext cx="7772400" cy="2952328"/>
          </a:xfrm>
        </p:spPr>
        <p:txBody>
          <a:bodyPr>
            <a:normAutofit/>
          </a:bodyPr>
          <a:lstStyle/>
          <a:p>
            <a:pPr algn="ctr"/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Faculté de </a:t>
            </a: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medecine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bejaia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/annexe –</a:t>
            </a: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jijel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module:anatomie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 l’appareil digestif </a:t>
            </a:r>
            <a:b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année universitaire: 2eme </a:t>
            </a:r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annéé</a:t>
            </a:r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2024/25</a:t>
            </a:r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fr-FR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Anatomie de pharynx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C:\Users\home\Desktop\images (4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83164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00B0F0"/>
                </a:solidFill>
              </a:rPr>
              <a:t>B-</a:t>
            </a:r>
            <a:r>
              <a:rPr lang="en-US" sz="4000" b="1" dirty="0" err="1" smtClean="0">
                <a:solidFill>
                  <a:srgbClr val="00B0F0"/>
                </a:solidFill>
              </a:rPr>
              <a:t>oro</a:t>
            </a:r>
            <a:r>
              <a:rPr lang="en-US" sz="4000" b="1" dirty="0" smtClean="0">
                <a:solidFill>
                  <a:srgbClr val="00B0F0"/>
                </a:solidFill>
              </a:rPr>
              <a:t>-pharynx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err="1" smtClean="0"/>
              <a:t>I'oro-pharynx</a:t>
            </a:r>
            <a:r>
              <a:rPr lang="fr-FR" dirty="0" smtClean="0"/>
              <a:t> </a:t>
            </a:r>
            <a:r>
              <a:rPr lang="fr-FR" dirty="0"/>
              <a:t>communique avec la cavité orale par l'isthme du gosier </a:t>
            </a:r>
            <a:r>
              <a:rPr lang="fr-FR" dirty="0" smtClean="0"/>
              <a:t>répond </a:t>
            </a:r>
            <a:r>
              <a:rPr lang="fr-FR" dirty="0"/>
              <a:t>à la base de la langue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S’étend du </a:t>
            </a:r>
            <a:r>
              <a:rPr lang="fr-FR" dirty="0" err="1" smtClean="0"/>
              <a:t>voil</a:t>
            </a:r>
            <a:r>
              <a:rPr lang="fr-FR" dirty="0" smtClean="0"/>
              <a:t> de palais en haut au bord </a:t>
            </a:r>
            <a:r>
              <a:rPr lang="fr-FR" dirty="0" err="1" smtClean="0"/>
              <a:t>superieur</a:t>
            </a:r>
            <a:r>
              <a:rPr lang="fr-FR" dirty="0" smtClean="0"/>
              <a:t> de l’</a:t>
            </a:r>
            <a:r>
              <a:rPr lang="fr-FR" dirty="0" err="1" smtClean="0"/>
              <a:t>epiglotte</a:t>
            </a:r>
            <a:r>
              <a:rPr lang="fr-FR" dirty="0" smtClean="0"/>
              <a:t> en bas</a:t>
            </a:r>
            <a:endParaRPr lang="fr-FR" dirty="0"/>
          </a:p>
          <a:p>
            <a:pPr>
              <a:buNone/>
            </a:pPr>
            <a:r>
              <a:rPr lang="fr-FR" dirty="0" smtClean="0"/>
              <a:t>En arrière il répond à </a:t>
            </a:r>
            <a:r>
              <a:rPr lang="fr-FR" dirty="0" err="1"/>
              <a:t>I'arc</a:t>
            </a:r>
            <a:r>
              <a:rPr lang="fr-FR" dirty="0"/>
              <a:t> </a:t>
            </a:r>
            <a:r>
              <a:rPr lang="fr-FR" dirty="0" smtClean="0"/>
              <a:t>antérieur de </a:t>
            </a:r>
            <a:r>
              <a:rPr lang="fr-FR" dirty="0" err="1" smtClean="0"/>
              <a:t>I'atlas</a:t>
            </a:r>
            <a:r>
              <a:rPr lang="fr-FR" dirty="0" smtClean="0"/>
              <a:t> et </a:t>
            </a:r>
            <a:r>
              <a:rPr lang="fr-FR" dirty="0"/>
              <a:t>au </a:t>
            </a:r>
            <a:r>
              <a:rPr lang="fr-FR" dirty="0" smtClean="0"/>
              <a:t>corps des vertèbres C </a:t>
            </a:r>
            <a:r>
              <a:rPr lang="fr-FR" dirty="0"/>
              <a:t>2 et C3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"/>
            <a:ext cx="248376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</a:rPr>
              <a:t>C</a:t>
            </a:r>
            <a:r>
              <a:rPr lang="en-US" sz="4000" b="1" dirty="0" smtClean="0">
                <a:solidFill>
                  <a:srgbClr val="00B0F0"/>
                </a:solidFill>
              </a:rPr>
              <a:t>- le </a:t>
            </a:r>
            <a:r>
              <a:rPr lang="en-US" sz="4000" b="1" dirty="0" err="1" smtClean="0">
                <a:solidFill>
                  <a:srgbClr val="00B0F0"/>
                </a:solidFill>
              </a:rPr>
              <a:t>laryngo</a:t>
            </a:r>
            <a:r>
              <a:rPr lang="en-US" sz="4000" b="1" dirty="0" smtClean="0">
                <a:solidFill>
                  <a:srgbClr val="00B0F0"/>
                </a:solidFill>
              </a:rPr>
              <a:t>-pharynx/</a:t>
            </a:r>
            <a:r>
              <a:rPr lang="en-US" sz="4000" b="1" dirty="0" err="1" smtClean="0">
                <a:solidFill>
                  <a:srgbClr val="00B0F0"/>
                </a:solidFill>
              </a:rPr>
              <a:t>hypopharynx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Il </a:t>
            </a:r>
            <a:r>
              <a:rPr lang="fr-FR" dirty="0"/>
              <a:t>est situé derrière le larynx, il est rétrécit, </a:t>
            </a:r>
            <a:r>
              <a:rPr lang="fr-FR" dirty="0" err="1" smtClean="0"/>
              <a:t>repond</a:t>
            </a:r>
            <a:r>
              <a:rPr lang="fr-FR" dirty="0" smtClean="0"/>
              <a:t> en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7030A0"/>
                </a:solidFill>
              </a:rPr>
              <a:t>bas </a:t>
            </a:r>
            <a:r>
              <a:rPr lang="fr-FR" dirty="0" smtClean="0"/>
              <a:t>:à l'</a:t>
            </a:r>
            <a:r>
              <a:rPr lang="fr-FR" dirty="0" err="1" smtClean="0"/>
              <a:t>æsophage</a:t>
            </a:r>
            <a:r>
              <a:rPr lang="fr-FR" dirty="0" smtClean="0"/>
              <a:t> par la bouche de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killian</a:t>
            </a:r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7030A0"/>
                </a:solidFill>
              </a:rPr>
              <a:t>en </a:t>
            </a:r>
            <a:r>
              <a:rPr lang="fr-FR" dirty="0">
                <a:solidFill>
                  <a:srgbClr val="7030A0"/>
                </a:solidFill>
              </a:rPr>
              <a:t>avant</a:t>
            </a:r>
            <a:r>
              <a:rPr lang="fr-FR" dirty="0"/>
              <a:t>, il répond de haut en bas, à l'épiglotte, </a:t>
            </a:r>
            <a:r>
              <a:rPr lang="fr-FR" dirty="0" smtClean="0"/>
              <a:t> </a:t>
            </a:r>
            <a:endParaRPr lang="fr-FR" dirty="0"/>
          </a:p>
          <a:p>
            <a:pPr marL="514350" indent="-514350">
              <a:buNone/>
            </a:pPr>
            <a:r>
              <a:rPr lang="fr-FR" dirty="0" smtClean="0"/>
              <a:t>      cartilages </a:t>
            </a:r>
            <a:r>
              <a:rPr lang="fr-FR" dirty="0" err="1"/>
              <a:t>aryténoides</a:t>
            </a:r>
            <a:r>
              <a:rPr lang="fr-FR" dirty="0"/>
              <a:t> et </a:t>
            </a:r>
            <a:r>
              <a:rPr lang="fr-FR" dirty="0" err="1" smtClean="0"/>
              <a:t>cricoide</a:t>
            </a:r>
            <a:r>
              <a:rPr lang="fr-FR" dirty="0" smtClean="0"/>
              <a:t>. </a:t>
            </a:r>
          </a:p>
          <a:p>
            <a:pPr marL="514350" indent="-514350">
              <a:buNone/>
            </a:pPr>
            <a:r>
              <a:rPr lang="fr-FR" dirty="0" smtClean="0">
                <a:solidFill>
                  <a:srgbClr val="7030A0"/>
                </a:solidFill>
              </a:rPr>
              <a:t>3.</a:t>
            </a:r>
            <a:r>
              <a:rPr lang="fr-FR" dirty="0" err="1" smtClean="0">
                <a:solidFill>
                  <a:srgbClr val="7030A0"/>
                </a:solidFill>
              </a:rPr>
              <a:t>lateralement</a:t>
            </a:r>
            <a:r>
              <a:rPr lang="fr-FR" dirty="0" err="1" smtClean="0"/>
              <a:t>:répond</a:t>
            </a:r>
            <a:r>
              <a:rPr lang="fr-FR" dirty="0" smtClean="0"/>
              <a:t> au  </a:t>
            </a:r>
            <a:r>
              <a:rPr lang="fr-FR" dirty="0"/>
              <a:t>larynx </a:t>
            </a:r>
            <a:r>
              <a:rPr lang="en-US" dirty="0" smtClean="0"/>
              <a:t>par le sinus   (</a:t>
            </a:r>
            <a:r>
              <a:rPr lang="en-US" dirty="0" err="1" smtClean="0"/>
              <a:t>récessus</a:t>
            </a:r>
            <a:r>
              <a:rPr lang="en-US" dirty="0" smtClean="0"/>
              <a:t> )</a:t>
            </a:r>
            <a:r>
              <a:rPr lang="en-US" dirty="0" err="1" smtClean="0"/>
              <a:t>piriforrne</a:t>
            </a:r>
            <a:r>
              <a:rPr lang="en-US" dirty="0"/>
              <a:t>.</a:t>
            </a:r>
          </a:p>
          <a:p>
            <a:pPr marL="514350" indent="-514350">
              <a:buNone/>
            </a:pPr>
            <a:r>
              <a:rPr lang="fr-FR" dirty="0" smtClean="0">
                <a:solidFill>
                  <a:srgbClr val="7030A0"/>
                </a:solidFill>
              </a:rPr>
              <a:t>4.en </a:t>
            </a:r>
            <a:r>
              <a:rPr lang="fr-FR" dirty="0">
                <a:solidFill>
                  <a:srgbClr val="7030A0"/>
                </a:solidFill>
              </a:rPr>
              <a:t>arrière, </a:t>
            </a:r>
            <a:r>
              <a:rPr lang="fr-FR" dirty="0"/>
              <a:t>il répond aux </a:t>
            </a:r>
            <a:r>
              <a:rPr lang="fr-FR" dirty="0" err="1" smtClean="0"/>
              <a:t>vetèbres</a:t>
            </a:r>
            <a:r>
              <a:rPr lang="fr-FR" dirty="0" smtClean="0"/>
              <a:t> </a:t>
            </a:r>
            <a:r>
              <a:rPr lang="fr-FR" dirty="0" err="1"/>
              <a:t>cervirales</a:t>
            </a:r>
            <a:r>
              <a:rPr lang="fr-FR" dirty="0"/>
              <a:t> C4, C5, et C6.</a:t>
            </a:r>
            <a:endParaRPr lang="en-US" dirty="0"/>
          </a:p>
        </p:txBody>
      </p:sp>
      <p:pic>
        <p:nvPicPr>
          <p:cNvPr id="4" name="Picture 4" descr="http://www.google.fr/url?source=imglanding&amp;ct=img&amp;q=http://idata.over-blog.com/1/15/83/57/smileys/smileyev2-copie-2.png&amp;sa=X&amp;ei=BYuxTrfXCZP78QP0xImvAQ&amp;ved=0CAwQ8wc4NQ&amp;usg=AFQjCNGlkVtUT-kqYjHEqSNkSJXIc5Ed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601755" cy="1201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171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Administrateur\Bureau\amygdales\Scan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3054623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FF0000"/>
                </a:solidFill>
              </a:rPr>
              <a:t>III-la constitution: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De la profondeur à la superficie:</a:t>
            </a:r>
          </a:p>
          <a:p>
            <a:pPr>
              <a:buNone/>
            </a:pPr>
            <a:r>
              <a:rPr lang="fr-FR" dirty="0" smtClean="0">
                <a:solidFill>
                  <a:srgbClr val="0070C0"/>
                </a:solidFill>
              </a:rPr>
              <a:t>1-La muqueuse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nasopharynx</a:t>
            </a:r>
            <a:r>
              <a:rPr lang="fr-FR" dirty="0" smtClean="0"/>
              <a:t>: </a:t>
            </a:r>
            <a:r>
              <a:rPr lang="fr-FR" dirty="0" err="1" smtClean="0"/>
              <a:t>muqueuese</a:t>
            </a:r>
            <a:r>
              <a:rPr lang="fr-FR" dirty="0" smtClean="0"/>
              <a:t> respiratoire </a:t>
            </a:r>
            <a:r>
              <a:rPr lang="fr-FR" dirty="0" smtClean="0"/>
              <a:t>épithélium </a:t>
            </a:r>
            <a:r>
              <a:rPr lang="en-US" dirty="0" smtClean="0"/>
              <a:t>pseudo-</a:t>
            </a:r>
            <a:r>
              <a:rPr lang="en-US" dirty="0" err="1" smtClean="0"/>
              <a:t>stratifié</a:t>
            </a:r>
            <a:r>
              <a:rPr lang="en-US" dirty="0" smtClean="0"/>
              <a:t>  </a:t>
            </a:r>
            <a:r>
              <a:rPr lang="en-US" dirty="0" err="1" smtClean="0"/>
              <a:t>célié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/>
              <a:t>I'oropharynxe</a:t>
            </a:r>
            <a:r>
              <a:rPr lang="fr-FR" dirty="0"/>
              <a:t> t du </a:t>
            </a:r>
            <a:r>
              <a:rPr lang="fr-FR" dirty="0" err="1"/>
              <a:t>laryngo</a:t>
            </a:r>
            <a:r>
              <a:rPr lang="fr-FR" dirty="0"/>
              <a:t>-</a:t>
            </a:r>
            <a:r>
              <a:rPr lang="fr-FR" dirty="0" err="1"/>
              <a:t>pharynxs</a:t>
            </a:r>
            <a:r>
              <a:rPr lang="fr-FR" dirty="0"/>
              <a:t> </a:t>
            </a:r>
            <a:r>
              <a:rPr lang="fr-FR" dirty="0" smtClean="0"/>
              <a:t>:</a:t>
            </a:r>
            <a:r>
              <a:rPr lang="fr-FR" dirty="0" smtClean="0"/>
              <a:t> muqueuse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orale </a:t>
            </a:r>
            <a:r>
              <a:rPr lang="fr-FR" dirty="0"/>
              <a:t>et </a:t>
            </a:r>
            <a:r>
              <a:rPr lang="fr-FR" dirty="0" smtClean="0"/>
              <a:t>œsophagienne : épithélium pavirnenteux stratifié </a:t>
            </a:r>
            <a:r>
              <a:rPr lang="fr-FR" dirty="0" smtClean="0"/>
              <a:t>non </a:t>
            </a:r>
            <a:r>
              <a:rPr lang="en-US" dirty="0" smtClean="0"/>
              <a:t>kératinisé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2-</a:t>
            </a:r>
            <a:r>
              <a:rPr lang="en-US" dirty="0" smtClean="0">
                <a:solidFill>
                  <a:srgbClr val="0070C0"/>
                </a:solidFill>
              </a:rPr>
              <a:t>La </a:t>
            </a:r>
            <a:r>
              <a:rPr lang="en-US" dirty="0" err="1" smtClean="0">
                <a:solidFill>
                  <a:srgbClr val="0070C0"/>
                </a:solidFill>
              </a:rPr>
              <a:t>sous-muqueuse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3-la </a:t>
            </a:r>
            <a:r>
              <a:rPr lang="en-US" dirty="0" err="1" smtClean="0">
                <a:solidFill>
                  <a:srgbClr val="0070C0"/>
                </a:solidFill>
              </a:rPr>
              <a:t>fibreuse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:le </a:t>
            </a:r>
            <a:r>
              <a:rPr lang="en-US" dirty="0"/>
              <a:t>fascia </a:t>
            </a:r>
            <a:r>
              <a:rPr lang="en-US" dirty="0" err="1"/>
              <a:t>phfrvneo-Basilaire</a:t>
            </a:r>
            <a:r>
              <a:rPr lang="en-US" dirty="0"/>
              <a:t> </a:t>
            </a:r>
            <a:r>
              <a:rPr lang="en-US" dirty="0" err="1"/>
              <a:t>Japonévroçe</a:t>
            </a:r>
            <a:r>
              <a:rPr lang="en-US" dirty="0"/>
              <a:t> intra-</a:t>
            </a:r>
            <a:r>
              <a:rPr lang="en-US" dirty="0" err="1"/>
              <a:t>pharvneienne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fr-FR" dirty="0" smtClean="0"/>
              <a:t>C’est l’adventice au niveau de l’œsophage </a:t>
            </a:r>
            <a:r>
              <a:rPr lang="fr-FR" dirty="0" smtClean="0"/>
              <a:t> </a:t>
            </a:r>
            <a:endParaRPr lang="fr-FR" dirty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4-les muscles: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fr-FR" dirty="0" smtClean="0"/>
              <a:t>Le constricteur supérieur </a:t>
            </a:r>
            <a:r>
              <a:rPr lang="fr-FR" dirty="0"/>
              <a:t>est recouvert par le constricteur moyen, ce dernier est recouvert par </a:t>
            </a:r>
            <a:r>
              <a:rPr lang="fr-FR" dirty="0" smtClean="0"/>
              <a:t>le </a:t>
            </a:r>
            <a:r>
              <a:rPr lang="en-US" dirty="0" err="1" smtClean="0"/>
              <a:t>constricteuirn</a:t>
            </a:r>
            <a:r>
              <a:rPr lang="en-US" dirty="0" smtClean="0"/>
              <a:t> </a:t>
            </a:r>
            <a:r>
              <a:rPr lang="en-US" dirty="0" err="1"/>
              <a:t>férieur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fr-FR" b="1" dirty="0" smtClean="0">
                <a:solidFill>
                  <a:srgbClr val="7030A0"/>
                </a:solidFill>
              </a:rPr>
              <a:t>A-</a:t>
            </a:r>
            <a:r>
              <a:rPr lang="fr-FR" b="1" dirty="0" smtClean="0">
                <a:solidFill>
                  <a:srgbClr val="7030A0"/>
                </a:solidFill>
              </a:rPr>
              <a:t>Constricteur </a:t>
            </a:r>
            <a:r>
              <a:rPr lang="fr-FR" b="1" dirty="0">
                <a:solidFill>
                  <a:srgbClr val="7030A0"/>
                </a:solidFill>
              </a:rPr>
              <a:t>Supérieur </a:t>
            </a:r>
            <a:r>
              <a:rPr lang="fr-FR" dirty="0"/>
              <a:t>: se fixe sur </a:t>
            </a:r>
            <a:endParaRPr lang="fr-FR" dirty="0" smtClean="0"/>
          </a:p>
          <a:p>
            <a:r>
              <a:rPr lang="fr-FR" dirty="0" err="1" smtClean="0"/>
              <a:t>ptérygoïdien,le</a:t>
            </a:r>
            <a:r>
              <a:rPr lang="fr-FR" dirty="0" smtClean="0"/>
              <a:t> </a:t>
            </a:r>
            <a:r>
              <a:rPr lang="fr-FR" dirty="0"/>
              <a:t>raphé </a:t>
            </a:r>
            <a:r>
              <a:rPr lang="fr-FR" dirty="0" err="1"/>
              <a:t>ptérygo</a:t>
            </a:r>
            <a:r>
              <a:rPr lang="fr-FR" dirty="0"/>
              <a:t>- </a:t>
            </a:r>
            <a:r>
              <a:rPr lang="fr-FR" dirty="0" err="1"/>
              <a:t>mandibulaire,l</a:t>
            </a:r>
            <a:r>
              <a:rPr lang="fr-FR" dirty="0"/>
              <a:t> e bord Inferieur de </a:t>
            </a:r>
            <a:r>
              <a:rPr lang="fr-FR" dirty="0" smtClean="0"/>
              <a:t>la </a:t>
            </a:r>
            <a:r>
              <a:rPr lang="en-US" dirty="0" smtClean="0"/>
              <a:t>langue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2646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7030A0"/>
                </a:solidFill>
              </a:rPr>
              <a:t>B-Constricteur Moyen :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52308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Se </a:t>
            </a:r>
            <a:r>
              <a:rPr lang="fr-FR" dirty="0"/>
              <a:t>fixe </a:t>
            </a:r>
            <a:r>
              <a:rPr lang="fr-FR" dirty="0" smtClean="0"/>
              <a:t>sur  </a:t>
            </a:r>
            <a:r>
              <a:rPr lang="fr-FR" dirty="0" err="1"/>
              <a:t>I'os</a:t>
            </a:r>
            <a:r>
              <a:rPr lang="fr-FR" dirty="0"/>
              <a:t> </a:t>
            </a:r>
            <a:r>
              <a:rPr lang="fr-FR" dirty="0" smtClean="0"/>
              <a:t>hyoïde.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C-</a:t>
            </a:r>
            <a:r>
              <a:rPr lang="en-US" dirty="0" err="1" smtClean="0">
                <a:solidFill>
                  <a:srgbClr val="7030A0"/>
                </a:solidFill>
              </a:rPr>
              <a:t>Constricteur</a:t>
            </a:r>
            <a:r>
              <a:rPr lang="en-US" dirty="0" smtClean="0">
                <a:solidFill>
                  <a:srgbClr val="7030A0"/>
                </a:solidFill>
              </a:rPr>
              <a:t> I’ </a:t>
            </a:r>
            <a:r>
              <a:rPr lang="en-US" dirty="0" err="1" smtClean="0">
                <a:solidFill>
                  <a:srgbClr val="7030A0"/>
                </a:solidFill>
              </a:rPr>
              <a:t>inférieur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smtClean="0"/>
              <a:t>cartilage </a:t>
            </a:r>
            <a:r>
              <a:rPr lang="en-US" dirty="0" err="1" smtClean="0"/>
              <a:t>thyroide,et</a:t>
            </a:r>
            <a:r>
              <a:rPr lang="en-US" dirty="0" smtClean="0"/>
              <a:t>  </a:t>
            </a:r>
            <a:r>
              <a:rPr lang="en-US" dirty="0" err="1"/>
              <a:t>cricoide</a:t>
            </a:r>
            <a:endParaRPr lang="en-US" dirty="0"/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Action : </a:t>
            </a:r>
            <a:r>
              <a:rPr lang="fr-FR" dirty="0"/>
              <a:t>les </a:t>
            </a:r>
            <a:r>
              <a:rPr lang="fr-FR" dirty="0" smtClean="0"/>
              <a:t>constricteurs  entraine un rétrécissement d e </a:t>
            </a:r>
            <a:r>
              <a:rPr lang="fr-FR" dirty="0"/>
              <a:t>la </a:t>
            </a:r>
            <a:r>
              <a:rPr lang="fr-FR" dirty="0" smtClean="0"/>
              <a:t>cavité pharyngienne</a:t>
            </a:r>
            <a:endParaRPr lang="fr-FR" dirty="0"/>
          </a:p>
          <a:p>
            <a:pPr>
              <a:buNone/>
            </a:pPr>
            <a:r>
              <a:rPr lang="fr-FR" dirty="0"/>
              <a:t>L'action e du </a:t>
            </a:r>
            <a:r>
              <a:rPr lang="fr-FR" dirty="0" smtClean="0"/>
              <a:t>constricteur  inferieurs 'oppose</a:t>
            </a:r>
          </a:p>
          <a:p>
            <a:pPr>
              <a:buNone/>
            </a:pPr>
            <a:r>
              <a:rPr lang="fr-FR" dirty="0" smtClean="0"/>
              <a:t>au passage de I 'air </a:t>
            </a:r>
            <a:r>
              <a:rPr lang="fr-FR" dirty="0"/>
              <a:t>vers l'</a:t>
            </a:r>
            <a:r>
              <a:rPr lang="fr-FR" dirty="0" err="1"/>
              <a:t>æsophage</a:t>
            </a:r>
            <a:r>
              <a:rPr lang="fr-FR" dirty="0"/>
              <a:t>,</a:t>
            </a:r>
          </a:p>
          <a:p>
            <a:pPr>
              <a:buNone/>
            </a:pPr>
            <a:r>
              <a:rPr lang="fr-FR" dirty="0"/>
              <a:t>celle </a:t>
            </a:r>
            <a:r>
              <a:rPr lang="fr-FR" dirty="0" smtClean="0"/>
              <a:t> du constricteur supérieur provoque la formation d </a:t>
            </a:r>
            <a:r>
              <a:rPr lang="fr-FR" dirty="0"/>
              <a:t>'un </a:t>
            </a:r>
            <a:r>
              <a:rPr lang="fr-FR" dirty="0" smtClean="0"/>
              <a:t>bourrelet muqueux lors </a:t>
            </a:r>
            <a:r>
              <a:rPr lang="fr-FR" dirty="0"/>
              <a:t>de</a:t>
            </a:r>
          </a:p>
          <a:p>
            <a:pPr>
              <a:buNone/>
            </a:pPr>
            <a:r>
              <a:rPr lang="fr-FR" dirty="0"/>
              <a:t>la déglutition, isolant ainsi le </a:t>
            </a:r>
            <a:r>
              <a:rPr lang="fr-FR" dirty="0" smtClean="0"/>
              <a:t>naso-pharynx contre le </a:t>
            </a:r>
            <a:r>
              <a:rPr lang="fr-FR" dirty="0" err="1" smtClean="0"/>
              <a:t>reflus</a:t>
            </a:r>
            <a:r>
              <a:rPr lang="fr-FR" dirty="0" smtClean="0"/>
              <a:t> </a:t>
            </a:r>
            <a:r>
              <a:rPr lang="fr-FR" dirty="0" err="1" smtClean="0"/>
              <a:t>pharyngonasal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4-Stvlo-pharvngien: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/>
              <a:t>élévateur du pharynx et du </a:t>
            </a:r>
            <a:r>
              <a:rPr lang="fr-FR" dirty="0" err="1"/>
              <a:t>larynrx</a:t>
            </a:r>
            <a:endParaRPr lang="fr-FR" dirty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5</a:t>
            </a:r>
            <a:r>
              <a:rPr lang="en-US" dirty="0" smtClean="0">
                <a:solidFill>
                  <a:srgbClr val="7030A0"/>
                </a:solidFill>
              </a:rPr>
              <a:t>-Salpineo-pharyneien;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7030A0"/>
                </a:solidFill>
              </a:rPr>
              <a:t> 6-</a:t>
            </a:r>
            <a:r>
              <a:rPr lang="fr-FR" dirty="0" err="1" smtClean="0">
                <a:solidFill>
                  <a:srgbClr val="7030A0"/>
                </a:solidFill>
              </a:rPr>
              <a:t>palatopharyngien</a:t>
            </a:r>
            <a:endParaRPr lang="fr-FR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fr-FR" dirty="0" smtClean="0"/>
              <a:t>Action</a:t>
            </a:r>
            <a:r>
              <a:rPr lang="fr-FR" dirty="0"/>
              <a:t>: Il </a:t>
            </a:r>
            <a:r>
              <a:rPr lang="fr-FR" dirty="0" err="1"/>
              <a:t>élèvel</a:t>
            </a:r>
            <a:r>
              <a:rPr lang="fr-FR" dirty="0"/>
              <a:t> e </a:t>
            </a:r>
            <a:r>
              <a:rPr lang="fr-FR" dirty="0" err="1"/>
              <a:t>pharynxe</a:t>
            </a:r>
            <a:r>
              <a:rPr lang="fr-FR" dirty="0"/>
              <a:t> t </a:t>
            </a:r>
            <a:r>
              <a:rPr lang="fr-FR" dirty="0" smtClean="0"/>
              <a:t>ouvre la trompe</a:t>
            </a:r>
          </a:p>
          <a:p>
            <a:pPr>
              <a:buNone/>
            </a:pPr>
            <a:r>
              <a:rPr lang="fr-FR" dirty="0" smtClean="0"/>
              <a:t>Auditive </a:t>
            </a:r>
            <a:r>
              <a:rPr lang="fr-FR" dirty="0" err="1" smtClean="0"/>
              <a:t>pendantla</a:t>
            </a:r>
            <a:r>
              <a:rPr lang="fr-FR" dirty="0" smtClean="0"/>
              <a:t> </a:t>
            </a:r>
            <a:r>
              <a:rPr lang="fr-FR" dirty="0"/>
              <a:t>déglutition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IV-</a:t>
            </a:r>
            <a:r>
              <a:rPr lang="en-US" sz="2800" b="1" dirty="0" err="1" smtClean="0">
                <a:solidFill>
                  <a:srgbClr val="FF0000"/>
                </a:solidFill>
              </a:rPr>
              <a:t>Vascularisation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et </a:t>
            </a:r>
            <a:r>
              <a:rPr lang="en-US" sz="2800" b="1" dirty="0" smtClean="0">
                <a:solidFill>
                  <a:srgbClr val="FF0000"/>
                </a:solidFill>
              </a:rPr>
              <a:t>innervations: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Les artères</a:t>
            </a:r>
            <a:r>
              <a:rPr lang="fr-FR" sz="2000" dirty="0" smtClean="0">
                <a:solidFill>
                  <a:srgbClr val="0070C0"/>
                </a:solidFill>
              </a:rPr>
              <a:t>/ </a:t>
            </a:r>
            <a:r>
              <a:rPr lang="fr-FR" sz="2000" dirty="0" smtClean="0"/>
              <a:t>l'artère </a:t>
            </a:r>
            <a:r>
              <a:rPr lang="fr-FR" sz="2000" dirty="0" err="1" smtClean="0"/>
              <a:t>pharyngiennea</a:t>
            </a:r>
            <a:r>
              <a:rPr lang="fr-FR" sz="2000" dirty="0" smtClean="0"/>
              <a:t> </a:t>
            </a:r>
            <a:r>
              <a:rPr lang="fr-FR" sz="2000" dirty="0" err="1"/>
              <a:t>scendante</a:t>
            </a:r>
            <a:endParaRPr lang="fr-FR" sz="2000" dirty="0"/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Les </a:t>
            </a:r>
            <a:r>
              <a:rPr lang="en-US" sz="2000" dirty="0" err="1" smtClean="0">
                <a:solidFill>
                  <a:srgbClr val="0070C0"/>
                </a:solidFill>
              </a:rPr>
              <a:t>veines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:se </a:t>
            </a:r>
            <a:r>
              <a:rPr lang="en-US" sz="2000" dirty="0" err="1" smtClean="0"/>
              <a:t>drainent</a:t>
            </a:r>
            <a:r>
              <a:rPr lang="en-US" sz="2000" dirty="0" smtClean="0"/>
              <a:t> par </a:t>
            </a:r>
            <a:r>
              <a:rPr lang="en-US" sz="2000" dirty="0"/>
              <a:t>les </a:t>
            </a:r>
            <a:r>
              <a:rPr lang="en-US" sz="2000" dirty="0" err="1" smtClean="0"/>
              <a:t>veines</a:t>
            </a:r>
            <a:r>
              <a:rPr lang="en-US" sz="2000" dirty="0" smtClean="0"/>
              <a:t> </a:t>
            </a:r>
            <a:r>
              <a:rPr lang="en-US" sz="2000" dirty="0" err="1" smtClean="0"/>
              <a:t>Pharyngienne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veine</a:t>
            </a:r>
            <a:r>
              <a:rPr lang="en-US" sz="2000" dirty="0" smtClean="0"/>
              <a:t> </a:t>
            </a:r>
            <a:r>
              <a:rPr lang="en-US" sz="2000" dirty="0" err="1" smtClean="0"/>
              <a:t>jugulaire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0070C0"/>
                </a:solidFill>
              </a:rPr>
              <a:t>interne.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Les </a:t>
            </a:r>
            <a:r>
              <a:rPr lang="en-US" sz="2000" dirty="0" err="1">
                <a:solidFill>
                  <a:srgbClr val="0070C0"/>
                </a:solidFill>
              </a:rPr>
              <a:t>lymphatiques</a:t>
            </a:r>
            <a:r>
              <a:rPr lang="en-US" sz="2000" dirty="0"/>
              <a:t>: </a:t>
            </a:r>
            <a:r>
              <a:rPr lang="en-US" sz="2000" dirty="0" err="1"/>
              <a:t>rejoignentl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næudsr</a:t>
            </a:r>
            <a:r>
              <a:rPr lang="en-US" sz="2000" dirty="0"/>
              <a:t> </a:t>
            </a:r>
            <a:r>
              <a:rPr lang="en-US" sz="2000" dirty="0" err="1"/>
              <a:t>étro-pharyngienest</a:t>
            </a:r>
            <a:r>
              <a:rPr lang="en-US" sz="2000" dirty="0"/>
              <a:t> </a:t>
            </a:r>
            <a:r>
              <a:rPr lang="en-US" sz="2000" dirty="0" err="1" smtClean="0"/>
              <a:t>jugulaires</a:t>
            </a:r>
            <a:r>
              <a:rPr lang="en-US" sz="2000" dirty="0" smtClean="0"/>
              <a:t> </a:t>
            </a:r>
            <a:r>
              <a:rPr lang="en-US" sz="2000" dirty="0" err="1" smtClean="0"/>
              <a:t>internes</a:t>
            </a:r>
            <a:endParaRPr lang="en-US" sz="2000" dirty="0"/>
          </a:p>
          <a:p>
            <a:pPr>
              <a:buNone/>
            </a:pPr>
            <a:r>
              <a:rPr lang="en-US" sz="2000" dirty="0" err="1" smtClean="0">
                <a:solidFill>
                  <a:srgbClr val="FFC000"/>
                </a:solidFill>
              </a:rPr>
              <a:t>Innervation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 Sensitive </a:t>
            </a:r>
            <a:r>
              <a:rPr lang="en-US" sz="2000" dirty="0"/>
              <a:t>IX</a:t>
            </a:r>
          </a:p>
          <a:p>
            <a:pPr>
              <a:buNone/>
            </a:pPr>
            <a:r>
              <a:rPr lang="fr-FR" sz="2000" dirty="0"/>
              <a:t>Motrice</a:t>
            </a:r>
            <a:r>
              <a:rPr lang="fr-FR" sz="2000" dirty="0" smtClean="0"/>
              <a:t>: X </a:t>
            </a:r>
            <a:r>
              <a:rPr lang="fr-FR" sz="2000" dirty="0"/>
              <a:t>pour les </a:t>
            </a:r>
            <a:r>
              <a:rPr lang="fr-FR" sz="2000" dirty="0" smtClean="0"/>
              <a:t>muscles constricteurs du </a:t>
            </a:r>
            <a:r>
              <a:rPr lang="fr-FR" sz="2000" dirty="0"/>
              <a:t>IX pour M. stylo-pharyngien</a:t>
            </a:r>
            <a:endParaRPr 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25144"/>
            <a:ext cx="548059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8840"/>
            <a:ext cx="7772400" cy="20882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</a:t>
            </a:r>
            <a:endParaRPr lang="en-US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24482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i="1" dirty="0" smtClean="0">
                <a:solidFill>
                  <a:srgbClr val="FF0000"/>
                </a:solidFill>
              </a:rPr>
              <a:t>I-INTRODUCTION: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4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Le pharynx:  </a:t>
            </a:r>
            <a:r>
              <a:rPr lang="en-US" dirty="0" err="1" smtClean="0"/>
              <a:t>est</a:t>
            </a:r>
            <a:r>
              <a:rPr lang="en-US" dirty="0" smtClean="0"/>
              <a:t> un conduit musculo-membraneux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2em</a:t>
            </a:r>
            <a:r>
              <a:rPr lang="fr-FR" dirty="0" smtClean="0"/>
              <a:t> segment du tube digestif reliant la cavité buccale à l’</a:t>
            </a:r>
            <a:r>
              <a:rPr lang="fr-FR" dirty="0" err="1" smtClean="0"/>
              <a:t>oesophage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c'est un carrefour</a:t>
            </a:r>
            <a:r>
              <a:rPr lang="fr-FR" b="1" dirty="0" smtClean="0">
                <a:solidFill>
                  <a:srgbClr val="FF0000"/>
                </a:solidFill>
              </a:rPr>
              <a:t> aérodigestif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*</a:t>
            </a:r>
            <a:r>
              <a:rPr lang="fr-FR" b="1" dirty="0" err="1" smtClean="0">
                <a:solidFill>
                  <a:srgbClr val="FF0000"/>
                </a:solidFill>
              </a:rPr>
              <a:t>Role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  <a:r>
              <a:rPr lang="fr-FR" dirty="0" err="1" smtClean="0"/>
              <a:t>deglutition;respiration</a:t>
            </a:r>
            <a:r>
              <a:rPr lang="fr-FR" dirty="0" smtClean="0"/>
              <a:t> ;phonation</a:t>
            </a:r>
            <a:endParaRPr lang="en-US" dirty="0"/>
          </a:p>
        </p:txBody>
      </p:sp>
      <p:pic>
        <p:nvPicPr>
          <p:cNvPr id="4" name="Picture 2" descr="http://www.google.fr/url?source=imglanding&amp;ct=img&amp;q=http://imblog.aufeminin.com/blog/D20080913/331004_453361153_docteur_H125149_L.jpg&amp;sa=X&amp;ei=GfqvTsT1OonG8QO_hdmXAQ&amp;ved=0CAsQ8wc4HQ&amp;usg=AFQjCNFbc-FXbt6lFWTX2lKIao7KR1OI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7"/>
            <a:ext cx="3414425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II-anatomie descriptive: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i="1" dirty="0" smtClean="0">
                <a:solidFill>
                  <a:srgbClr val="00B0F0"/>
                </a:solidFill>
              </a:rPr>
              <a:t>1-Situation: </a:t>
            </a:r>
            <a:r>
              <a:rPr lang="en-US" dirty="0" smtClean="0"/>
              <a:t>étendu verticalemenet  en </a:t>
            </a:r>
            <a:r>
              <a:rPr lang="en-US" dirty="0" err="1" smtClean="0"/>
              <a:t>avant</a:t>
            </a:r>
            <a:r>
              <a:rPr lang="en-US" dirty="0" smtClean="0"/>
              <a:t> de </a:t>
            </a:r>
            <a:r>
              <a:rPr lang="fr-FR" dirty="0" smtClean="0"/>
              <a:t>la colone  vertébrale cervicale,depuis la </a:t>
            </a:r>
            <a:r>
              <a:rPr lang="fr-FR" dirty="0"/>
              <a:t>based </a:t>
            </a:r>
            <a:r>
              <a:rPr lang="fr-FR" dirty="0" smtClean="0"/>
              <a:t> crane jusqu'au </a:t>
            </a:r>
            <a:r>
              <a:rPr lang="fr-FR" dirty="0"/>
              <a:t>bord inférieur de </a:t>
            </a:r>
            <a:r>
              <a:rPr lang="fr-FR" dirty="0" smtClean="0"/>
              <a:t>C6</a:t>
            </a:r>
            <a:r>
              <a:rPr lang="en-US" dirty="0"/>
              <a:t> </a:t>
            </a:r>
            <a:r>
              <a:rPr lang="fr-FR" dirty="0" smtClean="0"/>
              <a:t>où </a:t>
            </a:r>
            <a:r>
              <a:rPr lang="fr-FR" dirty="0"/>
              <a:t>il </a:t>
            </a:r>
            <a:r>
              <a:rPr lang="fr-FR" dirty="0" smtClean="0"/>
              <a:t>se  poursuit par </a:t>
            </a:r>
            <a:r>
              <a:rPr lang="fr-FR" dirty="0"/>
              <a:t>l'</a:t>
            </a:r>
            <a:r>
              <a:rPr lang="fr-FR" dirty="0" err="1"/>
              <a:t>æsophage</a:t>
            </a:r>
            <a:r>
              <a:rPr lang="fr-FR" dirty="0" smtClean="0"/>
              <a:t>,</a:t>
            </a:r>
          </a:p>
        </p:txBody>
      </p:sp>
      <p:pic>
        <p:nvPicPr>
          <p:cNvPr id="4" name="Picture 2" descr="http://www.google.fr/url?source=imglanding&amp;ct=img&amp;q=http://waterengnet.com/wp-content/uploads/2010/12/scratch-head02-idea-animated-animation-smiley-emoticon-000415-large.gif&amp;sa=X&amp;ei=Nc63ToW6H-mG4gTj3a30Aw&amp;ved=0CAsQ8wc4rAE&amp;usg=AFQjCNGO2T0JO_dnpjiGdABwTvRSeHrlu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"/>
            <a:ext cx="2237372" cy="141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oogle.fr/url?source=imglanding&amp;ct=img&amp;q=http://www.lecoindescreateurs.com/media/T06-docteur-de-doudou-L.jpg&amp;sa=X&amp;ei=W_mvTpPfM9O68gOMn8i-AQ&amp;ved=0CAwQ8wc4Dw&amp;usg=AFQjCNHSx23Q2kDlagLRobcW76R40gOu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695"/>
            <a:ext cx="3648405" cy="2736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00B0F0"/>
                </a:solidFill>
              </a:rPr>
              <a:t>2-forme/dimension: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En forme d’un </a:t>
            </a:r>
            <a:r>
              <a:rPr lang="en-US" sz="2400" b="1" dirty="0">
                <a:solidFill>
                  <a:srgbClr val="FF0000"/>
                </a:solidFill>
              </a:rPr>
              <a:t>entonnoir</a:t>
            </a:r>
            <a:r>
              <a:rPr lang="en-US" sz="2400" dirty="0"/>
              <a:t> </a:t>
            </a:r>
            <a:r>
              <a:rPr lang="en-US" sz="2400" dirty="0" smtClean="0"/>
              <a:t>irrégulier,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Longueur moyenne:</a:t>
            </a:r>
          </a:p>
          <a:p>
            <a:pPr>
              <a:buNone/>
            </a:pPr>
            <a:r>
              <a:rPr lang="fr-FR" sz="2400" dirty="0" smtClean="0"/>
              <a:t>au repos</a:t>
            </a:r>
            <a:r>
              <a:rPr lang="fr-FR" sz="2400" b="1" dirty="0" smtClean="0">
                <a:solidFill>
                  <a:srgbClr val="FF0000"/>
                </a:solidFill>
              </a:rPr>
              <a:t>1 5 cm</a:t>
            </a:r>
            <a:r>
              <a:rPr lang="fr-FR" sz="2400" dirty="0" smtClean="0"/>
              <a:t>, en contraction: </a:t>
            </a:r>
            <a:r>
              <a:rPr lang="fr-FR" sz="2400" b="1" dirty="0" smtClean="0">
                <a:solidFill>
                  <a:srgbClr val="FF0000"/>
                </a:solidFill>
              </a:rPr>
              <a:t>12cm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Largeur,5 </a:t>
            </a:r>
            <a:r>
              <a:rPr lang="fr-FR" sz="2400" dirty="0"/>
              <a:t>cm </a:t>
            </a:r>
            <a:r>
              <a:rPr lang="fr-FR" sz="2400" dirty="0" smtClean="0"/>
              <a:t>dans la partie nasale;</a:t>
            </a:r>
          </a:p>
          <a:p>
            <a:pPr>
              <a:buNone/>
            </a:pPr>
            <a:r>
              <a:rPr lang="fr-FR" sz="2400" dirty="0" smtClean="0"/>
              <a:t>4cm dans la partie orale,</a:t>
            </a:r>
          </a:p>
          <a:p>
            <a:pPr>
              <a:buNone/>
            </a:pPr>
            <a:r>
              <a:rPr lang="fr-FR" sz="2400" dirty="0" smtClean="0"/>
              <a:t>2 </a:t>
            </a:r>
            <a:r>
              <a:rPr lang="fr-FR" sz="2400" dirty="0"/>
              <a:t>cm pour la </a:t>
            </a:r>
            <a:r>
              <a:rPr lang="fr-FR" sz="2400" dirty="0" smtClean="0"/>
              <a:t>partie </a:t>
            </a:r>
            <a:r>
              <a:rPr lang="en-US" sz="2400" dirty="0" smtClean="0"/>
              <a:t>laryngée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/>
              <a:t>Le </a:t>
            </a:r>
            <a:r>
              <a:rPr lang="fr-FR" sz="2400" dirty="0" smtClean="0"/>
              <a:t>pharynx est  tjrs béant</a:t>
            </a:r>
          </a:p>
          <a:p>
            <a:pPr>
              <a:buNone/>
            </a:pPr>
            <a:r>
              <a:rPr lang="fr-FR" sz="2400" dirty="0" smtClean="0"/>
              <a:t>La distance entre la paroi antérieure</a:t>
            </a:r>
          </a:p>
          <a:p>
            <a:pPr>
              <a:buNone/>
            </a:pPr>
            <a:r>
              <a:rPr lang="fr-FR" sz="2400" dirty="0" smtClean="0"/>
              <a:t>et </a:t>
            </a:r>
            <a:r>
              <a:rPr lang="fr-FR" sz="2400" dirty="0"/>
              <a:t>postérieurs </a:t>
            </a:r>
            <a:r>
              <a:rPr lang="fr-FR" sz="2400" dirty="0" smtClean="0"/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2cm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923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B0F0"/>
                </a:solidFill>
              </a:rPr>
              <a:t>3-configurationi interne: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Divisé en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O3 parties: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La partie supérieure</a:t>
            </a:r>
            <a:r>
              <a:rPr lang="fr-FR" dirty="0" smtClean="0"/>
              <a:t>=rhinopharynx/</a:t>
            </a:r>
            <a:r>
              <a:rPr lang="fr-FR" dirty="0" err="1" smtClean="0"/>
              <a:t>nasopharynx</a:t>
            </a:r>
            <a:r>
              <a:rPr lang="fr-FR" dirty="0" smtClean="0"/>
              <a:t>  </a:t>
            </a:r>
            <a:r>
              <a:rPr lang="fr-FR" dirty="0" err="1" smtClean="0"/>
              <a:t>épipharynx</a:t>
            </a:r>
            <a:r>
              <a:rPr lang="fr-FR" dirty="0" smtClean="0"/>
              <a:t> ou le </a:t>
            </a:r>
            <a:r>
              <a:rPr lang="fr-FR" dirty="0" smtClean="0">
                <a:solidFill>
                  <a:srgbClr val="7030A0"/>
                </a:solidFill>
              </a:rPr>
              <a:t>cavum </a:t>
            </a:r>
            <a:r>
              <a:rPr lang="en-US" dirty="0" smtClean="0"/>
              <a:t>en </a:t>
            </a:r>
            <a:r>
              <a:rPr lang="en-US" dirty="0" err="1" smtClean="0"/>
              <a:t>arrière</a:t>
            </a:r>
            <a:r>
              <a:rPr lang="en-US" dirty="0" smtClean="0"/>
              <a:t>  de la </a:t>
            </a:r>
            <a:r>
              <a:rPr lang="en-US" dirty="0" err="1" smtClean="0"/>
              <a:t>cavité</a:t>
            </a:r>
            <a:r>
              <a:rPr lang="en-US" dirty="0" smtClean="0"/>
              <a:t> </a:t>
            </a:r>
            <a:r>
              <a:rPr lang="en-US" dirty="0" err="1" smtClean="0"/>
              <a:t>nasale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solidFill>
                  <a:srgbClr val="7030A0"/>
                </a:solidFill>
              </a:rPr>
              <a:t> La partie moyenne=oropharynx</a:t>
            </a:r>
            <a:r>
              <a:rPr lang="fr-FR" dirty="0" smtClean="0"/>
              <a:t>, en arrière</a:t>
            </a:r>
          </a:p>
          <a:p>
            <a:pPr marL="514350" indent="-514350">
              <a:buNone/>
            </a:pPr>
            <a:r>
              <a:rPr lang="fr-FR" dirty="0" smtClean="0"/>
              <a:t>   de la cavité orale</a:t>
            </a:r>
          </a:p>
          <a:p>
            <a:pPr marL="514350" indent="-51435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3.La partie inferieure</a:t>
            </a:r>
            <a:r>
              <a:rPr lang="fr-FR" dirty="0"/>
              <a:t>=</a:t>
            </a:r>
            <a:r>
              <a:rPr lang="fr-FR" dirty="0" smtClean="0"/>
              <a:t> </a:t>
            </a:r>
            <a:r>
              <a:rPr lang="en-US" dirty="0" err="1" smtClean="0"/>
              <a:t>hypopharynxo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laryngo</a:t>
            </a:r>
            <a:r>
              <a:rPr lang="en-US" dirty="0" smtClean="0"/>
              <a:t>-pharynx </a:t>
            </a:r>
            <a:r>
              <a:rPr lang="fr-FR" dirty="0" smtClean="0"/>
              <a:t>en arrière du larynx,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i="1" dirty="0" err="1" smtClean="0">
                <a:solidFill>
                  <a:srgbClr val="FF0000"/>
                </a:solidFill>
              </a:rPr>
              <a:t>A-le</a:t>
            </a:r>
            <a:r>
              <a:rPr lang="fr-FR" sz="3200" b="1" i="1" dirty="0" smtClean="0">
                <a:solidFill>
                  <a:srgbClr val="FF0000"/>
                </a:solidFill>
              </a:rPr>
              <a:t> rhinopharynx/</a:t>
            </a:r>
            <a:r>
              <a:rPr lang="fr-FR" sz="3200" b="1" i="1" dirty="0" err="1" smtClean="0">
                <a:solidFill>
                  <a:srgbClr val="FF0000"/>
                </a:solidFill>
              </a:rPr>
              <a:t>cavum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Cavité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cubique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présente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/>
              <a:t> </a:t>
            </a:r>
            <a:r>
              <a:rPr lang="en-US" sz="2800" dirty="0" err="1" smtClean="0"/>
              <a:t>parois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1-Paroi </a:t>
            </a:r>
            <a:r>
              <a:rPr lang="en-US" sz="2800" b="1" dirty="0" err="1" smtClean="0">
                <a:solidFill>
                  <a:srgbClr val="7030A0"/>
                </a:solidFill>
              </a:rPr>
              <a:t>antérieure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dirty="0" smtClean="0"/>
              <a:t>communicant  avec la </a:t>
            </a:r>
            <a:r>
              <a:rPr lang="en-US" sz="2800" dirty="0" err="1" smtClean="0"/>
              <a:t>cavité</a:t>
            </a:r>
            <a:r>
              <a:rPr lang="en-US" sz="2800" dirty="0" smtClean="0"/>
              <a:t>  </a:t>
            </a:r>
            <a:r>
              <a:rPr lang="en-US" sz="2800" dirty="0" err="1" smtClean="0"/>
              <a:t>nasale</a:t>
            </a:r>
            <a:r>
              <a:rPr lang="en-US" sz="2800" dirty="0" smtClean="0"/>
              <a:t> par les </a:t>
            </a:r>
            <a:r>
              <a:rPr lang="en-US" sz="2800" dirty="0" err="1" smtClean="0"/>
              <a:t>choanes</a:t>
            </a:r>
            <a:endParaRPr lang="en-US" sz="2800" dirty="0"/>
          </a:p>
          <a:p>
            <a:pPr>
              <a:buNone/>
            </a:pPr>
            <a:r>
              <a:rPr lang="fr-FR" sz="2800" b="1" dirty="0" smtClean="0">
                <a:solidFill>
                  <a:srgbClr val="7030A0"/>
                </a:solidFill>
              </a:rPr>
              <a:t>2-</a:t>
            </a:r>
            <a:r>
              <a:rPr lang="fr-FR" sz="2800" b="1" dirty="0">
                <a:solidFill>
                  <a:srgbClr val="7030A0"/>
                </a:solidFill>
              </a:rPr>
              <a:t>2</a:t>
            </a:r>
            <a:r>
              <a:rPr lang="fr-FR" sz="2800" b="1" dirty="0" smtClean="0">
                <a:solidFill>
                  <a:srgbClr val="7030A0"/>
                </a:solidFill>
              </a:rPr>
              <a:t>paroi </a:t>
            </a:r>
            <a:r>
              <a:rPr lang="fr-FR" sz="2800" b="1" dirty="0" err="1" smtClean="0">
                <a:solidFill>
                  <a:srgbClr val="7030A0"/>
                </a:solidFill>
              </a:rPr>
              <a:t>latérales</a:t>
            </a:r>
            <a:r>
              <a:rPr lang="fr-FR" sz="2800" dirty="0" err="1" smtClean="0"/>
              <a:t>:présentel</a:t>
            </a:r>
            <a:r>
              <a:rPr lang="fr-FR" sz="2800" dirty="0"/>
              <a:t>' </a:t>
            </a:r>
            <a:r>
              <a:rPr lang="fr-FR" sz="2800" dirty="0" err="1"/>
              <a:t>ostium</a:t>
            </a:r>
            <a:r>
              <a:rPr lang="fr-FR" sz="2800" dirty="0"/>
              <a:t> </a:t>
            </a:r>
            <a:r>
              <a:rPr lang="fr-FR" sz="2800" dirty="0" smtClean="0"/>
              <a:t>pharyngien de </a:t>
            </a:r>
            <a:r>
              <a:rPr lang="fr-FR" sz="2800" dirty="0"/>
              <a:t>la trompe </a:t>
            </a:r>
            <a:r>
              <a:rPr lang="fr-FR" sz="2800" dirty="0" smtClean="0"/>
              <a:t>auditive=l’orifice tubaire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  <a:p>
            <a:pPr>
              <a:buNone/>
            </a:pPr>
            <a:r>
              <a:rPr lang="fr-FR" sz="2800" b="1" dirty="0" smtClean="0">
                <a:solidFill>
                  <a:srgbClr val="7030A0"/>
                </a:solidFill>
              </a:rPr>
              <a:t>3-Paroi </a:t>
            </a:r>
            <a:r>
              <a:rPr lang="fr-FR" sz="2800" b="1" dirty="0">
                <a:solidFill>
                  <a:srgbClr val="7030A0"/>
                </a:solidFill>
              </a:rPr>
              <a:t>Supérieure: </a:t>
            </a:r>
            <a:r>
              <a:rPr lang="fr-FR" sz="2800" dirty="0" smtClean="0"/>
              <a:t>présente la </a:t>
            </a:r>
            <a:r>
              <a:rPr lang="fr-FR" sz="2800" dirty="0" err="1" smtClean="0"/>
              <a:t>tonsille</a:t>
            </a:r>
            <a:r>
              <a:rPr lang="fr-FR" sz="2800" dirty="0" smtClean="0"/>
              <a:t> pharyngienne ou végétation adénoïde </a:t>
            </a:r>
            <a:endParaRPr lang="en-US" sz="2800" dirty="0"/>
          </a:p>
        </p:txBody>
      </p:sp>
      <p:pic>
        <p:nvPicPr>
          <p:cNvPr id="4" name="Picture 6" descr="https://encrypted-tbn2.gstatic.com/images?q=tbn:ANd9GcSfvz1xX5xExYLhdLpvZ0DknngTNmWDF7_wnrYxSjoE8ZwP_Hd7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"/>
            <a:ext cx="3635895" cy="191683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Résultat de recherche d'images pour &quot;végétations adénoïde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17232"/>
            <a:ext cx="3528392" cy="134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Orange\Pictures\0803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4534358" cy="378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200" b="1" dirty="0" smtClean="0">
                <a:solidFill>
                  <a:srgbClr val="7030A0"/>
                </a:solidFill>
              </a:rPr>
              <a:t>4-paroi postérieure: 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Formée de </a:t>
            </a:r>
            <a:r>
              <a:rPr lang="it-IT" sz="2800" dirty="0"/>
              <a:t>la </a:t>
            </a:r>
            <a:r>
              <a:rPr lang="it-IT" sz="2800" dirty="0" smtClean="0"/>
              <a:t>partie basilaire de </a:t>
            </a:r>
            <a:r>
              <a:rPr lang="it-IT" sz="2800" dirty="0"/>
              <a:t>l'os </a:t>
            </a:r>
            <a:r>
              <a:rPr lang="it-IT" sz="2800" dirty="0" smtClean="0"/>
              <a:t>occipital(</a:t>
            </a:r>
            <a:r>
              <a:rPr lang="fr-FR" sz="2800" dirty="0" smtClean="0"/>
              <a:t>le clivus) </a:t>
            </a:r>
            <a:r>
              <a:rPr lang="fr-FR" sz="2800" dirty="0"/>
              <a:t>et les 2 premières vertèbres </a:t>
            </a:r>
            <a:r>
              <a:rPr lang="fr-FR" sz="2800" dirty="0" smtClean="0"/>
              <a:t>cervicales(atlas ;)</a:t>
            </a:r>
            <a:endParaRPr lang="fr-FR" sz="2800" dirty="0"/>
          </a:p>
          <a:p>
            <a:pPr>
              <a:buNone/>
            </a:pPr>
            <a:r>
              <a:rPr lang="fr-FR" sz="2800" b="1" dirty="0" smtClean="0">
                <a:solidFill>
                  <a:srgbClr val="7030A0"/>
                </a:solidFill>
              </a:rPr>
              <a:t>5-Paroi </a:t>
            </a:r>
            <a:r>
              <a:rPr lang="fr-FR" sz="2800" b="1" dirty="0">
                <a:solidFill>
                  <a:srgbClr val="7030A0"/>
                </a:solidFill>
              </a:rPr>
              <a:t>inferieure: </a:t>
            </a:r>
            <a:r>
              <a:rPr lang="fr-FR" sz="2800" b="1" dirty="0" smtClean="0">
                <a:solidFill>
                  <a:srgbClr val="7030A0"/>
                </a:solidFill>
              </a:rPr>
              <a:t> </a:t>
            </a:r>
            <a:r>
              <a:rPr lang="fr-FR" sz="2800" dirty="0"/>
              <a:t>formé par le voile du palais </a:t>
            </a:r>
            <a:r>
              <a:rPr lang="fr-FR" sz="2800" dirty="0" smtClean="0"/>
              <a:t>qui s'applique </a:t>
            </a:r>
            <a:r>
              <a:rPr lang="fr-FR" sz="2800" dirty="0"/>
              <a:t>contre </a:t>
            </a:r>
            <a:r>
              <a:rPr lang="fr-FR" sz="2800" dirty="0" smtClean="0"/>
              <a:t>la paroi</a:t>
            </a:r>
          </a:p>
          <a:p>
            <a:pPr>
              <a:buNone/>
            </a:pPr>
            <a:r>
              <a:rPr lang="fr-FR" sz="2800" dirty="0" smtClean="0"/>
              <a:t> posté du pharynx lors </a:t>
            </a:r>
            <a:r>
              <a:rPr lang="fr-FR" sz="2800" dirty="0"/>
              <a:t>de la déglutition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4" name="Picture 2" descr="http://www.nccs.com.sg/PatientCare/WhatisCancer/TypesofCancer/PublishingImages/nose-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64904"/>
            <a:ext cx="3491880" cy="4293096"/>
          </a:xfrm>
          <a:prstGeom prst="rect">
            <a:avLst/>
          </a:prstGeom>
          <a:noFill/>
        </p:spPr>
      </p:pic>
      <p:pic>
        <p:nvPicPr>
          <p:cNvPr id="5" name="Picture 4" descr="http://t2.gstatic.com/images?q=tbn:ANd9GcSkGETjSluanNyktUtFbtu80PcGd8z_eUwGyx2kNGtrCluTW69lD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1943200" cy="126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*Remarques: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NB: les paroi latérales et  supérieure sont  Le point de départ de cancer de cavum , dans la région péri tubaire et tubaire le cancer le plus fréquent du   Nord et Est de l’Afrique, pourtour méditerranéen</a:t>
            </a:r>
          </a:p>
          <a:p>
            <a:pPr>
              <a:buNone/>
            </a:pPr>
            <a:endParaRPr lang="fr-F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2070191" cy="19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301208"/>
            <a:ext cx="2103121" cy="11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29200"/>
            <a:ext cx="1764383" cy="118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Smiley gratuit manger 182613">
            <a:hlinkClick r:id="rId5" tooltip="Emoticone manger 182613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88" y="0"/>
            <a:ext cx="1426312" cy="177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mounira\Mes documents\Dossiers nanou\IMAGERIE\irm tm cav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924944"/>
            <a:ext cx="3744416" cy="21602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351</TotalTime>
  <Words>654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               presenté par Dr: soltani  </vt:lpstr>
      <vt:lpstr>I-INTRODUCTION:</vt:lpstr>
      <vt:lpstr>II-anatomie descriptive:</vt:lpstr>
      <vt:lpstr>2-forme/dimension:</vt:lpstr>
      <vt:lpstr>3-configurationi interne:</vt:lpstr>
      <vt:lpstr>A-le rhinopharynx/cavum</vt:lpstr>
      <vt:lpstr>Slide 7</vt:lpstr>
      <vt:lpstr>4-paroi postérieure:  </vt:lpstr>
      <vt:lpstr>*Remarques:</vt:lpstr>
      <vt:lpstr>B-oro-pharynx </vt:lpstr>
      <vt:lpstr>C- le laryngo-pharynx/hypopharynx  </vt:lpstr>
      <vt:lpstr>Slide 12</vt:lpstr>
      <vt:lpstr>III-la constitution: </vt:lpstr>
      <vt:lpstr>Slide 14</vt:lpstr>
      <vt:lpstr>Slide 15</vt:lpstr>
      <vt:lpstr>B-Constricteur Moyen : </vt:lpstr>
      <vt:lpstr>Slide 17</vt:lpstr>
      <vt:lpstr>IV-Vascularisation et innervations: </vt:lpstr>
      <vt:lpstr>Merci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39</cp:revision>
  <dcterms:created xsi:type="dcterms:W3CDTF">2024-12-20T17:36:20Z</dcterms:created>
  <dcterms:modified xsi:type="dcterms:W3CDTF">2024-12-21T17:09:03Z</dcterms:modified>
</cp:coreProperties>
</file>