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B0306-9BEF-4498-B25F-C0005C77309C}" type="datetimeFigureOut">
              <a:rPr lang="fr-FR" smtClean="0"/>
              <a:t>08/01/2025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D17B6-49B4-457F-9664-6005C549755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142852"/>
            <a:ext cx="8072494" cy="6357982"/>
          </a:xfrm>
        </p:spPr>
        <p:txBody>
          <a:bodyPr>
            <a:normAutofit fontScale="92500" lnSpcReduction="10000"/>
          </a:bodyPr>
          <a:lstStyle/>
          <a:p>
            <a:pPr algn="r" rtl="1"/>
            <a:endParaRPr lang="en-GB" dirty="0" smtClean="0"/>
          </a:p>
          <a:p>
            <a:pPr algn="r" rtl="1"/>
            <a:endParaRPr lang="en-GB" dirty="0"/>
          </a:p>
          <a:p>
            <a:pPr algn="just" rtl="1"/>
            <a:r>
              <a:rPr lang="ar-DZ" i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تمهيد: </a:t>
            </a:r>
            <a:r>
              <a:rPr lang="ar-DZ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التسجيل على الرف عملية من عمليات الهندسة المالية، تسمح للشركات التي تود القيام بطرح عام بتجاوز بعض العقبات المرتبطة بالعروض العامة </a:t>
            </a:r>
            <a:r>
              <a:rPr lang="ar-DZ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للإدخار</a:t>
            </a:r>
            <a:r>
              <a:rPr lang="ar-DZ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التقليدية، وهذه العقبات هي </a:t>
            </a:r>
            <a:r>
              <a:rPr lang="ar-DZ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كمايلي</a:t>
            </a:r>
            <a:r>
              <a:rPr lang="ar-DZ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: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طول فترة الحصول على الموافقات (التأشيرات) اللازمة التي تمنحها الهيئات التي تراقب عمليات البورصة </a:t>
            </a:r>
            <a:r>
              <a:rPr lang="fr-FR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(COSOB, SEC, AMF</a:t>
            </a:r>
            <a:r>
              <a:rPr lang="en-GB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...etc)</a:t>
            </a:r>
            <a:r>
              <a:rPr lang="ar-DZ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للشركات التي تود الحصول عل </a:t>
            </a:r>
            <a:r>
              <a:rPr lang="ar-DZ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الإدخار</a:t>
            </a:r>
            <a:r>
              <a:rPr lang="ar-DZ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من الجمهور؛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التكاليف المرتبطة بالقيام بالعروض العامة </a:t>
            </a:r>
            <a:r>
              <a:rPr lang="ar-DZ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للإدخار</a:t>
            </a:r>
            <a:r>
              <a:rPr lang="ar-DZ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والتي تتحملها الشركات في كل مرة أرادت طرح أسهمها في سوق رأس المال، والتي تشكل التكاليف الثابتة جزأها الأكبر، أي أن الشركات تتحملها في كل مرة قامت بعملية تسجيل؛   </a:t>
            </a:r>
            <a:endParaRPr lang="fr-FR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71472" y="285728"/>
            <a:ext cx="7858180" cy="8572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sz="2800" b="1" dirty="0" smtClean="0"/>
              <a:t>المحور الفرعي الثالث: التسجيل على الرف</a:t>
            </a:r>
            <a:r>
              <a:rPr lang="en-GB" sz="2800" b="1" dirty="0" smtClean="0"/>
              <a:t>Self-registration</a:t>
            </a:r>
            <a:r>
              <a:rPr lang="ar-DZ" sz="2800" b="1" dirty="0" smtClean="0"/>
              <a:t>:</a:t>
            </a:r>
            <a:endParaRPr lang="fr-FR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DZ" b="1" dirty="0" smtClean="0"/>
              <a:t>1_ تعريف عملية التسجيل على الرف: </a:t>
            </a:r>
          </a:p>
          <a:p>
            <a:pPr algn="justLow" rtl="1">
              <a:buNone/>
            </a:pPr>
            <a:r>
              <a:rPr lang="ar-DZ" b="1" dirty="0"/>
              <a:t>	</a:t>
            </a:r>
            <a:r>
              <a:rPr lang="ar-DZ" b="1" dirty="0" smtClean="0"/>
              <a:t>	</a:t>
            </a:r>
            <a:r>
              <a:rPr lang="ar-DZ" dirty="0" smtClean="0"/>
              <a:t>هي عبارة عن تقنية سمحت </a:t>
            </a:r>
            <a:r>
              <a:rPr lang="ar-DZ" dirty="0" err="1" smtClean="0"/>
              <a:t>بها</a:t>
            </a:r>
            <a:r>
              <a:rPr lang="ar-DZ" dirty="0" smtClean="0"/>
              <a:t> لجنة التداول في البورصات الأمريكية </a:t>
            </a:r>
            <a:r>
              <a:rPr lang="fr-FR" dirty="0" smtClean="0"/>
              <a:t>(SEC)</a:t>
            </a:r>
            <a:r>
              <a:rPr lang="ar-DZ" dirty="0" smtClean="0"/>
              <a:t> وفقاً للقاعدة 415 التي صدرت سنة 1982، وتنطوي على السماح للشركات </a:t>
            </a:r>
            <a:r>
              <a:rPr lang="ar-DZ" dirty="0" err="1" smtClean="0"/>
              <a:t>بإستخدام</a:t>
            </a:r>
            <a:r>
              <a:rPr lang="ar-DZ" dirty="0" smtClean="0"/>
              <a:t> تسجيل الرف المخصص، حيث يسمح هذا الأخير للشركات بتسجيل نشرة أساسية تتضمن المبلغ الأقصى لنوع واحد من الأوراق المالية الذي تتوقع الشركة إصداره في </a:t>
            </a:r>
            <a:r>
              <a:rPr lang="ar-DZ" dirty="0"/>
              <a:t>غ</a:t>
            </a:r>
            <a:r>
              <a:rPr lang="ar-DZ" dirty="0" smtClean="0"/>
              <a:t>ضون عامين. حيث يتم تقديم بيان تسجيل إلى لجنة الرقابة على عمليات البورصة حتى وإن كانت الشركة </a:t>
            </a:r>
            <a:r>
              <a:rPr lang="ar-DZ" dirty="0" err="1" smtClean="0"/>
              <a:t>لاتنوي</a:t>
            </a:r>
            <a:r>
              <a:rPr lang="ar-DZ" dirty="0" smtClean="0"/>
              <a:t> القيام بعملية الإصدار بصورة أنية.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algn="justLow" rtl="1">
              <a:buNone/>
            </a:pPr>
            <a:r>
              <a:rPr lang="ar-DZ" dirty="0" smtClean="0"/>
              <a:t>		ويمكن للشركات بعد ذلك إصدار الأوراق المالية أو سحبها دون إعادة عملية التسجيل، أي تكتفي فقط </a:t>
            </a:r>
            <a:r>
              <a:rPr lang="ar-DZ" dirty="0" err="1" smtClean="0"/>
              <a:t>بتحيين</a:t>
            </a:r>
            <a:r>
              <a:rPr lang="ar-DZ" dirty="0" smtClean="0"/>
              <a:t> بياناتها المالية ومعلومات الطلب. وتكتسي هذه التقنية أهمية كبيرة بالنسبة للشركات الكبيرة التي تصدر أوراقاً مالية من حين لأخر.</a:t>
            </a:r>
          </a:p>
          <a:p>
            <a:pPr algn="justLow" rtl="1">
              <a:buNone/>
            </a:pPr>
            <a:r>
              <a:rPr lang="ar-DZ" b="1" dirty="0" smtClean="0"/>
              <a:t>2_ مزايا التسجيل على الرف: </a:t>
            </a:r>
          </a:p>
          <a:p>
            <a:pPr algn="justLow" rtl="1">
              <a:buNone/>
            </a:pPr>
            <a:r>
              <a:rPr lang="ar-DZ" dirty="0"/>
              <a:t>	</a:t>
            </a:r>
            <a:r>
              <a:rPr lang="ar-DZ" dirty="0" smtClean="0"/>
              <a:t>	ويمكن تلخيص مزايا هذه التقنية </a:t>
            </a:r>
            <a:r>
              <a:rPr lang="ar-DZ" dirty="0" err="1" smtClean="0"/>
              <a:t>فيمايلي</a:t>
            </a:r>
            <a:r>
              <a:rPr lang="ar-DZ" dirty="0" smtClean="0"/>
              <a:t>: </a:t>
            </a:r>
          </a:p>
          <a:p>
            <a:pPr algn="justLow" rtl="1">
              <a:buFont typeface="Wingdings" pitchFamily="2" charset="2"/>
              <a:buChar char="ü"/>
            </a:pPr>
            <a:r>
              <a:rPr lang="ar-DZ" dirty="0" smtClean="0"/>
              <a:t>يساهم في تخفيض تكاليف إصدار الأوراق المالية ولاسيما الجزء الثابت منها؛</a:t>
            </a:r>
          </a:p>
          <a:p>
            <a:pPr algn="justLow" rtl="1">
              <a:buFont typeface="Wingdings" pitchFamily="2" charset="2"/>
              <a:buChar char="ü"/>
            </a:pPr>
            <a:r>
              <a:rPr lang="ar-DZ" dirty="0" smtClean="0"/>
              <a:t>  يساهم في تخفيض الوقت الذي يمضي مند </a:t>
            </a:r>
            <a:r>
              <a:rPr lang="ar-DZ" dirty="0" err="1" smtClean="0"/>
              <a:t>إتخاذ</a:t>
            </a:r>
            <a:r>
              <a:rPr lang="ar-DZ" dirty="0" smtClean="0"/>
              <a:t> قرار الإصدار الجديد حتى صرح الإصدار للبيع؛</a:t>
            </a:r>
          </a:p>
          <a:p>
            <a:pPr algn="justLow" rtl="1">
              <a:buFont typeface="Wingdings" pitchFamily="2" charset="2"/>
              <a:buChar char="ü"/>
            </a:pPr>
            <a:r>
              <a:rPr lang="ar-DZ" dirty="0" smtClean="0"/>
              <a:t>يخلق المنافسة بين بنوك </a:t>
            </a:r>
            <a:r>
              <a:rPr lang="ar-DZ" dirty="0" err="1" smtClean="0"/>
              <a:t>الإستثمار</a:t>
            </a:r>
            <a:r>
              <a:rPr lang="ar-DZ" dirty="0" smtClean="0"/>
              <a:t> الراغبة في تولي شؤون الإصدار؛  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85000" lnSpcReduction="10000"/>
          </a:bodyPr>
          <a:lstStyle/>
          <a:p>
            <a:pPr algn="justLow" rtl="1">
              <a:buFont typeface="Wingdings" pitchFamily="2" charset="2"/>
              <a:buChar char="ü"/>
            </a:pPr>
            <a:r>
              <a:rPr lang="ar-DZ" dirty="0" smtClean="0"/>
              <a:t> يساهم في تقليل </a:t>
            </a:r>
            <a:r>
              <a:rPr lang="ar-DZ" dirty="0" err="1" smtClean="0"/>
              <a:t>إحتمالات</a:t>
            </a:r>
            <a:r>
              <a:rPr lang="ar-DZ" dirty="0" smtClean="0"/>
              <a:t> فشل الإصدار، حيث أنه إذا لم </a:t>
            </a:r>
            <a:r>
              <a:rPr lang="ar-DZ" dirty="0"/>
              <a:t> </a:t>
            </a:r>
            <a:r>
              <a:rPr lang="ar-DZ" dirty="0" smtClean="0"/>
              <a:t>تستطيع الشركة توزيع الكمية المصدرة فإنه أمامها مدة طويلة (عامين) لتصريف الإصدار؛</a:t>
            </a:r>
          </a:p>
          <a:p>
            <a:pPr algn="justLow" rtl="1">
              <a:buFont typeface="Wingdings" pitchFamily="2" charset="2"/>
              <a:buChar char="ü"/>
            </a:pPr>
            <a:r>
              <a:rPr lang="ar-DZ" dirty="0" smtClean="0"/>
              <a:t> تحديد توقيت الإصدار بما يتناسب مع حاجة المؤسسة للموارد المالية </a:t>
            </a:r>
            <a:r>
              <a:rPr lang="ar-DZ" dirty="0" err="1" smtClean="0"/>
              <a:t>وإغتنام</a:t>
            </a:r>
            <a:r>
              <a:rPr lang="ar-DZ" dirty="0" smtClean="0"/>
              <a:t> الفرص المواتية للطرح دون </a:t>
            </a:r>
            <a:r>
              <a:rPr lang="ar-DZ" dirty="0" err="1" smtClean="0"/>
              <a:t>إنتظار</a:t>
            </a:r>
            <a:r>
              <a:rPr lang="ar-DZ" dirty="0" smtClean="0"/>
              <a:t> إجراءات طويلة.</a:t>
            </a:r>
          </a:p>
          <a:p>
            <a:pPr algn="justLow" rtl="1">
              <a:buNone/>
            </a:pPr>
            <a:r>
              <a:rPr lang="ar-DZ" b="1" dirty="0" smtClean="0"/>
              <a:t>3_ عيوب التسجيل على الرف: </a:t>
            </a:r>
          </a:p>
          <a:p>
            <a:pPr algn="justLow" rtl="1">
              <a:buNone/>
            </a:pPr>
            <a:r>
              <a:rPr lang="ar-DZ" dirty="0" smtClean="0"/>
              <a:t>		على الرغم من الخدمات الثمينة التي تقدمها هذه التقنية إلا أنها تنطوي على مجموعة من العيوب، تتمثل في </a:t>
            </a:r>
            <a:r>
              <a:rPr lang="ar-DZ" dirty="0" err="1" smtClean="0"/>
              <a:t>مايلي</a:t>
            </a:r>
            <a:r>
              <a:rPr lang="ar-DZ" dirty="0" smtClean="0"/>
              <a:t>:</a:t>
            </a:r>
          </a:p>
          <a:p>
            <a:pPr algn="justLow" rtl="1">
              <a:buFont typeface="Wingdings" pitchFamily="2" charset="2"/>
              <a:buChar char="ü"/>
            </a:pPr>
            <a:r>
              <a:rPr lang="ar-DZ" dirty="0"/>
              <a:t> </a:t>
            </a:r>
            <a:r>
              <a:rPr lang="ar-DZ" dirty="0" err="1" smtClean="0"/>
              <a:t>إظطرار</a:t>
            </a:r>
            <a:r>
              <a:rPr lang="ar-DZ" dirty="0" smtClean="0"/>
              <a:t> الشركات لبيع الإصدار بسعر منخفض، حيث يؤدي عدم تماثل المعلومات في السوق إلى </a:t>
            </a:r>
            <a:r>
              <a:rPr lang="ar-DZ" dirty="0" err="1" smtClean="0"/>
              <a:t>إعتقاد</a:t>
            </a:r>
            <a:r>
              <a:rPr lang="ar-DZ" dirty="0" smtClean="0"/>
              <a:t> المستثمرين بأن لجوء الشركات إلى هذه التقنية يهدف إلى </a:t>
            </a:r>
            <a:r>
              <a:rPr lang="ar-DZ" dirty="0" err="1" smtClean="0"/>
              <a:t>إستغلال</a:t>
            </a:r>
            <a:r>
              <a:rPr lang="ar-DZ" dirty="0" smtClean="0"/>
              <a:t> فرص </a:t>
            </a:r>
            <a:r>
              <a:rPr lang="ar-DZ" dirty="0" err="1" smtClean="0"/>
              <a:t>إرتفاع</a:t>
            </a:r>
            <a:r>
              <a:rPr lang="ar-DZ" dirty="0" smtClean="0"/>
              <a:t> </a:t>
            </a:r>
            <a:r>
              <a:rPr lang="ar-DZ" dirty="0"/>
              <a:t>أ</a:t>
            </a:r>
            <a:r>
              <a:rPr lang="ar-DZ" dirty="0" smtClean="0"/>
              <a:t>سعار أسهمها في السوق عن قيمتها الحقيقية ومحاولة </a:t>
            </a:r>
            <a:r>
              <a:rPr lang="ar-DZ" dirty="0" err="1" smtClean="0"/>
              <a:t>إستغلالهم</a:t>
            </a:r>
            <a:r>
              <a:rPr lang="ar-DZ" dirty="0" smtClean="0"/>
              <a:t>، </a:t>
            </a:r>
            <a:r>
              <a:rPr lang="ar-DZ" dirty="0" smtClean="0"/>
              <a:t>، وبالتالي عدم قبولهم </a:t>
            </a:r>
            <a:r>
              <a:rPr lang="ar-DZ" dirty="0" smtClean="0"/>
              <a:t>شراء الأوراق المالية المصدرة إلا بعد الحصول على خصم؛</a:t>
            </a:r>
          </a:p>
          <a:p>
            <a:pPr algn="justLow" rtl="1">
              <a:buFont typeface="Wingdings" pitchFamily="2" charset="2"/>
              <a:buChar char="ü"/>
            </a:pPr>
            <a:r>
              <a:rPr lang="ar-DZ" dirty="0" smtClean="0"/>
              <a:t>صعوبة إقناع المستثمرين أن السبب الرئيسي وراء طرح كميات متعاقبة من الأسهم هو تلبية </a:t>
            </a:r>
            <a:r>
              <a:rPr lang="ar-DZ" dirty="0" err="1" smtClean="0"/>
              <a:t>الإحتياجات</a:t>
            </a:r>
            <a:r>
              <a:rPr lang="ar-DZ" dirty="0" smtClean="0"/>
              <a:t> المالية للشركة؛  </a:t>
            </a:r>
          </a:p>
          <a:p>
            <a:pPr algn="r" rtl="1">
              <a:buFont typeface="Wingdings" pitchFamily="2" charset="2"/>
              <a:buChar char="ü"/>
            </a:pPr>
            <a:endParaRPr lang="ar-DZ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175</Words>
  <Application>Microsoft Office PowerPoint</Application>
  <PresentationFormat>Affichage à l'écran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rv</dc:creator>
  <cp:lastModifiedBy>rv</cp:lastModifiedBy>
  <cp:revision>9</cp:revision>
  <dcterms:created xsi:type="dcterms:W3CDTF">2025-01-08T08:23:20Z</dcterms:created>
  <dcterms:modified xsi:type="dcterms:W3CDTF">2025-01-08T09:47:14Z</dcterms:modified>
</cp:coreProperties>
</file>