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65" r:id="rId4"/>
    <p:sldId id="266" r:id="rId5"/>
    <p:sldId id="258" r:id="rId6"/>
    <p:sldId id="267" r:id="rId7"/>
    <p:sldId id="268" r:id="rId8"/>
    <p:sldId id="269" r:id="rId9"/>
    <p:sldId id="270" r:id="rId10"/>
    <p:sldId id="259" r:id="rId11"/>
    <p:sldId id="271" r:id="rId12"/>
    <p:sldId id="272" r:id="rId13"/>
    <p:sldId id="273" r:id="rId14"/>
    <p:sldId id="274" r:id="rId15"/>
    <p:sldId id="275" r:id="rId16"/>
    <p:sldId id="276" r:id="rId17"/>
    <p:sldId id="277" r:id="rId18"/>
    <p:sldId id="278" r:id="rId19"/>
    <p:sldId id="279" r:id="rId20"/>
    <p:sldId id="280"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0" autoAdjust="0"/>
  </p:normalViewPr>
  <p:slideViewPr>
    <p:cSldViewPr>
      <p:cViewPr>
        <p:scale>
          <a:sx n="70" d="100"/>
          <a:sy n="70" d="100"/>
        </p:scale>
        <p:origin x="-137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121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5C8155-BF97-4BBC-ABB9-BBF768C619C3}" type="datetimeFigureOut">
              <a:rPr lang="fr-FR" smtClean="0"/>
              <a:t>11/08/2024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F45BB1-3987-4003-BC7E-AC6CFDD94903}" type="slidenum">
              <a:rPr lang="fr-FR" smtClean="0"/>
              <a:t>‹N°›</a:t>
            </a:fld>
            <a:endParaRPr lang="fr-FR"/>
          </a:p>
        </p:txBody>
      </p:sp>
    </p:spTree>
    <p:extLst>
      <p:ext uri="{BB962C8B-B14F-4D97-AF65-F5344CB8AC3E}">
        <p14:creationId xmlns:p14="http://schemas.microsoft.com/office/powerpoint/2010/main" val="3469686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8F45BB1-3987-4003-BC7E-AC6CFDD94903}" type="slidenum">
              <a:rPr lang="fr-FR" smtClean="0"/>
              <a:t>9</a:t>
            </a:fld>
            <a:endParaRPr lang="fr-FR"/>
          </a:p>
        </p:txBody>
      </p:sp>
    </p:spTree>
    <p:extLst>
      <p:ext uri="{BB962C8B-B14F-4D97-AF65-F5344CB8AC3E}">
        <p14:creationId xmlns:p14="http://schemas.microsoft.com/office/powerpoint/2010/main" val="1134554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fr-FR" smtClean="0"/>
              <a:t>Modifiez le style du titre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34A74DBB-6064-4E31-9489-623F97C9A67B}" type="datetimeFigureOut">
              <a:rPr lang="fr-FR" smtClean="0"/>
              <a:t>11/08/2024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1C4006-BA9A-416D-9597-CBC379423AA8}" type="slidenum">
              <a:rPr lang="fr-FR" smtClean="0"/>
              <a:t>‹N°›</a:t>
            </a:fld>
            <a:endParaRPr lang="fr-F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4A74DBB-6064-4E31-9489-623F97C9A67B}" type="datetimeFigureOut">
              <a:rPr lang="fr-FR" smtClean="0"/>
              <a:t>11/08/2024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1C4006-BA9A-416D-9597-CBC379423AA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4A74DBB-6064-4E31-9489-623F97C9A67B}" type="datetimeFigureOut">
              <a:rPr lang="fr-FR" smtClean="0"/>
              <a:t>11/08/2024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1C4006-BA9A-416D-9597-CBC379423AA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4A74DBB-6064-4E31-9489-623F97C9A67B}" type="datetimeFigureOut">
              <a:rPr lang="fr-FR" smtClean="0"/>
              <a:t>11/08/2024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1C4006-BA9A-416D-9597-CBC379423AA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fr-FR" smtClean="0"/>
              <a:t>Modifiez le style du titre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4A74DBB-6064-4E31-9489-623F97C9A67B}" type="datetimeFigureOut">
              <a:rPr lang="fr-FR" smtClean="0"/>
              <a:t>11/08/2024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1C4006-BA9A-416D-9597-CBC379423AA8}" type="slidenum">
              <a:rPr lang="fr-FR" smtClean="0"/>
              <a:t>‹N°›</a:t>
            </a:fld>
            <a:endParaRPr lang="fr-F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34A74DBB-6064-4E31-9489-623F97C9A67B}" type="datetimeFigureOut">
              <a:rPr lang="fr-FR" smtClean="0"/>
              <a:t>11/08/2024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1C4006-BA9A-416D-9597-CBC379423AA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34A74DBB-6064-4E31-9489-623F97C9A67B}" type="datetimeFigureOut">
              <a:rPr lang="fr-FR" smtClean="0"/>
              <a:t>11/08/2024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71C4006-BA9A-416D-9597-CBC379423AA8}" type="slidenum">
              <a:rPr lang="fr-FR" smtClean="0"/>
              <a:t>‹N°›</a:t>
            </a:fld>
            <a:endParaRPr lang="fr-F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4A74DBB-6064-4E31-9489-623F97C9A67B}" type="datetimeFigureOut">
              <a:rPr lang="fr-FR" smtClean="0"/>
              <a:t>11/08/2024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71C4006-BA9A-416D-9597-CBC379423AA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A74DBB-6064-4E31-9489-623F97C9A67B}" type="datetimeFigureOut">
              <a:rPr lang="fr-FR" smtClean="0"/>
              <a:t>11/08/2024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71C4006-BA9A-416D-9597-CBC379423AA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fr-FR" smtClean="0"/>
              <a:t>Modifiez le style du titre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4A74DBB-6064-4E31-9489-623F97C9A67B}" type="datetimeFigureOut">
              <a:rPr lang="fr-FR" smtClean="0"/>
              <a:t>11/08/2024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1C4006-BA9A-416D-9597-CBC379423AA8}" type="slidenum">
              <a:rPr lang="fr-FR" smtClean="0"/>
              <a:t>‹N°›</a:t>
            </a:fld>
            <a:endParaRPr lang="fr-F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fr-FR" smtClean="0"/>
              <a:t>Modifiez le style du titre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4A74DBB-6064-4E31-9489-623F97C9A67B}" type="datetimeFigureOut">
              <a:rPr lang="fr-FR" smtClean="0"/>
              <a:t>11/08/2024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1C4006-BA9A-416D-9597-CBC379423AA8}"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fr-FR" smtClean="0"/>
              <a:t>Modifiez le style du titre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4A74DBB-6064-4E31-9489-623F97C9A67B}" type="datetimeFigureOut">
              <a:rPr lang="fr-FR" smtClean="0"/>
              <a:t>11/08/2024</a:t>
            </a:fld>
            <a:endParaRPr lang="fr-F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fr-F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371C4006-BA9A-416D-9597-CBC379423AA8}" type="slidenum">
              <a:rPr lang="fr-FR" smtClean="0"/>
              <a:t>‹N°›</a:t>
            </a:fld>
            <a:endParaRPr lang="fr-F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 Id="rId4" Type="http://schemas.openxmlformats.org/officeDocument/2006/relationships/image" Target="../media/image11.jpg"/></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db_N1e7zW5jdWLnIikMjZdjsHPcoc"/><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 y="2328"/>
            <a:ext cx="9144000" cy="6858000"/>
          </a:xfrm>
          <a:prstGeom prst="rect">
            <a:avLst/>
          </a:prstGeom>
        </p:spPr>
      </p:pic>
      <p:sp>
        <p:nvSpPr>
          <p:cNvPr id="7" name="Rectangle 6"/>
          <p:cNvSpPr/>
          <p:nvPr/>
        </p:nvSpPr>
        <p:spPr>
          <a:xfrm>
            <a:off x="2432778" y="116632"/>
            <a:ext cx="4572000" cy="3477875"/>
          </a:xfrm>
          <a:prstGeom prst="rect">
            <a:avLst/>
          </a:prstGeom>
        </p:spPr>
        <p:txBody>
          <a:bodyPr>
            <a:spAutoFit/>
          </a:bodyPr>
          <a:lstStyle/>
          <a:p>
            <a:pPr algn="ctr" rtl="1"/>
            <a:r>
              <a:rPr lang="ar-DZ" sz="2000" b="1" smtClean="0">
                <a:latin typeface="Arial Unicode MS" pitchFamily="34" charset="-128"/>
                <a:ea typeface="Arial Unicode MS" pitchFamily="34" charset="-128"/>
                <a:cs typeface="Arial Unicode MS" pitchFamily="34" charset="-128"/>
              </a:rPr>
              <a:t>جامعة محمد الصديق بن يحي _جيجل _</a:t>
            </a:r>
          </a:p>
          <a:p>
            <a:pPr algn="ctr" rtl="1"/>
            <a:endParaRPr lang="ar-DZ" sz="2000" b="1" smtClean="0">
              <a:latin typeface="Arial Unicode MS" pitchFamily="34" charset="-128"/>
              <a:ea typeface="Arial Unicode MS" pitchFamily="34" charset="-128"/>
              <a:cs typeface="Arial Unicode MS" pitchFamily="34" charset="-128"/>
            </a:endParaRPr>
          </a:p>
          <a:p>
            <a:pPr algn="ctr" rtl="1"/>
            <a:endParaRPr lang="ar-DZ" sz="2000" b="1">
              <a:latin typeface="Arial Unicode MS" pitchFamily="34" charset="-128"/>
              <a:ea typeface="Arial Unicode MS" pitchFamily="34" charset="-128"/>
              <a:cs typeface="Arial Unicode MS" pitchFamily="34" charset="-128"/>
            </a:endParaRPr>
          </a:p>
          <a:p>
            <a:pPr algn="ctr" rtl="1"/>
            <a:r>
              <a:rPr lang="ar-DZ" sz="2000" b="1" smtClean="0">
                <a:latin typeface="Arial Unicode MS" pitchFamily="34" charset="-128"/>
                <a:ea typeface="Arial Unicode MS" pitchFamily="34" charset="-128"/>
                <a:cs typeface="Arial Unicode MS" pitchFamily="34" charset="-128"/>
              </a:rPr>
              <a:t>كلية الحقوق والعلوم السياسية _قسم الحقوق </a:t>
            </a:r>
          </a:p>
          <a:p>
            <a:pPr algn="ctr" rtl="1"/>
            <a:endParaRPr lang="ar-DZ" sz="2000" b="1">
              <a:latin typeface="Arial Unicode MS" pitchFamily="34" charset="-128"/>
              <a:ea typeface="Arial Unicode MS" pitchFamily="34" charset="-128"/>
              <a:cs typeface="Arial Unicode MS" pitchFamily="34" charset="-128"/>
            </a:endParaRPr>
          </a:p>
          <a:p>
            <a:pPr algn="ctr" rtl="1"/>
            <a:endParaRPr lang="ar-DZ" sz="2000" b="1" smtClean="0">
              <a:latin typeface="Arial Unicode MS" pitchFamily="34" charset="-128"/>
              <a:ea typeface="Arial Unicode MS" pitchFamily="34" charset="-128"/>
              <a:cs typeface="Arial Unicode MS" pitchFamily="34" charset="-128"/>
            </a:endParaRPr>
          </a:p>
          <a:p>
            <a:pPr algn="ctr" rtl="1"/>
            <a:r>
              <a:rPr lang="ar-DZ" sz="2000" b="1" smtClean="0">
                <a:latin typeface="Arial Unicode MS" pitchFamily="34" charset="-128"/>
                <a:ea typeface="Arial Unicode MS" pitchFamily="34" charset="-128"/>
                <a:cs typeface="Arial Unicode MS" pitchFamily="34" charset="-128"/>
              </a:rPr>
              <a:t>ورشة التكوين عن بعد _قسنطينة_ دفعة </a:t>
            </a:r>
          </a:p>
          <a:p>
            <a:pPr algn="ctr" rtl="1"/>
            <a:endParaRPr lang="ar-DZ" sz="2000" b="1">
              <a:latin typeface="Arial Unicode MS" pitchFamily="34" charset="-128"/>
              <a:ea typeface="Arial Unicode MS" pitchFamily="34" charset="-128"/>
              <a:cs typeface="Arial Unicode MS" pitchFamily="34" charset="-128"/>
            </a:endParaRPr>
          </a:p>
          <a:p>
            <a:pPr algn="ctr" rtl="1"/>
            <a:r>
              <a:rPr lang="ar-DZ" sz="2000" b="1" smtClean="0">
                <a:latin typeface="Arial Unicode MS" pitchFamily="34" charset="-128"/>
                <a:ea typeface="Arial Unicode MS" pitchFamily="34" charset="-128"/>
                <a:cs typeface="Arial Unicode MS" pitchFamily="34" charset="-128"/>
              </a:rPr>
              <a:t>جانفي 2023</a:t>
            </a:r>
          </a:p>
          <a:p>
            <a:pPr algn="ctr" rtl="1"/>
            <a:endParaRPr lang="ar-DZ" sz="2000" smtClean="0">
              <a:latin typeface="Arial Unicode MS" pitchFamily="34" charset="-128"/>
              <a:ea typeface="Arial Unicode MS" pitchFamily="34" charset="-128"/>
              <a:cs typeface="Arial Unicode MS" pitchFamily="34" charset="-128"/>
            </a:endParaRPr>
          </a:p>
          <a:p>
            <a:pPr algn="ctr" rtl="1"/>
            <a:endParaRPr lang="ar-DZ" sz="2000" smtClean="0">
              <a:latin typeface="Arial Unicode MS" pitchFamily="34" charset="-128"/>
              <a:ea typeface="Arial Unicode MS" pitchFamily="34" charset="-128"/>
              <a:cs typeface="Arial Unicode MS" pitchFamily="34" charset="-128"/>
            </a:endParaRPr>
          </a:p>
        </p:txBody>
      </p:sp>
      <p:sp>
        <p:nvSpPr>
          <p:cNvPr id="9" name="Rectangle 8"/>
          <p:cNvSpPr/>
          <p:nvPr/>
        </p:nvSpPr>
        <p:spPr>
          <a:xfrm>
            <a:off x="1723978" y="4725144"/>
            <a:ext cx="5840060" cy="461665"/>
          </a:xfrm>
          <a:prstGeom prst="rect">
            <a:avLst/>
          </a:prstGeom>
          <a:solidFill>
            <a:schemeClr val="bg1"/>
          </a:solidFill>
        </p:spPr>
        <p:txBody>
          <a:bodyPr wrap="none">
            <a:spAutoFit/>
          </a:bodyPr>
          <a:lstStyle/>
          <a:p>
            <a:r>
              <a:rPr lang="ar-DZ" sz="2400" b="1">
                <a:solidFill>
                  <a:srgbClr val="C00000"/>
                </a:solidFill>
                <a:latin typeface="Arial Unicode MS" pitchFamily="34" charset="-128"/>
                <a:ea typeface="Arial Unicode MS" pitchFamily="34" charset="-128"/>
                <a:cs typeface="Arial Unicode MS" pitchFamily="34" charset="-128"/>
              </a:rPr>
              <a:t>مقياس: </a:t>
            </a:r>
            <a:r>
              <a:rPr lang="ar-DZ" sz="2400" b="1">
                <a:latin typeface="Arial Unicode MS" pitchFamily="34" charset="-128"/>
                <a:ea typeface="Arial Unicode MS" pitchFamily="34" charset="-128"/>
                <a:cs typeface="Arial Unicode MS" pitchFamily="34" charset="-128"/>
              </a:rPr>
              <a:t>آليات تسوية النزاعات الطاقوية والمنجمية</a:t>
            </a:r>
            <a:endParaRPr lang="fr-FR" sz="2400">
              <a:latin typeface="Arial Unicode MS" pitchFamily="34" charset="-128"/>
              <a:ea typeface="Arial Unicode MS" pitchFamily="34" charset="-128"/>
              <a:cs typeface="Arial Unicode MS" pitchFamily="34" charset="-128"/>
            </a:endParaRPr>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35696" y="3212976"/>
            <a:ext cx="6048672" cy="14020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Rectangle 7"/>
          <p:cNvSpPr/>
          <p:nvPr/>
        </p:nvSpPr>
        <p:spPr>
          <a:xfrm>
            <a:off x="2339752" y="3375407"/>
            <a:ext cx="5076056" cy="1138773"/>
          </a:xfrm>
          <a:prstGeom prst="rect">
            <a:avLst/>
          </a:prstGeom>
        </p:spPr>
        <p:txBody>
          <a:bodyPr wrap="square">
            <a:spAutoFit/>
          </a:bodyPr>
          <a:lstStyle/>
          <a:p>
            <a:pPr algn="r" rtl="1"/>
            <a:r>
              <a:rPr lang="ar-DZ" sz="3200" b="1">
                <a:latin typeface="Arial Unicode MS" pitchFamily="34" charset="-128"/>
                <a:ea typeface="Arial Unicode MS" pitchFamily="34" charset="-128"/>
                <a:cs typeface="Arial Unicode MS" pitchFamily="34" charset="-128"/>
              </a:rPr>
              <a:t>فيديو بيداغوجي تعليمي</a:t>
            </a:r>
          </a:p>
          <a:p>
            <a:pPr algn="r" rtl="1"/>
            <a:r>
              <a:rPr lang="fr-FR" sz="3600" b="1" smtClean="0">
                <a:solidFill>
                  <a:srgbClr val="FF0000"/>
                </a:solidFill>
                <a:latin typeface="Bahnschrift Condensed" pitchFamily="34" charset="0"/>
                <a:ea typeface="Arial Unicode MS" pitchFamily="34" charset="-128"/>
                <a:cs typeface="Arial Unicode MS" pitchFamily="34" charset="-128"/>
              </a:rPr>
              <a:t>Vidéo contenu</a:t>
            </a:r>
            <a:endParaRPr lang="fr-FR" sz="3600" b="1">
              <a:latin typeface="Bahnschrift Condensed" pitchFamily="34" charset="0"/>
              <a:ea typeface="Arial Unicode MS" pitchFamily="34" charset="-128"/>
              <a:cs typeface="Arial Unicode MS" pitchFamily="34" charset="-128"/>
            </a:endParaRPr>
          </a:p>
        </p:txBody>
      </p:sp>
      <p:pic>
        <p:nvPicPr>
          <p:cNvPr id="13" name="Imag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4282" y="3352064"/>
            <a:ext cx="1247131" cy="112390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 name="Imag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0622" y="5373216"/>
            <a:ext cx="7437842" cy="1368152"/>
          </a:xfrm>
          <a:prstGeom prst="rect">
            <a:avLst/>
          </a:prstGeom>
          <a:ln>
            <a:noFill/>
          </a:ln>
          <a:effectLst>
            <a:softEdge rad="112500"/>
          </a:effectLst>
        </p:spPr>
      </p:pic>
      <p:sp>
        <p:nvSpPr>
          <p:cNvPr id="15" name="Rectangle 14"/>
          <p:cNvSpPr/>
          <p:nvPr/>
        </p:nvSpPr>
        <p:spPr>
          <a:xfrm>
            <a:off x="3016676" y="5764904"/>
            <a:ext cx="4547362" cy="584775"/>
          </a:xfrm>
          <a:prstGeom prst="rect">
            <a:avLst/>
          </a:prstGeom>
        </p:spPr>
        <p:txBody>
          <a:bodyPr wrap="square">
            <a:spAutoFit/>
          </a:bodyPr>
          <a:lstStyle/>
          <a:p>
            <a:pPr algn="r" rtl="1"/>
            <a:r>
              <a:rPr lang="ar-DZ" sz="3200" b="1">
                <a:latin typeface="Calibri Light" pitchFamily="34" charset="0"/>
                <a:cs typeface="Calibri Light" pitchFamily="34" charset="0"/>
              </a:rPr>
              <a:t>إعداد </a:t>
            </a:r>
            <a:r>
              <a:rPr lang="ar-DZ" sz="3200" b="1" smtClean="0">
                <a:latin typeface="Calibri Light" pitchFamily="34" charset="0"/>
                <a:cs typeface="Calibri Light" pitchFamily="34" charset="0"/>
              </a:rPr>
              <a:t>الأستاذ(ة): </a:t>
            </a:r>
            <a:r>
              <a:rPr lang="ar-DZ" sz="3200" b="1">
                <a:latin typeface="Calibri Light" pitchFamily="34" charset="0"/>
                <a:cs typeface="Calibri Light" pitchFamily="34" charset="0"/>
              </a:rPr>
              <a:t>عبد الكريم لبنى</a:t>
            </a:r>
          </a:p>
        </p:txBody>
      </p:sp>
      <p:pic>
        <p:nvPicPr>
          <p:cNvPr id="10" name="Imag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494939">
            <a:off x="7064555" y="-115920"/>
            <a:ext cx="1933707" cy="217098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150225205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5"/>
                                        </p:tgtEl>
                                        <p:attrNameLst>
                                          <p:attrName>r</p:attrName>
                                        </p:attrNameLst>
                                      </p:cBhvr>
                                    </p:animRot>
                                    <p:animRot by="-240000">
                                      <p:cBhvr>
                                        <p:cTn id="7" dur="200" fill="hold">
                                          <p:stCondLst>
                                            <p:cond delay="200"/>
                                          </p:stCondLst>
                                        </p:cTn>
                                        <p:tgtEl>
                                          <p:spTgt spid="5"/>
                                        </p:tgtEl>
                                        <p:attrNameLst>
                                          <p:attrName>r</p:attrName>
                                        </p:attrNameLst>
                                      </p:cBhvr>
                                    </p:animRot>
                                    <p:animRot by="240000">
                                      <p:cBhvr>
                                        <p:cTn id="8" dur="200" fill="hold">
                                          <p:stCondLst>
                                            <p:cond delay="400"/>
                                          </p:stCondLst>
                                        </p:cTn>
                                        <p:tgtEl>
                                          <p:spTgt spid="5"/>
                                        </p:tgtEl>
                                        <p:attrNameLst>
                                          <p:attrName>r</p:attrName>
                                        </p:attrNameLst>
                                      </p:cBhvr>
                                    </p:animRot>
                                    <p:animRot by="-240000">
                                      <p:cBhvr>
                                        <p:cTn id="9" dur="200" fill="hold">
                                          <p:stCondLst>
                                            <p:cond delay="600"/>
                                          </p:stCondLst>
                                        </p:cTn>
                                        <p:tgtEl>
                                          <p:spTgt spid="5"/>
                                        </p:tgtEl>
                                        <p:attrNameLst>
                                          <p:attrName>r</p:attrName>
                                        </p:attrNameLst>
                                      </p:cBhvr>
                                    </p:animRot>
                                    <p:animRot by="120000">
                                      <p:cBhvr>
                                        <p:cTn id="10" dur="200" fill="hold">
                                          <p:stCondLst>
                                            <p:cond delay="800"/>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randombar(horizontal)">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randombar(horizontal)">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32" presetClass="emph" presetSubtype="0" fill="hold" grpId="0" nodeType="clickEffect">
                                  <p:stCondLst>
                                    <p:cond delay="0"/>
                                  </p:stCondLst>
                                  <p:childTnLst>
                                    <p:animRot by="120000">
                                      <p:cBhvr>
                                        <p:cTn id="30" dur="100" fill="hold">
                                          <p:stCondLst>
                                            <p:cond delay="0"/>
                                          </p:stCondLst>
                                        </p:cTn>
                                        <p:tgtEl>
                                          <p:spTgt spid="7"/>
                                        </p:tgtEl>
                                        <p:attrNameLst>
                                          <p:attrName>r</p:attrName>
                                        </p:attrNameLst>
                                      </p:cBhvr>
                                    </p:animRot>
                                    <p:animRot by="-240000">
                                      <p:cBhvr>
                                        <p:cTn id="31" dur="200" fill="hold">
                                          <p:stCondLst>
                                            <p:cond delay="200"/>
                                          </p:stCondLst>
                                        </p:cTn>
                                        <p:tgtEl>
                                          <p:spTgt spid="7"/>
                                        </p:tgtEl>
                                        <p:attrNameLst>
                                          <p:attrName>r</p:attrName>
                                        </p:attrNameLst>
                                      </p:cBhvr>
                                    </p:animRot>
                                    <p:animRot by="240000">
                                      <p:cBhvr>
                                        <p:cTn id="32" dur="200" fill="hold">
                                          <p:stCondLst>
                                            <p:cond delay="400"/>
                                          </p:stCondLst>
                                        </p:cTn>
                                        <p:tgtEl>
                                          <p:spTgt spid="7"/>
                                        </p:tgtEl>
                                        <p:attrNameLst>
                                          <p:attrName>r</p:attrName>
                                        </p:attrNameLst>
                                      </p:cBhvr>
                                    </p:animRot>
                                    <p:animRot by="-240000">
                                      <p:cBhvr>
                                        <p:cTn id="33" dur="200" fill="hold">
                                          <p:stCondLst>
                                            <p:cond delay="600"/>
                                          </p:stCondLst>
                                        </p:cTn>
                                        <p:tgtEl>
                                          <p:spTgt spid="7"/>
                                        </p:tgtEl>
                                        <p:attrNameLst>
                                          <p:attrName>r</p:attrName>
                                        </p:attrNameLst>
                                      </p:cBhvr>
                                    </p:animRot>
                                    <p:animRot by="120000">
                                      <p:cBhvr>
                                        <p:cTn id="34" dur="200" fill="hold">
                                          <p:stCondLst>
                                            <p:cond delay="800"/>
                                          </p:stCondLst>
                                        </p:cTn>
                                        <p:tgtEl>
                                          <p:spTgt spid="7"/>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2" presetClass="emph" presetSubtype="0" fill="hold" grpId="0" nodeType="clickEffect">
                                  <p:stCondLst>
                                    <p:cond delay="0"/>
                                  </p:stCondLst>
                                  <p:childTnLst>
                                    <p:animRot by="120000">
                                      <p:cBhvr>
                                        <p:cTn id="38" dur="100" fill="hold">
                                          <p:stCondLst>
                                            <p:cond delay="0"/>
                                          </p:stCondLst>
                                        </p:cTn>
                                        <p:tgtEl>
                                          <p:spTgt spid="8"/>
                                        </p:tgtEl>
                                        <p:attrNameLst>
                                          <p:attrName>r</p:attrName>
                                        </p:attrNameLst>
                                      </p:cBhvr>
                                    </p:animRot>
                                    <p:animRot by="-240000">
                                      <p:cBhvr>
                                        <p:cTn id="39" dur="200" fill="hold">
                                          <p:stCondLst>
                                            <p:cond delay="200"/>
                                          </p:stCondLst>
                                        </p:cTn>
                                        <p:tgtEl>
                                          <p:spTgt spid="8"/>
                                        </p:tgtEl>
                                        <p:attrNameLst>
                                          <p:attrName>r</p:attrName>
                                        </p:attrNameLst>
                                      </p:cBhvr>
                                    </p:animRot>
                                    <p:animRot by="240000">
                                      <p:cBhvr>
                                        <p:cTn id="40" dur="200" fill="hold">
                                          <p:stCondLst>
                                            <p:cond delay="400"/>
                                          </p:stCondLst>
                                        </p:cTn>
                                        <p:tgtEl>
                                          <p:spTgt spid="8"/>
                                        </p:tgtEl>
                                        <p:attrNameLst>
                                          <p:attrName>r</p:attrName>
                                        </p:attrNameLst>
                                      </p:cBhvr>
                                    </p:animRot>
                                    <p:animRot by="-240000">
                                      <p:cBhvr>
                                        <p:cTn id="41" dur="200" fill="hold">
                                          <p:stCondLst>
                                            <p:cond delay="600"/>
                                          </p:stCondLst>
                                        </p:cTn>
                                        <p:tgtEl>
                                          <p:spTgt spid="8"/>
                                        </p:tgtEl>
                                        <p:attrNameLst>
                                          <p:attrName>r</p:attrName>
                                        </p:attrNameLst>
                                      </p:cBhvr>
                                    </p:animRot>
                                    <p:animRot by="120000">
                                      <p:cBhvr>
                                        <p:cTn id="42" dur="200" fill="hold">
                                          <p:stCondLst>
                                            <p:cond delay="800"/>
                                          </p:stCondLst>
                                        </p:cTn>
                                        <p:tgtEl>
                                          <p:spTgt spid="8"/>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32" presetClass="emph" presetSubtype="0" fill="hold" grpId="0" nodeType="clickEffect">
                                  <p:stCondLst>
                                    <p:cond delay="0"/>
                                  </p:stCondLst>
                                  <p:childTnLst>
                                    <p:animRot by="120000">
                                      <p:cBhvr>
                                        <p:cTn id="46" dur="100" fill="hold">
                                          <p:stCondLst>
                                            <p:cond delay="0"/>
                                          </p:stCondLst>
                                        </p:cTn>
                                        <p:tgtEl>
                                          <p:spTgt spid="15"/>
                                        </p:tgtEl>
                                        <p:attrNameLst>
                                          <p:attrName>r</p:attrName>
                                        </p:attrNameLst>
                                      </p:cBhvr>
                                    </p:animRot>
                                    <p:animRot by="-240000">
                                      <p:cBhvr>
                                        <p:cTn id="47" dur="200" fill="hold">
                                          <p:stCondLst>
                                            <p:cond delay="200"/>
                                          </p:stCondLst>
                                        </p:cTn>
                                        <p:tgtEl>
                                          <p:spTgt spid="15"/>
                                        </p:tgtEl>
                                        <p:attrNameLst>
                                          <p:attrName>r</p:attrName>
                                        </p:attrNameLst>
                                      </p:cBhvr>
                                    </p:animRot>
                                    <p:animRot by="240000">
                                      <p:cBhvr>
                                        <p:cTn id="48" dur="200" fill="hold">
                                          <p:stCondLst>
                                            <p:cond delay="400"/>
                                          </p:stCondLst>
                                        </p:cTn>
                                        <p:tgtEl>
                                          <p:spTgt spid="15"/>
                                        </p:tgtEl>
                                        <p:attrNameLst>
                                          <p:attrName>r</p:attrName>
                                        </p:attrNameLst>
                                      </p:cBhvr>
                                    </p:animRot>
                                    <p:animRot by="-240000">
                                      <p:cBhvr>
                                        <p:cTn id="49" dur="200" fill="hold">
                                          <p:stCondLst>
                                            <p:cond delay="600"/>
                                          </p:stCondLst>
                                        </p:cTn>
                                        <p:tgtEl>
                                          <p:spTgt spid="15"/>
                                        </p:tgtEl>
                                        <p:attrNameLst>
                                          <p:attrName>r</p:attrName>
                                        </p:attrNameLst>
                                      </p:cBhvr>
                                    </p:animRot>
                                    <p:animRot by="120000">
                                      <p:cBhvr>
                                        <p:cTn id="50" dur="200" fill="hold">
                                          <p:stCondLst>
                                            <p:cond delay="800"/>
                                          </p:stCondLst>
                                        </p:cTn>
                                        <p:tgtEl>
                                          <p:spTgt spid="1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301240"/>
            <a:ext cx="7560840" cy="2223072"/>
          </a:xfrm>
          <a:prstGeom prst="rect">
            <a:avLst/>
          </a:prstGeom>
          <a:ln>
            <a:noFill/>
          </a:ln>
          <a:effectLst>
            <a:softEdge rad="112500"/>
          </a:effectLst>
        </p:spPr>
      </p:pic>
      <p:sp>
        <p:nvSpPr>
          <p:cNvPr id="7" name="Pensées 6"/>
          <p:cNvSpPr/>
          <p:nvPr/>
        </p:nvSpPr>
        <p:spPr>
          <a:xfrm rot="21414758" flipH="1">
            <a:off x="1492959" y="507791"/>
            <a:ext cx="4382641" cy="760656"/>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DZ" sz="3600" b="1" i="1">
                <a:ln w="50800"/>
                <a:solidFill>
                  <a:schemeClr val="bg1">
                    <a:shade val="50000"/>
                  </a:schemeClr>
                </a:solidFill>
                <a:latin typeface="Arial Unicode MS" pitchFamily="34" charset="-128"/>
                <a:ea typeface="Arial Unicode MS" pitchFamily="34" charset="-128"/>
                <a:cs typeface="Arial Unicode MS" pitchFamily="34" charset="-128"/>
              </a:rPr>
              <a:t>ثالثا: التحكيم</a:t>
            </a:r>
            <a:endParaRPr lang="fr-FR" sz="3600" b="1" i="1">
              <a:ln w="50800"/>
              <a:solidFill>
                <a:schemeClr val="bg1">
                  <a:shade val="50000"/>
                </a:schemeClr>
              </a:solidFill>
              <a:latin typeface="Arial Unicode MS" pitchFamily="34" charset="-128"/>
              <a:ea typeface="Arial Unicode MS" pitchFamily="34" charset="-128"/>
              <a:cs typeface="Arial Unicode MS" pitchFamily="34" charset="-128"/>
            </a:endParaRPr>
          </a:p>
        </p:txBody>
      </p:sp>
      <p:sp>
        <p:nvSpPr>
          <p:cNvPr id="8" name="Espace réservé du contenu 4"/>
          <p:cNvSpPr>
            <a:spLocks noGrp="1"/>
          </p:cNvSpPr>
          <p:nvPr>
            <p:ph sz="half" idx="1"/>
          </p:nvPr>
        </p:nvSpPr>
        <p:spPr>
          <a:xfrm>
            <a:off x="1043608" y="2420888"/>
            <a:ext cx="7200800" cy="3767328"/>
          </a:xfrm>
        </p:spPr>
        <p:txBody>
          <a:bodyPr>
            <a:normAutofit/>
          </a:bodyPr>
          <a:lstStyle/>
          <a:p>
            <a:pPr algn="ctr" rtl="1"/>
            <a:r>
              <a:rPr lang="ar-DZ" sz="3600">
                <a:latin typeface="Arial Unicode MS" pitchFamily="34" charset="-128"/>
                <a:ea typeface="Arial Unicode MS" pitchFamily="34" charset="-128"/>
                <a:cs typeface="Arial Unicode MS" pitchFamily="34" charset="-128"/>
              </a:rPr>
              <a:t>يمكن تعريف التحكيم على أنّه: "إتفاق أطراف علاقة قانونية معينة سواء عقدية أو غير عقدية على أن يتم الفصل في المنازعة التي نشأت بينهما بالفعل أو يحتمل أن تنشأ عن طريق أشخاص يتم اختيارهم كمحكمين".</a:t>
            </a:r>
            <a:endParaRPr lang="fr-FR" sz="360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425756767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randombar(horizontal)">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548680"/>
            <a:ext cx="7543800" cy="1524000"/>
          </a:xfrm>
        </p:spPr>
        <p:txBody>
          <a:bodyPr/>
          <a:lstStyle/>
          <a:p>
            <a:pPr algn="ctr" rtl="1"/>
            <a:r>
              <a:rPr lang="ar-SA" sz="4800" b="1">
                <a:solidFill>
                  <a:srgbClr val="FFFF00"/>
                </a:solidFill>
                <a:latin typeface="Andalus" pitchFamily="18" charset="-78"/>
                <a:cs typeface="Andalus" pitchFamily="18" charset="-78"/>
              </a:rPr>
              <a:t>الفصل الأول: </a:t>
            </a:r>
            <a:r>
              <a:rPr lang="ar-SA" sz="4800" b="1">
                <a:solidFill>
                  <a:schemeClr val="bg1"/>
                </a:solidFill>
                <a:latin typeface="Andalus" pitchFamily="18" charset="-78"/>
                <a:cs typeface="Andalus" pitchFamily="18" charset="-78"/>
              </a:rPr>
              <a:t>التحكيم التجاري الدولي في قطاع المحروقات</a:t>
            </a:r>
            <a:endParaRPr lang="fr-FR" sz="480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1043608" y="3068960"/>
            <a:ext cx="6858000" cy="648072"/>
          </a:xfrm>
        </p:spPr>
        <p:txBody>
          <a:bodyPr/>
          <a:lstStyle/>
          <a:p>
            <a:pPr algn="ctr" rtl="1"/>
            <a:r>
              <a:rPr lang="ar-SA" b="1"/>
              <a:t>تم دراسة هذا الفصل من خلال محورين:</a:t>
            </a:r>
            <a:endParaRPr lang="fr-FR"/>
          </a:p>
        </p:txBody>
      </p:sp>
      <p:sp>
        <p:nvSpPr>
          <p:cNvPr id="4" name="Rectangle 3"/>
          <p:cNvSpPr/>
          <p:nvPr/>
        </p:nvSpPr>
        <p:spPr>
          <a:xfrm>
            <a:off x="5364088" y="3810496"/>
            <a:ext cx="3096344" cy="1938992"/>
          </a:xfrm>
          <a:prstGeom prst="rect">
            <a:avLst/>
          </a:prstGeom>
          <a:ln>
            <a:solidFill>
              <a:schemeClr val="accent1"/>
            </a:solidFill>
          </a:ln>
        </p:spPr>
        <p:txBody>
          <a:bodyPr wrap="square">
            <a:spAutoFit/>
          </a:bodyPr>
          <a:lstStyle/>
          <a:p>
            <a:pPr algn="ctr" rtl="1"/>
            <a:r>
              <a:rPr lang="ar-DZ" sz="4000" b="1" i="1">
                <a:solidFill>
                  <a:schemeClr val="accent1"/>
                </a:solidFill>
              </a:rPr>
              <a:t>المحور الأول</a:t>
            </a:r>
            <a:r>
              <a:rPr lang="ar-SA" sz="4000" b="1">
                <a:solidFill>
                  <a:schemeClr val="accent1"/>
                </a:solidFill>
              </a:rPr>
              <a:t>: </a:t>
            </a:r>
            <a:r>
              <a:rPr lang="ar-DZ" sz="4000" b="1" i="1"/>
              <a:t>مفهوم التحكيم التجاري الدولي</a:t>
            </a:r>
            <a:endParaRPr lang="fr-FR" sz="4000"/>
          </a:p>
        </p:txBody>
      </p:sp>
      <p:sp>
        <p:nvSpPr>
          <p:cNvPr id="5" name="Rectangle 4"/>
          <p:cNvSpPr/>
          <p:nvPr/>
        </p:nvSpPr>
        <p:spPr>
          <a:xfrm>
            <a:off x="885858" y="3789040"/>
            <a:ext cx="3470118" cy="1815882"/>
          </a:xfrm>
          <a:prstGeom prst="rect">
            <a:avLst/>
          </a:prstGeom>
          <a:ln>
            <a:solidFill>
              <a:schemeClr val="accent1"/>
            </a:solidFill>
          </a:ln>
        </p:spPr>
        <p:txBody>
          <a:bodyPr wrap="square">
            <a:spAutoFit/>
          </a:bodyPr>
          <a:lstStyle/>
          <a:p>
            <a:pPr algn="ctr" rtl="1"/>
            <a:r>
              <a:rPr lang="ar-DZ" sz="4000" b="1" i="1">
                <a:solidFill>
                  <a:schemeClr val="accent1"/>
                </a:solidFill>
              </a:rPr>
              <a:t>المحور الثاني</a:t>
            </a:r>
            <a:r>
              <a:rPr lang="ar-SA" sz="4000" b="1">
                <a:solidFill>
                  <a:schemeClr val="accent1"/>
                </a:solidFill>
              </a:rPr>
              <a:t>: </a:t>
            </a:r>
            <a:r>
              <a:rPr lang="ar-DZ" sz="3600" b="1" i="1"/>
              <a:t>تسوية النزاعات في مجال المحروقات</a:t>
            </a:r>
            <a:endParaRPr lang="fr-FR" sz="3600"/>
          </a:p>
        </p:txBody>
      </p:sp>
    </p:spTree>
    <p:extLst>
      <p:ext uri="{BB962C8B-B14F-4D97-AF65-F5344CB8AC3E}">
        <p14:creationId xmlns:p14="http://schemas.microsoft.com/office/powerpoint/2010/main" val="177018821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randombar(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50693" y="332656"/>
            <a:ext cx="8365785" cy="523220"/>
          </a:xfrm>
          <a:prstGeom prst="rect">
            <a:avLst/>
          </a:prstGeom>
        </p:spPr>
        <p:txBody>
          <a:bodyPr wrap="square">
            <a:spAutoFit/>
          </a:bodyPr>
          <a:lstStyle/>
          <a:p>
            <a:pPr algn="ctr"/>
            <a:r>
              <a:rPr lang="ar-DZ" sz="2800" b="1" i="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Unicode MS" pitchFamily="34" charset="-128"/>
                <a:ea typeface="Arial Unicode MS" pitchFamily="34" charset="-128"/>
                <a:cs typeface="Arial Unicode MS" pitchFamily="34" charset="-128"/>
              </a:rPr>
              <a:t>المحور الأول</a:t>
            </a:r>
            <a:r>
              <a:rPr lang="ar-SA" sz="2800" b="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Unicode MS" pitchFamily="34" charset="-128"/>
                <a:ea typeface="Arial Unicode MS" pitchFamily="34" charset="-128"/>
                <a:cs typeface="Arial Unicode MS" pitchFamily="34" charset="-128"/>
              </a:rPr>
              <a:t>: </a:t>
            </a:r>
            <a:r>
              <a:rPr lang="ar-DZ" sz="2800" b="1" i="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Unicode MS" pitchFamily="34" charset="-128"/>
                <a:ea typeface="Arial Unicode MS" pitchFamily="34" charset="-128"/>
                <a:cs typeface="Arial Unicode MS" pitchFamily="34" charset="-128"/>
              </a:rPr>
              <a:t>مفهوم التحكيم التجاري الدولي</a:t>
            </a:r>
            <a:endParaRPr lang="fr-FR" sz="2800" b="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Unicode MS" pitchFamily="34" charset="-128"/>
              <a:ea typeface="Arial Unicode MS" pitchFamily="34" charset="-128"/>
              <a:cs typeface="Arial Unicode MS" pitchFamily="34" charset="-128"/>
            </a:endParaRP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165" y="855876"/>
            <a:ext cx="7560840" cy="2069068"/>
          </a:xfrm>
          <a:prstGeom prst="rect">
            <a:avLst/>
          </a:prstGeom>
          <a:ln>
            <a:noFill/>
          </a:ln>
          <a:effectLst>
            <a:softEdge rad="112500"/>
          </a:effectLst>
        </p:spPr>
      </p:pic>
      <p:sp>
        <p:nvSpPr>
          <p:cNvPr id="10" name="Pensées 9"/>
          <p:cNvSpPr/>
          <p:nvPr/>
        </p:nvSpPr>
        <p:spPr>
          <a:xfrm rot="21414758" flipH="1">
            <a:off x="1135434" y="816261"/>
            <a:ext cx="6462435" cy="1424046"/>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r>
              <a:rPr lang="ar-DZ" sz="2800" b="1">
                <a:ln w="50800"/>
                <a:solidFill>
                  <a:schemeClr val="bg1">
                    <a:shade val="50000"/>
                  </a:schemeClr>
                </a:solidFill>
                <a:latin typeface="Arial Unicode MS" pitchFamily="34" charset="-128"/>
                <a:ea typeface="Arial Unicode MS" pitchFamily="34" charset="-128"/>
                <a:cs typeface="Arial Unicode MS" pitchFamily="34" charset="-128"/>
              </a:rPr>
              <a:t>أولا</a:t>
            </a:r>
            <a:r>
              <a:rPr lang="ar-SA" sz="2800" b="1">
                <a:ln w="50800"/>
                <a:solidFill>
                  <a:schemeClr val="bg1">
                    <a:shade val="50000"/>
                  </a:schemeClr>
                </a:solidFill>
                <a:latin typeface="Arial Unicode MS" pitchFamily="34" charset="-128"/>
                <a:ea typeface="Arial Unicode MS" pitchFamily="34" charset="-128"/>
                <a:cs typeface="Arial Unicode MS" pitchFamily="34" charset="-128"/>
              </a:rPr>
              <a:t>: </a:t>
            </a:r>
            <a:r>
              <a:rPr lang="ar-DZ" sz="2800" b="1">
                <a:ln w="50800"/>
                <a:solidFill>
                  <a:schemeClr val="bg1">
                    <a:shade val="50000"/>
                  </a:schemeClr>
                </a:solidFill>
                <a:latin typeface="Arial Unicode MS" pitchFamily="34" charset="-128"/>
                <a:ea typeface="Arial Unicode MS" pitchFamily="34" charset="-128"/>
                <a:cs typeface="Arial Unicode MS" pitchFamily="34" charset="-128"/>
              </a:rPr>
              <a:t>تعريف التحكيم التجاري </a:t>
            </a:r>
            <a:r>
              <a:rPr lang="ar-DZ" sz="2400" b="1" smtClean="0">
                <a:ln w="50800"/>
                <a:solidFill>
                  <a:schemeClr val="bg1">
                    <a:shade val="50000"/>
                  </a:schemeClr>
                </a:solidFill>
                <a:latin typeface="Arial Unicode MS" pitchFamily="34" charset="-128"/>
                <a:ea typeface="Arial Unicode MS" pitchFamily="34" charset="-128"/>
                <a:cs typeface="Arial Unicode MS" pitchFamily="34" charset="-128"/>
              </a:rPr>
              <a:t>الدولي</a:t>
            </a:r>
            <a:endParaRPr lang="fr-FR" sz="2800" b="1">
              <a:ln w="50800"/>
              <a:solidFill>
                <a:schemeClr val="bg1">
                  <a:shade val="50000"/>
                </a:schemeClr>
              </a:solidFill>
              <a:latin typeface="Arial Unicode MS" pitchFamily="34" charset="-128"/>
              <a:ea typeface="Arial Unicode MS" pitchFamily="34" charset="-128"/>
              <a:cs typeface="Arial Unicode MS" pitchFamily="34" charset="-128"/>
            </a:endParaRPr>
          </a:p>
        </p:txBody>
      </p:sp>
      <p:sp>
        <p:nvSpPr>
          <p:cNvPr id="11" name="Titre 1"/>
          <p:cNvSpPr>
            <a:spLocks noGrp="1"/>
          </p:cNvSpPr>
          <p:nvPr>
            <p:ph type="body" sz="half" idx="2"/>
          </p:nvPr>
        </p:nvSpPr>
        <p:spPr>
          <a:xfrm>
            <a:off x="853165" y="3212976"/>
            <a:ext cx="7391400" cy="2978125"/>
          </a:xfrm>
        </p:spPr>
        <p:txBody>
          <a:bodyPr>
            <a:noAutofit/>
          </a:bodyPr>
          <a:lstStyle/>
          <a:p>
            <a:pPr algn="just" rtl="1"/>
            <a:r>
              <a:rPr lang="ar-DZ" sz="2400">
                <a:latin typeface="Arial Unicode MS" pitchFamily="34" charset="-128"/>
                <a:ea typeface="Arial Unicode MS" pitchFamily="34" charset="-128"/>
                <a:cs typeface="Arial Unicode MS" pitchFamily="34" charset="-128"/>
              </a:rPr>
              <a:t>اعتمد المشرع الجزائري في تحديد دولية التحكيم على المعيار الاقتصادي أو المصالح التجارية الدولية، وهي مأخوذة من التشريع الفرنسي، وبالتالي يتم الرجوع في تحديد العلاقة التجارية للنزاع إلى قواعد القانون الداخلي وذلك تماشيا مع اتفاقية نيويورك لسنة 1958م والتي أكدت في مادتها الأولى أنّ العبرة في تحديد الطبيعة التجارية للنزاع هو القانون الوطني، وبالتالي فإنّ التحكيم التجاري الدولي هو نظام قانوني لحل النزاعات الناتجة عن عقود التجارة الدولية.</a:t>
            </a:r>
            <a:endParaRPr lang="fr-FR" sz="240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2369106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randombar(horizontal)">
                                      <p:cBhvr>
                                        <p:cTn id="12"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165" y="855876"/>
            <a:ext cx="7560840" cy="2069068"/>
          </a:xfrm>
          <a:prstGeom prst="rect">
            <a:avLst/>
          </a:prstGeom>
          <a:ln>
            <a:noFill/>
          </a:ln>
          <a:effectLst>
            <a:softEdge rad="112500"/>
          </a:effectLst>
        </p:spPr>
      </p:pic>
      <p:sp>
        <p:nvSpPr>
          <p:cNvPr id="3" name="Pensées 2"/>
          <p:cNvSpPr/>
          <p:nvPr/>
        </p:nvSpPr>
        <p:spPr>
          <a:xfrm rot="21414758" flipH="1">
            <a:off x="1135434" y="816261"/>
            <a:ext cx="6462435" cy="1424046"/>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r>
              <a:rPr lang="ar-DZ" sz="2800" b="1">
                <a:ln w="50800"/>
                <a:solidFill>
                  <a:schemeClr val="bg1">
                    <a:shade val="50000"/>
                  </a:schemeClr>
                </a:solidFill>
                <a:latin typeface="Arial Unicode MS" pitchFamily="34" charset="-128"/>
                <a:ea typeface="Arial Unicode MS" pitchFamily="34" charset="-128"/>
                <a:cs typeface="Arial Unicode MS" pitchFamily="34" charset="-128"/>
              </a:rPr>
              <a:t>ثانيا: اتفاقية التحكيم التجاري الدولي</a:t>
            </a:r>
            <a:endParaRPr lang="fr-FR" sz="2800" b="1">
              <a:ln w="50800"/>
              <a:solidFill>
                <a:schemeClr val="bg1">
                  <a:shade val="50000"/>
                </a:schemeClr>
              </a:solidFill>
              <a:latin typeface="Arial Unicode MS" pitchFamily="34" charset="-128"/>
              <a:ea typeface="Arial Unicode MS" pitchFamily="34" charset="-128"/>
              <a:cs typeface="Arial Unicode MS" pitchFamily="34" charset="-128"/>
            </a:endParaRPr>
          </a:p>
        </p:txBody>
      </p:sp>
      <p:sp>
        <p:nvSpPr>
          <p:cNvPr id="4" name="Rectangle 3"/>
          <p:cNvSpPr/>
          <p:nvPr/>
        </p:nvSpPr>
        <p:spPr>
          <a:xfrm>
            <a:off x="876378" y="3068960"/>
            <a:ext cx="7514413" cy="2246769"/>
          </a:xfrm>
          <a:prstGeom prst="rect">
            <a:avLst/>
          </a:prstGeom>
        </p:spPr>
        <p:txBody>
          <a:bodyPr wrap="square">
            <a:spAutoFit/>
          </a:bodyPr>
          <a:lstStyle/>
          <a:p>
            <a:pPr algn="just" rtl="1"/>
            <a:r>
              <a:rPr lang="ar-DZ" sz="2800">
                <a:latin typeface="Arial Unicode MS" pitchFamily="34" charset="-128"/>
                <a:ea typeface="Arial Unicode MS" pitchFamily="34" charset="-128"/>
                <a:cs typeface="Arial Unicode MS" pitchFamily="34" charset="-128"/>
              </a:rPr>
              <a:t>باعتبار أنّ التحكيم قائم على إرادة الأطراف في اختيار هيئة التحكيم بمقتضى اتفاقية التحكيم عندما يثور النزاع بمناسبة العقد التجاري، سواء كان ذلك وقت إبرام الاتفاق أو بعد إبرامه، فاتفاقية التحكيم هي التي تعتمد عليها هيئة التحكيم</a:t>
            </a:r>
            <a:r>
              <a:rPr lang="ar-DZ"/>
              <a:t>.</a:t>
            </a:r>
            <a:endParaRPr lang="fr-FR"/>
          </a:p>
        </p:txBody>
      </p:sp>
    </p:spTree>
    <p:extLst>
      <p:ext uri="{BB962C8B-B14F-4D97-AF65-F5344CB8AC3E}">
        <p14:creationId xmlns:p14="http://schemas.microsoft.com/office/powerpoint/2010/main" val="360694202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165" y="855876"/>
            <a:ext cx="7560840" cy="2069068"/>
          </a:xfrm>
          <a:prstGeom prst="rect">
            <a:avLst/>
          </a:prstGeom>
          <a:ln>
            <a:noFill/>
          </a:ln>
          <a:effectLst>
            <a:softEdge rad="112500"/>
          </a:effectLst>
        </p:spPr>
      </p:pic>
      <p:sp>
        <p:nvSpPr>
          <p:cNvPr id="4" name="Pensées 3"/>
          <p:cNvSpPr/>
          <p:nvPr/>
        </p:nvSpPr>
        <p:spPr>
          <a:xfrm rot="21414758" flipH="1">
            <a:off x="1135434" y="816261"/>
            <a:ext cx="6462435" cy="1424046"/>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r>
              <a:rPr lang="ar-DZ" sz="2800" b="1" smtClean="0">
                <a:ln w="50800"/>
                <a:solidFill>
                  <a:schemeClr val="bg1">
                    <a:shade val="50000"/>
                  </a:schemeClr>
                </a:solidFill>
                <a:latin typeface="Arial Unicode MS" pitchFamily="34" charset="-128"/>
                <a:ea typeface="Arial Unicode MS" pitchFamily="34" charset="-128"/>
                <a:cs typeface="Arial Unicode MS" pitchFamily="34" charset="-128"/>
              </a:rPr>
              <a:t>ثالثا</a:t>
            </a:r>
            <a:r>
              <a:rPr lang="ar-DZ" sz="2800" b="1">
                <a:ln w="50800"/>
                <a:solidFill>
                  <a:schemeClr val="bg1">
                    <a:shade val="50000"/>
                  </a:schemeClr>
                </a:solidFill>
                <a:latin typeface="Arial Unicode MS" pitchFamily="34" charset="-128"/>
                <a:ea typeface="Arial Unicode MS" pitchFamily="34" charset="-128"/>
                <a:cs typeface="Arial Unicode MS" pitchFamily="34" charset="-128"/>
              </a:rPr>
              <a:t>: إجراءات التحكيم التجاري الدولي</a:t>
            </a:r>
          </a:p>
        </p:txBody>
      </p:sp>
      <p:sp>
        <p:nvSpPr>
          <p:cNvPr id="6" name="Rectangle 5"/>
          <p:cNvSpPr/>
          <p:nvPr/>
        </p:nvSpPr>
        <p:spPr>
          <a:xfrm>
            <a:off x="971600" y="3068960"/>
            <a:ext cx="7560840" cy="2554545"/>
          </a:xfrm>
          <a:prstGeom prst="rect">
            <a:avLst/>
          </a:prstGeom>
        </p:spPr>
        <p:txBody>
          <a:bodyPr wrap="square">
            <a:spAutoFit/>
          </a:bodyPr>
          <a:lstStyle/>
          <a:p>
            <a:pPr algn="just" rtl="1"/>
            <a:r>
              <a:rPr lang="ar-DZ" sz="3200" b="1">
                <a:latin typeface="Arial Unicode MS" pitchFamily="34" charset="-128"/>
                <a:ea typeface="Arial Unicode MS" pitchFamily="34" charset="-128"/>
                <a:cs typeface="Arial Unicode MS" pitchFamily="34" charset="-128"/>
              </a:rPr>
              <a:t>تبدأ إجراءات تنظيم التحكيم التجاري الدولي، بإجراءات تعيين المحكمين والإجراءات التي تحكم الخصومة التحكيمية وصدور قرار التحكيم وفقا لما انتهجه المشرع الجزائري ضمن قانون الإجراءات المدنية والإدارية</a:t>
            </a:r>
            <a:r>
              <a:rPr lang="ar-SA" sz="3200" b="1">
                <a:latin typeface="Arial Unicode MS" pitchFamily="34" charset="-128"/>
                <a:ea typeface="Arial Unicode MS" pitchFamily="34" charset="-128"/>
                <a:cs typeface="Arial Unicode MS" pitchFamily="34" charset="-128"/>
              </a:rPr>
              <a:t>.</a:t>
            </a:r>
            <a:endParaRPr lang="fr-FR" sz="320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40940104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5536" y="476672"/>
            <a:ext cx="8443337" cy="584775"/>
          </a:xfrm>
          <a:prstGeom prst="rect">
            <a:avLst/>
          </a:prstGeom>
        </p:spPr>
        <p:txBody>
          <a:bodyPr wrap="none">
            <a:spAutoFit/>
          </a:bodyPr>
          <a:lstStyle/>
          <a:p>
            <a:r>
              <a:rPr lang="ar-DZ" sz="3200" b="1" i="1"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Unicode MS" pitchFamily="34" charset="-128"/>
                <a:ea typeface="Arial Unicode MS" pitchFamily="34" charset="-128"/>
                <a:cs typeface="Arial Unicode MS" pitchFamily="34" charset="-128"/>
              </a:rPr>
              <a:t>المحور الثاني</a:t>
            </a:r>
            <a:r>
              <a:rPr lang="ar-SA" sz="3200" b="1"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Unicode MS" pitchFamily="34" charset="-128"/>
                <a:ea typeface="Arial Unicode MS" pitchFamily="34" charset="-128"/>
                <a:cs typeface="Arial Unicode MS" pitchFamily="34" charset="-128"/>
              </a:rPr>
              <a:t>: </a:t>
            </a:r>
            <a:r>
              <a:rPr lang="ar-DZ" sz="3200" b="1" i="1"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Unicode MS" pitchFamily="34" charset="-128"/>
                <a:ea typeface="Arial Unicode MS" pitchFamily="34" charset="-128"/>
                <a:cs typeface="Arial Unicode MS" pitchFamily="34" charset="-128"/>
              </a:rPr>
              <a:t>تسوية النزاعات في مجال المحروقات</a:t>
            </a:r>
            <a:endParaRPr lang="fr-FR" sz="3200" b="1"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Unicode MS" pitchFamily="34" charset="-128"/>
              <a:ea typeface="Arial Unicode MS" pitchFamily="34" charset="-128"/>
              <a:cs typeface="Arial Unicode MS" pitchFamily="34" charset="-128"/>
            </a:endParaRP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165" y="1061447"/>
            <a:ext cx="7560840" cy="1782778"/>
          </a:xfrm>
          <a:prstGeom prst="rect">
            <a:avLst/>
          </a:prstGeom>
          <a:ln>
            <a:noFill/>
          </a:ln>
          <a:effectLst>
            <a:softEdge rad="112500"/>
          </a:effectLst>
        </p:spPr>
      </p:pic>
      <p:sp>
        <p:nvSpPr>
          <p:cNvPr id="8" name="Pensées 7"/>
          <p:cNvSpPr/>
          <p:nvPr/>
        </p:nvSpPr>
        <p:spPr>
          <a:xfrm rot="21414758" flipH="1">
            <a:off x="1169407" y="1061886"/>
            <a:ext cx="6462435" cy="1188428"/>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r>
              <a:rPr lang="ar-DZ" sz="2800" b="1">
                <a:ln w="50800"/>
                <a:solidFill>
                  <a:schemeClr val="bg1">
                    <a:shade val="50000"/>
                  </a:schemeClr>
                </a:solidFill>
                <a:latin typeface="Arial Unicode MS" pitchFamily="34" charset="-128"/>
                <a:ea typeface="Arial Unicode MS" pitchFamily="34" charset="-128"/>
                <a:cs typeface="Arial Unicode MS" pitchFamily="34" charset="-128"/>
              </a:rPr>
              <a:t>أولا: التسوية الودية لنزاعات العقود البترولية</a:t>
            </a:r>
          </a:p>
        </p:txBody>
      </p:sp>
      <p:sp>
        <p:nvSpPr>
          <p:cNvPr id="9" name="Rectangle 8"/>
          <p:cNvSpPr/>
          <p:nvPr/>
        </p:nvSpPr>
        <p:spPr>
          <a:xfrm>
            <a:off x="539552" y="2780928"/>
            <a:ext cx="8064896" cy="3416320"/>
          </a:xfrm>
          <a:prstGeom prst="rect">
            <a:avLst/>
          </a:prstGeom>
        </p:spPr>
        <p:txBody>
          <a:bodyPr wrap="square">
            <a:spAutoFit/>
          </a:bodyPr>
          <a:lstStyle/>
          <a:p>
            <a:pPr algn="just" rtl="1"/>
            <a:r>
              <a:rPr lang="ar-DZ" sz="2400">
                <a:latin typeface="Arial Unicode MS" pitchFamily="34" charset="-128"/>
                <a:ea typeface="Arial Unicode MS" pitchFamily="34" charset="-128"/>
                <a:cs typeface="Arial Unicode MS" pitchFamily="34" charset="-128"/>
              </a:rPr>
              <a:t>بالرجوع للقانون 19/ 13 لاسيما نص المادة 54 منه نجد أنّ المشرع الجزائري نص على وجوب لجوء أطراف عقود المحروقات إلى اعتماد بند في العقد ينص على اللجوء إلى طريقة تسوية النزاعات بالتراضي قبل اللجوء إلى المحاكم المختصة بالنزاعات في مجال المحروقات، وبالتالي نجد هنا أن المشرع الجزائري اعتبر إجراء الصلح (التراضي) إجراء وجوبي على أطراف العقد النفطي تحديده في العقد للجوء إليه في حالة وقوع نزاع بين أطراف العلاقة القانونية حول تنفيذ العقد، قبل عرض هذا النزاع على القضاء، وهذا ماسنشير إليه في العنصر الأخير بعد التطرق للتحكيم</a:t>
            </a:r>
            <a:r>
              <a:rPr lang="ar-DZ"/>
              <a:t>.</a:t>
            </a:r>
            <a:endParaRPr lang="fr-FR"/>
          </a:p>
        </p:txBody>
      </p:sp>
    </p:spTree>
    <p:extLst>
      <p:ext uri="{BB962C8B-B14F-4D97-AF65-F5344CB8AC3E}">
        <p14:creationId xmlns:p14="http://schemas.microsoft.com/office/powerpoint/2010/main" val="334155455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580" y="470909"/>
            <a:ext cx="7560840" cy="1805963"/>
          </a:xfrm>
          <a:prstGeom prst="rect">
            <a:avLst/>
          </a:prstGeom>
          <a:ln>
            <a:noFill/>
          </a:ln>
          <a:effectLst>
            <a:softEdge rad="112500"/>
          </a:effectLst>
        </p:spPr>
      </p:pic>
      <p:sp>
        <p:nvSpPr>
          <p:cNvPr id="4" name="Pensées 3"/>
          <p:cNvSpPr/>
          <p:nvPr/>
        </p:nvSpPr>
        <p:spPr>
          <a:xfrm rot="21414758" flipH="1">
            <a:off x="1070922" y="433815"/>
            <a:ext cx="6462435" cy="1188428"/>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r>
              <a:rPr lang="ar-DZ" sz="2400" b="1">
                <a:ln w="50800"/>
                <a:solidFill>
                  <a:schemeClr val="bg1">
                    <a:shade val="50000"/>
                  </a:schemeClr>
                </a:solidFill>
                <a:latin typeface="Arial Unicode MS" pitchFamily="34" charset="-128"/>
                <a:ea typeface="Arial Unicode MS" pitchFamily="34" charset="-128"/>
                <a:cs typeface="Arial Unicode MS" pitchFamily="34" charset="-128"/>
              </a:rPr>
              <a:t>ثانيا: عرض النزاع في مجال المحروقات (النفطية) على التحكيم</a:t>
            </a:r>
          </a:p>
        </p:txBody>
      </p:sp>
      <p:sp>
        <p:nvSpPr>
          <p:cNvPr id="5" name="Rectangle 4"/>
          <p:cNvSpPr/>
          <p:nvPr/>
        </p:nvSpPr>
        <p:spPr>
          <a:xfrm>
            <a:off x="467544" y="2204864"/>
            <a:ext cx="7884876" cy="3785652"/>
          </a:xfrm>
          <a:prstGeom prst="rect">
            <a:avLst/>
          </a:prstGeom>
        </p:spPr>
        <p:txBody>
          <a:bodyPr wrap="square">
            <a:spAutoFit/>
          </a:bodyPr>
          <a:lstStyle/>
          <a:p>
            <a:pPr algn="just" rtl="1"/>
            <a:r>
              <a:rPr lang="ar-DZ" sz="2000">
                <a:latin typeface="Arial Unicode MS" pitchFamily="34" charset="-128"/>
                <a:ea typeface="Arial Unicode MS" pitchFamily="34" charset="-128"/>
                <a:cs typeface="Arial Unicode MS" pitchFamily="34" charset="-128"/>
              </a:rPr>
              <a:t>كما نجد أنّ المشرع الجزائري حسب القانون 19/ 13 أبقى على إجراء التحكيم كطريقة ودية لتسوية النزاعات تخضع لسلطة أطراف العقد، وذلك بنص المادة 54 منه على أنه يمكن أن تتضمن عقود المحروقات بند خاص بشرط التحكيم الذي يمكن أطراف العقد في حالة وقوع نزاع إلى تسويته عن طريق التحكيم التجاري الدولي، حيث يفهم من ذلك أنّ إجراء النص على التحكيم في العقد كإجراء ودي لتسوية النزاعات هو أمر إختياري يخضع لإرادة أطراف العلاقة القانونية (عقود المحروقات)، فلهم اللجوء إليه من عدمه، لأنّه كأصل عام حسب الأحكام القانونية للتحكيم، في حالة اللجوء إلى التحكيم كشرط في العقد لتسوية النزاعات، لا يمكن لأطراف العقد اللجوء إلى القضاء، والتحكيم الذي أشارت إليه المادة 54 من ق. م 19/ 13 هو شرط التحكيم، أي لأطراف العقد تحديده والنص عليه في العقد دون ترك المجال للجوء إلى التحكيم الاتفاقي، وإلا يبقى لهم مجال اللجوء للتسوية الودية بالتراضي أو اللجوء إلى القضاء</a:t>
            </a:r>
            <a:r>
              <a:rPr lang="ar-DZ"/>
              <a:t>.</a:t>
            </a:r>
            <a:endParaRPr lang="fr-FR"/>
          </a:p>
        </p:txBody>
      </p:sp>
    </p:spTree>
    <p:extLst>
      <p:ext uri="{BB962C8B-B14F-4D97-AF65-F5344CB8AC3E}">
        <p14:creationId xmlns:p14="http://schemas.microsoft.com/office/powerpoint/2010/main" val="78268913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580" y="470909"/>
            <a:ext cx="7560840" cy="1805963"/>
          </a:xfrm>
          <a:prstGeom prst="rect">
            <a:avLst/>
          </a:prstGeom>
          <a:ln>
            <a:noFill/>
          </a:ln>
          <a:effectLst>
            <a:softEdge rad="112500"/>
          </a:effectLst>
        </p:spPr>
      </p:pic>
      <p:sp>
        <p:nvSpPr>
          <p:cNvPr id="3" name="Pensées 2"/>
          <p:cNvSpPr/>
          <p:nvPr/>
        </p:nvSpPr>
        <p:spPr>
          <a:xfrm rot="21414758" flipH="1">
            <a:off x="1070922" y="433815"/>
            <a:ext cx="6462435" cy="1188428"/>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r>
              <a:rPr lang="ar-DZ" sz="2000" b="1">
                <a:ln w="50800"/>
                <a:solidFill>
                  <a:schemeClr val="bg1">
                    <a:shade val="50000"/>
                  </a:schemeClr>
                </a:solidFill>
                <a:latin typeface="Arial Unicode MS" pitchFamily="34" charset="-128"/>
                <a:ea typeface="Arial Unicode MS" pitchFamily="34" charset="-128"/>
                <a:cs typeface="Arial Unicode MS" pitchFamily="34" charset="-128"/>
              </a:rPr>
              <a:t>ثالثا: عرض النزاع في مجال عقود المحروقات على المحاكم المتخصصة:</a:t>
            </a:r>
          </a:p>
        </p:txBody>
      </p:sp>
      <p:sp>
        <p:nvSpPr>
          <p:cNvPr id="4" name="Rectangle 3"/>
          <p:cNvSpPr/>
          <p:nvPr/>
        </p:nvSpPr>
        <p:spPr>
          <a:xfrm>
            <a:off x="107504" y="1988840"/>
            <a:ext cx="8928991" cy="4154984"/>
          </a:xfrm>
          <a:prstGeom prst="rect">
            <a:avLst/>
          </a:prstGeom>
        </p:spPr>
        <p:txBody>
          <a:bodyPr wrap="square">
            <a:spAutoFit/>
          </a:bodyPr>
          <a:lstStyle/>
          <a:p>
            <a:pPr algn="just" rtl="1"/>
            <a:r>
              <a:rPr lang="ar-DZ" sz="2400" b="1">
                <a:latin typeface="Arial Unicode MS" pitchFamily="34" charset="-128"/>
                <a:ea typeface="Arial Unicode MS" pitchFamily="34" charset="-128"/>
                <a:cs typeface="Arial Unicode MS" pitchFamily="34" charset="-128"/>
              </a:rPr>
              <a:t>بالرجوع لنص المادة </a:t>
            </a:r>
            <a:r>
              <a:rPr lang="ar-SA" sz="2400" b="1">
                <a:latin typeface="Arial Unicode MS" pitchFamily="34" charset="-128"/>
                <a:ea typeface="Arial Unicode MS" pitchFamily="34" charset="-128"/>
                <a:cs typeface="Arial Unicode MS" pitchFamily="34" charset="-128"/>
              </a:rPr>
              <a:t>54 </a:t>
            </a:r>
            <a:r>
              <a:rPr lang="ar-DZ" sz="2400" b="1">
                <a:latin typeface="Arial Unicode MS" pitchFamily="34" charset="-128"/>
                <a:ea typeface="Arial Unicode MS" pitchFamily="34" charset="-128"/>
                <a:cs typeface="Arial Unicode MS" pitchFamily="34" charset="-128"/>
              </a:rPr>
              <a:t>من القانون </a:t>
            </a:r>
            <a:r>
              <a:rPr lang="ar-SA" sz="2400" b="1">
                <a:latin typeface="Arial Unicode MS" pitchFamily="34" charset="-128"/>
                <a:ea typeface="Arial Unicode MS" pitchFamily="34" charset="-128"/>
                <a:cs typeface="Arial Unicode MS" pitchFamily="34" charset="-128"/>
              </a:rPr>
              <a:t>19/ 13 </a:t>
            </a:r>
            <a:r>
              <a:rPr lang="ar-DZ" sz="2400" b="1">
                <a:latin typeface="Arial Unicode MS" pitchFamily="34" charset="-128"/>
                <a:ea typeface="Arial Unicode MS" pitchFamily="34" charset="-128"/>
                <a:cs typeface="Arial Unicode MS" pitchFamily="34" charset="-128"/>
              </a:rPr>
              <a:t>المتعلق بتنظيم نشاطات المحروقات الجديد نجد أنّ المشرع الجزائري ألزم أطراف عقود المحروقات بوجوب تحديد بند ينص على اللجوء إلى طريقة التسوية الودية في النزاعات المترتبة عن هذه العلاقة القانونية بالتراضي قبل عرض النزاع على المحاكم المختصة وذلك حسب ما تم التطرق إليه أعلاه، وبالتالي فإنّه عمليا في حالة عدم توصل أطراف العلاقة القانونية لحل ودي للنزاع من خلال التراضي فإنّه يفسح المجال أمامهم من أجل اللجوء إلى القضاء للفصل في النزاع</a:t>
            </a:r>
            <a:r>
              <a:rPr lang="ar-SA" sz="2400" b="1">
                <a:latin typeface="Arial Unicode MS" pitchFamily="34" charset="-128"/>
                <a:ea typeface="Arial Unicode MS" pitchFamily="34" charset="-128"/>
                <a:cs typeface="Arial Unicode MS" pitchFamily="34" charset="-128"/>
              </a:rPr>
              <a:t>.</a:t>
            </a:r>
            <a:endParaRPr lang="fr-FR" sz="2400">
              <a:latin typeface="Arial Unicode MS" pitchFamily="34" charset="-128"/>
              <a:ea typeface="Arial Unicode MS" pitchFamily="34" charset="-128"/>
              <a:cs typeface="Arial Unicode MS" pitchFamily="34" charset="-128"/>
            </a:endParaRPr>
          </a:p>
          <a:p>
            <a:pPr algn="just" rtl="1"/>
            <a:r>
              <a:rPr lang="ar-DZ" sz="2400" b="1">
                <a:latin typeface="Arial Unicode MS" pitchFamily="34" charset="-128"/>
                <a:ea typeface="Arial Unicode MS" pitchFamily="34" charset="-128"/>
                <a:cs typeface="Arial Unicode MS" pitchFamily="34" charset="-128"/>
              </a:rPr>
              <a:t>ونجد أنه حسب ما استحدثه المشرع الجزائري في القانون رقم </a:t>
            </a:r>
            <a:r>
              <a:rPr lang="ar-SA" sz="2400" b="1">
                <a:latin typeface="Arial Unicode MS" pitchFamily="34" charset="-128"/>
                <a:ea typeface="Arial Unicode MS" pitchFamily="34" charset="-128"/>
                <a:cs typeface="Arial Unicode MS" pitchFamily="34" charset="-128"/>
              </a:rPr>
              <a:t>22/ 13 </a:t>
            </a:r>
            <a:r>
              <a:rPr lang="ar-DZ" sz="2400" b="1">
                <a:latin typeface="Arial Unicode MS" pitchFamily="34" charset="-128"/>
                <a:ea typeface="Arial Unicode MS" pitchFamily="34" charset="-128"/>
                <a:cs typeface="Arial Unicode MS" pitchFamily="34" charset="-128"/>
              </a:rPr>
              <a:t>المعدل والمتمم للقانون </a:t>
            </a:r>
            <a:r>
              <a:rPr lang="ar-SA" sz="2400" b="1">
                <a:latin typeface="Arial Unicode MS" pitchFamily="34" charset="-128"/>
                <a:ea typeface="Arial Unicode MS" pitchFamily="34" charset="-128"/>
                <a:cs typeface="Arial Unicode MS" pitchFamily="34" charset="-128"/>
              </a:rPr>
              <a:t>08/ 09 </a:t>
            </a:r>
            <a:r>
              <a:rPr lang="ar-DZ" sz="2400" b="1">
                <a:latin typeface="Arial Unicode MS" pitchFamily="34" charset="-128"/>
                <a:ea typeface="Arial Unicode MS" pitchFamily="34" charset="-128"/>
                <a:cs typeface="Arial Unicode MS" pitchFamily="34" charset="-128"/>
              </a:rPr>
              <a:t>المتضمن قانون الإجراءات المدنية والإدارية في الفصل الرابع القسم الثاني تحت عنوان </a:t>
            </a:r>
            <a:r>
              <a:rPr lang="ar-SA" sz="2400" b="1">
                <a:latin typeface="Arial Unicode MS" pitchFamily="34" charset="-128"/>
                <a:ea typeface="Arial Unicode MS" pitchFamily="34" charset="-128"/>
                <a:cs typeface="Arial Unicode MS" pitchFamily="34" charset="-128"/>
              </a:rPr>
              <a:t>"</a:t>
            </a:r>
            <a:r>
              <a:rPr lang="ar-DZ" sz="2400" b="1">
                <a:latin typeface="Arial Unicode MS" pitchFamily="34" charset="-128"/>
                <a:ea typeface="Arial Unicode MS" pitchFamily="34" charset="-128"/>
                <a:cs typeface="Arial Unicode MS" pitchFamily="34" charset="-128"/>
              </a:rPr>
              <a:t>في المحكمة التجارية المتخصصة</a:t>
            </a:r>
            <a:r>
              <a:rPr lang="ar-SA" sz="2400" b="1">
                <a:latin typeface="Arial Unicode MS" pitchFamily="34" charset="-128"/>
                <a:ea typeface="Arial Unicode MS" pitchFamily="34" charset="-128"/>
                <a:cs typeface="Arial Unicode MS" pitchFamily="34" charset="-128"/>
              </a:rPr>
              <a:t>"</a:t>
            </a:r>
            <a:endParaRPr lang="fr-FR" sz="240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3060601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mph" presetSubtype="0" fill="remove" grpId="0" nodeType="clickEffect">
                                  <p:stCondLst>
                                    <p:cond delay="0"/>
                                  </p:stCondLst>
                                  <p:childTnLst>
                                    <p:animClr clrSpc="rgb" dir="cw">
                                      <p:cBhvr override="childStyle">
                                        <p:cTn id="11" dur="250" autoRev="1" fill="remove"/>
                                        <p:tgtEl>
                                          <p:spTgt spid="4"/>
                                        </p:tgtEl>
                                        <p:attrNameLst>
                                          <p:attrName>style.color</p:attrName>
                                        </p:attrNameLst>
                                      </p:cBhvr>
                                      <p:to>
                                        <a:schemeClr val="bg1"/>
                                      </p:to>
                                    </p:animClr>
                                    <p:animClr clrSpc="rgb" dir="cw">
                                      <p:cBhvr>
                                        <p:cTn id="12" dur="250" autoRev="1" fill="remove"/>
                                        <p:tgtEl>
                                          <p:spTgt spid="4"/>
                                        </p:tgtEl>
                                        <p:attrNameLst>
                                          <p:attrName>fillcolor</p:attrName>
                                        </p:attrNameLst>
                                      </p:cBhvr>
                                      <p:to>
                                        <a:schemeClr val="bg1"/>
                                      </p:to>
                                    </p:animClr>
                                    <p:set>
                                      <p:cBhvr>
                                        <p:cTn id="13" dur="250" autoRev="1" fill="remove"/>
                                        <p:tgtEl>
                                          <p:spTgt spid="4"/>
                                        </p:tgtEl>
                                        <p:attrNameLst>
                                          <p:attrName>fill.type</p:attrName>
                                        </p:attrNameLst>
                                      </p:cBhvr>
                                      <p:to>
                                        <p:strVal val="solid"/>
                                      </p:to>
                                    </p:set>
                                    <p:set>
                                      <p:cBhvr>
                                        <p:cTn id="14" dur="250" autoRev="1" fill="remove"/>
                                        <p:tgtEl>
                                          <p:spTgt spid="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1859340"/>
            <a:ext cx="7776864" cy="3785652"/>
          </a:xfrm>
          <a:prstGeom prst="rect">
            <a:avLst/>
          </a:prstGeom>
        </p:spPr>
        <p:txBody>
          <a:bodyPr wrap="square">
            <a:spAutoFit/>
          </a:bodyPr>
          <a:lstStyle/>
          <a:p>
            <a:pPr algn="just" rtl="1"/>
            <a:r>
              <a:rPr lang="ar-DZ" sz="2400" b="1">
                <a:latin typeface="Arial Unicode MS" pitchFamily="34" charset="-128"/>
                <a:ea typeface="Arial Unicode MS" pitchFamily="34" charset="-128"/>
                <a:cs typeface="Arial Unicode MS" pitchFamily="34" charset="-128"/>
              </a:rPr>
              <a:t>التي حدد فيها المشرع الجزائري الاختصاص النوعي لهذه المحاكم أين حدد المنازعات التي تختص بالنظر فيها المحاكم التجارية المتخصصة على سبيل الحصر، ومن بينها المنازعات المتعلقة بالتجارة الدولية، وذلك حسب نص المادة </a:t>
            </a:r>
            <a:r>
              <a:rPr lang="ar-SA" sz="2400" b="1">
                <a:latin typeface="Arial Unicode MS" pitchFamily="34" charset="-128"/>
                <a:ea typeface="Arial Unicode MS" pitchFamily="34" charset="-128"/>
                <a:cs typeface="Arial Unicode MS" pitchFamily="34" charset="-128"/>
              </a:rPr>
              <a:t>536 </a:t>
            </a:r>
            <a:r>
              <a:rPr lang="ar-DZ" sz="2400" b="1">
                <a:latin typeface="Arial Unicode MS" pitchFamily="34" charset="-128"/>
                <a:ea typeface="Arial Unicode MS" pitchFamily="34" charset="-128"/>
                <a:cs typeface="Arial Unicode MS" pitchFamily="34" charset="-128"/>
              </a:rPr>
              <a:t>مكرر من القانون </a:t>
            </a:r>
            <a:r>
              <a:rPr lang="ar-SA" sz="2400" b="1">
                <a:latin typeface="Arial Unicode MS" pitchFamily="34" charset="-128"/>
                <a:ea typeface="Arial Unicode MS" pitchFamily="34" charset="-128"/>
                <a:cs typeface="Arial Unicode MS" pitchFamily="34" charset="-128"/>
              </a:rPr>
              <a:t>22/ 13</a:t>
            </a:r>
            <a:r>
              <a:rPr lang="ar-DZ" sz="2400" b="1">
                <a:latin typeface="Arial Unicode MS" pitchFamily="34" charset="-128"/>
                <a:ea typeface="Arial Unicode MS" pitchFamily="34" charset="-128"/>
                <a:cs typeface="Arial Unicode MS" pitchFamily="34" charset="-128"/>
              </a:rPr>
              <a:t>، وباعتبار أن عقود المحروقات تعتبر تجارية حسب نشاطاتها القانونية؛ فإنّ المنازعات الناشئة عن هذه العقود في حالة عدم تسويتها بالتراضي، يمكن للأطراف عرض هذا النزاع على القضاء على مستوى المحاكم التجارية المتخصصة والفصل فيها بتطبيق القانون الجزائري حسب ما ذهبت إليه المادة </a:t>
            </a:r>
            <a:r>
              <a:rPr lang="ar-SA" sz="2400" b="1">
                <a:latin typeface="Arial Unicode MS" pitchFamily="34" charset="-128"/>
                <a:ea typeface="Arial Unicode MS" pitchFamily="34" charset="-128"/>
                <a:cs typeface="Arial Unicode MS" pitchFamily="34" charset="-128"/>
              </a:rPr>
              <a:t>54 </a:t>
            </a:r>
            <a:r>
              <a:rPr lang="ar-DZ" sz="2400" b="1">
                <a:latin typeface="Arial Unicode MS" pitchFamily="34" charset="-128"/>
                <a:ea typeface="Arial Unicode MS" pitchFamily="34" charset="-128"/>
                <a:cs typeface="Arial Unicode MS" pitchFamily="34" charset="-128"/>
              </a:rPr>
              <a:t>من القانون </a:t>
            </a:r>
            <a:r>
              <a:rPr lang="ar-SA" sz="2400" b="1">
                <a:latin typeface="Arial Unicode MS" pitchFamily="34" charset="-128"/>
                <a:ea typeface="Arial Unicode MS" pitchFamily="34" charset="-128"/>
                <a:cs typeface="Arial Unicode MS" pitchFamily="34" charset="-128"/>
              </a:rPr>
              <a:t>19/ 13 </a:t>
            </a:r>
            <a:r>
              <a:rPr lang="ar-DZ" sz="2400" b="1">
                <a:latin typeface="Arial Unicode MS" pitchFamily="34" charset="-128"/>
                <a:ea typeface="Arial Unicode MS" pitchFamily="34" charset="-128"/>
                <a:cs typeface="Arial Unicode MS" pitchFamily="34" charset="-128"/>
              </a:rPr>
              <a:t>المتعلق بالمحروقات</a:t>
            </a:r>
            <a:endParaRPr lang="fr-FR" sz="2400">
              <a:latin typeface="Arial Unicode MS" pitchFamily="34" charset="-128"/>
              <a:ea typeface="Arial Unicode MS" pitchFamily="34" charset="-128"/>
              <a:cs typeface="Arial Unicode MS" pitchFamily="34" charset="-12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332656"/>
            <a:ext cx="6000750" cy="1656184"/>
          </a:xfrm>
          <a:prstGeom prst="rect">
            <a:avLst/>
          </a:prstGeom>
          <a:ln>
            <a:noFill/>
          </a:ln>
          <a:effectLst>
            <a:softEdge rad="112500"/>
          </a:effectLst>
        </p:spPr>
      </p:pic>
    </p:spTree>
    <p:extLst>
      <p:ext uri="{BB962C8B-B14F-4D97-AF65-F5344CB8AC3E}">
        <p14:creationId xmlns:p14="http://schemas.microsoft.com/office/powerpoint/2010/main" val="9432241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0"/>
            <a:ext cx="7560840" cy="3068960"/>
          </a:xfrm>
          <a:prstGeom prst="rect">
            <a:avLst/>
          </a:prstGeom>
        </p:spPr>
      </p:pic>
      <p:sp>
        <p:nvSpPr>
          <p:cNvPr id="5" name="Sous-titre 2"/>
          <p:cNvSpPr txBox="1">
            <a:spLocks/>
          </p:cNvSpPr>
          <p:nvPr/>
        </p:nvSpPr>
        <p:spPr>
          <a:xfrm>
            <a:off x="4932040" y="692696"/>
            <a:ext cx="3312368" cy="990600"/>
          </a:xfrm>
          <a:prstGeom prst="rect">
            <a:avLst/>
          </a:prstGeom>
        </p:spPr>
        <p:txBody>
          <a:bodyPr vert="horz" lIns="91440" tIns="45720" rIns="91440" bIns="45720" rtlCol="0" anchor="t"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lvl1pPr marL="0" indent="0" algn="l" defTabSz="914400" rtl="0" eaLnBrk="1" latinLnBrk="0" hangingPunct="1">
              <a:spcBef>
                <a:spcPct val="20000"/>
              </a:spcBef>
              <a:buClr>
                <a:schemeClr val="accent1"/>
              </a:buClr>
              <a:buFont typeface="Arial" pitchFamily="34" charset="0"/>
              <a:buNone/>
              <a:defRPr sz="2800" kern="1200">
                <a:solidFill>
                  <a:schemeClr val="tx2"/>
                </a:solidFill>
                <a:latin typeface="+mn-lt"/>
                <a:ea typeface="+mn-ea"/>
                <a:cs typeface="+mn-cs"/>
              </a:defRPr>
            </a:lvl1pPr>
            <a:lvl2pPr marL="457200" indent="0" algn="ctr" defTabSz="914400" rtl="0" eaLnBrk="1" latinLnBrk="0" hangingPunct="1">
              <a:spcBef>
                <a:spcPct val="20000"/>
              </a:spcBef>
              <a:buClr>
                <a:schemeClr val="accent1"/>
              </a:buClr>
              <a:buFont typeface="Arial" pitchFamily="34" charset="0"/>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Font typeface="Arial" pitchFamily="34" charset="0"/>
              <a:buNone/>
              <a:defRPr sz="18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gn="ctr" rtl="1"/>
            <a:r>
              <a:rPr lang="ar-DZ" sz="66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Unicode MS" pitchFamily="34" charset="-128"/>
                <a:ea typeface="Arial Unicode MS" pitchFamily="34" charset="-128"/>
                <a:cs typeface="Arial Unicode MS" pitchFamily="34" charset="-128"/>
              </a:rPr>
              <a:t>خاتمة</a:t>
            </a:r>
            <a:endParaRPr lang="fr-FR" sz="6600" b="1" cap="all">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Unicode MS" pitchFamily="34" charset="-128"/>
              <a:ea typeface="Arial Unicode MS" pitchFamily="34" charset="-128"/>
              <a:cs typeface="Arial Unicode MS" pitchFamily="34" charset="-128"/>
            </a:endParaRPr>
          </a:p>
        </p:txBody>
      </p:sp>
      <p:sp>
        <p:nvSpPr>
          <p:cNvPr id="6" name="Sous-titre 5"/>
          <p:cNvSpPr>
            <a:spLocks noGrp="1"/>
          </p:cNvSpPr>
          <p:nvPr>
            <p:ph type="subTitle" idx="1"/>
          </p:nvPr>
        </p:nvSpPr>
        <p:spPr>
          <a:xfrm>
            <a:off x="575556" y="3429000"/>
            <a:ext cx="7920880" cy="2232248"/>
          </a:xfrm>
          <a:solidFill>
            <a:schemeClr val="accent1">
              <a:lumMod val="75000"/>
            </a:schemeClr>
          </a:solidFill>
          <a:ln>
            <a:solidFill>
              <a:schemeClr val="accent1"/>
            </a:solidFill>
          </a:ln>
        </p:spPr>
        <p:txBody>
          <a:bodyPr>
            <a:noAutofit/>
          </a:bodyPr>
          <a:lstStyle/>
          <a:p>
            <a:pPr algn="just" rtl="1"/>
            <a:r>
              <a:rPr lang="ar-DZ" sz="2400" b="1" smtClean="0">
                <a:latin typeface="Arial Unicode MS" pitchFamily="34" charset="-128"/>
                <a:ea typeface="Arial Unicode MS" pitchFamily="34" charset="-128"/>
                <a:cs typeface="Arial Unicode MS" pitchFamily="34" charset="-128"/>
              </a:rPr>
              <a:t>          </a:t>
            </a:r>
            <a:r>
              <a:rPr lang="ar-DZ" sz="2400" b="1" smtClean="0">
                <a:solidFill>
                  <a:schemeClr val="bg1"/>
                </a:solidFill>
                <a:latin typeface="Arial Unicode MS" pitchFamily="34" charset="-128"/>
                <a:ea typeface="Arial Unicode MS" pitchFamily="34" charset="-128"/>
                <a:cs typeface="Arial Unicode MS" pitchFamily="34" charset="-128"/>
              </a:rPr>
              <a:t>نستخلص </a:t>
            </a:r>
            <a:r>
              <a:rPr lang="ar-DZ" sz="2400" b="1">
                <a:solidFill>
                  <a:schemeClr val="bg1"/>
                </a:solidFill>
                <a:latin typeface="Arial Unicode MS" pitchFamily="34" charset="-128"/>
                <a:ea typeface="Arial Unicode MS" pitchFamily="34" charset="-128"/>
                <a:cs typeface="Arial Unicode MS" pitchFamily="34" charset="-128"/>
              </a:rPr>
              <a:t>من خلال دراستنا لهذا الموضوع أنّ التحكيم التجاري الدولي ليس آلية وحيدة لتسوية النزاعات في مجال المحروقات، ذلك أنّه يمكن اللجوء للتسوية في مجال المحروقات بالطرق الودّية </a:t>
            </a:r>
            <a:r>
              <a:rPr lang="ar-SA" sz="2400" b="1">
                <a:solidFill>
                  <a:schemeClr val="bg1"/>
                </a:solidFill>
                <a:latin typeface="Arial Unicode MS" pitchFamily="34" charset="-128"/>
                <a:ea typeface="Arial Unicode MS" pitchFamily="34" charset="-128"/>
                <a:cs typeface="Arial Unicode MS" pitchFamily="34" charset="-128"/>
              </a:rPr>
              <a:t>(</a:t>
            </a:r>
            <a:r>
              <a:rPr lang="ar-DZ" sz="2400" b="1">
                <a:solidFill>
                  <a:schemeClr val="bg1"/>
                </a:solidFill>
                <a:latin typeface="Arial Unicode MS" pitchFamily="34" charset="-128"/>
                <a:ea typeface="Arial Unicode MS" pitchFamily="34" charset="-128"/>
                <a:cs typeface="Arial Unicode MS" pitchFamily="34" charset="-128"/>
              </a:rPr>
              <a:t>الصلح</a:t>
            </a:r>
            <a:r>
              <a:rPr lang="ar-SA" sz="2400" b="1">
                <a:solidFill>
                  <a:schemeClr val="bg1"/>
                </a:solidFill>
                <a:latin typeface="Arial Unicode MS" pitchFamily="34" charset="-128"/>
                <a:ea typeface="Arial Unicode MS" pitchFamily="34" charset="-128"/>
                <a:cs typeface="Arial Unicode MS" pitchFamily="34" charset="-128"/>
              </a:rPr>
              <a:t>) </a:t>
            </a:r>
            <a:r>
              <a:rPr lang="ar-DZ" sz="2400" b="1">
                <a:solidFill>
                  <a:schemeClr val="bg1"/>
                </a:solidFill>
                <a:latin typeface="Arial Unicode MS" pitchFamily="34" charset="-128"/>
                <a:ea typeface="Arial Unicode MS" pitchFamily="34" charset="-128"/>
                <a:cs typeface="Arial Unicode MS" pitchFamily="34" charset="-128"/>
              </a:rPr>
              <a:t>أو اللجوء إلى الجهات القضائية المتخصصة للفصل في المنازعات الناتجة عن عقود التجارة الدولية لاسيما منها عقود المحروقات</a:t>
            </a:r>
            <a:endParaRPr lang="fr-FR" sz="2400">
              <a:solidFill>
                <a:schemeClr val="bg1"/>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2753154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6">
                                            <p:bg/>
                                          </p:spTgt>
                                        </p:tgtEl>
                                        <p:attrNameLst>
                                          <p:attrName>style.visibility</p:attrName>
                                        </p:attrNameLst>
                                      </p:cBhvr>
                                      <p:to>
                                        <p:strVal val="visible"/>
                                      </p:to>
                                    </p:set>
                                    <p:animEffect transition="in" filter="randombar(horizontal)">
                                      <p:cBhvr>
                                        <p:cTn id="13" dur="500"/>
                                        <p:tgtEl>
                                          <p:spTgt spid="6">
                                            <p:bg/>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randombar(horizontal)">
                                      <p:cBhvr>
                                        <p:cTn id="18"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5"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80512" cy="6858000"/>
          </a:xfrm>
        </p:spPr>
      </p:pic>
      <p:sp>
        <p:nvSpPr>
          <p:cNvPr id="4" name="Espace réservé du texte 3"/>
          <p:cNvSpPr>
            <a:spLocks noGrp="1"/>
          </p:cNvSpPr>
          <p:nvPr>
            <p:ph type="body" sz="half" idx="2"/>
          </p:nvPr>
        </p:nvSpPr>
        <p:spPr>
          <a:xfrm>
            <a:off x="539552" y="1556792"/>
            <a:ext cx="8208911" cy="5040560"/>
          </a:xfrm>
        </p:spPr>
        <p:txBody>
          <a:bodyPr>
            <a:normAutofit/>
          </a:bodyPr>
          <a:lstStyle/>
          <a:p>
            <a:pPr algn="r" rtl="1"/>
            <a:endParaRPr lang="ar-DZ"/>
          </a:p>
          <a:p>
            <a:pPr algn="just" rtl="1"/>
            <a:r>
              <a:rPr lang="ar-DZ" sz="3200" b="1" smtClean="0"/>
              <a:t>            </a:t>
            </a:r>
            <a:r>
              <a:rPr lang="ar-DZ" sz="2400" b="1" smtClean="0">
                <a:latin typeface="Arial Unicode MS" pitchFamily="34" charset="-128"/>
                <a:ea typeface="Arial Unicode MS" pitchFamily="34" charset="-128"/>
                <a:cs typeface="Arial Unicode MS" pitchFamily="34" charset="-128"/>
              </a:rPr>
              <a:t>بالنسبة </a:t>
            </a:r>
            <a:r>
              <a:rPr lang="ar-DZ" sz="2400" b="1">
                <a:latin typeface="Arial Unicode MS" pitchFamily="34" charset="-128"/>
                <a:ea typeface="Arial Unicode MS" pitchFamily="34" charset="-128"/>
                <a:cs typeface="Arial Unicode MS" pitchFamily="34" charset="-128"/>
              </a:rPr>
              <a:t>لمجال الطاقة والمناجم من المجالات التي تهدف لتحقيق التنمية الاقتصادية لعلاقتها بالمجال التجاري والاقتصادي لاسيما على الصعيد الدولي، حيث إنّ هاته المعاملات قد ينشأ عنها نزاعات</a:t>
            </a:r>
            <a:r>
              <a:rPr lang="ar-SA" sz="2400" b="1">
                <a:latin typeface="Arial Unicode MS" pitchFamily="34" charset="-128"/>
                <a:ea typeface="Arial Unicode MS" pitchFamily="34" charset="-128"/>
                <a:cs typeface="Arial Unicode MS" pitchFamily="34" charset="-128"/>
              </a:rPr>
              <a:t>.</a:t>
            </a:r>
            <a:endParaRPr lang="fr-FR" sz="2400" b="1">
              <a:latin typeface="Arial Unicode MS" pitchFamily="34" charset="-128"/>
              <a:ea typeface="Arial Unicode MS" pitchFamily="34" charset="-128"/>
              <a:cs typeface="Arial Unicode MS" pitchFamily="34" charset="-128"/>
            </a:endParaRPr>
          </a:p>
          <a:p>
            <a:pPr algn="just" rtl="1"/>
            <a:r>
              <a:rPr lang="ar-DZ" sz="2400" b="1">
                <a:latin typeface="Arial Unicode MS" pitchFamily="34" charset="-128"/>
                <a:ea typeface="Arial Unicode MS" pitchFamily="34" charset="-128"/>
                <a:cs typeface="Arial Unicode MS" pitchFamily="34" charset="-128"/>
              </a:rPr>
              <a:t>حيث إنّ الاقتصادي الجزائري بطبيعته يعتمد نسبة كبيرة على المحروقات والمصادر الطاقوية </a:t>
            </a:r>
            <a:r>
              <a:rPr lang="ar-SA" sz="2400" b="1">
                <a:latin typeface="Arial Unicode MS" pitchFamily="34" charset="-128"/>
                <a:ea typeface="Arial Unicode MS" pitchFamily="34" charset="-128"/>
                <a:cs typeface="Arial Unicode MS" pitchFamily="34" charset="-128"/>
              </a:rPr>
              <a:t>"</a:t>
            </a:r>
            <a:r>
              <a:rPr lang="ar-DZ" sz="2400" b="1">
                <a:latin typeface="Arial Unicode MS" pitchFamily="34" charset="-128"/>
                <a:ea typeface="Arial Unicode MS" pitchFamily="34" charset="-128"/>
                <a:cs typeface="Arial Unicode MS" pitchFamily="34" charset="-128"/>
              </a:rPr>
              <a:t>النفط أو البترول، الغاز فتكمن أهمية المحروقات في المجال الاقتصادي في الجزائر في أنّه يتمتع بمزايا هامة وعديدة بحيث أنه سلعة استراتيجية لها خطورتها فهو أهم عناصر التقدير الاستراتيجي للدول وعليه تستند قوّة الدول من خلال سيطرتها على موارد التحكم في الصراع العالمي بأسره، والنفط يعتبر أهم مصدر للطاقة يحظى بمكانة متميزة بين مختلف المصادر الطاقوية</a:t>
            </a:r>
            <a:r>
              <a:rPr lang="ar-SA" sz="2400">
                <a:latin typeface="Arial Unicode MS" pitchFamily="34" charset="-128"/>
                <a:ea typeface="Arial Unicode MS" pitchFamily="34" charset="-128"/>
                <a:cs typeface="Arial Unicode MS" pitchFamily="34" charset="-128"/>
              </a:rPr>
              <a:t>.</a:t>
            </a:r>
            <a:endParaRPr lang="fr-FR" sz="2400">
              <a:latin typeface="Arial Unicode MS" pitchFamily="34" charset="-128"/>
              <a:ea typeface="Arial Unicode MS" pitchFamily="34" charset="-128"/>
              <a:cs typeface="Arial Unicode MS" pitchFamily="34" charset="-128"/>
            </a:endParaRPr>
          </a:p>
          <a:p>
            <a:pPr algn="r" rtl="1"/>
            <a:endParaRPr lang="ar-DZ" sz="3000" smtClean="0">
              <a:latin typeface="Arial Unicode MS" pitchFamily="34" charset="-128"/>
              <a:ea typeface="Arial Unicode MS" pitchFamily="34" charset="-128"/>
              <a:cs typeface="Arial Unicode MS" pitchFamily="34" charset="-128"/>
            </a:endParaRP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332656"/>
            <a:ext cx="7704856" cy="1728192"/>
          </a:xfrm>
          <a:prstGeom prst="ellipse">
            <a:avLst/>
          </a:prstGeom>
          <a:ln>
            <a:noFill/>
          </a:ln>
          <a:effectLst>
            <a:softEdge rad="112500"/>
          </a:effectLst>
        </p:spPr>
      </p:pic>
    </p:spTree>
    <p:extLst>
      <p:ext uri="{BB962C8B-B14F-4D97-AF65-F5344CB8AC3E}">
        <p14:creationId xmlns:p14="http://schemas.microsoft.com/office/powerpoint/2010/main" val="40271979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7" dur="500"/>
                                        <p:tgtEl>
                                          <p:spTgt spid="4">
                                            <p:txEl>
                                              <p:pRg st="1" end="1"/>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4">
                                            <p:txEl>
                                              <p:pRg st="1" end="1"/>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3" dur="500"/>
                                        <p:tgtEl>
                                          <p:spTgt spid="4">
                                            <p:txEl>
                                              <p:pRg st="2" end="2"/>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4">
                                            <p:txEl>
                                              <p:pRg st="2" end="2"/>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1000" fill="hold"/>
                                        <p:tgtEl>
                                          <p:spTgt spid="3"/>
                                        </p:tgtEl>
                                        <p:attrNameLst>
                                          <p:attrName>ppt_w</p:attrName>
                                        </p:attrNameLst>
                                      </p:cBhvr>
                                      <p:tavLst>
                                        <p:tav tm="0">
                                          <p:val>
                                            <p:fltVal val="0"/>
                                          </p:val>
                                        </p:tav>
                                        <p:tav tm="100000">
                                          <p:val>
                                            <p:strVal val="#ppt_w"/>
                                          </p:val>
                                        </p:tav>
                                      </p:tavLst>
                                    </p:anim>
                                    <p:anim calcmode="lin" valueType="num">
                                      <p:cBhvr>
                                        <p:cTn id="20" dur="1000" fill="hold"/>
                                        <p:tgtEl>
                                          <p:spTgt spid="3"/>
                                        </p:tgtEl>
                                        <p:attrNameLst>
                                          <p:attrName>ppt_h</p:attrName>
                                        </p:attrNameLst>
                                      </p:cBhvr>
                                      <p:tavLst>
                                        <p:tav tm="0">
                                          <p:val>
                                            <p:fltVal val="0"/>
                                          </p:val>
                                        </p:tav>
                                        <p:tav tm="100000">
                                          <p:val>
                                            <p:strVal val="#ppt_h"/>
                                          </p:val>
                                        </p:tav>
                                      </p:tavLst>
                                    </p:anim>
                                    <p:anim calcmode="lin" valueType="num">
                                      <p:cBhvr>
                                        <p:cTn id="21" dur="1000" fill="hold"/>
                                        <p:tgtEl>
                                          <p:spTgt spid="3"/>
                                        </p:tgtEl>
                                        <p:attrNameLst>
                                          <p:attrName>style.rotation</p:attrName>
                                        </p:attrNameLst>
                                      </p:cBhvr>
                                      <p:tavLst>
                                        <p:tav tm="0">
                                          <p:val>
                                            <p:fltVal val="90"/>
                                          </p:val>
                                        </p:tav>
                                        <p:tav tm="100000">
                                          <p:val>
                                            <p:fltVal val="0"/>
                                          </p:val>
                                        </p:tav>
                                      </p:tavLst>
                                    </p:anim>
                                    <p:animEffect transition="in" filter="fade">
                                      <p:cBhvr>
                                        <p:cTn id="2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711575" y="548680"/>
            <a:ext cx="4594225" cy="396044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4" name="Espace réservé du texte 3"/>
          <p:cNvSpPr>
            <a:spLocks noGrp="1"/>
          </p:cNvSpPr>
          <p:nvPr>
            <p:ph type="body" sz="half" idx="2"/>
          </p:nvPr>
        </p:nvSpPr>
        <p:spPr/>
        <p:txBody>
          <a:bodyPr>
            <a:prstTxWarp prst="textTriangleInverted">
              <a:avLst/>
            </a:prstTxWarp>
          </a:bodyPr>
          <a:lstStyle/>
          <a:p>
            <a:pPr algn="ctr" rtl="1"/>
            <a:r>
              <a:rPr lang="ar-DZ" b="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orbel" pitchFamily="34" charset="0"/>
              </a:rPr>
              <a:t>شكرا على حسن الإصغاء والمتابعة</a:t>
            </a:r>
          </a:p>
          <a:p>
            <a:pPr algn="ctr" rtl="1"/>
            <a:r>
              <a:rPr lang="fr-FR" b="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orbel" pitchFamily="34" charset="0"/>
              </a:rPr>
              <a:t>Thanks For Your Attention</a:t>
            </a:r>
            <a:endParaRPr lang="fr-FR"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orbel" pitchFamily="34" charset="0"/>
            </a:endParaRPr>
          </a:p>
        </p:txBody>
      </p:sp>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4725144"/>
            <a:ext cx="7632848" cy="1440160"/>
          </a:xfrm>
          <a:prstGeom prst="rect">
            <a:avLst/>
          </a:prstGeom>
          <a:effectLst>
            <a:softEdge rad="317500"/>
          </a:effectLst>
        </p:spPr>
      </p:pic>
    </p:spTree>
    <p:extLst>
      <p:ext uri="{BB962C8B-B14F-4D97-AF65-F5344CB8AC3E}">
        <p14:creationId xmlns:p14="http://schemas.microsoft.com/office/powerpoint/2010/main" val="1915447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grpId="0" nodeType="clickEffect">
                                  <p:stCondLst>
                                    <p:cond delay="0"/>
                                  </p:stCondLst>
                                  <p:childTnLst>
                                    <p:animEffect transition="out" filter="randombar(horizontal)">
                                      <p:cBhvr>
                                        <p:cTn id="11" dur="500"/>
                                        <p:tgtEl>
                                          <p:spTgt spid="4">
                                            <p:txEl>
                                              <p:pRg st="0" end="0"/>
                                            </p:txEl>
                                          </p:spTgt>
                                        </p:tgtEl>
                                      </p:cBhvr>
                                    </p:animEffect>
                                    <p:set>
                                      <p:cBhvr>
                                        <p:cTn id="12"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xit" presetSubtype="10" fill="hold" grpId="0" nodeType="clickEffect">
                                  <p:stCondLst>
                                    <p:cond delay="0"/>
                                  </p:stCondLst>
                                  <p:childTnLst>
                                    <p:animEffect transition="out" filter="randombar(horizontal)">
                                      <p:cBhvr>
                                        <p:cTn id="16" dur="500"/>
                                        <p:tgtEl>
                                          <p:spTgt spid="4">
                                            <p:txEl>
                                              <p:pRg st="1" end="1"/>
                                            </p:txEl>
                                          </p:spTgt>
                                        </p:tgtEl>
                                      </p:cBhvr>
                                    </p:animEffect>
                                    <p:set>
                                      <p:cBhvr>
                                        <p:cTn id="17" dur="1" fill="hold">
                                          <p:stCondLst>
                                            <p:cond delay="499"/>
                                          </p:stCondLst>
                                        </p:cTn>
                                        <p:tgtEl>
                                          <p:spTgt spid="4">
                                            <p:txEl>
                                              <p:pRg st="1" end="1"/>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space réservé du contenu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9392"/>
            <a:ext cx="9180512" cy="6858000"/>
          </a:xfrm>
          <a:prstGeom prst="rect">
            <a:avLst/>
          </a:prstGeom>
        </p:spPr>
      </p:pic>
      <p:sp>
        <p:nvSpPr>
          <p:cNvPr id="3" name="Rectangle 2"/>
          <p:cNvSpPr/>
          <p:nvPr/>
        </p:nvSpPr>
        <p:spPr>
          <a:xfrm>
            <a:off x="425232" y="332656"/>
            <a:ext cx="8554104" cy="5816977"/>
          </a:xfrm>
          <a:prstGeom prst="rect">
            <a:avLst/>
          </a:prstGeom>
        </p:spPr>
        <p:txBody>
          <a:bodyPr wrap="square">
            <a:spAutoFit/>
          </a:bodyPr>
          <a:lstStyle/>
          <a:p>
            <a:pPr algn="just" rtl="1"/>
            <a:r>
              <a:rPr lang="ar-DZ" sz="3200" b="1"/>
              <a:t>حيث إنّ التجارة الخارجية للجزائر تعتمد على قطاع المحروقات الذي يمثل أكثر من </a:t>
            </a:r>
            <a:r>
              <a:rPr lang="ar-SA" sz="3200" b="1"/>
              <a:t>95 % </a:t>
            </a:r>
            <a:r>
              <a:rPr lang="ar-DZ" sz="3200" b="1"/>
              <a:t>من الصادرات الجزائرية والذي يعتبر المورد الأساسي للعملة الصعبة مما يجعل من الميزان التجاري جد متأثر بأسعار البترول، ودفع الأنشطة التجارية والاقتصادية</a:t>
            </a:r>
            <a:r>
              <a:rPr lang="ar-SA" sz="3200" b="1"/>
              <a:t>.</a:t>
            </a:r>
            <a:endParaRPr lang="fr-FR" sz="3200" b="1"/>
          </a:p>
          <a:p>
            <a:pPr algn="just" rtl="1"/>
            <a:r>
              <a:rPr lang="ar-DZ" sz="3200" b="1" smtClean="0"/>
              <a:t>         الأمر </a:t>
            </a:r>
            <a:r>
              <a:rPr lang="ar-DZ" sz="3200" b="1"/>
              <a:t>الذي يترتب عنه منازعات في المجال التجاري والاقتصادي وهذا ما يدفعنا لدراسة المحاور الأتية</a:t>
            </a:r>
            <a:r>
              <a:rPr lang="ar-SA" sz="3200" b="1"/>
              <a:t>:</a:t>
            </a:r>
            <a:endParaRPr lang="fr-FR" sz="3200" b="1"/>
          </a:p>
          <a:p>
            <a:pPr algn="just" rtl="1"/>
            <a:r>
              <a:rPr lang="ar-DZ" sz="3200" b="1" i="1" u="sng" smtClean="0">
                <a:solidFill>
                  <a:schemeClr val="bg1"/>
                </a:solidFill>
              </a:rPr>
              <a:t>* فصل </a:t>
            </a:r>
            <a:r>
              <a:rPr lang="ar-DZ" sz="3200" b="1" i="1" u="sng">
                <a:solidFill>
                  <a:schemeClr val="bg1"/>
                </a:solidFill>
              </a:rPr>
              <a:t>تمهيدي</a:t>
            </a:r>
            <a:r>
              <a:rPr lang="ar-SA" sz="3200" b="1" i="1" u="sng">
                <a:solidFill>
                  <a:schemeClr val="bg1"/>
                </a:solidFill>
              </a:rPr>
              <a:t>: </a:t>
            </a:r>
            <a:r>
              <a:rPr lang="ar-DZ" sz="3200" b="1"/>
              <a:t>الآليات البديلة لتسوية النزاعات ذات الطابع التجاري والاقتصادي</a:t>
            </a:r>
            <a:r>
              <a:rPr lang="ar-SA" sz="3200" b="1"/>
              <a:t>:</a:t>
            </a:r>
            <a:endParaRPr lang="fr-FR" sz="3200" b="1"/>
          </a:p>
          <a:p>
            <a:pPr algn="just" rtl="1"/>
            <a:r>
              <a:rPr lang="ar-DZ" sz="3200" b="1" i="1" u="sng" smtClean="0">
                <a:solidFill>
                  <a:schemeClr val="bg1"/>
                </a:solidFill>
              </a:rPr>
              <a:t>* الفصل </a:t>
            </a:r>
            <a:r>
              <a:rPr lang="ar-DZ" sz="3200" b="1" i="1" u="sng">
                <a:solidFill>
                  <a:schemeClr val="bg1"/>
                </a:solidFill>
              </a:rPr>
              <a:t>الأول</a:t>
            </a:r>
            <a:r>
              <a:rPr lang="ar-SA" sz="3200" b="1" i="1" u="sng">
                <a:solidFill>
                  <a:schemeClr val="bg1"/>
                </a:solidFill>
              </a:rPr>
              <a:t>: </a:t>
            </a:r>
            <a:r>
              <a:rPr lang="ar-DZ" sz="3200" b="1"/>
              <a:t>التحكيم التجاري الدولي في قطاع المحروقات</a:t>
            </a:r>
            <a:endParaRPr lang="fr-FR" sz="3200" b="1"/>
          </a:p>
          <a:p>
            <a:pPr algn="just" rtl="1"/>
            <a:r>
              <a:rPr lang="ar-DZ" sz="3200" b="1" i="1" u="sng" smtClean="0">
                <a:solidFill>
                  <a:schemeClr val="bg1"/>
                </a:solidFill>
              </a:rPr>
              <a:t>* الفصل </a:t>
            </a:r>
            <a:r>
              <a:rPr lang="ar-DZ" sz="3200" b="1" i="1" u="sng">
                <a:solidFill>
                  <a:schemeClr val="bg1"/>
                </a:solidFill>
              </a:rPr>
              <a:t>الثاني</a:t>
            </a:r>
            <a:r>
              <a:rPr lang="ar-SA" sz="3200" b="1" i="1" u="sng">
                <a:solidFill>
                  <a:schemeClr val="bg1"/>
                </a:solidFill>
              </a:rPr>
              <a:t>: </a:t>
            </a:r>
            <a:r>
              <a:rPr lang="ar-DZ" sz="3200" b="1"/>
              <a:t>إجراءات الصلح والتراضي في قطاع المناجم</a:t>
            </a:r>
            <a:endParaRPr lang="fr-FR" sz="3200" b="1"/>
          </a:p>
          <a:p>
            <a:pPr algn="just" rtl="1"/>
            <a:r>
              <a:rPr lang="ar-DZ" sz="3200" b="1" i="1" u="sng" smtClean="0">
                <a:solidFill>
                  <a:schemeClr val="bg1"/>
                </a:solidFill>
              </a:rPr>
              <a:t>* الفصل </a:t>
            </a:r>
            <a:r>
              <a:rPr lang="ar-DZ" sz="3200" b="1" i="1" u="sng">
                <a:solidFill>
                  <a:schemeClr val="bg1"/>
                </a:solidFill>
              </a:rPr>
              <a:t>الثالث</a:t>
            </a:r>
            <a:r>
              <a:rPr lang="ar-SA" sz="3200" b="1" i="1" u="sng">
                <a:solidFill>
                  <a:schemeClr val="bg1"/>
                </a:solidFill>
              </a:rPr>
              <a:t>: </a:t>
            </a:r>
            <a:r>
              <a:rPr lang="ar-DZ" sz="3200" b="1"/>
              <a:t>حالات عملية وتطبيقات</a:t>
            </a:r>
            <a:endParaRPr lang="fr-FR" sz="3200" b="1"/>
          </a:p>
          <a:p>
            <a:pPr rtl="1"/>
            <a:r>
              <a:rPr lang="ar-DZ" sz="2000" b="1"/>
              <a:t> </a:t>
            </a:r>
            <a:endParaRPr lang="fr-FR" sz="2000" b="1"/>
          </a:p>
        </p:txBody>
      </p:sp>
    </p:spTree>
    <p:extLst>
      <p:ext uri="{BB962C8B-B14F-4D97-AF65-F5344CB8AC3E}">
        <p14:creationId xmlns:p14="http://schemas.microsoft.com/office/powerpoint/2010/main" val="234312475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62000" y="0"/>
            <a:ext cx="7543800" cy="3068960"/>
          </a:xfrm>
        </p:spPr>
        <p:txBody>
          <a:bodyPr/>
          <a:lstStyle/>
          <a:p>
            <a:pPr algn="r" rtl="1"/>
            <a:r>
              <a:rPr lang="ar-DZ" sz="6000" b="1">
                <a:solidFill>
                  <a:srgbClr val="FFFF00"/>
                </a:solidFill>
                <a:latin typeface="Andalus" pitchFamily="18" charset="-78"/>
                <a:cs typeface="Andalus" pitchFamily="18" charset="-78"/>
              </a:rPr>
              <a:t>الفصل التمهيدي: </a:t>
            </a:r>
            <a:r>
              <a:rPr lang="ar-DZ" sz="4000" b="1">
                <a:solidFill>
                  <a:schemeClr val="bg1"/>
                </a:solidFill>
                <a:latin typeface="Andalus" pitchFamily="18" charset="-78"/>
                <a:cs typeface="Andalus" pitchFamily="18" charset="-78"/>
              </a:rPr>
              <a:t>الآليات البديلة لتسوية النزاعات ذات الطابع التجاري والاقتصادي</a:t>
            </a:r>
            <a:r>
              <a:rPr lang="fr-FR"/>
              <a:t/>
            </a:r>
            <a:br>
              <a:rPr lang="fr-FR"/>
            </a:br>
            <a:endParaRPr lang="fr-FR"/>
          </a:p>
        </p:txBody>
      </p:sp>
      <p:sp>
        <p:nvSpPr>
          <p:cNvPr id="3" name="Sous-titre 2"/>
          <p:cNvSpPr>
            <a:spLocks noGrp="1"/>
          </p:cNvSpPr>
          <p:nvPr>
            <p:ph type="subTitle" idx="1"/>
          </p:nvPr>
        </p:nvSpPr>
        <p:spPr>
          <a:xfrm>
            <a:off x="1259632" y="3356992"/>
            <a:ext cx="6858000" cy="990600"/>
          </a:xfrm>
        </p:spPr>
        <p:txBody>
          <a:bodyPr>
            <a:normAutofit/>
          </a:bodyPr>
          <a:lstStyle/>
          <a:p>
            <a:pPr algn="ctr" rtl="1"/>
            <a:r>
              <a:rPr lang="ar-DZ" sz="3600" b="1"/>
              <a:t>تم التطرق في هذا الفصل إلى محورين:</a:t>
            </a:r>
            <a:endParaRPr lang="fr-FR" sz="3600" b="1"/>
          </a:p>
        </p:txBody>
      </p:sp>
      <p:sp>
        <p:nvSpPr>
          <p:cNvPr id="4" name="Rectangle 3"/>
          <p:cNvSpPr/>
          <p:nvPr/>
        </p:nvSpPr>
        <p:spPr>
          <a:xfrm>
            <a:off x="5220072" y="3985899"/>
            <a:ext cx="2771800" cy="2062103"/>
          </a:xfrm>
          <a:prstGeom prst="rect">
            <a:avLst/>
          </a:prstGeom>
          <a:ln>
            <a:solidFill>
              <a:schemeClr val="accent1"/>
            </a:solidFill>
          </a:ln>
        </p:spPr>
        <p:txBody>
          <a:bodyPr wrap="square">
            <a:spAutoFit/>
          </a:bodyPr>
          <a:lstStyle/>
          <a:p>
            <a:pPr algn="ctr" rtl="1"/>
            <a:r>
              <a:rPr lang="ar-DZ" sz="2800" b="1" i="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a:t>
            </a:r>
            <a:r>
              <a:rPr lang="ar-DZ" sz="3200" b="1" i="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لمحور الأول</a:t>
            </a:r>
            <a:r>
              <a:rPr lang="ar-SA" sz="3200" b="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ar-DZ" sz="3200" b="1" i="1"/>
              <a:t>مفهوم النزاع ذات الطابع التجاري والاقتصادي</a:t>
            </a:r>
            <a:endParaRPr lang="fr-FR" sz="3200"/>
          </a:p>
        </p:txBody>
      </p:sp>
      <p:sp>
        <p:nvSpPr>
          <p:cNvPr id="5" name="Rectangle 4"/>
          <p:cNvSpPr/>
          <p:nvPr/>
        </p:nvSpPr>
        <p:spPr>
          <a:xfrm>
            <a:off x="1403648" y="3985898"/>
            <a:ext cx="3096344" cy="2062103"/>
          </a:xfrm>
          <a:prstGeom prst="rect">
            <a:avLst/>
          </a:prstGeom>
          <a:ln>
            <a:solidFill>
              <a:schemeClr val="accent1"/>
            </a:solidFill>
          </a:ln>
        </p:spPr>
        <p:txBody>
          <a:bodyPr wrap="square">
            <a:spAutoFit/>
          </a:bodyPr>
          <a:lstStyle/>
          <a:p>
            <a:pPr algn="ctr" rtl="1"/>
            <a:r>
              <a:rPr lang="ar-DZ" sz="3200" b="1" i="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المحور الثاني: </a:t>
            </a:r>
            <a:r>
              <a:rPr lang="ar-DZ" sz="3200" b="1" i="1"/>
              <a:t>الطرق البديلة لتسوية النزاعات في المجال التجاري </a:t>
            </a:r>
            <a:r>
              <a:rPr lang="ar-DZ" sz="3200" b="1" i="1" smtClean="0"/>
              <a:t>والاقتصادي</a:t>
            </a:r>
            <a:endParaRPr lang="ar-DZ" sz="3200" b="1" i="1"/>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717032"/>
            <a:ext cx="1475656" cy="2434580"/>
          </a:xfrm>
          <a:prstGeom prst="ellipse">
            <a:avLst/>
          </a:prstGeom>
          <a:ln>
            <a:noFill/>
          </a:ln>
          <a:effectLst>
            <a:softEdge rad="112500"/>
          </a:effectLst>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16416" y="44624"/>
            <a:ext cx="827584" cy="30243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52595"/>
            <a:ext cx="810344" cy="30243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 name="Imag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38396" y="3985898"/>
            <a:ext cx="1105603" cy="1963382"/>
          </a:xfrm>
          <a:prstGeom prst="ellipse">
            <a:avLst/>
          </a:prstGeom>
          <a:ln>
            <a:noFill/>
          </a:ln>
          <a:effectLst>
            <a:softEdge rad="112500"/>
          </a:effectLst>
        </p:spPr>
      </p:pic>
    </p:spTree>
    <p:extLst>
      <p:ext uri="{BB962C8B-B14F-4D97-AF65-F5344CB8AC3E}">
        <p14:creationId xmlns:p14="http://schemas.microsoft.com/office/powerpoint/2010/main" val="78593992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mph" presetSubtype="0" fill="hold" grpId="0" nodeType="clickEffect">
                                  <p:stCondLst>
                                    <p:cond delay="0"/>
                                  </p:stCondLst>
                                  <p:childTnLst>
                                    <p:animRot by="21600000">
                                      <p:cBhvr>
                                        <p:cTn id="16" dur="2000" fill="hold"/>
                                        <p:tgtEl>
                                          <p:spTgt spid="4"/>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8" presetClass="emph" presetSubtype="0" fill="hold" grpId="0" nodeType="clickEffect">
                                  <p:stCondLst>
                                    <p:cond delay="0"/>
                                  </p:stCondLst>
                                  <p:childTnLst>
                                    <p:animRot by="21600000">
                                      <p:cBhvr>
                                        <p:cTn id="20"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0" y="548680"/>
            <a:ext cx="8856985" cy="1754326"/>
          </a:xfrm>
          <a:prstGeom prst="rect">
            <a:avLst/>
          </a:prstGeom>
        </p:spPr>
        <p:txBody>
          <a:bodyPr wrap="square">
            <a:spAutoFit/>
            <a:scene3d>
              <a:camera prst="orthographicFront"/>
              <a:lightRig rig="threePt" dir="t"/>
            </a:scene3d>
            <a:sp3d extrusionH="57150">
              <a:bevelT w="50800" h="38100" prst="riblet"/>
            </a:sp3d>
          </a:bodyPr>
          <a:lstStyle/>
          <a:p>
            <a:pPr algn="ctr" rtl="1"/>
            <a:r>
              <a:rPr lang="ar-DZ" sz="3600" b="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Unicode MS" pitchFamily="34" charset="-128"/>
                <a:ea typeface="Arial Unicode MS" pitchFamily="34" charset="-128"/>
                <a:cs typeface="Arial Unicode MS" pitchFamily="34" charset="-128"/>
              </a:rPr>
              <a:t>المحور الأول: مفهوم النزاع ذات الطابع التجاري </a:t>
            </a:r>
            <a:r>
              <a:rPr lang="ar-DZ" sz="3600" b="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Unicode MS" pitchFamily="34" charset="-128"/>
                <a:ea typeface="Arial Unicode MS" pitchFamily="34" charset="-128"/>
                <a:cs typeface="Arial Unicode MS" pitchFamily="34" charset="-128"/>
              </a:rPr>
              <a:t>والاقتصادي</a:t>
            </a:r>
          </a:p>
          <a:p>
            <a:pPr algn="ctr" rtl="1"/>
            <a:endParaRPr lang="ar-DZ" sz="3600" b="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Unicode MS" pitchFamily="34" charset="-128"/>
              <a:ea typeface="Arial Unicode MS" pitchFamily="34" charset="-128"/>
              <a:cs typeface="Arial Unicode MS" pitchFamily="34" charset="-128"/>
            </a:endParaRPr>
          </a:p>
        </p:txBody>
      </p:sp>
      <p:sp>
        <p:nvSpPr>
          <p:cNvPr id="3" name="Rectangle 2"/>
          <p:cNvSpPr/>
          <p:nvPr/>
        </p:nvSpPr>
        <p:spPr>
          <a:xfrm>
            <a:off x="467544" y="2708920"/>
            <a:ext cx="8208912" cy="2862322"/>
          </a:xfrm>
          <a:prstGeom prst="rect">
            <a:avLst/>
          </a:prstGeom>
        </p:spPr>
        <p:txBody>
          <a:bodyPr wrap="square">
            <a:spAutoFit/>
          </a:bodyPr>
          <a:lstStyle/>
          <a:p>
            <a:pPr algn="ctr" rtl="1"/>
            <a:r>
              <a:rPr lang="ar-DZ" sz="3600" b="1">
                <a:latin typeface="Arial Unicode MS" pitchFamily="34" charset="-128"/>
                <a:ea typeface="Arial Unicode MS" pitchFamily="34" charset="-128"/>
                <a:cs typeface="Arial Unicode MS" pitchFamily="34" charset="-128"/>
              </a:rPr>
              <a:t>يمكن القول أنّ النزاع ذات الطابع التجاري والاقتصادي هو نزاع مرتبط بالتطور الاقتصادي مما يجعل منه نزاع فني وتقني مرتبط بالأعراف التجارية مما يتطلب ذلك تقنيات خاصة بتسوية المنازعة التجارية والاقتصادية</a:t>
            </a:r>
            <a:r>
              <a:rPr lang="ar-SA" b="1"/>
              <a:t>.</a:t>
            </a:r>
            <a:endParaRPr lang="fr-F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823368"/>
            <a:ext cx="8064896" cy="1101576"/>
          </a:xfrm>
          <a:prstGeom prst="rect">
            <a:avLst/>
          </a:prstGeom>
          <a:ln>
            <a:noFill/>
          </a:ln>
          <a:effectLst>
            <a:softEdge rad="112500"/>
          </a:effectLst>
        </p:spPr>
      </p:pic>
      <p:sp>
        <p:nvSpPr>
          <p:cNvPr id="5" name="Pensées 4"/>
          <p:cNvSpPr/>
          <p:nvPr/>
        </p:nvSpPr>
        <p:spPr>
          <a:xfrm rot="21414758" flipH="1">
            <a:off x="1533969" y="1800417"/>
            <a:ext cx="4382641" cy="760656"/>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rtl="1"/>
            <a:r>
              <a:rPr lang="ar-DZ" sz="2800" b="1" spc="150">
                <a:ln w="11430"/>
                <a:solidFill>
                  <a:srgbClr val="F8F8F8"/>
                </a:solidFill>
                <a:effectLst>
                  <a:outerShdw blurRad="25400" algn="tl" rotWithShape="0">
                    <a:srgbClr val="000000">
                      <a:alpha val="43000"/>
                    </a:srgbClr>
                  </a:outerShdw>
                </a:effectLst>
                <a:latin typeface="Arial Unicode MS" pitchFamily="34" charset="-128"/>
                <a:ea typeface="Arial Unicode MS" pitchFamily="34" charset="-128"/>
                <a:cs typeface="Arial Unicode MS" pitchFamily="34" charset="-128"/>
              </a:rPr>
              <a:t>أولا: </a:t>
            </a:r>
            <a:r>
              <a:rPr lang="ar-DZ" sz="2800" b="1" spc="150" smtClean="0">
                <a:ln w="11430"/>
                <a:solidFill>
                  <a:srgbClr val="F8F8F8"/>
                </a:solidFill>
                <a:effectLst>
                  <a:outerShdw blurRad="25400" algn="tl" rotWithShape="0">
                    <a:srgbClr val="000000">
                      <a:alpha val="43000"/>
                    </a:srgbClr>
                  </a:outerShdw>
                </a:effectLst>
                <a:latin typeface="Arial Unicode MS" pitchFamily="34" charset="-128"/>
                <a:ea typeface="Arial Unicode MS" pitchFamily="34" charset="-128"/>
                <a:cs typeface="Arial Unicode MS" pitchFamily="34" charset="-128"/>
              </a:rPr>
              <a:t>مفهوم النزاع</a:t>
            </a:r>
            <a:endParaRPr lang="fr-FR" sz="2800" b="1" spc="150">
              <a:ln w="11430"/>
              <a:solidFill>
                <a:srgbClr val="F8F8F8"/>
              </a:solidFill>
              <a:effectLst>
                <a:outerShdw blurRad="25400" algn="tl" rotWithShape="0">
                  <a:srgbClr val="000000">
                    <a:alpha val="43000"/>
                  </a:srgbClr>
                </a:outerShdw>
              </a:effectLst>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5833762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randombar(horizontal)">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fltVal val="0"/>
                                          </p:val>
                                        </p:tav>
                                        <p:tav tm="100000">
                                          <p:val>
                                            <p:strVal val="#ppt_w"/>
                                          </p:val>
                                        </p:tav>
                                      </p:tavLst>
                                    </p:anim>
                                    <p:anim calcmode="lin" valueType="num">
                                      <p:cBhvr>
                                        <p:cTn id="17" dur="1000" fill="hold"/>
                                        <p:tgtEl>
                                          <p:spTgt spid="3"/>
                                        </p:tgtEl>
                                        <p:attrNameLst>
                                          <p:attrName>ppt_h</p:attrName>
                                        </p:attrNameLst>
                                      </p:cBhvr>
                                      <p:tavLst>
                                        <p:tav tm="0">
                                          <p:val>
                                            <p:fltVal val="0"/>
                                          </p:val>
                                        </p:tav>
                                        <p:tav tm="100000">
                                          <p:val>
                                            <p:strVal val="#ppt_h"/>
                                          </p:val>
                                        </p:tav>
                                      </p:tavLst>
                                    </p:anim>
                                    <p:anim calcmode="lin" valueType="num">
                                      <p:cBhvr>
                                        <p:cTn id="18" dur="1000" fill="hold"/>
                                        <p:tgtEl>
                                          <p:spTgt spid="3"/>
                                        </p:tgtEl>
                                        <p:attrNameLst>
                                          <p:attrName>style.rotation</p:attrName>
                                        </p:attrNameLst>
                                      </p:cBhvr>
                                      <p:tavLst>
                                        <p:tav tm="0">
                                          <p:val>
                                            <p:fltVal val="90"/>
                                          </p:val>
                                        </p:tav>
                                        <p:tav tm="100000">
                                          <p:val>
                                            <p:fltVal val="0"/>
                                          </p:val>
                                        </p:tav>
                                      </p:tavLst>
                                    </p:anim>
                                    <p:animEffect transition="in" filter="fade">
                                      <p:cBhvr>
                                        <p:cTn id="1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7782" y="1753359"/>
            <a:ext cx="8208912" cy="4647426"/>
          </a:xfrm>
          <a:prstGeom prst="rect">
            <a:avLst/>
          </a:prstGeom>
        </p:spPr>
        <p:txBody>
          <a:bodyPr wrap="square">
            <a:spAutoFit/>
          </a:bodyPr>
          <a:lstStyle/>
          <a:p>
            <a:pPr algn="ctr" rtl="1"/>
            <a:r>
              <a:rPr lang="ar-DZ" sz="2800">
                <a:latin typeface="Arial Unicode MS" pitchFamily="34" charset="-128"/>
                <a:ea typeface="Arial Unicode MS" pitchFamily="34" charset="-128"/>
                <a:cs typeface="Arial Unicode MS" pitchFamily="34" charset="-128"/>
              </a:rPr>
              <a:t>طالما أنّ الطرق البديلة لتسوية النزاعات هي من الاتجاهات المعاصرة التي تهدف إليها مختلف التشريعات القانونية في العديد من الدول وذلك لما لها من مزايا في تخفيف العبء على القضاء، وذلك يرجع إلى مجموعة من الأسس والمبررات نحاول ذكرها في الآتي</a:t>
            </a:r>
            <a:r>
              <a:rPr lang="ar-DZ" sz="2800" smtClean="0">
                <a:latin typeface="Arial Unicode MS" pitchFamily="34" charset="-128"/>
                <a:ea typeface="Arial Unicode MS" pitchFamily="34" charset="-128"/>
                <a:cs typeface="Arial Unicode MS" pitchFamily="34" charset="-128"/>
              </a:rPr>
              <a:t>:</a:t>
            </a:r>
          </a:p>
          <a:p>
            <a:pPr algn="ctr" rtl="1"/>
            <a:endParaRPr lang="ar-DZ" sz="2800" smtClean="0">
              <a:latin typeface="Arial Unicode MS" pitchFamily="34" charset="-128"/>
              <a:ea typeface="Arial Unicode MS" pitchFamily="34" charset="-128"/>
              <a:cs typeface="Arial Unicode MS" pitchFamily="34" charset="-128"/>
            </a:endParaRPr>
          </a:p>
          <a:p>
            <a:pPr algn="ctr" rtl="1"/>
            <a:endParaRPr lang="ar-DZ" sz="2800">
              <a:latin typeface="Arial Unicode MS" pitchFamily="34" charset="-128"/>
              <a:ea typeface="Arial Unicode MS" pitchFamily="34" charset="-128"/>
              <a:cs typeface="Arial Unicode MS" pitchFamily="34" charset="-128"/>
            </a:endParaRPr>
          </a:p>
          <a:p>
            <a:pPr marL="457200" indent="-457200" algn="ctr" rtl="1">
              <a:buFont typeface="Wingdings" pitchFamily="2" charset="2"/>
              <a:buChar char="q"/>
            </a:pPr>
            <a:r>
              <a:rPr lang="ar-DZ" sz="2800">
                <a:latin typeface="Arial Unicode MS" pitchFamily="34" charset="-128"/>
                <a:ea typeface="Arial Unicode MS" pitchFamily="34" charset="-128"/>
                <a:cs typeface="Arial Unicode MS" pitchFamily="34" charset="-128"/>
              </a:rPr>
              <a:t>• </a:t>
            </a:r>
            <a:r>
              <a:rPr lang="ar-DZ" sz="2800" b="1">
                <a:latin typeface="Arial Unicode MS" pitchFamily="34" charset="-128"/>
                <a:ea typeface="Arial Unicode MS" pitchFamily="34" charset="-128"/>
                <a:cs typeface="Arial Unicode MS" pitchFamily="34" charset="-128"/>
              </a:rPr>
              <a:t>عدم تمكن الجهاز القضائي من تحقيق الردع والوصول إلى المصالح المقصودة جرّاء النزاع الاقتصادي، التي تتطلب دراية فنية خاصة في المجال الاقتصادي</a:t>
            </a:r>
            <a:r>
              <a:rPr lang="ar-DZ" sz="1600" b="1" smtClean="0"/>
              <a:t>.</a:t>
            </a:r>
          </a:p>
          <a:p>
            <a:pPr algn="ctr" rtl="1"/>
            <a:endParaRPr lang="ar-DZ" sz="1600"/>
          </a:p>
        </p:txBody>
      </p:sp>
      <p:cxnSp>
        <p:nvCxnSpPr>
          <p:cNvPr id="5" name="Connecteur droit avec flèche 4"/>
          <p:cNvCxnSpPr/>
          <p:nvPr/>
        </p:nvCxnSpPr>
        <p:spPr>
          <a:xfrm>
            <a:off x="4644008" y="4077072"/>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0648"/>
            <a:ext cx="9036496" cy="1677640"/>
          </a:xfrm>
          <a:prstGeom prst="rect">
            <a:avLst/>
          </a:prstGeom>
          <a:ln>
            <a:noFill/>
          </a:ln>
          <a:effectLst>
            <a:softEdge rad="112500"/>
          </a:effectLst>
        </p:spPr>
      </p:pic>
      <p:sp>
        <p:nvSpPr>
          <p:cNvPr id="8" name="Pensées 7"/>
          <p:cNvSpPr/>
          <p:nvPr/>
        </p:nvSpPr>
        <p:spPr>
          <a:xfrm rot="21414758" flipH="1">
            <a:off x="196357" y="261228"/>
            <a:ext cx="7446936" cy="1270147"/>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rtl="1"/>
            <a:endParaRPr lang="fr-FR" sz="2800" b="1" spc="150">
              <a:ln w="11430"/>
              <a:solidFill>
                <a:srgbClr val="F8F8F8"/>
              </a:solidFill>
              <a:effectLst>
                <a:outerShdw blurRad="25400" algn="tl" rotWithShape="0">
                  <a:srgbClr val="000000">
                    <a:alpha val="43000"/>
                  </a:srgbClr>
                </a:outerShdw>
              </a:effectLst>
              <a:latin typeface="Arial Unicode MS" pitchFamily="34" charset="-128"/>
              <a:ea typeface="Arial Unicode MS" pitchFamily="34" charset="-128"/>
              <a:cs typeface="Arial Unicode MS" pitchFamily="34" charset="-128"/>
            </a:endParaRPr>
          </a:p>
        </p:txBody>
      </p:sp>
      <p:sp>
        <p:nvSpPr>
          <p:cNvPr id="12" name="Rectangle 11"/>
          <p:cNvSpPr/>
          <p:nvPr/>
        </p:nvSpPr>
        <p:spPr>
          <a:xfrm>
            <a:off x="539552" y="419247"/>
            <a:ext cx="6768752" cy="954107"/>
          </a:xfrm>
          <a:prstGeom prst="rect">
            <a:avLst/>
          </a:prstGeom>
        </p:spPr>
        <p:txBody>
          <a:bodyPr wrap="square">
            <a:spAutoFit/>
          </a:bodyPr>
          <a:lstStyle/>
          <a:p>
            <a:pPr algn="ctr"/>
            <a:r>
              <a:rPr lang="ar-DZ" sz="2800" b="1" spc="50" smtClean="0">
                <a:ln w="13500">
                  <a:solidFill>
                    <a:schemeClr val="accent1">
                      <a:shade val="2500"/>
                      <a:alpha val="6500"/>
                    </a:schemeClr>
                  </a:solidFill>
                  <a:prstDash val="solid"/>
                </a:ln>
                <a:solidFill>
                  <a:schemeClr val="accent1">
                    <a:tint val="3000"/>
                    <a:alpha val="95000"/>
                  </a:schemeClr>
                </a:solidFill>
                <a:effectLst>
                  <a:glow rad="139700">
                    <a:schemeClr val="accent1">
                      <a:satMod val="175000"/>
                      <a:alpha val="40000"/>
                    </a:schemeClr>
                  </a:glow>
                  <a:innerShdw blurRad="50900" dist="38500" dir="13500000">
                    <a:srgbClr val="000000">
                      <a:alpha val="60000"/>
                    </a:srgbClr>
                  </a:innerShdw>
                </a:effectLst>
              </a:rPr>
              <a:t>ثانيا</a:t>
            </a:r>
            <a:r>
              <a:rPr lang="ar-SA" sz="2800" b="1" spc="50" smtClean="0">
                <a:ln w="13500">
                  <a:solidFill>
                    <a:schemeClr val="accent1">
                      <a:shade val="2500"/>
                      <a:alpha val="6500"/>
                    </a:schemeClr>
                  </a:solidFill>
                  <a:prstDash val="solid"/>
                </a:ln>
                <a:solidFill>
                  <a:schemeClr val="accent1">
                    <a:tint val="3000"/>
                    <a:alpha val="95000"/>
                  </a:schemeClr>
                </a:solidFill>
                <a:effectLst>
                  <a:glow rad="139700">
                    <a:schemeClr val="accent1">
                      <a:satMod val="175000"/>
                      <a:alpha val="40000"/>
                    </a:schemeClr>
                  </a:glow>
                  <a:innerShdw blurRad="50900" dist="38500" dir="13500000">
                    <a:srgbClr val="000000">
                      <a:alpha val="60000"/>
                    </a:srgbClr>
                  </a:innerShdw>
                </a:effectLst>
              </a:rPr>
              <a:t>: </a:t>
            </a:r>
            <a:r>
              <a:rPr lang="ar-DZ" sz="2800" b="1" spc="50" smtClean="0">
                <a:ln w="13500">
                  <a:solidFill>
                    <a:schemeClr val="accent1">
                      <a:shade val="2500"/>
                      <a:alpha val="6500"/>
                    </a:schemeClr>
                  </a:solidFill>
                  <a:prstDash val="solid"/>
                </a:ln>
                <a:solidFill>
                  <a:schemeClr val="accent1">
                    <a:tint val="3000"/>
                    <a:alpha val="95000"/>
                  </a:schemeClr>
                </a:solidFill>
                <a:effectLst>
                  <a:glow rad="139700">
                    <a:schemeClr val="accent1">
                      <a:satMod val="175000"/>
                      <a:alpha val="40000"/>
                    </a:schemeClr>
                  </a:glow>
                  <a:innerShdw blurRad="50900" dist="38500" dir="13500000">
                    <a:srgbClr val="000000">
                      <a:alpha val="60000"/>
                    </a:srgbClr>
                  </a:innerShdw>
                </a:effectLst>
              </a:rPr>
              <a:t>مبرّرات اللجوء إلى الطرق البديلة لتسوية النزاعات ذات الطابع التجاري والاقتصادي</a:t>
            </a:r>
            <a:endParaRPr lang="fr-FR" sz="2800" b="1" spc="50">
              <a:ln w="13500">
                <a:solidFill>
                  <a:schemeClr val="accent1">
                    <a:shade val="2500"/>
                    <a:alpha val="6500"/>
                  </a:schemeClr>
                </a:solidFill>
                <a:prstDash val="solid"/>
              </a:ln>
              <a:solidFill>
                <a:schemeClr val="accent1">
                  <a:tint val="3000"/>
                  <a:alpha val="95000"/>
                </a:schemeClr>
              </a:solidFill>
              <a:effectLst>
                <a:glow rad="139700">
                  <a:schemeClr val="accent1">
                    <a:satMod val="175000"/>
                    <a:alpha val="40000"/>
                  </a:schemeClr>
                </a:glow>
                <a:innerShdw blurRad="50900" dist="38500" dir="13500000">
                  <a:srgbClr val="000000">
                    <a:alpha val="60000"/>
                  </a:srgbClr>
                </a:innerShdw>
              </a:effectLst>
            </a:endParaRPr>
          </a:p>
        </p:txBody>
      </p:sp>
    </p:spTree>
    <p:extLst>
      <p:ext uri="{BB962C8B-B14F-4D97-AF65-F5344CB8AC3E}">
        <p14:creationId xmlns:p14="http://schemas.microsoft.com/office/powerpoint/2010/main" val="291716350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04664"/>
            <a:ext cx="8424936" cy="5755422"/>
          </a:xfrm>
          <a:prstGeom prst="rect">
            <a:avLst/>
          </a:prstGeom>
        </p:spPr>
        <p:txBody>
          <a:bodyPr wrap="square">
            <a:spAutoFit/>
          </a:bodyPr>
          <a:lstStyle/>
          <a:p>
            <a:pPr marL="457200" indent="-457200" algn="ctr" rtl="1">
              <a:buFont typeface="Wingdings" pitchFamily="2" charset="2"/>
              <a:buChar char="q"/>
            </a:pPr>
            <a:r>
              <a:rPr lang="ar-DZ" sz="3200" b="1">
                <a:latin typeface="Arial Unicode MS" pitchFamily="34" charset="-128"/>
                <a:ea typeface="Arial Unicode MS" pitchFamily="34" charset="-128"/>
                <a:cs typeface="Arial Unicode MS" pitchFamily="34" charset="-128"/>
              </a:rPr>
              <a:t>• </a:t>
            </a:r>
            <a:r>
              <a:rPr lang="ar-DZ" sz="2800" b="1">
                <a:latin typeface="Arial Unicode MS" pitchFamily="34" charset="-128"/>
                <a:ea typeface="Arial Unicode MS" pitchFamily="34" charset="-128"/>
                <a:cs typeface="Arial Unicode MS" pitchFamily="34" charset="-128"/>
              </a:rPr>
              <a:t>النزاعات ذات الطابع التجاري والاقتصادي تعتبر من النزاعات التي تتسم بالخاصية الأصلح لحل النزاعات بطريقة ودية بدل اللّجوء إلى القضاء (لأن طبيعة النزاع مالية</a:t>
            </a:r>
            <a:r>
              <a:rPr lang="ar-DZ" sz="2800" b="1" smtClean="0">
                <a:latin typeface="Arial Unicode MS" pitchFamily="34" charset="-128"/>
                <a:ea typeface="Arial Unicode MS" pitchFamily="34" charset="-128"/>
                <a:cs typeface="Arial Unicode MS" pitchFamily="34" charset="-128"/>
              </a:rPr>
              <a:t>).</a:t>
            </a:r>
          </a:p>
          <a:p>
            <a:pPr algn="ctr" rtl="1"/>
            <a:endParaRPr lang="ar-DZ" sz="2800" b="1">
              <a:latin typeface="Arial Unicode MS" pitchFamily="34" charset="-128"/>
              <a:ea typeface="Arial Unicode MS" pitchFamily="34" charset="-128"/>
              <a:cs typeface="Arial Unicode MS" pitchFamily="34" charset="-128"/>
            </a:endParaRPr>
          </a:p>
          <a:p>
            <a:pPr marL="457200" indent="-457200" algn="ctr" rtl="1">
              <a:buFont typeface="Wingdings" pitchFamily="2" charset="2"/>
              <a:buChar char="q"/>
            </a:pPr>
            <a:r>
              <a:rPr lang="ar-DZ" sz="2800" b="1">
                <a:latin typeface="Arial Unicode MS" pitchFamily="34" charset="-128"/>
                <a:ea typeface="Arial Unicode MS" pitchFamily="34" charset="-128"/>
                <a:cs typeface="Arial Unicode MS" pitchFamily="34" charset="-128"/>
              </a:rPr>
              <a:t>• الآليات البديلة لحل النزاع تقوم على مبدأ الرضائية والمساواة بين الأطراف مما يجعل أطراف النزاع من الأصلح والجدير لهم تسوية النزاع بطريقة ودية بدل اللجوء إلى القضاء، ويمكن للتجار أو المتعاملين الاقتصاديين القدرة في التحكم في مسار النزاع والوصول لتحقيق الأهداف والمصالح التي ترضي جميع الأطراف</a:t>
            </a:r>
            <a:r>
              <a:rPr lang="ar-DZ" sz="2800" b="1" smtClean="0">
                <a:latin typeface="Arial Unicode MS" pitchFamily="34" charset="-128"/>
                <a:ea typeface="Arial Unicode MS" pitchFamily="34" charset="-128"/>
                <a:cs typeface="Arial Unicode MS" pitchFamily="34" charset="-128"/>
              </a:rPr>
              <a:t>.</a:t>
            </a:r>
          </a:p>
          <a:p>
            <a:pPr algn="ctr" rtl="1"/>
            <a:endParaRPr lang="ar-DZ" sz="2800" b="1">
              <a:latin typeface="Arial Unicode MS" pitchFamily="34" charset="-128"/>
              <a:ea typeface="Arial Unicode MS" pitchFamily="34" charset="-128"/>
              <a:cs typeface="Arial Unicode MS" pitchFamily="34" charset="-128"/>
            </a:endParaRPr>
          </a:p>
          <a:p>
            <a:pPr marL="457200" indent="-457200" algn="ctr" rtl="1">
              <a:buFont typeface="Wingdings" pitchFamily="2" charset="2"/>
              <a:buChar char="q"/>
            </a:pPr>
            <a:r>
              <a:rPr lang="ar-DZ" sz="2800" b="1">
                <a:latin typeface="Arial Unicode MS" pitchFamily="34" charset="-128"/>
                <a:ea typeface="Arial Unicode MS" pitchFamily="34" charset="-128"/>
                <a:cs typeface="Arial Unicode MS" pitchFamily="34" charset="-128"/>
              </a:rPr>
              <a:t>• تعتبر الآليات البديلة لتسوية النزاعات إجراءات استثنائية، فالأصل هو اللجوء إلى القضاء لتسوية النزاعات</a:t>
            </a:r>
            <a:r>
              <a:rPr lang="ar-DZ" sz="1600"/>
              <a:t>.</a:t>
            </a:r>
          </a:p>
        </p:txBody>
      </p:sp>
      <p:cxnSp>
        <p:nvCxnSpPr>
          <p:cNvPr id="4" name="Connecteur droit avec flèche 3"/>
          <p:cNvCxnSpPr/>
          <p:nvPr/>
        </p:nvCxnSpPr>
        <p:spPr>
          <a:xfrm>
            <a:off x="4608004" y="1844824"/>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a:off x="4608004" y="4797152"/>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956213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9328" y="404664"/>
            <a:ext cx="7632848" cy="954107"/>
          </a:xfrm>
          <a:prstGeom prst="rect">
            <a:avLst/>
          </a:prstGeom>
        </p:spPr>
        <p:txBody>
          <a:bodyPr wrap="square">
            <a:spAutoFit/>
          </a:bodyPr>
          <a:lstStyle/>
          <a:p>
            <a:pPr algn="ctr" rtl="1"/>
            <a:r>
              <a:rPr lang="ar-DZ" sz="2800" b="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Unicode MS" pitchFamily="34" charset="-128"/>
                <a:ea typeface="Arial Unicode MS" pitchFamily="34" charset="-128"/>
                <a:cs typeface="Arial Unicode MS" pitchFamily="34" charset="-128"/>
              </a:rPr>
              <a:t>المحور الثاني</a:t>
            </a:r>
            <a:r>
              <a:rPr lang="ar-SA" sz="2800" b="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Unicode MS" pitchFamily="34" charset="-128"/>
                <a:ea typeface="Arial Unicode MS" pitchFamily="34" charset="-128"/>
                <a:cs typeface="Arial Unicode MS" pitchFamily="34" charset="-128"/>
              </a:rPr>
              <a:t>: </a:t>
            </a:r>
            <a:r>
              <a:rPr lang="ar-DZ" sz="2800" b="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Unicode MS" pitchFamily="34" charset="-128"/>
                <a:ea typeface="Arial Unicode MS" pitchFamily="34" charset="-128"/>
                <a:cs typeface="Arial Unicode MS" pitchFamily="34" charset="-128"/>
              </a:rPr>
              <a:t>الطرق البديلة لتسوية النزاعات في المجال التجاري والاقتصادي</a:t>
            </a:r>
            <a:endParaRPr lang="fr-FR" sz="2800" b="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Unicode MS" pitchFamily="34" charset="-128"/>
              <a:ea typeface="Arial Unicode MS" pitchFamily="34" charset="-128"/>
              <a:cs typeface="Arial Unicode MS" pitchFamily="34" charset="-128"/>
            </a:endParaRPr>
          </a:p>
        </p:txBody>
      </p:sp>
      <p:sp>
        <p:nvSpPr>
          <p:cNvPr id="4" name="Rectangle 3"/>
          <p:cNvSpPr/>
          <p:nvPr/>
        </p:nvSpPr>
        <p:spPr>
          <a:xfrm>
            <a:off x="107504" y="2708920"/>
            <a:ext cx="9036496" cy="3416320"/>
          </a:xfrm>
          <a:prstGeom prst="rect">
            <a:avLst/>
          </a:prstGeom>
        </p:spPr>
        <p:txBody>
          <a:bodyPr wrap="square">
            <a:spAutoFit/>
          </a:bodyPr>
          <a:lstStyle/>
          <a:p>
            <a:pPr algn="ctr" rtl="1"/>
            <a:r>
              <a:rPr lang="ar-DZ" sz="2400" b="1">
                <a:latin typeface="Arial Unicode MS" pitchFamily="34" charset="-128"/>
                <a:ea typeface="Arial Unicode MS" pitchFamily="34" charset="-128"/>
                <a:cs typeface="Arial Unicode MS" pitchFamily="34" charset="-128"/>
              </a:rPr>
              <a:t>عرّف القانون المدني الصلح على أنّه</a:t>
            </a:r>
            <a:r>
              <a:rPr lang="ar-SA" sz="2400" b="1">
                <a:latin typeface="Arial Unicode MS" pitchFamily="34" charset="-128"/>
                <a:ea typeface="Arial Unicode MS" pitchFamily="34" charset="-128"/>
                <a:cs typeface="Arial Unicode MS" pitchFamily="34" charset="-128"/>
              </a:rPr>
              <a:t>: "</a:t>
            </a:r>
            <a:r>
              <a:rPr lang="ar-DZ" sz="2400" b="1">
                <a:latin typeface="Arial Unicode MS" pitchFamily="34" charset="-128"/>
                <a:ea typeface="Arial Unicode MS" pitchFamily="34" charset="-128"/>
                <a:cs typeface="Arial Unicode MS" pitchFamily="34" charset="-128"/>
              </a:rPr>
              <a:t>الصلح عقد ينهي به الطرفان نزاعا قائما أو يتوقيان به نزاعا محتملا، وذلك بأن يتنازل كل منهما على وجه التبادل عن حقه</a:t>
            </a:r>
            <a:r>
              <a:rPr lang="ar-SA" sz="2400" b="1">
                <a:latin typeface="Arial Unicode MS" pitchFamily="34" charset="-128"/>
                <a:ea typeface="Arial Unicode MS" pitchFamily="34" charset="-128"/>
                <a:cs typeface="Arial Unicode MS" pitchFamily="34" charset="-128"/>
              </a:rPr>
              <a:t>".</a:t>
            </a:r>
            <a:endParaRPr lang="fr-FR" sz="2400">
              <a:latin typeface="Arial Unicode MS" pitchFamily="34" charset="-128"/>
              <a:ea typeface="Arial Unicode MS" pitchFamily="34" charset="-128"/>
              <a:cs typeface="Arial Unicode MS" pitchFamily="34" charset="-128"/>
            </a:endParaRPr>
          </a:p>
          <a:p>
            <a:pPr algn="ctr" rtl="1"/>
            <a:r>
              <a:rPr lang="ar-DZ" sz="2400" b="1">
                <a:latin typeface="Arial Unicode MS" pitchFamily="34" charset="-128"/>
                <a:ea typeface="Arial Unicode MS" pitchFamily="34" charset="-128"/>
                <a:cs typeface="Arial Unicode MS" pitchFamily="34" charset="-128"/>
              </a:rPr>
              <a:t>حيث نستخلص من هذا النص أنّ الصلح هو إجراء أو عقد ينهي به الطرفان النزاع القائم أو المحتمل الوقوع، وذلك مقابل تنازل كل طرف عن حقه بالاتفاق المتبادل</a:t>
            </a:r>
            <a:r>
              <a:rPr lang="ar-SA" sz="2400" b="1">
                <a:latin typeface="Arial Unicode MS" pitchFamily="34" charset="-128"/>
                <a:ea typeface="Arial Unicode MS" pitchFamily="34" charset="-128"/>
                <a:cs typeface="Arial Unicode MS" pitchFamily="34" charset="-128"/>
              </a:rPr>
              <a:t>.</a:t>
            </a:r>
            <a:endParaRPr lang="fr-FR" sz="2400">
              <a:latin typeface="Arial Unicode MS" pitchFamily="34" charset="-128"/>
              <a:ea typeface="Arial Unicode MS" pitchFamily="34" charset="-128"/>
              <a:cs typeface="Arial Unicode MS" pitchFamily="34" charset="-128"/>
            </a:endParaRPr>
          </a:p>
          <a:p>
            <a:pPr algn="ctr" rtl="1"/>
            <a:r>
              <a:rPr lang="ar-DZ" sz="2400" b="1">
                <a:latin typeface="Arial Unicode MS" pitchFamily="34" charset="-128"/>
                <a:ea typeface="Arial Unicode MS" pitchFamily="34" charset="-128"/>
                <a:cs typeface="Arial Unicode MS" pitchFamily="34" charset="-128"/>
              </a:rPr>
              <a:t>ومن ذلك نشير إلى أنّ الصلح حسب ما جاء به المشرع الجزائري في القانون المدني هو المفهوم الودّي لتسوية النزاع حيث يكون بموجب عقد خارج القضاء، أي قبل اللّجوء إلى القضاء</a:t>
            </a:r>
            <a:r>
              <a:rPr lang="ar-SA" sz="2400" b="1"/>
              <a:t>.</a:t>
            </a:r>
            <a:endParaRPr lang="fr-FR" sz="1600"/>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7045" y="1412776"/>
            <a:ext cx="7560840" cy="1440160"/>
          </a:xfrm>
          <a:prstGeom prst="rect">
            <a:avLst/>
          </a:prstGeom>
          <a:ln>
            <a:noFill/>
          </a:ln>
          <a:effectLst>
            <a:softEdge rad="112500"/>
          </a:effectLst>
        </p:spPr>
      </p:pic>
      <p:sp>
        <p:nvSpPr>
          <p:cNvPr id="6" name="Pensées 5"/>
          <p:cNvSpPr/>
          <p:nvPr/>
        </p:nvSpPr>
        <p:spPr>
          <a:xfrm rot="21414758" flipH="1">
            <a:off x="1518111" y="1453793"/>
            <a:ext cx="4382641" cy="760656"/>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rtl="1"/>
            <a:r>
              <a:rPr lang="ar-DZ" sz="4000" b="1" spc="150">
                <a:ln w="11430"/>
                <a:solidFill>
                  <a:srgbClr val="F8F8F8"/>
                </a:solidFill>
                <a:effectLst>
                  <a:outerShdw blurRad="25400" algn="tl" rotWithShape="0">
                    <a:srgbClr val="000000">
                      <a:alpha val="43000"/>
                    </a:srgbClr>
                  </a:outerShdw>
                </a:effectLst>
                <a:latin typeface="Arial Unicode MS" pitchFamily="34" charset="-128"/>
                <a:ea typeface="Arial Unicode MS" pitchFamily="34" charset="-128"/>
                <a:cs typeface="Arial Unicode MS" pitchFamily="34" charset="-128"/>
              </a:rPr>
              <a:t>أولا: الصلح</a:t>
            </a:r>
            <a:endParaRPr lang="fr-FR" sz="4000" b="1" spc="150">
              <a:ln w="11430"/>
              <a:solidFill>
                <a:srgbClr val="F8F8F8"/>
              </a:solidFill>
              <a:effectLst>
                <a:outerShdw blurRad="25400" algn="tl" rotWithShape="0">
                  <a:srgbClr val="000000">
                    <a:alpha val="43000"/>
                  </a:srgbClr>
                </a:outerShdw>
              </a:effectLst>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12237616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916832"/>
            <a:ext cx="8568952" cy="4154984"/>
          </a:xfrm>
          <a:prstGeom prst="rect">
            <a:avLst/>
          </a:prstGeom>
        </p:spPr>
        <p:txBody>
          <a:bodyPr wrap="square">
            <a:spAutoFit/>
          </a:bodyPr>
          <a:lstStyle/>
          <a:p>
            <a:pPr algn="just" rtl="1"/>
            <a:r>
              <a:rPr lang="ar-DZ" sz="2400" b="1" smtClean="0">
                <a:latin typeface="Arial Unicode MS" pitchFamily="34" charset="-128"/>
                <a:ea typeface="Arial Unicode MS" pitchFamily="34" charset="-128"/>
                <a:cs typeface="Arial Unicode MS" pitchFamily="34" charset="-128"/>
              </a:rPr>
              <a:t>             نجد </a:t>
            </a:r>
            <a:r>
              <a:rPr lang="ar-DZ" sz="2400" b="1">
                <a:latin typeface="Arial Unicode MS" pitchFamily="34" charset="-128"/>
                <a:ea typeface="Arial Unicode MS" pitchFamily="34" charset="-128"/>
                <a:cs typeface="Arial Unicode MS" pitchFamily="34" charset="-128"/>
              </a:rPr>
              <a:t>أنّه لم يتولى المشرع الجزائري مهمة تحديد المدلول القانوني للوساطة، ويتضح لنا ذلك من خلال نصوص قانون الإجراءات المدنية والإدارية المعدل والمتمم بالقانون </a:t>
            </a:r>
            <a:r>
              <a:rPr lang="ar-SA" sz="2400" b="1">
                <a:latin typeface="Arial Unicode MS" pitchFamily="34" charset="-128"/>
                <a:ea typeface="Arial Unicode MS" pitchFamily="34" charset="-128"/>
                <a:cs typeface="Arial Unicode MS" pitchFamily="34" charset="-128"/>
              </a:rPr>
              <a:t>22/13 </a:t>
            </a:r>
            <a:r>
              <a:rPr lang="ar-DZ" sz="2400" b="1">
                <a:latin typeface="Arial Unicode MS" pitchFamily="34" charset="-128"/>
                <a:ea typeface="Arial Unicode MS" pitchFamily="34" charset="-128"/>
                <a:cs typeface="Arial Unicode MS" pitchFamily="34" charset="-128"/>
              </a:rPr>
              <a:t>الذي نظّم مسألة الوساطة في الإجراءات المدنية والإدارية في المواد من </a:t>
            </a:r>
            <a:r>
              <a:rPr lang="ar-SA" sz="2400" b="1">
                <a:latin typeface="Arial Unicode MS" pitchFamily="34" charset="-128"/>
                <a:ea typeface="Arial Unicode MS" pitchFamily="34" charset="-128"/>
                <a:cs typeface="Arial Unicode MS" pitchFamily="34" charset="-128"/>
              </a:rPr>
              <a:t>994 </a:t>
            </a:r>
            <a:r>
              <a:rPr lang="ar-DZ" sz="2400" b="1">
                <a:latin typeface="Arial Unicode MS" pitchFamily="34" charset="-128"/>
                <a:ea typeface="Arial Unicode MS" pitchFamily="34" charset="-128"/>
                <a:cs typeface="Arial Unicode MS" pitchFamily="34" charset="-128"/>
              </a:rPr>
              <a:t>إلى </a:t>
            </a:r>
            <a:r>
              <a:rPr lang="ar-SA" sz="2400" b="1">
                <a:latin typeface="Arial Unicode MS" pitchFamily="34" charset="-128"/>
                <a:ea typeface="Arial Unicode MS" pitchFamily="34" charset="-128"/>
                <a:cs typeface="Arial Unicode MS" pitchFamily="34" charset="-128"/>
              </a:rPr>
              <a:t>1005</a:t>
            </a:r>
            <a:r>
              <a:rPr lang="ar-DZ" sz="2400" b="1">
                <a:latin typeface="Arial Unicode MS" pitchFamily="34" charset="-128"/>
                <a:ea typeface="Arial Unicode MS" pitchFamily="34" charset="-128"/>
                <a:cs typeface="Arial Unicode MS" pitchFamily="34" charset="-128"/>
              </a:rPr>
              <a:t>، حيث تنص المادة </a:t>
            </a:r>
            <a:r>
              <a:rPr lang="ar-SA" sz="2400" b="1">
                <a:latin typeface="Arial Unicode MS" pitchFamily="34" charset="-128"/>
                <a:ea typeface="Arial Unicode MS" pitchFamily="34" charset="-128"/>
                <a:cs typeface="Arial Unicode MS" pitchFamily="34" charset="-128"/>
              </a:rPr>
              <a:t>994 </a:t>
            </a:r>
            <a:r>
              <a:rPr lang="ar-DZ" sz="2400" b="1">
                <a:latin typeface="Arial Unicode MS" pitchFamily="34" charset="-128"/>
                <a:ea typeface="Arial Unicode MS" pitchFamily="34" charset="-128"/>
                <a:cs typeface="Arial Unicode MS" pitchFamily="34" charset="-128"/>
              </a:rPr>
              <a:t>من ق</a:t>
            </a:r>
            <a:r>
              <a:rPr lang="ar-SA" sz="2400" b="1">
                <a:latin typeface="Arial Unicode MS" pitchFamily="34" charset="-128"/>
                <a:ea typeface="Arial Unicode MS" pitchFamily="34" charset="-128"/>
                <a:cs typeface="Arial Unicode MS" pitchFamily="34" charset="-128"/>
              </a:rPr>
              <a:t>.</a:t>
            </a:r>
            <a:r>
              <a:rPr lang="ar-DZ" sz="2400" b="1">
                <a:latin typeface="Arial Unicode MS" pitchFamily="34" charset="-128"/>
                <a:ea typeface="Arial Unicode MS" pitchFamily="34" charset="-128"/>
                <a:cs typeface="Arial Unicode MS" pitchFamily="34" charset="-128"/>
              </a:rPr>
              <a:t>إ</a:t>
            </a:r>
            <a:r>
              <a:rPr lang="ar-SA" sz="2400" b="1">
                <a:latin typeface="Arial Unicode MS" pitchFamily="34" charset="-128"/>
                <a:ea typeface="Arial Unicode MS" pitchFamily="34" charset="-128"/>
                <a:cs typeface="Arial Unicode MS" pitchFamily="34" charset="-128"/>
              </a:rPr>
              <a:t>.</a:t>
            </a:r>
            <a:r>
              <a:rPr lang="ar-DZ" sz="2400" b="1">
                <a:latin typeface="Arial Unicode MS" pitchFamily="34" charset="-128"/>
                <a:ea typeface="Arial Unicode MS" pitchFamily="34" charset="-128"/>
                <a:cs typeface="Arial Unicode MS" pitchFamily="34" charset="-128"/>
              </a:rPr>
              <a:t>م</a:t>
            </a:r>
            <a:r>
              <a:rPr lang="ar-SA" sz="2400" b="1">
                <a:latin typeface="Arial Unicode MS" pitchFamily="34" charset="-128"/>
                <a:ea typeface="Arial Unicode MS" pitchFamily="34" charset="-128"/>
                <a:cs typeface="Arial Unicode MS" pitchFamily="34" charset="-128"/>
              </a:rPr>
              <a:t>.</a:t>
            </a:r>
            <a:r>
              <a:rPr lang="ar-DZ" sz="2400" b="1">
                <a:latin typeface="Arial Unicode MS" pitchFamily="34" charset="-128"/>
                <a:ea typeface="Arial Unicode MS" pitchFamily="34" charset="-128"/>
                <a:cs typeface="Arial Unicode MS" pitchFamily="34" charset="-128"/>
              </a:rPr>
              <a:t>و</a:t>
            </a:r>
            <a:r>
              <a:rPr lang="ar-SA" sz="2400" b="1">
                <a:latin typeface="Arial Unicode MS" pitchFamily="34" charset="-128"/>
                <a:ea typeface="Arial Unicode MS" pitchFamily="34" charset="-128"/>
                <a:cs typeface="Arial Unicode MS" pitchFamily="34" charset="-128"/>
              </a:rPr>
              <a:t>.</a:t>
            </a:r>
            <a:r>
              <a:rPr lang="ar-DZ" sz="2400" b="1">
                <a:latin typeface="Arial Unicode MS" pitchFamily="34" charset="-128"/>
                <a:ea typeface="Arial Unicode MS" pitchFamily="34" charset="-128"/>
                <a:cs typeface="Arial Unicode MS" pitchFamily="34" charset="-128"/>
              </a:rPr>
              <a:t>إ</a:t>
            </a:r>
            <a:r>
              <a:rPr lang="fr-FR" sz="2400" b="1" u="sng">
                <a:latin typeface="Arial Unicode MS" pitchFamily="34" charset="-128"/>
                <a:ea typeface="Arial Unicode MS" pitchFamily="34" charset="-128"/>
                <a:cs typeface="Arial Unicode MS" pitchFamily="34" charset="-128"/>
                <a:sym typeface="Symbol"/>
                <a:hlinkClick r:id="rId3" action="ppaction://hlinkfile"/>
              </a:rPr>
              <a:t></a:t>
            </a:r>
            <a:r>
              <a:rPr lang="ar-DZ" sz="2400" b="1">
                <a:latin typeface="Arial Unicode MS" pitchFamily="34" charset="-128"/>
                <a:ea typeface="Arial Unicode MS" pitchFamily="34" charset="-128"/>
                <a:cs typeface="Arial Unicode MS" pitchFamily="34" charset="-128"/>
              </a:rPr>
              <a:t> على أنّه يجب على القاضي عرض إجراء الوساطة على الخصوم في جميع المواد باستثناء قضايا شؤون الأسرة والقضايا العمالية وكل ما من شأنه أن يمس بالنظام العام، وإذا قبل الخصوم هذا الإجراء، يعين القاضي وسيطا لتلقي وجهة نظر كل واحد منهم ومحاولة التوفيق بينهم، لتمكينهم من إيجاد حل للنزاع، حيث تعرّض المشرع الجزائري للوساطة في الكتاب الخامس من قانون الإجراءات المدنية والإدارية تحت عنوان الطرق البديلة لحل النزاعات</a:t>
            </a:r>
            <a:r>
              <a:rPr lang="ar-SA" sz="2400" b="1"/>
              <a:t>.</a:t>
            </a:r>
            <a:endParaRPr lang="fr-FR"/>
          </a:p>
        </p:txBody>
      </p:sp>
      <p:pic>
        <p:nvPicPr>
          <p:cNvPr id="4" name="Imag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576" y="476672"/>
            <a:ext cx="7560840" cy="1440160"/>
          </a:xfrm>
          <a:prstGeom prst="rect">
            <a:avLst/>
          </a:prstGeom>
          <a:ln>
            <a:noFill/>
          </a:ln>
          <a:effectLst>
            <a:softEdge rad="112500"/>
          </a:effectLst>
        </p:spPr>
      </p:pic>
      <p:sp>
        <p:nvSpPr>
          <p:cNvPr id="6" name="Pensées 5"/>
          <p:cNvSpPr/>
          <p:nvPr/>
        </p:nvSpPr>
        <p:spPr>
          <a:xfrm rot="21414758" flipH="1">
            <a:off x="1492959" y="507791"/>
            <a:ext cx="4382641" cy="760656"/>
          </a:xfrm>
          <a:prstGeom prst="cloudCallout">
            <a:avLst>
              <a:gd name="adj1" fmla="val -64598"/>
              <a:gd name="adj2" fmla="val 87505"/>
            </a:avLst>
          </a:prstGeom>
          <a:effectLst>
            <a:outerShdw blurRad="152400" dist="317500" dir="5400000" sx="90000" sy="-19000" rotWithShape="0">
              <a:prstClr val="black">
                <a:alpha val="15000"/>
              </a:prstClr>
            </a:outerShdw>
            <a:softEdge rad="127000"/>
          </a:effectLst>
        </p:spPr>
        <p:style>
          <a:lnRef idx="3">
            <a:schemeClr val="lt1"/>
          </a:lnRef>
          <a:fillRef idx="1">
            <a:schemeClr val="accent6"/>
          </a:fillRef>
          <a:effectRef idx="1">
            <a:schemeClr val="accent6"/>
          </a:effectRef>
          <a:fontRef idx="minor">
            <a:schemeClr val="lt1"/>
          </a:fontRef>
        </p:style>
        <p:txBody>
          <a:bodyPr rtlCol="0" anchor="ctr"/>
          <a:lstStyle/>
          <a:p>
            <a:pPr algn="ctr"/>
            <a:r>
              <a:rPr lang="ar-DZ" sz="4000" b="1"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ثانيا</a:t>
            </a:r>
            <a:r>
              <a:rPr lang="ar-DZ" sz="3600" b="1"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الوساطة</a:t>
            </a:r>
          </a:p>
        </p:txBody>
      </p:sp>
    </p:spTree>
    <p:extLst>
      <p:ext uri="{BB962C8B-B14F-4D97-AF65-F5344CB8AC3E}">
        <p14:creationId xmlns:p14="http://schemas.microsoft.com/office/powerpoint/2010/main" val="70229430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443</TotalTime>
  <Words>1552</Words>
  <Application>Microsoft Office PowerPoint</Application>
  <PresentationFormat>Affichage à l'écran (4:3)</PresentationFormat>
  <Paragraphs>74</Paragraphs>
  <Slides>20</Slides>
  <Notes>1</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NewsPrint</vt:lpstr>
      <vt:lpstr>Présentation PowerPoint</vt:lpstr>
      <vt:lpstr>Présentation PowerPoint</vt:lpstr>
      <vt:lpstr>Présentation PowerPoint</vt:lpstr>
      <vt:lpstr>الفصل التمهيدي: الآليات البديلة لتسوية النزاعات ذات الطابع التجاري والاقتصادي </vt:lpstr>
      <vt:lpstr>Présentation PowerPoint</vt:lpstr>
      <vt:lpstr>Présentation PowerPoint</vt:lpstr>
      <vt:lpstr>Présentation PowerPoint</vt:lpstr>
      <vt:lpstr>Présentation PowerPoint</vt:lpstr>
      <vt:lpstr>Présentation PowerPoint</vt:lpstr>
      <vt:lpstr>Présentation PowerPoint</vt:lpstr>
      <vt:lpstr>الفصل الأول: التحكيم التجاري الدولي في قطاع المحروقات</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lenovo</dc:creator>
  <cp:lastModifiedBy>pc</cp:lastModifiedBy>
  <cp:revision>70</cp:revision>
  <dcterms:created xsi:type="dcterms:W3CDTF">2024-08-10T21:00:50Z</dcterms:created>
  <dcterms:modified xsi:type="dcterms:W3CDTF">2024-08-11T21:15:05Z</dcterms:modified>
</cp:coreProperties>
</file>