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8" r:id="rId9"/>
    <p:sldId id="269" r:id="rId10"/>
    <p:sldId id="270" r:id="rId11"/>
    <p:sldId id="271" r:id="rId12"/>
    <p:sldId id="274" r:id="rId13"/>
    <p:sldId id="276" r:id="rId14"/>
    <p:sldId id="283" r:id="rId15"/>
    <p:sldId id="284" r:id="rId16"/>
    <p:sldId id="285" r:id="rId17"/>
    <p:sldId id="301" r:id="rId18"/>
    <p:sldId id="302" r:id="rId19"/>
    <p:sldId id="303" r:id="rId20"/>
    <p:sldId id="304" r:id="rId2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9" autoAdjust="0"/>
  </p:normalViewPr>
  <p:slideViewPr>
    <p:cSldViewPr>
      <p:cViewPr varScale="1">
        <p:scale>
          <a:sx n="79" d="100"/>
          <a:sy n="79" d="100"/>
        </p:scale>
        <p:origin x="-17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98A6-8DF2-45F1-8D04-7B5E4F7077B1}" type="datetimeFigureOut">
              <a:rPr lang="fr-FR" smtClean="0"/>
              <a:t>24/01/2025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9D22-C11E-4510-A726-C8748DEE8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D22-C11E-4510-A726-C8748DEE86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54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39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284" y="547115"/>
            <a:ext cx="577723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052" y="1126236"/>
            <a:ext cx="7907894" cy="2527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45927" y="6450414"/>
            <a:ext cx="1652904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30" dirty="0"/>
              <a:t>Dr.</a:t>
            </a:r>
            <a:r>
              <a:rPr spc="-25" dirty="0"/>
              <a:t> </a:t>
            </a:r>
            <a:r>
              <a:rPr spc="-5" dirty="0"/>
              <a:t>R.</a:t>
            </a:r>
            <a:r>
              <a:rPr spc="-20" dirty="0"/>
              <a:t> </a:t>
            </a:r>
            <a:r>
              <a:rPr spc="-5" dirty="0"/>
              <a:t>SAKER</a:t>
            </a:r>
            <a:r>
              <a:rPr spc="-25" dirty="0"/>
              <a:t> </a:t>
            </a:r>
            <a:r>
              <a:rPr spc="-5" dirty="0"/>
              <a:t>OUARGLI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28920"/>
            <a:ext cx="2317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673" y="766571"/>
            <a:ext cx="647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i="1" spc="-5" dirty="0" smtClean="0">
                <a:latin typeface="Times New Roman"/>
                <a:cs typeface="Times New Roman"/>
              </a:rPr>
              <a:t>les</a:t>
            </a:r>
            <a:r>
              <a:rPr sz="4400" i="1" spc="-10" dirty="0" smtClean="0">
                <a:latin typeface="Times New Roman"/>
                <a:cs typeface="Times New Roman"/>
              </a:rPr>
              <a:t> </a:t>
            </a:r>
            <a:r>
              <a:rPr sz="4400" i="1" spc="-5" dirty="0">
                <a:latin typeface="Times New Roman"/>
                <a:cs typeface="Times New Roman"/>
              </a:rPr>
              <a:t>Compresseurs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3602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699" y="2200662"/>
            <a:ext cx="5400600" cy="337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I.2.</a:t>
            </a:r>
            <a:r>
              <a:rPr spc="-10" dirty="0"/>
              <a:t> </a:t>
            </a:r>
            <a:r>
              <a:rPr dirty="0"/>
              <a:t>3.</a:t>
            </a:r>
            <a:r>
              <a:rPr spc="-10" dirty="0"/>
              <a:t> Compresseurs </a:t>
            </a:r>
            <a:r>
              <a:rPr spc="-5" dirty="0"/>
              <a:t>dynamiques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284" y="1030731"/>
            <a:ext cx="7726680" cy="13150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35915" algn="just">
              <a:lnSpc>
                <a:spcPct val="101099"/>
              </a:lnSpc>
              <a:spcBef>
                <a:spcPts val="60"/>
              </a:spcBef>
            </a:pPr>
            <a:r>
              <a:rPr sz="2800" dirty="0">
                <a:latin typeface="Times New Roman"/>
                <a:cs typeface="Times New Roman"/>
              </a:rPr>
              <a:t>Au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</a:t>
            </a:r>
            <a:r>
              <a:rPr sz="2800" dirty="0">
                <a:latin typeface="Times New Roman"/>
                <a:cs typeface="Times New Roman"/>
              </a:rPr>
              <a:t> de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vue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l’écoulement</a:t>
            </a:r>
            <a:r>
              <a:rPr sz="2800" dirty="0">
                <a:latin typeface="Times New Roman"/>
                <a:cs typeface="Times New Roman"/>
              </a:rPr>
              <a:t> du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gaz,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compresseurs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dynamiques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divisent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machines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axiales </a:t>
            </a:r>
            <a:r>
              <a:rPr sz="2800" spc="-5" dirty="0">
                <a:latin typeface="Times New Roman"/>
                <a:cs typeface="Times New Roman"/>
              </a:rPr>
              <a:t>et centrifuges.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38983"/>
            <a:ext cx="7924800" cy="36271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251" y="376427"/>
            <a:ext cx="4112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a</a:t>
            </a:r>
            <a:r>
              <a:rPr dirty="0"/>
              <a:t>.</a:t>
            </a:r>
            <a:r>
              <a:rPr spc="-15" dirty="0"/>
              <a:t> </a:t>
            </a:r>
            <a:r>
              <a:rPr spc="-10" dirty="0"/>
              <a:t>Compresseurs</a:t>
            </a:r>
            <a:r>
              <a:rPr spc="-15" dirty="0"/>
              <a:t> </a:t>
            </a:r>
            <a:r>
              <a:rPr spc="-5" dirty="0"/>
              <a:t>axiaux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4276" y="1354836"/>
            <a:ext cx="8194675" cy="192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Les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compresseurs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axiaux</a:t>
            </a:r>
            <a:r>
              <a:rPr sz="2000" dirty="0">
                <a:latin typeface="Times New Roman"/>
                <a:cs typeface="Times New Roman"/>
              </a:rPr>
              <a:t> sont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machines </a:t>
            </a:r>
            <a:r>
              <a:rPr sz="2000" dirty="0" smtClean="0">
                <a:latin typeface="Times New Roman"/>
                <a:cs typeface="Times New Roman"/>
              </a:rPr>
              <a:t>à</a:t>
            </a:r>
            <a:r>
              <a:rPr sz="2000" spc="64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écoulement</a:t>
            </a:r>
            <a:r>
              <a:rPr sz="2000" spc="6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axial</a:t>
            </a:r>
            <a:r>
              <a:rPr sz="2000" spc="6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6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compressible, </a:t>
            </a:r>
            <a:r>
              <a:rPr sz="2000" spc="-7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ils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utilisés </a:t>
            </a:r>
            <a:r>
              <a:rPr sz="2000" dirty="0">
                <a:latin typeface="Times New Roman"/>
                <a:cs typeface="Times New Roman"/>
              </a:rPr>
              <a:t>dans </a:t>
            </a:r>
            <a:r>
              <a:rPr sz="2000" spc="-5" dirty="0">
                <a:latin typeface="Times New Roman"/>
                <a:cs typeface="Times New Roman"/>
              </a:rPr>
              <a:t>les turbines </a:t>
            </a:r>
            <a:r>
              <a:rPr sz="2000" dirty="0">
                <a:latin typeface="Times New Roman"/>
                <a:cs typeface="Times New Roman"/>
              </a:rPr>
              <a:t>à gaz à </a:t>
            </a:r>
            <a:r>
              <a:rPr sz="2000" spc="-5" dirty="0">
                <a:latin typeface="Times New Roman"/>
                <a:cs typeface="Times New Roman"/>
              </a:rPr>
              <a:t>grande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puissance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 dans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turboréacteurs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d’aviation.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99"/>
              </a:lnSpc>
            </a:pPr>
            <a:r>
              <a:rPr sz="2000" spc="-5" dirty="0">
                <a:latin typeface="Times New Roman"/>
                <a:cs typeface="Times New Roman"/>
              </a:rPr>
              <a:t>Ils</a:t>
            </a:r>
            <a:r>
              <a:rPr sz="2000" dirty="0">
                <a:latin typeface="Times New Roman"/>
                <a:cs typeface="Times New Roman"/>
              </a:rPr>
              <a:t> sont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caractérisés</a:t>
            </a:r>
            <a:r>
              <a:rPr sz="2000" dirty="0">
                <a:latin typeface="Times New Roman"/>
                <a:cs typeface="Times New Roman"/>
              </a:rPr>
              <a:t> par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nombre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d’étage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important</a:t>
            </a:r>
            <a:r>
              <a:rPr sz="2000" dirty="0">
                <a:latin typeface="Times New Roman"/>
                <a:cs typeface="Times New Roman"/>
              </a:rPr>
              <a:t> et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taux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compression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n’est</a:t>
            </a:r>
            <a:r>
              <a:rPr sz="2000" dirty="0">
                <a:latin typeface="Times New Roman"/>
                <a:cs typeface="Times New Roman"/>
              </a:rPr>
              <a:t> pas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élevé.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222978"/>
            <a:ext cx="6339409" cy="307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779" y="1447800"/>
            <a:ext cx="8387080" cy="23506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335">
              <a:lnSpc>
                <a:spcPct val="100299"/>
              </a:lnSpc>
              <a:spcBef>
                <a:spcPts val="90"/>
              </a:spcBef>
              <a:buFont typeface="Wingdings"/>
              <a:buChar char=""/>
              <a:tabLst>
                <a:tab pos="238125" algn="l"/>
                <a:tab pos="1144270" algn="l"/>
                <a:tab pos="3682365" algn="l"/>
              </a:tabLst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Les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compresseurs centrifuges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ont</a:t>
            </a:r>
            <a:r>
              <a:rPr sz="2000" spc="-5" dirty="0">
                <a:latin typeface="Times New Roman"/>
                <a:cs typeface="Times New Roman"/>
              </a:rPr>
              <a:t> des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turbomachines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qui,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utilisant	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système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d’aubes</a:t>
            </a:r>
            <a:r>
              <a:rPr lang="fr-FR"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entraînées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 rotation autour </a:t>
            </a:r>
            <a:r>
              <a:rPr sz="2000" dirty="0">
                <a:latin typeface="Times New Roman"/>
                <a:cs typeface="Times New Roman"/>
              </a:rPr>
              <a:t>d’un </a:t>
            </a:r>
            <a:r>
              <a:rPr sz="2000" spc="-5" dirty="0">
                <a:latin typeface="Times New Roman"/>
                <a:cs typeface="Times New Roman"/>
              </a:rPr>
              <a:t>axe, </a:t>
            </a:r>
            <a:r>
              <a:rPr sz="2000" spc="-5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transforme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l’énergie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mécanique 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quantité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-5" dirty="0">
                <a:latin typeface="Times New Roman"/>
                <a:cs typeface="Times New Roman"/>
              </a:rPr>
              <a:t> mouvement</a:t>
            </a:r>
            <a:r>
              <a:rPr sz="2000" dirty="0">
                <a:latin typeface="Times New Roman"/>
                <a:cs typeface="Times New Roman"/>
              </a:rPr>
              <a:t> sur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gaz.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1752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Ensuite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dispositifs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appropriés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inclus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machine,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récupère </a:t>
            </a:r>
            <a:r>
              <a:rPr sz="2000" dirty="0">
                <a:latin typeface="Times New Roman"/>
                <a:cs typeface="Times New Roman"/>
              </a:rPr>
              <a:t>sous </a:t>
            </a:r>
            <a:r>
              <a:rPr sz="2000" spc="-5" dirty="0">
                <a:latin typeface="Times New Roman"/>
                <a:cs typeface="Times New Roman"/>
              </a:rPr>
              <a:t>forme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pression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l’énergie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vitesse.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815" y="6421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292" y="212851"/>
            <a:ext cx="81235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algn="just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b.</a:t>
            </a:r>
            <a:r>
              <a:rPr sz="2400" spc="-5" dirty="0"/>
              <a:t> </a:t>
            </a:r>
            <a:r>
              <a:rPr sz="2400" spc="-10" dirty="0"/>
              <a:t>Compresseurs</a:t>
            </a:r>
            <a:r>
              <a:rPr sz="2400" spc="-5" dirty="0"/>
              <a:t> centrifuges</a:t>
            </a:r>
            <a:endParaRPr sz="2400" dirty="0"/>
          </a:p>
          <a:p>
            <a:pPr marL="12700" marR="5080" indent="300355" algn="just">
              <a:lnSpc>
                <a:spcPct val="100400"/>
              </a:lnSpc>
              <a:spcBef>
                <a:spcPts val="10"/>
              </a:spcBef>
            </a:pPr>
            <a:r>
              <a:rPr sz="2000" b="0" spc="-5" dirty="0">
                <a:latin typeface="Times New Roman"/>
                <a:cs typeface="Times New Roman"/>
              </a:rPr>
              <a:t>Les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compresseurs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centrifuges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augmentent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l’énergie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du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gaz 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comprimé grâce </a:t>
            </a:r>
            <a:r>
              <a:rPr sz="2000" b="0" dirty="0">
                <a:latin typeface="Times New Roman"/>
                <a:cs typeface="Times New Roman"/>
              </a:rPr>
              <a:t>à </a:t>
            </a:r>
            <a:r>
              <a:rPr sz="2000" b="0" spc="-5" dirty="0">
                <a:latin typeface="Times New Roman"/>
                <a:cs typeface="Times New Roman"/>
              </a:rPr>
              <a:t>la force centrifuge </a:t>
            </a:r>
            <a:r>
              <a:rPr sz="2000" b="0" dirty="0">
                <a:latin typeface="Times New Roman"/>
                <a:cs typeface="Times New Roman"/>
              </a:rPr>
              <a:t>qui </a:t>
            </a:r>
            <a:r>
              <a:rPr sz="2000" b="0" spc="-5" dirty="0">
                <a:latin typeface="Times New Roman"/>
                <a:cs typeface="Times New Roman"/>
              </a:rPr>
              <a:t>est provoquée par le 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mouvement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de</a:t>
            </a:r>
            <a:r>
              <a:rPr sz="2000" b="0" spc="-5" dirty="0">
                <a:latin typeface="Times New Roman"/>
                <a:cs typeface="Times New Roman"/>
              </a:rPr>
              <a:t> rotation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des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roues</a:t>
            </a:r>
            <a:r>
              <a:rPr sz="2000" b="0" dirty="0">
                <a:latin typeface="Times New Roman"/>
                <a:cs typeface="Times New Roman"/>
              </a:rPr>
              <a:t> à</a:t>
            </a:r>
            <a:r>
              <a:rPr sz="2000" b="0" spc="-5" dirty="0">
                <a:latin typeface="Times New Roman"/>
                <a:cs typeface="Times New Roman"/>
              </a:rPr>
              <a:t> aube.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7" y="476671"/>
            <a:ext cx="8356288" cy="4608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06523" y="5610859"/>
            <a:ext cx="304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 err="1">
                <a:latin typeface="Times New Roman"/>
                <a:cs typeface="Times New Roman"/>
              </a:rPr>
              <a:t>Compresseur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lang="fr-FR" sz="2400" b="1" i="1" spc="-5" dirty="0" smtClean="0">
                <a:latin typeface="Times New Roman"/>
                <a:cs typeface="Times New Roman"/>
              </a:rPr>
              <a:t>Axiale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7651" y="1145540"/>
            <a:ext cx="292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257429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5" dirty="0">
                <a:latin typeface="Times New Roman"/>
                <a:cs typeface="Times New Roman"/>
              </a:rPr>
              <a:t>ec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	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leme</a:t>
            </a:r>
            <a:r>
              <a:rPr sz="2400" dirty="0">
                <a:latin typeface="Times New Roman"/>
                <a:cs typeface="Times New Roman"/>
              </a:rPr>
              <a:t>nt	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268" y="414019"/>
            <a:ext cx="5262245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Problème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de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pompage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des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compresseurs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 marR="8890">
              <a:lnSpc>
                <a:spcPct val="100800"/>
              </a:lnSpc>
              <a:spcBef>
                <a:spcPts val="5"/>
              </a:spcBef>
              <a:buFont typeface="Wingdings"/>
              <a:buChar char=""/>
              <a:tabLst>
                <a:tab pos="360680" algn="l"/>
                <a:tab pos="934085" algn="l"/>
                <a:tab pos="2303145" algn="l"/>
                <a:tab pos="2894965" algn="l"/>
                <a:tab pos="3453129" algn="l"/>
                <a:tab pos="4855210" algn="l"/>
              </a:tabLst>
            </a:pP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	po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ge	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st	un	prob</a:t>
            </a:r>
            <a:r>
              <a:rPr sz="2400" spc="-5" dirty="0">
                <a:latin typeface="Times New Roman"/>
                <a:cs typeface="Times New Roman"/>
              </a:rPr>
              <a:t>lèm</a:t>
            </a:r>
            <a:r>
              <a:rPr sz="2400" dirty="0">
                <a:latin typeface="Times New Roman"/>
                <a:cs typeface="Times New Roman"/>
              </a:rPr>
              <a:t>e	qui  </a:t>
            </a:r>
            <a:r>
              <a:rPr sz="2400" spc="-5" dirty="0">
                <a:latin typeface="Times New Roman"/>
                <a:cs typeface="Times New Roman"/>
              </a:rPr>
              <a:t>compresseurs centrifuges.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68" y="2389123"/>
            <a:ext cx="8411210" cy="3972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Pour </a:t>
            </a:r>
            <a:r>
              <a:rPr sz="2400" spc="-5" dirty="0">
                <a:latin typeface="Times New Roman"/>
                <a:cs typeface="Times New Roman"/>
              </a:rPr>
              <a:t>chaque vitesse dans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-5" dirty="0">
                <a:latin typeface="Times New Roman"/>
                <a:cs typeface="Times New Roman"/>
              </a:rPr>
              <a:t>compresseur centrifuge, il </a:t>
            </a:r>
            <a:r>
              <a:rPr sz="2400" dirty="0">
                <a:latin typeface="Times New Roman"/>
                <a:cs typeface="Times New Roman"/>
              </a:rPr>
              <a:t>y a une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certaine capacité en dessous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laquelle l'opération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compression </a:t>
            </a:r>
            <a:r>
              <a:rPr sz="2400" dirty="0">
                <a:latin typeface="Times New Roman"/>
                <a:cs typeface="Times New Roman"/>
              </a:rPr>
              <a:t> du</a:t>
            </a:r>
            <a:r>
              <a:rPr sz="2400" spc="-5" dirty="0">
                <a:latin typeface="Times New Roman"/>
                <a:cs typeface="Times New Roman"/>
              </a:rPr>
              <a:t> gaz devient instable.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3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buSzPct val="95833"/>
              <a:buFont typeface="Wingdings"/>
              <a:buChar char=""/>
              <a:tabLst>
                <a:tab pos="360680" algn="l"/>
              </a:tabLst>
            </a:pP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pompage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causé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</a:t>
            </a:r>
            <a:r>
              <a:rPr sz="2400" dirty="0">
                <a:latin typeface="Times New Roman"/>
                <a:cs typeface="Times New Roman"/>
              </a:rPr>
              <a:t> une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réduction</a:t>
            </a:r>
            <a:r>
              <a:rPr sz="2400" dirty="0">
                <a:latin typeface="Times New Roman"/>
                <a:cs typeface="Times New Roman"/>
              </a:rPr>
              <a:t> du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gaz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passant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compresseur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 d’une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augmentation</a:t>
            </a:r>
            <a:r>
              <a:rPr sz="2400" dirty="0">
                <a:latin typeface="Times New Roman"/>
                <a:cs typeface="Times New Roman"/>
              </a:rPr>
              <a:t> du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taux</a:t>
            </a:r>
            <a:r>
              <a:rPr sz="2400" dirty="0">
                <a:latin typeface="Times New Roman"/>
                <a:cs typeface="Times New Roman"/>
              </a:rPr>
              <a:t> de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compression.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point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auquel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arrive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appelé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point</a:t>
            </a:r>
            <a:r>
              <a:rPr sz="2400" dirty="0">
                <a:latin typeface="Times New Roman"/>
                <a:cs typeface="Times New Roman"/>
              </a:rPr>
              <a:t> de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pompage.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3450">
              <a:latin typeface="Times New Roman"/>
              <a:cs typeface="Times New Roman"/>
            </a:endParaRPr>
          </a:p>
          <a:p>
            <a:pPr marL="360045" indent="-347980" algn="just">
              <a:lnSpc>
                <a:spcPct val="100000"/>
              </a:lnSpc>
              <a:buSzPct val="95833"/>
              <a:buFont typeface="Wingdings"/>
              <a:buChar char=""/>
              <a:tabLst>
                <a:tab pos="360680" algn="l"/>
              </a:tabLst>
            </a:pPr>
            <a:r>
              <a:rPr sz="2400" spc="-5" dirty="0">
                <a:latin typeface="Times New Roman"/>
                <a:cs typeface="Times New Roman"/>
              </a:rPr>
              <a:t>Le pompage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peut causer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dégâts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sérieux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compresseur.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9483"/>
            <a:ext cx="761238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pompage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caractérise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527050" marR="5080" indent="88900" algn="just">
              <a:lnSpc>
                <a:spcPct val="99600"/>
              </a:lnSpc>
              <a:spcBef>
                <a:spcPts val="5"/>
              </a:spcBef>
              <a:buFont typeface="Times New Roman"/>
              <a:buAutoNum type="arabicPeriod"/>
              <a:tabLst>
                <a:tab pos="971550" algn="l"/>
              </a:tabLst>
            </a:pPr>
            <a:r>
              <a:rPr sz="2800" spc="-40" dirty="0">
                <a:latin typeface="Times New Roman"/>
                <a:cs typeface="Times New Roman"/>
              </a:rPr>
              <a:t>Variation </a:t>
            </a:r>
            <a:r>
              <a:rPr sz="2800" spc="-5" dirty="0">
                <a:latin typeface="Times New Roman"/>
                <a:cs typeface="Times New Roman"/>
              </a:rPr>
              <a:t>périodique </a:t>
            </a:r>
            <a:r>
              <a:rPr sz="2800" dirty="0">
                <a:latin typeface="Times New Roman"/>
                <a:cs typeface="Times New Roman"/>
              </a:rPr>
              <a:t>du </a:t>
            </a:r>
            <a:r>
              <a:rPr sz="2800" spc="-5" dirty="0">
                <a:latin typeface="Times New Roman"/>
                <a:cs typeface="Times New Roman"/>
              </a:rPr>
              <a:t>débit et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5" dirty="0">
                <a:latin typeface="Times New Roman"/>
                <a:cs typeface="Times New Roman"/>
              </a:rPr>
              <a:t>la pression,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entrainant </a:t>
            </a:r>
            <a:r>
              <a:rPr sz="2800" dirty="0">
                <a:latin typeface="Times New Roman"/>
                <a:cs typeface="Times New Roman"/>
              </a:rPr>
              <a:t>une </a:t>
            </a:r>
            <a:r>
              <a:rPr sz="2800" spc="-5" dirty="0">
                <a:latin typeface="Times New Roman"/>
                <a:cs typeface="Times New Roman"/>
              </a:rPr>
              <a:t>augmentation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5" dirty="0">
                <a:latin typeface="Times New Roman"/>
                <a:cs typeface="Times New Roman"/>
              </a:rPr>
              <a:t>la température </a:t>
            </a:r>
            <a:r>
              <a:rPr sz="2800" dirty="0">
                <a:latin typeface="Times New Roman"/>
                <a:cs typeface="Times New Roman"/>
              </a:rPr>
              <a:t>du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refoulement.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2950">
              <a:latin typeface="Times New Roman"/>
              <a:cs typeface="Times New Roman"/>
            </a:endParaRPr>
          </a:p>
          <a:p>
            <a:pPr marL="882650" indent="-355600" algn="just"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  <a:tabLst>
                <a:tab pos="882650" algn="l"/>
              </a:tabLst>
            </a:pPr>
            <a:r>
              <a:rPr sz="2800" spc="-5" dirty="0">
                <a:latin typeface="Times New Roman"/>
                <a:cs typeface="Times New Roman"/>
              </a:rPr>
              <a:t>Bruit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caractéristique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vibration.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882650" indent="-355600" algn="just">
              <a:lnSpc>
                <a:spcPct val="100000"/>
              </a:lnSpc>
              <a:buFont typeface="Times New Roman"/>
              <a:buAutoNum type="arabicPeriod"/>
              <a:tabLst>
                <a:tab pos="882650" algn="l"/>
              </a:tabLst>
            </a:pPr>
            <a:r>
              <a:rPr sz="2800" spc="-5" dirty="0">
                <a:latin typeface="Times New Roman"/>
                <a:cs typeface="Times New Roman"/>
              </a:rPr>
              <a:t>Risque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détérioration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machine.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3" y="836712"/>
            <a:ext cx="5904655" cy="47525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46483" y="5897371"/>
            <a:ext cx="458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Figure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Courbe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limite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pompage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808000"/>
                </a:solidFill>
                <a:latin typeface="Times New Roman" panose="02020603050405020304" pitchFamily="18" charset="0"/>
              </a:rPr>
              <a:t>Equations générales.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81000" y="383698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</a:rPr>
              <a:t>La compression des gaz, quel que soit le type de machine, peut être matérialisée par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l’évolution des variables d’état du fluide sur divers diagrammes. Le diagramme retenu ici </a:t>
            </a:r>
            <a:r>
              <a:rPr lang="fr-FR" sz="1600" dirty="0" smtClean="0">
                <a:latin typeface="Times New Roman" panose="02020603050405020304" pitchFamily="18" charset="0"/>
              </a:rPr>
              <a:t>est le </a:t>
            </a:r>
            <a:r>
              <a:rPr lang="fr-FR" sz="1600" dirty="0">
                <a:latin typeface="Times New Roman" panose="02020603050405020304" pitchFamily="18" charset="0"/>
              </a:rPr>
              <a:t>diagramme T - S (figure 43).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Pour passer du point d’entrée (pression p1, température T1) jusqu’à la pression de sortie </a:t>
            </a:r>
            <a:r>
              <a:rPr lang="fr-FR" sz="1600" dirty="0" smtClean="0">
                <a:latin typeface="Times New Roman" panose="02020603050405020304" pitchFamily="18" charset="0"/>
              </a:rPr>
              <a:t>p2, plusieurs </a:t>
            </a:r>
            <a:r>
              <a:rPr lang="fr-FR" sz="1600" dirty="0">
                <a:latin typeface="Times New Roman" panose="02020603050405020304" pitchFamily="18" charset="0"/>
              </a:rPr>
              <a:t>évolutions sont possibles :</a:t>
            </a:r>
          </a:p>
          <a:p>
            <a:r>
              <a:rPr lang="fr-FR" sz="1600" dirty="0" smtClean="0">
                <a:latin typeface="Symbol" panose="05050102010706020507" pitchFamily="18" charset="2"/>
              </a:rPr>
              <a:t>• </a:t>
            </a:r>
            <a:r>
              <a:rPr lang="fr-FR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isentropique</a:t>
            </a:r>
            <a:r>
              <a:rPr lang="fr-FR" sz="1600" dirty="0" smtClean="0">
                <a:latin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</a:rPr>
              <a:t>(évolution adiabatique </a:t>
            </a:r>
            <a:r>
              <a:rPr lang="fr-FR" sz="1600" dirty="0" err="1">
                <a:latin typeface="Times New Roman" panose="02020603050405020304" pitchFamily="18" charset="0"/>
              </a:rPr>
              <a:t>reversible</a:t>
            </a:r>
            <a:r>
              <a:rPr lang="fr-FR" sz="1600" dirty="0">
                <a:latin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</a:rPr>
              <a:t>)T2S.</a:t>
            </a:r>
          </a:p>
          <a:p>
            <a:r>
              <a:rPr lang="fr-FR" sz="1600" dirty="0" smtClean="0">
                <a:latin typeface="Symbol" panose="05050102010706020507" pitchFamily="18" charset="2"/>
              </a:rPr>
              <a:t>• </a:t>
            </a:r>
            <a:r>
              <a:rPr lang="fr-FR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isotherme </a:t>
            </a:r>
            <a:r>
              <a:rPr lang="fr-FR" sz="1600" dirty="0" smtClean="0">
                <a:latin typeface="Times New Roman" panose="02020603050405020304" pitchFamily="18" charset="0"/>
              </a:rPr>
              <a:t>(évolution à température constante).</a:t>
            </a:r>
          </a:p>
          <a:p>
            <a:r>
              <a:rPr lang="fr-FR" sz="1600" dirty="0" smtClean="0">
                <a:latin typeface="Symbol" panose="05050102010706020507" pitchFamily="18" charset="2"/>
              </a:rPr>
              <a:t>• </a:t>
            </a:r>
            <a:r>
              <a:rPr lang="fr-FR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réelle</a:t>
            </a:r>
            <a:r>
              <a:rPr lang="fr-FR" sz="1600" dirty="0" smtClean="0">
                <a:latin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</a:rPr>
              <a:t>correspondant à un compromis entre refroidissement par </a:t>
            </a:r>
            <a:r>
              <a:rPr lang="fr-FR" sz="1600" dirty="0" smtClean="0">
                <a:latin typeface="Times New Roman" panose="02020603050405020304" pitchFamily="18" charset="0"/>
              </a:rPr>
              <a:t>échange de </a:t>
            </a:r>
            <a:r>
              <a:rPr lang="fr-FR" sz="1600" dirty="0">
                <a:latin typeface="Times New Roman" panose="02020603050405020304" pitchFamily="18" charset="0"/>
              </a:rPr>
              <a:t>chaleur avec </a:t>
            </a:r>
            <a:r>
              <a:rPr lang="fr-FR" sz="1600" dirty="0" smtClean="0">
                <a:latin typeface="Times New Roman" panose="02020603050405020304" pitchFamily="18" charset="0"/>
              </a:rPr>
              <a:t>l’extérieur</a:t>
            </a:r>
            <a:endParaRPr lang="fr-F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79" y="2667000"/>
            <a:ext cx="6194641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077200" cy="364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2692400" cy="104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429" y="179756"/>
            <a:ext cx="908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Il est intéressant de comparer les travaux de compression mis en </a:t>
            </a:r>
            <a:r>
              <a:rPr lang="fr-FR" dirty="0" err="1">
                <a:latin typeface="Times New Roman" panose="02020603050405020304" pitchFamily="18" charset="0"/>
              </a:rPr>
              <a:t>oeuvre</a:t>
            </a:r>
            <a:r>
              <a:rPr lang="fr-FR" dirty="0">
                <a:latin typeface="Times New Roman" panose="02020603050405020304" pitchFamily="18" charset="0"/>
              </a:rPr>
              <a:t> pour chacune de ces évolutions. Pour cela, rappelons, l’équation générale des machines de compression :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6129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Compression isotherme :</a:t>
            </a:r>
          </a:p>
          <a:p>
            <a:r>
              <a:rPr lang="fr-FR" dirty="0"/>
              <a:t>En se plaçant dans le cadre du fluide non visqueux (</a:t>
            </a:r>
            <a:r>
              <a:rPr lang="fr-FR" dirty="0" err="1"/>
              <a:t>tf</a:t>
            </a:r>
            <a:r>
              <a:rPr lang="fr-FR" dirty="0"/>
              <a:t> = 0) et dans l’hypothèse où l’énergie</a:t>
            </a:r>
          </a:p>
          <a:p>
            <a:r>
              <a:rPr lang="fr-FR" dirty="0"/>
              <a:t>cinétique est négligeable, l’intégration du terme de pression pourra s’effectuer à partir de</a:t>
            </a:r>
          </a:p>
          <a:p>
            <a:r>
              <a:rPr lang="fr-FR" dirty="0"/>
              <a:t>l’équation d’état des gaz parfaits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9706"/>
            <a:ext cx="21844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272506"/>
            <a:ext cx="490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permettant de calculer le travail de compression </a:t>
            </a:r>
            <a:r>
              <a:rPr lang="fr-FR" dirty="0" smtClean="0">
                <a:latin typeface="Times New Roman" panose="02020603050405020304" pitchFamily="18" charset="0"/>
              </a:rPr>
              <a:t>;</a:t>
            </a:r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772" y="2231060"/>
            <a:ext cx="355600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883" y="300850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ou encore :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086" y="3024918"/>
            <a:ext cx="2438400" cy="109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852" y="4038600"/>
            <a:ext cx="8325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Le travail de compression en évolution isentropique (18) permet de calculer </a:t>
            </a:r>
            <a:r>
              <a:rPr lang="fr-FR" dirty="0" err="1">
                <a:latin typeface="Symbol" panose="05050102010706020507" pitchFamily="18" charset="2"/>
              </a:rPr>
              <a:t>t</a:t>
            </a:r>
            <a:r>
              <a:rPr lang="fr-FR" sz="1050" dirty="0" err="1">
                <a:latin typeface="Times New Roman" panose="02020603050405020304" pitchFamily="18" charset="0"/>
              </a:rPr>
              <a:t>th</a:t>
            </a:r>
            <a:r>
              <a:rPr lang="fr-FR" sz="1050" dirty="0">
                <a:latin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</a:rPr>
              <a:t>quel que </a:t>
            </a:r>
            <a:r>
              <a:rPr lang="fr-FR" dirty="0" smtClean="0">
                <a:latin typeface="Times New Roman" panose="02020603050405020304" pitchFamily="18" charset="0"/>
              </a:rPr>
              <a:t>soit l’exposant </a:t>
            </a:r>
            <a:r>
              <a:rPr lang="fr-FR" dirty="0">
                <a:latin typeface="Times New Roman" panose="02020603050405020304" pitchFamily="18" charset="0"/>
              </a:rPr>
              <a:t>retenu :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626" y="4682721"/>
            <a:ext cx="3657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3756"/>
            <a:ext cx="6478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I.2.1. </a:t>
            </a:r>
            <a:r>
              <a:rPr spc="-5" dirty="0"/>
              <a:t>Classification des</a:t>
            </a:r>
            <a:r>
              <a:rPr dirty="0"/>
              <a:t> </a:t>
            </a:r>
            <a:r>
              <a:rPr spc="-10" dirty="0"/>
              <a:t>compresseurs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924300"/>
            <a:ext cx="7648575" cy="105990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827405" indent="-445134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828040" algn="l"/>
              </a:tabLst>
            </a:pPr>
            <a:r>
              <a:rPr sz="320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  <a:tabLst>
                <a:tab pos="3222625" algn="l"/>
              </a:tabLst>
            </a:pPr>
            <a:r>
              <a:rPr sz="1800" spc="-7" baseline="4629" dirty="0" smtClean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sz="1800" spc="-7" baseline="4629" dirty="0">
                <a:solidFill>
                  <a:srgbClr val="898989"/>
                </a:solidFill>
                <a:latin typeface="Calibri"/>
                <a:cs typeface="Calibri"/>
              </a:rPr>
              <a:t>	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3602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18052" y="1126236"/>
            <a:ext cx="8221148" cy="434285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65"/>
              </a:spcBef>
              <a:tabLst>
                <a:tab pos="838200" algn="l"/>
                <a:tab pos="3291204" algn="l"/>
                <a:tab pos="4817110" algn="l"/>
                <a:tab pos="5664835" algn="l"/>
                <a:tab pos="7035165" algn="l"/>
              </a:tabLst>
            </a:pPr>
            <a:r>
              <a:rPr sz="2400" spc="-5" dirty="0"/>
              <a:t>L</a:t>
            </a:r>
            <a:r>
              <a:rPr sz="2400" spc="5" dirty="0"/>
              <a:t>e</a:t>
            </a:r>
            <a:r>
              <a:rPr sz="2400" dirty="0"/>
              <a:t>s	co</a:t>
            </a:r>
            <a:r>
              <a:rPr sz="2400" spc="-5" dirty="0"/>
              <a:t>m</a:t>
            </a:r>
            <a:r>
              <a:rPr sz="2400" dirty="0"/>
              <a:t>p</a:t>
            </a:r>
            <a:r>
              <a:rPr sz="2400" spc="-5" dirty="0"/>
              <a:t>r</a:t>
            </a:r>
            <a:r>
              <a:rPr sz="2400" dirty="0"/>
              <a:t>esseu</a:t>
            </a:r>
            <a:r>
              <a:rPr sz="2400" spc="-5" dirty="0"/>
              <a:t>r</a:t>
            </a:r>
            <a:r>
              <a:rPr sz="2400" dirty="0"/>
              <a:t>s	peuvent	ê</a:t>
            </a:r>
            <a:r>
              <a:rPr sz="2400" spc="-5" dirty="0"/>
              <a:t>tr</a:t>
            </a:r>
            <a:r>
              <a:rPr sz="2400" dirty="0"/>
              <a:t>e	c</a:t>
            </a:r>
            <a:r>
              <a:rPr sz="2400" spc="-5" dirty="0"/>
              <a:t>l</a:t>
            </a:r>
            <a:r>
              <a:rPr sz="2400" dirty="0"/>
              <a:t>assés	se</a:t>
            </a:r>
            <a:r>
              <a:rPr sz="2400" spc="-5" dirty="0"/>
              <a:t>l</a:t>
            </a:r>
            <a:r>
              <a:rPr sz="2400" dirty="0"/>
              <a:t>on  </a:t>
            </a:r>
            <a:r>
              <a:rPr sz="2400" spc="-5" dirty="0"/>
              <a:t>caractéristiques</a:t>
            </a:r>
            <a:r>
              <a:rPr sz="2400" dirty="0"/>
              <a:t> </a:t>
            </a:r>
            <a:r>
              <a:rPr sz="2400" spc="-5" dirty="0" err="1"/>
              <a:t>suivants</a:t>
            </a:r>
            <a:r>
              <a:rPr sz="2400" spc="5" dirty="0"/>
              <a:t> </a:t>
            </a:r>
            <a:r>
              <a:rPr sz="2400" dirty="0" smtClean="0"/>
              <a:t>:</a:t>
            </a:r>
            <a:endParaRPr lang="fr-FR" sz="2400" dirty="0" smtClean="0"/>
          </a:p>
          <a:p>
            <a:pPr marL="827405" indent="-445134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828040" algn="l"/>
              </a:tabLst>
            </a:pPr>
            <a:r>
              <a:rPr lang="fr-FR" sz="2400" b="1" spc="-5" dirty="0"/>
              <a:t>Selon</a:t>
            </a:r>
            <a:r>
              <a:rPr lang="fr-FR" sz="2400" b="1" spc="-10" dirty="0"/>
              <a:t> </a:t>
            </a:r>
            <a:r>
              <a:rPr lang="fr-FR" sz="2400" b="1" spc="-5" dirty="0"/>
              <a:t>le</a:t>
            </a:r>
            <a:r>
              <a:rPr lang="fr-FR" sz="2400" b="1" dirty="0"/>
              <a:t> </a:t>
            </a:r>
            <a:r>
              <a:rPr lang="fr-FR" sz="2400" b="1" spc="-5" dirty="0"/>
              <a:t>taux de</a:t>
            </a:r>
            <a:r>
              <a:rPr lang="fr-FR" sz="2400" b="1" dirty="0"/>
              <a:t> </a:t>
            </a:r>
            <a:r>
              <a:rPr lang="fr-FR" sz="2400" b="1" spc="-10" dirty="0"/>
              <a:t>compression </a:t>
            </a:r>
            <a:r>
              <a:rPr lang="fr-FR" sz="2400" b="1" spc="-5" dirty="0"/>
              <a:t>(P2</a:t>
            </a:r>
            <a:r>
              <a:rPr lang="fr-FR" sz="2400" b="1" dirty="0"/>
              <a:t> /</a:t>
            </a:r>
            <a:r>
              <a:rPr lang="fr-FR" sz="2400" b="1" spc="-5" dirty="0"/>
              <a:t> P1) </a:t>
            </a:r>
            <a:r>
              <a:rPr lang="fr-FR" sz="2400" b="1" dirty="0"/>
              <a:t>:</a:t>
            </a:r>
            <a:endParaRPr lang="fr-FR" sz="2400" dirty="0"/>
          </a:p>
          <a:p>
            <a:pPr marL="789305" indent="-407034">
              <a:lnSpc>
                <a:spcPct val="100000"/>
              </a:lnSpc>
              <a:spcBef>
                <a:spcPts val="770"/>
              </a:spcBef>
              <a:buFont typeface="Times New Roman"/>
              <a:buAutoNum type="arabicPeriod"/>
              <a:tabLst>
                <a:tab pos="789940" algn="l"/>
              </a:tabLst>
            </a:pPr>
            <a:r>
              <a:rPr lang="fr-FR" sz="2400" spc="-5" dirty="0"/>
              <a:t>Compresseur</a:t>
            </a:r>
            <a:r>
              <a:rPr lang="fr-FR" sz="2400" spc="-10" dirty="0"/>
              <a:t> </a:t>
            </a:r>
            <a:r>
              <a:rPr lang="fr-FR" sz="2400" spc="-5" dirty="0"/>
              <a:t>(P2 </a:t>
            </a:r>
            <a:r>
              <a:rPr lang="fr-FR" sz="2400" dirty="0"/>
              <a:t>/</a:t>
            </a:r>
            <a:r>
              <a:rPr lang="fr-FR" sz="2400" spc="-10" dirty="0"/>
              <a:t> </a:t>
            </a:r>
            <a:r>
              <a:rPr lang="fr-FR" sz="2400" spc="-5" dirty="0"/>
              <a:t>P1)</a:t>
            </a:r>
            <a:r>
              <a:rPr lang="fr-FR" sz="2400" spc="-10" dirty="0"/>
              <a:t> </a:t>
            </a:r>
            <a:r>
              <a:rPr lang="fr-FR" sz="2400" dirty="0"/>
              <a:t>=</a:t>
            </a:r>
            <a:r>
              <a:rPr lang="fr-FR" sz="2400" spc="-10" dirty="0"/>
              <a:t> </a:t>
            </a:r>
            <a:r>
              <a:rPr lang="fr-FR" sz="2400" dirty="0"/>
              <a:t>3</a:t>
            </a:r>
            <a:r>
              <a:rPr lang="fr-FR" sz="2400" spc="-5" dirty="0"/>
              <a:t> </a:t>
            </a:r>
            <a:r>
              <a:rPr lang="fr-FR" sz="2400" dirty="0"/>
              <a:t>à 100</a:t>
            </a:r>
            <a:r>
              <a:rPr lang="fr-FR" sz="2400" spc="-5" dirty="0"/>
              <a:t> </a:t>
            </a:r>
            <a:r>
              <a:rPr lang="fr-FR" sz="2400" dirty="0"/>
              <a:t>bars.</a:t>
            </a:r>
          </a:p>
          <a:p>
            <a:pPr marL="789305" indent="-407034">
              <a:lnSpc>
                <a:spcPct val="100000"/>
              </a:lnSpc>
              <a:spcBef>
                <a:spcPts val="745"/>
              </a:spcBef>
              <a:buFont typeface="Times New Roman"/>
              <a:buAutoNum type="arabicPeriod"/>
              <a:tabLst>
                <a:tab pos="789940" algn="l"/>
              </a:tabLst>
            </a:pPr>
            <a:r>
              <a:rPr lang="fr-FR" sz="2400" spc="-10" dirty="0"/>
              <a:t>Soufflant</a:t>
            </a:r>
            <a:r>
              <a:rPr lang="fr-FR" sz="2400" spc="-15" dirty="0"/>
              <a:t> </a:t>
            </a:r>
            <a:r>
              <a:rPr lang="fr-FR" sz="2400" spc="-5" dirty="0"/>
              <a:t>(P2</a:t>
            </a:r>
            <a:r>
              <a:rPr lang="fr-FR" sz="2400" spc="-10" dirty="0"/>
              <a:t> </a:t>
            </a:r>
            <a:r>
              <a:rPr lang="fr-FR" sz="2400" dirty="0"/>
              <a:t>/</a:t>
            </a:r>
            <a:r>
              <a:rPr lang="fr-FR" sz="2400" spc="-10" dirty="0"/>
              <a:t> </a:t>
            </a:r>
            <a:r>
              <a:rPr lang="fr-FR" sz="2400" spc="-5" dirty="0"/>
              <a:t>P1)</a:t>
            </a:r>
            <a:r>
              <a:rPr lang="fr-FR" sz="2400" spc="-15" dirty="0"/>
              <a:t> </a:t>
            </a:r>
            <a:r>
              <a:rPr lang="fr-FR" sz="2400" dirty="0"/>
              <a:t>=</a:t>
            </a:r>
            <a:r>
              <a:rPr lang="fr-FR" sz="2400" spc="-15" dirty="0"/>
              <a:t> </a:t>
            </a:r>
            <a:r>
              <a:rPr lang="fr-FR" sz="2400" dirty="0"/>
              <a:t>1.1</a:t>
            </a:r>
            <a:r>
              <a:rPr lang="fr-FR" sz="2400" spc="-5" dirty="0"/>
              <a:t> </a:t>
            </a:r>
            <a:r>
              <a:rPr lang="fr-FR" sz="2400" dirty="0"/>
              <a:t>à</a:t>
            </a:r>
            <a:r>
              <a:rPr lang="fr-FR" sz="2400" spc="-10" dirty="0"/>
              <a:t> </a:t>
            </a:r>
            <a:r>
              <a:rPr lang="fr-FR" sz="2400" dirty="0"/>
              <a:t>3</a:t>
            </a:r>
            <a:r>
              <a:rPr lang="fr-FR" sz="2400" spc="-5" dirty="0"/>
              <a:t> </a:t>
            </a:r>
            <a:r>
              <a:rPr lang="fr-FR" sz="2400" dirty="0"/>
              <a:t>bars.</a:t>
            </a:r>
          </a:p>
          <a:p>
            <a:pPr marL="781685" indent="-399415">
              <a:lnSpc>
                <a:spcPct val="100000"/>
              </a:lnSpc>
              <a:spcBef>
                <a:spcPts val="765"/>
              </a:spcBef>
              <a:buFont typeface="Times New Roman"/>
              <a:buAutoNum type="arabicPeriod"/>
              <a:tabLst>
                <a:tab pos="782320" algn="l"/>
              </a:tabLst>
            </a:pPr>
            <a:r>
              <a:rPr lang="fr-FR" sz="2400" spc="-35" dirty="0"/>
              <a:t>Ventilateur</a:t>
            </a:r>
            <a:r>
              <a:rPr lang="fr-FR" sz="2400" spc="-15" dirty="0"/>
              <a:t> </a:t>
            </a:r>
            <a:r>
              <a:rPr lang="fr-FR" sz="2400" spc="-5" dirty="0"/>
              <a:t>(P2</a:t>
            </a:r>
            <a:r>
              <a:rPr lang="fr-FR" sz="2400" spc="-10" dirty="0"/>
              <a:t> </a:t>
            </a:r>
            <a:r>
              <a:rPr lang="fr-FR" sz="2400" dirty="0"/>
              <a:t>/</a:t>
            </a:r>
            <a:r>
              <a:rPr lang="fr-FR" sz="2400" spc="-10" dirty="0"/>
              <a:t> </a:t>
            </a:r>
            <a:r>
              <a:rPr lang="fr-FR" sz="2400" spc="-5" dirty="0"/>
              <a:t>P1)</a:t>
            </a:r>
            <a:r>
              <a:rPr lang="fr-FR" sz="2400" spc="-15" dirty="0"/>
              <a:t> </a:t>
            </a:r>
            <a:r>
              <a:rPr lang="fr-FR" sz="2400" dirty="0"/>
              <a:t>=</a:t>
            </a:r>
            <a:r>
              <a:rPr lang="fr-FR" sz="2400" spc="-15" dirty="0"/>
              <a:t> </a:t>
            </a:r>
            <a:r>
              <a:rPr lang="fr-FR" sz="2400" dirty="0"/>
              <a:t>1</a:t>
            </a:r>
            <a:r>
              <a:rPr lang="fr-FR" sz="2400" spc="-5" dirty="0"/>
              <a:t> </a:t>
            </a:r>
            <a:r>
              <a:rPr lang="fr-FR" sz="2400" dirty="0"/>
              <a:t>à</a:t>
            </a:r>
            <a:r>
              <a:rPr lang="fr-FR" sz="2400" spc="-10" dirty="0"/>
              <a:t> </a:t>
            </a:r>
            <a:r>
              <a:rPr lang="fr-FR" sz="2400" dirty="0"/>
              <a:t>1.1</a:t>
            </a:r>
            <a:r>
              <a:rPr lang="fr-FR" sz="2400" spc="-5" dirty="0"/>
              <a:t> </a:t>
            </a:r>
            <a:r>
              <a:rPr lang="fr-FR" sz="2400" dirty="0" smtClean="0"/>
              <a:t>bars</a:t>
            </a:r>
          </a:p>
          <a:p>
            <a:pPr marL="781685" indent="-399415">
              <a:lnSpc>
                <a:spcPct val="100000"/>
              </a:lnSpc>
              <a:spcBef>
                <a:spcPts val="765"/>
              </a:spcBef>
              <a:buFont typeface="Times New Roman"/>
              <a:buAutoNum type="arabicPeriod"/>
              <a:tabLst>
                <a:tab pos="782320" algn="l"/>
              </a:tabLst>
            </a:pPr>
            <a:endParaRPr sz="2400" dirty="0"/>
          </a:p>
          <a:p>
            <a:pPr marL="694055" indent="-424180">
              <a:lnSpc>
                <a:spcPts val="3829"/>
              </a:lnSpc>
              <a:buFont typeface="Wingdings"/>
              <a:buChar char=""/>
              <a:tabLst>
                <a:tab pos="694690" algn="l"/>
              </a:tabLst>
            </a:pPr>
            <a:r>
              <a:rPr sz="2400" b="1" dirty="0" smtClean="0"/>
              <a:t>Le</a:t>
            </a:r>
            <a:r>
              <a:rPr sz="2400" b="1" spc="-10" dirty="0" smtClean="0"/>
              <a:t> </a:t>
            </a:r>
            <a:r>
              <a:rPr sz="2400" b="1" spc="-5" dirty="0"/>
              <a:t>principe</a:t>
            </a:r>
            <a:r>
              <a:rPr sz="2400" b="1" spc="-10" dirty="0"/>
              <a:t> </a:t>
            </a:r>
            <a:r>
              <a:rPr sz="2400" b="1" spc="-5" dirty="0"/>
              <a:t>de</a:t>
            </a:r>
            <a:r>
              <a:rPr sz="2400" b="1" spc="-10" dirty="0"/>
              <a:t> </a:t>
            </a:r>
            <a:r>
              <a:rPr sz="2400" b="1" spc="-5" dirty="0"/>
              <a:t>fonctionnement</a:t>
            </a:r>
          </a:p>
          <a:p>
            <a:pPr marL="1083310">
              <a:lnSpc>
                <a:spcPts val="3829"/>
              </a:lnSpc>
            </a:pPr>
            <a:r>
              <a:rPr sz="2400" spc="-5" dirty="0"/>
              <a:t>(volumétrique,</a:t>
            </a:r>
            <a:r>
              <a:rPr sz="2400" spc="-10" dirty="0"/>
              <a:t> </a:t>
            </a:r>
            <a:r>
              <a:rPr sz="2400" spc="-5" dirty="0"/>
              <a:t>dynamique)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Compression réelle :</a:t>
            </a:r>
          </a:p>
          <a:p>
            <a:r>
              <a:rPr lang="fr-FR" dirty="0">
                <a:latin typeface="Times New Roman" panose="02020603050405020304" pitchFamily="18" charset="0"/>
              </a:rPr>
              <a:t>Dans le cas d’une compression refroidie, on fait appel à un exposant k pour modéliser la</a:t>
            </a:r>
          </a:p>
          <a:p>
            <a:r>
              <a:rPr lang="fr-FR" dirty="0">
                <a:latin typeface="Times New Roman" panose="02020603050405020304" pitchFamily="18" charset="0"/>
              </a:rPr>
              <a:t>compression. Le travail moteur prend une forme similaire au travail isentropique où </a:t>
            </a:r>
            <a:r>
              <a:rPr lang="fr-FR" dirty="0">
                <a:latin typeface="Symbol" panose="05050102010706020507" pitchFamily="18" charset="2"/>
              </a:rPr>
              <a:t>g </a:t>
            </a:r>
            <a:r>
              <a:rPr lang="fr-FR" dirty="0" smtClean="0">
                <a:latin typeface="Times New Roman" panose="02020603050405020304" pitchFamily="18" charset="0"/>
              </a:rPr>
              <a:t>est remplacé </a:t>
            </a:r>
            <a:r>
              <a:rPr lang="fr-FR" dirty="0">
                <a:latin typeface="Times New Roman" panose="02020603050405020304" pitchFamily="18" charset="0"/>
              </a:rPr>
              <a:t>par K </a:t>
            </a:r>
            <a:r>
              <a:rPr lang="fr-FR" dirty="0" smtClean="0">
                <a:latin typeface="Times New Roman" panose="02020603050405020304" pitchFamily="18" charset="0"/>
              </a:rPr>
              <a:t>:</a:t>
            </a:r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17885"/>
            <a:ext cx="2895600" cy="104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249" y="22860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</a:rPr>
              <a:t>Plus le refroidissement est efficace, plus l’exposant k est faible et plus le travail moteur est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réduit.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Suivant le type de refroidissement, on peut donner les valeurs moyennes suivantes pour les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compresseurs volumétriques :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a) - Mono - cylindre </a:t>
            </a:r>
            <a:r>
              <a:rPr lang="fr-FR" sz="1600" dirty="0" err="1">
                <a:latin typeface="Times New Roman" panose="02020603050405020304" pitchFamily="18" charset="0"/>
              </a:rPr>
              <a:t>aileté</a:t>
            </a:r>
            <a:r>
              <a:rPr lang="fr-FR" sz="1600" dirty="0">
                <a:latin typeface="Times New Roman" panose="02020603050405020304" pitchFamily="18" charset="0"/>
              </a:rPr>
              <a:t> : k = 1,35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b) - Mono - cylindre </a:t>
            </a:r>
            <a:r>
              <a:rPr lang="fr-FR" sz="1600" dirty="0" err="1">
                <a:latin typeface="Times New Roman" panose="02020603050405020304" pitchFamily="18" charset="0"/>
              </a:rPr>
              <a:t>aileté</a:t>
            </a:r>
            <a:r>
              <a:rPr lang="fr-FR" sz="1600" dirty="0">
                <a:latin typeface="Times New Roman" panose="02020603050405020304" pitchFamily="18" charset="0"/>
              </a:rPr>
              <a:t> refroidi : k = </a:t>
            </a:r>
            <a:r>
              <a:rPr lang="fr-FR" sz="1600" dirty="0" smtClean="0">
                <a:latin typeface="Times New Roman" panose="02020603050405020304" pitchFamily="18" charset="0"/>
              </a:rPr>
              <a:t>1,28 par </a:t>
            </a:r>
            <a:r>
              <a:rPr lang="fr-FR" sz="1600" dirty="0">
                <a:latin typeface="Times New Roman" panose="02020603050405020304" pitchFamily="18" charset="0"/>
              </a:rPr>
              <a:t>ventilateur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c) - Bi – cylindre avec échangeur : k = </a:t>
            </a:r>
            <a:r>
              <a:rPr lang="fr-FR" sz="1600" dirty="0" smtClean="0">
                <a:latin typeface="Times New Roman" panose="02020603050405020304" pitchFamily="18" charset="0"/>
              </a:rPr>
              <a:t>1,20 intermédiaire </a:t>
            </a:r>
            <a:r>
              <a:rPr lang="fr-FR" sz="1600" dirty="0">
                <a:latin typeface="Times New Roman" panose="02020603050405020304" pitchFamily="18" charset="0"/>
              </a:rPr>
              <a:t>et ventilateur efficace</a:t>
            </a:r>
          </a:p>
          <a:p>
            <a:r>
              <a:rPr lang="fr-FR" sz="1600" dirty="0">
                <a:latin typeface="Times New Roman" panose="02020603050405020304" pitchFamily="18" charset="0"/>
              </a:rPr>
              <a:t>d) - Idem avec refroidissement à l’eau : k = </a:t>
            </a:r>
            <a:r>
              <a:rPr lang="fr-FR" sz="1600" dirty="0" smtClean="0">
                <a:latin typeface="Times New Roman" panose="02020603050405020304" pitchFamily="18" charset="0"/>
              </a:rPr>
              <a:t>1,10</a:t>
            </a:r>
            <a:endParaRPr lang="fr-FR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15" y="78739"/>
            <a:ext cx="748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I.2.2.</a:t>
            </a:r>
            <a:r>
              <a:rPr sz="3600" dirty="0"/>
              <a:t> </a:t>
            </a:r>
            <a:r>
              <a:rPr sz="3600" spc="-5" dirty="0"/>
              <a:t>Les</a:t>
            </a:r>
            <a:r>
              <a:rPr sz="3600" dirty="0"/>
              <a:t> </a:t>
            </a:r>
            <a:r>
              <a:rPr sz="3600" spc="-10" dirty="0"/>
              <a:t>compresseurs</a:t>
            </a:r>
            <a:r>
              <a:rPr sz="3600" spc="-5" dirty="0"/>
              <a:t> volumétriques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284" y="858012"/>
            <a:ext cx="8124190" cy="149592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ts val="3790"/>
              </a:lnSpc>
              <a:spcBef>
                <a:spcPts val="265"/>
              </a:spcBef>
            </a:pPr>
            <a:r>
              <a:rPr sz="3200" dirty="0">
                <a:latin typeface="Times New Roman"/>
                <a:cs typeface="Times New Roman"/>
              </a:rPr>
              <a:t>Les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compresseurs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latin typeface="Times New Roman"/>
                <a:cs typeface="Times New Roman"/>
              </a:rPr>
              <a:t>volumétriques</a:t>
            </a:r>
            <a:r>
              <a:rPr lang="fr-FR" sz="3200" spc="-5" dirty="0" smtClean="0">
                <a:latin typeface="Times New Roman"/>
                <a:cs typeface="Times New Roman"/>
              </a:rPr>
              <a:t> repose sur </a:t>
            </a:r>
            <a:r>
              <a:rPr sz="3200" spc="-5" dirty="0" smtClean="0">
                <a:latin typeface="Times New Roman"/>
                <a:cs typeface="Times New Roman"/>
              </a:rPr>
              <a:t>la</a:t>
            </a:r>
            <a:r>
              <a:rPr sz="3200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variation</a:t>
            </a:r>
            <a:r>
              <a:rPr sz="3200" dirty="0">
                <a:latin typeface="Times New Roman"/>
                <a:cs typeface="Times New Roman"/>
              </a:rPr>
              <a:t> de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volume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d’une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cavité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entre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l’entrée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</a:t>
            </a:r>
            <a:r>
              <a:rPr sz="3200" spc="-5" dirty="0">
                <a:latin typeface="Times New Roman"/>
                <a:cs typeface="Times New Roman"/>
              </a:rPr>
              <a:t> la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sortie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 </a:t>
            </a:r>
            <a:r>
              <a:rPr sz="3200" spc="-5" dirty="0">
                <a:latin typeface="Times New Roman"/>
                <a:cs typeface="Times New Roman"/>
              </a:rPr>
              <a:t>la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machine</a:t>
            </a:r>
            <a:r>
              <a:rPr sz="3200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3219655"/>
            <a:ext cx="7143750" cy="2828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78202" y="6428920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92" y="711707"/>
            <a:ext cx="3879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36880" algn="l"/>
                <a:tab pos="1156970" algn="l"/>
                <a:tab pos="1810385" algn="l"/>
              </a:tabLst>
            </a:pPr>
            <a:r>
              <a:rPr sz="3200" spc="-5" dirty="0">
                <a:latin typeface="Times New Roman"/>
                <a:cs typeface="Times New Roman"/>
              </a:rPr>
              <a:t>Ils	</a:t>
            </a:r>
            <a:r>
              <a:rPr sz="3200" dirty="0">
                <a:latin typeface="Times New Roman"/>
                <a:cs typeface="Times New Roman"/>
              </a:rPr>
              <a:t>se	</a:t>
            </a:r>
            <a:r>
              <a:rPr sz="3200" spc="-5" dirty="0">
                <a:latin typeface="Times New Roman"/>
                <a:cs typeface="Times New Roman"/>
              </a:rPr>
              <a:t>caractérisent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8202" y="6428920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6304" y="711707"/>
            <a:ext cx="34499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5819" algn="l"/>
                <a:tab pos="1565910" algn="l"/>
                <a:tab pos="3053080" algn="l"/>
              </a:tabLst>
            </a:pPr>
            <a:r>
              <a:rPr sz="3200" dirty="0">
                <a:latin typeface="Times New Roman"/>
                <a:cs typeface="Times New Roman"/>
              </a:rPr>
              <a:t>par	un	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appo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t	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92" y="1196340"/>
            <a:ext cx="6171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9975" algn="l"/>
                <a:tab pos="3921760" algn="l"/>
                <a:tab pos="5615940" algn="l"/>
              </a:tabLst>
            </a:pPr>
            <a:r>
              <a:rPr sz="3200" dirty="0">
                <a:latin typeface="Times New Roman"/>
                <a:cs typeface="Times New Roman"/>
              </a:rPr>
              <a:t>co</a:t>
            </a:r>
            <a:r>
              <a:rPr sz="3200" spc="-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ess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on	pouvant	a</a:t>
            </a:r>
            <a:r>
              <a:rPr sz="3200" spc="-5" dirty="0">
                <a:latin typeface="Times New Roman"/>
                <a:cs typeface="Times New Roman"/>
              </a:rPr>
              <a:t>tt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nd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e	des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6554" y="1196340"/>
            <a:ext cx="1199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valeurs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92" y="1677924"/>
            <a:ext cx="7450455" cy="313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très élevées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sont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limités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</a:t>
            </a:r>
            <a:r>
              <a:rPr sz="3200" spc="-5" dirty="0">
                <a:latin typeface="Times New Roman"/>
                <a:cs typeface="Times New Roman"/>
              </a:rPr>
              <a:t> débit.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700">
              <a:latin typeface="Times New Roman"/>
              <a:cs typeface="Times New Roman"/>
            </a:endParaRPr>
          </a:p>
          <a:p>
            <a:pPr marL="156210" marR="5080">
              <a:lnSpc>
                <a:spcPct val="99000"/>
              </a:lnSpc>
              <a:spcBef>
                <a:spcPts val="5"/>
              </a:spcBef>
              <a:buFont typeface="Wingdings"/>
              <a:buChar char=""/>
              <a:tabLst>
                <a:tab pos="581025" algn="l"/>
              </a:tabLst>
            </a:pPr>
            <a:r>
              <a:rPr sz="3200" spc="-5" dirty="0">
                <a:latin typeface="Times New Roman"/>
                <a:cs typeface="Times New Roman"/>
              </a:rPr>
              <a:t>La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compression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fractionnée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 </a:t>
            </a:r>
            <a:r>
              <a:rPr sz="3200" spc="-5" dirty="0">
                <a:latin typeface="Times New Roman"/>
                <a:cs typeface="Times New Roman"/>
              </a:rPr>
              <a:t>plusieurs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étages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favorise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l’insertion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 </a:t>
            </a:r>
            <a:r>
              <a:rPr sz="3200" spc="-5" dirty="0">
                <a:latin typeface="Times New Roman"/>
                <a:cs typeface="Times New Roman"/>
              </a:rPr>
              <a:t>dispositifs</a:t>
            </a:r>
            <a:r>
              <a:rPr sz="3200" dirty="0">
                <a:latin typeface="Times New Roman"/>
                <a:cs typeface="Times New Roman"/>
              </a:rPr>
              <a:t> de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refroidissement </a:t>
            </a:r>
            <a:r>
              <a:rPr sz="3200" dirty="0">
                <a:latin typeface="Times New Roman"/>
                <a:cs typeface="Times New Roman"/>
              </a:rPr>
              <a:t>du gaz </a:t>
            </a:r>
            <a:r>
              <a:rPr sz="3200" spc="-5" dirty="0">
                <a:latin typeface="Times New Roman"/>
                <a:cs typeface="Times New Roman"/>
              </a:rPr>
              <a:t>permettant </a:t>
            </a:r>
            <a:r>
              <a:rPr sz="3200" dirty="0">
                <a:latin typeface="Times New Roman"/>
                <a:cs typeface="Times New Roman"/>
              </a:rPr>
              <a:t>de </a:t>
            </a:r>
            <a:r>
              <a:rPr sz="3200" spc="-5" dirty="0">
                <a:latin typeface="Times New Roman"/>
                <a:cs typeface="Times New Roman"/>
              </a:rPr>
              <a:t>réduire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 travail </a:t>
            </a:r>
            <a:r>
              <a:rPr sz="3200" spc="-30" dirty="0">
                <a:latin typeface="Times New Roman"/>
                <a:cs typeface="Times New Roman"/>
              </a:rPr>
              <a:t>moteur.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76" y="238251"/>
            <a:ext cx="7973059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3320415" algn="l"/>
              </a:tabLst>
            </a:pPr>
            <a:r>
              <a:rPr sz="2800" b="1" dirty="0">
                <a:latin typeface="Times New Roman"/>
                <a:cs typeface="Times New Roman"/>
              </a:rPr>
              <a:t>a.	</a:t>
            </a:r>
            <a:r>
              <a:rPr sz="2800" b="1" spc="-5" dirty="0">
                <a:latin typeface="Times New Roman"/>
                <a:cs typeface="Times New Roman"/>
              </a:rPr>
              <a:t>Les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compresseurs	</a:t>
            </a:r>
            <a:r>
              <a:rPr sz="2800" b="1" spc="-5" dirty="0">
                <a:latin typeface="Times New Roman"/>
                <a:cs typeface="Times New Roman"/>
              </a:rPr>
              <a:t>volumétriques alternatifs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80">
              <a:lnSpc>
                <a:spcPct val="101400"/>
              </a:lnSpc>
              <a:tabLst>
                <a:tab pos="2033270" algn="l"/>
                <a:tab pos="4539615" algn="l"/>
              </a:tabLst>
            </a:pPr>
            <a:r>
              <a:rPr sz="2800" dirty="0">
                <a:latin typeface="Times New Roman"/>
                <a:cs typeface="Times New Roman"/>
              </a:rPr>
              <a:t>Le </a:t>
            </a:r>
            <a:r>
              <a:rPr sz="2800" spc="-5" dirty="0">
                <a:latin typeface="Times New Roman"/>
                <a:cs typeface="Times New Roman"/>
              </a:rPr>
              <a:t>gaz est introduit dans </a:t>
            </a:r>
            <a:r>
              <a:rPr sz="2800" dirty="0">
                <a:latin typeface="Times New Roman"/>
                <a:cs typeface="Times New Roman"/>
              </a:rPr>
              <a:t>un </a:t>
            </a:r>
            <a:r>
              <a:rPr sz="2800" spc="-10" dirty="0">
                <a:latin typeface="Times New Roman"/>
                <a:cs typeface="Times New Roman"/>
              </a:rPr>
              <a:t>espace </a:t>
            </a:r>
            <a:r>
              <a:rPr sz="2800" spc="-5" dirty="0">
                <a:latin typeface="Times New Roman"/>
                <a:cs typeface="Times New Roman"/>
              </a:rPr>
              <a:t>limité par des parois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métalliques </a:t>
            </a:r>
            <a:r>
              <a:rPr sz="2800" dirty="0">
                <a:latin typeface="Times New Roman"/>
                <a:cs typeface="Times New Roman"/>
              </a:rPr>
              <a:t>(	</a:t>
            </a:r>
            <a:r>
              <a:rPr sz="2800" spc="-5" dirty="0">
                <a:latin typeface="Times New Roman"/>
                <a:cs typeface="Times New Roman"/>
              </a:rPr>
              <a:t>cylindre</a:t>
            </a:r>
            <a:r>
              <a:rPr sz="2800" dirty="0">
                <a:latin typeface="Times New Roman"/>
                <a:cs typeface="Times New Roman"/>
              </a:rPr>
              <a:t> -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piston	</a:t>
            </a:r>
            <a:r>
              <a:rPr sz="280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 marR="683895" indent="88900">
              <a:lnSpc>
                <a:spcPts val="3290"/>
              </a:lnSpc>
            </a:pPr>
            <a:r>
              <a:rPr sz="2800" dirty="0">
                <a:latin typeface="Times New Roman"/>
                <a:cs typeface="Times New Roman"/>
              </a:rPr>
              <a:t>Le </a:t>
            </a:r>
            <a:r>
              <a:rPr sz="2800" spc="-5" dirty="0">
                <a:latin typeface="Times New Roman"/>
                <a:cs typeface="Times New Roman"/>
              </a:rPr>
              <a:t>mouvement </a:t>
            </a:r>
            <a:r>
              <a:rPr sz="2800" dirty="0">
                <a:latin typeface="Times New Roman"/>
                <a:cs typeface="Times New Roman"/>
              </a:rPr>
              <a:t>du </a:t>
            </a:r>
            <a:r>
              <a:rPr sz="2800" spc="-5" dirty="0">
                <a:latin typeface="Times New Roman"/>
                <a:cs typeface="Times New Roman"/>
              </a:rPr>
              <a:t>piston, en combinaison avec les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clapets 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engendre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7990" algn="l"/>
              </a:tabLst>
            </a:pPr>
            <a:r>
              <a:rPr sz="2800" dirty="0">
                <a:latin typeface="Times New Roman"/>
                <a:cs typeface="Times New Roman"/>
              </a:rPr>
              <a:t>--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Aspiration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volume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gaz.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848994">
              <a:lnSpc>
                <a:spcPct val="101400"/>
              </a:lnSpc>
              <a:tabLst>
                <a:tab pos="1856739" algn="l"/>
              </a:tabLst>
            </a:pPr>
            <a:r>
              <a:rPr sz="2800" dirty="0">
                <a:latin typeface="Times New Roman"/>
                <a:cs typeface="Times New Roman"/>
              </a:rPr>
              <a:t>--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Compression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Refoulement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du </a:t>
            </a:r>
            <a:r>
              <a:rPr sz="2800" spc="-5" dirty="0">
                <a:latin typeface="Times New Roman"/>
                <a:cs typeface="Times New Roman"/>
              </a:rPr>
              <a:t>gaz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pression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	supérieure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à</a:t>
            </a:r>
            <a:r>
              <a:rPr sz="2800" spc="-10" dirty="0">
                <a:latin typeface="Times New Roman"/>
                <a:cs typeface="Times New Roman"/>
              </a:rPr>
              <a:t> celle </a:t>
            </a:r>
            <a:r>
              <a:rPr sz="2800" dirty="0">
                <a:latin typeface="Times New Roman"/>
                <a:cs typeface="Times New Roman"/>
              </a:rPr>
              <a:t>du</a:t>
            </a:r>
            <a:r>
              <a:rPr sz="2800" spc="-5" dirty="0">
                <a:latin typeface="Times New Roman"/>
                <a:cs typeface="Times New Roman"/>
              </a:rPr>
              <a:t> circuit.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8202" y="6428920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614362"/>
            <a:ext cx="7746626" cy="56292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78202" y="6428920"/>
            <a:ext cx="1536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92" y="570483"/>
            <a:ext cx="8124190" cy="26965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350">
              <a:lnSpc>
                <a:spcPct val="100699"/>
              </a:lnSpc>
              <a:spcBef>
                <a:spcPts val="75"/>
              </a:spcBef>
            </a:pPr>
            <a:r>
              <a:rPr sz="2000" dirty="0">
                <a:latin typeface="Times New Roman"/>
                <a:cs typeface="Times New Roman"/>
              </a:rPr>
              <a:t>Donc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peut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utiliser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diagramme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P-V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pour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expliquer </a:t>
            </a:r>
            <a:r>
              <a:rPr sz="2000" spc="-6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fonctionnement </a:t>
            </a:r>
            <a:r>
              <a:rPr sz="2000" dirty="0">
                <a:latin typeface="Times New Roman"/>
                <a:cs typeface="Times New Roman"/>
              </a:rPr>
              <a:t>du </a:t>
            </a:r>
            <a:r>
              <a:rPr sz="2000" spc="-20" dirty="0" err="1">
                <a:latin typeface="Times New Roman"/>
                <a:cs typeface="Times New Roman"/>
              </a:rPr>
              <a:t>compresseur</a:t>
            </a:r>
            <a:r>
              <a:rPr sz="2000" spc="-2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marR="6350">
              <a:lnSpc>
                <a:spcPts val="3310"/>
              </a:lnSpc>
              <a:spcBef>
                <a:spcPts val="5"/>
              </a:spcBef>
              <a:tabLst>
                <a:tab pos="1419225" algn="l"/>
                <a:tab pos="1995170" algn="l"/>
                <a:tab pos="2432685" algn="l"/>
                <a:tab pos="3521075" algn="l"/>
                <a:tab pos="5241290" algn="l"/>
                <a:tab pos="5876925" algn="l"/>
                <a:tab pos="6314440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spc="-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DA	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	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mm</a:t>
            </a:r>
            <a:r>
              <a:rPr sz="2000" dirty="0">
                <a:latin typeface="Times New Roman"/>
                <a:cs typeface="Times New Roman"/>
              </a:rPr>
              <a:t>é	p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ur 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" dirty="0" err="1">
                <a:latin typeface="Times New Roman"/>
                <a:cs typeface="Times New Roman"/>
              </a:rPr>
              <a:t>théoriquement</a:t>
            </a:r>
            <a:r>
              <a:rPr sz="2000" spc="-5" dirty="0" smtClean="0">
                <a:latin typeface="Times New Roman"/>
                <a:cs typeface="Times New Roman"/>
              </a:rPr>
              <a:t>).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99300"/>
              </a:lnSpc>
              <a:tabLst>
                <a:tab pos="552450" algn="l"/>
                <a:tab pos="1054100" algn="l"/>
                <a:tab pos="1357630" algn="l"/>
                <a:tab pos="2587625" algn="l"/>
                <a:tab pos="3068955" algn="l"/>
                <a:tab pos="3470910" algn="l"/>
                <a:tab pos="4801235" algn="l"/>
                <a:tab pos="6366510" algn="l"/>
                <a:tab pos="6978015" algn="l"/>
                <a:tab pos="7379970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mouvement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piston,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pendant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course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d’aspiration, </a:t>
            </a:r>
            <a:r>
              <a:rPr sz="2000" spc="-6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t	dû	à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’</a:t>
            </a:r>
            <a:r>
              <a:rPr sz="2000" spc="-10" dirty="0">
                <a:latin typeface="Times New Roman"/>
                <a:cs typeface="Times New Roman"/>
              </a:rPr>
              <a:t>ac</a:t>
            </a:r>
            <a:r>
              <a:rPr sz="2000" spc="-5" dirty="0">
                <a:latin typeface="Times New Roman"/>
                <a:cs typeface="Times New Roman"/>
              </a:rPr>
              <a:t>ti</a:t>
            </a:r>
            <a:r>
              <a:rPr sz="2000" dirty="0">
                <a:latin typeface="Times New Roman"/>
                <a:cs typeface="Times New Roman"/>
              </a:rPr>
              <a:t>on	de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	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5" dirty="0">
                <a:latin typeface="Times New Roman"/>
                <a:cs typeface="Times New Roman"/>
              </a:rPr>
              <a:t>ssi</a:t>
            </a:r>
            <a:r>
              <a:rPr sz="2000" dirty="0">
                <a:latin typeface="Times New Roman"/>
                <a:cs typeface="Times New Roman"/>
              </a:rPr>
              <a:t>on	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é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1,	</a:t>
            </a:r>
            <a:r>
              <a:rPr sz="2000" spc="-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	</a:t>
            </a:r>
            <a:r>
              <a:rPr sz="2000" spc="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5" dirty="0">
                <a:latin typeface="Times New Roman"/>
                <a:cs typeface="Times New Roman"/>
              </a:rPr>
              <a:t>agissante sur le piston est donnée par le </a:t>
            </a:r>
            <a:r>
              <a:rPr sz="2000" dirty="0">
                <a:latin typeface="Times New Roman"/>
                <a:cs typeface="Times New Roman"/>
              </a:rPr>
              <a:t>produit (</a:t>
            </a:r>
            <a:r>
              <a:rPr sz="2000" b="1" dirty="0">
                <a:latin typeface="Times New Roman"/>
                <a:cs typeface="Times New Roman"/>
              </a:rPr>
              <a:t>P1. </a:t>
            </a:r>
            <a:r>
              <a:rPr sz="2000" b="1" spc="5" dirty="0">
                <a:latin typeface="Times New Roman"/>
                <a:cs typeface="Times New Roman"/>
              </a:rPr>
              <a:t>S) 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surface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 </a:t>
            </a:r>
            <a:r>
              <a:rPr sz="2000" spc="-5" dirty="0">
                <a:latin typeface="Times New Roman"/>
                <a:cs typeface="Times New Roman"/>
              </a:rPr>
              <a:t>piston.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231733"/>
            <a:ext cx="6477000" cy="304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630" y="5105400"/>
            <a:ext cx="24133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Compresseur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à </a:t>
            </a:r>
            <a:r>
              <a:rPr sz="2000" b="1" spc="-5" dirty="0">
                <a:latin typeface="Times New Roman"/>
                <a:cs typeface="Times New Roman"/>
              </a:rPr>
              <a:t>piton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théorique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3773" y="228600"/>
            <a:ext cx="8599227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75"/>
              </a:spcBef>
            </a:pPr>
            <a:r>
              <a:rPr lang="fr-FR" sz="2000" spc="-5" dirty="0" smtClean="0">
                <a:latin typeface="Times New Roman"/>
                <a:cs typeface="Times New Roman"/>
              </a:rPr>
              <a:t>Du fait de l’existence</a:t>
            </a:r>
            <a:r>
              <a:rPr lang="fr-FR" sz="2000" dirty="0" smtClean="0">
                <a:latin typeface="Times New Roman"/>
                <a:cs typeface="Times New Roman"/>
              </a:rPr>
              <a:t> de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5" dirty="0" smtClean="0">
                <a:latin typeface="Times New Roman"/>
                <a:cs typeface="Times New Roman"/>
              </a:rPr>
              <a:t>l'</a:t>
            </a:r>
            <a:r>
              <a:rPr lang="fr-FR" sz="2000" spc="-10" dirty="0" err="1" smtClean="0">
                <a:latin typeface="Times New Roman"/>
                <a:cs typeface="Times New Roman"/>
              </a:rPr>
              <a:t>e</a:t>
            </a:r>
            <a:r>
              <a:rPr lang="fr-FR" sz="2000" spc="-5" dirty="0" smtClean="0">
                <a:latin typeface="Times New Roman"/>
                <a:cs typeface="Times New Roman"/>
              </a:rPr>
              <a:t>s</a:t>
            </a:r>
            <a:r>
              <a:rPr lang="fr-FR" sz="2000" dirty="0" smtClean="0">
                <a:latin typeface="Times New Roman"/>
                <a:cs typeface="Times New Roman"/>
              </a:rPr>
              <a:t>p</a:t>
            </a:r>
            <a:r>
              <a:rPr lang="fr-FR" sz="2000" spc="-10" dirty="0" smtClean="0">
                <a:latin typeface="Times New Roman"/>
                <a:cs typeface="Times New Roman"/>
              </a:rPr>
              <a:t>ac</a:t>
            </a:r>
            <a:r>
              <a:rPr lang="fr-FR" sz="2000" dirty="0" smtClean="0">
                <a:latin typeface="Times New Roman"/>
                <a:cs typeface="Times New Roman"/>
              </a:rPr>
              <a:t>e </a:t>
            </a:r>
            <a:r>
              <a:rPr lang="fr-FR" sz="2000" spc="-5" dirty="0" smtClean="0">
                <a:latin typeface="Times New Roman"/>
                <a:cs typeface="Times New Roman"/>
              </a:rPr>
              <a:t>m</a:t>
            </a:r>
            <a:r>
              <a:rPr lang="fr-FR" sz="2000" dirty="0" smtClean="0">
                <a:latin typeface="Times New Roman"/>
                <a:cs typeface="Times New Roman"/>
              </a:rPr>
              <a:t>o</a:t>
            </a:r>
            <a:r>
              <a:rPr lang="fr-FR" sz="2000" spc="5" dirty="0" smtClean="0">
                <a:latin typeface="Times New Roman"/>
                <a:cs typeface="Times New Roman"/>
              </a:rPr>
              <a:t>r</a:t>
            </a:r>
            <a:r>
              <a:rPr lang="fr-FR" sz="2000" spc="-5" dirty="0" smtClean="0">
                <a:latin typeface="Times New Roman"/>
                <a:cs typeface="Times New Roman"/>
              </a:rPr>
              <a:t>t</a:t>
            </a:r>
            <a:r>
              <a:rPr lang="fr-FR" sz="2000" dirty="0" smtClean="0">
                <a:latin typeface="Times New Roman"/>
                <a:cs typeface="Times New Roman"/>
              </a:rPr>
              <a:t>, </a:t>
            </a:r>
            <a:r>
              <a:rPr lang="fr-FR" sz="2000" spc="-5" dirty="0" smtClean="0">
                <a:latin typeface="Times New Roman"/>
                <a:cs typeface="Times New Roman"/>
              </a:rPr>
              <a:t>l</a:t>
            </a:r>
            <a:r>
              <a:rPr lang="fr-FR" sz="2000" spc="-10" dirty="0" smtClean="0">
                <a:latin typeface="Times New Roman"/>
                <a:cs typeface="Times New Roman"/>
              </a:rPr>
              <a:t>e</a:t>
            </a:r>
            <a:r>
              <a:rPr lang="fr-FR" sz="2000" dirty="0" smtClean="0">
                <a:latin typeface="Times New Roman"/>
                <a:cs typeface="Times New Roman"/>
              </a:rPr>
              <a:t>s compresseurs volumétriques présentent une </a:t>
            </a:r>
            <a:r>
              <a:rPr lang="fr-FR" sz="2000" spc="-5" dirty="0">
                <a:latin typeface="Times New Roman"/>
                <a:cs typeface="Times New Roman"/>
              </a:rPr>
              <a:t>caractéristique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particulière</a:t>
            </a:r>
            <a:r>
              <a:rPr lang="fr-FR" sz="2000" dirty="0">
                <a:latin typeface="Times New Roman"/>
                <a:cs typeface="Times New Roman"/>
              </a:rPr>
              <a:t> :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leur</a:t>
            </a:r>
            <a:r>
              <a:rPr lang="fr-FR" sz="2000" spc="69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cylindrée</a:t>
            </a:r>
            <a:r>
              <a:rPr lang="fr-FR" sz="2000" spc="69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apparente </a:t>
            </a:r>
            <a:r>
              <a:rPr lang="fr-FR" sz="2000" spc="-68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est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inférieure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à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leur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cylindrée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géométrique</a:t>
            </a:r>
            <a:r>
              <a:rPr lang="fr-FR" sz="2000" spc="-5" dirty="0" smtClean="0">
                <a:latin typeface="Times New Roman"/>
                <a:cs typeface="Times New Roman"/>
              </a:rPr>
              <a:t>.</a:t>
            </a:r>
            <a:endParaRPr lang="fr-FR"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lang="fr-FR" sz="2000" dirty="0">
                <a:latin typeface="Times New Roman"/>
                <a:cs typeface="Times New Roman"/>
              </a:rPr>
              <a:t>Une </a:t>
            </a:r>
            <a:r>
              <a:rPr lang="fr-FR" sz="2000" spc="-5" dirty="0">
                <a:latin typeface="Times New Roman"/>
                <a:cs typeface="Times New Roman"/>
              </a:rPr>
              <a:t>certaine masse </a:t>
            </a:r>
            <a:r>
              <a:rPr lang="fr-FR" sz="2000" dirty="0">
                <a:latin typeface="Times New Roman"/>
                <a:cs typeface="Times New Roman"/>
              </a:rPr>
              <a:t>de </a:t>
            </a:r>
            <a:r>
              <a:rPr lang="fr-FR" sz="2000" spc="-5" dirty="0">
                <a:latin typeface="Times New Roman"/>
                <a:cs typeface="Times New Roman"/>
              </a:rPr>
              <a:t>fluide reste enfermée dans le 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compresseur en </a:t>
            </a:r>
            <a:r>
              <a:rPr lang="fr-FR" sz="2000" dirty="0">
                <a:latin typeface="Times New Roman"/>
                <a:cs typeface="Times New Roman"/>
              </a:rPr>
              <a:t>fin de </a:t>
            </a:r>
            <a:r>
              <a:rPr lang="fr-FR" sz="2000" spc="-5" dirty="0">
                <a:latin typeface="Times New Roman"/>
                <a:cs typeface="Times New Roman"/>
              </a:rPr>
              <a:t>refoulement, venant ainsi réduire </a:t>
            </a:r>
            <a:r>
              <a:rPr lang="fr-FR" sz="2000" spc="-68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le</a:t>
            </a:r>
            <a:r>
              <a:rPr lang="fr-FR" sz="2000" spc="-1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volume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utile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de</a:t>
            </a:r>
            <a:r>
              <a:rPr lang="fr-FR" sz="2000" spc="-1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la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machine</a:t>
            </a:r>
            <a:r>
              <a:rPr lang="fr-FR" sz="2000" spc="-5" dirty="0" smtClean="0">
                <a:latin typeface="Times New Roman"/>
                <a:cs typeface="Times New Roman"/>
              </a:rPr>
              <a:t>.</a:t>
            </a:r>
            <a:endParaRPr lang="fr-FR"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lang="fr-FR" sz="2000" dirty="0">
                <a:latin typeface="Times New Roman"/>
                <a:cs typeface="Times New Roman"/>
              </a:rPr>
              <a:t>On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caractérise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10" dirty="0">
                <a:latin typeface="Times New Roman"/>
                <a:cs typeface="Times New Roman"/>
              </a:rPr>
              <a:t>cette</a:t>
            </a:r>
            <a:r>
              <a:rPr lang="fr-FR" sz="2000" spc="-5" dirty="0">
                <a:latin typeface="Times New Roman"/>
                <a:cs typeface="Times New Roman"/>
              </a:rPr>
              <a:t> réduction</a:t>
            </a:r>
            <a:r>
              <a:rPr lang="fr-FR" sz="2000" dirty="0">
                <a:latin typeface="Times New Roman"/>
                <a:cs typeface="Times New Roman"/>
              </a:rPr>
              <a:t> de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cylindrée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par</a:t>
            </a:r>
            <a:r>
              <a:rPr lang="fr-FR" sz="2000" dirty="0">
                <a:latin typeface="Times New Roman"/>
                <a:cs typeface="Times New Roman"/>
              </a:rPr>
              <a:t> une </a:t>
            </a:r>
            <a:r>
              <a:rPr lang="fr-FR" sz="2000" spc="5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grandeur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appelée</a:t>
            </a:r>
            <a:r>
              <a:rPr lang="fr-FR" sz="2000" spc="-10" dirty="0">
                <a:latin typeface="Times New Roman"/>
                <a:cs typeface="Times New Roman"/>
              </a:rPr>
              <a:t> </a:t>
            </a:r>
            <a:r>
              <a:rPr lang="fr-FR" sz="2000" spc="-5" dirty="0">
                <a:latin typeface="Times New Roman"/>
                <a:cs typeface="Times New Roman"/>
              </a:rPr>
              <a:t>rendement </a:t>
            </a:r>
            <a:r>
              <a:rPr lang="fr-FR" sz="2000" spc="-5" dirty="0" smtClean="0">
                <a:latin typeface="Times New Roman"/>
                <a:cs typeface="Times New Roman"/>
              </a:rPr>
              <a:t>volumétrique</a:t>
            </a:r>
          </a:p>
          <a:p>
            <a:pPr marL="12700" marR="5080" algn="just">
              <a:lnSpc>
                <a:spcPct val="150000"/>
              </a:lnSpc>
            </a:pPr>
            <a:endParaRPr lang="ar-DZ"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6630" y="5105400"/>
            <a:ext cx="24133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Compresseur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à </a:t>
            </a:r>
            <a:r>
              <a:rPr sz="2000" b="1" spc="-5" dirty="0">
                <a:latin typeface="Times New Roman"/>
                <a:cs typeface="Times New Roman"/>
              </a:rPr>
              <a:t>piton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lang="fr-FR" sz="2000" b="1" spc="-5" dirty="0" smtClean="0">
                <a:latin typeface="Times New Roman"/>
                <a:cs typeface="Times New Roman"/>
              </a:rPr>
              <a:t>réel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5448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76" y="0"/>
            <a:ext cx="60027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c.</a:t>
            </a:r>
            <a:r>
              <a:rPr sz="2400" spc="-10" dirty="0"/>
              <a:t> </a:t>
            </a:r>
            <a:r>
              <a:rPr sz="2400" spc="-10" dirty="0" err="1" smtClean="0">
                <a:solidFill>
                  <a:srgbClr val="FF0000"/>
                </a:solidFill>
              </a:rPr>
              <a:t>Compresseurs</a:t>
            </a:r>
            <a:r>
              <a:rPr lang="fr-FR" sz="2400" spc="-10" dirty="0" smtClean="0">
                <a:solidFill>
                  <a:srgbClr val="FF0000"/>
                </a:solidFill>
              </a:rPr>
              <a:t> volumétrique</a:t>
            </a:r>
            <a:r>
              <a:rPr sz="2400" spc="-5" dirty="0" smtClean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rotatifs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43412" y="566419"/>
            <a:ext cx="1160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590" algn="l"/>
              </a:tabLst>
            </a:pPr>
            <a:r>
              <a:rPr sz="2400" dirty="0">
                <a:latin typeface="Times New Roman"/>
                <a:cs typeface="Times New Roman"/>
              </a:rPr>
              <a:t>à	p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76" y="566419"/>
            <a:ext cx="683895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04800">
              <a:lnSpc>
                <a:spcPct val="100800"/>
              </a:lnSpc>
              <a:spcBef>
                <a:spcPts val="75"/>
              </a:spcBef>
              <a:tabLst>
                <a:tab pos="1029969" algn="l"/>
                <a:tab pos="1634489" algn="l"/>
                <a:tab pos="2125345" algn="l"/>
                <a:tab pos="2700020" algn="l"/>
                <a:tab pos="2944495" algn="l"/>
                <a:tab pos="3241040" algn="l"/>
                <a:tab pos="3622040" algn="l"/>
                <a:tab pos="4317365" algn="l"/>
                <a:tab pos="5166995" algn="l"/>
              </a:tabLst>
            </a:pPr>
            <a:r>
              <a:rPr sz="2400" spc="-5" dirty="0">
                <a:latin typeface="Times New Roman"/>
                <a:cs typeface="Times New Roman"/>
              </a:rPr>
              <a:t>Ce</a:t>
            </a:r>
            <a:r>
              <a:rPr sz="2400" dirty="0">
                <a:latin typeface="Times New Roman"/>
                <a:cs typeface="Times New Roman"/>
              </a:rPr>
              <a:t>s	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urs		</a:t>
            </a:r>
            <a:r>
              <a:rPr sz="2400" spc="-5" dirty="0">
                <a:latin typeface="Times New Roman"/>
                <a:cs typeface="Times New Roman"/>
              </a:rPr>
              <a:t>tel</a:t>
            </a:r>
            <a:r>
              <a:rPr sz="2400" dirty="0">
                <a:latin typeface="Times New Roman"/>
                <a:cs typeface="Times New Roman"/>
              </a:rPr>
              <a:t>s	que	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s	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urs  </a:t>
            </a:r>
            <a:r>
              <a:rPr sz="2400" spc="-5" dirty="0">
                <a:latin typeface="Times New Roman"/>
                <a:cs typeface="Times New Roman"/>
              </a:rPr>
              <a:t>compriment	les	gaz	par	réduction </a:t>
            </a:r>
            <a:r>
              <a:rPr sz="2400" dirty="0">
                <a:latin typeface="Times New Roman"/>
                <a:cs typeface="Times New Roman"/>
              </a:rPr>
              <a:t>du</a:t>
            </a:r>
            <a:r>
              <a:rPr sz="2400" spc="-5" dirty="0">
                <a:latin typeface="Times New Roman"/>
                <a:cs typeface="Times New Roman"/>
              </a:rPr>
              <a:t> volume.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76" y="1657603"/>
            <a:ext cx="7526724" cy="3377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Parmi les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compresseurs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rotatifs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distingue </a:t>
            </a:r>
            <a:r>
              <a:rPr sz="2000" dirty="0"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Compresseur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palette</a:t>
            </a:r>
            <a:endParaRPr lang="fr-FR" sz="2000" spc="-5" dirty="0" smtClean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Compresseur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2065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Compresseur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type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roots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ts val="2830"/>
              </a:lnSpc>
              <a:buSzPct val="95833"/>
              <a:buChar char="•"/>
              <a:tabLst>
                <a:tab pos="120650" algn="l"/>
              </a:tabLst>
            </a:pPr>
            <a:r>
              <a:rPr sz="2000" spc="-5" dirty="0" err="1">
                <a:latin typeface="Times New Roman"/>
                <a:cs typeface="Times New Roman"/>
              </a:rPr>
              <a:t>Compresseur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spirale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User\Desktop\Marwa\compresseur_palettes_air_comprime_1115x604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59" y="2514600"/>
            <a:ext cx="37490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734</Words>
  <Application>Microsoft Office PowerPoint</Application>
  <PresentationFormat>Affichage à l'écran (4:3)</PresentationFormat>
  <Paragraphs>123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 Theme</vt:lpstr>
      <vt:lpstr>les Compresseurs</vt:lpstr>
      <vt:lpstr>I.2.1. Classification des compresseurs</vt:lpstr>
      <vt:lpstr>I.2.2. Les compresseurs volumétriques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c. Compresseurs volumétrique rotatifs</vt:lpstr>
      <vt:lpstr>I.2. 3. Compresseurs dynamiques</vt:lpstr>
      <vt:lpstr>a. Compresseurs axiaux</vt:lpstr>
      <vt:lpstr>b. Compresseurs centrifuges Les compresseurs centrifuges augmentent l’énergie du gaz  comprimé grâce à la force centrifuge qui est provoquée par le  mouvement de rotation des roues à aube.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Compresseurs</dc:title>
  <dc:creator>User</dc:creator>
  <cp:lastModifiedBy>User</cp:lastModifiedBy>
  <cp:revision>37</cp:revision>
  <dcterms:created xsi:type="dcterms:W3CDTF">2023-10-19T15:50:28Z</dcterms:created>
  <dcterms:modified xsi:type="dcterms:W3CDTF">2025-01-24T20:03:05Z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LastSaved">
    <vt:filetime>2023-10-19T00:00:00Z</vt:filetime>
  </property>
</Properties>
</file>