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sldIdLst>
    <p:sldId id="414" r:id="rId2"/>
    <p:sldId id="413" r:id="rId3"/>
    <p:sldId id="416" r:id="rId4"/>
    <p:sldId id="422" r:id="rId5"/>
    <p:sldId id="421" r:id="rId6"/>
    <p:sldId id="431" r:id="rId7"/>
    <p:sldId id="464" r:id="rId8"/>
    <p:sldId id="468" r:id="rId9"/>
    <p:sldId id="467" r:id="rId10"/>
    <p:sldId id="433" r:id="rId11"/>
    <p:sldId id="469" r:id="rId12"/>
    <p:sldId id="470" r:id="rId13"/>
    <p:sldId id="471" r:id="rId14"/>
    <p:sldId id="472" r:id="rId15"/>
    <p:sldId id="441" r:id="rId16"/>
    <p:sldId id="446" r:id="rId17"/>
    <p:sldId id="447" r:id="rId18"/>
    <p:sldId id="448" r:id="rId19"/>
    <p:sldId id="450" r:id="rId20"/>
    <p:sldId id="451" r:id="rId21"/>
    <p:sldId id="452" r:id="rId22"/>
    <p:sldId id="453" r:id="rId23"/>
    <p:sldId id="454" r:id="rId24"/>
    <p:sldId id="455" r:id="rId25"/>
    <p:sldId id="456" r:id="rId26"/>
    <p:sldId id="459" r:id="rId27"/>
    <p:sldId id="460" r:id="rId28"/>
    <p:sldId id="461" r:id="rId29"/>
    <p:sldId id="462" r:id="rId30"/>
    <p:sldId id="275" r:id="rId31"/>
    <p:sldId id="276" r:id="rId32"/>
    <p:sldId id="277" r:id="rId33"/>
    <p:sldId id="278" r:id="rId34"/>
    <p:sldId id="279" r:id="rId35"/>
    <p:sldId id="280" r:id="rId36"/>
    <p:sldId id="281" r:id="rId37"/>
    <p:sldId id="282" r:id="rId38"/>
    <p:sldId id="283" r:id="rId39"/>
    <p:sldId id="286" r:id="rId40"/>
    <p:sldId id="287" r:id="rId41"/>
    <p:sldId id="288"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14" r:id="rId58"/>
    <p:sldId id="315" r:id="rId59"/>
    <p:sldId id="316" r:id="rId60"/>
    <p:sldId id="319" r:id="rId61"/>
    <p:sldId id="389" r:id="rId62"/>
    <p:sldId id="390" r:id="rId63"/>
    <p:sldId id="391" r:id="rId64"/>
    <p:sldId id="392" r:id="rId65"/>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39" autoAdjust="0"/>
    <p:restoredTop sz="94660"/>
  </p:normalViewPr>
  <p:slideViewPr>
    <p:cSldViewPr>
      <p:cViewPr>
        <p:scale>
          <a:sx n="40" d="100"/>
          <a:sy n="40" d="100"/>
        </p:scale>
        <p:origin x="-1380" y="-7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756630D-1E7A-4948-8C8F-E9D77193D3EE}" type="datetimeFigureOut">
              <a:rPr lang="fr-FR" smtClean="0"/>
              <a:t>23/10/2023</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9A8C198-6007-4871-B41C-354CF558BF23}" type="slidenum">
              <a:rPr lang="fr-FR" smtClean="0"/>
              <a:t>‹N°›</a:t>
            </a:fld>
            <a:endParaRPr lang="fr-FR"/>
          </a:p>
        </p:txBody>
      </p:sp>
    </p:spTree>
    <p:extLst>
      <p:ext uri="{BB962C8B-B14F-4D97-AF65-F5344CB8AC3E}">
        <p14:creationId xmlns:p14="http://schemas.microsoft.com/office/powerpoint/2010/main" val="272420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A8C198-6007-4871-B41C-354CF558BF23}" type="slidenum">
              <a:rPr lang="fr-FR" smtClean="0"/>
              <a:t>6</a:t>
            </a:fld>
            <a:endParaRPr lang="fr-FR"/>
          </a:p>
        </p:txBody>
      </p:sp>
    </p:spTree>
    <p:extLst>
      <p:ext uri="{BB962C8B-B14F-4D97-AF65-F5344CB8AC3E}">
        <p14:creationId xmlns:p14="http://schemas.microsoft.com/office/powerpoint/2010/main" val="413255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A8C198-6007-4871-B41C-354CF558BF23}" type="slidenum">
              <a:rPr lang="fr-FR" smtClean="0"/>
              <a:t>51</a:t>
            </a:fld>
            <a:endParaRPr lang="fr-FR"/>
          </a:p>
        </p:txBody>
      </p:sp>
    </p:spTree>
    <p:extLst>
      <p:ext uri="{BB962C8B-B14F-4D97-AF65-F5344CB8AC3E}">
        <p14:creationId xmlns:p14="http://schemas.microsoft.com/office/powerpoint/2010/main" val="46598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AC0A5AF-9F93-41C2-A98C-D8BD05854282}" type="datetime1">
              <a:rPr lang="en-US" smtClean="0"/>
              <a:t>10/23/2023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3CA7D06-D037-452F-B46B-3FC313963F23}" type="datetime1">
              <a:rPr lang="en-US" smtClean="0"/>
              <a:t>10/23/2023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BE7346E-BB82-4621-9D3B-8E16262A5848}" type="datetime1">
              <a:rPr lang="en-US" smtClean="0"/>
              <a:t>10/23/2023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C7658F5-E718-450A-818B-0AD08850EA5C}" type="datetime1">
              <a:rPr lang="en-US" smtClean="0"/>
              <a:t>10/23/2023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AF08618-4404-4417-B80D-BF51DF0D1321}" type="datetime1">
              <a:rPr lang="en-US" smtClean="0"/>
              <a:t>10/23/2023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8916" y="264007"/>
            <a:ext cx="7986166" cy="1959610"/>
          </a:xfrm>
          <a:prstGeom prst="rect">
            <a:avLst/>
          </a:prstGeom>
        </p:spPr>
        <p:txBody>
          <a:bodyPr wrap="square" lIns="0" tIns="0" rIns="0" bIns="0">
            <a:spAutoFit/>
          </a:bodyPr>
          <a:lstStyle>
            <a:lvl1pPr>
              <a:defRPr sz="2000" b="1" i="0">
                <a:solidFill>
                  <a:srgbClr val="FF0000"/>
                </a:solidFill>
                <a:latin typeface="Verdana"/>
                <a:cs typeface="Verdana"/>
              </a:defRPr>
            </a:lvl1pPr>
          </a:lstStyle>
          <a:p>
            <a:endParaRPr/>
          </a:p>
        </p:txBody>
      </p:sp>
      <p:sp>
        <p:nvSpPr>
          <p:cNvPr id="3" name="Holder 3"/>
          <p:cNvSpPr>
            <a:spLocks noGrp="1"/>
          </p:cNvSpPr>
          <p:nvPr>
            <p:ph type="body" idx="1"/>
          </p:nvPr>
        </p:nvSpPr>
        <p:spPr>
          <a:xfrm>
            <a:off x="936142" y="1282700"/>
            <a:ext cx="7559675" cy="3818254"/>
          </a:xfrm>
          <a:prstGeom prst="rect">
            <a:avLst/>
          </a:prstGeom>
        </p:spPr>
        <p:txBody>
          <a:bodyPr wrap="square" lIns="0" tIns="0" rIns="0" bIns="0">
            <a:spAutoFit/>
          </a:bodyPr>
          <a:lstStyle>
            <a:lvl1pPr>
              <a:defRPr sz="2000" b="1" i="0">
                <a:solidFill>
                  <a:schemeClr val="tx1"/>
                </a:solidFill>
                <a:latin typeface="Verdana"/>
                <a:cs typeface="Verdan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C46515DE-5D62-455B-A249-0DB996A6075C}" type="datetime1">
              <a:rPr lang="en-US" smtClean="0"/>
              <a:t>10/23/2023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465" y="6382337"/>
            <a:ext cx="5111192" cy="35430"/>
          </a:xfrm>
          <a:custGeom>
            <a:avLst/>
            <a:gdLst/>
            <a:ahLst/>
            <a:cxnLst/>
            <a:rect l="l" t="t" r="r" b="b"/>
            <a:pathLst>
              <a:path w="5977255" h="55245">
                <a:moveTo>
                  <a:pt x="5977128" y="0"/>
                </a:moveTo>
                <a:lnTo>
                  <a:pt x="0" y="0"/>
                </a:lnTo>
                <a:lnTo>
                  <a:pt x="0" y="36576"/>
                </a:lnTo>
                <a:lnTo>
                  <a:pt x="5977128" y="36576"/>
                </a:lnTo>
                <a:lnTo>
                  <a:pt x="5977128" y="0"/>
                </a:lnTo>
                <a:close/>
              </a:path>
              <a:path w="5977255" h="55245">
                <a:moveTo>
                  <a:pt x="5977140" y="45720"/>
                </a:moveTo>
                <a:lnTo>
                  <a:pt x="0" y="45720"/>
                </a:lnTo>
                <a:lnTo>
                  <a:pt x="0" y="54864"/>
                </a:lnTo>
                <a:lnTo>
                  <a:pt x="5977140" y="54864"/>
                </a:lnTo>
                <a:lnTo>
                  <a:pt x="5977140" y="45720"/>
                </a:lnTo>
                <a:close/>
              </a:path>
            </a:pathLst>
          </a:custGeom>
          <a:solidFill>
            <a:srgbClr val="530E0D"/>
          </a:solidFill>
        </p:spPr>
        <p:txBody>
          <a:bodyPr wrap="square" lIns="0" tIns="0" rIns="0" bIns="0" rtlCol="0"/>
          <a:lstStyle/>
          <a:p>
            <a:endParaRPr/>
          </a:p>
        </p:txBody>
      </p:sp>
      <p:grpSp>
        <p:nvGrpSpPr>
          <p:cNvPr id="3" name="object 3"/>
          <p:cNvGrpSpPr/>
          <p:nvPr/>
        </p:nvGrpSpPr>
        <p:grpSpPr>
          <a:xfrm>
            <a:off x="1703911" y="2286950"/>
            <a:ext cx="2986461" cy="516793"/>
            <a:chOff x="1992629" y="3565947"/>
            <a:chExt cx="3492500" cy="805815"/>
          </a:xfrm>
        </p:grpSpPr>
        <p:pic>
          <p:nvPicPr>
            <p:cNvPr id="4" name="object 4"/>
            <p:cNvPicPr/>
            <p:nvPr/>
          </p:nvPicPr>
          <p:blipFill>
            <a:blip r:embed="rId2" cstate="print"/>
            <a:stretch>
              <a:fillRect/>
            </a:stretch>
          </p:blipFill>
          <p:spPr>
            <a:xfrm>
              <a:off x="2109635" y="3565947"/>
              <a:ext cx="3375139" cy="716330"/>
            </a:xfrm>
            <a:prstGeom prst="rect">
              <a:avLst/>
            </a:prstGeom>
          </p:spPr>
        </p:pic>
        <p:sp>
          <p:nvSpPr>
            <p:cNvPr id="5" name="object 5"/>
            <p:cNvSpPr/>
            <p:nvPr/>
          </p:nvSpPr>
          <p:spPr>
            <a:xfrm>
              <a:off x="2011679" y="4282439"/>
              <a:ext cx="3355975" cy="70485"/>
            </a:xfrm>
            <a:custGeom>
              <a:avLst/>
              <a:gdLst/>
              <a:ahLst/>
              <a:cxnLst/>
              <a:rect l="l" t="t" r="r" b="b"/>
              <a:pathLst>
                <a:path w="3355975" h="70485">
                  <a:moveTo>
                    <a:pt x="3355848" y="0"/>
                  </a:moveTo>
                  <a:lnTo>
                    <a:pt x="0" y="0"/>
                  </a:lnTo>
                  <a:lnTo>
                    <a:pt x="0" y="70103"/>
                  </a:lnTo>
                  <a:lnTo>
                    <a:pt x="3355848" y="70103"/>
                  </a:lnTo>
                  <a:lnTo>
                    <a:pt x="3355848" y="0"/>
                  </a:lnTo>
                  <a:close/>
                </a:path>
              </a:pathLst>
            </a:custGeom>
            <a:solidFill>
              <a:srgbClr val="363636"/>
            </a:solidFill>
          </p:spPr>
          <p:txBody>
            <a:bodyPr wrap="square" lIns="0" tIns="0" rIns="0" bIns="0" rtlCol="0"/>
            <a:lstStyle/>
            <a:p>
              <a:endParaRPr/>
            </a:p>
          </p:txBody>
        </p:sp>
        <p:sp>
          <p:nvSpPr>
            <p:cNvPr id="6" name="object 6"/>
            <p:cNvSpPr/>
            <p:nvPr/>
          </p:nvSpPr>
          <p:spPr>
            <a:xfrm>
              <a:off x="2011679" y="4282439"/>
              <a:ext cx="3355975" cy="70485"/>
            </a:xfrm>
            <a:custGeom>
              <a:avLst/>
              <a:gdLst/>
              <a:ahLst/>
              <a:cxnLst/>
              <a:rect l="l" t="t" r="r" b="b"/>
              <a:pathLst>
                <a:path w="3355975" h="70485">
                  <a:moveTo>
                    <a:pt x="0" y="0"/>
                  </a:moveTo>
                  <a:lnTo>
                    <a:pt x="3355848" y="0"/>
                  </a:lnTo>
                  <a:lnTo>
                    <a:pt x="3355848" y="70103"/>
                  </a:lnTo>
                  <a:lnTo>
                    <a:pt x="0" y="70103"/>
                  </a:lnTo>
                  <a:lnTo>
                    <a:pt x="0" y="0"/>
                  </a:lnTo>
                  <a:close/>
                </a:path>
              </a:pathLst>
            </a:custGeom>
            <a:ln w="38099">
              <a:solidFill>
                <a:srgbClr val="000000"/>
              </a:solidFill>
            </a:ln>
          </p:spPr>
          <p:txBody>
            <a:bodyPr wrap="square" lIns="0" tIns="0" rIns="0" bIns="0" rtlCol="0"/>
            <a:lstStyle/>
            <a:p>
              <a:endParaRPr/>
            </a:p>
          </p:txBody>
        </p:sp>
      </p:grpSp>
      <p:grpSp>
        <p:nvGrpSpPr>
          <p:cNvPr id="7" name="object 7"/>
          <p:cNvGrpSpPr/>
          <p:nvPr/>
        </p:nvGrpSpPr>
        <p:grpSpPr>
          <a:xfrm>
            <a:off x="645726" y="3184196"/>
            <a:ext cx="5112821" cy="516793"/>
            <a:chOff x="755141" y="4964986"/>
            <a:chExt cx="5979160" cy="805815"/>
          </a:xfrm>
        </p:grpSpPr>
        <p:pic>
          <p:nvPicPr>
            <p:cNvPr id="8" name="object 8"/>
            <p:cNvPicPr/>
            <p:nvPr/>
          </p:nvPicPr>
          <p:blipFill>
            <a:blip r:embed="rId3" cstate="print"/>
            <a:stretch>
              <a:fillRect/>
            </a:stretch>
          </p:blipFill>
          <p:spPr>
            <a:xfrm>
              <a:off x="907149" y="4964986"/>
              <a:ext cx="5826582" cy="714959"/>
            </a:xfrm>
            <a:prstGeom prst="rect">
              <a:avLst/>
            </a:prstGeom>
          </p:spPr>
        </p:pic>
        <p:sp>
          <p:nvSpPr>
            <p:cNvPr id="9" name="object 9"/>
            <p:cNvSpPr/>
            <p:nvPr/>
          </p:nvSpPr>
          <p:spPr>
            <a:xfrm>
              <a:off x="774191" y="5681471"/>
              <a:ext cx="5828030" cy="70485"/>
            </a:xfrm>
            <a:custGeom>
              <a:avLst/>
              <a:gdLst/>
              <a:ahLst/>
              <a:cxnLst/>
              <a:rect l="l" t="t" r="r" b="b"/>
              <a:pathLst>
                <a:path w="5828030" h="70485">
                  <a:moveTo>
                    <a:pt x="5827776" y="0"/>
                  </a:moveTo>
                  <a:lnTo>
                    <a:pt x="0" y="0"/>
                  </a:lnTo>
                  <a:lnTo>
                    <a:pt x="0" y="70103"/>
                  </a:lnTo>
                  <a:lnTo>
                    <a:pt x="5827776" y="70103"/>
                  </a:lnTo>
                  <a:lnTo>
                    <a:pt x="5827776" y="0"/>
                  </a:lnTo>
                  <a:close/>
                </a:path>
              </a:pathLst>
            </a:custGeom>
            <a:solidFill>
              <a:srgbClr val="363636"/>
            </a:solidFill>
          </p:spPr>
          <p:txBody>
            <a:bodyPr wrap="square" lIns="0" tIns="0" rIns="0" bIns="0" rtlCol="0"/>
            <a:lstStyle/>
            <a:p>
              <a:endParaRPr/>
            </a:p>
          </p:txBody>
        </p:sp>
        <p:sp>
          <p:nvSpPr>
            <p:cNvPr id="10" name="object 10"/>
            <p:cNvSpPr/>
            <p:nvPr/>
          </p:nvSpPr>
          <p:spPr>
            <a:xfrm>
              <a:off x="774191" y="5681471"/>
              <a:ext cx="5828030" cy="70485"/>
            </a:xfrm>
            <a:custGeom>
              <a:avLst/>
              <a:gdLst/>
              <a:ahLst/>
              <a:cxnLst/>
              <a:rect l="l" t="t" r="r" b="b"/>
              <a:pathLst>
                <a:path w="5828030" h="70485">
                  <a:moveTo>
                    <a:pt x="0" y="0"/>
                  </a:moveTo>
                  <a:lnTo>
                    <a:pt x="5827776" y="0"/>
                  </a:lnTo>
                  <a:lnTo>
                    <a:pt x="5827776" y="70103"/>
                  </a:lnTo>
                  <a:lnTo>
                    <a:pt x="0" y="70103"/>
                  </a:lnTo>
                  <a:lnTo>
                    <a:pt x="0" y="0"/>
                  </a:lnTo>
                  <a:close/>
                </a:path>
              </a:pathLst>
            </a:custGeom>
            <a:ln w="38100">
              <a:solidFill>
                <a:srgbClr val="000000"/>
              </a:solidFill>
            </a:ln>
          </p:spPr>
          <p:txBody>
            <a:bodyPr wrap="square" lIns="0" tIns="0" rIns="0" bIns="0" rtlCol="0"/>
            <a:lstStyle/>
            <a:p>
              <a:endParaRPr/>
            </a:p>
          </p:txBody>
        </p:sp>
      </p:grpSp>
      <p:sp>
        <p:nvSpPr>
          <p:cNvPr id="11" name="ZoneTexte 10"/>
          <p:cNvSpPr txBox="1"/>
          <p:nvPr/>
        </p:nvSpPr>
        <p:spPr>
          <a:xfrm>
            <a:off x="3048000" y="286434"/>
            <a:ext cx="2001189" cy="646331"/>
          </a:xfrm>
          <a:prstGeom prst="rect">
            <a:avLst/>
          </a:prstGeom>
          <a:noFill/>
        </p:spPr>
        <p:txBody>
          <a:bodyPr wrap="none" rtlCol="0">
            <a:spAutoFit/>
          </a:bodyPr>
          <a:lstStyle/>
          <a:p>
            <a:r>
              <a:rPr lang="fr-FR" sz="3600" i="1" dirty="0" smtClean="0">
                <a:solidFill>
                  <a:srgbClr val="C00000"/>
                </a:solidFill>
              </a:rPr>
              <a:t>Chapitre I</a:t>
            </a:r>
            <a:endParaRPr lang="fr-FR" sz="3600" i="1" dirty="0">
              <a:solidFill>
                <a:srgbClr val="C00000"/>
              </a:solidFill>
            </a:endParaRPr>
          </a:p>
        </p:txBody>
      </p:sp>
      <p:sp>
        <p:nvSpPr>
          <p:cNvPr id="12" name="Espace réservé du numéro de diapositive 11"/>
          <p:cNvSpPr>
            <a:spLocks noGrp="1"/>
          </p:cNvSpPr>
          <p:nvPr>
            <p:ph type="sldNum" sz="quarter" idx="7"/>
          </p:nvPr>
        </p:nvSpPr>
        <p:spPr/>
        <p:txBody>
          <a:bodyPr/>
          <a:lstStyle/>
          <a:p>
            <a:fld id="{B6F15528-21DE-4FAA-801E-634DDDAF4B2B}" type="slidenum">
              <a:rPr lang="fr-FR" smtClean="0"/>
              <a:t>1</a:t>
            </a:fld>
            <a:endParaRPr lang="fr-FR"/>
          </a:p>
        </p:txBody>
      </p:sp>
    </p:spTree>
    <p:extLst>
      <p:ext uri="{BB962C8B-B14F-4D97-AF65-F5344CB8AC3E}">
        <p14:creationId xmlns:p14="http://schemas.microsoft.com/office/powerpoint/2010/main" val="1482455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7288" y="315849"/>
            <a:ext cx="7987665" cy="4142160"/>
          </a:xfrm>
          <a:prstGeom prst="rect">
            <a:avLst/>
          </a:prstGeom>
        </p:spPr>
        <p:txBody>
          <a:bodyPr vert="horz" wrap="square" lIns="0" tIns="12700" rIns="0" bIns="0" rtlCol="0">
            <a:spAutoFit/>
          </a:bodyPr>
          <a:lstStyle/>
          <a:p>
            <a:pPr marL="107314" algn="just">
              <a:lnSpc>
                <a:spcPct val="100000"/>
              </a:lnSpc>
              <a:spcBef>
                <a:spcPts val="830"/>
              </a:spcBef>
            </a:pPr>
            <a:r>
              <a:rPr sz="2000" b="1" dirty="0" err="1" smtClean="0">
                <a:solidFill>
                  <a:srgbClr val="FF9900"/>
                </a:solidFill>
                <a:latin typeface="Verdana"/>
                <a:cs typeface="Verdana"/>
              </a:rPr>
              <a:t>Amorçage</a:t>
            </a:r>
            <a:endParaRPr sz="2000" dirty="0">
              <a:latin typeface="Verdana"/>
              <a:cs typeface="Verdana"/>
            </a:endParaRPr>
          </a:p>
          <a:p>
            <a:pPr marL="12700" marR="5080" algn="just">
              <a:lnSpc>
                <a:spcPct val="150000"/>
              </a:lnSpc>
              <a:spcBef>
                <a:spcPts val="525"/>
              </a:spcBef>
            </a:pPr>
            <a:r>
              <a:rPr sz="2000" b="1" spc="-5" dirty="0">
                <a:latin typeface="Verdana"/>
                <a:cs typeface="Verdana"/>
              </a:rPr>
              <a:t>Les pompes </a:t>
            </a:r>
            <a:r>
              <a:rPr sz="2000" b="1" dirty="0">
                <a:latin typeface="Verdana"/>
                <a:cs typeface="Verdana"/>
              </a:rPr>
              <a:t>centrifuges ne </a:t>
            </a:r>
            <a:r>
              <a:rPr sz="2000" b="1" spc="-5" dirty="0">
                <a:latin typeface="Verdana"/>
                <a:cs typeface="Verdana"/>
              </a:rPr>
              <a:t>peuvent s'amorcer seules. </a:t>
            </a:r>
            <a:r>
              <a:rPr sz="2000" b="1" dirty="0">
                <a:latin typeface="Verdana"/>
                <a:cs typeface="Verdana"/>
              </a:rPr>
              <a:t> L'air</a:t>
            </a:r>
            <a:r>
              <a:rPr sz="2000" b="1" spc="5" dirty="0">
                <a:latin typeface="Verdana"/>
                <a:cs typeface="Verdana"/>
              </a:rPr>
              <a:t> </a:t>
            </a:r>
            <a:r>
              <a:rPr sz="2000" b="1" dirty="0">
                <a:latin typeface="Verdana"/>
                <a:cs typeface="Verdana"/>
              </a:rPr>
              <a:t>contenu</a:t>
            </a:r>
            <a:r>
              <a:rPr sz="2000" b="1" spc="5" dirty="0">
                <a:latin typeface="Verdana"/>
                <a:cs typeface="Verdana"/>
              </a:rPr>
              <a:t> </a:t>
            </a:r>
            <a:r>
              <a:rPr sz="2000" spc="-5" dirty="0">
                <a:latin typeface="Verdana"/>
                <a:cs typeface="Verdana"/>
              </a:rPr>
              <a:t>nécessite</a:t>
            </a:r>
            <a:r>
              <a:rPr sz="2000" dirty="0">
                <a:latin typeface="Verdana"/>
                <a:cs typeface="Verdana"/>
              </a:rPr>
              <a:t> </a:t>
            </a:r>
            <a:r>
              <a:rPr sz="2000" spc="-5" dirty="0">
                <a:latin typeface="Verdana"/>
                <a:cs typeface="Verdana"/>
              </a:rPr>
              <a:t>d'être</a:t>
            </a:r>
            <a:r>
              <a:rPr sz="2000" dirty="0">
                <a:latin typeface="Verdana"/>
                <a:cs typeface="Verdana"/>
              </a:rPr>
              <a:t> </a:t>
            </a:r>
            <a:r>
              <a:rPr sz="2000" spc="-5" dirty="0">
                <a:latin typeface="Verdana"/>
                <a:cs typeface="Verdana"/>
              </a:rPr>
              <a:t>préalablement</a:t>
            </a:r>
            <a:r>
              <a:rPr sz="2000" dirty="0">
                <a:latin typeface="Verdana"/>
                <a:cs typeface="Verdana"/>
              </a:rPr>
              <a:t> </a:t>
            </a:r>
            <a:r>
              <a:rPr sz="2000" spc="-5" dirty="0">
                <a:latin typeface="Verdana"/>
                <a:cs typeface="Verdana"/>
              </a:rPr>
              <a:t>chassé.</a:t>
            </a:r>
            <a:r>
              <a:rPr sz="2000" spc="690" dirty="0">
                <a:latin typeface="Verdana"/>
                <a:cs typeface="Verdana"/>
              </a:rPr>
              <a:t> </a:t>
            </a:r>
            <a:r>
              <a:rPr sz="2000" spc="-15" dirty="0">
                <a:latin typeface="Verdana"/>
                <a:cs typeface="Verdana"/>
              </a:rPr>
              <a:t>On </a:t>
            </a:r>
            <a:r>
              <a:rPr sz="2000" spc="-690" dirty="0">
                <a:latin typeface="Verdana"/>
                <a:cs typeface="Verdana"/>
              </a:rPr>
              <a:t> </a:t>
            </a:r>
            <a:r>
              <a:rPr sz="2000" spc="-5" dirty="0">
                <a:latin typeface="Verdana"/>
                <a:cs typeface="Verdana"/>
              </a:rPr>
              <a:t>peut</a:t>
            </a:r>
            <a:r>
              <a:rPr sz="2000" dirty="0">
                <a:latin typeface="Verdana"/>
                <a:cs typeface="Verdana"/>
              </a:rPr>
              <a:t> </a:t>
            </a:r>
            <a:r>
              <a:rPr sz="2000" spc="-5" dirty="0">
                <a:latin typeface="Verdana"/>
                <a:cs typeface="Verdana"/>
              </a:rPr>
              <a:t>utiliser</a:t>
            </a:r>
            <a:r>
              <a:rPr sz="2000" dirty="0">
                <a:latin typeface="Verdana"/>
                <a:cs typeface="Verdana"/>
              </a:rPr>
              <a:t> </a:t>
            </a:r>
            <a:r>
              <a:rPr sz="2000" spc="-5" dirty="0">
                <a:latin typeface="Verdana"/>
                <a:cs typeface="Verdana"/>
              </a:rPr>
              <a:t>un</a:t>
            </a:r>
            <a:r>
              <a:rPr sz="2000" dirty="0">
                <a:latin typeface="Verdana"/>
                <a:cs typeface="Verdana"/>
              </a:rPr>
              <a:t> </a:t>
            </a:r>
            <a:r>
              <a:rPr sz="2000" spc="-10" dirty="0">
                <a:latin typeface="Verdana"/>
                <a:cs typeface="Verdana"/>
              </a:rPr>
              <a:t>réservoir</a:t>
            </a:r>
            <a:r>
              <a:rPr sz="2000" spc="-5" dirty="0">
                <a:latin typeface="Verdana"/>
                <a:cs typeface="Verdana"/>
              </a:rPr>
              <a:t> annexe</a:t>
            </a:r>
            <a:r>
              <a:rPr sz="2000" dirty="0">
                <a:latin typeface="Verdana"/>
                <a:cs typeface="Verdana"/>
              </a:rPr>
              <a:t> </a:t>
            </a:r>
            <a:r>
              <a:rPr sz="2000" spc="-5" dirty="0">
                <a:latin typeface="Verdana"/>
                <a:cs typeface="Verdana"/>
              </a:rPr>
              <a:t>placé</a:t>
            </a:r>
            <a:r>
              <a:rPr sz="2000" dirty="0">
                <a:latin typeface="Verdana"/>
                <a:cs typeface="Verdana"/>
              </a:rPr>
              <a:t> en</a:t>
            </a:r>
            <a:r>
              <a:rPr sz="2000" spc="5" dirty="0">
                <a:latin typeface="Verdana"/>
                <a:cs typeface="Verdana"/>
              </a:rPr>
              <a:t> </a:t>
            </a:r>
            <a:r>
              <a:rPr sz="2000" dirty="0">
                <a:latin typeface="Verdana"/>
                <a:cs typeface="Verdana"/>
              </a:rPr>
              <a:t>charge</a:t>
            </a:r>
            <a:r>
              <a:rPr sz="2000" spc="5" dirty="0">
                <a:latin typeface="Verdana"/>
                <a:cs typeface="Verdana"/>
              </a:rPr>
              <a:t> </a:t>
            </a:r>
            <a:r>
              <a:rPr sz="2000" spc="-5" dirty="0">
                <a:latin typeface="Verdana"/>
                <a:cs typeface="Verdana"/>
              </a:rPr>
              <a:t>sur</a:t>
            </a:r>
            <a:r>
              <a:rPr sz="2000" spc="690" dirty="0">
                <a:latin typeface="Verdana"/>
                <a:cs typeface="Verdana"/>
              </a:rPr>
              <a:t> </a:t>
            </a:r>
            <a:r>
              <a:rPr sz="2000" spc="-10" dirty="0">
                <a:latin typeface="Verdana"/>
                <a:cs typeface="Verdana"/>
              </a:rPr>
              <a:t>la </a:t>
            </a:r>
            <a:r>
              <a:rPr sz="2000" spc="-5" dirty="0">
                <a:latin typeface="Verdana"/>
                <a:cs typeface="Verdana"/>
              </a:rPr>
              <a:t> pompe</a:t>
            </a:r>
            <a:r>
              <a:rPr sz="2000" spc="-25" dirty="0">
                <a:latin typeface="Verdana"/>
                <a:cs typeface="Verdana"/>
              </a:rPr>
              <a:t> </a:t>
            </a:r>
            <a:r>
              <a:rPr sz="2000" spc="-5" dirty="0">
                <a:latin typeface="Verdana"/>
                <a:cs typeface="Verdana"/>
              </a:rPr>
              <a:t>pour</a:t>
            </a:r>
            <a:r>
              <a:rPr sz="2000" spc="-15" dirty="0">
                <a:latin typeface="Verdana"/>
                <a:cs typeface="Verdana"/>
              </a:rPr>
              <a:t> </a:t>
            </a:r>
            <a:r>
              <a:rPr sz="2000" spc="-5" dirty="0">
                <a:latin typeface="Verdana"/>
                <a:cs typeface="Verdana"/>
              </a:rPr>
              <a:t>réaliser</a:t>
            </a:r>
            <a:r>
              <a:rPr sz="2000" spc="-10" dirty="0">
                <a:latin typeface="Verdana"/>
                <a:cs typeface="Verdana"/>
              </a:rPr>
              <a:t> </a:t>
            </a:r>
            <a:r>
              <a:rPr sz="2000" dirty="0">
                <a:latin typeface="Verdana"/>
                <a:cs typeface="Verdana"/>
              </a:rPr>
              <a:t>cet</a:t>
            </a:r>
            <a:r>
              <a:rPr sz="2000" spc="-25" dirty="0">
                <a:latin typeface="Verdana"/>
                <a:cs typeface="Verdana"/>
              </a:rPr>
              <a:t> </a:t>
            </a:r>
            <a:r>
              <a:rPr sz="2000" b="1" dirty="0">
                <a:latin typeface="Verdana"/>
                <a:cs typeface="Verdana"/>
              </a:rPr>
              <a:t>amorçage</a:t>
            </a:r>
            <a:r>
              <a:rPr sz="2000" b="1" spc="-25" dirty="0">
                <a:latin typeface="Verdana"/>
                <a:cs typeface="Verdana"/>
              </a:rPr>
              <a:t> </a:t>
            </a:r>
            <a:r>
              <a:rPr sz="2000" spc="-5" dirty="0">
                <a:latin typeface="Verdana"/>
                <a:cs typeface="Verdana"/>
              </a:rPr>
              <a:t>par </a:t>
            </a:r>
            <a:r>
              <a:rPr sz="2000" spc="-10" dirty="0" err="1" smtClean="0">
                <a:latin typeface="Verdana"/>
                <a:cs typeface="Verdana"/>
              </a:rPr>
              <a:t>gravité</a:t>
            </a:r>
            <a:r>
              <a:rPr lang="fr-FR" sz="2000" spc="-10" dirty="0" smtClean="0">
                <a:latin typeface="Verdana"/>
                <a:cs typeface="Verdana"/>
              </a:rPr>
              <a:t> </a:t>
            </a:r>
            <a:r>
              <a:rPr lang="fr-FR" sz="2000" b="1" dirty="0">
                <a:latin typeface="Verdana"/>
                <a:cs typeface="Verdana"/>
              </a:rPr>
              <a:t>Pour</a:t>
            </a:r>
            <a:r>
              <a:rPr lang="fr-FR" sz="2000" b="1" spc="5" dirty="0">
                <a:latin typeface="Verdana"/>
                <a:cs typeface="Verdana"/>
              </a:rPr>
              <a:t> </a:t>
            </a:r>
            <a:r>
              <a:rPr lang="fr-FR" sz="2000" b="1" dirty="0">
                <a:latin typeface="Verdana"/>
                <a:cs typeface="Verdana"/>
              </a:rPr>
              <a:t>éviter</a:t>
            </a:r>
            <a:r>
              <a:rPr lang="fr-FR" sz="2000" b="1" spc="5" dirty="0">
                <a:latin typeface="Verdana"/>
                <a:cs typeface="Verdana"/>
              </a:rPr>
              <a:t> de</a:t>
            </a:r>
            <a:r>
              <a:rPr lang="fr-FR" sz="2000" b="1" spc="10" dirty="0">
                <a:latin typeface="Verdana"/>
                <a:cs typeface="Verdana"/>
              </a:rPr>
              <a:t> </a:t>
            </a:r>
            <a:r>
              <a:rPr lang="fr-FR" sz="2000" b="1" spc="-5" dirty="0">
                <a:latin typeface="Verdana"/>
                <a:cs typeface="Verdana"/>
              </a:rPr>
              <a:t>désamorcer</a:t>
            </a:r>
            <a:r>
              <a:rPr lang="fr-FR" sz="2000" b="1" dirty="0">
                <a:latin typeface="Verdana"/>
                <a:cs typeface="Verdana"/>
              </a:rPr>
              <a:t> </a:t>
            </a:r>
            <a:r>
              <a:rPr lang="fr-FR" sz="2000" spc="-5" dirty="0">
                <a:latin typeface="Verdana"/>
                <a:cs typeface="Verdana"/>
              </a:rPr>
              <a:t>la</a:t>
            </a:r>
            <a:r>
              <a:rPr lang="fr-FR" sz="2000" dirty="0">
                <a:latin typeface="Verdana"/>
                <a:cs typeface="Verdana"/>
              </a:rPr>
              <a:t> pompe</a:t>
            </a:r>
            <a:r>
              <a:rPr lang="fr-FR" sz="2000" spc="5" dirty="0">
                <a:latin typeface="Verdana"/>
                <a:cs typeface="Verdana"/>
              </a:rPr>
              <a:t> </a:t>
            </a:r>
            <a:r>
              <a:rPr lang="fr-FR" sz="2000" dirty="0">
                <a:latin typeface="Verdana"/>
                <a:cs typeface="Verdana"/>
              </a:rPr>
              <a:t>à</a:t>
            </a:r>
            <a:r>
              <a:rPr lang="fr-FR" sz="2000" spc="705" dirty="0">
                <a:latin typeface="Verdana"/>
                <a:cs typeface="Verdana"/>
              </a:rPr>
              <a:t> </a:t>
            </a:r>
            <a:r>
              <a:rPr lang="fr-FR" sz="2000" spc="-5" dirty="0">
                <a:latin typeface="Verdana"/>
                <a:cs typeface="Verdana"/>
              </a:rPr>
              <a:t>chaque </a:t>
            </a:r>
            <a:r>
              <a:rPr lang="fr-FR" sz="2000" dirty="0">
                <a:latin typeface="Verdana"/>
                <a:cs typeface="Verdana"/>
              </a:rPr>
              <a:t> </a:t>
            </a:r>
            <a:r>
              <a:rPr lang="fr-FR" sz="2000" spc="-5" dirty="0">
                <a:latin typeface="Verdana"/>
                <a:cs typeface="Verdana"/>
              </a:rPr>
              <a:t>redémarrage il peut </a:t>
            </a:r>
            <a:r>
              <a:rPr lang="fr-FR" sz="2000" spc="-10" dirty="0">
                <a:latin typeface="Verdana"/>
                <a:cs typeface="Verdana"/>
              </a:rPr>
              <a:t>être </a:t>
            </a:r>
            <a:r>
              <a:rPr lang="fr-FR" sz="2000" spc="-5" dirty="0">
                <a:latin typeface="Verdana"/>
                <a:cs typeface="Verdana"/>
              </a:rPr>
              <a:t>intéressant </a:t>
            </a:r>
            <a:r>
              <a:rPr lang="fr-FR" sz="2000" b="1" spc="-5" dirty="0">
                <a:latin typeface="Verdana"/>
                <a:cs typeface="Verdana"/>
              </a:rPr>
              <a:t>d'utiliser</a:t>
            </a:r>
            <a:r>
              <a:rPr lang="fr-FR" sz="2000" b="1" dirty="0">
                <a:latin typeface="Verdana"/>
                <a:cs typeface="Verdana"/>
              </a:rPr>
              <a:t> un</a:t>
            </a:r>
            <a:r>
              <a:rPr lang="fr-FR" sz="2000" b="1" spc="5" dirty="0">
                <a:latin typeface="Verdana"/>
                <a:cs typeface="Verdana"/>
              </a:rPr>
              <a:t> </a:t>
            </a:r>
            <a:r>
              <a:rPr lang="fr-FR" sz="2000" b="1" spc="-5" dirty="0">
                <a:latin typeface="Verdana"/>
                <a:cs typeface="Verdana"/>
              </a:rPr>
              <a:t>clapet </a:t>
            </a:r>
            <a:r>
              <a:rPr lang="fr-FR" sz="2000" b="1" dirty="0">
                <a:latin typeface="Verdana"/>
                <a:cs typeface="Verdana"/>
              </a:rPr>
              <a:t> anti-retour</a:t>
            </a:r>
            <a:r>
              <a:rPr lang="fr-FR" sz="2000" b="1" spc="-20" dirty="0">
                <a:latin typeface="Verdana"/>
                <a:cs typeface="Verdana"/>
              </a:rPr>
              <a:t> </a:t>
            </a:r>
            <a:r>
              <a:rPr lang="fr-FR" sz="2000" dirty="0">
                <a:latin typeface="Verdana"/>
                <a:cs typeface="Verdana"/>
              </a:rPr>
              <a:t>au</a:t>
            </a:r>
            <a:r>
              <a:rPr lang="fr-FR" sz="2000" spc="-20" dirty="0">
                <a:latin typeface="Verdana"/>
                <a:cs typeface="Verdana"/>
              </a:rPr>
              <a:t> </a:t>
            </a:r>
            <a:r>
              <a:rPr lang="fr-FR" sz="2000" spc="-5" dirty="0">
                <a:latin typeface="Verdana"/>
                <a:cs typeface="Verdana"/>
              </a:rPr>
              <a:t>pied</a:t>
            </a:r>
            <a:r>
              <a:rPr lang="fr-FR" sz="2000" spc="5" dirty="0">
                <a:latin typeface="Verdana"/>
                <a:cs typeface="Verdana"/>
              </a:rPr>
              <a:t> </a:t>
            </a:r>
            <a:r>
              <a:rPr lang="fr-FR" sz="2000" dirty="0">
                <a:latin typeface="Verdana"/>
                <a:cs typeface="Verdana"/>
              </a:rPr>
              <a:t>de</a:t>
            </a:r>
            <a:r>
              <a:rPr lang="fr-FR" sz="2000" spc="-20" dirty="0">
                <a:latin typeface="Verdana"/>
                <a:cs typeface="Verdana"/>
              </a:rPr>
              <a:t> </a:t>
            </a:r>
            <a:r>
              <a:rPr lang="fr-FR" sz="2000" spc="-5" dirty="0">
                <a:latin typeface="Verdana"/>
                <a:cs typeface="Verdana"/>
              </a:rPr>
              <a:t>la</a:t>
            </a:r>
            <a:r>
              <a:rPr lang="fr-FR" sz="2000" spc="5" dirty="0">
                <a:latin typeface="Verdana"/>
                <a:cs typeface="Verdana"/>
              </a:rPr>
              <a:t> </a:t>
            </a:r>
            <a:r>
              <a:rPr lang="fr-FR" sz="2000" spc="-5" dirty="0">
                <a:latin typeface="Verdana"/>
                <a:cs typeface="Verdana"/>
              </a:rPr>
              <a:t>canalisation</a:t>
            </a:r>
            <a:r>
              <a:rPr lang="fr-FR" sz="2000" spc="-20" dirty="0">
                <a:latin typeface="Verdana"/>
                <a:cs typeface="Verdana"/>
              </a:rPr>
              <a:t> </a:t>
            </a:r>
            <a:r>
              <a:rPr lang="fr-FR" sz="2000" spc="-10" dirty="0">
                <a:latin typeface="Verdana"/>
                <a:cs typeface="Verdana"/>
              </a:rPr>
              <a:t>d'aspiration.</a:t>
            </a:r>
            <a:endParaRPr lang="fr-FR" sz="2000" dirty="0">
              <a:latin typeface="Verdana"/>
              <a:cs typeface="Verdana"/>
            </a:endParaRPr>
          </a:p>
          <a:p>
            <a:pPr marL="12700" marR="5080" algn="just">
              <a:lnSpc>
                <a:spcPct val="150000"/>
              </a:lnSpc>
              <a:spcBef>
                <a:spcPts val="525"/>
              </a:spcBef>
            </a:pP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10</a:t>
            </a:fld>
            <a:endParaRPr lang="fr-FR"/>
          </a:p>
        </p:txBody>
      </p:sp>
    </p:spTree>
    <p:extLst>
      <p:ext uri="{BB962C8B-B14F-4D97-AF65-F5344CB8AC3E}">
        <p14:creationId xmlns:p14="http://schemas.microsoft.com/office/powerpoint/2010/main" val="2444534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8540" y="308330"/>
            <a:ext cx="7765415" cy="5013960"/>
          </a:xfrm>
          <a:prstGeom prst="rect">
            <a:avLst/>
          </a:prstGeom>
        </p:spPr>
        <p:txBody>
          <a:bodyPr vert="horz" wrap="square" lIns="0" tIns="67310" rIns="0" bIns="0" rtlCol="0">
            <a:spAutoFit/>
          </a:bodyPr>
          <a:lstStyle/>
          <a:p>
            <a:pPr marL="12700">
              <a:lnSpc>
                <a:spcPct val="100000"/>
              </a:lnSpc>
              <a:spcBef>
                <a:spcPts val="530"/>
              </a:spcBef>
            </a:pPr>
            <a:r>
              <a:rPr sz="2000" b="1" dirty="0">
                <a:solidFill>
                  <a:srgbClr val="FF0000"/>
                </a:solidFill>
                <a:latin typeface="Verdana"/>
                <a:cs typeface="Verdana"/>
              </a:rPr>
              <a:t>3.3.</a:t>
            </a:r>
            <a:r>
              <a:rPr sz="2000" b="1" spc="-15" dirty="0">
                <a:solidFill>
                  <a:srgbClr val="FF0000"/>
                </a:solidFill>
                <a:latin typeface="Verdana"/>
                <a:cs typeface="Verdana"/>
              </a:rPr>
              <a:t> </a:t>
            </a:r>
            <a:r>
              <a:rPr sz="2000" b="1" spc="-5" dirty="0">
                <a:solidFill>
                  <a:srgbClr val="FF0000"/>
                </a:solidFill>
                <a:latin typeface="Verdana"/>
                <a:cs typeface="Verdana"/>
              </a:rPr>
              <a:t>LES</a:t>
            </a:r>
            <a:r>
              <a:rPr sz="2000" b="1" spc="-20" dirty="0">
                <a:solidFill>
                  <a:srgbClr val="FF0000"/>
                </a:solidFill>
                <a:latin typeface="Verdana"/>
                <a:cs typeface="Verdana"/>
              </a:rPr>
              <a:t> </a:t>
            </a:r>
            <a:r>
              <a:rPr sz="2000" b="1" dirty="0">
                <a:solidFill>
                  <a:srgbClr val="FF0000"/>
                </a:solidFill>
                <a:latin typeface="Verdana"/>
                <a:cs typeface="Verdana"/>
              </a:rPr>
              <a:t>POMPES</a:t>
            </a:r>
            <a:r>
              <a:rPr sz="2000" b="1" spc="-10" dirty="0">
                <a:solidFill>
                  <a:srgbClr val="FF0000"/>
                </a:solidFill>
                <a:latin typeface="Verdana"/>
                <a:cs typeface="Verdana"/>
              </a:rPr>
              <a:t> </a:t>
            </a:r>
            <a:r>
              <a:rPr sz="2000" b="1" dirty="0">
                <a:solidFill>
                  <a:srgbClr val="FF0000"/>
                </a:solidFill>
                <a:latin typeface="Verdana"/>
                <a:cs typeface="Verdana"/>
              </a:rPr>
              <a:t>VOLUMÉTRIQUES</a:t>
            </a:r>
            <a:endParaRPr sz="2000" dirty="0">
              <a:latin typeface="Verdana"/>
              <a:cs typeface="Verdana"/>
            </a:endParaRPr>
          </a:p>
          <a:p>
            <a:pPr marL="12700" marR="5080" algn="just">
              <a:lnSpc>
                <a:spcPct val="100000"/>
              </a:lnSpc>
              <a:spcBef>
                <a:spcPts val="434"/>
              </a:spcBef>
            </a:pPr>
            <a:r>
              <a:rPr sz="2000" dirty="0">
                <a:latin typeface="Verdana"/>
                <a:cs typeface="Verdana"/>
              </a:rPr>
              <a:t>Une</a:t>
            </a:r>
            <a:r>
              <a:rPr sz="2000" spc="5" dirty="0">
                <a:latin typeface="Verdana"/>
                <a:cs typeface="Verdana"/>
              </a:rPr>
              <a:t> </a:t>
            </a:r>
            <a:r>
              <a:rPr sz="2000" b="1" spc="-5" dirty="0">
                <a:latin typeface="Verdana"/>
                <a:cs typeface="Verdana"/>
              </a:rPr>
              <a:t>pompe</a:t>
            </a:r>
            <a:r>
              <a:rPr sz="2000" b="1" dirty="0">
                <a:latin typeface="Verdana"/>
                <a:cs typeface="Verdana"/>
              </a:rPr>
              <a:t> </a:t>
            </a:r>
            <a:r>
              <a:rPr sz="2000" b="1" spc="-5" dirty="0">
                <a:latin typeface="Verdana"/>
                <a:cs typeface="Verdana"/>
              </a:rPr>
              <a:t>volumétrique</a:t>
            </a:r>
            <a:r>
              <a:rPr sz="2000" b="1" dirty="0">
                <a:latin typeface="Verdana"/>
                <a:cs typeface="Verdana"/>
              </a:rPr>
              <a:t> </a:t>
            </a:r>
            <a:r>
              <a:rPr sz="2000" spc="-5" dirty="0">
                <a:latin typeface="Verdana"/>
                <a:cs typeface="Verdana"/>
              </a:rPr>
              <a:t>se</a:t>
            </a:r>
            <a:r>
              <a:rPr sz="2000" dirty="0">
                <a:latin typeface="Verdana"/>
                <a:cs typeface="Verdana"/>
              </a:rPr>
              <a:t> </a:t>
            </a:r>
            <a:r>
              <a:rPr sz="2000" spc="-5" dirty="0">
                <a:latin typeface="Verdana"/>
                <a:cs typeface="Verdana"/>
              </a:rPr>
              <a:t>compose</a:t>
            </a:r>
            <a:r>
              <a:rPr sz="2000" dirty="0">
                <a:latin typeface="Verdana"/>
                <a:cs typeface="Verdana"/>
              </a:rPr>
              <a:t> </a:t>
            </a:r>
            <a:r>
              <a:rPr sz="2000" spc="-10" dirty="0">
                <a:latin typeface="Verdana"/>
                <a:cs typeface="Verdana"/>
              </a:rPr>
              <a:t>d'un</a:t>
            </a:r>
            <a:r>
              <a:rPr sz="2000" spc="-5" dirty="0">
                <a:latin typeface="Verdana"/>
                <a:cs typeface="Verdana"/>
              </a:rPr>
              <a:t> corps</a:t>
            </a:r>
            <a:r>
              <a:rPr sz="2000" dirty="0">
                <a:latin typeface="Verdana"/>
                <a:cs typeface="Verdana"/>
              </a:rPr>
              <a:t> </a:t>
            </a:r>
            <a:r>
              <a:rPr sz="2000" spc="-5" dirty="0">
                <a:latin typeface="Verdana"/>
                <a:cs typeface="Verdana"/>
              </a:rPr>
              <a:t>de </a:t>
            </a:r>
            <a:r>
              <a:rPr sz="2000" dirty="0">
                <a:latin typeface="Verdana"/>
                <a:cs typeface="Verdana"/>
              </a:rPr>
              <a:t> </a:t>
            </a:r>
            <a:r>
              <a:rPr sz="2000" spc="-5" dirty="0">
                <a:latin typeface="Verdana"/>
                <a:cs typeface="Verdana"/>
              </a:rPr>
              <a:t>pompe parfaitement clos </a:t>
            </a:r>
            <a:r>
              <a:rPr sz="2000" dirty="0">
                <a:latin typeface="Verdana"/>
                <a:cs typeface="Verdana"/>
              </a:rPr>
              <a:t>à </a:t>
            </a:r>
            <a:r>
              <a:rPr sz="2000" spc="-5" dirty="0">
                <a:latin typeface="Verdana"/>
                <a:cs typeface="Verdana"/>
              </a:rPr>
              <a:t>'intérieur </a:t>
            </a:r>
            <a:r>
              <a:rPr sz="2000" dirty="0">
                <a:latin typeface="Verdana"/>
                <a:cs typeface="Verdana"/>
              </a:rPr>
              <a:t>duquel </a:t>
            </a:r>
            <a:r>
              <a:rPr sz="2000" b="1" spc="-5" dirty="0">
                <a:latin typeface="Verdana"/>
                <a:cs typeface="Verdana"/>
              </a:rPr>
              <a:t>se déplace un </a:t>
            </a:r>
            <a:r>
              <a:rPr sz="2000" b="1" dirty="0">
                <a:latin typeface="Verdana"/>
                <a:cs typeface="Verdana"/>
              </a:rPr>
              <a:t> </a:t>
            </a:r>
            <a:r>
              <a:rPr sz="2000" b="1" spc="-5" dirty="0">
                <a:latin typeface="Verdana"/>
                <a:cs typeface="Verdana"/>
              </a:rPr>
              <a:t>élément</a:t>
            </a:r>
            <a:r>
              <a:rPr sz="2000" b="1" dirty="0">
                <a:latin typeface="Verdana"/>
                <a:cs typeface="Verdana"/>
              </a:rPr>
              <a:t> </a:t>
            </a:r>
            <a:r>
              <a:rPr sz="2000" b="1" spc="-5" dirty="0">
                <a:latin typeface="Verdana"/>
                <a:cs typeface="Verdana"/>
              </a:rPr>
              <a:t>mobile</a:t>
            </a:r>
            <a:r>
              <a:rPr sz="2000" b="1" dirty="0">
                <a:latin typeface="Verdana"/>
                <a:cs typeface="Verdana"/>
              </a:rPr>
              <a:t> </a:t>
            </a:r>
            <a:r>
              <a:rPr sz="2000" spc="-5" dirty="0">
                <a:latin typeface="Verdana"/>
                <a:cs typeface="Verdana"/>
              </a:rPr>
              <a:t>rigoureusement</a:t>
            </a:r>
            <a:r>
              <a:rPr sz="2000" dirty="0">
                <a:latin typeface="Verdana"/>
                <a:cs typeface="Verdana"/>
              </a:rPr>
              <a:t> </a:t>
            </a:r>
            <a:r>
              <a:rPr sz="2000" spc="-5" dirty="0">
                <a:latin typeface="Verdana"/>
                <a:cs typeface="Verdana"/>
              </a:rPr>
              <a:t>ajusté.</a:t>
            </a:r>
            <a:r>
              <a:rPr sz="2000" dirty="0">
                <a:latin typeface="Verdana"/>
                <a:cs typeface="Verdana"/>
              </a:rPr>
              <a:t> </a:t>
            </a:r>
            <a:r>
              <a:rPr sz="2000" spc="-5" dirty="0">
                <a:latin typeface="Verdana"/>
                <a:cs typeface="Verdana"/>
              </a:rPr>
              <a:t>Leur </a:t>
            </a:r>
            <a:r>
              <a:rPr sz="2000" spc="-690" dirty="0">
                <a:latin typeface="Verdana"/>
                <a:cs typeface="Verdana"/>
              </a:rPr>
              <a:t> </a:t>
            </a:r>
            <a:r>
              <a:rPr sz="2000" spc="-5" dirty="0">
                <a:latin typeface="Verdana"/>
                <a:cs typeface="Verdana"/>
              </a:rPr>
              <a:t>fonctionnement</a:t>
            </a:r>
            <a:r>
              <a:rPr sz="2000" spc="-50" dirty="0">
                <a:latin typeface="Verdana"/>
                <a:cs typeface="Verdana"/>
              </a:rPr>
              <a:t> </a:t>
            </a:r>
            <a:r>
              <a:rPr sz="2000" spc="-5" dirty="0">
                <a:latin typeface="Verdana"/>
                <a:cs typeface="Verdana"/>
              </a:rPr>
              <a:t>repose</a:t>
            </a:r>
            <a:r>
              <a:rPr sz="2000" spc="-30" dirty="0">
                <a:latin typeface="Verdana"/>
                <a:cs typeface="Verdana"/>
              </a:rPr>
              <a:t> </a:t>
            </a:r>
            <a:r>
              <a:rPr sz="2000" dirty="0">
                <a:latin typeface="Verdana"/>
                <a:cs typeface="Verdana"/>
              </a:rPr>
              <a:t>sur</a:t>
            </a:r>
            <a:r>
              <a:rPr sz="2000" spc="-20" dirty="0">
                <a:latin typeface="Verdana"/>
                <a:cs typeface="Verdana"/>
              </a:rPr>
              <a:t> </a:t>
            </a:r>
            <a:r>
              <a:rPr sz="2000" spc="-5" dirty="0">
                <a:latin typeface="Verdana"/>
                <a:cs typeface="Verdana"/>
              </a:rPr>
              <a:t>le</a:t>
            </a:r>
            <a:r>
              <a:rPr sz="2000" dirty="0">
                <a:latin typeface="Verdana"/>
                <a:cs typeface="Verdana"/>
              </a:rPr>
              <a:t> </a:t>
            </a:r>
            <a:r>
              <a:rPr sz="2000" spc="-5" dirty="0">
                <a:latin typeface="Verdana"/>
                <a:cs typeface="Verdana"/>
              </a:rPr>
              <a:t>principe suivant</a:t>
            </a:r>
            <a:r>
              <a:rPr sz="2000" spc="-25" dirty="0">
                <a:latin typeface="Verdana"/>
                <a:cs typeface="Verdana"/>
              </a:rPr>
              <a:t> </a:t>
            </a:r>
            <a:r>
              <a:rPr sz="2000" dirty="0">
                <a:latin typeface="Verdana"/>
                <a:cs typeface="Verdana"/>
              </a:rPr>
              <a:t>:</a:t>
            </a:r>
          </a:p>
          <a:p>
            <a:pPr>
              <a:lnSpc>
                <a:spcPct val="100000"/>
              </a:lnSpc>
              <a:spcBef>
                <a:spcPts val="35"/>
              </a:spcBef>
            </a:pPr>
            <a:endParaRPr sz="1950" dirty="0">
              <a:latin typeface="Verdana"/>
              <a:cs typeface="Verdana"/>
            </a:endParaRPr>
          </a:p>
          <a:p>
            <a:pPr marL="12700" marR="6350" algn="just">
              <a:lnSpc>
                <a:spcPct val="100000"/>
              </a:lnSpc>
            </a:pPr>
            <a:r>
              <a:rPr sz="2000" spc="-5" dirty="0">
                <a:latin typeface="Verdana"/>
                <a:cs typeface="Verdana"/>
              </a:rPr>
              <a:t>Exécution d'un </a:t>
            </a:r>
            <a:r>
              <a:rPr sz="2000" b="1" spc="-5" dirty="0">
                <a:latin typeface="Verdana"/>
                <a:cs typeface="Verdana"/>
              </a:rPr>
              <a:t>mouvement cyclique</a:t>
            </a:r>
            <a:r>
              <a:rPr sz="2000" spc="-5" dirty="0">
                <a:latin typeface="Verdana"/>
                <a:cs typeface="Verdana"/>
              </a:rPr>
              <a:t>, pendant lequel </a:t>
            </a:r>
            <a:r>
              <a:rPr sz="2000" spc="-10" dirty="0">
                <a:latin typeface="Verdana"/>
                <a:cs typeface="Verdana"/>
              </a:rPr>
              <a:t>un </a:t>
            </a:r>
            <a:r>
              <a:rPr sz="2000" spc="-5" dirty="0">
                <a:latin typeface="Verdana"/>
                <a:cs typeface="Verdana"/>
              </a:rPr>
              <a:t> volume</a:t>
            </a:r>
            <a:r>
              <a:rPr sz="2000" dirty="0">
                <a:latin typeface="Verdana"/>
                <a:cs typeface="Verdana"/>
              </a:rPr>
              <a:t> </a:t>
            </a:r>
            <a:r>
              <a:rPr sz="2000" spc="-5" dirty="0">
                <a:latin typeface="Verdana"/>
                <a:cs typeface="Verdana"/>
              </a:rPr>
              <a:t>déterminé</a:t>
            </a:r>
            <a:r>
              <a:rPr sz="2000" dirty="0">
                <a:latin typeface="Verdana"/>
                <a:cs typeface="Verdana"/>
              </a:rPr>
              <a:t> </a:t>
            </a:r>
            <a:r>
              <a:rPr sz="2000" spc="-5" dirty="0">
                <a:latin typeface="Verdana"/>
                <a:cs typeface="Verdana"/>
              </a:rPr>
              <a:t>de</a:t>
            </a:r>
            <a:r>
              <a:rPr sz="2000" dirty="0">
                <a:latin typeface="Verdana"/>
                <a:cs typeface="Verdana"/>
              </a:rPr>
              <a:t> </a:t>
            </a:r>
            <a:r>
              <a:rPr sz="2000" spc="-10" dirty="0">
                <a:latin typeface="Verdana"/>
                <a:cs typeface="Verdana"/>
              </a:rPr>
              <a:t>liquide</a:t>
            </a:r>
            <a:r>
              <a:rPr sz="2000" spc="-5" dirty="0">
                <a:latin typeface="Verdana"/>
                <a:cs typeface="Verdana"/>
              </a:rPr>
              <a:t> </a:t>
            </a:r>
            <a:r>
              <a:rPr sz="2000" b="1" spc="-5" dirty="0">
                <a:latin typeface="Verdana"/>
                <a:cs typeface="Verdana"/>
              </a:rPr>
              <a:t>pénètre</a:t>
            </a:r>
            <a:r>
              <a:rPr sz="2000" b="1" dirty="0">
                <a:latin typeface="Verdana"/>
                <a:cs typeface="Verdana"/>
              </a:rPr>
              <a:t> dans</a:t>
            </a:r>
            <a:r>
              <a:rPr sz="2000" b="1" spc="5" dirty="0">
                <a:latin typeface="Verdana"/>
                <a:cs typeface="Verdana"/>
              </a:rPr>
              <a:t> </a:t>
            </a:r>
            <a:r>
              <a:rPr sz="2000" b="1" dirty="0">
                <a:latin typeface="Verdana"/>
                <a:cs typeface="Verdana"/>
              </a:rPr>
              <a:t>un </a:t>
            </a:r>
            <a:r>
              <a:rPr sz="2000" b="1" spc="5" dirty="0">
                <a:latin typeface="Verdana"/>
                <a:cs typeface="Verdana"/>
              </a:rPr>
              <a:t> </a:t>
            </a:r>
            <a:r>
              <a:rPr sz="2000" b="1" dirty="0">
                <a:latin typeface="Verdana"/>
                <a:cs typeface="Verdana"/>
              </a:rPr>
              <a:t>compartiment</a:t>
            </a:r>
            <a:r>
              <a:rPr sz="2000" b="1" spc="-45" dirty="0">
                <a:latin typeface="Verdana"/>
                <a:cs typeface="Verdana"/>
              </a:rPr>
              <a:t> </a:t>
            </a:r>
            <a:r>
              <a:rPr sz="2000" spc="-10" dirty="0">
                <a:latin typeface="Verdana"/>
                <a:cs typeface="Verdana"/>
              </a:rPr>
              <a:t>avant</a:t>
            </a:r>
            <a:r>
              <a:rPr sz="2000" spc="-35" dirty="0">
                <a:latin typeface="Verdana"/>
                <a:cs typeface="Verdana"/>
              </a:rPr>
              <a:t> </a:t>
            </a:r>
            <a:r>
              <a:rPr sz="2000" spc="-5" dirty="0">
                <a:latin typeface="Verdana"/>
                <a:cs typeface="Verdana"/>
              </a:rPr>
              <a:t>d'être</a:t>
            </a:r>
            <a:r>
              <a:rPr sz="2000" spc="-10" dirty="0">
                <a:latin typeface="Verdana"/>
                <a:cs typeface="Verdana"/>
              </a:rPr>
              <a:t> </a:t>
            </a:r>
            <a:r>
              <a:rPr sz="2000" b="1" dirty="0">
                <a:latin typeface="Verdana"/>
                <a:cs typeface="Verdana"/>
              </a:rPr>
              <a:t>refoulé</a:t>
            </a:r>
            <a:r>
              <a:rPr sz="2000" dirty="0">
                <a:latin typeface="Verdana"/>
                <a:cs typeface="Verdana"/>
              </a:rPr>
              <a:t>.</a:t>
            </a:r>
          </a:p>
          <a:p>
            <a:pPr marL="12700" marR="5715" algn="just">
              <a:lnSpc>
                <a:spcPct val="100000"/>
              </a:lnSpc>
            </a:pPr>
            <a:r>
              <a:rPr sz="2000" dirty="0">
                <a:latin typeface="Verdana"/>
                <a:cs typeface="Verdana"/>
              </a:rPr>
              <a:t>Ce </a:t>
            </a:r>
            <a:r>
              <a:rPr sz="2000" b="1" spc="-5" dirty="0">
                <a:latin typeface="Verdana"/>
                <a:cs typeface="Verdana"/>
              </a:rPr>
              <a:t>mouvement </a:t>
            </a:r>
            <a:r>
              <a:rPr sz="2000" spc="-10" dirty="0">
                <a:latin typeface="Verdana"/>
                <a:cs typeface="Verdana"/>
              </a:rPr>
              <a:t>permet </a:t>
            </a:r>
            <a:r>
              <a:rPr sz="2000" spc="-5" dirty="0">
                <a:latin typeface="Verdana"/>
                <a:cs typeface="Verdana"/>
              </a:rPr>
              <a:t>le </a:t>
            </a:r>
            <a:r>
              <a:rPr sz="2000" b="1" spc="-5" dirty="0">
                <a:latin typeface="Verdana"/>
                <a:cs typeface="Verdana"/>
              </a:rPr>
              <a:t>déplacement </a:t>
            </a:r>
            <a:r>
              <a:rPr sz="2000" spc="-5" dirty="0">
                <a:latin typeface="Verdana"/>
                <a:cs typeface="Verdana"/>
              </a:rPr>
              <a:t>du </a:t>
            </a:r>
            <a:r>
              <a:rPr sz="2000" spc="-10" dirty="0">
                <a:latin typeface="Verdana"/>
                <a:cs typeface="Verdana"/>
              </a:rPr>
              <a:t>liquide </a:t>
            </a:r>
            <a:r>
              <a:rPr sz="2000" dirty="0">
                <a:latin typeface="Verdana"/>
                <a:cs typeface="Verdana"/>
              </a:rPr>
              <a:t>entre </a:t>
            </a:r>
            <a:r>
              <a:rPr sz="2000" spc="5" dirty="0">
                <a:latin typeface="Verdana"/>
                <a:cs typeface="Verdana"/>
              </a:rPr>
              <a:t> </a:t>
            </a:r>
            <a:r>
              <a:rPr sz="2000" spc="-5" dirty="0">
                <a:latin typeface="Verdana"/>
                <a:cs typeface="Verdana"/>
              </a:rPr>
              <a:t>l'orifice</a:t>
            </a:r>
            <a:r>
              <a:rPr sz="2000" spc="-20" dirty="0">
                <a:latin typeface="Verdana"/>
                <a:cs typeface="Verdana"/>
              </a:rPr>
              <a:t> </a:t>
            </a:r>
            <a:r>
              <a:rPr sz="2000" b="1" dirty="0">
                <a:latin typeface="Verdana"/>
                <a:cs typeface="Verdana"/>
              </a:rPr>
              <a:t>d'aspiration</a:t>
            </a:r>
            <a:r>
              <a:rPr sz="2000" b="1" spc="10" dirty="0">
                <a:latin typeface="Verdana"/>
                <a:cs typeface="Verdana"/>
              </a:rPr>
              <a:t> </a:t>
            </a:r>
            <a:r>
              <a:rPr sz="2000" spc="-5" dirty="0">
                <a:latin typeface="Verdana"/>
                <a:cs typeface="Verdana"/>
              </a:rPr>
              <a:t>et</a:t>
            </a:r>
            <a:r>
              <a:rPr sz="2000" spc="-10" dirty="0">
                <a:latin typeface="Verdana"/>
                <a:cs typeface="Verdana"/>
              </a:rPr>
              <a:t> </a:t>
            </a:r>
            <a:r>
              <a:rPr sz="2000" spc="-5" dirty="0">
                <a:latin typeface="Verdana"/>
                <a:cs typeface="Verdana"/>
              </a:rPr>
              <a:t>l'orifice</a:t>
            </a:r>
            <a:r>
              <a:rPr sz="2000" spc="-15" dirty="0">
                <a:latin typeface="Verdana"/>
                <a:cs typeface="Verdana"/>
              </a:rPr>
              <a:t> </a:t>
            </a:r>
            <a:r>
              <a:rPr sz="2000" b="1" dirty="0">
                <a:latin typeface="Verdana"/>
                <a:cs typeface="Verdana"/>
              </a:rPr>
              <a:t>de</a:t>
            </a:r>
            <a:r>
              <a:rPr sz="2000" b="1" spc="-5" dirty="0">
                <a:latin typeface="Verdana"/>
                <a:cs typeface="Verdana"/>
              </a:rPr>
              <a:t> </a:t>
            </a:r>
            <a:r>
              <a:rPr sz="2000" b="1" dirty="0">
                <a:latin typeface="Verdana"/>
                <a:cs typeface="Verdana"/>
              </a:rPr>
              <a:t>refoulement</a:t>
            </a:r>
            <a:endParaRPr sz="2000" dirty="0">
              <a:latin typeface="Verdana"/>
              <a:cs typeface="Verdana"/>
            </a:endParaRPr>
          </a:p>
          <a:p>
            <a:pPr>
              <a:lnSpc>
                <a:spcPct val="100000"/>
              </a:lnSpc>
              <a:spcBef>
                <a:spcPts val="30"/>
              </a:spcBef>
            </a:pPr>
            <a:endParaRPr sz="1950" dirty="0">
              <a:latin typeface="Verdana"/>
              <a:cs typeface="Verdana"/>
            </a:endParaRPr>
          </a:p>
          <a:p>
            <a:pPr marL="12700" algn="just">
              <a:lnSpc>
                <a:spcPct val="100000"/>
              </a:lnSpc>
              <a:spcBef>
                <a:spcPts val="5"/>
              </a:spcBef>
            </a:pPr>
            <a:r>
              <a:rPr sz="2000" spc="-5" dirty="0">
                <a:latin typeface="Verdana"/>
                <a:cs typeface="Verdana"/>
              </a:rPr>
              <a:t>On</a:t>
            </a:r>
            <a:r>
              <a:rPr sz="2000" spc="-25" dirty="0">
                <a:latin typeface="Verdana"/>
                <a:cs typeface="Verdana"/>
              </a:rPr>
              <a:t> </a:t>
            </a:r>
            <a:r>
              <a:rPr sz="2000" spc="-5" dirty="0">
                <a:latin typeface="Verdana"/>
                <a:cs typeface="Verdana"/>
              </a:rPr>
              <a:t>distingue</a:t>
            </a:r>
            <a:r>
              <a:rPr sz="2000" spc="-20" dirty="0">
                <a:latin typeface="Verdana"/>
                <a:cs typeface="Verdana"/>
              </a:rPr>
              <a:t> </a:t>
            </a:r>
            <a:r>
              <a:rPr sz="2000" spc="-10" dirty="0">
                <a:latin typeface="Verdana"/>
                <a:cs typeface="Verdana"/>
              </a:rPr>
              <a:t>généralement</a:t>
            </a:r>
            <a:r>
              <a:rPr sz="2000" spc="-15" dirty="0">
                <a:latin typeface="Verdana"/>
                <a:cs typeface="Verdana"/>
              </a:rPr>
              <a:t> </a:t>
            </a:r>
            <a:r>
              <a:rPr sz="2000" dirty="0">
                <a:latin typeface="Verdana"/>
                <a:cs typeface="Verdana"/>
              </a:rPr>
              <a:t>:</a:t>
            </a:r>
          </a:p>
          <a:p>
            <a:pPr>
              <a:lnSpc>
                <a:spcPct val="100000"/>
              </a:lnSpc>
              <a:spcBef>
                <a:spcPts val="25"/>
              </a:spcBef>
            </a:pPr>
            <a:endParaRPr sz="1950" dirty="0">
              <a:latin typeface="Verdana"/>
              <a:cs typeface="Verdana"/>
            </a:endParaRPr>
          </a:p>
          <a:p>
            <a:pPr marL="672465" indent="-203835">
              <a:lnSpc>
                <a:spcPct val="100000"/>
              </a:lnSpc>
              <a:spcBef>
                <a:spcPts val="5"/>
              </a:spcBef>
              <a:buFont typeface="Wingdings"/>
              <a:buChar char=""/>
              <a:tabLst>
                <a:tab pos="673100" algn="l"/>
              </a:tabLst>
            </a:pPr>
            <a:r>
              <a:rPr sz="2000" spc="-10" dirty="0">
                <a:latin typeface="Verdana"/>
                <a:cs typeface="Verdana"/>
              </a:rPr>
              <a:t>les</a:t>
            </a:r>
            <a:r>
              <a:rPr sz="2000" spc="-15" dirty="0">
                <a:latin typeface="Verdana"/>
                <a:cs typeface="Verdana"/>
              </a:rPr>
              <a:t> </a:t>
            </a:r>
            <a:r>
              <a:rPr sz="2000" spc="-5" dirty="0">
                <a:latin typeface="Verdana"/>
                <a:cs typeface="Verdana"/>
              </a:rPr>
              <a:t>pompes </a:t>
            </a:r>
            <a:r>
              <a:rPr sz="2000" b="1" dirty="0">
                <a:solidFill>
                  <a:srgbClr val="2C2CB8"/>
                </a:solidFill>
                <a:latin typeface="Verdana"/>
                <a:cs typeface="Verdana"/>
              </a:rPr>
              <a:t>volumétriques</a:t>
            </a:r>
            <a:r>
              <a:rPr sz="2000" b="1" spc="-45" dirty="0">
                <a:solidFill>
                  <a:srgbClr val="2C2CB8"/>
                </a:solidFill>
                <a:latin typeface="Verdana"/>
                <a:cs typeface="Verdana"/>
              </a:rPr>
              <a:t> </a:t>
            </a:r>
            <a:r>
              <a:rPr sz="2000" b="1" dirty="0">
                <a:solidFill>
                  <a:srgbClr val="2C2CB8"/>
                </a:solidFill>
                <a:latin typeface="Verdana"/>
                <a:cs typeface="Verdana"/>
              </a:rPr>
              <a:t>rotatives</a:t>
            </a:r>
            <a:endParaRPr sz="2000" dirty="0">
              <a:latin typeface="Verdana"/>
              <a:cs typeface="Verdana"/>
            </a:endParaRPr>
          </a:p>
          <a:p>
            <a:pPr marL="672465" indent="-203835">
              <a:lnSpc>
                <a:spcPct val="100000"/>
              </a:lnSpc>
              <a:buFont typeface="Wingdings"/>
              <a:buChar char=""/>
              <a:tabLst>
                <a:tab pos="673100" algn="l"/>
              </a:tabLst>
            </a:pPr>
            <a:r>
              <a:rPr sz="2000" spc="-10" dirty="0">
                <a:latin typeface="Verdana"/>
                <a:cs typeface="Verdana"/>
              </a:rPr>
              <a:t>les</a:t>
            </a:r>
            <a:r>
              <a:rPr sz="2000" dirty="0">
                <a:latin typeface="Verdana"/>
                <a:cs typeface="Verdana"/>
              </a:rPr>
              <a:t> </a:t>
            </a:r>
            <a:r>
              <a:rPr sz="2000" spc="-5" dirty="0">
                <a:latin typeface="Verdana"/>
                <a:cs typeface="Verdana"/>
              </a:rPr>
              <a:t>pompes</a:t>
            </a:r>
            <a:r>
              <a:rPr sz="2000" spc="10" dirty="0">
                <a:latin typeface="Verdana"/>
                <a:cs typeface="Verdana"/>
              </a:rPr>
              <a:t> </a:t>
            </a:r>
            <a:r>
              <a:rPr sz="2000" b="1" dirty="0">
                <a:solidFill>
                  <a:srgbClr val="2C2CB8"/>
                </a:solidFill>
                <a:latin typeface="Verdana"/>
                <a:cs typeface="Verdana"/>
              </a:rPr>
              <a:t>volumétriques</a:t>
            </a:r>
            <a:r>
              <a:rPr sz="2000" b="1" spc="-35" dirty="0">
                <a:solidFill>
                  <a:srgbClr val="2C2CB8"/>
                </a:solidFill>
                <a:latin typeface="Verdana"/>
                <a:cs typeface="Verdana"/>
              </a:rPr>
              <a:t> </a:t>
            </a:r>
            <a:r>
              <a:rPr sz="2000" b="1" dirty="0">
                <a:solidFill>
                  <a:srgbClr val="2C2CB8"/>
                </a:solidFill>
                <a:latin typeface="Verdana"/>
                <a:cs typeface="Verdana"/>
              </a:rPr>
              <a:t>alternatives</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11</a:t>
            </a:fld>
            <a:endParaRPr lang="fr-FR"/>
          </a:p>
        </p:txBody>
      </p:sp>
    </p:spTree>
    <p:extLst>
      <p:ext uri="{BB962C8B-B14F-4D97-AF65-F5344CB8AC3E}">
        <p14:creationId xmlns:p14="http://schemas.microsoft.com/office/powerpoint/2010/main" val="38630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4339" y="290525"/>
            <a:ext cx="6663055" cy="636270"/>
          </a:xfrm>
          <a:prstGeom prst="rect">
            <a:avLst/>
          </a:prstGeom>
        </p:spPr>
        <p:txBody>
          <a:bodyPr vert="horz" wrap="square" lIns="0" tIns="13335" rIns="0" bIns="0" rtlCol="0">
            <a:spAutoFit/>
          </a:bodyPr>
          <a:lstStyle/>
          <a:p>
            <a:pPr marL="12700">
              <a:lnSpc>
                <a:spcPct val="100000"/>
              </a:lnSpc>
              <a:spcBef>
                <a:spcPts val="105"/>
              </a:spcBef>
            </a:pPr>
            <a:r>
              <a:rPr dirty="0">
                <a:solidFill>
                  <a:srgbClr val="2C2CB8"/>
                </a:solidFill>
              </a:rPr>
              <a:t>3.3.1.</a:t>
            </a:r>
            <a:r>
              <a:rPr spc="-10" dirty="0">
                <a:solidFill>
                  <a:srgbClr val="2C2CB8"/>
                </a:solidFill>
              </a:rPr>
              <a:t> </a:t>
            </a:r>
            <a:r>
              <a:rPr spc="-5" dirty="0">
                <a:solidFill>
                  <a:srgbClr val="2C2CB8"/>
                </a:solidFill>
              </a:rPr>
              <a:t>Principe</a:t>
            </a:r>
            <a:r>
              <a:rPr spc="5" dirty="0">
                <a:solidFill>
                  <a:srgbClr val="2C2CB8"/>
                </a:solidFill>
              </a:rPr>
              <a:t> </a:t>
            </a:r>
            <a:r>
              <a:rPr dirty="0">
                <a:solidFill>
                  <a:srgbClr val="2C2CB8"/>
                </a:solidFill>
              </a:rPr>
              <a:t>de</a:t>
            </a:r>
            <a:r>
              <a:rPr spc="-10" dirty="0">
                <a:solidFill>
                  <a:srgbClr val="2C2CB8"/>
                </a:solidFill>
              </a:rPr>
              <a:t> </a:t>
            </a:r>
            <a:r>
              <a:rPr dirty="0">
                <a:solidFill>
                  <a:srgbClr val="2C2CB8"/>
                </a:solidFill>
              </a:rPr>
              <a:t>fonctionnement</a:t>
            </a:r>
            <a:r>
              <a:rPr spc="-45" dirty="0">
                <a:solidFill>
                  <a:srgbClr val="2C2CB8"/>
                </a:solidFill>
              </a:rPr>
              <a:t> </a:t>
            </a:r>
            <a:r>
              <a:rPr dirty="0">
                <a:solidFill>
                  <a:srgbClr val="2C2CB8"/>
                </a:solidFill>
              </a:rPr>
              <a:t>des </a:t>
            </a:r>
            <a:r>
              <a:rPr spc="-5" dirty="0">
                <a:solidFill>
                  <a:srgbClr val="2C2CB8"/>
                </a:solidFill>
              </a:rPr>
              <a:t>pompes</a:t>
            </a:r>
          </a:p>
          <a:p>
            <a:pPr marL="12700">
              <a:lnSpc>
                <a:spcPct val="100000"/>
              </a:lnSpc>
            </a:pPr>
            <a:r>
              <a:rPr dirty="0">
                <a:solidFill>
                  <a:srgbClr val="2C2CB8"/>
                </a:solidFill>
              </a:rPr>
              <a:t>rotatives</a:t>
            </a:r>
          </a:p>
        </p:txBody>
      </p:sp>
      <p:sp>
        <p:nvSpPr>
          <p:cNvPr id="3" name="object 3"/>
          <p:cNvSpPr txBox="1"/>
          <p:nvPr/>
        </p:nvSpPr>
        <p:spPr>
          <a:xfrm>
            <a:off x="834339" y="963930"/>
            <a:ext cx="7622540" cy="1550670"/>
          </a:xfrm>
          <a:prstGeom prst="rect">
            <a:avLst/>
          </a:prstGeom>
        </p:spPr>
        <p:txBody>
          <a:bodyPr vert="horz" wrap="square" lIns="0" tIns="13335" rIns="0" bIns="0" rtlCol="0">
            <a:spAutoFit/>
          </a:bodyPr>
          <a:lstStyle/>
          <a:p>
            <a:pPr marL="12700" marR="5080" algn="just">
              <a:lnSpc>
                <a:spcPct val="100000"/>
              </a:lnSpc>
              <a:spcBef>
                <a:spcPts val="105"/>
              </a:spcBef>
            </a:pPr>
            <a:r>
              <a:rPr sz="2000" spc="-5" dirty="0">
                <a:latin typeface="Verdana"/>
                <a:cs typeface="Verdana"/>
              </a:rPr>
              <a:t>Ces</a:t>
            </a:r>
            <a:r>
              <a:rPr sz="2000" dirty="0">
                <a:latin typeface="Verdana"/>
                <a:cs typeface="Verdana"/>
              </a:rPr>
              <a:t> </a:t>
            </a:r>
            <a:r>
              <a:rPr sz="2000" spc="-5" dirty="0">
                <a:latin typeface="Verdana"/>
                <a:cs typeface="Verdana"/>
              </a:rPr>
              <a:t>pompes</a:t>
            </a:r>
            <a:r>
              <a:rPr sz="2000" dirty="0">
                <a:latin typeface="Verdana"/>
                <a:cs typeface="Verdana"/>
              </a:rPr>
              <a:t> </a:t>
            </a:r>
            <a:r>
              <a:rPr sz="2000" spc="-5" dirty="0">
                <a:latin typeface="Verdana"/>
                <a:cs typeface="Verdana"/>
              </a:rPr>
              <a:t>sont</a:t>
            </a:r>
            <a:r>
              <a:rPr sz="2000" dirty="0">
                <a:latin typeface="Verdana"/>
                <a:cs typeface="Verdana"/>
              </a:rPr>
              <a:t> </a:t>
            </a:r>
            <a:r>
              <a:rPr sz="2000" spc="-10" dirty="0">
                <a:latin typeface="Verdana"/>
                <a:cs typeface="Verdana"/>
              </a:rPr>
              <a:t>constituées</a:t>
            </a:r>
            <a:r>
              <a:rPr sz="2000" spc="-5" dirty="0">
                <a:latin typeface="Verdana"/>
                <a:cs typeface="Verdana"/>
              </a:rPr>
              <a:t> par</a:t>
            </a:r>
            <a:r>
              <a:rPr sz="2000" dirty="0">
                <a:latin typeface="Verdana"/>
                <a:cs typeface="Verdana"/>
              </a:rPr>
              <a:t> </a:t>
            </a:r>
            <a:r>
              <a:rPr sz="2000" spc="-5" dirty="0">
                <a:latin typeface="Verdana"/>
                <a:cs typeface="Verdana"/>
              </a:rPr>
              <a:t>une</a:t>
            </a:r>
            <a:r>
              <a:rPr sz="2000" dirty="0">
                <a:latin typeface="Verdana"/>
                <a:cs typeface="Verdana"/>
              </a:rPr>
              <a:t> </a:t>
            </a:r>
            <a:r>
              <a:rPr sz="2000" b="1" spc="-5" dirty="0">
                <a:latin typeface="Verdana"/>
                <a:cs typeface="Verdana"/>
              </a:rPr>
              <a:t>pièce</a:t>
            </a:r>
            <a:r>
              <a:rPr sz="2000" b="1" spc="670" dirty="0">
                <a:latin typeface="Verdana"/>
                <a:cs typeface="Verdana"/>
              </a:rPr>
              <a:t> </a:t>
            </a:r>
            <a:r>
              <a:rPr sz="2000" b="1" spc="-5" dirty="0">
                <a:latin typeface="Verdana"/>
                <a:cs typeface="Verdana"/>
              </a:rPr>
              <a:t>mobile </a:t>
            </a:r>
            <a:r>
              <a:rPr sz="2000" b="1" dirty="0">
                <a:latin typeface="Verdana"/>
                <a:cs typeface="Verdana"/>
              </a:rPr>
              <a:t> </a:t>
            </a:r>
            <a:r>
              <a:rPr sz="2000" spc="-5" dirty="0">
                <a:latin typeface="Verdana"/>
                <a:cs typeface="Verdana"/>
              </a:rPr>
              <a:t>animée d’un </a:t>
            </a:r>
            <a:r>
              <a:rPr sz="2000" b="1" spc="-5" dirty="0">
                <a:latin typeface="Verdana"/>
                <a:cs typeface="Verdana"/>
              </a:rPr>
              <a:t>mouvement</a:t>
            </a:r>
            <a:r>
              <a:rPr sz="2000" b="1" dirty="0">
                <a:latin typeface="Verdana"/>
                <a:cs typeface="Verdana"/>
              </a:rPr>
              <a:t> </a:t>
            </a:r>
            <a:r>
              <a:rPr sz="2000" b="1" spc="-5" dirty="0">
                <a:latin typeface="Verdana"/>
                <a:cs typeface="Verdana"/>
              </a:rPr>
              <a:t>de</a:t>
            </a:r>
            <a:r>
              <a:rPr sz="2000" b="1" dirty="0">
                <a:latin typeface="Verdana"/>
                <a:cs typeface="Verdana"/>
              </a:rPr>
              <a:t> rotation</a:t>
            </a:r>
            <a:r>
              <a:rPr sz="2000" b="1" spc="680" dirty="0">
                <a:latin typeface="Verdana"/>
                <a:cs typeface="Verdana"/>
              </a:rPr>
              <a:t> </a:t>
            </a:r>
            <a:r>
              <a:rPr sz="2000" spc="-5" dirty="0">
                <a:latin typeface="Verdana"/>
                <a:cs typeface="Verdana"/>
              </a:rPr>
              <a:t>autour d’un </a:t>
            </a:r>
            <a:r>
              <a:rPr sz="2000" spc="-15" dirty="0">
                <a:latin typeface="Verdana"/>
                <a:cs typeface="Verdana"/>
              </a:rPr>
              <a:t>axe, </a:t>
            </a:r>
            <a:r>
              <a:rPr sz="2000" spc="-10" dirty="0">
                <a:latin typeface="Verdana"/>
                <a:cs typeface="Verdana"/>
              </a:rPr>
              <a:t> </a:t>
            </a:r>
            <a:r>
              <a:rPr sz="2000" spc="-5" dirty="0">
                <a:latin typeface="Verdana"/>
                <a:cs typeface="Verdana"/>
              </a:rPr>
              <a:t>qui tourne </a:t>
            </a:r>
            <a:r>
              <a:rPr sz="2000" dirty="0">
                <a:latin typeface="Verdana"/>
                <a:cs typeface="Verdana"/>
              </a:rPr>
              <a:t>dans </a:t>
            </a:r>
            <a:r>
              <a:rPr sz="2000" spc="-5" dirty="0">
                <a:latin typeface="Verdana"/>
                <a:cs typeface="Verdana"/>
              </a:rPr>
              <a:t>le corps </a:t>
            </a:r>
            <a:r>
              <a:rPr sz="2000" dirty="0">
                <a:latin typeface="Verdana"/>
                <a:cs typeface="Verdana"/>
              </a:rPr>
              <a:t>de </a:t>
            </a:r>
            <a:r>
              <a:rPr sz="2000" spc="-5" dirty="0">
                <a:latin typeface="Verdana"/>
                <a:cs typeface="Verdana"/>
              </a:rPr>
              <a:t>pompe et crée le mouvement </a:t>
            </a:r>
            <a:r>
              <a:rPr sz="2000" dirty="0">
                <a:latin typeface="Verdana"/>
                <a:cs typeface="Verdana"/>
              </a:rPr>
              <a:t> du</a:t>
            </a:r>
            <a:r>
              <a:rPr sz="2000" spc="660" dirty="0">
                <a:latin typeface="Verdana"/>
                <a:cs typeface="Verdana"/>
              </a:rPr>
              <a:t> </a:t>
            </a:r>
            <a:r>
              <a:rPr sz="2000" spc="-10" dirty="0">
                <a:latin typeface="Verdana"/>
                <a:cs typeface="Verdana"/>
              </a:rPr>
              <a:t>liquide</a:t>
            </a:r>
            <a:r>
              <a:rPr sz="2000" spc="660" dirty="0">
                <a:latin typeface="Verdana"/>
                <a:cs typeface="Verdana"/>
              </a:rPr>
              <a:t> </a:t>
            </a:r>
            <a:r>
              <a:rPr sz="2000" spc="-5" dirty="0">
                <a:latin typeface="Verdana"/>
                <a:cs typeface="Verdana"/>
              </a:rPr>
              <a:t>pompé</a:t>
            </a:r>
            <a:r>
              <a:rPr sz="2000" spc="665" dirty="0">
                <a:latin typeface="Verdana"/>
                <a:cs typeface="Verdana"/>
              </a:rPr>
              <a:t> </a:t>
            </a:r>
            <a:r>
              <a:rPr sz="2000" spc="-5" dirty="0">
                <a:latin typeface="Verdana"/>
                <a:cs typeface="Verdana"/>
              </a:rPr>
              <a:t>par</a:t>
            </a:r>
            <a:r>
              <a:rPr sz="2000" spc="655" dirty="0">
                <a:latin typeface="Verdana"/>
                <a:cs typeface="Verdana"/>
              </a:rPr>
              <a:t> </a:t>
            </a:r>
            <a:r>
              <a:rPr sz="2000" spc="-5" dirty="0">
                <a:latin typeface="Verdana"/>
                <a:cs typeface="Verdana"/>
              </a:rPr>
              <a:t>déplacement</a:t>
            </a:r>
            <a:r>
              <a:rPr sz="2000" spc="660" dirty="0">
                <a:latin typeface="Verdana"/>
                <a:cs typeface="Verdana"/>
              </a:rPr>
              <a:t> </a:t>
            </a:r>
            <a:r>
              <a:rPr sz="2000" spc="-10" dirty="0">
                <a:latin typeface="Verdana"/>
                <a:cs typeface="Verdana"/>
              </a:rPr>
              <a:t>d’un</a:t>
            </a:r>
            <a:r>
              <a:rPr sz="2000" spc="655" dirty="0">
                <a:latin typeface="Verdana"/>
                <a:cs typeface="Verdana"/>
              </a:rPr>
              <a:t> </a:t>
            </a:r>
            <a:r>
              <a:rPr sz="2000" spc="-5" dirty="0">
                <a:latin typeface="Verdana"/>
                <a:cs typeface="Verdana"/>
              </a:rPr>
              <a:t>volume</a:t>
            </a:r>
            <a:r>
              <a:rPr sz="2000" spc="665" dirty="0">
                <a:latin typeface="Verdana"/>
                <a:cs typeface="Verdana"/>
              </a:rPr>
              <a:t> </a:t>
            </a:r>
            <a:r>
              <a:rPr sz="2000" spc="-5" dirty="0">
                <a:latin typeface="Verdana"/>
                <a:cs typeface="Verdana"/>
              </a:rPr>
              <a:t>depuis </a:t>
            </a:r>
            <a:r>
              <a:rPr sz="2000" spc="-690" dirty="0">
                <a:latin typeface="Verdana"/>
                <a:cs typeface="Verdana"/>
              </a:rPr>
              <a:t> </a:t>
            </a:r>
            <a:r>
              <a:rPr sz="2000" b="1" dirty="0">
                <a:latin typeface="Verdana"/>
                <a:cs typeface="Verdana"/>
              </a:rPr>
              <a:t>l’aspiration</a:t>
            </a:r>
            <a:r>
              <a:rPr sz="2000" b="1" spc="-10" dirty="0">
                <a:latin typeface="Verdana"/>
                <a:cs typeface="Verdana"/>
              </a:rPr>
              <a:t> </a:t>
            </a:r>
            <a:r>
              <a:rPr sz="2000" b="1" dirty="0">
                <a:latin typeface="Verdana"/>
                <a:cs typeface="Verdana"/>
              </a:rPr>
              <a:t>jusqu’au</a:t>
            </a:r>
            <a:r>
              <a:rPr sz="2000" b="1" spc="-25" dirty="0">
                <a:latin typeface="Verdana"/>
                <a:cs typeface="Verdana"/>
              </a:rPr>
              <a:t> </a:t>
            </a:r>
            <a:r>
              <a:rPr sz="2000" b="1" dirty="0">
                <a:latin typeface="Verdana"/>
                <a:cs typeface="Verdana"/>
              </a:rPr>
              <a:t>refoulement</a:t>
            </a:r>
            <a:endParaRPr sz="2000">
              <a:latin typeface="Verdana"/>
              <a:cs typeface="Verdana"/>
            </a:endParaRPr>
          </a:p>
        </p:txBody>
      </p:sp>
      <p:pic>
        <p:nvPicPr>
          <p:cNvPr id="4" name="object 4"/>
          <p:cNvPicPr/>
          <p:nvPr/>
        </p:nvPicPr>
        <p:blipFill>
          <a:blip r:embed="rId2" cstate="print"/>
          <a:stretch>
            <a:fillRect/>
          </a:stretch>
        </p:blipFill>
        <p:spPr>
          <a:xfrm>
            <a:off x="2339720" y="2636901"/>
            <a:ext cx="4482591" cy="3538347"/>
          </a:xfrm>
          <a:prstGeom prst="rect">
            <a:avLst/>
          </a:prstGeom>
        </p:spPr>
      </p:pic>
      <p:sp>
        <p:nvSpPr>
          <p:cNvPr id="5" name="object 5"/>
          <p:cNvSpPr txBox="1"/>
          <p:nvPr/>
        </p:nvSpPr>
        <p:spPr>
          <a:xfrm>
            <a:off x="834339" y="6126276"/>
            <a:ext cx="773112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Verdana"/>
                <a:cs typeface="Verdana"/>
              </a:rPr>
              <a:t>Figure </a:t>
            </a:r>
            <a:r>
              <a:rPr sz="1800" b="1" dirty="0" smtClean="0">
                <a:solidFill>
                  <a:srgbClr val="FF0000"/>
                </a:solidFill>
                <a:latin typeface="Verdana"/>
                <a:cs typeface="Verdana"/>
              </a:rPr>
              <a:t>4</a:t>
            </a:r>
            <a:r>
              <a:rPr sz="1800" b="1" dirty="0">
                <a:solidFill>
                  <a:srgbClr val="FF0000"/>
                </a:solidFill>
                <a:latin typeface="Verdana"/>
                <a:cs typeface="Verdana"/>
              </a:rPr>
              <a:t>:</a:t>
            </a:r>
            <a:r>
              <a:rPr sz="1800" b="1" spc="-10" dirty="0">
                <a:solidFill>
                  <a:srgbClr val="FF0000"/>
                </a:solidFill>
                <a:latin typeface="Verdana"/>
                <a:cs typeface="Verdana"/>
              </a:rPr>
              <a:t> </a:t>
            </a:r>
            <a:r>
              <a:rPr sz="1800" b="1" spc="-5" dirty="0">
                <a:solidFill>
                  <a:srgbClr val="FF0000"/>
                </a:solidFill>
                <a:latin typeface="Verdana"/>
                <a:cs typeface="Verdana"/>
              </a:rPr>
              <a:t>Fonctionnement</a:t>
            </a:r>
            <a:r>
              <a:rPr sz="1800" b="1" spc="45" dirty="0">
                <a:solidFill>
                  <a:srgbClr val="FF0000"/>
                </a:solidFill>
                <a:latin typeface="Verdana"/>
                <a:cs typeface="Verdana"/>
              </a:rPr>
              <a:t> </a:t>
            </a:r>
            <a:r>
              <a:rPr sz="1800" b="1" spc="-5" dirty="0">
                <a:solidFill>
                  <a:srgbClr val="FF0000"/>
                </a:solidFill>
                <a:latin typeface="Verdana"/>
                <a:cs typeface="Verdana"/>
              </a:rPr>
              <a:t>pompes</a:t>
            </a:r>
            <a:r>
              <a:rPr sz="1800" b="1" spc="15" dirty="0">
                <a:solidFill>
                  <a:srgbClr val="FF0000"/>
                </a:solidFill>
                <a:latin typeface="Verdana"/>
                <a:cs typeface="Verdana"/>
              </a:rPr>
              <a:t> </a:t>
            </a:r>
            <a:r>
              <a:rPr sz="1800" b="1" spc="-5" dirty="0">
                <a:solidFill>
                  <a:srgbClr val="FF0000"/>
                </a:solidFill>
                <a:latin typeface="Verdana"/>
                <a:cs typeface="Verdana"/>
              </a:rPr>
              <a:t>volumétriques</a:t>
            </a:r>
            <a:r>
              <a:rPr sz="1800" b="1" spc="20" dirty="0">
                <a:solidFill>
                  <a:srgbClr val="FF0000"/>
                </a:solidFill>
                <a:latin typeface="Verdana"/>
                <a:cs typeface="Verdana"/>
              </a:rPr>
              <a:t> </a:t>
            </a:r>
            <a:r>
              <a:rPr sz="1800" b="1" spc="-10" dirty="0">
                <a:solidFill>
                  <a:srgbClr val="FF0000"/>
                </a:solidFill>
                <a:latin typeface="Verdana"/>
                <a:cs typeface="Verdana"/>
              </a:rPr>
              <a:t>rotatives</a:t>
            </a:r>
            <a:endParaRPr sz="1800" dirty="0">
              <a:latin typeface="Verdana"/>
              <a:cs typeface="Verdana"/>
            </a:endParaRPr>
          </a:p>
        </p:txBody>
      </p:sp>
      <p:sp>
        <p:nvSpPr>
          <p:cNvPr id="6" name="Espace réservé du numéro de diapositive 5"/>
          <p:cNvSpPr>
            <a:spLocks noGrp="1"/>
          </p:cNvSpPr>
          <p:nvPr>
            <p:ph type="sldNum" sz="quarter" idx="7"/>
          </p:nvPr>
        </p:nvSpPr>
        <p:spPr/>
        <p:txBody>
          <a:bodyPr/>
          <a:lstStyle/>
          <a:p>
            <a:fld id="{B6F15528-21DE-4FAA-801E-634DDDAF4B2B}" type="slidenum">
              <a:rPr lang="fr-FR" smtClean="0"/>
              <a:t>12</a:t>
            </a:fld>
            <a:endParaRPr lang="fr-FR"/>
          </a:p>
        </p:txBody>
      </p:sp>
    </p:spTree>
    <p:extLst>
      <p:ext uri="{BB962C8B-B14F-4D97-AF65-F5344CB8AC3E}">
        <p14:creationId xmlns:p14="http://schemas.microsoft.com/office/powerpoint/2010/main" val="3333246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473" y="230886"/>
            <a:ext cx="6662420" cy="636270"/>
          </a:xfrm>
          <a:prstGeom prst="rect">
            <a:avLst/>
          </a:prstGeom>
        </p:spPr>
        <p:txBody>
          <a:bodyPr vert="horz" wrap="square" lIns="0" tIns="12700" rIns="0" bIns="0" rtlCol="0">
            <a:spAutoFit/>
          </a:bodyPr>
          <a:lstStyle/>
          <a:p>
            <a:pPr marL="12700">
              <a:lnSpc>
                <a:spcPct val="100000"/>
              </a:lnSpc>
              <a:spcBef>
                <a:spcPts val="100"/>
              </a:spcBef>
            </a:pPr>
            <a:r>
              <a:rPr dirty="0">
                <a:solidFill>
                  <a:srgbClr val="2C2CB8"/>
                </a:solidFill>
              </a:rPr>
              <a:t>3.3.2.</a:t>
            </a:r>
            <a:r>
              <a:rPr spc="-5" dirty="0">
                <a:solidFill>
                  <a:srgbClr val="2C2CB8"/>
                </a:solidFill>
              </a:rPr>
              <a:t> Principe </a:t>
            </a:r>
            <a:r>
              <a:rPr dirty="0">
                <a:solidFill>
                  <a:srgbClr val="2C2CB8"/>
                </a:solidFill>
              </a:rPr>
              <a:t>de</a:t>
            </a:r>
            <a:r>
              <a:rPr spc="-10" dirty="0">
                <a:solidFill>
                  <a:srgbClr val="2C2CB8"/>
                </a:solidFill>
              </a:rPr>
              <a:t> </a:t>
            </a:r>
            <a:r>
              <a:rPr dirty="0">
                <a:solidFill>
                  <a:srgbClr val="2C2CB8"/>
                </a:solidFill>
              </a:rPr>
              <a:t>fonctionnement</a:t>
            </a:r>
            <a:r>
              <a:rPr spc="-55" dirty="0">
                <a:solidFill>
                  <a:srgbClr val="2C2CB8"/>
                </a:solidFill>
              </a:rPr>
              <a:t> </a:t>
            </a:r>
            <a:r>
              <a:rPr spc="-5" dirty="0">
                <a:solidFill>
                  <a:srgbClr val="2C2CB8"/>
                </a:solidFill>
              </a:rPr>
              <a:t>des </a:t>
            </a:r>
            <a:r>
              <a:rPr dirty="0">
                <a:solidFill>
                  <a:srgbClr val="2C2CB8"/>
                </a:solidFill>
              </a:rPr>
              <a:t>pompes</a:t>
            </a:r>
          </a:p>
          <a:p>
            <a:pPr marL="12700">
              <a:lnSpc>
                <a:spcPct val="100000"/>
              </a:lnSpc>
            </a:pPr>
            <a:r>
              <a:rPr dirty="0">
                <a:solidFill>
                  <a:srgbClr val="2C2CB8"/>
                </a:solidFill>
              </a:rPr>
              <a:t>alternatives</a:t>
            </a:r>
          </a:p>
        </p:txBody>
      </p:sp>
      <p:pic>
        <p:nvPicPr>
          <p:cNvPr id="3" name="object 3"/>
          <p:cNvPicPr/>
          <p:nvPr/>
        </p:nvPicPr>
        <p:blipFill>
          <a:blip r:embed="rId2" cstate="print"/>
          <a:stretch>
            <a:fillRect/>
          </a:stretch>
        </p:blipFill>
        <p:spPr>
          <a:xfrm>
            <a:off x="3419855" y="4653165"/>
            <a:ext cx="5351017" cy="2014982"/>
          </a:xfrm>
          <a:prstGeom prst="rect">
            <a:avLst/>
          </a:prstGeom>
        </p:spPr>
      </p:pic>
      <p:sp>
        <p:nvSpPr>
          <p:cNvPr id="4" name="object 4"/>
          <p:cNvSpPr txBox="1"/>
          <p:nvPr/>
        </p:nvSpPr>
        <p:spPr>
          <a:xfrm>
            <a:off x="690473" y="866901"/>
            <a:ext cx="8126095" cy="5495290"/>
          </a:xfrm>
          <a:prstGeom prst="rect">
            <a:avLst/>
          </a:prstGeom>
        </p:spPr>
        <p:txBody>
          <a:bodyPr vert="horz" wrap="square" lIns="0" tIns="13335" rIns="0" bIns="0" rtlCol="0">
            <a:spAutoFit/>
          </a:bodyPr>
          <a:lstStyle/>
          <a:p>
            <a:pPr marL="12700" marR="5080" algn="just">
              <a:lnSpc>
                <a:spcPct val="100000"/>
              </a:lnSpc>
              <a:spcBef>
                <a:spcPts val="105"/>
              </a:spcBef>
            </a:pPr>
            <a:r>
              <a:rPr sz="2000" spc="-5" dirty="0">
                <a:latin typeface="Verdana"/>
                <a:cs typeface="Verdana"/>
              </a:rPr>
              <a:t>Les</a:t>
            </a:r>
            <a:r>
              <a:rPr sz="2000" dirty="0">
                <a:latin typeface="Verdana"/>
                <a:cs typeface="Verdana"/>
              </a:rPr>
              <a:t> </a:t>
            </a:r>
            <a:r>
              <a:rPr sz="2000" spc="-5" dirty="0">
                <a:latin typeface="Verdana"/>
                <a:cs typeface="Verdana"/>
              </a:rPr>
              <a:t>volumes</a:t>
            </a:r>
            <a:r>
              <a:rPr sz="2000" dirty="0">
                <a:latin typeface="Verdana"/>
                <a:cs typeface="Verdana"/>
              </a:rPr>
              <a:t> </a:t>
            </a:r>
            <a:r>
              <a:rPr sz="2000" spc="-5" dirty="0">
                <a:latin typeface="Verdana"/>
                <a:cs typeface="Verdana"/>
              </a:rPr>
              <a:t>engendrés</a:t>
            </a:r>
            <a:r>
              <a:rPr sz="2000" dirty="0">
                <a:latin typeface="Verdana"/>
                <a:cs typeface="Verdana"/>
              </a:rPr>
              <a:t> à</a:t>
            </a:r>
            <a:r>
              <a:rPr sz="2000" spc="5" dirty="0">
                <a:latin typeface="Verdana"/>
                <a:cs typeface="Verdana"/>
              </a:rPr>
              <a:t> </a:t>
            </a:r>
            <a:r>
              <a:rPr sz="2000" spc="-10" dirty="0">
                <a:latin typeface="Verdana"/>
                <a:cs typeface="Verdana"/>
              </a:rPr>
              <a:t>l'aspiration</a:t>
            </a:r>
            <a:r>
              <a:rPr sz="2000" spc="-5" dirty="0">
                <a:latin typeface="Verdana"/>
                <a:cs typeface="Verdana"/>
              </a:rPr>
              <a:t> et</a:t>
            </a:r>
            <a:r>
              <a:rPr sz="2000" dirty="0">
                <a:latin typeface="Verdana"/>
                <a:cs typeface="Verdana"/>
              </a:rPr>
              <a:t> au</a:t>
            </a:r>
            <a:r>
              <a:rPr sz="2000" spc="5" dirty="0">
                <a:latin typeface="Verdana"/>
                <a:cs typeface="Verdana"/>
              </a:rPr>
              <a:t> </a:t>
            </a:r>
            <a:r>
              <a:rPr sz="2000" spc="-5" dirty="0">
                <a:latin typeface="Verdana"/>
                <a:cs typeface="Verdana"/>
              </a:rPr>
              <a:t>refoulement, </a:t>
            </a:r>
            <a:r>
              <a:rPr sz="2000" dirty="0">
                <a:latin typeface="Verdana"/>
                <a:cs typeface="Verdana"/>
              </a:rPr>
              <a:t> </a:t>
            </a:r>
            <a:r>
              <a:rPr sz="2000" spc="-5" dirty="0">
                <a:latin typeface="Verdana"/>
                <a:cs typeface="Verdana"/>
              </a:rPr>
              <a:t>résultent du déplacement alternatif sur son </a:t>
            </a:r>
            <a:r>
              <a:rPr sz="2000" spc="-15" dirty="0">
                <a:latin typeface="Verdana"/>
                <a:cs typeface="Verdana"/>
              </a:rPr>
              <a:t>axe, </a:t>
            </a:r>
            <a:r>
              <a:rPr sz="2000" i="1" spc="-5" dirty="0">
                <a:latin typeface="Verdana"/>
                <a:cs typeface="Verdana"/>
              </a:rPr>
              <a:t>d'un piston ou </a:t>
            </a:r>
            <a:r>
              <a:rPr sz="2000" i="1" spc="-690" dirty="0">
                <a:latin typeface="Verdana"/>
                <a:cs typeface="Verdana"/>
              </a:rPr>
              <a:t> </a:t>
            </a:r>
            <a:r>
              <a:rPr sz="2000" i="1" spc="-5" dirty="0">
                <a:latin typeface="Verdana"/>
                <a:cs typeface="Verdana"/>
              </a:rPr>
              <a:t>d'un</a:t>
            </a:r>
            <a:r>
              <a:rPr sz="2000" i="1" spc="-25" dirty="0">
                <a:latin typeface="Verdana"/>
                <a:cs typeface="Verdana"/>
              </a:rPr>
              <a:t> </a:t>
            </a:r>
            <a:r>
              <a:rPr sz="2000" i="1" spc="-5" dirty="0">
                <a:latin typeface="Verdana"/>
                <a:cs typeface="Verdana"/>
              </a:rPr>
              <a:t>plongeur,</a:t>
            </a:r>
            <a:r>
              <a:rPr sz="2000" i="1" spc="-40" dirty="0">
                <a:latin typeface="Verdana"/>
                <a:cs typeface="Verdana"/>
              </a:rPr>
              <a:t> </a:t>
            </a:r>
            <a:r>
              <a:rPr sz="2000" i="1" dirty="0">
                <a:latin typeface="Verdana"/>
                <a:cs typeface="Verdana"/>
              </a:rPr>
              <a:t>à</a:t>
            </a:r>
            <a:r>
              <a:rPr sz="2000" i="1" spc="-15" dirty="0">
                <a:latin typeface="Verdana"/>
                <a:cs typeface="Verdana"/>
              </a:rPr>
              <a:t> </a:t>
            </a:r>
            <a:r>
              <a:rPr sz="2000" i="1" spc="-5" dirty="0">
                <a:latin typeface="Verdana"/>
                <a:cs typeface="Verdana"/>
              </a:rPr>
              <a:t>l'intérieur</a:t>
            </a:r>
            <a:r>
              <a:rPr sz="2000" i="1" spc="-35" dirty="0">
                <a:latin typeface="Verdana"/>
                <a:cs typeface="Verdana"/>
              </a:rPr>
              <a:t> </a:t>
            </a:r>
            <a:r>
              <a:rPr sz="2000" i="1" spc="-5" dirty="0">
                <a:latin typeface="Verdana"/>
                <a:cs typeface="Verdana"/>
              </a:rPr>
              <a:t>d'un</a:t>
            </a:r>
            <a:r>
              <a:rPr sz="2000" i="1" spc="-10" dirty="0">
                <a:latin typeface="Verdana"/>
                <a:cs typeface="Verdana"/>
              </a:rPr>
              <a:t> </a:t>
            </a:r>
            <a:r>
              <a:rPr sz="2000" i="1" spc="-5" dirty="0">
                <a:latin typeface="Verdana"/>
                <a:cs typeface="Verdana"/>
              </a:rPr>
              <a:t>cylindre.</a:t>
            </a:r>
            <a:endParaRPr sz="2000" dirty="0">
              <a:latin typeface="Verdana"/>
              <a:cs typeface="Verdana"/>
            </a:endParaRPr>
          </a:p>
          <a:p>
            <a:pPr marL="12700" marR="5080" algn="just">
              <a:lnSpc>
                <a:spcPct val="100000"/>
              </a:lnSpc>
            </a:pPr>
            <a:r>
              <a:rPr sz="2000" dirty="0">
                <a:latin typeface="Verdana"/>
                <a:cs typeface="Verdana"/>
              </a:rPr>
              <a:t>Un</a:t>
            </a:r>
            <a:r>
              <a:rPr sz="2000" spc="5" dirty="0">
                <a:latin typeface="Verdana"/>
                <a:cs typeface="Verdana"/>
              </a:rPr>
              <a:t> </a:t>
            </a:r>
            <a:r>
              <a:rPr sz="2000" spc="-5" dirty="0">
                <a:latin typeface="Verdana"/>
                <a:cs typeface="Verdana"/>
              </a:rPr>
              <a:t>temps</a:t>
            </a:r>
            <a:r>
              <a:rPr sz="2000" dirty="0">
                <a:latin typeface="Verdana"/>
                <a:cs typeface="Verdana"/>
              </a:rPr>
              <a:t> </a:t>
            </a:r>
            <a:r>
              <a:rPr sz="2000" spc="-10" dirty="0">
                <a:latin typeface="Verdana"/>
                <a:cs typeface="Verdana"/>
              </a:rPr>
              <a:t>est</a:t>
            </a:r>
            <a:r>
              <a:rPr sz="2000" spc="-5" dirty="0">
                <a:latin typeface="Verdana"/>
                <a:cs typeface="Verdana"/>
              </a:rPr>
              <a:t> consacré</a:t>
            </a:r>
            <a:r>
              <a:rPr sz="2000" dirty="0">
                <a:latin typeface="Verdana"/>
                <a:cs typeface="Verdana"/>
              </a:rPr>
              <a:t> </a:t>
            </a:r>
            <a:r>
              <a:rPr sz="2000" spc="-10" dirty="0">
                <a:latin typeface="Verdana"/>
                <a:cs typeface="Verdana"/>
              </a:rPr>
              <a:t>au</a:t>
            </a:r>
            <a:r>
              <a:rPr sz="2000" spc="-5" dirty="0">
                <a:latin typeface="Verdana"/>
                <a:cs typeface="Verdana"/>
              </a:rPr>
              <a:t> remplissage</a:t>
            </a:r>
            <a:r>
              <a:rPr sz="2000" dirty="0">
                <a:latin typeface="Verdana"/>
                <a:cs typeface="Verdana"/>
              </a:rPr>
              <a:t> du</a:t>
            </a:r>
            <a:r>
              <a:rPr sz="2000" spc="705" dirty="0">
                <a:latin typeface="Verdana"/>
                <a:cs typeface="Verdana"/>
              </a:rPr>
              <a:t> </a:t>
            </a:r>
            <a:r>
              <a:rPr sz="2000" dirty="0">
                <a:latin typeface="Verdana"/>
                <a:cs typeface="Verdana"/>
              </a:rPr>
              <a:t>cylindre </a:t>
            </a:r>
            <a:r>
              <a:rPr sz="2000" spc="5" dirty="0">
                <a:latin typeface="Verdana"/>
                <a:cs typeface="Verdana"/>
              </a:rPr>
              <a:t> </a:t>
            </a:r>
            <a:r>
              <a:rPr sz="2000" dirty="0">
                <a:latin typeface="Verdana"/>
                <a:cs typeface="Verdana"/>
              </a:rPr>
              <a:t>(</a:t>
            </a:r>
            <a:r>
              <a:rPr sz="2000" b="1" dirty="0">
                <a:latin typeface="Verdana"/>
                <a:cs typeface="Verdana"/>
              </a:rPr>
              <a:t>aspiration</a:t>
            </a:r>
            <a:r>
              <a:rPr sz="2000" dirty="0">
                <a:latin typeface="Verdana"/>
                <a:cs typeface="Verdana"/>
              </a:rPr>
              <a:t>)</a:t>
            </a:r>
            <a:r>
              <a:rPr sz="2000" spc="5" dirty="0">
                <a:latin typeface="Verdana"/>
                <a:cs typeface="Verdana"/>
              </a:rPr>
              <a:t> </a:t>
            </a:r>
            <a:r>
              <a:rPr sz="2000" spc="-5" dirty="0">
                <a:latin typeface="Verdana"/>
                <a:cs typeface="Verdana"/>
              </a:rPr>
              <a:t>et</a:t>
            </a:r>
            <a:r>
              <a:rPr sz="2000" dirty="0">
                <a:latin typeface="Verdana"/>
                <a:cs typeface="Verdana"/>
              </a:rPr>
              <a:t> </a:t>
            </a:r>
            <a:r>
              <a:rPr sz="2000" spc="-5" dirty="0">
                <a:latin typeface="Verdana"/>
                <a:cs typeface="Verdana"/>
              </a:rPr>
              <a:t>un</a:t>
            </a:r>
            <a:r>
              <a:rPr sz="2000" dirty="0">
                <a:latin typeface="Verdana"/>
                <a:cs typeface="Verdana"/>
              </a:rPr>
              <a:t> </a:t>
            </a:r>
            <a:r>
              <a:rPr sz="2000" spc="-5" dirty="0">
                <a:latin typeface="Verdana"/>
                <a:cs typeface="Verdana"/>
              </a:rPr>
              <a:t>temps</a:t>
            </a:r>
            <a:r>
              <a:rPr sz="2000" dirty="0">
                <a:latin typeface="Verdana"/>
                <a:cs typeface="Verdana"/>
              </a:rPr>
              <a:t> </a:t>
            </a:r>
            <a:r>
              <a:rPr sz="2000" spc="-10" dirty="0">
                <a:latin typeface="Verdana"/>
                <a:cs typeface="Verdana"/>
              </a:rPr>
              <a:t>est</a:t>
            </a:r>
            <a:r>
              <a:rPr sz="2000" spc="-5" dirty="0">
                <a:latin typeface="Verdana"/>
                <a:cs typeface="Verdana"/>
              </a:rPr>
              <a:t> consacré</a:t>
            </a:r>
            <a:r>
              <a:rPr sz="2000" dirty="0">
                <a:latin typeface="Verdana"/>
                <a:cs typeface="Verdana"/>
              </a:rPr>
              <a:t> à</a:t>
            </a:r>
            <a:r>
              <a:rPr sz="2000" spc="5" dirty="0">
                <a:latin typeface="Verdana"/>
                <a:cs typeface="Verdana"/>
              </a:rPr>
              <a:t> </a:t>
            </a:r>
            <a:r>
              <a:rPr sz="2000" spc="-5" dirty="0">
                <a:latin typeface="Verdana"/>
                <a:cs typeface="Verdana"/>
              </a:rPr>
              <a:t>la</a:t>
            </a:r>
            <a:r>
              <a:rPr sz="2000" spc="690" dirty="0">
                <a:latin typeface="Verdana"/>
                <a:cs typeface="Verdana"/>
              </a:rPr>
              <a:t> </a:t>
            </a:r>
            <a:r>
              <a:rPr sz="2000" spc="-5" dirty="0">
                <a:latin typeface="Verdana"/>
                <a:cs typeface="Verdana"/>
              </a:rPr>
              <a:t>vidange</a:t>
            </a:r>
            <a:r>
              <a:rPr sz="2000" spc="695" dirty="0">
                <a:latin typeface="Verdana"/>
                <a:cs typeface="Verdana"/>
              </a:rPr>
              <a:t> </a:t>
            </a:r>
            <a:r>
              <a:rPr sz="2000" spc="-15" dirty="0">
                <a:latin typeface="Verdana"/>
                <a:cs typeface="Verdana"/>
              </a:rPr>
              <a:t>du </a:t>
            </a:r>
            <a:r>
              <a:rPr sz="2000" spc="-10" dirty="0">
                <a:latin typeface="Verdana"/>
                <a:cs typeface="Verdana"/>
              </a:rPr>
              <a:t> </a:t>
            </a:r>
            <a:r>
              <a:rPr sz="2000" spc="-5" dirty="0">
                <a:latin typeface="Verdana"/>
                <a:cs typeface="Verdana"/>
              </a:rPr>
              <a:t>cylindre (</a:t>
            </a:r>
            <a:r>
              <a:rPr sz="2000" b="1" spc="-5" dirty="0">
                <a:latin typeface="Verdana"/>
                <a:cs typeface="Verdana"/>
              </a:rPr>
              <a:t>refoulement</a:t>
            </a:r>
            <a:r>
              <a:rPr sz="2000" spc="-5" dirty="0">
                <a:latin typeface="Verdana"/>
                <a:cs typeface="Verdana"/>
              </a:rPr>
              <a:t>). </a:t>
            </a:r>
            <a:r>
              <a:rPr sz="2000" dirty="0">
                <a:latin typeface="Verdana"/>
                <a:cs typeface="Verdana"/>
              </a:rPr>
              <a:t>Le </a:t>
            </a:r>
            <a:r>
              <a:rPr sz="2000" spc="-5" dirty="0">
                <a:latin typeface="Verdana"/>
                <a:cs typeface="Verdana"/>
              </a:rPr>
              <a:t>débit </a:t>
            </a:r>
            <a:r>
              <a:rPr sz="2000" dirty="0">
                <a:latin typeface="Verdana"/>
                <a:cs typeface="Verdana"/>
              </a:rPr>
              <a:t>du </a:t>
            </a:r>
            <a:r>
              <a:rPr sz="2000" spc="-10" dirty="0">
                <a:latin typeface="Verdana"/>
                <a:cs typeface="Verdana"/>
              </a:rPr>
              <a:t>liquide </a:t>
            </a:r>
            <a:r>
              <a:rPr sz="2000" spc="-5" dirty="0">
                <a:latin typeface="Verdana"/>
                <a:cs typeface="Verdana"/>
              </a:rPr>
              <a:t>engendré par </a:t>
            </a:r>
            <a:r>
              <a:rPr sz="2000" spc="-10" dirty="0">
                <a:latin typeface="Verdana"/>
                <a:cs typeface="Verdana"/>
              </a:rPr>
              <a:t>la </a:t>
            </a:r>
            <a:r>
              <a:rPr sz="2000" spc="-5" dirty="0">
                <a:latin typeface="Verdana"/>
                <a:cs typeface="Verdana"/>
              </a:rPr>
              <a:t> pompe</a:t>
            </a:r>
            <a:r>
              <a:rPr sz="2000" spc="-20" dirty="0">
                <a:latin typeface="Verdana"/>
                <a:cs typeface="Verdana"/>
              </a:rPr>
              <a:t> </a:t>
            </a:r>
            <a:r>
              <a:rPr sz="2000" spc="-15" dirty="0">
                <a:latin typeface="Verdana"/>
                <a:cs typeface="Verdana"/>
              </a:rPr>
              <a:t>sera</a:t>
            </a:r>
            <a:r>
              <a:rPr sz="2000" spc="-10" dirty="0">
                <a:latin typeface="Verdana"/>
                <a:cs typeface="Verdana"/>
              </a:rPr>
              <a:t> </a:t>
            </a:r>
            <a:r>
              <a:rPr sz="2000" spc="-5" dirty="0">
                <a:latin typeface="Verdana"/>
                <a:cs typeface="Verdana"/>
              </a:rPr>
              <a:t>donc</a:t>
            </a:r>
            <a:r>
              <a:rPr sz="2000" spc="-20" dirty="0">
                <a:latin typeface="Verdana"/>
                <a:cs typeface="Verdana"/>
              </a:rPr>
              <a:t> </a:t>
            </a:r>
            <a:r>
              <a:rPr sz="2000" spc="-5" dirty="0">
                <a:latin typeface="Verdana"/>
                <a:cs typeface="Verdana"/>
              </a:rPr>
              <a:t>discontinu.</a:t>
            </a:r>
            <a:endParaRPr sz="2000" dirty="0">
              <a:latin typeface="Verdana"/>
              <a:cs typeface="Verdana"/>
            </a:endParaRPr>
          </a:p>
          <a:p>
            <a:pPr marL="12700" marR="149225" algn="just">
              <a:lnSpc>
                <a:spcPct val="100000"/>
              </a:lnSpc>
              <a:spcBef>
                <a:spcPts val="780"/>
              </a:spcBef>
            </a:pPr>
            <a:r>
              <a:rPr sz="2000" spc="-5" dirty="0">
                <a:latin typeface="Verdana"/>
                <a:cs typeface="Verdana"/>
              </a:rPr>
              <a:t>Lorsque</a:t>
            </a:r>
            <a:r>
              <a:rPr sz="2000" dirty="0">
                <a:latin typeface="Verdana"/>
                <a:cs typeface="Verdana"/>
              </a:rPr>
              <a:t> </a:t>
            </a:r>
            <a:r>
              <a:rPr sz="2000" spc="-5" dirty="0">
                <a:latin typeface="Verdana"/>
                <a:cs typeface="Verdana"/>
              </a:rPr>
              <a:t>le</a:t>
            </a:r>
            <a:r>
              <a:rPr sz="2000" dirty="0">
                <a:latin typeface="Verdana"/>
                <a:cs typeface="Verdana"/>
              </a:rPr>
              <a:t> </a:t>
            </a:r>
            <a:r>
              <a:rPr sz="2000" b="1" spc="-5" dirty="0">
                <a:latin typeface="Verdana"/>
                <a:cs typeface="Verdana"/>
              </a:rPr>
              <a:t>piston</a:t>
            </a:r>
            <a:r>
              <a:rPr sz="2000" b="1" dirty="0">
                <a:latin typeface="Verdana"/>
                <a:cs typeface="Verdana"/>
              </a:rPr>
              <a:t> </a:t>
            </a:r>
            <a:r>
              <a:rPr sz="2000" b="1" spc="-5" dirty="0">
                <a:latin typeface="Verdana"/>
                <a:cs typeface="Verdana"/>
              </a:rPr>
              <a:t>se</a:t>
            </a:r>
            <a:r>
              <a:rPr sz="2000" b="1" dirty="0">
                <a:latin typeface="Verdana"/>
                <a:cs typeface="Verdana"/>
              </a:rPr>
              <a:t> </a:t>
            </a:r>
            <a:r>
              <a:rPr sz="2000" b="1" spc="-5" dirty="0">
                <a:latin typeface="Verdana"/>
                <a:cs typeface="Verdana"/>
              </a:rPr>
              <a:t>déplace</a:t>
            </a:r>
            <a:r>
              <a:rPr sz="2000" b="1" dirty="0">
                <a:latin typeface="Verdana"/>
                <a:cs typeface="Verdana"/>
              </a:rPr>
              <a:t> </a:t>
            </a:r>
            <a:r>
              <a:rPr sz="2000" spc="-5" dirty="0">
                <a:latin typeface="Verdana"/>
                <a:cs typeface="Verdana"/>
              </a:rPr>
              <a:t>pour</a:t>
            </a:r>
            <a:r>
              <a:rPr sz="2000" dirty="0">
                <a:latin typeface="Verdana"/>
                <a:cs typeface="Verdana"/>
              </a:rPr>
              <a:t> </a:t>
            </a:r>
            <a:r>
              <a:rPr sz="2000" spc="-5" dirty="0">
                <a:latin typeface="Verdana"/>
                <a:cs typeface="Verdana"/>
              </a:rPr>
              <a:t>créer</a:t>
            </a:r>
            <a:r>
              <a:rPr sz="2000" dirty="0">
                <a:latin typeface="Verdana"/>
                <a:cs typeface="Verdana"/>
              </a:rPr>
              <a:t> </a:t>
            </a:r>
            <a:r>
              <a:rPr sz="2000" spc="-10" dirty="0">
                <a:latin typeface="Verdana"/>
                <a:cs typeface="Verdana"/>
              </a:rPr>
              <a:t>les</a:t>
            </a:r>
            <a:r>
              <a:rPr sz="2000" spc="-5" dirty="0">
                <a:latin typeface="Verdana"/>
                <a:cs typeface="Verdana"/>
              </a:rPr>
              <a:t> conditions </a:t>
            </a:r>
            <a:r>
              <a:rPr sz="2000" dirty="0">
                <a:latin typeface="Verdana"/>
                <a:cs typeface="Verdana"/>
              </a:rPr>
              <a:t> </a:t>
            </a:r>
            <a:r>
              <a:rPr sz="2000" spc="-5" dirty="0">
                <a:latin typeface="Verdana"/>
                <a:cs typeface="Verdana"/>
              </a:rPr>
              <a:t>d'aspiration,</a:t>
            </a:r>
            <a:r>
              <a:rPr sz="2000" spc="675" dirty="0">
                <a:latin typeface="Verdana"/>
                <a:cs typeface="Verdana"/>
              </a:rPr>
              <a:t> </a:t>
            </a:r>
            <a:r>
              <a:rPr sz="2000" spc="-10" dirty="0">
                <a:latin typeface="Verdana"/>
                <a:cs typeface="Verdana"/>
              </a:rPr>
              <a:t>il</a:t>
            </a:r>
            <a:r>
              <a:rPr sz="2000" spc="665" dirty="0">
                <a:latin typeface="Verdana"/>
                <a:cs typeface="Verdana"/>
              </a:rPr>
              <a:t> </a:t>
            </a:r>
            <a:r>
              <a:rPr sz="2000" spc="-5" dirty="0">
                <a:latin typeface="Verdana"/>
                <a:cs typeface="Verdana"/>
              </a:rPr>
              <a:t>faut</a:t>
            </a:r>
            <a:r>
              <a:rPr sz="2000" spc="675" dirty="0">
                <a:latin typeface="Verdana"/>
                <a:cs typeface="Verdana"/>
              </a:rPr>
              <a:t> </a:t>
            </a:r>
            <a:r>
              <a:rPr sz="2000" spc="-5" dirty="0">
                <a:latin typeface="Verdana"/>
                <a:cs typeface="Verdana"/>
              </a:rPr>
              <a:t>que</a:t>
            </a:r>
            <a:r>
              <a:rPr sz="2000" spc="675" dirty="0">
                <a:latin typeface="Verdana"/>
                <a:cs typeface="Verdana"/>
              </a:rPr>
              <a:t> </a:t>
            </a:r>
            <a:r>
              <a:rPr sz="2000" spc="-5" dirty="0">
                <a:latin typeface="Verdana"/>
                <a:cs typeface="Verdana"/>
              </a:rPr>
              <a:t>le</a:t>
            </a:r>
            <a:r>
              <a:rPr sz="2000" spc="670" dirty="0">
                <a:latin typeface="Verdana"/>
                <a:cs typeface="Verdana"/>
              </a:rPr>
              <a:t> </a:t>
            </a:r>
            <a:r>
              <a:rPr sz="2000" spc="-5" dirty="0">
                <a:latin typeface="Verdana"/>
                <a:cs typeface="Verdana"/>
              </a:rPr>
              <a:t>remplissage</a:t>
            </a:r>
            <a:r>
              <a:rPr sz="2000" spc="670" dirty="0">
                <a:latin typeface="Verdana"/>
                <a:cs typeface="Verdana"/>
              </a:rPr>
              <a:t> </a:t>
            </a:r>
            <a:r>
              <a:rPr sz="2000" spc="-5" dirty="0">
                <a:latin typeface="Verdana"/>
                <a:cs typeface="Verdana"/>
              </a:rPr>
              <a:t>s'effectue</a:t>
            </a:r>
            <a:r>
              <a:rPr sz="2000" spc="665" dirty="0">
                <a:latin typeface="Verdana"/>
                <a:cs typeface="Verdana"/>
              </a:rPr>
              <a:t> </a:t>
            </a:r>
            <a:r>
              <a:rPr sz="2000" spc="-15" dirty="0">
                <a:latin typeface="Verdana"/>
                <a:cs typeface="Verdana"/>
              </a:rPr>
              <a:t>avec</a:t>
            </a:r>
            <a:r>
              <a:rPr sz="2000" spc="665" dirty="0">
                <a:latin typeface="Verdana"/>
                <a:cs typeface="Verdana"/>
              </a:rPr>
              <a:t> </a:t>
            </a:r>
            <a:r>
              <a:rPr sz="2000" spc="-5" dirty="0">
                <a:latin typeface="Verdana"/>
                <a:cs typeface="Verdana"/>
              </a:rPr>
              <a:t>du </a:t>
            </a:r>
            <a:r>
              <a:rPr sz="2000" spc="-695" dirty="0">
                <a:latin typeface="Verdana"/>
                <a:cs typeface="Verdana"/>
              </a:rPr>
              <a:t> </a:t>
            </a:r>
            <a:r>
              <a:rPr sz="2000" spc="-10" dirty="0">
                <a:latin typeface="Verdana"/>
                <a:cs typeface="Verdana"/>
              </a:rPr>
              <a:t>liquide</a:t>
            </a:r>
            <a:r>
              <a:rPr sz="2000" dirty="0">
                <a:latin typeface="Verdana"/>
                <a:cs typeface="Verdana"/>
              </a:rPr>
              <a:t> </a:t>
            </a:r>
            <a:r>
              <a:rPr sz="2000" spc="-5" dirty="0">
                <a:latin typeface="Verdana"/>
                <a:cs typeface="Verdana"/>
              </a:rPr>
              <a:t>provenant</a:t>
            </a:r>
            <a:r>
              <a:rPr sz="2000" spc="-25" dirty="0">
                <a:latin typeface="Verdana"/>
                <a:cs typeface="Verdana"/>
              </a:rPr>
              <a:t> </a:t>
            </a:r>
            <a:r>
              <a:rPr sz="2000" spc="-5" dirty="0">
                <a:latin typeface="Verdana"/>
                <a:cs typeface="Verdana"/>
              </a:rPr>
              <a:t>de</a:t>
            </a:r>
            <a:r>
              <a:rPr sz="2000" spc="-15" dirty="0">
                <a:latin typeface="Verdana"/>
                <a:cs typeface="Verdana"/>
              </a:rPr>
              <a:t> </a:t>
            </a:r>
            <a:r>
              <a:rPr sz="2000" spc="-5" dirty="0">
                <a:latin typeface="Verdana"/>
                <a:cs typeface="Verdana"/>
              </a:rPr>
              <a:t>la</a:t>
            </a:r>
            <a:r>
              <a:rPr sz="2000" spc="10" dirty="0">
                <a:latin typeface="Verdana"/>
                <a:cs typeface="Verdana"/>
              </a:rPr>
              <a:t> </a:t>
            </a:r>
            <a:r>
              <a:rPr sz="2000" spc="-5" dirty="0">
                <a:latin typeface="Verdana"/>
                <a:cs typeface="Verdana"/>
              </a:rPr>
              <a:t>tuyauterie</a:t>
            </a:r>
            <a:r>
              <a:rPr sz="2000" spc="-35" dirty="0">
                <a:latin typeface="Verdana"/>
                <a:cs typeface="Verdana"/>
              </a:rPr>
              <a:t> </a:t>
            </a:r>
            <a:r>
              <a:rPr sz="2000" spc="-10" dirty="0">
                <a:latin typeface="Verdana"/>
                <a:cs typeface="Verdana"/>
              </a:rPr>
              <a:t>d'aspiration.</a:t>
            </a:r>
            <a:endParaRPr sz="2000" dirty="0">
              <a:latin typeface="Verdana"/>
              <a:cs typeface="Verdana"/>
            </a:endParaRPr>
          </a:p>
          <a:p>
            <a:pPr marL="12700" marR="414020" algn="just">
              <a:lnSpc>
                <a:spcPct val="100000"/>
              </a:lnSpc>
            </a:pPr>
            <a:r>
              <a:rPr sz="2000" dirty="0">
                <a:latin typeface="Verdana"/>
                <a:cs typeface="Verdana"/>
              </a:rPr>
              <a:t>Il </a:t>
            </a:r>
            <a:r>
              <a:rPr sz="2000" spc="-5" dirty="0">
                <a:latin typeface="Verdana"/>
                <a:cs typeface="Verdana"/>
              </a:rPr>
              <a:t>est nécessaire de fermer </a:t>
            </a:r>
            <a:r>
              <a:rPr sz="2000" b="1" spc="-5" dirty="0">
                <a:latin typeface="Verdana"/>
                <a:cs typeface="Verdana"/>
              </a:rPr>
              <a:t>l'ouverture </a:t>
            </a:r>
            <a:r>
              <a:rPr sz="2000" b="1" dirty="0">
                <a:latin typeface="Verdana"/>
                <a:cs typeface="Verdana"/>
              </a:rPr>
              <a:t>de refoulement </a:t>
            </a:r>
            <a:r>
              <a:rPr sz="2000" spc="-5" dirty="0">
                <a:latin typeface="Verdana"/>
                <a:cs typeface="Verdana"/>
              </a:rPr>
              <a:t>et </a:t>
            </a:r>
            <a:r>
              <a:rPr sz="2000" spc="-690" dirty="0">
                <a:latin typeface="Verdana"/>
                <a:cs typeface="Verdana"/>
              </a:rPr>
              <a:t> </a:t>
            </a:r>
            <a:r>
              <a:rPr sz="2000" spc="-5" dirty="0">
                <a:latin typeface="Verdana"/>
                <a:cs typeface="Verdana"/>
              </a:rPr>
              <a:t>d'ouvrir</a:t>
            </a:r>
            <a:r>
              <a:rPr sz="2000" spc="-30" dirty="0">
                <a:latin typeface="Verdana"/>
                <a:cs typeface="Verdana"/>
              </a:rPr>
              <a:t> </a:t>
            </a:r>
            <a:r>
              <a:rPr sz="2000" spc="-5" dirty="0">
                <a:latin typeface="Verdana"/>
                <a:cs typeface="Verdana"/>
              </a:rPr>
              <a:t>l'arrivé</a:t>
            </a:r>
            <a:r>
              <a:rPr sz="2000" dirty="0">
                <a:latin typeface="Verdana"/>
                <a:cs typeface="Verdana"/>
              </a:rPr>
              <a:t> </a:t>
            </a:r>
            <a:r>
              <a:rPr sz="2000" spc="-5" dirty="0">
                <a:latin typeface="Verdana"/>
                <a:cs typeface="Verdana"/>
              </a:rPr>
              <a:t>d'aspiration.</a:t>
            </a:r>
            <a:endParaRPr sz="2000" dirty="0">
              <a:latin typeface="Verdana"/>
              <a:cs typeface="Verdana"/>
            </a:endParaRPr>
          </a:p>
          <a:p>
            <a:pPr>
              <a:lnSpc>
                <a:spcPct val="100000"/>
              </a:lnSpc>
              <a:spcBef>
                <a:spcPts val="55"/>
              </a:spcBef>
            </a:pPr>
            <a:endParaRPr sz="3150" dirty="0">
              <a:latin typeface="Verdana"/>
              <a:cs typeface="Verdana"/>
            </a:endParaRPr>
          </a:p>
          <a:p>
            <a:pPr marL="228600" marR="5600065">
              <a:lnSpc>
                <a:spcPct val="100000"/>
              </a:lnSpc>
            </a:pPr>
            <a:r>
              <a:rPr sz="1600" b="1" spc="-10" dirty="0">
                <a:solidFill>
                  <a:srgbClr val="FF0000"/>
                </a:solidFill>
                <a:latin typeface="Verdana"/>
                <a:cs typeface="Verdana"/>
              </a:rPr>
              <a:t>Figure </a:t>
            </a:r>
            <a:r>
              <a:rPr sz="1600" b="1" spc="-5" dirty="0" smtClean="0">
                <a:solidFill>
                  <a:srgbClr val="FF0000"/>
                </a:solidFill>
                <a:latin typeface="Verdana"/>
                <a:cs typeface="Verdana"/>
              </a:rPr>
              <a:t>5 </a:t>
            </a:r>
            <a:r>
              <a:rPr sz="1600" b="1" spc="-5" dirty="0">
                <a:solidFill>
                  <a:srgbClr val="FF0000"/>
                </a:solidFill>
                <a:latin typeface="Verdana"/>
                <a:cs typeface="Verdana"/>
              </a:rPr>
              <a:t>: </a:t>
            </a:r>
            <a:r>
              <a:rPr sz="1600" b="1" spc="-10" dirty="0">
                <a:solidFill>
                  <a:srgbClr val="FF0000"/>
                </a:solidFill>
                <a:latin typeface="Verdana"/>
                <a:cs typeface="Verdana"/>
              </a:rPr>
              <a:t>Exemple </a:t>
            </a:r>
            <a:r>
              <a:rPr sz="1600" b="1" spc="-535" dirty="0">
                <a:solidFill>
                  <a:srgbClr val="FF0000"/>
                </a:solidFill>
                <a:latin typeface="Verdana"/>
                <a:cs typeface="Verdana"/>
              </a:rPr>
              <a:t> </a:t>
            </a:r>
            <a:r>
              <a:rPr sz="1600" b="1" spc="-10" dirty="0">
                <a:solidFill>
                  <a:srgbClr val="FF0000"/>
                </a:solidFill>
                <a:latin typeface="Verdana"/>
                <a:cs typeface="Verdana"/>
              </a:rPr>
              <a:t>de fonctionnement </a:t>
            </a:r>
            <a:r>
              <a:rPr sz="1600" b="1" spc="-5" dirty="0">
                <a:solidFill>
                  <a:srgbClr val="FF0000"/>
                </a:solidFill>
                <a:latin typeface="Verdana"/>
                <a:cs typeface="Verdana"/>
              </a:rPr>
              <a:t> </a:t>
            </a:r>
            <a:r>
              <a:rPr sz="1600" b="1" spc="-10" dirty="0">
                <a:solidFill>
                  <a:srgbClr val="FF0000"/>
                </a:solidFill>
                <a:latin typeface="Verdana"/>
                <a:cs typeface="Verdana"/>
              </a:rPr>
              <a:t>d’une pompe </a:t>
            </a:r>
            <a:r>
              <a:rPr sz="1600" b="1" spc="-5" dirty="0">
                <a:solidFill>
                  <a:srgbClr val="FF0000"/>
                </a:solidFill>
                <a:latin typeface="Verdana"/>
                <a:cs typeface="Verdana"/>
              </a:rPr>
              <a:t> alternative à </a:t>
            </a:r>
            <a:r>
              <a:rPr sz="1600" b="1" spc="-10" dirty="0">
                <a:solidFill>
                  <a:srgbClr val="FF0000"/>
                </a:solidFill>
                <a:latin typeface="Verdana"/>
                <a:cs typeface="Verdana"/>
              </a:rPr>
              <a:t>double </a:t>
            </a:r>
            <a:r>
              <a:rPr sz="1600" b="1" spc="-535" dirty="0">
                <a:solidFill>
                  <a:srgbClr val="FF0000"/>
                </a:solidFill>
                <a:latin typeface="Verdana"/>
                <a:cs typeface="Verdana"/>
              </a:rPr>
              <a:t> </a:t>
            </a:r>
            <a:r>
              <a:rPr sz="1600" b="1" spc="-10" dirty="0">
                <a:solidFill>
                  <a:srgbClr val="FF0000"/>
                </a:solidFill>
                <a:latin typeface="Verdana"/>
                <a:cs typeface="Verdana"/>
              </a:rPr>
              <a:t>effet</a:t>
            </a:r>
            <a:endParaRPr sz="1600" dirty="0">
              <a:latin typeface="Verdana"/>
              <a:cs typeface="Verdana"/>
            </a:endParaRPr>
          </a:p>
        </p:txBody>
      </p:sp>
      <p:sp>
        <p:nvSpPr>
          <p:cNvPr id="5" name="Espace réservé du numéro de diapositive 4"/>
          <p:cNvSpPr>
            <a:spLocks noGrp="1"/>
          </p:cNvSpPr>
          <p:nvPr>
            <p:ph type="sldNum" sz="quarter" idx="7"/>
          </p:nvPr>
        </p:nvSpPr>
        <p:spPr/>
        <p:txBody>
          <a:bodyPr/>
          <a:lstStyle/>
          <a:p>
            <a:fld id="{B6F15528-21DE-4FAA-801E-634DDDAF4B2B}" type="slidenum">
              <a:rPr lang="fr-FR" smtClean="0"/>
              <a:t>13</a:t>
            </a:fld>
            <a:endParaRPr lang="fr-FR"/>
          </a:p>
        </p:txBody>
      </p:sp>
    </p:spTree>
    <p:extLst>
      <p:ext uri="{BB962C8B-B14F-4D97-AF65-F5344CB8AC3E}">
        <p14:creationId xmlns:p14="http://schemas.microsoft.com/office/powerpoint/2010/main" val="3715978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473" y="362838"/>
            <a:ext cx="7765415" cy="2769870"/>
          </a:xfrm>
          <a:prstGeom prst="rect">
            <a:avLst/>
          </a:prstGeom>
        </p:spPr>
        <p:txBody>
          <a:bodyPr vert="horz" wrap="square" lIns="0" tIns="13335" rIns="0" bIns="0" rtlCol="0">
            <a:spAutoFit/>
          </a:bodyPr>
          <a:lstStyle/>
          <a:p>
            <a:pPr marL="12700">
              <a:lnSpc>
                <a:spcPct val="100000"/>
              </a:lnSpc>
              <a:spcBef>
                <a:spcPts val="105"/>
              </a:spcBef>
            </a:pPr>
            <a:r>
              <a:rPr sz="2000" spc="-5" dirty="0">
                <a:latin typeface="Verdana"/>
                <a:cs typeface="Verdana"/>
              </a:rPr>
              <a:t>Ceci</a:t>
            </a:r>
            <a:r>
              <a:rPr sz="2000" spc="-40" dirty="0">
                <a:latin typeface="Verdana"/>
                <a:cs typeface="Verdana"/>
              </a:rPr>
              <a:t> </a:t>
            </a:r>
            <a:r>
              <a:rPr sz="2000" spc="-5" dirty="0">
                <a:latin typeface="Verdana"/>
                <a:cs typeface="Verdana"/>
              </a:rPr>
              <a:t>est</a:t>
            </a:r>
            <a:r>
              <a:rPr sz="2000" spc="-10" dirty="0">
                <a:latin typeface="Verdana"/>
                <a:cs typeface="Verdana"/>
              </a:rPr>
              <a:t> </a:t>
            </a:r>
            <a:r>
              <a:rPr sz="2000" spc="-5" dirty="0">
                <a:latin typeface="Verdana"/>
                <a:cs typeface="Verdana"/>
              </a:rPr>
              <a:t>réalisé par</a:t>
            </a:r>
            <a:r>
              <a:rPr sz="2000" spc="-15" dirty="0">
                <a:latin typeface="Verdana"/>
                <a:cs typeface="Verdana"/>
              </a:rPr>
              <a:t> </a:t>
            </a:r>
            <a:r>
              <a:rPr sz="2000" dirty="0">
                <a:latin typeface="Verdana"/>
                <a:cs typeface="Verdana"/>
              </a:rPr>
              <a:t>un</a:t>
            </a:r>
            <a:r>
              <a:rPr sz="2000" spc="-10" dirty="0">
                <a:latin typeface="Verdana"/>
                <a:cs typeface="Verdana"/>
              </a:rPr>
              <a:t> </a:t>
            </a:r>
            <a:r>
              <a:rPr sz="2000" b="1" dirty="0">
                <a:latin typeface="Verdana"/>
                <a:cs typeface="Verdana"/>
              </a:rPr>
              <a:t>jeu</a:t>
            </a:r>
            <a:r>
              <a:rPr sz="2000" b="1" spc="-15" dirty="0">
                <a:latin typeface="Verdana"/>
                <a:cs typeface="Verdana"/>
              </a:rPr>
              <a:t> </a:t>
            </a:r>
            <a:r>
              <a:rPr sz="2000" b="1" dirty="0">
                <a:latin typeface="Verdana"/>
                <a:cs typeface="Verdana"/>
              </a:rPr>
              <a:t>de</a:t>
            </a:r>
            <a:r>
              <a:rPr sz="2000" b="1" spc="-10" dirty="0">
                <a:latin typeface="Verdana"/>
                <a:cs typeface="Verdana"/>
              </a:rPr>
              <a:t> </a:t>
            </a:r>
            <a:r>
              <a:rPr sz="2000" b="1" spc="-5" dirty="0">
                <a:latin typeface="Verdana"/>
                <a:cs typeface="Verdana"/>
              </a:rPr>
              <a:t>clapets</a:t>
            </a:r>
            <a:r>
              <a:rPr sz="2000" spc="-5" dirty="0">
                <a:latin typeface="Verdana"/>
                <a:cs typeface="Verdana"/>
              </a:rPr>
              <a:t>.</a:t>
            </a:r>
            <a:endParaRPr sz="2000">
              <a:latin typeface="Verdana"/>
              <a:cs typeface="Verdana"/>
            </a:endParaRPr>
          </a:p>
          <a:p>
            <a:pPr>
              <a:lnSpc>
                <a:spcPct val="100000"/>
              </a:lnSpc>
              <a:spcBef>
                <a:spcPts val="25"/>
              </a:spcBef>
            </a:pPr>
            <a:endParaRPr sz="1950">
              <a:latin typeface="Verdana"/>
              <a:cs typeface="Verdana"/>
            </a:endParaRPr>
          </a:p>
          <a:p>
            <a:pPr marL="12700">
              <a:lnSpc>
                <a:spcPct val="100000"/>
              </a:lnSpc>
              <a:spcBef>
                <a:spcPts val="5"/>
              </a:spcBef>
            </a:pPr>
            <a:r>
              <a:rPr sz="2000" dirty="0">
                <a:latin typeface="Verdana"/>
                <a:cs typeface="Verdana"/>
              </a:rPr>
              <a:t>Une</a:t>
            </a:r>
            <a:r>
              <a:rPr sz="2000" spc="60" dirty="0">
                <a:latin typeface="Verdana"/>
                <a:cs typeface="Verdana"/>
              </a:rPr>
              <a:t> </a:t>
            </a:r>
            <a:r>
              <a:rPr sz="2000" b="1" spc="-5" dirty="0">
                <a:latin typeface="Verdana"/>
                <a:cs typeface="Verdana"/>
              </a:rPr>
              <a:t>pompe</a:t>
            </a:r>
            <a:r>
              <a:rPr sz="2000" b="1" spc="85" dirty="0">
                <a:latin typeface="Verdana"/>
                <a:cs typeface="Verdana"/>
              </a:rPr>
              <a:t> </a:t>
            </a:r>
            <a:r>
              <a:rPr sz="2000" b="1" spc="-5" dirty="0">
                <a:latin typeface="Verdana"/>
                <a:cs typeface="Verdana"/>
              </a:rPr>
              <a:t>volumétrique</a:t>
            </a:r>
            <a:r>
              <a:rPr sz="2000" b="1" spc="90" dirty="0">
                <a:latin typeface="Verdana"/>
                <a:cs typeface="Verdana"/>
              </a:rPr>
              <a:t> </a:t>
            </a:r>
            <a:r>
              <a:rPr sz="2000" spc="-5" dirty="0">
                <a:latin typeface="Verdana"/>
                <a:cs typeface="Verdana"/>
              </a:rPr>
              <a:t>alternative</a:t>
            </a:r>
            <a:r>
              <a:rPr sz="2000" spc="70" dirty="0">
                <a:latin typeface="Verdana"/>
                <a:cs typeface="Verdana"/>
              </a:rPr>
              <a:t> </a:t>
            </a:r>
            <a:r>
              <a:rPr sz="2000" spc="-10" dirty="0">
                <a:latin typeface="Verdana"/>
                <a:cs typeface="Verdana"/>
              </a:rPr>
              <a:t>comportera</a:t>
            </a:r>
            <a:r>
              <a:rPr sz="2000" spc="75" dirty="0">
                <a:latin typeface="Verdana"/>
                <a:cs typeface="Verdana"/>
              </a:rPr>
              <a:t> </a:t>
            </a:r>
            <a:r>
              <a:rPr sz="2000" spc="-5" dirty="0">
                <a:latin typeface="Verdana"/>
                <a:cs typeface="Verdana"/>
              </a:rPr>
              <a:t>toujours</a:t>
            </a:r>
            <a:endParaRPr sz="2000">
              <a:latin typeface="Verdana"/>
              <a:cs typeface="Verdana"/>
            </a:endParaRPr>
          </a:p>
          <a:p>
            <a:pPr marL="12700">
              <a:lnSpc>
                <a:spcPct val="100000"/>
              </a:lnSpc>
            </a:pPr>
            <a:r>
              <a:rPr sz="2000" b="1" dirty="0">
                <a:latin typeface="Verdana"/>
                <a:cs typeface="Verdana"/>
              </a:rPr>
              <a:t>des</a:t>
            </a:r>
            <a:r>
              <a:rPr sz="2000" b="1" spc="-15" dirty="0">
                <a:latin typeface="Verdana"/>
                <a:cs typeface="Verdana"/>
              </a:rPr>
              <a:t> </a:t>
            </a:r>
            <a:r>
              <a:rPr sz="2000" b="1" spc="-5" dirty="0">
                <a:latin typeface="Verdana"/>
                <a:cs typeface="Verdana"/>
              </a:rPr>
              <a:t>clapets </a:t>
            </a:r>
            <a:r>
              <a:rPr sz="2000" b="1" spc="-5" dirty="0">
                <a:solidFill>
                  <a:srgbClr val="0303BC"/>
                </a:solidFill>
                <a:latin typeface="Verdana"/>
                <a:cs typeface="Verdana"/>
              </a:rPr>
              <a:t>d'aspiration</a:t>
            </a:r>
            <a:r>
              <a:rPr sz="2000" b="1" spc="15" dirty="0">
                <a:solidFill>
                  <a:srgbClr val="0303BC"/>
                </a:solidFill>
                <a:latin typeface="Verdana"/>
                <a:cs typeface="Verdana"/>
              </a:rPr>
              <a:t> </a:t>
            </a:r>
            <a:r>
              <a:rPr sz="2000" spc="-5" dirty="0">
                <a:latin typeface="Verdana"/>
                <a:cs typeface="Verdana"/>
              </a:rPr>
              <a:t>et</a:t>
            </a:r>
            <a:r>
              <a:rPr sz="2000" dirty="0">
                <a:latin typeface="Verdana"/>
                <a:cs typeface="Verdana"/>
              </a:rPr>
              <a:t> </a:t>
            </a:r>
            <a:r>
              <a:rPr sz="2000" spc="-5" dirty="0">
                <a:latin typeface="Verdana"/>
                <a:cs typeface="Verdana"/>
              </a:rPr>
              <a:t>d'autres</a:t>
            </a:r>
            <a:r>
              <a:rPr sz="2000" spc="-10" dirty="0">
                <a:latin typeface="Verdana"/>
                <a:cs typeface="Verdana"/>
              </a:rPr>
              <a:t> </a:t>
            </a:r>
            <a:r>
              <a:rPr sz="2000" dirty="0">
                <a:latin typeface="Verdana"/>
                <a:cs typeface="Verdana"/>
              </a:rPr>
              <a:t>au </a:t>
            </a:r>
            <a:r>
              <a:rPr sz="2000" b="1" spc="-5" dirty="0">
                <a:solidFill>
                  <a:srgbClr val="0303BC"/>
                </a:solidFill>
                <a:latin typeface="Verdana"/>
                <a:cs typeface="Verdana"/>
              </a:rPr>
              <a:t>refoulement</a:t>
            </a:r>
            <a:r>
              <a:rPr sz="2000" spc="-5" dirty="0">
                <a:latin typeface="Verdana"/>
                <a:cs typeface="Verdana"/>
              </a:rPr>
              <a:t>.</a:t>
            </a:r>
            <a:endParaRPr sz="2000">
              <a:latin typeface="Verdana"/>
              <a:cs typeface="Verdana"/>
            </a:endParaRPr>
          </a:p>
          <a:p>
            <a:pPr>
              <a:lnSpc>
                <a:spcPct val="100000"/>
              </a:lnSpc>
              <a:spcBef>
                <a:spcPts val="30"/>
              </a:spcBef>
            </a:pPr>
            <a:endParaRPr sz="1950">
              <a:latin typeface="Verdana"/>
              <a:cs typeface="Verdana"/>
            </a:endParaRPr>
          </a:p>
          <a:p>
            <a:pPr marL="12700">
              <a:lnSpc>
                <a:spcPct val="100000"/>
              </a:lnSpc>
            </a:pPr>
            <a:r>
              <a:rPr sz="2000" spc="-5" dirty="0">
                <a:latin typeface="Verdana"/>
                <a:cs typeface="Verdana"/>
              </a:rPr>
              <a:t>Les</a:t>
            </a:r>
            <a:r>
              <a:rPr sz="2000" spc="-40" dirty="0">
                <a:latin typeface="Verdana"/>
                <a:cs typeface="Verdana"/>
              </a:rPr>
              <a:t> </a:t>
            </a:r>
            <a:r>
              <a:rPr sz="2000" dirty="0">
                <a:latin typeface="Verdana"/>
                <a:cs typeface="Verdana"/>
              </a:rPr>
              <a:t>2 </a:t>
            </a:r>
            <a:r>
              <a:rPr sz="2000" spc="-5" dirty="0">
                <a:latin typeface="Verdana"/>
                <a:cs typeface="Verdana"/>
              </a:rPr>
              <a:t>principales</a:t>
            </a:r>
            <a:r>
              <a:rPr sz="2000" dirty="0">
                <a:latin typeface="Verdana"/>
                <a:cs typeface="Verdana"/>
              </a:rPr>
              <a:t> </a:t>
            </a:r>
            <a:r>
              <a:rPr sz="2000" spc="-5" dirty="0">
                <a:latin typeface="Verdana"/>
                <a:cs typeface="Verdana"/>
              </a:rPr>
              <a:t>catégories de</a:t>
            </a:r>
            <a:r>
              <a:rPr sz="2000" spc="-15" dirty="0">
                <a:latin typeface="Verdana"/>
                <a:cs typeface="Verdana"/>
              </a:rPr>
              <a:t> </a:t>
            </a:r>
            <a:r>
              <a:rPr sz="2000" spc="-5" dirty="0">
                <a:latin typeface="Verdana"/>
                <a:cs typeface="Verdana"/>
              </a:rPr>
              <a:t>pompes</a:t>
            </a:r>
            <a:r>
              <a:rPr sz="2000" dirty="0">
                <a:latin typeface="Verdana"/>
                <a:cs typeface="Verdana"/>
              </a:rPr>
              <a:t> </a:t>
            </a:r>
            <a:r>
              <a:rPr sz="2000" spc="-5" dirty="0">
                <a:latin typeface="Verdana"/>
                <a:cs typeface="Verdana"/>
              </a:rPr>
              <a:t>alternatives</a:t>
            </a:r>
            <a:r>
              <a:rPr sz="2000" spc="-25" dirty="0">
                <a:latin typeface="Verdana"/>
                <a:cs typeface="Verdana"/>
              </a:rPr>
              <a:t> </a:t>
            </a:r>
            <a:r>
              <a:rPr sz="2000" dirty="0">
                <a:latin typeface="Verdana"/>
                <a:cs typeface="Verdana"/>
              </a:rPr>
              <a:t>sont</a:t>
            </a:r>
            <a:r>
              <a:rPr sz="2000" spc="-20" dirty="0">
                <a:latin typeface="Verdana"/>
                <a:cs typeface="Verdana"/>
              </a:rPr>
              <a:t> </a:t>
            </a:r>
            <a:r>
              <a:rPr sz="2000" dirty="0">
                <a:latin typeface="Verdana"/>
                <a:cs typeface="Verdana"/>
              </a:rPr>
              <a:t>:</a:t>
            </a:r>
            <a:endParaRPr sz="2000">
              <a:latin typeface="Verdana"/>
              <a:cs typeface="Verdana"/>
            </a:endParaRPr>
          </a:p>
          <a:p>
            <a:pPr>
              <a:lnSpc>
                <a:spcPct val="100000"/>
              </a:lnSpc>
              <a:spcBef>
                <a:spcPts val="30"/>
              </a:spcBef>
            </a:pPr>
            <a:endParaRPr sz="1950">
              <a:latin typeface="Verdana"/>
              <a:cs typeface="Verdana"/>
            </a:endParaRPr>
          </a:p>
          <a:p>
            <a:pPr marL="12700">
              <a:lnSpc>
                <a:spcPct val="100000"/>
              </a:lnSpc>
            </a:pPr>
            <a:r>
              <a:rPr sz="2000" b="1" spc="-5" dirty="0">
                <a:latin typeface="Verdana"/>
                <a:cs typeface="Verdana"/>
              </a:rPr>
              <a:t>Simplex</a:t>
            </a:r>
            <a:r>
              <a:rPr sz="2000" b="1" spc="-35" dirty="0">
                <a:latin typeface="Verdana"/>
                <a:cs typeface="Verdana"/>
              </a:rPr>
              <a:t> </a:t>
            </a:r>
            <a:r>
              <a:rPr sz="2000" b="1" dirty="0">
                <a:latin typeface="Verdana"/>
                <a:cs typeface="Verdana"/>
              </a:rPr>
              <a:t>:</a:t>
            </a:r>
            <a:r>
              <a:rPr sz="2000" b="1" spc="5" dirty="0">
                <a:latin typeface="Verdana"/>
                <a:cs typeface="Verdana"/>
              </a:rPr>
              <a:t> </a:t>
            </a:r>
            <a:r>
              <a:rPr sz="2000" dirty="0">
                <a:latin typeface="Verdana"/>
                <a:cs typeface="Verdana"/>
              </a:rPr>
              <a:t>1 </a:t>
            </a:r>
            <a:r>
              <a:rPr sz="2000" spc="-5" dirty="0">
                <a:latin typeface="Verdana"/>
                <a:cs typeface="Verdana"/>
              </a:rPr>
              <a:t>cylindre</a:t>
            </a:r>
            <a:r>
              <a:rPr sz="2000" spc="-15" dirty="0">
                <a:latin typeface="Verdana"/>
                <a:cs typeface="Verdana"/>
              </a:rPr>
              <a:t> </a:t>
            </a:r>
            <a:r>
              <a:rPr sz="2000" dirty="0">
                <a:latin typeface="Verdana"/>
                <a:cs typeface="Verdana"/>
              </a:rPr>
              <a:t>– </a:t>
            </a:r>
            <a:r>
              <a:rPr sz="2000" spc="-5" dirty="0">
                <a:latin typeface="Verdana"/>
                <a:cs typeface="Verdana"/>
              </a:rPr>
              <a:t>simple</a:t>
            </a:r>
            <a:r>
              <a:rPr sz="2000" spc="5" dirty="0">
                <a:latin typeface="Verdana"/>
                <a:cs typeface="Verdana"/>
              </a:rPr>
              <a:t> </a:t>
            </a:r>
            <a:r>
              <a:rPr sz="2000" spc="-5" dirty="0">
                <a:latin typeface="Verdana"/>
                <a:cs typeface="Verdana"/>
              </a:rPr>
              <a:t>effet</a:t>
            </a:r>
            <a:endParaRPr sz="2000">
              <a:latin typeface="Verdana"/>
              <a:cs typeface="Verdana"/>
            </a:endParaRPr>
          </a:p>
          <a:p>
            <a:pPr marL="12700">
              <a:lnSpc>
                <a:spcPct val="100000"/>
              </a:lnSpc>
              <a:spcBef>
                <a:spcPts val="5"/>
              </a:spcBef>
              <a:tabLst>
                <a:tab pos="1370330" algn="l"/>
              </a:tabLst>
            </a:pPr>
            <a:r>
              <a:rPr sz="2000" b="1" dirty="0">
                <a:latin typeface="Verdana"/>
                <a:cs typeface="Verdana"/>
              </a:rPr>
              <a:t>Duplex</a:t>
            </a:r>
            <a:r>
              <a:rPr sz="2000" b="1" spc="-35" dirty="0">
                <a:latin typeface="Verdana"/>
                <a:cs typeface="Verdana"/>
              </a:rPr>
              <a:t> </a:t>
            </a:r>
            <a:r>
              <a:rPr sz="2000" b="1" dirty="0">
                <a:latin typeface="Verdana"/>
                <a:cs typeface="Verdana"/>
              </a:rPr>
              <a:t>:	</a:t>
            </a:r>
            <a:r>
              <a:rPr sz="2000" dirty="0">
                <a:latin typeface="Verdana"/>
                <a:cs typeface="Verdana"/>
              </a:rPr>
              <a:t>2</a:t>
            </a:r>
            <a:r>
              <a:rPr sz="2000" spc="-20" dirty="0">
                <a:latin typeface="Verdana"/>
                <a:cs typeface="Verdana"/>
              </a:rPr>
              <a:t> </a:t>
            </a:r>
            <a:r>
              <a:rPr sz="2000" spc="-5" dirty="0">
                <a:latin typeface="Verdana"/>
                <a:cs typeface="Verdana"/>
              </a:rPr>
              <a:t>cylindres</a:t>
            </a:r>
            <a:r>
              <a:rPr sz="2000" spc="-15" dirty="0">
                <a:latin typeface="Verdana"/>
                <a:cs typeface="Verdana"/>
              </a:rPr>
              <a:t> </a:t>
            </a:r>
            <a:r>
              <a:rPr sz="2000" dirty="0">
                <a:latin typeface="Verdana"/>
                <a:cs typeface="Verdana"/>
              </a:rPr>
              <a:t>–</a:t>
            </a:r>
            <a:r>
              <a:rPr sz="2000" spc="-10" dirty="0">
                <a:latin typeface="Verdana"/>
                <a:cs typeface="Verdana"/>
              </a:rPr>
              <a:t> </a:t>
            </a:r>
            <a:r>
              <a:rPr sz="2000" spc="-5" dirty="0">
                <a:latin typeface="Verdana"/>
                <a:cs typeface="Verdana"/>
              </a:rPr>
              <a:t>double</a:t>
            </a:r>
            <a:r>
              <a:rPr sz="2000" spc="-15" dirty="0">
                <a:latin typeface="Verdana"/>
                <a:cs typeface="Verdana"/>
              </a:rPr>
              <a:t> </a:t>
            </a:r>
            <a:r>
              <a:rPr sz="2000" dirty="0">
                <a:latin typeface="Verdana"/>
                <a:cs typeface="Verdana"/>
              </a:rPr>
              <a:t>effet.</a:t>
            </a:r>
            <a:endParaRPr sz="2000">
              <a:latin typeface="Verdana"/>
              <a:cs typeface="Verdana"/>
            </a:endParaRPr>
          </a:p>
        </p:txBody>
      </p:sp>
      <p:pic>
        <p:nvPicPr>
          <p:cNvPr id="3" name="object 3"/>
          <p:cNvPicPr/>
          <p:nvPr/>
        </p:nvPicPr>
        <p:blipFill>
          <a:blip r:embed="rId2" cstate="print"/>
          <a:stretch>
            <a:fillRect/>
          </a:stretch>
        </p:blipFill>
        <p:spPr>
          <a:xfrm>
            <a:off x="1422503" y="3284982"/>
            <a:ext cx="6173747" cy="2979800"/>
          </a:xfrm>
          <a:prstGeom prst="rect">
            <a:avLst/>
          </a:prstGeom>
        </p:spPr>
      </p:pic>
      <p:sp>
        <p:nvSpPr>
          <p:cNvPr id="4" name="Espace réservé du numéro de diapositive 3"/>
          <p:cNvSpPr>
            <a:spLocks noGrp="1"/>
          </p:cNvSpPr>
          <p:nvPr>
            <p:ph type="sldNum" sz="quarter" idx="7"/>
          </p:nvPr>
        </p:nvSpPr>
        <p:spPr/>
        <p:txBody>
          <a:bodyPr/>
          <a:lstStyle/>
          <a:p>
            <a:fld id="{B6F15528-21DE-4FAA-801E-634DDDAF4B2B}" type="slidenum">
              <a:rPr lang="fr-FR" smtClean="0"/>
              <a:t>14</a:t>
            </a:fld>
            <a:endParaRPr lang="fr-FR"/>
          </a:p>
        </p:txBody>
      </p:sp>
    </p:spTree>
    <p:extLst>
      <p:ext uri="{BB962C8B-B14F-4D97-AF65-F5344CB8AC3E}">
        <p14:creationId xmlns:p14="http://schemas.microsoft.com/office/powerpoint/2010/main" val="525642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68" y="315849"/>
            <a:ext cx="7488555" cy="1855470"/>
          </a:xfrm>
          <a:prstGeom prst="rect">
            <a:avLst/>
          </a:prstGeom>
        </p:spPr>
        <p:txBody>
          <a:bodyPr vert="horz" wrap="square" lIns="0" tIns="12700" rIns="0" bIns="0" rtlCol="0">
            <a:spAutoFit/>
          </a:bodyPr>
          <a:lstStyle/>
          <a:p>
            <a:pPr marL="12700" algn="just">
              <a:lnSpc>
                <a:spcPct val="100000"/>
              </a:lnSpc>
              <a:spcBef>
                <a:spcPts val="100"/>
              </a:spcBef>
            </a:pPr>
            <a:r>
              <a:rPr dirty="0"/>
              <a:t>Remarque</a:t>
            </a:r>
            <a:r>
              <a:rPr spc="-55" dirty="0"/>
              <a:t> </a:t>
            </a:r>
            <a:r>
              <a:rPr dirty="0"/>
              <a:t>:</a:t>
            </a:r>
          </a:p>
          <a:p>
            <a:pPr marL="12700" marR="5080" algn="just">
              <a:lnSpc>
                <a:spcPct val="100000"/>
              </a:lnSpc>
            </a:pPr>
            <a:r>
              <a:rPr b="0" spc="-5" dirty="0">
                <a:solidFill>
                  <a:srgbClr val="000000"/>
                </a:solidFill>
                <a:latin typeface="Verdana"/>
                <a:cs typeface="Verdana"/>
              </a:rPr>
              <a:t>Si</a:t>
            </a:r>
            <a:r>
              <a:rPr b="0" dirty="0">
                <a:solidFill>
                  <a:srgbClr val="000000"/>
                </a:solidFill>
                <a:latin typeface="Verdana"/>
                <a:cs typeface="Verdana"/>
              </a:rPr>
              <a:t> </a:t>
            </a:r>
            <a:r>
              <a:rPr b="0" spc="-5" dirty="0">
                <a:solidFill>
                  <a:srgbClr val="000000"/>
                </a:solidFill>
                <a:latin typeface="Verdana"/>
                <a:cs typeface="Verdana"/>
              </a:rPr>
              <a:t>la</a:t>
            </a:r>
            <a:r>
              <a:rPr b="0" dirty="0">
                <a:solidFill>
                  <a:srgbClr val="000000"/>
                </a:solidFill>
                <a:latin typeface="Verdana"/>
                <a:cs typeface="Verdana"/>
              </a:rPr>
              <a:t> </a:t>
            </a:r>
            <a:r>
              <a:rPr b="0" spc="-5" dirty="0">
                <a:solidFill>
                  <a:srgbClr val="000000"/>
                </a:solidFill>
                <a:latin typeface="Verdana"/>
                <a:cs typeface="Verdana"/>
              </a:rPr>
              <a:t>canalisation</a:t>
            </a:r>
            <a:r>
              <a:rPr b="0" dirty="0">
                <a:solidFill>
                  <a:srgbClr val="000000"/>
                </a:solidFill>
                <a:latin typeface="Verdana"/>
                <a:cs typeface="Verdana"/>
              </a:rPr>
              <a:t> </a:t>
            </a:r>
            <a:r>
              <a:rPr b="0" spc="-5" dirty="0">
                <a:solidFill>
                  <a:srgbClr val="000000"/>
                </a:solidFill>
                <a:latin typeface="Verdana"/>
                <a:cs typeface="Verdana"/>
              </a:rPr>
              <a:t>de</a:t>
            </a:r>
            <a:r>
              <a:rPr b="0" dirty="0">
                <a:solidFill>
                  <a:srgbClr val="000000"/>
                </a:solidFill>
                <a:latin typeface="Verdana"/>
                <a:cs typeface="Verdana"/>
              </a:rPr>
              <a:t> </a:t>
            </a:r>
            <a:r>
              <a:rPr b="0" spc="-5" dirty="0">
                <a:solidFill>
                  <a:srgbClr val="000000"/>
                </a:solidFill>
                <a:latin typeface="Verdana"/>
                <a:cs typeface="Verdana"/>
              </a:rPr>
              <a:t>refoulement</a:t>
            </a:r>
            <a:r>
              <a:rPr b="0" dirty="0">
                <a:solidFill>
                  <a:srgbClr val="000000"/>
                </a:solidFill>
                <a:latin typeface="Verdana"/>
                <a:cs typeface="Verdana"/>
              </a:rPr>
              <a:t> </a:t>
            </a:r>
            <a:r>
              <a:rPr b="0" spc="-10" dirty="0">
                <a:solidFill>
                  <a:srgbClr val="000000"/>
                </a:solidFill>
                <a:latin typeface="Verdana"/>
                <a:cs typeface="Verdana"/>
              </a:rPr>
              <a:t>est</a:t>
            </a:r>
            <a:r>
              <a:rPr b="0" spc="-5" dirty="0">
                <a:solidFill>
                  <a:srgbClr val="000000"/>
                </a:solidFill>
                <a:latin typeface="Verdana"/>
                <a:cs typeface="Verdana"/>
              </a:rPr>
              <a:t> </a:t>
            </a:r>
            <a:r>
              <a:rPr b="0" spc="-10" dirty="0">
                <a:solidFill>
                  <a:srgbClr val="000000"/>
                </a:solidFill>
                <a:latin typeface="Verdana"/>
                <a:cs typeface="Verdana"/>
              </a:rPr>
              <a:t>bouchée,</a:t>
            </a:r>
            <a:r>
              <a:rPr b="0" spc="-5" dirty="0">
                <a:solidFill>
                  <a:srgbClr val="000000"/>
                </a:solidFill>
                <a:latin typeface="Verdana"/>
                <a:cs typeface="Verdana"/>
              </a:rPr>
              <a:t> Il</a:t>
            </a:r>
            <a:r>
              <a:rPr b="0" dirty="0">
                <a:solidFill>
                  <a:srgbClr val="000000"/>
                </a:solidFill>
                <a:latin typeface="Verdana"/>
                <a:cs typeface="Verdana"/>
              </a:rPr>
              <a:t> </a:t>
            </a:r>
            <a:r>
              <a:rPr b="0" spc="-5" dirty="0">
                <a:solidFill>
                  <a:srgbClr val="000000"/>
                </a:solidFill>
                <a:latin typeface="Verdana"/>
                <a:cs typeface="Verdana"/>
              </a:rPr>
              <a:t>faut </a:t>
            </a:r>
            <a:r>
              <a:rPr b="0" spc="-690" dirty="0">
                <a:solidFill>
                  <a:srgbClr val="000000"/>
                </a:solidFill>
                <a:latin typeface="Verdana"/>
                <a:cs typeface="Verdana"/>
              </a:rPr>
              <a:t> </a:t>
            </a:r>
            <a:r>
              <a:rPr b="0" spc="-5" dirty="0">
                <a:solidFill>
                  <a:srgbClr val="000000"/>
                </a:solidFill>
                <a:latin typeface="Verdana"/>
                <a:cs typeface="Verdana"/>
              </a:rPr>
              <a:t>arrêter</a:t>
            </a:r>
            <a:r>
              <a:rPr b="0" dirty="0">
                <a:solidFill>
                  <a:srgbClr val="000000"/>
                </a:solidFill>
                <a:latin typeface="Verdana"/>
                <a:cs typeface="Verdana"/>
              </a:rPr>
              <a:t> </a:t>
            </a:r>
            <a:r>
              <a:rPr b="0" spc="-5" dirty="0">
                <a:solidFill>
                  <a:srgbClr val="000000"/>
                </a:solidFill>
                <a:latin typeface="Verdana"/>
                <a:cs typeface="Verdana"/>
              </a:rPr>
              <a:t>immédiatement</a:t>
            </a:r>
            <a:r>
              <a:rPr b="0" dirty="0">
                <a:solidFill>
                  <a:srgbClr val="000000"/>
                </a:solidFill>
                <a:latin typeface="Verdana"/>
                <a:cs typeface="Verdana"/>
              </a:rPr>
              <a:t> </a:t>
            </a:r>
            <a:r>
              <a:rPr b="0" spc="-5" dirty="0">
                <a:solidFill>
                  <a:srgbClr val="000000"/>
                </a:solidFill>
                <a:latin typeface="Verdana"/>
                <a:cs typeface="Verdana"/>
              </a:rPr>
              <a:t>une</a:t>
            </a:r>
            <a:r>
              <a:rPr b="0" dirty="0">
                <a:solidFill>
                  <a:srgbClr val="000000"/>
                </a:solidFill>
                <a:latin typeface="Verdana"/>
                <a:cs typeface="Verdana"/>
              </a:rPr>
              <a:t> </a:t>
            </a:r>
            <a:r>
              <a:rPr b="0" spc="-5" dirty="0">
                <a:solidFill>
                  <a:srgbClr val="000000"/>
                </a:solidFill>
                <a:latin typeface="Verdana"/>
                <a:cs typeface="Verdana"/>
              </a:rPr>
              <a:t>pompe</a:t>
            </a:r>
            <a:r>
              <a:rPr b="0" dirty="0">
                <a:solidFill>
                  <a:srgbClr val="000000"/>
                </a:solidFill>
                <a:latin typeface="Verdana"/>
                <a:cs typeface="Verdana"/>
              </a:rPr>
              <a:t> </a:t>
            </a:r>
            <a:r>
              <a:rPr b="0" spc="-5" dirty="0">
                <a:solidFill>
                  <a:srgbClr val="000000"/>
                </a:solidFill>
                <a:latin typeface="Verdana"/>
                <a:cs typeface="Verdana"/>
              </a:rPr>
              <a:t>volumétrique</a:t>
            </a:r>
            <a:r>
              <a:rPr b="0" dirty="0">
                <a:solidFill>
                  <a:srgbClr val="000000"/>
                </a:solidFill>
                <a:latin typeface="Verdana"/>
                <a:cs typeface="Verdana"/>
              </a:rPr>
              <a:t> </a:t>
            </a:r>
            <a:r>
              <a:rPr b="0" spc="-5" dirty="0">
                <a:solidFill>
                  <a:srgbClr val="000000"/>
                </a:solidFill>
                <a:latin typeface="Verdana"/>
                <a:cs typeface="Verdana"/>
              </a:rPr>
              <a:t>dans </a:t>
            </a:r>
            <a:r>
              <a:rPr b="0" spc="-690" dirty="0">
                <a:solidFill>
                  <a:srgbClr val="000000"/>
                </a:solidFill>
                <a:latin typeface="Verdana"/>
                <a:cs typeface="Verdana"/>
              </a:rPr>
              <a:t> </a:t>
            </a:r>
            <a:r>
              <a:rPr b="0" spc="-5" dirty="0">
                <a:solidFill>
                  <a:srgbClr val="000000"/>
                </a:solidFill>
                <a:latin typeface="Verdana"/>
                <a:cs typeface="Verdana"/>
              </a:rPr>
              <a:t>cette situation pour éviter </a:t>
            </a:r>
            <a:r>
              <a:rPr b="0" spc="-10" dirty="0">
                <a:solidFill>
                  <a:srgbClr val="000000"/>
                </a:solidFill>
                <a:latin typeface="Verdana"/>
                <a:cs typeface="Verdana"/>
              </a:rPr>
              <a:t>les </a:t>
            </a:r>
            <a:r>
              <a:rPr b="0" spc="-5" dirty="0">
                <a:solidFill>
                  <a:srgbClr val="000000"/>
                </a:solidFill>
                <a:latin typeface="Verdana"/>
                <a:cs typeface="Verdana"/>
              </a:rPr>
              <a:t>risques d'une augmentation </a:t>
            </a:r>
            <a:r>
              <a:rPr b="0" spc="-690" dirty="0">
                <a:solidFill>
                  <a:srgbClr val="000000"/>
                </a:solidFill>
                <a:latin typeface="Verdana"/>
                <a:cs typeface="Verdana"/>
              </a:rPr>
              <a:t> </a:t>
            </a:r>
            <a:r>
              <a:rPr b="0" spc="-5" dirty="0">
                <a:solidFill>
                  <a:srgbClr val="000000"/>
                </a:solidFill>
                <a:latin typeface="Verdana"/>
                <a:cs typeface="Verdana"/>
              </a:rPr>
              <a:t>de pression </a:t>
            </a:r>
            <a:r>
              <a:rPr b="0" spc="-10" dirty="0">
                <a:solidFill>
                  <a:srgbClr val="000000"/>
                </a:solidFill>
                <a:latin typeface="Verdana"/>
                <a:cs typeface="Verdana"/>
              </a:rPr>
              <a:t>très </a:t>
            </a:r>
            <a:r>
              <a:rPr b="0" spc="-5" dirty="0">
                <a:solidFill>
                  <a:srgbClr val="000000"/>
                </a:solidFill>
                <a:latin typeface="Verdana"/>
                <a:cs typeface="Verdana"/>
              </a:rPr>
              <a:t>importante dans la pompe </a:t>
            </a:r>
            <a:r>
              <a:rPr b="0" dirty="0">
                <a:solidFill>
                  <a:srgbClr val="000000"/>
                </a:solidFill>
                <a:latin typeface="Verdana"/>
                <a:cs typeface="Verdana"/>
              </a:rPr>
              <a:t>qui </a:t>
            </a:r>
            <a:r>
              <a:rPr b="0" spc="-10" dirty="0">
                <a:solidFill>
                  <a:srgbClr val="000000"/>
                </a:solidFill>
                <a:latin typeface="Verdana"/>
                <a:cs typeface="Verdana"/>
              </a:rPr>
              <a:t>pourrait </a:t>
            </a:r>
            <a:r>
              <a:rPr b="0" spc="-5" dirty="0">
                <a:solidFill>
                  <a:srgbClr val="000000"/>
                </a:solidFill>
                <a:latin typeface="Verdana"/>
                <a:cs typeface="Verdana"/>
              </a:rPr>
              <a:t> entraîner</a:t>
            </a:r>
            <a:r>
              <a:rPr b="0" spc="-45" dirty="0">
                <a:solidFill>
                  <a:srgbClr val="000000"/>
                </a:solidFill>
                <a:latin typeface="Verdana"/>
                <a:cs typeface="Verdana"/>
              </a:rPr>
              <a:t> </a:t>
            </a:r>
            <a:r>
              <a:rPr b="0" spc="-5" dirty="0">
                <a:solidFill>
                  <a:srgbClr val="000000"/>
                </a:solidFill>
                <a:latin typeface="Verdana"/>
                <a:cs typeface="Verdana"/>
              </a:rPr>
              <a:t>de</a:t>
            </a:r>
            <a:r>
              <a:rPr b="0" spc="-15" dirty="0">
                <a:solidFill>
                  <a:srgbClr val="000000"/>
                </a:solidFill>
                <a:latin typeface="Verdana"/>
                <a:cs typeface="Verdana"/>
              </a:rPr>
              <a:t> graves</a:t>
            </a:r>
            <a:r>
              <a:rPr b="0" spc="-20" dirty="0">
                <a:solidFill>
                  <a:srgbClr val="000000"/>
                </a:solidFill>
                <a:latin typeface="Verdana"/>
                <a:cs typeface="Verdana"/>
              </a:rPr>
              <a:t> </a:t>
            </a:r>
            <a:r>
              <a:rPr b="0" spc="-10" dirty="0">
                <a:solidFill>
                  <a:srgbClr val="000000"/>
                </a:solidFill>
                <a:latin typeface="Verdana"/>
                <a:cs typeface="Verdana"/>
              </a:rPr>
              <a:t>détériorations</a:t>
            </a:r>
          </a:p>
        </p:txBody>
      </p:sp>
      <p:sp>
        <p:nvSpPr>
          <p:cNvPr id="3" name="object 3"/>
          <p:cNvSpPr txBox="1"/>
          <p:nvPr/>
        </p:nvSpPr>
        <p:spPr>
          <a:xfrm>
            <a:off x="793191" y="2251710"/>
            <a:ext cx="5956300" cy="996315"/>
          </a:xfrm>
          <a:prstGeom prst="rect">
            <a:avLst/>
          </a:prstGeom>
        </p:spPr>
        <p:txBody>
          <a:bodyPr vert="horz" wrap="square" lIns="0" tIns="13335" rIns="0" bIns="0" rtlCol="0">
            <a:spAutoFit/>
          </a:bodyPr>
          <a:lstStyle/>
          <a:p>
            <a:pPr marL="12700" marR="106680" lvl="2">
              <a:lnSpc>
                <a:spcPct val="100000"/>
              </a:lnSpc>
              <a:spcBef>
                <a:spcPts val="105"/>
              </a:spcBef>
              <a:buAutoNum type="arabicPeriod" startAt="2"/>
              <a:tabLst>
                <a:tab pos="918844" algn="l"/>
              </a:tabLst>
            </a:pPr>
            <a:r>
              <a:rPr sz="2000" b="1" dirty="0">
                <a:solidFill>
                  <a:srgbClr val="2C2CB8"/>
                </a:solidFill>
                <a:latin typeface="Verdana"/>
                <a:cs typeface="Verdana"/>
              </a:rPr>
              <a:t>Détails</a:t>
            </a:r>
            <a:r>
              <a:rPr sz="2000" b="1" spc="-35" dirty="0">
                <a:solidFill>
                  <a:srgbClr val="2C2CB8"/>
                </a:solidFill>
                <a:latin typeface="Verdana"/>
                <a:cs typeface="Verdana"/>
              </a:rPr>
              <a:t> </a:t>
            </a:r>
            <a:r>
              <a:rPr sz="2000" b="1" spc="-5" dirty="0">
                <a:solidFill>
                  <a:srgbClr val="2C2CB8"/>
                </a:solidFill>
                <a:latin typeface="Verdana"/>
                <a:cs typeface="Verdana"/>
              </a:rPr>
              <a:t>des</a:t>
            </a:r>
            <a:r>
              <a:rPr sz="2000" b="1" spc="-25" dirty="0">
                <a:solidFill>
                  <a:srgbClr val="2C2CB8"/>
                </a:solidFill>
                <a:latin typeface="Verdana"/>
                <a:cs typeface="Verdana"/>
              </a:rPr>
              <a:t> </a:t>
            </a:r>
            <a:r>
              <a:rPr sz="2000" b="1" dirty="0">
                <a:solidFill>
                  <a:srgbClr val="2C2CB8"/>
                </a:solidFill>
                <a:latin typeface="Verdana"/>
                <a:cs typeface="Verdana"/>
              </a:rPr>
              <a:t>pompes</a:t>
            </a:r>
            <a:r>
              <a:rPr sz="2000" b="1" spc="-40" dirty="0">
                <a:solidFill>
                  <a:srgbClr val="2C2CB8"/>
                </a:solidFill>
                <a:latin typeface="Verdana"/>
                <a:cs typeface="Verdana"/>
              </a:rPr>
              <a:t> </a:t>
            </a:r>
            <a:r>
              <a:rPr sz="2000" b="1" dirty="0">
                <a:solidFill>
                  <a:srgbClr val="2C2CB8"/>
                </a:solidFill>
                <a:latin typeface="Verdana"/>
                <a:cs typeface="Verdana"/>
              </a:rPr>
              <a:t>volumétriques </a:t>
            </a:r>
            <a:r>
              <a:rPr sz="2000" b="1" spc="-670" dirty="0">
                <a:solidFill>
                  <a:srgbClr val="2C2CB8"/>
                </a:solidFill>
                <a:latin typeface="Verdana"/>
                <a:cs typeface="Verdana"/>
              </a:rPr>
              <a:t> </a:t>
            </a:r>
            <a:r>
              <a:rPr sz="2000" b="1" dirty="0">
                <a:solidFill>
                  <a:srgbClr val="2C2CB8"/>
                </a:solidFill>
                <a:latin typeface="Verdana"/>
                <a:cs typeface="Verdana"/>
              </a:rPr>
              <a:t>alternatives</a:t>
            </a:r>
            <a:endParaRPr sz="2000">
              <a:latin typeface="Verdana"/>
              <a:cs typeface="Verdana"/>
            </a:endParaRPr>
          </a:p>
          <a:p>
            <a:pPr marL="1191260" lvl="3" indent="-1179195">
              <a:lnSpc>
                <a:spcPct val="100000"/>
              </a:lnSpc>
              <a:spcBef>
                <a:spcPts val="434"/>
              </a:spcBef>
              <a:buAutoNum type="arabicPeriod"/>
              <a:tabLst>
                <a:tab pos="1191895" algn="l"/>
              </a:tabLst>
            </a:pPr>
            <a:r>
              <a:rPr sz="2000" b="1" dirty="0">
                <a:solidFill>
                  <a:srgbClr val="FF9900"/>
                </a:solidFill>
                <a:latin typeface="Verdana"/>
                <a:cs typeface="Verdana"/>
              </a:rPr>
              <a:t>Pompe</a:t>
            </a:r>
            <a:r>
              <a:rPr sz="2000" b="1" spc="-30" dirty="0">
                <a:solidFill>
                  <a:srgbClr val="FF9900"/>
                </a:solidFill>
                <a:latin typeface="Verdana"/>
                <a:cs typeface="Verdana"/>
              </a:rPr>
              <a:t> </a:t>
            </a:r>
            <a:r>
              <a:rPr sz="2000" b="1" dirty="0">
                <a:solidFill>
                  <a:srgbClr val="FF9900"/>
                </a:solidFill>
                <a:latin typeface="Verdana"/>
                <a:cs typeface="Verdana"/>
              </a:rPr>
              <a:t>alternative</a:t>
            </a:r>
            <a:r>
              <a:rPr sz="2000" b="1" spc="-25" dirty="0">
                <a:solidFill>
                  <a:srgbClr val="FF9900"/>
                </a:solidFill>
                <a:latin typeface="Verdana"/>
                <a:cs typeface="Verdana"/>
              </a:rPr>
              <a:t> </a:t>
            </a:r>
            <a:r>
              <a:rPr sz="2000" b="1" dirty="0">
                <a:solidFill>
                  <a:srgbClr val="FF9900"/>
                </a:solidFill>
                <a:latin typeface="Verdana"/>
                <a:cs typeface="Verdana"/>
              </a:rPr>
              <a:t>à</a:t>
            </a:r>
            <a:r>
              <a:rPr sz="2000" b="1" spc="-10" dirty="0">
                <a:solidFill>
                  <a:srgbClr val="FF9900"/>
                </a:solidFill>
                <a:latin typeface="Verdana"/>
                <a:cs typeface="Verdana"/>
              </a:rPr>
              <a:t> </a:t>
            </a:r>
            <a:r>
              <a:rPr sz="2000" b="1" dirty="0">
                <a:solidFill>
                  <a:srgbClr val="FF9900"/>
                </a:solidFill>
                <a:latin typeface="Verdana"/>
                <a:cs typeface="Verdana"/>
              </a:rPr>
              <a:t>simple</a:t>
            </a:r>
            <a:r>
              <a:rPr sz="2000" b="1" spc="-20" dirty="0">
                <a:solidFill>
                  <a:srgbClr val="FF9900"/>
                </a:solidFill>
                <a:latin typeface="Verdana"/>
                <a:cs typeface="Verdana"/>
              </a:rPr>
              <a:t> </a:t>
            </a:r>
            <a:r>
              <a:rPr sz="2000" b="1" spc="-5" dirty="0">
                <a:solidFill>
                  <a:srgbClr val="FF9900"/>
                </a:solidFill>
                <a:latin typeface="Verdana"/>
                <a:cs typeface="Verdana"/>
              </a:rPr>
              <a:t>effet,</a:t>
            </a:r>
            <a:endParaRPr sz="2000">
              <a:latin typeface="Verdana"/>
              <a:cs typeface="Verdana"/>
            </a:endParaRPr>
          </a:p>
        </p:txBody>
      </p:sp>
      <p:pic>
        <p:nvPicPr>
          <p:cNvPr id="4" name="object 4"/>
          <p:cNvPicPr/>
          <p:nvPr/>
        </p:nvPicPr>
        <p:blipFill>
          <a:blip r:embed="rId2" cstate="print"/>
          <a:stretch>
            <a:fillRect/>
          </a:stretch>
        </p:blipFill>
        <p:spPr>
          <a:xfrm>
            <a:off x="3928998" y="2749867"/>
            <a:ext cx="4224402" cy="3503053"/>
          </a:xfrm>
          <a:prstGeom prst="rect">
            <a:avLst/>
          </a:prstGeom>
        </p:spPr>
      </p:pic>
      <p:sp>
        <p:nvSpPr>
          <p:cNvPr id="5" name="object 5"/>
          <p:cNvSpPr txBox="1"/>
          <p:nvPr/>
        </p:nvSpPr>
        <p:spPr>
          <a:xfrm>
            <a:off x="1293367" y="5416702"/>
            <a:ext cx="2292985" cy="756920"/>
          </a:xfrm>
          <a:prstGeom prst="rect">
            <a:avLst/>
          </a:prstGeom>
        </p:spPr>
        <p:txBody>
          <a:bodyPr vert="horz" wrap="square" lIns="0" tIns="12065" rIns="0" bIns="0" rtlCol="0">
            <a:spAutoFit/>
          </a:bodyPr>
          <a:lstStyle/>
          <a:p>
            <a:pPr marL="12700" marR="5080">
              <a:lnSpc>
                <a:spcPct val="100000"/>
              </a:lnSpc>
              <a:spcBef>
                <a:spcPts val="95"/>
              </a:spcBef>
            </a:pPr>
            <a:r>
              <a:rPr sz="1600" b="1" spc="-10" dirty="0">
                <a:solidFill>
                  <a:srgbClr val="FF0000"/>
                </a:solidFill>
                <a:latin typeface="Verdana"/>
                <a:cs typeface="Verdana"/>
              </a:rPr>
              <a:t>Figure </a:t>
            </a:r>
            <a:r>
              <a:rPr lang="fr-FR" sz="1600" b="1" spc="-5" dirty="0">
                <a:solidFill>
                  <a:srgbClr val="FF0000"/>
                </a:solidFill>
                <a:latin typeface="Verdana"/>
                <a:cs typeface="Verdana"/>
              </a:rPr>
              <a:t>7</a:t>
            </a:r>
            <a:r>
              <a:rPr sz="1600" b="1" spc="-5" dirty="0" smtClean="0">
                <a:solidFill>
                  <a:srgbClr val="FF0000"/>
                </a:solidFill>
                <a:latin typeface="Verdana"/>
                <a:cs typeface="Verdana"/>
              </a:rPr>
              <a:t> </a:t>
            </a:r>
            <a:r>
              <a:rPr sz="1600" b="1" spc="-5" dirty="0">
                <a:solidFill>
                  <a:srgbClr val="FF0000"/>
                </a:solidFill>
                <a:latin typeface="Verdana"/>
                <a:cs typeface="Verdana"/>
              </a:rPr>
              <a:t>: </a:t>
            </a:r>
            <a:r>
              <a:rPr sz="1600" b="1" spc="-10" dirty="0">
                <a:solidFill>
                  <a:srgbClr val="FF0000"/>
                </a:solidFill>
                <a:latin typeface="Verdana"/>
                <a:cs typeface="Verdana"/>
              </a:rPr>
              <a:t>Pompe </a:t>
            </a:r>
            <a:r>
              <a:rPr sz="1600" b="1" spc="-5" dirty="0">
                <a:solidFill>
                  <a:srgbClr val="FF0000"/>
                </a:solidFill>
                <a:latin typeface="Verdana"/>
                <a:cs typeface="Verdana"/>
              </a:rPr>
              <a:t> alternative à </a:t>
            </a:r>
            <a:r>
              <a:rPr sz="1600" b="1" spc="-10" dirty="0">
                <a:solidFill>
                  <a:srgbClr val="FF0000"/>
                </a:solidFill>
                <a:latin typeface="Verdana"/>
                <a:cs typeface="Verdana"/>
              </a:rPr>
              <a:t>simple </a:t>
            </a:r>
            <a:r>
              <a:rPr sz="1600" b="1" spc="-535" dirty="0">
                <a:solidFill>
                  <a:srgbClr val="FF0000"/>
                </a:solidFill>
                <a:latin typeface="Verdana"/>
                <a:cs typeface="Verdana"/>
              </a:rPr>
              <a:t> </a:t>
            </a:r>
            <a:r>
              <a:rPr sz="1600" b="1" spc="-10" dirty="0">
                <a:solidFill>
                  <a:srgbClr val="FF0000"/>
                </a:solidFill>
                <a:latin typeface="Verdana"/>
                <a:cs typeface="Verdana"/>
              </a:rPr>
              <a:t>effet</a:t>
            </a:r>
            <a:endParaRPr sz="1600" dirty="0">
              <a:latin typeface="Verdana"/>
              <a:cs typeface="Verdana"/>
            </a:endParaRPr>
          </a:p>
        </p:txBody>
      </p:sp>
      <p:sp>
        <p:nvSpPr>
          <p:cNvPr id="6" name="Espace réservé du numéro de diapositive 5"/>
          <p:cNvSpPr>
            <a:spLocks noGrp="1"/>
          </p:cNvSpPr>
          <p:nvPr>
            <p:ph type="sldNum" sz="quarter" idx="7"/>
          </p:nvPr>
        </p:nvSpPr>
        <p:spPr/>
        <p:txBody>
          <a:bodyPr/>
          <a:lstStyle/>
          <a:p>
            <a:fld id="{B6F15528-21DE-4FAA-801E-634DDDAF4B2B}" type="slidenum">
              <a:rPr lang="fr-FR" smtClean="0"/>
              <a:t>15</a:t>
            </a:fld>
            <a:endParaRPr lang="fr-FR"/>
          </a:p>
        </p:txBody>
      </p:sp>
    </p:spTree>
    <p:extLst>
      <p:ext uri="{BB962C8B-B14F-4D97-AF65-F5344CB8AC3E}">
        <p14:creationId xmlns:p14="http://schemas.microsoft.com/office/powerpoint/2010/main" val="4052960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68" y="387222"/>
            <a:ext cx="7212965" cy="330835"/>
          </a:xfrm>
          <a:prstGeom prst="rect">
            <a:avLst/>
          </a:prstGeom>
        </p:spPr>
        <p:txBody>
          <a:bodyPr vert="horz" wrap="square" lIns="0" tIns="13335" rIns="0" bIns="0" rtlCol="0">
            <a:spAutoFit/>
          </a:bodyPr>
          <a:lstStyle/>
          <a:p>
            <a:pPr marL="12700">
              <a:lnSpc>
                <a:spcPct val="100000"/>
              </a:lnSpc>
              <a:spcBef>
                <a:spcPts val="105"/>
              </a:spcBef>
            </a:pPr>
            <a:r>
              <a:rPr lang="fr-FR" dirty="0" smtClean="0">
                <a:solidFill>
                  <a:srgbClr val="2C2CB8"/>
                </a:solidFill>
              </a:rPr>
              <a:t>3.</a:t>
            </a:r>
            <a:r>
              <a:rPr dirty="0" smtClean="0">
                <a:solidFill>
                  <a:srgbClr val="2C2CB8"/>
                </a:solidFill>
              </a:rPr>
              <a:t>4.</a:t>
            </a:r>
            <a:r>
              <a:rPr spc="-10" dirty="0" smtClean="0">
                <a:solidFill>
                  <a:srgbClr val="2C2CB8"/>
                </a:solidFill>
              </a:rPr>
              <a:t> </a:t>
            </a:r>
            <a:r>
              <a:rPr dirty="0">
                <a:solidFill>
                  <a:srgbClr val="2C2CB8"/>
                </a:solidFill>
              </a:rPr>
              <a:t>Détails</a:t>
            </a:r>
            <a:r>
              <a:rPr spc="-20" dirty="0">
                <a:solidFill>
                  <a:srgbClr val="2C2CB8"/>
                </a:solidFill>
              </a:rPr>
              <a:t> </a:t>
            </a:r>
            <a:r>
              <a:rPr spc="-5" dirty="0">
                <a:solidFill>
                  <a:srgbClr val="2C2CB8"/>
                </a:solidFill>
              </a:rPr>
              <a:t>des</a:t>
            </a:r>
            <a:r>
              <a:rPr spc="-15" dirty="0">
                <a:solidFill>
                  <a:srgbClr val="2C2CB8"/>
                </a:solidFill>
              </a:rPr>
              <a:t> </a:t>
            </a:r>
            <a:r>
              <a:rPr dirty="0">
                <a:solidFill>
                  <a:srgbClr val="2C2CB8"/>
                </a:solidFill>
              </a:rPr>
              <a:t>pompes</a:t>
            </a:r>
            <a:r>
              <a:rPr spc="-30" dirty="0">
                <a:solidFill>
                  <a:srgbClr val="2C2CB8"/>
                </a:solidFill>
              </a:rPr>
              <a:t> </a:t>
            </a:r>
            <a:r>
              <a:rPr dirty="0" err="1">
                <a:solidFill>
                  <a:srgbClr val="2C2CB8"/>
                </a:solidFill>
              </a:rPr>
              <a:t>volumétriques</a:t>
            </a:r>
            <a:r>
              <a:rPr spc="-40" dirty="0">
                <a:solidFill>
                  <a:srgbClr val="2C2CB8"/>
                </a:solidFill>
              </a:rPr>
              <a:t> </a:t>
            </a:r>
            <a:r>
              <a:rPr dirty="0" err="1" smtClean="0">
                <a:solidFill>
                  <a:srgbClr val="2C2CB8"/>
                </a:solidFill>
              </a:rPr>
              <a:t>rotatives</a:t>
            </a:r>
            <a:endParaRPr dirty="0">
              <a:solidFill>
                <a:srgbClr val="2C2CB8"/>
              </a:solidFill>
            </a:endParaRPr>
          </a:p>
        </p:txBody>
      </p:sp>
      <p:sp>
        <p:nvSpPr>
          <p:cNvPr id="3" name="object 3"/>
          <p:cNvSpPr txBox="1"/>
          <p:nvPr/>
        </p:nvSpPr>
        <p:spPr>
          <a:xfrm>
            <a:off x="721868" y="710666"/>
            <a:ext cx="4057650" cy="2731770"/>
          </a:xfrm>
          <a:prstGeom prst="rect">
            <a:avLst/>
          </a:prstGeom>
        </p:spPr>
        <p:txBody>
          <a:bodyPr vert="horz" wrap="square" lIns="0" tIns="37465" rIns="0" bIns="0" rtlCol="0">
            <a:spAutoFit/>
          </a:bodyPr>
          <a:lstStyle/>
          <a:p>
            <a:pPr marL="52705" marR="5080" indent="-40640" algn="just">
              <a:lnSpc>
                <a:spcPct val="126499"/>
              </a:lnSpc>
              <a:spcBef>
                <a:spcPts val="295"/>
              </a:spcBef>
            </a:pPr>
            <a:r>
              <a:rPr sz="2000" b="1" spc="-20" dirty="0" smtClean="0">
                <a:solidFill>
                  <a:srgbClr val="FF9900"/>
                </a:solidFill>
                <a:latin typeface="Verdana"/>
                <a:cs typeface="Verdana"/>
              </a:rPr>
              <a:t> </a:t>
            </a:r>
            <a:r>
              <a:rPr sz="2000" b="1" dirty="0">
                <a:solidFill>
                  <a:srgbClr val="FF9900"/>
                </a:solidFill>
                <a:latin typeface="Verdana"/>
                <a:cs typeface="Verdana"/>
              </a:rPr>
              <a:t>Pompe</a:t>
            </a:r>
            <a:r>
              <a:rPr sz="2000" b="1" spc="-40" dirty="0">
                <a:solidFill>
                  <a:srgbClr val="FF9900"/>
                </a:solidFill>
                <a:latin typeface="Verdana"/>
                <a:cs typeface="Verdana"/>
              </a:rPr>
              <a:t> </a:t>
            </a:r>
            <a:r>
              <a:rPr sz="2000" b="1" dirty="0">
                <a:solidFill>
                  <a:srgbClr val="FF9900"/>
                </a:solidFill>
                <a:latin typeface="Verdana"/>
                <a:cs typeface="Verdana"/>
              </a:rPr>
              <a:t>à</a:t>
            </a:r>
            <a:r>
              <a:rPr sz="2000" b="1" spc="-20" dirty="0">
                <a:solidFill>
                  <a:srgbClr val="FF9900"/>
                </a:solidFill>
                <a:latin typeface="Verdana"/>
                <a:cs typeface="Verdana"/>
              </a:rPr>
              <a:t> </a:t>
            </a:r>
            <a:r>
              <a:rPr sz="2000" b="1" dirty="0">
                <a:solidFill>
                  <a:srgbClr val="FF9900"/>
                </a:solidFill>
                <a:latin typeface="Verdana"/>
                <a:cs typeface="Verdana"/>
              </a:rPr>
              <a:t>membrane </a:t>
            </a:r>
            <a:r>
              <a:rPr sz="2000" b="1" spc="-675" dirty="0">
                <a:solidFill>
                  <a:srgbClr val="FF9900"/>
                </a:solidFill>
                <a:latin typeface="Verdana"/>
                <a:cs typeface="Verdana"/>
              </a:rPr>
              <a:t> </a:t>
            </a:r>
            <a:r>
              <a:rPr sz="2000" b="1" spc="-5" dirty="0">
                <a:latin typeface="Verdana"/>
                <a:cs typeface="Verdana"/>
              </a:rPr>
              <a:t>Principe </a:t>
            </a:r>
            <a:r>
              <a:rPr sz="2000" b="1" dirty="0">
                <a:latin typeface="Verdana"/>
                <a:cs typeface="Verdana"/>
              </a:rPr>
              <a:t>de fonctionnement </a:t>
            </a:r>
            <a:r>
              <a:rPr sz="2000" b="1" spc="-670" dirty="0">
                <a:latin typeface="Verdana"/>
                <a:cs typeface="Verdana"/>
              </a:rPr>
              <a:t> </a:t>
            </a:r>
            <a:r>
              <a:rPr sz="2000" dirty="0">
                <a:latin typeface="Verdana"/>
                <a:cs typeface="Verdana"/>
              </a:rPr>
              <a:t>Il</a:t>
            </a:r>
            <a:r>
              <a:rPr sz="2000" spc="-25" dirty="0">
                <a:latin typeface="Verdana"/>
                <a:cs typeface="Verdana"/>
              </a:rPr>
              <a:t> </a:t>
            </a:r>
            <a:r>
              <a:rPr sz="2000" spc="-5" dirty="0">
                <a:latin typeface="Verdana"/>
                <a:cs typeface="Verdana"/>
              </a:rPr>
              <a:t>est</a:t>
            </a:r>
            <a:r>
              <a:rPr sz="2000" spc="-20" dirty="0">
                <a:latin typeface="Verdana"/>
                <a:cs typeface="Verdana"/>
              </a:rPr>
              <a:t> </a:t>
            </a:r>
            <a:r>
              <a:rPr sz="2000" spc="-5" dirty="0">
                <a:latin typeface="Verdana"/>
                <a:cs typeface="Verdana"/>
              </a:rPr>
              <a:t>identique</a:t>
            </a:r>
            <a:r>
              <a:rPr sz="2000" spc="-10" dirty="0">
                <a:latin typeface="Verdana"/>
                <a:cs typeface="Verdana"/>
              </a:rPr>
              <a:t> </a:t>
            </a:r>
            <a:r>
              <a:rPr sz="2000" dirty="0">
                <a:latin typeface="Verdana"/>
                <a:cs typeface="Verdana"/>
              </a:rPr>
              <a:t>à</a:t>
            </a:r>
            <a:r>
              <a:rPr sz="2000" spc="-10" dirty="0">
                <a:latin typeface="Verdana"/>
                <a:cs typeface="Verdana"/>
              </a:rPr>
              <a:t> </a:t>
            </a:r>
            <a:r>
              <a:rPr sz="2000" spc="-5" dirty="0">
                <a:latin typeface="Verdana"/>
                <a:cs typeface="Verdana"/>
              </a:rPr>
              <a:t>celui</a:t>
            </a:r>
            <a:endParaRPr sz="2000" dirty="0">
              <a:latin typeface="Verdana"/>
              <a:cs typeface="Verdana"/>
            </a:endParaRPr>
          </a:p>
          <a:p>
            <a:pPr marL="52705" marR="1477645">
              <a:lnSpc>
                <a:spcPct val="100000"/>
              </a:lnSpc>
            </a:pPr>
            <a:r>
              <a:rPr sz="2000" dirty="0">
                <a:latin typeface="Verdana"/>
                <a:cs typeface="Verdana"/>
              </a:rPr>
              <a:t>d'une </a:t>
            </a:r>
            <a:r>
              <a:rPr sz="2000" spc="-5" dirty="0">
                <a:latin typeface="Verdana"/>
                <a:cs typeface="Verdana"/>
              </a:rPr>
              <a:t>pompe </a:t>
            </a:r>
            <a:r>
              <a:rPr sz="2000" dirty="0">
                <a:latin typeface="Verdana"/>
                <a:cs typeface="Verdana"/>
              </a:rPr>
              <a:t> </a:t>
            </a:r>
            <a:r>
              <a:rPr sz="2000" spc="-5" dirty="0">
                <a:latin typeface="Verdana"/>
                <a:cs typeface="Verdana"/>
              </a:rPr>
              <a:t>alternative</a:t>
            </a:r>
            <a:r>
              <a:rPr sz="2000" spc="-65" dirty="0">
                <a:latin typeface="Verdana"/>
                <a:cs typeface="Verdana"/>
              </a:rPr>
              <a:t> </a:t>
            </a:r>
            <a:r>
              <a:rPr sz="2000" dirty="0">
                <a:latin typeface="Verdana"/>
                <a:cs typeface="Verdana"/>
              </a:rPr>
              <a:t>à</a:t>
            </a:r>
            <a:r>
              <a:rPr sz="2000" spc="-50" dirty="0">
                <a:latin typeface="Verdana"/>
                <a:cs typeface="Verdana"/>
              </a:rPr>
              <a:t> </a:t>
            </a:r>
            <a:r>
              <a:rPr sz="2000" spc="-5" dirty="0">
                <a:latin typeface="Verdana"/>
                <a:cs typeface="Verdana"/>
              </a:rPr>
              <a:t>simple </a:t>
            </a:r>
            <a:r>
              <a:rPr sz="2000" spc="-685" dirty="0">
                <a:latin typeface="Verdana"/>
                <a:cs typeface="Verdana"/>
              </a:rPr>
              <a:t> </a:t>
            </a:r>
            <a:r>
              <a:rPr sz="2000" dirty="0">
                <a:latin typeface="Verdana"/>
                <a:cs typeface="Verdana"/>
              </a:rPr>
              <a:t>effet.</a:t>
            </a:r>
          </a:p>
          <a:p>
            <a:pPr marL="52705" marR="1009015">
              <a:lnSpc>
                <a:spcPct val="100000"/>
              </a:lnSpc>
              <a:spcBef>
                <a:spcPts val="5"/>
              </a:spcBef>
            </a:pPr>
            <a:r>
              <a:rPr sz="2000" dirty="0">
                <a:latin typeface="Verdana"/>
                <a:cs typeface="Verdana"/>
              </a:rPr>
              <a:t>Le</a:t>
            </a:r>
            <a:r>
              <a:rPr sz="2000" spc="229" dirty="0">
                <a:latin typeface="Verdana"/>
                <a:cs typeface="Verdana"/>
              </a:rPr>
              <a:t> </a:t>
            </a:r>
            <a:r>
              <a:rPr sz="2000" spc="-5" dirty="0">
                <a:latin typeface="Verdana"/>
                <a:cs typeface="Verdana"/>
              </a:rPr>
              <a:t>piston</a:t>
            </a:r>
            <a:r>
              <a:rPr sz="2000" spc="245" dirty="0">
                <a:latin typeface="Verdana"/>
                <a:cs typeface="Verdana"/>
              </a:rPr>
              <a:t> </a:t>
            </a:r>
            <a:r>
              <a:rPr sz="2000" spc="-5" dirty="0">
                <a:latin typeface="Verdana"/>
                <a:cs typeface="Verdana"/>
              </a:rPr>
              <a:t>est</a:t>
            </a:r>
            <a:r>
              <a:rPr sz="2000" spc="240" dirty="0">
                <a:latin typeface="Verdana"/>
                <a:cs typeface="Verdana"/>
              </a:rPr>
              <a:t> </a:t>
            </a:r>
            <a:r>
              <a:rPr sz="2000" spc="-5" dirty="0">
                <a:latin typeface="Verdana"/>
                <a:cs typeface="Verdana"/>
              </a:rPr>
              <a:t>remplacé </a:t>
            </a:r>
            <a:r>
              <a:rPr sz="2000" spc="-690" dirty="0">
                <a:latin typeface="Verdana"/>
                <a:cs typeface="Verdana"/>
              </a:rPr>
              <a:t> </a:t>
            </a:r>
            <a:r>
              <a:rPr sz="2000" spc="-5" dirty="0">
                <a:latin typeface="Verdana"/>
                <a:cs typeface="Verdana"/>
              </a:rPr>
              <a:t>dans</a:t>
            </a:r>
            <a:r>
              <a:rPr sz="2000" spc="-20" dirty="0">
                <a:latin typeface="Verdana"/>
                <a:cs typeface="Verdana"/>
              </a:rPr>
              <a:t> </a:t>
            </a:r>
            <a:r>
              <a:rPr sz="2000" spc="-5" dirty="0">
                <a:latin typeface="Verdana"/>
                <a:cs typeface="Verdana"/>
              </a:rPr>
              <a:t>ce</a:t>
            </a:r>
            <a:r>
              <a:rPr sz="2000" spc="-20" dirty="0">
                <a:latin typeface="Verdana"/>
                <a:cs typeface="Verdana"/>
              </a:rPr>
              <a:t> </a:t>
            </a:r>
            <a:r>
              <a:rPr sz="2000" spc="-5" dirty="0">
                <a:latin typeface="Verdana"/>
                <a:cs typeface="Verdana"/>
              </a:rPr>
              <a:t>type de</a:t>
            </a:r>
            <a:r>
              <a:rPr sz="2000" spc="-20" dirty="0">
                <a:latin typeface="Verdana"/>
                <a:cs typeface="Verdana"/>
              </a:rPr>
              <a:t> </a:t>
            </a:r>
            <a:r>
              <a:rPr sz="2000" spc="-5" dirty="0">
                <a:latin typeface="Verdana"/>
                <a:cs typeface="Verdana"/>
              </a:rPr>
              <a:t>pompe</a:t>
            </a:r>
            <a:endParaRPr sz="2000" dirty="0">
              <a:latin typeface="Verdana"/>
              <a:cs typeface="Verdana"/>
            </a:endParaRPr>
          </a:p>
        </p:txBody>
      </p:sp>
      <p:sp>
        <p:nvSpPr>
          <p:cNvPr id="4" name="object 4"/>
          <p:cNvSpPr txBox="1"/>
          <p:nvPr/>
        </p:nvSpPr>
        <p:spPr>
          <a:xfrm>
            <a:off x="4327905" y="6054039"/>
            <a:ext cx="3538220" cy="258404"/>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0000"/>
                </a:solidFill>
                <a:latin typeface="Verdana"/>
                <a:cs typeface="Verdana"/>
              </a:rPr>
              <a:t>Figure</a:t>
            </a:r>
            <a:r>
              <a:rPr sz="1600" b="1" dirty="0">
                <a:solidFill>
                  <a:srgbClr val="FF0000"/>
                </a:solidFill>
                <a:latin typeface="Verdana"/>
                <a:cs typeface="Verdana"/>
              </a:rPr>
              <a:t> </a:t>
            </a:r>
            <a:r>
              <a:rPr lang="fr-FR" sz="1600" b="1" spc="-5" dirty="0">
                <a:solidFill>
                  <a:srgbClr val="FF0000"/>
                </a:solidFill>
                <a:latin typeface="Verdana"/>
                <a:cs typeface="Verdana"/>
              </a:rPr>
              <a:t>8</a:t>
            </a:r>
            <a:r>
              <a:rPr sz="1600" b="1" spc="-5" dirty="0" smtClean="0">
                <a:solidFill>
                  <a:srgbClr val="FF0000"/>
                </a:solidFill>
                <a:latin typeface="Verdana"/>
                <a:cs typeface="Verdana"/>
              </a:rPr>
              <a:t>: </a:t>
            </a:r>
            <a:r>
              <a:rPr sz="1600" b="1" spc="-10" dirty="0">
                <a:solidFill>
                  <a:srgbClr val="FF0000"/>
                </a:solidFill>
                <a:latin typeface="Verdana"/>
                <a:cs typeface="Verdana"/>
              </a:rPr>
              <a:t>Pompe</a:t>
            </a:r>
            <a:r>
              <a:rPr sz="1600" b="1" spc="25" dirty="0">
                <a:solidFill>
                  <a:srgbClr val="FF0000"/>
                </a:solidFill>
                <a:latin typeface="Verdana"/>
                <a:cs typeface="Verdana"/>
              </a:rPr>
              <a:t> </a:t>
            </a:r>
            <a:r>
              <a:rPr sz="1600" b="1" spc="-5" dirty="0">
                <a:solidFill>
                  <a:srgbClr val="FF0000"/>
                </a:solidFill>
                <a:latin typeface="Verdana"/>
                <a:cs typeface="Verdana"/>
              </a:rPr>
              <a:t>à</a:t>
            </a:r>
            <a:r>
              <a:rPr sz="1600" b="1" dirty="0">
                <a:solidFill>
                  <a:srgbClr val="FF0000"/>
                </a:solidFill>
                <a:latin typeface="Verdana"/>
                <a:cs typeface="Verdana"/>
              </a:rPr>
              <a:t> </a:t>
            </a:r>
            <a:r>
              <a:rPr sz="1600" b="1" spc="-10" dirty="0">
                <a:solidFill>
                  <a:srgbClr val="FF0000"/>
                </a:solidFill>
                <a:latin typeface="Verdana"/>
                <a:cs typeface="Verdana"/>
              </a:rPr>
              <a:t>membrane</a:t>
            </a:r>
            <a:endParaRPr sz="1600" dirty="0">
              <a:latin typeface="Verdana"/>
              <a:cs typeface="Verdana"/>
            </a:endParaRPr>
          </a:p>
        </p:txBody>
      </p:sp>
      <p:sp>
        <p:nvSpPr>
          <p:cNvPr id="5" name="object 5"/>
          <p:cNvSpPr txBox="1"/>
          <p:nvPr/>
        </p:nvSpPr>
        <p:spPr>
          <a:xfrm>
            <a:off x="762406" y="3416300"/>
            <a:ext cx="1278890" cy="330835"/>
          </a:xfrm>
          <a:prstGeom prst="rect">
            <a:avLst/>
          </a:prstGeom>
        </p:spPr>
        <p:txBody>
          <a:bodyPr vert="horz" wrap="square" lIns="0" tIns="13335" rIns="0" bIns="0" rtlCol="0">
            <a:spAutoFit/>
          </a:bodyPr>
          <a:lstStyle/>
          <a:p>
            <a:pPr marL="12700">
              <a:lnSpc>
                <a:spcPct val="100000"/>
              </a:lnSpc>
              <a:spcBef>
                <a:spcPts val="105"/>
              </a:spcBef>
              <a:tabLst>
                <a:tab pos="793115" algn="l"/>
              </a:tabLst>
            </a:pPr>
            <a:r>
              <a:rPr sz="2000" spc="-5" dirty="0">
                <a:latin typeface="Verdana"/>
                <a:cs typeface="Verdana"/>
              </a:rPr>
              <a:t>pa</a:t>
            </a:r>
            <a:r>
              <a:rPr sz="2000" dirty="0">
                <a:latin typeface="Verdana"/>
                <a:cs typeface="Verdana"/>
              </a:rPr>
              <a:t>r	</a:t>
            </a:r>
            <a:r>
              <a:rPr sz="2000" spc="-10" dirty="0">
                <a:latin typeface="Verdana"/>
                <a:cs typeface="Verdana"/>
              </a:rPr>
              <a:t>u</a:t>
            </a:r>
            <a:r>
              <a:rPr sz="2000" dirty="0">
                <a:latin typeface="Verdana"/>
                <a:cs typeface="Verdana"/>
              </a:rPr>
              <a:t>ne</a:t>
            </a:r>
            <a:endParaRPr sz="2000">
              <a:latin typeface="Verdana"/>
              <a:cs typeface="Verdana"/>
            </a:endParaRPr>
          </a:p>
        </p:txBody>
      </p:sp>
      <p:sp>
        <p:nvSpPr>
          <p:cNvPr id="6" name="object 6"/>
          <p:cNvSpPr txBox="1"/>
          <p:nvPr/>
        </p:nvSpPr>
        <p:spPr>
          <a:xfrm>
            <a:off x="2376677" y="3416300"/>
            <a:ext cx="1398270" cy="941069"/>
          </a:xfrm>
          <a:prstGeom prst="rect">
            <a:avLst/>
          </a:prstGeom>
        </p:spPr>
        <p:txBody>
          <a:bodyPr vert="horz" wrap="square" lIns="0" tIns="13335" rIns="0" bIns="0" rtlCol="0">
            <a:spAutoFit/>
          </a:bodyPr>
          <a:lstStyle/>
          <a:p>
            <a:pPr marL="21590" marR="5080" indent="-9525" algn="just">
              <a:lnSpc>
                <a:spcPct val="100000"/>
              </a:lnSpc>
              <a:spcBef>
                <a:spcPts val="105"/>
              </a:spcBef>
            </a:pPr>
            <a:r>
              <a:rPr sz="2000" dirty="0">
                <a:latin typeface="Verdana"/>
                <a:cs typeface="Verdana"/>
              </a:rPr>
              <a:t>m</a:t>
            </a:r>
            <a:r>
              <a:rPr sz="2000" spc="-15" dirty="0">
                <a:latin typeface="Verdana"/>
                <a:cs typeface="Verdana"/>
              </a:rPr>
              <a:t>e</a:t>
            </a:r>
            <a:r>
              <a:rPr sz="2000" dirty="0">
                <a:latin typeface="Verdana"/>
                <a:cs typeface="Verdana"/>
              </a:rPr>
              <a:t>m</a:t>
            </a:r>
            <a:r>
              <a:rPr sz="2000" spc="-10" dirty="0">
                <a:latin typeface="Verdana"/>
                <a:cs typeface="Verdana"/>
              </a:rPr>
              <a:t>b</a:t>
            </a:r>
            <a:r>
              <a:rPr sz="2000" spc="-40" dirty="0">
                <a:latin typeface="Verdana"/>
                <a:cs typeface="Verdana"/>
              </a:rPr>
              <a:t>r</a:t>
            </a:r>
            <a:r>
              <a:rPr sz="2000" dirty="0">
                <a:latin typeface="Verdana"/>
                <a:cs typeface="Verdana"/>
              </a:rPr>
              <a:t>ane  </a:t>
            </a:r>
            <a:r>
              <a:rPr sz="2000" spc="-5" dirty="0">
                <a:latin typeface="Verdana"/>
                <a:cs typeface="Verdana"/>
              </a:rPr>
              <a:t>qui,</a:t>
            </a:r>
            <a:r>
              <a:rPr sz="2000" dirty="0">
                <a:latin typeface="Verdana"/>
                <a:cs typeface="Verdana"/>
              </a:rPr>
              <a:t> </a:t>
            </a:r>
            <a:r>
              <a:rPr sz="2000" spc="-10" dirty="0">
                <a:latin typeface="Verdana"/>
                <a:cs typeface="Verdana"/>
              </a:rPr>
              <a:t>sous </a:t>
            </a:r>
            <a:r>
              <a:rPr sz="2000" spc="-5" dirty="0">
                <a:latin typeface="Verdana"/>
                <a:cs typeface="Verdana"/>
              </a:rPr>
              <a:t> </a:t>
            </a:r>
            <a:r>
              <a:rPr sz="2000" dirty="0">
                <a:latin typeface="Verdana"/>
                <a:cs typeface="Verdana"/>
              </a:rPr>
              <a:t>a</a:t>
            </a:r>
            <a:r>
              <a:rPr sz="2000" spc="-15" dirty="0">
                <a:latin typeface="Verdana"/>
                <a:cs typeface="Verdana"/>
              </a:rPr>
              <a:t>l</a:t>
            </a:r>
            <a:r>
              <a:rPr sz="2000" spc="-5" dirty="0">
                <a:latin typeface="Verdana"/>
                <a:cs typeface="Verdana"/>
              </a:rPr>
              <a:t>te</a:t>
            </a:r>
            <a:r>
              <a:rPr sz="2000" spc="-10" dirty="0">
                <a:latin typeface="Verdana"/>
                <a:cs typeface="Verdana"/>
              </a:rPr>
              <a:t>rn</a:t>
            </a:r>
            <a:r>
              <a:rPr sz="2000" dirty="0">
                <a:latin typeface="Verdana"/>
                <a:cs typeface="Verdana"/>
              </a:rPr>
              <a:t>at</a:t>
            </a:r>
            <a:r>
              <a:rPr sz="2000" spc="-15" dirty="0">
                <a:latin typeface="Verdana"/>
                <a:cs typeface="Verdana"/>
              </a:rPr>
              <a:t>i</a:t>
            </a:r>
            <a:r>
              <a:rPr sz="2000" spc="-10" dirty="0">
                <a:latin typeface="Verdana"/>
                <a:cs typeface="Verdana"/>
              </a:rPr>
              <a:t>v</a:t>
            </a:r>
            <a:r>
              <a:rPr sz="2000" dirty="0">
                <a:latin typeface="Verdana"/>
                <a:cs typeface="Verdana"/>
              </a:rPr>
              <a:t>e</a:t>
            </a:r>
            <a:endParaRPr sz="2000">
              <a:latin typeface="Verdana"/>
              <a:cs typeface="Verdana"/>
            </a:endParaRPr>
          </a:p>
        </p:txBody>
      </p:sp>
      <p:sp>
        <p:nvSpPr>
          <p:cNvPr id="7" name="object 7"/>
          <p:cNvSpPr txBox="1"/>
          <p:nvPr/>
        </p:nvSpPr>
        <p:spPr>
          <a:xfrm>
            <a:off x="762406" y="3721049"/>
            <a:ext cx="1465580" cy="941069"/>
          </a:xfrm>
          <a:prstGeom prst="rect">
            <a:avLst/>
          </a:prstGeom>
        </p:spPr>
        <p:txBody>
          <a:bodyPr vert="horz" wrap="square" lIns="0" tIns="13335" rIns="0" bIns="0" rtlCol="0">
            <a:spAutoFit/>
          </a:bodyPr>
          <a:lstStyle/>
          <a:p>
            <a:pPr marL="12700" marR="5080">
              <a:lnSpc>
                <a:spcPct val="100000"/>
              </a:lnSpc>
              <a:spcBef>
                <a:spcPts val="105"/>
              </a:spcBef>
            </a:pPr>
            <a:r>
              <a:rPr sz="2000" spc="-5" dirty="0">
                <a:latin typeface="Verdana"/>
                <a:cs typeface="Verdana"/>
              </a:rPr>
              <a:t>d</a:t>
            </a:r>
            <a:r>
              <a:rPr sz="2000" spc="-15" dirty="0">
                <a:latin typeface="Verdana"/>
                <a:cs typeface="Verdana"/>
              </a:rPr>
              <a:t>é</a:t>
            </a:r>
            <a:r>
              <a:rPr sz="2000" dirty="0">
                <a:latin typeface="Verdana"/>
                <a:cs typeface="Verdana"/>
              </a:rPr>
              <a:t>fo</a:t>
            </a:r>
            <a:r>
              <a:rPr sz="2000" spc="-10" dirty="0">
                <a:latin typeface="Verdana"/>
                <a:cs typeface="Verdana"/>
              </a:rPr>
              <a:t>rm</a:t>
            </a:r>
            <a:r>
              <a:rPr sz="2000" dirty="0">
                <a:latin typeface="Verdana"/>
                <a:cs typeface="Verdana"/>
              </a:rPr>
              <a:t>a</a:t>
            </a:r>
            <a:r>
              <a:rPr sz="2000" spc="-10" dirty="0">
                <a:latin typeface="Verdana"/>
                <a:cs typeface="Verdana"/>
              </a:rPr>
              <a:t>b</a:t>
            </a:r>
            <a:r>
              <a:rPr sz="2000" spc="-15" dirty="0">
                <a:latin typeface="Verdana"/>
                <a:cs typeface="Verdana"/>
              </a:rPr>
              <a:t>l</a:t>
            </a:r>
            <a:r>
              <a:rPr sz="2000" dirty="0">
                <a:latin typeface="Verdana"/>
                <a:cs typeface="Verdana"/>
              </a:rPr>
              <a:t>e  </a:t>
            </a:r>
            <a:r>
              <a:rPr sz="2000" spc="-5" dirty="0">
                <a:latin typeface="Verdana"/>
                <a:cs typeface="Verdana"/>
              </a:rPr>
              <a:t>l'action </a:t>
            </a:r>
            <a:r>
              <a:rPr sz="2000" dirty="0">
                <a:latin typeface="Verdana"/>
                <a:cs typeface="Verdana"/>
              </a:rPr>
              <a:t> </a:t>
            </a:r>
            <a:r>
              <a:rPr sz="2000" spc="-5" dirty="0">
                <a:latin typeface="Verdana"/>
                <a:cs typeface="Verdana"/>
              </a:rPr>
              <a:t>d'une</a:t>
            </a:r>
            <a:endParaRPr sz="2000">
              <a:latin typeface="Verdana"/>
              <a:cs typeface="Verdana"/>
            </a:endParaRPr>
          </a:p>
        </p:txBody>
      </p:sp>
      <p:sp>
        <p:nvSpPr>
          <p:cNvPr id="8" name="object 8"/>
          <p:cNvSpPr txBox="1"/>
          <p:nvPr/>
        </p:nvSpPr>
        <p:spPr>
          <a:xfrm>
            <a:off x="2210561" y="4330953"/>
            <a:ext cx="1562735" cy="330835"/>
          </a:xfrm>
          <a:prstGeom prst="rect">
            <a:avLst/>
          </a:prstGeom>
        </p:spPr>
        <p:txBody>
          <a:bodyPr vert="horz" wrap="square" lIns="0" tIns="12700" rIns="0" bIns="0" rtlCol="0">
            <a:spAutoFit/>
          </a:bodyPr>
          <a:lstStyle/>
          <a:p>
            <a:pPr marL="12700">
              <a:lnSpc>
                <a:spcPct val="100000"/>
              </a:lnSpc>
              <a:spcBef>
                <a:spcPts val="100"/>
              </a:spcBef>
              <a:tabLst>
                <a:tab pos="1239520" algn="l"/>
              </a:tabLst>
            </a:pPr>
            <a:r>
              <a:rPr sz="2000" spc="-15" dirty="0">
                <a:latin typeface="Verdana"/>
                <a:cs typeface="Verdana"/>
              </a:rPr>
              <a:t>ti</a:t>
            </a:r>
            <a:r>
              <a:rPr sz="2000" spc="-5" dirty="0">
                <a:latin typeface="Verdana"/>
                <a:cs typeface="Verdana"/>
              </a:rPr>
              <a:t>g</a:t>
            </a:r>
            <a:r>
              <a:rPr sz="2000" dirty="0">
                <a:latin typeface="Verdana"/>
                <a:cs typeface="Verdana"/>
              </a:rPr>
              <a:t>e	</a:t>
            </a:r>
            <a:r>
              <a:rPr sz="2000" spc="-5" dirty="0">
                <a:latin typeface="Verdana"/>
                <a:cs typeface="Verdana"/>
              </a:rPr>
              <a:t>de</a:t>
            </a:r>
            <a:endParaRPr sz="2000">
              <a:latin typeface="Verdana"/>
              <a:cs typeface="Verdana"/>
            </a:endParaRPr>
          </a:p>
        </p:txBody>
      </p:sp>
      <p:sp>
        <p:nvSpPr>
          <p:cNvPr id="9" name="object 9"/>
          <p:cNvSpPr txBox="1"/>
          <p:nvPr/>
        </p:nvSpPr>
        <p:spPr>
          <a:xfrm>
            <a:off x="762406" y="4635753"/>
            <a:ext cx="143002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Verdana"/>
                <a:cs typeface="Verdana"/>
              </a:rPr>
              <a:t>co</a:t>
            </a:r>
            <a:r>
              <a:rPr sz="2000" spc="-10" dirty="0">
                <a:latin typeface="Verdana"/>
                <a:cs typeface="Verdana"/>
              </a:rPr>
              <a:t>m</a:t>
            </a:r>
            <a:r>
              <a:rPr sz="2000" dirty="0">
                <a:latin typeface="Verdana"/>
                <a:cs typeface="Verdana"/>
              </a:rPr>
              <a:t>m</a:t>
            </a:r>
            <a:r>
              <a:rPr sz="2000" spc="-10" dirty="0">
                <a:latin typeface="Verdana"/>
                <a:cs typeface="Verdana"/>
              </a:rPr>
              <a:t>a</a:t>
            </a:r>
            <a:r>
              <a:rPr sz="2000" dirty="0">
                <a:latin typeface="Verdana"/>
                <a:cs typeface="Verdana"/>
              </a:rPr>
              <a:t>nde</a:t>
            </a:r>
            <a:endParaRPr sz="2000">
              <a:latin typeface="Verdana"/>
              <a:cs typeface="Verdana"/>
            </a:endParaRPr>
          </a:p>
        </p:txBody>
      </p:sp>
      <p:sp>
        <p:nvSpPr>
          <p:cNvPr id="10" name="object 10"/>
          <p:cNvSpPr txBox="1"/>
          <p:nvPr/>
        </p:nvSpPr>
        <p:spPr>
          <a:xfrm>
            <a:off x="2550414" y="4635753"/>
            <a:ext cx="1224280" cy="330835"/>
          </a:xfrm>
          <a:prstGeom prst="rect">
            <a:avLst/>
          </a:prstGeom>
        </p:spPr>
        <p:txBody>
          <a:bodyPr vert="horz" wrap="square" lIns="0" tIns="12700" rIns="0" bIns="0" rtlCol="0">
            <a:spAutoFit/>
          </a:bodyPr>
          <a:lstStyle/>
          <a:p>
            <a:pPr marL="12700">
              <a:lnSpc>
                <a:spcPct val="100000"/>
              </a:lnSpc>
              <a:spcBef>
                <a:spcPts val="100"/>
              </a:spcBef>
            </a:pPr>
            <a:r>
              <a:rPr sz="2000" spc="-20" dirty="0">
                <a:latin typeface="Verdana"/>
                <a:cs typeface="Verdana"/>
              </a:rPr>
              <a:t>e</a:t>
            </a:r>
            <a:r>
              <a:rPr sz="2000" dirty="0">
                <a:latin typeface="Verdana"/>
                <a:cs typeface="Verdana"/>
              </a:rPr>
              <a:t>ngend</a:t>
            </a:r>
            <a:r>
              <a:rPr sz="2000" spc="-20" dirty="0">
                <a:latin typeface="Verdana"/>
                <a:cs typeface="Verdana"/>
              </a:rPr>
              <a:t>r</a:t>
            </a:r>
            <a:r>
              <a:rPr sz="2000" dirty="0">
                <a:latin typeface="Verdana"/>
                <a:cs typeface="Verdana"/>
              </a:rPr>
              <a:t>e</a:t>
            </a:r>
            <a:endParaRPr sz="2000">
              <a:latin typeface="Verdana"/>
              <a:cs typeface="Verdana"/>
            </a:endParaRPr>
          </a:p>
        </p:txBody>
      </p:sp>
      <p:sp>
        <p:nvSpPr>
          <p:cNvPr id="11" name="object 11"/>
          <p:cNvSpPr txBox="1"/>
          <p:nvPr/>
        </p:nvSpPr>
        <p:spPr>
          <a:xfrm>
            <a:off x="762406" y="4940553"/>
            <a:ext cx="2157095" cy="330835"/>
          </a:xfrm>
          <a:prstGeom prst="rect">
            <a:avLst/>
          </a:prstGeom>
        </p:spPr>
        <p:txBody>
          <a:bodyPr vert="horz" wrap="square" lIns="0" tIns="12700" rIns="0" bIns="0" rtlCol="0">
            <a:spAutoFit/>
          </a:bodyPr>
          <a:lstStyle/>
          <a:p>
            <a:pPr marL="12700">
              <a:lnSpc>
                <a:spcPct val="100000"/>
              </a:lnSpc>
              <a:spcBef>
                <a:spcPts val="100"/>
              </a:spcBef>
              <a:tabLst>
                <a:tab pos="1030605" algn="l"/>
              </a:tabLst>
            </a:pPr>
            <a:r>
              <a:rPr sz="2000" spc="-5" dirty="0">
                <a:latin typeface="Verdana"/>
                <a:cs typeface="Verdana"/>
              </a:rPr>
              <a:t>une	</a:t>
            </a:r>
            <a:r>
              <a:rPr sz="2000" spc="-10" dirty="0">
                <a:latin typeface="Verdana"/>
                <a:cs typeface="Verdana"/>
              </a:rPr>
              <a:t>variation</a:t>
            </a:r>
            <a:endParaRPr sz="2000">
              <a:latin typeface="Verdana"/>
              <a:cs typeface="Verdana"/>
            </a:endParaRPr>
          </a:p>
        </p:txBody>
      </p:sp>
      <p:sp>
        <p:nvSpPr>
          <p:cNvPr id="12" name="object 12"/>
          <p:cNvSpPr txBox="1"/>
          <p:nvPr/>
        </p:nvSpPr>
        <p:spPr>
          <a:xfrm>
            <a:off x="3440684" y="4940553"/>
            <a:ext cx="332740" cy="330835"/>
          </a:xfrm>
          <a:prstGeom prst="rect">
            <a:avLst/>
          </a:prstGeom>
        </p:spPr>
        <p:txBody>
          <a:bodyPr vert="horz" wrap="square" lIns="0" tIns="12700" rIns="0" bIns="0" rtlCol="0">
            <a:spAutoFit/>
          </a:bodyPr>
          <a:lstStyle/>
          <a:p>
            <a:pPr marL="12700">
              <a:lnSpc>
                <a:spcPct val="100000"/>
              </a:lnSpc>
              <a:spcBef>
                <a:spcPts val="100"/>
              </a:spcBef>
            </a:pPr>
            <a:r>
              <a:rPr sz="2000" spc="-15" dirty="0">
                <a:latin typeface="Verdana"/>
                <a:cs typeface="Verdana"/>
              </a:rPr>
              <a:t>de</a:t>
            </a:r>
            <a:endParaRPr sz="2000">
              <a:latin typeface="Verdana"/>
              <a:cs typeface="Verdana"/>
            </a:endParaRPr>
          </a:p>
        </p:txBody>
      </p:sp>
      <p:sp>
        <p:nvSpPr>
          <p:cNvPr id="13" name="object 13"/>
          <p:cNvSpPr txBox="1"/>
          <p:nvPr/>
        </p:nvSpPr>
        <p:spPr>
          <a:xfrm>
            <a:off x="762406" y="5245734"/>
            <a:ext cx="1049655"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Verdana"/>
                <a:cs typeface="Verdana"/>
              </a:rPr>
              <a:t>v</a:t>
            </a:r>
            <a:r>
              <a:rPr sz="2000" dirty="0">
                <a:latin typeface="Verdana"/>
                <a:cs typeface="Verdana"/>
              </a:rPr>
              <a:t>o</a:t>
            </a:r>
            <a:r>
              <a:rPr sz="2000" spc="-15" dirty="0">
                <a:latin typeface="Verdana"/>
                <a:cs typeface="Verdana"/>
              </a:rPr>
              <a:t>l</a:t>
            </a:r>
            <a:r>
              <a:rPr sz="2000" dirty="0">
                <a:latin typeface="Verdana"/>
                <a:cs typeface="Verdana"/>
              </a:rPr>
              <a:t>um</a:t>
            </a:r>
            <a:r>
              <a:rPr sz="2000" spc="-10" dirty="0">
                <a:latin typeface="Verdana"/>
                <a:cs typeface="Verdana"/>
              </a:rPr>
              <a:t>e</a:t>
            </a:r>
            <a:r>
              <a:rPr sz="2000" dirty="0">
                <a:latin typeface="Verdana"/>
                <a:cs typeface="Verdana"/>
              </a:rPr>
              <a:t>.</a:t>
            </a:r>
            <a:endParaRPr sz="2000">
              <a:latin typeface="Verdana"/>
              <a:cs typeface="Verdana"/>
            </a:endParaRPr>
          </a:p>
        </p:txBody>
      </p:sp>
      <p:pic>
        <p:nvPicPr>
          <p:cNvPr id="14" name="object 14"/>
          <p:cNvPicPr/>
          <p:nvPr/>
        </p:nvPicPr>
        <p:blipFill>
          <a:blip r:embed="rId2" cstate="print"/>
          <a:stretch>
            <a:fillRect/>
          </a:stretch>
        </p:blipFill>
        <p:spPr>
          <a:xfrm>
            <a:off x="4242580" y="1556727"/>
            <a:ext cx="4373860" cy="4137603"/>
          </a:xfrm>
          <a:prstGeom prst="rect">
            <a:avLst/>
          </a:prstGeom>
        </p:spPr>
      </p:pic>
      <p:sp>
        <p:nvSpPr>
          <p:cNvPr id="15" name="Espace réservé du numéro de diapositive 14"/>
          <p:cNvSpPr>
            <a:spLocks noGrp="1"/>
          </p:cNvSpPr>
          <p:nvPr>
            <p:ph type="sldNum" sz="quarter" idx="7"/>
          </p:nvPr>
        </p:nvSpPr>
        <p:spPr/>
        <p:txBody>
          <a:bodyPr/>
          <a:lstStyle/>
          <a:p>
            <a:fld id="{B6F15528-21DE-4FAA-801E-634DDDAF4B2B}" type="slidenum">
              <a:rPr lang="fr-FR" smtClean="0"/>
              <a:t>16</a:t>
            </a:fld>
            <a:endParaRPr lang="fr-FR"/>
          </a:p>
        </p:txBody>
      </p:sp>
    </p:spTree>
    <p:extLst>
      <p:ext uri="{BB962C8B-B14F-4D97-AF65-F5344CB8AC3E}">
        <p14:creationId xmlns:p14="http://schemas.microsoft.com/office/powerpoint/2010/main" val="1373320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4339" y="362838"/>
            <a:ext cx="7430134" cy="2769870"/>
          </a:xfrm>
          <a:prstGeom prst="rect">
            <a:avLst/>
          </a:prstGeom>
        </p:spPr>
        <p:txBody>
          <a:bodyPr vert="horz" wrap="square" lIns="0" tIns="13335" rIns="0" bIns="0" rtlCol="0">
            <a:spAutoFit/>
          </a:bodyPr>
          <a:lstStyle/>
          <a:p>
            <a:pPr marL="12700">
              <a:lnSpc>
                <a:spcPct val="100000"/>
              </a:lnSpc>
              <a:spcBef>
                <a:spcPts val="105"/>
              </a:spcBef>
            </a:pPr>
            <a:r>
              <a:rPr sz="2000" b="1" dirty="0">
                <a:latin typeface="Verdana"/>
                <a:cs typeface="Verdana"/>
              </a:rPr>
              <a:t>1.</a:t>
            </a:r>
            <a:r>
              <a:rPr sz="2000" b="1" spc="-25" dirty="0">
                <a:latin typeface="Verdana"/>
                <a:cs typeface="Verdana"/>
              </a:rPr>
              <a:t> </a:t>
            </a:r>
            <a:r>
              <a:rPr sz="2000" b="1" dirty="0">
                <a:latin typeface="Verdana"/>
                <a:cs typeface="Verdana"/>
              </a:rPr>
              <a:t>Tige</a:t>
            </a:r>
            <a:r>
              <a:rPr sz="2000" b="1" spc="-10" dirty="0">
                <a:latin typeface="Verdana"/>
                <a:cs typeface="Verdana"/>
              </a:rPr>
              <a:t> </a:t>
            </a:r>
            <a:r>
              <a:rPr sz="2000" b="1" dirty="0">
                <a:latin typeface="Verdana"/>
                <a:cs typeface="Verdana"/>
              </a:rPr>
              <a:t>se</a:t>
            </a:r>
            <a:r>
              <a:rPr sz="2000" b="1" spc="-15" dirty="0">
                <a:latin typeface="Verdana"/>
                <a:cs typeface="Verdana"/>
              </a:rPr>
              <a:t> </a:t>
            </a:r>
            <a:r>
              <a:rPr sz="2000" b="1" dirty="0">
                <a:latin typeface="Verdana"/>
                <a:cs typeface="Verdana"/>
              </a:rPr>
              <a:t>déplaçant</a:t>
            </a:r>
            <a:r>
              <a:rPr sz="2000" b="1" spc="-40" dirty="0">
                <a:latin typeface="Verdana"/>
                <a:cs typeface="Verdana"/>
              </a:rPr>
              <a:t> </a:t>
            </a:r>
            <a:r>
              <a:rPr sz="2000" b="1" dirty="0">
                <a:latin typeface="Verdana"/>
                <a:cs typeface="Verdana"/>
              </a:rPr>
              <a:t>vers</a:t>
            </a:r>
            <a:r>
              <a:rPr sz="2000" b="1" spc="-5" dirty="0">
                <a:latin typeface="Verdana"/>
                <a:cs typeface="Verdana"/>
              </a:rPr>
              <a:t> </a:t>
            </a:r>
            <a:r>
              <a:rPr sz="2000" b="1" dirty="0">
                <a:latin typeface="Verdana"/>
                <a:cs typeface="Verdana"/>
              </a:rPr>
              <a:t>le</a:t>
            </a:r>
            <a:r>
              <a:rPr sz="2000" b="1" spc="-10" dirty="0">
                <a:latin typeface="Verdana"/>
                <a:cs typeface="Verdana"/>
              </a:rPr>
              <a:t> </a:t>
            </a:r>
            <a:r>
              <a:rPr sz="2000" b="1" spc="-5" dirty="0">
                <a:latin typeface="Verdana"/>
                <a:cs typeface="Verdana"/>
              </a:rPr>
              <a:t>haut</a:t>
            </a:r>
            <a:endParaRPr sz="2000" dirty="0">
              <a:latin typeface="Verdana"/>
              <a:cs typeface="Verdana"/>
            </a:endParaRPr>
          </a:p>
          <a:p>
            <a:pPr marL="215265" indent="-203200">
              <a:lnSpc>
                <a:spcPct val="100000"/>
              </a:lnSpc>
              <a:buFont typeface="Wingdings"/>
              <a:buChar char=""/>
              <a:tabLst>
                <a:tab pos="215900" algn="l"/>
              </a:tabLst>
            </a:pPr>
            <a:r>
              <a:rPr sz="2000" spc="-5" dirty="0">
                <a:latin typeface="Verdana"/>
                <a:cs typeface="Verdana"/>
              </a:rPr>
              <a:t>fermeture</a:t>
            </a:r>
            <a:r>
              <a:rPr sz="2000" spc="-30" dirty="0">
                <a:latin typeface="Verdana"/>
                <a:cs typeface="Verdana"/>
              </a:rPr>
              <a:t> </a:t>
            </a:r>
            <a:r>
              <a:rPr sz="2000" dirty="0">
                <a:latin typeface="Verdana"/>
                <a:cs typeface="Verdana"/>
              </a:rPr>
              <a:t>du</a:t>
            </a:r>
            <a:r>
              <a:rPr sz="2000" spc="-5" dirty="0">
                <a:latin typeface="Verdana"/>
                <a:cs typeface="Verdana"/>
              </a:rPr>
              <a:t> clapet</a:t>
            </a:r>
            <a:r>
              <a:rPr sz="2000" spc="-10" dirty="0">
                <a:latin typeface="Verdana"/>
                <a:cs typeface="Verdana"/>
              </a:rPr>
              <a:t> </a:t>
            </a:r>
            <a:r>
              <a:rPr sz="2000" spc="-5" dirty="0">
                <a:latin typeface="Verdana"/>
                <a:cs typeface="Verdana"/>
              </a:rPr>
              <a:t>refoulement,</a:t>
            </a:r>
            <a:endParaRPr sz="2000" dirty="0">
              <a:latin typeface="Verdana"/>
              <a:cs typeface="Verdana"/>
            </a:endParaRPr>
          </a:p>
          <a:p>
            <a:pPr marL="215265" indent="-203200">
              <a:lnSpc>
                <a:spcPct val="100000"/>
              </a:lnSpc>
              <a:buFont typeface="Wingdings"/>
              <a:buChar char=""/>
              <a:tabLst>
                <a:tab pos="215900" algn="l"/>
              </a:tabLst>
            </a:pPr>
            <a:r>
              <a:rPr sz="2000" spc="-5" dirty="0">
                <a:latin typeface="Verdana"/>
                <a:cs typeface="Verdana"/>
              </a:rPr>
              <a:t>ouverture</a:t>
            </a:r>
            <a:r>
              <a:rPr sz="2000" spc="-50" dirty="0">
                <a:latin typeface="Verdana"/>
                <a:cs typeface="Verdana"/>
              </a:rPr>
              <a:t> </a:t>
            </a:r>
            <a:r>
              <a:rPr sz="2000" dirty="0">
                <a:latin typeface="Verdana"/>
                <a:cs typeface="Verdana"/>
              </a:rPr>
              <a:t>du</a:t>
            </a:r>
            <a:r>
              <a:rPr sz="2000" spc="-15" dirty="0">
                <a:latin typeface="Verdana"/>
                <a:cs typeface="Verdana"/>
              </a:rPr>
              <a:t> </a:t>
            </a:r>
            <a:r>
              <a:rPr sz="2000" spc="-5" dirty="0">
                <a:latin typeface="Verdana"/>
                <a:cs typeface="Verdana"/>
              </a:rPr>
              <a:t>clapet</a:t>
            </a:r>
            <a:r>
              <a:rPr sz="2000" spc="-15" dirty="0">
                <a:latin typeface="Verdana"/>
                <a:cs typeface="Verdana"/>
              </a:rPr>
              <a:t> </a:t>
            </a:r>
            <a:r>
              <a:rPr sz="2000" spc="-5" dirty="0">
                <a:latin typeface="Verdana"/>
                <a:cs typeface="Verdana"/>
              </a:rPr>
              <a:t>aspiration,</a:t>
            </a:r>
            <a:endParaRPr sz="2000" dirty="0">
              <a:latin typeface="Verdana"/>
              <a:cs typeface="Verdana"/>
            </a:endParaRPr>
          </a:p>
          <a:p>
            <a:pPr marL="129539" indent="-117475">
              <a:lnSpc>
                <a:spcPct val="100000"/>
              </a:lnSpc>
              <a:buFont typeface="Wingdings"/>
              <a:buChar char=""/>
              <a:tabLst>
                <a:tab pos="130175" algn="l"/>
              </a:tabLst>
            </a:pPr>
            <a:r>
              <a:rPr sz="2000" dirty="0">
                <a:latin typeface="Verdana"/>
                <a:cs typeface="Verdana"/>
              </a:rPr>
              <a:t>L</a:t>
            </a:r>
            <a:r>
              <a:rPr sz="2000" spc="-20" dirty="0">
                <a:latin typeface="Verdana"/>
                <a:cs typeface="Verdana"/>
              </a:rPr>
              <a:t> </a:t>
            </a:r>
            <a:r>
              <a:rPr sz="2000" dirty="0">
                <a:latin typeface="Verdana"/>
                <a:cs typeface="Verdana"/>
              </a:rPr>
              <a:t>e</a:t>
            </a:r>
            <a:r>
              <a:rPr sz="2000" spc="-15" dirty="0">
                <a:latin typeface="Verdana"/>
                <a:cs typeface="Verdana"/>
              </a:rPr>
              <a:t> </a:t>
            </a:r>
            <a:r>
              <a:rPr sz="2000" spc="-5" dirty="0">
                <a:latin typeface="Verdana"/>
                <a:cs typeface="Verdana"/>
              </a:rPr>
              <a:t>corps</a:t>
            </a:r>
            <a:r>
              <a:rPr sz="2000" spc="-10" dirty="0">
                <a:latin typeface="Verdana"/>
                <a:cs typeface="Verdana"/>
              </a:rPr>
              <a:t> </a:t>
            </a:r>
            <a:r>
              <a:rPr sz="2000" dirty="0">
                <a:latin typeface="Verdana"/>
                <a:cs typeface="Verdana"/>
              </a:rPr>
              <a:t>de</a:t>
            </a:r>
            <a:r>
              <a:rPr sz="2000" spc="-20" dirty="0">
                <a:latin typeface="Verdana"/>
                <a:cs typeface="Verdana"/>
              </a:rPr>
              <a:t> </a:t>
            </a:r>
            <a:r>
              <a:rPr sz="2000" spc="-5" dirty="0">
                <a:latin typeface="Verdana"/>
                <a:cs typeface="Verdana"/>
              </a:rPr>
              <a:t>pompe </a:t>
            </a:r>
            <a:r>
              <a:rPr sz="2000" dirty="0">
                <a:latin typeface="Verdana"/>
                <a:cs typeface="Verdana"/>
              </a:rPr>
              <a:t>se</a:t>
            </a:r>
            <a:r>
              <a:rPr sz="2000" spc="-15" dirty="0">
                <a:latin typeface="Verdana"/>
                <a:cs typeface="Verdana"/>
              </a:rPr>
              <a:t> </a:t>
            </a:r>
            <a:r>
              <a:rPr sz="2000" spc="-5" dirty="0">
                <a:latin typeface="Verdana"/>
                <a:cs typeface="Verdana"/>
              </a:rPr>
              <a:t>remplit</a:t>
            </a:r>
            <a:r>
              <a:rPr sz="2000" spc="15" dirty="0">
                <a:latin typeface="Verdana"/>
                <a:cs typeface="Verdana"/>
              </a:rPr>
              <a:t> </a:t>
            </a:r>
            <a:r>
              <a:rPr sz="2000" dirty="0">
                <a:latin typeface="Verdana"/>
                <a:cs typeface="Verdana"/>
              </a:rPr>
              <a:t>de</a:t>
            </a:r>
            <a:r>
              <a:rPr sz="2000" spc="-10" dirty="0">
                <a:latin typeface="Verdana"/>
                <a:cs typeface="Verdana"/>
              </a:rPr>
              <a:t> liquide.</a:t>
            </a:r>
            <a:endParaRPr sz="2000" dirty="0">
              <a:latin typeface="Verdana"/>
              <a:cs typeface="Verdana"/>
            </a:endParaRPr>
          </a:p>
          <a:p>
            <a:pPr>
              <a:lnSpc>
                <a:spcPct val="100000"/>
              </a:lnSpc>
              <a:spcBef>
                <a:spcPts val="30"/>
              </a:spcBef>
            </a:pPr>
            <a:endParaRPr sz="1950" dirty="0">
              <a:latin typeface="Verdana"/>
              <a:cs typeface="Verdana"/>
            </a:endParaRPr>
          </a:p>
          <a:p>
            <a:pPr marL="12700">
              <a:lnSpc>
                <a:spcPct val="100000"/>
              </a:lnSpc>
            </a:pPr>
            <a:r>
              <a:rPr sz="2000" b="1" dirty="0">
                <a:latin typeface="Verdana"/>
                <a:cs typeface="Verdana"/>
              </a:rPr>
              <a:t>2.</a:t>
            </a:r>
            <a:r>
              <a:rPr sz="2000" b="1" spc="-25" dirty="0">
                <a:latin typeface="Verdana"/>
                <a:cs typeface="Verdana"/>
              </a:rPr>
              <a:t> </a:t>
            </a:r>
            <a:r>
              <a:rPr sz="2000" b="1" dirty="0">
                <a:latin typeface="Verdana"/>
                <a:cs typeface="Verdana"/>
              </a:rPr>
              <a:t>Tige</a:t>
            </a:r>
            <a:r>
              <a:rPr sz="2000" b="1" spc="-10" dirty="0">
                <a:latin typeface="Verdana"/>
                <a:cs typeface="Verdana"/>
              </a:rPr>
              <a:t> </a:t>
            </a:r>
            <a:r>
              <a:rPr sz="2000" b="1" dirty="0">
                <a:latin typeface="Verdana"/>
                <a:cs typeface="Verdana"/>
              </a:rPr>
              <a:t>se</a:t>
            </a:r>
            <a:r>
              <a:rPr sz="2000" b="1" spc="-15" dirty="0">
                <a:latin typeface="Verdana"/>
                <a:cs typeface="Verdana"/>
              </a:rPr>
              <a:t> </a:t>
            </a:r>
            <a:r>
              <a:rPr sz="2000" b="1" dirty="0">
                <a:latin typeface="Verdana"/>
                <a:cs typeface="Verdana"/>
              </a:rPr>
              <a:t>déplaçant</a:t>
            </a:r>
            <a:r>
              <a:rPr sz="2000" b="1" spc="-40" dirty="0">
                <a:latin typeface="Verdana"/>
                <a:cs typeface="Verdana"/>
              </a:rPr>
              <a:t> </a:t>
            </a:r>
            <a:r>
              <a:rPr sz="2000" b="1" dirty="0">
                <a:latin typeface="Verdana"/>
                <a:cs typeface="Verdana"/>
              </a:rPr>
              <a:t>vers</a:t>
            </a:r>
            <a:r>
              <a:rPr sz="2000" b="1" spc="-10" dirty="0">
                <a:latin typeface="Verdana"/>
                <a:cs typeface="Verdana"/>
              </a:rPr>
              <a:t> </a:t>
            </a:r>
            <a:r>
              <a:rPr sz="2000" b="1" dirty="0">
                <a:latin typeface="Verdana"/>
                <a:cs typeface="Verdana"/>
              </a:rPr>
              <a:t>le</a:t>
            </a:r>
            <a:r>
              <a:rPr sz="2000" b="1" spc="-5" dirty="0">
                <a:latin typeface="Verdana"/>
                <a:cs typeface="Verdana"/>
              </a:rPr>
              <a:t> bas</a:t>
            </a:r>
            <a:endParaRPr sz="2000" dirty="0">
              <a:latin typeface="Verdana"/>
              <a:cs typeface="Verdana"/>
            </a:endParaRPr>
          </a:p>
          <a:p>
            <a:pPr marL="215265" indent="-203200">
              <a:lnSpc>
                <a:spcPct val="100000"/>
              </a:lnSpc>
              <a:buFont typeface="Wingdings"/>
              <a:buChar char=""/>
              <a:tabLst>
                <a:tab pos="215900" algn="l"/>
              </a:tabLst>
            </a:pPr>
            <a:r>
              <a:rPr sz="2000" spc="-5" dirty="0">
                <a:latin typeface="Verdana"/>
                <a:cs typeface="Verdana"/>
              </a:rPr>
              <a:t>fermeture</a:t>
            </a:r>
            <a:r>
              <a:rPr sz="2000" spc="-40" dirty="0">
                <a:latin typeface="Verdana"/>
                <a:cs typeface="Verdana"/>
              </a:rPr>
              <a:t> </a:t>
            </a:r>
            <a:r>
              <a:rPr sz="2000" dirty="0">
                <a:latin typeface="Verdana"/>
                <a:cs typeface="Verdana"/>
              </a:rPr>
              <a:t>du</a:t>
            </a:r>
            <a:r>
              <a:rPr sz="2000" spc="-15" dirty="0">
                <a:latin typeface="Verdana"/>
                <a:cs typeface="Verdana"/>
              </a:rPr>
              <a:t> </a:t>
            </a:r>
            <a:r>
              <a:rPr sz="2000" spc="-5" dirty="0">
                <a:latin typeface="Verdana"/>
                <a:cs typeface="Verdana"/>
              </a:rPr>
              <a:t>clapet</a:t>
            </a:r>
            <a:r>
              <a:rPr sz="2000" spc="-20" dirty="0">
                <a:latin typeface="Verdana"/>
                <a:cs typeface="Verdana"/>
              </a:rPr>
              <a:t> </a:t>
            </a:r>
            <a:r>
              <a:rPr sz="2000" spc="-5" dirty="0">
                <a:latin typeface="Verdana"/>
                <a:cs typeface="Verdana"/>
              </a:rPr>
              <a:t>aspiration,</a:t>
            </a:r>
            <a:endParaRPr sz="2000" dirty="0">
              <a:latin typeface="Verdana"/>
              <a:cs typeface="Verdana"/>
            </a:endParaRPr>
          </a:p>
          <a:p>
            <a:pPr marL="215265" indent="-203200">
              <a:lnSpc>
                <a:spcPct val="100000"/>
              </a:lnSpc>
              <a:buFont typeface="Wingdings"/>
              <a:buChar char=""/>
              <a:tabLst>
                <a:tab pos="215900" algn="l"/>
              </a:tabLst>
            </a:pPr>
            <a:r>
              <a:rPr sz="2000" spc="-5" dirty="0">
                <a:latin typeface="Verdana"/>
                <a:cs typeface="Verdana"/>
              </a:rPr>
              <a:t>ouverture</a:t>
            </a:r>
            <a:r>
              <a:rPr sz="2000" spc="-40" dirty="0">
                <a:latin typeface="Verdana"/>
                <a:cs typeface="Verdana"/>
              </a:rPr>
              <a:t> </a:t>
            </a:r>
            <a:r>
              <a:rPr sz="2000" dirty="0">
                <a:latin typeface="Verdana"/>
                <a:cs typeface="Verdana"/>
              </a:rPr>
              <a:t>du</a:t>
            </a:r>
            <a:r>
              <a:rPr sz="2000" spc="-5" dirty="0">
                <a:latin typeface="Verdana"/>
                <a:cs typeface="Verdana"/>
              </a:rPr>
              <a:t> clapet refoulement,</a:t>
            </a:r>
            <a:endParaRPr sz="2000" dirty="0">
              <a:latin typeface="Verdana"/>
              <a:cs typeface="Verdana"/>
            </a:endParaRPr>
          </a:p>
          <a:p>
            <a:pPr marL="215265" indent="-203200">
              <a:lnSpc>
                <a:spcPct val="100000"/>
              </a:lnSpc>
              <a:spcBef>
                <a:spcPts val="5"/>
              </a:spcBef>
              <a:buFont typeface="Wingdings"/>
              <a:buChar char=""/>
              <a:tabLst>
                <a:tab pos="215900" algn="l"/>
              </a:tabLst>
            </a:pPr>
            <a:r>
              <a:rPr sz="2000" spc="-10" dirty="0">
                <a:latin typeface="Verdana"/>
                <a:cs typeface="Verdana"/>
              </a:rPr>
              <a:t>le</a:t>
            </a:r>
            <a:r>
              <a:rPr sz="2000" spc="-5" dirty="0">
                <a:latin typeface="Verdana"/>
                <a:cs typeface="Verdana"/>
              </a:rPr>
              <a:t> </a:t>
            </a:r>
            <a:r>
              <a:rPr sz="2000" spc="-10" dirty="0">
                <a:latin typeface="Verdana"/>
                <a:cs typeface="Verdana"/>
              </a:rPr>
              <a:t>liquide</a:t>
            </a:r>
            <a:r>
              <a:rPr sz="2000" spc="25" dirty="0">
                <a:latin typeface="Verdana"/>
                <a:cs typeface="Verdana"/>
              </a:rPr>
              <a:t> </a:t>
            </a:r>
            <a:r>
              <a:rPr sz="2000" spc="-5" dirty="0">
                <a:latin typeface="Verdana"/>
                <a:cs typeface="Verdana"/>
              </a:rPr>
              <a:t>est</a:t>
            </a:r>
            <a:r>
              <a:rPr sz="2000" spc="-15" dirty="0">
                <a:latin typeface="Verdana"/>
                <a:cs typeface="Verdana"/>
              </a:rPr>
              <a:t> </a:t>
            </a:r>
            <a:r>
              <a:rPr sz="2000" dirty="0">
                <a:latin typeface="Verdana"/>
                <a:cs typeface="Verdana"/>
              </a:rPr>
              <a:t>chassé</a:t>
            </a:r>
            <a:r>
              <a:rPr sz="2000" spc="-35" dirty="0">
                <a:latin typeface="Verdana"/>
                <a:cs typeface="Verdana"/>
              </a:rPr>
              <a:t> </a:t>
            </a:r>
            <a:r>
              <a:rPr sz="2000" spc="-5" dirty="0">
                <a:latin typeface="Verdana"/>
                <a:cs typeface="Verdana"/>
              </a:rPr>
              <a:t>vers</a:t>
            </a:r>
            <a:r>
              <a:rPr sz="2000" spc="-20" dirty="0">
                <a:latin typeface="Verdana"/>
                <a:cs typeface="Verdana"/>
              </a:rPr>
              <a:t> </a:t>
            </a:r>
            <a:r>
              <a:rPr sz="2000" spc="-5" dirty="0">
                <a:latin typeface="Verdana"/>
                <a:cs typeface="Verdana"/>
              </a:rPr>
              <a:t>l'extérieur </a:t>
            </a:r>
            <a:r>
              <a:rPr sz="2000" dirty="0">
                <a:latin typeface="Verdana"/>
                <a:cs typeface="Verdana"/>
              </a:rPr>
              <a:t>du </a:t>
            </a:r>
            <a:r>
              <a:rPr sz="2000" spc="-5" dirty="0">
                <a:latin typeface="Verdana"/>
                <a:cs typeface="Verdana"/>
              </a:rPr>
              <a:t>corps</a:t>
            </a:r>
            <a:r>
              <a:rPr sz="2000" spc="-15" dirty="0">
                <a:latin typeface="Verdana"/>
                <a:cs typeface="Verdana"/>
              </a:rPr>
              <a:t> </a:t>
            </a:r>
            <a:r>
              <a:rPr sz="2000" spc="-5" dirty="0">
                <a:latin typeface="Verdana"/>
                <a:cs typeface="Verdana"/>
              </a:rPr>
              <a:t>de pompe.</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17</a:t>
            </a:fld>
            <a:endParaRPr lang="fr-FR"/>
          </a:p>
        </p:txBody>
      </p:sp>
    </p:spTree>
    <p:extLst>
      <p:ext uri="{BB962C8B-B14F-4D97-AF65-F5344CB8AC3E}">
        <p14:creationId xmlns:p14="http://schemas.microsoft.com/office/powerpoint/2010/main" val="3050095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4819" y="315849"/>
            <a:ext cx="3968115" cy="33083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Principe</a:t>
            </a:r>
            <a:r>
              <a:rPr spc="-40" dirty="0">
                <a:solidFill>
                  <a:srgbClr val="000000"/>
                </a:solidFill>
              </a:rPr>
              <a:t> </a:t>
            </a:r>
            <a:r>
              <a:rPr dirty="0">
                <a:solidFill>
                  <a:srgbClr val="000000"/>
                </a:solidFill>
              </a:rPr>
              <a:t>de</a:t>
            </a:r>
            <a:r>
              <a:rPr spc="-30" dirty="0">
                <a:solidFill>
                  <a:srgbClr val="000000"/>
                </a:solidFill>
              </a:rPr>
              <a:t> </a:t>
            </a:r>
            <a:r>
              <a:rPr dirty="0">
                <a:solidFill>
                  <a:srgbClr val="000000"/>
                </a:solidFill>
              </a:rPr>
              <a:t>fonctionnement</a:t>
            </a:r>
          </a:p>
        </p:txBody>
      </p:sp>
      <p:sp>
        <p:nvSpPr>
          <p:cNvPr id="3" name="object 3"/>
          <p:cNvSpPr txBox="1"/>
          <p:nvPr/>
        </p:nvSpPr>
        <p:spPr>
          <a:xfrm>
            <a:off x="793191" y="674623"/>
            <a:ext cx="7417434" cy="4496435"/>
          </a:xfrm>
          <a:prstGeom prst="rect">
            <a:avLst/>
          </a:prstGeom>
        </p:spPr>
        <p:txBody>
          <a:bodyPr vert="horz" wrap="square" lIns="0" tIns="12700" rIns="0" bIns="0" rtlCol="0">
            <a:spAutoFit/>
          </a:bodyPr>
          <a:lstStyle/>
          <a:p>
            <a:pPr marL="83820" marR="5080" algn="just">
              <a:lnSpc>
                <a:spcPct val="100000"/>
              </a:lnSpc>
              <a:spcBef>
                <a:spcPts val="100"/>
              </a:spcBef>
            </a:pPr>
            <a:r>
              <a:rPr sz="1800" dirty="0">
                <a:latin typeface="Verdana"/>
                <a:cs typeface="Verdana"/>
              </a:rPr>
              <a:t>Dans</a:t>
            </a:r>
            <a:r>
              <a:rPr sz="1800" spc="5" dirty="0">
                <a:latin typeface="Verdana"/>
                <a:cs typeface="Verdana"/>
              </a:rPr>
              <a:t> </a:t>
            </a:r>
            <a:r>
              <a:rPr sz="1800" dirty="0">
                <a:latin typeface="Verdana"/>
                <a:cs typeface="Verdana"/>
              </a:rPr>
              <a:t>un</a:t>
            </a:r>
            <a:r>
              <a:rPr sz="1800" spc="5" dirty="0">
                <a:latin typeface="Verdana"/>
                <a:cs typeface="Verdana"/>
              </a:rPr>
              <a:t> </a:t>
            </a:r>
            <a:r>
              <a:rPr sz="1800" spc="-5" dirty="0">
                <a:latin typeface="Verdana"/>
                <a:cs typeface="Verdana"/>
              </a:rPr>
              <a:t>corps</a:t>
            </a:r>
            <a:r>
              <a:rPr sz="1800" dirty="0">
                <a:latin typeface="Verdana"/>
                <a:cs typeface="Verdana"/>
              </a:rPr>
              <a:t> de</a:t>
            </a:r>
            <a:r>
              <a:rPr sz="1800" spc="5" dirty="0">
                <a:latin typeface="Verdana"/>
                <a:cs typeface="Verdana"/>
              </a:rPr>
              <a:t> </a:t>
            </a:r>
            <a:r>
              <a:rPr sz="1800" spc="-5" dirty="0">
                <a:latin typeface="Verdana"/>
                <a:cs typeface="Verdana"/>
              </a:rPr>
              <a:t>pompe</a:t>
            </a:r>
            <a:r>
              <a:rPr sz="1800" dirty="0">
                <a:latin typeface="Verdana"/>
                <a:cs typeface="Verdana"/>
              </a:rPr>
              <a:t> circulaire</a:t>
            </a:r>
            <a:r>
              <a:rPr sz="1800" spc="5" dirty="0">
                <a:latin typeface="Verdana"/>
                <a:cs typeface="Verdana"/>
              </a:rPr>
              <a:t> </a:t>
            </a:r>
            <a:r>
              <a:rPr sz="1800" spc="-15" dirty="0">
                <a:latin typeface="Verdana"/>
                <a:cs typeface="Verdana"/>
              </a:rPr>
              <a:t>ayant</a:t>
            </a:r>
            <a:r>
              <a:rPr sz="1800" spc="-10" dirty="0">
                <a:latin typeface="Verdana"/>
                <a:cs typeface="Verdana"/>
              </a:rPr>
              <a:t> </a:t>
            </a:r>
            <a:r>
              <a:rPr sz="1800" spc="-5" dirty="0">
                <a:latin typeface="Verdana"/>
                <a:cs typeface="Verdana"/>
              </a:rPr>
              <a:t>deux</a:t>
            </a:r>
            <a:r>
              <a:rPr sz="1800" dirty="0">
                <a:latin typeface="Verdana"/>
                <a:cs typeface="Verdana"/>
              </a:rPr>
              <a:t> </a:t>
            </a:r>
            <a:r>
              <a:rPr sz="1800" spc="-5" dirty="0">
                <a:latin typeface="Verdana"/>
                <a:cs typeface="Verdana"/>
              </a:rPr>
              <a:t>ouvertures </a:t>
            </a:r>
            <a:r>
              <a:rPr sz="1800" spc="-620" dirty="0">
                <a:latin typeface="Verdana"/>
                <a:cs typeface="Verdana"/>
              </a:rPr>
              <a:t> </a:t>
            </a:r>
            <a:r>
              <a:rPr sz="1800" spc="-10" dirty="0">
                <a:latin typeface="Verdana"/>
                <a:cs typeface="Verdana"/>
              </a:rPr>
              <a:t>(aspiration</a:t>
            </a:r>
            <a:r>
              <a:rPr sz="1800" spc="380" dirty="0">
                <a:latin typeface="Verdana"/>
                <a:cs typeface="Verdana"/>
              </a:rPr>
              <a:t> </a:t>
            </a:r>
            <a:r>
              <a:rPr sz="1800" spc="-10" dirty="0">
                <a:latin typeface="Verdana"/>
                <a:cs typeface="Verdana"/>
              </a:rPr>
              <a:t>et</a:t>
            </a:r>
            <a:r>
              <a:rPr sz="1800" spc="380" dirty="0">
                <a:latin typeface="Verdana"/>
                <a:cs typeface="Verdana"/>
              </a:rPr>
              <a:t> </a:t>
            </a:r>
            <a:r>
              <a:rPr sz="1800" spc="-5" dirty="0">
                <a:latin typeface="Verdana"/>
                <a:cs typeface="Verdana"/>
              </a:rPr>
              <a:t>refoulement)</a:t>
            </a:r>
            <a:r>
              <a:rPr sz="1800" spc="380" dirty="0">
                <a:latin typeface="Verdana"/>
                <a:cs typeface="Verdana"/>
              </a:rPr>
              <a:t> </a:t>
            </a:r>
            <a:r>
              <a:rPr sz="1800" spc="-5" dirty="0">
                <a:latin typeface="Verdana"/>
                <a:cs typeface="Verdana"/>
              </a:rPr>
              <a:t>tourne</a:t>
            </a:r>
            <a:r>
              <a:rPr sz="1800" spc="375" dirty="0">
                <a:latin typeface="Verdana"/>
                <a:cs typeface="Verdana"/>
              </a:rPr>
              <a:t> </a:t>
            </a:r>
            <a:r>
              <a:rPr sz="1800" dirty="0">
                <a:latin typeface="Verdana"/>
                <a:cs typeface="Verdana"/>
              </a:rPr>
              <a:t>un</a:t>
            </a:r>
            <a:r>
              <a:rPr sz="1800" spc="370" dirty="0">
                <a:latin typeface="Verdana"/>
                <a:cs typeface="Verdana"/>
              </a:rPr>
              <a:t> </a:t>
            </a:r>
            <a:r>
              <a:rPr sz="1800" spc="-5" dirty="0">
                <a:latin typeface="Verdana"/>
                <a:cs typeface="Verdana"/>
              </a:rPr>
              <a:t>rotor</a:t>
            </a:r>
            <a:r>
              <a:rPr sz="1800" spc="375" dirty="0">
                <a:latin typeface="Verdana"/>
                <a:cs typeface="Verdana"/>
              </a:rPr>
              <a:t> </a:t>
            </a:r>
            <a:r>
              <a:rPr sz="1800" spc="-5" dirty="0">
                <a:latin typeface="Verdana"/>
                <a:cs typeface="Verdana"/>
              </a:rPr>
              <a:t>dont</a:t>
            </a:r>
            <a:r>
              <a:rPr sz="1800" spc="380" dirty="0">
                <a:latin typeface="Verdana"/>
                <a:cs typeface="Verdana"/>
              </a:rPr>
              <a:t> </a:t>
            </a:r>
            <a:r>
              <a:rPr sz="1800" spc="-5" dirty="0">
                <a:latin typeface="Verdana"/>
                <a:cs typeface="Verdana"/>
              </a:rPr>
              <a:t>le</a:t>
            </a:r>
            <a:r>
              <a:rPr sz="1800" spc="375" dirty="0">
                <a:latin typeface="Verdana"/>
                <a:cs typeface="Verdana"/>
              </a:rPr>
              <a:t> </a:t>
            </a:r>
            <a:r>
              <a:rPr sz="1800" spc="-5" dirty="0">
                <a:latin typeface="Verdana"/>
                <a:cs typeface="Verdana"/>
              </a:rPr>
              <a:t>diamètre </a:t>
            </a:r>
            <a:r>
              <a:rPr sz="1800" spc="-620" dirty="0">
                <a:latin typeface="Verdana"/>
                <a:cs typeface="Verdana"/>
              </a:rPr>
              <a:t> </a:t>
            </a:r>
            <a:r>
              <a:rPr sz="1800" spc="-5" dirty="0">
                <a:latin typeface="Verdana"/>
                <a:cs typeface="Verdana"/>
              </a:rPr>
              <a:t>est tangentiel au corps de pompe </a:t>
            </a:r>
            <a:r>
              <a:rPr sz="1800" dirty="0">
                <a:latin typeface="Verdana"/>
                <a:cs typeface="Verdana"/>
              </a:rPr>
              <a:t>et situé </a:t>
            </a:r>
            <a:r>
              <a:rPr sz="1800" spc="-5" dirty="0">
                <a:latin typeface="Verdana"/>
                <a:cs typeface="Verdana"/>
              </a:rPr>
              <a:t>au </a:t>
            </a:r>
            <a:r>
              <a:rPr sz="1800" dirty="0">
                <a:latin typeface="Verdana"/>
                <a:cs typeface="Verdana"/>
              </a:rPr>
              <a:t>milieu des deux </a:t>
            </a:r>
            <a:r>
              <a:rPr sz="1800" spc="5" dirty="0">
                <a:latin typeface="Verdana"/>
                <a:cs typeface="Verdana"/>
              </a:rPr>
              <a:t> </a:t>
            </a:r>
            <a:r>
              <a:rPr sz="1800" dirty="0">
                <a:latin typeface="Verdana"/>
                <a:cs typeface="Verdana"/>
              </a:rPr>
              <a:t>lumières.</a:t>
            </a:r>
          </a:p>
          <a:p>
            <a:pPr marL="83820" marR="5080" algn="just">
              <a:lnSpc>
                <a:spcPct val="100000"/>
              </a:lnSpc>
            </a:pPr>
            <a:r>
              <a:rPr sz="1800" dirty="0">
                <a:latin typeface="Verdana"/>
                <a:cs typeface="Verdana"/>
              </a:rPr>
              <a:t>Ce </a:t>
            </a:r>
            <a:r>
              <a:rPr sz="1800" b="1" dirty="0">
                <a:latin typeface="Verdana"/>
                <a:cs typeface="Verdana"/>
              </a:rPr>
              <a:t>rotor </a:t>
            </a:r>
            <a:r>
              <a:rPr sz="1800" b="1" spc="-5" dirty="0">
                <a:latin typeface="Verdana"/>
                <a:cs typeface="Verdana"/>
              </a:rPr>
              <a:t>porte </a:t>
            </a:r>
            <a:r>
              <a:rPr sz="1800" b="1" dirty="0">
                <a:latin typeface="Verdana"/>
                <a:cs typeface="Verdana"/>
              </a:rPr>
              <a:t>des </a:t>
            </a:r>
            <a:r>
              <a:rPr sz="1800" b="1" spc="-5" dirty="0">
                <a:latin typeface="Verdana"/>
                <a:cs typeface="Verdana"/>
              </a:rPr>
              <a:t>palettes </a:t>
            </a:r>
            <a:r>
              <a:rPr sz="1800" spc="-5" dirty="0">
                <a:latin typeface="Verdana"/>
                <a:cs typeface="Verdana"/>
              </a:rPr>
              <a:t>encastrées dans </a:t>
            </a:r>
            <a:r>
              <a:rPr sz="1800" dirty="0">
                <a:latin typeface="Verdana"/>
                <a:cs typeface="Verdana"/>
              </a:rPr>
              <a:t>des </a:t>
            </a:r>
            <a:r>
              <a:rPr sz="1800" spc="-5" dirty="0">
                <a:latin typeface="Verdana"/>
                <a:cs typeface="Verdana"/>
              </a:rPr>
              <a:t>rainures </a:t>
            </a:r>
            <a:r>
              <a:rPr sz="1800" dirty="0">
                <a:latin typeface="Verdana"/>
                <a:cs typeface="Verdana"/>
              </a:rPr>
              <a:t> </a:t>
            </a:r>
            <a:r>
              <a:rPr sz="1800" spc="-5" dirty="0">
                <a:latin typeface="Verdana"/>
                <a:cs typeface="Verdana"/>
              </a:rPr>
              <a:t>(nombre</a:t>
            </a:r>
            <a:r>
              <a:rPr sz="1800" dirty="0">
                <a:latin typeface="Verdana"/>
                <a:cs typeface="Verdana"/>
              </a:rPr>
              <a:t> </a:t>
            </a:r>
            <a:r>
              <a:rPr sz="1800" spc="-10" dirty="0">
                <a:latin typeface="Verdana"/>
                <a:cs typeface="Verdana"/>
              </a:rPr>
              <a:t>variable</a:t>
            </a:r>
            <a:r>
              <a:rPr sz="1800" spc="-5" dirty="0">
                <a:latin typeface="Verdana"/>
                <a:cs typeface="Verdana"/>
              </a:rPr>
              <a:t> suivant type</a:t>
            </a:r>
            <a:r>
              <a:rPr sz="1800" spc="620" dirty="0">
                <a:latin typeface="Verdana"/>
                <a:cs typeface="Verdana"/>
              </a:rPr>
              <a:t> </a:t>
            </a:r>
            <a:r>
              <a:rPr sz="1800" dirty="0">
                <a:latin typeface="Verdana"/>
                <a:cs typeface="Verdana"/>
              </a:rPr>
              <a:t>de </a:t>
            </a:r>
            <a:r>
              <a:rPr sz="1800" spc="-5" dirty="0">
                <a:latin typeface="Verdana"/>
                <a:cs typeface="Verdana"/>
              </a:rPr>
              <a:t>pompe) </a:t>
            </a:r>
            <a:r>
              <a:rPr sz="1800" dirty="0">
                <a:latin typeface="Verdana"/>
                <a:cs typeface="Verdana"/>
              </a:rPr>
              <a:t>sur lesquelles elles </a:t>
            </a:r>
            <a:r>
              <a:rPr sz="1800" spc="-620" dirty="0">
                <a:latin typeface="Verdana"/>
                <a:cs typeface="Verdana"/>
              </a:rPr>
              <a:t> </a:t>
            </a:r>
            <a:r>
              <a:rPr sz="1800" spc="-5" dirty="0">
                <a:latin typeface="Verdana"/>
                <a:cs typeface="Verdana"/>
              </a:rPr>
              <a:t>se</a:t>
            </a:r>
            <a:r>
              <a:rPr sz="1800" spc="-10" dirty="0">
                <a:latin typeface="Verdana"/>
                <a:cs typeface="Verdana"/>
              </a:rPr>
              <a:t> </a:t>
            </a:r>
            <a:r>
              <a:rPr sz="1800" spc="-5" dirty="0">
                <a:latin typeface="Verdana"/>
                <a:cs typeface="Verdana"/>
              </a:rPr>
              <a:t>déplacent</a:t>
            </a:r>
            <a:r>
              <a:rPr sz="1800" spc="25" dirty="0">
                <a:latin typeface="Verdana"/>
                <a:cs typeface="Verdana"/>
              </a:rPr>
              <a:t> </a:t>
            </a:r>
            <a:r>
              <a:rPr sz="1800" spc="-5" dirty="0">
                <a:latin typeface="Verdana"/>
                <a:cs typeface="Verdana"/>
              </a:rPr>
              <a:t>pour</a:t>
            </a:r>
            <a:r>
              <a:rPr sz="1800" spc="5" dirty="0">
                <a:latin typeface="Verdana"/>
                <a:cs typeface="Verdana"/>
              </a:rPr>
              <a:t> </a:t>
            </a:r>
            <a:r>
              <a:rPr sz="1800" spc="-5" dirty="0">
                <a:latin typeface="Verdana"/>
                <a:cs typeface="Verdana"/>
              </a:rPr>
              <a:t>piéger</a:t>
            </a:r>
            <a:r>
              <a:rPr sz="1800" spc="20" dirty="0">
                <a:latin typeface="Verdana"/>
                <a:cs typeface="Verdana"/>
              </a:rPr>
              <a:t> </a:t>
            </a:r>
            <a:r>
              <a:rPr sz="1800" spc="5" dirty="0">
                <a:latin typeface="Verdana"/>
                <a:cs typeface="Verdana"/>
              </a:rPr>
              <a:t>le</a:t>
            </a:r>
            <a:r>
              <a:rPr sz="1800" spc="-10" dirty="0">
                <a:latin typeface="Verdana"/>
                <a:cs typeface="Verdana"/>
              </a:rPr>
              <a:t> </a:t>
            </a:r>
            <a:r>
              <a:rPr sz="1800" spc="-5" dirty="0">
                <a:latin typeface="Verdana"/>
                <a:cs typeface="Verdana"/>
              </a:rPr>
              <a:t>produit</a:t>
            </a:r>
            <a:r>
              <a:rPr sz="1800" spc="15" dirty="0">
                <a:latin typeface="Verdana"/>
                <a:cs typeface="Verdana"/>
              </a:rPr>
              <a:t> </a:t>
            </a:r>
            <a:r>
              <a:rPr sz="1800" dirty="0">
                <a:latin typeface="Verdana"/>
                <a:cs typeface="Verdana"/>
              </a:rPr>
              <a:t>à </a:t>
            </a:r>
            <a:r>
              <a:rPr sz="1800" spc="-40" dirty="0">
                <a:latin typeface="Verdana"/>
                <a:cs typeface="Verdana"/>
              </a:rPr>
              <a:t>pomper.</a:t>
            </a:r>
            <a:endParaRPr sz="1800" dirty="0">
              <a:latin typeface="Verdana"/>
              <a:cs typeface="Verdana"/>
            </a:endParaRPr>
          </a:p>
          <a:p>
            <a:pPr>
              <a:lnSpc>
                <a:spcPct val="100000"/>
              </a:lnSpc>
              <a:spcBef>
                <a:spcPts val="35"/>
              </a:spcBef>
            </a:pPr>
            <a:endParaRPr sz="1750" dirty="0">
              <a:latin typeface="Verdana"/>
              <a:cs typeface="Verdana"/>
            </a:endParaRPr>
          </a:p>
          <a:p>
            <a:pPr marL="83820" marR="5080" algn="just">
              <a:lnSpc>
                <a:spcPct val="100000"/>
              </a:lnSpc>
            </a:pPr>
            <a:r>
              <a:rPr sz="1800" spc="-5" dirty="0">
                <a:latin typeface="Verdana"/>
                <a:cs typeface="Verdana"/>
              </a:rPr>
              <a:t>Les </a:t>
            </a:r>
            <a:r>
              <a:rPr sz="1800" b="1" spc="-5" dirty="0">
                <a:latin typeface="Verdana"/>
                <a:cs typeface="Verdana"/>
              </a:rPr>
              <a:t>palettes </a:t>
            </a:r>
            <a:r>
              <a:rPr sz="1800" spc="-5" dirty="0">
                <a:latin typeface="Verdana"/>
                <a:cs typeface="Verdana"/>
              </a:rPr>
              <a:t>frottent </a:t>
            </a:r>
            <a:r>
              <a:rPr sz="1800" dirty="0">
                <a:latin typeface="Verdana"/>
                <a:cs typeface="Verdana"/>
              </a:rPr>
              <a:t>sur le </a:t>
            </a:r>
            <a:r>
              <a:rPr sz="1800" spc="-5" dirty="0">
                <a:latin typeface="Verdana"/>
                <a:cs typeface="Verdana"/>
              </a:rPr>
              <a:t>corps </a:t>
            </a:r>
            <a:r>
              <a:rPr sz="1800" dirty="0">
                <a:latin typeface="Verdana"/>
                <a:cs typeface="Verdana"/>
              </a:rPr>
              <a:t>de </a:t>
            </a:r>
            <a:r>
              <a:rPr sz="1800" spc="-5" dirty="0">
                <a:latin typeface="Verdana"/>
                <a:cs typeface="Verdana"/>
              </a:rPr>
              <a:t>pompe provoquant </a:t>
            </a:r>
            <a:r>
              <a:rPr sz="1800" spc="-10" dirty="0">
                <a:latin typeface="Verdana"/>
                <a:cs typeface="Verdana"/>
              </a:rPr>
              <a:t>des </a:t>
            </a:r>
            <a:r>
              <a:rPr sz="1800" spc="-5" dirty="0">
                <a:latin typeface="Verdana"/>
                <a:cs typeface="Verdana"/>
              </a:rPr>
              <a:t> </a:t>
            </a:r>
            <a:r>
              <a:rPr sz="1800" spc="-10" dirty="0">
                <a:latin typeface="Verdana"/>
                <a:cs typeface="Verdana"/>
              </a:rPr>
              <a:t>variations</a:t>
            </a:r>
            <a:r>
              <a:rPr sz="1800" spc="-5" dirty="0">
                <a:latin typeface="Verdana"/>
                <a:cs typeface="Verdana"/>
              </a:rPr>
              <a:t> </a:t>
            </a:r>
            <a:r>
              <a:rPr sz="1800" dirty="0">
                <a:latin typeface="Verdana"/>
                <a:cs typeface="Verdana"/>
              </a:rPr>
              <a:t>de</a:t>
            </a:r>
            <a:r>
              <a:rPr sz="1800" spc="5" dirty="0">
                <a:latin typeface="Verdana"/>
                <a:cs typeface="Verdana"/>
              </a:rPr>
              <a:t> </a:t>
            </a:r>
            <a:r>
              <a:rPr sz="1800" spc="-5" dirty="0">
                <a:latin typeface="Verdana"/>
                <a:cs typeface="Verdana"/>
              </a:rPr>
              <a:t>volume</a:t>
            </a:r>
            <a:r>
              <a:rPr sz="1800" dirty="0">
                <a:latin typeface="Verdana"/>
                <a:cs typeface="Verdana"/>
              </a:rPr>
              <a:t> </a:t>
            </a:r>
            <a:r>
              <a:rPr sz="1800" spc="-5" dirty="0">
                <a:latin typeface="Verdana"/>
                <a:cs typeface="Verdana"/>
              </a:rPr>
              <a:t>qui</a:t>
            </a:r>
            <a:r>
              <a:rPr sz="1800" dirty="0">
                <a:latin typeface="Verdana"/>
                <a:cs typeface="Verdana"/>
              </a:rPr>
              <a:t> </a:t>
            </a:r>
            <a:r>
              <a:rPr sz="1800" spc="-5" dirty="0">
                <a:latin typeface="Verdana"/>
                <a:cs typeface="Verdana"/>
              </a:rPr>
              <a:t>engendrent</a:t>
            </a:r>
            <a:r>
              <a:rPr sz="1800" dirty="0">
                <a:latin typeface="Verdana"/>
                <a:cs typeface="Verdana"/>
              </a:rPr>
              <a:t> </a:t>
            </a:r>
            <a:r>
              <a:rPr sz="1800" spc="-5" dirty="0">
                <a:latin typeface="Verdana"/>
                <a:cs typeface="Verdana"/>
              </a:rPr>
              <a:t>l'aspiration</a:t>
            </a:r>
            <a:r>
              <a:rPr sz="1800" dirty="0">
                <a:latin typeface="Verdana"/>
                <a:cs typeface="Verdana"/>
              </a:rPr>
              <a:t> </a:t>
            </a:r>
            <a:r>
              <a:rPr sz="1800" spc="-5" dirty="0">
                <a:latin typeface="Verdana"/>
                <a:cs typeface="Verdana"/>
              </a:rPr>
              <a:t>et</a:t>
            </a:r>
            <a:r>
              <a:rPr sz="1800" dirty="0">
                <a:latin typeface="Verdana"/>
                <a:cs typeface="Verdana"/>
              </a:rPr>
              <a:t> </a:t>
            </a:r>
            <a:r>
              <a:rPr sz="1800" spc="20" dirty="0">
                <a:latin typeface="Verdana"/>
                <a:cs typeface="Verdana"/>
              </a:rPr>
              <a:t>le </a:t>
            </a:r>
            <a:r>
              <a:rPr sz="1800" spc="-620" dirty="0">
                <a:latin typeface="Verdana"/>
                <a:cs typeface="Verdana"/>
              </a:rPr>
              <a:t> </a:t>
            </a:r>
            <a:r>
              <a:rPr sz="1800" spc="-5" dirty="0">
                <a:latin typeface="Verdana"/>
                <a:cs typeface="Verdana"/>
              </a:rPr>
              <a:t>refoulement.</a:t>
            </a:r>
            <a:endParaRPr sz="1800" dirty="0">
              <a:latin typeface="Verdana"/>
              <a:cs typeface="Verdana"/>
            </a:endParaRPr>
          </a:p>
          <a:p>
            <a:pPr marL="0" lvl="1">
              <a:spcBef>
                <a:spcPts val="985"/>
              </a:spcBef>
              <a:tabLst>
                <a:tab pos="1191895" algn="l"/>
              </a:tabLst>
            </a:pPr>
            <a:r>
              <a:rPr sz="2000" b="1" dirty="0">
                <a:solidFill>
                  <a:srgbClr val="FF9900"/>
                </a:solidFill>
                <a:latin typeface="Verdana"/>
                <a:cs typeface="Verdana"/>
              </a:rPr>
              <a:t>Pompe</a:t>
            </a:r>
            <a:r>
              <a:rPr sz="2000" b="1" spc="-50" dirty="0">
                <a:solidFill>
                  <a:srgbClr val="FF9900"/>
                </a:solidFill>
                <a:latin typeface="Verdana"/>
                <a:cs typeface="Verdana"/>
              </a:rPr>
              <a:t> </a:t>
            </a:r>
            <a:r>
              <a:rPr sz="2000" b="1" dirty="0">
                <a:solidFill>
                  <a:srgbClr val="FF9900"/>
                </a:solidFill>
                <a:latin typeface="Verdana"/>
                <a:cs typeface="Verdana"/>
              </a:rPr>
              <a:t>à</a:t>
            </a:r>
            <a:r>
              <a:rPr sz="2000" b="1" spc="-30" dirty="0">
                <a:solidFill>
                  <a:srgbClr val="FF9900"/>
                </a:solidFill>
                <a:latin typeface="Verdana"/>
                <a:cs typeface="Verdana"/>
              </a:rPr>
              <a:t> </a:t>
            </a:r>
            <a:r>
              <a:rPr sz="2000" b="1" dirty="0">
                <a:solidFill>
                  <a:srgbClr val="FF9900"/>
                </a:solidFill>
                <a:latin typeface="Verdana"/>
                <a:cs typeface="Verdana"/>
              </a:rPr>
              <a:t>lobes</a:t>
            </a:r>
            <a:endParaRPr sz="2000" dirty="0">
              <a:latin typeface="Verdana"/>
              <a:cs typeface="Verdana"/>
            </a:endParaRPr>
          </a:p>
          <a:p>
            <a:pPr marL="0" lvl="2" indent="-830580">
              <a:spcBef>
                <a:spcPts val="850"/>
              </a:spcBef>
              <a:buFont typeface="Wingdings"/>
              <a:buChar char=""/>
              <a:tabLst>
                <a:tab pos="287020" algn="l"/>
              </a:tabLst>
            </a:pPr>
            <a:r>
              <a:rPr sz="2000" spc="-5" dirty="0">
                <a:latin typeface="Verdana"/>
                <a:cs typeface="Verdana"/>
              </a:rPr>
              <a:t>Débit</a:t>
            </a:r>
            <a:r>
              <a:rPr sz="2000" spc="-20" dirty="0">
                <a:latin typeface="Verdana"/>
                <a:cs typeface="Verdana"/>
              </a:rPr>
              <a:t> </a:t>
            </a:r>
            <a:r>
              <a:rPr sz="2000" dirty="0">
                <a:latin typeface="Verdana"/>
                <a:cs typeface="Verdana"/>
              </a:rPr>
              <a:t>:</a:t>
            </a:r>
            <a:r>
              <a:rPr sz="2000" spc="-10" dirty="0">
                <a:latin typeface="Verdana"/>
                <a:cs typeface="Verdana"/>
              </a:rPr>
              <a:t> </a:t>
            </a:r>
            <a:r>
              <a:rPr sz="2000" spc="-5" dirty="0">
                <a:latin typeface="Verdana"/>
                <a:cs typeface="Verdana"/>
              </a:rPr>
              <a:t>jusqu’à</a:t>
            </a:r>
            <a:r>
              <a:rPr sz="2000" spc="-50" dirty="0">
                <a:latin typeface="Verdana"/>
                <a:cs typeface="Verdana"/>
              </a:rPr>
              <a:t> </a:t>
            </a:r>
            <a:r>
              <a:rPr sz="2000" dirty="0">
                <a:latin typeface="Verdana"/>
                <a:cs typeface="Verdana"/>
              </a:rPr>
              <a:t>200</a:t>
            </a:r>
            <a:r>
              <a:rPr sz="2000" spc="-5" dirty="0">
                <a:latin typeface="Verdana"/>
                <a:cs typeface="Verdana"/>
              </a:rPr>
              <a:t> </a:t>
            </a:r>
            <a:r>
              <a:rPr sz="2000" dirty="0">
                <a:latin typeface="Verdana"/>
                <a:cs typeface="Verdana"/>
              </a:rPr>
              <a:t>m3/h</a:t>
            </a:r>
          </a:p>
          <a:p>
            <a:pPr marL="0" lvl="2" indent="-830580">
              <a:spcBef>
                <a:spcPts val="5"/>
              </a:spcBef>
              <a:buFont typeface="Wingdings"/>
              <a:buChar char=""/>
              <a:tabLst>
                <a:tab pos="287020" algn="l"/>
              </a:tabLst>
            </a:pPr>
            <a:r>
              <a:rPr sz="2000" spc="-5" dirty="0">
                <a:latin typeface="Verdana"/>
                <a:cs typeface="Verdana"/>
              </a:rPr>
              <a:t>Pression</a:t>
            </a:r>
            <a:r>
              <a:rPr sz="2000" spc="-45" dirty="0">
                <a:latin typeface="Verdana"/>
                <a:cs typeface="Verdana"/>
              </a:rPr>
              <a:t> </a:t>
            </a:r>
            <a:r>
              <a:rPr sz="2000" dirty="0">
                <a:latin typeface="Verdana"/>
                <a:cs typeface="Verdana"/>
              </a:rPr>
              <a:t>:</a:t>
            </a:r>
            <a:r>
              <a:rPr sz="2000" spc="-5" dirty="0">
                <a:latin typeface="Verdana"/>
                <a:cs typeface="Verdana"/>
              </a:rPr>
              <a:t> jusqu’à</a:t>
            </a:r>
            <a:r>
              <a:rPr sz="2000" spc="-40" dirty="0">
                <a:latin typeface="Verdana"/>
                <a:cs typeface="Verdana"/>
              </a:rPr>
              <a:t> </a:t>
            </a:r>
            <a:r>
              <a:rPr sz="2000" dirty="0">
                <a:latin typeface="Verdana"/>
                <a:cs typeface="Verdana"/>
              </a:rPr>
              <a:t>12</a:t>
            </a:r>
            <a:r>
              <a:rPr sz="2000" spc="-5" dirty="0">
                <a:latin typeface="Verdana"/>
                <a:cs typeface="Verdana"/>
              </a:rPr>
              <a:t> bars</a:t>
            </a:r>
            <a:endParaRPr sz="2000" dirty="0">
              <a:latin typeface="Verdana"/>
              <a:cs typeface="Verdana"/>
            </a:endParaRPr>
          </a:p>
          <a:p>
            <a:pPr marL="0" lvl="2" indent="-830580">
              <a:buFont typeface="Wingdings"/>
              <a:buChar char=""/>
              <a:tabLst>
                <a:tab pos="287020" algn="l"/>
              </a:tabLst>
            </a:pPr>
            <a:r>
              <a:rPr sz="2000" spc="-25" dirty="0">
                <a:latin typeface="Verdana"/>
                <a:cs typeface="Verdana"/>
              </a:rPr>
              <a:t>Température</a:t>
            </a:r>
            <a:r>
              <a:rPr sz="2000" spc="-30" dirty="0">
                <a:latin typeface="Verdana"/>
                <a:cs typeface="Verdana"/>
              </a:rPr>
              <a:t> </a:t>
            </a:r>
            <a:r>
              <a:rPr sz="2000" dirty="0">
                <a:latin typeface="Verdana"/>
                <a:cs typeface="Verdana"/>
              </a:rPr>
              <a:t>:</a:t>
            </a:r>
            <a:r>
              <a:rPr sz="2000" spc="-20" dirty="0">
                <a:latin typeface="Verdana"/>
                <a:cs typeface="Verdana"/>
              </a:rPr>
              <a:t> </a:t>
            </a:r>
            <a:r>
              <a:rPr sz="2000" spc="-5" dirty="0">
                <a:latin typeface="Verdana"/>
                <a:cs typeface="Verdana"/>
              </a:rPr>
              <a:t>jusqu’à</a:t>
            </a:r>
            <a:r>
              <a:rPr sz="2000" spc="-35" dirty="0">
                <a:latin typeface="Verdana"/>
                <a:cs typeface="Verdana"/>
              </a:rPr>
              <a:t> </a:t>
            </a:r>
            <a:r>
              <a:rPr sz="2000" dirty="0">
                <a:latin typeface="Verdana"/>
                <a:cs typeface="Verdana"/>
              </a:rPr>
              <a:t>150°C</a:t>
            </a:r>
          </a:p>
        </p:txBody>
      </p:sp>
      <p:pic>
        <p:nvPicPr>
          <p:cNvPr id="4" name="object 4"/>
          <p:cNvPicPr/>
          <p:nvPr/>
        </p:nvPicPr>
        <p:blipFill>
          <a:blip r:embed="rId2" cstate="print"/>
          <a:stretch>
            <a:fillRect/>
          </a:stretch>
        </p:blipFill>
        <p:spPr>
          <a:xfrm>
            <a:off x="4857750" y="3714762"/>
            <a:ext cx="3857625" cy="2468880"/>
          </a:xfrm>
          <a:prstGeom prst="rect">
            <a:avLst/>
          </a:prstGeom>
        </p:spPr>
      </p:pic>
      <p:sp>
        <p:nvSpPr>
          <p:cNvPr id="5" name="object 5"/>
          <p:cNvSpPr txBox="1"/>
          <p:nvPr/>
        </p:nvSpPr>
        <p:spPr>
          <a:xfrm>
            <a:off x="5011673" y="6342379"/>
            <a:ext cx="2920365" cy="258404"/>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0000"/>
                </a:solidFill>
                <a:latin typeface="Verdana"/>
                <a:cs typeface="Verdana"/>
              </a:rPr>
              <a:t>Figure</a:t>
            </a:r>
            <a:r>
              <a:rPr sz="1600" b="1" dirty="0">
                <a:solidFill>
                  <a:srgbClr val="FF0000"/>
                </a:solidFill>
                <a:latin typeface="Verdana"/>
                <a:cs typeface="Verdana"/>
              </a:rPr>
              <a:t> </a:t>
            </a:r>
            <a:r>
              <a:rPr lang="fr-FR" sz="1600" b="1" spc="-5" dirty="0">
                <a:solidFill>
                  <a:srgbClr val="FF0000"/>
                </a:solidFill>
                <a:latin typeface="Verdana"/>
                <a:cs typeface="Verdana"/>
              </a:rPr>
              <a:t>9</a:t>
            </a:r>
            <a:r>
              <a:rPr sz="1600" b="1" spc="-5" dirty="0" smtClean="0">
                <a:solidFill>
                  <a:srgbClr val="FF0000"/>
                </a:solidFill>
                <a:latin typeface="Verdana"/>
                <a:cs typeface="Verdana"/>
              </a:rPr>
              <a:t>:</a:t>
            </a:r>
            <a:r>
              <a:rPr sz="1600" b="1" spc="-10" dirty="0" smtClean="0">
                <a:solidFill>
                  <a:srgbClr val="FF0000"/>
                </a:solidFill>
                <a:latin typeface="Verdana"/>
                <a:cs typeface="Verdana"/>
              </a:rPr>
              <a:t> </a:t>
            </a:r>
            <a:r>
              <a:rPr sz="1600" b="1" spc="-10" dirty="0">
                <a:solidFill>
                  <a:srgbClr val="FF0000"/>
                </a:solidFill>
                <a:latin typeface="Verdana"/>
                <a:cs typeface="Verdana"/>
              </a:rPr>
              <a:t>Pompe</a:t>
            </a:r>
            <a:r>
              <a:rPr sz="1600" b="1" spc="30" dirty="0">
                <a:solidFill>
                  <a:srgbClr val="FF0000"/>
                </a:solidFill>
                <a:latin typeface="Verdana"/>
                <a:cs typeface="Verdana"/>
              </a:rPr>
              <a:t> </a:t>
            </a:r>
            <a:r>
              <a:rPr sz="1600" b="1" spc="-5" dirty="0">
                <a:solidFill>
                  <a:srgbClr val="FF0000"/>
                </a:solidFill>
                <a:latin typeface="Verdana"/>
                <a:cs typeface="Verdana"/>
              </a:rPr>
              <a:t>à</a:t>
            </a:r>
            <a:r>
              <a:rPr sz="1600" b="1" dirty="0">
                <a:solidFill>
                  <a:srgbClr val="FF0000"/>
                </a:solidFill>
                <a:latin typeface="Verdana"/>
                <a:cs typeface="Verdana"/>
              </a:rPr>
              <a:t> </a:t>
            </a:r>
            <a:r>
              <a:rPr sz="1600" b="1" spc="-10" dirty="0">
                <a:solidFill>
                  <a:srgbClr val="FF0000"/>
                </a:solidFill>
                <a:latin typeface="Verdana"/>
                <a:cs typeface="Verdana"/>
              </a:rPr>
              <a:t>lobes</a:t>
            </a:r>
            <a:endParaRPr sz="1600" dirty="0">
              <a:latin typeface="Verdana"/>
              <a:cs typeface="Verdana"/>
            </a:endParaRPr>
          </a:p>
        </p:txBody>
      </p:sp>
      <p:sp>
        <p:nvSpPr>
          <p:cNvPr id="6" name="Espace réservé du numéro de diapositive 5"/>
          <p:cNvSpPr>
            <a:spLocks noGrp="1"/>
          </p:cNvSpPr>
          <p:nvPr>
            <p:ph type="sldNum" sz="quarter" idx="7"/>
          </p:nvPr>
        </p:nvSpPr>
        <p:spPr/>
        <p:txBody>
          <a:bodyPr/>
          <a:lstStyle/>
          <a:p>
            <a:fld id="{B6F15528-21DE-4FAA-801E-634DDDAF4B2B}" type="slidenum">
              <a:rPr lang="fr-FR" smtClean="0"/>
              <a:t>18</a:t>
            </a:fld>
            <a:endParaRPr lang="fr-FR"/>
          </a:p>
        </p:txBody>
      </p:sp>
    </p:spTree>
    <p:extLst>
      <p:ext uri="{BB962C8B-B14F-4D97-AF65-F5344CB8AC3E}">
        <p14:creationId xmlns:p14="http://schemas.microsoft.com/office/powerpoint/2010/main" val="1109071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4339" y="163917"/>
            <a:ext cx="7416165" cy="4531995"/>
          </a:xfrm>
          <a:prstGeom prst="rect">
            <a:avLst/>
          </a:prstGeom>
        </p:spPr>
        <p:txBody>
          <a:bodyPr vert="horz" wrap="square" lIns="0" tIns="139700" rIns="0" bIns="0" rtlCol="0">
            <a:spAutoFit/>
          </a:bodyPr>
          <a:lstStyle/>
          <a:p>
            <a:pPr marL="12700">
              <a:lnSpc>
                <a:spcPct val="100000"/>
              </a:lnSpc>
              <a:spcBef>
                <a:spcPts val="1100"/>
              </a:spcBef>
            </a:pPr>
            <a:r>
              <a:rPr sz="2000" b="1" dirty="0">
                <a:solidFill>
                  <a:srgbClr val="0303BC"/>
                </a:solidFill>
                <a:latin typeface="Verdana"/>
                <a:cs typeface="Verdana"/>
              </a:rPr>
              <a:t>4.4.1.</a:t>
            </a:r>
            <a:r>
              <a:rPr sz="2000" b="1" spc="-15" dirty="0">
                <a:solidFill>
                  <a:srgbClr val="0303BC"/>
                </a:solidFill>
                <a:latin typeface="Verdana"/>
                <a:cs typeface="Verdana"/>
              </a:rPr>
              <a:t> </a:t>
            </a:r>
            <a:r>
              <a:rPr sz="2000" b="1" spc="-5" dirty="0">
                <a:solidFill>
                  <a:srgbClr val="0303BC"/>
                </a:solidFill>
                <a:latin typeface="Verdana"/>
                <a:cs typeface="Verdana"/>
              </a:rPr>
              <a:t>Les</a:t>
            </a:r>
            <a:r>
              <a:rPr sz="2000" b="1" dirty="0">
                <a:solidFill>
                  <a:srgbClr val="0303BC"/>
                </a:solidFill>
                <a:latin typeface="Verdana"/>
                <a:cs typeface="Verdana"/>
              </a:rPr>
              <a:t> pompes</a:t>
            </a:r>
            <a:r>
              <a:rPr sz="2000" b="1" spc="-40" dirty="0">
                <a:solidFill>
                  <a:srgbClr val="0303BC"/>
                </a:solidFill>
                <a:latin typeface="Verdana"/>
                <a:cs typeface="Verdana"/>
              </a:rPr>
              <a:t> </a:t>
            </a:r>
            <a:r>
              <a:rPr sz="2000" b="1" dirty="0">
                <a:solidFill>
                  <a:srgbClr val="0303BC"/>
                </a:solidFill>
                <a:latin typeface="Verdana"/>
                <a:cs typeface="Verdana"/>
              </a:rPr>
              <a:t>volumétriques</a:t>
            </a:r>
            <a:r>
              <a:rPr sz="2000" b="1" spc="-30" dirty="0">
                <a:solidFill>
                  <a:srgbClr val="0303BC"/>
                </a:solidFill>
                <a:latin typeface="Verdana"/>
                <a:cs typeface="Verdana"/>
              </a:rPr>
              <a:t> </a:t>
            </a:r>
            <a:r>
              <a:rPr sz="2000" b="1" dirty="0">
                <a:solidFill>
                  <a:srgbClr val="0303BC"/>
                </a:solidFill>
                <a:latin typeface="Verdana"/>
                <a:cs typeface="Verdana"/>
              </a:rPr>
              <a:t>alternatives</a:t>
            </a:r>
            <a:endParaRPr sz="2000" dirty="0">
              <a:latin typeface="Verdana"/>
              <a:cs typeface="Verdana"/>
            </a:endParaRPr>
          </a:p>
          <a:p>
            <a:pPr marL="213360" indent="-201295">
              <a:lnSpc>
                <a:spcPct val="100000"/>
              </a:lnSpc>
              <a:spcBef>
                <a:spcPts val="1005"/>
              </a:spcBef>
              <a:buFont typeface="Wingdings"/>
              <a:buChar char=""/>
              <a:tabLst>
                <a:tab pos="213995" algn="l"/>
              </a:tabLst>
            </a:pPr>
            <a:r>
              <a:rPr sz="2000" b="1" dirty="0">
                <a:solidFill>
                  <a:srgbClr val="FF9900"/>
                </a:solidFill>
                <a:latin typeface="Verdana"/>
                <a:cs typeface="Verdana"/>
              </a:rPr>
              <a:t>Qualités</a:t>
            </a:r>
            <a:r>
              <a:rPr sz="2000" b="1" spc="-25" dirty="0">
                <a:solidFill>
                  <a:srgbClr val="FF9900"/>
                </a:solidFill>
                <a:latin typeface="Verdana"/>
                <a:cs typeface="Verdana"/>
              </a:rPr>
              <a:t> </a:t>
            </a:r>
            <a:r>
              <a:rPr sz="2000" b="1" spc="-5" dirty="0">
                <a:solidFill>
                  <a:srgbClr val="FF9900"/>
                </a:solidFill>
                <a:latin typeface="Verdana"/>
                <a:cs typeface="Verdana"/>
              </a:rPr>
              <a:t>des </a:t>
            </a:r>
            <a:r>
              <a:rPr sz="2000" b="1" dirty="0">
                <a:solidFill>
                  <a:srgbClr val="FF9900"/>
                </a:solidFill>
                <a:latin typeface="Verdana"/>
                <a:cs typeface="Verdana"/>
              </a:rPr>
              <a:t>pompes</a:t>
            </a:r>
            <a:r>
              <a:rPr sz="2000" b="1" spc="-40" dirty="0">
                <a:solidFill>
                  <a:srgbClr val="FF9900"/>
                </a:solidFill>
                <a:latin typeface="Verdana"/>
                <a:cs typeface="Verdana"/>
              </a:rPr>
              <a:t> </a:t>
            </a:r>
            <a:r>
              <a:rPr sz="2000" b="1" dirty="0">
                <a:solidFill>
                  <a:srgbClr val="FF9900"/>
                </a:solidFill>
                <a:latin typeface="Verdana"/>
                <a:cs typeface="Verdana"/>
              </a:rPr>
              <a:t>alternatives</a:t>
            </a:r>
            <a:r>
              <a:rPr sz="2000" b="1" spc="-15" dirty="0">
                <a:solidFill>
                  <a:srgbClr val="FF9900"/>
                </a:solidFill>
                <a:latin typeface="Verdana"/>
                <a:cs typeface="Verdana"/>
              </a:rPr>
              <a:t> </a:t>
            </a:r>
            <a:r>
              <a:rPr sz="2000" b="1" dirty="0">
                <a:solidFill>
                  <a:srgbClr val="FF9900"/>
                </a:solidFill>
                <a:latin typeface="Verdana"/>
                <a:cs typeface="Verdana"/>
              </a:rPr>
              <a:t>:</a:t>
            </a:r>
            <a:endParaRPr sz="2000" dirty="0">
              <a:latin typeface="Verdana"/>
              <a:cs typeface="Verdana"/>
            </a:endParaRPr>
          </a:p>
          <a:p>
            <a:pPr marL="287020" lvl="1" indent="-203200">
              <a:lnSpc>
                <a:spcPct val="100000"/>
              </a:lnSpc>
              <a:spcBef>
                <a:spcPts val="165"/>
              </a:spcBef>
              <a:buFont typeface="Wingdings"/>
              <a:buChar char=""/>
              <a:tabLst>
                <a:tab pos="287655" algn="l"/>
              </a:tabLst>
            </a:pPr>
            <a:r>
              <a:rPr sz="2000" spc="-5" dirty="0">
                <a:latin typeface="Verdana"/>
                <a:cs typeface="Verdana"/>
              </a:rPr>
              <a:t>Robustesse</a:t>
            </a:r>
            <a:r>
              <a:rPr sz="2000" spc="-50" dirty="0">
                <a:latin typeface="Verdana"/>
                <a:cs typeface="Verdana"/>
              </a:rPr>
              <a:t> </a:t>
            </a:r>
            <a:r>
              <a:rPr sz="2000" spc="-5" dirty="0">
                <a:latin typeface="Verdana"/>
                <a:cs typeface="Verdana"/>
              </a:rPr>
              <a:t>permettant</a:t>
            </a:r>
            <a:r>
              <a:rPr sz="2000" spc="-30" dirty="0">
                <a:latin typeface="Verdana"/>
                <a:cs typeface="Verdana"/>
              </a:rPr>
              <a:t> </a:t>
            </a:r>
            <a:r>
              <a:rPr sz="2000" spc="-5" dirty="0">
                <a:latin typeface="Verdana"/>
                <a:cs typeface="Verdana"/>
              </a:rPr>
              <a:t>d'assurer</a:t>
            </a:r>
            <a:r>
              <a:rPr sz="2000" spc="-40" dirty="0">
                <a:latin typeface="Verdana"/>
                <a:cs typeface="Verdana"/>
              </a:rPr>
              <a:t> </a:t>
            </a:r>
            <a:r>
              <a:rPr sz="2000" spc="-5" dirty="0">
                <a:latin typeface="Verdana"/>
                <a:cs typeface="Verdana"/>
              </a:rPr>
              <a:t>des</a:t>
            </a:r>
            <a:r>
              <a:rPr sz="2000" spc="-10" dirty="0">
                <a:latin typeface="Verdana"/>
                <a:cs typeface="Verdana"/>
              </a:rPr>
              <a:t> </a:t>
            </a:r>
            <a:r>
              <a:rPr sz="2000" spc="-5" dirty="0">
                <a:latin typeface="Verdana"/>
                <a:cs typeface="Verdana"/>
              </a:rPr>
              <a:t>services</a:t>
            </a:r>
            <a:r>
              <a:rPr sz="2000" spc="-10" dirty="0">
                <a:latin typeface="Verdana"/>
                <a:cs typeface="Verdana"/>
              </a:rPr>
              <a:t> </a:t>
            </a:r>
            <a:r>
              <a:rPr sz="2000" dirty="0">
                <a:latin typeface="Verdana"/>
                <a:cs typeface="Verdana"/>
              </a:rPr>
              <a:t>continus.</a:t>
            </a:r>
          </a:p>
          <a:p>
            <a:pPr marL="287020" lvl="1" indent="-203200">
              <a:lnSpc>
                <a:spcPct val="100000"/>
              </a:lnSpc>
              <a:buFont typeface="Wingdings"/>
              <a:buChar char=""/>
              <a:tabLst>
                <a:tab pos="287655" algn="l"/>
              </a:tabLst>
            </a:pPr>
            <a:r>
              <a:rPr sz="2000" spc="-25" dirty="0">
                <a:latin typeface="Verdana"/>
                <a:cs typeface="Verdana"/>
              </a:rPr>
              <a:t>Faible</a:t>
            </a:r>
            <a:r>
              <a:rPr sz="2000" spc="10" dirty="0">
                <a:latin typeface="Verdana"/>
                <a:cs typeface="Verdana"/>
              </a:rPr>
              <a:t> </a:t>
            </a:r>
            <a:r>
              <a:rPr sz="2000" spc="-5" dirty="0">
                <a:latin typeface="Verdana"/>
                <a:cs typeface="Verdana"/>
              </a:rPr>
              <a:t>vitesse</a:t>
            </a:r>
            <a:r>
              <a:rPr sz="2000" spc="-10" dirty="0">
                <a:latin typeface="Verdana"/>
                <a:cs typeface="Verdana"/>
              </a:rPr>
              <a:t> </a:t>
            </a:r>
            <a:r>
              <a:rPr sz="2000" spc="-5" dirty="0">
                <a:latin typeface="Verdana"/>
                <a:cs typeface="Verdana"/>
              </a:rPr>
              <a:t>réduisant</a:t>
            </a:r>
            <a:r>
              <a:rPr sz="2000" spc="-20" dirty="0">
                <a:latin typeface="Verdana"/>
                <a:cs typeface="Verdana"/>
              </a:rPr>
              <a:t> </a:t>
            </a:r>
            <a:r>
              <a:rPr sz="2000" dirty="0">
                <a:latin typeface="Verdana"/>
                <a:cs typeface="Verdana"/>
              </a:rPr>
              <a:t>l'usure</a:t>
            </a:r>
            <a:r>
              <a:rPr sz="2000" spc="-20" dirty="0">
                <a:latin typeface="Verdana"/>
                <a:cs typeface="Verdana"/>
              </a:rPr>
              <a:t> </a:t>
            </a:r>
            <a:r>
              <a:rPr sz="2000" spc="-5" dirty="0">
                <a:latin typeface="Verdana"/>
                <a:cs typeface="Verdana"/>
              </a:rPr>
              <a:t>et</a:t>
            </a:r>
            <a:r>
              <a:rPr sz="2000" dirty="0">
                <a:latin typeface="Verdana"/>
                <a:cs typeface="Verdana"/>
              </a:rPr>
              <a:t> </a:t>
            </a:r>
            <a:r>
              <a:rPr sz="2000" spc="-5" dirty="0">
                <a:latin typeface="Verdana"/>
                <a:cs typeface="Verdana"/>
              </a:rPr>
              <a:t>facilitant</a:t>
            </a:r>
            <a:r>
              <a:rPr sz="2000" dirty="0">
                <a:latin typeface="Verdana"/>
                <a:cs typeface="Verdana"/>
              </a:rPr>
              <a:t> </a:t>
            </a:r>
            <a:r>
              <a:rPr sz="2000" spc="-10" dirty="0">
                <a:latin typeface="Verdana"/>
                <a:cs typeface="Verdana"/>
              </a:rPr>
              <a:t>l'aspiration</a:t>
            </a:r>
            <a:endParaRPr sz="2000" dirty="0">
              <a:latin typeface="Verdana"/>
              <a:cs typeface="Verdana"/>
            </a:endParaRPr>
          </a:p>
          <a:p>
            <a:pPr marL="84455">
              <a:lnSpc>
                <a:spcPct val="100000"/>
              </a:lnSpc>
            </a:pPr>
            <a:r>
              <a:rPr sz="2000" spc="-5" dirty="0">
                <a:latin typeface="Verdana"/>
                <a:cs typeface="Verdana"/>
              </a:rPr>
              <a:t>des</a:t>
            </a:r>
            <a:r>
              <a:rPr sz="2000" spc="-30" dirty="0">
                <a:latin typeface="Verdana"/>
                <a:cs typeface="Verdana"/>
              </a:rPr>
              <a:t> </a:t>
            </a:r>
            <a:r>
              <a:rPr sz="2000" spc="-5" dirty="0">
                <a:latin typeface="Verdana"/>
                <a:cs typeface="Verdana"/>
              </a:rPr>
              <a:t>produits</a:t>
            </a:r>
            <a:r>
              <a:rPr sz="2000" spc="-25" dirty="0">
                <a:latin typeface="Verdana"/>
                <a:cs typeface="Verdana"/>
              </a:rPr>
              <a:t> </a:t>
            </a:r>
            <a:r>
              <a:rPr sz="2000" spc="-5" dirty="0">
                <a:latin typeface="Verdana"/>
                <a:cs typeface="Verdana"/>
              </a:rPr>
              <a:t>fluides</a:t>
            </a:r>
            <a:r>
              <a:rPr sz="2000" spc="-20" dirty="0">
                <a:latin typeface="Verdana"/>
                <a:cs typeface="Verdana"/>
              </a:rPr>
              <a:t> </a:t>
            </a:r>
            <a:r>
              <a:rPr sz="2000" spc="-5" dirty="0">
                <a:latin typeface="Verdana"/>
                <a:cs typeface="Verdana"/>
              </a:rPr>
              <a:t>et</a:t>
            </a:r>
            <a:r>
              <a:rPr sz="2000" spc="-15" dirty="0">
                <a:latin typeface="Verdana"/>
                <a:cs typeface="Verdana"/>
              </a:rPr>
              <a:t> </a:t>
            </a:r>
            <a:r>
              <a:rPr sz="2000" dirty="0">
                <a:latin typeface="Verdana"/>
                <a:cs typeface="Verdana"/>
              </a:rPr>
              <a:t>visqueux.</a:t>
            </a:r>
          </a:p>
          <a:p>
            <a:pPr marL="287020" lvl="1" indent="-203200">
              <a:lnSpc>
                <a:spcPct val="100000"/>
              </a:lnSpc>
              <a:buFont typeface="Wingdings"/>
              <a:buChar char=""/>
              <a:tabLst>
                <a:tab pos="287655" algn="l"/>
              </a:tabLst>
            </a:pPr>
            <a:r>
              <a:rPr sz="2000" spc="-5" dirty="0">
                <a:latin typeface="Verdana"/>
                <a:cs typeface="Verdana"/>
              </a:rPr>
              <a:t>Souplesse</a:t>
            </a:r>
            <a:r>
              <a:rPr sz="2000" spc="-25" dirty="0">
                <a:latin typeface="Verdana"/>
                <a:cs typeface="Verdana"/>
              </a:rPr>
              <a:t> </a:t>
            </a:r>
            <a:r>
              <a:rPr sz="2000" spc="-5" dirty="0">
                <a:latin typeface="Verdana"/>
                <a:cs typeface="Verdana"/>
              </a:rPr>
              <a:t>de</a:t>
            </a:r>
            <a:r>
              <a:rPr sz="2000" spc="5" dirty="0">
                <a:latin typeface="Verdana"/>
                <a:cs typeface="Verdana"/>
              </a:rPr>
              <a:t> </a:t>
            </a:r>
            <a:r>
              <a:rPr sz="2000" spc="-5" dirty="0">
                <a:latin typeface="Verdana"/>
                <a:cs typeface="Verdana"/>
              </a:rPr>
              <a:t>fonctionnement</a:t>
            </a:r>
            <a:r>
              <a:rPr sz="2000" spc="-40" dirty="0">
                <a:latin typeface="Verdana"/>
                <a:cs typeface="Verdana"/>
              </a:rPr>
              <a:t> </a:t>
            </a:r>
            <a:r>
              <a:rPr sz="2000" spc="-5" dirty="0">
                <a:latin typeface="Verdana"/>
                <a:cs typeface="Verdana"/>
              </a:rPr>
              <a:t>(débit</a:t>
            </a:r>
            <a:r>
              <a:rPr sz="2000" spc="10" dirty="0">
                <a:latin typeface="Verdana"/>
                <a:cs typeface="Verdana"/>
              </a:rPr>
              <a:t> </a:t>
            </a:r>
            <a:r>
              <a:rPr sz="2000" spc="-10" dirty="0">
                <a:latin typeface="Verdana"/>
                <a:cs typeface="Verdana"/>
              </a:rPr>
              <a:t>variable)</a:t>
            </a:r>
            <a:endParaRPr sz="2000" dirty="0">
              <a:latin typeface="Verdana"/>
              <a:cs typeface="Verdana"/>
            </a:endParaRPr>
          </a:p>
          <a:p>
            <a:pPr marL="287020" lvl="1" indent="-203200">
              <a:lnSpc>
                <a:spcPct val="100000"/>
              </a:lnSpc>
              <a:buFont typeface="Wingdings"/>
              <a:buChar char=""/>
              <a:tabLst>
                <a:tab pos="287655" algn="l"/>
              </a:tabLst>
            </a:pPr>
            <a:r>
              <a:rPr sz="2000" spc="-20" dirty="0">
                <a:latin typeface="Verdana"/>
                <a:cs typeface="Verdana"/>
              </a:rPr>
              <a:t>Facilité</a:t>
            </a:r>
            <a:r>
              <a:rPr sz="2000" spc="5" dirty="0">
                <a:latin typeface="Verdana"/>
                <a:cs typeface="Verdana"/>
              </a:rPr>
              <a:t> </a:t>
            </a:r>
            <a:r>
              <a:rPr sz="2000" spc="-5" dirty="0">
                <a:latin typeface="Verdana"/>
                <a:cs typeface="Verdana"/>
              </a:rPr>
              <a:t>d'entretien</a:t>
            </a:r>
            <a:r>
              <a:rPr sz="2000" spc="-35" dirty="0">
                <a:latin typeface="Verdana"/>
                <a:cs typeface="Verdana"/>
              </a:rPr>
              <a:t> </a:t>
            </a:r>
            <a:r>
              <a:rPr sz="2000" spc="-5" dirty="0">
                <a:latin typeface="Verdana"/>
                <a:cs typeface="Verdana"/>
              </a:rPr>
              <a:t>et de</a:t>
            </a:r>
            <a:r>
              <a:rPr sz="2000" spc="-10" dirty="0">
                <a:latin typeface="Verdana"/>
                <a:cs typeface="Verdana"/>
              </a:rPr>
              <a:t> </a:t>
            </a:r>
            <a:r>
              <a:rPr sz="2000" spc="-5" dirty="0">
                <a:latin typeface="Verdana"/>
                <a:cs typeface="Verdana"/>
              </a:rPr>
              <a:t>remplacement des</a:t>
            </a:r>
            <a:r>
              <a:rPr sz="2000" spc="-10" dirty="0">
                <a:latin typeface="Verdana"/>
                <a:cs typeface="Verdana"/>
              </a:rPr>
              <a:t> </a:t>
            </a:r>
            <a:r>
              <a:rPr sz="2000" spc="-5" dirty="0">
                <a:latin typeface="Verdana"/>
                <a:cs typeface="Verdana"/>
              </a:rPr>
              <a:t>pièces</a:t>
            </a:r>
            <a:endParaRPr sz="2000" dirty="0">
              <a:latin typeface="Verdana"/>
              <a:cs typeface="Verdana"/>
            </a:endParaRPr>
          </a:p>
          <a:p>
            <a:pPr marL="84455">
              <a:lnSpc>
                <a:spcPct val="100000"/>
              </a:lnSpc>
              <a:spcBef>
                <a:spcPts val="5"/>
              </a:spcBef>
            </a:pPr>
            <a:r>
              <a:rPr sz="2000" spc="-5" dirty="0">
                <a:latin typeface="Verdana"/>
                <a:cs typeface="Verdana"/>
              </a:rPr>
              <a:t>d'usure.</a:t>
            </a:r>
            <a:endParaRPr sz="2000" dirty="0">
              <a:latin typeface="Verdana"/>
              <a:cs typeface="Verdana"/>
            </a:endParaRPr>
          </a:p>
          <a:p>
            <a:pPr marL="287020" lvl="1" indent="-203200">
              <a:lnSpc>
                <a:spcPct val="100000"/>
              </a:lnSpc>
              <a:buFont typeface="Wingdings"/>
              <a:buChar char=""/>
              <a:tabLst>
                <a:tab pos="287655" algn="l"/>
              </a:tabLst>
            </a:pPr>
            <a:r>
              <a:rPr sz="2000" spc="-5" dirty="0">
                <a:latin typeface="Verdana"/>
                <a:cs typeface="Verdana"/>
              </a:rPr>
              <a:t>Bon</a:t>
            </a:r>
            <a:r>
              <a:rPr sz="2000" spc="-10" dirty="0">
                <a:latin typeface="Verdana"/>
                <a:cs typeface="Verdana"/>
              </a:rPr>
              <a:t> </a:t>
            </a:r>
            <a:r>
              <a:rPr sz="2000" spc="-5" dirty="0">
                <a:latin typeface="Verdana"/>
                <a:cs typeface="Verdana"/>
              </a:rPr>
              <a:t>rendement</a:t>
            </a:r>
            <a:r>
              <a:rPr sz="2000" spc="-10" dirty="0">
                <a:latin typeface="Verdana"/>
                <a:cs typeface="Verdana"/>
              </a:rPr>
              <a:t> </a:t>
            </a:r>
            <a:r>
              <a:rPr sz="2000" spc="-5" dirty="0">
                <a:latin typeface="Verdana"/>
                <a:cs typeface="Verdana"/>
              </a:rPr>
              <a:t>volumétrique, viscosité</a:t>
            </a:r>
            <a:r>
              <a:rPr sz="2000" spc="-10" dirty="0">
                <a:latin typeface="Verdana"/>
                <a:cs typeface="Verdana"/>
              </a:rPr>
              <a:t> </a:t>
            </a:r>
            <a:r>
              <a:rPr sz="2000" spc="-5" dirty="0">
                <a:latin typeface="Verdana"/>
                <a:cs typeface="Verdana"/>
              </a:rPr>
              <a:t>peu</a:t>
            </a:r>
            <a:r>
              <a:rPr sz="2000" spc="-10" dirty="0">
                <a:latin typeface="Verdana"/>
                <a:cs typeface="Verdana"/>
              </a:rPr>
              <a:t> </a:t>
            </a:r>
            <a:r>
              <a:rPr sz="2000" spc="-5" dirty="0">
                <a:latin typeface="Verdana"/>
                <a:cs typeface="Verdana"/>
              </a:rPr>
              <a:t>sensible.</a:t>
            </a:r>
            <a:endParaRPr sz="2000" dirty="0">
              <a:latin typeface="Verdana"/>
              <a:cs typeface="Verdana"/>
            </a:endParaRPr>
          </a:p>
          <a:p>
            <a:pPr marL="287020" lvl="1" indent="-203200">
              <a:lnSpc>
                <a:spcPct val="100000"/>
              </a:lnSpc>
              <a:buFont typeface="Wingdings"/>
              <a:buChar char=""/>
              <a:tabLst>
                <a:tab pos="287655" algn="l"/>
              </a:tabLst>
            </a:pPr>
            <a:r>
              <a:rPr sz="2000" spc="-5" dirty="0">
                <a:latin typeface="Verdana"/>
                <a:cs typeface="Verdana"/>
              </a:rPr>
              <a:t>Bon</a:t>
            </a:r>
            <a:r>
              <a:rPr sz="2000" spc="-15" dirty="0">
                <a:latin typeface="Verdana"/>
                <a:cs typeface="Verdana"/>
              </a:rPr>
              <a:t> </a:t>
            </a:r>
            <a:r>
              <a:rPr sz="2000" spc="-5" dirty="0">
                <a:latin typeface="Verdana"/>
                <a:cs typeface="Verdana"/>
              </a:rPr>
              <a:t>rendement</a:t>
            </a:r>
            <a:r>
              <a:rPr sz="2000" spc="-15" dirty="0">
                <a:latin typeface="Verdana"/>
                <a:cs typeface="Verdana"/>
              </a:rPr>
              <a:t> </a:t>
            </a:r>
            <a:r>
              <a:rPr sz="2000" spc="-5" dirty="0">
                <a:latin typeface="Verdana"/>
                <a:cs typeface="Verdana"/>
              </a:rPr>
              <a:t>mécanique</a:t>
            </a:r>
            <a:r>
              <a:rPr sz="2000" spc="-10" dirty="0">
                <a:latin typeface="Verdana"/>
                <a:cs typeface="Verdana"/>
              </a:rPr>
              <a:t> </a:t>
            </a:r>
            <a:r>
              <a:rPr sz="2000" spc="-5" dirty="0">
                <a:latin typeface="Verdana"/>
                <a:cs typeface="Verdana"/>
              </a:rPr>
              <a:t>(90%)</a:t>
            </a:r>
            <a:endParaRPr sz="2000" dirty="0">
              <a:latin typeface="Verdana"/>
              <a:cs typeface="Verdana"/>
            </a:endParaRPr>
          </a:p>
          <a:p>
            <a:pPr marL="213360" indent="-201295">
              <a:lnSpc>
                <a:spcPct val="100000"/>
              </a:lnSpc>
              <a:spcBef>
                <a:spcPts val="1739"/>
              </a:spcBef>
              <a:buFont typeface="Wingdings"/>
              <a:buChar char=""/>
              <a:tabLst>
                <a:tab pos="213995" algn="l"/>
              </a:tabLst>
            </a:pPr>
            <a:r>
              <a:rPr sz="2000" b="1" dirty="0">
                <a:solidFill>
                  <a:srgbClr val="FF9900"/>
                </a:solidFill>
                <a:latin typeface="Verdana"/>
                <a:cs typeface="Verdana"/>
              </a:rPr>
              <a:t>Inconvénients</a:t>
            </a:r>
            <a:r>
              <a:rPr sz="2000" b="1" spc="-45" dirty="0">
                <a:solidFill>
                  <a:srgbClr val="FF9900"/>
                </a:solidFill>
                <a:latin typeface="Verdana"/>
                <a:cs typeface="Verdana"/>
              </a:rPr>
              <a:t> </a:t>
            </a:r>
            <a:r>
              <a:rPr sz="2000" b="1" spc="-5" dirty="0">
                <a:solidFill>
                  <a:srgbClr val="FF9900"/>
                </a:solidFill>
                <a:latin typeface="Verdana"/>
                <a:cs typeface="Verdana"/>
              </a:rPr>
              <a:t>des</a:t>
            </a:r>
            <a:r>
              <a:rPr sz="2000" b="1" spc="-10" dirty="0">
                <a:solidFill>
                  <a:srgbClr val="FF9900"/>
                </a:solidFill>
                <a:latin typeface="Verdana"/>
                <a:cs typeface="Verdana"/>
              </a:rPr>
              <a:t> </a:t>
            </a:r>
            <a:r>
              <a:rPr sz="2000" b="1" dirty="0">
                <a:solidFill>
                  <a:srgbClr val="FF9900"/>
                </a:solidFill>
                <a:latin typeface="Verdana"/>
                <a:cs typeface="Verdana"/>
              </a:rPr>
              <a:t>pompes</a:t>
            </a:r>
            <a:r>
              <a:rPr sz="2000" b="1" spc="-40" dirty="0">
                <a:solidFill>
                  <a:srgbClr val="FF9900"/>
                </a:solidFill>
                <a:latin typeface="Verdana"/>
                <a:cs typeface="Verdana"/>
              </a:rPr>
              <a:t> </a:t>
            </a:r>
            <a:r>
              <a:rPr sz="2000" b="1" dirty="0">
                <a:solidFill>
                  <a:srgbClr val="FF9900"/>
                </a:solidFill>
                <a:latin typeface="Verdana"/>
                <a:cs typeface="Verdana"/>
              </a:rPr>
              <a:t>alternatives</a:t>
            </a:r>
            <a:r>
              <a:rPr sz="2000" b="1" spc="-30" dirty="0">
                <a:solidFill>
                  <a:srgbClr val="FF9900"/>
                </a:solidFill>
                <a:latin typeface="Verdana"/>
                <a:cs typeface="Verdana"/>
              </a:rPr>
              <a:t> </a:t>
            </a:r>
            <a:r>
              <a:rPr sz="2000" b="1" dirty="0">
                <a:solidFill>
                  <a:srgbClr val="FF9900"/>
                </a:solidFill>
                <a:latin typeface="Verdana"/>
                <a:cs typeface="Verdana"/>
              </a:rPr>
              <a:t>:</a:t>
            </a:r>
            <a:endParaRPr sz="2000" dirty="0">
              <a:latin typeface="Verdana"/>
              <a:cs typeface="Verdana"/>
            </a:endParaRPr>
          </a:p>
          <a:p>
            <a:pPr marL="287020" lvl="1" indent="-203200">
              <a:lnSpc>
                <a:spcPct val="100000"/>
              </a:lnSpc>
              <a:spcBef>
                <a:spcPts val="365"/>
              </a:spcBef>
              <a:buFont typeface="Wingdings"/>
              <a:buChar char=""/>
              <a:tabLst>
                <a:tab pos="287655" algn="l"/>
              </a:tabLst>
            </a:pPr>
            <a:r>
              <a:rPr sz="2000" spc="-15" dirty="0">
                <a:latin typeface="Verdana"/>
                <a:cs typeface="Verdana"/>
              </a:rPr>
              <a:t>Poids</a:t>
            </a:r>
            <a:r>
              <a:rPr sz="2000" spc="-20" dirty="0">
                <a:latin typeface="Verdana"/>
                <a:cs typeface="Verdana"/>
              </a:rPr>
              <a:t> </a:t>
            </a:r>
            <a:r>
              <a:rPr sz="2000" dirty="0">
                <a:latin typeface="Verdana"/>
                <a:cs typeface="Verdana"/>
              </a:rPr>
              <a:t>–</a:t>
            </a:r>
            <a:r>
              <a:rPr sz="2000" spc="-5" dirty="0">
                <a:latin typeface="Verdana"/>
                <a:cs typeface="Verdana"/>
              </a:rPr>
              <a:t> Prix</a:t>
            </a:r>
            <a:r>
              <a:rPr sz="2000" spc="-15" dirty="0">
                <a:latin typeface="Verdana"/>
                <a:cs typeface="Verdana"/>
              </a:rPr>
              <a:t> </a:t>
            </a:r>
            <a:r>
              <a:rPr sz="2000" dirty="0">
                <a:latin typeface="Verdana"/>
                <a:cs typeface="Verdana"/>
              </a:rPr>
              <a:t>-</a:t>
            </a:r>
            <a:r>
              <a:rPr sz="2000" spc="-15" dirty="0">
                <a:latin typeface="Verdana"/>
                <a:cs typeface="Verdana"/>
              </a:rPr>
              <a:t> </a:t>
            </a:r>
            <a:r>
              <a:rPr sz="2000" spc="-5" dirty="0">
                <a:latin typeface="Verdana"/>
                <a:cs typeface="Verdana"/>
              </a:rPr>
              <a:t>encombrement</a:t>
            </a:r>
            <a:r>
              <a:rPr sz="2000" spc="-20" dirty="0">
                <a:latin typeface="Verdana"/>
                <a:cs typeface="Verdana"/>
              </a:rPr>
              <a:t> </a:t>
            </a:r>
            <a:r>
              <a:rPr sz="2000" spc="-5" dirty="0">
                <a:latin typeface="Verdana"/>
                <a:cs typeface="Verdana"/>
              </a:rPr>
              <a:t>élevé</a:t>
            </a:r>
            <a:endParaRPr sz="2000" dirty="0">
              <a:latin typeface="Verdana"/>
              <a:cs typeface="Verdana"/>
            </a:endParaRPr>
          </a:p>
          <a:p>
            <a:pPr marL="287020" lvl="1" indent="-203200">
              <a:lnSpc>
                <a:spcPct val="100000"/>
              </a:lnSpc>
              <a:buFont typeface="Wingdings"/>
              <a:buChar char=""/>
              <a:tabLst>
                <a:tab pos="287655" algn="l"/>
              </a:tabLst>
            </a:pPr>
            <a:r>
              <a:rPr sz="2000" spc="-5" dirty="0">
                <a:latin typeface="Verdana"/>
                <a:cs typeface="Verdana"/>
              </a:rPr>
              <a:t>Débit</a:t>
            </a:r>
            <a:r>
              <a:rPr sz="2000" spc="-20" dirty="0">
                <a:latin typeface="Verdana"/>
                <a:cs typeface="Verdana"/>
              </a:rPr>
              <a:t> </a:t>
            </a:r>
            <a:r>
              <a:rPr sz="2000" dirty="0">
                <a:latin typeface="Verdana"/>
                <a:cs typeface="Verdana"/>
              </a:rPr>
              <a:t>saccadé</a:t>
            </a:r>
            <a:r>
              <a:rPr sz="2000" spc="-40" dirty="0">
                <a:latin typeface="Verdana"/>
                <a:cs typeface="Verdana"/>
              </a:rPr>
              <a:t> </a:t>
            </a:r>
            <a:r>
              <a:rPr sz="2000" spc="-5" dirty="0">
                <a:latin typeface="Verdana"/>
                <a:cs typeface="Verdana"/>
              </a:rPr>
              <a:t>(discontinu)</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19</a:t>
            </a:fld>
            <a:endParaRPr lang="fr-FR"/>
          </a:p>
        </p:txBody>
      </p:sp>
    </p:spTree>
    <p:extLst>
      <p:ext uri="{BB962C8B-B14F-4D97-AF65-F5344CB8AC3E}">
        <p14:creationId xmlns:p14="http://schemas.microsoft.com/office/powerpoint/2010/main" val="2953512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929" y="1083271"/>
            <a:ext cx="7493302" cy="1628485"/>
          </a:xfrm>
          <a:prstGeom prst="rect">
            <a:avLst/>
          </a:prstGeom>
        </p:spPr>
        <p:txBody>
          <a:bodyPr wrap="square" lIns="68415" tIns="34208" rIns="68415" bIns="34208">
            <a:spAutoFit/>
          </a:bodyPr>
          <a:lstStyle/>
          <a:p>
            <a:pPr marL="9027" lvl="1">
              <a:spcBef>
                <a:spcPts val="580"/>
              </a:spcBef>
              <a:tabLst>
                <a:tab pos="182916" algn="l"/>
              </a:tabLst>
            </a:pPr>
            <a:r>
              <a:rPr lang="fr-FR" b="1" spc="-4" dirty="0" smtClean="0">
                <a:solidFill>
                  <a:srgbClr val="C00000"/>
                </a:solidFill>
                <a:uFill>
                  <a:solidFill>
                    <a:srgbClr val="000000"/>
                  </a:solidFill>
                </a:uFill>
                <a:latin typeface="Times New Roman"/>
                <a:cs typeface="Times New Roman"/>
              </a:rPr>
              <a:t>Définition </a:t>
            </a:r>
            <a:r>
              <a:rPr lang="fr-FR" b="1" spc="-4" dirty="0">
                <a:solidFill>
                  <a:srgbClr val="C00000"/>
                </a:solidFill>
                <a:uFill>
                  <a:solidFill>
                    <a:srgbClr val="000000"/>
                  </a:solidFill>
                </a:uFill>
                <a:latin typeface="Times New Roman"/>
                <a:cs typeface="Times New Roman"/>
              </a:rPr>
              <a:t>sur</a:t>
            </a:r>
            <a:r>
              <a:rPr lang="fr-FR" b="1" spc="4" dirty="0">
                <a:solidFill>
                  <a:srgbClr val="C00000"/>
                </a:solidFill>
                <a:uFill>
                  <a:solidFill>
                    <a:srgbClr val="000000"/>
                  </a:solidFill>
                </a:uFill>
                <a:latin typeface="Times New Roman"/>
                <a:cs typeface="Times New Roman"/>
              </a:rPr>
              <a:t> </a:t>
            </a:r>
            <a:r>
              <a:rPr lang="fr-FR" b="1" spc="-4" dirty="0">
                <a:solidFill>
                  <a:srgbClr val="C00000"/>
                </a:solidFill>
                <a:uFill>
                  <a:solidFill>
                    <a:srgbClr val="000000"/>
                  </a:solidFill>
                </a:uFill>
                <a:latin typeface="Times New Roman"/>
                <a:cs typeface="Times New Roman"/>
              </a:rPr>
              <a:t>les</a:t>
            </a:r>
            <a:r>
              <a:rPr lang="fr-FR" b="1" spc="4" dirty="0">
                <a:solidFill>
                  <a:srgbClr val="C00000"/>
                </a:solidFill>
                <a:uFill>
                  <a:solidFill>
                    <a:srgbClr val="000000"/>
                  </a:solidFill>
                </a:uFill>
                <a:latin typeface="Times New Roman"/>
                <a:cs typeface="Times New Roman"/>
              </a:rPr>
              <a:t> </a:t>
            </a:r>
            <a:r>
              <a:rPr lang="fr-FR" b="1" spc="-4" dirty="0">
                <a:solidFill>
                  <a:srgbClr val="C00000"/>
                </a:solidFill>
                <a:uFill>
                  <a:solidFill>
                    <a:srgbClr val="000000"/>
                  </a:solidFill>
                </a:uFill>
                <a:latin typeface="Times New Roman"/>
                <a:cs typeface="Times New Roman"/>
              </a:rPr>
              <a:t>machines</a:t>
            </a:r>
            <a:r>
              <a:rPr lang="fr-FR" b="1" spc="7" dirty="0">
                <a:solidFill>
                  <a:srgbClr val="C00000"/>
                </a:solidFill>
                <a:uFill>
                  <a:solidFill>
                    <a:srgbClr val="000000"/>
                  </a:solidFill>
                </a:uFill>
                <a:latin typeface="Times New Roman"/>
                <a:cs typeface="Times New Roman"/>
              </a:rPr>
              <a:t> </a:t>
            </a:r>
            <a:r>
              <a:rPr lang="fr-FR" b="1" spc="-4" dirty="0">
                <a:solidFill>
                  <a:srgbClr val="C00000"/>
                </a:solidFill>
                <a:uFill>
                  <a:solidFill>
                    <a:srgbClr val="000000"/>
                  </a:solidFill>
                </a:uFill>
                <a:latin typeface="Times New Roman"/>
                <a:cs typeface="Times New Roman"/>
              </a:rPr>
              <a:t>à </a:t>
            </a:r>
            <a:r>
              <a:rPr lang="fr-FR" b="1" spc="-7" dirty="0">
                <a:solidFill>
                  <a:srgbClr val="C00000"/>
                </a:solidFill>
                <a:uFill>
                  <a:solidFill>
                    <a:srgbClr val="000000"/>
                  </a:solidFill>
                </a:uFill>
                <a:latin typeface="Times New Roman"/>
                <a:cs typeface="Times New Roman"/>
              </a:rPr>
              <a:t>fluide</a:t>
            </a:r>
            <a:endParaRPr lang="fr-FR" dirty="0">
              <a:solidFill>
                <a:srgbClr val="C00000"/>
              </a:solidFill>
              <a:latin typeface="Times New Roman"/>
              <a:cs typeface="Times New Roman"/>
            </a:endParaRPr>
          </a:p>
          <a:p>
            <a:pPr marL="9027" lvl="1">
              <a:spcBef>
                <a:spcPts val="580"/>
              </a:spcBef>
              <a:tabLst>
                <a:tab pos="182916" algn="l"/>
              </a:tabLst>
            </a:pPr>
            <a:endParaRPr lang="fr-FR" b="1" dirty="0">
              <a:solidFill>
                <a:srgbClr val="C00000"/>
              </a:solidFill>
              <a:latin typeface="Times New Roman"/>
              <a:cs typeface="Times New Roman"/>
            </a:endParaRPr>
          </a:p>
          <a:p>
            <a:pPr marL="9502">
              <a:spcBef>
                <a:spcPts val="412"/>
              </a:spcBef>
            </a:pPr>
            <a:r>
              <a:rPr lang="fr-FR" spc="-4" dirty="0">
                <a:solidFill>
                  <a:schemeClr val="tx2"/>
                </a:solidFill>
                <a:latin typeface="Times New Roman"/>
                <a:cs typeface="Times New Roman"/>
              </a:rPr>
              <a:t>Une</a:t>
            </a:r>
            <a:r>
              <a:rPr lang="fr-FR" spc="-45" dirty="0">
                <a:solidFill>
                  <a:schemeClr val="tx2"/>
                </a:solidFill>
                <a:latin typeface="Times New Roman"/>
                <a:cs typeface="Times New Roman"/>
              </a:rPr>
              <a:t> </a:t>
            </a:r>
            <a:r>
              <a:rPr lang="fr-FR" spc="-4" dirty="0">
                <a:solidFill>
                  <a:schemeClr val="tx2"/>
                </a:solidFill>
                <a:latin typeface="Times New Roman"/>
                <a:cs typeface="Times New Roman"/>
              </a:rPr>
              <a:t>machine</a:t>
            </a:r>
            <a:r>
              <a:rPr lang="fr-FR" spc="-45" dirty="0">
                <a:solidFill>
                  <a:schemeClr val="tx2"/>
                </a:solidFill>
                <a:latin typeface="Times New Roman"/>
                <a:cs typeface="Times New Roman"/>
              </a:rPr>
              <a:t> </a:t>
            </a:r>
            <a:r>
              <a:rPr lang="fr-FR" dirty="0">
                <a:solidFill>
                  <a:schemeClr val="tx2"/>
                </a:solidFill>
                <a:latin typeface="Times New Roman"/>
                <a:cs typeface="Times New Roman"/>
              </a:rPr>
              <a:t>à</a:t>
            </a:r>
            <a:r>
              <a:rPr lang="fr-FR" spc="-45" dirty="0">
                <a:solidFill>
                  <a:schemeClr val="tx2"/>
                </a:solidFill>
                <a:latin typeface="Times New Roman"/>
                <a:cs typeface="Times New Roman"/>
              </a:rPr>
              <a:t> </a:t>
            </a:r>
            <a:r>
              <a:rPr lang="fr-FR" dirty="0">
                <a:solidFill>
                  <a:schemeClr val="tx2"/>
                </a:solidFill>
                <a:latin typeface="Times New Roman"/>
                <a:cs typeface="Times New Roman"/>
              </a:rPr>
              <a:t>fluide</a:t>
            </a:r>
            <a:r>
              <a:rPr lang="fr-FR" spc="-45" dirty="0">
                <a:solidFill>
                  <a:schemeClr val="tx2"/>
                </a:solidFill>
                <a:latin typeface="Times New Roman"/>
                <a:cs typeface="Times New Roman"/>
              </a:rPr>
              <a:t> </a:t>
            </a:r>
            <a:r>
              <a:rPr lang="fr-FR" spc="-7" dirty="0">
                <a:latin typeface="Times New Roman"/>
                <a:cs typeface="Times New Roman"/>
              </a:rPr>
              <a:t>est</a:t>
            </a:r>
            <a:r>
              <a:rPr lang="fr-FR" spc="-41" dirty="0">
                <a:latin typeface="Times New Roman"/>
                <a:cs typeface="Times New Roman"/>
              </a:rPr>
              <a:t> </a:t>
            </a:r>
            <a:r>
              <a:rPr lang="fr-FR" spc="-4" dirty="0">
                <a:latin typeface="Times New Roman"/>
                <a:cs typeface="Times New Roman"/>
              </a:rPr>
              <a:t>une</a:t>
            </a:r>
            <a:r>
              <a:rPr lang="fr-FR" spc="-45" dirty="0">
                <a:latin typeface="Times New Roman"/>
                <a:cs typeface="Times New Roman"/>
              </a:rPr>
              <a:t> </a:t>
            </a:r>
            <a:r>
              <a:rPr lang="fr-FR" spc="-4" dirty="0">
                <a:latin typeface="Times New Roman"/>
                <a:cs typeface="Times New Roman"/>
              </a:rPr>
              <a:t>machine</a:t>
            </a:r>
            <a:r>
              <a:rPr lang="fr-FR" spc="-45" dirty="0">
                <a:latin typeface="Times New Roman"/>
                <a:cs typeface="Times New Roman"/>
              </a:rPr>
              <a:t> </a:t>
            </a:r>
            <a:r>
              <a:rPr lang="fr-FR" spc="-4" dirty="0">
                <a:latin typeface="Times New Roman"/>
                <a:cs typeface="Times New Roman"/>
              </a:rPr>
              <a:t>dans</a:t>
            </a:r>
            <a:r>
              <a:rPr lang="fr-FR" spc="-52" dirty="0">
                <a:latin typeface="Times New Roman"/>
                <a:cs typeface="Times New Roman"/>
              </a:rPr>
              <a:t> </a:t>
            </a:r>
            <a:r>
              <a:rPr lang="fr-FR" spc="-4" dirty="0">
                <a:latin typeface="Times New Roman"/>
                <a:cs typeface="Times New Roman"/>
              </a:rPr>
              <a:t>laquelle</a:t>
            </a:r>
            <a:r>
              <a:rPr lang="fr-FR" spc="-30" dirty="0">
                <a:latin typeface="Times New Roman"/>
                <a:cs typeface="Times New Roman"/>
              </a:rPr>
              <a:t> </a:t>
            </a:r>
            <a:r>
              <a:rPr lang="fr-FR" dirty="0">
                <a:latin typeface="Times New Roman"/>
                <a:cs typeface="Times New Roman"/>
              </a:rPr>
              <a:t>un</a:t>
            </a:r>
            <a:r>
              <a:rPr lang="fr-FR" spc="-41" dirty="0">
                <a:latin typeface="Times New Roman"/>
                <a:cs typeface="Times New Roman"/>
              </a:rPr>
              <a:t> </a:t>
            </a:r>
            <a:r>
              <a:rPr lang="fr-FR" dirty="0">
                <a:latin typeface="Times New Roman"/>
                <a:cs typeface="Times New Roman"/>
              </a:rPr>
              <a:t>fluide</a:t>
            </a:r>
            <a:r>
              <a:rPr lang="fr-FR" spc="-45" dirty="0">
                <a:latin typeface="Times New Roman"/>
                <a:cs typeface="Times New Roman"/>
              </a:rPr>
              <a:t> </a:t>
            </a:r>
            <a:r>
              <a:rPr lang="fr-FR" b="1" spc="-4" dirty="0">
                <a:solidFill>
                  <a:schemeClr val="tx2"/>
                </a:solidFill>
                <a:latin typeface="Times New Roman"/>
                <a:cs typeface="Times New Roman"/>
              </a:rPr>
              <a:t>échange</a:t>
            </a:r>
            <a:r>
              <a:rPr lang="fr-FR" b="1" spc="-45" dirty="0">
                <a:solidFill>
                  <a:schemeClr val="tx2"/>
                </a:solidFill>
                <a:latin typeface="Times New Roman"/>
                <a:cs typeface="Times New Roman"/>
              </a:rPr>
              <a:t> </a:t>
            </a:r>
            <a:r>
              <a:rPr lang="fr-FR" b="1" dirty="0">
                <a:solidFill>
                  <a:schemeClr val="tx2"/>
                </a:solidFill>
                <a:latin typeface="Times New Roman"/>
                <a:cs typeface="Times New Roman"/>
              </a:rPr>
              <a:t>de</a:t>
            </a:r>
            <a:r>
              <a:rPr lang="fr-FR" b="1" spc="-45" dirty="0">
                <a:solidFill>
                  <a:schemeClr val="tx2"/>
                </a:solidFill>
                <a:latin typeface="Times New Roman"/>
                <a:cs typeface="Times New Roman"/>
              </a:rPr>
              <a:t> </a:t>
            </a:r>
            <a:r>
              <a:rPr lang="fr-FR" b="1" dirty="0">
                <a:solidFill>
                  <a:schemeClr val="tx2"/>
                </a:solidFill>
                <a:latin typeface="Times New Roman"/>
                <a:cs typeface="Times New Roman"/>
              </a:rPr>
              <a:t>l’énergie</a:t>
            </a:r>
            <a:r>
              <a:rPr lang="fr-FR" spc="-45" dirty="0">
                <a:latin typeface="Times New Roman"/>
                <a:cs typeface="Times New Roman"/>
              </a:rPr>
              <a:t> </a:t>
            </a:r>
            <a:r>
              <a:rPr lang="fr-FR" spc="-4" dirty="0">
                <a:latin typeface="Times New Roman"/>
                <a:cs typeface="Times New Roman"/>
              </a:rPr>
              <a:t>avec</a:t>
            </a:r>
            <a:r>
              <a:rPr lang="fr-FR" spc="-45" dirty="0">
                <a:latin typeface="Times New Roman"/>
                <a:cs typeface="Times New Roman"/>
              </a:rPr>
              <a:t> </a:t>
            </a:r>
            <a:r>
              <a:rPr lang="fr-FR" b="1" dirty="0">
                <a:solidFill>
                  <a:schemeClr val="tx2"/>
                </a:solidFill>
                <a:latin typeface="Times New Roman"/>
                <a:cs typeface="Times New Roman"/>
              </a:rPr>
              <a:t>la</a:t>
            </a:r>
            <a:r>
              <a:rPr lang="fr-FR" b="1" spc="-45" dirty="0">
                <a:solidFill>
                  <a:schemeClr val="tx2"/>
                </a:solidFill>
                <a:latin typeface="Times New Roman"/>
                <a:cs typeface="Times New Roman"/>
              </a:rPr>
              <a:t> </a:t>
            </a:r>
            <a:r>
              <a:rPr lang="fr-FR" b="1" spc="-4" dirty="0">
                <a:solidFill>
                  <a:schemeClr val="tx2"/>
                </a:solidFill>
                <a:latin typeface="Times New Roman"/>
                <a:cs typeface="Times New Roman"/>
              </a:rPr>
              <a:t>machine</a:t>
            </a:r>
            <a:r>
              <a:rPr lang="fr-FR" b="1" dirty="0">
                <a:solidFill>
                  <a:schemeClr val="tx2"/>
                </a:solidFill>
                <a:latin typeface="Times New Roman"/>
                <a:cs typeface="Times New Roman"/>
              </a:rPr>
              <a:t> </a:t>
            </a:r>
            <a:r>
              <a:rPr lang="fr-FR" spc="-4" dirty="0">
                <a:latin typeface="Times New Roman"/>
                <a:cs typeface="Times New Roman"/>
              </a:rPr>
              <a:t>par</a:t>
            </a:r>
            <a:r>
              <a:rPr lang="fr-FR" spc="19" dirty="0">
                <a:latin typeface="Times New Roman"/>
                <a:cs typeface="Times New Roman"/>
              </a:rPr>
              <a:t> </a:t>
            </a:r>
            <a:r>
              <a:rPr lang="fr-FR" spc="-4" dirty="0">
                <a:latin typeface="Times New Roman"/>
                <a:cs typeface="Times New Roman"/>
              </a:rPr>
              <a:t>l’intermédiaire</a:t>
            </a:r>
            <a:r>
              <a:rPr lang="fr-FR" spc="11" dirty="0">
                <a:latin typeface="Times New Roman"/>
                <a:cs typeface="Times New Roman"/>
              </a:rPr>
              <a:t> </a:t>
            </a:r>
            <a:r>
              <a:rPr lang="fr-FR" spc="-4" dirty="0">
                <a:latin typeface="Times New Roman"/>
                <a:cs typeface="Times New Roman"/>
              </a:rPr>
              <a:t>d’un</a:t>
            </a:r>
            <a:r>
              <a:rPr lang="fr-FR" spc="15" dirty="0">
                <a:latin typeface="Times New Roman"/>
                <a:cs typeface="Times New Roman"/>
              </a:rPr>
              <a:t> </a:t>
            </a:r>
            <a:r>
              <a:rPr lang="fr-FR" spc="-4" dirty="0">
                <a:latin typeface="Times New Roman"/>
                <a:cs typeface="Times New Roman"/>
              </a:rPr>
              <a:t>dispositif</a:t>
            </a:r>
            <a:r>
              <a:rPr lang="fr-FR" spc="4" dirty="0">
                <a:latin typeface="Times New Roman"/>
                <a:cs typeface="Times New Roman"/>
              </a:rPr>
              <a:t> </a:t>
            </a:r>
            <a:r>
              <a:rPr lang="fr-FR" spc="-4" dirty="0">
                <a:latin typeface="Times New Roman"/>
                <a:cs typeface="Times New Roman"/>
              </a:rPr>
              <a:t>mécanique</a:t>
            </a:r>
            <a:r>
              <a:rPr lang="fr-FR" spc="11" dirty="0">
                <a:latin typeface="Times New Roman"/>
                <a:cs typeface="Times New Roman"/>
              </a:rPr>
              <a:t> </a:t>
            </a:r>
            <a:r>
              <a:rPr lang="fr-FR" spc="-4" dirty="0">
                <a:latin typeface="Times New Roman"/>
                <a:cs typeface="Times New Roman"/>
              </a:rPr>
              <a:t>comportant</a:t>
            </a:r>
            <a:r>
              <a:rPr lang="fr-FR" spc="15" dirty="0">
                <a:latin typeface="Times New Roman"/>
                <a:cs typeface="Times New Roman"/>
              </a:rPr>
              <a:t> </a:t>
            </a:r>
            <a:r>
              <a:rPr lang="fr-FR" spc="-4" dirty="0">
                <a:latin typeface="Times New Roman"/>
                <a:cs typeface="Times New Roman"/>
              </a:rPr>
              <a:t>des</a:t>
            </a:r>
            <a:r>
              <a:rPr lang="fr-FR" spc="7" dirty="0">
                <a:latin typeface="Times New Roman"/>
                <a:cs typeface="Times New Roman"/>
              </a:rPr>
              <a:t> </a:t>
            </a:r>
            <a:r>
              <a:rPr lang="fr-FR" dirty="0">
                <a:latin typeface="Times New Roman"/>
                <a:cs typeface="Times New Roman"/>
              </a:rPr>
              <a:t>parois</a:t>
            </a:r>
            <a:r>
              <a:rPr lang="fr-FR" spc="4" dirty="0">
                <a:latin typeface="Times New Roman"/>
                <a:cs typeface="Times New Roman"/>
              </a:rPr>
              <a:t> </a:t>
            </a:r>
            <a:r>
              <a:rPr lang="fr-FR" spc="-4" dirty="0">
                <a:latin typeface="Times New Roman"/>
                <a:cs typeface="Times New Roman"/>
              </a:rPr>
              <a:t>solides</a:t>
            </a:r>
            <a:r>
              <a:rPr lang="fr-FR" spc="7" dirty="0">
                <a:latin typeface="Times New Roman"/>
                <a:cs typeface="Times New Roman"/>
              </a:rPr>
              <a:t> </a:t>
            </a:r>
            <a:r>
              <a:rPr lang="fr-FR" spc="-4" dirty="0">
                <a:latin typeface="Times New Roman"/>
                <a:cs typeface="Times New Roman"/>
              </a:rPr>
              <a:t>et</a:t>
            </a:r>
            <a:r>
              <a:rPr lang="fr-FR" spc="15" dirty="0">
                <a:latin typeface="Times New Roman"/>
                <a:cs typeface="Times New Roman"/>
              </a:rPr>
              <a:t> </a:t>
            </a:r>
            <a:r>
              <a:rPr lang="fr-FR" spc="-4" dirty="0">
                <a:latin typeface="Times New Roman"/>
                <a:cs typeface="Times New Roman"/>
              </a:rPr>
              <a:t>mobiles.</a:t>
            </a:r>
            <a:endParaRPr lang="fr-FR" dirty="0">
              <a:latin typeface="Times New Roman"/>
              <a:cs typeface="Times New Roman"/>
            </a:endParaRPr>
          </a:p>
        </p:txBody>
      </p:sp>
      <p:sp>
        <p:nvSpPr>
          <p:cNvPr id="3" name="AutoShape 2" descr="Produits"/>
          <p:cNvSpPr>
            <a:spLocks noChangeAspect="1" noChangeArrowheads="1"/>
          </p:cNvSpPr>
          <p:nvPr/>
        </p:nvSpPr>
        <p:spPr bwMode="auto">
          <a:xfrm>
            <a:off x="133033" y="-92648"/>
            <a:ext cx="260637" cy="195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15" tIns="34208" rIns="68415" bIns="34208" numCol="1" anchor="t" anchorCtr="0" compatLnSpc="1">
            <a:prstTxWarp prst="textNoShape">
              <a:avLst/>
            </a:prstTxWarp>
          </a:bodyPr>
          <a:lstStyle/>
          <a:p>
            <a:endParaRPr lang="fr-FR"/>
          </a:p>
        </p:txBody>
      </p:sp>
      <p:pic>
        <p:nvPicPr>
          <p:cNvPr id="1028" name="Picture 4" descr="Produ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520" y="2743200"/>
            <a:ext cx="6450755" cy="30731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7929" y="399100"/>
            <a:ext cx="4886936" cy="392250"/>
          </a:xfrm>
          <a:prstGeom prst="rect">
            <a:avLst/>
          </a:prstGeom>
        </p:spPr>
        <p:txBody>
          <a:bodyPr wrap="square" lIns="68415" tIns="34208" rIns="68415" bIns="34208">
            <a:spAutoFit/>
          </a:bodyPr>
          <a:lstStyle/>
          <a:p>
            <a:pPr marL="9027">
              <a:spcBef>
                <a:spcPts val="744"/>
              </a:spcBef>
              <a:tabLst>
                <a:tab pos="110225" algn="l"/>
              </a:tabLst>
            </a:pPr>
            <a:r>
              <a:rPr lang="fr-FR" sz="2100" b="1" spc="-4" dirty="0" smtClean="0">
                <a:solidFill>
                  <a:srgbClr val="FF0000"/>
                </a:solidFill>
                <a:uFill>
                  <a:solidFill>
                    <a:srgbClr val="000000"/>
                  </a:solidFill>
                </a:uFill>
                <a:latin typeface="Times New Roman"/>
                <a:cs typeface="Times New Roman"/>
              </a:rPr>
              <a:t>1. Généralités</a:t>
            </a:r>
            <a:endParaRPr lang="fr-FR" sz="2100" dirty="0">
              <a:solidFill>
                <a:srgbClr val="FF0000"/>
              </a:solidFill>
              <a:latin typeface="Times New Roman"/>
              <a:cs typeface="Times New Roman"/>
            </a:endParaRPr>
          </a:p>
        </p:txBody>
      </p:sp>
      <p:sp>
        <p:nvSpPr>
          <p:cNvPr id="5" name="Espace réservé du numéro de diapositive 4"/>
          <p:cNvSpPr>
            <a:spLocks noGrp="1"/>
          </p:cNvSpPr>
          <p:nvPr>
            <p:ph type="sldNum" sz="quarter" idx="7"/>
          </p:nvPr>
        </p:nvSpPr>
        <p:spPr/>
        <p:txBody>
          <a:bodyPr/>
          <a:lstStyle/>
          <a:p>
            <a:fld id="{B6F15528-21DE-4FAA-801E-634DDDAF4B2B}" type="slidenum">
              <a:rPr lang="fr-FR" smtClean="0"/>
              <a:t>2</a:t>
            </a:fld>
            <a:endParaRPr lang="fr-FR"/>
          </a:p>
        </p:txBody>
      </p:sp>
    </p:spTree>
    <p:extLst>
      <p:ext uri="{BB962C8B-B14F-4D97-AF65-F5344CB8AC3E}">
        <p14:creationId xmlns:p14="http://schemas.microsoft.com/office/powerpoint/2010/main" val="2685537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4339" y="163917"/>
            <a:ext cx="7259955" cy="3821429"/>
          </a:xfrm>
          <a:prstGeom prst="rect">
            <a:avLst/>
          </a:prstGeom>
        </p:spPr>
        <p:txBody>
          <a:bodyPr vert="horz" wrap="square" lIns="0" tIns="139700" rIns="0" bIns="0" rtlCol="0">
            <a:spAutoFit/>
          </a:bodyPr>
          <a:lstStyle/>
          <a:p>
            <a:pPr marL="12700">
              <a:lnSpc>
                <a:spcPct val="100000"/>
              </a:lnSpc>
              <a:spcBef>
                <a:spcPts val="1100"/>
              </a:spcBef>
            </a:pPr>
            <a:r>
              <a:rPr sz="2000" b="1" dirty="0">
                <a:solidFill>
                  <a:srgbClr val="0303BC"/>
                </a:solidFill>
                <a:latin typeface="Verdana"/>
                <a:cs typeface="Verdana"/>
              </a:rPr>
              <a:t>4.4.2.</a:t>
            </a:r>
            <a:r>
              <a:rPr sz="2000" b="1" spc="-15" dirty="0">
                <a:solidFill>
                  <a:srgbClr val="0303BC"/>
                </a:solidFill>
                <a:latin typeface="Verdana"/>
                <a:cs typeface="Verdana"/>
              </a:rPr>
              <a:t> </a:t>
            </a:r>
            <a:r>
              <a:rPr sz="2000" b="1" spc="-5" dirty="0">
                <a:solidFill>
                  <a:srgbClr val="0303BC"/>
                </a:solidFill>
                <a:latin typeface="Verdana"/>
                <a:cs typeface="Verdana"/>
              </a:rPr>
              <a:t>Les </a:t>
            </a:r>
            <a:r>
              <a:rPr sz="2000" b="1" dirty="0">
                <a:solidFill>
                  <a:srgbClr val="0303BC"/>
                </a:solidFill>
                <a:latin typeface="Verdana"/>
                <a:cs typeface="Verdana"/>
              </a:rPr>
              <a:t>pompes</a:t>
            </a:r>
            <a:r>
              <a:rPr sz="2000" b="1" spc="-40" dirty="0">
                <a:solidFill>
                  <a:srgbClr val="0303BC"/>
                </a:solidFill>
                <a:latin typeface="Verdana"/>
                <a:cs typeface="Verdana"/>
              </a:rPr>
              <a:t> </a:t>
            </a:r>
            <a:r>
              <a:rPr sz="2000" b="1" dirty="0">
                <a:solidFill>
                  <a:srgbClr val="0303BC"/>
                </a:solidFill>
                <a:latin typeface="Verdana"/>
                <a:cs typeface="Verdana"/>
              </a:rPr>
              <a:t>volumétriques</a:t>
            </a:r>
            <a:r>
              <a:rPr sz="2000" b="1" spc="-35" dirty="0">
                <a:solidFill>
                  <a:srgbClr val="0303BC"/>
                </a:solidFill>
                <a:latin typeface="Verdana"/>
                <a:cs typeface="Verdana"/>
              </a:rPr>
              <a:t> </a:t>
            </a:r>
            <a:r>
              <a:rPr sz="2000" b="1" spc="-5" dirty="0">
                <a:solidFill>
                  <a:srgbClr val="0303BC"/>
                </a:solidFill>
                <a:latin typeface="Verdana"/>
                <a:cs typeface="Verdana"/>
              </a:rPr>
              <a:t>rotatives</a:t>
            </a:r>
            <a:endParaRPr sz="2000">
              <a:latin typeface="Verdana"/>
              <a:cs typeface="Verdana"/>
            </a:endParaRPr>
          </a:p>
          <a:p>
            <a:pPr marL="213360" indent="-201295">
              <a:lnSpc>
                <a:spcPct val="100000"/>
              </a:lnSpc>
              <a:spcBef>
                <a:spcPts val="1005"/>
              </a:spcBef>
              <a:buFont typeface="Wingdings"/>
              <a:buChar char=""/>
              <a:tabLst>
                <a:tab pos="213995" algn="l"/>
              </a:tabLst>
            </a:pPr>
            <a:r>
              <a:rPr sz="2000" b="1" dirty="0">
                <a:solidFill>
                  <a:srgbClr val="FF9900"/>
                </a:solidFill>
                <a:latin typeface="Verdana"/>
                <a:cs typeface="Verdana"/>
              </a:rPr>
              <a:t>Qualités</a:t>
            </a:r>
            <a:r>
              <a:rPr sz="2000" b="1" spc="-30" dirty="0">
                <a:solidFill>
                  <a:srgbClr val="FF9900"/>
                </a:solidFill>
                <a:latin typeface="Verdana"/>
                <a:cs typeface="Verdana"/>
              </a:rPr>
              <a:t> </a:t>
            </a:r>
            <a:r>
              <a:rPr sz="2000" b="1" spc="-5" dirty="0">
                <a:solidFill>
                  <a:srgbClr val="FF9900"/>
                </a:solidFill>
                <a:latin typeface="Verdana"/>
                <a:cs typeface="Verdana"/>
              </a:rPr>
              <a:t>des</a:t>
            </a:r>
            <a:r>
              <a:rPr sz="2000" b="1" spc="-10" dirty="0">
                <a:solidFill>
                  <a:srgbClr val="FF9900"/>
                </a:solidFill>
                <a:latin typeface="Verdana"/>
                <a:cs typeface="Verdana"/>
              </a:rPr>
              <a:t> </a:t>
            </a:r>
            <a:r>
              <a:rPr sz="2000" b="1" dirty="0">
                <a:solidFill>
                  <a:srgbClr val="FF9900"/>
                </a:solidFill>
                <a:latin typeface="Verdana"/>
                <a:cs typeface="Verdana"/>
              </a:rPr>
              <a:t>pompes</a:t>
            </a:r>
            <a:r>
              <a:rPr sz="2000" b="1" spc="-45" dirty="0">
                <a:solidFill>
                  <a:srgbClr val="FF9900"/>
                </a:solidFill>
                <a:latin typeface="Verdana"/>
                <a:cs typeface="Verdana"/>
              </a:rPr>
              <a:t> </a:t>
            </a:r>
            <a:r>
              <a:rPr sz="2000" b="1" dirty="0">
                <a:solidFill>
                  <a:srgbClr val="FF9900"/>
                </a:solidFill>
                <a:latin typeface="Verdana"/>
                <a:cs typeface="Verdana"/>
              </a:rPr>
              <a:t>rotatives</a:t>
            </a:r>
            <a:r>
              <a:rPr sz="2000" b="1" spc="-20" dirty="0">
                <a:solidFill>
                  <a:srgbClr val="FF9900"/>
                </a:solidFill>
                <a:latin typeface="Verdana"/>
                <a:cs typeface="Verdana"/>
              </a:rPr>
              <a:t> </a:t>
            </a:r>
            <a:r>
              <a:rPr sz="2000" b="1" dirty="0">
                <a:solidFill>
                  <a:srgbClr val="FF9900"/>
                </a:solidFill>
                <a:latin typeface="Verdana"/>
                <a:cs typeface="Verdana"/>
              </a:rPr>
              <a:t>:</a:t>
            </a:r>
            <a:endParaRPr sz="2000">
              <a:latin typeface="Verdana"/>
              <a:cs typeface="Verdana"/>
            </a:endParaRPr>
          </a:p>
          <a:p>
            <a:pPr marL="215265" indent="-203200">
              <a:lnSpc>
                <a:spcPct val="100000"/>
              </a:lnSpc>
              <a:buFont typeface="Wingdings"/>
              <a:buChar char=""/>
              <a:tabLst>
                <a:tab pos="215900" algn="l"/>
              </a:tabLst>
            </a:pPr>
            <a:r>
              <a:rPr sz="2000" spc="-25" dirty="0">
                <a:latin typeface="Verdana"/>
                <a:cs typeface="Verdana"/>
              </a:rPr>
              <a:t>Faible</a:t>
            </a:r>
            <a:r>
              <a:rPr sz="2000" spc="-5" dirty="0">
                <a:latin typeface="Verdana"/>
                <a:cs typeface="Verdana"/>
              </a:rPr>
              <a:t> </a:t>
            </a:r>
            <a:r>
              <a:rPr sz="2000" dirty="0">
                <a:latin typeface="Verdana"/>
                <a:cs typeface="Verdana"/>
              </a:rPr>
              <a:t>coût</a:t>
            </a:r>
            <a:r>
              <a:rPr sz="2000" spc="-25" dirty="0">
                <a:latin typeface="Verdana"/>
                <a:cs typeface="Verdana"/>
              </a:rPr>
              <a:t> </a:t>
            </a:r>
            <a:r>
              <a:rPr sz="2000" dirty="0">
                <a:latin typeface="Verdana"/>
                <a:cs typeface="Verdana"/>
              </a:rPr>
              <a:t>à</a:t>
            </a:r>
            <a:r>
              <a:rPr sz="2000" spc="-20" dirty="0">
                <a:latin typeface="Verdana"/>
                <a:cs typeface="Verdana"/>
              </a:rPr>
              <a:t> </a:t>
            </a:r>
            <a:r>
              <a:rPr sz="2000" spc="-5" dirty="0">
                <a:latin typeface="Verdana"/>
                <a:cs typeface="Verdana"/>
              </a:rPr>
              <a:t>l'achat</a:t>
            </a:r>
            <a:endParaRPr sz="2000">
              <a:latin typeface="Verdana"/>
              <a:cs typeface="Verdana"/>
            </a:endParaRPr>
          </a:p>
          <a:p>
            <a:pPr marL="215265" indent="-203200">
              <a:lnSpc>
                <a:spcPct val="100000"/>
              </a:lnSpc>
              <a:buFont typeface="Wingdings"/>
              <a:buChar char=""/>
              <a:tabLst>
                <a:tab pos="215900" algn="l"/>
              </a:tabLst>
            </a:pPr>
            <a:r>
              <a:rPr sz="2000" spc="-10" dirty="0">
                <a:latin typeface="Verdana"/>
                <a:cs typeface="Verdana"/>
              </a:rPr>
              <a:t>Qualités</a:t>
            </a:r>
            <a:r>
              <a:rPr sz="2000" dirty="0">
                <a:latin typeface="Verdana"/>
                <a:cs typeface="Verdana"/>
              </a:rPr>
              <a:t> </a:t>
            </a:r>
            <a:r>
              <a:rPr sz="2000" spc="-5" dirty="0">
                <a:latin typeface="Verdana"/>
                <a:cs typeface="Verdana"/>
              </a:rPr>
              <a:t>auto-amorçantes</a:t>
            </a:r>
            <a:endParaRPr sz="2000">
              <a:latin typeface="Verdana"/>
              <a:cs typeface="Verdana"/>
            </a:endParaRPr>
          </a:p>
          <a:p>
            <a:pPr marL="215265" indent="-203200">
              <a:lnSpc>
                <a:spcPct val="100000"/>
              </a:lnSpc>
              <a:buFont typeface="Wingdings"/>
              <a:buChar char=""/>
              <a:tabLst>
                <a:tab pos="215900" algn="l"/>
              </a:tabLst>
            </a:pPr>
            <a:r>
              <a:rPr sz="2000" dirty="0">
                <a:latin typeface="Verdana"/>
                <a:cs typeface="Verdana"/>
              </a:rPr>
              <a:t>Absence</a:t>
            </a:r>
            <a:r>
              <a:rPr sz="2000" spc="-45" dirty="0">
                <a:latin typeface="Verdana"/>
                <a:cs typeface="Verdana"/>
              </a:rPr>
              <a:t> </a:t>
            </a:r>
            <a:r>
              <a:rPr sz="2000" spc="-5" dirty="0">
                <a:latin typeface="Verdana"/>
                <a:cs typeface="Verdana"/>
              </a:rPr>
              <a:t>de</a:t>
            </a:r>
            <a:r>
              <a:rPr sz="2000" spc="-15" dirty="0">
                <a:latin typeface="Verdana"/>
                <a:cs typeface="Verdana"/>
              </a:rPr>
              <a:t> </a:t>
            </a:r>
            <a:r>
              <a:rPr sz="2000" spc="-5" dirty="0">
                <a:latin typeface="Verdana"/>
                <a:cs typeface="Verdana"/>
              </a:rPr>
              <a:t>clapets</a:t>
            </a:r>
            <a:r>
              <a:rPr sz="2000" spc="-15" dirty="0">
                <a:latin typeface="Verdana"/>
                <a:cs typeface="Verdana"/>
              </a:rPr>
              <a:t> </a:t>
            </a:r>
            <a:r>
              <a:rPr sz="2000" spc="-5" dirty="0">
                <a:latin typeface="Verdana"/>
                <a:cs typeface="Verdana"/>
              </a:rPr>
              <a:t>internes</a:t>
            </a:r>
            <a:endParaRPr sz="2000">
              <a:latin typeface="Verdana"/>
              <a:cs typeface="Verdana"/>
            </a:endParaRPr>
          </a:p>
          <a:p>
            <a:pPr marL="215265" indent="-203200">
              <a:lnSpc>
                <a:spcPct val="100000"/>
              </a:lnSpc>
              <a:buFont typeface="Wingdings"/>
              <a:buChar char=""/>
              <a:tabLst>
                <a:tab pos="215900" algn="l"/>
              </a:tabLst>
            </a:pPr>
            <a:r>
              <a:rPr sz="2000" spc="-25" dirty="0">
                <a:latin typeface="Verdana"/>
                <a:cs typeface="Verdana"/>
              </a:rPr>
              <a:t>Faible</a:t>
            </a:r>
            <a:r>
              <a:rPr sz="2000" dirty="0">
                <a:latin typeface="Verdana"/>
                <a:cs typeface="Verdana"/>
              </a:rPr>
              <a:t> </a:t>
            </a:r>
            <a:r>
              <a:rPr sz="2000" spc="-5" dirty="0">
                <a:latin typeface="Verdana"/>
                <a:cs typeface="Verdana"/>
              </a:rPr>
              <a:t>amplitude</a:t>
            </a:r>
            <a:r>
              <a:rPr sz="2000" spc="5" dirty="0">
                <a:latin typeface="Verdana"/>
                <a:cs typeface="Verdana"/>
              </a:rPr>
              <a:t> </a:t>
            </a:r>
            <a:r>
              <a:rPr sz="2000" spc="-5" dirty="0">
                <a:latin typeface="Verdana"/>
                <a:cs typeface="Verdana"/>
              </a:rPr>
              <a:t>des</a:t>
            </a:r>
            <a:r>
              <a:rPr sz="2000" spc="-10" dirty="0">
                <a:latin typeface="Verdana"/>
                <a:cs typeface="Verdana"/>
              </a:rPr>
              <a:t> </a:t>
            </a:r>
            <a:r>
              <a:rPr sz="2000" spc="-5" dirty="0">
                <a:latin typeface="Verdana"/>
                <a:cs typeface="Verdana"/>
              </a:rPr>
              <a:t>pulsations</a:t>
            </a:r>
            <a:r>
              <a:rPr sz="2000" spc="-25" dirty="0">
                <a:latin typeface="Verdana"/>
                <a:cs typeface="Verdana"/>
              </a:rPr>
              <a:t> </a:t>
            </a:r>
            <a:r>
              <a:rPr sz="2000" spc="-5" dirty="0">
                <a:latin typeface="Verdana"/>
                <a:cs typeface="Verdana"/>
              </a:rPr>
              <a:t>de</a:t>
            </a:r>
            <a:r>
              <a:rPr sz="2000" spc="-15" dirty="0">
                <a:latin typeface="Verdana"/>
                <a:cs typeface="Verdana"/>
              </a:rPr>
              <a:t> </a:t>
            </a:r>
            <a:r>
              <a:rPr sz="2000" spc="-5" dirty="0">
                <a:latin typeface="Verdana"/>
                <a:cs typeface="Verdana"/>
              </a:rPr>
              <a:t>débit</a:t>
            </a:r>
            <a:endParaRPr sz="2000">
              <a:latin typeface="Verdana"/>
              <a:cs typeface="Verdana"/>
            </a:endParaRPr>
          </a:p>
          <a:p>
            <a:pPr marL="215265" indent="-203200">
              <a:lnSpc>
                <a:spcPct val="100000"/>
              </a:lnSpc>
              <a:buFont typeface="Wingdings"/>
              <a:buChar char=""/>
              <a:tabLst>
                <a:tab pos="215900" algn="l"/>
              </a:tabLst>
            </a:pPr>
            <a:r>
              <a:rPr sz="2000" spc="-10" dirty="0">
                <a:latin typeface="Verdana"/>
                <a:cs typeface="Verdana"/>
              </a:rPr>
              <a:t>Excellent</a:t>
            </a:r>
            <a:r>
              <a:rPr sz="2000" spc="-15" dirty="0">
                <a:latin typeface="Verdana"/>
                <a:cs typeface="Verdana"/>
              </a:rPr>
              <a:t> </a:t>
            </a:r>
            <a:r>
              <a:rPr sz="2000" spc="-5" dirty="0">
                <a:latin typeface="Verdana"/>
                <a:cs typeface="Verdana"/>
              </a:rPr>
              <a:t>rendement.</a:t>
            </a:r>
            <a:endParaRPr sz="2000">
              <a:latin typeface="Verdana"/>
              <a:cs typeface="Verdana"/>
            </a:endParaRPr>
          </a:p>
          <a:p>
            <a:pPr marL="213360" indent="-201295">
              <a:lnSpc>
                <a:spcPct val="100000"/>
              </a:lnSpc>
              <a:spcBef>
                <a:spcPts val="1480"/>
              </a:spcBef>
              <a:buFont typeface="Wingdings"/>
              <a:buChar char=""/>
              <a:tabLst>
                <a:tab pos="213995" algn="l"/>
              </a:tabLst>
            </a:pPr>
            <a:r>
              <a:rPr sz="2000" b="1" dirty="0">
                <a:solidFill>
                  <a:srgbClr val="FF9900"/>
                </a:solidFill>
                <a:latin typeface="Verdana"/>
                <a:cs typeface="Verdana"/>
              </a:rPr>
              <a:t>Inconvénients</a:t>
            </a:r>
            <a:r>
              <a:rPr sz="2000" b="1" spc="-50" dirty="0">
                <a:solidFill>
                  <a:srgbClr val="FF9900"/>
                </a:solidFill>
                <a:latin typeface="Verdana"/>
                <a:cs typeface="Verdana"/>
              </a:rPr>
              <a:t> </a:t>
            </a:r>
            <a:r>
              <a:rPr sz="2000" b="1" spc="-5" dirty="0">
                <a:solidFill>
                  <a:srgbClr val="FF9900"/>
                </a:solidFill>
                <a:latin typeface="Verdana"/>
                <a:cs typeface="Verdana"/>
              </a:rPr>
              <a:t>des</a:t>
            </a:r>
            <a:r>
              <a:rPr sz="2000" b="1" spc="-15" dirty="0">
                <a:solidFill>
                  <a:srgbClr val="FF9900"/>
                </a:solidFill>
                <a:latin typeface="Verdana"/>
                <a:cs typeface="Verdana"/>
              </a:rPr>
              <a:t> </a:t>
            </a:r>
            <a:r>
              <a:rPr sz="2000" b="1" dirty="0">
                <a:solidFill>
                  <a:srgbClr val="FF9900"/>
                </a:solidFill>
                <a:latin typeface="Verdana"/>
                <a:cs typeface="Verdana"/>
              </a:rPr>
              <a:t>pompes</a:t>
            </a:r>
            <a:r>
              <a:rPr sz="2000" b="1" spc="-45" dirty="0">
                <a:solidFill>
                  <a:srgbClr val="FF9900"/>
                </a:solidFill>
                <a:latin typeface="Verdana"/>
                <a:cs typeface="Verdana"/>
              </a:rPr>
              <a:t> </a:t>
            </a:r>
            <a:r>
              <a:rPr sz="2000" b="1" dirty="0">
                <a:solidFill>
                  <a:srgbClr val="FF9900"/>
                </a:solidFill>
                <a:latin typeface="Verdana"/>
                <a:cs typeface="Verdana"/>
              </a:rPr>
              <a:t>rotatives</a:t>
            </a:r>
            <a:r>
              <a:rPr sz="2000" b="1" spc="-25" dirty="0">
                <a:solidFill>
                  <a:srgbClr val="FF9900"/>
                </a:solidFill>
                <a:latin typeface="Verdana"/>
                <a:cs typeface="Verdana"/>
              </a:rPr>
              <a:t> </a:t>
            </a:r>
            <a:r>
              <a:rPr sz="2000" b="1" dirty="0">
                <a:solidFill>
                  <a:srgbClr val="FF9900"/>
                </a:solidFill>
                <a:latin typeface="Verdana"/>
                <a:cs typeface="Verdana"/>
              </a:rPr>
              <a:t>:</a:t>
            </a:r>
            <a:endParaRPr sz="2000">
              <a:latin typeface="Verdana"/>
              <a:cs typeface="Verdana"/>
            </a:endParaRPr>
          </a:p>
          <a:p>
            <a:pPr marL="12700" marR="5080">
              <a:lnSpc>
                <a:spcPct val="100000"/>
              </a:lnSpc>
              <a:buFont typeface="Wingdings"/>
              <a:buChar char=""/>
              <a:tabLst>
                <a:tab pos="218440" algn="l"/>
                <a:tab pos="1757680" algn="l"/>
                <a:tab pos="2341245" algn="l"/>
                <a:tab pos="3679825" algn="l"/>
                <a:tab pos="4266565" algn="l"/>
                <a:tab pos="6080760" algn="l"/>
                <a:tab pos="6774180" algn="l"/>
              </a:tabLst>
            </a:pPr>
            <a:r>
              <a:rPr sz="2000" dirty="0">
                <a:latin typeface="Verdana"/>
                <a:cs typeface="Verdana"/>
              </a:rPr>
              <a:t>L</a:t>
            </a:r>
            <a:r>
              <a:rPr sz="2000" spc="-10" dirty="0">
                <a:latin typeface="Verdana"/>
                <a:cs typeface="Verdana"/>
              </a:rPr>
              <a:t>i</a:t>
            </a:r>
            <a:r>
              <a:rPr sz="2000" dirty="0">
                <a:latin typeface="Verdana"/>
                <a:cs typeface="Verdana"/>
              </a:rPr>
              <a:t>m</a:t>
            </a:r>
            <a:r>
              <a:rPr sz="2000" spc="-15" dirty="0">
                <a:latin typeface="Verdana"/>
                <a:cs typeface="Verdana"/>
              </a:rPr>
              <a:t>i</a:t>
            </a:r>
            <a:r>
              <a:rPr sz="2000" spc="-5" dirty="0">
                <a:latin typeface="Verdana"/>
                <a:cs typeface="Verdana"/>
              </a:rPr>
              <a:t>tat</a:t>
            </a:r>
            <a:r>
              <a:rPr sz="2000" spc="-10" dirty="0">
                <a:latin typeface="Verdana"/>
                <a:cs typeface="Verdana"/>
              </a:rPr>
              <a:t>i</a:t>
            </a:r>
            <a:r>
              <a:rPr sz="2000" dirty="0">
                <a:latin typeface="Verdana"/>
                <a:cs typeface="Verdana"/>
              </a:rPr>
              <a:t>on	</a:t>
            </a:r>
            <a:r>
              <a:rPr sz="2000" spc="-5" dirty="0">
                <a:latin typeface="Verdana"/>
                <a:cs typeface="Verdana"/>
              </a:rPr>
              <a:t>d</a:t>
            </a:r>
            <a:r>
              <a:rPr sz="2000" dirty="0">
                <a:latin typeface="Verdana"/>
                <a:cs typeface="Verdana"/>
              </a:rPr>
              <a:t>e	</a:t>
            </a:r>
            <a:r>
              <a:rPr sz="2000" spc="-5" dirty="0">
                <a:latin typeface="Verdana"/>
                <a:cs typeface="Verdana"/>
              </a:rPr>
              <a:t>pr</a:t>
            </a:r>
            <a:r>
              <a:rPr sz="2000" spc="-15" dirty="0">
                <a:latin typeface="Verdana"/>
                <a:cs typeface="Verdana"/>
              </a:rPr>
              <a:t>essi</a:t>
            </a:r>
            <a:r>
              <a:rPr sz="2000" dirty="0">
                <a:latin typeface="Verdana"/>
                <a:cs typeface="Verdana"/>
              </a:rPr>
              <a:t>on	</a:t>
            </a:r>
            <a:r>
              <a:rPr sz="2000" spc="-5" dirty="0">
                <a:latin typeface="Verdana"/>
                <a:cs typeface="Verdana"/>
              </a:rPr>
              <a:t>a</a:t>
            </a:r>
            <a:r>
              <a:rPr sz="2000" dirty="0">
                <a:latin typeface="Verdana"/>
                <a:cs typeface="Verdana"/>
              </a:rPr>
              <a:t>u	r</a:t>
            </a:r>
            <a:r>
              <a:rPr sz="2000" spc="-25" dirty="0">
                <a:latin typeface="Verdana"/>
                <a:cs typeface="Verdana"/>
              </a:rPr>
              <a:t>e</a:t>
            </a:r>
            <a:r>
              <a:rPr sz="2000" dirty="0">
                <a:latin typeface="Verdana"/>
                <a:cs typeface="Verdana"/>
              </a:rPr>
              <a:t>fou</a:t>
            </a:r>
            <a:r>
              <a:rPr sz="2000" spc="-10" dirty="0">
                <a:latin typeface="Verdana"/>
                <a:cs typeface="Verdana"/>
              </a:rPr>
              <a:t>le</a:t>
            </a:r>
            <a:r>
              <a:rPr sz="2000" dirty="0">
                <a:latin typeface="Verdana"/>
                <a:cs typeface="Verdana"/>
              </a:rPr>
              <a:t>m</a:t>
            </a:r>
            <a:r>
              <a:rPr sz="2000" spc="-10" dirty="0">
                <a:latin typeface="Verdana"/>
                <a:cs typeface="Verdana"/>
              </a:rPr>
              <a:t>e</a:t>
            </a:r>
            <a:r>
              <a:rPr sz="2000" dirty="0">
                <a:latin typeface="Verdana"/>
                <a:cs typeface="Verdana"/>
              </a:rPr>
              <a:t>nt	</a:t>
            </a:r>
            <a:r>
              <a:rPr sz="2000" spc="-5" dirty="0">
                <a:latin typeface="Verdana"/>
                <a:cs typeface="Verdana"/>
              </a:rPr>
              <a:t>pa</a:t>
            </a:r>
            <a:r>
              <a:rPr sz="2000" dirty="0">
                <a:latin typeface="Verdana"/>
                <a:cs typeface="Verdana"/>
              </a:rPr>
              <a:t>r	</a:t>
            </a:r>
            <a:r>
              <a:rPr sz="2000" spc="-10" dirty="0">
                <a:latin typeface="Verdana"/>
                <a:cs typeface="Verdana"/>
              </a:rPr>
              <a:t>u</a:t>
            </a:r>
            <a:r>
              <a:rPr sz="2000" dirty="0">
                <a:latin typeface="Verdana"/>
                <a:cs typeface="Verdana"/>
              </a:rPr>
              <a:t>ne  soupape</a:t>
            </a:r>
            <a:r>
              <a:rPr sz="2000" spc="-35" dirty="0">
                <a:latin typeface="Verdana"/>
                <a:cs typeface="Verdana"/>
              </a:rPr>
              <a:t> </a:t>
            </a:r>
            <a:r>
              <a:rPr sz="2000" spc="-5" dirty="0">
                <a:latin typeface="Verdana"/>
                <a:cs typeface="Verdana"/>
              </a:rPr>
              <a:t>de sureté</a:t>
            </a:r>
            <a:r>
              <a:rPr sz="2000" spc="-30" dirty="0">
                <a:latin typeface="Verdana"/>
                <a:cs typeface="Verdana"/>
              </a:rPr>
              <a:t> </a:t>
            </a:r>
            <a:r>
              <a:rPr sz="2000" spc="-5" dirty="0">
                <a:latin typeface="Verdana"/>
                <a:cs typeface="Verdana"/>
              </a:rPr>
              <a:t>de </a:t>
            </a:r>
            <a:r>
              <a:rPr sz="2000" spc="-10" dirty="0">
                <a:latin typeface="Verdana"/>
                <a:cs typeface="Verdana"/>
              </a:rPr>
              <a:t>qualité</a:t>
            </a:r>
            <a:r>
              <a:rPr sz="2000" spc="5" dirty="0">
                <a:latin typeface="Verdana"/>
                <a:cs typeface="Verdana"/>
              </a:rPr>
              <a:t> </a:t>
            </a:r>
            <a:r>
              <a:rPr sz="2000" dirty="0">
                <a:latin typeface="Verdana"/>
                <a:cs typeface="Verdana"/>
              </a:rPr>
              <a:t>montée</a:t>
            </a:r>
            <a:r>
              <a:rPr sz="2000" spc="-30" dirty="0">
                <a:latin typeface="Verdana"/>
                <a:cs typeface="Verdana"/>
              </a:rPr>
              <a:t> </a:t>
            </a:r>
            <a:r>
              <a:rPr sz="2000" spc="-5" dirty="0">
                <a:latin typeface="Verdana"/>
                <a:cs typeface="Verdana"/>
              </a:rPr>
              <a:t>en </a:t>
            </a:r>
            <a:r>
              <a:rPr sz="2000" spc="-10" dirty="0">
                <a:latin typeface="Verdana"/>
                <a:cs typeface="Verdana"/>
              </a:rPr>
              <a:t>by-pass.</a:t>
            </a:r>
            <a:endParaRPr sz="2000">
              <a:latin typeface="Verdana"/>
              <a:cs typeface="Verdana"/>
            </a:endParaRPr>
          </a:p>
          <a:p>
            <a:pPr marL="215265" indent="-203200">
              <a:lnSpc>
                <a:spcPct val="100000"/>
              </a:lnSpc>
              <a:buFont typeface="Wingdings"/>
              <a:buChar char=""/>
              <a:tabLst>
                <a:tab pos="215900" algn="l"/>
              </a:tabLst>
            </a:pPr>
            <a:r>
              <a:rPr sz="2000" dirty="0">
                <a:latin typeface="Verdana"/>
                <a:cs typeface="Verdana"/>
              </a:rPr>
              <a:t>Usure</a:t>
            </a:r>
            <a:r>
              <a:rPr sz="2000" spc="-35" dirty="0">
                <a:latin typeface="Verdana"/>
                <a:cs typeface="Verdana"/>
              </a:rPr>
              <a:t> </a:t>
            </a:r>
            <a:r>
              <a:rPr sz="2000" spc="-5" dirty="0">
                <a:latin typeface="Verdana"/>
                <a:cs typeface="Verdana"/>
              </a:rPr>
              <a:t>admise pour</a:t>
            </a:r>
            <a:r>
              <a:rPr sz="2000" spc="-15" dirty="0">
                <a:latin typeface="Verdana"/>
                <a:cs typeface="Verdana"/>
              </a:rPr>
              <a:t> </a:t>
            </a:r>
            <a:r>
              <a:rPr sz="2000" spc="-5" dirty="0">
                <a:latin typeface="Verdana"/>
                <a:cs typeface="Verdana"/>
              </a:rPr>
              <a:t>6.000</a:t>
            </a:r>
            <a:r>
              <a:rPr sz="2000" dirty="0">
                <a:latin typeface="Verdana"/>
                <a:cs typeface="Verdana"/>
              </a:rPr>
              <a:t> heures</a:t>
            </a:r>
            <a:r>
              <a:rPr sz="2000" spc="-35" dirty="0">
                <a:latin typeface="Verdana"/>
                <a:cs typeface="Verdana"/>
              </a:rPr>
              <a:t> </a:t>
            </a:r>
            <a:r>
              <a:rPr sz="2000" spc="-5" dirty="0">
                <a:latin typeface="Verdana"/>
                <a:cs typeface="Verdana"/>
              </a:rPr>
              <a:t>de</a:t>
            </a:r>
            <a:r>
              <a:rPr sz="2000" spc="-15" dirty="0">
                <a:latin typeface="Verdana"/>
                <a:cs typeface="Verdana"/>
              </a:rPr>
              <a:t> </a:t>
            </a:r>
            <a:r>
              <a:rPr sz="2000" dirty="0">
                <a:latin typeface="Verdana"/>
                <a:cs typeface="Verdana"/>
              </a:rPr>
              <a:t>marche</a:t>
            </a:r>
            <a:endParaRPr sz="200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20</a:t>
            </a:fld>
            <a:endParaRPr lang="fr-FR"/>
          </a:p>
        </p:txBody>
      </p:sp>
    </p:spTree>
    <p:extLst>
      <p:ext uri="{BB962C8B-B14F-4D97-AF65-F5344CB8AC3E}">
        <p14:creationId xmlns:p14="http://schemas.microsoft.com/office/powerpoint/2010/main" val="184713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4138" y="163917"/>
            <a:ext cx="7824470" cy="6072505"/>
          </a:xfrm>
          <a:prstGeom prst="rect">
            <a:avLst/>
          </a:prstGeom>
        </p:spPr>
        <p:txBody>
          <a:bodyPr vert="horz" wrap="square" lIns="0" tIns="139700" rIns="0" bIns="0" rtlCol="0">
            <a:spAutoFit/>
          </a:bodyPr>
          <a:lstStyle/>
          <a:p>
            <a:pPr marL="14604">
              <a:lnSpc>
                <a:spcPct val="100000"/>
              </a:lnSpc>
              <a:spcBef>
                <a:spcPts val="1100"/>
              </a:spcBef>
            </a:pPr>
            <a:r>
              <a:rPr sz="2000" b="1" dirty="0">
                <a:solidFill>
                  <a:srgbClr val="0303BC"/>
                </a:solidFill>
                <a:latin typeface="Verdana"/>
                <a:cs typeface="Verdana"/>
              </a:rPr>
              <a:t>4.4.3.</a:t>
            </a:r>
            <a:r>
              <a:rPr sz="2000" b="1" spc="-20" dirty="0">
                <a:solidFill>
                  <a:srgbClr val="0303BC"/>
                </a:solidFill>
                <a:latin typeface="Verdana"/>
                <a:cs typeface="Verdana"/>
              </a:rPr>
              <a:t> </a:t>
            </a:r>
            <a:r>
              <a:rPr sz="2000" b="1" spc="-5" dirty="0">
                <a:solidFill>
                  <a:srgbClr val="0303BC"/>
                </a:solidFill>
                <a:latin typeface="Verdana"/>
                <a:cs typeface="Verdana"/>
              </a:rPr>
              <a:t>Les </a:t>
            </a:r>
            <a:r>
              <a:rPr sz="2000" b="1" dirty="0">
                <a:solidFill>
                  <a:srgbClr val="0303BC"/>
                </a:solidFill>
                <a:latin typeface="Verdana"/>
                <a:cs typeface="Verdana"/>
              </a:rPr>
              <a:t>pompes</a:t>
            </a:r>
            <a:r>
              <a:rPr sz="2000" b="1" spc="-50" dirty="0">
                <a:solidFill>
                  <a:srgbClr val="0303BC"/>
                </a:solidFill>
                <a:latin typeface="Verdana"/>
                <a:cs typeface="Verdana"/>
              </a:rPr>
              <a:t> </a:t>
            </a:r>
            <a:r>
              <a:rPr sz="2000" b="1" spc="-5" dirty="0">
                <a:solidFill>
                  <a:srgbClr val="0303BC"/>
                </a:solidFill>
                <a:latin typeface="Verdana"/>
                <a:cs typeface="Verdana"/>
              </a:rPr>
              <a:t>centrifuges</a:t>
            </a:r>
            <a:endParaRPr sz="2000" dirty="0">
              <a:latin typeface="Verdana"/>
              <a:cs typeface="Verdana"/>
            </a:endParaRPr>
          </a:p>
          <a:p>
            <a:pPr marL="213360" indent="-201295">
              <a:lnSpc>
                <a:spcPct val="100000"/>
              </a:lnSpc>
              <a:spcBef>
                <a:spcPts val="1005"/>
              </a:spcBef>
              <a:buFont typeface="Wingdings"/>
              <a:buChar char=""/>
              <a:tabLst>
                <a:tab pos="213995" algn="l"/>
              </a:tabLst>
            </a:pPr>
            <a:r>
              <a:rPr sz="2000" b="1" dirty="0">
                <a:solidFill>
                  <a:srgbClr val="FF9900"/>
                </a:solidFill>
                <a:latin typeface="Verdana"/>
                <a:cs typeface="Verdana"/>
              </a:rPr>
              <a:t>Avantages</a:t>
            </a:r>
            <a:r>
              <a:rPr sz="2000" b="1" spc="-75" dirty="0">
                <a:solidFill>
                  <a:srgbClr val="FF9900"/>
                </a:solidFill>
                <a:latin typeface="Verdana"/>
                <a:cs typeface="Verdana"/>
              </a:rPr>
              <a:t> </a:t>
            </a:r>
            <a:r>
              <a:rPr sz="2000" b="1" dirty="0">
                <a:solidFill>
                  <a:srgbClr val="FF9900"/>
                </a:solidFill>
                <a:latin typeface="Verdana"/>
                <a:cs typeface="Verdana"/>
              </a:rPr>
              <a:t>:</a:t>
            </a:r>
            <a:endParaRPr sz="2000" dirty="0">
              <a:latin typeface="Verdana"/>
              <a:cs typeface="Verdana"/>
            </a:endParaRPr>
          </a:p>
          <a:p>
            <a:pPr marL="215265" indent="-203200">
              <a:lnSpc>
                <a:spcPct val="100000"/>
              </a:lnSpc>
              <a:buFont typeface="Wingdings"/>
              <a:buChar char=""/>
              <a:tabLst>
                <a:tab pos="215900" algn="l"/>
              </a:tabLst>
            </a:pPr>
            <a:r>
              <a:rPr sz="2000" spc="-5" dirty="0">
                <a:latin typeface="Verdana"/>
                <a:cs typeface="Verdana"/>
              </a:rPr>
              <a:t>des</a:t>
            </a:r>
            <a:r>
              <a:rPr sz="2000" spc="-20" dirty="0">
                <a:latin typeface="Verdana"/>
                <a:cs typeface="Verdana"/>
              </a:rPr>
              <a:t> </a:t>
            </a:r>
            <a:r>
              <a:rPr sz="2000" dirty="0">
                <a:latin typeface="Verdana"/>
                <a:cs typeface="Verdana"/>
              </a:rPr>
              <a:t>machines</a:t>
            </a:r>
            <a:r>
              <a:rPr sz="2000" spc="-35" dirty="0">
                <a:latin typeface="Verdana"/>
                <a:cs typeface="Verdana"/>
              </a:rPr>
              <a:t> </a:t>
            </a:r>
            <a:r>
              <a:rPr sz="2000" dirty="0">
                <a:latin typeface="Verdana"/>
                <a:cs typeface="Verdana"/>
              </a:rPr>
              <a:t>de</a:t>
            </a:r>
            <a:r>
              <a:rPr sz="2000" spc="-15" dirty="0">
                <a:latin typeface="Verdana"/>
                <a:cs typeface="Verdana"/>
              </a:rPr>
              <a:t> </a:t>
            </a:r>
            <a:r>
              <a:rPr sz="2000" dirty="0">
                <a:latin typeface="Verdana"/>
                <a:cs typeface="Verdana"/>
              </a:rPr>
              <a:t>construction</a:t>
            </a:r>
            <a:r>
              <a:rPr sz="2000" spc="-65" dirty="0">
                <a:latin typeface="Verdana"/>
                <a:cs typeface="Verdana"/>
              </a:rPr>
              <a:t> </a:t>
            </a:r>
            <a:r>
              <a:rPr sz="2000" spc="-5" dirty="0">
                <a:latin typeface="Verdana"/>
                <a:cs typeface="Verdana"/>
              </a:rPr>
              <a:t>simple,</a:t>
            </a:r>
            <a:r>
              <a:rPr sz="2000" spc="10" dirty="0">
                <a:latin typeface="Verdana"/>
                <a:cs typeface="Verdana"/>
              </a:rPr>
              <a:t> </a:t>
            </a:r>
            <a:r>
              <a:rPr sz="2000" dirty="0">
                <a:latin typeface="Verdana"/>
                <a:cs typeface="Verdana"/>
              </a:rPr>
              <a:t>sans</a:t>
            </a:r>
            <a:r>
              <a:rPr sz="2000" spc="-40" dirty="0">
                <a:latin typeface="Verdana"/>
                <a:cs typeface="Verdana"/>
              </a:rPr>
              <a:t> </a:t>
            </a:r>
            <a:r>
              <a:rPr sz="2000" spc="-5" dirty="0">
                <a:latin typeface="Verdana"/>
                <a:cs typeface="Verdana"/>
              </a:rPr>
              <a:t>clapet</a:t>
            </a:r>
            <a:r>
              <a:rPr sz="2000" spc="-15" dirty="0">
                <a:latin typeface="Verdana"/>
                <a:cs typeface="Verdana"/>
              </a:rPr>
              <a:t> </a:t>
            </a:r>
            <a:r>
              <a:rPr sz="2000" dirty="0">
                <a:latin typeface="Verdana"/>
                <a:cs typeface="Verdana"/>
              </a:rPr>
              <a:t>ou</a:t>
            </a:r>
          </a:p>
          <a:p>
            <a:pPr marL="12700">
              <a:lnSpc>
                <a:spcPct val="100000"/>
              </a:lnSpc>
            </a:pPr>
            <a:r>
              <a:rPr sz="2000" spc="-5" dirty="0">
                <a:latin typeface="Verdana"/>
                <a:cs typeface="Verdana"/>
              </a:rPr>
              <a:t>soupape,</a:t>
            </a:r>
            <a:r>
              <a:rPr sz="2000" spc="-35" dirty="0">
                <a:latin typeface="Verdana"/>
                <a:cs typeface="Verdana"/>
              </a:rPr>
              <a:t> </a:t>
            </a:r>
            <a:r>
              <a:rPr sz="2000" spc="-5" dirty="0">
                <a:latin typeface="Verdana"/>
                <a:cs typeface="Verdana"/>
              </a:rPr>
              <a:t>d’utilisation facile</a:t>
            </a:r>
            <a:r>
              <a:rPr sz="2000" spc="-20" dirty="0">
                <a:latin typeface="Verdana"/>
                <a:cs typeface="Verdana"/>
              </a:rPr>
              <a:t> </a:t>
            </a:r>
            <a:r>
              <a:rPr sz="2000" spc="-5" dirty="0">
                <a:latin typeface="Verdana"/>
                <a:cs typeface="Verdana"/>
              </a:rPr>
              <a:t>et peu </a:t>
            </a:r>
            <a:r>
              <a:rPr sz="2000" dirty="0">
                <a:latin typeface="Verdana"/>
                <a:cs typeface="Verdana"/>
              </a:rPr>
              <a:t>coûteuses.</a:t>
            </a:r>
          </a:p>
          <a:p>
            <a:pPr marL="12700" marR="5080">
              <a:lnSpc>
                <a:spcPct val="100000"/>
              </a:lnSpc>
              <a:buFont typeface="Wingdings"/>
              <a:buChar char=""/>
              <a:tabLst>
                <a:tab pos="215900" algn="l"/>
              </a:tabLst>
            </a:pPr>
            <a:r>
              <a:rPr sz="2000" dirty="0">
                <a:latin typeface="Verdana"/>
                <a:cs typeface="Verdana"/>
              </a:rPr>
              <a:t>à </a:t>
            </a:r>
            <a:r>
              <a:rPr sz="2000" spc="-5" dirty="0">
                <a:latin typeface="Verdana"/>
                <a:cs typeface="Verdana"/>
              </a:rPr>
              <a:t>caractéristiques égales, </a:t>
            </a:r>
            <a:r>
              <a:rPr sz="2000" spc="-10" dirty="0">
                <a:latin typeface="Verdana"/>
                <a:cs typeface="Verdana"/>
              </a:rPr>
              <a:t>elles </a:t>
            </a:r>
            <a:r>
              <a:rPr sz="2000" dirty="0">
                <a:latin typeface="Verdana"/>
                <a:cs typeface="Verdana"/>
              </a:rPr>
              <a:t>sont </a:t>
            </a:r>
            <a:r>
              <a:rPr sz="2000" spc="-5" dirty="0">
                <a:latin typeface="Verdana"/>
                <a:cs typeface="Verdana"/>
              </a:rPr>
              <a:t>plus compactes que </a:t>
            </a:r>
            <a:r>
              <a:rPr sz="2000" spc="-10" dirty="0">
                <a:latin typeface="Verdana"/>
                <a:cs typeface="Verdana"/>
              </a:rPr>
              <a:t>les </a:t>
            </a:r>
            <a:r>
              <a:rPr sz="2000" spc="-690" dirty="0">
                <a:latin typeface="Verdana"/>
                <a:cs typeface="Verdana"/>
              </a:rPr>
              <a:t> </a:t>
            </a:r>
            <a:r>
              <a:rPr sz="2000" spc="-5" dirty="0">
                <a:latin typeface="Verdana"/>
                <a:cs typeface="Verdana"/>
              </a:rPr>
              <a:t>machines</a:t>
            </a:r>
            <a:r>
              <a:rPr sz="2000" spc="-40" dirty="0">
                <a:latin typeface="Verdana"/>
                <a:cs typeface="Verdana"/>
              </a:rPr>
              <a:t> </a:t>
            </a:r>
            <a:r>
              <a:rPr sz="2000" spc="-5" dirty="0">
                <a:latin typeface="Verdana"/>
                <a:cs typeface="Verdana"/>
              </a:rPr>
              <a:t>volumétriques</a:t>
            </a:r>
            <a:endParaRPr sz="2000" dirty="0">
              <a:latin typeface="Verdana"/>
              <a:cs typeface="Verdana"/>
            </a:endParaRPr>
          </a:p>
          <a:p>
            <a:pPr marL="215265" indent="-203200">
              <a:lnSpc>
                <a:spcPct val="100000"/>
              </a:lnSpc>
              <a:buFont typeface="Wingdings"/>
              <a:buChar char=""/>
              <a:tabLst>
                <a:tab pos="215900" algn="l"/>
              </a:tabLst>
            </a:pPr>
            <a:r>
              <a:rPr sz="2000" spc="-5" dirty="0">
                <a:latin typeface="Verdana"/>
                <a:cs typeface="Verdana"/>
              </a:rPr>
              <a:t>leur rendement</a:t>
            </a:r>
            <a:r>
              <a:rPr sz="2000" spc="-10" dirty="0">
                <a:latin typeface="Verdana"/>
                <a:cs typeface="Verdana"/>
              </a:rPr>
              <a:t> </a:t>
            </a:r>
            <a:r>
              <a:rPr sz="2000" spc="-5" dirty="0">
                <a:latin typeface="Verdana"/>
                <a:cs typeface="Verdana"/>
              </a:rPr>
              <a:t>est souvent</a:t>
            </a:r>
            <a:r>
              <a:rPr sz="2000" spc="-35" dirty="0">
                <a:latin typeface="Verdana"/>
                <a:cs typeface="Verdana"/>
              </a:rPr>
              <a:t> </a:t>
            </a:r>
            <a:r>
              <a:rPr sz="2000" spc="-10" dirty="0">
                <a:latin typeface="Verdana"/>
                <a:cs typeface="Verdana"/>
              </a:rPr>
              <a:t>meilleur</a:t>
            </a:r>
            <a:r>
              <a:rPr sz="2000" spc="15" dirty="0">
                <a:latin typeface="Verdana"/>
                <a:cs typeface="Verdana"/>
              </a:rPr>
              <a:t> </a:t>
            </a:r>
            <a:r>
              <a:rPr sz="2000" dirty="0">
                <a:latin typeface="Verdana"/>
                <a:cs typeface="Verdana"/>
              </a:rPr>
              <a:t>que</a:t>
            </a:r>
            <a:r>
              <a:rPr sz="2000" spc="-10" dirty="0">
                <a:latin typeface="Verdana"/>
                <a:cs typeface="Verdana"/>
              </a:rPr>
              <a:t> </a:t>
            </a:r>
            <a:r>
              <a:rPr sz="2000" spc="-5" dirty="0">
                <a:latin typeface="Verdana"/>
                <a:cs typeface="Verdana"/>
              </a:rPr>
              <a:t>celui</a:t>
            </a:r>
            <a:r>
              <a:rPr sz="2000" dirty="0">
                <a:latin typeface="Verdana"/>
                <a:cs typeface="Verdana"/>
              </a:rPr>
              <a:t> </a:t>
            </a:r>
            <a:r>
              <a:rPr sz="2000" spc="-5" dirty="0">
                <a:latin typeface="Verdana"/>
                <a:cs typeface="Verdana"/>
              </a:rPr>
              <a:t>des</a:t>
            </a:r>
            <a:r>
              <a:rPr sz="2000" spc="-20" dirty="0">
                <a:latin typeface="Verdana"/>
                <a:cs typeface="Verdana"/>
              </a:rPr>
              <a:t> </a:t>
            </a:r>
            <a:r>
              <a:rPr sz="2000" dirty="0">
                <a:latin typeface="Verdana"/>
                <a:cs typeface="Verdana"/>
              </a:rPr>
              <a:t>«</a:t>
            </a:r>
          </a:p>
          <a:p>
            <a:pPr marL="12700">
              <a:lnSpc>
                <a:spcPct val="100000"/>
              </a:lnSpc>
              <a:spcBef>
                <a:spcPts val="5"/>
              </a:spcBef>
            </a:pPr>
            <a:r>
              <a:rPr sz="2000" spc="-5" dirty="0">
                <a:latin typeface="Verdana"/>
                <a:cs typeface="Verdana"/>
              </a:rPr>
              <a:t>volumétriques</a:t>
            </a:r>
            <a:r>
              <a:rPr sz="2000" spc="-75" dirty="0">
                <a:latin typeface="Verdana"/>
                <a:cs typeface="Verdana"/>
              </a:rPr>
              <a:t> </a:t>
            </a:r>
            <a:r>
              <a:rPr sz="2000" dirty="0">
                <a:latin typeface="Verdana"/>
                <a:cs typeface="Verdana"/>
              </a:rPr>
              <a:t>»</a:t>
            </a:r>
          </a:p>
          <a:p>
            <a:pPr marL="215265" indent="-203200">
              <a:lnSpc>
                <a:spcPct val="100000"/>
              </a:lnSpc>
              <a:buFont typeface="Wingdings"/>
              <a:buChar char=""/>
              <a:tabLst>
                <a:tab pos="215900" algn="l"/>
              </a:tabLst>
            </a:pPr>
            <a:r>
              <a:rPr sz="2000" spc="-10" dirty="0">
                <a:latin typeface="Verdana"/>
                <a:cs typeface="Verdana"/>
              </a:rPr>
              <a:t>elles</a:t>
            </a:r>
            <a:r>
              <a:rPr sz="2000" spc="10" dirty="0">
                <a:latin typeface="Verdana"/>
                <a:cs typeface="Verdana"/>
              </a:rPr>
              <a:t> </a:t>
            </a:r>
            <a:r>
              <a:rPr sz="2000" dirty="0">
                <a:latin typeface="Verdana"/>
                <a:cs typeface="Verdana"/>
              </a:rPr>
              <a:t>sont</a:t>
            </a:r>
            <a:r>
              <a:rPr sz="2000" spc="-30" dirty="0">
                <a:latin typeface="Verdana"/>
                <a:cs typeface="Verdana"/>
              </a:rPr>
              <a:t> </a:t>
            </a:r>
            <a:r>
              <a:rPr sz="2000" spc="-5" dirty="0">
                <a:latin typeface="Verdana"/>
                <a:cs typeface="Verdana"/>
              </a:rPr>
              <a:t>adaptées </a:t>
            </a:r>
            <a:r>
              <a:rPr sz="2000" dirty="0">
                <a:latin typeface="Verdana"/>
                <a:cs typeface="Verdana"/>
              </a:rPr>
              <a:t>à</a:t>
            </a:r>
            <a:r>
              <a:rPr sz="2000" spc="-15" dirty="0">
                <a:latin typeface="Verdana"/>
                <a:cs typeface="Verdana"/>
              </a:rPr>
              <a:t> </a:t>
            </a:r>
            <a:r>
              <a:rPr sz="2000" dirty="0">
                <a:latin typeface="Verdana"/>
                <a:cs typeface="Verdana"/>
              </a:rPr>
              <a:t>une</a:t>
            </a:r>
            <a:r>
              <a:rPr sz="2000" spc="-30" dirty="0">
                <a:latin typeface="Verdana"/>
                <a:cs typeface="Verdana"/>
              </a:rPr>
              <a:t> </a:t>
            </a:r>
            <a:r>
              <a:rPr sz="2000" spc="-5" dirty="0">
                <a:latin typeface="Verdana"/>
                <a:cs typeface="Verdana"/>
              </a:rPr>
              <a:t>très</a:t>
            </a:r>
            <a:r>
              <a:rPr sz="2000" spc="-15" dirty="0">
                <a:latin typeface="Verdana"/>
                <a:cs typeface="Verdana"/>
              </a:rPr>
              <a:t> </a:t>
            </a:r>
            <a:r>
              <a:rPr sz="2000" spc="-5" dirty="0">
                <a:latin typeface="Verdana"/>
                <a:cs typeface="Verdana"/>
              </a:rPr>
              <a:t>large gamme</a:t>
            </a:r>
            <a:r>
              <a:rPr sz="2000" spc="5" dirty="0">
                <a:latin typeface="Verdana"/>
                <a:cs typeface="Verdana"/>
              </a:rPr>
              <a:t> </a:t>
            </a:r>
            <a:r>
              <a:rPr sz="2000" spc="-5" dirty="0">
                <a:latin typeface="Verdana"/>
                <a:cs typeface="Verdana"/>
              </a:rPr>
              <a:t>de</a:t>
            </a:r>
            <a:r>
              <a:rPr sz="2000" spc="-15" dirty="0">
                <a:latin typeface="Verdana"/>
                <a:cs typeface="Verdana"/>
              </a:rPr>
              <a:t> </a:t>
            </a:r>
            <a:r>
              <a:rPr sz="2000" spc="-10" dirty="0">
                <a:latin typeface="Verdana"/>
                <a:cs typeface="Verdana"/>
              </a:rPr>
              <a:t>liquides</a:t>
            </a:r>
            <a:endParaRPr sz="2000" dirty="0">
              <a:latin typeface="Verdana"/>
              <a:cs typeface="Verdana"/>
            </a:endParaRPr>
          </a:p>
          <a:p>
            <a:pPr marL="215265" indent="-203200">
              <a:lnSpc>
                <a:spcPct val="100000"/>
              </a:lnSpc>
              <a:buFont typeface="Wingdings"/>
              <a:buChar char=""/>
              <a:tabLst>
                <a:tab pos="215900" algn="l"/>
              </a:tabLst>
            </a:pPr>
            <a:r>
              <a:rPr sz="2000" spc="-5" dirty="0">
                <a:latin typeface="Verdana"/>
                <a:cs typeface="Verdana"/>
              </a:rPr>
              <a:t>leur</a:t>
            </a:r>
            <a:r>
              <a:rPr sz="2000" spc="-10" dirty="0">
                <a:latin typeface="Verdana"/>
                <a:cs typeface="Verdana"/>
              </a:rPr>
              <a:t> </a:t>
            </a:r>
            <a:r>
              <a:rPr sz="2000" spc="-5" dirty="0">
                <a:latin typeface="Verdana"/>
                <a:cs typeface="Verdana"/>
              </a:rPr>
              <a:t>débit</a:t>
            </a:r>
            <a:r>
              <a:rPr sz="2000" spc="15" dirty="0">
                <a:latin typeface="Verdana"/>
                <a:cs typeface="Verdana"/>
              </a:rPr>
              <a:t> </a:t>
            </a:r>
            <a:r>
              <a:rPr sz="2000" spc="-5" dirty="0">
                <a:latin typeface="Verdana"/>
                <a:cs typeface="Verdana"/>
              </a:rPr>
              <a:t>est</a:t>
            </a:r>
            <a:r>
              <a:rPr sz="2000" spc="-20" dirty="0">
                <a:latin typeface="Verdana"/>
                <a:cs typeface="Verdana"/>
              </a:rPr>
              <a:t> </a:t>
            </a:r>
            <a:r>
              <a:rPr sz="2000" spc="-5" dirty="0">
                <a:latin typeface="Verdana"/>
                <a:cs typeface="Verdana"/>
              </a:rPr>
              <a:t>régulier</a:t>
            </a:r>
            <a:r>
              <a:rPr sz="2000" spc="5" dirty="0">
                <a:latin typeface="Verdana"/>
                <a:cs typeface="Verdana"/>
              </a:rPr>
              <a:t> </a:t>
            </a:r>
            <a:r>
              <a:rPr sz="2000" spc="-5" dirty="0">
                <a:latin typeface="Verdana"/>
                <a:cs typeface="Verdana"/>
              </a:rPr>
              <a:t>et </a:t>
            </a:r>
            <a:r>
              <a:rPr sz="2000" spc="-10" dirty="0">
                <a:latin typeface="Verdana"/>
                <a:cs typeface="Verdana"/>
              </a:rPr>
              <a:t>le</a:t>
            </a:r>
            <a:r>
              <a:rPr sz="2000" spc="-5" dirty="0">
                <a:latin typeface="Verdana"/>
                <a:cs typeface="Verdana"/>
              </a:rPr>
              <a:t> fonctionnement</a:t>
            </a:r>
            <a:r>
              <a:rPr sz="2000" spc="-35" dirty="0">
                <a:latin typeface="Verdana"/>
                <a:cs typeface="Verdana"/>
              </a:rPr>
              <a:t> </a:t>
            </a:r>
            <a:r>
              <a:rPr sz="2000" spc="-5" dirty="0">
                <a:latin typeface="Verdana"/>
                <a:cs typeface="Verdana"/>
              </a:rPr>
              <a:t>silencieux</a:t>
            </a:r>
            <a:endParaRPr sz="2000" dirty="0">
              <a:latin typeface="Verdana"/>
              <a:cs typeface="Verdana"/>
            </a:endParaRPr>
          </a:p>
          <a:p>
            <a:pPr marL="12700" marR="46355">
              <a:lnSpc>
                <a:spcPct val="100000"/>
              </a:lnSpc>
              <a:buFont typeface="Wingdings"/>
              <a:buChar char=""/>
              <a:tabLst>
                <a:tab pos="215900" algn="l"/>
              </a:tabLst>
            </a:pPr>
            <a:r>
              <a:rPr sz="2000" spc="-5" dirty="0">
                <a:latin typeface="Verdana"/>
                <a:cs typeface="Verdana"/>
              </a:rPr>
              <a:t>en cas de colmatage partiel </a:t>
            </a:r>
            <a:r>
              <a:rPr sz="2000" dirty="0">
                <a:latin typeface="Verdana"/>
                <a:cs typeface="Verdana"/>
              </a:rPr>
              <a:t>ou </a:t>
            </a:r>
            <a:r>
              <a:rPr sz="2000" spc="-5" dirty="0">
                <a:latin typeface="Verdana"/>
                <a:cs typeface="Verdana"/>
              </a:rPr>
              <a:t>d’obstruction de la conduite </a:t>
            </a:r>
            <a:r>
              <a:rPr sz="2000" spc="-690" dirty="0">
                <a:latin typeface="Verdana"/>
                <a:cs typeface="Verdana"/>
              </a:rPr>
              <a:t> </a:t>
            </a:r>
            <a:r>
              <a:rPr sz="2000" dirty="0">
                <a:latin typeface="Verdana"/>
                <a:cs typeface="Verdana"/>
              </a:rPr>
              <a:t>de </a:t>
            </a:r>
            <a:r>
              <a:rPr sz="2000" spc="-5" dirty="0">
                <a:latin typeface="Verdana"/>
                <a:cs typeface="Verdana"/>
              </a:rPr>
              <a:t>refoulement, la pompe </a:t>
            </a:r>
            <a:r>
              <a:rPr sz="2000" dirty="0">
                <a:latin typeface="Verdana"/>
                <a:cs typeface="Verdana"/>
              </a:rPr>
              <a:t>centrifuge ne subit aucun </a:t>
            </a:r>
            <a:r>
              <a:rPr sz="2000" spc="5" dirty="0">
                <a:latin typeface="Verdana"/>
                <a:cs typeface="Verdana"/>
              </a:rPr>
              <a:t> </a:t>
            </a:r>
            <a:r>
              <a:rPr sz="2000" spc="-5" dirty="0">
                <a:latin typeface="Verdana"/>
                <a:cs typeface="Verdana"/>
              </a:rPr>
              <a:t>dommage </a:t>
            </a:r>
            <a:r>
              <a:rPr sz="2000" dirty="0">
                <a:latin typeface="Verdana"/>
                <a:cs typeface="Verdana"/>
              </a:rPr>
              <a:t>et </a:t>
            </a:r>
            <a:r>
              <a:rPr sz="2000" spc="-5" dirty="0">
                <a:latin typeface="Verdana"/>
                <a:cs typeface="Verdana"/>
              </a:rPr>
              <a:t>l’installation </a:t>
            </a:r>
            <a:r>
              <a:rPr sz="2000" dirty="0">
                <a:latin typeface="Verdana"/>
                <a:cs typeface="Verdana"/>
              </a:rPr>
              <a:t>ne </a:t>
            </a:r>
            <a:r>
              <a:rPr sz="2000" spc="-5" dirty="0">
                <a:latin typeface="Verdana"/>
                <a:cs typeface="Verdana"/>
              </a:rPr>
              <a:t>risque pas </a:t>
            </a:r>
            <a:r>
              <a:rPr sz="2000" spc="-35" dirty="0">
                <a:latin typeface="Verdana"/>
                <a:cs typeface="Verdana"/>
              </a:rPr>
              <a:t>d’éclater. </a:t>
            </a:r>
            <a:r>
              <a:rPr sz="2000" dirty="0">
                <a:latin typeface="Verdana"/>
                <a:cs typeface="Verdana"/>
              </a:rPr>
              <a:t>La </a:t>
            </a:r>
            <a:r>
              <a:rPr sz="2000" spc="-5" dirty="0">
                <a:latin typeface="Verdana"/>
                <a:cs typeface="Verdana"/>
              </a:rPr>
              <a:t>pompe </a:t>
            </a:r>
            <a:r>
              <a:rPr sz="2000" dirty="0">
                <a:latin typeface="Verdana"/>
                <a:cs typeface="Verdana"/>
              </a:rPr>
              <a:t> se</a:t>
            </a:r>
            <a:r>
              <a:rPr sz="2000" spc="-35" dirty="0">
                <a:latin typeface="Verdana"/>
                <a:cs typeface="Verdana"/>
              </a:rPr>
              <a:t> </a:t>
            </a:r>
            <a:r>
              <a:rPr sz="2000" spc="-5" dirty="0">
                <a:latin typeface="Verdana"/>
                <a:cs typeface="Verdana"/>
              </a:rPr>
              <a:t>comporte</a:t>
            </a:r>
            <a:r>
              <a:rPr sz="2000" spc="-15" dirty="0">
                <a:latin typeface="Verdana"/>
                <a:cs typeface="Verdana"/>
              </a:rPr>
              <a:t> </a:t>
            </a:r>
            <a:r>
              <a:rPr sz="2000" spc="-5" dirty="0">
                <a:latin typeface="Verdana"/>
                <a:cs typeface="Verdana"/>
              </a:rPr>
              <a:t>alors</a:t>
            </a:r>
            <a:r>
              <a:rPr sz="2000" spc="-10" dirty="0">
                <a:latin typeface="Verdana"/>
                <a:cs typeface="Verdana"/>
              </a:rPr>
              <a:t> </a:t>
            </a:r>
            <a:r>
              <a:rPr sz="2000" dirty="0">
                <a:latin typeface="Verdana"/>
                <a:cs typeface="Verdana"/>
              </a:rPr>
              <a:t>comme</a:t>
            </a:r>
            <a:r>
              <a:rPr sz="2000" spc="-10" dirty="0">
                <a:latin typeface="Verdana"/>
                <a:cs typeface="Verdana"/>
              </a:rPr>
              <a:t> </a:t>
            </a:r>
            <a:r>
              <a:rPr sz="2000" dirty="0">
                <a:latin typeface="Verdana"/>
                <a:cs typeface="Verdana"/>
              </a:rPr>
              <a:t>un</a:t>
            </a:r>
            <a:r>
              <a:rPr sz="2000" spc="-15" dirty="0">
                <a:latin typeface="Verdana"/>
                <a:cs typeface="Verdana"/>
              </a:rPr>
              <a:t> </a:t>
            </a:r>
            <a:r>
              <a:rPr sz="2000" spc="-35" dirty="0">
                <a:latin typeface="Verdana"/>
                <a:cs typeface="Verdana"/>
              </a:rPr>
              <a:t>agitateur…</a:t>
            </a:r>
            <a:endParaRPr sz="2000" dirty="0">
              <a:latin typeface="Verdana"/>
              <a:cs typeface="Verdana"/>
            </a:endParaRPr>
          </a:p>
          <a:p>
            <a:pPr>
              <a:lnSpc>
                <a:spcPct val="100000"/>
              </a:lnSpc>
              <a:spcBef>
                <a:spcPts val="30"/>
              </a:spcBef>
              <a:buChar char=""/>
            </a:pPr>
            <a:endParaRPr sz="1950" dirty="0">
              <a:latin typeface="Verdana"/>
              <a:cs typeface="Verdana"/>
            </a:endParaRPr>
          </a:p>
          <a:p>
            <a:pPr marL="129539" indent="-117475">
              <a:lnSpc>
                <a:spcPct val="100000"/>
              </a:lnSpc>
              <a:buSzPct val="95000"/>
              <a:buFont typeface="Wingdings"/>
              <a:buChar char=""/>
              <a:tabLst>
                <a:tab pos="130175" algn="l"/>
              </a:tabLst>
            </a:pPr>
            <a:r>
              <a:rPr sz="2000" b="1" dirty="0">
                <a:solidFill>
                  <a:srgbClr val="FF9900"/>
                </a:solidFill>
                <a:latin typeface="Verdana"/>
                <a:cs typeface="Verdana"/>
              </a:rPr>
              <a:t>Inconvénients</a:t>
            </a:r>
            <a:r>
              <a:rPr sz="2000" b="1" spc="-80" dirty="0">
                <a:solidFill>
                  <a:srgbClr val="FF9900"/>
                </a:solidFill>
                <a:latin typeface="Verdana"/>
                <a:cs typeface="Verdana"/>
              </a:rPr>
              <a:t> </a:t>
            </a:r>
            <a:r>
              <a:rPr sz="2000" b="1" dirty="0">
                <a:solidFill>
                  <a:srgbClr val="FF9900"/>
                </a:solidFill>
                <a:latin typeface="Verdana"/>
                <a:cs typeface="Verdana"/>
              </a:rPr>
              <a:t>:</a:t>
            </a:r>
            <a:endParaRPr sz="2000" dirty="0">
              <a:latin typeface="Verdana"/>
              <a:cs typeface="Verdana"/>
            </a:endParaRPr>
          </a:p>
          <a:p>
            <a:pPr marL="215265" indent="-203200">
              <a:lnSpc>
                <a:spcPct val="100000"/>
              </a:lnSpc>
              <a:spcBef>
                <a:spcPts val="5"/>
              </a:spcBef>
              <a:buFont typeface="Wingdings"/>
              <a:buChar char=""/>
              <a:tabLst>
                <a:tab pos="215900" algn="l"/>
              </a:tabLst>
            </a:pPr>
            <a:r>
              <a:rPr sz="2000" spc="-10" dirty="0">
                <a:latin typeface="Verdana"/>
                <a:cs typeface="Verdana"/>
              </a:rPr>
              <a:t>impossibilité</a:t>
            </a:r>
            <a:r>
              <a:rPr sz="2000" spc="35" dirty="0">
                <a:latin typeface="Verdana"/>
                <a:cs typeface="Verdana"/>
              </a:rPr>
              <a:t> </a:t>
            </a:r>
            <a:r>
              <a:rPr sz="2000" spc="-5" dirty="0">
                <a:latin typeface="Verdana"/>
                <a:cs typeface="Verdana"/>
              </a:rPr>
              <a:t>de</a:t>
            </a:r>
            <a:r>
              <a:rPr sz="2000" dirty="0">
                <a:latin typeface="Verdana"/>
                <a:cs typeface="Verdana"/>
              </a:rPr>
              <a:t> </a:t>
            </a:r>
            <a:r>
              <a:rPr sz="2000" spc="-5" dirty="0">
                <a:latin typeface="Verdana"/>
                <a:cs typeface="Verdana"/>
              </a:rPr>
              <a:t>pomper</a:t>
            </a:r>
            <a:r>
              <a:rPr sz="2000" spc="5" dirty="0">
                <a:latin typeface="Verdana"/>
                <a:cs typeface="Verdana"/>
              </a:rPr>
              <a:t> </a:t>
            </a:r>
            <a:r>
              <a:rPr sz="2000" spc="-5" dirty="0">
                <a:latin typeface="Verdana"/>
                <a:cs typeface="Verdana"/>
              </a:rPr>
              <a:t>des </a:t>
            </a:r>
            <a:r>
              <a:rPr sz="2000" spc="-10" dirty="0">
                <a:latin typeface="Verdana"/>
                <a:cs typeface="Verdana"/>
              </a:rPr>
              <a:t>liquides</a:t>
            </a:r>
            <a:r>
              <a:rPr sz="2000" spc="5" dirty="0">
                <a:latin typeface="Verdana"/>
                <a:cs typeface="Verdana"/>
              </a:rPr>
              <a:t> </a:t>
            </a:r>
            <a:r>
              <a:rPr sz="2000" spc="-5" dirty="0">
                <a:latin typeface="Verdana"/>
                <a:cs typeface="Verdana"/>
              </a:rPr>
              <a:t>trop</a:t>
            </a:r>
            <a:r>
              <a:rPr sz="2000" spc="-10" dirty="0">
                <a:latin typeface="Verdana"/>
                <a:cs typeface="Verdana"/>
              </a:rPr>
              <a:t> </a:t>
            </a:r>
            <a:r>
              <a:rPr sz="2000" dirty="0">
                <a:latin typeface="Verdana"/>
                <a:cs typeface="Verdana"/>
              </a:rPr>
              <a:t>visqueux</a:t>
            </a:r>
          </a:p>
          <a:p>
            <a:pPr marL="12700" marR="136525">
              <a:lnSpc>
                <a:spcPct val="100000"/>
              </a:lnSpc>
              <a:buFont typeface="Wingdings"/>
              <a:buChar char=""/>
              <a:tabLst>
                <a:tab pos="215900" algn="l"/>
              </a:tabLst>
            </a:pPr>
            <a:r>
              <a:rPr sz="2000" spc="-5" dirty="0">
                <a:latin typeface="Verdana"/>
                <a:cs typeface="Verdana"/>
              </a:rPr>
              <a:t>production </a:t>
            </a:r>
            <a:r>
              <a:rPr sz="2000" dirty="0">
                <a:latin typeface="Verdana"/>
                <a:cs typeface="Verdana"/>
              </a:rPr>
              <a:t>d’une </a:t>
            </a:r>
            <a:r>
              <a:rPr sz="2000" spc="-5" dirty="0">
                <a:latin typeface="Verdana"/>
                <a:cs typeface="Verdana"/>
              </a:rPr>
              <a:t>pression différentielle peu élevée (de </a:t>
            </a:r>
            <a:r>
              <a:rPr sz="2000" dirty="0">
                <a:latin typeface="Verdana"/>
                <a:cs typeface="Verdana"/>
              </a:rPr>
              <a:t>0,5 </a:t>
            </a:r>
            <a:r>
              <a:rPr sz="2000" spc="-690" dirty="0">
                <a:latin typeface="Verdana"/>
                <a:cs typeface="Verdana"/>
              </a:rPr>
              <a:t> </a:t>
            </a:r>
            <a:r>
              <a:rPr sz="2000" dirty="0">
                <a:latin typeface="Verdana"/>
                <a:cs typeface="Verdana"/>
              </a:rPr>
              <a:t>à</a:t>
            </a:r>
            <a:r>
              <a:rPr sz="2000" spc="-30" dirty="0">
                <a:latin typeface="Verdana"/>
                <a:cs typeface="Verdana"/>
              </a:rPr>
              <a:t> </a:t>
            </a:r>
            <a:r>
              <a:rPr sz="2000" dirty="0">
                <a:latin typeface="Verdana"/>
                <a:cs typeface="Verdana"/>
              </a:rPr>
              <a:t>10 </a:t>
            </a:r>
            <a:r>
              <a:rPr sz="2000" spc="-5" dirty="0">
                <a:latin typeface="Verdana"/>
                <a:cs typeface="Verdana"/>
              </a:rPr>
              <a:t>bar),</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21</a:t>
            </a:fld>
            <a:endParaRPr lang="fr-FR"/>
          </a:p>
        </p:txBody>
      </p:sp>
    </p:spTree>
    <p:extLst>
      <p:ext uri="{BB962C8B-B14F-4D97-AF65-F5344CB8AC3E}">
        <p14:creationId xmlns:p14="http://schemas.microsoft.com/office/powerpoint/2010/main" val="1884031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8748" y="904811"/>
            <a:ext cx="5548630" cy="400685"/>
          </a:xfrm>
          <a:prstGeom prst="rect">
            <a:avLst/>
          </a:prstGeom>
          <a:ln w="3175">
            <a:solidFill>
              <a:srgbClr val="000000"/>
            </a:solidFill>
          </a:ln>
        </p:spPr>
        <p:txBody>
          <a:bodyPr vert="horz" wrap="square" lIns="0" tIns="43180" rIns="0" bIns="0" rtlCol="0">
            <a:spAutoFit/>
          </a:bodyPr>
          <a:lstStyle/>
          <a:p>
            <a:pPr marL="91440">
              <a:lnSpc>
                <a:spcPct val="100000"/>
              </a:lnSpc>
              <a:spcBef>
                <a:spcPts val="340"/>
              </a:spcBef>
            </a:pPr>
            <a:r>
              <a:rPr sz="1800" spc="-5" dirty="0">
                <a:solidFill>
                  <a:srgbClr val="2C2CB8"/>
                </a:solidFill>
              </a:rPr>
              <a:t>SCHEMATISATION</a:t>
            </a:r>
            <a:r>
              <a:rPr sz="1800" spc="-40" dirty="0">
                <a:solidFill>
                  <a:srgbClr val="2C2CB8"/>
                </a:solidFill>
              </a:rPr>
              <a:t> </a:t>
            </a:r>
            <a:r>
              <a:rPr sz="1800" dirty="0">
                <a:solidFill>
                  <a:srgbClr val="2C2CB8"/>
                </a:solidFill>
              </a:rPr>
              <a:t>TECHNIQUE</a:t>
            </a:r>
            <a:r>
              <a:rPr sz="1800" spc="-30" dirty="0">
                <a:solidFill>
                  <a:srgbClr val="2C2CB8"/>
                </a:solidFill>
              </a:rPr>
              <a:t> </a:t>
            </a:r>
            <a:r>
              <a:rPr spc="-5" dirty="0">
                <a:solidFill>
                  <a:srgbClr val="2C2CB8"/>
                </a:solidFill>
              </a:rPr>
              <a:t>Générale</a:t>
            </a:r>
            <a:endParaRPr sz="1800"/>
          </a:p>
        </p:txBody>
      </p:sp>
      <p:sp>
        <p:nvSpPr>
          <p:cNvPr id="3" name="object 3"/>
          <p:cNvSpPr txBox="1"/>
          <p:nvPr/>
        </p:nvSpPr>
        <p:spPr>
          <a:xfrm>
            <a:off x="3546475" y="1785988"/>
            <a:ext cx="1209040" cy="369570"/>
          </a:xfrm>
          <a:prstGeom prst="rect">
            <a:avLst/>
          </a:prstGeom>
          <a:ln w="3175">
            <a:solidFill>
              <a:srgbClr val="000000"/>
            </a:solidFill>
          </a:ln>
        </p:spPr>
        <p:txBody>
          <a:bodyPr vert="horz" wrap="square" lIns="0" tIns="44450" rIns="0" bIns="0" rtlCol="0">
            <a:spAutoFit/>
          </a:bodyPr>
          <a:lstStyle/>
          <a:p>
            <a:pPr marL="91440">
              <a:lnSpc>
                <a:spcPct val="100000"/>
              </a:lnSpc>
              <a:spcBef>
                <a:spcPts val="350"/>
              </a:spcBef>
            </a:pPr>
            <a:r>
              <a:rPr sz="1800" b="1" dirty="0">
                <a:solidFill>
                  <a:srgbClr val="2C2CB8"/>
                </a:solidFill>
                <a:latin typeface="Verdana"/>
                <a:cs typeface="Verdana"/>
              </a:rPr>
              <a:t>Pompes</a:t>
            </a:r>
            <a:endParaRPr sz="1800">
              <a:latin typeface="Verdana"/>
              <a:cs typeface="Verdana"/>
            </a:endParaRPr>
          </a:p>
        </p:txBody>
      </p:sp>
      <p:sp>
        <p:nvSpPr>
          <p:cNvPr id="4" name="object 4"/>
          <p:cNvSpPr/>
          <p:nvPr/>
        </p:nvSpPr>
        <p:spPr>
          <a:xfrm>
            <a:off x="395287" y="2709798"/>
            <a:ext cx="1083310" cy="720725"/>
          </a:xfrm>
          <a:custGeom>
            <a:avLst/>
            <a:gdLst/>
            <a:ahLst/>
            <a:cxnLst/>
            <a:rect l="l" t="t" r="r" b="b"/>
            <a:pathLst>
              <a:path w="1083310" h="720725">
                <a:moveTo>
                  <a:pt x="504825" y="467613"/>
                </a:moveTo>
                <a:lnTo>
                  <a:pt x="508878" y="422393"/>
                </a:lnTo>
                <a:lnTo>
                  <a:pt x="520566" y="379831"/>
                </a:lnTo>
                <a:lnTo>
                  <a:pt x="539177" y="340637"/>
                </a:lnTo>
                <a:lnTo>
                  <a:pt x="564001" y="305523"/>
                </a:lnTo>
                <a:lnTo>
                  <a:pt x="594328" y="275200"/>
                </a:lnTo>
                <a:lnTo>
                  <a:pt x="629446" y="250378"/>
                </a:lnTo>
                <a:lnTo>
                  <a:pt x="668646" y="231768"/>
                </a:lnTo>
                <a:lnTo>
                  <a:pt x="711218" y="220080"/>
                </a:lnTo>
                <a:lnTo>
                  <a:pt x="756450" y="216026"/>
                </a:lnTo>
                <a:lnTo>
                  <a:pt x="801678" y="220080"/>
                </a:lnTo>
                <a:lnTo>
                  <a:pt x="844246" y="231768"/>
                </a:lnTo>
                <a:lnTo>
                  <a:pt x="883444" y="250378"/>
                </a:lnTo>
                <a:lnTo>
                  <a:pt x="918561" y="275200"/>
                </a:lnTo>
                <a:lnTo>
                  <a:pt x="948886" y="305523"/>
                </a:lnTo>
                <a:lnTo>
                  <a:pt x="973710" y="340637"/>
                </a:lnTo>
                <a:lnTo>
                  <a:pt x="992321" y="379831"/>
                </a:lnTo>
                <a:lnTo>
                  <a:pt x="1004008" y="422393"/>
                </a:lnTo>
                <a:lnTo>
                  <a:pt x="1008062" y="467613"/>
                </a:lnTo>
                <a:lnTo>
                  <a:pt x="1004008" y="512834"/>
                </a:lnTo>
                <a:lnTo>
                  <a:pt x="992321" y="555396"/>
                </a:lnTo>
                <a:lnTo>
                  <a:pt x="973710" y="594590"/>
                </a:lnTo>
                <a:lnTo>
                  <a:pt x="948886" y="629704"/>
                </a:lnTo>
                <a:lnTo>
                  <a:pt x="918561" y="660027"/>
                </a:lnTo>
                <a:lnTo>
                  <a:pt x="883444" y="684849"/>
                </a:lnTo>
                <a:lnTo>
                  <a:pt x="844246" y="703459"/>
                </a:lnTo>
                <a:lnTo>
                  <a:pt x="801678" y="715147"/>
                </a:lnTo>
                <a:lnTo>
                  <a:pt x="756450" y="719201"/>
                </a:lnTo>
                <a:lnTo>
                  <a:pt x="711218" y="715147"/>
                </a:lnTo>
                <a:lnTo>
                  <a:pt x="668646" y="703459"/>
                </a:lnTo>
                <a:lnTo>
                  <a:pt x="629446" y="684849"/>
                </a:lnTo>
                <a:lnTo>
                  <a:pt x="594328" y="660027"/>
                </a:lnTo>
                <a:lnTo>
                  <a:pt x="564001" y="629704"/>
                </a:lnTo>
                <a:lnTo>
                  <a:pt x="539177" y="594590"/>
                </a:lnTo>
                <a:lnTo>
                  <a:pt x="520566" y="555396"/>
                </a:lnTo>
                <a:lnTo>
                  <a:pt x="508878" y="512834"/>
                </a:lnTo>
                <a:lnTo>
                  <a:pt x="504825" y="467613"/>
                </a:lnTo>
                <a:close/>
              </a:path>
              <a:path w="1083310" h="720725">
                <a:moveTo>
                  <a:pt x="431800" y="719201"/>
                </a:moveTo>
                <a:lnTo>
                  <a:pt x="1082738" y="719201"/>
                </a:lnTo>
              </a:path>
              <a:path w="1083310" h="720725">
                <a:moveTo>
                  <a:pt x="720725" y="503300"/>
                </a:moveTo>
                <a:lnTo>
                  <a:pt x="0" y="503300"/>
                </a:lnTo>
              </a:path>
              <a:path w="1083310" h="720725">
                <a:moveTo>
                  <a:pt x="936688" y="647826"/>
                </a:moveTo>
                <a:lnTo>
                  <a:pt x="1082738" y="647826"/>
                </a:lnTo>
              </a:path>
              <a:path w="1083310" h="720725">
                <a:moveTo>
                  <a:pt x="1008062" y="503300"/>
                </a:moveTo>
                <a:lnTo>
                  <a:pt x="1008062" y="0"/>
                </a:lnTo>
              </a:path>
              <a:path w="1083310" h="720725">
                <a:moveTo>
                  <a:pt x="576262" y="576326"/>
                </a:moveTo>
                <a:lnTo>
                  <a:pt x="431800" y="720725"/>
                </a:lnTo>
              </a:path>
              <a:path w="1083310" h="720725">
                <a:moveTo>
                  <a:pt x="936688" y="576326"/>
                </a:moveTo>
                <a:lnTo>
                  <a:pt x="1082738" y="720725"/>
                </a:lnTo>
              </a:path>
            </a:pathLst>
          </a:custGeom>
          <a:ln w="9525">
            <a:solidFill>
              <a:srgbClr val="000000"/>
            </a:solidFill>
          </a:ln>
        </p:spPr>
        <p:txBody>
          <a:bodyPr wrap="square" lIns="0" tIns="0" rIns="0" bIns="0" rtlCol="0"/>
          <a:lstStyle/>
          <a:p>
            <a:endParaRPr/>
          </a:p>
        </p:txBody>
      </p:sp>
      <p:sp>
        <p:nvSpPr>
          <p:cNvPr id="5" name="object 5"/>
          <p:cNvSpPr txBox="1"/>
          <p:nvPr/>
        </p:nvSpPr>
        <p:spPr>
          <a:xfrm>
            <a:off x="237540" y="2834132"/>
            <a:ext cx="4241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asp</a:t>
            </a:r>
            <a:endParaRPr sz="1800">
              <a:latin typeface="Verdana"/>
              <a:cs typeface="Verdana"/>
            </a:endParaRPr>
          </a:p>
        </p:txBody>
      </p:sp>
      <p:sp>
        <p:nvSpPr>
          <p:cNvPr id="6" name="object 6"/>
          <p:cNvSpPr txBox="1"/>
          <p:nvPr/>
        </p:nvSpPr>
        <p:spPr>
          <a:xfrm>
            <a:off x="1534794" y="2402204"/>
            <a:ext cx="339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Verdana"/>
                <a:cs typeface="Verdana"/>
              </a:rPr>
              <a:t>r</a:t>
            </a:r>
            <a:r>
              <a:rPr sz="1800" spc="-5" dirty="0">
                <a:latin typeface="Verdana"/>
                <a:cs typeface="Verdana"/>
              </a:rPr>
              <a:t>e</a:t>
            </a:r>
            <a:r>
              <a:rPr sz="1800" dirty="0">
                <a:latin typeface="Verdana"/>
                <a:cs typeface="Verdana"/>
              </a:rPr>
              <a:t>f</a:t>
            </a:r>
            <a:endParaRPr sz="1800">
              <a:latin typeface="Verdana"/>
              <a:cs typeface="Verdana"/>
            </a:endParaRPr>
          </a:p>
        </p:txBody>
      </p:sp>
      <p:sp>
        <p:nvSpPr>
          <p:cNvPr id="7" name="object 7"/>
          <p:cNvSpPr txBox="1"/>
          <p:nvPr/>
        </p:nvSpPr>
        <p:spPr>
          <a:xfrm>
            <a:off x="2164842" y="2806700"/>
            <a:ext cx="2296160" cy="740410"/>
          </a:xfrm>
          <a:prstGeom prst="rect">
            <a:avLst/>
          </a:prstGeom>
        </p:spPr>
        <p:txBody>
          <a:bodyPr vert="horz" wrap="square" lIns="0" tIns="12700" rIns="0" bIns="0" rtlCol="0">
            <a:spAutoFit/>
          </a:bodyPr>
          <a:lstStyle/>
          <a:p>
            <a:pPr marL="101600" marR="5080" indent="-89535">
              <a:lnSpc>
                <a:spcPct val="130200"/>
              </a:lnSpc>
              <a:spcBef>
                <a:spcPts val="100"/>
              </a:spcBef>
            </a:pPr>
            <a:r>
              <a:rPr sz="1800" b="1" dirty="0">
                <a:solidFill>
                  <a:srgbClr val="2C2CB8"/>
                </a:solidFill>
                <a:latin typeface="Verdana"/>
                <a:cs typeface="Verdana"/>
              </a:rPr>
              <a:t>Pompe</a:t>
            </a:r>
            <a:r>
              <a:rPr sz="1800" b="1" spc="-105" dirty="0">
                <a:solidFill>
                  <a:srgbClr val="2C2CB8"/>
                </a:solidFill>
                <a:latin typeface="Verdana"/>
                <a:cs typeface="Verdana"/>
              </a:rPr>
              <a:t> </a:t>
            </a:r>
            <a:r>
              <a:rPr sz="1800" b="1" spc="-5" dirty="0">
                <a:solidFill>
                  <a:srgbClr val="2C2CB8"/>
                </a:solidFill>
                <a:latin typeface="Verdana"/>
                <a:cs typeface="Verdana"/>
              </a:rPr>
              <a:t>centrifuge </a:t>
            </a:r>
            <a:r>
              <a:rPr sz="1800" b="1" spc="-600" dirty="0">
                <a:solidFill>
                  <a:srgbClr val="2C2CB8"/>
                </a:solidFill>
                <a:latin typeface="Verdana"/>
                <a:cs typeface="Verdana"/>
              </a:rPr>
              <a:t> </a:t>
            </a:r>
            <a:r>
              <a:rPr sz="1800" b="1" dirty="0">
                <a:latin typeface="Verdana"/>
                <a:cs typeface="Verdana"/>
              </a:rPr>
              <a:t>(Q</a:t>
            </a:r>
            <a:r>
              <a:rPr sz="1800" b="1" spc="-50" dirty="0">
                <a:latin typeface="Verdana"/>
                <a:cs typeface="Verdana"/>
              </a:rPr>
              <a:t> </a:t>
            </a:r>
            <a:r>
              <a:rPr sz="1800" b="1" spc="-5" dirty="0">
                <a:latin typeface="Verdana"/>
                <a:cs typeface="Verdana"/>
              </a:rPr>
              <a:t>variable</a:t>
            </a:r>
            <a:r>
              <a:rPr sz="1800" b="1" spc="5" dirty="0">
                <a:latin typeface="Verdana"/>
                <a:cs typeface="Verdana"/>
              </a:rPr>
              <a:t> </a:t>
            </a:r>
            <a:r>
              <a:rPr sz="1800" b="1" dirty="0">
                <a:latin typeface="Verdana"/>
                <a:cs typeface="Verdana"/>
              </a:rPr>
              <a:t>)</a:t>
            </a:r>
            <a:endParaRPr sz="1800">
              <a:latin typeface="Verdana"/>
              <a:cs typeface="Verdana"/>
            </a:endParaRPr>
          </a:p>
        </p:txBody>
      </p:sp>
      <p:sp>
        <p:nvSpPr>
          <p:cNvPr id="8" name="object 8"/>
          <p:cNvSpPr/>
          <p:nvPr/>
        </p:nvSpPr>
        <p:spPr>
          <a:xfrm>
            <a:off x="6072251" y="2908300"/>
            <a:ext cx="1071880" cy="592455"/>
          </a:xfrm>
          <a:custGeom>
            <a:avLst/>
            <a:gdLst/>
            <a:ahLst/>
            <a:cxnLst/>
            <a:rect l="l" t="t" r="r" b="b"/>
            <a:pathLst>
              <a:path w="1071879" h="592454">
                <a:moveTo>
                  <a:pt x="282575" y="252349"/>
                </a:moveTo>
                <a:lnTo>
                  <a:pt x="286628" y="207001"/>
                </a:lnTo>
                <a:lnTo>
                  <a:pt x="298316" y="164316"/>
                </a:lnTo>
                <a:lnTo>
                  <a:pt x="316926" y="125005"/>
                </a:lnTo>
                <a:lnTo>
                  <a:pt x="341748" y="89784"/>
                </a:lnTo>
                <a:lnTo>
                  <a:pt x="372071" y="59365"/>
                </a:lnTo>
                <a:lnTo>
                  <a:pt x="407185" y="34464"/>
                </a:lnTo>
                <a:lnTo>
                  <a:pt x="446379" y="15793"/>
                </a:lnTo>
                <a:lnTo>
                  <a:pt x="488941" y="4067"/>
                </a:lnTo>
                <a:lnTo>
                  <a:pt x="534162" y="0"/>
                </a:lnTo>
                <a:lnTo>
                  <a:pt x="579382" y="4067"/>
                </a:lnTo>
                <a:lnTo>
                  <a:pt x="621944" y="15793"/>
                </a:lnTo>
                <a:lnTo>
                  <a:pt x="661138" y="34464"/>
                </a:lnTo>
                <a:lnTo>
                  <a:pt x="696252" y="59365"/>
                </a:lnTo>
                <a:lnTo>
                  <a:pt x="726575" y="89784"/>
                </a:lnTo>
                <a:lnTo>
                  <a:pt x="751397" y="125005"/>
                </a:lnTo>
                <a:lnTo>
                  <a:pt x="770007" y="164316"/>
                </a:lnTo>
                <a:lnTo>
                  <a:pt x="781695" y="207001"/>
                </a:lnTo>
                <a:lnTo>
                  <a:pt x="785749" y="252349"/>
                </a:lnTo>
                <a:lnTo>
                  <a:pt x="781695" y="297733"/>
                </a:lnTo>
                <a:lnTo>
                  <a:pt x="770007" y="340449"/>
                </a:lnTo>
                <a:lnTo>
                  <a:pt x="751397" y="379781"/>
                </a:lnTo>
                <a:lnTo>
                  <a:pt x="726575" y="415019"/>
                </a:lnTo>
                <a:lnTo>
                  <a:pt x="696252" y="445448"/>
                </a:lnTo>
                <a:lnTo>
                  <a:pt x="661138" y="470356"/>
                </a:lnTo>
                <a:lnTo>
                  <a:pt x="621944" y="489030"/>
                </a:lnTo>
                <a:lnTo>
                  <a:pt x="579382" y="500757"/>
                </a:lnTo>
                <a:lnTo>
                  <a:pt x="534162" y="504825"/>
                </a:lnTo>
                <a:lnTo>
                  <a:pt x="488941" y="500757"/>
                </a:lnTo>
                <a:lnTo>
                  <a:pt x="446379" y="489030"/>
                </a:lnTo>
                <a:lnTo>
                  <a:pt x="407185" y="470356"/>
                </a:lnTo>
                <a:lnTo>
                  <a:pt x="372071" y="445448"/>
                </a:lnTo>
                <a:lnTo>
                  <a:pt x="341748" y="415019"/>
                </a:lnTo>
                <a:lnTo>
                  <a:pt x="316926" y="379781"/>
                </a:lnTo>
                <a:lnTo>
                  <a:pt x="298316" y="340449"/>
                </a:lnTo>
                <a:lnTo>
                  <a:pt x="286628" y="297733"/>
                </a:lnTo>
                <a:lnTo>
                  <a:pt x="282575" y="252349"/>
                </a:lnTo>
                <a:close/>
              </a:path>
              <a:path w="1071879" h="592454">
                <a:moveTo>
                  <a:pt x="357124" y="431800"/>
                </a:moveTo>
                <a:lnTo>
                  <a:pt x="212725" y="576199"/>
                </a:lnTo>
              </a:path>
              <a:path w="1071879" h="592454">
                <a:moveTo>
                  <a:pt x="714375" y="447675"/>
                </a:moveTo>
                <a:lnTo>
                  <a:pt x="860425" y="592201"/>
                </a:lnTo>
              </a:path>
              <a:path w="1071879" h="592454">
                <a:moveTo>
                  <a:pt x="206375" y="576199"/>
                </a:moveTo>
                <a:lnTo>
                  <a:pt x="857250" y="576199"/>
                </a:lnTo>
              </a:path>
              <a:path w="1071879" h="592454">
                <a:moveTo>
                  <a:pt x="426974" y="144399"/>
                </a:moveTo>
                <a:lnTo>
                  <a:pt x="642874" y="431800"/>
                </a:lnTo>
              </a:path>
              <a:path w="1071879" h="592454">
                <a:moveTo>
                  <a:pt x="0" y="215900"/>
                </a:moveTo>
                <a:lnTo>
                  <a:pt x="0" y="360299"/>
                </a:lnTo>
              </a:path>
              <a:path w="1071879" h="592454">
                <a:moveTo>
                  <a:pt x="1071499" y="215900"/>
                </a:moveTo>
                <a:lnTo>
                  <a:pt x="1071499" y="360299"/>
                </a:lnTo>
              </a:path>
            </a:pathLst>
          </a:custGeom>
          <a:ln w="9525">
            <a:solidFill>
              <a:srgbClr val="000000"/>
            </a:solidFill>
          </a:ln>
        </p:spPr>
        <p:txBody>
          <a:bodyPr wrap="square" lIns="0" tIns="0" rIns="0" bIns="0" rtlCol="0"/>
          <a:lstStyle/>
          <a:p>
            <a:endParaRPr/>
          </a:p>
        </p:txBody>
      </p:sp>
      <p:sp>
        <p:nvSpPr>
          <p:cNvPr id="9" name="object 9"/>
          <p:cNvSpPr txBox="1"/>
          <p:nvPr/>
        </p:nvSpPr>
        <p:spPr>
          <a:xfrm>
            <a:off x="5636133" y="2757932"/>
            <a:ext cx="4248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Verdana"/>
                <a:cs typeface="Verdana"/>
              </a:rPr>
              <a:t>asp</a:t>
            </a:r>
            <a:endParaRPr sz="1800">
              <a:latin typeface="Verdana"/>
              <a:cs typeface="Verdana"/>
            </a:endParaRPr>
          </a:p>
        </p:txBody>
      </p:sp>
      <p:sp>
        <p:nvSpPr>
          <p:cNvPr id="10" name="object 10"/>
          <p:cNvSpPr txBox="1"/>
          <p:nvPr/>
        </p:nvSpPr>
        <p:spPr>
          <a:xfrm>
            <a:off x="5723382" y="2959735"/>
            <a:ext cx="2112645" cy="1016000"/>
          </a:xfrm>
          <a:prstGeom prst="rect">
            <a:avLst/>
          </a:prstGeom>
        </p:spPr>
        <p:txBody>
          <a:bodyPr vert="horz" wrap="square" lIns="0" tIns="13335" rIns="0" bIns="0" rtlCol="0">
            <a:spAutoFit/>
          </a:bodyPr>
          <a:lstStyle/>
          <a:p>
            <a:pPr marR="90170" algn="r">
              <a:lnSpc>
                <a:spcPct val="100000"/>
              </a:lnSpc>
              <a:spcBef>
                <a:spcPts val="105"/>
              </a:spcBef>
            </a:pPr>
            <a:r>
              <a:rPr sz="2000" spc="-5" dirty="0">
                <a:latin typeface="Verdana"/>
                <a:cs typeface="Verdana"/>
              </a:rPr>
              <a:t>ref</a:t>
            </a:r>
            <a:endParaRPr sz="2000">
              <a:latin typeface="Verdana"/>
              <a:cs typeface="Verdana"/>
            </a:endParaRPr>
          </a:p>
          <a:p>
            <a:pPr>
              <a:lnSpc>
                <a:spcPct val="100000"/>
              </a:lnSpc>
              <a:spcBef>
                <a:spcPts val="10"/>
              </a:spcBef>
            </a:pPr>
            <a:endParaRPr sz="2650">
              <a:latin typeface="Verdana"/>
              <a:cs typeface="Verdana"/>
            </a:endParaRPr>
          </a:p>
          <a:p>
            <a:pPr marL="12700">
              <a:lnSpc>
                <a:spcPct val="100000"/>
              </a:lnSpc>
            </a:pPr>
            <a:r>
              <a:rPr sz="1800" b="1" dirty="0">
                <a:solidFill>
                  <a:srgbClr val="2C2CB8"/>
                </a:solidFill>
                <a:latin typeface="Verdana"/>
                <a:cs typeface="Verdana"/>
              </a:rPr>
              <a:t>Pompe</a:t>
            </a:r>
            <a:r>
              <a:rPr sz="1800" b="1" spc="-60" dirty="0">
                <a:solidFill>
                  <a:srgbClr val="2C2CB8"/>
                </a:solidFill>
                <a:latin typeface="Verdana"/>
                <a:cs typeface="Verdana"/>
              </a:rPr>
              <a:t> </a:t>
            </a:r>
            <a:r>
              <a:rPr sz="1800" b="1" dirty="0">
                <a:solidFill>
                  <a:srgbClr val="2C2CB8"/>
                </a:solidFill>
                <a:latin typeface="Verdana"/>
                <a:cs typeface="Verdana"/>
              </a:rPr>
              <a:t>à</a:t>
            </a:r>
            <a:r>
              <a:rPr sz="1800" b="1" spc="-50" dirty="0">
                <a:solidFill>
                  <a:srgbClr val="2C2CB8"/>
                </a:solidFill>
                <a:latin typeface="Verdana"/>
                <a:cs typeface="Verdana"/>
              </a:rPr>
              <a:t> </a:t>
            </a:r>
            <a:r>
              <a:rPr sz="1800" b="1" spc="-5" dirty="0">
                <a:solidFill>
                  <a:srgbClr val="2C2CB8"/>
                </a:solidFill>
                <a:latin typeface="Verdana"/>
                <a:cs typeface="Verdana"/>
              </a:rPr>
              <a:t>palette</a:t>
            </a:r>
            <a:endParaRPr sz="1800">
              <a:latin typeface="Verdana"/>
              <a:cs typeface="Verdana"/>
            </a:endParaRPr>
          </a:p>
        </p:txBody>
      </p:sp>
      <p:sp>
        <p:nvSpPr>
          <p:cNvPr id="11" name="object 11"/>
          <p:cNvSpPr/>
          <p:nvPr/>
        </p:nvSpPr>
        <p:spPr>
          <a:xfrm>
            <a:off x="6069076" y="3070225"/>
            <a:ext cx="1075055" cy="287655"/>
          </a:xfrm>
          <a:custGeom>
            <a:avLst/>
            <a:gdLst/>
            <a:ahLst/>
            <a:cxnLst/>
            <a:rect l="l" t="t" r="r" b="b"/>
            <a:pathLst>
              <a:path w="1075054" h="287654">
                <a:moveTo>
                  <a:pt x="288925" y="144399"/>
                </a:moveTo>
                <a:lnTo>
                  <a:pt x="0" y="144399"/>
                </a:lnTo>
              </a:path>
              <a:path w="1075054" h="287654">
                <a:moveTo>
                  <a:pt x="784225" y="144399"/>
                </a:moveTo>
                <a:lnTo>
                  <a:pt x="1074674" y="144399"/>
                </a:lnTo>
              </a:path>
              <a:path w="1075054" h="287654">
                <a:moveTo>
                  <a:pt x="574675" y="0"/>
                </a:moveTo>
                <a:lnTo>
                  <a:pt x="501650" y="287274"/>
                </a:lnTo>
              </a:path>
              <a:path w="1075054" h="287654">
                <a:moveTo>
                  <a:pt x="360299" y="144399"/>
                </a:moveTo>
                <a:lnTo>
                  <a:pt x="720725" y="144399"/>
                </a:lnTo>
              </a:path>
            </a:pathLst>
          </a:custGeom>
          <a:ln w="9525">
            <a:solidFill>
              <a:srgbClr val="000000"/>
            </a:solidFill>
          </a:ln>
        </p:spPr>
        <p:txBody>
          <a:bodyPr wrap="square" lIns="0" tIns="0" rIns="0" bIns="0" rtlCol="0"/>
          <a:lstStyle/>
          <a:p>
            <a:endParaRPr/>
          </a:p>
        </p:txBody>
      </p:sp>
      <p:sp>
        <p:nvSpPr>
          <p:cNvPr id="12" name="object 12"/>
          <p:cNvSpPr/>
          <p:nvPr/>
        </p:nvSpPr>
        <p:spPr>
          <a:xfrm>
            <a:off x="323850" y="5373751"/>
            <a:ext cx="1370330" cy="576580"/>
          </a:xfrm>
          <a:custGeom>
            <a:avLst/>
            <a:gdLst/>
            <a:ahLst/>
            <a:cxnLst/>
            <a:rect l="l" t="t" r="r" b="b"/>
            <a:pathLst>
              <a:path w="1370330" h="576579">
                <a:moveTo>
                  <a:pt x="431800" y="241236"/>
                </a:moveTo>
                <a:lnTo>
                  <a:pt x="436944" y="192603"/>
                </a:lnTo>
                <a:lnTo>
                  <a:pt x="451697" y="147313"/>
                </a:lnTo>
                <a:lnTo>
                  <a:pt x="475042" y="106334"/>
                </a:lnTo>
                <a:lnTo>
                  <a:pt x="505961" y="70635"/>
                </a:lnTo>
                <a:lnTo>
                  <a:pt x="543435" y="41184"/>
                </a:lnTo>
                <a:lnTo>
                  <a:pt x="586447" y="18949"/>
                </a:lnTo>
                <a:lnTo>
                  <a:pt x="633979" y="4898"/>
                </a:lnTo>
                <a:lnTo>
                  <a:pt x="685012" y="0"/>
                </a:lnTo>
                <a:lnTo>
                  <a:pt x="736041" y="4898"/>
                </a:lnTo>
                <a:lnTo>
                  <a:pt x="783569" y="18949"/>
                </a:lnTo>
                <a:lnTo>
                  <a:pt x="826579" y="41184"/>
                </a:lnTo>
                <a:lnTo>
                  <a:pt x="864052" y="70635"/>
                </a:lnTo>
                <a:lnTo>
                  <a:pt x="894970" y="106334"/>
                </a:lnTo>
                <a:lnTo>
                  <a:pt x="918314" y="147313"/>
                </a:lnTo>
                <a:lnTo>
                  <a:pt x="933068" y="192603"/>
                </a:lnTo>
                <a:lnTo>
                  <a:pt x="938212" y="241236"/>
                </a:lnTo>
                <a:lnTo>
                  <a:pt x="933068" y="289865"/>
                </a:lnTo>
                <a:lnTo>
                  <a:pt x="918314" y="335159"/>
                </a:lnTo>
                <a:lnTo>
                  <a:pt x="894970" y="376147"/>
                </a:lnTo>
                <a:lnTo>
                  <a:pt x="864052" y="411859"/>
                </a:lnTo>
                <a:lnTo>
                  <a:pt x="826579" y="441324"/>
                </a:lnTo>
                <a:lnTo>
                  <a:pt x="783569" y="463573"/>
                </a:lnTo>
                <a:lnTo>
                  <a:pt x="736041" y="477633"/>
                </a:lnTo>
                <a:lnTo>
                  <a:pt x="685012" y="482536"/>
                </a:lnTo>
                <a:lnTo>
                  <a:pt x="633979" y="477633"/>
                </a:lnTo>
                <a:lnTo>
                  <a:pt x="586447" y="463573"/>
                </a:lnTo>
                <a:lnTo>
                  <a:pt x="543435" y="441324"/>
                </a:lnTo>
                <a:lnTo>
                  <a:pt x="505961" y="411859"/>
                </a:lnTo>
                <a:lnTo>
                  <a:pt x="475042" y="376147"/>
                </a:lnTo>
                <a:lnTo>
                  <a:pt x="451697" y="335159"/>
                </a:lnTo>
                <a:lnTo>
                  <a:pt x="436944" y="289865"/>
                </a:lnTo>
                <a:lnTo>
                  <a:pt x="431800" y="241236"/>
                </a:lnTo>
                <a:close/>
              </a:path>
              <a:path w="1370330" h="576579">
                <a:moveTo>
                  <a:pt x="503237" y="431736"/>
                </a:moveTo>
                <a:lnTo>
                  <a:pt x="360362" y="576199"/>
                </a:lnTo>
              </a:path>
              <a:path w="1370330" h="576579">
                <a:moveTo>
                  <a:pt x="863600" y="431736"/>
                </a:moveTo>
                <a:lnTo>
                  <a:pt x="1008126" y="576199"/>
                </a:lnTo>
              </a:path>
              <a:path w="1370330" h="576579">
                <a:moveTo>
                  <a:pt x="360362" y="576199"/>
                </a:moveTo>
                <a:lnTo>
                  <a:pt x="1008126" y="576199"/>
                </a:lnTo>
              </a:path>
              <a:path w="1370330" h="576579">
                <a:moveTo>
                  <a:pt x="0" y="215836"/>
                </a:moveTo>
                <a:lnTo>
                  <a:pt x="431800" y="215836"/>
                </a:lnTo>
              </a:path>
              <a:path w="1370330" h="576579">
                <a:moveTo>
                  <a:pt x="935037" y="215836"/>
                </a:moveTo>
                <a:lnTo>
                  <a:pt x="1370076" y="215836"/>
                </a:lnTo>
              </a:path>
              <a:path w="1370330" h="576579">
                <a:moveTo>
                  <a:pt x="503237" y="215836"/>
                </a:moveTo>
                <a:lnTo>
                  <a:pt x="792162" y="215836"/>
                </a:lnTo>
              </a:path>
              <a:path w="1370330" h="576579">
                <a:moveTo>
                  <a:pt x="792162" y="142875"/>
                </a:moveTo>
                <a:lnTo>
                  <a:pt x="792162" y="287274"/>
                </a:lnTo>
              </a:path>
              <a:path w="1370330" h="576579">
                <a:moveTo>
                  <a:pt x="0" y="142875"/>
                </a:moveTo>
                <a:lnTo>
                  <a:pt x="0" y="287274"/>
                </a:lnTo>
              </a:path>
              <a:path w="1370330" h="576579">
                <a:moveTo>
                  <a:pt x="1370076" y="142875"/>
                </a:moveTo>
                <a:lnTo>
                  <a:pt x="1370076" y="287274"/>
                </a:lnTo>
              </a:path>
            </a:pathLst>
          </a:custGeom>
          <a:ln w="9525">
            <a:solidFill>
              <a:srgbClr val="000000"/>
            </a:solidFill>
          </a:ln>
        </p:spPr>
        <p:txBody>
          <a:bodyPr wrap="square" lIns="0" tIns="0" rIns="0" bIns="0" rtlCol="0"/>
          <a:lstStyle/>
          <a:p>
            <a:endParaRPr/>
          </a:p>
        </p:txBody>
      </p:sp>
      <p:sp>
        <p:nvSpPr>
          <p:cNvPr id="13" name="object 13"/>
          <p:cNvSpPr txBox="1"/>
          <p:nvPr/>
        </p:nvSpPr>
        <p:spPr>
          <a:xfrm>
            <a:off x="293014" y="5031740"/>
            <a:ext cx="46990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Verdana"/>
                <a:cs typeface="Verdana"/>
              </a:rPr>
              <a:t>asp</a:t>
            </a:r>
            <a:endParaRPr sz="2000">
              <a:latin typeface="Verdana"/>
              <a:cs typeface="Verdana"/>
            </a:endParaRPr>
          </a:p>
        </p:txBody>
      </p:sp>
      <p:sp>
        <p:nvSpPr>
          <p:cNvPr id="14" name="object 14"/>
          <p:cNvSpPr txBox="1"/>
          <p:nvPr/>
        </p:nvSpPr>
        <p:spPr>
          <a:xfrm>
            <a:off x="1750567" y="5209489"/>
            <a:ext cx="37465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Verdana"/>
                <a:cs typeface="Verdana"/>
              </a:rPr>
              <a:t>r</a:t>
            </a:r>
            <a:r>
              <a:rPr sz="2000" spc="-15" dirty="0">
                <a:latin typeface="Verdana"/>
                <a:cs typeface="Verdana"/>
              </a:rPr>
              <a:t>e</a:t>
            </a:r>
            <a:r>
              <a:rPr sz="2000" dirty="0">
                <a:latin typeface="Verdana"/>
                <a:cs typeface="Verdana"/>
              </a:rPr>
              <a:t>f</a:t>
            </a:r>
            <a:endParaRPr sz="2000">
              <a:latin typeface="Verdana"/>
              <a:cs typeface="Verdana"/>
            </a:endParaRPr>
          </a:p>
        </p:txBody>
      </p:sp>
      <p:sp>
        <p:nvSpPr>
          <p:cNvPr id="15" name="object 15"/>
          <p:cNvSpPr txBox="1"/>
          <p:nvPr/>
        </p:nvSpPr>
        <p:spPr>
          <a:xfrm>
            <a:off x="2398522" y="4819015"/>
            <a:ext cx="2377440" cy="942975"/>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2C2CB8"/>
                </a:solidFill>
                <a:latin typeface="Verdana"/>
                <a:cs typeface="Verdana"/>
              </a:rPr>
              <a:t>Pompe</a:t>
            </a:r>
            <a:r>
              <a:rPr sz="1800" b="1" spc="-100" dirty="0">
                <a:solidFill>
                  <a:srgbClr val="2C2CB8"/>
                </a:solidFill>
                <a:latin typeface="Verdana"/>
                <a:cs typeface="Verdana"/>
              </a:rPr>
              <a:t> </a:t>
            </a:r>
            <a:r>
              <a:rPr sz="1800" b="1" spc="-5" dirty="0">
                <a:solidFill>
                  <a:srgbClr val="2C2CB8"/>
                </a:solidFill>
                <a:latin typeface="Verdana"/>
                <a:cs typeface="Verdana"/>
              </a:rPr>
              <a:t>alternative </a:t>
            </a:r>
            <a:r>
              <a:rPr sz="1800" b="1" spc="-600" dirty="0">
                <a:solidFill>
                  <a:srgbClr val="2C2CB8"/>
                </a:solidFill>
                <a:latin typeface="Verdana"/>
                <a:cs typeface="Verdana"/>
              </a:rPr>
              <a:t> </a:t>
            </a:r>
            <a:r>
              <a:rPr sz="1800" b="1" dirty="0">
                <a:solidFill>
                  <a:srgbClr val="2C2CB8"/>
                </a:solidFill>
                <a:latin typeface="Verdana"/>
                <a:cs typeface="Verdana"/>
              </a:rPr>
              <a:t>à</a:t>
            </a:r>
            <a:r>
              <a:rPr sz="1800" b="1" spc="-30" dirty="0">
                <a:solidFill>
                  <a:srgbClr val="2C2CB8"/>
                </a:solidFill>
                <a:latin typeface="Verdana"/>
                <a:cs typeface="Verdana"/>
              </a:rPr>
              <a:t> </a:t>
            </a:r>
            <a:r>
              <a:rPr sz="1800" b="1" spc="-5" dirty="0">
                <a:solidFill>
                  <a:srgbClr val="2C2CB8"/>
                </a:solidFill>
                <a:latin typeface="Verdana"/>
                <a:cs typeface="Verdana"/>
              </a:rPr>
              <a:t>piston</a:t>
            </a:r>
            <a:endParaRPr sz="1800">
              <a:latin typeface="Verdana"/>
              <a:cs typeface="Verdana"/>
            </a:endParaRPr>
          </a:p>
          <a:p>
            <a:pPr marL="193675">
              <a:lnSpc>
                <a:spcPct val="100000"/>
              </a:lnSpc>
              <a:spcBef>
                <a:spcPts val="740"/>
              </a:spcBef>
            </a:pPr>
            <a:r>
              <a:rPr sz="1800" b="1" dirty="0">
                <a:latin typeface="Verdana"/>
                <a:cs typeface="Verdana"/>
              </a:rPr>
              <a:t>(Q</a:t>
            </a:r>
            <a:r>
              <a:rPr sz="1800" b="1" spc="-70" dirty="0">
                <a:latin typeface="Verdana"/>
                <a:cs typeface="Verdana"/>
              </a:rPr>
              <a:t> </a:t>
            </a:r>
            <a:r>
              <a:rPr sz="1800" b="1" spc="-10" dirty="0">
                <a:latin typeface="Verdana"/>
                <a:cs typeface="Verdana"/>
              </a:rPr>
              <a:t>constant)</a:t>
            </a:r>
            <a:endParaRPr sz="1800">
              <a:latin typeface="Verdana"/>
              <a:cs typeface="Verdana"/>
            </a:endParaRPr>
          </a:p>
        </p:txBody>
      </p:sp>
      <p:grpSp>
        <p:nvGrpSpPr>
          <p:cNvPr id="16" name="object 16"/>
          <p:cNvGrpSpPr/>
          <p:nvPr/>
        </p:nvGrpSpPr>
        <p:grpSpPr>
          <a:xfrm>
            <a:off x="6210363" y="5241988"/>
            <a:ext cx="1081405" cy="621030"/>
            <a:chOff x="6210363" y="5241988"/>
            <a:chExt cx="1081405" cy="621030"/>
          </a:xfrm>
        </p:grpSpPr>
        <p:sp>
          <p:nvSpPr>
            <p:cNvPr id="17" name="object 17"/>
            <p:cNvSpPr/>
            <p:nvPr/>
          </p:nvSpPr>
          <p:spPr>
            <a:xfrm>
              <a:off x="6213475" y="5556250"/>
              <a:ext cx="1073150" cy="302260"/>
            </a:xfrm>
            <a:custGeom>
              <a:avLst/>
              <a:gdLst/>
              <a:ahLst/>
              <a:cxnLst/>
              <a:rect l="l" t="t" r="r" b="b"/>
              <a:pathLst>
                <a:path w="1073150" h="302260">
                  <a:moveTo>
                    <a:pt x="358775" y="142887"/>
                  </a:moveTo>
                  <a:lnTo>
                    <a:pt x="214375" y="287350"/>
                  </a:lnTo>
                </a:path>
                <a:path w="1073150" h="302260">
                  <a:moveTo>
                    <a:pt x="717550" y="157175"/>
                  </a:moveTo>
                  <a:lnTo>
                    <a:pt x="858901" y="301637"/>
                  </a:lnTo>
                </a:path>
                <a:path w="1073150" h="302260">
                  <a:moveTo>
                    <a:pt x="215900" y="301637"/>
                  </a:moveTo>
                  <a:lnTo>
                    <a:pt x="863600" y="301637"/>
                  </a:lnTo>
                </a:path>
                <a:path w="1073150" h="302260">
                  <a:moveTo>
                    <a:pt x="287400" y="0"/>
                  </a:moveTo>
                  <a:lnTo>
                    <a:pt x="0" y="0"/>
                  </a:lnTo>
                </a:path>
                <a:path w="1073150" h="302260">
                  <a:moveTo>
                    <a:pt x="785876" y="0"/>
                  </a:moveTo>
                  <a:lnTo>
                    <a:pt x="1073150" y="0"/>
                  </a:lnTo>
                </a:path>
              </a:pathLst>
            </a:custGeom>
            <a:ln w="9525">
              <a:solidFill>
                <a:srgbClr val="000000"/>
              </a:solidFill>
            </a:ln>
          </p:spPr>
          <p:txBody>
            <a:bodyPr wrap="square" lIns="0" tIns="0" rIns="0" bIns="0" rtlCol="0"/>
            <a:lstStyle/>
            <a:p>
              <a:endParaRPr/>
            </a:p>
          </p:txBody>
        </p:sp>
        <p:sp>
          <p:nvSpPr>
            <p:cNvPr id="18" name="object 18"/>
            <p:cNvSpPr/>
            <p:nvPr/>
          </p:nvSpPr>
          <p:spPr>
            <a:xfrm>
              <a:off x="6488176" y="5246751"/>
              <a:ext cx="504825" cy="482600"/>
            </a:xfrm>
            <a:custGeom>
              <a:avLst/>
              <a:gdLst/>
              <a:ahLst/>
              <a:cxnLst/>
              <a:rect l="l" t="t" r="r" b="b"/>
              <a:pathLst>
                <a:path w="504825" h="482600">
                  <a:moveTo>
                    <a:pt x="252349" y="0"/>
                  </a:moveTo>
                  <a:lnTo>
                    <a:pt x="201469" y="4898"/>
                  </a:lnTo>
                  <a:lnTo>
                    <a:pt x="154090" y="18950"/>
                  </a:lnTo>
                  <a:lnTo>
                    <a:pt x="111224" y="41188"/>
                  </a:lnTo>
                  <a:lnTo>
                    <a:pt x="73882" y="70643"/>
                  </a:lnTo>
                  <a:lnTo>
                    <a:pt x="43076" y="106350"/>
                  </a:lnTo>
                  <a:lnTo>
                    <a:pt x="19819" y="147339"/>
                  </a:lnTo>
                  <a:lnTo>
                    <a:pt x="5123" y="192645"/>
                  </a:lnTo>
                  <a:lnTo>
                    <a:pt x="0" y="241300"/>
                  </a:lnTo>
                  <a:lnTo>
                    <a:pt x="5123" y="289916"/>
                  </a:lnTo>
                  <a:lnTo>
                    <a:pt x="19819" y="335200"/>
                  </a:lnTo>
                  <a:lnTo>
                    <a:pt x="43076" y="376182"/>
                  </a:lnTo>
                  <a:lnTo>
                    <a:pt x="73882" y="411889"/>
                  </a:lnTo>
                  <a:lnTo>
                    <a:pt x="111224" y="441352"/>
                  </a:lnTo>
                  <a:lnTo>
                    <a:pt x="154090" y="463599"/>
                  </a:lnTo>
                  <a:lnTo>
                    <a:pt x="201469" y="477659"/>
                  </a:lnTo>
                  <a:lnTo>
                    <a:pt x="252349" y="482561"/>
                  </a:lnTo>
                  <a:lnTo>
                    <a:pt x="303233" y="477659"/>
                  </a:lnTo>
                  <a:lnTo>
                    <a:pt x="350627" y="463599"/>
                  </a:lnTo>
                  <a:lnTo>
                    <a:pt x="393513" y="441352"/>
                  </a:lnTo>
                  <a:lnTo>
                    <a:pt x="430879" y="411889"/>
                  </a:lnTo>
                  <a:lnTo>
                    <a:pt x="461708" y="376182"/>
                  </a:lnTo>
                  <a:lnTo>
                    <a:pt x="484985" y="335200"/>
                  </a:lnTo>
                  <a:lnTo>
                    <a:pt x="499695" y="289916"/>
                  </a:lnTo>
                  <a:lnTo>
                    <a:pt x="504825" y="241300"/>
                  </a:lnTo>
                  <a:lnTo>
                    <a:pt x="499695" y="192645"/>
                  </a:lnTo>
                  <a:lnTo>
                    <a:pt x="484985" y="147339"/>
                  </a:lnTo>
                  <a:lnTo>
                    <a:pt x="461708" y="106350"/>
                  </a:lnTo>
                  <a:lnTo>
                    <a:pt x="430879" y="70643"/>
                  </a:lnTo>
                  <a:lnTo>
                    <a:pt x="393513" y="41188"/>
                  </a:lnTo>
                  <a:lnTo>
                    <a:pt x="350627" y="18950"/>
                  </a:lnTo>
                  <a:lnTo>
                    <a:pt x="303233" y="4898"/>
                  </a:lnTo>
                  <a:lnTo>
                    <a:pt x="252349" y="0"/>
                  </a:lnTo>
                  <a:close/>
                </a:path>
              </a:pathLst>
            </a:custGeom>
            <a:solidFill>
              <a:srgbClr val="FFFFFF"/>
            </a:solidFill>
          </p:spPr>
          <p:txBody>
            <a:bodyPr wrap="square" lIns="0" tIns="0" rIns="0" bIns="0" rtlCol="0"/>
            <a:lstStyle/>
            <a:p>
              <a:endParaRPr/>
            </a:p>
          </p:txBody>
        </p:sp>
        <p:sp>
          <p:nvSpPr>
            <p:cNvPr id="19" name="object 19"/>
            <p:cNvSpPr/>
            <p:nvPr/>
          </p:nvSpPr>
          <p:spPr>
            <a:xfrm>
              <a:off x="6488176" y="5246751"/>
              <a:ext cx="504825" cy="482600"/>
            </a:xfrm>
            <a:custGeom>
              <a:avLst/>
              <a:gdLst/>
              <a:ahLst/>
              <a:cxnLst/>
              <a:rect l="l" t="t" r="r" b="b"/>
              <a:pathLst>
                <a:path w="504825" h="482600">
                  <a:moveTo>
                    <a:pt x="0" y="241300"/>
                  </a:moveTo>
                  <a:lnTo>
                    <a:pt x="5123" y="192645"/>
                  </a:lnTo>
                  <a:lnTo>
                    <a:pt x="19819" y="147339"/>
                  </a:lnTo>
                  <a:lnTo>
                    <a:pt x="43076" y="106350"/>
                  </a:lnTo>
                  <a:lnTo>
                    <a:pt x="73882" y="70643"/>
                  </a:lnTo>
                  <a:lnTo>
                    <a:pt x="111224" y="41188"/>
                  </a:lnTo>
                  <a:lnTo>
                    <a:pt x="154090" y="18950"/>
                  </a:lnTo>
                  <a:lnTo>
                    <a:pt x="201469" y="4898"/>
                  </a:lnTo>
                  <a:lnTo>
                    <a:pt x="252349" y="0"/>
                  </a:lnTo>
                  <a:lnTo>
                    <a:pt x="303233" y="4898"/>
                  </a:lnTo>
                  <a:lnTo>
                    <a:pt x="350627" y="18950"/>
                  </a:lnTo>
                  <a:lnTo>
                    <a:pt x="393513" y="41188"/>
                  </a:lnTo>
                  <a:lnTo>
                    <a:pt x="430879" y="70643"/>
                  </a:lnTo>
                  <a:lnTo>
                    <a:pt x="461708" y="106350"/>
                  </a:lnTo>
                  <a:lnTo>
                    <a:pt x="484985" y="147339"/>
                  </a:lnTo>
                  <a:lnTo>
                    <a:pt x="499695" y="192645"/>
                  </a:lnTo>
                  <a:lnTo>
                    <a:pt x="504825" y="241300"/>
                  </a:lnTo>
                  <a:lnTo>
                    <a:pt x="499695" y="289916"/>
                  </a:lnTo>
                  <a:lnTo>
                    <a:pt x="484985" y="335200"/>
                  </a:lnTo>
                  <a:lnTo>
                    <a:pt x="461708" y="376182"/>
                  </a:lnTo>
                  <a:lnTo>
                    <a:pt x="430879" y="411889"/>
                  </a:lnTo>
                  <a:lnTo>
                    <a:pt x="393513" y="441352"/>
                  </a:lnTo>
                  <a:lnTo>
                    <a:pt x="350627" y="463599"/>
                  </a:lnTo>
                  <a:lnTo>
                    <a:pt x="303233" y="477659"/>
                  </a:lnTo>
                  <a:lnTo>
                    <a:pt x="252349" y="482561"/>
                  </a:lnTo>
                  <a:lnTo>
                    <a:pt x="201469" y="477659"/>
                  </a:lnTo>
                  <a:lnTo>
                    <a:pt x="154090" y="463599"/>
                  </a:lnTo>
                  <a:lnTo>
                    <a:pt x="111224" y="441352"/>
                  </a:lnTo>
                  <a:lnTo>
                    <a:pt x="73882" y="411889"/>
                  </a:lnTo>
                  <a:lnTo>
                    <a:pt x="43076" y="376182"/>
                  </a:lnTo>
                  <a:lnTo>
                    <a:pt x="19819" y="335200"/>
                  </a:lnTo>
                  <a:lnTo>
                    <a:pt x="5123" y="289916"/>
                  </a:lnTo>
                  <a:lnTo>
                    <a:pt x="0" y="241300"/>
                  </a:lnTo>
                  <a:close/>
                </a:path>
              </a:pathLst>
            </a:custGeom>
            <a:ln w="9524">
              <a:solidFill>
                <a:srgbClr val="000000"/>
              </a:solidFill>
            </a:ln>
          </p:spPr>
          <p:txBody>
            <a:bodyPr wrap="square" lIns="0" tIns="0" rIns="0" bIns="0" rtlCol="0"/>
            <a:lstStyle/>
            <a:p>
              <a:endParaRPr/>
            </a:p>
          </p:txBody>
        </p:sp>
        <p:pic>
          <p:nvPicPr>
            <p:cNvPr id="20" name="object 20"/>
            <p:cNvPicPr/>
            <p:nvPr/>
          </p:nvPicPr>
          <p:blipFill>
            <a:blip r:embed="rId2" cstate="print"/>
            <a:stretch>
              <a:fillRect/>
            </a:stretch>
          </p:blipFill>
          <p:spPr>
            <a:xfrm>
              <a:off x="6624637" y="5367337"/>
              <a:ext cx="225425" cy="298462"/>
            </a:xfrm>
            <a:prstGeom prst="rect">
              <a:avLst/>
            </a:prstGeom>
          </p:spPr>
        </p:pic>
        <p:sp>
          <p:nvSpPr>
            <p:cNvPr id="21" name="object 21"/>
            <p:cNvSpPr/>
            <p:nvPr/>
          </p:nvSpPr>
          <p:spPr>
            <a:xfrm>
              <a:off x="6215126" y="5499100"/>
              <a:ext cx="1071880" cy="146685"/>
            </a:xfrm>
            <a:custGeom>
              <a:avLst/>
              <a:gdLst/>
              <a:ahLst/>
              <a:cxnLst/>
              <a:rect l="l" t="t" r="r" b="b"/>
              <a:pathLst>
                <a:path w="1071879" h="146685">
                  <a:moveTo>
                    <a:pt x="0" y="0"/>
                  </a:moveTo>
                  <a:lnTo>
                    <a:pt x="0" y="144475"/>
                  </a:lnTo>
                </a:path>
                <a:path w="1071879" h="146685">
                  <a:moveTo>
                    <a:pt x="1071499" y="1650"/>
                  </a:moveTo>
                  <a:lnTo>
                    <a:pt x="1071499" y="146062"/>
                  </a:lnTo>
                </a:path>
              </a:pathLst>
            </a:custGeom>
            <a:ln w="9525">
              <a:solidFill>
                <a:srgbClr val="000000"/>
              </a:solidFill>
            </a:ln>
          </p:spPr>
          <p:txBody>
            <a:bodyPr wrap="square" lIns="0" tIns="0" rIns="0" bIns="0" rtlCol="0"/>
            <a:lstStyle/>
            <a:p>
              <a:endParaRPr/>
            </a:p>
          </p:txBody>
        </p:sp>
      </p:grpSp>
      <p:sp>
        <p:nvSpPr>
          <p:cNvPr id="22" name="object 22"/>
          <p:cNvSpPr txBox="1"/>
          <p:nvPr/>
        </p:nvSpPr>
        <p:spPr>
          <a:xfrm>
            <a:off x="5710554" y="5176266"/>
            <a:ext cx="4241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asp</a:t>
            </a:r>
            <a:endParaRPr sz="1800">
              <a:latin typeface="Verdana"/>
              <a:cs typeface="Verdana"/>
            </a:endParaRPr>
          </a:p>
        </p:txBody>
      </p:sp>
      <p:sp>
        <p:nvSpPr>
          <p:cNvPr id="23" name="object 23"/>
          <p:cNvSpPr txBox="1"/>
          <p:nvPr/>
        </p:nvSpPr>
        <p:spPr>
          <a:xfrm>
            <a:off x="7438135" y="5306948"/>
            <a:ext cx="339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Verdana"/>
                <a:cs typeface="Verdana"/>
              </a:rPr>
              <a:t>r</a:t>
            </a:r>
            <a:r>
              <a:rPr sz="1800" spc="-5" dirty="0">
                <a:latin typeface="Verdana"/>
                <a:cs typeface="Verdana"/>
              </a:rPr>
              <a:t>e</a:t>
            </a:r>
            <a:r>
              <a:rPr sz="1800" dirty="0">
                <a:latin typeface="Verdana"/>
                <a:cs typeface="Verdana"/>
              </a:rPr>
              <a:t>f</a:t>
            </a:r>
            <a:endParaRPr sz="1800">
              <a:latin typeface="Verdana"/>
              <a:cs typeface="Verdana"/>
            </a:endParaRPr>
          </a:p>
        </p:txBody>
      </p:sp>
      <p:sp>
        <p:nvSpPr>
          <p:cNvPr id="24" name="object 24"/>
          <p:cNvSpPr/>
          <p:nvPr/>
        </p:nvSpPr>
        <p:spPr>
          <a:xfrm>
            <a:off x="4143375" y="5429250"/>
            <a:ext cx="0" cy="144780"/>
          </a:xfrm>
          <a:custGeom>
            <a:avLst/>
            <a:gdLst/>
            <a:ahLst/>
            <a:cxnLst/>
            <a:rect l="l" t="t" r="r" b="b"/>
            <a:pathLst>
              <a:path h="144779">
                <a:moveTo>
                  <a:pt x="0" y="0"/>
                </a:moveTo>
                <a:lnTo>
                  <a:pt x="0" y="144525"/>
                </a:lnTo>
              </a:path>
            </a:pathLst>
          </a:custGeom>
          <a:ln w="9525">
            <a:solidFill>
              <a:srgbClr val="000000"/>
            </a:solidFill>
          </a:ln>
        </p:spPr>
        <p:txBody>
          <a:bodyPr wrap="square" lIns="0" tIns="0" rIns="0" bIns="0" rtlCol="0"/>
          <a:lstStyle/>
          <a:p>
            <a:endParaRPr/>
          </a:p>
        </p:txBody>
      </p:sp>
      <p:sp>
        <p:nvSpPr>
          <p:cNvPr id="25" name="object 25"/>
          <p:cNvSpPr txBox="1"/>
          <p:nvPr/>
        </p:nvSpPr>
        <p:spPr>
          <a:xfrm>
            <a:off x="5651753" y="6033617"/>
            <a:ext cx="258000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2C2CB8"/>
                </a:solidFill>
                <a:latin typeface="Verdana"/>
                <a:cs typeface="Verdana"/>
              </a:rPr>
              <a:t>Pompe</a:t>
            </a:r>
            <a:r>
              <a:rPr sz="1800" b="1" spc="-55" dirty="0">
                <a:solidFill>
                  <a:srgbClr val="2C2CB8"/>
                </a:solidFill>
                <a:latin typeface="Verdana"/>
                <a:cs typeface="Verdana"/>
              </a:rPr>
              <a:t> </a:t>
            </a:r>
            <a:r>
              <a:rPr sz="1800" b="1" dirty="0">
                <a:solidFill>
                  <a:srgbClr val="2C2CB8"/>
                </a:solidFill>
                <a:latin typeface="Verdana"/>
                <a:cs typeface="Verdana"/>
              </a:rPr>
              <a:t>à</a:t>
            </a:r>
            <a:r>
              <a:rPr sz="1800" b="1" spc="-40" dirty="0">
                <a:solidFill>
                  <a:srgbClr val="2C2CB8"/>
                </a:solidFill>
                <a:latin typeface="Verdana"/>
                <a:cs typeface="Verdana"/>
              </a:rPr>
              <a:t> </a:t>
            </a:r>
            <a:r>
              <a:rPr sz="1800" b="1" dirty="0">
                <a:solidFill>
                  <a:srgbClr val="2C2CB8"/>
                </a:solidFill>
                <a:latin typeface="Verdana"/>
                <a:cs typeface="Verdana"/>
              </a:rPr>
              <a:t>engrenage</a:t>
            </a:r>
            <a:endParaRPr sz="1800">
              <a:latin typeface="Verdana"/>
              <a:cs typeface="Verdana"/>
            </a:endParaRPr>
          </a:p>
        </p:txBody>
      </p:sp>
      <p:sp>
        <p:nvSpPr>
          <p:cNvPr id="26" name="Espace réservé du numéro de diapositive 25"/>
          <p:cNvSpPr>
            <a:spLocks noGrp="1"/>
          </p:cNvSpPr>
          <p:nvPr>
            <p:ph type="sldNum" sz="quarter" idx="7"/>
          </p:nvPr>
        </p:nvSpPr>
        <p:spPr/>
        <p:txBody>
          <a:bodyPr/>
          <a:lstStyle/>
          <a:p>
            <a:fld id="{B6F15528-21DE-4FAA-801E-634DDDAF4B2B}" type="slidenum">
              <a:rPr lang="fr-FR" smtClean="0"/>
              <a:t>22</a:t>
            </a:fld>
            <a:endParaRPr lang="fr-FR"/>
          </a:p>
        </p:txBody>
      </p:sp>
    </p:spTree>
    <p:extLst>
      <p:ext uri="{BB962C8B-B14F-4D97-AF65-F5344CB8AC3E}">
        <p14:creationId xmlns:p14="http://schemas.microsoft.com/office/powerpoint/2010/main" val="767814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312" y="1196975"/>
            <a:ext cx="1151255" cy="576580"/>
          </a:xfrm>
          <a:custGeom>
            <a:avLst/>
            <a:gdLst/>
            <a:ahLst/>
            <a:cxnLst/>
            <a:rect l="l" t="t" r="r" b="b"/>
            <a:pathLst>
              <a:path w="1151255" h="576580">
                <a:moveTo>
                  <a:pt x="287337" y="241300"/>
                </a:moveTo>
                <a:lnTo>
                  <a:pt x="291723" y="192682"/>
                </a:lnTo>
                <a:lnTo>
                  <a:pt x="304303" y="147393"/>
                </a:lnTo>
                <a:lnTo>
                  <a:pt x="324209" y="106405"/>
                </a:lnTo>
                <a:lnTo>
                  <a:pt x="350572" y="70691"/>
                </a:lnTo>
                <a:lnTo>
                  <a:pt x="382524" y="41221"/>
                </a:lnTo>
                <a:lnTo>
                  <a:pt x="419198" y="18968"/>
                </a:lnTo>
                <a:lnTo>
                  <a:pt x="459725" y="4904"/>
                </a:lnTo>
                <a:lnTo>
                  <a:pt x="503237" y="0"/>
                </a:lnTo>
                <a:lnTo>
                  <a:pt x="546749" y="4904"/>
                </a:lnTo>
                <a:lnTo>
                  <a:pt x="587276" y="18968"/>
                </a:lnTo>
                <a:lnTo>
                  <a:pt x="623950" y="41221"/>
                </a:lnTo>
                <a:lnTo>
                  <a:pt x="655902" y="70691"/>
                </a:lnTo>
                <a:lnTo>
                  <a:pt x="682265" y="106405"/>
                </a:lnTo>
                <a:lnTo>
                  <a:pt x="702171" y="147393"/>
                </a:lnTo>
                <a:lnTo>
                  <a:pt x="714751" y="192682"/>
                </a:lnTo>
                <a:lnTo>
                  <a:pt x="719137" y="241300"/>
                </a:lnTo>
                <a:lnTo>
                  <a:pt x="714751" y="289917"/>
                </a:lnTo>
                <a:lnTo>
                  <a:pt x="702171" y="335206"/>
                </a:lnTo>
                <a:lnTo>
                  <a:pt x="682265" y="376194"/>
                </a:lnTo>
                <a:lnTo>
                  <a:pt x="655902" y="411908"/>
                </a:lnTo>
                <a:lnTo>
                  <a:pt x="623950" y="441378"/>
                </a:lnTo>
                <a:lnTo>
                  <a:pt x="587276" y="463631"/>
                </a:lnTo>
                <a:lnTo>
                  <a:pt x="546749" y="477695"/>
                </a:lnTo>
                <a:lnTo>
                  <a:pt x="503237" y="482600"/>
                </a:lnTo>
                <a:lnTo>
                  <a:pt x="459725" y="477695"/>
                </a:lnTo>
                <a:lnTo>
                  <a:pt x="419198" y="463631"/>
                </a:lnTo>
                <a:lnTo>
                  <a:pt x="382524" y="441378"/>
                </a:lnTo>
                <a:lnTo>
                  <a:pt x="350572" y="411908"/>
                </a:lnTo>
                <a:lnTo>
                  <a:pt x="324209" y="376194"/>
                </a:lnTo>
                <a:lnTo>
                  <a:pt x="304303" y="335206"/>
                </a:lnTo>
                <a:lnTo>
                  <a:pt x="291723" y="289917"/>
                </a:lnTo>
                <a:lnTo>
                  <a:pt x="287337" y="241300"/>
                </a:lnTo>
                <a:close/>
              </a:path>
              <a:path w="1151255" h="576580">
                <a:moveTo>
                  <a:pt x="358775" y="431800"/>
                </a:moveTo>
                <a:lnTo>
                  <a:pt x="215900" y="576326"/>
                </a:lnTo>
              </a:path>
              <a:path w="1151255" h="576580">
                <a:moveTo>
                  <a:pt x="647700" y="431800"/>
                </a:moveTo>
                <a:lnTo>
                  <a:pt x="790575" y="576326"/>
                </a:lnTo>
              </a:path>
              <a:path w="1151255" h="576580">
                <a:moveTo>
                  <a:pt x="215900" y="576326"/>
                </a:moveTo>
                <a:lnTo>
                  <a:pt x="790575" y="576326"/>
                </a:lnTo>
              </a:path>
              <a:path w="1151255" h="576580">
                <a:moveTo>
                  <a:pt x="287337" y="215900"/>
                </a:moveTo>
                <a:lnTo>
                  <a:pt x="0" y="215900"/>
                </a:lnTo>
              </a:path>
              <a:path w="1151255" h="576580">
                <a:moveTo>
                  <a:pt x="719137" y="215900"/>
                </a:moveTo>
                <a:lnTo>
                  <a:pt x="1079563" y="215900"/>
                </a:lnTo>
              </a:path>
              <a:path w="1151255" h="576580">
                <a:moveTo>
                  <a:pt x="1079563" y="0"/>
                </a:moveTo>
                <a:lnTo>
                  <a:pt x="1079563" y="431800"/>
                </a:lnTo>
              </a:path>
              <a:path w="1151255" h="576580">
                <a:moveTo>
                  <a:pt x="1009713" y="0"/>
                </a:moveTo>
                <a:lnTo>
                  <a:pt x="1150937" y="0"/>
                </a:lnTo>
              </a:path>
              <a:path w="1151255" h="576580">
                <a:moveTo>
                  <a:pt x="1009713" y="431800"/>
                </a:moveTo>
                <a:lnTo>
                  <a:pt x="1150937" y="431800"/>
                </a:lnTo>
              </a:path>
              <a:path w="1151255" h="576580">
                <a:moveTo>
                  <a:pt x="0" y="144525"/>
                </a:moveTo>
                <a:lnTo>
                  <a:pt x="0" y="287400"/>
                </a:lnTo>
              </a:path>
            </a:pathLst>
          </a:custGeom>
          <a:ln w="9525">
            <a:solidFill>
              <a:srgbClr val="000000"/>
            </a:solidFill>
          </a:ln>
        </p:spPr>
        <p:txBody>
          <a:bodyPr wrap="square" lIns="0" tIns="0" rIns="0" bIns="0" rtlCol="0"/>
          <a:lstStyle/>
          <a:p>
            <a:endParaRPr/>
          </a:p>
        </p:txBody>
      </p:sp>
      <p:sp>
        <p:nvSpPr>
          <p:cNvPr id="3" name="object 3"/>
          <p:cNvSpPr txBox="1"/>
          <p:nvPr/>
        </p:nvSpPr>
        <p:spPr>
          <a:xfrm>
            <a:off x="312216" y="962024"/>
            <a:ext cx="3797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Verdana"/>
                <a:cs typeface="Verdana"/>
              </a:rPr>
              <a:t>asp</a:t>
            </a:r>
            <a:endParaRPr sz="1600">
              <a:latin typeface="Verdana"/>
              <a:cs typeface="Verdana"/>
            </a:endParaRPr>
          </a:p>
        </p:txBody>
      </p:sp>
      <p:sp>
        <p:nvSpPr>
          <p:cNvPr id="4" name="object 4"/>
          <p:cNvSpPr txBox="1"/>
          <p:nvPr/>
        </p:nvSpPr>
        <p:spPr>
          <a:xfrm>
            <a:off x="1534794" y="817626"/>
            <a:ext cx="339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Verdana"/>
                <a:cs typeface="Verdana"/>
              </a:rPr>
              <a:t>r</a:t>
            </a:r>
            <a:r>
              <a:rPr sz="1800" spc="-5" dirty="0">
                <a:latin typeface="Verdana"/>
                <a:cs typeface="Verdana"/>
              </a:rPr>
              <a:t>e</a:t>
            </a:r>
            <a:r>
              <a:rPr sz="1800" dirty="0">
                <a:latin typeface="Verdana"/>
                <a:cs typeface="Verdana"/>
              </a:rPr>
              <a:t>f</a:t>
            </a:r>
            <a:endParaRPr sz="1800">
              <a:latin typeface="Verdana"/>
              <a:cs typeface="Verdana"/>
            </a:endParaRPr>
          </a:p>
        </p:txBody>
      </p:sp>
      <p:sp>
        <p:nvSpPr>
          <p:cNvPr id="5" name="object 5"/>
          <p:cNvSpPr txBox="1">
            <a:spLocks noGrp="1"/>
          </p:cNvSpPr>
          <p:nvPr>
            <p:ph type="title"/>
          </p:nvPr>
        </p:nvSpPr>
        <p:spPr>
          <a:xfrm>
            <a:off x="2315972" y="950721"/>
            <a:ext cx="2035810" cy="73850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2C2CB8"/>
                </a:solidFill>
              </a:rPr>
              <a:t>Pompe</a:t>
            </a:r>
            <a:r>
              <a:rPr sz="1800" spc="-90" dirty="0">
                <a:solidFill>
                  <a:srgbClr val="2C2CB8"/>
                </a:solidFill>
              </a:rPr>
              <a:t> </a:t>
            </a:r>
            <a:r>
              <a:rPr sz="1800" spc="-5" dirty="0">
                <a:solidFill>
                  <a:srgbClr val="2C2CB8"/>
                </a:solidFill>
              </a:rPr>
              <a:t>doseuse</a:t>
            </a:r>
            <a:endParaRPr sz="1800"/>
          </a:p>
          <a:p>
            <a:pPr marL="48895">
              <a:lnSpc>
                <a:spcPct val="100000"/>
              </a:lnSpc>
              <a:spcBef>
                <a:spcPts val="1290"/>
              </a:spcBef>
            </a:pPr>
            <a:r>
              <a:rPr sz="1800" dirty="0">
                <a:solidFill>
                  <a:srgbClr val="000000"/>
                </a:solidFill>
              </a:rPr>
              <a:t>(Q</a:t>
            </a:r>
            <a:r>
              <a:rPr sz="1800" spc="-70" dirty="0">
                <a:solidFill>
                  <a:srgbClr val="000000"/>
                </a:solidFill>
              </a:rPr>
              <a:t> </a:t>
            </a:r>
            <a:r>
              <a:rPr sz="1800" spc="-10" dirty="0">
                <a:solidFill>
                  <a:srgbClr val="000000"/>
                </a:solidFill>
              </a:rPr>
              <a:t>constant)</a:t>
            </a:r>
            <a:endParaRPr sz="1800"/>
          </a:p>
        </p:txBody>
      </p:sp>
      <p:grpSp>
        <p:nvGrpSpPr>
          <p:cNvPr id="6" name="object 6"/>
          <p:cNvGrpSpPr/>
          <p:nvPr/>
        </p:nvGrpSpPr>
        <p:grpSpPr>
          <a:xfrm>
            <a:off x="5564251" y="1336738"/>
            <a:ext cx="1155700" cy="584200"/>
            <a:chOff x="5564251" y="1336738"/>
            <a:chExt cx="1155700" cy="584200"/>
          </a:xfrm>
        </p:grpSpPr>
        <p:sp>
          <p:nvSpPr>
            <p:cNvPr id="7" name="object 7"/>
            <p:cNvSpPr/>
            <p:nvPr/>
          </p:nvSpPr>
          <p:spPr>
            <a:xfrm>
              <a:off x="5564251" y="1341500"/>
              <a:ext cx="1151255" cy="482600"/>
            </a:xfrm>
            <a:custGeom>
              <a:avLst/>
              <a:gdLst/>
              <a:ahLst/>
              <a:cxnLst/>
              <a:rect l="l" t="t" r="r" b="b"/>
              <a:pathLst>
                <a:path w="1151254" h="482600">
                  <a:moveTo>
                    <a:pt x="358775" y="241300"/>
                  </a:moveTo>
                  <a:lnTo>
                    <a:pt x="363160" y="192645"/>
                  </a:lnTo>
                  <a:lnTo>
                    <a:pt x="375739" y="147339"/>
                  </a:lnTo>
                  <a:lnTo>
                    <a:pt x="395643" y="106350"/>
                  </a:lnTo>
                  <a:lnTo>
                    <a:pt x="422005" y="70643"/>
                  </a:lnTo>
                  <a:lnTo>
                    <a:pt x="453956" y="41188"/>
                  </a:lnTo>
                  <a:lnTo>
                    <a:pt x="490630" y="18950"/>
                  </a:lnTo>
                  <a:lnTo>
                    <a:pt x="531159" y="4898"/>
                  </a:lnTo>
                  <a:lnTo>
                    <a:pt x="574675" y="0"/>
                  </a:lnTo>
                  <a:lnTo>
                    <a:pt x="618190" y="4898"/>
                  </a:lnTo>
                  <a:lnTo>
                    <a:pt x="658719" y="18950"/>
                  </a:lnTo>
                  <a:lnTo>
                    <a:pt x="695393" y="41188"/>
                  </a:lnTo>
                  <a:lnTo>
                    <a:pt x="727344" y="70643"/>
                  </a:lnTo>
                  <a:lnTo>
                    <a:pt x="753706" y="106350"/>
                  </a:lnTo>
                  <a:lnTo>
                    <a:pt x="773610" y="147339"/>
                  </a:lnTo>
                  <a:lnTo>
                    <a:pt x="786189" y="192645"/>
                  </a:lnTo>
                  <a:lnTo>
                    <a:pt x="790575" y="241300"/>
                  </a:lnTo>
                  <a:lnTo>
                    <a:pt x="786189" y="289917"/>
                  </a:lnTo>
                  <a:lnTo>
                    <a:pt x="773610" y="335206"/>
                  </a:lnTo>
                  <a:lnTo>
                    <a:pt x="753706" y="376194"/>
                  </a:lnTo>
                  <a:lnTo>
                    <a:pt x="727344" y="411908"/>
                  </a:lnTo>
                  <a:lnTo>
                    <a:pt x="695393" y="441378"/>
                  </a:lnTo>
                  <a:lnTo>
                    <a:pt x="658719" y="463631"/>
                  </a:lnTo>
                  <a:lnTo>
                    <a:pt x="618190" y="477695"/>
                  </a:lnTo>
                  <a:lnTo>
                    <a:pt x="574675" y="482600"/>
                  </a:lnTo>
                  <a:lnTo>
                    <a:pt x="531159" y="477695"/>
                  </a:lnTo>
                  <a:lnTo>
                    <a:pt x="490630" y="463631"/>
                  </a:lnTo>
                  <a:lnTo>
                    <a:pt x="453956" y="441378"/>
                  </a:lnTo>
                  <a:lnTo>
                    <a:pt x="422005" y="411908"/>
                  </a:lnTo>
                  <a:lnTo>
                    <a:pt x="395643" y="376194"/>
                  </a:lnTo>
                  <a:lnTo>
                    <a:pt x="375739" y="335206"/>
                  </a:lnTo>
                  <a:lnTo>
                    <a:pt x="363160" y="289917"/>
                  </a:lnTo>
                  <a:lnTo>
                    <a:pt x="358775" y="241300"/>
                  </a:lnTo>
                  <a:close/>
                </a:path>
                <a:path w="1151254" h="482600">
                  <a:moveTo>
                    <a:pt x="358775" y="215900"/>
                  </a:moveTo>
                  <a:lnTo>
                    <a:pt x="0" y="215900"/>
                  </a:lnTo>
                </a:path>
                <a:path w="1151254" h="482600">
                  <a:moveTo>
                    <a:pt x="793750" y="215900"/>
                  </a:moveTo>
                  <a:lnTo>
                    <a:pt x="1150874" y="215900"/>
                  </a:lnTo>
                </a:path>
              </a:pathLst>
            </a:custGeom>
            <a:ln w="9525">
              <a:solidFill>
                <a:srgbClr val="0000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5991288" y="1479613"/>
              <a:ext cx="298450" cy="152400"/>
            </a:xfrm>
            <a:prstGeom prst="rect">
              <a:avLst/>
            </a:prstGeom>
          </p:spPr>
        </p:pic>
        <p:sp>
          <p:nvSpPr>
            <p:cNvPr id="9" name="object 9"/>
            <p:cNvSpPr/>
            <p:nvPr/>
          </p:nvSpPr>
          <p:spPr>
            <a:xfrm>
              <a:off x="5572125" y="1484375"/>
              <a:ext cx="1143000" cy="431800"/>
            </a:xfrm>
            <a:custGeom>
              <a:avLst/>
              <a:gdLst/>
              <a:ahLst/>
              <a:cxnLst/>
              <a:rect l="l" t="t" r="r" b="b"/>
              <a:pathLst>
                <a:path w="1143000" h="431800">
                  <a:moveTo>
                    <a:pt x="285750" y="431800"/>
                  </a:moveTo>
                  <a:lnTo>
                    <a:pt x="862076" y="431800"/>
                  </a:lnTo>
                </a:path>
                <a:path w="1143000" h="431800">
                  <a:moveTo>
                    <a:pt x="425450" y="288925"/>
                  </a:moveTo>
                  <a:lnTo>
                    <a:pt x="281050" y="431800"/>
                  </a:lnTo>
                </a:path>
                <a:path w="1143000" h="431800">
                  <a:moveTo>
                    <a:pt x="712851" y="288925"/>
                  </a:moveTo>
                  <a:lnTo>
                    <a:pt x="857250" y="431800"/>
                  </a:lnTo>
                </a:path>
                <a:path w="1143000" h="431800">
                  <a:moveTo>
                    <a:pt x="0" y="0"/>
                  </a:moveTo>
                  <a:lnTo>
                    <a:pt x="0" y="144399"/>
                  </a:lnTo>
                </a:path>
                <a:path w="1143000" h="431800">
                  <a:moveTo>
                    <a:pt x="1143000" y="0"/>
                  </a:moveTo>
                  <a:lnTo>
                    <a:pt x="1143000" y="144399"/>
                  </a:lnTo>
                </a:path>
              </a:pathLst>
            </a:custGeom>
            <a:ln w="9525">
              <a:solidFill>
                <a:srgbClr val="000000"/>
              </a:solidFill>
            </a:ln>
          </p:spPr>
          <p:txBody>
            <a:bodyPr wrap="square" lIns="0" tIns="0" rIns="0" bIns="0" rtlCol="0"/>
            <a:lstStyle/>
            <a:p>
              <a:endParaRPr/>
            </a:p>
          </p:txBody>
        </p:sp>
      </p:grpSp>
      <p:sp>
        <p:nvSpPr>
          <p:cNvPr id="10" name="object 10"/>
          <p:cNvSpPr txBox="1"/>
          <p:nvPr/>
        </p:nvSpPr>
        <p:spPr>
          <a:xfrm>
            <a:off x="6652006" y="950721"/>
            <a:ext cx="15728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C2CB8"/>
                </a:solidFill>
                <a:latin typeface="Verdana"/>
                <a:cs typeface="Verdana"/>
              </a:rPr>
              <a:t>Pompe</a:t>
            </a:r>
            <a:r>
              <a:rPr sz="1800" b="1" spc="-60" dirty="0">
                <a:solidFill>
                  <a:srgbClr val="2C2CB8"/>
                </a:solidFill>
                <a:latin typeface="Verdana"/>
                <a:cs typeface="Verdana"/>
              </a:rPr>
              <a:t> </a:t>
            </a:r>
            <a:r>
              <a:rPr sz="1800" b="1" dirty="0">
                <a:solidFill>
                  <a:srgbClr val="2C2CB8"/>
                </a:solidFill>
                <a:latin typeface="Verdana"/>
                <a:cs typeface="Verdana"/>
              </a:rPr>
              <a:t>à</a:t>
            </a:r>
            <a:r>
              <a:rPr sz="1800" b="1" spc="-50" dirty="0">
                <a:solidFill>
                  <a:srgbClr val="2C2CB8"/>
                </a:solidFill>
                <a:latin typeface="Verdana"/>
                <a:cs typeface="Verdana"/>
              </a:rPr>
              <a:t> </a:t>
            </a:r>
            <a:r>
              <a:rPr sz="1800" b="1" spc="-5" dirty="0">
                <a:solidFill>
                  <a:srgbClr val="2C2CB8"/>
                </a:solidFill>
                <a:latin typeface="Verdana"/>
                <a:cs typeface="Verdana"/>
              </a:rPr>
              <a:t>vis</a:t>
            </a:r>
            <a:endParaRPr sz="1800">
              <a:latin typeface="Verdana"/>
              <a:cs typeface="Verdana"/>
            </a:endParaRPr>
          </a:p>
        </p:txBody>
      </p:sp>
      <p:sp>
        <p:nvSpPr>
          <p:cNvPr id="11" name="object 11"/>
          <p:cNvSpPr txBox="1"/>
          <p:nvPr/>
        </p:nvSpPr>
        <p:spPr>
          <a:xfrm>
            <a:off x="5151501" y="1105027"/>
            <a:ext cx="4248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Verdana"/>
                <a:cs typeface="Verdana"/>
              </a:rPr>
              <a:t>asp</a:t>
            </a:r>
            <a:endParaRPr sz="1800">
              <a:latin typeface="Verdana"/>
              <a:cs typeface="Verdana"/>
            </a:endParaRPr>
          </a:p>
        </p:txBody>
      </p:sp>
      <p:sp>
        <p:nvSpPr>
          <p:cNvPr id="12" name="object 12"/>
          <p:cNvSpPr txBox="1"/>
          <p:nvPr/>
        </p:nvSpPr>
        <p:spPr>
          <a:xfrm>
            <a:off x="6998334" y="1356105"/>
            <a:ext cx="339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Verdana"/>
                <a:cs typeface="Verdana"/>
              </a:rPr>
              <a:t>r</a:t>
            </a:r>
            <a:r>
              <a:rPr sz="1800" spc="-5" dirty="0">
                <a:latin typeface="Verdana"/>
                <a:cs typeface="Verdana"/>
              </a:rPr>
              <a:t>e</a:t>
            </a:r>
            <a:r>
              <a:rPr sz="1800" dirty="0">
                <a:latin typeface="Verdana"/>
                <a:cs typeface="Verdana"/>
              </a:rPr>
              <a:t>f</a:t>
            </a:r>
            <a:endParaRPr sz="1800">
              <a:latin typeface="Verdana"/>
              <a:cs typeface="Verdana"/>
            </a:endParaRPr>
          </a:p>
        </p:txBody>
      </p:sp>
      <p:grpSp>
        <p:nvGrpSpPr>
          <p:cNvPr id="13" name="object 13"/>
          <p:cNvGrpSpPr/>
          <p:nvPr/>
        </p:nvGrpSpPr>
        <p:grpSpPr>
          <a:xfrm>
            <a:off x="606425" y="3568700"/>
            <a:ext cx="1524635" cy="513080"/>
            <a:chOff x="606425" y="3568700"/>
            <a:chExt cx="1524635" cy="513080"/>
          </a:xfrm>
        </p:grpSpPr>
        <p:sp>
          <p:nvSpPr>
            <p:cNvPr id="14" name="object 14"/>
            <p:cNvSpPr/>
            <p:nvPr/>
          </p:nvSpPr>
          <p:spPr>
            <a:xfrm>
              <a:off x="971550" y="3573462"/>
              <a:ext cx="722630" cy="503555"/>
            </a:xfrm>
            <a:custGeom>
              <a:avLst/>
              <a:gdLst/>
              <a:ahLst/>
              <a:cxnLst/>
              <a:rect l="l" t="t" r="r" b="b"/>
              <a:pathLst>
                <a:path w="722630" h="503554">
                  <a:moveTo>
                    <a:pt x="0" y="503237"/>
                  </a:moveTo>
                  <a:lnTo>
                    <a:pt x="722312" y="503237"/>
                  </a:lnTo>
                  <a:lnTo>
                    <a:pt x="722312" y="0"/>
                  </a:lnTo>
                  <a:lnTo>
                    <a:pt x="0" y="0"/>
                  </a:lnTo>
                  <a:lnTo>
                    <a:pt x="0" y="503237"/>
                  </a:lnTo>
                  <a:close/>
                </a:path>
              </a:pathLst>
            </a:custGeom>
            <a:ln w="9525">
              <a:solidFill>
                <a:srgbClr val="000000"/>
              </a:solidFill>
            </a:ln>
          </p:spPr>
          <p:txBody>
            <a:bodyPr wrap="square" lIns="0" tIns="0" rIns="0" bIns="0" rtlCol="0"/>
            <a:lstStyle/>
            <a:p>
              <a:endParaRPr/>
            </a:p>
          </p:txBody>
        </p:sp>
        <p:sp>
          <p:nvSpPr>
            <p:cNvPr id="15" name="object 15"/>
            <p:cNvSpPr/>
            <p:nvPr/>
          </p:nvSpPr>
          <p:spPr>
            <a:xfrm>
              <a:off x="611187" y="3644900"/>
              <a:ext cx="1515110" cy="339725"/>
            </a:xfrm>
            <a:custGeom>
              <a:avLst/>
              <a:gdLst/>
              <a:ahLst/>
              <a:cxnLst/>
              <a:rect l="l" t="t" r="r" b="b"/>
              <a:pathLst>
                <a:path w="1515110" h="339725">
                  <a:moveTo>
                    <a:pt x="360362" y="144525"/>
                  </a:moveTo>
                  <a:lnTo>
                    <a:pt x="0" y="144525"/>
                  </a:lnTo>
                </a:path>
                <a:path w="1515110" h="339725">
                  <a:moveTo>
                    <a:pt x="1082738" y="144525"/>
                  </a:moveTo>
                  <a:lnTo>
                    <a:pt x="1514538" y="144525"/>
                  </a:lnTo>
                </a:path>
                <a:path w="1515110" h="339725">
                  <a:moveTo>
                    <a:pt x="504825" y="169925"/>
                  </a:moveTo>
                  <a:lnTo>
                    <a:pt x="511232" y="124751"/>
                  </a:lnTo>
                  <a:lnTo>
                    <a:pt x="529316" y="84158"/>
                  </a:lnTo>
                  <a:lnTo>
                    <a:pt x="557366" y="49768"/>
                  </a:lnTo>
                  <a:lnTo>
                    <a:pt x="593672" y="23198"/>
                  </a:lnTo>
                  <a:lnTo>
                    <a:pt x="636524" y="6069"/>
                  </a:lnTo>
                  <a:lnTo>
                    <a:pt x="684212" y="0"/>
                  </a:lnTo>
                  <a:lnTo>
                    <a:pt x="731901" y="6069"/>
                  </a:lnTo>
                  <a:lnTo>
                    <a:pt x="774763" y="23198"/>
                  </a:lnTo>
                  <a:lnTo>
                    <a:pt x="811085" y="49768"/>
                  </a:lnTo>
                  <a:lnTo>
                    <a:pt x="839152" y="84158"/>
                  </a:lnTo>
                  <a:lnTo>
                    <a:pt x="857249" y="124751"/>
                  </a:lnTo>
                  <a:lnTo>
                    <a:pt x="863663" y="169925"/>
                  </a:lnTo>
                  <a:lnTo>
                    <a:pt x="857250" y="215047"/>
                  </a:lnTo>
                  <a:lnTo>
                    <a:pt x="839152" y="255603"/>
                  </a:lnTo>
                  <a:lnTo>
                    <a:pt x="811085" y="289972"/>
                  </a:lnTo>
                  <a:lnTo>
                    <a:pt x="774763" y="316531"/>
                  </a:lnTo>
                  <a:lnTo>
                    <a:pt x="731901" y="333656"/>
                  </a:lnTo>
                  <a:lnTo>
                    <a:pt x="684212" y="339725"/>
                  </a:lnTo>
                  <a:lnTo>
                    <a:pt x="636524" y="333656"/>
                  </a:lnTo>
                  <a:lnTo>
                    <a:pt x="593672" y="316531"/>
                  </a:lnTo>
                  <a:lnTo>
                    <a:pt x="557366" y="289972"/>
                  </a:lnTo>
                  <a:lnTo>
                    <a:pt x="529316" y="255603"/>
                  </a:lnTo>
                  <a:lnTo>
                    <a:pt x="511232" y="215047"/>
                  </a:lnTo>
                  <a:lnTo>
                    <a:pt x="504825" y="169925"/>
                  </a:lnTo>
                  <a:close/>
                </a:path>
                <a:path w="1515110" h="339725">
                  <a:moveTo>
                    <a:pt x="0" y="71500"/>
                  </a:moveTo>
                  <a:lnTo>
                    <a:pt x="0" y="215900"/>
                  </a:lnTo>
                </a:path>
                <a:path w="1515110" h="339725">
                  <a:moveTo>
                    <a:pt x="1514538" y="71500"/>
                  </a:moveTo>
                  <a:lnTo>
                    <a:pt x="1514538" y="215900"/>
                  </a:lnTo>
                </a:path>
              </a:pathLst>
            </a:custGeom>
            <a:ln w="9525">
              <a:solidFill>
                <a:srgbClr val="000000"/>
              </a:solidFill>
            </a:ln>
          </p:spPr>
          <p:txBody>
            <a:bodyPr wrap="square" lIns="0" tIns="0" rIns="0" bIns="0" rtlCol="0"/>
            <a:lstStyle/>
            <a:p>
              <a:endParaRPr/>
            </a:p>
          </p:txBody>
        </p:sp>
      </p:grpSp>
      <p:sp>
        <p:nvSpPr>
          <p:cNvPr id="16" name="object 16"/>
          <p:cNvSpPr txBox="1"/>
          <p:nvPr/>
        </p:nvSpPr>
        <p:spPr>
          <a:xfrm>
            <a:off x="2865247" y="3048380"/>
            <a:ext cx="1748789"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C2CB8"/>
                </a:solidFill>
                <a:latin typeface="Verdana"/>
                <a:cs typeface="Verdana"/>
              </a:rPr>
              <a:t>Pompe</a:t>
            </a:r>
            <a:r>
              <a:rPr sz="1800" b="1" spc="-60" dirty="0">
                <a:solidFill>
                  <a:srgbClr val="2C2CB8"/>
                </a:solidFill>
                <a:latin typeface="Verdana"/>
                <a:cs typeface="Verdana"/>
              </a:rPr>
              <a:t> </a:t>
            </a:r>
            <a:r>
              <a:rPr sz="1800" b="1" dirty="0">
                <a:solidFill>
                  <a:srgbClr val="2C2CB8"/>
                </a:solidFill>
                <a:latin typeface="Verdana"/>
                <a:cs typeface="Verdana"/>
              </a:rPr>
              <a:t>à</a:t>
            </a:r>
            <a:r>
              <a:rPr sz="1800" b="1" spc="-45" dirty="0">
                <a:solidFill>
                  <a:srgbClr val="2C2CB8"/>
                </a:solidFill>
                <a:latin typeface="Verdana"/>
                <a:cs typeface="Verdana"/>
              </a:rPr>
              <a:t> </a:t>
            </a:r>
            <a:r>
              <a:rPr sz="1800" b="1" spc="-5" dirty="0">
                <a:solidFill>
                  <a:srgbClr val="2C2CB8"/>
                </a:solidFill>
                <a:latin typeface="Verdana"/>
                <a:cs typeface="Verdana"/>
              </a:rPr>
              <a:t>vide</a:t>
            </a:r>
            <a:endParaRPr sz="1800">
              <a:latin typeface="Verdana"/>
              <a:cs typeface="Verdana"/>
            </a:endParaRPr>
          </a:p>
        </p:txBody>
      </p:sp>
      <p:sp>
        <p:nvSpPr>
          <p:cNvPr id="17" name="object 17"/>
          <p:cNvSpPr txBox="1"/>
          <p:nvPr/>
        </p:nvSpPr>
        <p:spPr>
          <a:xfrm>
            <a:off x="364642" y="3377565"/>
            <a:ext cx="4241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asp</a:t>
            </a:r>
            <a:endParaRPr sz="1800">
              <a:latin typeface="Verdana"/>
              <a:cs typeface="Verdana"/>
            </a:endParaRPr>
          </a:p>
        </p:txBody>
      </p:sp>
      <p:sp>
        <p:nvSpPr>
          <p:cNvPr id="18" name="object 18"/>
          <p:cNvSpPr txBox="1"/>
          <p:nvPr/>
        </p:nvSpPr>
        <p:spPr>
          <a:xfrm>
            <a:off x="2079498" y="3377565"/>
            <a:ext cx="339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Verdana"/>
                <a:cs typeface="Verdana"/>
              </a:rPr>
              <a:t>r</a:t>
            </a:r>
            <a:r>
              <a:rPr sz="1800" spc="-5" dirty="0">
                <a:latin typeface="Verdana"/>
                <a:cs typeface="Verdana"/>
              </a:rPr>
              <a:t>e</a:t>
            </a:r>
            <a:r>
              <a:rPr sz="1800" dirty="0">
                <a:latin typeface="Verdana"/>
                <a:cs typeface="Verdana"/>
              </a:rPr>
              <a:t>f</a:t>
            </a:r>
            <a:endParaRPr sz="1800">
              <a:latin typeface="Verdana"/>
              <a:cs typeface="Verdana"/>
            </a:endParaRPr>
          </a:p>
        </p:txBody>
      </p:sp>
      <p:grpSp>
        <p:nvGrpSpPr>
          <p:cNvPr id="19" name="object 19"/>
          <p:cNvGrpSpPr/>
          <p:nvPr/>
        </p:nvGrpSpPr>
        <p:grpSpPr>
          <a:xfrm>
            <a:off x="5495988" y="3567176"/>
            <a:ext cx="1522730" cy="563880"/>
            <a:chOff x="5495988" y="3567176"/>
            <a:chExt cx="1522730" cy="563880"/>
          </a:xfrm>
        </p:grpSpPr>
        <p:sp>
          <p:nvSpPr>
            <p:cNvPr id="20" name="object 20"/>
            <p:cNvSpPr/>
            <p:nvPr/>
          </p:nvSpPr>
          <p:spPr>
            <a:xfrm>
              <a:off x="5861050" y="3571938"/>
              <a:ext cx="793750" cy="554355"/>
            </a:xfrm>
            <a:custGeom>
              <a:avLst/>
              <a:gdLst/>
              <a:ahLst/>
              <a:cxnLst/>
              <a:rect l="l" t="t" r="r" b="b"/>
              <a:pathLst>
                <a:path w="793750" h="554354">
                  <a:moveTo>
                    <a:pt x="0" y="554037"/>
                  </a:moveTo>
                  <a:lnTo>
                    <a:pt x="793750" y="554037"/>
                  </a:lnTo>
                  <a:lnTo>
                    <a:pt x="793750" y="0"/>
                  </a:lnTo>
                  <a:lnTo>
                    <a:pt x="0" y="0"/>
                  </a:lnTo>
                  <a:lnTo>
                    <a:pt x="0" y="554037"/>
                  </a:lnTo>
                  <a:close/>
                </a:path>
              </a:pathLst>
            </a:custGeom>
            <a:ln w="9525">
              <a:solidFill>
                <a:srgbClr val="000000"/>
              </a:solidFill>
            </a:ln>
          </p:spPr>
          <p:txBody>
            <a:bodyPr wrap="square" lIns="0" tIns="0" rIns="0" bIns="0" rtlCol="0"/>
            <a:lstStyle/>
            <a:p>
              <a:endParaRPr/>
            </a:p>
          </p:txBody>
        </p:sp>
        <p:sp>
          <p:nvSpPr>
            <p:cNvPr id="21" name="object 21"/>
            <p:cNvSpPr/>
            <p:nvPr/>
          </p:nvSpPr>
          <p:spPr>
            <a:xfrm>
              <a:off x="5500751" y="3643376"/>
              <a:ext cx="1513205" cy="409575"/>
            </a:xfrm>
            <a:custGeom>
              <a:avLst/>
              <a:gdLst/>
              <a:ahLst/>
              <a:cxnLst/>
              <a:rect l="l" t="t" r="r" b="b"/>
              <a:pathLst>
                <a:path w="1513204" h="409575">
                  <a:moveTo>
                    <a:pt x="506349" y="204724"/>
                  </a:moveTo>
                  <a:lnTo>
                    <a:pt x="512050" y="157753"/>
                  </a:lnTo>
                  <a:lnTo>
                    <a:pt x="528290" y="114651"/>
                  </a:lnTo>
                  <a:lnTo>
                    <a:pt x="553775" y="76641"/>
                  </a:lnTo>
                  <a:lnTo>
                    <a:pt x="587208" y="44946"/>
                  </a:lnTo>
                  <a:lnTo>
                    <a:pt x="627295" y="20792"/>
                  </a:lnTo>
                  <a:lnTo>
                    <a:pt x="672740" y="5402"/>
                  </a:lnTo>
                  <a:lnTo>
                    <a:pt x="722249" y="0"/>
                  </a:lnTo>
                  <a:lnTo>
                    <a:pt x="771757" y="5402"/>
                  </a:lnTo>
                  <a:lnTo>
                    <a:pt x="817202" y="20792"/>
                  </a:lnTo>
                  <a:lnTo>
                    <a:pt x="857289" y="44946"/>
                  </a:lnTo>
                  <a:lnTo>
                    <a:pt x="890722" y="76641"/>
                  </a:lnTo>
                  <a:lnTo>
                    <a:pt x="916207" y="114651"/>
                  </a:lnTo>
                  <a:lnTo>
                    <a:pt x="932447" y="157753"/>
                  </a:lnTo>
                  <a:lnTo>
                    <a:pt x="938149" y="204724"/>
                  </a:lnTo>
                  <a:lnTo>
                    <a:pt x="932447" y="251701"/>
                  </a:lnTo>
                  <a:lnTo>
                    <a:pt x="916207" y="294821"/>
                  </a:lnTo>
                  <a:lnTo>
                    <a:pt x="890722" y="332856"/>
                  </a:lnTo>
                  <a:lnTo>
                    <a:pt x="857289" y="364578"/>
                  </a:lnTo>
                  <a:lnTo>
                    <a:pt x="817202" y="388757"/>
                  </a:lnTo>
                  <a:lnTo>
                    <a:pt x="771757" y="404165"/>
                  </a:lnTo>
                  <a:lnTo>
                    <a:pt x="722249" y="409575"/>
                  </a:lnTo>
                  <a:lnTo>
                    <a:pt x="672740" y="404165"/>
                  </a:lnTo>
                  <a:lnTo>
                    <a:pt x="627295" y="388757"/>
                  </a:lnTo>
                  <a:lnTo>
                    <a:pt x="587208" y="364578"/>
                  </a:lnTo>
                  <a:lnTo>
                    <a:pt x="553775" y="332856"/>
                  </a:lnTo>
                  <a:lnTo>
                    <a:pt x="528290" y="294821"/>
                  </a:lnTo>
                  <a:lnTo>
                    <a:pt x="512050" y="251701"/>
                  </a:lnTo>
                  <a:lnTo>
                    <a:pt x="506349" y="204724"/>
                  </a:lnTo>
                  <a:close/>
                </a:path>
                <a:path w="1513204" h="409575">
                  <a:moveTo>
                    <a:pt x="360299" y="217424"/>
                  </a:moveTo>
                  <a:lnTo>
                    <a:pt x="0" y="217424"/>
                  </a:lnTo>
                </a:path>
                <a:path w="1513204" h="409575">
                  <a:moveTo>
                    <a:pt x="1154049" y="217424"/>
                  </a:moveTo>
                  <a:lnTo>
                    <a:pt x="1512824" y="217424"/>
                  </a:lnTo>
                </a:path>
              </a:pathLst>
            </a:custGeom>
            <a:ln w="9525">
              <a:solidFill>
                <a:srgbClr val="000000"/>
              </a:solidFill>
            </a:ln>
          </p:spPr>
          <p:txBody>
            <a:bodyPr wrap="square" lIns="0" tIns="0" rIns="0" bIns="0" rtlCol="0"/>
            <a:lstStyle/>
            <a:p>
              <a:endParaRPr/>
            </a:p>
          </p:txBody>
        </p:sp>
      </p:grpSp>
      <p:sp>
        <p:nvSpPr>
          <p:cNvPr id="22" name="object 22"/>
          <p:cNvSpPr txBox="1"/>
          <p:nvPr/>
        </p:nvSpPr>
        <p:spPr>
          <a:xfrm>
            <a:off x="5136260" y="3520567"/>
            <a:ext cx="4241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asp</a:t>
            </a:r>
            <a:endParaRPr sz="1800">
              <a:latin typeface="Verdana"/>
              <a:cs typeface="Verdana"/>
            </a:endParaRPr>
          </a:p>
        </p:txBody>
      </p:sp>
      <p:sp>
        <p:nvSpPr>
          <p:cNvPr id="23" name="object 23"/>
          <p:cNvSpPr txBox="1"/>
          <p:nvPr/>
        </p:nvSpPr>
        <p:spPr>
          <a:xfrm>
            <a:off x="7009256" y="3532758"/>
            <a:ext cx="3390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Verdana"/>
                <a:cs typeface="Verdana"/>
              </a:rPr>
              <a:t>r</a:t>
            </a:r>
            <a:r>
              <a:rPr sz="1800" spc="-5" dirty="0">
                <a:latin typeface="Verdana"/>
                <a:cs typeface="Verdana"/>
              </a:rPr>
              <a:t>e</a:t>
            </a:r>
            <a:r>
              <a:rPr sz="1800" dirty="0">
                <a:latin typeface="Verdana"/>
                <a:cs typeface="Verdana"/>
              </a:rPr>
              <a:t>f</a:t>
            </a:r>
            <a:endParaRPr sz="1800">
              <a:latin typeface="Verdana"/>
              <a:cs typeface="Verdana"/>
            </a:endParaRPr>
          </a:p>
        </p:txBody>
      </p:sp>
      <p:sp>
        <p:nvSpPr>
          <p:cNvPr id="24" name="object 24"/>
          <p:cNvSpPr/>
          <p:nvPr/>
        </p:nvSpPr>
        <p:spPr>
          <a:xfrm>
            <a:off x="5999226" y="3786251"/>
            <a:ext cx="215900" cy="144780"/>
          </a:xfrm>
          <a:custGeom>
            <a:avLst/>
            <a:gdLst/>
            <a:ahLst/>
            <a:cxnLst/>
            <a:rect l="l" t="t" r="r" b="b"/>
            <a:pathLst>
              <a:path w="215900" h="144779">
                <a:moveTo>
                  <a:pt x="0" y="71374"/>
                </a:moveTo>
                <a:lnTo>
                  <a:pt x="215900" y="71374"/>
                </a:lnTo>
              </a:path>
              <a:path w="215900" h="144779">
                <a:moveTo>
                  <a:pt x="215900" y="0"/>
                </a:moveTo>
                <a:lnTo>
                  <a:pt x="215900" y="144399"/>
                </a:lnTo>
              </a:path>
            </a:pathLst>
          </a:custGeom>
          <a:ln w="9525">
            <a:solidFill>
              <a:srgbClr val="000000"/>
            </a:solidFill>
          </a:ln>
        </p:spPr>
        <p:txBody>
          <a:bodyPr wrap="square" lIns="0" tIns="0" rIns="0" bIns="0" rtlCol="0"/>
          <a:lstStyle/>
          <a:p>
            <a:endParaRPr/>
          </a:p>
        </p:txBody>
      </p:sp>
      <p:sp>
        <p:nvSpPr>
          <p:cNvPr id="25" name="object 25"/>
          <p:cNvSpPr txBox="1"/>
          <p:nvPr/>
        </p:nvSpPr>
        <p:spPr>
          <a:xfrm>
            <a:off x="7581138" y="2961258"/>
            <a:ext cx="1264920" cy="756920"/>
          </a:xfrm>
          <a:prstGeom prst="rect">
            <a:avLst/>
          </a:prstGeom>
        </p:spPr>
        <p:txBody>
          <a:bodyPr vert="horz" wrap="square" lIns="0" tIns="12065" rIns="0" bIns="0" rtlCol="0">
            <a:spAutoFit/>
          </a:bodyPr>
          <a:lstStyle/>
          <a:p>
            <a:pPr marL="12700" marR="5080">
              <a:lnSpc>
                <a:spcPct val="100000"/>
              </a:lnSpc>
              <a:spcBef>
                <a:spcPts val="95"/>
              </a:spcBef>
            </a:pPr>
            <a:r>
              <a:rPr sz="1600" b="1" spc="-10" dirty="0">
                <a:solidFill>
                  <a:srgbClr val="2C2CB8"/>
                </a:solidFill>
                <a:latin typeface="Verdana"/>
                <a:cs typeface="Verdana"/>
              </a:rPr>
              <a:t>Pompe </a:t>
            </a:r>
            <a:r>
              <a:rPr sz="1600" b="1" spc="-5" dirty="0">
                <a:solidFill>
                  <a:srgbClr val="2C2CB8"/>
                </a:solidFill>
                <a:latin typeface="Verdana"/>
                <a:cs typeface="Verdana"/>
              </a:rPr>
              <a:t>à </a:t>
            </a:r>
            <a:r>
              <a:rPr sz="1600" b="1" dirty="0">
                <a:solidFill>
                  <a:srgbClr val="2C2CB8"/>
                </a:solidFill>
                <a:latin typeface="Verdana"/>
                <a:cs typeface="Verdana"/>
              </a:rPr>
              <a:t> </a:t>
            </a:r>
            <a:r>
              <a:rPr sz="1600" b="1" spc="-10" dirty="0">
                <a:solidFill>
                  <a:srgbClr val="2C2CB8"/>
                </a:solidFill>
                <a:latin typeface="Verdana"/>
                <a:cs typeface="Verdana"/>
              </a:rPr>
              <a:t>vide </a:t>
            </a:r>
            <a:r>
              <a:rPr sz="1600" b="1" spc="-5" dirty="0">
                <a:solidFill>
                  <a:srgbClr val="2C2CB8"/>
                </a:solidFill>
                <a:latin typeface="Verdana"/>
                <a:cs typeface="Verdana"/>
              </a:rPr>
              <a:t> alternat</a:t>
            </a:r>
            <a:r>
              <a:rPr sz="1600" b="1" spc="-15" dirty="0">
                <a:solidFill>
                  <a:srgbClr val="2C2CB8"/>
                </a:solidFill>
                <a:latin typeface="Verdana"/>
                <a:cs typeface="Verdana"/>
              </a:rPr>
              <a:t>i</a:t>
            </a:r>
            <a:r>
              <a:rPr sz="1600" b="1" spc="-10" dirty="0">
                <a:solidFill>
                  <a:srgbClr val="2C2CB8"/>
                </a:solidFill>
                <a:latin typeface="Verdana"/>
                <a:cs typeface="Verdana"/>
              </a:rPr>
              <a:t>v</a:t>
            </a:r>
            <a:r>
              <a:rPr sz="1600" b="1" spc="-5" dirty="0">
                <a:solidFill>
                  <a:srgbClr val="2C2CB8"/>
                </a:solidFill>
                <a:latin typeface="Verdana"/>
                <a:cs typeface="Verdana"/>
              </a:rPr>
              <a:t>e</a:t>
            </a:r>
            <a:endParaRPr sz="1600">
              <a:latin typeface="Verdana"/>
              <a:cs typeface="Verdana"/>
            </a:endParaRPr>
          </a:p>
        </p:txBody>
      </p:sp>
      <p:sp>
        <p:nvSpPr>
          <p:cNvPr id="26" name="Espace réservé du numéro de diapositive 25"/>
          <p:cNvSpPr>
            <a:spLocks noGrp="1"/>
          </p:cNvSpPr>
          <p:nvPr>
            <p:ph type="sldNum" sz="quarter" idx="7"/>
          </p:nvPr>
        </p:nvSpPr>
        <p:spPr/>
        <p:txBody>
          <a:bodyPr/>
          <a:lstStyle/>
          <a:p>
            <a:fld id="{B6F15528-21DE-4FAA-801E-634DDDAF4B2B}" type="slidenum">
              <a:rPr lang="fr-FR" smtClean="0"/>
              <a:t>23</a:t>
            </a:fld>
            <a:endParaRPr lang="fr-FR"/>
          </a:p>
        </p:txBody>
      </p:sp>
    </p:spTree>
    <p:extLst>
      <p:ext uri="{BB962C8B-B14F-4D97-AF65-F5344CB8AC3E}">
        <p14:creationId xmlns:p14="http://schemas.microsoft.com/office/powerpoint/2010/main" val="602136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406" y="292049"/>
            <a:ext cx="6020435" cy="391795"/>
          </a:xfrm>
          <a:prstGeom prst="rect">
            <a:avLst/>
          </a:prstGeom>
        </p:spPr>
        <p:txBody>
          <a:bodyPr vert="horz" wrap="square" lIns="0" tIns="12700" rIns="0" bIns="0" rtlCol="0">
            <a:spAutoFit/>
          </a:bodyPr>
          <a:lstStyle/>
          <a:p>
            <a:pPr marL="12700">
              <a:lnSpc>
                <a:spcPct val="100000"/>
              </a:lnSpc>
              <a:spcBef>
                <a:spcPts val="100"/>
              </a:spcBef>
            </a:pPr>
            <a:r>
              <a:rPr sz="2400" spc="-5" dirty="0" smtClean="0"/>
              <a:t>5.</a:t>
            </a:r>
            <a:r>
              <a:rPr sz="2400" spc="-20" dirty="0" smtClean="0"/>
              <a:t> </a:t>
            </a:r>
            <a:r>
              <a:rPr sz="2400" dirty="0"/>
              <a:t>Éléments</a:t>
            </a:r>
            <a:r>
              <a:rPr sz="2400" spc="-5" dirty="0"/>
              <a:t> </a:t>
            </a:r>
            <a:r>
              <a:rPr sz="2400" dirty="0"/>
              <a:t>à </a:t>
            </a:r>
            <a:r>
              <a:rPr sz="2400" spc="-10" dirty="0"/>
              <a:t>prendre</a:t>
            </a:r>
            <a:r>
              <a:rPr sz="2400" spc="-5" dirty="0"/>
              <a:t> </a:t>
            </a:r>
            <a:r>
              <a:rPr sz="2400" dirty="0"/>
              <a:t>en</a:t>
            </a:r>
            <a:r>
              <a:rPr sz="2400" spc="-5" dirty="0"/>
              <a:t> compte</a:t>
            </a:r>
            <a:endParaRPr sz="2400" dirty="0"/>
          </a:p>
        </p:txBody>
      </p:sp>
      <p:sp>
        <p:nvSpPr>
          <p:cNvPr id="3" name="object 3"/>
          <p:cNvSpPr txBox="1"/>
          <p:nvPr/>
        </p:nvSpPr>
        <p:spPr>
          <a:xfrm>
            <a:off x="762406" y="602335"/>
            <a:ext cx="7692390" cy="4231005"/>
          </a:xfrm>
          <a:prstGeom prst="rect">
            <a:avLst/>
          </a:prstGeom>
        </p:spPr>
        <p:txBody>
          <a:bodyPr vert="horz" wrap="square" lIns="0" tIns="133350" rIns="0" bIns="0" rtlCol="0">
            <a:spAutoFit/>
          </a:bodyPr>
          <a:lstStyle/>
          <a:p>
            <a:pPr marL="13970" algn="just">
              <a:lnSpc>
                <a:spcPct val="100000"/>
              </a:lnSpc>
              <a:spcBef>
                <a:spcPts val="1050"/>
              </a:spcBef>
            </a:pPr>
            <a:r>
              <a:rPr sz="2000" b="1" dirty="0" smtClean="0">
                <a:solidFill>
                  <a:srgbClr val="2C2CB8"/>
                </a:solidFill>
                <a:latin typeface="Verdana"/>
                <a:cs typeface="Verdana"/>
              </a:rPr>
              <a:t>5.1</a:t>
            </a:r>
            <a:r>
              <a:rPr sz="2000" b="1" dirty="0">
                <a:solidFill>
                  <a:srgbClr val="2C2CB8"/>
                </a:solidFill>
                <a:latin typeface="Verdana"/>
                <a:cs typeface="Verdana"/>
              </a:rPr>
              <a:t>.</a:t>
            </a:r>
            <a:r>
              <a:rPr sz="2000" b="1" spc="-30" dirty="0">
                <a:solidFill>
                  <a:srgbClr val="2C2CB8"/>
                </a:solidFill>
                <a:latin typeface="Verdana"/>
                <a:cs typeface="Verdana"/>
              </a:rPr>
              <a:t> </a:t>
            </a:r>
            <a:r>
              <a:rPr sz="2000" b="1" dirty="0">
                <a:solidFill>
                  <a:srgbClr val="2C2CB8"/>
                </a:solidFill>
                <a:latin typeface="Verdana"/>
                <a:cs typeface="Verdana"/>
              </a:rPr>
              <a:t>Débit</a:t>
            </a:r>
            <a:r>
              <a:rPr sz="2000" b="1" spc="-45" dirty="0">
                <a:solidFill>
                  <a:srgbClr val="2C2CB8"/>
                </a:solidFill>
                <a:latin typeface="Verdana"/>
                <a:cs typeface="Verdana"/>
              </a:rPr>
              <a:t> </a:t>
            </a:r>
            <a:r>
              <a:rPr sz="2000" b="1" dirty="0">
                <a:solidFill>
                  <a:srgbClr val="2C2CB8"/>
                </a:solidFill>
                <a:latin typeface="Verdana"/>
                <a:cs typeface="Verdana"/>
              </a:rPr>
              <a:t>minimum</a:t>
            </a:r>
            <a:endParaRPr sz="2000" dirty="0">
              <a:latin typeface="Verdana"/>
              <a:cs typeface="Verdana"/>
            </a:endParaRPr>
          </a:p>
          <a:p>
            <a:pPr marL="12700" marR="5715" algn="just">
              <a:lnSpc>
                <a:spcPct val="100000"/>
              </a:lnSpc>
              <a:spcBef>
                <a:spcPts val="955"/>
              </a:spcBef>
              <a:buFont typeface="Wingdings"/>
              <a:buChar char=""/>
              <a:tabLst>
                <a:tab pos="218440" algn="l"/>
              </a:tabLst>
            </a:pPr>
            <a:r>
              <a:rPr sz="2000" spc="-5" dirty="0">
                <a:latin typeface="Verdana"/>
                <a:cs typeface="Verdana"/>
              </a:rPr>
              <a:t>Les </a:t>
            </a:r>
            <a:r>
              <a:rPr sz="2000" b="1" spc="-5" dirty="0">
                <a:latin typeface="Verdana"/>
                <a:cs typeface="Verdana"/>
              </a:rPr>
              <a:t>petits </a:t>
            </a:r>
            <a:r>
              <a:rPr sz="2000" b="1" dirty="0">
                <a:latin typeface="Verdana"/>
                <a:cs typeface="Verdana"/>
              </a:rPr>
              <a:t>débits </a:t>
            </a:r>
            <a:r>
              <a:rPr sz="2000" spc="-5" dirty="0">
                <a:latin typeface="Verdana"/>
                <a:cs typeface="Verdana"/>
              </a:rPr>
              <a:t>(</a:t>
            </a:r>
            <a:r>
              <a:rPr sz="2000" spc="-5" dirty="0">
                <a:solidFill>
                  <a:srgbClr val="0303BC"/>
                </a:solidFill>
                <a:latin typeface="Verdana"/>
                <a:cs typeface="Verdana"/>
              </a:rPr>
              <a:t>lors </a:t>
            </a:r>
            <a:r>
              <a:rPr sz="2000" spc="-10" dirty="0">
                <a:solidFill>
                  <a:srgbClr val="0303BC"/>
                </a:solidFill>
                <a:latin typeface="Verdana"/>
                <a:cs typeface="Verdana"/>
              </a:rPr>
              <a:t>d’un </a:t>
            </a:r>
            <a:r>
              <a:rPr sz="2000" spc="-5" dirty="0">
                <a:solidFill>
                  <a:srgbClr val="0303BC"/>
                </a:solidFill>
                <a:latin typeface="Verdana"/>
                <a:cs typeface="Verdana"/>
              </a:rPr>
              <a:t>refoulement </a:t>
            </a:r>
            <a:r>
              <a:rPr sz="2000" spc="-10" dirty="0">
                <a:solidFill>
                  <a:srgbClr val="0303BC"/>
                </a:solidFill>
                <a:latin typeface="Verdana"/>
                <a:cs typeface="Verdana"/>
              </a:rPr>
              <a:t>restreint) </a:t>
            </a:r>
            <a:r>
              <a:rPr sz="2000" spc="-10" dirty="0">
                <a:latin typeface="Verdana"/>
                <a:cs typeface="Verdana"/>
              </a:rPr>
              <a:t>ont </a:t>
            </a:r>
            <a:r>
              <a:rPr sz="2000" spc="-5" dirty="0">
                <a:latin typeface="Verdana"/>
                <a:cs typeface="Verdana"/>
              </a:rPr>
              <a:t> tendance </a:t>
            </a:r>
            <a:r>
              <a:rPr sz="2000" dirty="0">
                <a:latin typeface="Verdana"/>
                <a:cs typeface="Verdana"/>
              </a:rPr>
              <a:t>à </a:t>
            </a:r>
            <a:r>
              <a:rPr sz="2000" spc="-5" dirty="0">
                <a:latin typeface="Verdana"/>
                <a:cs typeface="Verdana"/>
              </a:rPr>
              <a:t>créer de la recirculation </a:t>
            </a:r>
            <a:r>
              <a:rPr sz="2000" spc="-10" dirty="0">
                <a:latin typeface="Verdana"/>
                <a:cs typeface="Verdana"/>
              </a:rPr>
              <a:t>interne, </a:t>
            </a:r>
            <a:r>
              <a:rPr sz="2000" spc="-5" dirty="0">
                <a:latin typeface="Verdana"/>
                <a:cs typeface="Verdana"/>
              </a:rPr>
              <a:t>ce qui peut </a:t>
            </a:r>
            <a:r>
              <a:rPr sz="2000" dirty="0">
                <a:latin typeface="Verdana"/>
                <a:cs typeface="Verdana"/>
              </a:rPr>
              <a:t> </a:t>
            </a:r>
            <a:r>
              <a:rPr sz="2000" spc="-5" dirty="0">
                <a:latin typeface="Verdana"/>
                <a:cs typeface="Verdana"/>
              </a:rPr>
              <a:t>provoquer</a:t>
            </a:r>
            <a:r>
              <a:rPr sz="2000" spc="-45" dirty="0">
                <a:latin typeface="Verdana"/>
                <a:cs typeface="Verdana"/>
              </a:rPr>
              <a:t> </a:t>
            </a:r>
            <a:r>
              <a:rPr sz="2000" spc="-5" dirty="0">
                <a:latin typeface="Verdana"/>
                <a:cs typeface="Verdana"/>
              </a:rPr>
              <a:t>des</a:t>
            </a:r>
            <a:r>
              <a:rPr sz="2000" spc="-10" dirty="0">
                <a:latin typeface="Verdana"/>
                <a:cs typeface="Verdana"/>
              </a:rPr>
              <a:t> </a:t>
            </a:r>
            <a:r>
              <a:rPr sz="2000" spc="-5" dirty="0">
                <a:latin typeface="Verdana"/>
                <a:cs typeface="Verdana"/>
              </a:rPr>
              <a:t>dégradations</a:t>
            </a:r>
            <a:r>
              <a:rPr sz="2000" spc="-15" dirty="0">
                <a:latin typeface="Verdana"/>
                <a:cs typeface="Verdana"/>
              </a:rPr>
              <a:t> </a:t>
            </a:r>
            <a:r>
              <a:rPr sz="2000" spc="-5" dirty="0">
                <a:latin typeface="Verdana"/>
                <a:cs typeface="Verdana"/>
              </a:rPr>
              <a:t>prématurées.</a:t>
            </a:r>
            <a:endParaRPr sz="2000" dirty="0">
              <a:latin typeface="Verdana"/>
              <a:cs typeface="Verdana"/>
            </a:endParaRPr>
          </a:p>
          <a:p>
            <a:pPr marL="12700" marR="5715" algn="just">
              <a:lnSpc>
                <a:spcPct val="100000"/>
              </a:lnSpc>
            </a:pPr>
            <a:r>
              <a:rPr sz="2000" spc="-5" dirty="0">
                <a:latin typeface="Verdana"/>
                <a:cs typeface="Verdana"/>
              </a:rPr>
              <a:t>C’est</a:t>
            </a:r>
            <a:r>
              <a:rPr sz="2000" spc="380" dirty="0">
                <a:latin typeface="Verdana"/>
                <a:cs typeface="Verdana"/>
              </a:rPr>
              <a:t> </a:t>
            </a:r>
            <a:r>
              <a:rPr sz="2000" spc="-5" dirty="0">
                <a:latin typeface="Verdana"/>
                <a:cs typeface="Verdana"/>
              </a:rPr>
              <a:t>pour</a:t>
            </a:r>
            <a:r>
              <a:rPr sz="2000" spc="360" dirty="0">
                <a:latin typeface="Verdana"/>
                <a:cs typeface="Verdana"/>
              </a:rPr>
              <a:t> </a:t>
            </a:r>
            <a:r>
              <a:rPr sz="2000" spc="-5" dirty="0">
                <a:latin typeface="Verdana"/>
                <a:cs typeface="Verdana"/>
              </a:rPr>
              <a:t>cela</a:t>
            </a:r>
            <a:r>
              <a:rPr sz="2000" spc="375" dirty="0">
                <a:latin typeface="Verdana"/>
                <a:cs typeface="Verdana"/>
              </a:rPr>
              <a:t> </a:t>
            </a:r>
            <a:r>
              <a:rPr sz="2000" spc="-5" dirty="0">
                <a:latin typeface="Verdana"/>
                <a:cs typeface="Verdana"/>
              </a:rPr>
              <a:t>que</a:t>
            </a:r>
            <a:r>
              <a:rPr sz="2000" spc="360" dirty="0">
                <a:latin typeface="Verdana"/>
                <a:cs typeface="Verdana"/>
              </a:rPr>
              <a:t> </a:t>
            </a:r>
            <a:r>
              <a:rPr sz="2000" spc="-5" dirty="0">
                <a:latin typeface="Verdana"/>
                <a:cs typeface="Verdana"/>
              </a:rPr>
              <a:t>le</a:t>
            </a:r>
            <a:r>
              <a:rPr sz="2000" spc="365" dirty="0">
                <a:latin typeface="Verdana"/>
                <a:cs typeface="Verdana"/>
              </a:rPr>
              <a:t> </a:t>
            </a:r>
            <a:r>
              <a:rPr sz="2000" spc="-5" dirty="0">
                <a:latin typeface="Verdana"/>
                <a:cs typeface="Verdana"/>
              </a:rPr>
              <a:t>constructeur</a:t>
            </a:r>
            <a:r>
              <a:rPr sz="2000" spc="365" dirty="0">
                <a:latin typeface="Verdana"/>
                <a:cs typeface="Verdana"/>
              </a:rPr>
              <a:t> </a:t>
            </a:r>
            <a:r>
              <a:rPr sz="2000" spc="-5" dirty="0">
                <a:latin typeface="Verdana"/>
                <a:cs typeface="Verdana"/>
              </a:rPr>
              <a:t>spécifie</a:t>
            </a:r>
            <a:r>
              <a:rPr sz="2000" spc="365" dirty="0">
                <a:latin typeface="Verdana"/>
                <a:cs typeface="Verdana"/>
              </a:rPr>
              <a:t> </a:t>
            </a:r>
            <a:r>
              <a:rPr sz="2000" spc="-10" dirty="0">
                <a:latin typeface="Verdana"/>
                <a:cs typeface="Verdana"/>
              </a:rPr>
              <a:t>généralement </a:t>
            </a:r>
            <a:r>
              <a:rPr sz="2000" spc="-690" dirty="0">
                <a:latin typeface="Verdana"/>
                <a:cs typeface="Verdana"/>
              </a:rPr>
              <a:t> </a:t>
            </a:r>
            <a:r>
              <a:rPr sz="2000" dirty="0">
                <a:latin typeface="Verdana"/>
                <a:cs typeface="Verdana"/>
              </a:rPr>
              <a:t>un</a:t>
            </a:r>
            <a:r>
              <a:rPr sz="2000" spc="-30" dirty="0">
                <a:latin typeface="Verdana"/>
                <a:cs typeface="Verdana"/>
              </a:rPr>
              <a:t> </a:t>
            </a:r>
            <a:r>
              <a:rPr sz="2000" spc="-5" dirty="0">
                <a:solidFill>
                  <a:srgbClr val="0303BC"/>
                </a:solidFill>
                <a:latin typeface="Verdana"/>
                <a:cs typeface="Verdana"/>
              </a:rPr>
              <a:t>débit</a:t>
            </a:r>
            <a:r>
              <a:rPr sz="2000" spc="5" dirty="0">
                <a:solidFill>
                  <a:srgbClr val="0303BC"/>
                </a:solidFill>
                <a:latin typeface="Verdana"/>
                <a:cs typeface="Verdana"/>
              </a:rPr>
              <a:t> </a:t>
            </a:r>
            <a:r>
              <a:rPr sz="2000" spc="-5" dirty="0">
                <a:solidFill>
                  <a:srgbClr val="0303BC"/>
                </a:solidFill>
                <a:latin typeface="Verdana"/>
                <a:cs typeface="Verdana"/>
              </a:rPr>
              <a:t>minimum</a:t>
            </a:r>
            <a:r>
              <a:rPr sz="2000" spc="10" dirty="0">
                <a:solidFill>
                  <a:srgbClr val="0303BC"/>
                </a:solidFill>
                <a:latin typeface="Verdana"/>
                <a:cs typeface="Verdana"/>
              </a:rPr>
              <a:t> </a:t>
            </a:r>
            <a:r>
              <a:rPr sz="2000" spc="-5" dirty="0">
                <a:latin typeface="Verdana"/>
                <a:cs typeface="Verdana"/>
              </a:rPr>
              <a:t>pour</a:t>
            </a:r>
            <a:r>
              <a:rPr sz="2000" spc="-25" dirty="0">
                <a:latin typeface="Verdana"/>
                <a:cs typeface="Verdana"/>
              </a:rPr>
              <a:t> </a:t>
            </a:r>
            <a:r>
              <a:rPr sz="2000" dirty="0">
                <a:latin typeface="Verdana"/>
                <a:cs typeface="Verdana"/>
              </a:rPr>
              <a:t>un</a:t>
            </a:r>
            <a:r>
              <a:rPr sz="2000" spc="-20" dirty="0">
                <a:latin typeface="Verdana"/>
                <a:cs typeface="Verdana"/>
              </a:rPr>
              <a:t> </a:t>
            </a:r>
            <a:r>
              <a:rPr sz="2000" spc="-5" dirty="0">
                <a:latin typeface="Verdana"/>
                <a:cs typeface="Verdana"/>
              </a:rPr>
              <a:t>fonctionnement</a:t>
            </a:r>
            <a:r>
              <a:rPr sz="2000" spc="-40" dirty="0">
                <a:latin typeface="Verdana"/>
                <a:cs typeface="Verdana"/>
              </a:rPr>
              <a:t> </a:t>
            </a:r>
            <a:r>
              <a:rPr sz="2000" dirty="0">
                <a:latin typeface="Verdana"/>
                <a:cs typeface="Verdana"/>
              </a:rPr>
              <a:t>correct.</a:t>
            </a:r>
          </a:p>
          <a:p>
            <a:pPr>
              <a:lnSpc>
                <a:spcPct val="100000"/>
              </a:lnSpc>
              <a:spcBef>
                <a:spcPts val="30"/>
              </a:spcBef>
            </a:pPr>
            <a:endParaRPr sz="1950" dirty="0">
              <a:latin typeface="Verdana"/>
              <a:cs typeface="Verdana"/>
            </a:endParaRPr>
          </a:p>
          <a:p>
            <a:pPr marL="12700" marR="5715" algn="just">
              <a:lnSpc>
                <a:spcPct val="100000"/>
              </a:lnSpc>
              <a:buFont typeface="Wingdings"/>
              <a:buChar char=""/>
              <a:tabLst>
                <a:tab pos="218440" algn="l"/>
              </a:tabLst>
            </a:pPr>
            <a:r>
              <a:rPr sz="2000" spc="-5" dirty="0">
                <a:latin typeface="Verdana"/>
                <a:cs typeface="Verdana"/>
              </a:rPr>
              <a:t>Les</a:t>
            </a:r>
            <a:r>
              <a:rPr sz="2000" spc="675" dirty="0">
                <a:latin typeface="Verdana"/>
                <a:cs typeface="Verdana"/>
              </a:rPr>
              <a:t> </a:t>
            </a:r>
            <a:r>
              <a:rPr sz="2000" b="1" spc="-5" dirty="0">
                <a:latin typeface="Verdana"/>
                <a:cs typeface="Verdana"/>
              </a:rPr>
              <a:t>débits</a:t>
            </a:r>
            <a:r>
              <a:rPr sz="2000" b="1" spc="15" dirty="0">
                <a:latin typeface="Verdana"/>
                <a:cs typeface="Verdana"/>
              </a:rPr>
              <a:t> </a:t>
            </a:r>
            <a:r>
              <a:rPr sz="2000" b="1" dirty="0">
                <a:latin typeface="Verdana"/>
                <a:cs typeface="Verdana"/>
              </a:rPr>
              <a:t>nuls</a:t>
            </a:r>
            <a:r>
              <a:rPr sz="2000" b="1" spc="10" dirty="0">
                <a:latin typeface="Verdana"/>
                <a:cs typeface="Verdana"/>
              </a:rPr>
              <a:t> </a:t>
            </a:r>
            <a:r>
              <a:rPr sz="2000" spc="-5" dirty="0">
                <a:latin typeface="Verdana"/>
                <a:cs typeface="Verdana"/>
              </a:rPr>
              <a:t>(</a:t>
            </a:r>
            <a:r>
              <a:rPr sz="2000" spc="-5" dirty="0">
                <a:solidFill>
                  <a:srgbClr val="0303BC"/>
                </a:solidFill>
                <a:latin typeface="Verdana"/>
                <a:cs typeface="Verdana"/>
              </a:rPr>
              <a:t>refoulement</a:t>
            </a:r>
            <a:r>
              <a:rPr sz="2000" spc="665" dirty="0">
                <a:solidFill>
                  <a:srgbClr val="0303BC"/>
                </a:solidFill>
                <a:latin typeface="Verdana"/>
                <a:cs typeface="Verdana"/>
              </a:rPr>
              <a:t> </a:t>
            </a:r>
            <a:r>
              <a:rPr sz="2000" spc="-5" dirty="0">
                <a:solidFill>
                  <a:srgbClr val="0303BC"/>
                </a:solidFill>
                <a:latin typeface="Verdana"/>
                <a:cs typeface="Verdana"/>
              </a:rPr>
              <a:t>fermé</a:t>
            </a:r>
            <a:r>
              <a:rPr sz="2000" spc="-5" dirty="0">
                <a:latin typeface="Verdana"/>
                <a:cs typeface="Verdana"/>
              </a:rPr>
              <a:t>)</a:t>
            </a:r>
            <a:r>
              <a:rPr sz="2000" spc="685" dirty="0">
                <a:latin typeface="Verdana"/>
                <a:cs typeface="Verdana"/>
              </a:rPr>
              <a:t> </a:t>
            </a:r>
            <a:r>
              <a:rPr sz="2000" dirty="0">
                <a:latin typeface="Verdana"/>
                <a:cs typeface="Verdana"/>
              </a:rPr>
              <a:t>:</a:t>
            </a:r>
            <a:r>
              <a:rPr sz="2000" spc="665" dirty="0">
                <a:latin typeface="Verdana"/>
                <a:cs typeface="Verdana"/>
              </a:rPr>
              <a:t> </a:t>
            </a:r>
            <a:r>
              <a:rPr sz="2000" dirty="0">
                <a:latin typeface="Verdana"/>
                <a:cs typeface="Verdana"/>
              </a:rPr>
              <a:t>une</a:t>
            </a:r>
            <a:r>
              <a:rPr sz="2000" spc="670" dirty="0">
                <a:latin typeface="Verdana"/>
                <a:cs typeface="Verdana"/>
              </a:rPr>
              <a:t> </a:t>
            </a:r>
            <a:r>
              <a:rPr sz="2000" spc="-5" dirty="0">
                <a:latin typeface="Verdana"/>
                <a:cs typeface="Verdana"/>
              </a:rPr>
              <a:t>partie</a:t>
            </a:r>
            <a:r>
              <a:rPr sz="2000" spc="655" dirty="0">
                <a:latin typeface="Verdana"/>
                <a:cs typeface="Verdana"/>
              </a:rPr>
              <a:t> </a:t>
            </a:r>
            <a:r>
              <a:rPr sz="2000" spc="-5" dirty="0">
                <a:latin typeface="Verdana"/>
                <a:cs typeface="Verdana"/>
              </a:rPr>
              <a:t>de </a:t>
            </a:r>
            <a:r>
              <a:rPr sz="2000" spc="-695" dirty="0">
                <a:latin typeface="Verdana"/>
                <a:cs typeface="Verdana"/>
              </a:rPr>
              <a:t> </a:t>
            </a:r>
            <a:r>
              <a:rPr sz="2000" spc="-5" dirty="0">
                <a:latin typeface="Verdana"/>
                <a:cs typeface="Verdana"/>
              </a:rPr>
              <a:t>l’énergie </a:t>
            </a:r>
            <a:r>
              <a:rPr sz="2000" spc="-10" dirty="0">
                <a:latin typeface="Verdana"/>
                <a:cs typeface="Verdana"/>
              </a:rPr>
              <a:t>hydraulique </a:t>
            </a:r>
            <a:r>
              <a:rPr sz="2000" spc="-5" dirty="0">
                <a:latin typeface="Verdana"/>
                <a:cs typeface="Verdana"/>
              </a:rPr>
              <a:t>fournie par la pompe est </a:t>
            </a:r>
            <a:r>
              <a:rPr sz="2000" spc="-10" dirty="0">
                <a:latin typeface="Verdana"/>
                <a:cs typeface="Verdana"/>
              </a:rPr>
              <a:t>convertie </a:t>
            </a:r>
            <a:r>
              <a:rPr sz="2000" spc="-20" dirty="0">
                <a:latin typeface="Verdana"/>
                <a:cs typeface="Verdana"/>
              </a:rPr>
              <a:t>en </a:t>
            </a:r>
            <a:r>
              <a:rPr sz="2000" spc="-15" dirty="0">
                <a:latin typeface="Verdana"/>
                <a:cs typeface="Verdana"/>
              </a:rPr>
              <a:t> </a:t>
            </a:r>
            <a:r>
              <a:rPr sz="2000" spc="-40" dirty="0">
                <a:latin typeface="Verdana"/>
                <a:cs typeface="Verdana"/>
              </a:rPr>
              <a:t>chaleur,</a:t>
            </a:r>
            <a:r>
              <a:rPr sz="2000" spc="-35" dirty="0">
                <a:latin typeface="Verdana"/>
                <a:cs typeface="Verdana"/>
              </a:rPr>
              <a:t> </a:t>
            </a:r>
            <a:r>
              <a:rPr sz="2000" spc="-5" dirty="0">
                <a:latin typeface="Verdana"/>
                <a:cs typeface="Verdana"/>
              </a:rPr>
              <a:t>le liquide se chauffe et peut </a:t>
            </a:r>
            <a:r>
              <a:rPr sz="2000" spc="-10" dirty="0">
                <a:latin typeface="Verdana"/>
                <a:cs typeface="Verdana"/>
              </a:rPr>
              <a:t>éventuellement </a:t>
            </a:r>
            <a:r>
              <a:rPr sz="2000" spc="-15" dirty="0">
                <a:latin typeface="Verdana"/>
                <a:cs typeface="Verdana"/>
              </a:rPr>
              <a:t>se </a:t>
            </a:r>
            <a:r>
              <a:rPr sz="2000" spc="-10" dirty="0">
                <a:latin typeface="Verdana"/>
                <a:cs typeface="Verdana"/>
              </a:rPr>
              <a:t> </a:t>
            </a:r>
            <a:r>
              <a:rPr sz="2000" b="1" dirty="0">
                <a:latin typeface="Verdana"/>
                <a:cs typeface="Verdana"/>
              </a:rPr>
              <a:t>vaporiser</a:t>
            </a:r>
            <a:r>
              <a:rPr sz="2000" dirty="0">
                <a:latin typeface="Verdana"/>
                <a:cs typeface="Verdana"/>
              </a:rPr>
              <a:t>.</a:t>
            </a:r>
          </a:p>
          <a:p>
            <a:pPr marL="12700" marR="5080" algn="just">
              <a:lnSpc>
                <a:spcPct val="100000"/>
              </a:lnSpc>
              <a:spcBef>
                <a:spcPts val="5"/>
              </a:spcBef>
            </a:pPr>
            <a:r>
              <a:rPr sz="2000" dirty="0">
                <a:latin typeface="Verdana"/>
                <a:cs typeface="Verdana"/>
              </a:rPr>
              <a:t>Un</a:t>
            </a:r>
            <a:r>
              <a:rPr sz="2000" spc="5" dirty="0">
                <a:latin typeface="Verdana"/>
                <a:cs typeface="Verdana"/>
              </a:rPr>
              <a:t> </a:t>
            </a:r>
            <a:r>
              <a:rPr sz="2000" spc="-5" dirty="0">
                <a:solidFill>
                  <a:srgbClr val="0303BC"/>
                </a:solidFill>
                <a:latin typeface="Verdana"/>
                <a:cs typeface="Verdana"/>
              </a:rPr>
              <a:t>refoulement</a:t>
            </a:r>
            <a:r>
              <a:rPr sz="2000" dirty="0">
                <a:solidFill>
                  <a:srgbClr val="0303BC"/>
                </a:solidFill>
                <a:latin typeface="Verdana"/>
                <a:cs typeface="Verdana"/>
              </a:rPr>
              <a:t> </a:t>
            </a:r>
            <a:r>
              <a:rPr sz="2000" spc="-5" dirty="0">
                <a:solidFill>
                  <a:srgbClr val="0303BC"/>
                </a:solidFill>
                <a:latin typeface="Verdana"/>
                <a:cs typeface="Verdana"/>
              </a:rPr>
              <a:t>fermé</a:t>
            </a:r>
            <a:r>
              <a:rPr sz="2000" dirty="0">
                <a:solidFill>
                  <a:srgbClr val="0303BC"/>
                </a:solidFill>
                <a:latin typeface="Verdana"/>
                <a:cs typeface="Verdana"/>
              </a:rPr>
              <a:t> </a:t>
            </a:r>
            <a:r>
              <a:rPr sz="2000" spc="-5" dirty="0">
                <a:latin typeface="Verdana"/>
                <a:cs typeface="Verdana"/>
              </a:rPr>
              <a:t>peut</a:t>
            </a:r>
            <a:r>
              <a:rPr sz="2000" dirty="0">
                <a:latin typeface="Verdana"/>
                <a:cs typeface="Verdana"/>
              </a:rPr>
              <a:t> </a:t>
            </a:r>
            <a:r>
              <a:rPr sz="2000" spc="-10" dirty="0">
                <a:latin typeface="Verdana"/>
                <a:cs typeface="Verdana"/>
              </a:rPr>
              <a:t>rapidement</a:t>
            </a:r>
            <a:r>
              <a:rPr sz="2000" spc="-5" dirty="0">
                <a:latin typeface="Verdana"/>
                <a:cs typeface="Verdana"/>
              </a:rPr>
              <a:t> en</a:t>
            </a:r>
            <a:r>
              <a:rPr sz="2000" dirty="0">
                <a:latin typeface="Verdana"/>
                <a:cs typeface="Verdana"/>
              </a:rPr>
              <a:t> </a:t>
            </a:r>
            <a:r>
              <a:rPr sz="2000" spc="-5" dirty="0">
                <a:latin typeface="Verdana"/>
                <a:cs typeface="Verdana"/>
              </a:rPr>
              <a:t>(quelques </a:t>
            </a:r>
            <a:r>
              <a:rPr sz="2000" dirty="0">
                <a:latin typeface="Verdana"/>
                <a:cs typeface="Verdana"/>
              </a:rPr>
              <a:t> </a:t>
            </a:r>
            <a:r>
              <a:rPr sz="2000" spc="-5" dirty="0">
                <a:latin typeface="Verdana"/>
                <a:cs typeface="Verdana"/>
              </a:rPr>
              <a:t>minutes)</a:t>
            </a:r>
            <a:r>
              <a:rPr sz="2000" spc="-35" dirty="0">
                <a:latin typeface="Verdana"/>
                <a:cs typeface="Verdana"/>
              </a:rPr>
              <a:t> </a:t>
            </a:r>
            <a:r>
              <a:rPr sz="2000" spc="-5" dirty="0">
                <a:latin typeface="Verdana"/>
                <a:cs typeface="Verdana"/>
              </a:rPr>
              <a:t>provoquer</a:t>
            </a:r>
            <a:r>
              <a:rPr sz="2000" spc="-20" dirty="0">
                <a:latin typeface="Verdana"/>
                <a:cs typeface="Verdana"/>
              </a:rPr>
              <a:t> </a:t>
            </a:r>
            <a:r>
              <a:rPr sz="2000" spc="-5" dirty="0">
                <a:latin typeface="Verdana"/>
                <a:cs typeface="Verdana"/>
              </a:rPr>
              <a:t>des</a:t>
            </a:r>
            <a:r>
              <a:rPr sz="2000" spc="-10" dirty="0">
                <a:latin typeface="Verdana"/>
                <a:cs typeface="Verdana"/>
              </a:rPr>
              <a:t> </a:t>
            </a:r>
            <a:r>
              <a:rPr sz="2000" spc="-5" dirty="0">
                <a:solidFill>
                  <a:srgbClr val="0303BC"/>
                </a:solidFill>
                <a:latin typeface="Verdana"/>
                <a:cs typeface="Verdana"/>
              </a:rPr>
              <a:t>dégâts</a:t>
            </a:r>
            <a:r>
              <a:rPr sz="2000" spc="-10" dirty="0">
                <a:solidFill>
                  <a:srgbClr val="0303BC"/>
                </a:solidFill>
                <a:latin typeface="Verdana"/>
                <a:cs typeface="Verdana"/>
              </a:rPr>
              <a:t> </a:t>
            </a:r>
            <a:r>
              <a:rPr sz="2000" spc="-5" dirty="0">
                <a:solidFill>
                  <a:srgbClr val="0303BC"/>
                </a:solidFill>
                <a:latin typeface="Verdana"/>
                <a:cs typeface="Verdana"/>
              </a:rPr>
              <a:t>majeures</a:t>
            </a:r>
            <a:r>
              <a:rPr sz="2000" spc="-20" dirty="0">
                <a:solidFill>
                  <a:srgbClr val="0303BC"/>
                </a:solidFill>
                <a:latin typeface="Verdana"/>
                <a:cs typeface="Verdana"/>
              </a:rPr>
              <a:t> </a:t>
            </a:r>
            <a:r>
              <a:rPr sz="2000" dirty="0">
                <a:latin typeface="Verdana"/>
                <a:cs typeface="Verdana"/>
              </a:rPr>
              <a:t>à </a:t>
            </a:r>
            <a:r>
              <a:rPr sz="2000" spc="-5" dirty="0">
                <a:latin typeface="Verdana"/>
                <a:cs typeface="Verdana"/>
              </a:rPr>
              <a:t>la</a:t>
            </a:r>
            <a:r>
              <a:rPr sz="2000" dirty="0">
                <a:latin typeface="Verdana"/>
                <a:cs typeface="Verdana"/>
              </a:rPr>
              <a:t> </a:t>
            </a:r>
            <a:r>
              <a:rPr sz="2000" spc="-5" dirty="0">
                <a:latin typeface="Verdana"/>
                <a:cs typeface="Verdana"/>
              </a:rPr>
              <a:t>pompe.</a:t>
            </a:r>
            <a:endParaRPr sz="2000" dirty="0">
              <a:latin typeface="Verdana"/>
              <a:cs typeface="Verdana"/>
            </a:endParaRPr>
          </a:p>
        </p:txBody>
      </p:sp>
      <p:sp>
        <p:nvSpPr>
          <p:cNvPr id="4" name="Espace réservé du numéro de diapositive 3"/>
          <p:cNvSpPr>
            <a:spLocks noGrp="1"/>
          </p:cNvSpPr>
          <p:nvPr>
            <p:ph type="sldNum" sz="quarter" idx="7"/>
          </p:nvPr>
        </p:nvSpPr>
        <p:spPr/>
        <p:txBody>
          <a:bodyPr/>
          <a:lstStyle/>
          <a:p>
            <a:fld id="{B6F15528-21DE-4FAA-801E-634DDDAF4B2B}" type="slidenum">
              <a:rPr lang="fr-FR" smtClean="0"/>
              <a:t>24</a:t>
            </a:fld>
            <a:endParaRPr lang="fr-FR"/>
          </a:p>
        </p:txBody>
      </p:sp>
    </p:spTree>
    <p:extLst>
      <p:ext uri="{BB962C8B-B14F-4D97-AF65-F5344CB8AC3E}">
        <p14:creationId xmlns:p14="http://schemas.microsoft.com/office/powerpoint/2010/main" val="3735819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303" y="290525"/>
            <a:ext cx="7983220" cy="5765165"/>
          </a:xfrm>
          <a:prstGeom prst="rect">
            <a:avLst/>
          </a:prstGeom>
        </p:spPr>
        <p:txBody>
          <a:bodyPr vert="horz" wrap="square" lIns="0" tIns="13335" rIns="0" bIns="0" rtlCol="0">
            <a:spAutoFit/>
          </a:bodyPr>
          <a:lstStyle/>
          <a:p>
            <a:pPr marL="84455" marR="78105" algn="just">
              <a:lnSpc>
                <a:spcPct val="100000"/>
              </a:lnSpc>
              <a:spcBef>
                <a:spcPts val="105"/>
              </a:spcBef>
            </a:pPr>
            <a:r>
              <a:rPr sz="2000" spc="-15" dirty="0">
                <a:latin typeface="Verdana"/>
                <a:cs typeface="Verdana"/>
              </a:rPr>
              <a:t>Pour </a:t>
            </a:r>
            <a:r>
              <a:rPr sz="2000" spc="-5" dirty="0">
                <a:latin typeface="Verdana"/>
                <a:cs typeface="Verdana"/>
              </a:rPr>
              <a:t>éviter </a:t>
            </a:r>
            <a:r>
              <a:rPr sz="2000" b="1" dirty="0">
                <a:latin typeface="Verdana"/>
                <a:cs typeface="Verdana"/>
              </a:rPr>
              <a:t>ces </a:t>
            </a:r>
            <a:r>
              <a:rPr sz="2000" b="1" spc="-5" dirty="0">
                <a:latin typeface="Verdana"/>
                <a:cs typeface="Verdana"/>
              </a:rPr>
              <a:t>problèmes de débit </a:t>
            </a:r>
            <a:r>
              <a:rPr sz="2000" spc="-5" dirty="0">
                <a:latin typeface="Verdana"/>
                <a:cs typeface="Verdana"/>
              </a:rPr>
              <a:t>on met </a:t>
            </a:r>
            <a:r>
              <a:rPr sz="2000" spc="-10" dirty="0">
                <a:latin typeface="Verdana"/>
                <a:cs typeface="Verdana"/>
              </a:rPr>
              <a:t>généralement </a:t>
            </a:r>
            <a:r>
              <a:rPr sz="2000" spc="-5" dirty="0">
                <a:latin typeface="Verdana"/>
                <a:cs typeface="Verdana"/>
              </a:rPr>
              <a:t> une</a:t>
            </a:r>
            <a:r>
              <a:rPr sz="2000" dirty="0">
                <a:latin typeface="Verdana"/>
                <a:cs typeface="Verdana"/>
              </a:rPr>
              <a:t> </a:t>
            </a:r>
            <a:r>
              <a:rPr sz="2000" b="1" dirty="0">
                <a:latin typeface="Verdana"/>
                <a:cs typeface="Verdana"/>
              </a:rPr>
              <a:t>ligne</a:t>
            </a:r>
            <a:r>
              <a:rPr sz="2000" b="1" spc="5" dirty="0">
                <a:latin typeface="Verdana"/>
                <a:cs typeface="Verdana"/>
              </a:rPr>
              <a:t> </a:t>
            </a:r>
            <a:r>
              <a:rPr sz="2000" b="1" dirty="0">
                <a:latin typeface="Verdana"/>
                <a:cs typeface="Verdana"/>
              </a:rPr>
              <a:t>de</a:t>
            </a:r>
            <a:r>
              <a:rPr sz="2000" b="1" spc="5" dirty="0">
                <a:latin typeface="Verdana"/>
                <a:cs typeface="Verdana"/>
              </a:rPr>
              <a:t> </a:t>
            </a:r>
            <a:r>
              <a:rPr sz="2000" b="1" spc="-5" dirty="0">
                <a:latin typeface="Verdana"/>
                <a:cs typeface="Verdana"/>
              </a:rPr>
              <a:t>recirculation</a:t>
            </a:r>
            <a:r>
              <a:rPr sz="2000" b="1" dirty="0">
                <a:latin typeface="Verdana"/>
                <a:cs typeface="Verdana"/>
              </a:rPr>
              <a:t> </a:t>
            </a:r>
            <a:r>
              <a:rPr sz="2000" spc="-5" dirty="0">
                <a:latin typeface="Verdana"/>
                <a:cs typeface="Verdana"/>
              </a:rPr>
              <a:t>qui</a:t>
            </a:r>
            <a:r>
              <a:rPr sz="2000" dirty="0">
                <a:latin typeface="Verdana"/>
                <a:cs typeface="Verdana"/>
              </a:rPr>
              <a:t> </a:t>
            </a:r>
            <a:r>
              <a:rPr sz="2000" spc="-10" dirty="0">
                <a:solidFill>
                  <a:srgbClr val="0303BC"/>
                </a:solidFill>
                <a:latin typeface="Verdana"/>
                <a:cs typeface="Verdana"/>
              </a:rPr>
              <a:t>renvoie</a:t>
            </a:r>
            <a:r>
              <a:rPr sz="2000" spc="-5" dirty="0">
                <a:solidFill>
                  <a:srgbClr val="0303BC"/>
                </a:solidFill>
                <a:latin typeface="Verdana"/>
                <a:cs typeface="Verdana"/>
              </a:rPr>
              <a:t> une</a:t>
            </a:r>
            <a:r>
              <a:rPr sz="2000" spc="690" dirty="0">
                <a:solidFill>
                  <a:srgbClr val="0303BC"/>
                </a:solidFill>
                <a:latin typeface="Verdana"/>
                <a:cs typeface="Verdana"/>
              </a:rPr>
              <a:t> </a:t>
            </a:r>
            <a:r>
              <a:rPr sz="2000" spc="-10" dirty="0">
                <a:solidFill>
                  <a:srgbClr val="0303BC"/>
                </a:solidFill>
                <a:latin typeface="Verdana"/>
                <a:cs typeface="Verdana"/>
              </a:rPr>
              <a:t>partie</a:t>
            </a:r>
            <a:r>
              <a:rPr sz="2000" spc="685" dirty="0">
                <a:solidFill>
                  <a:srgbClr val="0303BC"/>
                </a:solidFill>
                <a:latin typeface="Verdana"/>
                <a:cs typeface="Verdana"/>
              </a:rPr>
              <a:t> </a:t>
            </a:r>
            <a:r>
              <a:rPr sz="2000" spc="-5" dirty="0">
                <a:latin typeface="Verdana"/>
                <a:cs typeface="Verdana"/>
              </a:rPr>
              <a:t>du </a:t>
            </a:r>
            <a:r>
              <a:rPr sz="2000" dirty="0">
                <a:latin typeface="Verdana"/>
                <a:cs typeface="Verdana"/>
              </a:rPr>
              <a:t> </a:t>
            </a:r>
            <a:r>
              <a:rPr sz="2000" spc="-5" dirty="0">
                <a:latin typeface="Verdana"/>
                <a:cs typeface="Verdana"/>
              </a:rPr>
              <a:t>liquide</a:t>
            </a:r>
            <a:r>
              <a:rPr sz="2000" dirty="0">
                <a:latin typeface="Verdana"/>
                <a:cs typeface="Verdana"/>
              </a:rPr>
              <a:t> à</a:t>
            </a:r>
            <a:r>
              <a:rPr sz="2000" spc="5" dirty="0">
                <a:latin typeface="Verdana"/>
                <a:cs typeface="Verdana"/>
              </a:rPr>
              <a:t> </a:t>
            </a:r>
            <a:r>
              <a:rPr sz="2000" spc="-10" dirty="0">
                <a:solidFill>
                  <a:srgbClr val="0303BC"/>
                </a:solidFill>
                <a:latin typeface="Verdana"/>
                <a:cs typeface="Verdana"/>
              </a:rPr>
              <a:t>l’aspiration</a:t>
            </a:r>
            <a:r>
              <a:rPr sz="2000" spc="-5" dirty="0">
                <a:solidFill>
                  <a:srgbClr val="0303BC"/>
                </a:solidFill>
                <a:latin typeface="Verdana"/>
                <a:cs typeface="Verdana"/>
              </a:rPr>
              <a:t> </a:t>
            </a:r>
            <a:r>
              <a:rPr sz="2000" dirty="0">
                <a:latin typeface="Verdana"/>
                <a:cs typeface="Verdana"/>
              </a:rPr>
              <a:t>(</a:t>
            </a:r>
            <a:r>
              <a:rPr sz="2000" b="1" dirty="0">
                <a:latin typeface="Verdana"/>
                <a:cs typeface="Verdana"/>
              </a:rPr>
              <a:t>de</a:t>
            </a:r>
            <a:r>
              <a:rPr sz="2000" b="1" spc="5" dirty="0">
                <a:latin typeface="Verdana"/>
                <a:cs typeface="Verdana"/>
              </a:rPr>
              <a:t> </a:t>
            </a:r>
            <a:r>
              <a:rPr sz="2000" b="1" spc="-5" dirty="0">
                <a:latin typeface="Verdana"/>
                <a:cs typeface="Verdana"/>
              </a:rPr>
              <a:t>la</a:t>
            </a:r>
            <a:r>
              <a:rPr sz="2000" b="1" dirty="0">
                <a:latin typeface="Verdana"/>
                <a:cs typeface="Verdana"/>
              </a:rPr>
              <a:t> </a:t>
            </a:r>
            <a:r>
              <a:rPr sz="2000" b="1" spc="-5" dirty="0">
                <a:latin typeface="Verdana"/>
                <a:cs typeface="Verdana"/>
              </a:rPr>
              <a:t>pompe</a:t>
            </a:r>
            <a:r>
              <a:rPr sz="2000" b="1" dirty="0">
                <a:latin typeface="Verdana"/>
                <a:cs typeface="Verdana"/>
              </a:rPr>
              <a:t> ou</a:t>
            </a:r>
            <a:r>
              <a:rPr sz="2000" b="1" spc="5" dirty="0">
                <a:latin typeface="Verdana"/>
                <a:cs typeface="Verdana"/>
              </a:rPr>
              <a:t> </a:t>
            </a:r>
            <a:r>
              <a:rPr sz="2000" b="1" spc="-5" dirty="0">
                <a:latin typeface="Verdana"/>
                <a:cs typeface="Verdana"/>
              </a:rPr>
              <a:t>du</a:t>
            </a:r>
            <a:r>
              <a:rPr sz="2000" b="1" dirty="0">
                <a:latin typeface="Verdana"/>
                <a:cs typeface="Verdana"/>
              </a:rPr>
              <a:t> ballon</a:t>
            </a:r>
            <a:r>
              <a:rPr sz="2000" b="1" spc="5" dirty="0">
                <a:latin typeface="Verdana"/>
                <a:cs typeface="Verdana"/>
              </a:rPr>
              <a:t> </a:t>
            </a:r>
            <a:r>
              <a:rPr sz="2000" b="1" dirty="0">
                <a:latin typeface="Verdana"/>
                <a:cs typeface="Verdana"/>
              </a:rPr>
              <a:t>en </a:t>
            </a:r>
            <a:r>
              <a:rPr sz="2000" b="1" spc="5" dirty="0">
                <a:latin typeface="Verdana"/>
                <a:cs typeface="Verdana"/>
              </a:rPr>
              <a:t> </a:t>
            </a:r>
            <a:r>
              <a:rPr sz="2000" b="1" dirty="0">
                <a:latin typeface="Verdana"/>
                <a:cs typeface="Verdana"/>
              </a:rPr>
              <a:t>amont</a:t>
            </a:r>
            <a:r>
              <a:rPr sz="2000" dirty="0">
                <a:latin typeface="Verdana"/>
                <a:cs typeface="Verdana"/>
              </a:rPr>
              <a:t>).</a:t>
            </a:r>
          </a:p>
          <a:p>
            <a:pPr marL="84455" marR="78105" algn="just">
              <a:lnSpc>
                <a:spcPct val="100000"/>
              </a:lnSpc>
            </a:pPr>
            <a:r>
              <a:rPr sz="2000" dirty="0">
                <a:latin typeface="Verdana"/>
                <a:cs typeface="Verdana"/>
              </a:rPr>
              <a:t>Ce</a:t>
            </a:r>
            <a:r>
              <a:rPr sz="2000" spc="5" dirty="0">
                <a:latin typeface="Verdana"/>
                <a:cs typeface="Verdana"/>
              </a:rPr>
              <a:t> </a:t>
            </a:r>
            <a:r>
              <a:rPr sz="2000" spc="-5" dirty="0">
                <a:solidFill>
                  <a:srgbClr val="0303BC"/>
                </a:solidFill>
                <a:latin typeface="Verdana"/>
                <a:cs typeface="Verdana"/>
              </a:rPr>
              <a:t>débit</a:t>
            </a:r>
            <a:r>
              <a:rPr sz="2000" dirty="0">
                <a:solidFill>
                  <a:srgbClr val="0303BC"/>
                </a:solidFill>
                <a:latin typeface="Verdana"/>
                <a:cs typeface="Verdana"/>
              </a:rPr>
              <a:t> </a:t>
            </a:r>
            <a:r>
              <a:rPr sz="2000" spc="-5" dirty="0">
                <a:solidFill>
                  <a:srgbClr val="0303BC"/>
                </a:solidFill>
                <a:latin typeface="Verdana"/>
                <a:cs typeface="Verdana"/>
              </a:rPr>
              <a:t>recyclé</a:t>
            </a:r>
            <a:r>
              <a:rPr sz="2000" dirty="0">
                <a:solidFill>
                  <a:srgbClr val="0303BC"/>
                </a:solidFill>
                <a:latin typeface="Verdana"/>
                <a:cs typeface="Verdana"/>
              </a:rPr>
              <a:t> </a:t>
            </a:r>
            <a:r>
              <a:rPr sz="2000" spc="-5" dirty="0">
                <a:latin typeface="Verdana"/>
                <a:cs typeface="Verdana"/>
              </a:rPr>
              <a:t>se</a:t>
            </a:r>
            <a:r>
              <a:rPr sz="2000" dirty="0">
                <a:latin typeface="Verdana"/>
                <a:cs typeface="Verdana"/>
              </a:rPr>
              <a:t> </a:t>
            </a:r>
            <a:r>
              <a:rPr sz="2000" spc="-5" dirty="0">
                <a:latin typeface="Verdana"/>
                <a:cs typeface="Verdana"/>
              </a:rPr>
              <a:t>fait</a:t>
            </a:r>
            <a:r>
              <a:rPr sz="2000" dirty="0">
                <a:latin typeface="Verdana"/>
                <a:cs typeface="Verdana"/>
              </a:rPr>
              <a:t> </a:t>
            </a:r>
            <a:r>
              <a:rPr sz="2000" spc="-5" dirty="0">
                <a:latin typeface="Verdana"/>
                <a:cs typeface="Verdana"/>
              </a:rPr>
              <a:t>soit</a:t>
            </a:r>
            <a:r>
              <a:rPr sz="2000" dirty="0">
                <a:latin typeface="Verdana"/>
                <a:cs typeface="Verdana"/>
              </a:rPr>
              <a:t> </a:t>
            </a:r>
            <a:r>
              <a:rPr sz="2000" spc="-5" dirty="0">
                <a:latin typeface="Verdana"/>
                <a:cs typeface="Verdana"/>
              </a:rPr>
              <a:t>par</a:t>
            </a:r>
            <a:r>
              <a:rPr sz="2000" dirty="0">
                <a:latin typeface="Verdana"/>
                <a:cs typeface="Verdana"/>
              </a:rPr>
              <a:t> </a:t>
            </a:r>
            <a:r>
              <a:rPr sz="2000" b="1" dirty="0">
                <a:latin typeface="Verdana"/>
                <a:cs typeface="Verdana"/>
              </a:rPr>
              <a:t>l’intermédiaire</a:t>
            </a:r>
            <a:r>
              <a:rPr sz="2000" b="1" spc="5" dirty="0">
                <a:latin typeface="Verdana"/>
                <a:cs typeface="Verdana"/>
              </a:rPr>
              <a:t> </a:t>
            </a:r>
            <a:r>
              <a:rPr sz="2000" b="1" spc="-5" dirty="0">
                <a:latin typeface="Verdana"/>
                <a:cs typeface="Verdana"/>
              </a:rPr>
              <a:t>d’une </a:t>
            </a:r>
            <a:r>
              <a:rPr sz="2000" b="1" spc="-670" dirty="0">
                <a:latin typeface="Verdana"/>
                <a:cs typeface="Verdana"/>
              </a:rPr>
              <a:t> </a:t>
            </a:r>
            <a:r>
              <a:rPr sz="2000" b="1" spc="-5" dirty="0">
                <a:latin typeface="Verdana"/>
                <a:cs typeface="Verdana"/>
              </a:rPr>
              <a:t>vanne </a:t>
            </a:r>
            <a:r>
              <a:rPr sz="2000" spc="-5" dirty="0">
                <a:latin typeface="Verdana"/>
                <a:cs typeface="Verdana"/>
              </a:rPr>
              <a:t>de régulation </a:t>
            </a:r>
            <a:r>
              <a:rPr sz="2000" spc="-10" dirty="0">
                <a:latin typeface="Verdana"/>
                <a:cs typeface="Verdana"/>
              </a:rPr>
              <a:t>de </a:t>
            </a:r>
            <a:r>
              <a:rPr sz="2000" spc="-5" dirty="0">
                <a:latin typeface="Verdana"/>
                <a:cs typeface="Verdana"/>
              </a:rPr>
              <a:t>débit, soit par une </a:t>
            </a:r>
            <a:r>
              <a:rPr sz="2000" spc="-15" dirty="0">
                <a:latin typeface="Verdana"/>
                <a:cs typeface="Verdana"/>
              </a:rPr>
              <a:t>vanne </a:t>
            </a:r>
            <a:r>
              <a:rPr sz="2000" spc="-5" dirty="0">
                <a:latin typeface="Verdana"/>
                <a:cs typeface="Verdana"/>
              </a:rPr>
              <a:t>spécifique </a:t>
            </a:r>
            <a:r>
              <a:rPr sz="2000" dirty="0">
                <a:latin typeface="Verdana"/>
                <a:cs typeface="Verdana"/>
              </a:rPr>
              <a:t> </a:t>
            </a:r>
            <a:r>
              <a:rPr sz="2000" spc="-5" dirty="0">
                <a:latin typeface="Verdana"/>
                <a:cs typeface="Verdana"/>
              </a:rPr>
              <a:t>de</a:t>
            </a:r>
            <a:r>
              <a:rPr sz="2000" spc="-30" dirty="0">
                <a:latin typeface="Verdana"/>
                <a:cs typeface="Verdana"/>
              </a:rPr>
              <a:t> </a:t>
            </a:r>
            <a:r>
              <a:rPr sz="2000" spc="-5" dirty="0">
                <a:latin typeface="Verdana"/>
                <a:cs typeface="Verdana"/>
              </a:rPr>
              <a:t>contrôle</a:t>
            </a:r>
            <a:r>
              <a:rPr sz="2000" spc="-15" dirty="0">
                <a:latin typeface="Verdana"/>
                <a:cs typeface="Verdana"/>
              </a:rPr>
              <a:t> </a:t>
            </a:r>
            <a:r>
              <a:rPr sz="2000" spc="-5" dirty="0">
                <a:latin typeface="Verdana"/>
                <a:cs typeface="Verdana"/>
              </a:rPr>
              <a:t>de</a:t>
            </a:r>
            <a:r>
              <a:rPr sz="2000" spc="-10" dirty="0">
                <a:latin typeface="Verdana"/>
                <a:cs typeface="Verdana"/>
              </a:rPr>
              <a:t> </a:t>
            </a:r>
            <a:r>
              <a:rPr sz="2000" spc="-5" dirty="0">
                <a:latin typeface="Verdana"/>
                <a:cs typeface="Verdana"/>
              </a:rPr>
              <a:t>débit</a:t>
            </a:r>
            <a:r>
              <a:rPr sz="2000" spc="5" dirty="0">
                <a:latin typeface="Verdana"/>
                <a:cs typeface="Verdana"/>
              </a:rPr>
              <a:t> </a:t>
            </a:r>
            <a:r>
              <a:rPr sz="2000" spc="-5" dirty="0">
                <a:latin typeface="Verdana"/>
                <a:cs typeface="Verdana"/>
              </a:rPr>
              <a:t>mini.</a:t>
            </a:r>
            <a:endParaRPr sz="2000" dirty="0">
              <a:latin typeface="Verdana"/>
              <a:cs typeface="Verdana"/>
            </a:endParaRPr>
          </a:p>
          <a:p>
            <a:pPr marL="12700" algn="just">
              <a:lnSpc>
                <a:spcPct val="100000"/>
              </a:lnSpc>
              <a:spcBef>
                <a:spcPts val="1345"/>
              </a:spcBef>
            </a:pPr>
            <a:r>
              <a:rPr sz="2000" b="1" dirty="0" smtClean="0">
                <a:solidFill>
                  <a:srgbClr val="2C2CB8"/>
                </a:solidFill>
                <a:latin typeface="Verdana"/>
                <a:cs typeface="Verdana"/>
              </a:rPr>
              <a:t>5.2</a:t>
            </a:r>
            <a:r>
              <a:rPr sz="2000" b="1" dirty="0">
                <a:solidFill>
                  <a:srgbClr val="2C2CB8"/>
                </a:solidFill>
                <a:latin typeface="Verdana"/>
                <a:cs typeface="Verdana"/>
              </a:rPr>
              <a:t>.</a:t>
            </a:r>
            <a:r>
              <a:rPr sz="2000" b="1" spc="-10" dirty="0">
                <a:solidFill>
                  <a:srgbClr val="2C2CB8"/>
                </a:solidFill>
                <a:latin typeface="Verdana"/>
                <a:cs typeface="Verdana"/>
              </a:rPr>
              <a:t> </a:t>
            </a:r>
            <a:r>
              <a:rPr sz="2000" b="1" spc="-5" dirty="0">
                <a:solidFill>
                  <a:srgbClr val="2C2CB8"/>
                </a:solidFill>
                <a:latin typeface="Verdana"/>
                <a:cs typeface="Verdana"/>
              </a:rPr>
              <a:t>Le</a:t>
            </a:r>
            <a:r>
              <a:rPr sz="2000" b="1" spc="-10" dirty="0">
                <a:solidFill>
                  <a:srgbClr val="2C2CB8"/>
                </a:solidFill>
                <a:latin typeface="Verdana"/>
                <a:cs typeface="Verdana"/>
              </a:rPr>
              <a:t> </a:t>
            </a:r>
            <a:r>
              <a:rPr sz="2000" b="1" spc="-5" dirty="0">
                <a:solidFill>
                  <a:srgbClr val="2C2CB8"/>
                </a:solidFill>
                <a:latin typeface="Verdana"/>
                <a:cs typeface="Verdana"/>
              </a:rPr>
              <a:t>contrôle</a:t>
            </a:r>
            <a:r>
              <a:rPr sz="2000" b="1" spc="-15" dirty="0">
                <a:solidFill>
                  <a:srgbClr val="2C2CB8"/>
                </a:solidFill>
                <a:latin typeface="Verdana"/>
                <a:cs typeface="Verdana"/>
              </a:rPr>
              <a:t> </a:t>
            </a:r>
            <a:r>
              <a:rPr sz="2000" b="1" dirty="0">
                <a:solidFill>
                  <a:srgbClr val="2C2CB8"/>
                </a:solidFill>
                <a:latin typeface="Verdana"/>
                <a:cs typeface="Verdana"/>
              </a:rPr>
              <a:t>du</a:t>
            </a:r>
            <a:r>
              <a:rPr sz="2000" b="1" spc="-10" dirty="0">
                <a:solidFill>
                  <a:srgbClr val="2C2CB8"/>
                </a:solidFill>
                <a:latin typeface="Verdana"/>
                <a:cs typeface="Verdana"/>
              </a:rPr>
              <a:t> </a:t>
            </a:r>
            <a:r>
              <a:rPr sz="2000" b="1" spc="-5" dirty="0">
                <a:solidFill>
                  <a:srgbClr val="2C2CB8"/>
                </a:solidFill>
                <a:latin typeface="Verdana"/>
                <a:cs typeface="Verdana"/>
              </a:rPr>
              <a:t>débit</a:t>
            </a:r>
            <a:endParaRPr sz="2000" dirty="0">
              <a:latin typeface="Verdana"/>
              <a:cs typeface="Verdana"/>
            </a:endParaRPr>
          </a:p>
          <a:p>
            <a:pPr marL="84455" marR="5080" algn="just">
              <a:lnSpc>
                <a:spcPct val="100000"/>
              </a:lnSpc>
              <a:spcBef>
                <a:spcPts val="635"/>
              </a:spcBef>
            </a:pPr>
            <a:r>
              <a:rPr sz="2000" dirty="0">
                <a:latin typeface="Verdana"/>
                <a:cs typeface="Verdana"/>
              </a:rPr>
              <a:t>Lors </a:t>
            </a:r>
            <a:r>
              <a:rPr sz="2000" spc="-5" dirty="0">
                <a:latin typeface="Verdana"/>
                <a:cs typeface="Verdana"/>
              </a:rPr>
              <a:t>du </a:t>
            </a:r>
            <a:r>
              <a:rPr sz="2000" b="1" spc="-5" dirty="0">
                <a:latin typeface="Verdana"/>
                <a:cs typeface="Verdana"/>
              </a:rPr>
              <a:t>chois </a:t>
            </a:r>
            <a:r>
              <a:rPr sz="2000" b="1" dirty="0">
                <a:latin typeface="Verdana"/>
                <a:cs typeface="Verdana"/>
              </a:rPr>
              <a:t>d’une </a:t>
            </a:r>
            <a:r>
              <a:rPr sz="2000" b="1" spc="-5" dirty="0">
                <a:latin typeface="Verdana"/>
                <a:cs typeface="Verdana"/>
              </a:rPr>
              <a:t>pompe</a:t>
            </a:r>
            <a:r>
              <a:rPr sz="2000" spc="-5" dirty="0">
                <a:latin typeface="Verdana"/>
                <a:cs typeface="Verdana"/>
              </a:rPr>
              <a:t>, le point </a:t>
            </a:r>
            <a:r>
              <a:rPr sz="2000" dirty="0">
                <a:latin typeface="Verdana"/>
                <a:cs typeface="Verdana"/>
              </a:rPr>
              <a:t>de </a:t>
            </a:r>
            <a:r>
              <a:rPr sz="2000" b="1" spc="-5" dirty="0">
                <a:latin typeface="Verdana"/>
                <a:cs typeface="Verdana"/>
              </a:rPr>
              <a:t>fonctionnement </a:t>
            </a:r>
            <a:r>
              <a:rPr sz="2000" b="1" dirty="0">
                <a:latin typeface="Verdana"/>
                <a:cs typeface="Verdana"/>
              </a:rPr>
              <a:t> théorique </a:t>
            </a:r>
            <a:r>
              <a:rPr sz="2000" spc="-5" dirty="0">
                <a:latin typeface="Verdana"/>
                <a:cs typeface="Verdana"/>
              </a:rPr>
              <a:t>(obtenu par </a:t>
            </a:r>
            <a:r>
              <a:rPr sz="2000" spc="-10" dirty="0">
                <a:latin typeface="Verdana"/>
                <a:cs typeface="Verdana"/>
              </a:rPr>
              <a:t>les </a:t>
            </a:r>
            <a:r>
              <a:rPr sz="2000" spc="-5" dirty="0">
                <a:latin typeface="Verdana"/>
                <a:cs typeface="Verdana"/>
              </a:rPr>
              <a:t>courbes)ne correspond </a:t>
            </a:r>
            <a:r>
              <a:rPr sz="2000" spc="-10" dirty="0">
                <a:latin typeface="Verdana"/>
                <a:cs typeface="Verdana"/>
              </a:rPr>
              <a:t>jamais </a:t>
            </a:r>
            <a:r>
              <a:rPr sz="2000" spc="-5" dirty="0">
                <a:latin typeface="Verdana"/>
                <a:cs typeface="Verdana"/>
              </a:rPr>
              <a:t>au </a:t>
            </a:r>
            <a:r>
              <a:rPr sz="2000" dirty="0">
                <a:latin typeface="Verdana"/>
                <a:cs typeface="Verdana"/>
              </a:rPr>
              <a:t> </a:t>
            </a:r>
            <a:r>
              <a:rPr sz="2000" spc="-5" dirty="0">
                <a:latin typeface="Verdana"/>
                <a:cs typeface="Verdana"/>
              </a:rPr>
              <a:t>point de </a:t>
            </a:r>
            <a:r>
              <a:rPr sz="2000" b="1" spc="-5" dirty="0">
                <a:latin typeface="Verdana"/>
                <a:cs typeface="Verdana"/>
              </a:rPr>
              <a:t>fonctionnement réel </a:t>
            </a:r>
            <a:r>
              <a:rPr sz="2000" spc="-5" dirty="0">
                <a:latin typeface="Verdana"/>
                <a:cs typeface="Verdana"/>
              </a:rPr>
              <a:t>(les </a:t>
            </a:r>
            <a:r>
              <a:rPr sz="2000" spc="-10" dirty="0">
                <a:latin typeface="Verdana"/>
                <a:cs typeface="Verdana"/>
              </a:rPr>
              <a:t>paramètres </a:t>
            </a:r>
            <a:r>
              <a:rPr sz="2000" spc="-5" dirty="0">
                <a:latin typeface="Verdana"/>
                <a:cs typeface="Verdana"/>
              </a:rPr>
              <a:t>de </a:t>
            </a:r>
            <a:r>
              <a:rPr sz="2000" spc="-10" dirty="0">
                <a:latin typeface="Verdana"/>
                <a:cs typeface="Verdana"/>
              </a:rPr>
              <a:t>Process </a:t>
            </a:r>
            <a:r>
              <a:rPr sz="2000" spc="-5" dirty="0">
                <a:latin typeface="Verdana"/>
                <a:cs typeface="Verdana"/>
              </a:rPr>
              <a:t> évoluent</a:t>
            </a:r>
            <a:r>
              <a:rPr sz="2000" spc="-35" dirty="0">
                <a:latin typeface="Verdana"/>
                <a:cs typeface="Verdana"/>
              </a:rPr>
              <a:t> </a:t>
            </a:r>
            <a:r>
              <a:rPr sz="2000" spc="-5" dirty="0">
                <a:latin typeface="Verdana"/>
                <a:cs typeface="Verdana"/>
              </a:rPr>
              <a:t>dans</a:t>
            </a:r>
            <a:r>
              <a:rPr sz="2000" spc="-20" dirty="0">
                <a:latin typeface="Verdana"/>
                <a:cs typeface="Verdana"/>
              </a:rPr>
              <a:t> </a:t>
            </a:r>
            <a:r>
              <a:rPr sz="2000" spc="-5" dirty="0">
                <a:latin typeface="Verdana"/>
                <a:cs typeface="Verdana"/>
              </a:rPr>
              <a:t>le temps).</a:t>
            </a:r>
            <a:endParaRPr sz="2000" dirty="0">
              <a:latin typeface="Verdana"/>
              <a:cs typeface="Verdana"/>
            </a:endParaRPr>
          </a:p>
          <a:p>
            <a:pPr>
              <a:lnSpc>
                <a:spcPct val="100000"/>
              </a:lnSpc>
              <a:spcBef>
                <a:spcPts val="30"/>
              </a:spcBef>
            </a:pPr>
            <a:endParaRPr sz="1950" dirty="0">
              <a:latin typeface="Verdana"/>
              <a:cs typeface="Verdana"/>
            </a:endParaRPr>
          </a:p>
          <a:p>
            <a:pPr marL="84455" marR="5715" algn="just">
              <a:lnSpc>
                <a:spcPct val="100000"/>
              </a:lnSpc>
              <a:spcBef>
                <a:spcPts val="5"/>
              </a:spcBef>
            </a:pPr>
            <a:r>
              <a:rPr sz="2000" spc="-5" dirty="0">
                <a:latin typeface="Verdana"/>
                <a:cs typeface="Verdana"/>
              </a:rPr>
              <a:t>Il faut donc </a:t>
            </a:r>
            <a:r>
              <a:rPr sz="2000" b="1" spc="-5" dirty="0">
                <a:latin typeface="Verdana"/>
                <a:cs typeface="Verdana"/>
              </a:rPr>
              <a:t>associer </a:t>
            </a:r>
            <a:r>
              <a:rPr sz="2000" b="1" dirty="0">
                <a:latin typeface="Verdana"/>
                <a:cs typeface="Verdana"/>
              </a:rPr>
              <a:t>à </a:t>
            </a:r>
            <a:r>
              <a:rPr sz="2000" b="1" spc="-5" dirty="0">
                <a:latin typeface="Verdana"/>
                <a:cs typeface="Verdana"/>
              </a:rPr>
              <a:t>la </a:t>
            </a:r>
            <a:r>
              <a:rPr sz="2000" b="1" dirty="0">
                <a:latin typeface="Verdana"/>
                <a:cs typeface="Verdana"/>
              </a:rPr>
              <a:t>pompe </a:t>
            </a:r>
            <a:r>
              <a:rPr sz="2000" dirty="0">
                <a:latin typeface="Verdana"/>
                <a:cs typeface="Verdana"/>
              </a:rPr>
              <a:t>un </a:t>
            </a:r>
            <a:r>
              <a:rPr sz="2000" b="1" spc="-5" dirty="0">
                <a:latin typeface="Verdana"/>
                <a:cs typeface="Verdana"/>
              </a:rPr>
              <a:t>système </a:t>
            </a:r>
            <a:r>
              <a:rPr sz="2000" spc="-5" dirty="0">
                <a:latin typeface="Verdana"/>
                <a:cs typeface="Verdana"/>
              </a:rPr>
              <a:t>qui permet </a:t>
            </a:r>
            <a:r>
              <a:rPr sz="2000" dirty="0">
                <a:latin typeface="Verdana"/>
                <a:cs typeface="Verdana"/>
              </a:rPr>
              <a:t> </a:t>
            </a:r>
            <a:r>
              <a:rPr sz="2000" spc="-5" dirty="0">
                <a:latin typeface="Verdana"/>
                <a:cs typeface="Verdana"/>
              </a:rPr>
              <a:t>d’obtenir</a:t>
            </a:r>
            <a:r>
              <a:rPr sz="2000" dirty="0">
                <a:latin typeface="Verdana"/>
                <a:cs typeface="Verdana"/>
              </a:rPr>
              <a:t> </a:t>
            </a:r>
            <a:r>
              <a:rPr sz="2000" spc="-5" dirty="0">
                <a:latin typeface="Verdana"/>
                <a:cs typeface="Verdana"/>
              </a:rPr>
              <a:t>le</a:t>
            </a:r>
            <a:r>
              <a:rPr sz="2000" dirty="0">
                <a:latin typeface="Verdana"/>
                <a:cs typeface="Verdana"/>
              </a:rPr>
              <a:t> </a:t>
            </a:r>
            <a:r>
              <a:rPr sz="2000" b="1" dirty="0">
                <a:latin typeface="Verdana"/>
                <a:cs typeface="Verdana"/>
              </a:rPr>
              <a:t>débit</a:t>
            </a:r>
            <a:r>
              <a:rPr sz="2000" b="1" spc="5" dirty="0">
                <a:latin typeface="Verdana"/>
                <a:cs typeface="Verdana"/>
              </a:rPr>
              <a:t> </a:t>
            </a:r>
            <a:r>
              <a:rPr sz="2000" b="1" spc="-5" dirty="0">
                <a:latin typeface="Verdana"/>
                <a:cs typeface="Verdana"/>
              </a:rPr>
              <a:t>désiré</a:t>
            </a:r>
            <a:r>
              <a:rPr sz="2000" b="1" dirty="0">
                <a:latin typeface="Verdana"/>
                <a:cs typeface="Verdana"/>
              </a:rPr>
              <a:t> </a:t>
            </a:r>
            <a:r>
              <a:rPr sz="2000" dirty="0">
                <a:latin typeface="Verdana"/>
                <a:cs typeface="Verdana"/>
              </a:rPr>
              <a:t>à</a:t>
            </a:r>
            <a:r>
              <a:rPr sz="2000" spc="5" dirty="0">
                <a:latin typeface="Verdana"/>
                <a:cs typeface="Verdana"/>
              </a:rPr>
              <a:t> </a:t>
            </a:r>
            <a:r>
              <a:rPr sz="2000" spc="-5" dirty="0">
                <a:latin typeface="Verdana"/>
                <a:cs typeface="Verdana"/>
              </a:rPr>
              <a:t>tout</a:t>
            </a:r>
            <a:r>
              <a:rPr sz="2000" dirty="0">
                <a:latin typeface="Verdana"/>
                <a:cs typeface="Verdana"/>
              </a:rPr>
              <a:t> </a:t>
            </a:r>
            <a:r>
              <a:rPr sz="2000" spc="-5" dirty="0">
                <a:latin typeface="Verdana"/>
                <a:cs typeface="Verdana"/>
              </a:rPr>
              <a:t>moment.</a:t>
            </a:r>
            <a:r>
              <a:rPr sz="2000" dirty="0">
                <a:latin typeface="Verdana"/>
                <a:cs typeface="Verdana"/>
              </a:rPr>
              <a:t> Le</a:t>
            </a:r>
            <a:r>
              <a:rPr sz="2000" spc="5" dirty="0">
                <a:latin typeface="Verdana"/>
                <a:cs typeface="Verdana"/>
              </a:rPr>
              <a:t> </a:t>
            </a:r>
            <a:r>
              <a:rPr sz="2000" spc="-5" dirty="0">
                <a:latin typeface="Verdana"/>
                <a:cs typeface="Verdana"/>
              </a:rPr>
              <a:t>point</a:t>
            </a:r>
            <a:r>
              <a:rPr sz="2000" dirty="0">
                <a:latin typeface="Verdana"/>
                <a:cs typeface="Verdana"/>
              </a:rPr>
              <a:t> </a:t>
            </a:r>
            <a:r>
              <a:rPr sz="2000" spc="-5" dirty="0">
                <a:latin typeface="Verdana"/>
                <a:cs typeface="Verdana"/>
              </a:rPr>
              <a:t>de </a:t>
            </a:r>
            <a:r>
              <a:rPr sz="2000" dirty="0">
                <a:latin typeface="Verdana"/>
                <a:cs typeface="Verdana"/>
              </a:rPr>
              <a:t> </a:t>
            </a:r>
            <a:r>
              <a:rPr sz="2000" spc="-5" dirty="0">
                <a:latin typeface="Verdana"/>
                <a:cs typeface="Verdana"/>
              </a:rPr>
              <a:t>fonctionnement</a:t>
            </a:r>
            <a:r>
              <a:rPr sz="2000" dirty="0">
                <a:latin typeface="Verdana"/>
                <a:cs typeface="Verdana"/>
              </a:rPr>
              <a:t> </a:t>
            </a:r>
            <a:r>
              <a:rPr sz="2000" spc="-10" dirty="0">
                <a:latin typeface="Verdana"/>
                <a:cs typeface="Verdana"/>
              </a:rPr>
              <a:t>étant</a:t>
            </a:r>
            <a:r>
              <a:rPr sz="2000" spc="-5" dirty="0">
                <a:latin typeface="Verdana"/>
                <a:cs typeface="Verdana"/>
              </a:rPr>
              <a:t> l’intersection</a:t>
            </a:r>
            <a:r>
              <a:rPr sz="2000" dirty="0">
                <a:latin typeface="Verdana"/>
                <a:cs typeface="Verdana"/>
              </a:rPr>
              <a:t> </a:t>
            </a:r>
            <a:r>
              <a:rPr sz="2000" spc="-5" dirty="0">
                <a:latin typeface="Verdana"/>
                <a:cs typeface="Verdana"/>
              </a:rPr>
              <a:t>des</a:t>
            </a:r>
            <a:r>
              <a:rPr sz="2000" dirty="0">
                <a:latin typeface="Verdana"/>
                <a:cs typeface="Verdana"/>
              </a:rPr>
              <a:t> </a:t>
            </a:r>
            <a:r>
              <a:rPr sz="2000" spc="-5" dirty="0">
                <a:latin typeface="Verdana"/>
                <a:cs typeface="Verdana"/>
              </a:rPr>
              <a:t>courbes</a:t>
            </a:r>
            <a:r>
              <a:rPr sz="2000" dirty="0">
                <a:latin typeface="Verdana"/>
                <a:cs typeface="Verdana"/>
              </a:rPr>
              <a:t> H</a:t>
            </a:r>
            <a:r>
              <a:rPr sz="2000" spc="700" dirty="0">
                <a:latin typeface="Verdana"/>
                <a:cs typeface="Verdana"/>
              </a:rPr>
              <a:t> </a:t>
            </a:r>
            <a:r>
              <a:rPr sz="2000" spc="-5" dirty="0">
                <a:latin typeface="Verdana"/>
                <a:cs typeface="Verdana"/>
              </a:rPr>
              <a:t>(du </a:t>
            </a:r>
            <a:r>
              <a:rPr sz="2000" dirty="0">
                <a:latin typeface="Verdana"/>
                <a:cs typeface="Verdana"/>
              </a:rPr>
              <a:t> </a:t>
            </a:r>
            <a:r>
              <a:rPr sz="2000" spc="-5" dirty="0">
                <a:latin typeface="Verdana"/>
                <a:cs typeface="Verdana"/>
              </a:rPr>
              <a:t>réseau) et HMT (de la pompe) il </a:t>
            </a:r>
            <a:r>
              <a:rPr sz="2000" dirty="0">
                <a:latin typeface="Verdana"/>
                <a:cs typeface="Verdana"/>
              </a:rPr>
              <a:t>faut </a:t>
            </a:r>
            <a:r>
              <a:rPr sz="2000" spc="-5" dirty="0">
                <a:latin typeface="Verdana"/>
                <a:cs typeface="Verdana"/>
              </a:rPr>
              <a:t>jouer </a:t>
            </a:r>
            <a:r>
              <a:rPr sz="2000" spc="-10" dirty="0">
                <a:latin typeface="Verdana"/>
                <a:cs typeface="Verdana"/>
              </a:rPr>
              <a:t>soit </a:t>
            </a:r>
            <a:r>
              <a:rPr sz="2000" spc="-5" dirty="0">
                <a:latin typeface="Verdana"/>
                <a:cs typeface="Verdana"/>
              </a:rPr>
              <a:t>sur l’une, soit </a:t>
            </a:r>
            <a:r>
              <a:rPr sz="2000" dirty="0">
                <a:latin typeface="Verdana"/>
                <a:cs typeface="Verdana"/>
              </a:rPr>
              <a:t> sur</a:t>
            </a:r>
            <a:r>
              <a:rPr sz="2000" spc="-40" dirty="0">
                <a:latin typeface="Verdana"/>
                <a:cs typeface="Verdana"/>
              </a:rPr>
              <a:t> </a:t>
            </a:r>
            <a:r>
              <a:rPr sz="2000" spc="-5" dirty="0">
                <a:latin typeface="Verdana"/>
                <a:cs typeface="Verdana"/>
              </a:rPr>
              <a:t>l’autre.</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25</a:t>
            </a:fld>
            <a:endParaRPr lang="fr-FR"/>
          </a:p>
        </p:txBody>
      </p:sp>
    </p:spTree>
    <p:extLst>
      <p:ext uri="{BB962C8B-B14F-4D97-AF65-F5344CB8AC3E}">
        <p14:creationId xmlns:p14="http://schemas.microsoft.com/office/powerpoint/2010/main" val="1767846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473" y="290525"/>
            <a:ext cx="7171055" cy="636270"/>
          </a:xfrm>
          <a:prstGeom prst="rect">
            <a:avLst/>
          </a:prstGeom>
        </p:spPr>
        <p:txBody>
          <a:bodyPr vert="horz" wrap="square" lIns="0" tIns="13335" rIns="0" bIns="0" rtlCol="0">
            <a:spAutoFit/>
          </a:bodyPr>
          <a:lstStyle/>
          <a:p>
            <a:pPr marL="12700">
              <a:lnSpc>
                <a:spcPct val="100000"/>
              </a:lnSpc>
              <a:spcBef>
                <a:spcPts val="105"/>
              </a:spcBef>
            </a:pPr>
            <a:r>
              <a:rPr dirty="0" smtClean="0">
                <a:solidFill>
                  <a:srgbClr val="2C2CB8"/>
                </a:solidFill>
              </a:rPr>
              <a:t>5.</a:t>
            </a:r>
            <a:r>
              <a:rPr lang="fr-FR" dirty="0" smtClean="0">
                <a:solidFill>
                  <a:srgbClr val="2C2CB8"/>
                </a:solidFill>
              </a:rPr>
              <a:t>3</a:t>
            </a:r>
            <a:r>
              <a:rPr dirty="0" smtClean="0">
                <a:solidFill>
                  <a:srgbClr val="2C2CB8"/>
                </a:solidFill>
              </a:rPr>
              <a:t>.</a:t>
            </a:r>
            <a:r>
              <a:rPr spc="-20" dirty="0" smtClean="0">
                <a:solidFill>
                  <a:srgbClr val="2C2CB8"/>
                </a:solidFill>
              </a:rPr>
              <a:t> </a:t>
            </a:r>
            <a:r>
              <a:rPr dirty="0">
                <a:solidFill>
                  <a:srgbClr val="2C2CB8"/>
                </a:solidFill>
              </a:rPr>
              <a:t>Fonctionnement</a:t>
            </a:r>
            <a:r>
              <a:rPr spc="-45" dirty="0">
                <a:solidFill>
                  <a:srgbClr val="2C2CB8"/>
                </a:solidFill>
              </a:rPr>
              <a:t> </a:t>
            </a:r>
            <a:r>
              <a:rPr dirty="0">
                <a:solidFill>
                  <a:srgbClr val="2C2CB8"/>
                </a:solidFill>
              </a:rPr>
              <a:t>des</a:t>
            </a:r>
            <a:r>
              <a:rPr spc="-25" dirty="0">
                <a:solidFill>
                  <a:srgbClr val="2C2CB8"/>
                </a:solidFill>
              </a:rPr>
              <a:t> </a:t>
            </a:r>
            <a:r>
              <a:rPr dirty="0">
                <a:solidFill>
                  <a:srgbClr val="2C2CB8"/>
                </a:solidFill>
              </a:rPr>
              <a:t>pompes</a:t>
            </a:r>
            <a:r>
              <a:rPr spc="-30" dirty="0">
                <a:solidFill>
                  <a:srgbClr val="2C2CB8"/>
                </a:solidFill>
              </a:rPr>
              <a:t> </a:t>
            </a:r>
            <a:r>
              <a:rPr dirty="0">
                <a:solidFill>
                  <a:srgbClr val="2C2CB8"/>
                </a:solidFill>
              </a:rPr>
              <a:t>en</a:t>
            </a:r>
            <a:r>
              <a:rPr spc="-20" dirty="0">
                <a:solidFill>
                  <a:srgbClr val="2C2CB8"/>
                </a:solidFill>
              </a:rPr>
              <a:t> </a:t>
            </a:r>
            <a:r>
              <a:rPr dirty="0">
                <a:solidFill>
                  <a:srgbClr val="2C2CB8"/>
                </a:solidFill>
              </a:rPr>
              <a:t>parallèle</a:t>
            </a:r>
            <a:r>
              <a:rPr spc="-25" dirty="0">
                <a:solidFill>
                  <a:srgbClr val="2C2CB8"/>
                </a:solidFill>
              </a:rPr>
              <a:t> </a:t>
            </a:r>
            <a:r>
              <a:rPr spc="-5" dirty="0">
                <a:solidFill>
                  <a:srgbClr val="2C2CB8"/>
                </a:solidFill>
              </a:rPr>
              <a:t>et</a:t>
            </a:r>
          </a:p>
          <a:p>
            <a:pPr marL="12700">
              <a:lnSpc>
                <a:spcPct val="100000"/>
              </a:lnSpc>
            </a:pPr>
            <a:r>
              <a:rPr spc="-5" dirty="0">
                <a:solidFill>
                  <a:srgbClr val="2C2CB8"/>
                </a:solidFill>
              </a:rPr>
              <a:t>série</a:t>
            </a:r>
          </a:p>
        </p:txBody>
      </p:sp>
      <p:sp>
        <p:nvSpPr>
          <p:cNvPr id="3" name="object 3"/>
          <p:cNvSpPr txBox="1"/>
          <p:nvPr/>
        </p:nvSpPr>
        <p:spPr>
          <a:xfrm>
            <a:off x="618540" y="938276"/>
            <a:ext cx="7908925" cy="1855470"/>
          </a:xfrm>
          <a:prstGeom prst="rect">
            <a:avLst/>
          </a:prstGeom>
        </p:spPr>
        <p:txBody>
          <a:bodyPr vert="horz" wrap="square" lIns="0" tIns="13335" rIns="0" bIns="0" rtlCol="0">
            <a:spAutoFit/>
          </a:bodyPr>
          <a:lstStyle/>
          <a:p>
            <a:pPr marL="12700" marR="5080" algn="just">
              <a:lnSpc>
                <a:spcPct val="100000"/>
              </a:lnSpc>
              <a:spcBef>
                <a:spcPts val="105"/>
              </a:spcBef>
            </a:pPr>
            <a:r>
              <a:rPr sz="2000" spc="-15" dirty="0">
                <a:latin typeface="Verdana"/>
                <a:cs typeface="Verdana"/>
              </a:rPr>
              <a:t>L’augmentation </a:t>
            </a:r>
            <a:r>
              <a:rPr sz="2000" spc="-5" dirty="0">
                <a:latin typeface="Verdana"/>
                <a:cs typeface="Verdana"/>
              </a:rPr>
              <a:t>de </a:t>
            </a:r>
            <a:r>
              <a:rPr sz="2000" b="1" spc="-5" dirty="0">
                <a:latin typeface="Verdana"/>
                <a:cs typeface="Verdana"/>
              </a:rPr>
              <a:t>débit </a:t>
            </a:r>
            <a:r>
              <a:rPr sz="2000" b="1" dirty="0">
                <a:latin typeface="Verdana"/>
                <a:cs typeface="Verdana"/>
              </a:rPr>
              <a:t>ou de </a:t>
            </a:r>
            <a:r>
              <a:rPr sz="2000" b="1" spc="-5" dirty="0">
                <a:latin typeface="Verdana"/>
                <a:cs typeface="Verdana"/>
              </a:rPr>
              <a:t>pression </a:t>
            </a:r>
            <a:r>
              <a:rPr sz="2000" spc="-5" dirty="0">
                <a:latin typeface="Verdana"/>
                <a:cs typeface="Verdana"/>
              </a:rPr>
              <a:t>dans </a:t>
            </a:r>
            <a:r>
              <a:rPr sz="2000" dirty="0">
                <a:latin typeface="Verdana"/>
                <a:cs typeface="Verdana"/>
              </a:rPr>
              <a:t>un </a:t>
            </a:r>
            <a:r>
              <a:rPr sz="2000" spc="-5" dirty="0">
                <a:latin typeface="Verdana"/>
                <a:cs typeface="Verdana"/>
              </a:rPr>
              <a:t>circuit </a:t>
            </a:r>
            <a:r>
              <a:rPr sz="2000" dirty="0">
                <a:latin typeface="Verdana"/>
                <a:cs typeface="Verdana"/>
              </a:rPr>
              <a:t> </a:t>
            </a:r>
            <a:r>
              <a:rPr sz="2000" spc="-5" dirty="0">
                <a:latin typeface="Verdana"/>
                <a:cs typeface="Verdana"/>
              </a:rPr>
              <a:t>implique</a:t>
            </a:r>
            <a:r>
              <a:rPr sz="2000" dirty="0">
                <a:latin typeface="Verdana"/>
                <a:cs typeface="Verdana"/>
              </a:rPr>
              <a:t> </a:t>
            </a:r>
            <a:r>
              <a:rPr sz="2000" spc="-5" dirty="0">
                <a:latin typeface="Verdana"/>
                <a:cs typeface="Verdana"/>
              </a:rPr>
              <a:t>quelquefois</a:t>
            </a:r>
            <a:r>
              <a:rPr sz="2000" dirty="0">
                <a:latin typeface="Verdana"/>
                <a:cs typeface="Verdana"/>
              </a:rPr>
              <a:t> </a:t>
            </a:r>
            <a:r>
              <a:rPr sz="2000" spc="-5" dirty="0">
                <a:latin typeface="Verdana"/>
                <a:cs typeface="Verdana"/>
              </a:rPr>
              <a:t>l’utilisation</a:t>
            </a:r>
            <a:r>
              <a:rPr sz="2000" dirty="0">
                <a:latin typeface="Verdana"/>
                <a:cs typeface="Verdana"/>
              </a:rPr>
              <a:t> </a:t>
            </a:r>
            <a:r>
              <a:rPr sz="2000" spc="-5" dirty="0">
                <a:latin typeface="Verdana"/>
                <a:cs typeface="Verdana"/>
              </a:rPr>
              <a:t>simultanée</a:t>
            </a:r>
            <a:r>
              <a:rPr sz="2000" dirty="0">
                <a:latin typeface="Verdana"/>
                <a:cs typeface="Verdana"/>
              </a:rPr>
              <a:t> </a:t>
            </a:r>
            <a:r>
              <a:rPr sz="2000" spc="-5" dirty="0">
                <a:latin typeface="Verdana"/>
                <a:cs typeface="Verdana"/>
              </a:rPr>
              <a:t>de</a:t>
            </a:r>
            <a:r>
              <a:rPr sz="2000" dirty="0">
                <a:latin typeface="Verdana"/>
                <a:cs typeface="Verdana"/>
              </a:rPr>
              <a:t> </a:t>
            </a:r>
            <a:r>
              <a:rPr sz="2000" spc="-10" dirty="0">
                <a:latin typeface="Verdana"/>
                <a:cs typeface="Verdana"/>
              </a:rPr>
              <a:t>plusieurs </a:t>
            </a:r>
            <a:r>
              <a:rPr sz="2000" spc="-5" dirty="0">
                <a:latin typeface="Verdana"/>
                <a:cs typeface="Verdana"/>
              </a:rPr>
              <a:t> pompes soit </a:t>
            </a:r>
            <a:r>
              <a:rPr sz="2000" b="1" dirty="0">
                <a:latin typeface="Verdana"/>
                <a:cs typeface="Verdana"/>
              </a:rPr>
              <a:t>en </a:t>
            </a:r>
            <a:r>
              <a:rPr sz="2000" b="1" spc="-5" dirty="0">
                <a:latin typeface="Verdana"/>
                <a:cs typeface="Verdana"/>
              </a:rPr>
              <a:t>série</a:t>
            </a:r>
            <a:r>
              <a:rPr sz="2000" spc="-5" dirty="0">
                <a:latin typeface="Verdana"/>
                <a:cs typeface="Verdana"/>
              </a:rPr>
              <a:t>, pour </a:t>
            </a:r>
            <a:r>
              <a:rPr sz="2000" b="1" spc="-5" dirty="0">
                <a:latin typeface="Verdana"/>
                <a:cs typeface="Verdana"/>
              </a:rPr>
              <a:t>accroître </a:t>
            </a:r>
            <a:r>
              <a:rPr sz="2000" b="1" dirty="0">
                <a:latin typeface="Verdana"/>
                <a:cs typeface="Verdana"/>
              </a:rPr>
              <a:t>la </a:t>
            </a:r>
            <a:r>
              <a:rPr sz="2000" b="1" spc="-5" dirty="0">
                <a:latin typeface="Verdana"/>
                <a:cs typeface="Verdana"/>
              </a:rPr>
              <a:t>pression </a:t>
            </a:r>
            <a:r>
              <a:rPr sz="2000" dirty="0">
                <a:latin typeface="Verdana"/>
                <a:cs typeface="Verdana"/>
              </a:rPr>
              <a:t>, </a:t>
            </a:r>
            <a:r>
              <a:rPr sz="2000" spc="-10" dirty="0">
                <a:latin typeface="Verdana"/>
                <a:cs typeface="Verdana"/>
              </a:rPr>
              <a:t>soit </a:t>
            </a:r>
            <a:r>
              <a:rPr sz="2000" b="1" spc="-5" dirty="0">
                <a:latin typeface="Verdana"/>
                <a:cs typeface="Verdana"/>
              </a:rPr>
              <a:t>en </a:t>
            </a:r>
            <a:r>
              <a:rPr sz="2000" b="1" dirty="0">
                <a:latin typeface="Verdana"/>
                <a:cs typeface="Verdana"/>
              </a:rPr>
              <a:t> </a:t>
            </a:r>
            <a:r>
              <a:rPr sz="2000" b="1" spc="-5" dirty="0">
                <a:latin typeface="Verdana"/>
                <a:cs typeface="Verdana"/>
              </a:rPr>
              <a:t>parallèle </a:t>
            </a:r>
            <a:r>
              <a:rPr sz="2000" spc="-5" dirty="0">
                <a:latin typeface="Verdana"/>
                <a:cs typeface="Verdana"/>
              </a:rPr>
              <a:t>pour </a:t>
            </a:r>
            <a:r>
              <a:rPr sz="2000" spc="-10" dirty="0">
                <a:latin typeface="Verdana"/>
                <a:cs typeface="Verdana"/>
              </a:rPr>
              <a:t>obtenir </a:t>
            </a:r>
            <a:r>
              <a:rPr sz="2000" spc="-5" dirty="0">
                <a:latin typeface="Verdana"/>
                <a:cs typeface="Verdana"/>
              </a:rPr>
              <a:t>de </a:t>
            </a:r>
            <a:r>
              <a:rPr sz="2000" b="1" spc="-5" dirty="0">
                <a:latin typeface="Verdana"/>
                <a:cs typeface="Verdana"/>
              </a:rPr>
              <a:t>plus forts </a:t>
            </a:r>
            <a:r>
              <a:rPr sz="2000" b="1" dirty="0">
                <a:latin typeface="Verdana"/>
                <a:cs typeface="Verdana"/>
              </a:rPr>
              <a:t>débit</a:t>
            </a:r>
            <a:r>
              <a:rPr sz="2000" dirty="0">
                <a:latin typeface="Verdana"/>
                <a:cs typeface="Verdana"/>
              </a:rPr>
              <a:t>, à </a:t>
            </a:r>
            <a:r>
              <a:rPr sz="2000" spc="-5" dirty="0">
                <a:latin typeface="Verdana"/>
                <a:cs typeface="Verdana"/>
              </a:rPr>
              <a:t>condition de </a:t>
            </a:r>
            <a:r>
              <a:rPr sz="2000" dirty="0">
                <a:latin typeface="Verdana"/>
                <a:cs typeface="Verdana"/>
              </a:rPr>
              <a:t> </a:t>
            </a:r>
            <a:r>
              <a:rPr sz="2000" spc="-5" dirty="0">
                <a:latin typeface="Verdana"/>
                <a:cs typeface="Verdana"/>
              </a:rPr>
              <a:t>déterminer </a:t>
            </a:r>
            <a:r>
              <a:rPr sz="2000" spc="-10" dirty="0">
                <a:latin typeface="Verdana"/>
                <a:cs typeface="Verdana"/>
              </a:rPr>
              <a:t>au </a:t>
            </a:r>
            <a:r>
              <a:rPr sz="2000" spc="-5" dirty="0">
                <a:latin typeface="Verdana"/>
                <a:cs typeface="Verdana"/>
              </a:rPr>
              <a:t>préalable </a:t>
            </a:r>
            <a:r>
              <a:rPr sz="2000" b="1" spc="-5" dirty="0">
                <a:latin typeface="Verdana"/>
                <a:cs typeface="Verdana"/>
              </a:rPr>
              <a:t>le point </a:t>
            </a:r>
            <a:r>
              <a:rPr sz="2000" b="1" dirty="0">
                <a:latin typeface="Verdana"/>
                <a:cs typeface="Verdana"/>
              </a:rPr>
              <a:t>de </a:t>
            </a:r>
            <a:r>
              <a:rPr sz="2000" b="1" spc="-5" dirty="0">
                <a:latin typeface="Verdana"/>
                <a:cs typeface="Verdana"/>
              </a:rPr>
              <a:t>fonctionnement </a:t>
            </a:r>
            <a:r>
              <a:rPr sz="2000" spc="-5" dirty="0">
                <a:latin typeface="Verdana"/>
                <a:cs typeface="Verdana"/>
              </a:rPr>
              <a:t>de </a:t>
            </a:r>
            <a:r>
              <a:rPr sz="2000" dirty="0">
                <a:latin typeface="Verdana"/>
                <a:cs typeface="Verdana"/>
              </a:rPr>
              <a:t> </a:t>
            </a:r>
            <a:r>
              <a:rPr sz="2000" spc="-5" dirty="0">
                <a:latin typeface="Verdana"/>
                <a:cs typeface="Verdana"/>
              </a:rPr>
              <a:t>l’ensemble</a:t>
            </a:r>
            <a:r>
              <a:rPr sz="2000" spc="-20" dirty="0">
                <a:latin typeface="Verdana"/>
                <a:cs typeface="Verdana"/>
              </a:rPr>
              <a:t> </a:t>
            </a:r>
            <a:r>
              <a:rPr sz="2000" dirty="0">
                <a:latin typeface="Verdana"/>
                <a:cs typeface="Verdana"/>
              </a:rPr>
              <a:t>(</a:t>
            </a:r>
            <a:r>
              <a:rPr sz="2000" b="1" dirty="0">
                <a:latin typeface="Verdana"/>
                <a:cs typeface="Verdana"/>
              </a:rPr>
              <a:t>figure</a:t>
            </a:r>
            <a:r>
              <a:rPr sz="2000" b="1" spc="5" dirty="0">
                <a:latin typeface="Verdana"/>
                <a:cs typeface="Verdana"/>
              </a:rPr>
              <a:t> </a:t>
            </a:r>
            <a:r>
              <a:rPr sz="2000" b="1" dirty="0">
                <a:latin typeface="Verdana"/>
                <a:cs typeface="Verdana"/>
              </a:rPr>
              <a:t>45</a:t>
            </a:r>
            <a:r>
              <a:rPr sz="2000" dirty="0">
                <a:latin typeface="Verdana"/>
                <a:cs typeface="Verdana"/>
              </a:rPr>
              <a:t>).</a:t>
            </a:r>
          </a:p>
        </p:txBody>
      </p:sp>
      <p:pic>
        <p:nvPicPr>
          <p:cNvPr id="4" name="object 4"/>
          <p:cNvPicPr/>
          <p:nvPr/>
        </p:nvPicPr>
        <p:blipFill>
          <a:blip r:embed="rId2" cstate="print"/>
          <a:stretch>
            <a:fillRect/>
          </a:stretch>
        </p:blipFill>
        <p:spPr>
          <a:xfrm>
            <a:off x="4337822" y="3036605"/>
            <a:ext cx="4127822" cy="2595796"/>
          </a:xfrm>
          <a:prstGeom prst="rect">
            <a:avLst/>
          </a:prstGeom>
        </p:spPr>
      </p:pic>
      <p:pic>
        <p:nvPicPr>
          <p:cNvPr id="5" name="object 5"/>
          <p:cNvPicPr/>
          <p:nvPr/>
        </p:nvPicPr>
        <p:blipFill>
          <a:blip r:embed="rId3" cstate="print"/>
          <a:stretch>
            <a:fillRect/>
          </a:stretch>
        </p:blipFill>
        <p:spPr>
          <a:xfrm>
            <a:off x="748583" y="2868564"/>
            <a:ext cx="3154112" cy="2668836"/>
          </a:xfrm>
          <a:prstGeom prst="rect">
            <a:avLst/>
          </a:prstGeom>
        </p:spPr>
      </p:pic>
      <p:sp>
        <p:nvSpPr>
          <p:cNvPr id="6" name="object 6"/>
          <p:cNvSpPr txBox="1"/>
          <p:nvPr/>
        </p:nvSpPr>
        <p:spPr>
          <a:xfrm>
            <a:off x="2029714" y="5982715"/>
            <a:ext cx="5081270" cy="513080"/>
          </a:xfrm>
          <a:prstGeom prst="rect">
            <a:avLst/>
          </a:prstGeom>
        </p:spPr>
        <p:txBody>
          <a:bodyPr vert="horz" wrap="square" lIns="0" tIns="12065" rIns="0" bIns="0" rtlCol="0">
            <a:spAutoFit/>
          </a:bodyPr>
          <a:lstStyle/>
          <a:p>
            <a:pPr algn="ctr">
              <a:lnSpc>
                <a:spcPct val="100000"/>
              </a:lnSpc>
              <a:spcBef>
                <a:spcPts val="95"/>
              </a:spcBef>
            </a:pPr>
            <a:r>
              <a:rPr sz="1600" b="1" u="heavy" spc="-10" dirty="0">
                <a:solidFill>
                  <a:srgbClr val="FF0000"/>
                </a:solidFill>
                <a:uFill>
                  <a:solidFill>
                    <a:srgbClr val="FF0000"/>
                  </a:solidFill>
                </a:uFill>
                <a:latin typeface="Verdana"/>
                <a:cs typeface="Verdana"/>
              </a:rPr>
              <a:t>Figure</a:t>
            </a:r>
            <a:r>
              <a:rPr sz="1600" b="1" u="heavy" spc="20" dirty="0">
                <a:solidFill>
                  <a:srgbClr val="FF0000"/>
                </a:solidFill>
                <a:uFill>
                  <a:solidFill>
                    <a:srgbClr val="FF0000"/>
                  </a:solidFill>
                </a:uFill>
                <a:latin typeface="Verdana"/>
                <a:cs typeface="Verdana"/>
              </a:rPr>
              <a:t> </a:t>
            </a:r>
            <a:r>
              <a:rPr lang="fr-FR" sz="1600" b="1" u="heavy" spc="-5" dirty="0" smtClean="0">
                <a:solidFill>
                  <a:srgbClr val="FF0000"/>
                </a:solidFill>
                <a:uFill>
                  <a:solidFill>
                    <a:srgbClr val="FF0000"/>
                  </a:solidFill>
                </a:uFill>
                <a:latin typeface="Verdana"/>
                <a:cs typeface="Verdana"/>
              </a:rPr>
              <a:t>10 </a:t>
            </a:r>
            <a:r>
              <a:rPr sz="1600" b="1" u="heavy" spc="-10" dirty="0" err="1" smtClean="0">
                <a:solidFill>
                  <a:srgbClr val="FF0000"/>
                </a:solidFill>
                <a:uFill>
                  <a:solidFill>
                    <a:srgbClr val="FF0000"/>
                  </a:solidFill>
                </a:uFill>
                <a:latin typeface="Verdana"/>
                <a:cs typeface="Verdana"/>
              </a:rPr>
              <a:t>Courbe</a:t>
            </a:r>
            <a:r>
              <a:rPr sz="1600" b="1" u="heavy" spc="40" dirty="0" smtClean="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caractéristique</a:t>
            </a:r>
            <a:r>
              <a:rPr sz="1600" b="1" u="heavy" spc="55" dirty="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de</a:t>
            </a:r>
            <a:r>
              <a:rPr sz="1600" b="1" u="heavy" spc="15" dirty="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pompes</a:t>
            </a:r>
            <a:endParaRPr sz="1600" dirty="0">
              <a:latin typeface="Verdana"/>
              <a:cs typeface="Verdana"/>
            </a:endParaRPr>
          </a:p>
          <a:p>
            <a:pPr marL="1270" algn="ctr">
              <a:lnSpc>
                <a:spcPct val="100000"/>
              </a:lnSpc>
            </a:pPr>
            <a:r>
              <a:rPr sz="1600" b="1" u="heavy" spc="-10" dirty="0">
                <a:solidFill>
                  <a:srgbClr val="FF0000"/>
                </a:solidFill>
                <a:uFill>
                  <a:solidFill>
                    <a:srgbClr val="FF0000"/>
                  </a:solidFill>
                </a:uFill>
                <a:latin typeface="Verdana"/>
                <a:cs typeface="Verdana"/>
              </a:rPr>
              <a:t>couplées</a:t>
            </a:r>
            <a:r>
              <a:rPr sz="1600" b="1" u="heavy" spc="25" dirty="0">
                <a:solidFill>
                  <a:srgbClr val="FF0000"/>
                </a:solidFill>
                <a:uFill>
                  <a:solidFill>
                    <a:srgbClr val="FF0000"/>
                  </a:solidFill>
                </a:uFill>
                <a:latin typeface="Verdana"/>
                <a:cs typeface="Verdana"/>
              </a:rPr>
              <a:t> </a:t>
            </a:r>
            <a:r>
              <a:rPr sz="1600" b="1" u="heavy" spc="-5" dirty="0">
                <a:solidFill>
                  <a:srgbClr val="FF0000"/>
                </a:solidFill>
                <a:uFill>
                  <a:solidFill>
                    <a:srgbClr val="FF0000"/>
                  </a:solidFill>
                </a:uFill>
                <a:latin typeface="Verdana"/>
                <a:cs typeface="Verdana"/>
              </a:rPr>
              <a:t>(a)</a:t>
            </a:r>
            <a:r>
              <a:rPr sz="1600" b="1" u="heavy" spc="15" dirty="0">
                <a:solidFill>
                  <a:srgbClr val="FF0000"/>
                </a:solidFill>
                <a:uFill>
                  <a:solidFill>
                    <a:srgbClr val="FF0000"/>
                  </a:solidFill>
                </a:uFill>
                <a:latin typeface="Verdana"/>
                <a:cs typeface="Verdana"/>
              </a:rPr>
              <a:t> </a:t>
            </a:r>
            <a:r>
              <a:rPr sz="1600" b="1" u="heavy" spc="-5" dirty="0">
                <a:solidFill>
                  <a:srgbClr val="FF0000"/>
                </a:solidFill>
                <a:uFill>
                  <a:solidFill>
                    <a:srgbClr val="FF0000"/>
                  </a:solidFill>
                </a:uFill>
                <a:latin typeface="Verdana"/>
                <a:cs typeface="Verdana"/>
              </a:rPr>
              <a:t>en</a:t>
            </a:r>
            <a:r>
              <a:rPr sz="1600" b="1" u="heavy" spc="15" dirty="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série</a:t>
            </a:r>
            <a:r>
              <a:rPr sz="1600" b="1" u="heavy" spc="20" dirty="0">
                <a:solidFill>
                  <a:srgbClr val="FF0000"/>
                </a:solidFill>
                <a:uFill>
                  <a:solidFill>
                    <a:srgbClr val="FF0000"/>
                  </a:solidFill>
                </a:uFill>
                <a:latin typeface="Verdana"/>
                <a:cs typeface="Verdana"/>
              </a:rPr>
              <a:t> </a:t>
            </a:r>
            <a:r>
              <a:rPr sz="1600" b="1" u="heavy" spc="-5" dirty="0">
                <a:solidFill>
                  <a:srgbClr val="FF0000"/>
                </a:solidFill>
                <a:uFill>
                  <a:solidFill>
                    <a:srgbClr val="FF0000"/>
                  </a:solidFill>
                </a:uFill>
                <a:latin typeface="Verdana"/>
                <a:cs typeface="Verdana"/>
              </a:rPr>
              <a:t>et</a:t>
            </a:r>
            <a:r>
              <a:rPr sz="1600" b="1" u="heavy" spc="5" dirty="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(b)</a:t>
            </a:r>
            <a:r>
              <a:rPr sz="1600" b="1" u="heavy" spc="25" dirty="0">
                <a:solidFill>
                  <a:srgbClr val="FF0000"/>
                </a:solidFill>
                <a:uFill>
                  <a:solidFill>
                    <a:srgbClr val="FF0000"/>
                  </a:solidFill>
                </a:uFill>
                <a:latin typeface="Verdana"/>
                <a:cs typeface="Verdana"/>
              </a:rPr>
              <a:t> </a:t>
            </a:r>
            <a:r>
              <a:rPr sz="1600" b="1" u="heavy" spc="-5" dirty="0">
                <a:solidFill>
                  <a:srgbClr val="FF0000"/>
                </a:solidFill>
                <a:uFill>
                  <a:solidFill>
                    <a:srgbClr val="FF0000"/>
                  </a:solidFill>
                </a:uFill>
                <a:latin typeface="Verdana"/>
                <a:cs typeface="Verdana"/>
              </a:rPr>
              <a:t>en</a:t>
            </a:r>
            <a:r>
              <a:rPr sz="1600" b="1" u="heavy" spc="15" dirty="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parallèle.</a:t>
            </a:r>
            <a:endParaRPr sz="1600" dirty="0">
              <a:latin typeface="Verdana"/>
              <a:cs typeface="Verdana"/>
            </a:endParaRPr>
          </a:p>
        </p:txBody>
      </p:sp>
      <p:sp>
        <p:nvSpPr>
          <p:cNvPr id="7" name="Espace réservé du numéro de diapositive 6"/>
          <p:cNvSpPr>
            <a:spLocks noGrp="1"/>
          </p:cNvSpPr>
          <p:nvPr>
            <p:ph type="sldNum" sz="quarter" idx="7"/>
          </p:nvPr>
        </p:nvSpPr>
        <p:spPr/>
        <p:txBody>
          <a:bodyPr/>
          <a:lstStyle/>
          <a:p>
            <a:fld id="{B6F15528-21DE-4FAA-801E-634DDDAF4B2B}" type="slidenum">
              <a:rPr lang="fr-FR" smtClean="0"/>
              <a:t>26</a:t>
            </a:fld>
            <a:endParaRPr lang="fr-FR"/>
          </a:p>
        </p:txBody>
      </p:sp>
    </p:spTree>
    <p:extLst>
      <p:ext uri="{BB962C8B-B14F-4D97-AF65-F5344CB8AC3E}">
        <p14:creationId xmlns:p14="http://schemas.microsoft.com/office/powerpoint/2010/main" val="3785229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091" y="338074"/>
            <a:ext cx="7420609" cy="2381250"/>
          </a:xfrm>
          <a:prstGeom prst="rect">
            <a:avLst/>
          </a:prstGeom>
        </p:spPr>
        <p:txBody>
          <a:bodyPr vert="horz" wrap="square" lIns="0" tIns="12700" rIns="0" bIns="0" rtlCol="0">
            <a:spAutoFit/>
          </a:bodyPr>
          <a:lstStyle/>
          <a:p>
            <a:pPr marL="508000" indent="-457200">
              <a:lnSpc>
                <a:spcPct val="100000"/>
              </a:lnSpc>
              <a:spcBef>
                <a:spcPts val="100"/>
              </a:spcBef>
              <a:buFont typeface="Wingdings"/>
              <a:buChar char=""/>
              <a:tabLst>
                <a:tab pos="507365" algn="l"/>
                <a:tab pos="508000" algn="l"/>
              </a:tabLst>
            </a:pPr>
            <a:r>
              <a:rPr sz="2000" b="1" dirty="0">
                <a:solidFill>
                  <a:srgbClr val="0303BC"/>
                </a:solidFill>
                <a:latin typeface="Verdana"/>
                <a:cs typeface="Verdana"/>
              </a:rPr>
              <a:t>Mise</a:t>
            </a:r>
            <a:r>
              <a:rPr sz="2000" b="1" spc="-50" dirty="0">
                <a:solidFill>
                  <a:srgbClr val="0303BC"/>
                </a:solidFill>
                <a:latin typeface="Verdana"/>
                <a:cs typeface="Verdana"/>
              </a:rPr>
              <a:t> </a:t>
            </a:r>
            <a:r>
              <a:rPr sz="2000" b="1" dirty="0">
                <a:solidFill>
                  <a:srgbClr val="0303BC"/>
                </a:solidFill>
                <a:latin typeface="Verdana"/>
                <a:cs typeface="Verdana"/>
              </a:rPr>
              <a:t>en</a:t>
            </a:r>
            <a:r>
              <a:rPr sz="2000" b="1" spc="-25" dirty="0">
                <a:solidFill>
                  <a:srgbClr val="0303BC"/>
                </a:solidFill>
                <a:latin typeface="Verdana"/>
                <a:cs typeface="Verdana"/>
              </a:rPr>
              <a:t> </a:t>
            </a:r>
            <a:r>
              <a:rPr sz="2000" b="1" spc="-5" dirty="0">
                <a:solidFill>
                  <a:srgbClr val="0303BC"/>
                </a:solidFill>
                <a:latin typeface="Verdana"/>
                <a:cs typeface="Verdana"/>
              </a:rPr>
              <a:t>série</a:t>
            </a:r>
            <a:endParaRPr sz="2000">
              <a:latin typeface="Verdana"/>
              <a:cs typeface="Verdana"/>
            </a:endParaRPr>
          </a:p>
          <a:p>
            <a:pPr>
              <a:lnSpc>
                <a:spcPct val="100000"/>
              </a:lnSpc>
              <a:spcBef>
                <a:spcPts val="35"/>
              </a:spcBef>
            </a:pPr>
            <a:endParaRPr sz="1750">
              <a:latin typeface="Verdana"/>
              <a:cs typeface="Verdana"/>
            </a:endParaRPr>
          </a:p>
          <a:p>
            <a:pPr marL="50800" marR="43180" algn="just">
              <a:lnSpc>
                <a:spcPct val="100000"/>
              </a:lnSpc>
            </a:pPr>
            <a:r>
              <a:rPr sz="2000" spc="-15" dirty="0">
                <a:latin typeface="Verdana"/>
                <a:cs typeface="Verdana"/>
              </a:rPr>
              <a:t>Pour </a:t>
            </a:r>
            <a:r>
              <a:rPr sz="2000" spc="-5" dirty="0">
                <a:latin typeface="Verdana"/>
                <a:cs typeface="Verdana"/>
              </a:rPr>
              <a:t>un même débit, </a:t>
            </a:r>
            <a:r>
              <a:rPr sz="2000" b="1" spc="-5" dirty="0">
                <a:latin typeface="Verdana"/>
                <a:cs typeface="Verdana"/>
              </a:rPr>
              <a:t>chacune </a:t>
            </a:r>
            <a:r>
              <a:rPr sz="2000" b="1" spc="-10" dirty="0">
                <a:latin typeface="Verdana"/>
                <a:cs typeface="Verdana"/>
              </a:rPr>
              <a:t>des </a:t>
            </a:r>
            <a:r>
              <a:rPr sz="2000" b="1" spc="-5" dirty="0">
                <a:latin typeface="Verdana"/>
                <a:cs typeface="Verdana"/>
              </a:rPr>
              <a:t>pompes mise </a:t>
            </a:r>
            <a:r>
              <a:rPr sz="2000" b="1" spc="-15" dirty="0">
                <a:latin typeface="Verdana"/>
                <a:cs typeface="Verdana"/>
              </a:rPr>
              <a:t>en </a:t>
            </a:r>
            <a:r>
              <a:rPr sz="2000" b="1" spc="-10" dirty="0">
                <a:latin typeface="Verdana"/>
                <a:cs typeface="Verdana"/>
              </a:rPr>
              <a:t> </a:t>
            </a:r>
            <a:r>
              <a:rPr sz="2000" b="1" dirty="0">
                <a:latin typeface="Verdana"/>
                <a:cs typeface="Verdana"/>
              </a:rPr>
              <a:t>service</a:t>
            </a:r>
            <a:r>
              <a:rPr sz="2000" b="1" spc="455" dirty="0">
                <a:latin typeface="Verdana"/>
                <a:cs typeface="Verdana"/>
              </a:rPr>
              <a:t> </a:t>
            </a:r>
            <a:r>
              <a:rPr sz="2000" b="1" dirty="0">
                <a:latin typeface="Verdana"/>
                <a:cs typeface="Verdana"/>
              </a:rPr>
              <a:t>en</a:t>
            </a:r>
            <a:r>
              <a:rPr sz="2000" b="1" spc="450" dirty="0">
                <a:latin typeface="Verdana"/>
                <a:cs typeface="Verdana"/>
              </a:rPr>
              <a:t> </a:t>
            </a:r>
            <a:r>
              <a:rPr sz="2000" b="1" spc="-5" dirty="0">
                <a:latin typeface="Verdana"/>
                <a:cs typeface="Verdana"/>
              </a:rPr>
              <a:t>série</a:t>
            </a:r>
            <a:r>
              <a:rPr sz="2000" b="1" spc="470" dirty="0">
                <a:latin typeface="Verdana"/>
                <a:cs typeface="Verdana"/>
              </a:rPr>
              <a:t> </a:t>
            </a:r>
            <a:r>
              <a:rPr sz="2000" spc="-5" dirty="0">
                <a:latin typeface="Verdana"/>
                <a:cs typeface="Verdana"/>
              </a:rPr>
              <a:t>fournit</a:t>
            </a:r>
            <a:r>
              <a:rPr sz="2000" spc="440" dirty="0">
                <a:latin typeface="Verdana"/>
                <a:cs typeface="Verdana"/>
              </a:rPr>
              <a:t> </a:t>
            </a:r>
            <a:r>
              <a:rPr sz="2000" spc="-5" dirty="0">
                <a:latin typeface="Verdana"/>
                <a:cs typeface="Verdana"/>
              </a:rPr>
              <a:t>sa</a:t>
            </a:r>
            <a:r>
              <a:rPr sz="2000" spc="430" dirty="0">
                <a:latin typeface="Verdana"/>
                <a:cs typeface="Verdana"/>
              </a:rPr>
              <a:t> </a:t>
            </a:r>
            <a:r>
              <a:rPr sz="2000" spc="-5" dirty="0">
                <a:latin typeface="Verdana"/>
                <a:cs typeface="Verdana"/>
              </a:rPr>
              <a:t>hauteur</a:t>
            </a:r>
            <a:r>
              <a:rPr sz="2000" spc="455" dirty="0">
                <a:latin typeface="Verdana"/>
                <a:cs typeface="Verdana"/>
              </a:rPr>
              <a:t> </a:t>
            </a:r>
            <a:r>
              <a:rPr sz="2000" spc="-10" dirty="0">
                <a:latin typeface="Verdana"/>
                <a:cs typeface="Verdana"/>
              </a:rPr>
              <a:t>d’élévation</a:t>
            </a:r>
            <a:r>
              <a:rPr sz="2000" spc="445" dirty="0">
                <a:latin typeface="Verdana"/>
                <a:cs typeface="Verdana"/>
              </a:rPr>
              <a:t> </a:t>
            </a:r>
            <a:r>
              <a:rPr sz="2000" spc="-5" dirty="0">
                <a:latin typeface="Verdana"/>
                <a:cs typeface="Verdana"/>
              </a:rPr>
              <a:t>totale </a:t>
            </a:r>
            <a:r>
              <a:rPr sz="2000" spc="-690" dirty="0">
                <a:latin typeface="Verdana"/>
                <a:cs typeface="Verdana"/>
              </a:rPr>
              <a:t> </a:t>
            </a:r>
            <a:r>
              <a:rPr sz="2000" spc="-5" dirty="0">
                <a:latin typeface="Verdana"/>
                <a:cs typeface="Verdana"/>
              </a:rPr>
              <a:t>qui</a:t>
            </a:r>
            <a:r>
              <a:rPr sz="2000" spc="-20" dirty="0">
                <a:latin typeface="Verdana"/>
                <a:cs typeface="Verdana"/>
              </a:rPr>
              <a:t> </a:t>
            </a:r>
            <a:r>
              <a:rPr sz="2000" dirty="0">
                <a:latin typeface="Verdana"/>
                <a:cs typeface="Verdana"/>
              </a:rPr>
              <a:t>s’ajoute</a:t>
            </a:r>
            <a:r>
              <a:rPr sz="2000" spc="-35" dirty="0">
                <a:latin typeface="Verdana"/>
                <a:cs typeface="Verdana"/>
              </a:rPr>
              <a:t> </a:t>
            </a:r>
            <a:r>
              <a:rPr sz="2000" dirty="0">
                <a:latin typeface="Verdana"/>
                <a:cs typeface="Verdana"/>
              </a:rPr>
              <a:t>aux</a:t>
            </a:r>
            <a:r>
              <a:rPr sz="2000" spc="-10" dirty="0">
                <a:latin typeface="Verdana"/>
                <a:cs typeface="Verdana"/>
              </a:rPr>
              <a:t> </a:t>
            </a:r>
            <a:r>
              <a:rPr sz="2000" spc="-5" dirty="0">
                <a:latin typeface="Verdana"/>
                <a:cs typeface="Verdana"/>
              </a:rPr>
              <a:t>autres.</a:t>
            </a:r>
            <a:endParaRPr sz="2000">
              <a:latin typeface="Verdana"/>
              <a:cs typeface="Verdana"/>
            </a:endParaRPr>
          </a:p>
          <a:p>
            <a:pPr marL="160655" algn="ctr">
              <a:lnSpc>
                <a:spcPct val="100000"/>
              </a:lnSpc>
              <a:spcBef>
                <a:spcPts val="720"/>
              </a:spcBef>
            </a:pPr>
            <a:r>
              <a:rPr sz="7575" i="1" spc="240" baseline="1650" dirty="0">
                <a:latin typeface="Times New Roman"/>
                <a:cs typeface="Times New Roman"/>
              </a:rPr>
              <a:t>H</a:t>
            </a:r>
            <a:r>
              <a:rPr sz="7575" i="1" spc="-1177" baseline="1650" dirty="0">
                <a:latin typeface="Times New Roman"/>
                <a:cs typeface="Times New Roman"/>
              </a:rPr>
              <a:t> </a:t>
            </a:r>
            <a:r>
              <a:rPr sz="1950" i="1" spc="-10" dirty="0">
                <a:latin typeface="Times New Roman"/>
                <a:cs typeface="Times New Roman"/>
              </a:rPr>
              <a:t>m</a:t>
            </a:r>
            <a:r>
              <a:rPr sz="1950" i="1" spc="25" dirty="0">
                <a:latin typeface="Times New Roman"/>
                <a:cs typeface="Times New Roman"/>
              </a:rPr>
              <a:t>t</a:t>
            </a:r>
            <a:r>
              <a:rPr sz="1950" i="1" dirty="0">
                <a:latin typeface="Times New Roman"/>
                <a:cs typeface="Times New Roman"/>
              </a:rPr>
              <a:t> </a:t>
            </a:r>
            <a:r>
              <a:rPr sz="1950" i="1" spc="-65" dirty="0">
                <a:latin typeface="Times New Roman"/>
                <a:cs typeface="Times New Roman"/>
              </a:rPr>
              <a:t> </a:t>
            </a:r>
            <a:r>
              <a:rPr sz="5025" spc="135" baseline="20729" dirty="0">
                <a:latin typeface="Symbol"/>
                <a:cs typeface="Symbol"/>
              </a:rPr>
              <a:t></a:t>
            </a:r>
            <a:r>
              <a:rPr sz="5025" spc="-15" baseline="20729" dirty="0">
                <a:latin typeface="Times New Roman"/>
                <a:cs typeface="Times New Roman"/>
              </a:rPr>
              <a:t> </a:t>
            </a:r>
            <a:r>
              <a:rPr sz="7575" i="1" spc="240" baseline="1650" dirty="0">
                <a:latin typeface="Times New Roman"/>
                <a:cs typeface="Times New Roman"/>
              </a:rPr>
              <a:t>H</a:t>
            </a:r>
            <a:r>
              <a:rPr sz="7575" i="1" spc="-1177" baseline="1650" dirty="0">
                <a:latin typeface="Times New Roman"/>
                <a:cs typeface="Times New Roman"/>
              </a:rPr>
              <a:t> </a:t>
            </a:r>
            <a:r>
              <a:rPr sz="1950" i="1" spc="-10" dirty="0">
                <a:latin typeface="Times New Roman"/>
                <a:cs typeface="Times New Roman"/>
              </a:rPr>
              <a:t>m</a:t>
            </a:r>
            <a:r>
              <a:rPr sz="1950" i="1" spc="60" dirty="0">
                <a:latin typeface="Times New Roman"/>
                <a:cs typeface="Times New Roman"/>
              </a:rPr>
              <a:t>t</a:t>
            </a:r>
            <a:r>
              <a:rPr sz="1950" spc="50" dirty="0">
                <a:latin typeface="Times New Roman"/>
                <a:cs typeface="Times New Roman"/>
              </a:rPr>
              <a:t>1</a:t>
            </a:r>
            <a:r>
              <a:rPr sz="1950" spc="-95" dirty="0">
                <a:latin typeface="Times New Roman"/>
                <a:cs typeface="Times New Roman"/>
              </a:rPr>
              <a:t> </a:t>
            </a:r>
            <a:r>
              <a:rPr sz="5025" spc="135" baseline="20729" dirty="0">
                <a:latin typeface="Symbol"/>
                <a:cs typeface="Symbol"/>
              </a:rPr>
              <a:t></a:t>
            </a:r>
            <a:r>
              <a:rPr sz="5025" spc="-247" baseline="20729" dirty="0">
                <a:latin typeface="Times New Roman"/>
                <a:cs typeface="Times New Roman"/>
              </a:rPr>
              <a:t> </a:t>
            </a:r>
            <a:r>
              <a:rPr sz="7575" i="1" spc="240" baseline="1650" dirty="0">
                <a:latin typeface="Times New Roman"/>
                <a:cs typeface="Times New Roman"/>
              </a:rPr>
              <a:t>H</a:t>
            </a:r>
            <a:r>
              <a:rPr sz="7575" i="1" spc="-1177" baseline="1650" dirty="0">
                <a:latin typeface="Times New Roman"/>
                <a:cs typeface="Times New Roman"/>
              </a:rPr>
              <a:t> </a:t>
            </a:r>
            <a:r>
              <a:rPr sz="1950" i="1" spc="-10" dirty="0">
                <a:latin typeface="Times New Roman"/>
                <a:cs typeface="Times New Roman"/>
              </a:rPr>
              <a:t>m</a:t>
            </a:r>
            <a:r>
              <a:rPr sz="1950" i="1" spc="25" dirty="0">
                <a:latin typeface="Times New Roman"/>
                <a:cs typeface="Times New Roman"/>
              </a:rPr>
              <a:t>t</a:t>
            </a:r>
            <a:r>
              <a:rPr sz="1950" i="1" spc="-240" dirty="0">
                <a:latin typeface="Times New Roman"/>
                <a:cs typeface="Times New Roman"/>
              </a:rPr>
              <a:t> </a:t>
            </a:r>
            <a:r>
              <a:rPr sz="1950" spc="50" dirty="0">
                <a:latin typeface="Times New Roman"/>
                <a:cs typeface="Times New Roman"/>
              </a:rPr>
              <a:t>2</a:t>
            </a:r>
            <a:endParaRPr sz="1950">
              <a:latin typeface="Times New Roman"/>
              <a:cs typeface="Times New Roman"/>
            </a:endParaRPr>
          </a:p>
        </p:txBody>
      </p:sp>
      <p:sp>
        <p:nvSpPr>
          <p:cNvPr id="3" name="object 3"/>
          <p:cNvSpPr txBox="1"/>
          <p:nvPr/>
        </p:nvSpPr>
        <p:spPr>
          <a:xfrm>
            <a:off x="1007465" y="3053333"/>
            <a:ext cx="2625725" cy="330835"/>
          </a:xfrm>
          <a:prstGeom prst="rect">
            <a:avLst/>
          </a:prstGeom>
        </p:spPr>
        <p:txBody>
          <a:bodyPr vert="horz" wrap="square" lIns="0" tIns="13335" rIns="0" bIns="0" rtlCol="0">
            <a:spAutoFit/>
          </a:bodyPr>
          <a:lstStyle/>
          <a:p>
            <a:pPr marL="12700">
              <a:lnSpc>
                <a:spcPct val="100000"/>
              </a:lnSpc>
              <a:spcBef>
                <a:spcPts val="105"/>
              </a:spcBef>
            </a:pPr>
            <a:r>
              <a:rPr sz="1800" spc="-15" dirty="0">
                <a:latin typeface="Verdana"/>
                <a:cs typeface="Verdana"/>
              </a:rPr>
              <a:t>Pour</a:t>
            </a:r>
            <a:r>
              <a:rPr sz="1800" spc="-35" dirty="0">
                <a:latin typeface="Verdana"/>
                <a:cs typeface="Verdana"/>
              </a:rPr>
              <a:t> </a:t>
            </a:r>
            <a:r>
              <a:rPr sz="1800" dirty="0">
                <a:latin typeface="Verdana"/>
                <a:cs typeface="Verdana"/>
              </a:rPr>
              <a:t>un</a:t>
            </a:r>
            <a:r>
              <a:rPr sz="1800" spc="-15" dirty="0">
                <a:latin typeface="Verdana"/>
                <a:cs typeface="Verdana"/>
              </a:rPr>
              <a:t> </a:t>
            </a:r>
            <a:r>
              <a:rPr sz="2000" dirty="0">
                <a:latin typeface="Verdana"/>
                <a:cs typeface="Verdana"/>
              </a:rPr>
              <a:t>même</a:t>
            </a:r>
            <a:r>
              <a:rPr sz="2000" spc="-90" dirty="0">
                <a:latin typeface="Verdana"/>
                <a:cs typeface="Verdana"/>
              </a:rPr>
              <a:t> </a:t>
            </a:r>
            <a:r>
              <a:rPr sz="1800" spc="-5" dirty="0">
                <a:latin typeface="Verdana"/>
                <a:cs typeface="Verdana"/>
              </a:rPr>
              <a:t>débit</a:t>
            </a:r>
            <a:r>
              <a:rPr sz="1800" dirty="0">
                <a:latin typeface="Verdana"/>
                <a:cs typeface="Verdana"/>
              </a:rPr>
              <a:t> :</a:t>
            </a:r>
            <a:endParaRPr sz="1800">
              <a:latin typeface="Verdana"/>
              <a:cs typeface="Verdana"/>
            </a:endParaRPr>
          </a:p>
        </p:txBody>
      </p:sp>
      <p:sp>
        <p:nvSpPr>
          <p:cNvPr id="4" name="object 4"/>
          <p:cNvSpPr txBox="1"/>
          <p:nvPr/>
        </p:nvSpPr>
        <p:spPr>
          <a:xfrm>
            <a:off x="3908094" y="2779429"/>
            <a:ext cx="2477770" cy="746760"/>
          </a:xfrm>
          <a:prstGeom prst="rect">
            <a:avLst/>
          </a:prstGeom>
        </p:spPr>
        <p:txBody>
          <a:bodyPr vert="horz" wrap="square" lIns="0" tIns="15875" rIns="0" bIns="0" rtlCol="0">
            <a:spAutoFit/>
          </a:bodyPr>
          <a:lstStyle/>
          <a:p>
            <a:pPr marL="50800">
              <a:lnSpc>
                <a:spcPts val="4385"/>
              </a:lnSpc>
              <a:spcBef>
                <a:spcPts val="125"/>
              </a:spcBef>
              <a:tabLst>
                <a:tab pos="1556385" algn="l"/>
              </a:tabLst>
            </a:pPr>
            <a:r>
              <a:rPr sz="4250" i="1" spc="114" dirty="0">
                <a:latin typeface="Times New Roman"/>
                <a:cs typeface="Times New Roman"/>
              </a:rPr>
              <a:t>Q</a:t>
            </a:r>
            <a:r>
              <a:rPr sz="4250" i="1" spc="325" dirty="0">
                <a:latin typeface="Times New Roman"/>
                <a:cs typeface="Times New Roman"/>
              </a:rPr>
              <a:t> </a:t>
            </a:r>
            <a:r>
              <a:rPr sz="4275" spc="75" baseline="8771" dirty="0">
                <a:latin typeface="Symbol"/>
                <a:cs typeface="Symbol"/>
              </a:rPr>
              <a:t></a:t>
            </a:r>
            <a:r>
              <a:rPr sz="4275" spc="-390" baseline="8771" dirty="0">
                <a:latin typeface="Times New Roman"/>
                <a:cs typeface="Times New Roman"/>
              </a:rPr>
              <a:t> </a:t>
            </a:r>
            <a:r>
              <a:rPr sz="4250" i="1" spc="114" dirty="0">
                <a:latin typeface="Times New Roman"/>
                <a:cs typeface="Times New Roman"/>
              </a:rPr>
              <a:t>Q</a:t>
            </a:r>
            <a:r>
              <a:rPr sz="4250" i="1" dirty="0">
                <a:latin typeface="Times New Roman"/>
                <a:cs typeface="Times New Roman"/>
              </a:rPr>
              <a:t>	</a:t>
            </a:r>
            <a:r>
              <a:rPr sz="4275" spc="75" baseline="8771" dirty="0">
                <a:latin typeface="Symbol"/>
                <a:cs typeface="Symbol"/>
              </a:rPr>
              <a:t></a:t>
            </a:r>
            <a:r>
              <a:rPr sz="4275" spc="-397" baseline="8771" dirty="0">
                <a:latin typeface="Times New Roman"/>
                <a:cs typeface="Times New Roman"/>
              </a:rPr>
              <a:t> </a:t>
            </a:r>
            <a:r>
              <a:rPr sz="4250" i="1" spc="114" dirty="0">
                <a:latin typeface="Times New Roman"/>
                <a:cs typeface="Times New Roman"/>
              </a:rPr>
              <a:t>Q</a:t>
            </a:r>
            <a:endParaRPr sz="4250">
              <a:latin typeface="Times New Roman"/>
              <a:cs typeface="Times New Roman"/>
            </a:endParaRPr>
          </a:p>
          <a:p>
            <a:pPr marL="447040">
              <a:lnSpc>
                <a:spcPts val="1265"/>
              </a:lnSpc>
              <a:tabLst>
                <a:tab pos="1290955" algn="l"/>
                <a:tab pos="2216150" algn="l"/>
              </a:tabLst>
            </a:pPr>
            <a:r>
              <a:rPr sz="1650" i="1" spc="25" dirty="0">
                <a:latin typeface="Times New Roman"/>
                <a:cs typeface="Times New Roman"/>
              </a:rPr>
              <a:t>v	</a:t>
            </a:r>
            <a:r>
              <a:rPr sz="1650" i="1" dirty="0">
                <a:latin typeface="Times New Roman"/>
                <a:cs typeface="Times New Roman"/>
              </a:rPr>
              <a:t>v</a:t>
            </a:r>
            <a:r>
              <a:rPr sz="1650" dirty="0">
                <a:latin typeface="Times New Roman"/>
                <a:cs typeface="Times New Roman"/>
              </a:rPr>
              <a:t>1	</a:t>
            </a:r>
            <a:r>
              <a:rPr sz="1650" i="1" spc="95" dirty="0">
                <a:latin typeface="Times New Roman"/>
                <a:cs typeface="Times New Roman"/>
              </a:rPr>
              <a:t>v</a:t>
            </a:r>
            <a:r>
              <a:rPr sz="1650" spc="95" dirty="0">
                <a:latin typeface="Times New Roman"/>
                <a:cs typeface="Times New Roman"/>
              </a:rPr>
              <a:t>2</a:t>
            </a:r>
            <a:endParaRPr sz="1650">
              <a:latin typeface="Times New Roman"/>
              <a:cs typeface="Times New Roman"/>
            </a:endParaRPr>
          </a:p>
        </p:txBody>
      </p:sp>
      <p:sp>
        <p:nvSpPr>
          <p:cNvPr id="5" name="object 5"/>
          <p:cNvSpPr txBox="1"/>
          <p:nvPr/>
        </p:nvSpPr>
        <p:spPr>
          <a:xfrm>
            <a:off x="1007465" y="3603752"/>
            <a:ext cx="2988310" cy="2465070"/>
          </a:xfrm>
          <a:prstGeom prst="rect">
            <a:avLst/>
          </a:prstGeom>
        </p:spPr>
        <p:txBody>
          <a:bodyPr vert="horz" wrap="square" lIns="0" tIns="12700" rIns="0" bIns="0" rtlCol="0">
            <a:spAutoFit/>
          </a:bodyPr>
          <a:lstStyle/>
          <a:p>
            <a:pPr marL="12700" marR="5080">
              <a:lnSpc>
                <a:spcPct val="100000"/>
              </a:lnSpc>
              <a:spcBef>
                <a:spcPts val="100"/>
              </a:spcBef>
              <a:tabLst>
                <a:tab pos="416559" algn="l"/>
                <a:tab pos="1301750" algn="l"/>
                <a:tab pos="1591310" algn="l"/>
                <a:tab pos="1673860" algn="l"/>
                <a:tab pos="2110105" algn="l"/>
                <a:tab pos="2621915" algn="l"/>
                <a:tab pos="2715260" algn="l"/>
              </a:tabLst>
            </a:pPr>
            <a:r>
              <a:rPr sz="2000" spc="-5" dirty="0">
                <a:latin typeface="Verdana"/>
                <a:cs typeface="Verdana"/>
              </a:rPr>
              <a:t>Dans</a:t>
            </a:r>
            <a:r>
              <a:rPr sz="2000" spc="15" dirty="0">
                <a:latin typeface="Verdana"/>
                <a:cs typeface="Verdana"/>
              </a:rPr>
              <a:t> </a:t>
            </a:r>
            <a:r>
              <a:rPr sz="2000" spc="-5" dirty="0">
                <a:latin typeface="Verdana"/>
                <a:cs typeface="Verdana"/>
              </a:rPr>
              <a:t>le</a:t>
            </a:r>
            <a:r>
              <a:rPr sz="2000" spc="5" dirty="0">
                <a:latin typeface="Verdana"/>
                <a:cs typeface="Verdana"/>
              </a:rPr>
              <a:t> </a:t>
            </a:r>
            <a:r>
              <a:rPr sz="2000" spc="-5" dirty="0">
                <a:latin typeface="Verdana"/>
                <a:cs typeface="Verdana"/>
              </a:rPr>
              <a:t>cas</a:t>
            </a:r>
            <a:r>
              <a:rPr sz="2000" dirty="0">
                <a:latin typeface="Verdana"/>
                <a:cs typeface="Verdana"/>
              </a:rPr>
              <a:t> </a:t>
            </a:r>
            <a:r>
              <a:rPr sz="2000" spc="-5" dirty="0">
                <a:latin typeface="Verdana"/>
                <a:cs typeface="Verdana"/>
              </a:rPr>
              <a:t>de</a:t>
            </a:r>
            <a:r>
              <a:rPr sz="2000" spc="20" dirty="0">
                <a:latin typeface="Verdana"/>
                <a:cs typeface="Verdana"/>
              </a:rPr>
              <a:t> </a:t>
            </a:r>
            <a:r>
              <a:rPr sz="2000" spc="-5" dirty="0">
                <a:latin typeface="Verdana"/>
                <a:cs typeface="Verdana"/>
              </a:rPr>
              <a:t>pompes </a:t>
            </a:r>
            <a:r>
              <a:rPr sz="2000" spc="-690" dirty="0">
                <a:latin typeface="Verdana"/>
                <a:cs typeface="Verdana"/>
              </a:rPr>
              <a:t> </a:t>
            </a:r>
            <a:r>
              <a:rPr sz="2000" spc="-15" dirty="0">
                <a:latin typeface="Verdana"/>
                <a:cs typeface="Verdana"/>
              </a:rPr>
              <a:t>i</a:t>
            </a:r>
            <a:r>
              <a:rPr sz="2000" spc="-5" dirty="0">
                <a:latin typeface="Verdana"/>
                <a:cs typeface="Verdana"/>
              </a:rPr>
              <a:t>d</a:t>
            </a:r>
            <a:r>
              <a:rPr sz="2000" spc="-15" dirty="0">
                <a:latin typeface="Verdana"/>
                <a:cs typeface="Verdana"/>
              </a:rPr>
              <a:t>e</a:t>
            </a:r>
            <a:r>
              <a:rPr sz="2000" dirty="0">
                <a:latin typeface="Verdana"/>
                <a:cs typeface="Verdana"/>
              </a:rPr>
              <a:t>nt</a:t>
            </a:r>
            <a:r>
              <a:rPr sz="2000" spc="-10" dirty="0">
                <a:latin typeface="Verdana"/>
                <a:cs typeface="Verdana"/>
              </a:rPr>
              <a:t>i</a:t>
            </a:r>
            <a:r>
              <a:rPr sz="2000" spc="-5" dirty="0">
                <a:latin typeface="Verdana"/>
                <a:cs typeface="Verdana"/>
              </a:rPr>
              <a:t>qu</a:t>
            </a:r>
            <a:r>
              <a:rPr sz="2000" spc="-10" dirty="0">
                <a:latin typeface="Verdana"/>
                <a:cs typeface="Verdana"/>
              </a:rPr>
              <a:t>e</a:t>
            </a:r>
            <a:r>
              <a:rPr sz="2000" dirty="0">
                <a:latin typeface="Verdana"/>
                <a:cs typeface="Verdana"/>
              </a:rPr>
              <a:t>s		</a:t>
            </a:r>
            <a:r>
              <a:rPr sz="2000" spc="5" dirty="0">
                <a:latin typeface="Verdana"/>
                <a:cs typeface="Verdana"/>
              </a:rPr>
              <a:t>m</a:t>
            </a:r>
            <a:r>
              <a:rPr sz="2000" spc="-20" dirty="0">
                <a:latin typeface="Verdana"/>
                <a:cs typeface="Verdana"/>
              </a:rPr>
              <a:t>i</a:t>
            </a:r>
            <a:r>
              <a:rPr sz="2000" dirty="0">
                <a:latin typeface="Verdana"/>
                <a:cs typeface="Verdana"/>
              </a:rPr>
              <a:t>se	</a:t>
            </a:r>
            <a:r>
              <a:rPr sz="2000" b="1" spc="-15" dirty="0">
                <a:latin typeface="Verdana"/>
                <a:cs typeface="Verdana"/>
              </a:rPr>
              <a:t>en  </a:t>
            </a:r>
            <a:r>
              <a:rPr sz="2000" b="1" spc="-5" dirty="0">
                <a:latin typeface="Verdana"/>
                <a:cs typeface="Verdana"/>
              </a:rPr>
              <a:t>séri</a:t>
            </a:r>
            <a:r>
              <a:rPr sz="2000" b="1" dirty="0">
                <a:latin typeface="Verdana"/>
                <a:cs typeface="Verdana"/>
              </a:rPr>
              <a:t>e	</a:t>
            </a:r>
            <a:r>
              <a:rPr sz="2000" spc="-10" dirty="0">
                <a:latin typeface="Verdana"/>
                <a:cs typeface="Verdana"/>
              </a:rPr>
              <a:t>l</a:t>
            </a:r>
            <a:r>
              <a:rPr sz="2000" dirty="0">
                <a:latin typeface="Verdana"/>
                <a:cs typeface="Verdana"/>
              </a:rPr>
              <a:t>a			c</a:t>
            </a:r>
            <a:r>
              <a:rPr sz="2000" spc="-20" dirty="0">
                <a:latin typeface="Verdana"/>
                <a:cs typeface="Verdana"/>
              </a:rPr>
              <a:t>o</a:t>
            </a:r>
            <a:r>
              <a:rPr sz="2000" dirty="0">
                <a:latin typeface="Verdana"/>
                <a:cs typeface="Verdana"/>
              </a:rPr>
              <a:t>urbe  </a:t>
            </a:r>
            <a:r>
              <a:rPr sz="2000" spc="-10" dirty="0">
                <a:latin typeface="Verdana"/>
                <a:cs typeface="Verdana"/>
              </a:rPr>
              <a:t>caractéristique </a:t>
            </a:r>
            <a:r>
              <a:rPr sz="2000" spc="-5" dirty="0">
                <a:latin typeface="Verdana"/>
                <a:cs typeface="Verdana"/>
              </a:rPr>
              <a:t> s’obtient</a:t>
            </a:r>
            <a:r>
              <a:rPr sz="2000" spc="55" dirty="0">
                <a:latin typeface="Verdana"/>
                <a:cs typeface="Verdana"/>
              </a:rPr>
              <a:t> </a:t>
            </a:r>
            <a:r>
              <a:rPr sz="2000" spc="-10" dirty="0">
                <a:latin typeface="Verdana"/>
                <a:cs typeface="Verdana"/>
              </a:rPr>
              <a:t>en</a:t>
            </a:r>
            <a:r>
              <a:rPr sz="2000" spc="55" dirty="0">
                <a:latin typeface="Verdana"/>
                <a:cs typeface="Verdana"/>
              </a:rPr>
              <a:t> </a:t>
            </a:r>
            <a:r>
              <a:rPr sz="2000" spc="-5" dirty="0">
                <a:latin typeface="Verdana"/>
                <a:cs typeface="Verdana"/>
              </a:rPr>
              <a:t>multipliant </a:t>
            </a:r>
            <a:r>
              <a:rPr sz="2000" spc="-685" dirty="0">
                <a:latin typeface="Verdana"/>
                <a:cs typeface="Verdana"/>
              </a:rPr>
              <a:t> </a:t>
            </a:r>
            <a:r>
              <a:rPr sz="2000" spc="-15" dirty="0">
                <a:latin typeface="Verdana"/>
                <a:cs typeface="Verdana"/>
              </a:rPr>
              <a:t>l</a:t>
            </a:r>
            <a:r>
              <a:rPr sz="2000" dirty="0">
                <a:latin typeface="Verdana"/>
                <a:cs typeface="Verdana"/>
              </a:rPr>
              <a:t>a	ha</a:t>
            </a:r>
            <a:r>
              <a:rPr sz="2000" spc="-15" dirty="0">
                <a:latin typeface="Verdana"/>
                <a:cs typeface="Verdana"/>
              </a:rPr>
              <a:t>u</a:t>
            </a:r>
            <a:r>
              <a:rPr sz="2000" spc="-5" dirty="0">
                <a:latin typeface="Verdana"/>
                <a:cs typeface="Verdana"/>
              </a:rPr>
              <a:t>t</a:t>
            </a:r>
            <a:r>
              <a:rPr sz="2000" spc="-20" dirty="0">
                <a:latin typeface="Verdana"/>
                <a:cs typeface="Verdana"/>
              </a:rPr>
              <a:t>e</a:t>
            </a:r>
            <a:r>
              <a:rPr sz="2000" dirty="0">
                <a:latin typeface="Verdana"/>
                <a:cs typeface="Verdana"/>
              </a:rPr>
              <a:t>ur	</a:t>
            </a:r>
            <a:r>
              <a:rPr sz="2000" spc="-5" dirty="0">
                <a:latin typeface="Verdana"/>
                <a:cs typeface="Verdana"/>
              </a:rPr>
              <a:t>d’</a:t>
            </a:r>
            <a:r>
              <a:rPr sz="2000" spc="-15" dirty="0">
                <a:latin typeface="Verdana"/>
                <a:cs typeface="Verdana"/>
              </a:rPr>
              <a:t>él</a:t>
            </a:r>
            <a:r>
              <a:rPr sz="2000" spc="-10" dirty="0">
                <a:latin typeface="Verdana"/>
                <a:cs typeface="Verdana"/>
              </a:rPr>
              <a:t>é</a:t>
            </a:r>
            <a:r>
              <a:rPr sz="2000" spc="-40" dirty="0">
                <a:latin typeface="Verdana"/>
                <a:cs typeface="Verdana"/>
              </a:rPr>
              <a:t>v</a:t>
            </a:r>
            <a:r>
              <a:rPr sz="2000" dirty="0">
                <a:latin typeface="Verdana"/>
                <a:cs typeface="Verdana"/>
              </a:rPr>
              <a:t>at</a:t>
            </a:r>
            <a:r>
              <a:rPr sz="2000" spc="-15" dirty="0">
                <a:latin typeface="Verdana"/>
                <a:cs typeface="Verdana"/>
              </a:rPr>
              <a:t>i</a:t>
            </a:r>
            <a:r>
              <a:rPr sz="2000" dirty="0">
                <a:latin typeface="Verdana"/>
                <a:cs typeface="Verdana"/>
              </a:rPr>
              <a:t>on  </a:t>
            </a:r>
            <a:r>
              <a:rPr sz="2000" b="1" spc="-5" dirty="0">
                <a:latin typeface="Verdana"/>
                <a:cs typeface="Verdana"/>
              </a:rPr>
              <a:t>unitair</a:t>
            </a:r>
            <a:r>
              <a:rPr sz="2000" b="1" dirty="0">
                <a:latin typeface="Verdana"/>
                <a:cs typeface="Verdana"/>
              </a:rPr>
              <a:t>e			</a:t>
            </a:r>
            <a:r>
              <a:rPr sz="2000" b="1" spc="-605" dirty="0">
                <a:latin typeface="Verdana"/>
                <a:cs typeface="Verdana"/>
              </a:rPr>
              <a:t> </a:t>
            </a:r>
            <a:r>
              <a:rPr sz="2000" b="1" spc="-5" dirty="0">
                <a:latin typeface="Verdana"/>
                <a:cs typeface="Verdana"/>
              </a:rPr>
              <a:t>p</a:t>
            </a:r>
            <a:r>
              <a:rPr sz="2000" b="1" spc="5" dirty="0">
                <a:latin typeface="Verdana"/>
                <a:cs typeface="Verdana"/>
              </a:rPr>
              <a:t>a</a:t>
            </a:r>
            <a:r>
              <a:rPr sz="2000" b="1" dirty="0">
                <a:latin typeface="Verdana"/>
                <a:cs typeface="Verdana"/>
              </a:rPr>
              <a:t>r		</a:t>
            </a:r>
            <a:r>
              <a:rPr sz="2000" b="1" spc="-5" dirty="0">
                <a:latin typeface="Verdana"/>
                <a:cs typeface="Verdana"/>
              </a:rPr>
              <a:t>le  </a:t>
            </a:r>
            <a:r>
              <a:rPr sz="2000" b="1" dirty="0">
                <a:latin typeface="Verdana"/>
                <a:cs typeface="Verdana"/>
              </a:rPr>
              <a:t>nombre</a:t>
            </a:r>
            <a:r>
              <a:rPr sz="2000" b="1" spc="-55" dirty="0">
                <a:latin typeface="Verdana"/>
                <a:cs typeface="Verdana"/>
              </a:rPr>
              <a:t> </a:t>
            </a:r>
            <a:r>
              <a:rPr sz="2000" b="1" dirty="0">
                <a:latin typeface="Verdana"/>
                <a:cs typeface="Verdana"/>
              </a:rPr>
              <a:t>de</a:t>
            </a:r>
            <a:r>
              <a:rPr sz="2000" b="1" spc="-35" dirty="0">
                <a:latin typeface="Verdana"/>
                <a:cs typeface="Verdana"/>
              </a:rPr>
              <a:t> </a:t>
            </a:r>
            <a:r>
              <a:rPr sz="2000" b="1" dirty="0">
                <a:latin typeface="Verdana"/>
                <a:cs typeface="Verdana"/>
              </a:rPr>
              <a:t>pompes</a:t>
            </a:r>
            <a:r>
              <a:rPr sz="2000" dirty="0">
                <a:latin typeface="Verdana"/>
                <a:cs typeface="Verdana"/>
              </a:rPr>
              <a:t>.</a:t>
            </a:r>
            <a:endParaRPr sz="2000">
              <a:latin typeface="Verdana"/>
              <a:cs typeface="Verdana"/>
            </a:endParaRPr>
          </a:p>
        </p:txBody>
      </p:sp>
      <p:pic>
        <p:nvPicPr>
          <p:cNvPr id="6" name="object 6"/>
          <p:cNvPicPr/>
          <p:nvPr/>
        </p:nvPicPr>
        <p:blipFill>
          <a:blip r:embed="rId2" cstate="print"/>
          <a:stretch>
            <a:fillRect/>
          </a:stretch>
        </p:blipFill>
        <p:spPr>
          <a:xfrm>
            <a:off x="4355972" y="3731666"/>
            <a:ext cx="4152658" cy="2528489"/>
          </a:xfrm>
          <a:prstGeom prst="rect">
            <a:avLst/>
          </a:prstGeom>
        </p:spPr>
      </p:pic>
      <p:sp>
        <p:nvSpPr>
          <p:cNvPr id="7" name="Espace réservé du numéro de diapositive 6"/>
          <p:cNvSpPr>
            <a:spLocks noGrp="1"/>
          </p:cNvSpPr>
          <p:nvPr>
            <p:ph type="sldNum" sz="quarter" idx="7"/>
          </p:nvPr>
        </p:nvSpPr>
        <p:spPr/>
        <p:txBody>
          <a:bodyPr/>
          <a:lstStyle/>
          <a:p>
            <a:fld id="{B6F15528-21DE-4FAA-801E-634DDDAF4B2B}" type="slidenum">
              <a:rPr lang="fr-FR" smtClean="0"/>
              <a:t>27</a:t>
            </a:fld>
            <a:endParaRPr lang="fr-FR"/>
          </a:p>
        </p:txBody>
      </p:sp>
    </p:spTree>
    <p:extLst>
      <p:ext uri="{BB962C8B-B14F-4D97-AF65-F5344CB8AC3E}">
        <p14:creationId xmlns:p14="http://schemas.microsoft.com/office/powerpoint/2010/main" val="1259004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473" y="362838"/>
            <a:ext cx="1678305"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0000"/>
                </a:solidFill>
                <a:latin typeface="Verdana"/>
                <a:cs typeface="Verdana"/>
              </a:rPr>
              <a:t>Remarque</a:t>
            </a:r>
            <a:r>
              <a:rPr sz="2000" b="1" spc="-85" dirty="0">
                <a:solidFill>
                  <a:srgbClr val="FF0000"/>
                </a:solidFill>
                <a:latin typeface="Verdana"/>
                <a:cs typeface="Verdana"/>
              </a:rPr>
              <a:t> </a:t>
            </a:r>
            <a:r>
              <a:rPr sz="2000" b="1" dirty="0">
                <a:solidFill>
                  <a:srgbClr val="FF0000"/>
                </a:solidFill>
                <a:latin typeface="Verdana"/>
                <a:cs typeface="Verdana"/>
              </a:rPr>
              <a:t>:</a:t>
            </a:r>
            <a:endParaRPr sz="2000">
              <a:latin typeface="Verdana"/>
              <a:cs typeface="Verdana"/>
            </a:endParaRPr>
          </a:p>
        </p:txBody>
      </p:sp>
      <p:sp>
        <p:nvSpPr>
          <p:cNvPr id="3" name="object 3"/>
          <p:cNvSpPr txBox="1">
            <a:spLocks noGrp="1"/>
          </p:cNvSpPr>
          <p:nvPr>
            <p:ph type="title"/>
          </p:nvPr>
        </p:nvSpPr>
        <p:spPr>
          <a:xfrm>
            <a:off x="690473" y="667638"/>
            <a:ext cx="7621905" cy="1550670"/>
          </a:xfrm>
          <a:prstGeom prst="rect">
            <a:avLst/>
          </a:prstGeom>
        </p:spPr>
        <p:txBody>
          <a:bodyPr vert="horz" wrap="square" lIns="0" tIns="13335" rIns="0" bIns="0" rtlCol="0">
            <a:spAutoFit/>
          </a:bodyPr>
          <a:lstStyle/>
          <a:p>
            <a:pPr marL="12700" marR="5080" algn="just">
              <a:lnSpc>
                <a:spcPct val="100000"/>
              </a:lnSpc>
              <a:spcBef>
                <a:spcPts val="105"/>
              </a:spcBef>
            </a:pPr>
            <a:r>
              <a:rPr b="0" spc="-5" dirty="0">
                <a:solidFill>
                  <a:srgbClr val="000000"/>
                </a:solidFill>
                <a:latin typeface="Verdana"/>
                <a:cs typeface="Verdana"/>
              </a:rPr>
              <a:t>Cet </a:t>
            </a:r>
            <a:r>
              <a:rPr b="0" spc="-10" dirty="0">
                <a:solidFill>
                  <a:srgbClr val="000000"/>
                </a:solidFill>
                <a:latin typeface="Verdana"/>
                <a:cs typeface="Verdana"/>
              </a:rPr>
              <a:t>arrangement permet </a:t>
            </a:r>
            <a:r>
              <a:rPr b="0" spc="-5" dirty="0">
                <a:solidFill>
                  <a:srgbClr val="000000"/>
                </a:solidFill>
                <a:latin typeface="Verdana"/>
                <a:cs typeface="Verdana"/>
              </a:rPr>
              <a:t>d’apporter </a:t>
            </a:r>
            <a:r>
              <a:rPr b="0" dirty="0">
                <a:solidFill>
                  <a:srgbClr val="000000"/>
                </a:solidFill>
                <a:latin typeface="Verdana"/>
                <a:cs typeface="Verdana"/>
              </a:rPr>
              <a:t>une </a:t>
            </a:r>
            <a:r>
              <a:rPr b="0" spc="-5" dirty="0">
                <a:solidFill>
                  <a:srgbClr val="000000"/>
                </a:solidFill>
                <a:latin typeface="Verdana"/>
                <a:cs typeface="Verdana"/>
              </a:rPr>
              <a:t>solution </a:t>
            </a:r>
            <a:r>
              <a:rPr b="0" spc="-10" dirty="0">
                <a:solidFill>
                  <a:srgbClr val="000000"/>
                </a:solidFill>
                <a:latin typeface="Verdana"/>
                <a:cs typeface="Verdana"/>
              </a:rPr>
              <a:t>au </a:t>
            </a:r>
            <a:r>
              <a:rPr b="0" spc="-5" dirty="0">
                <a:solidFill>
                  <a:srgbClr val="000000"/>
                </a:solidFill>
                <a:latin typeface="Verdana"/>
                <a:cs typeface="Verdana"/>
              </a:rPr>
              <a:t>besoin </a:t>
            </a:r>
            <a:r>
              <a:rPr b="0" spc="-690" dirty="0">
                <a:solidFill>
                  <a:srgbClr val="000000"/>
                </a:solidFill>
                <a:latin typeface="Verdana"/>
                <a:cs typeface="Verdana"/>
              </a:rPr>
              <a:t> </a:t>
            </a:r>
            <a:r>
              <a:rPr b="0" spc="-5" dirty="0">
                <a:solidFill>
                  <a:srgbClr val="000000"/>
                </a:solidFill>
                <a:latin typeface="Verdana"/>
                <a:cs typeface="Verdana"/>
              </a:rPr>
              <a:t>de</a:t>
            </a:r>
            <a:r>
              <a:rPr b="0" dirty="0">
                <a:solidFill>
                  <a:srgbClr val="000000"/>
                </a:solidFill>
                <a:latin typeface="Verdana"/>
                <a:cs typeface="Verdana"/>
              </a:rPr>
              <a:t> </a:t>
            </a:r>
            <a:r>
              <a:rPr b="0" spc="-5" dirty="0">
                <a:solidFill>
                  <a:srgbClr val="000000"/>
                </a:solidFill>
                <a:latin typeface="Verdana"/>
                <a:cs typeface="Verdana"/>
              </a:rPr>
              <a:t>hauteur</a:t>
            </a:r>
            <a:r>
              <a:rPr b="0" dirty="0">
                <a:solidFill>
                  <a:srgbClr val="000000"/>
                </a:solidFill>
                <a:latin typeface="Verdana"/>
                <a:cs typeface="Verdana"/>
              </a:rPr>
              <a:t> </a:t>
            </a:r>
            <a:r>
              <a:rPr b="0" spc="-5" dirty="0">
                <a:solidFill>
                  <a:srgbClr val="000000"/>
                </a:solidFill>
                <a:latin typeface="Verdana"/>
                <a:cs typeface="Verdana"/>
              </a:rPr>
              <a:t>importante</a:t>
            </a:r>
            <a:r>
              <a:rPr b="0" dirty="0">
                <a:solidFill>
                  <a:srgbClr val="000000"/>
                </a:solidFill>
                <a:latin typeface="Verdana"/>
                <a:cs typeface="Verdana"/>
              </a:rPr>
              <a:t> </a:t>
            </a:r>
            <a:r>
              <a:rPr b="0" spc="-5" dirty="0">
                <a:solidFill>
                  <a:srgbClr val="000000"/>
                </a:solidFill>
                <a:latin typeface="Verdana"/>
                <a:cs typeface="Verdana"/>
              </a:rPr>
              <a:t>dans</a:t>
            </a:r>
            <a:r>
              <a:rPr b="0" dirty="0">
                <a:solidFill>
                  <a:srgbClr val="000000"/>
                </a:solidFill>
                <a:latin typeface="Verdana"/>
                <a:cs typeface="Verdana"/>
              </a:rPr>
              <a:t> </a:t>
            </a:r>
            <a:r>
              <a:rPr b="0" spc="-5" dirty="0">
                <a:solidFill>
                  <a:srgbClr val="000000"/>
                </a:solidFill>
                <a:latin typeface="Verdana"/>
                <a:cs typeface="Verdana"/>
              </a:rPr>
              <a:t>la</a:t>
            </a:r>
            <a:r>
              <a:rPr b="0" dirty="0">
                <a:solidFill>
                  <a:srgbClr val="000000"/>
                </a:solidFill>
                <a:latin typeface="Verdana"/>
                <a:cs typeface="Verdana"/>
              </a:rPr>
              <a:t> </a:t>
            </a:r>
            <a:r>
              <a:rPr b="0" spc="-5" dirty="0">
                <a:solidFill>
                  <a:srgbClr val="000000"/>
                </a:solidFill>
                <a:latin typeface="Verdana"/>
                <a:cs typeface="Verdana"/>
              </a:rPr>
              <a:t>mesure</a:t>
            </a:r>
            <a:r>
              <a:rPr b="0" dirty="0">
                <a:solidFill>
                  <a:srgbClr val="000000"/>
                </a:solidFill>
                <a:latin typeface="Verdana"/>
                <a:cs typeface="Verdana"/>
              </a:rPr>
              <a:t> </a:t>
            </a:r>
            <a:r>
              <a:rPr b="0" spc="-10" dirty="0">
                <a:solidFill>
                  <a:srgbClr val="000000"/>
                </a:solidFill>
                <a:latin typeface="Verdana"/>
                <a:cs typeface="Verdana"/>
              </a:rPr>
              <a:t>ou</a:t>
            </a:r>
            <a:r>
              <a:rPr b="0" spc="-5" dirty="0">
                <a:solidFill>
                  <a:srgbClr val="000000"/>
                </a:solidFill>
                <a:latin typeface="Verdana"/>
                <a:cs typeface="Verdana"/>
              </a:rPr>
              <a:t> il</a:t>
            </a:r>
            <a:r>
              <a:rPr b="0" dirty="0">
                <a:solidFill>
                  <a:srgbClr val="000000"/>
                </a:solidFill>
                <a:latin typeface="Verdana"/>
                <a:cs typeface="Verdana"/>
              </a:rPr>
              <a:t> </a:t>
            </a:r>
            <a:r>
              <a:rPr b="0" spc="-5" dirty="0">
                <a:solidFill>
                  <a:srgbClr val="000000"/>
                </a:solidFill>
                <a:latin typeface="Verdana"/>
                <a:cs typeface="Verdana"/>
              </a:rPr>
              <a:t>est </a:t>
            </a:r>
            <a:r>
              <a:rPr b="0" dirty="0">
                <a:solidFill>
                  <a:srgbClr val="000000"/>
                </a:solidFill>
                <a:latin typeface="Verdana"/>
                <a:cs typeface="Verdana"/>
              </a:rPr>
              <a:t> </a:t>
            </a:r>
            <a:r>
              <a:rPr b="0" spc="-5" dirty="0">
                <a:solidFill>
                  <a:srgbClr val="000000"/>
                </a:solidFill>
                <a:latin typeface="Verdana"/>
                <a:cs typeface="Verdana"/>
              </a:rPr>
              <a:t>économiquement </a:t>
            </a:r>
            <a:r>
              <a:rPr b="0" spc="-10" dirty="0">
                <a:solidFill>
                  <a:srgbClr val="000000"/>
                </a:solidFill>
                <a:latin typeface="Verdana"/>
                <a:cs typeface="Verdana"/>
              </a:rPr>
              <a:t>valable comparativement </a:t>
            </a:r>
            <a:r>
              <a:rPr b="0" dirty="0">
                <a:solidFill>
                  <a:srgbClr val="000000"/>
                </a:solidFill>
                <a:latin typeface="Verdana"/>
                <a:cs typeface="Verdana"/>
              </a:rPr>
              <a:t>à une </a:t>
            </a:r>
            <a:r>
              <a:rPr b="0" spc="-5" dirty="0">
                <a:solidFill>
                  <a:srgbClr val="000000"/>
                </a:solidFill>
                <a:latin typeface="Verdana"/>
                <a:cs typeface="Verdana"/>
              </a:rPr>
              <a:t>pompe </a:t>
            </a:r>
            <a:r>
              <a:rPr b="0" dirty="0">
                <a:solidFill>
                  <a:srgbClr val="000000"/>
                </a:solidFill>
                <a:latin typeface="Verdana"/>
                <a:cs typeface="Verdana"/>
              </a:rPr>
              <a:t> </a:t>
            </a:r>
            <a:r>
              <a:rPr b="0" spc="-5" dirty="0">
                <a:solidFill>
                  <a:srgbClr val="000000"/>
                </a:solidFill>
                <a:latin typeface="Verdana"/>
                <a:cs typeface="Verdana"/>
              </a:rPr>
              <a:t>unique</a:t>
            </a:r>
            <a:r>
              <a:rPr b="0" dirty="0">
                <a:solidFill>
                  <a:srgbClr val="000000"/>
                </a:solidFill>
                <a:latin typeface="Verdana"/>
                <a:cs typeface="Verdana"/>
              </a:rPr>
              <a:t> </a:t>
            </a:r>
            <a:r>
              <a:rPr b="0" spc="-5" dirty="0">
                <a:solidFill>
                  <a:srgbClr val="000000"/>
                </a:solidFill>
                <a:latin typeface="Verdana"/>
                <a:cs typeface="Verdana"/>
              </a:rPr>
              <a:t>multicellulaire</a:t>
            </a:r>
            <a:r>
              <a:rPr b="0" dirty="0">
                <a:solidFill>
                  <a:srgbClr val="000000"/>
                </a:solidFill>
                <a:latin typeface="Verdana"/>
                <a:cs typeface="Verdana"/>
              </a:rPr>
              <a:t> </a:t>
            </a:r>
            <a:r>
              <a:rPr b="0" spc="-5" dirty="0">
                <a:solidFill>
                  <a:srgbClr val="000000"/>
                </a:solidFill>
                <a:latin typeface="Verdana"/>
                <a:cs typeface="Verdana"/>
              </a:rPr>
              <a:t>(ou</a:t>
            </a:r>
            <a:r>
              <a:rPr b="0" dirty="0">
                <a:solidFill>
                  <a:srgbClr val="000000"/>
                </a:solidFill>
                <a:latin typeface="Verdana"/>
                <a:cs typeface="Verdana"/>
              </a:rPr>
              <a:t> </a:t>
            </a:r>
            <a:r>
              <a:rPr b="0" spc="-5" dirty="0">
                <a:solidFill>
                  <a:srgbClr val="000000"/>
                </a:solidFill>
                <a:latin typeface="Verdana"/>
                <a:cs typeface="Verdana"/>
              </a:rPr>
              <a:t>multi</a:t>
            </a:r>
            <a:r>
              <a:rPr b="0" dirty="0">
                <a:solidFill>
                  <a:srgbClr val="000000"/>
                </a:solidFill>
                <a:latin typeface="Verdana"/>
                <a:cs typeface="Verdana"/>
              </a:rPr>
              <a:t> </a:t>
            </a:r>
            <a:r>
              <a:rPr b="0" spc="-5" dirty="0">
                <a:solidFill>
                  <a:srgbClr val="000000"/>
                </a:solidFill>
                <a:latin typeface="Verdana"/>
                <a:cs typeface="Verdana"/>
              </a:rPr>
              <a:t>étagée</a:t>
            </a:r>
            <a:r>
              <a:rPr b="0" dirty="0">
                <a:solidFill>
                  <a:srgbClr val="000000"/>
                </a:solidFill>
                <a:latin typeface="Verdana"/>
                <a:cs typeface="Verdana"/>
              </a:rPr>
              <a:t> )</a:t>
            </a:r>
            <a:r>
              <a:rPr b="0" spc="5" dirty="0">
                <a:solidFill>
                  <a:srgbClr val="000000"/>
                </a:solidFill>
                <a:latin typeface="Verdana"/>
                <a:cs typeface="Verdana"/>
              </a:rPr>
              <a:t> </a:t>
            </a:r>
            <a:r>
              <a:rPr b="0" spc="-5" dirty="0">
                <a:solidFill>
                  <a:srgbClr val="000000"/>
                </a:solidFill>
                <a:latin typeface="Verdana"/>
                <a:cs typeface="Verdana"/>
              </a:rPr>
              <a:t>constituée</a:t>
            </a:r>
            <a:r>
              <a:rPr b="0" dirty="0">
                <a:solidFill>
                  <a:srgbClr val="000000"/>
                </a:solidFill>
                <a:latin typeface="Verdana"/>
                <a:cs typeface="Verdana"/>
              </a:rPr>
              <a:t> </a:t>
            </a:r>
            <a:r>
              <a:rPr b="0" spc="-5" dirty="0">
                <a:solidFill>
                  <a:srgbClr val="000000"/>
                </a:solidFill>
                <a:latin typeface="Verdana"/>
                <a:cs typeface="Verdana"/>
              </a:rPr>
              <a:t>de </a:t>
            </a:r>
            <a:r>
              <a:rPr b="0" spc="-690" dirty="0">
                <a:solidFill>
                  <a:srgbClr val="000000"/>
                </a:solidFill>
                <a:latin typeface="Verdana"/>
                <a:cs typeface="Verdana"/>
              </a:rPr>
              <a:t> </a:t>
            </a:r>
            <a:r>
              <a:rPr b="0" dirty="0">
                <a:solidFill>
                  <a:srgbClr val="000000"/>
                </a:solidFill>
                <a:latin typeface="Verdana"/>
                <a:cs typeface="Verdana"/>
              </a:rPr>
              <a:t>roues</a:t>
            </a:r>
            <a:r>
              <a:rPr b="0" spc="-40" dirty="0">
                <a:solidFill>
                  <a:srgbClr val="000000"/>
                </a:solidFill>
                <a:latin typeface="Verdana"/>
                <a:cs typeface="Verdana"/>
              </a:rPr>
              <a:t> </a:t>
            </a:r>
            <a:r>
              <a:rPr b="0" spc="-5" dirty="0">
                <a:solidFill>
                  <a:srgbClr val="000000"/>
                </a:solidFill>
                <a:latin typeface="Verdana"/>
                <a:cs typeface="Verdana"/>
              </a:rPr>
              <a:t>en</a:t>
            </a:r>
            <a:r>
              <a:rPr b="0" spc="-20" dirty="0">
                <a:solidFill>
                  <a:srgbClr val="000000"/>
                </a:solidFill>
                <a:latin typeface="Verdana"/>
                <a:cs typeface="Verdana"/>
              </a:rPr>
              <a:t> </a:t>
            </a:r>
            <a:r>
              <a:rPr b="0" spc="-5" dirty="0">
                <a:solidFill>
                  <a:srgbClr val="000000"/>
                </a:solidFill>
                <a:latin typeface="Verdana"/>
                <a:cs typeface="Verdana"/>
              </a:rPr>
              <a:t>série dans</a:t>
            </a:r>
            <a:r>
              <a:rPr b="0" spc="-20" dirty="0">
                <a:solidFill>
                  <a:srgbClr val="000000"/>
                </a:solidFill>
                <a:latin typeface="Verdana"/>
                <a:cs typeface="Verdana"/>
              </a:rPr>
              <a:t> </a:t>
            </a:r>
            <a:r>
              <a:rPr b="0" dirty="0">
                <a:solidFill>
                  <a:srgbClr val="000000"/>
                </a:solidFill>
                <a:latin typeface="Verdana"/>
                <a:cs typeface="Verdana"/>
              </a:rPr>
              <a:t>un</a:t>
            </a:r>
            <a:r>
              <a:rPr b="0" spc="-20" dirty="0">
                <a:solidFill>
                  <a:srgbClr val="000000"/>
                </a:solidFill>
                <a:latin typeface="Verdana"/>
                <a:cs typeface="Verdana"/>
              </a:rPr>
              <a:t> </a:t>
            </a:r>
            <a:r>
              <a:rPr b="0" spc="-5" dirty="0">
                <a:solidFill>
                  <a:srgbClr val="000000"/>
                </a:solidFill>
                <a:latin typeface="Verdana"/>
                <a:cs typeface="Verdana"/>
              </a:rPr>
              <a:t>même corps.</a:t>
            </a:r>
          </a:p>
        </p:txBody>
      </p:sp>
      <p:sp>
        <p:nvSpPr>
          <p:cNvPr id="4" name="object 4"/>
          <p:cNvSpPr txBox="1"/>
          <p:nvPr/>
        </p:nvSpPr>
        <p:spPr>
          <a:xfrm>
            <a:off x="690473" y="2269779"/>
            <a:ext cx="7692390" cy="1350010"/>
          </a:xfrm>
          <a:prstGeom prst="rect">
            <a:avLst/>
          </a:prstGeom>
        </p:spPr>
        <p:txBody>
          <a:bodyPr vert="horz" wrap="square" lIns="0" tIns="64769" rIns="0" bIns="0" rtlCol="0">
            <a:spAutoFit/>
          </a:bodyPr>
          <a:lstStyle/>
          <a:p>
            <a:pPr marL="271780" indent="-259079" algn="just">
              <a:lnSpc>
                <a:spcPct val="100000"/>
              </a:lnSpc>
              <a:spcBef>
                <a:spcPts val="509"/>
              </a:spcBef>
              <a:buFont typeface="Wingdings"/>
              <a:buChar char=""/>
              <a:tabLst>
                <a:tab pos="271780" algn="l"/>
              </a:tabLst>
            </a:pPr>
            <a:r>
              <a:rPr sz="1800" b="1" spc="-5" dirty="0">
                <a:solidFill>
                  <a:srgbClr val="0303BC"/>
                </a:solidFill>
                <a:latin typeface="Verdana"/>
                <a:cs typeface="Verdana"/>
              </a:rPr>
              <a:t>Mise</a:t>
            </a:r>
            <a:r>
              <a:rPr sz="1800" b="1" spc="-40" dirty="0">
                <a:solidFill>
                  <a:srgbClr val="0303BC"/>
                </a:solidFill>
                <a:latin typeface="Verdana"/>
                <a:cs typeface="Verdana"/>
              </a:rPr>
              <a:t> </a:t>
            </a:r>
            <a:r>
              <a:rPr sz="1800" b="1" spc="-5" dirty="0">
                <a:solidFill>
                  <a:srgbClr val="0303BC"/>
                </a:solidFill>
                <a:latin typeface="Verdana"/>
                <a:cs typeface="Verdana"/>
              </a:rPr>
              <a:t>en</a:t>
            </a:r>
            <a:r>
              <a:rPr sz="1800" b="1" spc="-10" dirty="0">
                <a:solidFill>
                  <a:srgbClr val="0303BC"/>
                </a:solidFill>
                <a:latin typeface="Verdana"/>
                <a:cs typeface="Verdana"/>
              </a:rPr>
              <a:t> </a:t>
            </a:r>
            <a:r>
              <a:rPr sz="2000" b="1" dirty="0">
                <a:solidFill>
                  <a:srgbClr val="0303BC"/>
                </a:solidFill>
                <a:latin typeface="Verdana"/>
                <a:cs typeface="Verdana"/>
              </a:rPr>
              <a:t>parallèle</a:t>
            </a:r>
            <a:endParaRPr sz="2000">
              <a:latin typeface="Verdana"/>
              <a:cs typeface="Verdana"/>
            </a:endParaRPr>
          </a:p>
          <a:p>
            <a:pPr marL="12700" marR="5080" algn="just">
              <a:lnSpc>
                <a:spcPct val="100000"/>
              </a:lnSpc>
              <a:spcBef>
                <a:spcPts val="415"/>
              </a:spcBef>
            </a:pPr>
            <a:r>
              <a:rPr sz="2000" dirty="0">
                <a:latin typeface="Verdana"/>
                <a:cs typeface="Verdana"/>
              </a:rPr>
              <a:t>La</a:t>
            </a:r>
            <a:r>
              <a:rPr sz="2000" spc="5" dirty="0">
                <a:latin typeface="Verdana"/>
                <a:cs typeface="Verdana"/>
              </a:rPr>
              <a:t> </a:t>
            </a:r>
            <a:r>
              <a:rPr sz="2000" spc="-5" dirty="0">
                <a:latin typeface="Verdana"/>
                <a:cs typeface="Verdana"/>
              </a:rPr>
              <a:t>courbe</a:t>
            </a:r>
            <a:r>
              <a:rPr sz="2000" dirty="0">
                <a:latin typeface="Verdana"/>
                <a:cs typeface="Verdana"/>
              </a:rPr>
              <a:t> </a:t>
            </a:r>
            <a:r>
              <a:rPr sz="2000" spc="-10" dirty="0">
                <a:latin typeface="Verdana"/>
                <a:cs typeface="Verdana"/>
              </a:rPr>
              <a:t>caractéristique</a:t>
            </a:r>
            <a:r>
              <a:rPr sz="2000" spc="-5" dirty="0">
                <a:latin typeface="Verdana"/>
                <a:cs typeface="Verdana"/>
              </a:rPr>
              <a:t> </a:t>
            </a:r>
            <a:r>
              <a:rPr sz="2000" dirty="0">
                <a:latin typeface="Verdana"/>
                <a:cs typeface="Verdana"/>
              </a:rPr>
              <a:t>de</a:t>
            </a:r>
            <a:r>
              <a:rPr sz="2000" spc="5" dirty="0">
                <a:latin typeface="Verdana"/>
                <a:cs typeface="Verdana"/>
              </a:rPr>
              <a:t> </a:t>
            </a:r>
            <a:r>
              <a:rPr sz="2000" spc="-5" dirty="0">
                <a:latin typeface="Verdana"/>
                <a:cs typeface="Verdana"/>
              </a:rPr>
              <a:t>l’ensemble</a:t>
            </a:r>
            <a:r>
              <a:rPr sz="2000" dirty="0">
                <a:latin typeface="Verdana"/>
                <a:cs typeface="Verdana"/>
              </a:rPr>
              <a:t> </a:t>
            </a:r>
            <a:r>
              <a:rPr sz="2000" b="1" dirty="0">
                <a:latin typeface="Verdana"/>
                <a:cs typeface="Verdana"/>
              </a:rPr>
              <a:t>des</a:t>
            </a:r>
            <a:r>
              <a:rPr sz="2000" b="1" spc="680" dirty="0">
                <a:latin typeface="Verdana"/>
                <a:cs typeface="Verdana"/>
              </a:rPr>
              <a:t> </a:t>
            </a:r>
            <a:r>
              <a:rPr sz="2000" b="1" spc="-5" dirty="0">
                <a:latin typeface="Verdana"/>
                <a:cs typeface="Verdana"/>
              </a:rPr>
              <a:t>pompes </a:t>
            </a:r>
            <a:r>
              <a:rPr sz="2000" b="1" dirty="0">
                <a:latin typeface="Verdana"/>
                <a:cs typeface="Verdana"/>
              </a:rPr>
              <a:t> </a:t>
            </a:r>
            <a:r>
              <a:rPr sz="2000" b="1" spc="-5" dirty="0">
                <a:latin typeface="Verdana"/>
                <a:cs typeface="Verdana"/>
              </a:rPr>
              <a:t>mises </a:t>
            </a:r>
            <a:r>
              <a:rPr sz="2000" b="1" dirty="0">
                <a:latin typeface="Verdana"/>
                <a:cs typeface="Verdana"/>
              </a:rPr>
              <a:t>en </a:t>
            </a:r>
            <a:r>
              <a:rPr sz="2000" b="1" spc="-5" dirty="0">
                <a:latin typeface="Verdana"/>
                <a:cs typeface="Verdana"/>
              </a:rPr>
              <a:t>parallèle </a:t>
            </a:r>
            <a:r>
              <a:rPr sz="2000" spc="-5" dirty="0">
                <a:latin typeface="Verdana"/>
                <a:cs typeface="Verdana"/>
              </a:rPr>
              <a:t>est obtenue en </a:t>
            </a:r>
            <a:r>
              <a:rPr sz="2000" b="1" spc="-5" dirty="0">
                <a:latin typeface="Verdana"/>
                <a:cs typeface="Verdana"/>
              </a:rPr>
              <a:t>ajoutant </a:t>
            </a:r>
            <a:r>
              <a:rPr sz="2000" b="1" dirty="0">
                <a:latin typeface="Verdana"/>
                <a:cs typeface="Verdana"/>
              </a:rPr>
              <a:t>les </a:t>
            </a:r>
            <a:r>
              <a:rPr sz="2000" b="1" spc="-5" dirty="0">
                <a:latin typeface="Verdana"/>
                <a:cs typeface="Verdana"/>
              </a:rPr>
              <a:t>débits </a:t>
            </a:r>
            <a:r>
              <a:rPr sz="2000" b="1" dirty="0">
                <a:latin typeface="Verdana"/>
                <a:cs typeface="Verdana"/>
              </a:rPr>
              <a:t> </a:t>
            </a:r>
            <a:r>
              <a:rPr sz="2000" spc="-5" dirty="0">
                <a:latin typeface="Verdana"/>
                <a:cs typeface="Verdana"/>
              </a:rPr>
              <a:t>pour</a:t>
            </a:r>
            <a:r>
              <a:rPr sz="2000" spc="-30" dirty="0">
                <a:latin typeface="Verdana"/>
                <a:cs typeface="Verdana"/>
              </a:rPr>
              <a:t> </a:t>
            </a:r>
            <a:r>
              <a:rPr sz="2000" dirty="0">
                <a:latin typeface="Verdana"/>
                <a:cs typeface="Verdana"/>
              </a:rPr>
              <a:t>une</a:t>
            </a:r>
            <a:r>
              <a:rPr sz="2000" spc="-40" dirty="0">
                <a:latin typeface="Verdana"/>
                <a:cs typeface="Verdana"/>
              </a:rPr>
              <a:t> </a:t>
            </a:r>
            <a:r>
              <a:rPr sz="2000" spc="-5" dirty="0">
                <a:latin typeface="Verdana"/>
                <a:cs typeface="Verdana"/>
              </a:rPr>
              <a:t>même</a:t>
            </a:r>
            <a:r>
              <a:rPr sz="2000" spc="10" dirty="0">
                <a:latin typeface="Verdana"/>
                <a:cs typeface="Verdana"/>
              </a:rPr>
              <a:t> </a:t>
            </a:r>
            <a:r>
              <a:rPr sz="2000" dirty="0">
                <a:latin typeface="Verdana"/>
                <a:cs typeface="Verdana"/>
              </a:rPr>
              <a:t>hauteur</a:t>
            </a:r>
            <a:r>
              <a:rPr sz="2000" spc="-45" dirty="0">
                <a:latin typeface="Verdana"/>
                <a:cs typeface="Verdana"/>
              </a:rPr>
              <a:t> </a:t>
            </a:r>
            <a:r>
              <a:rPr sz="2000" spc="-10" dirty="0">
                <a:latin typeface="Verdana"/>
                <a:cs typeface="Verdana"/>
              </a:rPr>
              <a:t>d’élévation.</a:t>
            </a:r>
            <a:endParaRPr sz="2000">
              <a:latin typeface="Verdana"/>
              <a:cs typeface="Verdana"/>
            </a:endParaRPr>
          </a:p>
        </p:txBody>
      </p:sp>
      <p:sp>
        <p:nvSpPr>
          <p:cNvPr id="5" name="object 5"/>
          <p:cNvSpPr txBox="1"/>
          <p:nvPr/>
        </p:nvSpPr>
        <p:spPr>
          <a:xfrm>
            <a:off x="3994081" y="4264221"/>
            <a:ext cx="125095" cy="285115"/>
          </a:xfrm>
          <a:prstGeom prst="rect">
            <a:avLst/>
          </a:prstGeom>
        </p:spPr>
        <p:txBody>
          <a:bodyPr vert="horz" wrap="square" lIns="0" tIns="12700" rIns="0" bIns="0" rtlCol="0">
            <a:spAutoFit/>
          </a:bodyPr>
          <a:lstStyle/>
          <a:p>
            <a:pPr marL="12700">
              <a:lnSpc>
                <a:spcPct val="100000"/>
              </a:lnSpc>
              <a:spcBef>
                <a:spcPts val="100"/>
              </a:spcBef>
            </a:pPr>
            <a:r>
              <a:rPr sz="1700" i="1" spc="25" dirty="0">
                <a:latin typeface="Times New Roman"/>
                <a:cs typeface="Times New Roman"/>
              </a:rPr>
              <a:t>v</a:t>
            </a:r>
            <a:endParaRPr sz="1700">
              <a:latin typeface="Times New Roman"/>
              <a:cs typeface="Times New Roman"/>
            </a:endParaRPr>
          </a:p>
        </p:txBody>
      </p:sp>
      <p:sp>
        <p:nvSpPr>
          <p:cNvPr id="6" name="object 6"/>
          <p:cNvSpPr txBox="1"/>
          <p:nvPr/>
        </p:nvSpPr>
        <p:spPr>
          <a:xfrm>
            <a:off x="5766414" y="4264221"/>
            <a:ext cx="254000" cy="285115"/>
          </a:xfrm>
          <a:prstGeom prst="rect">
            <a:avLst/>
          </a:prstGeom>
        </p:spPr>
        <p:txBody>
          <a:bodyPr vert="horz" wrap="square" lIns="0" tIns="12700" rIns="0" bIns="0" rtlCol="0">
            <a:spAutoFit/>
          </a:bodyPr>
          <a:lstStyle/>
          <a:p>
            <a:pPr marL="12700">
              <a:lnSpc>
                <a:spcPct val="100000"/>
              </a:lnSpc>
              <a:spcBef>
                <a:spcPts val="100"/>
              </a:spcBef>
            </a:pPr>
            <a:r>
              <a:rPr sz="1700" i="1" spc="160" dirty="0">
                <a:latin typeface="Times New Roman"/>
                <a:cs typeface="Times New Roman"/>
              </a:rPr>
              <a:t>v</a:t>
            </a:r>
            <a:r>
              <a:rPr sz="1700" spc="25" dirty="0">
                <a:latin typeface="Times New Roman"/>
                <a:cs typeface="Times New Roman"/>
              </a:rPr>
              <a:t>2</a:t>
            </a:r>
            <a:endParaRPr sz="1700">
              <a:latin typeface="Times New Roman"/>
              <a:cs typeface="Times New Roman"/>
            </a:endParaRPr>
          </a:p>
        </p:txBody>
      </p:sp>
      <p:sp>
        <p:nvSpPr>
          <p:cNvPr id="7" name="object 7"/>
          <p:cNvSpPr txBox="1"/>
          <p:nvPr/>
        </p:nvSpPr>
        <p:spPr>
          <a:xfrm>
            <a:off x="4858505" y="4264221"/>
            <a:ext cx="230504" cy="285115"/>
          </a:xfrm>
          <a:prstGeom prst="rect">
            <a:avLst/>
          </a:prstGeom>
        </p:spPr>
        <p:txBody>
          <a:bodyPr vert="horz" wrap="square" lIns="0" tIns="12700" rIns="0" bIns="0" rtlCol="0">
            <a:spAutoFit/>
          </a:bodyPr>
          <a:lstStyle/>
          <a:p>
            <a:pPr marL="12700">
              <a:lnSpc>
                <a:spcPct val="100000"/>
              </a:lnSpc>
              <a:spcBef>
                <a:spcPts val="100"/>
              </a:spcBef>
            </a:pPr>
            <a:r>
              <a:rPr sz="1700" i="1" spc="-25" dirty="0">
                <a:latin typeface="Times New Roman"/>
                <a:cs typeface="Times New Roman"/>
              </a:rPr>
              <a:t>v</a:t>
            </a:r>
            <a:r>
              <a:rPr sz="1700" spc="25" dirty="0">
                <a:latin typeface="Times New Roman"/>
                <a:cs typeface="Times New Roman"/>
              </a:rPr>
              <a:t>1</a:t>
            </a:r>
            <a:endParaRPr sz="1700">
              <a:latin typeface="Times New Roman"/>
              <a:cs typeface="Times New Roman"/>
            </a:endParaRPr>
          </a:p>
        </p:txBody>
      </p:sp>
      <p:sp>
        <p:nvSpPr>
          <p:cNvPr id="8" name="object 8"/>
          <p:cNvSpPr txBox="1"/>
          <p:nvPr/>
        </p:nvSpPr>
        <p:spPr>
          <a:xfrm>
            <a:off x="5082390" y="3726163"/>
            <a:ext cx="742315" cy="692150"/>
          </a:xfrm>
          <a:prstGeom prst="rect">
            <a:avLst/>
          </a:prstGeom>
        </p:spPr>
        <p:txBody>
          <a:bodyPr vert="horz" wrap="square" lIns="0" tIns="15240" rIns="0" bIns="0" rtlCol="0">
            <a:spAutoFit/>
          </a:bodyPr>
          <a:lstStyle/>
          <a:p>
            <a:pPr marL="38100">
              <a:lnSpc>
                <a:spcPct val="100000"/>
              </a:lnSpc>
              <a:spcBef>
                <a:spcPts val="120"/>
              </a:spcBef>
            </a:pPr>
            <a:r>
              <a:rPr sz="2900" spc="60" dirty="0">
                <a:latin typeface="Symbol"/>
                <a:cs typeface="Symbol"/>
              </a:rPr>
              <a:t></a:t>
            </a:r>
            <a:r>
              <a:rPr sz="2900" spc="-400" dirty="0">
                <a:latin typeface="Times New Roman"/>
                <a:cs typeface="Times New Roman"/>
              </a:rPr>
              <a:t> </a:t>
            </a:r>
            <a:r>
              <a:rPr sz="6525" i="1" spc="179" baseline="-5747" dirty="0">
                <a:latin typeface="Times New Roman"/>
                <a:cs typeface="Times New Roman"/>
              </a:rPr>
              <a:t>Q</a:t>
            </a:r>
            <a:endParaRPr sz="6525" baseline="-5747">
              <a:latin typeface="Times New Roman"/>
              <a:cs typeface="Times New Roman"/>
            </a:endParaRPr>
          </a:p>
        </p:txBody>
      </p:sp>
      <p:sp>
        <p:nvSpPr>
          <p:cNvPr id="9" name="object 9"/>
          <p:cNvSpPr txBox="1"/>
          <p:nvPr/>
        </p:nvSpPr>
        <p:spPr>
          <a:xfrm>
            <a:off x="3561602" y="3786037"/>
            <a:ext cx="1356360" cy="692150"/>
          </a:xfrm>
          <a:prstGeom prst="rect">
            <a:avLst/>
          </a:prstGeom>
        </p:spPr>
        <p:txBody>
          <a:bodyPr vert="horz" wrap="square" lIns="0" tIns="15240" rIns="0" bIns="0" rtlCol="0">
            <a:spAutoFit/>
          </a:bodyPr>
          <a:lstStyle/>
          <a:p>
            <a:pPr marL="38100">
              <a:lnSpc>
                <a:spcPct val="100000"/>
              </a:lnSpc>
              <a:spcBef>
                <a:spcPts val="120"/>
              </a:spcBef>
            </a:pPr>
            <a:r>
              <a:rPr sz="4350" i="1" spc="120" dirty="0">
                <a:latin typeface="Times New Roman"/>
                <a:cs typeface="Times New Roman"/>
              </a:rPr>
              <a:t>Q</a:t>
            </a:r>
            <a:r>
              <a:rPr sz="4350" i="1" spc="340" dirty="0">
                <a:latin typeface="Times New Roman"/>
                <a:cs typeface="Times New Roman"/>
              </a:rPr>
              <a:t> </a:t>
            </a:r>
            <a:r>
              <a:rPr sz="4350" spc="89" baseline="8620" dirty="0">
                <a:latin typeface="Symbol"/>
                <a:cs typeface="Symbol"/>
              </a:rPr>
              <a:t></a:t>
            </a:r>
            <a:r>
              <a:rPr sz="4350" spc="-390" baseline="8620" dirty="0">
                <a:latin typeface="Times New Roman"/>
                <a:cs typeface="Times New Roman"/>
              </a:rPr>
              <a:t> </a:t>
            </a:r>
            <a:r>
              <a:rPr sz="4350" i="1" spc="120" dirty="0">
                <a:latin typeface="Times New Roman"/>
                <a:cs typeface="Times New Roman"/>
              </a:rPr>
              <a:t>Q</a:t>
            </a:r>
            <a:endParaRPr sz="4350">
              <a:latin typeface="Times New Roman"/>
              <a:cs typeface="Times New Roman"/>
            </a:endParaRPr>
          </a:p>
        </p:txBody>
      </p:sp>
      <p:sp>
        <p:nvSpPr>
          <p:cNvPr id="10" name="object 10"/>
          <p:cNvSpPr txBox="1"/>
          <p:nvPr/>
        </p:nvSpPr>
        <p:spPr>
          <a:xfrm>
            <a:off x="906576" y="4892802"/>
            <a:ext cx="3067050" cy="9404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Verdana"/>
                <a:cs typeface="Verdana"/>
              </a:rPr>
              <a:t>Pompe</a:t>
            </a:r>
            <a:r>
              <a:rPr sz="2000" spc="-65" dirty="0">
                <a:latin typeface="Verdana"/>
                <a:cs typeface="Verdana"/>
              </a:rPr>
              <a:t> </a:t>
            </a:r>
            <a:r>
              <a:rPr sz="2000" dirty="0">
                <a:latin typeface="Verdana"/>
                <a:cs typeface="Verdana"/>
              </a:rPr>
              <a:t>1</a:t>
            </a:r>
            <a:r>
              <a:rPr sz="2000" spc="-40" dirty="0">
                <a:latin typeface="Verdana"/>
                <a:cs typeface="Verdana"/>
              </a:rPr>
              <a:t> </a:t>
            </a:r>
            <a:r>
              <a:rPr sz="2000" dirty="0">
                <a:latin typeface="Verdana"/>
                <a:cs typeface="Verdana"/>
              </a:rPr>
              <a:t>seule</a:t>
            </a:r>
            <a:endParaRPr sz="2000">
              <a:latin typeface="Verdana"/>
              <a:cs typeface="Verdana"/>
            </a:endParaRPr>
          </a:p>
          <a:p>
            <a:pPr marL="71755">
              <a:lnSpc>
                <a:spcPct val="100000"/>
              </a:lnSpc>
            </a:pPr>
            <a:r>
              <a:rPr sz="2000" spc="-10" dirty="0">
                <a:latin typeface="Verdana"/>
                <a:cs typeface="Verdana"/>
              </a:rPr>
              <a:t>Pompe</a:t>
            </a:r>
            <a:r>
              <a:rPr sz="2000" spc="-65" dirty="0">
                <a:latin typeface="Verdana"/>
                <a:cs typeface="Verdana"/>
              </a:rPr>
              <a:t> </a:t>
            </a:r>
            <a:r>
              <a:rPr sz="2000" dirty="0">
                <a:latin typeface="Verdana"/>
                <a:cs typeface="Verdana"/>
              </a:rPr>
              <a:t>2</a:t>
            </a:r>
            <a:r>
              <a:rPr sz="2000" spc="-30" dirty="0">
                <a:latin typeface="Verdana"/>
                <a:cs typeface="Verdana"/>
              </a:rPr>
              <a:t> </a:t>
            </a:r>
            <a:r>
              <a:rPr sz="2000" dirty="0">
                <a:latin typeface="Verdana"/>
                <a:cs typeface="Verdana"/>
              </a:rPr>
              <a:t>seule</a:t>
            </a:r>
            <a:endParaRPr sz="2000">
              <a:latin typeface="Verdana"/>
              <a:cs typeface="Verdana"/>
            </a:endParaRPr>
          </a:p>
          <a:p>
            <a:pPr marL="12700">
              <a:lnSpc>
                <a:spcPct val="100000"/>
              </a:lnSpc>
            </a:pPr>
            <a:r>
              <a:rPr sz="2000" spc="-10" dirty="0">
                <a:latin typeface="Verdana"/>
                <a:cs typeface="Verdana"/>
              </a:rPr>
              <a:t>Pompe</a:t>
            </a:r>
            <a:r>
              <a:rPr sz="2000" spc="-45" dirty="0">
                <a:latin typeface="Verdana"/>
                <a:cs typeface="Verdana"/>
              </a:rPr>
              <a:t> </a:t>
            </a:r>
            <a:r>
              <a:rPr sz="2000" dirty="0">
                <a:latin typeface="Verdana"/>
                <a:cs typeface="Verdana"/>
              </a:rPr>
              <a:t>1+2</a:t>
            </a:r>
            <a:r>
              <a:rPr sz="2000" spc="-25" dirty="0">
                <a:latin typeface="Verdana"/>
                <a:cs typeface="Verdana"/>
              </a:rPr>
              <a:t> </a:t>
            </a:r>
            <a:r>
              <a:rPr sz="2000" spc="-5" dirty="0">
                <a:latin typeface="Verdana"/>
                <a:cs typeface="Verdana"/>
              </a:rPr>
              <a:t>en</a:t>
            </a:r>
            <a:r>
              <a:rPr sz="2000" spc="-10" dirty="0">
                <a:latin typeface="Verdana"/>
                <a:cs typeface="Verdana"/>
              </a:rPr>
              <a:t> </a:t>
            </a:r>
            <a:r>
              <a:rPr sz="2000" spc="-15" dirty="0">
                <a:latin typeface="Verdana"/>
                <a:cs typeface="Verdana"/>
              </a:rPr>
              <a:t>parallèle</a:t>
            </a:r>
            <a:endParaRPr sz="2000">
              <a:latin typeface="Verdana"/>
              <a:cs typeface="Verdana"/>
            </a:endParaRPr>
          </a:p>
        </p:txBody>
      </p:sp>
      <p:sp>
        <p:nvSpPr>
          <p:cNvPr id="11" name="object 11"/>
          <p:cNvSpPr txBox="1"/>
          <p:nvPr/>
        </p:nvSpPr>
        <p:spPr>
          <a:xfrm>
            <a:off x="4519581" y="4955285"/>
            <a:ext cx="545465" cy="878205"/>
          </a:xfrm>
          <a:prstGeom prst="rect">
            <a:avLst/>
          </a:prstGeom>
        </p:spPr>
        <p:txBody>
          <a:bodyPr vert="horz" wrap="square" lIns="0" tIns="12700" rIns="0" bIns="0" rtlCol="0">
            <a:spAutoFit/>
          </a:bodyPr>
          <a:lstStyle/>
          <a:p>
            <a:pPr marL="99060" indent="-60960">
              <a:lnSpc>
                <a:spcPct val="100000"/>
              </a:lnSpc>
              <a:spcBef>
                <a:spcPts val="100"/>
              </a:spcBef>
            </a:pPr>
            <a:r>
              <a:rPr sz="3000" spc="15" baseline="13888" dirty="0">
                <a:latin typeface="Verdana"/>
                <a:cs typeface="Verdana"/>
              </a:rPr>
              <a:t>Q</a:t>
            </a:r>
            <a:r>
              <a:rPr sz="1300" spc="10" dirty="0">
                <a:latin typeface="Verdana"/>
                <a:cs typeface="Verdana"/>
              </a:rPr>
              <a:t>v1</a:t>
            </a:r>
            <a:endParaRPr sz="1300">
              <a:latin typeface="Verdana"/>
              <a:cs typeface="Verdana"/>
            </a:endParaRPr>
          </a:p>
          <a:p>
            <a:pPr marL="154940" marR="30480" indent="-56515">
              <a:lnSpc>
                <a:spcPct val="79500"/>
              </a:lnSpc>
              <a:spcBef>
                <a:spcPts val="495"/>
              </a:spcBef>
            </a:pPr>
            <a:r>
              <a:rPr sz="3000" spc="-15" baseline="13888" dirty="0">
                <a:latin typeface="Verdana"/>
                <a:cs typeface="Verdana"/>
              </a:rPr>
              <a:t>Q</a:t>
            </a:r>
            <a:r>
              <a:rPr sz="1300" spc="15" dirty="0">
                <a:latin typeface="Verdana"/>
                <a:cs typeface="Verdana"/>
              </a:rPr>
              <a:t>v2  </a:t>
            </a:r>
            <a:r>
              <a:rPr sz="2000" spc="5" dirty="0">
                <a:latin typeface="Verdana"/>
                <a:cs typeface="Verdana"/>
              </a:rPr>
              <a:t>Q</a:t>
            </a:r>
            <a:r>
              <a:rPr sz="1950" spc="7" baseline="-21367" dirty="0">
                <a:latin typeface="Verdana"/>
                <a:cs typeface="Verdana"/>
              </a:rPr>
              <a:t>v</a:t>
            </a:r>
            <a:endParaRPr sz="1950" baseline="-21367">
              <a:latin typeface="Verdana"/>
              <a:cs typeface="Verdana"/>
            </a:endParaRPr>
          </a:p>
        </p:txBody>
      </p:sp>
      <p:sp>
        <p:nvSpPr>
          <p:cNvPr id="12" name="Espace réservé du numéro de diapositive 11"/>
          <p:cNvSpPr>
            <a:spLocks noGrp="1"/>
          </p:cNvSpPr>
          <p:nvPr>
            <p:ph type="sldNum" sz="quarter" idx="7"/>
          </p:nvPr>
        </p:nvSpPr>
        <p:spPr/>
        <p:txBody>
          <a:bodyPr/>
          <a:lstStyle/>
          <a:p>
            <a:fld id="{B6F15528-21DE-4FAA-801E-634DDDAF4B2B}" type="slidenum">
              <a:rPr lang="fr-FR" smtClean="0"/>
              <a:t>28</a:t>
            </a:fld>
            <a:endParaRPr lang="fr-FR"/>
          </a:p>
        </p:txBody>
      </p:sp>
    </p:spTree>
    <p:extLst>
      <p:ext uri="{BB962C8B-B14F-4D97-AF65-F5344CB8AC3E}">
        <p14:creationId xmlns:p14="http://schemas.microsoft.com/office/powerpoint/2010/main" val="2359073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7465" y="3777234"/>
            <a:ext cx="7377430" cy="1550670"/>
          </a:xfrm>
          <a:prstGeom prst="rect">
            <a:avLst/>
          </a:prstGeom>
        </p:spPr>
        <p:txBody>
          <a:bodyPr vert="horz" wrap="square" lIns="0" tIns="12700" rIns="0" bIns="0" rtlCol="0">
            <a:spAutoFit/>
          </a:bodyPr>
          <a:lstStyle/>
          <a:p>
            <a:pPr marL="12700" algn="just">
              <a:lnSpc>
                <a:spcPct val="100000"/>
              </a:lnSpc>
              <a:spcBef>
                <a:spcPts val="100"/>
              </a:spcBef>
            </a:pPr>
            <a:r>
              <a:rPr sz="2000" b="1" dirty="0">
                <a:solidFill>
                  <a:srgbClr val="FF0000"/>
                </a:solidFill>
                <a:latin typeface="Verdana"/>
                <a:cs typeface="Verdana"/>
              </a:rPr>
              <a:t>Remarque</a:t>
            </a:r>
            <a:r>
              <a:rPr sz="2000" b="1" spc="-50" dirty="0">
                <a:solidFill>
                  <a:srgbClr val="FF0000"/>
                </a:solidFill>
                <a:latin typeface="Verdana"/>
                <a:cs typeface="Verdana"/>
              </a:rPr>
              <a:t> </a:t>
            </a:r>
            <a:r>
              <a:rPr sz="2000" b="1" dirty="0">
                <a:solidFill>
                  <a:srgbClr val="FF0000"/>
                </a:solidFill>
                <a:latin typeface="Verdana"/>
                <a:cs typeface="Verdana"/>
              </a:rPr>
              <a:t>:</a:t>
            </a:r>
            <a:endParaRPr sz="2000" dirty="0">
              <a:latin typeface="Verdana"/>
              <a:cs typeface="Verdana"/>
            </a:endParaRPr>
          </a:p>
          <a:p>
            <a:pPr marL="12700" marR="5080" algn="just">
              <a:lnSpc>
                <a:spcPct val="100000"/>
              </a:lnSpc>
            </a:pPr>
            <a:r>
              <a:rPr sz="2000" spc="-5" dirty="0">
                <a:latin typeface="Verdana"/>
                <a:cs typeface="Verdana"/>
              </a:rPr>
              <a:t>En</a:t>
            </a:r>
            <a:r>
              <a:rPr sz="2000" dirty="0">
                <a:latin typeface="Verdana"/>
                <a:cs typeface="Verdana"/>
              </a:rPr>
              <a:t> </a:t>
            </a:r>
            <a:r>
              <a:rPr sz="2000" spc="-10" dirty="0">
                <a:latin typeface="Verdana"/>
                <a:cs typeface="Verdana"/>
              </a:rPr>
              <a:t>pratique</a:t>
            </a:r>
            <a:r>
              <a:rPr sz="2000" spc="-5" dirty="0">
                <a:latin typeface="Verdana"/>
                <a:cs typeface="Verdana"/>
              </a:rPr>
              <a:t> </a:t>
            </a:r>
            <a:r>
              <a:rPr sz="2000" spc="-10" dirty="0">
                <a:latin typeface="Verdana"/>
                <a:cs typeface="Verdana"/>
              </a:rPr>
              <a:t>il</a:t>
            </a:r>
            <a:r>
              <a:rPr sz="2000" spc="-5" dirty="0">
                <a:latin typeface="Verdana"/>
                <a:cs typeface="Verdana"/>
              </a:rPr>
              <a:t> </a:t>
            </a:r>
            <a:r>
              <a:rPr sz="2000" dirty="0">
                <a:latin typeface="Verdana"/>
                <a:cs typeface="Verdana"/>
              </a:rPr>
              <a:t>n’est</a:t>
            </a:r>
            <a:r>
              <a:rPr sz="2000" spc="5" dirty="0">
                <a:latin typeface="Verdana"/>
                <a:cs typeface="Verdana"/>
              </a:rPr>
              <a:t> </a:t>
            </a:r>
            <a:r>
              <a:rPr sz="2000" spc="-5" dirty="0">
                <a:latin typeface="Verdana"/>
                <a:cs typeface="Verdana"/>
              </a:rPr>
              <a:t>pas</a:t>
            </a:r>
            <a:r>
              <a:rPr sz="2000" dirty="0">
                <a:latin typeface="Verdana"/>
                <a:cs typeface="Verdana"/>
              </a:rPr>
              <a:t> </a:t>
            </a:r>
            <a:r>
              <a:rPr sz="2000" spc="-10" dirty="0">
                <a:latin typeface="Verdana"/>
                <a:cs typeface="Verdana"/>
              </a:rPr>
              <a:t>possible</a:t>
            </a:r>
            <a:r>
              <a:rPr sz="2000" spc="-5" dirty="0">
                <a:latin typeface="Verdana"/>
                <a:cs typeface="Verdana"/>
              </a:rPr>
              <a:t> </a:t>
            </a:r>
            <a:r>
              <a:rPr sz="2000" b="1" dirty="0">
                <a:latin typeface="Verdana"/>
                <a:cs typeface="Verdana"/>
              </a:rPr>
              <a:t>de</a:t>
            </a:r>
            <a:r>
              <a:rPr sz="2000" b="1" spc="5" dirty="0">
                <a:latin typeface="Verdana"/>
                <a:cs typeface="Verdana"/>
              </a:rPr>
              <a:t> </a:t>
            </a:r>
            <a:r>
              <a:rPr sz="2000" b="1" spc="-5" dirty="0">
                <a:latin typeface="Verdana"/>
                <a:cs typeface="Verdana"/>
              </a:rPr>
              <a:t>coupler</a:t>
            </a:r>
            <a:r>
              <a:rPr sz="2000" b="1" spc="670" dirty="0">
                <a:latin typeface="Verdana"/>
                <a:cs typeface="Verdana"/>
              </a:rPr>
              <a:t> </a:t>
            </a:r>
            <a:r>
              <a:rPr sz="2000" b="1" spc="-15" dirty="0">
                <a:latin typeface="Verdana"/>
                <a:cs typeface="Verdana"/>
              </a:rPr>
              <a:t>en </a:t>
            </a:r>
            <a:r>
              <a:rPr sz="2000" b="1" spc="-10" dirty="0">
                <a:latin typeface="Verdana"/>
                <a:cs typeface="Verdana"/>
              </a:rPr>
              <a:t> </a:t>
            </a:r>
            <a:r>
              <a:rPr sz="2000" b="1" spc="-5" dirty="0">
                <a:latin typeface="Verdana"/>
                <a:cs typeface="Verdana"/>
              </a:rPr>
              <a:t>parallèle </a:t>
            </a:r>
            <a:r>
              <a:rPr sz="2000" dirty="0">
                <a:latin typeface="Verdana"/>
                <a:cs typeface="Verdana"/>
              </a:rPr>
              <a:t>2 </a:t>
            </a:r>
            <a:r>
              <a:rPr sz="2000" spc="-5" dirty="0">
                <a:latin typeface="Verdana"/>
                <a:cs typeface="Verdana"/>
              </a:rPr>
              <a:t>pompes</a:t>
            </a:r>
            <a:r>
              <a:rPr sz="2000" dirty="0">
                <a:latin typeface="Verdana"/>
                <a:cs typeface="Verdana"/>
              </a:rPr>
              <a:t> </a:t>
            </a:r>
            <a:r>
              <a:rPr sz="2000" spc="-10" dirty="0">
                <a:latin typeface="Verdana"/>
                <a:cs typeface="Verdana"/>
              </a:rPr>
              <a:t>brides </a:t>
            </a:r>
            <a:r>
              <a:rPr sz="2000" dirty="0">
                <a:latin typeface="Verdana"/>
                <a:cs typeface="Verdana"/>
              </a:rPr>
              <a:t>à </a:t>
            </a:r>
            <a:r>
              <a:rPr sz="2000" spc="-5" dirty="0">
                <a:latin typeface="Verdana"/>
                <a:cs typeface="Verdana"/>
              </a:rPr>
              <a:t>brides. Il </a:t>
            </a:r>
            <a:r>
              <a:rPr sz="2000" spc="-10" dirty="0">
                <a:latin typeface="Verdana"/>
                <a:cs typeface="Verdana"/>
              </a:rPr>
              <a:t>est </a:t>
            </a:r>
            <a:r>
              <a:rPr sz="2000" spc="-5" dirty="0">
                <a:latin typeface="Verdana"/>
                <a:cs typeface="Verdana"/>
              </a:rPr>
              <a:t>nécessaire de </a:t>
            </a:r>
            <a:r>
              <a:rPr sz="2000" spc="-690" dirty="0">
                <a:latin typeface="Verdana"/>
                <a:cs typeface="Verdana"/>
              </a:rPr>
              <a:t> </a:t>
            </a:r>
            <a:r>
              <a:rPr sz="2000" spc="-10" dirty="0">
                <a:latin typeface="Verdana"/>
                <a:cs typeface="Verdana"/>
              </a:rPr>
              <a:t>prévoir</a:t>
            </a:r>
            <a:r>
              <a:rPr sz="2000" spc="-5" dirty="0">
                <a:latin typeface="Verdana"/>
                <a:cs typeface="Verdana"/>
              </a:rPr>
              <a:t> un</a:t>
            </a:r>
            <a:r>
              <a:rPr sz="2000" dirty="0">
                <a:latin typeface="Verdana"/>
                <a:cs typeface="Verdana"/>
              </a:rPr>
              <a:t> </a:t>
            </a:r>
            <a:r>
              <a:rPr sz="2000" spc="-5" dirty="0">
                <a:latin typeface="Verdana"/>
                <a:cs typeface="Verdana"/>
              </a:rPr>
              <a:t>minimum</a:t>
            </a:r>
            <a:r>
              <a:rPr sz="2000" dirty="0">
                <a:latin typeface="Verdana"/>
                <a:cs typeface="Verdana"/>
              </a:rPr>
              <a:t> </a:t>
            </a:r>
            <a:r>
              <a:rPr sz="2000" spc="-5" dirty="0">
                <a:latin typeface="Verdana"/>
                <a:cs typeface="Verdana"/>
              </a:rPr>
              <a:t>d’éléments</a:t>
            </a:r>
            <a:r>
              <a:rPr sz="2000" dirty="0">
                <a:latin typeface="Verdana"/>
                <a:cs typeface="Verdana"/>
              </a:rPr>
              <a:t> </a:t>
            </a:r>
            <a:r>
              <a:rPr sz="2000" spc="-5" dirty="0">
                <a:latin typeface="Verdana"/>
                <a:cs typeface="Verdana"/>
              </a:rPr>
              <a:t>de</a:t>
            </a:r>
            <a:r>
              <a:rPr sz="2000" dirty="0">
                <a:latin typeface="Verdana"/>
                <a:cs typeface="Verdana"/>
              </a:rPr>
              <a:t> </a:t>
            </a:r>
            <a:r>
              <a:rPr sz="2000" spc="-10" dirty="0">
                <a:latin typeface="Verdana"/>
                <a:cs typeface="Verdana"/>
              </a:rPr>
              <a:t>tuyauterie</a:t>
            </a:r>
            <a:r>
              <a:rPr sz="2000" spc="-5" dirty="0">
                <a:latin typeface="Verdana"/>
                <a:cs typeface="Verdana"/>
              </a:rPr>
              <a:t> pour </a:t>
            </a:r>
            <a:r>
              <a:rPr sz="2000" dirty="0">
                <a:latin typeface="Verdana"/>
                <a:cs typeface="Verdana"/>
              </a:rPr>
              <a:t> effectuer</a:t>
            </a:r>
            <a:r>
              <a:rPr sz="2000" spc="-70" dirty="0">
                <a:latin typeface="Verdana"/>
                <a:cs typeface="Verdana"/>
              </a:rPr>
              <a:t> </a:t>
            </a:r>
            <a:r>
              <a:rPr sz="2000" spc="-10" dirty="0">
                <a:latin typeface="Verdana"/>
                <a:cs typeface="Verdana"/>
              </a:rPr>
              <a:t>les</a:t>
            </a:r>
            <a:r>
              <a:rPr sz="2000" spc="5" dirty="0">
                <a:latin typeface="Verdana"/>
                <a:cs typeface="Verdana"/>
              </a:rPr>
              <a:t> </a:t>
            </a:r>
            <a:r>
              <a:rPr sz="2000" spc="-5" dirty="0">
                <a:latin typeface="Verdana"/>
                <a:cs typeface="Verdana"/>
              </a:rPr>
              <a:t>jonctions.</a:t>
            </a:r>
            <a:endParaRPr sz="2000" dirty="0">
              <a:latin typeface="Verdana"/>
              <a:cs typeface="Verdana"/>
            </a:endParaRPr>
          </a:p>
        </p:txBody>
      </p:sp>
      <p:pic>
        <p:nvPicPr>
          <p:cNvPr id="3" name="object 3"/>
          <p:cNvPicPr/>
          <p:nvPr/>
        </p:nvPicPr>
        <p:blipFill>
          <a:blip r:embed="rId2" cstate="print"/>
          <a:stretch>
            <a:fillRect/>
          </a:stretch>
        </p:blipFill>
        <p:spPr>
          <a:xfrm>
            <a:off x="1000099" y="499998"/>
            <a:ext cx="3286125" cy="2500376"/>
          </a:xfrm>
          <a:prstGeom prst="rect">
            <a:avLst/>
          </a:prstGeom>
        </p:spPr>
      </p:pic>
      <p:pic>
        <p:nvPicPr>
          <p:cNvPr id="4" name="object 4"/>
          <p:cNvPicPr/>
          <p:nvPr/>
        </p:nvPicPr>
        <p:blipFill>
          <a:blip r:embed="rId3" cstate="print"/>
          <a:stretch>
            <a:fillRect/>
          </a:stretch>
        </p:blipFill>
        <p:spPr>
          <a:xfrm>
            <a:off x="4643501" y="451303"/>
            <a:ext cx="3371053" cy="2872483"/>
          </a:xfrm>
          <a:prstGeom prst="rect">
            <a:avLst/>
          </a:prstGeom>
        </p:spPr>
      </p:pic>
      <p:sp>
        <p:nvSpPr>
          <p:cNvPr id="5" name="Espace réservé du numéro de diapositive 4"/>
          <p:cNvSpPr>
            <a:spLocks noGrp="1"/>
          </p:cNvSpPr>
          <p:nvPr>
            <p:ph type="sldNum" sz="quarter" idx="7"/>
          </p:nvPr>
        </p:nvSpPr>
        <p:spPr/>
        <p:txBody>
          <a:bodyPr/>
          <a:lstStyle/>
          <a:p>
            <a:fld id="{B6F15528-21DE-4FAA-801E-634DDDAF4B2B}" type="slidenum">
              <a:rPr lang="fr-FR" smtClean="0"/>
              <a:t>29</a:t>
            </a:fld>
            <a:endParaRPr lang="fr-FR"/>
          </a:p>
        </p:txBody>
      </p:sp>
    </p:spTree>
    <p:extLst>
      <p:ext uri="{BB962C8B-B14F-4D97-AF65-F5344CB8AC3E}">
        <p14:creationId xmlns:p14="http://schemas.microsoft.com/office/powerpoint/2010/main" val="915394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465" y="6382337"/>
            <a:ext cx="5111192" cy="35430"/>
          </a:xfrm>
          <a:custGeom>
            <a:avLst/>
            <a:gdLst/>
            <a:ahLst/>
            <a:cxnLst/>
            <a:rect l="l" t="t" r="r" b="b"/>
            <a:pathLst>
              <a:path w="5977255" h="55245">
                <a:moveTo>
                  <a:pt x="5977128" y="0"/>
                </a:moveTo>
                <a:lnTo>
                  <a:pt x="0" y="0"/>
                </a:lnTo>
                <a:lnTo>
                  <a:pt x="0" y="36576"/>
                </a:lnTo>
                <a:lnTo>
                  <a:pt x="5977128" y="36576"/>
                </a:lnTo>
                <a:lnTo>
                  <a:pt x="5977128" y="0"/>
                </a:lnTo>
                <a:close/>
              </a:path>
              <a:path w="5977255" h="55245">
                <a:moveTo>
                  <a:pt x="5977140" y="45720"/>
                </a:moveTo>
                <a:lnTo>
                  <a:pt x="0" y="45720"/>
                </a:lnTo>
                <a:lnTo>
                  <a:pt x="0" y="54864"/>
                </a:lnTo>
                <a:lnTo>
                  <a:pt x="5977140" y="54864"/>
                </a:lnTo>
                <a:lnTo>
                  <a:pt x="5977140" y="45720"/>
                </a:lnTo>
                <a:close/>
              </a:path>
            </a:pathLst>
          </a:custGeom>
          <a:solidFill>
            <a:srgbClr val="530E0D"/>
          </a:solidFill>
        </p:spPr>
        <p:txBody>
          <a:bodyPr wrap="square" lIns="0" tIns="0" rIns="0" bIns="0" rtlCol="0"/>
          <a:lstStyle/>
          <a:p>
            <a:endParaRPr/>
          </a:p>
        </p:txBody>
      </p:sp>
      <p:sp>
        <p:nvSpPr>
          <p:cNvPr id="3" name="object 3"/>
          <p:cNvSpPr txBox="1"/>
          <p:nvPr/>
        </p:nvSpPr>
        <p:spPr>
          <a:xfrm>
            <a:off x="604241" y="473000"/>
            <a:ext cx="8203103" cy="418635"/>
          </a:xfrm>
          <a:prstGeom prst="rect">
            <a:avLst/>
          </a:prstGeom>
        </p:spPr>
        <p:txBody>
          <a:bodyPr vert="horz" wrap="square" lIns="0" tIns="94546" rIns="0" bIns="0" rtlCol="0">
            <a:spAutoFit/>
          </a:bodyPr>
          <a:lstStyle/>
          <a:p>
            <a:pPr marL="9027" lvl="1">
              <a:spcBef>
                <a:spcPts val="4"/>
              </a:spcBef>
              <a:tabLst>
                <a:tab pos="182916" algn="l"/>
              </a:tabLst>
            </a:pPr>
            <a:r>
              <a:rPr sz="2100" b="1" spc="-4" dirty="0">
                <a:solidFill>
                  <a:schemeClr val="tx2"/>
                </a:solidFill>
                <a:uFill>
                  <a:solidFill>
                    <a:srgbClr val="000000"/>
                  </a:solidFill>
                </a:uFill>
                <a:latin typeface="Times New Roman"/>
                <a:cs typeface="Times New Roman"/>
              </a:rPr>
              <a:t>Classification</a:t>
            </a:r>
            <a:r>
              <a:rPr sz="2100" b="1" spc="-11" dirty="0">
                <a:solidFill>
                  <a:schemeClr val="tx2"/>
                </a:solidFill>
                <a:uFill>
                  <a:solidFill>
                    <a:srgbClr val="000000"/>
                  </a:solidFill>
                </a:uFill>
                <a:latin typeface="Times New Roman"/>
                <a:cs typeface="Times New Roman"/>
              </a:rPr>
              <a:t> </a:t>
            </a:r>
            <a:r>
              <a:rPr sz="2100" b="1" spc="-4" dirty="0">
                <a:solidFill>
                  <a:schemeClr val="tx2"/>
                </a:solidFill>
                <a:uFill>
                  <a:solidFill>
                    <a:srgbClr val="000000"/>
                  </a:solidFill>
                </a:uFill>
                <a:latin typeface="Times New Roman"/>
                <a:cs typeface="Times New Roman"/>
              </a:rPr>
              <a:t>des</a:t>
            </a:r>
            <a:r>
              <a:rPr sz="2100" b="1" spc="-7" dirty="0">
                <a:solidFill>
                  <a:schemeClr val="tx2"/>
                </a:solidFill>
                <a:uFill>
                  <a:solidFill>
                    <a:srgbClr val="000000"/>
                  </a:solidFill>
                </a:uFill>
                <a:latin typeface="Times New Roman"/>
                <a:cs typeface="Times New Roman"/>
              </a:rPr>
              <a:t> </a:t>
            </a:r>
            <a:r>
              <a:rPr sz="2100" b="1" dirty="0">
                <a:solidFill>
                  <a:schemeClr val="tx2"/>
                </a:solidFill>
                <a:uFill>
                  <a:solidFill>
                    <a:srgbClr val="000000"/>
                  </a:solidFill>
                </a:uFill>
                <a:latin typeface="Times New Roman"/>
                <a:cs typeface="Times New Roman"/>
              </a:rPr>
              <a:t>machines</a:t>
            </a:r>
            <a:r>
              <a:rPr sz="2100" b="1" spc="-4" dirty="0">
                <a:solidFill>
                  <a:schemeClr val="tx2"/>
                </a:solidFill>
                <a:uFill>
                  <a:solidFill>
                    <a:srgbClr val="000000"/>
                  </a:solidFill>
                </a:uFill>
                <a:latin typeface="Times New Roman"/>
                <a:cs typeface="Times New Roman"/>
              </a:rPr>
              <a:t> </a:t>
            </a:r>
            <a:r>
              <a:rPr sz="2100" b="1" dirty="0">
                <a:solidFill>
                  <a:schemeClr val="tx2"/>
                </a:solidFill>
                <a:uFill>
                  <a:solidFill>
                    <a:srgbClr val="000000"/>
                  </a:solidFill>
                </a:uFill>
                <a:latin typeface="Times New Roman"/>
                <a:cs typeface="Times New Roman"/>
              </a:rPr>
              <a:t>à</a:t>
            </a:r>
            <a:r>
              <a:rPr sz="2100" b="1" spc="-15" dirty="0">
                <a:solidFill>
                  <a:schemeClr val="tx2"/>
                </a:solidFill>
                <a:uFill>
                  <a:solidFill>
                    <a:srgbClr val="000000"/>
                  </a:solidFill>
                </a:uFill>
                <a:latin typeface="Times New Roman"/>
                <a:cs typeface="Times New Roman"/>
              </a:rPr>
              <a:t> </a:t>
            </a:r>
            <a:r>
              <a:rPr sz="2100" b="1" spc="-4" dirty="0" err="1">
                <a:solidFill>
                  <a:schemeClr val="tx2"/>
                </a:solidFill>
                <a:uFill>
                  <a:solidFill>
                    <a:srgbClr val="000000"/>
                  </a:solidFill>
                </a:uFill>
                <a:latin typeface="Times New Roman"/>
                <a:cs typeface="Times New Roman"/>
              </a:rPr>
              <a:t>fluide</a:t>
            </a:r>
            <a:endParaRPr sz="2100" dirty="0">
              <a:solidFill>
                <a:schemeClr val="tx2"/>
              </a:solidFill>
              <a:latin typeface="Times New Roman"/>
              <a:cs typeface="Times New Roman"/>
            </a:endParaRPr>
          </a:p>
        </p:txBody>
      </p:sp>
      <p:sp>
        <p:nvSpPr>
          <p:cNvPr id="11" name="Rectangle 10"/>
          <p:cNvSpPr/>
          <p:nvPr/>
        </p:nvSpPr>
        <p:spPr>
          <a:xfrm>
            <a:off x="3207459" y="1005894"/>
            <a:ext cx="2503197" cy="48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a:r>
              <a:rPr lang="fr-FR" sz="3200" dirty="0"/>
              <a:t>Machine</a:t>
            </a:r>
          </a:p>
        </p:txBody>
      </p:sp>
      <p:sp>
        <p:nvSpPr>
          <p:cNvPr id="14" name="Rectangle 13"/>
          <p:cNvSpPr/>
          <p:nvPr/>
        </p:nvSpPr>
        <p:spPr>
          <a:xfrm>
            <a:off x="3367273" y="2551388"/>
            <a:ext cx="2264009" cy="488694"/>
          </a:xfrm>
          <a:prstGeom prst="rect">
            <a:avLst/>
          </a:prstGeom>
        </p:spPr>
        <p:style>
          <a:lnRef idx="1">
            <a:schemeClr val="accent1"/>
          </a:lnRef>
          <a:fillRef idx="2">
            <a:schemeClr val="accent1"/>
          </a:fillRef>
          <a:effectRef idx="1">
            <a:schemeClr val="accent1"/>
          </a:effectRef>
          <a:fontRef idx="minor">
            <a:schemeClr val="dk1"/>
          </a:fontRef>
        </p:style>
        <p:txBody>
          <a:bodyPr lIns="68415" tIns="34208" rIns="68415" bIns="34208" spcCol="0" rtlCol="0" anchor="ctr"/>
          <a:lstStyle/>
          <a:p>
            <a:pPr algn="ctr"/>
            <a:r>
              <a:rPr lang="fr-FR" spc="-4" dirty="0">
                <a:solidFill>
                  <a:schemeClr val="tx1"/>
                </a:solidFill>
                <a:latin typeface="Times New Roman"/>
                <a:cs typeface="Times New Roman"/>
              </a:rPr>
              <a:t>génératrices</a:t>
            </a:r>
            <a:endParaRPr lang="fr-FR" dirty="0">
              <a:solidFill>
                <a:schemeClr val="tx1"/>
              </a:solidFill>
            </a:endParaRPr>
          </a:p>
        </p:txBody>
      </p:sp>
      <p:sp>
        <p:nvSpPr>
          <p:cNvPr id="49" name="Rectangle 48"/>
          <p:cNvSpPr/>
          <p:nvPr/>
        </p:nvSpPr>
        <p:spPr>
          <a:xfrm>
            <a:off x="3329263" y="3331261"/>
            <a:ext cx="2264009" cy="4886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68415" tIns="34208" rIns="68415" bIns="34208" spcCol="0" rtlCol="0" anchor="ctr"/>
          <a:lstStyle/>
          <a:p>
            <a:pPr algn="ctr"/>
            <a:r>
              <a:rPr lang="fr-FR" spc="-4" dirty="0">
                <a:solidFill>
                  <a:schemeClr val="tx1"/>
                </a:solidFill>
                <a:latin typeface="Times New Roman"/>
                <a:cs typeface="Times New Roman"/>
              </a:rPr>
              <a:t>Compressible</a:t>
            </a:r>
            <a:endParaRPr lang="fr-FR" dirty="0">
              <a:solidFill>
                <a:schemeClr val="tx1"/>
              </a:solidFill>
            </a:endParaRPr>
          </a:p>
        </p:txBody>
      </p:sp>
      <p:sp>
        <p:nvSpPr>
          <p:cNvPr id="50" name="Rectangle 49"/>
          <p:cNvSpPr/>
          <p:nvPr/>
        </p:nvSpPr>
        <p:spPr>
          <a:xfrm>
            <a:off x="3350983" y="3881041"/>
            <a:ext cx="2264009" cy="4886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68415" tIns="34208" rIns="68415" bIns="34208" spcCol="0" rtlCol="0" anchor="ctr"/>
          <a:lstStyle/>
          <a:p>
            <a:pPr algn="ctr"/>
            <a:r>
              <a:rPr lang="fr-FR" spc="-4" dirty="0">
                <a:solidFill>
                  <a:schemeClr val="tx1"/>
                </a:solidFill>
                <a:latin typeface="Times New Roman"/>
                <a:cs typeface="Times New Roman"/>
              </a:rPr>
              <a:t>Incompressible</a:t>
            </a:r>
            <a:endParaRPr lang="fr-FR" dirty="0">
              <a:solidFill>
                <a:schemeClr val="tx1"/>
              </a:solidFill>
            </a:endParaRPr>
          </a:p>
        </p:txBody>
      </p:sp>
      <p:sp>
        <p:nvSpPr>
          <p:cNvPr id="51" name="Rectangle 50"/>
          <p:cNvSpPr/>
          <p:nvPr/>
        </p:nvSpPr>
        <p:spPr>
          <a:xfrm>
            <a:off x="3356413" y="4756617"/>
            <a:ext cx="2264009" cy="488694"/>
          </a:xfrm>
          <a:prstGeom prst="rect">
            <a:avLst/>
          </a:prstGeom>
        </p:spPr>
        <p:style>
          <a:lnRef idx="1">
            <a:schemeClr val="accent6"/>
          </a:lnRef>
          <a:fillRef idx="2">
            <a:schemeClr val="accent6"/>
          </a:fillRef>
          <a:effectRef idx="1">
            <a:schemeClr val="accent6"/>
          </a:effectRef>
          <a:fontRef idx="minor">
            <a:schemeClr val="dk1"/>
          </a:fontRef>
        </p:style>
        <p:txBody>
          <a:bodyPr lIns="68415" tIns="34208" rIns="68415" bIns="34208" spcCol="0" rtlCol="0" anchor="ctr"/>
          <a:lstStyle/>
          <a:p>
            <a:pPr algn="ctr"/>
            <a:r>
              <a:rPr lang="fr-FR" spc="-4" dirty="0">
                <a:solidFill>
                  <a:schemeClr val="tx1"/>
                </a:solidFill>
                <a:latin typeface="Times New Roman"/>
                <a:cs typeface="Times New Roman"/>
              </a:rPr>
              <a:t>Centrifuge</a:t>
            </a:r>
            <a:endParaRPr lang="fr-FR" dirty="0">
              <a:solidFill>
                <a:schemeClr val="tx1"/>
              </a:solidFill>
            </a:endParaRPr>
          </a:p>
        </p:txBody>
      </p:sp>
      <p:sp>
        <p:nvSpPr>
          <p:cNvPr id="52" name="Rectangle 51"/>
          <p:cNvSpPr/>
          <p:nvPr/>
        </p:nvSpPr>
        <p:spPr>
          <a:xfrm>
            <a:off x="3392154" y="5558889"/>
            <a:ext cx="2264009" cy="488694"/>
          </a:xfrm>
          <a:prstGeom prst="rect">
            <a:avLst/>
          </a:prstGeom>
        </p:spPr>
        <p:style>
          <a:lnRef idx="1">
            <a:schemeClr val="accent6"/>
          </a:lnRef>
          <a:fillRef idx="2">
            <a:schemeClr val="accent6"/>
          </a:fillRef>
          <a:effectRef idx="1">
            <a:schemeClr val="accent6"/>
          </a:effectRef>
          <a:fontRef idx="minor">
            <a:schemeClr val="dk1"/>
          </a:fontRef>
        </p:style>
        <p:txBody>
          <a:bodyPr lIns="68415" tIns="34208" rIns="68415" bIns="34208" spcCol="0" rtlCol="0" anchor="ctr"/>
          <a:lstStyle/>
          <a:p>
            <a:pPr algn="ctr"/>
            <a:r>
              <a:rPr lang="fr-FR" spc="-4" dirty="0">
                <a:solidFill>
                  <a:schemeClr val="tx1"/>
                </a:solidFill>
                <a:latin typeface="Times New Roman"/>
                <a:cs typeface="Times New Roman"/>
              </a:rPr>
              <a:t>Volumétrique</a:t>
            </a:r>
            <a:endParaRPr lang="fr-FR" dirty="0">
              <a:solidFill>
                <a:schemeClr val="tx1"/>
              </a:solidFill>
            </a:endParaRPr>
          </a:p>
        </p:txBody>
      </p:sp>
      <p:sp>
        <p:nvSpPr>
          <p:cNvPr id="53" name="Rectangle 52"/>
          <p:cNvSpPr/>
          <p:nvPr/>
        </p:nvSpPr>
        <p:spPr>
          <a:xfrm>
            <a:off x="3370434" y="1885543"/>
            <a:ext cx="2264009" cy="488694"/>
          </a:xfrm>
          <a:prstGeom prst="rect">
            <a:avLst/>
          </a:prstGeom>
        </p:spPr>
        <p:style>
          <a:lnRef idx="1">
            <a:schemeClr val="accent1"/>
          </a:lnRef>
          <a:fillRef idx="2">
            <a:schemeClr val="accent1"/>
          </a:fillRef>
          <a:effectRef idx="1">
            <a:schemeClr val="accent1"/>
          </a:effectRef>
          <a:fontRef idx="minor">
            <a:schemeClr val="dk1"/>
          </a:fontRef>
        </p:style>
        <p:txBody>
          <a:bodyPr lIns="68415" tIns="34208" rIns="68415" bIns="34208" spcCol="0" rtlCol="0" anchor="ctr"/>
          <a:lstStyle/>
          <a:p>
            <a:pPr algn="ctr"/>
            <a:r>
              <a:rPr lang="fr-FR" spc="-4" dirty="0">
                <a:solidFill>
                  <a:schemeClr val="tx1"/>
                </a:solidFill>
                <a:latin typeface="Times New Roman"/>
                <a:cs typeface="Times New Roman"/>
              </a:rPr>
              <a:t>réceptrices</a:t>
            </a:r>
            <a:endParaRPr lang="fr-FR" dirty="0">
              <a:solidFill>
                <a:schemeClr val="tx1"/>
              </a:solidFill>
            </a:endParaRPr>
          </a:p>
        </p:txBody>
      </p:sp>
      <p:cxnSp>
        <p:nvCxnSpPr>
          <p:cNvPr id="64" name="Connecteur droit avec flèche 63"/>
          <p:cNvCxnSpPr/>
          <p:nvPr/>
        </p:nvCxnSpPr>
        <p:spPr>
          <a:xfrm>
            <a:off x="604241" y="2129890"/>
            <a:ext cx="26325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a:off x="604241" y="2795735"/>
            <a:ext cx="26325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a:off x="604241" y="3575608"/>
            <a:ext cx="26325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604241" y="4125388"/>
            <a:ext cx="26325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a:off x="597873" y="4992819"/>
            <a:ext cx="26325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a:off x="604241" y="5803236"/>
            <a:ext cx="26325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flipH="1" flipV="1">
            <a:off x="597873" y="1250241"/>
            <a:ext cx="6368" cy="4552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604241" y="1250241"/>
            <a:ext cx="2550819" cy="0"/>
          </a:xfrm>
          <a:prstGeom prst="line">
            <a:avLst/>
          </a:prstGeom>
        </p:spPr>
        <p:style>
          <a:lnRef idx="1">
            <a:schemeClr val="accent1"/>
          </a:lnRef>
          <a:fillRef idx="0">
            <a:schemeClr val="accent1"/>
          </a:fillRef>
          <a:effectRef idx="0">
            <a:schemeClr val="accent1"/>
          </a:effectRef>
          <a:fontRef idx="minor">
            <a:schemeClr val="tx1"/>
          </a:fontRef>
        </p:style>
      </p:cxnSp>
      <p:sp>
        <p:nvSpPr>
          <p:cNvPr id="81" name="ZoneTexte 80"/>
          <p:cNvSpPr txBox="1"/>
          <p:nvPr/>
        </p:nvSpPr>
        <p:spPr>
          <a:xfrm>
            <a:off x="5721516" y="2374236"/>
            <a:ext cx="3044988" cy="346083"/>
          </a:xfrm>
          <a:prstGeom prst="rect">
            <a:avLst/>
          </a:prstGeom>
          <a:noFill/>
        </p:spPr>
        <p:txBody>
          <a:bodyPr wrap="none" lIns="68415" tIns="34208" rIns="68415" bIns="34208" rtlCol="0">
            <a:spAutoFit/>
          </a:bodyPr>
          <a:lstStyle/>
          <a:p>
            <a:r>
              <a:rPr lang="fr-FR" b="1" spc="4" dirty="0">
                <a:solidFill>
                  <a:schemeClr val="tx2"/>
                </a:solidFill>
                <a:latin typeface="Times New Roman"/>
                <a:cs typeface="Times New Roman"/>
              </a:rPr>
              <a:t>Le</a:t>
            </a:r>
            <a:r>
              <a:rPr lang="fr-FR" b="1" spc="-22" dirty="0">
                <a:solidFill>
                  <a:schemeClr val="tx2"/>
                </a:solidFill>
                <a:latin typeface="Times New Roman"/>
                <a:cs typeface="Times New Roman"/>
              </a:rPr>
              <a:t> </a:t>
            </a:r>
            <a:r>
              <a:rPr lang="fr-FR" b="1" spc="-4" dirty="0">
                <a:solidFill>
                  <a:schemeClr val="tx2"/>
                </a:solidFill>
                <a:latin typeface="Times New Roman"/>
                <a:cs typeface="Times New Roman"/>
              </a:rPr>
              <a:t>sens </a:t>
            </a:r>
            <a:r>
              <a:rPr lang="fr-FR" b="1" dirty="0">
                <a:solidFill>
                  <a:schemeClr val="tx2"/>
                </a:solidFill>
                <a:latin typeface="Times New Roman"/>
                <a:cs typeface="Times New Roman"/>
              </a:rPr>
              <a:t>de </a:t>
            </a:r>
            <a:r>
              <a:rPr lang="fr-FR" b="1" spc="-7" dirty="0">
                <a:solidFill>
                  <a:schemeClr val="tx2"/>
                </a:solidFill>
                <a:latin typeface="Times New Roman"/>
                <a:cs typeface="Times New Roman"/>
              </a:rPr>
              <a:t>transfert</a:t>
            </a:r>
            <a:r>
              <a:rPr lang="fr-FR" b="1" dirty="0">
                <a:solidFill>
                  <a:schemeClr val="tx2"/>
                </a:solidFill>
                <a:latin typeface="Times New Roman"/>
                <a:cs typeface="Times New Roman"/>
              </a:rPr>
              <a:t> </a:t>
            </a:r>
            <a:r>
              <a:rPr lang="fr-FR" b="1" spc="-4" dirty="0">
                <a:solidFill>
                  <a:schemeClr val="tx2"/>
                </a:solidFill>
                <a:latin typeface="Times New Roman"/>
                <a:cs typeface="Times New Roman"/>
              </a:rPr>
              <a:t>d’énergie</a:t>
            </a:r>
            <a:endParaRPr lang="fr-FR" dirty="0"/>
          </a:p>
        </p:txBody>
      </p:sp>
      <p:sp>
        <p:nvSpPr>
          <p:cNvPr id="82" name="ZoneTexte 81"/>
          <p:cNvSpPr txBox="1"/>
          <p:nvPr/>
        </p:nvSpPr>
        <p:spPr>
          <a:xfrm>
            <a:off x="5853298" y="3733002"/>
            <a:ext cx="2813066" cy="346083"/>
          </a:xfrm>
          <a:prstGeom prst="rect">
            <a:avLst/>
          </a:prstGeom>
          <a:noFill/>
        </p:spPr>
        <p:txBody>
          <a:bodyPr wrap="none" lIns="68415" tIns="34208" rIns="68415" bIns="34208" rtlCol="0">
            <a:spAutoFit/>
          </a:bodyPr>
          <a:lstStyle/>
          <a:p>
            <a:r>
              <a:rPr lang="fr-FR" b="1" dirty="0">
                <a:solidFill>
                  <a:schemeClr val="accent3"/>
                </a:solidFill>
                <a:latin typeface="Times New Roman"/>
                <a:cs typeface="Times New Roman"/>
              </a:rPr>
              <a:t>la</a:t>
            </a:r>
            <a:r>
              <a:rPr lang="fr-FR" b="1" spc="-19" dirty="0">
                <a:solidFill>
                  <a:schemeClr val="accent3"/>
                </a:solidFill>
                <a:latin typeface="Times New Roman"/>
                <a:cs typeface="Times New Roman"/>
              </a:rPr>
              <a:t> </a:t>
            </a:r>
            <a:r>
              <a:rPr lang="fr-FR" b="1" spc="-4" dirty="0">
                <a:solidFill>
                  <a:schemeClr val="accent3"/>
                </a:solidFill>
                <a:latin typeface="Times New Roman"/>
                <a:cs typeface="Times New Roman"/>
              </a:rPr>
              <a:t>nature</a:t>
            </a:r>
            <a:r>
              <a:rPr lang="fr-FR" b="1" dirty="0">
                <a:solidFill>
                  <a:schemeClr val="accent3"/>
                </a:solidFill>
                <a:latin typeface="Times New Roman"/>
                <a:cs typeface="Times New Roman"/>
              </a:rPr>
              <a:t> du</a:t>
            </a:r>
            <a:r>
              <a:rPr lang="fr-FR" b="1" spc="-15" dirty="0">
                <a:solidFill>
                  <a:schemeClr val="accent3"/>
                </a:solidFill>
                <a:latin typeface="Times New Roman"/>
                <a:cs typeface="Times New Roman"/>
              </a:rPr>
              <a:t> </a:t>
            </a:r>
            <a:r>
              <a:rPr lang="fr-FR" b="1" dirty="0">
                <a:solidFill>
                  <a:schemeClr val="accent3"/>
                </a:solidFill>
                <a:latin typeface="Times New Roman"/>
                <a:cs typeface="Times New Roman"/>
              </a:rPr>
              <a:t>fluide</a:t>
            </a:r>
            <a:r>
              <a:rPr lang="fr-FR" b="1" spc="-19" dirty="0">
                <a:solidFill>
                  <a:schemeClr val="accent3"/>
                </a:solidFill>
                <a:latin typeface="Times New Roman"/>
                <a:cs typeface="Times New Roman"/>
              </a:rPr>
              <a:t> </a:t>
            </a:r>
            <a:r>
              <a:rPr lang="fr-FR" b="1" spc="-4" dirty="0">
                <a:solidFill>
                  <a:schemeClr val="accent3"/>
                </a:solidFill>
                <a:latin typeface="Times New Roman"/>
                <a:cs typeface="Times New Roman"/>
              </a:rPr>
              <a:t>véhiculé</a:t>
            </a:r>
            <a:endParaRPr lang="fr-FR" dirty="0">
              <a:solidFill>
                <a:schemeClr val="accent3"/>
              </a:solidFill>
            </a:endParaRPr>
          </a:p>
        </p:txBody>
      </p:sp>
      <p:sp>
        <p:nvSpPr>
          <p:cNvPr id="83" name="ZoneTexte 82"/>
          <p:cNvSpPr txBox="1"/>
          <p:nvPr/>
        </p:nvSpPr>
        <p:spPr>
          <a:xfrm>
            <a:off x="5634443" y="5265012"/>
            <a:ext cx="2935599" cy="315305"/>
          </a:xfrm>
          <a:prstGeom prst="rect">
            <a:avLst/>
          </a:prstGeom>
          <a:noFill/>
        </p:spPr>
        <p:txBody>
          <a:bodyPr wrap="none" lIns="68415" tIns="34208" rIns="68415" bIns="34208" rtlCol="0">
            <a:spAutoFit/>
          </a:bodyPr>
          <a:lstStyle/>
          <a:p>
            <a:r>
              <a:rPr lang="fr-FR" sz="1600" b="1" dirty="0">
                <a:solidFill>
                  <a:srgbClr val="C00000"/>
                </a:solidFill>
                <a:latin typeface="Times New Roman"/>
                <a:cs typeface="Times New Roman"/>
              </a:rPr>
              <a:t>leur</a:t>
            </a:r>
            <a:r>
              <a:rPr lang="fr-FR" sz="1600" b="1" spc="-4" dirty="0">
                <a:solidFill>
                  <a:srgbClr val="C00000"/>
                </a:solidFill>
                <a:latin typeface="Times New Roman"/>
                <a:cs typeface="Times New Roman"/>
              </a:rPr>
              <a:t> principe</a:t>
            </a:r>
            <a:r>
              <a:rPr lang="fr-FR" sz="1600" b="1" dirty="0">
                <a:solidFill>
                  <a:srgbClr val="C00000"/>
                </a:solidFill>
                <a:latin typeface="Times New Roman"/>
                <a:cs typeface="Times New Roman"/>
              </a:rPr>
              <a:t> de</a:t>
            </a:r>
            <a:r>
              <a:rPr lang="fr-FR" sz="1600" b="1" spc="-15" dirty="0">
                <a:solidFill>
                  <a:srgbClr val="C00000"/>
                </a:solidFill>
                <a:latin typeface="Times New Roman"/>
                <a:cs typeface="Times New Roman"/>
              </a:rPr>
              <a:t> </a:t>
            </a:r>
            <a:r>
              <a:rPr lang="fr-FR" sz="1600" b="1" spc="-4" dirty="0">
                <a:solidFill>
                  <a:srgbClr val="C00000"/>
                </a:solidFill>
                <a:latin typeface="Times New Roman"/>
                <a:cs typeface="Times New Roman"/>
              </a:rPr>
              <a:t>fonctionnement</a:t>
            </a:r>
            <a:endParaRPr lang="fr-FR" sz="1600" dirty="0">
              <a:solidFill>
                <a:srgbClr val="C00000"/>
              </a:solidFill>
            </a:endParaRPr>
          </a:p>
        </p:txBody>
      </p:sp>
      <p:sp>
        <p:nvSpPr>
          <p:cNvPr id="4" name="Espace réservé du numéro de diapositive 3"/>
          <p:cNvSpPr>
            <a:spLocks noGrp="1"/>
          </p:cNvSpPr>
          <p:nvPr>
            <p:ph type="sldNum" sz="quarter" idx="7"/>
          </p:nvPr>
        </p:nvSpPr>
        <p:spPr/>
        <p:txBody>
          <a:bodyPr/>
          <a:lstStyle/>
          <a:p>
            <a:fld id="{B6F15528-21DE-4FAA-801E-634DDDAF4B2B}" type="slidenum">
              <a:rPr lang="fr-FR" smtClean="0"/>
              <a:t>3</a:t>
            </a:fld>
            <a:endParaRPr lang="fr-FR"/>
          </a:p>
        </p:txBody>
      </p:sp>
    </p:spTree>
    <p:extLst>
      <p:ext uri="{BB962C8B-B14F-4D97-AF65-F5344CB8AC3E}">
        <p14:creationId xmlns:p14="http://schemas.microsoft.com/office/powerpoint/2010/main" val="39538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9" grpId="0" animBg="1"/>
      <p:bldP spid="50" grpId="0" animBg="1"/>
      <p:bldP spid="51" grpId="0" animBg="1"/>
      <p:bldP spid="52" grpId="0" animBg="1"/>
      <p:bldP spid="53" grpId="0" animBg="1"/>
      <p:bldP spid="81" grpId="0"/>
      <p:bldP spid="82" grpId="0"/>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8916" y="387222"/>
            <a:ext cx="7988934" cy="4937890"/>
          </a:xfrm>
          <a:prstGeom prst="rect">
            <a:avLst/>
          </a:prstGeom>
        </p:spPr>
        <p:txBody>
          <a:bodyPr vert="horz" wrap="square" lIns="0" tIns="13335" rIns="0" bIns="0" rtlCol="0">
            <a:spAutoFit/>
          </a:bodyPr>
          <a:lstStyle/>
          <a:p>
            <a:pPr marL="0" lvl="2">
              <a:spcBef>
                <a:spcPts val="105"/>
              </a:spcBef>
              <a:tabLst>
                <a:tab pos="1263015" algn="l"/>
              </a:tabLst>
            </a:pPr>
            <a:r>
              <a:rPr lang="fr-FR" sz="2000" b="1" spc="-5" dirty="0" smtClean="0">
                <a:solidFill>
                  <a:srgbClr val="FF9900"/>
                </a:solidFill>
                <a:latin typeface="Verdana"/>
                <a:cs typeface="Verdana"/>
              </a:rPr>
              <a:t>6. </a:t>
            </a:r>
            <a:r>
              <a:rPr sz="2000" b="1" spc="-5" dirty="0" smtClean="0">
                <a:solidFill>
                  <a:srgbClr val="FF9900"/>
                </a:solidFill>
                <a:latin typeface="Verdana"/>
                <a:cs typeface="Verdana"/>
              </a:rPr>
              <a:t>La</a:t>
            </a:r>
            <a:r>
              <a:rPr sz="2000" b="1" spc="-15" dirty="0" smtClean="0">
                <a:solidFill>
                  <a:srgbClr val="FF9900"/>
                </a:solidFill>
                <a:latin typeface="Verdana"/>
                <a:cs typeface="Verdana"/>
              </a:rPr>
              <a:t> </a:t>
            </a:r>
            <a:r>
              <a:rPr sz="2000" b="1" dirty="0" smtClean="0">
                <a:solidFill>
                  <a:srgbClr val="FF9900"/>
                </a:solidFill>
                <a:latin typeface="Verdana"/>
                <a:cs typeface="Verdana"/>
              </a:rPr>
              <a:t>charge</a:t>
            </a:r>
            <a:r>
              <a:rPr sz="2000" b="1" spc="-25" dirty="0" smtClean="0">
                <a:solidFill>
                  <a:srgbClr val="FF9900"/>
                </a:solidFill>
                <a:latin typeface="Verdana"/>
                <a:cs typeface="Verdana"/>
              </a:rPr>
              <a:t> </a:t>
            </a:r>
            <a:r>
              <a:rPr sz="2000" b="1" spc="-5" dirty="0">
                <a:solidFill>
                  <a:srgbClr val="FF9900"/>
                </a:solidFill>
                <a:latin typeface="Verdana"/>
                <a:cs typeface="Verdana"/>
              </a:rPr>
              <a:t>d’un</a:t>
            </a:r>
            <a:r>
              <a:rPr sz="2000" b="1" spc="-25" dirty="0">
                <a:solidFill>
                  <a:srgbClr val="FF9900"/>
                </a:solidFill>
                <a:latin typeface="Verdana"/>
                <a:cs typeface="Verdana"/>
              </a:rPr>
              <a:t> </a:t>
            </a:r>
            <a:r>
              <a:rPr sz="2000" b="1" dirty="0">
                <a:solidFill>
                  <a:srgbClr val="FF9900"/>
                </a:solidFill>
                <a:latin typeface="Verdana"/>
                <a:cs typeface="Verdana"/>
              </a:rPr>
              <a:t>liquide</a:t>
            </a:r>
            <a:r>
              <a:rPr sz="2000" b="1" spc="-15" dirty="0">
                <a:solidFill>
                  <a:srgbClr val="FF9900"/>
                </a:solidFill>
                <a:latin typeface="Verdana"/>
                <a:cs typeface="Verdana"/>
              </a:rPr>
              <a:t> </a:t>
            </a:r>
            <a:r>
              <a:rPr sz="2000" b="1" dirty="0">
                <a:solidFill>
                  <a:srgbClr val="FF9900"/>
                </a:solidFill>
                <a:latin typeface="Verdana"/>
                <a:cs typeface="Verdana"/>
              </a:rPr>
              <a:t>:</a:t>
            </a:r>
            <a:endParaRPr sz="2000" dirty="0">
              <a:latin typeface="Verdana"/>
              <a:cs typeface="Verdana"/>
            </a:endParaRPr>
          </a:p>
          <a:p>
            <a:pPr marL="83820" marR="504825" algn="just">
              <a:lnSpc>
                <a:spcPct val="100000"/>
              </a:lnSpc>
              <a:spcBef>
                <a:spcPts val="1535"/>
              </a:spcBef>
            </a:pPr>
            <a:r>
              <a:rPr sz="2000" dirty="0">
                <a:latin typeface="Verdana"/>
                <a:cs typeface="Verdana"/>
              </a:rPr>
              <a:t>La</a:t>
            </a:r>
            <a:r>
              <a:rPr sz="2000" spc="5" dirty="0">
                <a:latin typeface="Verdana"/>
                <a:cs typeface="Verdana"/>
              </a:rPr>
              <a:t> </a:t>
            </a:r>
            <a:r>
              <a:rPr sz="2000" b="1" dirty="0">
                <a:latin typeface="Verdana"/>
                <a:cs typeface="Verdana"/>
              </a:rPr>
              <a:t>charge</a:t>
            </a:r>
            <a:r>
              <a:rPr sz="2000" b="1" spc="5" dirty="0">
                <a:latin typeface="Verdana"/>
                <a:cs typeface="Verdana"/>
              </a:rPr>
              <a:t> </a:t>
            </a:r>
            <a:r>
              <a:rPr sz="2000" b="1" dirty="0" smtClean="0">
                <a:latin typeface="Verdana"/>
                <a:cs typeface="Verdana"/>
              </a:rPr>
              <a:t>ht1</a:t>
            </a:r>
            <a:r>
              <a:rPr lang="fr-FR" sz="2000" b="1" dirty="0" smtClean="0">
                <a:latin typeface="Verdana"/>
                <a:cs typeface="Verdana"/>
              </a:rPr>
              <a:t> (</a:t>
            </a:r>
            <a:r>
              <a:rPr lang="fr-FR" sz="2000" b="1" dirty="0" err="1" smtClean="0">
                <a:latin typeface="Verdana"/>
                <a:cs typeface="Verdana"/>
              </a:rPr>
              <a:t>mCL</a:t>
            </a:r>
            <a:r>
              <a:rPr lang="fr-FR" sz="2000" b="1" dirty="0" smtClean="0">
                <a:latin typeface="Verdana"/>
                <a:cs typeface="Verdana"/>
              </a:rPr>
              <a:t>)</a:t>
            </a:r>
            <a:r>
              <a:rPr sz="2000" b="1" spc="5" dirty="0" smtClean="0">
                <a:latin typeface="Verdana"/>
                <a:cs typeface="Verdana"/>
              </a:rPr>
              <a:t> </a:t>
            </a:r>
            <a:r>
              <a:rPr sz="2000" spc="-5" dirty="0">
                <a:latin typeface="Verdana"/>
                <a:cs typeface="Verdana"/>
              </a:rPr>
              <a:t>d’un</a:t>
            </a:r>
            <a:r>
              <a:rPr sz="2000" dirty="0">
                <a:latin typeface="Verdana"/>
                <a:cs typeface="Verdana"/>
              </a:rPr>
              <a:t> </a:t>
            </a:r>
            <a:r>
              <a:rPr sz="2000" spc="-5" dirty="0">
                <a:latin typeface="Verdana"/>
                <a:cs typeface="Verdana"/>
              </a:rPr>
              <a:t>liquide,</a:t>
            </a:r>
            <a:r>
              <a:rPr sz="2000" dirty="0">
                <a:latin typeface="Verdana"/>
                <a:cs typeface="Verdana"/>
              </a:rPr>
              <a:t> </a:t>
            </a:r>
            <a:r>
              <a:rPr sz="2000" spc="-5" dirty="0">
                <a:latin typeface="Verdana"/>
                <a:cs typeface="Verdana"/>
              </a:rPr>
              <a:t>en</a:t>
            </a:r>
            <a:r>
              <a:rPr sz="2000" dirty="0">
                <a:latin typeface="Verdana"/>
                <a:cs typeface="Verdana"/>
              </a:rPr>
              <a:t> </a:t>
            </a:r>
            <a:r>
              <a:rPr sz="2000" spc="-5" dirty="0">
                <a:latin typeface="Verdana"/>
                <a:cs typeface="Verdana"/>
              </a:rPr>
              <a:t>un</a:t>
            </a:r>
            <a:r>
              <a:rPr sz="2000" dirty="0">
                <a:latin typeface="Verdana"/>
                <a:cs typeface="Verdana"/>
              </a:rPr>
              <a:t> </a:t>
            </a:r>
            <a:r>
              <a:rPr sz="2000" spc="-5" dirty="0">
                <a:latin typeface="Verdana"/>
                <a:cs typeface="Verdana"/>
              </a:rPr>
              <a:t>point donné</a:t>
            </a:r>
            <a:r>
              <a:rPr sz="2000" dirty="0">
                <a:latin typeface="Verdana"/>
                <a:cs typeface="Verdana"/>
              </a:rPr>
              <a:t> </a:t>
            </a:r>
            <a:r>
              <a:rPr sz="2000" spc="-5" dirty="0">
                <a:latin typeface="Verdana"/>
                <a:cs typeface="Verdana"/>
              </a:rPr>
              <a:t>d’un </a:t>
            </a:r>
            <a:r>
              <a:rPr sz="2000" spc="-690" dirty="0">
                <a:latin typeface="Verdana"/>
                <a:cs typeface="Verdana"/>
              </a:rPr>
              <a:t> </a:t>
            </a:r>
            <a:r>
              <a:rPr sz="2000" spc="-5" dirty="0">
                <a:latin typeface="Verdana"/>
                <a:cs typeface="Verdana"/>
              </a:rPr>
              <a:t>réseau correspond </a:t>
            </a:r>
            <a:r>
              <a:rPr sz="2000" dirty="0">
                <a:latin typeface="Verdana"/>
                <a:cs typeface="Verdana"/>
              </a:rPr>
              <a:t>à </a:t>
            </a:r>
            <a:r>
              <a:rPr sz="2000" spc="-5" dirty="0">
                <a:latin typeface="Verdana"/>
                <a:cs typeface="Verdana"/>
              </a:rPr>
              <a:t>l’énergie </a:t>
            </a:r>
            <a:r>
              <a:rPr sz="2000" dirty="0">
                <a:latin typeface="Verdana"/>
                <a:cs typeface="Verdana"/>
              </a:rPr>
              <a:t>que </a:t>
            </a:r>
            <a:r>
              <a:rPr sz="2000" spc="-5" dirty="0">
                <a:latin typeface="Verdana"/>
                <a:cs typeface="Verdana"/>
              </a:rPr>
              <a:t>le </a:t>
            </a:r>
            <a:r>
              <a:rPr sz="2000" spc="-10" dirty="0">
                <a:latin typeface="Verdana"/>
                <a:cs typeface="Verdana"/>
              </a:rPr>
              <a:t>liquide </a:t>
            </a:r>
            <a:r>
              <a:rPr sz="2000" dirty="0">
                <a:latin typeface="Verdana"/>
                <a:cs typeface="Verdana"/>
              </a:rPr>
              <a:t>dispose </a:t>
            </a:r>
            <a:r>
              <a:rPr sz="2000" spc="-10" dirty="0">
                <a:latin typeface="Verdana"/>
                <a:cs typeface="Verdana"/>
              </a:rPr>
              <a:t>en </a:t>
            </a:r>
            <a:r>
              <a:rPr sz="2000" spc="-5" dirty="0">
                <a:latin typeface="Verdana"/>
                <a:cs typeface="Verdana"/>
              </a:rPr>
              <a:t>ce </a:t>
            </a:r>
            <a:r>
              <a:rPr sz="2000" spc="-690" dirty="0">
                <a:latin typeface="Verdana"/>
                <a:cs typeface="Verdana"/>
              </a:rPr>
              <a:t> </a:t>
            </a:r>
            <a:r>
              <a:rPr sz="2000" spc="-5" dirty="0">
                <a:latin typeface="Verdana"/>
                <a:cs typeface="Verdana"/>
              </a:rPr>
              <a:t>point</a:t>
            </a:r>
            <a:r>
              <a:rPr sz="2000" spc="-15" dirty="0">
                <a:latin typeface="Verdana"/>
                <a:cs typeface="Verdana"/>
              </a:rPr>
              <a:t> </a:t>
            </a:r>
            <a:r>
              <a:rPr sz="2000" dirty="0">
                <a:latin typeface="Verdana"/>
                <a:cs typeface="Verdana"/>
              </a:rPr>
              <a:t>;</a:t>
            </a:r>
            <a:r>
              <a:rPr sz="2000" spc="5" dirty="0">
                <a:latin typeface="Verdana"/>
                <a:cs typeface="Verdana"/>
              </a:rPr>
              <a:t> </a:t>
            </a:r>
            <a:r>
              <a:rPr sz="2000" spc="-5" dirty="0">
                <a:latin typeface="Verdana"/>
                <a:cs typeface="Verdana"/>
              </a:rPr>
              <a:t>cette</a:t>
            </a:r>
            <a:r>
              <a:rPr sz="2000" spc="-20" dirty="0">
                <a:latin typeface="Verdana"/>
                <a:cs typeface="Verdana"/>
              </a:rPr>
              <a:t> </a:t>
            </a:r>
            <a:r>
              <a:rPr sz="2000" spc="-5" dirty="0">
                <a:latin typeface="Verdana"/>
                <a:cs typeface="Verdana"/>
              </a:rPr>
              <a:t>énergie</a:t>
            </a:r>
            <a:r>
              <a:rPr sz="2000" spc="-15" dirty="0">
                <a:latin typeface="Verdana"/>
                <a:cs typeface="Verdana"/>
              </a:rPr>
              <a:t> </a:t>
            </a:r>
            <a:r>
              <a:rPr sz="2000" spc="-5" dirty="0">
                <a:latin typeface="Verdana"/>
                <a:cs typeface="Verdana"/>
              </a:rPr>
              <a:t>se</a:t>
            </a:r>
            <a:r>
              <a:rPr sz="2000" spc="-15" dirty="0">
                <a:latin typeface="Verdana"/>
                <a:cs typeface="Verdana"/>
              </a:rPr>
              <a:t> </a:t>
            </a:r>
            <a:r>
              <a:rPr sz="2000" b="1" spc="-5" dirty="0">
                <a:latin typeface="Verdana"/>
                <a:cs typeface="Verdana"/>
              </a:rPr>
              <a:t>présente</a:t>
            </a:r>
            <a:r>
              <a:rPr sz="2000" b="1" spc="-15" dirty="0">
                <a:latin typeface="Verdana"/>
                <a:cs typeface="Verdana"/>
              </a:rPr>
              <a:t> </a:t>
            </a:r>
            <a:r>
              <a:rPr sz="2000" b="1" spc="-5" dirty="0">
                <a:latin typeface="Verdana"/>
                <a:cs typeface="Verdana"/>
              </a:rPr>
              <a:t>sous</a:t>
            </a:r>
            <a:r>
              <a:rPr sz="2000" b="1" spc="-10" dirty="0">
                <a:latin typeface="Verdana"/>
                <a:cs typeface="Verdana"/>
              </a:rPr>
              <a:t> </a:t>
            </a:r>
            <a:r>
              <a:rPr sz="2000" b="1" dirty="0">
                <a:latin typeface="Verdana"/>
                <a:cs typeface="Verdana"/>
              </a:rPr>
              <a:t>3 formes</a:t>
            </a:r>
            <a:r>
              <a:rPr sz="2000" b="1" spc="-10" dirty="0">
                <a:latin typeface="Verdana"/>
                <a:cs typeface="Verdana"/>
              </a:rPr>
              <a:t> </a:t>
            </a:r>
            <a:r>
              <a:rPr sz="2000" dirty="0">
                <a:latin typeface="Verdana"/>
                <a:cs typeface="Verdana"/>
              </a:rPr>
              <a:t>:</a:t>
            </a:r>
          </a:p>
          <a:p>
            <a:pPr marL="786765" lvl="4" indent="-203200">
              <a:lnSpc>
                <a:spcPct val="100000"/>
              </a:lnSpc>
              <a:spcBef>
                <a:spcPts val="1805"/>
              </a:spcBef>
              <a:buFont typeface="Wingdings"/>
              <a:buChar char=""/>
              <a:tabLst>
                <a:tab pos="787400" algn="l"/>
              </a:tabLst>
            </a:pPr>
            <a:r>
              <a:rPr sz="2000" spc="-20" dirty="0">
                <a:solidFill>
                  <a:srgbClr val="3333CC"/>
                </a:solidFill>
                <a:latin typeface="Verdana"/>
                <a:cs typeface="Verdana"/>
              </a:rPr>
              <a:t>L’énergie</a:t>
            </a:r>
            <a:r>
              <a:rPr sz="2000" spc="-35" dirty="0">
                <a:solidFill>
                  <a:srgbClr val="3333CC"/>
                </a:solidFill>
                <a:latin typeface="Verdana"/>
                <a:cs typeface="Verdana"/>
              </a:rPr>
              <a:t> </a:t>
            </a:r>
            <a:r>
              <a:rPr sz="2000" spc="-5" dirty="0">
                <a:solidFill>
                  <a:srgbClr val="3333CC"/>
                </a:solidFill>
                <a:latin typeface="Verdana"/>
                <a:cs typeface="Verdana"/>
              </a:rPr>
              <a:t>de</a:t>
            </a:r>
            <a:r>
              <a:rPr sz="2000" spc="-20" dirty="0">
                <a:solidFill>
                  <a:srgbClr val="3333CC"/>
                </a:solidFill>
                <a:latin typeface="Verdana"/>
                <a:cs typeface="Verdana"/>
              </a:rPr>
              <a:t> </a:t>
            </a:r>
            <a:r>
              <a:rPr sz="2000" spc="-5" dirty="0">
                <a:solidFill>
                  <a:srgbClr val="3333CC"/>
                </a:solidFill>
                <a:latin typeface="Verdana"/>
                <a:cs typeface="Verdana"/>
              </a:rPr>
              <a:t>pression</a:t>
            </a:r>
            <a:endParaRPr sz="2000" dirty="0">
              <a:latin typeface="Verdana"/>
              <a:cs typeface="Verdana"/>
            </a:endParaRPr>
          </a:p>
          <a:p>
            <a:pPr marL="786765" lvl="4" indent="-203200">
              <a:lnSpc>
                <a:spcPct val="100000"/>
              </a:lnSpc>
              <a:buFont typeface="Wingdings"/>
              <a:buChar char=""/>
              <a:tabLst>
                <a:tab pos="787400" algn="l"/>
              </a:tabLst>
            </a:pPr>
            <a:r>
              <a:rPr sz="2000" spc="-20" dirty="0">
                <a:solidFill>
                  <a:srgbClr val="3333CC"/>
                </a:solidFill>
                <a:latin typeface="Verdana"/>
                <a:cs typeface="Verdana"/>
              </a:rPr>
              <a:t>L’énergie</a:t>
            </a:r>
            <a:r>
              <a:rPr sz="2000" spc="-15" dirty="0">
                <a:solidFill>
                  <a:srgbClr val="3333CC"/>
                </a:solidFill>
                <a:latin typeface="Verdana"/>
                <a:cs typeface="Verdana"/>
              </a:rPr>
              <a:t> </a:t>
            </a:r>
            <a:r>
              <a:rPr sz="2000" spc="-5" dirty="0">
                <a:solidFill>
                  <a:srgbClr val="3333CC"/>
                </a:solidFill>
                <a:latin typeface="Verdana"/>
                <a:cs typeface="Verdana"/>
              </a:rPr>
              <a:t>cinétique (correspond</a:t>
            </a:r>
            <a:r>
              <a:rPr sz="2000" spc="-30" dirty="0">
                <a:solidFill>
                  <a:srgbClr val="3333CC"/>
                </a:solidFill>
                <a:latin typeface="Verdana"/>
                <a:cs typeface="Verdana"/>
              </a:rPr>
              <a:t> </a:t>
            </a:r>
            <a:r>
              <a:rPr sz="2000" dirty="0">
                <a:solidFill>
                  <a:srgbClr val="3333CC"/>
                </a:solidFill>
                <a:latin typeface="Verdana"/>
                <a:cs typeface="Verdana"/>
              </a:rPr>
              <a:t>au</a:t>
            </a:r>
            <a:r>
              <a:rPr sz="2000" spc="-5" dirty="0">
                <a:solidFill>
                  <a:srgbClr val="3333CC"/>
                </a:solidFill>
                <a:latin typeface="Verdana"/>
                <a:cs typeface="Verdana"/>
              </a:rPr>
              <a:t> </a:t>
            </a:r>
            <a:r>
              <a:rPr sz="2000" spc="-10" dirty="0">
                <a:solidFill>
                  <a:srgbClr val="3333CC"/>
                </a:solidFill>
                <a:latin typeface="Verdana"/>
                <a:cs typeface="Verdana"/>
              </a:rPr>
              <a:t>débit)</a:t>
            </a:r>
            <a:endParaRPr sz="2000" dirty="0">
              <a:latin typeface="Verdana"/>
              <a:cs typeface="Verdana"/>
            </a:endParaRPr>
          </a:p>
          <a:p>
            <a:pPr marL="786765" lvl="4" indent="-203200">
              <a:lnSpc>
                <a:spcPct val="100000"/>
              </a:lnSpc>
              <a:buFont typeface="Wingdings"/>
              <a:buChar char=""/>
              <a:tabLst>
                <a:tab pos="787400" algn="l"/>
              </a:tabLst>
            </a:pPr>
            <a:r>
              <a:rPr sz="2000" spc="-20" dirty="0">
                <a:solidFill>
                  <a:srgbClr val="3333CC"/>
                </a:solidFill>
                <a:latin typeface="Verdana"/>
                <a:cs typeface="Verdana"/>
              </a:rPr>
              <a:t>L’énergie</a:t>
            </a:r>
            <a:r>
              <a:rPr sz="2000" spc="-35" dirty="0">
                <a:solidFill>
                  <a:srgbClr val="3333CC"/>
                </a:solidFill>
                <a:latin typeface="Verdana"/>
                <a:cs typeface="Verdana"/>
              </a:rPr>
              <a:t> </a:t>
            </a:r>
            <a:r>
              <a:rPr sz="2000" spc="-5" dirty="0">
                <a:solidFill>
                  <a:srgbClr val="3333CC"/>
                </a:solidFill>
                <a:latin typeface="Verdana"/>
                <a:cs typeface="Verdana"/>
              </a:rPr>
              <a:t>potentielle</a:t>
            </a:r>
            <a:r>
              <a:rPr sz="2000" spc="-20" dirty="0">
                <a:solidFill>
                  <a:srgbClr val="3333CC"/>
                </a:solidFill>
                <a:latin typeface="Verdana"/>
                <a:cs typeface="Verdana"/>
              </a:rPr>
              <a:t> </a:t>
            </a:r>
            <a:r>
              <a:rPr sz="2000" dirty="0">
                <a:solidFill>
                  <a:srgbClr val="3333CC"/>
                </a:solidFill>
                <a:latin typeface="Verdana"/>
                <a:cs typeface="Verdana"/>
              </a:rPr>
              <a:t>de</a:t>
            </a:r>
            <a:r>
              <a:rPr sz="2000" spc="-20" dirty="0">
                <a:solidFill>
                  <a:srgbClr val="3333CC"/>
                </a:solidFill>
                <a:latin typeface="Verdana"/>
                <a:cs typeface="Verdana"/>
              </a:rPr>
              <a:t> </a:t>
            </a:r>
            <a:r>
              <a:rPr sz="2000" spc="-30" dirty="0">
                <a:solidFill>
                  <a:srgbClr val="3333CC"/>
                </a:solidFill>
                <a:latin typeface="Verdana"/>
                <a:cs typeface="Verdana"/>
              </a:rPr>
              <a:t>pesanteur.</a:t>
            </a:r>
            <a:endParaRPr sz="2000" dirty="0">
              <a:latin typeface="Verdana"/>
              <a:cs typeface="Verdana"/>
            </a:endParaRPr>
          </a:p>
          <a:p>
            <a:pPr marL="12700" marR="5080" algn="just">
              <a:lnSpc>
                <a:spcPct val="100000"/>
              </a:lnSpc>
              <a:spcBef>
                <a:spcPts val="1505"/>
              </a:spcBef>
            </a:pPr>
            <a:r>
              <a:rPr sz="2000" dirty="0">
                <a:latin typeface="Verdana"/>
                <a:cs typeface="Verdana"/>
              </a:rPr>
              <a:t>Le </a:t>
            </a:r>
            <a:r>
              <a:rPr sz="2000" spc="-10" dirty="0">
                <a:latin typeface="Verdana"/>
                <a:cs typeface="Verdana"/>
              </a:rPr>
              <a:t>liquide pourra </a:t>
            </a:r>
            <a:r>
              <a:rPr sz="2000" spc="-5" dirty="0">
                <a:latin typeface="Verdana"/>
                <a:cs typeface="Verdana"/>
              </a:rPr>
              <a:t>augmenter sa charge, si </a:t>
            </a:r>
            <a:r>
              <a:rPr sz="2000" b="1" dirty="0">
                <a:latin typeface="Verdana"/>
                <a:cs typeface="Verdana"/>
              </a:rPr>
              <a:t>on lui fourni de </a:t>
            </a:r>
            <a:r>
              <a:rPr sz="2000" b="1" spc="5" dirty="0">
                <a:latin typeface="Verdana"/>
                <a:cs typeface="Verdana"/>
              </a:rPr>
              <a:t> </a:t>
            </a:r>
            <a:r>
              <a:rPr sz="2000" b="1" spc="-5" dirty="0">
                <a:latin typeface="Verdana"/>
                <a:cs typeface="Verdana"/>
              </a:rPr>
              <a:t>l’énergie</a:t>
            </a:r>
            <a:r>
              <a:rPr sz="2000" b="1" dirty="0">
                <a:latin typeface="Verdana"/>
                <a:cs typeface="Verdana"/>
              </a:rPr>
              <a:t> </a:t>
            </a:r>
            <a:r>
              <a:rPr sz="2000" spc="-5" dirty="0">
                <a:latin typeface="Verdana"/>
                <a:cs typeface="Verdana"/>
              </a:rPr>
              <a:t>par</a:t>
            </a:r>
            <a:r>
              <a:rPr sz="2000" dirty="0">
                <a:latin typeface="Verdana"/>
                <a:cs typeface="Verdana"/>
              </a:rPr>
              <a:t> </a:t>
            </a:r>
            <a:r>
              <a:rPr sz="2000" b="1" spc="-5" dirty="0">
                <a:latin typeface="Verdana"/>
                <a:cs typeface="Verdana"/>
              </a:rPr>
              <a:t>une</a:t>
            </a:r>
            <a:r>
              <a:rPr sz="2000" b="1" dirty="0">
                <a:latin typeface="Verdana"/>
                <a:cs typeface="Verdana"/>
              </a:rPr>
              <a:t> pompe</a:t>
            </a:r>
            <a:r>
              <a:rPr sz="2000" b="1" spc="5" dirty="0">
                <a:latin typeface="Verdana"/>
                <a:cs typeface="Verdana"/>
              </a:rPr>
              <a:t> </a:t>
            </a:r>
            <a:r>
              <a:rPr sz="2000" spc="-10" dirty="0">
                <a:latin typeface="Verdana"/>
                <a:cs typeface="Verdana"/>
              </a:rPr>
              <a:t>ou</a:t>
            </a:r>
            <a:r>
              <a:rPr sz="2000" spc="-5" dirty="0">
                <a:latin typeface="Verdana"/>
                <a:cs typeface="Verdana"/>
              </a:rPr>
              <a:t> perdre</a:t>
            </a:r>
            <a:r>
              <a:rPr sz="2000" dirty="0">
                <a:latin typeface="Verdana"/>
                <a:cs typeface="Verdana"/>
              </a:rPr>
              <a:t> une</a:t>
            </a:r>
            <a:r>
              <a:rPr sz="2000" spc="5" dirty="0">
                <a:latin typeface="Verdana"/>
                <a:cs typeface="Verdana"/>
              </a:rPr>
              <a:t> </a:t>
            </a:r>
            <a:r>
              <a:rPr sz="2000" spc="-5" dirty="0">
                <a:latin typeface="Verdana"/>
                <a:cs typeface="Verdana"/>
              </a:rPr>
              <a:t>partie</a:t>
            </a:r>
            <a:r>
              <a:rPr sz="2000" dirty="0">
                <a:latin typeface="Verdana"/>
                <a:cs typeface="Verdana"/>
              </a:rPr>
              <a:t> </a:t>
            </a:r>
            <a:r>
              <a:rPr sz="2000" spc="-5" dirty="0">
                <a:latin typeface="Verdana"/>
                <a:cs typeface="Verdana"/>
              </a:rPr>
              <a:t>de</a:t>
            </a:r>
            <a:r>
              <a:rPr sz="2000" dirty="0">
                <a:latin typeface="Verdana"/>
                <a:cs typeface="Verdana"/>
              </a:rPr>
              <a:t> </a:t>
            </a:r>
            <a:r>
              <a:rPr sz="2000" spc="-5" dirty="0">
                <a:latin typeface="Verdana"/>
                <a:cs typeface="Verdana"/>
              </a:rPr>
              <a:t>son </a:t>
            </a:r>
            <a:r>
              <a:rPr sz="2000" dirty="0">
                <a:latin typeface="Verdana"/>
                <a:cs typeface="Verdana"/>
              </a:rPr>
              <a:t> </a:t>
            </a:r>
            <a:r>
              <a:rPr sz="2000" spc="-5" dirty="0" err="1" smtClean="0">
                <a:latin typeface="Verdana"/>
                <a:cs typeface="Verdana"/>
              </a:rPr>
              <a:t>énergie</a:t>
            </a:r>
            <a:r>
              <a:rPr lang="fr-FR" sz="2000" dirty="0" smtClean="0">
                <a:latin typeface="Verdana"/>
                <a:cs typeface="Verdana"/>
              </a:rPr>
              <a:t> cinétique </a:t>
            </a:r>
            <a:r>
              <a:rPr sz="2000" spc="-5" dirty="0" err="1" smtClean="0">
                <a:latin typeface="Verdana"/>
                <a:cs typeface="Verdana"/>
              </a:rPr>
              <a:t>lorsqu’il</a:t>
            </a:r>
            <a:r>
              <a:rPr sz="2000" dirty="0" smtClean="0">
                <a:latin typeface="Verdana"/>
                <a:cs typeface="Verdana"/>
              </a:rPr>
              <a:t> </a:t>
            </a:r>
            <a:r>
              <a:rPr sz="2000" spc="-5" dirty="0">
                <a:latin typeface="Verdana"/>
                <a:cs typeface="Verdana"/>
              </a:rPr>
              <a:t>s’écoule</a:t>
            </a:r>
            <a:r>
              <a:rPr sz="2000" dirty="0">
                <a:latin typeface="Verdana"/>
                <a:cs typeface="Verdana"/>
              </a:rPr>
              <a:t> </a:t>
            </a:r>
            <a:r>
              <a:rPr sz="2000" spc="-15" dirty="0">
                <a:latin typeface="Verdana"/>
                <a:cs typeface="Verdana"/>
              </a:rPr>
              <a:t>avec</a:t>
            </a:r>
            <a:r>
              <a:rPr sz="2000" spc="-10" dirty="0">
                <a:latin typeface="Verdana"/>
                <a:cs typeface="Verdana"/>
              </a:rPr>
              <a:t> </a:t>
            </a:r>
            <a:r>
              <a:rPr sz="2000" spc="-5" dirty="0" err="1" smtClean="0">
                <a:latin typeface="Verdana"/>
                <a:cs typeface="Verdana"/>
              </a:rPr>
              <a:t>frottement</a:t>
            </a:r>
            <a:r>
              <a:rPr lang="fr-FR" sz="2000" spc="-5" dirty="0" smtClean="0">
                <a:latin typeface="Verdana"/>
                <a:cs typeface="Verdana"/>
              </a:rPr>
              <a:t>.</a:t>
            </a:r>
            <a:endParaRPr sz="1950" dirty="0">
              <a:latin typeface="Verdana"/>
              <a:cs typeface="Verdana"/>
            </a:endParaRPr>
          </a:p>
          <a:p>
            <a:pPr marL="12700" marR="186055">
              <a:lnSpc>
                <a:spcPct val="100000"/>
              </a:lnSpc>
              <a:spcBef>
                <a:spcPts val="5"/>
              </a:spcBef>
            </a:pPr>
            <a:r>
              <a:rPr sz="2000" b="1" dirty="0">
                <a:latin typeface="Verdana"/>
                <a:cs typeface="Verdana"/>
              </a:rPr>
              <a:t>La charge </a:t>
            </a:r>
            <a:r>
              <a:rPr sz="2000" b="1" spc="-5" dirty="0">
                <a:latin typeface="Verdana"/>
                <a:cs typeface="Verdana"/>
              </a:rPr>
              <a:t>s’exprime </a:t>
            </a:r>
            <a:r>
              <a:rPr sz="2000" spc="-5" dirty="0">
                <a:latin typeface="Verdana"/>
                <a:cs typeface="Verdana"/>
              </a:rPr>
              <a:t>en </a:t>
            </a:r>
            <a:r>
              <a:rPr sz="2000" dirty="0">
                <a:latin typeface="Verdana"/>
                <a:cs typeface="Verdana"/>
              </a:rPr>
              <a:t>mCL (</a:t>
            </a:r>
            <a:r>
              <a:rPr sz="2000" b="1" dirty="0">
                <a:latin typeface="Verdana"/>
                <a:cs typeface="Verdana"/>
              </a:rPr>
              <a:t>m de </a:t>
            </a:r>
            <a:r>
              <a:rPr sz="2000" b="1" spc="-5" dirty="0">
                <a:latin typeface="Verdana"/>
                <a:cs typeface="Verdana"/>
              </a:rPr>
              <a:t>colonne </a:t>
            </a:r>
            <a:r>
              <a:rPr sz="2000" b="1" dirty="0">
                <a:latin typeface="Verdana"/>
                <a:cs typeface="Verdana"/>
              </a:rPr>
              <a:t>de liquide</a:t>
            </a:r>
            <a:r>
              <a:rPr sz="2000" dirty="0">
                <a:latin typeface="Verdana"/>
                <a:cs typeface="Verdana"/>
              </a:rPr>
              <a:t>), </a:t>
            </a:r>
            <a:r>
              <a:rPr sz="2000" spc="-690" dirty="0">
                <a:latin typeface="Verdana"/>
                <a:cs typeface="Verdana"/>
              </a:rPr>
              <a:t> </a:t>
            </a:r>
            <a:r>
              <a:rPr sz="2000" dirty="0">
                <a:latin typeface="Verdana"/>
                <a:cs typeface="Verdana"/>
              </a:rPr>
              <a:t>c’est</a:t>
            </a:r>
            <a:r>
              <a:rPr sz="2000" spc="-35" dirty="0">
                <a:latin typeface="Verdana"/>
                <a:cs typeface="Verdana"/>
              </a:rPr>
              <a:t> </a:t>
            </a:r>
            <a:r>
              <a:rPr sz="2000" spc="-5" dirty="0">
                <a:latin typeface="Verdana"/>
                <a:cs typeface="Verdana"/>
              </a:rPr>
              <a:t>simplement</a:t>
            </a:r>
            <a:r>
              <a:rPr sz="2000" spc="5" dirty="0">
                <a:latin typeface="Verdana"/>
                <a:cs typeface="Verdana"/>
              </a:rPr>
              <a:t> </a:t>
            </a:r>
            <a:r>
              <a:rPr sz="2000" spc="-5" dirty="0">
                <a:latin typeface="Verdana"/>
                <a:cs typeface="Verdana"/>
              </a:rPr>
              <a:t>égal</a:t>
            </a:r>
            <a:r>
              <a:rPr sz="2000" spc="-15" dirty="0">
                <a:latin typeface="Verdana"/>
                <a:cs typeface="Verdana"/>
              </a:rPr>
              <a:t> </a:t>
            </a:r>
            <a:r>
              <a:rPr sz="2000" dirty="0">
                <a:latin typeface="Verdana"/>
                <a:cs typeface="Verdana"/>
              </a:rPr>
              <a:t>à </a:t>
            </a:r>
            <a:r>
              <a:rPr sz="2000" spc="-5" dirty="0">
                <a:latin typeface="Verdana"/>
                <a:cs typeface="Verdana"/>
              </a:rPr>
              <a:t>l’énergie</a:t>
            </a:r>
            <a:r>
              <a:rPr sz="2000" dirty="0">
                <a:latin typeface="Verdana"/>
                <a:cs typeface="Verdana"/>
              </a:rPr>
              <a:t> </a:t>
            </a:r>
            <a:r>
              <a:rPr sz="2000" spc="-5" dirty="0">
                <a:latin typeface="Verdana"/>
                <a:cs typeface="Verdana"/>
              </a:rPr>
              <a:t>divisée par</a:t>
            </a:r>
            <a:r>
              <a:rPr sz="2000" spc="-15" dirty="0">
                <a:latin typeface="Verdana"/>
                <a:cs typeface="Verdana"/>
              </a:rPr>
              <a:t> </a:t>
            </a:r>
            <a:r>
              <a:rPr sz="2000" spc="-10" dirty="0">
                <a:latin typeface="Verdana"/>
                <a:cs typeface="Verdana"/>
              </a:rPr>
              <a:t>le</a:t>
            </a:r>
            <a:r>
              <a:rPr sz="2000" spc="-5" dirty="0">
                <a:latin typeface="Verdana"/>
                <a:cs typeface="Verdana"/>
              </a:rPr>
              <a:t> terme </a:t>
            </a:r>
            <a:r>
              <a:rPr sz="2000" dirty="0">
                <a:latin typeface="Verdana"/>
                <a:cs typeface="Verdana"/>
              </a:rPr>
              <a:t>ρ</a:t>
            </a:r>
            <a:r>
              <a:rPr sz="2000" spc="-5" dirty="0">
                <a:latin typeface="Verdana"/>
                <a:cs typeface="Verdana"/>
              </a:rPr>
              <a:t> </a:t>
            </a:r>
            <a:r>
              <a:rPr sz="2000" dirty="0">
                <a:latin typeface="Verdana"/>
                <a:cs typeface="Verdana"/>
              </a:rPr>
              <a:t>.g</a:t>
            </a:r>
            <a:r>
              <a:rPr sz="2000" spc="-5" dirty="0">
                <a:latin typeface="Verdana"/>
                <a:cs typeface="Verdana"/>
              </a:rPr>
              <a:t> </a:t>
            </a:r>
            <a:endParaRPr lang="fr-FR" sz="2000" spc="-5" dirty="0" smtClean="0">
              <a:latin typeface="Verdana"/>
              <a:cs typeface="Verdana"/>
            </a:endParaRPr>
          </a:p>
          <a:p>
            <a:pPr marL="12700" marR="186055">
              <a:lnSpc>
                <a:spcPct val="100000"/>
              </a:lnSpc>
              <a:spcBef>
                <a:spcPts val="5"/>
              </a:spcBef>
            </a:pPr>
            <a:r>
              <a:rPr sz="2000" b="1" spc="-5" dirty="0" err="1" smtClean="0">
                <a:solidFill>
                  <a:srgbClr val="C00000"/>
                </a:solidFill>
                <a:latin typeface="Verdana"/>
                <a:cs typeface="Verdana"/>
              </a:rPr>
              <a:t>ht</a:t>
            </a:r>
            <a:r>
              <a:rPr sz="2000" b="1" spc="-20" dirty="0" smtClean="0">
                <a:solidFill>
                  <a:srgbClr val="C00000"/>
                </a:solidFill>
                <a:latin typeface="Verdana"/>
                <a:cs typeface="Verdana"/>
              </a:rPr>
              <a:t> </a:t>
            </a:r>
            <a:r>
              <a:rPr sz="2000" b="1" dirty="0">
                <a:solidFill>
                  <a:srgbClr val="C00000"/>
                </a:solidFill>
                <a:latin typeface="Verdana"/>
                <a:cs typeface="Verdana"/>
              </a:rPr>
              <a:t>= somme</a:t>
            </a:r>
            <a:r>
              <a:rPr sz="2000" b="1" spc="-20" dirty="0">
                <a:solidFill>
                  <a:srgbClr val="C00000"/>
                </a:solidFill>
                <a:latin typeface="Verdana"/>
                <a:cs typeface="Verdana"/>
              </a:rPr>
              <a:t> </a:t>
            </a:r>
            <a:r>
              <a:rPr sz="2000" b="1" spc="-5" dirty="0">
                <a:solidFill>
                  <a:srgbClr val="C00000"/>
                </a:solidFill>
                <a:latin typeface="Verdana"/>
                <a:cs typeface="Verdana"/>
              </a:rPr>
              <a:t>des</a:t>
            </a:r>
            <a:r>
              <a:rPr sz="2000" b="1" spc="-10" dirty="0">
                <a:solidFill>
                  <a:srgbClr val="C00000"/>
                </a:solidFill>
                <a:latin typeface="Verdana"/>
                <a:cs typeface="Verdana"/>
              </a:rPr>
              <a:t> </a:t>
            </a:r>
            <a:r>
              <a:rPr sz="2000" b="1" dirty="0">
                <a:solidFill>
                  <a:srgbClr val="C00000"/>
                </a:solidFill>
                <a:latin typeface="Verdana"/>
                <a:cs typeface="Verdana"/>
              </a:rPr>
              <a:t>énergies</a:t>
            </a:r>
            <a:r>
              <a:rPr sz="2000" b="1" spc="-25" dirty="0">
                <a:solidFill>
                  <a:srgbClr val="C00000"/>
                </a:solidFill>
                <a:latin typeface="Verdana"/>
                <a:cs typeface="Verdana"/>
              </a:rPr>
              <a:t> </a:t>
            </a:r>
            <a:r>
              <a:rPr sz="2000" b="1" dirty="0">
                <a:solidFill>
                  <a:srgbClr val="C00000"/>
                </a:solidFill>
                <a:latin typeface="Verdana"/>
                <a:cs typeface="Verdana"/>
              </a:rPr>
              <a:t>en un point</a:t>
            </a:r>
            <a:r>
              <a:rPr sz="2000" b="1" spc="-15" dirty="0">
                <a:solidFill>
                  <a:srgbClr val="C00000"/>
                </a:solidFill>
                <a:latin typeface="Verdana"/>
                <a:cs typeface="Verdana"/>
              </a:rPr>
              <a:t> </a:t>
            </a:r>
            <a:r>
              <a:rPr sz="2000" b="1" spc="-5" dirty="0">
                <a:solidFill>
                  <a:srgbClr val="C00000"/>
                </a:solidFill>
                <a:latin typeface="Verdana"/>
                <a:cs typeface="Verdana"/>
              </a:rPr>
              <a:t>exprimée</a:t>
            </a:r>
            <a:r>
              <a:rPr sz="2000" b="1" spc="-20" dirty="0">
                <a:solidFill>
                  <a:srgbClr val="C00000"/>
                </a:solidFill>
                <a:latin typeface="Verdana"/>
                <a:cs typeface="Verdana"/>
              </a:rPr>
              <a:t> </a:t>
            </a:r>
            <a:r>
              <a:rPr sz="2000" b="1" dirty="0">
                <a:solidFill>
                  <a:srgbClr val="C00000"/>
                </a:solidFill>
                <a:latin typeface="Verdana"/>
                <a:cs typeface="Verdana"/>
              </a:rPr>
              <a:t>en</a:t>
            </a:r>
            <a:r>
              <a:rPr sz="2000" b="1" spc="10" dirty="0">
                <a:solidFill>
                  <a:srgbClr val="C00000"/>
                </a:solidFill>
                <a:latin typeface="Verdana"/>
                <a:cs typeface="Verdana"/>
              </a:rPr>
              <a:t> </a:t>
            </a:r>
            <a:r>
              <a:rPr sz="2000" b="1" spc="-5" dirty="0">
                <a:solidFill>
                  <a:srgbClr val="C00000"/>
                </a:solidFill>
                <a:latin typeface="Verdana"/>
                <a:cs typeface="Verdana"/>
              </a:rPr>
              <a:t>mCL</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1868" y="387222"/>
            <a:ext cx="7845425" cy="5213985"/>
          </a:xfrm>
          <a:prstGeom prst="rect">
            <a:avLst/>
          </a:prstGeom>
        </p:spPr>
        <p:txBody>
          <a:bodyPr vert="horz" wrap="square" lIns="0" tIns="13335" rIns="0" bIns="0" rtlCol="0">
            <a:spAutoFit/>
          </a:bodyPr>
          <a:lstStyle/>
          <a:p>
            <a:pPr marL="12700" marR="5080" algn="just">
              <a:lnSpc>
                <a:spcPct val="100000"/>
              </a:lnSpc>
              <a:spcBef>
                <a:spcPts val="105"/>
              </a:spcBef>
            </a:pPr>
            <a:r>
              <a:rPr sz="2000" spc="-5" dirty="0">
                <a:latin typeface="Verdana"/>
                <a:cs typeface="Verdana"/>
              </a:rPr>
              <a:t>Cette</a:t>
            </a:r>
            <a:r>
              <a:rPr sz="2000" dirty="0">
                <a:latin typeface="Verdana"/>
                <a:cs typeface="Verdana"/>
              </a:rPr>
              <a:t> </a:t>
            </a:r>
            <a:r>
              <a:rPr sz="2000" spc="-5" dirty="0">
                <a:latin typeface="Verdana"/>
                <a:cs typeface="Verdana"/>
              </a:rPr>
              <a:t>utilisation</a:t>
            </a:r>
            <a:r>
              <a:rPr sz="2000" dirty="0">
                <a:latin typeface="Verdana"/>
                <a:cs typeface="Verdana"/>
              </a:rPr>
              <a:t> </a:t>
            </a:r>
            <a:r>
              <a:rPr sz="2000" spc="-5" dirty="0">
                <a:latin typeface="Verdana"/>
                <a:cs typeface="Verdana"/>
              </a:rPr>
              <a:t>de</a:t>
            </a:r>
            <a:r>
              <a:rPr sz="2000" dirty="0">
                <a:latin typeface="Verdana"/>
                <a:cs typeface="Verdana"/>
              </a:rPr>
              <a:t> </a:t>
            </a:r>
            <a:r>
              <a:rPr sz="2000" spc="-5" dirty="0">
                <a:latin typeface="Verdana"/>
                <a:cs typeface="Verdana"/>
              </a:rPr>
              <a:t>l’énergie</a:t>
            </a:r>
            <a:r>
              <a:rPr sz="2000" dirty="0">
                <a:latin typeface="Verdana"/>
                <a:cs typeface="Verdana"/>
              </a:rPr>
              <a:t> </a:t>
            </a:r>
            <a:r>
              <a:rPr sz="2000" spc="-10" dirty="0">
                <a:latin typeface="Verdana"/>
                <a:cs typeface="Verdana"/>
              </a:rPr>
              <a:t>est</a:t>
            </a:r>
            <a:r>
              <a:rPr sz="2000" spc="-5" dirty="0">
                <a:latin typeface="Verdana"/>
                <a:cs typeface="Verdana"/>
              </a:rPr>
              <a:t> </a:t>
            </a:r>
            <a:r>
              <a:rPr sz="2000" spc="-10" dirty="0">
                <a:latin typeface="Verdana"/>
                <a:cs typeface="Verdana"/>
              </a:rPr>
              <a:t>très</a:t>
            </a:r>
            <a:r>
              <a:rPr sz="2000" spc="-5" dirty="0">
                <a:latin typeface="Verdana"/>
                <a:cs typeface="Verdana"/>
              </a:rPr>
              <a:t> </a:t>
            </a:r>
            <a:r>
              <a:rPr sz="2000" spc="-10" dirty="0">
                <a:latin typeface="Verdana"/>
                <a:cs typeface="Verdana"/>
              </a:rPr>
              <a:t>utile</a:t>
            </a:r>
            <a:r>
              <a:rPr sz="2000" spc="-5" dirty="0">
                <a:latin typeface="Verdana"/>
                <a:cs typeface="Verdana"/>
              </a:rPr>
              <a:t> </a:t>
            </a:r>
            <a:r>
              <a:rPr sz="2000" dirty="0">
                <a:latin typeface="Verdana"/>
                <a:cs typeface="Verdana"/>
              </a:rPr>
              <a:t>car</a:t>
            </a:r>
            <a:r>
              <a:rPr sz="2000" spc="5" dirty="0">
                <a:latin typeface="Verdana"/>
                <a:cs typeface="Verdana"/>
              </a:rPr>
              <a:t> </a:t>
            </a:r>
            <a:r>
              <a:rPr sz="2000" spc="-5" dirty="0">
                <a:latin typeface="Verdana"/>
                <a:cs typeface="Verdana"/>
              </a:rPr>
              <a:t>un</a:t>
            </a:r>
            <a:r>
              <a:rPr sz="2000" spc="690" dirty="0">
                <a:latin typeface="Verdana"/>
                <a:cs typeface="Verdana"/>
              </a:rPr>
              <a:t> </a:t>
            </a:r>
            <a:r>
              <a:rPr sz="2000" spc="-5" dirty="0">
                <a:latin typeface="Verdana"/>
                <a:cs typeface="Verdana"/>
              </a:rPr>
              <a:t>des </a:t>
            </a:r>
            <a:r>
              <a:rPr sz="2000" dirty="0">
                <a:latin typeface="Verdana"/>
                <a:cs typeface="Verdana"/>
              </a:rPr>
              <a:t> </a:t>
            </a:r>
            <a:r>
              <a:rPr sz="2000" spc="-5" dirty="0">
                <a:latin typeface="Verdana"/>
                <a:cs typeface="Verdana"/>
              </a:rPr>
              <a:t>principes</a:t>
            </a:r>
            <a:r>
              <a:rPr sz="2000" dirty="0">
                <a:latin typeface="Verdana"/>
                <a:cs typeface="Verdana"/>
              </a:rPr>
              <a:t> de</a:t>
            </a:r>
            <a:r>
              <a:rPr sz="2000" spc="5" dirty="0">
                <a:latin typeface="Verdana"/>
                <a:cs typeface="Verdana"/>
              </a:rPr>
              <a:t> </a:t>
            </a:r>
            <a:r>
              <a:rPr sz="2000" spc="-10" dirty="0">
                <a:latin typeface="Verdana"/>
                <a:cs typeface="Verdana"/>
              </a:rPr>
              <a:t>physique</a:t>
            </a:r>
            <a:r>
              <a:rPr sz="2000" spc="-5" dirty="0">
                <a:latin typeface="Verdana"/>
                <a:cs typeface="Verdana"/>
              </a:rPr>
              <a:t> spécifie</a:t>
            </a:r>
            <a:r>
              <a:rPr sz="2000" dirty="0">
                <a:latin typeface="Verdana"/>
                <a:cs typeface="Verdana"/>
              </a:rPr>
              <a:t> </a:t>
            </a:r>
            <a:r>
              <a:rPr sz="2000" spc="-5" dirty="0">
                <a:latin typeface="Verdana"/>
                <a:cs typeface="Verdana"/>
              </a:rPr>
              <a:t>qu’il</a:t>
            </a:r>
            <a:r>
              <a:rPr sz="2000" dirty="0">
                <a:latin typeface="Verdana"/>
                <a:cs typeface="Verdana"/>
              </a:rPr>
              <a:t> y</a:t>
            </a:r>
            <a:r>
              <a:rPr sz="2000" spc="5" dirty="0">
                <a:latin typeface="Verdana"/>
                <a:cs typeface="Verdana"/>
              </a:rPr>
              <a:t> </a:t>
            </a:r>
            <a:r>
              <a:rPr sz="2000" dirty="0">
                <a:latin typeface="Verdana"/>
                <a:cs typeface="Verdana"/>
              </a:rPr>
              <a:t>a</a:t>
            </a:r>
            <a:r>
              <a:rPr sz="2000" spc="5" dirty="0">
                <a:latin typeface="Verdana"/>
                <a:cs typeface="Verdana"/>
              </a:rPr>
              <a:t> </a:t>
            </a:r>
            <a:r>
              <a:rPr sz="2000" b="1" spc="-5" dirty="0">
                <a:latin typeface="Verdana"/>
                <a:cs typeface="Verdana"/>
              </a:rPr>
              <a:t>toujours </a:t>
            </a:r>
            <a:r>
              <a:rPr sz="2000" b="1" dirty="0">
                <a:latin typeface="Verdana"/>
                <a:cs typeface="Verdana"/>
              </a:rPr>
              <a:t> </a:t>
            </a:r>
            <a:r>
              <a:rPr sz="2000" b="1" spc="-5" dirty="0">
                <a:latin typeface="Verdana"/>
                <a:cs typeface="Verdana"/>
              </a:rPr>
              <a:t>conservation d’énergie, </a:t>
            </a:r>
            <a:r>
              <a:rPr sz="2000" spc="-5" dirty="0">
                <a:latin typeface="Verdana"/>
                <a:cs typeface="Verdana"/>
              </a:rPr>
              <a:t>donc si l’une </a:t>
            </a:r>
            <a:r>
              <a:rPr sz="2000" spc="-10" dirty="0">
                <a:latin typeface="Verdana"/>
                <a:cs typeface="Verdana"/>
              </a:rPr>
              <a:t>des </a:t>
            </a:r>
            <a:r>
              <a:rPr sz="2000" dirty="0">
                <a:solidFill>
                  <a:srgbClr val="2C2CB8"/>
                </a:solidFill>
                <a:latin typeface="Verdana"/>
                <a:cs typeface="Verdana"/>
              </a:rPr>
              <a:t>3 </a:t>
            </a:r>
            <a:r>
              <a:rPr sz="2000" spc="-5" dirty="0">
                <a:solidFill>
                  <a:srgbClr val="2C2CB8"/>
                </a:solidFill>
                <a:latin typeface="Verdana"/>
                <a:cs typeface="Verdana"/>
              </a:rPr>
              <a:t>constituantes </a:t>
            </a:r>
            <a:r>
              <a:rPr sz="2000" dirty="0">
                <a:solidFill>
                  <a:srgbClr val="2C2CB8"/>
                </a:solidFill>
                <a:latin typeface="Verdana"/>
                <a:cs typeface="Verdana"/>
              </a:rPr>
              <a:t> </a:t>
            </a:r>
            <a:r>
              <a:rPr sz="2000" spc="-5" dirty="0">
                <a:latin typeface="Verdana"/>
                <a:cs typeface="Verdana"/>
              </a:rPr>
              <a:t>de</a:t>
            </a:r>
            <a:r>
              <a:rPr sz="2000" dirty="0">
                <a:latin typeface="Verdana"/>
                <a:cs typeface="Verdana"/>
              </a:rPr>
              <a:t> </a:t>
            </a:r>
            <a:r>
              <a:rPr sz="2000" b="1" spc="-5" dirty="0">
                <a:latin typeface="Verdana"/>
                <a:cs typeface="Verdana"/>
              </a:rPr>
              <a:t>l’énergie</a:t>
            </a:r>
            <a:r>
              <a:rPr sz="2000" b="1" dirty="0">
                <a:latin typeface="Verdana"/>
                <a:cs typeface="Verdana"/>
              </a:rPr>
              <a:t> </a:t>
            </a:r>
            <a:r>
              <a:rPr sz="2000" b="1" spc="-5" dirty="0">
                <a:latin typeface="Verdana"/>
                <a:cs typeface="Verdana"/>
              </a:rPr>
              <a:t>est</a:t>
            </a:r>
            <a:r>
              <a:rPr sz="2000" b="1" dirty="0">
                <a:latin typeface="Verdana"/>
                <a:cs typeface="Verdana"/>
              </a:rPr>
              <a:t> </a:t>
            </a:r>
            <a:r>
              <a:rPr sz="2000" b="1" spc="-5" dirty="0">
                <a:latin typeface="Verdana"/>
                <a:cs typeface="Verdana"/>
              </a:rPr>
              <a:t>réduite</a:t>
            </a:r>
            <a:r>
              <a:rPr sz="2000" spc="-5" dirty="0">
                <a:latin typeface="Verdana"/>
                <a:cs typeface="Verdana"/>
              </a:rPr>
              <a:t>,</a:t>
            </a:r>
            <a:r>
              <a:rPr sz="2000" dirty="0">
                <a:latin typeface="Verdana"/>
                <a:cs typeface="Verdana"/>
              </a:rPr>
              <a:t> </a:t>
            </a:r>
            <a:r>
              <a:rPr sz="2000" b="1" dirty="0">
                <a:latin typeface="Verdana"/>
                <a:cs typeface="Verdana"/>
              </a:rPr>
              <a:t>une</a:t>
            </a:r>
            <a:r>
              <a:rPr sz="2000" b="1" spc="5" dirty="0">
                <a:latin typeface="Verdana"/>
                <a:cs typeface="Verdana"/>
              </a:rPr>
              <a:t> </a:t>
            </a:r>
            <a:r>
              <a:rPr sz="2000" b="1" spc="-5" dirty="0">
                <a:latin typeface="Verdana"/>
                <a:cs typeface="Verdana"/>
              </a:rPr>
              <a:t>autre</a:t>
            </a:r>
            <a:r>
              <a:rPr sz="2000" b="1" dirty="0">
                <a:latin typeface="Verdana"/>
                <a:cs typeface="Verdana"/>
              </a:rPr>
              <a:t> </a:t>
            </a:r>
            <a:r>
              <a:rPr sz="2000" spc="-5" dirty="0">
                <a:latin typeface="Verdana"/>
                <a:cs typeface="Verdana"/>
              </a:rPr>
              <a:t>se</a:t>
            </a:r>
            <a:r>
              <a:rPr sz="2000" dirty="0">
                <a:latin typeface="Verdana"/>
                <a:cs typeface="Verdana"/>
              </a:rPr>
              <a:t> </a:t>
            </a:r>
            <a:r>
              <a:rPr sz="2000" spc="-15" dirty="0">
                <a:latin typeface="Verdana"/>
                <a:cs typeface="Verdana"/>
              </a:rPr>
              <a:t>trouvera </a:t>
            </a:r>
            <a:r>
              <a:rPr sz="2000" spc="-10" dirty="0">
                <a:latin typeface="Verdana"/>
                <a:cs typeface="Verdana"/>
              </a:rPr>
              <a:t> </a:t>
            </a:r>
            <a:r>
              <a:rPr sz="2000" b="1" spc="-5" dirty="0">
                <a:latin typeface="Verdana"/>
                <a:cs typeface="Verdana"/>
              </a:rPr>
              <a:t>augmentée.</a:t>
            </a:r>
            <a:endParaRPr sz="2000">
              <a:latin typeface="Verdana"/>
              <a:cs typeface="Verdana"/>
            </a:endParaRPr>
          </a:p>
          <a:p>
            <a:pPr>
              <a:lnSpc>
                <a:spcPct val="100000"/>
              </a:lnSpc>
              <a:spcBef>
                <a:spcPts val="10"/>
              </a:spcBef>
            </a:pPr>
            <a:endParaRPr sz="2150">
              <a:latin typeface="Verdana"/>
              <a:cs typeface="Verdana"/>
            </a:endParaRPr>
          </a:p>
          <a:p>
            <a:pPr marL="83820" marR="4554220">
              <a:lnSpc>
                <a:spcPct val="100000"/>
              </a:lnSpc>
              <a:spcBef>
                <a:spcPts val="5"/>
              </a:spcBef>
            </a:pPr>
            <a:r>
              <a:rPr sz="2000" spc="-5" dirty="0">
                <a:latin typeface="Verdana"/>
                <a:cs typeface="Verdana"/>
              </a:rPr>
              <a:t>Mathématiquement</a:t>
            </a:r>
            <a:r>
              <a:rPr sz="2000" spc="-75" dirty="0">
                <a:latin typeface="Verdana"/>
                <a:cs typeface="Verdana"/>
              </a:rPr>
              <a:t> </a:t>
            </a:r>
            <a:r>
              <a:rPr sz="2000" spc="-5" dirty="0">
                <a:latin typeface="Verdana"/>
                <a:cs typeface="Verdana"/>
              </a:rPr>
              <a:t>cette </a:t>
            </a:r>
            <a:r>
              <a:rPr sz="2000" spc="-690" dirty="0">
                <a:latin typeface="Verdana"/>
                <a:cs typeface="Verdana"/>
              </a:rPr>
              <a:t> </a:t>
            </a:r>
            <a:r>
              <a:rPr sz="2000" dirty="0">
                <a:latin typeface="Verdana"/>
                <a:cs typeface="Verdana"/>
              </a:rPr>
              <a:t>ht </a:t>
            </a:r>
            <a:r>
              <a:rPr sz="2000" spc="-5" dirty="0">
                <a:latin typeface="Verdana"/>
                <a:cs typeface="Verdana"/>
              </a:rPr>
              <a:t>s’exprime </a:t>
            </a:r>
            <a:r>
              <a:rPr sz="2000" spc="-10" dirty="0">
                <a:latin typeface="Verdana"/>
                <a:cs typeface="Verdana"/>
              </a:rPr>
              <a:t>avec la </a:t>
            </a:r>
            <a:r>
              <a:rPr sz="2000" spc="-5" dirty="0">
                <a:latin typeface="Verdana"/>
                <a:cs typeface="Verdana"/>
              </a:rPr>
              <a:t> </a:t>
            </a:r>
            <a:r>
              <a:rPr sz="2000" dirty="0">
                <a:latin typeface="Verdana"/>
                <a:cs typeface="Verdana"/>
              </a:rPr>
              <a:t>formule</a:t>
            </a:r>
            <a:endParaRPr sz="2000">
              <a:latin typeface="Verdana"/>
              <a:cs typeface="Verdana"/>
            </a:endParaRPr>
          </a:p>
          <a:p>
            <a:pPr marL="83820">
              <a:lnSpc>
                <a:spcPct val="100000"/>
              </a:lnSpc>
            </a:pPr>
            <a:r>
              <a:rPr sz="2000" dirty="0">
                <a:latin typeface="Verdana"/>
                <a:cs typeface="Verdana"/>
              </a:rPr>
              <a:t>ht</a:t>
            </a:r>
            <a:r>
              <a:rPr sz="2000" spc="-30" dirty="0">
                <a:latin typeface="Verdana"/>
                <a:cs typeface="Verdana"/>
              </a:rPr>
              <a:t> </a:t>
            </a:r>
            <a:r>
              <a:rPr sz="2000" spc="-5" dirty="0">
                <a:latin typeface="Verdana"/>
                <a:cs typeface="Verdana"/>
              </a:rPr>
              <a:t>(m) </a:t>
            </a:r>
            <a:r>
              <a:rPr sz="2000" dirty="0">
                <a:latin typeface="Verdana"/>
                <a:cs typeface="Verdana"/>
              </a:rPr>
              <a:t>=</a:t>
            </a:r>
            <a:r>
              <a:rPr sz="2000" spc="-5" dirty="0">
                <a:latin typeface="Verdana"/>
                <a:cs typeface="Verdana"/>
              </a:rPr>
              <a:t> </a:t>
            </a:r>
            <a:r>
              <a:rPr sz="2000" dirty="0">
                <a:latin typeface="Verdana"/>
                <a:cs typeface="Verdana"/>
              </a:rPr>
              <a:t>p</a:t>
            </a:r>
            <a:r>
              <a:rPr sz="2000" spc="-20" dirty="0">
                <a:latin typeface="Verdana"/>
                <a:cs typeface="Verdana"/>
              </a:rPr>
              <a:t> </a:t>
            </a:r>
            <a:r>
              <a:rPr sz="2000" dirty="0">
                <a:latin typeface="Verdana"/>
                <a:cs typeface="Verdana"/>
              </a:rPr>
              <a:t>/</a:t>
            </a:r>
            <a:r>
              <a:rPr sz="2000" spc="5" dirty="0">
                <a:latin typeface="Verdana"/>
                <a:cs typeface="Verdana"/>
              </a:rPr>
              <a:t> </a:t>
            </a:r>
            <a:r>
              <a:rPr sz="2000" dirty="0">
                <a:latin typeface="Verdana"/>
                <a:cs typeface="Verdana"/>
              </a:rPr>
              <a:t>ρ</a:t>
            </a:r>
            <a:r>
              <a:rPr sz="2000" spc="-20" dirty="0">
                <a:latin typeface="Verdana"/>
                <a:cs typeface="Verdana"/>
              </a:rPr>
              <a:t> </a:t>
            </a:r>
            <a:r>
              <a:rPr sz="2000" dirty="0">
                <a:latin typeface="Verdana"/>
                <a:cs typeface="Verdana"/>
              </a:rPr>
              <a:t>.g+</a:t>
            </a:r>
            <a:r>
              <a:rPr sz="2000" spc="-5" dirty="0">
                <a:latin typeface="Verdana"/>
                <a:cs typeface="Verdana"/>
              </a:rPr>
              <a:t> </a:t>
            </a:r>
            <a:r>
              <a:rPr sz="2000" dirty="0">
                <a:latin typeface="Verdana"/>
                <a:cs typeface="Verdana"/>
              </a:rPr>
              <a:t>v²</a:t>
            </a:r>
            <a:r>
              <a:rPr sz="2000" spc="-10" dirty="0">
                <a:latin typeface="Verdana"/>
                <a:cs typeface="Verdana"/>
              </a:rPr>
              <a:t> </a:t>
            </a:r>
            <a:r>
              <a:rPr sz="2000" dirty="0">
                <a:latin typeface="Verdana"/>
                <a:cs typeface="Verdana"/>
              </a:rPr>
              <a:t>/</a:t>
            </a:r>
            <a:r>
              <a:rPr sz="2000" spc="-15" dirty="0">
                <a:latin typeface="Verdana"/>
                <a:cs typeface="Verdana"/>
              </a:rPr>
              <a:t> </a:t>
            </a:r>
            <a:r>
              <a:rPr sz="2000" dirty="0">
                <a:latin typeface="Verdana"/>
                <a:cs typeface="Verdana"/>
              </a:rPr>
              <a:t>2g</a:t>
            </a:r>
            <a:r>
              <a:rPr sz="2000" spc="-5" dirty="0">
                <a:latin typeface="Verdana"/>
                <a:cs typeface="Verdana"/>
              </a:rPr>
              <a:t> </a:t>
            </a:r>
            <a:r>
              <a:rPr sz="2000" dirty="0">
                <a:latin typeface="Verdana"/>
                <a:cs typeface="Verdana"/>
              </a:rPr>
              <a:t>+</a:t>
            </a:r>
            <a:r>
              <a:rPr sz="2000" spc="-20" dirty="0">
                <a:latin typeface="Verdana"/>
                <a:cs typeface="Verdana"/>
              </a:rPr>
              <a:t> </a:t>
            </a:r>
            <a:r>
              <a:rPr sz="2000" dirty="0">
                <a:latin typeface="Verdana"/>
                <a:cs typeface="Verdana"/>
              </a:rPr>
              <a:t>z</a:t>
            </a:r>
            <a:endParaRPr sz="2000">
              <a:latin typeface="Verdana"/>
              <a:cs typeface="Verdana"/>
            </a:endParaRPr>
          </a:p>
          <a:p>
            <a:pPr>
              <a:lnSpc>
                <a:spcPct val="100000"/>
              </a:lnSpc>
              <a:spcBef>
                <a:spcPts val="25"/>
              </a:spcBef>
            </a:pPr>
            <a:endParaRPr sz="1800">
              <a:latin typeface="Verdana"/>
              <a:cs typeface="Verdana"/>
            </a:endParaRPr>
          </a:p>
          <a:p>
            <a:pPr marL="155575">
              <a:lnSpc>
                <a:spcPct val="100000"/>
              </a:lnSpc>
            </a:pPr>
            <a:r>
              <a:rPr sz="2000" dirty="0">
                <a:latin typeface="Verdana"/>
                <a:cs typeface="Verdana"/>
              </a:rPr>
              <a:t>p</a:t>
            </a:r>
            <a:r>
              <a:rPr sz="2000" spc="-35" dirty="0">
                <a:latin typeface="Verdana"/>
                <a:cs typeface="Verdana"/>
              </a:rPr>
              <a:t> </a:t>
            </a:r>
            <a:r>
              <a:rPr sz="2000" dirty="0">
                <a:latin typeface="Verdana"/>
                <a:cs typeface="Verdana"/>
              </a:rPr>
              <a:t>:</a:t>
            </a:r>
            <a:r>
              <a:rPr sz="2000" spc="-5" dirty="0">
                <a:latin typeface="Verdana"/>
                <a:cs typeface="Verdana"/>
              </a:rPr>
              <a:t> pression</a:t>
            </a:r>
            <a:r>
              <a:rPr sz="2000" spc="-35" dirty="0">
                <a:latin typeface="Verdana"/>
                <a:cs typeface="Verdana"/>
              </a:rPr>
              <a:t> </a:t>
            </a:r>
            <a:r>
              <a:rPr sz="2000" spc="-5" dirty="0">
                <a:latin typeface="Verdana"/>
                <a:cs typeface="Verdana"/>
              </a:rPr>
              <a:t>absolue</a:t>
            </a:r>
            <a:r>
              <a:rPr sz="2000" spc="-20" dirty="0">
                <a:latin typeface="Verdana"/>
                <a:cs typeface="Verdana"/>
              </a:rPr>
              <a:t> </a:t>
            </a:r>
            <a:r>
              <a:rPr sz="2000" spc="-5" dirty="0">
                <a:latin typeface="Verdana"/>
                <a:cs typeface="Verdana"/>
              </a:rPr>
              <a:t>du</a:t>
            </a:r>
            <a:endParaRPr sz="2000">
              <a:latin typeface="Verdana"/>
              <a:cs typeface="Verdana"/>
            </a:endParaRPr>
          </a:p>
          <a:p>
            <a:pPr marL="155575">
              <a:lnSpc>
                <a:spcPct val="100000"/>
              </a:lnSpc>
            </a:pPr>
            <a:r>
              <a:rPr sz="2000" spc="-10" dirty="0">
                <a:latin typeface="Verdana"/>
                <a:cs typeface="Verdana"/>
              </a:rPr>
              <a:t>liquide</a:t>
            </a:r>
            <a:r>
              <a:rPr sz="2000" spc="-25" dirty="0">
                <a:latin typeface="Verdana"/>
                <a:cs typeface="Verdana"/>
              </a:rPr>
              <a:t> </a:t>
            </a:r>
            <a:r>
              <a:rPr sz="2000" dirty="0">
                <a:latin typeface="Verdana"/>
                <a:cs typeface="Verdana"/>
              </a:rPr>
              <a:t>en</a:t>
            </a:r>
            <a:r>
              <a:rPr sz="2000" spc="-30" dirty="0">
                <a:latin typeface="Verdana"/>
                <a:cs typeface="Verdana"/>
              </a:rPr>
              <a:t> </a:t>
            </a:r>
            <a:r>
              <a:rPr sz="2000" spc="-25" dirty="0">
                <a:latin typeface="Verdana"/>
                <a:cs typeface="Verdana"/>
              </a:rPr>
              <a:t>Pa</a:t>
            </a:r>
            <a:endParaRPr sz="2000">
              <a:latin typeface="Verdana"/>
              <a:cs typeface="Verdana"/>
            </a:endParaRPr>
          </a:p>
          <a:p>
            <a:pPr marL="155575" marR="4627245">
              <a:lnSpc>
                <a:spcPct val="100000"/>
              </a:lnSpc>
            </a:pPr>
            <a:r>
              <a:rPr sz="2000" dirty="0">
                <a:latin typeface="Verdana"/>
                <a:cs typeface="Verdana"/>
              </a:rPr>
              <a:t>v : </a:t>
            </a:r>
            <a:r>
              <a:rPr sz="2000" spc="-5" dirty="0">
                <a:latin typeface="Verdana"/>
                <a:cs typeface="Verdana"/>
              </a:rPr>
              <a:t>vitesse de </a:t>
            </a:r>
            <a:r>
              <a:rPr sz="2000" spc="-10" dirty="0">
                <a:latin typeface="Verdana"/>
                <a:cs typeface="Verdana"/>
              </a:rPr>
              <a:t>liquide </a:t>
            </a:r>
            <a:r>
              <a:rPr sz="2000" spc="-5" dirty="0">
                <a:latin typeface="Verdana"/>
                <a:cs typeface="Verdana"/>
              </a:rPr>
              <a:t>en </a:t>
            </a:r>
            <a:r>
              <a:rPr sz="2000" spc="-690" dirty="0">
                <a:latin typeface="Verdana"/>
                <a:cs typeface="Verdana"/>
              </a:rPr>
              <a:t> </a:t>
            </a:r>
            <a:r>
              <a:rPr sz="2000" dirty="0">
                <a:latin typeface="Verdana"/>
                <a:cs typeface="Verdana"/>
              </a:rPr>
              <a:t>m/s</a:t>
            </a:r>
            <a:endParaRPr sz="2000">
              <a:latin typeface="Verdana"/>
              <a:cs typeface="Verdana"/>
            </a:endParaRPr>
          </a:p>
          <a:p>
            <a:pPr marL="155575">
              <a:lnSpc>
                <a:spcPct val="100000"/>
              </a:lnSpc>
            </a:pPr>
            <a:r>
              <a:rPr sz="2000" dirty="0">
                <a:latin typeface="Verdana"/>
                <a:cs typeface="Verdana"/>
              </a:rPr>
              <a:t>z</a:t>
            </a:r>
            <a:r>
              <a:rPr sz="2000" spc="-35" dirty="0">
                <a:latin typeface="Verdana"/>
                <a:cs typeface="Verdana"/>
              </a:rPr>
              <a:t> </a:t>
            </a:r>
            <a:r>
              <a:rPr sz="2000" dirty="0">
                <a:latin typeface="Verdana"/>
                <a:cs typeface="Verdana"/>
              </a:rPr>
              <a:t>:</a:t>
            </a:r>
            <a:r>
              <a:rPr sz="2000" spc="-20" dirty="0">
                <a:latin typeface="Verdana"/>
                <a:cs typeface="Verdana"/>
              </a:rPr>
              <a:t> </a:t>
            </a:r>
            <a:r>
              <a:rPr sz="2000" dirty="0">
                <a:latin typeface="Verdana"/>
                <a:cs typeface="Verdana"/>
              </a:rPr>
              <a:t>côte</a:t>
            </a:r>
            <a:r>
              <a:rPr sz="2000" spc="-30" dirty="0">
                <a:latin typeface="Verdana"/>
                <a:cs typeface="Verdana"/>
              </a:rPr>
              <a:t> </a:t>
            </a:r>
            <a:r>
              <a:rPr sz="2000" spc="-5" dirty="0">
                <a:latin typeface="Verdana"/>
                <a:cs typeface="Verdana"/>
              </a:rPr>
              <a:t>en</a:t>
            </a:r>
            <a:r>
              <a:rPr sz="2000" spc="-25" dirty="0">
                <a:latin typeface="Verdana"/>
                <a:cs typeface="Verdana"/>
              </a:rPr>
              <a:t> </a:t>
            </a:r>
            <a:r>
              <a:rPr sz="2000" dirty="0">
                <a:latin typeface="Verdana"/>
                <a:cs typeface="Verdana"/>
              </a:rPr>
              <a:t>m</a:t>
            </a:r>
            <a:r>
              <a:rPr sz="2000" spc="-10" dirty="0">
                <a:latin typeface="Verdana"/>
                <a:cs typeface="Verdana"/>
              </a:rPr>
              <a:t> </a:t>
            </a:r>
            <a:r>
              <a:rPr sz="2000" spc="-5" dirty="0">
                <a:latin typeface="Verdana"/>
                <a:cs typeface="Verdana"/>
              </a:rPr>
              <a:t>par</a:t>
            </a:r>
            <a:r>
              <a:rPr sz="2000" spc="-25" dirty="0">
                <a:latin typeface="Verdana"/>
                <a:cs typeface="Verdana"/>
              </a:rPr>
              <a:t> </a:t>
            </a:r>
            <a:r>
              <a:rPr sz="2000" spc="-5" dirty="0">
                <a:latin typeface="Verdana"/>
                <a:cs typeface="Verdana"/>
              </a:rPr>
              <a:t>rapport</a:t>
            </a:r>
            <a:endParaRPr sz="2000">
              <a:latin typeface="Verdana"/>
              <a:cs typeface="Verdana"/>
            </a:endParaRPr>
          </a:p>
          <a:p>
            <a:pPr marL="155575">
              <a:lnSpc>
                <a:spcPct val="100000"/>
              </a:lnSpc>
              <a:spcBef>
                <a:spcPts val="5"/>
              </a:spcBef>
            </a:pPr>
            <a:r>
              <a:rPr sz="2000" dirty="0">
                <a:latin typeface="Verdana"/>
                <a:cs typeface="Verdana"/>
              </a:rPr>
              <a:t>au</a:t>
            </a:r>
            <a:r>
              <a:rPr sz="2000" spc="-40" dirty="0">
                <a:latin typeface="Verdana"/>
                <a:cs typeface="Verdana"/>
              </a:rPr>
              <a:t> </a:t>
            </a:r>
            <a:r>
              <a:rPr sz="2000" spc="-5" dirty="0">
                <a:latin typeface="Verdana"/>
                <a:cs typeface="Verdana"/>
              </a:rPr>
              <a:t>point</a:t>
            </a:r>
            <a:r>
              <a:rPr sz="2000" spc="-15" dirty="0">
                <a:latin typeface="Verdana"/>
                <a:cs typeface="Verdana"/>
              </a:rPr>
              <a:t> </a:t>
            </a:r>
            <a:r>
              <a:rPr sz="2000" dirty="0">
                <a:latin typeface="Verdana"/>
                <a:cs typeface="Verdana"/>
              </a:rPr>
              <a:t>de</a:t>
            </a:r>
            <a:r>
              <a:rPr sz="2000" spc="-30" dirty="0">
                <a:latin typeface="Verdana"/>
                <a:cs typeface="Verdana"/>
              </a:rPr>
              <a:t> </a:t>
            </a:r>
            <a:r>
              <a:rPr sz="2000" spc="-5" dirty="0">
                <a:latin typeface="Verdana"/>
                <a:cs typeface="Verdana"/>
              </a:rPr>
              <a:t>référence</a:t>
            </a:r>
            <a:endParaRPr sz="2000">
              <a:latin typeface="Verdana"/>
              <a:cs typeface="Verdana"/>
            </a:endParaRPr>
          </a:p>
        </p:txBody>
      </p:sp>
      <p:pic>
        <p:nvPicPr>
          <p:cNvPr id="3" name="object 3"/>
          <p:cNvPicPr/>
          <p:nvPr/>
        </p:nvPicPr>
        <p:blipFill>
          <a:blip r:embed="rId2" cstate="print"/>
          <a:stretch>
            <a:fillRect/>
          </a:stretch>
        </p:blipFill>
        <p:spPr>
          <a:xfrm>
            <a:off x="4786376" y="2000199"/>
            <a:ext cx="4201668" cy="3929126"/>
          </a:xfrm>
          <a:prstGeom prst="rect">
            <a:avLst/>
          </a:prstGeom>
        </p:spPr>
      </p:pic>
      <p:sp>
        <p:nvSpPr>
          <p:cNvPr id="4" name="Espace réservé du numéro de diapositive 3"/>
          <p:cNvSpPr>
            <a:spLocks noGrp="1"/>
          </p:cNvSpPr>
          <p:nvPr>
            <p:ph type="sldNum" sz="quarter" idx="7"/>
          </p:nvPr>
        </p:nvSpPr>
        <p:spPr/>
        <p:txBody>
          <a:bodyPr/>
          <a:lstStyle/>
          <a:p>
            <a:fld id="{B6F15528-21DE-4FAA-801E-634DDDAF4B2B}" type="slidenum">
              <a:rPr lang="fr-FR" smtClean="0"/>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68" y="387222"/>
            <a:ext cx="7774305" cy="1550670"/>
          </a:xfrm>
          <a:prstGeom prst="rect">
            <a:avLst/>
          </a:prstGeom>
        </p:spPr>
        <p:txBody>
          <a:bodyPr vert="horz" wrap="square" lIns="0" tIns="13335" rIns="0" bIns="0" rtlCol="0">
            <a:spAutoFit/>
          </a:bodyPr>
          <a:lstStyle/>
          <a:p>
            <a:pPr marL="12700" marR="5080" algn="just">
              <a:lnSpc>
                <a:spcPct val="100000"/>
              </a:lnSpc>
              <a:spcBef>
                <a:spcPts val="105"/>
              </a:spcBef>
            </a:pPr>
            <a:r>
              <a:rPr b="0" spc="-15" dirty="0">
                <a:solidFill>
                  <a:srgbClr val="000000"/>
                </a:solidFill>
                <a:latin typeface="Verdana"/>
                <a:cs typeface="Verdana"/>
              </a:rPr>
              <a:t>Par </a:t>
            </a:r>
            <a:r>
              <a:rPr b="0" spc="-10" dirty="0">
                <a:solidFill>
                  <a:srgbClr val="000000"/>
                </a:solidFill>
                <a:latin typeface="Verdana"/>
                <a:cs typeface="Verdana"/>
              </a:rPr>
              <a:t>exemple </a:t>
            </a:r>
            <a:r>
              <a:rPr b="0" spc="-5" dirty="0">
                <a:solidFill>
                  <a:srgbClr val="000000"/>
                </a:solidFill>
                <a:latin typeface="Verdana"/>
                <a:cs typeface="Verdana"/>
              </a:rPr>
              <a:t>si </a:t>
            </a:r>
            <a:r>
              <a:rPr b="0" spc="-10" dirty="0">
                <a:solidFill>
                  <a:srgbClr val="000000"/>
                </a:solidFill>
                <a:latin typeface="Verdana"/>
                <a:cs typeface="Verdana"/>
              </a:rPr>
              <a:t>on </a:t>
            </a:r>
            <a:r>
              <a:rPr b="0" spc="-5" dirty="0">
                <a:solidFill>
                  <a:srgbClr val="000000"/>
                </a:solidFill>
                <a:latin typeface="Verdana"/>
                <a:cs typeface="Verdana"/>
              </a:rPr>
              <a:t>considère </a:t>
            </a:r>
            <a:r>
              <a:rPr dirty="0">
                <a:solidFill>
                  <a:srgbClr val="000000"/>
                </a:solidFill>
              </a:rPr>
              <a:t>un </a:t>
            </a:r>
            <a:r>
              <a:rPr spc="-5" dirty="0">
                <a:solidFill>
                  <a:srgbClr val="000000"/>
                </a:solidFill>
              </a:rPr>
              <a:t>conduit horizontal</a:t>
            </a:r>
            <a:r>
              <a:rPr b="0" spc="-5" dirty="0">
                <a:solidFill>
                  <a:srgbClr val="000000"/>
                </a:solidFill>
                <a:latin typeface="Verdana"/>
                <a:cs typeface="Verdana"/>
              </a:rPr>
              <a:t>, pour </a:t>
            </a:r>
            <a:r>
              <a:rPr b="0" dirty="0">
                <a:solidFill>
                  <a:srgbClr val="000000"/>
                </a:solidFill>
                <a:latin typeface="Verdana"/>
                <a:cs typeface="Verdana"/>
              </a:rPr>
              <a:t> </a:t>
            </a:r>
            <a:r>
              <a:rPr b="0" spc="-5" dirty="0">
                <a:solidFill>
                  <a:srgbClr val="000000"/>
                </a:solidFill>
                <a:latin typeface="Verdana"/>
                <a:cs typeface="Verdana"/>
              </a:rPr>
              <a:t>lequel</a:t>
            </a:r>
            <a:r>
              <a:rPr b="0" dirty="0">
                <a:solidFill>
                  <a:srgbClr val="000000"/>
                </a:solidFill>
                <a:latin typeface="Verdana"/>
                <a:cs typeface="Verdana"/>
              </a:rPr>
              <a:t> </a:t>
            </a:r>
            <a:r>
              <a:rPr b="0" spc="-5" dirty="0">
                <a:solidFill>
                  <a:srgbClr val="2C2CB8"/>
                </a:solidFill>
                <a:latin typeface="Verdana"/>
                <a:cs typeface="Verdana"/>
              </a:rPr>
              <a:t>l’énergie</a:t>
            </a:r>
            <a:r>
              <a:rPr b="0" dirty="0">
                <a:solidFill>
                  <a:srgbClr val="2C2CB8"/>
                </a:solidFill>
                <a:latin typeface="Verdana"/>
                <a:cs typeface="Verdana"/>
              </a:rPr>
              <a:t> </a:t>
            </a:r>
            <a:r>
              <a:rPr b="0" spc="-10" dirty="0">
                <a:solidFill>
                  <a:srgbClr val="2C2CB8"/>
                </a:solidFill>
                <a:latin typeface="Verdana"/>
                <a:cs typeface="Verdana"/>
              </a:rPr>
              <a:t>potentielle</a:t>
            </a:r>
            <a:r>
              <a:rPr b="0" spc="-5" dirty="0">
                <a:solidFill>
                  <a:srgbClr val="2C2CB8"/>
                </a:solidFill>
                <a:latin typeface="Verdana"/>
                <a:cs typeface="Verdana"/>
              </a:rPr>
              <a:t> </a:t>
            </a:r>
            <a:r>
              <a:rPr b="0" dirty="0">
                <a:solidFill>
                  <a:srgbClr val="2C2CB8"/>
                </a:solidFill>
                <a:latin typeface="Verdana"/>
                <a:cs typeface="Verdana"/>
              </a:rPr>
              <a:t>reste</a:t>
            </a:r>
            <a:r>
              <a:rPr b="0" spc="5" dirty="0">
                <a:solidFill>
                  <a:srgbClr val="2C2CB8"/>
                </a:solidFill>
                <a:latin typeface="Verdana"/>
                <a:cs typeface="Verdana"/>
              </a:rPr>
              <a:t> </a:t>
            </a:r>
            <a:r>
              <a:rPr b="0" spc="-5" dirty="0">
                <a:solidFill>
                  <a:srgbClr val="2C2CB8"/>
                </a:solidFill>
                <a:latin typeface="Verdana"/>
                <a:cs typeface="Verdana"/>
              </a:rPr>
              <a:t>constante</a:t>
            </a:r>
            <a:r>
              <a:rPr b="0" spc="-5" dirty="0">
                <a:solidFill>
                  <a:srgbClr val="000000"/>
                </a:solidFill>
                <a:latin typeface="Verdana"/>
                <a:cs typeface="Verdana"/>
              </a:rPr>
              <a:t>,</a:t>
            </a:r>
            <a:r>
              <a:rPr b="0" dirty="0">
                <a:solidFill>
                  <a:srgbClr val="000000"/>
                </a:solidFill>
                <a:latin typeface="Verdana"/>
                <a:cs typeface="Verdana"/>
              </a:rPr>
              <a:t> si</a:t>
            </a:r>
            <a:r>
              <a:rPr b="0" spc="5" dirty="0">
                <a:solidFill>
                  <a:srgbClr val="000000"/>
                </a:solidFill>
                <a:latin typeface="Verdana"/>
                <a:cs typeface="Verdana"/>
              </a:rPr>
              <a:t> </a:t>
            </a:r>
            <a:r>
              <a:rPr b="0" dirty="0">
                <a:solidFill>
                  <a:srgbClr val="000000"/>
                </a:solidFill>
                <a:latin typeface="Verdana"/>
                <a:cs typeface="Verdana"/>
              </a:rPr>
              <a:t>entre</a:t>
            </a:r>
            <a:r>
              <a:rPr b="0" spc="5" dirty="0">
                <a:solidFill>
                  <a:srgbClr val="000000"/>
                </a:solidFill>
                <a:latin typeface="Verdana"/>
                <a:cs typeface="Verdana"/>
              </a:rPr>
              <a:t> </a:t>
            </a:r>
            <a:r>
              <a:rPr b="0" spc="-10" dirty="0">
                <a:solidFill>
                  <a:srgbClr val="000000"/>
                </a:solidFill>
                <a:latin typeface="Verdana"/>
                <a:cs typeface="Verdana"/>
              </a:rPr>
              <a:t>les </a:t>
            </a:r>
            <a:r>
              <a:rPr b="0" spc="-5" dirty="0">
                <a:solidFill>
                  <a:srgbClr val="000000"/>
                </a:solidFill>
                <a:latin typeface="Verdana"/>
                <a:cs typeface="Verdana"/>
              </a:rPr>
              <a:t> points</a:t>
            </a:r>
            <a:r>
              <a:rPr b="0" dirty="0">
                <a:solidFill>
                  <a:srgbClr val="000000"/>
                </a:solidFill>
                <a:latin typeface="Verdana"/>
                <a:cs typeface="Verdana"/>
              </a:rPr>
              <a:t> 1</a:t>
            </a:r>
            <a:r>
              <a:rPr b="0" spc="5" dirty="0">
                <a:solidFill>
                  <a:srgbClr val="000000"/>
                </a:solidFill>
                <a:latin typeface="Verdana"/>
                <a:cs typeface="Verdana"/>
              </a:rPr>
              <a:t> </a:t>
            </a:r>
            <a:r>
              <a:rPr b="0" spc="-10" dirty="0">
                <a:solidFill>
                  <a:srgbClr val="000000"/>
                </a:solidFill>
                <a:latin typeface="Verdana"/>
                <a:cs typeface="Verdana"/>
              </a:rPr>
              <a:t>et</a:t>
            </a:r>
            <a:r>
              <a:rPr b="0" spc="-5" dirty="0">
                <a:solidFill>
                  <a:srgbClr val="000000"/>
                </a:solidFill>
                <a:latin typeface="Verdana"/>
                <a:cs typeface="Verdana"/>
              </a:rPr>
              <a:t> </a:t>
            </a:r>
            <a:r>
              <a:rPr b="0" dirty="0">
                <a:solidFill>
                  <a:srgbClr val="000000"/>
                </a:solidFill>
                <a:latin typeface="Verdana"/>
                <a:cs typeface="Verdana"/>
              </a:rPr>
              <a:t>2</a:t>
            </a:r>
            <a:r>
              <a:rPr b="0" spc="5" dirty="0">
                <a:solidFill>
                  <a:srgbClr val="000000"/>
                </a:solidFill>
                <a:latin typeface="Verdana"/>
                <a:cs typeface="Verdana"/>
              </a:rPr>
              <a:t> </a:t>
            </a:r>
            <a:r>
              <a:rPr spc="-5" dirty="0">
                <a:solidFill>
                  <a:srgbClr val="000000"/>
                </a:solidFill>
              </a:rPr>
              <a:t>la</a:t>
            </a:r>
            <a:r>
              <a:rPr dirty="0">
                <a:solidFill>
                  <a:srgbClr val="000000"/>
                </a:solidFill>
              </a:rPr>
              <a:t> </a:t>
            </a:r>
            <a:r>
              <a:rPr spc="-5" dirty="0">
                <a:solidFill>
                  <a:srgbClr val="000000"/>
                </a:solidFill>
              </a:rPr>
              <a:t>vitesse</a:t>
            </a:r>
            <a:r>
              <a:rPr dirty="0">
                <a:solidFill>
                  <a:srgbClr val="000000"/>
                </a:solidFill>
              </a:rPr>
              <a:t> </a:t>
            </a:r>
            <a:r>
              <a:rPr spc="-5" dirty="0">
                <a:solidFill>
                  <a:srgbClr val="000000"/>
                </a:solidFill>
              </a:rPr>
              <a:t>diminue</a:t>
            </a:r>
            <a:r>
              <a:rPr dirty="0">
                <a:solidFill>
                  <a:srgbClr val="000000"/>
                </a:solidFill>
              </a:rPr>
              <a:t> </a:t>
            </a:r>
            <a:r>
              <a:rPr b="0" spc="-10" dirty="0">
                <a:solidFill>
                  <a:srgbClr val="000000"/>
                </a:solidFill>
                <a:latin typeface="Verdana"/>
                <a:cs typeface="Verdana"/>
              </a:rPr>
              <a:t>(énergie</a:t>
            </a:r>
            <a:r>
              <a:rPr b="0" spc="-5" dirty="0">
                <a:solidFill>
                  <a:srgbClr val="000000"/>
                </a:solidFill>
                <a:latin typeface="Verdana"/>
                <a:cs typeface="Verdana"/>
              </a:rPr>
              <a:t> cinétique), </a:t>
            </a:r>
            <a:r>
              <a:rPr b="0" dirty="0">
                <a:solidFill>
                  <a:srgbClr val="000000"/>
                </a:solidFill>
                <a:latin typeface="Verdana"/>
                <a:cs typeface="Verdana"/>
              </a:rPr>
              <a:t> </a:t>
            </a:r>
            <a:r>
              <a:rPr b="0" spc="-5" dirty="0">
                <a:solidFill>
                  <a:srgbClr val="000000"/>
                </a:solidFill>
                <a:latin typeface="Verdana"/>
                <a:cs typeface="Verdana"/>
              </a:rPr>
              <a:t>obligatoirement </a:t>
            </a:r>
            <a:r>
              <a:rPr spc="-5" dirty="0">
                <a:solidFill>
                  <a:srgbClr val="000000"/>
                </a:solidFill>
              </a:rPr>
              <a:t>la pression </a:t>
            </a:r>
            <a:r>
              <a:rPr spc="5" dirty="0">
                <a:solidFill>
                  <a:srgbClr val="000000"/>
                </a:solidFill>
              </a:rPr>
              <a:t>au </a:t>
            </a:r>
            <a:r>
              <a:rPr dirty="0">
                <a:solidFill>
                  <a:srgbClr val="000000"/>
                </a:solidFill>
              </a:rPr>
              <a:t>point 2 </a:t>
            </a:r>
            <a:r>
              <a:rPr b="0" spc="-20" dirty="0">
                <a:solidFill>
                  <a:srgbClr val="000000"/>
                </a:solidFill>
                <a:latin typeface="Verdana"/>
                <a:cs typeface="Verdana"/>
              </a:rPr>
              <a:t>sera </a:t>
            </a:r>
            <a:r>
              <a:rPr b="0" spc="-5" dirty="0">
                <a:solidFill>
                  <a:srgbClr val="2C2CB8"/>
                </a:solidFill>
                <a:latin typeface="Verdana"/>
                <a:cs typeface="Verdana"/>
              </a:rPr>
              <a:t>supérieure </a:t>
            </a:r>
            <a:r>
              <a:rPr b="0" dirty="0">
                <a:solidFill>
                  <a:srgbClr val="000000"/>
                </a:solidFill>
                <a:latin typeface="Verdana"/>
                <a:cs typeface="Verdana"/>
              </a:rPr>
              <a:t>à </a:t>
            </a:r>
            <a:r>
              <a:rPr b="0" spc="5" dirty="0">
                <a:solidFill>
                  <a:srgbClr val="000000"/>
                </a:solidFill>
                <a:latin typeface="Verdana"/>
                <a:cs typeface="Verdana"/>
              </a:rPr>
              <a:t> </a:t>
            </a:r>
            <a:r>
              <a:rPr b="0" spc="-10" dirty="0">
                <a:solidFill>
                  <a:srgbClr val="000000"/>
                </a:solidFill>
                <a:latin typeface="Verdana"/>
                <a:cs typeface="Verdana"/>
              </a:rPr>
              <a:t>celle</a:t>
            </a:r>
            <a:r>
              <a:rPr b="0" spc="-20" dirty="0">
                <a:solidFill>
                  <a:srgbClr val="000000"/>
                </a:solidFill>
                <a:latin typeface="Verdana"/>
                <a:cs typeface="Verdana"/>
              </a:rPr>
              <a:t> </a:t>
            </a:r>
            <a:r>
              <a:rPr b="0" dirty="0">
                <a:solidFill>
                  <a:srgbClr val="000000"/>
                </a:solidFill>
                <a:latin typeface="Verdana"/>
                <a:cs typeface="Verdana"/>
              </a:rPr>
              <a:t>au</a:t>
            </a:r>
            <a:r>
              <a:rPr b="0" spc="-5" dirty="0">
                <a:solidFill>
                  <a:srgbClr val="000000"/>
                </a:solidFill>
                <a:latin typeface="Verdana"/>
                <a:cs typeface="Verdana"/>
              </a:rPr>
              <a:t> </a:t>
            </a:r>
            <a:r>
              <a:rPr dirty="0">
                <a:solidFill>
                  <a:srgbClr val="000000"/>
                </a:solidFill>
              </a:rPr>
              <a:t>point 1</a:t>
            </a:r>
            <a:r>
              <a:rPr b="0" dirty="0">
                <a:solidFill>
                  <a:srgbClr val="000000"/>
                </a:solidFill>
                <a:latin typeface="Verdana"/>
                <a:cs typeface="Verdana"/>
              </a:rPr>
              <a:t>.</a:t>
            </a:r>
          </a:p>
        </p:txBody>
      </p:sp>
      <p:sp>
        <p:nvSpPr>
          <p:cNvPr id="3" name="object 3"/>
          <p:cNvSpPr txBox="1"/>
          <p:nvPr/>
        </p:nvSpPr>
        <p:spPr>
          <a:xfrm>
            <a:off x="671068" y="2173605"/>
            <a:ext cx="7733030" cy="4108450"/>
          </a:xfrm>
          <a:prstGeom prst="rect">
            <a:avLst/>
          </a:prstGeom>
        </p:spPr>
        <p:txBody>
          <a:bodyPr vert="horz" wrap="square" lIns="0" tIns="13335" rIns="0" bIns="0" rtlCol="0">
            <a:spAutoFit/>
          </a:bodyPr>
          <a:lstStyle/>
          <a:p>
            <a:pPr marL="63500" marR="761365" algn="just">
              <a:lnSpc>
                <a:spcPct val="100000"/>
              </a:lnSpc>
              <a:spcBef>
                <a:spcPts val="105"/>
              </a:spcBef>
            </a:pPr>
            <a:r>
              <a:rPr lang="fr-FR" sz="2000" b="1" dirty="0" smtClean="0">
                <a:solidFill>
                  <a:srgbClr val="2C2CB8"/>
                </a:solidFill>
                <a:latin typeface="Verdana"/>
                <a:cs typeface="Verdana"/>
              </a:rPr>
              <a:t>6.</a:t>
            </a:r>
            <a:r>
              <a:rPr sz="2000" b="1" dirty="0" smtClean="0">
                <a:solidFill>
                  <a:srgbClr val="2C2CB8"/>
                </a:solidFill>
                <a:latin typeface="Verdana"/>
                <a:cs typeface="Verdana"/>
              </a:rPr>
              <a:t>1.</a:t>
            </a:r>
            <a:r>
              <a:rPr sz="2000" b="1" spc="-10" dirty="0" smtClean="0">
                <a:solidFill>
                  <a:srgbClr val="2C2CB8"/>
                </a:solidFill>
                <a:latin typeface="Verdana"/>
                <a:cs typeface="Verdana"/>
              </a:rPr>
              <a:t> </a:t>
            </a:r>
            <a:r>
              <a:rPr sz="2000" b="1" spc="-5" dirty="0">
                <a:solidFill>
                  <a:srgbClr val="2C2CB8"/>
                </a:solidFill>
                <a:latin typeface="Verdana"/>
                <a:cs typeface="Verdana"/>
              </a:rPr>
              <a:t>La </a:t>
            </a:r>
            <a:r>
              <a:rPr sz="2000" b="1" dirty="0">
                <a:solidFill>
                  <a:srgbClr val="2C2CB8"/>
                </a:solidFill>
                <a:latin typeface="Verdana"/>
                <a:cs typeface="Verdana"/>
              </a:rPr>
              <a:t>charge</a:t>
            </a:r>
            <a:r>
              <a:rPr sz="2000" b="1" spc="-15" dirty="0">
                <a:solidFill>
                  <a:srgbClr val="2C2CB8"/>
                </a:solidFill>
                <a:latin typeface="Verdana"/>
                <a:cs typeface="Verdana"/>
              </a:rPr>
              <a:t> </a:t>
            </a:r>
            <a:r>
              <a:rPr sz="2000" b="1" dirty="0">
                <a:solidFill>
                  <a:srgbClr val="2C2CB8"/>
                </a:solidFill>
                <a:latin typeface="Verdana"/>
                <a:cs typeface="Verdana"/>
              </a:rPr>
              <a:t>:</a:t>
            </a:r>
            <a:r>
              <a:rPr sz="2000" b="1" spc="-5" dirty="0">
                <a:solidFill>
                  <a:srgbClr val="2C2CB8"/>
                </a:solidFill>
                <a:latin typeface="Verdana"/>
                <a:cs typeface="Verdana"/>
              </a:rPr>
              <a:t> </a:t>
            </a:r>
            <a:r>
              <a:rPr sz="2000" b="1" dirty="0">
                <a:solidFill>
                  <a:srgbClr val="2C2CB8"/>
                </a:solidFill>
                <a:latin typeface="Verdana"/>
                <a:cs typeface="Verdana"/>
              </a:rPr>
              <a:t>augmentation</a:t>
            </a:r>
            <a:r>
              <a:rPr sz="2000" b="1" spc="-50" dirty="0">
                <a:solidFill>
                  <a:srgbClr val="2C2CB8"/>
                </a:solidFill>
                <a:latin typeface="Verdana"/>
                <a:cs typeface="Verdana"/>
              </a:rPr>
              <a:t> </a:t>
            </a:r>
            <a:r>
              <a:rPr sz="2000" b="1" dirty="0">
                <a:solidFill>
                  <a:srgbClr val="2C2CB8"/>
                </a:solidFill>
                <a:latin typeface="Verdana"/>
                <a:cs typeface="Verdana"/>
              </a:rPr>
              <a:t>par</a:t>
            </a:r>
            <a:r>
              <a:rPr sz="2000" b="1" spc="-5" dirty="0">
                <a:solidFill>
                  <a:srgbClr val="2C2CB8"/>
                </a:solidFill>
                <a:latin typeface="Verdana"/>
                <a:cs typeface="Verdana"/>
              </a:rPr>
              <a:t> </a:t>
            </a:r>
            <a:r>
              <a:rPr sz="2000" b="1" dirty="0">
                <a:solidFill>
                  <a:srgbClr val="2C2CB8"/>
                </a:solidFill>
                <a:latin typeface="Verdana"/>
                <a:cs typeface="Verdana"/>
              </a:rPr>
              <a:t>pompage</a:t>
            </a:r>
            <a:r>
              <a:rPr sz="2000" b="1" spc="-40" dirty="0">
                <a:solidFill>
                  <a:srgbClr val="2C2CB8"/>
                </a:solidFill>
                <a:latin typeface="Verdana"/>
                <a:cs typeface="Verdana"/>
              </a:rPr>
              <a:t> </a:t>
            </a:r>
            <a:r>
              <a:rPr sz="2000" b="1" spc="-5" dirty="0">
                <a:solidFill>
                  <a:srgbClr val="2C2CB8"/>
                </a:solidFill>
                <a:latin typeface="Verdana"/>
                <a:cs typeface="Verdana"/>
              </a:rPr>
              <a:t>et </a:t>
            </a:r>
            <a:r>
              <a:rPr sz="2000" b="1" spc="-670" dirty="0">
                <a:solidFill>
                  <a:srgbClr val="2C2CB8"/>
                </a:solidFill>
                <a:latin typeface="Verdana"/>
                <a:cs typeface="Verdana"/>
              </a:rPr>
              <a:t> </a:t>
            </a:r>
            <a:r>
              <a:rPr sz="2000" b="1" spc="-5" dirty="0">
                <a:solidFill>
                  <a:srgbClr val="2C2CB8"/>
                </a:solidFill>
                <a:latin typeface="Verdana"/>
                <a:cs typeface="Verdana"/>
              </a:rPr>
              <a:t>réduction</a:t>
            </a:r>
            <a:r>
              <a:rPr sz="2000" b="1" spc="-25" dirty="0">
                <a:solidFill>
                  <a:srgbClr val="2C2CB8"/>
                </a:solidFill>
                <a:latin typeface="Verdana"/>
                <a:cs typeface="Verdana"/>
              </a:rPr>
              <a:t> </a:t>
            </a:r>
            <a:r>
              <a:rPr sz="2000" b="1" dirty="0">
                <a:solidFill>
                  <a:srgbClr val="2C2CB8"/>
                </a:solidFill>
                <a:latin typeface="Verdana"/>
                <a:cs typeface="Verdana"/>
              </a:rPr>
              <a:t>par frottement</a:t>
            </a:r>
            <a:endParaRPr sz="2000" dirty="0">
              <a:latin typeface="Verdana"/>
              <a:cs typeface="Verdana"/>
            </a:endParaRPr>
          </a:p>
          <a:p>
            <a:pPr marL="63500" marR="55880" algn="just">
              <a:lnSpc>
                <a:spcPct val="100000"/>
              </a:lnSpc>
              <a:spcBef>
                <a:spcPts val="825"/>
              </a:spcBef>
            </a:pPr>
            <a:r>
              <a:rPr sz="2000" spc="-5" dirty="0">
                <a:latin typeface="Verdana"/>
                <a:cs typeface="Verdana"/>
              </a:rPr>
              <a:t>si </a:t>
            </a:r>
            <a:r>
              <a:rPr sz="2000" dirty="0">
                <a:latin typeface="Verdana"/>
                <a:cs typeface="Verdana"/>
              </a:rPr>
              <a:t>on </a:t>
            </a:r>
            <a:r>
              <a:rPr sz="2000" spc="-10" dirty="0">
                <a:latin typeface="Verdana"/>
                <a:cs typeface="Verdana"/>
              </a:rPr>
              <a:t>veut </a:t>
            </a:r>
            <a:r>
              <a:rPr sz="2000" spc="-5" dirty="0">
                <a:latin typeface="Verdana"/>
                <a:cs typeface="Verdana"/>
              </a:rPr>
              <a:t>en un point </a:t>
            </a:r>
            <a:r>
              <a:rPr sz="2000" spc="5" dirty="0">
                <a:latin typeface="Verdana"/>
                <a:cs typeface="Verdana"/>
              </a:rPr>
              <a:t>pt</a:t>
            </a:r>
            <a:r>
              <a:rPr sz="1950" spc="7" baseline="-21367" dirty="0">
                <a:latin typeface="Verdana"/>
                <a:cs typeface="Verdana"/>
              </a:rPr>
              <a:t>2</a:t>
            </a:r>
            <a:r>
              <a:rPr sz="1950" spc="15" baseline="-21367" dirty="0">
                <a:latin typeface="Verdana"/>
                <a:cs typeface="Verdana"/>
              </a:rPr>
              <a:t> </a:t>
            </a:r>
            <a:r>
              <a:rPr sz="2000" spc="-5" dirty="0">
                <a:latin typeface="Verdana"/>
                <a:cs typeface="Verdana"/>
              </a:rPr>
              <a:t>du réseau </a:t>
            </a:r>
            <a:r>
              <a:rPr sz="2000" spc="-10" dirty="0">
                <a:latin typeface="Verdana"/>
                <a:cs typeface="Verdana"/>
              </a:rPr>
              <a:t>avoir </a:t>
            </a:r>
            <a:r>
              <a:rPr sz="2000" spc="-5" dirty="0">
                <a:latin typeface="Verdana"/>
                <a:cs typeface="Verdana"/>
              </a:rPr>
              <a:t>une pression </a:t>
            </a:r>
            <a:r>
              <a:rPr sz="2000" dirty="0">
                <a:latin typeface="Verdana"/>
                <a:cs typeface="Verdana"/>
              </a:rPr>
              <a:t> </a:t>
            </a:r>
            <a:r>
              <a:rPr sz="2000" spc="-5" dirty="0">
                <a:latin typeface="Verdana"/>
                <a:cs typeface="Verdana"/>
              </a:rPr>
              <a:t>supérieure</a:t>
            </a:r>
            <a:r>
              <a:rPr sz="2000" dirty="0">
                <a:latin typeface="Verdana"/>
                <a:cs typeface="Verdana"/>
              </a:rPr>
              <a:t> </a:t>
            </a:r>
            <a:r>
              <a:rPr sz="2000" spc="-5" dirty="0">
                <a:latin typeface="Verdana"/>
                <a:cs typeface="Verdana"/>
              </a:rPr>
              <a:t>tout</a:t>
            </a:r>
            <a:r>
              <a:rPr sz="2000" dirty="0">
                <a:latin typeface="Verdana"/>
                <a:cs typeface="Verdana"/>
              </a:rPr>
              <a:t> </a:t>
            </a:r>
            <a:r>
              <a:rPr sz="2000" spc="-10" dirty="0">
                <a:latin typeface="Verdana"/>
                <a:cs typeface="Verdana"/>
              </a:rPr>
              <a:t>en</a:t>
            </a:r>
            <a:r>
              <a:rPr sz="2000" spc="-5" dirty="0">
                <a:latin typeface="Verdana"/>
                <a:cs typeface="Verdana"/>
              </a:rPr>
              <a:t> gardant</a:t>
            </a:r>
            <a:r>
              <a:rPr sz="2000" dirty="0">
                <a:latin typeface="Verdana"/>
                <a:cs typeface="Verdana"/>
              </a:rPr>
              <a:t> </a:t>
            </a:r>
            <a:r>
              <a:rPr sz="2000" spc="-10" dirty="0">
                <a:latin typeface="Verdana"/>
                <a:cs typeface="Verdana"/>
              </a:rPr>
              <a:t>les</a:t>
            </a:r>
            <a:r>
              <a:rPr sz="2000" spc="-5" dirty="0">
                <a:latin typeface="Verdana"/>
                <a:cs typeface="Verdana"/>
              </a:rPr>
              <a:t> </a:t>
            </a:r>
            <a:r>
              <a:rPr sz="2000" dirty="0">
                <a:latin typeface="Verdana"/>
                <a:cs typeface="Verdana"/>
              </a:rPr>
              <a:t>2</a:t>
            </a:r>
            <a:r>
              <a:rPr sz="2000" spc="5" dirty="0">
                <a:latin typeface="Verdana"/>
                <a:cs typeface="Verdana"/>
              </a:rPr>
              <a:t> </a:t>
            </a:r>
            <a:r>
              <a:rPr sz="2000" spc="-5" dirty="0">
                <a:latin typeface="Verdana"/>
                <a:cs typeface="Verdana"/>
              </a:rPr>
              <a:t>autres</a:t>
            </a:r>
            <a:r>
              <a:rPr sz="2000" spc="695" dirty="0">
                <a:latin typeface="Verdana"/>
                <a:cs typeface="Verdana"/>
              </a:rPr>
              <a:t> </a:t>
            </a:r>
            <a:r>
              <a:rPr sz="2000" spc="-10" dirty="0">
                <a:latin typeface="Verdana"/>
                <a:cs typeface="Verdana"/>
              </a:rPr>
              <a:t>énergies </a:t>
            </a:r>
            <a:r>
              <a:rPr sz="2000" spc="-5" dirty="0">
                <a:latin typeface="Verdana"/>
                <a:cs typeface="Verdana"/>
              </a:rPr>
              <a:t> constantes</a:t>
            </a:r>
            <a:r>
              <a:rPr sz="2000" dirty="0">
                <a:latin typeface="Verdana"/>
                <a:cs typeface="Verdana"/>
              </a:rPr>
              <a:t> </a:t>
            </a:r>
            <a:r>
              <a:rPr sz="2000" spc="-5" dirty="0">
                <a:latin typeface="Verdana"/>
                <a:cs typeface="Verdana"/>
              </a:rPr>
              <a:t>(par</a:t>
            </a:r>
            <a:r>
              <a:rPr sz="2000" dirty="0">
                <a:latin typeface="Verdana"/>
                <a:cs typeface="Verdana"/>
              </a:rPr>
              <a:t> </a:t>
            </a:r>
            <a:r>
              <a:rPr sz="2000" spc="-10" dirty="0">
                <a:latin typeface="Verdana"/>
                <a:cs typeface="Verdana"/>
              </a:rPr>
              <a:t>exemple</a:t>
            </a:r>
            <a:r>
              <a:rPr sz="2000" spc="-5" dirty="0">
                <a:latin typeface="Verdana"/>
                <a:cs typeface="Verdana"/>
              </a:rPr>
              <a:t> débit</a:t>
            </a:r>
            <a:r>
              <a:rPr sz="2000" dirty="0">
                <a:latin typeface="Verdana"/>
                <a:cs typeface="Verdana"/>
              </a:rPr>
              <a:t> </a:t>
            </a:r>
            <a:r>
              <a:rPr sz="2000" spc="-5" dirty="0">
                <a:latin typeface="Verdana"/>
                <a:cs typeface="Verdana"/>
              </a:rPr>
              <a:t>constant</a:t>
            </a:r>
            <a:r>
              <a:rPr sz="2000" dirty="0">
                <a:latin typeface="Verdana"/>
                <a:cs typeface="Verdana"/>
              </a:rPr>
              <a:t> </a:t>
            </a:r>
            <a:r>
              <a:rPr sz="2000" spc="-5" dirty="0">
                <a:latin typeface="Verdana"/>
                <a:cs typeface="Verdana"/>
              </a:rPr>
              <a:t>sur</a:t>
            </a:r>
            <a:r>
              <a:rPr sz="2000" dirty="0">
                <a:latin typeface="Verdana"/>
                <a:cs typeface="Verdana"/>
              </a:rPr>
              <a:t> </a:t>
            </a:r>
            <a:r>
              <a:rPr sz="2000" spc="-5" dirty="0">
                <a:latin typeface="Verdana"/>
                <a:cs typeface="Verdana"/>
              </a:rPr>
              <a:t>une</a:t>
            </a:r>
            <a:r>
              <a:rPr sz="2000" dirty="0">
                <a:latin typeface="Verdana"/>
                <a:cs typeface="Verdana"/>
              </a:rPr>
              <a:t> </a:t>
            </a:r>
            <a:r>
              <a:rPr sz="2000" spc="-10" dirty="0">
                <a:latin typeface="Verdana"/>
                <a:cs typeface="Verdana"/>
              </a:rPr>
              <a:t>ligne </a:t>
            </a:r>
            <a:r>
              <a:rPr sz="2000" spc="-5" dirty="0">
                <a:latin typeface="Verdana"/>
                <a:cs typeface="Verdana"/>
              </a:rPr>
              <a:t> horizontale),</a:t>
            </a:r>
            <a:r>
              <a:rPr sz="2000" dirty="0">
                <a:latin typeface="Verdana"/>
                <a:cs typeface="Verdana"/>
              </a:rPr>
              <a:t> </a:t>
            </a:r>
            <a:r>
              <a:rPr sz="2000" spc="-5" dirty="0">
                <a:latin typeface="Verdana"/>
                <a:cs typeface="Verdana"/>
              </a:rPr>
              <a:t>il</a:t>
            </a:r>
            <a:r>
              <a:rPr sz="2000" dirty="0">
                <a:latin typeface="Verdana"/>
                <a:cs typeface="Verdana"/>
              </a:rPr>
              <a:t> </a:t>
            </a:r>
            <a:r>
              <a:rPr sz="2000" spc="-5" dirty="0">
                <a:latin typeface="Verdana"/>
                <a:cs typeface="Verdana"/>
              </a:rPr>
              <a:t>faudra</a:t>
            </a:r>
            <a:r>
              <a:rPr sz="2000" dirty="0">
                <a:latin typeface="Verdana"/>
                <a:cs typeface="Verdana"/>
              </a:rPr>
              <a:t> </a:t>
            </a:r>
            <a:r>
              <a:rPr sz="2000" spc="-5" dirty="0">
                <a:latin typeface="Verdana"/>
                <a:cs typeface="Verdana"/>
              </a:rPr>
              <a:t>entre</a:t>
            </a:r>
            <a:r>
              <a:rPr sz="2000" dirty="0">
                <a:latin typeface="Verdana"/>
                <a:cs typeface="Verdana"/>
              </a:rPr>
              <a:t> </a:t>
            </a:r>
            <a:r>
              <a:rPr sz="2000" spc="-10" dirty="0">
                <a:latin typeface="Verdana"/>
                <a:cs typeface="Verdana"/>
              </a:rPr>
              <a:t>ces</a:t>
            </a:r>
            <a:r>
              <a:rPr sz="2000" spc="-5" dirty="0">
                <a:latin typeface="Verdana"/>
                <a:cs typeface="Verdana"/>
              </a:rPr>
              <a:t> </a:t>
            </a:r>
            <a:r>
              <a:rPr sz="2000" dirty="0">
                <a:latin typeface="Verdana"/>
                <a:cs typeface="Verdana"/>
              </a:rPr>
              <a:t>2</a:t>
            </a:r>
            <a:r>
              <a:rPr sz="2000" spc="5" dirty="0">
                <a:latin typeface="Verdana"/>
                <a:cs typeface="Verdana"/>
              </a:rPr>
              <a:t> </a:t>
            </a:r>
            <a:r>
              <a:rPr sz="2000" spc="-5" dirty="0">
                <a:latin typeface="Verdana"/>
                <a:cs typeface="Verdana"/>
              </a:rPr>
              <a:t>points</a:t>
            </a:r>
            <a:r>
              <a:rPr sz="2000" dirty="0">
                <a:latin typeface="Verdana"/>
                <a:cs typeface="Verdana"/>
              </a:rPr>
              <a:t> </a:t>
            </a:r>
            <a:r>
              <a:rPr sz="2000" spc="-5" dirty="0">
                <a:latin typeface="Verdana"/>
                <a:cs typeface="Verdana"/>
              </a:rPr>
              <a:t>apporter</a:t>
            </a:r>
            <a:r>
              <a:rPr sz="2000" dirty="0">
                <a:latin typeface="Verdana"/>
                <a:cs typeface="Verdana"/>
              </a:rPr>
              <a:t> </a:t>
            </a:r>
            <a:r>
              <a:rPr sz="2000" spc="-5" dirty="0">
                <a:latin typeface="Verdana"/>
                <a:cs typeface="Verdana"/>
              </a:rPr>
              <a:t>de </a:t>
            </a:r>
            <a:r>
              <a:rPr sz="2000" dirty="0">
                <a:latin typeface="Verdana"/>
                <a:cs typeface="Verdana"/>
              </a:rPr>
              <a:t> </a:t>
            </a:r>
            <a:r>
              <a:rPr sz="2000" spc="-5" dirty="0">
                <a:latin typeface="Verdana"/>
                <a:cs typeface="Verdana"/>
              </a:rPr>
              <a:t>l’énergie</a:t>
            </a:r>
            <a:r>
              <a:rPr sz="2000" spc="-15" dirty="0">
                <a:latin typeface="Verdana"/>
                <a:cs typeface="Verdana"/>
              </a:rPr>
              <a:t> </a:t>
            </a:r>
            <a:r>
              <a:rPr sz="2000" dirty="0">
                <a:latin typeface="Verdana"/>
                <a:cs typeface="Verdana"/>
              </a:rPr>
              <a:t>…</a:t>
            </a:r>
            <a:r>
              <a:rPr sz="2000" spc="-5" dirty="0">
                <a:latin typeface="Verdana"/>
                <a:cs typeface="Verdana"/>
              </a:rPr>
              <a:t> </a:t>
            </a:r>
            <a:r>
              <a:rPr sz="2000" dirty="0">
                <a:latin typeface="Verdana"/>
                <a:cs typeface="Verdana"/>
              </a:rPr>
              <a:t>c’est</a:t>
            </a:r>
            <a:r>
              <a:rPr sz="2000" spc="-35" dirty="0">
                <a:latin typeface="Verdana"/>
                <a:cs typeface="Verdana"/>
              </a:rPr>
              <a:t> </a:t>
            </a:r>
            <a:r>
              <a:rPr sz="2000" spc="-5" dirty="0">
                <a:latin typeface="Verdana"/>
                <a:cs typeface="Verdana"/>
              </a:rPr>
              <a:t>ce</a:t>
            </a:r>
            <a:r>
              <a:rPr sz="2000" spc="-15" dirty="0">
                <a:latin typeface="Verdana"/>
                <a:cs typeface="Verdana"/>
              </a:rPr>
              <a:t> </a:t>
            </a:r>
            <a:r>
              <a:rPr sz="2000" spc="-5" dirty="0">
                <a:latin typeface="Verdana"/>
                <a:cs typeface="Verdana"/>
              </a:rPr>
              <a:t>qui </a:t>
            </a:r>
            <a:r>
              <a:rPr sz="2000" spc="-15" dirty="0">
                <a:latin typeface="Verdana"/>
                <a:cs typeface="Verdana"/>
              </a:rPr>
              <a:t>sera</a:t>
            </a:r>
            <a:r>
              <a:rPr sz="2000" spc="-20" dirty="0">
                <a:latin typeface="Verdana"/>
                <a:cs typeface="Verdana"/>
              </a:rPr>
              <a:t> </a:t>
            </a:r>
            <a:r>
              <a:rPr sz="2000" spc="-5" dirty="0">
                <a:solidFill>
                  <a:srgbClr val="2C2CB8"/>
                </a:solidFill>
                <a:latin typeface="Verdana"/>
                <a:cs typeface="Verdana"/>
              </a:rPr>
              <a:t>fait</a:t>
            </a:r>
            <a:r>
              <a:rPr sz="2000" spc="-10" dirty="0">
                <a:solidFill>
                  <a:srgbClr val="2C2CB8"/>
                </a:solidFill>
                <a:latin typeface="Verdana"/>
                <a:cs typeface="Verdana"/>
              </a:rPr>
              <a:t> </a:t>
            </a:r>
            <a:r>
              <a:rPr sz="2000" spc="-5" dirty="0">
                <a:solidFill>
                  <a:srgbClr val="2C2CB8"/>
                </a:solidFill>
                <a:latin typeface="Verdana"/>
                <a:cs typeface="Verdana"/>
              </a:rPr>
              <a:t>par </a:t>
            </a:r>
            <a:r>
              <a:rPr sz="2000" dirty="0">
                <a:solidFill>
                  <a:srgbClr val="2C2CB8"/>
                </a:solidFill>
                <a:latin typeface="Verdana"/>
                <a:cs typeface="Verdana"/>
              </a:rPr>
              <a:t>une</a:t>
            </a:r>
            <a:r>
              <a:rPr sz="2000" spc="-30" dirty="0">
                <a:solidFill>
                  <a:srgbClr val="2C2CB8"/>
                </a:solidFill>
                <a:latin typeface="Verdana"/>
                <a:cs typeface="Verdana"/>
              </a:rPr>
              <a:t> </a:t>
            </a:r>
            <a:r>
              <a:rPr sz="2000" spc="-5" dirty="0">
                <a:solidFill>
                  <a:srgbClr val="2C2CB8"/>
                </a:solidFill>
                <a:latin typeface="Verdana"/>
                <a:cs typeface="Verdana"/>
              </a:rPr>
              <a:t>pompe</a:t>
            </a:r>
            <a:r>
              <a:rPr sz="2000" spc="-5" dirty="0">
                <a:latin typeface="Verdana"/>
                <a:cs typeface="Verdana"/>
              </a:rPr>
              <a:t>.</a:t>
            </a:r>
            <a:endParaRPr sz="2000" dirty="0">
              <a:latin typeface="Verdana"/>
              <a:cs typeface="Verdana"/>
            </a:endParaRPr>
          </a:p>
          <a:p>
            <a:pPr>
              <a:lnSpc>
                <a:spcPct val="100000"/>
              </a:lnSpc>
              <a:spcBef>
                <a:spcPts val="35"/>
              </a:spcBef>
            </a:pPr>
            <a:endParaRPr sz="1950" dirty="0">
              <a:latin typeface="Verdana"/>
              <a:cs typeface="Verdana"/>
            </a:endParaRPr>
          </a:p>
          <a:p>
            <a:pPr marL="63500" marR="54610" algn="just">
              <a:lnSpc>
                <a:spcPct val="100000"/>
              </a:lnSpc>
            </a:pPr>
            <a:r>
              <a:rPr sz="2000" spc="-5" dirty="0">
                <a:latin typeface="Verdana"/>
                <a:cs typeface="Verdana"/>
              </a:rPr>
              <a:t>Cette</a:t>
            </a:r>
            <a:r>
              <a:rPr sz="2000" dirty="0">
                <a:latin typeface="Verdana"/>
                <a:cs typeface="Verdana"/>
              </a:rPr>
              <a:t> </a:t>
            </a:r>
            <a:r>
              <a:rPr sz="2000" b="1" spc="-5" dirty="0">
                <a:latin typeface="Verdana"/>
                <a:cs typeface="Verdana"/>
              </a:rPr>
              <a:t>énergie</a:t>
            </a:r>
            <a:r>
              <a:rPr sz="2000" b="1" dirty="0">
                <a:latin typeface="Verdana"/>
                <a:cs typeface="Verdana"/>
              </a:rPr>
              <a:t> </a:t>
            </a:r>
            <a:r>
              <a:rPr sz="2000" b="1" spc="-5" dirty="0">
                <a:latin typeface="Verdana"/>
                <a:cs typeface="Verdana"/>
              </a:rPr>
              <a:t>nécessaire</a:t>
            </a:r>
            <a:r>
              <a:rPr sz="2000" b="1" dirty="0">
                <a:latin typeface="Verdana"/>
                <a:cs typeface="Verdana"/>
              </a:rPr>
              <a:t> </a:t>
            </a:r>
            <a:r>
              <a:rPr sz="2000" dirty="0">
                <a:latin typeface="Verdana"/>
                <a:cs typeface="Verdana"/>
              </a:rPr>
              <a:t>à</a:t>
            </a:r>
            <a:r>
              <a:rPr sz="2000" spc="5" dirty="0">
                <a:latin typeface="Verdana"/>
                <a:cs typeface="Verdana"/>
              </a:rPr>
              <a:t> </a:t>
            </a:r>
            <a:r>
              <a:rPr sz="2000" spc="-5" dirty="0">
                <a:latin typeface="Verdana"/>
                <a:cs typeface="Verdana"/>
              </a:rPr>
              <a:t>apporter</a:t>
            </a:r>
            <a:r>
              <a:rPr sz="2000" dirty="0">
                <a:latin typeface="Verdana"/>
                <a:cs typeface="Verdana"/>
              </a:rPr>
              <a:t> </a:t>
            </a:r>
            <a:r>
              <a:rPr sz="2000" spc="-10" dirty="0">
                <a:latin typeface="Verdana"/>
                <a:cs typeface="Verdana"/>
              </a:rPr>
              <a:t>au</a:t>
            </a:r>
            <a:r>
              <a:rPr sz="2000" spc="-5" dirty="0">
                <a:latin typeface="Verdana"/>
                <a:cs typeface="Verdana"/>
              </a:rPr>
              <a:t> fluide</a:t>
            </a:r>
            <a:r>
              <a:rPr sz="2000" dirty="0">
                <a:latin typeface="Verdana"/>
                <a:cs typeface="Verdana"/>
              </a:rPr>
              <a:t> </a:t>
            </a:r>
            <a:r>
              <a:rPr sz="2000" spc="-5" dirty="0">
                <a:latin typeface="Verdana"/>
                <a:cs typeface="Verdana"/>
              </a:rPr>
              <a:t>pour </a:t>
            </a:r>
            <a:r>
              <a:rPr sz="2000" dirty="0">
                <a:latin typeface="Verdana"/>
                <a:cs typeface="Verdana"/>
              </a:rPr>
              <a:t> </a:t>
            </a:r>
            <a:r>
              <a:rPr sz="2000" spc="-5" dirty="0">
                <a:latin typeface="Verdana"/>
                <a:cs typeface="Verdana"/>
              </a:rPr>
              <a:t>amener sa charge de la </a:t>
            </a:r>
            <a:r>
              <a:rPr sz="2000" b="1" dirty="0">
                <a:latin typeface="Verdana"/>
                <a:cs typeface="Verdana"/>
              </a:rPr>
              <a:t>valeur ht1 </a:t>
            </a:r>
            <a:r>
              <a:rPr sz="2000" dirty="0">
                <a:latin typeface="Verdana"/>
                <a:cs typeface="Verdana"/>
              </a:rPr>
              <a:t>à </a:t>
            </a:r>
            <a:r>
              <a:rPr sz="2000" spc="-5" dirty="0">
                <a:latin typeface="Verdana"/>
                <a:cs typeface="Verdana"/>
              </a:rPr>
              <a:t>la </a:t>
            </a:r>
            <a:r>
              <a:rPr sz="2000" b="1" dirty="0">
                <a:latin typeface="Verdana"/>
                <a:cs typeface="Verdana"/>
              </a:rPr>
              <a:t>valeur ht2 </a:t>
            </a:r>
            <a:r>
              <a:rPr sz="2000" spc="-5" dirty="0">
                <a:latin typeface="Verdana"/>
                <a:cs typeface="Verdana"/>
              </a:rPr>
              <a:t>est </a:t>
            </a:r>
            <a:r>
              <a:rPr sz="2000" dirty="0">
                <a:solidFill>
                  <a:srgbClr val="2C2CB8"/>
                </a:solidFill>
                <a:latin typeface="Verdana"/>
                <a:cs typeface="Verdana"/>
              </a:rPr>
              <a:t>H </a:t>
            </a:r>
            <a:r>
              <a:rPr sz="2000" spc="5" dirty="0">
                <a:solidFill>
                  <a:srgbClr val="2C2CB8"/>
                </a:solidFill>
                <a:latin typeface="Verdana"/>
                <a:cs typeface="Verdana"/>
              </a:rPr>
              <a:t> </a:t>
            </a:r>
            <a:r>
              <a:rPr sz="2000" spc="-5" dirty="0">
                <a:latin typeface="Verdana"/>
                <a:cs typeface="Verdana"/>
              </a:rPr>
              <a:t>(exprimée </a:t>
            </a:r>
            <a:r>
              <a:rPr sz="2000" dirty="0">
                <a:latin typeface="Verdana"/>
                <a:cs typeface="Verdana"/>
              </a:rPr>
              <a:t>aussi</a:t>
            </a:r>
            <a:r>
              <a:rPr sz="2000" spc="-35" dirty="0">
                <a:latin typeface="Verdana"/>
                <a:cs typeface="Verdana"/>
              </a:rPr>
              <a:t> </a:t>
            </a:r>
            <a:r>
              <a:rPr sz="2000" spc="-5" dirty="0">
                <a:latin typeface="Verdana"/>
                <a:cs typeface="Verdana"/>
              </a:rPr>
              <a:t>en</a:t>
            </a:r>
            <a:r>
              <a:rPr sz="2000" spc="-20" dirty="0">
                <a:latin typeface="Verdana"/>
                <a:cs typeface="Verdana"/>
              </a:rPr>
              <a:t> </a:t>
            </a:r>
            <a:r>
              <a:rPr sz="2000" dirty="0">
                <a:latin typeface="Verdana"/>
                <a:cs typeface="Verdana"/>
              </a:rPr>
              <a:t>mCL)</a:t>
            </a:r>
            <a:r>
              <a:rPr sz="2000" spc="5" dirty="0">
                <a:latin typeface="Verdana"/>
                <a:cs typeface="Verdana"/>
              </a:rPr>
              <a:t> </a:t>
            </a:r>
            <a:r>
              <a:rPr sz="2000" dirty="0">
                <a:latin typeface="Verdana"/>
                <a:cs typeface="Verdana"/>
              </a:rPr>
              <a:t>on</a:t>
            </a:r>
            <a:r>
              <a:rPr sz="2000" spc="-15" dirty="0">
                <a:latin typeface="Verdana"/>
                <a:cs typeface="Verdana"/>
              </a:rPr>
              <a:t> </a:t>
            </a:r>
            <a:r>
              <a:rPr sz="2000" spc="-5" dirty="0">
                <a:latin typeface="Verdana"/>
                <a:cs typeface="Verdana"/>
              </a:rPr>
              <a:t>peut</a:t>
            </a:r>
            <a:r>
              <a:rPr sz="2000" spc="-20" dirty="0">
                <a:latin typeface="Verdana"/>
                <a:cs typeface="Verdana"/>
              </a:rPr>
              <a:t> </a:t>
            </a:r>
            <a:r>
              <a:rPr sz="2000" spc="-5" dirty="0">
                <a:latin typeface="Verdana"/>
                <a:cs typeface="Verdana"/>
              </a:rPr>
              <a:t>donc</a:t>
            </a:r>
            <a:r>
              <a:rPr sz="2000" spc="-10" dirty="0">
                <a:latin typeface="Verdana"/>
                <a:cs typeface="Verdana"/>
              </a:rPr>
              <a:t> </a:t>
            </a:r>
            <a:r>
              <a:rPr sz="2000" spc="-5" dirty="0">
                <a:latin typeface="Verdana"/>
                <a:cs typeface="Verdana"/>
              </a:rPr>
              <a:t>écrire</a:t>
            </a:r>
            <a:r>
              <a:rPr sz="2000" spc="-20" dirty="0">
                <a:latin typeface="Verdana"/>
                <a:cs typeface="Verdana"/>
              </a:rPr>
              <a:t> </a:t>
            </a:r>
            <a:r>
              <a:rPr sz="2000" dirty="0">
                <a:latin typeface="Verdana"/>
                <a:cs typeface="Verdana"/>
              </a:rPr>
              <a:t>:</a:t>
            </a:r>
          </a:p>
          <a:p>
            <a:pPr marL="42545" algn="ctr">
              <a:lnSpc>
                <a:spcPct val="100000"/>
              </a:lnSpc>
              <a:spcBef>
                <a:spcPts val="2030"/>
              </a:spcBef>
            </a:pPr>
            <a:r>
              <a:rPr sz="2400" b="1" spc="-5" dirty="0">
                <a:solidFill>
                  <a:srgbClr val="C00000"/>
                </a:solidFill>
                <a:latin typeface="Verdana"/>
                <a:cs typeface="Verdana"/>
              </a:rPr>
              <a:t>ht1</a:t>
            </a:r>
            <a:r>
              <a:rPr sz="2400" b="1" spc="-35" dirty="0">
                <a:solidFill>
                  <a:srgbClr val="C00000"/>
                </a:solidFill>
                <a:latin typeface="Verdana"/>
                <a:cs typeface="Verdana"/>
              </a:rPr>
              <a:t> </a:t>
            </a:r>
            <a:r>
              <a:rPr sz="2400" b="1" dirty="0">
                <a:solidFill>
                  <a:srgbClr val="C00000"/>
                </a:solidFill>
                <a:latin typeface="Verdana"/>
                <a:cs typeface="Verdana"/>
              </a:rPr>
              <a:t>+</a:t>
            </a:r>
            <a:r>
              <a:rPr sz="2400" b="1" spc="-15" dirty="0">
                <a:solidFill>
                  <a:srgbClr val="C00000"/>
                </a:solidFill>
                <a:latin typeface="Verdana"/>
                <a:cs typeface="Verdana"/>
              </a:rPr>
              <a:t> </a:t>
            </a:r>
            <a:r>
              <a:rPr sz="2400" b="1" dirty="0">
                <a:solidFill>
                  <a:srgbClr val="C00000"/>
                </a:solidFill>
                <a:latin typeface="Verdana"/>
                <a:cs typeface="Verdana"/>
              </a:rPr>
              <a:t>H</a:t>
            </a:r>
            <a:r>
              <a:rPr sz="2400" b="1" spc="-10" dirty="0">
                <a:solidFill>
                  <a:srgbClr val="C00000"/>
                </a:solidFill>
                <a:latin typeface="Verdana"/>
                <a:cs typeface="Verdana"/>
              </a:rPr>
              <a:t> </a:t>
            </a:r>
            <a:r>
              <a:rPr sz="2400" b="1" dirty="0">
                <a:solidFill>
                  <a:srgbClr val="C00000"/>
                </a:solidFill>
                <a:latin typeface="Verdana"/>
                <a:cs typeface="Verdana"/>
              </a:rPr>
              <a:t>=</a:t>
            </a:r>
            <a:r>
              <a:rPr sz="2400" b="1" spc="-10" dirty="0">
                <a:solidFill>
                  <a:srgbClr val="C00000"/>
                </a:solidFill>
                <a:latin typeface="Verdana"/>
                <a:cs typeface="Verdana"/>
              </a:rPr>
              <a:t> </a:t>
            </a:r>
            <a:r>
              <a:rPr sz="2400" b="1" spc="-5" dirty="0">
                <a:solidFill>
                  <a:srgbClr val="C00000"/>
                </a:solidFill>
                <a:latin typeface="Verdana"/>
                <a:cs typeface="Verdana"/>
              </a:rPr>
              <a:t>ht2</a:t>
            </a:r>
            <a:endParaRPr sz="2400" dirty="0">
              <a:latin typeface="Verdana"/>
              <a:cs typeface="Verdana"/>
            </a:endParaRPr>
          </a:p>
        </p:txBody>
      </p:sp>
      <p:sp>
        <p:nvSpPr>
          <p:cNvPr id="4" name="Espace réservé du numéro de diapositive 3"/>
          <p:cNvSpPr>
            <a:spLocks noGrp="1"/>
          </p:cNvSpPr>
          <p:nvPr>
            <p:ph type="sldNum" sz="quarter" idx="7"/>
          </p:nvPr>
        </p:nvSpPr>
        <p:spPr/>
        <p:txBody>
          <a:bodyPr/>
          <a:lstStyle/>
          <a:p>
            <a:fld id="{B6F15528-21DE-4FAA-801E-634DDDAF4B2B}" type="slidenum">
              <a:rPr lang="fr-FR" smtClean="0"/>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8916" y="315849"/>
            <a:ext cx="6638925" cy="635635"/>
          </a:xfrm>
          <a:prstGeom prst="rect">
            <a:avLst/>
          </a:prstGeom>
        </p:spPr>
        <p:txBody>
          <a:bodyPr vert="horz" wrap="square" lIns="0" tIns="12700" rIns="0" bIns="0" rtlCol="0">
            <a:spAutoFit/>
          </a:bodyPr>
          <a:lstStyle/>
          <a:p>
            <a:pPr marL="12700" marR="5080">
              <a:lnSpc>
                <a:spcPct val="100000"/>
              </a:lnSpc>
              <a:spcBef>
                <a:spcPts val="100"/>
              </a:spcBef>
            </a:pPr>
            <a:r>
              <a:rPr lang="fr-FR" sz="2000" b="1" dirty="0" smtClean="0">
                <a:solidFill>
                  <a:srgbClr val="FF9900"/>
                </a:solidFill>
                <a:latin typeface="Verdana"/>
                <a:cs typeface="Verdana"/>
              </a:rPr>
              <a:t>6</a:t>
            </a:r>
            <a:r>
              <a:rPr sz="2000" b="1" dirty="0" smtClean="0">
                <a:solidFill>
                  <a:srgbClr val="FF9900"/>
                </a:solidFill>
                <a:latin typeface="Verdana"/>
                <a:cs typeface="Verdana"/>
              </a:rPr>
              <a:t>. </a:t>
            </a:r>
            <a:r>
              <a:rPr sz="2000" b="1" spc="-5" dirty="0">
                <a:solidFill>
                  <a:srgbClr val="FF9900"/>
                </a:solidFill>
                <a:latin typeface="Verdana"/>
                <a:cs typeface="Verdana"/>
              </a:rPr>
              <a:t>Les </a:t>
            </a:r>
            <a:r>
              <a:rPr sz="2000" b="1" dirty="0">
                <a:solidFill>
                  <a:srgbClr val="FF9900"/>
                </a:solidFill>
                <a:latin typeface="Verdana"/>
                <a:cs typeface="Verdana"/>
              </a:rPr>
              <a:t>frottements lors de </a:t>
            </a:r>
            <a:r>
              <a:rPr sz="2000" b="1" spc="-5" dirty="0">
                <a:solidFill>
                  <a:srgbClr val="FF9900"/>
                </a:solidFill>
                <a:latin typeface="Verdana"/>
                <a:cs typeface="Verdana"/>
              </a:rPr>
              <a:t>l’écoulement </a:t>
            </a:r>
            <a:r>
              <a:rPr sz="2000" b="1" dirty="0">
                <a:solidFill>
                  <a:srgbClr val="FF9900"/>
                </a:solidFill>
                <a:latin typeface="Verdana"/>
                <a:cs typeface="Verdana"/>
              </a:rPr>
              <a:t>: </a:t>
            </a:r>
            <a:r>
              <a:rPr sz="2000" b="1" spc="-670" dirty="0">
                <a:solidFill>
                  <a:srgbClr val="FF9900"/>
                </a:solidFill>
                <a:latin typeface="Verdana"/>
                <a:cs typeface="Verdana"/>
              </a:rPr>
              <a:t> </a:t>
            </a:r>
            <a:r>
              <a:rPr sz="2000" b="1" spc="-5" dirty="0">
                <a:solidFill>
                  <a:srgbClr val="FF9900"/>
                </a:solidFill>
                <a:latin typeface="Verdana"/>
                <a:cs typeface="Verdana"/>
              </a:rPr>
              <a:t>pertes</a:t>
            </a:r>
            <a:r>
              <a:rPr sz="2000" b="1" spc="-30" dirty="0">
                <a:solidFill>
                  <a:srgbClr val="FF9900"/>
                </a:solidFill>
                <a:latin typeface="Verdana"/>
                <a:cs typeface="Verdana"/>
              </a:rPr>
              <a:t> </a:t>
            </a:r>
            <a:r>
              <a:rPr sz="2000" b="1" dirty="0">
                <a:solidFill>
                  <a:srgbClr val="FF9900"/>
                </a:solidFill>
                <a:latin typeface="Verdana"/>
                <a:cs typeface="Verdana"/>
              </a:rPr>
              <a:t>de</a:t>
            </a:r>
            <a:r>
              <a:rPr sz="2000" b="1" spc="-10" dirty="0">
                <a:solidFill>
                  <a:srgbClr val="FF9900"/>
                </a:solidFill>
                <a:latin typeface="Verdana"/>
                <a:cs typeface="Verdana"/>
              </a:rPr>
              <a:t> </a:t>
            </a:r>
            <a:r>
              <a:rPr sz="2000" b="1" spc="-5" dirty="0">
                <a:solidFill>
                  <a:srgbClr val="FF9900"/>
                </a:solidFill>
                <a:latin typeface="Verdana"/>
                <a:cs typeface="Verdana"/>
              </a:rPr>
              <a:t>charges</a:t>
            </a:r>
            <a:r>
              <a:rPr sz="2000" b="1" spc="-15" dirty="0">
                <a:solidFill>
                  <a:srgbClr val="FF9900"/>
                </a:solidFill>
                <a:latin typeface="Verdana"/>
                <a:cs typeface="Verdana"/>
              </a:rPr>
              <a:t> </a:t>
            </a:r>
            <a:r>
              <a:rPr sz="2000" b="1" spc="-5" dirty="0">
                <a:solidFill>
                  <a:srgbClr val="FF9900"/>
                </a:solidFill>
                <a:latin typeface="Verdana"/>
                <a:cs typeface="Verdana"/>
              </a:rPr>
              <a:t>d’un</a:t>
            </a:r>
            <a:r>
              <a:rPr sz="2000" b="1" dirty="0">
                <a:solidFill>
                  <a:srgbClr val="FF9900"/>
                </a:solidFill>
                <a:latin typeface="Verdana"/>
                <a:cs typeface="Verdana"/>
              </a:rPr>
              <a:t> liquide.</a:t>
            </a:r>
            <a:endParaRPr sz="2000" dirty="0">
              <a:latin typeface="Verdana"/>
              <a:cs typeface="Verdana"/>
            </a:endParaRPr>
          </a:p>
        </p:txBody>
      </p:sp>
      <p:sp>
        <p:nvSpPr>
          <p:cNvPr id="3" name="object 3"/>
          <p:cNvSpPr txBox="1">
            <a:spLocks noGrp="1"/>
          </p:cNvSpPr>
          <p:nvPr>
            <p:ph type="title"/>
          </p:nvPr>
        </p:nvSpPr>
        <p:spPr>
          <a:xfrm>
            <a:off x="507288" y="1101674"/>
            <a:ext cx="7846059" cy="331470"/>
          </a:xfrm>
          <a:prstGeom prst="rect">
            <a:avLst/>
          </a:prstGeom>
        </p:spPr>
        <p:txBody>
          <a:bodyPr vert="horz" wrap="square" lIns="0" tIns="13335" rIns="0" bIns="0" rtlCol="0">
            <a:spAutoFit/>
          </a:bodyPr>
          <a:lstStyle/>
          <a:p>
            <a:pPr marL="12700">
              <a:lnSpc>
                <a:spcPct val="100000"/>
              </a:lnSpc>
              <a:spcBef>
                <a:spcPts val="105"/>
              </a:spcBef>
              <a:tabLst>
                <a:tab pos="498475" algn="l"/>
                <a:tab pos="1445260" algn="l"/>
                <a:tab pos="1983739" algn="l"/>
                <a:tab pos="3146425" algn="l"/>
                <a:tab pos="3885565" algn="l"/>
                <a:tab pos="4775835" algn="l"/>
                <a:tab pos="5354955" algn="l"/>
                <a:tab pos="6565265" algn="l"/>
                <a:tab pos="7359015" algn="l"/>
              </a:tabLst>
            </a:pPr>
            <a:r>
              <a:rPr b="0" dirty="0">
                <a:solidFill>
                  <a:srgbClr val="000000"/>
                </a:solidFill>
                <a:latin typeface="Verdana"/>
                <a:cs typeface="Verdana"/>
              </a:rPr>
              <a:t>La	</a:t>
            </a:r>
            <a:r>
              <a:rPr spc="-10" dirty="0">
                <a:solidFill>
                  <a:srgbClr val="000000"/>
                </a:solidFill>
              </a:rPr>
              <a:t>p</a:t>
            </a:r>
            <a:r>
              <a:rPr spc="-5" dirty="0">
                <a:solidFill>
                  <a:srgbClr val="000000"/>
                </a:solidFill>
              </a:rPr>
              <a:t>ert</a:t>
            </a:r>
            <a:r>
              <a:rPr dirty="0">
                <a:solidFill>
                  <a:srgbClr val="000000"/>
                </a:solidFill>
              </a:rPr>
              <a:t>e	de	</a:t>
            </a:r>
            <a:r>
              <a:rPr spc="-5" dirty="0">
                <a:solidFill>
                  <a:srgbClr val="000000"/>
                </a:solidFill>
              </a:rPr>
              <a:t>ch</a:t>
            </a:r>
            <a:r>
              <a:rPr dirty="0">
                <a:solidFill>
                  <a:srgbClr val="000000"/>
                </a:solidFill>
              </a:rPr>
              <a:t>a</a:t>
            </a:r>
            <a:r>
              <a:rPr spc="-5" dirty="0">
                <a:solidFill>
                  <a:srgbClr val="000000"/>
                </a:solidFill>
              </a:rPr>
              <a:t>r</a:t>
            </a:r>
            <a:r>
              <a:rPr spc="-10" dirty="0">
                <a:solidFill>
                  <a:srgbClr val="000000"/>
                </a:solidFill>
              </a:rPr>
              <a:t>g</a:t>
            </a:r>
            <a:r>
              <a:rPr dirty="0">
                <a:solidFill>
                  <a:srgbClr val="000000"/>
                </a:solidFill>
              </a:rPr>
              <a:t>e	</a:t>
            </a:r>
            <a:r>
              <a:rPr b="0" spc="-5" dirty="0">
                <a:solidFill>
                  <a:srgbClr val="000000"/>
                </a:solidFill>
                <a:latin typeface="Verdana"/>
                <a:cs typeface="Verdana"/>
              </a:rPr>
              <a:t>d’u</a:t>
            </a:r>
            <a:r>
              <a:rPr b="0" dirty="0">
                <a:solidFill>
                  <a:srgbClr val="000000"/>
                </a:solidFill>
                <a:latin typeface="Verdana"/>
                <a:cs typeface="Verdana"/>
              </a:rPr>
              <a:t>n	f</a:t>
            </a:r>
            <a:r>
              <a:rPr b="0" spc="-10" dirty="0">
                <a:solidFill>
                  <a:srgbClr val="000000"/>
                </a:solidFill>
                <a:latin typeface="Verdana"/>
                <a:cs typeface="Verdana"/>
              </a:rPr>
              <a:t>l</a:t>
            </a:r>
            <a:r>
              <a:rPr b="0" dirty="0">
                <a:solidFill>
                  <a:srgbClr val="000000"/>
                </a:solidFill>
                <a:latin typeface="Verdana"/>
                <a:cs typeface="Verdana"/>
              </a:rPr>
              <a:t>uide	</a:t>
            </a:r>
            <a:r>
              <a:rPr b="0" spc="-5" dirty="0">
                <a:solidFill>
                  <a:srgbClr val="000000"/>
                </a:solidFill>
                <a:latin typeface="Verdana"/>
                <a:cs typeface="Verdana"/>
              </a:rPr>
              <a:t>qu</a:t>
            </a:r>
            <a:r>
              <a:rPr b="0" dirty="0">
                <a:solidFill>
                  <a:srgbClr val="000000"/>
                </a:solidFill>
                <a:latin typeface="Verdana"/>
                <a:cs typeface="Verdana"/>
              </a:rPr>
              <a:t>i	s’</a:t>
            </a:r>
            <a:r>
              <a:rPr b="0" spc="-20" dirty="0">
                <a:solidFill>
                  <a:srgbClr val="000000"/>
                </a:solidFill>
                <a:latin typeface="Verdana"/>
                <a:cs typeface="Verdana"/>
              </a:rPr>
              <a:t>é</a:t>
            </a:r>
            <a:r>
              <a:rPr b="0" dirty="0">
                <a:solidFill>
                  <a:srgbClr val="000000"/>
                </a:solidFill>
                <a:latin typeface="Verdana"/>
                <a:cs typeface="Verdana"/>
              </a:rPr>
              <a:t>cou</a:t>
            </a:r>
            <a:r>
              <a:rPr b="0" spc="-10" dirty="0">
                <a:solidFill>
                  <a:srgbClr val="000000"/>
                </a:solidFill>
                <a:latin typeface="Verdana"/>
                <a:cs typeface="Verdana"/>
              </a:rPr>
              <a:t>l</a:t>
            </a:r>
            <a:r>
              <a:rPr b="0" dirty="0">
                <a:solidFill>
                  <a:srgbClr val="000000"/>
                </a:solidFill>
                <a:latin typeface="Verdana"/>
                <a:cs typeface="Verdana"/>
              </a:rPr>
              <a:t>e	</a:t>
            </a:r>
            <a:r>
              <a:rPr b="0" spc="-5" dirty="0">
                <a:solidFill>
                  <a:srgbClr val="000000"/>
                </a:solidFill>
                <a:latin typeface="Verdana"/>
                <a:cs typeface="Verdana"/>
              </a:rPr>
              <a:t>da</a:t>
            </a:r>
            <a:r>
              <a:rPr b="0" spc="-15" dirty="0">
                <a:solidFill>
                  <a:srgbClr val="000000"/>
                </a:solidFill>
                <a:latin typeface="Verdana"/>
                <a:cs typeface="Verdana"/>
              </a:rPr>
              <a:t>n</a:t>
            </a:r>
            <a:r>
              <a:rPr b="0" dirty="0">
                <a:solidFill>
                  <a:srgbClr val="000000"/>
                </a:solidFill>
                <a:latin typeface="Verdana"/>
                <a:cs typeface="Verdana"/>
              </a:rPr>
              <a:t>s	</a:t>
            </a:r>
            <a:r>
              <a:rPr b="0" spc="-10" dirty="0">
                <a:solidFill>
                  <a:srgbClr val="000000"/>
                </a:solidFill>
                <a:latin typeface="Verdana"/>
                <a:cs typeface="Verdana"/>
              </a:rPr>
              <a:t>u</a:t>
            </a:r>
            <a:r>
              <a:rPr b="0" dirty="0">
                <a:solidFill>
                  <a:srgbClr val="000000"/>
                </a:solidFill>
                <a:latin typeface="Verdana"/>
                <a:cs typeface="Verdana"/>
              </a:rPr>
              <a:t>ne</a:t>
            </a:r>
          </a:p>
        </p:txBody>
      </p:sp>
      <p:sp>
        <p:nvSpPr>
          <p:cNvPr id="4" name="object 4"/>
          <p:cNvSpPr txBox="1"/>
          <p:nvPr/>
        </p:nvSpPr>
        <p:spPr>
          <a:xfrm>
            <a:off x="507288" y="1406778"/>
            <a:ext cx="7846695" cy="4342130"/>
          </a:xfrm>
          <a:prstGeom prst="rect">
            <a:avLst/>
          </a:prstGeom>
        </p:spPr>
        <p:txBody>
          <a:bodyPr vert="horz" wrap="square" lIns="0" tIns="13335" rIns="0" bIns="0" rtlCol="0">
            <a:spAutoFit/>
          </a:bodyPr>
          <a:lstStyle/>
          <a:p>
            <a:pPr marL="12700" marR="5080" algn="just">
              <a:lnSpc>
                <a:spcPct val="100000"/>
              </a:lnSpc>
              <a:spcBef>
                <a:spcPts val="105"/>
              </a:spcBef>
            </a:pPr>
            <a:r>
              <a:rPr sz="2000" dirty="0">
                <a:latin typeface="Verdana"/>
                <a:cs typeface="Verdana"/>
              </a:rPr>
              <a:t>conduite </a:t>
            </a:r>
            <a:r>
              <a:rPr sz="2000" spc="-10" dirty="0">
                <a:latin typeface="Verdana"/>
                <a:cs typeface="Verdana"/>
              </a:rPr>
              <a:t>entre </a:t>
            </a:r>
            <a:r>
              <a:rPr sz="2000" b="1" dirty="0">
                <a:latin typeface="Verdana"/>
                <a:cs typeface="Verdana"/>
              </a:rPr>
              <a:t>2 </a:t>
            </a:r>
            <a:r>
              <a:rPr sz="2000" b="1" spc="-5" dirty="0">
                <a:latin typeface="Verdana"/>
                <a:cs typeface="Verdana"/>
              </a:rPr>
              <a:t>points </a:t>
            </a:r>
            <a:r>
              <a:rPr sz="2000" b="1" dirty="0">
                <a:latin typeface="Verdana"/>
                <a:cs typeface="Verdana"/>
              </a:rPr>
              <a:t>pt1 et </a:t>
            </a:r>
            <a:r>
              <a:rPr sz="2000" b="1" spc="-5" dirty="0">
                <a:latin typeface="Verdana"/>
                <a:cs typeface="Verdana"/>
              </a:rPr>
              <a:t>pt2 </a:t>
            </a:r>
            <a:r>
              <a:rPr sz="2000" dirty="0">
                <a:latin typeface="Verdana"/>
                <a:cs typeface="Verdana"/>
              </a:rPr>
              <a:t>, </a:t>
            </a:r>
            <a:r>
              <a:rPr sz="2000" spc="-5" dirty="0">
                <a:latin typeface="Verdana"/>
                <a:cs typeface="Verdana"/>
              </a:rPr>
              <a:t>représente </a:t>
            </a:r>
            <a:r>
              <a:rPr sz="2000" spc="-10" dirty="0">
                <a:latin typeface="Verdana"/>
                <a:cs typeface="Verdana"/>
              </a:rPr>
              <a:t>l’énergie </a:t>
            </a:r>
            <a:r>
              <a:rPr sz="2000" spc="-5" dirty="0">
                <a:latin typeface="Verdana"/>
                <a:cs typeface="Verdana"/>
              </a:rPr>
              <a:t> </a:t>
            </a:r>
            <a:r>
              <a:rPr sz="2000" b="1" dirty="0">
                <a:latin typeface="Verdana"/>
                <a:cs typeface="Verdana"/>
              </a:rPr>
              <a:t>perdue </a:t>
            </a:r>
            <a:r>
              <a:rPr sz="2000" dirty="0">
                <a:latin typeface="Verdana"/>
                <a:cs typeface="Verdana"/>
              </a:rPr>
              <a:t>à cause </a:t>
            </a:r>
            <a:r>
              <a:rPr sz="2000" b="1" spc="-5" dirty="0">
                <a:latin typeface="Verdana"/>
                <a:cs typeface="Verdana"/>
              </a:rPr>
              <a:t>des</a:t>
            </a:r>
            <a:r>
              <a:rPr sz="2000" b="1" spc="670" dirty="0">
                <a:latin typeface="Verdana"/>
                <a:cs typeface="Verdana"/>
              </a:rPr>
              <a:t> </a:t>
            </a:r>
            <a:r>
              <a:rPr sz="2000" b="1" spc="-5" dirty="0">
                <a:latin typeface="Verdana"/>
                <a:cs typeface="Verdana"/>
              </a:rPr>
              <a:t>frottements </a:t>
            </a:r>
            <a:r>
              <a:rPr sz="2000" dirty="0">
                <a:latin typeface="Verdana"/>
                <a:cs typeface="Verdana"/>
              </a:rPr>
              <a:t>(sur </a:t>
            </a:r>
            <a:r>
              <a:rPr sz="2000" spc="-5" dirty="0">
                <a:latin typeface="Verdana"/>
                <a:cs typeface="Verdana"/>
              </a:rPr>
              <a:t>les parois et entre </a:t>
            </a:r>
            <a:r>
              <a:rPr sz="2000" dirty="0">
                <a:latin typeface="Verdana"/>
                <a:cs typeface="Verdana"/>
              </a:rPr>
              <a:t> </a:t>
            </a:r>
            <a:r>
              <a:rPr sz="2000" spc="-5" dirty="0">
                <a:latin typeface="Verdana"/>
                <a:cs typeface="Verdana"/>
              </a:rPr>
              <a:t>les</a:t>
            </a:r>
            <a:r>
              <a:rPr sz="2000" spc="-20" dirty="0">
                <a:latin typeface="Verdana"/>
                <a:cs typeface="Verdana"/>
              </a:rPr>
              <a:t> </a:t>
            </a:r>
            <a:r>
              <a:rPr sz="2000" spc="-5" dirty="0">
                <a:latin typeface="Verdana"/>
                <a:cs typeface="Verdana"/>
              </a:rPr>
              <a:t>particule</a:t>
            </a:r>
            <a:r>
              <a:rPr sz="2000" spc="-20" dirty="0">
                <a:latin typeface="Verdana"/>
                <a:cs typeface="Verdana"/>
              </a:rPr>
              <a:t> </a:t>
            </a:r>
            <a:r>
              <a:rPr sz="2000" dirty="0">
                <a:latin typeface="Verdana"/>
                <a:cs typeface="Verdana"/>
              </a:rPr>
              <a:t>du</a:t>
            </a:r>
            <a:r>
              <a:rPr sz="2000" spc="-5" dirty="0">
                <a:latin typeface="Verdana"/>
                <a:cs typeface="Verdana"/>
              </a:rPr>
              <a:t> produit).</a:t>
            </a:r>
            <a:endParaRPr sz="2000" dirty="0">
              <a:latin typeface="Verdana"/>
              <a:cs typeface="Verdana"/>
            </a:endParaRPr>
          </a:p>
          <a:p>
            <a:pPr>
              <a:lnSpc>
                <a:spcPct val="100000"/>
              </a:lnSpc>
              <a:spcBef>
                <a:spcPts val="30"/>
              </a:spcBef>
            </a:pPr>
            <a:endParaRPr sz="1950" dirty="0">
              <a:latin typeface="Verdana"/>
              <a:cs typeface="Verdana"/>
            </a:endParaRPr>
          </a:p>
          <a:p>
            <a:pPr marL="12700" marR="5080" algn="just">
              <a:lnSpc>
                <a:spcPct val="100000"/>
              </a:lnSpc>
            </a:pPr>
            <a:r>
              <a:rPr sz="2000" dirty="0">
                <a:latin typeface="Verdana"/>
                <a:cs typeface="Verdana"/>
              </a:rPr>
              <a:t>Cette</a:t>
            </a:r>
            <a:r>
              <a:rPr sz="2000" spc="5" dirty="0">
                <a:latin typeface="Verdana"/>
                <a:cs typeface="Verdana"/>
              </a:rPr>
              <a:t> </a:t>
            </a:r>
            <a:r>
              <a:rPr sz="2000" b="1" spc="-5" dirty="0">
                <a:latin typeface="Verdana"/>
                <a:cs typeface="Verdana"/>
              </a:rPr>
              <a:t>énergie</a:t>
            </a:r>
            <a:r>
              <a:rPr sz="2000" b="1" dirty="0">
                <a:latin typeface="Verdana"/>
                <a:cs typeface="Verdana"/>
              </a:rPr>
              <a:t> </a:t>
            </a:r>
            <a:r>
              <a:rPr sz="2000" b="1" spc="-5" dirty="0">
                <a:latin typeface="Verdana"/>
                <a:cs typeface="Verdana"/>
              </a:rPr>
              <a:t>perdue</a:t>
            </a:r>
            <a:r>
              <a:rPr sz="2000" spc="-5" dirty="0">
                <a:latin typeface="Verdana"/>
                <a:cs typeface="Verdana"/>
              </a:rPr>
              <a:t>,</a:t>
            </a:r>
            <a:r>
              <a:rPr sz="2000" dirty="0">
                <a:latin typeface="Verdana"/>
                <a:cs typeface="Verdana"/>
              </a:rPr>
              <a:t> s’exprime</a:t>
            </a:r>
            <a:r>
              <a:rPr sz="2000" spc="5" dirty="0">
                <a:latin typeface="Verdana"/>
                <a:cs typeface="Verdana"/>
              </a:rPr>
              <a:t> </a:t>
            </a:r>
            <a:r>
              <a:rPr sz="2000" dirty="0">
                <a:latin typeface="Verdana"/>
                <a:cs typeface="Verdana"/>
              </a:rPr>
              <a:t>(comme</a:t>
            </a:r>
            <a:r>
              <a:rPr sz="2000" spc="5" dirty="0">
                <a:latin typeface="Verdana"/>
                <a:cs typeface="Verdana"/>
              </a:rPr>
              <a:t> </a:t>
            </a:r>
            <a:r>
              <a:rPr sz="2000" spc="-5" dirty="0">
                <a:latin typeface="Verdana"/>
                <a:cs typeface="Verdana"/>
              </a:rPr>
              <a:t>les</a:t>
            </a:r>
            <a:r>
              <a:rPr sz="2000" dirty="0">
                <a:latin typeface="Verdana"/>
                <a:cs typeface="Verdana"/>
              </a:rPr>
              <a:t> </a:t>
            </a:r>
            <a:r>
              <a:rPr sz="2000" spc="-5" dirty="0">
                <a:latin typeface="Verdana"/>
                <a:cs typeface="Verdana"/>
              </a:rPr>
              <a:t>autres </a:t>
            </a:r>
            <a:r>
              <a:rPr sz="2000" dirty="0">
                <a:latin typeface="Verdana"/>
                <a:cs typeface="Verdana"/>
              </a:rPr>
              <a:t> énergies) </a:t>
            </a:r>
            <a:r>
              <a:rPr sz="2000" spc="-10" dirty="0">
                <a:latin typeface="Verdana"/>
                <a:cs typeface="Verdana"/>
              </a:rPr>
              <a:t>en </a:t>
            </a:r>
            <a:r>
              <a:rPr sz="2000" dirty="0">
                <a:latin typeface="Verdana"/>
                <a:cs typeface="Verdana"/>
              </a:rPr>
              <a:t>mCL </a:t>
            </a:r>
            <a:r>
              <a:rPr sz="2000" spc="-5" dirty="0">
                <a:latin typeface="Verdana"/>
                <a:cs typeface="Verdana"/>
              </a:rPr>
              <a:t>et </a:t>
            </a:r>
            <a:r>
              <a:rPr sz="2000" dirty="0">
                <a:latin typeface="Verdana"/>
                <a:cs typeface="Verdana"/>
              </a:rPr>
              <a:t>est </a:t>
            </a:r>
            <a:r>
              <a:rPr sz="2000" spc="-5" dirty="0">
                <a:latin typeface="Verdana"/>
                <a:cs typeface="Verdana"/>
              </a:rPr>
              <a:t>généralement représentée par </a:t>
            </a:r>
            <a:r>
              <a:rPr sz="2000" spc="-10" dirty="0">
                <a:latin typeface="Verdana"/>
                <a:cs typeface="Verdana"/>
              </a:rPr>
              <a:t>la </a:t>
            </a:r>
            <a:r>
              <a:rPr sz="2000" spc="-5" dirty="0">
                <a:latin typeface="Verdana"/>
                <a:cs typeface="Verdana"/>
              </a:rPr>
              <a:t> lettre</a:t>
            </a:r>
            <a:r>
              <a:rPr sz="2000" spc="-35" dirty="0">
                <a:latin typeface="Verdana"/>
                <a:cs typeface="Verdana"/>
              </a:rPr>
              <a:t> </a:t>
            </a:r>
            <a:r>
              <a:rPr sz="2000" b="1" dirty="0">
                <a:solidFill>
                  <a:srgbClr val="2C2CB8"/>
                </a:solidFill>
                <a:latin typeface="Verdana"/>
                <a:cs typeface="Verdana"/>
              </a:rPr>
              <a:t>J</a:t>
            </a:r>
            <a:r>
              <a:rPr sz="2000" dirty="0">
                <a:latin typeface="Verdana"/>
                <a:cs typeface="Verdana"/>
              </a:rPr>
              <a:t>.</a:t>
            </a:r>
          </a:p>
          <a:p>
            <a:pPr>
              <a:lnSpc>
                <a:spcPct val="100000"/>
              </a:lnSpc>
              <a:spcBef>
                <a:spcPts val="30"/>
              </a:spcBef>
            </a:pPr>
            <a:endParaRPr sz="1950" dirty="0">
              <a:latin typeface="Verdana"/>
              <a:cs typeface="Verdana"/>
            </a:endParaRPr>
          </a:p>
          <a:p>
            <a:pPr marL="12700" marR="5080" algn="just">
              <a:lnSpc>
                <a:spcPct val="100000"/>
              </a:lnSpc>
              <a:spcBef>
                <a:spcPts val="5"/>
              </a:spcBef>
            </a:pPr>
            <a:r>
              <a:rPr sz="2000" spc="-5" dirty="0">
                <a:latin typeface="Verdana"/>
                <a:cs typeface="Verdana"/>
              </a:rPr>
              <a:t>Comme</a:t>
            </a:r>
            <a:r>
              <a:rPr sz="2000" dirty="0">
                <a:latin typeface="Verdana"/>
                <a:cs typeface="Verdana"/>
              </a:rPr>
              <a:t> </a:t>
            </a:r>
            <a:r>
              <a:rPr sz="2000" b="1" spc="-5" dirty="0">
                <a:latin typeface="Verdana"/>
                <a:cs typeface="Verdana"/>
              </a:rPr>
              <a:t>entre</a:t>
            </a:r>
            <a:r>
              <a:rPr sz="2000" b="1" dirty="0">
                <a:latin typeface="Verdana"/>
                <a:cs typeface="Verdana"/>
              </a:rPr>
              <a:t> 2</a:t>
            </a:r>
            <a:r>
              <a:rPr sz="2000" b="1" spc="5" dirty="0">
                <a:latin typeface="Verdana"/>
                <a:cs typeface="Verdana"/>
              </a:rPr>
              <a:t> </a:t>
            </a:r>
            <a:r>
              <a:rPr sz="2000" b="1" dirty="0">
                <a:latin typeface="Verdana"/>
                <a:cs typeface="Verdana"/>
              </a:rPr>
              <a:t>points</a:t>
            </a:r>
            <a:r>
              <a:rPr sz="2000" b="1" spc="5" dirty="0">
                <a:latin typeface="Verdana"/>
                <a:cs typeface="Verdana"/>
              </a:rPr>
              <a:t> </a:t>
            </a:r>
            <a:r>
              <a:rPr sz="2000" b="1" spc="-5" dirty="0">
                <a:latin typeface="Verdana"/>
                <a:cs typeface="Verdana"/>
              </a:rPr>
              <a:t>l’énergie</a:t>
            </a:r>
            <a:r>
              <a:rPr sz="2000" b="1" dirty="0">
                <a:latin typeface="Verdana"/>
                <a:cs typeface="Verdana"/>
              </a:rPr>
              <a:t> </a:t>
            </a:r>
            <a:r>
              <a:rPr sz="2000" b="1" spc="-5" dirty="0">
                <a:latin typeface="Verdana"/>
                <a:cs typeface="Verdana"/>
              </a:rPr>
              <a:t>totale</a:t>
            </a:r>
            <a:r>
              <a:rPr sz="2000" b="1" dirty="0">
                <a:latin typeface="Verdana"/>
                <a:cs typeface="Verdana"/>
              </a:rPr>
              <a:t> </a:t>
            </a:r>
            <a:r>
              <a:rPr sz="2000" spc="-5" dirty="0">
                <a:latin typeface="Verdana"/>
                <a:cs typeface="Verdana"/>
              </a:rPr>
              <a:t>doit</a:t>
            </a:r>
            <a:r>
              <a:rPr sz="2000" spc="695" dirty="0">
                <a:latin typeface="Verdana"/>
                <a:cs typeface="Verdana"/>
              </a:rPr>
              <a:t> </a:t>
            </a:r>
            <a:r>
              <a:rPr sz="2000" dirty="0">
                <a:latin typeface="Verdana"/>
                <a:cs typeface="Verdana"/>
              </a:rPr>
              <a:t>se </a:t>
            </a:r>
            <a:r>
              <a:rPr sz="2000" spc="5" dirty="0">
                <a:latin typeface="Verdana"/>
                <a:cs typeface="Verdana"/>
              </a:rPr>
              <a:t> </a:t>
            </a:r>
            <a:r>
              <a:rPr sz="2000" b="1" spc="-5" dirty="0">
                <a:latin typeface="Verdana"/>
                <a:cs typeface="Verdana"/>
              </a:rPr>
              <a:t>conserver</a:t>
            </a:r>
            <a:r>
              <a:rPr sz="2000" spc="-5" dirty="0">
                <a:latin typeface="Verdana"/>
                <a:cs typeface="Verdana"/>
              </a:rPr>
              <a:t>, </a:t>
            </a:r>
            <a:r>
              <a:rPr sz="2000" dirty="0">
                <a:latin typeface="Verdana"/>
                <a:cs typeface="Verdana"/>
              </a:rPr>
              <a:t>si </a:t>
            </a:r>
            <a:r>
              <a:rPr sz="2000" spc="-5" dirty="0">
                <a:latin typeface="Verdana"/>
                <a:cs typeface="Verdana"/>
              </a:rPr>
              <a:t>entre les pts </a:t>
            </a:r>
            <a:r>
              <a:rPr sz="2000" dirty="0">
                <a:latin typeface="Verdana"/>
                <a:cs typeface="Verdana"/>
              </a:rPr>
              <a:t>1 </a:t>
            </a:r>
            <a:r>
              <a:rPr sz="2000" spc="-5" dirty="0">
                <a:latin typeface="Verdana"/>
                <a:cs typeface="Verdana"/>
              </a:rPr>
              <a:t>et </a:t>
            </a:r>
            <a:r>
              <a:rPr sz="2000" dirty="0">
                <a:latin typeface="Verdana"/>
                <a:cs typeface="Verdana"/>
              </a:rPr>
              <a:t>2 </a:t>
            </a:r>
            <a:r>
              <a:rPr sz="2000" spc="-5" dirty="0">
                <a:latin typeface="Verdana"/>
                <a:cs typeface="Verdana"/>
              </a:rPr>
              <a:t>il </a:t>
            </a:r>
            <a:r>
              <a:rPr sz="2000" dirty="0">
                <a:latin typeface="Verdana"/>
                <a:cs typeface="Verdana"/>
              </a:rPr>
              <a:t>y a </a:t>
            </a:r>
            <a:r>
              <a:rPr sz="2000" b="1" dirty="0">
                <a:latin typeface="Verdana"/>
                <a:cs typeface="Verdana"/>
              </a:rPr>
              <a:t>une </a:t>
            </a:r>
            <a:r>
              <a:rPr sz="2000" b="1" spc="-5" dirty="0">
                <a:latin typeface="Verdana"/>
                <a:cs typeface="Verdana"/>
              </a:rPr>
              <a:t>perte </a:t>
            </a:r>
            <a:r>
              <a:rPr sz="2000" b="1" spc="5" dirty="0">
                <a:latin typeface="Verdana"/>
                <a:cs typeface="Verdana"/>
              </a:rPr>
              <a:t>de </a:t>
            </a:r>
            <a:r>
              <a:rPr sz="2000" b="1" spc="10" dirty="0">
                <a:latin typeface="Verdana"/>
                <a:cs typeface="Verdana"/>
              </a:rPr>
              <a:t> </a:t>
            </a:r>
            <a:r>
              <a:rPr sz="2000" b="1" dirty="0">
                <a:latin typeface="Verdana"/>
                <a:cs typeface="Verdana"/>
              </a:rPr>
              <a:t>charge </a:t>
            </a:r>
            <a:r>
              <a:rPr sz="2000" b="1" spc="-5" dirty="0">
                <a:latin typeface="Verdana"/>
                <a:cs typeface="Verdana"/>
              </a:rPr>
              <a:t>par </a:t>
            </a:r>
            <a:r>
              <a:rPr sz="2000" b="1" dirty="0">
                <a:latin typeface="Verdana"/>
                <a:cs typeface="Verdana"/>
              </a:rPr>
              <a:t>frottement </a:t>
            </a:r>
            <a:r>
              <a:rPr sz="2000" dirty="0">
                <a:latin typeface="Verdana"/>
                <a:cs typeface="Verdana"/>
              </a:rPr>
              <a:t>de </a:t>
            </a:r>
            <a:r>
              <a:rPr sz="2000" b="1" dirty="0">
                <a:solidFill>
                  <a:srgbClr val="2C2CB8"/>
                </a:solidFill>
                <a:latin typeface="Verdana"/>
                <a:cs typeface="Verdana"/>
              </a:rPr>
              <a:t>J </a:t>
            </a:r>
            <a:r>
              <a:rPr sz="2000" spc="-5" dirty="0">
                <a:latin typeface="Verdana"/>
                <a:cs typeface="Verdana"/>
              </a:rPr>
              <a:t>exprimée </a:t>
            </a:r>
            <a:r>
              <a:rPr sz="2000" dirty="0">
                <a:latin typeface="Verdana"/>
                <a:cs typeface="Verdana"/>
              </a:rPr>
              <a:t>en mCL </a:t>
            </a:r>
            <a:r>
              <a:rPr sz="2000" spc="-5" dirty="0">
                <a:latin typeface="Verdana"/>
                <a:cs typeface="Verdana"/>
              </a:rPr>
              <a:t>on peut </a:t>
            </a:r>
            <a:r>
              <a:rPr sz="2000" dirty="0">
                <a:latin typeface="Verdana"/>
                <a:cs typeface="Verdana"/>
              </a:rPr>
              <a:t> </a:t>
            </a:r>
            <a:r>
              <a:rPr sz="2000" spc="-5" dirty="0">
                <a:latin typeface="Verdana"/>
                <a:cs typeface="Verdana"/>
              </a:rPr>
              <a:t>écrire</a:t>
            </a:r>
            <a:r>
              <a:rPr sz="2000" spc="-40" dirty="0">
                <a:latin typeface="Verdana"/>
                <a:cs typeface="Verdana"/>
              </a:rPr>
              <a:t> </a:t>
            </a:r>
            <a:r>
              <a:rPr sz="2000" dirty="0">
                <a:latin typeface="Verdana"/>
                <a:cs typeface="Verdana"/>
              </a:rPr>
              <a:t>:</a:t>
            </a:r>
          </a:p>
          <a:p>
            <a:pPr>
              <a:lnSpc>
                <a:spcPct val="100000"/>
              </a:lnSpc>
              <a:spcBef>
                <a:spcPts val="50"/>
              </a:spcBef>
            </a:pPr>
            <a:endParaRPr sz="1850" dirty="0">
              <a:latin typeface="Verdana"/>
              <a:cs typeface="Verdana"/>
            </a:endParaRPr>
          </a:p>
          <a:p>
            <a:pPr marR="239395" algn="ctr">
              <a:lnSpc>
                <a:spcPct val="100000"/>
              </a:lnSpc>
            </a:pPr>
            <a:r>
              <a:rPr sz="2400" b="1" spc="-5" dirty="0">
                <a:solidFill>
                  <a:srgbClr val="C00000"/>
                </a:solidFill>
                <a:latin typeface="Verdana"/>
                <a:cs typeface="Verdana"/>
              </a:rPr>
              <a:t>ht1</a:t>
            </a:r>
            <a:r>
              <a:rPr sz="2400" b="1" spc="-20" dirty="0">
                <a:solidFill>
                  <a:srgbClr val="C00000"/>
                </a:solidFill>
                <a:latin typeface="Verdana"/>
                <a:cs typeface="Verdana"/>
              </a:rPr>
              <a:t> </a:t>
            </a:r>
            <a:r>
              <a:rPr sz="2400" b="1" dirty="0">
                <a:solidFill>
                  <a:srgbClr val="C00000"/>
                </a:solidFill>
                <a:latin typeface="Verdana"/>
                <a:cs typeface="Verdana"/>
              </a:rPr>
              <a:t>-</a:t>
            </a:r>
            <a:r>
              <a:rPr sz="2400" b="1" spc="-25" dirty="0">
                <a:solidFill>
                  <a:srgbClr val="C00000"/>
                </a:solidFill>
                <a:latin typeface="Verdana"/>
                <a:cs typeface="Verdana"/>
              </a:rPr>
              <a:t> </a:t>
            </a:r>
            <a:r>
              <a:rPr sz="2400" b="1" dirty="0">
                <a:solidFill>
                  <a:srgbClr val="C00000"/>
                </a:solidFill>
                <a:latin typeface="Verdana"/>
                <a:cs typeface="Verdana"/>
              </a:rPr>
              <a:t>J</a:t>
            </a:r>
            <a:r>
              <a:rPr sz="2400" b="1" spc="-5" dirty="0">
                <a:solidFill>
                  <a:srgbClr val="C00000"/>
                </a:solidFill>
                <a:latin typeface="Verdana"/>
                <a:cs typeface="Verdana"/>
              </a:rPr>
              <a:t> </a:t>
            </a:r>
            <a:r>
              <a:rPr sz="2400" b="1" dirty="0">
                <a:solidFill>
                  <a:srgbClr val="C00000"/>
                </a:solidFill>
                <a:latin typeface="Verdana"/>
                <a:cs typeface="Verdana"/>
              </a:rPr>
              <a:t>=</a:t>
            </a:r>
            <a:r>
              <a:rPr sz="2400" b="1" spc="-25" dirty="0">
                <a:solidFill>
                  <a:srgbClr val="C00000"/>
                </a:solidFill>
                <a:latin typeface="Verdana"/>
                <a:cs typeface="Verdana"/>
              </a:rPr>
              <a:t> </a:t>
            </a:r>
            <a:r>
              <a:rPr sz="2400" b="1" spc="-5" dirty="0">
                <a:solidFill>
                  <a:srgbClr val="C00000"/>
                </a:solidFill>
                <a:latin typeface="Verdana"/>
                <a:cs typeface="Verdana"/>
              </a:rPr>
              <a:t>ht2</a:t>
            </a:r>
            <a:endParaRPr sz="2400" dirty="0">
              <a:latin typeface="Verdana"/>
              <a:cs typeface="Verdana"/>
            </a:endParaRPr>
          </a:p>
        </p:txBody>
      </p:sp>
      <p:sp>
        <p:nvSpPr>
          <p:cNvPr id="5" name="Espace réservé du numéro de diapositive 4"/>
          <p:cNvSpPr>
            <a:spLocks noGrp="1"/>
          </p:cNvSpPr>
          <p:nvPr>
            <p:ph type="sldNum" sz="quarter" idx="7"/>
          </p:nvPr>
        </p:nvSpPr>
        <p:spPr/>
        <p:txBody>
          <a:bodyPr/>
          <a:lstStyle/>
          <a:p>
            <a:fld id="{B6F15528-21DE-4FAA-801E-634DDDAF4B2B}" type="slidenum">
              <a:rPr lang="fr-FR" smtClean="0"/>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61861" y="1020347"/>
            <a:ext cx="181610" cy="919480"/>
          </a:xfrm>
          <a:prstGeom prst="rect">
            <a:avLst/>
          </a:prstGeom>
        </p:spPr>
        <p:txBody>
          <a:bodyPr vert="horz" wrap="square" lIns="0" tIns="1905" rIns="0" bIns="0" rtlCol="0">
            <a:spAutoFit/>
          </a:bodyPr>
          <a:lstStyle/>
          <a:p>
            <a:pPr indent="29845" algn="just">
              <a:lnSpc>
                <a:spcPct val="100000"/>
              </a:lnSpc>
              <a:spcBef>
                <a:spcPts val="15"/>
              </a:spcBef>
            </a:pPr>
            <a:r>
              <a:rPr sz="2000" b="1" dirty="0">
                <a:latin typeface="Verdana"/>
                <a:cs typeface="Verdana"/>
              </a:rPr>
              <a:t>s  </a:t>
            </a:r>
            <a:r>
              <a:rPr sz="2000" dirty="0">
                <a:latin typeface="Verdana"/>
                <a:cs typeface="Verdana"/>
              </a:rPr>
              <a:t>s </a:t>
            </a:r>
            <a:r>
              <a:rPr sz="2000" spc="-695" dirty="0">
                <a:latin typeface="Verdana"/>
                <a:cs typeface="Verdana"/>
              </a:rPr>
              <a:t> </a:t>
            </a:r>
            <a:r>
              <a:rPr sz="2000" b="1" spc="-5" dirty="0">
                <a:latin typeface="Verdana"/>
                <a:cs typeface="Verdana"/>
              </a:rPr>
              <a:t>n</a:t>
            </a:r>
            <a:endParaRPr sz="2000" dirty="0">
              <a:latin typeface="Verdana"/>
              <a:cs typeface="Verdana"/>
            </a:endParaRPr>
          </a:p>
        </p:txBody>
      </p:sp>
      <p:sp>
        <p:nvSpPr>
          <p:cNvPr id="3" name="object 3"/>
          <p:cNvSpPr txBox="1">
            <a:spLocks noGrp="1"/>
          </p:cNvSpPr>
          <p:nvPr>
            <p:ph type="title"/>
          </p:nvPr>
        </p:nvSpPr>
        <p:spPr>
          <a:xfrm>
            <a:off x="304800" y="1020347"/>
            <a:ext cx="3997960" cy="1244571"/>
          </a:xfrm>
          <a:prstGeom prst="rect">
            <a:avLst/>
          </a:prstGeom>
        </p:spPr>
        <p:txBody>
          <a:bodyPr vert="horz" wrap="square" lIns="0" tIns="13335" rIns="0" bIns="0" rtlCol="0">
            <a:spAutoFit/>
          </a:bodyPr>
          <a:lstStyle/>
          <a:p>
            <a:pPr marL="12700" marR="5080" algn="just">
              <a:lnSpc>
                <a:spcPct val="100000"/>
              </a:lnSpc>
              <a:spcBef>
                <a:spcPts val="105"/>
              </a:spcBef>
            </a:pPr>
            <a:r>
              <a:rPr b="0" dirty="0">
                <a:solidFill>
                  <a:srgbClr val="000000"/>
                </a:solidFill>
                <a:latin typeface="Verdana"/>
                <a:cs typeface="Verdana"/>
              </a:rPr>
              <a:t>Les</a:t>
            </a:r>
            <a:r>
              <a:rPr b="0" spc="5" dirty="0">
                <a:solidFill>
                  <a:srgbClr val="000000"/>
                </a:solidFill>
                <a:latin typeface="Verdana"/>
                <a:cs typeface="Verdana"/>
              </a:rPr>
              <a:t> </a:t>
            </a:r>
            <a:r>
              <a:rPr spc="-5" dirty="0">
                <a:solidFill>
                  <a:srgbClr val="000000"/>
                </a:solidFill>
              </a:rPr>
              <a:t>pertes</a:t>
            </a:r>
            <a:r>
              <a:rPr dirty="0">
                <a:solidFill>
                  <a:srgbClr val="000000"/>
                </a:solidFill>
              </a:rPr>
              <a:t> </a:t>
            </a:r>
            <a:r>
              <a:rPr spc="5" dirty="0">
                <a:solidFill>
                  <a:srgbClr val="000000"/>
                </a:solidFill>
              </a:rPr>
              <a:t>de</a:t>
            </a:r>
            <a:r>
              <a:rPr spc="695" dirty="0">
                <a:solidFill>
                  <a:srgbClr val="000000"/>
                </a:solidFill>
              </a:rPr>
              <a:t> </a:t>
            </a:r>
            <a:r>
              <a:rPr dirty="0">
                <a:solidFill>
                  <a:srgbClr val="000000"/>
                </a:solidFill>
              </a:rPr>
              <a:t>charge </a:t>
            </a:r>
            <a:r>
              <a:rPr spc="5" dirty="0">
                <a:solidFill>
                  <a:srgbClr val="000000"/>
                </a:solidFill>
              </a:rPr>
              <a:t> </a:t>
            </a:r>
            <a:r>
              <a:rPr b="0" spc="-5" dirty="0">
                <a:solidFill>
                  <a:srgbClr val="000000"/>
                </a:solidFill>
                <a:latin typeface="Verdana"/>
                <a:cs typeface="Verdana"/>
              </a:rPr>
              <a:t>peuvent donc être définies dan </a:t>
            </a:r>
            <a:r>
              <a:rPr b="0" spc="-690" dirty="0">
                <a:solidFill>
                  <a:srgbClr val="000000"/>
                </a:solidFill>
                <a:latin typeface="Verdana"/>
                <a:cs typeface="Verdana"/>
              </a:rPr>
              <a:t> </a:t>
            </a:r>
            <a:r>
              <a:rPr b="0" spc="-5" dirty="0">
                <a:solidFill>
                  <a:srgbClr val="000000"/>
                </a:solidFill>
                <a:latin typeface="Verdana"/>
                <a:cs typeface="Verdana"/>
              </a:rPr>
              <a:t>n’importe quelle </a:t>
            </a:r>
            <a:r>
              <a:rPr dirty="0">
                <a:solidFill>
                  <a:srgbClr val="000000"/>
                </a:solidFill>
              </a:rPr>
              <a:t>portion </a:t>
            </a:r>
            <a:r>
              <a:rPr spc="-5" dirty="0">
                <a:solidFill>
                  <a:srgbClr val="000000"/>
                </a:solidFill>
              </a:rPr>
              <a:t>d’u </a:t>
            </a:r>
            <a:r>
              <a:rPr dirty="0">
                <a:solidFill>
                  <a:srgbClr val="000000"/>
                </a:solidFill>
              </a:rPr>
              <a:t> </a:t>
            </a:r>
            <a:r>
              <a:rPr b="0" dirty="0">
                <a:solidFill>
                  <a:srgbClr val="000000"/>
                </a:solidFill>
                <a:latin typeface="Verdana"/>
                <a:cs typeface="Verdana"/>
              </a:rPr>
              <a:t>réseau,</a:t>
            </a:r>
            <a:r>
              <a:rPr b="0" spc="-55" dirty="0">
                <a:solidFill>
                  <a:srgbClr val="000000"/>
                </a:solidFill>
                <a:latin typeface="Verdana"/>
                <a:cs typeface="Verdana"/>
              </a:rPr>
              <a:t> </a:t>
            </a:r>
            <a:r>
              <a:rPr b="0" spc="-5" dirty="0">
                <a:solidFill>
                  <a:srgbClr val="000000"/>
                </a:solidFill>
                <a:latin typeface="Verdana"/>
                <a:cs typeface="Verdana"/>
              </a:rPr>
              <a:t>et</a:t>
            </a:r>
            <a:r>
              <a:rPr b="0" spc="-15" dirty="0">
                <a:solidFill>
                  <a:srgbClr val="000000"/>
                </a:solidFill>
                <a:latin typeface="Verdana"/>
                <a:cs typeface="Verdana"/>
              </a:rPr>
              <a:t> </a:t>
            </a:r>
            <a:r>
              <a:rPr b="0" spc="-5" dirty="0" smtClean="0">
                <a:solidFill>
                  <a:srgbClr val="000000"/>
                </a:solidFill>
                <a:latin typeface="Verdana"/>
                <a:cs typeface="Verdana"/>
              </a:rPr>
              <a:t>en</a:t>
            </a:r>
            <a:r>
              <a:rPr lang="fr-FR" b="0" spc="-5" dirty="0" smtClean="0">
                <a:solidFill>
                  <a:srgbClr val="000000"/>
                </a:solidFill>
                <a:latin typeface="Verdana"/>
                <a:cs typeface="Verdana"/>
              </a:rPr>
              <a:t> </a:t>
            </a:r>
            <a:r>
              <a:rPr b="0" spc="-5" dirty="0" err="1" smtClean="0">
                <a:solidFill>
                  <a:srgbClr val="000000"/>
                </a:solidFill>
                <a:latin typeface="Verdana"/>
                <a:cs typeface="Verdana"/>
              </a:rPr>
              <a:t>Particulier</a:t>
            </a:r>
            <a:endParaRPr b="0" spc="-5" dirty="0">
              <a:solidFill>
                <a:srgbClr val="000000"/>
              </a:solidFill>
              <a:latin typeface="Verdana"/>
              <a:cs typeface="Verdana"/>
            </a:endParaRPr>
          </a:p>
        </p:txBody>
      </p:sp>
      <p:sp>
        <p:nvSpPr>
          <p:cNvPr id="4" name="object 4"/>
          <p:cNvSpPr txBox="1"/>
          <p:nvPr/>
        </p:nvSpPr>
        <p:spPr>
          <a:xfrm>
            <a:off x="381000" y="2838069"/>
            <a:ext cx="3957954" cy="2160270"/>
          </a:xfrm>
          <a:prstGeom prst="rect">
            <a:avLst/>
          </a:prstGeom>
        </p:spPr>
        <p:txBody>
          <a:bodyPr vert="horz" wrap="square" lIns="0" tIns="13335" rIns="0" bIns="0" rtlCol="0">
            <a:spAutoFit/>
          </a:bodyPr>
          <a:lstStyle/>
          <a:p>
            <a:pPr marL="12700" marR="197485">
              <a:lnSpc>
                <a:spcPct val="100000"/>
              </a:lnSpc>
              <a:spcBef>
                <a:spcPts val="105"/>
              </a:spcBef>
              <a:buFont typeface="Wingdings"/>
              <a:buChar char=""/>
              <a:tabLst>
                <a:tab pos="215900" algn="l"/>
              </a:tabLst>
            </a:pPr>
            <a:r>
              <a:rPr sz="2000" dirty="0">
                <a:latin typeface="Verdana"/>
                <a:cs typeface="Verdana"/>
              </a:rPr>
              <a:t>Dans </a:t>
            </a:r>
            <a:r>
              <a:rPr sz="2000" spc="-10" dirty="0">
                <a:latin typeface="Verdana"/>
                <a:cs typeface="Verdana"/>
              </a:rPr>
              <a:t>la </a:t>
            </a:r>
            <a:r>
              <a:rPr sz="2000" b="1" dirty="0">
                <a:latin typeface="Verdana"/>
                <a:cs typeface="Verdana"/>
              </a:rPr>
              <a:t>partie aspiration </a:t>
            </a:r>
            <a:r>
              <a:rPr sz="2000" b="1" spc="5" dirty="0">
                <a:latin typeface="Verdana"/>
                <a:cs typeface="Verdana"/>
              </a:rPr>
              <a:t> </a:t>
            </a:r>
            <a:r>
              <a:rPr sz="2000" spc="-5" dirty="0">
                <a:latin typeface="Verdana"/>
                <a:cs typeface="Verdana"/>
              </a:rPr>
              <a:t>(entre </a:t>
            </a:r>
            <a:r>
              <a:rPr sz="2000" spc="-10" dirty="0">
                <a:latin typeface="Verdana"/>
                <a:cs typeface="Verdana"/>
              </a:rPr>
              <a:t>le </a:t>
            </a:r>
            <a:r>
              <a:rPr sz="2000" spc="-5" dirty="0">
                <a:latin typeface="Verdana"/>
                <a:cs typeface="Verdana"/>
              </a:rPr>
              <a:t>point </a:t>
            </a:r>
            <a:r>
              <a:rPr sz="2000" spc="-10" dirty="0">
                <a:latin typeface="Verdana"/>
                <a:cs typeface="Verdana"/>
              </a:rPr>
              <a:t>d’aspiration </a:t>
            </a:r>
            <a:r>
              <a:rPr sz="2000" dirty="0">
                <a:latin typeface="Verdana"/>
                <a:cs typeface="Verdana"/>
              </a:rPr>
              <a:t>et </a:t>
            </a:r>
            <a:r>
              <a:rPr sz="2000" spc="-690" dirty="0">
                <a:latin typeface="Verdana"/>
                <a:cs typeface="Verdana"/>
              </a:rPr>
              <a:t> </a:t>
            </a:r>
            <a:r>
              <a:rPr sz="2000" spc="-5" dirty="0">
                <a:latin typeface="Verdana"/>
                <a:cs typeface="Verdana"/>
              </a:rPr>
              <a:t>l’entrée</a:t>
            </a:r>
            <a:r>
              <a:rPr sz="2000" spc="-45" dirty="0">
                <a:latin typeface="Verdana"/>
                <a:cs typeface="Verdana"/>
              </a:rPr>
              <a:t> </a:t>
            </a:r>
            <a:r>
              <a:rPr sz="2000" dirty="0">
                <a:latin typeface="Verdana"/>
                <a:cs typeface="Verdana"/>
              </a:rPr>
              <a:t>de</a:t>
            </a:r>
            <a:r>
              <a:rPr sz="2000" spc="-5" dirty="0">
                <a:latin typeface="Verdana"/>
                <a:cs typeface="Verdana"/>
              </a:rPr>
              <a:t> la</a:t>
            </a:r>
            <a:r>
              <a:rPr sz="2000" dirty="0">
                <a:latin typeface="Verdana"/>
                <a:cs typeface="Verdana"/>
              </a:rPr>
              <a:t> </a:t>
            </a:r>
            <a:r>
              <a:rPr sz="2000" spc="-5" dirty="0">
                <a:latin typeface="Verdana"/>
                <a:cs typeface="Verdana"/>
              </a:rPr>
              <a:t>pompe)</a:t>
            </a:r>
            <a:endParaRPr sz="2000" dirty="0">
              <a:latin typeface="Verdana"/>
              <a:cs typeface="Verdana"/>
            </a:endParaRPr>
          </a:p>
          <a:p>
            <a:pPr>
              <a:lnSpc>
                <a:spcPct val="100000"/>
              </a:lnSpc>
              <a:spcBef>
                <a:spcPts val="30"/>
              </a:spcBef>
              <a:buFont typeface="Wingdings"/>
              <a:buChar char=""/>
            </a:pPr>
            <a:endParaRPr sz="1950" dirty="0">
              <a:latin typeface="Verdana"/>
              <a:cs typeface="Verdana"/>
            </a:endParaRPr>
          </a:p>
          <a:p>
            <a:pPr marL="12700" marR="5080">
              <a:lnSpc>
                <a:spcPct val="100000"/>
              </a:lnSpc>
              <a:buFont typeface="Wingdings"/>
              <a:buChar char=""/>
              <a:tabLst>
                <a:tab pos="215900" algn="l"/>
              </a:tabLst>
            </a:pPr>
            <a:r>
              <a:rPr sz="2000" dirty="0">
                <a:latin typeface="Verdana"/>
                <a:cs typeface="Verdana"/>
              </a:rPr>
              <a:t>Dans </a:t>
            </a:r>
            <a:r>
              <a:rPr sz="2000" spc="-10" dirty="0">
                <a:latin typeface="Verdana"/>
                <a:cs typeface="Verdana"/>
              </a:rPr>
              <a:t>la </a:t>
            </a:r>
            <a:r>
              <a:rPr sz="2000" b="1" dirty="0">
                <a:latin typeface="Verdana"/>
                <a:cs typeface="Verdana"/>
              </a:rPr>
              <a:t>partie refoulement </a:t>
            </a:r>
            <a:r>
              <a:rPr sz="2000" b="1" spc="-675" dirty="0">
                <a:latin typeface="Verdana"/>
                <a:cs typeface="Verdana"/>
              </a:rPr>
              <a:t> </a:t>
            </a:r>
            <a:r>
              <a:rPr sz="2000" spc="-5" dirty="0">
                <a:latin typeface="Verdana"/>
                <a:cs typeface="Verdana"/>
              </a:rPr>
              <a:t>(entre </a:t>
            </a:r>
            <a:r>
              <a:rPr sz="2000" spc="-10" dirty="0">
                <a:latin typeface="Verdana"/>
                <a:cs typeface="Verdana"/>
              </a:rPr>
              <a:t>le </a:t>
            </a:r>
            <a:r>
              <a:rPr sz="2000" spc="-5" dirty="0">
                <a:latin typeface="Verdana"/>
                <a:cs typeface="Verdana"/>
              </a:rPr>
              <a:t>refoulement de </a:t>
            </a:r>
            <a:r>
              <a:rPr sz="2000" spc="-10" dirty="0">
                <a:latin typeface="Verdana"/>
                <a:cs typeface="Verdana"/>
              </a:rPr>
              <a:t>la </a:t>
            </a:r>
            <a:r>
              <a:rPr sz="2000" spc="-5" dirty="0">
                <a:latin typeface="Verdana"/>
                <a:cs typeface="Verdana"/>
              </a:rPr>
              <a:t> pompe</a:t>
            </a:r>
            <a:r>
              <a:rPr sz="2000" spc="-20" dirty="0">
                <a:latin typeface="Verdana"/>
                <a:cs typeface="Verdana"/>
              </a:rPr>
              <a:t> </a:t>
            </a:r>
            <a:r>
              <a:rPr sz="2000" dirty="0">
                <a:latin typeface="Verdana"/>
                <a:cs typeface="Verdana"/>
              </a:rPr>
              <a:t>et</a:t>
            </a:r>
            <a:r>
              <a:rPr sz="2000" spc="-15" dirty="0">
                <a:latin typeface="Verdana"/>
                <a:cs typeface="Verdana"/>
              </a:rPr>
              <a:t> </a:t>
            </a:r>
            <a:r>
              <a:rPr sz="2000" spc="-10" dirty="0">
                <a:latin typeface="Verdana"/>
                <a:cs typeface="Verdana"/>
              </a:rPr>
              <a:t>le</a:t>
            </a:r>
            <a:r>
              <a:rPr sz="2000" spc="-20" dirty="0">
                <a:latin typeface="Verdana"/>
                <a:cs typeface="Verdana"/>
              </a:rPr>
              <a:t> </a:t>
            </a:r>
            <a:r>
              <a:rPr sz="2000" b="1" dirty="0">
                <a:latin typeface="Verdana"/>
                <a:cs typeface="Verdana"/>
              </a:rPr>
              <a:t>point</a:t>
            </a:r>
            <a:r>
              <a:rPr sz="2000" b="1" spc="-5" dirty="0">
                <a:latin typeface="Verdana"/>
                <a:cs typeface="Verdana"/>
              </a:rPr>
              <a:t> </a:t>
            </a:r>
            <a:r>
              <a:rPr sz="2000" b="1" dirty="0">
                <a:latin typeface="Verdana"/>
                <a:cs typeface="Verdana"/>
              </a:rPr>
              <a:t>de</a:t>
            </a:r>
            <a:r>
              <a:rPr sz="2000" b="1" spc="-15" dirty="0">
                <a:latin typeface="Verdana"/>
                <a:cs typeface="Verdana"/>
              </a:rPr>
              <a:t> </a:t>
            </a:r>
            <a:r>
              <a:rPr sz="2000" b="1" dirty="0">
                <a:latin typeface="Verdana"/>
                <a:cs typeface="Verdana"/>
              </a:rPr>
              <a:t>rejet</a:t>
            </a:r>
            <a:endParaRPr sz="2000" dirty="0">
              <a:latin typeface="Verdana"/>
              <a:cs typeface="Verdana"/>
            </a:endParaRPr>
          </a:p>
        </p:txBody>
      </p:sp>
      <p:pic>
        <p:nvPicPr>
          <p:cNvPr id="5" name="object 5"/>
          <p:cNvPicPr/>
          <p:nvPr/>
        </p:nvPicPr>
        <p:blipFill>
          <a:blip r:embed="rId2" cstate="print"/>
          <a:stretch>
            <a:fillRect/>
          </a:stretch>
        </p:blipFill>
        <p:spPr>
          <a:xfrm>
            <a:off x="4625081" y="714387"/>
            <a:ext cx="4304669" cy="4881499"/>
          </a:xfrm>
          <a:prstGeom prst="rect">
            <a:avLst/>
          </a:prstGeom>
        </p:spPr>
      </p:pic>
      <p:sp>
        <p:nvSpPr>
          <p:cNvPr id="6" name="object 6"/>
          <p:cNvSpPr txBox="1"/>
          <p:nvPr/>
        </p:nvSpPr>
        <p:spPr>
          <a:xfrm>
            <a:off x="3865626" y="5676391"/>
            <a:ext cx="5216525"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FF0000"/>
                </a:solidFill>
                <a:latin typeface="Verdana"/>
                <a:cs typeface="Verdana"/>
              </a:rPr>
              <a:t>Figure</a:t>
            </a:r>
            <a:r>
              <a:rPr sz="1800" b="1" spc="-25" dirty="0">
                <a:solidFill>
                  <a:srgbClr val="FF0000"/>
                </a:solidFill>
                <a:latin typeface="Verdana"/>
                <a:cs typeface="Verdana"/>
              </a:rPr>
              <a:t> </a:t>
            </a:r>
            <a:r>
              <a:rPr lang="fr-FR" b="1" dirty="0" smtClean="0">
                <a:solidFill>
                  <a:srgbClr val="FF0000"/>
                </a:solidFill>
                <a:latin typeface="Verdana"/>
                <a:cs typeface="Verdana"/>
              </a:rPr>
              <a:t>11</a:t>
            </a:r>
            <a:r>
              <a:rPr sz="1800" b="1" dirty="0" smtClean="0">
                <a:solidFill>
                  <a:srgbClr val="FF0000"/>
                </a:solidFill>
                <a:latin typeface="Verdana"/>
                <a:cs typeface="Verdana"/>
              </a:rPr>
              <a:t>:</a:t>
            </a:r>
            <a:r>
              <a:rPr sz="1800" b="1" spc="-10" dirty="0" smtClean="0">
                <a:solidFill>
                  <a:srgbClr val="FF0000"/>
                </a:solidFill>
                <a:latin typeface="Verdana"/>
                <a:cs typeface="Verdana"/>
              </a:rPr>
              <a:t> </a:t>
            </a:r>
            <a:r>
              <a:rPr sz="1800" b="1" dirty="0">
                <a:solidFill>
                  <a:srgbClr val="FF0000"/>
                </a:solidFill>
                <a:latin typeface="Verdana"/>
                <a:cs typeface="Verdana"/>
              </a:rPr>
              <a:t>Perte </a:t>
            </a:r>
            <a:r>
              <a:rPr sz="1800" b="1" spc="-5" dirty="0">
                <a:solidFill>
                  <a:srgbClr val="FF0000"/>
                </a:solidFill>
                <a:latin typeface="Verdana"/>
                <a:cs typeface="Verdana"/>
              </a:rPr>
              <a:t>de</a:t>
            </a:r>
            <a:r>
              <a:rPr sz="1800" b="1" dirty="0">
                <a:solidFill>
                  <a:srgbClr val="FF0000"/>
                </a:solidFill>
                <a:latin typeface="Verdana"/>
                <a:cs typeface="Verdana"/>
              </a:rPr>
              <a:t> </a:t>
            </a:r>
            <a:r>
              <a:rPr sz="1800" b="1" spc="-5" dirty="0">
                <a:solidFill>
                  <a:srgbClr val="FF0000"/>
                </a:solidFill>
                <a:latin typeface="Verdana"/>
                <a:cs typeface="Verdana"/>
              </a:rPr>
              <a:t>charge</a:t>
            </a:r>
            <a:r>
              <a:rPr sz="1800" b="1" spc="5" dirty="0">
                <a:solidFill>
                  <a:srgbClr val="FF0000"/>
                </a:solidFill>
                <a:latin typeface="Verdana"/>
                <a:cs typeface="Verdana"/>
              </a:rPr>
              <a:t> </a:t>
            </a:r>
            <a:r>
              <a:rPr sz="1800" b="1" spc="-5" dirty="0">
                <a:solidFill>
                  <a:srgbClr val="FF0000"/>
                </a:solidFill>
                <a:latin typeface="Verdana"/>
                <a:cs typeface="Verdana"/>
              </a:rPr>
              <a:t>en fonction</a:t>
            </a:r>
            <a:r>
              <a:rPr sz="1800" b="1" spc="20" dirty="0">
                <a:solidFill>
                  <a:srgbClr val="FF0000"/>
                </a:solidFill>
                <a:latin typeface="Verdana"/>
                <a:cs typeface="Verdana"/>
              </a:rPr>
              <a:t> </a:t>
            </a:r>
            <a:r>
              <a:rPr sz="1800" b="1" spc="-5" dirty="0">
                <a:solidFill>
                  <a:srgbClr val="FF0000"/>
                </a:solidFill>
                <a:latin typeface="Verdana"/>
                <a:cs typeface="Verdana"/>
              </a:rPr>
              <a:t>du </a:t>
            </a:r>
            <a:r>
              <a:rPr sz="1800" b="1" spc="-600" dirty="0">
                <a:solidFill>
                  <a:srgbClr val="FF0000"/>
                </a:solidFill>
                <a:latin typeface="Verdana"/>
                <a:cs typeface="Verdana"/>
              </a:rPr>
              <a:t> </a:t>
            </a:r>
            <a:r>
              <a:rPr sz="1800" b="1" spc="-5" dirty="0">
                <a:solidFill>
                  <a:srgbClr val="FF0000"/>
                </a:solidFill>
                <a:latin typeface="Verdana"/>
                <a:cs typeface="Verdana"/>
              </a:rPr>
              <a:t>débit</a:t>
            </a:r>
            <a:r>
              <a:rPr sz="1800" b="1" spc="-15" dirty="0">
                <a:solidFill>
                  <a:srgbClr val="FF0000"/>
                </a:solidFill>
                <a:latin typeface="Verdana"/>
                <a:cs typeface="Verdana"/>
              </a:rPr>
              <a:t> </a:t>
            </a:r>
            <a:r>
              <a:rPr sz="1800" b="1" spc="-5" dirty="0">
                <a:solidFill>
                  <a:srgbClr val="FF0000"/>
                </a:solidFill>
                <a:latin typeface="Verdana"/>
                <a:cs typeface="Verdana"/>
              </a:rPr>
              <a:t>volumique</a:t>
            </a:r>
            <a:endParaRPr sz="1800" dirty="0">
              <a:latin typeface="Verdana"/>
              <a:cs typeface="Verdana"/>
            </a:endParaRPr>
          </a:p>
        </p:txBody>
      </p:sp>
      <p:sp>
        <p:nvSpPr>
          <p:cNvPr id="7" name="Espace réservé du numéro de diapositive 6"/>
          <p:cNvSpPr>
            <a:spLocks noGrp="1"/>
          </p:cNvSpPr>
          <p:nvPr>
            <p:ph type="sldNum" sz="quarter" idx="7"/>
          </p:nvPr>
        </p:nvSpPr>
        <p:spPr/>
        <p:txBody>
          <a:bodyPr/>
          <a:lstStyle/>
          <a:p>
            <a:fld id="{B6F15528-21DE-4FAA-801E-634DDDAF4B2B}" type="slidenum">
              <a:rPr lang="fr-FR" smtClean="0"/>
              <a:t>34</a:t>
            </a:fld>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1868" y="245745"/>
            <a:ext cx="7917180" cy="5998210"/>
          </a:xfrm>
          <a:prstGeom prst="rect">
            <a:avLst/>
          </a:prstGeom>
        </p:spPr>
        <p:txBody>
          <a:bodyPr vert="horz" wrap="square" lIns="0" tIns="12700" rIns="0" bIns="0" rtlCol="0">
            <a:spAutoFit/>
          </a:bodyPr>
          <a:lstStyle/>
          <a:p>
            <a:pPr marL="12700" marR="361950" algn="just">
              <a:lnSpc>
                <a:spcPct val="100000"/>
              </a:lnSpc>
              <a:spcBef>
                <a:spcPts val="100"/>
              </a:spcBef>
            </a:pPr>
            <a:r>
              <a:rPr sz="1800" spc="-5" dirty="0">
                <a:latin typeface="Verdana"/>
                <a:cs typeface="Verdana"/>
              </a:rPr>
              <a:t>Les </a:t>
            </a:r>
            <a:r>
              <a:rPr sz="1800" b="1" dirty="0">
                <a:latin typeface="Verdana"/>
                <a:cs typeface="Verdana"/>
              </a:rPr>
              <a:t>pertes de </a:t>
            </a:r>
            <a:r>
              <a:rPr sz="1800" b="1" spc="-5" dirty="0">
                <a:latin typeface="Verdana"/>
                <a:cs typeface="Verdana"/>
              </a:rPr>
              <a:t>charges</a:t>
            </a:r>
            <a:r>
              <a:rPr sz="1800" b="1" dirty="0">
                <a:latin typeface="Verdana"/>
                <a:cs typeface="Verdana"/>
              </a:rPr>
              <a:t> </a:t>
            </a:r>
            <a:r>
              <a:rPr sz="1800" dirty="0">
                <a:latin typeface="Verdana"/>
                <a:cs typeface="Verdana"/>
              </a:rPr>
              <a:t>dépendent </a:t>
            </a:r>
            <a:r>
              <a:rPr sz="1800" spc="-5" dirty="0">
                <a:latin typeface="Verdana"/>
                <a:cs typeface="Verdana"/>
              </a:rPr>
              <a:t>de </a:t>
            </a:r>
            <a:r>
              <a:rPr sz="1800" b="1" dirty="0">
                <a:latin typeface="Verdana"/>
                <a:cs typeface="Verdana"/>
              </a:rPr>
              <a:t>l’état de </a:t>
            </a:r>
            <a:r>
              <a:rPr sz="1800" b="1" spc="-5" dirty="0">
                <a:latin typeface="Verdana"/>
                <a:cs typeface="Verdana"/>
              </a:rPr>
              <a:t>la surface </a:t>
            </a:r>
            <a:r>
              <a:rPr sz="1800" b="1" dirty="0">
                <a:latin typeface="Verdana"/>
                <a:cs typeface="Verdana"/>
              </a:rPr>
              <a:t> </a:t>
            </a:r>
            <a:r>
              <a:rPr sz="1800" b="1" spc="-5" dirty="0">
                <a:latin typeface="Verdana"/>
                <a:cs typeface="Verdana"/>
              </a:rPr>
              <a:t>interne </a:t>
            </a:r>
            <a:r>
              <a:rPr sz="1800" b="1" spc="5" dirty="0">
                <a:latin typeface="Verdana"/>
                <a:cs typeface="Verdana"/>
              </a:rPr>
              <a:t>du </a:t>
            </a:r>
            <a:r>
              <a:rPr sz="1800" b="1" spc="-5" dirty="0">
                <a:latin typeface="Verdana"/>
                <a:cs typeface="Verdana"/>
              </a:rPr>
              <a:t>tuyau </a:t>
            </a:r>
            <a:r>
              <a:rPr sz="1800" spc="-5" dirty="0">
                <a:latin typeface="Verdana"/>
                <a:cs typeface="Verdana"/>
              </a:rPr>
              <a:t>(plus </a:t>
            </a:r>
            <a:r>
              <a:rPr sz="1800" dirty="0">
                <a:latin typeface="Verdana"/>
                <a:cs typeface="Verdana"/>
              </a:rPr>
              <a:t>c’est </a:t>
            </a:r>
            <a:r>
              <a:rPr sz="1800" spc="-5" dirty="0">
                <a:latin typeface="Verdana"/>
                <a:cs typeface="Verdana"/>
              </a:rPr>
              <a:t>rugueux </a:t>
            </a:r>
            <a:r>
              <a:rPr sz="1800" dirty="0">
                <a:latin typeface="Verdana"/>
                <a:cs typeface="Verdana"/>
              </a:rPr>
              <a:t>plus le fluide </a:t>
            </a:r>
            <a:r>
              <a:rPr sz="1800" spc="-20" dirty="0">
                <a:latin typeface="Verdana"/>
                <a:cs typeface="Verdana"/>
              </a:rPr>
              <a:t>va </a:t>
            </a:r>
            <a:r>
              <a:rPr sz="1800" spc="-5" dirty="0">
                <a:latin typeface="Verdana"/>
                <a:cs typeface="Verdana"/>
              </a:rPr>
              <a:t>perdre </a:t>
            </a:r>
            <a:r>
              <a:rPr sz="1800" spc="5" dirty="0">
                <a:latin typeface="Verdana"/>
                <a:cs typeface="Verdana"/>
              </a:rPr>
              <a:t>de </a:t>
            </a:r>
            <a:r>
              <a:rPr sz="1800" spc="-620" dirty="0">
                <a:latin typeface="Verdana"/>
                <a:cs typeface="Verdana"/>
              </a:rPr>
              <a:t> </a:t>
            </a:r>
            <a:r>
              <a:rPr sz="1800" spc="-5" dirty="0">
                <a:latin typeface="Verdana"/>
                <a:cs typeface="Verdana"/>
              </a:rPr>
              <a:t>l’énergie),</a:t>
            </a:r>
            <a:r>
              <a:rPr sz="1800" dirty="0">
                <a:latin typeface="Verdana"/>
                <a:cs typeface="Verdana"/>
              </a:rPr>
              <a:t> </a:t>
            </a:r>
            <a:r>
              <a:rPr sz="1800" spc="-10" dirty="0">
                <a:latin typeface="Verdana"/>
                <a:cs typeface="Verdana"/>
              </a:rPr>
              <a:t>on</a:t>
            </a:r>
            <a:r>
              <a:rPr sz="1800" spc="-5" dirty="0">
                <a:latin typeface="Verdana"/>
                <a:cs typeface="Verdana"/>
              </a:rPr>
              <a:t> appelle</a:t>
            </a:r>
            <a:r>
              <a:rPr sz="1800" dirty="0">
                <a:latin typeface="Verdana"/>
                <a:cs typeface="Verdana"/>
              </a:rPr>
              <a:t> ces</a:t>
            </a:r>
            <a:r>
              <a:rPr sz="1800" spc="5" dirty="0">
                <a:latin typeface="Verdana"/>
                <a:cs typeface="Verdana"/>
              </a:rPr>
              <a:t> </a:t>
            </a:r>
            <a:r>
              <a:rPr sz="1800" spc="-5" dirty="0">
                <a:latin typeface="Verdana"/>
                <a:cs typeface="Verdana"/>
              </a:rPr>
              <a:t>pertes</a:t>
            </a:r>
            <a:r>
              <a:rPr sz="1800" dirty="0">
                <a:latin typeface="Verdana"/>
                <a:cs typeface="Verdana"/>
              </a:rPr>
              <a:t> de</a:t>
            </a:r>
            <a:r>
              <a:rPr sz="1800" spc="5" dirty="0">
                <a:latin typeface="Verdana"/>
                <a:cs typeface="Verdana"/>
              </a:rPr>
              <a:t> </a:t>
            </a:r>
            <a:r>
              <a:rPr sz="1800" spc="-5" dirty="0">
                <a:latin typeface="Verdana"/>
                <a:cs typeface="Verdana"/>
              </a:rPr>
              <a:t>charges</a:t>
            </a:r>
            <a:r>
              <a:rPr sz="1800" dirty="0">
                <a:latin typeface="Verdana"/>
                <a:cs typeface="Verdana"/>
              </a:rPr>
              <a:t> </a:t>
            </a:r>
            <a:r>
              <a:rPr sz="1800" spc="5" dirty="0">
                <a:latin typeface="Verdana"/>
                <a:cs typeface="Verdana"/>
              </a:rPr>
              <a:t>les</a:t>
            </a:r>
            <a:r>
              <a:rPr sz="1800" spc="10" dirty="0">
                <a:latin typeface="Verdana"/>
                <a:cs typeface="Verdana"/>
              </a:rPr>
              <a:t> </a:t>
            </a:r>
            <a:r>
              <a:rPr sz="1800" b="1" dirty="0">
                <a:latin typeface="Verdana"/>
                <a:cs typeface="Verdana"/>
              </a:rPr>
              <a:t>pertes</a:t>
            </a:r>
            <a:r>
              <a:rPr sz="1800" b="1" spc="5" dirty="0">
                <a:latin typeface="Verdana"/>
                <a:cs typeface="Verdana"/>
              </a:rPr>
              <a:t> </a:t>
            </a:r>
            <a:r>
              <a:rPr sz="1800" b="1" dirty="0">
                <a:latin typeface="Verdana"/>
                <a:cs typeface="Verdana"/>
              </a:rPr>
              <a:t>de </a:t>
            </a:r>
            <a:r>
              <a:rPr sz="1800" b="1" spc="5" dirty="0">
                <a:latin typeface="Verdana"/>
                <a:cs typeface="Verdana"/>
              </a:rPr>
              <a:t> </a:t>
            </a:r>
            <a:r>
              <a:rPr sz="1800" b="1" spc="-5" dirty="0">
                <a:latin typeface="Verdana"/>
                <a:cs typeface="Verdana"/>
              </a:rPr>
              <a:t>charges</a:t>
            </a:r>
            <a:r>
              <a:rPr sz="1800" b="1" dirty="0">
                <a:latin typeface="Verdana"/>
                <a:cs typeface="Verdana"/>
              </a:rPr>
              <a:t> </a:t>
            </a:r>
            <a:r>
              <a:rPr sz="1800" b="1" spc="-5" dirty="0">
                <a:latin typeface="Verdana"/>
                <a:cs typeface="Verdana"/>
              </a:rPr>
              <a:t>linéaires</a:t>
            </a:r>
            <a:r>
              <a:rPr sz="1800" spc="-5" dirty="0">
                <a:latin typeface="Verdana"/>
                <a:cs typeface="Verdana"/>
              </a:rPr>
              <a:t>,</a:t>
            </a:r>
            <a:r>
              <a:rPr sz="1800" dirty="0">
                <a:latin typeface="Verdana"/>
                <a:cs typeface="Verdana"/>
              </a:rPr>
              <a:t> </a:t>
            </a:r>
            <a:r>
              <a:rPr sz="1800" spc="-5" dirty="0">
                <a:latin typeface="Verdana"/>
                <a:cs typeface="Verdana"/>
              </a:rPr>
              <a:t>tous</a:t>
            </a:r>
            <a:r>
              <a:rPr sz="1800" dirty="0">
                <a:latin typeface="Verdana"/>
                <a:cs typeface="Verdana"/>
              </a:rPr>
              <a:t> les</a:t>
            </a:r>
            <a:r>
              <a:rPr sz="1800" spc="5" dirty="0">
                <a:latin typeface="Verdana"/>
                <a:cs typeface="Verdana"/>
              </a:rPr>
              <a:t> </a:t>
            </a:r>
            <a:r>
              <a:rPr sz="1800" b="1" spc="-5" dirty="0">
                <a:latin typeface="Verdana"/>
                <a:cs typeface="Verdana"/>
              </a:rPr>
              <a:t>divers</a:t>
            </a:r>
            <a:r>
              <a:rPr sz="1800" b="1" dirty="0">
                <a:latin typeface="Verdana"/>
                <a:cs typeface="Verdana"/>
              </a:rPr>
              <a:t> </a:t>
            </a:r>
            <a:r>
              <a:rPr sz="1800" b="1" spc="-5" dirty="0">
                <a:latin typeface="Verdana"/>
                <a:cs typeface="Verdana"/>
              </a:rPr>
              <a:t>élément</a:t>
            </a:r>
            <a:r>
              <a:rPr sz="1800" b="1" spc="605" dirty="0">
                <a:latin typeface="Verdana"/>
                <a:cs typeface="Verdana"/>
              </a:rPr>
              <a:t> </a:t>
            </a:r>
            <a:r>
              <a:rPr sz="1800" b="1" dirty="0">
                <a:latin typeface="Verdana"/>
                <a:cs typeface="Verdana"/>
              </a:rPr>
              <a:t>du</a:t>
            </a:r>
            <a:r>
              <a:rPr sz="1800" b="1" spc="615" dirty="0">
                <a:latin typeface="Verdana"/>
                <a:cs typeface="Verdana"/>
              </a:rPr>
              <a:t> </a:t>
            </a:r>
            <a:r>
              <a:rPr sz="1800" b="1" dirty="0">
                <a:latin typeface="Verdana"/>
                <a:cs typeface="Verdana"/>
              </a:rPr>
              <a:t>conduit </a:t>
            </a:r>
            <a:r>
              <a:rPr sz="1800" b="1" spc="5" dirty="0">
                <a:latin typeface="Verdana"/>
                <a:cs typeface="Verdana"/>
              </a:rPr>
              <a:t> </a:t>
            </a:r>
            <a:r>
              <a:rPr sz="1800" spc="-5" dirty="0">
                <a:latin typeface="Verdana"/>
                <a:cs typeface="Verdana"/>
              </a:rPr>
              <a:t>(coude </a:t>
            </a:r>
            <a:r>
              <a:rPr sz="1800" dirty="0">
                <a:latin typeface="Verdana"/>
                <a:cs typeface="Verdana"/>
              </a:rPr>
              <a:t>/ </a:t>
            </a:r>
            <a:r>
              <a:rPr sz="1800" spc="-10" dirty="0">
                <a:latin typeface="Verdana"/>
                <a:cs typeface="Verdana"/>
              </a:rPr>
              <a:t>vanne </a:t>
            </a:r>
            <a:r>
              <a:rPr sz="1800" dirty="0">
                <a:latin typeface="Verdana"/>
                <a:cs typeface="Verdana"/>
              </a:rPr>
              <a:t>/ </a:t>
            </a:r>
            <a:r>
              <a:rPr sz="1800" spc="-5" dirty="0">
                <a:latin typeface="Verdana"/>
                <a:cs typeface="Verdana"/>
              </a:rPr>
              <a:t>clapet </a:t>
            </a:r>
            <a:r>
              <a:rPr sz="1800" dirty="0">
                <a:latin typeface="Verdana"/>
                <a:cs typeface="Verdana"/>
              </a:rPr>
              <a:t>/ </a:t>
            </a:r>
            <a:r>
              <a:rPr sz="1800" spc="-5" dirty="0">
                <a:latin typeface="Verdana"/>
                <a:cs typeface="Verdana"/>
              </a:rPr>
              <a:t>..) </a:t>
            </a:r>
            <a:r>
              <a:rPr sz="1800" spc="-10" dirty="0">
                <a:latin typeface="Verdana"/>
                <a:cs typeface="Verdana"/>
              </a:rPr>
              <a:t>provoquent </a:t>
            </a:r>
            <a:r>
              <a:rPr sz="1800" dirty="0">
                <a:latin typeface="Verdana"/>
                <a:cs typeface="Verdana"/>
              </a:rPr>
              <a:t>aussi </a:t>
            </a:r>
            <a:r>
              <a:rPr sz="1800" b="1" dirty="0">
                <a:latin typeface="Verdana"/>
                <a:cs typeface="Verdana"/>
              </a:rPr>
              <a:t>des </a:t>
            </a:r>
            <a:r>
              <a:rPr sz="1800" b="1" spc="-5" dirty="0">
                <a:latin typeface="Verdana"/>
                <a:cs typeface="Verdana"/>
              </a:rPr>
              <a:t>pertes </a:t>
            </a:r>
            <a:r>
              <a:rPr sz="1800" b="1" dirty="0">
                <a:latin typeface="Verdana"/>
                <a:cs typeface="Verdana"/>
              </a:rPr>
              <a:t>de </a:t>
            </a:r>
            <a:r>
              <a:rPr sz="1800" b="1" spc="5" dirty="0">
                <a:latin typeface="Verdana"/>
                <a:cs typeface="Verdana"/>
              </a:rPr>
              <a:t> </a:t>
            </a:r>
            <a:r>
              <a:rPr sz="1800" b="1" spc="-5" dirty="0">
                <a:latin typeface="Verdana"/>
                <a:cs typeface="Verdana"/>
              </a:rPr>
              <a:t>charges</a:t>
            </a:r>
            <a:r>
              <a:rPr sz="1800" spc="-5" dirty="0">
                <a:latin typeface="Verdana"/>
                <a:cs typeface="Verdana"/>
              </a:rPr>
              <a:t>, on</a:t>
            </a:r>
            <a:r>
              <a:rPr sz="1800" spc="-10" dirty="0">
                <a:latin typeface="Verdana"/>
                <a:cs typeface="Verdana"/>
              </a:rPr>
              <a:t> </a:t>
            </a:r>
            <a:r>
              <a:rPr sz="1800" spc="-5" dirty="0">
                <a:latin typeface="Verdana"/>
                <a:cs typeface="Verdana"/>
              </a:rPr>
              <a:t>parle</a:t>
            </a:r>
            <a:r>
              <a:rPr sz="1800" spc="10" dirty="0">
                <a:latin typeface="Verdana"/>
                <a:cs typeface="Verdana"/>
              </a:rPr>
              <a:t> </a:t>
            </a:r>
            <a:r>
              <a:rPr sz="1800" spc="-5" dirty="0">
                <a:latin typeface="Verdana"/>
                <a:cs typeface="Verdana"/>
              </a:rPr>
              <a:t>de</a:t>
            </a:r>
            <a:r>
              <a:rPr sz="1800" spc="10" dirty="0">
                <a:latin typeface="Verdana"/>
                <a:cs typeface="Verdana"/>
              </a:rPr>
              <a:t> </a:t>
            </a:r>
            <a:r>
              <a:rPr sz="1800" b="1" spc="-5" dirty="0">
                <a:latin typeface="Verdana"/>
                <a:cs typeface="Verdana"/>
              </a:rPr>
              <a:t>pertes</a:t>
            </a:r>
            <a:r>
              <a:rPr sz="1800" b="1" spc="15" dirty="0">
                <a:latin typeface="Verdana"/>
                <a:cs typeface="Verdana"/>
              </a:rPr>
              <a:t> </a:t>
            </a:r>
            <a:r>
              <a:rPr sz="1800" b="1" spc="-5" dirty="0">
                <a:latin typeface="Verdana"/>
                <a:cs typeface="Verdana"/>
              </a:rPr>
              <a:t>charges</a:t>
            </a:r>
            <a:r>
              <a:rPr sz="1800" b="1" dirty="0">
                <a:latin typeface="Verdana"/>
                <a:cs typeface="Verdana"/>
              </a:rPr>
              <a:t> </a:t>
            </a:r>
            <a:r>
              <a:rPr sz="1800" b="1" spc="-5" dirty="0">
                <a:latin typeface="Verdana"/>
                <a:cs typeface="Verdana"/>
              </a:rPr>
              <a:t>singulières</a:t>
            </a:r>
            <a:r>
              <a:rPr sz="1800" spc="-5" dirty="0">
                <a:latin typeface="Verdana"/>
                <a:cs typeface="Verdana"/>
              </a:rPr>
              <a:t>.</a:t>
            </a:r>
            <a:endParaRPr sz="1800">
              <a:latin typeface="Verdana"/>
              <a:cs typeface="Verdana"/>
            </a:endParaRPr>
          </a:p>
          <a:p>
            <a:pPr>
              <a:lnSpc>
                <a:spcPct val="100000"/>
              </a:lnSpc>
              <a:spcBef>
                <a:spcPts val="35"/>
              </a:spcBef>
            </a:pPr>
            <a:endParaRPr sz="1750">
              <a:latin typeface="Verdana"/>
              <a:cs typeface="Verdana"/>
            </a:endParaRPr>
          </a:p>
          <a:p>
            <a:pPr marL="12700" marR="361950" algn="just">
              <a:lnSpc>
                <a:spcPct val="100000"/>
              </a:lnSpc>
            </a:pPr>
            <a:r>
              <a:rPr sz="1800" spc="-5" dirty="0">
                <a:latin typeface="Verdana"/>
                <a:cs typeface="Verdana"/>
              </a:rPr>
              <a:t>On démontre </a:t>
            </a:r>
            <a:r>
              <a:rPr sz="1800" dirty="0">
                <a:latin typeface="Verdana"/>
                <a:cs typeface="Verdana"/>
              </a:rPr>
              <a:t>que </a:t>
            </a:r>
            <a:r>
              <a:rPr sz="1800" b="1" dirty="0">
                <a:latin typeface="Verdana"/>
                <a:cs typeface="Verdana"/>
              </a:rPr>
              <a:t>les pertes de charge </a:t>
            </a:r>
            <a:r>
              <a:rPr sz="1800" spc="-5" dirty="0">
                <a:latin typeface="Verdana"/>
                <a:cs typeface="Verdana"/>
              </a:rPr>
              <a:t>entre </a:t>
            </a:r>
            <a:r>
              <a:rPr sz="1800" dirty="0">
                <a:latin typeface="Verdana"/>
                <a:cs typeface="Verdana"/>
              </a:rPr>
              <a:t>2 </a:t>
            </a:r>
            <a:r>
              <a:rPr sz="1800" spc="-5" dirty="0">
                <a:latin typeface="Verdana"/>
                <a:cs typeface="Verdana"/>
              </a:rPr>
              <a:t>points </a:t>
            </a:r>
            <a:r>
              <a:rPr sz="1800" dirty="0">
                <a:latin typeface="Verdana"/>
                <a:cs typeface="Verdana"/>
              </a:rPr>
              <a:t>sont </a:t>
            </a:r>
            <a:r>
              <a:rPr sz="1800" spc="5" dirty="0">
                <a:latin typeface="Verdana"/>
                <a:cs typeface="Verdana"/>
              </a:rPr>
              <a:t> </a:t>
            </a:r>
            <a:r>
              <a:rPr sz="1800" spc="-5" dirty="0">
                <a:latin typeface="Verdana"/>
                <a:cs typeface="Verdana"/>
              </a:rPr>
              <a:t>proportionnelles </a:t>
            </a:r>
            <a:r>
              <a:rPr sz="1800" b="1" spc="-5" dirty="0">
                <a:latin typeface="Verdana"/>
                <a:cs typeface="Verdana"/>
              </a:rPr>
              <a:t>au </a:t>
            </a:r>
            <a:r>
              <a:rPr sz="1800" b="1" dirty="0">
                <a:latin typeface="Verdana"/>
                <a:cs typeface="Verdana"/>
              </a:rPr>
              <a:t>carré du d</a:t>
            </a:r>
            <a:r>
              <a:rPr sz="1800" dirty="0">
                <a:latin typeface="Verdana"/>
                <a:cs typeface="Verdana"/>
              </a:rPr>
              <a:t>ébit </a:t>
            </a:r>
            <a:r>
              <a:rPr sz="1800" spc="-5" dirty="0">
                <a:latin typeface="Verdana"/>
                <a:cs typeface="Verdana"/>
              </a:rPr>
              <a:t>et est représentée par </a:t>
            </a:r>
            <a:r>
              <a:rPr sz="1800" spc="10" dirty="0">
                <a:latin typeface="Verdana"/>
                <a:cs typeface="Verdana"/>
              </a:rPr>
              <a:t>la </a:t>
            </a:r>
            <a:r>
              <a:rPr sz="1800" spc="15" dirty="0">
                <a:latin typeface="Verdana"/>
                <a:cs typeface="Verdana"/>
              </a:rPr>
              <a:t> </a:t>
            </a:r>
            <a:r>
              <a:rPr sz="1800" b="1" spc="-5" dirty="0">
                <a:latin typeface="Verdana"/>
                <a:cs typeface="Verdana"/>
              </a:rPr>
              <a:t>courbe</a:t>
            </a:r>
            <a:r>
              <a:rPr sz="1800" b="1" dirty="0">
                <a:latin typeface="Verdana"/>
                <a:cs typeface="Verdana"/>
              </a:rPr>
              <a:t> </a:t>
            </a:r>
            <a:r>
              <a:rPr sz="1800" b="1" dirty="0">
                <a:solidFill>
                  <a:srgbClr val="FF3300"/>
                </a:solidFill>
                <a:latin typeface="Verdana"/>
                <a:cs typeface="Verdana"/>
              </a:rPr>
              <a:t>J</a:t>
            </a:r>
            <a:r>
              <a:rPr sz="1800" b="1" spc="5" dirty="0">
                <a:solidFill>
                  <a:srgbClr val="FF3300"/>
                </a:solidFill>
                <a:latin typeface="Verdana"/>
                <a:cs typeface="Verdana"/>
              </a:rPr>
              <a:t> </a:t>
            </a:r>
            <a:r>
              <a:rPr sz="1800" b="1" dirty="0">
                <a:solidFill>
                  <a:srgbClr val="FF3300"/>
                </a:solidFill>
                <a:latin typeface="Verdana"/>
                <a:cs typeface="Verdana"/>
              </a:rPr>
              <a:t>=</a:t>
            </a:r>
            <a:r>
              <a:rPr sz="1800" b="1" spc="-5" dirty="0">
                <a:solidFill>
                  <a:srgbClr val="FF3300"/>
                </a:solidFill>
                <a:latin typeface="Verdana"/>
                <a:cs typeface="Verdana"/>
              </a:rPr>
              <a:t> </a:t>
            </a:r>
            <a:r>
              <a:rPr sz="1800" b="1" dirty="0">
                <a:solidFill>
                  <a:srgbClr val="FF3300"/>
                </a:solidFill>
                <a:latin typeface="Verdana"/>
                <a:cs typeface="Verdana"/>
              </a:rPr>
              <a:t>f</a:t>
            </a:r>
            <a:r>
              <a:rPr sz="1800" b="1" spc="-15" dirty="0">
                <a:solidFill>
                  <a:srgbClr val="FF3300"/>
                </a:solidFill>
                <a:latin typeface="Verdana"/>
                <a:cs typeface="Verdana"/>
              </a:rPr>
              <a:t> </a:t>
            </a:r>
            <a:r>
              <a:rPr sz="1800" b="1" dirty="0">
                <a:solidFill>
                  <a:srgbClr val="FF3300"/>
                </a:solidFill>
                <a:latin typeface="Verdana"/>
                <a:cs typeface="Verdana"/>
              </a:rPr>
              <a:t>(Qv²).</a:t>
            </a:r>
            <a:endParaRPr sz="1800">
              <a:latin typeface="Verdana"/>
              <a:cs typeface="Verdana"/>
            </a:endParaRPr>
          </a:p>
          <a:p>
            <a:pPr marL="12700" marR="363855" lvl="2" algn="just">
              <a:lnSpc>
                <a:spcPct val="100000"/>
              </a:lnSpc>
              <a:spcBef>
                <a:spcPts val="1460"/>
              </a:spcBef>
              <a:buAutoNum type="arabicPeriod" startAt="3"/>
              <a:tabLst>
                <a:tab pos="918844" algn="l"/>
              </a:tabLst>
            </a:pPr>
            <a:r>
              <a:rPr sz="2000" b="1" spc="-5" dirty="0">
                <a:solidFill>
                  <a:srgbClr val="2C2CB8"/>
                </a:solidFill>
                <a:latin typeface="Verdana"/>
                <a:cs typeface="Verdana"/>
              </a:rPr>
              <a:t>L’utilisation d’une </a:t>
            </a:r>
            <a:r>
              <a:rPr sz="2000" b="1" dirty="0">
                <a:solidFill>
                  <a:srgbClr val="2C2CB8"/>
                </a:solidFill>
                <a:latin typeface="Verdana"/>
                <a:cs typeface="Verdana"/>
              </a:rPr>
              <a:t>pompe dans un réseau avec </a:t>
            </a:r>
            <a:r>
              <a:rPr sz="2000" b="1" spc="-670" dirty="0">
                <a:solidFill>
                  <a:srgbClr val="2C2CB8"/>
                </a:solidFill>
                <a:latin typeface="Verdana"/>
                <a:cs typeface="Verdana"/>
              </a:rPr>
              <a:t> </a:t>
            </a:r>
            <a:r>
              <a:rPr sz="2000" b="1" spc="-5" dirty="0">
                <a:solidFill>
                  <a:srgbClr val="2C2CB8"/>
                </a:solidFill>
                <a:latin typeface="Verdana"/>
                <a:cs typeface="Verdana"/>
              </a:rPr>
              <a:t>perte</a:t>
            </a:r>
            <a:r>
              <a:rPr sz="2000" b="1" spc="-30" dirty="0">
                <a:solidFill>
                  <a:srgbClr val="2C2CB8"/>
                </a:solidFill>
                <a:latin typeface="Verdana"/>
                <a:cs typeface="Verdana"/>
              </a:rPr>
              <a:t> </a:t>
            </a:r>
            <a:r>
              <a:rPr sz="2000" b="1" dirty="0">
                <a:solidFill>
                  <a:srgbClr val="2C2CB8"/>
                </a:solidFill>
                <a:latin typeface="Verdana"/>
                <a:cs typeface="Verdana"/>
              </a:rPr>
              <a:t>de </a:t>
            </a:r>
            <a:r>
              <a:rPr sz="2000" b="1" spc="-5" dirty="0">
                <a:solidFill>
                  <a:srgbClr val="2C2CB8"/>
                </a:solidFill>
                <a:latin typeface="Verdana"/>
                <a:cs typeface="Verdana"/>
              </a:rPr>
              <a:t>charge</a:t>
            </a:r>
            <a:endParaRPr sz="2000">
              <a:latin typeface="Verdana"/>
              <a:cs typeface="Verdana"/>
            </a:endParaRPr>
          </a:p>
          <a:p>
            <a:pPr marL="1191260" lvl="3" indent="-1179195" algn="just">
              <a:lnSpc>
                <a:spcPct val="100000"/>
              </a:lnSpc>
              <a:spcBef>
                <a:spcPts val="1390"/>
              </a:spcBef>
              <a:buAutoNum type="arabicPeriod"/>
              <a:tabLst>
                <a:tab pos="1191895" algn="l"/>
              </a:tabLst>
            </a:pPr>
            <a:r>
              <a:rPr sz="2000" b="1" dirty="0">
                <a:solidFill>
                  <a:srgbClr val="FF9900"/>
                </a:solidFill>
                <a:latin typeface="Verdana"/>
                <a:cs typeface="Verdana"/>
              </a:rPr>
              <a:t>Caractéristique</a:t>
            </a:r>
            <a:r>
              <a:rPr sz="2000" b="1" spc="-55" dirty="0">
                <a:solidFill>
                  <a:srgbClr val="FF9900"/>
                </a:solidFill>
                <a:latin typeface="Verdana"/>
                <a:cs typeface="Verdana"/>
              </a:rPr>
              <a:t> </a:t>
            </a:r>
            <a:r>
              <a:rPr sz="2000" b="1" dirty="0">
                <a:solidFill>
                  <a:srgbClr val="FF9900"/>
                </a:solidFill>
                <a:latin typeface="Verdana"/>
                <a:cs typeface="Verdana"/>
              </a:rPr>
              <a:t>du</a:t>
            </a:r>
            <a:r>
              <a:rPr sz="2000" b="1" spc="-35" dirty="0">
                <a:solidFill>
                  <a:srgbClr val="FF9900"/>
                </a:solidFill>
                <a:latin typeface="Verdana"/>
                <a:cs typeface="Verdana"/>
              </a:rPr>
              <a:t> </a:t>
            </a:r>
            <a:r>
              <a:rPr sz="2000" b="1" dirty="0">
                <a:solidFill>
                  <a:srgbClr val="FF9900"/>
                </a:solidFill>
                <a:latin typeface="Verdana"/>
                <a:cs typeface="Verdana"/>
              </a:rPr>
              <a:t>réseau</a:t>
            </a:r>
            <a:endParaRPr sz="2000">
              <a:latin typeface="Verdana"/>
              <a:cs typeface="Verdana"/>
            </a:endParaRPr>
          </a:p>
          <a:p>
            <a:pPr marL="12700" marR="5080" algn="just">
              <a:lnSpc>
                <a:spcPct val="100000"/>
              </a:lnSpc>
              <a:spcBef>
                <a:spcPts val="969"/>
              </a:spcBef>
            </a:pPr>
            <a:r>
              <a:rPr sz="2000" spc="-5" dirty="0">
                <a:latin typeface="Verdana"/>
                <a:cs typeface="Verdana"/>
              </a:rPr>
              <a:t>On</a:t>
            </a:r>
            <a:r>
              <a:rPr sz="2000" dirty="0">
                <a:latin typeface="Verdana"/>
                <a:cs typeface="Verdana"/>
              </a:rPr>
              <a:t> a</a:t>
            </a:r>
            <a:r>
              <a:rPr sz="2000" spc="5" dirty="0">
                <a:latin typeface="Verdana"/>
                <a:cs typeface="Verdana"/>
              </a:rPr>
              <a:t> </a:t>
            </a:r>
            <a:r>
              <a:rPr sz="2000" spc="-5" dirty="0">
                <a:latin typeface="Verdana"/>
                <a:cs typeface="Verdana"/>
              </a:rPr>
              <a:t>vu</a:t>
            </a:r>
            <a:r>
              <a:rPr sz="2000" dirty="0">
                <a:latin typeface="Verdana"/>
                <a:cs typeface="Verdana"/>
              </a:rPr>
              <a:t> </a:t>
            </a:r>
            <a:r>
              <a:rPr sz="2000" spc="-5" dirty="0">
                <a:latin typeface="Verdana"/>
                <a:cs typeface="Verdana"/>
              </a:rPr>
              <a:t>que</a:t>
            </a:r>
            <a:r>
              <a:rPr sz="2000" dirty="0">
                <a:latin typeface="Verdana"/>
                <a:cs typeface="Verdana"/>
              </a:rPr>
              <a:t> </a:t>
            </a:r>
            <a:r>
              <a:rPr sz="2000" b="1" spc="-5" dirty="0">
                <a:latin typeface="Verdana"/>
                <a:cs typeface="Verdana"/>
              </a:rPr>
              <a:t>la</a:t>
            </a:r>
            <a:r>
              <a:rPr sz="2000" b="1" dirty="0">
                <a:latin typeface="Verdana"/>
                <a:cs typeface="Verdana"/>
              </a:rPr>
              <a:t> charge</a:t>
            </a:r>
            <a:r>
              <a:rPr sz="2000" b="1" spc="5" dirty="0">
                <a:latin typeface="Verdana"/>
                <a:cs typeface="Verdana"/>
              </a:rPr>
              <a:t> </a:t>
            </a:r>
            <a:r>
              <a:rPr sz="2000" b="1" spc="-5" dirty="0">
                <a:latin typeface="Verdana"/>
                <a:cs typeface="Verdana"/>
              </a:rPr>
              <a:t>d’un</a:t>
            </a:r>
            <a:r>
              <a:rPr sz="2000" b="1" dirty="0">
                <a:latin typeface="Verdana"/>
                <a:cs typeface="Verdana"/>
              </a:rPr>
              <a:t> liquide</a:t>
            </a:r>
            <a:r>
              <a:rPr sz="2000" b="1" spc="5" dirty="0">
                <a:latin typeface="Verdana"/>
                <a:cs typeface="Verdana"/>
              </a:rPr>
              <a:t> </a:t>
            </a:r>
            <a:r>
              <a:rPr sz="2000" b="1" dirty="0">
                <a:latin typeface="Verdana"/>
                <a:cs typeface="Verdana"/>
              </a:rPr>
              <a:t>en</a:t>
            </a:r>
            <a:r>
              <a:rPr sz="2000" b="1" spc="5" dirty="0">
                <a:latin typeface="Verdana"/>
                <a:cs typeface="Verdana"/>
              </a:rPr>
              <a:t> </a:t>
            </a:r>
            <a:r>
              <a:rPr sz="2000" b="1" dirty="0">
                <a:latin typeface="Verdana"/>
                <a:cs typeface="Verdana"/>
              </a:rPr>
              <a:t>un</a:t>
            </a:r>
            <a:r>
              <a:rPr sz="2000" b="1" spc="5" dirty="0">
                <a:latin typeface="Verdana"/>
                <a:cs typeface="Verdana"/>
              </a:rPr>
              <a:t> </a:t>
            </a:r>
            <a:r>
              <a:rPr sz="2000" b="1" spc="-5" dirty="0">
                <a:latin typeface="Verdana"/>
                <a:cs typeface="Verdana"/>
              </a:rPr>
              <a:t>point </a:t>
            </a:r>
            <a:r>
              <a:rPr sz="2000" b="1" dirty="0">
                <a:latin typeface="Verdana"/>
                <a:cs typeface="Verdana"/>
              </a:rPr>
              <a:t> </a:t>
            </a:r>
            <a:r>
              <a:rPr sz="2000" spc="-5" dirty="0">
                <a:latin typeface="Verdana"/>
                <a:cs typeface="Verdana"/>
              </a:rPr>
              <a:t>correspondait </a:t>
            </a:r>
            <a:r>
              <a:rPr sz="2000" dirty="0">
                <a:latin typeface="Verdana"/>
                <a:cs typeface="Verdana"/>
              </a:rPr>
              <a:t>à </a:t>
            </a:r>
            <a:r>
              <a:rPr sz="2000" spc="-5" dirty="0">
                <a:latin typeface="Verdana"/>
                <a:cs typeface="Verdana"/>
              </a:rPr>
              <a:t>son </a:t>
            </a:r>
            <a:r>
              <a:rPr sz="2000" spc="-10" dirty="0">
                <a:latin typeface="Verdana"/>
                <a:cs typeface="Verdana"/>
              </a:rPr>
              <a:t>énergie </a:t>
            </a:r>
            <a:r>
              <a:rPr sz="2000" spc="-5" dirty="0">
                <a:latin typeface="Verdana"/>
                <a:cs typeface="Verdana"/>
              </a:rPr>
              <a:t>en </a:t>
            </a:r>
            <a:r>
              <a:rPr sz="2000" dirty="0">
                <a:latin typeface="Verdana"/>
                <a:cs typeface="Verdana"/>
              </a:rPr>
              <a:t>ce </a:t>
            </a:r>
            <a:r>
              <a:rPr sz="2000" spc="-5" dirty="0">
                <a:latin typeface="Verdana"/>
                <a:cs typeface="Verdana"/>
              </a:rPr>
              <a:t>point, </a:t>
            </a:r>
            <a:r>
              <a:rPr sz="2000" spc="-10" dirty="0">
                <a:latin typeface="Verdana"/>
                <a:cs typeface="Verdana"/>
              </a:rPr>
              <a:t>et </a:t>
            </a:r>
            <a:r>
              <a:rPr sz="2000" spc="-5" dirty="0">
                <a:latin typeface="Verdana"/>
                <a:cs typeface="Verdana"/>
              </a:rPr>
              <a:t>qu’entre </a:t>
            </a:r>
            <a:r>
              <a:rPr sz="2000" dirty="0">
                <a:latin typeface="Verdana"/>
                <a:cs typeface="Verdana"/>
              </a:rPr>
              <a:t>2 </a:t>
            </a:r>
            <a:r>
              <a:rPr sz="2000" spc="-5" dirty="0">
                <a:latin typeface="Verdana"/>
                <a:cs typeface="Verdana"/>
              </a:rPr>
              <a:t>points </a:t>
            </a:r>
            <a:r>
              <a:rPr sz="2000" dirty="0">
                <a:latin typeface="Verdana"/>
                <a:cs typeface="Verdana"/>
              </a:rPr>
              <a:t> </a:t>
            </a:r>
            <a:r>
              <a:rPr sz="2000" b="1" dirty="0">
                <a:latin typeface="Verdana"/>
                <a:cs typeface="Verdana"/>
              </a:rPr>
              <a:t>pt1 et pt2 on </a:t>
            </a:r>
            <a:r>
              <a:rPr sz="2000" b="1" spc="-5" dirty="0">
                <a:latin typeface="Verdana"/>
                <a:cs typeface="Verdana"/>
              </a:rPr>
              <a:t>pouvait </a:t>
            </a:r>
            <a:r>
              <a:rPr sz="2000" b="1" dirty="0">
                <a:latin typeface="Verdana"/>
                <a:cs typeface="Verdana"/>
              </a:rPr>
              <a:t>avoir </a:t>
            </a:r>
            <a:r>
              <a:rPr sz="2000" b="1" spc="-5" dirty="0">
                <a:latin typeface="Verdana"/>
                <a:cs typeface="Verdana"/>
              </a:rPr>
              <a:t>des pertes </a:t>
            </a:r>
            <a:r>
              <a:rPr sz="2000" b="1" dirty="0">
                <a:latin typeface="Verdana"/>
                <a:cs typeface="Verdana"/>
              </a:rPr>
              <a:t>de </a:t>
            </a:r>
            <a:r>
              <a:rPr sz="2000" b="1" spc="-5" dirty="0">
                <a:latin typeface="Verdana"/>
                <a:cs typeface="Verdana"/>
              </a:rPr>
              <a:t>charges </a:t>
            </a:r>
            <a:r>
              <a:rPr sz="2000" b="1" dirty="0">
                <a:latin typeface="Verdana"/>
                <a:cs typeface="Verdana"/>
              </a:rPr>
              <a:t>par </a:t>
            </a:r>
            <a:r>
              <a:rPr sz="2000" b="1" spc="5" dirty="0">
                <a:latin typeface="Verdana"/>
                <a:cs typeface="Verdana"/>
              </a:rPr>
              <a:t> </a:t>
            </a:r>
            <a:r>
              <a:rPr sz="2000" b="1" spc="-5" dirty="0">
                <a:latin typeface="Verdana"/>
                <a:cs typeface="Verdana"/>
              </a:rPr>
              <a:t>frottement </a:t>
            </a:r>
            <a:r>
              <a:rPr sz="2000" spc="-5" dirty="0">
                <a:latin typeface="Verdana"/>
                <a:cs typeface="Verdana"/>
              </a:rPr>
              <a:t>et </a:t>
            </a:r>
            <a:r>
              <a:rPr sz="2000" b="1" spc="-5" dirty="0">
                <a:latin typeface="Verdana"/>
                <a:cs typeface="Verdana"/>
              </a:rPr>
              <a:t>une augmentation </a:t>
            </a:r>
            <a:r>
              <a:rPr sz="2000" spc="-5" dirty="0">
                <a:latin typeface="Verdana"/>
                <a:cs typeface="Verdana"/>
              </a:rPr>
              <a:t>de </a:t>
            </a:r>
            <a:r>
              <a:rPr sz="2000" b="1" spc="-5" dirty="0">
                <a:latin typeface="Verdana"/>
                <a:cs typeface="Verdana"/>
              </a:rPr>
              <a:t>la </a:t>
            </a:r>
            <a:r>
              <a:rPr sz="2000" b="1" dirty="0">
                <a:latin typeface="Verdana"/>
                <a:cs typeface="Verdana"/>
              </a:rPr>
              <a:t>charge </a:t>
            </a:r>
            <a:r>
              <a:rPr sz="2000" spc="-5" dirty="0">
                <a:latin typeface="Verdana"/>
                <a:cs typeface="Verdana"/>
              </a:rPr>
              <a:t>par </a:t>
            </a:r>
            <a:r>
              <a:rPr sz="2000" b="1" spc="-10" dirty="0">
                <a:latin typeface="Verdana"/>
                <a:cs typeface="Verdana"/>
              </a:rPr>
              <a:t>une </a:t>
            </a:r>
            <a:r>
              <a:rPr sz="2000" b="1" spc="-5" dirty="0">
                <a:latin typeface="Verdana"/>
                <a:cs typeface="Verdana"/>
              </a:rPr>
              <a:t> pompe</a:t>
            </a:r>
            <a:r>
              <a:rPr sz="2000" spc="-5" dirty="0">
                <a:latin typeface="Verdana"/>
                <a:cs typeface="Verdana"/>
              </a:rPr>
              <a:t>, donc pour </a:t>
            </a:r>
            <a:r>
              <a:rPr sz="2000" spc="-5" dirty="0">
                <a:solidFill>
                  <a:srgbClr val="2C2CB8"/>
                </a:solidFill>
                <a:latin typeface="Verdana"/>
                <a:cs typeface="Verdana"/>
              </a:rPr>
              <a:t>un réseau </a:t>
            </a:r>
            <a:r>
              <a:rPr sz="2000" spc="-15" dirty="0">
                <a:solidFill>
                  <a:srgbClr val="2C2CB8"/>
                </a:solidFill>
                <a:latin typeface="Verdana"/>
                <a:cs typeface="Verdana"/>
              </a:rPr>
              <a:t>ayant </a:t>
            </a:r>
            <a:r>
              <a:rPr sz="2000" spc="-10" dirty="0">
                <a:solidFill>
                  <a:srgbClr val="2C2CB8"/>
                </a:solidFill>
                <a:latin typeface="Verdana"/>
                <a:cs typeface="Verdana"/>
              </a:rPr>
              <a:t>des pertes </a:t>
            </a:r>
            <a:r>
              <a:rPr sz="2000" spc="-5" dirty="0">
                <a:solidFill>
                  <a:srgbClr val="2C2CB8"/>
                </a:solidFill>
                <a:latin typeface="Verdana"/>
                <a:cs typeface="Verdana"/>
              </a:rPr>
              <a:t>de charges </a:t>
            </a:r>
            <a:r>
              <a:rPr sz="2000" spc="-10" dirty="0">
                <a:solidFill>
                  <a:srgbClr val="2C2CB8"/>
                </a:solidFill>
                <a:latin typeface="Verdana"/>
                <a:cs typeface="Verdana"/>
              </a:rPr>
              <a:t>et </a:t>
            </a:r>
            <a:r>
              <a:rPr sz="2000" spc="-5" dirty="0">
                <a:solidFill>
                  <a:srgbClr val="2C2CB8"/>
                </a:solidFill>
                <a:latin typeface="Verdana"/>
                <a:cs typeface="Verdana"/>
              </a:rPr>
              <a:t> </a:t>
            </a:r>
            <a:r>
              <a:rPr sz="2000" dirty="0">
                <a:solidFill>
                  <a:srgbClr val="2C2CB8"/>
                </a:solidFill>
                <a:latin typeface="Verdana"/>
                <a:cs typeface="Verdana"/>
              </a:rPr>
              <a:t>une</a:t>
            </a:r>
            <a:r>
              <a:rPr sz="2000" spc="-45" dirty="0">
                <a:solidFill>
                  <a:srgbClr val="2C2CB8"/>
                </a:solidFill>
                <a:latin typeface="Verdana"/>
                <a:cs typeface="Verdana"/>
              </a:rPr>
              <a:t> </a:t>
            </a:r>
            <a:r>
              <a:rPr sz="2000" spc="-5" dirty="0">
                <a:solidFill>
                  <a:srgbClr val="2C2CB8"/>
                </a:solidFill>
                <a:latin typeface="Verdana"/>
                <a:cs typeface="Verdana"/>
              </a:rPr>
              <a:t>pompe </a:t>
            </a:r>
            <a:r>
              <a:rPr sz="2000" spc="-5" dirty="0">
                <a:latin typeface="Verdana"/>
                <a:cs typeface="Verdana"/>
              </a:rPr>
              <a:t>on</a:t>
            </a:r>
            <a:r>
              <a:rPr sz="2000" spc="-20" dirty="0">
                <a:latin typeface="Verdana"/>
                <a:cs typeface="Verdana"/>
              </a:rPr>
              <a:t> </a:t>
            </a:r>
            <a:r>
              <a:rPr sz="2000" spc="-5" dirty="0">
                <a:latin typeface="Verdana"/>
                <a:cs typeface="Verdana"/>
              </a:rPr>
              <a:t>peut écrire</a:t>
            </a:r>
            <a:r>
              <a:rPr sz="2000" spc="-20" dirty="0">
                <a:latin typeface="Verdana"/>
                <a:cs typeface="Verdana"/>
              </a:rPr>
              <a:t> </a:t>
            </a:r>
            <a:r>
              <a:rPr sz="2000" dirty="0">
                <a:latin typeface="Verdana"/>
                <a:cs typeface="Verdana"/>
              </a:rPr>
              <a:t>:</a:t>
            </a:r>
            <a:endParaRPr sz="200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35</a:t>
            </a:fld>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22245" y="531621"/>
            <a:ext cx="297053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C00000"/>
                </a:solidFill>
              </a:rPr>
              <a:t>ht1</a:t>
            </a:r>
            <a:r>
              <a:rPr sz="2400" spc="-30" dirty="0">
                <a:solidFill>
                  <a:srgbClr val="C00000"/>
                </a:solidFill>
              </a:rPr>
              <a:t> </a:t>
            </a:r>
            <a:r>
              <a:rPr sz="2400" dirty="0">
                <a:solidFill>
                  <a:srgbClr val="C00000"/>
                </a:solidFill>
              </a:rPr>
              <a:t>+</a:t>
            </a:r>
            <a:r>
              <a:rPr sz="2400" spc="-15" dirty="0">
                <a:solidFill>
                  <a:srgbClr val="C00000"/>
                </a:solidFill>
              </a:rPr>
              <a:t> </a:t>
            </a:r>
            <a:r>
              <a:rPr sz="2400" dirty="0">
                <a:solidFill>
                  <a:srgbClr val="C00000"/>
                </a:solidFill>
              </a:rPr>
              <a:t>H</a:t>
            </a:r>
            <a:r>
              <a:rPr sz="2400" spc="5" dirty="0">
                <a:solidFill>
                  <a:srgbClr val="C00000"/>
                </a:solidFill>
              </a:rPr>
              <a:t> </a:t>
            </a:r>
            <a:r>
              <a:rPr sz="2400" dirty="0">
                <a:solidFill>
                  <a:srgbClr val="C00000"/>
                </a:solidFill>
              </a:rPr>
              <a:t>–</a:t>
            </a:r>
            <a:r>
              <a:rPr sz="2400" spc="-10" dirty="0">
                <a:solidFill>
                  <a:srgbClr val="C00000"/>
                </a:solidFill>
              </a:rPr>
              <a:t> </a:t>
            </a:r>
            <a:r>
              <a:rPr sz="2400" dirty="0">
                <a:solidFill>
                  <a:srgbClr val="C00000"/>
                </a:solidFill>
              </a:rPr>
              <a:t>J =</a:t>
            </a:r>
            <a:r>
              <a:rPr sz="2400" spc="-20" dirty="0">
                <a:solidFill>
                  <a:srgbClr val="C00000"/>
                </a:solidFill>
              </a:rPr>
              <a:t> </a:t>
            </a:r>
            <a:r>
              <a:rPr sz="2400" spc="-5" dirty="0">
                <a:solidFill>
                  <a:srgbClr val="C00000"/>
                </a:solidFill>
              </a:rPr>
              <a:t>ht2</a:t>
            </a:r>
            <a:endParaRPr sz="2400"/>
          </a:p>
        </p:txBody>
      </p:sp>
      <p:sp>
        <p:nvSpPr>
          <p:cNvPr id="3" name="object 3"/>
          <p:cNvSpPr txBox="1"/>
          <p:nvPr/>
        </p:nvSpPr>
        <p:spPr>
          <a:xfrm>
            <a:off x="507288" y="1126616"/>
            <a:ext cx="8061325" cy="4884029"/>
          </a:xfrm>
          <a:prstGeom prst="rect">
            <a:avLst/>
          </a:prstGeom>
        </p:spPr>
        <p:txBody>
          <a:bodyPr vert="horz" wrap="square" lIns="0" tIns="13335" rIns="0" bIns="0" rtlCol="0">
            <a:spAutoFit/>
          </a:bodyPr>
          <a:lstStyle/>
          <a:p>
            <a:pPr marL="12700" marR="219710" algn="just">
              <a:lnSpc>
                <a:spcPct val="100000"/>
              </a:lnSpc>
              <a:spcBef>
                <a:spcPts val="105"/>
              </a:spcBef>
            </a:pPr>
            <a:r>
              <a:rPr sz="2000" b="1" dirty="0">
                <a:solidFill>
                  <a:srgbClr val="2C2CB8"/>
                </a:solidFill>
                <a:latin typeface="Verdana"/>
                <a:cs typeface="Verdana"/>
              </a:rPr>
              <a:t>H</a:t>
            </a:r>
            <a:r>
              <a:rPr sz="2000" b="1" spc="5" dirty="0">
                <a:solidFill>
                  <a:srgbClr val="2C2CB8"/>
                </a:solidFill>
                <a:latin typeface="Verdana"/>
                <a:cs typeface="Verdana"/>
              </a:rPr>
              <a:t> </a:t>
            </a:r>
            <a:r>
              <a:rPr sz="2000" spc="-5" dirty="0">
                <a:latin typeface="Verdana"/>
                <a:cs typeface="Verdana"/>
              </a:rPr>
              <a:t>étant la </a:t>
            </a:r>
            <a:r>
              <a:rPr sz="2000" dirty="0">
                <a:latin typeface="Verdana"/>
                <a:cs typeface="Verdana"/>
              </a:rPr>
              <a:t>charge </a:t>
            </a:r>
            <a:r>
              <a:rPr sz="2000" spc="-5" dirty="0">
                <a:latin typeface="Verdana"/>
                <a:cs typeface="Verdana"/>
              </a:rPr>
              <a:t>(l’énergie) </a:t>
            </a:r>
            <a:r>
              <a:rPr sz="2000" dirty="0">
                <a:latin typeface="Verdana"/>
                <a:cs typeface="Verdana"/>
              </a:rPr>
              <a:t>à </a:t>
            </a:r>
            <a:r>
              <a:rPr sz="2000" b="1" dirty="0">
                <a:latin typeface="Verdana"/>
                <a:cs typeface="Verdana"/>
              </a:rPr>
              <a:t>fournir </a:t>
            </a:r>
            <a:r>
              <a:rPr sz="2000" b="1" spc="5" dirty="0">
                <a:latin typeface="Verdana"/>
                <a:cs typeface="Verdana"/>
              </a:rPr>
              <a:t>au </a:t>
            </a:r>
            <a:r>
              <a:rPr sz="2000" b="1" dirty="0">
                <a:latin typeface="Verdana"/>
                <a:cs typeface="Verdana"/>
              </a:rPr>
              <a:t>liquide </a:t>
            </a:r>
            <a:r>
              <a:rPr sz="2000" spc="-5" dirty="0">
                <a:latin typeface="Verdana"/>
                <a:cs typeface="Verdana"/>
              </a:rPr>
              <a:t>pour </a:t>
            </a:r>
            <a:r>
              <a:rPr sz="2000" dirty="0">
                <a:latin typeface="Verdana"/>
                <a:cs typeface="Verdana"/>
              </a:rPr>
              <a:t> </a:t>
            </a:r>
            <a:r>
              <a:rPr sz="2000" spc="-5" dirty="0">
                <a:latin typeface="Verdana"/>
                <a:cs typeface="Verdana"/>
              </a:rPr>
              <a:t>l’amener du point </a:t>
            </a:r>
            <a:r>
              <a:rPr sz="2000" dirty="0">
                <a:latin typeface="Verdana"/>
                <a:cs typeface="Verdana"/>
              </a:rPr>
              <a:t>pt1 </a:t>
            </a:r>
            <a:r>
              <a:rPr sz="2000" spc="-10" dirty="0">
                <a:latin typeface="Verdana"/>
                <a:cs typeface="Verdana"/>
              </a:rPr>
              <a:t>(avec </a:t>
            </a:r>
            <a:r>
              <a:rPr sz="2000" spc="-5" dirty="0">
                <a:latin typeface="Verdana"/>
                <a:cs typeface="Verdana"/>
              </a:rPr>
              <a:t>condition </a:t>
            </a:r>
            <a:r>
              <a:rPr sz="2000" dirty="0">
                <a:latin typeface="Verdana"/>
                <a:cs typeface="Verdana"/>
              </a:rPr>
              <a:t>de </a:t>
            </a:r>
            <a:r>
              <a:rPr sz="2000" spc="-5" dirty="0">
                <a:latin typeface="Verdana"/>
                <a:cs typeface="Verdana"/>
              </a:rPr>
              <a:t>départ)</a:t>
            </a:r>
            <a:r>
              <a:rPr sz="2000" spc="690" dirty="0">
                <a:latin typeface="Verdana"/>
                <a:cs typeface="Verdana"/>
              </a:rPr>
              <a:t> </a:t>
            </a:r>
            <a:r>
              <a:rPr sz="2000" spc="-5" dirty="0">
                <a:latin typeface="Verdana"/>
                <a:cs typeface="Verdana"/>
              </a:rPr>
              <a:t>au </a:t>
            </a:r>
            <a:r>
              <a:rPr sz="2000" dirty="0">
                <a:latin typeface="Verdana"/>
                <a:cs typeface="Verdana"/>
              </a:rPr>
              <a:t>pt2 </a:t>
            </a:r>
            <a:r>
              <a:rPr sz="2000" spc="5" dirty="0">
                <a:latin typeface="Verdana"/>
                <a:cs typeface="Verdana"/>
              </a:rPr>
              <a:t> </a:t>
            </a:r>
            <a:r>
              <a:rPr sz="2000" spc="-5" dirty="0">
                <a:latin typeface="Verdana"/>
                <a:cs typeface="Verdana"/>
              </a:rPr>
              <a:t>(pour </a:t>
            </a:r>
            <a:r>
              <a:rPr sz="2000" spc="-10" dirty="0">
                <a:latin typeface="Verdana"/>
                <a:cs typeface="Verdana"/>
              </a:rPr>
              <a:t>avoir </a:t>
            </a:r>
            <a:r>
              <a:rPr sz="2000" spc="-5" dirty="0">
                <a:latin typeface="Verdana"/>
                <a:cs typeface="Verdana"/>
              </a:rPr>
              <a:t>les </a:t>
            </a:r>
            <a:r>
              <a:rPr sz="2000" dirty="0">
                <a:latin typeface="Verdana"/>
                <a:cs typeface="Verdana"/>
              </a:rPr>
              <a:t>conditions </a:t>
            </a:r>
            <a:r>
              <a:rPr sz="2000" spc="-5" dirty="0">
                <a:latin typeface="Verdana"/>
                <a:cs typeface="Verdana"/>
              </a:rPr>
              <a:t>requises </a:t>
            </a:r>
            <a:r>
              <a:rPr sz="2000" dirty="0">
                <a:latin typeface="Verdana"/>
                <a:cs typeface="Verdana"/>
              </a:rPr>
              <a:t>au </a:t>
            </a:r>
            <a:r>
              <a:rPr sz="2000" spc="-5" dirty="0">
                <a:latin typeface="Verdana"/>
                <a:cs typeface="Verdana"/>
              </a:rPr>
              <a:t>point </a:t>
            </a:r>
            <a:r>
              <a:rPr sz="2000" dirty="0">
                <a:latin typeface="Verdana"/>
                <a:cs typeface="Verdana"/>
              </a:rPr>
              <a:t>de </a:t>
            </a:r>
            <a:r>
              <a:rPr sz="2000" spc="-5" dirty="0">
                <a:latin typeface="Verdana"/>
                <a:cs typeface="Verdana"/>
              </a:rPr>
              <a:t>distribution) </a:t>
            </a:r>
            <a:r>
              <a:rPr sz="2000" dirty="0">
                <a:latin typeface="Verdana"/>
                <a:cs typeface="Verdana"/>
              </a:rPr>
              <a:t> lorsque</a:t>
            </a:r>
            <a:r>
              <a:rPr sz="2000" spc="65" dirty="0">
                <a:latin typeface="Verdana"/>
                <a:cs typeface="Verdana"/>
              </a:rPr>
              <a:t> </a:t>
            </a:r>
            <a:r>
              <a:rPr sz="2000" spc="-10" dirty="0">
                <a:latin typeface="Verdana"/>
                <a:cs typeface="Verdana"/>
              </a:rPr>
              <a:t>entre</a:t>
            </a:r>
            <a:r>
              <a:rPr sz="2000" spc="65" dirty="0">
                <a:latin typeface="Verdana"/>
                <a:cs typeface="Verdana"/>
              </a:rPr>
              <a:t> </a:t>
            </a:r>
            <a:r>
              <a:rPr sz="2000" spc="-5" dirty="0">
                <a:latin typeface="Verdana"/>
                <a:cs typeface="Verdana"/>
              </a:rPr>
              <a:t>ces</a:t>
            </a:r>
            <a:r>
              <a:rPr sz="2000" spc="60" dirty="0">
                <a:latin typeface="Verdana"/>
                <a:cs typeface="Verdana"/>
              </a:rPr>
              <a:t> </a:t>
            </a:r>
            <a:r>
              <a:rPr sz="2000" dirty="0">
                <a:latin typeface="Verdana"/>
                <a:cs typeface="Verdana"/>
              </a:rPr>
              <a:t>2</a:t>
            </a:r>
            <a:r>
              <a:rPr sz="2000" spc="70" dirty="0">
                <a:latin typeface="Verdana"/>
                <a:cs typeface="Verdana"/>
              </a:rPr>
              <a:t> </a:t>
            </a:r>
            <a:r>
              <a:rPr sz="2000" spc="-5" dirty="0">
                <a:latin typeface="Verdana"/>
                <a:cs typeface="Verdana"/>
              </a:rPr>
              <a:t>points</a:t>
            </a:r>
            <a:r>
              <a:rPr sz="2000" spc="65" dirty="0">
                <a:latin typeface="Verdana"/>
                <a:cs typeface="Verdana"/>
              </a:rPr>
              <a:t> </a:t>
            </a:r>
            <a:r>
              <a:rPr sz="2000" spc="-5" dirty="0">
                <a:latin typeface="Verdana"/>
                <a:cs typeface="Verdana"/>
              </a:rPr>
              <a:t>il</a:t>
            </a:r>
            <a:r>
              <a:rPr sz="2000" spc="65" dirty="0">
                <a:latin typeface="Verdana"/>
                <a:cs typeface="Verdana"/>
              </a:rPr>
              <a:t> </a:t>
            </a:r>
            <a:r>
              <a:rPr sz="2000" dirty="0">
                <a:latin typeface="Verdana"/>
                <a:cs typeface="Verdana"/>
              </a:rPr>
              <a:t>y</a:t>
            </a:r>
            <a:r>
              <a:rPr sz="2000" spc="80" dirty="0">
                <a:latin typeface="Verdana"/>
                <a:cs typeface="Verdana"/>
              </a:rPr>
              <a:t> </a:t>
            </a:r>
            <a:r>
              <a:rPr sz="2000" dirty="0">
                <a:latin typeface="Verdana"/>
                <a:cs typeface="Verdana"/>
              </a:rPr>
              <a:t>a</a:t>
            </a:r>
            <a:r>
              <a:rPr sz="2000" spc="45" dirty="0">
                <a:latin typeface="Verdana"/>
                <a:cs typeface="Verdana"/>
              </a:rPr>
              <a:t> </a:t>
            </a:r>
            <a:r>
              <a:rPr sz="2000" spc="-5" dirty="0">
                <a:latin typeface="Verdana"/>
                <a:cs typeface="Verdana"/>
              </a:rPr>
              <a:t>une</a:t>
            </a:r>
            <a:r>
              <a:rPr sz="2000" spc="65" dirty="0">
                <a:latin typeface="Verdana"/>
                <a:cs typeface="Verdana"/>
              </a:rPr>
              <a:t> </a:t>
            </a:r>
            <a:r>
              <a:rPr sz="2000" spc="-5" dirty="0">
                <a:latin typeface="Verdana"/>
                <a:cs typeface="Verdana"/>
              </a:rPr>
              <a:t>perte</a:t>
            </a:r>
            <a:r>
              <a:rPr sz="2000" spc="50" dirty="0">
                <a:latin typeface="Verdana"/>
                <a:cs typeface="Verdana"/>
              </a:rPr>
              <a:t> </a:t>
            </a:r>
            <a:r>
              <a:rPr sz="2000" dirty="0">
                <a:latin typeface="Verdana"/>
                <a:cs typeface="Verdana"/>
              </a:rPr>
              <a:t>de</a:t>
            </a:r>
            <a:r>
              <a:rPr sz="2000" spc="55" dirty="0">
                <a:latin typeface="Verdana"/>
                <a:cs typeface="Verdana"/>
              </a:rPr>
              <a:t> </a:t>
            </a:r>
            <a:r>
              <a:rPr sz="2000" dirty="0">
                <a:latin typeface="Verdana"/>
                <a:cs typeface="Verdana"/>
              </a:rPr>
              <a:t>charge</a:t>
            </a:r>
            <a:r>
              <a:rPr sz="2000" spc="50" dirty="0">
                <a:latin typeface="Verdana"/>
                <a:cs typeface="Verdana"/>
              </a:rPr>
              <a:t> </a:t>
            </a:r>
            <a:r>
              <a:rPr sz="2000" spc="-5" dirty="0">
                <a:latin typeface="Verdana"/>
                <a:cs typeface="Verdana"/>
              </a:rPr>
              <a:t>égale</a:t>
            </a:r>
            <a:r>
              <a:rPr sz="2000" spc="60" dirty="0">
                <a:latin typeface="Verdana"/>
                <a:cs typeface="Verdana"/>
              </a:rPr>
              <a:t> </a:t>
            </a:r>
            <a:r>
              <a:rPr sz="2000" dirty="0">
                <a:latin typeface="Verdana"/>
                <a:cs typeface="Verdana"/>
              </a:rPr>
              <a:t>à</a:t>
            </a:r>
          </a:p>
          <a:p>
            <a:pPr marL="12700" marR="220979" algn="just">
              <a:lnSpc>
                <a:spcPct val="100000"/>
              </a:lnSpc>
            </a:pPr>
            <a:r>
              <a:rPr sz="2000" b="1" dirty="0">
                <a:solidFill>
                  <a:srgbClr val="2C2CB8"/>
                </a:solidFill>
                <a:latin typeface="Verdana"/>
                <a:cs typeface="Verdana"/>
              </a:rPr>
              <a:t>J</a:t>
            </a:r>
            <a:r>
              <a:rPr sz="2000" dirty="0">
                <a:latin typeface="Verdana"/>
                <a:cs typeface="Verdana"/>
              </a:rPr>
              <a:t>.</a:t>
            </a:r>
            <a:r>
              <a:rPr sz="2000" spc="5" dirty="0">
                <a:latin typeface="Verdana"/>
                <a:cs typeface="Verdana"/>
              </a:rPr>
              <a:t> </a:t>
            </a:r>
            <a:endParaRPr lang="fr-FR" sz="2000" spc="5" dirty="0" smtClean="0">
              <a:latin typeface="Verdana"/>
              <a:cs typeface="Verdana"/>
            </a:endParaRPr>
          </a:p>
          <a:p>
            <a:pPr marL="12700" marR="220979" algn="just">
              <a:lnSpc>
                <a:spcPct val="100000"/>
              </a:lnSpc>
            </a:pPr>
            <a:r>
              <a:rPr sz="2000" b="1" dirty="0" smtClean="0">
                <a:solidFill>
                  <a:srgbClr val="2C2CB8"/>
                </a:solidFill>
                <a:latin typeface="Verdana"/>
                <a:cs typeface="Verdana"/>
              </a:rPr>
              <a:t>H</a:t>
            </a:r>
            <a:r>
              <a:rPr sz="2000" b="1" spc="5" dirty="0" smtClean="0">
                <a:solidFill>
                  <a:srgbClr val="2C2CB8"/>
                </a:solidFill>
                <a:latin typeface="Verdana"/>
                <a:cs typeface="Verdana"/>
              </a:rPr>
              <a:t> </a:t>
            </a:r>
            <a:r>
              <a:rPr sz="2000" spc="-5" dirty="0">
                <a:latin typeface="Verdana"/>
                <a:cs typeface="Verdana"/>
              </a:rPr>
              <a:t>est</a:t>
            </a:r>
            <a:r>
              <a:rPr sz="2000" dirty="0">
                <a:latin typeface="Verdana"/>
                <a:cs typeface="Verdana"/>
              </a:rPr>
              <a:t> </a:t>
            </a:r>
            <a:r>
              <a:rPr sz="2000" spc="-5" dirty="0">
                <a:latin typeface="Verdana"/>
                <a:cs typeface="Verdana"/>
              </a:rPr>
              <a:t>donc</a:t>
            </a:r>
            <a:r>
              <a:rPr sz="2000" dirty="0">
                <a:latin typeface="Verdana"/>
                <a:cs typeface="Verdana"/>
              </a:rPr>
              <a:t> </a:t>
            </a:r>
            <a:r>
              <a:rPr sz="2000" spc="-10" dirty="0">
                <a:latin typeface="Verdana"/>
                <a:cs typeface="Verdana"/>
              </a:rPr>
              <a:t>l’énergie</a:t>
            </a:r>
            <a:r>
              <a:rPr sz="2000" spc="-5" dirty="0">
                <a:latin typeface="Verdana"/>
                <a:cs typeface="Verdana"/>
              </a:rPr>
              <a:t> </a:t>
            </a:r>
            <a:r>
              <a:rPr sz="2000" dirty="0">
                <a:latin typeface="Verdana"/>
                <a:cs typeface="Verdana"/>
              </a:rPr>
              <a:t>à</a:t>
            </a:r>
            <a:r>
              <a:rPr sz="2000" spc="5" dirty="0">
                <a:latin typeface="Verdana"/>
                <a:cs typeface="Verdana"/>
              </a:rPr>
              <a:t> </a:t>
            </a:r>
            <a:r>
              <a:rPr sz="2000" spc="-5" dirty="0">
                <a:latin typeface="Verdana"/>
                <a:cs typeface="Verdana"/>
              </a:rPr>
              <a:t>apporter</a:t>
            </a:r>
            <a:r>
              <a:rPr sz="2000" dirty="0">
                <a:latin typeface="Verdana"/>
                <a:cs typeface="Verdana"/>
              </a:rPr>
              <a:t> </a:t>
            </a:r>
            <a:r>
              <a:rPr sz="2000" spc="-5" dirty="0">
                <a:latin typeface="Verdana"/>
                <a:cs typeface="Verdana"/>
              </a:rPr>
              <a:t>pour</a:t>
            </a:r>
            <a:r>
              <a:rPr sz="2000" dirty="0">
                <a:latin typeface="Verdana"/>
                <a:cs typeface="Verdana"/>
              </a:rPr>
              <a:t> </a:t>
            </a:r>
            <a:r>
              <a:rPr sz="2000" b="1" dirty="0">
                <a:latin typeface="Verdana"/>
                <a:cs typeface="Verdana"/>
              </a:rPr>
              <a:t>vaincre</a:t>
            </a:r>
            <a:r>
              <a:rPr sz="2000" b="1" spc="5" dirty="0">
                <a:latin typeface="Verdana"/>
                <a:cs typeface="Verdana"/>
              </a:rPr>
              <a:t> </a:t>
            </a:r>
            <a:r>
              <a:rPr sz="2000" b="1" spc="-5" dirty="0">
                <a:latin typeface="Verdana"/>
                <a:cs typeface="Verdana"/>
              </a:rPr>
              <a:t>la </a:t>
            </a:r>
            <a:r>
              <a:rPr sz="2000" b="1" dirty="0">
                <a:latin typeface="Verdana"/>
                <a:cs typeface="Verdana"/>
              </a:rPr>
              <a:t> </a:t>
            </a:r>
            <a:r>
              <a:rPr sz="2000" b="1" spc="-5" dirty="0">
                <a:latin typeface="Verdana"/>
                <a:cs typeface="Verdana"/>
              </a:rPr>
              <a:t>différence </a:t>
            </a:r>
            <a:r>
              <a:rPr sz="2000" b="1" spc="5" dirty="0">
                <a:latin typeface="Verdana"/>
                <a:cs typeface="Verdana"/>
              </a:rPr>
              <a:t>de </a:t>
            </a:r>
            <a:r>
              <a:rPr sz="2000" b="1" spc="-5" dirty="0">
                <a:latin typeface="Verdana"/>
                <a:cs typeface="Verdana"/>
              </a:rPr>
              <a:t>niveau, </a:t>
            </a:r>
            <a:r>
              <a:rPr sz="2000" b="1" spc="5" dirty="0">
                <a:latin typeface="Verdana"/>
                <a:cs typeface="Verdana"/>
              </a:rPr>
              <a:t>de </a:t>
            </a:r>
            <a:r>
              <a:rPr sz="2000" b="1" dirty="0">
                <a:latin typeface="Verdana"/>
                <a:cs typeface="Verdana"/>
              </a:rPr>
              <a:t>pression entre les </a:t>
            </a:r>
            <a:r>
              <a:rPr lang="fr-FR" sz="2000" b="1" dirty="0" smtClean="0">
                <a:latin typeface="Verdana"/>
                <a:cs typeface="Verdana"/>
              </a:rPr>
              <a:t>points</a:t>
            </a:r>
            <a:r>
              <a:rPr sz="2000" b="1" dirty="0" smtClean="0">
                <a:latin typeface="Verdana"/>
                <a:cs typeface="Verdana"/>
              </a:rPr>
              <a:t>, </a:t>
            </a:r>
            <a:r>
              <a:rPr sz="2000" b="1" dirty="0">
                <a:latin typeface="Verdana"/>
                <a:cs typeface="Verdana"/>
              </a:rPr>
              <a:t>et </a:t>
            </a:r>
            <a:r>
              <a:rPr sz="2000" b="1" spc="5" dirty="0">
                <a:latin typeface="Verdana"/>
                <a:cs typeface="Verdana"/>
              </a:rPr>
              <a:t> </a:t>
            </a:r>
            <a:r>
              <a:rPr sz="2000" b="1" dirty="0">
                <a:latin typeface="Verdana"/>
                <a:cs typeface="Verdana"/>
              </a:rPr>
              <a:t>les</a:t>
            </a:r>
            <a:r>
              <a:rPr sz="2000" b="1" spc="-20" dirty="0">
                <a:latin typeface="Verdana"/>
                <a:cs typeface="Verdana"/>
              </a:rPr>
              <a:t> </a:t>
            </a:r>
            <a:r>
              <a:rPr sz="2000" b="1" dirty="0">
                <a:latin typeface="Verdana"/>
                <a:cs typeface="Verdana"/>
              </a:rPr>
              <a:t>pertes</a:t>
            </a:r>
            <a:r>
              <a:rPr sz="2000" b="1" spc="-20" dirty="0">
                <a:latin typeface="Verdana"/>
                <a:cs typeface="Verdana"/>
              </a:rPr>
              <a:t> </a:t>
            </a:r>
            <a:r>
              <a:rPr sz="2000" b="1" dirty="0">
                <a:latin typeface="Verdana"/>
                <a:cs typeface="Verdana"/>
              </a:rPr>
              <a:t>de</a:t>
            </a:r>
            <a:r>
              <a:rPr sz="2000" b="1" spc="-15" dirty="0">
                <a:latin typeface="Verdana"/>
                <a:cs typeface="Verdana"/>
              </a:rPr>
              <a:t> </a:t>
            </a:r>
            <a:r>
              <a:rPr sz="2000" b="1" dirty="0">
                <a:latin typeface="Verdana"/>
                <a:cs typeface="Verdana"/>
              </a:rPr>
              <a:t>charge.</a:t>
            </a:r>
            <a:endParaRPr sz="2000" dirty="0">
              <a:latin typeface="Verdana"/>
              <a:cs typeface="Verdana"/>
            </a:endParaRPr>
          </a:p>
          <a:p>
            <a:pPr marL="12700" algn="just">
              <a:lnSpc>
                <a:spcPct val="100000"/>
              </a:lnSpc>
              <a:spcBef>
                <a:spcPts val="2130"/>
              </a:spcBef>
            </a:pPr>
            <a:r>
              <a:rPr sz="2000" dirty="0">
                <a:latin typeface="Verdana"/>
                <a:cs typeface="Verdana"/>
              </a:rPr>
              <a:t>La</a:t>
            </a:r>
            <a:r>
              <a:rPr sz="2000" spc="-25" dirty="0">
                <a:latin typeface="Verdana"/>
                <a:cs typeface="Verdana"/>
              </a:rPr>
              <a:t> </a:t>
            </a:r>
            <a:r>
              <a:rPr sz="2000" dirty="0">
                <a:latin typeface="Verdana"/>
                <a:cs typeface="Verdana"/>
              </a:rPr>
              <a:t>charge</a:t>
            </a:r>
            <a:r>
              <a:rPr sz="2000" spc="-30" dirty="0">
                <a:latin typeface="Verdana"/>
                <a:cs typeface="Verdana"/>
              </a:rPr>
              <a:t> </a:t>
            </a:r>
            <a:r>
              <a:rPr sz="2000" dirty="0">
                <a:latin typeface="Verdana"/>
                <a:cs typeface="Verdana"/>
              </a:rPr>
              <a:t>à</a:t>
            </a:r>
            <a:r>
              <a:rPr sz="2000" spc="-15" dirty="0">
                <a:latin typeface="Verdana"/>
                <a:cs typeface="Verdana"/>
              </a:rPr>
              <a:t> </a:t>
            </a:r>
            <a:r>
              <a:rPr sz="2000" dirty="0">
                <a:latin typeface="Verdana"/>
                <a:cs typeface="Verdana"/>
              </a:rPr>
              <a:t>fournir</a:t>
            </a:r>
            <a:r>
              <a:rPr sz="2000" spc="-45" dirty="0">
                <a:latin typeface="Verdana"/>
                <a:cs typeface="Verdana"/>
              </a:rPr>
              <a:t> </a:t>
            </a:r>
            <a:r>
              <a:rPr sz="2000" b="1" dirty="0">
                <a:solidFill>
                  <a:srgbClr val="C00000"/>
                </a:solidFill>
                <a:latin typeface="Verdana"/>
                <a:cs typeface="Verdana"/>
              </a:rPr>
              <a:t>H = (ht2</a:t>
            </a:r>
            <a:r>
              <a:rPr sz="2000" b="1" spc="-15" dirty="0">
                <a:solidFill>
                  <a:srgbClr val="C00000"/>
                </a:solidFill>
                <a:latin typeface="Verdana"/>
                <a:cs typeface="Verdana"/>
              </a:rPr>
              <a:t> </a:t>
            </a:r>
            <a:r>
              <a:rPr sz="2000" b="1" dirty="0">
                <a:solidFill>
                  <a:srgbClr val="C00000"/>
                </a:solidFill>
                <a:latin typeface="Verdana"/>
                <a:cs typeface="Verdana"/>
              </a:rPr>
              <a:t>-</a:t>
            </a:r>
            <a:r>
              <a:rPr sz="2000" b="1" spc="10" dirty="0">
                <a:solidFill>
                  <a:srgbClr val="C00000"/>
                </a:solidFill>
                <a:latin typeface="Verdana"/>
                <a:cs typeface="Verdana"/>
              </a:rPr>
              <a:t> </a:t>
            </a:r>
            <a:r>
              <a:rPr sz="2000" b="1" dirty="0">
                <a:solidFill>
                  <a:srgbClr val="C00000"/>
                </a:solidFill>
                <a:latin typeface="Verdana"/>
                <a:cs typeface="Verdana"/>
              </a:rPr>
              <a:t>ht1)</a:t>
            </a:r>
            <a:r>
              <a:rPr sz="2000" b="1" spc="-15" dirty="0">
                <a:solidFill>
                  <a:srgbClr val="C00000"/>
                </a:solidFill>
                <a:latin typeface="Verdana"/>
                <a:cs typeface="Verdana"/>
              </a:rPr>
              <a:t> </a:t>
            </a:r>
            <a:r>
              <a:rPr sz="2000" b="1" dirty="0">
                <a:solidFill>
                  <a:srgbClr val="C00000"/>
                </a:solidFill>
                <a:latin typeface="Verdana"/>
                <a:cs typeface="Verdana"/>
              </a:rPr>
              <a:t>+ J</a:t>
            </a:r>
            <a:r>
              <a:rPr sz="2000" b="1" spc="5" dirty="0">
                <a:solidFill>
                  <a:srgbClr val="C00000"/>
                </a:solidFill>
                <a:latin typeface="Verdana"/>
                <a:cs typeface="Verdana"/>
              </a:rPr>
              <a:t> </a:t>
            </a:r>
            <a:r>
              <a:rPr sz="2000" b="1" dirty="0">
                <a:solidFill>
                  <a:srgbClr val="C00000"/>
                </a:solidFill>
                <a:latin typeface="Verdana"/>
                <a:cs typeface="Verdana"/>
              </a:rPr>
              <a:t>= hG</a:t>
            </a:r>
            <a:r>
              <a:rPr sz="2000" b="1" spc="-10" dirty="0">
                <a:solidFill>
                  <a:srgbClr val="C00000"/>
                </a:solidFill>
                <a:latin typeface="Verdana"/>
                <a:cs typeface="Verdana"/>
              </a:rPr>
              <a:t> </a:t>
            </a:r>
            <a:r>
              <a:rPr sz="2000" b="1" dirty="0">
                <a:solidFill>
                  <a:srgbClr val="C00000"/>
                </a:solidFill>
                <a:latin typeface="Verdana"/>
                <a:cs typeface="Verdana"/>
              </a:rPr>
              <a:t>+</a:t>
            </a:r>
            <a:r>
              <a:rPr sz="2000" b="1" spc="-5" dirty="0">
                <a:solidFill>
                  <a:srgbClr val="C00000"/>
                </a:solidFill>
                <a:latin typeface="Verdana"/>
                <a:cs typeface="Verdana"/>
              </a:rPr>
              <a:t> </a:t>
            </a:r>
            <a:r>
              <a:rPr sz="2000" b="1" dirty="0">
                <a:solidFill>
                  <a:srgbClr val="C00000"/>
                </a:solidFill>
                <a:latin typeface="Verdana"/>
                <a:cs typeface="Verdana"/>
              </a:rPr>
              <a:t>J</a:t>
            </a:r>
            <a:endParaRPr sz="2000" dirty="0">
              <a:latin typeface="Verdana"/>
              <a:cs typeface="Verdana"/>
            </a:endParaRPr>
          </a:p>
          <a:p>
            <a:pPr>
              <a:lnSpc>
                <a:spcPct val="100000"/>
              </a:lnSpc>
              <a:spcBef>
                <a:spcPts val="35"/>
              </a:spcBef>
            </a:pPr>
            <a:endParaRPr sz="1950" dirty="0">
              <a:latin typeface="Verdana"/>
              <a:cs typeface="Verdana"/>
            </a:endParaRPr>
          </a:p>
          <a:p>
            <a:pPr marL="12700" algn="just">
              <a:lnSpc>
                <a:spcPct val="100000"/>
              </a:lnSpc>
            </a:pPr>
            <a:r>
              <a:rPr sz="2000" b="1" spc="5" dirty="0">
                <a:solidFill>
                  <a:srgbClr val="C00000"/>
                </a:solidFill>
                <a:latin typeface="Verdana"/>
                <a:cs typeface="Verdana"/>
              </a:rPr>
              <a:t>H</a:t>
            </a:r>
            <a:r>
              <a:rPr sz="2000" b="1" spc="-15" dirty="0">
                <a:solidFill>
                  <a:srgbClr val="C00000"/>
                </a:solidFill>
                <a:latin typeface="Verdana"/>
                <a:cs typeface="Verdana"/>
              </a:rPr>
              <a:t> </a:t>
            </a:r>
            <a:r>
              <a:rPr sz="2000" b="1" spc="5" dirty="0">
                <a:solidFill>
                  <a:srgbClr val="C00000"/>
                </a:solidFill>
                <a:latin typeface="Verdana"/>
                <a:cs typeface="Verdana"/>
              </a:rPr>
              <a:t>= </a:t>
            </a:r>
            <a:r>
              <a:rPr sz="2000" b="1" dirty="0">
                <a:solidFill>
                  <a:srgbClr val="C00000"/>
                </a:solidFill>
                <a:latin typeface="Verdana"/>
                <a:cs typeface="Verdana"/>
              </a:rPr>
              <a:t>hG</a:t>
            </a:r>
            <a:r>
              <a:rPr sz="2000" b="1" spc="-10" dirty="0">
                <a:solidFill>
                  <a:srgbClr val="C00000"/>
                </a:solidFill>
                <a:latin typeface="Verdana"/>
                <a:cs typeface="Verdana"/>
              </a:rPr>
              <a:t> </a:t>
            </a:r>
            <a:r>
              <a:rPr sz="2000" b="1" spc="5" dirty="0">
                <a:solidFill>
                  <a:srgbClr val="C00000"/>
                </a:solidFill>
                <a:latin typeface="Verdana"/>
                <a:cs typeface="Verdana"/>
              </a:rPr>
              <a:t>+ </a:t>
            </a:r>
            <a:r>
              <a:rPr sz="2000" b="1" dirty="0">
                <a:solidFill>
                  <a:srgbClr val="C00000"/>
                </a:solidFill>
                <a:latin typeface="Verdana"/>
                <a:cs typeface="Verdana"/>
              </a:rPr>
              <a:t>J</a:t>
            </a:r>
            <a:r>
              <a:rPr sz="2000" b="1" spc="10" dirty="0">
                <a:solidFill>
                  <a:srgbClr val="C00000"/>
                </a:solidFill>
                <a:latin typeface="Verdana"/>
                <a:cs typeface="Verdana"/>
              </a:rPr>
              <a:t> </a:t>
            </a:r>
            <a:r>
              <a:rPr sz="2000" b="1" dirty="0">
                <a:latin typeface="Verdana"/>
                <a:cs typeface="Verdana"/>
              </a:rPr>
              <a:t>:</a:t>
            </a:r>
            <a:r>
              <a:rPr sz="2000" b="1" spc="-10" dirty="0">
                <a:latin typeface="Verdana"/>
                <a:cs typeface="Verdana"/>
              </a:rPr>
              <a:t> </a:t>
            </a:r>
            <a:r>
              <a:rPr sz="2000" b="1" spc="-5" dirty="0">
                <a:latin typeface="Verdana"/>
                <a:cs typeface="Verdana"/>
              </a:rPr>
              <a:t>c’est</a:t>
            </a:r>
            <a:r>
              <a:rPr sz="2000" b="1" dirty="0">
                <a:latin typeface="Verdana"/>
                <a:cs typeface="Verdana"/>
              </a:rPr>
              <a:t> </a:t>
            </a:r>
            <a:r>
              <a:rPr sz="2000" b="1" spc="-5" dirty="0">
                <a:latin typeface="Verdana"/>
                <a:cs typeface="Verdana"/>
              </a:rPr>
              <a:t>l’énergie </a:t>
            </a:r>
            <a:r>
              <a:rPr sz="2000" b="1" dirty="0">
                <a:latin typeface="Verdana"/>
                <a:cs typeface="Verdana"/>
              </a:rPr>
              <a:t>exprimée</a:t>
            </a:r>
            <a:r>
              <a:rPr sz="2000" b="1" spc="-20" dirty="0">
                <a:latin typeface="Verdana"/>
                <a:cs typeface="Verdana"/>
              </a:rPr>
              <a:t> </a:t>
            </a:r>
            <a:r>
              <a:rPr sz="2000" b="1" dirty="0">
                <a:latin typeface="Verdana"/>
                <a:cs typeface="Verdana"/>
              </a:rPr>
              <a:t>en</a:t>
            </a:r>
            <a:r>
              <a:rPr sz="2000" b="1" spc="-35" dirty="0">
                <a:latin typeface="Verdana"/>
                <a:cs typeface="Verdana"/>
              </a:rPr>
              <a:t> </a:t>
            </a:r>
            <a:r>
              <a:rPr sz="2000" b="1" dirty="0">
                <a:latin typeface="Verdana"/>
                <a:cs typeface="Verdana"/>
              </a:rPr>
              <a:t>mCL</a:t>
            </a:r>
            <a:r>
              <a:rPr sz="2000" b="1" spc="-5" dirty="0">
                <a:latin typeface="Verdana"/>
                <a:cs typeface="Verdana"/>
              </a:rPr>
              <a:t> </a:t>
            </a:r>
            <a:r>
              <a:rPr sz="2000" b="1" dirty="0">
                <a:latin typeface="Verdana"/>
                <a:cs typeface="Verdana"/>
              </a:rPr>
              <a:t>à</a:t>
            </a:r>
            <a:r>
              <a:rPr sz="2000" b="1" spc="-5" dirty="0">
                <a:latin typeface="Verdana"/>
                <a:cs typeface="Verdana"/>
              </a:rPr>
              <a:t> </a:t>
            </a:r>
            <a:r>
              <a:rPr sz="2000" b="1" dirty="0">
                <a:latin typeface="Verdana"/>
                <a:cs typeface="Verdana"/>
              </a:rPr>
              <a:t>apporter</a:t>
            </a:r>
            <a:endParaRPr sz="2000" dirty="0">
              <a:latin typeface="Verdana"/>
              <a:cs typeface="Verdana"/>
            </a:endParaRPr>
          </a:p>
          <a:p>
            <a:pPr marL="12700" algn="just">
              <a:lnSpc>
                <a:spcPct val="100000"/>
              </a:lnSpc>
            </a:pPr>
            <a:r>
              <a:rPr sz="2000" b="1" spc="5" dirty="0">
                <a:latin typeface="Verdana"/>
                <a:cs typeface="Verdana"/>
              </a:rPr>
              <a:t>au</a:t>
            </a:r>
            <a:r>
              <a:rPr sz="2000" b="1" spc="-30" dirty="0">
                <a:latin typeface="Verdana"/>
                <a:cs typeface="Verdana"/>
              </a:rPr>
              <a:t> </a:t>
            </a:r>
            <a:r>
              <a:rPr sz="2000" b="1" dirty="0">
                <a:latin typeface="Verdana"/>
                <a:cs typeface="Verdana"/>
              </a:rPr>
              <a:t>liquide pour</a:t>
            </a:r>
            <a:r>
              <a:rPr sz="2000" b="1" spc="-5" dirty="0">
                <a:latin typeface="Verdana"/>
                <a:cs typeface="Verdana"/>
              </a:rPr>
              <a:t> </a:t>
            </a:r>
            <a:r>
              <a:rPr sz="2000" b="1" dirty="0">
                <a:latin typeface="Verdana"/>
                <a:cs typeface="Verdana"/>
              </a:rPr>
              <a:t>aller</a:t>
            </a:r>
            <a:r>
              <a:rPr sz="2000" b="1" spc="-5" dirty="0">
                <a:latin typeface="Verdana"/>
                <a:cs typeface="Verdana"/>
              </a:rPr>
              <a:t> </a:t>
            </a:r>
            <a:r>
              <a:rPr sz="2000" b="1" spc="5" dirty="0">
                <a:latin typeface="Verdana"/>
                <a:cs typeface="Verdana"/>
              </a:rPr>
              <a:t>du</a:t>
            </a:r>
            <a:r>
              <a:rPr sz="2000" b="1" spc="-5" dirty="0">
                <a:latin typeface="Verdana"/>
                <a:cs typeface="Verdana"/>
              </a:rPr>
              <a:t> </a:t>
            </a:r>
            <a:r>
              <a:rPr sz="2000" b="1" dirty="0">
                <a:latin typeface="Verdana"/>
                <a:cs typeface="Verdana"/>
              </a:rPr>
              <a:t>pt1</a:t>
            </a:r>
            <a:r>
              <a:rPr sz="2000" b="1" spc="-10" dirty="0">
                <a:latin typeface="Verdana"/>
                <a:cs typeface="Verdana"/>
              </a:rPr>
              <a:t> </a:t>
            </a:r>
            <a:r>
              <a:rPr sz="2000" b="1" spc="5" dirty="0">
                <a:latin typeface="Verdana"/>
                <a:cs typeface="Verdana"/>
              </a:rPr>
              <a:t>au</a:t>
            </a:r>
            <a:r>
              <a:rPr sz="2000" b="1" spc="-5" dirty="0">
                <a:latin typeface="Verdana"/>
                <a:cs typeface="Verdana"/>
              </a:rPr>
              <a:t> </a:t>
            </a:r>
            <a:r>
              <a:rPr sz="2000" b="1" dirty="0" smtClean="0">
                <a:latin typeface="Verdana"/>
                <a:cs typeface="Verdana"/>
              </a:rPr>
              <a:t>pt2</a:t>
            </a:r>
            <a:r>
              <a:rPr lang="fr-FR" sz="2000" b="1" dirty="0" smtClean="0">
                <a:latin typeface="Verdana"/>
                <a:cs typeface="Verdana"/>
              </a:rPr>
              <a:t>.</a:t>
            </a:r>
            <a:endParaRPr sz="2000" dirty="0">
              <a:latin typeface="Verdana"/>
              <a:cs typeface="Verdana"/>
            </a:endParaRPr>
          </a:p>
          <a:p>
            <a:pPr>
              <a:lnSpc>
                <a:spcPct val="100000"/>
              </a:lnSpc>
              <a:spcBef>
                <a:spcPts val="30"/>
              </a:spcBef>
            </a:pPr>
            <a:endParaRPr sz="1950" dirty="0">
              <a:latin typeface="Verdana"/>
              <a:cs typeface="Verdana"/>
            </a:endParaRPr>
          </a:p>
          <a:p>
            <a:pPr marL="12700" marR="5080" algn="just">
              <a:lnSpc>
                <a:spcPct val="100000"/>
              </a:lnSpc>
            </a:pPr>
            <a:r>
              <a:rPr sz="2000" dirty="0">
                <a:latin typeface="Verdana"/>
                <a:cs typeface="Verdana"/>
              </a:rPr>
              <a:t>Le </a:t>
            </a:r>
            <a:r>
              <a:rPr sz="2000" spc="-5" dirty="0">
                <a:latin typeface="Verdana"/>
                <a:cs typeface="Verdana"/>
              </a:rPr>
              <a:t>terme </a:t>
            </a:r>
            <a:r>
              <a:rPr sz="2000" b="1" dirty="0">
                <a:solidFill>
                  <a:srgbClr val="C00000"/>
                </a:solidFill>
                <a:latin typeface="Verdana"/>
                <a:cs typeface="Verdana"/>
              </a:rPr>
              <a:t>hG </a:t>
            </a:r>
            <a:r>
              <a:rPr sz="2000" dirty="0">
                <a:latin typeface="Verdana"/>
                <a:cs typeface="Verdana"/>
              </a:rPr>
              <a:t>est </a:t>
            </a:r>
            <a:r>
              <a:rPr sz="2000" spc="-5" dirty="0">
                <a:latin typeface="Verdana"/>
                <a:cs typeface="Verdana"/>
              </a:rPr>
              <a:t>appelé </a:t>
            </a:r>
            <a:r>
              <a:rPr sz="2000" b="1" dirty="0">
                <a:latin typeface="Verdana"/>
                <a:cs typeface="Verdana"/>
              </a:rPr>
              <a:t>hauteur </a:t>
            </a:r>
            <a:r>
              <a:rPr sz="2000" b="1" spc="-5" dirty="0">
                <a:latin typeface="Verdana"/>
                <a:cs typeface="Verdana"/>
              </a:rPr>
              <a:t>géométrique </a:t>
            </a:r>
            <a:r>
              <a:rPr sz="2000" dirty="0">
                <a:latin typeface="Verdana"/>
                <a:cs typeface="Verdana"/>
              </a:rPr>
              <a:t>du </a:t>
            </a:r>
            <a:r>
              <a:rPr sz="2000" spc="-5" dirty="0">
                <a:latin typeface="Verdana"/>
                <a:cs typeface="Verdana"/>
              </a:rPr>
              <a:t>réseau, </a:t>
            </a:r>
            <a:r>
              <a:rPr sz="2000" dirty="0">
                <a:latin typeface="Verdana"/>
                <a:cs typeface="Verdana"/>
              </a:rPr>
              <a:t> </a:t>
            </a:r>
            <a:r>
              <a:rPr sz="2000" spc="-5" dirty="0">
                <a:latin typeface="Verdana"/>
                <a:cs typeface="Verdana"/>
              </a:rPr>
              <a:t>c’est </a:t>
            </a:r>
            <a:r>
              <a:rPr sz="2000" spc="-10" dirty="0">
                <a:latin typeface="Verdana"/>
                <a:cs typeface="Verdana"/>
              </a:rPr>
              <a:t>rappelons-le</a:t>
            </a:r>
            <a:r>
              <a:rPr sz="2000" b="1" spc="-10" dirty="0">
                <a:latin typeface="Verdana"/>
                <a:cs typeface="Verdana"/>
              </a:rPr>
              <a:t>, </a:t>
            </a:r>
            <a:r>
              <a:rPr sz="2000" b="1" dirty="0">
                <a:latin typeface="Verdana"/>
                <a:cs typeface="Verdana"/>
              </a:rPr>
              <a:t>la différence </a:t>
            </a:r>
            <a:r>
              <a:rPr sz="2000" b="1" spc="-5" dirty="0">
                <a:latin typeface="Verdana"/>
                <a:cs typeface="Verdana"/>
              </a:rPr>
              <a:t>de charge entre </a:t>
            </a:r>
            <a:r>
              <a:rPr sz="2000" b="1" dirty="0">
                <a:latin typeface="Verdana"/>
                <a:cs typeface="Verdana"/>
              </a:rPr>
              <a:t>2 points</a:t>
            </a:r>
            <a:r>
              <a:rPr sz="2000" dirty="0">
                <a:latin typeface="Verdana"/>
                <a:cs typeface="Verdana"/>
              </a:rPr>
              <a:t>, </a:t>
            </a:r>
            <a:r>
              <a:rPr sz="2000" spc="5" dirty="0">
                <a:latin typeface="Verdana"/>
                <a:cs typeface="Verdana"/>
              </a:rPr>
              <a:t> </a:t>
            </a:r>
            <a:endParaRPr sz="2000" dirty="0">
              <a:latin typeface="Verdana"/>
              <a:cs typeface="Verdana"/>
            </a:endParaRPr>
          </a:p>
        </p:txBody>
      </p:sp>
      <p:sp>
        <p:nvSpPr>
          <p:cNvPr id="4" name="Espace réservé du numéro de diapositive 3"/>
          <p:cNvSpPr>
            <a:spLocks noGrp="1"/>
          </p:cNvSpPr>
          <p:nvPr>
            <p:ph type="sldNum" sz="quarter" idx="7"/>
          </p:nvPr>
        </p:nvSpPr>
        <p:spPr/>
        <p:txBody>
          <a:bodyPr/>
          <a:lstStyle/>
          <a:p>
            <a:fld id="{B6F15528-21DE-4FAA-801E-634DDDAF4B2B}" type="slidenum">
              <a:rPr lang="fr-FR" smtClean="0"/>
              <a:t>36</a:t>
            </a:fld>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8916" y="251715"/>
            <a:ext cx="3813175" cy="1244571"/>
          </a:xfrm>
          <a:prstGeom prst="rect">
            <a:avLst/>
          </a:prstGeom>
        </p:spPr>
        <p:txBody>
          <a:bodyPr vert="horz" wrap="square" lIns="0" tIns="13335" rIns="0" bIns="0" rtlCol="0">
            <a:spAutoFit/>
          </a:bodyPr>
          <a:lstStyle/>
          <a:p>
            <a:pPr marL="12700">
              <a:spcBef>
                <a:spcPts val="105"/>
              </a:spcBef>
            </a:pPr>
            <a:r>
              <a:rPr lang="fr-FR" spc="-5" dirty="0"/>
              <a:t>donc</a:t>
            </a:r>
            <a:r>
              <a:rPr lang="fr-FR" spc="-35" dirty="0"/>
              <a:t> </a:t>
            </a:r>
            <a:r>
              <a:rPr lang="fr-FR" spc="-5" dirty="0"/>
              <a:t>pas</a:t>
            </a:r>
            <a:r>
              <a:rPr lang="fr-FR" spc="-15" dirty="0"/>
              <a:t> </a:t>
            </a:r>
            <a:r>
              <a:rPr lang="fr-FR" spc="-5" dirty="0"/>
              <a:t>obligatoirement</a:t>
            </a:r>
            <a:r>
              <a:rPr lang="fr-FR" spc="5" dirty="0"/>
              <a:t> </a:t>
            </a:r>
            <a:r>
              <a:rPr lang="fr-FR" spc="-5" dirty="0"/>
              <a:t>la</a:t>
            </a:r>
            <a:r>
              <a:rPr lang="fr-FR" dirty="0"/>
              <a:t> différence</a:t>
            </a:r>
            <a:r>
              <a:rPr lang="fr-FR" spc="-35" dirty="0"/>
              <a:t> </a:t>
            </a:r>
            <a:r>
              <a:rPr lang="fr-FR" dirty="0"/>
              <a:t>de</a:t>
            </a:r>
            <a:r>
              <a:rPr lang="fr-FR" spc="-20" dirty="0"/>
              <a:t> </a:t>
            </a:r>
            <a:r>
              <a:rPr lang="fr-FR" dirty="0"/>
              <a:t>cotes</a:t>
            </a:r>
            <a:r>
              <a:rPr lang="fr-FR" spc="-35" dirty="0"/>
              <a:t> </a:t>
            </a:r>
            <a:r>
              <a:rPr lang="fr-FR" dirty="0"/>
              <a:t>:</a:t>
            </a:r>
            <a:br>
              <a:rPr lang="fr-FR" dirty="0"/>
            </a:br>
            <a:r>
              <a:rPr b="0" dirty="0" smtClean="0">
                <a:solidFill>
                  <a:srgbClr val="000000"/>
                </a:solidFill>
                <a:latin typeface="Verdana"/>
                <a:cs typeface="Verdana"/>
              </a:rPr>
              <a:t>Si</a:t>
            </a:r>
            <a:r>
              <a:rPr b="0" spc="-30" dirty="0" smtClean="0">
                <a:solidFill>
                  <a:srgbClr val="000000"/>
                </a:solidFill>
                <a:latin typeface="Verdana"/>
                <a:cs typeface="Verdana"/>
              </a:rPr>
              <a:t> </a:t>
            </a:r>
            <a:r>
              <a:rPr b="0" dirty="0">
                <a:solidFill>
                  <a:srgbClr val="000000"/>
                </a:solidFill>
                <a:latin typeface="Verdana"/>
                <a:cs typeface="Verdana"/>
              </a:rPr>
              <a:t>P1</a:t>
            </a:r>
            <a:r>
              <a:rPr b="0" spc="-25" dirty="0">
                <a:solidFill>
                  <a:srgbClr val="000000"/>
                </a:solidFill>
                <a:latin typeface="Verdana"/>
                <a:cs typeface="Verdana"/>
              </a:rPr>
              <a:t> </a:t>
            </a:r>
            <a:r>
              <a:rPr b="0" dirty="0">
                <a:solidFill>
                  <a:srgbClr val="000000"/>
                </a:solidFill>
                <a:latin typeface="Verdana"/>
                <a:cs typeface="Verdana"/>
              </a:rPr>
              <a:t>=</a:t>
            </a:r>
            <a:r>
              <a:rPr b="0" spc="-10" dirty="0">
                <a:solidFill>
                  <a:srgbClr val="000000"/>
                </a:solidFill>
                <a:latin typeface="Verdana"/>
                <a:cs typeface="Verdana"/>
              </a:rPr>
              <a:t> </a:t>
            </a:r>
            <a:r>
              <a:rPr b="0" dirty="0">
                <a:solidFill>
                  <a:srgbClr val="000000"/>
                </a:solidFill>
                <a:latin typeface="Verdana"/>
                <a:cs typeface="Verdana"/>
              </a:rPr>
              <a:t>P2</a:t>
            </a:r>
            <a:r>
              <a:rPr b="0" spc="-20" dirty="0">
                <a:solidFill>
                  <a:srgbClr val="000000"/>
                </a:solidFill>
                <a:latin typeface="Verdana"/>
                <a:cs typeface="Verdana"/>
              </a:rPr>
              <a:t> </a:t>
            </a:r>
            <a:r>
              <a:rPr b="0" dirty="0">
                <a:solidFill>
                  <a:srgbClr val="000000"/>
                </a:solidFill>
                <a:latin typeface="Verdana"/>
                <a:cs typeface="Verdana"/>
              </a:rPr>
              <a:t>on</a:t>
            </a:r>
            <a:r>
              <a:rPr b="0" spc="-25" dirty="0">
                <a:solidFill>
                  <a:srgbClr val="000000"/>
                </a:solidFill>
                <a:latin typeface="Verdana"/>
                <a:cs typeface="Verdana"/>
              </a:rPr>
              <a:t> </a:t>
            </a:r>
            <a:r>
              <a:rPr b="0" dirty="0">
                <a:solidFill>
                  <a:srgbClr val="000000"/>
                </a:solidFill>
                <a:latin typeface="Verdana"/>
                <a:cs typeface="Verdana"/>
              </a:rPr>
              <a:t>a</a:t>
            </a:r>
            <a:r>
              <a:rPr b="0" spc="-10" dirty="0">
                <a:solidFill>
                  <a:srgbClr val="000000"/>
                </a:solidFill>
                <a:latin typeface="Verdana"/>
                <a:cs typeface="Verdana"/>
              </a:rPr>
              <a:t> </a:t>
            </a:r>
            <a:r>
              <a:rPr b="0" dirty="0">
                <a:solidFill>
                  <a:srgbClr val="000000"/>
                </a:solidFill>
                <a:latin typeface="Verdana"/>
                <a:cs typeface="Verdana"/>
              </a:rPr>
              <a:t>hG</a:t>
            </a:r>
            <a:r>
              <a:rPr b="0" spc="-30" dirty="0">
                <a:solidFill>
                  <a:srgbClr val="000000"/>
                </a:solidFill>
                <a:latin typeface="Verdana"/>
                <a:cs typeface="Verdana"/>
              </a:rPr>
              <a:t> </a:t>
            </a:r>
            <a:r>
              <a:rPr b="0" dirty="0">
                <a:solidFill>
                  <a:srgbClr val="000000"/>
                </a:solidFill>
                <a:latin typeface="Verdana"/>
                <a:cs typeface="Verdana"/>
              </a:rPr>
              <a:t>=</a:t>
            </a:r>
            <a:r>
              <a:rPr b="0" spc="-5" dirty="0">
                <a:solidFill>
                  <a:srgbClr val="000000"/>
                </a:solidFill>
                <a:latin typeface="Verdana"/>
                <a:cs typeface="Verdana"/>
              </a:rPr>
              <a:t> Z2 </a:t>
            </a:r>
            <a:r>
              <a:rPr b="0" dirty="0">
                <a:solidFill>
                  <a:srgbClr val="000000"/>
                </a:solidFill>
                <a:latin typeface="Verdana"/>
                <a:cs typeface="Verdana"/>
              </a:rPr>
              <a:t>- </a:t>
            </a:r>
            <a:r>
              <a:rPr b="0" spc="-5" dirty="0">
                <a:solidFill>
                  <a:srgbClr val="000000"/>
                </a:solidFill>
                <a:latin typeface="Verdana"/>
                <a:cs typeface="Verdana"/>
              </a:rPr>
              <a:t>Z1</a:t>
            </a:r>
          </a:p>
          <a:p>
            <a:pPr marL="12700">
              <a:lnSpc>
                <a:spcPct val="100000"/>
              </a:lnSpc>
            </a:pPr>
            <a:r>
              <a:rPr b="0" dirty="0">
                <a:solidFill>
                  <a:srgbClr val="000000"/>
                </a:solidFill>
                <a:latin typeface="Verdana"/>
                <a:cs typeface="Verdana"/>
              </a:rPr>
              <a:t>Si</a:t>
            </a:r>
            <a:r>
              <a:rPr b="0" spc="-30" dirty="0">
                <a:solidFill>
                  <a:srgbClr val="000000"/>
                </a:solidFill>
                <a:latin typeface="Verdana"/>
                <a:cs typeface="Verdana"/>
              </a:rPr>
              <a:t> </a:t>
            </a:r>
            <a:r>
              <a:rPr b="0" dirty="0">
                <a:solidFill>
                  <a:srgbClr val="000000"/>
                </a:solidFill>
                <a:latin typeface="Verdana"/>
                <a:cs typeface="Verdana"/>
              </a:rPr>
              <a:t>P1</a:t>
            </a:r>
            <a:r>
              <a:rPr b="0" spc="-30" dirty="0">
                <a:solidFill>
                  <a:srgbClr val="000000"/>
                </a:solidFill>
                <a:latin typeface="Verdana"/>
                <a:cs typeface="Verdana"/>
              </a:rPr>
              <a:t> </a:t>
            </a:r>
            <a:r>
              <a:rPr b="0" spc="-5" dirty="0">
                <a:solidFill>
                  <a:srgbClr val="000000"/>
                </a:solidFill>
                <a:latin typeface="Verdana"/>
                <a:cs typeface="Verdana"/>
              </a:rPr>
              <a:t>différent</a:t>
            </a:r>
            <a:r>
              <a:rPr b="0" spc="-20" dirty="0">
                <a:solidFill>
                  <a:srgbClr val="000000"/>
                </a:solidFill>
                <a:latin typeface="Verdana"/>
                <a:cs typeface="Verdana"/>
              </a:rPr>
              <a:t> </a:t>
            </a:r>
            <a:r>
              <a:rPr b="0" dirty="0">
                <a:solidFill>
                  <a:srgbClr val="000000"/>
                </a:solidFill>
                <a:latin typeface="Verdana"/>
                <a:cs typeface="Verdana"/>
              </a:rPr>
              <a:t>de</a:t>
            </a:r>
            <a:r>
              <a:rPr b="0" spc="-25" dirty="0">
                <a:solidFill>
                  <a:srgbClr val="000000"/>
                </a:solidFill>
                <a:latin typeface="Verdana"/>
                <a:cs typeface="Verdana"/>
              </a:rPr>
              <a:t> </a:t>
            </a:r>
            <a:r>
              <a:rPr b="0" dirty="0">
                <a:solidFill>
                  <a:srgbClr val="000000"/>
                </a:solidFill>
                <a:latin typeface="Verdana"/>
                <a:cs typeface="Verdana"/>
              </a:rPr>
              <a:t>P2</a:t>
            </a:r>
            <a:r>
              <a:rPr b="0" spc="-15" dirty="0">
                <a:solidFill>
                  <a:srgbClr val="000000"/>
                </a:solidFill>
                <a:latin typeface="Verdana"/>
                <a:cs typeface="Verdana"/>
              </a:rPr>
              <a:t> </a:t>
            </a:r>
            <a:r>
              <a:rPr b="0" dirty="0">
                <a:solidFill>
                  <a:srgbClr val="000000"/>
                </a:solidFill>
                <a:latin typeface="Verdana"/>
                <a:cs typeface="Verdana"/>
              </a:rPr>
              <a:t>on</a:t>
            </a:r>
            <a:r>
              <a:rPr b="0" spc="-20" dirty="0">
                <a:solidFill>
                  <a:srgbClr val="000000"/>
                </a:solidFill>
                <a:latin typeface="Verdana"/>
                <a:cs typeface="Verdana"/>
              </a:rPr>
              <a:t> </a:t>
            </a:r>
            <a:r>
              <a:rPr b="0" dirty="0">
                <a:solidFill>
                  <a:srgbClr val="000000"/>
                </a:solidFill>
                <a:latin typeface="Verdana"/>
                <a:cs typeface="Verdana"/>
              </a:rPr>
              <a:t>a</a:t>
            </a:r>
            <a:r>
              <a:rPr b="0" spc="-20" dirty="0">
                <a:solidFill>
                  <a:srgbClr val="000000"/>
                </a:solidFill>
                <a:latin typeface="Verdana"/>
                <a:cs typeface="Verdana"/>
              </a:rPr>
              <a:t> </a:t>
            </a:r>
            <a:r>
              <a:rPr b="0" dirty="0">
                <a:solidFill>
                  <a:srgbClr val="000000"/>
                </a:solidFill>
                <a:latin typeface="Verdana"/>
                <a:cs typeface="Verdana"/>
              </a:rPr>
              <a:t>:</a:t>
            </a:r>
          </a:p>
        </p:txBody>
      </p:sp>
      <p:sp>
        <p:nvSpPr>
          <p:cNvPr id="3" name="object 3"/>
          <p:cNvSpPr txBox="1"/>
          <p:nvPr/>
        </p:nvSpPr>
        <p:spPr>
          <a:xfrm>
            <a:off x="578916" y="1497330"/>
            <a:ext cx="4117340" cy="1253490"/>
          </a:xfrm>
          <a:prstGeom prst="rect">
            <a:avLst/>
          </a:prstGeom>
        </p:spPr>
        <p:txBody>
          <a:bodyPr vert="horz" wrap="square" lIns="0" tIns="13335" rIns="0" bIns="0" rtlCol="0">
            <a:spAutoFit/>
          </a:bodyPr>
          <a:lstStyle/>
          <a:p>
            <a:pPr marL="12700">
              <a:lnSpc>
                <a:spcPct val="100000"/>
              </a:lnSpc>
              <a:spcBef>
                <a:spcPts val="105"/>
              </a:spcBef>
            </a:pPr>
            <a:r>
              <a:rPr sz="2000" dirty="0">
                <a:latin typeface="Verdana"/>
                <a:cs typeface="Verdana"/>
              </a:rPr>
              <a:t>hG</a:t>
            </a:r>
            <a:r>
              <a:rPr sz="2000" spc="-25" dirty="0">
                <a:latin typeface="Verdana"/>
                <a:cs typeface="Verdana"/>
              </a:rPr>
              <a:t> </a:t>
            </a:r>
            <a:r>
              <a:rPr sz="2000" dirty="0">
                <a:latin typeface="Verdana"/>
                <a:cs typeface="Verdana"/>
              </a:rPr>
              <a:t>=</a:t>
            </a:r>
            <a:r>
              <a:rPr sz="2000" spc="-25" dirty="0">
                <a:latin typeface="Verdana"/>
                <a:cs typeface="Verdana"/>
              </a:rPr>
              <a:t> </a:t>
            </a:r>
            <a:r>
              <a:rPr sz="2000" spc="-5" dirty="0">
                <a:latin typeface="Verdana"/>
                <a:cs typeface="Verdana"/>
              </a:rPr>
              <a:t>(Z2</a:t>
            </a:r>
            <a:r>
              <a:rPr sz="2000" spc="5" dirty="0">
                <a:latin typeface="Verdana"/>
                <a:cs typeface="Verdana"/>
              </a:rPr>
              <a:t> </a:t>
            </a:r>
            <a:r>
              <a:rPr sz="2000" dirty="0">
                <a:latin typeface="Verdana"/>
                <a:cs typeface="Verdana"/>
              </a:rPr>
              <a:t>-</a:t>
            </a:r>
            <a:r>
              <a:rPr sz="2000" spc="-10" dirty="0">
                <a:latin typeface="Verdana"/>
                <a:cs typeface="Verdana"/>
              </a:rPr>
              <a:t> </a:t>
            </a:r>
            <a:r>
              <a:rPr sz="2000" spc="-5" dirty="0">
                <a:latin typeface="Verdana"/>
                <a:cs typeface="Verdana"/>
              </a:rPr>
              <a:t>Z1) </a:t>
            </a:r>
            <a:r>
              <a:rPr sz="2000" dirty="0">
                <a:latin typeface="Verdana"/>
                <a:cs typeface="Verdana"/>
              </a:rPr>
              <a:t>+</a:t>
            </a:r>
            <a:r>
              <a:rPr sz="2000" spc="-10" dirty="0">
                <a:latin typeface="Verdana"/>
                <a:cs typeface="Verdana"/>
              </a:rPr>
              <a:t> </a:t>
            </a:r>
            <a:r>
              <a:rPr sz="2000" spc="-5" dirty="0">
                <a:latin typeface="Verdana"/>
                <a:cs typeface="Verdana"/>
              </a:rPr>
              <a:t>(P2</a:t>
            </a:r>
            <a:r>
              <a:rPr sz="2000" dirty="0">
                <a:latin typeface="Verdana"/>
                <a:cs typeface="Verdana"/>
              </a:rPr>
              <a:t> -</a:t>
            </a:r>
            <a:r>
              <a:rPr sz="2000" spc="-10" dirty="0">
                <a:latin typeface="Verdana"/>
                <a:cs typeface="Verdana"/>
              </a:rPr>
              <a:t> </a:t>
            </a:r>
            <a:r>
              <a:rPr sz="2000" spc="-5" dirty="0">
                <a:latin typeface="Verdana"/>
                <a:cs typeface="Verdana"/>
              </a:rPr>
              <a:t>P1)</a:t>
            </a:r>
            <a:r>
              <a:rPr sz="2000" spc="-10" dirty="0">
                <a:latin typeface="Verdana"/>
                <a:cs typeface="Verdana"/>
              </a:rPr>
              <a:t> </a:t>
            </a:r>
            <a:r>
              <a:rPr sz="2000" dirty="0">
                <a:latin typeface="Verdana"/>
                <a:cs typeface="Verdana"/>
              </a:rPr>
              <a:t>/</a:t>
            </a:r>
            <a:r>
              <a:rPr sz="2000" spc="-10" dirty="0">
                <a:latin typeface="Verdana"/>
                <a:cs typeface="Verdana"/>
              </a:rPr>
              <a:t> </a:t>
            </a:r>
            <a:r>
              <a:rPr sz="2000" dirty="0">
                <a:latin typeface="Verdana"/>
                <a:cs typeface="Verdana"/>
              </a:rPr>
              <a:t>ρg</a:t>
            </a:r>
            <a:endParaRPr sz="2000">
              <a:latin typeface="Verdana"/>
              <a:cs typeface="Verdana"/>
            </a:endParaRPr>
          </a:p>
          <a:p>
            <a:pPr>
              <a:lnSpc>
                <a:spcPct val="100000"/>
              </a:lnSpc>
              <a:spcBef>
                <a:spcPts val="30"/>
              </a:spcBef>
            </a:pPr>
            <a:endParaRPr sz="2000">
              <a:latin typeface="Verdana"/>
              <a:cs typeface="Verdana"/>
            </a:endParaRPr>
          </a:p>
          <a:p>
            <a:pPr marL="12700">
              <a:lnSpc>
                <a:spcPct val="100000"/>
              </a:lnSpc>
              <a:tabLst>
                <a:tab pos="1421130" algn="l"/>
                <a:tab pos="2938780" algn="l"/>
              </a:tabLst>
            </a:pPr>
            <a:r>
              <a:rPr sz="2000" spc="-5" dirty="0">
                <a:latin typeface="Verdana"/>
                <a:cs typeface="Verdana"/>
              </a:rPr>
              <a:t>On	</a:t>
            </a:r>
            <a:r>
              <a:rPr sz="2000" spc="-10" dirty="0">
                <a:latin typeface="Verdana"/>
                <a:cs typeface="Verdana"/>
              </a:rPr>
              <a:t>voit	</a:t>
            </a:r>
            <a:r>
              <a:rPr sz="2000" spc="-5" dirty="0">
                <a:latin typeface="Verdana"/>
                <a:cs typeface="Verdana"/>
              </a:rPr>
              <a:t>donc</a:t>
            </a:r>
            <a:endParaRPr sz="2000">
              <a:latin typeface="Verdana"/>
              <a:cs typeface="Verdana"/>
            </a:endParaRPr>
          </a:p>
          <a:p>
            <a:pPr marL="12700">
              <a:lnSpc>
                <a:spcPct val="100000"/>
              </a:lnSpc>
            </a:pPr>
            <a:r>
              <a:rPr sz="2000" spc="-5" dirty="0">
                <a:latin typeface="Verdana"/>
                <a:cs typeface="Verdana"/>
              </a:rPr>
              <a:t>qu’effectivement</a:t>
            </a:r>
            <a:endParaRPr sz="2000">
              <a:latin typeface="Verdana"/>
              <a:cs typeface="Verdana"/>
            </a:endParaRPr>
          </a:p>
        </p:txBody>
      </p:sp>
      <p:sp>
        <p:nvSpPr>
          <p:cNvPr id="4" name="object 4"/>
          <p:cNvSpPr txBox="1"/>
          <p:nvPr/>
        </p:nvSpPr>
        <p:spPr>
          <a:xfrm>
            <a:off x="578916" y="3029457"/>
            <a:ext cx="2924175" cy="330835"/>
          </a:xfrm>
          <a:prstGeom prst="rect">
            <a:avLst/>
          </a:prstGeom>
        </p:spPr>
        <p:txBody>
          <a:bodyPr vert="horz" wrap="square" lIns="0" tIns="13335" rIns="0" bIns="0" rtlCol="0">
            <a:spAutoFit/>
          </a:bodyPr>
          <a:lstStyle/>
          <a:p>
            <a:pPr marL="12700">
              <a:lnSpc>
                <a:spcPct val="100000"/>
              </a:lnSpc>
              <a:spcBef>
                <a:spcPts val="105"/>
              </a:spcBef>
              <a:tabLst>
                <a:tab pos="1213485" algn="l"/>
                <a:tab pos="2393315" algn="l"/>
              </a:tabLst>
            </a:pPr>
            <a:r>
              <a:rPr sz="2000" dirty="0">
                <a:latin typeface="Verdana"/>
                <a:cs typeface="Verdana"/>
              </a:rPr>
              <a:t>s</a:t>
            </a:r>
            <a:r>
              <a:rPr sz="2000" spc="-10" dirty="0">
                <a:latin typeface="Verdana"/>
                <a:cs typeface="Verdana"/>
              </a:rPr>
              <a:t>e</a:t>
            </a:r>
            <a:r>
              <a:rPr sz="2000" dirty="0">
                <a:latin typeface="Verdana"/>
                <a:cs typeface="Verdana"/>
              </a:rPr>
              <a:t>rv</a:t>
            </a:r>
            <a:r>
              <a:rPr sz="2000" spc="-15" dirty="0">
                <a:latin typeface="Verdana"/>
                <a:cs typeface="Verdana"/>
              </a:rPr>
              <a:t>i</a:t>
            </a:r>
            <a:r>
              <a:rPr sz="2000" dirty="0">
                <a:latin typeface="Verdana"/>
                <a:cs typeface="Verdana"/>
              </a:rPr>
              <a:t>r	</a:t>
            </a:r>
            <a:r>
              <a:rPr sz="2000" spc="-5" dirty="0">
                <a:latin typeface="Verdana"/>
                <a:cs typeface="Verdana"/>
              </a:rPr>
              <a:t>d</a:t>
            </a:r>
            <a:r>
              <a:rPr sz="2000" spc="-15" dirty="0">
                <a:latin typeface="Verdana"/>
                <a:cs typeface="Verdana"/>
              </a:rPr>
              <a:t>’</a:t>
            </a:r>
            <a:r>
              <a:rPr sz="2000" spc="-10" dirty="0">
                <a:latin typeface="Verdana"/>
                <a:cs typeface="Verdana"/>
              </a:rPr>
              <a:t>u</a:t>
            </a:r>
            <a:r>
              <a:rPr sz="2000" dirty="0">
                <a:latin typeface="Verdana"/>
                <a:cs typeface="Verdana"/>
              </a:rPr>
              <a:t>ne	</a:t>
            </a:r>
            <a:r>
              <a:rPr sz="2000" spc="-5" dirty="0">
                <a:latin typeface="Verdana"/>
                <a:cs typeface="Verdana"/>
              </a:rPr>
              <a:t>pa</a:t>
            </a:r>
            <a:r>
              <a:rPr sz="2000" spc="-25" dirty="0">
                <a:latin typeface="Verdana"/>
                <a:cs typeface="Verdana"/>
              </a:rPr>
              <a:t>r</a:t>
            </a:r>
            <a:r>
              <a:rPr sz="2000" dirty="0">
                <a:latin typeface="Verdana"/>
                <a:cs typeface="Verdana"/>
              </a:rPr>
              <a:t>t</a:t>
            </a:r>
            <a:endParaRPr sz="2000">
              <a:latin typeface="Verdana"/>
              <a:cs typeface="Verdana"/>
            </a:endParaRPr>
          </a:p>
        </p:txBody>
      </p:sp>
      <p:sp>
        <p:nvSpPr>
          <p:cNvPr id="5" name="object 5"/>
          <p:cNvSpPr txBox="1"/>
          <p:nvPr/>
        </p:nvSpPr>
        <p:spPr>
          <a:xfrm>
            <a:off x="578916" y="3334257"/>
            <a:ext cx="2997200" cy="330835"/>
          </a:xfrm>
          <a:prstGeom prst="rect">
            <a:avLst/>
          </a:prstGeom>
        </p:spPr>
        <p:txBody>
          <a:bodyPr vert="horz" wrap="square" lIns="0" tIns="13335" rIns="0" bIns="0" rtlCol="0">
            <a:spAutoFit/>
          </a:bodyPr>
          <a:lstStyle/>
          <a:p>
            <a:pPr marL="12700">
              <a:lnSpc>
                <a:spcPct val="100000"/>
              </a:lnSpc>
              <a:spcBef>
                <a:spcPts val="105"/>
              </a:spcBef>
              <a:tabLst>
                <a:tab pos="1652270" algn="l"/>
                <a:tab pos="2122170" algn="l"/>
              </a:tabLst>
            </a:pPr>
            <a:r>
              <a:rPr sz="2000" dirty="0">
                <a:solidFill>
                  <a:srgbClr val="2C2CB8"/>
                </a:solidFill>
                <a:latin typeface="Verdana"/>
                <a:cs typeface="Verdana"/>
              </a:rPr>
              <a:t>aug</a:t>
            </a:r>
            <a:r>
              <a:rPr sz="2000" spc="-10" dirty="0">
                <a:solidFill>
                  <a:srgbClr val="2C2CB8"/>
                </a:solidFill>
                <a:latin typeface="Verdana"/>
                <a:cs typeface="Verdana"/>
              </a:rPr>
              <a:t>me</a:t>
            </a:r>
            <a:r>
              <a:rPr sz="2000" dirty="0">
                <a:solidFill>
                  <a:srgbClr val="2C2CB8"/>
                </a:solidFill>
                <a:latin typeface="Verdana"/>
                <a:cs typeface="Verdana"/>
              </a:rPr>
              <a:t>nt</a:t>
            </a:r>
            <a:r>
              <a:rPr sz="2000" spc="-15" dirty="0">
                <a:solidFill>
                  <a:srgbClr val="2C2CB8"/>
                </a:solidFill>
                <a:latin typeface="Verdana"/>
                <a:cs typeface="Verdana"/>
              </a:rPr>
              <a:t>e</a:t>
            </a:r>
            <a:r>
              <a:rPr sz="2000" dirty="0">
                <a:solidFill>
                  <a:srgbClr val="2C2CB8"/>
                </a:solidFill>
                <a:latin typeface="Verdana"/>
                <a:cs typeface="Verdana"/>
              </a:rPr>
              <a:t>r	</a:t>
            </a:r>
            <a:r>
              <a:rPr sz="2000" spc="-10" dirty="0">
                <a:solidFill>
                  <a:srgbClr val="2C2CB8"/>
                </a:solidFill>
                <a:latin typeface="Verdana"/>
                <a:cs typeface="Verdana"/>
              </a:rPr>
              <a:t>l</a:t>
            </a:r>
            <a:r>
              <a:rPr sz="2000" dirty="0">
                <a:solidFill>
                  <a:srgbClr val="2C2CB8"/>
                </a:solidFill>
                <a:latin typeface="Verdana"/>
                <a:cs typeface="Verdana"/>
              </a:rPr>
              <a:t>e	</a:t>
            </a:r>
            <a:r>
              <a:rPr sz="2000" spc="-15" dirty="0">
                <a:solidFill>
                  <a:srgbClr val="2C2CB8"/>
                </a:solidFill>
                <a:latin typeface="Verdana"/>
                <a:cs typeface="Verdana"/>
              </a:rPr>
              <a:t>c</a:t>
            </a:r>
            <a:r>
              <a:rPr sz="2000" dirty="0">
                <a:solidFill>
                  <a:srgbClr val="2C2CB8"/>
                </a:solidFill>
                <a:latin typeface="Verdana"/>
                <a:cs typeface="Verdana"/>
              </a:rPr>
              <a:t>har</a:t>
            </a:r>
            <a:r>
              <a:rPr sz="2000" spc="-20" dirty="0">
                <a:solidFill>
                  <a:srgbClr val="2C2CB8"/>
                </a:solidFill>
                <a:latin typeface="Verdana"/>
                <a:cs typeface="Verdana"/>
              </a:rPr>
              <a:t>g</a:t>
            </a:r>
            <a:r>
              <a:rPr sz="2000" dirty="0">
                <a:solidFill>
                  <a:srgbClr val="2C2CB8"/>
                </a:solidFill>
                <a:latin typeface="Verdana"/>
                <a:cs typeface="Verdana"/>
              </a:rPr>
              <a:t>e</a:t>
            </a:r>
            <a:endParaRPr sz="2000">
              <a:latin typeface="Verdana"/>
              <a:cs typeface="Verdana"/>
            </a:endParaRPr>
          </a:p>
        </p:txBody>
      </p:sp>
      <p:sp>
        <p:nvSpPr>
          <p:cNvPr id="6" name="object 6"/>
          <p:cNvSpPr txBox="1"/>
          <p:nvPr/>
        </p:nvSpPr>
        <p:spPr>
          <a:xfrm>
            <a:off x="578916" y="2724657"/>
            <a:ext cx="3559810" cy="1550670"/>
          </a:xfrm>
          <a:prstGeom prst="rect">
            <a:avLst/>
          </a:prstGeom>
        </p:spPr>
        <p:txBody>
          <a:bodyPr vert="horz" wrap="square" lIns="0" tIns="13335" rIns="0" bIns="0" rtlCol="0">
            <a:spAutoFit/>
          </a:bodyPr>
          <a:lstStyle/>
          <a:p>
            <a:pPr marR="10795" algn="r">
              <a:lnSpc>
                <a:spcPct val="100000"/>
              </a:lnSpc>
              <a:spcBef>
                <a:spcPts val="105"/>
              </a:spcBef>
              <a:tabLst>
                <a:tab pos="1525270" algn="l"/>
                <a:tab pos="1972310" algn="l"/>
                <a:tab pos="3232785" algn="l"/>
              </a:tabLst>
            </a:pPr>
            <a:r>
              <a:rPr sz="2000" b="1" dirty="0">
                <a:latin typeface="Verdana"/>
                <a:cs typeface="Verdana"/>
              </a:rPr>
              <a:t>l</a:t>
            </a:r>
            <a:r>
              <a:rPr sz="2000" b="1" spc="-10" dirty="0">
                <a:latin typeface="Verdana"/>
                <a:cs typeface="Verdana"/>
              </a:rPr>
              <a:t>’</a:t>
            </a:r>
            <a:r>
              <a:rPr sz="2000" b="1" spc="-5" dirty="0">
                <a:latin typeface="Verdana"/>
                <a:cs typeface="Verdana"/>
              </a:rPr>
              <a:t>éner</a:t>
            </a:r>
            <a:r>
              <a:rPr sz="2000" b="1" spc="5" dirty="0">
                <a:latin typeface="Verdana"/>
                <a:cs typeface="Verdana"/>
              </a:rPr>
              <a:t>g</a:t>
            </a:r>
            <a:r>
              <a:rPr sz="2000" b="1" dirty="0">
                <a:latin typeface="Verdana"/>
                <a:cs typeface="Verdana"/>
              </a:rPr>
              <a:t>ie	à	fournir	</a:t>
            </a:r>
            <a:r>
              <a:rPr sz="2000" spc="-35" dirty="0">
                <a:latin typeface="Verdana"/>
                <a:cs typeface="Verdana"/>
              </a:rPr>
              <a:t>va</a:t>
            </a:r>
            <a:endParaRPr sz="2000">
              <a:latin typeface="Verdana"/>
              <a:cs typeface="Verdana"/>
            </a:endParaRPr>
          </a:p>
          <a:p>
            <a:pPr marL="3234690" marR="6350" indent="156845" algn="r">
              <a:lnSpc>
                <a:spcPct val="100000"/>
              </a:lnSpc>
            </a:pPr>
            <a:r>
              <a:rPr sz="2000" dirty="0">
                <a:latin typeface="Verdana"/>
                <a:cs typeface="Verdana"/>
              </a:rPr>
              <a:t>a  </a:t>
            </a:r>
            <a:r>
              <a:rPr sz="2000" spc="-5" dirty="0">
                <a:solidFill>
                  <a:srgbClr val="2C2CB8"/>
                </a:solidFill>
                <a:latin typeface="Verdana"/>
                <a:cs typeface="Verdana"/>
              </a:rPr>
              <a:t>de</a:t>
            </a:r>
            <a:endParaRPr sz="2000">
              <a:latin typeface="Verdana"/>
              <a:cs typeface="Verdana"/>
            </a:endParaRPr>
          </a:p>
          <a:p>
            <a:pPr marR="8255" algn="r">
              <a:lnSpc>
                <a:spcPct val="100000"/>
              </a:lnSpc>
            </a:pPr>
            <a:r>
              <a:rPr sz="2000" dirty="0">
                <a:latin typeface="Verdana"/>
                <a:cs typeface="Verdana"/>
              </a:rPr>
              <a:t>à</a:t>
            </a:r>
            <a:endParaRPr sz="2000">
              <a:latin typeface="Verdana"/>
              <a:cs typeface="Verdana"/>
            </a:endParaRPr>
          </a:p>
          <a:p>
            <a:pPr marR="5080" algn="r">
              <a:lnSpc>
                <a:spcPct val="100000"/>
              </a:lnSpc>
            </a:pPr>
            <a:r>
              <a:rPr sz="2000" spc="-5" dirty="0">
                <a:solidFill>
                  <a:srgbClr val="FF3300"/>
                </a:solidFill>
                <a:latin typeface="Verdana"/>
                <a:cs typeface="Verdana"/>
              </a:rPr>
              <a:t>de</a:t>
            </a:r>
            <a:endParaRPr sz="2000">
              <a:latin typeface="Verdana"/>
              <a:cs typeface="Verdana"/>
            </a:endParaRPr>
          </a:p>
        </p:txBody>
      </p:sp>
      <p:sp>
        <p:nvSpPr>
          <p:cNvPr id="7" name="object 7"/>
          <p:cNvSpPr txBox="1"/>
          <p:nvPr/>
        </p:nvSpPr>
        <p:spPr>
          <a:xfrm>
            <a:off x="578916" y="3639058"/>
            <a:ext cx="3107690" cy="941069"/>
          </a:xfrm>
          <a:prstGeom prst="rect">
            <a:avLst/>
          </a:prstGeom>
        </p:spPr>
        <p:txBody>
          <a:bodyPr vert="horz" wrap="square" lIns="0" tIns="12700" rIns="0" bIns="0" rtlCol="0">
            <a:spAutoFit/>
          </a:bodyPr>
          <a:lstStyle/>
          <a:p>
            <a:pPr marL="12700" marR="5080">
              <a:lnSpc>
                <a:spcPct val="100000"/>
              </a:lnSpc>
              <a:spcBef>
                <a:spcPts val="100"/>
              </a:spcBef>
              <a:tabLst>
                <a:tab pos="733425" algn="l"/>
                <a:tab pos="1181735" algn="l"/>
                <a:tab pos="1632585" algn="l"/>
                <a:tab pos="1899285" algn="l"/>
                <a:tab pos="2210435" algn="l"/>
                <a:tab pos="2447925" algn="l"/>
              </a:tabLst>
            </a:pPr>
            <a:r>
              <a:rPr sz="2000" dirty="0">
                <a:solidFill>
                  <a:srgbClr val="2C2CB8"/>
                </a:solidFill>
                <a:latin typeface="Verdana"/>
                <a:cs typeface="Verdana"/>
              </a:rPr>
              <a:t>ht1	à	</a:t>
            </a:r>
            <a:r>
              <a:rPr sz="2000" spc="-10" dirty="0">
                <a:solidFill>
                  <a:srgbClr val="2C2CB8"/>
                </a:solidFill>
                <a:latin typeface="Verdana"/>
                <a:cs typeface="Verdana"/>
              </a:rPr>
              <a:t>ht</a:t>
            </a:r>
            <a:r>
              <a:rPr sz="2000" dirty="0">
                <a:solidFill>
                  <a:srgbClr val="2C2CB8"/>
                </a:solidFill>
                <a:latin typeface="Verdana"/>
                <a:cs typeface="Verdana"/>
              </a:rPr>
              <a:t>2		</a:t>
            </a:r>
            <a:r>
              <a:rPr sz="2000" spc="-10" dirty="0">
                <a:latin typeface="Verdana"/>
                <a:cs typeface="Verdana"/>
              </a:rPr>
              <a:t>e</a:t>
            </a:r>
            <a:r>
              <a:rPr sz="2000" dirty="0">
                <a:latin typeface="Verdana"/>
                <a:cs typeface="Verdana"/>
              </a:rPr>
              <a:t>t		a</a:t>
            </a:r>
            <a:r>
              <a:rPr sz="2000" spc="-15" dirty="0">
                <a:latin typeface="Verdana"/>
                <a:cs typeface="Verdana"/>
              </a:rPr>
              <a:t>us</a:t>
            </a:r>
            <a:r>
              <a:rPr sz="2000" dirty="0">
                <a:latin typeface="Verdana"/>
                <a:cs typeface="Verdana"/>
              </a:rPr>
              <a:t>si  </a:t>
            </a:r>
            <a:r>
              <a:rPr sz="2000" spc="-5" dirty="0">
                <a:solidFill>
                  <a:srgbClr val="FF3300"/>
                </a:solidFill>
                <a:latin typeface="Verdana"/>
                <a:cs typeface="Verdana"/>
              </a:rPr>
              <a:t>compenser	</a:t>
            </a:r>
            <a:r>
              <a:rPr sz="2000" spc="-10" dirty="0">
                <a:solidFill>
                  <a:srgbClr val="FF3300"/>
                </a:solidFill>
                <a:latin typeface="Verdana"/>
                <a:cs typeface="Verdana"/>
              </a:rPr>
              <a:t>les	</a:t>
            </a:r>
            <a:r>
              <a:rPr sz="2000" spc="-5" dirty="0">
                <a:solidFill>
                  <a:srgbClr val="FF3300"/>
                </a:solidFill>
                <a:latin typeface="Verdana"/>
                <a:cs typeface="Verdana"/>
              </a:rPr>
              <a:t>pertes </a:t>
            </a:r>
            <a:r>
              <a:rPr sz="2000" spc="-690" dirty="0">
                <a:solidFill>
                  <a:srgbClr val="FF3300"/>
                </a:solidFill>
                <a:latin typeface="Verdana"/>
                <a:cs typeface="Verdana"/>
              </a:rPr>
              <a:t> </a:t>
            </a:r>
            <a:r>
              <a:rPr sz="2000" dirty="0">
                <a:solidFill>
                  <a:srgbClr val="FF3300"/>
                </a:solidFill>
                <a:latin typeface="Verdana"/>
                <a:cs typeface="Verdana"/>
              </a:rPr>
              <a:t>charges</a:t>
            </a:r>
            <a:r>
              <a:rPr sz="2000" spc="-55" dirty="0">
                <a:solidFill>
                  <a:srgbClr val="FF3300"/>
                </a:solidFill>
                <a:latin typeface="Verdana"/>
                <a:cs typeface="Verdana"/>
              </a:rPr>
              <a:t> </a:t>
            </a:r>
            <a:r>
              <a:rPr sz="2000" dirty="0">
                <a:solidFill>
                  <a:srgbClr val="FF3300"/>
                </a:solidFill>
                <a:latin typeface="Verdana"/>
                <a:cs typeface="Verdana"/>
              </a:rPr>
              <a:t>J =</a:t>
            </a:r>
            <a:r>
              <a:rPr sz="2000" spc="-15" dirty="0">
                <a:solidFill>
                  <a:srgbClr val="FF3300"/>
                </a:solidFill>
                <a:latin typeface="Verdana"/>
                <a:cs typeface="Verdana"/>
              </a:rPr>
              <a:t> </a:t>
            </a:r>
            <a:r>
              <a:rPr sz="2000" dirty="0">
                <a:solidFill>
                  <a:srgbClr val="FF3300"/>
                </a:solidFill>
                <a:latin typeface="Verdana"/>
                <a:cs typeface="Verdana"/>
              </a:rPr>
              <a:t>f</a:t>
            </a:r>
            <a:r>
              <a:rPr sz="2000" spc="-25" dirty="0">
                <a:solidFill>
                  <a:srgbClr val="FF3300"/>
                </a:solidFill>
                <a:latin typeface="Verdana"/>
                <a:cs typeface="Verdana"/>
              </a:rPr>
              <a:t> </a:t>
            </a:r>
            <a:r>
              <a:rPr sz="2000" spc="-5" dirty="0">
                <a:solidFill>
                  <a:srgbClr val="FF3300"/>
                </a:solidFill>
                <a:latin typeface="Verdana"/>
                <a:cs typeface="Verdana"/>
              </a:rPr>
              <a:t>(Qv²)</a:t>
            </a:r>
            <a:endParaRPr sz="2000">
              <a:latin typeface="Verdana"/>
              <a:cs typeface="Verdana"/>
            </a:endParaRPr>
          </a:p>
        </p:txBody>
      </p:sp>
      <p:pic>
        <p:nvPicPr>
          <p:cNvPr id="8" name="object 8"/>
          <p:cNvPicPr/>
          <p:nvPr/>
        </p:nvPicPr>
        <p:blipFill>
          <a:blip r:embed="rId2" cstate="print"/>
          <a:stretch>
            <a:fillRect/>
          </a:stretch>
        </p:blipFill>
        <p:spPr>
          <a:xfrm>
            <a:off x="4714875" y="1142987"/>
            <a:ext cx="4429125" cy="4550918"/>
          </a:xfrm>
          <a:prstGeom prst="rect">
            <a:avLst/>
          </a:prstGeom>
        </p:spPr>
      </p:pic>
      <p:sp>
        <p:nvSpPr>
          <p:cNvPr id="9" name="object 9"/>
          <p:cNvSpPr txBox="1"/>
          <p:nvPr/>
        </p:nvSpPr>
        <p:spPr>
          <a:xfrm>
            <a:off x="4008501" y="5673038"/>
            <a:ext cx="4413250" cy="574040"/>
          </a:xfrm>
          <a:prstGeom prst="rect">
            <a:avLst/>
          </a:prstGeom>
        </p:spPr>
        <p:txBody>
          <a:bodyPr vert="horz" wrap="square" lIns="0" tIns="12700" rIns="0" bIns="0" rtlCol="0">
            <a:spAutoFit/>
          </a:bodyPr>
          <a:lstStyle/>
          <a:p>
            <a:pPr marL="12700" marR="5080">
              <a:lnSpc>
                <a:spcPct val="100000"/>
              </a:lnSpc>
              <a:spcBef>
                <a:spcPts val="100"/>
              </a:spcBef>
              <a:tabLst>
                <a:tab pos="1094105" algn="l"/>
                <a:tab pos="1614170" algn="l"/>
                <a:tab pos="3068320" algn="l"/>
                <a:tab pos="3920490" algn="l"/>
              </a:tabLst>
            </a:pPr>
            <a:r>
              <a:rPr sz="1800" b="1" dirty="0">
                <a:solidFill>
                  <a:srgbClr val="FF3300"/>
                </a:solidFill>
                <a:latin typeface="Verdana"/>
                <a:cs typeface="Verdana"/>
              </a:rPr>
              <a:t>Figure	</a:t>
            </a:r>
            <a:r>
              <a:rPr lang="fr-FR" b="1" spc="5" dirty="0" smtClean="0">
                <a:solidFill>
                  <a:srgbClr val="FF3300"/>
                </a:solidFill>
                <a:latin typeface="Verdana"/>
                <a:cs typeface="Verdana"/>
              </a:rPr>
              <a:t>1</a:t>
            </a:r>
            <a:r>
              <a:rPr sz="1800" b="1" dirty="0" smtClean="0">
                <a:solidFill>
                  <a:srgbClr val="FF3300"/>
                </a:solidFill>
                <a:latin typeface="Verdana"/>
                <a:cs typeface="Verdana"/>
              </a:rPr>
              <a:t>:</a:t>
            </a:r>
            <a:r>
              <a:rPr sz="1800" b="1" dirty="0">
                <a:solidFill>
                  <a:srgbClr val="FF3300"/>
                </a:solidFill>
                <a:latin typeface="Verdana"/>
                <a:cs typeface="Verdana"/>
              </a:rPr>
              <a:t>	Transfe</a:t>
            </a:r>
            <a:r>
              <a:rPr sz="1800" b="1" spc="5" dirty="0">
                <a:solidFill>
                  <a:srgbClr val="FF3300"/>
                </a:solidFill>
                <a:latin typeface="Verdana"/>
                <a:cs typeface="Verdana"/>
              </a:rPr>
              <a:t>r</a:t>
            </a:r>
            <a:r>
              <a:rPr sz="1800" b="1" dirty="0">
                <a:solidFill>
                  <a:srgbClr val="FF3300"/>
                </a:solidFill>
                <a:latin typeface="Verdana"/>
                <a:cs typeface="Verdana"/>
              </a:rPr>
              <a:t>t	a</a:t>
            </a:r>
            <a:r>
              <a:rPr sz="1800" b="1" spc="-10" dirty="0">
                <a:solidFill>
                  <a:srgbClr val="FF3300"/>
                </a:solidFill>
                <a:latin typeface="Verdana"/>
                <a:cs typeface="Verdana"/>
              </a:rPr>
              <a:t>v</a:t>
            </a:r>
            <a:r>
              <a:rPr sz="1800" b="1" spc="-5" dirty="0">
                <a:solidFill>
                  <a:srgbClr val="FF3300"/>
                </a:solidFill>
                <a:latin typeface="Verdana"/>
                <a:cs typeface="Verdana"/>
              </a:rPr>
              <a:t>e</a:t>
            </a:r>
            <a:r>
              <a:rPr sz="1800" b="1" dirty="0">
                <a:solidFill>
                  <a:srgbClr val="FF3300"/>
                </a:solidFill>
                <a:latin typeface="Verdana"/>
                <a:cs typeface="Verdana"/>
              </a:rPr>
              <a:t>c	</a:t>
            </a:r>
            <a:r>
              <a:rPr sz="1800" b="1" spc="-5" dirty="0">
                <a:solidFill>
                  <a:srgbClr val="FF3300"/>
                </a:solidFill>
                <a:latin typeface="Verdana"/>
                <a:cs typeface="Verdana"/>
              </a:rPr>
              <a:t>u</a:t>
            </a:r>
            <a:r>
              <a:rPr sz="1800" b="1" spc="10" dirty="0">
                <a:solidFill>
                  <a:srgbClr val="FF3300"/>
                </a:solidFill>
                <a:latin typeface="Verdana"/>
                <a:cs typeface="Verdana"/>
              </a:rPr>
              <a:t>n</a:t>
            </a:r>
            <a:r>
              <a:rPr sz="1800" b="1" dirty="0">
                <a:solidFill>
                  <a:srgbClr val="FF3300"/>
                </a:solidFill>
                <a:latin typeface="Verdana"/>
                <a:cs typeface="Verdana"/>
              </a:rPr>
              <a:t>e  </a:t>
            </a:r>
            <a:r>
              <a:rPr sz="1800" b="1" spc="-5" dirty="0">
                <a:solidFill>
                  <a:srgbClr val="FF3300"/>
                </a:solidFill>
                <a:latin typeface="Verdana"/>
                <a:cs typeface="Verdana"/>
              </a:rPr>
              <a:t>pompe</a:t>
            </a:r>
            <a:r>
              <a:rPr sz="1800" b="1" spc="-15" dirty="0">
                <a:solidFill>
                  <a:srgbClr val="FF3300"/>
                </a:solidFill>
                <a:latin typeface="Verdana"/>
                <a:cs typeface="Verdana"/>
              </a:rPr>
              <a:t> </a:t>
            </a:r>
            <a:r>
              <a:rPr sz="1800" b="1" dirty="0">
                <a:solidFill>
                  <a:srgbClr val="FF3300"/>
                </a:solidFill>
                <a:latin typeface="Verdana"/>
                <a:cs typeface="Verdana"/>
              </a:rPr>
              <a:t>du</a:t>
            </a:r>
            <a:r>
              <a:rPr sz="1800" b="1" spc="-5" dirty="0">
                <a:solidFill>
                  <a:srgbClr val="FF3300"/>
                </a:solidFill>
                <a:latin typeface="Verdana"/>
                <a:cs typeface="Verdana"/>
              </a:rPr>
              <a:t> bac</a:t>
            </a:r>
            <a:r>
              <a:rPr sz="1800" b="1" dirty="0">
                <a:solidFill>
                  <a:srgbClr val="FF3300"/>
                </a:solidFill>
                <a:latin typeface="Verdana"/>
                <a:cs typeface="Verdana"/>
              </a:rPr>
              <a:t> </a:t>
            </a:r>
            <a:r>
              <a:rPr sz="1800" b="1" spc="-5" dirty="0">
                <a:solidFill>
                  <a:srgbClr val="FF3300"/>
                </a:solidFill>
                <a:latin typeface="Verdana"/>
                <a:cs typeface="Verdana"/>
              </a:rPr>
              <a:t>B1 vers</a:t>
            </a:r>
            <a:r>
              <a:rPr sz="1800" b="1" dirty="0">
                <a:solidFill>
                  <a:srgbClr val="FF3300"/>
                </a:solidFill>
                <a:latin typeface="Verdana"/>
                <a:cs typeface="Verdana"/>
              </a:rPr>
              <a:t> </a:t>
            </a:r>
            <a:r>
              <a:rPr sz="1800" b="1" spc="-5" dirty="0">
                <a:solidFill>
                  <a:srgbClr val="FF3300"/>
                </a:solidFill>
                <a:latin typeface="Verdana"/>
                <a:cs typeface="Verdana"/>
              </a:rPr>
              <a:t>le bac</a:t>
            </a:r>
            <a:r>
              <a:rPr sz="1800" b="1" dirty="0">
                <a:solidFill>
                  <a:srgbClr val="FF3300"/>
                </a:solidFill>
                <a:latin typeface="Verdana"/>
                <a:cs typeface="Verdana"/>
              </a:rPr>
              <a:t> </a:t>
            </a:r>
            <a:r>
              <a:rPr sz="1800" b="1" spc="-5" dirty="0">
                <a:solidFill>
                  <a:srgbClr val="FF3300"/>
                </a:solidFill>
                <a:latin typeface="Verdana"/>
                <a:cs typeface="Verdana"/>
              </a:rPr>
              <a:t>B2</a:t>
            </a:r>
            <a:endParaRPr sz="1800" dirty="0">
              <a:latin typeface="Verdana"/>
              <a:cs typeface="Verdana"/>
            </a:endParaRPr>
          </a:p>
        </p:txBody>
      </p:sp>
      <p:sp>
        <p:nvSpPr>
          <p:cNvPr id="10" name="Espace réservé du numéro de diapositive 9"/>
          <p:cNvSpPr>
            <a:spLocks noGrp="1"/>
          </p:cNvSpPr>
          <p:nvPr>
            <p:ph type="sldNum" sz="quarter" idx="7"/>
          </p:nvPr>
        </p:nvSpPr>
        <p:spPr/>
        <p:txBody>
          <a:bodyPr/>
          <a:lstStyle/>
          <a:p>
            <a:fld id="{B6F15528-21DE-4FAA-801E-634DDDAF4B2B}" type="slidenum">
              <a:rPr lang="fr-FR" smtClean="0"/>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385675"/>
            <a:ext cx="5562600" cy="32124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3335" rIns="0" bIns="0" rtlCol="0">
            <a:spAutoFit/>
          </a:bodyPr>
          <a:lstStyle/>
          <a:p>
            <a:pPr marL="12700">
              <a:lnSpc>
                <a:spcPct val="100000"/>
              </a:lnSpc>
              <a:spcBef>
                <a:spcPts val="105"/>
              </a:spcBef>
            </a:pPr>
            <a:r>
              <a:rPr lang="fr-FR" b="0" spc="-5" dirty="0" smtClean="0">
                <a:solidFill>
                  <a:srgbClr val="000000"/>
                </a:solidFill>
                <a:latin typeface="Verdana"/>
                <a:cs typeface="Verdana"/>
              </a:rPr>
              <a:t>Exemple; </a:t>
            </a:r>
            <a:r>
              <a:rPr b="0" spc="-5" dirty="0" err="1" smtClean="0">
                <a:solidFill>
                  <a:srgbClr val="000000"/>
                </a:solidFill>
                <a:latin typeface="Verdana"/>
                <a:cs typeface="Verdana"/>
              </a:rPr>
              <a:t>Considérons</a:t>
            </a:r>
            <a:r>
              <a:rPr b="0" spc="-50" dirty="0" smtClean="0">
                <a:solidFill>
                  <a:srgbClr val="000000"/>
                </a:solidFill>
                <a:latin typeface="Verdana"/>
                <a:cs typeface="Verdana"/>
              </a:rPr>
              <a:t> </a:t>
            </a:r>
            <a:r>
              <a:rPr dirty="0">
                <a:solidFill>
                  <a:srgbClr val="000000"/>
                </a:solidFill>
              </a:rPr>
              <a:t>le</a:t>
            </a:r>
            <a:r>
              <a:rPr spc="-10" dirty="0">
                <a:solidFill>
                  <a:srgbClr val="000000"/>
                </a:solidFill>
              </a:rPr>
              <a:t> </a:t>
            </a:r>
            <a:r>
              <a:rPr spc="-5" dirty="0">
                <a:solidFill>
                  <a:srgbClr val="000000"/>
                </a:solidFill>
              </a:rPr>
              <a:t>réseau</a:t>
            </a:r>
            <a:r>
              <a:rPr spc="-20" dirty="0">
                <a:solidFill>
                  <a:srgbClr val="000000"/>
                </a:solidFill>
              </a:rPr>
              <a:t> </a:t>
            </a:r>
            <a:r>
              <a:rPr b="0" spc="-5" dirty="0">
                <a:solidFill>
                  <a:srgbClr val="000000"/>
                </a:solidFill>
                <a:latin typeface="Verdana"/>
                <a:cs typeface="Verdana"/>
              </a:rPr>
              <a:t>suivant:</a:t>
            </a:r>
          </a:p>
        </p:txBody>
      </p:sp>
      <p:sp>
        <p:nvSpPr>
          <p:cNvPr id="3" name="object 3"/>
          <p:cNvSpPr txBox="1"/>
          <p:nvPr/>
        </p:nvSpPr>
        <p:spPr>
          <a:xfrm>
            <a:off x="2418079" y="1071625"/>
            <a:ext cx="5181599" cy="2506455"/>
          </a:xfrm>
          <a:prstGeom prst="rect">
            <a:avLst/>
          </a:prstGeom>
        </p:spPr>
        <p:txBody>
          <a:bodyPr vert="horz" wrap="square" lIns="0" tIns="13335" rIns="0" bIns="0" rtlCol="0">
            <a:spAutoFit/>
          </a:bodyPr>
          <a:lstStyle/>
          <a:p>
            <a:pPr marL="12700" marR="73025">
              <a:lnSpc>
                <a:spcPct val="100000"/>
              </a:lnSpc>
              <a:spcBef>
                <a:spcPts val="105"/>
              </a:spcBef>
            </a:pPr>
            <a:r>
              <a:rPr dirty="0">
                <a:latin typeface="Verdana"/>
                <a:cs typeface="Verdana"/>
              </a:rPr>
              <a:t>La</a:t>
            </a:r>
            <a:r>
              <a:rPr spc="5" dirty="0">
                <a:latin typeface="Verdana"/>
                <a:cs typeface="Verdana"/>
              </a:rPr>
              <a:t> </a:t>
            </a:r>
            <a:r>
              <a:rPr spc="-5" dirty="0">
                <a:latin typeface="Verdana"/>
                <a:cs typeface="Verdana"/>
              </a:rPr>
              <a:t>pression</a:t>
            </a:r>
            <a:r>
              <a:rPr spc="15" dirty="0">
                <a:latin typeface="Verdana"/>
                <a:cs typeface="Verdana"/>
              </a:rPr>
              <a:t> </a:t>
            </a:r>
            <a:r>
              <a:rPr spc="-5" dirty="0">
                <a:latin typeface="Verdana"/>
                <a:cs typeface="Verdana"/>
              </a:rPr>
              <a:t>qui</a:t>
            </a:r>
            <a:r>
              <a:rPr spc="30" dirty="0">
                <a:latin typeface="Verdana"/>
                <a:cs typeface="Verdana"/>
              </a:rPr>
              <a:t> </a:t>
            </a:r>
            <a:r>
              <a:rPr spc="-5" dirty="0">
                <a:latin typeface="Verdana"/>
                <a:cs typeface="Verdana"/>
              </a:rPr>
              <a:t>règne</a:t>
            </a:r>
            <a:r>
              <a:rPr spc="15" dirty="0">
                <a:latin typeface="Verdana"/>
                <a:cs typeface="Verdana"/>
              </a:rPr>
              <a:t> </a:t>
            </a:r>
            <a:r>
              <a:rPr spc="-5" dirty="0">
                <a:latin typeface="Verdana"/>
                <a:cs typeface="Verdana"/>
              </a:rPr>
              <a:t>dans</a:t>
            </a:r>
            <a:r>
              <a:rPr spc="25" dirty="0">
                <a:latin typeface="Verdana"/>
                <a:cs typeface="Verdana"/>
              </a:rPr>
              <a:t> </a:t>
            </a:r>
            <a:r>
              <a:rPr spc="-10" dirty="0">
                <a:latin typeface="Verdana"/>
                <a:cs typeface="Verdana"/>
              </a:rPr>
              <a:t>le </a:t>
            </a:r>
            <a:r>
              <a:rPr spc="-5" dirty="0">
                <a:latin typeface="Verdana"/>
                <a:cs typeface="Verdana"/>
              </a:rPr>
              <a:t> </a:t>
            </a:r>
            <a:r>
              <a:rPr b="1" dirty="0">
                <a:latin typeface="Verdana"/>
                <a:cs typeface="Verdana"/>
              </a:rPr>
              <a:t>bac</a:t>
            </a:r>
            <a:r>
              <a:rPr b="1" spc="-30" dirty="0">
                <a:latin typeface="Verdana"/>
                <a:cs typeface="Verdana"/>
              </a:rPr>
              <a:t> </a:t>
            </a:r>
            <a:r>
              <a:rPr b="1" dirty="0">
                <a:latin typeface="Verdana"/>
                <a:cs typeface="Verdana"/>
              </a:rPr>
              <a:t>1 </a:t>
            </a:r>
            <a:r>
              <a:rPr b="1" spc="-5" dirty="0">
                <a:latin typeface="Verdana"/>
                <a:cs typeface="Verdana"/>
              </a:rPr>
              <a:t>est </a:t>
            </a:r>
            <a:r>
              <a:rPr b="1" dirty="0">
                <a:latin typeface="Verdana"/>
                <a:cs typeface="Verdana"/>
              </a:rPr>
              <a:t>P1</a:t>
            </a:r>
            <a:r>
              <a:rPr b="1" spc="-5" dirty="0">
                <a:latin typeface="Verdana"/>
                <a:cs typeface="Verdana"/>
              </a:rPr>
              <a:t> </a:t>
            </a:r>
            <a:r>
              <a:rPr b="1" dirty="0">
                <a:latin typeface="Verdana"/>
                <a:cs typeface="Verdana"/>
              </a:rPr>
              <a:t>=</a:t>
            </a:r>
            <a:r>
              <a:rPr b="1" spc="-5" dirty="0">
                <a:latin typeface="Verdana"/>
                <a:cs typeface="Verdana"/>
              </a:rPr>
              <a:t> </a:t>
            </a:r>
            <a:r>
              <a:rPr b="1" dirty="0">
                <a:latin typeface="Verdana"/>
                <a:cs typeface="Verdana"/>
              </a:rPr>
              <a:t>3,6 bar</a:t>
            </a:r>
            <a:r>
              <a:rPr dirty="0">
                <a:latin typeface="Verdana"/>
                <a:cs typeface="Verdana"/>
              </a:rPr>
              <a:t>,</a:t>
            </a:r>
            <a:r>
              <a:rPr spc="-10" dirty="0">
                <a:latin typeface="Verdana"/>
                <a:cs typeface="Verdana"/>
              </a:rPr>
              <a:t> </a:t>
            </a:r>
            <a:r>
              <a:rPr spc="-5" dirty="0">
                <a:latin typeface="Verdana"/>
                <a:cs typeface="Verdana"/>
              </a:rPr>
              <a:t>et</a:t>
            </a:r>
            <a:r>
              <a:rPr spc="-25" dirty="0">
                <a:latin typeface="Verdana"/>
                <a:cs typeface="Verdana"/>
              </a:rPr>
              <a:t> </a:t>
            </a:r>
            <a:r>
              <a:rPr spc="-10" dirty="0">
                <a:latin typeface="Verdana"/>
                <a:cs typeface="Verdana"/>
              </a:rPr>
              <a:t>celle </a:t>
            </a:r>
            <a:r>
              <a:rPr spc="-690" dirty="0">
                <a:latin typeface="Verdana"/>
                <a:cs typeface="Verdana"/>
              </a:rPr>
              <a:t> </a:t>
            </a:r>
            <a:r>
              <a:rPr spc="-5" dirty="0">
                <a:latin typeface="Verdana"/>
                <a:cs typeface="Verdana"/>
              </a:rPr>
              <a:t>qui</a:t>
            </a:r>
            <a:r>
              <a:rPr spc="-30" dirty="0">
                <a:latin typeface="Verdana"/>
                <a:cs typeface="Verdana"/>
              </a:rPr>
              <a:t> </a:t>
            </a:r>
            <a:r>
              <a:rPr spc="-5" dirty="0">
                <a:latin typeface="Verdana"/>
                <a:cs typeface="Verdana"/>
              </a:rPr>
              <a:t>règne</a:t>
            </a:r>
            <a:r>
              <a:rPr spc="-30" dirty="0">
                <a:latin typeface="Verdana"/>
                <a:cs typeface="Verdana"/>
              </a:rPr>
              <a:t> </a:t>
            </a:r>
            <a:r>
              <a:rPr dirty="0">
                <a:latin typeface="Verdana"/>
                <a:cs typeface="Verdana"/>
              </a:rPr>
              <a:t>dans</a:t>
            </a:r>
            <a:r>
              <a:rPr spc="-25" dirty="0">
                <a:latin typeface="Verdana"/>
                <a:cs typeface="Verdana"/>
              </a:rPr>
              <a:t> </a:t>
            </a:r>
            <a:r>
              <a:rPr b="1" dirty="0">
                <a:latin typeface="Verdana"/>
                <a:cs typeface="Verdana"/>
              </a:rPr>
              <a:t>le</a:t>
            </a:r>
            <a:r>
              <a:rPr b="1" spc="-5" dirty="0">
                <a:latin typeface="Verdana"/>
                <a:cs typeface="Verdana"/>
              </a:rPr>
              <a:t> </a:t>
            </a:r>
            <a:r>
              <a:rPr b="1" dirty="0">
                <a:latin typeface="Verdana"/>
                <a:cs typeface="Verdana"/>
              </a:rPr>
              <a:t>bac</a:t>
            </a:r>
            <a:r>
              <a:rPr b="1" spc="-5" dirty="0">
                <a:latin typeface="Verdana"/>
                <a:cs typeface="Verdana"/>
              </a:rPr>
              <a:t> </a:t>
            </a:r>
            <a:r>
              <a:rPr b="1" dirty="0">
                <a:latin typeface="Verdana"/>
                <a:cs typeface="Verdana"/>
              </a:rPr>
              <a:t>2</a:t>
            </a:r>
            <a:r>
              <a:rPr b="1" spc="-5" dirty="0">
                <a:latin typeface="Verdana"/>
                <a:cs typeface="Verdana"/>
              </a:rPr>
              <a:t> </a:t>
            </a:r>
            <a:r>
              <a:rPr b="1" dirty="0" err="1">
                <a:latin typeface="Verdana"/>
                <a:cs typeface="Verdana"/>
              </a:rPr>
              <a:t>est</a:t>
            </a:r>
            <a:r>
              <a:rPr b="1" spc="-25" dirty="0">
                <a:latin typeface="Verdana"/>
                <a:cs typeface="Verdana"/>
              </a:rPr>
              <a:t> </a:t>
            </a:r>
            <a:r>
              <a:rPr b="1" spc="-5" dirty="0" smtClean="0">
                <a:latin typeface="Verdana"/>
                <a:cs typeface="Verdana"/>
              </a:rPr>
              <a:t>P2</a:t>
            </a:r>
            <a:r>
              <a:rPr lang="fr-FR" dirty="0">
                <a:latin typeface="Verdana"/>
                <a:cs typeface="Verdana"/>
              </a:rPr>
              <a:t> </a:t>
            </a:r>
            <a:r>
              <a:rPr b="1" dirty="0" smtClean="0">
                <a:latin typeface="Verdana"/>
                <a:cs typeface="Verdana"/>
              </a:rPr>
              <a:t>=</a:t>
            </a:r>
            <a:r>
              <a:rPr b="1" spc="-20" dirty="0" smtClean="0">
                <a:latin typeface="Verdana"/>
                <a:cs typeface="Verdana"/>
              </a:rPr>
              <a:t> </a:t>
            </a:r>
            <a:r>
              <a:rPr b="1" dirty="0">
                <a:latin typeface="Verdana"/>
                <a:cs typeface="Verdana"/>
              </a:rPr>
              <a:t>1,4 bar</a:t>
            </a:r>
            <a:r>
              <a:rPr dirty="0">
                <a:latin typeface="Verdana"/>
                <a:cs typeface="Verdana"/>
              </a:rPr>
              <a:t>.</a:t>
            </a:r>
            <a:r>
              <a:rPr spc="-30" dirty="0">
                <a:latin typeface="Verdana"/>
                <a:cs typeface="Verdana"/>
              </a:rPr>
              <a:t> </a:t>
            </a:r>
            <a:r>
              <a:rPr dirty="0">
                <a:latin typeface="Verdana"/>
                <a:cs typeface="Verdana"/>
              </a:rPr>
              <a:t>La</a:t>
            </a:r>
            <a:r>
              <a:rPr spc="-5" dirty="0">
                <a:latin typeface="Verdana"/>
                <a:cs typeface="Verdana"/>
              </a:rPr>
              <a:t> distance</a:t>
            </a:r>
            <a:r>
              <a:rPr spc="-35" dirty="0">
                <a:latin typeface="Verdana"/>
                <a:cs typeface="Verdana"/>
              </a:rPr>
              <a:t> </a:t>
            </a:r>
            <a:r>
              <a:rPr dirty="0">
                <a:latin typeface="Verdana"/>
                <a:cs typeface="Verdana"/>
              </a:rPr>
              <a:t>entre</a:t>
            </a:r>
          </a:p>
          <a:p>
            <a:pPr marL="12700" marR="5080">
              <a:lnSpc>
                <a:spcPct val="100000"/>
              </a:lnSpc>
            </a:pPr>
            <a:r>
              <a:rPr spc="-10" dirty="0">
                <a:latin typeface="Verdana"/>
                <a:cs typeface="Verdana"/>
              </a:rPr>
              <a:t>les</a:t>
            </a:r>
            <a:r>
              <a:rPr spc="-25" dirty="0">
                <a:latin typeface="Verdana"/>
                <a:cs typeface="Verdana"/>
              </a:rPr>
              <a:t> </a:t>
            </a:r>
            <a:r>
              <a:rPr b="1" dirty="0">
                <a:latin typeface="Verdana"/>
                <a:cs typeface="Verdana"/>
              </a:rPr>
              <a:t>niveaux</a:t>
            </a:r>
            <a:r>
              <a:rPr b="1" spc="-35" dirty="0">
                <a:latin typeface="Verdana"/>
                <a:cs typeface="Verdana"/>
              </a:rPr>
              <a:t> </a:t>
            </a:r>
            <a:r>
              <a:rPr b="1" dirty="0">
                <a:latin typeface="Verdana"/>
                <a:cs typeface="Verdana"/>
              </a:rPr>
              <a:t>de</a:t>
            </a:r>
            <a:r>
              <a:rPr b="1" spc="-10" dirty="0">
                <a:latin typeface="Verdana"/>
                <a:cs typeface="Verdana"/>
              </a:rPr>
              <a:t> </a:t>
            </a:r>
            <a:r>
              <a:rPr b="1" dirty="0">
                <a:latin typeface="Verdana"/>
                <a:cs typeface="Verdana"/>
              </a:rPr>
              <a:t>liquide</a:t>
            </a:r>
            <a:r>
              <a:rPr b="1" spc="-20" dirty="0">
                <a:latin typeface="Verdana"/>
                <a:cs typeface="Verdana"/>
              </a:rPr>
              <a:t> </a:t>
            </a:r>
            <a:r>
              <a:rPr b="1" dirty="0">
                <a:latin typeface="Verdana"/>
                <a:cs typeface="Verdana"/>
              </a:rPr>
              <a:t>dans</a:t>
            </a:r>
            <a:r>
              <a:rPr b="1" spc="-10" dirty="0">
                <a:latin typeface="Verdana"/>
                <a:cs typeface="Verdana"/>
              </a:rPr>
              <a:t> </a:t>
            </a:r>
            <a:r>
              <a:rPr b="1" dirty="0">
                <a:latin typeface="Verdana"/>
                <a:cs typeface="Verdana"/>
              </a:rPr>
              <a:t>les </a:t>
            </a:r>
            <a:r>
              <a:rPr b="1" spc="-670" dirty="0">
                <a:latin typeface="Verdana"/>
                <a:cs typeface="Verdana"/>
              </a:rPr>
              <a:t> </a:t>
            </a:r>
            <a:r>
              <a:rPr b="1" spc="-5" dirty="0">
                <a:latin typeface="Verdana"/>
                <a:cs typeface="Verdana"/>
              </a:rPr>
              <a:t>deux</a:t>
            </a:r>
            <a:r>
              <a:rPr b="1" spc="-20" dirty="0">
                <a:latin typeface="Verdana"/>
                <a:cs typeface="Verdana"/>
              </a:rPr>
              <a:t> </a:t>
            </a:r>
            <a:r>
              <a:rPr b="1" dirty="0">
                <a:latin typeface="Verdana"/>
                <a:cs typeface="Verdana"/>
              </a:rPr>
              <a:t>bacs</a:t>
            </a:r>
            <a:r>
              <a:rPr b="1" spc="-20" dirty="0">
                <a:latin typeface="Verdana"/>
                <a:cs typeface="Verdana"/>
              </a:rPr>
              <a:t> </a:t>
            </a:r>
            <a:r>
              <a:rPr b="1" spc="-5" dirty="0">
                <a:latin typeface="Verdana"/>
                <a:cs typeface="Verdana"/>
              </a:rPr>
              <a:t>est</a:t>
            </a:r>
            <a:r>
              <a:rPr b="1" dirty="0">
                <a:latin typeface="Verdana"/>
                <a:cs typeface="Verdana"/>
              </a:rPr>
              <a:t> de</a:t>
            </a:r>
            <a:r>
              <a:rPr b="1" spc="-20" dirty="0">
                <a:latin typeface="Verdana"/>
                <a:cs typeface="Verdana"/>
              </a:rPr>
              <a:t> </a:t>
            </a:r>
            <a:r>
              <a:rPr b="1" dirty="0">
                <a:latin typeface="Verdana"/>
                <a:cs typeface="Verdana"/>
              </a:rPr>
              <a:t>12</a:t>
            </a:r>
            <a:r>
              <a:rPr b="1" spc="5" dirty="0">
                <a:latin typeface="Verdana"/>
                <a:cs typeface="Verdana"/>
              </a:rPr>
              <a:t> </a:t>
            </a:r>
            <a:r>
              <a:rPr b="1" dirty="0" smtClean="0">
                <a:latin typeface="Verdana"/>
                <a:cs typeface="Verdana"/>
              </a:rPr>
              <a:t>m</a:t>
            </a:r>
            <a:endParaRPr dirty="0">
              <a:latin typeface="Verdana"/>
              <a:cs typeface="Verdana"/>
            </a:endParaRPr>
          </a:p>
          <a:p>
            <a:pPr marL="12700" marR="394970">
              <a:lnSpc>
                <a:spcPct val="100000"/>
              </a:lnSpc>
              <a:spcBef>
                <a:spcPts val="5"/>
              </a:spcBef>
            </a:pPr>
            <a:r>
              <a:rPr spc="-5" dirty="0">
                <a:latin typeface="Verdana"/>
                <a:cs typeface="Verdana"/>
              </a:rPr>
              <a:t>On</a:t>
            </a:r>
            <a:r>
              <a:rPr spc="-35" dirty="0">
                <a:latin typeface="Verdana"/>
                <a:cs typeface="Verdana"/>
              </a:rPr>
              <a:t> </a:t>
            </a:r>
            <a:r>
              <a:rPr spc="-5" dirty="0">
                <a:latin typeface="Verdana"/>
                <a:cs typeface="Verdana"/>
              </a:rPr>
              <a:t>prend</a:t>
            </a:r>
            <a:r>
              <a:rPr spc="-30" dirty="0">
                <a:latin typeface="Verdana"/>
                <a:cs typeface="Verdana"/>
              </a:rPr>
              <a:t> </a:t>
            </a:r>
            <a:r>
              <a:rPr b="1" dirty="0">
                <a:latin typeface="Verdana"/>
                <a:cs typeface="Verdana"/>
              </a:rPr>
              <a:t>comme</a:t>
            </a:r>
            <a:r>
              <a:rPr b="1" spc="-30" dirty="0">
                <a:latin typeface="Verdana"/>
                <a:cs typeface="Verdana"/>
              </a:rPr>
              <a:t> </a:t>
            </a:r>
            <a:r>
              <a:rPr b="1" dirty="0">
                <a:latin typeface="Verdana"/>
                <a:cs typeface="Verdana"/>
              </a:rPr>
              <a:t>origine</a:t>
            </a:r>
            <a:r>
              <a:rPr b="1" spc="-25" dirty="0">
                <a:latin typeface="Verdana"/>
                <a:cs typeface="Verdana"/>
              </a:rPr>
              <a:t> </a:t>
            </a:r>
            <a:r>
              <a:rPr spc="-5" dirty="0">
                <a:latin typeface="Verdana"/>
                <a:cs typeface="Verdana"/>
              </a:rPr>
              <a:t>des </a:t>
            </a:r>
            <a:r>
              <a:rPr spc="-690" dirty="0">
                <a:latin typeface="Verdana"/>
                <a:cs typeface="Verdana"/>
              </a:rPr>
              <a:t> </a:t>
            </a:r>
            <a:r>
              <a:rPr spc="-5" dirty="0">
                <a:latin typeface="Verdana"/>
                <a:cs typeface="Verdana"/>
              </a:rPr>
              <a:t>altitudes le niveau d’eau dans </a:t>
            </a:r>
            <a:r>
              <a:rPr dirty="0">
                <a:latin typeface="Verdana"/>
                <a:cs typeface="Verdana"/>
              </a:rPr>
              <a:t> </a:t>
            </a:r>
            <a:r>
              <a:rPr spc="-5" dirty="0">
                <a:latin typeface="Verdana"/>
                <a:cs typeface="Verdana"/>
              </a:rPr>
              <a:t>le</a:t>
            </a:r>
            <a:r>
              <a:rPr spc="-20" dirty="0">
                <a:latin typeface="Verdana"/>
                <a:cs typeface="Verdana"/>
              </a:rPr>
              <a:t> </a:t>
            </a:r>
            <a:r>
              <a:rPr spc="-5" dirty="0">
                <a:latin typeface="Verdana"/>
                <a:cs typeface="Verdana"/>
              </a:rPr>
              <a:t>bac</a:t>
            </a:r>
            <a:r>
              <a:rPr spc="-10" dirty="0">
                <a:latin typeface="Verdana"/>
                <a:cs typeface="Verdana"/>
              </a:rPr>
              <a:t> </a:t>
            </a:r>
            <a:r>
              <a:rPr spc="-5" dirty="0">
                <a:latin typeface="Verdana"/>
                <a:cs typeface="Verdana"/>
              </a:rPr>
              <a:t>1</a:t>
            </a:r>
            <a:r>
              <a:rPr spc="-5" dirty="0" smtClean="0">
                <a:latin typeface="Verdana"/>
                <a:cs typeface="Verdana"/>
              </a:rPr>
              <a:t>.</a:t>
            </a:r>
            <a:endParaRPr dirty="0">
              <a:latin typeface="Verdana"/>
              <a:cs typeface="Verdana"/>
            </a:endParaRPr>
          </a:p>
          <a:p>
            <a:pPr marL="12700">
              <a:lnSpc>
                <a:spcPct val="100000"/>
              </a:lnSpc>
            </a:pPr>
            <a:r>
              <a:rPr spc="-5" dirty="0">
                <a:latin typeface="Verdana"/>
                <a:cs typeface="Verdana"/>
              </a:rPr>
              <a:t>On</a:t>
            </a:r>
            <a:r>
              <a:rPr spc="-35" dirty="0">
                <a:latin typeface="Verdana"/>
                <a:cs typeface="Verdana"/>
              </a:rPr>
              <a:t> </a:t>
            </a:r>
            <a:r>
              <a:rPr spc="-10" dirty="0">
                <a:latin typeface="Verdana"/>
                <a:cs typeface="Verdana"/>
              </a:rPr>
              <a:t>aura</a:t>
            </a:r>
            <a:r>
              <a:rPr spc="-40" dirty="0">
                <a:latin typeface="Verdana"/>
                <a:cs typeface="Verdana"/>
              </a:rPr>
              <a:t> </a:t>
            </a:r>
            <a:r>
              <a:rPr spc="-5" dirty="0">
                <a:latin typeface="Verdana"/>
                <a:cs typeface="Verdana"/>
              </a:rPr>
              <a:t>ainsi</a:t>
            </a:r>
            <a:r>
              <a:rPr spc="-25" dirty="0">
                <a:latin typeface="Verdana"/>
                <a:cs typeface="Verdana"/>
              </a:rPr>
              <a:t> </a:t>
            </a:r>
            <a:r>
              <a:rPr dirty="0">
                <a:latin typeface="Verdana"/>
                <a:cs typeface="Verdana"/>
              </a:rPr>
              <a:t>:</a:t>
            </a:r>
          </a:p>
          <a:p>
            <a:pPr marL="12700">
              <a:lnSpc>
                <a:spcPct val="100000"/>
              </a:lnSpc>
            </a:pPr>
            <a:r>
              <a:rPr b="1" dirty="0">
                <a:latin typeface="Verdana"/>
                <a:cs typeface="Verdana"/>
              </a:rPr>
              <a:t>z1</a:t>
            </a:r>
            <a:r>
              <a:rPr b="1" spc="-30" dirty="0">
                <a:latin typeface="Verdana"/>
                <a:cs typeface="Verdana"/>
              </a:rPr>
              <a:t> </a:t>
            </a:r>
            <a:r>
              <a:rPr b="1" dirty="0">
                <a:latin typeface="Verdana"/>
                <a:cs typeface="Verdana"/>
              </a:rPr>
              <a:t>=</a:t>
            </a:r>
            <a:r>
              <a:rPr b="1" spc="-5" dirty="0">
                <a:latin typeface="Verdana"/>
                <a:cs typeface="Verdana"/>
              </a:rPr>
              <a:t> </a:t>
            </a:r>
            <a:r>
              <a:rPr lang="fr-FR" b="1" dirty="0" smtClean="0">
                <a:latin typeface="Verdana"/>
                <a:cs typeface="Verdana"/>
              </a:rPr>
              <a:t>0</a:t>
            </a:r>
            <a:r>
              <a:rPr b="1" spc="-10" dirty="0" smtClean="0">
                <a:latin typeface="Verdana"/>
                <a:cs typeface="Verdana"/>
              </a:rPr>
              <a:t> </a:t>
            </a:r>
            <a:r>
              <a:rPr b="1" dirty="0">
                <a:latin typeface="Verdana"/>
                <a:cs typeface="Verdana"/>
              </a:rPr>
              <a:t>m</a:t>
            </a:r>
            <a:r>
              <a:rPr b="1" spc="-5" dirty="0">
                <a:latin typeface="Verdana"/>
                <a:cs typeface="Verdana"/>
              </a:rPr>
              <a:t> </a:t>
            </a:r>
            <a:r>
              <a:rPr lang="fr-FR" b="1" dirty="0" smtClean="0">
                <a:latin typeface="Verdana"/>
                <a:cs typeface="Verdana"/>
              </a:rPr>
              <a:t>; </a:t>
            </a:r>
            <a:r>
              <a:rPr b="1" dirty="0" smtClean="0">
                <a:latin typeface="Verdana"/>
                <a:cs typeface="Verdana"/>
              </a:rPr>
              <a:t> </a:t>
            </a:r>
            <a:r>
              <a:rPr b="1" dirty="0">
                <a:latin typeface="Verdana"/>
                <a:cs typeface="Verdana"/>
              </a:rPr>
              <a:t>z2</a:t>
            </a:r>
            <a:r>
              <a:rPr b="1" spc="-15" dirty="0">
                <a:latin typeface="Verdana"/>
                <a:cs typeface="Verdana"/>
              </a:rPr>
              <a:t> </a:t>
            </a:r>
            <a:r>
              <a:rPr b="1" dirty="0">
                <a:latin typeface="Verdana"/>
                <a:cs typeface="Verdana"/>
              </a:rPr>
              <a:t>=</a:t>
            </a:r>
            <a:r>
              <a:rPr b="1" spc="-5" dirty="0">
                <a:latin typeface="Verdana"/>
                <a:cs typeface="Verdana"/>
              </a:rPr>
              <a:t> </a:t>
            </a:r>
            <a:r>
              <a:rPr lang="fr-FR" b="1" dirty="0" smtClean="0">
                <a:latin typeface="Verdana"/>
                <a:cs typeface="Verdana"/>
              </a:rPr>
              <a:t>12</a:t>
            </a:r>
            <a:r>
              <a:rPr b="1" dirty="0" smtClean="0">
                <a:latin typeface="Verdana"/>
                <a:cs typeface="Verdana"/>
              </a:rPr>
              <a:t>m</a:t>
            </a:r>
            <a:endParaRPr dirty="0">
              <a:latin typeface="Verdana"/>
              <a:cs typeface="Verdana"/>
            </a:endParaRPr>
          </a:p>
        </p:txBody>
      </p:sp>
      <p:sp>
        <p:nvSpPr>
          <p:cNvPr id="4" name="object 4"/>
          <p:cNvSpPr txBox="1"/>
          <p:nvPr/>
        </p:nvSpPr>
        <p:spPr>
          <a:xfrm>
            <a:off x="228600" y="3657600"/>
            <a:ext cx="4036060" cy="843821"/>
          </a:xfrm>
          <a:prstGeom prst="rect">
            <a:avLst/>
          </a:prstGeom>
        </p:spPr>
        <p:txBody>
          <a:bodyPr vert="horz" wrap="square" lIns="0" tIns="12700" rIns="0" bIns="0" rtlCol="0">
            <a:spAutoFit/>
          </a:bodyPr>
          <a:lstStyle/>
          <a:p>
            <a:pPr marL="12700" marR="5080">
              <a:lnSpc>
                <a:spcPct val="100000"/>
              </a:lnSpc>
              <a:spcBef>
                <a:spcPts val="100"/>
              </a:spcBef>
            </a:pPr>
            <a:r>
              <a:rPr dirty="0">
                <a:latin typeface="Verdana"/>
                <a:cs typeface="Verdana"/>
              </a:rPr>
              <a:t>De</a:t>
            </a:r>
            <a:r>
              <a:rPr spc="-45" dirty="0">
                <a:latin typeface="Verdana"/>
                <a:cs typeface="Verdana"/>
              </a:rPr>
              <a:t> </a:t>
            </a:r>
            <a:r>
              <a:rPr spc="-5" dirty="0">
                <a:latin typeface="Verdana"/>
                <a:cs typeface="Verdana"/>
              </a:rPr>
              <a:t>plus,</a:t>
            </a:r>
            <a:r>
              <a:rPr spc="-10" dirty="0">
                <a:latin typeface="Verdana"/>
                <a:cs typeface="Verdana"/>
              </a:rPr>
              <a:t> </a:t>
            </a:r>
            <a:r>
              <a:rPr spc="-5" dirty="0">
                <a:latin typeface="Verdana"/>
                <a:cs typeface="Verdana"/>
              </a:rPr>
              <a:t>on</a:t>
            </a:r>
            <a:r>
              <a:rPr spc="-25" dirty="0">
                <a:latin typeface="Verdana"/>
                <a:cs typeface="Verdana"/>
              </a:rPr>
              <a:t> </a:t>
            </a:r>
            <a:r>
              <a:rPr spc="-5" dirty="0">
                <a:latin typeface="Verdana"/>
                <a:cs typeface="Verdana"/>
              </a:rPr>
              <a:t>considérera</a:t>
            </a:r>
            <a:r>
              <a:rPr spc="-25" dirty="0">
                <a:latin typeface="Verdana"/>
                <a:cs typeface="Verdana"/>
              </a:rPr>
              <a:t> </a:t>
            </a:r>
            <a:r>
              <a:rPr spc="-5" dirty="0">
                <a:latin typeface="Verdana"/>
                <a:cs typeface="Verdana"/>
              </a:rPr>
              <a:t>que</a:t>
            </a:r>
            <a:r>
              <a:rPr spc="-35" dirty="0">
                <a:latin typeface="Verdana"/>
                <a:cs typeface="Verdana"/>
              </a:rPr>
              <a:t> </a:t>
            </a:r>
            <a:r>
              <a:rPr spc="-10" dirty="0">
                <a:latin typeface="Verdana"/>
                <a:cs typeface="Verdana"/>
              </a:rPr>
              <a:t>les </a:t>
            </a:r>
            <a:r>
              <a:rPr spc="-690" dirty="0">
                <a:latin typeface="Verdana"/>
                <a:cs typeface="Verdana"/>
              </a:rPr>
              <a:t> </a:t>
            </a:r>
            <a:r>
              <a:rPr spc="-5" dirty="0">
                <a:latin typeface="Verdana"/>
                <a:cs typeface="Verdana"/>
              </a:rPr>
              <a:t>bacs </a:t>
            </a:r>
            <a:r>
              <a:rPr dirty="0">
                <a:latin typeface="Verdana"/>
                <a:cs typeface="Verdana"/>
              </a:rPr>
              <a:t>fonctionnent à </a:t>
            </a:r>
            <a:r>
              <a:rPr spc="-5" dirty="0">
                <a:latin typeface="Verdana"/>
                <a:cs typeface="Verdana"/>
              </a:rPr>
              <a:t>niveau </a:t>
            </a:r>
            <a:r>
              <a:rPr dirty="0">
                <a:latin typeface="Verdana"/>
                <a:cs typeface="Verdana"/>
              </a:rPr>
              <a:t> constant</a:t>
            </a:r>
            <a:r>
              <a:rPr b="1" dirty="0">
                <a:latin typeface="Verdana"/>
                <a:cs typeface="Verdana"/>
              </a:rPr>
              <a:t>:</a:t>
            </a:r>
            <a:r>
              <a:rPr b="1" spc="-20" dirty="0">
                <a:latin typeface="Verdana"/>
                <a:cs typeface="Verdana"/>
              </a:rPr>
              <a:t> </a:t>
            </a:r>
            <a:r>
              <a:rPr b="1" dirty="0">
                <a:latin typeface="Verdana"/>
                <a:cs typeface="Verdana"/>
              </a:rPr>
              <a:t>u1</a:t>
            </a:r>
            <a:r>
              <a:rPr b="1" spc="-55" dirty="0">
                <a:latin typeface="Verdana"/>
                <a:cs typeface="Verdana"/>
              </a:rPr>
              <a:t> </a:t>
            </a:r>
            <a:r>
              <a:rPr b="1" dirty="0">
                <a:latin typeface="Verdana"/>
                <a:cs typeface="Verdana"/>
              </a:rPr>
              <a:t>=</a:t>
            </a:r>
            <a:r>
              <a:rPr b="1" spc="-5" dirty="0">
                <a:latin typeface="Verdana"/>
                <a:cs typeface="Verdana"/>
              </a:rPr>
              <a:t> </a:t>
            </a:r>
            <a:r>
              <a:rPr b="1" dirty="0">
                <a:latin typeface="Verdana"/>
                <a:cs typeface="Verdana"/>
              </a:rPr>
              <a:t>u2 = 0</a:t>
            </a:r>
            <a:endParaRPr dirty="0">
              <a:latin typeface="Verdana"/>
              <a:cs typeface="Verdana"/>
            </a:endParaRPr>
          </a:p>
        </p:txBody>
      </p:sp>
      <p:pic>
        <p:nvPicPr>
          <p:cNvPr id="5" name="object 5"/>
          <p:cNvPicPr/>
          <p:nvPr/>
        </p:nvPicPr>
        <p:blipFill>
          <a:blip r:embed="rId2" cstate="print"/>
          <a:stretch>
            <a:fillRect/>
          </a:stretch>
        </p:blipFill>
        <p:spPr>
          <a:xfrm>
            <a:off x="5286375" y="1071625"/>
            <a:ext cx="3552444" cy="4000500"/>
          </a:xfrm>
          <a:prstGeom prst="rect">
            <a:avLst/>
          </a:prstGeom>
        </p:spPr>
      </p:pic>
      <p:sp>
        <p:nvSpPr>
          <p:cNvPr id="6" name="object 6"/>
          <p:cNvSpPr txBox="1"/>
          <p:nvPr/>
        </p:nvSpPr>
        <p:spPr>
          <a:xfrm>
            <a:off x="5161724" y="4677865"/>
            <a:ext cx="3801745" cy="57467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Verdana"/>
                <a:cs typeface="Verdana"/>
              </a:rPr>
              <a:t>Figure</a:t>
            </a:r>
            <a:r>
              <a:rPr sz="1800" b="1" spc="-30" dirty="0">
                <a:solidFill>
                  <a:srgbClr val="FF0000"/>
                </a:solidFill>
                <a:latin typeface="Verdana"/>
                <a:cs typeface="Verdana"/>
              </a:rPr>
              <a:t> </a:t>
            </a:r>
            <a:r>
              <a:rPr sz="1800" b="1" dirty="0">
                <a:solidFill>
                  <a:srgbClr val="FF0000"/>
                </a:solidFill>
                <a:latin typeface="Verdana"/>
                <a:cs typeface="Verdana"/>
              </a:rPr>
              <a:t>7:</a:t>
            </a:r>
            <a:r>
              <a:rPr sz="1800" b="1" spc="-10" dirty="0">
                <a:solidFill>
                  <a:srgbClr val="FF0000"/>
                </a:solidFill>
                <a:latin typeface="Verdana"/>
                <a:cs typeface="Verdana"/>
              </a:rPr>
              <a:t> </a:t>
            </a:r>
            <a:r>
              <a:rPr sz="1800" b="1" spc="-5" dirty="0">
                <a:solidFill>
                  <a:srgbClr val="FF0000"/>
                </a:solidFill>
                <a:latin typeface="Verdana"/>
                <a:cs typeface="Verdana"/>
              </a:rPr>
              <a:t>Exemple</a:t>
            </a:r>
            <a:r>
              <a:rPr sz="1800" b="1" spc="-10" dirty="0">
                <a:solidFill>
                  <a:srgbClr val="FF0000"/>
                </a:solidFill>
                <a:latin typeface="Verdana"/>
                <a:cs typeface="Verdana"/>
              </a:rPr>
              <a:t> </a:t>
            </a:r>
            <a:r>
              <a:rPr sz="1800" b="1" spc="-5" dirty="0">
                <a:solidFill>
                  <a:srgbClr val="FF0000"/>
                </a:solidFill>
                <a:latin typeface="Verdana"/>
                <a:cs typeface="Verdana"/>
              </a:rPr>
              <a:t>d’un</a:t>
            </a:r>
            <a:r>
              <a:rPr sz="1800" b="1" dirty="0">
                <a:solidFill>
                  <a:srgbClr val="FF0000"/>
                </a:solidFill>
                <a:latin typeface="Verdana"/>
                <a:cs typeface="Verdana"/>
              </a:rPr>
              <a:t> </a:t>
            </a:r>
            <a:r>
              <a:rPr sz="1800" b="1" spc="-10" dirty="0">
                <a:solidFill>
                  <a:srgbClr val="FF0000"/>
                </a:solidFill>
                <a:latin typeface="Verdana"/>
                <a:cs typeface="Verdana"/>
              </a:rPr>
              <a:t>calcul</a:t>
            </a:r>
            <a:endParaRPr sz="1800" dirty="0">
              <a:latin typeface="Verdana"/>
              <a:cs typeface="Verdana"/>
            </a:endParaRPr>
          </a:p>
          <a:p>
            <a:pPr marL="12700">
              <a:lnSpc>
                <a:spcPct val="100000"/>
              </a:lnSpc>
            </a:pPr>
            <a:r>
              <a:rPr sz="1800" b="1" spc="-5" dirty="0">
                <a:solidFill>
                  <a:srgbClr val="FF0000"/>
                </a:solidFill>
                <a:latin typeface="Verdana"/>
                <a:cs typeface="Verdana"/>
              </a:rPr>
              <a:t>de</a:t>
            </a:r>
            <a:r>
              <a:rPr sz="1800" b="1" spc="-30" dirty="0">
                <a:solidFill>
                  <a:srgbClr val="FF0000"/>
                </a:solidFill>
                <a:latin typeface="Verdana"/>
                <a:cs typeface="Verdana"/>
              </a:rPr>
              <a:t> </a:t>
            </a:r>
            <a:r>
              <a:rPr sz="1800" b="1" dirty="0">
                <a:solidFill>
                  <a:srgbClr val="FF0000"/>
                </a:solidFill>
                <a:latin typeface="Verdana"/>
                <a:cs typeface="Verdana"/>
              </a:rPr>
              <a:t>la</a:t>
            </a:r>
            <a:r>
              <a:rPr sz="1800" b="1" spc="-20" dirty="0">
                <a:solidFill>
                  <a:srgbClr val="FF0000"/>
                </a:solidFill>
                <a:latin typeface="Verdana"/>
                <a:cs typeface="Verdana"/>
              </a:rPr>
              <a:t> </a:t>
            </a:r>
            <a:r>
              <a:rPr sz="1800" b="1" spc="-5" dirty="0">
                <a:solidFill>
                  <a:srgbClr val="FF0000"/>
                </a:solidFill>
                <a:latin typeface="Verdana"/>
                <a:cs typeface="Verdana"/>
              </a:rPr>
              <a:t>différence</a:t>
            </a:r>
            <a:r>
              <a:rPr sz="1800" b="1" spc="15" dirty="0">
                <a:solidFill>
                  <a:srgbClr val="FF0000"/>
                </a:solidFill>
                <a:latin typeface="Verdana"/>
                <a:cs typeface="Verdana"/>
              </a:rPr>
              <a:t> </a:t>
            </a:r>
            <a:r>
              <a:rPr sz="1800" b="1" spc="-5" dirty="0">
                <a:solidFill>
                  <a:srgbClr val="FF0000"/>
                </a:solidFill>
                <a:latin typeface="Verdana"/>
                <a:cs typeface="Verdana"/>
              </a:rPr>
              <a:t>de</a:t>
            </a:r>
            <a:r>
              <a:rPr sz="1800" b="1" spc="-10" dirty="0">
                <a:solidFill>
                  <a:srgbClr val="FF0000"/>
                </a:solidFill>
                <a:latin typeface="Verdana"/>
                <a:cs typeface="Verdana"/>
              </a:rPr>
              <a:t> </a:t>
            </a:r>
            <a:r>
              <a:rPr sz="1800" b="1" spc="-5" dirty="0">
                <a:solidFill>
                  <a:srgbClr val="FF0000"/>
                </a:solidFill>
                <a:latin typeface="Verdana"/>
                <a:cs typeface="Verdana"/>
              </a:rPr>
              <a:t>charge</a:t>
            </a:r>
            <a:endParaRPr sz="1800" dirty="0">
              <a:latin typeface="Verdana"/>
              <a:cs typeface="Verdana"/>
            </a:endParaRPr>
          </a:p>
        </p:txBody>
      </p:sp>
      <p:sp>
        <p:nvSpPr>
          <p:cNvPr id="7" name="object 3"/>
          <p:cNvSpPr txBox="1"/>
          <p:nvPr/>
        </p:nvSpPr>
        <p:spPr>
          <a:xfrm>
            <a:off x="107391" y="4621924"/>
            <a:ext cx="4901488" cy="1257395"/>
          </a:xfrm>
          <a:prstGeom prst="rect">
            <a:avLst/>
          </a:prstGeom>
        </p:spPr>
        <p:txBody>
          <a:bodyPr vert="horz" wrap="square" lIns="0" tIns="13335" rIns="0" bIns="0" rtlCol="0">
            <a:spAutoFit/>
          </a:bodyPr>
          <a:lstStyle/>
          <a:p>
            <a:pPr marL="12700">
              <a:lnSpc>
                <a:spcPct val="100000"/>
              </a:lnSpc>
              <a:spcBef>
                <a:spcPts val="105"/>
              </a:spcBef>
            </a:pPr>
            <a:r>
              <a:rPr lang="fr-FR" sz="2000" b="1" dirty="0" smtClean="0">
                <a:solidFill>
                  <a:srgbClr val="C00000"/>
                </a:solidFill>
                <a:latin typeface="Verdana"/>
                <a:cs typeface="Verdana"/>
              </a:rPr>
              <a:t>Solution</a:t>
            </a:r>
          </a:p>
          <a:p>
            <a:pPr marL="12700">
              <a:lnSpc>
                <a:spcPct val="100000"/>
              </a:lnSpc>
              <a:spcBef>
                <a:spcPts val="105"/>
              </a:spcBef>
            </a:pPr>
            <a:r>
              <a:rPr sz="2000" b="1" dirty="0" err="1" smtClean="0">
                <a:latin typeface="Verdana"/>
                <a:cs typeface="Verdana"/>
              </a:rPr>
              <a:t>hG</a:t>
            </a:r>
            <a:r>
              <a:rPr sz="2000" b="1" spc="-5" dirty="0" smtClean="0">
                <a:latin typeface="Verdana"/>
                <a:cs typeface="Verdana"/>
              </a:rPr>
              <a:t> </a:t>
            </a:r>
            <a:r>
              <a:rPr sz="2000" dirty="0">
                <a:latin typeface="Verdana"/>
                <a:cs typeface="Verdana"/>
              </a:rPr>
              <a:t>= </a:t>
            </a:r>
            <a:r>
              <a:rPr sz="2000" spc="-5" dirty="0">
                <a:latin typeface="Verdana"/>
                <a:cs typeface="Verdana"/>
              </a:rPr>
              <a:t>(P2</a:t>
            </a:r>
            <a:r>
              <a:rPr sz="2000" spc="-10" dirty="0">
                <a:latin typeface="Verdana"/>
                <a:cs typeface="Verdana"/>
              </a:rPr>
              <a:t> </a:t>
            </a:r>
            <a:r>
              <a:rPr sz="2000" dirty="0">
                <a:latin typeface="Verdana"/>
                <a:cs typeface="Verdana"/>
              </a:rPr>
              <a:t>/</a:t>
            </a:r>
            <a:r>
              <a:rPr sz="2000" spc="-10" dirty="0">
                <a:latin typeface="Verdana"/>
                <a:cs typeface="Verdana"/>
              </a:rPr>
              <a:t> </a:t>
            </a:r>
            <a:r>
              <a:rPr sz="2000" dirty="0">
                <a:latin typeface="Verdana"/>
                <a:cs typeface="Verdana"/>
              </a:rPr>
              <a:t>ρ</a:t>
            </a:r>
            <a:r>
              <a:rPr sz="2000" spc="5" dirty="0">
                <a:latin typeface="Verdana"/>
                <a:cs typeface="Verdana"/>
              </a:rPr>
              <a:t> </a:t>
            </a:r>
            <a:r>
              <a:rPr sz="2000" dirty="0">
                <a:latin typeface="Verdana"/>
                <a:cs typeface="Verdana"/>
              </a:rPr>
              <a:t>·g</a:t>
            </a:r>
            <a:r>
              <a:rPr sz="2000" spc="-10" dirty="0">
                <a:latin typeface="Verdana"/>
                <a:cs typeface="Verdana"/>
              </a:rPr>
              <a:t> </a:t>
            </a:r>
            <a:r>
              <a:rPr sz="2000" dirty="0">
                <a:latin typeface="Verdana"/>
                <a:cs typeface="Verdana"/>
              </a:rPr>
              <a:t>+ </a:t>
            </a:r>
            <a:r>
              <a:rPr sz="2000" spc="-5" dirty="0">
                <a:latin typeface="Verdana"/>
                <a:cs typeface="Verdana"/>
              </a:rPr>
              <a:t>z2)−(P1</a:t>
            </a:r>
            <a:r>
              <a:rPr sz="2000" spc="-35" dirty="0">
                <a:latin typeface="Verdana"/>
                <a:cs typeface="Verdana"/>
              </a:rPr>
              <a:t> </a:t>
            </a:r>
            <a:r>
              <a:rPr sz="2000" dirty="0">
                <a:latin typeface="Verdana"/>
                <a:cs typeface="Verdana"/>
              </a:rPr>
              <a:t>/</a:t>
            </a:r>
            <a:r>
              <a:rPr sz="2000" spc="5" dirty="0">
                <a:latin typeface="Verdana"/>
                <a:cs typeface="Verdana"/>
              </a:rPr>
              <a:t> </a:t>
            </a:r>
            <a:r>
              <a:rPr sz="2000" dirty="0">
                <a:latin typeface="Verdana"/>
                <a:cs typeface="Verdana"/>
              </a:rPr>
              <a:t>ρ</a:t>
            </a:r>
            <a:r>
              <a:rPr sz="2000" spc="-10" dirty="0">
                <a:latin typeface="Verdana"/>
                <a:cs typeface="Verdana"/>
              </a:rPr>
              <a:t> </a:t>
            </a:r>
            <a:r>
              <a:rPr sz="2000" dirty="0">
                <a:latin typeface="Verdana"/>
                <a:cs typeface="Verdana"/>
              </a:rPr>
              <a:t>·g</a:t>
            </a:r>
            <a:r>
              <a:rPr sz="2000" spc="-5" dirty="0">
                <a:latin typeface="Verdana"/>
                <a:cs typeface="Verdana"/>
              </a:rPr>
              <a:t> </a:t>
            </a:r>
            <a:r>
              <a:rPr sz="2000" dirty="0">
                <a:latin typeface="Verdana"/>
                <a:cs typeface="Verdana"/>
              </a:rPr>
              <a:t>+z1)</a:t>
            </a:r>
            <a:r>
              <a:rPr sz="2000" spc="-10" dirty="0">
                <a:latin typeface="Verdana"/>
                <a:cs typeface="Verdana"/>
              </a:rPr>
              <a:t> </a:t>
            </a:r>
            <a:r>
              <a:rPr sz="2000" dirty="0">
                <a:latin typeface="Verdana"/>
                <a:cs typeface="Verdana"/>
              </a:rPr>
              <a:t>=</a:t>
            </a:r>
            <a:r>
              <a:rPr sz="2000" spc="5" dirty="0">
                <a:latin typeface="Verdana"/>
                <a:cs typeface="Verdana"/>
              </a:rPr>
              <a:t> </a:t>
            </a:r>
            <a:r>
              <a:rPr sz="2000" spc="-5" dirty="0">
                <a:latin typeface="Verdana"/>
                <a:cs typeface="Verdana"/>
              </a:rPr>
              <a:t>(3,6</a:t>
            </a:r>
            <a:r>
              <a:rPr sz="2000" spc="-15" dirty="0">
                <a:latin typeface="Verdana"/>
                <a:cs typeface="Verdana"/>
              </a:rPr>
              <a:t> </a:t>
            </a:r>
            <a:r>
              <a:rPr sz="2000" dirty="0">
                <a:latin typeface="Verdana"/>
                <a:cs typeface="Verdana"/>
              </a:rPr>
              <a:t>·105</a:t>
            </a:r>
            <a:r>
              <a:rPr sz="2000" spc="-15" dirty="0">
                <a:latin typeface="Verdana"/>
                <a:cs typeface="Verdana"/>
              </a:rPr>
              <a:t> </a:t>
            </a:r>
            <a:r>
              <a:rPr sz="2000" dirty="0">
                <a:latin typeface="Verdana"/>
                <a:cs typeface="Verdana"/>
              </a:rPr>
              <a:t>/ </a:t>
            </a:r>
            <a:r>
              <a:rPr sz="2000" dirty="0" smtClean="0">
                <a:latin typeface="Verdana"/>
                <a:cs typeface="Verdana"/>
              </a:rPr>
              <a:t>1000</a:t>
            </a:r>
            <a:r>
              <a:rPr lang="fr-FR" sz="2000" dirty="0" smtClean="0">
                <a:latin typeface="Verdana"/>
                <a:cs typeface="Verdana"/>
              </a:rPr>
              <a:t> </a:t>
            </a:r>
            <a:r>
              <a:rPr sz="2000" dirty="0" smtClean="0">
                <a:latin typeface="Verdana"/>
                <a:cs typeface="Verdana"/>
              </a:rPr>
              <a:t>·9,81</a:t>
            </a:r>
            <a:r>
              <a:rPr sz="2000" spc="-30" dirty="0" smtClean="0">
                <a:latin typeface="Verdana"/>
                <a:cs typeface="Verdana"/>
              </a:rPr>
              <a:t> </a:t>
            </a:r>
            <a:r>
              <a:rPr sz="2000" spc="-5" dirty="0">
                <a:latin typeface="Verdana"/>
                <a:cs typeface="Verdana"/>
              </a:rPr>
              <a:t>+12)</a:t>
            </a:r>
            <a:r>
              <a:rPr sz="2000" spc="-10" dirty="0">
                <a:latin typeface="Verdana"/>
                <a:cs typeface="Verdana"/>
              </a:rPr>
              <a:t> </a:t>
            </a:r>
            <a:r>
              <a:rPr sz="2000" dirty="0">
                <a:latin typeface="Verdana"/>
                <a:cs typeface="Verdana"/>
              </a:rPr>
              <a:t>− </a:t>
            </a:r>
            <a:r>
              <a:rPr sz="2000" spc="-5" dirty="0">
                <a:latin typeface="Verdana"/>
                <a:cs typeface="Verdana"/>
              </a:rPr>
              <a:t>(1,4</a:t>
            </a:r>
            <a:r>
              <a:rPr sz="2000" spc="-15" dirty="0">
                <a:latin typeface="Verdana"/>
                <a:cs typeface="Verdana"/>
              </a:rPr>
              <a:t> </a:t>
            </a:r>
            <a:r>
              <a:rPr sz="2000" dirty="0">
                <a:latin typeface="Verdana"/>
                <a:cs typeface="Verdana"/>
              </a:rPr>
              <a:t>·105 /</a:t>
            </a:r>
            <a:r>
              <a:rPr sz="2000" spc="-10" dirty="0">
                <a:latin typeface="Verdana"/>
                <a:cs typeface="Verdana"/>
              </a:rPr>
              <a:t> </a:t>
            </a:r>
            <a:r>
              <a:rPr sz="2000" dirty="0">
                <a:latin typeface="Verdana"/>
                <a:cs typeface="Verdana"/>
              </a:rPr>
              <a:t>1000</a:t>
            </a:r>
            <a:r>
              <a:rPr sz="2000" spc="10" dirty="0">
                <a:latin typeface="Verdana"/>
                <a:cs typeface="Verdana"/>
              </a:rPr>
              <a:t> </a:t>
            </a:r>
            <a:r>
              <a:rPr sz="2000" dirty="0">
                <a:latin typeface="Verdana"/>
                <a:cs typeface="Verdana"/>
              </a:rPr>
              <a:t>·9,81</a:t>
            </a:r>
            <a:r>
              <a:rPr sz="2000" spc="-25" dirty="0">
                <a:latin typeface="Verdana"/>
                <a:cs typeface="Verdana"/>
              </a:rPr>
              <a:t> </a:t>
            </a:r>
            <a:r>
              <a:rPr sz="2000" dirty="0">
                <a:latin typeface="Verdana"/>
                <a:cs typeface="Verdana"/>
              </a:rPr>
              <a:t>+</a:t>
            </a:r>
            <a:r>
              <a:rPr sz="2000" spc="-5" dirty="0">
                <a:latin typeface="Verdana"/>
                <a:cs typeface="Verdana"/>
              </a:rPr>
              <a:t> </a:t>
            </a:r>
            <a:r>
              <a:rPr sz="2000" dirty="0">
                <a:latin typeface="Verdana"/>
                <a:cs typeface="Verdana"/>
              </a:rPr>
              <a:t>0)=</a:t>
            </a:r>
            <a:r>
              <a:rPr sz="2000" spc="-5" dirty="0">
                <a:latin typeface="Verdana"/>
                <a:cs typeface="Verdana"/>
              </a:rPr>
              <a:t> </a:t>
            </a:r>
            <a:r>
              <a:rPr lang="fr-FR" sz="2000" spc="-5" dirty="0" smtClean="0">
                <a:latin typeface="Verdana"/>
                <a:cs typeface="Verdana"/>
              </a:rPr>
              <a:t>….</a:t>
            </a:r>
            <a:r>
              <a:rPr sz="2000" dirty="0" smtClean="0">
                <a:solidFill>
                  <a:srgbClr val="FF0000"/>
                </a:solidFill>
                <a:latin typeface="Verdana"/>
                <a:cs typeface="Verdana"/>
              </a:rPr>
              <a:t>m</a:t>
            </a:r>
            <a:endParaRPr sz="2000" dirty="0">
              <a:latin typeface="Verdana"/>
              <a:cs typeface="Verdana"/>
            </a:endParaRPr>
          </a:p>
        </p:txBody>
      </p:sp>
      <p:sp>
        <p:nvSpPr>
          <p:cNvPr id="8" name="Espace réservé du numéro de diapositive 7"/>
          <p:cNvSpPr>
            <a:spLocks noGrp="1"/>
          </p:cNvSpPr>
          <p:nvPr>
            <p:ph type="sldNum" sz="quarter" idx="7"/>
          </p:nvPr>
        </p:nvSpPr>
        <p:spPr/>
        <p:txBody>
          <a:bodyPr/>
          <a:lstStyle/>
          <a:p>
            <a:fld id="{B6F15528-21DE-4FAA-801E-634DDDAF4B2B}" type="slidenum">
              <a:rPr lang="fr-FR" smtClean="0"/>
              <a:t>38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64819" y="387222"/>
            <a:ext cx="7773670" cy="5197475"/>
          </a:xfrm>
          <a:prstGeom prst="rect">
            <a:avLst/>
          </a:prstGeom>
        </p:spPr>
        <p:txBody>
          <a:bodyPr vert="horz" wrap="square" lIns="0" tIns="13335" rIns="0" bIns="0" rtlCol="0">
            <a:spAutoFit/>
          </a:bodyPr>
          <a:lstStyle/>
          <a:p>
            <a:pPr marL="12700" marR="433070" algn="just">
              <a:lnSpc>
                <a:spcPct val="100000"/>
              </a:lnSpc>
              <a:spcBef>
                <a:spcPts val="105"/>
              </a:spcBef>
            </a:pPr>
            <a:r>
              <a:rPr sz="2000" b="1" dirty="0">
                <a:solidFill>
                  <a:srgbClr val="FF0000"/>
                </a:solidFill>
                <a:latin typeface="Verdana"/>
                <a:cs typeface="Verdana"/>
              </a:rPr>
              <a:t>On ne </a:t>
            </a:r>
            <a:r>
              <a:rPr sz="2000" b="1" spc="-5" dirty="0">
                <a:solidFill>
                  <a:srgbClr val="FF0000"/>
                </a:solidFill>
                <a:latin typeface="Verdana"/>
                <a:cs typeface="Verdana"/>
              </a:rPr>
              <a:t>peut choisir </a:t>
            </a:r>
            <a:r>
              <a:rPr sz="2000" b="1" dirty="0">
                <a:solidFill>
                  <a:srgbClr val="FF0000"/>
                </a:solidFill>
                <a:latin typeface="Verdana"/>
                <a:cs typeface="Verdana"/>
              </a:rPr>
              <a:t>une </a:t>
            </a:r>
            <a:r>
              <a:rPr sz="2000" b="1" spc="-5" dirty="0">
                <a:solidFill>
                  <a:srgbClr val="FF0000"/>
                </a:solidFill>
                <a:latin typeface="Verdana"/>
                <a:cs typeface="Verdana"/>
              </a:rPr>
              <a:t>pompe que si la </a:t>
            </a:r>
            <a:r>
              <a:rPr sz="2000" b="1" dirty="0">
                <a:solidFill>
                  <a:srgbClr val="FF0000"/>
                </a:solidFill>
                <a:latin typeface="Verdana"/>
                <a:cs typeface="Verdana"/>
              </a:rPr>
              <a:t>courbe </a:t>
            </a:r>
            <a:r>
              <a:rPr sz="2000" b="1" spc="-10" dirty="0">
                <a:solidFill>
                  <a:srgbClr val="FF0000"/>
                </a:solidFill>
                <a:latin typeface="Verdana"/>
                <a:cs typeface="Verdana"/>
              </a:rPr>
              <a:t>du </a:t>
            </a:r>
            <a:r>
              <a:rPr sz="2000" b="1" spc="-5" dirty="0">
                <a:solidFill>
                  <a:srgbClr val="FF0000"/>
                </a:solidFill>
                <a:latin typeface="Verdana"/>
                <a:cs typeface="Verdana"/>
              </a:rPr>
              <a:t> réseau </a:t>
            </a:r>
            <a:r>
              <a:rPr sz="2000" b="1" dirty="0">
                <a:solidFill>
                  <a:srgbClr val="FF0000"/>
                </a:solidFill>
                <a:latin typeface="Verdana"/>
                <a:cs typeface="Verdana"/>
              </a:rPr>
              <a:t>a été </a:t>
            </a:r>
            <a:r>
              <a:rPr sz="2000" b="1" spc="-5" dirty="0">
                <a:solidFill>
                  <a:srgbClr val="FF0000"/>
                </a:solidFill>
                <a:latin typeface="Verdana"/>
                <a:cs typeface="Verdana"/>
              </a:rPr>
              <a:t>correctement établie </a:t>
            </a:r>
            <a:r>
              <a:rPr sz="2000" b="1" dirty="0">
                <a:solidFill>
                  <a:srgbClr val="FF0000"/>
                </a:solidFill>
                <a:latin typeface="Verdana"/>
                <a:cs typeface="Verdana"/>
              </a:rPr>
              <a:t>(ou du </a:t>
            </a:r>
            <a:r>
              <a:rPr sz="2000" b="1" spc="-5" dirty="0">
                <a:solidFill>
                  <a:srgbClr val="FF0000"/>
                </a:solidFill>
                <a:latin typeface="Verdana"/>
                <a:cs typeface="Verdana"/>
              </a:rPr>
              <a:t>moins </a:t>
            </a:r>
            <a:r>
              <a:rPr sz="2000" b="1" dirty="0">
                <a:solidFill>
                  <a:srgbClr val="FF0000"/>
                </a:solidFill>
                <a:latin typeface="Verdana"/>
                <a:cs typeface="Verdana"/>
              </a:rPr>
              <a:t> </a:t>
            </a:r>
            <a:r>
              <a:rPr sz="2000" b="1" spc="-5" dirty="0">
                <a:solidFill>
                  <a:srgbClr val="FF0000"/>
                </a:solidFill>
                <a:latin typeface="Verdana"/>
                <a:cs typeface="Verdana"/>
              </a:rPr>
              <a:t>bien</a:t>
            </a:r>
            <a:r>
              <a:rPr sz="2000" b="1" spc="-25" dirty="0">
                <a:solidFill>
                  <a:srgbClr val="FF0000"/>
                </a:solidFill>
                <a:latin typeface="Verdana"/>
                <a:cs typeface="Verdana"/>
              </a:rPr>
              <a:t> </a:t>
            </a:r>
            <a:r>
              <a:rPr sz="2000" b="1" spc="-5" dirty="0">
                <a:solidFill>
                  <a:srgbClr val="FF0000"/>
                </a:solidFill>
                <a:latin typeface="Verdana"/>
                <a:cs typeface="Verdana"/>
              </a:rPr>
              <a:t>estimée).</a:t>
            </a:r>
            <a:endParaRPr sz="2000" dirty="0">
              <a:latin typeface="Verdana"/>
              <a:cs typeface="Verdana"/>
            </a:endParaRPr>
          </a:p>
          <a:p>
            <a:pPr marL="12700" algn="just">
              <a:lnSpc>
                <a:spcPct val="100000"/>
              </a:lnSpc>
              <a:spcBef>
                <a:spcPts val="1240"/>
              </a:spcBef>
            </a:pPr>
            <a:r>
              <a:rPr sz="2000" b="1" dirty="0" smtClean="0">
                <a:solidFill>
                  <a:srgbClr val="FF9900"/>
                </a:solidFill>
                <a:latin typeface="Verdana"/>
                <a:cs typeface="Verdana"/>
              </a:rPr>
              <a:t>3.1.3.2</a:t>
            </a:r>
            <a:r>
              <a:rPr sz="2000" b="1" dirty="0">
                <a:solidFill>
                  <a:srgbClr val="FF9900"/>
                </a:solidFill>
                <a:latin typeface="Verdana"/>
                <a:cs typeface="Verdana"/>
              </a:rPr>
              <a:t>.</a:t>
            </a:r>
            <a:r>
              <a:rPr sz="2000" b="1" spc="-20" dirty="0">
                <a:solidFill>
                  <a:srgbClr val="FF9900"/>
                </a:solidFill>
                <a:latin typeface="Verdana"/>
                <a:cs typeface="Verdana"/>
              </a:rPr>
              <a:t> </a:t>
            </a:r>
            <a:r>
              <a:rPr sz="2000" b="1" dirty="0">
                <a:solidFill>
                  <a:srgbClr val="FF9900"/>
                </a:solidFill>
                <a:latin typeface="Verdana"/>
                <a:cs typeface="Verdana"/>
              </a:rPr>
              <a:t>Caractéristique</a:t>
            </a:r>
            <a:r>
              <a:rPr sz="2000" b="1" spc="-40" dirty="0">
                <a:solidFill>
                  <a:srgbClr val="FF9900"/>
                </a:solidFill>
                <a:latin typeface="Verdana"/>
                <a:cs typeface="Verdana"/>
              </a:rPr>
              <a:t> </a:t>
            </a:r>
            <a:r>
              <a:rPr sz="2000" b="1" dirty="0">
                <a:solidFill>
                  <a:srgbClr val="FF9900"/>
                </a:solidFill>
                <a:latin typeface="Verdana"/>
                <a:cs typeface="Verdana"/>
              </a:rPr>
              <a:t>de</a:t>
            </a:r>
            <a:r>
              <a:rPr sz="2000" b="1" spc="-20" dirty="0">
                <a:solidFill>
                  <a:srgbClr val="FF9900"/>
                </a:solidFill>
                <a:latin typeface="Verdana"/>
                <a:cs typeface="Verdana"/>
              </a:rPr>
              <a:t> </a:t>
            </a:r>
            <a:r>
              <a:rPr sz="2000" b="1" dirty="0">
                <a:solidFill>
                  <a:srgbClr val="FF9900"/>
                </a:solidFill>
                <a:latin typeface="Verdana"/>
                <a:cs typeface="Verdana"/>
              </a:rPr>
              <a:t>la</a:t>
            </a:r>
            <a:r>
              <a:rPr sz="2000" b="1" spc="-15" dirty="0">
                <a:solidFill>
                  <a:srgbClr val="FF9900"/>
                </a:solidFill>
                <a:latin typeface="Verdana"/>
                <a:cs typeface="Verdana"/>
              </a:rPr>
              <a:t> </a:t>
            </a:r>
            <a:r>
              <a:rPr sz="2000" b="1" dirty="0">
                <a:solidFill>
                  <a:srgbClr val="FF9900"/>
                </a:solidFill>
                <a:latin typeface="Verdana"/>
                <a:cs typeface="Verdana"/>
              </a:rPr>
              <a:t>pompe</a:t>
            </a:r>
            <a:endParaRPr sz="2000" dirty="0">
              <a:latin typeface="Verdana"/>
              <a:cs typeface="Verdana"/>
            </a:endParaRPr>
          </a:p>
          <a:p>
            <a:pPr marL="12700" marR="5080" algn="just">
              <a:lnSpc>
                <a:spcPct val="100000"/>
              </a:lnSpc>
              <a:spcBef>
                <a:spcPts val="1065"/>
              </a:spcBef>
            </a:pPr>
            <a:r>
              <a:rPr sz="2000" dirty="0">
                <a:latin typeface="Verdana"/>
                <a:cs typeface="Verdana"/>
              </a:rPr>
              <a:t>Une </a:t>
            </a:r>
            <a:r>
              <a:rPr sz="2000" spc="-5" dirty="0" err="1">
                <a:latin typeface="Verdana"/>
                <a:cs typeface="Verdana"/>
              </a:rPr>
              <a:t>pompe</a:t>
            </a:r>
            <a:r>
              <a:rPr sz="2000" spc="-5" dirty="0">
                <a:latin typeface="Verdana"/>
                <a:cs typeface="Verdana"/>
              </a:rPr>
              <a:t> </a:t>
            </a:r>
            <a:r>
              <a:rPr sz="2000" spc="-5" dirty="0" err="1" smtClean="0">
                <a:latin typeface="Verdana"/>
                <a:cs typeface="Verdana"/>
              </a:rPr>
              <a:t>est</a:t>
            </a:r>
            <a:r>
              <a:rPr sz="2000" spc="-5" dirty="0" smtClean="0">
                <a:latin typeface="Verdana"/>
                <a:cs typeface="Verdana"/>
              </a:rPr>
              <a:t> </a:t>
            </a:r>
            <a:r>
              <a:rPr sz="2000" spc="-5" dirty="0">
                <a:latin typeface="Verdana"/>
                <a:cs typeface="Verdana"/>
              </a:rPr>
              <a:t>un équipement qui </a:t>
            </a:r>
            <a:r>
              <a:rPr sz="2000" spc="-20" dirty="0">
                <a:latin typeface="Verdana"/>
                <a:cs typeface="Verdana"/>
              </a:rPr>
              <a:t>va </a:t>
            </a:r>
            <a:r>
              <a:rPr sz="2000" spc="-5" dirty="0">
                <a:latin typeface="Verdana"/>
                <a:cs typeface="Verdana"/>
              </a:rPr>
              <a:t>fournir au </a:t>
            </a:r>
            <a:r>
              <a:rPr sz="2000" dirty="0">
                <a:latin typeface="Verdana"/>
                <a:cs typeface="Verdana"/>
              </a:rPr>
              <a:t> </a:t>
            </a:r>
            <a:r>
              <a:rPr sz="2000" spc="-5" dirty="0">
                <a:latin typeface="Verdana"/>
                <a:cs typeface="Verdana"/>
              </a:rPr>
              <a:t>liquide une énergie sous forme </a:t>
            </a:r>
            <a:r>
              <a:rPr sz="2000" spc="-10" dirty="0">
                <a:latin typeface="Verdana"/>
                <a:cs typeface="Verdana"/>
              </a:rPr>
              <a:t>de </a:t>
            </a:r>
            <a:r>
              <a:rPr sz="2000" spc="-5" dirty="0">
                <a:latin typeface="Verdana"/>
                <a:cs typeface="Verdana"/>
              </a:rPr>
              <a:t>différentiel de hauteur </a:t>
            </a:r>
            <a:r>
              <a:rPr sz="2000" dirty="0">
                <a:latin typeface="Verdana"/>
                <a:cs typeface="Verdana"/>
              </a:rPr>
              <a:t> </a:t>
            </a:r>
            <a:r>
              <a:rPr sz="2000" spc="-5" dirty="0">
                <a:latin typeface="Verdana"/>
                <a:cs typeface="Verdana"/>
              </a:rPr>
              <a:t>appelé</a:t>
            </a:r>
            <a:r>
              <a:rPr sz="2000" dirty="0">
                <a:latin typeface="Verdana"/>
                <a:cs typeface="Verdana"/>
              </a:rPr>
              <a:t> </a:t>
            </a:r>
            <a:r>
              <a:rPr sz="2000" spc="-5" dirty="0">
                <a:latin typeface="Verdana"/>
                <a:cs typeface="Verdana"/>
              </a:rPr>
              <a:t>hauteur</a:t>
            </a:r>
            <a:r>
              <a:rPr sz="2000" dirty="0">
                <a:latin typeface="Verdana"/>
                <a:cs typeface="Verdana"/>
              </a:rPr>
              <a:t> </a:t>
            </a:r>
            <a:r>
              <a:rPr sz="2000" spc="-10" dirty="0">
                <a:latin typeface="Verdana"/>
                <a:cs typeface="Verdana"/>
              </a:rPr>
              <a:t>manométrique</a:t>
            </a:r>
            <a:r>
              <a:rPr sz="2000" spc="-5" dirty="0">
                <a:latin typeface="Verdana"/>
                <a:cs typeface="Verdana"/>
              </a:rPr>
              <a:t> </a:t>
            </a:r>
            <a:r>
              <a:rPr sz="2000" spc="-10" dirty="0">
                <a:latin typeface="Verdana"/>
                <a:cs typeface="Verdana"/>
              </a:rPr>
              <a:t>de</a:t>
            </a:r>
            <a:r>
              <a:rPr sz="2000" spc="-5" dirty="0">
                <a:latin typeface="Verdana"/>
                <a:cs typeface="Verdana"/>
              </a:rPr>
              <a:t> la</a:t>
            </a:r>
            <a:r>
              <a:rPr sz="2000" dirty="0">
                <a:latin typeface="Verdana"/>
                <a:cs typeface="Verdana"/>
              </a:rPr>
              <a:t> </a:t>
            </a:r>
            <a:r>
              <a:rPr sz="2000" spc="-5" dirty="0">
                <a:latin typeface="Verdana"/>
                <a:cs typeface="Verdana"/>
              </a:rPr>
              <a:t>pompe</a:t>
            </a:r>
            <a:r>
              <a:rPr sz="2000" dirty="0">
                <a:latin typeface="Verdana"/>
                <a:cs typeface="Verdana"/>
              </a:rPr>
              <a:t> </a:t>
            </a:r>
            <a:r>
              <a:rPr sz="2000" spc="-5" dirty="0">
                <a:latin typeface="Verdana"/>
                <a:cs typeface="Verdana"/>
              </a:rPr>
              <a:t>(ou</a:t>
            </a:r>
            <a:r>
              <a:rPr sz="2000" dirty="0">
                <a:latin typeface="Verdana"/>
                <a:cs typeface="Verdana"/>
              </a:rPr>
              <a:t> </a:t>
            </a:r>
            <a:r>
              <a:rPr sz="2000" spc="-5" dirty="0">
                <a:latin typeface="Verdana"/>
                <a:cs typeface="Verdana"/>
              </a:rPr>
              <a:t>hauteur </a:t>
            </a:r>
            <a:r>
              <a:rPr sz="2000" spc="-690" dirty="0">
                <a:latin typeface="Verdana"/>
                <a:cs typeface="Verdana"/>
              </a:rPr>
              <a:t> </a:t>
            </a:r>
            <a:r>
              <a:rPr sz="2000" spc="-5" dirty="0">
                <a:latin typeface="Verdana"/>
                <a:cs typeface="Verdana"/>
              </a:rPr>
              <a:t>manométrique</a:t>
            </a:r>
            <a:r>
              <a:rPr sz="2000" spc="-30" dirty="0">
                <a:latin typeface="Verdana"/>
                <a:cs typeface="Verdana"/>
              </a:rPr>
              <a:t> </a:t>
            </a:r>
            <a:r>
              <a:rPr sz="2000" spc="-5" dirty="0">
                <a:latin typeface="Verdana"/>
                <a:cs typeface="Verdana"/>
              </a:rPr>
              <a:t>totale</a:t>
            </a:r>
            <a:r>
              <a:rPr sz="2000" dirty="0">
                <a:latin typeface="Verdana"/>
                <a:cs typeface="Verdana"/>
              </a:rPr>
              <a:t> </a:t>
            </a:r>
            <a:r>
              <a:rPr sz="2000" spc="-5" dirty="0">
                <a:latin typeface="Verdana"/>
                <a:cs typeface="Verdana"/>
              </a:rPr>
              <a:t>de</a:t>
            </a:r>
            <a:r>
              <a:rPr sz="2000" spc="-15" dirty="0">
                <a:latin typeface="Verdana"/>
                <a:cs typeface="Verdana"/>
              </a:rPr>
              <a:t> </a:t>
            </a:r>
            <a:r>
              <a:rPr sz="2000" spc="-5" dirty="0">
                <a:latin typeface="Verdana"/>
                <a:cs typeface="Verdana"/>
              </a:rPr>
              <a:t>la</a:t>
            </a:r>
            <a:r>
              <a:rPr sz="2000" dirty="0">
                <a:latin typeface="Verdana"/>
                <a:cs typeface="Verdana"/>
              </a:rPr>
              <a:t> </a:t>
            </a:r>
            <a:r>
              <a:rPr sz="2000" spc="-5" dirty="0">
                <a:latin typeface="Verdana"/>
                <a:cs typeface="Verdana"/>
              </a:rPr>
              <a:t>pompe</a:t>
            </a:r>
            <a:r>
              <a:rPr sz="2000" dirty="0">
                <a:latin typeface="Verdana"/>
                <a:cs typeface="Verdana"/>
              </a:rPr>
              <a:t> </a:t>
            </a:r>
            <a:r>
              <a:rPr sz="2000" spc="-5" dirty="0">
                <a:latin typeface="Verdana"/>
                <a:cs typeface="Verdana"/>
              </a:rPr>
              <a:t>HMT).</a:t>
            </a:r>
            <a:endParaRPr sz="2000" dirty="0">
              <a:latin typeface="Verdana"/>
              <a:cs typeface="Verdana"/>
            </a:endParaRPr>
          </a:p>
          <a:p>
            <a:pPr>
              <a:lnSpc>
                <a:spcPct val="100000"/>
              </a:lnSpc>
              <a:spcBef>
                <a:spcPts val="35"/>
              </a:spcBef>
            </a:pPr>
            <a:endParaRPr sz="1950" dirty="0">
              <a:latin typeface="Verdana"/>
              <a:cs typeface="Verdana"/>
            </a:endParaRPr>
          </a:p>
          <a:p>
            <a:pPr marL="12700" marR="5080" algn="just">
              <a:lnSpc>
                <a:spcPct val="100000"/>
              </a:lnSpc>
            </a:pPr>
            <a:r>
              <a:rPr sz="2000" dirty="0">
                <a:latin typeface="Verdana"/>
                <a:cs typeface="Verdana"/>
              </a:rPr>
              <a:t>La</a:t>
            </a:r>
            <a:r>
              <a:rPr sz="2000" spc="5" dirty="0">
                <a:latin typeface="Verdana"/>
                <a:cs typeface="Verdana"/>
              </a:rPr>
              <a:t> </a:t>
            </a:r>
            <a:r>
              <a:rPr sz="2000" b="1" spc="-5" dirty="0">
                <a:latin typeface="Verdana"/>
                <a:cs typeface="Verdana"/>
              </a:rPr>
              <a:t>grandeur</a:t>
            </a:r>
            <a:r>
              <a:rPr sz="2000" b="1" dirty="0">
                <a:latin typeface="Verdana"/>
                <a:cs typeface="Verdana"/>
              </a:rPr>
              <a:t> HMT</a:t>
            </a:r>
            <a:r>
              <a:rPr sz="2000" b="1" spc="5" dirty="0">
                <a:latin typeface="Verdana"/>
                <a:cs typeface="Verdana"/>
              </a:rPr>
              <a:t> </a:t>
            </a:r>
            <a:r>
              <a:rPr sz="2000" spc="-5" dirty="0">
                <a:latin typeface="Verdana"/>
                <a:cs typeface="Verdana"/>
              </a:rPr>
              <a:t>représente</a:t>
            </a:r>
            <a:r>
              <a:rPr sz="2000" dirty="0">
                <a:latin typeface="Verdana"/>
                <a:cs typeface="Verdana"/>
              </a:rPr>
              <a:t> </a:t>
            </a:r>
            <a:r>
              <a:rPr sz="2000" spc="-5" dirty="0">
                <a:latin typeface="Verdana"/>
                <a:cs typeface="Verdana"/>
              </a:rPr>
              <a:t>la</a:t>
            </a:r>
            <a:r>
              <a:rPr sz="2000" dirty="0">
                <a:latin typeface="Verdana"/>
                <a:cs typeface="Verdana"/>
              </a:rPr>
              <a:t> </a:t>
            </a:r>
            <a:r>
              <a:rPr sz="2000" spc="-5" dirty="0">
                <a:latin typeface="Verdana"/>
                <a:cs typeface="Verdana"/>
              </a:rPr>
              <a:t>hauteur</a:t>
            </a:r>
            <a:r>
              <a:rPr sz="2000" dirty="0">
                <a:latin typeface="Verdana"/>
                <a:cs typeface="Verdana"/>
              </a:rPr>
              <a:t> </a:t>
            </a:r>
            <a:r>
              <a:rPr sz="2000" spc="-10" dirty="0">
                <a:latin typeface="Verdana"/>
                <a:cs typeface="Verdana"/>
              </a:rPr>
              <a:t>de</a:t>
            </a:r>
            <a:r>
              <a:rPr sz="2000" spc="-5" dirty="0">
                <a:latin typeface="Verdana"/>
                <a:cs typeface="Verdana"/>
              </a:rPr>
              <a:t> </a:t>
            </a:r>
            <a:r>
              <a:rPr sz="2000" spc="-10" dirty="0">
                <a:latin typeface="Verdana"/>
                <a:cs typeface="Verdana"/>
              </a:rPr>
              <a:t>liquide</a:t>
            </a:r>
            <a:r>
              <a:rPr sz="2000" spc="-5" dirty="0">
                <a:latin typeface="Verdana"/>
                <a:cs typeface="Verdana"/>
              </a:rPr>
              <a:t> </a:t>
            </a:r>
            <a:r>
              <a:rPr sz="2000" dirty="0">
                <a:latin typeface="Verdana"/>
                <a:cs typeface="Verdana"/>
              </a:rPr>
              <a:t>qui </a:t>
            </a:r>
            <a:r>
              <a:rPr sz="2000" spc="-690" dirty="0">
                <a:latin typeface="Verdana"/>
                <a:cs typeface="Verdana"/>
              </a:rPr>
              <a:t> </a:t>
            </a:r>
            <a:r>
              <a:rPr sz="2000" spc="-10" dirty="0">
                <a:latin typeface="Verdana"/>
                <a:cs typeface="Verdana"/>
              </a:rPr>
              <a:t>pourra </a:t>
            </a:r>
            <a:r>
              <a:rPr sz="2000" spc="-5" dirty="0">
                <a:latin typeface="Verdana"/>
                <a:cs typeface="Verdana"/>
              </a:rPr>
              <a:t>être obtenue </a:t>
            </a:r>
            <a:r>
              <a:rPr sz="2000" dirty="0">
                <a:latin typeface="Verdana"/>
                <a:cs typeface="Verdana"/>
              </a:rPr>
              <a:t>dans </a:t>
            </a:r>
            <a:r>
              <a:rPr sz="2000" spc="-5" dirty="0">
                <a:latin typeface="Verdana"/>
                <a:cs typeface="Verdana"/>
              </a:rPr>
              <a:t>la </a:t>
            </a:r>
            <a:r>
              <a:rPr sz="2000" b="1" dirty="0">
                <a:latin typeface="Verdana"/>
                <a:cs typeface="Verdana"/>
              </a:rPr>
              <a:t>tuyauterie </a:t>
            </a:r>
            <a:r>
              <a:rPr sz="2000" b="1" spc="-5" dirty="0">
                <a:latin typeface="Verdana"/>
                <a:cs typeface="Verdana"/>
              </a:rPr>
              <a:t>de refoulement </a:t>
            </a:r>
            <a:r>
              <a:rPr sz="2000" b="1" dirty="0">
                <a:latin typeface="Verdana"/>
                <a:cs typeface="Verdana"/>
              </a:rPr>
              <a:t> </a:t>
            </a:r>
            <a:r>
              <a:rPr sz="2000" spc="-5" dirty="0">
                <a:latin typeface="Verdana"/>
                <a:cs typeface="Verdana"/>
              </a:rPr>
              <a:t>par</a:t>
            </a:r>
            <a:r>
              <a:rPr sz="2000" spc="-30" dirty="0">
                <a:latin typeface="Verdana"/>
                <a:cs typeface="Verdana"/>
              </a:rPr>
              <a:t> </a:t>
            </a:r>
            <a:r>
              <a:rPr sz="2000" spc="-5" dirty="0">
                <a:latin typeface="Verdana"/>
                <a:cs typeface="Verdana"/>
              </a:rPr>
              <a:t>rapport</a:t>
            </a:r>
            <a:r>
              <a:rPr sz="2000" spc="-15" dirty="0">
                <a:latin typeface="Verdana"/>
                <a:cs typeface="Verdana"/>
              </a:rPr>
              <a:t> </a:t>
            </a:r>
            <a:r>
              <a:rPr sz="2000" dirty="0">
                <a:latin typeface="Verdana"/>
                <a:cs typeface="Verdana"/>
              </a:rPr>
              <a:t>au</a:t>
            </a:r>
            <a:r>
              <a:rPr sz="2000" spc="-5" dirty="0">
                <a:latin typeface="Verdana"/>
                <a:cs typeface="Verdana"/>
              </a:rPr>
              <a:t> niveau</a:t>
            </a:r>
            <a:r>
              <a:rPr sz="2000" spc="-25" dirty="0">
                <a:latin typeface="Verdana"/>
                <a:cs typeface="Verdana"/>
              </a:rPr>
              <a:t> </a:t>
            </a:r>
            <a:r>
              <a:rPr sz="2000" dirty="0">
                <a:latin typeface="Verdana"/>
                <a:cs typeface="Verdana"/>
              </a:rPr>
              <a:t>du</a:t>
            </a:r>
            <a:r>
              <a:rPr sz="2000" spc="-5" dirty="0">
                <a:latin typeface="Verdana"/>
                <a:cs typeface="Verdana"/>
              </a:rPr>
              <a:t> </a:t>
            </a:r>
            <a:r>
              <a:rPr sz="2000" spc="-10" dirty="0">
                <a:latin typeface="Verdana"/>
                <a:cs typeface="Verdana"/>
              </a:rPr>
              <a:t>liquide</a:t>
            </a:r>
            <a:r>
              <a:rPr sz="2000" spc="10" dirty="0">
                <a:latin typeface="Verdana"/>
                <a:cs typeface="Verdana"/>
              </a:rPr>
              <a:t> </a:t>
            </a:r>
            <a:r>
              <a:rPr sz="2000" dirty="0">
                <a:latin typeface="Verdana"/>
                <a:cs typeface="Verdana"/>
              </a:rPr>
              <a:t>à</a:t>
            </a:r>
            <a:r>
              <a:rPr sz="2000" spc="-15" dirty="0">
                <a:latin typeface="Verdana"/>
                <a:cs typeface="Verdana"/>
              </a:rPr>
              <a:t> </a:t>
            </a:r>
            <a:r>
              <a:rPr sz="2000" spc="-10" dirty="0">
                <a:latin typeface="Verdana"/>
                <a:cs typeface="Verdana"/>
              </a:rPr>
              <a:t>l’aspiration.</a:t>
            </a:r>
            <a:endParaRPr sz="2000" dirty="0">
              <a:latin typeface="Verdana"/>
              <a:cs typeface="Verdana"/>
            </a:endParaRPr>
          </a:p>
          <a:p>
            <a:pPr>
              <a:lnSpc>
                <a:spcPct val="100000"/>
              </a:lnSpc>
              <a:spcBef>
                <a:spcPts val="30"/>
              </a:spcBef>
            </a:pPr>
            <a:endParaRPr sz="1950" dirty="0">
              <a:latin typeface="Verdana"/>
              <a:cs typeface="Verdana"/>
            </a:endParaRPr>
          </a:p>
          <a:p>
            <a:pPr marL="12700" marR="5080">
              <a:lnSpc>
                <a:spcPct val="100000"/>
              </a:lnSpc>
            </a:pPr>
            <a:r>
              <a:rPr sz="2000" spc="-15" dirty="0">
                <a:latin typeface="Verdana"/>
                <a:cs typeface="Verdana"/>
              </a:rPr>
              <a:t>L’expérience </a:t>
            </a:r>
            <a:r>
              <a:rPr sz="2000" dirty="0">
                <a:latin typeface="Verdana"/>
                <a:cs typeface="Verdana"/>
              </a:rPr>
              <a:t>montre </a:t>
            </a:r>
            <a:r>
              <a:rPr sz="2000" spc="-5" dirty="0">
                <a:latin typeface="Verdana"/>
                <a:cs typeface="Verdana"/>
              </a:rPr>
              <a:t>que la </a:t>
            </a:r>
            <a:r>
              <a:rPr sz="2000" b="1" spc="-5" dirty="0">
                <a:latin typeface="Verdana"/>
                <a:cs typeface="Verdana"/>
              </a:rPr>
              <a:t>hauteur </a:t>
            </a:r>
            <a:r>
              <a:rPr sz="2000" b="1" dirty="0">
                <a:latin typeface="Verdana"/>
                <a:cs typeface="Verdana"/>
              </a:rPr>
              <a:t>HMT </a:t>
            </a:r>
            <a:r>
              <a:rPr sz="2000" spc="-5" dirty="0">
                <a:latin typeface="Verdana"/>
                <a:cs typeface="Verdana"/>
              </a:rPr>
              <a:t>pompe est </a:t>
            </a:r>
            <a:r>
              <a:rPr sz="2000" dirty="0">
                <a:latin typeface="Verdana"/>
                <a:cs typeface="Verdana"/>
              </a:rPr>
              <a:t> </a:t>
            </a:r>
            <a:r>
              <a:rPr sz="2000" b="1" dirty="0">
                <a:latin typeface="Verdana"/>
                <a:cs typeface="Verdana"/>
              </a:rPr>
              <a:t>fonction</a:t>
            </a:r>
            <a:r>
              <a:rPr sz="2000" b="1" spc="60" dirty="0">
                <a:latin typeface="Verdana"/>
                <a:cs typeface="Verdana"/>
              </a:rPr>
              <a:t> </a:t>
            </a:r>
            <a:r>
              <a:rPr sz="2000" b="1" spc="-5" dirty="0">
                <a:latin typeface="Verdana"/>
                <a:cs typeface="Verdana"/>
              </a:rPr>
              <a:t>du</a:t>
            </a:r>
            <a:r>
              <a:rPr sz="2000" b="1" spc="55" dirty="0">
                <a:latin typeface="Verdana"/>
                <a:cs typeface="Verdana"/>
              </a:rPr>
              <a:t> </a:t>
            </a:r>
            <a:r>
              <a:rPr sz="2000" b="1" dirty="0">
                <a:latin typeface="Verdana"/>
                <a:cs typeface="Verdana"/>
              </a:rPr>
              <a:t>débit</a:t>
            </a:r>
            <a:r>
              <a:rPr sz="2000" dirty="0">
                <a:latin typeface="Verdana"/>
                <a:cs typeface="Verdana"/>
              </a:rPr>
              <a:t>,</a:t>
            </a:r>
            <a:r>
              <a:rPr sz="2000" spc="40" dirty="0">
                <a:latin typeface="Verdana"/>
                <a:cs typeface="Verdana"/>
              </a:rPr>
              <a:t> </a:t>
            </a:r>
            <a:r>
              <a:rPr sz="2000" spc="-5" dirty="0">
                <a:latin typeface="Verdana"/>
                <a:cs typeface="Verdana"/>
              </a:rPr>
              <a:t>cette</a:t>
            </a:r>
            <a:r>
              <a:rPr sz="2000" spc="50" dirty="0">
                <a:latin typeface="Verdana"/>
                <a:cs typeface="Verdana"/>
              </a:rPr>
              <a:t> </a:t>
            </a:r>
            <a:r>
              <a:rPr sz="2000" spc="-5" dirty="0">
                <a:latin typeface="Verdana"/>
                <a:cs typeface="Verdana"/>
              </a:rPr>
              <a:t>relation</a:t>
            </a:r>
            <a:r>
              <a:rPr sz="2000" spc="35" dirty="0">
                <a:latin typeface="Verdana"/>
                <a:cs typeface="Verdana"/>
              </a:rPr>
              <a:t> </a:t>
            </a:r>
            <a:r>
              <a:rPr sz="2000" spc="-5" dirty="0">
                <a:latin typeface="Verdana"/>
                <a:cs typeface="Verdana"/>
              </a:rPr>
              <a:t>est</a:t>
            </a:r>
            <a:r>
              <a:rPr sz="2000" spc="50" dirty="0">
                <a:latin typeface="Verdana"/>
                <a:cs typeface="Verdana"/>
              </a:rPr>
              <a:t> </a:t>
            </a:r>
            <a:r>
              <a:rPr sz="2000" spc="-5" dirty="0">
                <a:latin typeface="Verdana"/>
                <a:cs typeface="Verdana"/>
              </a:rPr>
              <a:t>donnée</a:t>
            </a:r>
            <a:r>
              <a:rPr sz="2000" spc="30" dirty="0">
                <a:latin typeface="Verdana"/>
                <a:cs typeface="Verdana"/>
              </a:rPr>
              <a:t> </a:t>
            </a:r>
            <a:r>
              <a:rPr sz="2000" spc="-5" dirty="0">
                <a:latin typeface="Verdana"/>
                <a:cs typeface="Verdana"/>
              </a:rPr>
              <a:t>par</a:t>
            </a:r>
            <a:r>
              <a:rPr sz="2000" spc="45" dirty="0">
                <a:latin typeface="Verdana"/>
                <a:cs typeface="Verdana"/>
              </a:rPr>
              <a:t> </a:t>
            </a:r>
            <a:r>
              <a:rPr sz="2000" spc="-5" dirty="0">
                <a:latin typeface="Verdana"/>
                <a:cs typeface="Verdana"/>
              </a:rPr>
              <a:t>la</a:t>
            </a:r>
            <a:r>
              <a:rPr sz="2000" spc="45" dirty="0">
                <a:latin typeface="Verdana"/>
                <a:cs typeface="Verdana"/>
              </a:rPr>
              <a:t> </a:t>
            </a:r>
            <a:r>
              <a:rPr sz="2000" b="1" spc="-5" dirty="0">
                <a:latin typeface="Verdana"/>
                <a:cs typeface="Verdana"/>
              </a:rPr>
              <a:t>courbe </a:t>
            </a:r>
            <a:r>
              <a:rPr sz="2000" b="1" spc="-665" dirty="0">
                <a:latin typeface="Verdana"/>
                <a:cs typeface="Verdana"/>
              </a:rPr>
              <a:t> </a:t>
            </a:r>
            <a:r>
              <a:rPr sz="2000" b="1" spc="-5" dirty="0">
                <a:latin typeface="Verdana"/>
                <a:cs typeface="Verdana"/>
              </a:rPr>
              <a:t>constructeur</a:t>
            </a:r>
            <a:r>
              <a:rPr sz="2000" b="1" spc="-25" dirty="0">
                <a:latin typeface="Verdana"/>
                <a:cs typeface="Verdana"/>
              </a:rPr>
              <a:t> </a:t>
            </a:r>
            <a:r>
              <a:rPr sz="2000" b="1" spc="-5" dirty="0">
                <a:solidFill>
                  <a:srgbClr val="C00000"/>
                </a:solidFill>
                <a:latin typeface="Verdana"/>
                <a:cs typeface="Verdana"/>
              </a:rPr>
              <a:t>HMT=</a:t>
            </a:r>
            <a:r>
              <a:rPr sz="2000" b="1" spc="5" dirty="0">
                <a:solidFill>
                  <a:srgbClr val="C00000"/>
                </a:solidFill>
                <a:latin typeface="Verdana"/>
                <a:cs typeface="Verdana"/>
              </a:rPr>
              <a:t> </a:t>
            </a:r>
            <a:r>
              <a:rPr sz="2000" b="1" dirty="0">
                <a:solidFill>
                  <a:srgbClr val="C00000"/>
                </a:solidFill>
                <a:latin typeface="Verdana"/>
                <a:cs typeface="Verdana"/>
              </a:rPr>
              <a:t>f</a:t>
            </a:r>
            <a:r>
              <a:rPr sz="2000" b="1" spc="5" dirty="0">
                <a:solidFill>
                  <a:srgbClr val="C00000"/>
                </a:solidFill>
                <a:latin typeface="Verdana"/>
                <a:cs typeface="Verdana"/>
              </a:rPr>
              <a:t> </a:t>
            </a:r>
            <a:r>
              <a:rPr sz="2000" b="1" dirty="0">
                <a:solidFill>
                  <a:srgbClr val="C00000"/>
                </a:solidFill>
                <a:latin typeface="Verdana"/>
                <a:cs typeface="Verdana"/>
              </a:rPr>
              <a:t>(Qv),</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39</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3880" y="524255"/>
            <a:ext cx="8324215" cy="1386840"/>
            <a:chOff x="563880" y="524255"/>
            <a:chExt cx="8324215" cy="1386840"/>
          </a:xfrm>
        </p:grpSpPr>
        <p:pic>
          <p:nvPicPr>
            <p:cNvPr id="3" name="object 3"/>
            <p:cNvPicPr/>
            <p:nvPr/>
          </p:nvPicPr>
          <p:blipFill>
            <a:blip r:embed="rId2" cstate="print"/>
            <a:stretch>
              <a:fillRect/>
            </a:stretch>
          </p:blipFill>
          <p:spPr>
            <a:xfrm>
              <a:off x="563880" y="524255"/>
              <a:ext cx="8324088" cy="1237488"/>
            </a:xfrm>
            <a:prstGeom prst="rect">
              <a:avLst/>
            </a:prstGeom>
          </p:spPr>
        </p:pic>
        <p:pic>
          <p:nvPicPr>
            <p:cNvPr id="4" name="object 4"/>
            <p:cNvPicPr/>
            <p:nvPr/>
          </p:nvPicPr>
          <p:blipFill>
            <a:blip r:embed="rId3" cstate="print"/>
            <a:stretch>
              <a:fillRect/>
            </a:stretch>
          </p:blipFill>
          <p:spPr>
            <a:xfrm>
              <a:off x="2505456" y="551687"/>
              <a:ext cx="4443984" cy="1359408"/>
            </a:xfrm>
            <a:prstGeom prst="rect">
              <a:avLst/>
            </a:prstGeom>
          </p:spPr>
        </p:pic>
      </p:grpSp>
      <p:sp>
        <p:nvSpPr>
          <p:cNvPr id="5" name="object 5"/>
          <p:cNvSpPr txBox="1">
            <a:spLocks noGrp="1"/>
          </p:cNvSpPr>
          <p:nvPr>
            <p:ph type="title"/>
          </p:nvPr>
        </p:nvSpPr>
        <p:spPr>
          <a:xfrm>
            <a:off x="611560" y="548679"/>
            <a:ext cx="8229600" cy="1143000"/>
          </a:xfrm>
          <a:prstGeom prst="rect">
            <a:avLst/>
          </a:prstGeom>
          <a:solidFill>
            <a:srgbClr val="00B050"/>
          </a:solidFill>
          <a:ln w="9525">
            <a:solidFill>
              <a:srgbClr val="98B954"/>
            </a:solidFill>
          </a:ln>
        </p:spPr>
        <p:txBody>
          <a:bodyPr vert="horz" wrap="square" lIns="0" tIns="179705" rIns="0" bIns="0" rtlCol="0">
            <a:spAutoFit/>
          </a:bodyPr>
          <a:lstStyle/>
          <a:p>
            <a:pPr marL="2302510">
              <a:lnSpc>
                <a:spcPct val="100000"/>
              </a:lnSpc>
              <a:spcBef>
                <a:spcPts val="1415"/>
              </a:spcBef>
              <a:tabLst>
                <a:tab pos="2843530" algn="l"/>
                <a:tab pos="3453129" algn="l"/>
              </a:tabLst>
            </a:pPr>
            <a:r>
              <a:rPr sz="4800" i="1" u="none" spc="-5" dirty="0">
                <a:solidFill>
                  <a:srgbClr val="FFFFFF"/>
                </a:solidFill>
                <a:latin typeface="Times New Roman"/>
                <a:cs typeface="Times New Roman"/>
              </a:rPr>
              <a:t>I.	</a:t>
            </a:r>
            <a:r>
              <a:rPr sz="4800" i="1" u="none" dirty="0">
                <a:solidFill>
                  <a:srgbClr val="FFFFFF"/>
                </a:solidFill>
                <a:latin typeface="Times New Roman"/>
                <a:cs typeface="Times New Roman"/>
              </a:rPr>
              <a:t>1.	</a:t>
            </a:r>
            <a:r>
              <a:rPr sz="4800" i="1" u="none" spc="-5" dirty="0">
                <a:solidFill>
                  <a:srgbClr val="FFFFFF"/>
                </a:solidFill>
                <a:latin typeface="Times New Roman"/>
                <a:cs typeface="Times New Roman"/>
              </a:rPr>
              <a:t>POMPES</a:t>
            </a:r>
            <a:endParaRPr sz="4800" dirty="0">
              <a:latin typeface="Times New Roman"/>
              <a:cs typeface="Times New Roman"/>
            </a:endParaRPr>
          </a:p>
        </p:txBody>
      </p:sp>
      <p:pic>
        <p:nvPicPr>
          <p:cNvPr id="6" name="object 6"/>
          <p:cNvPicPr/>
          <p:nvPr/>
        </p:nvPicPr>
        <p:blipFill>
          <a:blip r:embed="rId4" cstate="print"/>
          <a:stretch>
            <a:fillRect/>
          </a:stretch>
        </p:blipFill>
        <p:spPr>
          <a:xfrm>
            <a:off x="611560" y="1691679"/>
            <a:ext cx="8229600" cy="4617639"/>
          </a:xfrm>
          <a:prstGeom prst="rect">
            <a:avLst/>
          </a:prstGeom>
        </p:spPr>
      </p:pic>
      <p:sp>
        <p:nvSpPr>
          <p:cNvPr id="8" name="object 8"/>
          <p:cNvSpPr txBox="1"/>
          <p:nvPr/>
        </p:nvSpPr>
        <p:spPr>
          <a:xfrm>
            <a:off x="8478202" y="6428920"/>
            <a:ext cx="153670" cy="211454"/>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z="1200" dirty="0">
                <a:solidFill>
                  <a:srgbClr val="898989"/>
                </a:solidFill>
                <a:latin typeface="Calibri"/>
                <a:cs typeface="Calibri"/>
              </a:rPr>
              <a:t>4</a:t>
            </a:fld>
            <a:endParaRPr sz="1200" dirty="0">
              <a:latin typeface="Calibri"/>
              <a:cs typeface="Calibri"/>
            </a:endParaRPr>
          </a:p>
        </p:txBody>
      </p:sp>
      <p:sp>
        <p:nvSpPr>
          <p:cNvPr id="7" name="Espace réservé du numéro de diapositive 6"/>
          <p:cNvSpPr>
            <a:spLocks noGrp="1"/>
          </p:cNvSpPr>
          <p:nvPr>
            <p:ph type="sldNum" sz="quarter" idx="7"/>
          </p:nvPr>
        </p:nvSpPr>
        <p:spPr/>
        <p:txBody>
          <a:bodyPr/>
          <a:lstStyle/>
          <a:p>
            <a:fld id="{B6F15528-21DE-4FAA-801E-634DDDAF4B2B}" type="slidenum">
              <a:rPr lang="fr-FR" smtClean="0"/>
              <a:t>4</a:t>
            </a:fld>
            <a:endParaRPr lang="fr-FR"/>
          </a:p>
        </p:txBody>
      </p:sp>
    </p:spTree>
    <p:extLst>
      <p:ext uri="{BB962C8B-B14F-4D97-AF65-F5344CB8AC3E}">
        <p14:creationId xmlns:p14="http://schemas.microsoft.com/office/powerpoint/2010/main" val="2853044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3191" y="387222"/>
            <a:ext cx="7630795" cy="5208905"/>
          </a:xfrm>
          <a:prstGeom prst="rect">
            <a:avLst/>
          </a:prstGeom>
        </p:spPr>
        <p:txBody>
          <a:bodyPr vert="horz" wrap="square" lIns="0" tIns="13335" rIns="0" bIns="0" rtlCol="0">
            <a:spAutoFit/>
          </a:bodyPr>
          <a:lstStyle/>
          <a:p>
            <a:pPr marL="12700" marR="5080" algn="just">
              <a:lnSpc>
                <a:spcPct val="100000"/>
              </a:lnSpc>
              <a:spcBef>
                <a:spcPts val="105"/>
              </a:spcBef>
            </a:pPr>
            <a:r>
              <a:rPr sz="2000" dirty="0">
                <a:latin typeface="Verdana"/>
                <a:cs typeface="Verdana"/>
              </a:rPr>
              <a:t>La</a:t>
            </a:r>
            <a:r>
              <a:rPr sz="2000" spc="5" dirty="0">
                <a:latin typeface="Verdana"/>
                <a:cs typeface="Verdana"/>
              </a:rPr>
              <a:t> </a:t>
            </a:r>
            <a:r>
              <a:rPr sz="2000" b="1" spc="-5" dirty="0">
                <a:latin typeface="Verdana"/>
                <a:cs typeface="Verdana"/>
              </a:rPr>
              <a:t>grande</a:t>
            </a:r>
            <a:r>
              <a:rPr sz="2000" b="1" dirty="0">
                <a:latin typeface="Verdana"/>
                <a:cs typeface="Verdana"/>
              </a:rPr>
              <a:t> </a:t>
            </a:r>
            <a:r>
              <a:rPr sz="2000" b="1" spc="-5" dirty="0">
                <a:latin typeface="Verdana"/>
                <a:cs typeface="Verdana"/>
              </a:rPr>
              <a:t>majorité</a:t>
            </a:r>
            <a:r>
              <a:rPr sz="2000" b="1" dirty="0">
                <a:latin typeface="Verdana"/>
                <a:cs typeface="Verdana"/>
              </a:rPr>
              <a:t> </a:t>
            </a:r>
            <a:r>
              <a:rPr sz="2000" spc="-5" dirty="0">
                <a:latin typeface="Verdana"/>
                <a:cs typeface="Verdana"/>
              </a:rPr>
              <a:t>des</a:t>
            </a:r>
            <a:r>
              <a:rPr sz="2000" dirty="0">
                <a:latin typeface="Verdana"/>
                <a:cs typeface="Verdana"/>
              </a:rPr>
              <a:t> </a:t>
            </a:r>
            <a:r>
              <a:rPr sz="2000" spc="-5" dirty="0">
                <a:latin typeface="Verdana"/>
                <a:cs typeface="Verdana"/>
              </a:rPr>
              <a:t>pompes</a:t>
            </a:r>
            <a:r>
              <a:rPr sz="2000" dirty="0">
                <a:latin typeface="Verdana"/>
                <a:cs typeface="Verdana"/>
              </a:rPr>
              <a:t> </a:t>
            </a:r>
            <a:r>
              <a:rPr sz="2000" spc="-5" dirty="0">
                <a:latin typeface="Verdana"/>
                <a:cs typeface="Verdana"/>
              </a:rPr>
              <a:t>de</a:t>
            </a:r>
            <a:r>
              <a:rPr sz="2000" spc="690" dirty="0">
                <a:latin typeface="Verdana"/>
                <a:cs typeface="Verdana"/>
              </a:rPr>
              <a:t> </a:t>
            </a:r>
            <a:r>
              <a:rPr sz="2000" spc="-5" dirty="0">
                <a:latin typeface="Verdana"/>
                <a:cs typeface="Verdana"/>
              </a:rPr>
              <a:t>procédé</a:t>
            </a:r>
            <a:r>
              <a:rPr sz="2000" spc="695" dirty="0">
                <a:latin typeface="Verdana"/>
                <a:cs typeface="Verdana"/>
              </a:rPr>
              <a:t> </a:t>
            </a:r>
            <a:r>
              <a:rPr sz="2000" spc="-5" dirty="0">
                <a:latin typeface="Verdana"/>
                <a:cs typeface="Verdana"/>
              </a:rPr>
              <a:t>utilisées </a:t>
            </a:r>
            <a:r>
              <a:rPr sz="2000" spc="-690" dirty="0">
                <a:latin typeface="Verdana"/>
                <a:cs typeface="Verdana"/>
              </a:rPr>
              <a:t> </a:t>
            </a:r>
            <a:r>
              <a:rPr sz="2000" dirty="0">
                <a:latin typeface="Verdana"/>
                <a:cs typeface="Verdana"/>
              </a:rPr>
              <a:t>dans </a:t>
            </a:r>
            <a:r>
              <a:rPr sz="2000" spc="-5" dirty="0">
                <a:latin typeface="Verdana"/>
                <a:cs typeface="Verdana"/>
              </a:rPr>
              <a:t>l’industrie</a:t>
            </a:r>
            <a:r>
              <a:rPr sz="2000" dirty="0">
                <a:latin typeface="Verdana"/>
                <a:cs typeface="Verdana"/>
              </a:rPr>
              <a:t> </a:t>
            </a:r>
            <a:r>
              <a:rPr sz="2000" spc="-10" dirty="0">
                <a:latin typeface="Verdana"/>
                <a:cs typeface="Verdana"/>
              </a:rPr>
              <a:t>pétrolière</a:t>
            </a:r>
            <a:r>
              <a:rPr sz="2000" spc="-5" dirty="0">
                <a:latin typeface="Verdana"/>
                <a:cs typeface="Verdana"/>
              </a:rPr>
              <a:t> </a:t>
            </a:r>
            <a:r>
              <a:rPr sz="2000" spc="-10" dirty="0">
                <a:latin typeface="Verdana"/>
                <a:cs typeface="Verdana"/>
              </a:rPr>
              <a:t>et</a:t>
            </a:r>
            <a:r>
              <a:rPr sz="2000" spc="-5" dirty="0">
                <a:latin typeface="Verdana"/>
                <a:cs typeface="Verdana"/>
              </a:rPr>
              <a:t> gazière sont</a:t>
            </a:r>
            <a:r>
              <a:rPr sz="2000" dirty="0">
                <a:latin typeface="Verdana"/>
                <a:cs typeface="Verdana"/>
              </a:rPr>
              <a:t> </a:t>
            </a:r>
            <a:r>
              <a:rPr sz="2000" b="1" spc="-5" dirty="0">
                <a:latin typeface="Verdana"/>
                <a:cs typeface="Verdana"/>
              </a:rPr>
              <a:t>des</a:t>
            </a:r>
            <a:r>
              <a:rPr sz="2000" b="1" dirty="0">
                <a:latin typeface="Verdana"/>
                <a:cs typeface="Verdana"/>
              </a:rPr>
              <a:t> </a:t>
            </a:r>
            <a:r>
              <a:rPr sz="2000" b="1" spc="-5" dirty="0">
                <a:latin typeface="Verdana"/>
                <a:cs typeface="Verdana"/>
              </a:rPr>
              <a:t>pompes </a:t>
            </a:r>
            <a:r>
              <a:rPr sz="2000" b="1" dirty="0">
                <a:latin typeface="Verdana"/>
                <a:cs typeface="Verdana"/>
              </a:rPr>
              <a:t> </a:t>
            </a:r>
            <a:r>
              <a:rPr sz="2000" b="1" spc="-5" dirty="0">
                <a:latin typeface="Verdana"/>
                <a:cs typeface="Verdana"/>
              </a:rPr>
              <a:t>centrifuges</a:t>
            </a:r>
            <a:r>
              <a:rPr sz="2000" spc="-5" dirty="0">
                <a:latin typeface="Verdana"/>
                <a:cs typeface="Verdana"/>
              </a:rPr>
              <a:t>,</a:t>
            </a:r>
            <a:r>
              <a:rPr sz="2000" spc="-45" dirty="0">
                <a:latin typeface="Verdana"/>
                <a:cs typeface="Verdana"/>
              </a:rPr>
              <a:t> </a:t>
            </a:r>
            <a:r>
              <a:rPr sz="2000" spc="-5" dirty="0">
                <a:latin typeface="Verdana"/>
                <a:cs typeface="Verdana"/>
              </a:rPr>
              <a:t>dites,</a:t>
            </a:r>
            <a:r>
              <a:rPr sz="2000" spc="-10" dirty="0">
                <a:latin typeface="Verdana"/>
                <a:cs typeface="Verdana"/>
              </a:rPr>
              <a:t> </a:t>
            </a:r>
            <a:r>
              <a:rPr sz="2000" dirty="0">
                <a:latin typeface="Verdana"/>
                <a:cs typeface="Verdana"/>
              </a:rPr>
              <a:t>« </a:t>
            </a:r>
            <a:r>
              <a:rPr sz="2000" spc="-5" dirty="0">
                <a:latin typeface="Verdana"/>
                <a:cs typeface="Verdana"/>
              </a:rPr>
              <a:t>P</a:t>
            </a:r>
            <a:r>
              <a:rPr sz="2000" b="1" spc="-5" dirty="0">
                <a:latin typeface="Verdana"/>
                <a:cs typeface="Verdana"/>
              </a:rPr>
              <a:t>rocess</a:t>
            </a:r>
            <a:r>
              <a:rPr sz="2000" b="1" spc="-25" dirty="0">
                <a:latin typeface="Verdana"/>
                <a:cs typeface="Verdana"/>
              </a:rPr>
              <a:t> </a:t>
            </a:r>
            <a:r>
              <a:rPr sz="2000" dirty="0">
                <a:latin typeface="Verdana"/>
                <a:cs typeface="Verdana"/>
              </a:rPr>
              <a:t>»</a:t>
            </a:r>
            <a:r>
              <a:rPr sz="2000" spc="-5" dirty="0">
                <a:latin typeface="Verdana"/>
                <a:cs typeface="Verdana"/>
              </a:rPr>
              <a:t> </a:t>
            </a:r>
            <a:r>
              <a:rPr sz="2000" dirty="0">
                <a:latin typeface="Verdana"/>
                <a:cs typeface="Verdana"/>
              </a:rPr>
              <a:t>à</a:t>
            </a:r>
            <a:r>
              <a:rPr sz="2000" spc="-5" dirty="0">
                <a:latin typeface="Verdana"/>
                <a:cs typeface="Verdana"/>
              </a:rPr>
              <a:t> </a:t>
            </a:r>
            <a:r>
              <a:rPr sz="2000" b="1" dirty="0">
                <a:latin typeface="Verdana"/>
                <a:cs typeface="Verdana"/>
              </a:rPr>
              <a:t>un ou</a:t>
            </a:r>
            <a:r>
              <a:rPr sz="2000" b="1" spc="-10" dirty="0">
                <a:latin typeface="Verdana"/>
                <a:cs typeface="Verdana"/>
              </a:rPr>
              <a:t> </a:t>
            </a:r>
            <a:r>
              <a:rPr sz="2000" b="1" spc="-5" dirty="0">
                <a:latin typeface="Verdana"/>
                <a:cs typeface="Verdana"/>
              </a:rPr>
              <a:t>deux </a:t>
            </a:r>
            <a:r>
              <a:rPr sz="2000" b="1" dirty="0">
                <a:latin typeface="Verdana"/>
                <a:cs typeface="Verdana"/>
              </a:rPr>
              <a:t>étages</a:t>
            </a:r>
            <a:r>
              <a:rPr sz="2000" dirty="0">
                <a:latin typeface="Verdana"/>
                <a:cs typeface="Verdana"/>
              </a:rPr>
              <a:t>.</a:t>
            </a:r>
          </a:p>
          <a:p>
            <a:pPr>
              <a:lnSpc>
                <a:spcPct val="100000"/>
              </a:lnSpc>
              <a:spcBef>
                <a:spcPts val="30"/>
              </a:spcBef>
            </a:pPr>
            <a:endParaRPr sz="1950" dirty="0">
              <a:latin typeface="Verdana"/>
              <a:cs typeface="Verdana"/>
            </a:endParaRPr>
          </a:p>
          <a:p>
            <a:pPr marL="12700" algn="just">
              <a:lnSpc>
                <a:spcPct val="100000"/>
              </a:lnSpc>
            </a:pPr>
            <a:r>
              <a:rPr sz="2000" dirty="0">
                <a:latin typeface="Verdana"/>
                <a:cs typeface="Verdana"/>
              </a:rPr>
              <a:t>Une</a:t>
            </a:r>
            <a:r>
              <a:rPr sz="2000" spc="-45" dirty="0">
                <a:latin typeface="Verdana"/>
                <a:cs typeface="Verdana"/>
              </a:rPr>
              <a:t> </a:t>
            </a:r>
            <a:r>
              <a:rPr sz="2000" b="1" dirty="0">
                <a:solidFill>
                  <a:srgbClr val="2C2CB8"/>
                </a:solidFill>
                <a:latin typeface="Verdana"/>
                <a:cs typeface="Verdana"/>
              </a:rPr>
              <a:t>pompe</a:t>
            </a:r>
            <a:r>
              <a:rPr sz="2000" b="1" spc="-30" dirty="0">
                <a:solidFill>
                  <a:srgbClr val="2C2CB8"/>
                </a:solidFill>
                <a:latin typeface="Verdana"/>
                <a:cs typeface="Verdana"/>
              </a:rPr>
              <a:t> </a:t>
            </a:r>
            <a:r>
              <a:rPr sz="2000" b="1" spc="-5" dirty="0">
                <a:solidFill>
                  <a:srgbClr val="2C2CB8"/>
                </a:solidFill>
                <a:latin typeface="Verdana"/>
                <a:cs typeface="Verdana"/>
              </a:rPr>
              <a:t>est caractérisée </a:t>
            </a:r>
            <a:r>
              <a:rPr sz="2000" spc="-5" dirty="0">
                <a:latin typeface="Verdana"/>
                <a:cs typeface="Verdana"/>
              </a:rPr>
              <a:t>par</a:t>
            </a:r>
            <a:r>
              <a:rPr sz="2000" spc="-25" dirty="0">
                <a:latin typeface="Verdana"/>
                <a:cs typeface="Verdana"/>
              </a:rPr>
              <a:t> </a:t>
            </a:r>
            <a:r>
              <a:rPr sz="2000" dirty="0">
                <a:latin typeface="Verdana"/>
                <a:cs typeface="Verdana"/>
              </a:rPr>
              <a:t>:</a:t>
            </a:r>
          </a:p>
          <a:p>
            <a:pPr>
              <a:lnSpc>
                <a:spcPct val="100000"/>
              </a:lnSpc>
              <a:spcBef>
                <a:spcPts val="30"/>
              </a:spcBef>
            </a:pPr>
            <a:endParaRPr sz="1950" dirty="0">
              <a:latin typeface="Verdana"/>
              <a:cs typeface="Verdana"/>
            </a:endParaRPr>
          </a:p>
          <a:p>
            <a:pPr marL="215265" indent="-203200">
              <a:lnSpc>
                <a:spcPct val="100000"/>
              </a:lnSpc>
              <a:spcBef>
                <a:spcPts val="5"/>
              </a:spcBef>
              <a:buFont typeface="Wingdings"/>
              <a:buChar char=""/>
              <a:tabLst>
                <a:tab pos="215900" algn="l"/>
              </a:tabLst>
            </a:pPr>
            <a:r>
              <a:rPr sz="2000" spc="-5" dirty="0">
                <a:latin typeface="Verdana"/>
                <a:cs typeface="Verdana"/>
              </a:rPr>
              <a:t>la</a:t>
            </a:r>
            <a:r>
              <a:rPr sz="2000" dirty="0">
                <a:latin typeface="Verdana"/>
                <a:cs typeface="Verdana"/>
              </a:rPr>
              <a:t> </a:t>
            </a:r>
            <a:r>
              <a:rPr sz="2000" b="1" dirty="0">
                <a:latin typeface="Verdana"/>
                <a:cs typeface="Verdana"/>
              </a:rPr>
              <a:t>vitesse</a:t>
            </a:r>
            <a:r>
              <a:rPr sz="2000" b="1" spc="-20" dirty="0">
                <a:latin typeface="Verdana"/>
                <a:cs typeface="Verdana"/>
              </a:rPr>
              <a:t> </a:t>
            </a:r>
            <a:r>
              <a:rPr sz="2000" b="1" dirty="0">
                <a:latin typeface="Verdana"/>
                <a:cs typeface="Verdana"/>
              </a:rPr>
              <a:t>de</a:t>
            </a:r>
            <a:r>
              <a:rPr sz="2000" b="1" spc="5" dirty="0">
                <a:latin typeface="Verdana"/>
                <a:cs typeface="Verdana"/>
              </a:rPr>
              <a:t> </a:t>
            </a:r>
            <a:r>
              <a:rPr sz="2000" b="1" spc="-5" dirty="0">
                <a:latin typeface="Verdana"/>
                <a:cs typeface="Verdana"/>
              </a:rPr>
              <a:t>rotation</a:t>
            </a:r>
            <a:r>
              <a:rPr sz="2000" b="1" spc="-10" dirty="0">
                <a:latin typeface="Verdana"/>
                <a:cs typeface="Verdana"/>
              </a:rPr>
              <a:t> </a:t>
            </a:r>
            <a:r>
              <a:rPr sz="2000" dirty="0">
                <a:latin typeface="Verdana"/>
                <a:cs typeface="Verdana"/>
              </a:rPr>
              <a:t>de</a:t>
            </a:r>
            <a:r>
              <a:rPr sz="2000" spc="-15" dirty="0">
                <a:latin typeface="Verdana"/>
                <a:cs typeface="Verdana"/>
              </a:rPr>
              <a:t> </a:t>
            </a:r>
            <a:r>
              <a:rPr sz="2000" spc="-5" dirty="0">
                <a:latin typeface="Verdana"/>
                <a:cs typeface="Verdana"/>
              </a:rPr>
              <a:t>la</a:t>
            </a:r>
            <a:r>
              <a:rPr sz="2000" spc="10" dirty="0">
                <a:latin typeface="Verdana"/>
                <a:cs typeface="Verdana"/>
              </a:rPr>
              <a:t> </a:t>
            </a:r>
            <a:r>
              <a:rPr sz="2000" dirty="0">
                <a:latin typeface="Verdana"/>
                <a:cs typeface="Verdana"/>
              </a:rPr>
              <a:t>roue</a:t>
            </a:r>
            <a:r>
              <a:rPr sz="2000" spc="-20" dirty="0">
                <a:latin typeface="Verdana"/>
                <a:cs typeface="Verdana"/>
              </a:rPr>
              <a:t> </a:t>
            </a:r>
            <a:r>
              <a:rPr sz="2000" dirty="0">
                <a:latin typeface="Verdana"/>
                <a:cs typeface="Verdana"/>
              </a:rPr>
              <a:t>(</a:t>
            </a:r>
            <a:r>
              <a:rPr sz="2000" b="1" dirty="0">
                <a:latin typeface="Verdana"/>
                <a:cs typeface="Verdana"/>
              </a:rPr>
              <a:t>en</a:t>
            </a:r>
            <a:r>
              <a:rPr sz="2000" b="1" spc="-15" dirty="0">
                <a:latin typeface="Verdana"/>
                <a:cs typeface="Verdana"/>
              </a:rPr>
              <a:t> </a:t>
            </a:r>
            <a:r>
              <a:rPr sz="2000" b="1" spc="-5" dirty="0">
                <a:latin typeface="Verdana"/>
                <a:cs typeface="Verdana"/>
              </a:rPr>
              <a:t>tr/min</a:t>
            </a:r>
            <a:r>
              <a:rPr sz="2000" spc="-5" dirty="0">
                <a:latin typeface="Verdana"/>
                <a:cs typeface="Verdana"/>
              </a:rPr>
              <a:t>),</a:t>
            </a:r>
            <a:r>
              <a:rPr sz="2000" spc="-15" dirty="0">
                <a:latin typeface="Verdana"/>
                <a:cs typeface="Verdana"/>
              </a:rPr>
              <a:t> </a:t>
            </a:r>
            <a:r>
              <a:rPr sz="2000" spc="-10" dirty="0">
                <a:latin typeface="Verdana"/>
                <a:cs typeface="Verdana"/>
              </a:rPr>
              <a:t>elle</a:t>
            </a:r>
            <a:endParaRPr sz="2000" dirty="0">
              <a:latin typeface="Verdana"/>
              <a:cs typeface="Verdana"/>
            </a:endParaRPr>
          </a:p>
          <a:p>
            <a:pPr marL="12700">
              <a:lnSpc>
                <a:spcPct val="100000"/>
              </a:lnSpc>
            </a:pPr>
            <a:r>
              <a:rPr sz="2000" spc="-5" dirty="0">
                <a:latin typeface="Verdana"/>
                <a:cs typeface="Verdana"/>
              </a:rPr>
              <a:t>dépond</a:t>
            </a:r>
            <a:r>
              <a:rPr sz="2000" spc="-25" dirty="0">
                <a:latin typeface="Verdana"/>
                <a:cs typeface="Verdana"/>
              </a:rPr>
              <a:t> </a:t>
            </a:r>
            <a:r>
              <a:rPr sz="2000" spc="-5" dirty="0">
                <a:latin typeface="Verdana"/>
                <a:cs typeface="Verdana"/>
              </a:rPr>
              <a:t>uniquement</a:t>
            </a:r>
            <a:r>
              <a:rPr sz="2000" spc="-20" dirty="0">
                <a:latin typeface="Verdana"/>
                <a:cs typeface="Verdana"/>
              </a:rPr>
              <a:t> </a:t>
            </a:r>
            <a:r>
              <a:rPr sz="2000" dirty="0">
                <a:latin typeface="Verdana"/>
                <a:cs typeface="Verdana"/>
              </a:rPr>
              <a:t>du </a:t>
            </a:r>
            <a:r>
              <a:rPr sz="2000" spc="-5" dirty="0">
                <a:latin typeface="Verdana"/>
                <a:cs typeface="Verdana"/>
              </a:rPr>
              <a:t>moteur</a:t>
            </a:r>
            <a:r>
              <a:rPr sz="2000" spc="-20" dirty="0">
                <a:latin typeface="Verdana"/>
                <a:cs typeface="Verdana"/>
              </a:rPr>
              <a:t> </a:t>
            </a:r>
            <a:r>
              <a:rPr sz="2000" spc="-10" dirty="0">
                <a:latin typeface="Verdana"/>
                <a:cs typeface="Verdana"/>
              </a:rPr>
              <a:t>d’entrainement</a:t>
            </a:r>
            <a:endParaRPr sz="2000" dirty="0">
              <a:latin typeface="Verdana"/>
              <a:cs typeface="Verdana"/>
            </a:endParaRPr>
          </a:p>
          <a:p>
            <a:pPr marL="215265" indent="-203200">
              <a:lnSpc>
                <a:spcPct val="100000"/>
              </a:lnSpc>
              <a:buFont typeface="Wingdings"/>
              <a:buChar char=""/>
              <a:tabLst>
                <a:tab pos="215900" algn="l"/>
              </a:tabLst>
            </a:pPr>
            <a:r>
              <a:rPr sz="2000" spc="-10" dirty="0">
                <a:latin typeface="Verdana"/>
                <a:cs typeface="Verdana"/>
              </a:rPr>
              <a:t>le</a:t>
            </a:r>
            <a:r>
              <a:rPr sz="2000" spc="-5" dirty="0">
                <a:latin typeface="Verdana"/>
                <a:cs typeface="Verdana"/>
              </a:rPr>
              <a:t> </a:t>
            </a:r>
            <a:r>
              <a:rPr sz="2000" b="1" dirty="0">
                <a:solidFill>
                  <a:srgbClr val="2C2CB8"/>
                </a:solidFill>
                <a:latin typeface="Verdana"/>
                <a:cs typeface="Verdana"/>
              </a:rPr>
              <a:t>débit</a:t>
            </a:r>
            <a:r>
              <a:rPr sz="2000" b="1" spc="-5" dirty="0">
                <a:solidFill>
                  <a:srgbClr val="2C2CB8"/>
                </a:solidFill>
                <a:latin typeface="Verdana"/>
                <a:cs typeface="Verdana"/>
              </a:rPr>
              <a:t> </a:t>
            </a:r>
            <a:r>
              <a:rPr sz="2000" b="1" dirty="0">
                <a:solidFill>
                  <a:srgbClr val="2C2CB8"/>
                </a:solidFill>
                <a:latin typeface="Verdana"/>
                <a:cs typeface="Verdana"/>
              </a:rPr>
              <a:t>du</a:t>
            </a:r>
            <a:r>
              <a:rPr sz="2000" b="1" spc="-5" dirty="0">
                <a:solidFill>
                  <a:srgbClr val="2C2CB8"/>
                </a:solidFill>
                <a:latin typeface="Verdana"/>
                <a:cs typeface="Verdana"/>
              </a:rPr>
              <a:t> </a:t>
            </a:r>
            <a:r>
              <a:rPr sz="2000" b="1" dirty="0">
                <a:solidFill>
                  <a:srgbClr val="2C2CB8"/>
                </a:solidFill>
                <a:latin typeface="Verdana"/>
                <a:cs typeface="Verdana"/>
              </a:rPr>
              <a:t>liquide</a:t>
            </a:r>
            <a:r>
              <a:rPr sz="2000" b="1" spc="-10" dirty="0">
                <a:solidFill>
                  <a:srgbClr val="2C2CB8"/>
                </a:solidFill>
                <a:latin typeface="Verdana"/>
                <a:cs typeface="Verdana"/>
              </a:rPr>
              <a:t> </a:t>
            </a:r>
            <a:r>
              <a:rPr sz="2000" b="1" dirty="0">
                <a:solidFill>
                  <a:srgbClr val="2C2CB8"/>
                </a:solidFill>
                <a:latin typeface="Verdana"/>
                <a:cs typeface="Verdana"/>
              </a:rPr>
              <a:t>Q</a:t>
            </a:r>
            <a:r>
              <a:rPr sz="2000" b="1" spc="-5" dirty="0">
                <a:solidFill>
                  <a:srgbClr val="2C2CB8"/>
                </a:solidFill>
                <a:latin typeface="Verdana"/>
                <a:cs typeface="Verdana"/>
              </a:rPr>
              <a:t> </a:t>
            </a:r>
            <a:r>
              <a:rPr sz="2000" spc="-10" dirty="0">
                <a:latin typeface="Verdana"/>
                <a:cs typeface="Verdana"/>
              </a:rPr>
              <a:t>traversant</a:t>
            </a:r>
            <a:r>
              <a:rPr sz="2000" spc="-45" dirty="0">
                <a:latin typeface="Verdana"/>
                <a:cs typeface="Verdana"/>
              </a:rPr>
              <a:t> </a:t>
            </a:r>
            <a:r>
              <a:rPr sz="2000" spc="-10" dirty="0">
                <a:latin typeface="Verdana"/>
                <a:cs typeface="Verdana"/>
              </a:rPr>
              <a:t>la</a:t>
            </a:r>
            <a:r>
              <a:rPr sz="2000" spc="10" dirty="0">
                <a:latin typeface="Verdana"/>
                <a:cs typeface="Verdana"/>
              </a:rPr>
              <a:t> </a:t>
            </a:r>
            <a:r>
              <a:rPr sz="2000" spc="-5" dirty="0">
                <a:latin typeface="Verdana"/>
                <a:cs typeface="Verdana"/>
              </a:rPr>
              <a:t>pompe</a:t>
            </a:r>
            <a:endParaRPr sz="2000" dirty="0">
              <a:latin typeface="Verdana"/>
              <a:cs typeface="Verdana"/>
            </a:endParaRPr>
          </a:p>
          <a:p>
            <a:pPr marL="215265" indent="-203200">
              <a:lnSpc>
                <a:spcPct val="100000"/>
              </a:lnSpc>
              <a:buFont typeface="Wingdings"/>
              <a:buChar char=""/>
              <a:tabLst>
                <a:tab pos="215900" algn="l"/>
              </a:tabLst>
            </a:pPr>
            <a:r>
              <a:rPr sz="2000" spc="-10" dirty="0">
                <a:latin typeface="Verdana"/>
                <a:cs typeface="Verdana"/>
              </a:rPr>
              <a:t>le</a:t>
            </a:r>
            <a:r>
              <a:rPr sz="2000" dirty="0">
                <a:latin typeface="Verdana"/>
                <a:cs typeface="Verdana"/>
              </a:rPr>
              <a:t> </a:t>
            </a:r>
            <a:r>
              <a:rPr sz="2000" b="1" dirty="0">
                <a:latin typeface="Verdana"/>
                <a:cs typeface="Verdana"/>
              </a:rPr>
              <a:t>gain</a:t>
            </a:r>
            <a:r>
              <a:rPr sz="2000" b="1" spc="5" dirty="0">
                <a:latin typeface="Verdana"/>
                <a:cs typeface="Verdana"/>
              </a:rPr>
              <a:t> </a:t>
            </a:r>
            <a:r>
              <a:rPr sz="2000" b="1" spc="-5" dirty="0">
                <a:latin typeface="Verdana"/>
                <a:cs typeface="Verdana"/>
              </a:rPr>
              <a:t>d’énergie</a:t>
            </a:r>
            <a:r>
              <a:rPr sz="2000" b="1" spc="-20" dirty="0">
                <a:latin typeface="Verdana"/>
                <a:cs typeface="Verdana"/>
              </a:rPr>
              <a:t> </a:t>
            </a:r>
            <a:r>
              <a:rPr sz="2000" b="1" dirty="0">
                <a:latin typeface="Verdana"/>
                <a:cs typeface="Verdana"/>
              </a:rPr>
              <a:t>H</a:t>
            </a:r>
            <a:r>
              <a:rPr sz="2000" b="1" spc="10" dirty="0">
                <a:latin typeface="Verdana"/>
                <a:cs typeface="Verdana"/>
              </a:rPr>
              <a:t> </a:t>
            </a:r>
            <a:r>
              <a:rPr sz="2000" spc="-5" dirty="0">
                <a:latin typeface="Verdana"/>
                <a:cs typeface="Verdana"/>
              </a:rPr>
              <a:t>reçu</a:t>
            </a:r>
            <a:r>
              <a:rPr sz="2000" spc="-15" dirty="0">
                <a:latin typeface="Verdana"/>
                <a:cs typeface="Verdana"/>
              </a:rPr>
              <a:t> </a:t>
            </a:r>
            <a:r>
              <a:rPr sz="2000" spc="-5" dirty="0">
                <a:latin typeface="Verdana"/>
                <a:cs typeface="Verdana"/>
              </a:rPr>
              <a:t>par</a:t>
            </a:r>
            <a:r>
              <a:rPr sz="2000" spc="-15" dirty="0">
                <a:latin typeface="Verdana"/>
                <a:cs typeface="Verdana"/>
              </a:rPr>
              <a:t> </a:t>
            </a:r>
            <a:r>
              <a:rPr sz="2000" spc="-10" dirty="0">
                <a:latin typeface="Verdana"/>
                <a:cs typeface="Verdana"/>
              </a:rPr>
              <a:t>le</a:t>
            </a:r>
            <a:r>
              <a:rPr sz="2000" spc="5" dirty="0">
                <a:latin typeface="Verdana"/>
                <a:cs typeface="Verdana"/>
              </a:rPr>
              <a:t> </a:t>
            </a:r>
            <a:r>
              <a:rPr sz="2000" spc="-5" dirty="0">
                <a:latin typeface="Verdana"/>
                <a:cs typeface="Verdana"/>
              </a:rPr>
              <a:t>fluide,</a:t>
            </a:r>
            <a:r>
              <a:rPr sz="2000" dirty="0">
                <a:latin typeface="Verdana"/>
                <a:cs typeface="Verdana"/>
              </a:rPr>
              <a:t> </a:t>
            </a:r>
            <a:r>
              <a:rPr sz="2000" spc="-5" dirty="0">
                <a:latin typeface="Verdana"/>
                <a:cs typeface="Verdana"/>
              </a:rPr>
              <a:t>exprimé </a:t>
            </a:r>
            <a:r>
              <a:rPr sz="2000" dirty="0">
                <a:latin typeface="Verdana"/>
                <a:cs typeface="Verdana"/>
              </a:rPr>
              <a:t>en</a:t>
            </a:r>
          </a:p>
          <a:p>
            <a:pPr marL="12700">
              <a:lnSpc>
                <a:spcPct val="100000"/>
              </a:lnSpc>
            </a:pPr>
            <a:r>
              <a:rPr sz="2000" dirty="0">
                <a:latin typeface="Verdana"/>
                <a:cs typeface="Verdana"/>
              </a:rPr>
              <a:t>hauteur</a:t>
            </a:r>
            <a:r>
              <a:rPr sz="2000" spc="-75" dirty="0">
                <a:latin typeface="Verdana"/>
                <a:cs typeface="Verdana"/>
              </a:rPr>
              <a:t> </a:t>
            </a:r>
            <a:r>
              <a:rPr sz="2000" dirty="0">
                <a:latin typeface="Verdana"/>
                <a:cs typeface="Verdana"/>
              </a:rPr>
              <a:t>de</a:t>
            </a:r>
            <a:r>
              <a:rPr sz="2000" spc="-25" dirty="0">
                <a:latin typeface="Verdana"/>
                <a:cs typeface="Verdana"/>
              </a:rPr>
              <a:t> </a:t>
            </a:r>
            <a:r>
              <a:rPr sz="2000" spc="-5" dirty="0">
                <a:latin typeface="Verdana"/>
                <a:cs typeface="Verdana"/>
              </a:rPr>
              <a:t>fluide</a:t>
            </a:r>
            <a:r>
              <a:rPr sz="2000" spc="-25" dirty="0">
                <a:latin typeface="Verdana"/>
                <a:cs typeface="Verdana"/>
              </a:rPr>
              <a:t> </a:t>
            </a:r>
            <a:r>
              <a:rPr sz="2000" dirty="0">
                <a:latin typeface="Verdana"/>
                <a:cs typeface="Verdana"/>
              </a:rPr>
              <a:t>(mcL)</a:t>
            </a:r>
          </a:p>
          <a:p>
            <a:pPr marL="215265" indent="-203200">
              <a:lnSpc>
                <a:spcPct val="100000"/>
              </a:lnSpc>
              <a:buFont typeface="Wingdings"/>
              <a:buChar char=""/>
              <a:tabLst>
                <a:tab pos="215900" algn="l"/>
              </a:tabLst>
            </a:pPr>
            <a:r>
              <a:rPr sz="2000" spc="-5" dirty="0">
                <a:latin typeface="Verdana"/>
                <a:cs typeface="Verdana"/>
              </a:rPr>
              <a:t>l</a:t>
            </a:r>
            <a:r>
              <a:rPr sz="2000" b="1" spc="-5" dirty="0">
                <a:solidFill>
                  <a:srgbClr val="2C2CB8"/>
                </a:solidFill>
                <a:latin typeface="Verdana"/>
                <a:cs typeface="Verdana"/>
              </a:rPr>
              <a:t>’</a:t>
            </a:r>
            <a:r>
              <a:rPr sz="2000" b="1" dirty="0">
                <a:solidFill>
                  <a:srgbClr val="2C2CB8"/>
                </a:solidFill>
                <a:latin typeface="Verdana"/>
                <a:cs typeface="Verdana"/>
              </a:rPr>
              <a:t> efficacité</a:t>
            </a:r>
            <a:r>
              <a:rPr sz="2000" b="1" spc="-30" dirty="0">
                <a:solidFill>
                  <a:srgbClr val="2C2CB8"/>
                </a:solidFill>
                <a:latin typeface="Verdana"/>
                <a:cs typeface="Verdana"/>
              </a:rPr>
              <a:t> </a:t>
            </a:r>
            <a:r>
              <a:rPr sz="2000" spc="-5" dirty="0">
                <a:latin typeface="Verdana"/>
                <a:cs typeface="Verdana"/>
              </a:rPr>
              <a:t>de</a:t>
            </a:r>
            <a:r>
              <a:rPr sz="2000" spc="-15" dirty="0">
                <a:latin typeface="Verdana"/>
                <a:cs typeface="Verdana"/>
              </a:rPr>
              <a:t> </a:t>
            </a:r>
            <a:r>
              <a:rPr sz="2000" spc="-5" dirty="0">
                <a:latin typeface="Verdana"/>
                <a:cs typeface="Verdana"/>
              </a:rPr>
              <a:t>la</a:t>
            </a:r>
            <a:r>
              <a:rPr sz="2000" spc="-15" dirty="0">
                <a:latin typeface="Verdana"/>
                <a:cs typeface="Verdana"/>
              </a:rPr>
              <a:t> </a:t>
            </a:r>
            <a:r>
              <a:rPr sz="2000" spc="-5" dirty="0">
                <a:latin typeface="Verdana"/>
                <a:cs typeface="Verdana"/>
              </a:rPr>
              <a:t>pompe</a:t>
            </a:r>
            <a:endParaRPr sz="2000" dirty="0">
              <a:latin typeface="Verdana"/>
              <a:cs typeface="Verdana"/>
            </a:endParaRPr>
          </a:p>
          <a:p>
            <a:pPr>
              <a:lnSpc>
                <a:spcPct val="100000"/>
              </a:lnSpc>
              <a:spcBef>
                <a:spcPts val="30"/>
              </a:spcBef>
            </a:pPr>
            <a:endParaRPr sz="1950" dirty="0">
              <a:latin typeface="Verdana"/>
              <a:cs typeface="Verdana"/>
            </a:endParaRPr>
          </a:p>
          <a:p>
            <a:pPr marL="12700" marR="5080" algn="just">
              <a:lnSpc>
                <a:spcPct val="100000"/>
              </a:lnSpc>
            </a:pPr>
            <a:r>
              <a:rPr sz="2000" dirty="0">
                <a:latin typeface="Verdana"/>
                <a:cs typeface="Verdana"/>
              </a:rPr>
              <a:t>Un</a:t>
            </a:r>
            <a:r>
              <a:rPr sz="2000" spc="5" dirty="0">
                <a:latin typeface="Verdana"/>
                <a:cs typeface="Verdana"/>
              </a:rPr>
              <a:t> </a:t>
            </a:r>
            <a:r>
              <a:rPr sz="2000" spc="-5" dirty="0">
                <a:latin typeface="Verdana"/>
                <a:cs typeface="Verdana"/>
              </a:rPr>
              <a:t>constructeur</a:t>
            </a:r>
            <a:r>
              <a:rPr sz="2000" dirty="0">
                <a:latin typeface="Verdana"/>
                <a:cs typeface="Verdana"/>
              </a:rPr>
              <a:t> </a:t>
            </a:r>
            <a:r>
              <a:rPr sz="2000" b="1" spc="-5" dirty="0">
                <a:latin typeface="Verdana"/>
                <a:cs typeface="Verdana"/>
              </a:rPr>
              <a:t>livre</a:t>
            </a:r>
            <a:r>
              <a:rPr sz="2000" b="1" dirty="0">
                <a:latin typeface="Verdana"/>
                <a:cs typeface="Verdana"/>
              </a:rPr>
              <a:t> </a:t>
            </a:r>
            <a:r>
              <a:rPr sz="2000" spc="-5" dirty="0">
                <a:latin typeface="Verdana"/>
                <a:cs typeface="Verdana"/>
              </a:rPr>
              <a:t>une</a:t>
            </a:r>
            <a:r>
              <a:rPr sz="2000" dirty="0">
                <a:latin typeface="Verdana"/>
                <a:cs typeface="Verdana"/>
              </a:rPr>
              <a:t> </a:t>
            </a:r>
            <a:r>
              <a:rPr sz="2000" spc="-5" dirty="0">
                <a:latin typeface="Verdana"/>
                <a:cs typeface="Verdana"/>
              </a:rPr>
              <a:t>pompe</a:t>
            </a:r>
            <a:r>
              <a:rPr sz="2000" dirty="0">
                <a:latin typeface="Verdana"/>
                <a:cs typeface="Verdana"/>
              </a:rPr>
              <a:t> </a:t>
            </a:r>
            <a:r>
              <a:rPr sz="2000" spc="-10" dirty="0">
                <a:latin typeface="Verdana"/>
                <a:cs typeface="Verdana"/>
              </a:rPr>
              <a:t>devant</a:t>
            </a:r>
            <a:r>
              <a:rPr sz="2000" spc="-5" dirty="0">
                <a:latin typeface="Verdana"/>
                <a:cs typeface="Verdana"/>
              </a:rPr>
              <a:t> permettre </a:t>
            </a:r>
            <a:r>
              <a:rPr sz="2000" dirty="0">
                <a:latin typeface="Verdana"/>
                <a:cs typeface="Verdana"/>
              </a:rPr>
              <a:t> </a:t>
            </a:r>
            <a:r>
              <a:rPr sz="2000" spc="-5" dirty="0">
                <a:latin typeface="Verdana"/>
                <a:cs typeface="Verdana"/>
              </a:rPr>
              <a:t>certaines performances. </a:t>
            </a:r>
            <a:r>
              <a:rPr sz="2000" b="1" spc="-5" dirty="0">
                <a:latin typeface="Verdana"/>
                <a:cs typeface="Verdana"/>
              </a:rPr>
              <a:t>Pour une vitesse </a:t>
            </a:r>
            <a:r>
              <a:rPr sz="2000" b="1" dirty="0">
                <a:latin typeface="Verdana"/>
                <a:cs typeface="Verdana"/>
              </a:rPr>
              <a:t>de </a:t>
            </a:r>
            <a:r>
              <a:rPr sz="2000" b="1" spc="-5" dirty="0">
                <a:latin typeface="Verdana"/>
                <a:cs typeface="Verdana"/>
              </a:rPr>
              <a:t>rotation </a:t>
            </a:r>
            <a:r>
              <a:rPr sz="2000" b="1" dirty="0">
                <a:latin typeface="Verdana"/>
                <a:cs typeface="Verdana"/>
              </a:rPr>
              <a:t> </a:t>
            </a:r>
            <a:r>
              <a:rPr sz="2000" b="1" spc="-5" dirty="0">
                <a:latin typeface="Verdana"/>
                <a:cs typeface="Verdana"/>
              </a:rPr>
              <a:t>donnée,</a:t>
            </a:r>
            <a:r>
              <a:rPr sz="2000" b="1" dirty="0">
                <a:latin typeface="Verdana"/>
                <a:cs typeface="Verdana"/>
              </a:rPr>
              <a:t> </a:t>
            </a:r>
            <a:r>
              <a:rPr sz="2000" spc="-5" dirty="0">
                <a:latin typeface="Verdana"/>
                <a:cs typeface="Verdana"/>
              </a:rPr>
              <a:t>la</a:t>
            </a:r>
            <a:r>
              <a:rPr sz="2000" dirty="0">
                <a:latin typeface="Verdana"/>
                <a:cs typeface="Verdana"/>
              </a:rPr>
              <a:t> </a:t>
            </a:r>
            <a:r>
              <a:rPr sz="2000" spc="-5" dirty="0">
                <a:latin typeface="Verdana"/>
                <a:cs typeface="Verdana"/>
              </a:rPr>
              <a:t>pompe</a:t>
            </a:r>
            <a:r>
              <a:rPr sz="2000" dirty="0">
                <a:latin typeface="Verdana"/>
                <a:cs typeface="Verdana"/>
              </a:rPr>
              <a:t> a</a:t>
            </a:r>
            <a:r>
              <a:rPr sz="2000" spc="5" dirty="0">
                <a:latin typeface="Verdana"/>
                <a:cs typeface="Verdana"/>
              </a:rPr>
              <a:t> </a:t>
            </a:r>
            <a:r>
              <a:rPr sz="2000" spc="-10" dirty="0">
                <a:latin typeface="Verdana"/>
                <a:cs typeface="Verdana"/>
              </a:rPr>
              <a:t>les</a:t>
            </a:r>
            <a:r>
              <a:rPr sz="2000" spc="-5" dirty="0">
                <a:latin typeface="Verdana"/>
                <a:cs typeface="Verdana"/>
              </a:rPr>
              <a:t> </a:t>
            </a:r>
            <a:r>
              <a:rPr sz="2000" b="1" spc="-5" dirty="0">
                <a:latin typeface="Verdana"/>
                <a:cs typeface="Verdana"/>
              </a:rPr>
              <a:t>courbes</a:t>
            </a:r>
            <a:r>
              <a:rPr sz="2000" b="1" dirty="0">
                <a:latin typeface="Verdana"/>
                <a:cs typeface="Verdana"/>
              </a:rPr>
              <a:t> </a:t>
            </a:r>
            <a:r>
              <a:rPr sz="2000" b="1" spc="-5" dirty="0">
                <a:latin typeface="Verdana"/>
                <a:cs typeface="Verdana"/>
              </a:rPr>
              <a:t>caractéristiques </a:t>
            </a:r>
            <a:r>
              <a:rPr sz="2000" b="1" dirty="0">
                <a:latin typeface="Verdana"/>
                <a:cs typeface="Verdana"/>
              </a:rPr>
              <a:t> </a:t>
            </a:r>
            <a:r>
              <a:rPr sz="2000" b="1" spc="-5" dirty="0">
                <a:latin typeface="Verdana"/>
                <a:cs typeface="Verdana"/>
              </a:rPr>
              <a:t>suivantes</a:t>
            </a:r>
            <a:r>
              <a:rPr sz="2000" spc="-5" dirty="0">
                <a:latin typeface="Verdana"/>
                <a:cs typeface="Verdana"/>
              </a:rPr>
              <a:t>.</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40</a:t>
            </a:fld>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7465" y="601421"/>
            <a:ext cx="7274559" cy="5781711"/>
          </a:xfrm>
          <a:prstGeom prst="rect">
            <a:avLst/>
          </a:prstGeom>
        </p:spPr>
        <p:txBody>
          <a:bodyPr vert="horz" wrap="square" lIns="0" tIns="13335" rIns="0" bIns="0" rtlCol="0">
            <a:spAutoFit/>
          </a:bodyPr>
          <a:lstStyle/>
          <a:p>
            <a:pPr marL="501015" indent="-203200">
              <a:lnSpc>
                <a:spcPct val="100000"/>
              </a:lnSpc>
              <a:spcBef>
                <a:spcPts val="105"/>
              </a:spcBef>
              <a:buFont typeface="Wingdings"/>
              <a:buChar char=""/>
              <a:tabLst>
                <a:tab pos="501650" algn="l"/>
              </a:tabLst>
            </a:pPr>
            <a:r>
              <a:rPr sz="2000" b="1" spc="-5" dirty="0">
                <a:solidFill>
                  <a:srgbClr val="2C2CB8"/>
                </a:solidFill>
                <a:latin typeface="Verdana"/>
                <a:cs typeface="Verdana"/>
              </a:rPr>
              <a:t>Hauteur</a:t>
            </a:r>
            <a:r>
              <a:rPr sz="2000" b="1" spc="-30" dirty="0">
                <a:solidFill>
                  <a:srgbClr val="2C2CB8"/>
                </a:solidFill>
                <a:latin typeface="Verdana"/>
                <a:cs typeface="Verdana"/>
              </a:rPr>
              <a:t> </a:t>
            </a:r>
            <a:r>
              <a:rPr sz="2000" b="1" dirty="0" err="1" smtClean="0">
                <a:solidFill>
                  <a:srgbClr val="2C2CB8"/>
                </a:solidFill>
                <a:latin typeface="Verdana"/>
                <a:cs typeface="Verdana"/>
              </a:rPr>
              <a:t>manométrique</a:t>
            </a:r>
            <a:r>
              <a:rPr lang="fr-FR" sz="2000" b="1" dirty="0" smtClean="0">
                <a:solidFill>
                  <a:srgbClr val="2C2CB8"/>
                </a:solidFill>
                <a:latin typeface="Verdana"/>
                <a:cs typeface="Verdana"/>
              </a:rPr>
              <a:t> (HMT</a:t>
            </a:r>
            <a:r>
              <a:rPr sz="2000" b="1" spc="-40" dirty="0" smtClean="0">
                <a:solidFill>
                  <a:srgbClr val="2C2CB8"/>
                </a:solidFill>
                <a:latin typeface="Verdana"/>
                <a:cs typeface="Verdana"/>
              </a:rPr>
              <a:t> </a:t>
            </a:r>
            <a:r>
              <a:rPr lang="fr-FR" sz="2000" b="1" spc="-40" dirty="0" smtClean="0">
                <a:solidFill>
                  <a:srgbClr val="2C2CB8"/>
                </a:solidFill>
                <a:latin typeface="Verdana"/>
                <a:cs typeface="Verdana"/>
              </a:rPr>
              <a:t>)</a:t>
            </a:r>
          </a:p>
          <a:p>
            <a:pPr marL="501015" indent="-203200">
              <a:lnSpc>
                <a:spcPct val="100000"/>
              </a:lnSpc>
              <a:spcBef>
                <a:spcPts val="105"/>
              </a:spcBef>
              <a:buFont typeface="Wingdings"/>
              <a:buChar char=""/>
              <a:tabLst>
                <a:tab pos="501650" algn="l"/>
              </a:tabLst>
            </a:pPr>
            <a:r>
              <a:rPr sz="2000" b="1" dirty="0" smtClean="0">
                <a:solidFill>
                  <a:srgbClr val="2C2CB8"/>
                </a:solidFill>
                <a:latin typeface="Verdana"/>
                <a:cs typeface="Verdana"/>
              </a:rPr>
              <a:t>–</a:t>
            </a:r>
            <a:r>
              <a:rPr sz="2000" b="1" spc="-10" dirty="0" smtClean="0">
                <a:solidFill>
                  <a:srgbClr val="2C2CB8"/>
                </a:solidFill>
                <a:latin typeface="Verdana"/>
                <a:cs typeface="Verdana"/>
              </a:rPr>
              <a:t> </a:t>
            </a:r>
            <a:r>
              <a:rPr sz="2000" b="1" spc="-5" dirty="0" err="1" smtClean="0">
                <a:solidFill>
                  <a:srgbClr val="2C2CB8"/>
                </a:solidFill>
                <a:latin typeface="Verdana"/>
                <a:cs typeface="Verdana"/>
              </a:rPr>
              <a:t>Débit</a:t>
            </a:r>
            <a:endParaRPr sz="2000" dirty="0" smtClean="0">
              <a:latin typeface="Verdana"/>
              <a:cs typeface="Verdana"/>
            </a:endParaRPr>
          </a:p>
          <a:p>
            <a:pPr marL="499745" indent="-201930">
              <a:lnSpc>
                <a:spcPct val="100000"/>
              </a:lnSpc>
              <a:buFont typeface="Wingdings"/>
              <a:buChar char=""/>
              <a:tabLst>
                <a:tab pos="500380" algn="l"/>
              </a:tabLst>
            </a:pPr>
            <a:r>
              <a:rPr sz="2000" b="1" dirty="0" err="1" smtClean="0">
                <a:solidFill>
                  <a:srgbClr val="2C2CB8"/>
                </a:solidFill>
                <a:latin typeface="Verdana"/>
                <a:cs typeface="Verdana"/>
              </a:rPr>
              <a:t>Rendement</a:t>
            </a:r>
            <a:r>
              <a:rPr sz="2000" b="1" spc="-70" dirty="0" smtClean="0">
                <a:solidFill>
                  <a:srgbClr val="2C2CB8"/>
                </a:solidFill>
                <a:latin typeface="Verdana"/>
                <a:cs typeface="Verdana"/>
              </a:rPr>
              <a:t> </a:t>
            </a:r>
            <a:endParaRPr lang="fr-FR" sz="2000" b="1" spc="-70" dirty="0" smtClean="0">
              <a:solidFill>
                <a:srgbClr val="2C2CB8"/>
              </a:solidFill>
              <a:latin typeface="Verdana"/>
              <a:cs typeface="Verdana"/>
            </a:endParaRPr>
          </a:p>
          <a:p>
            <a:pPr marL="499745" indent="-201930">
              <a:lnSpc>
                <a:spcPct val="100000"/>
              </a:lnSpc>
              <a:buFont typeface="Wingdings"/>
              <a:buChar char=""/>
              <a:tabLst>
                <a:tab pos="500380" algn="l"/>
              </a:tabLst>
            </a:pPr>
            <a:r>
              <a:rPr sz="2000" b="1" spc="-5" dirty="0" smtClean="0">
                <a:solidFill>
                  <a:srgbClr val="2C2CB8"/>
                </a:solidFill>
                <a:latin typeface="Verdana"/>
                <a:cs typeface="Verdana"/>
              </a:rPr>
              <a:t>NPSH</a:t>
            </a:r>
            <a:r>
              <a:rPr sz="2000" b="1" spc="-30" dirty="0" smtClean="0">
                <a:solidFill>
                  <a:srgbClr val="2C2CB8"/>
                </a:solidFill>
                <a:latin typeface="Verdana"/>
                <a:cs typeface="Verdana"/>
              </a:rPr>
              <a:t> </a:t>
            </a:r>
            <a:endParaRPr sz="2000" dirty="0">
              <a:latin typeface="Verdana"/>
              <a:cs typeface="Verdana"/>
            </a:endParaRPr>
          </a:p>
          <a:p>
            <a:pPr marL="12700" marR="5080" algn="just">
              <a:lnSpc>
                <a:spcPct val="100000"/>
              </a:lnSpc>
              <a:spcBef>
                <a:spcPts val="1800"/>
              </a:spcBef>
            </a:pPr>
            <a:r>
              <a:rPr sz="2000" b="1" spc="-5" dirty="0">
                <a:latin typeface="Verdana"/>
                <a:cs typeface="Verdana"/>
              </a:rPr>
              <a:t>Les</a:t>
            </a:r>
            <a:r>
              <a:rPr sz="2000" b="1" dirty="0">
                <a:latin typeface="Verdana"/>
                <a:cs typeface="Verdana"/>
              </a:rPr>
              <a:t> </a:t>
            </a:r>
            <a:r>
              <a:rPr sz="2000" b="1" spc="-5" dirty="0">
                <a:latin typeface="Verdana"/>
                <a:cs typeface="Verdana"/>
              </a:rPr>
              <a:t>courbes</a:t>
            </a:r>
            <a:r>
              <a:rPr sz="2000" b="1" dirty="0">
                <a:latin typeface="Verdana"/>
                <a:cs typeface="Verdana"/>
              </a:rPr>
              <a:t> </a:t>
            </a:r>
            <a:r>
              <a:rPr sz="2000" b="1" spc="-5" dirty="0">
                <a:latin typeface="Verdana"/>
                <a:cs typeface="Verdana"/>
              </a:rPr>
              <a:t>caractéristiques</a:t>
            </a:r>
            <a:r>
              <a:rPr sz="2000" b="1" dirty="0">
                <a:latin typeface="Verdana"/>
                <a:cs typeface="Verdana"/>
              </a:rPr>
              <a:t> </a:t>
            </a:r>
            <a:r>
              <a:rPr sz="2000" dirty="0">
                <a:latin typeface="Verdana"/>
                <a:cs typeface="Verdana"/>
              </a:rPr>
              <a:t>d’une</a:t>
            </a:r>
            <a:r>
              <a:rPr sz="2000" spc="5" dirty="0">
                <a:latin typeface="Verdana"/>
                <a:cs typeface="Verdana"/>
              </a:rPr>
              <a:t> </a:t>
            </a:r>
            <a:r>
              <a:rPr sz="2000" b="1" spc="-5" dirty="0">
                <a:latin typeface="Verdana"/>
                <a:cs typeface="Verdana"/>
              </a:rPr>
              <a:t>pompe </a:t>
            </a:r>
            <a:r>
              <a:rPr sz="2000" b="1" dirty="0">
                <a:latin typeface="Verdana"/>
                <a:cs typeface="Verdana"/>
              </a:rPr>
              <a:t> </a:t>
            </a:r>
            <a:r>
              <a:rPr sz="2000" spc="-5" dirty="0">
                <a:latin typeface="Verdana"/>
                <a:cs typeface="Verdana"/>
              </a:rPr>
              <a:t>représentent la </a:t>
            </a:r>
            <a:r>
              <a:rPr sz="2000" spc="-10" dirty="0">
                <a:latin typeface="Verdana"/>
                <a:cs typeface="Verdana"/>
              </a:rPr>
              <a:t>variation </a:t>
            </a:r>
            <a:r>
              <a:rPr sz="2000" b="1" spc="-5" dirty="0">
                <a:latin typeface="Verdana"/>
                <a:cs typeface="Verdana"/>
              </a:rPr>
              <a:t>d’énergie, </a:t>
            </a:r>
            <a:r>
              <a:rPr sz="2000" b="1" dirty="0">
                <a:latin typeface="Verdana"/>
                <a:cs typeface="Verdana"/>
              </a:rPr>
              <a:t>de </a:t>
            </a:r>
            <a:r>
              <a:rPr sz="2000" b="1" spc="-5" dirty="0">
                <a:latin typeface="Verdana"/>
                <a:cs typeface="Verdana"/>
              </a:rPr>
              <a:t>rendement </a:t>
            </a:r>
            <a:r>
              <a:rPr sz="2000" b="1" dirty="0">
                <a:latin typeface="Verdana"/>
                <a:cs typeface="Verdana"/>
              </a:rPr>
              <a:t>ou </a:t>
            </a:r>
            <a:r>
              <a:rPr sz="2000" b="1" spc="-670" dirty="0">
                <a:latin typeface="Verdana"/>
                <a:cs typeface="Verdana"/>
              </a:rPr>
              <a:t> </a:t>
            </a:r>
            <a:r>
              <a:rPr sz="2000" b="1" dirty="0">
                <a:latin typeface="Verdana"/>
                <a:cs typeface="Verdana"/>
              </a:rPr>
              <a:t>de</a:t>
            </a:r>
            <a:r>
              <a:rPr sz="2000" b="1" spc="5" dirty="0">
                <a:latin typeface="Verdana"/>
                <a:cs typeface="Verdana"/>
              </a:rPr>
              <a:t> </a:t>
            </a:r>
            <a:r>
              <a:rPr sz="2000" b="1" spc="-5" dirty="0">
                <a:latin typeface="Verdana"/>
                <a:cs typeface="Verdana"/>
              </a:rPr>
              <a:t>la</a:t>
            </a:r>
            <a:r>
              <a:rPr sz="2000" b="1" dirty="0">
                <a:latin typeface="Verdana"/>
                <a:cs typeface="Verdana"/>
              </a:rPr>
              <a:t> </a:t>
            </a:r>
            <a:r>
              <a:rPr sz="2000" b="1" spc="-5" dirty="0">
                <a:latin typeface="Verdana"/>
                <a:cs typeface="Verdana"/>
              </a:rPr>
              <a:t>puissance</a:t>
            </a:r>
            <a:r>
              <a:rPr sz="2000" b="1" dirty="0">
                <a:latin typeface="Verdana"/>
                <a:cs typeface="Verdana"/>
              </a:rPr>
              <a:t> </a:t>
            </a:r>
            <a:r>
              <a:rPr sz="2000" spc="-5" dirty="0">
                <a:latin typeface="Verdana"/>
                <a:cs typeface="Verdana"/>
              </a:rPr>
              <a:t>absorbée</a:t>
            </a:r>
            <a:r>
              <a:rPr sz="2000" dirty="0">
                <a:latin typeface="Verdana"/>
                <a:cs typeface="Verdana"/>
              </a:rPr>
              <a:t> </a:t>
            </a:r>
            <a:r>
              <a:rPr sz="2000" spc="-10" dirty="0">
                <a:latin typeface="Verdana"/>
                <a:cs typeface="Verdana"/>
              </a:rPr>
              <a:t>en</a:t>
            </a:r>
            <a:r>
              <a:rPr sz="2000" spc="-5" dirty="0">
                <a:latin typeface="Verdana"/>
                <a:cs typeface="Verdana"/>
              </a:rPr>
              <a:t> fonction</a:t>
            </a:r>
            <a:r>
              <a:rPr sz="2000" dirty="0">
                <a:latin typeface="Verdana"/>
                <a:cs typeface="Verdana"/>
              </a:rPr>
              <a:t> du</a:t>
            </a:r>
            <a:r>
              <a:rPr sz="2000" spc="700" dirty="0">
                <a:latin typeface="Verdana"/>
                <a:cs typeface="Verdana"/>
              </a:rPr>
              <a:t> </a:t>
            </a:r>
            <a:r>
              <a:rPr sz="2000" spc="-5" dirty="0">
                <a:latin typeface="Verdana"/>
                <a:cs typeface="Verdana"/>
              </a:rPr>
              <a:t>débit </a:t>
            </a:r>
            <a:r>
              <a:rPr sz="2000" dirty="0">
                <a:latin typeface="Verdana"/>
                <a:cs typeface="Verdana"/>
              </a:rPr>
              <a:t> </a:t>
            </a:r>
            <a:r>
              <a:rPr sz="2000" spc="-5" dirty="0">
                <a:latin typeface="Verdana"/>
                <a:cs typeface="Verdana"/>
              </a:rPr>
              <a:t>demandé</a:t>
            </a:r>
            <a:r>
              <a:rPr sz="2000" spc="-30" dirty="0">
                <a:latin typeface="Verdana"/>
                <a:cs typeface="Verdana"/>
              </a:rPr>
              <a:t> </a:t>
            </a:r>
            <a:r>
              <a:rPr sz="2000" spc="-5" dirty="0">
                <a:latin typeface="Verdana"/>
                <a:cs typeface="Verdana"/>
              </a:rPr>
              <a:t>par </a:t>
            </a:r>
            <a:r>
              <a:rPr sz="2000" b="1" dirty="0">
                <a:latin typeface="Verdana"/>
                <a:cs typeface="Verdana"/>
              </a:rPr>
              <a:t>l’exploitant</a:t>
            </a:r>
            <a:r>
              <a:rPr sz="2000" dirty="0">
                <a:latin typeface="Verdana"/>
                <a:cs typeface="Verdana"/>
              </a:rPr>
              <a:t>.</a:t>
            </a:r>
          </a:p>
          <a:p>
            <a:pPr>
              <a:lnSpc>
                <a:spcPct val="100000"/>
              </a:lnSpc>
              <a:spcBef>
                <a:spcPts val="35"/>
              </a:spcBef>
            </a:pPr>
            <a:endParaRPr sz="1950" dirty="0">
              <a:latin typeface="Verdana"/>
              <a:cs typeface="Verdana"/>
            </a:endParaRPr>
          </a:p>
          <a:p>
            <a:pPr marL="12700" marR="5080" algn="just">
              <a:lnSpc>
                <a:spcPct val="100000"/>
              </a:lnSpc>
            </a:pPr>
            <a:r>
              <a:rPr sz="2000" spc="-5" dirty="0">
                <a:latin typeface="Verdana"/>
                <a:cs typeface="Verdana"/>
              </a:rPr>
              <a:t>Dans </a:t>
            </a:r>
            <a:r>
              <a:rPr sz="2000" dirty="0">
                <a:latin typeface="Verdana"/>
                <a:cs typeface="Verdana"/>
              </a:rPr>
              <a:t>une </a:t>
            </a:r>
            <a:r>
              <a:rPr sz="2000" spc="-5" dirty="0">
                <a:latin typeface="Verdana"/>
                <a:cs typeface="Verdana"/>
              </a:rPr>
              <a:t>pompe </a:t>
            </a:r>
            <a:r>
              <a:rPr sz="2000" b="1" dirty="0">
                <a:latin typeface="Verdana"/>
                <a:cs typeface="Verdana"/>
              </a:rPr>
              <a:t>idéale</a:t>
            </a:r>
            <a:r>
              <a:rPr sz="2000" dirty="0">
                <a:latin typeface="Verdana"/>
                <a:cs typeface="Verdana"/>
              </a:rPr>
              <a:t>, l </a:t>
            </a:r>
            <a:r>
              <a:rPr sz="2000" spc="-5" dirty="0">
                <a:latin typeface="Verdana"/>
                <a:cs typeface="Verdana"/>
              </a:rPr>
              <a:t>’énergie donnée par la </a:t>
            </a:r>
            <a:r>
              <a:rPr sz="2000" dirty="0">
                <a:latin typeface="Verdana"/>
                <a:cs typeface="Verdana"/>
              </a:rPr>
              <a:t>roue </a:t>
            </a:r>
            <a:r>
              <a:rPr sz="2000" spc="5" dirty="0">
                <a:latin typeface="Verdana"/>
                <a:cs typeface="Verdana"/>
              </a:rPr>
              <a:t> </a:t>
            </a:r>
            <a:r>
              <a:rPr sz="2000" spc="-5" dirty="0">
                <a:latin typeface="Verdana"/>
                <a:cs typeface="Verdana"/>
              </a:rPr>
              <a:t>est</a:t>
            </a:r>
            <a:r>
              <a:rPr sz="2000" dirty="0">
                <a:latin typeface="Verdana"/>
                <a:cs typeface="Verdana"/>
              </a:rPr>
              <a:t> </a:t>
            </a:r>
            <a:r>
              <a:rPr sz="2000" spc="-5" dirty="0">
                <a:latin typeface="Verdana"/>
                <a:cs typeface="Verdana"/>
              </a:rPr>
              <a:t>totalement</a:t>
            </a:r>
            <a:r>
              <a:rPr sz="2000" dirty="0">
                <a:latin typeface="Verdana"/>
                <a:cs typeface="Verdana"/>
              </a:rPr>
              <a:t> </a:t>
            </a:r>
            <a:r>
              <a:rPr sz="2000" spc="-5" dirty="0">
                <a:latin typeface="Verdana"/>
                <a:cs typeface="Verdana"/>
              </a:rPr>
              <a:t>récupérée</a:t>
            </a:r>
            <a:r>
              <a:rPr sz="2000" dirty="0">
                <a:latin typeface="Verdana"/>
                <a:cs typeface="Verdana"/>
              </a:rPr>
              <a:t> </a:t>
            </a:r>
            <a:r>
              <a:rPr sz="2000" spc="-5" dirty="0">
                <a:latin typeface="Verdana"/>
                <a:cs typeface="Verdana"/>
              </a:rPr>
              <a:t>dans</a:t>
            </a:r>
            <a:r>
              <a:rPr sz="2000" dirty="0">
                <a:latin typeface="Verdana"/>
                <a:cs typeface="Verdana"/>
              </a:rPr>
              <a:t> </a:t>
            </a:r>
            <a:r>
              <a:rPr sz="2000" spc="-5" dirty="0">
                <a:latin typeface="Verdana"/>
                <a:cs typeface="Verdana"/>
              </a:rPr>
              <a:t>la</a:t>
            </a:r>
            <a:r>
              <a:rPr sz="2000" dirty="0">
                <a:latin typeface="Verdana"/>
                <a:cs typeface="Verdana"/>
              </a:rPr>
              <a:t> </a:t>
            </a:r>
            <a:r>
              <a:rPr sz="2000" spc="-5" dirty="0">
                <a:latin typeface="Verdana"/>
                <a:cs typeface="Verdana"/>
              </a:rPr>
              <a:t>volute.</a:t>
            </a:r>
            <a:r>
              <a:rPr sz="2000" dirty="0">
                <a:latin typeface="Verdana"/>
                <a:cs typeface="Verdana"/>
              </a:rPr>
              <a:t> </a:t>
            </a:r>
            <a:r>
              <a:rPr sz="2000" b="1" spc="-20" dirty="0">
                <a:latin typeface="Verdana"/>
                <a:cs typeface="Verdana"/>
              </a:rPr>
              <a:t>La </a:t>
            </a:r>
            <a:r>
              <a:rPr sz="2000" b="1" spc="-670" dirty="0">
                <a:latin typeface="Verdana"/>
                <a:cs typeface="Verdana"/>
              </a:rPr>
              <a:t> </a:t>
            </a:r>
            <a:r>
              <a:rPr sz="2000" b="1" spc="-5" dirty="0">
                <a:latin typeface="Verdana"/>
                <a:cs typeface="Verdana"/>
              </a:rPr>
              <a:t>caractéristique</a:t>
            </a:r>
            <a:r>
              <a:rPr sz="2000" b="1" spc="-10" dirty="0">
                <a:latin typeface="Verdana"/>
                <a:cs typeface="Verdana"/>
              </a:rPr>
              <a:t> </a:t>
            </a:r>
            <a:r>
              <a:rPr sz="2000" b="1" dirty="0">
                <a:latin typeface="Verdana"/>
                <a:cs typeface="Verdana"/>
              </a:rPr>
              <a:t>de</a:t>
            </a:r>
            <a:r>
              <a:rPr sz="2000" b="1" spc="-15" dirty="0">
                <a:latin typeface="Verdana"/>
                <a:cs typeface="Verdana"/>
              </a:rPr>
              <a:t> </a:t>
            </a:r>
            <a:r>
              <a:rPr sz="2000" b="1" spc="-5" dirty="0">
                <a:latin typeface="Verdana"/>
                <a:cs typeface="Verdana"/>
              </a:rPr>
              <a:t>la</a:t>
            </a:r>
            <a:r>
              <a:rPr sz="2000" b="1" spc="10" dirty="0">
                <a:latin typeface="Verdana"/>
                <a:cs typeface="Verdana"/>
              </a:rPr>
              <a:t> </a:t>
            </a:r>
            <a:r>
              <a:rPr sz="2000" b="1" dirty="0">
                <a:latin typeface="Verdana"/>
                <a:cs typeface="Verdana"/>
              </a:rPr>
              <a:t>pompe</a:t>
            </a:r>
            <a:r>
              <a:rPr sz="2000" b="1" spc="-15" dirty="0">
                <a:latin typeface="Verdana"/>
                <a:cs typeface="Verdana"/>
              </a:rPr>
              <a:t> </a:t>
            </a:r>
            <a:r>
              <a:rPr sz="2000" b="1" spc="-5" dirty="0">
                <a:latin typeface="Verdana"/>
                <a:cs typeface="Verdana"/>
              </a:rPr>
              <a:t>est</a:t>
            </a:r>
            <a:r>
              <a:rPr sz="2000" b="1" spc="-15" dirty="0">
                <a:latin typeface="Verdana"/>
                <a:cs typeface="Verdana"/>
              </a:rPr>
              <a:t> </a:t>
            </a:r>
            <a:r>
              <a:rPr sz="2000" b="1" spc="-5" dirty="0">
                <a:latin typeface="Verdana"/>
                <a:cs typeface="Verdana"/>
              </a:rPr>
              <a:t>celle</a:t>
            </a:r>
            <a:r>
              <a:rPr sz="2000" b="1" spc="5" dirty="0">
                <a:latin typeface="Verdana"/>
                <a:cs typeface="Verdana"/>
              </a:rPr>
              <a:t> </a:t>
            </a:r>
            <a:r>
              <a:rPr sz="2000" b="1" dirty="0">
                <a:latin typeface="Verdana"/>
                <a:cs typeface="Verdana"/>
              </a:rPr>
              <a:t>de</a:t>
            </a:r>
            <a:r>
              <a:rPr sz="2000" b="1" spc="-10" dirty="0">
                <a:latin typeface="Verdana"/>
                <a:cs typeface="Verdana"/>
              </a:rPr>
              <a:t> </a:t>
            </a:r>
            <a:r>
              <a:rPr sz="2000" b="1" spc="-5" dirty="0">
                <a:latin typeface="Verdana"/>
                <a:cs typeface="Verdana"/>
              </a:rPr>
              <a:t>la</a:t>
            </a:r>
            <a:r>
              <a:rPr sz="2000" b="1" spc="5" dirty="0">
                <a:latin typeface="Verdana"/>
                <a:cs typeface="Verdana"/>
              </a:rPr>
              <a:t> </a:t>
            </a:r>
            <a:r>
              <a:rPr sz="2000" b="1" dirty="0">
                <a:latin typeface="Verdana"/>
                <a:cs typeface="Verdana"/>
              </a:rPr>
              <a:t>roue.</a:t>
            </a:r>
            <a:endParaRPr sz="2000" dirty="0">
              <a:latin typeface="Verdana"/>
              <a:cs typeface="Verdana"/>
            </a:endParaRPr>
          </a:p>
          <a:p>
            <a:pPr>
              <a:lnSpc>
                <a:spcPct val="100000"/>
              </a:lnSpc>
              <a:spcBef>
                <a:spcPts val="30"/>
              </a:spcBef>
            </a:pPr>
            <a:endParaRPr sz="1950" dirty="0">
              <a:latin typeface="Verdana"/>
              <a:cs typeface="Verdana"/>
            </a:endParaRPr>
          </a:p>
          <a:p>
            <a:pPr marL="12700" marR="5715" indent="88265" algn="just">
              <a:lnSpc>
                <a:spcPct val="100000"/>
              </a:lnSpc>
            </a:pPr>
            <a:r>
              <a:rPr sz="2000" dirty="0">
                <a:latin typeface="Verdana"/>
                <a:cs typeface="Verdana"/>
              </a:rPr>
              <a:t>Dans </a:t>
            </a:r>
            <a:r>
              <a:rPr sz="2000" spc="-5" dirty="0">
                <a:latin typeface="Verdana"/>
                <a:cs typeface="Verdana"/>
              </a:rPr>
              <a:t>la pompe </a:t>
            </a:r>
            <a:r>
              <a:rPr sz="2000" b="1" spc="-5" dirty="0">
                <a:latin typeface="Verdana"/>
                <a:cs typeface="Verdana"/>
              </a:rPr>
              <a:t>réelle</a:t>
            </a:r>
            <a:r>
              <a:rPr sz="2000" spc="-5" dirty="0">
                <a:latin typeface="Verdana"/>
                <a:cs typeface="Verdana"/>
              </a:rPr>
              <a:t>, </a:t>
            </a:r>
            <a:r>
              <a:rPr sz="2000" spc="-10" dirty="0">
                <a:latin typeface="Verdana"/>
                <a:cs typeface="Verdana"/>
              </a:rPr>
              <a:t>il </a:t>
            </a:r>
            <a:r>
              <a:rPr sz="2000" dirty="0">
                <a:latin typeface="Verdana"/>
                <a:cs typeface="Verdana"/>
              </a:rPr>
              <a:t>y’a </a:t>
            </a:r>
            <a:r>
              <a:rPr sz="2000" spc="-5" dirty="0">
                <a:latin typeface="Verdana"/>
                <a:cs typeface="Verdana"/>
              </a:rPr>
              <a:t>des pertes d’énergie, </a:t>
            </a:r>
            <a:r>
              <a:rPr sz="2000" b="1" spc="-5" dirty="0">
                <a:latin typeface="Verdana"/>
                <a:cs typeface="Verdana"/>
              </a:rPr>
              <a:t>des </a:t>
            </a:r>
            <a:r>
              <a:rPr sz="2000" b="1" dirty="0">
                <a:latin typeface="Verdana"/>
                <a:cs typeface="Verdana"/>
              </a:rPr>
              <a:t> </a:t>
            </a:r>
            <a:r>
              <a:rPr sz="2000" b="1" spc="-5" dirty="0">
                <a:latin typeface="Verdana"/>
                <a:cs typeface="Verdana"/>
              </a:rPr>
              <a:t>fuites </a:t>
            </a:r>
            <a:r>
              <a:rPr sz="2000" b="1" dirty="0">
                <a:latin typeface="Verdana"/>
                <a:cs typeface="Verdana"/>
              </a:rPr>
              <a:t>et </a:t>
            </a:r>
            <a:r>
              <a:rPr sz="2000" b="1" spc="-5" dirty="0">
                <a:latin typeface="Verdana"/>
                <a:cs typeface="Verdana"/>
              </a:rPr>
              <a:t>des pertes </a:t>
            </a:r>
            <a:r>
              <a:rPr sz="2000" b="1" dirty="0">
                <a:latin typeface="Verdana"/>
                <a:cs typeface="Verdana"/>
              </a:rPr>
              <a:t>de </a:t>
            </a:r>
            <a:r>
              <a:rPr sz="2000" b="1" spc="-5" dirty="0">
                <a:latin typeface="Verdana"/>
                <a:cs typeface="Verdana"/>
              </a:rPr>
              <a:t>capacité </a:t>
            </a:r>
            <a:r>
              <a:rPr sz="2000" b="1" dirty="0">
                <a:latin typeface="Verdana"/>
                <a:cs typeface="Verdana"/>
              </a:rPr>
              <a:t>et </a:t>
            </a:r>
            <a:r>
              <a:rPr sz="2000" b="1" spc="-5" dirty="0">
                <a:latin typeface="Verdana"/>
                <a:cs typeface="Verdana"/>
              </a:rPr>
              <a:t>frottement </a:t>
            </a:r>
            <a:r>
              <a:rPr sz="2000" spc="-5" dirty="0">
                <a:latin typeface="Verdana"/>
                <a:cs typeface="Verdana"/>
              </a:rPr>
              <a:t>qui </a:t>
            </a:r>
            <a:r>
              <a:rPr sz="2000" dirty="0">
                <a:latin typeface="Verdana"/>
                <a:cs typeface="Verdana"/>
              </a:rPr>
              <a:t> </a:t>
            </a:r>
            <a:r>
              <a:rPr sz="2000" spc="-5" dirty="0">
                <a:latin typeface="Verdana"/>
                <a:cs typeface="Verdana"/>
              </a:rPr>
              <a:t>amoindrissent </a:t>
            </a:r>
            <a:r>
              <a:rPr sz="2000" b="1" spc="-10" dirty="0">
                <a:latin typeface="Verdana"/>
                <a:cs typeface="Verdana"/>
              </a:rPr>
              <a:t>la </a:t>
            </a:r>
            <a:r>
              <a:rPr sz="2000" b="1" spc="-5" dirty="0">
                <a:latin typeface="Verdana"/>
                <a:cs typeface="Verdana"/>
              </a:rPr>
              <a:t>performance </a:t>
            </a:r>
            <a:r>
              <a:rPr sz="2000" b="1" dirty="0">
                <a:latin typeface="Verdana"/>
                <a:cs typeface="Verdana"/>
              </a:rPr>
              <a:t>de </a:t>
            </a:r>
            <a:r>
              <a:rPr sz="2000" b="1" spc="-5" dirty="0">
                <a:latin typeface="Verdana"/>
                <a:cs typeface="Verdana"/>
              </a:rPr>
              <a:t>la pompe</a:t>
            </a:r>
            <a:r>
              <a:rPr sz="2000" spc="-5" dirty="0">
                <a:latin typeface="Verdana"/>
                <a:cs typeface="Verdana"/>
              </a:rPr>
              <a:t>, </a:t>
            </a:r>
            <a:r>
              <a:rPr sz="2000" b="1" spc="-5" dirty="0">
                <a:latin typeface="Verdana"/>
                <a:cs typeface="Verdana"/>
              </a:rPr>
              <a:t>causant </a:t>
            </a:r>
            <a:r>
              <a:rPr sz="2000" b="1" dirty="0">
                <a:latin typeface="Verdana"/>
                <a:cs typeface="Verdana"/>
              </a:rPr>
              <a:t> ainsi</a:t>
            </a:r>
            <a:r>
              <a:rPr sz="2000" b="1" spc="5" dirty="0">
                <a:latin typeface="Verdana"/>
                <a:cs typeface="Verdana"/>
              </a:rPr>
              <a:t> </a:t>
            </a:r>
            <a:r>
              <a:rPr sz="2000" b="1" spc="-5" dirty="0">
                <a:latin typeface="Verdana"/>
                <a:cs typeface="Verdana"/>
              </a:rPr>
              <a:t>l’écart</a:t>
            </a:r>
            <a:r>
              <a:rPr sz="2000" b="1" dirty="0">
                <a:latin typeface="Verdana"/>
                <a:cs typeface="Verdana"/>
              </a:rPr>
              <a:t> </a:t>
            </a:r>
            <a:r>
              <a:rPr sz="2000" dirty="0">
                <a:latin typeface="Verdana"/>
                <a:cs typeface="Verdana"/>
              </a:rPr>
              <a:t>entre</a:t>
            </a:r>
            <a:r>
              <a:rPr sz="2000" spc="5" dirty="0">
                <a:latin typeface="Verdana"/>
                <a:cs typeface="Verdana"/>
              </a:rPr>
              <a:t> </a:t>
            </a:r>
            <a:r>
              <a:rPr sz="2000" spc="-5" dirty="0">
                <a:latin typeface="Verdana"/>
                <a:cs typeface="Verdana"/>
              </a:rPr>
              <a:t>hauteur</a:t>
            </a:r>
            <a:r>
              <a:rPr sz="2000" dirty="0">
                <a:latin typeface="Verdana"/>
                <a:cs typeface="Verdana"/>
              </a:rPr>
              <a:t> </a:t>
            </a:r>
            <a:r>
              <a:rPr sz="2000" b="1" spc="-5" dirty="0">
                <a:latin typeface="Verdana"/>
                <a:cs typeface="Verdana"/>
              </a:rPr>
              <a:t>théorique</a:t>
            </a:r>
            <a:r>
              <a:rPr sz="2000" b="1" dirty="0">
                <a:latin typeface="Verdana"/>
                <a:cs typeface="Verdana"/>
              </a:rPr>
              <a:t> </a:t>
            </a:r>
            <a:r>
              <a:rPr sz="2000" spc="-5" dirty="0">
                <a:latin typeface="Verdana"/>
                <a:cs typeface="Verdana"/>
              </a:rPr>
              <a:t>(</a:t>
            </a:r>
            <a:r>
              <a:rPr sz="2000" b="1" spc="-5" dirty="0">
                <a:latin typeface="Verdana"/>
                <a:cs typeface="Verdana"/>
              </a:rPr>
              <a:t>Eluler</a:t>
            </a:r>
            <a:r>
              <a:rPr sz="2000" spc="-5" dirty="0">
                <a:latin typeface="Verdana"/>
                <a:cs typeface="Verdana"/>
              </a:rPr>
              <a:t>)</a:t>
            </a:r>
            <a:r>
              <a:rPr sz="2000" dirty="0">
                <a:latin typeface="Verdana"/>
                <a:cs typeface="Verdana"/>
              </a:rPr>
              <a:t> </a:t>
            </a:r>
            <a:r>
              <a:rPr sz="2000" spc="-20" dirty="0">
                <a:latin typeface="Verdana"/>
                <a:cs typeface="Verdana"/>
              </a:rPr>
              <a:t>et </a:t>
            </a:r>
            <a:r>
              <a:rPr sz="2000" spc="-15" dirty="0">
                <a:latin typeface="Verdana"/>
                <a:cs typeface="Verdana"/>
              </a:rPr>
              <a:t> </a:t>
            </a:r>
            <a:r>
              <a:rPr sz="2000" dirty="0">
                <a:latin typeface="Verdana"/>
                <a:cs typeface="Verdana"/>
              </a:rPr>
              <a:t>hauteur</a:t>
            </a:r>
            <a:r>
              <a:rPr sz="2000" spc="-60" dirty="0">
                <a:latin typeface="Verdana"/>
                <a:cs typeface="Verdana"/>
              </a:rPr>
              <a:t> </a:t>
            </a:r>
            <a:r>
              <a:rPr sz="2000" b="1" spc="-5" dirty="0">
                <a:latin typeface="Verdana"/>
                <a:cs typeface="Verdana"/>
              </a:rPr>
              <a:t>réelle.</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41</a:t>
            </a:fld>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57249" y="285750"/>
            <a:ext cx="6158357" cy="3913758"/>
          </a:xfrm>
          <a:prstGeom prst="rect">
            <a:avLst/>
          </a:prstGeom>
        </p:spPr>
      </p:pic>
      <p:sp>
        <p:nvSpPr>
          <p:cNvPr id="3" name="object 3"/>
          <p:cNvSpPr txBox="1"/>
          <p:nvPr/>
        </p:nvSpPr>
        <p:spPr>
          <a:xfrm>
            <a:off x="864819" y="4247133"/>
            <a:ext cx="7416165" cy="2249805"/>
          </a:xfrm>
          <a:prstGeom prst="rect">
            <a:avLst/>
          </a:prstGeom>
        </p:spPr>
        <p:txBody>
          <a:bodyPr vert="horz" wrap="square" lIns="0" tIns="12700" rIns="0" bIns="0" rtlCol="0">
            <a:spAutoFit/>
          </a:bodyPr>
          <a:lstStyle/>
          <a:p>
            <a:pPr marR="491490" algn="ctr">
              <a:lnSpc>
                <a:spcPct val="100000"/>
              </a:lnSpc>
              <a:spcBef>
                <a:spcPts val="100"/>
              </a:spcBef>
            </a:pPr>
            <a:r>
              <a:rPr sz="1800" b="1" dirty="0">
                <a:solidFill>
                  <a:srgbClr val="FF0000"/>
                </a:solidFill>
                <a:latin typeface="Verdana"/>
                <a:cs typeface="Verdana"/>
              </a:rPr>
              <a:t>Figure</a:t>
            </a:r>
            <a:r>
              <a:rPr sz="1800" b="1" spc="-30" dirty="0">
                <a:solidFill>
                  <a:srgbClr val="FF0000"/>
                </a:solidFill>
                <a:latin typeface="Verdana"/>
                <a:cs typeface="Verdana"/>
              </a:rPr>
              <a:t> </a:t>
            </a:r>
            <a:r>
              <a:rPr lang="fr-FR" sz="1800" b="1" dirty="0" smtClean="0">
                <a:solidFill>
                  <a:srgbClr val="FF0000"/>
                </a:solidFill>
                <a:latin typeface="Verdana"/>
                <a:cs typeface="Verdana"/>
              </a:rPr>
              <a:t>11</a:t>
            </a:r>
            <a:r>
              <a:rPr sz="1800" b="1" dirty="0" smtClean="0">
                <a:solidFill>
                  <a:srgbClr val="FF0000"/>
                </a:solidFill>
                <a:latin typeface="Verdana"/>
                <a:cs typeface="Verdana"/>
              </a:rPr>
              <a:t>b</a:t>
            </a:r>
            <a:r>
              <a:rPr sz="1800" b="1" dirty="0">
                <a:solidFill>
                  <a:srgbClr val="FF0000"/>
                </a:solidFill>
                <a:latin typeface="Verdana"/>
                <a:cs typeface="Verdana"/>
              </a:rPr>
              <a:t>:</a:t>
            </a:r>
            <a:r>
              <a:rPr sz="1800" b="1" spc="-25" dirty="0">
                <a:solidFill>
                  <a:srgbClr val="FF0000"/>
                </a:solidFill>
                <a:latin typeface="Verdana"/>
                <a:cs typeface="Verdana"/>
              </a:rPr>
              <a:t> </a:t>
            </a:r>
            <a:r>
              <a:rPr sz="1800" b="1" dirty="0">
                <a:solidFill>
                  <a:srgbClr val="FF0000"/>
                </a:solidFill>
                <a:latin typeface="Verdana"/>
                <a:cs typeface="Verdana"/>
              </a:rPr>
              <a:t>Courbe</a:t>
            </a:r>
            <a:r>
              <a:rPr sz="1800" b="1" spc="-15" dirty="0">
                <a:solidFill>
                  <a:srgbClr val="FF0000"/>
                </a:solidFill>
                <a:latin typeface="Verdana"/>
                <a:cs typeface="Verdana"/>
              </a:rPr>
              <a:t> </a:t>
            </a:r>
            <a:r>
              <a:rPr sz="1800" b="1" spc="-5" dirty="0">
                <a:solidFill>
                  <a:srgbClr val="FF0000"/>
                </a:solidFill>
                <a:latin typeface="Verdana"/>
                <a:cs typeface="Verdana"/>
              </a:rPr>
              <a:t>de</a:t>
            </a:r>
            <a:r>
              <a:rPr sz="1800" b="1" spc="-10" dirty="0">
                <a:solidFill>
                  <a:srgbClr val="FF0000"/>
                </a:solidFill>
                <a:latin typeface="Verdana"/>
                <a:cs typeface="Verdana"/>
              </a:rPr>
              <a:t> </a:t>
            </a:r>
            <a:r>
              <a:rPr sz="1800" b="1" spc="-5" dirty="0">
                <a:solidFill>
                  <a:srgbClr val="FF0000"/>
                </a:solidFill>
                <a:latin typeface="Verdana"/>
                <a:cs typeface="Verdana"/>
              </a:rPr>
              <a:t>pompe</a:t>
            </a:r>
            <a:endParaRPr sz="1800" dirty="0">
              <a:latin typeface="Verdana"/>
              <a:cs typeface="Verdana"/>
            </a:endParaRPr>
          </a:p>
          <a:p>
            <a:pPr marL="12700" marR="5080" algn="just">
              <a:lnSpc>
                <a:spcPct val="100000"/>
              </a:lnSpc>
              <a:spcBef>
                <a:spcPts val="1475"/>
              </a:spcBef>
            </a:pPr>
            <a:r>
              <a:rPr sz="2000" spc="-5" dirty="0">
                <a:latin typeface="Verdana"/>
                <a:cs typeface="Verdana"/>
              </a:rPr>
              <a:t>Si </a:t>
            </a:r>
            <a:r>
              <a:rPr sz="2000" dirty="0">
                <a:latin typeface="Verdana"/>
                <a:cs typeface="Verdana"/>
              </a:rPr>
              <a:t>on </a:t>
            </a:r>
            <a:r>
              <a:rPr sz="2000" spc="-5" dirty="0">
                <a:latin typeface="Verdana"/>
                <a:cs typeface="Verdana"/>
              </a:rPr>
              <a:t>considère que </a:t>
            </a:r>
            <a:r>
              <a:rPr sz="2000" spc="-25" dirty="0">
                <a:latin typeface="Verdana"/>
                <a:cs typeface="Verdana"/>
              </a:rPr>
              <a:t>Pa </a:t>
            </a:r>
            <a:r>
              <a:rPr sz="2000" spc="-5" dirty="0">
                <a:latin typeface="Verdana"/>
                <a:cs typeface="Verdana"/>
              </a:rPr>
              <a:t>est la pression lue (en bar absolu) </a:t>
            </a:r>
            <a:r>
              <a:rPr sz="2000" spc="-690" dirty="0">
                <a:latin typeface="Verdana"/>
                <a:cs typeface="Verdana"/>
              </a:rPr>
              <a:t> </a:t>
            </a:r>
            <a:r>
              <a:rPr sz="2000" dirty="0">
                <a:latin typeface="Verdana"/>
                <a:cs typeface="Verdana"/>
              </a:rPr>
              <a:t>à </a:t>
            </a:r>
            <a:r>
              <a:rPr sz="2000" spc="-10" dirty="0">
                <a:latin typeface="Verdana"/>
                <a:cs typeface="Verdana"/>
              </a:rPr>
              <a:t>l’aspiration </a:t>
            </a:r>
            <a:r>
              <a:rPr sz="2000" dirty="0">
                <a:latin typeface="Verdana"/>
                <a:cs typeface="Verdana"/>
              </a:rPr>
              <a:t>de </a:t>
            </a:r>
            <a:r>
              <a:rPr sz="2000" spc="-5" dirty="0">
                <a:latin typeface="Verdana"/>
                <a:cs typeface="Verdana"/>
              </a:rPr>
              <a:t>la pompe et </a:t>
            </a:r>
            <a:r>
              <a:rPr sz="2000" dirty="0">
                <a:latin typeface="Verdana"/>
                <a:cs typeface="Verdana"/>
              </a:rPr>
              <a:t>Pr </a:t>
            </a:r>
            <a:r>
              <a:rPr sz="2000" spc="-10" dirty="0">
                <a:latin typeface="Verdana"/>
                <a:cs typeface="Verdana"/>
              </a:rPr>
              <a:t>celle </a:t>
            </a:r>
            <a:r>
              <a:rPr sz="2000" dirty="0">
                <a:latin typeface="Verdana"/>
                <a:cs typeface="Verdana"/>
              </a:rPr>
              <a:t>au </a:t>
            </a:r>
            <a:r>
              <a:rPr sz="2000" spc="-5" dirty="0">
                <a:latin typeface="Verdana"/>
                <a:cs typeface="Verdana"/>
              </a:rPr>
              <a:t>refoulement, </a:t>
            </a:r>
            <a:r>
              <a:rPr sz="2000" spc="-15" dirty="0">
                <a:latin typeface="Verdana"/>
                <a:cs typeface="Verdana"/>
              </a:rPr>
              <a:t>la </a:t>
            </a:r>
            <a:r>
              <a:rPr sz="2000" spc="-10" dirty="0">
                <a:latin typeface="Verdana"/>
                <a:cs typeface="Verdana"/>
              </a:rPr>
              <a:t> </a:t>
            </a:r>
            <a:r>
              <a:rPr sz="2000" spc="-5" dirty="0">
                <a:latin typeface="Verdana"/>
                <a:cs typeface="Verdana"/>
              </a:rPr>
              <a:t>HMT</a:t>
            </a:r>
            <a:r>
              <a:rPr sz="2000" dirty="0">
                <a:latin typeface="Verdana"/>
                <a:cs typeface="Verdana"/>
              </a:rPr>
              <a:t> </a:t>
            </a:r>
            <a:r>
              <a:rPr sz="2000" spc="-5" dirty="0">
                <a:latin typeface="Verdana"/>
                <a:cs typeface="Verdana"/>
              </a:rPr>
              <a:t>exprimée</a:t>
            </a:r>
            <a:r>
              <a:rPr sz="2000" dirty="0">
                <a:latin typeface="Verdana"/>
                <a:cs typeface="Verdana"/>
              </a:rPr>
              <a:t> </a:t>
            </a:r>
            <a:r>
              <a:rPr sz="2000" spc="-5" dirty="0">
                <a:latin typeface="Verdana"/>
                <a:cs typeface="Verdana"/>
              </a:rPr>
              <a:t>en</a:t>
            </a:r>
            <a:r>
              <a:rPr sz="2000" dirty="0">
                <a:latin typeface="Verdana"/>
                <a:cs typeface="Verdana"/>
              </a:rPr>
              <a:t> </a:t>
            </a:r>
            <a:r>
              <a:rPr sz="2000" spc="-10" dirty="0">
                <a:latin typeface="Verdana"/>
                <a:cs typeface="Verdana"/>
              </a:rPr>
              <a:t>mCL</a:t>
            </a:r>
            <a:r>
              <a:rPr sz="2000" spc="-5" dirty="0">
                <a:latin typeface="Verdana"/>
                <a:cs typeface="Verdana"/>
              </a:rPr>
              <a:t> de</a:t>
            </a:r>
            <a:r>
              <a:rPr sz="2000" dirty="0">
                <a:latin typeface="Verdana"/>
                <a:cs typeface="Verdana"/>
              </a:rPr>
              <a:t> </a:t>
            </a:r>
            <a:r>
              <a:rPr sz="2000" spc="-5" dirty="0">
                <a:latin typeface="Verdana"/>
                <a:cs typeface="Verdana"/>
              </a:rPr>
              <a:t>la</a:t>
            </a:r>
            <a:r>
              <a:rPr sz="2000" dirty="0">
                <a:latin typeface="Verdana"/>
                <a:cs typeface="Verdana"/>
              </a:rPr>
              <a:t> </a:t>
            </a:r>
            <a:r>
              <a:rPr sz="2000" spc="-5" dirty="0">
                <a:latin typeface="Verdana"/>
                <a:cs typeface="Verdana"/>
              </a:rPr>
              <a:t>pompe</a:t>
            </a:r>
            <a:r>
              <a:rPr sz="2000" dirty="0">
                <a:latin typeface="Verdana"/>
                <a:cs typeface="Verdana"/>
              </a:rPr>
              <a:t> </a:t>
            </a:r>
            <a:r>
              <a:rPr sz="2000" spc="-5" dirty="0">
                <a:latin typeface="Verdana"/>
                <a:cs typeface="Verdana"/>
              </a:rPr>
              <a:t>est</a:t>
            </a:r>
            <a:r>
              <a:rPr sz="2000" dirty="0">
                <a:latin typeface="Verdana"/>
                <a:cs typeface="Verdana"/>
              </a:rPr>
              <a:t> </a:t>
            </a:r>
            <a:r>
              <a:rPr sz="2000" spc="-5" dirty="0">
                <a:latin typeface="Verdana"/>
                <a:cs typeface="Verdana"/>
              </a:rPr>
              <a:t>de</a:t>
            </a:r>
            <a:r>
              <a:rPr sz="2000" dirty="0">
                <a:latin typeface="Verdana"/>
                <a:cs typeface="Verdana"/>
              </a:rPr>
              <a:t> </a:t>
            </a:r>
            <a:r>
              <a:rPr sz="2000" spc="-5" dirty="0">
                <a:latin typeface="Verdana"/>
                <a:cs typeface="Verdana"/>
              </a:rPr>
              <a:t>manière </a:t>
            </a:r>
            <a:r>
              <a:rPr sz="2000" spc="-690" dirty="0">
                <a:latin typeface="Verdana"/>
                <a:cs typeface="Verdana"/>
              </a:rPr>
              <a:t> </a:t>
            </a:r>
            <a:r>
              <a:rPr sz="2000" spc="-10" dirty="0">
                <a:latin typeface="Verdana"/>
                <a:cs typeface="Verdana"/>
              </a:rPr>
              <a:t>simplifiée</a:t>
            </a:r>
            <a:r>
              <a:rPr sz="2000" dirty="0">
                <a:latin typeface="Verdana"/>
                <a:cs typeface="Verdana"/>
              </a:rPr>
              <a:t> </a:t>
            </a:r>
            <a:r>
              <a:rPr sz="2000" spc="-5" dirty="0">
                <a:latin typeface="Verdana"/>
                <a:cs typeface="Verdana"/>
              </a:rPr>
              <a:t>définie</a:t>
            </a:r>
            <a:r>
              <a:rPr sz="2000" spc="-10" dirty="0">
                <a:latin typeface="Verdana"/>
                <a:cs typeface="Verdana"/>
              </a:rPr>
              <a:t> </a:t>
            </a:r>
            <a:r>
              <a:rPr sz="2000" spc="-5" dirty="0">
                <a:latin typeface="Verdana"/>
                <a:cs typeface="Verdana"/>
              </a:rPr>
              <a:t>par</a:t>
            </a:r>
            <a:r>
              <a:rPr sz="2000" spc="-15" dirty="0">
                <a:latin typeface="Verdana"/>
                <a:cs typeface="Verdana"/>
              </a:rPr>
              <a:t> </a:t>
            </a:r>
            <a:r>
              <a:rPr sz="2000" dirty="0">
                <a:latin typeface="Verdana"/>
                <a:cs typeface="Verdana"/>
              </a:rPr>
              <a:t>:</a:t>
            </a:r>
          </a:p>
          <a:p>
            <a:pPr marL="187325" algn="ctr">
              <a:lnSpc>
                <a:spcPct val="100000"/>
              </a:lnSpc>
              <a:spcBef>
                <a:spcPts val="1395"/>
              </a:spcBef>
            </a:pPr>
            <a:r>
              <a:rPr sz="2400" b="1" spc="-5" dirty="0">
                <a:solidFill>
                  <a:srgbClr val="FF0000"/>
                </a:solidFill>
                <a:latin typeface="Verdana"/>
                <a:cs typeface="Verdana"/>
              </a:rPr>
              <a:t>HMT</a:t>
            </a:r>
            <a:r>
              <a:rPr sz="2400" b="1" spc="-40" dirty="0">
                <a:solidFill>
                  <a:srgbClr val="FF0000"/>
                </a:solidFill>
                <a:latin typeface="Verdana"/>
                <a:cs typeface="Verdana"/>
              </a:rPr>
              <a:t> </a:t>
            </a:r>
            <a:r>
              <a:rPr sz="2400" b="1" dirty="0">
                <a:solidFill>
                  <a:srgbClr val="FF0000"/>
                </a:solidFill>
                <a:latin typeface="Verdana"/>
                <a:cs typeface="Verdana"/>
              </a:rPr>
              <a:t>=</a:t>
            </a:r>
            <a:r>
              <a:rPr sz="2400" b="1" spc="-20" dirty="0">
                <a:solidFill>
                  <a:srgbClr val="FF0000"/>
                </a:solidFill>
                <a:latin typeface="Verdana"/>
                <a:cs typeface="Verdana"/>
              </a:rPr>
              <a:t> </a:t>
            </a:r>
            <a:r>
              <a:rPr sz="2400" b="1" dirty="0">
                <a:solidFill>
                  <a:srgbClr val="FF0000"/>
                </a:solidFill>
                <a:latin typeface="Verdana"/>
                <a:cs typeface="Verdana"/>
              </a:rPr>
              <a:t>(Pr-Pa)/ρg</a:t>
            </a:r>
            <a:endParaRPr sz="2400" dirty="0">
              <a:latin typeface="Verdana"/>
              <a:cs typeface="Verdana"/>
            </a:endParaRPr>
          </a:p>
        </p:txBody>
      </p:sp>
      <p:sp>
        <p:nvSpPr>
          <p:cNvPr id="4" name="Espace réservé du numéro de diapositive 3"/>
          <p:cNvSpPr>
            <a:spLocks noGrp="1"/>
          </p:cNvSpPr>
          <p:nvPr>
            <p:ph type="sldNum" sz="quarter" idx="7"/>
          </p:nvPr>
        </p:nvSpPr>
        <p:spPr/>
        <p:txBody>
          <a:bodyPr/>
          <a:lstStyle/>
          <a:p>
            <a:fld id="{B6F15528-21DE-4FAA-801E-634DDDAF4B2B}" type="slidenum">
              <a:rPr lang="fr-FR" smtClean="0"/>
              <a:t>42</a:t>
            </a:fld>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1868" y="263753"/>
            <a:ext cx="7489825" cy="5456555"/>
          </a:xfrm>
          <a:prstGeom prst="rect">
            <a:avLst/>
          </a:prstGeom>
        </p:spPr>
        <p:txBody>
          <a:bodyPr vert="horz" wrap="square" lIns="0" tIns="136525" rIns="0" bIns="0" rtlCol="0">
            <a:spAutoFit/>
          </a:bodyPr>
          <a:lstStyle/>
          <a:p>
            <a:pPr marL="12700">
              <a:lnSpc>
                <a:spcPct val="100000"/>
              </a:lnSpc>
              <a:spcBef>
                <a:spcPts val="1075"/>
              </a:spcBef>
            </a:pPr>
            <a:r>
              <a:rPr lang="fr-FR" sz="2000" b="1" dirty="0">
                <a:solidFill>
                  <a:srgbClr val="FF9900"/>
                </a:solidFill>
                <a:latin typeface="Verdana"/>
                <a:cs typeface="Verdana"/>
              </a:rPr>
              <a:t>6</a:t>
            </a:r>
            <a:r>
              <a:rPr sz="2000" b="1" dirty="0" smtClean="0">
                <a:solidFill>
                  <a:srgbClr val="FF9900"/>
                </a:solidFill>
                <a:latin typeface="Verdana"/>
                <a:cs typeface="Verdana"/>
              </a:rPr>
              <a:t>.3.Point</a:t>
            </a:r>
            <a:r>
              <a:rPr sz="2000" b="1" spc="-10" dirty="0" smtClean="0">
                <a:solidFill>
                  <a:srgbClr val="FF9900"/>
                </a:solidFill>
                <a:latin typeface="Verdana"/>
                <a:cs typeface="Verdana"/>
              </a:rPr>
              <a:t> </a:t>
            </a:r>
            <a:r>
              <a:rPr sz="2000" b="1" dirty="0">
                <a:solidFill>
                  <a:srgbClr val="FF9900"/>
                </a:solidFill>
                <a:latin typeface="Verdana"/>
                <a:cs typeface="Verdana"/>
              </a:rPr>
              <a:t>de</a:t>
            </a:r>
            <a:r>
              <a:rPr sz="2000" b="1" spc="-20" dirty="0">
                <a:solidFill>
                  <a:srgbClr val="FF9900"/>
                </a:solidFill>
                <a:latin typeface="Verdana"/>
                <a:cs typeface="Verdana"/>
              </a:rPr>
              <a:t> </a:t>
            </a:r>
            <a:r>
              <a:rPr sz="2000" b="1" dirty="0">
                <a:solidFill>
                  <a:srgbClr val="FF9900"/>
                </a:solidFill>
                <a:latin typeface="Verdana"/>
                <a:cs typeface="Verdana"/>
              </a:rPr>
              <a:t>fonctionnement</a:t>
            </a:r>
            <a:r>
              <a:rPr sz="2000" b="1" spc="-45" dirty="0">
                <a:solidFill>
                  <a:srgbClr val="FF9900"/>
                </a:solidFill>
                <a:latin typeface="Verdana"/>
                <a:cs typeface="Verdana"/>
              </a:rPr>
              <a:t> </a:t>
            </a:r>
            <a:r>
              <a:rPr sz="2000" b="1" dirty="0">
                <a:solidFill>
                  <a:srgbClr val="FF9900"/>
                </a:solidFill>
                <a:latin typeface="Verdana"/>
                <a:cs typeface="Verdana"/>
              </a:rPr>
              <a:t>:</a:t>
            </a:r>
            <a:endParaRPr sz="2000" dirty="0">
              <a:latin typeface="Verdana"/>
              <a:cs typeface="Verdana"/>
            </a:endParaRPr>
          </a:p>
          <a:p>
            <a:pPr marL="12700" marR="6985">
              <a:lnSpc>
                <a:spcPct val="100000"/>
              </a:lnSpc>
              <a:spcBef>
                <a:spcPts val="975"/>
              </a:spcBef>
              <a:tabLst>
                <a:tab pos="791210" algn="l"/>
                <a:tab pos="1074420" algn="l"/>
                <a:tab pos="1455420" algn="l"/>
                <a:tab pos="1594485" algn="l"/>
                <a:tab pos="1677035" algn="l"/>
                <a:tab pos="1797050" algn="l"/>
                <a:tab pos="2059305" algn="l"/>
                <a:tab pos="2129155" algn="l"/>
                <a:tab pos="2307590" algn="l"/>
                <a:tab pos="2740660" algn="l"/>
                <a:tab pos="3041015" algn="l"/>
                <a:tab pos="3103245" algn="l"/>
                <a:tab pos="3449320" algn="l"/>
                <a:tab pos="3995420" algn="l"/>
                <a:tab pos="4222115" algn="l"/>
                <a:tab pos="4559300" algn="l"/>
                <a:tab pos="4584700" algn="l"/>
                <a:tab pos="4720590" algn="l"/>
                <a:tab pos="4987290" algn="l"/>
                <a:tab pos="5533390" algn="l"/>
                <a:tab pos="5827395" algn="l"/>
                <a:tab pos="5944870" algn="l"/>
                <a:tab pos="7000875" algn="l"/>
                <a:tab pos="7254240" algn="l"/>
              </a:tabLst>
            </a:pPr>
            <a:r>
              <a:rPr sz="2000" spc="-5" dirty="0">
                <a:latin typeface="Verdana"/>
                <a:cs typeface="Verdana"/>
              </a:rPr>
              <a:t>Nou</a:t>
            </a:r>
            <a:r>
              <a:rPr sz="2000" dirty="0">
                <a:latin typeface="Verdana"/>
                <a:cs typeface="Verdana"/>
              </a:rPr>
              <a:t>s	</a:t>
            </a:r>
            <a:r>
              <a:rPr sz="2000" spc="-30" dirty="0">
                <a:latin typeface="Verdana"/>
                <a:cs typeface="Verdana"/>
              </a:rPr>
              <a:t>a</a:t>
            </a:r>
            <a:r>
              <a:rPr sz="2000" spc="-10" dirty="0">
                <a:latin typeface="Verdana"/>
                <a:cs typeface="Verdana"/>
              </a:rPr>
              <a:t>v</a:t>
            </a:r>
            <a:r>
              <a:rPr sz="2000" dirty="0">
                <a:latin typeface="Verdana"/>
                <a:cs typeface="Verdana"/>
              </a:rPr>
              <a:t>o</a:t>
            </a:r>
            <a:r>
              <a:rPr sz="2000" spc="-15" dirty="0">
                <a:latin typeface="Verdana"/>
                <a:cs typeface="Verdana"/>
              </a:rPr>
              <a:t>n</a:t>
            </a:r>
            <a:r>
              <a:rPr sz="2000" dirty="0">
                <a:latin typeface="Verdana"/>
                <a:cs typeface="Verdana"/>
              </a:rPr>
              <a:t>s		vu		</a:t>
            </a:r>
            <a:r>
              <a:rPr sz="2000" spc="-15" dirty="0">
                <a:latin typeface="Verdana"/>
                <a:cs typeface="Verdana"/>
              </a:rPr>
              <a:t>q</a:t>
            </a:r>
            <a:r>
              <a:rPr sz="2000" dirty="0">
                <a:latin typeface="Verdana"/>
                <a:cs typeface="Verdana"/>
              </a:rPr>
              <a:t>ue	</a:t>
            </a:r>
            <a:r>
              <a:rPr sz="2000" spc="-10" dirty="0">
                <a:latin typeface="Verdana"/>
                <a:cs typeface="Verdana"/>
              </a:rPr>
              <a:t>l</a:t>
            </a:r>
            <a:r>
              <a:rPr sz="2000" dirty="0">
                <a:latin typeface="Verdana"/>
                <a:cs typeface="Verdana"/>
              </a:rPr>
              <a:t>a		</a:t>
            </a:r>
            <a:r>
              <a:rPr sz="2000" b="1" spc="-5" dirty="0">
                <a:latin typeface="Verdana"/>
                <a:cs typeface="Verdana"/>
              </a:rPr>
              <a:t>cour</a:t>
            </a:r>
            <a:r>
              <a:rPr sz="2000" b="1" spc="-10" dirty="0">
                <a:latin typeface="Verdana"/>
                <a:cs typeface="Verdana"/>
              </a:rPr>
              <a:t>b</a:t>
            </a:r>
            <a:r>
              <a:rPr sz="2000" b="1" dirty="0">
                <a:latin typeface="Verdana"/>
                <a:cs typeface="Verdana"/>
              </a:rPr>
              <a:t>e	</a:t>
            </a:r>
            <a:r>
              <a:rPr sz="2000" b="1" spc="-10" dirty="0">
                <a:latin typeface="Verdana"/>
                <a:cs typeface="Verdana"/>
              </a:rPr>
              <a:t>d</a:t>
            </a:r>
            <a:r>
              <a:rPr sz="2000" b="1" dirty="0">
                <a:latin typeface="Verdana"/>
                <a:cs typeface="Verdana"/>
              </a:rPr>
              <a:t>u		</a:t>
            </a:r>
            <a:r>
              <a:rPr sz="2000" b="1" spc="-5" dirty="0">
                <a:latin typeface="Verdana"/>
                <a:cs typeface="Verdana"/>
              </a:rPr>
              <a:t>rése</a:t>
            </a:r>
            <a:r>
              <a:rPr sz="2000" b="1" spc="5" dirty="0">
                <a:latin typeface="Verdana"/>
                <a:cs typeface="Verdana"/>
              </a:rPr>
              <a:t>a</a:t>
            </a:r>
            <a:r>
              <a:rPr sz="2000" b="1" dirty="0">
                <a:latin typeface="Verdana"/>
                <a:cs typeface="Verdana"/>
              </a:rPr>
              <a:t>u	</a:t>
            </a:r>
            <a:r>
              <a:rPr sz="2000" spc="-5" dirty="0">
                <a:latin typeface="Verdana"/>
                <a:cs typeface="Verdana"/>
              </a:rPr>
              <a:t>d</a:t>
            </a:r>
            <a:r>
              <a:rPr sz="2000" spc="-10" dirty="0">
                <a:latin typeface="Verdana"/>
                <a:cs typeface="Verdana"/>
              </a:rPr>
              <a:t>é</a:t>
            </a:r>
            <a:r>
              <a:rPr sz="2000" dirty="0">
                <a:latin typeface="Verdana"/>
                <a:cs typeface="Verdana"/>
              </a:rPr>
              <a:t>f</a:t>
            </a:r>
            <a:r>
              <a:rPr sz="2000" spc="-10" dirty="0">
                <a:latin typeface="Verdana"/>
                <a:cs typeface="Verdana"/>
              </a:rPr>
              <a:t>i</a:t>
            </a:r>
            <a:r>
              <a:rPr sz="2000" dirty="0">
                <a:latin typeface="Verdana"/>
                <a:cs typeface="Verdana"/>
              </a:rPr>
              <a:t>niss</a:t>
            </a:r>
            <a:r>
              <a:rPr sz="2000" spc="-10" dirty="0">
                <a:latin typeface="Verdana"/>
                <a:cs typeface="Verdana"/>
              </a:rPr>
              <a:t>a</a:t>
            </a:r>
            <a:r>
              <a:rPr sz="2000" spc="-15" dirty="0">
                <a:latin typeface="Verdana"/>
                <a:cs typeface="Verdana"/>
              </a:rPr>
              <a:t>i</a:t>
            </a:r>
            <a:r>
              <a:rPr sz="2000" dirty="0">
                <a:latin typeface="Verdana"/>
                <a:cs typeface="Verdana"/>
              </a:rPr>
              <a:t>t	</a:t>
            </a:r>
            <a:r>
              <a:rPr sz="2000" spc="-10" dirty="0">
                <a:latin typeface="Verdana"/>
                <a:cs typeface="Verdana"/>
              </a:rPr>
              <a:t>le  </a:t>
            </a:r>
            <a:r>
              <a:rPr sz="2000" spc="-5" dirty="0" err="1" smtClean="0">
                <a:solidFill>
                  <a:srgbClr val="2C2CB8"/>
                </a:solidFill>
                <a:latin typeface="Verdana"/>
                <a:cs typeface="Verdana"/>
              </a:rPr>
              <a:t>b</a:t>
            </a:r>
            <a:r>
              <a:rPr sz="2000" spc="-10" dirty="0" err="1" smtClean="0">
                <a:solidFill>
                  <a:srgbClr val="2C2CB8"/>
                </a:solidFill>
                <a:latin typeface="Verdana"/>
                <a:cs typeface="Verdana"/>
              </a:rPr>
              <a:t>e</a:t>
            </a:r>
            <a:r>
              <a:rPr sz="2000" dirty="0" err="1" smtClean="0">
                <a:solidFill>
                  <a:srgbClr val="2C2CB8"/>
                </a:solidFill>
                <a:latin typeface="Verdana"/>
                <a:cs typeface="Verdana"/>
              </a:rPr>
              <a:t>so</a:t>
            </a:r>
            <a:r>
              <a:rPr sz="2000" spc="-15" dirty="0" err="1" smtClean="0">
                <a:solidFill>
                  <a:srgbClr val="2C2CB8"/>
                </a:solidFill>
                <a:latin typeface="Verdana"/>
                <a:cs typeface="Verdana"/>
              </a:rPr>
              <a:t>i</a:t>
            </a:r>
            <a:r>
              <a:rPr sz="2000" dirty="0" err="1" smtClean="0">
                <a:solidFill>
                  <a:srgbClr val="2C2CB8"/>
                </a:solidFill>
                <a:latin typeface="Verdana"/>
                <a:cs typeface="Verdana"/>
              </a:rPr>
              <a:t>n</a:t>
            </a:r>
            <a:r>
              <a:rPr lang="fr-FR" sz="2000" dirty="0">
                <a:latin typeface="Verdana"/>
                <a:cs typeface="Verdana"/>
              </a:rPr>
              <a:t>.</a:t>
            </a:r>
            <a:r>
              <a:rPr sz="2000" dirty="0">
                <a:latin typeface="Verdana"/>
                <a:cs typeface="Verdana"/>
              </a:rPr>
              <a:t>	</a:t>
            </a:r>
            <a:r>
              <a:rPr sz="2000" spc="-5" dirty="0">
                <a:latin typeface="Verdana"/>
                <a:cs typeface="Verdana"/>
              </a:rPr>
              <a:t>j’</a:t>
            </a:r>
            <a:r>
              <a:rPr sz="2000" spc="-10" dirty="0">
                <a:latin typeface="Verdana"/>
                <a:cs typeface="Verdana"/>
              </a:rPr>
              <a:t>a</a:t>
            </a:r>
            <a:r>
              <a:rPr sz="2000" dirty="0">
                <a:latin typeface="Verdana"/>
                <a:cs typeface="Verdana"/>
              </a:rPr>
              <a:t>i		</a:t>
            </a:r>
            <a:r>
              <a:rPr sz="2000" spc="-10" dirty="0">
                <a:latin typeface="Verdana"/>
                <a:cs typeface="Verdana"/>
              </a:rPr>
              <a:t>u</a:t>
            </a:r>
            <a:r>
              <a:rPr sz="2000" dirty="0">
                <a:latin typeface="Verdana"/>
                <a:cs typeface="Verdana"/>
              </a:rPr>
              <a:t>n	</a:t>
            </a:r>
            <a:r>
              <a:rPr sz="2000" spc="-15" dirty="0">
                <a:latin typeface="Verdana"/>
                <a:cs typeface="Verdana"/>
              </a:rPr>
              <a:t>li</a:t>
            </a:r>
            <a:r>
              <a:rPr sz="2000" spc="-5" dirty="0">
                <a:latin typeface="Verdana"/>
                <a:cs typeface="Verdana"/>
              </a:rPr>
              <a:t>qu</a:t>
            </a:r>
            <a:r>
              <a:rPr sz="2000" spc="-10" dirty="0">
                <a:latin typeface="Verdana"/>
                <a:cs typeface="Verdana"/>
              </a:rPr>
              <a:t>i</a:t>
            </a:r>
            <a:r>
              <a:rPr sz="2000" spc="-5" dirty="0">
                <a:latin typeface="Verdana"/>
                <a:cs typeface="Verdana"/>
              </a:rPr>
              <a:t>d</a:t>
            </a:r>
            <a:r>
              <a:rPr sz="2000" dirty="0">
                <a:latin typeface="Verdana"/>
                <a:cs typeface="Verdana"/>
              </a:rPr>
              <a:t>e	</a:t>
            </a:r>
            <a:r>
              <a:rPr sz="2000" spc="-5" dirty="0">
                <a:latin typeface="Verdana"/>
                <a:cs typeface="Verdana"/>
              </a:rPr>
              <a:t>(d</a:t>
            </a:r>
            <a:r>
              <a:rPr sz="2000" spc="-20" dirty="0">
                <a:latin typeface="Verdana"/>
                <a:cs typeface="Verdana"/>
              </a:rPr>
              <a:t>é</a:t>
            </a:r>
            <a:r>
              <a:rPr sz="2000" dirty="0">
                <a:latin typeface="Verdana"/>
                <a:cs typeface="Verdana"/>
              </a:rPr>
              <a:t>f</a:t>
            </a:r>
            <a:r>
              <a:rPr sz="2000" spc="-10" dirty="0">
                <a:latin typeface="Verdana"/>
                <a:cs typeface="Verdana"/>
              </a:rPr>
              <a:t>i</a:t>
            </a:r>
            <a:r>
              <a:rPr sz="2000" dirty="0">
                <a:latin typeface="Verdana"/>
                <a:cs typeface="Verdana"/>
              </a:rPr>
              <a:t>ni	</a:t>
            </a:r>
            <a:r>
              <a:rPr sz="2000" spc="-690" dirty="0">
                <a:latin typeface="Verdana"/>
                <a:cs typeface="Verdana"/>
              </a:rPr>
              <a:t> </a:t>
            </a:r>
            <a:r>
              <a:rPr sz="2000" spc="-5" dirty="0">
                <a:latin typeface="Verdana"/>
                <a:cs typeface="Verdana"/>
              </a:rPr>
              <a:t>pa</a:t>
            </a:r>
            <a:r>
              <a:rPr sz="2000" dirty="0">
                <a:latin typeface="Verdana"/>
                <a:cs typeface="Verdana"/>
              </a:rPr>
              <a:t>r	</a:t>
            </a:r>
            <a:r>
              <a:rPr sz="2000" spc="-5" dirty="0">
                <a:latin typeface="Verdana"/>
                <a:cs typeface="Verdana"/>
              </a:rPr>
              <a:t>s</a:t>
            </a:r>
            <a:r>
              <a:rPr sz="2000" dirty="0">
                <a:latin typeface="Verdana"/>
                <a:cs typeface="Verdana"/>
              </a:rPr>
              <a:t>a	m</a:t>
            </a:r>
            <a:r>
              <a:rPr sz="2000" spc="-10" dirty="0">
                <a:latin typeface="Verdana"/>
                <a:cs typeface="Verdana"/>
              </a:rPr>
              <a:t>a</a:t>
            </a:r>
            <a:r>
              <a:rPr sz="2000" dirty="0">
                <a:latin typeface="Verdana"/>
                <a:cs typeface="Verdana"/>
              </a:rPr>
              <a:t>sse		</a:t>
            </a:r>
            <a:r>
              <a:rPr sz="2000" spc="-10" dirty="0">
                <a:latin typeface="Verdana"/>
                <a:cs typeface="Verdana"/>
              </a:rPr>
              <a:t>v</a:t>
            </a:r>
            <a:r>
              <a:rPr sz="2000" dirty="0">
                <a:latin typeface="Verdana"/>
                <a:cs typeface="Verdana"/>
              </a:rPr>
              <a:t>o</a:t>
            </a:r>
            <a:r>
              <a:rPr sz="2000" spc="-15" dirty="0">
                <a:latin typeface="Verdana"/>
                <a:cs typeface="Verdana"/>
              </a:rPr>
              <a:t>l</a:t>
            </a:r>
            <a:r>
              <a:rPr sz="2000" dirty="0">
                <a:latin typeface="Verdana"/>
                <a:cs typeface="Verdana"/>
              </a:rPr>
              <a:t>um</a:t>
            </a:r>
            <a:r>
              <a:rPr sz="2000" spc="-15" dirty="0">
                <a:latin typeface="Verdana"/>
                <a:cs typeface="Verdana"/>
              </a:rPr>
              <a:t>i</a:t>
            </a:r>
            <a:r>
              <a:rPr sz="2000" spc="-5" dirty="0">
                <a:latin typeface="Verdana"/>
                <a:cs typeface="Verdana"/>
              </a:rPr>
              <a:t>que),  soumis</a:t>
            </a:r>
            <a:r>
              <a:rPr sz="2000" spc="160" dirty="0">
                <a:latin typeface="Verdana"/>
                <a:cs typeface="Verdana"/>
              </a:rPr>
              <a:t> </a:t>
            </a:r>
            <a:r>
              <a:rPr sz="2000" dirty="0">
                <a:latin typeface="Verdana"/>
                <a:cs typeface="Verdana"/>
              </a:rPr>
              <a:t>à</a:t>
            </a:r>
            <a:r>
              <a:rPr sz="2000" spc="130" dirty="0">
                <a:latin typeface="Verdana"/>
                <a:cs typeface="Verdana"/>
              </a:rPr>
              <a:t> </a:t>
            </a:r>
            <a:r>
              <a:rPr sz="2000" spc="-5" dirty="0">
                <a:latin typeface="Verdana"/>
                <a:cs typeface="Verdana"/>
              </a:rPr>
              <a:t>une</a:t>
            </a:r>
            <a:r>
              <a:rPr sz="2000" spc="150" dirty="0">
                <a:latin typeface="Verdana"/>
                <a:cs typeface="Verdana"/>
              </a:rPr>
              <a:t> </a:t>
            </a:r>
            <a:r>
              <a:rPr sz="2000" b="1" spc="-5" dirty="0">
                <a:latin typeface="Verdana"/>
                <a:cs typeface="Verdana"/>
              </a:rPr>
              <a:t>pression</a:t>
            </a:r>
            <a:r>
              <a:rPr sz="2000" b="1" spc="170" dirty="0">
                <a:latin typeface="Verdana"/>
                <a:cs typeface="Verdana"/>
              </a:rPr>
              <a:t> </a:t>
            </a:r>
            <a:r>
              <a:rPr sz="2000" b="1" dirty="0">
                <a:latin typeface="Verdana"/>
                <a:cs typeface="Verdana"/>
              </a:rPr>
              <a:t>P1</a:t>
            </a:r>
            <a:r>
              <a:rPr sz="2000" b="1" spc="170" dirty="0">
                <a:latin typeface="Verdana"/>
                <a:cs typeface="Verdana"/>
              </a:rPr>
              <a:t> </a:t>
            </a:r>
            <a:r>
              <a:rPr sz="2000" b="1" dirty="0">
                <a:latin typeface="Verdana"/>
                <a:cs typeface="Verdana"/>
              </a:rPr>
              <a:t>à</a:t>
            </a:r>
            <a:r>
              <a:rPr sz="2000" b="1" spc="175" dirty="0">
                <a:latin typeface="Verdana"/>
                <a:cs typeface="Verdana"/>
              </a:rPr>
              <a:t> </a:t>
            </a:r>
            <a:r>
              <a:rPr sz="2000" b="1" dirty="0">
                <a:latin typeface="Verdana"/>
                <a:cs typeface="Verdana"/>
              </a:rPr>
              <a:t>un</a:t>
            </a:r>
            <a:r>
              <a:rPr sz="2000" b="1" spc="165" dirty="0">
                <a:latin typeface="Verdana"/>
                <a:cs typeface="Verdana"/>
              </a:rPr>
              <a:t> </a:t>
            </a:r>
            <a:r>
              <a:rPr sz="2000" b="1" spc="-5" dirty="0">
                <a:latin typeface="Verdana"/>
                <a:cs typeface="Verdana"/>
              </a:rPr>
              <a:t>niveau</a:t>
            </a:r>
            <a:r>
              <a:rPr sz="2000" b="1" spc="170" dirty="0">
                <a:latin typeface="Verdana"/>
                <a:cs typeface="Verdana"/>
              </a:rPr>
              <a:t> </a:t>
            </a:r>
            <a:r>
              <a:rPr sz="2000" b="1" spc="5" dirty="0">
                <a:latin typeface="Verdana"/>
                <a:cs typeface="Verdana"/>
              </a:rPr>
              <a:t>Z1</a:t>
            </a:r>
            <a:r>
              <a:rPr sz="2000" b="1" spc="160" dirty="0">
                <a:latin typeface="Verdana"/>
                <a:cs typeface="Verdana"/>
              </a:rPr>
              <a:t> </a:t>
            </a:r>
            <a:r>
              <a:rPr sz="2000" spc="-5" dirty="0">
                <a:latin typeface="Verdana"/>
                <a:cs typeface="Verdana"/>
              </a:rPr>
              <a:t>que</a:t>
            </a:r>
            <a:r>
              <a:rPr sz="2000" spc="155" dirty="0">
                <a:latin typeface="Verdana"/>
                <a:cs typeface="Verdana"/>
              </a:rPr>
              <a:t> </a:t>
            </a:r>
            <a:r>
              <a:rPr sz="2000" spc="-5" dirty="0">
                <a:latin typeface="Verdana"/>
                <a:cs typeface="Verdana"/>
              </a:rPr>
              <a:t>je</a:t>
            </a:r>
            <a:r>
              <a:rPr sz="2000" spc="140" dirty="0">
                <a:latin typeface="Verdana"/>
                <a:cs typeface="Verdana"/>
              </a:rPr>
              <a:t> </a:t>
            </a:r>
            <a:r>
              <a:rPr sz="2000" spc="-10" dirty="0">
                <a:latin typeface="Verdana"/>
                <a:cs typeface="Verdana"/>
              </a:rPr>
              <a:t>veux </a:t>
            </a:r>
            <a:r>
              <a:rPr sz="2000" spc="-685" dirty="0">
                <a:latin typeface="Verdana"/>
                <a:cs typeface="Verdana"/>
              </a:rPr>
              <a:t> </a:t>
            </a:r>
            <a:r>
              <a:rPr sz="2000" spc="-5" dirty="0">
                <a:latin typeface="Verdana"/>
                <a:cs typeface="Verdana"/>
              </a:rPr>
              <a:t>t</a:t>
            </a:r>
            <a:r>
              <a:rPr sz="2000" spc="-45" dirty="0">
                <a:latin typeface="Verdana"/>
                <a:cs typeface="Verdana"/>
              </a:rPr>
              <a:t>r</a:t>
            </a:r>
            <a:r>
              <a:rPr sz="2000" dirty="0">
                <a:latin typeface="Verdana"/>
                <a:cs typeface="Verdana"/>
              </a:rPr>
              <a:t>a</a:t>
            </a:r>
            <a:r>
              <a:rPr sz="2000" spc="-20" dirty="0">
                <a:latin typeface="Verdana"/>
                <a:cs typeface="Verdana"/>
              </a:rPr>
              <a:t>n</a:t>
            </a:r>
            <a:r>
              <a:rPr sz="2000" dirty="0">
                <a:latin typeface="Verdana"/>
                <a:cs typeface="Verdana"/>
              </a:rPr>
              <a:t>s</a:t>
            </a:r>
            <a:r>
              <a:rPr sz="2000" spc="-15" dirty="0">
                <a:latin typeface="Verdana"/>
                <a:cs typeface="Verdana"/>
              </a:rPr>
              <a:t>f</a:t>
            </a:r>
            <a:r>
              <a:rPr sz="2000" spc="-10" dirty="0">
                <a:latin typeface="Verdana"/>
                <a:cs typeface="Verdana"/>
              </a:rPr>
              <a:t>é</a:t>
            </a:r>
            <a:r>
              <a:rPr sz="2000" dirty="0">
                <a:latin typeface="Verdana"/>
                <a:cs typeface="Verdana"/>
              </a:rPr>
              <a:t>r</a:t>
            </a:r>
            <a:r>
              <a:rPr sz="2000" spc="-15" dirty="0">
                <a:latin typeface="Verdana"/>
                <a:cs typeface="Verdana"/>
              </a:rPr>
              <a:t>e</a:t>
            </a:r>
            <a:r>
              <a:rPr sz="2000" dirty="0">
                <a:latin typeface="Verdana"/>
                <a:cs typeface="Verdana"/>
              </a:rPr>
              <a:t>r	à		</a:t>
            </a:r>
            <a:r>
              <a:rPr sz="2000" spc="-10" dirty="0">
                <a:latin typeface="Verdana"/>
                <a:cs typeface="Verdana"/>
              </a:rPr>
              <a:t>u</a:t>
            </a:r>
            <a:r>
              <a:rPr sz="2000" dirty="0">
                <a:latin typeface="Verdana"/>
                <a:cs typeface="Verdana"/>
              </a:rPr>
              <a:t>n		</a:t>
            </a:r>
            <a:r>
              <a:rPr sz="2000" b="1" spc="-5" dirty="0">
                <a:latin typeface="Verdana"/>
                <a:cs typeface="Verdana"/>
              </a:rPr>
              <a:t>ni</a:t>
            </a:r>
            <a:r>
              <a:rPr sz="2000" b="1" spc="-15" dirty="0">
                <a:latin typeface="Verdana"/>
                <a:cs typeface="Verdana"/>
              </a:rPr>
              <a:t>ve</a:t>
            </a:r>
            <a:r>
              <a:rPr sz="2000" b="1" dirty="0">
                <a:latin typeface="Verdana"/>
                <a:cs typeface="Verdana"/>
              </a:rPr>
              <a:t>au	Z2	</a:t>
            </a:r>
            <a:r>
              <a:rPr sz="2000" spc="-15" dirty="0">
                <a:latin typeface="Verdana"/>
                <a:cs typeface="Verdana"/>
              </a:rPr>
              <a:t>s</a:t>
            </a:r>
            <a:r>
              <a:rPr sz="2000" dirty="0">
                <a:latin typeface="Verdana"/>
                <a:cs typeface="Verdana"/>
              </a:rPr>
              <a:t>ur		</a:t>
            </a:r>
            <a:r>
              <a:rPr sz="2000" spc="-15" dirty="0">
                <a:latin typeface="Verdana"/>
                <a:cs typeface="Verdana"/>
              </a:rPr>
              <a:t>l</a:t>
            </a:r>
            <a:r>
              <a:rPr sz="2000" spc="-10" dirty="0">
                <a:latin typeface="Verdana"/>
                <a:cs typeface="Verdana"/>
              </a:rPr>
              <a:t>e</a:t>
            </a:r>
            <a:r>
              <a:rPr sz="2000" spc="-5" dirty="0">
                <a:latin typeface="Verdana"/>
                <a:cs typeface="Verdana"/>
              </a:rPr>
              <a:t>qu</a:t>
            </a:r>
            <a:r>
              <a:rPr sz="2000" spc="-10" dirty="0">
                <a:latin typeface="Verdana"/>
                <a:cs typeface="Verdana"/>
              </a:rPr>
              <a:t>e</a:t>
            </a:r>
            <a:r>
              <a:rPr sz="2000" dirty="0">
                <a:latin typeface="Verdana"/>
                <a:cs typeface="Verdana"/>
              </a:rPr>
              <a:t>l	s’</a:t>
            </a:r>
            <a:r>
              <a:rPr sz="2000" spc="-20" dirty="0">
                <a:latin typeface="Verdana"/>
                <a:cs typeface="Verdana"/>
              </a:rPr>
              <a:t>a</a:t>
            </a:r>
            <a:r>
              <a:rPr sz="2000" spc="-5" dirty="0">
                <a:latin typeface="Verdana"/>
                <a:cs typeface="Verdana"/>
              </a:rPr>
              <a:t>ppl</a:t>
            </a:r>
            <a:r>
              <a:rPr sz="2000" spc="-15" dirty="0">
                <a:latin typeface="Verdana"/>
                <a:cs typeface="Verdana"/>
              </a:rPr>
              <a:t>i</a:t>
            </a:r>
            <a:r>
              <a:rPr sz="2000" spc="-5" dirty="0">
                <a:latin typeface="Verdana"/>
                <a:cs typeface="Verdana"/>
              </a:rPr>
              <a:t>qu</a:t>
            </a:r>
            <a:r>
              <a:rPr sz="2000" dirty="0">
                <a:latin typeface="Verdana"/>
                <a:cs typeface="Verdana"/>
              </a:rPr>
              <a:t>e	u</a:t>
            </a:r>
            <a:r>
              <a:rPr sz="2000" spc="-10" dirty="0">
                <a:latin typeface="Verdana"/>
                <a:cs typeface="Verdana"/>
              </a:rPr>
              <a:t>n</a:t>
            </a:r>
            <a:r>
              <a:rPr sz="2000" dirty="0">
                <a:latin typeface="Verdana"/>
                <a:cs typeface="Verdana"/>
              </a:rPr>
              <a:t>e  </a:t>
            </a:r>
            <a:r>
              <a:rPr sz="2000" b="1" spc="-5" dirty="0">
                <a:latin typeface="Verdana"/>
                <a:cs typeface="Verdana"/>
              </a:rPr>
              <a:t>pression </a:t>
            </a:r>
            <a:r>
              <a:rPr sz="2000" b="1" dirty="0">
                <a:latin typeface="Verdana"/>
                <a:cs typeface="Verdana"/>
              </a:rPr>
              <a:t>P2</a:t>
            </a:r>
            <a:r>
              <a:rPr sz="2000" dirty="0">
                <a:latin typeface="Verdana"/>
                <a:cs typeface="Verdana"/>
              </a:rPr>
              <a:t>, </a:t>
            </a:r>
            <a:r>
              <a:rPr sz="2000" spc="-5" dirty="0">
                <a:latin typeface="Verdana"/>
                <a:cs typeface="Verdana"/>
              </a:rPr>
              <a:t>ce réseau </a:t>
            </a:r>
            <a:r>
              <a:rPr sz="2000" dirty="0">
                <a:latin typeface="Verdana"/>
                <a:cs typeface="Verdana"/>
              </a:rPr>
              <a:t>à </a:t>
            </a:r>
            <a:r>
              <a:rPr sz="2000" spc="-5" dirty="0">
                <a:latin typeface="Verdana"/>
                <a:cs typeface="Verdana"/>
              </a:rPr>
              <a:t>des pertes de </a:t>
            </a:r>
            <a:r>
              <a:rPr sz="2000" dirty="0">
                <a:latin typeface="Verdana"/>
                <a:cs typeface="Verdana"/>
              </a:rPr>
              <a:t>charges </a:t>
            </a:r>
            <a:r>
              <a:rPr sz="2000" spc="5" dirty="0">
                <a:latin typeface="Verdana"/>
                <a:cs typeface="Verdana"/>
              </a:rPr>
              <a:t> </a:t>
            </a:r>
            <a:r>
              <a:rPr sz="2000" spc="-5" dirty="0">
                <a:latin typeface="Verdana"/>
                <a:cs typeface="Verdana"/>
              </a:rPr>
              <a:t>représentée</a:t>
            </a:r>
            <a:r>
              <a:rPr sz="2000" spc="-55" dirty="0">
                <a:latin typeface="Verdana"/>
                <a:cs typeface="Verdana"/>
              </a:rPr>
              <a:t> </a:t>
            </a:r>
            <a:r>
              <a:rPr sz="2000" spc="-5" dirty="0">
                <a:latin typeface="Verdana"/>
                <a:cs typeface="Verdana"/>
              </a:rPr>
              <a:t>par</a:t>
            </a:r>
            <a:r>
              <a:rPr sz="2000" dirty="0">
                <a:latin typeface="Verdana"/>
                <a:cs typeface="Verdana"/>
              </a:rPr>
              <a:t> </a:t>
            </a:r>
            <a:r>
              <a:rPr sz="2000" b="1" dirty="0">
                <a:solidFill>
                  <a:srgbClr val="2C2CB8"/>
                </a:solidFill>
                <a:latin typeface="Verdana"/>
                <a:cs typeface="Verdana"/>
              </a:rPr>
              <a:t>J = f</a:t>
            </a:r>
            <a:r>
              <a:rPr sz="2000" b="1" spc="5" dirty="0">
                <a:solidFill>
                  <a:srgbClr val="2C2CB8"/>
                </a:solidFill>
                <a:latin typeface="Verdana"/>
                <a:cs typeface="Verdana"/>
              </a:rPr>
              <a:t> </a:t>
            </a:r>
            <a:r>
              <a:rPr sz="2000" b="1" dirty="0">
                <a:solidFill>
                  <a:srgbClr val="2C2CB8"/>
                </a:solidFill>
                <a:latin typeface="Verdana"/>
                <a:cs typeface="Verdana"/>
              </a:rPr>
              <a:t>(Qv²).</a:t>
            </a:r>
            <a:endParaRPr sz="2000" dirty="0">
              <a:latin typeface="Verdana"/>
              <a:cs typeface="Verdana"/>
            </a:endParaRPr>
          </a:p>
          <a:p>
            <a:pPr>
              <a:lnSpc>
                <a:spcPct val="100000"/>
              </a:lnSpc>
              <a:spcBef>
                <a:spcPts val="35"/>
              </a:spcBef>
            </a:pPr>
            <a:endParaRPr sz="1950" dirty="0">
              <a:latin typeface="Verdana"/>
              <a:cs typeface="Verdana"/>
            </a:endParaRPr>
          </a:p>
          <a:p>
            <a:pPr marL="12700" marR="5715" algn="just">
              <a:lnSpc>
                <a:spcPct val="100000"/>
              </a:lnSpc>
            </a:pPr>
            <a:r>
              <a:rPr sz="2000" spc="-5" dirty="0">
                <a:latin typeface="Verdana"/>
                <a:cs typeface="Verdana"/>
              </a:rPr>
              <a:t>Si </a:t>
            </a:r>
            <a:r>
              <a:rPr sz="2000" dirty="0">
                <a:latin typeface="Verdana"/>
                <a:cs typeface="Verdana"/>
              </a:rPr>
              <a:t>on </a:t>
            </a:r>
            <a:r>
              <a:rPr sz="2000" spc="-10" dirty="0">
                <a:latin typeface="Verdana"/>
                <a:cs typeface="Verdana"/>
              </a:rPr>
              <a:t>veut </a:t>
            </a:r>
            <a:r>
              <a:rPr sz="2000" spc="-5" dirty="0">
                <a:latin typeface="Verdana"/>
                <a:cs typeface="Verdana"/>
              </a:rPr>
              <a:t>que le débit soit </a:t>
            </a:r>
            <a:r>
              <a:rPr sz="2000" b="1" dirty="0">
                <a:latin typeface="Verdana"/>
                <a:cs typeface="Verdana"/>
              </a:rPr>
              <a:t>Qv*, </a:t>
            </a:r>
            <a:r>
              <a:rPr sz="2000" spc="-5" dirty="0">
                <a:latin typeface="Verdana"/>
                <a:cs typeface="Verdana"/>
              </a:rPr>
              <a:t>l’énergie </a:t>
            </a:r>
            <a:r>
              <a:rPr sz="2000" spc="-10" dirty="0">
                <a:latin typeface="Verdana"/>
                <a:cs typeface="Verdana"/>
              </a:rPr>
              <a:t>que </a:t>
            </a:r>
            <a:r>
              <a:rPr sz="2000" spc="-5" dirty="0">
                <a:latin typeface="Verdana"/>
                <a:cs typeface="Verdana"/>
              </a:rPr>
              <a:t>la pompe </a:t>
            </a:r>
            <a:r>
              <a:rPr sz="2000" dirty="0">
                <a:latin typeface="Verdana"/>
                <a:cs typeface="Verdana"/>
              </a:rPr>
              <a:t> </a:t>
            </a:r>
            <a:r>
              <a:rPr sz="2000" spc="-10" dirty="0">
                <a:latin typeface="Verdana"/>
                <a:cs typeface="Verdana"/>
              </a:rPr>
              <a:t>devra</a:t>
            </a:r>
            <a:r>
              <a:rPr sz="2000" spc="-5" dirty="0">
                <a:latin typeface="Verdana"/>
                <a:cs typeface="Verdana"/>
              </a:rPr>
              <a:t> </a:t>
            </a:r>
            <a:r>
              <a:rPr sz="2000" spc="-40" dirty="0">
                <a:latin typeface="Verdana"/>
                <a:cs typeface="Verdana"/>
              </a:rPr>
              <a:t>apporter,</a:t>
            </a:r>
            <a:r>
              <a:rPr sz="2000" spc="-35" dirty="0">
                <a:latin typeface="Verdana"/>
                <a:cs typeface="Verdana"/>
              </a:rPr>
              <a:t> </a:t>
            </a:r>
            <a:r>
              <a:rPr sz="2000" spc="-5" dirty="0">
                <a:latin typeface="Verdana"/>
                <a:cs typeface="Verdana"/>
              </a:rPr>
              <a:t>exprimée</a:t>
            </a:r>
            <a:r>
              <a:rPr sz="2000" dirty="0">
                <a:latin typeface="Verdana"/>
                <a:cs typeface="Verdana"/>
              </a:rPr>
              <a:t> </a:t>
            </a:r>
            <a:r>
              <a:rPr sz="2000" spc="-5" dirty="0">
                <a:latin typeface="Verdana"/>
                <a:cs typeface="Verdana"/>
              </a:rPr>
              <a:t>en</a:t>
            </a:r>
            <a:r>
              <a:rPr sz="2000" dirty="0">
                <a:latin typeface="Verdana"/>
                <a:cs typeface="Verdana"/>
              </a:rPr>
              <a:t> mCl</a:t>
            </a:r>
            <a:r>
              <a:rPr sz="2000" spc="5" dirty="0">
                <a:latin typeface="Verdana"/>
                <a:cs typeface="Verdana"/>
              </a:rPr>
              <a:t> </a:t>
            </a:r>
            <a:r>
              <a:rPr sz="2000" spc="-5" dirty="0">
                <a:latin typeface="Verdana"/>
                <a:cs typeface="Verdana"/>
              </a:rPr>
              <a:t>est</a:t>
            </a:r>
            <a:r>
              <a:rPr sz="2000" dirty="0">
                <a:latin typeface="Verdana"/>
                <a:cs typeface="Verdana"/>
              </a:rPr>
              <a:t> </a:t>
            </a:r>
            <a:r>
              <a:rPr sz="2000" spc="-5" dirty="0">
                <a:latin typeface="Verdana"/>
                <a:cs typeface="Verdana"/>
              </a:rPr>
              <a:t>le</a:t>
            </a:r>
            <a:r>
              <a:rPr sz="2000" dirty="0">
                <a:latin typeface="Verdana"/>
                <a:cs typeface="Verdana"/>
              </a:rPr>
              <a:t> </a:t>
            </a:r>
            <a:r>
              <a:rPr sz="2000" spc="-5" dirty="0">
                <a:latin typeface="Verdana"/>
                <a:cs typeface="Verdana"/>
              </a:rPr>
              <a:t>point</a:t>
            </a:r>
            <a:r>
              <a:rPr sz="2000" dirty="0">
                <a:latin typeface="Verdana"/>
                <a:cs typeface="Verdana"/>
              </a:rPr>
              <a:t> </a:t>
            </a:r>
            <a:r>
              <a:rPr sz="2000" b="1" spc="-15" dirty="0">
                <a:latin typeface="Verdana"/>
                <a:cs typeface="Verdana"/>
              </a:rPr>
              <a:t>H* </a:t>
            </a:r>
            <a:r>
              <a:rPr sz="2000" b="1" spc="-10" dirty="0">
                <a:latin typeface="Verdana"/>
                <a:cs typeface="Verdana"/>
              </a:rPr>
              <a:t> </a:t>
            </a:r>
            <a:r>
              <a:rPr sz="2000" dirty="0">
                <a:latin typeface="Verdana"/>
                <a:cs typeface="Verdana"/>
              </a:rPr>
              <a:t>correspondant.</a:t>
            </a:r>
          </a:p>
          <a:p>
            <a:pPr>
              <a:lnSpc>
                <a:spcPct val="100000"/>
              </a:lnSpc>
              <a:spcBef>
                <a:spcPts val="30"/>
              </a:spcBef>
            </a:pPr>
            <a:endParaRPr sz="1950" dirty="0">
              <a:latin typeface="Verdana"/>
              <a:cs typeface="Verdana"/>
            </a:endParaRPr>
          </a:p>
          <a:p>
            <a:pPr marL="12700" marR="5080" algn="just">
              <a:lnSpc>
                <a:spcPct val="100000"/>
              </a:lnSpc>
            </a:pPr>
            <a:r>
              <a:rPr sz="2000" spc="-5" dirty="0">
                <a:latin typeface="Verdana"/>
                <a:cs typeface="Verdana"/>
              </a:rPr>
              <a:t>Nous</a:t>
            </a:r>
            <a:r>
              <a:rPr sz="2000" spc="660" dirty="0">
                <a:latin typeface="Verdana"/>
                <a:cs typeface="Verdana"/>
              </a:rPr>
              <a:t> </a:t>
            </a:r>
            <a:r>
              <a:rPr sz="2000" spc="-10" dirty="0">
                <a:latin typeface="Verdana"/>
                <a:cs typeface="Verdana"/>
              </a:rPr>
              <a:t>avons</a:t>
            </a:r>
            <a:r>
              <a:rPr sz="2000" spc="665" dirty="0">
                <a:latin typeface="Verdana"/>
                <a:cs typeface="Verdana"/>
              </a:rPr>
              <a:t> </a:t>
            </a:r>
            <a:r>
              <a:rPr sz="2000" dirty="0">
                <a:latin typeface="Verdana"/>
                <a:cs typeface="Verdana"/>
              </a:rPr>
              <a:t>vu</a:t>
            </a:r>
            <a:r>
              <a:rPr sz="2000" spc="665" dirty="0">
                <a:latin typeface="Verdana"/>
                <a:cs typeface="Verdana"/>
              </a:rPr>
              <a:t> </a:t>
            </a:r>
            <a:r>
              <a:rPr sz="2000" spc="-5" dirty="0">
                <a:latin typeface="Verdana"/>
                <a:cs typeface="Verdana"/>
              </a:rPr>
              <a:t>qu’une</a:t>
            </a:r>
            <a:r>
              <a:rPr sz="2000" spc="665" dirty="0">
                <a:latin typeface="Verdana"/>
                <a:cs typeface="Verdana"/>
              </a:rPr>
              <a:t> </a:t>
            </a:r>
            <a:r>
              <a:rPr sz="2000" spc="-5" dirty="0">
                <a:latin typeface="Verdana"/>
                <a:cs typeface="Verdana"/>
              </a:rPr>
              <a:t>pompe</a:t>
            </a:r>
            <a:r>
              <a:rPr sz="2000" spc="670" dirty="0">
                <a:latin typeface="Verdana"/>
                <a:cs typeface="Verdana"/>
              </a:rPr>
              <a:t> </a:t>
            </a:r>
            <a:r>
              <a:rPr sz="2000" spc="-5" dirty="0">
                <a:latin typeface="Verdana"/>
                <a:cs typeface="Verdana"/>
              </a:rPr>
              <a:t>fournissait</a:t>
            </a:r>
            <a:r>
              <a:rPr sz="2000" spc="680" dirty="0">
                <a:latin typeface="Verdana"/>
                <a:cs typeface="Verdana"/>
              </a:rPr>
              <a:t> </a:t>
            </a:r>
            <a:r>
              <a:rPr sz="2000" spc="-10" dirty="0">
                <a:latin typeface="Verdana"/>
                <a:cs typeface="Verdana"/>
              </a:rPr>
              <a:t>de</a:t>
            </a:r>
            <a:r>
              <a:rPr sz="2000" spc="670" dirty="0">
                <a:latin typeface="Verdana"/>
                <a:cs typeface="Verdana"/>
              </a:rPr>
              <a:t> </a:t>
            </a:r>
            <a:r>
              <a:rPr sz="2000" spc="-5" dirty="0">
                <a:latin typeface="Verdana"/>
                <a:cs typeface="Verdana"/>
              </a:rPr>
              <a:t>l’énergie, </a:t>
            </a:r>
            <a:r>
              <a:rPr sz="2000" spc="-695" dirty="0">
                <a:latin typeface="Verdana"/>
                <a:cs typeface="Verdana"/>
              </a:rPr>
              <a:t> </a:t>
            </a:r>
            <a:r>
              <a:rPr sz="2000" dirty="0">
                <a:latin typeface="Verdana"/>
                <a:cs typeface="Verdana"/>
              </a:rPr>
              <a:t>HMT </a:t>
            </a:r>
            <a:r>
              <a:rPr sz="2000" spc="-5" dirty="0">
                <a:latin typeface="Verdana"/>
                <a:cs typeface="Verdana"/>
              </a:rPr>
              <a:t>qui </a:t>
            </a:r>
            <a:r>
              <a:rPr sz="2000" spc="-10" dirty="0">
                <a:latin typeface="Verdana"/>
                <a:cs typeface="Verdana"/>
              </a:rPr>
              <a:t>était </a:t>
            </a:r>
            <a:r>
              <a:rPr sz="2000" spc="-5" dirty="0">
                <a:latin typeface="Verdana"/>
                <a:cs typeface="Verdana"/>
              </a:rPr>
              <a:t>exprimée en mCL </a:t>
            </a:r>
            <a:r>
              <a:rPr sz="2000" spc="-10" dirty="0">
                <a:latin typeface="Verdana"/>
                <a:cs typeface="Verdana"/>
              </a:rPr>
              <a:t>en </a:t>
            </a:r>
            <a:r>
              <a:rPr sz="2000" dirty="0">
                <a:latin typeface="Verdana"/>
                <a:cs typeface="Verdana"/>
              </a:rPr>
              <a:t>fonction du </a:t>
            </a:r>
            <a:r>
              <a:rPr sz="2000" spc="-5" dirty="0">
                <a:latin typeface="Verdana"/>
                <a:cs typeface="Verdana"/>
              </a:rPr>
              <a:t>débit </a:t>
            </a:r>
            <a:r>
              <a:rPr sz="2000" spc="-10" dirty="0">
                <a:latin typeface="Verdana"/>
                <a:cs typeface="Verdana"/>
              </a:rPr>
              <a:t>Qv </a:t>
            </a:r>
            <a:r>
              <a:rPr sz="2000" spc="-5" dirty="0">
                <a:latin typeface="Verdana"/>
                <a:cs typeface="Verdana"/>
              </a:rPr>
              <a:t> </a:t>
            </a:r>
            <a:r>
              <a:rPr sz="2000" spc="-10" dirty="0">
                <a:latin typeface="Verdana"/>
                <a:cs typeface="Verdana"/>
              </a:rPr>
              <a:t>suivant </a:t>
            </a:r>
            <a:r>
              <a:rPr sz="2000" spc="-5" dirty="0">
                <a:latin typeface="Verdana"/>
                <a:cs typeface="Verdana"/>
              </a:rPr>
              <a:t>la </a:t>
            </a:r>
            <a:r>
              <a:rPr sz="2000" b="1" dirty="0">
                <a:latin typeface="Verdana"/>
                <a:cs typeface="Verdana"/>
              </a:rPr>
              <a:t>courbe </a:t>
            </a:r>
            <a:r>
              <a:rPr sz="2000" b="1" spc="-5" dirty="0">
                <a:latin typeface="Verdana"/>
                <a:cs typeface="Verdana"/>
              </a:rPr>
              <a:t>du fabricant </a:t>
            </a:r>
            <a:r>
              <a:rPr sz="2000" dirty="0">
                <a:latin typeface="Verdana"/>
                <a:cs typeface="Verdana"/>
              </a:rPr>
              <a:t>, </a:t>
            </a:r>
            <a:r>
              <a:rPr sz="2000" spc="-5" dirty="0">
                <a:latin typeface="Verdana"/>
                <a:cs typeface="Verdana"/>
              </a:rPr>
              <a:t>il suffit donc de trouver </a:t>
            </a:r>
            <a:r>
              <a:rPr sz="2000" dirty="0">
                <a:latin typeface="Verdana"/>
                <a:cs typeface="Verdana"/>
              </a:rPr>
              <a:t> </a:t>
            </a:r>
            <a:r>
              <a:rPr sz="2000" spc="-5" dirty="0">
                <a:latin typeface="Verdana"/>
                <a:cs typeface="Verdana"/>
              </a:rPr>
              <a:t>la</a:t>
            </a:r>
            <a:r>
              <a:rPr sz="2000" dirty="0">
                <a:latin typeface="Verdana"/>
                <a:cs typeface="Verdana"/>
              </a:rPr>
              <a:t> </a:t>
            </a:r>
            <a:r>
              <a:rPr sz="2000" spc="-5" dirty="0">
                <a:latin typeface="Verdana"/>
                <a:cs typeface="Verdana"/>
              </a:rPr>
              <a:t>pompe</a:t>
            </a:r>
            <a:r>
              <a:rPr sz="2000" dirty="0">
                <a:latin typeface="Verdana"/>
                <a:cs typeface="Verdana"/>
              </a:rPr>
              <a:t> </a:t>
            </a:r>
            <a:r>
              <a:rPr sz="2000" spc="-5" dirty="0">
                <a:latin typeface="Verdana"/>
                <a:cs typeface="Verdana"/>
              </a:rPr>
              <a:t>qui</a:t>
            </a:r>
            <a:r>
              <a:rPr sz="2000" dirty="0">
                <a:latin typeface="Verdana"/>
                <a:cs typeface="Verdana"/>
              </a:rPr>
              <a:t> </a:t>
            </a:r>
            <a:r>
              <a:rPr sz="2000" spc="-5" dirty="0">
                <a:latin typeface="Verdana"/>
                <a:cs typeface="Verdana"/>
              </a:rPr>
              <a:t>pour</a:t>
            </a:r>
            <a:r>
              <a:rPr sz="2000" dirty="0">
                <a:latin typeface="Verdana"/>
                <a:cs typeface="Verdana"/>
              </a:rPr>
              <a:t> </a:t>
            </a:r>
            <a:r>
              <a:rPr sz="2000" spc="-5" dirty="0">
                <a:latin typeface="Verdana"/>
                <a:cs typeface="Verdana"/>
              </a:rPr>
              <a:t>le</a:t>
            </a:r>
            <a:r>
              <a:rPr sz="2000" dirty="0">
                <a:latin typeface="Verdana"/>
                <a:cs typeface="Verdana"/>
              </a:rPr>
              <a:t> </a:t>
            </a:r>
            <a:r>
              <a:rPr sz="2000" spc="-5" dirty="0">
                <a:latin typeface="Verdana"/>
                <a:cs typeface="Verdana"/>
              </a:rPr>
              <a:t>débit</a:t>
            </a:r>
            <a:r>
              <a:rPr sz="2000" dirty="0">
                <a:latin typeface="Verdana"/>
                <a:cs typeface="Verdana"/>
              </a:rPr>
              <a:t> </a:t>
            </a:r>
            <a:r>
              <a:rPr sz="2000" b="1" spc="-5" dirty="0">
                <a:latin typeface="Verdana"/>
                <a:cs typeface="Verdana"/>
              </a:rPr>
              <a:t>recherché</a:t>
            </a:r>
            <a:r>
              <a:rPr sz="2000" b="1" dirty="0">
                <a:latin typeface="Verdana"/>
                <a:cs typeface="Verdana"/>
              </a:rPr>
              <a:t> </a:t>
            </a:r>
            <a:r>
              <a:rPr sz="2000" b="1" spc="-5" dirty="0">
                <a:latin typeface="Verdana"/>
                <a:cs typeface="Verdana"/>
              </a:rPr>
              <a:t>Qv*</a:t>
            </a:r>
            <a:r>
              <a:rPr sz="2000" b="1" dirty="0">
                <a:latin typeface="Verdana"/>
                <a:cs typeface="Verdana"/>
              </a:rPr>
              <a:t> </a:t>
            </a:r>
            <a:r>
              <a:rPr sz="2000" spc="-5" dirty="0">
                <a:latin typeface="Verdana"/>
                <a:cs typeface="Verdana"/>
              </a:rPr>
              <a:t>fournisse </a:t>
            </a:r>
            <a:r>
              <a:rPr sz="2000" spc="-690" dirty="0">
                <a:latin typeface="Verdana"/>
                <a:cs typeface="Verdana"/>
              </a:rPr>
              <a:t> </a:t>
            </a:r>
            <a:r>
              <a:rPr sz="2000" spc="-5" dirty="0">
                <a:latin typeface="Verdana"/>
                <a:cs typeface="Verdana"/>
              </a:rPr>
              <a:t>l’énergie</a:t>
            </a:r>
            <a:r>
              <a:rPr sz="2000" spc="-15" dirty="0">
                <a:latin typeface="Verdana"/>
                <a:cs typeface="Verdana"/>
              </a:rPr>
              <a:t> </a:t>
            </a:r>
            <a:r>
              <a:rPr sz="2000" b="1" spc="-5" dirty="0">
                <a:latin typeface="Verdana"/>
                <a:cs typeface="Verdana"/>
              </a:rPr>
              <a:t>HMT* </a:t>
            </a:r>
            <a:r>
              <a:rPr sz="2000" spc="-5" dirty="0">
                <a:latin typeface="Verdana"/>
                <a:cs typeface="Verdana"/>
              </a:rPr>
              <a:t>égale</a:t>
            </a:r>
            <a:r>
              <a:rPr sz="2000" spc="10" dirty="0">
                <a:latin typeface="Verdana"/>
                <a:cs typeface="Verdana"/>
              </a:rPr>
              <a:t> </a:t>
            </a:r>
            <a:r>
              <a:rPr sz="2000" dirty="0">
                <a:latin typeface="Verdana"/>
                <a:cs typeface="Verdana"/>
              </a:rPr>
              <a:t>à</a:t>
            </a:r>
            <a:r>
              <a:rPr sz="2000" spc="-15" dirty="0">
                <a:latin typeface="Verdana"/>
                <a:cs typeface="Verdana"/>
              </a:rPr>
              <a:t> </a:t>
            </a:r>
            <a:r>
              <a:rPr sz="2000" spc="-5" dirty="0">
                <a:latin typeface="Verdana"/>
                <a:cs typeface="Verdana"/>
              </a:rPr>
              <a:t>l’énergie</a:t>
            </a:r>
            <a:r>
              <a:rPr sz="2000" dirty="0">
                <a:latin typeface="Verdana"/>
                <a:cs typeface="Verdana"/>
              </a:rPr>
              <a:t> </a:t>
            </a:r>
            <a:r>
              <a:rPr sz="2000" b="1" dirty="0">
                <a:latin typeface="Verdana"/>
                <a:cs typeface="Verdana"/>
              </a:rPr>
              <a:t>H*</a:t>
            </a:r>
            <a:r>
              <a:rPr sz="2000" b="1" spc="-10" dirty="0">
                <a:latin typeface="Verdana"/>
                <a:cs typeface="Verdana"/>
              </a:rPr>
              <a:t> </a:t>
            </a:r>
            <a:r>
              <a:rPr sz="2000" spc="-5" dirty="0">
                <a:latin typeface="Verdana"/>
                <a:cs typeface="Verdana"/>
              </a:rPr>
              <a:t>nécessaire.</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43</a:t>
            </a:fld>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8916" y="530097"/>
            <a:ext cx="7432040" cy="635635"/>
          </a:xfrm>
          <a:prstGeom prst="rect">
            <a:avLst/>
          </a:prstGeom>
        </p:spPr>
        <p:txBody>
          <a:bodyPr vert="horz" wrap="square" lIns="0" tIns="13335" rIns="0" bIns="0" rtlCol="0">
            <a:spAutoFit/>
          </a:bodyPr>
          <a:lstStyle/>
          <a:p>
            <a:pPr marL="12700" marR="5080">
              <a:lnSpc>
                <a:spcPct val="100000"/>
              </a:lnSpc>
              <a:spcBef>
                <a:spcPts val="105"/>
              </a:spcBef>
            </a:pPr>
            <a:r>
              <a:rPr b="0" dirty="0">
                <a:solidFill>
                  <a:srgbClr val="000000"/>
                </a:solidFill>
                <a:latin typeface="Verdana"/>
                <a:cs typeface="Verdana"/>
              </a:rPr>
              <a:t>Le </a:t>
            </a:r>
            <a:r>
              <a:rPr b="0" spc="-5" dirty="0">
                <a:solidFill>
                  <a:srgbClr val="000000"/>
                </a:solidFill>
                <a:latin typeface="Verdana"/>
                <a:cs typeface="Verdana"/>
              </a:rPr>
              <a:t>point de fonctionnement est donc </a:t>
            </a:r>
            <a:r>
              <a:rPr b="0" spc="-10" dirty="0">
                <a:solidFill>
                  <a:srgbClr val="000000"/>
                </a:solidFill>
                <a:latin typeface="Verdana"/>
                <a:cs typeface="Verdana"/>
              </a:rPr>
              <a:t>bien </a:t>
            </a:r>
            <a:r>
              <a:rPr b="0" spc="-5" dirty="0">
                <a:solidFill>
                  <a:srgbClr val="000000"/>
                </a:solidFill>
                <a:latin typeface="Verdana"/>
                <a:cs typeface="Verdana"/>
              </a:rPr>
              <a:t>l’intersection de </a:t>
            </a:r>
            <a:r>
              <a:rPr b="0" spc="-690" dirty="0">
                <a:solidFill>
                  <a:srgbClr val="000000"/>
                </a:solidFill>
                <a:latin typeface="Verdana"/>
                <a:cs typeface="Verdana"/>
              </a:rPr>
              <a:t> </a:t>
            </a:r>
            <a:r>
              <a:rPr b="0" spc="-5" dirty="0">
                <a:solidFill>
                  <a:srgbClr val="000000"/>
                </a:solidFill>
                <a:latin typeface="Verdana"/>
                <a:cs typeface="Verdana"/>
              </a:rPr>
              <a:t>ces</a:t>
            </a:r>
            <a:r>
              <a:rPr b="0" spc="-40" dirty="0">
                <a:solidFill>
                  <a:srgbClr val="000000"/>
                </a:solidFill>
                <a:latin typeface="Verdana"/>
                <a:cs typeface="Verdana"/>
              </a:rPr>
              <a:t> </a:t>
            </a:r>
            <a:r>
              <a:rPr b="0" dirty="0">
                <a:solidFill>
                  <a:srgbClr val="000000"/>
                </a:solidFill>
                <a:latin typeface="Verdana"/>
                <a:cs typeface="Verdana"/>
              </a:rPr>
              <a:t>2 courbes.</a:t>
            </a:r>
          </a:p>
        </p:txBody>
      </p:sp>
      <p:pic>
        <p:nvPicPr>
          <p:cNvPr id="3" name="object 3"/>
          <p:cNvPicPr/>
          <p:nvPr/>
        </p:nvPicPr>
        <p:blipFill>
          <a:blip r:embed="rId2" cstate="print"/>
          <a:stretch>
            <a:fillRect/>
          </a:stretch>
        </p:blipFill>
        <p:spPr>
          <a:xfrm>
            <a:off x="342900" y="1214374"/>
            <a:ext cx="8458200" cy="4214876"/>
          </a:xfrm>
          <a:prstGeom prst="rect">
            <a:avLst/>
          </a:prstGeom>
        </p:spPr>
      </p:pic>
      <p:sp>
        <p:nvSpPr>
          <p:cNvPr id="4" name="object 4"/>
          <p:cNvSpPr txBox="1"/>
          <p:nvPr/>
        </p:nvSpPr>
        <p:spPr>
          <a:xfrm>
            <a:off x="1364741" y="5664200"/>
            <a:ext cx="64109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Verdana"/>
                <a:cs typeface="Verdana"/>
              </a:rPr>
              <a:t>Figure</a:t>
            </a:r>
            <a:r>
              <a:rPr sz="1800" b="1" spc="-15" dirty="0">
                <a:solidFill>
                  <a:srgbClr val="FF0000"/>
                </a:solidFill>
                <a:latin typeface="Verdana"/>
                <a:cs typeface="Verdana"/>
              </a:rPr>
              <a:t> </a:t>
            </a:r>
            <a:r>
              <a:rPr sz="1800" b="1" dirty="0">
                <a:solidFill>
                  <a:srgbClr val="FF0000"/>
                </a:solidFill>
                <a:latin typeface="Verdana"/>
                <a:cs typeface="Verdana"/>
              </a:rPr>
              <a:t>10</a:t>
            </a:r>
            <a:r>
              <a:rPr sz="1800" b="1" spc="-20" dirty="0">
                <a:solidFill>
                  <a:srgbClr val="FF0000"/>
                </a:solidFill>
                <a:latin typeface="Verdana"/>
                <a:cs typeface="Verdana"/>
              </a:rPr>
              <a:t> </a:t>
            </a:r>
            <a:r>
              <a:rPr sz="1800" b="1" dirty="0">
                <a:solidFill>
                  <a:srgbClr val="FF0000"/>
                </a:solidFill>
                <a:latin typeface="Verdana"/>
                <a:cs typeface="Verdana"/>
              </a:rPr>
              <a:t>:</a:t>
            </a:r>
            <a:r>
              <a:rPr sz="1800" b="1" spc="-10" dirty="0">
                <a:solidFill>
                  <a:srgbClr val="FF0000"/>
                </a:solidFill>
                <a:latin typeface="Verdana"/>
                <a:cs typeface="Verdana"/>
              </a:rPr>
              <a:t> </a:t>
            </a:r>
            <a:r>
              <a:rPr sz="1800" b="1" dirty="0">
                <a:solidFill>
                  <a:srgbClr val="FF0000"/>
                </a:solidFill>
                <a:latin typeface="Verdana"/>
                <a:cs typeface="Verdana"/>
              </a:rPr>
              <a:t>Point</a:t>
            </a:r>
            <a:r>
              <a:rPr sz="1800" b="1" spc="10" dirty="0">
                <a:solidFill>
                  <a:srgbClr val="FF0000"/>
                </a:solidFill>
                <a:latin typeface="Verdana"/>
                <a:cs typeface="Verdana"/>
              </a:rPr>
              <a:t> </a:t>
            </a:r>
            <a:r>
              <a:rPr sz="1800" b="1" spc="-5" dirty="0">
                <a:solidFill>
                  <a:srgbClr val="FF0000"/>
                </a:solidFill>
                <a:latin typeface="Verdana"/>
                <a:cs typeface="Verdana"/>
              </a:rPr>
              <a:t>de</a:t>
            </a:r>
            <a:r>
              <a:rPr sz="1800" b="1" dirty="0">
                <a:solidFill>
                  <a:srgbClr val="FF0000"/>
                </a:solidFill>
                <a:latin typeface="Verdana"/>
                <a:cs typeface="Verdana"/>
              </a:rPr>
              <a:t> </a:t>
            </a:r>
            <a:r>
              <a:rPr sz="1800" b="1" spc="-5" dirty="0">
                <a:solidFill>
                  <a:srgbClr val="FF0000"/>
                </a:solidFill>
                <a:latin typeface="Verdana"/>
                <a:cs typeface="Verdana"/>
              </a:rPr>
              <a:t>fonctionnement</a:t>
            </a:r>
            <a:r>
              <a:rPr sz="1800" b="1" spc="35" dirty="0">
                <a:solidFill>
                  <a:srgbClr val="FF0000"/>
                </a:solidFill>
                <a:latin typeface="Verdana"/>
                <a:cs typeface="Verdana"/>
              </a:rPr>
              <a:t> </a:t>
            </a:r>
            <a:r>
              <a:rPr sz="1800" b="1" dirty="0">
                <a:solidFill>
                  <a:srgbClr val="FF0000"/>
                </a:solidFill>
                <a:latin typeface="Verdana"/>
                <a:cs typeface="Verdana"/>
              </a:rPr>
              <a:t>d'une</a:t>
            </a:r>
            <a:r>
              <a:rPr sz="1800" b="1" spc="10" dirty="0">
                <a:solidFill>
                  <a:srgbClr val="FF0000"/>
                </a:solidFill>
                <a:latin typeface="Verdana"/>
                <a:cs typeface="Verdana"/>
              </a:rPr>
              <a:t> </a:t>
            </a:r>
            <a:r>
              <a:rPr sz="1800" b="1" spc="-5" dirty="0">
                <a:solidFill>
                  <a:srgbClr val="FF0000"/>
                </a:solidFill>
                <a:latin typeface="Verdana"/>
                <a:cs typeface="Verdana"/>
              </a:rPr>
              <a:t>pompe</a:t>
            </a:r>
            <a:endParaRPr sz="1800">
              <a:latin typeface="Verdana"/>
              <a:cs typeface="Verdana"/>
            </a:endParaRPr>
          </a:p>
        </p:txBody>
      </p:sp>
      <p:sp>
        <p:nvSpPr>
          <p:cNvPr id="5" name="Espace réservé du numéro de diapositive 4"/>
          <p:cNvSpPr>
            <a:spLocks noGrp="1"/>
          </p:cNvSpPr>
          <p:nvPr>
            <p:ph type="sldNum" sz="quarter" idx="7"/>
          </p:nvPr>
        </p:nvSpPr>
        <p:spPr/>
        <p:txBody>
          <a:bodyPr/>
          <a:lstStyle/>
          <a:p>
            <a:fld id="{B6F15528-21DE-4FAA-801E-634DDDAF4B2B}" type="slidenum">
              <a:rPr lang="fr-FR" smtClean="0"/>
              <a:t>44</a:t>
            </a:fld>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68" y="244220"/>
            <a:ext cx="5801360" cy="330835"/>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2C2CB8"/>
                </a:solidFill>
              </a:rPr>
              <a:t>6</a:t>
            </a:r>
            <a:r>
              <a:rPr dirty="0" smtClean="0">
                <a:solidFill>
                  <a:srgbClr val="2C2CB8"/>
                </a:solidFill>
              </a:rPr>
              <a:t>.4</a:t>
            </a:r>
            <a:r>
              <a:rPr dirty="0">
                <a:solidFill>
                  <a:srgbClr val="2C2CB8"/>
                </a:solidFill>
              </a:rPr>
              <a:t>.</a:t>
            </a:r>
            <a:r>
              <a:rPr spc="-20" dirty="0">
                <a:solidFill>
                  <a:srgbClr val="2C2CB8"/>
                </a:solidFill>
              </a:rPr>
              <a:t> </a:t>
            </a:r>
            <a:r>
              <a:rPr dirty="0">
                <a:solidFill>
                  <a:srgbClr val="2C2CB8"/>
                </a:solidFill>
              </a:rPr>
              <a:t>Considérations</a:t>
            </a:r>
            <a:r>
              <a:rPr spc="-40" dirty="0">
                <a:solidFill>
                  <a:srgbClr val="2C2CB8"/>
                </a:solidFill>
              </a:rPr>
              <a:t> </a:t>
            </a:r>
            <a:r>
              <a:rPr dirty="0">
                <a:solidFill>
                  <a:srgbClr val="2C2CB8"/>
                </a:solidFill>
              </a:rPr>
              <a:t>complémentaires</a:t>
            </a:r>
            <a:r>
              <a:rPr spc="-60" dirty="0">
                <a:solidFill>
                  <a:srgbClr val="2C2CB8"/>
                </a:solidFill>
              </a:rPr>
              <a:t> </a:t>
            </a:r>
            <a:r>
              <a:rPr dirty="0">
                <a:solidFill>
                  <a:srgbClr val="2C2CB8"/>
                </a:solidFill>
              </a:rPr>
              <a:t>:</a:t>
            </a:r>
          </a:p>
        </p:txBody>
      </p:sp>
      <p:sp>
        <p:nvSpPr>
          <p:cNvPr id="3" name="object 3"/>
          <p:cNvSpPr txBox="1"/>
          <p:nvPr/>
        </p:nvSpPr>
        <p:spPr>
          <a:xfrm>
            <a:off x="721868" y="576847"/>
            <a:ext cx="7560309" cy="5598969"/>
          </a:xfrm>
          <a:prstGeom prst="rect">
            <a:avLst/>
          </a:prstGeom>
        </p:spPr>
        <p:txBody>
          <a:bodyPr vert="horz" wrap="square" lIns="0" tIns="109220" rIns="0" bIns="0" rtlCol="0">
            <a:spAutoFit/>
          </a:bodyPr>
          <a:lstStyle/>
          <a:p>
            <a:pPr marL="12700" algn="just">
              <a:lnSpc>
                <a:spcPct val="100000"/>
              </a:lnSpc>
              <a:spcBef>
                <a:spcPts val="860"/>
              </a:spcBef>
            </a:pPr>
            <a:r>
              <a:rPr lang="fr-FR" sz="2000" b="1" dirty="0">
                <a:solidFill>
                  <a:srgbClr val="FF9900"/>
                </a:solidFill>
                <a:latin typeface="Verdana"/>
                <a:cs typeface="Verdana"/>
              </a:rPr>
              <a:t>6</a:t>
            </a:r>
            <a:r>
              <a:rPr sz="2000" b="1" dirty="0" smtClean="0">
                <a:solidFill>
                  <a:srgbClr val="FF9900"/>
                </a:solidFill>
                <a:latin typeface="Verdana"/>
                <a:cs typeface="Verdana"/>
              </a:rPr>
              <a:t>.4.1</a:t>
            </a:r>
            <a:r>
              <a:rPr sz="2000" b="1" dirty="0">
                <a:solidFill>
                  <a:srgbClr val="FF9900"/>
                </a:solidFill>
                <a:latin typeface="Verdana"/>
                <a:cs typeface="Verdana"/>
              </a:rPr>
              <a:t>.</a:t>
            </a:r>
            <a:r>
              <a:rPr sz="2000" b="1" spc="-5" dirty="0">
                <a:solidFill>
                  <a:srgbClr val="FF9900"/>
                </a:solidFill>
                <a:latin typeface="Verdana"/>
                <a:cs typeface="Verdana"/>
              </a:rPr>
              <a:t> </a:t>
            </a:r>
            <a:r>
              <a:rPr sz="2000" b="1" dirty="0">
                <a:solidFill>
                  <a:srgbClr val="FF9900"/>
                </a:solidFill>
                <a:latin typeface="Verdana"/>
                <a:cs typeface="Verdana"/>
              </a:rPr>
              <a:t>Tension</a:t>
            </a:r>
            <a:r>
              <a:rPr sz="2000" b="1" spc="-10" dirty="0">
                <a:solidFill>
                  <a:srgbClr val="FF9900"/>
                </a:solidFill>
                <a:latin typeface="Verdana"/>
                <a:cs typeface="Verdana"/>
              </a:rPr>
              <a:t> </a:t>
            </a:r>
            <a:r>
              <a:rPr sz="2000" b="1" dirty="0">
                <a:solidFill>
                  <a:srgbClr val="FF9900"/>
                </a:solidFill>
                <a:latin typeface="Verdana"/>
                <a:cs typeface="Verdana"/>
              </a:rPr>
              <a:t>de</a:t>
            </a:r>
            <a:r>
              <a:rPr sz="2000" b="1" spc="-15" dirty="0">
                <a:solidFill>
                  <a:srgbClr val="FF9900"/>
                </a:solidFill>
                <a:latin typeface="Verdana"/>
                <a:cs typeface="Verdana"/>
              </a:rPr>
              <a:t> </a:t>
            </a:r>
            <a:r>
              <a:rPr sz="2000" b="1" dirty="0">
                <a:solidFill>
                  <a:srgbClr val="FF9900"/>
                </a:solidFill>
                <a:latin typeface="Verdana"/>
                <a:cs typeface="Verdana"/>
              </a:rPr>
              <a:t>vapeur</a:t>
            </a:r>
            <a:r>
              <a:rPr sz="2000" b="1" spc="-20" dirty="0">
                <a:solidFill>
                  <a:srgbClr val="FF9900"/>
                </a:solidFill>
                <a:latin typeface="Verdana"/>
                <a:cs typeface="Verdana"/>
              </a:rPr>
              <a:t> </a:t>
            </a:r>
            <a:r>
              <a:rPr sz="2000" b="1" dirty="0">
                <a:solidFill>
                  <a:srgbClr val="FF9900"/>
                </a:solidFill>
                <a:latin typeface="Verdana"/>
                <a:cs typeface="Verdana"/>
              </a:rPr>
              <a:t>:</a:t>
            </a:r>
            <a:r>
              <a:rPr sz="2000" b="1" spc="-5" dirty="0">
                <a:solidFill>
                  <a:srgbClr val="FF9900"/>
                </a:solidFill>
                <a:latin typeface="Verdana"/>
                <a:cs typeface="Verdana"/>
              </a:rPr>
              <a:t> </a:t>
            </a:r>
            <a:r>
              <a:rPr sz="2000" b="1" dirty="0">
                <a:solidFill>
                  <a:srgbClr val="FF9900"/>
                </a:solidFill>
                <a:latin typeface="Verdana"/>
                <a:cs typeface="Verdana"/>
              </a:rPr>
              <a:t>origine de</a:t>
            </a:r>
            <a:r>
              <a:rPr sz="2000" b="1" spc="-15" dirty="0">
                <a:solidFill>
                  <a:srgbClr val="FF9900"/>
                </a:solidFill>
                <a:latin typeface="Verdana"/>
                <a:cs typeface="Verdana"/>
              </a:rPr>
              <a:t> </a:t>
            </a:r>
            <a:r>
              <a:rPr sz="2000" b="1" dirty="0">
                <a:solidFill>
                  <a:srgbClr val="FF9900"/>
                </a:solidFill>
                <a:latin typeface="Verdana"/>
                <a:cs typeface="Verdana"/>
              </a:rPr>
              <a:t>la cavitation</a:t>
            </a:r>
            <a:endParaRPr sz="2000" dirty="0">
              <a:latin typeface="Verdana"/>
              <a:cs typeface="Verdana"/>
            </a:endParaRPr>
          </a:p>
          <a:p>
            <a:pPr marL="83820" marR="5080" algn="just">
              <a:lnSpc>
                <a:spcPct val="100000"/>
              </a:lnSpc>
              <a:spcBef>
                <a:spcPts val="765"/>
              </a:spcBef>
            </a:pPr>
            <a:r>
              <a:rPr sz="2000" spc="-15" dirty="0">
                <a:latin typeface="Verdana"/>
                <a:cs typeface="Verdana"/>
              </a:rPr>
              <a:t>Pour</a:t>
            </a:r>
            <a:r>
              <a:rPr sz="2000" spc="-10" dirty="0">
                <a:latin typeface="Verdana"/>
                <a:cs typeface="Verdana"/>
              </a:rPr>
              <a:t> </a:t>
            </a:r>
            <a:r>
              <a:rPr sz="2000" dirty="0">
                <a:latin typeface="Verdana"/>
                <a:cs typeface="Verdana"/>
              </a:rPr>
              <a:t>une</a:t>
            </a:r>
            <a:r>
              <a:rPr sz="2000" spc="5" dirty="0">
                <a:latin typeface="Verdana"/>
                <a:cs typeface="Verdana"/>
              </a:rPr>
              <a:t> </a:t>
            </a:r>
            <a:r>
              <a:rPr sz="2000" b="1" spc="-5" dirty="0">
                <a:latin typeface="Verdana"/>
                <a:cs typeface="Verdana"/>
              </a:rPr>
              <a:t>température</a:t>
            </a:r>
            <a:r>
              <a:rPr sz="2000" b="1" dirty="0">
                <a:latin typeface="Verdana"/>
                <a:cs typeface="Verdana"/>
              </a:rPr>
              <a:t> </a:t>
            </a:r>
            <a:r>
              <a:rPr sz="2000" b="1" spc="-5" dirty="0">
                <a:latin typeface="Verdana"/>
                <a:cs typeface="Verdana"/>
              </a:rPr>
              <a:t>donnée</a:t>
            </a:r>
            <a:r>
              <a:rPr sz="2000" b="1" dirty="0">
                <a:latin typeface="Verdana"/>
                <a:cs typeface="Verdana"/>
              </a:rPr>
              <a:t> </a:t>
            </a:r>
            <a:r>
              <a:rPr sz="2000" spc="-5" dirty="0">
                <a:latin typeface="Verdana"/>
                <a:cs typeface="Verdana"/>
              </a:rPr>
              <a:t>tout</a:t>
            </a:r>
            <a:r>
              <a:rPr sz="2000" dirty="0">
                <a:latin typeface="Verdana"/>
                <a:cs typeface="Verdana"/>
              </a:rPr>
              <a:t> </a:t>
            </a:r>
            <a:r>
              <a:rPr sz="2000" spc="-5" dirty="0">
                <a:latin typeface="Verdana"/>
                <a:cs typeface="Verdana"/>
              </a:rPr>
              <a:t>liquide</a:t>
            </a:r>
            <a:r>
              <a:rPr sz="2000" dirty="0">
                <a:latin typeface="Verdana"/>
                <a:cs typeface="Verdana"/>
              </a:rPr>
              <a:t> à</a:t>
            </a:r>
            <a:r>
              <a:rPr sz="2000" spc="5" dirty="0">
                <a:latin typeface="Verdana"/>
                <a:cs typeface="Verdana"/>
              </a:rPr>
              <a:t> </a:t>
            </a:r>
            <a:r>
              <a:rPr sz="2000" spc="-10" dirty="0">
                <a:latin typeface="Verdana"/>
                <a:cs typeface="Verdana"/>
              </a:rPr>
              <a:t>une </a:t>
            </a:r>
            <a:r>
              <a:rPr sz="2000" spc="-5" dirty="0">
                <a:latin typeface="Verdana"/>
                <a:cs typeface="Verdana"/>
              </a:rPr>
              <a:t> pression</a:t>
            </a:r>
            <a:r>
              <a:rPr sz="2000" dirty="0">
                <a:latin typeface="Verdana"/>
                <a:cs typeface="Verdana"/>
              </a:rPr>
              <a:t> </a:t>
            </a:r>
            <a:r>
              <a:rPr sz="2000" spc="-5" dirty="0">
                <a:latin typeface="Verdana"/>
                <a:cs typeface="Verdana"/>
              </a:rPr>
              <a:t>d’ébullition</a:t>
            </a:r>
            <a:r>
              <a:rPr sz="2000" dirty="0">
                <a:latin typeface="Verdana"/>
                <a:cs typeface="Verdana"/>
              </a:rPr>
              <a:t> </a:t>
            </a:r>
            <a:r>
              <a:rPr sz="2000" spc="-10" dirty="0">
                <a:latin typeface="Verdana"/>
                <a:cs typeface="Verdana"/>
              </a:rPr>
              <a:t>bien</a:t>
            </a:r>
            <a:r>
              <a:rPr sz="2000" spc="-5" dirty="0">
                <a:latin typeface="Verdana"/>
                <a:cs typeface="Verdana"/>
              </a:rPr>
              <a:t> déterminée</a:t>
            </a:r>
            <a:r>
              <a:rPr sz="2000" dirty="0">
                <a:latin typeface="Verdana"/>
                <a:cs typeface="Verdana"/>
              </a:rPr>
              <a:t> </a:t>
            </a:r>
            <a:r>
              <a:rPr sz="2000" b="1" spc="-5" dirty="0">
                <a:latin typeface="Verdana"/>
                <a:cs typeface="Verdana"/>
              </a:rPr>
              <a:t>dite</a:t>
            </a:r>
            <a:r>
              <a:rPr sz="2000" b="1" dirty="0">
                <a:latin typeface="Verdana"/>
                <a:cs typeface="Verdana"/>
              </a:rPr>
              <a:t> </a:t>
            </a:r>
            <a:r>
              <a:rPr sz="2000" b="1" spc="-5" dirty="0">
                <a:latin typeface="Verdana"/>
                <a:cs typeface="Verdana"/>
              </a:rPr>
              <a:t>tension</a:t>
            </a:r>
            <a:r>
              <a:rPr sz="2000" b="1" dirty="0">
                <a:latin typeface="Verdana"/>
                <a:cs typeface="Verdana"/>
              </a:rPr>
              <a:t> </a:t>
            </a:r>
            <a:r>
              <a:rPr sz="2000" b="1" spc="-10" dirty="0">
                <a:latin typeface="Verdana"/>
                <a:cs typeface="Verdana"/>
              </a:rPr>
              <a:t>de </a:t>
            </a:r>
            <a:r>
              <a:rPr sz="2000" b="1" spc="-670" dirty="0">
                <a:latin typeface="Verdana"/>
                <a:cs typeface="Verdana"/>
              </a:rPr>
              <a:t> </a:t>
            </a:r>
            <a:r>
              <a:rPr sz="2000" b="1" dirty="0">
                <a:latin typeface="Verdana"/>
                <a:cs typeface="Verdana"/>
              </a:rPr>
              <a:t>vapeur Tv, </a:t>
            </a:r>
            <a:r>
              <a:rPr sz="2000" spc="-5" dirty="0">
                <a:latin typeface="Verdana"/>
                <a:cs typeface="Verdana"/>
              </a:rPr>
              <a:t>donc </a:t>
            </a:r>
            <a:r>
              <a:rPr sz="2000" spc="-10" dirty="0">
                <a:latin typeface="Verdana"/>
                <a:cs typeface="Verdana"/>
              </a:rPr>
              <a:t>pour </a:t>
            </a:r>
            <a:r>
              <a:rPr sz="2000" spc="-5" dirty="0">
                <a:latin typeface="Verdana"/>
                <a:cs typeface="Verdana"/>
              </a:rPr>
              <a:t>tout </a:t>
            </a:r>
            <a:r>
              <a:rPr sz="2000" spc="-10" dirty="0">
                <a:latin typeface="Verdana"/>
                <a:cs typeface="Verdana"/>
              </a:rPr>
              <a:t>liquide </a:t>
            </a:r>
            <a:r>
              <a:rPr sz="2000" spc="-5" dirty="0">
                <a:latin typeface="Verdana"/>
                <a:cs typeface="Verdana"/>
              </a:rPr>
              <a:t>quand </a:t>
            </a:r>
            <a:r>
              <a:rPr sz="2000" spc="-10" dirty="0">
                <a:latin typeface="Verdana"/>
                <a:cs typeface="Verdana"/>
              </a:rPr>
              <a:t>on </a:t>
            </a:r>
            <a:r>
              <a:rPr sz="2000" spc="-5" dirty="0">
                <a:latin typeface="Verdana"/>
                <a:cs typeface="Verdana"/>
              </a:rPr>
              <a:t>atteint </a:t>
            </a:r>
            <a:r>
              <a:rPr sz="2000" spc="-10" dirty="0">
                <a:latin typeface="Verdana"/>
                <a:cs typeface="Verdana"/>
              </a:rPr>
              <a:t>la </a:t>
            </a:r>
            <a:r>
              <a:rPr sz="2000" spc="-5" dirty="0">
                <a:latin typeface="Verdana"/>
                <a:cs typeface="Verdana"/>
              </a:rPr>
              <a:t> </a:t>
            </a:r>
            <a:r>
              <a:rPr sz="2000" b="1" spc="-5" dirty="0">
                <a:latin typeface="Verdana"/>
                <a:cs typeface="Verdana"/>
              </a:rPr>
              <a:t>pression</a:t>
            </a:r>
            <a:r>
              <a:rPr sz="2000" b="1" dirty="0">
                <a:latin typeface="Verdana"/>
                <a:cs typeface="Verdana"/>
              </a:rPr>
              <a:t> de</a:t>
            </a:r>
            <a:r>
              <a:rPr sz="2000" b="1" spc="5" dirty="0">
                <a:latin typeface="Verdana"/>
                <a:cs typeface="Verdana"/>
              </a:rPr>
              <a:t> </a:t>
            </a:r>
            <a:r>
              <a:rPr sz="2000" b="1" dirty="0">
                <a:latin typeface="Verdana"/>
                <a:cs typeface="Verdana"/>
              </a:rPr>
              <a:t>vapeur</a:t>
            </a:r>
            <a:r>
              <a:rPr sz="2000" b="1" spc="5" dirty="0">
                <a:latin typeface="Verdana"/>
                <a:cs typeface="Verdana"/>
              </a:rPr>
              <a:t> </a:t>
            </a:r>
            <a:r>
              <a:rPr sz="2000" b="1" spc="-5" dirty="0">
                <a:latin typeface="Verdana"/>
                <a:cs typeface="Verdana"/>
              </a:rPr>
              <a:t>Tv</a:t>
            </a:r>
            <a:r>
              <a:rPr sz="2000" spc="-5" dirty="0">
                <a:latin typeface="Verdana"/>
                <a:cs typeface="Verdana"/>
              </a:rPr>
              <a:t>,</a:t>
            </a:r>
            <a:r>
              <a:rPr sz="2000" dirty="0">
                <a:latin typeface="Verdana"/>
                <a:cs typeface="Verdana"/>
              </a:rPr>
              <a:t> </a:t>
            </a:r>
            <a:r>
              <a:rPr sz="2000" spc="-5" dirty="0">
                <a:latin typeface="Verdana"/>
                <a:cs typeface="Verdana"/>
              </a:rPr>
              <a:t>le</a:t>
            </a:r>
            <a:r>
              <a:rPr sz="2000" dirty="0">
                <a:latin typeface="Verdana"/>
                <a:cs typeface="Verdana"/>
              </a:rPr>
              <a:t> </a:t>
            </a:r>
            <a:r>
              <a:rPr sz="2000" spc="-5" dirty="0">
                <a:latin typeface="Verdana"/>
                <a:cs typeface="Verdana"/>
              </a:rPr>
              <a:t>liquide</a:t>
            </a:r>
            <a:r>
              <a:rPr sz="2000" dirty="0">
                <a:latin typeface="Verdana"/>
                <a:cs typeface="Verdana"/>
              </a:rPr>
              <a:t> </a:t>
            </a:r>
            <a:r>
              <a:rPr sz="2000" b="1" spc="-5" dirty="0">
                <a:latin typeface="Verdana"/>
                <a:cs typeface="Verdana"/>
              </a:rPr>
              <a:t>commence</a:t>
            </a:r>
            <a:r>
              <a:rPr sz="2000" b="1" dirty="0">
                <a:latin typeface="Verdana"/>
                <a:cs typeface="Verdana"/>
              </a:rPr>
              <a:t> à</a:t>
            </a:r>
            <a:r>
              <a:rPr sz="2000" b="1" spc="5" dirty="0">
                <a:latin typeface="Verdana"/>
                <a:cs typeface="Verdana"/>
              </a:rPr>
              <a:t> </a:t>
            </a:r>
            <a:r>
              <a:rPr sz="2000" b="1" spc="-5" dirty="0">
                <a:latin typeface="Verdana"/>
                <a:cs typeface="Verdana"/>
              </a:rPr>
              <a:t>se </a:t>
            </a:r>
            <a:r>
              <a:rPr sz="2000" b="1" spc="-670" dirty="0">
                <a:latin typeface="Verdana"/>
                <a:cs typeface="Verdana"/>
              </a:rPr>
              <a:t> </a:t>
            </a:r>
            <a:r>
              <a:rPr sz="2000" b="1" dirty="0">
                <a:latin typeface="Verdana"/>
                <a:cs typeface="Verdana"/>
              </a:rPr>
              <a:t>vaporiser </a:t>
            </a:r>
            <a:r>
              <a:rPr sz="2000" spc="-10" dirty="0">
                <a:latin typeface="Verdana"/>
                <a:cs typeface="Verdana"/>
              </a:rPr>
              <a:t>(exemple </a:t>
            </a:r>
            <a:r>
              <a:rPr sz="2000" dirty="0">
                <a:latin typeface="Verdana"/>
                <a:cs typeface="Verdana"/>
              </a:rPr>
              <a:t>au </a:t>
            </a:r>
            <a:r>
              <a:rPr sz="2000" spc="-5" dirty="0">
                <a:latin typeface="Verdana"/>
                <a:cs typeface="Verdana"/>
              </a:rPr>
              <a:t>niveau </a:t>
            </a:r>
            <a:r>
              <a:rPr sz="2000" spc="-10" dirty="0">
                <a:latin typeface="Verdana"/>
                <a:cs typeface="Verdana"/>
              </a:rPr>
              <a:t>de </a:t>
            </a:r>
            <a:r>
              <a:rPr sz="2000" spc="-5" dirty="0">
                <a:latin typeface="Verdana"/>
                <a:cs typeface="Verdana"/>
              </a:rPr>
              <a:t>la mer l’eau bout </a:t>
            </a:r>
            <a:r>
              <a:rPr sz="2000" dirty="0">
                <a:latin typeface="Verdana"/>
                <a:cs typeface="Verdana"/>
              </a:rPr>
              <a:t>à </a:t>
            </a:r>
            <a:r>
              <a:rPr sz="2000" spc="5" dirty="0">
                <a:latin typeface="Verdana"/>
                <a:cs typeface="Verdana"/>
              </a:rPr>
              <a:t> </a:t>
            </a:r>
            <a:r>
              <a:rPr sz="2000" dirty="0">
                <a:latin typeface="Verdana"/>
                <a:cs typeface="Verdana"/>
              </a:rPr>
              <a:t>100°C,</a:t>
            </a:r>
            <a:r>
              <a:rPr sz="2000" spc="434" dirty="0">
                <a:latin typeface="Verdana"/>
                <a:cs typeface="Verdana"/>
              </a:rPr>
              <a:t> </a:t>
            </a:r>
            <a:r>
              <a:rPr sz="2000" spc="-10" dirty="0">
                <a:latin typeface="Verdana"/>
                <a:cs typeface="Verdana"/>
              </a:rPr>
              <a:t>au</a:t>
            </a:r>
            <a:r>
              <a:rPr sz="2000" spc="430" dirty="0">
                <a:latin typeface="Verdana"/>
                <a:cs typeface="Verdana"/>
              </a:rPr>
              <a:t> </a:t>
            </a:r>
            <a:r>
              <a:rPr sz="2000" spc="-5" dirty="0">
                <a:latin typeface="Verdana"/>
                <a:cs typeface="Verdana"/>
              </a:rPr>
              <a:t>sommet</a:t>
            </a:r>
            <a:r>
              <a:rPr sz="2000" spc="434" dirty="0">
                <a:latin typeface="Verdana"/>
                <a:cs typeface="Verdana"/>
              </a:rPr>
              <a:t> </a:t>
            </a:r>
            <a:r>
              <a:rPr sz="2000" spc="-5" dirty="0">
                <a:latin typeface="Verdana"/>
                <a:cs typeface="Verdana"/>
              </a:rPr>
              <a:t>d’une</a:t>
            </a:r>
            <a:r>
              <a:rPr sz="2000" spc="425" dirty="0">
                <a:latin typeface="Verdana"/>
                <a:cs typeface="Verdana"/>
              </a:rPr>
              <a:t> </a:t>
            </a:r>
            <a:r>
              <a:rPr sz="2000" spc="-5" dirty="0">
                <a:latin typeface="Verdana"/>
                <a:cs typeface="Verdana"/>
              </a:rPr>
              <a:t>haute</a:t>
            </a:r>
            <a:r>
              <a:rPr sz="2000" spc="409" dirty="0">
                <a:latin typeface="Verdana"/>
                <a:cs typeface="Verdana"/>
              </a:rPr>
              <a:t> </a:t>
            </a:r>
            <a:r>
              <a:rPr sz="2000" dirty="0">
                <a:latin typeface="Verdana"/>
                <a:cs typeface="Verdana"/>
              </a:rPr>
              <a:t>monte</a:t>
            </a:r>
            <a:r>
              <a:rPr sz="2000" spc="434" dirty="0">
                <a:latin typeface="Verdana"/>
                <a:cs typeface="Verdana"/>
              </a:rPr>
              <a:t> </a:t>
            </a:r>
            <a:r>
              <a:rPr sz="2000" spc="-5" dirty="0">
                <a:latin typeface="Verdana"/>
                <a:cs typeface="Verdana"/>
              </a:rPr>
              <a:t>montagne,</a:t>
            </a:r>
            <a:r>
              <a:rPr sz="2000" spc="440" dirty="0">
                <a:latin typeface="Verdana"/>
                <a:cs typeface="Verdana"/>
              </a:rPr>
              <a:t> </a:t>
            </a:r>
            <a:r>
              <a:rPr sz="2000" spc="-10" dirty="0">
                <a:latin typeface="Verdana"/>
                <a:cs typeface="Verdana"/>
              </a:rPr>
              <a:t>l’eau </a:t>
            </a:r>
            <a:r>
              <a:rPr sz="2000" spc="-690" dirty="0">
                <a:latin typeface="Verdana"/>
                <a:cs typeface="Verdana"/>
              </a:rPr>
              <a:t> </a:t>
            </a:r>
            <a:r>
              <a:rPr sz="2000" spc="-20" dirty="0">
                <a:latin typeface="Verdana"/>
                <a:cs typeface="Verdana"/>
              </a:rPr>
              <a:t>va </a:t>
            </a:r>
            <a:r>
              <a:rPr sz="2000" spc="-5" dirty="0">
                <a:latin typeface="Verdana"/>
                <a:cs typeface="Verdana"/>
              </a:rPr>
              <a:t>bouillir </a:t>
            </a:r>
            <a:r>
              <a:rPr sz="2000" spc="-15" dirty="0">
                <a:latin typeface="Verdana"/>
                <a:cs typeface="Verdana"/>
              </a:rPr>
              <a:t>avant </a:t>
            </a:r>
            <a:r>
              <a:rPr sz="2000" spc="-5" dirty="0">
                <a:latin typeface="Verdana"/>
                <a:cs typeface="Verdana"/>
              </a:rPr>
              <a:t>d’attendre </a:t>
            </a:r>
            <a:r>
              <a:rPr sz="2000" dirty="0">
                <a:latin typeface="Verdana"/>
                <a:cs typeface="Verdana"/>
              </a:rPr>
              <a:t>100°C car </a:t>
            </a:r>
            <a:r>
              <a:rPr sz="2000" spc="-5" dirty="0">
                <a:latin typeface="Verdana"/>
                <a:cs typeface="Verdana"/>
              </a:rPr>
              <a:t>la pression </a:t>
            </a:r>
            <a:r>
              <a:rPr sz="2000" spc="-15" dirty="0">
                <a:latin typeface="Verdana"/>
                <a:cs typeface="Verdana"/>
              </a:rPr>
              <a:t>aura </a:t>
            </a:r>
            <a:r>
              <a:rPr sz="2000" spc="-10" dirty="0">
                <a:latin typeface="Verdana"/>
                <a:cs typeface="Verdana"/>
              </a:rPr>
              <a:t> </a:t>
            </a:r>
            <a:r>
              <a:rPr sz="2000" spc="-5" dirty="0">
                <a:latin typeface="Verdana"/>
                <a:cs typeface="Verdana"/>
              </a:rPr>
              <a:t>baissé</a:t>
            </a:r>
            <a:r>
              <a:rPr sz="2000" spc="-30" dirty="0">
                <a:latin typeface="Verdana"/>
                <a:cs typeface="Verdana"/>
              </a:rPr>
              <a:t> </a:t>
            </a:r>
            <a:r>
              <a:rPr sz="2000" spc="-5" dirty="0">
                <a:latin typeface="Verdana"/>
                <a:cs typeface="Verdana"/>
              </a:rPr>
              <a:t>par rapport</a:t>
            </a:r>
            <a:r>
              <a:rPr sz="2000" spc="-15" dirty="0">
                <a:latin typeface="Verdana"/>
                <a:cs typeface="Verdana"/>
              </a:rPr>
              <a:t> </a:t>
            </a:r>
            <a:r>
              <a:rPr sz="2000" dirty="0">
                <a:latin typeface="Verdana"/>
                <a:cs typeface="Verdana"/>
              </a:rPr>
              <a:t>a</a:t>
            </a:r>
            <a:r>
              <a:rPr sz="2000" spc="-10" dirty="0">
                <a:latin typeface="Verdana"/>
                <a:cs typeface="Verdana"/>
              </a:rPr>
              <a:t> celle</a:t>
            </a:r>
            <a:r>
              <a:rPr sz="2000" dirty="0">
                <a:latin typeface="Verdana"/>
                <a:cs typeface="Verdana"/>
              </a:rPr>
              <a:t> du</a:t>
            </a:r>
            <a:r>
              <a:rPr sz="2000" spc="-5" dirty="0">
                <a:latin typeface="Verdana"/>
                <a:cs typeface="Verdana"/>
              </a:rPr>
              <a:t> niveau</a:t>
            </a:r>
            <a:r>
              <a:rPr sz="2000" spc="-20" dirty="0">
                <a:latin typeface="Verdana"/>
                <a:cs typeface="Verdana"/>
              </a:rPr>
              <a:t> </a:t>
            </a:r>
            <a:r>
              <a:rPr sz="2000" spc="-5" dirty="0">
                <a:latin typeface="Verdana"/>
                <a:cs typeface="Verdana"/>
              </a:rPr>
              <a:t>de la</a:t>
            </a:r>
            <a:r>
              <a:rPr sz="2000" dirty="0">
                <a:latin typeface="Verdana"/>
                <a:cs typeface="Verdana"/>
              </a:rPr>
              <a:t> </a:t>
            </a:r>
            <a:r>
              <a:rPr sz="2000" spc="-80" dirty="0">
                <a:latin typeface="Verdana"/>
                <a:cs typeface="Verdana"/>
              </a:rPr>
              <a:t>mer.</a:t>
            </a:r>
            <a:endParaRPr sz="2000" dirty="0">
              <a:latin typeface="Verdana"/>
              <a:cs typeface="Verdana"/>
            </a:endParaRPr>
          </a:p>
          <a:p>
            <a:pPr marL="155575" marR="3647440">
              <a:lnSpc>
                <a:spcPct val="100000"/>
              </a:lnSpc>
              <a:spcBef>
                <a:spcPts val="1825"/>
              </a:spcBef>
              <a:tabLst>
                <a:tab pos="1078865" algn="l"/>
                <a:tab pos="1887855" algn="l"/>
                <a:tab pos="2237105" algn="l"/>
                <a:tab pos="2318385" algn="l"/>
                <a:tab pos="2684145" algn="l"/>
              </a:tabLst>
            </a:pPr>
            <a:r>
              <a:rPr sz="2000" dirty="0">
                <a:latin typeface="Verdana"/>
                <a:cs typeface="Verdana"/>
              </a:rPr>
              <a:t>A</a:t>
            </a:r>
            <a:r>
              <a:rPr sz="2000" spc="-15" dirty="0">
                <a:latin typeface="Verdana"/>
                <a:cs typeface="Verdana"/>
              </a:rPr>
              <a:t>i</a:t>
            </a:r>
            <a:r>
              <a:rPr sz="2000" dirty="0">
                <a:latin typeface="Verdana"/>
                <a:cs typeface="Verdana"/>
              </a:rPr>
              <a:t>ns</a:t>
            </a:r>
            <a:r>
              <a:rPr sz="2000" spc="-10" dirty="0">
                <a:latin typeface="Verdana"/>
                <a:cs typeface="Verdana"/>
              </a:rPr>
              <a:t>i</a:t>
            </a:r>
            <a:r>
              <a:rPr sz="2000" dirty="0">
                <a:latin typeface="Verdana"/>
                <a:cs typeface="Verdana"/>
              </a:rPr>
              <a:t>,	</a:t>
            </a:r>
            <a:r>
              <a:rPr sz="2000" spc="-15" dirty="0">
                <a:latin typeface="Verdana"/>
                <a:cs typeface="Verdana"/>
              </a:rPr>
              <a:t>l</a:t>
            </a:r>
            <a:r>
              <a:rPr sz="2000" dirty="0">
                <a:latin typeface="Verdana"/>
                <a:cs typeface="Verdana"/>
              </a:rPr>
              <a:t>o</a:t>
            </a:r>
            <a:r>
              <a:rPr sz="2000" spc="-10" dirty="0">
                <a:latin typeface="Verdana"/>
                <a:cs typeface="Verdana"/>
              </a:rPr>
              <a:t>r</a:t>
            </a:r>
            <a:r>
              <a:rPr sz="2000" dirty="0">
                <a:latin typeface="Verdana"/>
                <a:cs typeface="Verdana"/>
              </a:rPr>
              <a:t>s</a:t>
            </a:r>
            <a:r>
              <a:rPr sz="2000" spc="-20" dirty="0">
                <a:latin typeface="Verdana"/>
                <a:cs typeface="Verdana"/>
              </a:rPr>
              <a:t>q</a:t>
            </a:r>
            <a:r>
              <a:rPr sz="2000" dirty="0">
                <a:latin typeface="Verdana"/>
                <a:cs typeface="Verdana"/>
              </a:rPr>
              <a:t>ue	</a:t>
            </a:r>
            <a:r>
              <a:rPr sz="2000" spc="-15" dirty="0">
                <a:latin typeface="Verdana"/>
                <a:cs typeface="Verdana"/>
              </a:rPr>
              <a:t>l</a:t>
            </a:r>
            <a:r>
              <a:rPr sz="2000" dirty="0">
                <a:latin typeface="Verdana"/>
                <a:cs typeface="Verdana"/>
              </a:rPr>
              <a:t>a	</a:t>
            </a:r>
            <a:r>
              <a:rPr sz="2000" b="1" spc="-5" dirty="0">
                <a:latin typeface="Verdana"/>
                <a:cs typeface="Verdana"/>
              </a:rPr>
              <a:t>pr</a:t>
            </a:r>
            <a:r>
              <a:rPr sz="2000" b="1" spc="-15" dirty="0">
                <a:latin typeface="Verdana"/>
                <a:cs typeface="Verdana"/>
              </a:rPr>
              <a:t>e</a:t>
            </a:r>
            <a:r>
              <a:rPr sz="2000" b="1" spc="-5" dirty="0">
                <a:latin typeface="Verdana"/>
                <a:cs typeface="Verdana"/>
              </a:rPr>
              <a:t>ssion  </a:t>
            </a:r>
            <a:r>
              <a:rPr sz="2000" b="1" dirty="0">
                <a:latin typeface="Verdana"/>
                <a:cs typeface="Verdana"/>
              </a:rPr>
              <a:t>au</a:t>
            </a:r>
            <a:r>
              <a:rPr sz="2000" b="1" spc="-10" dirty="0">
                <a:latin typeface="Verdana"/>
                <a:cs typeface="Verdana"/>
              </a:rPr>
              <a:t>gm</a:t>
            </a:r>
            <a:r>
              <a:rPr sz="2000" b="1" spc="-5" dirty="0">
                <a:latin typeface="Verdana"/>
                <a:cs typeface="Verdana"/>
              </a:rPr>
              <a:t>ent</a:t>
            </a:r>
            <a:r>
              <a:rPr sz="2000" b="1" spc="-10" dirty="0">
                <a:latin typeface="Verdana"/>
                <a:cs typeface="Verdana"/>
              </a:rPr>
              <a:t>e</a:t>
            </a:r>
            <a:r>
              <a:rPr sz="2000" dirty="0">
                <a:latin typeface="Verdana"/>
                <a:cs typeface="Verdana"/>
              </a:rPr>
              <a:t>,	</a:t>
            </a:r>
            <a:r>
              <a:rPr sz="2000" spc="-10" dirty="0">
                <a:latin typeface="Verdana"/>
                <a:cs typeface="Verdana"/>
              </a:rPr>
              <a:t>l</a:t>
            </a:r>
            <a:r>
              <a:rPr sz="2000" dirty="0">
                <a:latin typeface="Verdana"/>
                <a:cs typeface="Verdana"/>
              </a:rPr>
              <a:t>a		</a:t>
            </a:r>
            <a:r>
              <a:rPr sz="2000" spc="-5" dirty="0">
                <a:latin typeface="Verdana"/>
                <a:cs typeface="Verdana"/>
              </a:rPr>
              <a:t>te</a:t>
            </a:r>
            <a:r>
              <a:rPr sz="2000" spc="-15" dirty="0">
                <a:latin typeface="Verdana"/>
                <a:cs typeface="Verdana"/>
              </a:rPr>
              <a:t>m</a:t>
            </a:r>
            <a:r>
              <a:rPr sz="2000" spc="-5" dirty="0">
                <a:latin typeface="Verdana"/>
                <a:cs typeface="Verdana"/>
              </a:rPr>
              <a:t>p</a:t>
            </a:r>
            <a:r>
              <a:rPr sz="2000" spc="-10" dirty="0">
                <a:latin typeface="Verdana"/>
                <a:cs typeface="Verdana"/>
              </a:rPr>
              <a:t>é</a:t>
            </a:r>
            <a:r>
              <a:rPr sz="2000" spc="-40" dirty="0">
                <a:latin typeface="Verdana"/>
                <a:cs typeface="Verdana"/>
              </a:rPr>
              <a:t>r</a:t>
            </a:r>
            <a:r>
              <a:rPr sz="2000" dirty="0">
                <a:latin typeface="Verdana"/>
                <a:cs typeface="Verdana"/>
              </a:rPr>
              <a:t>ature  </a:t>
            </a:r>
            <a:r>
              <a:rPr sz="2000" b="1" spc="-5" dirty="0">
                <a:latin typeface="Verdana"/>
                <a:cs typeface="Verdana"/>
              </a:rPr>
              <a:t>d’ébullition </a:t>
            </a:r>
            <a:r>
              <a:rPr sz="2000" b="1" dirty="0">
                <a:latin typeface="Verdana"/>
                <a:cs typeface="Verdana"/>
              </a:rPr>
              <a:t>augmente </a:t>
            </a:r>
            <a:r>
              <a:rPr sz="2000" spc="-5" dirty="0">
                <a:latin typeface="Verdana"/>
                <a:cs typeface="Verdana"/>
              </a:rPr>
              <a:t>(et </a:t>
            </a:r>
            <a:r>
              <a:rPr sz="2000" dirty="0">
                <a:latin typeface="Verdana"/>
                <a:cs typeface="Verdana"/>
              </a:rPr>
              <a:t> </a:t>
            </a:r>
            <a:r>
              <a:rPr sz="2000" spc="-5" dirty="0">
                <a:latin typeface="Verdana"/>
                <a:cs typeface="Verdana"/>
              </a:rPr>
              <a:t>lorsque </a:t>
            </a:r>
            <a:r>
              <a:rPr sz="2000" b="1" dirty="0">
                <a:latin typeface="Verdana"/>
                <a:cs typeface="Verdana"/>
              </a:rPr>
              <a:t>la </a:t>
            </a:r>
            <a:r>
              <a:rPr sz="2000" b="1" spc="-5" dirty="0">
                <a:latin typeface="Verdana"/>
                <a:cs typeface="Verdana"/>
              </a:rPr>
              <a:t>pression </a:t>
            </a:r>
            <a:r>
              <a:rPr sz="2000" b="1" dirty="0">
                <a:latin typeface="Verdana"/>
                <a:cs typeface="Verdana"/>
              </a:rPr>
              <a:t> </a:t>
            </a:r>
            <a:r>
              <a:rPr sz="2000" b="1" spc="-5" dirty="0">
                <a:latin typeface="Verdana"/>
                <a:cs typeface="Verdana"/>
              </a:rPr>
              <a:t>diminue</a:t>
            </a:r>
            <a:r>
              <a:rPr sz="2000" spc="-5" dirty="0">
                <a:latin typeface="Verdana"/>
                <a:cs typeface="Verdana"/>
              </a:rPr>
              <a:t>, </a:t>
            </a:r>
            <a:r>
              <a:rPr sz="2000" spc="-10" dirty="0">
                <a:latin typeface="Verdana"/>
                <a:cs typeface="Verdana"/>
              </a:rPr>
              <a:t>la </a:t>
            </a:r>
            <a:r>
              <a:rPr sz="2000" b="1" dirty="0">
                <a:latin typeface="Verdana"/>
                <a:cs typeface="Verdana"/>
              </a:rPr>
              <a:t>température </a:t>
            </a:r>
            <a:r>
              <a:rPr sz="2000" b="1" spc="5" dirty="0">
                <a:latin typeface="Verdana"/>
                <a:cs typeface="Verdana"/>
              </a:rPr>
              <a:t> </a:t>
            </a:r>
            <a:r>
              <a:rPr sz="2000" b="1" spc="-5" dirty="0">
                <a:latin typeface="Verdana"/>
                <a:cs typeface="Verdana"/>
              </a:rPr>
              <a:t>d’ébullition</a:t>
            </a:r>
            <a:r>
              <a:rPr sz="2000" b="1" spc="-20" dirty="0">
                <a:latin typeface="Verdana"/>
                <a:cs typeface="Verdana"/>
              </a:rPr>
              <a:t> </a:t>
            </a:r>
            <a:r>
              <a:rPr sz="2000" b="1" dirty="0" err="1">
                <a:latin typeface="Verdana"/>
                <a:cs typeface="Verdana"/>
              </a:rPr>
              <a:t>diminue</a:t>
            </a:r>
            <a:r>
              <a:rPr sz="2000" dirty="0" smtClean="0">
                <a:latin typeface="Verdana"/>
                <a:cs typeface="Verdana"/>
              </a:rPr>
              <a:t>).</a:t>
            </a:r>
            <a:endParaRPr lang="fr-FR" sz="2000" dirty="0" smtClean="0">
              <a:latin typeface="Verdana"/>
              <a:cs typeface="Verdana"/>
            </a:endParaRPr>
          </a:p>
          <a:p>
            <a:pPr marL="155575" marR="3647440">
              <a:lnSpc>
                <a:spcPct val="100000"/>
              </a:lnSpc>
              <a:spcBef>
                <a:spcPts val="1825"/>
              </a:spcBef>
              <a:tabLst>
                <a:tab pos="1078865" algn="l"/>
                <a:tab pos="1887855" algn="l"/>
                <a:tab pos="2237105" algn="l"/>
                <a:tab pos="2318385" algn="l"/>
                <a:tab pos="2684145" algn="l"/>
              </a:tabLst>
            </a:pPr>
            <a:r>
              <a:rPr lang="fr-FR" sz="2000" dirty="0" smtClean="0">
                <a:latin typeface="Verdana"/>
                <a:cs typeface="Verdana"/>
              </a:rPr>
              <a:t>    P         Tv</a:t>
            </a:r>
            <a:endParaRPr sz="2000" dirty="0">
              <a:latin typeface="Verdana"/>
              <a:cs typeface="Verdana"/>
            </a:endParaRPr>
          </a:p>
        </p:txBody>
      </p:sp>
      <p:pic>
        <p:nvPicPr>
          <p:cNvPr id="4" name="object 4"/>
          <p:cNvPicPr/>
          <p:nvPr/>
        </p:nvPicPr>
        <p:blipFill>
          <a:blip r:embed="rId2" cstate="print"/>
          <a:stretch>
            <a:fillRect/>
          </a:stretch>
        </p:blipFill>
        <p:spPr>
          <a:xfrm>
            <a:off x="4998681" y="3738638"/>
            <a:ext cx="3421915" cy="2539163"/>
          </a:xfrm>
          <a:prstGeom prst="rect">
            <a:avLst/>
          </a:prstGeom>
        </p:spPr>
      </p:pic>
      <p:sp>
        <p:nvSpPr>
          <p:cNvPr id="5" name="object 5"/>
          <p:cNvSpPr txBox="1"/>
          <p:nvPr/>
        </p:nvSpPr>
        <p:spPr>
          <a:xfrm>
            <a:off x="4723003" y="6409435"/>
            <a:ext cx="3956685"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0000"/>
                </a:solidFill>
                <a:latin typeface="Verdana"/>
                <a:cs typeface="Verdana"/>
              </a:rPr>
              <a:t>Figure</a:t>
            </a:r>
            <a:r>
              <a:rPr sz="1600" b="1" spc="5" dirty="0">
                <a:solidFill>
                  <a:srgbClr val="FF0000"/>
                </a:solidFill>
                <a:latin typeface="Verdana"/>
                <a:cs typeface="Verdana"/>
              </a:rPr>
              <a:t> </a:t>
            </a:r>
            <a:r>
              <a:rPr sz="1600" b="1" spc="-5" dirty="0">
                <a:solidFill>
                  <a:srgbClr val="FF0000"/>
                </a:solidFill>
                <a:latin typeface="Verdana"/>
                <a:cs typeface="Verdana"/>
              </a:rPr>
              <a:t>11:</a:t>
            </a:r>
            <a:r>
              <a:rPr sz="1600" b="1" spc="-10" dirty="0">
                <a:solidFill>
                  <a:srgbClr val="FF0000"/>
                </a:solidFill>
                <a:latin typeface="Verdana"/>
                <a:cs typeface="Verdana"/>
              </a:rPr>
              <a:t> Graphe</a:t>
            </a:r>
            <a:r>
              <a:rPr sz="1600" b="1" spc="30" dirty="0">
                <a:solidFill>
                  <a:srgbClr val="FF0000"/>
                </a:solidFill>
                <a:latin typeface="Verdana"/>
                <a:cs typeface="Verdana"/>
              </a:rPr>
              <a:t> </a:t>
            </a:r>
            <a:r>
              <a:rPr sz="1600" b="1" spc="-10" dirty="0">
                <a:solidFill>
                  <a:srgbClr val="FF0000"/>
                </a:solidFill>
                <a:latin typeface="Verdana"/>
                <a:cs typeface="Verdana"/>
              </a:rPr>
              <a:t>liquide</a:t>
            </a:r>
            <a:r>
              <a:rPr sz="1600" b="1" spc="60" dirty="0">
                <a:solidFill>
                  <a:srgbClr val="FF0000"/>
                </a:solidFill>
                <a:latin typeface="Verdana"/>
                <a:cs typeface="Verdana"/>
              </a:rPr>
              <a:t> </a:t>
            </a:r>
            <a:r>
              <a:rPr sz="1600" b="1" spc="-5" dirty="0">
                <a:solidFill>
                  <a:srgbClr val="FF0000"/>
                </a:solidFill>
                <a:latin typeface="Verdana"/>
                <a:cs typeface="Verdana"/>
              </a:rPr>
              <a:t>-</a:t>
            </a:r>
            <a:r>
              <a:rPr sz="1600" b="1" spc="5" dirty="0">
                <a:solidFill>
                  <a:srgbClr val="FF0000"/>
                </a:solidFill>
                <a:latin typeface="Verdana"/>
                <a:cs typeface="Verdana"/>
              </a:rPr>
              <a:t> </a:t>
            </a:r>
            <a:r>
              <a:rPr sz="1600" b="1" spc="-5" dirty="0">
                <a:solidFill>
                  <a:srgbClr val="FF0000"/>
                </a:solidFill>
                <a:latin typeface="Verdana"/>
                <a:cs typeface="Verdana"/>
              </a:rPr>
              <a:t>vapeur</a:t>
            </a:r>
            <a:endParaRPr sz="1600">
              <a:latin typeface="Verdana"/>
              <a:cs typeface="Verdana"/>
            </a:endParaRPr>
          </a:p>
        </p:txBody>
      </p:sp>
      <p:cxnSp>
        <p:nvCxnSpPr>
          <p:cNvPr id="7" name="Connecteur droit avec flèche 6"/>
          <p:cNvCxnSpPr/>
          <p:nvPr/>
        </p:nvCxnSpPr>
        <p:spPr>
          <a:xfrm>
            <a:off x="1066800" y="5715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Flèche droite 7"/>
          <p:cNvSpPr/>
          <p:nvPr/>
        </p:nvSpPr>
        <p:spPr>
          <a:xfrm>
            <a:off x="1524000" y="5905500"/>
            <a:ext cx="3810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a:off x="2057400" y="5715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0"/>
          <p:cNvSpPr>
            <a:spLocks noGrp="1"/>
          </p:cNvSpPr>
          <p:nvPr>
            <p:ph type="sldNum" sz="quarter" idx="7"/>
          </p:nvPr>
        </p:nvSpPr>
        <p:spPr/>
        <p:txBody>
          <a:bodyPr/>
          <a:lstStyle/>
          <a:p>
            <a:fld id="{B6F15528-21DE-4FAA-801E-634DDDAF4B2B}" type="slidenum">
              <a:rPr lang="fr-FR" smtClean="0"/>
              <a:t>45</a:t>
            </a:fld>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0473" y="315849"/>
            <a:ext cx="7689850" cy="635635"/>
          </a:xfrm>
          <a:prstGeom prst="rect">
            <a:avLst/>
          </a:prstGeom>
        </p:spPr>
        <p:txBody>
          <a:bodyPr vert="horz" wrap="square" lIns="0" tIns="12700" rIns="0" bIns="0" rtlCol="0">
            <a:spAutoFit/>
          </a:bodyPr>
          <a:lstStyle/>
          <a:p>
            <a:pPr marL="12700">
              <a:lnSpc>
                <a:spcPct val="100000"/>
              </a:lnSpc>
              <a:spcBef>
                <a:spcPts val="100"/>
              </a:spcBef>
            </a:pPr>
            <a:r>
              <a:rPr sz="2000" dirty="0">
                <a:latin typeface="Verdana"/>
                <a:cs typeface="Verdana"/>
              </a:rPr>
              <a:t>Le</a:t>
            </a:r>
            <a:r>
              <a:rPr sz="2000" spc="155" dirty="0">
                <a:latin typeface="Verdana"/>
                <a:cs typeface="Verdana"/>
              </a:rPr>
              <a:t> </a:t>
            </a:r>
            <a:r>
              <a:rPr sz="2000" spc="-5" dirty="0">
                <a:latin typeface="Verdana"/>
                <a:cs typeface="Verdana"/>
              </a:rPr>
              <a:t>tableau</a:t>
            </a:r>
            <a:r>
              <a:rPr sz="2000" spc="135" dirty="0">
                <a:latin typeface="Verdana"/>
                <a:cs typeface="Verdana"/>
              </a:rPr>
              <a:t> </a:t>
            </a:r>
            <a:r>
              <a:rPr sz="2000" spc="-5" dirty="0">
                <a:latin typeface="Verdana"/>
                <a:cs typeface="Verdana"/>
              </a:rPr>
              <a:t>ci-dessous</a:t>
            </a:r>
            <a:r>
              <a:rPr sz="2000" spc="135" dirty="0">
                <a:latin typeface="Verdana"/>
                <a:cs typeface="Verdana"/>
              </a:rPr>
              <a:t> </a:t>
            </a:r>
            <a:r>
              <a:rPr sz="2000" spc="-5" dirty="0">
                <a:latin typeface="Verdana"/>
                <a:cs typeface="Verdana"/>
              </a:rPr>
              <a:t>donne</a:t>
            </a:r>
            <a:r>
              <a:rPr sz="2000" spc="150" dirty="0">
                <a:latin typeface="Verdana"/>
                <a:cs typeface="Verdana"/>
              </a:rPr>
              <a:t> </a:t>
            </a:r>
            <a:r>
              <a:rPr sz="2000" b="1" spc="-5" dirty="0">
                <a:latin typeface="Verdana"/>
                <a:cs typeface="Verdana"/>
              </a:rPr>
              <a:t>la</a:t>
            </a:r>
            <a:r>
              <a:rPr sz="2000" b="1" spc="170" dirty="0">
                <a:latin typeface="Verdana"/>
                <a:cs typeface="Verdana"/>
              </a:rPr>
              <a:t> </a:t>
            </a:r>
            <a:r>
              <a:rPr sz="2000" b="1" spc="-5" dirty="0">
                <a:latin typeface="Verdana"/>
                <a:cs typeface="Verdana"/>
              </a:rPr>
              <a:t>température</a:t>
            </a:r>
            <a:r>
              <a:rPr sz="2000" b="1" spc="155" dirty="0">
                <a:latin typeface="Verdana"/>
                <a:cs typeface="Verdana"/>
              </a:rPr>
              <a:t> </a:t>
            </a:r>
            <a:r>
              <a:rPr sz="2000" b="1" spc="-5" dirty="0">
                <a:latin typeface="Verdana"/>
                <a:cs typeface="Verdana"/>
              </a:rPr>
              <a:t>d’ébullition</a:t>
            </a:r>
            <a:endParaRPr sz="2000">
              <a:latin typeface="Verdana"/>
              <a:cs typeface="Verdana"/>
            </a:endParaRPr>
          </a:p>
          <a:p>
            <a:pPr marL="12700">
              <a:lnSpc>
                <a:spcPct val="100000"/>
              </a:lnSpc>
            </a:pPr>
            <a:r>
              <a:rPr sz="2000" spc="-5" dirty="0">
                <a:latin typeface="Verdana"/>
                <a:cs typeface="Verdana"/>
              </a:rPr>
              <a:t>de</a:t>
            </a:r>
            <a:r>
              <a:rPr sz="2000" spc="-25" dirty="0">
                <a:latin typeface="Verdana"/>
                <a:cs typeface="Verdana"/>
              </a:rPr>
              <a:t> </a:t>
            </a:r>
            <a:r>
              <a:rPr sz="2000" spc="-5" dirty="0">
                <a:latin typeface="Verdana"/>
                <a:cs typeface="Verdana"/>
              </a:rPr>
              <a:t>l’eau</a:t>
            </a:r>
            <a:r>
              <a:rPr sz="2000" spc="5" dirty="0">
                <a:latin typeface="Verdana"/>
                <a:cs typeface="Verdana"/>
              </a:rPr>
              <a:t> </a:t>
            </a:r>
            <a:r>
              <a:rPr sz="2000" dirty="0">
                <a:latin typeface="Verdana"/>
                <a:cs typeface="Verdana"/>
              </a:rPr>
              <a:t>sous</a:t>
            </a:r>
            <a:r>
              <a:rPr sz="2000" spc="-25" dirty="0">
                <a:latin typeface="Verdana"/>
                <a:cs typeface="Verdana"/>
              </a:rPr>
              <a:t> </a:t>
            </a:r>
            <a:r>
              <a:rPr sz="2000" b="1" spc="-5" dirty="0">
                <a:latin typeface="Verdana"/>
                <a:cs typeface="Verdana"/>
              </a:rPr>
              <a:t>différentes</a:t>
            </a:r>
            <a:r>
              <a:rPr sz="2000" b="1" spc="-15" dirty="0">
                <a:latin typeface="Verdana"/>
                <a:cs typeface="Verdana"/>
              </a:rPr>
              <a:t> </a:t>
            </a:r>
            <a:r>
              <a:rPr sz="2000" b="1" spc="-5" dirty="0">
                <a:latin typeface="Verdana"/>
                <a:cs typeface="Verdana"/>
              </a:rPr>
              <a:t>pressions</a:t>
            </a:r>
            <a:r>
              <a:rPr sz="2000" spc="-5" dirty="0">
                <a:latin typeface="Verdana"/>
                <a:cs typeface="Verdana"/>
              </a:rPr>
              <a:t>.</a:t>
            </a:r>
            <a:endParaRPr sz="2000">
              <a:latin typeface="Verdana"/>
              <a:cs typeface="Verdana"/>
            </a:endParaRPr>
          </a:p>
        </p:txBody>
      </p:sp>
      <p:pic>
        <p:nvPicPr>
          <p:cNvPr id="3" name="object 3"/>
          <p:cNvPicPr/>
          <p:nvPr/>
        </p:nvPicPr>
        <p:blipFill>
          <a:blip r:embed="rId2" cstate="print"/>
          <a:stretch>
            <a:fillRect/>
          </a:stretch>
        </p:blipFill>
        <p:spPr>
          <a:xfrm>
            <a:off x="1589764" y="1092694"/>
            <a:ext cx="5533429" cy="4023138"/>
          </a:xfrm>
          <a:prstGeom prst="rect">
            <a:avLst/>
          </a:prstGeom>
        </p:spPr>
      </p:pic>
      <p:sp>
        <p:nvSpPr>
          <p:cNvPr id="4" name="object 4"/>
          <p:cNvSpPr txBox="1"/>
          <p:nvPr/>
        </p:nvSpPr>
        <p:spPr>
          <a:xfrm>
            <a:off x="618540" y="5305171"/>
            <a:ext cx="7691755" cy="1551707"/>
          </a:xfrm>
          <a:prstGeom prst="rect">
            <a:avLst/>
          </a:prstGeom>
        </p:spPr>
        <p:txBody>
          <a:bodyPr vert="horz" wrap="square" lIns="0" tIns="12700" rIns="0" bIns="0" rtlCol="0">
            <a:spAutoFit/>
          </a:bodyPr>
          <a:lstStyle/>
          <a:p>
            <a:pPr marL="12700" marR="5080" algn="just">
              <a:lnSpc>
                <a:spcPct val="100000"/>
              </a:lnSpc>
              <a:spcBef>
                <a:spcPts val="100"/>
              </a:spcBef>
            </a:pPr>
            <a:r>
              <a:rPr lang="fr-FR" sz="2000" spc="-5" dirty="0" smtClean="0">
                <a:solidFill>
                  <a:srgbClr val="C00000"/>
                </a:solidFill>
                <a:latin typeface="Verdana"/>
                <a:cs typeface="Verdana"/>
              </a:rPr>
              <a:t>Remarque</a:t>
            </a:r>
            <a:r>
              <a:rPr lang="fr-FR" sz="2000" spc="-5" dirty="0" smtClean="0">
                <a:latin typeface="Verdana"/>
                <a:cs typeface="Verdana"/>
              </a:rPr>
              <a:t>:</a:t>
            </a:r>
            <a:r>
              <a:rPr sz="2000" spc="-5" dirty="0" smtClean="0">
                <a:latin typeface="Verdana"/>
                <a:cs typeface="Verdana"/>
              </a:rPr>
              <a:t>Il </a:t>
            </a:r>
            <a:r>
              <a:rPr sz="2000" spc="-5" dirty="0">
                <a:latin typeface="Verdana"/>
                <a:cs typeface="Verdana"/>
              </a:rPr>
              <a:t>existe des </a:t>
            </a:r>
            <a:r>
              <a:rPr sz="2000" b="1" spc="-5" dirty="0">
                <a:latin typeface="Verdana"/>
                <a:cs typeface="Verdana"/>
              </a:rPr>
              <a:t>abaques température-pression </a:t>
            </a:r>
            <a:r>
              <a:rPr sz="2000" spc="-5" dirty="0">
                <a:latin typeface="Verdana"/>
                <a:cs typeface="Verdana"/>
              </a:rPr>
              <a:t>permettant </a:t>
            </a:r>
            <a:r>
              <a:rPr sz="2000" dirty="0">
                <a:latin typeface="Verdana"/>
                <a:cs typeface="Verdana"/>
              </a:rPr>
              <a:t> </a:t>
            </a:r>
            <a:r>
              <a:rPr sz="2000" spc="-5" dirty="0">
                <a:latin typeface="Verdana"/>
                <a:cs typeface="Verdana"/>
              </a:rPr>
              <a:t>de</a:t>
            </a:r>
            <a:r>
              <a:rPr sz="2000" dirty="0">
                <a:latin typeface="Verdana"/>
                <a:cs typeface="Verdana"/>
              </a:rPr>
              <a:t> </a:t>
            </a:r>
            <a:r>
              <a:rPr sz="2000" spc="-5" dirty="0">
                <a:latin typeface="Verdana"/>
                <a:cs typeface="Verdana"/>
              </a:rPr>
              <a:t>déterminer</a:t>
            </a:r>
            <a:r>
              <a:rPr sz="2000" dirty="0">
                <a:latin typeface="Verdana"/>
                <a:cs typeface="Verdana"/>
              </a:rPr>
              <a:t> </a:t>
            </a:r>
            <a:r>
              <a:rPr sz="2000" spc="-10" dirty="0">
                <a:latin typeface="Verdana"/>
                <a:cs typeface="Verdana"/>
              </a:rPr>
              <a:t>graphiquement</a:t>
            </a:r>
            <a:r>
              <a:rPr sz="2000" spc="-5" dirty="0">
                <a:latin typeface="Verdana"/>
                <a:cs typeface="Verdana"/>
              </a:rPr>
              <a:t> </a:t>
            </a:r>
            <a:r>
              <a:rPr sz="2000" spc="-10" dirty="0">
                <a:latin typeface="Verdana"/>
                <a:cs typeface="Verdana"/>
              </a:rPr>
              <a:t>de</a:t>
            </a:r>
            <a:r>
              <a:rPr sz="2000" spc="-5" dirty="0">
                <a:latin typeface="Verdana"/>
                <a:cs typeface="Verdana"/>
              </a:rPr>
              <a:t> façon</a:t>
            </a:r>
            <a:r>
              <a:rPr sz="2000" dirty="0">
                <a:latin typeface="Verdana"/>
                <a:cs typeface="Verdana"/>
              </a:rPr>
              <a:t> </a:t>
            </a:r>
            <a:r>
              <a:rPr sz="2000" spc="-5" dirty="0">
                <a:latin typeface="Verdana"/>
                <a:cs typeface="Verdana"/>
              </a:rPr>
              <a:t>approchée</a:t>
            </a:r>
            <a:r>
              <a:rPr sz="2000" dirty="0">
                <a:latin typeface="Verdana"/>
                <a:cs typeface="Verdana"/>
              </a:rPr>
              <a:t> </a:t>
            </a:r>
            <a:r>
              <a:rPr sz="2000" spc="-10" dirty="0">
                <a:latin typeface="Verdana"/>
                <a:cs typeface="Verdana"/>
              </a:rPr>
              <a:t>la </a:t>
            </a:r>
            <a:r>
              <a:rPr sz="2000" spc="-5" dirty="0">
                <a:latin typeface="Verdana"/>
                <a:cs typeface="Verdana"/>
              </a:rPr>
              <a:t> </a:t>
            </a:r>
            <a:r>
              <a:rPr sz="2000" spc="-10" dirty="0">
                <a:latin typeface="Verdana"/>
                <a:cs typeface="Verdana"/>
              </a:rPr>
              <a:t>température</a:t>
            </a:r>
            <a:r>
              <a:rPr sz="2000" spc="300" dirty="0">
                <a:latin typeface="Verdana"/>
                <a:cs typeface="Verdana"/>
              </a:rPr>
              <a:t> </a:t>
            </a:r>
            <a:r>
              <a:rPr sz="2000" spc="-5" dirty="0">
                <a:latin typeface="Verdana"/>
                <a:cs typeface="Verdana"/>
              </a:rPr>
              <a:t>d’ébullition</a:t>
            </a:r>
            <a:r>
              <a:rPr sz="2000" spc="320" dirty="0">
                <a:latin typeface="Verdana"/>
                <a:cs typeface="Verdana"/>
              </a:rPr>
              <a:t> </a:t>
            </a:r>
            <a:r>
              <a:rPr sz="2000" spc="-10" dirty="0">
                <a:latin typeface="Verdana"/>
                <a:cs typeface="Verdana"/>
              </a:rPr>
              <a:t>d’un</a:t>
            </a:r>
            <a:r>
              <a:rPr sz="2000" spc="315" dirty="0">
                <a:latin typeface="Verdana"/>
                <a:cs typeface="Verdana"/>
              </a:rPr>
              <a:t> </a:t>
            </a:r>
            <a:r>
              <a:rPr sz="2000" spc="-10" dirty="0">
                <a:latin typeface="Verdana"/>
                <a:cs typeface="Verdana"/>
              </a:rPr>
              <a:t>liquide</a:t>
            </a:r>
            <a:r>
              <a:rPr sz="2000" spc="310" dirty="0">
                <a:latin typeface="Verdana"/>
                <a:cs typeface="Verdana"/>
              </a:rPr>
              <a:t> </a:t>
            </a:r>
            <a:r>
              <a:rPr sz="2000" spc="-5" dirty="0">
                <a:latin typeface="Verdana"/>
                <a:cs typeface="Verdana"/>
              </a:rPr>
              <a:t>sous</a:t>
            </a:r>
            <a:r>
              <a:rPr sz="2000" spc="300" dirty="0">
                <a:latin typeface="Verdana"/>
                <a:cs typeface="Verdana"/>
              </a:rPr>
              <a:t> </a:t>
            </a:r>
            <a:r>
              <a:rPr sz="2000" spc="-5" dirty="0">
                <a:latin typeface="Verdana"/>
                <a:cs typeface="Verdana"/>
              </a:rPr>
              <a:t>pression</a:t>
            </a:r>
            <a:r>
              <a:rPr sz="2000" spc="295" dirty="0">
                <a:latin typeface="Verdana"/>
                <a:cs typeface="Verdana"/>
              </a:rPr>
              <a:t> </a:t>
            </a:r>
            <a:r>
              <a:rPr sz="2000" spc="-5" dirty="0">
                <a:latin typeface="Verdana"/>
                <a:cs typeface="Verdana"/>
              </a:rPr>
              <a:t>réduite </a:t>
            </a:r>
            <a:r>
              <a:rPr sz="2000" spc="-690" dirty="0">
                <a:latin typeface="Verdana"/>
                <a:cs typeface="Verdana"/>
              </a:rPr>
              <a:t> </a:t>
            </a:r>
            <a:r>
              <a:rPr sz="2000" dirty="0">
                <a:latin typeface="Verdana"/>
                <a:cs typeface="Verdana"/>
              </a:rPr>
              <a:t>à</a:t>
            </a:r>
            <a:r>
              <a:rPr sz="2000" spc="-30" dirty="0">
                <a:latin typeface="Verdana"/>
                <a:cs typeface="Verdana"/>
              </a:rPr>
              <a:t> </a:t>
            </a:r>
            <a:r>
              <a:rPr sz="2000" spc="-5" dirty="0">
                <a:latin typeface="Verdana"/>
                <a:cs typeface="Verdana"/>
              </a:rPr>
              <a:t>partir</a:t>
            </a:r>
            <a:r>
              <a:rPr sz="2000" dirty="0">
                <a:latin typeface="Verdana"/>
                <a:cs typeface="Verdana"/>
              </a:rPr>
              <a:t> </a:t>
            </a:r>
            <a:r>
              <a:rPr sz="2000" spc="-5" dirty="0">
                <a:latin typeface="Verdana"/>
                <a:cs typeface="Verdana"/>
              </a:rPr>
              <a:t>de</a:t>
            </a:r>
            <a:r>
              <a:rPr sz="2000" spc="-15" dirty="0">
                <a:latin typeface="Verdana"/>
                <a:cs typeface="Verdana"/>
              </a:rPr>
              <a:t> </a:t>
            </a:r>
            <a:r>
              <a:rPr sz="2000" spc="-5" dirty="0">
                <a:latin typeface="Verdana"/>
                <a:cs typeface="Verdana"/>
              </a:rPr>
              <a:t>la</a:t>
            </a:r>
            <a:r>
              <a:rPr sz="2000" spc="5" dirty="0">
                <a:latin typeface="Verdana"/>
                <a:cs typeface="Verdana"/>
              </a:rPr>
              <a:t> </a:t>
            </a:r>
            <a:r>
              <a:rPr sz="2000" spc="-5" dirty="0">
                <a:latin typeface="Verdana"/>
                <a:cs typeface="Verdana"/>
              </a:rPr>
              <a:t>température</a:t>
            </a:r>
            <a:r>
              <a:rPr sz="2000" spc="-25" dirty="0">
                <a:latin typeface="Verdana"/>
                <a:cs typeface="Verdana"/>
              </a:rPr>
              <a:t> </a:t>
            </a:r>
            <a:r>
              <a:rPr sz="2000" spc="-5" dirty="0">
                <a:latin typeface="Verdana"/>
                <a:cs typeface="Verdana"/>
              </a:rPr>
              <a:t>d’ébullition</a:t>
            </a:r>
            <a:r>
              <a:rPr sz="2000" spc="15" dirty="0">
                <a:latin typeface="Verdana"/>
                <a:cs typeface="Verdana"/>
              </a:rPr>
              <a:t> </a:t>
            </a:r>
            <a:r>
              <a:rPr sz="2000" spc="-5" dirty="0">
                <a:latin typeface="Verdana"/>
                <a:cs typeface="Verdana"/>
              </a:rPr>
              <a:t>normale.</a:t>
            </a:r>
            <a:endParaRPr sz="2000" dirty="0">
              <a:latin typeface="Verdana"/>
              <a:cs typeface="Verdana"/>
            </a:endParaRPr>
          </a:p>
        </p:txBody>
      </p:sp>
      <p:sp>
        <p:nvSpPr>
          <p:cNvPr id="5" name="Espace réservé du numéro de diapositive 4"/>
          <p:cNvSpPr>
            <a:spLocks noGrp="1"/>
          </p:cNvSpPr>
          <p:nvPr>
            <p:ph type="sldNum" sz="quarter" idx="7"/>
          </p:nvPr>
        </p:nvSpPr>
        <p:spPr/>
        <p:txBody>
          <a:bodyPr/>
          <a:lstStyle/>
          <a:p>
            <a:fld id="{B6F15528-21DE-4FAA-801E-634DDDAF4B2B}" type="slidenum">
              <a:rPr lang="fr-FR" smtClean="0"/>
              <a:t>46</a:t>
            </a:fld>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8916" y="315849"/>
            <a:ext cx="7775575" cy="5008880"/>
          </a:xfrm>
          <a:prstGeom prst="rect">
            <a:avLst/>
          </a:prstGeom>
        </p:spPr>
        <p:txBody>
          <a:bodyPr vert="horz" wrap="square" lIns="0" tIns="12700" rIns="0" bIns="0" rtlCol="0">
            <a:spAutoFit/>
          </a:bodyPr>
          <a:lstStyle/>
          <a:p>
            <a:pPr marL="12700" marR="1275080" algn="just">
              <a:lnSpc>
                <a:spcPct val="100000"/>
              </a:lnSpc>
              <a:spcBef>
                <a:spcPts val="100"/>
              </a:spcBef>
            </a:pPr>
            <a:r>
              <a:rPr lang="fr-FR" sz="2000" b="1" dirty="0">
                <a:solidFill>
                  <a:srgbClr val="FF9900"/>
                </a:solidFill>
                <a:latin typeface="Verdana"/>
                <a:cs typeface="Verdana"/>
              </a:rPr>
              <a:t>6</a:t>
            </a:r>
            <a:r>
              <a:rPr sz="2000" b="1" dirty="0" smtClean="0">
                <a:solidFill>
                  <a:srgbClr val="FF9900"/>
                </a:solidFill>
                <a:latin typeface="Verdana"/>
                <a:cs typeface="Verdana"/>
              </a:rPr>
              <a:t>.</a:t>
            </a:r>
            <a:r>
              <a:rPr lang="fr-FR" sz="2000" b="1" dirty="0" smtClean="0">
                <a:solidFill>
                  <a:srgbClr val="FF9900"/>
                </a:solidFill>
                <a:latin typeface="Verdana"/>
                <a:cs typeface="Verdana"/>
              </a:rPr>
              <a:t>5</a:t>
            </a:r>
            <a:r>
              <a:rPr sz="2000" b="1" dirty="0" smtClean="0">
                <a:solidFill>
                  <a:srgbClr val="FF9900"/>
                </a:solidFill>
                <a:latin typeface="Verdana"/>
                <a:cs typeface="Verdana"/>
              </a:rPr>
              <a:t>.</a:t>
            </a:r>
            <a:r>
              <a:rPr lang="fr-FR" sz="2000" b="1" dirty="0" smtClean="0">
                <a:solidFill>
                  <a:srgbClr val="FF9900"/>
                </a:solidFill>
                <a:latin typeface="Verdana"/>
                <a:cs typeface="Verdana"/>
              </a:rPr>
              <a:t>2</a:t>
            </a:r>
            <a:r>
              <a:rPr sz="2000" b="1" dirty="0" smtClean="0">
                <a:solidFill>
                  <a:srgbClr val="FF9900"/>
                </a:solidFill>
                <a:latin typeface="Verdana"/>
                <a:cs typeface="Verdana"/>
              </a:rPr>
              <a:t> </a:t>
            </a:r>
            <a:r>
              <a:rPr sz="2000" b="1" dirty="0">
                <a:solidFill>
                  <a:srgbClr val="FF9900"/>
                </a:solidFill>
                <a:latin typeface="Verdana"/>
                <a:cs typeface="Verdana"/>
              </a:rPr>
              <a:t>Cavitation : égalité </a:t>
            </a:r>
            <a:r>
              <a:rPr sz="2000" b="1" spc="-5" dirty="0">
                <a:solidFill>
                  <a:srgbClr val="FF9900"/>
                </a:solidFill>
                <a:latin typeface="Verdana"/>
                <a:cs typeface="Verdana"/>
              </a:rPr>
              <a:t>entre pression du </a:t>
            </a:r>
            <a:r>
              <a:rPr sz="2000" b="1" spc="-670" dirty="0">
                <a:solidFill>
                  <a:srgbClr val="FF9900"/>
                </a:solidFill>
                <a:latin typeface="Verdana"/>
                <a:cs typeface="Verdana"/>
              </a:rPr>
              <a:t> </a:t>
            </a:r>
            <a:r>
              <a:rPr sz="2000" b="1" dirty="0">
                <a:solidFill>
                  <a:srgbClr val="FF9900"/>
                </a:solidFill>
                <a:latin typeface="Verdana"/>
                <a:cs typeface="Verdana"/>
              </a:rPr>
              <a:t>liquide</a:t>
            </a:r>
            <a:r>
              <a:rPr sz="2000" b="1" spc="-15" dirty="0">
                <a:solidFill>
                  <a:srgbClr val="FF9900"/>
                </a:solidFill>
                <a:latin typeface="Verdana"/>
                <a:cs typeface="Verdana"/>
              </a:rPr>
              <a:t> </a:t>
            </a:r>
            <a:r>
              <a:rPr sz="2000" b="1" dirty="0">
                <a:solidFill>
                  <a:srgbClr val="FF9900"/>
                </a:solidFill>
                <a:latin typeface="Verdana"/>
                <a:cs typeface="Verdana"/>
              </a:rPr>
              <a:t>pompé</a:t>
            </a:r>
            <a:r>
              <a:rPr sz="2000" b="1" spc="-35" dirty="0">
                <a:solidFill>
                  <a:srgbClr val="FF9900"/>
                </a:solidFill>
                <a:latin typeface="Verdana"/>
                <a:cs typeface="Verdana"/>
              </a:rPr>
              <a:t> </a:t>
            </a:r>
            <a:r>
              <a:rPr sz="2000" b="1" spc="-5" dirty="0">
                <a:solidFill>
                  <a:srgbClr val="FF9900"/>
                </a:solidFill>
                <a:latin typeface="Verdana"/>
                <a:cs typeface="Verdana"/>
              </a:rPr>
              <a:t>et</a:t>
            </a:r>
            <a:r>
              <a:rPr sz="2000" b="1" dirty="0">
                <a:solidFill>
                  <a:srgbClr val="FF9900"/>
                </a:solidFill>
                <a:latin typeface="Verdana"/>
                <a:cs typeface="Verdana"/>
              </a:rPr>
              <a:t> sa</a:t>
            </a:r>
            <a:r>
              <a:rPr sz="2000" b="1" spc="-5" dirty="0">
                <a:solidFill>
                  <a:srgbClr val="FF9900"/>
                </a:solidFill>
                <a:latin typeface="Verdana"/>
                <a:cs typeface="Verdana"/>
              </a:rPr>
              <a:t> </a:t>
            </a:r>
            <a:r>
              <a:rPr sz="2000" b="1" dirty="0">
                <a:solidFill>
                  <a:srgbClr val="FF9900"/>
                </a:solidFill>
                <a:latin typeface="Verdana"/>
                <a:cs typeface="Verdana"/>
              </a:rPr>
              <a:t>Tv</a:t>
            </a:r>
            <a:endParaRPr sz="2000" dirty="0">
              <a:latin typeface="Verdana"/>
              <a:cs typeface="Verdana"/>
            </a:endParaRPr>
          </a:p>
          <a:p>
            <a:pPr marL="12700" marR="5080" algn="just">
              <a:lnSpc>
                <a:spcPct val="100000"/>
              </a:lnSpc>
              <a:spcBef>
                <a:spcPts val="830"/>
              </a:spcBef>
            </a:pPr>
            <a:r>
              <a:rPr sz="2000" dirty="0">
                <a:latin typeface="Verdana"/>
                <a:cs typeface="Verdana"/>
              </a:rPr>
              <a:t>La </a:t>
            </a:r>
            <a:r>
              <a:rPr sz="2000" spc="-5" dirty="0">
                <a:latin typeface="Verdana"/>
                <a:cs typeface="Verdana"/>
              </a:rPr>
              <a:t>conception </a:t>
            </a:r>
            <a:r>
              <a:rPr sz="2000" b="1" spc="-5" dirty="0">
                <a:latin typeface="Verdana"/>
                <a:cs typeface="Verdana"/>
              </a:rPr>
              <a:t>des pompes centrifuges </a:t>
            </a:r>
            <a:r>
              <a:rPr sz="2000" spc="-5" dirty="0">
                <a:latin typeface="Verdana"/>
                <a:cs typeface="Verdana"/>
              </a:rPr>
              <a:t>fait que c’est </a:t>
            </a:r>
            <a:r>
              <a:rPr sz="2000" dirty="0">
                <a:latin typeface="Verdana"/>
                <a:cs typeface="Verdana"/>
              </a:rPr>
              <a:t>à </a:t>
            </a:r>
            <a:r>
              <a:rPr sz="2000" spc="5" dirty="0">
                <a:latin typeface="Verdana"/>
                <a:cs typeface="Verdana"/>
              </a:rPr>
              <a:t> </a:t>
            </a:r>
            <a:r>
              <a:rPr sz="2000" spc="-5" dirty="0">
                <a:latin typeface="Verdana"/>
                <a:cs typeface="Verdana"/>
              </a:rPr>
              <a:t>l’entrée de la roue (impulseur) que </a:t>
            </a:r>
            <a:r>
              <a:rPr sz="2000" b="1" spc="-5" dirty="0">
                <a:latin typeface="Verdana"/>
                <a:cs typeface="Verdana"/>
              </a:rPr>
              <a:t>la pression est la plus </a:t>
            </a:r>
            <a:r>
              <a:rPr sz="2000" b="1" dirty="0">
                <a:latin typeface="Verdana"/>
                <a:cs typeface="Verdana"/>
              </a:rPr>
              <a:t> faible.</a:t>
            </a:r>
            <a:endParaRPr sz="2000" dirty="0">
              <a:latin typeface="Verdana"/>
              <a:cs typeface="Verdana"/>
            </a:endParaRPr>
          </a:p>
          <a:p>
            <a:pPr>
              <a:lnSpc>
                <a:spcPct val="100000"/>
              </a:lnSpc>
              <a:spcBef>
                <a:spcPts val="30"/>
              </a:spcBef>
            </a:pPr>
            <a:endParaRPr sz="1950" dirty="0">
              <a:latin typeface="Verdana"/>
              <a:cs typeface="Verdana"/>
            </a:endParaRPr>
          </a:p>
          <a:p>
            <a:pPr marL="12700" marR="5080" algn="just">
              <a:lnSpc>
                <a:spcPct val="100000"/>
              </a:lnSpc>
            </a:pPr>
            <a:r>
              <a:rPr sz="2000" spc="-5" dirty="0">
                <a:latin typeface="Verdana"/>
                <a:cs typeface="Verdana"/>
              </a:rPr>
              <a:t>Si la </a:t>
            </a:r>
            <a:r>
              <a:rPr sz="2000" b="1" spc="-5" dirty="0">
                <a:latin typeface="Verdana"/>
                <a:cs typeface="Verdana"/>
              </a:rPr>
              <a:t>pression</a:t>
            </a:r>
            <a:r>
              <a:rPr sz="2000" b="1" dirty="0">
                <a:latin typeface="Verdana"/>
                <a:cs typeface="Verdana"/>
              </a:rPr>
              <a:t> </a:t>
            </a:r>
            <a:r>
              <a:rPr sz="2000" b="1" spc="-5" dirty="0">
                <a:latin typeface="Verdana"/>
                <a:cs typeface="Verdana"/>
              </a:rPr>
              <a:t>devient</a:t>
            </a:r>
            <a:r>
              <a:rPr sz="2000" b="1" dirty="0">
                <a:latin typeface="Verdana"/>
                <a:cs typeface="Verdana"/>
              </a:rPr>
              <a:t> = Tv</a:t>
            </a:r>
            <a:r>
              <a:rPr sz="2000" b="1" spc="680" dirty="0">
                <a:latin typeface="Verdana"/>
                <a:cs typeface="Verdana"/>
              </a:rPr>
              <a:t> </a:t>
            </a:r>
            <a:r>
              <a:rPr sz="2000" dirty="0">
                <a:latin typeface="Verdana"/>
                <a:cs typeface="Verdana"/>
              </a:rPr>
              <a:t>du </a:t>
            </a:r>
            <a:r>
              <a:rPr sz="2000" spc="-5" dirty="0">
                <a:latin typeface="Verdana"/>
                <a:cs typeface="Verdana"/>
              </a:rPr>
              <a:t>liquide </a:t>
            </a:r>
            <a:r>
              <a:rPr sz="2000" dirty="0">
                <a:latin typeface="Verdana"/>
                <a:cs typeface="Verdana"/>
              </a:rPr>
              <a:t>pompé, </a:t>
            </a:r>
            <a:r>
              <a:rPr sz="2000" spc="-5" dirty="0">
                <a:latin typeface="Verdana"/>
                <a:cs typeface="Verdana"/>
              </a:rPr>
              <a:t>ce </a:t>
            </a:r>
            <a:r>
              <a:rPr sz="2000" spc="-10" dirty="0">
                <a:latin typeface="Verdana"/>
                <a:cs typeface="Verdana"/>
              </a:rPr>
              <a:t>liquide </a:t>
            </a:r>
            <a:r>
              <a:rPr sz="2000" spc="-690" dirty="0">
                <a:latin typeface="Verdana"/>
                <a:cs typeface="Verdana"/>
              </a:rPr>
              <a:t> </a:t>
            </a:r>
            <a:r>
              <a:rPr sz="2000" spc="-5" dirty="0">
                <a:latin typeface="Verdana"/>
                <a:cs typeface="Verdana"/>
              </a:rPr>
              <a:t>se</a:t>
            </a:r>
            <a:r>
              <a:rPr sz="2000" dirty="0">
                <a:latin typeface="Verdana"/>
                <a:cs typeface="Verdana"/>
              </a:rPr>
              <a:t> </a:t>
            </a:r>
            <a:r>
              <a:rPr sz="2000" b="1" dirty="0">
                <a:latin typeface="Verdana"/>
                <a:cs typeface="Verdana"/>
              </a:rPr>
              <a:t>vaporise</a:t>
            </a:r>
            <a:r>
              <a:rPr sz="2000" b="1" spc="5" dirty="0">
                <a:latin typeface="Verdana"/>
                <a:cs typeface="Verdana"/>
              </a:rPr>
              <a:t> </a:t>
            </a:r>
            <a:r>
              <a:rPr sz="2000" b="1" spc="-5" dirty="0">
                <a:latin typeface="Verdana"/>
                <a:cs typeface="Verdana"/>
              </a:rPr>
              <a:t>partiellement</a:t>
            </a:r>
            <a:r>
              <a:rPr sz="2000" spc="-5" dirty="0">
                <a:latin typeface="Verdana"/>
                <a:cs typeface="Verdana"/>
              </a:rPr>
              <a:t>,</a:t>
            </a:r>
            <a:r>
              <a:rPr sz="2000" dirty="0">
                <a:latin typeface="Verdana"/>
                <a:cs typeface="Verdana"/>
              </a:rPr>
              <a:t> </a:t>
            </a:r>
            <a:r>
              <a:rPr sz="2000" spc="-10" dirty="0">
                <a:latin typeface="Verdana"/>
                <a:cs typeface="Verdana"/>
              </a:rPr>
              <a:t>les</a:t>
            </a:r>
            <a:r>
              <a:rPr sz="2000" spc="-5" dirty="0">
                <a:latin typeface="Verdana"/>
                <a:cs typeface="Verdana"/>
              </a:rPr>
              <a:t> </a:t>
            </a:r>
            <a:r>
              <a:rPr sz="2000" spc="-10" dirty="0">
                <a:latin typeface="Verdana"/>
                <a:cs typeface="Verdana"/>
              </a:rPr>
              <a:t>bulles</a:t>
            </a:r>
            <a:r>
              <a:rPr sz="2000" spc="-5" dirty="0">
                <a:latin typeface="Verdana"/>
                <a:cs typeface="Verdana"/>
              </a:rPr>
              <a:t> de</a:t>
            </a:r>
            <a:r>
              <a:rPr sz="2000" dirty="0">
                <a:latin typeface="Verdana"/>
                <a:cs typeface="Verdana"/>
              </a:rPr>
              <a:t> </a:t>
            </a:r>
            <a:r>
              <a:rPr sz="2000" spc="-5" dirty="0">
                <a:latin typeface="Verdana"/>
                <a:cs typeface="Verdana"/>
              </a:rPr>
              <a:t>gaz</a:t>
            </a:r>
            <a:r>
              <a:rPr sz="2000" dirty="0">
                <a:latin typeface="Verdana"/>
                <a:cs typeface="Verdana"/>
              </a:rPr>
              <a:t> </a:t>
            </a:r>
            <a:r>
              <a:rPr sz="2000" spc="-5" dirty="0">
                <a:latin typeface="Verdana"/>
                <a:cs typeface="Verdana"/>
              </a:rPr>
              <a:t>sont </a:t>
            </a:r>
            <a:r>
              <a:rPr sz="2000" spc="-695" dirty="0">
                <a:latin typeface="Verdana"/>
                <a:cs typeface="Verdana"/>
              </a:rPr>
              <a:t> </a:t>
            </a:r>
            <a:r>
              <a:rPr sz="2000" spc="-10" dirty="0">
                <a:latin typeface="Verdana"/>
                <a:cs typeface="Verdana"/>
              </a:rPr>
              <a:t>entraînées avec </a:t>
            </a:r>
            <a:r>
              <a:rPr sz="2000" spc="-5" dirty="0">
                <a:latin typeface="Verdana"/>
                <a:cs typeface="Verdana"/>
              </a:rPr>
              <a:t>le liquide vers des </a:t>
            </a:r>
            <a:r>
              <a:rPr sz="2000" spc="-10" dirty="0">
                <a:latin typeface="Verdana"/>
                <a:cs typeface="Verdana"/>
              </a:rPr>
              <a:t>zones </a:t>
            </a:r>
            <a:r>
              <a:rPr sz="2000" spc="-5" dirty="0">
                <a:latin typeface="Verdana"/>
                <a:cs typeface="Verdana"/>
              </a:rPr>
              <a:t>ou la </a:t>
            </a:r>
            <a:r>
              <a:rPr sz="2000" spc="-10" dirty="0">
                <a:latin typeface="Verdana"/>
                <a:cs typeface="Verdana"/>
              </a:rPr>
              <a:t>pression </a:t>
            </a:r>
            <a:r>
              <a:rPr sz="2000" spc="-5" dirty="0">
                <a:latin typeface="Verdana"/>
                <a:cs typeface="Verdana"/>
              </a:rPr>
              <a:t> </a:t>
            </a:r>
            <a:r>
              <a:rPr sz="2000" dirty="0">
                <a:latin typeface="Verdana"/>
                <a:cs typeface="Verdana"/>
              </a:rPr>
              <a:t>augmente </a:t>
            </a:r>
            <a:r>
              <a:rPr sz="2000" spc="-5" dirty="0">
                <a:latin typeface="Verdana"/>
                <a:cs typeface="Verdana"/>
              </a:rPr>
              <a:t>(plus </a:t>
            </a:r>
            <a:r>
              <a:rPr sz="2000" spc="-10" dirty="0">
                <a:latin typeface="Verdana"/>
                <a:cs typeface="Verdana"/>
              </a:rPr>
              <a:t>on </a:t>
            </a:r>
            <a:r>
              <a:rPr sz="2000" spc="-5" dirty="0">
                <a:latin typeface="Verdana"/>
                <a:cs typeface="Verdana"/>
              </a:rPr>
              <a:t>s’éloigne de </a:t>
            </a:r>
            <a:r>
              <a:rPr sz="2000" spc="-10" dirty="0">
                <a:latin typeface="Verdana"/>
                <a:cs typeface="Verdana"/>
              </a:rPr>
              <a:t>l’axe), les </a:t>
            </a:r>
            <a:r>
              <a:rPr sz="2000" spc="-5" dirty="0">
                <a:latin typeface="Verdana"/>
                <a:cs typeface="Verdana"/>
              </a:rPr>
              <a:t>bulles de </a:t>
            </a:r>
            <a:r>
              <a:rPr sz="2000" spc="-10" dirty="0">
                <a:latin typeface="Verdana"/>
                <a:cs typeface="Verdana"/>
              </a:rPr>
              <a:t>gaz </a:t>
            </a:r>
            <a:r>
              <a:rPr sz="2000" spc="-5" dirty="0">
                <a:latin typeface="Verdana"/>
                <a:cs typeface="Verdana"/>
              </a:rPr>
              <a:t> repassent</a:t>
            </a:r>
            <a:r>
              <a:rPr sz="2000" dirty="0">
                <a:latin typeface="Verdana"/>
                <a:cs typeface="Verdana"/>
              </a:rPr>
              <a:t> </a:t>
            </a:r>
            <a:r>
              <a:rPr sz="2000" spc="-5" dirty="0">
                <a:latin typeface="Verdana"/>
                <a:cs typeface="Verdana"/>
              </a:rPr>
              <a:t>alors</a:t>
            </a:r>
            <a:r>
              <a:rPr sz="2000" dirty="0">
                <a:latin typeface="Verdana"/>
                <a:cs typeface="Verdana"/>
              </a:rPr>
              <a:t> </a:t>
            </a:r>
            <a:r>
              <a:rPr sz="2000" spc="-10" dirty="0">
                <a:latin typeface="Verdana"/>
                <a:cs typeface="Verdana"/>
              </a:rPr>
              <a:t>au</a:t>
            </a:r>
            <a:r>
              <a:rPr sz="2000" spc="-5" dirty="0">
                <a:latin typeface="Verdana"/>
                <a:cs typeface="Verdana"/>
              </a:rPr>
              <a:t> dessus</a:t>
            </a:r>
            <a:r>
              <a:rPr sz="2000" dirty="0">
                <a:latin typeface="Verdana"/>
                <a:cs typeface="Verdana"/>
              </a:rPr>
              <a:t> </a:t>
            </a:r>
            <a:r>
              <a:rPr sz="2000" spc="-5" dirty="0">
                <a:latin typeface="Verdana"/>
                <a:cs typeface="Verdana"/>
              </a:rPr>
              <a:t>de</a:t>
            </a:r>
            <a:r>
              <a:rPr sz="2000" dirty="0">
                <a:latin typeface="Verdana"/>
                <a:cs typeface="Verdana"/>
              </a:rPr>
              <a:t> </a:t>
            </a:r>
            <a:r>
              <a:rPr sz="2000" spc="-105" dirty="0">
                <a:latin typeface="Verdana"/>
                <a:cs typeface="Verdana"/>
              </a:rPr>
              <a:t>Tv</a:t>
            </a:r>
            <a:r>
              <a:rPr sz="2000" spc="-100" dirty="0">
                <a:latin typeface="Verdana"/>
                <a:cs typeface="Verdana"/>
              </a:rPr>
              <a:t> </a:t>
            </a:r>
            <a:r>
              <a:rPr sz="2000" spc="-5" dirty="0">
                <a:latin typeface="Verdana"/>
                <a:cs typeface="Verdana"/>
              </a:rPr>
              <a:t>et</a:t>
            </a:r>
            <a:r>
              <a:rPr sz="2000" dirty="0">
                <a:latin typeface="Verdana"/>
                <a:cs typeface="Verdana"/>
              </a:rPr>
              <a:t> </a:t>
            </a:r>
            <a:r>
              <a:rPr sz="2000" spc="-5" dirty="0">
                <a:latin typeface="Verdana"/>
                <a:cs typeface="Verdana"/>
              </a:rPr>
              <a:t>se</a:t>
            </a:r>
            <a:r>
              <a:rPr sz="2000" dirty="0">
                <a:latin typeface="Verdana"/>
                <a:cs typeface="Verdana"/>
              </a:rPr>
              <a:t> </a:t>
            </a:r>
            <a:r>
              <a:rPr sz="2000" spc="-5" dirty="0">
                <a:latin typeface="Verdana"/>
                <a:cs typeface="Verdana"/>
              </a:rPr>
              <a:t>condensent</a:t>
            </a:r>
            <a:r>
              <a:rPr sz="2000" dirty="0">
                <a:latin typeface="Verdana"/>
                <a:cs typeface="Verdana"/>
              </a:rPr>
              <a:t> </a:t>
            </a:r>
            <a:r>
              <a:rPr sz="2000" spc="-20" dirty="0">
                <a:latin typeface="Verdana"/>
                <a:cs typeface="Verdana"/>
              </a:rPr>
              <a:t>en </a:t>
            </a:r>
            <a:r>
              <a:rPr sz="2000" spc="-15" dirty="0">
                <a:latin typeface="Verdana"/>
                <a:cs typeface="Verdana"/>
              </a:rPr>
              <a:t> </a:t>
            </a:r>
            <a:r>
              <a:rPr sz="2000" spc="-5" dirty="0">
                <a:latin typeface="Verdana"/>
                <a:cs typeface="Verdana"/>
              </a:rPr>
              <a:t>implosant</a:t>
            </a:r>
            <a:r>
              <a:rPr sz="2000" dirty="0">
                <a:latin typeface="Verdana"/>
                <a:cs typeface="Verdana"/>
              </a:rPr>
              <a:t> </a:t>
            </a:r>
            <a:r>
              <a:rPr sz="2000" spc="-5" dirty="0">
                <a:latin typeface="Verdana"/>
                <a:cs typeface="Verdana"/>
              </a:rPr>
              <a:t>prés</a:t>
            </a:r>
            <a:r>
              <a:rPr sz="2000" dirty="0">
                <a:latin typeface="Verdana"/>
                <a:cs typeface="Verdana"/>
              </a:rPr>
              <a:t> </a:t>
            </a:r>
            <a:r>
              <a:rPr sz="2000" spc="-5" dirty="0">
                <a:latin typeface="Verdana"/>
                <a:cs typeface="Verdana"/>
              </a:rPr>
              <a:t>des</a:t>
            </a:r>
            <a:r>
              <a:rPr sz="2000" dirty="0">
                <a:latin typeface="Verdana"/>
                <a:cs typeface="Verdana"/>
              </a:rPr>
              <a:t> </a:t>
            </a:r>
            <a:r>
              <a:rPr sz="2000" spc="-5" dirty="0">
                <a:latin typeface="Verdana"/>
                <a:cs typeface="Verdana"/>
              </a:rPr>
              <a:t>parois,</a:t>
            </a:r>
            <a:r>
              <a:rPr sz="2000" dirty="0">
                <a:latin typeface="Verdana"/>
                <a:cs typeface="Verdana"/>
              </a:rPr>
              <a:t> </a:t>
            </a:r>
            <a:r>
              <a:rPr sz="2000" spc="-5" dirty="0">
                <a:latin typeface="Verdana"/>
                <a:cs typeface="Verdana"/>
              </a:rPr>
              <a:t>c’est</a:t>
            </a:r>
            <a:r>
              <a:rPr sz="2000" dirty="0">
                <a:latin typeface="Verdana"/>
                <a:cs typeface="Verdana"/>
              </a:rPr>
              <a:t> </a:t>
            </a:r>
            <a:r>
              <a:rPr sz="2000" b="1" spc="-5" dirty="0">
                <a:latin typeface="Verdana"/>
                <a:cs typeface="Verdana"/>
              </a:rPr>
              <a:t>le</a:t>
            </a:r>
            <a:r>
              <a:rPr sz="2000" b="1" dirty="0">
                <a:latin typeface="Verdana"/>
                <a:cs typeface="Verdana"/>
              </a:rPr>
              <a:t> </a:t>
            </a:r>
            <a:r>
              <a:rPr sz="2000" b="1" spc="-5" dirty="0">
                <a:latin typeface="Verdana"/>
                <a:cs typeface="Verdana"/>
              </a:rPr>
              <a:t>phénomène</a:t>
            </a:r>
            <a:r>
              <a:rPr sz="2000" b="1" dirty="0">
                <a:latin typeface="Verdana"/>
                <a:cs typeface="Verdana"/>
              </a:rPr>
              <a:t> de </a:t>
            </a:r>
            <a:r>
              <a:rPr sz="2000" b="1" spc="5" dirty="0">
                <a:latin typeface="Verdana"/>
                <a:cs typeface="Verdana"/>
              </a:rPr>
              <a:t> </a:t>
            </a:r>
            <a:r>
              <a:rPr sz="2000" b="1" dirty="0">
                <a:latin typeface="Verdana"/>
                <a:cs typeface="Verdana"/>
              </a:rPr>
              <a:t>cavitation</a:t>
            </a:r>
            <a:r>
              <a:rPr sz="2000" dirty="0">
                <a:latin typeface="Verdana"/>
                <a:cs typeface="Verdana"/>
              </a:rPr>
              <a:t>, </a:t>
            </a:r>
            <a:r>
              <a:rPr sz="2000" spc="-5" dirty="0">
                <a:latin typeface="Verdana"/>
                <a:cs typeface="Verdana"/>
              </a:rPr>
              <a:t>ce phénomène, </a:t>
            </a:r>
            <a:r>
              <a:rPr sz="2000" spc="-10" dirty="0">
                <a:latin typeface="Verdana"/>
                <a:cs typeface="Verdana"/>
              </a:rPr>
              <a:t>en </a:t>
            </a:r>
            <a:r>
              <a:rPr sz="2000" spc="-5" dirty="0">
                <a:latin typeface="Verdana"/>
                <a:cs typeface="Verdana"/>
              </a:rPr>
              <a:t>fonction de son importance </a:t>
            </a:r>
            <a:r>
              <a:rPr sz="2000" dirty="0">
                <a:latin typeface="Verdana"/>
                <a:cs typeface="Verdana"/>
              </a:rPr>
              <a:t> se</a:t>
            </a:r>
            <a:r>
              <a:rPr sz="2000" spc="5" dirty="0">
                <a:latin typeface="Verdana"/>
                <a:cs typeface="Verdana"/>
              </a:rPr>
              <a:t> </a:t>
            </a:r>
            <a:r>
              <a:rPr sz="2000" spc="-10" dirty="0">
                <a:latin typeface="Verdana"/>
                <a:cs typeface="Verdana"/>
              </a:rPr>
              <a:t>traduit</a:t>
            </a:r>
            <a:r>
              <a:rPr sz="2000" spc="-5" dirty="0">
                <a:latin typeface="Verdana"/>
                <a:cs typeface="Verdana"/>
              </a:rPr>
              <a:t> par</a:t>
            </a:r>
            <a:r>
              <a:rPr sz="2000" dirty="0">
                <a:latin typeface="Verdana"/>
                <a:cs typeface="Verdana"/>
              </a:rPr>
              <a:t> </a:t>
            </a:r>
            <a:r>
              <a:rPr sz="2000" b="1" spc="-5" dirty="0">
                <a:latin typeface="Verdana"/>
                <a:cs typeface="Verdana"/>
              </a:rPr>
              <a:t>des</a:t>
            </a:r>
            <a:r>
              <a:rPr sz="2000" b="1" dirty="0">
                <a:latin typeface="Verdana"/>
                <a:cs typeface="Verdana"/>
              </a:rPr>
              <a:t> </a:t>
            </a:r>
            <a:r>
              <a:rPr sz="2000" b="1" spc="-5" dirty="0">
                <a:latin typeface="Verdana"/>
                <a:cs typeface="Verdana"/>
              </a:rPr>
              <a:t>bruits</a:t>
            </a:r>
            <a:r>
              <a:rPr sz="2000" spc="-5" dirty="0">
                <a:latin typeface="Verdana"/>
                <a:cs typeface="Verdana"/>
              </a:rPr>
              <a:t>,</a:t>
            </a:r>
            <a:r>
              <a:rPr sz="2000" dirty="0">
                <a:latin typeface="Verdana"/>
                <a:cs typeface="Verdana"/>
              </a:rPr>
              <a:t> </a:t>
            </a:r>
            <a:r>
              <a:rPr sz="2000" b="1" dirty="0">
                <a:latin typeface="Verdana"/>
                <a:cs typeface="Verdana"/>
              </a:rPr>
              <a:t>des</a:t>
            </a:r>
            <a:r>
              <a:rPr sz="2000" b="1" spc="685" dirty="0">
                <a:latin typeface="Verdana"/>
                <a:cs typeface="Verdana"/>
              </a:rPr>
              <a:t> </a:t>
            </a:r>
            <a:r>
              <a:rPr sz="2000" b="1" spc="-5" dirty="0">
                <a:latin typeface="Verdana"/>
                <a:cs typeface="Verdana"/>
              </a:rPr>
              <a:t>vibrations,</a:t>
            </a:r>
            <a:r>
              <a:rPr sz="2000" b="1" spc="675" dirty="0">
                <a:latin typeface="Verdana"/>
                <a:cs typeface="Verdana"/>
              </a:rPr>
              <a:t> </a:t>
            </a:r>
            <a:r>
              <a:rPr sz="2000" b="1" spc="-5" dirty="0">
                <a:latin typeface="Verdana"/>
                <a:cs typeface="Verdana"/>
              </a:rPr>
              <a:t>des </a:t>
            </a:r>
            <a:r>
              <a:rPr sz="2000" b="1" dirty="0">
                <a:latin typeface="Verdana"/>
                <a:cs typeface="Verdana"/>
              </a:rPr>
              <a:t> instabilités </a:t>
            </a:r>
            <a:r>
              <a:rPr sz="2000" spc="-5" dirty="0">
                <a:latin typeface="Verdana"/>
                <a:cs typeface="Verdana"/>
              </a:rPr>
              <a:t>de fonctionnement, </a:t>
            </a:r>
            <a:r>
              <a:rPr sz="2000" b="1" spc="-5" dirty="0">
                <a:latin typeface="Verdana"/>
                <a:cs typeface="Verdana"/>
              </a:rPr>
              <a:t>des pertes d’énergie </a:t>
            </a:r>
            <a:r>
              <a:rPr sz="2000" spc="5" dirty="0">
                <a:latin typeface="Verdana"/>
                <a:cs typeface="Verdana"/>
              </a:rPr>
              <a:t>et </a:t>
            </a:r>
            <a:r>
              <a:rPr sz="2000" spc="10" dirty="0">
                <a:latin typeface="Verdana"/>
                <a:cs typeface="Verdana"/>
              </a:rPr>
              <a:t> </a:t>
            </a:r>
            <a:r>
              <a:rPr sz="2000" spc="-5" dirty="0">
                <a:latin typeface="Verdana"/>
                <a:cs typeface="Verdana"/>
              </a:rPr>
              <a:t>éventuellement</a:t>
            </a:r>
            <a:r>
              <a:rPr sz="2000" spc="-30" dirty="0">
                <a:latin typeface="Verdana"/>
                <a:cs typeface="Verdana"/>
              </a:rPr>
              <a:t> </a:t>
            </a:r>
            <a:r>
              <a:rPr sz="2000" spc="-5" dirty="0">
                <a:latin typeface="Verdana"/>
                <a:cs typeface="Verdana"/>
              </a:rPr>
              <a:t>par</a:t>
            </a:r>
            <a:r>
              <a:rPr sz="2000" spc="-15" dirty="0">
                <a:latin typeface="Verdana"/>
                <a:cs typeface="Verdana"/>
              </a:rPr>
              <a:t> </a:t>
            </a:r>
            <a:r>
              <a:rPr sz="2000" b="1" spc="-5" dirty="0">
                <a:latin typeface="Verdana"/>
                <a:cs typeface="Verdana"/>
              </a:rPr>
              <a:t>des</a:t>
            </a:r>
            <a:r>
              <a:rPr sz="2000" b="1" spc="-10" dirty="0">
                <a:latin typeface="Verdana"/>
                <a:cs typeface="Verdana"/>
              </a:rPr>
              <a:t> </a:t>
            </a:r>
            <a:r>
              <a:rPr sz="2000" b="1" spc="-5" dirty="0">
                <a:latin typeface="Verdana"/>
                <a:cs typeface="Verdana"/>
              </a:rPr>
              <a:t>érosion</a:t>
            </a:r>
            <a:r>
              <a:rPr sz="2000" b="1" spc="5" dirty="0">
                <a:latin typeface="Verdana"/>
                <a:cs typeface="Verdana"/>
              </a:rPr>
              <a:t> </a:t>
            </a:r>
            <a:r>
              <a:rPr sz="2000" b="1" dirty="0">
                <a:latin typeface="Verdana"/>
                <a:cs typeface="Verdana"/>
              </a:rPr>
              <a:t>du</a:t>
            </a:r>
            <a:r>
              <a:rPr sz="2000" b="1" spc="-15" dirty="0">
                <a:latin typeface="Verdana"/>
                <a:cs typeface="Verdana"/>
              </a:rPr>
              <a:t> </a:t>
            </a:r>
            <a:r>
              <a:rPr sz="2000" b="1" dirty="0">
                <a:latin typeface="Verdana"/>
                <a:cs typeface="Verdana"/>
              </a:rPr>
              <a:t>métal</a:t>
            </a:r>
            <a:r>
              <a:rPr sz="2000" b="1" spc="-15" dirty="0">
                <a:latin typeface="Verdana"/>
                <a:cs typeface="Verdana"/>
              </a:rPr>
              <a:t> </a:t>
            </a:r>
            <a:r>
              <a:rPr sz="2000" dirty="0">
                <a:latin typeface="Verdana"/>
                <a:cs typeface="Verdana"/>
              </a:rPr>
              <a:t>..</a:t>
            </a: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47</a:t>
            </a:fld>
            <a:endParaRPr lang="fr-F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43375" y="428498"/>
            <a:ext cx="4286250" cy="2786126"/>
          </a:xfrm>
          <a:prstGeom prst="rect">
            <a:avLst/>
          </a:prstGeom>
        </p:spPr>
      </p:pic>
      <p:sp>
        <p:nvSpPr>
          <p:cNvPr id="3" name="object 3"/>
          <p:cNvSpPr txBox="1"/>
          <p:nvPr/>
        </p:nvSpPr>
        <p:spPr>
          <a:xfrm>
            <a:off x="650240" y="471043"/>
            <a:ext cx="7702550" cy="4682490"/>
          </a:xfrm>
          <a:prstGeom prst="rect">
            <a:avLst/>
          </a:prstGeom>
        </p:spPr>
        <p:txBody>
          <a:bodyPr vert="horz" wrap="square" lIns="0" tIns="13335" rIns="0" bIns="0" rtlCol="0">
            <a:spAutoFit/>
          </a:bodyPr>
          <a:lstStyle/>
          <a:p>
            <a:pPr marL="12700" marR="4719320" algn="just">
              <a:lnSpc>
                <a:spcPct val="100000"/>
              </a:lnSpc>
              <a:spcBef>
                <a:spcPts val="105"/>
              </a:spcBef>
            </a:pPr>
            <a:r>
              <a:rPr sz="2000" dirty="0">
                <a:latin typeface="Verdana"/>
                <a:cs typeface="Verdana"/>
              </a:rPr>
              <a:t>La</a:t>
            </a:r>
            <a:r>
              <a:rPr sz="2000" spc="5" dirty="0">
                <a:latin typeface="Verdana"/>
                <a:cs typeface="Verdana"/>
              </a:rPr>
              <a:t> </a:t>
            </a:r>
            <a:r>
              <a:rPr sz="2000" spc="-5" dirty="0">
                <a:solidFill>
                  <a:srgbClr val="FF0000"/>
                </a:solidFill>
                <a:latin typeface="Verdana"/>
                <a:cs typeface="Verdana"/>
              </a:rPr>
              <a:t>cavitation</a:t>
            </a:r>
            <a:r>
              <a:rPr sz="2000" dirty="0">
                <a:solidFill>
                  <a:srgbClr val="FF0000"/>
                </a:solidFill>
                <a:latin typeface="Verdana"/>
                <a:cs typeface="Verdana"/>
              </a:rPr>
              <a:t> </a:t>
            </a:r>
            <a:r>
              <a:rPr sz="2000" spc="-5" dirty="0">
                <a:latin typeface="Verdana"/>
                <a:cs typeface="Verdana"/>
              </a:rPr>
              <a:t>est </a:t>
            </a:r>
            <a:r>
              <a:rPr sz="2000" dirty="0">
                <a:latin typeface="Verdana"/>
                <a:cs typeface="Verdana"/>
              </a:rPr>
              <a:t> </a:t>
            </a:r>
            <a:r>
              <a:rPr sz="2000" spc="-5" dirty="0">
                <a:latin typeface="Verdana"/>
                <a:cs typeface="Verdana"/>
              </a:rPr>
              <a:t>l</a:t>
            </a:r>
            <a:r>
              <a:rPr sz="2000" b="1" spc="-5" dirty="0">
                <a:latin typeface="Verdana"/>
                <a:cs typeface="Verdana"/>
              </a:rPr>
              <a:t>'ennemi</a:t>
            </a:r>
            <a:r>
              <a:rPr sz="2000" b="1" dirty="0">
                <a:latin typeface="Verdana"/>
                <a:cs typeface="Verdana"/>
              </a:rPr>
              <a:t> </a:t>
            </a:r>
            <a:r>
              <a:rPr sz="2000" spc="-5" dirty="0">
                <a:latin typeface="Verdana"/>
                <a:cs typeface="Verdana"/>
              </a:rPr>
              <a:t>numéro</a:t>
            </a:r>
            <a:r>
              <a:rPr sz="2000" dirty="0">
                <a:latin typeface="Verdana"/>
                <a:cs typeface="Verdana"/>
              </a:rPr>
              <a:t> un </a:t>
            </a:r>
            <a:r>
              <a:rPr sz="2000" spc="5" dirty="0">
                <a:latin typeface="Verdana"/>
                <a:cs typeface="Verdana"/>
              </a:rPr>
              <a:t> </a:t>
            </a:r>
            <a:r>
              <a:rPr sz="2000" spc="-5" dirty="0">
                <a:latin typeface="Verdana"/>
                <a:cs typeface="Verdana"/>
              </a:rPr>
              <a:t>de</a:t>
            </a:r>
            <a:r>
              <a:rPr sz="2000" dirty="0">
                <a:latin typeface="Verdana"/>
                <a:cs typeface="Verdana"/>
              </a:rPr>
              <a:t> </a:t>
            </a:r>
            <a:r>
              <a:rPr sz="2000" spc="-5" dirty="0">
                <a:latin typeface="Verdana"/>
                <a:cs typeface="Verdana"/>
              </a:rPr>
              <a:t>la</a:t>
            </a:r>
            <a:r>
              <a:rPr sz="2000" spc="695" dirty="0">
                <a:latin typeface="Verdana"/>
                <a:cs typeface="Verdana"/>
              </a:rPr>
              <a:t> </a:t>
            </a:r>
            <a:r>
              <a:rPr sz="2000" spc="-5" dirty="0">
                <a:latin typeface="Verdana"/>
                <a:cs typeface="Verdana"/>
              </a:rPr>
              <a:t>pompe </a:t>
            </a:r>
            <a:r>
              <a:rPr sz="2000" dirty="0">
                <a:latin typeface="Verdana"/>
                <a:cs typeface="Verdana"/>
              </a:rPr>
              <a:t> </a:t>
            </a:r>
            <a:r>
              <a:rPr sz="2000" spc="-5" dirty="0">
                <a:latin typeface="Verdana"/>
                <a:cs typeface="Verdana"/>
              </a:rPr>
              <a:t>centrifuge.</a:t>
            </a:r>
            <a:r>
              <a:rPr sz="2000" dirty="0">
                <a:latin typeface="Verdana"/>
                <a:cs typeface="Verdana"/>
              </a:rPr>
              <a:t> </a:t>
            </a:r>
            <a:r>
              <a:rPr sz="2000" spc="-5" dirty="0">
                <a:latin typeface="Verdana"/>
                <a:cs typeface="Verdana"/>
              </a:rPr>
              <a:t>C'est</a:t>
            </a:r>
            <a:r>
              <a:rPr sz="2000" dirty="0">
                <a:latin typeface="Verdana"/>
                <a:cs typeface="Verdana"/>
              </a:rPr>
              <a:t> </a:t>
            </a:r>
            <a:r>
              <a:rPr sz="2000" spc="-10" dirty="0">
                <a:latin typeface="Verdana"/>
                <a:cs typeface="Verdana"/>
              </a:rPr>
              <a:t>un </a:t>
            </a:r>
            <a:r>
              <a:rPr sz="2000" spc="-5" dirty="0">
                <a:latin typeface="Verdana"/>
                <a:cs typeface="Verdana"/>
              </a:rPr>
              <a:t> phénomène</a:t>
            </a:r>
            <a:r>
              <a:rPr sz="2000" dirty="0">
                <a:latin typeface="Verdana"/>
                <a:cs typeface="Verdana"/>
              </a:rPr>
              <a:t> </a:t>
            </a:r>
            <a:r>
              <a:rPr sz="2000" spc="-10" dirty="0">
                <a:latin typeface="Verdana"/>
                <a:cs typeface="Verdana"/>
              </a:rPr>
              <a:t>bruyant, </a:t>
            </a:r>
            <a:r>
              <a:rPr sz="2000" spc="-690" dirty="0">
                <a:latin typeface="Verdana"/>
                <a:cs typeface="Verdana"/>
              </a:rPr>
              <a:t> </a:t>
            </a:r>
            <a:r>
              <a:rPr sz="2000" spc="-5" dirty="0">
                <a:latin typeface="Verdana"/>
                <a:cs typeface="Verdana"/>
              </a:rPr>
              <a:t>qui</a:t>
            </a:r>
            <a:r>
              <a:rPr sz="2000" dirty="0">
                <a:latin typeface="Verdana"/>
                <a:cs typeface="Verdana"/>
              </a:rPr>
              <a:t> </a:t>
            </a:r>
            <a:r>
              <a:rPr sz="2000" spc="-5" dirty="0">
                <a:latin typeface="Verdana"/>
                <a:cs typeface="Verdana"/>
              </a:rPr>
              <a:t>peut</a:t>
            </a:r>
            <a:r>
              <a:rPr sz="2000" dirty="0">
                <a:latin typeface="Verdana"/>
                <a:cs typeface="Verdana"/>
              </a:rPr>
              <a:t> </a:t>
            </a:r>
            <a:r>
              <a:rPr sz="2000" spc="-5" dirty="0">
                <a:latin typeface="Verdana"/>
                <a:cs typeface="Verdana"/>
              </a:rPr>
              <a:t>détruire une </a:t>
            </a:r>
            <a:r>
              <a:rPr sz="2000" spc="-690" dirty="0">
                <a:latin typeface="Verdana"/>
                <a:cs typeface="Verdana"/>
              </a:rPr>
              <a:t> </a:t>
            </a:r>
            <a:r>
              <a:rPr sz="2000" spc="-5" dirty="0">
                <a:latin typeface="Verdana"/>
                <a:cs typeface="Verdana"/>
              </a:rPr>
              <a:t>machine</a:t>
            </a:r>
            <a:r>
              <a:rPr sz="2000" dirty="0">
                <a:latin typeface="Verdana"/>
                <a:cs typeface="Verdana"/>
              </a:rPr>
              <a:t> </a:t>
            </a:r>
            <a:r>
              <a:rPr sz="2000" spc="-10" dirty="0">
                <a:latin typeface="Verdana"/>
                <a:cs typeface="Verdana"/>
              </a:rPr>
              <a:t>en</a:t>
            </a:r>
            <a:r>
              <a:rPr sz="2000" spc="-5" dirty="0">
                <a:latin typeface="Verdana"/>
                <a:cs typeface="Verdana"/>
              </a:rPr>
              <a:t> </a:t>
            </a:r>
            <a:r>
              <a:rPr sz="2000" spc="-10" dirty="0">
                <a:latin typeface="Verdana"/>
                <a:cs typeface="Verdana"/>
              </a:rPr>
              <a:t>quelques </a:t>
            </a:r>
            <a:r>
              <a:rPr sz="2000" spc="-690" dirty="0">
                <a:latin typeface="Verdana"/>
                <a:cs typeface="Verdana"/>
              </a:rPr>
              <a:t> </a:t>
            </a:r>
            <a:r>
              <a:rPr sz="2000" spc="-5" dirty="0">
                <a:latin typeface="Verdana"/>
                <a:cs typeface="Verdana"/>
              </a:rPr>
              <a:t>minutes.</a:t>
            </a:r>
            <a:endParaRPr sz="2000">
              <a:latin typeface="Verdana"/>
              <a:cs typeface="Verdana"/>
            </a:endParaRPr>
          </a:p>
          <a:p>
            <a:pPr>
              <a:lnSpc>
                <a:spcPct val="100000"/>
              </a:lnSpc>
            </a:pPr>
            <a:endParaRPr sz="2400">
              <a:latin typeface="Verdana"/>
              <a:cs typeface="Verdana"/>
            </a:endParaRPr>
          </a:p>
          <a:p>
            <a:pPr>
              <a:lnSpc>
                <a:spcPct val="100000"/>
              </a:lnSpc>
              <a:spcBef>
                <a:spcPts val="50"/>
              </a:spcBef>
            </a:pPr>
            <a:endParaRPr sz="2050">
              <a:latin typeface="Verdana"/>
              <a:cs typeface="Verdana"/>
            </a:endParaRPr>
          </a:p>
          <a:p>
            <a:pPr marL="226695" marR="5080" algn="just">
              <a:lnSpc>
                <a:spcPct val="100000"/>
              </a:lnSpc>
            </a:pPr>
            <a:r>
              <a:rPr sz="2000" b="1" dirty="0">
                <a:solidFill>
                  <a:srgbClr val="C00000"/>
                </a:solidFill>
                <a:latin typeface="Verdana"/>
                <a:cs typeface="Verdana"/>
              </a:rPr>
              <a:t>Pour </a:t>
            </a:r>
            <a:r>
              <a:rPr sz="2000" b="1" spc="-5" dirty="0">
                <a:solidFill>
                  <a:srgbClr val="C00000"/>
                </a:solidFill>
                <a:latin typeface="Verdana"/>
                <a:cs typeface="Verdana"/>
              </a:rPr>
              <a:t>éviter </a:t>
            </a:r>
            <a:r>
              <a:rPr sz="2000" b="1" dirty="0">
                <a:solidFill>
                  <a:srgbClr val="C00000"/>
                </a:solidFill>
                <a:latin typeface="Verdana"/>
                <a:cs typeface="Verdana"/>
              </a:rPr>
              <a:t>le </a:t>
            </a:r>
            <a:r>
              <a:rPr sz="2000" b="1" spc="-5" dirty="0">
                <a:solidFill>
                  <a:srgbClr val="C00000"/>
                </a:solidFill>
                <a:latin typeface="Verdana"/>
                <a:cs typeface="Verdana"/>
              </a:rPr>
              <a:t>phénomène de </a:t>
            </a:r>
            <a:r>
              <a:rPr sz="2000" b="1" dirty="0">
                <a:solidFill>
                  <a:srgbClr val="C00000"/>
                </a:solidFill>
                <a:latin typeface="Verdana"/>
                <a:cs typeface="Verdana"/>
              </a:rPr>
              <a:t>cavitation </a:t>
            </a:r>
            <a:r>
              <a:rPr sz="2000" b="1" spc="-5" dirty="0">
                <a:solidFill>
                  <a:srgbClr val="C00000"/>
                </a:solidFill>
                <a:latin typeface="Verdana"/>
                <a:cs typeface="Verdana"/>
              </a:rPr>
              <a:t>il </a:t>
            </a:r>
            <a:r>
              <a:rPr sz="2000" b="1" dirty="0">
                <a:solidFill>
                  <a:srgbClr val="C00000"/>
                </a:solidFill>
                <a:latin typeface="Verdana"/>
                <a:cs typeface="Verdana"/>
              </a:rPr>
              <a:t>suffit </a:t>
            </a:r>
            <a:r>
              <a:rPr sz="2000" b="1" spc="-5" dirty="0">
                <a:solidFill>
                  <a:srgbClr val="C00000"/>
                </a:solidFill>
                <a:latin typeface="Verdana"/>
                <a:cs typeface="Verdana"/>
              </a:rPr>
              <a:t>que </a:t>
            </a:r>
            <a:r>
              <a:rPr sz="2000" b="1" dirty="0">
                <a:solidFill>
                  <a:srgbClr val="C00000"/>
                </a:solidFill>
                <a:latin typeface="Verdana"/>
                <a:cs typeface="Verdana"/>
              </a:rPr>
              <a:t> </a:t>
            </a:r>
            <a:r>
              <a:rPr sz="2000" b="1" spc="-5" dirty="0">
                <a:solidFill>
                  <a:srgbClr val="C00000"/>
                </a:solidFill>
                <a:latin typeface="Verdana"/>
                <a:cs typeface="Verdana"/>
              </a:rPr>
              <a:t>le </a:t>
            </a:r>
            <a:r>
              <a:rPr sz="2000" b="1" dirty="0">
                <a:solidFill>
                  <a:srgbClr val="C00000"/>
                </a:solidFill>
                <a:latin typeface="Verdana"/>
                <a:cs typeface="Verdana"/>
              </a:rPr>
              <a:t>liquide arrive à </a:t>
            </a:r>
            <a:r>
              <a:rPr sz="2000" b="1" spc="-5" dirty="0">
                <a:solidFill>
                  <a:srgbClr val="C00000"/>
                </a:solidFill>
                <a:latin typeface="Verdana"/>
                <a:cs typeface="Verdana"/>
              </a:rPr>
              <a:t>l’entrée de la pompe </a:t>
            </a:r>
            <a:r>
              <a:rPr sz="2000" b="1" dirty="0">
                <a:solidFill>
                  <a:srgbClr val="C00000"/>
                </a:solidFill>
                <a:latin typeface="Verdana"/>
                <a:cs typeface="Verdana"/>
              </a:rPr>
              <a:t>avec </a:t>
            </a:r>
            <a:r>
              <a:rPr sz="2000" b="1" spc="-10" dirty="0">
                <a:solidFill>
                  <a:srgbClr val="C00000"/>
                </a:solidFill>
                <a:latin typeface="Verdana"/>
                <a:cs typeface="Verdana"/>
              </a:rPr>
              <a:t>une </a:t>
            </a:r>
            <a:r>
              <a:rPr sz="2000" b="1" spc="-5" dirty="0">
                <a:solidFill>
                  <a:srgbClr val="C00000"/>
                </a:solidFill>
                <a:latin typeface="Verdana"/>
                <a:cs typeface="Verdana"/>
              </a:rPr>
              <a:t> pression suffisante, </a:t>
            </a:r>
            <a:r>
              <a:rPr sz="2000" b="1" dirty="0">
                <a:solidFill>
                  <a:srgbClr val="C00000"/>
                </a:solidFill>
                <a:latin typeface="Verdana"/>
                <a:cs typeface="Verdana"/>
              </a:rPr>
              <a:t>de </a:t>
            </a:r>
            <a:r>
              <a:rPr sz="2000" b="1" spc="-5" dirty="0">
                <a:solidFill>
                  <a:srgbClr val="C00000"/>
                </a:solidFill>
                <a:latin typeface="Verdana"/>
                <a:cs typeface="Verdana"/>
              </a:rPr>
              <a:t>manière </a:t>
            </a:r>
            <a:r>
              <a:rPr sz="2000" b="1" dirty="0">
                <a:solidFill>
                  <a:srgbClr val="C00000"/>
                </a:solidFill>
                <a:latin typeface="Verdana"/>
                <a:cs typeface="Verdana"/>
              </a:rPr>
              <a:t>à ce </a:t>
            </a:r>
            <a:r>
              <a:rPr sz="2000" b="1" spc="-5" dirty="0">
                <a:solidFill>
                  <a:srgbClr val="C00000"/>
                </a:solidFill>
                <a:latin typeface="Verdana"/>
                <a:cs typeface="Verdana"/>
              </a:rPr>
              <a:t>que la pression </a:t>
            </a:r>
            <a:r>
              <a:rPr sz="2000" b="1" spc="-670" dirty="0">
                <a:solidFill>
                  <a:srgbClr val="C00000"/>
                </a:solidFill>
                <a:latin typeface="Verdana"/>
                <a:cs typeface="Verdana"/>
              </a:rPr>
              <a:t> </a:t>
            </a:r>
            <a:r>
              <a:rPr sz="2000" b="1" dirty="0">
                <a:solidFill>
                  <a:srgbClr val="C00000"/>
                </a:solidFill>
                <a:latin typeface="Verdana"/>
                <a:cs typeface="Verdana"/>
              </a:rPr>
              <a:t>à </a:t>
            </a:r>
            <a:r>
              <a:rPr sz="2000" b="1" spc="-5" dirty="0">
                <a:solidFill>
                  <a:srgbClr val="C00000"/>
                </a:solidFill>
                <a:latin typeface="Verdana"/>
                <a:cs typeface="Verdana"/>
              </a:rPr>
              <a:t>l’entrée </a:t>
            </a:r>
            <a:r>
              <a:rPr sz="2000" b="1" dirty="0">
                <a:solidFill>
                  <a:srgbClr val="C00000"/>
                </a:solidFill>
                <a:latin typeface="Verdana"/>
                <a:cs typeface="Verdana"/>
              </a:rPr>
              <a:t>de </a:t>
            </a:r>
            <a:r>
              <a:rPr sz="2000" b="1" spc="-5" dirty="0">
                <a:solidFill>
                  <a:srgbClr val="C00000"/>
                </a:solidFill>
                <a:latin typeface="Verdana"/>
                <a:cs typeface="Verdana"/>
              </a:rPr>
              <a:t>la roue reste &gt;Tv </a:t>
            </a:r>
            <a:r>
              <a:rPr sz="2000" b="1" dirty="0">
                <a:solidFill>
                  <a:srgbClr val="C00000"/>
                </a:solidFill>
                <a:latin typeface="Verdana"/>
                <a:cs typeface="Verdana"/>
              </a:rPr>
              <a:t>(quand </a:t>
            </a:r>
            <a:r>
              <a:rPr sz="2000" b="1" spc="-5" dirty="0">
                <a:solidFill>
                  <a:srgbClr val="C00000"/>
                </a:solidFill>
                <a:latin typeface="Verdana"/>
                <a:cs typeface="Verdana"/>
              </a:rPr>
              <a:t>la pompe </a:t>
            </a:r>
            <a:r>
              <a:rPr sz="2000" b="1" dirty="0">
                <a:solidFill>
                  <a:srgbClr val="C00000"/>
                </a:solidFill>
                <a:latin typeface="Verdana"/>
                <a:cs typeface="Verdana"/>
              </a:rPr>
              <a:t> tourne).</a:t>
            </a:r>
            <a:endParaRPr sz="2000">
              <a:latin typeface="Verdana"/>
              <a:cs typeface="Verdana"/>
            </a:endParaRPr>
          </a:p>
        </p:txBody>
      </p:sp>
      <p:sp>
        <p:nvSpPr>
          <p:cNvPr id="4" name="Espace réservé du numéro de diapositive 3"/>
          <p:cNvSpPr>
            <a:spLocks noGrp="1"/>
          </p:cNvSpPr>
          <p:nvPr>
            <p:ph type="sldNum" sz="quarter" idx="7"/>
          </p:nvPr>
        </p:nvSpPr>
        <p:spPr/>
        <p:txBody>
          <a:bodyPr/>
          <a:lstStyle/>
          <a:p>
            <a:fld id="{B6F15528-21DE-4FAA-801E-634DDDAF4B2B}" type="slidenum">
              <a:rPr lang="fr-FR" smtClean="0"/>
              <a:t>48</a:t>
            </a:fld>
            <a:endParaRPr lang="fr-F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1868" y="192491"/>
            <a:ext cx="5591810" cy="3484245"/>
          </a:xfrm>
          <a:prstGeom prst="rect">
            <a:avLst/>
          </a:prstGeom>
        </p:spPr>
        <p:txBody>
          <a:bodyPr vert="horz" wrap="square" lIns="0" tIns="64769" rIns="0" bIns="0" rtlCol="0">
            <a:spAutoFit/>
          </a:bodyPr>
          <a:lstStyle/>
          <a:p>
            <a:pPr marL="12700" algn="just">
              <a:lnSpc>
                <a:spcPct val="100000"/>
              </a:lnSpc>
              <a:spcBef>
                <a:spcPts val="509"/>
              </a:spcBef>
            </a:pPr>
            <a:r>
              <a:rPr sz="2000" spc="-5" dirty="0">
                <a:latin typeface="Verdana"/>
                <a:cs typeface="Verdana"/>
              </a:rPr>
              <a:t>Considérons</a:t>
            </a:r>
            <a:r>
              <a:rPr sz="2000" spc="-40" dirty="0">
                <a:latin typeface="Verdana"/>
                <a:cs typeface="Verdana"/>
              </a:rPr>
              <a:t> </a:t>
            </a:r>
            <a:r>
              <a:rPr sz="2000" spc="-5" dirty="0">
                <a:latin typeface="Verdana"/>
                <a:cs typeface="Verdana"/>
              </a:rPr>
              <a:t>maintenant</a:t>
            </a:r>
            <a:r>
              <a:rPr sz="2000" spc="-15" dirty="0">
                <a:latin typeface="Verdana"/>
                <a:cs typeface="Verdana"/>
              </a:rPr>
              <a:t> </a:t>
            </a:r>
            <a:r>
              <a:rPr sz="2000" spc="-10" dirty="0">
                <a:latin typeface="Verdana"/>
                <a:cs typeface="Verdana"/>
              </a:rPr>
              <a:t>le</a:t>
            </a:r>
            <a:r>
              <a:rPr sz="2000" dirty="0">
                <a:latin typeface="Verdana"/>
                <a:cs typeface="Verdana"/>
              </a:rPr>
              <a:t> </a:t>
            </a:r>
            <a:r>
              <a:rPr sz="2000" spc="-5" dirty="0">
                <a:latin typeface="Verdana"/>
                <a:cs typeface="Verdana"/>
              </a:rPr>
              <a:t>réseau</a:t>
            </a:r>
            <a:r>
              <a:rPr sz="2000" spc="-20" dirty="0">
                <a:latin typeface="Verdana"/>
                <a:cs typeface="Verdana"/>
              </a:rPr>
              <a:t> </a:t>
            </a:r>
            <a:r>
              <a:rPr sz="2000" spc="-5" dirty="0">
                <a:latin typeface="Verdana"/>
                <a:cs typeface="Verdana"/>
              </a:rPr>
              <a:t>suivant</a:t>
            </a:r>
            <a:r>
              <a:rPr sz="2000" spc="-25" dirty="0">
                <a:latin typeface="Verdana"/>
                <a:cs typeface="Verdana"/>
              </a:rPr>
              <a:t> </a:t>
            </a:r>
            <a:r>
              <a:rPr sz="2000" dirty="0">
                <a:latin typeface="Verdana"/>
                <a:cs typeface="Verdana"/>
              </a:rPr>
              <a:t>:</a:t>
            </a:r>
            <a:endParaRPr sz="2000">
              <a:latin typeface="Verdana"/>
              <a:cs typeface="Verdana"/>
            </a:endParaRPr>
          </a:p>
          <a:p>
            <a:pPr marL="83820" marR="1680845" algn="just">
              <a:lnSpc>
                <a:spcPct val="100000"/>
              </a:lnSpc>
              <a:spcBef>
                <a:spcPts val="415"/>
              </a:spcBef>
            </a:pPr>
            <a:r>
              <a:rPr sz="2000" dirty="0">
                <a:latin typeface="Verdana"/>
                <a:cs typeface="Verdana"/>
              </a:rPr>
              <a:t>Nous </a:t>
            </a:r>
            <a:r>
              <a:rPr sz="2000" spc="-5" dirty="0">
                <a:latin typeface="Verdana"/>
                <a:cs typeface="Verdana"/>
              </a:rPr>
              <a:t>pouvons alors écrire </a:t>
            </a:r>
            <a:r>
              <a:rPr sz="2000" spc="-15" dirty="0">
                <a:latin typeface="Verdana"/>
                <a:cs typeface="Verdana"/>
              </a:rPr>
              <a:t>le </a:t>
            </a:r>
            <a:r>
              <a:rPr sz="2000" spc="-10" dirty="0">
                <a:latin typeface="Verdana"/>
                <a:cs typeface="Verdana"/>
              </a:rPr>
              <a:t> </a:t>
            </a:r>
            <a:r>
              <a:rPr sz="2000" spc="-5" dirty="0">
                <a:latin typeface="Verdana"/>
                <a:cs typeface="Verdana"/>
              </a:rPr>
              <a:t>bilan de charge sur la partie </a:t>
            </a:r>
            <a:r>
              <a:rPr sz="2000" dirty="0">
                <a:latin typeface="Verdana"/>
                <a:cs typeface="Verdana"/>
              </a:rPr>
              <a:t> du</a:t>
            </a:r>
            <a:r>
              <a:rPr sz="2000" spc="5" dirty="0">
                <a:latin typeface="Verdana"/>
                <a:cs typeface="Verdana"/>
              </a:rPr>
              <a:t> </a:t>
            </a:r>
            <a:r>
              <a:rPr sz="2000" spc="-10" dirty="0">
                <a:latin typeface="Verdana"/>
                <a:cs typeface="Verdana"/>
              </a:rPr>
              <a:t>réseau</a:t>
            </a:r>
            <a:r>
              <a:rPr sz="2000" spc="-5" dirty="0">
                <a:latin typeface="Verdana"/>
                <a:cs typeface="Verdana"/>
              </a:rPr>
              <a:t> située</a:t>
            </a:r>
            <a:r>
              <a:rPr sz="2000" dirty="0">
                <a:latin typeface="Verdana"/>
                <a:cs typeface="Verdana"/>
              </a:rPr>
              <a:t> </a:t>
            </a:r>
            <a:r>
              <a:rPr sz="2000" spc="-15" dirty="0">
                <a:latin typeface="Verdana"/>
                <a:cs typeface="Verdana"/>
              </a:rPr>
              <a:t>avant</a:t>
            </a:r>
            <a:r>
              <a:rPr sz="2000" spc="-10" dirty="0">
                <a:latin typeface="Verdana"/>
                <a:cs typeface="Verdana"/>
              </a:rPr>
              <a:t> la </a:t>
            </a:r>
            <a:r>
              <a:rPr sz="2000" spc="-5" dirty="0">
                <a:latin typeface="Verdana"/>
                <a:cs typeface="Verdana"/>
              </a:rPr>
              <a:t> pompe:</a:t>
            </a:r>
            <a:endParaRPr sz="2000">
              <a:latin typeface="Verdana"/>
              <a:cs typeface="Verdana"/>
            </a:endParaRPr>
          </a:p>
          <a:p>
            <a:pPr marL="83820" marR="1682114" indent="89535" algn="just">
              <a:lnSpc>
                <a:spcPct val="100000"/>
              </a:lnSpc>
            </a:pPr>
            <a:r>
              <a:rPr sz="2000" b="1" dirty="0">
                <a:latin typeface="Verdana"/>
                <a:cs typeface="Verdana"/>
              </a:rPr>
              <a:t>ht1 </a:t>
            </a:r>
            <a:r>
              <a:rPr sz="2000" b="1" spc="-229" dirty="0">
                <a:latin typeface="Verdana"/>
                <a:cs typeface="Verdana"/>
              </a:rPr>
              <a:t>− </a:t>
            </a:r>
            <a:r>
              <a:rPr sz="2000" b="1" dirty="0">
                <a:latin typeface="Verdana"/>
                <a:cs typeface="Verdana"/>
              </a:rPr>
              <a:t>J </a:t>
            </a:r>
            <a:r>
              <a:rPr sz="2000" b="1" spc="5" dirty="0">
                <a:latin typeface="Verdana"/>
                <a:cs typeface="Verdana"/>
              </a:rPr>
              <a:t>= </a:t>
            </a:r>
            <a:r>
              <a:rPr sz="2000" b="1" dirty="0">
                <a:latin typeface="Verdana"/>
                <a:cs typeface="Verdana"/>
              </a:rPr>
              <a:t>htA </a:t>
            </a:r>
            <a:r>
              <a:rPr sz="2000" spc="-5" dirty="0">
                <a:latin typeface="Verdana"/>
                <a:cs typeface="Verdana"/>
              </a:rPr>
              <a:t>où </a:t>
            </a:r>
            <a:r>
              <a:rPr sz="2000" dirty="0">
                <a:latin typeface="Verdana"/>
                <a:cs typeface="Verdana"/>
              </a:rPr>
              <a:t>ht1 </a:t>
            </a:r>
            <a:r>
              <a:rPr sz="2000" spc="-10" dirty="0">
                <a:latin typeface="Verdana"/>
                <a:cs typeface="Verdana"/>
              </a:rPr>
              <a:t>est </a:t>
            </a:r>
            <a:r>
              <a:rPr sz="2000" spc="-15" dirty="0">
                <a:latin typeface="Verdana"/>
                <a:cs typeface="Verdana"/>
              </a:rPr>
              <a:t>la </a:t>
            </a:r>
            <a:r>
              <a:rPr sz="2000" spc="-10" dirty="0">
                <a:latin typeface="Verdana"/>
                <a:cs typeface="Verdana"/>
              </a:rPr>
              <a:t> </a:t>
            </a:r>
            <a:r>
              <a:rPr sz="2000" spc="-5" dirty="0">
                <a:latin typeface="Verdana"/>
                <a:cs typeface="Verdana"/>
              </a:rPr>
              <a:t>charge</a:t>
            </a:r>
            <a:r>
              <a:rPr sz="2000" spc="480" dirty="0">
                <a:latin typeface="Verdana"/>
                <a:cs typeface="Verdana"/>
              </a:rPr>
              <a:t> </a:t>
            </a:r>
            <a:r>
              <a:rPr sz="2000" spc="-10" dirty="0">
                <a:latin typeface="Verdana"/>
                <a:cs typeface="Verdana"/>
              </a:rPr>
              <a:t>totale</a:t>
            </a:r>
            <a:r>
              <a:rPr sz="2000" spc="484" dirty="0">
                <a:latin typeface="Verdana"/>
                <a:cs typeface="Verdana"/>
              </a:rPr>
              <a:t> </a:t>
            </a:r>
            <a:r>
              <a:rPr sz="2000" dirty="0">
                <a:latin typeface="Verdana"/>
                <a:cs typeface="Verdana"/>
              </a:rPr>
              <a:t>du</a:t>
            </a:r>
            <a:r>
              <a:rPr sz="2000" spc="480" dirty="0">
                <a:latin typeface="Verdana"/>
                <a:cs typeface="Verdana"/>
              </a:rPr>
              <a:t> </a:t>
            </a:r>
            <a:r>
              <a:rPr sz="2000" spc="-5" dirty="0">
                <a:latin typeface="Verdana"/>
                <a:cs typeface="Verdana"/>
              </a:rPr>
              <a:t>fluide</a:t>
            </a:r>
            <a:r>
              <a:rPr sz="2000" spc="480" dirty="0">
                <a:latin typeface="Verdana"/>
                <a:cs typeface="Verdana"/>
              </a:rPr>
              <a:t> </a:t>
            </a:r>
            <a:r>
              <a:rPr sz="2000" spc="-5" dirty="0">
                <a:latin typeface="Verdana"/>
                <a:cs typeface="Verdana"/>
              </a:rPr>
              <a:t>dans </a:t>
            </a:r>
            <a:r>
              <a:rPr sz="2000" spc="-690" dirty="0">
                <a:latin typeface="Verdana"/>
                <a:cs typeface="Verdana"/>
              </a:rPr>
              <a:t> </a:t>
            </a:r>
            <a:r>
              <a:rPr sz="2000" spc="-5" dirty="0">
                <a:latin typeface="Verdana"/>
                <a:cs typeface="Verdana"/>
              </a:rPr>
              <a:t>le</a:t>
            </a:r>
            <a:r>
              <a:rPr sz="2000" spc="580" dirty="0">
                <a:latin typeface="Verdana"/>
                <a:cs typeface="Verdana"/>
              </a:rPr>
              <a:t> </a:t>
            </a:r>
            <a:r>
              <a:rPr sz="2000" spc="-5" dirty="0">
                <a:latin typeface="Verdana"/>
                <a:cs typeface="Verdana"/>
              </a:rPr>
              <a:t>bac,</a:t>
            </a:r>
            <a:r>
              <a:rPr sz="2000" spc="565" dirty="0">
                <a:latin typeface="Verdana"/>
                <a:cs typeface="Verdana"/>
              </a:rPr>
              <a:t> </a:t>
            </a:r>
            <a:r>
              <a:rPr sz="2000" spc="-5" dirty="0">
                <a:latin typeface="Verdana"/>
                <a:cs typeface="Verdana"/>
              </a:rPr>
              <a:t>htA</a:t>
            </a:r>
            <a:r>
              <a:rPr sz="2000" spc="575" dirty="0">
                <a:latin typeface="Verdana"/>
                <a:cs typeface="Verdana"/>
              </a:rPr>
              <a:t> </a:t>
            </a:r>
            <a:r>
              <a:rPr sz="2000" spc="-5" dirty="0">
                <a:latin typeface="Verdana"/>
                <a:cs typeface="Verdana"/>
              </a:rPr>
              <a:t>la</a:t>
            </a:r>
            <a:r>
              <a:rPr sz="2000" spc="570" dirty="0">
                <a:latin typeface="Verdana"/>
                <a:cs typeface="Verdana"/>
              </a:rPr>
              <a:t> </a:t>
            </a:r>
            <a:r>
              <a:rPr sz="2000" spc="-5" dirty="0">
                <a:latin typeface="Verdana"/>
                <a:cs typeface="Verdana"/>
              </a:rPr>
              <a:t>charge</a:t>
            </a:r>
            <a:r>
              <a:rPr sz="2000" spc="580" dirty="0">
                <a:latin typeface="Verdana"/>
                <a:cs typeface="Verdana"/>
              </a:rPr>
              <a:t> </a:t>
            </a:r>
            <a:r>
              <a:rPr sz="2000" spc="-10" dirty="0">
                <a:latin typeface="Verdana"/>
                <a:cs typeface="Verdana"/>
              </a:rPr>
              <a:t>totale </a:t>
            </a:r>
            <a:r>
              <a:rPr sz="2000" spc="-690" dirty="0">
                <a:latin typeface="Verdana"/>
                <a:cs typeface="Verdana"/>
              </a:rPr>
              <a:t> </a:t>
            </a:r>
            <a:r>
              <a:rPr sz="2000" dirty="0">
                <a:latin typeface="Verdana"/>
                <a:cs typeface="Verdana"/>
              </a:rPr>
              <a:t>du</a:t>
            </a:r>
            <a:r>
              <a:rPr sz="2000" spc="5" dirty="0">
                <a:latin typeface="Verdana"/>
                <a:cs typeface="Verdana"/>
              </a:rPr>
              <a:t> </a:t>
            </a:r>
            <a:r>
              <a:rPr sz="2000" spc="-5" dirty="0">
                <a:latin typeface="Verdana"/>
                <a:cs typeface="Verdana"/>
              </a:rPr>
              <a:t>fluide</a:t>
            </a:r>
            <a:r>
              <a:rPr sz="2000" dirty="0">
                <a:latin typeface="Verdana"/>
                <a:cs typeface="Verdana"/>
              </a:rPr>
              <a:t> à</a:t>
            </a:r>
            <a:r>
              <a:rPr sz="2000" spc="5" dirty="0">
                <a:latin typeface="Verdana"/>
                <a:cs typeface="Verdana"/>
              </a:rPr>
              <a:t> </a:t>
            </a:r>
            <a:r>
              <a:rPr sz="2000" spc="-5" dirty="0">
                <a:latin typeface="Verdana"/>
                <a:cs typeface="Verdana"/>
              </a:rPr>
              <a:t>l’entrée</a:t>
            </a:r>
            <a:r>
              <a:rPr sz="2000" dirty="0">
                <a:latin typeface="Verdana"/>
                <a:cs typeface="Verdana"/>
              </a:rPr>
              <a:t> </a:t>
            </a:r>
            <a:r>
              <a:rPr sz="2000" spc="-5" dirty="0">
                <a:latin typeface="Verdana"/>
                <a:cs typeface="Verdana"/>
              </a:rPr>
              <a:t>de</a:t>
            </a:r>
            <a:r>
              <a:rPr sz="2000" dirty="0">
                <a:latin typeface="Verdana"/>
                <a:cs typeface="Verdana"/>
              </a:rPr>
              <a:t> </a:t>
            </a:r>
            <a:r>
              <a:rPr sz="2000" spc="-10" dirty="0">
                <a:latin typeface="Verdana"/>
                <a:cs typeface="Verdana"/>
              </a:rPr>
              <a:t>la </a:t>
            </a:r>
            <a:r>
              <a:rPr sz="2000" spc="-5" dirty="0">
                <a:latin typeface="Verdana"/>
                <a:cs typeface="Verdana"/>
              </a:rPr>
              <a:t> pompe</a:t>
            </a:r>
            <a:r>
              <a:rPr sz="2000" dirty="0">
                <a:latin typeface="Verdana"/>
                <a:cs typeface="Verdana"/>
              </a:rPr>
              <a:t> </a:t>
            </a:r>
            <a:r>
              <a:rPr sz="2000" spc="-5" dirty="0">
                <a:latin typeface="Verdana"/>
                <a:cs typeface="Verdana"/>
              </a:rPr>
              <a:t>et</a:t>
            </a:r>
            <a:r>
              <a:rPr sz="2000" dirty="0">
                <a:latin typeface="Verdana"/>
                <a:cs typeface="Verdana"/>
              </a:rPr>
              <a:t> J</a:t>
            </a:r>
            <a:r>
              <a:rPr sz="2000" spc="5" dirty="0">
                <a:latin typeface="Verdana"/>
                <a:cs typeface="Verdana"/>
              </a:rPr>
              <a:t> </a:t>
            </a:r>
            <a:r>
              <a:rPr sz="2000" spc="-5" dirty="0">
                <a:latin typeface="Verdana"/>
                <a:cs typeface="Verdana"/>
              </a:rPr>
              <a:t>la</a:t>
            </a:r>
            <a:r>
              <a:rPr sz="2000" dirty="0">
                <a:latin typeface="Verdana"/>
                <a:cs typeface="Verdana"/>
              </a:rPr>
              <a:t> </a:t>
            </a:r>
            <a:r>
              <a:rPr sz="2000" spc="-5" dirty="0">
                <a:latin typeface="Verdana"/>
                <a:cs typeface="Verdana"/>
              </a:rPr>
              <a:t>perte</a:t>
            </a:r>
            <a:r>
              <a:rPr sz="2000" spc="695" dirty="0">
                <a:latin typeface="Verdana"/>
                <a:cs typeface="Verdana"/>
              </a:rPr>
              <a:t> </a:t>
            </a:r>
            <a:r>
              <a:rPr sz="2000" spc="-5" dirty="0">
                <a:latin typeface="Verdana"/>
                <a:cs typeface="Verdana"/>
              </a:rPr>
              <a:t>de </a:t>
            </a:r>
            <a:r>
              <a:rPr sz="2000" spc="-690" dirty="0">
                <a:latin typeface="Verdana"/>
                <a:cs typeface="Verdana"/>
              </a:rPr>
              <a:t> </a:t>
            </a:r>
            <a:r>
              <a:rPr sz="2000" spc="-5" dirty="0">
                <a:latin typeface="Verdana"/>
                <a:cs typeface="Verdana"/>
              </a:rPr>
              <a:t>charge</a:t>
            </a:r>
            <a:r>
              <a:rPr sz="2000" spc="450" dirty="0">
                <a:latin typeface="Verdana"/>
                <a:cs typeface="Verdana"/>
              </a:rPr>
              <a:t> </a:t>
            </a:r>
            <a:r>
              <a:rPr sz="2000" spc="-10" dirty="0">
                <a:latin typeface="Verdana"/>
                <a:cs typeface="Verdana"/>
              </a:rPr>
              <a:t>subie</a:t>
            </a:r>
            <a:r>
              <a:rPr sz="2000" spc="465" dirty="0">
                <a:latin typeface="Verdana"/>
                <a:cs typeface="Verdana"/>
              </a:rPr>
              <a:t> </a:t>
            </a:r>
            <a:r>
              <a:rPr sz="2000" spc="-5" dirty="0">
                <a:latin typeface="Verdana"/>
                <a:cs typeface="Verdana"/>
              </a:rPr>
              <a:t>par</a:t>
            </a:r>
            <a:r>
              <a:rPr sz="2000" spc="465" dirty="0">
                <a:latin typeface="Verdana"/>
                <a:cs typeface="Verdana"/>
              </a:rPr>
              <a:t> </a:t>
            </a:r>
            <a:r>
              <a:rPr sz="2000" spc="-5" dirty="0">
                <a:latin typeface="Verdana"/>
                <a:cs typeface="Verdana"/>
              </a:rPr>
              <a:t>le</a:t>
            </a:r>
            <a:r>
              <a:rPr sz="2000" spc="434" dirty="0">
                <a:latin typeface="Verdana"/>
                <a:cs typeface="Verdana"/>
              </a:rPr>
              <a:t> </a:t>
            </a:r>
            <a:r>
              <a:rPr sz="2000" spc="-5" dirty="0">
                <a:latin typeface="Verdana"/>
                <a:cs typeface="Verdana"/>
              </a:rPr>
              <a:t>fluide</a:t>
            </a:r>
            <a:endParaRPr sz="2000">
              <a:latin typeface="Verdana"/>
              <a:cs typeface="Verdana"/>
            </a:endParaRPr>
          </a:p>
        </p:txBody>
      </p:sp>
      <p:sp>
        <p:nvSpPr>
          <p:cNvPr id="3" name="object 3"/>
          <p:cNvSpPr txBox="1"/>
          <p:nvPr/>
        </p:nvSpPr>
        <p:spPr>
          <a:xfrm>
            <a:off x="793191" y="3650360"/>
            <a:ext cx="323723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Verdana"/>
                <a:cs typeface="Verdana"/>
              </a:rPr>
              <a:t>entre</a:t>
            </a:r>
            <a:r>
              <a:rPr sz="2000" spc="-50" dirty="0">
                <a:latin typeface="Verdana"/>
                <a:cs typeface="Verdana"/>
              </a:rPr>
              <a:t> </a:t>
            </a:r>
            <a:r>
              <a:rPr sz="2000" spc="-5" dirty="0">
                <a:latin typeface="Verdana"/>
                <a:cs typeface="Verdana"/>
              </a:rPr>
              <a:t>le</a:t>
            </a:r>
            <a:r>
              <a:rPr sz="2000" spc="-20" dirty="0">
                <a:latin typeface="Verdana"/>
                <a:cs typeface="Verdana"/>
              </a:rPr>
              <a:t> </a:t>
            </a:r>
            <a:r>
              <a:rPr sz="2000" spc="-5" dirty="0">
                <a:latin typeface="Verdana"/>
                <a:cs typeface="Verdana"/>
              </a:rPr>
              <a:t>bac</a:t>
            </a:r>
            <a:r>
              <a:rPr sz="2000" spc="-25" dirty="0">
                <a:latin typeface="Verdana"/>
                <a:cs typeface="Verdana"/>
              </a:rPr>
              <a:t> </a:t>
            </a:r>
            <a:r>
              <a:rPr sz="2000" spc="-5" dirty="0">
                <a:latin typeface="Verdana"/>
                <a:cs typeface="Verdana"/>
              </a:rPr>
              <a:t>et</a:t>
            </a:r>
            <a:r>
              <a:rPr sz="2000" spc="-20" dirty="0">
                <a:latin typeface="Verdana"/>
                <a:cs typeface="Verdana"/>
              </a:rPr>
              <a:t> </a:t>
            </a:r>
            <a:r>
              <a:rPr sz="2000" spc="-5" dirty="0">
                <a:latin typeface="Verdana"/>
                <a:cs typeface="Verdana"/>
              </a:rPr>
              <a:t>la</a:t>
            </a:r>
            <a:r>
              <a:rPr sz="2000" spc="-10" dirty="0">
                <a:latin typeface="Verdana"/>
                <a:cs typeface="Verdana"/>
              </a:rPr>
              <a:t> </a:t>
            </a:r>
            <a:r>
              <a:rPr sz="2000" spc="-5" dirty="0">
                <a:latin typeface="Verdana"/>
                <a:cs typeface="Verdana"/>
              </a:rPr>
              <a:t>pompe.</a:t>
            </a:r>
            <a:endParaRPr sz="2000">
              <a:latin typeface="Verdana"/>
              <a:cs typeface="Verdana"/>
            </a:endParaRPr>
          </a:p>
        </p:txBody>
      </p:sp>
      <p:pic>
        <p:nvPicPr>
          <p:cNvPr id="4" name="object 4"/>
          <p:cNvPicPr/>
          <p:nvPr/>
        </p:nvPicPr>
        <p:blipFill>
          <a:blip r:embed="rId2" cstate="print"/>
          <a:stretch>
            <a:fillRect/>
          </a:stretch>
        </p:blipFill>
        <p:spPr>
          <a:xfrm>
            <a:off x="4857750" y="714375"/>
            <a:ext cx="3754247" cy="2971800"/>
          </a:xfrm>
          <a:prstGeom prst="rect">
            <a:avLst/>
          </a:prstGeom>
        </p:spPr>
      </p:pic>
      <p:sp>
        <p:nvSpPr>
          <p:cNvPr id="5" name="object 5"/>
          <p:cNvSpPr txBox="1"/>
          <p:nvPr/>
        </p:nvSpPr>
        <p:spPr>
          <a:xfrm>
            <a:off x="4887595" y="3602558"/>
            <a:ext cx="3783329" cy="331470"/>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FF3300"/>
                </a:solidFill>
                <a:latin typeface="Verdana"/>
                <a:cs typeface="Verdana"/>
              </a:rPr>
              <a:t>Figure</a:t>
            </a:r>
            <a:r>
              <a:rPr sz="2000" b="1" spc="-35" dirty="0">
                <a:solidFill>
                  <a:srgbClr val="FF3300"/>
                </a:solidFill>
                <a:latin typeface="Verdana"/>
                <a:cs typeface="Verdana"/>
              </a:rPr>
              <a:t> </a:t>
            </a:r>
            <a:r>
              <a:rPr sz="2000" b="1" dirty="0">
                <a:solidFill>
                  <a:srgbClr val="FF3300"/>
                </a:solidFill>
                <a:latin typeface="Verdana"/>
                <a:cs typeface="Verdana"/>
              </a:rPr>
              <a:t>11:</a:t>
            </a:r>
            <a:r>
              <a:rPr sz="2000" b="1" spc="-5" dirty="0">
                <a:solidFill>
                  <a:srgbClr val="FF3300"/>
                </a:solidFill>
                <a:latin typeface="Verdana"/>
                <a:cs typeface="Verdana"/>
              </a:rPr>
              <a:t> </a:t>
            </a:r>
            <a:r>
              <a:rPr sz="2000" b="1" dirty="0">
                <a:solidFill>
                  <a:srgbClr val="FF3300"/>
                </a:solidFill>
                <a:latin typeface="Verdana"/>
                <a:cs typeface="Verdana"/>
              </a:rPr>
              <a:t>Bilan</a:t>
            </a:r>
            <a:r>
              <a:rPr sz="2000" b="1" spc="-5" dirty="0">
                <a:solidFill>
                  <a:srgbClr val="FF3300"/>
                </a:solidFill>
                <a:latin typeface="Verdana"/>
                <a:cs typeface="Verdana"/>
              </a:rPr>
              <a:t> </a:t>
            </a:r>
            <a:r>
              <a:rPr sz="2000" b="1" dirty="0">
                <a:solidFill>
                  <a:srgbClr val="FF3300"/>
                </a:solidFill>
                <a:latin typeface="Verdana"/>
                <a:cs typeface="Verdana"/>
              </a:rPr>
              <a:t>de</a:t>
            </a:r>
            <a:r>
              <a:rPr sz="2000" b="1" spc="-20" dirty="0">
                <a:solidFill>
                  <a:srgbClr val="FF3300"/>
                </a:solidFill>
                <a:latin typeface="Verdana"/>
                <a:cs typeface="Verdana"/>
              </a:rPr>
              <a:t> </a:t>
            </a:r>
            <a:r>
              <a:rPr sz="2000" b="1" spc="-5" dirty="0">
                <a:solidFill>
                  <a:srgbClr val="FF3300"/>
                </a:solidFill>
                <a:latin typeface="Verdana"/>
                <a:cs typeface="Verdana"/>
              </a:rPr>
              <a:t>charge</a:t>
            </a:r>
            <a:endParaRPr sz="2000">
              <a:latin typeface="Verdana"/>
              <a:cs typeface="Verdana"/>
            </a:endParaRPr>
          </a:p>
        </p:txBody>
      </p:sp>
      <p:sp>
        <p:nvSpPr>
          <p:cNvPr id="6" name="object 6"/>
          <p:cNvSpPr txBox="1"/>
          <p:nvPr/>
        </p:nvSpPr>
        <p:spPr>
          <a:xfrm>
            <a:off x="793191" y="4050841"/>
            <a:ext cx="7702550" cy="2569845"/>
          </a:xfrm>
          <a:prstGeom prst="rect">
            <a:avLst/>
          </a:prstGeom>
        </p:spPr>
        <p:txBody>
          <a:bodyPr vert="horz" wrap="square" lIns="0" tIns="65404" rIns="0" bIns="0" rtlCol="0">
            <a:spAutoFit/>
          </a:bodyPr>
          <a:lstStyle/>
          <a:p>
            <a:pPr marL="12700" algn="just">
              <a:lnSpc>
                <a:spcPct val="100000"/>
              </a:lnSpc>
              <a:spcBef>
                <a:spcPts val="515"/>
              </a:spcBef>
            </a:pPr>
            <a:r>
              <a:rPr sz="2000" spc="-5" dirty="0">
                <a:latin typeface="Verdana"/>
                <a:cs typeface="Verdana"/>
              </a:rPr>
              <a:t>On</a:t>
            </a:r>
            <a:r>
              <a:rPr sz="2000" spc="-25" dirty="0">
                <a:latin typeface="Verdana"/>
                <a:cs typeface="Verdana"/>
              </a:rPr>
              <a:t> </a:t>
            </a:r>
            <a:r>
              <a:rPr sz="2000" spc="-5" dirty="0">
                <a:latin typeface="Verdana"/>
                <a:cs typeface="Verdana"/>
              </a:rPr>
              <a:t>peut</a:t>
            </a:r>
            <a:r>
              <a:rPr sz="2000" spc="-15" dirty="0">
                <a:latin typeface="Verdana"/>
                <a:cs typeface="Verdana"/>
              </a:rPr>
              <a:t> </a:t>
            </a:r>
            <a:r>
              <a:rPr sz="2000" spc="-5" dirty="0">
                <a:latin typeface="Verdana"/>
                <a:cs typeface="Verdana"/>
              </a:rPr>
              <a:t>en déduire</a:t>
            </a:r>
            <a:r>
              <a:rPr sz="2000" spc="-20" dirty="0">
                <a:latin typeface="Verdana"/>
                <a:cs typeface="Verdana"/>
              </a:rPr>
              <a:t> </a:t>
            </a:r>
            <a:r>
              <a:rPr sz="2000" spc="-25" dirty="0">
                <a:latin typeface="Verdana"/>
                <a:cs typeface="Verdana"/>
              </a:rPr>
              <a:t>PA </a:t>
            </a:r>
            <a:r>
              <a:rPr sz="2000" spc="5" dirty="0">
                <a:latin typeface="Verdana"/>
                <a:cs typeface="Verdana"/>
              </a:rPr>
              <a:t>=</a:t>
            </a:r>
            <a:r>
              <a:rPr sz="2000" spc="-15" dirty="0">
                <a:latin typeface="Verdana"/>
                <a:cs typeface="Verdana"/>
              </a:rPr>
              <a:t> </a:t>
            </a:r>
            <a:r>
              <a:rPr sz="2000" dirty="0">
                <a:latin typeface="Verdana"/>
                <a:cs typeface="Verdana"/>
              </a:rPr>
              <a:t>P1</a:t>
            </a:r>
            <a:r>
              <a:rPr sz="2000" spc="-20" dirty="0">
                <a:latin typeface="Verdana"/>
                <a:cs typeface="Verdana"/>
              </a:rPr>
              <a:t> </a:t>
            </a:r>
            <a:r>
              <a:rPr sz="2000" dirty="0">
                <a:latin typeface="Verdana"/>
                <a:cs typeface="Verdana"/>
              </a:rPr>
              <a:t>-</a:t>
            </a:r>
            <a:r>
              <a:rPr sz="2000" spc="5" dirty="0">
                <a:latin typeface="Verdana"/>
                <a:cs typeface="Verdana"/>
              </a:rPr>
              <a:t> </a:t>
            </a:r>
            <a:r>
              <a:rPr sz="2000" dirty="0">
                <a:latin typeface="Verdana"/>
                <a:cs typeface="Verdana"/>
              </a:rPr>
              <a:t>ρ</a:t>
            </a:r>
            <a:r>
              <a:rPr sz="2000" spc="-15" dirty="0">
                <a:latin typeface="Verdana"/>
                <a:cs typeface="Verdana"/>
              </a:rPr>
              <a:t> </a:t>
            </a:r>
            <a:r>
              <a:rPr sz="2000" dirty="0">
                <a:latin typeface="Verdana"/>
                <a:cs typeface="Verdana"/>
              </a:rPr>
              <a:t>.</a:t>
            </a:r>
            <a:r>
              <a:rPr sz="2000" spc="-5" dirty="0">
                <a:latin typeface="Verdana"/>
                <a:cs typeface="Verdana"/>
              </a:rPr>
              <a:t> </a:t>
            </a:r>
            <a:r>
              <a:rPr sz="2000" dirty="0">
                <a:latin typeface="Verdana"/>
                <a:cs typeface="Verdana"/>
              </a:rPr>
              <a:t>g</a:t>
            </a:r>
            <a:r>
              <a:rPr sz="2000" spc="-10" dirty="0">
                <a:latin typeface="Verdana"/>
                <a:cs typeface="Verdana"/>
              </a:rPr>
              <a:t> </a:t>
            </a:r>
            <a:r>
              <a:rPr sz="2000" dirty="0">
                <a:latin typeface="Verdana"/>
                <a:cs typeface="Verdana"/>
              </a:rPr>
              <a:t>.</a:t>
            </a:r>
            <a:r>
              <a:rPr sz="2000" spc="-10" dirty="0">
                <a:latin typeface="Verdana"/>
                <a:cs typeface="Verdana"/>
              </a:rPr>
              <a:t> </a:t>
            </a:r>
            <a:r>
              <a:rPr sz="2000" dirty="0">
                <a:latin typeface="Verdana"/>
                <a:cs typeface="Verdana"/>
              </a:rPr>
              <a:t>(ZA</a:t>
            </a:r>
            <a:r>
              <a:rPr sz="2000" spc="-5" dirty="0">
                <a:latin typeface="Verdana"/>
                <a:cs typeface="Verdana"/>
              </a:rPr>
              <a:t> </a:t>
            </a:r>
            <a:r>
              <a:rPr sz="2000" dirty="0">
                <a:latin typeface="Verdana"/>
                <a:cs typeface="Verdana"/>
              </a:rPr>
              <a:t>–</a:t>
            </a:r>
            <a:r>
              <a:rPr sz="2000" spc="-15" dirty="0">
                <a:latin typeface="Verdana"/>
                <a:cs typeface="Verdana"/>
              </a:rPr>
              <a:t> </a:t>
            </a:r>
            <a:r>
              <a:rPr sz="2000" dirty="0">
                <a:latin typeface="Verdana"/>
                <a:cs typeface="Verdana"/>
              </a:rPr>
              <a:t>Z1) -</a:t>
            </a:r>
            <a:r>
              <a:rPr sz="2000" spc="5" dirty="0">
                <a:latin typeface="Verdana"/>
                <a:cs typeface="Verdana"/>
              </a:rPr>
              <a:t> </a:t>
            </a:r>
            <a:r>
              <a:rPr sz="2000" dirty="0">
                <a:latin typeface="Verdana"/>
                <a:cs typeface="Verdana"/>
              </a:rPr>
              <a:t>J</a:t>
            </a:r>
            <a:endParaRPr sz="2000">
              <a:latin typeface="Verdana"/>
              <a:cs typeface="Verdana"/>
            </a:endParaRPr>
          </a:p>
          <a:p>
            <a:pPr marL="12700" marR="5080" algn="just">
              <a:lnSpc>
                <a:spcPct val="100000"/>
              </a:lnSpc>
              <a:spcBef>
                <a:spcPts val="409"/>
              </a:spcBef>
            </a:pPr>
            <a:r>
              <a:rPr sz="2000" spc="-5" dirty="0">
                <a:latin typeface="Verdana"/>
                <a:cs typeface="Verdana"/>
              </a:rPr>
              <a:t>Nous</a:t>
            </a:r>
            <a:r>
              <a:rPr sz="2000" dirty="0">
                <a:latin typeface="Verdana"/>
                <a:cs typeface="Verdana"/>
              </a:rPr>
              <a:t> </a:t>
            </a:r>
            <a:r>
              <a:rPr sz="2000" spc="-10" dirty="0">
                <a:latin typeface="Verdana"/>
                <a:cs typeface="Verdana"/>
              </a:rPr>
              <a:t>voyons</a:t>
            </a:r>
            <a:r>
              <a:rPr sz="2000" spc="-5" dirty="0">
                <a:latin typeface="Verdana"/>
                <a:cs typeface="Verdana"/>
              </a:rPr>
              <a:t> que,</a:t>
            </a:r>
            <a:r>
              <a:rPr sz="2000" dirty="0">
                <a:latin typeface="Verdana"/>
                <a:cs typeface="Verdana"/>
              </a:rPr>
              <a:t> </a:t>
            </a:r>
            <a:r>
              <a:rPr sz="2000" spc="-5" dirty="0">
                <a:latin typeface="Verdana"/>
                <a:cs typeface="Verdana"/>
              </a:rPr>
              <a:t>compte</a:t>
            </a:r>
            <a:r>
              <a:rPr sz="2000" dirty="0">
                <a:latin typeface="Verdana"/>
                <a:cs typeface="Verdana"/>
              </a:rPr>
              <a:t> </a:t>
            </a:r>
            <a:r>
              <a:rPr sz="2000" spc="-10" dirty="0">
                <a:latin typeface="Verdana"/>
                <a:cs typeface="Verdana"/>
              </a:rPr>
              <a:t>tenu</a:t>
            </a:r>
            <a:r>
              <a:rPr sz="2000" spc="-5" dirty="0">
                <a:latin typeface="Verdana"/>
                <a:cs typeface="Verdana"/>
              </a:rPr>
              <a:t> des</a:t>
            </a:r>
            <a:r>
              <a:rPr sz="2000" dirty="0">
                <a:latin typeface="Verdana"/>
                <a:cs typeface="Verdana"/>
              </a:rPr>
              <a:t> </a:t>
            </a:r>
            <a:r>
              <a:rPr sz="2000" spc="-10" dirty="0">
                <a:latin typeface="Verdana"/>
                <a:cs typeface="Verdana"/>
              </a:rPr>
              <a:t>termes</a:t>
            </a:r>
            <a:r>
              <a:rPr sz="2000" spc="-5" dirty="0">
                <a:latin typeface="Verdana"/>
                <a:cs typeface="Verdana"/>
              </a:rPr>
              <a:t> qui</a:t>
            </a:r>
            <a:r>
              <a:rPr sz="2000" dirty="0">
                <a:latin typeface="Verdana"/>
                <a:cs typeface="Verdana"/>
              </a:rPr>
              <a:t> </a:t>
            </a:r>
            <a:r>
              <a:rPr sz="2000" spc="-5" dirty="0">
                <a:latin typeface="Verdana"/>
                <a:cs typeface="Verdana"/>
              </a:rPr>
              <a:t>se </a:t>
            </a:r>
            <a:r>
              <a:rPr sz="2000" dirty="0">
                <a:latin typeface="Verdana"/>
                <a:cs typeface="Verdana"/>
              </a:rPr>
              <a:t> </a:t>
            </a:r>
            <a:r>
              <a:rPr sz="2000" spc="-10" dirty="0">
                <a:latin typeface="Verdana"/>
                <a:cs typeface="Verdana"/>
              </a:rPr>
              <a:t>retranchent,</a:t>
            </a:r>
            <a:r>
              <a:rPr sz="2000" spc="-5" dirty="0">
                <a:latin typeface="Verdana"/>
                <a:cs typeface="Verdana"/>
              </a:rPr>
              <a:t> la</a:t>
            </a:r>
            <a:r>
              <a:rPr sz="2000" dirty="0">
                <a:latin typeface="Verdana"/>
                <a:cs typeface="Verdana"/>
              </a:rPr>
              <a:t> </a:t>
            </a:r>
            <a:r>
              <a:rPr sz="2000" b="1" spc="-5" dirty="0">
                <a:latin typeface="Verdana"/>
                <a:cs typeface="Verdana"/>
              </a:rPr>
              <a:t>pression</a:t>
            </a:r>
            <a:r>
              <a:rPr sz="2000" b="1" dirty="0">
                <a:latin typeface="Verdana"/>
                <a:cs typeface="Verdana"/>
              </a:rPr>
              <a:t> PA</a:t>
            </a:r>
            <a:r>
              <a:rPr sz="2000" b="1" spc="5" dirty="0">
                <a:latin typeface="Verdana"/>
                <a:cs typeface="Verdana"/>
              </a:rPr>
              <a:t> </a:t>
            </a:r>
            <a:r>
              <a:rPr sz="2000" spc="-5" dirty="0">
                <a:latin typeface="Verdana"/>
                <a:cs typeface="Verdana"/>
              </a:rPr>
              <a:t>peut</a:t>
            </a:r>
            <a:r>
              <a:rPr sz="2000" dirty="0">
                <a:latin typeface="Verdana"/>
                <a:cs typeface="Verdana"/>
              </a:rPr>
              <a:t> </a:t>
            </a:r>
            <a:r>
              <a:rPr sz="2000" spc="-5" dirty="0">
                <a:latin typeface="Verdana"/>
                <a:cs typeface="Verdana"/>
              </a:rPr>
              <a:t>être</a:t>
            </a:r>
            <a:r>
              <a:rPr sz="2000" dirty="0">
                <a:latin typeface="Verdana"/>
                <a:cs typeface="Verdana"/>
              </a:rPr>
              <a:t> </a:t>
            </a:r>
            <a:r>
              <a:rPr sz="2000" b="1" spc="-10" dirty="0">
                <a:latin typeface="Verdana"/>
                <a:cs typeface="Verdana"/>
              </a:rPr>
              <a:t>très</a:t>
            </a:r>
            <a:r>
              <a:rPr sz="2000" b="1" spc="-5" dirty="0">
                <a:latin typeface="Verdana"/>
                <a:cs typeface="Verdana"/>
              </a:rPr>
              <a:t> </a:t>
            </a:r>
            <a:r>
              <a:rPr sz="2000" b="1" dirty="0">
                <a:latin typeface="Verdana"/>
                <a:cs typeface="Verdana"/>
              </a:rPr>
              <a:t>faible</a:t>
            </a:r>
            <a:r>
              <a:rPr sz="2000" dirty="0">
                <a:latin typeface="Verdana"/>
                <a:cs typeface="Verdana"/>
              </a:rPr>
              <a:t>.</a:t>
            </a:r>
            <a:r>
              <a:rPr sz="2000" spc="5" dirty="0">
                <a:latin typeface="Verdana"/>
                <a:cs typeface="Verdana"/>
              </a:rPr>
              <a:t> </a:t>
            </a:r>
            <a:r>
              <a:rPr sz="2000" spc="-10" dirty="0">
                <a:latin typeface="Verdana"/>
                <a:cs typeface="Verdana"/>
              </a:rPr>
              <a:t>En </a:t>
            </a:r>
            <a:r>
              <a:rPr sz="2000" spc="-690" dirty="0">
                <a:latin typeface="Verdana"/>
                <a:cs typeface="Verdana"/>
              </a:rPr>
              <a:t> </a:t>
            </a:r>
            <a:r>
              <a:rPr sz="2000" spc="-30" dirty="0">
                <a:latin typeface="Verdana"/>
                <a:cs typeface="Verdana"/>
              </a:rPr>
              <a:t>particulier, </a:t>
            </a:r>
            <a:r>
              <a:rPr sz="2000" spc="-5" dirty="0">
                <a:latin typeface="Verdana"/>
                <a:cs typeface="Verdana"/>
              </a:rPr>
              <a:t>elle peut devenir égale </a:t>
            </a:r>
            <a:r>
              <a:rPr sz="2000" dirty="0">
                <a:latin typeface="Verdana"/>
                <a:cs typeface="Verdana"/>
              </a:rPr>
              <a:t>à </a:t>
            </a:r>
            <a:r>
              <a:rPr sz="2000" spc="-5" dirty="0">
                <a:latin typeface="Verdana"/>
                <a:cs typeface="Verdana"/>
              </a:rPr>
              <a:t>la pression de </a:t>
            </a:r>
            <a:r>
              <a:rPr sz="2000" spc="-10" dirty="0">
                <a:latin typeface="Verdana"/>
                <a:cs typeface="Verdana"/>
              </a:rPr>
              <a:t>vapeur </a:t>
            </a:r>
            <a:r>
              <a:rPr sz="2000" spc="-5" dirty="0">
                <a:latin typeface="Verdana"/>
                <a:cs typeface="Verdana"/>
              </a:rPr>
              <a:t> </a:t>
            </a:r>
            <a:r>
              <a:rPr sz="2000" spc="-10" dirty="0">
                <a:latin typeface="Verdana"/>
                <a:cs typeface="Verdana"/>
              </a:rPr>
              <a:t>saturante </a:t>
            </a:r>
            <a:r>
              <a:rPr sz="2000" dirty="0">
                <a:latin typeface="Verdana"/>
                <a:cs typeface="Verdana"/>
              </a:rPr>
              <a:t>du </a:t>
            </a:r>
            <a:r>
              <a:rPr sz="2000" spc="-10" dirty="0">
                <a:latin typeface="Verdana"/>
                <a:cs typeface="Verdana"/>
              </a:rPr>
              <a:t>liquide. Il </a:t>
            </a:r>
            <a:r>
              <a:rPr sz="2000" spc="-5" dirty="0">
                <a:latin typeface="Verdana"/>
                <a:cs typeface="Verdana"/>
              </a:rPr>
              <a:t>se produit alors une vaporisation </a:t>
            </a:r>
            <a:r>
              <a:rPr sz="2000" dirty="0">
                <a:latin typeface="Verdana"/>
                <a:cs typeface="Verdana"/>
              </a:rPr>
              <a:t> </a:t>
            </a:r>
            <a:r>
              <a:rPr sz="2000" spc="-5" dirty="0">
                <a:latin typeface="Verdana"/>
                <a:cs typeface="Verdana"/>
              </a:rPr>
              <a:t>partielle</a:t>
            </a:r>
            <a:r>
              <a:rPr sz="2000" dirty="0">
                <a:latin typeface="Verdana"/>
                <a:cs typeface="Verdana"/>
              </a:rPr>
              <a:t> du</a:t>
            </a:r>
            <a:r>
              <a:rPr sz="2000" spc="5" dirty="0">
                <a:latin typeface="Verdana"/>
                <a:cs typeface="Verdana"/>
              </a:rPr>
              <a:t> </a:t>
            </a:r>
            <a:r>
              <a:rPr sz="2000" spc="-5" dirty="0">
                <a:latin typeface="Verdana"/>
                <a:cs typeface="Verdana"/>
              </a:rPr>
              <a:t>liquide,</a:t>
            </a:r>
            <a:r>
              <a:rPr sz="2000" dirty="0">
                <a:latin typeface="Verdana"/>
                <a:cs typeface="Verdana"/>
              </a:rPr>
              <a:t> analogue</a:t>
            </a:r>
            <a:r>
              <a:rPr sz="2000" spc="5" dirty="0">
                <a:latin typeface="Verdana"/>
                <a:cs typeface="Verdana"/>
              </a:rPr>
              <a:t> </a:t>
            </a:r>
            <a:r>
              <a:rPr sz="2000" dirty="0">
                <a:latin typeface="Verdana"/>
                <a:cs typeface="Verdana"/>
              </a:rPr>
              <a:t>à</a:t>
            </a:r>
            <a:r>
              <a:rPr sz="2000" spc="5" dirty="0">
                <a:latin typeface="Verdana"/>
                <a:cs typeface="Verdana"/>
              </a:rPr>
              <a:t> </a:t>
            </a:r>
            <a:r>
              <a:rPr sz="2000" spc="-5" dirty="0">
                <a:latin typeface="Verdana"/>
                <a:cs typeface="Verdana"/>
              </a:rPr>
              <a:t>une</a:t>
            </a:r>
            <a:r>
              <a:rPr sz="2000" dirty="0">
                <a:latin typeface="Verdana"/>
                <a:cs typeface="Verdana"/>
              </a:rPr>
              <a:t> </a:t>
            </a:r>
            <a:r>
              <a:rPr sz="2000" spc="-5" dirty="0">
                <a:latin typeface="Verdana"/>
                <a:cs typeface="Verdana"/>
              </a:rPr>
              <a:t>ébullition,</a:t>
            </a:r>
            <a:r>
              <a:rPr sz="2000" dirty="0">
                <a:latin typeface="Verdana"/>
                <a:cs typeface="Verdana"/>
              </a:rPr>
              <a:t> </a:t>
            </a:r>
            <a:r>
              <a:rPr sz="2000" spc="-5" dirty="0">
                <a:latin typeface="Verdana"/>
                <a:cs typeface="Verdana"/>
              </a:rPr>
              <a:t>donnant </a:t>
            </a:r>
            <a:r>
              <a:rPr sz="2000" spc="-690" dirty="0">
                <a:latin typeface="Verdana"/>
                <a:cs typeface="Verdana"/>
              </a:rPr>
              <a:t> </a:t>
            </a:r>
            <a:r>
              <a:rPr sz="2000" spc="-5" dirty="0">
                <a:latin typeface="Verdana"/>
                <a:cs typeface="Verdana"/>
              </a:rPr>
              <a:t>naissance </a:t>
            </a:r>
            <a:r>
              <a:rPr sz="2000" dirty="0">
                <a:latin typeface="Verdana"/>
                <a:cs typeface="Verdana"/>
              </a:rPr>
              <a:t>à </a:t>
            </a:r>
            <a:r>
              <a:rPr sz="2000" spc="-5" dirty="0">
                <a:latin typeface="Verdana"/>
                <a:cs typeface="Verdana"/>
              </a:rPr>
              <a:t>des bulles de </a:t>
            </a:r>
            <a:r>
              <a:rPr sz="2000" spc="-50" dirty="0">
                <a:latin typeface="Verdana"/>
                <a:cs typeface="Verdana"/>
              </a:rPr>
              <a:t>vapeur. </a:t>
            </a:r>
            <a:r>
              <a:rPr sz="2000" spc="-5" dirty="0">
                <a:latin typeface="Verdana"/>
                <a:cs typeface="Verdana"/>
              </a:rPr>
              <a:t>C’est le phénomène de </a:t>
            </a:r>
            <a:r>
              <a:rPr sz="2000" dirty="0">
                <a:latin typeface="Verdana"/>
                <a:cs typeface="Verdana"/>
              </a:rPr>
              <a:t> </a:t>
            </a:r>
            <a:r>
              <a:rPr sz="2000" spc="-5" dirty="0">
                <a:latin typeface="Verdana"/>
                <a:cs typeface="Verdana"/>
              </a:rPr>
              <a:t>cavitation.</a:t>
            </a:r>
            <a:endParaRPr sz="2000">
              <a:latin typeface="Verdana"/>
              <a:cs typeface="Verdana"/>
            </a:endParaRPr>
          </a:p>
        </p:txBody>
      </p:sp>
      <p:sp>
        <p:nvSpPr>
          <p:cNvPr id="7" name="Espace réservé du numéro de diapositive 6"/>
          <p:cNvSpPr>
            <a:spLocks noGrp="1"/>
          </p:cNvSpPr>
          <p:nvPr>
            <p:ph type="sldNum" sz="quarter" idx="7"/>
          </p:nvPr>
        </p:nvSpPr>
        <p:spPr/>
        <p:txBody>
          <a:bodyPr/>
          <a:lstStyle/>
          <a:p>
            <a:fld id="{B6F15528-21DE-4FAA-801E-634DDDAF4B2B}" type="slidenum">
              <a:rPr lang="fr-FR" smtClean="0"/>
              <a:t>49</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600200" y="238871"/>
            <a:ext cx="5486400" cy="634789"/>
          </a:xfrm>
          <a:prstGeom prst="rect">
            <a:avLst/>
          </a:prstGeom>
          <a:solidFill>
            <a:srgbClr val="00B050"/>
          </a:solidFill>
          <a:ln w="9525">
            <a:solidFill>
              <a:srgbClr val="98B954"/>
            </a:solidFill>
          </a:ln>
        </p:spPr>
        <p:txBody>
          <a:bodyPr vert="horz" wrap="square" lIns="0" tIns="140970" rIns="0" bIns="0" rtlCol="0">
            <a:spAutoFit/>
          </a:bodyPr>
          <a:lstStyle/>
          <a:p>
            <a:pPr marL="414020">
              <a:lnSpc>
                <a:spcPct val="100000"/>
              </a:lnSpc>
              <a:spcBef>
                <a:spcPts val="1110"/>
              </a:spcBef>
            </a:pPr>
            <a:r>
              <a:rPr sz="3200" i="1" u="none" dirty="0">
                <a:solidFill>
                  <a:srgbClr val="FFFFFF"/>
                </a:solidFill>
                <a:latin typeface="Times New Roman"/>
                <a:cs typeface="Times New Roman"/>
              </a:rPr>
              <a:t>I.</a:t>
            </a:r>
            <a:r>
              <a:rPr sz="3200" i="1" u="none" spc="-20" dirty="0">
                <a:solidFill>
                  <a:srgbClr val="FFFFFF"/>
                </a:solidFill>
                <a:latin typeface="Times New Roman"/>
                <a:cs typeface="Times New Roman"/>
              </a:rPr>
              <a:t> </a:t>
            </a:r>
            <a:r>
              <a:rPr sz="3200" i="1" u="none" dirty="0">
                <a:solidFill>
                  <a:srgbClr val="FFFFFF"/>
                </a:solidFill>
                <a:latin typeface="Times New Roman"/>
                <a:cs typeface="Times New Roman"/>
              </a:rPr>
              <a:t>1.</a:t>
            </a:r>
            <a:r>
              <a:rPr sz="3200" i="1" u="none" spc="-15" dirty="0">
                <a:solidFill>
                  <a:srgbClr val="FFFFFF"/>
                </a:solidFill>
                <a:latin typeface="Times New Roman"/>
                <a:cs typeface="Times New Roman"/>
              </a:rPr>
              <a:t> </a:t>
            </a:r>
            <a:r>
              <a:rPr sz="3200" i="1" u="none" dirty="0">
                <a:solidFill>
                  <a:srgbClr val="FFFFFF"/>
                </a:solidFill>
                <a:latin typeface="Times New Roman"/>
                <a:cs typeface="Times New Roman"/>
              </a:rPr>
              <a:t>1.</a:t>
            </a:r>
            <a:r>
              <a:rPr sz="3200" i="1" u="none" spc="-20" dirty="0">
                <a:solidFill>
                  <a:srgbClr val="FFFFFF"/>
                </a:solidFill>
                <a:latin typeface="Times New Roman"/>
                <a:cs typeface="Times New Roman"/>
              </a:rPr>
              <a:t> </a:t>
            </a:r>
            <a:r>
              <a:rPr lang="fr-FR" sz="3200" i="1" u="none" spc="-5" dirty="0" smtClean="0">
                <a:solidFill>
                  <a:srgbClr val="FFFFFF"/>
                </a:solidFill>
                <a:latin typeface="Times New Roman"/>
                <a:cs typeface="Times New Roman"/>
              </a:rPr>
              <a:t>définition des pompes</a:t>
            </a:r>
            <a:endParaRPr sz="3200" dirty="0">
              <a:latin typeface="Times New Roman"/>
              <a:cs typeface="Times New Roman"/>
            </a:endParaRPr>
          </a:p>
        </p:txBody>
      </p:sp>
      <p:sp>
        <p:nvSpPr>
          <p:cNvPr id="9" name="object 9"/>
          <p:cNvSpPr txBox="1"/>
          <p:nvPr/>
        </p:nvSpPr>
        <p:spPr>
          <a:xfrm>
            <a:off x="155575" y="1295400"/>
            <a:ext cx="8586017" cy="4012509"/>
          </a:xfrm>
          <a:prstGeom prst="rect">
            <a:avLst/>
          </a:prstGeom>
        </p:spPr>
        <p:txBody>
          <a:bodyPr vert="horz" wrap="square" lIns="0" tIns="12700" rIns="0" bIns="0" numCol="1" rtlCol="0">
            <a:spAutoFit/>
          </a:bodyPr>
          <a:lstStyle/>
          <a:p>
            <a:pPr marL="12700" algn="just">
              <a:lnSpc>
                <a:spcPts val="3335"/>
              </a:lnSpc>
              <a:spcBef>
                <a:spcPts val="100"/>
              </a:spcBef>
              <a:tabLst>
                <a:tab pos="1755139" algn="l"/>
                <a:tab pos="3817620" algn="l"/>
                <a:tab pos="4892040" algn="l"/>
              </a:tabLst>
            </a:pPr>
            <a:r>
              <a:rPr lang="fr-FR" sz="2400" b="1" dirty="0"/>
              <a:t>Une</a:t>
            </a:r>
            <a:r>
              <a:rPr lang="fr-FR" sz="2400" dirty="0"/>
              <a:t> </a:t>
            </a:r>
            <a:r>
              <a:rPr lang="fr-FR" sz="2400" b="1" i="1" dirty="0"/>
              <a:t>pompe</a:t>
            </a:r>
            <a:r>
              <a:rPr lang="fr-FR" sz="2400" dirty="0"/>
              <a:t> est </a:t>
            </a:r>
            <a:r>
              <a:rPr lang="fr-FR" sz="2400" dirty="0" smtClean="0"/>
              <a:t>une machine </a:t>
            </a:r>
            <a:r>
              <a:rPr lang="fr-FR" sz="2400" b="1" dirty="0" smtClean="0">
                <a:solidFill>
                  <a:schemeClr val="tx2"/>
                </a:solidFill>
              </a:rPr>
              <a:t>génératrice</a:t>
            </a:r>
            <a:r>
              <a:rPr lang="fr-FR" sz="2400" dirty="0" smtClean="0"/>
              <a:t> permettant</a:t>
            </a:r>
            <a:r>
              <a:rPr lang="fr-FR" sz="2400" dirty="0"/>
              <a:t> de </a:t>
            </a:r>
            <a:r>
              <a:rPr lang="fr-FR" sz="2400" dirty="0">
                <a:solidFill>
                  <a:srgbClr val="C00000"/>
                </a:solidFill>
              </a:rPr>
              <a:t>transformé</a:t>
            </a:r>
            <a:r>
              <a:rPr lang="fr-FR" sz="2400" dirty="0"/>
              <a:t> l’énergie mécanique </a:t>
            </a:r>
            <a:r>
              <a:rPr lang="fr-FR" sz="2400" dirty="0" smtClean="0">
                <a:latin typeface="Times New Roman"/>
                <a:cs typeface="Times New Roman"/>
              </a:rPr>
              <a:t>d</a:t>
            </a:r>
            <a:r>
              <a:rPr lang="fr-FR" sz="2400" spc="5" dirty="0" smtClean="0">
                <a:latin typeface="Times New Roman"/>
                <a:cs typeface="Times New Roman"/>
              </a:rPr>
              <a:t>’</a:t>
            </a:r>
            <a:r>
              <a:rPr lang="fr-FR" sz="2400" dirty="0" smtClean="0">
                <a:latin typeface="Times New Roman"/>
                <a:cs typeface="Times New Roman"/>
              </a:rPr>
              <a:t>un </a:t>
            </a:r>
            <a:r>
              <a:rPr lang="fr-FR" sz="2400" spc="-5" dirty="0" smtClean="0">
                <a:latin typeface="Times New Roman"/>
                <a:cs typeface="Times New Roman"/>
              </a:rPr>
              <a:t>m</a:t>
            </a:r>
            <a:r>
              <a:rPr lang="fr-FR" sz="2400" dirty="0" smtClean="0">
                <a:latin typeface="Times New Roman"/>
                <a:cs typeface="Times New Roman"/>
              </a:rPr>
              <a:t>o</a:t>
            </a:r>
            <a:r>
              <a:rPr lang="fr-FR" sz="2400" spc="-5" dirty="0" smtClean="0">
                <a:latin typeface="Times New Roman"/>
                <a:cs typeface="Times New Roman"/>
              </a:rPr>
              <a:t>t</a:t>
            </a:r>
            <a:r>
              <a:rPr lang="fr-FR" sz="2400" spc="-10" dirty="0" smtClean="0">
                <a:latin typeface="Times New Roman"/>
                <a:cs typeface="Times New Roman"/>
              </a:rPr>
              <a:t>e</a:t>
            </a:r>
            <a:r>
              <a:rPr lang="fr-FR" sz="2400" dirty="0" smtClean="0">
                <a:latin typeface="Times New Roman"/>
                <a:cs typeface="Times New Roman"/>
              </a:rPr>
              <a:t>ur </a:t>
            </a:r>
            <a:r>
              <a:rPr lang="fr-FR" sz="2400" dirty="0" smtClean="0"/>
              <a:t>de </a:t>
            </a:r>
            <a:r>
              <a:rPr lang="fr-FR" sz="2400" dirty="0"/>
              <a:t>rotation on énergie </a:t>
            </a:r>
            <a:r>
              <a:rPr lang="fr-FR" sz="2400" dirty="0" smtClean="0"/>
              <a:t>hydraulique</a:t>
            </a:r>
            <a:r>
              <a:rPr sz="2400" b="1" spc="-5" dirty="0" smtClean="0">
                <a:latin typeface="Times New Roman"/>
                <a:cs typeface="Times New Roman"/>
              </a:rPr>
              <a:t> </a:t>
            </a:r>
            <a:r>
              <a:rPr sz="2400" spc="-5" dirty="0" smtClean="0">
                <a:latin typeface="Times New Roman"/>
                <a:cs typeface="Times New Roman"/>
              </a:rPr>
              <a:t>a fin</a:t>
            </a:r>
            <a:r>
              <a:rPr lang="fr-FR" sz="2400" spc="-5" dirty="0" smtClean="0">
                <a:latin typeface="Times New Roman"/>
                <a:cs typeface="Times New Roman"/>
              </a:rPr>
              <a:t> </a:t>
            </a:r>
            <a:r>
              <a:rPr sz="2400" spc="-5" dirty="0" smtClean="0">
                <a:latin typeface="Times New Roman"/>
                <a:cs typeface="Times New Roman"/>
              </a:rPr>
              <a:t>:</a:t>
            </a:r>
            <a:endParaRPr lang="fr-FR" sz="2400" spc="-5" dirty="0" smtClean="0">
              <a:latin typeface="Times New Roman"/>
              <a:cs typeface="Times New Roman"/>
            </a:endParaRPr>
          </a:p>
          <a:p>
            <a:pPr marL="12700" marR="5080" algn="just">
              <a:lnSpc>
                <a:spcPct val="101400"/>
              </a:lnSpc>
              <a:spcBef>
                <a:spcPts val="50"/>
              </a:spcBef>
              <a:buFont typeface="Times New Roman"/>
              <a:buAutoNum type="arabicPeriod"/>
              <a:tabLst>
                <a:tab pos="427990" algn="l"/>
                <a:tab pos="428625" algn="l"/>
                <a:tab pos="1140460" algn="l"/>
                <a:tab pos="1939925" algn="l"/>
                <a:tab pos="2976245" algn="l"/>
                <a:tab pos="3481070" algn="l"/>
                <a:tab pos="4615815" algn="l"/>
                <a:tab pos="5417185" algn="l"/>
                <a:tab pos="6661150" algn="l"/>
                <a:tab pos="6967220" algn="l"/>
                <a:tab pos="7472045" algn="l"/>
              </a:tabLst>
            </a:pPr>
            <a:r>
              <a:rPr lang="fr-FR" sz="2400" dirty="0" smtClean="0">
                <a:latin typeface="Times New Roman"/>
                <a:cs typeface="Times New Roman"/>
              </a:rPr>
              <a:t>De </a:t>
            </a:r>
            <a:r>
              <a:rPr lang="fr-FR" sz="2400" spc="5" dirty="0" smtClean="0">
                <a:latin typeface="Times New Roman"/>
                <a:cs typeface="Times New Roman"/>
              </a:rPr>
              <a:t>f</a:t>
            </a:r>
            <a:r>
              <a:rPr lang="fr-FR" sz="2400" spc="-10" dirty="0" smtClean="0">
                <a:latin typeface="Times New Roman"/>
                <a:cs typeface="Times New Roman"/>
              </a:rPr>
              <a:t>a</a:t>
            </a:r>
            <a:r>
              <a:rPr lang="fr-FR" sz="2400" spc="-5" dirty="0" smtClean="0">
                <a:latin typeface="Times New Roman"/>
                <a:cs typeface="Times New Roman"/>
              </a:rPr>
              <a:t>i</a:t>
            </a:r>
            <a:r>
              <a:rPr lang="fr-FR" sz="2400" spc="5" dirty="0" smtClean="0">
                <a:latin typeface="Times New Roman"/>
                <a:cs typeface="Times New Roman"/>
              </a:rPr>
              <a:t>r</a:t>
            </a:r>
            <a:r>
              <a:rPr lang="fr-FR" sz="2400" dirty="0" smtClean="0">
                <a:latin typeface="Times New Roman"/>
                <a:cs typeface="Times New Roman"/>
              </a:rPr>
              <a:t>e p</a:t>
            </a:r>
            <a:r>
              <a:rPr lang="fr-FR" sz="2400" spc="-10" dirty="0" smtClean="0">
                <a:latin typeface="Times New Roman"/>
                <a:cs typeface="Times New Roman"/>
              </a:rPr>
              <a:t>a</a:t>
            </a:r>
            <a:r>
              <a:rPr lang="fr-FR" sz="2400" spc="-5" dirty="0" smtClean="0">
                <a:latin typeface="Times New Roman"/>
                <a:cs typeface="Times New Roman"/>
              </a:rPr>
              <a:t>ss</a:t>
            </a:r>
            <a:r>
              <a:rPr lang="fr-FR" sz="2400" spc="-10" dirty="0" smtClean="0">
                <a:latin typeface="Times New Roman"/>
                <a:cs typeface="Times New Roman"/>
              </a:rPr>
              <a:t>e</a:t>
            </a:r>
            <a:r>
              <a:rPr lang="fr-FR" sz="2400" dirty="0" smtClean="0">
                <a:latin typeface="Times New Roman"/>
                <a:cs typeface="Times New Roman"/>
              </a:rPr>
              <a:t>r un </a:t>
            </a:r>
            <a:r>
              <a:rPr lang="fr-FR" sz="2400" spc="-5" dirty="0" smtClean="0">
                <a:latin typeface="Times New Roman"/>
                <a:cs typeface="Times New Roman"/>
              </a:rPr>
              <a:t>li</a:t>
            </a:r>
            <a:r>
              <a:rPr lang="fr-FR" sz="2400" dirty="0" smtClean="0">
                <a:latin typeface="Times New Roman"/>
                <a:cs typeface="Times New Roman"/>
              </a:rPr>
              <a:t>qu</a:t>
            </a:r>
            <a:r>
              <a:rPr lang="fr-FR" sz="2400" spc="-5" dirty="0" smtClean="0">
                <a:latin typeface="Times New Roman"/>
                <a:cs typeface="Times New Roman"/>
              </a:rPr>
              <a:t>i</a:t>
            </a:r>
            <a:r>
              <a:rPr lang="fr-FR" sz="2400" dirty="0" smtClean="0">
                <a:latin typeface="Times New Roman"/>
                <a:cs typeface="Times New Roman"/>
              </a:rPr>
              <a:t>de d</a:t>
            </a:r>
            <a:r>
              <a:rPr lang="fr-FR" sz="2400" spc="5" dirty="0" smtClean="0">
                <a:latin typeface="Times New Roman"/>
                <a:cs typeface="Times New Roman"/>
              </a:rPr>
              <a:t>’</a:t>
            </a:r>
            <a:r>
              <a:rPr lang="fr-FR" sz="2400" dirty="0" smtClean="0">
                <a:latin typeface="Times New Roman"/>
                <a:cs typeface="Times New Roman"/>
              </a:rPr>
              <a:t>un n</a:t>
            </a:r>
            <a:r>
              <a:rPr lang="fr-FR" sz="2400" spc="-5" dirty="0" smtClean="0">
                <a:latin typeface="Times New Roman"/>
                <a:cs typeface="Times New Roman"/>
              </a:rPr>
              <a:t>i</a:t>
            </a:r>
            <a:r>
              <a:rPr lang="fr-FR" sz="2400" dirty="0" smtClean="0">
                <a:latin typeface="Times New Roman"/>
                <a:cs typeface="Times New Roman"/>
              </a:rPr>
              <a:t>v</a:t>
            </a:r>
            <a:r>
              <a:rPr lang="fr-FR" sz="2400" spc="-10" dirty="0" smtClean="0">
                <a:latin typeface="Times New Roman"/>
                <a:cs typeface="Times New Roman"/>
              </a:rPr>
              <a:t>ea</a:t>
            </a:r>
            <a:r>
              <a:rPr lang="fr-FR" sz="2400" dirty="0" smtClean="0">
                <a:latin typeface="Times New Roman"/>
                <a:cs typeface="Times New Roman"/>
              </a:rPr>
              <a:t>u à un </a:t>
            </a:r>
            <a:r>
              <a:rPr lang="fr-FR" sz="2400" spc="-10" dirty="0" smtClean="0">
                <a:latin typeface="Times New Roman"/>
                <a:cs typeface="Times New Roman"/>
              </a:rPr>
              <a:t>a</a:t>
            </a:r>
            <a:r>
              <a:rPr lang="fr-FR" sz="2400" dirty="0" smtClean="0">
                <a:latin typeface="Times New Roman"/>
                <a:cs typeface="Times New Roman"/>
              </a:rPr>
              <a:t>u</a:t>
            </a:r>
            <a:r>
              <a:rPr lang="fr-FR" sz="2400" spc="-5" dirty="0" smtClean="0">
                <a:latin typeface="Times New Roman"/>
                <a:cs typeface="Times New Roman"/>
              </a:rPr>
              <a:t>t</a:t>
            </a:r>
            <a:r>
              <a:rPr lang="fr-FR" sz="2400" spc="5" dirty="0" smtClean="0">
                <a:latin typeface="Times New Roman"/>
                <a:cs typeface="Times New Roman"/>
              </a:rPr>
              <a:t>r</a:t>
            </a:r>
            <a:r>
              <a:rPr lang="fr-FR" sz="2400" dirty="0" smtClean="0">
                <a:latin typeface="Times New Roman"/>
                <a:cs typeface="Times New Roman"/>
              </a:rPr>
              <a:t>e  </a:t>
            </a:r>
            <a:r>
              <a:rPr lang="fr-FR" sz="2400" spc="-5" dirty="0" smtClean="0">
                <a:latin typeface="Times New Roman"/>
                <a:cs typeface="Times New Roman"/>
              </a:rPr>
              <a:t>niveau plus élevé.</a:t>
            </a:r>
            <a:endParaRPr lang="fr-FR" sz="2400" dirty="0" smtClean="0">
              <a:latin typeface="Times New Roman"/>
              <a:cs typeface="Times New Roman"/>
            </a:endParaRPr>
          </a:p>
          <a:p>
            <a:pPr marL="368300" indent="-355600">
              <a:lnSpc>
                <a:spcPct val="100000"/>
              </a:lnSpc>
              <a:spcBef>
                <a:spcPts val="5"/>
              </a:spcBef>
              <a:buFont typeface="Times New Roman"/>
              <a:buAutoNum type="arabicPeriod"/>
              <a:tabLst>
                <a:tab pos="368300" algn="l"/>
              </a:tabLst>
            </a:pPr>
            <a:r>
              <a:rPr lang="fr-FR" sz="2400" spc="-5" dirty="0" smtClean="0">
                <a:latin typeface="Times New Roman"/>
                <a:cs typeface="Times New Roman"/>
              </a:rPr>
              <a:t>D’augmenter le</a:t>
            </a:r>
            <a:r>
              <a:rPr lang="fr-FR" sz="2400" spc="-15" dirty="0" smtClean="0">
                <a:latin typeface="Times New Roman"/>
                <a:cs typeface="Times New Roman"/>
              </a:rPr>
              <a:t> </a:t>
            </a:r>
            <a:r>
              <a:rPr lang="fr-FR" sz="2400" spc="-5" dirty="0" smtClean="0">
                <a:latin typeface="Times New Roman"/>
                <a:cs typeface="Times New Roman"/>
              </a:rPr>
              <a:t>pression</a:t>
            </a:r>
            <a:r>
              <a:rPr lang="fr-FR" sz="2400" spc="-10" dirty="0" smtClean="0">
                <a:latin typeface="Times New Roman"/>
                <a:cs typeface="Times New Roman"/>
              </a:rPr>
              <a:t> </a:t>
            </a:r>
            <a:r>
              <a:rPr lang="fr-FR" sz="2400" dirty="0" smtClean="0">
                <a:latin typeface="Times New Roman"/>
                <a:cs typeface="Times New Roman"/>
              </a:rPr>
              <a:t>d’un</a:t>
            </a:r>
            <a:r>
              <a:rPr lang="fr-FR" sz="2400" spc="-5" dirty="0" smtClean="0">
                <a:latin typeface="Times New Roman"/>
                <a:cs typeface="Times New Roman"/>
              </a:rPr>
              <a:t> fluide.</a:t>
            </a:r>
          </a:p>
          <a:p>
            <a:pPr marL="12700">
              <a:spcBef>
                <a:spcPts val="5"/>
              </a:spcBef>
              <a:tabLst>
                <a:tab pos="368300" algn="l"/>
              </a:tabLst>
            </a:pPr>
            <a:endParaRPr lang="fr-FR" sz="2000" dirty="0" smtClean="0">
              <a:latin typeface="Times New Roman"/>
              <a:cs typeface="Times New Roman"/>
            </a:endParaRPr>
          </a:p>
          <a:p>
            <a:pPr marL="12700">
              <a:spcBef>
                <a:spcPts val="5"/>
              </a:spcBef>
              <a:tabLst>
                <a:tab pos="368300" algn="l"/>
              </a:tabLst>
            </a:pPr>
            <a:endParaRPr lang="fr-FR" sz="2000" b="1" spc="-10" dirty="0" smtClean="0">
              <a:latin typeface="Times New Roman"/>
              <a:cs typeface="Times New Roman"/>
            </a:endParaRPr>
          </a:p>
          <a:p>
            <a:pPr marL="12700">
              <a:spcBef>
                <a:spcPts val="5"/>
              </a:spcBef>
              <a:tabLst>
                <a:tab pos="368300" algn="l"/>
              </a:tabLst>
            </a:pPr>
            <a:endParaRPr lang="fr-FR" sz="2000" b="1" spc="-10" dirty="0">
              <a:latin typeface="Times New Roman"/>
              <a:cs typeface="Times New Roman"/>
            </a:endParaRPr>
          </a:p>
          <a:p>
            <a:pPr marL="12700">
              <a:spcBef>
                <a:spcPts val="5"/>
              </a:spcBef>
              <a:tabLst>
                <a:tab pos="368300" algn="l"/>
              </a:tabLst>
            </a:pPr>
            <a:endParaRPr lang="fr-FR" sz="2000" b="1" spc="-10" dirty="0" smtClean="0">
              <a:latin typeface="Times New Roman"/>
              <a:cs typeface="Times New Roman"/>
            </a:endParaRPr>
          </a:p>
          <a:p>
            <a:pPr marL="368300" indent="-355600">
              <a:lnSpc>
                <a:spcPct val="100000"/>
              </a:lnSpc>
              <a:spcBef>
                <a:spcPts val="5"/>
              </a:spcBef>
              <a:buFont typeface="Times New Roman"/>
              <a:buAutoNum type="arabicPeriod"/>
              <a:tabLst>
                <a:tab pos="368300" algn="l"/>
              </a:tabLst>
            </a:pPr>
            <a:endParaRPr lang="fr-FR" sz="2000" dirty="0" smtClean="0">
              <a:latin typeface="Times New Roman"/>
              <a:cs typeface="Times New Roman"/>
            </a:endParaRPr>
          </a:p>
          <a:p>
            <a:pPr marL="12700" algn="just">
              <a:lnSpc>
                <a:spcPts val="3335"/>
              </a:lnSpc>
              <a:spcBef>
                <a:spcPts val="100"/>
              </a:spcBef>
              <a:tabLst>
                <a:tab pos="1755139" algn="l"/>
                <a:tab pos="3817620" algn="l"/>
                <a:tab pos="4892040" algn="l"/>
              </a:tabLst>
            </a:pPr>
            <a:endParaRPr sz="2000" dirty="0">
              <a:latin typeface="Times New Roman"/>
              <a:cs typeface="Times New Roman"/>
            </a:endParaRPr>
          </a:p>
        </p:txBody>
      </p:sp>
      <p:sp>
        <p:nvSpPr>
          <p:cNvPr id="15" name="object 15"/>
          <p:cNvSpPr txBox="1"/>
          <p:nvPr/>
        </p:nvSpPr>
        <p:spPr>
          <a:xfrm>
            <a:off x="8503602" y="642162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libri"/>
                <a:cs typeface="Calibri"/>
              </a:rPr>
              <a:t>4</a:t>
            </a:r>
            <a:endParaRPr sz="1200">
              <a:latin typeface="Calibri"/>
              <a:cs typeface="Calibri"/>
            </a:endParaRPr>
          </a:p>
        </p:txBody>
      </p:sp>
      <p:sp>
        <p:nvSpPr>
          <p:cNvPr id="17" name="AutoShape 2" descr="Pompe centrifuge de qualité professionnelle | LaBonnePompe.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AutoShape 4" descr="Pompe centrifuge de qualité professionnelle | LaBonnePompe.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AutoShape 6" descr="Pompes à entraînement magnétique | Pompe magnétique en plastiqu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descr="C:\Users\User\télécharg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752" y="3657600"/>
            <a:ext cx="3445497" cy="2457450"/>
          </a:xfrm>
          <a:prstGeom prst="rect">
            <a:avLst/>
          </a:prstGeom>
          <a:noFill/>
          <a:extLst>
            <a:ext uri="{909E8E84-426E-40DD-AFC4-6F175D3DCCD1}">
              <a14:hiddenFill xmlns:a14="http://schemas.microsoft.com/office/drawing/2010/main">
                <a:solidFill>
                  <a:srgbClr val="FFFFFF"/>
                </a:solidFill>
              </a14:hiddenFill>
            </a:ext>
          </a:extLst>
        </p:spPr>
      </p:pic>
      <p:pic>
        <p:nvPicPr>
          <p:cNvPr id="20" name="object 2"/>
          <p:cNvPicPr/>
          <p:nvPr/>
        </p:nvPicPr>
        <p:blipFill>
          <a:blip r:embed="rId3" cstate="print"/>
          <a:stretch>
            <a:fillRect/>
          </a:stretch>
        </p:blipFill>
        <p:spPr>
          <a:xfrm>
            <a:off x="612774" y="3475770"/>
            <a:ext cx="3959225" cy="3100362"/>
          </a:xfrm>
          <a:prstGeom prst="rect">
            <a:avLst/>
          </a:prstGeom>
        </p:spPr>
      </p:pic>
      <p:sp>
        <p:nvSpPr>
          <p:cNvPr id="2" name="Espace réservé du numéro de diapositive 1"/>
          <p:cNvSpPr>
            <a:spLocks noGrp="1"/>
          </p:cNvSpPr>
          <p:nvPr>
            <p:ph type="sldNum" sz="quarter" idx="7"/>
          </p:nvPr>
        </p:nvSpPr>
        <p:spPr/>
        <p:txBody>
          <a:bodyPr/>
          <a:lstStyle/>
          <a:p>
            <a:fld id="{B6F15528-21DE-4FAA-801E-634DDDAF4B2B}" type="slidenum">
              <a:rPr lang="fr-FR" smtClean="0"/>
              <a:t>5</a:t>
            </a:fld>
            <a:endParaRPr lang="fr-FR"/>
          </a:p>
        </p:txBody>
      </p:sp>
    </p:spTree>
    <p:extLst>
      <p:ext uri="{BB962C8B-B14F-4D97-AF65-F5344CB8AC3E}">
        <p14:creationId xmlns:p14="http://schemas.microsoft.com/office/powerpoint/2010/main" val="18418816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3768" y="294258"/>
            <a:ext cx="7564120" cy="4904105"/>
          </a:xfrm>
          <a:prstGeom prst="rect">
            <a:avLst/>
          </a:prstGeom>
        </p:spPr>
        <p:txBody>
          <a:bodyPr vert="horz" wrap="square" lIns="0" tIns="12700" rIns="0" bIns="0" rtlCol="0">
            <a:spAutoFit/>
          </a:bodyPr>
          <a:lstStyle/>
          <a:p>
            <a:pPr marL="50800" marR="41275" algn="just">
              <a:lnSpc>
                <a:spcPct val="100000"/>
              </a:lnSpc>
              <a:spcBef>
                <a:spcPts val="100"/>
              </a:spcBef>
            </a:pPr>
            <a:r>
              <a:rPr sz="2000" spc="-5" dirty="0">
                <a:latin typeface="Verdana"/>
                <a:cs typeface="Verdana"/>
              </a:rPr>
              <a:t>On</a:t>
            </a:r>
            <a:r>
              <a:rPr sz="2000" dirty="0">
                <a:latin typeface="Verdana"/>
                <a:cs typeface="Verdana"/>
              </a:rPr>
              <a:t> </a:t>
            </a:r>
            <a:r>
              <a:rPr sz="2000" spc="-5" dirty="0">
                <a:latin typeface="Verdana"/>
                <a:cs typeface="Verdana"/>
              </a:rPr>
              <a:t>constate</a:t>
            </a:r>
            <a:r>
              <a:rPr sz="2000" dirty="0">
                <a:latin typeface="Verdana"/>
                <a:cs typeface="Verdana"/>
              </a:rPr>
              <a:t> </a:t>
            </a:r>
            <a:r>
              <a:rPr sz="2000" spc="-5" dirty="0">
                <a:latin typeface="Verdana"/>
                <a:cs typeface="Verdana"/>
              </a:rPr>
              <a:t>donc</a:t>
            </a:r>
            <a:r>
              <a:rPr sz="2000" dirty="0">
                <a:latin typeface="Verdana"/>
                <a:cs typeface="Verdana"/>
              </a:rPr>
              <a:t> </a:t>
            </a:r>
            <a:r>
              <a:rPr sz="2000" spc="-10" dirty="0">
                <a:latin typeface="Verdana"/>
                <a:cs typeface="Verdana"/>
              </a:rPr>
              <a:t>que</a:t>
            </a:r>
            <a:r>
              <a:rPr sz="2000" spc="-5" dirty="0">
                <a:latin typeface="Verdana"/>
                <a:cs typeface="Verdana"/>
              </a:rPr>
              <a:t> selon</a:t>
            </a:r>
            <a:r>
              <a:rPr sz="2000" dirty="0">
                <a:latin typeface="Verdana"/>
                <a:cs typeface="Verdana"/>
              </a:rPr>
              <a:t> </a:t>
            </a:r>
            <a:r>
              <a:rPr sz="2000" b="1" spc="-5" dirty="0">
                <a:latin typeface="Verdana"/>
                <a:cs typeface="Verdana"/>
              </a:rPr>
              <a:t>l’implantation</a:t>
            </a:r>
            <a:r>
              <a:rPr sz="2000" b="1" dirty="0">
                <a:latin typeface="Verdana"/>
                <a:cs typeface="Verdana"/>
              </a:rPr>
              <a:t> de</a:t>
            </a:r>
            <a:r>
              <a:rPr sz="2000" b="1" spc="680" dirty="0">
                <a:latin typeface="Verdana"/>
                <a:cs typeface="Verdana"/>
              </a:rPr>
              <a:t> </a:t>
            </a:r>
            <a:r>
              <a:rPr sz="2000" b="1" spc="-5" dirty="0">
                <a:latin typeface="Verdana"/>
                <a:cs typeface="Verdana"/>
              </a:rPr>
              <a:t>la </a:t>
            </a:r>
            <a:r>
              <a:rPr sz="2000" b="1" dirty="0">
                <a:latin typeface="Verdana"/>
                <a:cs typeface="Verdana"/>
              </a:rPr>
              <a:t> </a:t>
            </a:r>
            <a:r>
              <a:rPr sz="2000" b="1" spc="-5" dirty="0">
                <a:latin typeface="Verdana"/>
                <a:cs typeface="Verdana"/>
              </a:rPr>
              <a:t>pompe</a:t>
            </a:r>
            <a:r>
              <a:rPr sz="2000" spc="-5" dirty="0">
                <a:latin typeface="Verdana"/>
                <a:cs typeface="Verdana"/>
              </a:rPr>
              <a:t>, il </a:t>
            </a:r>
            <a:r>
              <a:rPr sz="2000" dirty="0">
                <a:latin typeface="Verdana"/>
                <a:cs typeface="Verdana"/>
              </a:rPr>
              <a:t>y </a:t>
            </a:r>
            <a:r>
              <a:rPr sz="2000" b="1" dirty="0">
                <a:latin typeface="Verdana"/>
                <a:cs typeface="Verdana"/>
              </a:rPr>
              <a:t>aura ou </a:t>
            </a:r>
            <a:r>
              <a:rPr sz="2000" b="1" spc="-5" dirty="0">
                <a:latin typeface="Verdana"/>
                <a:cs typeface="Verdana"/>
              </a:rPr>
              <a:t>non cavitation</a:t>
            </a:r>
            <a:r>
              <a:rPr sz="2000" spc="-5" dirty="0">
                <a:latin typeface="Verdana"/>
                <a:cs typeface="Verdana"/>
              </a:rPr>
              <a:t>. Ainsi, dans le cas </a:t>
            </a:r>
            <a:r>
              <a:rPr sz="2000" dirty="0">
                <a:latin typeface="Verdana"/>
                <a:cs typeface="Verdana"/>
              </a:rPr>
              <a:t> </a:t>
            </a:r>
            <a:r>
              <a:rPr sz="2000" spc="-5" dirty="0">
                <a:latin typeface="Verdana"/>
                <a:cs typeface="Verdana"/>
              </a:rPr>
              <a:t>de la figure </a:t>
            </a:r>
            <a:r>
              <a:rPr sz="2000" spc="-5" dirty="0">
                <a:solidFill>
                  <a:srgbClr val="C00000"/>
                </a:solidFill>
                <a:latin typeface="Verdana"/>
                <a:cs typeface="Verdana"/>
              </a:rPr>
              <a:t>ci-dessus</a:t>
            </a:r>
            <a:r>
              <a:rPr sz="2000" spc="-5" dirty="0">
                <a:latin typeface="Verdana"/>
                <a:cs typeface="Verdana"/>
              </a:rPr>
              <a:t>, </a:t>
            </a:r>
            <a:r>
              <a:rPr sz="2000" spc="-10" dirty="0">
                <a:latin typeface="Verdana"/>
                <a:cs typeface="Verdana"/>
              </a:rPr>
              <a:t>l’aspiration </a:t>
            </a:r>
            <a:r>
              <a:rPr sz="2000" spc="-5" dirty="0">
                <a:latin typeface="Verdana"/>
                <a:cs typeface="Verdana"/>
              </a:rPr>
              <a:t>de la pompe se </a:t>
            </a:r>
            <a:r>
              <a:rPr sz="2000" spc="-10" dirty="0">
                <a:latin typeface="Verdana"/>
                <a:cs typeface="Verdana"/>
              </a:rPr>
              <a:t>trouve </a:t>
            </a:r>
            <a:r>
              <a:rPr sz="2000" spc="-5" dirty="0">
                <a:latin typeface="Verdana"/>
                <a:cs typeface="Verdana"/>
              </a:rPr>
              <a:t> </a:t>
            </a:r>
            <a:r>
              <a:rPr sz="2000" spc="-10" dirty="0">
                <a:latin typeface="Verdana"/>
                <a:cs typeface="Verdana"/>
              </a:rPr>
              <a:t>bien</a:t>
            </a:r>
            <a:r>
              <a:rPr sz="2000" spc="385" dirty="0">
                <a:latin typeface="Verdana"/>
                <a:cs typeface="Verdana"/>
              </a:rPr>
              <a:t> </a:t>
            </a:r>
            <a:r>
              <a:rPr sz="2000" spc="-5" dirty="0">
                <a:solidFill>
                  <a:srgbClr val="C00000"/>
                </a:solidFill>
                <a:latin typeface="Verdana"/>
                <a:cs typeface="Verdana"/>
              </a:rPr>
              <a:t>au-dessus</a:t>
            </a:r>
            <a:r>
              <a:rPr sz="2000" spc="380" dirty="0">
                <a:latin typeface="Verdana"/>
                <a:cs typeface="Verdana"/>
              </a:rPr>
              <a:t> </a:t>
            </a:r>
            <a:r>
              <a:rPr sz="2000" spc="-5" dirty="0">
                <a:latin typeface="Verdana"/>
                <a:cs typeface="Verdana"/>
              </a:rPr>
              <a:t>du</a:t>
            </a:r>
            <a:r>
              <a:rPr sz="2000" spc="375" dirty="0">
                <a:latin typeface="Verdana"/>
                <a:cs typeface="Verdana"/>
              </a:rPr>
              <a:t> </a:t>
            </a:r>
            <a:r>
              <a:rPr sz="2000" spc="-5" dirty="0">
                <a:latin typeface="Verdana"/>
                <a:cs typeface="Verdana"/>
              </a:rPr>
              <a:t>niveau</a:t>
            </a:r>
            <a:r>
              <a:rPr sz="2000" spc="375" dirty="0">
                <a:latin typeface="Verdana"/>
                <a:cs typeface="Verdana"/>
              </a:rPr>
              <a:t> </a:t>
            </a:r>
            <a:r>
              <a:rPr sz="2000" spc="-5" dirty="0">
                <a:latin typeface="Verdana"/>
                <a:cs typeface="Verdana"/>
              </a:rPr>
              <a:t>de</a:t>
            </a:r>
            <a:r>
              <a:rPr sz="2000" spc="370" dirty="0">
                <a:latin typeface="Verdana"/>
                <a:cs typeface="Verdana"/>
              </a:rPr>
              <a:t> </a:t>
            </a:r>
            <a:r>
              <a:rPr sz="2000" spc="-10" dirty="0">
                <a:latin typeface="Verdana"/>
                <a:cs typeface="Verdana"/>
              </a:rPr>
              <a:t>liquide</a:t>
            </a:r>
            <a:r>
              <a:rPr sz="2000" spc="385" dirty="0">
                <a:latin typeface="Verdana"/>
                <a:cs typeface="Verdana"/>
              </a:rPr>
              <a:t> </a:t>
            </a:r>
            <a:r>
              <a:rPr sz="2000" spc="-5" dirty="0">
                <a:latin typeface="Verdana"/>
                <a:cs typeface="Verdana"/>
              </a:rPr>
              <a:t>dans</a:t>
            </a:r>
            <a:r>
              <a:rPr sz="2000" spc="380" dirty="0">
                <a:latin typeface="Verdana"/>
                <a:cs typeface="Verdana"/>
              </a:rPr>
              <a:t> </a:t>
            </a:r>
            <a:r>
              <a:rPr sz="2000" spc="-5" dirty="0">
                <a:latin typeface="Verdana"/>
                <a:cs typeface="Verdana"/>
              </a:rPr>
              <a:t>le</a:t>
            </a:r>
            <a:r>
              <a:rPr sz="2000" spc="370" dirty="0">
                <a:latin typeface="Verdana"/>
                <a:cs typeface="Verdana"/>
              </a:rPr>
              <a:t> </a:t>
            </a:r>
            <a:r>
              <a:rPr sz="2000" spc="-5" dirty="0">
                <a:latin typeface="Verdana"/>
                <a:cs typeface="Verdana"/>
              </a:rPr>
              <a:t>bac</a:t>
            </a:r>
            <a:r>
              <a:rPr sz="2000" spc="380" dirty="0">
                <a:latin typeface="Verdana"/>
                <a:cs typeface="Verdana"/>
              </a:rPr>
              <a:t> </a:t>
            </a:r>
            <a:r>
              <a:rPr sz="2000" spc="-5" dirty="0">
                <a:latin typeface="Verdana"/>
                <a:cs typeface="Verdana"/>
              </a:rPr>
              <a:t>B1,</a:t>
            </a:r>
            <a:r>
              <a:rPr sz="2000" spc="380" dirty="0">
                <a:latin typeface="Verdana"/>
                <a:cs typeface="Verdana"/>
              </a:rPr>
              <a:t> </a:t>
            </a:r>
            <a:r>
              <a:rPr sz="2000" spc="-20" dirty="0">
                <a:latin typeface="Verdana"/>
                <a:cs typeface="Verdana"/>
              </a:rPr>
              <a:t>et </a:t>
            </a:r>
            <a:r>
              <a:rPr sz="2000" spc="-690" dirty="0">
                <a:latin typeface="Verdana"/>
                <a:cs typeface="Verdana"/>
              </a:rPr>
              <a:t> </a:t>
            </a:r>
            <a:r>
              <a:rPr sz="2000" spc="-5" dirty="0">
                <a:latin typeface="Verdana"/>
                <a:cs typeface="Verdana"/>
              </a:rPr>
              <a:t>par</a:t>
            </a:r>
            <a:r>
              <a:rPr sz="2000" dirty="0">
                <a:latin typeface="Verdana"/>
                <a:cs typeface="Verdana"/>
              </a:rPr>
              <a:t> </a:t>
            </a:r>
            <a:r>
              <a:rPr sz="2000" spc="-5" dirty="0">
                <a:latin typeface="Verdana"/>
                <a:cs typeface="Verdana"/>
              </a:rPr>
              <a:t>conséquent</a:t>
            </a:r>
            <a:r>
              <a:rPr sz="2000" dirty="0">
                <a:latin typeface="Verdana"/>
                <a:cs typeface="Verdana"/>
              </a:rPr>
              <a:t> </a:t>
            </a:r>
            <a:r>
              <a:rPr sz="2000" spc="-5" dirty="0">
                <a:latin typeface="Verdana"/>
                <a:cs typeface="Verdana"/>
              </a:rPr>
              <a:t>le</a:t>
            </a:r>
            <a:r>
              <a:rPr sz="2000" dirty="0">
                <a:latin typeface="Verdana"/>
                <a:cs typeface="Verdana"/>
              </a:rPr>
              <a:t> </a:t>
            </a:r>
            <a:r>
              <a:rPr sz="2000" spc="-5" dirty="0">
                <a:latin typeface="Verdana"/>
                <a:cs typeface="Verdana"/>
              </a:rPr>
              <a:t>terme</a:t>
            </a:r>
            <a:r>
              <a:rPr sz="2000" dirty="0">
                <a:latin typeface="Verdana"/>
                <a:cs typeface="Verdana"/>
              </a:rPr>
              <a:t> zA</a:t>
            </a:r>
            <a:r>
              <a:rPr sz="2000" spc="5" dirty="0">
                <a:latin typeface="Verdana"/>
                <a:cs typeface="Verdana"/>
              </a:rPr>
              <a:t> </a:t>
            </a:r>
            <a:r>
              <a:rPr sz="2000" dirty="0">
                <a:latin typeface="Verdana"/>
                <a:cs typeface="Verdana"/>
              </a:rPr>
              <a:t>−</a:t>
            </a:r>
            <a:r>
              <a:rPr sz="2000" spc="5" dirty="0">
                <a:latin typeface="Verdana"/>
                <a:cs typeface="Verdana"/>
              </a:rPr>
              <a:t> </a:t>
            </a:r>
            <a:r>
              <a:rPr sz="2000" dirty="0">
                <a:latin typeface="Verdana"/>
                <a:cs typeface="Verdana"/>
              </a:rPr>
              <a:t>z1</a:t>
            </a:r>
            <a:r>
              <a:rPr sz="2000" spc="5" dirty="0">
                <a:latin typeface="Verdana"/>
                <a:cs typeface="Verdana"/>
              </a:rPr>
              <a:t> </a:t>
            </a:r>
            <a:r>
              <a:rPr sz="2000" spc="-5" dirty="0">
                <a:latin typeface="Verdana"/>
                <a:cs typeface="Verdana"/>
              </a:rPr>
              <a:t>est</a:t>
            </a:r>
            <a:r>
              <a:rPr sz="2000" dirty="0">
                <a:latin typeface="Verdana"/>
                <a:cs typeface="Verdana"/>
              </a:rPr>
              <a:t> </a:t>
            </a:r>
            <a:r>
              <a:rPr sz="2000" spc="-20" dirty="0">
                <a:latin typeface="Verdana"/>
                <a:cs typeface="Verdana"/>
              </a:rPr>
              <a:t>positif.</a:t>
            </a:r>
            <a:r>
              <a:rPr sz="2000" spc="660" dirty="0">
                <a:latin typeface="Verdana"/>
                <a:cs typeface="Verdana"/>
              </a:rPr>
              <a:t> </a:t>
            </a:r>
            <a:r>
              <a:rPr sz="2000" spc="-5" dirty="0">
                <a:latin typeface="Verdana"/>
                <a:cs typeface="Verdana"/>
              </a:rPr>
              <a:t>Plus</a:t>
            </a:r>
            <a:r>
              <a:rPr sz="2000" spc="695" dirty="0">
                <a:latin typeface="Verdana"/>
                <a:cs typeface="Verdana"/>
              </a:rPr>
              <a:t> </a:t>
            </a:r>
            <a:r>
              <a:rPr sz="2000" spc="-10" dirty="0">
                <a:latin typeface="Verdana"/>
                <a:cs typeface="Verdana"/>
              </a:rPr>
              <a:t>la </a:t>
            </a:r>
            <a:r>
              <a:rPr sz="2000" spc="-690" dirty="0">
                <a:latin typeface="Verdana"/>
                <a:cs typeface="Verdana"/>
              </a:rPr>
              <a:t> </a:t>
            </a:r>
            <a:r>
              <a:rPr sz="2000" spc="-5" dirty="0">
                <a:latin typeface="Verdana"/>
                <a:cs typeface="Verdana"/>
              </a:rPr>
              <a:t>pompe </a:t>
            </a:r>
            <a:r>
              <a:rPr sz="2000" dirty="0">
                <a:latin typeface="Verdana"/>
                <a:cs typeface="Verdana"/>
              </a:rPr>
              <a:t>se </a:t>
            </a:r>
            <a:r>
              <a:rPr sz="2000" spc="-10" dirty="0">
                <a:latin typeface="Verdana"/>
                <a:cs typeface="Verdana"/>
              </a:rPr>
              <a:t>trouvera </a:t>
            </a:r>
            <a:r>
              <a:rPr sz="2000" spc="-5" dirty="0">
                <a:latin typeface="Verdana"/>
                <a:cs typeface="Verdana"/>
              </a:rPr>
              <a:t>au-dessus du liquide, plus la pression </a:t>
            </a:r>
            <a:r>
              <a:rPr sz="2000" dirty="0">
                <a:latin typeface="Verdana"/>
                <a:cs typeface="Verdana"/>
              </a:rPr>
              <a:t> </a:t>
            </a:r>
            <a:r>
              <a:rPr sz="2000" b="1" dirty="0">
                <a:latin typeface="Verdana"/>
                <a:cs typeface="Verdana"/>
              </a:rPr>
              <a:t>PA</a:t>
            </a:r>
            <a:r>
              <a:rPr sz="2000" b="1" spc="5" dirty="0">
                <a:latin typeface="Verdana"/>
                <a:cs typeface="Verdana"/>
              </a:rPr>
              <a:t> </a:t>
            </a:r>
            <a:r>
              <a:rPr sz="2000" b="1" dirty="0">
                <a:latin typeface="Verdana"/>
                <a:cs typeface="Verdana"/>
              </a:rPr>
              <a:t>à</a:t>
            </a:r>
            <a:r>
              <a:rPr sz="2000" b="1" spc="5" dirty="0">
                <a:latin typeface="Verdana"/>
                <a:cs typeface="Verdana"/>
              </a:rPr>
              <a:t> </a:t>
            </a:r>
            <a:r>
              <a:rPr sz="2000" b="1" spc="-5" dirty="0">
                <a:latin typeface="Verdana"/>
                <a:cs typeface="Verdana"/>
              </a:rPr>
              <a:t>l’aspiration</a:t>
            </a:r>
            <a:r>
              <a:rPr sz="2000" b="1" dirty="0">
                <a:latin typeface="Verdana"/>
                <a:cs typeface="Verdana"/>
              </a:rPr>
              <a:t> </a:t>
            </a:r>
            <a:r>
              <a:rPr sz="2000" b="1" spc="-5" dirty="0">
                <a:latin typeface="Verdana"/>
                <a:cs typeface="Verdana"/>
              </a:rPr>
              <a:t>sera</a:t>
            </a:r>
            <a:r>
              <a:rPr sz="2000" b="1" dirty="0">
                <a:latin typeface="Verdana"/>
                <a:cs typeface="Verdana"/>
              </a:rPr>
              <a:t> </a:t>
            </a:r>
            <a:r>
              <a:rPr sz="2000" b="1" spc="-5" dirty="0">
                <a:latin typeface="Verdana"/>
                <a:cs typeface="Verdana"/>
              </a:rPr>
              <a:t>faible</a:t>
            </a:r>
            <a:r>
              <a:rPr sz="2000" b="1" dirty="0">
                <a:latin typeface="Verdana"/>
                <a:cs typeface="Verdana"/>
              </a:rPr>
              <a:t> </a:t>
            </a:r>
            <a:r>
              <a:rPr sz="2000" spc="-5" dirty="0">
                <a:latin typeface="Verdana"/>
                <a:cs typeface="Verdana"/>
              </a:rPr>
              <a:t>et</a:t>
            </a:r>
            <a:r>
              <a:rPr sz="2000" dirty="0">
                <a:latin typeface="Verdana"/>
                <a:cs typeface="Verdana"/>
              </a:rPr>
              <a:t> </a:t>
            </a:r>
            <a:r>
              <a:rPr sz="2000" spc="-5" dirty="0">
                <a:latin typeface="Verdana"/>
                <a:cs typeface="Verdana"/>
              </a:rPr>
              <a:t>le</a:t>
            </a:r>
            <a:r>
              <a:rPr sz="2000" spc="695" dirty="0">
                <a:latin typeface="Verdana"/>
                <a:cs typeface="Verdana"/>
              </a:rPr>
              <a:t> </a:t>
            </a:r>
            <a:r>
              <a:rPr sz="2000" b="1" spc="-5" dirty="0">
                <a:latin typeface="Verdana"/>
                <a:cs typeface="Verdana"/>
              </a:rPr>
              <a:t>risque</a:t>
            </a:r>
            <a:r>
              <a:rPr sz="2000" b="1" spc="675" dirty="0">
                <a:latin typeface="Verdana"/>
                <a:cs typeface="Verdana"/>
              </a:rPr>
              <a:t> </a:t>
            </a:r>
            <a:r>
              <a:rPr sz="2000" b="1" spc="-10" dirty="0">
                <a:latin typeface="Verdana"/>
                <a:cs typeface="Verdana"/>
              </a:rPr>
              <a:t>de </a:t>
            </a:r>
            <a:r>
              <a:rPr sz="2000" b="1" spc="-5" dirty="0">
                <a:latin typeface="Verdana"/>
                <a:cs typeface="Verdana"/>
              </a:rPr>
              <a:t> cavitation</a:t>
            </a:r>
            <a:r>
              <a:rPr sz="2000" b="1" dirty="0">
                <a:latin typeface="Verdana"/>
                <a:cs typeface="Verdana"/>
              </a:rPr>
              <a:t> </a:t>
            </a:r>
            <a:r>
              <a:rPr sz="2000" b="1" spc="-5" dirty="0">
                <a:latin typeface="Verdana"/>
                <a:cs typeface="Verdana"/>
              </a:rPr>
              <a:t>sera</a:t>
            </a:r>
            <a:r>
              <a:rPr sz="2000" b="1" dirty="0">
                <a:latin typeface="Verdana"/>
                <a:cs typeface="Verdana"/>
              </a:rPr>
              <a:t> </a:t>
            </a:r>
            <a:r>
              <a:rPr sz="2000" b="1" spc="-5" dirty="0">
                <a:latin typeface="Verdana"/>
                <a:cs typeface="Verdana"/>
              </a:rPr>
              <a:t>grand</a:t>
            </a:r>
            <a:r>
              <a:rPr sz="2000" spc="-5" dirty="0">
                <a:latin typeface="Verdana"/>
                <a:cs typeface="Verdana"/>
              </a:rPr>
              <a:t>.</a:t>
            </a:r>
            <a:r>
              <a:rPr sz="2000" dirty="0">
                <a:latin typeface="Verdana"/>
                <a:cs typeface="Verdana"/>
              </a:rPr>
              <a:t> De</a:t>
            </a:r>
            <a:r>
              <a:rPr sz="2000" spc="5" dirty="0">
                <a:latin typeface="Verdana"/>
                <a:cs typeface="Verdana"/>
              </a:rPr>
              <a:t> </a:t>
            </a:r>
            <a:r>
              <a:rPr sz="2000" spc="-10" dirty="0">
                <a:latin typeface="Verdana"/>
                <a:cs typeface="Verdana"/>
              </a:rPr>
              <a:t>même,</a:t>
            </a:r>
            <a:r>
              <a:rPr sz="2000" spc="-5" dirty="0">
                <a:latin typeface="Verdana"/>
                <a:cs typeface="Verdana"/>
              </a:rPr>
              <a:t> plus</a:t>
            </a:r>
            <a:r>
              <a:rPr sz="2000" dirty="0">
                <a:latin typeface="Verdana"/>
                <a:cs typeface="Verdana"/>
              </a:rPr>
              <a:t> </a:t>
            </a:r>
            <a:r>
              <a:rPr sz="2000" spc="-5" dirty="0">
                <a:latin typeface="Verdana"/>
                <a:cs typeface="Verdana"/>
              </a:rPr>
              <a:t>la</a:t>
            </a:r>
            <a:r>
              <a:rPr sz="2000" dirty="0">
                <a:latin typeface="Verdana"/>
                <a:cs typeface="Verdana"/>
              </a:rPr>
              <a:t> </a:t>
            </a:r>
            <a:r>
              <a:rPr sz="2000" spc="-5" dirty="0">
                <a:latin typeface="Verdana"/>
                <a:cs typeface="Verdana"/>
              </a:rPr>
              <a:t>perte</a:t>
            </a:r>
            <a:r>
              <a:rPr sz="2000" dirty="0">
                <a:latin typeface="Verdana"/>
                <a:cs typeface="Verdana"/>
              </a:rPr>
              <a:t> </a:t>
            </a:r>
            <a:r>
              <a:rPr sz="2000" spc="-5" dirty="0">
                <a:latin typeface="Verdana"/>
                <a:cs typeface="Verdana"/>
              </a:rPr>
              <a:t>de </a:t>
            </a:r>
            <a:r>
              <a:rPr sz="2000" dirty="0">
                <a:latin typeface="Verdana"/>
                <a:cs typeface="Verdana"/>
              </a:rPr>
              <a:t> </a:t>
            </a:r>
            <a:r>
              <a:rPr sz="2000" b="1" dirty="0">
                <a:latin typeface="Verdana"/>
                <a:cs typeface="Verdana"/>
              </a:rPr>
              <a:t>charge</a:t>
            </a:r>
            <a:r>
              <a:rPr sz="2000" b="1" spc="229" dirty="0">
                <a:latin typeface="Verdana"/>
                <a:cs typeface="Verdana"/>
              </a:rPr>
              <a:t> </a:t>
            </a:r>
            <a:r>
              <a:rPr sz="2000" b="1" dirty="0">
                <a:latin typeface="Verdana"/>
                <a:cs typeface="Verdana"/>
              </a:rPr>
              <a:t>J</a:t>
            </a:r>
            <a:r>
              <a:rPr sz="2000" b="1" spc="240" dirty="0">
                <a:latin typeface="Verdana"/>
                <a:cs typeface="Verdana"/>
              </a:rPr>
              <a:t> </a:t>
            </a:r>
            <a:r>
              <a:rPr sz="2000" spc="-15" dirty="0">
                <a:latin typeface="Verdana"/>
                <a:cs typeface="Verdana"/>
              </a:rPr>
              <a:t>sera</a:t>
            </a:r>
            <a:r>
              <a:rPr sz="2000" spc="229" dirty="0">
                <a:latin typeface="Verdana"/>
                <a:cs typeface="Verdana"/>
              </a:rPr>
              <a:t> </a:t>
            </a:r>
            <a:r>
              <a:rPr sz="2000" spc="-5" dirty="0">
                <a:latin typeface="Verdana"/>
                <a:cs typeface="Verdana"/>
              </a:rPr>
              <a:t>importante</a:t>
            </a:r>
            <a:r>
              <a:rPr sz="2000" spc="220" dirty="0">
                <a:latin typeface="Verdana"/>
                <a:cs typeface="Verdana"/>
              </a:rPr>
              <a:t> </a:t>
            </a:r>
            <a:r>
              <a:rPr sz="2000" spc="-5" dirty="0">
                <a:latin typeface="Verdana"/>
                <a:cs typeface="Verdana"/>
              </a:rPr>
              <a:t>dans</a:t>
            </a:r>
            <a:r>
              <a:rPr sz="2000" spc="220" dirty="0">
                <a:latin typeface="Verdana"/>
                <a:cs typeface="Verdana"/>
              </a:rPr>
              <a:t> </a:t>
            </a:r>
            <a:r>
              <a:rPr sz="2000" spc="-5" dirty="0">
                <a:latin typeface="Verdana"/>
                <a:cs typeface="Verdana"/>
              </a:rPr>
              <a:t>le</a:t>
            </a:r>
            <a:r>
              <a:rPr sz="2000" spc="215" dirty="0">
                <a:latin typeface="Verdana"/>
                <a:cs typeface="Verdana"/>
              </a:rPr>
              <a:t> </a:t>
            </a:r>
            <a:r>
              <a:rPr sz="2000" spc="-10" dirty="0">
                <a:latin typeface="Verdana"/>
                <a:cs typeface="Verdana"/>
              </a:rPr>
              <a:t>réseau</a:t>
            </a:r>
            <a:r>
              <a:rPr sz="2000" spc="225" dirty="0">
                <a:latin typeface="Verdana"/>
                <a:cs typeface="Verdana"/>
              </a:rPr>
              <a:t> </a:t>
            </a:r>
            <a:r>
              <a:rPr sz="2000" spc="-10" dirty="0">
                <a:latin typeface="Verdana"/>
                <a:cs typeface="Verdana"/>
              </a:rPr>
              <a:t>d’aspiration</a:t>
            </a:r>
            <a:r>
              <a:rPr sz="2000" spc="235" dirty="0">
                <a:latin typeface="Verdana"/>
                <a:cs typeface="Verdana"/>
              </a:rPr>
              <a:t> </a:t>
            </a:r>
            <a:r>
              <a:rPr sz="2000" spc="-5" dirty="0">
                <a:latin typeface="Verdana"/>
                <a:cs typeface="Verdana"/>
              </a:rPr>
              <a:t>de </a:t>
            </a:r>
            <a:r>
              <a:rPr sz="2000" spc="-690" dirty="0">
                <a:latin typeface="Verdana"/>
                <a:cs typeface="Verdana"/>
              </a:rPr>
              <a:t> </a:t>
            </a:r>
            <a:r>
              <a:rPr sz="2000" spc="-5" dirty="0">
                <a:latin typeface="Verdana"/>
                <a:cs typeface="Verdana"/>
              </a:rPr>
              <a:t>la pompe, </a:t>
            </a:r>
            <a:r>
              <a:rPr sz="2000" spc="-10" dirty="0">
                <a:latin typeface="Verdana"/>
                <a:cs typeface="Verdana"/>
              </a:rPr>
              <a:t>plus </a:t>
            </a:r>
            <a:r>
              <a:rPr sz="2000" spc="-30" dirty="0">
                <a:latin typeface="Verdana"/>
                <a:cs typeface="Verdana"/>
              </a:rPr>
              <a:t>PA </a:t>
            </a:r>
            <a:r>
              <a:rPr sz="2000" spc="-15" dirty="0">
                <a:latin typeface="Verdana"/>
                <a:cs typeface="Verdana"/>
              </a:rPr>
              <a:t>sera </a:t>
            </a:r>
            <a:r>
              <a:rPr sz="2000" spc="-5" dirty="0">
                <a:latin typeface="Verdana"/>
                <a:cs typeface="Verdana"/>
              </a:rPr>
              <a:t>faible et donc là aussi le risque de </a:t>
            </a:r>
            <a:r>
              <a:rPr sz="2000" dirty="0">
                <a:latin typeface="Verdana"/>
                <a:cs typeface="Verdana"/>
              </a:rPr>
              <a:t> </a:t>
            </a:r>
            <a:r>
              <a:rPr sz="2000" spc="-5" dirty="0">
                <a:latin typeface="Verdana"/>
                <a:cs typeface="Verdana"/>
              </a:rPr>
              <a:t>cavitation</a:t>
            </a:r>
            <a:r>
              <a:rPr sz="2000" spc="-30" dirty="0">
                <a:latin typeface="Verdana"/>
                <a:cs typeface="Verdana"/>
              </a:rPr>
              <a:t> </a:t>
            </a:r>
            <a:r>
              <a:rPr sz="2000" spc="-15" dirty="0">
                <a:latin typeface="Verdana"/>
                <a:cs typeface="Verdana"/>
              </a:rPr>
              <a:t>sera</a:t>
            </a:r>
            <a:r>
              <a:rPr sz="2000" spc="-25" dirty="0">
                <a:latin typeface="Verdana"/>
                <a:cs typeface="Verdana"/>
              </a:rPr>
              <a:t> </a:t>
            </a:r>
            <a:r>
              <a:rPr sz="2000" spc="-10" dirty="0">
                <a:latin typeface="Verdana"/>
                <a:cs typeface="Verdana"/>
              </a:rPr>
              <a:t>grand.</a:t>
            </a:r>
            <a:endParaRPr sz="2000" dirty="0">
              <a:latin typeface="Verdana"/>
              <a:cs typeface="Verdana"/>
            </a:endParaRPr>
          </a:p>
          <a:p>
            <a:pPr>
              <a:lnSpc>
                <a:spcPct val="100000"/>
              </a:lnSpc>
              <a:spcBef>
                <a:spcPts val="40"/>
              </a:spcBef>
            </a:pPr>
            <a:endParaRPr sz="1950" dirty="0">
              <a:latin typeface="Verdana"/>
              <a:cs typeface="Verdana"/>
            </a:endParaRPr>
          </a:p>
          <a:p>
            <a:pPr marL="50800" marR="43180" algn="just">
              <a:lnSpc>
                <a:spcPct val="100000"/>
              </a:lnSpc>
            </a:pPr>
            <a:r>
              <a:rPr sz="2000" spc="-5" dirty="0">
                <a:latin typeface="Verdana"/>
                <a:cs typeface="Verdana"/>
              </a:rPr>
              <a:t>Il est donc nécessaire pour l’utilisateur de </a:t>
            </a:r>
            <a:r>
              <a:rPr sz="2000" spc="-10" dirty="0">
                <a:latin typeface="Verdana"/>
                <a:cs typeface="Verdana"/>
              </a:rPr>
              <a:t>savoir </a:t>
            </a:r>
            <a:r>
              <a:rPr sz="2000" spc="-5" dirty="0">
                <a:latin typeface="Verdana"/>
                <a:cs typeface="Verdana"/>
              </a:rPr>
              <a:t>dans </a:t>
            </a:r>
            <a:r>
              <a:rPr sz="2000" dirty="0">
                <a:latin typeface="Verdana"/>
                <a:cs typeface="Verdana"/>
              </a:rPr>
              <a:t> </a:t>
            </a:r>
            <a:r>
              <a:rPr sz="2000" spc="-10" dirty="0">
                <a:latin typeface="Verdana"/>
                <a:cs typeface="Verdana"/>
              </a:rPr>
              <a:t>quelle</a:t>
            </a:r>
            <a:r>
              <a:rPr sz="2000" spc="-5" dirty="0">
                <a:latin typeface="Verdana"/>
                <a:cs typeface="Verdana"/>
              </a:rPr>
              <a:t> </a:t>
            </a:r>
            <a:r>
              <a:rPr sz="2000" dirty="0">
                <a:latin typeface="Verdana"/>
                <a:cs typeface="Verdana"/>
              </a:rPr>
              <a:t>mesure </a:t>
            </a:r>
            <a:r>
              <a:rPr sz="2000" b="1" spc="-5" dirty="0">
                <a:latin typeface="Verdana"/>
                <a:cs typeface="Verdana"/>
              </a:rPr>
              <a:t>selon</a:t>
            </a:r>
            <a:r>
              <a:rPr sz="2000" b="1" dirty="0">
                <a:latin typeface="Verdana"/>
                <a:cs typeface="Verdana"/>
              </a:rPr>
              <a:t> l’implantation</a:t>
            </a:r>
            <a:r>
              <a:rPr sz="2000" b="1" spc="5" dirty="0">
                <a:latin typeface="Verdana"/>
                <a:cs typeface="Verdana"/>
              </a:rPr>
              <a:t> </a:t>
            </a:r>
            <a:r>
              <a:rPr sz="2000" b="1" dirty="0">
                <a:latin typeface="Verdana"/>
                <a:cs typeface="Verdana"/>
              </a:rPr>
              <a:t>de</a:t>
            </a:r>
            <a:r>
              <a:rPr sz="2000" b="1" spc="5" dirty="0">
                <a:latin typeface="Verdana"/>
                <a:cs typeface="Verdana"/>
              </a:rPr>
              <a:t> </a:t>
            </a:r>
            <a:r>
              <a:rPr sz="2000" b="1" spc="-5" dirty="0">
                <a:latin typeface="Verdana"/>
                <a:cs typeface="Verdana"/>
              </a:rPr>
              <a:t>la</a:t>
            </a:r>
            <a:r>
              <a:rPr sz="2000" b="1" dirty="0">
                <a:latin typeface="Verdana"/>
                <a:cs typeface="Verdana"/>
              </a:rPr>
              <a:t> </a:t>
            </a:r>
            <a:r>
              <a:rPr sz="2000" b="1" spc="-5" dirty="0">
                <a:latin typeface="Verdana"/>
                <a:cs typeface="Verdana"/>
              </a:rPr>
              <a:t>pompe</a:t>
            </a:r>
            <a:r>
              <a:rPr sz="2000" spc="-5" dirty="0">
                <a:latin typeface="Verdana"/>
                <a:cs typeface="Verdana"/>
              </a:rPr>
              <a:t>,</a:t>
            </a:r>
            <a:r>
              <a:rPr sz="2000" dirty="0">
                <a:latin typeface="Verdana"/>
                <a:cs typeface="Verdana"/>
              </a:rPr>
              <a:t> </a:t>
            </a:r>
            <a:r>
              <a:rPr sz="2000" spc="-10" dirty="0">
                <a:latin typeface="Verdana"/>
                <a:cs typeface="Verdana"/>
              </a:rPr>
              <a:t>il </a:t>
            </a:r>
            <a:r>
              <a:rPr sz="2000" spc="-690" dirty="0">
                <a:latin typeface="Verdana"/>
                <a:cs typeface="Verdana"/>
              </a:rPr>
              <a:t> </a:t>
            </a:r>
            <a:r>
              <a:rPr sz="2000" dirty="0">
                <a:latin typeface="Verdana"/>
                <a:cs typeface="Verdana"/>
              </a:rPr>
              <a:t>risque</a:t>
            </a:r>
            <a:r>
              <a:rPr sz="2000" spc="5" dirty="0">
                <a:latin typeface="Verdana"/>
                <a:cs typeface="Verdana"/>
              </a:rPr>
              <a:t> </a:t>
            </a:r>
            <a:r>
              <a:rPr sz="2000" spc="-10" dirty="0">
                <a:latin typeface="Verdana"/>
                <a:cs typeface="Verdana"/>
              </a:rPr>
              <a:t>ou</a:t>
            </a:r>
            <a:r>
              <a:rPr sz="2000" spc="-5" dirty="0">
                <a:latin typeface="Verdana"/>
                <a:cs typeface="Verdana"/>
              </a:rPr>
              <a:t> non</a:t>
            </a:r>
            <a:r>
              <a:rPr sz="2000" dirty="0">
                <a:latin typeface="Verdana"/>
                <a:cs typeface="Verdana"/>
              </a:rPr>
              <a:t> de</a:t>
            </a:r>
            <a:r>
              <a:rPr sz="2000" spc="5" dirty="0">
                <a:latin typeface="Verdana"/>
                <a:cs typeface="Verdana"/>
              </a:rPr>
              <a:t> </a:t>
            </a:r>
            <a:r>
              <a:rPr sz="2000" spc="-10" dirty="0">
                <a:latin typeface="Verdana"/>
                <a:cs typeface="Verdana"/>
              </a:rPr>
              <a:t>voir</a:t>
            </a:r>
            <a:r>
              <a:rPr sz="2000" spc="-5" dirty="0">
                <a:latin typeface="Verdana"/>
                <a:cs typeface="Verdana"/>
              </a:rPr>
              <a:t> </a:t>
            </a:r>
            <a:r>
              <a:rPr sz="2000" spc="-10" dirty="0">
                <a:latin typeface="Verdana"/>
                <a:cs typeface="Verdana"/>
              </a:rPr>
              <a:t>apparaître</a:t>
            </a:r>
            <a:r>
              <a:rPr sz="2000" spc="-5" dirty="0">
                <a:latin typeface="Verdana"/>
                <a:cs typeface="Verdana"/>
              </a:rPr>
              <a:t> </a:t>
            </a:r>
            <a:r>
              <a:rPr sz="2000" dirty="0">
                <a:latin typeface="Verdana"/>
                <a:cs typeface="Verdana"/>
              </a:rPr>
              <a:t>ce</a:t>
            </a:r>
            <a:r>
              <a:rPr sz="2000" spc="5" dirty="0">
                <a:latin typeface="Verdana"/>
                <a:cs typeface="Verdana"/>
              </a:rPr>
              <a:t> </a:t>
            </a:r>
            <a:r>
              <a:rPr sz="2000" spc="-5" dirty="0">
                <a:latin typeface="Verdana"/>
                <a:cs typeface="Verdana"/>
              </a:rPr>
              <a:t>phénomène</a:t>
            </a:r>
            <a:r>
              <a:rPr sz="2000" dirty="0">
                <a:latin typeface="Verdana"/>
                <a:cs typeface="Verdana"/>
              </a:rPr>
              <a:t> </a:t>
            </a:r>
            <a:r>
              <a:rPr sz="2000" spc="-5" dirty="0">
                <a:latin typeface="Verdana"/>
                <a:cs typeface="Verdana"/>
              </a:rPr>
              <a:t>de </a:t>
            </a:r>
            <a:r>
              <a:rPr sz="2000" dirty="0">
                <a:latin typeface="Verdana"/>
                <a:cs typeface="Verdana"/>
              </a:rPr>
              <a:t> </a:t>
            </a:r>
            <a:r>
              <a:rPr sz="2000" b="1" dirty="0">
                <a:latin typeface="Verdana"/>
                <a:cs typeface="Verdana"/>
              </a:rPr>
              <a:t>cavitation.</a:t>
            </a:r>
            <a:r>
              <a:rPr sz="2000" b="1" spc="-35" dirty="0">
                <a:latin typeface="Verdana"/>
                <a:cs typeface="Verdana"/>
              </a:rPr>
              <a:t> </a:t>
            </a:r>
            <a:r>
              <a:rPr sz="2000" spc="-5" dirty="0">
                <a:latin typeface="Verdana"/>
                <a:cs typeface="Verdana"/>
              </a:rPr>
              <a:t>C’est</a:t>
            </a:r>
            <a:r>
              <a:rPr sz="2000" spc="-15" dirty="0">
                <a:latin typeface="Verdana"/>
                <a:cs typeface="Verdana"/>
              </a:rPr>
              <a:t> </a:t>
            </a:r>
            <a:r>
              <a:rPr sz="2000" spc="-5" dirty="0">
                <a:latin typeface="Verdana"/>
                <a:cs typeface="Verdana"/>
              </a:rPr>
              <a:t>le rôle </a:t>
            </a:r>
            <a:r>
              <a:rPr sz="2000" dirty="0">
                <a:latin typeface="Verdana"/>
                <a:cs typeface="Verdana"/>
              </a:rPr>
              <a:t>du</a:t>
            </a:r>
            <a:r>
              <a:rPr sz="2000" spc="-5" dirty="0">
                <a:latin typeface="Verdana"/>
                <a:cs typeface="Verdana"/>
              </a:rPr>
              <a:t> </a:t>
            </a:r>
            <a:r>
              <a:rPr sz="2000" b="1" spc="5" dirty="0">
                <a:latin typeface="Verdana"/>
                <a:cs typeface="Verdana"/>
              </a:rPr>
              <a:t>NPSH</a:t>
            </a:r>
            <a:r>
              <a:rPr sz="1950" b="1" spc="7" baseline="-21367" dirty="0">
                <a:latin typeface="Verdana"/>
                <a:cs typeface="Verdana"/>
              </a:rPr>
              <a:t>disp</a:t>
            </a:r>
            <a:r>
              <a:rPr sz="2000" spc="5" dirty="0">
                <a:latin typeface="Verdana"/>
                <a:cs typeface="Verdana"/>
              </a:rPr>
              <a:t>.</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50</a:t>
            </a:fld>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1868" y="315849"/>
            <a:ext cx="7845425" cy="6343015"/>
          </a:xfrm>
          <a:prstGeom prst="rect">
            <a:avLst/>
          </a:prstGeom>
        </p:spPr>
        <p:txBody>
          <a:bodyPr vert="horz" wrap="square" lIns="0" tIns="12700" rIns="0" bIns="0" rtlCol="0">
            <a:spAutoFit/>
          </a:bodyPr>
          <a:lstStyle/>
          <a:p>
            <a:pPr marL="155575" marR="1117600" algn="just">
              <a:lnSpc>
                <a:spcPct val="100000"/>
              </a:lnSpc>
              <a:spcBef>
                <a:spcPts val="100"/>
              </a:spcBef>
            </a:pPr>
            <a:r>
              <a:rPr sz="2000" spc="-5" dirty="0">
                <a:latin typeface="Verdana"/>
                <a:cs typeface="Verdana"/>
              </a:rPr>
              <a:t>Concrètement pour éviter </a:t>
            </a:r>
            <a:r>
              <a:rPr sz="2000" spc="-10" dirty="0">
                <a:latin typeface="Verdana"/>
                <a:cs typeface="Verdana"/>
              </a:rPr>
              <a:t>la </a:t>
            </a:r>
            <a:r>
              <a:rPr sz="2000" spc="-5" dirty="0">
                <a:latin typeface="Verdana"/>
                <a:cs typeface="Verdana"/>
              </a:rPr>
              <a:t>cavitation, quand </a:t>
            </a:r>
            <a:r>
              <a:rPr sz="2000" dirty="0">
                <a:latin typeface="Verdana"/>
                <a:cs typeface="Verdana"/>
              </a:rPr>
              <a:t>c’est </a:t>
            </a:r>
            <a:r>
              <a:rPr sz="2000" spc="-690" dirty="0">
                <a:latin typeface="Verdana"/>
                <a:cs typeface="Verdana"/>
              </a:rPr>
              <a:t> </a:t>
            </a:r>
            <a:r>
              <a:rPr sz="2000" spc="-5" dirty="0">
                <a:latin typeface="Verdana"/>
                <a:cs typeface="Verdana"/>
              </a:rPr>
              <a:t>possible</a:t>
            </a:r>
            <a:r>
              <a:rPr sz="2000" spc="-20" dirty="0">
                <a:latin typeface="Verdana"/>
                <a:cs typeface="Verdana"/>
              </a:rPr>
              <a:t> </a:t>
            </a:r>
            <a:r>
              <a:rPr sz="2000" dirty="0">
                <a:latin typeface="Verdana"/>
                <a:cs typeface="Verdana"/>
              </a:rPr>
              <a:t>:</a:t>
            </a:r>
          </a:p>
          <a:p>
            <a:pPr marL="356235" indent="-201295" algn="just">
              <a:lnSpc>
                <a:spcPct val="100000"/>
              </a:lnSpc>
              <a:buClr>
                <a:srgbClr val="000000"/>
              </a:buClr>
              <a:buFont typeface="Wingdings"/>
              <a:buChar char=""/>
              <a:tabLst>
                <a:tab pos="356870" algn="l"/>
              </a:tabLst>
            </a:pPr>
            <a:r>
              <a:rPr sz="2000" b="1" dirty="0">
                <a:solidFill>
                  <a:srgbClr val="C00000"/>
                </a:solidFill>
                <a:latin typeface="Verdana"/>
                <a:cs typeface="Verdana"/>
              </a:rPr>
              <a:t>Préférer</a:t>
            </a:r>
            <a:r>
              <a:rPr sz="2000" b="1" spc="-10" dirty="0">
                <a:solidFill>
                  <a:srgbClr val="C00000"/>
                </a:solidFill>
                <a:latin typeface="Verdana"/>
                <a:cs typeface="Verdana"/>
              </a:rPr>
              <a:t> </a:t>
            </a:r>
            <a:r>
              <a:rPr sz="2000" b="1" spc="-5" dirty="0">
                <a:solidFill>
                  <a:srgbClr val="C00000"/>
                </a:solidFill>
                <a:latin typeface="Verdana"/>
                <a:cs typeface="Verdana"/>
              </a:rPr>
              <a:t>des</a:t>
            </a:r>
            <a:r>
              <a:rPr sz="2000" b="1" spc="-15" dirty="0">
                <a:solidFill>
                  <a:srgbClr val="C00000"/>
                </a:solidFill>
                <a:latin typeface="Verdana"/>
                <a:cs typeface="Verdana"/>
              </a:rPr>
              <a:t> </a:t>
            </a:r>
            <a:r>
              <a:rPr sz="2000" b="1" dirty="0">
                <a:solidFill>
                  <a:srgbClr val="C00000"/>
                </a:solidFill>
                <a:latin typeface="Verdana"/>
                <a:cs typeface="Verdana"/>
              </a:rPr>
              <a:t>montages</a:t>
            </a:r>
            <a:r>
              <a:rPr sz="2000" b="1" spc="-35" dirty="0">
                <a:solidFill>
                  <a:srgbClr val="C00000"/>
                </a:solidFill>
                <a:latin typeface="Verdana"/>
                <a:cs typeface="Verdana"/>
              </a:rPr>
              <a:t> </a:t>
            </a:r>
            <a:r>
              <a:rPr sz="2000" b="1" dirty="0">
                <a:solidFill>
                  <a:srgbClr val="C00000"/>
                </a:solidFill>
                <a:latin typeface="Verdana"/>
                <a:cs typeface="Verdana"/>
              </a:rPr>
              <a:t>avec</a:t>
            </a:r>
            <a:r>
              <a:rPr sz="2000" b="1" spc="-15" dirty="0">
                <a:solidFill>
                  <a:srgbClr val="C00000"/>
                </a:solidFill>
                <a:latin typeface="Verdana"/>
                <a:cs typeface="Verdana"/>
              </a:rPr>
              <a:t> </a:t>
            </a:r>
            <a:r>
              <a:rPr sz="2000" b="1" dirty="0">
                <a:solidFill>
                  <a:srgbClr val="C00000"/>
                </a:solidFill>
                <a:latin typeface="Verdana"/>
                <a:cs typeface="Verdana"/>
              </a:rPr>
              <a:t>pompes</a:t>
            </a:r>
            <a:r>
              <a:rPr sz="2000" b="1" spc="-35" dirty="0">
                <a:solidFill>
                  <a:srgbClr val="C00000"/>
                </a:solidFill>
                <a:latin typeface="Verdana"/>
                <a:cs typeface="Verdana"/>
              </a:rPr>
              <a:t> </a:t>
            </a:r>
            <a:r>
              <a:rPr sz="2000" b="1" dirty="0">
                <a:solidFill>
                  <a:srgbClr val="C00000"/>
                </a:solidFill>
                <a:latin typeface="Verdana"/>
                <a:cs typeface="Verdana"/>
              </a:rPr>
              <a:t>en</a:t>
            </a:r>
            <a:r>
              <a:rPr sz="2000" b="1" spc="-10" dirty="0">
                <a:solidFill>
                  <a:srgbClr val="C00000"/>
                </a:solidFill>
                <a:latin typeface="Verdana"/>
                <a:cs typeface="Verdana"/>
              </a:rPr>
              <a:t> </a:t>
            </a:r>
            <a:r>
              <a:rPr sz="2000" b="1" dirty="0">
                <a:solidFill>
                  <a:srgbClr val="C00000"/>
                </a:solidFill>
                <a:latin typeface="Verdana"/>
                <a:cs typeface="Verdana"/>
              </a:rPr>
              <a:t>charge.</a:t>
            </a:r>
            <a:endParaRPr sz="2000" dirty="0">
              <a:latin typeface="Verdana"/>
              <a:cs typeface="Verdana"/>
            </a:endParaRPr>
          </a:p>
          <a:p>
            <a:pPr marL="155575" marR="5080" algn="just">
              <a:lnSpc>
                <a:spcPct val="100000"/>
              </a:lnSpc>
              <a:spcBef>
                <a:spcPts val="5"/>
              </a:spcBef>
              <a:buFont typeface="Wingdings"/>
              <a:buChar char=""/>
              <a:tabLst>
                <a:tab pos="358775" algn="l"/>
              </a:tabLst>
            </a:pPr>
            <a:r>
              <a:rPr sz="2000" b="1" dirty="0">
                <a:solidFill>
                  <a:srgbClr val="C00000"/>
                </a:solidFill>
                <a:latin typeface="Verdana"/>
                <a:cs typeface="Verdana"/>
              </a:rPr>
              <a:t>Limiter les températures des </a:t>
            </a:r>
            <a:r>
              <a:rPr sz="2000" b="1" spc="-5" dirty="0">
                <a:solidFill>
                  <a:srgbClr val="C00000"/>
                </a:solidFill>
                <a:latin typeface="Verdana"/>
                <a:cs typeface="Verdana"/>
              </a:rPr>
              <a:t>fluides (car </a:t>
            </a:r>
            <a:r>
              <a:rPr sz="2000" b="1" dirty="0">
                <a:solidFill>
                  <a:srgbClr val="C00000"/>
                </a:solidFill>
                <a:latin typeface="Verdana"/>
                <a:cs typeface="Verdana"/>
              </a:rPr>
              <a:t>le liquide </a:t>
            </a:r>
            <a:r>
              <a:rPr sz="2000" b="1" spc="5" dirty="0">
                <a:solidFill>
                  <a:srgbClr val="C00000"/>
                </a:solidFill>
                <a:latin typeface="Verdana"/>
                <a:cs typeface="Verdana"/>
              </a:rPr>
              <a:t> </a:t>
            </a:r>
            <a:r>
              <a:rPr sz="2000" b="1" spc="-5" dirty="0">
                <a:solidFill>
                  <a:srgbClr val="C00000"/>
                </a:solidFill>
                <a:latin typeface="Verdana"/>
                <a:cs typeface="Verdana"/>
              </a:rPr>
              <a:t>chaud </a:t>
            </a:r>
            <a:r>
              <a:rPr sz="2000" b="1" dirty="0">
                <a:solidFill>
                  <a:srgbClr val="C00000"/>
                </a:solidFill>
                <a:latin typeface="Verdana"/>
                <a:cs typeface="Verdana"/>
              </a:rPr>
              <a:t>se vaporise </a:t>
            </a:r>
            <a:r>
              <a:rPr sz="2000" b="1" spc="-5" dirty="0">
                <a:solidFill>
                  <a:srgbClr val="C00000"/>
                </a:solidFill>
                <a:latin typeface="Verdana"/>
                <a:cs typeface="Verdana"/>
              </a:rPr>
              <a:t>plus </a:t>
            </a:r>
            <a:r>
              <a:rPr sz="2000" b="1" dirty="0">
                <a:solidFill>
                  <a:srgbClr val="C00000"/>
                </a:solidFill>
                <a:latin typeface="Verdana"/>
                <a:cs typeface="Verdana"/>
              </a:rPr>
              <a:t>vite </a:t>
            </a:r>
            <a:r>
              <a:rPr sz="2000" b="1" spc="-5" dirty="0">
                <a:solidFill>
                  <a:srgbClr val="C00000"/>
                </a:solidFill>
                <a:latin typeface="Verdana"/>
                <a:cs typeface="Verdana"/>
              </a:rPr>
              <a:t>que froid pour </a:t>
            </a:r>
            <a:r>
              <a:rPr sz="2000" b="1" dirty="0">
                <a:solidFill>
                  <a:srgbClr val="C00000"/>
                </a:solidFill>
                <a:latin typeface="Verdana"/>
                <a:cs typeface="Verdana"/>
              </a:rPr>
              <a:t>une </a:t>
            </a:r>
            <a:r>
              <a:rPr sz="2000" b="1" spc="-10" dirty="0">
                <a:solidFill>
                  <a:srgbClr val="C00000"/>
                </a:solidFill>
                <a:latin typeface="Verdana"/>
                <a:cs typeface="Verdana"/>
              </a:rPr>
              <a:t>même </a:t>
            </a:r>
            <a:r>
              <a:rPr sz="2000" b="1" spc="-5" dirty="0">
                <a:solidFill>
                  <a:srgbClr val="C00000"/>
                </a:solidFill>
                <a:latin typeface="Verdana"/>
                <a:cs typeface="Verdana"/>
              </a:rPr>
              <a:t> pression)</a:t>
            </a:r>
            <a:endParaRPr sz="2000" dirty="0">
              <a:latin typeface="Verdana"/>
              <a:cs typeface="Verdana"/>
            </a:endParaRPr>
          </a:p>
          <a:p>
            <a:pPr marL="356235" indent="-201295" algn="just">
              <a:lnSpc>
                <a:spcPct val="100000"/>
              </a:lnSpc>
              <a:buFont typeface="Wingdings"/>
              <a:buChar char=""/>
              <a:tabLst>
                <a:tab pos="356870" algn="l"/>
              </a:tabLst>
            </a:pPr>
            <a:r>
              <a:rPr sz="2000" b="1" spc="-5" dirty="0">
                <a:solidFill>
                  <a:srgbClr val="C00000"/>
                </a:solidFill>
                <a:latin typeface="Verdana"/>
                <a:cs typeface="Verdana"/>
              </a:rPr>
              <a:t>Éviter</a:t>
            </a:r>
            <a:r>
              <a:rPr sz="2000" b="1" dirty="0">
                <a:solidFill>
                  <a:srgbClr val="C00000"/>
                </a:solidFill>
                <a:latin typeface="Verdana"/>
                <a:cs typeface="Verdana"/>
              </a:rPr>
              <a:t> les</a:t>
            </a:r>
            <a:r>
              <a:rPr sz="2000" b="1" spc="-20" dirty="0">
                <a:solidFill>
                  <a:srgbClr val="C00000"/>
                </a:solidFill>
                <a:latin typeface="Verdana"/>
                <a:cs typeface="Verdana"/>
              </a:rPr>
              <a:t> </a:t>
            </a:r>
            <a:r>
              <a:rPr sz="2000" b="1" spc="-5" dirty="0">
                <a:solidFill>
                  <a:srgbClr val="C00000"/>
                </a:solidFill>
                <a:latin typeface="Verdana"/>
                <a:cs typeface="Verdana"/>
              </a:rPr>
              <a:t>pertes</a:t>
            </a:r>
            <a:r>
              <a:rPr sz="2000" b="1" dirty="0">
                <a:solidFill>
                  <a:srgbClr val="C00000"/>
                </a:solidFill>
                <a:latin typeface="Verdana"/>
                <a:cs typeface="Verdana"/>
              </a:rPr>
              <a:t> de</a:t>
            </a:r>
            <a:r>
              <a:rPr sz="2000" b="1" spc="-20" dirty="0">
                <a:solidFill>
                  <a:srgbClr val="C00000"/>
                </a:solidFill>
                <a:latin typeface="Verdana"/>
                <a:cs typeface="Verdana"/>
              </a:rPr>
              <a:t> </a:t>
            </a:r>
            <a:r>
              <a:rPr sz="2000" b="1" dirty="0">
                <a:solidFill>
                  <a:srgbClr val="C00000"/>
                </a:solidFill>
                <a:latin typeface="Verdana"/>
                <a:cs typeface="Verdana"/>
              </a:rPr>
              <a:t>charge</a:t>
            </a:r>
            <a:r>
              <a:rPr sz="2000" b="1" spc="-10" dirty="0">
                <a:solidFill>
                  <a:srgbClr val="C00000"/>
                </a:solidFill>
                <a:latin typeface="Verdana"/>
                <a:cs typeface="Verdana"/>
              </a:rPr>
              <a:t> </a:t>
            </a:r>
            <a:r>
              <a:rPr sz="2000" b="1" dirty="0">
                <a:solidFill>
                  <a:srgbClr val="C00000"/>
                </a:solidFill>
                <a:latin typeface="Verdana"/>
                <a:cs typeface="Verdana"/>
              </a:rPr>
              <a:t>à l’aspiration</a:t>
            </a:r>
            <a:endParaRPr sz="2000" dirty="0">
              <a:latin typeface="Verdana"/>
              <a:cs typeface="Verdana"/>
            </a:endParaRPr>
          </a:p>
          <a:p>
            <a:pPr marL="155575" marR="6350" algn="just">
              <a:lnSpc>
                <a:spcPct val="100000"/>
              </a:lnSpc>
              <a:buFont typeface="Wingdings"/>
              <a:buChar char=""/>
              <a:tabLst>
                <a:tab pos="358775" algn="l"/>
              </a:tabLst>
            </a:pPr>
            <a:r>
              <a:rPr sz="2000" b="1" spc="-5" dirty="0">
                <a:solidFill>
                  <a:srgbClr val="C00000"/>
                </a:solidFill>
                <a:latin typeface="Verdana"/>
                <a:cs typeface="Verdana"/>
              </a:rPr>
              <a:t>Éviter de pomper </a:t>
            </a:r>
            <a:r>
              <a:rPr sz="2000" b="1" dirty="0">
                <a:solidFill>
                  <a:srgbClr val="C00000"/>
                </a:solidFill>
                <a:latin typeface="Verdana"/>
                <a:cs typeface="Verdana"/>
              </a:rPr>
              <a:t>à </a:t>
            </a:r>
            <a:r>
              <a:rPr sz="2000" b="1" spc="-5" dirty="0">
                <a:solidFill>
                  <a:srgbClr val="C00000"/>
                </a:solidFill>
                <a:latin typeface="Verdana"/>
                <a:cs typeface="Verdana"/>
              </a:rPr>
              <a:t>partir d’un réservoir </a:t>
            </a:r>
            <a:r>
              <a:rPr sz="2000" b="1" dirty="0">
                <a:solidFill>
                  <a:srgbClr val="C00000"/>
                </a:solidFill>
                <a:latin typeface="Verdana"/>
                <a:cs typeface="Verdana"/>
              </a:rPr>
              <a:t>a </a:t>
            </a:r>
            <a:r>
              <a:rPr sz="2000" b="1" spc="-5" dirty="0">
                <a:solidFill>
                  <a:srgbClr val="C00000"/>
                </a:solidFill>
                <a:latin typeface="Verdana"/>
                <a:cs typeface="Verdana"/>
              </a:rPr>
              <a:t>pression </a:t>
            </a:r>
            <a:r>
              <a:rPr sz="2000" b="1" dirty="0">
                <a:solidFill>
                  <a:srgbClr val="C00000"/>
                </a:solidFill>
                <a:latin typeface="Verdana"/>
                <a:cs typeface="Verdana"/>
              </a:rPr>
              <a:t> </a:t>
            </a:r>
            <a:r>
              <a:rPr sz="2000" b="1" spc="-5" dirty="0">
                <a:solidFill>
                  <a:srgbClr val="C00000"/>
                </a:solidFill>
                <a:latin typeface="Verdana"/>
                <a:cs typeface="Verdana"/>
              </a:rPr>
              <a:t>réduite</a:t>
            </a:r>
            <a:endParaRPr sz="2000" dirty="0">
              <a:latin typeface="Verdana"/>
              <a:cs typeface="Verdana"/>
            </a:endParaRPr>
          </a:p>
          <a:p>
            <a:pPr marL="12700" marR="625475" algn="just">
              <a:lnSpc>
                <a:spcPct val="100000"/>
              </a:lnSpc>
              <a:spcBef>
                <a:spcPts val="900"/>
              </a:spcBef>
            </a:pPr>
            <a:r>
              <a:rPr lang="fr-FR" sz="2000" b="1" dirty="0">
                <a:solidFill>
                  <a:srgbClr val="FF9900"/>
                </a:solidFill>
                <a:latin typeface="Verdana"/>
                <a:cs typeface="Verdana"/>
              </a:rPr>
              <a:t>6</a:t>
            </a:r>
            <a:r>
              <a:rPr sz="2000" b="1" dirty="0" smtClean="0">
                <a:solidFill>
                  <a:srgbClr val="FF9900"/>
                </a:solidFill>
                <a:latin typeface="Verdana"/>
                <a:cs typeface="Verdana"/>
              </a:rPr>
              <a:t>.</a:t>
            </a:r>
            <a:r>
              <a:rPr lang="fr-FR" sz="2000" b="1" dirty="0" smtClean="0">
                <a:solidFill>
                  <a:srgbClr val="FF9900"/>
                </a:solidFill>
                <a:latin typeface="Verdana"/>
                <a:cs typeface="Verdana"/>
              </a:rPr>
              <a:t>5</a:t>
            </a:r>
            <a:r>
              <a:rPr sz="2000" b="1" dirty="0" smtClean="0">
                <a:solidFill>
                  <a:srgbClr val="FF9900"/>
                </a:solidFill>
                <a:latin typeface="Verdana"/>
                <a:cs typeface="Verdana"/>
              </a:rPr>
              <a:t>.3</a:t>
            </a:r>
            <a:r>
              <a:rPr sz="2000" b="1" dirty="0">
                <a:solidFill>
                  <a:srgbClr val="FF9900"/>
                </a:solidFill>
                <a:latin typeface="Verdana"/>
                <a:cs typeface="Verdana"/>
              </a:rPr>
              <a:t>. NPSH - Net Positive </a:t>
            </a:r>
            <a:r>
              <a:rPr sz="2000" b="1" spc="-5" dirty="0">
                <a:solidFill>
                  <a:srgbClr val="FF9900"/>
                </a:solidFill>
                <a:latin typeface="Verdana"/>
                <a:cs typeface="Verdana"/>
              </a:rPr>
              <a:t>Suction </a:t>
            </a:r>
            <a:r>
              <a:rPr sz="2000" b="1" dirty="0">
                <a:solidFill>
                  <a:srgbClr val="FF9900"/>
                </a:solidFill>
                <a:latin typeface="Verdana"/>
                <a:cs typeface="Verdana"/>
              </a:rPr>
              <a:t>Head (Charge </a:t>
            </a:r>
            <a:r>
              <a:rPr sz="2000" b="1" spc="-670" dirty="0">
                <a:solidFill>
                  <a:srgbClr val="FF9900"/>
                </a:solidFill>
                <a:latin typeface="Verdana"/>
                <a:cs typeface="Verdana"/>
              </a:rPr>
              <a:t> </a:t>
            </a:r>
            <a:r>
              <a:rPr sz="2000" b="1" spc="-5" dirty="0">
                <a:solidFill>
                  <a:srgbClr val="FF9900"/>
                </a:solidFill>
                <a:latin typeface="Verdana"/>
                <a:cs typeface="Verdana"/>
              </a:rPr>
              <a:t>nette</a:t>
            </a:r>
            <a:r>
              <a:rPr sz="2000" b="1" spc="-35" dirty="0">
                <a:solidFill>
                  <a:srgbClr val="FF9900"/>
                </a:solidFill>
                <a:latin typeface="Verdana"/>
                <a:cs typeface="Verdana"/>
              </a:rPr>
              <a:t> </a:t>
            </a:r>
            <a:r>
              <a:rPr sz="2000" b="1" dirty="0">
                <a:solidFill>
                  <a:srgbClr val="FF9900"/>
                </a:solidFill>
                <a:latin typeface="Verdana"/>
                <a:cs typeface="Verdana"/>
              </a:rPr>
              <a:t>absolue</a:t>
            </a:r>
            <a:r>
              <a:rPr sz="2000" b="1" spc="-25" dirty="0">
                <a:solidFill>
                  <a:srgbClr val="FF9900"/>
                </a:solidFill>
                <a:latin typeface="Verdana"/>
                <a:cs typeface="Verdana"/>
              </a:rPr>
              <a:t> </a:t>
            </a:r>
            <a:r>
              <a:rPr sz="2000" b="1" dirty="0">
                <a:solidFill>
                  <a:srgbClr val="FF9900"/>
                </a:solidFill>
                <a:latin typeface="Verdana"/>
                <a:cs typeface="Verdana"/>
              </a:rPr>
              <a:t>à l’aspiration)</a:t>
            </a:r>
            <a:endParaRPr sz="2000" dirty="0">
              <a:latin typeface="Verdana"/>
              <a:cs typeface="Verdana"/>
            </a:endParaRPr>
          </a:p>
          <a:p>
            <a:pPr marL="83820" marR="76200" algn="just">
              <a:lnSpc>
                <a:spcPct val="100000"/>
              </a:lnSpc>
              <a:spcBef>
                <a:spcPts val="830"/>
              </a:spcBef>
            </a:pPr>
            <a:r>
              <a:rPr sz="2000" b="1" spc="-5" dirty="0">
                <a:latin typeface="Verdana"/>
                <a:cs typeface="Verdana"/>
              </a:rPr>
              <a:t>NPSH</a:t>
            </a:r>
            <a:r>
              <a:rPr sz="2000" b="1" dirty="0">
                <a:latin typeface="Verdana"/>
                <a:cs typeface="Verdana"/>
              </a:rPr>
              <a:t> </a:t>
            </a:r>
            <a:r>
              <a:rPr sz="2000" spc="-5" dirty="0">
                <a:latin typeface="Verdana"/>
                <a:cs typeface="Verdana"/>
              </a:rPr>
              <a:t>est</a:t>
            </a:r>
            <a:r>
              <a:rPr sz="2000" dirty="0">
                <a:latin typeface="Verdana"/>
                <a:cs typeface="Verdana"/>
              </a:rPr>
              <a:t> </a:t>
            </a:r>
            <a:r>
              <a:rPr sz="2000" spc="-5" dirty="0">
                <a:latin typeface="Verdana"/>
                <a:cs typeface="Verdana"/>
              </a:rPr>
              <a:t>l’abréviation</a:t>
            </a:r>
            <a:r>
              <a:rPr sz="2000" dirty="0">
                <a:latin typeface="Verdana"/>
                <a:cs typeface="Verdana"/>
              </a:rPr>
              <a:t> </a:t>
            </a:r>
            <a:r>
              <a:rPr sz="2000" spc="-5" dirty="0">
                <a:latin typeface="Verdana"/>
                <a:cs typeface="Verdana"/>
              </a:rPr>
              <a:t>anglo-saxonne</a:t>
            </a:r>
            <a:r>
              <a:rPr sz="2000" dirty="0">
                <a:latin typeface="Verdana"/>
                <a:cs typeface="Verdana"/>
              </a:rPr>
              <a:t> </a:t>
            </a:r>
            <a:r>
              <a:rPr sz="2000" spc="-5" dirty="0">
                <a:latin typeface="Verdana"/>
                <a:cs typeface="Verdana"/>
              </a:rPr>
              <a:t>de</a:t>
            </a:r>
            <a:r>
              <a:rPr sz="2000" dirty="0">
                <a:latin typeface="Verdana"/>
                <a:cs typeface="Verdana"/>
              </a:rPr>
              <a:t> «Net</a:t>
            </a:r>
            <a:r>
              <a:rPr sz="2000" spc="5" dirty="0">
                <a:latin typeface="Verdana"/>
                <a:cs typeface="Verdana"/>
              </a:rPr>
              <a:t> </a:t>
            </a:r>
            <a:r>
              <a:rPr sz="2000" spc="-15" dirty="0">
                <a:latin typeface="Verdana"/>
                <a:cs typeface="Verdana"/>
              </a:rPr>
              <a:t>Positive </a:t>
            </a:r>
            <a:r>
              <a:rPr sz="2000" spc="-10" dirty="0">
                <a:latin typeface="Verdana"/>
                <a:cs typeface="Verdana"/>
              </a:rPr>
              <a:t> </a:t>
            </a:r>
            <a:r>
              <a:rPr sz="2000" spc="-5" dirty="0">
                <a:latin typeface="Verdana"/>
                <a:cs typeface="Verdana"/>
              </a:rPr>
              <a:t>Succion </a:t>
            </a:r>
            <a:r>
              <a:rPr sz="2000" spc="-10" dirty="0">
                <a:latin typeface="Verdana"/>
                <a:cs typeface="Verdana"/>
              </a:rPr>
              <a:t>Head» </a:t>
            </a:r>
            <a:r>
              <a:rPr sz="2000" spc="-15" dirty="0">
                <a:latin typeface="Verdana"/>
                <a:cs typeface="Verdana"/>
              </a:rPr>
              <a:t>over </a:t>
            </a:r>
            <a:r>
              <a:rPr sz="2000" spc="-10" dirty="0">
                <a:latin typeface="Verdana"/>
                <a:cs typeface="Verdana"/>
              </a:rPr>
              <a:t>vapour </a:t>
            </a:r>
            <a:r>
              <a:rPr sz="2000" spc="-5" dirty="0">
                <a:latin typeface="Verdana"/>
                <a:cs typeface="Verdana"/>
              </a:rPr>
              <a:t>pressure, </a:t>
            </a:r>
            <a:r>
              <a:rPr sz="2000" dirty="0">
                <a:latin typeface="Verdana"/>
                <a:cs typeface="Verdana"/>
              </a:rPr>
              <a:t>ce </a:t>
            </a:r>
            <a:r>
              <a:rPr sz="2000" spc="-5" dirty="0">
                <a:latin typeface="Verdana"/>
                <a:cs typeface="Verdana"/>
              </a:rPr>
              <a:t>qui </a:t>
            </a:r>
            <a:r>
              <a:rPr sz="2000" dirty="0">
                <a:latin typeface="Verdana"/>
                <a:cs typeface="Verdana"/>
              </a:rPr>
              <a:t>se </a:t>
            </a:r>
            <a:r>
              <a:rPr sz="2000" spc="-10" dirty="0">
                <a:latin typeface="Verdana"/>
                <a:cs typeface="Verdana"/>
              </a:rPr>
              <a:t>traduit en </a:t>
            </a:r>
            <a:r>
              <a:rPr sz="2000" spc="-5" dirty="0">
                <a:latin typeface="Verdana"/>
                <a:cs typeface="Verdana"/>
              </a:rPr>
              <a:t> </a:t>
            </a:r>
            <a:r>
              <a:rPr sz="2000" spc="-10" dirty="0">
                <a:latin typeface="Verdana"/>
                <a:cs typeface="Verdana"/>
              </a:rPr>
              <a:t>français </a:t>
            </a:r>
            <a:r>
              <a:rPr sz="2000" spc="-5" dirty="0">
                <a:latin typeface="Verdana"/>
                <a:cs typeface="Verdana"/>
              </a:rPr>
              <a:t>par </a:t>
            </a:r>
            <a:r>
              <a:rPr sz="2000" dirty="0">
                <a:latin typeface="Verdana"/>
                <a:cs typeface="Verdana"/>
              </a:rPr>
              <a:t>: «</a:t>
            </a:r>
            <a:r>
              <a:rPr sz="2000" b="1" dirty="0">
                <a:latin typeface="Verdana"/>
                <a:cs typeface="Verdana"/>
              </a:rPr>
              <a:t>Charge Totale </a:t>
            </a:r>
            <a:r>
              <a:rPr sz="2000" b="1" spc="-5" dirty="0">
                <a:latin typeface="Verdana"/>
                <a:cs typeface="Verdana"/>
              </a:rPr>
              <a:t>Nette d’Aspiration</a:t>
            </a:r>
            <a:r>
              <a:rPr sz="2000" spc="-5" dirty="0">
                <a:latin typeface="Verdana"/>
                <a:cs typeface="Verdana"/>
              </a:rPr>
              <a:t>» </a:t>
            </a:r>
            <a:r>
              <a:rPr sz="2000" spc="-10" dirty="0">
                <a:latin typeface="Verdana"/>
                <a:cs typeface="Verdana"/>
              </a:rPr>
              <a:t>au- </a:t>
            </a:r>
            <a:r>
              <a:rPr sz="2000" spc="-5" dirty="0">
                <a:latin typeface="Verdana"/>
                <a:cs typeface="Verdana"/>
              </a:rPr>
              <a:t> dessus</a:t>
            </a:r>
            <a:r>
              <a:rPr sz="2000" spc="-45" dirty="0">
                <a:latin typeface="Verdana"/>
                <a:cs typeface="Verdana"/>
              </a:rPr>
              <a:t> </a:t>
            </a:r>
            <a:r>
              <a:rPr sz="2000" spc="-5" dirty="0">
                <a:latin typeface="Verdana"/>
                <a:cs typeface="Verdana"/>
              </a:rPr>
              <a:t>de</a:t>
            </a:r>
            <a:r>
              <a:rPr sz="2000" spc="-15" dirty="0">
                <a:latin typeface="Verdana"/>
                <a:cs typeface="Verdana"/>
              </a:rPr>
              <a:t> </a:t>
            </a:r>
            <a:r>
              <a:rPr sz="2000" spc="-5" dirty="0">
                <a:latin typeface="Verdana"/>
                <a:cs typeface="Verdana"/>
              </a:rPr>
              <a:t>la</a:t>
            </a:r>
            <a:r>
              <a:rPr sz="2000" spc="10" dirty="0">
                <a:latin typeface="Verdana"/>
                <a:cs typeface="Verdana"/>
              </a:rPr>
              <a:t> </a:t>
            </a:r>
            <a:r>
              <a:rPr sz="2000" spc="-5" dirty="0">
                <a:latin typeface="Verdana"/>
                <a:cs typeface="Verdana"/>
              </a:rPr>
              <a:t>tension</a:t>
            </a:r>
            <a:r>
              <a:rPr sz="2000" spc="-30" dirty="0">
                <a:latin typeface="Verdana"/>
                <a:cs typeface="Verdana"/>
              </a:rPr>
              <a:t> </a:t>
            </a:r>
            <a:r>
              <a:rPr sz="2000" spc="-5" dirty="0">
                <a:latin typeface="Verdana"/>
                <a:cs typeface="Verdana"/>
              </a:rPr>
              <a:t>de </a:t>
            </a:r>
            <a:r>
              <a:rPr sz="2000" spc="-50" dirty="0">
                <a:latin typeface="Verdana"/>
                <a:cs typeface="Verdana"/>
              </a:rPr>
              <a:t>vapeur.</a:t>
            </a:r>
            <a:endParaRPr sz="2000" dirty="0">
              <a:latin typeface="Verdana"/>
              <a:cs typeface="Verdana"/>
            </a:endParaRPr>
          </a:p>
          <a:p>
            <a:pPr>
              <a:lnSpc>
                <a:spcPct val="100000"/>
              </a:lnSpc>
              <a:spcBef>
                <a:spcPts val="30"/>
              </a:spcBef>
            </a:pPr>
            <a:endParaRPr sz="1950" dirty="0">
              <a:latin typeface="Verdana"/>
              <a:cs typeface="Verdana"/>
            </a:endParaRPr>
          </a:p>
          <a:p>
            <a:pPr marL="83820" marR="76200" algn="just">
              <a:lnSpc>
                <a:spcPct val="100000"/>
              </a:lnSpc>
            </a:pPr>
            <a:r>
              <a:rPr sz="2000" spc="-5" dirty="0" err="1" smtClean="0">
                <a:latin typeface="Verdana"/>
                <a:cs typeface="Verdana"/>
              </a:rPr>
              <a:t>D’une</a:t>
            </a:r>
            <a:r>
              <a:rPr sz="2000" spc="455" dirty="0" smtClean="0">
                <a:latin typeface="Verdana"/>
                <a:cs typeface="Verdana"/>
              </a:rPr>
              <a:t> </a:t>
            </a:r>
            <a:r>
              <a:rPr sz="2000" spc="-5" dirty="0" err="1" smtClean="0">
                <a:latin typeface="Verdana"/>
                <a:cs typeface="Verdana"/>
              </a:rPr>
              <a:t>manière</a:t>
            </a:r>
            <a:r>
              <a:rPr sz="2000" spc="465" dirty="0" smtClean="0">
                <a:latin typeface="Verdana"/>
                <a:cs typeface="Verdana"/>
              </a:rPr>
              <a:t> </a:t>
            </a:r>
            <a:r>
              <a:rPr sz="2000" spc="-5" dirty="0" smtClean="0">
                <a:latin typeface="Verdana"/>
                <a:cs typeface="Verdana"/>
              </a:rPr>
              <a:t>plus</a:t>
            </a:r>
            <a:r>
              <a:rPr sz="2000" spc="450" dirty="0" smtClean="0">
                <a:latin typeface="Verdana"/>
                <a:cs typeface="Verdana"/>
              </a:rPr>
              <a:t> </a:t>
            </a:r>
            <a:r>
              <a:rPr sz="2000" spc="-10" dirty="0" err="1" smtClean="0">
                <a:latin typeface="Verdana"/>
                <a:cs typeface="Verdana"/>
              </a:rPr>
              <a:t>concrète</a:t>
            </a:r>
            <a:r>
              <a:rPr sz="2000" spc="-10" dirty="0" smtClean="0">
                <a:latin typeface="Verdana"/>
                <a:cs typeface="Verdana"/>
              </a:rPr>
              <a:t>,</a:t>
            </a:r>
            <a:r>
              <a:rPr sz="2000" spc="470" dirty="0" smtClean="0">
                <a:latin typeface="Verdana"/>
                <a:cs typeface="Verdana"/>
              </a:rPr>
              <a:t> </a:t>
            </a:r>
            <a:r>
              <a:rPr sz="2000" spc="-5" dirty="0" err="1" smtClean="0">
                <a:latin typeface="Verdana"/>
                <a:cs typeface="Verdana"/>
              </a:rPr>
              <a:t>cela</a:t>
            </a:r>
            <a:r>
              <a:rPr sz="2000" spc="470" dirty="0" smtClean="0">
                <a:latin typeface="Verdana"/>
                <a:cs typeface="Verdana"/>
              </a:rPr>
              <a:t> </a:t>
            </a:r>
            <a:r>
              <a:rPr sz="2000" spc="-5" dirty="0" err="1" smtClean="0">
                <a:latin typeface="Verdana"/>
                <a:cs typeface="Verdana"/>
              </a:rPr>
              <a:t>représente</a:t>
            </a:r>
            <a:r>
              <a:rPr sz="2000" spc="465" dirty="0" smtClean="0">
                <a:latin typeface="Verdana"/>
                <a:cs typeface="Verdana"/>
              </a:rPr>
              <a:t> </a:t>
            </a:r>
            <a:r>
              <a:rPr sz="2000" spc="-5" dirty="0" smtClean="0">
                <a:latin typeface="Verdana"/>
                <a:cs typeface="Verdana"/>
              </a:rPr>
              <a:t>la</a:t>
            </a:r>
            <a:r>
              <a:rPr sz="2000" spc="465" dirty="0" smtClean="0">
                <a:latin typeface="Verdana"/>
                <a:cs typeface="Verdana"/>
              </a:rPr>
              <a:t> </a:t>
            </a:r>
            <a:r>
              <a:rPr sz="2000" spc="-5" dirty="0" err="1" smtClean="0">
                <a:latin typeface="Verdana"/>
                <a:cs typeface="Verdana"/>
              </a:rPr>
              <a:t>pression</a:t>
            </a:r>
            <a:r>
              <a:rPr sz="2000" spc="-5" dirty="0" smtClean="0">
                <a:latin typeface="Verdana"/>
                <a:cs typeface="Verdana"/>
              </a:rPr>
              <a:t> </a:t>
            </a:r>
            <a:r>
              <a:rPr sz="2000" spc="-690" dirty="0" smtClean="0">
                <a:latin typeface="Verdana"/>
                <a:cs typeface="Verdana"/>
              </a:rPr>
              <a:t> </a:t>
            </a:r>
            <a:r>
              <a:rPr sz="2000" spc="-5" dirty="0" smtClean="0">
                <a:latin typeface="Verdana"/>
                <a:cs typeface="Verdana"/>
              </a:rPr>
              <a:t>qui </a:t>
            </a:r>
            <a:r>
              <a:rPr sz="2000" spc="-10" dirty="0" err="1" smtClean="0">
                <a:latin typeface="Verdana"/>
                <a:cs typeface="Verdana"/>
              </a:rPr>
              <a:t>existera</a:t>
            </a:r>
            <a:r>
              <a:rPr sz="2000" spc="-10" dirty="0" smtClean="0">
                <a:latin typeface="Verdana"/>
                <a:cs typeface="Verdana"/>
              </a:rPr>
              <a:t> </a:t>
            </a:r>
            <a:r>
              <a:rPr sz="2000" dirty="0" smtClean="0">
                <a:latin typeface="Verdana"/>
                <a:cs typeface="Verdana"/>
              </a:rPr>
              <a:t>a </a:t>
            </a:r>
            <a:r>
              <a:rPr sz="2000" spc="-5" dirty="0" smtClean="0">
                <a:latin typeface="Verdana"/>
                <a:cs typeface="Verdana"/>
              </a:rPr>
              <a:t>l’</a:t>
            </a:r>
            <a:r>
              <a:rPr lang="fr-FR" sz="2000" spc="-5" dirty="0" smtClean="0">
                <a:latin typeface="Verdana"/>
                <a:cs typeface="Verdana"/>
              </a:rPr>
              <a:t>5</a:t>
            </a:r>
            <a:r>
              <a:rPr sz="2000" spc="-5" dirty="0" err="1" smtClean="0">
                <a:latin typeface="Verdana"/>
                <a:cs typeface="Verdana"/>
              </a:rPr>
              <a:t>spiration</a:t>
            </a:r>
            <a:r>
              <a:rPr sz="2000" spc="-5" dirty="0" smtClean="0">
                <a:latin typeface="Verdana"/>
                <a:cs typeface="Verdana"/>
              </a:rPr>
              <a:t> de la </a:t>
            </a:r>
            <a:r>
              <a:rPr sz="2000" spc="-5" dirty="0" err="1" smtClean="0">
                <a:latin typeface="Verdana"/>
                <a:cs typeface="Verdana"/>
              </a:rPr>
              <a:t>pompe</a:t>
            </a:r>
            <a:r>
              <a:rPr sz="2000" spc="-5" dirty="0" smtClean="0">
                <a:latin typeface="Verdana"/>
                <a:cs typeface="Verdana"/>
              </a:rPr>
              <a:t>, </a:t>
            </a:r>
            <a:r>
              <a:rPr sz="2000" spc="-5" dirty="0" err="1" smtClean="0">
                <a:latin typeface="Verdana"/>
                <a:cs typeface="Verdana"/>
              </a:rPr>
              <a:t>uniquement</a:t>
            </a:r>
            <a:r>
              <a:rPr sz="2000" spc="-5" dirty="0" smtClean="0">
                <a:latin typeface="Verdana"/>
                <a:cs typeface="Verdana"/>
              </a:rPr>
              <a:t> </a:t>
            </a:r>
            <a:r>
              <a:rPr sz="2000" dirty="0" smtClean="0">
                <a:latin typeface="Verdana"/>
                <a:cs typeface="Verdana"/>
              </a:rPr>
              <a:t>du </a:t>
            </a:r>
            <a:r>
              <a:rPr sz="2000" spc="-5" dirty="0" smtClean="0">
                <a:latin typeface="Verdana"/>
                <a:cs typeface="Verdana"/>
              </a:rPr>
              <a:t>fait </a:t>
            </a:r>
            <a:r>
              <a:rPr sz="2000" dirty="0" smtClean="0">
                <a:latin typeface="Verdana"/>
                <a:cs typeface="Verdana"/>
              </a:rPr>
              <a:t> du </a:t>
            </a:r>
            <a:r>
              <a:rPr sz="2000" spc="-5" dirty="0" err="1" smtClean="0">
                <a:latin typeface="Verdana"/>
                <a:cs typeface="Verdana"/>
              </a:rPr>
              <a:t>réseau</a:t>
            </a:r>
            <a:r>
              <a:rPr sz="2000" spc="-5" dirty="0" smtClean="0">
                <a:latin typeface="Verdana"/>
                <a:cs typeface="Verdana"/>
              </a:rPr>
              <a:t> et</a:t>
            </a:r>
            <a:r>
              <a:rPr sz="2000" dirty="0" smtClean="0">
                <a:latin typeface="Verdana"/>
                <a:cs typeface="Verdana"/>
              </a:rPr>
              <a:t> </a:t>
            </a:r>
            <a:r>
              <a:rPr sz="2000" spc="-5" dirty="0" smtClean="0">
                <a:latin typeface="Verdana"/>
                <a:cs typeface="Verdana"/>
              </a:rPr>
              <a:t>du</a:t>
            </a:r>
            <a:r>
              <a:rPr sz="2000" dirty="0" smtClean="0">
                <a:latin typeface="Verdana"/>
                <a:cs typeface="Verdana"/>
              </a:rPr>
              <a:t> </a:t>
            </a:r>
            <a:r>
              <a:rPr sz="2000" spc="-10" dirty="0" err="1" smtClean="0">
                <a:latin typeface="Verdana"/>
                <a:cs typeface="Verdana"/>
              </a:rPr>
              <a:t>liquide</a:t>
            </a:r>
            <a:r>
              <a:rPr sz="2000" spc="-5" dirty="0" smtClean="0">
                <a:latin typeface="Verdana"/>
                <a:cs typeface="Verdana"/>
              </a:rPr>
              <a:t> </a:t>
            </a:r>
            <a:r>
              <a:rPr sz="2000" spc="-5" dirty="0" err="1" smtClean="0">
                <a:latin typeface="Verdana"/>
                <a:cs typeface="Verdana"/>
              </a:rPr>
              <a:t>pompé</a:t>
            </a:r>
            <a:r>
              <a:rPr sz="2000" dirty="0" smtClean="0">
                <a:latin typeface="Verdana"/>
                <a:cs typeface="Verdana"/>
              </a:rPr>
              <a:t> </a:t>
            </a:r>
            <a:r>
              <a:rPr sz="2000" spc="-5" dirty="0" smtClean="0">
                <a:latin typeface="Verdana"/>
                <a:cs typeface="Verdana"/>
              </a:rPr>
              <a:t>(</a:t>
            </a:r>
            <a:r>
              <a:rPr sz="2000" spc="-5" dirty="0" err="1" smtClean="0">
                <a:latin typeface="Verdana"/>
                <a:cs typeface="Verdana"/>
              </a:rPr>
              <a:t>quelque</a:t>
            </a:r>
            <a:r>
              <a:rPr sz="2000" dirty="0" smtClean="0">
                <a:latin typeface="Verdana"/>
                <a:cs typeface="Verdana"/>
              </a:rPr>
              <a:t> </a:t>
            </a:r>
            <a:r>
              <a:rPr sz="2000" spc="-10" dirty="0" err="1" smtClean="0">
                <a:latin typeface="Verdana"/>
                <a:cs typeface="Verdana"/>
              </a:rPr>
              <a:t>soit</a:t>
            </a:r>
            <a:r>
              <a:rPr sz="2000" spc="-5" dirty="0" smtClean="0">
                <a:latin typeface="Verdana"/>
                <a:cs typeface="Verdana"/>
              </a:rPr>
              <a:t> la</a:t>
            </a:r>
            <a:r>
              <a:rPr sz="2000" dirty="0" smtClean="0">
                <a:latin typeface="Verdana"/>
                <a:cs typeface="Verdana"/>
              </a:rPr>
              <a:t> </a:t>
            </a:r>
            <a:r>
              <a:rPr sz="2000" spc="-5" dirty="0" err="1" smtClean="0">
                <a:latin typeface="Verdana"/>
                <a:cs typeface="Verdana"/>
              </a:rPr>
              <a:t>pompe</a:t>
            </a:r>
            <a:r>
              <a:rPr sz="2000" spc="-5" dirty="0" smtClean="0">
                <a:latin typeface="Verdana"/>
                <a:cs typeface="Verdana"/>
              </a:rPr>
              <a:t> </a:t>
            </a:r>
            <a:r>
              <a:rPr sz="2000" dirty="0" smtClean="0">
                <a:latin typeface="Verdana"/>
                <a:cs typeface="Verdana"/>
              </a:rPr>
              <a:t> </a:t>
            </a:r>
            <a:r>
              <a:rPr sz="2000" spc="-5" dirty="0" err="1" smtClean="0">
                <a:latin typeface="Verdana"/>
                <a:cs typeface="Verdana"/>
              </a:rPr>
              <a:t>utilisée</a:t>
            </a:r>
            <a:r>
              <a:rPr sz="2000" spc="-5" dirty="0" smtClean="0">
                <a:latin typeface="Verdana"/>
                <a:cs typeface="Verdana"/>
              </a:rPr>
              <a:t>).</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51</a:t>
            </a:fld>
            <a:endParaRPr lang="fr-F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458851"/>
            <a:ext cx="8107680" cy="5627823"/>
          </a:xfrm>
          <a:prstGeom prst="rect">
            <a:avLst/>
          </a:prstGeom>
        </p:spPr>
        <p:txBody>
          <a:bodyPr vert="horz" wrap="square" lIns="0" tIns="13335" rIns="0" bIns="0" rtlCol="0">
            <a:spAutoFit/>
          </a:bodyPr>
          <a:lstStyle/>
          <a:p>
            <a:pPr marL="12700" marR="288290" algn="just">
              <a:lnSpc>
                <a:spcPct val="100000"/>
              </a:lnSpc>
              <a:spcBef>
                <a:spcPts val="105"/>
              </a:spcBef>
            </a:pPr>
            <a:r>
              <a:rPr sz="2000" b="1" dirty="0">
                <a:latin typeface="Verdana"/>
                <a:cs typeface="Verdana"/>
              </a:rPr>
              <a:t>Définition du </a:t>
            </a:r>
            <a:r>
              <a:rPr sz="2000" b="1" spc="-5" dirty="0">
                <a:latin typeface="Verdana"/>
                <a:cs typeface="Verdana"/>
              </a:rPr>
              <a:t>NPSH </a:t>
            </a:r>
            <a:r>
              <a:rPr sz="2000" b="1" dirty="0">
                <a:latin typeface="Verdana"/>
                <a:cs typeface="Verdana"/>
              </a:rPr>
              <a:t>: </a:t>
            </a:r>
            <a:r>
              <a:rPr sz="2000" spc="-5" dirty="0">
                <a:latin typeface="Verdana"/>
                <a:cs typeface="Verdana"/>
              </a:rPr>
              <a:t>C’est la pression </a:t>
            </a:r>
            <a:r>
              <a:rPr sz="2000" spc="-10" dirty="0">
                <a:latin typeface="Verdana"/>
                <a:cs typeface="Verdana"/>
              </a:rPr>
              <a:t>totale en </a:t>
            </a:r>
            <a:r>
              <a:rPr sz="2000" dirty="0">
                <a:latin typeface="Verdana"/>
                <a:cs typeface="Verdana"/>
              </a:rPr>
              <a:t>m </a:t>
            </a:r>
            <a:r>
              <a:rPr sz="2000" spc="-5" dirty="0">
                <a:latin typeface="Verdana"/>
                <a:cs typeface="Verdana"/>
              </a:rPr>
              <a:t>de </a:t>
            </a:r>
            <a:r>
              <a:rPr sz="2000" dirty="0">
                <a:latin typeface="Verdana"/>
                <a:cs typeface="Verdana"/>
              </a:rPr>
              <a:t> colonne</a:t>
            </a:r>
            <a:r>
              <a:rPr sz="2000" spc="370" dirty="0">
                <a:latin typeface="Verdana"/>
                <a:cs typeface="Verdana"/>
              </a:rPr>
              <a:t> </a:t>
            </a:r>
            <a:r>
              <a:rPr sz="2000" spc="-5" dirty="0">
                <a:latin typeface="Verdana"/>
                <a:cs typeface="Verdana"/>
              </a:rPr>
              <a:t>liquide</a:t>
            </a:r>
            <a:r>
              <a:rPr sz="2000" spc="385" dirty="0">
                <a:latin typeface="Verdana"/>
                <a:cs typeface="Verdana"/>
              </a:rPr>
              <a:t> </a:t>
            </a:r>
            <a:r>
              <a:rPr sz="2000" spc="-5" dirty="0">
                <a:latin typeface="Verdana"/>
                <a:cs typeface="Verdana"/>
              </a:rPr>
              <a:t>pompé</a:t>
            </a:r>
            <a:r>
              <a:rPr sz="2000" spc="385" dirty="0">
                <a:latin typeface="Verdana"/>
                <a:cs typeface="Verdana"/>
              </a:rPr>
              <a:t> </a:t>
            </a:r>
            <a:r>
              <a:rPr sz="2000" spc="-5" dirty="0">
                <a:latin typeface="Verdana"/>
                <a:cs typeface="Verdana"/>
              </a:rPr>
              <a:t>déterminée</a:t>
            </a:r>
            <a:r>
              <a:rPr sz="2000" spc="380" dirty="0">
                <a:latin typeface="Verdana"/>
                <a:cs typeface="Verdana"/>
              </a:rPr>
              <a:t> </a:t>
            </a:r>
            <a:r>
              <a:rPr sz="2000" dirty="0">
                <a:latin typeface="Verdana"/>
                <a:cs typeface="Verdana"/>
              </a:rPr>
              <a:t>a</a:t>
            </a:r>
            <a:r>
              <a:rPr sz="2000" spc="380" dirty="0">
                <a:latin typeface="Verdana"/>
                <a:cs typeface="Verdana"/>
              </a:rPr>
              <a:t> </a:t>
            </a:r>
            <a:r>
              <a:rPr sz="2000" spc="-5" dirty="0">
                <a:latin typeface="Verdana"/>
                <a:cs typeface="Verdana"/>
              </a:rPr>
              <a:t>la</a:t>
            </a:r>
            <a:r>
              <a:rPr sz="2000" spc="385" dirty="0">
                <a:latin typeface="Verdana"/>
                <a:cs typeface="Verdana"/>
              </a:rPr>
              <a:t> </a:t>
            </a:r>
            <a:r>
              <a:rPr sz="2000" spc="-5" dirty="0">
                <a:latin typeface="Verdana"/>
                <a:cs typeface="Verdana"/>
              </a:rPr>
              <a:t>bride</a:t>
            </a:r>
            <a:r>
              <a:rPr sz="2000" spc="385" dirty="0">
                <a:latin typeface="Verdana"/>
                <a:cs typeface="Verdana"/>
              </a:rPr>
              <a:t> </a:t>
            </a:r>
            <a:r>
              <a:rPr sz="2000" spc="-10" dirty="0">
                <a:latin typeface="Verdana"/>
                <a:cs typeface="Verdana"/>
              </a:rPr>
              <a:t>d’aspiration </a:t>
            </a:r>
            <a:r>
              <a:rPr sz="2000" spc="-690" dirty="0">
                <a:latin typeface="Verdana"/>
                <a:cs typeface="Verdana"/>
              </a:rPr>
              <a:t> </a:t>
            </a:r>
            <a:r>
              <a:rPr sz="2000" spc="-5" dirty="0">
                <a:latin typeface="Verdana"/>
                <a:cs typeface="Verdana"/>
              </a:rPr>
              <a:t>de la pompe, moins la </a:t>
            </a:r>
            <a:r>
              <a:rPr sz="2000" spc="-100" dirty="0">
                <a:latin typeface="Verdana"/>
                <a:cs typeface="Verdana"/>
              </a:rPr>
              <a:t>Tv </a:t>
            </a:r>
            <a:r>
              <a:rPr sz="2000" spc="-5" dirty="0">
                <a:latin typeface="Verdana"/>
                <a:cs typeface="Verdana"/>
              </a:rPr>
              <a:t>du </a:t>
            </a:r>
            <a:r>
              <a:rPr sz="2000" spc="-10" dirty="0">
                <a:latin typeface="Verdana"/>
                <a:cs typeface="Verdana"/>
              </a:rPr>
              <a:t>liquide </a:t>
            </a:r>
            <a:r>
              <a:rPr sz="2000" dirty="0">
                <a:latin typeface="Verdana"/>
                <a:cs typeface="Verdana"/>
              </a:rPr>
              <a:t>a </a:t>
            </a:r>
            <a:r>
              <a:rPr sz="2000" spc="-5" dirty="0">
                <a:latin typeface="Verdana"/>
                <a:cs typeface="Verdana"/>
              </a:rPr>
              <a:t>la </a:t>
            </a:r>
            <a:r>
              <a:rPr sz="2000" spc="-10" dirty="0">
                <a:latin typeface="Verdana"/>
                <a:cs typeface="Verdana"/>
              </a:rPr>
              <a:t>température</a:t>
            </a:r>
            <a:r>
              <a:rPr sz="2000" spc="-5" dirty="0">
                <a:latin typeface="Verdana"/>
                <a:cs typeface="Verdana"/>
              </a:rPr>
              <a:t> de </a:t>
            </a:r>
            <a:r>
              <a:rPr sz="2000" dirty="0">
                <a:latin typeface="Verdana"/>
                <a:cs typeface="Verdana"/>
              </a:rPr>
              <a:t> </a:t>
            </a:r>
            <a:r>
              <a:rPr sz="2000" spc="-5" dirty="0">
                <a:latin typeface="Verdana"/>
                <a:cs typeface="Verdana"/>
              </a:rPr>
              <a:t>fonctionnement.</a:t>
            </a:r>
            <a:endParaRPr sz="2000" dirty="0">
              <a:latin typeface="Verdana"/>
              <a:cs typeface="Verdana"/>
            </a:endParaRPr>
          </a:p>
          <a:p>
            <a:pPr marL="12700" algn="just">
              <a:lnSpc>
                <a:spcPct val="100000"/>
              </a:lnSpc>
              <a:spcBef>
                <a:spcPts val="1650"/>
              </a:spcBef>
            </a:pPr>
            <a:r>
              <a:rPr sz="2000" spc="-5" dirty="0" err="1" smtClean="0">
                <a:latin typeface="Verdana"/>
                <a:cs typeface="Verdana"/>
              </a:rPr>
              <a:t>Mathématiquement</a:t>
            </a:r>
            <a:r>
              <a:rPr lang="fr-FR" sz="2000" spc="-40" dirty="0" smtClean="0">
                <a:latin typeface="Verdana"/>
                <a:cs typeface="Verdana"/>
              </a:rPr>
              <a:t>: </a:t>
            </a:r>
          </a:p>
          <a:p>
            <a:pPr marL="12700" algn="just">
              <a:lnSpc>
                <a:spcPct val="100000"/>
              </a:lnSpc>
              <a:spcBef>
                <a:spcPts val="1650"/>
              </a:spcBef>
            </a:pPr>
            <a:r>
              <a:rPr sz="2000" b="1" dirty="0" smtClean="0">
                <a:solidFill>
                  <a:srgbClr val="C00000"/>
                </a:solidFill>
                <a:latin typeface="Verdana"/>
                <a:cs typeface="Verdana"/>
              </a:rPr>
              <a:t>NPSH</a:t>
            </a:r>
            <a:r>
              <a:rPr sz="2000" b="1" spc="-30" dirty="0" smtClean="0">
                <a:solidFill>
                  <a:srgbClr val="C00000"/>
                </a:solidFill>
                <a:latin typeface="Verdana"/>
                <a:cs typeface="Verdana"/>
              </a:rPr>
              <a:t> </a:t>
            </a:r>
            <a:r>
              <a:rPr sz="2000" b="1" dirty="0">
                <a:solidFill>
                  <a:srgbClr val="C00000"/>
                </a:solidFill>
                <a:latin typeface="Verdana"/>
                <a:cs typeface="Verdana"/>
              </a:rPr>
              <a:t>=</a:t>
            </a:r>
            <a:r>
              <a:rPr sz="2000" b="1" spc="5" dirty="0">
                <a:solidFill>
                  <a:srgbClr val="C00000"/>
                </a:solidFill>
                <a:latin typeface="Verdana"/>
                <a:cs typeface="Verdana"/>
              </a:rPr>
              <a:t> </a:t>
            </a:r>
            <a:r>
              <a:rPr lang="fr-FR" sz="2000" b="1" spc="5" dirty="0" smtClean="0">
                <a:solidFill>
                  <a:srgbClr val="C00000"/>
                </a:solidFill>
                <a:latin typeface="Verdana"/>
                <a:cs typeface="Verdana"/>
              </a:rPr>
              <a:t>(</a:t>
            </a:r>
            <a:r>
              <a:rPr sz="2000" b="1" spc="-25" dirty="0" smtClean="0">
                <a:solidFill>
                  <a:srgbClr val="C00000"/>
                </a:solidFill>
                <a:latin typeface="Verdana"/>
                <a:cs typeface="Verdana"/>
              </a:rPr>
              <a:t>Pa </a:t>
            </a:r>
            <a:r>
              <a:rPr sz="2000" b="1" dirty="0">
                <a:solidFill>
                  <a:srgbClr val="C00000"/>
                </a:solidFill>
                <a:latin typeface="Verdana"/>
                <a:cs typeface="Verdana"/>
              </a:rPr>
              <a:t>/ ρ</a:t>
            </a:r>
            <a:r>
              <a:rPr sz="2000" b="1" spc="-5" dirty="0">
                <a:solidFill>
                  <a:srgbClr val="C00000"/>
                </a:solidFill>
                <a:latin typeface="Verdana"/>
                <a:cs typeface="Verdana"/>
              </a:rPr>
              <a:t> </a:t>
            </a:r>
            <a:r>
              <a:rPr sz="2000" b="1" dirty="0" smtClean="0">
                <a:solidFill>
                  <a:srgbClr val="C00000"/>
                </a:solidFill>
                <a:latin typeface="Verdana"/>
                <a:cs typeface="Verdana"/>
              </a:rPr>
              <a:t>g</a:t>
            </a:r>
            <a:r>
              <a:rPr lang="fr-FR" sz="2000" b="1" dirty="0" smtClean="0">
                <a:solidFill>
                  <a:srgbClr val="C00000"/>
                </a:solidFill>
                <a:latin typeface="Verdana"/>
                <a:cs typeface="Verdana"/>
              </a:rPr>
              <a:t>)</a:t>
            </a:r>
            <a:r>
              <a:rPr sz="2000" b="1" dirty="0" smtClean="0">
                <a:solidFill>
                  <a:srgbClr val="C00000"/>
                </a:solidFill>
                <a:latin typeface="Verdana"/>
                <a:cs typeface="Verdana"/>
              </a:rPr>
              <a:t> </a:t>
            </a:r>
            <a:r>
              <a:rPr sz="2000" b="1" dirty="0">
                <a:solidFill>
                  <a:srgbClr val="C00000"/>
                </a:solidFill>
                <a:latin typeface="Verdana"/>
                <a:cs typeface="Verdana"/>
              </a:rPr>
              <a:t>+</a:t>
            </a:r>
            <a:r>
              <a:rPr sz="2000" b="1" spc="-5" dirty="0">
                <a:solidFill>
                  <a:srgbClr val="C00000"/>
                </a:solidFill>
                <a:latin typeface="Verdana"/>
                <a:cs typeface="Verdana"/>
              </a:rPr>
              <a:t> </a:t>
            </a:r>
            <a:r>
              <a:rPr lang="fr-FR" sz="2000" b="1" spc="-5" dirty="0" smtClean="0">
                <a:solidFill>
                  <a:srgbClr val="C00000"/>
                </a:solidFill>
                <a:latin typeface="Verdana"/>
                <a:cs typeface="Verdana"/>
              </a:rPr>
              <a:t>(</a:t>
            </a:r>
            <a:r>
              <a:rPr sz="2000" b="1" dirty="0" smtClean="0">
                <a:solidFill>
                  <a:srgbClr val="C00000"/>
                </a:solidFill>
                <a:latin typeface="Verdana"/>
                <a:cs typeface="Verdana"/>
              </a:rPr>
              <a:t>ua²</a:t>
            </a:r>
            <a:r>
              <a:rPr sz="2000" b="1" spc="-15" dirty="0" smtClean="0">
                <a:solidFill>
                  <a:srgbClr val="C00000"/>
                </a:solidFill>
                <a:latin typeface="Verdana"/>
                <a:cs typeface="Verdana"/>
              </a:rPr>
              <a:t> </a:t>
            </a:r>
            <a:r>
              <a:rPr sz="2000" b="1" dirty="0">
                <a:solidFill>
                  <a:srgbClr val="C00000"/>
                </a:solidFill>
                <a:latin typeface="Verdana"/>
                <a:cs typeface="Verdana"/>
              </a:rPr>
              <a:t>/</a:t>
            </a:r>
            <a:r>
              <a:rPr sz="2000" b="1" spc="-5" dirty="0">
                <a:solidFill>
                  <a:srgbClr val="C00000"/>
                </a:solidFill>
                <a:latin typeface="Verdana"/>
                <a:cs typeface="Verdana"/>
              </a:rPr>
              <a:t> </a:t>
            </a:r>
            <a:r>
              <a:rPr sz="2000" b="1" dirty="0" smtClean="0">
                <a:solidFill>
                  <a:srgbClr val="C00000"/>
                </a:solidFill>
                <a:latin typeface="Verdana"/>
                <a:cs typeface="Verdana"/>
              </a:rPr>
              <a:t>2g</a:t>
            </a:r>
            <a:r>
              <a:rPr lang="fr-FR" sz="2000" b="1" dirty="0" smtClean="0">
                <a:solidFill>
                  <a:srgbClr val="C00000"/>
                </a:solidFill>
                <a:latin typeface="Verdana"/>
                <a:cs typeface="Verdana"/>
              </a:rPr>
              <a:t>)</a:t>
            </a:r>
            <a:r>
              <a:rPr sz="2000" b="1" spc="15" dirty="0" smtClean="0">
                <a:solidFill>
                  <a:srgbClr val="C00000"/>
                </a:solidFill>
                <a:latin typeface="Verdana"/>
                <a:cs typeface="Verdana"/>
              </a:rPr>
              <a:t> </a:t>
            </a:r>
            <a:r>
              <a:rPr sz="2000" b="1" dirty="0">
                <a:solidFill>
                  <a:srgbClr val="C00000"/>
                </a:solidFill>
                <a:latin typeface="Verdana"/>
                <a:cs typeface="Verdana"/>
              </a:rPr>
              <a:t>–</a:t>
            </a:r>
            <a:r>
              <a:rPr sz="2000" b="1" spc="-10" dirty="0">
                <a:solidFill>
                  <a:srgbClr val="C00000"/>
                </a:solidFill>
                <a:latin typeface="Verdana"/>
                <a:cs typeface="Verdana"/>
              </a:rPr>
              <a:t> </a:t>
            </a:r>
            <a:r>
              <a:rPr lang="fr-FR" sz="2000" b="1" spc="-10" dirty="0" smtClean="0">
                <a:solidFill>
                  <a:srgbClr val="C00000"/>
                </a:solidFill>
                <a:latin typeface="Verdana"/>
                <a:cs typeface="Verdana"/>
              </a:rPr>
              <a:t>(</a:t>
            </a:r>
            <a:r>
              <a:rPr sz="2000" b="1" spc="-100" dirty="0" err="1" smtClean="0">
                <a:solidFill>
                  <a:srgbClr val="C00000"/>
                </a:solidFill>
                <a:latin typeface="Verdana"/>
                <a:cs typeface="Verdana"/>
              </a:rPr>
              <a:t>Tv</a:t>
            </a:r>
            <a:r>
              <a:rPr sz="2000" b="1" spc="5" dirty="0" smtClean="0">
                <a:solidFill>
                  <a:srgbClr val="C00000"/>
                </a:solidFill>
                <a:latin typeface="Verdana"/>
                <a:cs typeface="Verdana"/>
              </a:rPr>
              <a:t> </a:t>
            </a:r>
            <a:r>
              <a:rPr sz="2000" b="1" dirty="0">
                <a:solidFill>
                  <a:srgbClr val="C00000"/>
                </a:solidFill>
                <a:latin typeface="Verdana"/>
                <a:cs typeface="Verdana"/>
              </a:rPr>
              <a:t>/</a:t>
            </a:r>
            <a:r>
              <a:rPr sz="2000" b="1" spc="-5" dirty="0">
                <a:solidFill>
                  <a:srgbClr val="C00000"/>
                </a:solidFill>
                <a:latin typeface="Verdana"/>
                <a:cs typeface="Verdana"/>
              </a:rPr>
              <a:t> </a:t>
            </a:r>
            <a:r>
              <a:rPr sz="2000" b="1" dirty="0">
                <a:solidFill>
                  <a:srgbClr val="C00000"/>
                </a:solidFill>
                <a:latin typeface="Verdana"/>
                <a:cs typeface="Verdana"/>
              </a:rPr>
              <a:t>ρ</a:t>
            </a:r>
            <a:r>
              <a:rPr sz="2000" b="1" spc="-15" dirty="0">
                <a:solidFill>
                  <a:srgbClr val="C00000"/>
                </a:solidFill>
                <a:latin typeface="Verdana"/>
                <a:cs typeface="Verdana"/>
              </a:rPr>
              <a:t> </a:t>
            </a:r>
            <a:r>
              <a:rPr sz="2000" b="1" dirty="0" smtClean="0">
                <a:solidFill>
                  <a:srgbClr val="C00000"/>
                </a:solidFill>
                <a:latin typeface="Verdana"/>
                <a:cs typeface="Verdana"/>
              </a:rPr>
              <a:t>g</a:t>
            </a:r>
            <a:r>
              <a:rPr lang="fr-FR" sz="2000" b="1" dirty="0" smtClean="0">
                <a:solidFill>
                  <a:srgbClr val="C00000"/>
                </a:solidFill>
                <a:latin typeface="Verdana"/>
                <a:cs typeface="Verdana"/>
              </a:rPr>
              <a:t>) [1</a:t>
            </a:r>
            <a:r>
              <a:rPr lang="fr-FR" sz="2000" b="1" baseline="30000" dirty="0">
                <a:solidFill>
                  <a:srgbClr val="C00000"/>
                </a:solidFill>
                <a:latin typeface="Verdana"/>
                <a:cs typeface="Verdana"/>
              </a:rPr>
              <a:t>è</a:t>
            </a:r>
            <a:r>
              <a:rPr lang="fr-FR" sz="2000" b="1" baseline="30000" dirty="0" smtClean="0">
                <a:solidFill>
                  <a:srgbClr val="C00000"/>
                </a:solidFill>
                <a:latin typeface="Verdana"/>
                <a:cs typeface="Verdana"/>
              </a:rPr>
              <a:t>re</a:t>
            </a:r>
            <a:r>
              <a:rPr lang="fr-FR" sz="2000" b="1" dirty="0" smtClean="0">
                <a:solidFill>
                  <a:srgbClr val="C00000"/>
                </a:solidFill>
                <a:latin typeface="Verdana"/>
                <a:cs typeface="Verdana"/>
              </a:rPr>
              <a:t> </a:t>
            </a:r>
            <a:r>
              <a:rPr lang="fr-FR" sz="2000" b="1" dirty="0">
                <a:solidFill>
                  <a:srgbClr val="C00000"/>
                </a:solidFill>
                <a:latin typeface="Verdana"/>
                <a:cs typeface="Verdana"/>
              </a:rPr>
              <a:t>l</a:t>
            </a:r>
            <a:r>
              <a:rPr lang="fr-FR" sz="2000" b="1" dirty="0" smtClean="0">
                <a:solidFill>
                  <a:srgbClr val="C00000"/>
                </a:solidFill>
                <a:latin typeface="Verdana"/>
                <a:cs typeface="Verdana"/>
              </a:rPr>
              <a:t>oi]</a:t>
            </a:r>
            <a:endParaRPr sz="2000" b="1" dirty="0">
              <a:solidFill>
                <a:srgbClr val="C00000"/>
              </a:solidFill>
              <a:latin typeface="Verdana"/>
              <a:cs typeface="Verdana"/>
            </a:endParaRPr>
          </a:p>
          <a:p>
            <a:pPr marL="12700" algn="just">
              <a:lnSpc>
                <a:spcPct val="100000"/>
              </a:lnSpc>
            </a:pPr>
            <a:r>
              <a:rPr sz="2000" spc="-15" dirty="0">
                <a:latin typeface="Verdana"/>
                <a:cs typeface="Verdana"/>
              </a:rPr>
              <a:t>(Za</a:t>
            </a:r>
            <a:r>
              <a:rPr sz="2000" spc="-25" dirty="0">
                <a:latin typeface="Verdana"/>
                <a:cs typeface="Verdana"/>
              </a:rPr>
              <a:t> </a:t>
            </a:r>
            <a:r>
              <a:rPr sz="2000" spc="5" dirty="0">
                <a:latin typeface="Verdana"/>
                <a:cs typeface="Verdana"/>
              </a:rPr>
              <a:t>=</a:t>
            </a:r>
            <a:r>
              <a:rPr sz="2000" spc="-25" dirty="0">
                <a:latin typeface="Verdana"/>
                <a:cs typeface="Verdana"/>
              </a:rPr>
              <a:t> </a:t>
            </a:r>
            <a:r>
              <a:rPr sz="2000" dirty="0">
                <a:latin typeface="Verdana"/>
                <a:cs typeface="Verdana"/>
              </a:rPr>
              <a:t>0</a:t>
            </a:r>
            <a:r>
              <a:rPr sz="2000" spc="-20" dirty="0">
                <a:latin typeface="Verdana"/>
                <a:cs typeface="Verdana"/>
              </a:rPr>
              <a:t> </a:t>
            </a:r>
            <a:r>
              <a:rPr sz="2000" spc="-5" dirty="0">
                <a:latin typeface="Verdana"/>
                <a:cs typeface="Verdana"/>
              </a:rPr>
              <a:t>côte</a:t>
            </a:r>
            <a:r>
              <a:rPr sz="2000" spc="-30" dirty="0">
                <a:latin typeface="Verdana"/>
                <a:cs typeface="Verdana"/>
              </a:rPr>
              <a:t> </a:t>
            </a:r>
            <a:r>
              <a:rPr sz="2000" spc="-5" dirty="0">
                <a:latin typeface="Verdana"/>
                <a:cs typeface="Verdana"/>
              </a:rPr>
              <a:t>aspiration).</a:t>
            </a:r>
            <a:endParaRPr sz="2000" dirty="0">
              <a:latin typeface="Verdana"/>
              <a:cs typeface="Verdana"/>
            </a:endParaRPr>
          </a:p>
          <a:p>
            <a:pPr>
              <a:lnSpc>
                <a:spcPct val="100000"/>
              </a:lnSpc>
              <a:spcBef>
                <a:spcPts val="30"/>
              </a:spcBef>
            </a:pPr>
            <a:endParaRPr sz="1950" dirty="0">
              <a:latin typeface="Verdana"/>
              <a:cs typeface="Verdana"/>
            </a:endParaRPr>
          </a:p>
          <a:p>
            <a:pPr marL="12700" marR="5080" algn="just">
              <a:lnSpc>
                <a:spcPct val="100000"/>
              </a:lnSpc>
            </a:pPr>
            <a:r>
              <a:rPr sz="2000" spc="-5" dirty="0">
                <a:latin typeface="Verdana"/>
                <a:cs typeface="Verdana"/>
              </a:rPr>
              <a:t>Dans</a:t>
            </a:r>
            <a:r>
              <a:rPr sz="2000" dirty="0">
                <a:latin typeface="Verdana"/>
                <a:cs typeface="Verdana"/>
              </a:rPr>
              <a:t> </a:t>
            </a:r>
            <a:r>
              <a:rPr sz="2000" spc="-5" dirty="0">
                <a:latin typeface="Verdana"/>
                <a:cs typeface="Verdana"/>
              </a:rPr>
              <a:t>l’étude</a:t>
            </a:r>
            <a:r>
              <a:rPr sz="2000" dirty="0">
                <a:latin typeface="Verdana"/>
                <a:cs typeface="Verdana"/>
              </a:rPr>
              <a:t> </a:t>
            </a:r>
            <a:r>
              <a:rPr sz="2000" spc="-5" dirty="0">
                <a:latin typeface="Verdana"/>
                <a:cs typeface="Verdana"/>
              </a:rPr>
              <a:t>des</a:t>
            </a:r>
            <a:r>
              <a:rPr sz="2000" dirty="0">
                <a:latin typeface="Verdana"/>
                <a:cs typeface="Verdana"/>
              </a:rPr>
              <a:t> </a:t>
            </a:r>
            <a:r>
              <a:rPr sz="2000" spc="-5" dirty="0">
                <a:latin typeface="Verdana"/>
                <a:cs typeface="Verdana"/>
              </a:rPr>
              <a:t>systèmes</a:t>
            </a:r>
            <a:r>
              <a:rPr sz="2000" dirty="0">
                <a:latin typeface="Verdana"/>
                <a:cs typeface="Verdana"/>
              </a:rPr>
              <a:t> </a:t>
            </a:r>
            <a:r>
              <a:rPr sz="2000" spc="-15" dirty="0">
                <a:latin typeface="Verdana"/>
                <a:cs typeface="Verdana"/>
              </a:rPr>
              <a:t>avec</a:t>
            </a:r>
            <a:r>
              <a:rPr sz="2000" spc="-10" dirty="0">
                <a:latin typeface="Verdana"/>
                <a:cs typeface="Verdana"/>
              </a:rPr>
              <a:t> </a:t>
            </a:r>
            <a:r>
              <a:rPr sz="2000" spc="-5" dirty="0">
                <a:latin typeface="Verdana"/>
                <a:cs typeface="Verdana"/>
              </a:rPr>
              <a:t>pompe,</a:t>
            </a:r>
            <a:r>
              <a:rPr sz="2000" dirty="0">
                <a:latin typeface="Verdana"/>
                <a:cs typeface="Verdana"/>
              </a:rPr>
              <a:t> </a:t>
            </a:r>
            <a:r>
              <a:rPr sz="2000" spc="-10" dirty="0">
                <a:latin typeface="Verdana"/>
                <a:cs typeface="Verdana"/>
              </a:rPr>
              <a:t>on</a:t>
            </a:r>
            <a:r>
              <a:rPr sz="2000" spc="680" dirty="0">
                <a:latin typeface="Verdana"/>
                <a:cs typeface="Verdana"/>
              </a:rPr>
              <a:t> </a:t>
            </a:r>
            <a:r>
              <a:rPr sz="2000" spc="-5" dirty="0">
                <a:latin typeface="Verdana"/>
                <a:cs typeface="Verdana"/>
              </a:rPr>
              <a:t>définit</a:t>
            </a:r>
            <a:r>
              <a:rPr sz="2000" spc="695" dirty="0">
                <a:latin typeface="Verdana"/>
                <a:cs typeface="Verdana"/>
              </a:rPr>
              <a:t> </a:t>
            </a:r>
            <a:r>
              <a:rPr sz="2000" spc="-5" dirty="0">
                <a:latin typeface="Verdana"/>
                <a:cs typeface="Verdana"/>
              </a:rPr>
              <a:t>deux </a:t>
            </a:r>
            <a:r>
              <a:rPr sz="2000" spc="-690" dirty="0">
                <a:latin typeface="Verdana"/>
                <a:cs typeface="Verdana"/>
              </a:rPr>
              <a:t> </a:t>
            </a:r>
            <a:r>
              <a:rPr sz="2000" spc="-5" dirty="0">
                <a:latin typeface="Verdana"/>
                <a:cs typeface="Verdana"/>
              </a:rPr>
              <a:t>types</a:t>
            </a:r>
            <a:r>
              <a:rPr sz="2000" spc="-30" dirty="0">
                <a:latin typeface="Verdana"/>
                <a:cs typeface="Verdana"/>
              </a:rPr>
              <a:t> </a:t>
            </a:r>
            <a:r>
              <a:rPr sz="2000" spc="-5" dirty="0">
                <a:latin typeface="Verdana"/>
                <a:cs typeface="Verdana"/>
              </a:rPr>
              <a:t>de</a:t>
            </a:r>
            <a:r>
              <a:rPr sz="2000" spc="-15" dirty="0">
                <a:latin typeface="Verdana"/>
                <a:cs typeface="Verdana"/>
              </a:rPr>
              <a:t> </a:t>
            </a:r>
            <a:r>
              <a:rPr sz="2000" spc="-5" dirty="0">
                <a:latin typeface="Verdana"/>
                <a:cs typeface="Verdana"/>
              </a:rPr>
              <a:t>NPSH.</a:t>
            </a:r>
            <a:endParaRPr sz="2000" dirty="0">
              <a:latin typeface="Verdana"/>
              <a:cs typeface="Verdana"/>
            </a:endParaRPr>
          </a:p>
          <a:p>
            <a:pPr>
              <a:lnSpc>
                <a:spcPct val="100000"/>
              </a:lnSpc>
              <a:spcBef>
                <a:spcPts val="35"/>
              </a:spcBef>
            </a:pPr>
            <a:endParaRPr sz="1950" dirty="0">
              <a:latin typeface="Verdana"/>
              <a:cs typeface="Verdana"/>
            </a:endParaRPr>
          </a:p>
          <a:p>
            <a:pPr marL="129539" indent="-117475">
              <a:lnSpc>
                <a:spcPct val="100000"/>
              </a:lnSpc>
              <a:buSzPct val="95000"/>
              <a:buFont typeface="Wingdings"/>
              <a:buChar char=""/>
              <a:tabLst>
                <a:tab pos="130175" algn="l"/>
              </a:tabLst>
            </a:pPr>
            <a:r>
              <a:rPr lang="fr-FR" sz="2000" b="1" dirty="0">
                <a:solidFill>
                  <a:srgbClr val="C00000"/>
                </a:solidFill>
                <a:latin typeface="Verdana"/>
                <a:cs typeface="Verdana"/>
              </a:rPr>
              <a:t> </a:t>
            </a:r>
            <a:r>
              <a:rPr sz="2000" b="1" dirty="0" smtClean="0">
                <a:solidFill>
                  <a:srgbClr val="C00000"/>
                </a:solidFill>
                <a:latin typeface="Verdana"/>
                <a:cs typeface="Verdana"/>
              </a:rPr>
              <a:t>Le</a:t>
            </a:r>
            <a:r>
              <a:rPr sz="2000" b="1" spc="-45" dirty="0" smtClean="0">
                <a:solidFill>
                  <a:srgbClr val="C00000"/>
                </a:solidFill>
                <a:latin typeface="Verdana"/>
                <a:cs typeface="Verdana"/>
              </a:rPr>
              <a:t> </a:t>
            </a:r>
            <a:r>
              <a:rPr sz="2000" b="1" dirty="0">
                <a:solidFill>
                  <a:srgbClr val="C00000"/>
                </a:solidFill>
                <a:latin typeface="Verdana"/>
                <a:cs typeface="Verdana"/>
              </a:rPr>
              <a:t>NPSHd</a:t>
            </a:r>
            <a:r>
              <a:rPr sz="2000" b="1" spc="-30" dirty="0">
                <a:solidFill>
                  <a:srgbClr val="C00000"/>
                </a:solidFill>
                <a:latin typeface="Verdana"/>
                <a:cs typeface="Verdana"/>
              </a:rPr>
              <a:t> </a:t>
            </a:r>
            <a:r>
              <a:rPr sz="2000" b="1" dirty="0">
                <a:solidFill>
                  <a:srgbClr val="C00000"/>
                </a:solidFill>
                <a:latin typeface="Verdana"/>
                <a:cs typeface="Verdana"/>
              </a:rPr>
              <a:t>(disponible)</a:t>
            </a:r>
            <a:endParaRPr sz="2000" dirty="0">
              <a:latin typeface="Verdana"/>
              <a:cs typeface="Verdana"/>
            </a:endParaRPr>
          </a:p>
          <a:p>
            <a:pPr marL="129539" indent="-117475">
              <a:lnSpc>
                <a:spcPct val="100000"/>
              </a:lnSpc>
              <a:buSzPct val="95000"/>
              <a:buFont typeface="Wingdings"/>
              <a:buChar char=""/>
              <a:tabLst>
                <a:tab pos="130175" algn="l"/>
              </a:tabLst>
            </a:pPr>
            <a:r>
              <a:rPr lang="fr-FR" sz="2000" b="1" dirty="0">
                <a:solidFill>
                  <a:srgbClr val="C00000"/>
                </a:solidFill>
                <a:latin typeface="Verdana"/>
                <a:cs typeface="Verdana"/>
              </a:rPr>
              <a:t> </a:t>
            </a:r>
            <a:r>
              <a:rPr sz="2000" b="1" dirty="0" smtClean="0">
                <a:solidFill>
                  <a:srgbClr val="C00000"/>
                </a:solidFill>
                <a:latin typeface="Verdana"/>
                <a:cs typeface="Verdana"/>
              </a:rPr>
              <a:t>Le</a:t>
            </a:r>
            <a:r>
              <a:rPr sz="2000" b="1" spc="-55" dirty="0" smtClean="0">
                <a:solidFill>
                  <a:srgbClr val="C00000"/>
                </a:solidFill>
                <a:latin typeface="Verdana"/>
                <a:cs typeface="Verdana"/>
              </a:rPr>
              <a:t> </a:t>
            </a:r>
            <a:r>
              <a:rPr sz="2000" b="1" dirty="0">
                <a:solidFill>
                  <a:srgbClr val="C00000"/>
                </a:solidFill>
                <a:latin typeface="Verdana"/>
                <a:cs typeface="Verdana"/>
              </a:rPr>
              <a:t>NPSHr</a:t>
            </a:r>
            <a:r>
              <a:rPr sz="2000" b="1" spc="-30" dirty="0">
                <a:solidFill>
                  <a:srgbClr val="C00000"/>
                </a:solidFill>
                <a:latin typeface="Verdana"/>
                <a:cs typeface="Verdana"/>
              </a:rPr>
              <a:t> </a:t>
            </a:r>
            <a:r>
              <a:rPr sz="2000" b="1" dirty="0">
                <a:solidFill>
                  <a:srgbClr val="C00000"/>
                </a:solidFill>
                <a:latin typeface="Verdana"/>
                <a:cs typeface="Verdana"/>
              </a:rPr>
              <a:t>(requis</a:t>
            </a:r>
            <a:r>
              <a:rPr sz="2000" dirty="0">
                <a:solidFill>
                  <a:srgbClr val="C00000"/>
                </a:solidFill>
                <a:latin typeface="Verdana"/>
                <a:cs typeface="Verdana"/>
              </a:rPr>
              <a:t>)</a:t>
            </a:r>
            <a:endParaRPr sz="2000" dirty="0">
              <a:latin typeface="Verdana"/>
              <a:cs typeface="Verdana"/>
            </a:endParaRPr>
          </a:p>
          <a:p>
            <a:pPr marL="12700" marR="72390" algn="just">
              <a:lnSpc>
                <a:spcPct val="100000"/>
              </a:lnSpc>
              <a:spcBef>
                <a:spcPts val="2055"/>
              </a:spcBef>
            </a:pPr>
            <a:r>
              <a:rPr sz="2000" dirty="0">
                <a:latin typeface="Verdana"/>
                <a:cs typeface="Verdana"/>
              </a:rPr>
              <a:t>Le </a:t>
            </a:r>
            <a:r>
              <a:rPr sz="2000" b="1" spc="-5" dirty="0">
                <a:latin typeface="Verdana"/>
                <a:cs typeface="Verdana"/>
              </a:rPr>
              <a:t>NPSH </a:t>
            </a:r>
            <a:r>
              <a:rPr sz="2000" b="1" dirty="0">
                <a:latin typeface="Verdana"/>
                <a:cs typeface="Verdana"/>
              </a:rPr>
              <a:t>disponible </a:t>
            </a:r>
            <a:r>
              <a:rPr sz="2000" spc="-5" dirty="0">
                <a:latin typeface="Verdana"/>
                <a:cs typeface="Verdana"/>
              </a:rPr>
              <a:t>est une </a:t>
            </a:r>
            <a:r>
              <a:rPr sz="2000" b="1" spc="-5" dirty="0">
                <a:latin typeface="Verdana"/>
                <a:cs typeface="Verdana"/>
              </a:rPr>
              <a:t>caractéristique </a:t>
            </a:r>
            <a:r>
              <a:rPr sz="2000" b="1" dirty="0">
                <a:latin typeface="Verdana"/>
                <a:cs typeface="Verdana"/>
              </a:rPr>
              <a:t>du </a:t>
            </a:r>
            <a:r>
              <a:rPr sz="2000" b="1" spc="-5" dirty="0">
                <a:latin typeface="Verdana"/>
                <a:cs typeface="Verdana"/>
              </a:rPr>
              <a:t>réseau</a:t>
            </a:r>
            <a:r>
              <a:rPr sz="2000" spc="-5" dirty="0">
                <a:latin typeface="Verdana"/>
                <a:cs typeface="Verdana"/>
              </a:rPr>
              <a:t>, </a:t>
            </a:r>
            <a:r>
              <a:rPr sz="2000" dirty="0">
                <a:latin typeface="Verdana"/>
                <a:cs typeface="Verdana"/>
              </a:rPr>
              <a:t> </a:t>
            </a:r>
            <a:r>
              <a:rPr sz="2000" spc="-5" dirty="0">
                <a:latin typeface="Verdana"/>
                <a:cs typeface="Verdana"/>
              </a:rPr>
              <a:t>indépendante de la pompe, et </a:t>
            </a:r>
            <a:r>
              <a:rPr sz="2000" spc="-10" dirty="0">
                <a:latin typeface="Verdana"/>
                <a:cs typeface="Verdana"/>
              </a:rPr>
              <a:t>que </a:t>
            </a:r>
            <a:r>
              <a:rPr sz="2000" spc="-5" dirty="0">
                <a:latin typeface="Verdana"/>
                <a:cs typeface="Verdana"/>
              </a:rPr>
              <a:t>l’utilisateur doit définir </a:t>
            </a:r>
            <a:r>
              <a:rPr sz="2000" dirty="0">
                <a:latin typeface="Verdana"/>
                <a:cs typeface="Verdana"/>
              </a:rPr>
              <a:t> </a:t>
            </a:r>
            <a:r>
              <a:rPr sz="2000" spc="-5" dirty="0">
                <a:latin typeface="Verdana"/>
                <a:cs typeface="Verdana"/>
              </a:rPr>
              <a:t>pour</a:t>
            </a:r>
            <a:r>
              <a:rPr sz="2000" spc="-25" dirty="0">
                <a:latin typeface="Verdana"/>
                <a:cs typeface="Verdana"/>
              </a:rPr>
              <a:t> </a:t>
            </a:r>
            <a:r>
              <a:rPr sz="2000" spc="-5" dirty="0">
                <a:latin typeface="Verdana"/>
                <a:cs typeface="Verdana"/>
              </a:rPr>
              <a:t>choisir</a:t>
            </a:r>
            <a:r>
              <a:rPr sz="2000" spc="-15" dirty="0">
                <a:latin typeface="Verdana"/>
                <a:cs typeface="Verdana"/>
              </a:rPr>
              <a:t> </a:t>
            </a:r>
            <a:r>
              <a:rPr sz="2000" spc="-5" dirty="0">
                <a:latin typeface="Verdana"/>
                <a:cs typeface="Verdana"/>
              </a:rPr>
              <a:t>correctement</a:t>
            </a:r>
            <a:r>
              <a:rPr sz="2000" spc="-35" dirty="0">
                <a:latin typeface="Verdana"/>
                <a:cs typeface="Verdana"/>
              </a:rPr>
              <a:t> </a:t>
            </a:r>
            <a:r>
              <a:rPr sz="2000" spc="-5" dirty="0">
                <a:latin typeface="Verdana"/>
                <a:cs typeface="Verdana"/>
              </a:rPr>
              <a:t>sa</a:t>
            </a:r>
            <a:r>
              <a:rPr sz="2000" spc="-15" dirty="0">
                <a:latin typeface="Verdana"/>
                <a:cs typeface="Verdana"/>
              </a:rPr>
              <a:t> </a:t>
            </a:r>
            <a:r>
              <a:rPr sz="2000" spc="-5" dirty="0">
                <a:latin typeface="Verdana"/>
                <a:cs typeface="Verdana"/>
              </a:rPr>
              <a:t>pompe.</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52</a:t>
            </a:fld>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0240" y="387222"/>
            <a:ext cx="2978150" cy="330835"/>
          </a:xfrm>
          <a:prstGeom prst="rect">
            <a:avLst/>
          </a:prstGeom>
        </p:spPr>
        <p:txBody>
          <a:bodyPr vert="horz" wrap="square" lIns="0" tIns="13335" rIns="0" bIns="0" rtlCol="0">
            <a:spAutoFit/>
          </a:bodyPr>
          <a:lstStyle/>
          <a:p>
            <a:pPr marL="12700">
              <a:lnSpc>
                <a:spcPct val="100000"/>
              </a:lnSpc>
              <a:spcBef>
                <a:spcPts val="105"/>
              </a:spcBef>
            </a:pPr>
            <a:r>
              <a:rPr lang="fr-FR" dirty="0" smtClean="0">
                <a:solidFill>
                  <a:srgbClr val="FF9900"/>
                </a:solidFill>
              </a:rPr>
              <a:t>6.5</a:t>
            </a:r>
            <a:r>
              <a:rPr dirty="0" smtClean="0">
                <a:solidFill>
                  <a:srgbClr val="FF9900"/>
                </a:solidFill>
              </a:rPr>
              <a:t>.4</a:t>
            </a:r>
            <a:r>
              <a:rPr dirty="0">
                <a:solidFill>
                  <a:srgbClr val="FF9900"/>
                </a:solidFill>
              </a:rPr>
              <a:t>.</a:t>
            </a:r>
            <a:r>
              <a:rPr spc="-35" dirty="0">
                <a:solidFill>
                  <a:srgbClr val="FF9900"/>
                </a:solidFill>
              </a:rPr>
              <a:t> </a:t>
            </a:r>
            <a:r>
              <a:rPr dirty="0">
                <a:solidFill>
                  <a:srgbClr val="FF9900"/>
                </a:solidFill>
              </a:rPr>
              <a:t>NPSH</a:t>
            </a:r>
            <a:r>
              <a:rPr spc="-40" dirty="0">
                <a:solidFill>
                  <a:srgbClr val="FF9900"/>
                </a:solidFill>
              </a:rPr>
              <a:t> </a:t>
            </a:r>
            <a:r>
              <a:rPr spc="-5" dirty="0">
                <a:solidFill>
                  <a:srgbClr val="FF9900"/>
                </a:solidFill>
              </a:rPr>
              <a:t>requis</a:t>
            </a:r>
          </a:p>
        </p:txBody>
      </p:sp>
      <p:pic>
        <p:nvPicPr>
          <p:cNvPr id="3" name="object 3"/>
          <p:cNvPicPr/>
          <p:nvPr/>
        </p:nvPicPr>
        <p:blipFill>
          <a:blip r:embed="rId2" cstate="print"/>
          <a:stretch>
            <a:fillRect/>
          </a:stretch>
        </p:blipFill>
        <p:spPr>
          <a:xfrm>
            <a:off x="4247007" y="2714574"/>
            <a:ext cx="4611243" cy="3071876"/>
          </a:xfrm>
          <a:prstGeom prst="rect">
            <a:avLst/>
          </a:prstGeom>
        </p:spPr>
      </p:pic>
      <p:sp>
        <p:nvSpPr>
          <p:cNvPr id="4" name="object 4"/>
          <p:cNvSpPr txBox="1"/>
          <p:nvPr/>
        </p:nvSpPr>
        <p:spPr>
          <a:xfrm>
            <a:off x="650240" y="816101"/>
            <a:ext cx="8288655" cy="5444490"/>
          </a:xfrm>
          <a:prstGeom prst="rect">
            <a:avLst/>
          </a:prstGeom>
        </p:spPr>
        <p:txBody>
          <a:bodyPr vert="horz" wrap="square" lIns="0" tIns="13335" rIns="0" bIns="0" rtlCol="0">
            <a:spAutoFit/>
          </a:bodyPr>
          <a:lstStyle/>
          <a:p>
            <a:pPr marL="12700" marR="661670" algn="just">
              <a:lnSpc>
                <a:spcPct val="100000"/>
              </a:lnSpc>
              <a:spcBef>
                <a:spcPts val="105"/>
              </a:spcBef>
            </a:pPr>
            <a:r>
              <a:rPr sz="2000" spc="-15" dirty="0">
                <a:latin typeface="Verdana"/>
                <a:cs typeface="Verdana"/>
              </a:rPr>
              <a:t>Pour </a:t>
            </a:r>
            <a:r>
              <a:rPr sz="2000" spc="-5" dirty="0">
                <a:latin typeface="Verdana"/>
                <a:cs typeface="Verdana"/>
              </a:rPr>
              <a:t>chaque pompe, il </a:t>
            </a:r>
            <a:r>
              <a:rPr sz="2000" dirty="0">
                <a:latin typeface="Verdana"/>
                <a:cs typeface="Verdana"/>
              </a:rPr>
              <a:t>y a </a:t>
            </a:r>
            <a:r>
              <a:rPr sz="2000" spc="-5" dirty="0">
                <a:latin typeface="Verdana"/>
                <a:cs typeface="Verdana"/>
              </a:rPr>
              <a:t>un </a:t>
            </a:r>
            <a:r>
              <a:rPr sz="2000" b="1" spc="-5" dirty="0">
                <a:latin typeface="Verdana"/>
                <a:cs typeface="Verdana"/>
              </a:rPr>
              <a:t>NPSH minimal </a:t>
            </a:r>
            <a:r>
              <a:rPr sz="2000" spc="-5" dirty="0">
                <a:latin typeface="Verdana"/>
                <a:cs typeface="Verdana"/>
              </a:rPr>
              <a:t>en dessous </a:t>
            </a:r>
            <a:r>
              <a:rPr sz="2000" dirty="0">
                <a:latin typeface="Verdana"/>
                <a:cs typeface="Verdana"/>
              </a:rPr>
              <a:t> </a:t>
            </a:r>
            <a:r>
              <a:rPr sz="2000" spc="-5" dirty="0">
                <a:latin typeface="Verdana"/>
                <a:cs typeface="Verdana"/>
              </a:rPr>
              <a:t>duquel</a:t>
            </a:r>
            <a:r>
              <a:rPr sz="2000" spc="665" dirty="0">
                <a:latin typeface="Verdana"/>
                <a:cs typeface="Verdana"/>
              </a:rPr>
              <a:t> </a:t>
            </a:r>
            <a:r>
              <a:rPr sz="2000" spc="-5" dirty="0">
                <a:latin typeface="Verdana"/>
                <a:cs typeface="Verdana"/>
              </a:rPr>
              <a:t>la</a:t>
            </a:r>
            <a:r>
              <a:rPr sz="2000" spc="675" dirty="0">
                <a:latin typeface="Verdana"/>
                <a:cs typeface="Verdana"/>
              </a:rPr>
              <a:t> </a:t>
            </a:r>
            <a:r>
              <a:rPr sz="2000" spc="-5" dirty="0">
                <a:latin typeface="Verdana"/>
                <a:cs typeface="Verdana"/>
              </a:rPr>
              <a:t>cavitation</a:t>
            </a:r>
            <a:r>
              <a:rPr sz="2000" spc="665" dirty="0">
                <a:latin typeface="Verdana"/>
                <a:cs typeface="Verdana"/>
              </a:rPr>
              <a:t> </a:t>
            </a:r>
            <a:r>
              <a:rPr sz="2000" spc="-10" dirty="0">
                <a:latin typeface="Verdana"/>
                <a:cs typeface="Verdana"/>
              </a:rPr>
              <a:t>apparaît.  </a:t>
            </a:r>
            <a:r>
              <a:rPr sz="2000" dirty="0">
                <a:latin typeface="Verdana"/>
                <a:cs typeface="Verdana"/>
              </a:rPr>
              <a:t>C’est</a:t>
            </a:r>
            <a:r>
              <a:rPr sz="2000" spc="660" dirty="0">
                <a:latin typeface="Verdana"/>
                <a:cs typeface="Verdana"/>
              </a:rPr>
              <a:t> </a:t>
            </a:r>
            <a:r>
              <a:rPr sz="2000" spc="-5" dirty="0">
                <a:latin typeface="Verdana"/>
                <a:cs typeface="Verdana"/>
              </a:rPr>
              <a:t>ce</a:t>
            </a:r>
            <a:r>
              <a:rPr sz="2000" spc="660" dirty="0">
                <a:latin typeface="Verdana"/>
                <a:cs typeface="Verdana"/>
              </a:rPr>
              <a:t> </a:t>
            </a:r>
            <a:r>
              <a:rPr sz="2000" spc="-5" dirty="0">
                <a:latin typeface="Verdana"/>
                <a:cs typeface="Verdana"/>
              </a:rPr>
              <a:t>qu’on</a:t>
            </a:r>
            <a:r>
              <a:rPr sz="2000" spc="675" dirty="0">
                <a:latin typeface="Verdana"/>
                <a:cs typeface="Verdana"/>
              </a:rPr>
              <a:t> </a:t>
            </a:r>
            <a:r>
              <a:rPr sz="2000" spc="-5" dirty="0">
                <a:latin typeface="Verdana"/>
                <a:cs typeface="Verdana"/>
              </a:rPr>
              <a:t>appelle</a:t>
            </a:r>
            <a:r>
              <a:rPr sz="2000" spc="685" dirty="0">
                <a:latin typeface="Verdana"/>
                <a:cs typeface="Verdana"/>
              </a:rPr>
              <a:t> </a:t>
            </a:r>
            <a:r>
              <a:rPr sz="2000" spc="-10" dirty="0">
                <a:latin typeface="Verdana"/>
                <a:cs typeface="Verdana"/>
              </a:rPr>
              <a:t>le </a:t>
            </a:r>
            <a:r>
              <a:rPr sz="2000" spc="-690" dirty="0">
                <a:latin typeface="Verdana"/>
                <a:cs typeface="Verdana"/>
              </a:rPr>
              <a:t> </a:t>
            </a:r>
            <a:r>
              <a:rPr sz="2000" spc="-5" dirty="0">
                <a:latin typeface="Verdana"/>
                <a:cs typeface="Verdana"/>
              </a:rPr>
              <a:t>NPSH</a:t>
            </a:r>
            <a:r>
              <a:rPr sz="2000" spc="-35" dirty="0">
                <a:latin typeface="Verdana"/>
                <a:cs typeface="Verdana"/>
              </a:rPr>
              <a:t> </a:t>
            </a:r>
            <a:r>
              <a:rPr sz="2000" spc="-5" dirty="0">
                <a:latin typeface="Verdana"/>
                <a:cs typeface="Verdana"/>
              </a:rPr>
              <a:t>requis.</a:t>
            </a:r>
            <a:r>
              <a:rPr sz="2000" spc="-20" dirty="0">
                <a:latin typeface="Verdana"/>
                <a:cs typeface="Verdana"/>
              </a:rPr>
              <a:t> </a:t>
            </a:r>
            <a:r>
              <a:rPr sz="2000" spc="-5" dirty="0">
                <a:latin typeface="Verdana"/>
                <a:cs typeface="Verdana"/>
              </a:rPr>
              <a:t>On le</a:t>
            </a:r>
            <a:r>
              <a:rPr sz="2000" dirty="0">
                <a:latin typeface="Verdana"/>
                <a:cs typeface="Verdana"/>
              </a:rPr>
              <a:t> note</a:t>
            </a:r>
            <a:r>
              <a:rPr sz="2000" spc="-25" dirty="0">
                <a:latin typeface="Verdana"/>
                <a:cs typeface="Verdana"/>
              </a:rPr>
              <a:t> </a:t>
            </a:r>
            <a:r>
              <a:rPr sz="2000" b="1" spc="-5" dirty="0">
                <a:solidFill>
                  <a:srgbClr val="C00000"/>
                </a:solidFill>
                <a:latin typeface="Verdana"/>
                <a:cs typeface="Verdana"/>
              </a:rPr>
              <a:t>NPSHrequis</a:t>
            </a:r>
            <a:r>
              <a:rPr sz="2000" b="1" spc="-5" dirty="0">
                <a:latin typeface="Verdana"/>
                <a:cs typeface="Verdana"/>
              </a:rPr>
              <a:t>.</a:t>
            </a:r>
            <a:endParaRPr sz="2000" dirty="0">
              <a:latin typeface="Verdana"/>
              <a:cs typeface="Verdana"/>
            </a:endParaRPr>
          </a:p>
          <a:p>
            <a:pPr>
              <a:lnSpc>
                <a:spcPct val="100000"/>
              </a:lnSpc>
              <a:spcBef>
                <a:spcPts val="30"/>
              </a:spcBef>
            </a:pPr>
            <a:endParaRPr sz="1950" dirty="0">
              <a:latin typeface="Verdana"/>
              <a:cs typeface="Verdana"/>
            </a:endParaRPr>
          </a:p>
          <a:p>
            <a:pPr marL="12700" marR="983615">
              <a:lnSpc>
                <a:spcPct val="100000"/>
              </a:lnSpc>
            </a:pPr>
            <a:r>
              <a:rPr sz="2000" dirty="0">
                <a:latin typeface="Verdana"/>
                <a:cs typeface="Verdana"/>
              </a:rPr>
              <a:t>Chaque</a:t>
            </a:r>
            <a:r>
              <a:rPr sz="2000" spc="-45" dirty="0">
                <a:latin typeface="Verdana"/>
                <a:cs typeface="Verdana"/>
              </a:rPr>
              <a:t> </a:t>
            </a:r>
            <a:r>
              <a:rPr sz="2000" dirty="0">
                <a:latin typeface="Verdana"/>
                <a:cs typeface="Verdana"/>
              </a:rPr>
              <a:t>constructeur</a:t>
            </a:r>
            <a:r>
              <a:rPr sz="2000" spc="-60" dirty="0">
                <a:latin typeface="Verdana"/>
                <a:cs typeface="Verdana"/>
              </a:rPr>
              <a:t> </a:t>
            </a:r>
            <a:r>
              <a:rPr sz="2000" spc="-5" dirty="0">
                <a:latin typeface="Verdana"/>
                <a:cs typeface="Verdana"/>
              </a:rPr>
              <a:t>de</a:t>
            </a:r>
            <a:r>
              <a:rPr sz="2000" spc="-15" dirty="0">
                <a:latin typeface="Verdana"/>
                <a:cs typeface="Verdana"/>
              </a:rPr>
              <a:t> </a:t>
            </a:r>
            <a:r>
              <a:rPr sz="2000" spc="-5" dirty="0">
                <a:latin typeface="Verdana"/>
                <a:cs typeface="Verdana"/>
              </a:rPr>
              <a:t>pompe</a:t>
            </a:r>
            <a:r>
              <a:rPr sz="2000" spc="-10" dirty="0">
                <a:latin typeface="Verdana"/>
                <a:cs typeface="Verdana"/>
              </a:rPr>
              <a:t> </a:t>
            </a:r>
            <a:r>
              <a:rPr sz="2000" spc="-5" dirty="0">
                <a:latin typeface="Verdana"/>
                <a:cs typeface="Verdana"/>
              </a:rPr>
              <a:t>détermine</a:t>
            </a:r>
            <a:r>
              <a:rPr sz="2000" dirty="0">
                <a:latin typeface="Verdana"/>
                <a:cs typeface="Verdana"/>
              </a:rPr>
              <a:t> </a:t>
            </a:r>
            <a:r>
              <a:rPr sz="2000" spc="-5" dirty="0">
                <a:latin typeface="Verdana"/>
                <a:cs typeface="Verdana"/>
              </a:rPr>
              <a:t>par</a:t>
            </a:r>
            <a:r>
              <a:rPr sz="2000" spc="-20" dirty="0">
                <a:latin typeface="Verdana"/>
                <a:cs typeface="Verdana"/>
              </a:rPr>
              <a:t> </a:t>
            </a:r>
            <a:r>
              <a:rPr sz="2000" spc="-5" dirty="0">
                <a:latin typeface="Verdana"/>
                <a:cs typeface="Verdana"/>
              </a:rPr>
              <a:t>des</a:t>
            </a:r>
            <a:r>
              <a:rPr sz="2000" spc="-10" dirty="0">
                <a:latin typeface="Verdana"/>
                <a:cs typeface="Verdana"/>
              </a:rPr>
              <a:t> </a:t>
            </a:r>
            <a:r>
              <a:rPr sz="2000" spc="-5" dirty="0">
                <a:latin typeface="Verdana"/>
                <a:cs typeface="Verdana"/>
              </a:rPr>
              <a:t>essais </a:t>
            </a:r>
            <a:r>
              <a:rPr sz="2000" spc="-690" dirty="0">
                <a:latin typeface="Verdana"/>
                <a:cs typeface="Verdana"/>
              </a:rPr>
              <a:t> </a:t>
            </a:r>
            <a:r>
              <a:rPr sz="2000" spc="-5" dirty="0">
                <a:latin typeface="Verdana"/>
                <a:cs typeface="Verdana"/>
              </a:rPr>
              <a:t>de</a:t>
            </a:r>
            <a:r>
              <a:rPr sz="2000" spc="-30" dirty="0">
                <a:latin typeface="Verdana"/>
                <a:cs typeface="Verdana"/>
              </a:rPr>
              <a:t> </a:t>
            </a:r>
            <a:r>
              <a:rPr sz="2000" b="1" dirty="0">
                <a:latin typeface="Verdana"/>
                <a:cs typeface="Verdana"/>
              </a:rPr>
              <a:t>cavitation</a:t>
            </a:r>
            <a:r>
              <a:rPr sz="2000" b="1" spc="-10" dirty="0">
                <a:latin typeface="Verdana"/>
                <a:cs typeface="Verdana"/>
              </a:rPr>
              <a:t> </a:t>
            </a:r>
            <a:r>
              <a:rPr sz="2000" b="1" dirty="0">
                <a:latin typeface="Verdana"/>
                <a:cs typeface="Verdana"/>
              </a:rPr>
              <a:t>forcée</a:t>
            </a:r>
            <a:r>
              <a:rPr sz="2000" dirty="0">
                <a:latin typeface="Verdana"/>
                <a:cs typeface="Verdana"/>
              </a:rPr>
              <a:t>,</a:t>
            </a:r>
            <a:r>
              <a:rPr sz="2000" spc="-30" dirty="0">
                <a:latin typeface="Verdana"/>
                <a:cs typeface="Verdana"/>
              </a:rPr>
              <a:t> </a:t>
            </a:r>
            <a:r>
              <a:rPr sz="2000" spc="-10" dirty="0">
                <a:latin typeface="Verdana"/>
                <a:cs typeface="Verdana"/>
              </a:rPr>
              <a:t>le</a:t>
            </a:r>
            <a:r>
              <a:rPr sz="2000" spc="-5" dirty="0">
                <a:latin typeface="Verdana"/>
                <a:cs typeface="Verdana"/>
              </a:rPr>
              <a:t> </a:t>
            </a:r>
            <a:r>
              <a:rPr sz="2000" dirty="0">
                <a:latin typeface="Verdana"/>
                <a:cs typeface="Verdana"/>
              </a:rPr>
              <a:t>NPSH</a:t>
            </a:r>
            <a:r>
              <a:rPr sz="2000" spc="-25" dirty="0">
                <a:latin typeface="Verdana"/>
                <a:cs typeface="Verdana"/>
              </a:rPr>
              <a:t> </a:t>
            </a:r>
            <a:r>
              <a:rPr sz="2000" spc="-5" dirty="0">
                <a:latin typeface="Verdana"/>
                <a:cs typeface="Verdana"/>
              </a:rPr>
              <a:t>requis</a:t>
            </a:r>
            <a:r>
              <a:rPr sz="2000" spc="-10" dirty="0">
                <a:latin typeface="Verdana"/>
                <a:cs typeface="Verdana"/>
              </a:rPr>
              <a:t> </a:t>
            </a:r>
            <a:r>
              <a:rPr sz="2000" spc="-5" dirty="0">
                <a:latin typeface="Verdana"/>
                <a:cs typeface="Verdana"/>
              </a:rPr>
              <a:t>de</a:t>
            </a:r>
            <a:r>
              <a:rPr sz="2000" spc="-15" dirty="0">
                <a:latin typeface="Verdana"/>
                <a:cs typeface="Verdana"/>
              </a:rPr>
              <a:t> </a:t>
            </a:r>
            <a:r>
              <a:rPr sz="2000" spc="-5" dirty="0">
                <a:latin typeface="Verdana"/>
                <a:cs typeface="Verdana"/>
              </a:rPr>
              <a:t>ses</a:t>
            </a:r>
            <a:r>
              <a:rPr sz="2000" spc="-10" dirty="0">
                <a:latin typeface="Verdana"/>
                <a:cs typeface="Verdana"/>
              </a:rPr>
              <a:t> </a:t>
            </a:r>
            <a:r>
              <a:rPr sz="2000" spc="-5" dirty="0">
                <a:latin typeface="Verdana"/>
                <a:cs typeface="Verdana"/>
              </a:rPr>
              <a:t>pompes.</a:t>
            </a:r>
            <a:endParaRPr sz="2000" dirty="0">
              <a:latin typeface="Verdana"/>
              <a:cs typeface="Verdana"/>
            </a:endParaRPr>
          </a:p>
          <a:p>
            <a:pPr marL="83820" marR="4806950">
              <a:lnSpc>
                <a:spcPct val="100000"/>
              </a:lnSpc>
              <a:spcBef>
                <a:spcPts val="985"/>
              </a:spcBef>
              <a:tabLst>
                <a:tab pos="1421765" algn="l"/>
                <a:tab pos="1586865" algn="l"/>
                <a:tab pos="1814195" algn="l"/>
                <a:tab pos="2391410" algn="l"/>
                <a:tab pos="2693035" algn="l"/>
                <a:tab pos="2833370" algn="l"/>
              </a:tabLst>
            </a:pPr>
            <a:r>
              <a:rPr sz="2000" spc="-5" dirty="0">
                <a:latin typeface="Verdana"/>
                <a:cs typeface="Verdana"/>
              </a:rPr>
              <a:t>Expérimentalement, </a:t>
            </a:r>
            <a:r>
              <a:rPr sz="2000" dirty="0">
                <a:latin typeface="Verdana"/>
                <a:cs typeface="Verdana"/>
              </a:rPr>
              <a:t> comme</a:t>
            </a:r>
            <a:r>
              <a:rPr sz="2000" spc="-40" dirty="0">
                <a:latin typeface="Verdana"/>
                <a:cs typeface="Verdana"/>
              </a:rPr>
              <a:t> </a:t>
            </a:r>
            <a:r>
              <a:rPr sz="2000" spc="-5" dirty="0">
                <a:latin typeface="Verdana"/>
                <a:cs typeface="Verdana"/>
              </a:rPr>
              <a:t>le</a:t>
            </a:r>
            <a:r>
              <a:rPr sz="2000" spc="-25" dirty="0">
                <a:latin typeface="Verdana"/>
                <a:cs typeface="Verdana"/>
              </a:rPr>
              <a:t> </a:t>
            </a:r>
            <a:r>
              <a:rPr sz="2000" dirty="0">
                <a:latin typeface="Verdana"/>
                <a:cs typeface="Verdana"/>
              </a:rPr>
              <a:t>montre</a:t>
            </a:r>
            <a:r>
              <a:rPr sz="2000" spc="-40" dirty="0">
                <a:latin typeface="Verdana"/>
                <a:cs typeface="Verdana"/>
              </a:rPr>
              <a:t> </a:t>
            </a:r>
            <a:r>
              <a:rPr sz="2000" spc="-5" dirty="0">
                <a:latin typeface="Verdana"/>
                <a:cs typeface="Verdana"/>
              </a:rPr>
              <a:t>la</a:t>
            </a:r>
            <a:r>
              <a:rPr sz="2000" spc="-10" dirty="0">
                <a:latin typeface="Verdana"/>
                <a:cs typeface="Verdana"/>
              </a:rPr>
              <a:t> </a:t>
            </a:r>
            <a:r>
              <a:rPr sz="2000" spc="-5" dirty="0">
                <a:latin typeface="Verdana"/>
                <a:cs typeface="Verdana"/>
              </a:rPr>
              <a:t>figure </a:t>
            </a:r>
            <a:r>
              <a:rPr sz="2000" spc="-685" dirty="0">
                <a:latin typeface="Verdana"/>
                <a:cs typeface="Verdana"/>
              </a:rPr>
              <a:t> </a:t>
            </a:r>
            <a:r>
              <a:rPr sz="2000" dirty="0">
                <a:latin typeface="Verdana"/>
                <a:cs typeface="Verdana"/>
              </a:rPr>
              <a:t>sui</a:t>
            </a:r>
            <a:r>
              <a:rPr sz="2000" spc="-45" dirty="0">
                <a:latin typeface="Verdana"/>
                <a:cs typeface="Verdana"/>
              </a:rPr>
              <a:t>v</a:t>
            </a:r>
            <a:r>
              <a:rPr sz="2000" spc="-20" dirty="0">
                <a:latin typeface="Verdana"/>
                <a:cs typeface="Verdana"/>
              </a:rPr>
              <a:t>a</a:t>
            </a:r>
            <a:r>
              <a:rPr sz="2000" dirty="0">
                <a:latin typeface="Verdana"/>
                <a:cs typeface="Verdana"/>
              </a:rPr>
              <a:t>nt</a:t>
            </a:r>
            <a:r>
              <a:rPr sz="2000" spc="-15" dirty="0">
                <a:latin typeface="Verdana"/>
                <a:cs typeface="Verdana"/>
              </a:rPr>
              <a:t>e</a:t>
            </a:r>
            <a:r>
              <a:rPr sz="2000" dirty="0">
                <a:latin typeface="Verdana"/>
                <a:cs typeface="Verdana"/>
              </a:rPr>
              <a:t>,	</a:t>
            </a:r>
            <a:r>
              <a:rPr sz="2000" spc="-10" dirty="0">
                <a:latin typeface="Verdana"/>
                <a:cs typeface="Verdana"/>
              </a:rPr>
              <a:t>l</a:t>
            </a:r>
            <a:r>
              <a:rPr sz="2000" dirty="0">
                <a:latin typeface="Verdana"/>
                <a:cs typeface="Verdana"/>
              </a:rPr>
              <a:t>e	</a:t>
            </a:r>
            <a:r>
              <a:rPr sz="2000" spc="-15" dirty="0">
                <a:latin typeface="Verdana"/>
                <a:cs typeface="Verdana"/>
              </a:rPr>
              <a:t>N</a:t>
            </a:r>
            <a:r>
              <a:rPr sz="2000" spc="-5" dirty="0">
                <a:latin typeface="Verdana"/>
                <a:cs typeface="Verdana"/>
              </a:rPr>
              <a:t>PS</a:t>
            </a:r>
            <a:r>
              <a:rPr sz="2000" dirty="0">
                <a:latin typeface="Verdana"/>
                <a:cs typeface="Verdana"/>
              </a:rPr>
              <a:t>H	r</a:t>
            </a:r>
            <a:r>
              <a:rPr sz="2000" spc="-10" dirty="0">
                <a:latin typeface="Verdana"/>
                <a:cs typeface="Verdana"/>
              </a:rPr>
              <a:t>e</a:t>
            </a:r>
            <a:r>
              <a:rPr sz="2000" spc="-15" dirty="0">
                <a:latin typeface="Verdana"/>
                <a:cs typeface="Verdana"/>
              </a:rPr>
              <a:t>q</a:t>
            </a:r>
            <a:r>
              <a:rPr sz="2000" dirty="0">
                <a:latin typeface="Verdana"/>
                <a:cs typeface="Verdana"/>
              </a:rPr>
              <a:t>uis  aug</a:t>
            </a:r>
            <a:r>
              <a:rPr sz="2000" spc="-10" dirty="0">
                <a:latin typeface="Verdana"/>
                <a:cs typeface="Verdana"/>
              </a:rPr>
              <a:t>me</a:t>
            </a:r>
            <a:r>
              <a:rPr sz="2000" dirty="0">
                <a:latin typeface="Verdana"/>
                <a:cs typeface="Verdana"/>
              </a:rPr>
              <a:t>nte		</a:t>
            </a:r>
            <a:r>
              <a:rPr sz="2000" spc="-20" dirty="0">
                <a:latin typeface="Verdana"/>
                <a:cs typeface="Verdana"/>
              </a:rPr>
              <a:t>a</a:t>
            </a:r>
            <a:r>
              <a:rPr sz="2000" spc="-10" dirty="0">
                <a:latin typeface="Verdana"/>
                <a:cs typeface="Verdana"/>
              </a:rPr>
              <a:t>ve</a:t>
            </a:r>
            <a:r>
              <a:rPr sz="2000" dirty="0">
                <a:latin typeface="Verdana"/>
                <a:cs typeface="Verdana"/>
              </a:rPr>
              <a:t>c	</a:t>
            </a:r>
            <a:r>
              <a:rPr sz="2000" spc="-10" dirty="0">
                <a:latin typeface="Verdana"/>
                <a:cs typeface="Verdana"/>
              </a:rPr>
              <a:t>l</a:t>
            </a:r>
            <a:r>
              <a:rPr sz="2000" dirty="0">
                <a:latin typeface="Verdana"/>
                <a:cs typeface="Verdana"/>
              </a:rPr>
              <a:t>e		</a:t>
            </a:r>
            <a:r>
              <a:rPr sz="2000" spc="-5" dirty="0">
                <a:latin typeface="Verdana"/>
                <a:cs typeface="Verdana"/>
              </a:rPr>
              <a:t>d</a:t>
            </a:r>
            <a:r>
              <a:rPr sz="2000" spc="-10" dirty="0">
                <a:latin typeface="Verdana"/>
                <a:cs typeface="Verdana"/>
              </a:rPr>
              <a:t>é</a:t>
            </a:r>
            <a:r>
              <a:rPr sz="2000" spc="-5" dirty="0">
                <a:latin typeface="Verdana"/>
                <a:cs typeface="Verdana"/>
              </a:rPr>
              <a:t>b</a:t>
            </a:r>
            <a:r>
              <a:rPr sz="2000" spc="-15" dirty="0">
                <a:latin typeface="Verdana"/>
                <a:cs typeface="Verdana"/>
              </a:rPr>
              <a:t>i</a:t>
            </a:r>
            <a:r>
              <a:rPr sz="2000" dirty="0">
                <a:latin typeface="Verdana"/>
                <a:cs typeface="Verdana"/>
              </a:rPr>
              <a:t>t  </a:t>
            </a:r>
            <a:r>
              <a:rPr sz="2000" spc="-100" dirty="0">
                <a:latin typeface="Verdana"/>
                <a:cs typeface="Verdana"/>
              </a:rPr>
              <a:t>QV.</a:t>
            </a:r>
            <a:endParaRPr sz="2000" dirty="0">
              <a:latin typeface="Verdana"/>
              <a:cs typeface="Verdana"/>
            </a:endParaRPr>
          </a:p>
          <a:p>
            <a:pPr marL="83820" marR="4806315" algn="just">
              <a:lnSpc>
                <a:spcPct val="100000"/>
              </a:lnSpc>
            </a:pPr>
            <a:r>
              <a:rPr sz="2000" dirty="0">
                <a:latin typeface="Verdana"/>
                <a:cs typeface="Verdana"/>
              </a:rPr>
              <a:t>Le</a:t>
            </a:r>
            <a:r>
              <a:rPr sz="2000" spc="5" dirty="0">
                <a:latin typeface="Verdana"/>
                <a:cs typeface="Verdana"/>
              </a:rPr>
              <a:t> </a:t>
            </a:r>
            <a:r>
              <a:rPr sz="2000" spc="-5" dirty="0">
                <a:latin typeface="Verdana"/>
                <a:cs typeface="Verdana"/>
              </a:rPr>
              <a:t>constructeur</a:t>
            </a:r>
            <a:r>
              <a:rPr sz="2000" dirty="0">
                <a:latin typeface="Verdana"/>
                <a:cs typeface="Verdana"/>
              </a:rPr>
              <a:t> </a:t>
            </a:r>
            <a:r>
              <a:rPr sz="2000" spc="-5" dirty="0">
                <a:latin typeface="Verdana"/>
                <a:cs typeface="Verdana"/>
              </a:rPr>
              <a:t>de</a:t>
            </a:r>
            <a:r>
              <a:rPr sz="2000" dirty="0">
                <a:latin typeface="Verdana"/>
                <a:cs typeface="Verdana"/>
              </a:rPr>
              <a:t> </a:t>
            </a:r>
            <a:r>
              <a:rPr sz="2000" spc="-10" dirty="0">
                <a:latin typeface="Verdana"/>
                <a:cs typeface="Verdana"/>
              </a:rPr>
              <a:t>la </a:t>
            </a:r>
            <a:r>
              <a:rPr sz="2000" spc="-5" dirty="0">
                <a:latin typeface="Verdana"/>
                <a:cs typeface="Verdana"/>
              </a:rPr>
              <a:t> pompe</a:t>
            </a:r>
            <a:r>
              <a:rPr sz="2000" dirty="0">
                <a:latin typeface="Verdana"/>
                <a:cs typeface="Verdana"/>
              </a:rPr>
              <a:t> </a:t>
            </a:r>
            <a:r>
              <a:rPr sz="2000" spc="-5" dirty="0">
                <a:latin typeface="Verdana"/>
                <a:cs typeface="Verdana"/>
              </a:rPr>
              <a:t>fournit</a:t>
            </a:r>
            <a:r>
              <a:rPr sz="2000" dirty="0">
                <a:latin typeface="Verdana"/>
                <a:cs typeface="Verdana"/>
              </a:rPr>
              <a:t> </a:t>
            </a:r>
            <a:r>
              <a:rPr sz="2000" spc="-5" dirty="0">
                <a:latin typeface="Verdana"/>
                <a:cs typeface="Verdana"/>
              </a:rPr>
              <a:t>la</a:t>
            </a:r>
            <a:r>
              <a:rPr sz="2000" dirty="0">
                <a:latin typeface="Verdana"/>
                <a:cs typeface="Verdana"/>
              </a:rPr>
              <a:t> </a:t>
            </a:r>
            <a:r>
              <a:rPr sz="2000" spc="-5" dirty="0">
                <a:latin typeface="Verdana"/>
                <a:cs typeface="Verdana"/>
              </a:rPr>
              <a:t>courbe </a:t>
            </a:r>
            <a:r>
              <a:rPr sz="2000" spc="-690" dirty="0">
                <a:latin typeface="Verdana"/>
                <a:cs typeface="Verdana"/>
              </a:rPr>
              <a:t> </a:t>
            </a:r>
            <a:r>
              <a:rPr sz="2000" b="1" spc="-5" dirty="0">
                <a:latin typeface="Verdana"/>
                <a:cs typeface="Verdana"/>
              </a:rPr>
              <a:t>NPSHrequis</a:t>
            </a:r>
            <a:r>
              <a:rPr sz="2000" b="1" dirty="0">
                <a:latin typeface="Verdana"/>
                <a:cs typeface="Verdana"/>
              </a:rPr>
              <a:t> </a:t>
            </a:r>
            <a:r>
              <a:rPr sz="2000" spc="-10" dirty="0">
                <a:latin typeface="Verdana"/>
                <a:cs typeface="Verdana"/>
              </a:rPr>
              <a:t>en</a:t>
            </a:r>
            <a:r>
              <a:rPr sz="2000" spc="-5" dirty="0">
                <a:latin typeface="Verdana"/>
                <a:cs typeface="Verdana"/>
              </a:rPr>
              <a:t> fonction </a:t>
            </a:r>
            <a:r>
              <a:rPr sz="2000" spc="-690" dirty="0">
                <a:latin typeface="Verdana"/>
                <a:cs typeface="Verdana"/>
              </a:rPr>
              <a:t> </a:t>
            </a:r>
            <a:r>
              <a:rPr sz="2000" spc="-5" dirty="0">
                <a:latin typeface="Verdana"/>
                <a:cs typeface="Verdana"/>
              </a:rPr>
              <a:t>de</a:t>
            </a:r>
            <a:r>
              <a:rPr sz="2000" spc="-30" dirty="0">
                <a:latin typeface="Verdana"/>
                <a:cs typeface="Verdana"/>
              </a:rPr>
              <a:t> </a:t>
            </a:r>
            <a:r>
              <a:rPr sz="2000" spc="-5" dirty="0">
                <a:latin typeface="Verdana"/>
                <a:cs typeface="Verdana"/>
              </a:rPr>
              <a:t>QV </a:t>
            </a:r>
            <a:r>
              <a:rPr sz="2000" dirty="0">
                <a:latin typeface="Verdana"/>
                <a:cs typeface="Verdana"/>
              </a:rPr>
              <a:t>.</a:t>
            </a:r>
          </a:p>
          <a:p>
            <a:pPr marL="4084954" marR="5080">
              <a:lnSpc>
                <a:spcPct val="100000"/>
              </a:lnSpc>
              <a:spcBef>
                <a:spcPts val="1835"/>
              </a:spcBef>
            </a:pPr>
            <a:r>
              <a:rPr sz="1600" b="1" spc="-10" dirty="0">
                <a:solidFill>
                  <a:srgbClr val="FF0000"/>
                </a:solidFill>
                <a:latin typeface="Verdana"/>
                <a:cs typeface="Verdana"/>
              </a:rPr>
              <a:t>Figure</a:t>
            </a:r>
            <a:r>
              <a:rPr sz="1600" b="1" spc="5" dirty="0">
                <a:solidFill>
                  <a:srgbClr val="FF0000"/>
                </a:solidFill>
                <a:latin typeface="Verdana"/>
                <a:cs typeface="Verdana"/>
              </a:rPr>
              <a:t> </a:t>
            </a:r>
            <a:r>
              <a:rPr sz="1600" b="1" spc="-5" dirty="0">
                <a:solidFill>
                  <a:srgbClr val="FF0000"/>
                </a:solidFill>
                <a:latin typeface="Verdana"/>
                <a:cs typeface="Verdana"/>
              </a:rPr>
              <a:t>12</a:t>
            </a:r>
            <a:r>
              <a:rPr sz="1600" b="1" spc="-10" dirty="0">
                <a:solidFill>
                  <a:srgbClr val="FF0000"/>
                </a:solidFill>
                <a:latin typeface="Verdana"/>
                <a:cs typeface="Verdana"/>
              </a:rPr>
              <a:t> </a:t>
            </a:r>
            <a:r>
              <a:rPr sz="1600" b="1" spc="-5" dirty="0">
                <a:solidFill>
                  <a:srgbClr val="FF0000"/>
                </a:solidFill>
                <a:latin typeface="Verdana"/>
                <a:cs typeface="Verdana"/>
              </a:rPr>
              <a:t>:</a:t>
            </a:r>
            <a:r>
              <a:rPr sz="1600" b="1" dirty="0">
                <a:solidFill>
                  <a:srgbClr val="FF0000"/>
                </a:solidFill>
                <a:latin typeface="Verdana"/>
                <a:cs typeface="Verdana"/>
              </a:rPr>
              <a:t> </a:t>
            </a:r>
            <a:r>
              <a:rPr sz="1600" b="1" spc="-5" dirty="0">
                <a:solidFill>
                  <a:srgbClr val="FF0000"/>
                </a:solidFill>
                <a:latin typeface="Verdana"/>
                <a:cs typeface="Verdana"/>
              </a:rPr>
              <a:t>Variation</a:t>
            </a:r>
            <a:r>
              <a:rPr sz="1600" b="1" spc="45" dirty="0">
                <a:solidFill>
                  <a:srgbClr val="FF0000"/>
                </a:solidFill>
                <a:latin typeface="Verdana"/>
                <a:cs typeface="Verdana"/>
              </a:rPr>
              <a:t> </a:t>
            </a:r>
            <a:r>
              <a:rPr sz="1600" b="1" spc="-10" dirty="0">
                <a:solidFill>
                  <a:srgbClr val="FF0000"/>
                </a:solidFill>
                <a:latin typeface="Verdana"/>
                <a:cs typeface="Verdana"/>
              </a:rPr>
              <a:t>du</a:t>
            </a:r>
            <a:r>
              <a:rPr sz="1600" b="1" spc="5" dirty="0">
                <a:solidFill>
                  <a:srgbClr val="FF0000"/>
                </a:solidFill>
                <a:latin typeface="Verdana"/>
                <a:cs typeface="Verdana"/>
              </a:rPr>
              <a:t> </a:t>
            </a:r>
            <a:r>
              <a:rPr sz="1600" b="1" spc="-10" dirty="0">
                <a:solidFill>
                  <a:srgbClr val="FF0000"/>
                </a:solidFill>
                <a:latin typeface="Verdana"/>
                <a:cs typeface="Verdana"/>
              </a:rPr>
              <a:t>NPSH</a:t>
            </a:r>
            <a:r>
              <a:rPr sz="1600" b="1" spc="5" dirty="0">
                <a:solidFill>
                  <a:srgbClr val="FF0000"/>
                </a:solidFill>
                <a:latin typeface="Verdana"/>
                <a:cs typeface="Verdana"/>
              </a:rPr>
              <a:t> </a:t>
            </a:r>
            <a:r>
              <a:rPr sz="1600" b="1" spc="-10" dirty="0">
                <a:solidFill>
                  <a:srgbClr val="FF0000"/>
                </a:solidFill>
                <a:latin typeface="Verdana"/>
                <a:cs typeface="Verdana"/>
              </a:rPr>
              <a:t>requis </a:t>
            </a:r>
            <a:r>
              <a:rPr sz="1600" b="1" spc="-535" dirty="0">
                <a:solidFill>
                  <a:srgbClr val="FF0000"/>
                </a:solidFill>
                <a:latin typeface="Verdana"/>
                <a:cs typeface="Verdana"/>
              </a:rPr>
              <a:t> </a:t>
            </a:r>
            <a:r>
              <a:rPr sz="1600" b="1" spc="-10" dirty="0">
                <a:solidFill>
                  <a:srgbClr val="FF0000"/>
                </a:solidFill>
                <a:latin typeface="Verdana"/>
                <a:cs typeface="Verdana"/>
              </a:rPr>
              <a:t>avec</a:t>
            </a:r>
            <a:r>
              <a:rPr sz="1600" b="1" spc="5" dirty="0">
                <a:solidFill>
                  <a:srgbClr val="FF0000"/>
                </a:solidFill>
                <a:latin typeface="Verdana"/>
                <a:cs typeface="Verdana"/>
              </a:rPr>
              <a:t> </a:t>
            </a:r>
            <a:r>
              <a:rPr sz="1600" b="1" spc="-10" dirty="0">
                <a:solidFill>
                  <a:srgbClr val="FF0000"/>
                </a:solidFill>
                <a:latin typeface="Verdana"/>
                <a:cs typeface="Verdana"/>
              </a:rPr>
              <a:t>le</a:t>
            </a:r>
            <a:r>
              <a:rPr sz="1600" b="1" spc="10" dirty="0">
                <a:solidFill>
                  <a:srgbClr val="FF0000"/>
                </a:solidFill>
                <a:latin typeface="Verdana"/>
                <a:cs typeface="Verdana"/>
              </a:rPr>
              <a:t> </a:t>
            </a:r>
            <a:r>
              <a:rPr sz="1600" b="1" spc="-10" dirty="0">
                <a:solidFill>
                  <a:srgbClr val="FF0000"/>
                </a:solidFill>
                <a:latin typeface="Verdana"/>
                <a:cs typeface="Verdana"/>
              </a:rPr>
              <a:t>débit</a:t>
            </a:r>
            <a:r>
              <a:rPr sz="1600" b="1" spc="30" dirty="0">
                <a:solidFill>
                  <a:srgbClr val="FF0000"/>
                </a:solidFill>
                <a:latin typeface="Verdana"/>
                <a:cs typeface="Verdana"/>
              </a:rPr>
              <a:t> </a:t>
            </a:r>
            <a:r>
              <a:rPr sz="1600" b="1" spc="-10" dirty="0">
                <a:solidFill>
                  <a:srgbClr val="FF0000"/>
                </a:solidFill>
                <a:latin typeface="Verdana"/>
                <a:cs typeface="Verdana"/>
              </a:rPr>
              <a:t>circulé</a:t>
            </a:r>
            <a:r>
              <a:rPr sz="1600" b="1" spc="30" dirty="0">
                <a:solidFill>
                  <a:srgbClr val="FF0000"/>
                </a:solidFill>
                <a:latin typeface="Verdana"/>
                <a:cs typeface="Verdana"/>
              </a:rPr>
              <a:t> </a:t>
            </a:r>
            <a:r>
              <a:rPr sz="1600" b="1" spc="-10" dirty="0">
                <a:solidFill>
                  <a:srgbClr val="FF0000"/>
                </a:solidFill>
                <a:latin typeface="Verdana"/>
                <a:cs typeface="Verdana"/>
              </a:rPr>
              <a:t>par</a:t>
            </a:r>
            <a:r>
              <a:rPr sz="1600" b="1" spc="15" dirty="0">
                <a:solidFill>
                  <a:srgbClr val="FF0000"/>
                </a:solidFill>
                <a:latin typeface="Verdana"/>
                <a:cs typeface="Verdana"/>
              </a:rPr>
              <a:t> </a:t>
            </a:r>
            <a:r>
              <a:rPr sz="1600" b="1" spc="-10" dirty="0">
                <a:solidFill>
                  <a:srgbClr val="FF0000"/>
                </a:solidFill>
                <a:latin typeface="Verdana"/>
                <a:cs typeface="Verdana"/>
              </a:rPr>
              <a:t>la</a:t>
            </a:r>
            <a:r>
              <a:rPr sz="1600" b="1" spc="25" dirty="0">
                <a:solidFill>
                  <a:srgbClr val="FF0000"/>
                </a:solidFill>
                <a:latin typeface="Verdana"/>
                <a:cs typeface="Verdana"/>
              </a:rPr>
              <a:t> </a:t>
            </a:r>
            <a:r>
              <a:rPr sz="1600" b="1" spc="-10" dirty="0">
                <a:solidFill>
                  <a:srgbClr val="FF0000"/>
                </a:solidFill>
                <a:latin typeface="Verdana"/>
                <a:cs typeface="Verdana"/>
              </a:rPr>
              <a:t>pompe</a:t>
            </a:r>
            <a:endParaRPr sz="1600" dirty="0">
              <a:latin typeface="Verdana"/>
              <a:cs typeface="Verdana"/>
            </a:endParaRPr>
          </a:p>
        </p:txBody>
      </p:sp>
      <p:sp>
        <p:nvSpPr>
          <p:cNvPr id="5" name="Espace réservé du numéro de diapositive 4"/>
          <p:cNvSpPr>
            <a:spLocks noGrp="1"/>
          </p:cNvSpPr>
          <p:nvPr>
            <p:ph type="sldNum" sz="quarter" idx="7"/>
          </p:nvPr>
        </p:nvSpPr>
        <p:spPr/>
        <p:txBody>
          <a:bodyPr/>
          <a:lstStyle/>
          <a:p>
            <a:fld id="{B6F15528-21DE-4FAA-801E-634DDDAF4B2B}" type="slidenum">
              <a:rPr lang="fr-FR" smtClean="0"/>
              <a:t>53</a:t>
            </a:fld>
            <a:endParaRPr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8916" y="315849"/>
            <a:ext cx="7989570" cy="1550670"/>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latin typeface="Verdana"/>
                <a:cs typeface="Verdana"/>
              </a:rPr>
              <a:t>En</a:t>
            </a:r>
            <a:r>
              <a:rPr sz="2000" dirty="0">
                <a:latin typeface="Verdana"/>
                <a:cs typeface="Verdana"/>
              </a:rPr>
              <a:t> </a:t>
            </a:r>
            <a:r>
              <a:rPr sz="2000" spc="-10" dirty="0">
                <a:latin typeface="Verdana"/>
                <a:cs typeface="Verdana"/>
              </a:rPr>
              <a:t>pratique,</a:t>
            </a:r>
            <a:r>
              <a:rPr sz="2000" spc="-5" dirty="0">
                <a:latin typeface="Verdana"/>
                <a:cs typeface="Verdana"/>
              </a:rPr>
              <a:t> pour</a:t>
            </a:r>
            <a:r>
              <a:rPr sz="2000" dirty="0">
                <a:latin typeface="Verdana"/>
                <a:cs typeface="Verdana"/>
              </a:rPr>
              <a:t> </a:t>
            </a:r>
            <a:r>
              <a:rPr sz="2000" spc="-5" dirty="0">
                <a:latin typeface="Verdana"/>
                <a:cs typeface="Verdana"/>
              </a:rPr>
              <a:t>qu’une</a:t>
            </a:r>
            <a:r>
              <a:rPr sz="2000" dirty="0">
                <a:latin typeface="Verdana"/>
                <a:cs typeface="Verdana"/>
              </a:rPr>
              <a:t> </a:t>
            </a:r>
            <a:r>
              <a:rPr sz="2000" spc="-5" dirty="0">
                <a:latin typeface="Verdana"/>
                <a:cs typeface="Verdana"/>
              </a:rPr>
              <a:t>pompe</a:t>
            </a:r>
            <a:r>
              <a:rPr sz="2000" dirty="0">
                <a:latin typeface="Verdana"/>
                <a:cs typeface="Verdana"/>
              </a:rPr>
              <a:t> </a:t>
            </a:r>
            <a:r>
              <a:rPr sz="2000" spc="-5" dirty="0">
                <a:latin typeface="Verdana"/>
                <a:cs typeface="Verdana"/>
              </a:rPr>
              <a:t>puisse</a:t>
            </a:r>
            <a:r>
              <a:rPr sz="2000" dirty="0">
                <a:latin typeface="Verdana"/>
                <a:cs typeface="Verdana"/>
              </a:rPr>
              <a:t> </a:t>
            </a:r>
            <a:r>
              <a:rPr sz="2000" spc="-5" dirty="0">
                <a:latin typeface="Verdana"/>
                <a:cs typeface="Verdana"/>
              </a:rPr>
              <a:t>fonctionner </a:t>
            </a:r>
            <a:r>
              <a:rPr sz="2000" dirty="0">
                <a:latin typeface="Verdana"/>
                <a:cs typeface="Verdana"/>
              </a:rPr>
              <a:t> </a:t>
            </a:r>
            <a:r>
              <a:rPr sz="2000" spc="-5" dirty="0">
                <a:latin typeface="Verdana"/>
                <a:cs typeface="Verdana"/>
              </a:rPr>
              <a:t>normalement</a:t>
            </a:r>
            <a:r>
              <a:rPr sz="2000" dirty="0">
                <a:latin typeface="Verdana"/>
                <a:cs typeface="Verdana"/>
              </a:rPr>
              <a:t> </a:t>
            </a:r>
            <a:r>
              <a:rPr sz="2000" spc="-5" dirty="0">
                <a:latin typeface="Verdana"/>
                <a:cs typeface="Verdana"/>
              </a:rPr>
              <a:t>(sans</a:t>
            </a:r>
            <a:r>
              <a:rPr sz="2000" dirty="0">
                <a:latin typeface="Verdana"/>
                <a:cs typeface="Verdana"/>
              </a:rPr>
              <a:t> </a:t>
            </a:r>
            <a:r>
              <a:rPr sz="2000" spc="-5" dirty="0">
                <a:latin typeface="Verdana"/>
                <a:cs typeface="Verdana"/>
              </a:rPr>
              <a:t>cavitation),</a:t>
            </a:r>
            <a:r>
              <a:rPr sz="2000" dirty="0">
                <a:latin typeface="Verdana"/>
                <a:cs typeface="Verdana"/>
              </a:rPr>
              <a:t> il</a:t>
            </a:r>
            <a:r>
              <a:rPr sz="2000" spc="5" dirty="0">
                <a:latin typeface="Verdana"/>
                <a:cs typeface="Verdana"/>
              </a:rPr>
              <a:t> </a:t>
            </a:r>
            <a:r>
              <a:rPr sz="2000" b="1" dirty="0">
                <a:latin typeface="Verdana"/>
                <a:cs typeface="Verdana"/>
              </a:rPr>
              <a:t>faut</a:t>
            </a:r>
            <a:r>
              <a:rPr sz="2000" b="1" spc="5" dirty="0">
                <a:latin typeface="Verdana"/>
                <a:cs typeface="Verdana"/>
              </a:rPr>
              <a:t> </a:t>
            </a:r>
            <a:r>
              <a:rPr sz="2000" b="1" spc="-5" dirty="0">
                <a:latin typeface="Verdana"/>
                <a:cs typeface="Verdana"/>
              </a:rPr>
              <a:t>calculer</a:t>
            </a:r>
            <a:r>
              <a:rPr sz="2000" b="1" dirty="0">
                <a:latin typeface="Verdana"/>
                <a:cs typeface="Verdana"/>
              </a:rPr>
              <a:t> </a:t>
            </a:r>
            <a:r>
              <a:rPr sz="2000" b="1" spc="-5" dirty="0">
                <a:latin typeface="Verdana"/>
                <a:cs typeface="Verdana"/>
              </a:rPr>
              <a:t>le</a:t>
            </a:r>
            <a:r>
              <a:rPr sz="2000" b="1" dirty="0">
                <a:latin typeface="Verdana"/>
                <a:cs typeface="Verdana"/>
              </a:rPr>
              <a:t> NPSH </a:t>
            </a:r>
            <a:r>
              <a:rPr sz="2000" b="1" spc="-670" dirty="0">
                <a:latin typeface="Verdana"/>
                <a:cs typeface="Verdana"/>
              </a:rPr>
              <a:t> </a:t>
            </a:r>
            <a:r>
              <a:rPr sz="2000" b="1" spc="-5" dirty="0">
                <a:latin typeface="Verdana"/>
                <a:cs typeface="Verdana"/>
              </a:rPr>
              <a:t>disponible </a:t>
            </a:r>
            <a:r>
              <a:rPr sz="2000" spc="-5" dirty="0">
                <a:latin typeface="Verdana"/>
                <a:cs typeface="Verdana"/>
              </a:rPr>
              <a:t>et vérifier qu’il est </a:t>
            </a:r>
            <a:r>
              <a:rPr sz="2000" dirty="0">
                <a:latin typeface="Verdana"/>
                <a:cs typeface="Verdana"/>
              </a:rPr>
              <a:t>b</a:t>
            </a:r>
            <a:r>
              <a:rPr sz="2000" b="1" dirty="0">
                <a:latin typeface="Verdana"/>
                <a:cs typeface="Verdana"/>
              </a:rPr>
              <a:t>ien </a:t>
            </a:r>
            <a:r>
              <a:rPr sz="2000" b="1" spc="-5" dirty="0">
                <a:latin typeface="Verdana"/>
                <a:cs typeface="Verdana"/>
              </a:rPr>
              <a:t>supérieur </a:t>
            </a:r>
            <a:r>
              <a:rPr sz="2000" b="1" spc="5" dirty="0">
                <a:latin typeface="Verdana"/>
                <a:cs typeface="Verdana"/>
              </a:rPr>
              <a:t>au </a:t>
            </a:r>
            <a:r>
              <a:rPr sz="2000" b="1" spc="-5" dirty="0">
                <a:latin typeface="Verdana"/>
                <a:cs typeface="Verdana"/>
              </a:rPr>
              <a:t>NPSH </a:t>
            </a:r>
            <a:r>
              <a:rPr sz="2000" b="1" dirty="0">
                <a:latin typeface="Verdana"/>
                <a:cs typeface="Verdana"/>
              </a:rPr>
              <a:t> </a:t>
            </a:r>
            <a:r>
              <a:rPr sz="2000" b="1" spc="-5" dirty="0">
                <a:latin typeface="Verdana"/>
                <a:cs typeface="Verdana"/>
              </a:rPr>
              <a:t>requis</a:t>
            </a:r>
            <a:r>
              <a:rPr sz="2000" b="1" spc="420" dirty="0">
                <a:latin typeface="Verdana"/>
                <a:cs typeface="Verdana"/>
              </a:rPr>
              <a:t> </a:t>
            </a:r>
            <a:r>
              <a:rPr sz="2000" spc="-5" dirty="0">
                <a:latin typeface="Verdana"/>
                <a:cs typeface="Verdana"/>
              </a:rPr>
              <a:t>(qu’on</a:t>
            </a:r>
            <a:r>
              <a:rPr sz="2000" spc="415" dirty="0">
                <a:latin typeface="Verdana"/>
                <a:cs typeface="Verdana"/>
              </a:rPr>
              <a:t> </a:t>
            </a:r>
            <a:r>
              <a:rPr sz="2000" spc="-15" dirty="0">
                <a:latin typeface="Verdana"/>
                <a:cs typeface="Verdana"/>
              </a:rPr>
              <a:t>aura</a:t>
            </a:r>
            <a:r>
              <a:rPr sz="2000" spc="405" dirty="0">
                <a:latin typeface="Verdana"/>
                <a:cs typeface="Verdana"/>
              </a:rPr>
              <a:t> </a:t>
            </a:r>
            <a:r>
              <a:rPr sz="2000" spc="-5" dirty="0">
                <a:latin typeface="Verdana"/>
                <a:cs typeface="Verdana"/>
              </a:rPr>
              <a:t>déterminé</a:t>
            </a:r>
            <a:r>
              <a:rPr sz="2000" spc="415" dirty="0">
                <a:latin typeface="Verdana"/>
                <a:cs typeface="Verdana"/>
              </a:rPr>
              <a:t> </a:t>
            </a:r>
            <a:r>
              <a:rPr sz="2000" dirty="0">
                <a:latin typeface="Verdana"/>
                <a:cs typeface="Verdana"/>
              </a:rPr>
              <a:t>à</a:t>
            </a:r>
            <a:r>
              <a:rPr sz="2000" spc="405" dirty="0">
                <a:latin typeface="Verdana"/>
                <a:cs typeface="Verdana"/>
              </a:rPr>
              <a:t> </a:t>
            </a:r>
            <a:r>
              <a:rPr sz="2000" spc="-5" dirty="0">
                <a:latin typeface="Verdana"/>
                <a:cs typeface="Verdana"/>
              </a:rPr>
              <a:t>l’aide</a:t>
            </a:r>
            <a:r>
              <a:rPr sz="2000" spc="415" dirty="0">
                <a:latin typeface="Verdana"/>
                <a:cs typeface="Verdana"/>
              </a:rPr>
              <a:t> </a:t>
            </a:r>
            <a:r>
              <a:rPr sz="2000" dirty="0">
                <a:latin typeface="Verdana"/>
                <a:cs typeface="Verdana"/>
              </a:rPr>
              <a:t>de</a:t>
            </a:r>
            <a:r>
              <a:rPr sz="2000" spc="415" dirty="0">
                <a:latin typeface="Verdana"/>
                <a:cs typeface="Verdana"/>
              </a:rPr>
              <a:t> </a:t>
            </a:r>
            <a:r>
              <a:rPr sz="2000" spc="-5" dirty="0">
                <a:latin typeface="Verdana"/>
                <a:cs typeface="Verdana"/>
              </a:rPr>
              <a:t>la</a:t>
            </a:r>
            <a:r>
              <a:rPr sz="2000" spc="390" dirty="0">
                <a:latin typeface="Verdana"/>
                <a:cs typeface="Verdana"/>
              </a:rPr>
              <a:t> </a:t>
            </a:r>
            <a:r>
              <a:rPr sz="2000" dirty="0">
                <a:latin typeface="Verdana"/>
                <a:cs typeface="Verdana"/>
              </a:rPr>
              <a:t>courbe</a:t>
            </a:r>
            <a:r>
              <a:rPr sz="2000" spc="390" dirty="0">
                <a:latin typeface="Verdana"/>
                <a:cs typeface="Verdana"/>
              </a:rPr>
              <a:t> </a:t>
            </a:r>
            <a:r>
              <a:rPr sz="2000" spc="-5" dirty="0">
                <a:latin typeface="Verdana"/>
                <a:cs typeface="Verdana"/>
              </a:rPr>
              <a:t>fournie </a:t>
            </a:r>
            <a:r>
              <a:rPr sz="2000" spc="-690" dirty="0">
                <a:latin typeface="Verdana"/>
                <a:cs typeface="Verdana"/>
              </a:rPr>
              <a:t> </a:t>
            </a:r>
            <a:r>
              <a:rPr sz="2000" spc="-5" dirty="0">
                <a:latin typeface="Verdana"/>
                <a:cs typeface="Verdana"/>
              </a:rPr>
              <a:t>par</a:t>
            </a:r>
            <a:r>
              <a:rPr sz="2000" spc="-35" dirty="0">
                <a:latin typeface="Verdana"/>
                <a:cs typeface="Verdana"/>
              </a:rPr>
              <a:t> </a:t>
            </a:r>
            <a:r>
              <a:rPr sz="2000" spc="-5" dirty="0">
                <a:latin typeface="Verdana"/>
                <a:cs typeface="Verdana"/>
              </a:rPr>
              <a:t>le </a:t>
            </a:r>
            <a:r>
              <a:rPr sz="2000" dirty="0">
                <a:latin typeface="Verdana"/>
                <a:cs typeface="Verdana"/>
              </a:rPr>
              <a:t>constructeur).</a:t>
            </a:r>
            <a:endParaRPr sz="2000">
              <a:latin typeface="Verdana"/>
              <a:cs typeface="Verdana"/>
            </a:endParaRPr>
          </a:p>
        </p:txBody>
      </p:sp>
      <p:sp>
        <p:nvSpPr>
          <p:cNvPr id="3" name="object 3"/>
          <p:cNvSpPr txBox="1"/>
          <p:nvPr/>
        </p:nvSpPr>
        <p:spPr>
          <a:xfrm>
            <a:off x="578916" y="2145030"/>
            <a:ext cx="4050665" cy="330835"/>
          </a:xfrm>
          <a:prstGeom prst="rect">
            <a:avLst/>
          </a:prstGeom>
        </p:spPr>
        <p:txBody>
          <a:bodyPr vert="horz" wrap="square" lIns="0" tIns="13335" rIns="0" bIns="0" rtlCol="0">
            <a:spAutoFit/>
          </a:bodyPr>
          <a:lstStyle/>
          <a:p>
            <a:pPr marL="12700">
              <a:lnSpc>
                <a:spcPct val="100000"/>
              </a:lnSpc>
              <a:spcBef>
                <a:spcPts val="105"/>
              </a:spcBef>
              <a:tabLst>
                <a:tab pos="751205" algn="l"/>
                <a:tab pos="1863089" algn="l"/>
                <a:tab pos="3434079" algn="l"/>
              </a:tabLst>
            </a:pPr>
            <a:r>
              <a:rPr sz="2000" dirty="0">
                <a:latin typeface="Verdana"/>
                <a:cs typeface="Verdana"/>
              </a:rPr>
              <a:t>Une	</a:t>
            </a:r>
            <a:r>
              <a:rPr sz="2000" spc="-5" dirty="0">
                <a:latin typeface="Verdana"/>
                <a:cs typeface="Verdana"/>
              </a:rPr>
              <a:t>po</a:t>
            </a:r>
            <a:r>
              <a:rPr sz="2000" spc="-15" dirty="0">
                <a:latin typeface="Verdana"/>
                <a:cs typeface="Verdana"/>
              </a:rPr>
              <a:t>m</a:t>
            </a:r>
            <a:r>
              <a:rPr sz="2000" spc="-5" dirty="0">
                <a:latin typeface="Verdana"/>
                <a:cs typeface="Verdana"/>
              </a:rPr>
              <a:t>p</a:t>
            </a:r>
            <a:r>
              <a:rPr sz="2000" dirty="0">
                <a:latin typeface="Verdana"/>
                <a:cs typeface="Verdana"/>
              </a:rPr>
              <a:t>e	f</a:t>
            </a:r>
            <a:r>
              <a:rPr sz="2000" spc="-15" dirty="0">
                <a:latin typeface="Verdana"/>
                <a:cs typeface="Verdana"/>
              </a:rPr>
              <a:t>o</a:t>
            </a:r>
            <a:r>
              <a:rPr sz="2000" spc="-10" dirty="0">
                <a:latin typeface="Verdana"/>
                <a:cs typeface="Verdana"/>
              </a:rPr>
              <a:t>n</a:t>
            </a:r>
            <a:r>
              <a:rPr sz="2000" dirty="0">
                <a:latin typeface="Verdana"/>
                <a:cs typeface="Verdana"/>
              </a:rPr>
              <a:t>ct</a:t>
            </a:r>
            <a:r>
              <a:rPr sz="2000" spc="-10" dirty="0">
                <a:latin typeface="Verdana"/>
                <a:cs typeface="Verdana"/>
              </a:rPr>
              <a:t>i</a:t>
            </a:r>
            <a:r>
              <a:rPr sz="2000" dirty="0">
                <a:latin typeface="Verdana"/>
                <a:cs typeface="Verdana"/>
              </a:rPr>
              <a:t>o</a:t>
            </a:r>
            <a:r>
              <a:rPr sz="2000" spc="-15" dirty="0">
                <a:latin typeface="Verdana"/>
                <a:cs typeface="Verdana"/>
              </a:rPr>
              <a:t>n</a:t>
            </a:r>
            <a:r>
              <a:rPr sz="2000" dirty="0">
                <a:latin typeface="Verdana"/>
                <a:cs typeface="Verdana"/>
              </a:rPr>
              <a:t>ne	</a:t>
            </a:r>
            <a:r>
              <a:rPr sz="2000" spc="-5" dirty="0">
                <a:latin typeface="Verdana"/>
                <a:cs typeface="Verdana"/>
              </a:rPr>
              <a:t>da</a:t>
            </a:r>
            <a:r>
              <a:rPr sz="2000" spc="-15" dirty="0">
                <a:latin typeface="Verdana"/>
                <a:cs typeface="Verdana"/>
              </a:rPr>
              <a:t>n</a:t>
            </a:r>
            <a:r>
              <a:rPr sz="2000" dirty="0">
                <a:latin typeface="Verdana"/>
                <a:cs typeface="Verdana"/>
              </a:rPr>
              <a:t>s</a:t>
            </a:r>
            <a:endParaRPr sz="2000">
              <a:latin typeface="Verdana"/>
              <a:cs typeface="Verdana"/>
            </a:endParaRPr>
          </a:p>
        </p:txBody>
      </p:sp>
      <p:sp>
        <p:nvSpPr>
          <p:cNvPr id="4" name="object 4"/>
          <p:cNvSpPr txBox="1"/>
          <p:nvPr/>
        </p:nvSpPr>
        <p:spPr>
          <a:xfrm>
            <a:off x="578916" y="2145030"/>
            <a:ext cx="6267450" cy="635635"/>
          </a:xfrm>
          <a:prstGeom prst="rect">
            <a:avLst/>
          </a:prstGeom>
        </p:spPr>
        <p:txBody>
          <a:bodyPr vert="horz" wrap="square" lIns="0" tIns="13335" rIns="0" bIns="0" rtlCol="0">
            <a:spAutoFit/>
          </a:bodyPr>
          <a:lstStyle/>
          <a:p>
            <a:pPr marL="12700" marR="5080" indent="4267200">
              <a:lnSpc>
                <a:spcPct val="100000"/>
              </a:lnSpc>
              <a:spcBef>
                <a:spcPts val="105"/>
              </a:spcBef>
              <a:tabLst>
                <a:tab pos="1517015" algn="l"/>
                <a:tab pos="3279140" algn="l"/>
                <a:tab pos="4201160" algn="l"/>
                <a:tab pos="4874895" algn="l"/>
                <a:tab pos="4961890" algn="l"/>
              </a:tabLst>
            </a:pPr>
            <a:r>
              <a:rPr sz="2000" spc="-15" dirty="0">
                <a:latin typeface="Verdana"/>
                <a:cs typeface="Verdana"/>
              </a:rPr>
              <a:t>d</a:t>
            </a:r>
            <a:r>
              <a:rPr sz="2000" spc="-10" dirty="0">
                <a:latin typeface="Verdana"/>
                <a:cs typeface="Verdana"/>
              </a:rPr>
              <a:t>e</a:t>
            </a:r>
            <a:r>
              <a:rPr sz="2000" dirty="0">
                <a:latin typeface="Verdana"/>
                <a:cs typeface="Verdana"/>
              </a:rPr>
              <a:t>s		c</a:t>
            </a:r>
            <a:r>
              <a:rPr sz="2000" spc="-20" dirty="0">
                <a:latin typeface="Verdana"/>
                <a:cs typeface="Verdana"/>
              </a:rPr>
              <a:t>o</a:t>
            </a:r>
            <a:r>
              <a:rPr sz="2000" dirty="0">
                <a:latin typeface="Verdana"/>
                <a:cs typeface="Verdana"/>
              </a:rPr>
              <a:t>nd</a:t>
            </a:r>
            <a:r>
              <a:rPr sz="2000" spc="-10" dirty="0">
                <a:latin typeface="Verdana"/>
                <a:cs typeface="Verdana"/>
              </a:rPr>
              <a:t>i</a:t>
            </a:r>
            <a:r>
              <a:rPr sz="2000" spc="-5" dirty="0">
                <a:latin typeface="Verdana"/>
                <a:cs typeface="Verdana"/>
              </a:rPr>
              <a:t>t</a:t>
            </a:r>
            <a:r>
              <a:rPr sz="2000" spc="-10" dirty="0">
                <a:latin typeface="Verdana"/>
                <a:cs typeface="Verdana"/>
              </a:rPr>
              <a:t>i</a:t>
            </a:r>
            <a:r>
              <a:rPr sz="2000" spc="5" dirty="0">
                <a:latin typeface="Verdana"/>
                <a:cs typeface="Verdana"/>
              </a:rPr>
              <a:t>o</a:t>
            </a:r>
            <a:r>
              <a:rPr sz="2000" dirty="0">
                <a:latin typeface="Verdana"/>
                <a:cs typeface="Verdana"/>
              </a:rPr>
              <a:t>ns  </a:t>
            </a:r>
            <a:r>
              <a:rPr sz="2000" spc="-5" dirty="0">
                <a:latin typeface="Verdana"/>
                <a:cs typeface="Verdana"/>
              </a:rPr>
              <a:t>d’autant	meilleures	que	la	différence</a:t>
            </a:r>
            <a:endParaRPr sz="2000">
              <a:latin typeface="Verdana"/>
              <a:cs typeface="Verdana"/>
            </a:endParaRPr>
          </a:p>
        </p:txBody>
      </p:sp>
      <p:sp>
        <p:nvSpPr>
          <p:cNvPr id="5" name="object 5"/>
          <p:cNvSpPr txBox="1"/>
          <p:nvPr/>
        </p:nvSpPr>
        <p:spPr>
          <a:xfrm>
            <a:off x="7061454" y="2145030"/>
            <a:ext cx="1504315" cy="6356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Verdana"/>
                <a:cs typeface="Verdana"/>
              </a:rPr>
              <a:t>d’aspiration</a:t>
            </a:r>
            <a:endParaRPr sz="2000">
              <a:latin typeface="Verdana"/>
              <a:cs typeface="Verdana"/>
            </a:endParaRPr>
          </a:p>
          <a:p>
            <a:pPr marL="104139">
              <a:lnSpc>
                <a:spcPct val="100000"/>
              </a:lnSpc>
            </a:pPr>
            <a:r>
              <a:rPr sz="2000" b="1" dirty="0">
                <a:latin typeface="Verdana"/>
                <a:cs typeface="Verdana"/>
              </a:rPr>
              <a:t>N</a:t>
            </a:r>
            <a:r>
              <a:rPr sz="2000" b="1" spc="-25" dirty="0">
                <a:latin typeface="Verdana"/>
                <a:cs typeface="Verdana"/>
              </a:rPr>
              <a:t>P</a:t>
            </a:r>
            <a:r>
              <a:rPr sz="2000" b="1" spc="-10" dirty="0">
                <a:latin typeface="Verdana"/>
                <a:cs typeface="Verdana"/>
              </a:rPr>
              <a:t>S</a:t>
            </a:r>
            <a:r>
              <a:rPr sz="2000" b="1" spc="-5" dirty="0">
                <a:latin typeface="Verdana"/>
                <a:cs typeface="Verdana"/>
              </a:rPr>
              <a:t>Hdisp</a:t>
            </a:r>
            <a:endParaRPr sz="2000">
              <a:latin typeface="Verdana"/>
              <a:cs typeface="Verdana"/>
            </a:endParaRPr>
          </a:p>
        </p:txBody>
      </p:sp>
      <p:sp>
        <p:nvSpPr>
          <p:cNvPr id="6" name="object 6"/>
          <p:cNvSpPr txBox="1"/>
          <p:nvPr/>
        </p:nvSpPr>
        <p:spPr>
          <a:xfrm>
            <a:off x="578916" y="2754883"/>
            <a:ext cx="7987665" cy="1855470"/>
          </a:xfrm>
          <a:prstGeom prst="rect">
            <a:avLst/>
          </a:prstGeom>
        </p:spPr>
        <p:txBody>
          <a:bodyPr vert="horz" wrap="square" lIns="0" tIns="13335" rIns="0" bIns="0" rtlCol="0">
            <a:spAutoFit/>
          </a:bodyPr>
          <a:lstStyle/>
          <a:p>
            <a:pPr marL="12700">
              <a:lnSpc>
                <a:spcPct val="100000"/>
              </a:lnSpc>
              <a:spcBef>
                <a:spcPts val="105"/>
              </a:spcBef>
            </a:pPr>
            <a:r>
              <a:rPr sz="2000" b="1" spc="-25" dirty="0">
                <a:latin typeface="Verdana"/>
                <a:cs typeface="Verdana"/>
              </a:rPr>
              <a:t>−NPSHrequis</a:t>
            </a:r>
            <a:r>
              <a:rPr sz="2000" b="1" spc="-40" dirty="0">
                <a:latin typeface="Verdana"/>
                <a:cs typeface="Verdana"/>
              </a:rPr>
              <a:t> </a:t>
            </a:r>
            <a:r>
              <a:rPr sz="2000" spc="-5" dirty="0">
                <a:latin typeface="Verdana"/>
                <a:cs typeface="Verdana"/>
              </a:rPr>
              <a:t>est</a:t>
            </a:r>
            <a:r>
              <a:rPr sz="2000" spc="-20" dirty="0">
                <a:latin typeface="Verdana"/>
                <a:cs typeface="Verdana"/>
              </a:rPr>
              <a:t> </a:t>
            </a:r>
            <a:r>
              <a:rPr sz="2000" spc="-10" dirty="0">
                <a:latin typeface="Verdana"/>
                <a:cs typeface="Verdana"/>
              </a:rPr>
              <a:t>grande.</a:t>
            </a:r>
            <a:endParaRPr sz="2000">
              <a:latin typeface="Verdana"/>
              <a:cs typeface="Verdana"/>
            </a:endParaRPr>
          </a:p>
          <a:p>
            <a:pPr>
              <a:lnSpc>
                <a:spcPct val="100000"/>
              </a:lnSpc>
              <a:spcBef>
                <a:spcPts val="25"/>
              </a:spcBef>
            </a:pPr>
            <a:endParaRPr sz="1950">
              <a:latin typeface="Verdana"/>
              <a:cs typeface="Verdana"/>
            </a:endParaRPr>
          </a:p>
          <a:p>
            <a:pPr marL="12700" marR="5080">
              <a:lnSpc>
                <a:spcPct val="100000"/>
              </a:lnSpc>
              <a:spcBef>
                <a:spcPts val="5"/>
              </a:spcBef>
            </a:pPr>
            <a:r>
              <a:rPr sz="2000" spc="-5" dirty="0">
                <a:latin typeface="Verdana"/>
                <a:cs typeface="Verdana"/>
              </a:rPr>
              <a:t>On</a:t>
            </a:r>
            <a:r>
              <a:rPr sz="2000" spc="325" dirty="0">
                <a:latin typeface="Verdana"/>
                <a:cs typeface="Verdana"/>
              </a:rPr>
              <a:t> </a:t>
            </a:r>
            <a:r>
              <a:rPr sz="2000" spc="-5" dirty="0">
                <a:latin typeface="Verdana"/>
                <a:cs typeface="Verdana"/>
              </a:rPr>
              <a:t>estime</a:t>
            </a:r>
            <a:r>
              <a:rPr sz="2000" spc="310" dirty="0">
                <a:latin typeface="Verdana"/>
                <a:cs typeface="Verdana"/>
              </a:rPr>
              <a:t> </a:t>
            </a:r>
            <a:r>
              <a:rPr sz="2000" spc="-5" dirty="0">
                <a:latin typeface="Verdana"/>
                <a:cs typeface="Verdana"/>
              </a:rPr>
              <a:t>nécessaire</a:t>
            </a:r>
            <a:r>
              <a:rPr sz="2000" spc="310" dirty="0">
                <a:latin typeface="Verdana"/>
                <a:cs typeface="Verdana"/>
              </a:rPr>
              <a:t> </a:t>
            </a:r>
            <a:r>
              <a:rPr sz="2000" spc="-5" dirty="0">
                <a:latin typeface="Verdana"/>
                <a:cs typeface="Verdana"/>
              </a:rPr>
              <a:t>de</a:t>
            </a:r>
            <a:r>
              <a:rPr sz="2000" spc="315" dirty="0">
                <a:latin typeface="Verdana"/>
                <a:cs typeface="Verdana"/>
              </a:rPr>
              <a:t> </a:t>
            </a:r>
            <a:r>
              <a:rPr sz="2000" spc="-5" dirty="0">
                <a:latin typeface="Verdana"/>
                <a:cs typeface="Verdana"/>
              </a:rPr>
              <a:t>se</a:t>
            </a:r>
            <a:r>
              <a:rPr sz="2000" spc="300" dirty="0">
                <a:latin typeface="Verdana"/>
                <a:cs typeface="Verdana"/>
              </a:rPr>
              <a:t> </a:t>
            </a:r>
            <a:r>
              <a:rPr sz="2000" spc="-10" dirty="0">
                <a:latin typeface="Verdana"/>
                <a:cs typeface="Verdana"/>
              </a:rPr>
              <a:t>réserver</a:t>
            </a:r>
            <a:r>
              <a:rPr sz="2000" spc="305" dirty="0">
                <a:latin typeface="Verdana"/>
                <a:cs typeface="Verdana"/>
              </a:rPr>
              <a:t> </a:t>
            </a:r>
            <a:r>
              <a:rPr sz="2000" spc="-5" dirty="0">
                <a:latin typeface="Verdana"/>
                <a:cs typeface="Verdana"/>
              </a:rPr>
              <a:t>une</a:t>
            </a:r>
            <a:r>
              <a:rPr sz="2000" spc="320" dirty="0">
                <a:latin typeface="Verdana"/>
                <a:cs typeface="Verdana"/>
              </a:rPr>
              <a:t> </a:t>
            </a:r>
            <a:r>
              <a:rPr sz="2000" spc="-5" dirty="0">
                <a:latin typeface="Verdana"/>
                <a:cs typeface="Verdana"/>
              </a:rPr>
              <a:t>marge</a:t>
            </a:r>
            <a:r>
              <a:rPr sz="2000" spc="310" dirty="0">
                <a:latin typeface="Verdana"/>
                <a:cs typeface="Verdana"/>
              </a:rPr>
              <a:t> </a:t>
            </a:r>
            <a:r>
              <a:rPr sz="2000" spc="-5" dirty="0">
                <a:latin typeface="Verdana"/>
                <a:cs typeface="Verdana"/>
              </a:rPr>
              <a:t>de</a:t>
            </a:r>
            <a:r>
              <a:rPr sz="2000" spc="315" dirty="0">
                <a:latin typeface="Verdana"/>
                <a:cs typeface="Verdana"/>
              </a:rPr>
              <a:t> </a:t>
            </a:r>
            <a:r>
              <a:rPr sz="2000" spc="-10" dirty="0">
                <a:latin typeface="Verdana"/>
                <a:cs typeface="Verdana"/>
              </a:rPr>
              <a:t>sécurité </a:t>
            </a:r>
            <a:r>
              <a:rPr sz="2000" spc="-690" dirty="0">
                <a:latin typeface="Verdana"/>
                <a:cs typeface="Verdana"/>
              </a:rPr>
              <a:t> </a:t>
            </a:r>
            <a:r>
              <a:rPr sz="2000" spc="-5" dirty="0">
                <a:latin typeface="Verdana"/>
                <a:cs typeface="Verdana"/>
              </a:rPr>
              <a:t>d’au</a:t>
            </a:r>
            <a:r>
              <a:rPr sz="2000" spc="-35" dirty="0">
                <a:latin typeface="Verdana"/>
                <a:cs typeface="Verdana"/>
              </a:rPr>
              <a:t> </a:t>
            </a:r>
            <a:r>
              <a:rPr sz="2000" spc="-5" dirty="0">
                <a:latin typeface="Verdana"/>
                <a:cs typeface="Verdana"/>
              </a:rPr>
              <a:t>moins</a:t>
            </a:r>
            <a:r>
              <a:rPr sz="2000" spc="10" dirty="0">
                <a:latin typeface="Verdana"/>
                <a:cs typeface="Verdana"/>
              </a:rPr>
              <a:t> </a:t>
            </a:r>
            <a:r>
              <a:rPr sz="2000" b="1" dirty="0">
                <a:latin typeface="Verdana"/>
                <a:cs typeface="Verdana"/>
              </a:rPr>
              <a:t>0,5 </a:t>
            </a:r>
            <a:r>
              <a:rPr sz="2000" b="1" spc="-5" dirty="0">
                <a:latin typeface="Verdana"/>
                <a:cs typeface="Verdana"/>
              </a:rPr>
              <a:t>mCL</a:t>
            </a:r>
            <a:r>
              <a:rPr sz="2000" b="1" dirty="0">
                <a:latin typeface="Verdana"/>
                <a:cs typeface="Verdana"/>
              </a:rPr>
              <a:t> </a:t>
            </a:r>
            <a:r>
              <a:rPr sz="2000" spc="-5" dirty="0">
                <a:latin typeface="Verdana"/>
                <a:cs typeface="Verdana"/>
              </a:rPr>
              <a:t>et</a:t>
            </a:r>
            <a:r>
              <a:rPr sz="2000" spc="-15" dirty="0">
                <a:latin typeface="Verdana"/>
                <a:cs typeface="Verdana"/>
              </a:rPr>
              <a:t> </a:t>
            </a:r>
            <a:r>
              <a:rPr sz="2000" spc="-5" dirty="0">
                <a:latin typeface="Verdana"/>
                <a:cs typeface="Verdana"/>
              </a:rPr>
              <a:t>donc</a:t>
            </a:r>
            <a:r>
              <a:rPr sz="2000" spc="-10" dirty="0">
                <a:latin typeface="Verdana"/>
                <a:cs typeface="Verdana"/>
              </a:rPr>
              <a:t> d’avoir </a:t>
            </a:r>
            <a:r>
              <a:rPr sz="2000" dirty="0">
                <a:latin typeface="Verdana"/>
                <a:cs typeface="Verdana"/>
              </a:rPr>
              <a:t>:</a:t>
            </a:r>
            <a:endParaRPr sz="2000">
              <a:latin typeface="Verdana"/>
              <a:cs typeface="Verdana"/>
            </a:endParaRPr>
          </a:p>
          <a:p>
            <a:pPr>
              <a:lnSpc>
                <a:spcPct val="100000"/>
              </a:lnSpc>
              <a:spcBef>
                <a:spcPts val="30"/>
              </a:spcBef>
            </a:pPr>
            <a:endParaRPr sz="1950">
              <a:latin typeface="Verdana"/>
              <a:cs typeface="Verdana"/>
            </a:endParaRPr>
          </a:p>
          <a:p>
            <a:pPr marL="2233295">
              <a:lnSpc>
                <a:spcPct val="100000"/>
              </a:lnSpc>
            </a:pPr>
            <a:r>
              <a:rPr sz="2000" b="1" spc="-5" dirty="0">
                <a:solidFill>
                  <a:srgbClr val="C00000"/>
                </a:solidFill>
                <a:latin typeface="Verdana"/>
                <a:cs typeface="Verdana"/>
              </a:rPr>
              <a:t>NPSHdisp</a:t>
            </a:r>
            <a:r>
              <a:rPr sz="2000" b="1" spc="-10" dirty="0">
                <a:solidFill>
                  <a:srgbClr val="C00000"/>
                </a:solidFill>
                <a:latin typeface="Verdana"/>
                <a:cs typeface="Verdana"/>
              </a:rPr>
              <a:t> </a:t>
            </a:r>
            <a:r>
              <a:rPr sz="2000" b="1" spc="-5" dirty="0">
                <a:solidFill>
                  <a:srgbClr val="C00000"/>
                </a:solidFill>
                <a:latin typeface="Verdana"/>
                <a:cs typeface="Verdana"/>
              </a:rPr>
              <a:t>&gt;NPSHrequis</a:t>
            </a:r>
            <a:r>
              <a:rPr sz="2000" b="1" spc="-20" dirty="0">
                <a:solidFill>
                  <a:srgbClr val="C00000"/>
                </a:solidFill>
                <a:latin typeface="Verdana"/>
                <a:cs typeface="Verdana"/>
              </a:rPr>
              <a:t> </a:t>
            </a:r>
            <a:r>
              <a:rPr sz="2000" b="1" dirty="0">
                <a:solidFill>
                  <a:srgbClr val="C00000"/>
                </a:solidFill>
                <a:latin typeface="Verdana"/>
                <a:cs typeface="Verdana"/>
              </a:rPr>
              <a:t>+ 0,5</a:t>
            </a:r>
            <a:endParaRPr sz="2000">
              <a:latin typeface="Verdana"/>
              <a:cs typeface="Verdana"/>
            </a:endParaRPr>
          </a:p>
        </p:txBody>
      </p:sp>
      <p:sp>
        <p:nvSpPr>
          <p:cNvPr id="7" name="Espace réservé du numéro de diapositive 6"/>
          <p:cNvSpPr>
            <a:spLocks noGrp="1"/>
          </p:cNvSpPr>
          <p:nvPr>
            <p:ph type="sldNum" sz="quarter" idx="7"/>
          </p:nvPr>
        </p:nvSpPr>
        <p:spPr/>
        <p:txBody>
          <a:bodyPr/>
          <a:lstStyle/>
          <a:p>
            <a:fld id="{B6F15528-21DE-4FAA-801E-634DDDAF4B2B}" type="slidenum">
              <a:rPr lang="fr-FR" smtClean="0"/>
              <a:t>54</a:t>
            </a:fld>
            <a:endParaRPr lang="fr-F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6569" y="360679"/>
            <a:ext cx="313309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0000"/>
                </a:solidFill>
                <a:latin typeface="Verdana"/>
                <a:cs typeface="Verdana"/>
              </a:rPr>
              <a:t>Les</a:t>
            </a:r>
            <a:r>
              <a:rPr sz="1800" b="1" spc="-40" dirty="0">
                <a:solidFill>
                  <a:srgbClr val="FF0000"/>
                </a:solidFill>
                <a:latin typeface="Verdana"/>
                <a:cs typeface="Verdana"/>
              </a:rPr>
              <a:t> </a:t>
            </a:r>
            <a:r>
              <a:rPr sz="1800" b="1" spc="-5" dirty="0">
                <a:solidFill>
                  <a:srgbClr val="FF0000"/>
                </a:solidFill>
                <a:latin typeface="Verdana"/>
                <a:cs typeface="Verdana"/>
              </a:rPr>
              <a:t>différents montages</a:t>
            </a:r>
            <a:endParaRPr sz="1800">
              <a:latin typeface="Verdana"/>
              <a:cs typeface="Verdana"/>
            </a:endParaRPr>
          </a:p>
        </p:txBody>
      </p:sp>
      <p:sp>
        <p:nvSpPr>
          <p:cNvPr id="3" name="object 3"/>
          <p:cNvSpPr txBox="1">
            <a:spLocks noGrp="1"/>
          </p:cNvSpPr>
          <p:nvPr>
            <p:ph type="title"/>
          </p:nvPr>
        </p:nvSpPr>
        <p:spPr>
          <a:xfrm>
            <a:off x="676757" y="641045"/>
            <a:ext cx="3744595" cy="300355"/>
          </a:xfrm>
          <a:prstGeom prst="rect">
            <a:avLst/>
          </a:prstGeom>
        </p:spPr>
        <p:txBody>
          <a:bodyPr vert="horz" wrap="square" lIns="0" tIns="12700" rIns="0" bIns="0" rtlCol="0">
            <a:spAutoFit/>
          </a:bodyPr>
          <a:lstStyle/>
          <a:p>
            <a:pPr marL="12700">
              <a:lnSpc>
                <a:spcPct val="100000"/>
              </a:lnSpc>
              <a:spcBef>
                <a:spcPts val="100"/>
              </a:spcBef>
            </a:pPr>
            <a:r>
              <a:rPr sz="1800" b="0" dirty="0">
                <a:solidFill>
                  <a:srgbClr val="000000"/>
                </a:solidFill>
                <a:latin typeface="Verdana"/>
                <a:cs typeface="Verdana"/>
              </a:rPr>
              <a:t>Il</a:t>
            </a:r>
            <a:r>
              <a:rPr sz="1800" b="0" spc="5" dirty="0">
                <a:solidFill>
                  <a:srgbClr val="000000"/>
                </a:solidFill>
                <a:latin typeface="Verdana"/>
                <a:cs typeface="Verdana"/>
              </a:rPr>
              <a:t> </a:t>
            </a:r>
            <a:r>
              <a:rPr sz="1800" b="0" dirty="0">
                <a:solidFill>
                  <a:srgbClr val="000000"/>
                </a:solidFill>
                <a:latin typeface="Verdana"/>
                <a:cs typeface="Verdana"/>
              </a:rPr>
              <a:t>existe</a:t>
            </a:r>
            <a:r>
              <a:rPr sz="1800" b="0" spc="-10" dirty="0">
                <a:solidFill>
                  <a:srgbClr val="000000"/>
                </a:solidFill>
                <a:latin typeface="Verdana"/>
                <a:cs typeface="Verdana"/>
              </a:rPr>
              <a:t> </a:t>
            </a:r>
            <a:r>
              <a:rPr sz="1800" b="0" spc="-5" dirty="0">
                <a:solidFill>
                  <a:srgbClr val="000000"/>
                </a:solidFill>
                <a:latin typeface="Verdana"/>
                <a:cs typeface="Verdana"/>
              </a:rPr>
              <a:t>deux</a:t>
            </a:r>
            <a:r>
              <a:rPr sz="1800" b="0" dirty="0">
                <a:solidFill>
                  <a:srgbClr val="000000"/>
                </a:solidFill>
                <a:latin typeface="Verdana"/>
                <a:cs typeface="Verdana"/>
              </a:rPr>
              <a:t> </a:t>
            </a:r>
            <a:r>
              <a:rPr sz="1800" b="0" spc="-5" dirty="0">
                <a:solidFill>
                  <a:srgbClr val="000000"/>
                </a:solidFill>
                <a:latin typeface="Verdana"/>
                <a:cs typeface="Verdana"/>
              </a:rPr>
              <a:t>types</a:t>
            </a:r>
            <a:r>
              <a:rPr sz="1800" b="0" dirty="0">
                <a:solidFill>
                  <a:srgbClr val="000000"/>
                </a:solidFill>
                <a:latin typeface="Verdana"/>
                <a:cs typeface="Verdana"/>
              </a:rPr>
              <a:t> </a:t>
            </a:r>
            <a:r>
              <a:rPr sz="1800" b="0" spc="-5" dirty="0">
                <a:solidFill>
                  <a:srgbClr val="000000"/>
                </a:solidFill>
                <a:latin typeface="Verdana"/>
                <a:cs typeface="Verdana"/>
              </a:rPr>
              <a:t>de</a:t>
            </a:r>
            <a:r>
              <a:rPr sz="1800" b="0" spc="10" dirty="0">
                <a:solidFill>
                  <a:srgbClr val="000000"/>
                </a:solidFill>
                <a:latin typeface="Verdana"/>
                <a:cs typeface="Verdana"/>
              </a:rPr>
              <a:t> </a:t>
            </a:r>
            <a:r>
              <a:rPr sz="1800" b="0" spc="-5" dirty="0">
                <a:solidFill>
                  <a:srgbClr val="000000"/>
                </a:solidFill>
                <a:latin typeface="Verdana"/>
                <a:cs typeface="Verdana"/>
              </a:rPr>
              <a:t>montage</a:t>
            </a:r>
            <a:endParaRPr sz="1800">
              <a:latin typeface="Verdana"/>
              <a:cs typeface="Verdana"/>
            </a:endParaRPr>
          </a:p>
        </p:txBody>
      </p:sp>
      <p:sp>
        <p:nvSpPr>
          <p:cNvPr id="4" name="object 4"/>
          <p:cNvSpPr txBox="1"/>
          <p:nvPr/>
        </p:nvSpPr>
        <p:spPr>
          <a:xfrm>
            <a:off x="1350391" y="915670"/>
            <a:ext cx="1702435" cy="574040"/>
          </a:xfrm>
          <a:prstGeom prst="rect">
            <a:avLst/>
          </a:prstGeom>
        </p:spPr>
        <p:txBody>
          <a:bodyPr vert="horz" wrap="square" lIns="0" tIns="12700" rIns="0" bIns="0" rtlCol="0">
            <a:spAutoFit/>
          </a:bodyPr>
          <a:lstStyle/>
          <a:p>
            <a:pPr marL="196850" indent="-184785">
              <a:lnSpc>
                <a:spcPct val="100000"/>
              </a:lnSpc>
              <a:spcBef>
                <a:spcPts val="100"/>
              </a:spcBef>
              <a:buFont typeface="Wingdings"/>
              <a:buChar char=""/>
              <a:tabLst>
                <a:tab pos="197485" algn="l"/>
              </a:tabLst>
            </a:pPr>
            <a:r>
              <a:rPr sz="1800" dirty="0">
                <a:latin typeface="Verdana"/>
                <a:cs typeface="Verdana"/>
              </a:rPr>
              <a:t>en</a:t>
            </a:r>
            <a:r>
              <a:rPr sz="1800" spc="-70" dirty="0">
                <a:latin typeface="Verdana"/>
                <a:cs typeface="Verdana"/>
              </a:rPr>
              <a:t> </a:t>
            </a:r>
            <a:r>
              <a:rPr sz="1800" spc="-5" dirty="0">
                <a:latin typeface="Verdana"/>
                <a:cs typeface="Verdana"/>
              </a:rPr>
              <a:t>aspiration</a:t>
            </a:r>
            <a:endParaRPr sz="1800">
              <a:latin typeface="Verdana"/>
              <a:cs typeface="Verdana"/>
            </a:endParaRPr>
          </a:p>
          <a:p>
            <a:pPr marL="196850" indent="-184785">
              <a:lnSpc>
                <a:spcPct val="100000"/>
              </a:lnSpc>
              <a:buFont typeface="Wingdings"/>
              <a:buChar char=""/>
              <a:tabLst>
                <a:tab pos="197485" algn="l"/>
              </a:tabLst>
            </a:pPr>
            <a:r>
              <a:rPr sz="1800" dirty="0">
                <a:latin typeface="Verdana"/>
                <a:cs typeface="Verdana"/>
              </a:rPr>
              <a:t>en</a:t>
            </a:r>
            <a:r>
              <a:rPr sz="1800" spc="-35" dirty="0">
                <a:latin typeface="Verdana"/>
                <a:cs typeface="Verdana"/>
              </a:rPr>
              <a:t> </a:t>
            </a:r>
            <a:r>
              <a:rPr sz="1800" spc="-5" dirty="0">
                <a:latin typeface="Verdana"/>
                <a:cs typeface="Verdana"/>
              </a:rPr>
              <a:t>charge</a:t>
            </a:r>
            <a:endParaRPr sz="1800">
              <a:latin typeface="Verdana"/>
              <a:cs typeface="Verdana"/>
            </a:endParaRPr>
          </a:p>
        </p:txBody>
      </p:sp>
      <p:pic>
        <p:nvPicPr>
          <p:cNvPr id="5" name="object 5"/>
          <p:cNvPicPr/>
          <p:nvPr/>
        </p:nvPicPr>
        <p:blipFill>
          <a:blip r:embed="rId2" cstate="print"/>
          <a:stretch>
            <a:fillRect/>
          </a:stretch>
        </p:blipFill>
        <p:spPr>
          <a:xfrm>
            <a:off x="1163853" y="1656324"/>
            <a:ext cx="6574181" cy="2623268"/>
          </a:xfrm>
          <a:prstGeom prst="rect">
            <a:avLst/>
          </a:prstGeom>
        </p:spPr>
      </p:pic>
      <p:sp>
        <p:nvSpPr>
          <p:cNvPr id="6" name="object 6"/>
          <p:cNvSpPr txBox="1"/>
          <p:nvPr/>
        </p:nvSpPr>
        <p:spPr>
          <a:xfrm>
            <a:off x="578916" y="4465421"/>
            <a:ext cx="7917180" cy="2045335"/>
          </a:xfrm>
          <a:prstGeom prst="rect">
            <a:avLst/>
          </a:prstGeom>
        </p:spPr>
        <p:txBody>
          <a:bodyPr vert="horz" wrap="square" lIns="0" tIns="107950" rIns="0" bIns="0" rtlCol="0">
            <a:spAutoFit/>
          </a:bodyPr>
          <a:lstStyle/>
          <a:p>
            <a:pPr marL="12700" algn="just">
              <a:lnSpc>
                <a:spcPct val="100000"/>
              </a:lnSpc>
              <a:spcBef>
                <a:spcPts val="850"/>
              </a:spcBef>
            </a:pPr>
            <a:r>
              <a:rPr lang="fr-FR" sz="2000" b="1" dirty="0" smtClean="0">
                <a:solidFill>
                  <a:srgbClr val="FF9900"/>
                </a:solidFill>
                <a:latin typeface="Verdana"/>
                <a:cs typeface="Verdana"/>
              </a:rPr>
              <a:t>C</a:t>
            </a:r>
            <a:r>
              <a:rPr sz="2000" b="1" dirty="0" err="1" smtClean="0">
                <a:solidFill>
                  <a:srgbClr val="FF9900"/>
                </a:solidFill>
                <a:latin typeface="Verdana"/>
                <a:cs typeface="Verdana"/>
              </a:rPr>
              <a:t>alcul</a:t>
            </a:r>
            <a:r>
              <a:rPr sz="2000" b="1" spc="-5" dirty="0" smtClean="0">
                <a:solidFill>
                  <a:srgbClr val="FF9900"/>
                </a:solidFill>
                <a:latin typeface="Verdana"/>
                <a:cs typeface="Verdana"/>
              </a:rPr>
              <a:t> </a:t>
            </a:r>
            <a:r>
              <a:rPr sz="2000" b="1" dirty="0" smtClean="0">
                <a:solidFill>
                  <a:srgbClr val="FF9900"/>
                </a:solidFill>
                <a:latin typeface="Verdana"/>
                <a:cs typeface="Verdana"/>
              </a:rPr>
              <a:t>du</a:t>
            </a:r>
            <a:r>
              <a:rPr sz="2000" b="1" spc="-5" dirty="0" smtClean="0">
                <a:solidFill>
                  <a:srgbClr val="FF9900"/>
                </a:solidFill>
                <a:latin typeface="Verdana"/>
                <a:cs typeface="Verdana"/>
              </a:rPr>
              <a:t> </a:t>
            </a:r>
            <a:r>
              <a:rPr sz="2000" b="1" dirty="0">
                <a:solidFill>
                  <a:srgbClr val="FF9900"/>
                </a:solidFill>
                <a:latin typeface="Verdana"/>
                <a:cs typeface="Verdana"/>
              </a:rPr>
              <a:t>NSPH</a:t>
            </a:r>
            <a:r>
              <a:rPr sz="2000" b="1" spc="-20" dirty="0">
                <a:solidFill>
                  <a:srgbClr val="FF9900"/>
                </a:solidFill>
                <a:latin typeface="Verdana"/>
                <a:cs typeface="Verdana"/>
              </a:rPr>
              <a:t> </a:t>
            </a:r>
            <a:r>
              <a:rPr sz="2000" b="1" spc="-5" dirty="0">
                <a:solidFill>
                  <a:srgbClr val="FF9900"/>
                </a:solidFill>
                <a:latin typeface="Verdana"/>
                <a:cs typeface="Verdana"/>
              </a:rPr>
              <a:t>disponible</a:t>
            </a:r>
            <a:endParaRPr sz="2000" dirty="0">
              <a:latin typeface="Verdana"/>
              <a:cs typeface="Verdana"/>
            </a:endParaRPr>
          </a:p>
          <a:p>
            <a:pPr marL="12700" marR="5080" algn="just">
              <a:lnSpc>
                <a:spcPct val="100000"/>
              </a:lnSpc>
              <a:spcBef>
                <a:spcPts val="750"/>
              </a:spcBef>
            </a:pPr>
            <a:r>
              <a:rPr sz="2000" spc="-10" dirty="0">
                <a:latin typeface="Verdana"/>
                <a:cs typeface="Verdana"/>
              </a:rPr>
              <a:t>Suivant</a:t>
            </a:r>
            <a:r>
              <a:rPr sz="2000" spc="-5" dirty="0">
                <a:latin typeface="Verdana"/>
                <a:cs typeface="Verdana"/>
              </a:rPr>
              <a:t> la</a:t>
            </a:r>
            <a:r>
              <a:rPr sz="2000" dirty="0">
                <a:latin typeface="Verdana"/>
                <a:cs typeface="Verdana"/>
              </a:rPr>
              <a:t> </a:t>
            </a:r>
            <a:r>
              <a:rPr sz="2000" b="1" dirty="0">
                <a:latin typeface="Verdana"/>
                <a:cs typeface="Verdana"/>
              </a:rPr>
              <a:t>configuration</a:t>
            </a:r>
            <a:r>
              <a:rPr sz="2000" b="1" spc="5" dirty="0">
                <a:latin typeface="Verdana"/>
                <a:cs typeface="Verdana"/>
              </a:rPr>
              <a:t> </a:t>
            </a:r>
            <a:r>
              <a:rPr sz="2000" b="1" spc="-5" dirty="0">
                <a:latin typeface="Verdana"/>
                <a:cs typeface="Verdana"/>
              </a:rPr>
              <a:t>de</a:t>
            </a:r>
            <a:r>
              <a:rPr sz="2000" b="1" dirty="0">
                <a:latin typeface="Verdana"/>
                <a:cs typeface="Verdana"/>
              </a:rPr>
              <a:t> </a:t>
            </a:r>
            <a:r>
              <a:rPr sz="2000" b="1" spc="-5" dirty="0">
                <a:latin typeface="Verdana"/>
                <a:cs typeface="Verdana"/>
              </a:rPr>
              <a:t>montage</a:t>
            </a:r>
            <a:r>
              <a:rPr sz="2000" b="1" dirty="0">
                <a:latin typeface="Verdana"/>
                <a:cs typeface="Verdana"/>
              </a:rPr>
              <a:t> </a:t>
            </a:r>
            <a:r>
              <a:rPr sz="2000" spc="-5" dirty="0">
                <a:latin typeface="Verdana"/>
                <a:cs typeface="Verdana"/>
              </a:rPr>
              <a:t>et</a:t>
            </a:r>
            <a:r>
              <a:rPr sz="2000" dirty="0">
                <a:latin typeface="Verdana"/>
                <a:cs typeface="Verdana"/>
              </a:rPr>
              <a:t> du</a:t>
            </a:r>
            <a:r>
              <a:rPr sz="2000" spc="5" dirty="0">
                <a:latin typeface="Verdana"/>
                <a:cs typeface="Verdana"/>
              </a:rPr>
              <a:t> </a:t>
            </a:r>
            <a:r>
              <a:rPr sz="2000" b="1" spc="-5" dirty="0">
                <a:latin typeface="Verdana"/>
                <a:cs typeface="Verdana"/>
              </a:rPr>
              <a:t>produit </a:t>
            </a:r>
            <a:r>
              <a:rPr sz="2000" b="1" dirty="0">
                <a:latin typeface="Verdana"/>
                <a:cs typeface="Verdana"/>
              </a:rPr>
              <a:t> véhiculé</a:t>
            </a:r>
            <a:r>
              <a:rPr sz="2000" dirty="0">
                <a:latin typeface="Verdana"/>
                <a:cs typeface="Verdana"/>
              </a:rPr>
              <a:t>,</a:t>
            </a:r>
            <a:r>
              <a:rPr sz="2000" spc="265" dirty="0">
                <a:latin typeface="Verdana"/>
                <a:cs typeface="Verdana"/>
              </a:rPr>
              <a:t> </a:t>
            </a:r>
            <a:r>
              <a:rPr sz="2000" spc="-5" dirty="0">
                <a:latin typeface="Verdana"/>
                <a:cs typeface="Verdana"/>
              </a:rPr>
              <a:t>il</a:t>
            </a:r>
            <a:r>
              <a:rPr sz="2000" spc="280" dirty="0">
                <a:latin typeface="Verdana"/>
                <a:cs typeface="Verdana"/>
              </a:rPr>
              <a:t> </a:t>
            </a:r>
            <a:r>
              <a:rPr sz="2000" dirty="0">
                <a:latin typeface="Verdana"/>
                <a:cs typeface="Verdana"/>
              </a:rPr>
              <a:t>y</a:t>
            </a:r>
            <a:r>
              <a:rPr sz="2000" spc="280" dirty="0">
                <a:latin typeface="Verdana"/>
                <a:cs typeface="Verdana"/>
              </a:rPr>
              <a:t> </a:t>
            </a:r>
            <a:r>
              <a:rPr sz="2000" dirty="0">
                <a:latin typeface="Verdana"/>
                <a:cs typeface="Verdana"/>
              </a:rPr>
              <a:t>a</a:t>
            </a:r>
            <a:r>
              <a:rPr sz="2000" spc="250" dirty="0">
                <a:latin typeface="Verdana"/>
                <a:cs typeface="Verdana"/>
              </a:rPr>
              <a:t> </a:t>
            </a:r>
            <a:r>
              <a:rPr sz="2000" spc="-5" dirty="0">
                <a:latin typeface="Verdana"/>
                <a:cs typeface="Verdana"/>
              </a:rPr>
              <a:t>une</a:t>
            </a:r>
            <a:r>
              <a:rPr sz="2000" spc="270" dirty="0">
                <a:latin typeface="Verdana"/>
                <a:cs typeface="Verdana"/>
              </a:rPr>
              <a:t> </a:t>
            </a:r>
            <a:r>
              <a:rPr sz="2000" spc="-5" dirty="0">
                <a:latin typeface="Verdana"/>
                <a:cs typeface="Verdana"/>
              </a:rPr>
              <a:t>pression</a:t>
            </a:r>
            <a:r>
              <a:rPr sz="2000" spc="254" dirty="0">
                <a:latin typeface="Verdana"/>
                <a:cs typeface="Verdana"/>
              </a:rPr>
              <a:t> </a:t>
            </a:r>
            <a:r>
              <a:rPr sz="2000" spc="-25" dirty="0">
                <a:latin typeface="Verdana"/>
                <a:cs typeface="Verdana"/>
              </a:rPr>
              <a:t>Pa</a:t>
            </a:r>
            <a:r>
              <a:rPr sz="2000" spc="275" dirty="0">
                <a:latin typeface="Verdana"/>
                <a:cs typeface="Verdana"/>
              </a:rPr>
              <a:t> </a:t>
            </a:r>
            <a:r>
              <a:rPr sz="2000" dirty="0">
                <a:latin typeface="Verdana"/>
                <a:cs typeface="Verdana"/>
              </a:rPr>
              <a:t>à</a:t>
            </a:r>
            <a:r>
              <a:rPr sz="2000" spc="265" dirty="0">
                <a:latin typeface="Verdana"/>
                <a:cs typeface="Verdana"/>
              </a:rPr>
              <a:t> </a:t>
            </a:r>
            <a:r>
              <a:rPr lang="fr-FR" sz="2000" spc="265" dirty="0" smtClean="0">
                <a:latin typeface="Verdana"/>
                <a:cs typeface="Verdana"/>
              </a:rPr>
              <a:t>l</a:t>
            </a:r>
            <a:r>
              <a:rPr sz="2000" spc="-5" dirty="0" smtClean="0">
                <a:latin typeface="Verdana"/>
                <a:cs typeface="Verdana"/>
              </a:rPr>
              <a:t>’aspiration</a:t>
            </a:r>
            <a:r>
              <a:rPr sz="2000" spc="265" dirty="0" smtClean="0">
                <a:latin typeface="Verdana"/>
                <a:cs typeface="Verdana"/>
              </a:rPr>
              <a:t> </a:t>
            </a:r>
            <a:r>
              <a:rPr sz="2000" spc="-5" dirty="0">
                <a:latin typeface="Verdana"/>
                <a:cs typeface="Verdana"/>
              </a:rPr>
              <a:t>de</a:t>
            </a:r>
            <a:r>
              <a:rPr sz="2000" spc="270" dirty="0">
                <a:latin typeface="Verdana"/>
                <a:cs typeface="Verdana"/>
              </a:rPr>
              <a:t> </a:t>
            </a:r>
            <a:r>
              <a:rPr sz="2000" spc="-5" dirty="0">
                <a:latin typeface="Verdana"/>
                <a:cs typeface="Verdana"/>
              </a:rPr>
              <a:t>la</a:t>
            </a:r>
            <a:r>
              <a:rPr sz="2000" spc="275" dirty="0">
                <a:latin typeface="Verdana"/>
                <a:cs typeface="Verdana"/>
              </a:rPr>
              <a:t> </a:t>
            </a:r>
            <a:r>
              <a:rPr sz="2000" spc="-10" dirty="0">
                <a:latin typeface="Verdana"/>
                <a:cs typeface="Verdana"/>
              </a:rPr>
              <a:t>pompe. </a:t>
            </a:r>
            <a:r>
              <a:rPr sz="2000" spc="-690" dirty="0">
                <a:latin typeface="Verdana"/>
                <a:cs typeface="Verdana"/>
              </a:rPr>
              <a:t> </a:t>
            </a:r>
            <a:r>
              <a:rPr sz="2000" spc="-5" dirty="0">
                <a:latin typeface="Verdana"/>
                <a:cs typeface="Verdana"/>
              </a:rPr>
              <a:t>En conséquence </a:t>
            </a:r>
            <a:r>
              <a:rPr sz="2000" dirty="0">
                <a:latin typeface="Verdana"/>
                <a:cs typeface="Verdana"/>
              </a:rPr>
              <a:t>seule </a:t>
            </a:r>
            <a:r>
              <a:rPr sz="2000" spc="-5" dirty="0">
                <a:latin typeface="Verdana"/>
                <a:cs typeface="Verdana"/>
              </a:rPr>
              <a:t>la quantité de pression supérieure </a:t>
            </a:r>
            <a:r>
              <a:rPr sz="2000" dirty="0">
                <a:latin typeface="Verdana"/>
                <a:cs typeface="Verdana"/>
              </a:rPr>
              <a:t>à </a:t>
            </a:r>
            <a:r>
              <a:rPr sz="2000" spc="-195" dirty="0">
                <a:latin typeface="Verdana"/>
                <a:cs typeface="Verdana"/>
              </a:rPr>
              <a:t>Tv </a:t>
            </a:r>
            <a:r>
              <a:rPr sz="2000" spc="-690" dirty="0">
                <a:latin typeface="Verdana"/>
                <a:cs typeface="Verdana"/>
              </a:rPr>
              <a:t> </a:t>
            </a:r>
            <a:r>
              <a:rPr sz="2000" spc="-15" dirty="0">
                <a:latin typeface="Verdana"/>
                <a:cs typeface="Verdana"/>
              </a:rPr>
              <a:t>sera </a:t>
            </a:r>
            <a:r>
              <a:rPr sz="2000" spc="-10" dirty="0">
                <a:latin typeface="Verdana"/>
                <a:cs typeface="Verdana"/>
              </a:rPr>
              <a:t>utile </a:t>
            </a:r>
            <a:r>
              <a:rPr sz="2000" spc="-5" dirty="0">
                <a:latin typeface="Verdana"/>
                <a:cs typeface="Verdana"/>
              </a:rPr>
              <a:t>(si cette pression arrive </a:t>
            </a:r>
            <a:r>
              <a:rPr sz="2000" dirty="0">
                <a:latin typeface="Verdana"/>
                <a:cs typeface="Verdana"/>
              </a:rPr>
              <a:t>à </a:t>
            </a:r>
            <a:r>
              <a:rPr sz="2000" spc="-5" dirty="0">
                <a:latin typeface="Verdana"/>
                <a:cs typeface="Verdana"/>
              </a:rPr>
              <a:t>la </a:t>
            </a:r>
            <a:r>
              <a:rPr sz="2000" spc="-100" dirty="0">
                <a:latin typeface="Verdana"/>
                <a:cs typeface="Verdana"/>
              </a:rPr>
              <a:t>Tv </a:t>
            </a:r>
            <a:r>
              <a:rPr sz="2000" dirty="0">
                <a:latin typeface="Verdana"/>
                <a:cs typeface="Verdana"/>
              </a:rPr>
              <a:t>on </a:t>
            </a:r>
            <a:r>
              <a:rPr sz="2000" spc="-15" dirty="0">
                <a:latin typeface="Verdana"/>
                <a:cs typeface="Verdana"/>
              </a:rPr>
              <a:t>aura </a:t>
            </a:r>
            <a:r>
              <a:rPr sz="2000" spc="-5" dirty="0">
                <a:latin typeface="Verdana"/>
                <a:cs typeface="Verdana"/>
              </a:rPr>
              <a:t>du gaz </a:t>
            </a:r>
            <a:r>
              <a:rPr sz="2000" dirty="0">
                <a:latin typeface="Verdana"/>
                <a:cs typeface="Verdana"/>
              </a:rPr>
              <a:t>à </a:t>
            </a:r>
            <a:r>
              <a:rPr sz="2000" spc="5" dirty="0">
                <a:latin typeface="Verdana"/>
                <a:cs typeface="Verdana"/>
              </a:rPr>
              <a:t> </a:t>
            </a:r>
            <a:r>
              <a:rPr sz="2000" spc="-5" dirty="0">
                <a:latin typeface="Verdana"/>
                <a:cs typeface="Verdana"/>
              </a:rPr>
              <a:t>l’entrée</a:t>
            </a:r>
            <a:r>
              <a:rPr sz="2000" spc="-45" dirty="0">
                <a:latin typeface="Verdana"/>
                <a:cs typeface="Verdana"/>
              </a:rPr>
              <a:t> </a:t>
            </a:r>
            <a:r>
              <a:rPr sz="2000" spc="-5" dirty="0">
                <a:latin typeface="Verdana"/>
                <a:cs typeface="Verdana"/>
              </a:rPr>
              <a:t>de</a:t>
            </a:r>
            <a:r>
              <a:rPr sz="2000" dirty="0">
                <a:latin typeface="Verdana"/>
                <a:cs typeface="Verdana"/>
              </a:rPr>
              <a:t> </a:t>
            </a:r>
            <a:r>
              <a:rPr sz="2000" spc="-5" dirty="0">
                <a:latin typeface="Verdana"/>
                <a:cs typeface="Verdana"/>
              </a:rPr>
              <a:t>la</a:t>
            </a:r>
            <a:r>
              <a:rPr sz="2000" dirty="0">
                <a:latin typeface="Verdana"/>
                <a:cs typeface="Verdana"/>
              </a:rPr>
              <a:t> </a:t>
            </a:r>
            <a:r>
              <a:rPr sz="2000" spc="-5" dirty="0">
                <a:latin typeface="Verdana"/>
                <a:cs typeface="Verdana"/>
              </a:rPr>
              <a:t>pompe).</a:t>
            </a:r>
            <a:endParaRPr sz="2000" dirty="0">
              <a:latin typeface="Verdana"/>
              <a:cs typeface="Verdana"/>
            </a:endParaRPr>
          </a:p>
        </p:txBody>
      </p:sp>
      <p:sp>
        <p:nvSpPr>
          <p:cNvPr id="7" name="Espace réservé du numéro de diapositive 6"/>
          <p:cNvSpPr>
            <a:spLocks noGrp="1"/>
          </p:cNvSpPr>
          <p:nvPr>
            <p:ph type="sldNum" sz="quarter" idx="7"/>
          </p:nvPr>
        </p:nvSpPr>
        <p:spPr/>
        <p:txBody>
          <a:bodyPr/>
          <a:lstStyle/>
          <a:p>
            <a:fld id="{B6F15528-21DE-4FAA-801E-634DDDAF4B2B}" type="slidenum">
              <a:rPr lang="fr-FR" smtClean="0"/>
              <a:t>55</a:t>
            </a:fld>
            <a:endParaRPr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6740" y="601421"/>
            <a:ext cx="8023860" cy="4707058"/>
          </a:xfrm>
          <a:prstGeom prst="rect">
            <a:avLst/>
          </a:prstGeom>
        </p:spPr>
        <p:txBody>
          <a:bodyPr vert="horz" wrap="square" lIns="0" tIns="13335" rIns="0" bIns="0" rtlCol="0">
            <a:spAutoFit/>
          </a:bodyPr>
          <a:lstStyle/>
          <a:p>
            <a:pPr marR="321310" algn="ctr">
              <a:spcBef>
                <a:spcPts val="105"/>
              </a:spcBef>
            </a:pPr>
            <a:r>
              <a:rPr lang="fr-FR" sz="2000" b="1" dirty="0">
                <a:solidFill>
                  <a:srgbClr val="C00000"/>
                </a:solidFill>
                <a:latin typeface="Verdana"/>
                <a:cs typeface="Verdana"/>
              </a:rPr>
              <a:t>[pompe en charge]</a:t>
            </a:r>
          </a:p>
          <a:p>
            <a:pPr marR="321310" algn="ctr">
              <a:lnSpc>
                <a:spcPct val="100000"/>
              </a:lnSpc>
              <a:spcBef>
                <a:spcPts val="105"/>
              </a:spcBef>
            </a:pPr>
            <a:endParaRPr lang="fr-FR" sz="2000" b="1" spc="5" dirty="0" smtClean="0">
              <a:solidFill>
                <a:srgbClr val="C00000"/>
              </a:solidFill>
              <a:latin typeface="Verdana"/>
              <a:cs typeface="Verdana"/>
            </a:endParaRPr>
          </a:p>
          <a:p>
            <a:pPr marR="321310" algn="ctr">
              <a:lnSpc>
                <a:spcPct val="100000"/>
              </a:lnSpc>
              <a:spcBef>
                <a:spcPts val="105"/>
              </a:spcBef>
            </a:pPr>
            <a:r>
              <a:rPr sz="2000" b="1" spc="5" dirty="0" err="1" smtClean="0">
                <a:solidFill>
                  <a:srgbClr val="C00000"/>
                </a:solidFill>
                <a:latin typeface="Verdana"/>
                <a:cs typeface="Verdana"/>
              </a:rPr>
              <a:t>NPSH</a:t>
            </a:r>
            <a:r>
              <a:rPr sz="1950" b="1" spc="7" baseline="-21367" dirty="0" err="1" smtClean="0">
                <a:solidFill>
                  <a:srgbClr val="C00000"/>
                </a:solidFill>
                <a:latin typeface="Verdana"/>
                <a:cs typeface="Verdana"/>
              </a:rPr>
              <a:t>disp</a:t>
            </a:r>
            <a:r>
              <a:rPr sz="1950" b="1" spc="307" baseline="-21367" dirty="0" smtClean="0">
                <a:solidFill>
                  <a:srgbClr val="C00000"/>
                </a:solidFill>
                <a:latin typeface="Verdana"/>
                <a:cs typeface="Verdana"/>
              </a:rPr>
              <a:t> </a:t>
            </a:r>
            <a:r>
              <a:rPr sz="2000" b="1" spc="5" dirty="0">
                <a:solidFill>
                  <a:srgbClr val="C00000"/>
                </a:solidFill>
                <a:latin typeface="Verdana"/>
                <a:cs typeface="Verdana"/>
              </a:rPr>
              <a:t>= </a:t>
            </a:r>
            <a:r>
              <a:rPr lang="fr-FR" sz="2000" b="1" spc="5" dirty="0" smtClean="0">
                <a:solidFill>
                  <a:srgbClr val="C00000"/>
                </a:solidFill>
                <a:latin typeface="Verdana"/>
                <a:cs typeface="Verdana"/>
              </a:rPr>
              <a:t>(</a:t>
            </a:r>
            <a:r>
              <a:rPr sz="2000" b="1" spc="10" dirty="0" smtClean="0">
                <a:solidFill>
                  <a:srgbClr val="C00000"/>
                </a:solidFill>
                <a:latin typeface="Verdana"/>
                <a:cs typeface="Verdana"/>
              </a:rPr>
              <a:t>P</a:t>
            </a:r>
            <a:r>
              <a:rPr lang="fr-FR" sz="2000" b="1" spc="10" dirty="0">
                <a:solidFill>
                  <a:srgbClr val="C00000"/>
                </a:solidFill>
                <a:latin typeface="Verdana"/>
                <a:cs typeface="Verdana"/>
              </a:rPr>
              <a:t>a</a:t>
            </a:r>
            <a:r>
              <a:rPr sz="1950" b="1" spc="352" baseline="-21367" dirty="0" smtClean="0">
                <a:solidFill>
                  <a:srgbClr val="C00000"/>
                </a:solidFill>
                <a:latin typeface="Verdana"/>
                <a:cs typeface="Verdana"/>
              </a:rPr>
              <a:t> </a:t>
            </a:r>
            <a:r>
              <a:rPr sz="2000" b="1" dirty="0">
                <a:solidFill>
                  <a:srgbClr val="C00000"/>
                </a:solidFill>
                <a:latin typeface="Verdana"/>
                <a:cs typeface="Verdana"/>
              </a:rPr>
              <a:t>/</a:t>
            </a:r>
            <a:r>
              <a:rPr sz="2000" b="1" spc="-5" dirty="0">
                <a:solidFill>
                  <a:srgbClr val="C00000"/>
                </a:solidFill>
                <a:latin typeface="Verdana"/>
                <a:cs typeface="Verdana"/>
              </a:rPr>
              <a:t> </a:t>
            </a:r>
            <a:r>
              <a:rPr sz="2000" b="1" dirty="0">
                <a:solidFill>
                  <a:srgbClr val="C00000"/>
                </a:solidFill>
                <a:latin typeface="Verdana"/>
                <a:cs typeface="Verdana"/>
              </a:rPr>
              <a:t>ρ</a:t>
            </a:r>
            <a:r>
              <a:rPr sz="2000" b="1" spc="-5" dirty="0">
                <a:solidFill>
                  <a:srgbClr val="C00000"/>
                </a:solidFill>
                <a:latin typeface="Verdana"/>
                <a:cs typeface="Verdana"/>
              </a:rPr>
              <a:t> </a:t>
            </a:r>
            <a:r>
              <a:rPr sz="2000" b="1" dirty="0">
                <a:solidFill>
                  <a:srgbClr val="C00000"/>
                </a:solidFill>
                <a:latin typeface="Verdana"/>
                <a:cs typeface="Verdana"/>
              </a:rPr>
              <a:t>.</a:t>
            </a:r>
            <a:r>
              <a:rPr sz="2000" b="1" spc="-5" dirty="0">
                <a:solidFill>
                  <a:srgbClr val="C00000"/>
                </a:solidFill>
                <a:latin typeface="Verdana"/>
                <a:cs typeface="Verdana"/>
              </a:rPr>
              <a:t> </a:t>
            </a:r>
            <a:r>
              <a:rPr sz="2000" b="1" dirty="0" smtClean="0">
                <a:solidFill>
                  <a:srgbClr val="C00000"/>
                </a:solidFill>
                <a:latin typeface="Verdana"/>
                <a:cs typeface="Verdana"/>
              </a:rPr>
              <a:t>g</a:t>
            </a:r>
            <a:r>
              <a:rPr lang="fr-FR" sz="2000" b="1" dirty="0" smtClean="0">
                <a:solidFill>
                  <a:srgbClr val="C00000"/>
                </a:solidFill>
                <a:latin typeface="Verdana"/>
                <a:cs typeface="Verdana"/>
              </a:rPr>
              <a:t>)</a:t>
            </a:r>
            <a:r>
              <a:rPr sz="2000" b="1" dirty="0" smtClean="0">
                <a:solidFill>
                  <a:srgbClr val="C00000"/>
                </a:solidFill>
                <a:latin typeface="Verdana"/>
                <a:cs typeface="Verdana"/>
              </a:rPr>
              <a:t> </a:t>
            </a:r>
            <a:r>
              <a:rPr lang="fr-FR" sz="2000" b="1" dirty="0" smtClean="0">
                <a:solidFill>
                  <a:srgbClr val="C00000"/>
                </a:solidFill>
                <a:latin typeface="Verdana"/>
                <a:cs typeface="Verdana"/>
              </a:rPr>
              <a:t>-</a:t>
            </a:r>
            <a:r>
              <a:rPr sz="2000" b="1" spc="15" dirty="0" smtClean="0">
                <a:solidFill>
                  <a:srgbClr val="C00000"/>
                </a:solidFill>
                <a:latin typeface="Verdana"/>
                <a:cs typeface="Verdana"/>
              </a:rPr>
              <a:t>z</a:t>
            </a:r>
            <a:r>
              <a:rPr sz="1950" b="1" spc="337" baseline="-21367" dirty="0" smtClean="0">
                <a:solidFill>
                  <a:srgbClr val="C00000"/>
                </a:solidFill>
                <a:latin typeface="Verdana"/>
                <a:cs typeface="Verdana"/>
              </a:rPr>
              <a:t> </a:t>
            </a:r>
            <a:r>
              <a:rPr sz="2000" b="1" dirty="0">
                <a:solidFill>
                  <a:srgbClr val="C00000"/>
                </a:solidFill>
                <a:latin typeface="Verdana"/>
                <a:cs typeface="Verdana"/>
              </a:rPr>
              <a:t>–</a:t>
            </a:r>
            <a:r>
              <a:rPr sz="2000" b="1" spc="-5" dirty="0">
                <a:solidFill>
                  <a:srgbClr val="C00000"/>
                </a:solidFill>
                <a:latin typeface="Verdana"/>
                <a:cs typeface="Verdana"/>
              </a:rPr>
              <a:t> </a:t>
            </a:r>
            <a:r>
              <a:rPr sz="2000" b="1" dirty="0">
                <a:solidFill>
                  <a:srgbClr val="C00000"/>
                </a:solidFill>
                <a:latin typeface="Verdana"/>
                <a:cs typeface="Verdana"/>
              </a:rPr>
              <a:t>J </a:t>
            </a:r>
            <a:r>
              <a:rPr lang="fr-FR" sz="2000" b="1" dirty="0" smtClean="0">
                <a:solidFill>
                  <a:srgbClr val="C00000"/>
                </a:solidFill>
                <a:latin typeface="Verdana"/>
                <a:cs typeface="Verdana"/>
              </a:rPr>
              <a:t>–</a:t>
            </a:r>
            <a:r>
              <a:rPr sz="2000" b="1" spc="-5" dirty="0" smtClean="0">
                <a:solidFill>
                  <a:srgbClr val="C00000"/>
                </a:solidFill>
                <a:latin typeface="Verdana"/>
                <a:cs typeface="Verdana"/>
              </a:rPr>
              <a:t> </a:t>
            </a:r>
            <a:r>
              <a:rPr lang="fr-FR" sz="2000" b="1" spc="-5" dirty="0" smtClean="0">
                <a:solidFill>
                  <a:srgbClr val="C00000"/>
                </a:solidFill>
                <a:latin typeface="Verdana"/>
                <a:cs typeface="Verdana"/>
              </a:rPr>
              <a:t>(</a:t>
            </a:r>
            <a:r>
              <a:rPr sz="2000" b="1" dirty="0" err="1" smtClean="0">
                <a:solidFill>
                  <a:srgbClr val="C00000"/>
                </a:solidFill>
                <a:latin typeface="Verdana"/>
                <a:cs typeface="Verdana"/>
              </a:rPr>
              <a:t>Tv</a:t>
            </a:r>
            <a:r>
              <a:rPr sz="2000" b="1" dirty="0" smtClean="0">
                <a:solidFill>
                  <a:srgbClr val="C00000"/>
                </a:solidFill>
                <a:latin typeface="Verdana"/>
                <a:cs typeface="Verdana"/>
              </a:rPr>
              <a:t> </a:t>
            </a:r>
            <a:r>
              <a:rPr sz="2000" b="1" dirty="0">
                <a:solidFill>
                  <a:srgbClr val="C00000"/>
                </a:solidFill>
                <a:latin typeface="Verdana"/>
                <a:cs typeface="Verdana"/>
              </a:rPr>
              <a:t>/</a:t>
            </a:r>
            <a:r>
              <a:rPr sz="2000" b="1" spc="-5" dirty="0">
                <a:solidFill>
                  <a:srgbClr val="C00000"/>
                </a:solidFill>
                <a:latin typeface="Verdana"/>
                <a:cs typeface="Verdana"/>
              </a:rPr>
              <a:t> </a:t>
            </a:r>
            <a:r>
              <a:rPr sz="2000" b="1" dirty="0">
                <a:solidFill>
                  <a:srgbClr val="C00000"/>
                </a:solidFill>
                <a:latin typeface="Verdana"/>
                <a:cs typeface="Verdana"/>
              </a:rPr>
              <a:t>ρ</a:t>
            </a:r>
            <a:r>
              <a:rPr sz="2000" b="1" spc="-15" dirty="0">
                <a:solidFill>
                  <a:srgbClr val="C00000"/>
                </a:solidFill>
                <a:latin typeface="Verdana"/>
                <a:cs typeface="Verdana"/>
              </a:rPr>
              <a:t> </a:t>
            </a:r>
            <a:r>
              <a:rPr sz="2000" b="1" dirty="0" smtClean="0">
                <a:solidFill>
                  <a:srgbClr val="C00000"/>
                </a:solidFill>
                <a:latin typeface="Verdana"/>
                <a:cs typeface="Verdana"/>
              </a:rPr>
              <a:t>.</a:t>
            </a:r>
            <a:r>
              <a:rPr lang="fr-FR" sz="2000" b="1" dirty="0" smtClean="0">
                <a:solidFill>
                  <a:srgbClr val="C00000"/>
                </a:solidFill>
                <a:latin typeface="Verdana"/>
                <a:cs typeface="Verdana"/>
              </a:rPr>
              <a:t>g</a:t>
            </a:r>
            <a:r>
              <a:rPr sz="2000" b="1" dirty="0" smtClean="0">
                <a:solidFill>
                  <a:srgbClr val="C00000"/>
                </a:solidFill>
                <a:latin typeface="Verdana"/>
                <a:cs typeface="Verdana"/>
              </a:rPr>
              <a:t> </a:t>
            </a:r>
            <a:r>
              <a:rPr lang="fr-FR" sz="2000" b="1" dirty="0" smtClean="0">
                <a:solidFill>
                  <a:srgbClr val="C00000"/>
                </a:solidFill>
                <a:latin typeface="Verdana"/>
                <a:cs typeface="Verdana"/>
              </a:rPr>
              <a:t>) [2</a:t>
            </a:r>
            <a:r>
              <a:rPr lang="fr-FR" sz="2000" b="1" baseline="30000" dirty="0" smtClean="0">
                <a:solidFill>
                  <a:srgbClr val="C00000"/>
                </a:solidFill>
                <a:latin typeface="Verdana"/>
                <a:cs typeface="Verdana"/>
              </a:rPr>
              <a:t>ème</a:t>
            </a:r>
            <a:r>
              <a:rPr lang="fr-FR" sz="2000" b="1" dirty="0" smtClean="0">
                <a:solidFill>
                  <a:srgbClr val="C00000"/>
                </a:solidFill>
                <a:latin typeface="Verdana"/>
                <a:cs typeface="Verdana"/>
              </a:rPr>
              <a:t> loi]</a:t>
            </a:r>
          </a:p>
          <a:p>
            <a:pPr marR="321310" algn="ctr">
              <a:lnSpc>
                <a:spcPct val="100000"/>
              </a:lnSpc>
              <a:spcBef>
                <a:spcPts val="105"/>
              </a:spcBef>
            </a:pPr>
            <a:endParaRPr lang="fr-FR" sz="2000" b="1" dirty="0" smtClean="0">
              <a:solidFill>
                <a:srgbClr val="C00000"/>
              </a:solidFill>
              <a:latin typeface="Verdana"/>
              <a:cs typeface="Verdana"/>
            </a:endParaRPr>
          </a:p>
          <a:p>
            <a:pPr marR="321310" algn="ctr">
              <a:lnSpc>
                <a:spcPct val="100000"/>
              </a:lnSpc>
              <a:spcBef>
                <a:spcPts val="105"/>
              </a:spcBef>
            </a:pPr>
            <a:r>
              <a:rPr lang="fr-FR" sz="2000" b="1" dirty="0" smtClean="0">
                <a:solidFill>
                  <a:srgbClr val="C00000"/>
                </a:solidFill>
                <a:latin typeface="Verdana"/>
                <a:cs typeface="Verdana"/>
              </a:rPr>
              <a:t>Remarque</a:t>
            </a:r>
            <a:r>
              <a:rPr lang="fr-FR" sz="2000" dirty="0" smtClean="0">
                <a:latin typeface="Verdana"/>
                <a:cs typeface="Verdana"/>
              </a:rPr>
              <a:t>; Si la pompe est en charge ( Z est négative)</a:t>
            </a:r>
            <a:endParaRPr sz="2000" dirty="0">
              <a:latin typeface="Verdana"/>
              <a:cs typeface="Verdana"/>
            </a:endParaRPr>
          </a:p>
          <a:p>
            <a:pPr>
              <a:lnSpc>
                <a:spcPct val="100000"/>
              </a:lnSpc>
              <a:spcBef>
                <a:spcPts val="50"/>
              </a:spcBef>
            </a:pPr>
            <a:endParaRPr sz="2150" dirty="0">
              <a:latin typeface="Verdana"/>
              <a:cs typeface="Verdana"/>
            </a:endParaRPr>
          </a:p>
          <a:p>
            <a:pPr marL="76200" marR="68580" algn="just">
              <a:lnSpc>
                <a:spcPct val="100000"/>
              </a:lnSpc>
            </a:pPr>
            <a:r>
              <a:rPr sz="2000" spc="-5" dirty="0">
                <a:latin typeface="Verdana"/>
                <a:cs typeface="Verdana"/>
              </a:rPr>
              <a:t>Il </a:t>
            </a:r>
            <a:r>
              <a:rPr sz="2000" dirty="0">
                <a:latin typeface="Verdana"/>
                <a:cs typeface="Verdana"/>
              </a:rPr>
              <a:t>faut </a:t>
            </a:r>
            <a:r>
              <a:rPr sz="2000" spc="-5" dirty="0">
                <a:latin typeface="Verdana"/>
                <a:cs typeface="Verdana"/>
              </a:rPr>
              <a:t>cependant tenir compte </a:t>
            </a:r>
            <a:r>
              <a:rPr sz="2000" spc="-10" dirty="0">
                <a:latin typeface="Verdana"/>
                <a:cs typeface="Verdana"/>
              </a:rPr>
              <a:t>de </a:t>
            </a:r>
            <a:r>
              <a:rPr sz="2000" spc="-5" dirty="0">
                <a:latin typeface="Verdana"/>
                <a:cs typeface="Verdana"/>
              </a:rPr>
              <a:t>la position relative du </a:t>
            </a:r>
            <a:r>
              <a:rPr sz="2000" dirty="0">
                <a:latin typeface="Verdana"/>
                <a:cs typeface="Verdana"/>
              </a:rPr>
              <a:t> </a:t>
            </a:r>
            <a:r>
              <a:rPr sz="2000" spc="-5" dirty="0">
                <a:latin typeface="Verdana"/>
                <a:cs typeface="Verdana"/>
              </a:rPr>
              <a:t>point</a:t>
            </a:r>
            <a:r>
              <a:rPr sz="2000" dirty="0">
                <a:latin typeface="Verdana"/>
                <a:cs typeface="Verdana"/>
              </a:rPr>
              <a:t> </a:t>
            </a:r>
            <a:r>
              <a:rPr sz="2000" spc="5" dirty="0">
                <a:latin typeface="Verdana"/>
                <a:cs typeface="Verdana"/>
              </a:rPr>
              <a:t>z</a:t>
            </a:r>
            <a:r>
              <a:rPr sz="1950" spc="7" baseline="-21367" dirty="0">
                <a:latin typeface="Verdana"/>
                <a:cs typeface="Verdana"/>
              </a:rPr>
              <a:t>1</a:t>
            </a:r>
            <a:r>
              <a:rPr sz="1950" spc="15" baseline="-21367" dirty="0">
                <a:latin typeface="Verdana"/>
                <a:cs typeface="Verdana"/>
              </a:rPr>
              <a:t> </a:t>
            </a:r>
            <a:r>
              <a:rPr sz="2000" spc="-5" dirty="0">
                <a:latin typeface="Verdana"/>
                <a:cs typeface="Verdana"/>
              </a:rPr>
              <a:t>par</a:t>
            </a:r>
            <a:r>
              <a:rPr sz="2000" dirty="0">
                <a:latin typeface="Verdana"/>
                <a:cs typeface="Verdana"/>
              </a:rPr>
              <a:t> </a:t>
            </a:r>
            <a:r>
              <a:rPr sz="2000" spc="-5" dirty="0">
                <a:latin typeface="Verdana"/>
                <a:cs typeface="Verdana"/>
              </a:rPr>
              <a:t>rapport</a:t>
            </a:r>
            <a:r>
              <a:rPr sz="2000" dirty="0">
                <a:latin typeface="Verdana"/>
                <a:cs typeface="Verdana"/>
              </a:rPr>
              <a:t> </a:t>
            </a:r>
            <a:r>
              <a:rPr sz="2000" spc="-10" dirty="0">
                <a:latin typeface="Verdana"/>
                <a:cs typeface="Verdana"/>
              </a:rPr>
              <a:t>au</a:t>
            </a:r>
            <a:r>
              <a:rPr sz="2000" spc="-5" dirty="0">
                <a:latin typeface="Verdana"/>
                <a:cs typeface="Verdana"/>
              </a:rPr>
              <a:t> point</a:t>
            </a:r>
            <a:r>
              <a:rPr sz="2000" dirty="0">
                <a:latin typeface="Verdana"/>
                <a:cs typeface="Verdana"/>
              </a:rPr>
              <a:t> </a:t>
            </a:r>
            <a:r>
              <a:rPr sz="2000" spc="-5" dirty="0">
                <a:latin typeface="Verdana"/>
                <a:cs typeface="Verdana"/>
              </a:rPr>
              <a:t>de</a:t>
            </a:r>
            <a:r>
              <a:rPr sz="2000" dirty="0">
                <a:latin typeface="Verdana"/>
                <a:cs typeface="Verdana"/>
              </a:rPr>
              <a:t> </a:t>
            </a:r>
            <a:r>
              <a:rPr sz="2000" spc="-5" dirty="0">
                <a:latin typeface="Verdana"/>
                <a:cs typeface="Verdana"/>
              </a:rPr>
              <a:t>référence</a:t>
            </a:r>
            <a:r>
              <a:rPr sz="2000" dirty="0">
                <a:latin typeface="Verdana"/>
                <a:cs typeface="Verdana"/>
              </a:rPr>
              <a:t> </a:t>
            </a:r>
            <a:r>
              <a:rPr sz="2000" spc="-5" dirty="0">
                <a:latin typeface="Verdana"/>
                <a:cs typeface="Verdana"/>
              </a:rPr>
              <a:t>qui</a:t>
            </a:r>
            <a:r>
              <a:rPr sz="2000" spc="690" dirty="0">
                <a:latin typeface="Verdana"/>
                <a:cs typeface="Verdana"/>
              </a:rPr>
              <a:t> </a:t>
            </a:r>
            <a:r>
              <a:rPr sz="2000" spc="-10" dirty="0">
                <a:latin typeface="Verdana"/>
                <a:cs typeface="Verdana"/>
              </a:rPr>
              <a:t>est </a:t>
            </a:r>
            <a:r>
              <a:rPr sz="2000" spc="-5" dirty="0">
                <a:latin typeface="Verdana"/>
                <a:cs typeface="Verdana"/>
              </a:rPr>
              <a:t> </a:t>
            </a:r>
            <a:r>
              <a:rPr sz="2000" spc="-10" dirty="0">
                <a:latin typeface="Verdana"/>
                <a:cs typeface="Verdana"/>
              </a:rPr>
              <a:t>l’aspiration</a:t>
            </a:r>
            <a:r>
              <a:rPr sz="2000" spc="-15" dirty="0">
                <a:latin typeface="Verdana"/>
                <a:cs typeface="Verdana"/>
              </a:rPr>
              <a:t> </a:t>
            </a:r>
            <a:r>
              <a:rPr sz="2000" spc="-5" dirty="0">
                <a:latin typeface="Verdana"/>
                <a:cs typeface="Verdana"/>
              </a:rPr>
              <a:t>de la</a:t>
            </a:r>
            <a:r>
              <a:rPr sz="2000" dirty="0">
                <a:latin typeface="Verdana"/>
                <a:cs typeface="Verdana"/>
              </a:rPr>
              <a:t> </a:t>
            </a:r>
            <a:r>
              <a:rPr sz="2000" spc="-5" dirty="0">
                <a:latin typeface="Verdana"/>
                <a:cs typeface="Verdana"/>
              </a:rPr>
              <a:t>pompe.</a:t>
            </a:r>
            <a:endParaRPr sz="2000" dirty="0">
              <a:latin typeface="Verdana"/>
              <a:cs typeface="Verdana"/>
            </a:endParaRPr>
          </a:p>
          <a:p>
            <a:pPr>
              <a:lnSpc>
                <a:spcPct val="100000"/>
              </a:lnSpc>
              <a:spcBef>
                <a:spcPts val="30"/>
              </a:spcBef>
            </a:pPr>
            <a:endParaRPr sz="1950" dirty="0">
              <a:latin typeface="Verdana"/>
              <a:cs typeface="Verdana"/>
            </a:endParaRPr>
          </a:p>
          <a:p>
            <a:pPr marL="76200" marR="68580" algn="just">
              <a:lnSpc>
                <a:spcPct val="100000"/>
              </a:lnSpc>
            </a:pPr>
            <a:r>
              <a:rPr sz="2000" spc="-5" dirty="0">
                <a:latin typeface="Verdana"/>
                <a:cs typeface="Verdana"/>
              </a:rPr>
              <a:t>On peut calculer </a:t>
            </a:r>
            <a:r>
              <a:rPr sz="2000" b="1" spc="-5" dirty="0">
                <a:latin typeface="Verdana"/>
                <a:cs typeface="Verdana"/>
              </a:rPr>
              <a:t>le NPSH </a:t>
            </a:r>
            <a:r>
              <a:rPr sz="2000" spc="-5" dirty="0">
                <a:latin typeface="Verdana"/>
                <a:cs typeface="Verdana"/>
              </a:rPr>
              <a:t>soit </a:t>
            </a:r>
            <a:r>
              <a:rPr sz="2000" dirty="0">
                <a:latin typeface="Verdana"/>
                <a:cs typeface="Verdana"/>
              </a:rPr>
              <a:t>a </a:t>
            </a:r>
            <a:r>
              <a:rPr sz="2000" spc="-5" dirty="0">
                <a:latin typeface="Verdana"/>
                <a:cs typeface="Verdana"/>
              </a:rPr>
              <a:t>partir des </a:t>
            </a:r>
            <a:r>
              <a:rPr sz="2000" b="1" spc="-5" dirty="0">
                <a:latin typeface="Verdana"/>
                <a:cs typeface="Verdana"/>
              </a:rPr>
              <a:t>données </a:t>
            </a:r>
            <a:r>
              <a:rPr sz="2000" b="1" dirty="0">
                <a:latin typeface="Verdana"/>
                <a:cs typeface="Verdana"/>
              </a:rPr>
              <a:t>à </a:t>
            </a:r>
            <a:r>
              <a:rPr sz="2000" b="1" spc="5" dirty="0">
                <a:latin typeface="Verdana"/>
                <a:cs typeface="Verdana"/>
              </a:rPr>
              <a:t> </a:t>
            </a:r>
            <a:r>
              <a:rPr sz="2000" b="1" dirty="0">
                <a:latin typeface="Verdana"/>
                <a:cs typeface="Verdana"/>
              </a:rPr>
              <a:t>l’aspiration de la </a:t>
            </a:r>
            <a:r>
              <a:rPr sz="2000" b="1" spc="-5" dirty="0">
                <a:latin typeface="Verdana"/>
                <a:cs typeface="Verdana"/>
              </a:rPr>
              <a:t>pompe</a:t>
            </a:r>
            <a:r>
              <a:rPr sz="2000" spc="-5" dirty="0">
                <a:latin typeface="Verdana"/>
                <a:cs typeface="Verdana"/>
              </a:rPr>
              <a:t>, soit </a:t>
            </a:r>
            <a:r>
              <a:rPr sz="2000" dirty="0">
                <a:latin typeface="Verdana"/>
                <a:cs typeface="Verdana"/>
              </a:rPr>
              <a:t>a </a:t>
            </a:r>
            <a:r>
              <a:rPr sz="2000" spc="-5" dirty="0">
                <a:latin typeface="Verdana"/>
                <a:cs typeface="Verdana"/>
              </a:rPr>
              <a:t>partir </a:t>
            </a:r>
            <a:r>
              <a:rPr sz="2000" b="1" dirty="0">
                <a:latin typeface="Verdana"/>
                <a:cs typeface="Verdana"/>
              </a:rPr>
              <a:t>des </a:t>
            </a:r>
            <a:r>
              <a:rPr sz="2000" b="1" spc="-5" dirty="0">
                <a:latin typeface="Verdana"/>
                <a:cs typeface="Verdana"/>
              </a:rPr>
              <a:t>données </a:t>
            </a:r>
            <a:r>
              <a:rPr sz="2000" b="1" spc="-10" dirty="0">
                <a:latin typeface="Verdana"/>
                <a:cs typeface="Verdana"/>
              </a:rPr>
              <a:t>au </a:t>
            </a:r>
            <a:r>
              <a:rPr sz="2000" b="1" spc="-5" dirty="0">
                <a:latin typeface="Verdana"/>
                <a:cs typeface="Verdana"/>
              </a:rPr>
              <a:t> </a:t>
            </a:r>
            <a:r>
              <a:rPr sz="2000" b="1" dirty="0">
                <a:latin typeface="Verdana"/>
                <a:cs typeface="Verdana"/>
              </a:rPr>
              <a:t>niveau</a:t>
            </a:r>
            <a:r>
              <a:rPr sz="2000" b="1" spc="-30" dirty="0">
                <a:latin typeface="Verdana"/>
                <a:cs typeface="Verdana"/>
              </a:rPr>
              <a:t> </a:t>
            </a:r>
            <a:r>
              <a:rPr sz="2000" b="1" dirty="0">
                <a:latin typeface="Verdana"/>
                <a:cs typeface="Verdana"/>
              </a:rPr>
              <a:t>du </a:t>
            </a:r>
            <a:r>
              <a:rPr lang="fr-FR" sz="2000" b="1" dirty="0" smtClean="0">
                <a:latin typeface="Verdana"/>
                <a:cs typeface="Verdana"/>
              </a:rPr>
              <a:t>points</a:t>
            </a:r>
            <a:r>
              <a:rPr sz="2000" b="1" spc="-5" dirty="0" smtClean="0">
                <a:latin typeface="Verdana"/>
                <a:cs typeface="Verdana"/>
              </a:rPr>
              <a:t> </a:t>
            </a:r>
            <a:r>
              <a:rPr sz="2000" b="1" dirty="0" err="1">
                <a:latin typeface="Verdana"/>
                <a:cs typeface="Verdana"/>
              </a:rPr>
              <a:t>d’aspiration</a:t>
            </a:r>
            <a:r>
              <a:rPr sz="2000" dirty="0" smtClean="0">
                <a:latin typeface="Verdana"/>
                <a:cs typeface="Verdana"/>
              </a:rPr>
              <a:t>.</a:t>
            </a:r>
          </a:p>
          <a:p>
            <a:pPr marL="76200" marR="665480" algn="just">
              <a:lnSpc>
                <a:spcPct val="169600"/>
              </a:lnSpc>
              <a:spcBef>
                <a:spcPts val="735"/>
              </a:spcBef>
            </a:pPr>
            <a:r>
              <a:rPr sz="2000" spc="-5" dirty="0" err="1" smtClean="0">
                <a:latin typeface="Verdana"/>
                <a:cs typeface="Verdana"/>
              </a:rPr>
              <a:t>l’eau</a:t>
            </a:r>
            <a:r>
              <a:rPr sz="2000" spc="-20" dirty="0" smtClean="0">
                <a:latin typeface="Verdana"/>
                <a:cs typeface="Verdana"/>
              </a:rPr>
              <a:t> </a:t>
            </a:r>
            <a:r>
              <a:rPr sz="2000" spc="-5" dirty="0" err="1" smtClean="0">
                <a:latin typeface="Verdana"/>
                <a:cs typeface="Verdana"/>
              </a:rPr>
              <a:t>est</a:t>
            </a:r>
            <a:r>
              <a:rPr sz="2000" spc="-15" dirty="0" smtClean="0">
                <a:latin typeface="Verdana"/>
                <a:cs typeface="Verdana"/>
              </a:rPr>
              <a:t> </a:t>
            </a:r>
            <a:r>
              <a:rPr sz="2000" b="1" dirty="0" err="1" smtClean="0">
                <a:latin typeface="Verdana"/>
                <a:cs typeface="Verdana"/>
              </a:rPr>
              <a:t>Tv</a:t>
            </a:r>
            <a:r>
              <a:rPr sz="2000" b="1" spc="5" dirty="0" smtClean="0">
                <a:latin typeface="Verdana"/>
                <a:cs typeface="Verdana"/>
              </a:rPr>
              <a:t> </a:t>
            </a:r>
            <a:r>
              <a:rPr sz="2000" b="1" dirty="0" smtClean="0">
                <a:latin typeface="Verdana"/>
                <a:cs typeface="Verdana"/>
              </a:rPr>
              <a:t>= 0,023</a:t>
            </a:r>
            <a:r>
              <a:rPr sz="2000" b="1" spc="-10" dirty="0" smtClean="0">
                <a:latin typeface="Verdana"/>
                <a:cs typeface="Verdana"/>
              </a:rPr>
              <a:t> </a:t>
            </a:r>
            <a:r>
              <a:rPr sz="2000" b="1" spc="-5" dirty="0" smtClean="0">
                <a:latin typeface="Verdana"/>
                <a:cs typeface="Verdana"/>
              </a:rPr>
              <a:t>bar.</a:t>
            </a:r>
            <a:endParaRPr sz="2000" dirty="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56</a:t>
            </a:fld>
            <a:endParaRPr lang="fr-F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303" y="362838"/>
            <a:ext cx="4401185" cy="330835"/>
          </a:xfrm>
          <a:prstGeom prst="rect">
            <a:avLst/>
          </a:prstGeom>
        </p:spPr>
        <p:txBody>
          <a:bodyPr vert="horz" wrap="square" lIns="0" tIns="13335" rIns="0" bIns="0" rtlCol="0">
            <a:spAutoFit/>
          </a:bodyPr>
          <a:lstStyle/>
          <a:p>
            <a:pPr marL="12700">
              <a:lnSpc>
                <a:spcPct val="100000"/>
              </a:lnSpc>
              <a:spcBef>
                <a:spcPts val="105"/>
              </a:spcBef>
            </a:pPr>
            <a:r>
              <a:rPr sz="2000" b="1" dirty="0" smtClean="0">
                <a:solidFill>
                  <a:srgbClr val="2C2CB8"/>
                </a:solidFill>
                <a:latin typeface="Verdana"/>
                <a:cs typeface="Verdana"/>
              </a:rPr>
              <a:t>6</a:t>
            </a:r>
            <a:r>
              <a:rPr sz="2000" b="1" spc="-35" dirty="0" smtClean="0">
                <a:solidFill>
                  <a:srgbClr val="2C2CB8"/>
                </a:solidFill>
                <a:latin typeface="Verdana"/>
                <a:cs typeface="Verdana"/>
              </a:rPr>
              <a:t> </a:t>
            </a:r>
            <a:r>
              <a:rPr sz="2000" b="1" dirty="0">
                <a:solidFill>
                  <a:srgbClr val="2C2CB8"/>
                </a:solidFill>
                <a:latin typeface="Verdana"/>
                <a:cs typeface="Verdana"/>
              </a:rPr>
              <a:t>Rendement</a:t>
            </a:r>
            <a:r>
              <a:rPr sz="2000" b="1" spc="-65" dirty="0">
                <a:solidFill>
                  <a:srgbClr val="2C2CB8"/>
                </a:solidFill>
                <a:latin typeface="Verdana"/>
                <a:cs typeface="Verdana"/>
              </a:rPr>
              <a:t> </a:t>
            </a:r>
            <a:r>
              <a:rPr sz="2000" b="1" spc="-5" dirty="0">
                <a:solidFill>
                  <a:srgbClr val="2C2CB8"/>
                </a:solidFill>
                <a:latin typeface="Verdana"/>
                <a:cs typeface="Verdana"/>
              </a:rPr>
              <a:t>d’une</a:t>
            </a:r>
            <a:r>
              <a:rPr sz="2000" b="1" spc="-35" dirty="0">
                <a:solidFill>
                  <a:srgbClr val="2C2CB8"/>
                </a:solidFill>
                <a:latin typeface="Verdana"/>
                <a:cs typeface="Verdana"/>
              </a:rPr>
              <a:t> </a:t>
            </a:r>
            <a:r>
              <a:rPr sz="2000" b="1" dirty="0">
                <a:solidFill>
                  <a:srgbClr val="2C2CB8"/>
                </a:solidFill>
                <a:latin typeface="Verdana"/>
                <a:cs typeface="Verdana"/>
              </a:rPr>
              <a:t>pompe</a:t>
            </a:r>
            <a:endParaRPr sz="2000" dirty="0">
              <a:latin typeface="Verdana"/>
              <a:cs typeface="Verdana"/>
            </a:endParaRPr>
          </a:p>
        </p:txBody>
      </p:sp>
      <p:sp>
        <p:nvSpPr>
          <p:cNvPr id="3" name="object 3"/>
          <p:cNvSpPr txBox="1">
            <a:spLocks noGrp="1"/>
          </p:cNvSpPr>
          <p:nvPr>
            <p:ph type="title"/>
          </p:nvPr>
        </p:nvSpPr>
        <p:spPr>
          <a:xfrm>
            <a:off x="546303" y="727659"/>
            <a:ext cx="7907020" cy="331470"/>
          </a:xfrm>
          <a:prstGeom prst="rect">
            <a:avLst/>
          </a:prstGeom>
        </p:spPr>
        <p:txBody>
          <a:bodyPr vert="horz" wrap="square" lIns="0" tIns="13335" rIns="0" bIns="0" rtlCol="0">
            <a:spAutoFit/>
          </a:bodyPr>
          <a:lstStyle/>
          <a:p>
            <a:pPr marL="12700">
              <a:lnSpc>
                <a:spcPct val="100000"/>
              </a:lnSpc>
              <a:spcBef>
                <a:spcPts val="105"/>
              </a:spcBef>
              <a:tabLst>
                <a:tab pos="530860" algn="l"/>
                <a:tab pos="2143125" algn="l"/>
                <a:tab pos="2545715" algn="l"/>
                <a:tab pos="3469004" algn="l"/>
                <a:tab pos="4563745" algn="l"/>
                <a:tab pos="5173345" algn="l"/>
                <a:tab pos="5618480" algn="l"/>
                <a:tab pos="6778625" algn="l"/>
                <a:tab pos="7673340" algn="l"/>
              </a:tabLst>
            </a:pPr>
            <a:r>
              <a:rPr b="0" spc="-5" dirty="0">
                <a:solidFill>
                  <a:srgbClr val="000000"/>
                </a:solidFill>
                <a:latin typeface="Verdana"/>
                <a:cs typeface="Verdana"/>
              </a:rPr>
              <a:t>L</a:t>
            </a:r>
            <a:r>
              <a:rPr b="0" dirty="0">
                <a:solidFill>
                  <a:srgbClr val="000000"/>
                </a:solidFill>
                <a:latin typeface="Verdana"/>
                <a:cs typeface="Verdana"/>
              </a:rPr>
              <a:t>e	r</a:t>
            </a:r>
            <a:r>
              <a:rPr b="0" spc="-25" dirty="0">
                <a:solidFill>
                  <a:srgbClr val="000000"/>
                </a:solidFill>
                <a:latin typeface="Verdana"/>
                <a:cs typeface="Verdana"/>
              </a:rPr>
              <a:t>e</a:t>
            </a:r>
            <a:r>
              <a:rPr b="0" dirty="0">
                <a:solidFill>
                  <a:srgbClr val="000000"/>
                </a:solidFill>
                <a:latin typeface="Verdana"/>
                <a:cs typeface="Verdana"/>
              </a:rPr>
              <a:t>nd</a:t>
            </a:r>
            <a:r>
              <a:rPr b="0" spc="-10" dirty="0">
                <a:solidFill>
                  <a:srgbClr val="000000"/>
                </a:solidFill>
                <a:latin typeface="Verdana"/>
                <a:cs typeface="Verdana"/>
              </a:rPr>
              <a:t>eme</a:t>
            </a:r>
            <a:r>
              <a:rPr b="0" dirty="0">
                <a:solidFill>
                  <a:srgbClr val="000000"/>
                </a:solidFill>
                <a:latin typeface="Verdana"/>
                <a:cs typeface="Verdana"/>
              </a:rPr>
              <a:t>nt	R	</a:t>
            </a:r>
            <a:r>
              <a:rPr b="0" spc="-5" dirty="0">
                <a:solidFill>
                  <a:srgbClr val="000000"/>
                </a:solidFill>
                <a:latin typeface="Verdana"/>
                <a:cs typeface="Verdana"/>
              </a:rPr>
              <a:t>d</a:t>
            </a:r>
            <a:r>
              <a:rPr b="0" spc="-15" dirty="0">
                <a:solidFill>
                  <a:srgbClr val="000000"/>
                </a:solidFill>
                <a:latin typeface="Verdana"/>
                <a:cs typeface="Verdana"/>
              </a:rPr>
              <a:t>’</a:t>
            </a:r>
            <a:r>
              <a:rPr b="0" spc="-10" dirty="0">
                <a:solidFill>
                  <a:srgbClr val="000000"/>
                </a:solidFill>
                <a:latin typeface="Verdana"/>
                <a:cs typeface="Verdana"/>
              </a:rPr>
              <a:t>u</a:t>
            </a:r>
            <a:r>
              <a:rPr b="0" dirty="0">
                <a:solidFill>
                  <a:srgbClr val="000000"/>
                </a:solidFill>
                <a:latin typeface="Verdana"/>
                <a:cs typeface="Verdana"/>
              </a:rPr>
              <a:t>ne	</a:t>
            </a:r>
            <a:r>
              <a:rPr b="0" spc="-5" dirty="0">
                <a:solidFill>
                  <a:srgbClr val="000000"/>
                </a:solidFill>
                <a:latin typeface="Verdana"/>
                <a:cs typeface="Verdana"/>
              </a:rPr>
              <a:t>pomp</a:t>
            </a:r>
            <a:r>
              <a:rPr b="0" dirty="0">
                <a:solidFill>
                  <a:srgbClr val="000000"/>
                </a:solidFill>
                <a:latin typeface="Verdana"/>
                <a:cs typeface="Verdana"/>
              </a:rPr>
              <a:t>e	</a:t>
            </a:r>
            <a:r>
              <a:rPr b="0" spc="-10" dirty="0">
                <a:solidFill>
                  <a:srgbClr val="000000"/>
                </a:solidFill>
                <a:latin typeface="Verdana"/>
                <a:cs typeface="Verdana"/>
              </a:rPr>
              <a:t>e</a:t>
            </a:r>
            <a:r>
              <a:rPr b="0" dirty="0">
                <a:solidFill>
                  <a:srgbClr val="000000"/>
                </a:solidFill>
                <a:latin typeface="Verdana"/>
                <a:cs typeface="Verdana"/>
              </a:rPr>
              <a:t>st	</a:t>
            </a:r>
            <a:r>
              <a:rPr b="0" spc="-15" dirty="0">
                <a:solidFill>
                  <a:srgbClr val="000000"/>
                </a:solidFill>
                <a:latin typeface="Verdana"/>
                <a:cs typeface="Verdana"/>
              </a:rPr>
              <a:t>l</a:t>
            </a:r>
            <a:r>
              <a:rPr b="0" dirty="0">
                <a:solidFill>
                  <a:srgbClr val="000000"/>
                </a:solidFill>
                <a:latin typeface="Verdana"/>
                <a:cs typeface="Verdana"/>
              </a:rPr>
              <a:t>e	</a:t>
            </a:r>
            <a:r>
              <a:rPr b="0" spc="-40" dirty="0">
                <a:solidFill>
                  <a:srgbClr val="000000"/>
                </a:solidFill>
                <a:latin typeface="Verdana"/>
                <a:cs typeface="Verdana"/>
              </a:rPr>
              <a:t>r</a:t>
            </a:r>
            <a:r>
              <a:rPr b="0" spc="-20" dirty="0">
                <a:solidFill>
                  <a:srgbClr val="000000"/>
                </a:solidFill>
                <a:latin typeface="Verdana"/>
                <a:cs typeface="Verdana"/>
              </a:rPr>
              <a:t>a</a:t>
            </a:r>
            <a:r>
              <a:rPr b="0" spc="-5" dirty="0">
                <a:solidFill>
                  <a:srgbClr val="000000"/>
                </a:solidFill>
                <a:latin typeface="Verdana"/>
                <a:cs typeface="Verdana"/>
              </a:rPr>
              <a:t>pp</a:t>
            </a:r>
            <a:r>
              <a:rPr b="0" spc="-15" dirty="0">
                <a:solidFill>
                  <a:srgbClr val="000000"/>
                </a:solidFill>
                <a:latin typeface="Verdana"/>
                <a:cs typeface="Verdana"/>
              </a:rPr>
              <a:t>o</a:t>
            </a:r>
            <a:r>
              <a:rPr b="0" dirty="0">
                <a:solidFill>
                  <a:srgbClr val="000000"/>
                </a:solidFill>
                <a:latin typeface="Verdana"/>
                <a:cs typeface="Verdana"/>
              </a:rPr>
              <a:t>rt	</a:t>
            </a:r>
            <a:r>
              <a:rPr b="0" spc="-10" dirty="0">
                <a:solidFill>
                  <a:srgbClr val="000000"/>
                </a:solidFill>
                <a:latin typeface="Verdana"/>
                <a:cs typeface="Verdana"/>
              </a:rPr>
              <a:t>en</a:t>
            </a:r>
            <a:r>
              <a:rPr b="0" spc="-5" dirty="0">
                <a:solidFill>
                  <a:srgbClr val="000000"/>
                </a:solidFill>
                <a:latin typeface="Verdana"/>
                <a:cs typeface="Verdana"/>
              </a:rPr>
              <a:t>t</a:t>
            </a:r>
            <a:r>
              <a:rPr b="0" spc="-20" dirty="0">
                <a:solidFill>
                  <a:srgbClr val="000000"/>
                </a:solidFill>
                <a:latin typeface="Verdana"/>
                <a:cs typeface="Verdana"/>
              </a:rPr>
              <a:t>r</a:t>
            </a:r>
            <a:r>
              <a:rPr b="0" dirty="0">
                <a:solidFill>
                  <a:srgbClr val="000000"/>
                </a:solidFill>
                <a:latin typeface="Verdana"/>
                <a:cs typeface="Verdana"/>
              </a:rPr>
              <a:t>e	</a:t>
            </a:r>
            <a:r>
              <a:rPr b="0" spc="-15" dirty="0">
                <a:solidFill>
                  <a:srgbClr val="000000"/>
                </a:solidFill>
                <a:latin typeface="Verdana"/>
                <a:cs typeface="Verdana"/>
              </a:rPr>
              <a:t>la</a:t>
            </a:r>
          </a:p>
        </p:txBody>
      </p:sp>
      <p:sp>
        <p:nvSpPr>
          <p:cNvPr id="4" name="object 4"/>
          <p:cNvSpPr txBox="1"/>
          <p:nvPr/>
        </p:nvSpPr>
        <p:spPr>
          <a:xfrm>
            <a:off x="482803" y="1033018"/>
            <a:ext cx="8298180" cy="2883482"/>
          </a:xfrm>
          <a:prstGeom prst="rect">
            <a:avLst/>
          </a:prstGeom>
        </p:spPr>
        <p:txBody>
          <a:bodyPr vert="horz" wrap="square" lIns="0" tIns="13335" rIns="0" bIns="0" rtlCol="0">
            <a:spAutoFit/>
          </a:bodyPr>
          <a:lstStyle/>
          <a:p>
            <a:pPr marL="76200" marR="327660" algn="just">
              <a:lnSpc>
                <a:spcPct val="100000"/>
              </a:lnSpc>
              <a:spcBef>
                <a:spcPts val="105"/>
              </a:spcBef>
            </a:pPr>
            <a:r>
              <a:rPr sz="2000" spc="-5" dirty="0">
                <a:latin typeface="Verdana"/>
                <a:cs typeface="Verdana"/>
              </a:rPr>
              <a:t>puissance absorbée par la pompe </a:t>
            </a:r>
            <a:r>
              <a:rPr sz="2000" spc="-25" dirty="0">
                <a:latin typeface="Verdana"/>
                <a:cs typeface="Verdana"/>
              </a:rPr>
              <a:t>Pa </a:t>
            </a:r>
            <a:r>
              <a:rPr sz="2000" spc="-10" dirty="0">
                <a:latin typeface="Verdana"/>
                <a:cs typeface="Verdana"/>
              </a:rPr>
              <a:t>(celle </a:t>
            </a:r>
            <a:r>
              <a:rPr sz="2000" spc="-5" dirty="0">
                <a:latin typeface="Verdana"/>
                <a:cs typeface="Verdana"/>
              </a:rPr>
              <a:t>fournie </a:t>
            </a:r>
            <a:r>
              <a:rPr sz="2000" spc="-10" dirty="0">
                <a:latin typeface="Verdana"/>
                <a:cs typeface="Verdana"/>
              </a:rPr>
              <a:t>par le </a:t>
            </a:r>
            <a:r>
              <a:rPr sz="2000" spc="-5" dirty="0">
                <a:latin typeface="Verdana"/>
                <a:cs typeface="Verdana"/>
              </a:rPr>
              <a:t> moteur qui l’entraîne) et l’énergie </a:t>
            </a:r>
            <a:r>
              <a:rPr sz="2000" spc="-10" dirty="0">
                <a:latin typeface="Verdana"/>
                <a:cs typeface="Verdana"/>
              </a:rPr>
              <a:t>effectivement</a:t>
            </a:r>
            <a:r>
              <a:rPr sz="2000" spc="680" dirty="0">
                <a:latin typeface="Verdana"/>
                <a:cs typeface="Verdana"/>
              </a:rPr>
              <a:t> </a:t>
            </a:r>
            <a:r>
              <a:rPr sz="2000" spc="-10" dirty="0">
                <a:latin typeface="Verdana"/>
                <a:cs typeface="Verdana"/>
              </a:rPr>
              <a:t>transmise </a:t>
            </a:r>
            <a:r>
              <a:rPr sz="2000" spc="-5" dirty="0">
                <a:latin typeface="Verdana"/>
                <a:cs typeface="Verdana"/>
              </a:rPr>
              <a:t> par la pompe </a:t>
            </a:r>
            <a:r>
              <a:rPr sz="2000" spc="-10" dirty="0">
                <a:latin typeface="Verdana"/>
                <a:cs typeface="Verdana"/>
              </a:rPr>
              <a:t>au liquide, </a:t>
            </a:r>
            <a:r>
              <a:rPr sz="2000" spc="-5" dirty="0">
                <a:latin typeface="Verdana"/>
                <a:cs typeface="Verdana"/>
              </a:rPr>
              <a:t>puissance </a:t>
            </a:r>
            <a:r>
              <a:rPr sz="2000" spc="-10" dirty="0">
                <a:latin typeface="Verdana"/>
                <a:cs typeface="Verdana"/>
              </a:rPr>
              <a:t>hydraulique </a:t>
            </a:r>
            <a:r>
              <a:rPr sz="2000" dirty="0">
                <a:latin typeface="Verdana"/>
                <a:cs typeface="Verdana"/>
              </a:rPr>
              <a:t>Ph </a:t>
            </a:r>
            <a:r>
              <a:rPr sz="2000" spc="-10" dirty="0">
                <a:latin typeface="Verdana"/>
                <a:cs typeface="Verdana"/>
              </a:rPr>
              <a:t>(En effet il </a:t>
            </a:r>
            <a:r>
              <a:rPr sz="2000" spc="-690" dirty="0">
                <a:latin typeface="Verdana"/>
                <a:cs typeface="Verdana"/>
              </a:rPr>
              <a:t> </a:t>
            </a:r>
            <a:r>
              <a:rPr sz="2000" spc="-20" dirty="0">
                <a:latin typeface="Verdana"/>
                <a:cs typeface="Verdana"/>
              </a:rPr>
              <a:t>va</a:t>
            </a:r>
            <a:r>
              <a:rPr sz="2000" spc="-15" dirty="0">
                <a:latin typeface="Verdana"/>
                <a:cs typeface="Verdana"/>
              </a:rPr>
              <a:t> </a:t>
            </a:r>
            <a:r>
              <a:rPr sz="2000" dirty="0">
                <a:latin typeface="Verdana"/>
                <a:cs typeface="Verdana"/>
              </a:rPr>
              <a:t>y</a:t>
            </a:r>
            <a:r>
              <a:rPr sz="2000" spc="5" dirty="0">
                <a:latin typeface="Verdana"/>
                <a:cs typeface="Verdana"/>
              </a:rPr>
              <a:t> </a:t>
            </a:r>
            <a:r>
              <a:rPr sz="2000" spc="-10" dirty="0">
                <a:latin typeface="Verdana"/>
                <a:cs typeface="Verdana"/>
              </a:rPr>
              <a:t>avoir</a:t>
            </a:r>
            <a:r>
              <a:rPr sz="2000" spc="-5" dirty="0">
                <a:latin typeface="Verdana"/>
                <a:cs typeface="Verdana"/>
              </a:rPr>
              <a:t> des</a:t>
            </a:r>
            <a:r>
              <a:rPr sz="2000" dirty="0">
                <a:latin typeface="Verdana"/>
                <a:cs typeface="Verdana"/>
              </a:rPr>
              <a:t> </a:t>
            </a:r>
            <a:r>
              <a:rPr sz="2000" spc="-10" dirty="0">
                <a:latin typeface="Verdana"/>
                <a:cs typeface="Verdana"/>
              </a:rPr>
              <a:t>pertes</a:t>
            </a:r>
            <a:r>
              <a:rPr sz="2000" spc="-5" dirty="0">
                <a:latin typeface="Verdana"/>
                <a:cs typeface="Verdana"/>
              </a:rPr>
              <a:t> dans</a:t>
            </a:r>
            <a:r>
              <a:rPr sz="2000" dirty="0">
                <a:latin typeface="Verdana"/>
                <a:cs typeface="Verdana"/>
              </a:rPr>
              <a:t> </a:t>
            </a:r>
            <a:r>
              <a:rPr sz="2000" spc="-15" dirty="0">
                <a:latin typeface="Verdana"/>
                <a:cs typeface="Verdana"/>
              </a:rPr>
              <a:t>la</a:t>
            </a:r>
            <a:r>
              <a:rPr sz="2000" spc="-10" dirty="0">
                <a:latin typeface="Verdana"/>
                <a:cs typeface="Verdana"/>
              </a:rPr>
              <a:t> </a:t>
            </a:r>
            <a:r>
              <a:rPr sz="2000" spc="-5" dirty="0">
                <a:latin typeface="Verdana"/>
                <a:cs typeface="Verdana"/>
              </a:rPr>
              <a:t>pompes</a:t>
            </a:r>
            <a:r>
              <a:rPr sz="2000" dirty="0">
                <a:latin typeface="Verdana"/>
                <a:cs typeface="Verdana"/>
              </a:rPr>
              <a:t> </a:t>
            </a:r>
            <a:r>
              <a:rPr sz="2000" spc="-5" dirty="0">
                <a:latin typeface="Verdana"/>
                <a:cs typeface="Verdana"/>
              </a:rPr>
              <a:t>par </a:t>
            </a:r>
            <a:r>
              <a:rPr sz="2000" dirty="0">
                <a:latin typeface="Verdana"/>
                <a:cs typeface="Verdana"/>
              </a:rPr>
              <a:t> </a:t>
            </a:r>
            <a:r>
              <a:rPr sz="2000" spc="-5" dirty="0">
                <a:latin typeface="Verdana"/>
                <a:cs typeface="Verdana"/>
              </a:rPr>
              <a:t>frottements/turbulences/fuites</a:t>
            </a:r>
            <a:r>
              <a:rPr sz="2000" spc="-55" dirty="0">
                <a:latin typeface="Verdana"/>
                <a:cs typeface="Verdana"/>
              </a:rPr>
              <a:t> </a:t>
            </a:r>
            <a:r>
              <a:rPr sz="2000" dirty="0">
                <a:latin typeface="Verdana"/>
                <a:cs typeface="Verdana"/>
              </a:rPr>
              <a:t>internes).</a:t>
            </a:r>
          </a:p>
          <a:p>
            <a:pPr>
              <a:lnSpc>
                <a:spcPct val="100000"/>
              </a:lnSpc>
              <a:spcBef>
                <a:spcPts val="30"/>
              </a:spcBef>
            </a:pPr>
            <a:endParaRPr sz="1950" dirty="0">
              <a:latin typeface="Verdana"/>
              <a:cs typeface="Verdana"/>
            </a:endParaRPr>
          </a:p>
          <a:p>
            <a:pPr marL="76200" algn="just">
              <a:lnSpc>
                <a:spcPct val="100000"/>
              </a:lnSpc>
            </a:pPr>
            <a:r>
              <a:rPr sz="2000" dirty="0">
                <a:latin typeface="Verdana"/>
                <a:cs typeface="Verdana"/>
              </a:rPr>
              <a:t>Le</a:t>
            </a:r>
            <a:r>
              <a:rPr sz="2000" spc="-25" dirty="0">
                <a:latin typeface="Verdana"/>
                <a:cs typeface="Verdana"/>
              </a:rPr>
              <a:t> </a:t>
            </a:r>
            <a:r>
              <a:rPr sz="2000" spc="-5" dirty="0">
                <a:latin typeface="Verdana"/>
                <a:cs typeface="Verdana"/>
              </a:rPr>
              <a:t>rendement</a:t>
            </a:r>
            <a:r>
              <a:rPr sz="2000" spc="-10" dirty="0">
                <a:latin typeface="Verdana"/>
                <a:cs typeface="Verdana"/>
              </a:rPr>
              <a:t> </a:t>
            </a:r>
            <a:r>
              <a:rPr sz="2000" spc="-5" dirty="0">
                <a:latin typeface="Verdana"/>
                <a:cs typeface="Verdana"/>
              </a:rPr>
              <a:t>est</a:t>
            </a:r>
            <a:r>
              <a:rPr sz="2000" spc="-15" dirty="0">
                <a:latin typeface="Verdana"/>
                <a:cs typeface="Verdana"/>
              </a:rPr>
              <a:t> </a:t>
            </a:r>
            <a:r>
              <a:rPr sz="2000" spc="-5" dirty="0">
                <a:latin typeface="Verdana"/>
                <a:cs typeface="Verdana"/>
              </a:rPr>
              <a:t>égal</a:t>
            </a:r>
            <a:r>
              <a:rPr sz="2000" spc="-10" dirty="0">
                <a:latin typeface="Verdana"/>
                <a:cs typeface="Verdana"/>
              </a:rPr>
              <a:t> </a:t>
            </a:r>
            <a:r>
              <a:rPr sz="2000" dirty="0">
                <a:latin typeface="Verdana"/>
                <a:cs typeface="Verdana"/>
              </a:rPr>
              <a:t>au </a:t>
            </a:r>
            <a:r>
              <a:rPr sz="2000" spc="-5" dirty="0">
                <a:latin typeface="Verdana"/>
                <a:cs typeface="Verdana"/>
              </a:rPr>
              <a:t>rapport de</a:t>
            </a:r>
            <a:r>
              <a:rPr sz="2000" dirty="0">
                <a:latin typeface="Verdana"/>
                <a:cs typeface="Verdana"/>
              </a:rPr>
              <a:t> </a:t>
            </a:r>
            <a:r>
              <a:rPr sz="2000" spc="-5" dirty="0">
                <a:latin typeface="Verdana"/>
                <a:cs typeface="Verdana"/>
              </a:rPr>
              <a:t>ces</a:t>
            </a:r>
            <a:r>
              <a:rPr sz="2000" spc="-20" dirty="0">
                <a:latin typeface="Verdana"/>
                <a:cs typeface="Verdana"/>
              </a:rPr>
              <a:t> </a:t>
            </a:r>
            <a:r>
              <a:rPr sz="2000" spc="-5" dirty="0">
                <a:latin typeface="Verdana"/>
                <a:cs typeface="Verdana"/>
              </a:rPr>
              <a:t>deux</a:t>
            </a:r>
            <a:r>
              <a:rPr sz="2000" spc="-10" dirty="0">
                <a:latin typeface="Verdana"/>
                <a:cs typeface="Verdana"/>
              </a:rPr>
              <a:t> </a:t>
            </a:r>
            <a:r>
              <a:rPr sz="2000" spc="-5" dirty="0">
                <a:latin typeface="Verdana"/>
                <a:cs typeface="Verdana"/>
              </a:rPr>
              <a:t>puissances</a:t>
            </a:r>
            <a:r>
              <a:rPr sz="2000" spc="-25" dirty="0">
                <a:latin typeface="Verdana"/>
                <a:cs typeface="Verdana"/>
              </a:rPr>
              <a:t> </a:t>
            </a:r>
            <a:r>
              <a:rPr sz="2000" dirty="0">
                <a:latin typeface="Verdana"/>
                <a:cs typeface="Verdana"/>
              </a:rPr>
              <a:t>:</a:t>
            </a:r>
          </a:p>
          <a:p>
            <a:pPr>
              <a:lnSpc>
                <a:spcPct val="100000"/>
              </a:lnSpc>
            </a:pPr>
            <a:endParaRPr sz="2300" dirty="0">
              <a:latin typeface="Verdana"/>
              <a:cs typeface="Verdana"/>
            </a:endParaRPr>
          </a:p>
          <a:p>
            <a:pPr marL="2783205" algn="just">
              <a:lnSpc>
                <a:spcPct val="100000"/>
              </a:lnSpc>
            </a:pPr>
            <a:r>
              <a:rPr sz="3600" b="1" baseline="11574" dirty="0">
                <a:solidFill>
                  <a:srgbClr val="C00000"/>
                </a:solidFill>
                <a:latin typeface="Calibri"/>
                <a:cs typeface="Calibri"/>
              </a:rPr>
              <a:t>ᶇ</a:t>
            </a:r>
            <a:r>
              <a:rPr sz="3600" b="1" spc="390" baseline="11574" dirty="0">
                <a:solidFill>
                  <a:srgbClr val="C00000"/>
                </a:solidFill>
                <a:latin typeface="Calibri"/>
                <a:cs typeface="Calibri"/>
              </a:rPr>
              <a:t> </a:t>
            </a:r>
            <a:r>
              <a:rPr sz="3000" b="1" spc="7" baseline="13888" dirty="0">
                <a:solidFill>
                  <a:srgbClr val="C00000"/>
                </a:solidFill>
                <a:latin typeface="Verdana"/>
                <a:cs typeface="Verdana"/>
              </a:rPr>
              <a:t>=</a:t>
            </a:r>
            <a:r>
              <a:rPr sz="3000" b="1" spc="-22" baseline="13888" dirty="0">
                <a:solidFill>
                  <a:srgbClr val="C00000"/>
                </a:solidFill>
                <a:latin typeface="Verdana"/>
                <a:cs typeface="Verdana"/>
              </a:rPr>
              <a:t> </a:t>
            </a:r>
            <a:r>
              <a:rPr sz="3000" b="1" spc="15" baseline="13888" dirty="0">
                <a:solidFill>
                  <a:srgbClr val="C00000"/>
                </a:solidFill>
                <a:latin typeface="Verdana"/>
                <a:cs typeface="Verdana"/>
              </a:rPr>
              <a:t>P</a:t>
            </a:r>
            <a:r>
              <a:rPr sz="1300" b="1" spc="10" dirty="0">
                <a:solidFill>
                  <a:srgbClr val="C00000"/>
                </a:solidFill>
                <a:latin typeface="Verdana"/>
                <a:cs typeface="Verdana"/>
              </a:rPr>
              <a:t>fournie</a:t>
            </a:r>
            <a:r>
              <a:rPr sz="1300" b="1" spc="235" dirty="0">
                <a:solidFill>
                  <a:srgbClr val="C00000"/>
                </a:solidFill>
                <a:latin typeface="Verdana"/>
                <a:cs typeface="Verdana"/>
              </a:rPr>
              <a:t> </a:t>
            </a:r>
            <a:r>
              <a:rPr sz="3000" b="1" baseline="13888" dirty="0">
                <a:solidFill>
                  <a:srgbClr val="C00000"/>
                </a:solidFill>
                <a:latin typeface="Verdana"/>
                <a:cs typeface="Verdana"/>
              </a:rPr>
              <a:t>/</a:t>
            </a:r>
            <a:r>
              <a:rPr sz="3000" b="1" spc="-37" baseline="13888" dirty="0">
                <a:solidFill>
                  <a:srgbClr val="C00000"/>
                </a:solidFill>
                <a:latin typeface="Verdana"/>
                <a:cs typeface="Verdana"/>
              </a:rPr>
              <a:t> </a:t>
            </a:r>
            <a:r>
              <a:rPr sz="3000" b="1" spc="22" baseline="13888" dirty="0" err="1" smtClean="0">
                <a:solidFill>
                  <a:srgbClr val="C00000"/>
                </a:solidFill>
                <a:latin typeface="Verdana"/>
                <a:cs typeface="Verdana"/>
              </a:rPr>
              <a:t>P</a:t>
            </a:r>
            <a:r>
              <a:rPr sz="1300" b="1" spc="15" dirty="0" err="1" smtClean="0">
                <a:solidFill>
                  <a:srgbClr val="C00000"/>
                </a:solidFill>
                <a:latin typeface="Verdana"/>
                <a:cs typeface="Verdana"/>
              </a:rPr>
              <a:t>absorbée</a:t>
            </a:r>
            <a:endParaRPr sz="1300" dirty="0">
              <a:latin typeface="Verdana"/>
              <a:cs typeface="Verdana"/>
            </a:endParaRPr>
          </a:p>
        </p:txBody>
      </p:sp>
      <p:sp>
        <p:nvSpPr>
          <p:cNvPr id="5" name="Espace réservé du numéro de diapositive 4"/>
          <p:cNvSpPr>
            <a:spLocks noGrp="1"/>
          </p:cNvSpPr>
          <p:nvPr>
            <p:ph type="sldNum" sz="quarter" idx="7"/>
          </p:nvPr>
        </p:nvSpPr>
        <p:spPr/>
        <p:txBody>
          <a:bodyPr/>
          <a:lstStyle/>
          <a:p>
            <a:fld id="{B6F15528-21DE-4FAA-801E-634DDDAF4B2B}" type="slidenum">
              <a:rPr lang="fr-FR" smtClean="0"/>
              <a:t>57</a:t>
            </a:fld>
            <a:endParaRPr lang="fr-F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953001" y="476694"/>
            <a:ext cx="4114800" cy="5189982"/>
          </a:xfrm>
          <a:prstGeom prst="rect">
            <a:avLst/>
          </a:prstGeom>
        </p:spPr>
      </p:pic>
      <p:sp>
        <p:nvSpPr>
          <p:cNvPr id="3" name="object 3"/>
          <p:cNvSpPr txBox="1"/>
          <p:nvPr/>
        </p:nvSpPr>
        <p:spPr>
          <a:xfrm>
            <a:off x="1914905" y="5727293"/>
            <a:ext cx="562102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Verdana"/>
                <a:cs typeface="Verdana"/>
              </a:rPr>
              <a:t>Figure</a:t>
            </a:r>
            <a:r>
              <a:rPr sz="1800" b="1" spc="-20" dirty="0">
                <a:solidFill>
                  <a:srgbClr val="FF0000"/>
                </a:solidFill>
                <a:latin typeface="Verdana"/>
                <a:cs typeface="Verdana"/>
              </a:rPr>
              <a:t> </a:t>
            </a:r>
            <a:r>
              <a:rPr sz="1800" b="1" dirty="0">
                <a:solidFill>
                  <a:srgbClr val="FF0000"/>
                </a:solidFill>
                <a:latin typeface="Verdana"/>
                <a:cs typeface="Verdana"/>
              </a:rPr>
              <a:t>17</a:t>
            </a:r>
            <a:r>
              <a:rPr sz="1800" b="1" spc="-15" dirty="0">
                <a:solidFill>
                  <a:srgbClr val="FF0000"/>
                </a:solidFill>
                <a:latin typeface="Verdana"/>
                <a:cs typeface="Verdana"/>
              </a:rPr>
              <a:t> </a:t>
            </a:r>
            <a:r>
              <a:rPr sz="1800" b="1" dirty="0">
                <a:solidFill>
                  <a:srgbClr val="FF0000"/>
                </a:solidFill>
                <a:latin typeface="Verdana"/>
                <a:cs typeface="Verdana"/>
              </a:rPr>
              <a:t>:</a:t>
            </a:r>
            <a:r>
              <a:rPr sz="1800" b="1" spc="-10" dirty="0">
                <a:solidFill>
                  <a:srgbClr val="FF0000"/>
                </a:solidFill>
                <a:latin typeface="Verdana"/>
                <a:cs typeface="Verdana"/>
              </a:rPr>
              <a:t> </a:t>
            </a:r>
            <a:r>
              <a:rPr sz="1800" b="1" spc="-5" dirty="0">
                <a:solidFill>
                  <a:srgbClr val="FF0000"/>
                </a:solidFill>
                <a:latin typeface="Verdana"/>
                <a:cs typeface="Verdana"/>
              </a:rPr>
              <a:t>Rendement</a:t>
            </a:r>
            <a:r>
              <a:rPr sz="1800" b="1" spc="10" dirty="0">
                <a:solidFill>
                  <a:srgbClr val="FF0000"/>
                </a:solidFill>
                <a:latin typeface="Verdana"/>
                <a:cs typeface="Verdana"/>
              </a:rPr>
              <a:t> </a:t>
            </a:r>
            <a:r>
              <a:rPr sz="1800" b="1" spc="-5" dirty="0">
                <a:solidFill>
                  <a:srgbClr val="FF0000"/>
                </a:solidFill>
                <a:latin typeface="Verdana"/>
                <a:cs typeface="Verdana"/>
              </a:rPr>
              <a:t>en</a:t>
            </a:r>
            <a:r>
              <a:rPr sz="1800" b="1" dirty="0">
                <a:solidFill>
                  <a:srgbClr val="FF0000"/>
                </a:solidFill>
                <a:latin typeface="Verdana"/>
                <a:cs typeface="Verdana"/>
              </a:rPr>
              <a:t> </a:t>
            </a:r>
            <a:r>
              <a:rPr sz="1800" b="1" spc="-5" dirty="0">
                <a:solidFill>
                  <a:srgbClr val="FF0000"/>
                </a:solidFill>
                <a:latin typeface="Verdana"/>
                <a:cs typeface="Verdana"/>
              </a:rPr>
              <a:t>fonction</a:t>
            </a:r>
            <a:r>
              <a:rPr sz="1800" b="1" spc="20" dirty="0">
                <a:solidFill>
                  <a:srgbClr val="FF0000"/>
                </a:solidFill>
                <a:latin typeface="Verdana"/>
                <a:cs typeface="Verdana"/>
              </a:rPr>
              <a:t> </a:t>
            </a:r>
            <a:r>
              <a:rPr sz="1800" b="1" spc="-5" dirty="0">
                <a:solidFill>
                  <a:srgbClr val="FF0000"/>
                </a:solidFill>
                <a:latin typeface="Verdana"/>
                <a:cs typeface="Verdana"/>
              </a:rPr>
              <a:t>du</a:t>
            </a:r>
            <a:r>
              <a:rPr sz="1800" b="1" spc="10" dirty="0">
                <a:solidFill>
                  <a:srgbClr val="FF0000"/>
                </a:solidFill>
                <a:latin typeface="Verdana"/>
                <a:cs typeface="Verdana"/>
              </a:rPr>
              <a:t> </a:t>
            </a:r>
            <a:r>
              <a:rPr sz="1800" b="1" spc="-5" dirty="0">
                <a:solidFill>
                  <a:srgbClr val="FF0000"/>
                </a:solidFill>
                <a:latin typeface="Verdana"/>
                <a:cs typeface="Verdana"/>
              </a:rPr>
              <a:t>débit</a:t>
            </a:r>
            <a:endParaRPr sz="1800">
              <a:latin typeface="Verdana"/>
              <a:cs typeface="Verdana"/>
            </a:endParaRPr>
          </a:p>
        </p:txBody>
      </p:sp>
      <p:sp>
        <p:nvSpPr>
          <p:cNvPr id="4" name="Rectangle 3"/>
          <p:cNvSpPr/>
          <p:nvPr/>
        </p:nvSpPr>
        <p:spPr>
          <a:xfrm>
            <a:off x="137757" y="609600"/>
            <a:ext cx="4572000" cy="3139321"/>
          </a:xfrm>
          <a:prstGeom prst="rect">
            <a:avLst/>
          </a:prstGeom>
        </p:spPr>
        <p:txBody>
          <a:bodyPr>
            <a:spAutoFit/>
          </a:bodyPr>
          <a:lstStyle/>
          <a:p>
            <a:pPr marL="220345" algn="just">
              <a:lnSpc>
                <a:spcPct val="100000"/>
              </a:lnSpc>
              <a:spcBef>
                <a:spcPts val="1210"/>
              </a:spcBef>
            </a:pPr>
            <a:r>
              <a:rPr lang="fr-FR" spc="-10" dirty="0">
                <a:solidFill>
                  <a:srgbClr val="FF0000"/>
                </a:solidFill>
                <a:latin typeface="Verdana"/>
                <a:cs typeface="Verdana"/>
              </a:rPr>
              <a:t>Remarque</a:t>
            </a:r>
            <a:r>
              <a:rPr lang="fr-FR" spc="-75" dirty="0">
                <a:solidFill>
                  <a:srgbClr val="FF0000"/>
                </a:solidFill>
                <a:latin typeface="Verdana"/>
                <a:cs typeface="Verdana"/>
              </a:rPr>
              <a:t> </a:t>
            </a:r>
            <a:r>
              <a:rPr lang="fr-FR" dirty="0">
                <a:solidFill>
                  <a:srgbClr val="FF0000"/>
                </a:solidFill>
                <a:latin typeface="Verdana"/>
                <a:cs typeface="Verdana"/>
              </a:rPr>
              <a:t>:</a:t>
            </a:r>
            <a:endParaRPr lang="fr-FR" dirty="0">
              <a:latin typeface="Verdana"/>
              <a:cs typeface="Verdana"/>
            </a:endParaRPr>
          </a:p>
          <a:p>
            <a:pPr marL="220345" marR="40640" algn="just">
              <a:lnSpc>
                <a:spcPct val="100000"/>
              </a:lnSpc>
            </a:pPr>
            <a:r>
              <a:rPr lang="fr-FR" spc="-15" dirty="0">
                <a:latin typeface="Verdana"/>
                <a:cs typeface="Verdana"/>
              </a:rPr>
              <a:t>Pour</a:t>
            </a:r>
            <a:r>
              <a:rPr lang="fr-FR" spc="-10" dirty="0">
                <a:latin typeface="Verdana"/>
                <a:cs typeface="Verdana"/>
              </a:rPr>
              <a:t> les</a:t>
            </a:r>
            <a:r>
              <a:rPr lang="fr-FR" spc="-5" dirty="0">
                <a:latin typeface="Verdana"/>
                <a:cs typeface="Verdana"/>
              </a:rPr>
              <a:t> pompes</a:t>
            </a:r>
            <a:r>
              <a:rPr lang="fr-FR" dirty="0">
                <a:latin typeface="Verdana"/>
                <a:cs typeface="Verdana"/>
              </a:rPr>
              <a:t> </a:t>
            </a:r>
            <a:r>
              <a:rPr lang="fr-FR" spc="-5" dirty="0">
                <a:latin typeface="Verdana"/>
                <a:cs typeface="Verdana"/>
              </a:rPr>
              <a:t>centrifuges,</a:t>
            </a:r>
            <a:r>
              <a:rPr lang="fr-FR" dirty="0">
                <a:latin typeface="Verdana"/>
                <a:cs typeface="Verdana"/>
              </a:rPr>
              <a:t> </a:t>
            </a:r>
            <a:r>
              <a:rPr lang="fr-FR" spc="-5" dirty="0">
                <a:latin typeface="Verdana"/>
                <a:cs typeface="Verdana"/>
              </a:rPr>
              <a:t>le</a:t>
            </a:r>
            <a:r>
              <a:rPr lang="fr-FR" dirty="0">
                <a:latin typeface="Verdana"/>
                <a:cs typeface="Verdana"/>
              </a:rPr>
              <a:t> </a:t>
            </a:r>
            <a:r>
              <a:rPr lang="fr-FR" spc="-5" dirty="0">
                <a:latin typeface="Verdana"/>
                <a:cs typeface="Verdana"/>
              </a:rPr>
              <a:t>rendement</a:t>
            </a:r>
            <a:r>
              <a:rPr lang="fr-FR" dirty="0">
                <a:latin typeface="Verdana"/>
                <a:cs typeface="Verdana"/>
              </a:rPr>
              <a:t> </a:t>
            </a:r>
            <a:r>
              <a:rPr lang="fr-FR" spc="-5" dirty="0">
                <a:latin typeface="Verdana"/>
                <a:cs typeface="Verdana"/>
              </a:rPr>
              <a:t>présente</a:t>
            </a:r>
            <a:r>
              <a:rPr lang="fr-FR" dirty="0">
                <a:latin typeface="Verdana"/>
                <a:cs typeface="Verdana"/>
              </a:rPr>
              <a:t> </a:t>
            </a:r>
            <a:r>
              <a:rPr lang="fr-FR" spc="-10" dirty="0">
                <a:latin typeface="Verdana"/>
                <a:cs typeface="Verdana"/>
              </a:rPr>
              <a:t>un </a:t>
            </a:r>
            <a:r>
              <a:rPr lang="fr-FR" spc="-5" dirty="0">
                <a:latin typeface="Verdana"/>
                <a:cs typeface="Verdana"/>
              </a:rPr>
              <a:t> </a:t>
            </a:r>
            <a:r>
              <a:rPr lang="fr-FR" dirty="0">
                <a:latin typeface="Verdana"/>
                <a:cs typeface="Verdana"/>
              </a:rPr>
              <a:t>maximum </a:t>
            </a:r>
            <a:r>
              <a:rPr lang="fr-FR" spc="-10" dirty="0">
                <a:latin typeface="Verdana"/>
                <a:cs typeface="Verdana"/>
              </a:rPr>
              <a:t>en </a:t>
            </a:r>
            <a:r>
              <a:rPr lang="fr-FR" spc="-5" dirty="0">
                <a:latin typeface="Verdana"/>
                <a:cs typeface="Verdana"/>
              </a:rPr>
              <a:t>fonction </a:t>
            </a:r>
            <a:r>
              <a:rPr lang="fr-FR" dirty="0">
                <a:latin typeface="Verdana"/>
                <a:cs typeface="Verdana"/>
              </a:rPr>
              <a:t>du </a:t>
            </a:r>
            <a:r>
              <a:rPr lang="fr-FR" spc="-5" dirty="0">
                <a:latin typeface="Verdana"/>
                <a:cs typeface="Verdana"/>
              </a:rPr>
              <a:t>débit </a:t>
            </a:r>
            <a:r>
              <a:rPr lang="fr-FR" spc="-65" dirty="0" err="1">
                <a:latin typeface="Verdana"/>
                <a:cs typeface="Verdana"/>
              </a:rPr>
              <a:t>Qv</a:t>
            </a:r>
            <a:r>
              <a:rPr lang="fr-FR" spc="-65" dirty="0">
                <a:latin typeface="Verdana"/>
                <a:cs typeface="Verdana"/>
              </a:rPr>
              <a:t>,</a:t>
            </a:r>
            <a:r>
              <a:rPr lang="fr-FR" spc="570" dirty="0">
                <a:latin typeface="Verdana"/>
                <a:cs typeface="Verdana"/>
              </a:rPr>
              <a:t> </a:t>
            </a:r>
            <a:r>
              <a:rPr lang="fr-FR" spc="-5" dirty="0">
                <a:latin typeface="Verdana"/>
                <a:cs typeface="Verdana"/>
              </a:rPr>
              <a:t>cette courbe </a:t>
            </a:r>
            <a:r>
              <a:rPr lang="fr-FR" b="1" spc="-5" dirty="0">
                <a:latin typeface="Verdana"/>
                <a:cs typeface="Verdana"/>
              </a:rPr>
              <a:t>fournie </a:t>
            </a:r>
            <a:r>
              <a:rPr lang="fr-FR" b="1" dirty="0">
                <a:latin typeface="Verdana"/>
                <a:cs typeface="Verdana"/>
              </a:rPr>
              <a:t>par </a:t>
            </a:r>
            <a:r>
              <a:rPr lang="fr-FR" b="1" spc="5" dirty="0">
                <a:latin typeface="Verdana"/>
                <a:cs typeface="Verdana"/>
              </a:rPr>
              <a:t> </a:t>
            </a:r>
            <a:r>
              <a:rPr lang="fr-FR" b="1" spc="-5" dirty="0">
                <a:latin typeface="Verdana"/>
                <a:cs typeface="Verdana"/>
              </a:rPr>
              <a:t>le constructeur </a:t>
            </a:r>
            <a:r>
              <a:rPr lang="fr-FR" spc="-5" dirty="0">
                <a:latin typeface="Verdana"/>
                <a:cs typeface="Verdana"/>
              </a:rPr>
              <a:t>doit être prise </a:t>
            </a:r>
            <a:r>
              <a:rPr lang="fr-FR" spc="-10" dirty="0">
                <a:latin typeface="Verdana"/>
                <a:cs typeface="Verdana"/>
              </a:rPr>
              <a:t>en </a:t>
            </a:r>
            <a:r>
              <a:rPr lang="fr-FR" spc="-5" dirty="0">
                <a:latin typeface="Verdana"/>
                <a:cs typeface="Verdana"/>
              </a:rPr>
              <a:t>compte lors du choix d’une </a:t>
            </a:r>
            <a:r>
              <a:rPr lang="fr-FR" spc="-690" dirty="0">
                <a:latin typeface="Verdana"/>
                <a:cs typeface="Verdana"/>
              </a:rPr>
              <a:t> </a:t>
            </a:r>
            <a:r>
              <a:rPr lang="fr-FR" spc="-5" dirty="0">
                <a:latin typeface="Verdana"/>
                <a:cs typeface="Verdana"/>
              </a:rPr>
              <a:t>pompe de </a:t>
            </a:r>
            <a:r>
              <a:rPr lang="fr-FR" dirty="0">
                <a:latin typeface="Verdana"/>
                <a:cs typeface="Verdana"/>
              </a:rPr>
              <a:t>façon à </a:t>
            </a:r>
            <a:r>
              <a:rPr lang="fr-FR" spc="-5" dirty="0">
                <a:latin typeface="Verdana"/>
                <a:cs typeface="Verdana"/>
              </a:rPr>
              <a:t>ce que le point de fonctionnement se trouve </a:t>
            </a:r>
            <a:r>
              <a:rPr lang="fr-FR" spc="-690" dirty="0">
                <a:latin typeface="Verdana"/>
                <a:cs typeface="Verdana"/>
              </a:rPr>
              <a:t> </a:t>
            </a:r>
            <a:r>
              <a:rPr lang="fr-FR" spc="-5" dirty="0">
                <a:latin typeface="Verdana"/>
                <a:cs typeface="Verdana"/>
              </a:rPr>
              <a:t>dans</a:t>
            </a:r>
            <a:r>
              <a:rPr lang="fr-FR" spc="-35" dirty="0">
                <a:latin typeface="Verdana"/>
                <a:cs typeface="Verdana"/>
              </a:rPr>
              <a:t> </a:t>
            </a:r>
            <a:r>
              <a:rPr lang="fr-FR" dirty="0">
                <a:latin typeface="Verdana"/>
                <a:cs typeface="Verdana"/>
              </a:rPr>
              <a:t>une</a:t>
            </a:r>
            <a:r>
              <a:rPr lang="fr-FR" spc="-25" dirty="0">
                <a:latin typeface="Verdana"/>
                <a:cs typeface="Verdana"/>
              </a:rPr>
              <a:t> </a:t>
            </a:r>
            <a:r>
              <a:rPr lang="fr-FR" spc="-5" dirty="0">
                <a:latin typeface="Verdana"/>
                <a:cs typeface="Verdana"/>
              </a:rPr>
              <a:t>zone</a:t>
            </a:r>
            <a:r>
              <a:rPr lang="fr-FR" spc="-25" dirty="0">
                <a:latin typeface="Verdana"/>
                <a:cs typeface="Verdana"/>
              </a:rPr>
              <a:t> </a:t>
            </a:r>
            <a:r>
              <a:rPr lang="fr-FR" spc="-5" dirty="0">
                <a:latin typeface="Verdana"/>
                <a:cs typeface="Verdana"/>
              </a:rPr>
              <a:t>de</a:t>
            </a:r>
            <a:r>
              <a:rPr lang="fr-FR" spc="-15" dirty="0">
                <a:latin typeface="Verdana"/>
                <a:cs typeface="Verdana"/>
              </a:rPr>
              <a:t> </a:t>
            </a:r>
            <a:r>
              <a:rPr lang="fr-FR" spc="-5" dirty="0">
                <a:latin typeface="Verdana"/>
                <a:cs typeface="Verdana"/>
              </a:rPr>
              <a:t>rendement</a:t>
            </a:r>
            <a:r>
              <a:rPr lang="fr-FR" spc="-10" dirty="0">
                <a:latin typeface="Verdana"/>
                <a:cs typeface="Verdana"/>
              </a:rPr>
              <a:t> </a:t>
            </a:r>
            <a:r>
              <a:rPr lang="fr-FR" dirty="0">
                <a:latin typeface="Verdana"/>
                <a:cs typeface="Verdana"/>
              </a:rPr>
              <a:t>maximum</a:t>
            </a:r>
            <a:r>
              <a:rPr lang="fr-FR" spc="10" dirty="0">
                <a:latin typeface="Verdana"/>
                <a:cs typeface="Verdana"/>
              </a:rPr>
              <a:t> </a:t>
            </a:r>
            <a:r>
              <a:rPr lang="fr-FR" spc="-5" dirty="0">
                <a:latin typeface="Verdana"/>
                <a:cs typeface="Verdana"/>
              </a:rPr>
              <a:t>de</a:t>
            </a:r>
            <a:r>
              <a:rPr lang="fr-FR" spc="-15" dirty="0">
                <a:latin typeface="Verdana"/>
                <a:cs typeface="Verdana"/>
              </a:rPr>
              <a:t> </a:t>
            </a:r>
            <a:r>
              <a:rPr lang="fr-FR" spc="-5" dirty="0">
                <a:latin typeface="Verdana"/>
                <a:cs typeface="Verdana"/>
              </a:rPr>
              <a:t>la</a:t>
            </a:r>
            <a:r>
              <a:rPr lang="fr-FR" spc="10" dirty="0">
                <a:latin typeface="Verdana"/>
                <a:cs typeface="Verdana"/>
              </a:rPr>
              <a:t> </a:t>
            </a:r>
            <a:r>
              <a:rPr lang="fr-FR" spc="-5" dirty="0">
                <a:latin typeface="Verdana"/>
                <a:cs typeface="Verdana"/>
              </a:rPr>
              <a:t>pompe.</a:t>
            </a:r>
            <a:endParaRPr lang="fr-FR" dirty="0">
              <a:latin typeface="Verdana"/>
              <a:cs typeface="Verdana"/>
            </a:endParaRPr>
          </a:p>
        </p:txBody>
      </p:sp>
      <p:sp>
        <p:nvSpPr>
          <p:cNvPr id="5" name="Espace réservé du numéro de diapositive 4"/>
          <p:cNvSpPr>
            <a:spLocks noGrp="1"/>
          </p:cNvSpPr>
          <p:nvPr>
            <p:ph type="sldNum" sz="quarter" idx="7"/>
          </p:nvPr>
        </p:nvSpPr>
        <p:spPr/>
        <p:txBody>
          <a:bodyPr/>
          <a:lstStyle/>
          <a:p>
            <a:fld id="{B6F15528-21DE-4FAA-801E-634DDDAF4B2B}" type="slidenum">
              <a:rPr lang="fr-FR" smtClean="0"/>
              <a:t>58</a:t>
            </a:fld>
            <a:endParaRPr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3191" y="335762"/>
            <a:ext cx="6333490" cy="1492885"/>
          </a:xfrm>
          <a:prstGeom prst="rect">
            <a:avLst/>
          </a:prstGeom>
        </p:spPr>
        <p:txBody>
          <a:bodyPr vert="horz" wrap="square" lIns="0" tIns="135890" rIns="0" bIns="0" rtlCol="0">
            <a:spAutoFit/>
          </a:bodyPr>
          <a:lstStyle/>
          <a:p>
            <a:pPr marL="83820">
              <a:lnSpc>
                <a:spcPct val="100000"/>
              </a:lnSpc>
              <a:spcBef>
                <a:spcPts val="1070"/>
              </a:spcBef>
              <a:tabLst>
                <a:tab pos="1542415" algn="l"/>
              </a:tabLst>
            </a:pPr>
            <a:r>
              <a:rPr sz="2000" b="1" dirty="0">
                <a:solidFill>
                  <a:srgbClr val="FF0000"/>
                </a:solidFill>
                <a:latin typeface="Verdana"/>
                <a:cs typeface="Verdana"/>
              </a:rPr>
              <a:t>Courbe</a:t>
            </a:r>
            <a:r>
              <a:rPr sz="2000" b="1" spc="-20" dirty="0">
                <a:solidFill>
                  <a:srgbClr val="FF0000"/>
                </a:solidFill>
                <a:latin typeface="Verdana"/>
                <a:cs typeface="Verdana"/>
              </a:rPr>
              <a:t> </a:t>
            </a:r>
            <a:r>
              <a:rPr sz="2000" b="1" dirty="0">
                <a:solidFill>
                  <a:srgbClr val="FF0000"/>
                </a:solidFill>
                <a:latin typeface="Verdana"/>
                <a:cs typeface="Verdana"/>
              </a:rPr>
              <a:t>P	-Q</a:t>
            </a:r>
            <a:endParaRPr sz="2000">
              <a:latin typeface="Verdana"/>
              <a:cs typeface="Verdana"/>
            </a:endParaRPr>
          </a:p>
          <a:p>
            <a:pPr marL="12700">
              <a:lnSpc>
                <a:spcPct val="100000"/>
              </a:lnSpc>
              <a:spcBef>
                <a:spcPts val="975"/>
              </a:spcBef>
            </a:pPr>
            <a:r>
              <a:rPr sz="2000" dirty="0">
                <a:latin typeface="Verdana"/>
                <a:cs typeface="Verdana"/>
              </a:rPr>
              <a:t>La</a:t>
            </a:r>
            <a:r>
              <a:rPr sz="2000" spc="-25" dirty="0">
                <a:latin typeface="Verdana"/>
                <a:cs typeface="Verdana"/>
              </a:rPr>
              <a:t> </a:t>
            </a:r>
            <a:r>
              <a:rPr sz="2000" dirty="0">
                <a:latin typeface="Verdana"/>
                <a:cs typeface="Verdana"/>
              </a:rPr>
              <a:t>courbe</a:t>
            </a:r>
            <a:r>
              <a:rPr sz="2000" spc="-45" dirty="0">
                <a:latin typeface="Verdana"/>
                <a:cs typeface="Verdana"/>
              </a:rPr>
              <a:t> </a:t>
            </a:r>
            <a:r>
              <a:rPr sz="2000" b="1" spc="-5" dirty="0">
                <a:latin typeface="Verdana"/>
                <a:cs typeface="Verdana"/>
              </a:rPr>
              <a:t>P-Q</a:t>
            </a:r>
            <a:r>
              <a:rPr sz="2000" b="1" dirty="0">
                <a:latin typeface="Verdana"/>
                <a:cs typeface="Verdana"/>
              </a:rPr>
              <a:t> </a:t>
            </a:r>
            <a:r>
              <a:rPr sz="2000" spc="-5" dirty="0">
                <a:latin typeface="Verdana"/>
                <a:cs typeface="Verdana"/>
              </a:rPr>
              <a:t>peut</a:t>
            </a:r>
            <a:r>
              <a:rPr sz="2000" spc="-15" dirty="0">
                <a:latin typeface="Verdana"/>
                <a:cs typeface="Verdana"/>
              </a:rPr>
              <a:t> </a:t>
            </a:r>
            <a:r>
              <a:rPr sz="2000" dirty="0">
                <a:latin typeface="Verdana"/>
                <a:cs typeface="Verdana"/>
              </a:rPr>
              <a:t>se</a:t>
            </a:r>
            <a:r>
              <a:rPr sz="2000" spc="-10" dirty="0">
                <a:latin typeface="Verdana"/>
                <a:cs typeface="Verdana"/>
              </a:rPr>
              <a:t> </a:t>
            </a:r>
            <a:r>
              <a:rPr sz="2000" spc="-5" dirty="0">
                <a:latin typeface="Verdana"/>
                <a:cs typeface="Verdana"/>
              </a:rPr>
              <a:t>déduire</a:t>
            </a:r>
            <a:r>
              <a:rPr sz="2000" spc="-10" dirty="0">
                <a:latin typeface="Verdana"/>
                <a:cs typeface="Verdana"/>
              </a:rPr>
              <a:t> </a:t>
            </a:r>
            <a:r>
              <a:rPr sz="2000" spc="-5" dirty="0">
                <a:latin typeface="Verdana"/>
                <a:cs typeface="Verdana"/>
              </a:rPr>
              <a:t>des</a:t>
            </a:r>
            <a:r>
              <a:rPr sz="2000" spc="-25" dirty="0">
                <a:latin typeface="Verdana"/>
                <a:cs typeface="Verdana"/>
              </a:rPr>
              <a:t> </a:t>
            </a:r>
            <a:r>
              <a:rPr sz="2000" spc="-5" dirty="0">
                <a:latin typeface="Verdana"/>
                <a:cs typeface="Verdana"/>
              </a:rPr>
              <a:t>précédentes</a:t>
            </a:r>
            <a:r>
              <a:rPr sz="2000" spc="-20" dirty="0">
                <a:latin typeface="Verdana"/>
                <a:cs typeface="Verdana"/>
              </a:rPr>
              <a:t> </a:t>
            </a:r>
            <a:r>
              <a:rPr sz="2000" dirty="0">
                <a:latin typeface="Verdana"/>
                <a:cs typeface="Verdana"/>
              </a:rPr>
              <a:t>:</a:t>
            </a:r>
            <a:endParaRPr sz="2000">
              <a:latin typeface="Verdana"/>
              <a:cs typeface="Verdana"/>
            </a:endParaRPr>
          </a:p>
          <a:p>
            <a:pPr>
              <a:lnSpc>
                <a:spcPct val="100000"/>
              </a:lnSpc>
              <a:spcBef>
                <a:spcPts val="35"/>
              </a:spcBef>
            </a:pPr>
            <a:endParaRPr sz="1950">
              <a:latin typeface="Verdana"/>
              <a:cs typeface="Verdana"/>
            </a:endParaRPr>
          </a:p>
          <a:p>
            <a:pPr marL="12700">
              <a:lnSpc>
                <a:spcPct val="100000"/>
              </a:lnSpc>
            </a:pPr>
            <a:r>
              <a:rPr sz="2000" dirty="0">
                <a:latin typeface="Verdana"/>
                <a:cs typeface="Verdana"/>
              </a:rPr>
              <a:t>En</a:t>
            </a:r>
            <a:r>
              <a:rPr sz="2000" spc="-35" dirty="0">
                <a:latin typeface="Verdana"/>
                <a:cs typeface="Verdana"/>
              </a:rPr>
              <a:t> </a:t>
            </a:r>
            <a:r>
              <a:rPr sz="2000" spc="-10" dirty="0">
                <a:latin typeface="Verdana"/>
                <a:cs typeface="Verdana"/>
              </a:rPr>
              <a:t>rappelant</a:t>
            </a:r>
            <a:r>
              <a:rPr sz="2000" spc="-5" dirty="0">
                <a:latin typeface="Verdana"/>
                <a:cs typeface="Verdana"/>
              </a:rPr>
              <a:t> l’expression</a:t>
            </a:r>
            <a:r>
              <a:rPr sz="2000" spc="-10" dirty="0">
                <a:latin typeface="Verdana"/>
                <a:cs typeface="Verdana"/>
              </a:rPr>
              <a:t> </a:t>
            </a:r>
            <a:r>
              <a:rPr sz="2000" spc="-5" dirty="0">
                <a:latin typeface="Verdana"/>
                <a:cs typeface="Verdana"/>
              </a:rPr>
              <a:t>de</a:t>
            </a:r>
            <a:r>
              <a:rPr sz="2000" spc="-15" dirty="0">
                <a:latin typeface="Verdana"/>
                <a:cs typeface="Verdana"/>
              </a:rPr>
              <a:t> </a:t>
            </a:r>
            <a:r>
              <a:rPr sz="2000" spc="-10" dirty="0">
                <a:latin typeface="Verdana"/>
                <a:cs typeface="Verdana"/>
              </a:rPr>
              <a:t>la</a:t>
            </a:r>
            <a:r>
              <a:rPr sz="2000" dirty="0">
                <a:latin typeface="Verdana"/>
                <a:cs typeface="Verdana"/>
              </a:rPr>
              <a:t> puissance</a:t>
            </a:r>
            <a:endParaRPr sz="2000">
              <a:latin typeface="Verdana"/>
              <a:cs typeface="Verdana"/>
            </a:endParaRPr>
          </a:p>
        </p:txBody>
      </p:sp>
      <p:pic>
        <p:nvPicPr>
          <p:cNvPr id="3" name="object 3"/>
          <p:cNvPicPr/>
          <p:nvPr/>
        </p:nvPicPr>
        <p:blipFill>
          <a:blip r:embed="rId2" cstate="print"/>
          <a:stretch>
            <a:fillRect/>
          </a:stretch>
        </p:blipFill>
        <p:spPr>
          <a:xfrm>
            <a:off x="4739539" y="3042679"/>
            <a:ext cx="4081640" cy="2918732"/>
          </a:xfrm>
          <a:prstGeom prst="rect">
            <a:avLst/>
          </a:prstGeom>
        </p:spPr>
      </p:pic>
      <p:grpSp>
        <p:nvGrpSpPr>
          <p:cNvPr id="4" name="object 4"/>
          <p:cNvGrpSpPr/>
          <p:nvPr/>
        </p:nvGrpSpPr>
        <p:grpSpPr>
          <a:xfrm>
            <a:off x="2999000" y="5351748"/>
            <a:ext cx="384175" cy="363855"/>
            <a:chOff x="2999000" y="5351748"/>
            <a:chExt cx="384175" cy="363855"/>
          </a:xfrm>
        </p:grpSpPr>
        <p:sp>
          <p:nvSpPr>
            <p:cNvPr id="5" name="object 5"/>
            <p:cNvSpPr/>
            <p:nvPr/>
          </p:nvSpPr>
          <p:spPr>
            <a:xfrm>
              <a:off x="3005816" y="5579909"/>
              <a:ext cx="43815" cy="25400"/>
            </a:xfrm>
            <a:custGeom>
              <a:avLst/>
              <a:gdLst/>
              <a:ahLst/>
              <a:cxnLst/>
              <a:rect l="l" t="t" r="r" b="b"/>
              <a:pathLst>
                <a:path w="43814" h="25400">
                  <a:moveTo>
                    <a:pt x="0" y="25039"/>
                  </a:moveTo>
                  <a:lnTo>
                    <a:pt x="43412" y="0"/>
                  </a:lnTo>
                </a:path>
              </a:pathLst>
            </a:custGeom>
            <a:ln w="13623">
              <a:solidFill>
                <a:srgbClr val="000000"/>
              </a:solidFill>
            </a:ln>
          </p:spPr>
          <p:txBody>
            <a:bodyPr wrap="square" lIns="0" tIns="0" rIns="0" bIns="0" rtlCol="0"/>
            <a:lstStyle/>
            <a:p>
              <a:endParaRPr/>
            </a:p>
          </p:txBody>
        </p:sp>
        <p:sp>
          <p:nvSpPr>
            <p:cNvPr id="6" name="object 6"/>
            <p:cNvSpPr/>
            <p:nvPr/>
          </p:nvSpPr>
          <p:spPr>
            <a:xfrm>
              <a:off x="3049229" y="5586689"/>
              <a:ext cx="62865" cy="115570"/>
            </a:xfrm>
            <a:custGeom>
              <a:avLst/>
              <a:gdLst/>
              <a:ahLst/>
              <a:cxnLst/>
              <a:rect l="l" t="t" r="r" b="b"/>
              <a:pathLst>
                <a:path w="62864" h="115570">
                  <a:moveTo>
                    <a:pt x="0" y="0"/>
                  </a:moveTo>
                  <a:lnTo>
                    <a:pt x="62371" y="114970"/>
                  </a:lnTo>
                </a:path>
              </a:pathLst>
            </a:custGeom>
            <a:ln w="27787">
              <a:solidFill>
                <a:srgbClr val="000000"/>
              </a:solidFill>
            </a:ln>
          </p:spPr>
          <p:txBody>
            <a:bodyPr wrap="square" lIns="0" tIns="0" rIns="0" bIns="0" rtlCol="0"/>
            <a:lstStyle/>
            <a:p>
              <a:endParaRPr/>
            </a:p>
          </p:txBody>
        </p:sp>
        <p:sp>
          <p:nvSpPr>
            <p:cNvPr id="7" name="object 7"/>
            <p:cNvSpPr/>
            <p:nvPr/>
          </p:nvSpPr>
          <p:spPr>
            <a:xfrm>
              <a:off x="3118583" y="5358740"/>
              <a:ext cx="264160" cy="343535"/>
            </a:xfrm>
            <a:custGeom>
              <a:avLst/>
              <a:gdLst/>
              <a:ahLst/>
              <a:cxnLst/>
              <a:rect l="l" t="t" r="r" b="b"/>
              <a:pathLst>
                <a:path w="264160" h="343535">
                  <a:moveTo>
                    <a:pt x="0" y="342919"/>
                  </a:moveTo>
                  <a:lnTo>
                    <a:pt x="82675" y="0"/>
                  </a:lnTo>
                </a:path>
                <a:path w="264160" h="343535">
                  <a:moveTo>
                    <a:pt x="82675" y="0"/>
                  </a:moveTo>
                  <a:lnTo>
                    <a:pt x="264123" y="0"/>
                  </a:lnTo>
                </a:path>
              </a:pathLst>
            </a:custGeom>
            <a:ln w="13753">
              <a:solidFill>
                <a:srgbClr val="000000"/>
              </a:solidFill>
            </a:ln>
          </p:spPr>
          <p:txBody>
            <a:bodyPr wrap="square" lIns="0" tIns="0" rIns="0" bIns="0" rtlCol="0"/>
            <a:lstStyle/>
            <a:p>
              <a:endParaRPr/>
            </a:p>
          </p:txBody>
        </p:sp>
      </p:grpSp>
      <p:sp>
        <p:nvSpPr>
          <p:cNvPr id="8" name="object 8"/>
          <p:cNvSpPr txBox="1"/>
          <p:nvPr/>
        </p:nvSpPr>
        <p:spPr>
          <a:xfrm>
            <a:off x="923442" y="3163951"/>
            <a:ext cx="3841115" cy="2639060"/>
          </a:xfrm>
          <a:prstGeom prst="rect">
            <a:avLst/>
          </a:prstGeom>
        </p:spPr>
        <p:txBody>
          <a:bodyPr vert="horz" wrap="square" lIns="0" tIns="13335" rIns="0" bIns="0" rtlCol="0">
            <a:spAutoFit/>
          </a:bodyPr>
          <a:lstStyle/>
          <a:p>
            <a:pPr marL="25400" marR="202565" algn="just">
              <a:lnSpc>
                <a:spcPct val="100000"/>
              </a:lnSpc>
              <a:spcBef>
                <a:spcPts val="105"/>
              </a:spcBef>
            </a:pPr>
            <a:r>
              <a:rPr sz="2000" b="1" dirty="0">
                <a:latin typeface="Verdana"/>
                <a:cs typeface="Verdana"/>
              </a:rPr>
              <a:t>La</a:t>
            </a:r>
            <a:r>
              <a:rPr sz="2000" b="1" spc="5" dirty="0">
                <a:latin typeface="Verdana"/>
                <a:cs typeface="Verdana"/>
              </a:rPr>
              <a:t> </a:t>
            </a:r>
            <a:r>
              <a:rPr sz="2000" b="1" spc="-5" dirty="0">
                <a:latin typeface="Verdana"/>
                <a:cs typeface="Verdana"/>
              </a:rPr>
              <a:t>puissance</a:t>
            </a:r>
            <a:r>
              <a:rPr sz="2000" b="1" spc="675" dirty="0">
                <a:latin typeface="Verdana"/>
                <a:cs typeface="Verdana"/>
              </a:rPr>
              <a:t> </a:t>
            </a:r>
            <a:r>
              <a:rPr sz="2000" b="1" spc="-5" dirty="0">
                <a:latin typeface="Verdana"/>
                <a:cs typeface="Verdana"/>
              </a:rPr>
              <a:t>absorbée </a:t>
            </a:r>
            <a:r>
              <a:rPr sz="2000" b="1" spc="-670" dirty="0">
                <a:latin typeface="Verdana"/>
                <a:cs typeface="Verdana"/>
              </a:rPr>
              <a:t> </a:t>
            </a:r>
            <a:r>
              <a:rPr sz="2000" spc="-5" dirty="0">
                <a:latin typeface="Verdana"/>
                <a:cs typeface="Verdana"/>
              </a:rPr>
              <a:t>est</a:t>
            </a:r>
            <a:r>
              <a:rPr sz="2000" spc="480" dirty="0">
                <a:latin typeface="Verdana"/>
                <a:cs typeface="Verdana"/>
              </a:rPr>
              <a:t> </a:t>
            </a:r>
            <a:r>
              <a:rPr sz="2000" spc="-10" dirty="0">
                <a:latin typeface="Verdana"/>
                <a:cs typeface="Verdana"/>
              </a:rPr>
              <a:t>en</a:t>
            </a:r>
            <a:r>
              <a:rPr sz="2000" spc="480" dirty="0">
                <a:latin typeface="Verdana"/>
                <a:cs typeface="Verdana"/>
              </a:rPr>
              <a:t> </a:t>
            </a:r>
            <a:r>
              <a:rPr sz="2000" spc="-10" dirty="0">
                <a:latin typeface="Verdana"/>
                <a:cs typeface="Verdana"/>
              </a:rPr>
              <a:t>général</a:t>
            </a:r>
            <a:r>
              <a:rPr sz="2000" spc="465" dirty="0">
                <a:latin typeface="Verdana"/>
                <a:cs typeface="Verdana"/>
              </a:rPr>
              <a:t> </a:t>
            </a:r>
            <a:r>
              <a:rPr sz="2000" spc="-5" dirty="0">
                <a:latin typeface="Verdana"/>
                <a:cs typeface="Verdana"/>
              </a:rPr>
              <a:t>donnée</a:t>
            </a:r>
            <a:r>
              <a:rPr sz="2000" spc="475" dirty="0">
                <a:latin typeface="Verdana"/>
                <a:cs typeface="Verdana"/>
              </a:rPr>
              <a:t> </a:t>
            </a:r>
            <a:r>
              <a:rPr sz="2000" spc="-5" dirty="0">
                <a:latin typeface="Verdana"/>
                <a:cs typeface="Verdana"/>
              </a:rPr>
              <a:t>par </a:t>
            </a:r>
            <a:r>
              <a:rPr sz="2000" spc="-690" dirty="0">
                <a:latin typeface="Verdana"/>
                <a:cs typeface="Verdana"/>
              </a:rPr>
              <a:t> </a:t>
            </a:r>
            <a:r>
              <a:rPr sz="2000" spc="-5" dirty="0">
                <a:latin typeface="Verdana"/>
                <a:cs typeface="Verdana"/>
              </a:rPr>
              <a:t>le constructeur </a:t>
            </a:r>
            <a:r>
              <a:rPr sz="2000" dirty="0">
                <a:latin typeface="Verdana"/>
                <a:cs typeface="Verdana"/>
              </a:rPr>
              <a:t>à </a:t>
            </a:r>
            <a:r>
              <a:rPr sz="2000" spc="-5" dirty="0">
                <a:latin typeface="Verdana"/>
                <a:cs typeface="Verdana"/>
              </a:rPr>
              <a:t>partir des </a:t>
            </a:r>
            <a:r>
              <a:rPr sz="2000" dirty="0">
                <a:latin typeface="Verdana"/>
                <a:cs typeface="Verdana"/>
              </a:rPr>
              <a:t> </a:t>
            </a:r>
            <a:r>
              <a:rPr sz="2000" spc="-10" dirty="0">
                <a:latin typeface="Verdana"/>
                <a:cs typeface="Verdana"/>
              </a:rPr>
              <a:t>caractéristiques</a:t>
            </a:r>
            <a:r>
              <a:rPr sz="2000" spc="-5" dirty="0">
                <a:latin typeface="Verdana"/>
                <a:cs typeface="Verdana"/>
              </a:rPr>
              <a:t> et</a:t>
            </a:r>
            <a:r>
              <a:rPr sz="2000" dirty="0">
                <a:latin typeface="Verdana"/>
                <a:cs typeface="Verdana"/>
              </a:rPr>
              <a:t> </a:t>
            </a:r>
            <a:r>
              <a:rPr sz="2000" spc="-5" dirty="0">
                <a:latin typeface="Verdana"/>
                <a:cs typeface="Verdana"/>
              </a:rPr>
              <a:t>de </a:t>
            </a:r>
            <a:r>
              <a:rPr sz="2000" dirty="0">
                <a:latin typeface="Verdana"/>
                <a:cs typeface="Verdana"/>
              </a:rPr>
              <a:t> </a:t>
            </a:r>
            <a:r>
              <a:rPr sz="2000" spc="-5" dirty="0">
                <a:latin typeface="Verdana"/>
                <a:cs typeface="Verdana"/>
              </a:rPr>
              <a:t>l’intensité</a:t>
            </a:r>
            <a:r>
              <a:rPr sz="2000" dirty="0">
                <a:latin typeface="Verdana"/>
                <a:cs typeface="Verdana"/>
              </a:rPr>
              <a:t> </a:t>
            </a:r>
            <a:r>
              <a:rPr sz="2000" spc="-5" dirty="0">
                <a:latin typeface="Verdana"/>
                <a:cs typeface="Verdana"/>
              </a:rPr>
              <a:t>du</a:t>
            </a:r>
            <a:r>
              <a:rPr sz="2000" dirty="0">
                <a:latin typeface="Verdana"/>
                <a:cs typeface="Verdana"/>
              </a:rPr>
              <a:t> </a:t>
            </a:r>
            <a:r>
              <a:rPr sz="2000" spc="-5" dirty="0">
                <a:latin typeface="Verdana"/>
                <a:cs typeface="Verdana"/>
              </a:rPr>
              <a:t>moteur </a:t>
            </a:r>
            <a:r>
              <a:rPr sz="2000" spc="-690" dirty="0">
                <a:latin typeface="Verdana"/>
                <a:cs typeface="Verdana"/>
              </a:rPr>
              <a:t> </a:t>
            </a:r>
            <a:r>
              <a:rPr sz="2000" spc="-5" dirty="0">
                <a:latin typeface="Verdana"/>
                <a:cs typeface="Verdana"/>
              </a:rPr>
              <a:t>électrique</a:t>
            </a:r>
            <a:r>
              <a:rPr sz="2000" spc="-45" dirty="0">
                <a:latin typeface="Verdana"/>
                <a:cs typeface="Verdana"/>
              </a:rPr>
              <a:t> </a:t>
            </a:r>
            <a:r>
              <a:rPr sz="2000" spc="-5" dirty="0">
                <a:latin typeface="Verdana"/>
                <a:cs typeface="Verdana"/>
              </a:rPr>
              <a:t>d’entrainement.</a:t>
            </a:r>
            <a:endParaRPr sz="2000">
              <a:latin typeface="Verdana"/>
              <a:cs typeface="Verdana"/>
            </a:endParaRPr>
          </a:p>
          <a:p>
            <a:pPr marL="140970">
              <a:lnSpc>
                <a:spcPct val="100000"/>
              </a:lnSpc>
              <a:spcBef>
                <a:spcPts val="1125"/>
              </a:spcBef>
              <a:tabLst>
                <a:tab pos="2287905" algn="l"/>
              </a:tabLst>
            </a:pPr>
            <a:r>
              <a:rPr sz="6000" i="1" spc="104" baseline="-11805" dirty="0">
                <a:latin typeface="Times New Roman"/>
                <a:cs typeface="Times New Roman"/>
              </a:rPr>
              <a:t>P</a:t>
            </a:r>
            <a:r>
              <a:rPr sz="2325" i="1" spc="157" baseline="-35842" dirty="0">
                <a:latin typeface="Times New Roman"/>
                <a:cs typeface="Times New Roman"/>
              </a:rPr>
              <a:t>ab</a:t>
            </a:r>
            <a:r>
              <a:rPr sz="2325" i="1" spc="89" baseline="-35842" dirty="0">
                <a:latin typeface="Times New Roman"/>
                <a:cs typeface="Times New Roman"/>
              </a:rPr>
              <a:t>s</a:t>
            </a:r>
            <a:r>
              <a:rPr sz="2325" i="1" spc="157" baseline="-35842" dirty="0">
                <a:latin typeface="Times New Roman"/>
                <a:cs typeface="Times New Roman"/>
              </a:rPr>
              <a:t>o</a:t>
            </a:r>
            <a:r>
              <a:rPr sz="2325" i="1" spc="89" baseline="-35842" dirty="0">
                <a:latin typeface="Times New Roman"/>
                <a:cs typeface="Times New Roman"/>
              </a:rPr>
              <a:t>r</a:t>
            </a:r>
            <a:r>
              <a:rPr sz="2325" i="1" spc="157" baseline="-35842" dirty="0">
                <a:latin typeface="Times New Roman"/>
                <a:cs typeface="Times New Roman"/>
              </a:rPr>
              <a:t>b</a:t>
            </a:r>
            <a:r>
              <a:rPr sz="2325" i="1" spc="-37" baseline="-35842" dirty="0">
                <a:latin typeface="Times New Roman"/>
                <a:cs typeface="Times New Roman"/>
              </a:rPr>
              <a:t>é</a:t>
            </a:r>
            <a:r>
              <a:rPr sz="2325" i="1" spc="150" baseline="-35842" dirty="0">
                <a:latin typeface="Times New Roman"/>
                <a:cs typeface="Times New Roman"/>
              </a:rPr>
              <a:t>e</a:t>
            </a:r>
            <a:r>
              <a:rPr sz="2650" spc="65" dirty="0">
                <a:latin typeface="Symbol"/>
                <a:cs typeface="Symbol"/>
              </a:rPr>
              <a:t></a:t>
            </a:r>
            <a:r>
              <a:rPr sz="2650" spc="-355" dirty="0">
                <a:latin typeface="Times New Roman"/>
                <a:cs typeface="Times New Roman"/>
              </a:rPr>
              <a:t> </a:t>
            </a:r>
            <a:r>
              <a:rPr sz="2650" i="1" spc="245" dirty="0">
                <a:latin typeface="Times New Roman"/>
                <a:cs typeface="Times New Roman"/>
              </a:rPr>
              <a:t>U</a:t>
            </a:r>
            <a:r>
              <a:rPr sz="2650" dirty="0">
                <a:latin typeface="Times New Roman"/>
                <a:cs typeface="Times New Roman"/>
              </a:rPr>
              <a:t>.</a:t>
            </a:r>
            <a:r>
              <a:rPr sz="2650" i="1" spc="195" dirty="0">
                <a:latin typeface="Times New Roman"/>
                <a:cs typeface="Times New Roman"/>
              </a:rPr>
              <a:t>I</a:t>
            </a:r>
            <a:r>
              <a:rPr sz="2650" spc="25" dirty="0">
                <a:latin typeface="Times New Roman"/>
                <a:cs typeface="Times New Roman"/>
              </a:rPr>
              <a:t>.</a:t>
            </a:r>
            <a:r>
              <a:rPr sz="2650" dirty="0">
                <a:latin typeface="Times New Roman"/>
                <a:cs typeface="Times New Roman"/>
              </a:rPr>
              <a:t>	</a:t>
            </a:r>
            <a:r>
              <a:rPr sz="2650" spc="15" dirty="0">
                <a:latin typeface="Times New Roman"/>
                <a:cs typeface="Times New Roman"/>
              </a:rPr>
              <a:t>3</a:t>
            </a:r>
            <a:r>
              <a:rPr sz="2650" spc="165" dirty="0">
                <a:latin typeface="Times New Roman"/>
                <a:cs typeface="Times New Roman"/>
              </a:rPr>
              <a:t>.</a:t>
            </a:r>
            <a:r>
              <a:rPr sz="2650" spc="-75" dirty="0">
                <a:latin typeface="Times New Roman"/>
                <a:cs typeface="Times New Roman"/>
              </a:rPr>
              <a:t>c</a:t>
            </a:r>
            <a:r>
              <a:rPr sz="2650" spc="5" dirty="0">
                <a:latin typeface="Times New Roman"/>
                <a:cs typeface="Times New Roman"/>
              </a:rPr>
              <a:t>o</a:t>
            </a:r>
            <a:r>
              <a:rPr sz="2650" spc="229" dirty="0">
                <a:latin typeface="Times New Roman"/>
                <a:cs typeface="Times New Roman"/>
              </a:rPr>
              <a:t>s</a:t>
            </a:r>
            <a:r>
              <a:rPr sz="2800" spc="15" dirty="0">
                <a:latin typeface="Symbol"/>
                <a:cs typeface="Symbol"/>
              </a:rPr>
              <a:t></a:t>
            </a:r>
            <a:r>
              <a:rPr sz="2650" spc="-315" dirty="0">
                <a:latin typeface="Times New Roman"/>
                <a:cs typeface="Times New Roman"/>
              </a:rPr>
              <a:t>.</a:t>
            </a:r>
            <a:r>
              <a:rPr sz="6300" spc="254" baseline="-5952" dirty="0">
                <a:latin typeface="Symbol"/>
                <a:cs typeface="Symbol"/>
              </a:rPr>
              <a:t></a:t>
            </a:r>
            <a:r>
              <a:rPr sz="2325" i="1" spc="67" baseline="-50179" dirty="0">
                <a:latin typeface="Times New Roman"/>
                <a:cs typeface="Times New Roman"/>
              </a:rPr>
              <a:t>m</a:t>
            </a:r>
            <a:endParaRPr sz="2325" baseline="-50179">
              <a:latin typeface="Times New Roman"/>
              <a:cs typeface="Times New Roman"/>
            </a:endParaRPr>
          </a:p>
        </p:txBody>
      </p:sp>
      <p:sp>
        <p:nvSpPr>
          <p:cNvPr id="9" name="object 9"/>
          <p:cNvSpPr/>
          <p:nvPr/>
        </p:nvSpPr>
        <p:spPr>
          <a:xfrm>
            <a:off x="3533417" y="2470620"/>
            <a:ext cx="847725" cy="0"/>
          </a:xfrm>
          <a:custGeom>
            <a:avLst/>
            <a:gdLst/>
            <a:ahLst/>
            <a:cxnLst/>
            <a:rect l="l" t="t" r="r" b="b"/>
            <a:pathLst>
              <a:path w="847725">
                <a:moveTo>
                  <a:pt x="0" y="0"/>
                </a:moveTo>
                <a:lnTo>
                  <a:pt x="847507" y="0"/>
                </a:lnTo>
              </a:path>
            </a:pathLst>
          </a:custGeom>
          <a:ln w="13065">
            <a:solidFill>
              <a:srgbClr val="000000"/>
            </a:solidFill>
          </a:ln>
        </p:spPr>
        <p:txBody>
          <a:bodyPr wrap="square" lIns="0" tIns="0" rIns="0" bIns="0" rtlCol="0"/>
          <a:lstStyle/>
          <a:p>
            <a:endParaRPr/>
          </a:p>
        </p:txBody>
      </p:sp>
      <p:sp>
        <p:nvSpPr>
          <p:cNvPr id="10" name="object 10"/>
          <p:cNvSpPr txBox="1"/>
          <p:nvPr/>
        </p:nvSpPr>
        <p:spPr>
          <a:xfrm>
            <a:off x="3224894" y="1944775"/>
            <a:ext cx="2642235" cy="941069"/>
          </a:xfrm>
          <a:prstGeom prst="rect">
            <a:avLst/>
          </a:prstGeom>
        </p:spPr>
        <p:txBody>
          <a:bodyPr vert="horz" wrap="square" lIns="0" tIns="59055" rIns="0" bIns="0" rtlCol="0">
            <a:spAutoFit/>
          </a:bodyPr>
          <a:lstStyle/>
          <a:p>
            <a:pPr marL="50800">
              <a:lnSpc>
                <a:spcPct val="100000"/>
              </a:lnSpc>
              <a:spcBef>
                <a:spcPts val="465"/>
              </a:spcBef>
            </a:pPr>
            <a:r>
              <a:rPr sz="3825" spc="44" baseline="-34858" dirty="0">
                <a:latin typeface="Symbol"/>
                <a:cs typeface="Symbol"/>
              </a:rPr>
              <a:t></a:t>
            </a:r>
            <a:r>
              <a:rPr sz="3825" spc="292" baseline="-34858" dirty="0">
                <a:latin typeface="Times New Roman"/>
                <a:cs typeface="Times New Roman"/>
              </a:rPr>
              <a:t> </a:t>
            </a:r>
            <a:r>
              <a:rPr sz="2550" i="1" spc="10" dirty="0">
                <a:latin typeface="Times New Roman"/>
                <a:cs typeface="Times New Roman"/>
              </a:rPr>
              <a:t>P</a:t>
            </a:r>
            <a:r>
              <a:rPr sz="2175" i="1" spc="15" baseline="-24904" dirty="0">
                <a:latin typeface="Times New Roman"/>
                <a:cs typeface="Times New Roman"/>
              </a:rPr>
              <a:t>Fournie</a:t>
            </a:r>
            <a:r>
              <a:rPr sz="2175" i="1" spc="540" baseline="-24904" dirty="0">
                <a:latin typeface="Times New Roman"/>
                <a:cs typeface="Times New Roman"/>
              </a:rPr>
              <a:t> </a:t>
            </a:r>
            <a:r>
              <a:rPr sz="3825" spc="44" baseline="-34858" dirty="0">
                <a:latin typeface="Symbol"/>
                <a:cs typeface="Symbol"/>
              </a:rPr>
              <a:t></a:t>
            </a:r>
            <a:r>
              <a:rPr sz="3825" spc="300" baseline="-34858" dirty="0">
                <a:latin typeface="Times New Roman"/>
                <a:cs typeface="Times New Roman"/>
              </a:rPr>
              <a:t> </a:t>
            </a:r>
            <a:r>
              <a:rPr sz="2700" u="heavy" spc="-5" dirty="0">
                <a:uFill>
                  <a:solidFill>
                    <a:srgbClr val="000000"/>
                  </a:solidFill>
                </a:uFill>
                <a:latin typeface="Symbol"/>
                <a:cs typeface="Symbol"/>
              </a:rPr>
              <a:t></a:t>
            </a:r>
            <a:r>
              <a:rPr sz="2550" u="heavy" spc="-5" dirty="0">
                <a:uFill>
                  <a:solidFill>
                    <a:srgbClr val="000000"/>
                  </a:solidFill>
                </a:uFill>
                <a:latin typeface="Times New Roman"/>
                <a:cs typeface="Times New Roman"/>
              </a:rPr>
              <a:t>.</a:t>
            </a:r>
            <a:r>
              <a:rPr sz="2550" i="1" u="heavy" spc="-5" dirty="0">
                <a:uFill>
                  <a:solidFill>
                    <a:srgbClr val="000000"/>
                  </a:solidFill>
                </a:uFill>
                <a:latin typeface="Times New Roman"/>
                <a:cs typeface="Times New Roman"/>
              </a:rPr>
              <a:t>g</a:t>
            </a:r>
            <a:r>
              <a:rPr sz="2550" u="heavy" spc="-5" dirty="0">
                <a:uFill>
                  <a:solidFill>
                    <a:srgbClr val="000000"/>
                  </a:solidFill>
                </a:uFill>
                <a:latin typeface="Times New Roman"/>
                <a:cs typeface="Times New Roman"/>
              </a:rPr>
              <a:t>.</a:t>
            </a:r>
            <a:r>
              <a:rPr sz="2550" i="1" u="heavy" spc="-5" dirty="0">
                <a:uFill>
                  <a:solidFill>
                    <a:srgbClr val="000000"/>
                  </a:solidFill>
                </a:uFill>
                <a:latin typeface="Times New Roman"/>
                <a:cs typeface="Times New Roman"/>
              </a:rPr>
              <a:t>Q</a:t>
            </a:r>
            <a:r>
              <a:rPr sz="2550" u="heavy" spc="-5" dirty="0">
                <a:uFill>
                  <a:solidFill>
                    <a:srgbClr val="000000"/>
                  </a:solidFill>
                </a:uFill>
                <a:latin typeface="Times New Roman"/>
                <a:cs typeface="Times New Roman"/>
              </a:rPr>
              <a:t>.</a:t>
            </a:r>
            <a:r>
              <a:rPr sz="2550" i="1" u="heavy" spc="-5" dirty="0">
                <a:uFill>
                  <a:solidFill>
                    <a:srgbClr val="000000"/>
                  </a:solidFill>
                </a:uFill>
                <a:latin typeface="Times New Roman"/>
                <a:cs typeface="Times New Roman"/>
              </a:rPr>
              <a:t>H</a:t>
            </a:r>
            <a:endParaRPr sz="2550">
              <a:latin typeface="Times New Roman"/>
              <a:cs typeface="Times New Roman"/>
            </a:endParaRPr>
          </a:p>
          <a:p>
            <a:pPr marL="604520">
              <a:lnSpc>
                <a:spcPct val="100000"/>
              </a:lnSpc>
              <a:spcBef>
                <a:spcPts val="365"/>
              </a:spcBef>
              <a:tabLst>
                <a:tab pos="1944370" algn="l"/>
              </a:tabLst>
            </a:pPr>
            <a:r>
              <a:rPr sz="2700" spc="-55" dirty="0">
                <a:latin typeface="Symbol"/>
                <a:cs typeface="Symbol"/>
              </a:rPr>
              <a:t></a:t>
            </a:r>
            <a:r>
              <a:rPr sz="2700" spc="-55" dirty="0">
                <a:latin typeface="Times New Roman"/>
                <a:cs typeface="Times New Roman"/>
              </a:rPr>
              <a:t>	</a:t>
            </a:r>
            <a:r>
              <a:rPr sz="2700" spc="-55" dirty="0">
                <a:latin typeface="Symbol"/>
                <a:cs typeface="Symbol"/>
              </a:rPr>
              <a:t></a:t>
            </a:r>
            <a:endParaRPr sz="2700">
              <a:latin typeface="Symbol"/>
              <a:cs typeface="Symbol"/>
            </a:endParaRPr>
          </a:p>
        </p:txBody>
      </p:sp>
      <p:sp>
        <p:nvSpPr>
          <p:cNvPr id="11" name="object 11"/>
          <p:cNvSpPr txBox="1"/>
          <p:nvPr/>
        </p:nvSpPr>
        <p:spPr>
          <a:xfrm>
            <a:off x="2734801" y="2215095"/>
            <a:ext cx="227965" cy="414020"/>
          </a:xfrm>
          <a:prstGeom prst="rect">
            <a:avLst/>
          </a:prstGeom>
        </p:spPr>
        <p:txBody>
          <a:bodyPr vert="horz" wrap="square" lIns="0" tIns="12065" rIns="0" bIns="0" rtlCol="0">
            <a:spAutoFit/>
          </a:bodyPr>
          <a:lstStyle/>
          <a:p>
            <a:pPr marL="12700">
              <a:lnSpc>
                <a:spcPct val="100000"/>
              </a:lnSpc>
              <a:spcBef>
                <a:spcPts val="95"/>
              </a:spcBef>
            </a:pPr>
            <a:r>
              <a:rPr sz="2550" i="1" spc="35" dirty="0">
                <a:latin typeface="Times New Roman"/>
                <a:cs typeface="Times New Roman"/>
              </a:rPr>
              <a:t>P</a:t>
            </a:r>
            <a:endParaRPr sz="2550">
              <a:latin typeface="Times New Roman"/>
              <a:cs typeface="Times New Roman"/>
            </a:endParaRPr>
          </a:p>
        </p:txBody>
      </p:sp>
      <p:sp>
        <p:nvSpPr>
          <p:cNvPr id="12" name="object 12"/>
          <p:cNvSpPr txBox="1"/>
          <p:nvPr/>
        </p:nvSpPr>
        <p:spPr>
          <a:xfrm>
            <a:off x="2886763" y="2430871"/>
            <a:ext cx="327660" cy="252095"/>
          </a:xfrm>
          <a:prstGeom prst="rect">
            <a:avLst/>
          </a:prstGeom>
        </p:spPr>
        <p:txBody>
          <a:bodyPr vert="horz" wrap="square" lIns="0" tIns="17145" rIns="0" bIns="0" rtlCol="0">
            <a:spAutoFit/>
          </a:bodyPr>
          <a:lstStyle/>
          <a:p>
            <a:pPr marL="12700">
              <a:lnSpc>
                <a:spcPct val="100000"/>
              </a:lnSpc>
              <a:spcBef>
                <a:spcPts val="135"/>
              </a:spcBef>
            </a:pPr>
            <a:r>
              <a:rPr sz="1450" i="1" spc="114" dirty="0">
                <a:latin typeface="Times New Roman"/>
                <a:cs typeface="Times New Roman"/>
              </a:rPr>
              <a:t>abs</a:t>
            </a:r>
            <a:endParaRPr sz="1450">
              <a:latin typeface="Times New Roman"/>
              <a:cs typeface="Times New Roman"/>
            </a:endParaRPr>
          </a:p>
        </p:txBody>
      </p:sp>
      <p:sp>
        <p:nvSpPr>
          <p:cNvPr id="13" name="Espace réservé du numéro de diapositive 12"/>
          <p:cNvSpPr>
            <a:spLocks noGrp="1"/>
          </p:cNvSpPr>
          <p:nvPr>
            <p:ph type="sldNum" sz="quarter" idx="7"/>
          </p:nvPr>
        </p:nvSpPr>
        <p:spPr/>
        <p:txBody>
          <a:bodyPr/>
          <a:lstStyle/>
          <a:p>
            <a:fld id="{B6F15528-21DE-4FAA-801E-634DDDAF4B2B}" type="slidenum">
              <a:rPr lang="fr-FR" smtClean="0"/>
              <a:t>59</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8916" y="315849"/>
            <a:ext cx="5511165" cy="330835"/>
          </a:xfrm>
          <a:prstGeom prst="rect">
            <a:avLst/>
          </a:prstGeom>
        </p:spPr>
        <p:txBody>
          <a:bodyPr vert="horz" wrap="square" lIns="0" tIns="12700" rIns="0" bIns="0" rtlCol="0">
            <a:spAutoFit/>
          </a:bodyPr>
          <a:lstStyle/>
          <a:p>
            <a:pPr marL="12700">
              <a:lnSpc>
                <a:spcPct val="100000"/>
              </a:lnSpc>
              <a:spcBef>
                <a:spcPts val="100"/>
              </a:spcBef>
            </a:pPr>
            <a:r>
              <a:rPr lang="fr-FR" dirty="0" smtClean="0"/>
              <a:t>2</a:t>
            </a:r>
            <a:r>
              <a:rPr dirty="0" smtClean="0"/>
              <a:t>.</a:t>
            </a:r>
            <a:r>
              <a:rPr spc="-20" dirty="0" smtClean="0"/>
              <a:t> </a:t>
            </a:r>
            <a:r>
              <a:rPr spc="-5" dirty="0"/>
              <a:t>LES</a:t>
            </a:r>
            <a:r>
              <a:rPr dirty="0"/>
              <a:t> </a:t>
            </a:r>
            <a:r>
              <a:rPr spc="-5" dirty="0"/>
              <a:t>DIFFERENTS</a:t>
            </a:r>
            <a:r>
              <a:rPr spc="-10" dirty="0"/>
              <a:t> </a:t>
            </a:r>
            <a:r>
              <a:rPr dirty="0"/>
              <a:t>TYPES</a:t>
            </a:r>
            <a:r>
              <a:rPr spc="-10" dirty="0"/>
              <a:t> </a:t>
            </a:r>
            <a:r>
              <a:rPr dirty="0"/>
              <a:t>DE</a:t>
            </a:r>
            <a:r>
              <a:rPr spc="-45" dirty="0"/>
              <a:t> </a:t>
            </a:r>
            <a:r>
              <a:rPr dirty="0"/>
              <a:t>POMPES</a:t>
            </a:r>
          </a:p>
        </p:txBody>
      </p:sp>
      <p:sp>
        <p:nvSpPr>
          <p:cNvPr id="3" name="object 3"/>
          <p:cNvSpPr txBox="1"/>
          <p:nvPr/>
        </p:nvSpPr>
        <p:spPr>
          <a:xfrm>
            <a:off x="578916" y="699262"/>
            <a:ext cx="7703184" cy="1983235"/>
          </a:xfrm>
          <a:prstGeom prst="rect">
            <a:avLst/>
          </a:prstGeom>
        </p:spPr>
        <p:txBody>
          <a:bodyPr vert="horz" wrap="square" lIns="0" tIns="13335" rIns="0" bIns="0" rtlCol="0">
            <a:spAutoFit/>
          </a:bodyPr>
          <a:lstStyle/>
          <a:p>
            <a:pPr marL="12700" marR="167640">
              <a:lnSpc>
                <a:spcPct val="100000"/>
              </a:lnSpc>
              <a:spcBef>
                <a:spcPts val="105"/>
              </a:spcBef>
            </a:pPr>
            <a:r>
              <a:rPr sz="2000" dirty="0">
                <a:latin typeface="Verdana"/>
                <a:cs typeface="Verdana"/>
              </a:rPr>
              <a:t>On </a:t>
            </a:r>
            <a:r>
              <a:rPr sz="2000" spc="-5" dirty="0">
                <a:latin typeface="Verdana"/>
                <a:cs typeface="Verdana"/>
              </a:rPr>
              <a:t>peut classifier </a:t>
            </a:r>
            <a:r>
              <a:rPr sz="2000" spc="-10" dirty="0">
                <a:latin typeface="Verdana"/>
                <a:cs typeface="Verdana"/>
              </a:rPr>
              <a:t>les </a:t>
            </a:r>
            <a:r>
              <a:rPr sz="2000" spc="-5" dirty="0">
                <a:latin typeface="Verdana"/>
                <a:cs typeface="Verdana"/>
              </a:rPr>
              <a:t>pompes </a:t>
            </a:r>
            <a:r>
              <a:rPr sz="2000" dirty="0">
                <a:latin typeface="Verdana"/>
                <a:cs typeface="Verdana"/>
              </a:rPr>
              <a:t>sous </a:t>
            </a:r>
            <a:r>
              <a:rPr sz="2000" spc="-5" dirty="0">
                <a:latin typeface="Verdana"/>
                <a:cs typeface="Verdana"/>
              </a:rPr>
              <a:t>deux types principaux </a:t>
            </a:r>
            <a:r>
              <a:rPr sz="2000" dirty="0">
                <a:latin typeface="Verdana"/>
                <a:cs typeface="Verdana"/>
              </a:rPr>
              <a:t>: </a:t>
            </a:r>
            <a:r>
              <a:rPr sz="2000" spc="-690" dirty="0">
                <a:latin typeface="Verdana"/>
                <a:cs typeface="Verdana"/>
              </a:rPr>
              <a:t> </a:t>
            </a:r>
            <a:r>
              <a:rPr sz="2000" spc="-10" dirty="0">
                <a:latin typeface="Verdana"/>
                <a:cs typeface="Verdana"/>
              </a:rPr>
              <a:t>les</a:t>
            </a:r>
            <a:r>
              <a:rPr sz="2000" spc="-15" dirty="0">
                <a:latin typeface="Verdana"/>
                <a:cs typeface="Verdana"/>
              </a:rPr>
              <a:t> </a:t>
            </a:r>
            <a:r>
              <a:rPr sz="2000" spc="-5" dirty="0">
                <a:latin typeface="Verdana"/>
                <a:cs typeface="Verdana"/>
              </a:rPr>
              <a:t>centrifuges</a:t>
            </a:r>
            <a:r>
              <a:rPr sz="2000" spc="-45" dirty="0">
                <a:latin typeface="Verdana"/>
                <a:cs typeface="Verdana"/>
              </a:rPr>
              <a:t> </a:t>
            </a:r>
            <a:r>
              <a:rPr sz="2000" spc="-5" dirty="0">
                <a:latin typeface="Verdana"/>
                <a:cs typeface="Verdana"/>
              </a:rPr>
              <a:t>et </a:t>
            </a:r>
            <a:r>
              <a:rPr sz="2000" spc="-10" dirty="0">
                <a:latin typeface="Verdana"/>
                <a:cs typeface="Verdana"/>
              </a:rPr>
              <a:t>les </a:t>
            </a:r>
            <a:r>
              <a:rPr sz="2000" spc="-5" dirty="0">
                <a:latin typeface="Verdana"/>
                <a:cs typeface="Verdana"/>
              </a:rPr>
              <a:t>volumétriques.</a:t>
            </a:r>
            <a:endParaRPr sz="2000" dirty="0">
              <a:latin typeface="Verdana"/>
              <a:cs typeface="Verdana"/>
            </a:endParaRPr>
          </a:p>
          <a:p>
            <a:pPr marL="648970" lvl="1" indent="-565785" algn="just">
              <a:lnSpc>
                <a:spcPct val="100000"/>
              </a:lnSpc>
              <a:spcBef>
                <a:spcPts val="850"/>
              </a:spcBef>
              <a:buAutoNum type="arabicPeriod"/>
              <a:tabLst>
                <a:tab pos="649605" algn="l"/>
              </a:tabLst>
            </a:pPr>
            <a:r>
              <a:rPr sz="1800" b="1" spc="-5" dirty="0">
                <a:solidFill>
                  <a:srgbClr val="FF0000"/>
                </a:solidFill>
                <a:latin typeface="Verdana"/>
                <a:cs typeface="Verdana"/>
              </a:rPr>
              <a:t>LES</a:t>
            </a:r>
            <a:r>
              <a:rPr sz="1800" b="1" spc="-25" dirty="0">
                <a:solidFill>
                  <a:srgbClr val="FF0000"/>
                </a:solidFill>
                <a:latin typeface="Verdana"/>
                <a:cs typeface="Verdana"/>
              </a:rPr>
              <a:t> </a:t>
            </a:r>
            <a:r>
              <a:rPr sz="1800" b="1" spc="-5" dirty="0">
                <a:solidFill>
                  <a:srgbClr val="FF0000"/>
                </a:solidFill>
                <a:latin typeface="Verdana"/>
                <a:cs typeface="Verdana"/>
              </a:rPr>
              <a:t>POMPES</a:t>
            </a:r>
            <a:r>
              <a:rPr sz="1800" b="1" spc="-25" dirty="0">
                <a:solidFill>
                  <a:srgbClr val="FF0000"/>
                </a:solidFill>
                <a:latin typeface="Verdana"/>
                <a:cs typeface="Verdana"/>
              </a:rPr>
              <a:t> </a:t>
            </a:r>
            <a:r>
              <a:rPr sz="1800" b="1" spc="-5" dirty="0">
                <a:solidFill>
                  <a:srgbClr val="FF0000"/>
                </a:solidFill>
                <a:latin typeface="Verdana"/>
                <a:cs typeface="Verdana"/>
              </a:rPr>
              <a:t>CENTRIFUGES</a:t>
            </a:r>
            <a:endParaRPr sz="1800" dirty="0">
              <a:latin typeface="Verdana"/>
              <a:cs typeface="Verdana"/>
            </a:endParaRPr>
          </a:p>
          <a:p>
            <a:pPr marL="83820" marR="5080" algn="just">
              <a:lnSpc>
                <a:spcPct val="100000"/>
              </a:lnSpc>
              <a:spcBef>
                <a:spcPts val="335"/>
              </a:spcBef>
            </a:pPr>
            <a:r>
              <a:rPr sz="2000" spc="-5" dirty="0" err="1" smtClean="0">
                <a:latin typeface="Verdana"/>
                <a:cs typeface="Verdana"/>
              </a:rPr>
              <a:t>Cette</a:t>
            </a:r>
            <a:r>
              <a:rPr sz="2000" spc="-5" dirty="0" smtClean="0">
                <a:latin typeface="Verdana"/>
                <a:cs typeface="Verdana"/>
              </a:rPr>
              <a:t> </a:t>
            </a:r>
            <a:r>
              <a:rPr sz="2000" spc="-5" dirty="0">
                <a:latin typeface="Verdana"/>
                <a:cs typeface="Verdana"/>
              </a:rPr>
              <a:t>famille de pompes est </a:t>
            </a:r>
            <a:r>
              <a:rPr sz="2000" b="1" spc="-5" dirty="0">
                <a:latin typeface="Verdana"/>
                <a:cs typeface="Verdana"/>
              </a:rPr>
              <a:t>très répandue en </a:t>
            </a:r>
            <a:r>
              <a:rPr sz="2000" b="1" dirty="0">
                <a:latin typeface="Verdana"/>
                <a:cs typeface="Verdana"/>
              </a:rPr>
              <a:t>industrie </a:t>
            </a:r>
            <a:r>
              <a:rPr sz="2000" b="1" spc="5" dirty="0">
                <a:latin typeface="Verdana"/>
                <a:cs typeface="Verdana"/>
              </a:rPr>
              <a:t> </a:t>
            </a:r>
            <a:r>
              <a:rPr sz="2000" b="1" spc="-5" dirty="0">
                <a:latin typeface="Verdana"/>
                <a:cs typeface="Verdana"/>
              </a:rPr>
              <a:t>pétrolière</a:t>
            </a:r>
            <a:r>
              <a:rPr sz="2000" spc="-5" dirty="0">
                <a:latin typeface="Verdana"/>
                <a:cs typeface="Verdana"/>
              </a:rPr>
              <a:t>, Phénomène </a:t>
            </a:r>
            <a:r>
              <a:rPr sz="2000" spc="-10" dirty="0">
                <a:latin typeface="Verdana"/>
                <a:cs typeface="Verdana"/>
              </a:rPr>
              <a:t>physique </a:t>
            </a:r>
            <a:r>
              <a:rPr sz="2000" dirty="0">
                <a:latin typeface="Verdana"/>
                <a:cs typeface="Verdana"/>
              </a:rPr>
              <a:t>: </a:t>
            </a:r>
            <a:r>
              <a:rPr sz="2000" spc="-10" dirty="0">
                <a:latin typeface="Verdana"/>
                <a:cs typeface="Verdana"/>
              </a:rPr>
              <a:t>c'est </a:t>
            </a:r>
            <a:r>
              <a:rPr sz="2000" spc="-5" dirty="0">
                <a:latin typeface="Verdana"/>
                <a:cs typeface="Verdana"/>
              </a:rPr>
              <a:t>l'utilisation de </a:t>
            </a:r>
            <a:r>
              <a:rPr sz="2000" spc="-10" dirty="0">
                <a:latin typeface="Verdana"/>
                <a:cs typeface="Verdana"/>
              </a:rPr>
              <a:t>la </a:t>
            </a:r>
            <a:r>
              <a:rPr sz="2000" spc="-5" dirty="0">
                <a:latin typeface="Verdana"/>
                <a:cs typeface="Verdana"/>
              </a:rPr>
              <a:t> </a:t>
            </a:r>
            <a:r>
              <a:rPr sz="2000" dirty="0">
                <a:latin typeface="Verdana"/>
                <a:cs typeface="Verdana"/>
              </a:rPr>
              <a:t>force</a:t>
            </a:r>
            <a:r>
              <a:rPr sz="2000" spc="-45" dirty="0">
                <a:latin typeface="Verdana"/>
                <a:cs typeface="Verdana"/>
              </a:rPr>
              <a:t> </a:t>
            </a:r>
            <a:r>
              <a:rPr sz="2000" spc="-5" dirty="0">
                <a:latin typeface="Verdana"/>
                <a:cs typeface="Verdana"/>
              </a:rPr>
              <a:t>centrifuge</a:t>
            </a:r>
            <a:r>
              <a:rPr sz="2000" spc="-40" dirty="0">
                <a:latin typeface="Verdana"/>
                <a:cs typeface="Verdana"/>
              </a:rPr>
              <a:t> </a:t>
            </a:r>
            <a:r>
              <a:rPr sz="2000" spc="-5" dirty="0">
                <a:latin typeface="Verdana"/>
                <a:cs typeface="Verdana"/>
              </a:rPr>
              <a:t>qui</a:t>
            </a:r>
            <a:r>
              <a:rPr sz="2000" spc="-10" dirty="0">
                <a:latin typeface="Verdana"/>
                <a:cs typeface="Verdana"/>
              </a:rPr>
              <a:t> élève</a:t>
            </a:r>
            <a:r>
              <a:rPr sz="2000" spc="-5" dirty="0">
                <a:latin typeface="Verdana"/>
                <a:cs typeface="Verdana"/>
              </a:rPr>
              <a:t> la</a:t>
            </a:r>
            <a:r>
              <a:rPr sz="2000" dirty="0">
                <a:latin typeface="Verdana"/>
                <a:cs typeface="Verdana"/>
              </a:rPr>
              <a:t> </a:t>
            </a:r>
            <a:r>
              <a:rPr sz="2000" spc="-5" dirty="0">
                <a:latin typeface="Verdana"/>
                <a:cs typeface="Verdana"/>
              </a:rPr>
              <a:t>pression</a:t>
            </a:r>
            <a:r>
              <a:rPr sz="2000" spc="-15" dirty="0">
                <a:latin typeface="Verdana"/>
                <a:cs typeface="Verdana"/>
              </a:rPr>
              <a:t> </a:t>
            </a:r>
            <a:r>
              <a:rPr sz="2000" dirty="0">
                <a:latin typeface="Verdana"/>
                <a:cs typeface="Verdana"/>
              </a:rPr>
              <a:t>du</a:t>
            </a:r>
            <a:r>
              <a:rPr sz="2000" spc="-5" dirty="0">
                <a:latin typeface="Verdana"/>
                <a:cs typeface="Verdana"/>
              </a:rPr>
              <a:t> </a:t>
            </a:r>
            <a:r>
              <a:rPr sz="2000" spc="-10" dirty="0">
                <a:latin typeface="Verdana"/>
                <a:cs typeface="Verdana"/>
              </a:rPr>
              <a:t>liquide.</a:t>
            </a:r>
            <a:endParaRPr sz="2000" dirty="0">
              <a:latin typeface="Verdana"/>
              <a:cs typeface="Verdana"/>
            </a:endParaRPr>
          </a:p>
        </p:txBody>
      </p:sp>
      <p:pic>
        <p:nvPicPr>
          <p:cNvPr id="4" name="object 4"/>
          <p:cNvPicPr/>
          <p:nvPr/>
        </p:nvPicPr>
        <p:blipFill>
          <a:blip r:embed="rId3" cstate="print"/>
          <a:stretch>
            <a:fillRect/>
          </a:stretch>
        </p:blipFill>
        <p:spPr>
          <a:xfrm>
            <a:off x="2928873" y="3214687"/>
            <a:ext cx="6072251" cy="3332479"/>
          </a:xfrm>
          <a:prstGeom prst="rect">
            <a:avLst/>
          </a:prstGeom>
        </p:spPr>
      </p:pic>
      <p:sp>
        <p:nvSpPr>
          <p:cNvPr id="5" name="object 5"/>
          <p:cNvSpPr txBox="1"/>
          <p:nvPr/>
        </p:nvSpPr>
        <p:spPr>
          <a:xfrm>
            <a:off x="507288" y="4202048"/>
            <a:ext cx="2650490"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FF0000"/>
                </a:solidFill>
                <a:latin typeface="Verdana"/>
                <a:cs typeface="Verdana"/>
              </a:rPr>
              <a:t>Figure </a:t>
            </a:r>
            <a:r>
              <a:rPr lang="fr-FR" sz="1600" b="1" spc="-5" dirty="0" smtClean="0">
                <a:solidFill>
                  <a:srgbClr val="FF0000"/>
                </a:solidFill>
                <a:latin typeface="Verdana"/>
                <a:cs typeface="Verdana"/>
              </a:rPr>
              <a:t>2</a:t>
            </a:r>
            <a:r>
              <a:rPr sz="1600" b="1" spc="-5" dirty="0" smtClean="0">
                <a:solidFill>
                  <a:srgbClr val="FF0000"/>
                </a:solidFill>
                <a:latin typeface="Verdana"/>
                <a:cs typeface="Verdana"/>
              </a:rPr>
              <a:t>: </a:t>
            </a:r>
            <a:r>
              <a:rPr sz="1600" b="1" spc="-10" dirty="0">
                <a:solidFill>
                  <a:srgbClr val="FF0000"/>
                </a:solidFill>
                <a:latin typeface="Verdana"/>
                <a:cs typeface="Verdana"/>
              </a:rPr>
              <a:t>Exemple</a:t>
            </a:r>
            <a:r>
              <a:rPr sz="1600" b="1" spc="25" dirty="0">
                <a:solidFill>
                  <a:srgbClr val="FF0000"/>
                </a:solidFill>
                <a:latin typeface="Verdana"/>
                <a:cs typeface="Verdana"/>
              </a:rPr>
              <a:t> </a:t>
            </a:r>
            <a:r>
              <a:rPr sz="1600" b="1" spc="-10" dirty="0">
                <a:solidFill>
                  <a:srgbClr val="FF0000"/>
                </a:solidFill>
                <a:latin typeface="Verdana"/>
                <a:cs typeface="Verdana"/>
              </a:rPr>
              <a:t>de </a:t>
            </a:r>
            <a:r>
              <a:rPr sz="1600" b="1" spc="-535" dirty="0">
                <a:solidFill>
                  <a:srgbClr val="FF0000"/>
                </a:solidFill>
                <a:latin typeface="Verdana"/>
                <a:cs typeface="Verdana"/>
              </a:rPr>
              <a:t> </a:t>
            </a:r>
            <a:r>
              <a:rPr sz="1600" b="1" spc="-10" dirty="0">
                <a:solidFill>
                  <a:srgbClr val="FF0000"/>
                </a:solidFill>
                <a:latin typeface="Verdana"/>
                <a:cs typeface="Verdana"/>
              </a:rPr>
              <a:t>pompe</a:t>
            </a:r>
            <a:r>
              <a:rPr sz="1600" b="1" spc="10" dirty="0">
                <a:solidFill>
                  <a:srgbClr val="FF0000"/>
                </a:solidFill>
                <a:latin typeface="Verdana"/>
                <a:cs typeface="Verdana"/>
              </a:rPr>
              <a:t> </a:t>
            </a:r>
            <a:r>
              <a:rPr sz="1600" b="1" spc="-10" dirty="0">
                <a:solidFill>
                  <a:srgbClr val="FF0000"/>
                </a:solidFill>
                <a:latin typeface="Verdana"/>
                <a:cs typeface="Verdana"/>
              </a:rPr>
              <a:t>centrifuge</a:t>
            </a:r>
            <a:endParaRPr sz="1600" dirty="0">
              <a:latin typeface="Verdana"/>
              <a:cs typeface="Verdana"/>
            </a:endParaRPr>
          </a:p>
        </p:txBody>
      </p:sp>
      <p:sp>
        <p:nvSpPr>
          <p:cNvPr id="6" name="Espace réservé du numéro de diapositive 5"/>
          <p:cNvSpPr>
            <a:spLocks noGrp="1"/>
          </p:cNvSpPr>
          <p:nvPr>
            <p:ph type="sldNum" sz="quarter" idx="7"/>
          </p:nvPr>
        </p:nvSpPr>
        <p:spPr/>
        <p:txBody>
          <a:bodyPr/>
          <a:lstStyle/>
          <a:p>
            <a:fld id="{B6F15528-21DE-4FAA-801E-634DDDAF4B2B}" type="slidenum">
              <a:rPr lang="fr-FR" smtClean="0"/>
              <a:t>6</a:t>
            </a:fld>
            <a:endParaRPr lang="fr-FR"/>
          </a:p>
        </p:txBody>
      </p:sp>
    </p:spTree>
    <p:extLst>
      <p:ext uri="{BB962C8B-B14F-4D97-AF65-F5344CB8AC3E}">
        <p14:creationId xmlns:p14="http://schemas.microsoft.com/office/powerpoint/2010/main" val="34085055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0473" y="434720"/>
            <a:ext cx="7910830" cy="2465070"/>
          </a:xfrm>
          <a:prstGeom prst="rect">
            <a:avLst/>
          </a:prstGeom>
        </p:spPr>
        <p:txBody>
          <a:bodyPr vert="horz" wrap="square" lIns="0" tIns="13335" rIns="0" bIns="0" rtlCol="0">
            <a:spAutoFit/>
          </a:bodyPr>
          <a:lstStyle/>
          <a:p>
            <a:pPr marL="12700" algn="just">
              <a:lnSpc>
                <a:spcPct val="100000"/>
              </a:lnSpc>
              <a:spcBef>
                <a:spcPts val="105"/>
              </a:spcBef>
            </a:pPr>
            <a:r>
              <a:rPr sz="2000" b="1" dirty="0">
                <a:solidFill>
                  <a:srgbClr val="FF0000"/>
                </a:solidFill>
                <a:latin typeface="Verdana"/>
                <a:cs typeface="Verdana"/>
              </a:rPr>
              <a:t>Remarque</a:t>
            </a:r>
            <a:r>
              <a:rPr sz="2000" b="1" spc="-55" dirty="0">
                <a:solidFill>
                  <a:srgbClr val="FF0000"/>
                </a:solidFill>
                <a:latin typeface="Verdana"/>
                <a:cs typeface="Verdana"/>
              </a:rPr>
              <a:t> </a:t>
            </a:r>
            <a:r>
              <a:rPr sz="2000" b="1" dirty="0">
                <a:solidFill>
                  <a:srgbClr val="FF0000"/>
                </a:solidFill>
                <a:latin typeface="Verdana"/>
                <a:cs typeface="Verdana"/>
              </a:rPr>
              <a:t>:</a:t>
            </a:r>
            <a:endParaRPr sz="2000">
              <a:latin typeface="Verdana"/>
              <a:cs typeface="Verdana"/>
            </a:endParaRPr>
          </a:p>
          <a:p>
            <a:pPr marL="12700" marR="5080" algn="just">
              <a:lnSpc>
                <a:spcPct val="100000"/>
              </a:lnSpc>
            </a:pPr>
            <a:r>
              <a:rPr sz="2000" spc="-5" dirty="0">
                <a:latin typeface="Verdana"/>
                <a:cs typeface="Verdana"/>
              </a:rPr>
              <a:t>En</a:t>
            </a:r>
            <a:r>
              <a:rPr sz="2000" dirty="0">
                <a:latin typeface="Verdana"/>
                <a:cs typeface="Verdana"/>
              </a:rPr>
              <a:t> </a:t>
            </a:r>
            <a:r>
              <a:rPr sz="2000" spc="-5" dirty="0">
                <a:latin typeface="Verdana"/>
                <a:cs typeface="Verdana"/>
              </a:rPr>
              <a:t>dehors</a:t>
            </a:r>
            <a:r>
              <a:rPr sz="2000" dirty="0">
                <a:latin typeface="Verdana"/>
                <a:cs typeface="Verdana"/>
              </a:rPr>
              <a:t> </a:t>
            </a:r>
            <a:r>
              <a:rPr sz="2000" spc="-5" dirty="0">
                <a:latin typeface="Verdana"/>
                <a:cs typeface="Verdana"/>
              </a:rPr>
              <a:t>de</a:t>
            </a:r>
            <a:r>
              <a:rPr sz="2000" dirty="0">
                <a:latin typeface="Verdana"/>
                <a:cs typeface="Verdana"/>
              </a:rPr>
              <a:t> </a:t>
            </a:r>
            <a:r>
              <a:rPr sz="2000" spc="-5" dirty="0">
                <a:latin typeface="Verdana"/>
                <a:cs typeface="Verdana"/>
              </a:rPr>
              <a:t>ces</a:t>
            </a:r>
            <a:r>
              <a:rPr sz="2000" dirty="0">
                <a:latin typeface="Verdana"/>
                <a:cs typeface="Verdana"/>
              </a:rPr>
              <a:t> </a:t>
            </a:r>
            <a:r>
              <a:rPr sz="2000" spc="-5" dirty="0">
                <a:latin typeface="Verdana"/>
                <a:cs typeface="Verdana"/>
              </a:rPr>
              <a:t>considérations</a:t>
            </a:r>
            <a:r>
              <a:rPr sz="2000" dirty="0">
                <a:latin typeface="Verdana"/>
                <a:cs typeface="Verdana"/>
              </a:rPr>
              <a:t> </a:t>
            </a:r>
            <a:r>
              <a:rPr sz="2000" spc="-10" dirty="0">
                <a:latin typeface="Verdana"/>
                <a:cs typeface="Verdana"/>
              </a:rPr>
              <a:t>process</a:t>
            </a:r>
            <a:r>
              <a:rPr sz="2000" spc="-5" dirty="0">
                <a:latin typeface="Verdana"/>
                <a:cs typeface="Verdana"/>
              </a:rPr>
              <a:t> </a:t>
            </a:r>
            <a:r>
              <a:rPr sz="2000" spc="-10" dirty="0">
                <a:latin typeface="Verdana"/>
                <a:cs typeface="Verdana"/>
              </a:rPr>
              <a:t>on</a:t>
            </a:r>
            <a:r>
              <a:rPr sz="2000" spc="-5" dirty="0">
                <a:latin typeface="Verdana"/>
                <a:cs typeface="Verdana"/>
              </a:rPr>
              <a:t> </a:t>
            </a:r>
            <a:r>
              <a:rPr sz="2000" spc="-10" dirty="0">
                <a:latin typeface="Verdana"/>
                <a:cs typeface="Verdana"/>
              </a:rPr>
              <a:t>notera</a:t>
            </a:r>
            <a:r>
              <a:rPr sz="2000" spc="-5" dirty="0">
                <a:latin typeface="Verdana"/>
                <a:cs typeface="Verdana"/>
              </a:rPr>
              <a:t> que </a:t>
            </a:r>
            <a:r>
              <a:rPr sz="2000" dirty="0">
                <a:latin typeface="Verdana"/>
                <a:cs typeface="Verdana"/>
              </a:rPr>
              <a:t> </a:t>
            </a:r>
            <a:r>
              <a:rPr sz="2000" b="1" spc="-5" dirty="0">
                <a:latin typeface="Verdana"/>
                <a:cs typeface="Verdana"/>
              </a:rPr>
              <a:t>l’encrassement </a:t>
            </a:r>
            <a:r>
              <a:rPr sz="2000" b="1" dirty="0">
                <a:latin typeface="Verdana"/>
                <a:cs typeface="Verdana"/>
              </a:rPr>
              <a:t>des </a:t>
            </a:r>
            <a:r>
              <a:rPr sz="2000" b="1" spc="-5" dirty="0">
                <a:latin typeface="Verdana"/>
                <a:cs typeface="Verdana"/>
              </a:rPr>
              <a:t>filtres</a:t>
            </a:r>
            <a:r>
              <a:rPr sz="2000" spc="-5" dirty="0">
                <a:latin typeface="Verdana"/>
                <a:cs typeface="Verdana"/>
              </a:rPr>
              <a:t>, </a:t>
            </a:r>
            <a:r>
              <a:rPr sz="2000" b="1" dirty="0">
                <a:latin typeface="Verdana"/>
                <a:cs typeface="Verdana"/>
              </a:rPr>
              <a:t>le </a:t>
            </a:r>
            <a:r>
              <a:rPr sz="2000" b="1" spc="-5" dirty="0">
                <a:latin typeface="Verdana"/>
                <a:cs typeface="Verdana"/>
              </a:rPr>
              <a:t>vieillissement </a:t>
            </a:r>
            <a:r>
              <a:rPr sz="2000" b="1" dirty="0">
                <a:latin typeface="Verdana"/>
                <a:cs typeface="Verdana"/>
              </a:rPr>
              <a:t>des lignes, </a:t>
            </a:r>
            <a:r>
              <a:rPr sz="2000" b="1" spc="5" dirty="0">
                <a:latin typeface="Verdana"/>
                <a:cs typeface="Verdana"/>
              </a:rPr>
              <a:t> </a:t>
            </a:r>
            <a:r>
              <a:rPr sz="2000" b="1" spc="-5" dirty="0">
                <a:latin typeface="Verdana"/>
                <a:cs typeface="Verdana"/>
              </a:rPr>
              <a:t>des recycles </a:t>
            </a:r>
            <a:r>
              <a:rPr sz="2000" b="1" dirty="0">
                <a:latin typeface="Verdana"/>
                <a:cs typeface="Verdana"/>
              </a:rPr>
              <a:t>et </a:t>
            </a:r>
            <a:r>
              <a:rPr sz="2000" b="1" spc="-5" dirty="0">
                <a:latin typeface="Verdana"/>
                <a:cs typeface="Verdana"/>
              </a:rPr>
              <a:t>des modifications </a:t>
            </a:r>
            <a:r>
              <a:rPr sz="2000" spc="-5" dirty="0">
                <a:latin typeface="Verdana"/>
                <a:cs typeface="Verdana"/>
              </a:rPr>
              <a:t>sont des changements </a:t>
            </a:r>
            <a:r>
              <a:rPr sz="2000" dirty="0">
                <a:latin typeface="Verdana"/>
                <a:cs typeface="Verdana"/>
              </a:rPr>
              <a:t> </a:t>
            </a:r>
            <a:r>
              <a:rPr sz="2000" spc="-5" dirty="0">
                <a:latin typeface="Verdana"/>
                <a:cs typeface="Verdana"/>
              </a:rPr>
              <a:t>qui </a:t>
            </a:r>
            <a:r>
              <a:rPr sz="2000" spc="-5" dirty="0">
                <a:solidFill>
                  <a:srgbClr val="2C2CB8"/>
                </a:solidFill>
                <a:latin typeface="Verdana"/>
                <a:cs typeface="Verdana"/>
              </a:rPr>
              <a:t>modifient la courbe </a:t>
            </a:r>
            <a:r>
              <a:rPr sz="2000" dirty="0">
                <a:solidFill>
                  <a:srgbClr val="2C2CB8"/>
                </a:solidFill>
                <a:latin typeface="Verdana"/>
                <a:cs typeface="Verdana"/>
              </a:rPr>
              <a:t>du </a:t>
            </a:r>
            <a:r>
              <a:rPr sz="2000" spc="-5" dirty="0">
                <a:solidFill>
                  <a:srgbClr val="2C2CB8"/>
                </a:solidFill>
                <a:latin typeface="Verdana"/>
                <a:cs typeface="Verdana"/>
              </a:rPr>
              <a:t>réseau </a:t>
            </a:r>
            <a:r>
              <a:rPr sz="2000" spc="-10" dirty="0">
                <a:latin typeface="Verdana"/>
                <a:cs typeface="Verdana"/>
              </a:rPr>
              <a:t>et </a:t>
            </a:r>
            <a:r>
              <a:rPr sz="2000" spc="-5" dirty="0">
                <a:latin typeface="Verdana"/>
                <a:cs typeface="Verdana"/>
              </a:rPr>
              <a:t>qui donc </a:t>
            </a:r>
            <a:r>
              <a:rPr sz="2000" spc="-10" dirty="0">
                <a:latin typeface="Verdana"/>
                <a:cs typeface="Verdana"/>
              </a:rPr>
              <a:t>changent le </a:t>
            </a:r>
            <a:r>
              <a:rPr sz="2000" spc="-5" dirty="0">
                <a:latin typeface="Verdana"/>
                <a:cs typeface="Verdana"/>
              </a:rPr>
              <a:t> </a:t>
            </a:r>
            <a:r>
              <a:rPr sz="2000" spc="-5" dirty="0">
                <a:solidFill>
                  <a:srgbClr val="2C2CB8"/>
                </a:solidFill>
                <a:latin typeface="Verdana"/>
                <a:cs typeface="Verdana"/>
              </a:rPr>
              <a:t>point</a:t>
            </a:r>
            <a:r>
              <a:rPr sz="2000" spc="-15" dirty="0">
                <a:solidFill>
                  <a:srgbClr val="2C2CB8"/>
                </a:solidFill>
                <a:latin typeface="Verdana"/>
                <a:cs typeface="Verdana"/>
              </a:rPr>
              <a:t> </a:t>
            </a:r>
            <a:r>
              <a:rPr sz="2000" spc="-5" dirty="0">
                <a:solidFill>
                  <a:srgbClr val="2C2CB8"/>
                </a:solidFill>
                <a:latin typeface="Verdana"/>
                <a:cs typeface="Verdana"/>
              </a:rPr>
              <a:t>de fonctionnement</a:t>
            </a:r>
            <a:r>
              <a:rPr sz="2000" spc="-50" dirty="0">
                <a:solidFill>
                  <a:srgbClr val="2C2CB8"/>
                </a:solidFill>
                <a:latin typeface="Verdana"/>
                <a:cs typeface="Verdana"/>
              </a:rPr>
              <a:t> </a:t>
            </a:r>
            <a:r>
              <a:rPr sz="2000" spc="-5" dirty="0">
                <a:latin typeface="Verdana"/>
                <a:cs typeface="Verdana"/>
              </a:rPr>
              <a:t>de la</a:t>
            </a:r>
            <a:r>
              <a:rPr sz="2000" dirty="0">
                <a:latin typeface="Verdana"/>
                <a:cs typeface="Verdana"/>
              </a:rPr>
              <a:t> </a:t>
            </a:r>
            <a:r>
              <a:rPr sz="2000" spc="-5" dirty="0">
                <a:latin typeface="Verdana"/>
                <a:cs typeface="Verdana"/>
              </a:rPr>
              <a:t>pompe,</a:t>
            </a:r>
            <a:endParaRPr sz="2000">
              <a:latin typeface="Verdana"/>
              <a:cs typeface="Verdana"/>
            </a:endParaRPr>
          </a:p>
          <a:p>
            <a:pPr marL="12700" algn="just">
              <a:lnSpc>
                <a:spcPct val="100000"/>
              </a:lnSpc>
            </a:pPr>
            <a:r>
              <a:rPr sz="2000" spc="-5" dirty="0">
                <a:latin typeface="Verdana"/>
                <a:cs typeface="Verdana"/>
              </a:rPr>
              <a:t>on</a:t>
            </a:r>
            <a:r>
              <a:rPr sz="2000" spc="254" dirty="0">
                <a:latin typeface="Verdana"/>
                <a:cs typeface="Verdana"/>
              </a:rPr>
              <a:t> </a:t>
            </a:r>
            <a:r>
              <a:rPr sz="2000" spc="-10" dirty="0">
                <a:latin typeface="Verdana"/>
                <a:cs typeface="Verdana"/>
              </a:rPr>
              <a:t>prendra</a:t>
            </a:r>
            <a:r>
              <a:rPr sz="2000" spc="245" dirty="0">
                <a:latin typeface="Verdana"/>
                <a:cs typeface="Verdana"/>
              </a:rPr>
              <a:t> </a:t>
            </a:r>
            <a:r>
              <a:rPr sz="2000" spc="-10" dirty="0">
                <a:latin typeface="Verdana"/>
                <a:cs typeface="Verdana"/>
              </a:rPr>
              <a:t>généralement</a:t>
            </a:r>
            <a:r>
              <a:rPr sz="2000" spc="254" dirty="0">
                <a:latin typeface="Verdana"/>
                <a:cs typeface="Verdana"/>
              </a:rPr>
              <a:t> </a:t>
            </a:r>
            <a:r>
              <a:rPr sz="2000" dirty="0">
                <a:latin typeface="Verdana"/>
                <a:cs typeface="Verdana"/>
              </a:rPr>
              <a:t>une</a:t>
            </a:r>
            <a:r>
              <a:rPr sz="2000" spc="250" dirty="0">
                <a:latin typeface="Verdana"/>
                <a:cs typeface="Verdana"/>
              </a:rPr>
              <a:t> </a:t>
            </a:r>
            <a:r>
              <a:rPr sz="2000" spc="-5" dirty="0">
                <a:latin typeface="Verdana"/>
                <a:cs typeface="Verdana"/>
              </a:rPr>
              <a:t>marge</a:t>
            </a:r>
            <a:r>
              <a:rPr sz="2000" spc="265" dirty="0">
                <a:latin typeface="Verdana"/>
                <a:cs typeface="Verdana"/>
              </a:rPr>
              <a:t> </a:t>
            </a:r>
            <a:r>
              <a:rPr sz="2000" dirty="0">
                <a:latin typeface="Verdana"/>
                <a:cs typeface="Verdana"/>
              </a:rPr>
              <a:t>de</a:t>
            </a:r>
            <a:r>
              <a:rPr sz="2000" spc="250" dirty="0">
                <a:latin typeface="Verdana"/>
                <a:cs typeface="Verdana"/>
              </a:rPr>
              <a:t> </a:t>
            </a:r>
            <a:r>
              <a:rPr sz="2000" spc="-10" dirty="0">
                <a:latin typeface="Verdana"/>
                <a:cs typeface="Verdana"/>
              </a:rPr>
              <a:t>sécurité</a:t>
            </a:r>
            <a:r>
              <a:rPr sz="2000" spc="265" dirty="0">
                <a:latin typeface="Verdana"/>
                <a:cs typeface="Verdana"/>
              </a:rPr>
              <a:t> </a:t>
            </a:r>
            <a:r>
              <a:rPr sz="2000" dirty="0">
                <a:latin typeface="Verdana"/>
                <a:cs typeface="Verdana"/>
              </a:rPr>
              <a:t>(de</a:t>
            </a:r>
            <a:r>
              <a:rPr sz="2000" spc="250" dirty="0">
                <a:latin typeface="Verdana"/>
                <a:cs typeface="Verdana"/>
              </a:rPr>
              <a:t> </a:t>
            </a:r>
            <a:r>
              <a:rPr sz="2000" spc="-5" dirty="0">
                <a:latin typeface="Verdana"/>
                <a:cs typeface="Verdana"/>
              </a:rPr>
              <a:t>l’ordre</a:t>
            </a:r>
            <a:endParaRPr sz="2000">
              <a:latin typeface="Verdana"/>
              <a:cs typeface="Verdana"/>
            </a:endParaRPr>
          </a:p>
          <a:p>
            <a:pPr marL="12700" algn="just">
              <a:lnSpc>
                <a:spcPct val="100000"/>
              </a:lnSpc>
              <a:spcBef>
                <a:spcPts val="5"/>
              </a:spcBef>
            </a:pPr>
            <a:r>
              <a:rPr sz="2000" spc="-5" dirty="0">
                <a:latin typeface="Verdana"/>
                <a:cs typeface="Verdana"/>
              </a:rPr>
              <a:t>de</a:t>
            </a:r>
            <a:r>
              <a:rPr sz="2000" spc="-20" dirty="0">
                <a:latin typeface="Verdana"/>
                <a:cs typeface="Verdana"/>
              </a:rPr>
              <a:t> </a:t>
            </a:r>
            <a:r>
              <a:rPr sz="2000" dirty="0">
                <a:latin typeface="Verdana"/>
                <a:cs typeface="Verdana"/>
              </a:rPr>
              <a:t>2</a:t>
            </a:r>
            <a:r>
              <a:rPr sz="2000" b="1" dirty="0">
                <a:latin typeface="Verdana"/>
                <a:cs typeface="Verdana"/>
              </a:rPr>
              <a:t>0%)</a:t>
            </a:r>
            <a:r>
              <a:rPr sz="2000" b="1" spc="25" dirty="0">
                <a:latin typeface="Verdana"/>
                <a:cs typeface="Verdana"/>
              </a:rPr>
              <a:t> </a:t>
            </a:r>
            <a:r>
              <a:rPr sz="2000" spc="-5" dirty="0">
                <a:latin typeface="Verdana"/>
                <a:cs typeface="Verdana"/>
              </a:rPr>
              <a:t>pour</a:t>
            </a:r>
            <a:r>
              <a:rPr sz="2000" spc="-15" dirty="0">
                <a:latin typeface="Verdana"/>
                <a:cs typeface="Verdana"/>
              </a:rPr>
              <a:t> </a:t>
            </a:r>
            <a:r>
              <a:rPr sz="2000" spc="-5" dirty="0">
                <a:latin typeface="Verdana"/>
                <a:cs typeface="Verdana"/>
              </a:rPr>
              <a:t>compenser</a:t>
            </a:r>
            <a:r>
              <a:rPr sz="2000" spc="-15" dirty="0">
                <a:latin typeface="Verdana"/>
                <a:cs typeface="Verdana"/>
              </a:rPr>
              <a:t> </a:t>
            </a:r>
            <a:r>
              <a:rPr sz="2000" spc="-5" dirty="0">
                <a:latin typeface="Verdana"/>
                <a:cs typeface="Verdana"/>
              </a:rPr>
              <a:t>ces</a:t>
            </a:r>
            <a:r>
              <a:rPr sz="2000" dirty="0">
                <a:latin typeface="Verdana"/>
                <a:cs typeface="Verdana"/>
              </a:rPr>
              <a:t> </a:t>
            </a:r>
            <a:r>
              <a:rPr sz="2000" spc="-10" dirty="0">
                <a:latin typeface="Verdana"/>
                <a:cs typeface="Verdana"/>
              </a:rPr>
              <a:t>possibles</a:t>
            </a:r>
            <a:r>
              <a:rPr sz="2000" dirty="0">
                <a:latin typeface="Verdana"/>
                <a:cs typeface="Verdana"/>
              </a:rPr>
              <a:t> </a:t>
            </a:r>
            <a:r>
              <a:rPr sz="2000" spc="-10" dirty="0">
                <a:latin typeface="Verdana"/>
                <a:cs typeface="Verdana"/>
              </a:rPr>
              <a:t>variations</a:t>
            </a:r>
            <a:endParaRPr sz="2000">
              <a:latin typeface="Verdana"/>
              <a:cs typeface="Verdana"/>
            </a:endParaRPr>
          </a:p>
        </p:txBody>
      </p:sp>
      <p:sp>
        <p:nvSpPr>
          <p:cNvPr id="3" name="Espace réservé du numéro de diapositive 2"/>
          <p:cNvSpPr>
            <a:spLocks noGrp="1"/>
          </p:cNvSpPr>
          <p:nvPr>
            <p:ph type="sldNum" sz="quarter" idx="7"/>
          </p:nvPr>
        </p:nvSpPr>
        <p:spPr/>
        <p:txBody>
          <a:bodyPr/>
          <a:lstStyle/>
          <a:p>
            <a:fld id="{B6F15528-21DE-4FAA-801E-634DDDAF4B2B}" type="slidenum">
              <a:rPr lang="fr-FR" smtClean="0"/>
              <a:t>60</a:t>
            </a:fld>
            <a:endParaRPr lang="fr-F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473" y="290525"/>
            <a:ext cx="7171055" cy="636270"/>
          </a:xfrm>
          <a:prstGeom prst="rect">
            <a:avLst/>
          </a:prstGeom>
        </p:spPr>
        <p:txBody>
          <a:bodyPr vert="horz" wrap="square" lIns="0" tIns="13335" rIns="0" bIns="0" rtlCol="0">
            <a:spAutoFit/>
          </a:bodyPr>
          <a:lstStyle/>
          <a:p>
            <a:pPr marL="12700">
              <a:lnSpc>
                <a:spcPct val="100000"/>
              </a:lnSpc>
              <a:spcBef>
                <a:spcPts val="105"/>
              </a:spcBef>
            </a:pPr>
            <a:r>
              <a:rPr lang="fr-FR" dirty="0">
                <a:solidFill>
                  <a:srgbClr val="2C2CB8"/>
                </a:solidFill>
              </a:rPr>
              <a:t>7</a:t>
            </a:r>
            <a:r>
              <a:rPr dirty="0" smtClean="0">
                <a:solidFill>
                  <a:srgbClr val="2C2CB8"/>
                </a:solidFill>
              </a:rPr>
              <a:t>.</a:t>
            </a:r>
            <a:r>
              <a:rPr spc="-20" dirty="0" smtClean="0">
                <a:solidFill>
                  <a:srgbClr val="2C2CB8"/>
                </a:solidFill>
              </a:rPr>
              <a:t> </a:t>
            </a:r>
            <a:r>
              <a:rPr dirty="0" err="1" smtClean="0">
                <a:solidFill>
                  <a:srgbClr val="2C2CB8"/>
                </a:solidFill>
              </a:rPr>
              <a:t>Fonctionnement</a:t>
            </a:r>
            <a:r>
              <a:rPr spc="-45" dirty="0" smtClean="0">
                <a:solidFill>
                  <a:srgbClr val="2C2CB8"/>
                </a:solidFill>
              </a:rPr>
              <a:t> </a:t>
            </a:r>
            <a:r>
              <a:rPr dirty="0">
                <a:solidFill>
                  <a:srgbClr val="2C2CB8"/>
                </a:solidFill>
              </a:rPr>
              <a:t>des</a:t>
            </a:r>
            <a:r>
              <a:rPr spc="-25" dirty="0">
                <a:solidFill>
                  <a:srgbClr val="2C2CB8"/>
                </a:solidFill>
              </a:rPr>
              <a:t> </a:t>
            </a:r>
            <a:r>
              <a:rPr dirty="0">
                <a:solidFill>
                  <a:srgbClr val="2C2CB8"/>
                </a:solidFill>
              </a:rPr>
              <a:t>pompes</a:t>
            </a:r>
            <a:r>
              <a:rPr spc="-30" dirty="0">
                <a:solidFill>
                  <a:srgbClr val="2C2CB8"/>
                </a:solidFill>
              </a:rPr>
              <a:t> </a:t>
            </a:r>
            <a:r>
              <a:rPr dirty="0">
                <a:solidFill>
                  <a:srgbClr val="2C2CB8"/>
                </a:solidFill>
              </a:rPr>
              <a:t>en</a:t>
            </a:r>
            <a:r>
              <a:rPr spc="-20" dirty="0">
                <a:solidFill>
                  <a:srgbClr val="2C2CB8"/>
                </a:solidFill>
              </a:rPr>
              <a:t> </a:t>
            </a:r>
            <a:r>
              <a:rPr dirty="0">
                <a:solidFill>
                  <a:srgbClr val="2C2CB8"/>
                </a:solidFill>
              </a:rPr>
              <a:t>parallèle</a:t>
            </a:r>
            <a:r>
              <a:rPr spc="-25" dirty="0">
                <a:solidFill>
                  <a:srgbClr val="2C2CB8"/>
                </a:solidFill>
              </a:rPr>
              <a:t> </a:t>
            </a:r>
            <a:r>
              <a:rPr spc="-5" dirty="0">
                <a:solidFill>
                  <a:srgbClr val="2C2CB8"/>
                </a:solidFill>
              </a:rPr>
              <a:t>et</a:t>
            </a:r>
          </a:p>
          <a:p>
            <a:pPr marL="12700">
              <a:lnSpc>
                <a:spcPct val="100000"/>
              </a:lnSpc>
            </a:pPr>
            <a:r>
              <a:rPr spc="-5" dirty="0">
                <a:solidFill>
                  <a:srgbClr val="2C2CB8"/>
                </a:solidFill>
              </a:rPr>
              <a:t>série</a:t>
            </a:r>
          </a:p>
        </p:txBody>
      </p:sp>
      <p:sp>
        <p:nvSpPr>
          <p:cNvPr id="3" name="object 3"/>
          <p:cNvSpPr txBox="1"/>
          <p:nvPr/>
        </p:nvSpPr>
        <p:spPr>
          <a:xfrm>
            <a:off x="618540" y="938276"/>
            <a:ext cx="7908925" cy="1855470"/>
          </a:xfrm>
          <a:prstGeom prst="rect">
            <a:avLst/>
          </a:prstGeom>
        </p:spPr>
        <p:txBody>
          <a:bodyPr vert="horz" wrap="square" lIns="0" tIns="13335" rIns="0" bIns="0" rtlCol="0">
            <a:spAutoFit/>
          </a:bodyPr>
          <a:lstStyle/>
          <a:p>
            <a:pPr marL="12700" marR="5080" algn="just">
              <a:lnSpc>
                <a:spcPct val="100000"/>
              </a:lnSpc>
              <a:spcBef>
                <a:spcPts val="105"/>
              </a:spcBef>
            </a:pPr>
            <a:r>
              <a:rPr sz="2000" spc="-15" dirty="0">
                <a:latin typeface="Verdana"/>
                <a:cs typeface="Verdana"/>
              </a:rPr>
              <a:t>L’augmentation </a:t>
            </a:r>
            <a:r>
              <a:rPr sz="2000" spc="-5" dirty="0">
                <a:latin typeface="Verdana"/>
                <a:cs typeface="Verdana"/>
              </a:rPr>
              <a:t>de </a:t>
            </a:r>
            <a:r>
              <a:rPr sz="2000" b="1" spc="-5" dirty="0">
                <a:latin typeface="Verdana"/>
                <a:cs typeface="Verdana"/>
              </a:rPr>
              <a:t>débit </a:t>
            </a:r>
            <a:r>
              <a:rPr sz="2000" b="1" dirty="0">
                <a:latin typeface="Verdana"/>
                <a:cs typeface="Verdana"/>
              </a:rPr>
              <a:t>ou de </a:t>
            </a:r>
            <a:r>
              <a:rPr sz="2000" b="1" spc="-5" dirty="0">
                <a:latin typeface="Verdana"/>
                <a:cs typeface="Verdana"/>
              </a:rPr>
              <a:t>pression </a:t>
            </a:r>
            <a:r>
              <a:rPr sz="2000" spc="-5" dirty="0">
                <a:latin typeface="Verdana"/>
                <a:cs typeface="Verdana"/>
              </a:rPr>
              <a:t>dans </a:t>
            </a:r>
            <a:r>
              <a:rPr sz="2000" dirty="0">
                <a:latin typeface="Verdana"/>
                <a:cs typeface="Verdana"/>
              </a:rPr>
              <a:t>un </a:t>
            </a:r>
            <a:r>
              <a:rPr sz="2000" spc="-5" dirty="0">
                <a:latin typeface="Verdana"/>
                <a:cs typeface="Verdana"/>
              </a:rPr>
              <a:t>circuit </a:t>
            </a:r>
            <a:r>
              <a:rPr sz="2000" dirty="0">
                <a:latin typeface="Verdana"/>
                <a:cs typeface="Verdana"/>
              </a:rPr>
              <a:t> </a:t>
            </a:r>
            <a:r>
              <a:rPr sz="2000" spc="-5" dirty="0">
                <a:latin typeface="Verdana"/>
                <a:cs typeface="Verdana"/>
              </a:rPr>
              <a:t>implique</a:t>
            </a:r>
            <a:r>
              <a:rPr sz="2000" dirty="0">
                <a:latin typeface="Verdana"/>
                <a:cs typeface="Verdana"/>
              </a:rPr>
              <a:t> </a:t>
            </a:r>
            <a:r>
              <a:rPr sz="2000" spc="-5" dirty="0">
                <a:latin typeface="Verdana"/>
                <a:cs typeface="Verdana"/>
              </a:rPr>
              <a:t>quelquefois</a:t>
            </a:r>
            <a:r>
              <a:rPr sz="2000" dirty="0">
                <a:latin typeface="Verdana"/>
                <a:cs typeface="Verdana"/>
              </a:rPr>
              <a:t> </a:t>
            </a:r>
            <a:r>
              <a:rPr sz="2000" spc="-5" dirty="0">
                <a:latin typeface="Verdana"/>
                <a:cs typeface="Verdana"/>
              </a:rPr>
              <a:t>l’utilisation</a:t>
            </a:r>
            <a:r>
              <a:rPr sz="2000" dirty="0">
                <a:latin typeface="Verdana"/>
                <a:cs typeface="Verdana"/>
              </a:rPr>
              <a:t> </a:t>
            </a:r>
            <a:r>
              <a:rPr sz="2000" spc="-5" dirty="0">
                <a:latin typeface="Verdana"/>
                <a:cs typeface="Verdana"/>
              </a:rPr>
              <a:t>simultanée</a:t>
            </a:r>
            <a:r>
              <a:rPr sz="2000" dirty="0">
                <a:latin typeface="Verdana"/>
                <a:cs typeface="Verdana"/>
              </a:rPr>
              <a:t> </a:t>
            </a:r>
            <a:r>
              <a:rPr sz="2000" spc="-5" dirty="0">
                <a:latin typeface="Verdana"/>
                <a:cs typeface="Verdana"/>
              </a:rPr>
              <a:t>de</a:t>
            </a:r>
            <a:r>
              <a:rPr sz="2000" dirty="0">
                <a:latin typeface="Verdana"/>
                <a:cs typeface="Verdana"/>
              </a:rPr>
              <a:t> </a:t>
            </a:r>
            <a:r>
              <a:rPr sz="2000" spc="-10" dirty="0">
                <a:latin typeface="Verdana"/>
                <a:cs typeface="Verdana"/>
              </a:rPr>
              <a:t>plusieurs </a:t>
            </a:r>
            <a:r>
              <a:rPr sz="2000" spc="-5" dirty="0">
                <a:latin typeface="Verdana"/>
                <a:cs typeface="Verdana"/>
              </a:rPr>
              <a:t> pompes soit </a:t>
            </a:r>
            <a:r>
              <a:rPr sz="2000" b="1" dirty="0">
                <a:latin typeface="Verdana"/>
                <a:cs typeface="Verdana"/>
              </a:rPr>
              <a:t>en </a:t>
            </a:r>
            <a:r>
              <a:rPr sz="2000" b="1" spc="-5" dirty="0">
                <a:latin typeface="Verdana"/>
                <a:cs typeface="Verdana"/>
              </a:rPr>
              <a:t>série</a:t>
            </a:r>
            <a:r>
              <a:rPr sz="2000" spc="-5" dirty="0">
                <a:latin typeface="Verdana"/>
                <a:cs typeface="Verdana"/>
              </a:rPr>
              <a:t>, pour </a:t>
            </a:r>
            <a:r>
              <a:rPr sz="2000" b="1" spc="-5" dirty="0">
                <a:latin typeface="Verdana"/>
                <a:cs typeface="Verdana"/>
              </a:rPr>
              <a:t>accroître </a:t>
            </a:r>
            <a:r>
              <a:rPr sz="2000" b="1" dirty="0">
                <a:latin typeface="Verdana"/>
                <a:cs typeface="Verdana"/>
              </a:rPr>
              <a:t>la </a:t>
            </a:r>
            <a:r>
              <a:rPr sz="2000" b="1" spc="-5" dirty="0">
                <a:latin typeface="Verdana"/>
                <a:cs typeface="Verdana"/>
              </a:rPr>
              <a:t>pression </a:t>
            </a:r>
            <a:r>
              <a:rPr sz="2000" dirty="0">
                <a:latin typeface="Verdana"/>
                <a:cs typeface="Verdana"/>
              </a:rPr>
              <a:t>, </a:t>
            </a:r>
            <a:r>
              <a:rPr sz="2000" spc="-10" dirty="0">
                <a:latin typeface="Verdana"/>
                <a:cs typeface="Verdana"/>
              </a:rPr>
              <a:t>soit </a:t>
            </a:r>
            <a:r>
              <a:rPr sz="2000" b="1" spc="-5" dirty="0">
                <a:latin typeface="Verdana"/>
                <a:cs typeface="Verdana"/>
              </a:rPr>
              <a:t>en </a:t>
            </a:r>
            <a:r>
              <a:rPr sz="2000" b="1" dirty="0">
                <a:latin typeface="Verdana"/>
                <a:cs typeface="Verdana"/>
              </a:rPr>
              <a:t> </a:t>
            </a:r>
            <a:r>
              <a:rPr sz="2000" b="1" spc="-5" dirty="0">
                <a:latin typeface="Verdana"/>
                <a:cs typeface="Verdana"/>
              </a:rPr>
              <a:t>parallèle </a:t>
            </a:r>
            <a:r>
              <a:rPr sz="2000" spc="-5" dirty="0">
                <a:latin typeface="Verdana"/>
                <a:cs typeface="Verdana"/>
              </a:rPr>
              <a:t>pour </a:t>
            </a:r>
            <a:r>
              <a:rPr sz="2000" spc="-10" dirty="0">
                <a:latin typeface="Verdana"/>
                <a:cs typeface="Verdana"/>
              </a:rPr>
              <a:t>obtenir </a:t>
            </a:r>
            <a:r>
              <a:rPr sz="2000" spc="-5" dirty="0">
                <a:latin typeface="Verdana"/>
                <a:cs typeface="Verdana"/>
              </a:rPr>
              <a:t>de </a:t>
            </a:r>
            <a:r>
              <a:rPr sz="2000" b="1" spc="-5" dirty="0">
                <a:latin typeface="Verdana"/>
                <a:cs typeface="Verdana"/>
              </a:rPr>
              <a:t>plus forts </a:t>
            </a:r>
            <a:r>
              <a:rPr sz="2000" b="1" dirty="0">
                <a:latin typeface="Verdana"/>
                <a:cs typeface="Verdana"/>
              </a:rPr>
              <a:t>débit</a:t>
            </a:r>
            <a:r>
              <a:rPr sz="2000" dirty="0">
                <a:latin typeface="Verdana"/>
                <a:cs typeface="Verdana"/>
              </a:rPr>
              <a:t>, à </a:t>
            </a:r>
            <a:r>
              <a:rPr sz="2000" spc="-5" dirty="0">
                <a:latin typeface="Verdana"/>
                <a:cs typeface="Verdana"/>
              </a:rPr>
              <a:t>condition de </a:t>
            </a:r>
            <a:r>
              <a:rPr sz="2000" dirty="0">
                <a:latin typeface="Verdana"/>
                <a:cs typeface="Verdana"/>
              </a:rPr>
              <a:t> </a:t>
            </a:r>
            <a:r>
              <a:rPr sz="2000" spc="-5" dirty="0">
                <a:latin typeface="Verdana"/>
                <a:cs typeface="Verdana"/>
              </a:rPr>
              <a:t>déterminer </a:t>
            </a:r>
            <a:r>
              <a:rPr sz="2000" spc="-10" dirty="0">
                <a:latin typeface="Verdana"/>
                <a:cs typeface="Verdana"/>
              </a:rPr>
              <a:t>au </a:t>
            </a:r>
            <a:r>
              <a:rPr sz="2000" spc="-5" dirty="0">
                <a:latin typeface="Verdana"/>
                <a:cs typeface="Verdana"/>
              </a:rPr>
              <a:t>préalable </a:t>
            </a:r>
            <a:r>
              <a:rPr sz="2000" b="1" spc="-5" dirty="0">
                <a:latin typeface="Verdana"/>
                <a:cs typeface="Verdana"/>
              </a:rPr>
              <a:t>le point </a:t>
            </a:r>
            <a:r>
              <a:rPr sz="2000" b="1" dirty="0">
                <a:latin typeface="Verdana"/>
                <a:cs typeface="Verdana"/>
              </a:rPr>
              <a:t>de </a:t>
            </a:r>
            <a:r>
              <a:rPr sz="2000" b="1" spc="-5" dirty="0">
                <a:latin typeface="Verdana"/>
                <a:cs typeface="Verdana"/>
              </a:rPr>
              <a:t>fonctionnement </a:t>
            </a:r>
            <a:r>
              <a:rPr sz="2000" spc="-5" dirty="0">
                <a:latin typeface="Verdana"/>
                <a:cs typeface="Verdana"/>
              </a:rPr>
              <a:t>de </a:t>
            </a:r>
            <a:r>
              <a:rPr sz="2000" dirty="0">
                <a:latin typeface="Verdana"/>
                <a:cs typeface="Verdana"/>
              </a:rPr>
              <a:t> </a:t>
            </a:r>
            <a:r>
              <a:rPr sz="2000" spc="-5" dirty="0">
                <a:latin typeface="Verdana"/>
                <a:cs typeface="Verdana"/>
              </a:rPr>
              <a:t>l’ensemble</a:t>
            </a:r>
            <a:r>
              <a:rPr sz="2000" spc="-20" dirty="0">
                <a:latin typeface="Verdana"/>
                <a:cs typeface="Verdana"/>
              </a:rPr>
              <a:t> </a:t>
            </a:r>
            <a:r>
              <a:rPr sz="2000" dirty="0">
                <a:latin typeface="Verdana"/>
                <a:cs typeface="Verdana"/>
              </a:rPr>
              <a:t>(</a:t>
            </a:r>
            <a:r>
              <a:rPr sz="2000" b="1" dirty="0">
                <a:latin typeface="Verdana"/>
                <a:cs typeface="Verdana"/>
              </a:rPr>
              <a:t>figure</a:t>
            </a:r>
            <a:r>
              <a:rPr sz="2000" b="1" spc="5" dirty="0">
                <a:latin typeface="Verdana"/>
                <a:cs typeface="Verdana"/>
              </a:rPr>
              <a:t> </a:t>
            </a:r>
            <a:r>
              <a:rPr sz="2000" b="1" dirty="0">
                <a:latin typeface="Verdana"/>
                <a:cs typeface="Verdana"/>
              </a:rPr>
              <a:t>45</a:t>
            </a:r>
            <a:r>
              <a:rPr sz="2000" dirty="0">
                <a:latin typeface="Verdana"/>
                <a:cs typeface="Verdana"/>
              </a:rPr>
              <a:t>).</a:t>
            </a:r>
            <a:endParaRPr sz="2000">
              <a:latin typeface="Verdana"/>
              <a:cs typeface="Verdana"/>
            </a:endParaRPr>
          </a:p>
        </p:txBody>
      </p:sp>
      <p:pic>
        <p:nvPicPr>
          <p:cNvPr id="4" name="object 4"/>
          <p:cNvPicPr/>
          <p:nvPr/>
        </p:nvPicPr>
        <p:blipFill>
          <a:blip r:embed="rId2" cstate="print"/>
          <a:stretch>
            <a:fillRect/>
          </a:stretch>
        </p:blipFill>
        <p:spPr>
          <a:xfrm>
            <a:off x="4337822" y="3036605"/>
            <a:ext cx="4127822" cy="2595796"/>
          </a:xfrm>
          <a:prstGeom prst="rect">
            <a:avLst/>
          </a:prstGeom>
        </p:spPr>
      </p:pic>
      <p:pic>
        <p:nvPicPr>
          <p:cNvPr id="5" name="object 5"/>
          <p:cNvPicPr/>
          <p:nvPr/>
        </p:nvPicPr>
        <p:blipFill>
          <a:blip r:embed="rId3" cstate="print"/>
          <a:stretch>
            <a:fillRect/>
          </a:stretch>
        </p:blipFill>
        <p:spPr>
          <a:xfrm>
            <a:off x="748583" y="2868564"/>
            <a:ext cx="3154112" cy="2668836"/>
          </a:xfrm>
          <a:prstGeom prst="rect">
            <a:avLst/>
          </a:prstGeom>
        </p:spPr>
      </p:pic>
      <p:sp>
        <p:nvSpPr>
          <p:cNvPr id="6" name="object 6"/>
          <p:cNvSpPr txBox="1"/>
          <p:nvPr/>
        </p:nvSpPr>
        <p:spPr>
          <a:xfrm>
            <a:off x="2029714" y="5982715"/>
            <a:ext cx="5081270" cy="513080"/>
          </a:xfrm>
          <a:prstGeom prst="rect">
            <a:avLst/>
          </a:prstGeom>
        </p:spPr>
        <p:txBody>
          <a:bodyPr vert="horz" wrap="square" lIns="0" tIns="12065" rIns="0" bIns="0" rtlCol="0">
            <a:spAutoFit/>
          </a:bodyPr>
          <a:lstStyle/>
          <a:p>
            <a:pPr algn="ctr">
              <a:lnSpc>
                <a:spcPct val="100000"/>
              </a:lnSpc>
              <a:spcBef>
                <a:spcPts val="95"/>
              </a:spcBef>
            </a:pPr>
            <a:r>
              <a:rPr sz="1600" b="1" u="heavy" spc="-10" dirty="0">
                <a:solidFill>
                  <a:srgbClr val="FF0000"/>
                </a:solidFill>
                <a:uFill>
                  <a:solidFill>
                    <a:srgbClr val="FF0000"/>
                  </a:solidFill>
                </a:uFill>
                <a:latin typeface="Verdana"/>
                <a:cs typeface="Verdana"/>
              </a:rPr>
              <a:t>Figure</a:t>
            </a:r>
            <a:r>
              <a:rPr sz="1600" b="1" u="heavy" spc="20" dirty="0">
                <a:solidFill>
                  <a:srgbClr val="FF0000"/>
                </a:solidFill>
                <a:uFill>
                  <a:solidFill>
                    <a:srgbClr val="FF0000"/>
                  </a:solidFill>
                </a:uFill>
                <a:latin typeface="Verdana"/>
                <a:cs typeface="Verdana"/>
              </a:rPr>
              <a:t> </a:t>
            </a:r>
            <a:r>
              <a:rPr sz="1600" b="1" u="heavy" spc="-5" dirty="0">
                <a:solidFill>
                  <a:srgbClr val="FF0000"/>
                </a:solidFill>
                <a:uFill>
                  <a:solidFill>
                    <a:srgbClr val="FF0000"/>
                  </a:solidFill>
                </a:uFill>
                <a:latin typeface="Verdana"/>
                <a:cs typeface="Verdana"/>
              </a:rPr>
              <a:t>45</a:t>
            </a:r>
            <a:r>
              <a:rPr sz="1600" b="1" u="heavy" dirty="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Courbe</a:t>
            </a:r>
            <a:r>
              <a:rPr sz="1600" b="1" u="heavy" spc="40" dirty="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caractéristique</a:t>
            </a:r>
            <a:r>
              <a:rPr sz="1600" b="1" u="heavy" spc="55" dirty="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de</a:t>
            </a:r>
            <a:r>
              <a:rPr sz="1600" b="1" u="heavy" spc="15" dirty="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pompes</a:t>
            </a:r>
            <a:endParaRPr sz="1600">
              <a:latin typeface="Verdana"/>
              <a:cs typeface="Verdana"/>
            </a:endParaRPr>
          </a:p>
          <a:p>
            <a:pPr marL="1270" algn="ctr">
              <a:lnSpc>
                <a:spcPct val="100000"/>
              </a:lnSpc>
            </a:pPr>
            <a:r>
              <a:rPr sz="1600" b="1" u="heavy" spc="-10" dirty="0">
                <a:solidFill>
                  <a:srgbClr val="FF0000"/>
                </a:solidFill>
                <a:uFill>
                  <a:solidFill>
                    <a:srgbClr val="FF0000"/>
                  </a:solidFill>
                </a:uFill>
                <a:latin typeface="Verdana"/>
                <a:cs typeface="Verdana"/>
              </a:rPr>
              <a:t>couplées</a:t>
            </a:r>
            <a:r>
              <a:rPr sz="1600" b="1" u="heavy" spc="25" dirty="0">
                <a:solidFill>
                  <a:srgbClr val="FF0000"/>
                </a:solidFill>
                <a:uFill>
                  <a:solidFill>
                    <a:srgbClr val="FF0000"/>
                  </a:solidFill>
                </a:uFill>
                <a:latin typeface="Verdana"/>
                <a:cs typeface="Verdana"/>
              </a:rPr>
              <a:t> </a:t>
            </a:r>
            <a:r>
              <a:rPr sz="1600" b="1" u="heavy" spc="-5" dirty="0">
                <a:solidFill>
                  <a:srgbClr val="FF0000"/>
                </a:solidFill>
                <a:uFill>
                  <a:solidFill>
                    <a:srgbClr val="FF0000"/>
                  </a:solidFill>
                </a:uFill>
                <a:latin typeface="Verdana"/>
                <a:cs typeface="Verdana"/>
              </a:rPr>
              <a:t>(a)</a:t>
            </a:r>
            <a:r>
              <a:rPr sz="1600" b="1" u="heavy" spc="15" dirty="0">
                <a:solidFill>
                  <a:srgbClr val="FF0000"/>
                </a:solidFill>
                <a:uFill>
                  <a:solidFill>
                    <a:srgbClr val="FF0000"/>
                  </a:solidFill>
                </a:uFill>
                <a:latin typeface="Verdana"/>
                <a:cs typeface="Verdana"/>
              </a:rPr>
              <a:t> </a:t>
            </a:r>
            <a:r>
              <a:rPr sz="1600" b="1" u="heavy" spc="-5" dirty="0">
                <a:solidFill>
                  <a:srgbClr val="FF0000"/>
                </a:solidFill>
                <a:uFill>
                  <a:solidFill>
                    <a:srgbClr val="FF0000"/>
                  </a:solidFill>
                </a:uFill>
                <a:latin typeface="Verdana"/>
                <a:cs typeface="Verdana"/>
              </a:rPr>
              <a:t>en</a:t>
            </a:r>
            <a:r>
              <a:rPr sz="1600" b="1" u="heavy" spc="15" dirty="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série</a:t>
            </a:r>
            <a:r>
              <a:rPr sz="1600" b="1" u="heavy" spc="20" dirty="0">
                <a:solidFill>
                  <a:srgbClr val="FF0000"/>
                </a:solidFill>
                <a:uFill>
                  <a:solidFill>
                    <a:srgbClr val="FF0000"/>
                  </a:solidFill>
                </a:uFill>
                <a:latin typeface="Verdana"/>
                <a:cs typeface="Verdana"/>
              </a:rPr>
              <a:t> </a:t>
            </a:r>
            <a:r>
              <a:rPr sz="1600" b="1" u="heavy" spc="-5" dirty="0">
                <a:solidFill>
                  <a:srgbClr val="FF0000"/>
                </a:solidFill>
                <a:uFill>
                  <a:solidFill>
                    <a:srgbClr val="FF0000"/>
                  </a:solidFill>
                </a:uFill>
                <a:latin typeface="Verdana"/>
                <a:cs typeface="Verdana"/>
              </a:rPr>
              <a:t>et</a:t>
            </a:r>
            <a:r>
              <a:rPr sz="1600" b="1" u="heavy" spc="5" dirty="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(b)</a:t>
            </a:r>
            <a:r>
              <a:rPr sz="1600" b="1" u="heavy" spc="25" dirty="0">
                <a:solidFill>
                  <a:srgbClr val="FF0000"/>
                </a:solidFill>
                <a:uFill>
                  <a:solidFill>
                    <a:srgbClr val="FF0000"/>
                  </a:solidFill>
                </a:uFill>
                <a:latin typeface="Verdana"/>
                <a:cs typeface="Verdana"/>
              </a:rPr>
              <a:t> </a:t>
            </a:r>
            <a:r>
              <a:rPr sz="1600" b="1" u="heavy" spc="-5" dirty="0">
                <a:solidFill>
                  <a:srgbClr val="FF0000"/>
                </a:solidFill>
                <a:uFill>
                  <a:solidFill>
                    <a:srgbClr val="FF0000"/>
                  </a:solidFill>
                </a:uFill>
                <a:latin typeface="Verdana"/>
                <a:cs typeface="Verdana"/>
              </a:rPr>
              <a:t>en</a:t>
            </a:r>
            <a:r>
              <a:rPr sz="1600" b="1" u="heavy" spc="15" dirty="0">
                <a:solidFill>
                  <a:srgbClr val="FF0000"/>
                </a:solidFill>
                <a:uFill>
                  <a:solidFill>
                    <a:srgbClr val="FF0000"/>
                  </a:solidFill>
                </a:uFill>
                <a:latin typeface="Verdana"/>
                <a:cs typeface="Verdana"/>
              </a:rPr>
              <a:t> </a:t>
            </a:r>
            <a:r>
              <a:rPr sz="1600" b="1" u="heavy" spc="-10" dirty="0">
                <a:solidFill>
                  <a:srgbClr val="FF0000"/>
                </a:solidFill>
                <a:uFill>
                  <a:solidFill>
                    <a:srgbClr val="FF0000"/>
                  </a:solidFill>
                </a:uFill>
                <a:latin typeface="Verdana"/>
                <a:cs typeface="Verdana"/>
              </a:rPr>
              <a:t>parallèle.</a:t>
            </a:r>
            <a:endParaRPr sz="1600">
              <a:latin typeface="Verdana"/>
              <a:cs typeface="Verdana"/>
            </a:endParaRPr>
          </a:p>
        </p:txBody>
      </p:sp>
      <p:sp>
        <p:nvSpPr>
          <p:cNvPr id="7" name="Espace réservé du numéro de diapositive 6"/>
          <p:cNvSpPr>
            <a:spLocks noGrp="1"/>
          </p:cNvSpPr>
          <p:nvPr>
            <p:ph type="sldNum" sz="quarter" idx="7"/>
          </p:nvPr>
        </p:nvSpPr>
        <p:spPr/>
        <p:txBody>
          <a:bodyPr/>
          <a:lstStyle/>
          <a:p>
            <a:fld id="{B6F15528-21DE-4FAA-801E-634DDDAF4B2B}" type="slidenum">
              <a:rPr lang="fr-FR" smtClean="0"/>
              <a:t>61</a:t>
            </a:fld>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5091" y="338074"/>
            <a:ext cx="7420609" cy="2381250"/>
          </a:xfrm>
          <a:prstGeom prst="rect">
            <a:avLst/>
          </a:prstGeom>
        </p:spPr>
        <p:txBody>
          <a:bodyPr vert="horz" wrap="square" lIns="0" tIns="12700" rIns="0" bIns="0" rtlCol="0">
            <a:spAutoFit/>
          </a:bodyPr>
          <a:lstStyle/>
          <a:p>
            <a:pPr marL="508000" indent="-457200">
              <a:lnSpc>
                <a:spcPct val="100000"/>
              </a:lnSpc>
              <a:spcBef>
                <a:spcPts val="100"/>
              </a:spcBef>
              <a:buFont typeface="Wingdings"/>
              <a:buChar char=""/>
              <a:tabLst>
                <a:tab pos="507365" algn="l"/>
                <a:tab pos="508000" algn="l"/>
              </a:tabLst>
            </a:pPr>
            <a:r>
              <a:rPr sz="2000" b="1" dirty="0">
                <a:solidFill>
                  <a:srgbClr val="0303BC"/>
                </a:solidFill>
                <a:latin typeface="Verdana"/>
                <a:cs typeface="Verdana"/>
              </a:rPr>
              <a:t>Mise</a:t>
            </a:r>
            <a:r>
              <a:rPr sz="2000" b="1" spc="-50" dirty="0">
                <a:solidFill>
                  <a:srgbClr val="0303BC"/>
                </a:solidFill>
                <a:latin typeface="Verdana"/>
                <a:cs typeface="Verdana"/>
              </a:rPr>
              <a:t> </a:t>
            </a:r>
            <a:r>
              <a:rPr sz="2000" b="1" dirty="0">
                <a:solidFill>
                  <a:srgbClr val="0303BC"/>
                </a:solidFill>
                <a:latin typeface="Verdana"/>
                <a:cs typeface="Verdana"/>
              </a:rPr>
              <a:t>en</a:t>
            </a:r>
            <a:r>
              <a:rPr sz="2000" b="1" spc="-25" dirty="0">
                <a:solidFill>
                  <a:srgbClr val="0303BC"/>
                </a:solidFill>
                <a:latin typeface="Verdana"/>
                <a:cs typeface="Verdana"/>
              </a:rPr>
              <a:t> </a:t>
            </a:r>
            <a:r>
              <a:rPr sz="2000" b="1" spc="-5" dirty="0">
                <a:solidFill>
                  <a:srgbClr val="0303BC"/>
                </a:solidFill>
                <a:latin typeface="Verdana"/>
                <a:cs typeface="Verdana"/>
              </a:rPr>
              <a:t>série</a:t>
            </a:r>
            <a:endParaRPr sz="2000">
              <a:latin typeface="Verdana"/>
              <a:cs typeface="Verdana"/>
            </a:endParaRPr>
          </a:p>
          <a:p>
            <a:pPr>
              <a:lnSpc>
                <a:spcPct val="100000"/>
              </a:lnSpc>
              <a:spcBef>
                <a:spcPts val="35"/>
              </a:spcBef>
            </a:pPr>
            <a:endParaRPr sz="1750">
              <a:latin typeface="Verdana"/>
              <a:cs typeface="Verdana"/>
            </a:endParaRPr>
          </a:p>
          <a:p>
            <a:pPr marL="50800" marR="43180" algn="just">
              <a:lnSpc>
                <a:spcPct val="100000"/>
              </a:lnSpc>
            </a:pPr>
            <a:r>
              <a:rPr sz="2000" spc="-15" dirty="0">
                <a:latin typeface="Verdana"/>
                <a:cs typeface="Verdana"/>
              </a:rPr>
              <a:t>Pour </a:t>
            </a:r>
            <a:r>
              <a:rPr sz="2000" spc="-5" dirty="0">
                <a:latin typeface="Verdana"/>
                <a:cs typeface="Verdana"/>
              </a:rPr>
              <a:t>un même débit, </a:t>
            </a:r>
            <a:r>
              <a:rPr sz="2000" b="1" spc="-5" dirty="0">
                <a:latin typeface="Verdana"/>
                <a:cs typeface="Verdana"/>
              </a:rPr>
              <a:t>chacune </a:t>
            </a:r>
            <a:r>
              <a:rPr sz="2000" b="1" spc="-10" dirty="0">
                <a:latin typeface="Verdana"/>
                <a:cs typeface="Verdana"/>
              </a:rPr>
              <a:t>des </a:t>
            </a:r>
            <a:r>
              <a:rPr sz="2000" b="1" spc="-5" dirty="0">
                <a:latin typeface="Verdana"/>
                <a:cs typeface="Verdana"/>
              </a:rPr>
              <a:t>pompes mise </a:t>
            </a:r>
            <a:r>
              <a:rPr sz="2000" b="1" spc="-15" dirty="0">
                <a:latin typeface="Verdana"/>
                <a:cs typeface="Verdana"/>
              </a:rPr>
              <a:t>en </a:t>
            </a:r>
            <a:r>
              <a:rPr sz="2000" b="1" spc="-10" dirty="0">
                <a:latin typeface="Verdana"/>
                <a:cs typeface="Verdana"/>
              </a:rPr>
              <a:t> </a:t>
            </a:r>
            <a:r>
              <a:rPr sz="2000" b="1" dirty="0">
                <a:latin typeface="Verdana"/>
                <a:cs typeface="Verdana"/>
              </a:rPr>
              <a:t>service</a:t>
            </a:r>
            <a:r>
              <a:rPr sz="2000" b="1" spc="455" dirty="0">
                <a:latin typeface="Verdana"/>
                <a:cs typeface="Verdana"/>
              </a:rPr>
              <a:t> </a:t>
            </a:r>
            <a:r>
              <a:rPr sz="2000" b="1" dirty="0">
                <a:latin typeface="Verdana"/>
                <a:cs typeface="Verdana"/>
              </a:rPr>
              <a:t>en</a:t>
            </a:r>
            <a:r>
              <a:rPr sz="2000" b="1" spc="450" dirty="0">
                <a:latin typeface="Verdana"/>
                <a:cs typeface="Verdana"/>
              </a:rPr>
              <a:t> </a:t>
            </a:r>
            <a:r>
              <a:rPr sz="2000" b="1" spc="-5" dirty="0">
                <a:latin typeface="Verdana"/>
                <a:cs typeface="Verdana"/>
              </a:rPr>
              <a:t>série</a:t>
            </a:r>
            <a:r>
              <a:rPr sz="2000" b="1" spc="470" dirty="0">
                <a:latin typeface="Verdana"/>
                <a:cs typeface="Verdana"/>
              </a:rPr>
              <a:t> </a:t>
            </a:r>
            <a:r>
              <a:rPr sz="2000" spc="-5" dirty="0">
                <a:latin typeface="Verdana"/>
                <a:cs typeface="Verdana"/>
              </a:rPr>
              <a:t>fournit</a:t>
            </a:r>
            <a:r>
              <a:rPr sz="2000" spc="440" dirty="0">
                <a:latin typeface="Verdana"/>
                <a:cs typeface="Verdana"/>
              </a:rPr>
              <a:t> </a:t>
            </a:r>
            <a:r>
              <a:rPr sz="2000" spc="-5" dirty="0">
                <a:latin typeface="Verdana"/>
                <a:cs typeface="Verdana"/>
              </a:rPr>
              <a:t>sa</a:t>
            </a:r>
            <a:r>
              <a:rPr sz="2000" spc="430" dirty="0">
                <a:latin typeface="Verdana"/>
                <a:cs typeface="Verdana"/>
              </a:rPr>
              <a:t> </a:t>
            </a:r>
            <a:r>
              <a:rPr sz="2000" spc="-5" dirty="0">
                <a:latin typeface="Verdana"/>
                <a:cs typeface="Verdana"/>
              </a:rPr>
              <a:t>hauteur</a:t>
            </a:r>
            <a:r>
              <a:rPr sz="2000" spc="455" dirty="0">
                <a:latin typeface="Verdana"/>
                <a:cs typeface="Verdana"/>
              </a:rPr>
              <a:t> </a:t>
            </a:r>
            <a:r>
              <a:rPr sz="2000" spc="-10" dirty="0">
                <a:latin typeface="Verdana"/>
                <a:cs typeface="Verdana"/>
              </a:rPr>
              <a:t>d’élévation</a:t>
            </a:r>
            <a:r>
              <a:rPr sz="2000" spc="445" dirty="0">
                <a:latin typeface="Verdana"/>
                <a:cs typeface="Verdana"/>
              </a:rPr>
              <a:t> </a:t>
            </a:r>
            <a:r>
              <a:rPr sz="2000" spc="-5" dirty="0">
                <a:latin typeface="Verdana"/>
                <a:cs typeface="Verdana"/>
              </a:rPr>
              <a:t>totale </a:t>
            </a:r>
            <a:r>
              <a:rPr sz="2000" spc="-690" dirty="0">
                <a:latin typeface="Verdana"/>
                <a:cs typeface="Verdana"/>
              </a:rPr>
              <a:t> </a:t>
            </a:r>
            <a:r>
              <a:rPr sz="2000" spc="-5" dirty="0">
                <a:latin typeface="Verdana"/>
                <a:cs typeface="Verdana"/>
              </a:rPr>
              <a:t>qui</a:t>
            </a:r>
            <a:r>
              <a:rPr sz="2000" spc="-20" dirty="0">
                <a:latin typeface="Verdana"/>
                <a:cs typeface="Verdana"/>
              </a:rPr>
              <a:t> </a:t>
            </a:r>
            <a:r>
              <a:rPr sz="2000" dirty="0">
                <a:latin typeface="Verdana"/>
                <a:cs typeface="Verdana"/>
              </a:rPr>
              <a:t>s’ajoute</a:t>
            </a:r>
            <a:r>
              <a:rPr sz="2000" spc="-35" dirty="0">
                <a:latin typeface="Verdana"/>
                <a:cs typeface="Verdana"/>
              </a:rPr>
              <a:t> </a:t>
            </a:r>
            <a:r>
              <a:rPr sz="2000" dirty="0">
                <a:latin typeface="Verdana"/>
                <a:cs typeface="Verdana"/>
              </a:rPr>
              <a:t>aux</a:t>
            </a:r>
            <a:r>
              <a:rPr sz="2000" spc="-10" dirty="0">
                <a:latin typeface="Verdana"/>
                <a:cs typeface="Verdana"/>
              </a:rPr>
              <a:t> </a:t>
            </a:r>
            <a:r>
              <a:rPr sz="2000" spc="-5" dirty="0">
                <a:latin typeface="Verdana"/>
                <a:cs typeface="Verdana"/>
              </a:rPr>
              <a:t>autres.</a:t>
            </a:r>
            <a:endParaRPr sz="2000">
              <a:latin typeface="Verdana"/>
              <a:cs typeface="Verdana"/>
            </a:endParaRPr>
          </a:p>
          <a:p>
            <a:pPr marL="160655" algn="ctr">
              <a:lnSpc>
                <a:spcPct val="100000"/>
              </a:lnSpc>
              <a:spcBef>
                <a:spcPts val="720"/>
              </a:spcBef>
            </a:pPr>
            <a:r>
              <a:rPr sz="7575" i="1" spc="240" baseline="1650" dirty="0">
                <a:latin typeface="Times New Roman"/>
                <a:cs typeface="Times New Roman"/>
              </a:rPr>
              <a:t>H</a:t>
            </a:r>
            <a:r>
              <a:rPr sz="7575" i="1" spc="-1177" baseline="1650" dirty="0">
                <a:latin typeface="Times New Roman"/>
                <a:cs typeface="Times New Roman"/>
              </a:rPr>
              <a:t> </a:t>
            </a:r>
            <a:r>
              <a:rPr sz="1950" i="1" spc="-10" dirty="0">
                <a:latin typeface="Times New Roman"/>
                <a:cs typeface="Times New Roman"/>
              </a:rPr>
              <a:t>m</a:t>
            </a:r>
            <a:r>
              <a:rPr sz="1950" i="1" spc="25" dirty="0">
                <a:latin typeface="Times New Roman"/>
                <a:cs typeface="Times New Roman"/>
              </a:rPr>
              <a:t>t</a:t>
            </a:r>
            <a:r>
              <a:rPr sz="1950" i="1" dirty="0">
                <a:latin typeface="Times New Roman"/>
                <a:cs typeface="Times New Roman"/>
              </a:rPr>
              <a:t> </a:t>
            </a:r>
            <a:r>
              <a:rPr sz="1950" i="1" spc="-65" dirty="0">
                <a:latin typeface="Times New Roman"/>
                <a:cs typeface="Times New Roman"/>
              </a:rPr>
              <a:t> </a:t>
            </a:r>
            <a:r>
              <a:rPr sz="5025" spc="135" baseline="20729" dirty="0">
                <a:latin typeface="Symbol"/>
                <a:cs typeface="Symbol"/>
              </a:rPr>
              <a:t></a:t>
            </a:r>
            <a:r>
              <a:rPr sz="5025" spc="-15" baseline="20729" dirty="0">
                <a:latin typeface="Times New Roman"/>
                <a:cs typeface="Times New Roman"/>
              </a:rPr>
              <a:t> </a:t>
            </a:r>
            <a:r>
              <a:rPr sz="7575" i="1" spc="240" baseline="1650" dirty="0">
                <a:latin typeface="Times New Roman"/>
                <a:cs typeface="Times New Roman"/>
              </a:rPr>
              <a:t>H</a:t>
            </a:r>
            <a:r>
              <a:rPr sz="7575" i="1" spc="-1177" baseline="1650" dirty="0">
                <a:latin typeface="Times New Roman"/>
                <a:cs typeface="Times New Roman"/>
              </a:rPr>
              <a:t> </a:t>
            </a:r>
            <a:r>
              <a:rPr sz="1950" i="1" spc="-10" dirty="0">
                <a:latin typeface="Times New Roman"/>
                <a:cs typeface="Times New Roman"/>
              </a:rPr>
              <a:t>m</a:t>
            </a:r>
            <a:r>
              <a:rPr sz="1950" i="1" spc="60" dirty="0">
                <a:latin typeface="Times New Roman"/>
                <a:cs typeface="Times New Roman"/>
              </a:rPr>
              <a:t>t</a:t>
            </a:r>
            <a:r>
              <a:rPr sz="1950" spc="50" dirty="0">
                <a:latin typeface="Times New Roman"/>
                <a:cs typeface="Times New Roman"/>
              </a:rPr>
              <a:t>1</a:t>
            </a:r>
            <a:r>
              <a:rPr sz="1950" spc="-95" dirty="0">
                <a:latin typeface="Times New Roman"/>
                <a:cs typeface="Times New Roman"/>
              </a:rPr>
              <a:t> </a:t>
            </a:r>
            <a:r>
              <a:rPr sz="5025" spc="135" baseline="20729" dirty="0">
                <a:latin typeface="Symbol"/>
                <a:cs typeface="Symbol"/>
              </a:rPr>
              <a:t></a:t>
            </a:r>
            <a:r>
              <a:rPr sz="5025" spc="-247" baseline="20729" dirty="0">
                <a:latin typeface="Times New Roman"/>
                <a:cs typeface="Times New Roman"/>
              </a:rPr>
              <a:t> </a:t>
            </a:r>
            <a:r>
              <a:rPr sz="7575" i="1" spc="240" baseline="1650" dirty="0">
                <a:latin typeface="Times New Roman"/>
                <a:cs typeface="Times New Roman"/>
              </a:rPr>
              <a:t>H</a:t>
            </a:r>
            <a:r>
              <a:rPr sz="7575" i="1" spc="-1177" baseline="1650" dirty="0">
                <a:latin typeface="Times New Roman"/>
                <a:cs typeface="Times New Roman"/>
              </a:rPr>
              <a:t> </a:t>
            </a:r>
            <a:r>
              <a:rPr sz="1950" i="1" spc="-10" dirty="0">
                <a:latin typeface="Times New Roman"/>
                <a:cs typeface="Times New Roman"/>
              </a:rPr>
              <a:t>m</a:t>
            </a:r>
            <a:r>
              <a:rPr sz="1950" i="1" spc="25" dirty="0">
                <a:latin typeface="Times New Roman"/>
                <a:cs typeface="Times New Roman"/>
              </a:rPr>
              <a:t>t</a:t>
            </a:r>
            <a:r>
              <a:rPr sz="1950" i="1" spc="-240" dirty="0">
                <a:latin typeface="Times New Roman"/>
                <a:cs typeface="Times New Roman"/>
              </a:rPr>
              <a:t> </a:t>
            </a:r>
            <a:r>
              <a:rPr sz="1950" spc="50" dirty="0">
                <a:latin typeface="Times New Roman"/>
                <a:cs typeface="Times New Roman"/>
              </a:rPr>
              <a:t>2</a:t>
            </a:r>
            <a:endParaRPr sz="1950">
              <a:latin typeface="Times New Roman"/>
              <a:cs typeface="Times New Roman"/>
            </a:endParaRPr>
          </a:p>
        </p:txBody>
      </p:sp>
      <p:sp>
        <p:nvSpPr>
          <p:cNvPr id="3" name="object 3"/>
          <p:cNvSpPr txBox="1"/>
          <p:nvPr/>
        </p:nvSpPr>
        <p:spPr>
          <a:xfrm>
            <a:off x="1007465" y="3053333"/>
            <a:ext cx="2625725" cy="330835"/>
          </a:xfrm>
          <a:prstGeom prst="rect">
            <a:avLst/>
          </a:prstGeom>
        </p:spPr>
        <p:txBody>
          <a:bodyPr vert="horz" wrap="square" lIns="0" tIns="13335" rIns="0" bIns="0" rtlCol="0">
            <a:spAutoFit/>
          </a:bodyPr>
          <a:lstStyle/>
          <a:p>
            <a:pPr marL="12700">
              <a:lnSpc>
                <a:spcPct val="100000"/>
              </a:lnSpc>
              <a:spcBef>
                <a:spcPts val="105"/>
              </a:spcBef>
            </a:pPr>
            <a:r>
              <a:rPr sz="1800" spc="-15" dirty="0">
                <a:latin typeface="Verdana"/>
                <a:cs typeface="Verdana"/>
              </a:rPr>
              <a:t>Pour</a:t>
            </a:r>
            <a:r>
              <a:rPr sz="1800" spc="-35" dirty="0">
                <a:latin typeface="Verdana"/>
                <a:cs typeface="Verdana"/>
              </a:rPr>
              <a:t> </a:t>
            </a:r>
            <a:r>
              <a:rPr sz="1800" dirty="0">
                <a:latin typeface="Verdana"/>
                <a:cs typeface="Verdana"/>
              </a:rPr>
              <a:t>un</a:t>
            </a:r>
            <a:r>
              <a:rPr sz="1800" spc="-15" dirty="0">
                <a:latin typeface="Verdana"/>
                <a:cs typeface="Verdana"/>
              </a:rPr>
              <a:t> </a:t>
            </a:r>
            <a:r>
              <a:rPr sz="2000" dirty="0">
                <a:latin typeface="Verdana"/>
                <a:cs typeface="Verdana"/>
              </a:rPr>
              <a:t>même</a:t>
            </a:r>
            <a:r>
              <a:rPr sz="2000" spc="-90" dirty="0">
                <a:latin typeface="Verdana"/>
                <a:cs typeface="Verdana"/>
              </a:rPr>
              <a:t> </a:t>
            </a:r>
            <a:r>
              <a:rPr sz="1800" spc="-5" dirty="0">
                <a:latin typeface="Verdana"/>
                <a:cs typeface="Verdana"/>
              </a:rPr>
              <a:t>débit</a:t>
            </a:r>
            <a:r>
              <a:rPr sz="1800" dirty="0">
                <a:latin typeface="Verdana"/>
                <a:cs typeface="Verdana"/>
              </a:rPr>
              <a:t> :</a:t>
            </a:r>
            <a:endParaRPr sz="1800">
              <a:latin typeface="Verdana"/>
              <a:cs typeface="Verdana"/>
            </a:endParaRPr>
          </a:p>
        </p:txBody>
      </p:sp>
      <p:sp>
        <p:nvSpPr>
          <p:cNvPr id="4" name="object 4"/>
          <p:cNvSpPr txBox="1"/>
          <p:nvPr/>
        </p:nvSpPr>
        <p:spPr>
          <a:xfrm>
            <a:off x="3908094" y="2779429"/>
            <a:ext cx="2477770" cy="746760"/>
          </a:xfrm>
          <a:prstGeom prst="rect">
            <a:avLst/>
          </a:prstGeom>
        </p:spPr>
        <p:txBody>
          <a:bodyPr vert="horz" wrap="square" lIns="0" tIns="15875" rIns="0" bIns="0" rtlCol="0">
            <a:spAutoFit/>
          </a:bodyPr>
          <a:lstStyle/>
          <a:p>
            <a:pPr marL="50800">
              <a:lnSpc>
                <a:spcPts val="4385"/>
              </a:lnSpc>
              <a:spcBef>
                <a:spcPts val="125"/>
              </a:spcBef>
              <a:tabLst>
                <a:tab pos="1556385" algn="l"/>
              </a:tabLst>
            </a:pPr>
            <a:r>
              <a:rPr sz="4250" i="1" spc="114" dirty="0">
                <a:latin typeface="Times New Roman"/>
                <a:cs typeface="Times New Roman"/>
              </a:rPr>
              <a:t>Q</a:t>
            </a:r>
            <a:r>
              <a:rPr sz="4250" i="1" spc="325" dirty="0">
                <a:latin typeface="Times New Roman"/>
                <a:cs typeface="Times New Roman"/>
              </a:rPr>
              <a:t> </a:t>
            </a:r>
            <a:r>
              <a:rPr sz="4275" spc="75" baseline="8771" dirty="0">
                <a:latin typeface="Symbol"/>
                <a:cs typeface="Symbol"/>
              </a:rPr>
              <a:t></a:t>
            </a:r>
            <a:r>
              <a:rPr sz="4275" spc="-390" baseline="8771" dirty="0">
                <a:latin typeface="Times New Roman"/>
                <a:cs typeface="Times New Roman"/>
              </a:rPr>
              <a:t> </a:t>
            </a:r>
            <a:r>
              <a:rPr sz="4250" i="1" spc="114" dirty="0">
                <a:latin typeface="Times New Roman"/>
                <a:cs typeface="Times New Roman"/>
              </a:rPr>
              <a:t>Q</a:t>
            </a:r>
            <a:r>
              <a:rPr sz="4250" i="1" dirty="0">
                <a:latin typeface="Times New Roman"/>
                <a:cs typeface="Times New Roman"/>
              </a:rPr>
              <a:t>	</a:t>
            </a:r>
            <a:r>
              <a:rPr sz="4275" spc="75" baseline="8771" dirty="0">
                <a:latin typeface="Symbol"/>
                <a:cs typeface="Symbol"/>
              </a:rPr>
              <a:t></a:t>
            </a:r>
            <a:r>
              <a:rPr sz="4275" spc="-397" baseline="8771" dirty="0">
                <a:latin typeface="Times New Roman"/>
                <a:cs typeface="Times New Roman"/>
              </a:rPr>
              <a:t> </a:t>
            </a:r>
            <a:r>
              <a:rPr sz="4250" i="1" spc="114" dirty="0">
                <a:latin typeface="Times New Roman"/>
                <a:cs typeface="Times New Roman"/>
              </a:rPr>
              <a:t>Q</a:t>
            </a:r>
            <a:endParaRPr sz="4250">
              <a:latin typeface="Times New Roman"/>
              <a:cs typeface="Times New Roman"/>
            </a:endParaRPr>
          </a:p>
          <a:p>
            <a:pPr marL="447040">
              <a:lnSpc>
                <a:spcPts val="1265"/>
              </a:lnSpc>
              <a:tabLst>
                <a:tab pos="1290955" algn="l"/>
                <a:tab pos="2216150" algn="l"/>
              </a:tabLst>
            </a:pPr>
            <a:r>
              <a:rPr sz="1650" i="1" spc="25" dirty="0">
                <a:latin typeface="Times New Roman"/>
                <a:cs typeface="Times New Roman"/>
              </a:rPr>
              <a:t>v	</a:t>
            </a:r>
            <a:r>
              <a:rPr sz="1650" i="1" dirty="0">
                <a:latin typeface="Times New Roman"/>
                <a:cs typeface="Times New Roman"/>
              </a:rPr>
              <a:t>v</a:t>
            </a:r>
            <a:r>
              <a:rPr sz="1650" dirty="0">
                <a:latin typeface="Times New Roman"/>
                <a:cs typeface="Times New Roman"/>
              </a:rPr>
              <a:t>1	</a:t>
            </a:r>
            <a:r>
              <a:rPr sz="1650" i="1" spc="95" dirty="0">
                <a:latin typeface="Times New Roman"/>
                <a:cs typeface="Times New Roman"/>
              </a:rPr>
              <a:t>v</a:t>
            </a:r>
            <a:r>
              <a:rPr sz="1650" spc="95" dirty="0">
                <a:latin typeface="Times New Roman"/>
                <a:cs typeface="Times New Roman"/>
              </a:rPr>
              <a:t>2</a:t>
            </a:r>
            <a:endParaRPr sz="1650">
              <a:latin typeface="Times New Roman"/>
              <a:cs typeface="Times New Roman"/>
            </a:endParaRPr>
          </a:p>
        </p:txBody>
      </p:sp>
      <p:sp>
        <p:nvSpPr>
          <p:cNvPr id="5" name="object 5"/>
          <p:cNvSpPr txBox="1"/>
          <p:nvPr/>
        </p:nvSpPr>
        <p:spPr>
          <a:xfrm>
            <a:off x="1007465" y="3603752"/>
            <a:ext cx="2988310" cy="2465070"/>
          </a:xfrm>
          <a:prstGeom prst="rect">
            <a:avLst/>
          </a:prstGeom>
        </p:spPr>
        <p:txBody>
          <a:bodyPr vert="horz" wrap="square" lIns="0" tIns="12700" rIns="0" bIns="0" rtlCol="0">
            <a:spAutoFit/>
          </a:bodyPr>
          <a:lstStyle/>
          <a:p>
            <a:pPr marL="12700" marR="5080">
              <a:lnSpc>
                <a:spcPct val="100000"/>
              </a:lnSpc>
              <a:spcBef>
                <a:spcPts val="100"/>
              </a:spcBef>
              <a:tabLst>
                <a:tab pos="416559" algn="l"/>
                <a:tab pos="1301750" algn="l"/>
                <a:tab pos="1591310" algn="l"/>
                <a:tab pos="1673860" algn="l"/>
                <a:tab pos="2110105" algn="l"/>
                <a:tab pos="2621915" algn="l"/>
                <a:tab pos="2715260" algn="l"/>
              </a:tabLst>
            </a:pPr>
            <a:r>
              <a:rPr sz="2000" spc="-5" dirty="0">
                <a:latin typeface="Verdana"/>
                <a:cs typeface="Verdana"/>
              </a:rPr>
              <a:t>Dans</a:t>
            </a:r>
            <a:r>
              <a:rPr sz="2000" spc="15" dirty="0">
                <a:latin typeface="Verdana"/>
                <a:cs typeface="Verdana"/>
              </a:rPr>
              <a:t> </a:t>
            </a:r>
            <a:r>
              <a:rPr sz="2000" spc="-5" dirty="0">
                <a:latin typeface="Verdana"/>
                <a:cs typeface="Verdana"/>
              </a:rPr>
              <a:t>le</a:t>
            </a:r>
            <a:r>
              <a:rPr sz="2000" spc="5" dirty="0">
                <a:latin typeface="Verdana"/>
                <a:cs typeface="Verdana"/>
              </a:rPr>
              <a:t> </a:t>
            </a:r>
            <a:r>
              <a:rPr sz="2000" spc="-5" dirty="0">
                <a:latin typeface="Verdana"/>
                <a:cs typeface="Verdana"/>
              </a:rPr>
              <a:t>cas</a:t>
            </a:r>
            <a:r>
              <a:rPr sz="2000" dirty="0">
                <a:latin typeface="Verdana"/>
                <a:cs typeface="Verdana"/>
              </a:rPr>
              <a:t> </a:t>
            </a:r>
            <a:r>
              <a:rPr sz="2000" spc="-5" dirty="0">
                <a:latin typeface="Verdana"/>
                <a:cs typeface="Verdana"/>
              </a:rPr>
              <a:t>de</a:t>
            </a:r>
            <a:r>
              <a:rPr sz="2000" spc="20" dirty="0">
                <a:latin typeface="Verdana"/>
                <a:cs typeface="Verdana"/>
              </a:rPr>
              <a:t> </a:t>
            </a:r>
            <a:r>
              <a:rPr sz="2000" spc="-5" dirty="0">
                <a:latin typeface="Verdana"/>
                <a:cs typeface="Verdana"/>
              </a:rPr>
              <a:t>pompes </a:t>
            </a:r>
            <a:r>
              <a:rPr sz="2000" spc="-690" dirty="0">
                <a:latin typeface="Verdana"/>
                <a:cs typeface="Verdana"/>
              </a:rPr>
              <a:t> </a:t>
            </a:r>
            <a:r>
              <a:rPr sz="2000" spc="-15" dirty="0">
                <a:latin typeface="Verdana"/>
                <a:cs typeface="Verdana"/>
              </a:rPr>
              <a:t>i</a:t>
            </a:r>
            <a:r>
              <a:rPr sz="2000" spc="-5" dirty="0">
                <a:latin typeface="Verdana"/>
                <a:cs typeface="Verdana"/>
              </a:rPr>
              <a:t>d</a:t>
            </a:r>
            <a:r>
              <a:rPr sz="2000" spc="-15" dirty="0">
                <a:latin typeface="Verdana"/>
                <a:cs typeface="Verdana"/>
              </a:rPr>
              <a:t>e</a:t>
            </a:r>
            <a:r>
              <a:rPr sz="2000" dirty="0">
                <a:latin typeface="Verdana"/>
                <a:cs typeface="Verdana"/>
              </a:rPr>
              <a:t>nt</a:t>
            </a:r>
            <a:r>
              <a:rPr sz="2000" spc="-10" dirty="0">
                <a:latin typeface="Verdana"/>
                <a:cs typeface="Verdana"/>
              </a:rPr>
              <a:t>i</a:t>
            </a:r>
            <a:r>
              <a:rPr sz="2000" spc="-5" dirty="0">
                <a:latin typeface="Verdana"/>
                <a:cs typeface="Verdana"/>
              </a:rPr>
              <a:t>qu</a:t>
            </a:r>
            <a:r>
              <a:rPr sz="2000" spc="-10" dirty="0">
                <a:latin typeface="Verdana"/>
                <a:cs typeface="Verdana"/>
              </a:rPr>
              <a:t>e</a:t>
            </a:r>
            <a:r>
              <a:rPr sz="2000" dirty="0">
                <a:latin typeface="Verdana"/>
                <a:cs typeface="Verdana"/>
              </a:rPr>
              <a:t>s		</a:t>
            </a:r>
            <a:r>
              <a:rPr sz="2000" spc="5" dirty="0">
                <a:latin typeface="Verdana"/>
                <a:cs typeface="Verdana"/>
              </a:rPr>
              <a:t>m</a:t>
            </a:r>
            <a:r>
              <a:rPr sz="2000" spc="-20" dirty="0">
                <a:latin typeface="Verdana"/>
                <a:cs typeface="Verdana"/>
              </a:rPr>
              <a:t>i</a:t>
            </a:r>
            <a:r>
              <a:rPr sz="2000" dirty="0">
                <a:latin typeface="Verdana"/>
                <a:cs typeface="Verdana"/>
              </a:rPr>
              <a:t>se	</a:t>
            </a:r>
            <a:r>
              <a:rPr sz="2000" b="1" spc="-15" dirty="0">
                <a:latin typeface="Verdana"/>
                <a:cs typeface="Verdana"/>
              </a:rPr>
              <a:t>en  </a:t>
            </a:r>
            <a:r>
              <a:rPr sz="2000" b="1" spc="-5" dirty="0">
                <a:latin typeface="Verdana"/>
                <a:cs typeface="Verdana"/>
              </a:rPr>
              <a:t>séri</a:t>
            </a:r>
            <a:r>
              <a:rPr sz="2000" b="1" dirty="0">
                <a:latin typeface="Verdana"/>
                <a:cs typeface="Verdana"/>
              </a:rPr>
              <a:t>e	</a:t>
            </a:r>
            <a:r>
              <a:rPr sz="2000" spc="-10" dirty="0">
                <a:latin typeface="Verdana"/>
                <a:cs typeface="Verdana"/>
              </a:rPr>
              <a:t>l</a:t>
            </a:r>
            <a:r>
              <a:rPr sz="2000" dirty="0">
                <a:latin typeface="Verdana"/>
                <a:cs typeface="Verdana"/>
              </a:rPr>
              <a:t>a			c</a:t>
            </a:r>
            <a:r>
              <a:rPr sz="2000" spc="-20" dirty="0">
                <a:latin typeface="Verdana"/>
                <a:cs typeface="Verdana"/>
              </a:rPr>
              <a:t>o</a:t>
            </a:r>
            <a:r>
              <a:rPr sz="2000" dirty="0">
                <a:latin typeface="Verdana"/>
                <a:cs typeface="Verdana"/>
              </a:rPr>
              <a:t>urbe  </a:t>
            </a:r>
            <a:r>
              <a:rPr sz="2000" spc="-10" dirty="0">
                <a:latin typeface="Verdana"/>
                <a:cs typeface="Verdana"/>
              </a:rPr>
              <a:t>caractéristique </a:t>
            </a:r>
            <a:r>
              <a:rPr sz="2000" spc="-5" dirty="0">
                <a:latin typeface="Verdana"/>
                <a:cs typeface="Verdana"/>
              </a:rPr>
              <a:t> s’obtient</a:t>
            </a:r>
            <a:r>
              <a:rPr sz="2000" spc="55" dirty="0">
                <a:latin typeface="Verdana"/>
                <a:cs typeface="Verdana"/>
              </a:rPr>
              <a:t> </a:t>
            </a:r>
            <a:r>
              <a:rPr sz="2000" spc="-10" dirty="0">
                <a:latin typeface="Verdana"/>
                <a:cs typeface="Verdana"/>
              </a:rPr>
              <a:t>en</a:t>
            </a:r>
            <a:r>
              <a:rPr sz="2000" spc="55" dirty="0">
                <a:latin typeface="Verdana"/>
                <a:cs typeface="Verdana"/>
              </a:rPr>
              <a:t> </a:t>
            </a:r>
            <a:r>
              <a:rPr sz="2000" spc="-5" dirty="0">
                <a:latin typeface="Verdana"/>
                <a:cs typeface="Verdana"/>
              </a:rPr>
              <a:t>multipliant </a:t>
            </a:r>
            <a:r>
              <a:rPr sz="2000" spc="-685" dirty="0">
                <a:latin typeface="Verdana"/>
                <a:cs typeface="Verdana"/>
              </a:rPr>
              <a:t> </a:t>
            </a:r>
            <a:r>
              <a:rPr sz="2000" spc="-15" dirty="0">
                <a:latin typeface="Verdana"/>
                <a:cs typeface="Verdana"/>
              </a:rPr>
              <a:t>l</a:t>
            </a:r>
            <a:r>
              <a:rPr sz="2000" dirty="0">
                <a:latin typeface="Verdana"/>
                <a:cs typeface="Verdana"/>
              </a:rPr>
              <a:t>a	ha</a:t>
            </a:r>
            <a:r>
              <a:rPr sz="2000" spc="-15" dirty="0">
                <a:latin typeface="Verdana"/>
                <a:cs typeface="Verdana"/>
              </a:rPr>
              <a:t>u</a:t>
            </a:r>
            <a:r>
              <a:rPr sz="2000" spc="-5" dirty="0">
                <a:latin typeface="Verdana"/>
                <a:cs typeface="Verdana"/>
              </a:rPr>
              <a:t>t</a:t>
            </a:r>
            <a:r>
              <a:rPr sz="2000" spc="-20" dirty="0">
                <a:latin typeface="Verdana"/>
                <a:cs typeface="Verdana"/>
              </a:rPr>
              <a:t>e</a:t>
            </a:r>
            <a:r>
              <a:rPr sz="2000" dirty="0">
                <a:latin typeface="Verdana"/>
                <a:cs typeface="Verdana"/>
              </a:rPr>
              <a:t>ur	</a:t>
            </a:r>
            <a:r>
              <a:rPr sz="2000" spc="-5" dirty="0">
                <a:latin typeface="Verdana"/>
                <a:cs typeface="Verdana"/>
              </a:rPr>
              <a:t>d’</a:t>
            </a:r>
            <a:r>
              <a:rPr sz="2000" spc="-15" dirty="0">
                <a:latin typeface="Verdana"/>
                <a:cs typeface="Verdana"/>
              </a:rPr>
              <a:t>él</a:t>
            </a:r>
            <a:r>
              <a:rPr sz="2000" spc="-10" dirty="0">
                <a:latin typeface="Verdana"/>
                <a:cs typeface="Verdana"/>
              </a:rPr>
              <a:t>é</a:t>
            </a:r>
            <a:r>
              <a:rPr sz="2000" spc="-40" dirty="0">
                <a:latin typeface="Verdana"/>
                <a:cs typeface="Verdana"/>
              </a:rPr>
              <a:t>v</a:t>
            </a:r>
            <a:r>
              <a:rPr sz="2000" dirty="0">
                <a:latin typeface="Verdana"/>
                <a:cs typeface="Verdana"/>
              </a:rPr>
              <a:t>at</a:t>
            </a:r>
            <a:r>
              <a:rPr sz="2000" spc="-15" dirty="0">
                <a:latin typeface="Verdana"/>
                <a:cs typeface="Verdana"/>
              </a:rPr>
              <a:t>i</a:t>
            </a:r>
            <a:r>
              <a:rPr sz="2000" dirty="0">
                <a:latin typeface="Verdana"/>
                <a:cs typeface="Verdana"/>
              </a:rPr>
              <a:t>on  </a:t>
            </a:r>
            <a:r>
              <a:rPr sz="2000" b="1" spc="-5" dirty="0">
                <a:latin typeface="Verdana"/>
                <a:cs typeface="Verdana"/>
              </a:rPr>
              <a:t>unitair</a:t>
            </a:r>
            <a:r>
              <a:rPr sz="2000" b="1" dirty="0">
                <a:latin typeface="Verdana"/>
                <a:cs typeface="Verdana"/>
              </a:rPr>
              <a:t>e			</a:t>
            </a:r>
            <a:r>
              <a:rPr sz="2000" b="1" spc="-605" dirty="0">
                <a:latin typeface="Verdana"/>
                <a:cs typeface="Verdana"/>
              </a:rPr>
              <a:t> </a:t>
            </a:r>
            <a:r>
              <a:rPr sz="2000" b="1" spc="-5" dirty="0">
                <a:latin typeface="Verdana"/>
                <a:cs typeface="Verdana"/>
              </a:rPr>
              <a:t>p</a:t>
            </a:r>
            <a:r>
              <a:rPr sz="2000" b="1" spc="5" dirty="0">
                <a:latin typeface="Verdana"/>
                <a:cs typeface="Verdana"/>
              </a:rPr>
              <a:t>a</a:t>
            </a:r>
            <a:r>
              <a:rPr sz="2000" b="1" dirty="0">
                <a:latin typeface="Verdana"/>
                <a:cs typeface="Verdana"/>
              </a:rPr>
              <a:t>r		</a:t>
            </a:r>
            <a:r>
              <a:rPr sz="2000" b="1" spc="-5" dirty="0">
                <a:latin typeface="Verdana"/>
                <a:cs typeface="Verdana"/>
              </a:rPr>
              <a:t>le  </a:t>
            </a:r>
            <a:r>
              <a:rPr sz="2000" b="1" dirty="0">
                <a:latin typeface="Verdana"/>
                <a:cs typeface="Verdana"/>
              </a:rPr>
              <a:t>nombre</a:t>
            </a:r>
            <a:r>
              <a:rPr sz="2000" b="1" spc="-55" dirty="0">
                <a:latin typeface="Verdana"/>
                <a:cs typeface="Verdana"/>
              </a:rPr>
              <a:t> </a:t>
            </a:r>
            <a:r>
              <a:rPr sz="2000" b="1" dirty="0">
                <a:latin typeface="Verdana"/>
                <a:cs typeface="Verdana"/>
              </a:rPr>
              <a:t>de</a:t>
            </a:r>
            <a:r>
              <a:rPr sz="2000" b="1" spc="-35" dirty="0">
                <a:latin typeface="Verdana"/>
                <a:cs typeface="Verdana"/>
              </a:rPr>
              <a:t> </a:t>
            </a:r>
            <a:r>
              <a:rPr sz="2000" b="1" dirty="0">
                <a:latin typeface="Verdana"/>
                <a:cs typeface="Verdana"/>
              </a:rPr>
              <a:t>pompes</a:t>
            </a:r>
            <a:r>
              <a:rPr sz="2000" dirty="0">
                <a:latin typeface="Verdana"/>
                <a:cs typeface="Verdana"/>
              </a:rPr>
              <a:t>.</a:t>
            </a:r>
            <a:endParaRPr sz="2000">
              <a:latin typeface="Verdana"/>
              <a:cs typeface="Verdana"/>
            </a:endParaRPr>
          </a:p>
        </p:txBody>
      </p:sp>
      <p:pic>
        <p:nvPicPr>
          <p:cNvPr id="6" name="object 6"/>
          <p:cNvPicPr/>
          <p:nvPr/>
        </p:nvPicPr>
        <p:blipFill>
          <a:blip r:embed="rId2" cstate="print"/>
          <a:stretch>
            <a:fillRect/>
          </a:stretch>
        </p:blipFill>
        <p:spPr>
          <a:xfrm>
            <a:off x="4355972" y="3731666"/>
            <a:ext cx="4152658" cy="2528489"/>
          </a:xfrm>
          <a:prstGeom prst="rect">
            <a:avLst/>
          </a:prstGeom>
        </p:spPr>
      </p:pic>
      <p:sp>
        <p:nvSpPr>
          <p:cNvPr id="7" name="Espace réservé du numéro de diapositive 6"/>
          <p:cNvSpPr>
            <a:spLocks noGrp="1"/>
          </p:cNvSpPr>
          <p:nvPr>
            <p:ph type="sldNum" sz="quarter" idx="7"/>
          </p:nvPr>
        </p:nvSpPr>
        <p:spPr/>
        <p:txBody>
          <a:bodyPr/>
          <a:lstStyle/>
          <a:p>
            <a:fld id="{B6F15528-21DE-4FAA-801E-634DDDAF4B2B}" type="slidenum">
              <a:rPr lang="fr-FR" smtClean="0"/>
              <a:t>62</a:t>
            </a:fld>
            <a:endParaRPr lang="fr-F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0473" y="362838"/>
            <a:ext cx="1678305"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0000"/>
                </a:solidFill>
                <a:latin typeface="Verdana"/>
                <a:cs typeface="Verdana"/>
              </a:rPr>
              <a:t>Remarque</a:t>
            </a:r>
            <a:r>
              <a:rPr sz="2000" b="1" spc="-85" dirty="0">
                <a:solidFill>
                  <a:srgbClr val="FF0000"/>
                </a:solidFill>
                <a:latin typeface="Verdana"/>
                <a:cs typeface="Verdana"/>
              </a:rPr>
              <a:t> </a:t>
            </a:r>
            <a:r>
              <a:rPr sz="2000" b="1" dirty="0">
                <a:solidFill>
                  <a:srgbClr val="FF0000"/>
                </a:solidFill>
                <a:latin typeface="Verdana"/>
                <a:cs typeface="Verdana"/>
              </a:rPr>
              <a:t>:</a:t>
            </a:r>
            <a:endParaRPr sz="2000">
              <a:latin typeface="Verdana"/>
              <a:cs typeface="Verdana"/>
            </a:endParaRPr>
          </a:p>
        </p:txBody>
      </p:sp>
      <p:sp>
        <p:nvSpPr>
          <p:cNvPr id="3" name="object 3"/>
          <p:cNvSpPr txBox="1">
            <a:spLocks noGrp="1"/>
          </p:cNvSpPr>
          <p:nvPr>
            <p:ph type="title"/>
          </p:nvPr>
        </p:nvSpPr>
        <p:spPr>
          <a:xfrm>
            <a:off x="690473" y="667638"/>
            <a:ext cx="7621905" cy="1550670"/>
          </a:xfrm>
          <a:prstGeom prst="rect">
            <a:avLst/>
          </a:prstGeom>
        </p:spPr>
        <p:txBody>
          <a:bodyPr vert="horz" wrap="square" lIns="0" tIns="13335" rIns="0" bIns="0" rtlCol="0">
            <a:spAutoFit/>
          </a:bodyPr>
          <a:lstStyle/>
          <a:p>
            <a:pPr marL="12700" marR="5080" algn="just">
              <a:lnSpc>
                <a:spcPct val="100000"/>
              </a:lnSpc>
              <a:spcBef>
                <a:spcPts val="105"/>
              </a:spcBef>
            </a:pPr>
            <a:r>
              <a:rPr b="0" spc="-5" dirty="0">
                <a:solidFill>
                  <a:srgbClr val="000000"/>
                </a:solidFill>
                <a:latin typeface="Verdana"/>
                <a:cs typeface="Verdana"/>
              </a:rPr>
              <a:t>Cet </a:t>
            </a:r>
            <a:r>
              <a:rPr b="0" spc="-10" dirty="0">
                <a:solidFill>
                  <a:srgbClr val="000000"/>
                </a:solidFill>
                <a:latin typeface="Verdana"/>
                <a:cs typeface="Verdana"/>
              </a:rPr>
              <a:t>arrangement permet </a:t>
            </a:r>
            <a:r>
              <a:rPr b="0" spc="-5" dirty="0">
                <a:solidFill>
                  <a:srgbClr val="000000"/>
                </a:solidFill>
                <a:latin typeface="Verdana"/>
                <a:cs typeface="Verdana"/>
              </a:rPr>
              <a:t>d’apporter </a:t>
            </a:r>
            <a:r>
              <a:rPr b="0" dirty="0">
                <a:solidFill>
                  <a:srgbClr val="000000"/>
                </a:solidFill>
                <a:latin typeface="Verdana"/>
                <a:cs typeface="Verdana"/>
              </a:rPr>
              <a:t>une </a:t>
            </a:r>
            <a:r>
              <a:rPr b="0" spc="-5" dirty="0">
                <a:solidFill>
                  <a:srgbClr val="000000"/>
                </a:solidFill>
                <a:latin typeface="Verdana"/>
                <a:cs typeface="Verdana"/>
              </a:rPr>
              <a:t>solution </a:t>
            </a:r>
            <a:r>
              <a:rPr b="0" spc="-10" dirty="0">
                <a:solidFill>
                  <a:srgbClr val="000000"/>
                </a:solidFill>
                <a:latin typeface="Verdana"/>
                <a:cs typeface="Verdana"/>
              </a:rPr>
              <a:t>au </a:t>
            </a:r>
            <a:r>
              <a:rPr b="0" spc="-5" dirty="0">
                <a:solidFill>
                  <a:srgbClr val="000000"/>
                </a:solidFill>
                <a:latin typeface="Verdana"/>
                <a:cs typeface="Verdana"/>
              </a:rPr>
              <a:t>besoin </a:t>
            </a:r>
            <a:r>
              <a:rPr b="0" spc="-690" dirty="0">
                <a:solidFill>
                  <a:srgbClr val="000000"/>
                </a:solidFill>
                <a:latin typeface="Verdana"/>
                <a:cs typeface="Verdana"/>
              </a:rPr>
              <a:t> </a:t>
            </a:r>
            <a:r>
              <a:rPr b="0" spc="-5" dirty="0">
                <a:solidFill>
                  <a:srgbClr val="000000"/>
                </a:solidFill>
                <a:latin typeface="Verdana"/>
                <a:cs typeface="Verdana"/>
              </a:rPr>
              <a:t>de</a:t>
            </a:r>
            <a:r>
              <a:rPr b="0" dirty="0">
                <a:solidFill>
                  <a:srgbClr val="000000"/>
                </a:solidFill>
                <a:latin typeface="Verdana"/>
                <a:cs typeface="Verdana"/>
              </a:rPr>
              <a:t> </a:t>
            </a:r>
            <a:r>
              <a:rPr b="0" spc="-5" dirty="0">
                <a:solidFill>
                  <a:srgbClr val="000000"/>
                </a:solidFill>
                <a:latin typeface="Verdana"/>
                <a:cs typeface="Verdana"/>
              </a:rPr>
              <a:t>hauteur</a:t>
            </a:r>
            <a:r>
              <a:rPr b="0" dirty="0">
                <a:solidFill>
                  <a:srgbClr val="000000"/>
                </a:solidFill>
                <a:latin typeface="Verdana"/>
                <a:cs typeface="Verdana"/>
              </a:rPr>
              <a:t> </a:t>
            </a:r>
            <a:r>
              <a:rPr b="0" spc="-5" dirty="0">
                <a:solidFill>
                  <a:srgbClr val="000000"/>
                </a:solidFill>
                <a:latin typeface="Verdana"/>
                <a:cs typeface="Verdana"/>
              </a:rPr>
              <a:t>importante</a:t>
            </a:r>
            <a:r>
              <a:rPr b="0" dirty="0">
                <a:solidFill>
                  <a:srgbClr val="000000"/>
                </a:solidFill>
                <a:latin typeface="Verdana"/>
                <a:cs typeface="Verdana"/>
              </a:rPr>
              <a:t> </a:t>
            </a:r>
            <a:r>
              <a:rPr b="0" spc="-5" dirty="0">
                <a:solidFill>
                  <a:srgbClr val="000000"/>
                </a:solidFill>
                <a:latin typeface="Verdana"/>
                <a:cs typeface="Verdana"/>
              </a:rPr>
              <a:t>dans</a:t>
            </a:r>
            <a:r>
              <a:rPr b="0" dirty="0">
                <a:solidFill>
                  <a:srgbClr val="000000"/>
                </a:solidFill>
                <a:latin typeface="Verdana"/>
                <a:cs typeface="Verdana"/>
              </a:rPr>
              <a:t> </a:t>
            </a:r>
            <a:r>
              <a:rPr b="0" spc="-5" dirty="0">
                <a:solidFill>
                  <a:srgbClr val="000000"/>
                </a:solidFill>
                <a:latin typeface="Verdana"/>
                <a:cs typeface="Verdana"/>
              </a:rPr>
              <a:t>la</a:t>
            </a:r>
            <a:r>
              <a:rPr b="0" dirty="0">
                <a:solidFill>
                  <a:srgbClr val="000000"/>
                </a:solidFill>
                <a:latin typeface="Verdana"/>
                <a:cs typeface="Verdana"/>
              </a:rPr>
              <a:t> </a:t>
            </a:r>
            <a:r>
              <a:rPr b="0" spc="-5" dirty="0">
                <a:solidFill>
                  <a:srgbClr val="000000"/>
                </a:solidFill>
                <a:latin typeface="Verdana"/>
                <a:cs typeface="Verdana"/>
              </a:rPr>
              <a:t>mesure</a:t>
            </a:r>
            <a:r>
              <a:rPr b="0" dirty="0">
                <a:solidFill>
                  <a:srgbClr val="000000"/>
                </a:solidFill>
                <a:latin typeface="Verdana"/>
                <a:cs typeface="Verdana"/>
              </a:rPr>
              <a:t> </a:t>
            </a:r>
            <a:r>
              <a:rPr b="0" spc="-10" dirty="0">
                <a:solidFill>
                  <a:srgbClr val="000000"/>
                </a:solidFill>
                <a:latin typeface="Verdana"/>
                <a:cs typeface="Verdana"/>
              </a:rPr>
              <a:t>ou</a:t>
            </a:r>
            <a:r>
              <a:rPr b="0" spc="-5" dirty="0">
                <a:solidFill>
                  <a:srgbClr val="000000"/>
                </a:solidFill>
                <a:latin typeface="Verdana"/>
                <a:cs typeface="Verdana"/>
              </a:rPr>
              <a:t> il</a:t>
            </a:r>
            <a:r>
              <a:rPr b="0" dirty="0">
                <a:solidFill>
                  <a:srgbClr val="000000"/>
                </a:solidFill>
                <a:latin typeface="Verdana"/>
                <a:cs typeface="Verdana"/>
              </a:rPr>
              <a:t> </a:t>
            </a:r>
            <a:r>
              <a:rPr b="0" spc="-5" dirty="0">
                <a:solidFill>
                  <a:srgbClr val="000000"/>
                </a:solidFill>
                <a:latin typeface="Verdana"/>
                <a:cs typeface="Verdana"/>
              </a:rPr>
              <a:t>est </a:t>
            </a:r>
            <a:r>
              <a:rPr b="0" dirty="0">
                <a:solidFill>
                  <a:srgbClr val="000000"/>
                </a:solidFill>
                <a:latin typeface="Verdana"/>
                <a:cs typeface="Verdana"/>
              </a:rPr>
              <a:t> </a:t>
            </a:r>
            <a:r>
              <a:rPr b="0" spc="-5" dirty="0">
                <a:solidFill>
                  <a:srgbClr val="000000"/>
                </a:solidFill>
                <a:latin typeface="Verdana"/>
                <a:cs typeface="Verdana"/>
              </a:rPr>
              <a:t>économiquement </a:t>
            </a:r>
            <a:r>
              <a:rPr b="0" spc="-10" dirty="0">
                <a:solidFill>
                  <a:srgbClr val="000000"/>
                </a:solidFill>
                <a:latin typeface="Verdana"/>
                <a:cs typeface="Verdana"/>
              </a:rPr>
              <a:t>valable comparativement </a:t>
            </a:r>
            <a:r>
              <a:rPr b="0" dirty="0">
                <a:solidFill>
                  <a:srgbClr val="000000"/>
                </a:solidFill>
                <a:latin typeface="Verdana"/>
                <a:cs typeface="Verdana"/>
              </a:rPr>
              <a:t>à une </a:t>
            </a:r>
            <a:r>
              <a:rPr b="0" spc="-5" dirty="0">
                <a:solidFill>
                  <a:srgbClr val="000000"/>
                </a:solidFill>
                <a:latin typeface="Verdana"/>
                <a:cs typeface="Verdana"/>
              </a:rPr>
              <a:t>pompe </a:t>
            </a:r>
            <a:r>
              <a:rPr b="0" dirty="0">
                <a:solidFill>
                  <a:srgbClr val="000000"/>
                </a:solidFill>
                <a:latin typeface="Verdana"/>
                <a:cs typeface="Verdana"/>
              </a:rPr>
              <a:t> </a:t>
            </a:r>
            <a:r>
              <a:rPr b="0" spc="-5" dirty="0">
                <a:solidFill>
                  <a:srgbClr val="000000"/>
                </a:solidFill>
                <a:latin typeface="Verdana"/>
                <a:cs typeface="Verdana"/>
              </a:rPr>
              <a:t>unique</a:t>
            </a:r>
            <a:r>
              <a:rPr b="0" dirty="0">
                <a:solidFill>
                  <a:srgbClr val="000000"/>
                </a:solidFill>
                <a:latin typeface="Verdana"/>
                <a:cs typeface="Verdana"/>
              </a:rPr>
              <a:t> </a:t>
            </a:r>
            <a:r>
              <a:rPr b="0" spc="-5" dirty="0">
                <a:solidFill>
                  <a:srgbClr val="000000"/>
                </a:solidFill>
                <a:latin typeface="Verdana"/>
                <a:cs typeface="Verdana"/>
              </a:rPr>
              <a:t>multicellulaire</a:t>
            </a:r>
            <a:r>
              <a:rPr b="0" dirty="0">
                <a:solidFill>
                  <a:srgbClr val="000000"/>
                </a:solidFill>
                <a:latin typeface="Verdana"/>
                <a:cs typeface="Verdana"/>
              </a:rPr>
              <a:t> </a:t>
            </a:r>
            <a:r>
              <a:rPr b="0" spc="-5" dirty="0">
                <a:solidFill>
                  <a:srgbClr val="000000"/>
                </a:solidFill>
                <a:latin typeface="Verdana"/>
                <a:cs typeface="Verdana"/>
              </a:rPr>
              <a:t>(ou</a:t>
            </a:r>
            <a:r>
              <a:rPr b="0" dirty="0">
                <a:solidFill>
                  <a:srgbClr val="000000"/>
                </a:solidFill>
                <a:latin typeface="Verdana"/>
                <a:cs typeface="Verdana"/>
              </a:rPr>
              <a:t> </a:t>
            </a:r>
            <a:r>
              <a:rPr b="0" spc="-5" dirty="0">
                <a:solidFill>
                  <a:srgbClr val="000000"/>
                </a:solidFill>
                <a:latin typeface="Verdana"/>
                <a:cs typeface="Verdana"/>
              </a:rPr>
              <a:t>multi</a:t>
            </a:r>
            <a:r>
              <a:rPr b="0" dirty="0">
                <a:solidFill>
                  <a:srgbClr val="000000"/>
                </a:solidFill>
                <a:latin typeface="Verdana"/>
                <a:cs typeface="Verdana"/>
              </a:rPr>
              <a:t> </a:t>
            </a:r>
            <a:r>
              <a:rPr b="0" spc="-5" dirty="0">
                <a:solidFill>
                  <a:srgbClr val="000000"/>
                </a:solidFill>
                <a:latin typeface="Verdana"/>
                <a:cs typeface="Verdana"/>
              </a:rPr>
              <a:t>étagée</a:t>
            </a:r>
            <a:r>
              <a:rPr b="0" dirty="0">
                <a:solidFill>
                  <a:srgbClr val="000000"/>
                </a:solidFill>
                <a:latin typeface="Verdana"/>
                <a:cs typeface="Verdana"/>
              </a:rPr>
              <a:t> )</a:t>
            </a:r>
            <a:r>
              <a:rPr b="0" spc="5" dirty="0">
                <a:solidFill>
                  <a:srgbClr val="000000"/>
                </a:solidFill>
                <a:latin typeface="Verdana"/>
                <a:cs typeface="Verdana"/>
              </a:rPr>
              <a:t> </a:t>
            </a:r>
            <a:r>
              <a:rPr b="0" spc="-5" dirty="0">
                <a:solidFill>
                  <a:srgbClr val="000000"/>
                </a:solidFill>
                <a:latin typeface="Verdana"/>
                <a:cs typeface="Verdana"/>
              </a:rPr>
              <a:t>constituée</a:t>
            </a:r>
            <a:r>
              <a:rPr b="0" dirty="0">
                <a:solidFill>
                  <a:srgbClr val="000000"/>
                </a:solidFill>
                <a:latin typeface="Verdana"/>
                <a:cs typeface="Verdana"/>
              </a:rPr>
              <a:t> </a:t>
            </a:r>
            <a:r>
              <a:rPr b="0" spc="-5" dirty="0">
                <a:solidFill>
                  <a:srgbClr val="000000"/>
                </a:solidFill>
                <a:latin typeface="Verdana"/>
                <a:cs typeface="Verdana"/>
              </a:rPr>
              <a:t>de </a:t>
            </a:r>
            <a:r>
              <a:rPr b="0" spc="-690" dirty="0">
                <a:solidFill>
                  <a:srgbClr val="000000"/>
                </a:solidFill>
                <a:latin typeface="Verdana"/>
                <a:cs typeface="Verdana"/>
              </a:rPr>
              <a:t> </a:t>
            </a:r>
            <a:r>
              <a:rPr b="0" dirty="0">
                <a:solidFill>
                  <a:srgbClr val="000000"/>
                </a:solidFill>
                <a:latin typeface="Verdana"/>
                <a:cs typeface="Verdana"/>
              </a:rPr>
              <a:t>roues</a:t>
            </a:r>
            <a:r>
              <a:rPr b="0" spc="-40" dirty="0">
                <a:solidFill>
                  <a:srgbClr val="000000"/>
                </a:solidFill>
                <a:latin typeface="Verdana"/>
                <a:cs typeface="Verdana"/>
              </a:rPr>
              <a:t> </a:t>
            </a:r>
            <a:r>
              <a:rPr b="0" spc="-5" dirty="0">
                <a:solidFill>
                  <a:srgbClr val="000000"/>
                </a:solidFill>
                <a:latin typeface="Verdana"/>
                <a:cs typeface="Verdana"/>
              </a:rPr>
              <a:t>en</a:t>
            </a:r>
            <a:r>
              <a:rPr b="0" spc="-20" dirty="0">
                <a:solidFill>
                  <a:srgbClr val="000000"/>
                </a:solidFill>
                <a:latin typeface="Verdana"/>
                <a:cs typeface="Verdana"/>
              </a:rPr>
              <a:t> </a:t>
            </a:r>
            <a:r>
              <a:rPr b="0" spc="-5" dirty="0">
                <a:solidFill>
                  <a:srgbClr val="000000"/>
                </a:solidFill>
                <a:latin typeface="Verdana"/>
                <a:cs typeface="Verdana"/>
              </a:rPr>
              <a:t>série dans</a:t>
            </a:r>
            <a:r>
              <a:rPr b="0" spc="-20" dirty="0">
                <a:solidFill>
                  <a:srgbClr val="000000"/>
                </a:solidFill>
                <a:latin typeface="Verdana"/>
                <a:cs typeface="Verdana"/>
              </a:rPr>
              <a:t> </a:t>
            </a:r>
            <a:r>
              <a:rPr b="0" dirty="0">
                <a:solidFill>
                  <a:srgbClr val="000000"/>
                </a:solidFill>
                <a:latin typeface="Verdana"/>
                <a:cs typeface="Verdana"/>
              </a:rPr>
              <a:t>un</a:t>
            </a:r>
            <a:r>
              <a:rPr b="0" spc="-20" dirty="0">
                <a:solidFill>
                  <a:srgbClr val="000000"/>
                </a:solidFill>
                <a:latin typeface="Verdana"/>
                <a:cs typeface="Verdana"/>
              </a:rPr>
              <a:t> </a:t>
            </a:r>
            <a:r>
              <a:rPr b="0" spc="-5" dirty="0">
                <a:solidFill>
                  <a:srgbClr val="000000"/>
                </a:solidFill>
                <a:latin typeface="Verdana"/>
                <a:cs typeface="Verdana"/>
              </a:rPr>
              <a:t>même corps.</a:t>
            </a:r>
          </a:p>
        </p:txBody>
      </p:sp>
      <p:sp>
        <p:nvSpPr>
          <p:cNvPr id="4" name="object 4"/>
          <p:cNvSpPr txBox="1"/>
          <p:nvPr/>
        </p:nvSpPr>
        <p:spPr>
          <a:xfrm>
            <a:off x="690473" y="2269779"/>
            <a:ext cx="7692390" cy="1350010"/>
          </a:xfrm>
          <a:prstGeom prst="rect">
            <a:avLst/>
          </a:prstGeom>
        </p:spPr>
        <p:txBody>
          <a:bodyPr vert="horz" wrap="square" lIns="0" tIns="64769" rIns="0" bIns="0" rtlCol="0">
            <a:spAutoFit/>
          </a:bodyPr>
          <a:lstStyle/>
          <a:p>
            <a:pPr marL="271780" indent="-259079" algn="just">
              <a:lnSpc>
                <a:spcPct val="100000"/>
              </a:lnSpc>
              <a:spcBef>
                <a:spcPts val="509"/>
              </a:spcBef>
              <a:buFont typeface="Wingdings"/>
              <a:buChar char=""/>
              <a:tabLst>
                <a:tab pos="271780" algn="l"/>
              </a:tabLst>
            </a:pPr>
            <a:r>
              <a:rPr sz="1800" b="1" spc="-5" dirty="0">
                <a:solidFill>
                  <a:srgbClr val="0303BC"/>
                </a:solidFill>
                <a:latin typeface="Verdana"/>
                <a:cs typeface="Verdana"/>
              </a:rPr>
              <a:t>Mise</a:t>
            </a:r>
            <a:r>
              <a:rPr sz="1800" b="1" spc="-40" dirty="0">
                <a:solidFill>
                  <a:srgbClr val="0303BC"/>
                </a:solidFill>
                <a:latin typeface="Verdana"/>
                <a:cs typeface="Verdana"/>
              </a:rPr>
              <a:t> </a:t>
            </a:r>
            <a:r>
              <a:rPr sz="1800" b="1" spc="-5" dirty="0">
                <a:solidFill>
                  <a:srgbClr val="0303BC"/>
                </a:solidFill>
                <a:latin typeface="Verdana"/>
                <a:cs typeface="Verdana"/>
              </a:rPr>
              <a:t>en</a:t>
            </a:r>
            <a:r>
              <a:rPr sz="1800" b="1" spc="-10" dirty="0">
                <a:solidFill>
                  <a:srgbClr val="0303BC"/>
                </a:solidFill>
                <a:latin typeface="Verdana"/>
                <a:cs typeface="Verdana"/>
              </a:rPr>
              <a:t> </a:t>
            </a:r>
            <a:r>
              <a:rPr sz="2000" b="1" dirty="0">
                <a:solidFill>
                  <a:srgbClr val="0303BC"/>
                </a:solidFill>
                <a:latin typeface="Verdana"/>
                <a:cs typeface="Verdana"/>
              </a:rPr>
              <a:t>parallèle</a:t>
            </a:r>
            <a:endParaRPr sz="2000">
              <a:latin typeface="Verdana"/>
              <a:cs typeface="Verdana"/>
            </a:endParaRPr>
          </a:p>
          <a:p>
            <a:pPr marL="12700" marR="5080" algn="just">
              <a:lnSpc>
                <a:spcPct val="100000"/>
              </a:lnSpc>
              <a:spcBef>
                <a:spcPts val="415"/>
              </a:spcBef>
            </a:pPr>
            <a:r>
              <a:rPr sz="2000" dirty="0">
                <a:latin typeface="Verdana"/>
                <a:cs typeface="Verdana"/>
              </a:rPr>
              <a:t>La</a:t>
            </a:r>
            <a:r>
              <a:rPr sz="2000" spc="5" dirty="0">
                <a:latin typeface="Verdana"/>
                <a:cs typeface="Verdana"/>
              </a:rPr>
              <a:t> </a:t>
            </a:r>
            <a:r>
              <a:rPr sz="2000" spc="-5" dirty="0">
                <a:latin typeface="Verdana"/>
                <a:cs typeface="Verdana"/>
              </a:rPr>
              <a:t>courbe</a:t>
            </a:r>
            <a:r>
              <a:rPr sz="2000" dirty="0">
                <a:latin typeface="Verdana"/>
                <a:cs typeface="Verdana"/>
              </a:rPr>
              <a:t> </a:t>
            </a:r>
            <a:r>
              <a:rPr sz="2000" spc="-10" dirty="0">
                <a:latin typeface="Verdana"/>
                <a:cs typeface="Verdana"/>
              </a:rPr>
              <a:t>caractéristique</a:t>
            </a:r>
            <a:r>
              <a:rPr sz="2000" spc="-5" dirty="0">
                <a:latin typeface="Verdana"/>
                <a:cs typeface="Verdana"/>
              </a:rPr>
              <a:t> </a:t>
            </a:r>
            <a:r>
              <a:rPr sz="2000" dirty="0">
                <a:latin typeface="Verdana"/>
                <a:cs typeface="Verdana"/>
              </a:rPr>
              <a:t>de</a:t>
            </a:r>
            <a:r>
              <a:rPr sz="2000" spc="5" dirty="0">
                <a:latin typeface="Verdana"/>
                <a:cs typeface="Verdana"/>
              </a:rPr>
              <a:t> </a:t>
            </a:r>
            <a:r>
              <a:rPr sz="2000" spc="-5" dirty="0">
                <a:latin typeface="Verdana"/>
                <a:cs typeface="Verdana"/>
              </a:rPr>
              <a:t>l’ensemble</a:t>
            </a:r>
            <a:r>
              <a:rPr sz="2000" dirty="0">
                <a:latin typeface="Verdana"/>
                <a:cs typeface="Verdana"/>
              </a:rPr>
              <a:t> </a:t>
            </a:r>
            <a:r>
              <a:rPr sz="2000" b="1" dirty="0">
                <a:latin typeface="Verdana"/>
                <a:cs typeface="Verdana"/>
              </a:rPr>
              <a:t>des</a:t>
            </a:r>
            <a:r>
              <a:rPr sz="2000" b="1" spc="680" dirty="0">
                <a:latin typeface="Verdana"/>
                <a:cs typeface="Verdana"/>
              </a:rPr>
              <a:t> </a:t>
            </a:r>
            <a:r>
              <a:rPr sz="2000" b="1" spc="-5" dirty="0">
                <a:latin typeface="Verdana"/>
                <a:cs typeface="Verdana"/>
              </a:rPr>
              <a:t>pompes </a:t>
            </a:r>
            <a:r>
              <a:rPr sz="2000" b="1" dirty="0">
                <a:latin typeface="Verdana"/>
                <a:cs typeface="Verdana"/>
              </a:rPr>
              <a:t> </a:t>
            </a:r>
            <a:r>
              <a:rPr sz="2000" b="1" spc="-5" dirty="0">
                <a:latin typeface="Verdana"/>
                <a:cs typeface="Verdana"/>
              </a:rPr>
              <a:t>mises </a:t>
            </a:r>
            <a:r>
              <a:rPr sz="2000" b="1" dirty="0">
                <a:latin typeface="Verdana"/>
                <a:cs typeface="Verdana"/>
              </a:rPr>
              <a:t>en </a:t>
            </a:r>
            <a:r>
              <a:rPr sz="2000" b="1" spc="-5" dirty="0">
                <a:latin typeface="Verdana"/>
                <a:cs typeface="Verdana"/>
              </a:rPr>
              <a:t>parallèle </a:t>
            </a:r>
            <a:r>
              <a:rPr sz="2000" spc="-5" dirty="0">
                <a:latin typeface="Verdana"/>
                <a:cs typeface="Verdana"/>
              </a:rPr>
              <a:t>est obtenue en </a:t>
            </a:r>
            <a:r>
              <a:rPr sz="2000" b="1" spc="-5" dirty="0">
                <a:latin typeface="Verdana"/>
                <a:cs typeface="Verdana"/>
              </a:rPr>
              <a:t>ajoutant </a:t>
            </a:r>
            <a:r>
              <a:rPr sz="2000" b="1" dirty="0">
                <a:latin typeface="Verdana"/>
                <a:cs typeface="Verdana"/>
              </a:rPr>
              <a:t>les </a:t>
            </a:r>
            <a:r>
              <a:rPr sz="2000" b="1" spc="-5" dirty="0">
                <a:latin typeface="Verdana"/>
                <a:cs typeface="Verdana"/>
              </a:rPr>
              <a:t>débits </a:t>
            </a:r>
            <a:r>
              <a:rPr sz="2000" b="1" dirty="0">
                <a:latin typeface="Verdana"/>
                <a:cs typeface="Verdana"/>
              </a:rPr>
              <a:t> </a:t>
            </a:r>
            <a:r>
              <a:rPr sz="2000" spc="-5" dirty="0">
                <a:latin typeface="Verdana"/>
                <a:cs typeface="Verdana"/>
              </a:rPr>
              <a:t>pour</a:t>
            </a:r>
            <a:r>
              <a:rPr sz="2000" spc="-30" dirty="0">
                <a:latin typeface="Verdana"/>
                <a:cs typeface="Verdana"/>
              </a:rPr>
              <a:t> </a:t>
            </a:r>
            <a:r>
              <a:rPr sz="2000" dirty="0">
                <a:latin typeface="Verdana"/>
                <a:cs typeface="Verdana"/>
              </a:rPr>
              <a:t>une</a:t>
            </a:r>
            <a:r>
              <a:rPr sz="2000" spc="-40" dirty="0">
                <a:latin typeface="Verdana"/>
                <a:cs typeface="Verdana"/>
              </a:rPr>
              <a:t> </a:t>
            </a:r>
            <a:r>
              <a:rPr sz="2000" spc="-5" dirty="0">
                <a:latin typeface="Verdana"/>
                <a:cs typeface="Verdana"/>
              </a:rPr>
              <a:t>même</a:t>
            </a:r>
            <a:r>
              <a:rPr sz="2000" spc="10" dirty="0">
                <a:latin typeface="Verdana"/>
                <a:cs typeface="Verdana"/>
              </a:rPr>
              <a:t> </a:t>
            </a:r>
            <a:r>
              <a:rPr sz="2000" dirty="0">
                <a:latin typeface="Verdana"/>
                <a:cs typeface="Verdana"/>
              </a:rPr>
              <a:t>hauteur</a:t>
            </a:r>
            <a:r>
              <a:rPr sz="2000" spc="-45" dirty="0">
                <a:latin typeface="Verdana"/>
                <a:cs typeface="Verdana"/>
              </a:rPr>
              <a:t> </a:t>
            </a:r>
            <a:r>
              <a:rPr sz="2000" spc="-10" dirty="0">
                <a:latin typeface="Verdana"/>
                <a:cs typeface="Verdana"/>
              </a:rPr>
              <a:t>d’élévation.</a:t>
            </a:r>
            <a:endParaRPr sz="2000">
              <a:latin typeface="Verdana"/>
              <a:cs typeface="Verdana"/>
            </a:endParaRPr>
          </a:p>
        </p:txBody>
      </p:sp>
      <p:sp>
        <p:nvSpPr>
          <p:cNvPr id="5" name="object 5"/>
          <p:cNvSpPr txBox="1"/>
          <p:nvPr/>
        </p:nvSpPr>
        <p:spPr>
          <a:xfrm>
            <a:off x="3994081" y="4264221"/>
            <a:ext cx="125095" cy="285115"/>
          </a:xfrm>
          <a:prstGeom prst="rect">
            <a:avLst/>
          </a:prstGeom>
        </p:spPr>
        <p:txBody>
          <a:bodyPr vert="horz" wrap="square" lIns="0" tIns="12700" rIns="0" bIns="0" rtlCol="0">
            <a:spAutoFit/>
          </a:bodyPr>
          <a:lstStyle/>
          <a:p>
            <a:pPr marL="12700">
              <a:lnSpc>
                <a:spcPct val="100000"/>
              </a:lnSpc>
              <a:spcBef>
                <a:spcPts val="100"/>
              </a:spcBef>
            </a:pPr>
            <a:r>
              <a:rPr sz="1700" i="1" spc="25" dirty="0">
                <a:latin typeface="Times New Roman"/>
                <a:cs typeface="Times New Roman"/>
              </a:rPr>
              <a:t>v</a:t>
            </a:r>
            <a:endParaRPr sz="1700">
              <a:latin typeface="Times New Roman"/>
              <a:cs typeface="Times New Roman"/>
            </a:endParaRPr>
          </a:p>
        </p:txBody>
      </p:sp>
      <p:sp>
        <p:nvSpPr>
          <p:cNvPr id="6" name="object 6"/>
          <p:cNvSpPr txBox="1"/>
          <p:nvPr/>
        </p:nvSpPr>
        <p:spPr>
          <a:xfrm>
            <a:off x="5766414" y="4264221"/>
            <a:ext cx="254000" cy="285115"/>
          </a:xfrm>
          <a:prstGeom prst="rect">
            <a:avLst/>
          </a:prstGeom>
        </p:spPr>
        <p:txBody>
          <a:bodyPr vert="horz" wrap="square" lIns="0" tIns="12700" rIns="0" bIns="0" rtlCol="0">
            <a:spAutoFit/>
          </a:bodyPr>
          <a:lstStyle/>
          <a:p>
            <a:pPr marL="12700">
              <a:lnSpc>
                <a:spcPct val="100000"/>
              </a:lnSpc>
              <a:spcBef>
                <a:spcPts val="100"/>
              </a:spcBef>
            </a:pPr>
            <a:r>
              <a:rPr sz="1700" i="1" spc="160" dirty="0">
                <a:latin typeface="Times New Roman"/>
                <a:cs typeface="Times New Roman"/>
              </a:rPr>
              <a:t>v</a:t>
            </a:r>
            <a:r>
              <a:rPr sz="1700" spc="25" dirty="0">
                <a:latin typeface="Times New Roman"/>
                <a:cs typeface="Times New Roman"/>
              </a:rPr>
              <a:t>2</a:t>
            </a:r>
            <a:endParaRPr sz="1700">
              <a:latin typeface="Times New Roman"/>
              <a:cs typeface="Times New Roman"/>
            </a:endParaRPr>
          </a:p>
        </p:txBody>
      </p:sp>
      <p:sp>
        <p:nvSpPr>
          <p:cNvPr id="7" name="object 7"/>
          <p:cNvSpPr txBox="1"/>
          <p:nvPr/>
        </p:nvSpPr>
        <p:spPr>
          <a:xfrm>
            <a:off x="4858505" y="4264221"/>
            <a:ext cx="230504" cy="285115"/>
          </a:xfrm>
          <a:prstGeom prst="rect">
            <a:avLst/>
          </a:prstGeom>
        </p:spPr>
        <p:txBody>
          <a:bodyPr vert="horz" wrap="square" lIns="0" tIns="12700" rIns="0" bIns="0" rtlCol="0">
            <a:spAutoFit/>
          </a:bodyPr>
          <a:lstStyle/>
          <a:p>
            <a:pPr marL="12700">
              <a:lnSpc>
                <a:spcPct val="100000"/>
              </a:lnSpc>
              <a:spcBef>
                <a:spcPts val="100"/>
              </a:spcBef>
            </a:pPr>
            <a:r>
              <a:rPr sz="1700" i="1" spc="-25" dirty="0">
                <a:latin typeface="Times New Roman"/>
                <a:cs typeface="Times New Roman"/>
              </a:rPr>
              <a:t>v</a:t>
            </a:r>
            <a:r>
              <a:rPr sz="1700" spc="25" dirty="0">
                <a:latin typeface="Times New Roman"/>
                <a:cs typeface="Times New Roman"/>
              </a:rPr>
              <a:t>1</a:t>
            </a:r>
            <a:endParaRPr sz="1700">
              <a:latin typeface="Times New Roman"/>
              <a:cs typeface="Times New Roman"/>
            </a:endParaRPr>
          </a:p>
        </p:txBody>
      </p:sp>
      <p:sp>
        <p:nvSpPr>
          <p:cNvPr id="8" name="object 8"/>
          <p:cNvSpPr txBox="1"/>
          <p:nvPr/>
        </p:nvSpPr>
        <p:spPr>
          <a:xfrm>
            <a:off x="5082390" y="3726163"/>
            <a:ext cx="742315" cy="692150"/>
          </a:xfrm>
          <a:prstGeom prst="rect">
            <a:avLst/>
          </a:prstGeom>
        </p:spPr>
        <p:txBody>
          <a:bodyPr vert="horz" wrap="square" lIns="0" tIns="15240" rIns="0" bIns="0" rtlCol="0">
            <a:spAutoFit/>
          </a:bodyPr>
          <a:lstStyle/>
          <a:p>
            <a:pPr marL="38100">
              <a:lnSpc>
                <a:spcPct val="100000"/>
              </a:lnSpc>
              <a:spcBef>
                <a:spcPts val="120"/>
              </a:spcBef>
            </a:pPr>
            <a:r>
              <a:rPr sz="2900" spc="60" dirty="0">
                <a:latin typeface="Symbol"/>
                <a:cs typeface="Symbol"/>
              </a:rPr>
              <a:t></a:t>
            </a:r>
            <a:r>
              <a:rPr sz="2900" spc="-400" dirty="0">
                <a:latin typeface="Times New Roman"/>
                <a:cs typeface="Times New Roman"/>
              </a:rPr>
              <a:t> </a:t>
            </a:r>
            <a:r>
              <a:rPr sz="6525" i="1" spc="179" baseline="-5747" dirty="0">
                <a:latin typeface="Times New Roman"/>
                <a:cs typeface="Times New Roman"/>
              </a:rPr>
              <a:t>Q</a:t>
            </a:r>
            <a:endParaRPr sz="6525" baseline="-5747">
              <a:latin typeface="Times New Roman"/>
              <a:cs typeface="Times New Roman"/>
            </a:endParaRPr>
          </a:p>
        </p:txBody>
      </p:sp>
      <p:sp>
        <p:nvSpPr>
          <p:cNvPr id="9" name="object 9"/>
          <p:cNvSpPr txBox="1"/>
          <p:nvPr/>
        </p:nvSpPr>
        <p:spPr>
          <a:xfrm>
            <a:off x="3561602" y="3786037"/>
            <a:ext cx="1356360" cy="692150"/>
          </a:xfrm>
          <a:prstGeom prst="rect">
            <a:avLst/>
          </a:prstGeom>
        </p:spPr>
        <p:txBody>
          <a:bodyPr vert="horz" wrap="square" lIns="0" tIns="15240" rIns="0" bIns="0" rtlCol="0">
            <a:spAutoFit/>
          </a:bodyPr>
          <a:lstStyle/>
          <a:p>
            <a:pPr marL="38100">
              <a:lnSpc>
                <a:spcPct val="100000"/>
              </a:lnSpc>
              <a:spcBef>
                <a:spcPts val="120"/>
              </a:spcBef>
            </a:pPr>
            <a:r>
              <a:rPr sz="4350" i="1" spc="120" dirty="0">
                <a:latin typeface="Times New Roman"/>
                <a:cs typeface="Times New Roman"/>
              </a:rPr>
              <a:t>Q</a:t>
            </a:r>
            <a:r>
              <a:rPr sz="4350" i="1" spc="340" dirty="0">
                <a:latin typeface="Times New Roman"/>
                <a:cs typeface="Times New Roman"/>
              </a:rPr>
              <a:t> </a:t>
            </a:r>
            <a:r>
              <a:rPr sz="4350" spc="89" baseline="8620" dirty="0">
                <a:latin typeface="Symbol"/>
                <a:cs typeface="Symbol"/>
              </a:rPr>
              <a:t></a:t>
            </a:r>
            <a:r>
              <a:rPr sz="4350" spc="-390" baseline="8620" dirty="0">
                <a:latin typeface="Times New Roman"/>
                <a:cs typeface="Times New Roman"/>
              </a:rPr>
              <a:t> </a:t>
            </a:r>
            <a:r>
              <a:rPr sz="4350" i="1" spc="120" dirty="0">
                <a:latin typeface="Times New Roman"/>
                <a:cs typeface="Times New Roman"/>
              </a:rPr>
              <a:t>Q</a:t>
            </a:r>
            <a:endParaRPr sz="4350">
              <a:latin typeface="Times New Roman"/>
              <a:cs typeface="Times New Roman"/>
            </a:endParaRPr>
          </a:p>
        </p:txBody>
      </p:sp>
      <p:sp>
        <p:nvSpPr>
          <p:cNvPr id="10" name="object 10"/>
          <p:cNvSpPr txBox="1"/>
          <p:nvPr/>
        </p:nvSpPr>
        <p:spPr>
          <a:xfrm>
            <a:off x="906576" y="4892802"/>
            <a:ext cx="3067050" cy="9404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Verdana"/>
                <a:cs typeface="Verdana"/>
              </a:rPr>
              <a:t>Pompe</a:t>
            </a:r>
            <a:r>
              <a:rPr sz="2000" spc="-65" dirty="0">
                <a:latin typeface="Verdana"/>
                <a:cs typeface="Verdana"/>
              </a:rPr>
              <a:t> </a:t>
            </a:r>
            <a:r>
              <a:rPr sz="2000" dirty="0">
                <a:latin typeface="Verdana"/>
                <a:cs typeface="Verdana"/>
              </a:rPr>
              <a:t>1</a:t>
            </a:r>
            <a:r>
              <a:rPr sz="2000" spc="-40" dirty="0">
                <a:latin typeface="Verdana"/>
                <a:cs typeface="Verdana"/>
              </a:rPr>
              <a:t> </a:t>
            </a:r>
            <a:r>
              <a:rPr sz="2000" dirty="0">
                <a:latin typeface="Verdana"/>
                <a:cs typeface="Verdana"/>
              </a:rPr>
              <a:t>seule</a:t>
            </a:r>
            <a:endParaRPr sz="2000">
              <a:latin typeface="Verdana"/>
              <a:cs typeface="Verdana"/>
            </a:endParaRPr>
          </a:p>
          <a:p>
            <a:pPr marL="71755">
              <a:lnSpc>
                <a:spcPct val="100000"/>
              </a:lnSpc>
            </a:pPr>
            <a:r>
              <a:rPr sz="2000" spc="-10" dirty="0">
                <a:latin typeface="Verdana"/>
                <a:cs typeface="Verdana"/>
              </a:rPr>
              <a:t>Pompe</a:t>
            </a:r>
            <a:r>
              <a:rPr sz="2000" spc="-65" dirty="0">
                <a:latin typeface="Verdana"/>
                <a:cs typeface="Verdana"/>
              </a:rPr>
              <a:t> </a:t>
            </a:r>
            <a:r>
              <a:rPr sz="2000" dirty="0">
                <a:latin typeface="Verdana"/>
                <a:cs typeface="Verdana"/>
              </a:rPr>
              <a:t>2</a:t>
            </a:r>
            <a:r>
              <a:rPr sz="2000" spc="-30" dirty="0">
                <a:latin typeface="Verdana"/>
                <a:cs typeface="Verdana"/>
              </a:rPr>
              <a:t> </a:t>
            </a:r>
            <a:r>
              <a:rPr sz="2000" dirty="0">
                <a:latin typeface="Verdana"/>
                <a:cs typeface="Verdana"/>
              </a:rPr>
              <a:t>seule</a:t>
            </a:r>
            <a:endParaRPr sz="2000">
              <a:latin typeface="Verdana"/>
              <a:cs typeface="Verdana"/>
            </a:endParaRPr>
          </a:p>
          <a:p>
            <a:pPr marL="12700">
              <a:lnSpc>
                <a:spcPct val="100000"/>
              </a:lnSpc>
            </a:pPr>
            <a:r>
              <a:rPr sz="2000" spc="-10" dirty="0">
                <a:latin typeface="Verdana"/>
                <a:cs typeface="Verdana"/>
              </a:rPr>
              <a:t>Pompe</a:t>
            </a:r>
            <a:r>
              <a:rPr sz="2000" spc="-45" dirty="0">
                <a:latin typeface="Verdana"/>
                <a:cs typeface="Verdana"/>
              </a:rPr>
              <a:t> </a:t>
            </a:r>
            <a:r>
              <a:rPr sz="2000" dirty="0">
                <a:latin typeface="Verdana"/>
                <a:cs typeface="Verdana"/>
              </a:rPr>
              <a:t>1+2</a:t>
            </a:r>
            <a:r>
              <a:rPr sz="2000" spc="-25" dirty="0">
                <a:latin typeface="Verdana"/>
                <a:cs typeface="Verdana"/>
              </a:rPr>
              <a:t> </a:t>
            </a:r>
            <a:r>
              <a:rPr sz="2000" spc="-5" dirty="0">
                <a:latin typeface="Verdana"/>
                <a:cs typeface="Verdana"/>
              </a:rPr>
              <a:t>en</a:t>
            </a:r>
            <a:r>
              <a:rPr sz="2000" spc="-10" dirty="0">
                <a:latin typeface="Verdana"/>
                <a:cs typeface="Verdana"/>
              </a:rPr>
              <a:t> </a:t>
            </a:r>
            <a:r>
              <a:rPr sz="2000" spc="-15" dirty="0">
                <a:latin typeface="Verdana"/>
                <a:cs typeface="Verdana"/>
              </a:rPr>
              <a:t>parallèle</a:t>
            </a:r>
            <a:endParaRPr sz="2000">
              <a:latin typeface="Verdana"/>
              <a:cs typeface="Verdana"/>
            </a:endParaRPr>
          </a:p>
        </p:txBody>
      </p:sp>
      <p:sp>
        <p:nvSpPr>
          <p:cNvPr id="11" name="object 11"/>
          <p:cNvSpPr txBox="1"/>
          <p:nvPr/>
        </p:nvSpPr>
        <p:spPr>
          <a:xfrm>
            <a:off x="4519581" y="4955285"/>
            <a:ext cx="545465" cy="878205"/>
          </a:xfrm>
          <a:prstGeom prst="rect">
            <a:avLst/>
          </a:prstGeom>
        </p:spPr>
        <p:txBody>
          <a:bodyPr vert="horz" wrap="square" lIns="0" tIns="12700" rIns="0" bIns="0" rtlCol="0">
            <a:spAutoFit/>
          </a:bodyPr>
          <a:lstStyle/>
          <a:p>
            <a:pPr marL="99060" indent="-60960">
              <a:lnSpc>
                <a:spcPct val="100000"/>
              </a:lnSpc>
              <a:spcBef>
                <a:spcPts val="100"/>
              </a:spcBef>
            </a:pPr>
            <a:r>
              <a:rPr sz="3000" spc="15" baseline="13888" dirty="0">
                <a:latin typeface="Verdana"/>
                <a:cs typeface="Verdana"/>
              </a:rPr>
              <a:t>Q</a:t>
            </a:r>
            <a:r>
              <a:rPr sz="1300" spc="10" dirty="0">
                <a:latin typeface="Verdana"/>
                <a:cs typeface="Verdana"/>
              </a:rPr>
              <a:t>v1</a:t>
            </a:r>
            <a:endParaRPr sz="1300">
              <a:latin typeface="Verdana"/>
              <a:cs typeface="Verdana"/>
            </a:endParaRPr>
          </a:p>
          <a:p>
            <a:pPr marL="154940" marR="30480" indent="-56515">
              <a:lnSpc>
                <a:spcPct val="79500"/>
              </a:lnSpc>
              <a:spcBef>
                <a:spcPts val="495"/>
              </a:spcBef>
            </a:pPr>
            <a:r>
              <a:rPr sz="3000" spc="-15" baseline="13888" dirty="0">
                <a:latin typeface="Verdana"/>
                <a:cs typeface="Verdana"/>
              </a:rPr>
              <a:t>Q</a:t>
            </a:r>
            <a:r>
              <a:rPr sz="1300" spc="15" dirty="0">
                <a:latin typeface="Verdana"/>
                <a:cs typeface="Verdana"/>
              </a:rPr>
              <a:t>v2  </a:t>
            </a:r>
            <a:r>
              <a:rPr sz="2000" spc="5" dirty="0">
                <a:latin typeface="Verdana"/>
                <a:cs typeface="Verdana"/>
              </a:rPr>
              <a:t>Q</a:t>
            </a:r>
            <a:r>
              <a:rPr sz="1950" spc="7" baseline="-21367" dirty="0">
                <a:latin typeface="Verdana"/>
                <a:cs typeface="Verdana"/>
              </a:rPr>
              <a:t>v</a:t>
            </a:r>
            <a:endParaRPr sz="1950" baseline="-21367">
              <a:latin typeface="Verdana"/>
              <a:cs typeface="Verdana"/>
            </a:endParaRPr>
          </a:p>
        </p:txBody>
      </p:sp>
      <p:sp>
        <p:nvSpPr>
          <p:cNvPr id="12" name="Espace réservé du numéro de diapositive 11"/>
          <p:cNvSpPr>
            <a:spLocks noGrp="1"/>
          </p:cNvSpPr>
          <p:nvPr>
            <p:ph type="sldNum" sz="quarter" idx="7"/>
          </p:nvPr>
        </p:nvSpPr>
        <p:spPr/>
        <p:txBody>
          <a:bodyPr/>
          <a:lstStyle/>
          <a:p>
            <a:fld id="{B6F15528-21DE-4FAA-801E-634DDDAF4B2B}" type="slidenum">
              <a:rPr lang="fr-FR" smtClean="0"/>
              <a:t>63</a:t>
            </a:fld>
            <a:endParaRPr lang="fr-F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7465" y="3777234"/>
            <a:ext cx="7377430" cy="1550670"/>
          </a:xfrm>
          <a:prstGeom prst="rect">
            <a:avLst/>
          </a:prstGeom>
        </p:spPr>
        <p:txBody>
          <a:bodyPr vert="horz" wrap="square" lIns="0" tIns="12700" rIns="0" bIns="0" rtlCol="0">
            <a:spAutoFit/>
          </a:bodyPr>
          <a:lstStyle/>
          <a:p>
            <a:pPr marL="12700" algn="just">
              <a:lnSpc>
                <a:spcPct val="100000"/>
              </a:lnSpc>
              <a:spcBef>
                <a:spcPts val="100"/>
              </a:spcBef>
            </a:pPr>
            <a:r>
              <a:rPr sz="2000" b="1" dirty="0">
                <a:solidFill>
                  <a:srgbClr val="FF0000"/>
                </a:solidFill>
                <a:latin typeface="Verdana"/>
                <a:cs typeface="Verdana"/>
              </a:rPr>
              <a:t>Remarque</a:t>
            </a:r>
            <a:r>
              <a:rPr sz="2000" b="1" spc="-50" dirty="0">
                <a:solidFill>
                  <a:srgbClr val="FF0000"/>
                </a:solidFill>
                <a:latin typeface="Verdana"/>
                <a:cs typeface="Verdana"/>
              </a:rPr>
              <a:t> </a:t>
            </a:r>
            <a:r>
              <a:rPr sz="2000" b="1" dirty="0">
                <a:solidFill>
                  <a:srgbClr val="FF0000"/>
                </a:solidFill>
                <a:latin typeface="Verdana"/>
                <a:cs typeface="Verdana"/>
              </a:rPr>
              <a:t>:</a:t>
            </a:r>
            <a:endParaRPr sz="2000" dirty="0">
              <a:latin typeface="Verdana"/>
              <a:cs typeface="Verdana"/>
            </a:endParaRPr>
          </a:p>
          <a:p>
            <a:pPr marL="12700" marR="5080" algn="just">
              <a:lnSpc>
                <a:spcPct val="100000"/>
              </a:lnSpc>
            </a:pPr>
            <a:r>
              <a:rPr sz="2000" spc="-5" dirty="0">
                <a:latin typeface="Verdana"/>
                <a:cs typeface="Verdana"/>
              </a:rPr>
              <a:t>En</a:t>
            </a:r>
            <a:r>
              <a:rPr sz="2000" dirty="0">
                <a:latin typeface="Verdana"/>
                <a:cs typeface="Verdana"/>
              </a:rPr>
              <a:t> </a:t>
            </a:r>
            <a:r>
              <a:rPr sz="2000" spc="-10" dirty="0">
                <a:latin typeface="Verdana"/>
                <a:cs typeface="Verdana"/>
              </a:rPr>
              <a:t>pratique</a:t>
            </a:r>
            <a:r>
              <a:rPr sz="2000" spc="-5" dirty="0">
                <a:latin typeface="Verdana"/>
                <a:cs typeface="Verdana"/>
              </a:rPr>
              <a:t> </a:t>
            </a:r>
            <a:r>
              <a:rPr sz="2000" spc="-10" dirty="0">
                <a:latin typeface="Verdana"/>
                <a:cs typeface="Verdana"/>
              </a:rPr>
              <a:t>il</a:t>
            </a:r>
            <a:r>
              <a:rPr sz="2000" spc="-5" dirty="0">
                <a:latin typeface="Verdana"/>
                <a:cs typeface="Verdana"/>
              </a:rPr>
              <a:t> </a:t>
            </a:r>
            <a:r>
              <a:rPr sz="2000" dirty="0">
                <a:latin typeface="Verdana"/>
                <a:cs typeface="Verdana"/>
              </a:rPr>
              <a:t>n’est</a:t>
            </a:r>
            <a:r>
              <a:rPr sz="2000" spc="5" dirty="0">
                <a:latin typeface="Verdana"/>
                <a:cs typeface="Verdana"/>
              </a:rPr>
              <a:t> </a:t>
            </a:r>
            <a:r>
              <a:rPr sz="2000" spc="-5" dirty="0">
                <a:latin typeface="Verdana"/>
                <a:cs typeface="Verdana"/>
              </a:rPr>
              <a:t>pas</a:t>
            </a:r>
            <a:r>
              <a:rPr sz="2000" dirty="0">
                <a:latin typeface="Verdana"/>
                <a:cs typeface="Verdana"/>
              </a:rPr>
              <a:t> </a:t>
            </a:r>
            <a:r>
              <a:rPr sz="2000" spc="-10" dirty="0">
                <a:latin typeface="Verdana"/>
                <a:cs typeface="Verdana"/>
              </a:rPr>
              <a:t>possible</a:t>
            </a:r>
            <a:r>
              <a:rPr sz="2000" spc="-5" dirty="0">
                <a:latin typeface="Verdana"/>
                <a:cs typeface="Verdana"/>
              </a:rPr>
              <a:t> </a:t>
            </a:r>
            <a:r>
              <a:rPr sz="2000" b="1" dirty="0">
                <a:latin typeface="Verdana"/>
                <a:cs typeface="Verdana"/>
              </a:rPr>
              <a:t>de</a:t>
            </a:r>
            <a:r>
              <a:rPr sz="2000" b="1" spc="5" dirty="0">
                <a:latin typeface="Verdana"/>
                <a:cs typeface="Verdana"/>
              </a:rPr>
              <a:t> </a:t>
            </a:r>
            <a:r>
              <a:rPr sz="2000" b="1" spc="-5" dirty="0">
                <a:latin typeface="Verdana"/>
                <a:cs typeface="Verdana"/>
              </a:rPr>
              <a:t>coupler</a:t>
            </a:r>
            <a:r>
              <a:rPr sz="2000" b="1" spc="670" dirty="0">
                <a:latin typeface="Verdana"/>
                <a:cs typeface="Verdana"/>
              </a:rPr>
              <a:t> </a:t>
            </a:r>
            <a:r>
              <a:rPr sz="2000" b="1" spc="-15" dirty="0">
                <a:latin typeface="Verdana"/>
                <a:cs typeface="Verdana"/>
              </a:rPr>
              <a:t>en </a:t>
            </a:r>
            <a:r>
              <a:rPr sz="2000" b="1" spc="-10" dirty="0">
                <a:latin typeface="Verdana"/>
                <a:cs typeface="Verdana"/>
              </a:rPr>
              <a:t> </a:t>
            </a:r>
            <a:r>
              <a:rPr sz="2000" b="1" spc="-5" dirty="0">
                <a:latin typeface="Verdana"/>
                <a:cs typeface="Verdana"/>
              </a:rPr>
              <a:t>parallèle </a:t>
            </a:r>
            <a:r>
              <a:rPr sz="2000" dirty="0">
                <a:latin typeface="Verdana"/>
                <a:cs typeface="Verdana"/>
              </a:rPr>
              <a:t>2 </a:t>
            </a:r>
            <a:r>
              <a:rPr sz="2000" spc="-5" dirty="0">
                <a:latin typeface="Verdana"/>
                <a:cs typeface="Verdana"/>
              </a:rPr>
              <a:t>pompes</a:t>
            </a:r>
            <a:r>
              <a:rPr sz="2000" dirty="0">
                <a:latin typeface="Verdana"/>
                <a:cs typeface="Verdana"/>
              </a:rPr>
              <a:t> </a:t>
            </a:r>
            <a:r>
              <a:rPr sz="2000" spc="-10" dirty="0">
                <a:latin typeface="Verdana"/>
                <a:cs typeface="Verdana"/>
              </a:rPr>
              <a:t>brides </a:t>
            </a:r>
            <a:r>
              <a:rPr sz="2000" dirty="0">
                <a:latin typeface="Verdana"/>
                <a:cs typeface="Verdana"/>
              </a:rPr>
              <a:t>à </a:t>
            </a:r>
            <a:r>
              <a:rPr sz="2000" spc="-5" dirty="0">
                <a:latin typeface="Verdana"/>
                <a:cs typeface="Verdana"/>
              </a:rPr>
              <a:t>brides. Il </a:t>
            </a:r>
            <a:r>
              <a:rPr sz="2000" spc="-10" dirty="0">
                <a:latin typeface="Verdana"/>
                <a:cs typeface="Verdana"/>
              </a:rPr>
              <a:t>est </a:t>
            </a:r>
            <a:r>
              <a:rPr sz="2000" spc="-5" dirty="0">
                <a:latin typeface="Verdana"/>
                <a:cs typeface="Verdana"/>
              </a:rPr>
              <a:t>nécessaire de </a:t>
            </a:r>
            <a:r>
              <a:rPr sz="2000" spc="-690" dirty="0">
                <a:latin typeface="Verdana"/>
                <a:cs typeface="Verdana"/>
              </a:rPr>
              <a:t> </a:t>
            </a:r>
            <a:r>
              <a:rPr sz="2000" spc="-10" dirty="0">
                <a:latin typeface="Verdana"/>
                <a:cs typeface="Verdana"/>
              </a:rPr>
              <a:t>prévoir</a:t>
            </a:r>
            <a:r>
              <a:rPr sz="2000" spc="-5" dirty="0">
                <a:latin typeface="Verdana"/>
                <a:cs typeface="Verdana"/>
              </a:rPr>
              <a:t> un</a:t>
            </a:r>
            <a:r>
              <a:rPr sz="2000" dirty="0">
                <a:latin typeface="Verdana"/>
                <a:cs typeface="Verdana"/>
              </a:rPr>
              <a:t> </a:t>
            </a:r>
            <a:r>
              <a:rPr sz="2000" spc="-5" dirty="0">
                <a:latin typeface="Verdana"/>
                <a:cs typeface="Verdana"/>
              </a:rPr>
              <a:t>minimum</a:t>
            </a:r>
            <a:r>
              <a:rPr sz="2000" dirty="0">
                <a:latin typeface="Verdana"/>
                <a:cs typeface="Verdana"/>
              </a:rPr>
              <a:t> </a:t>
            </a:r>
            <a:r>
              <a:rPr sz="2000" spc="-5" dirty="0">
                <a:latin typeface="Verdana"/>
                <a:cs typeface="Verdana"/>
              </a:rPr>
              <a:t>d’éléments</a:t>
            </a:r>
            <a:r>
              <a:rPr sz="2000" dirty="0">
                <a:latin typeface="Verdana"/>
                <a:cs typeface="Verdana"/>
              </a:rPr>
              <a:t> </a:t>
            </a:r>
            <a:r>
              <a:rPr sz="2000" spc="-5" dirty="0">
                <a:latin typeface="Verdana"/>
                <a:cs typeface="Verdana"/>
              </a:rPr>
              <a:t>de</a:t>
            </a:r>
            <a:r>
              <a:rPr sz="2000" dirty="0">
                <a:latin typeface="Verdana"/>
                <a:cs typeface="Verdana"/>
              </a:rPr>
              <a:t> </a:t>
            </a:r>
            <a:r>
              <a:rPr sz="2000" spc="-10" dirty="0">
                <a:latin typeface="Verdana"/>
                <a:cs typeface="Verdana"/>
              </a:rPr>
              <a:t>tuyauterie</a:t>
            </a:r>
            <a:r>
              <a:rPr sz="2000" spc="-5" dirty="0">
                <a:latin typeface="Verdana"/>
                <a:cs typeface="Verdana"/>
              </a:rPr>
              <a:t> pour </a:t>
            </a:r>
            <a:r>
              <a:rPr sz="2000" dirty="0">
                <a:latin typeface="Verdana"/>
                <a:cs typeface="Verdana"/>
              </a:rPr>
              <a:t> effectuer</a:t>
            </a:r>
            <a:r>
              <a:rPr sz="2000" spc="-70" dirty="0">
                <a:latin typeface="Verdana"/>
                <a:cs typeface="Verdana"/>
              </a:rPr>
              <a:t> </a:t>
            </a:r>
            <a:r>
              <a:rPr sz="2000" spc="-10" dirty="0">
                <a:latin typeface="Verdana"/>
                <a:cs typeface="Verdana"/>
              </a:rPr>
              <a:t>les</a:t>
            </a:r>
            <a:r>
              <a:rPr sz="2000" spc="5" dirty="0">
                <a:latin typeface="Verdana"/>
                <a:cs typeface="Verdana"/>
              </a:rPr>
              <a:t> </a:t>
            </a:r>
            <a:r>
              <a:rPr sz="2000" spc="-5" dirty="0">
                <a:latin typeface="Verdana"/>
                <a:cs typeface="Verdana"/>
              </a:rPr>
              <a:t>jonctions.</a:t>
            </a:r>
            <a:endParaRPr sz="2000" dirty="0">
              <a:latin typeface="Verdana"/>
              <a:cs typeface="Verdana"/>
            </a:endParaRPr>
          </a:p>
        </p:txBody>
      </p:sp>
      <p:pic>
        <p:nvPicPr>
          <p:cNvPr id="3" name="object 3"/>
          <p:cNvPicPr/>
          <p:nvPr/>
        </p:nvPicPr>
        <p:blipFill>
          <a:blip r:embed="rId2" cstate="print"/>
          <a:stretch>
            <a:fillRect/>
          </a:stretch>
        </p:blipFill>
        <p:spPr>
          <a:xfrm>
            <a:off x="1000099" y="499998"/>
            <a:ext cx="3286125" cy="2500376"/>
          </a:xfrm>
          <a:prstGeom prst="rect">
            <a:avLst/>
          </a:prstGeom>
        </p:spPr>
      </p:pic>
      <p:pic>
        <p:nvPicPr>
          <p:cNvPr id="4" name="object 4"/>
          <p:cNvPicPr/>
          <p:nvPr/>
        </p:nvPicPr>
        <p:blipFill>
          <a:blip r:embed="rId3" cstate="print"/>
          <a:stretch>
            <a:fillRect/>
          </a:stretch>
        </p:blipFill>
        <p:spPr>
          <a:xfrm>
            <a:off x="4643501" y="451303"/>
            <a:ext cx="3371053" cy="2872483"/>
          </a:xfrm>
          <a:prstGeom prst="rect">
            <a:avLst/>
          </a:prstGeom>
        </p:spPr>
      </p:pic>
      <p:sp>
        <p:nvSpPr>
          <p:cNvPr id="5" name="Espace réservé du numéro de diapositive 4"/>
          <p:cNvSpPr>
            <a:spLocks noGrp="1"/>
          </p:cNvSpPr>
          <p:nvPr>
            <p:ph type="sldNum" sz="quarter" idx="7"/>
          </p:nvPr>
        </p:nvSpPr>
        <p:spPr/>
        <p:txBody>
          <a:bodyPr/>
          <a:lstStyle/>
          <a:p>
            <a:fld id="{B6F15528-21DE-4FAA-801E-634DDDAF4B2B}" type="slidenum">
              <a:rPr lang="fr-FR" smtClean="0"/>
              <a:t>64</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473" y="235885"/>
            <a:ext cx="6307455" cy="1050925"/>
          </a:xfrm>
          <a:prstGeom prst="rect">
            <a:avLst/>
          </a:prstGeom>
        </p:spPr>
        <p:txBody>
          <a:bodyPr vert="horz" wrap="square" lIns="0" tIns="67945" rIns="0" bIns="0" rtlCol="0">
            <a:spAutoFit/>
          </a:bodyPr>
          <a:lstStyle/>
          <a:p>
            <a:pPr marL="12700">
              <a:lnSpc>
                <a:spcPct val="100000"/>
              </a:lnSpc>
              <a:spcBef>
                <a:spcPts val="535"/>
              </a:spcBef>
            </a:pPr>
            <a:r>
              <a:rPr lang="fr-FR" dirty="0" smtClean="0"/>
              <a:t>2</a:t>
            </a:r>
            <a:r>
              <a:rPr dirty="0" smtClean="0"/>
              <a:t>.2</a:t>
            </a:r>
            <a:r>
              <a:rPr dirty="0"/>
              <a:t>.</a:t>
            </a:r>
            <a:r>
              <a:rPr spc="-15" dirty="0"/>
              <a:t> </a:t>
            </a:r>
            <a:r>
              <a:rPr spc="-5" dirty="0"/>
              <a:t>LES</a:t>
            </a:r>
            <a:r>
              <a:rPr spc="-20" dirty="0"/>
              <a:t> </a:t>
            </a:r>
            <a:r>
              <a:rPr spc="-5" dirty="0"/>
              <a:t>POMPES </a:t>
            </a:r>
            <a:r>
              <a:rPr dirty="0"/>
              <a:t>CENTRIFUGES</a:t>
            </a:r>
          </a:p>
          <a:p>
            <a:pPr marL="84455" marR="5080">
              <a:lnSpc>
                <a:spcPct val="100000"/>
              </a:lnSpc>
              <a:spcBef>
                <a:spcPts val="434"/>
              </a:spcBef>
            </a:pPr>
            <a:r>
              <a:rPr b="0" spc="-10" dirty="0">
                <a:solidFill>
                  <a:srgbClr val="000000"/>
                </a:solidFill>
                <a:latin typeface="Verdana"/>
                <a:cs typeface="Verdana"/>
              </a:rPr>
              <a:t>Pour</a:t>
            </a:r>
            <a:r>
              <a:rPr b="0" spc="-60" dirty="0">
                <a:solidFill>
                  <a:srgbClr val="000000"/>
                </a:solidFill>
                <a:latin typeface="Verdana"/>
                <a:cs typeface="Verdana"/>
              </a:rPr>
              <a:t> </a:t>
            </a:r>
            <a:r>
              <a:rPr b="0" dirty="0">
                <a:solidFill>
                  <a:srgbClr val="000000"/>
                </a:solidFill>
                <a:latin typeface="Verdana"/>
                <a:cs typeface="Verdana"/>
              </a:rPr>
              <a:t>assurer</a:t>
            </a:r>
            <a:r>
              <a:rPr b="0" spc="-40" dirty="0">
                <a:solidFill>
                  <a:srgbClr val="000000"/>
                </a:solidFill>
                <a:latin typeface="Verdana"/>
                <a:cs typeface="Verdana"/>
              </a:rPr>
              <a:t> </a:t>
            </a:r>
            <a:r>
              <a:rPr b="0" spc="-10" dirty="0">
                <a:solidFill>
                  <a:srgbClr val="000000"/>
                </a:solidFill>
                <a:latin typeface="Verdana"/>
                <a:cs typeface="Verdana"/>
              </a:rPr>
              <a:t>la</a:t>
            </a:r>
            <a:r>
              <a:rPr b="0" dirty="0">
                <a:solidFill>
                  <a:srgbClr val="000000"/>
                </a:solidFill>
                <a:latin typeface="Verdana"/>
                <a:cs typeface="Verdana"/>
              </a:rPr>
              <a:t> fonction</a:t>
            </a:r>
            <a:r>
              <a:rPr b="0" spc="-35" dirty="0">
                <a:solidFill>
                  <a:srgbClr val="000000"/>
                </a:solidFill>
                <a:latin typeface="Verdana"/>
                <a:cs typeface="Verdana"/>
              </a:rPr>
              <a:t> </a:t>
            </a:r>
            <a:r>
              <a:rPr b="0" spc="-10" dirty="0">
                <a:solidFill>
                  <a:srgbClr val="000000"/>
                </a:solidFill>
                <a:latin typeface="Verdana"/>
                <a:cs typeface="Verdana"/>
              </a:rPr>
              <a:t>hydraulique,</a:t>
            </a:r>
            <a:r>
              <a:rPr b="0" spc="-30" dirty="0">
                <a:solidFill>
                  <a:srgbClr val="000000"/>
                </a:solidFill>
                <a:latin typeface="Verdana"/>
                <a:cs typeface="Verdana"/>
              </a:rPr>
              <a:t> </a:t>
            </a:r>
            <a:r>
              <a:rPr b="0" dirty="0">
                <a:solidFill>
                  <a:srgbClr val="000000"/>
                </a:solidFill>
                <a:latin typeface="Verdana"/>
                <a:cs typeface="Verdana"/>
              </a:rPr>
              <a:t>une</a:t>
            </a:r>
            <a:r>
              <a:rPr b="0" spc="-35" dirty="0">
                <a:solidFill>
                  <a:srgbClr val="000000"/>
                </a:solidFill>
                <a:latin typeface="Verdana"/>
                <a:cs typeface="Verdana"/>
              </a:rPr>
              <a:t> </a:t>
            </a:r>
            <a:r>
              <a:rPr b="0" spc="-5" dirty="0">
                <a:solidFill>
                  <a:srgbClr val="000000"/>
                </a:solidFill>
                <a:latin typeface="Verdana"/>
                <a:cs typeface="Verdana"/>
              </a:rPr>
              <a:t>pompe </a:t>
            </a:r>
            <a:r>
              <a:rPr b="0" spc="-690" dirty="0">
                <a:solidFill>
                  <a:srgbClr val="000000"/>
                </a:solidFill>
                <a:latin typeface="Verdana"/>
                <a:cs typeface="Verdana"/>
              </a:rPr>
              <a:t> </a:t>
            </a:r>
            <a:r>
              <a:rPr b="0" spc="-5" dirty="0">
                <a:solidFill>
                  <a:srgbClr val="000000"/>
                </a:solidFill>
                <a:latin typeface="Verdana"/>
                <a:cs typeface="Verdana"/>
              </a:rPr>
              <a:t>centrifuge</a:t>
            </a:r>
            <a:r>
              <a:rPr b="0" spc="-50" dirty="0">
                <a:solidFill>
                  <a:srgbClr val="000000"/>
                </a:solidFill>
                <a:latin typeface="Verdana"/>
                <a:cs typeface="Verdana"/>
              </a:rPr>
              <a:t> </a:t>
            </a:r>
            <a:r>
              <a:rPr b="0" spc="-5" dirty="0">
                <a:solidFill>
                  <a:srgbClr val="000000"/>
                </a:solidFill>
                <a:latin typeface="Verdana"/>
                <a:cs typeface="Verdana"/>
              </a:rPr>
              <a:t>est</a:t>
            </a:r>
            <a:r>
              <a:rPr b="0" spc="-20" dirty="0">
                <a:solidFill>
                  <a:srgbClr val="000000"/>
                </a:solidFill>
                <a:latin typeface="Verdana"/>
                <a:cs typeface="Verdana"/>
              </a:rPr>
              <a:t> </a:t>
            </a:r>
            <a:r>
              <a:rPr b="0" spc="-5" dirty="0">
                <a:solidFill>
                  <a:srgbClr val="000000"/>
                </a:solidFill>
                <a:latin typeface="Verdana"/>
                <a:cs typeface="Verdana"/>
              </a:rPr>
              <a:t>constituée</a:t>
            </a:r>
            <a:r>
              <a:rPr b="0" spc="-40" dirty="0">
                <a:solidFill>
                  <a:srgbClr val="000000"/>
                </a:solidFill>
                <a:latin typeface="Verdana"/>
                <a:cs typeface="Verdana"/>
              </a:rPr>
              <a:t> </a:t>
            </a:r>
            <a:r>
              <a:rPr b="0" spc="-5" dirty="0">
                <a:solidFill>
                  <a:srgbClr val="000000"/>
                </a:solidFill>
                <a:latin typeface="Verdana"/>
                <a:cs typeface="Verdana"/>
              </a:rPr>
              <a:t>de</a:t>
            </a:r>
            <a:r>
              <a:rPr b="0" spc="-15" dirty="0">
                <a:solidFill>
                  <a:srgbClr val="000000"/>
                </a:solidFill>
                <a:latin typeface="Verdana"/>
                <a:cs typeface="Verdana"/>
              </a:rPr>
              <a:t> </a:t>
            </a:r>
            <a:r>
              <a:rPr b="0" dirty="0">
                <a:solidFill>
                  <a:srgbClr val="000000"/>
                </a:solidFill>
                <a:latin typeface="Verdana"/>
                <a:cs typeface="Verdana"/>
              </a:rPr>
              <a:t>:</a:t>
            </a:r>
          </a:p>
        </p:txBody>
      </p:sp>
      <p:sp>
        <p:nvSpPr>
          <p:cNvPr id="3" name="object 3"/>
          <p:cNvSpPr txBox="1"/>
          <p:nvPr/>
        </p:nvSpPr>
        <p:spPr>
          <a:xfrm>
            <a:off x="762406" y="1565528"/>
            <a:ext cx="7477125" cy="2331085"/>
          </a:xfrm>
          <a:prstGeom prst="rect">
            <a:avLst/>
          </a:prstGeom>
        </p:spPr>
        <p:txBody>
          <a:bodyPr vert="horz" wrap="square" lIns="0" tIns="13335" rIns="0" bIns="0" rtlCol="0">
            <a:spAutoFit/>
          </a:bodyPr>
          <a:lstStyle/>
          <a:p>
            <a:pPr marL="215265" indent="-203200">
              <a:lnSpc>
                <a:spcPct val="100000"/>
              </a:lnSpc>
              <a:spcBef>
                <a:spcPts val="105"/>
              </a:spcBef>
              <a:buFont typeface="Wingdings"/>
              <a:buChar char=""/>
              <a:tabLst>
                <a:tab pos="215900" algn="l"/>
              </a:tabLst>
            </a:pPr>
            <a:r>
              <a:rPr sz="2000" dirty="0">
                <a:latin typeface="Verdana"/>
                <a:cs typeface="Verdana"/>
              </a:rPr>
              <a:t>une</a:t>
            </a:r>
            <a:r>
              <a:rPr sz="2000" spc="-30" dirty="0">
                <a:latin typeface="Verdana"/>
                <a:cs typeface="Verdana"/>
              </a:rPr>
              <a:t> </a:t>
            </a:r>
            <a:r>
              <a:rPr sz="2000" spc="-5" dirty="0">
                <a:latin typeface="Verdana"/>
                <a:cs typeface="Verdana"/>
              </a:rPr>
              <a:t>roue</a:t>
            </a:r>
            <a:r>
              <a:rPr sz="2000" spc="-25" dirty="0">
                <a:latin typeface="Verdana"/>
                <a:cs typeface="Verdana"/>
              </a:rPr>
              <a:t> </a:t>
            </a:r>
            <a:r>
              <a:rPr sz="2000" dirty="0">
                <a:latin typeface="Verdana"/>
                <a:cs typeface="Verdana"/>
              </a:rPr>
              <a:t>à aubes</a:t>
            </a:r>
            <a:r>
              <a:rPr sz="2000" spc="-25" dirty="0">
                <a:latin typeface="Verdana"/>
                <a:cs typeface="Verdana"/>
              </a:rPr>
              <a:t> </a:t>
            </a:r>
            <a:r>
              <a:rPr sz="2000" spc="-5" dirty="0">
                <a:latin typeface="Verdana"/>
                <a:cs typeface="Verdana"/>
              </a:rPr>
              <a:t>tournant</a:t>
            </a:r>
            <a:r>
              <a:rPr sz="2000" spc="-45" dirty="0">
                <a:latin typeface="Verdana"/>
                <a:cs typeface="Verdana"/>
              </a:rPr>
              <a:t> </a:t>
            </a:r>
            <a:r>
              <a:rPr sz="2000" dirty="0">
                <a:latin typeface="Verdana"/>
                <a:cs typeface="Verdana"/>
              </a:rPr>
              <a:t>autour</a:t>
            </a:r>
            <a:r>
              <a:rPr sz="2000" spc="-35" dirty="0">
                <a:latin typeface="Verdana"/>
                <a:cs typeface="Verdana"/>
              </a:rPr>
              <a:t> </a:t>
            </a:r>
            <a:r>
              <a:rPr sz="2000" spc="-5" dirty="0">
                <a:latin typeface="Verdana"/>
                <a:cs typeface="Verdana"/>
              </a:rPr>
              <a:t>de </a:t>
            </a:r>
            <a:r>
              <a:rPr sz="2000" dirty="0">
                <a:latin typeface="Verdana"/>
                <a:cs typeface="Verdana"/>
              </a:rPr>
              <a:t>son</a:t>
            </a:r>
            <a:r>
              <a:rPr sz="2000" spc="-20" dirty="0">
                <a:latin typeface="Verdana"/>
                <a:cs typeface="Verdana"/>
              </a:rPr>
              <a:t> </a:t>
            </a:r>
            <a:r>
              <a:rPr sz="2000" spc="-10" dirty="0">
                <a:latin typeface="Verdana"/>
                <a:cs typeface="Verdana"/>
              </a:rPr>
              <a:t>axe</a:t>
            </a:r>
            <a:endParaRPr sz="2000">
              <a:latin typeface="Verdana"/>
              <a:cs typeface="Verdana"/>
            </a:endParaRPr>
          </a:p>
          <a:p>
            <a:pPr marL="215265" indent="-203200">
              <a:lnSpc>
                <a:spcPct val="100000"/>
              </a:lnSpc>
              <a:buFont typeface="Wingdings"/>
              <a:buChar char=""/>
              <a:tabLst>
                <a:tab pos="215900" algn="l"/>
              </a:tabLst>
            </a:pPr>
            <a:r>
              <a:rPr sz="2000" dirty="0">
                <a:latin typeface="Verdana"/>
                <a:cs typeface="Verdana"/>
              </a:rPr>
              <a:t>une</a:t>
            </a:r>
            <a:r>
              <a:rPr sz="2000" spc="-20" dirty="0">
                <a:latin typeface="Verdana"/>
                <a:cs typeface="Verdana"/>
              </a:rPr>
              <a:t> </a:t>
            </a:r>
            <a:r>
              <a:rPr sz="2000" spc="-5" dirty="0">
                <a:latin typeface="Verdana"/>
                <a:cs typeface="Verdana"/>
              </a:rPr>
              <a:t>tubulure</a:t>
            </a:r>
            <a:r>
              <a:rPr sz="2000" spc="-30" dirty="0">
                <a:latin typeface="Verdana"/>
                <a:cs typeface="Verdana"/>
              </a:rPr>
              <a:t> </a:t>
            </a:r>
            <a:r>
              <a:rPr sz="2000" spc="-10" dirty="0">
                <a:latin typeface="Verdana"/>
                <a:cs typeface="Verdana"/>
              </a:rPr>
              <a:t>d’aspiration</a:t>
            </a:r>
            <a:r>
              <a:rPr sz="2000" spc="10" dirty="0">
                <a:latin typeface="Verdana"/>
                <a:cs typeface="Verdana"/>
              </a:rPr>
              <a:t> </a:t>
            </a:r>
            <a:r>
              <a:rPr sz="2000" spc="-5" dirty="0">
                <a:latin typeface="Verdana"/>
                <a:cs typeface="Verdana"/>
              </a:rPr>
              <a:t>dans</a:t>
            </a:r>
            <a:r>
              <a:rPr sz="2000" spc="-15" dirty="0">
                <a:latin typeface="Verdana"/>
                <a:cs typeface="Verdana"/>
              </a:rPr>
              <a:t> </a:t>
            </a:r>
            <a:r>
              <a:rPr sz="2000" spc="-10" dirty="0">
                <a:latin typeface="Verdana"/>
                <a:cs typeface="Verdana"/>
              </a:rPr>
              <a:t>l'axe</a:t>
            </a:r>
            <a:r>
              <a:rPr sz="2000" spc="10" dirty="0">
                <a:latin typeface="Verdana"/>
                <a:cs typeface="Verdana"/>
              </a:rPr>
              <a:t> </a:t>
            </a:r>
            <a:r>
              <a:rPr sz="2000" spc="-5" dirty="0">
                <a:latin typeface="Verdana"/>
                <a:cs typeface="Verdana"/>
              </a:rPr>
              <a:t>de</a:t>
            </a:r>
            <a:r>
              <a:rPr sz="2000" spc="-10" dirty="0">
                <a:latin typeface="Verdana"/>
                <a:cs typeface="Verdana"/>
              </a:rPr>
              <a:t> </a:t>
            </a:r>
            <a:r>
              <a:rPr sz="2000" spc="-5" dirty="0">
                <a:latin typeface="Verdana"/>
                <a:cs typeface="Verdana"/>
              </a:rPr>
              <a:t>la</a:t>
            </a:r>
            <a:r>
              <a:rPr sz="2000" spc="15" dirty="0">
                <a:latin typeface="Verdana"/>
                <a:cs typeface="Verdana"/>
              </a:rPr>
              <a:t> </a:t>
            </a:r>
            <a:r>
              <a:rPr sz="2000" spc="-5" dirty="0">
                <a:latin typeface="Verdana"/>
                <a:cs typeface="Verdana"/>
              </a:rPr>
              <a:t>roue</a:t>
            </a:r>
            <a:endParaRPr sz="2000">
              <a:latin typeface="Verdana"/>
              <a:cs typeface="Verdana"/>
            </a:endParaRPr>
          </a:p>
          <a:p>
            <a:pPr marL="12700" marR="5080">
              <a:lnSpc>
                <a:spcPct val="100000"/>
              </a:lnSpc>
              <a:buFont typeface="Wingdings"/>
              <a:buChar char=""/>
              <a:tabLst>
                <a:tab pos="218440" algn="l"/>
              </a:tabLst>
            </a:pPr>
            <a:r>
              <a:rPr sz="2000" spc="-5" dirty="0">
                <a:latin typeface="Verdana"/>
                <a:cs typeface="Verdana"/>
              </a:rPr>
              <a:t>un</a:t>
            </a:r>
            <a:r>
              <a:rPr sz="2000" spc="175" dirty="0">
                <a:latin typeface="Verdana"/>
                <a:cs typeface="Verdana"/>
              </a:rPr>
              <a:t> </a:t>
            </a:r>
            <a:r>
              <a:rPr sz="2000" spc="-5" dirty="0">
                <a:latin typeface="Verdana"/>
                <a:cs typeface="Verdana"/>
              </a:rPr>
              <a:t>collecteur</a:t>
            </a:r>
            <a:r>
              <a:rPr sz="2000" spc="190" dirty="0">
                <a:latin typeface="Verdana"/>
                <a:cs typeface="Verdana"/>
              </a:rPr>
              <a:t> </a:t>
            </a:r>
            <a:r>
              <a:rPr sz="2000" spc="-5" dirty="0">
                <a:latin typeface="Verdana"/>
                <a:cs typeface="Verdana"/>
              </a:rPr>
              <a:t>de</a:t>
            </a:r>
            <a:r>
              <a:rPr sz="2000" spc="170" dirty="0">
                <a:latin typeface="Verdana"/>
                <a:cs typeface="Verdana"/>
              </a:rPr>
              <a:t> </a:t>
            </a:r>
            <a:r>
              <a:rPr sz="2000" spc="-5" dirty="0">
                <a:latin typeface="Verdana"/>
                <a:cs typeface="Verdana"/>
              </a:rPr>
              <a:t>section</a:t>
            </a:r>
            <a:r>
              <a:rPr sz="2000" spc="170" dirty="0">
                <a:latin typeface="Verdana"/>
                <a:cs typeface="Verdana"/>
              </a:rPr>
              <a:t> </a:t>
            </a:r>
            <a:r>
              <a:rPr sz="2000" spc="-5" dirty="0">
                <a:latin typeface="Verdana"/>
                <a:cs typeface="Verdana"/>
              </a:rPr>
              <a:t>croissante,</a:t>
            </a:r>
            <a:r>
              <a:rPr sz="2000" spc="195" dirty="0">
                <a:latin typeface="Verdana"/>
                <a:cs typeface="Verdana"/>
              </a:rPr>
              <a:t> </a:t>
            </a:r>
            <a:r>
              <a:rPr sz="2000" spc="-10" dirty="0">
                <a:latin typeface="Verdana"/>
                <a:cs typeface="Verdana"/>
              </a:rPr>
              <a:t>en</a:t>
            </a:r>
            <a:r>
              <a:rPr sz="2000" spc="180" dirty="0">
                <a:latin typeface="Verdana"/>
                <a:cs typeface="Verdana"/>
              </a:rPr>
              <a:t> </a:t>
            </a:r>
            <a:r>
              <a:rPr sz="2000" spc="-5" dirty="0">
                <a:latin typeface="Verdana"/>
                <a:cs typeface="Verdana"/>
              </a:rPr>
              <a:t>forme</a:t>
            </a:r>
            <a:r>
              <a:rPr sz="2000" spc="180" dirty="0">
                <a:latin typeface="Verdana"/>
                <a:cs typeface="Verdana"/>
              </a:rPr>
              <a:t> </a:t>
            </a:r>
            <a:r>
              <a:rPr sz="2000" spc="-5" dirty="0">
                <a:latin typeface="Verdana"/>
                <a:cs typeface="Verdana"/>
              </a:rPr>
              <a:t>de</a:t>
            </a:r>
            <a:r>
              <a:rPr sz="2000" spc="180" dirty="0">
                <a:latin typeface="Verdana"/>
                <a:cs typeface="Verdana"/>
              </a:rPr>
              <a:t> </a:t>
            </a:r>
            <a:r>
              <a:rPr sz="2000" spc="-10" dirty="0">
                <a:latin typeface="Verdana"/>
                <a:cs typeface="Verdana"/>
              </a:rPr>
              <a:t>spirale </a:t>
            </a:r>
            <a:r>
              <a:rPr sz="2000" spc="-685" dirty="0">
                <a:latin typeface="Verdana"/>
                <a:cs typeface="Verdana"/>
              </a:rPr>
              <a:t> </a:t>
            </a:r>
            <a:r>
              <a:rPr sz="2000" spc="-5" dirty="0">
                <a:latin typeface="Verdana"/>
                <a:cs typeface="Verdana"/>
              </a:rPr>
              <a:t>appelée</a:t>
            </a:r>
            <a:r>
              <a:rPr sz="2000" spc="-20" dirty="0">
                <a:latin typeface="Verdana"/>
                <a:cs typeface="Verdana"/>
              </a:rPr>
              <a:t> </a:t>
            </a:r>
            <a:r>
              <a:rPr sz="2000" spc="-5" dirty="0">
                <a:latin typeface="Verdana"/>
                <a:cs typeface="Verdana"/>
              </a:rPr>
              <a:t>volute.</a:t>
            </a:r>
            <a:endParaRPr sz="2000">
              <a:latin typeface="Verdana"/>
              <a:cs typeface="Verdana"/>
            </a:endParaRPr>
          </a:p>
          <a:p>
            <a:pPr marL="12700" marR="3173730" algn="just">
              <a:lnSpc>
                <a:spcPct val="100000"/>
              </a:lnSpc>
              <a:spcBef>
                <a:spcPts val="1345"/>
              </a:spcBef>
            </a:pPr>
            <a:r>
              <a:rPr sz="2000" dirty="0">
                <a:latin typeface="Verdana"/>
                <a:cs typeface="Verdana"/>
              </a:rPr>
              <a:t>Le</a:t>
            </a:r>
            <a:r>
              <a:rPr sz="2000" spc="5" dirty="0">
                <a:latin typeface="Verdana"/>
                <a:cs typeface="Verdana"/>
              </a:rPr>
              <a:t> </a:t>
            </a:r>
            <a:r>
              <a:rPr sz="2000" spc="-10" dirty="0">
                <a:latin typeface="Verdana"/>
                <a:cs typeface="Verdana"/>
              </a:rPr>
              <a:t>liquide</a:t>
            </a:r>
            <a:r>
              <a:rPr sz="2000" spc="-5" dirty="0">
                <a:latin typeface="Verdana"/>
                <a:cs typeface="Verdana"/>
              </a:rPr>
              <a:t> arrive</a:t>
            </a:r>
            <a:r>
              <a:rPr sz="2000" dirty="0">
                <a:latin typeface="Verdana"/>
                <a:cs typeface="Verdana"/>
              </a:rPr>
              <a:t> </a:t>
            </a:r>
            <a:r>
              <a:rPr sz="2000" spc="-5" dirty="0">
                <a:latin typeface="Verdana"/>
                <a:cs typeface="Verdana"/>
              </a:rPr>
              <a:t>dans</a:t>
            </a:r>
            <a:r>
              <a:rPr sz="2000" dirty="0">
                <a:latin typeface="Verdana"/>
                <a:cs typeface="Verdana"/>
              </a:rPr>
              <a:t> </a:t>
            </a:r>
            <a:r>
              <a:rPr sz="2000" spc="-10" dirty="0">
                <a:latin typeface="Verdana"/>
                <a:cs typeface="Verdana"/>
              </a:rPr>
              <a:t>l'axe</a:t>
            </a:r>
            <a:r>
              <a:rPr sz="2000" spc="-5" dirty="0">
                <a:latin typeface="Verdana"/>
                <a:cs typeface="Verdana"/>
              </a:rPr>
              <a:t> de </a:t>
            </a:r>
            <a:r>
              <a:rPr sz="2000" spc="-690" dirty="0">
                <a:latin typeface="Verdana"/>
                <a:cs typeface="Verdana"/>
              </a:rPr>
              <a:t> </a:t>
            </a:r>
            <a:r>
              <a:rPr sz="2000" spc="-5" dirty="0">
                <a:latin typeface="Verdana"/>
                <a:cs typeface="Verdana"/>
              </a:rPr>
              <a:t>l'appareil </a:t>
            </a:r>
            <a:r>
              <a:rPr sz="2000" dirty="0">
                <a:latin typeface="Verdana"/>
                <a:cs typeface="Verdana"/>
              </a:rPr>
              <a:t>par </a:t>
            </a:r>
            <a:r>
              <a:rPr sz="2000" spc="-5" dirty="0">
                <a:latin typeface="Verdana"/>
                <a:cs typeface="Verdana"/>
              </a:rPr>
              <a:t>le distributeur </a:t>
            </a:r>
            <a:r>
              <a:rPr sz="2000" spc="-10" dirty="0">
                <a:latin typeface="Verdana"/>
                <a:cs typeface="Verdana"/>
              </a:rPr>
              <a:t>et la </a:t>
            </a:r>
            <a:r>
              <a:rPr sz="2000" spc="-5" dirty="0">
                <a:latin typeface="Verdana"/>
                <a:cs typeface="Verdana"/>
              </a:rPr>
              <a:t> </a:t>
            </a:r>
            <a:r>
              <a:rPr sz="2000" dirty="0">
                <a:latin typeface="Verdana"/>
                <a:cs typeface="Verdana"/>
              </a:rPr>
              <a:t>force</a:t>
            </a:r>
            <a:r>
              <a:rPr sz="2000" spc="445" dirty="0">
                <a:latin typeface="Verdana"/>
                <a:cs typeface="Verdana"/>
              </a:rPr>
              <a:t> </a:t>
            </a:r>
            <a:r>
              <a:rPr sz="2000" spc="-5" dirty="0">
                <a:latin typeface="Verdana"/>
                <a:cs typeface="Verdana"/>
              </a:rPr>
              <a:t>centrifuge,</a:t>
            </a:r>
            <a:r>
              <a:rPr sz="2000" spc="480" dirty="0">
                <a:latin typeface="Verdana"/>
                <a:cs typeface="Verdana"/>
              </a:rPr>
              <a:t> </a:t>
            </a:r>
            <a:r>
              <a:rPr sz="2000" spc="-10" dirty="0">
                <a:latin typeface="Verdana"/>
                <a:cs typeface="Verdana"/>
              </a:rPr>
              <a:t>générée</a:t>
            </a:r>
            <a:r>
              <a:rPr sz="2000" spc="475" dirty="0">
                <a:latin typeface="Verdana"/>
                <a:cs typeface="Verdana"/>
              </a:rPr>
              <a:t> </a:t>
            </a:r>
            <a:r>
              <a:rPr sz="2000" spc="-5" dirty="0">
                <a:latin typeface="Verdana"/>
                <a:cs typeface="Verdana"/>
              </a:rPr>
              <a:t>par</a:t>
            </a:r>
            <a:r>
              <a:rPr sz="2000" spc="465" dirty="0">
                <a:latin typeface="Verdana"/>
                <a:cs typeface="Verdana"/>
              </a:rPr>
              <a:t> </a:t>
            </a:r>
            <a:r>
              <a:rPr sz="2000" spc="-10" dirty="0">
                <a:latin typeface="Verdana"/>
                <a:cs typeface="Verdana"/>
              </a:rPr>
              <a:t>la</a:t>
            </a:r>
            <a:endParaRPr sz="2000">
              <a:latin typeface="Verdana"/>
              <a:cs typeface="Verdana"/>
            </a:endParaRPr>
          </a:p>
        </p:txBody>
      </p:sp>
      <p:sp>
        <p:nvSpPr>
          <p:cNvPr id="4" name="object 4"/>
          <p:cNvSpPr txBox="1"/>
          <p:nvPr/>
        </p:nvSpPr>
        <p:spPr>
          <a:xfrm>
            <a:off x="762406" y="3870197"/>
            <a:ext cx="4308475" cy="2465070"/>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latin typeface="Verdana"/>
                <a:cs typeface="Verdana"/>
              </a:rPr>
              <a:t>rotation de la roue </a:t>
            </a:r>
            <a:r>
              <a:rPr sz="2000" dirty="0">
                <a:latin typeface="Verdana"/>
                <a:cs typeface="Verdana"/>
              </a:rPr>
              <a:t>à </a:t>
            </a:r>
            <a:r>
              <a:rPr sz="2000" spc="-5" dirty="0">
                <a:latin typeface="Verdana"/>
                <a:cs typeface="Verdana"/>
              </a:rPr>
              <a:t>aubes, </a:t>
            </a:r>
            <a:r>
              <a:rPr sz="2000" spc="-10" dirty="0">
                <a:latin typeface="Verdana"/>
                <a:cs typeface="Verdana"/>
              </a:rPr>
              <a:t>le </a:t>
            </a:r>
            <a:r>
              <a:rPr sz="2000" spc="-5" dirty="0">
                <a:latin typeface="Verdana"/>
                <a:cs typeface="Verdana"/>
              </a:rPr>
              <a:t> projette</a:t>
            </a:r>
            <a:r>
              <a:rPr sz="2000" dirty="0">
                <a:latin typeface="Verdana"/>
                <a:cs typeface="Verdana"/>
              </a:rPr>
              <a:t> </a:t>
            </a:r>
            <a:r>
              <a:rPr sz="2000" spc="-10" dirty="0">
                <a:latin typeface="Verdana"/>
                <a:cs typeface="Verdana"/>
              </a:rPr>
              <a:t>vers</a:t>
            </a:r>
            <a:r>
              <a:rPr sz="2000" spc="-5" dirty="0">
                <a:latin typeface="Verdana"/>
                <a:cs typeface="Verdana"/>
              </a:rPr>
              <a:t> l'extérieur</a:t>
            </a:r>
            <a:r>
              <a:rPr sz="2000" dirty="0">
                <a:latin typeface="Verdana"/>
                <a:cs typeface="Verdana"/>
              </a:rPr>
              <a:t> de</a:t>
            </a:r>
            <a:r>
              <a:rPr sz="2000" spc="5" dirty="0">
                <a:latin typeface="Verdana"/>
                <a:cs typeface="Verdana"/>
              </a:rPr>
              <a:t> </a:t>
            </a:r>
            <a:r>
              <a:rPr sz="2000" spc="-15" dirty="0">
                <a:latin typeface="Verdana"/>
                <a:cs typeface="Verdana"/>
              </a:rPr>
              <a:t>la </a:t>
            </a:r>
            <a:r>
              <a:rPr sz="2000" spc="-10" dirty="0">
                <a:latin typeface="Verdana"/>
                <a:cs typeface="Verdana"/>
              </a:rPr>
              <a:t> </a:t>
            </a:r>
            <a:r>
              <a:rPr sz="2000" spc="-5" dirty="0">
                <a:latin typeface="Verdana"/>
                <a:cs typeface="Verdana"/>
              </a:rPr>
              <a:t>roue.</a:t>
            </a:r>
            <a:endParaRPr sz="2000">
              <a:latin typeface="Verdana"/>
              <a:cs typeface="Verdana"/>
            </a:endParaRPr>
          </a:p>
          <a:p>
            <a:pPr marL="12700" marR="400050">
              <a:lnSpc>
                <a:spcPct val="100000"/>
              </a:lnSpc>
              <a:spcBef>
                <a:spcPts val="5"/>
              </a:spcBef>
            </a:pPr>
            <a:r>
              <a:rPr sz="2000" dirty="0">
                <a:latin typeface="Verdana"/>
                <a:cs typeface="Verdana"/>
              </a:rPr>
              <a:t>Il </a:t>
            </a:r>
            <a:r>
              <a:rPr sz="2000" spc="-5" dirty="0">
                <a:latin typeface="Verdana"/>
                <a:cs typeface="Verdana"/>
              </a:rPr>
              <a:t>acquiert </a:t>
            </a:r>
            <a:r>
              <a:rPr sz="2000" dirty="0">
                <a:latin typeface="Verdana"/>
                <a:cs typeface="Verdana"/>
              </a:rPr>
              <a:t>une </a:t>
            </a:r>
            <a:r>
              <a:rPr sz="2000" spc="-10" dirty="0">
                <a:latin typeface="Verdana"/>
                <a:cs typeface="Verdana"/>
              </a:rPr>
              <a:t>grande </a:t>
            </a:r>
            <a:r>
              <a:rPr sz="2000" spc="-5" dirty="0">
                <a:latin typeface="Verdana"/>
                <a:cs typeface="Verdana"/>
              </a:rPr>
              <a:t>énergie </a:t>
            </a:r>
            <a:r>
              <a:rPr sz="2000" spc="-690" dirty="0">
                <a:latin typeface="Verdana"/>
                <a:cs typeface="Verdana"/>
              </a:rPr>
              <a:t> </a:t>
            </a:r>
            <a:r>
              <a:rPr sz="2000" spc="-5" dirty="0">
                <a:latin typeface="Verdana"/>
                <a:cs typeface="Verdana"/>
              </a:rPr>
              <a:t>cinétique</a:t>
            </a:r>
            <a:r>
              <a:rPr sz="2000" spc="-35" dirty="0">
                <a:latin typeface="Verdana"/>
                <a:cs typeface="Verdana"/>
              </a:rPr>
              <a:t> </a:t>
            </a:r>
            <a:r>
              <a:rPr sz="2000" spc="-5" dirty="0">
                <a:latin typeface="Verdana"/>
                <a:cs typeface="Verdana"/>
              </a:rPr>
              <a:t>qui</a:t>
            </a:r>
            <a:r>
              <a:rPr sz="2000" spc="-20" dirty="0">
                <a:latin typeface="Verdana"/>
                <a:cs typeface="Verdana"/>
              </a:rPr>
              <a:t> </a:t>
            </a:r>
            <a:r>
              <a:rPr sz="2000" dirty="0">
                <a:latin typeface="Verdana"/>
                <a:cs typeface="Verdana"/>
              </a:rPr>
              <a:t>se</a:t>
            </a:r>
            <a:r>
              <a:rPr sz="2000" spc="-25" dirty="0">
                <a:latin typeface="Verdana"/>
                <a:cs typeface="Verdana"/>
              </a:rPr>
              <a:t> </a:t>
            </a:r>
            <a:r>
              <a:rPr sz="2000" spc="-5" dirty="0">
                <a:latin typeface="Verdana"/>
                <a:cs typeface="Verdana"/>
              </a:rPr>
              <a:t>transforme</a:t>
            </a:r>
            <a:r>
              <a:rPr sz="2000" spc="-50" dirty="0">
                <a:latin typeface="Verdana"/>
                <a:cs typeface="Verdana"/>
              </a:rPr>
              <a:t> </a:t>
            </a:r>
            <a:r>
              <a:rPr sz="2000" spc="-5" dirty="0">
                <a:latin typeface="Verdana"/>
                <a:cs typeface="Verdana"/>
              </a:rPr>
              <a:t>en </a:t>
            </a:r>
            <a:r>
              <a:rPr sz="2000" spc="-690" dirty="0">
                <a:latin typeface="Verdana"/>
                <a:cs typeface="Verdana"/>
              </a:rPr>
              <a:t> </a:t>
            </a:r>
            <a:r>
              <a:rPr sz="2000" spc="-5" dirty="0">
                <a:latin typeface="Verdana"/>
                <a:cs typeface="Verdana"/>
              </a:rPr>
              <a:t>énergie </a:t>
            </a:r>
            <a:r>
              <a:rPr sz="2000" dirty="0">
                <a:latin typeface="Verdana"/>
                <a:cs typeface="Verdana"/>
              </a:rPr>
              <a:t>de </a:t>
            </a:r>
            <a:r>
              <a:rPr sz="2000" spc="-5" dirty="0">
                <a:latin typeface="Verdana"/>
                <a:cs typeface="Verdana"/>
              </a:rPr>
              <a:t>pression </a:t>
            </a:r>
            <a:r>
              <a:rPr sz="2000" dirty="0">
                <a:latin typeface="Verdana"/>
                <a:cs typeface="Verdana"/>
              </a:rPr>
              <a:t>dans </a:t>
            </a:r>
            <a:r>
              <a:rPr sz="2000" spc="-5" dirty="0">
                <a:latin typeface="Verdana"/>
                <a:cs typeface="Verdana"/>
              </a:rPr>
              <a:t>le </a:t>
            </a:r>
            <a:r>
              <a:rPr sz="2000" dirty="0">
                <a:latin typeface="Verdana"/>
                <a:cs typeface="Verdana"/>
              </a:rPr>
              <a:t> </a:t>
            </a:r>
            <a:r>
              <a:rPr sz="2000" spc="-5" dirty="0">
                <a:latin typeface="Verdana"/>
                <a:cs typeface="Verdana"/>
              </a:rPr>
              <a:t>collecteur </a:t>
            </a:r>
            <a:r>
              <a:rPr sz="2000" dirty="0">
                <a:latin typeface="Verdana"/>
                <a:cs typeface="Verdana"/>
              </a:rPr>
              <a:t>où </a:t>
            </a:r>
            <a:r>
              <a:rPr sz="2000" spc="-10" dirty="0">
                <a:latin typeface="Verdana"/>
                <a:cs typeface="Verdana"/>
              </a:rPr>
              <a:t>la </a:t>
            </a:r>
            <a:r>
              <a:rPr sz="2000" spc="-5" dirty="0">
                <a:latin typeface="Verdana"/>
                <a:cs typeface="Verdana"/>
              </a:rPr>
              <a:t>section est </a:t>
            </a:r>
            <a:r>
              <a:rPr sz="2000" dirty="0">
                <a:latin typeface="Verdana"/>
                <a:cs typeface="Verdana"/>
              </a:rPr>
              <a:t> </a:t>
            </a:r>
            <a:r>
              <a:rPr sz="2000" spc="-5" dirty="0">
                <a:latin typeface="Verdana"/>
                <a:cs typeface="Verdana"/>
              </a:rPr>
              <a:t>croissante.</a:t>
            </a:r>
            <a:endParaRPr sz="2000">
              <a:latin typeface="Verdana"/>
              <a:cs typeface="Verdana"/>
            </a:endParaRPr>
          </a:p>
        </p:txBody>
      </p:sp>
      <p:pic>
        <p:nvPicPr>
          <p:cNvPr id="5" name="object 5"/>
          <p:cNvPicPr/>
          <p:nvPr/>
        </p:nvPicPr>
        <p:blipFill>
          <a:blip r:embed="rId2" cstate="print"/>
          <a:stretch>
            <a:fillRect/>
          </a:stretch>
        </p:blipFill>
        <p:spPr>
          <a:xfrm>
            <a:off x="5440298" y="2924936"/>
            <a:ext cx="3362325" cy="2979420"/>
          </a:xfrm>
          <a:prstGeom prst="rect">
            <a:avLst/>
          </a:prstGeom>
        </p:spPr>
      </p:pic>
      <p:sp>
        <p:nvSpPr>
          <p:cNvPr id="6" name="object 6"/>
          <p:cNvSpPr txBox="1"/>
          <p:nvPr/>
        </p:nvSpPr>
        <p:spPr>
          <a:xfrm>
            <a:off x="5192014" y="5963513"/>
            <a:ext cx="3781425" cy="666750"/>
          </a:xfrm>
          <a:prstGeom prst="rect">
            <a:avLst/>
          </a:prstGeom>
        </p:spPr>
        <p:txBody>
          <a:bodyPr vert="horz" wrap="square" lIns="0" tIns="12700" rIns="0" bIns="0" rtlCol="0">
            <a:spAutoFit/>
          </a:bodyPr>
          <a:lstStyle/>
          <a:p>
            <a:pPr marL="12700" marR="5080">
              <a:lnSpc>
                <a:spcPct val="100000"/>
              </a:lnSpc>
              <a:spcBef>
                <a:spcPts val="100"/>
              </a:spcBef>
            </a:pPr>
            <a:r>
              <a:rPr sz="1400" b="1" i="1" spc="-5" dirty="0">
                <a:solidFill>
                  <a:srgbClr val="FF0000"/>
                </a:solidFill>
                <a:latin typeface="Verdana"/>
                <a:cs typeface="Verdana"/>
              </a:rPr>
              <a:t>Figure</a:t>
            </a:r>
            <a:r>
              <a:rPr sz="1400" b="1" i="1" spc="-40" dirty="0">
                <a:solidFill>
                  <a:srgbClr val="FF0000"/>
                </a:solidFill>
                <a:latin typeface="Verdana"/>
                <a:cs typeface="Verdana"/>
              </a:rPr>
              <a:t> </a:t>
            </a:r>
            <a:r>
              <a:rPr lang="fr-FR" sz="1400" b="1" i="1" dirty="0" smtClean="0">
                <a:solidFill>
                  <a:srgbClr val="FF0000"/>
                </a:solidFill>
                <a:latin typeface="Verdana"/>
                <a:cs typeface="Verdana"/>
              </a:rPr>
              <a:t>3</a:t>
            </a:r>
            <a:r>
              <a:rPr sz="1400" b="1" i="1" spc="-5" dirty="0" smtClean="0">
                <a:solidFill>
                  <a:srgbClr val="FF0000"/>
                </a:solidFill>
                <a:latin typeface="Verdana"/>
                <a:cs typeface="Verdana"/>
              </a:rPr>
              <a:t> </a:t>
            </a:r>
            <a:r>
              <a:rPr sz="1400" b="1" i="1" dirty="0">
                <a:solidFill>
                  <a:srgbClr val="FF0000"/>
                </a:solidFill>
                <a:latin typeface="Verdana"/>
                <a:cs typeface="Verdana"/>
              </a:rPr>
              <a:t>: </a:t>
            </a:r>
            <a:r>
              <a:rPr sz="1400" b="1" i="1" spc="-5" dirty="0">
                <a:solidFill>
                  <a:srgbClr val="FF0000"/>
                </a:solidFill>
                <a:latin typeface="Verdana"/>
                <a:cs typeface="Verdana"/>
              </a:rPr>
              <a:t>Evolution</a:t>
            </a:r>
            <a:r>
              <a:rPr sz="1400" b="1" i="1" spc="-10" dirty="0">
                <a:solidFill>
                  <a:srgbClr val="FF0000"/>
                </a:solidFill>
                <a:latin typeface="Verdana"/>
                <a:cs typeface="Verdana"/>
              </a:rPr>
              <a:t> </a:t>
            </a:r>
            <a:r>
              <a:rPr sz="1400" b="1" i="1" dirty="0">
                <a:solidFill>
                  <a:srgbClr val="FF0000"/>
                </a:solidFill>
                <a:latin typeface="Verdana"/>
                <a:cs typeface="Verdana"/>
              </a:rPr>
              <a:t>des</a:t>
            </a:r>
            <a:r>
              <a:rPr sz="1400" b="1" i="1" spc="-30" dirty="0">
                <a:solidFill>
                  <a:srgbClr val="FF0000"/>
                </a:solidFill>
                <a:latin typeface="Verdana"/>
                <a:cs typeface="Verdana"/>
              </a:rPr>
              <a:t> </a:t>
            </a:r>
            <a:r>
              <a:rPr sz="1400" b="1" i="1" spc="-5" dirty="0">
                <a:solidFill>
                  <a:srgbClr val="FF0000"/>
                </a:solidFill>
                <a:latin typeface="Verdana"/>
                <a:cs typeface="Verdana"/>
              </a:rPr>
              <a:t>pressions</a:t>
            </a:r>
            <a:r>
              <a:rPr sz="1400" b="1" i="1" spc="-40" dirty="0">
                <a:solidFill>
                  <a:srgbClr val="FF0000"/>
                </a:solidFill>
                <a:latin typeface="Verdana"/>
                <a:cs typeface="Verdana"/>
              </a:rPr>
              <a:t> </a:t>
            </a:r>
            <a:r>
              <a:rPr sz="1400" b="1" i="1" spc="-5" dirty="0">
                <a:solidFill>
                  <a:srgbClr val="FF0000"/>
                </a:solidFill>
                <a:latin typeface="Verdana"/>
                <a:cs typeface="Verdana"/>
              </a:rPr>
              <a:t>et </a:t>
            </a:r>
            <a:r>
              <a:rPr sz="1400" b="1" i="1" spc="-465" dirty="0">
                <a:solidFill>
                  <a:srgbClr val="FF0000"/>
                </a:solidFill>
                <a:latin typeface="Verdana"/>
                <a:cs typeface="Verdana"/>
              </a:rPr>
              <a:t> </a:t>
            </a:r>
            <a:r>
              <a:rPr sz="1400" b="1" i="1" dirty="0">
                <a:solidFill>
                  <a:srgbClr val="FF0000"/>
                </a:solidFill>
                <a:latin typeface="Verdana"/>
                <a:cs typeface="Verdana"/>
              </a:rPr>
              <a:t>vitesses du fluide </a:t>
            </a:r>
            <a:r>
              <a:rPr sz="1400" b="1" i="1" spc="-5" dirty="0">
                <a:solidFill>
                  <a:srgbClr val="FF0000"/>
                </a:solidFill>
                <a:latin typeface="Verdana"/>
                <a:cs typeface="Verdana"/>
              </a:rPr>
              <a:t>dans </a:t>
            </a:r>
            <a:r>
              <a:rPr sz="1400" b="1" i="1" dirty="0">
                <a:solidFill>
                  <a:srgbClr val="FF0000"/>
                </a:solidFill>
                <a:latin typeface="Verdana"/>
                <a:cs typeface="Verdana"/>
              </a:rPr>
              <a:t>la </a:t>
            </a:r>
            <a:r>
              <a:rPr sz="1400" b="1" i="1" spc="-5" dirty="0">
                <a:solidFill>
                  <a:srgbClr val="FF0000"/>
                </a:solidFill>
                <a:latin typeface="Verdana"/>
                <a:cs typeface="Verdana"/>
              </a:rPr>
              <a:t>roue et </a:t>
            </a:r>
            <a:r>
              <a:rPr sz="1400" b="1" i="1" dirty="0">
                <a:solidFill>
                  <a:srgbClr val="FF0000"/>
                </a:solidFill>
                <a:latin typeface="Verdana"/>
                <a:cs typeface="Verdana"/>
              </a:rPr>
              <a:t>le </a:t>
            </a:r>
            <a:r>
              <a:rPr sz="1400" b="1" i="1" spc="5" dirty="0">
                <a:solidFill>
                  <a:srgbClr val="FF0000"/>
                </a:solidFill>
                <a:latin typeface="Verdana"/>
                <a:cs typeface="Verdana"/>
              </a:rPr>
              <a:t> </a:t>
            </a:r>
            <a:r>
              <a:rPr sz="1400" b="1" i="1" spc="-5" dirty="0">
                <a:solidFill>
                  <a:srgbClr val="FF0000"/>
                </a:solidFill>
                <a:latin typeface="Verdana"/>
                <a:cs typeface="Verdana"/>
              </a:rPr>
              <a:t>corps</a:t>
            </a:r>
            <a:r>
              <a:rPr sz="1400" b="1" i="1" spc="-35" dirty="0">
                <a:solidFill>
                  <a:srgbClr val="FF0000"/>
                </a:solidFill>
                <a:latin typeface="Verdana"/>
                <a:cs typeface="Verdana"/>
              </a:rPr>
              <a:t> </a:t>
            </a:r>
            <a:r>
              <a:rPr sz="1400" b="1" i="1" dirty="0">
                <a:solidFill>
                  <a:srgbClr val="FF0000"/>
                </a:solidFill>
                <a:latin typeface="Verdana"/>
                <a:cs typeface="Verdana"/>
              </a:rPr>
              <a:t>de</a:t>
            </a:r>
            <a:r>
              <a:rPr sz="1400" b="1" i="1" spc="-25" dirty="0">
                <a:solidFill>
                  <a:srgbClr val="FF0000"/>
                </a:solidFill>
                <a:latin typeface="Verdana"/>
                <a:cs typeface="Verdana"/>
              </a:rPr>
              <a:t> </a:t>
            </a:r>
            <a:r>
              <a:rPr sz="1400" b="1" i="1" spc="-5" dirty="0" err="1" smtClean="0">
                <a:solidFill>
                  <a:srgbClr val="FF0000"/>
                </a:solidFill>
                <a:latin typeface="Verdana"/>
                <a:cs typeface="Verdana"/>
              </a:rPr>
              <a:t>pompe</a:t>
            </a:r>
            <a:endParaRPr sz="1400" dirty="0">
              <a:latin typeface="Verdana"/>
              <a:cs typeface="Verdana"/>
            </a:endParaRPr>
          </a:p>
        </p:txBody>
      </p:sp>
      <p:sp>
        <p:nvSpPr>
          <p:cNvPr id="7" name="Espace réservé du numéro de diapositive 6"/>
          <p:cNvSpPr>
            <a:spLocks noGrp="1"/>
          </p:cNvSpPr>
          <p:nvPr>
            <p:ph type="sldNum" sz="quarter" idx="7"/>
          </p:nvPr>
        </p:nvSpPr>
        <p:spPr/>
        <p:txBody>
          <a:bodyPr/>
          <a:lstStyle/>
          <a:p>
            <a:fld id="{B6F15528-21DE-4FAA-801E-634DDDAF4B2B}" type="slidenum">
              <a:rPr lang="fr-FR" smtClean="0"/>
              <a:t>7</a:t>
            </a:fld>
            <a:endParaRPr lang="fr-FR"/>
          </a:p>
        </p:txBody>
      </p:sp>
    </p:spTree>
    <p:extLst>
      <p:ext uri="{BB962C8B-B14F-4D97-AF65-F5344CB8AC3E}">
        <p14:creationId xmlns:p14="http://schemas.microsoft.com/office/powerpoint/2010/main" val="2864065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7"/>
          </p:nvPr>
        </p:nvSpPr>
        <p:spPr/>
        <p:txBody>
          <a:bodyPr/>
          <a:lstStyle/>
          <a:p>
            <a:fld id="{B6F15528-21DE-4FAA-801E-634DDDAF4B2B}" type="slidenum">
              <a:rPr lang="fr-FR" smtClean="0"/>
              <a:t>8</a:t>
            </a:fld>
            <a:endParaRPr lang="fr-FR"/>
          </a:p>
        </p:txBody>
      </p:sp>
      <p:pic>
        <p:nvPicPr>
          <p:cNvPr id="3" name="object 4"/>
          <p:cNvPicPr/>
          <p:nvPr/>
        </p:nvPicPr>
        <p:blipFill>
          <a:blip r:embed="rId2" cstate="print"/>
          <a:stretch>
            <a:fillRect/>
          </a:stretch>
        </p:blipFill>
        <p:spPr>
          <a:xfrm>
            <a:off x="5943600" y="1752600"/>
            <a:ext cx="2847974" cy="3228975"/>
          </a:xfrm>
          <a:prstGeom prst="rect">
            <a:avLst/>
          </a:prstGeom>
        </p:spPr>
      </p:pic>
      <p:sp>
        <p:nvSpPr>
          <p:cNvPr id="5" name="ZoneTexte 4"/>
          <p:cNvSpPr txBox="1"/>
          <p:nvPr/>
        </p:nvSpPr>
        <p:spPr>
          <a:xfrm>
            <a:off x="212810" y="152400"/>
            <a:ext cx="8931190" cy="4775666"/>
          </a:xfrm>
          <a:prstGeom prst="rect">
            <a:avLst/>
          </a:prstGeom>
          <a:noFill/>
        </p:spPr>
        <p:txBody>
          <a:bodyPr wrap="square" rtlCol="0">
            <a:spAutoFit/>
          </a:bodyPr>
          <a:lstStyle/>
          <a:p>
            <a:pPr marL="561340" indent="-117475" algn="just">
              <a:lnSpc>
                <a:spcPct val="100000"/>
              </a:lnSpc>
              <a:spcBef>
                <a:spcPts val="1100"/>
              </a:spcBef>
              <a:buSzPct val="95000"/>
              <a:buFont typeface="Wingdings"/>
              <a:buChar char=""/>
              <a:tabLst>
                <a:tab pos="561975" algn="l"/>
              </a:tabLst>
            </a:pPr>
            <a:r>
              <a:rPr lang="fr-FR" b="1" spc="-5" dirty="0">
                <a:solidFill>
                  <a:srgbClr val="2C2CB8"/>
                </a:solidFill>
                <a:latin typeface="Verdana"/>
                <a:cs typeface="Verdana"/>
              </a:rPr>
              <a:t>Fonction</a:t>
            </a:r>
            <a:r>
              <a:rPr lang="fr-FR" b="1" spc="-45" dirty="0">
                <a:solidFill>
                  <a:srgbClr val="2C2CB8"/>
                </a:solidFill>
                <a:latin typeface="Verdana"/>
                <a:cs typeface="Verdana"/>
              </a:rPr>
              <a:t> </a:t>
            </a:r>
            <a:r>
              <a:rPr lang="fr-FR" b="1" spc="-5" dirty="0">
                <a:solidFill>
                  <a:srgbClr val="2C2CB8"/>
                </a:solidFill>
                <a:latin typeface="Verdana"/>
                <a:cs typeface="Verdana"/>
              </a:rPr>
              <a:t>Hydraulique</a:t>
            </a:r>
            <a:endParaRPr lang="fr-FR" dirty="0">
              <a:latin typeface="Verdana"/>
              <a:cs typeface="Verdana"/>
            </a:endParaRPr>
          </a:p>
          <a:p>
            <a:pPr marL="12700" marR="4090670" algn="just">
              <a:lnSpc>
                <a:spcPct val="100000"/>
              </a:lnSpc>
              <a:spcBef>
                <a:spcPts val="1005"/>
              </a:spcBef>
            </a:pPr>
            <a:r>
              <a:rPr lang="fr-FR" sz="2000" dirty="0">
                <a:latin typeface="Verdana"/>
                <a:cs typeface="Verdana"/>
              </a:rPr>
              <a:t>Le </a:t>
            </a:r>
            <a:r>
              <a:rPr lang="fr-FR" sz="2000" spc="-5" dirty="0">
                <a:latin typeface="Verdana"/>
                <a:cs typeface="Verdana"/>
              </a:rPr>
              <a:t>fluide pompé entre dans </a:t>
            </a:r>
            <a:r>
              <a:rPr lang="fr-FR" sz="2000" spc="-10" dirty="0">
                <a:latin typeface="Verdana"/>
                <a:cs typeface="Verdana"/>
              </a:rPr>
              <a:t>la </a:t>
            </a:r>
            <a:r>
              <a:rPr lang="fr-FR" sz="2000" spc="-5" dirty="0">
                <a:latin typeface="Verdana"/>
                <a:cs typeface="Verdana"/>
              </a:rPr>
              <a:t> pompe</a:t>
            </a:r>
            <a:r>
              <a:rPr lang="fr-FR" sz="2000" dirty="0">
                <a:latin typeface="Verdana"/>
                <a:cs typeface="Verdana"/>
              </a:rPr>
              <a:t> </a:t>
            </a:r>
            <a:r>
              <a:rPr lang="fr-FR" sz="2000" spc="-5" dirty="0">
                <a:latin typeface="Verdana"/>
                <a:cs typeface="Verdana"/>
              </a:rPr>
              <a:t>par</a:t>
            </a:r>
            <a:r>
              <a:rPr lang="fr-FR" sz="2000" dirty="0">
                <a:latin typeface="Verdana"/>
                <a:cs typeface="Verdana"/>
              </a:rPr>
              <a:t> </a:t>
            </a:r>
            <a:r>
              <a:rPr lang="fr-FR" sz="2000" spc="-5" dirty="0">
                <a:latin typeface="Verdana"/>
                <a:cs typeface="Verdana"/>
              </a:rPr>
              <a:t>la</a:t>
            </a:r>
            <a:r>
              <a:rPr lang="fr-FR" sz="2000" dirty="0">
                <a:latin typeface="Verdana"/>
                <a:cs typeface="Verdana"/>
              </a:rPr>
              <a:t> </a:t>
            </a:r>
            <a:r>
              <a:rPr lang="fr-FR" sz="2000" b="1" dirty="0">
                <a:latin typeface="Verdana"/>
                <a:cs typeface="Verdana"/>
              </a:rPr>
              <a:t>tubulure </a:t>
            </a:r>
            <a:r>
              <a:rPr lang="fr-FR" sz="2000" b="1" spc="5" dirty="0">
                <a:latin typeface="Verdana"/>
                <a:cs typeface="Verdana"/>
              </a:rPr>
              <a:t> </a:t>
            </a:r>
            <a:r>
              <a:rPr lang="fr-FR" sz="2000" b="1" spc="-5" dirty="0">
                <a:latin typeface="Verdana"/>
                <a:cs typeface="Verdana"/>
              </a:rPr>
              <a:t>d'aspiration </a:t>
            </a:r>
            <a:r>
              <a:rPr lang="fr-FR" sz="2000" b="1" dirty="0">
                <a:latin typeface="Verdana"/>
                <a:cs typeface="Verdana"/>
              </a:rPr>
              <a:t>et arrive à </a:t>
            </a:r>
            <a:r>
              <a:rPr lang="fr-FR" sz="2000" b="1" spc="-5" dirty="0">
                <a:latin typeface="Verdana"/>
                <a:cs typeface="Verdana"/>
              </a:rPr>
              <a:t>l'</a:t>
            </a:r>
            <a:r>
              <a:rPr lang="fr-FR" sz="2000" b="1" spc="-5" dirty="0" err="1">
                <a:latin typeface="Verdana"/>
                <a:cs typeface="Verdana"/>
              </a:rPr>
              <a:t>ouie</a:t>
            </a:r>
            <a:r>
              <a:rPr lang="fr-FR" sz="2000" b="1" spc="-5" dirty="0">
                <a:latin typeface="Verdana"/>
                <a:cs typeface="Verdana"/>
              </a:rPr>
              <a:t> </a:t>
            </a:r>
            <a:r>
              <a:rPr lang="fr-FR" sz="2000" b="1" spc="-670" dirty="0">
                <a:latin typeface="Verdana"/>
                <a:cs typeface="Verdana"/>
              </a:rPr>
              <a:t> </a:t>
            </a:r>
            <a:r>
              <a:rPr lang="fr-FR" sz="2000" b="1" dirty="0">
                <a:latin typeface="Verdana"/>
                <a:cs typeface="Verdana"/>
              </a:rPr>
              <a:t>de</a:t>
            </a:r>
            <a:r>
              <a:rPr lang="fr-FR" sz="2000" b="1" spc="-30" dirty="0">
                <a:latin typeface="Verdana"/>
                <a:cs typeface="Verdana"/>
              </a:rPr>
              <a:t> </a:t>
            </a:r>
            <a:r>
              <a:rPr lang="fr-FR" sz="2000" b="1" spc="-5" dirty="0">
                <a:latin typeface="Verdana"/>
                <a:cs typeface="Verdana"/>
              </a:rPr>
              <a:t>la</a:t>
            </a:r>
            <a:r>
              <a:rPr lang="fr-FR" sz="2000" b="1" spc="5" dirty="0">
                <a:latin typeface="Verdana"/>
                <a:cs typeface="Verdana"/>
              </a:rPr>
              <a:t> </a:t>
            </a:r>
            <a:r>
              <a:rPr lang="fr-FR" sz="2000" b="1" dirty="0">
                <a:latin typeface="Verdana"/>
                <a:cs typeface="Verdana"/>
              </a:rPr>
              <a:t>roue.</a:t>
            </a:r>
            <a:endParaRPr lang="fr-FR" sz="2000" dirty="0">
              <a:latin typeface="Verdana"/>
              <a:cs typeface="Verdana"/>
            </a:endParaRPr>
          </a:p>
          <a:p>
            <a:pPr marL="12700" marR="4090670">
              <a:lnSpc>
                <a:spcPct val="100000"/>
              </a:lnSpc>
              <a:tabLst>
                <a:tab pos="1618615" algn="l"/>
                <a:tab pos="2792730" algn="l"/>
              </a:tabLst>
            </a:pPr>
            <a:r>
              <a:rPr lang="fr-FR" sz="2000" spc="-5" dirty="0">
                <a:latin typeface="Verdana"/>
                <a:cs typeface="Verdana"/>
              </a:rPr>
              <a:t>Il est guidé </a:t>
            </a:r>
            <a:r>
              <a:rPr lang="fr-FR" sz="2000" dirty="0">
                <a:latin typeface="Verdana"/>
                <a:cs typeface="Verdana"/>
              </a:rPr>
              <a:t>dans </a:t>
            </a:r>
            <a:r>
              <a:rPr lang="fr-FR" sz="2000" spc="-5" dirty="0">
                <a:latin typeface="Verdana"/>
                <a:cs typeface="Verdana"/>
              </a:rPr>
              <a:t>la </a:t>
            </a:r>
            <a:r>
              <a:rPr lang="fr-FR" sz="2000" dirty="0">
                <a:latin typeface="Verdana"/>
                <a:cs typeface="Verdana"/>
              </a:rPr>
              <a:t>roue </a:t>
            </a:r>
            <a:r>
              <a:rPr lang="fr-FR" sz="2000" spc="-5" dirty="0">
                <a:latin typeface="Verdana"/>
                <a:cs typeface="Verdana"/>
              </a:rPr>
              <a:t>par </a:t>
            </a:r>
            <a:r>
              <a:rPr lang="fr-FR" sz="2000" spc="-10" dirty="0">
                <a:latin typeface="Verdana"/>
                <a:cs typeface="Verdana"/>
              </a:rPr>
              <a:t>les </a:t>
            </a:r>
            <a:r>
              <a:rPr lang="fr-FR" sz="2000" spc="-5" dirty="0">
                <a:latin typeface="Verdana"/>
                <a:cs typeface="Verdana"/>
              </a:rPr>
              <a:t> </a:t>
            </a:r>
            <a:r>
              <a:rPr lang="fr-FR" sz="2000" b="1" dirty="0">
                <a:latin typeface="Verdana"/>
                <a:cs typeface="Verdana"/>
              </a:rPr>
              <a:t>flasq</a:t>
            </a:r>
            <a:r>
              <a:rPr lang="fr-FR" sz="2000" b="1" spc="-15" dirty="0">
                <a:latin typeface="Verdana"/>
                <a:cs typeface="Verdana"/>
              </a:rPr>
              <a:t>u</a:t>
            </a:r>
            <a:r>
              <a:rPr lang="fr-FR" sz="2000" b="1" spc="-5" dirty="0">
                <a:latin typeface="Verdana"/>
                <a:cs typeface="Verdana"/>
              </a:rPr>
              <a:t>e</a:t>
            </a:r>
            <a:r>
              <a:rPr lang="fr-FR" sz="2000" b="1" dirty="0">
                <a:latin typeface="Verdana"/>
                <a:cs typeface="Verdana"/>
              </a:rPr>
              <a:t>s	</a:t>
            </a:r>
            <a:r>
              <a:rPr lang="fr-FR" sz="2000" b="1" spc="-5" dirty="0">
                <a:latin typeface="Verdana"/>
                <a:cs typeface="Verdana"/>
              </a:rPr>
              <a:t>entr</a:t>
            </a:r>
            <a:r>
              <a:rPr lang="fr-FR" sz="2000" b="1" dirty="0">
                <a:latin typeface="Verdana"/>
                <a:cs typeface="Verdana"/>
              </a:rPr>
              <a:t>e	lesquelles  </a:t>
            </a:r>
            <a:r>
              <a:rPr lang="fr-FR" sz="2000" b="1" spc="-5" dirty="0">
                <a:latin typeface="Verdana"/>
                <a:cs typeface="Verdana"/>
              </a:rPr>
              <a:t>sont</a:t>
            </a:r>
            <a:r>
              <a:rPr lang="fr-FR" sz="2000" b="1" spc="-15" dirty="0">
                <a:latin typeface="Verdana"/>
                <a:cs typeface="Verdana"/>
              </a:rPr>
              <a:t> </a:t>
            </a:r>
            <a:r>
              <a:rPr lang="fr-FR" sz="2000" spc="-5" dirty="0">
                <a:latin typeface="Verdana"/>
                <a:cs typeface="Verdana"/>
              </a:rPr>
              <a:t>disposées</a:t>
            </a:r>
            <a:r>
              <a:rPr lang="fr-FR" sz="2000" spc="-25" dirty="0">
                <a:latin typeface="Verdana"/>
                <a:cs typeface="Verdana"/>
              </a:rPr>
              <a:t> </a:t>
            </a:r>
            <a:r>
              <a:rPr lang="fr-FR" sz="2000" spc="-10" dirty="0">
                <a:latin typeface="Verdana"/>
                <a:cs typeface="Verdana"/>
              </a:rPr>
              <a:t>les</a:t>
            </a:r>
            <a:r>
              <a:rPr lang="fr-FR" sz="2000" dirty="0">
                <a:latin typeface="Verdana"/>
                <a:cs typeface="Verdana"/>
              </a:rPr>
              <a:t> </a:t>
            </a:r>
            <a:r>
              <a:rPr lang="fr-FR" sz="2000" b="1" dirty="0">
                <a:latin typeface="Verdana"/>
                <a:cs typeface="Verdana"/>
              </a:rPr>
              <a:t>aubes.</a:t>
            </a:r>
            <a:endParaRPr lang="fr-FR" sz="2000" dirty="0">
              <a:latin typeface="Verdana"/>
              <a:cs typeface="Verdana"/>
            </a:endParaRPr>
          </a:p>
          <a:p>
            <a:pPr>
              <a:lnSpc>
                <a:spcPct val="100000"/>
              </a:lnSpc>
              <a:spcBef>
                <a:spcPts val="30"/>
              </a:spcBef>
            </a:pPr>
            <a:endParaRPr lang="fr-FR" sz="2000" dirty="0">
              <a:latin typeface="Verdana"/>
              <a:cs typeface="Verdana"/>
            </a:endParaRPr>
          </a:p>
          <a:p>
            <a:pPr marL="12700" marR="4102735">
              <a:lnSpc>
                <a:spcPct val="100000"/>
              </a:lnSpc>
            </a:pPr>
            <a:r>
              <a:rPr lang="fr-FR" sz="2000" dirty="0">
                <a:latin typeface="Verdana"/>
                <a:cs typeface="Verdana"/>
              </a:rPr>
              <a:t>A </a:t>
            </a:r>
            <a:r>
              <a:rPr lang="fr-FR" sz="2000" spc="-10" dirty="0">
                <a:latin typeface="Verdana"/>
                <a:cs typeface="Verdana"/>
              </a:rPr>
              <a:t>la </a:t>
            </a:r>
            <a:r>
              <a:rPr lang="fr-FR" sz="2000" spc="-5" dirty="0">
                <a:latin typeface="Verdana"/>
                <a:cs typeface="Verdana"/>
              </a:rPr>
              <a:t>sortie </a:t>
            </a:r>
            <a:r>
              <a:rPr lang="fr-FR" sz="2000" spc="-10" dirty="0">
                <a:latin typeface="Verdana"/>
                <a:cs typeface="Verdana"/>
              </a:rPr>
              <a:t>il </a:t>
            </a:r>
            <a:r>
              <a:rPr lang="fr-FR" sz="2000" spc="-5" dirty="0">
                <a:latin typeface="Verdana"/>
                <a:cs typeface="Verdana"/>
              </a:rPr>
              <a:t>est </a:t>
            </a:r>
            <a:r>
              <a:rPr lang="fr-FR" sz="2000" spc="-10" dirty="0">
                <a:latin typeface="Verdana"/>
                <a:cs typeface="Verdana"/>
              </a:rPr>
              <a:t>entraîné </a:t>
            </a:r>
            <a:r>
              <a:rPr lang="fr-FR" sz="2000" spc="-5" dirty="0">
                <a:latin typeface="Verdana"/>
                <a:cs typeface="Verdana"/>
              </a:rPr>
              <a:t>dans </a:t>
            </a:r>
            <a:r>
              <a:rPr lang="fr-FR" sz="2000" spc="-10" dirty="0">
                <a:latin typeface="Verdana"/>
                <a:cs typeface="Verdana"/>
              </a:rPr>
              <a:t>la </a:t>
            </a:r>
            <a:r>
              <a:rPr lang="fr-FR" sz="2000" spc="-690" dirty="0">
                <a:latin typeface="Verdana"/>
                <a:cs typeface="Verdana"/>
              </a:rPr>
              <a:t> </a:t>
            </a:r>
            <a:r>
              <a:rPr lang="fr-FR" sz="2000" b="1" dirty="0">
                <a:latin typeface="Verdana"/>
                <a:cs typeface="Verdana"/>
              </a:rPr>
              <a:t>Volute de </a:t>
            </a:r>
            <a:r>
              <a:rPr lang="fr-FR" sz="2000" b="1" spc="-5" dirty="0">
                <a:latin typeface="Verdana"/>
                <a:cs typeface="Verdana"/>
              </a:rPr>
              <a:t>section croissante </a:t>
            </a:r>
            <a:r>
              <a:rPr lang="fr-FR" sz="2000" b="1" dirty="0">
                <a:latin typeface="Verdana"/>
                <a:cs typeface="Verdana"/>
              </a:rPr>
              <a:t> </a:t>
            </a:r>
            <a:r>
              <a:rPr lang="fr-FR" sz="2000" spc="-5" dirty="0">
                <a:latin typeface="Verdana"/>
                <a:cs typeface="Verdana"/>
              </a:rPr>
              <a:t>transformant </a:t>
            </a:r>
            <a:r>
              <a:rPr lang="fr-FR" sz="2000" dirty="0">
                <a:latin typeface="Verdana"/>
                <a:cs typeface="Verdana"/>
              </a:rPr>
              <a:t>une </a:t>
            </a:r>
            <a:r>
              <a:rPr lang="fr-FR" sz="2000" spc="-5" dirty="0">
                <a:latin typeface="Verdana"/>
                <a:cs typeface="Verdana"/>
              </a:rPr>
              <a:t>partie de </a:t>
            </a:r>
            <a:r>
              <a:rPr lang="fr-FR" sz="2000" dirty="0">
                <a:latin typeface="Verdana"/>
                <a:cs typeface="Verdana"/>
              </a:rPr>
              <a:t> </a:t>
            </a:r>
            <a:r>
              <a:rPr lang="fr-FR" sz="2000" spc="-5" dirty="0">
                <a:latin typeface="Verdana"/>
                <a:cs typeface="Verdana"/>
              </a:rPr>
              <a:t>l'énergie</a:t>
            </a:r>
            <a:r>
              <a:rPr lang="fr-FR" sz="2000" spc="-25" dirty="0">
                <a:latin typeface="Verdana"/>
                <a:cs typeface="Verdana"/>
              </a:rPr>
              <a:t> </a:t>
            </a:r>
            <a:r>
              <a:rPr lang="fr-FR" sz="2000" spc="-5" dirty="0">
                <a:latin typeface="Verdana"/>
                <a:cs typeface="Verdana"/>
              </a:rPr>
              <a:t>de</a:t>
            </a:r>
            <a:r>
              <a:rPr lang="fr-FR" sz="2000" spc="-25" dirty="0">
                <a:latin typeface="Verdana"/>
                <a:cs typeface="Verdana"/>
              </a:rPr>
              <a:t> </a:t>
            </a:r>
            <a:r>
              <a:rPr lang="fr-FR" sz="2000" spc="-5" dirty="0">
                <a:latin typeface="Verdana"/>
                <a:cs typeface="Verdana"/>
              </a:rPr>
              <a:t>vitesse</a:t>
            </a:r>
            <a:r>
              <a:rPr lang="fr-FR" sz="2000" spc="-30" dirty="0">
                <a:latin typeface="Verdana"/>
                <a:cs typeface="Verdana"/>
              </a:rPr>
              <a:t> </a:t>
            </a:r>
            <a:r>
              <a:rPr lang="fr-FR" sz="2000" dirty="0">
                <a:latin typeface="Verdana"/>
                <a:cs typeface="Verdana"/>
              </a:rPr>
              <a:t>acquise</a:t>
            </a:r>
            <a:r>
              <a:rPr lang="fr-FR" sz="2000" spc="-35" dirty="0">
                <a:latin typeface="Verdana"/>
                <a:cs typeface="Verdana"/>
              </a:rPr>
              <a:t> </a:t>
            </a:r>
            <a:r>
              <a:rPr lang="fr-FR" sz="2000" spc="-5" dirty="0">
                <a:latin typeface="Verdana"/>
                <a:cs typeface="Verdana"/>
              </a:rPr>
              <a:t>dans </a:t>
            </a:r>
            <a:r>
              <a:rPr lang="fr-FR" sz="2000" spc="-690" dirty="0">
                <a:latin typeface="Verdana"/>
                <a:cs typeface="Verdana"/>
              </a:rPr>
              <a:t> </a:t>
            </a:r>
            <a:r>
              <a:rPr lang="fr-FR" sz="2000" spc="-10" dirty="0">
                <a:latin typeface="Verdana"/>
                <a:cs typeface="Verdana"/>
              </a:rPr>
              <a:t>la</a:t>
            </a:r>
            <a:r>
              <a:rPr lang="fr-FR" sz="2000" spc="-20" dirty="0">
                <a:latin typeface="Verdana"/>
                <a:cs typeface="Verdana"/>
              </a:rPr>
              <a:t> </a:t>
            </a:r>
            <a:r>
              <a:rPr lang="fr-FR" sz="2000" spc="-5" dirty="0">
                <a:latin typeface="Verdana"/>
                <a:cs typeface="Verdana"/>
              </a:rPr>
              <a:t>roue</a:t>
            </a:r>
            <a:r>
              <a:rPr lang="fr-FR" sz="2000" spc="-10" dirty="0">
                <a:latin typeface="Verdana"/>
                <a:cs typeface="Verdana"/>
              </a:rPr>
              <a:t> </a:t>
            </a:r>
            <a:r>
              <a:rPr lang="fr-FR" sz="2000" spc="-5" dirty="0">
                <a:latin typeface="Verdana"/>
                <a:cs typeface="Verdana"/>
              </a:rPr>
              <a:t>en</a:t>
            </a:r>
            <a:r>
              <a:rPr lang="fr-FR" sz="2000" spc="-20" dirty="0">
                <a:latin typeface="Verdana"/>
                <a:cs typeface="Verdana"/>
              </a:rPr>
              <a:t> </a:t>
            </a:r>
            <a:r>
              <a:rPr lang="fr-FR" sz="2000" b="1" spc="-5" dirty="0">
                <a:latin typeface="Verdana"/>
                <a:cs typeface="Verdana"/>
              </a:rPr>
              <a:t>pression</a:t>
            </a:r>
            <a:r>
              <a:rPr lang="fr-FR" sz="2000" spc="-5" dirty="0">
                <a:latin typeface="Verdana"/>
                <a:cs typeface="Verdana"/>
              </a:rPr>
              <a:t>.</a:t>
            </a:r>
            <a:endParaRPr lang="fr-FR" sz="2000" dirty="0">
              <a:latin typeface="Verdana"/>
              <a:cs typeface="Verdana"/>
            </a:endParaRPr>
          </a:p>
          <a:p>
            <a:endParaRPr lang="fr-FR" dirty="0"/>
          </a:p>
        </p:txBody>
      </p:sp>
    </p:spTree>
    <p:extLst>
      <p:ext uri="{BB962C8B-B14F-4D97-AF65-F5344CB8AC3E}">
        <p14:creationId xmlns:p14="http://schemas.microsoft.com/office/powerpoint/2010/main" val="109179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540" y="362838"/>
            <a:ext cx="3839210" cy="1245870"/>
          </a:xfrm>
          <a:prstGeom prst="rect">
            <a:avLst/>
          </a:prstGeom>
        </p:spPr>
        <p:txBody>
          <a:bodyPr vert="horz" wrap="square" lIns="0" tIns="13335" rIns="0" bIns="0" rtlCol="0">
            <a:spAutoFit/>
          </a:bodyPr>
          <a:lstStyle/>
          <a:p>
            <a:pPr marL="12700" marR="5080">
              <a:lnSpc>
                <a:spcPct val="100000"/>
              </a:lnSpc>
              <a:spcBef>
                <a:spcPts val="105"/>
              </a:spcBef>
            </a:pPr>
            <a:r>
              <a:rPr b="0" dirty="0">
                <a:solidFill>
                  <a:srgbClr val="000000"/>
                </a:solidFill>
                <a:latin typeface="Verdana"/>
                <a:cs typeface="Verdana"/>
              </a:rPr>
              <a:t>A </a:t>
            </a:r>
            <a:r>
              <a:rPr b="0" spc="-10" dirty="0">
                <a:solidFill>
                  <a:srgbClr val="000000"/>
                </a:solidFill>
                <a:latin typeface="Verdana"/>
                <a:cs typeface="Verdana"/>
              </a:rPr>
              <a:t>la </a:t>
            </a:r>
            <a:r>
              <a:rPr b="0" spc="-5" dirty="0">
                <a:solidFill>
                  <a:srgbClr val="000000"/>
                </a:solidFill>
                <a:latin typeface="Verdana"/>
                <a:cs typeface="Verdana"/>
              </a:rPr>
              <a:t>sortie de </a:t>
            </a:r>
            <a:r>
              <a:rPr dirty="0">
                <a:solidFill>
                  <a:srgbClr val="000000"/>
                </a:solidFill>
              </a:rPr>
              <a:t>l'impulseur le </a:t>
            </a:r>
            <a:r>
              <a:rPr spc="5" dirty="0">
                <a:solidFill>
                  <a:srgbClr val="000000"/>
                </a:solidFill>
              </a:rPr>
              <a:t> </a:t>
            </a:r>
            <a:r>
              <a:rPr dirty="0">
                <a:solidFill>
                  <a:srgbClr val="000000"/>
                </a:solidFill>
              </a:rPr>
              <a:t>liquide </a:t>
            </a:r>
            <a:r>
              <a:rPr spc="-5" dirty="0">
                <a:solidFill>
                  <a:srgbClr val="000000"/>
                </a:solidFill>
              </a:rPr>
              <a:t>est recueilli </a:t>
            </a:r>
            <a:r>
              <a:rPr b="0" spc="-5" dirty="0">
                <a:solidFill>
                  <a:srgbClr val="000000"/>
                </a:solidFill>
                <a:latin typeface="Verdana"/>
                <a:cs typeface="Verdana"/>
              </a:rPr>
              <a:t>dans </a:t>
            </a:r>
            <a:r>
              <a:rPr b="0" spc="-10" dirty="0">
                <a:solidFill>
                  <a:srgbClr val="000000"/>
                </a:solidFill>
                <a:latin typeface="Verdana"/>
                <a:cs typeface="Verdana"/>
              </a:rPr>
              <a:t>la </a:t>
            </a:r>
            <a:r>
              <a:rPr b="0" spc="-5" dirty="0">
                <a:solidFill>
                  <a:srgbClr val="000000"/>
                </a:solidFill>
                <a:latin typeface="Verdana"/>
                <a:cs typeface="Verdana"/>
              </a:rPr>
              <a:t> </a:t>
            </a:r>
            <a:r>
              <a:rPr dirty="0">
                <a:solidFill>
                  <a:srgbClr val="000000"/>
                </a:solidFill>
              </a:rPr>
              <a:t>volute,</a:t>
            </a:r>
            <a:r>
              <a:rPr spc="-40" dirty="0">
                <a:solidFill>
                  <a:srgbClr val="000000"/>
                </a:solidFill>
              </a:rPr>
              <a:t> </a:t>
            </a:r>
            <a:r>
              <a:rPr spc="-5" dirty="0">
                <a:solidFill>
                  <a:srgbClr val="000000"/>
                </a:solidFill>
              </a:rPr>
              <a:t>qui </a:t>
            </a:r>
            <a:r>
              <a:rPr dirty="0">
                <a:solidFill>
                  <a:srgbClr val="000000"/>
                </a:solidFill>
              </a:rPr>
              <a:t>le</a:t>
            </a:r>
            <a:r>
              <a:rPr spc="-10" dirty="0">
                <a:solidFill>
                  <a:srgbClr val="000000"/>
                </a:solidFill>
              </a:rPr>
              <a:t> </a:t>
            </a:r>
            <a:r>
              <a:rPr spc="-5" dirty="0">
                <a:solidFill>
                  <a:srgbClr val="000000"/>
                </a:solidFill>
              </a:rPr>
              <a:t>dirige </a:t>
            </a:r>
            <a:r>
              <a:rPr dirty="0">
                <a:solidFill>
                  <a:srgbClr val="000000"/>
                </a:solidFill>
              </a:rPr>
              <a:t>vers</a:t>
            </a:r>
            <a:r>
              <a:rPr spc="-25" dirty="0">
                <a:solidFill>
                  <a:srgbClr val="000000"/>
                </a:solidFill>
              </a:rPr>
              <a:t> </a:t>
            </a:r>
            <a:r>
              <a:rPr dirty="0">
                <a:solidFill>
                  <a:srgbClr val="000000"/>
                </a:solidFill>
              </a:rPr>
              <a:t>la </a:t>
            </a:r>
            <a:r>
              <a:rPr spc="-665" dirty="0">
                <a:solidFill>
                  <a:srgbClr val="000000"/>
                </a:solidFill>
              </a:rPr>
              <a:t> </a:t>
            </a:r>
            <a:r>
              <a:rPr dirty="0">
                <a:solidFill>
                  <a:srgbClr val="000000"/>
                </a:solidFill>
              </a:rPr>
              <a:t>tubulure</a:t>
            </a:r>
            <a:r>
              <a:rPr spc="-35" dirty="0">
                <a:solidFill>
                  <a:srgbClr val="000000"/>
                </a:solidFill>
              </a:rPr>
              <a:t> </a:t>
            </a:r>
            <a:r>
              <a:rPr dirty="0">
                <a:solidFill>
                  <a:srgbClr val="000000"/>
                </a:solidFill>
              </a:rPr>
              <a:t>de</a:t>
            </a:r>
            <a:r>
              <a:rPr spc="-5" dirty="0">
                <a:solidFill>
                  <a:srgbClr val="000000"/>
                </a:solidFill>
              </a:rPr>
              <a:t> refoulement.</a:t>
            </a:r>
          </a:p>
        </p:txBody>
      </p:sp>
      <p:sp>
        <p:nvSpPr>
          <p:cNvPr id="3" name="object 3"/>
          <p:cNvSpPr txBox="1"/>
          <p:nvPr/>
        </p:nvSpPr>
        <p:spPr>
          <a:xfrm>
            <a:off x="582879" y="1887093"/>
            <a:ext cx="4126229" cy="2407920"/>
          </a:xfrm>
          <a:prstGeom prst="rect">
            <a:avLst/>
          </a:prstGeom>
        </p:spPr>
        <p:txBody>
          <a:bodyPr vert="horz" wrap="square" lIns="0" tIns="13335" rIns="0" bIns="0" rtlCol="0">
            <a:spAutoFit/>
          </a:bodyPr>
          <a:lstStyle/>
          <a:p>
            <a:pPr marL="48260" marR="405130">
              <a:lnSpc>
                <a:spcPct val="100000"/>
              </a:lnSpc>
              <a:spcBef>
                <a:spcPts val="105"/>
              </a:spcBef>
              <a:tabLst>
                <a:tab pos="1289685" algn="l"/>
              </a:tabLst>
            </a:pPr>
            <a:r>
              <a:rPr sz="2000" dirty="0">
                <a:latin typeface="Verdana"/>
                <a:cs typeface="Verdana"/>
              </a:rPr>
              <a:t>Le </a:t>
            </a:r>
            <a:r>
              <a:rPr sz="2000" spc="-10" dirty="0">
                <a:latin typeface="Verdana"/>
                <a:cs typeface="Verdana"/>
              </a:rPr>
              <a:t>liquide </a:t>
            </a:r>
            <a:r>
              <a:rPr sz="2000" spc="-5" dirty="0">
                <a:latin typeface="Verdana"/>
                <a:cs typeface="Verdana"/>
              </a:rPr>
              <a:t>reçoit dans </a:t>
            </a:r>
            <a:r>
              <a:rPr sz="2000" spc="-10" dirty="0">
                <a:latin typeface="Verdana"/>
                <a:cs typeface="Verdana"/>
              </a:rPr>
              <a:t>la </a:t>
            </a:r>
            <a:r>
              <a:rPr sz="2000" spc="-5" dirty="0">
                <a:latin typeface="Verdana"/>
                <a:cs typeface="Verdana"/>
              </a:rPr>
              <a:t> pompe </a:t>
            </a:r>
            <a:r>
              <a:rPr sz="2000" dirty="0">
                <a:latin typeface="Verdana"/>
                <a:cs typeface="Verdana"/>
              </a:rPr>
              <a:t>un </a:t>
            </a:r>
            <a:r>
              <a:rPr sz="2000" spc="-5" dirty="0">
                <a:latin typeface="Verdana"/>
                <a:cs typeface="Verdana"/>
              </a:rPr>
              <a:t>accroissement de </a:t>
            </a:r>
            <a:r>
              <a:rPr sz="2000" spc="-690" dirty="0">
                <a:latin typeface="Verdana"/>
                <a:cs typeface="Verdana"/>
              </a:rPr>
              <a:t> </a:t>
            </a:r>
            <a:r>
              <a:rPr sz="2000" spc="-5" dirty="0">
                <a:latin typeface="Verdana"/>
                <a:cs typeface="Verdana"/>
              </a:rPr>
              <a:t>pression	(Δp pompe) </a:t>
            </a:r>
            <a:r>
              <a:rPr sz="2000" dirty="0">
                <a:latin typeface="Verdana"/>
                <a:cs typeface="Verdana"/>
              </a:rPr>
              <a:t>que </a:t>
            </a:r>
            <a:r>
              <a:rPr sz="2000" spc="5" dirty="0">
                <a:latin typeface="Verdana"/>
                <a:cs typeface="Verdana"/>
              </a:rPr>
              <a:t> </a:t>
            </a:r>
            <a:r>
              <a:rPr sz="2000" spc="-5" dirty="0">
                <a:latin typeface="Verdana"/>
                <a:cs typeface="Verdana"/>
              </a:rPr>
              <a:t>l'on </a:t>
            </a:r>
            <a:r>
              <a:rPr sz="2000" dirty="0">
                <a:latin typeface="Verdana"/>
                <a:cs typeface="Verdana"/>
              </a:rPr>
              <a:t>mesure </a:t>
            </a:r>
            <a:r>
              <a:rPr sz="2000" spc="-10" dirty="0">
                <a:latin typeface="Verdana"/>
                <a:cs typeface="Verdana"/>
              </a:rPr>
              <a:t>avec </a:t>
            </a:r>
            <a:r>
              <a:rPr sz="2000" spc="-5" dirty="0">
                <a:latin typeface="Verdana"/>
                <a:cs typeface="Verdana"/>
              </a:rPr>
              <a:t>des </a:t>
            </a:r>
            <a:r>
              <a:rPr sz="2000" dirty="0">
                <a:latin typeface="Verdana"/>
                <a:cs typeface="Verdana"/>
              </a:rPr>
              <a:t> </a:t>
            </a:r>
            <a:r>
              <a:rPr sz="2000" spc="-5" dirty="0">
                <a:latin typeface="Verdana"/>
                <a:cs typeface="Verdana"/>
              </a:rPr>
              <a:t>manomètres </a:t>
            </a:r>
            <a:r>
              <a:rPr sz="2000" dirty="0">
                <a:latin typeface="Verdana"/>
                <a:cs typeface="Verdana"/>
              </a:rPr>
              <a:t>à </a:t>
            </a:r>
            <a:r>
              <a:rPr sz="2000" spc="-10" dirty="0">
                <a:latin typeface="Verdana"/>
                <a:cs typeface="Verdana"/>
              </a:rPr>
              <a:t>l'aspiration </a:t>
            </a:r>
            <a:r>
              <a:rPr sz="2000" dirty="0">
                <a:latin typeface="Verdana"/>
                <a:cs typeface="Verdana"/>
              </a:rPr>
              <a:t>et </a:t>
            </a:r>
            <a:r>
              <a:rPr sz="2000" spc="-690" dirty="0">
                <a:latin typeface="Verdana"/>
                <a:cs typeface="Verdana"/>
              </a:rPr>
              <a:t> </a:t>
            </a:r>
            <a:r>
              <a:rPr sz="2000" dirty="0">
                <a:latin typeface="Verdana"/>
                <a:cs typeface="Verdana"/>
              </a:rPr>
              <a:t>au</a:t>
            </a:r>
            <a:r>
              <a:rPr sz="2000" spc="-25" dirty="0">
                <a:latin typeface="Verdana"/>
                <a:cs typeface="Verdana"/>
              </a:rPr>
              <a:t> </a:t>
            </a:r>
            <a:r>
              <a:rPr sz="2000" spc="-5" dirty="0">
                <a:latin typeface="Verdana"/>
                <a:cs typeface="Verdana"/>
              </a:rPr>
              <a:t>refoulement.</a:t>
            </a:r>
            <a:endParaRPr sz="2000" dirty="0">
              <a:latin typeface="Verdana"/>
              <a:cs typeface="Verdana"/>
            </a:endParaRPr>
          </a:p>
          <a:p>
            <a:pPr marL="12700">
              <a:lnSpc>
                <a:spcPct val="100000"/>
              </a:lnSpc>
              <a:spcBef>
                <a:spcPts val="1950"/>
              </a:spcBef>
              <a:tabLst>
                <a:tab pos="649605" algn="l"/>
                <a:tab pos="1831975" algn="l"/>
                <a:tab pos="3758565" algn="l"/>
              </a:tabLst>
            </a:pPr>
            <a:r>
              <a:rPr sz="2000" dirty="0">
                <a:latin typeface="Verdana"/>
                <a:cs typeface="Verdana"/>
              </a:rPr>
              <a:t>Des	</a:t>
            </a:r>
            <a:r>
              <a:rPr sz="2000" b="1" spc="-5" dirty="0">
                <a:latin typeface="Verdana"/>
                <a:cs typeface="Verdana"/>
              </a:rPr>
              <a:t>bag</a:t>
            </a:r>
            <a:r>
              <a:rPr sz="2000" b="1" spc="-15" dirty="0">
                <a:latin typeface="Verdana"/>
                <a:cs typeface="Verdana"/>
              </a:rPr>
              <a:t>ue</a:t>
            </a:r>
            <a:r>
              <a:rPr sz="2000" b="1" dirty="0">
                <a:latin typeface="Verdana"/>
                <a:cs typeface="Verdana"/>
              </a:rPr>
              <a:t>s	</a:t>
            </a:r>
            <a:r>
              <a:rPr sz="2000" b="1" spc="-5" dirty="0">
                <a:latin typeface="Verdana"/>
                <a:cs typeface="Verdana"/>
              </a:rPr>
              <a:t>d'ét</a:t>
            </a:r>
            <a:r>
              <a:rPr sz="2000" b="1" spc="-15" dirty="0">
                <a:latin typeface="Verdana"/>
                <a:cs typeface="Verdana"/>
              </a:rPr>
              <a:t>a</a:t>
            </a:r>
            <a:r>
              <a:rPr sz="2000" b="1" spc="-5" dirty="0">
                <a:latin typeface="Verdana"/>
                <a:cs typeface="Verdana"/>
              </a:rPr>
              <a:t>nc</a:t>
            </a:r>
            <a:r>
              <a:rPr sz="2000" b="1" spc="-15" dirty="0">
                <a:latin typeface="Verdana"/>
                <a:cs typeface="Verdana"/>
              </a:rPr>
              <a:t>h</a:t>
            </a:r>
            <a:r>
              <a:rPr sz="2000" b="1" spc="-5" dirty="0">
                <a:latin typeface="Verdana"/>
                <a:cs typeface="Verdana"/>
              </a:rPr>
              <a:t>éit</a:t>
            </a:r>
            <a:r>
              <a:rPr sz="2000" b="1" dirty="0">
                <a:latin typeface="Verdana"/>
                <a:cs typeface="Verdana"/>
              </a:rPr>
              <a:t>é	</a:t>
            </a:r>
            <a:r>
              <a:rPr sz="2000" b="1" spc="-10" dirty="0">
                <a:latin typeface="Verdana"/>
                <a:cs typeface="Verdana"/>
              </a:rPr>
              <a:t>ou</a:t>
            </a:r>
            <a:endParaRPr sz="2000" dirty="0">
              <a:latin typeface="Verdana"/>
              <a:cs typeface="Verdana"/>
            </a:endParaRPr>
          </a:p>
        </p:txBody>
      </p:sp>
      <p:pic>
        <p:nvPicPr>
          <p:cNvPr id="4" name="object 4"/>
          <p:cNvPicPr/>
          <p:nvPr/>
        </p:nvPicPr>
        <p:blipFill>
          <a:blip r:embed="rId2" cstate="print"/>
          <a:stretch>
            <a:fillRect/>
          </a:stretch>
        </p:blipFill>
        <p:spPr>
          <a:xfrm>
            <a:off x="5436108" y="260604"/>
            <a:ext cx="2847974" cy="3228975"/>
          </a:xfrm>
          <a:prstGeom prst="rect">
            <a:avLst/>
          </a:prstGeom>
        </p:spPr>
      </p:pic>
      <p:sp>
        <p:nvSpPr>
          <p:cNvPr id="5" name="object 5"/>
          <p:cNvSpPr txBox="1"/>
          <p:nvPr/>
        </p:nvSpPr>
        <p:spPr>
          <a:xfrm>
            <a:off x="5048250" y="3533394"/>
            <a:ext cx="3667760" cy="51308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0000"/>
                </a:solidFill>
                <a:latin typeface="Verdana"/>
                <a:cs typeface="Verdana"/>
              </a:rPr>
              <a:t>Figure</a:t>
            </a:r>
            <a:r>
              <a:rPr sz="1600" b="1" dirty="0">
                <a:solidFill>
                  <a:srgbClr val="FF0000"/>
                </a:solidFill>
                <a:latin typeface="Verdana"/>
                <a:cs typeface="Verdana"/>
              </a:rPr>
              <a:t> </a:t>
            </a:r>
            <a:r>
              <a:rPr lang="fr-FR" sz="1600" b="1" spc="-5" dirty="0" smtClean="0">
                <a:solidFill>
                  <a:srgbClr val="FF0000"/>
                </a:solidFill>
                <a:latin typeface="Verdana"/>
                <a:cs typeface="Verdana"/>
              </a:rPr>
              <a:t>4</a:t>
            </a:r>
            <a:r>
              <a:rPr sz="1600" b="1" spc="-5" dirty="0" smtClean="0">
                <a:solidFill>
                  <a:srgbClr val="FF0000"/>
                </a:solidFill>
                <a:latin typeface="Verdana"/>
                <a:cs typeface="Verdana"/>
              </a:rPr>
              <a:t>:</a:t>
            </a:r>
            <a:r>
              <a:rPr sz="1600" b="1" spc="-10" dirty="0" smtClean="0">
                <a:solidFill>
                  <a:srgbClr val="FF0000"/>
                </a:solidFill>
                <a:latin typeface="Verdana"/>
                <a:cs typeface="Verdana"/>
              </a:rPr>
              <a:t> </a:t>
            </a:r>
            <a:r>
              <a:rPr sz="1600" b="1" spc="-5" dirty="0">
                <a:solidFill>
                  <a:srgbClr val="FF0000"/>
                </a:solidFill>
                <a:latin typeface="Verdana"/>
                <a:cs typeface="Verdana"/>
              </a:rPr>
              <a:t>Fonction</a:t>
            </a:r>
            <a:r>
              <a:rPr sz="1600" b="1" spc="5" dirty="0">
                <a:solidFill>
                  <a:srgbClr val="FF0000"/>
                </a:solidFill>
                <a:latin typeface="Verdana"/>
                <a:cs typeface="Verdana"/>
              </a:rPr>
              <a:t> </a:t>
            </a:r>
            <a:r>
              <a:rPr sz="1600" b="1" spc="-10" dirty="0">
                <a:solidFill>
                  <a:srgbClr val="FF0000"/>
                </a:solidFill>
                <a:latin typeface="Verdana"/>
                <a:cs typeface="Verdana"/>
              </a:rPr>
              <a:t>hydraulique</a:t>
            </a:r>
            <a:endParaRPr sz="1600" dirty="0">
              <a:latin typeface="Verdana"/>
              <a:cs typeface="Verdana"/>
            </a:endParaRPr>
          </a:p>
          <a:p>
            <a:pPr marL="12700">
              <a:lnSpc>
                <a:spcPct val="100000"/>
              </a:lnSpc>
            </a:pPr>
            <a:r>
              <a:rPr sz="1600" b="1" spc="-10" dirty="0">
                <a:solidFill>
                  <a:srgbClr val="FF0000"/>
                </a:solidFill>
                <a:latin typeface="Verdana"/>
                <a:cs typeface="Verdana"/>
              </a:rPr>
              <a:t>(2)</a:t>
            </a:r>
            <a:r>
              <a:rPr sz="1600" b="1" spc="5" dirty="0">
                <a:solidFill>
                  <a:srgbClr val="FF0000"/>
                </a:solidFill>
                <a:latin typeface="Verdana"/>
                <a:cs typeface="Verdana"/>
              </a:rPr>
              <a:t> </a:t>
            </a:r>
            <a:r>
              <a:rPr sz="1600" b="1" spc="-5" dirty="0">
                <a:solidFill>
                  <a:srgbClr val="FF0000"/>
                </a:solidFill>
                <a:latin typeface="Verdana"/>
                <a:cs typeface="Verdana"/>
              </a:rPr>
              <a:t>–</a:t>
            </a:r>
            <a:r>
              <a:rPr sz="1600" b="1" spc="10" dirty="0">
                <a:solidFill>
                  <a:srgbClr val="FF0000"/>
                </a:solidFill>
                <a:latin typeface="Verdana"/>
                <a:cs typeface="Verdana"/>
              </a:rPr>
              <a:t> </a:t>
            </a:r>
            <a:r>
              <a:rPr sz="1600" b="1" spc="-10" dirty="0">
                <a:solidFill>
                  <a:srgbClr val="FF0000"/>
                </a:solidFill>
                <a:latin typeface="Verdana"/>
                <a:cs typeface="Verdana"/>
              </a:rPr>
              <a:t>Pompe</a:t>
            </a:r>
            <a:r>
              <a:rPr sz="1600" b="1" spc="20" dirty="0">
                <a:solidFill>
                  <a:srgbClr val="FF0000"/>
                </a:solidFill>
                <a:latin typeface="Verdana"/>
                <a:cs typeface="Verdana"/>
              </a:rPr>
              <a:t> </a:t>
            </a:r>
            <a:r>
              <a:rPr sz="1600" b="1" spc="-10" dirty="0">
                <a:solidFill>
                  <a:srgbClr val="FF0000"/>
                </a:solidFill>
                <a:latin typeface="Verdana"/>
                <a:cs typeface="Verdana"/>
              </a:rPr>
              <a:t>Monocellulaire</a:t>
            </a:r>
            <a:endParaRPr sz="1600" dirty="0">
              <a:latin typeface="Verdana"/>
              <a:cs typeface="Verdana"/>
            </a:endParaRPr>
          </a:p>
        </p:txBody>
      </p:sp>
      <p:sp>
        <p:nvSpPr>
          <p:cNvPr id="6" name="object 6"/>
          <p:cNvSpPr txBox="1"/>
          <p:nvPr/>
        </p:nvSpPr>
        <p:spPr>
          <a:xfrm>
            <a:off x="582879" y="4268851"/>
            <a:ext cx="4128770" cy="2160270"/>
          </a:xfrm>
          <a:prstGeom prst="rect">
            <a:avLst/>
          </a:prstGeom>
        </p:spPr>
        <p:txBody>
          <a:bodyPr vert="horz" wrap="square" lIns="0" tIns="12700" rIns="0" bIns="0" rtlCol="0">
            <a:spAutoFit/>
          </a:bodyPr>
          <a:lstStyle/>
          <a:p>
            <a:pPr marL="12700" marR="5080" algn="just">
              <a:lnSpc>
                <a:spcPct val="100000"/>
              </a:lnSpc>
              <a:spcBef>
                <a:spcPts val="100"/>
              </a:spcBef>
            </a:pPr>
            <a:r>
              <a:rPr sz="2000" b="1" spc="-5" dirty="0">
                <a:latin typeface="Verdana"/>
                <a:cs typeface="Verdana"/>
              </a:rPr>
              <a:t>bagues</a:t>
            </a:r>
            <a:r>
              <a:rPr sz="2000" b="1" dirty="0">
                <a:latin typeface="Verdana"/>
                <a:cs typeface="Verdana"/>
              </a:rPr>
              <a:t> </a:t>
            </a:r>
            <a:r>
              <a:rPr sz="2000" b="1" spc="-5" dirty="0">
                <a:latin typeface="Verdana"/>
                <a:cs typeface="Verdana"/>
              </a:rPr>
              <a:t>d'usure</a:t>
            </a:r>
            <a:r>
              <a:rPr sz="2000" b="1" dirty="0">
                <a:latin typeface="Verdana"/>
                <a:cs typeface="Verdana"/>
              </a:rPr>
              <a:t> </a:t>
            </a:r>
            <a:r>
              <a:rPr sz="2000" b="1" spc="-5" dirty="0">
                <a:latin typeface="Verdana"/>
                <a:cs typeface="Verdana"/>
              </a:rPr>
              <a:t>sont </a:t>
            </a:r>
            <a:r>
              <a:rPr sz="2000" b="1" spc="-670" dirty="0">
                <a:latin typeface="Verdana"/>
                <a:cs typeface="Verdana"/>
              </a:rPr>
              <a:t> </a:t>
            </a:r>
            <a:r>
              <a:rPr sz="2000" b="1" dirty="0">
                <a:latin typeface="Verdana"/>
                <a:cs typeface="Verdana"/>
              </a:rPr>
              <a:t>installées</a:t>
            </a:r>
            <a:r>
              <a:rPr sz="2000" b="1" spc="5" dirty="0">
                <a:latin typeface="Verdana"/>
                <a:cs typeface="Verdana"/>
              </a:rPr>
              <a:t> </a:t>
            </a:r>
            <a:r>
              <a:rPr sz="2000" b="1" dirty="0">
                <a:latin typeface="Verdana"/>
                <a:cs typeface="Verdana"/>
              </a:rPr>
              <a:t>pour</a:t>
            </a:r>
            <a:r>
              <a:rPr sz="2000" b="1" spc="5" dirty="0">
                <a:latin typeface="Verdana"/>
                <a:cs typeface="Verdana"/>
              </a:rPr>
              <a:t> </a:t>
            </a:r>
            <a:r>
              <a:rPr sz="2000" b="1" dirty="0">
                <a:latin typeface="Verdana"/>
                <a:cs typeface="Verdana"/>
              </a:rPr>
              <a:t>limiter</a:t>
            </a:r>
            <a:r>
              <a:rPr sz="2000" b="1" spc="5" dirty="0">
                <a:latin typeface="Verdana"/>
                <a:cs typeface="Verdana"/>
              </a:rPr>
              <a:t> </a:t>
            </a:r>
            <a:r>
              <a:rPr sz="2000" b="1" spc="-5" dirty="0">
                <a:latin typeface="Verdana"/>
                <a:cs typeface="Verdana"/>
              </a:rPr>
              <a:t>la </a:t>
            </a:r>
            <a:r>
              <a:rPr sz="2000" b="1" dirty="0">
                <a:latin typeface="Verdana"/>
                <a:cs typeface="Verdana"/>
              </a:rPr>
              <a:t> </a:t>
            </a:r>
            <a:r>
              <a:rPr sz="2000" b="1" spc="-5" dirty="0">
                <a:latin typeface="Verdana"/>
                <a:cs typeface="Verdana"/>
              </a:rPr>
              <a:t>fuite </a:t>
            </a:r>
            <a:r>
              <a:rPr sz="2000" spc="-5" dirty="0">
                <a:latin typeface="Verdana"/>
                <a:cs typeface="Verdana"/>
              </a:rPr>
              <a:t>inévitable </a:t>
            </a:r>
            <a:r>
              <a:rPr sz="2000" dirty="0">
                <a:latin typeface="Verdana"/>
                <a:cs typeface="Verdana"/>
              </a:rPr>
              <a:t>du </a:t>
            </a:r>
            <a:r>
              <a:rPr sz="2000" spc="-5" dirty="0">
                <a:latin typeface="Verdana"/>
                <a:cs typeface="Verdana"/>
              </a:rPr>
              <a:t>fluide </a:t>
            </a:r>
            <a:r>
              <a:rPr sz="2000" dirty="0">
                <a:latin typeface="Verdana"/>
                <a:cs typeface="Verdana"/>
              </a:rPr>
              <a:t>à </a:t>
            </a:r>
            <a:r>
              <a:rPr sz="2000" spc="-15" dirty="0">
                <a:latin typeface="Verdana"/>
                <a:cs typeface="Verdana"/>
              </a:rPr>
              <a:t>la </a:t>
            </a:r>
            <a:r>
              <a:rPr sz="2000" spc="-10" dirty="0">
                <a:latin typeface="Verdana"/>
                <a:cs typeface="Verdana"/>
              </a:rPr>
              <a:t> </a:t>
            </a:r>
            <a:r>
              <a:rPr sz="2000" spc="-5" dirty="0">
                <a:latin typeface="Verdana"/>
                <a:cs typeface="Verdana"/>
              </a:rPr>
              <a:t>sortie</a:t>
            </a:r>
            <a:r>
              <a:rPr sz="2000" dirty="0">
                <a:latin typeface="Verdana"/>
                <a:cs typeface="Verdana"/>
              </a:rPr>
              <a:t> </a:t>
            </a:r>
            <a:r>
              <a:rPr sz="2000" spc="-5" dirty="0">
                <a:latin typeface="Verdana"/>
                <a:cs typeface="Verdana"/>
              </a:rPr>
              <a:t>de</a:t>
            </a:r>
            <a:r>
              <a:rPr sz="2000" dirty="0">
                <a:latin typeface="Verdana"/>
                <a:cs typeface="Verdana"/>
              </a:rPr>
              <a:t> </a:t>
            </a:r>
            <a:r>
              <a:rPr sz="2000" spc="-5" dirty="0">
                <a:latin typeface="Verdana"/>
                <a:cs typeface="Verdana"/>
              </a:rPr>
              <a:t>la</a:t>
            </a:r>
            <a:r>
              <a:rPr sz="2000" dirty="0">
                <a:latin typeface="Verdana"/>
                <a:cs typeface="Verdana"/>
              </a:rPr>
              <a:t> </a:t>
            </a:r>
            <a:r>
              <a:rPr sz="2000" spc="-5" dirty="0">
                <a:latin typeface="Verdana"/>
                <a:cs typeface="Verdana"/>
              </a:rPr>
              <a:t>roue</a:t>
            </a:r>
            <a:r>
              <a:rPr sz="2000" dirty="0">
                <a:latin typeface="Verdana"/>
                <a:cs typeface="Verdana"/>
              </a:rPr>
              <a:t> </a:t>
            </a:r>
            <a:r>
              <a:rPr sz="2000" spc="-10" dirty="0">
                <a:latin typeface="Verdana"/>
                <a:cs typeface="Verdana"/>
              </a:rPr>
              <a:t>vers </a:t>
            </a:r>
            <a:r>
              <a:rPr sz="2000" spc="-5" dirty="0">
                <a:latin typeface="Verdana"/>
                <a:cs typeface="Verdana"/>
              </a:rPr>
              <a:t> </a:t>
            </a:r>
            <a:r>
              <a:rPr sz="2000" spc="-10" dirty="0">
                <a:latin typeface="Verdana"/>
                <a:cs typeface="Verdana"/>
              </a:rPr>
              <a:t>l'aspiration.</a:t>
            </a:r>
            <a:endParaRPr sz="2000">
              <a:latin typeface="Verdana"/>
              <a:cs typeface="Verdana"/>
            </a:endParaRPr>
          </a:p>
          <a:p>
            <a:pPr marL="12700" marR="225425" algn="just">
              <a:lnSpc>
                <a:spcPct val="100000"/>
              </a:lnSpc>
              <a:spcBef>
                <a:spcPts val="5"/>
              </a:spcBef>
            </a:pPr>
            <a:r>
              <a:rPr sz="2000" spc="-15" dirty="0">
                <a:latin typeface="Verdana"/>
                <a:cs typeface="Verdana"/>
              </a:rPr>
              <a:t>L’efficacité</a:t>
            </a:r>
            <a:r>
              <a:rPr sz="2000" spc="-60" dirty="0">
                <a:latin typeface="Verdana"/>
                <a:cs typeface="Verdana"/>
              </a:rPr>
              <a:t> </a:t>
            </a:r>
            <a:r>
              <a:rPr sz="2000" spc="-5" dirty="0">
                <a:latin typeface="Verdana"/>
                <a:cs typeface="Verdana"/>
              </a:rPr>
              <a:t>des</a:t>
            </a:r>
            <a:r>
              <a:rPr sz="2000" spc="-25" dirty="0">
                <a:latin typeface="Verdana"/>
                <a:cs typeface="Verdana"/>
              </a:rPr>
              <a:t> </a:t>
            </a:r>
            <a:r>
              <a:rPr sz="2000" spc="-5" dirty="0">
                <a:latin typeface="Verdana"/>
                <a:cs typeface="Verdana"/>
              </a:rPr>
              <a:t>bagues</a:t>
            </a:r>
            <a:r>
              <a:rPr sz="2000" spc="-40" dirty="0">
                <a:latin typeface="Verdana"/>
                <a:cs typeface="Verdana"/>
              </a:rPr>
              <a:t> </a:t>
            </a:r>
            <a:r>
              <a:rPr sz="2000" spc="-5" dirty="0">
                <a:latin typeface="Verdana"/>
                <a:cs typeface="Verdana"/>
              </a:rPr>
              <a:t>dépend </a:t>
            </a:r>
            <a:r>
              <a:rPr sz="2000" spc="-690" dirty="0">
                <a:latin typeface="Verdana"/>
                <a:cs typeface="Verdana"/>
              </a:rPr>
              <a:t> </a:t>
            </a:r>
            <a:r>
              <a:rPr sz="2000" spc="-5" dirty="0">
                <a:latin typeface="Verdana"/>
                <a:cs typeface="Verdana"/>
              </a:rPr>
              <a:t>de</a:t>
            </a:r>
            <a:r>
              <a:rPr sz="2000" spc="-35" dirty="0">
                <a:latin typeface="Verdana"/>
                <a:cs typeface="Verdana"/>
              </a:rPr>
              <a:t> </a:t>
            </a:r>
            <a:r>
              <a:rPr sz="2000" spc="-10" dirty="0">
                <a:latin typeface="Verdana"/>
                <a:cs typeface="Verdana"/>
              </a:rPr>
              <a:t>la</a:t>
            </a:r>
            <a:r>
              <a:rPr sz="2000" spc="5" dirty="0">
                <a:latin typeface="Verdana"/>
                <a:cs typeface="Verdana"/>
              </a:rPr>
              <a:t> </a:t>
            </a:r>
            <a:r>
              <a:rPr sz="2000" spc="-10" dirty="0">
                <a:latin typeface="Verdana"/>
                <a:cs typeface="Verdana"/>
              </a:rPr>
              <a:t>valeur </a:t>
            </a:r>
            <a:r>
              <a:rPr sz="2000" dirty="0">
                <a:latin typeface="Verdana"/>
                <a:cs typeface="Verdana"/>
              </a:rPr>
              <a:t>du</a:t>
            </a:r>
            <a:r>
              <a:rPr sz="2000" spc="-25" dirty="0">
                <a:latin typeface="Verdana"/>
                <a:cs typeface="Verdana"/>
              </a:rPr>
              <a:t> </a:t>
            </a:r>
            <a:r>
              <a:rPr sz="2000" spc="-5" dirty="0">
                <a:latin typeface="Verdana"/>
                <a:cs typeface="Verdana"/>
              </a:rPr>
              <a:t>jeu.</a:t>
            </a:r>
            <a:endParaRPr sz="2000">
              <a:latin typeface="Verdana"/>
              <a:cs typeface="Verdana"/>
            </a:endParaRPr>
          </a:p>
        </p:txBody>
      </p:sp>
      <p:pic>
        <p:nvPicPr>
          <p:cNvPr id="7" name="object 7"/>
          <p:cNvPicPr/>
          <p:nvPr/>
        </p:nvPicPr>
        <p:blipFill>
          <a:blip r:embed="rId3" cstate="print"/>
          <a:stretch>
            <a:fillRect/>
          </a:stretch>
        </p:blipFill>
        <p:spPr>
          <a:xfrm>
            <a:off x="5508116" y="4149051"/>
            <a:ext cx="3024377" cy="2272411"/>
          </a:xfrm>
          <a:prstGeom prst="rect">
            <a:avLst/>
          </a:prstGeom>
        </p:spPr>
      </p:pic>
      <p:sp>
        <p:nvSpPr>
          <p:cNvPr id="8" name="Espace réservé du numéro de diapositive 7"/>
          <p:cNvSpPr>
            <a:spLocks noGrp="1"/>
          </p:cNvSpPr>
          <p:nvPr>
            <p:ph type="sldNum" sz="quarter" idx="7"/>
          </p:nvPr>
        </p:nvSpPr>
        <p:spPr/>
        <p:txBody>
          <a:bodyPr/>
          <a:lstStyle/>
          <a:p>
            <a:fld id="{B6F15528-21DE-4FAA-801E-634DDDAF4B2B}" type="slidenum">
              <a:rPr lang="fr-FR" smtClean="0"/>
              <a:t>9</a:t>
            </a:fld>
            <a:endParaRPr lang="fr-FR"/>
          </a:p>
        </p:txBody>
      </p:sp>
    </p:spTree>
    <p:extLst>
      <p:ext uri="{BB962C8B-B14F-4D97-AF65-F5344CB8AC3E}">
        <p14:creationId xmlns:p14="http://schemas.microsoft.com/office/powerpoint/2010/main" val="2994174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CCC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2967</TotalTime>
  <Words>4990</Words>
  <Application>Microsoft Office PowerPoint</Application>
  <PresentationFormat>Affichage à l'écran (4:3)</PresentationFormat>
  <Paragraphs>549</Paragraphs>
  <Slides>64</Slides>
  <Notes>2</Notes>
  <HiddenSlides>0</HiddenSlides>
  <MMClips>0</MMClips>
  <ScaleCrop>false</ScaleCrop>
  <HeadingPairs>
    <vt:vector size="4" baseType="variant">
      <vt:variant>
        <vt:lpstr>Thème</vt:lpstr>
      </vt:variant>
      <vt:variant>
        <vt:i4>1</vt:i4>
      </vt:variant>
      <vt:variant>
        <vt:lpstr>Titres des diapositives</vt:lpstr>
      </vt:variant>
      <vt:variant>
        <vt:i4>64</vt:i4>
      </vt:variant>
    </vt:vector>
  </HeadingPairs>
  <TitlesOfParts>
    <vt:vector size="65" baseType="lpstr">
      <vt:lpstr>Office Theme</vt:lpstr>
      <vt:lpstr>Présentation PowerPoint</vt:lpstr>
      <vt:lpstr>Présentation PowerPoint</vt:lpstr>
      <vt:lpstr>Présentation PowerPoint</vt:lpstr>
      <vt:lpstr>I. 1. POMPES</vt:lpstr>
      <vt:lpstr>I. 1. 1. définition des pompes</vt:lpstr>
      <vt:lpstr>2. LES DIFFERENTS TYPES DE POMPES</vt:lpstr>
      <vt:lpstr>2.2. LES POMPES CENTRIFUGES Pour assurer la fonction hydraulique, une pompe  centrifuge est constituée de :</vt:lpstr>
      <vt:lpstr>Présentation PowerPoint</vt:lpstr>
      <vt:lpstr>A la sortie de l'impulseur le  liquide est recueilli dans la  volute, qui le dirige vers la  tubulure de refoulement.</vt:lpstr>
      <vt:lpstr>Présentation PowerPoint</vt:lpstr>
      <vt:lpstr>Présentation PowerPoint</vt:lpstr>
      <vt:lpstr>3.3.1. Principe de fonctionnement des pompes rotatives</vt:lpstr>
      <vt:lpstr>3.3.2. Principe de fonctionnement des pompes alternatives</vt:lpstr>
      <vt:lpstr>Présentation PowerPoint</vt:lpstr>
      <vt:lpstr>Remarque : Si la canalisation de refoulement est bouchée, Il faut  arrêter immédiatement une pompe volumétrique dans  cette situation pour éviter les risques d'une augmentation  de pression très importante dans la pompe qui pourrait  entraîner de graves détériorations</vt:lpstr>
      <vt:lpstr>3.4. Détails des pompes volumétriques rotatives</vt:lpstr>
      <vt:lpstr>Présentation PowerPoint</vt:lpstr>
      <vt:lpstr>Principe de fonctionnement</vt:lpstr>
      <vt:lpstr>Présentation PowerPoint</vt:lpstr>
      <vt:lpstr>Présentation PowerPoint</vt:lpstr>
      <vt:lpstr>Présentation PowerPoint</vt:lpstr>
      <vt:lpstr>SCHEMATISATION TECHNIQUE Générale</vt:lpstr>
      <vt:lpstr>Pompe doseuse (Q constant)</vt:lpstr>
      <vt:lpstr>5. Éléments à prendre en compte</vt:lpstr>
      <vt:lpstr>Présentation PowerPoint</vt:lpstr>
      <vt:lpstr>5.3. Fonctionnement des pompes en parallèle et série</vt:lpstr>
      <vt:lpstr>Présentation PowerPoint</vt:lpstr>
      <vt:lpstr>Cet arrangement permet d’apporter une solution au besoin  de hauteur importante dans la mesure ou il est  économiquement valable comparativement à une pompe  unique multicellulaire (ou multi étagée ) constituée de  roues en série dans un même corps.</vt:lpstr>
      <vt:lpstr>Présentation PowerPoint</vt:lpstr>
      <vt:lpstr>Présentation PowerPoint</vt:lpstr>
      <vt:lpstr>Présentation PowerPoint</vt:lpstr>
      <vt:lpstr>Par exemple si on considère un conduit horizontal, pour  lequel l’énergie potentielle reste constante, si entre les  points 1 et 2 la vitesse diminue (énergie cinétique),  obligatoirement la pression au point 2 sera supérieure à  celle au point 1.</vt:lpstr>
      <vt:lpstr>La perte de charge d’un fluide qui s’écoule dans une</vt:lpstr>
      <vt:lpstr>Les pertes de charge  peuvent donc être définies dan  n’importe quelle portion d’u  réseau, et en Particulier</vt:lpstr>
      <vt:lpstr>Présentation PowerPoint</vt:lpstr>
      <vt:lpstr>ht1 + H – J = ht2</vt:lpstr>
      <vt:lpstr>donc pas obligatoirement la différence de cotes : Si P1 = P2 on a hG = Z2 - Z1 Si P1 différent de P2 on a :</vt:lpstr>
      <vt:lpstr>Exemple; Considérons le réseau suivant:</vt:lpstr>
      <vt:lpstr>Présentation PowerPoint</vt:lpstr>
      <vt:lpstr>Présentation PowerPoint</vt:lpstr>
      <vt:lpstr>Présentation PowerPoint</vt:lpstr>
      <vt:lpstr>Présentation PowerPoint</vt:lpstr>
      <vt:lpstr>Présentation PowerPoint</vt:lpstr>
      <vt:lpstr>Le point de fonctionnement est donc bien l’intersection de  ces 2 courbes.</vt:lpstr>
      <vt:lpstr>6.4. Considérations complémentaires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6.5.4. NPSH requis</vt:lpstr>
      <vt:lpstr>Présentation PowerPoint</vt:lpstr>
      <vt:lpstr>Il existe deux types de montage</vt:lpstr>
      <vt:lpstr>Présentation PowerPoint</vt:lpstr>
      <vt:lpstr>Le rendement R d’une pompe est le rapport entre la</vt:lpstr>
      <vt:lpstr>Présentation PowerPoint</vt:lpstr>
      <vt:lpstr>Présentation PowerPoint</vt:lpstr>
      <vt:lpstr>Présentation PowerPoint</vt:lpstr>
      <vt:lpstr>7. Fonctionnement des pompes en parallèle et série</vt:lpstr>
      <vt:lpstr>Présentation PowerPoint</vt:lpstr>
      <vt:lpstr>Cet arrangement permet d’apporter une solution au besoin  de hauteur importante dans la mesure ou il est  économiquement valable comparativement à une pompe  unique multicellulaire (ou multi étagée ) constituée de  roues en série dans un même corps.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lameche</dc:creator>
  <cp:lastModifiedBy>User</cp:lastModifiedBy>
  <cp:revision>76</cp:revision>
  <dcterms:created xsi:type="dcterms:W3CDTF">2023-10-09T07:46:22Z</dcterms:created>
  <dcterms:modified xsi:type="dcterms:W3CDTF">2023-10-23T09:33:25Z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2016-03-13T00:00:00Z</vt:filetime>
  </property>
  <property fmtid="{D5CDD505-2E9C-101B-9397-08002B2CF9AE}" pid="3" name="Creator">
    <vt:lpwstr>Microsoft® Office PowerPoint® 2007</vt:lpwstr>
  </property>
  <property fmtid="{D5CDD505-2E9C-101B-9397-08002B2CF9AE}" pid="4" name="LastSaved">
    <vt:filetime>2023-10-09T00:00:00Z</vt:filetime>
  </property>
</Properties>
</file>