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40" r:id="rId4"/>
    <p:sldId id="335" r:id="rId5"/>
    <p:sldId id="334" r:id="rId6"/>
    <p:sldId id="336" r:id="rId7"/>
    <p:sldId id="341" r:id="rId8"/>
    <p:sldId id="337" r:id="rId9"/>
    <p:sldId id="312" r:id="rId10"/>
    <p:sldId id="292" r:id="rId11"/>
    <p:sldId id="313" r:id="rId12"/>
    <p:sldId id="342" r:id="rId13"/>
    <p:sldId id="310" r:id="rId14"/>
    <p:sldId id="311" r:id="rId15"/>
    <p:sldId id="343" r:id="rId16"/>
    <p:sldId id="316" r:id="rId17"/>
    <p:sldId id="344" r:id="rId18"/>
    <p:sldId id="345" r:id="rId19"/>
    <p:sldId id="315" r:id="rId20"/>
    <p:sldId id="323" r:id="rId21"/>
    <p:sldId id="349" r:id="rId22"/>
    <p:sldId id="348" r:id="rId23"/>
    <p:sldId id="317" r:id="rId24"/>
    <p:sldId id="353" r:id="rId25"/>
    <p:sldId id="346" r:id="rId26"/>
    <p:sldId id="322" r:id="rId27"/>
    <p:sldId id="324" r:id="rId28"/>
    <p:sldId id="319" r:id="rId29"/>
    <p:sldId id="318" r:id="rId30"/>
    <p:sldId id="347" r:id="rId31"/>
    <p:sldId id="314" r:id="rId32"/>
    <p:sldId id="325" r:id="rId33"/>
    <p:sldId id="350" r:id="rId34"/>
    <p:sldId id="351" r:id="rId35"/>
    <p:sldId id="352" r:id="rId36"/>
    <p:sldId id="326" r:id="rId37"/>
    <p:sldId id="327" r:id="rId38"/>
    <p:sldId id="328" r:id="rId39"/>
    <p:sldId id="262" r:id="rId40"/>
    <p:sldId id="354" r:id="rId41"/>
    <p:sldId id="356" r:id="rId42"/>
    <p:sldId id="357" r:id="rId43"/>
    <p:sldId id="355" r:id="rId44"/>
    <p:sldId id="360" r:id="rId45"/>
    <p:sldId id="361" r:id="rId46"/>
    <p:sldId id="362" r:id="rId47"/>
    <p:sldId id="358" r:id="rId48"/>
    <p:sldId id="363" r:id="rId49"/>
    <p:sldId id="267" r:id="rId50"/>
    <p:sldId id="364" r:id="rId51"/>
    <p:sldId id="365" r:id="rId52"/>
    <p:sldId id="366" r:id="rId53"/>
    <p:sldId id="274" r:id="rId54"/>
    <p:sldId id="263" r:id="rId55"/>
    <p:sldId id="273" r:id="rId56"/>
    <p:sldId id="275" r:id="rId57"/>
    <p:sldId id="264" r:id="rId58"/>
    <p:sldId id="368" r:id="rId59"/>
    <p:sldId id="367" r:id="rId60"/>
    <p:sldId id="329" r:id="rId61"/>
    <p:sldId id="330" r:id="rId62"/>
    <p:sldId id="369" r:id="rId63"/>
    <p:sldId id="331" r:id="rId64"/>
    <p:sldId id="370" r:id="rId65"/>
    <p:sldId id="332" r:id="rId66"/>
    <p:sldId id="306" r:id="rId67"/>
    <p:sldId id="286"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92" d="100"/>
          <a:sy n="92" d="100"/>
        </p:scale>
        <p:origin x="-19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ED5582-FB99-47F6-AB0D-C64978AEBB43}" type="datetimeFigureOut">
              <a:rPr lang="fr-FR" smtClean="0"/>
              <a:pPr/>
              <a:t>18/03/2024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52952D-6374-4B2B-8081-24B010AE2E5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D5582-FB99-47F6-AB0D-C64978AEBB43}" type="datetimeFigureOut">
              <a:rPr lang="fr-FR" smtClean="0"/>
              <a:pPr/>
              <a:t>18/03/2024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2952D-6374-4B2B-8081-24B010AE2E5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hyperlink" Target="https://www.google.com/url?sa=i&amp;url=https://www.researchgate.net/figure/Theoretical-interactions-between-biosurfactant-molecules-and-bacterial-cells-Primary_fig2_345978847&amp;psig=AOvVaw3smoY4X726WJUyfE2qui6W&amp;ust=1710181536748000&amp;source=images&amp;cd=vfe&amp;opi=89978449&amp;ved=0CBMQjhxqFwoTCOi0i-yo6oQDFQAAAAAdAAAAABAD"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ogle.com/url?sa=i&amp;url=https://www.sciencedirect.com/science/article/pii/S2212429222000748&amp;psig=AOvVaw3DCOeCV_4SfuGsyJ4i8RVa&amp;ust=1710183000701000&amp;source=images&amp;cd=vfe&amp;opi=89978449&amp;ved=0CBMQjhxqFwoTCKiplqeu6oQDFQAAAAAdAAAAABAR"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be/imgres?imgurl=sci.cancerresearchuk.org/labs/fsu/pictures/yeast2.jpg&amp;imgrefurl=http://sci.cancerresearchuk.org/labs/fsu/yeast.html&amp;h=1447&amp;w=1285&amp;sz=486&amp;tbnid=_FCsbBGVPT4J:&amp;tbnh=149&amp;tbnw=133&amp;prev=/images?q=saccharomyces&amp;start=20&amp;hl=nl&amp;lr=&amp;ie=UTF-8&amp;oe=UTF-8&amp;sa=N"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e la date 3"/>
          <p:cNvSpPr txBox="1">
            <a:spLocks/>
          </p:cNvSpPr>
          <p:nvPr/>
        </p:nvSpPr>
        <p:spPr bwMode="auto">
          <a:xfrm>
            <a:off x="24681" y="6528970"/>
            <a:ext cx="3467199" cy="285750"/>
          </a:xfrm>
          <a:prstGeom prst="rect">
            <a:avLst/>
          </a:prstGeom>
          <a:solidFill>
            <a:schemeClr val="accent2">
              <a:lumMod val="20000"/>
              <a:lumOff val="80000"/>
            </a:schemeClr>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Verdana" pitchFamily="34" charset="0"/>
                <a:cs typeface="Arial" pitchFamily="34" charset="0"/>
              </a:rPr>
              <a:t>MASTER : APPLIED MICROBIOLOGY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Ellipse 11"/>
          <p:cNvSpPr/>
          <p:nvPr/>
        </p:nvSpPr>
        <p:spPr>
          <a:xfrm>
            <a:off x="1071539" y="500042"/>
            <a:ext cx="3714775" cy="76834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fr-FR" sz="1600" b="1" dirty="0">
                <a:solidFill>
                  <a:srgbClr val="FF0000"/>
                </a:solidFill>
                <a:latin typeface="Verdana" pitchFamily="34" charset="0"/>
                <a:cs typeface="Arial" pitchFamily="34" charset="0"/>
              </a:rPr>
              <a:t>THERAPEUTIC MICROORGANISMS</a:t>
            </a:r>
            <a:endParaRPr lang="fr-FR" sz="1600" dirty="0" smtClean="0">
              <a:solidFill>
                <a:srgbClr val="FF0000"/>
              </a:solidFill>
              <a:latin typeface="Arial" pitchFamily="34" charset="0"/>
              <a:cs typeface="Arial" pitchFamily="34" charset="0"/>
            </a:endParaRPr>
          </a:p>
        </p:txBody>
      </p:sp>
      <p:sp>
        <p:nvSpPr>
          <p:cNvPr id="13" name="Ellipse 12"/>
          <p:cNvSpPr/>
          <p:nvPr/>
        </p:nvSpPr>
        <p:spPr>
          <a:xfrm>
            <a:off x="467544" y="1789459"/>
            <a:ext cx="5929324" cy="8683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fr-FR" b="1" dirty="0" err="1">
                <a:solidFill>
                  <a:schemeClr val="bg1"/>
                </a:solidFill>
                <a:latin typeface="Verdana" pitchFamily="34" charset="0"/>
                <a:cs typeface="Arial" pitchFamily="34" charset="0"/>
              </a:rPr>
              <a:t>Chapter</a:t>
            </a:r>
            <a:r>
              <a:rPr lang="fr-FR" b="1" dirty="0">
                <a:solidFill>
                  <a:schemeClr val="bg1"/>
                </a:solidFill>
                <a:latin typeface="Verdana" pitchFamily="34" charset="0"/>
                <a:cs typeface="Arial" pitchFamily="34" charset="0"/>
              </a:rPr>
              <a:t> 2. </a:t>
            </a:r>
            <a:r>
              <a:rPr lang="fr-FR" b="1" dirty="0" smtClean="0">
                <a:solidFill>
                  <a:schemeClr val="bg1"/>
                </a:solidFill>
                <a:latin typeface="Verdana" pitchFamily="34" charset="0"/>
                <a:cs typeface="Arial" pitchFamily="34" charset="0"/>
              </a:rPr>
              <a:t>Probiotics</a:t>
            </a:r>
          </a:p>
          <a:p>
            <a:pPr lvl="0" algn="ctr" fontAlgn="base">
              <a:spcBef>
                <a:spcPct val="0"/>
              </a:spcBef>
              <a:spcAft>
                <a:spcPct val="0"/>
              </a:spcAft>
            </a:pPr>
            <a:r>
              <a:rPr kumimoji="0" lang="fr-FR" sz="1800" b="1" i="0" u="none" strike="noStrike" cap="none" normalizeH="0" baseline="0" dirty="0" smtClean="0">
                <a:ln>
                  <a:noFill/>
                </a:ln>
                <a:solidFill>
                  <a:schemeClr val="bg1"/>
                </a:solidFill>
                <a:effectLst/>
                <a:latin typeface="Verdana" pitchFamily="34" charset="0"/>
                <a:cs typeface="Arial" pitchFamily="34" charset="0"/>
              </a:rPr>
              <a:t>Chapitre 2. Les </a:t>
            </a:r>
            <a:r>
              <a:rPr kumimoji="0" lang="fr-FR" sz="1800" b="1" i="0" u="none" strike="noStrike" cap="none" normalizeH="0" baseline="0" dirty="0" err="1" smtClean="0">
                <a:ln>
                  <a:noFill/>
                </a:ln>
                <a:solidFill>
                  <a:schemeClr val="bg1"/>
                </a:solidFill>
                <a:effectLst/>
                <a:latin typeface="Verdana" pitchFamily="34" charset="0"/>
                <a:cs typeface="Arial" pitchFamily="34" charset="0"/>
              </a:rPr>
              <a:t>probiotiques</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4" name="Espace réservé de la date 3"/>
          <p:cNvSpPr txBox="1">
            <a:spLocks/>
          </p:cNvSpPr>
          <p:nvPr/>
        </p:nvSpPr>
        <p:spPr bwMode="auto">
          <a:xfrm>
            <a:off x="7256312" y="6514902"/>
            <a:ext cx="1857388" cy="314962"/>
          </a:xfrm>
          <a:prstGeom prst="rect">
            <a:avLst/>
          </a:prstGeom>
          <a:solidFill>
            <a:schemeClr val="accent2">
              <a:lumMod val="20000"/>
              <a:lumOff val="80000"/>
            </a:schemeClr>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Verdana" pitchFamily="34" charset="0"/>
                <a:cs typeface="Arial" pitchFamily="34" charset="0"/>
              </a:rPr>
              <a:t>Pr. </a:t>
            </a:r>
            <a:r>
              <a:rPr lang="en-US" sz="1200" b="1" dirty="0" err="1" smtClean="0">
                <a:solidFill>
                  <a:srgbClr val="FF0000"/>
                </a:solidFill>
                <a:latin typeface="Verdana" pitchFamily="34" charset="0"/>
                <a:cs typeface="Arial" pitchFamily="34" charset="0"/>
              </a:rPr>
              <a:t>Tayeb</a:t>
            </a:r>
            <a:r>
              <a:rPr lang="en-US" sz="1200" b="1" dirty="0" smtClean="0">
                <a:solidFill>
                  <a:srgbClr val="FF0000"/>
                </a:solidFill>
                <a:latin typeface="Verdana" pitchFamily="34" charset="0"/>
                <a:cs typeface="Arial" pitchFamily="34" charset="0"/>
              </a:rPr>
              <a:t> IDOUI</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ZoneTexte 15"/>
          <p:cNvSpPr txBox="1"/>
          <p:nvPr/>
        </p:nvSpPr>
        <p:spPr>
          <a:xfrm>
            <a:off x="164826" y="3212976"/>
            <a:ext cx="4653730" cy="2031325"/>
          </a:xfrm>
          <a:prstGeom prst="rect">
            <a:avLst/>
          </a:prstGeom>
          <a:noFill/>
        </p:spPr>
        <p:txBody>
          <a:bodyPr wrap="square" rtlCol="0">
            <a:spAutoFit/>
          </a:bodyPr>
          <a:lstStyle/>
          <a:p>
            <a:pPr marL="342900" indent="-342900">
              <a:buAutoNum type="arabicPeriod"/>
            </a:pPr>
            <a:r>
              <a:rPr lang="en-US" sz="1400" b="1" dirty="0">
                <a:cs typeface="Arial" pitchFamily="34" charset="0"/>
              </a:rPr>
              <a:t>History and definitions of </a:t>
            </a:r>
            <a:r>
              <a:rPr lang="en-US" sz="1400" b="1" dirty="0" smtClean="0">
                <a:cs typeface="Arial" pitchFamily="34" charset="0"/>
              </a:rPr>
              <a:t>probiotics</a:t>
            </a:r>
          </a:p>
          <a:p>
            <a:pPr marL="342900" indent="-342900">
              <a:buAutoNum type="arabicPeriod"/>
            </a:pPr>
            <a:r>
              <a:rPr lang="en-US" sz="1400" b="1" dirty="0" smtClean="0">
                <a:cs typeface="Arial" pitchFamily="34" charset="0"/>
              </a:rPr>
              <a:t>  </a:t>
            </a:r>
            <a:r>
              <a:rPr lang="en-US" sz="1400" b="1" dirty="0">
                <a:cs typeface="Arial" pitchFamily="34" charset="0"/>
              </a:rPr>
              <a:t>Who are </a:t>
            </a:r>
            <a:r>
              <a:rPr lang="en-US" sz="1400" b="1" dirty="0" smtClean="0">
                <a:cs typeface="Arial" pitchFamily="34" charset="0"/>
              </a:rPr>
              <a:t>probiotics</a:t>
            </a:r>
          </a:p>
          <a:p>
            <a:pPr marL="342900" indent="-342900">
              <a:buAutoNum type="arabicPeriod"/>
            </a:pPr>
            <a:r>
              <a:rPr lang="en-US" sz="1400" b="1" dirty="0" smtClean="0">
                <a:cs typeface="Arial" pitchFamily="34" charset="0"/>
              </a:rPr>
              <a:t>The </a:t>
            </a:r>
            <a:r>
              <a:rPr lang="en-US" sz="1400" b="1" dirty="0">
                <a:cs typeface="Arial" pitchFamily="34" charset="0"/>
              </a:rPr>
              <a:t>main probiotic species  </a:t>
            </a:r>
            <a:endParaRPr lang="en-US" sz="1400" b="1" dirty="0" smtClean="0">
              <a:cs typeface="Arial" pitchFamily="34" charset="0"/>
            </a:endParaRPr>
          </a:p>
          <a:p>
            <a:pPr marL="342900" indent="-342900">
              <a:buAutoNum type="arabicPeriod"/>
            </a:pPr>
            <a:r>
              <a:rPr lang="en-US" sz="1400" b="1" dirty="0" smtClean="0">
                <a:cs typeface="Arial" pitchFamily="34" charset="0"/>
              </a:rPr>
              <a:t>Main </a:t>
            </a:r>
            <a:r>
              <a:rPr lang="en-US" sz="1400" b="1" dirty="0">
                <a:cs typeface="Arial" pitchFamily="34" charset="0"/>
              </a:rPr>
              <a:t>selection criteria for </a:t>
            </a:r>
            <a:r>
              <a:rPr lang="en-US" sz="1400" b="1" dirty="0" smtClean="0">
                <a:cs typeface="Arial" pitchFamily="34" charset="0"/>
              </a:rPr>
              <a:t>probiotics</a:t>
            </a:r>
          </a:p>
          <a:p>
            <a:pPr marL="342900" indent="-342900">
              <a:buAutoNum type="arabicPeriod"/>
            </a:pPr>
            <a:r>
              <a:rPr lang="en-US" sz="1400" b="1" dirty="0" smtClean="0">
                <a:cs typeface="Arial" pitchFamily="34" charset="0"/>
              </a:rPr>
              <a:t>Conclusion </a:t>
            </a:r>
            <a:r>
              <a:rPr lang="en-US" sz="1400" b="1" dirty="0">
                <a:cs typeface="Arial" pitchFamily="34" charset="0"/>
              </a:rPr>
              <a:t>on the criteria for choosing </a:t>
            </a:r>
            <a:r>
              <a:rPr lang="en-US" sz="1400" b="1" dirty="0" smtClean="0">
                <a:cs typeface="Arial" pitchFamily="34" charset="0"/>
              </a:rPr>
              <a:t>probiotics</a:t>
            </a:r>
          </a:p>
          <a:p>
            <a:pPr marL="342900" indent="-342900">
              <a:buAutoNum type="arabicPeriod"/>
            </a:pPr>
            <a:r>
              <a:rPr lang="en-US" sz="1400" b="1" dirty="0" smtClean="0">
                <a:cs typeface="Arial" pitchFamily="34" charset="0"/>
              </a:rPr>
              <a:t>Pharmacology </a:t>
            </a:r>
            <a:r>
              <a:rPr lang="en-US" sz="1400" b="1" dirty="0">
                <a:cs typeface="Arial" pitchFamily="34" charset="0"/>
              </a:rPr>
              <a:t>and pharmacokinetics of </a:t>
            </a:r>
            <a:r>
              <a:rPr lang="en-US" sz="1400" b="1" dirty="0" smtClean="0">
                <a:cs typeface="Arial" pitchFamily="34" charset="0"/>
              </a:rPr>
              <a:t>probiotics</a:t>
            </a:r>
          </a:p>
          <a:p>
            <a:pPr marL="342900" indent="-342900">
              <a:buAutoNum type="arabicPeriod"/>
            </a:pPr>
            <a:r>
              <a:rPr lang="en-US" sz="1400" b="1" dirty="0" smtClean="0">
                <a:cs typeface="Arial" pitchFamily="34" charset="0"/>
              </a:rPr>
              <a:t>Reasons </a:t>
            </a:r>
            <a:r>
              <a:rPr lang="en-US" sz="1400" b="1" dirty="0">
                <a:cs typeface="Arial" pitchFamily="34" charset="0"/>
              </a:rPr>
              <a:t>for choosing </a:t>
            </a:r>
            <a:r>
              <a:rPr lang="en-US" sz="1400" b="1" dirty="0" smtClean="0">
                <a:cs typeface="Arial" pitchFamily="34" charset="0"/>
              </a:rPr>
              <a:t>probiotics</a:t>
            </a:r>
          </a:p>
          <a:p>
            <a:pPr marL="342900" indent="-342900">
              <a:buAutoNum type="arabicPeriod"/>
            </a:pPr>
            <a:r>
              <a:rPr lang="en-US" sz="1400" b="1" dirty="0" smtClean="0">
                <a:cs typeface="Arial" pitchFamily="34" charset="0"/>
              </a:rPr>
              <a:t>Guide </a:t>
            </a:r>
            <a:r>
              <a:rPr lang="en-US" sz="1400" b="1" dirty="0">
                <a:cs typeface="Arial" pitchFamily="34" charset="0"/>
              </a:rPr>
              <a:t>for the evaluation of probiotics for food </a:t>
            </a:r>
            <a:r>
              <a:rPr lang="en-US" sz="1400" b="1" dirty="0" smtClean="0">
                <a:cs typeface="Arial" pitchFamily="34" charset="0"/>
              </a:rPr>
              <a:t>use</a:t>
            </a:r>
          </a:p>
          <a:p>
            <a:pPr marL="342900" indent="-342900">
              <a:buAutoNum type="arabicPeriod"/>
            </a:pPr>
            <a:r>
              <a:rPr lang="en-US" sz="1400" b="1" dirty="0" smtClean="0">
                <a:cs typeface="Arial" pitchFamily="34" charset="0"/>
              </a:rPr>
              <a:t>Place </a:t>
            </a:r>
            <a:r>
              <a:rPr lang="en-US" sz="1400" b="1" dirty="0">
                <a:cs typeface="Arial" pitchFamily="34" charset="0"/>
              </a:rPr>
              <a:t>of probiotics in the classification of “health foods”</a:t>
            </a:r>
            <a:endParaRPr lang="fr-FR" sz="1400" b="1" dirty="0" smtClean="0">
              <a:cs typeface="Arial" pitchFamily="34" charset="0"/>
            </a:endParaRPr>
          </a:p>
        </p:txBody>
      </p:sp>
      <p:pic>
        <p:nvPicPr>
          <p:cNvPr id="17" name="Picture 1"/>
          <p:cNvPicPr>
            <a:picLocks noChangeAspect="1" noChangeArrowheads="1"/>
          </p:cNvPicPr>
          <p:nvPr/>
        </p:nvPicPr>
        <p:blipFill>
          <a:blip r:embed="rId2"/>
          <a:srcRect/>
          <a:stretch>
            <a:fillRect/>
          </a:stretch>
        </p:blipFill>
        <p:spPr bwMode="auto">
          <a:xfrm>
            <a:off x="6218922" y="1"/>
            <a:ext cx="2925078" cy="2060848"/>
          </a:xfrm>
          <a:prstGeom prst="rect">
            <a:avLst/>
          </a:prstGeom>
          <a:noFill/>
          <a:ln w="9525">
            <a:noFill/>
            <a:miter lim="800000"/>
            <a:headEnd/>
            <a:tailEnd/>
          </a:ln>
          <a:effectLst/>
        </p:spPr>
      </p:pic>
      <p:sp>
        <p:nvSpPr>
          <p:cNvPr id="18" name="ZoneTexte 17"/>
          <p:cNvSpPr txBox="1"/>
          <p:nvPr/>
        </p:nvSpPr>
        <p:spPr>
          <a:xfrm>
            <a:off x="4932040" y="3140968"/>
            <a:ext cx="4104456" cy="3108543"/>
          </a:xfrm>
          <a:prstGeom prst="rect">
            <a:avLst/>
          </a:prstGeom>
          <a:noFill/>
        </p:spPr>
        <p:txBody>
          <a:bodyPr wrap="square" rtlCol="0">
            <a:spAutoFit/>
          </a:bodyPr>
          <a:lstStyle/>
          <a:p>
            <a:pPr marL="342900" indent="-342900" algn="just">
              <a:buAutoNum type="arabicPeriod"/>
            </a:pPr>
            <a:r>
              <a:rPr lang="fr-FR" sz="1400" b="1" dirty="0" smtClean="0">
                <a:latin typeface="Arial" pitchFamily="34" charset="0"/>
                <a:cs typeface="Arial" pitchFamily="34" charset="0"/>
              </a:rPr>
              <a:t>Historique et définitions des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marL="342900" indent="-342900" algn="just">
              <a:buAutoNum type="arabicPeriod"/>
            </a:pPr>
            <a:r>
              <a:rPr lang="fr-FR" sz="1400" b="1" dirty="0" smtClean="0">
                <a:latin typeface="Arial" pitchFamily="34" charset="0"/>
                <a:cs typeface="Arial" pitchFamily="34" charset="0"/>
              </a:rPr>
              <a:t> Qui sont les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marL="342900" indent="-342900" algn="just">
              <a:buAutoNum type="arabicPeriod"/>
            </a:pPr>
            <a:r>
              <a:rPr lang="fr-FR" sz="1400" b="1" dirty="0" smtClean="0">
                <a:latin typeface="Arial" pitchFamily="34" charset="0"/>
                <a:cs typeface="Arial" pitchFamily="34" charset="0"/>
              </a:rPr>
              <a:t>Les </a:t>
            </a:r>
            <a:r>
              <a:rPr lang="fr-FR" sz="1200" b="1" dirty="0" smtClean="0">
                <a:latin typeface="Arial" pitchFamily="34" charset="0"/>
                <a:cs typeface="Arial" pitchFamily="34" charset="0"/>
              </a:rPr>
              <a:t>principales</a:t>
            </a:r>
            <a:r>
              <a:rPr lang="fr-FR" sz="1400" b="1" dirty="0" smtClean="0">
                <a:latin typeface="Arial" pitchFamily="34" charset="0"/>
                <a:cs typeface="Arial" pitchFamily="34" charset="0"/>
              </a:rPr>
              <a:t> espèces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marL="342900" indent="-342900" algn="just">
              <a:buAutoNum type="arabicPeriod"/>
            </a:pPr>
            <a:r>
              <a:rPr lang="fr-FR" sz="1400" b="1" dirty="0" smtClean="0">
                <a:latin typeface="Arial" pitchFamily="34" charset="0"/>
                <a:cs typeface="Arial" pitchFamily="34" charset="0"/>
              </a:rPr>
              <a:t> Principaux critères de sélection des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marL="342900" indent="-342900" algn="just">
              <a:buAutoNum type="arabicPeriod"/>
            </a:pPr>
            <a:r>
              <a:rPr lang="fr-FR" sz="1400" b="1" dirty="0" smtClean="0">
                <a:latin typeface="Arial" pitchFamily="34" charset="0"/>
                <a:cs typeface="Arial" pitchFamily="34" charset="0"/>
              </a:rPr>
              <a:t>Conclusion sur les critères de choix des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marL="342900" lvl="0" indent="-342900" algn="just">
              <a:buFontTx/>
              <a:buAutoNum type="arabicPeriod"/>
            </a:pPr>
            <a:r>
              <a:rPr lang="fr-FR" sz="1400" b="1" dirty="0" smtClean="0">
                <a:latin typeface="Arial" pitchFamily="34" charset="0"/>
                <a:cs typeface="Arial" pitchFamily="34" charset="0"/>
              </a:rPr>
              <a:t>Pharmacologie et pharmacocinétique des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marL="342900" indent="-342900" algn="just">
              <a:buFontTx/>
              <a:buAutoNum type="arabicPeriod"/>
            </a:pPr>
            <a:r>
              <a:rPr lang="fr-FR" sz="1400" b="1" dirty="0" smtClean="0">
                <a:latin typeface="Arial" pitchFamily="34" charset="0"/>
                <a:cs typeface="Arial" pitchFamily="34" charset="0"/>
              </a:rPr>
              <a:t>Raisons du choix des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marL="342900" indent="-342900" algn="just">
              <a:buFontTx/>
              <a:buAutoNum type="arabicPeriod"/>
            </a:pPr>
            <a:r>
              <a:rPr lang="fr-FR" sz="1400" b="1" dirty="0" smtClean="0">
                <a:latin typeface="Arial" pitchFamily="34" charset="0"/>
                <a:cs typeface="Arial" pitchFamily="34" charset="0"/>
              </a:rPr>
              <a:t>Guide pour l’évaluation des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en utilisation alimentaire</a:t>
            </a:r>
          </a:p>
          <a:p>
            <a:pPr marL="342900" indent="-342900" algn="just">
              <a:buFontTx/>
              <a:buAutoNum type="arabicPeriod"/>
            </a:pPr>
            <a:r>
              <a:rPr lang="fr-FR" sz="1400" b="1" dirty="0" smtClean="0">
                <a:latin typeface="Arial" pitchFamily="34" charset="0"/>
                <a:cs typeface="Arial" pitchFamily="34" charset="0"/>
              </a:rPr>
              <a:t>Place des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dans la classification des « aliments santé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3180044" y="965627"/>
            <a:ext cx="4603754" cy="203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err="1" smtClean="0">
                <a:ln>
                  <a:noFill/>
                </a:ln>
                <a:solidFill>
                  <a:srgbClr val="FF0000"/>
                </a:solidFill>
                <a:effectLst/>
                <a:latin typeface="Arial" pitchFamily="34" charset="0"/>
                <a:cs typeface="Arial" pitchFamily="34" charset="0"/>
              </a:rPr>
              <a:t>Lactobacillus</a:t>
            </a:r>
            <a:endParaRPr kumimoji="0" lang="fr-FR" b="1" i="1"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1" u="none" strike="noStrike" cap="none" normalizeH="0" baseline="0" dirty="0" smtClean="0">
              <a:ln>
                <a:noFill/>
              </a:ln>
              <a:solidFill>
                <a:schemeClr val="tx1"/>
              </a:solidFill>
              <a:effectLst/>
              <a:latin typeface="Times" pitchFamily="18" charset="0"/>
              <a:cs typeface="Arial" pitchFamily="34" charset="0"/>
            </a:endParaRPr>
          </a:p>
          <a:p>
            <a:pPr fontAlgn="base">
              <a:spcBef>
                <a:spcPct val="0"/>
              </a:spcBef>
              <a:spcAft>
                <a:spcPct val="0"/>
              </a:spcAft>
            </a:pPr>
            <a:r>
              <a:rPr kumimoji="0" lang="fr-FR" sz="1600" b="1" i="1" u="none" strike="noStrike" cap="none" normalizeH="0" baseline="0" dirty="0" smtClean="0">
                <a:ln>
                  <a:noFill/>
                </a:ln>
                <a:effectLst/>
                <a:latin typeface="Times" pitchFamily="18" charset="0"/>
                <a:cs typeface="Arial" pitchFamily="34" charset="0"/>
              </a:rPr>
              <a:t>L. </a:t>
            </a:r>
            <a:r>
              <a:rPr lang="fr-FR" sz="1600" b="1" i="1" dirty="0" err="1" smtClean="0">
                <a:latin typeface="Times" pitchFamily="18" charset="0"/>
                <a:cs typeface="Arial" pitchFamily="34" charset="0"/>
              </a:rPr>
              <a:t>acidophilus</a:t>
            </a:r>
            <a:r>
              <a:rPr lang="fr-FR" sz="1600" b="1" i="1" dirty="0" smtClean="0">
                <a:latin typeface="Times" pitchFamily="18" charset="0"/>
                <a:cs typeface="Arial" pitchFamily="34" charset="0"/>
              </a:rPr>
              <a:t>                            L. </a:t>
            </a:r>
            <a:r>
              <a:rPr lang="fr-FR" sz="1600" b="1" i="1" dirty="0" err="1" smtClean="0">
                <a:latin typeface="Times" pitchFamily="18" charset="0"/>
                <a:cs typeface="Arial" pitchFamily="34" charset="0"/>
              </a:rPr>
              <a:t>casei</a:t>
            </a:r>
            <a:endParaRPr kumimoji="0" lang="fr-FR" sz="1600" b="1" i="1" u="none" strike="noStrike" cap="none" normalizeH="0" baseline="0" dirty="0" smtClean="0">
              <a:ln>
                <a:noFill/>
              </a:ln>
              <a:effectLst/>
              <a:latin typeface="Times" pitchFamily="18" charset="0"/>
              <a:cs typeface="Arial" pitchFamily="34" charset="0"/>
            </a:endParaRPr>
          </a:p>
          <a:p>
            <a:pPr marL="0" marR="0" lvl="0" indent="0" algn="l" defTabSz="914400" rtl="0" eaLnBrk="1" fontAlgn="base" latinLnBrk="0" hangingPunct="1">
              <a:spcBef>
                <a:spcPct val="0"/>
              </a:spcBef>
              <a:spcAft>
                <a:spcPct val="0"/>
              </a:spcAft>
              <a:buClrTx/>
              <a:buSzTx/>
              <a:buFontTx/>
              <a:buNone/>
              <a:tabLst/>
            </a:pPr>
            <a:r>
              <a:rPr kumimoji="0" lang="fr-FR" sz="1600" b="1" i="1" u="none" strike="noStrike" cap="none" normalizeH="0" baseline="0" dirty="0" smtClean="0">
                <a:ln>
                  <a:noFill/>
                </a:ln>
                <a:effectLst/>
                <a:latin typeface="Times" pitchFamily="18" charset="0"/>
                <a:cs typeface="Arial" pitchFamily="34" charset="0"/>
              </a:rPr>
              <a:t>L. </a:t>
            </a:r>
            <a:r>
              <a:rPr kumimoji="0" lang="fr-FR" sz="1600" b="1" i="1" u="none" strike="noStrike" cap="none" normalizeH="0" baseline="0" dirty="0" err="1" smtClean="0">
                <a:ln>
                  <a:noFill/>
                </a:ln>
                <a:effectLst/>
                <a:latin typeface="Times" pitchFamily="18" charset="0"/>
                <a:cs typeface="Arial" pitchFamily="34" charset="0"/>
              </a:rPr>
              <a:t>crispatus</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curvatus</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delbrueckii</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fermentum</a:t>
            </a:r>
            <a:r>
              <a:rPr kumimoji="0" lang="fr-FR" sz="1600" b="1" i="1" u="none" strike="noStrike" cap="none" normalizeH="0" baseline="0" dirty="0" smtClean="0">
                <a:ln>
                  <a:noFill/>
                </a:ln>
                <a:effectLst/>
                <a:latin typeface="Times" pitchFamily="18" charset="0"/>
                <a:cs typeface="Arial" pitchFamily="34" charset="0"/>
              </a:rPr>
              <a:t> </a:t>
            </a:r>
          </a:p>
          <a:p>
            <a:pPr marL="0" marR="0" lvl="0" indent="0" algn="l" defTabSz="914400" rtl="0" eaLnBrk="1" fontAlgn="base" latinLnBrk="0" hangingPunct="1">
              <a:spcBef>
                <a:spcPct val="0"/>
              </a:spcBef>
              <a:spcAft>
                <a:spcPct val="0"/>
              </a:spcAft>
              <a:buClrTx/>
              <a:buSzTx/>
              <a:buFontTx/>
              <a:buNone/>
              <a:tabLst/>
            </a:pPr>
            <a:r>
              <a:rPr kumimoji="0" lang="fr-FR" sz="1600" b="1" i="1" u="none" strike="noStrike" cap="none" normalizeH="0" baseline="0" dirty="0" smtClean="0">
                <a:ln>
                  <a:noFill/>
                </a:ln>
                <a:effectLst/>
                <a:latin typeface="Times" pitchFamily="18" charset="0"/>
                <a:cs typeface="Arial" pitchFamily="34" charset="0"/>
              </a:rPr>
              <a:t>L. </a:t>
            </a:r>
            <a:r>
              <a:rPr kumimoji="0" lang="fr-FR" sz="1600" b="1" i="1" u="none" strike="noStrike" cap="none" normalizeH="0" baseline="0" dirty="0" err="1" smtClean="0">
                <a:ln>
                  <a:noFill/>
                </a:ln>
                <a:effectLst/>
                <a:latin typeface="Times" pitchFamily="18" charset="0"/>
                <a:cs typeface="Arial" pitchFamily="34" charset="0"/>
              </a:rPr>
              <a:t>gasseri</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johnsonii</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paracasei</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plantarum</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reuteri</a:t>
            </a:r>
            <a:r>
              <a:rPr kumimoji="0" lang="fr-FR" sz="1600" b="1" i="1" u="none" strike="noStrike" cap="none" normalizeH="0" baseline="0" dirty="0" smtClean="0">
                <a:ln>
                  <a:noFill/>
                </a:ln>
                <a:effectLst/>
                <a:latin typeface="Times" pitchFamily="18" charset="0"/>
                <a:cs typeface="Arial" pitchFamily="34" charset="0"/>
              </a:rPr>
              <a:t>                                 L. </a:t>
            </a:r>
            <a:r>
              <a:rPr kumimoji="0" lang="fr-FR" sz="1600" b="1" i="1" u="none" strike="noStrike" cap="none" normalizeH="0" baseline="0" dirty="0" err="1" smtClean="0">
                <a:ln>
                  <a:noFill/>
                </a:ln>
                <a:effectLst/>
                <a:latin typeface="Times" pitchFamily="18" charset="0"/>
                <a:cs typeface="Arial" pitchFamily="34" charset="0"/>
              </a:rPr>
              <a:t>rhamnosus</a:t>
            </a:r>
            <a:endParaRPr kumimoji="0" lang="fr-FR" sz="1600" b="1" i="1" u="none" strike="noStrike" cap="none" normalizeH="0" baseline="0" dirty="0" smtClean="0">
              <a:ln>
                <a:noFill/>
              </a:ln>
              <a:effectLst/>
              <a:latin typeface="Times" pitchFamily="18" charset="0"/>
              <a:cs typeface="Arial" pitchFamily="34" charset="0"/>
            </a:endParaRPr>
          </a:p>
        </p:txBody>
      </p:sp>
      <p:sp>
        <p:nvSpPr>
          <p:cNvPr id="5" name="Text Box 8"/>
          <p:cNvSpPr txBox="1">
            <a:spLocks noChangeArrowheads="1"/>
          </p:cNvSpPr>
          <p:nvPr/>
        </p:nvSpPr>
        <p:spPr bwMode="auto">
          <a:xfrm>
            <a:off x="2928926" y="142852"/>
            <a:ext cx="5072098" cy="707886"/>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fr-FR" sz="2400" b="1" dirty="0">
                <a:latin typeface="Times New Roman" pitchFamily="18" charset="0"/>
                <a:cs typeface="Arial" pitchFamily="34" charset="0"/>
              </a:rPr>
              <a:t>The main </a:t>
            </a:r>
            <a:r>
              <a:rPr lang="fr-FR" sz="2400" b="1" dirty="0" err="1">
                <a:latin typeface="Times New Roman" pitchFamily="18" charset="0"/>
                <a:cs typeface="Arial" pitchFamily="34" charset="0"/>
              </a:rPr>
              <a:t>probiotic</a:t>
            </a:r>
            <a:r>
              <a:rPr lang="fr-FR" sz="2400" b="1" dirty="0">
                <a:latin typeface="Times New Roman" pitchFamily="18" charset="0"/>
                <a:cs typeface="Arial" pitchFamily="34" charset="0"/>
              </a:rPr>
              <a:t> </a:t>
            </a:r>
            <a:r>
              <a:rPr lang="fr-FR" sz="2400" b="1" dirty="0" err="1" smtClean="0">
                <a:latin typeface="Times New Roman" pitchFamily="18" charset="0"/>
                <a:cs typeface="Arial" pitchFamily="34" charset="0"/>
              </a:rPr>
              <a:t>species</a:t>
            </a:r>
            <a:endParaRPr lang="fr-FR" sz="2400" b="1" dirty="0" smtClean="0">
              <a:latin typeface="Times New Roman" pitchFamily="18" charset="0"/>
              <a:cs typeface="Arial" pitchFamily="34" charset="0"/>
            </a:endParaRPr>
          </a:p>
          <a:p>
            <a:pPr algn="ctr" fontAlgn="base">
              <a:spcBef>
                <a:spcPct val="0"/>
              </a:spcBef>
              <a:spcAft>
                <a:spcPct val="0"/>
              </a:spcAft>
            </a:pPr>
            <a:r>
              <a:rPr lang="fr-FR" sz="1600" b="1" dirty="0">
                <a:solidFill>
                  <a:srgbClr val="0070C0"/>
                </a:solidFill>
                <a:latin typeface="Rockwell" pitchFamily="18" charset="0"/>
                <a:cs typeface="Arial" pitchFamily="34" charset="0"/>
              </a:rPr>
              <a:t>Les principales </a:t>
            </a:r>
            <a:r>
              <a:rPr lang="fr-FR" sz="1600" b="1" dirty="0" err="1">
                <a:solidFill>
                  <a:srgbClr val="0070C0"/>
                </a:solidFill>
                <a:latin typeface="Rockwell" pitchFamily="18" charset="0"/>
                <a:cs typeface="Arial" pitchFamily="34" charset="0"/>
              </a:rPr>
              <a:t>espéces</a:t>
            </a:r>
            <a:r>
              <a:rPr lang="fr-FR" sz="1600" b="1" dirty="0">
                <a:solidFill>
                  <a:srgbClr val="0070C0"/>
                </a:solidFill>
                <a:latin typeface="Rockwell" pitchFamily="18" charset="0"/>
                <a:cs typeface="Arial" pitchFamily="34" charset="0"/>
              </a:rPr>
              <a:t> </a:t>
            </a:r>
            <a:r>
              <a:rPr lang="fr-FR" sz="1600" b="1" dirty="0" err="1" smtClean="0">
                <a:solidFill>
                  <a:srgbClr val="0070C0"/>
                </a:solidFill>
                <a:latin typeface="Rockwell" pitchFamily="18" charset="0"/>
                <a:cs typeface="Arial" pitchFamily="34" charset="0"/>
              </a:rPr>
              <a:t>probiotiques</a:t>
            </a:r>
            <a:endParaRPr lang="fr-FR" sz="1600" dirty="0">
              <a:solidFill>
                <a:srgbClr val="0070C0"/>
              </a:solidFill>
              <a:latin typeface="Rockwell" pitchFamily="18" charset="0"/>
              <a:cs typeface="Arial" pitchFamily="34" charset="0"/>
            </a:endParaRPr>
          </a:p>
        </p:txBody>
      </p:sp>
      <p:sp>
        <p:nvSpPr>
          <p:cNvPr id="7" name="Rectangle 6"/>
          <p:cNvSpPr/>
          <p:nvPr/>
        </p:nvSpPr>
        <p:spPr>
          <a:xfrm>
            <a:off x="264938" y="3140968"/>
            <a:ext cx="8627542" cy="3139321"/>
          </a:xfrm>
          <a:prstGeom prst="rect">
            <a:avLst/>
          </a:prstGeom>
        </p:spPr>
        <p:txBody>
          <a:bodyPr wrap="square">
            <a:spAutoFit/>
          </a:bodyPr>
          <a:lstStyle/>
          <a:p>
            <a:pPr algn="just"/>
            <a:r>
              <a:rPr lang="en-US" sz="1600" b="1" dirty="0">
                <a:solidFill>
                  <a:srgbClr val="FF0000"/>
                </a:solidFill>
                <a:latin typeface="Times" pitchFamily="18" charset="0"/>
                <a:cs typeface="Times" pitchFamily="18" charset="0"/>
              </a:rPr>
              <a:t>LAB</a:t>
            </a:r>
            <a:r>
              <a:rPr lang="en-US" sz="1600" b="1" dirty="0">
                <a:latin typeface="Times" pitchFamily="18" charset="0"/>
                <a:cs typeface="Times" pitchFamily="18" charset="0"/>
              </a:rPr>
              <a:t> </a:t>
            </a:r>
            <a:r>
              <a:rPr lang="en-US" sz="1600" b="1" dirty="0">
                <a:solidFill>
                  <a:srgbClr val="FF0000"/>
                </a:solidFill>
                <a:latin typeface="Times" pitchFamily="18" charset="0"/>
                <a:cs typeface="Times" pitchFamily="18" charset="0"/>
              </a:rPr>
              <a:t>belonging</a:t>
            </a:r>
            <a:r>
              <a:rPr lang="en-US" sz="1600" b="1" dirty="0">
                <a:latin typeface="Times" pitchFamily="18" charset="0"/>
                <a:cs typeface="Times" pitchFamily="18" charset="0"/>
              </a:rPr>
              <a:t> to the genera </a:t>
            </a:r>
            <a:r>
              <a:rPr lang="en-US" sz="1600" b="1" i="1" dirty="0">
                <a:solidFill>
                  <a:srgbClr val="FF0000"/>
                </a:solidFill>
                <a:latin typeface="Times" pitchFamily="18" charset="0"/>
                <a:cs typeface="Times" pitchFamily="18" charset="0"/>
              </a:rPr>
              <a:t>Lactobacillus</a:t>
            </a:r>
            <a:r>
              <a:rPr lang="en-US" sz="1600" b="1" dirty="0">
                <a:latin typeface="Times" pitchFamily="18" charset="0"/>
                <a:cs typeface="Times" pitchFamily="18" charset="0"/>
              </a:rPr>
              <a:t> and </a:t>
            </a:r>
            <a:r>
              <a:rPr lang="en-US" sz="1600" b="1" i="1" dirty="0" err="1">
                <a:solidFill>
                  <a:srgbClr val="FF0000"/>
                </a:solidFill>
                <a:latin typeface="Times" pitchFamily="18" charset="0"/>
                <a:cs typeface="Times" pitchFamily="18" charset="0"/>
              </a:rPr>
              <a:t>Bifidobacterium</a:t>
            </a:r>
            <a:r>
              <a:rPr lang="en-US" sz="1600" b="1" dirty="0">
                <a:latin typeface="Times" pitchFamily="18" charset="0"/>
                <a:cs typeface="Times" pitchFamily="18" charset="0"/>
              </a:rPr>
              <a:t> are the </a:t>
            </a:r>
            <a:r>
              <a:rPr lang="en-US" sz="1600" b="1" dirty="0">
                <a:solidFill>
                  <a:srgbClr val="FF0000"/>
                </a:solidFill>
                <a:latin typeface="Times" pitchFamily="18" charset="0"/>
                <a:cs typeface="Times" pitchFamily="18" charset="0"/>
              </a:rPr>
              <a:t>most frequently</a:t>
            </a:r>
            <a:r>
              <a:rPr lang="en-US" sz="1600" b="1" dirty="0">
                <a:latin typeface="Times" pitchFamily="18" charset="0"/>
                <a:cs typeface="Times" pitchFamily="18" charset="0"/>
              </a:rPr>
              <a:t> used with the </a:t>
            </a:r>
            <a:r>
              <a:rPr lang="en-US" sz="1600" b="1" dirty="0">
                <a:solidFill>
                  <a:srgbClr val="FF0000"/>
                </a:solidFill>
                <a:latin typeface="Times" pitchFamily="18" charset="0"/>
                <a:cs typeface="Times" pitchFamily="18" charset="0"/>
              </a:rPr>
              <a:t>most applications known </a:t>
            </a:r>
            <a:r>
              <a:rPr lang="en-US" sz="1600" b="1" dirty="0">
                <a:latin typeface="Times" pitchFamily="18" charset="0"/>
                <a:cs typeface="Times" pitchFamily="18" charset="0"/>
              </a:rPr>
              <a:t>to date in humans</a:t>
            </a:r>
            <a:r>
              <a:rPr lang="en-US" sz="1600" b="1" dirty="0" smtClean="0">
                <a:latin typeface="Times" pitchFamily="18" charset="0"/>
                <a:cs typeface="Times" pitchFamily="18" charset="0"/>
              </a:rPr>
              <a:t>.</a:t>
            </a:r>
          </a:p>
          <a:p>
            <a:pPr algn="just"/>
            <a:endParaRPr lang="en-US" sz="800" b="1" dirty="0">
              <a:latin typeface="Times" pitchFamily="18" charset="0"/>
              <a:cs typeface="Times" pitchFamily="18" charset="0"/>
            </a:endParaRPr>
          </a:p>
          <a:p>
            <a:pPr algn="just"/>
            <a:r>
              <a:rPr lang="en-US" sz="1600" b="1" dirty="0" smtClean="0">
                <a:solidFill>
                  <a:srgbClr val="FF0000"/>
                </a:solidFill>
                <a:latin typeface="Times" pitchFamily="18" charset="0"/>
                <a:cs typeface="Times" pitchFamily="18" charset="0"/>
              </a:rPr>
              <a:t>Ex1</a:t>
            </a:r>
            <a:r>
              <a:rPr lang="en-US" sz="1600" b="1" dirty="0">
                <a:latin typeface="Times" pitchFamily="18" charset="0"/>
                <a:cs typeface="Times" pitchFamily="18" charset="0"/>
              </a:rPr>
              <a:t>: Commercial lactobacilli strains with documented </a:t>
            </a:r>
            <a:r>
              <a:rPr lang="en-US" sz="1600" b="1" dirty="0">
                <a:solidFill>
                  <a:srgbClr val="FF0000"/>
                </a:solidFill>
                <a:latin typeface="Times" pitchFamily="18" charset="0"/>
                <a:cs typeface="Times" pitchFamily="18" charset="0"/>
              </a:rPr>
              <a:t>functional properties </a:t>
            </a:r>
            <a:r>
              <a:rPr lang="en-US" sz="1600" b="1" dirty="0">
                <a:latin typeface="Times" pitchFamily="18" charset="0"/>
                <a:cs typeface="Times" pitchFamily="18" charset="0"/>
              </a:rPr>
              <a:t>and </a:t>
            </a:r>
            <a:r>
              <a:rPr lang="en-US" sz="1600" b="1" dirty="0">
                <a:solidFill>
                  <a:srgbClr val="FF0000"/>
                </a:solidFill>
                <a:latin typeface="Times" pitchFamily="18" charset="0"/>
                <a:cs typeface="Times" pitchFamily="18" charset="0"/>
              </a:rPr>
              <a:t>clinical effects </a:t>
            </a:r>
            <a:r>
              <a:rPr lang="en-US" sz="1600" b="1" dirty="0">
                <a:latin typeface="Times" pitchFamily="18" charset="0"/>
                <a:cs typeface="Times" pitchFamily="18" charset="0"/>
              </a:rPr>
              <a:t>include </a:t>
            </a:r>
            <a:r>
              <a:rPr lang="en-US" sz="1600" b="1" i="1" dirty="0">
                <a:solidFill>
                  <a:srgbClr val="FF0000"/>
                </a:solidFill>
                <a:latin typeface="Times" pitchFamily="18" charset="0"/>
                <a:cs typeface="Times" pitchFamily="18" charset="0"/>
              </a:rPr>
              <a:t>L. </a:t>
            </a:r>
            <a:r>
              <a:rPr lang="en-US" sz="1600" b="1" i="1" dirty="0" err="1">
                <a:solidFill>
                  <a:srgbClr val="FF0000"/>
                </a:solidFill>
                <a:latin typeface="Times" pitchFamily="18" charset="0"/>
                <a:cs typeface="Times" pitchFamily="18" charset="0"/>
              </a:rPr>
              <a:t>rhamnosus</a:t>
            </a:r>
            <a:r>
              <a:rPr lang="en-US" sz="1600" b="1" i="1" dirty="0">
                <a:solidFill>
                  <a:srgbClr val="FF0000"/>
                </a:solidFill>
                <a:latin typeface="Times" pitchFamily="18" charset="0"/>
                <a:cs typeface="Times" pitchFamily="18" charset="0"/>
              </a:rPr>
              <a:t> </a:t>
            </a:r>
            <a:r>
              <a:rPr lang="en-US" sz="1600" b="1" dirty="0">
                <a:latin typeface="Times" pitchFamily="18" charset="0"/>
                <a:cs typeface="Times" pitchFamily="18" charset="0"/>
              </a:rPr>
              <a:t>GG, </a:t>
            </a:r>
            <a:r>
              <a:rPr lang="en-US" sz="1600" b="1" i="1" dirty="0">
                <a:solidFill>
                  <a:srgbClr val="FF0000"/>
                </a:solidFill>
                <a:latin typeface="Times" pitchFamily="18" charset="0"/>
                <a:cs typeface="Times" pitchFamily="18" charset="0"/>
              </a:rPr>
              <a:t>L. </a:t>
            </a:r>
            <a:r>
              <a:rPr lang="en-US" sz="1600" b="1" i="1" dirty="0" err="1">
                <a:solidFill>
                  <a:srgbClr val="FF0000"/>
                </a:solidFill>
                <a:latin typeface="Times" pitchFamily="18" charset="0"/>
                <a:cs typeface="Times" pitchFamily="18" charset="0"/>
              </a:rPr>
              <a:t>casei</a:t>
            </a:r>
            <a:r>
              <a:rPr lang="en-US" sz="1600" b="1" i="1" dirty="0">
                <a:solidFill>
                  <a:srgbClr val="FF0000"/>
                </a:solidFill>
                <a:latin typeface="Times" pitchFamily="18" charset="0"/>
                <a:cs typeface="Times" pitchFamily="18" charset="0"/>
              </a:rPr>
              <a:t> </a:t>
            </a:r>
            <a:r>
              <a:rPr lang="en-US" sz="1600" b="1" dirty="0">
                <a:latin typeface="Times" pitchFamily="18" charset="0"/>
                <a:cs typeface="Times" pitchFamily="18" charset="0"/>
              </a:rPr>
              <a:t>DN-114 001, </a:t>
            </a:r>
            <a:r>
              <a:rPr lang="en-US" sz="1600" b="1" i="1" dirty="0">
                <a:latin typeface="Times" pitchFamily="18" charset="0"/>
                <a:cs typeface="Times" pitchFamily="18" charset="0"/>
              </a:rPr>
              <a:t>L</a:t>
            </a:r>
            <a:r>
              <a:rPr lang="en-US" sz="1600" b="1" i="1" dirty="0">
                <a:solidFill>
                  <a:srgbClr val="FF0000"/>
                </a:solidFill>
                <a:latin typeface="Times" pitchFamily="18" charset="0"/>
                <a:cs typeface="Times" pitchFamily="18" charset="0"/>
              </a:rPr>
              <a:t>. </a:t>
            </a:r>
            <a:r>
              <a:rPr lang="en-US" sz="1600" b="1" i="1" dirty="0" err="1">
                <a:solidFill>
                  <a:srgbClr val="FF0000"/>
                </a:solidFill>
                <a:latin typeface="Times" pitchFamily="18" charset="0"/>
                <a:cs typeface="Times" pitchFamily="18" charset="0"/>
              </a:rPr>
              <a:t>casei</a:t>
            </a:r>
            <a:r>
              <a:rPr lang="en-US" sz="1600" b="1" i="1" dirty="0">
                <a:solidFill>
                  <a:srgbClr val="FF0000"/>
                </a:solidFill>
                <a:latin typeface="Times" pitchFamily="18" charset="0"/>
                <a:cs typeface="Times" pitchFamily="18" charset="0"/>
              </a:rPr>
              <a:t> </a:t>
            </a:r>
            <a:r>
              <a:rPr lang="en-US" sz="1600" b="1" i="1" dirty="0" err="1">
                <a:solidFill>
                  <a:srgbClr val="FF0000"/>
                </a:solidFill>
                <a:latin typeface="Times" pitchFamily="18" charset="0"/>
                <a:cs typeface="Times" pitchFamily="18" charset="0"/>
              </a:rPr>
              <a:t>Shirota</a:t>
            </a:r>
            <a:r>
              <a:rPr lang="en-US" sz="1600" b="1" i="1" dirty="0">
                <a:solidFill>
                  <a:srgbClr val="FF0000"/>
                </a:solidFill>
                <a:latin typeface="Times" pitchFamily="18" charset="0"/>
                <a:cs typeface="Times" pitchFamily="18" charset="0"/>
              </a:rPr>
              <a:t> </a:t>
            </a:r>
            <a:r>
              <a:rPr lang="en-US" sz="1600" b="1" dirty="0">
                <a:latin typeface="Times" pitchFamily="18" charset="0"/>
                <a:cs typeface="Times" pitchFamily="18" charset="0"/>
              </a:rPr>
              <a:t>and </a:t>
            </a:r>
            <a:r>
              <a:rPr lang="en-US" sz="1600" b="1" i="1" dirty="0">
                <a:solidFill>
                  <a:srgbClr val="FF0000"/>
                </a:solidFill>
                <a:latin typeface="Times" pitchFamily="18" charset="0"/>
                <a:cs typeface="Times" pitchFamily="18" charset="0"/>
              </a:rPr>
              <a:t>L. </a:t>
            </a:r>
            <a:r>
              <a:rPr lang="en-US" sz="1600" b="1" i="1" dirty="0" err="1" smtClean="0">
                <a:solidFill>
                  <a:srgbClr val="FF0000"/>
                </a:solidFill>
                <a:latin typeface="Times" pitchFamily="18" charset="0"/>
                <a:cs typeface="Times" pitchFamily="18" charset="0"/>
              </a:rPr>
              <a:t>reuteri</a:t>
            </a:r>
            <a:endParaRPr lang="en-US" sz="1600" b="1" i="1" dirty="0" smtClean="0">
              <a:solidFill>
                <a:srgbClr val="FF0000"/>
              </a:solidFill>
              <a:latin typeface="Times" pitchFamily="18" charset="0"/>
              <a:cs typeface="Times" pitchFamily="18" charset="0"/>
            </a:endParaRPr>
          </a:p>
          <a:p>
            <a:pPr algn="just"/>
            <a:endParaRPr lang="en-US" sz="800" b="1" dirty="0">
              <a:latin typeface="Times" pitchFamily="18" charset="0"/>
              <a:cs typeface="Times" pitchFamily="18" charset="0"/>
            </a:endParaRPr>
          </a:p>
          <a:p>
            <a:pPr algn="just"/>
            <a:r>
              <a:rPr lang="en-US" sz="1600" b="1" dirty="0" smtClean="0">
                <a:solidFill>
                  <a:srgbClr val="FF0000"/>
                </a:solidFill>
                <a:latin typeface="Times" pitchFamily="18" charset="0"/>
                <a:cs typeface="Times" pitchFamily="18" charset="0"/>
              </a:rPr>
              <a:t>Ex2</a:t>
            </a:r>
            <a:r>
              <a:rPr lang="en-US" sz="1600" b="1" dirty="0">
                <a:latin typeface="Times" pitchFamily="18" charset="0"/>
                <a:cs typeface="Times" pitchFamily="18" charset="0"/>
              </a:rPr>
              <a:t>: the main strain of </a:t>
            </a:r>
            <a:r>
              <a:rPr lang="en-US" sz="1600" b="1" dirty="0" err="1">
                <a:latin typeface="Times" pitchFamily="18" charset="0"/>
                <a:cs typeface="Times" pitchFamily="18" charset="0"/>
              </a:rPr>
              <a:t>bifidobacteria</a:t>
            </a:r>
            <a:r>
              <a:rPr lang="en-US" sz="1600" b="1" dirty="0">
                <a:latin typeface="Times" pitchFamily="18" charset="0"/>
                <a:cs typeface="Times" pitchFamily="18" charset="0"/>
              </a:rPr>
              <a:t>, </a:t>
            </a:r>
            <a:r>
              <a:rPr lang="en-US" sz="1600" b="1" i="1" dirty="0">
                <a:latin typeface="Times" pitchFamily="18" charset="0"/>
                <a:cs typeface="Times" pitchFamily="18" charset="0"/>
              </a:rPr>
              <a:t>B. </a:t>
            </a:r>
            <a:r>
              <a:rPr lang="en-US" sz="1600" b="1" i="1" dirty="0" err="1">
                <a:latin typeface="Times" pitchFamily="18" charset="0"/>
                <a:cs typeface="Times" pitchFamily="18" charset="0"/>
              </a:rPr>
              <a:t>lactis</a:t>
            </a:r>
            <a:r>
              <a:rPr lang="en-US" sz="1600" b="1" i="1" dirty="0">
                <a:latin typeface="Times" pitchFamily="18" charset="0"/>
                <a:cs typeface="Times" pitchFamily="18" charset="0"/>
              </a:rPr>
              <a:t> </a:t>
            </a:r>
            <a:r>
              <a:rPr lang="en-US" sz="1600" b="1" dirty="0">
                <a:latin typeface="Times" pitchFamily="18" charset="0"/>
                <a:cs typeface="Times" pitchFamily="18" charset="0"/>
              </a:rPr>
              <a:t>Bb12, is the subject of several </a:t>
            </a:r>
            <a:r>
              <a:rPr lang="en-US" sz="1600" b="1" dirty="0" smtClean="0">
                <a:latin typeface="Times" pitchFamily="18" charset="0"/>
                <a:cs typeface="Times" pitchFamily="18" charset="0"/>
              </a:rPr>
              <a:t>studies</a:t>
            </a:r>
          </a:p>
          <a:p>
            <a:pPr algn="just"/>
            <a:endParaRPr lang="en-US" sz="1600" b="1" dirty="0" smtClean="0">
              <a:latin typeface="Times" pitchFamily="18" charset="0"/>
              <a:cs typeface="Times" pitchFamily="18" charset="0"/>
            </a:endParaRPr>
          </a:p>
          <a:p>
            <a:pPr algn="just"/>
            <a:endParaRPr lang="en-US" sz="1600" b="1" dirty="0">
              <a:latin typeface="Times" pitchFamily="18" charset="0"/>
              <a:cs typeface="Times" pitchFamily="18" charset="0"/>
            </a:endParaRPr>
          </a:p>
          <a:p>
            <a:pPr algn="just"/>
            <a:r>
              <a:rPr lang="fr-FR" sz="1400" b="1" dirty="0">
                <a:solidFill>
                  <a:srgbClr val="0070C0"/>
                </a:solidFill>
                <a:latin typeface="Rockwell" pitchFamily="18" charset="0"/>
                <a:cs typeface="Arial" pitchFamily="34" charset="0"/>
              </a:rPr>
              <a:t>Les BL appartenant aux </a:t>
            </a:r>
            <a:r>
              <a:rPr lang="fr-FR" sz="1400" b="1" i="1" dirty="0">
                <a:solidFill>
                  <a:srgbClr val="0070C0"/>
                </a:solidFill>
                <a:latin typeface="Rockwell" pitchFamily="18" charset="0"/>
                <a:cs typeface="Arial" pitchFamily="34" charset="0"/>
              </a:rPr>
              <a:t>genres </a:t>
            </a:r>
            <a:r>
              <a:rPr lang="fr-FR" sz="1400" b="1" i="1" dirty="0">
                <a:solidFill>
                  <a:srgbClr val="FF0000"/>
                </a:solidFill>
                <a:latin typeface="Rockwell" pitchFamily="18" charset="0"/>
                <a:cs typeface="Arial" pitchFamily="34" charset="0"/>
              </a:rPr>
              <a:t>Lactobacillus</a:t>
            </a:r>
            <a:r>
              <a:rPr lang="fr-FR" sz="1400" b="1" i="1" dirty="0">
                <a:solidFill>
                  <a:srgbClr val="0070C0"/>
                </a:solidFill>
                <a:latin typeface="Rockwell" pitchFamily="18" charset="0"/>
                <a:cs typeface="Arial" pitchFamily="34" charset="0"/>
              </a:rPr>
              <a:t> </a:t>
            </a:r>
            <a:r>
              <a:rPr lang="fr-FR" sz="1400" b="1" dirty="0">
                <a:solidFill>
                  <a:srgbClr val="0070C0"/>
                </a:solidFill>
                <a:latin typeface="Rockwell" pitchFamily="18" charset="0"/>
                <a:cs typeface="Arial" pitchFamily="34" charset="0"/>
              </a:rPr>
              <a:t>et </a:t>
            </a:r>
            <a:r>
              <a:rPr lang="fr-FR" sz="1400" b="1" dirty="0" err="1">
                <a:solidFill>
                  <a:srgbClr val="FF0000"/>
                </a:solidFill>
                <a:latin typeface="Rockwell" pitchFamily="18" charset="0"/>
                <a:cs typeface="Arial" pitchFamily="34" charset="0"/>
              </a:rPr>
              <a:t>Bifidobacterium</a:t>
            </a:r>
            <a:r>
              <a:rPr lang="fr-FR" sz="1400" b="1" dirty="0">
                <a:solidFill>
                  <a:srgbClr val="0070C0"/>
                </a:solidFill>
                <a:latin typeface="Rockwell" pitchFamily="18" charset="0"/>
                <a:cs typeface="Arial" pitchFamily="34" charset="0"/>
              </a:rPr>
              <a:t> sont les plus </a:t>
            </a:r>
            <a:r>
              <a:rPr lang="fr-FR" sz="1400" b="1" dirty="0">
                <a:solidFill>
                  <a:srgbClr val="FF0000"/>
                </a:solidFill>
                <a:latin typeface="Rockwell" pitchFamily="18" charset="0"/>
                <a:cs typeface="Arial" pitchFamily="34" charset="0"/>
              </a:rPr>
              <a:t>fréquemment</a:t>
            </a:r>
            <a:r>
              <a:rPr lang="fr-FR" sz="1400" b="1" dirty="0">
                <a:solidFill>
                  <a:srgbClr val="0070C0"/>
                </a:solidFill>
                <a:latin typeface="Rockwell" pitchFamily="18" charset="0"/>
                <a:cs typeface="Arial" pitchFamily="34" charset="0"/>
              </a:rPr>
              <a:t> utilisées </a:t>
            </a:r>
            <a:r>
              <a:rPr lang="fr-FR" sz="1400" b="1" dirty="0">
                <a:solidFill>
                  <a:srgbClr val="FF0000"/>
                </a:solidFill>
                <a:latin typeface="Rockwell" pitchFamily="18" charset="0"/>
                <a:cs typeface="Arial" pitchFamily="34" charset="0"/>
              </a:rPr>
              <a:t>avec le plus d’applications </a:t>
            </a:r>
            <a:r>
              <a:rPr lang="fr-FR" sz="1400" b="1" dirty="0">
                <a:solidFill>
                  <a:srgbClr val="0070C0"/>
                </a:solidFill>
                <a:latin typeface="Rockwell" pitchFamily="18" charset="0"/>
                <a:cs typeface="Arial" pitchFamily="34" charset="0"/>
              </a:rPr>
              <a:t>connues à ce jour chez l’humain. </a:t>
            </a:r>
          </a:p>
          <a:p>
            <a:pPr algn="just"/>
            <a:r>
              <a:rPr lang="fr-FR" sz="1400" b="1" u="sng" dirty="0">
                <a:solidFill>
                  <a:srgbClr val="0070C0"/>
                </a:solidFill>
                <a:latin typeface="Rockwell" pitchFamily="18" charset="0"/>
                <a:cs typeface="Arial" pitchFamily="34" charset="0"/>
              </a:rPr>
              <a:t>Ex1:</a:t>
            </a:r>
            <a:r>
              <a:rPr lang="fr-FR" sz="1400" b="1" dirty="0">
                <a:solidFill>
                  <a:srgbClr val="0070C0"/>
                </a:solidFill>
                <a:latin typeface="Rockwell" pitchFamily="18" charset="0"/>
                <a:cs typeface="Arial" pitchFamily="34" charset="0"/>
              </a:rPr>
              <a:t> Les souches commerciales de lactobacilles ayant des </a:t>
            </a:r>
            <a:r>
              <a:rPr lang="fr-FR" sz="1400" b="1" dirty="0">
                <a:solidFill>
                  <a:srgbClr val="FF0000"/>
                </a:solidFill>
                <a:latin typeface="Rockwell" pitchFamily="18" charset="0"/>
                <a:cs typeface="Arial" pitchFamily="34" charset="0"/>
              </a:rPr>
              <a:t>propriétés fonctionnelles </a:t>
            </a:r>
            <a:r>
              <a:rPr lang="fr-FR" sz="1400" b="1" dirty="0">
                <a:solidFill>
                  <a:srgbClr val="0070C0"/>
                </a:solidFill>
                <a:latin typeface="Rockwell" pitchFamily="18" charset="0"/>
                <a:cs typeface="Arial" pitchFamily="34" charset="0"/>
              </a:rPr>
              <a:t>et des </a:t>
            </a:r>
            <a:r>
              <a:rPr lang="fr-FR" sz="1400" b="1" dirty="0">
                <a:solidFill>
                  <a:srgbClr val="FF0000"/>
                </a:solidFill>
                <a:latin typeface="Rockwell" pitchFamily="18" charset="0"/>
                <a:cs typeface="Arial" pitchFamily="34" charset="0"/>
              </a:rPr>
              <a:t>effets cliniques documentés </a:t>
            </a:r>
            <a:r>
              <a:rPr lang="fr-FR" sz="1400" b="1" dirty="0">
                <a:solidFill>
                  <a:srgbClr val="0070C0"/>
                </a:solidFill>
                <a:latin typeface="Rockwell" pitchFamily="18" charset="0"/>
                <a:cs typeface="Arial" pitchFamily="34" charset="0"/>
              </a:rPr>
              <a:t>incluent </a:t>
            </a:r>
            <a:r>
              <a:rPr lang="fr-FR" sz="1400" b="1" i="1" dirty="0">
                <a:solidFill>
                  <a:srgbClr val="FF0000"/>
                </a:solidFill>
                <a:latin typeface="Rockwell" pitchFamily="18" charset="0"/>
                <a:cs typeface="Arial" pitchFamily="34" charset="0"/>
              </a:rPr>
              <a:t>L. </a:t>
            </a:r>
            <a:r>
              <a:rPr lang="fr-FR" sz="1400" b="1" i="1" dirty="0" err="1">
                <a:solidFill>
                  <a:srgbClr val="FF0000"/>
                </a:solidFill>
                <a:latin typeface="Rockwell" pitchFamily="18" charset="0"/>
                <a:cs typeface="Arial" pitchFamily="34" charset="0"/>
              </a:rPr>
              <a:t>rhamnosus</a:t>
            </a:r>
            <a:r>
              <a:rPr lang="fr-FR" sz="1400" b="1" i="1" dirty="0">
                <a:solidFill>
                  <a:srgbClr val="FF0000"/>
                </a:solidFill>
                <a:latin typeface="Rockwell" pitchFamily="18" charset="0"/>
                <a:cs typeface="Arial" pitchFamily="34" charset="0"/>
              </a:rPr>
              <a:t> </a:t>
            </a:r>
            <a:r>
              <a:rPr lang="fr-FR" sz="1400" b="1" dirty="0">
                <a:solidFill>
                  <a:srgbClr val="FF0000"/>
                </a:solidFill>
                <a:latin typeface="Rockwell" pitchFamily="18" charset="0"/>
                <a:cs typeface="Arial" pitchFamily="34" charset="0"/>
              </a:rPr>
              <a:t>GG</a:t>
            </a:r>
            <a:r>
              <a:rPr lang="fr-FR" sz="1400" b="1" dirty="0">
                <a:solidFill>
                  <a:srgbClr val="0070C0"/>
                </a:solidFill>
                <a:latin typeface="Rockwell" pitchFamily="18" charset="0"/>
                <a:cs typeface="Arial" pitchFamily="34" charset="0"/>
              </a:rPr>
              <a:t>, </a:t>
            </a:r>
            <a:r>
              <a:rPr lang="fr-FR" sz="1400" b="1" i="1" dirty="0">
                <a:solidFill>
                  <a:srgbClr val="FF0000"/>
                </a:solidFill>
                <a:latin typeface="Rockwell" pitchFamily="18" charset="0"/>
                <a:cs typeface="Arial" pitchFamily="34" charset="0"/>
              </a:rPr>
              <a:t>L. </a:t>
            </a:r>
            <a:r>
              <a:rPr lang="fr-FR" sz="1400" b="1" i="1" dirty="0" err="1">
                <a:solidFill>
                  <a:srgbClr val="FF0000"/>
                </a:solidFill>
                <a:latin typeface="Rockwell" pitchFamily="18" charset="0"/>
                <a:cs typeface="Arial" pitchFamily="34" charset="0"/>
              </a:rPr>
              <a:t>casei</a:t>
            </a:r>
            <a:r>
              <a:rPr lang="fr-FR" sz="1400" b="1" i="1" dirty="0">
                <a:solidFill>
                  <a:srgbClr val="FF0000"/>
                </a:solidFill>
                <a:latin typeface="Rockwell" pitchFamily="18" charset="0"/>
                <a:cs typeface="Arial" pitchFamily="34" charset="0"/>
              </a:rPr>
              <a:t> DN-114 001</a:t>
            </a:r>
            <a:r>
              <a:rPr lang="fr-FR" sz="1400" b="1" dirty="0">
                <a:solidFill>
                  <a:srgbClr val="0070C0"/>
                </a:solidFill>
                <a:latin typeface="Rockwell" pitchFamily="18" charset="0"/>
                <a:cs typeface="Arial" pitchFamily="34" charset="0"/>
              </a:rPr>
              <a:t>, </a:t>
            </a:r>
            <a:r>
              <a:rPr lang="fr-FR" sz="1400" b="1" i="1" dirty="0">
                <a:solidFill>
                  <a:srgbClr val="FF0000"/>
                </a:solidFill>
                <a:latin typeface="Rockwell" pitchFamily="18" charset="0"/>
                <a:cs typeface="Arial" pitchFamily="34" charset="0"/>
              </a:rPr>
              <a:t>L. </a:t>
            </a:r>
            <a:r>
              <a:rPr lang="fr-FR" sz="1400" b="1" i="1" dirty="0" err="1">
                <a:solidFill>
                  <a:srgbClr val="FF0000"/>
                </a:solidFill>
                <a:latin typeface="Rockwell" pitchFamily="18" charset="0"/>
                <a:cs typeface="Arial" pitchFamily="34" charset="0"/>
              </a:rPr>
              <a:t>casei</a:t>
            </a:r>
            <a:r>
              <a:rPr lang="fr-FR" sz="1400" b="1" i="1" dirty="0">
                <a:solidFill>
                  <a:srgbClr val="FF0000"/>
                </a:solidFill>
                <a:latin typeface="Rockwell" pitchFamily="18" charset="0"/>
                <a:cs typeface="Arial" pitchFamily="34" charset="0"/>
              </a:rPr>
              <a:t> </a:t>
            </a:r>
            <a:r>
              <a:rPr lang="fr-FR" sz="1400" b="1" dirty="0" err="1">
                <a:solidFill>
                  <a:srgbClr val="0070C0"/>
                </a:solidFill>
                <a:latin typeface="Rockwell" pitchFamily="18" charset="0"/>
                <a:cs typeface="Arial" pitchFamily="34" charset="0"/>
              </a:rPr>
              <a:t>Shirota</a:t>
            </a:r>
            <a:r>
              <a:rPr lang="fr-FR" sz="1400" b="1" dirty="0">
                <a:solidFill>
                  <a:srgbClr val="0070C0"/>
                </a:solidFill>
                <a:latin typeface="Rockwell" pitchFamily="18" charset="0"/>
                <a:cs typeface="Arial" pitchFamily="34" charset="0"/>
              </a:rPr>
              <a:t> et </a:t>
            </a:r>
            <a:r>
              <a:rPr lang="fr-FR" sz="1400" b="1" i="1" dirty="0">
                <a:solidFill>
                  <a:srgbClr val="FF0000"/>
                </a:solidFill>
                <a:latin typeface="Rockwell" pitchFamily="18" charset="0"/>
                <a:cs typeface="Arial" pitchFamily="34" charset="0"/>
              </a:rPr>
              <a:t>L. </a:t>
            </a:r>
            <a:r>
              <a:rPr lang="fr-FR" sz="1400" b="1" i="1" dirty="0" err="1">
                <a:solidFill>
                  <a:srgbClr val="FF0000"/>
                </a:solidFill>
                <a:latin typeface="Rockwell" pitchFamily="18" charset="0"/>
                <a:cs typeface="Arial" pitchFamily="34" charset="0"/>
              </a:rPr>
              <a:t>reuteri</a:t>
            </a:r>
            <a:r>
              <a:rPr lang="fr-FR" sz="1400" b="1" i="1" dirty="0">
                <a:solidFill>
                  <a:srgbClr val="FF0000"/>
                </a:solidFill>
                <a:latin typeface="Rockwell" pitchFamily="18" charset="0"/>
                <a:cs typeface="Arial" pitchFamily="34" charset="0"/>
              </a:rPr>
              <a:t> </a:t>
            </a:r>
          </a:p>
          <a:p>
            <a:pPr algn="just"/>
            <a:r>
              <a:rPr lang="fr-FR" sz="1400" b="1" u="sng" dirty="0">
                <a:solidFill>
                  <a:srgbClr val="0070C0"/>
                </a:solidFill>
                <a:latin typeface="Rockwell" pitchFamily="18" charset="0"/>
                <a:cs typeface="Arial" pitchFamily="34" charset="0"/>
              </a:rPr>
              <a:t>Ex2:</a:t>
            </a:r>
            <a:r>
              <a:rPr lang="fr-FR" sz="1400" b="1" dirty="0">
                <a:solidFill>
                  <a:srgbClr val="0070C0"/>
                </a:solidFill>
                <a:latin typeface="Rockwell" pitchFamily="18" charset="0"/>
                <a:cs typeface="Arial" pitchFamily="34" charset="0"/>
              </a:rPr>
              <a:t> la principale souche de </a:t>
            </a:r>
            <a:r>
              <a:rPr lang="fr-FR" sz="1400" b="1" dirty="0" err="1">
                <a:solidFill>
                  <a:srgbClr val="0070C0"/>
                </a:solidFill>
                <a:latin typeface="Rockwell" pitchFamily="18" charset="0"/>
                <a:cs typeface="Arial" pitchFamily="34" charset="0"/>
              </a:rPr>
              <a:t>bifidobactéries</a:t>
            </a:r>
            <a:r>
              <a:rPr lang="fr-FR" sz="1400" b="1" dirty="0">
                <a:solidFill>
                  <a:srgbClr val="0070C0"/>
                </a:solidFill>
                <a:latin typeface="Rockwell" pitchFamily="18" charset="0"/>
                <a:cs typeface="Arial" pitchFamily="34" charset="0"/>
              </a:rPr>
              <a:t>, </a:t>
            </a:r>
            <a:r>
              <a:rPr lang="fr-FR" sz="1400" b="1" i="1" dirty="0">
                <a:solidFill>
                  <a:srgbClr val="FF0000"/>
                </a:solidFill>
                <a:latin typeface="Rockwell" pitchFamily="18" charset="0"/>
                <a:cs typeface="Arial" pitchFamily="34" charset="0"/>
              </a:rPr>
              <a:t>B. </a:t>
            </a:r>
            <a:r>
              <a:rPr lang="fr-FR" sz="1400" b="1" i="1" dirty="0" err="1">
                <a:solidFill>
                  <a:srgbClr val="FF0000"/>
                </a:solidFill>
                <a:latin typeface="Rockwell" pitchFamily="18" charset="0"/>
                <a:cs typeface="Arial" pitchFamily="34" charset="0"/>
              </a:rPr>
              <a:t>lactis</a:t>
            </a:r>
            <a:r>
              <a:rPr lang="fr-FR" sz="1400" b="1" i="1" dirty="0">
                <a:solidFill>
                  <a:srgbClr val="FF0000"/>
                </a:solidFill>
                <a:latin typeface="Rockwell" pitchFamily="18" charset="0"/>
                <a:cs typeface="Arial" pitchFamily="34" charset="0"/>
              </a:rPr>
              <a:t> Bb12</a:t>
            </a:r>
            <a:r>
              <a:rPr lang="fr-FR" sz="1400" b="1" dirty="0">
                <a:solidFill>
                  <a:srgbClr val="0070C0"/>
                </a:solidFill>
                <a:latin typeface="Rockwell" pitchFamily="18" charset="0"/>
                <a:cs typeface="Arial" pitchFamily="34" charset="0"/>
              </a:rPr>
              <a:t>, fait l’objet de </a:t>
            </a:r>
            <a:r>
              <a:rPr lang="fr-FR" sz="1400" b="1" dirty="0">
                <a:solidFill>
                  <a:srgbClr val="FF0000"/>
                </a:solidFill>
                <a:latin typeface="Rockwell" pitchFamily="18" charset="0"/>
                <a:cs typeface="Arial" pitchFamily="34" charset="0"/>
              </a:rPr>
              <a:t>plusieurs </a:t>
            </a:r>
            <a:r>
              <a:rPr lang="fr-FR" sz="1400" b="1" dirty="0" smtClean="0">
                <a:solidFill>
                  <a:srgbClr val="FF0000"/>
                </a:solidFill>
                <a:latin typeface="Rockwell" pitchFamily="18" charset="0"/>
                <a:cs typeface="Arial" pitchFamily="34" charset="0"/>
              </a:rPr>
              <a:t>études.</a:t>
            </a:r>
            <a:endParaRPr lang="fr-FR" sz="1400" b="1" dirty="0">
              <a:solidFill>
                <a:srgbClr val="FF0000"/>
              </a:solidFill>
              <a:latin typeface="Rockwell" pitchFamily="18" charset="0"/>
              <a:cs typeface="Arial" pitchFamily="34" charset="0"/>
            </a:endParaRPr>
          </a:p>
        </p:txBody>
      </p:sp>
      <p:pic>
        <p:nvPicPr>
          <p:cNvPr id="50177" name="Picture 1"/>
          <p:cNvPicPr>
            <a:picLocks noChangeAspect="1" noChangeArrowheads="1"/>
          </p:cNvPicPr>
          <p:nvPr/>
        </p:nvPicPr>
        <p:blipFill>
          <a:blip r:embed="rId2"/>
          <a:srcRect/>
          <a:stretch>
            <a:fillRect/>
          </a:stretch>
        </p:blipFill>
        <p:spPr bwMode="auto">
          <a:xfrm>
            <a:off x="56272" y="29210"/>
            <a:ext cx="2171696" cy="1714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0177"/>
                                        </p:tgtEl>
                                        <p:attrNameLst>
                                          <p:attrName>style.visibility</p:attrName>
                                        </p:attrNameLst>
                                      </p:cBhvr>
                                      <p:to>
                                        <p:strVal val="visible"/>
                                      </p:to>
                                    </p:set>
                                    <p:anim calcmode="lin" valueType="num">
                                      <p:cBhvr additive="base">
                                        <p:cTn id="17" dur="500" fill="hold"/>
                                        <p:tgtEl>
                                          <p:spTgt spid="50177"/>
                                        </p:tgtEl>
                                        <p:attrNameLst>
                                          <p:attrName>ppt_x</p:attrName>
                                        </p:attrNameLst>
                                      </p:cBhvr>
                                      <p:tavLst>
                                        <p:tav tm="0">
                                          <p:val>
                                            <p:strVal val="#ppt_x"/>
                                          </p:val>
                                        </p:tav>
                                        <p:tav tm="100000">
                                          <p:val>
                                            <p:strVal val="#ppt_x"/>
                                          </p:val>
                                        </p:tav>
                                      </p:tavLst>
                                    </p:anim>
                                    <p:anim calcmode="lin" valueType="num">
                                      <p:cBhvr additive="base">
                                        <p:cTn id="18" dur="500" fill="hold"/>
                                        <p:tgtEl>
                                          <p:spTgt spid="5017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491880" y="378530"/>
            <a:ext cx="4464496" cy="17543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err="1" smtClean="0">
                <a:ln>
                  <a:noFill/>
                </a:ln>
                <a:solidFill>
                  <a:srgbClr val="FF0000"/>
                </a:solidFill>
                <a:effectLst/>
                <a:latin typeface="Times" pitchFamily="18" charset="0"/>
                <a:cs typeface="Times" pitchFamily="18" charset="0"/>
              </a:rPr>
              <a:t>Bifidobacterium</a:t>
            </a:r>
            <a:endParaRPr kumimoji="0" lang="fr-FR" b="1" i="1" u="none" strike="noStrike" cap="none" normalizeH="0" baseline="0" dirty="0" smtClean="0">
              <a:ln>
                <a:noFill/>
              </a:ln>
              <a:solidFill>
                <a:srgbClr val="FF0000"/>
              </a:solidFill>
              <a:effectLst/>
              <a:latin typeface="Times" pitchFamily="18" charset="0"/>
              <a:cs typeface="Times"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i="1" dirty="0" smtClean="0">
              <a:latin typeface="Times" pitchFamily="18" charset="0"/>
              <a:cs typeface="Times" pitchFamily="18" charset="0"/>
            </a:endParaRPr>
          </a:p>
          <a:p>
            <a:pPr marL="0" marR="0" lvl="0" indent="0" algn="ctr" defTabSz="914400" rtl="0" eaLnBrk="1" fontAlgn="base" latinLnBrk="0" hangingPunct="1">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latin typeface="Times" pitchFamily="18" charset="0"/>
                <a:cs typeface="Times" pitchFamily="18" charset="0"/>
              </a:rPr>
              <a:t>           B. </a:t>
            </a:r>
            <a:r>
              <a:rPr kumimoji="0" lang="fr-FR" sz="1600" b="1" i="1" u="none" strike="noStrike" cap="none" normalizeH="0" baseline="0" dirty="0" err="1" smtClean="0">
                <a:ln>
                  <a:noFill/>
                </a:ln>
                <a:solidFill>
                  <a:schemeClr val="tx1"/>
                </a:solidFill>
                <a:effectLst/>
                <a:latin typeface="Times" pitchFamily="18" charset="0"/>
                <a:cs typeface="Times" pitchFamily="18" charset="0"/>
              </a:rPr>
              <a:t>adolescentis</a:t>
            </a:r>
            <a:r>
              <a:rPr kumimoji="0" lang="fr-FR" sz="1600" b="1" i="1" u="none" strike="noStrike" cap="none" normalizeH="0" baseline="0" dirty="0" smtClean="0">
                <a:ln>
                  <a:noFill/>
                </a:ln>
                <a:solidFill>
                  <a:schemeClr val="tx1"/>
                </a:solidFill>
                <a:effectLst/>
                <a:latin typeface="Times" pitchFamily="18" charset="0"/>
                <a:cs typeface="Times" pitchFamily="18" charset="0"/>
              </a:rPr>
              <a:t>              B. </a:t>
            </a:r>
            <a:r>
              <a:rPr kumimoji="0" lang="fr-FR" sz="1600" b="1" i="1" u="none" strike="noStrike" cap="none" normalizeH="0" baseline="0" dirty="0" err="1" smtClean="0">
                <a:ln>
                  <a:noFill/>
                </a:ln>
                <a:solidFill>
                  <a:schemeClr val="tx1"/>
                </a:solidFill>
                <a:effectLst/>
                <a:latin typeface="Times" pitchFamily="18" charset="0"/>
                <a:cs typeface="Times" pitchFamily="18" charset="0"/>
              </a:rPr>
              <a:t>animalis</a:t>
            </a:r>
            <a:endParaRPr kumimoji="0" lang="fr-FR" sz="1600" b="1" i="1" u="none" strike="noStrike" cap="none" normalizeH="0" baseline="0" dirty="0" smtClean="0">
              <a:ln>
                <a:noFill/>
              </a:ln>
              <a:solidFill>
                <a:schemeClr val="tx1"/>
              </a:solidFill>
              <a:effectLst/>
              <a:latin typeface="Times" pitchFamily="18" charset="0"/>
              <a:cs typeface="Times" pitchFamily="18" charset="0"/>
            </a:endParaRPr>
          </a:p>
          <a:p>
            <a:pPr marL="0" marR="0" lvl="0" indent="0" algn="ctr" defTabSz="914400" rtl="0" eaLnBrk="1" fontAlgn="base" latinLnBrk="0" hangingPunct="1">
              <a:spcBef>
                <a:spcPct val="0"/>
              </a:spcBef>
              <a:spcAft>
                <a:spcPct val="0"/>
              </a:spcAft>
              <a:buClrTx/>
              <a:buSzTx/>
              <a:buFontTx/>
              <a:buNone/>
              <a:tabLst/>
            </a:pPr>
            <a:r>
              <a:rPr kumimoji="0" lang="fr-FR" sz="1600" b="1" i="1" u="none" strike="noStrike" cap="none" normalizeH="0" baseline="0" dirty="0" smtClean="0">
                <a:ln>
                  <a:noFill/>
                </a:ln>
                <a:solidFill>
                  <a:schemeClr val="hlink"/>
                </a:solidFill>
                <a:effectLst/>
                <a:latin typeface="Times" pitchFamily="18" charset="0"/>
                <a:cs typeface="Times" pitchFamily="18" charset="0"/>
              </a:rPr>
              <a:t>    B. </a:t>
            </a:r>
            <a:r>
              <a:rPr kumimoji="0" lang="fr-FR" sz="1600" b="1" i="1" u="none" strike="noStrike" cap="none" normalizeH="0" baseline="0" dirty="0" err="1" smtClean="0">
                <a:ln>
                  <a:noFill/>
                </a:ln>
                <a:solidFill>
                  <a:schemeClr val="hlink"/>
                </a:solidFill>
                <a:effectLst/>
                <a:latin typeface="Times" pitchFamily="18" charset="0"/>
                <a:cs typeface="Times" pitchFamily="18" charset="0"/>
              </a:rPr>
              <a:t>Bifidum</a:t>
            </a:r>
            <a:r>
              <a:rPr kumimoji="0" lang="fr-FR" sz="1600" b="1" i="1" u="none" strike="noStrike" cap="none" normalizeH="0" baseline="0" dirty="0" smtClean="0">
                <a:ln>
                  <a:noFill/>
                </a:ln>
                <a:solidFill>
                  <a:schemeClr val="hlink"/>
                </a:solidFill>
                <a:effectLst/>
                <a:latin typeface="Times" pitchFamily="18" charset="0"/>
                <a:cs typeface="Times" pitchFamily="18" charset="0"/>
              </a:rPr>
              <a:t>                    </a:t>
            </a:r>
            <a:r>
              <a:rPr kumimoji="0" lang="fr-FR" sz="1600" b="1" i="1" u="none" strike="noStrike" cap="none" normalizeH="0" baseline="0" dirty="0" smtClean="0">
                <a:ln>
                  <a:noFill/>
                </a:ln>
                <a:solidFill>
                  <a:schemeClr val="tx1"/>
                </a:solidFill>
                <a:effectLst/>
                <a:latin typeface="Times" pitchFamily="18" charset="0"/>
                <a:cs typeface="Times" pitchFamily="18" charset="0"/>
              </a:rPr>
              <a:t>B. </a:t>
            </a:r>
            <a:r>
              <a:rPr kumimoji="0" lang="fr-FR" sz="1600" b="1" i="1" u="none" strike="noStrike" cap="none" normalizeH="0" baseline="0" dirty="0" err="1" smtClean="0">
                <a:ln>
                  <a:noFill/>
                </a:ln>
                <a:solidFill>
                  <a:schemeClr val="tx1"/>
                </a:solidFill>
                <a:effectLst/>
                <a:latin typeface="Times" pitchFamily="18" charset="0"/>
                <a:cs typeface="Times" pitchFamily="18" charset="0"/>
              </a:rPr>
              <a:t>breve</a:t>
            </a:r>
            <a:endParaRPr kumimoji="0" lang="fr-FR" sz="1600" b="1" i="1" u="none" strike="noStrike" cap="none" normalizeH="0" baseline="0" dirty="0" smtClean="0">
              <a:ln>
                <a:noFill/>
              </a:ln>
              <a:solidFill>
                <a:schemeClr val="tx1"/>
              </a:solidFill>
              <a:effectLst/>
              <a:latin typeface="Times" pitchFamily="18" charset="0"/>
              <a:cs typeface="Times" pitchFamily="18" charset="0"/>
            </a:endParaRPr>
          </a:p>
          <a:p>
            <a:pPr marL="0" marR="0" lvl="0" indent="0" algn="ctr" defTabSz="914400" rtl="0" eaLnBrk="1" fontAlgn="base" latinLnBrk="0" hangingPunct="1">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latin typeface="Times" pitchFamily="18" charset="0"/>
                <a:cs typeface="Times" pitchFamily="18" charset="0"/>
              </a:rPr>
              <a:t>   B. </a:t>
            </a:r>
            <a:r>
              <a:rPr kumimoji="0" lang="fr-FR" sz="1600" b="1" i="1" u="none" strike="noStrike" cap="none" normalizeH="0" baseline="0" dirty="0" err="1" smtClean="0">
                <a:ln>
                  <a:noFill/>
                </a:ln>
                <a:solidFill>
                  <a:schemeClr val="tx1"/>
                </a:solidFill>
                <a:effectLst/>
                <a:latin typeface="Times" pitchFamily="18" charset="0"/>
                <a:cs typeface="Times" pitchFamily="18" charset="0"/>
              </a:rPr>
              <a:t>Infantis</a:t>
            </a:r>
            <a:r>
              <a:rPr kumimoji="0" lang="fr-FR" sz="1600" b="1" i="1" u="none" strike="noStrike" cap="none" normalizeH="0" baseline="0" dirty="0" smtClean="0">
                <a:ln>
                  <a:noFill/>
                </a:ln>
                <a:solidFill>
                  <a:schemeClr val="tx1"/>
                </a:solidFill>
                <a:effectLst/>
                <a:latin typeface="Times" pitchFamily="18" charset="0"/>
                <a:cs typeface="Times" pitchFamily="18" charset="0"/>
              </a:rPr>
              <a:t>                    </a:t>
            </a:r>
            <a:r>
              <a:rPr kumimoji="0" lang="fr-FR" sz="1600" b="1" i="1" u="none" strike="noStrike" cap="none" normalizeH="0" baseline="0" dirty="0" smtClean="0">
                <a:ln>
                  <a:noFill/>
                </a:ln>
                <a:solidFill>
                  <a:schemeClr val="hlink"/>
                </a:solidFill>
                <a:effectLst/>
                <a:latin typeface="Times" pitchFamily="18" charset="0"/>
                <a:cs typeface="Times" pitchFamily="18" charset="0"/>
              </a:rPr>
              <a:t>B. </a:t>
            </a:r>
            <a:r>
              <a:rPr kumimoji="0" lang="fr-FR" sz="1600" b="1" i="1" u="none" strike="noStrike" cap="none" normalizeH="0" baseline="0" dirty="0" err="1" smtClean="0">
                <a:ln>
                  <a:noFill/>
                </a:ln>
                <a:solidFill>
                  <a:schemeClr val="hlink"/>
                </a:solidFill>
                <a:effectLst/>
                <a:latin typeface="Times" pitchFamily="18" charset="0"/>
                <a:cs typeface="Times" pitchFamily="18" charset="0"/>
              </a:rPr>
              <a:t>lactis</a:t>
            </a:r>
            <a:endParaRPr kumimoji="0" lang="fr-FR" sz="1600" b="1" i="1" u="none" strike="noStrike" cap="none" normalizeH="0" baseline="0" dirty="0" smtClean="0">
              <a:ln>
                <a:noFill/>
              </a:ln>
              <a:solidFill>
                <a:schemeClr val="tx1"/>
              </a:solidFill>
              <a:effectLst/>
              <a:latin typeface="Times" pitchFamily="18" charset="0"/>
              <a:cs typeface="Times" pitchFamily="18" charset="0"/>
            </a:endParaRPr>
          </a:p>
          <a:p>
            <a:pPr marL="0" marR="0" lvl="0" indent="0" algn="ctr" defTabSz="914400" rtl="0" eaLnBrk="1" fontAlgn="base" latinLnBrk="0" hangingPunct="1">
              <a:spcBef>
                <a:spcPct val="0"/>
              </a:spcBef>
              <a:spcAft>
                <a:spcPct val="0"/>
              </a:spcAft>
              <a:buClrTx/>
              <a:buSzTx/>
              <a:buFontTx/>
              <a:buNone/>
              <a:tabLst/>
            </a:pPr>
            <a:r>
              <a:rPr kumimoji="0" lang="fr-FR" sz="1600" b="1" i="1" u="none" strike="noStrike" cap="none" normalizeH="0" baseline="0" dirty="0" smtClean="0">
                <a:ln>
                  <a:noFill/>
                </a:ln>
                <a:solidFill>
                  <a:schemeClr val="tx1"/>
                </a:solidFill>
                <a:effectLst/>
                <a:latin typeface="Times" pitchFamily="18" charset="0"/>
                <a:cs typeface="Times" pitchFamily="18" charset="0"/>
              </a:rPr>
              <a:t>                B. </a:t>
            </a:r>
            <a:r>
              <a:rPr kumimoji="0" lang="fr-FR" sz="1600" b="1" i="1" u="none" strike="noStrike" cap="none" normalizeH="0" baseline="0" dirty="0" err="1" smtClean="0">
                <a:ln>
                  <a:noFill/>
                </a:ln>
                <a:solidFill>
                  <a:schemeClr val="tx1"/>
                </a:solidFill>
                <a:effectLst/>
                <a:latin typeface="Times" pitchFamily="18" charset="0"/>
                <a:cs typeface="Times" pitchFamily="18" charset="0"/>
              </a:rPr>
              <a:t>Longum</a:t>
            </a:r>
            <a:r>
              <a:rPr kumimoji="0" lang="fr-FR" sz="1600" b="1" i="1" u="none" strike="noStrike" cap="none" normalizeH="0" baseline="0" dirty="0" smtClean="0">
                <a:ln>
                  <a:noFill/>
                </a:ln>
                <a:solidFill>
                  <a:schemeClr val="tx1"/>
                </a:solidFill>
                <a:effectLst/>
                <a:latin typeface="Times" pitchFamily="18" charset="0"/>
                <a:cs typeface="Times" pitchFamily="18" charset="0"/>
              </a:rPr>
              <a:t>                 B. </a:t>
            </a:r>
            <a:r>
              <a:rPr kumimoji="0" lang="fr-FR" sz="1600" b="1" i="1" u="none" strike="noStrike" cap="none" normalizeH="0" baseline="0" dirty="0" err="1" smtClean="0">
                <a:ln>
                  <a:noFill/>
                </a:ln>
                <a:solidFill>
                  <a:schemeClr val="tx1"/>
                </a:solidFill>
                <a:effectLst/>
                <a:latin typeface="Times" pitchFamily="18" charset="0"/>
                <a:cs typeface="Times" pitchFamily="18" charset="0"/>
              </a:rPr>
              <a:t>thermophilum</a:t>
            </a:r>
            <a:endParaRPr kumimoji="0" lang="fr-FR" sz="1600" b="1" i="1" u="none" strike="noStrike" cap="none" normalizeH="0" baseline="0" dirty="0" smtClean="0">
              <a:ln>
                <a:noFill/>
              </a:ln>
              <a:solidFill>
                <a:schemeClr val="tx1"/>
              </a:solidFill>
              <a:effectLst/>
              <a:latin typeface="Times" pitchFamily="18" charset="0"/>
              <a:cs typeface="Times"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j-lt"/>
                <a:cs typeface="Arial" pitchFamily="34" charset="0"/>
              </a:rPr>
              <a:t>                                             </a:t>
            </a:r>
          </a:p>
        </p:txBody>
      </p:sp>
      <p:sp>
        <p:nvSpPr>
          <p:cNvPr id="1025" name="Rectangle 1"/>
          <p:cNvSpPr>
            <a:spLocks noChangeArrowheads="1"/>
          </p:cNvSpPr>
          <p:nvPr/>
        </p:nvSpPr>
        <p:spPr bwMode="auto">
          <a:xfrm>
            <a:off x="179512" y="2588711"/>
            <a:ext cx="87165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fontAlgn="base">
              <a:spcBef>
                <a:spcPct val="0"/>
              </a:spcBef>
              <a:spcAft>
                <a:spcPct val="0"/>
              </a:spcAft>
              <a:buFont typeface="Wingdings" pitchFamily="2" charset="2"/>
              <a:buChar char="ü"/>
            </a:pPr>
            <a:r>
              <a:rPr lang="en-US" sz="1600" b="1" dirty="0" err="1">
                <a:solidFill>
                  <a:srgbClr val="FF0000"/>
                </a:solidFill>
                <a:latin typeface="Arial" pitchFamily="34" charset="0"/>
                <a:ea typeface="Times New Roman" pitchFamily="18" charset="0"/>
                <a:cs typeface="Arial" pitchFamily="34" charset="0"/>
              </a:rPr>
              <a:t>Bifidobacteria</a:t>
            </a:r>
            <a:r>
              <a:rPr lang="en-US" sz="1600" b="1" dirty="0">
                <a:latin typeface="Arial" pitchFamily="34" charset="0"/>
                <a:ea typeface="Times New Roman" pitchFamily="18" charset="0"/>
                <a:cs typeface="Arial" pitchFamily="34" charset="0"/>
              </a:rPr>
              <a:t> are rods of variable morphologies, the most characteristic of </a:t>
            </a:r>
            <a:r>
              <a:rPr lang="en-US" sz="1600" b="1" dirty="0">
                <a:solidFill>
                  <a:srgbClr val="FF0000"/>
                </a:solidFill>
                <a:latin typeface="Arial" pitchFamily="34" charset="0"/>
                <a:ea typeface="Times New Roman" pitchFamily="18" charset="0"/>
                <a:cs typeface="Arial" pitchFamily="34" charset="0"/>
              </a:rPr>
              <a:t>which is a Y shape</a:t>
            </a:r>
            <a:r>
              <a:rPr lang="en-US" sz="1600" b="1" dirty="0" smtClean="0">
                <a:solidFill>
                  <a:srgbClr val="FF0000"/>
                </a:solidFill>
                <a:latin typeface="Arial" pitchFamily="34" charset="0"/>
                <a:ea typeface="Times New Roman" pitchFamily="18" charset="0"/>
                <a:cs typeface="Arial" pitchFamily="34" charset="0"/>
              </a:rPr>
              <a:t>.</a:t>
            </a:r>
          </a:p>
          <a:p>
            <a:pPr lvl="0" algn="just" fontAlgn="base">
              <a:spcBef>
                <a:spcPct val="0"/>
              </a:spcBef>
              <a:spcAft>
                <a:spcPct val="0"/>
              </a:spcAft>
            </a:pPr>
            <a:endParaRPr kumimoji="0" lang="en-US" sz="8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lvl="0" algn="just" fontAlgn="base">
              <a:spcBef>
                <a:spcPct val="0"/>
              </a:spcBef>
              <a:spcAft>
                <a:spcPct val="0"/>
              </a:spcAft>
            </a:pPr>
            <a:r>
              <a:rPr kumimoji="0" lang="fr-FR" sz="1600" b="1" i="0" u="none" strike="noStrike" cap="none" normalizeH="0" baseline="0" dirty="0" smtClean="0">
                <a:ln>
                  <a:noFill/>
                </a:ln>
                <a:solidFill>
                  <a:srgbClr val="0070C0"/>
                </a:solidFill>
                <a:effectLst/>
                <a:latin typeface="Rockwell" pitchFamily="18" charset="0"/>
                <a:ea typeface="Times New Roman" pitchFamily="18" charset="0"/>
                <a:cs typeface="Arial" pitchFamily="34" charset="0"/>
              </a:rPr>
              <a:t>Les </a:t>
            </a:r>
            <a:r>
              <a:rPr kumimoji="0" lang="fr-FR" sz="1600" b="1" i="0" u="none" strike="noStrike" cap="none" normalizeH="0" baseline="0" dirty="0" err="1" smtClean="0">
                <a:ln>
                  <a:noFill/>
                </a:ln>
                <a:solidFill>
                  <a:srgbClr val="0070C0"/>
                </a:solidFill>
                <a:effectLst/>
                <a:latin typeface="Rockwell" pitchFamily="18" charset="0"/>
                <a:ea typeface="Times New Roman" pitchFamily="18" charset="0"/>
                <a:cs typeface="Arial" pitchFamily="34" charset="0"/>
              </a:rPr>
              <a:t>bifidobactéries</a:t>
            </a:r>
            <a:r>
              <a:rPr kumimoji="0" lang="fr-FR" sz="1600" b="1" i="0" u="none" strike="noStrike" cap="none" normalizeH="0" baseline="0" dirty="0" smtClean="0">
                <a:ln>
                  <a:noFill/>
                </a:ln>
                <a:solidFill>
                  <a:srgbClr val="0070C0"/>
                </a:solidFill>
                <a:effectLst/>
                <a:latin typeface="Rockwell" pitchFamily="18" charset="0"/>
                <a:ea typeface="Times New Roman" pitchFamily="18" charset="0"/>
                <a:cs typeface="Arial" pitchFamily="34" charset="0"/>
              </a:rPr>
              <a:t> sont des bâtonnets de morphologies variables dont la plus caractéristique est une </a:t>
            </a:r>
            <a:r>
              <a:rPr kumimoji="0" lang="fr-FR" sz="1600" b="1" i="0" u="none" strike="noStrike" cap="none" normalizeH="0" baseline="0" dirty="0" smtClean="0">
                <a:ln>
                  <a:noFill/>
                </a:ln>
                <a:solidFill>
                  <a:srgbClr val="FF0000"/>
                </a:solidFill>
                <a:effectLst/>
                <a:latin typeface="Rockwell" pitchFamily="18" charset="0"/>
                <a:ea typeface="Times New Roman" pitchFamily="18" charset="0"/>
                <a:cs typeface="Arial" pitchFamily="34" charset="0"/>
              </a:rPr>
              <a:t>forme en Y.</a:t>
            </a:r>
          </a:p>
        </p:txBody>
      </p:sp>
      <p:pic>
        <p:nvPicPr>
          <p:cNvPr id="5" name="Image 4" descr="Figure 1.1 : Souche de bifidobactérie. Microscopie électronique à balayage. Tiré de Rouvet (2004)."/>
          <p:cNvPicPr/>
          <p:nvPr/>
        </p:nvPicPr>
        <p:blipFill>
          <a:blip r:embed="rId2"/>
          <a:srcRect/>
          <a:stretch>
            <a:fillRect/>
          </a:stretch>
        </p:blipFill>
        <p:spPr bwMode="auto">
          <a:xfrm>
            <a:off x="43542" y="40122"/>
            <a:ext cx="2584242" cy="2164742"/>
          </a:xfrm>
          <a:prstGeom prst="rect">
            <a:avLst/>
          </a:prstGeom>
          <a:noFill/>
          <a:ln w="9525">
            <a:noFill/>
            <a:miter lim="800000"/>
            <a:headEnd/>
            <a:tailEnd/>
          </a:ln>
        </p:spPr>
      </p:pic>
      <p:sp>
        <p:nvSpPr>
          <p:cNvPr id="6" name="Rectangle 5"/>
          <p:cNvSpPr/>
          <p:nvPr/>
        </p:nvSpPr>
        <p:spPr>
          <a:xfrm>
            <a:off x="214282" y="4421430"/>
            <a:ext cx="8715436" cy="1815882"/>
          </a:xfrm>
          <a:prstGeom prst="rect">
            <a:avLst/>
          </a:prstGeom>
        </p:spPr>
        <p:txBody>
          <a:bodyPr wrap="square">
            <a:spAutoFit/>
          </a:bodyPr>
          <a:lstStyle/>
          <a:p>
            <a:pPr marL="285750" indent="-285750" algn="just" fontAlgn="base">
              <a:spcBef>
                <a:spcPct val="0"/>
              </a:spcBef>
              <a:spcAft>
                <a:spcPct val="0"/>
              </a:spcAft>
              <a:buFont typeface="Wingdings" pitchFamily="2" charset="2"/>
              <a:buChar char="ü"/>
            </a:pPr>
            <a:r>
              <a:rPr lang="en-US" sz="1600" b="1" dirty="0" smtClean="0">
                <a:latin typeface="Arial" pitchFamily="34" charset="0"/>
                <a:cs typeface="Arial" pitchFamily="34" charset="0"/>
              </a:rPr>
              <a:t>A </a:t>
            </a:r>
            <a:r>
              <a:rPr lang="en-US" sz="1600" b="1" dirty="0">
                <a:solidFill>
                  <a:srgbClr val="FF0000"/>
                </a:solidFill>
                <a:latin typeface="Arial" pitchFamily="34" charset="0"/>
                <a:cs typeface="Arial" pitchFamily="34" charset="0"/>
              </a:rPr>
              <a:t>multiphasic approach </a:t>
            </a:r>
            <a:r>
              <a:rPr lang="en-US" sz="1600" b="1" dirty="0">
                <a:latin typeface="Arial" pitchFamily="34" charset="0"/>
                <a:cs typeface="Arial" pitchFamily="34" charset="0"/>
              </a:rPr>
              <a:t>is often used to </a:t>
            </a:r>
            <a:r>
              <a:rPr lang="en-US" sz="1600" b="1" dirty="0">
                <a:solidFill>
                  <a:srgbClr val="FF0000"/>
                </a:solidFill>
                <a:latin typeface="Arial" pitchFamily="34" charset="0"/>
                <a:cs typeface="Arial" pitchFamily="34" charset="0"/>
              </a:rPr>
              <a:t>identify them</a:t>
            </a:r>
            <a:r>
              <a:rPr lang="en-US" sz="1600" b="1" dirty="0">
                <a:latin typeface="Arial" pitchFamily="34" charset="0"/>
                <a:cs typeface="Arial" pitchFamily="34" charset="0"/>
              </a:rPr>
              <a:t>. This approach </a:t>
            </a:r>
            <a:r>
              <a:rPr lang="en-US" sz="1600" b="1" dirty="0">
                <a:solidFill>
                  <a:srgbClr val="FF0000"/>
                </a:solidFill>
                <a:latin typeface="Arial" pitchFamily="34" charset="0"/>
                <a:cs typeface="Arial" pitchFamily="34" charset="0"/>
              </a:rPr>
              <a:t>includes</a:t>
            </a:r>
            <a:r>
              <a:rPr lang="en-US" sz="1600" b="1" dirty="0">
                <a:latin typeface="Arial" pitchFamily="34" charset="0"/>
                <a:cs typeface="Arial" pitchFamily="34" charset="0"/>
              </a:rPr>
              <a:t> the </a:t>
            </a:r>
            <a:r>
              <a:rPr lang="en-US" sz="1600" b="1" dirty="0">
                <a:solidFill>
                  <a:srgbClr val="FF0000"/>
                </a:solidFill>
                <a:latin typeface="Arial" pitchFamily="34" charset="0"/>
                <a:cs typeface="Arial" pitchFamily="34" charset="0"/>
              </a:rPr>
              <a:t>presence of fructose-6-phosphoketolase </a:t>
            </a:r>
            <a:r>
              <a:rPr lang="en-US" sz="1600" b="1" dirty="0">
                <a:latin typeface="Arial" pitchFamily="34" charset="0"/>
                <a:cs typeface="Arial" pitchFamily="34" charset="0"/>
              </a:rPr>
              <a:t>(F6PPK) </a:t>
            </a:r>
            <a:r>
              <a:rPr lang="en-US" sz="1600" b="1" dirty="0">
                <a:solidFill>
                  <a:srgbClr val="FF0000"/>
                </a:solidFill>
                <a:latin typeface="Arial" pitchFamily="34" charset="0"/>
                <a:cs typeface="Arial" pitchFamily="34" charset="0"/>
              </a:rPr>
              <a:t>activity</a:t>
            </a:r>
            <a:r>
              <a:rPr lang="en-US" sz="1600" b="1" dirty="0">
                <a:latin typeface="Arial" pitchFamily="34" charset="0"/>
                <a:cs typeface="Arial" pitchFamily="34" charset="0"/>
              </a:rPr>
              <a:t>, a </a:t>
            </a:r>
            <a:r>
              <a:rPr lang="en-US" sz="1600" b="1" dirty="0">
                <a:solidFill>
                  <a:srgbClr val="FF0000"/>
                </a:solidFill>
                <a:latin typeface="Arial" pitchFamily="34" charset="0"/>
                <a:cs typeface="Arial" pitchFamily="34" charset="0"/>
              </a:rPr>
              <a:t>key enzyme </a:t>
            </a:r>
            <a:r>
              <a:rPr lang="en-US" sz="1600" b="1" dirty="0">
                <a:latin typeface="Arial" pitchFamily="34" charset="0"/>
                <a:cs typeface="Arial" pitchFamily="34" charset="0"/>
              </a:rPr>
              <a:t>of the </a:t>
            </a:r>
            <a:r>
              <a:rPr lang="en-US" sz="1600" b="1" dirty="0" err="1">
                <a:latin typeface="Arial" pitchFamily="34" charset="0"/>
                <a:cs typeface="Arial" pitchFamily="34" charset="0"/>
              </a:rPr>
              <a:t>Bifidobacterium</a:t>
            </a:r>
            <a:r>
              <a:rPr lang="en-US" sz="1600" b="1" dirty="0">
                <a:latin typeface="Arial" pitchFamily="34" charset="0"/>
                <a:cs typeface="Arial" pitchFamily="34" charset="0"/>
              </a:rPr>
              <a:t> genus</a:t>
            </a:r>
            <a:r>
              <a:rPr lang="en-US" sz="1600" b="1" dirty="0" smtClean="0">
                <a:latin typeface="Arial" pitchFamily="34" charset="0"/>
                <a:cs typeface="Arial" pitchFamily="34" charset="0"/>
              </a:rPr>
              <a:t>.</a:t>
            </a:r>
          </a:p>
          <a:p>
            <a:pPr algn="just" fontAlgn="base">
              <a:spcBef>
                <a:spcPct val="0"/>
              </a:spcBef>
              <a:spcAft>
                <a:spcPct val="0"/>
              </a:spcAft>
            </a:pPr>
            <a:endParaRPr lang="en-US" sz="1600" b="1" dirty="0">
              <a:latin typeface="Arial" pitchFamily="34" charset="0"/>
              <a:cs typeface="Arial" pitchFamily="34" charset="0"/>
            </a:endParaRPr>
          </a:p>
          <a:p>
            <a:pPr algn="just" fontAlgn="base">
              <a:spcBef>
                <a:spcPct val="0"/>
              </a:spcBef>
              <a:spcAft>
                <a:spcPct val="0"/>
              </a:spcAft>
            </a:pPr>
            <a:r>
              <a:rPr lang="fr-FR" sz="1600" b="1" dirty="0" smtClean="0">
                <a:solidFill>
                  <a:srgbClr val="0070C0"/>
                </a:solidFill>
                <a:latin typeface="Rockwell" pitchFamily="18" charset="0"/>
                <a:cs typeface="Arial" pitchFamily="34" charset="0"/>
              </a:rPr>
              <a:t>Une</a:t>
            </a:r>
            <a:r>
              <a:rPr lang="fr-FR" sz="1600" b="1" dirty="0" smtClean="0">
                <a:latin typeface="Rockwell" pitchFamily="18" charset="0"/>
                <a:cs typeface="Arial" pitchFamily="34" charset="0"/>
              </a:rPr>
              <a:t> </a:t>
            </a:r>
            <a:r>
              <a:rPr lang="fr-FR" sz="1600" b="1" dirty="0" smtClean="0">
                <a:solidFill>
                  <a:srgbClr val="FF0000"/>
                </a:solidFill>
                <a:latin typeface="Rockwell" pitchFamily="18" charset="0"/>
                <a:cs typeface="Arial" pitchFamily="34" charset="0"/>
              </a:rPr>
              <a:t>approche multiphasique </a:t>
            </a:r>
            <a:r>
              <a:rPr lang="fr-FR" sz="1600" b="1" dirty="0" smtClean="0">
                <a:solidFill>
                  <a:srgbClr val="0070C0"/>
                </a:solidFill>
                <a:latin typeface="Rockwell" pitchFamily="18" charset="0"/>
                <a:cs typeface="Arial" pitchFamily="34" charset="0"/>
              </a:rPr>
              <a:t>est souvent utilisée pour les </a:t>
            </a:r>
            <a:r>
              <a:rPr lang="fr-FR" sz="1600" b="1" dirty="0" smtClean="0">
                <a:solidFill>
                  <a:srgbClr val="FF0000"/>
                </a:solidFill>
                <a:latin typeface="Rockwell" pitchFamily="18" charset="0"/>
                <a:cs typeface="Arial" pitchFamily="34" charset="0"/>
              </a:rPr>
              <a:t>identifier.</a:t>
            </a:r>
            <a:r>
              <a:rPr lang="fr-FR" sz="1600" b="1" dirty="0" smtClean="0">
                <a:latin typeface="Rockwell" pitchFamily="18" charset="0"/>
                <a:cs typeface="Arial" pitchFamily="34" charset="0"/>
              </a:rPr>
              <a:t> </a:t>
            </a:r>
            <a:r>
              <a:rPr lang="fr-FR" sz="1600" b="1" dirty="0" smtClean="0">
                <a:solidFill>
                  <a:srgbClr val="0070C0"/>
                </a:solidFill>
                <a:latin typeface="Rockwell" pitchFamily="18" charset="0"/>
                <a:cs typeface="Arial" pitchFamily="34" charset="0"/>
              </a:rPr>
              <a:t>Cette approche comprend la </a:t>
            </a:r>
            <a:r>
              <a:rPr lang="fr-FR" sz="1600" b="1" dirty="0" smtClean="0">
                <a:solidFill>
                  <a:srgbClr val="FF0000"/>
                </a:solidFill>
                <a:latin typeface="Rockwell" pitchFamily="18" charset="0"/>
                <a:cs typeface="Arial" pitchFamily="34" charset="0"/>
              </a:rPr>
              <a:t>présence</a:t>
            </a:r>
            <a:r>
              <a:rPr lang="fr-FR" sz="1600" b="1" dirty="0" smtClean="0">
                <a:latin typeface="Rockwell" pitchFamily="18" charset="0"/>
                <a:cs typeface="Arial" pitchFamily="34" charset="0"/>
              </a:rPr>
              <a:t> </a:t>
            </a:r>
            <a:r>
              <a:rPr lang="fr-FR" sz="1600" b="1" dirty="0" smtClean="0">
                <a:solidFill>
                  <a:srgbClr val="0070C0"/>
                </a:solidFill>
                <a:latin typeface="Rockwell" pitchFamily="18" charset="0"/>
                <a:cs typeface="Arial" pitchFamily="34" charset="0"/>
              </a:rPr>
              <a:t>d’une</a:t>
            </a:r>
            <a:r>
              <a:rPr lang="fr-FR" sz="1600" b="1" dirty="0" smtClean="0">
                <a:latin typeface="Rockwell" pitchFamily="18" charset="0"/>
                <a:cs typeface="Arial" pitchFamily="34" charset="0"/>
              </a:rPr>
              <a:t> </a:t>
            </a:r>
            <a:r>
              <a:rPr lang="fr-FR" sz="1600" b="1" dirty="0" smtClean="0">
                <a:solidFill>
                  <a:srgbClr val="FF0000"/>
                </a:solidFill>
                <a:latin typeface="Rockwell" pitchFamily="18" charset="0"/>
                <a:cs typeface="Arial" pitchFamily="34" charset="0"/>
              </a:rPr>
              <a:t>activité fructose-6-phosphoketolase </a:t>
            </a:r>
            <a:r>
              <a:rPr lang="fr-FR" sz="1600" b="1" dirty="0" smtClean="0">
                <a:latin typeface="Rockwell" pitchFamily="18" charset="0"/>
                <a:cs typeface="Arial" pitchFamily="34" charset="0"/>
              </a:rPr>
              <a:t>(</a:t>
            </a:r>
            <a:r>
              <a:rPr lang="fr-FR" sz="1600" b="1" dirty="0" smtClean="0">
                <a:solidFill>
                  <a:srgbClr val="FF0000"/>
                </a:solidFill>
                <a:latin typeface="Rockwell" pitchFamily="18" charset="0"/>
                <a:cs typeface="Arial" pitchFamily="34" charset="0"/>
              </a:rPr>
              <a:t>F6PPK</a:t>
            </a:r>
            <a:r>
              <a:rPr lang="fr-FR" sz="1600" b="1" dirty="0" smtClean="0">
                <a:latin typeface="Rockwell" pitchFamily="18" charset="0"/>
                <a:cs typeface="Arial" pitchFamily="34" charset="0"/>
              </a:rPr>
              <a:t>), </a:t>
            </a:r>
            <a:r>
              <a:rPr lang="fr-FR" sz="1600" b="1" dirty="0" smtClean="0">
                <a:solidFill>
                  <a:srgbClr val="0070C0"/>
                </a:solidFill>
                <a:latin typeface="Rockwell" pitchFamily="18" charset="0"/>
                <a:cs typeface="Arial" pitchFamily="34" charset="0"/>
              </a:rPr>
              <a:t>une enzyme clé du genre </a:t>
            </a:r>
            <a:r>
              <a:rPr lang="fr-FR" sz="1600" b="1" i="1" dirty="0" err="1" smtClean="0">
                <a:solidFill>
                  <a:srgbClr val="0070C0"/>
                </a:solidFill>
                <a:latin typeface="Rockwell" pitchFamily="18" charset="0"/>
                <a:cs typeface="Arial" pitchFamily="34" charset="0"/>
              </a:rPr>
              <a:t>Bifidobacterium</a:t>
            </a:r>
            <a:r>
              <a:rPr lang="fr-FR" sz="1600" b="1" dirty="0" smtClean="0">
                <a:solidFill>
                  <a:srgbClr val="0070C0"/>
                </a:solidFill>
                <a:latin typeface="Rockwell" pitchFamily="18" charset="0"/>
                <a:cs typeface="Arial" pitchFamily="34" charset="0"/>
              </a:rPr>
              <a:t>. </a:t>
            </a:r>
            <a:endParaRPr lang="fr-FR" sz="1600" b="1"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5"/>
                                        </p:tgtEl>
                                        <p:attrNameLst>
                                          <p:attrName>style.visibility</p:attrName>
                                        </p:attrNameLst>
                                      </p:cBhvr>
                                      <p:to>
                                        <p:strVal val="visible"/>
                                      </p:to>
                                    </p:set>
                                    <p:anim calcmode="lin" valueType="num">
                                      <p:cBhvr additive="base">
                                        <p:cTn id="17" dur="500" fill="hold"/>
                                        <p:tgtEl>
                                          <p:spTgt spid="1025"/>
                                        </p:tgtEl>
                                        <p:attrNameLst>
                                          <p:attrName>ppt_x</p:attrName>
                                        </p:attrNameLst>
                                      </p:cBhvr>
                                      <p:tavLst>
                                        <p:tav tm="0">
                                          <p:val>
                                            <p:strVal val="#ppt_x"/>
                                          </p:val>
                                        </p:tav>
                                        <p:tav tm="100000">
                                          <p:val>
                                            <p:strVal val="#ppt_x"/>
                                          </p:val>
                                        </p:tav>
                                      </p:tavLst>
                                    </p:anim>
                                    <p:anim calcmode="lin" valueType="num">
                                      <p:cBhvr additive="base">
                                        <p:cTn id="1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63" y="404664"/>
            <a:ext cx="8715436" cy="1292662"/>
          </a:xfrm>
          <a:prstGeom prst="rect">
            <a:avLst/>
          </a:prstGeom>
        </p:spPr>
        <p:txBody>
          <a:bodyPr wrap="square">
            <a:spAutoFit/>
          </a:bodyPr>
          <a:lstStyle/>
          <a:p>
            <a:pPr algn="just" fontAlgn="base">
              <a:spcBef>
                <a:spcPct val="0"/>
              </a:spcBef>
              <a:spcAft>
                <a:spcPct val="0"/>
              </a:spcAft>
              <a:buFont typeface="Wingdings" pitchFamily="2" charset="2"/>
              <a:buChar char="ü"/>
            </a:pPr>
            <a:r>
              <a:rPr lang="en-US" sz="1600" b="1" dirty="0" smtClean="0">
                <a:latin typeface="Arial" pitchFamily="34" charset="0"/>
                <a:cs typeface="Arial" pitchFamily="34" charset="0"/>
              </a:rPr>
              <a:t> It </a:t>
            </a:r>
            <a:r>
              <a:rPr lang="en-US" sz="1600" b="1" dirty="0">
                <a:solidFill>
                  <a:srgbClr val="FF0000"/>
                </a:solidFill>
                <a:latin typeface="Arial" pitchFamily="34" charset="0"/>
                <a:cs typeface="Arial" pitchFamily="34" charset="0"/>
              </a:rPr>
              <a:t>also uses </a:t>
            </a:r>
            <a:r>
              <a:rPr lang="en-US" sz="1600" b="1" dirty="0">
                <a:latin typeface="Arial" pitchFamily="34" charset="0"/>
                <a:cs typeface="Arial" pitchFamily="34" charset="0"/>
              </a:rPr>
              <a:t>identification by </a:t>
            </a:r>
            <a:r>
              <a:rPr lang="en-US" sz="1600" b="1" dirty="0">
                <a:solidFill>
                  <a:srgbClr val="FF0000"/>
                </a:solidFill>
                <a:latin typeface="Arial" pitchFamily="34" charset="0"/>
                <a:cs typeface="Arial" pitchFamily="34" charset="0"/>
              </a:rPr>
              <a:t>molecular </a:t>
            </a:r>
            <a:r>
              <a:rPr lang="en-US" sz="1600" b="1" dirty="0" smtClean="0">
                <a:solidFill>
                  <a:srgbClr val="FF0000"/>
                </a:solidFill>
                <a:latin typeface="Arial" pitchFamily="34" charset="0"/>
                <a:cs typeface="Arial" pitchFamily="34" charset="0"/>
              </a:rPr>
              <a:t>methods </a:t>
            </a:r>
            <a:r>
              <a:rPr lang="en-US" sz="1600" b="1" dirty="0">
                <a:latin typeface="Arial" pitchFamily="34" charset="0"/>
                <a:cs typeface="Arial" pitchFamily="34" charset="0"/>
              </a:rPr>
              <a:t>via the </a:t>
            </a:r>
            <a:r>
              <a:rPr lang="en-US" sz="1600" b="1" dirty="0">
                <a:solidFill>
                  <a:srgbClr val="FF0000"/>
                </a:solidFill>
                <a:latin typeface="Arial" pitchFamily="34" charset="0"/>
                <a:cs typeface="Arial" pitchFamily="34" charset="0"/>
              </a:rPr>
              <a:t>use of probes specific </a:t>
            </a:r>
            <a:r>
              <a:rPr lang="en-US" sz="1600" b="1" dirty="0">
                <a:latin typeface="Arial" pitchFamily="34" charset="0"/>
                <a:cs typeface="Arial" pitchFamily="34" charset="0"/>
              </a:rPr>
              <a:t>to the </a:t>
            </a:r>
            <a:r>
              <a:rPr lang="en-US" sz="1600" b="1" dirty="0">
                <a:solidFill>
                  <a:srgbClr val="FF0000"/>
                </a:solidFill>
                <a:latin typeface="Arial" pitchFamily="34" charset="0"/>
                <a:cs typeface="Arial" pitchFamily="34" charset="0"/>
              </a:rPr>
              <a:t>16S </a:t>
            </a:r>
            <a:r>
              <a:rPr lang="en-US" sz="1600" b="1" dirty="0" err="1">
                <a:solidFill>
                  <a:srgbClr val="FF0000"/>
                </a:solidFill>
                <a:latin typeface="Arial" pitchFamily="34" charset="0"/>
                <a:cs typeface="Arial" pitchFamily="34" charset="0"/>
              </a:rPr>
              <a:t>rRNA</a:t>
            </a:r>
            <a:r>
              <a:rPr lang="en-US" sz="1600" b="1" dirty="0">
                <a:solidFill>
                  <a:srgbClr val="FF0000"/>
                </a:solidFill>
                <a:latin typeface="Arial" pitchFamily="34" charset="0"/>
                <a:cs typeface="Arial" pitchFamily="34" charset="0"/>
              </a:rPr>
              <a:t> </a:t>
            </a:r>
            <a:r>
              <a:rPr lang="en-US" sz="1600" b="1" dirty="0">
                <a:latin typeface="Arial" pitchFamily="34" charset="0"/>
                <a:cs typeface="Arial" pitchFamily="34" charset="0"/>
              </a:rPr>
              <a:t>region of the DNA of the </a:t>
            </a:r>
            <a:r>
              <a:rPr lang="en-US" sz="1600" b="1" i="1" dirty="0" err="1">
                <a:solidFill>
                  <a:srgbClr val="FF0000"/>
                </a:solidFill>
                <a:latin typeface="Arial" pitchFamily="34" charset="0"/>
                <a:cs typeface="Arial" pitchFamily="34" charset="0"/>
              </a:rPr>
              <a:t>Bifidobacterium</a:t>
            </a:r>
            <a:r>
              <a:rPr lang="en-US" sz="1600" b="1" dirty="0">
                <a:latin typeface="Arial" pitchFamily="34" charset="0"/>
                <a:cs typeface="Arial" pitchFamily="34" charset="0"/>
              </a:rPr>
              <a:t> genus.</a:t>
            </a:r>
            <a:endParaRPr lang="fr-FR" sz="1600" b="1" dirty="0">
              <a:latin typeface="Arial" pitchFamily="34" charset="0"/>
              <a:cs typeface="Arial" pitchFamily="34" charset="0"/>
            </a:endParaRPr>
          </a:p>
          <a:p>
            <a:pPr algn="just" fontAlgn="base">
              <a:spcBef>
                <a:spcPct val="0"/>
              </a:spcBef>
              <a:spcAft>
                <a:spcPct val="0"/>
              </a:spcAft>
            </a:pPr>
            <a:endParaRPr lang="fr-FR" sz="1600" b="1" dirty="0" smtClean="0">
              <a:latin typeface="Arial" pitchFamily="34" charset="0"/>
              <a:cs typeface="Arial" pitchFamily="34" charset="0"/>
            </a:endParaRPr>
          </a:p>
          <a:p>
            <a:pPr algn="just" fontAlgn="base">
              <a:spcBef>
                <a:spcPct val="0"/>
              </a:spcBef>
              <a:spcAft>
                <a:spcPct val="0"/>
              </a:spcAft>
            </a:pPr>
            <a:r>
              <a:rPr lang="fr-FR" sz="1400" b="1" dirty="0" smtClean="0">
                <a:solidFill>
                  <a:srgbClr val="0070C0"/>
                </a:solidFill>
                <a:latin typeface="Rockwell" pitchFamily="18" charset="0"/>
                <a:cs typeface="Arial" pitchFamily="34" charset="0"/>
              </a:rPr>
              <a:t>Elle fait également appel à l’identification par des </a:t>
            </a:r>
            <a:r>
              <a:rPr lang="fr-FR" sz="1400" b="1" dirty="0" smtClean="0">
                <a:solidFill>
                  <a:srgbClr val="FF0000"/>
                </a:solidFill>
                <a:latin typeface="Rockwell" pitchFamily="18" charset="0"/>
                <a:cs typeface="Arial" pitchFamily="34" charset="0"/>
              </a:rPr>
              <a:t>techniques moléculaires </a:t>
            </a:r>
            <a:r>
              <a:rPr lang="fr-FR" sz="1400" b="1" dirty="0" smtClean="0">
                <a:solidFill>
                  <a:srgbClr val="0070C0"/>
                </a:solidFill>
                <a:latin typeface="Rockwell" pitchFamily="18" charset="0"/>
                <a:cs typeface="Arial" pitchFamily="34" charset="0"/>
              </a:rPr>
              <a:t>via l’utilisation de</a:t>
            </a:r>
            <a:r>
              <a:rPr lang="fr-FR" sz="1400" b="1" dirty="0" smtClean="0">
                <a:latin typeface="Rockwell" pitchFamily="18" charset="0"/>
                <a:cs typeface="Arial" pitchFamily="34" charset="0"/>
              </a:rPr>
              <a:t> </a:t>
            </a:r>
            <a:r>
              <a:rPr lang="fr-FR" sz="1400" b="1" dirty="0" smtClean="0">
                <a:solidFill>
                  <a:srgbClr val="FF0000"/>
                </a:solidFill>
                <a:latin typeface="Rockwell" pitchFamily="18" charset="0"/>
                <a:cs typeface="Arial" pitchFamily="34" charset="0"/>
              </a:rPr>
              <a:t>sondes spécifiques à la région 16S ARNr de l’ADN </a:t>
            </a:r>
            <a:r>
              <a:rPr lang="fr-FR" sz="1400" b="1" dirty="0" smtClean="0">
                <a:solidFill>
                  <a:srgbClr val="0070C0"/>
                </a:solidFill>
                <a:latin typeface="Rockwell" pitchFamily="18" charset="0"/>
                <a:cs typeface="Arial" pitchFamily="34" charset="0"/>
              </a:rPr>
              <a:t>du genre </a:t>
            </a:r>
            <a:r>
              <a:rPr lang="fr-FR" sz="1400" b="1" i="1" dirty="0" err="1" smtClean="0">
                <a:solidFill>
                  <a:srgbClr val="0070C0"/>
                </a:solidFill>
                <a:latin typeface="Rockwell" pitchFamily="18" charset="0"/>
                <a:cs typeface="Arial" pitchFamily="34" charset="0"/>
              </a:rPr>
              <a:t>Bifidobacterium</a:t>
            </a:r>
            <a:r>
              <a:rPr lang="fr-FR" sz="1600" b="1" dirty="0" smtClean="0">
                <a:solidFill>
                  <a:srgbClr val="0070C0"/>
                </a:solidFill>
                <a:latin typeface="Rockwell" pitchFamily="18" charset="0"/>
                <a:cs typeface="Arial" pitchFamily="34" charset="0"/>
              </a:rPr>
              <a:t>.</a:t>
            </a:r>
          </a:p>
        </p:txBody>
      </p:sp>
      <p:sp>
        <p:nvSpPr>
          <p:cNvPr id="3" name="Rectangle 2"/>
          <p:cNvSpPr/>
          <p:nvPr/>
        </p:nvSpPr>
        <p:spPr>
          <a:xfrm>
            <a:off x="179512" y="2420888"/>
            <a:ext cx="8643998" cy="1261884"/>
          </a:xfrm>
          <a:prstGeom prst="rect">
            <a:avLst/>
          </a:prstGeom>
        </p:spPr>
        <p:txBody>
          <a:bodyPr wrap="square">
            <a:spAutoFit/>
          </a:bodyPr>
          <a:lstStyle/>
          <a:p>
            <a:pPr marL="285750" indent="-285750" algn="just" fontAlgn="base">
              <a:spcBef>
                <a:spcPct val="0"/>
              </a:spcBef>
              <a:spcAft>
                <a:spcPct val="0"/>
              </a:spcAft>
              <a:buFont typeface="Wingdings" pitchFamily="2" charset="2"/>
              <a:buChar char="ü"/>
            </a:pPr>
            <a:r>
              <a:rPr lang="en-US" sz="1600" b="1" dirty="0">
                <a:latin typeface="Arial" pitchFamily="34" charset="0"/>
                <a:cs typeface="Arial" pitchFamily="34" charset="0"/>
              </a:rPr>
              <a:t>For </a:t>
            </a:r>
            <a:r>
              <a:rPr lang="en-US" sz="1600" b="1" dirty="0">
                <a:solidFill>
                  <a:srgbClr val="FF0000"/>
                </a:solidFill>
                <a:latin typeface="Arial" pitchFamily="34" charset="0"/>
                <a:cs typeface="Arial" pitchFamily="34" charset="0"/>
              </a:rPr>
              <a:t>species identification</a:t>
            </a:r>
            <a:r>
              <a:rPr lang="en-US" sz="1600" b="1" dirty="0">
                <a:latin typeface="Arial" pitchFamily="34" charset="0"/>
                <a:cs typeface="Arial" pitchFamily="34" charset="0"/>
              </a:rPr>
              <a:t>, the </a:t>
            </a:r>
            <a:r>
              <a:rPr lang="en-US" sz="1600" b="1" dirty="0">
                <a:solidFill>
                  <a:srgbClr val="FF0000"/>
                </a:solidFill>
                <a:latin typeface="Arial" pitchFamily="34" charset="0"/>
                <a:cs typeface="Arial" pitchFamily="34" charset="0"/>
              </a:rPr>
              <a:t>DNA-DNA homology technique </a:t>
            </a:r>
            <a:r>
              <a:rPr lang="en-US" sz="1600" b="1" dirty="0">
                <a:latin typeface="Arial" pitchFamily="34" charset="0"/>
                <a:cs typeface="Arial" pitchFamily="34" charset="0"/>
              </a:rPr>
              <a:t>remains the </a:t>
            </a:r>
            <a:r>
              <a:rPr lang="en-US" sz="1600" b="1" dirty="0">
                <a:solidFill>
                  <a:srgbClr val="FF0000"/>
                </a:solidFill>
                <a:latin typeface="Arial" pitchFamily="34" charset="0"/>
                <a:cs typeface="Arial" pitchFamily="34" charset="0"/>
              </a:rPr>
              <a:t>most</a:t>
            </a:r>
            <a:r>
              <a:rPr lang="en-US" sz="1600" b="1" dirty="0">
                <a:latin typeface="Arial" pitchFamily="34" charset="0"/>
                <a:cs typeface="Arial" pitchFamily="34" charset="0"/>
              </a:rPr>
              <a:t> </a:t>
            </a:r>
            <a:r>
              <a:rPr lang="en-US" sz="1600" b="1" dirty="0">
                <a:solidFill>
                  <a:srgbClr val="FF0000"/>
                </a:solidFill>
                <a:latin typeface="Arial" pitchFamily="34" charset="0"/>
                <a:cs typeface="Arial" pitchFamily="34" charset="0"/>
              </a:rPr>
              <a:t>reliable method</a:t>
            </a:r>
            <a:r>
              <a:rPr lang="en-US" sz="1600" b="1" dirty="0">
                <a:latin typeface="Arial" pitchFamily="34" charset="0"/>
                <a:cs typeface="Arial" pitchFamily="34" charset="0"/>
              </a:rPr>
              <a:t>.</a:t>
            </a:r>
            <a:endParaRPr lang="fr-FR" sz="1600" b="1" dirty="0" smtClean="0">
              <a:latin typeface="Arial" pitchFamily="34" charset="0"/>
              <a:cs typeface="Arial" pitchFamily="34" charset="0"/>
            </a:endParaRPr>
          </a:p>
          <a:p>
            <a:pPr algn="just" fontAlgn="base">
              <a:spcBef>
                <a:spcPct val="0"/>
              </a:spcBef>
              <a:spcAft>
                <a:spcPct val="0"/>
              </a:spcAft>
              <a:buFont typeface="Wingdings" pitchFamily="2" charset="2"/>
              <a:buChar char="ü"/>
            </a:pPr>
            <a:endParaRPr lang="fr-FR" sz="1600" b="1" dirty="0">
              <a:latin typeface="Arial" pitchFamily="34" charset="0"/>
              <a:cs typeface="Arial" pitchFamily="34" charset="0"/>
            </a:endParaRPr>
          </a:p>
          <a:p>
            <a:pPr algn="just" fontAlgn="base">
              <a:spcBef>
                <a:spcPct val="0"/>
              </a:spcBef>
              <a:spcAft>
                <a:spcPct val="0"/>
              </a:spcAft>
            </a:pPr>
            <a:r>
              <a:rPr lang="fr-FR" sz="1400" b="1" dirty="0" smtClean="0">
                <a:solidFill>
                  <a:srgbClr val="0070C0"/>
                </a:solidFill>
                <a:latin typeface="Rockwell" pitchFamily="18" charset="0"/>
                <a:cs typeface="Arial" pitchFamily="34" charset="0"/>
              </a:rPr>
              <a:t>Pour l’identification de l’espèce, la </a:t>
            </a:r>
            <a:r>
              <a:rPr lang="fr-FR" sz="1400" b="1" dirty="0" smtClean="0">
                <a:solidFill>
                  <a:srgbClr val="FF0000"/>
                </a:solidFill>
                <a:latin typeface="Rockwell" pitchFamily="18" charset="0"/>
                <a:cs typeface="Arial" pitchFamily="34" charset="0"/>
              </a:rPr>
              <a:t>technique d’homologie ADN-ADN </a:t>
            </a:r>
            <a:r>
              <a:rPr lang="fr-FR" sz="1400" b="1" dirty="0" smtClean="0">
                <a:solidFill>
                  <a:srgbClr val="0070C0"/>
                </a:solidFill>
                <a:latin typeface="Rockwell" pitchFamily="18" charset="0"/>
                <a:cs typeface="Arial" pitchFamily="34" charset="0"/>
              </a:rPr>
              <a:t>demeure la méthode</a:t>
            </a:r>
            <a:r>
              <a:rPr lang="fr-FR" sz="1400" b="1" dirty="0" smtClean="0">
                <a:latin typeface="Rockwell" pitchFamily="18" charset="0"/>
                <a:cs typeface="Arial" pitchFamily="34" charset="0"/>
              </a:rPr>
              <a:t> </a:t>
            </a:r>
            <a:r>
              <a:rPr lang="fr-FR" sz="1400" b="1" dirty="0" smtClean="0">
                <a:solidFill>
                  <a:srgbClr val="FF0000"/>
                </a:solidFill>
                <a:latin typeface="Rockwell" pitchFamily="18" charset="0"/>
                <a:cs typeface="Arial" pitchFamily="34" charset="0"/>
              </a:rPr>
              <a:t>la plus fiable </a:t>
            </a:r>
            <a:r>
              <a:rPr lang="fr-FR" sz="1400" b="1" dirty="0" smtClean="0">
                <a:latin typeface="Arial" pitchFamily="34" charset="0"/>
                <a:cs typeface="Arial" pitchFamily="34" charset="0"/>
              </a:rPr>
              <a:t>.</a:t>
            </a:r>
          </a:p>
        </p:txBody>
      </p:sp>
      <p:sp>
        <p:nvSpPr>
          <p:cNvPr id="4" name="Text Box 6"/>
          <p:cNvSpPr txBox="1">
            <a:spLocks noChangeArrowheads="1"/>
          </p:cNvSpPr>
          <p:nvPr/>
        </p:nvSpPr>
        <p:spPr bwMode="auto">
          <a:xfrm>
            <a:off x="1500166" y="3933056"/>
            <a:ext cx="6429420" cy="27392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1" u="none" strike="noStrike" cap="none" normalizeH="0" baseline="0" dirty="0" smtClean="0">
                <a:ln>
                  <a:noFill/>
                </a:ln>
                <a:solidFill>
                  <a:srgbClr val="FF0000"/>
                </a:solidFill>
                <a:effectLst/>
                <a:latin typeface="Arial" pitchFamily="34" charset="0"/>
                <a:cs typeface="Arial" pitchFamily="34" charset="0"/>
              </a:rPr>
              <a:t>Autres bactéries lactiques</a:t>
            </a:r>
          </a:p>
          <a:p>
            <a:pPr lvl="0" algn="ctr" fontAlgn="base">
              <a:spcBef>
                <a:spcPct val="0"/>
              </a:spcBef>
              <a:spcAft>
                <a:spcPct val="0"/>
              </a:spcAft>
            </a:pPr>
            <a:r>
              <a:rPr lang="fr-FR" sz="1400" b="1" i="1" dirty="0" err="1">
                <a:solidFill>
                  <a:srgbClr val="0070C0"/>
                </a:solidFill>
                <a:latin typeface="Rockwell" pitchFamily="18" charset="0"/>
                <a:cs typeface="Arial" pitchFamily="34" charset="0"/>
              </a:rPr>
              <a:t>Other</a:t>
            </a:r>
            <a:r>
              <a:rPr lang="fr-FR" sz="1400" b="1" i="1" dirty="0">
                <a:solidFill>
                  <a:srgbClr val="0070C0"/>
                </a:solidFill>
                <a:latin typeface="Rockwell" pitchFamily="18" charset="0"/>
                <a:cs typeface="Arial" pitchFamily="34" charset="0"/>
              </a:rPr>
              <a:t> </a:t>
            </a:r>
            <a:r>
              <a:rPr lang="fr-FR" sz="1400" b="1" i="1" dirty="0" err="1">
                <a:solidFill>
                  <a:srgbClr val="0070C0"/>
                </a:solidFill>
                <a:latin typeface="Rockwell" pitchFamily="18" charset="0"/>
                <a:cs typeface="Arial" pitchFamily="34" charset="0"/>
              </a:rPr>
              <a:t>lactic</a:t>
            </a:r>
            <a:r>
              <a:rPr lang="fr-FR" sz="1400" b="1" i="1" dirty="0">
                <a:solidFill>
                  <a:srgbClr val="0070C0"/>
                </a:solidFill>
                <a:latin typeface="Rockwell" pitchFamily="18" charset="0"/>
                <a:cs typeface="Arial" pitchFamily="34" charset="0"/>
              </a:rPr>
              <a:t> </a:t>
            </a:r>
            <a:r>
              <a:rPr lang="fr-FR" sz="1400" b="1" i="1" dirty="0" err="1">
                <a:solidFill>
                  <a:srgbClr val="0070C0"/>
                </a:solidFill>
                <a:latin typeface="Rockwell" pitchFamily="18" charset="0"/>
                <a:cs typeface="Arial" pitchFamily="34" charset="0"/>
              </a:rPr>
              <a:t>acid</a:t>
            </a:r>
            <a:r>
              <a:rPr lang="fr-FR" sz="1400" b="1" i="1" dirty="0">
                <a:solidFill>
                  <a:srgbClr val="0070C0"/>
                </a:solidFill>
                <a:latin typeface="Rockwell" pitchFamily="18" charset="0"/>
                <a:cs typeface="Arial" pitchFamily="34" charset="0"/>
              </a:rPr>
              <a:t> </a:t>
            </a:r>
            <a:r>
              <a:rPr lang="fr-FR" sz="1400" b="1" i="1" dirty="0" err="1">
                <a:solidFill>
                  <a:srgbClr val="0070C0"/>
                </a:solidFill>
                <a:latin typeface="Rockwell" pitchFamily="18" charset="0"/>
                <a:cs typeface="Arial" pitchFamily="34" charset="0"/>
              </a:rPr>
              <a:t>bacteria</a:t>
            </a:r>
            <a:endParaRPr kumimoji="0" lang="fr-FR" sz="1400" b="1" i="1" u="none" strike="noStrike" cap="none" normalizeH="0" baseline="0" dirty="0" smtClean="0">
              <a:ln>
                <a:noFill/>
              </a:ln>
              <a:solidFill>
                <a:srgbClr val="0070C0"/>
              </a:solidFill>
              <a:effectLst/>
              <a:latin typeface="Rockwell"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1" u="none" strike="noStrike" cap="none" normalizeH="0" baseline="0" dirty="0" smtClean="0">
              <a:ln>
                <a:noFill/>
              </a:ln>
              <a:solidFill>
                <a:schemeClr val="tx1"/>
              </a:solidFill>
              <a:effectLst/>
              <a:latin typeface="Times" pitchFamily="18" charset="0"/>
              <a:cs typeface="Arial" pitchFamily="34" charset="0"/>
            </a:endParaRPr>
          </a:p>
          <a:p>
            <a:pPr marL="0" marR="0" lvl="0" indent="0" defTabSz="914400" rtl="0" eaLnBrk="1" fontAlgn="base" latinLnBrk="0" hangingPunct="1">
              <a:lnSpc>
                <a:spcPct val="15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Arial" pitchFamily="34" charset="0"/>
                <a:cs typeface="Arial" pitchFamily="34" charset="0"/>
              </a:rPr>
              <a:t>Enterococcus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faecalis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rgbClr val="FF0000"/>
                </a:solidFill>
                <a:effectLst/>
                <a:latin typeface="Arial" pitchFamily="34" charset="0"/>
                <a:cs typeface="Arial" pitchFamily="34" charset="0"/>
              </a:rPr>
              <a:t>Enterococcus</a:t>
            </a:r>
            <a:r>
              <a:rPr kumimoji="0" lang="fr-FR" sz="1600" b="1" i="1" u="none" strike="noStrike" cap="none" normalizeH="0" baseline="0" dirty="0" smtClean="0">
                <a:ln>
                  <a:noFill/>
                </a:ln>
                <a:solidFill>
                  <a:srgbClr val="FF0000"/>
                </a:solidFill>
                <a:effectLst/>
                <a:latin typeface="Arial" pitchFamily="34" charset="0"/>
                <a:cs typeface="Arial" pitchFamily="34" charset="0"/>
              </a:rPr>
              <a:t> </a:t>
            </a:r>
            <a:r>
              <a:rPr kumimoji="0" lang="fr-FR" sz="1600" b="1" i="1" u="none" strike="noStrike" cap="none" normalizeH="0" baseline="0" dirty="0" err="1" smtClean="0">
                <a:ln>
                  <a:noFill/>
                </a:ln>
                <a:solidFill>
                  <a:srgbClr val="FF0000"/>
                </a:solidFill>
                <a:effectLst/>
                <a:latin typeface="Arial" pitchFamily="34" charset="0"/>
                <a:cs typeface="Arial" pitchFamily="34" charset="0"/>
              </a:rPr>
              <a:t>faecium</a:t>
            </a:r>
            <a:endParaRPr kumimoji="0" lang="fr-FR" sz="1600" b="1" i="1"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0" eaLnBrk="1" fontAlgn="base" latinLnBrk="0" hangingPunct="1">
              <a:lnSpc>
                <a:spcPct val="15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Arial" pitchFamily="34" charset="0"/>
                <a:cs typeface="Arial" pitchFamily="34" charset="0"/>
              </a:rPr>
              <a:t>Lactococcus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lactis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Leuconstoc</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mesenteroides</a:t>
            </a:r>
            <a:endParaRPr kumimoji="0" lang="fr-FR" sz="16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50000"/>
              </a:lnSpc>
              <a:spcBef>
                <a:spcPct val="0"/>
              </a:spcBef>
              <a:spcAft>
                <a:spcPct val="0"/>
              </a:spcAft>
              <a:buClrTx/>
              <a:buSzTx/>
              <a:buFontTx/>
              <a:buNone/>
              <a:tabLst/>
            </a:pPr>
            <a:r>
              <a:rPr kumimoji="0" lang="fr-FR" sz="1600" b="1" i="1" u="none" strike="noStrike" cap="none" normalizeH="0" baseline="0" dirty="0" err="1" smtClean="0">
                <a:ln>
                  <a:noFill/>
                </a:ln>
                <a:solidFill>
                  <a:srgbClr val="FF0000"/>
                </a:solidFill>
                <a:effectLst/>
                <a:latin typeface="Arial" pitchFamily="34" charset="0"/>
                <a:cs typeface="Arial" pitchFamily="34" charset="0"/>
              </a:rPr>
              <a:t>Pediococcus</a:t>
            </a:r>
            <a:r>
              <a:rPr kumimoji="0" lang="fr-FR" sz="1600" b="1" i="1" u="none" strike="noStrike" cap="none" normalizeH="0" baseline="0" dirty="0" smtClean="0">
                <a:ln>
                  <a:noFill/>
                </a:ln>
                <a:solidFill>
                  <a:srgbClr val="FF0000"/>
                </a:solidFill>
                <a:effectLst/>
                <a:latin typeface="Arial" pitchFamily="34" charset="0"/>
                <a:cs typeface="Arial" pitchFamily="34" charset="0"/>
              </a:rPr>
              <a:t> </a:t>
            </a:r>
            <a:r>
              <a:rPr kumimoji="0" lang="fr-FR" sz="1600" b="1" i="1" u="none" strike="noStrike" cap="none" normalizeH="0" baseline="0" dirty="0" err="1" smtClean="0">
                <a:ln>
                  <a:noFill/>
                </a:ln>
                <a:solidFill>
                  <a:srgbClr val="FF0000"/>
                </a:solidFill>
                <a:effectLst/>
                <a:latin typeface="Arial" pitchFamily="34" charset="0"/>
                <a:cs typeface="Arial" pitchFamily="34" charset="0"/>
              </a:rPr>
              <a:t>acidilactici</a:t>
            </a:r>
            <a:r>
              <a:rPr kumimoji="0" lang="fr-FR" sz="1600" b="1" i="1" u="none" strike="noStrike" cap="none" normalizeH="0" baseline="0" dirty="0" smtClean="0">
                <a:ln>
                  <a:noFill/>
                </a:ln>
                <a:solidFill>
                  <a:srgbClr val="FF0000"/>
                </a:solidFill>
                <a:effectLst/>
                <a:latin typeface="Arial" pitchFamily="34" charset="0"/>
                <a:cs typeface="Arial" pitchFamily="34" charset="0"/>
              </a:rPr>
              <a:t> </a:t>
            </a:r>
            <a:r>
              <a:rPr kumimoji="0" lang="fr-FR" sz="1600" b="1" i="1" u="none" strike="noStrike" cap="none" normalizeH="0" baseline="0" dirty="0" smtClean="0">
                <a:ln>
                  <a:noFill/>
                </a:ln>
                <a:solidFill>
                  <a:schemeClr val="accent2"/>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Sporolactobacillus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inulinus</a:t>
            </a:r>
            <a:endParaRPr kumimoji="0" lang="fr-FR" sz="16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50000"/>
              </a:lnSpc>
              <a:spcBef>
                <a:spcPct val="0"/>
              </a:spcBef>
              <a:spcAft>
                <a:spcPct val="0"/>
              </a:spcAft>
              <a:buClrTx/>
              <a:buSzTx/>
              <a:buFontTx/>
              <a:buNone/>
              <a:tabLst/>
            </a:pPr>
            <a:r>
              <a:rPr kumimoji="0" lang="fr-FR" sz="1600" b="1" i="1" u="none" strike="noStrike" cap="none" normalizeH="0" baseline="0" dirty="0" err="1" smtClean="0">
                <a:ln>
                  <a:noFill/>
                </a:ln>
                <a:solidFill>
                  <a:srgbClr val="FF0000"/>
                </a:solidFill>
                <a:effectLst/>
                <a:latin typeface="Arial" pitchFamily="34" charset="0"/>
                <a:cs typeface="Arial" pitchFamily="34" charset="0"/>
              </a:rPr>
              <a:t>Streptococcus</a:t>
            </a:r>
            <a:r>
              <a:rPr kumimoji="0" lang="fr-FR" sz="1600" b="1" i="1" u="none" strike="noStrike" cap="none" normalizeH="0" baseline="0" dirty="0" smtClean="0">
                <a:ln>
                  <a:noFill/>
                </a:ln>
                <a:solidFill>
                  <a:srgbClr val="FF0000"/>
                </a:solidFill>
                <a:effectLst/>
                <a:latin typeface="Arial" pitchFamily="34" charset="0"/>
                <a:cs typeface="Arial" pitchFamily="34" charset="0"/>
              </a:rPr>
              <a:t> </a:t>
            </a:r>
            <a:r>
              <a:rPr kumimoji="0" lang="fr-FR" sz="1600" b="1" i="1" u="none" strike="noStrike" cap="none" normalizeH="0" baseline="0" dirty="0" err="1" smtClean="0">
                <a:ln>
                  <a:noFill/>
                </a:ln>
                <a:solidFill>
                  <a:srgbClr val="FF0000"/>
                </a:solidFill>
                <a:effectLst/>
                <a:latin typeface="Arial" pitchFamily="34" charset="0"/>
                <a:cs typeface="Arial" pitchFamily="34" charset="0"/>
              </a:rPr>
              <a:t>thermophilus</a:t>
            </a:r>
            <a:r>
              <a:rPr kumimoji="0" lang="fr-FR" sz="1600" b="1" i="1" u="none" strike="noStrike" cap="none" normalizeH="0" baseline="0" dirty="0" smtClean="0">
                <a:ln>
                  <a:noFill/>
                </a:ln>
                <a:solidFill>
                  <a:srgbClr val="FF0000"/>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Streptococcus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diacetylactis</a:t>
            </a:r>
            <a:endParaRPr kumimoji="0" lang="fr-FR" sz="1600" b="1" i="1"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5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Arial" pitchFamily="34" charset="0"/>
                <a:cs typeface="Arial" pitchFamily="34" charset="0"/>
              </a:rPr>
              <a:t>Streptococcus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intermedius</a:t>
            </a:r>
            <a:endParaRPr kumimoji="0" lang="fr-FR" sz="1600" b="1"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46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611560" y="1221720"/>
            <a:ext cx="8064896" cy="1631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lang="fr-FR" b="1" i="1" dirty="0" err="1">
                <a:solidFill>
                  <a:srgbClr val="0070C0"/>
                </a:solidFill>
                <a:latin typeface="Rockwell" pitchFamily="18" charset="0"/>
                <a:cs typeface="Arial" pitchFamily="34" charset="0"/>
              </a:rPr>
              <a:t>Other</a:t>
            </a:r>
            <a:r>
              <a:rPr lang="fr-FR" b="1" i="1" dirty="0">
                <a:solidFill>
                  <a:srgbClr val="0070C0"/>
                </a:solidFill>
                <a:latin typeface="Rockwell" pitchFamily="18" charset="0"/>
                <a:cs typeface="Arial" pitchFamily="34" charset="0"/>
              </a:rPr>
              <a:t> </a:t>
            </a:r>
            <a:r>
              <a:rPr lang="fr-FR" b="1" i="1" dirty="0" err="1">
                <a:solidFill>
                  <a:srgbClr val="0070C0"/>
                </a:solidFill>
                <a:latin typeface="Rockwell" pitchFamily="18" charset="0"/>
                <a:cs typeface="Arial" pitchFamily="34" charset="0"/>
              </a:rPr>
              <a:t>Microorganisms</a:t>
            </a:r>
            <a:endParaRPr lang="fr-FR" b="1" i="1" dirty="0">
              <a:solidFill>
                <a:srgbClr val="0070C0"/>
              </a:solidFill>
              <a:latin typeface="Rockwell"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FF0000"/>
                </a:solidFill>
                <a:effectLst/>
                <a:latin typeface="Arial" pitchFamily="34" charset="0"/>
                <a:cs typeface="Arial" pitchFamily="34" charset="0"/>
              </a:rPr>
              <a:t>Autres micro-organismes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1" i="1" u="none" strike="noStrike" cap="none" normalizeH="0" baseline="0" dirty="0" smtClean="0">
              <a:ln>
                <a:noFill/>
              </a:ln>
              <a:solidFill>
                <a:schemeClr val="tx1"/>
              </a:solidFill>
              <a:effectLst/>
              <a:latin typeface="Times" pitchFamily="18" charset="0"/>
              <a:cs typeface="Arial" pitchFamily="34" charset="0"/>
            </a:endParaRPr>
          </a:p>
          <a:p>
            <a:pPr marL="0" marR="0" lvl="0" indent="0" defTabSz="914400" rtl="0" eaLnBrk="1" fontAlgn="base" latinLnBrk="0" hangingPunct="1">
              <a:lnSpc>
                <a:spcPct val="15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Arial" pitchFamily="34" charset="0"/>
                <a:cs typeface="Arial" pitchFamily="34" charset="0"/>
              </a:rPr>
              <a:t>Bacillus</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spp</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smtClean="0">
                <a:ln>
                  <a:noFill/>
                </a:ln>
                <a:solidFill>
                  <a:srgbClr val="0070C0"/>
                </a:solidFill>
                <a:effectLst/>
                <a:latin typeface="Arial" pitchFamily="34" charset="0"/>
                <a:cs typeface="Arial" pitchFamily="34" charset="0"/>
              </a:rPr>
              <a:t>Escherichia coli (</a:t>
            </a:r>
            <a:r>
              <a:rPr kumimoji="0" lang="fr-FR" sz="1600" b="1" i="1" u="none" strike="noStrike" cap="none" normalizeH="0" baseline="0" dirty="0" err="1" smtClean="0">
                <a:ln>
                  <a:noFill/>
                </a:ln>
                <a:solidFill>
                  <a:srgbClr val="0070C0"/>
                </a:solidFill>
                <a:effectLst/>
                <a:latin typeface="Arial" pitchFamily="34" charset="0"/>
                <a:cs typeface="Arial" pitchFamily="34" charset="0"/>
              </a:rPr>
              <a:t>strain</a:t>
            </a:r>
            <a:r>
              <a:rPr kumimoji="0" lang="fr-FR" sz="1600" b="1" i="1" u="none" strike="noStrike" cap="none" normalizeH="0" baseline="0" dirty="0" smtClean="0">
                <a:ln>
                  <a:noFill/>
                </a:ln>
                <a:solidFill>
                  <a:srgbClr val="0070C0"/>
                </a:solidFill>
                <a:effectLst/>
                <a:latin typeface="Arial" pitchFamily="34" charset="0"/>
                <a:cs typeface="Arial" pitchFamily="34" charset="0"/>
              </a:rPr>
              <a:t> </a:t>
            </a:r>
            <a:r>
              <a:rPr kumimoji="0" lang="fr-FR" sz="1600" b="1" i="1" u="none" strike="noStrike" cap="none" normalizeH="0" baseline="0" dirty="0" err="1" smtClean="0">
                <a:ln>
                  <a:noFill/>
                </a:ln>
                <a:solidFill>
                  <a:srgbClr val="0070C0"/>
                </a:solidFill>
                <a:effectLst/>
                <a:latin typeface="Arial" pitchFamily="34" charset="0"/>
                <a:cs typeface="Arial" pitchFamily="34" charset="0"/>
              </a:rPr>
              <a:t>Nissle</a:t>
            </a:r>
            <a:r>
              <a:rPr kumimoji="0" lang="fr-FR" sz="1600" b="1" i="1" u="none" strike="noStrike" cap="none" normalizeH="0" baseline="0" dirty="0" smtClean="0">
                <a:ln>
                  <a:noFill/>
                </a:ln>
                <a:solidFill>
                  <a:srgbClr val="0070C0"/>
                </a:solidFill>
                <a:effectLst/>
                <a:latin typeface="Arial" pitchFamily="34" charset="0"/>
                <a:cs typeface="Arial" pitchFamily="34" charset="0"/>
              </a:rPr>
              <a:t>)</a:t>
            </a:r>
          </a:p>
          <a:p>
            <a:pPr marL="0" marR="0" lvl="0" indent="0" defTabSz="914400" rtl="0" eaLnBrk="1" fontAlgn="base" latinLnBrk="0" hangingPunct="1">
              <a:lnSpc>
                <a:spcPct val="150000"/>
              </a:lnSpc>
              <a:spcBef>
                <a:spcPct val="0"/>
              </a:spcBef>
              <a:spcAft>
                <a:spcPct val="0"/>
              </a:spcAft>
              <a:buClrTx/>
              <a:buSzTx/>
              <a:buFontTx/>
              <a:buNone/>
              <a:tabLst/>
            </a:pPr>
            <a:r>
              <a:rPr kumimoji="0" lang="fr-FR" sz="1600" b="1" i="1" u="none" strike="noStrike" cap="none" normalizeH="0" baseline="0" dirty="0" err="1" smtClean="0">
                <a:ln>
                  <a:noFill/>
                </a:ln>
                <a:solidFill>
                  <a:schemeClr val="tx1"/>
                </a:solidFill>
                <a:effectLst/>
                <a:latin typeface="Arial" pitchFamily="34" charset="0"/>
                <a:cs typeface="Arial" pitchFamily="34" charset="0"/>
              </a:rPr>
              <a:t>Propionibacterium</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err="1" smtClean="0">
                <a:ln>
                  <a:noFill/>
                </a:ln>
                <a:solidFill>
                  <a:schemeClr val="tx1"/>
                </a:solidFill>
                <a:effectLst/>
                <a:latin typeface="Arial" pitchFamily="34" charset="0"/>
                <a:cs typeface="Arial" pitchFamily="34" charset="0"/>
              </a:rPr>
              <a:t>freudenreichii</a:t>
            </a:r>
            <a:r>
              <a:rPr kumimoji="0" lang="fr-FR" sz="1600" b="1" i="1" u="none" strike="noStrike" cap="none" normalizeH="0" baseline="0" dirty="0" smtClean="0">
                <a:ln>
                  <a:noFill/>
                </a:ln>
                <a:solidFill>
                  <a:schemeClr val="tx1"/>
                </a:solidFill>
                <a:effectLst/>
                <a:latin typeface="Arial" pitchFamily="34" charset="0"/>
                <a:cs typeface="Arial" pitchFamily="34" charset="0"/>
              </a:rPr>
              <a:t>       </a:t>
            </a:r>
            <a:r>
              <a:rPr kumimoji="0" lang="fr-FR" sz="1600" b="1" i="1" u="none" strike="noStrike" cap="none" normalizeH="0" baseline="0" dirty="0" smtClean="0">
                <a:ln>
                  <a:noFill/>
                </a:ln>
                <a:solidFill>
                  <a:srgbClr val="0070C0"/>
                </a:solidFill>
                <a:effectLst/>
                <a:latin typeface="Arial" pitchFamily="34" charset="0"/>
                <a:cs typeface="Arial" pitchFamily="34" charset="0"/>
              </a:rPr>
              <a:t>Saccharomyces </a:t>
            </a:r>
            <a:r>
              <a:rPr kumimoji="0" lang="fr-FR" sz="1600" b="1" i="1" u="none" strike="noStrike" cap="none" normalizeH="0" baseline="0" dirty="0" err="1" smtClean="0">
                <a:ln>
                  <a:noFill/>
                </a:ln>
                <a:solidFill>
                  <a:srgbClr val="0070C0"/>
                </a:solidFill>
                <a:effectLst/>
                <a:latin typeface="Arial" pitchFamily="34" charset="0"/>
                <a:cs typeface="Arial" pitchFamily="34" charset="0"/>
              </a:rPr>
              <a:t>cerevisiae</a:t>
            </a:r>
            <a:endParaRPr kumimoji="0" lang="fr-FR" sz="1600" b="1" i="1" u="none" strike="noStrike" cap="none" normalizeH="0" baseline="0" dirty="0" smtClean="0">
              <a:ln>
                <a:noFill/>
              </a:ln>
              <a:solidFill>
                <a:srgbClr val="0070C0"/>
              </a:solidFill>
              <a:effectLst/>
              <a:latin typeface="Arial" pitchFamily="34" charset="0"/>
              <a:cs typeface="Arial" pitchFamily="34" charset="0"/>
            </a:endParaRPr>
          </a:p>
        </p:txBody>
      </p:sp>
      <p:pic>
        <p:nvPicPr>
          <p:cNvPr id="49154" name="Picture 2"/>
          <p:cNvPicPr>
            <a:picLocks noChangeAspect="1" noChangeArrowheads="1"/>
          </p:cNvPicPr>
          <p:nvPr/>
        </p:nvPicPr>
        <p:blipFill>
          <a:blip r:embed="rId2"/>
          <a:srcRect l="27295" t="34375" r="36084" b="44141"/>
          <a:stretch>
            <a:fillRect/>
          </a:stretch>
        </p:blipFill>
        <p:spPr bwMode="auto">
          <a:xfrm>
            <a:off x="4427984" y="3501008"/>
            <a:ext cx="4291980" cy="2448272"/>
          </a:xfrm>
          <a:prstGeom prst="rect">
            <a:avLst/>
          </a:prstGeom>
          <a:noFill/>
          <a:ln w="9525">
            <a:noFill/>
            <a:miter lim="800000"/>
            <a:headEnd/>
            <a:tailEnd/>
          </a:ln>
          <a:effectLst/>
        </p:spPr>
      </p:pic>
      <p:sp>
        <p:nvSpPr>
          <p:cNvPr id="5" name="Rectangle 4"/>
          <p:cNvSpPr/>
          <p:nvPr/>
        </p:nvSpPr>
        <p:spPr>
          <a:xfrm>
            <a:off x="755576" y="4293096"/>
            <a:ext cx="3070071" cy="507831"/>
          </a:xfrm>
          <a:prstGeom prst="rect">
            <a:avLst/>
          </a:prstGeom>
        </p:spPr>
        <p:txBody>
          <a:bodyPr wrap="square">
            <a:spAutoFit/>
          </a:bodyPr>
          <a:lstStyle/>
          <a:p>
            <a:pPr lvl="0" algn="ctr" fontAlgn="base">
              <a:lnSpc>
                <a:spcPct val="150000"/>
              </a:lnSpc>
              <a:spcBef>
                <a:spcPct val="0"/>
              </a:spcBef>
              <a:spcAft>
                <a:spcPct val="0"/>
              </a:spcAft>
            </a:pPr>
            <a:r>
              <a:rPr lang="fr-FR" b="1" i="1" dirty="0" smtClean="0">
                <a:solidFill>
                  <a:srgbClr val="0000CC"/>
                </a:solidFill>
                <a:latin typeface="Arial" pitchFamily="34" charset="0"/>
                <a:cs typeface="Arial" pitchFamily="34" charset="0"/>
              </a:rPr>
              <a:t>Saccharomyces </a:t>
            </a:r>
            <a:r>
              <a:rPr lang="fr-FR" b="1" i="1" dirty="0" err="1" smtClean="0">
                <a:solidFill>
                  <a:srgbClr val="0000CC"/>
                </a:solidFill>
                <a:latin typeface="Arial" pitchFamily="34" charset="0"/>
                <a:cs typeface="Arial" pitchFamily="34" charset="0"/>
              </a:rPr>
              <a:t>bourlardii</a:t>
            </a:r>
            <a:endParaRPr lang="fr-FR" b="1" i="1" dirty="0" smtClean="0">
              <a:solidFill>
                <a:srgbClr val="0000CC"/>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9154"/>
                                        </p:tgtEl>
                                        <p:attrNameLst>
                                          <p:attrName>style.visibility</p:attrName>
                                        </p:attrNameLst>
                                      </p:cBhvr>
                                      <p:to>
                                        <p:strVal val="visible"/>
                                      </p:to>
                                    </p:set>
                                    <p:anim calcmode="lin" valueType="num">
                                      <p:cBhvr additive="base">
                                        <p:cTn id="17" dur="500" fill="hold"/>
                                        <p:tgtEl>
                                          <p:spTgt spid="49154"/>
                                        </p:tgtEl>
                                        <p:attrNameLst>
                                          <p:attrName>ppt_x</p:attrName>
                                        </p:attrNameLst>
                                      </p:cBhvr>
                                      <p:tavLst>
                                        <p:tav tm="0">
                                          <p:val>
                                            <p:strVal val="#ppt_x"/>
                                          </p:val>
                                        </p:tav>
                                        <p:tav tm="100000">
                                          <p:val>
                                            <p:strVal val="#ppt_x"/>
                                          </p:val>
                                        </p:tav>
                                      </p:tavLst>
                                    </p:anim>
                                    <p:anim calcmode="lin" valueType="num">
                                      <p:cBhvr additive="base">
                                        <p:cTn id="1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theses.ulaval.ca/archimede/fichiers/24866/24866_5.png"/>
          <p:cNvPicPr/>
          <p:nvPr/>
        </p:nvPicPr>
        <p:blipFill>
          <a:blip r:embed="rId2"/>
          <a:srcRect t="1163" b="72093"/>
          <a:stretch>
            <a:fillRect/>
          </a:stretch>
        </p:blipFill>
        <p:spPr bwMode="auto">
          <a:xfrm>
            <a:off x="415486" y="3573016"/>
            <a:ext cx="8286808" cy="2088232"/>
          </a:xfrm>
          <a:prstGeom prst="rect">
            <a:avLst/>
          </a:prstGeom>
          <a:solidFill>
            <a:schemeClr val="accent2"/>
          </a:solidFill>
          <a:ln w="9525">
            <a:noFill/>
            <a:miter lim="800000"/>
            <a:headEnd/>
            <a:tailEnd/>
          </a:ln>
        </p:spPr>
      </p:pic>
      <p:sp>
        <p:nvSpPr>
          <p:cNvPr id="6" name="Text Box 8"/>
          <p:cNvSpPr txBox="1">
            <a:spLocks noChangeArrowheads="1"/>
          </p:cNvSpPr>
          <p:nvPr/>
        </p:nvSpPr>
        <p:spPr bwMode="auto">
          <a:xfrm>
            <a:off x="1259632" y="77908"/>
            <a:ext cx="6598516" cy="707886"/>
          </a:xfrm>
          <a:prstGeom prst="rect">
            <a:avLst/>
          </a:prstGeom>
          <a:solidFill>
            <a:srgbClr val="FFC000"/>
          </a:solidFill>
          <a:ln w="9525">
            <a:solidFill>
              <a:schemeClr val="accent6">
                <a:lumMod val="60000"/>
                <a:lumOff val="40000"/>
              </a:schemeClr>
            </a:solidFill>
            <a:miter lim="800000"/>
            <a:headEnd/>
            <a:tailEnd/>
          </a:ln>
          <a:effec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en-US" sz="2400" b="1" dirty="0" smtClean="0">
                <a:solidFill>
                  <a:srgbClr val="FF0000"/>
                </a:solidFill>
                <a:latin typeface="Times" pitchFamily="18" charset="0"/>
                <a:cs typeface="Times" pitchFamily="18" charset="0"/>
              </a:rPr>
              <a:t>Main </a:t>
            </a:r>
            <a:r>
              <a:rPr lang="en-US" sz="2400" b="1" dirty="0">
                <a:solidFill>
                  <a:srgbClr val="FF0000"/>
                </a:solidFill>
                <a:latin typeface="Times" pitchFamily="18" charset="0"/>
                <a:cs typeface="Times" pitchFamily="18" charset="0"/>
              </a:rPr>
              <a:t>selection criteria for </a:t>
            </a:r>
            <a:r>
              <a:rPr lang="en-US" sz="2400" b="1" dirty="0" smtClean="0">
                <a:solidFill>
                  <a:srgbClr val="FF0000"/>
                </a:solidFill>
                <a:latin typeface="Times" pitchFamily="18" charset="0"/>
                <a:cs typeface="Times" pitchFamily="18" charset="0"/>
              </a:rPr>
              <a:t>probiotics</a:t>
            </a:r>
          </a:p>
          <a:p>
            <a:pPr algn="ctr" fontAlgn="base">
              <a:spcBef>
                <a:spcPct val="0"/>
              </a:spcBef>
              <a:spcAft>
                <a:spcPct val="0"/>
              </a:spcAft>
            </a:pPr>
            <a:r>
              <a:rPr lang="fr-FR" sz="1600" b="1" dirty="0">
                <a:solidFill>
                  <a:schemeClr val="bg1"/>
                </a:solidFill>
                <a:latin typeface="Rockwell" pitchFamily="18" charset="0"/>
                <a:cs typeface="Arial" pitchFamily="34" charset="0"/>
              </a:rPr>
              <a:t>Principaux critères de sélection des </a:t>
            </a:r>
            <a:r>
              <a:rPr lang="fr-FR" sz="1600" b="1" dirty="0" err="1" smtClean="0">
                <a:solidFill>
                  <a:schemeClr val="bg1"/>
                </a:solidFill>
                <a:latin typeface="Rockwell" pitchFamily="18" charset="0"/>
                <a:cs typeface="Arial" pitchFamily="34" charset="0"/>
              </a:rPr>
              <a:t>probiotiques</a:t>
            </a:r>
            <a:endParaRPr lang="fr-FR" sz="1600" b="1" dirty="0">
              <a:solidFill>
                <a:schemeClr val="bg1"/>
              </a:solidFill>
              <a:latin typeface="Rockwell" pitchFamily="18" charset="0"/>
              <a:cs typeface="Arial" pitchFamily="34" charset="0"/>
            </a:endParaRPr>
          </a:p>
        </p:txBody>
      </p:sp>
      <p:sp>
        <p:nvSpPr>
          <p:cNvPr id="3" name="Rectangle 2"/>
          <p:cNvSpPr/>
          <p:nvPr/>
        </p:nvSpPr>
        <p:spPr>
          <a:xfrm>
            <a:off x="179512" y="1196752"/>
            <a:ext cx="8424936" cy="2092881"/>
          </a:xfrm>
          <a:prstGeom prst="rect">
            <a:avLst/>
          </a:prstGeom>
        </p:spPr>
        <p:txBody>
          <a:bodyPr wrap="square">
            <a:spAutoFit/>
          </a:bodyPr>
          <a:lstStyle/>
          <a:p>
            <a:r>
              <a:rPr lang="fr-FR" b="1" u="sng" dirty="0" smtClean="0">
                <a:solidFill>
                  <a:srgbClr val="FF0000"/>
                </a:solidFill>
                <a:latin typeface="Rockwell" pitchFamily="18" charset="0"/>
                <a:cs typeface="Times" pitchFamily="18" charset="0"/>
              </a:rPr>
              <a:t>1. Security criteria</a:t>
            </a:r>
          </a:p>
          <a:p>
            <a:pPr algn="ctr"/>
            <a:endParaRPr lang="fr-FR" sz="1600" b="1" dirty="0" smtClean="0">
              <a:solidFill>
                <a:srgbClr val="FF0000"/>
              </a:solidFill>
              <a:latin typeface="Rockwell" pitchFamily="18" charset="0"/>
              <a:cs typeface="Times" pitchFamily="18" charset="0"/>
            </a:endParaRPr>
          </a:p>
          <a:p>
            <a:pPr marL="2114550" lvl="4" indent="-285750">
              <a:buFont typeface="Wingdings" pitchFamily="2" charset="2"/>
              <a:buChar char="ü"/>
            </a:pPr>
            <a:r>
              <a:rPr lang="fr-FR" sz="1600" b="1" dirty="0" smtClean="0">
                <a:latin typeface="Rockwell" pitchFamily="18" charset="0"/>
                <a:cs typeface="Times" pitchFamily="18" charset="0"/>
              </a:rPr>
              <a:t>Precise (</a:t>
            </a:r>
            <a:r>
              <a:rPr lang="fr-FR" sz="1600" b="1" dirty="0" err="1" smtClean="0">
                <a:latin typeface="Rockwell" pitchFamily="18" charset="0"/>
                <a:cs typeface="Times" pitchFamily="18" charset="0"/>
              </a:rPr>
              <a:t>Accurate</a:t>
            </a:r>
            <a:r>
              <a:rPr lang="fr-FR" sz="1600" b="1" dirty="0" smtClean="0">
                <a:latin typeface="Rockwell" pitchFamily="18" charset="0"/>
                <a:cs typeface="Times" pitchFamily="18" charset="0"/>
              </a:rPr>
              <a:t>)  </a:t>
            </a:r>
            <a:r>
              <a:rPr lang="fr-FR" sz="1600" b="1" dirty="0" err="1">
                <a:solidFill>
                  <a:srgbClr val="FF0000"/>
                </a:solidFill>
                <a:latin typeface="Rockwell" pitchFamily="18" charset="0"/>
                <a:cs typeface="Times" pitchFamily="18" charset="0"/>
              </a:rPr>
              <a:t>taxonomic</a:t>
            </a:r>
            <a:r>
              <a:rPr lang="fr-FR" sz="1600" b="1" dirty="0">
                <a:solidFill>
                  <a:srgbClr val="FF0000"/>
                </a:solidFill>
                <a:latin typeface="Rockwell" pitchFamily="18" charset="0"/>
                <a:cs typeface="Times" pitchFamily="18" charset="0"/>
              </a:rPr>
              <a:t> </a:t>
            </a:r>
            <a:r>
              <a:rPr lang="fr-FR" sz="1600" b="1" dirty="0" smtClean="0">
                <a:solidFill>
                  <a:srgbClr val="FF0000"/>
                </a:solidFill>
                <a:latin typeface="Rockwell" pitchFamily="18" charset="0"/>
                <a:cs typeface="Times" pitchFamily="18" charset="0"/>
              </a:rPr>
              <a:t>identification</a:t>
            </a:r>
          </a:p>
          <a:p>
            <a:pPr marL="2114550" lvl="4" indent="-285750">
              <a:buFont typeface="Wingdings" pitchFamily="2" charset="2"/>
              <a:buChar char="ü"/>
            </a:pPr>
            <a:r>
              <a:rPr lang="fr-FR" sz="1600" b="1" dirty="0" err="1" smtClean="0">
                <a:solidFill>
                  <a:srgbClr val="FF0000"/>
                </a:solidFill>
                <a:latin typeface="Rockwell" pitchFamily="18" charset="0"/>
                <a:cs typeface="Times" pitchFamily="18" charset="0"/>
              </a:rPr>
              <a:t>Human</a:t>
            </a:r>
            <a:r>
              <a:rPr lang="fr-FR" sz="1600" b="1" dirty="0" smtClean="0">
                <a:solidFill>
                  <a:srgbClr val="FF0000"/>
                </a:solidFill>
                <a:latin typeface="Rockwell" pitchFamily="18" charset="0"/>
                <a:cs typeface="Times" pitchFamily="18" charset="0"/>
              </a:rPr>
              <a:t> </a:t>
            </a:r>
            <a:r>
              <a:rPr lang="fr-FR" sz="1600" b="1" dirty="0" err="1">
                <a:solidFill>
                  <a:srgbClr val="FF0000"/>
                </a:solidFill>
                <a:latin typeface="Rockwell" pitchFamily="18" charset="0"/>
                <a:cs typeface="Times" pitchFamily="18" charset="0"/>
              </a:rPr>
              <a:t>origin</a:t>
            </a:r>
            <a:r>
              <a:rPr lang="fr-FR" sz="1600" b="1" dirty="0">
                <a:solidFill>
                  <a:srgbClr val="FF0000"/>
                </a:solidFill>
                <a:latin typeface="Rockwell" pitchFamily="18" charset="0"/>
                <a:cs typeface="Times" pitchFamily="18" charset="0"/>
              </a:rPr>
              <a:t> </a:t>
            </a:r>
            <a:r>
              <a:rPr lang="fr-FR" sz="1600" b="1" dirty="0">
                <a:latin typeface="Rockwell" pitchFamily="18" charset="0"/>
                <a:cs typeface="Times" pitchFamily="18" charset="0"/>
              </a:rPr>
              <a:t>for </a:t>
            </a:r>
            <a:r>
              <a:rPr lang="fr-FR" sz="1600" b="1" dirty="0" err="1">
                <a:solidFill>
                  <a:srgbClr val="FF0000"/>
                </a:solidFill>
                <a:latin typeface="Rockwell" pitchFamily="18" charset="0"/>
                <a:cs typeface="Times" pitchFamily="18" charset="0"/>
              </a:rPr>
              <a:t>human</a:t>
            </a:r>
            <a:r>
              <a:rPr lang="fr-FR" sz="1600" b="1" dirty="0">
                <a:solidFill>
                  <a:srgbClr val="FF0000"/>
                </a:solidFill>
                <a:latin typeface="Rockwell" pitchFamily="18" charset="0"/>
                <a:cs typeface="Times" pitchFamily="18" charset="0"/>
              </a:rPr>
              <a:t> </a:t>
            </a:r>
            <a:r>
              <a:rPr lang="fr-FR" sz="1600" b="1" dirty="0" smtClean="0">
                <a:solidFill>
                  <a:srgbClr val="FF0000"/>
                </a:solidFill>
                <a:latin typeface="Rockwell" pitchFamily="18" charset="0"/>
                <a:cs typeface="Times" pitchFamily="18" charset="0"/>
              </a:rPr>
              <a:t>use</a:t>
            </a:r>
          </a:p>
          <a:p>
            <a:pPr marL="2114550" lvl="4" indent="-285750">
              <a:buFont typeface="Wingdings" pitchFamily="2" charset="2"/>
              <a:buChar char="ü"/>
            </a:pPr>
            <a:r>
              <a:rPr lang="fr-FR" sz="1600" b="1" dirty="0" err="1" smtClean="0">
                <a:solidFill>
                  <a:srgbClr val="FF0000"/>
                </a:solidFill>
                <a:latin typeface="Rockwell" pitchFamily="18" charset="0"/>
                <a:cs typeface="Times" pitchFamily="18" charset="0"/>
              </a:rPr>
              <a:t>Strain</a:t>
            </a:r>
            <a:r>
              <a:rPr lang="fr-FR" sz="1600" b="1" dirty="0" smtClean="0">
                <a:solidFill>
                  <a:srgbClr val="FF0000"/>
                </a:solidFill>
                <a:latin typeface="Rockwell" pitchFamily="18" charset="0"/>
                <a:cs typeface="Times" pitchFamily="18" charset="0"/>
              </a:rPr>
              <a:t> </a:t>
            </a:r>
            <a:r>
              <a:rPr lang="fr-FR" sz="1600" b="1" dirty="0" err="1">
                <a:solidFill>
                  <a:srgbClr val="FF0000"/>
                </a:solidFill>
                <a:latin typeface="Rockwell" pitchFamily="18" charset="0"/>
                <a:cs typeface="Times" pitchFamily="18" charset="0"/>
              </a:rPr>
              <a:t>characterized</a:t>
            </a:r>
            <a:r>
              <a:rPr lang="fr-FR" sz="1600" b="1" dirty="0">
                <a:solidFill>
                  <a:srgbClr val="FF0000"/>
                </a:solidFill>
                <a:latin typeface="Rockwell" pitchFamily="18" charset="0"/>
                <a:cs typeface="Times" pitchFamily="18" charset="0"/>
              </a:rPr>
              <a:t> </a:t>
            </a:r>
            <a:r>
              <a:rPr lang="fr-FR" sz="1600" b="1" dirty="0">
                <a:latin typeface="Rockwell" pitchFamily="18" charset="0"/>
                <a:cs typeface="Times" pitchFamily="18" charset="0"/>
              </a:rPr>
              <a:t>by </a:t>
            </a:r>
            <a:r>
              <a:rPr lang="fr-FR" sz="1600" b="1" dirty="0" err="1">
                <a:solidFill>
                  <a:srgbClr val="FF0000"/>
                </a:solidFill>
                <a:latin typeface="Rockwell" pitchFamily="18" charset="0"/>
                <a:cs typeface="Times" pitchFamily="18" charset="0"/>
              </a:rPr>
              <a:t>phenotypic</a:t>
            </a:r>
            <a:r>
              <a:rPr lang="fr-FR" sz="1600" b="1" dirty="0">
                <a:latin typeface="Rockwell" pitchFamily="18" charset="0"/>
                <a:cs typeface="Times" pitchFamily="18" charset="0"/>
              </a:rPr>
              <a:t> and </a:t>
            </a:r>
            <a:r>
              <a:rPr lang="fr-FR" sz="1600" b="1" dirty="0" err="1">
                <a:solidFill>
                  <a:srgbClr val="FF0000"/>
                </a:solidFill>
                <a:latin typeface="Rockwell" pitchFamily="18" charset="0"/>
                <a:cs typeface="Times" pitchFamily="18" charset="0"/>
              </a:rPr>
              <a:t>genotypic</a:t>
            </a:r>
            <a:r>
              <a:rPr lang="fr-FR" sz="1600" b="1" dirty="0">
                <a:solidFill>
                  <a:srgbClr val="FF0000"/>
                </a:solidFill>
                <a:latin typeface="Rockwell" pitchFamily="18" charset="0"/>
                <a:cs typeface="Times" pitchFamily="18" charset="0"/>
              </a:rPr>
              <a:t> </a:t>
            </a:r>
            <a:r>
              <a:rPr lang="fr-FR" sz="1600" b="1" dirty="0" smtClean="0">
                <a:solidFill>
                  <a:srgbClr val="FF0000"/>
                </a:solidFill>
                <a:latin typeface="Rockwell" pitchFamily="18" charset="0"/>
                <a:cs typeface="Times" pitchFamily="18" charset="0"/>
              </a:rPr>
              <a:t>techniques</a:t>
            </a:r>
          </a:p>
          <a:p>
            <a:pPr marL="2114550" lvl="4" indent="-285750">
              <a:buFont typeface="Wingdings" pitchFamily="2" charset="2"/>
              <a:buChar char="ü"/>
            </a:pPr>
            <a:r>
              <a:rPr lang="fr-FR" sz="1600" b="1" dirty="0" err="1" smtClean="0">
                <a:solidFill>
                  <a:srgbClr val="FF0000"/>
                </a:solidFill>
                <a:latin typeface="Rockwell" pitchFamily="18" charset="0"/>
                <a:cs typeface="Times" pitchFamily="18" charset="0"/>
              </a:rPr>
              <a:t>History</a:t>
            </a:r>
            <a:r>
              <a:rPr lang="fr-FR" sz="1600" b="1" dirty="0" smtClean="0">
                <a:latin typeface="Rockwell" pitchFamily="18" charset="0"/>
                <a:cs typeface="Times" pitchFamily="18" charset="0"/>
              </a:rPr>
              <a:t> </a:t>
            </a:r>
            <a:r>
              <a:rPr lang="fr-FR" sz="1600" b="1" dirty="0">
                <a:latin typeface="Rockwell" pitchFamily="18" charset="0"/>
                <a:cs typeface="Times" pitchFamily="18" charset="0"/>
              </a:rPr>
              <a:t>of </a:t>
            </a:r>
            <a:r>
              <a:rPr lang="fr-FR" sz="1600" b="1" dirty="0">
                <a:solidFill>
                  <a:srgbClr val="FF0000"/>
                </a:solidFill>
                <a:latin typeface="Rockwell" pitchFamily="18" charset="0"/>
                <a:cs typeface="Times" pitchFamily="18" charset="0"/>
              </a:rPr>
              <a:t>non-</a:t>
            </a:r>
            <a:r>
              <a:rPr lang="fr-FR" sz="1600" b="1" dirty="0" err="1">
                <a:solidFill>
                  <a:srgbClr val="FF0000"/>
                </a:solidFill>
                <a:latin typeface="Rockwell" pitchFamily="18" charset="0"/>
                <a:cs typeface="Times" pitchFamily="18" charset="0"/>
              </a:rPr>
              <a:t>pathogenicit</a:t>
            </a:r>
            <a:r>
              <a:rPr lang="fr-FR" sz="1600" b="1" dirty="0" err="1">
                <a:latin typeface="Rockwell" pitchFamily="18" charset="0"/>
                <a:cs typeface="Times" pitchFamily="18" charset="0"/>
              </a:rPr>
              <a:t>y</a:t>
            </a:r>
            <a:r>
              <a:rPr lang="fr-FR" sz="1600" b="1" dirty="0">
                <a:latin typeface="Rockwell" pitchFamily="18" charset="0"/>
                <a:cs typeface="Times" pitchFamily="18" charset="0"/>
              </a:rPr>
              <a:t> and </a:t>
            </a:r>
            <a:r>
              <a:rPr lang="fr-FR" sz="1600" b="1" dirty="0">
                <a:solidFill>
                  <a:srgbClr val="FF0000"/>
                </a:solidFill>
                <a:latin typeface="Rockwell" pitchFamily="18" charset="0"/>
                <a:cs typeface="Times" pitchFamily="18" charset="0"/>
              </a:rPr>
              <a:t>non-invasion</a:t>
            </a:r>
            <a:r>
              <a:rPr lang="fr-FR" sz="1600" b="1" dirty="0">
                <a:latin typeface="Rockwell" pitchFamily="18" charset="0"/>
                <a:cs typeface="Times" pitchFamily="18" charset="0"/>
              </a:rPr>
              <a:t> of the </a:t>
            </a:r>
            <a:r>
              <a:rPr lang="fr-FR" sz="1600" b="1" dirty="0">
                <a:solidFill>
                  <a:srgbClr val="FF0000"/>
                </a:solidFill>
                <a:latin typeface="Rockwell" pitchFamily="18" charset="0"/>
                <a:cs typeface="Times" pitchFamily="18" charset="0"/>
              </a:rPr>
              <a:t>intestinal </a:t>
            </a:r>
            <a:r>
              <a:rPr lang="fr-FR" sz="1600" b="1" dirty="0" err="1" smtClean="0">
                <a:solidFill>
                  <a:srgbClr val="FF0000"/>
                </a:solidFill>
                <a:latin typeface="Rockwell" pitchFamily="18" charset="0"/>
                <a:cs typeface="Times" pitchFamily="18" charset="0"/>
              </a:rPr>
              <a:t>epithelium</a:t>
            </a:r>
            <a:endParaRPr lang="fr-FR" sz="1600" b="1" dirty="0" smtClean="0">
              <a:solidFill>
                <a:srgbClr val="FF0000"/>
              </a:solidFill>
              <a:latin typeface="Rockwell" pitchFamily="18" charset="0"/>
              <a:cs typeface="Times" pitchFamily="18" charset="0"/>
            </a:endParaRPr>
          </a:p>
          <a:p>
            <a:pPr marL="2114550" lvl="4" indent="-285750">
              <a:buFont typeface="Wingdings" pitchFamily="2" charset="2"/>
              <a:buChar char="ü"/>
            </a:pPr>
            <a:r>
              <a:rPr lang="fr-FR" sz="1600" b="1" dirty="0" smtClean="0">
                <a:solidFill>
                  <a:srgbClr val="FF0000"/>
                </a:solidFill>
                <a:latin typeface="Rockwell" pitchFamily="18" charset="0"/>
                <a:cs typeface="Times" pitchFamily="18" charset="0"/>
              </a:rPr>
              <a:t>No </a:t>
            </a:r>
            <a:r>
              <a:rPr lang="fr-FR" sz="1600" b="1" dirty="0">
                <a:solidFill>
                  <a:srgbClr val="FF0000"/>
                </a:solidFill>
                <a:latin typeface="Rockwell" pitchFamily="18" charset="0"/>
                <a:cs typeface="Times" pitchFamily="18" charset="0"/>
              </a:rPr>
              <a:t>possible transmission </a:t>
            </a:r>
            <a:r>
              <a:rPr lang="fr-FR" sz="1600" b="1" dirty="0">
                <a:latin typeface="Rockwell" pitchFamily="18" charset="0"/>
                <a:cs typeface="Times" pitchFamily="18" charset="0"/>
              </a:rPr>
              <a:t>of </a:t>
            </a:r>
            <a:r>
              <a:rPr lang="fr-FR" sz="1600" b="1" dirty="0" err="1">
                <a:solidFill>
                  <a:srgbClr val="FF0000"/>
                </a:solidFill>
                <a:latin typeface="Rockwell" pitchFamily="18" charset="0"/>
                <a:cs typeface="Times" pitchFamily="18" charset="0"/>
              </a:rPr>
              <a:t>antibiotic</a:t>
            </a:r>
            <a:r>
              <a:rPr lang="fr-FR" sz="1600" b="1" dirty="0">
                <a:solidFill>
                  <a:srgbClr val="FF0000"/>
                </a:solidFill>
                <a:latin typeface="Rockwell" pitchFamily="18" charset="0"/>
                <a:cs typeface="Times" pitchFamily="18" charset="0"/>
              </a:rPr>
              <a:t> </a:t>
            </a:r>
            <a:r>
              <a:rPr lang="fr-FR" sz="1600" b="1" dirty="0" err="1">
                <a:solidFill>
                  <a:srgbClr val="FF0000"/>
                </a:solidFill>
                <a:latin typeface="Rockwell" pitchFamily="18" charset="0"/>
                <a:cs typeface="Times" pitchFamily="18" charset="0"/>
              </a:rPr>
              <a:t>resistance</a:t>
            </a:r>
            <a:r>
              <a:rPr lang="fr-FR" sz="1600" b="1" dirty="0">
                <a:solidFill>
                  <a:srgbClr val="FF0000"/>
                </a:solidFill>
                <a:latin typeface="Rockwell" pitchFamily="18" charset="0"/>
                <a:cs typeface="Times" pitchFamily="18" charset="0"/>
              </a:rPr>
              <a:t> </a:t>
            </a:r>
            <a:r>
              <a:rPr lang="fr-FR" sz="1600" b="1" dirty="0" err="1">
                <a:solidFill>
                  <a:srgbClr val="FF0000"/>
                </a:solidFill>
                <a:latin typeface="Rockwell" pitchFamily="18" charset="0"/>
                <a:cs typeface="Times" pitchFamily="18" charset="0"/>
              </a:rPr>
              <a:t>genes</a:t>
            </a:r>
            <a:endParaRPr lang="fr-FR" sz="1600" b="1" dirty="0">
              <a:solidFill>
                <a:srgbClr val="FF0000"/>
              </a:solidFill>
              <a:latin typeface="Rockwell" pitchFamily="18" charset="0"/>
              <a:cs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31460" cy="1969770"/>
          </a:xfrm>
          <a:prstGeom prst="rect">
            <a:avLst/>
          </a:prstGeom>
        </p:spPr>
        <p:txBody>
          <a:bodyPr wrap="square">
            <a:spAutoFit/>
          </a:bodyPr>
          <a:lstStyle/>
          <a:p>
            <a:pPr algn="ctr"/>
            <a:r>
              <a:rPr lang="en-US" b="1" u="sng" dirty="0">
                <a:solidFill>
                  <a:srgbClr val="FF0000"/>
                </a:solidFill>
                <a:latin typeface="Rockwell" pitchFamily="18" charset="0"/>
                <a:cs typeface="Arial" pitchFamily="34" charset="0"/>
              </a:rPr>
              <a:t>The </a:t>
            </a:r>
            <a:r>
              <a:rPr lang="en-US" b="1" u="sng" dirty="0" smtClean="0">
                <a:solidFill>
                  <a:srgbClr val="FF0000"/>
                </a:solidFill>
                <a:latin typeface="Rockwell" pitchFamily="18" charset="0"/>
                <a:cs typeface="Arial" pitchFamily="34" charset="0"/>
              </a:rPr>
              <a:t>strain identity</a:t>
            </a:r>
          </a:p>
          <a:p>
            <a:pPr algn="just"/>
            <a:endParaRPr lang="en-US" sz="800" b="1" dirty="0" smtClean="0">
              <a:latin typeface="Rockwell" pitchFamily="18" charset="0"/>
              <a:cs typeface="Arial" pitchFamily="34" charset="0"/>
            </a:endParaRPr>
          </a:p>
          <a:p>
            <a:pPr marL="285750" indent="-285750" algn="just">
              <a:buFont typeface="Wingdings" pitchFamily="2" charset="2"/>
              <a:buChar char="ü"/>
            </a:pPr>
            <a:r>
              <a:rPr lang="en-US" sz="1600" b="1" dirty="0" smtClean="0">
                <a:latin typeface="Rockwell" pitchFamily="18" charset="0"/>
                <a:cs typeface="Arial" pitchFamily="34" charset="0"/>
              </a:rPr>
              <a:t>The </a:t>
            </a:r>
            <a:r>
              <a:rPr lang="en-US" sz="1600" b="1" dirty="0" smtClean="0">
                <a:solidFill>
                  <a:srgbClr val="FF0000"/>
                </a:solidFill>
                <a:latin typeface="Rockwell" pitchFamily="18" charset="0"/>
                <a:cs typeface="Arial" pitchFamily="34" charset="0"/>
              </a:rPr>
              <a:t>taxonomic </a:t>
            </a:r>
            <a:r>
              <a:rPr lang="en-US" sz="1600" b="1" dirty="0">
                <a:solidFill>
                  <a:srgbClr val="FF0000"/>
                </a:solidFill>
                <a:latin typeface="Rockwell" pitchFamily="18" charset="0"/>
                <a:cs typeface="Arial" pitchFamily="34" charset="0"/>
              </a:rPr>
              <a:t>identification </a:t>
            </a:r>
            <a:r>
              <a:rPr lang="en-US" sz="1600" b="1" dirty="0">
                <a:latin typeface="Rockwell" pitchFamily="18" charset="0"/>
                <a:cs typeface="Arial" pitchFamily="34" charset="0"/>
              </a:rPr>
              <a:t>of the strain is an important step in the establishment of new potentially probiotic strains.</a:t>
            </a:r>
            <a:endParaRPr lang="fr-FR" sz="1600" b="1" dirty="0">
              <a:latin typeface="Rockwell" pitchFamily="18" charset="0"/>
              <a:cs typeface="Arial" pitchFamily="34" charset="0"/>
            </a:endParaRPr>
          </a:p>
          <a:p>
            <a:pPr algn="ctr"/>
            <a:endParaRPr lang="fr-FR" sz="800" b="1" u="sng" dirty="0" smtClean="0">
              <a:solidFill>
                <a:srgbClr val="FF0000"/>
              </a:solidFill>
              <a:latin typeface="Arial" pitchFamily="34" charset="0"/>
              <a:cs typeface="Arial" pitchFamily="34" charset="0"/>
            </a:endParaRPr>
          </a:p>
          <a:p>
            <a:pPr algn="ctr"/>
            <a:r>
              <a:rPr lang="fr-FR" sz="1400" b="1" u="sng" dirty="0" smtClean="0">
                <a:solidFill>
                  <a:srgbClr val="FF0000"/>
                </a:solidFill>
                <a:latin typeface="Arial" pitchFamily="34" charset="0"/>
                <a:cs typeface="Arial" pitchFamily="34" charset="0"/>
              </a:rPr>
              <a:t>L’identité de la souche</a:t>
            </a:r>
          </a:p>
          <a:p>
            <a:pPr algn="ctr"/>
            <a:endParaRPr lang="fr-FR" sz="1400" b="1" u="sng" dirty="0" smtClean="0">
              <a:solidFill>
                <a:srgbClr val="FF0000"/>
              </a:solidFill>
              <a:latin typeface="Arial" pitchFamily="34" charset="0"/>
              <a:cs typeface="Arial" pitchFamily="34" charset="0"/>
            </a:endParaRPr>
          </a:p>
          <a:p>
            <a:pPr algn="just"/>
            <a:r>
              <a:rPr lang="fr-FR" sz="1400" b="1" dirty="0">
                <a:latin typeface="Arial" pitchFamily="34" charset="0"/>
                <a:cs typeface="Arial" pitchFamily="34" charset="0"/>
              </a:rPr>
              <a:t>L</a:t>
            </a:r>
            <a:r>
              <a:rPr lang="fr-FR" sz="1400" b="1" dirty="0" smtClean="0">
                <a:latin typeface="Arial" pitchFamily="34" charset="0"/>
                <a:cs typeface="Arial" pitchFamily="34" charset="0"/>
              </a:rPr>
              <a:t>’</a:t>
            </a:r>
            <a:r>
              <a:rPr lang="fr-FR" sz="1400" b="1" dirty="0" smtClean="0">
                <a:solidFill>
                  <a:srgbClr val="FF0000"/>
                </a:solidFill>
                <a:latin typeface="Arial" pitchFamily="34" charset="0"/>
                <a:cs typeface="Arial" pitchFamily="34" charset="0"/>
              </a:rPr>
              <a:t>identification taxonomique </a:t>
            </a:r>
            <a:r>
              <a:rPr lang="fr-FR" sz="1400" b="1" dirty="0" smtClean="0">
                <a:latin typeface="Arial" pitchFamily="34" charset="0"/>
                <a:cs typeface="Arial" pitchFamily="34" charset="0"/>
              </a:rPr>
              <a:t>de la souche est une étape importante dans l’établissement de nouvelles souches potentiellement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a:t>
            </a:r>
          </a:p>
        </p:txBody>
      </p:sp>
      <p:sp>
        <p:nvSpPr>
          <p:cNvPr id="3" name="Rectangle 2"/>
          <p:cNvSpPr/>
          <p:nvPr/>
        </p:nvSpPr>
        <p:spPr>
          <a:xfrm>
            <a:off x="214282" y="2509733"/>
            <a:ext cx="8824682" cy="2431435"/>
          </a:xfrm>
          <a:prstGeom prst="rect">
            <a:avLst/>
          </a:prstGeom>
        </p:spPr>
        <p:txBody>
          <a:bodyPr wrap="square">
            <a:spAutoFit/>
          </a:bodyPr>
          <a:lstStyle/>
          <a:p>
            <a:pPr algn="just">
              <a:buFont typeface="Wingdings" pitchFamily="2" charset="2"/>
              <a:buChar char="ü"/>
            </a:pPr>
            <a:r>
              <a:rPr lang="en-US" sz="1600" b="1" dirty="0">
                <a:solidFill>
                  <a:srgbClr val="FF0000"/>
                </a:solidFill>
                <a:latin typeface="Rockwell" pitchFamily="18" charset="0"/>
                <a:cs typeface="Arial" pitchFamily="34" charset="0"/>
              </a:rPr>
              <a:t>Each strain </a:t>
            </a:r>
            <a:r>
              <a:rPr lang="en-US" sz="1600" b="1" dirty="0">
                <a:latin typeface="Rockwell" pitchFamily="18" charset="0"/>
                <a:cs typeface="Arial" pitchFamily="34" charset="0"/>
              </a:rPr>
              <a:t>must be </a:t>
            </a:r>
            <a:r>
              <a:rPr lang="en-US" sz="1600" b="1" dirty="0">
                <a:solidFill>
                  <a:srgbClr val="FF0000"/>
                </a:solidFill>
                <a:latin typeface="Rockwell" pitchFamily="18" charset="0"/>
                <a:cs typeface="Arial" pitchFamily="34" charset="0"/>
              </a:rPr>
              <a:t>identified using reliable molecular techniques </a:t>
            </a:r>
            <a:r>
              <a:rPr lang="en-US" sz="1600" b="1" dirty="0">
                <a:latin typeface="Rockwell" pitchFamily="18" charset="0"/>
                <a:cs typeface="Arial" pitchFamily="34" charset="0"/>
              </a:rPr>
              <a:t>and compared to an </a:t>
            </a:r>
            <a:r>
              <a:rPr lang="en-US" sz="1600" b="1" dirty="0">
                <a:solidFill>
                  <a:srgbClr val="FF0000"/>
                </a:solidFill>
                <a:latin typeface="Rockwell" pitchFamily="18" charset="0"/>
                <a:cs typeface="Arial" pitchFamily="34" charset="0"/>
              </a:rPr>
              <a:t>updated nomenclature</a:t>
            </a:r>
            <a:r>
              <a:rPr lang="en-US" sz="1600" b="1" dirty="0" smtClean="0">
                <a:solidFill>
                  <a:srgbClr val="FF0000"/>
                </a:solidFill>
                <a:latin typeface="Rockwell" pitchFamily="18" charset="0"/>
                <a:cs typeface="Arial" pitchFamily="34" charset="0"/>
              </a:rPr>
              <a:t>.</a:t>
            </a:r>
          </a:p>
          <a:p>
            <a:pPr algn="just">
              <a:buFont typeface="Wingdings" pitchFamily="2" charset="2"/>
              <a:buChar char="ü"/>
            </a:pPr>
            <a:r>
              <a:rPr lang="en-US" sz="1600" b="1" dirty="0" smtClean="0">
                <a:solidFill>
                  <a:srgbClr val="FF0000"/>
                </a:solidFill>
                <a:latin typeface="Rockwell" pitchFamily="18" charset="0"/>
                <a:cs typeface="Arial" pitchFamily="34" charset="0"/>
              </a:rPr>
              <a:t>DNA-DNA </a:t>
            </a:r>
            <a:r>
              <a:rPr lang="en-US" sz="1600" b="1" dirty="0">
                <a:solidFill>
                  <a:srgbClr val="FF0000"/>
                </a:solidFill>
                <a:latin typeface="Rockwell" pitchFamily="18" charset="0"/>
                <a:cs typeface="Arial" pitchFamily="34" charset="0"/>
              </a:rPr>
              <a:t>hybridization </a:t>
            </a:r>
            <a:r>
              <a:rPr lang="en-US" sz="1600" b="1" dirty="0">
                <a:latin typeface="Rockwell" pitchFamily="18" charset="0"/>
                <a:cs typeface="Arial" pitchFamily="34" charset="0"/>
              </a:rPr>
              <a:t>is the reference molecular method for identifying the species of a strain, but this method is time-consuming and requires a large collection of reference strains.</a:t>
            </a:r>
            <a:endParaRPr lang="fr-FR" sz="1600" b="1" dirty="0" smtClean="0">
              <a:latin typeface="Rockwell" pitchFamily="18" charset="0"/>
              <a:cs typeface="Arial" pitchFamily="34" charset="0"/>
            </a:endParaRPr>
          </a:p>
          <a:p>
            <a:pPr algn="just"/>
            <a:endParaRPr lang="fr-FR" sz="800" b="1" dirty="0" smtClean="0">
              <a:latin typeface="Arial" pitchFamily="34" charset="0"/>
              <a:cs typeface="Arial" pitchFamily="34" charset="0"/>
            </a:endParaRPr>
          </a:p>
          <a:p>
            <a:pPr algn="just"/>
            <a:endParaRPr lang="fr-FR" sz="800" b="1" dirty="0" smtClean="0">
              <a:latin typeface="Arial" pitchFamily="34" charset="0"/>
              <a:cs typeface="Arial" pitchFamily="34" charset="0"/>
            </a:endParaRPr>
          </a:p>
          <a:p>
            <a:pPr marL="285750" indent="-285750" algn="just">
              <a:buFont typeface="Arial" pitchFamily="34" charset="0"/>
              <a:buChar char="•"/>
            </a:pPr>
            <a:r>
              <a:rPr lang="fr-FR" sz="1400" b="1" dirty="0" smtClean="0">
                <a:latin typeface="Arial" pitchFamily="34" charset="0"/>
                <a:cs typeface="Arial" pitchFamily="34" charset="0"/>
              </a:rPr>
              <a:t>Chaque souche doit être identifiée par des </a:t>
            </a:r>
            <a:r>
              <a:rPr lang="fr-FR" sz="1400" b="1" dirty="0" smtClean="0">
                <a:solidFill>
                  <a:srgbClr val="FF0000"/>
                </a:solidFill>
                <a:latin typeface="Arial" pitchFamily="34" charset="0"/>
                <a:cs typeface="Arial" pitchFamily="34" charset="0"/>
              </a:rPr>
              <a:t>techniques moléculaires fiables </a:t>
            </a:r>
            <a:r>
              <a:rPr lang="fr-FR" sz="1400" b="1" dirty="0" smtClean="0">
                <a:latin typeface="Arial" pitchFamily="34" charset="0"/>
                <a:cs typeface="Arial" pitchFamily="34" charset="0"/>
              </a:rPr>
              <a:t>et </a:t>
            </a:r>
            <a:r>
              <a:rPr lang="fr-FR" sz="1400" b="1" dirty="0" smtClean="0">
                <a:solidFill>
                  <a:srgbClr val="FF0000"/>
                </a:solidFill>
                <a:latin typeface="Arial" pitchFamily="34" charset="0"/>
                <a:cs typeface="Arial" pitchFamily="34" charset="0"/>
              </a:rPr>
              <a:t>confrontée</a:t>
            </a:r>
            <a:r>
              <a:rPr lang="fr-FR" sz="1400" b="1" dirty="0" smtClean="0">
                <a:latin typeface="Arial" pitchFamily="34" charset="0"/>
                <a:cs typeface="Arial" pitchFamily="34" charset="0"/>
              </a:rPr>
              <a:t> à une </a:t>
            </a:r>
            <a:r>
              <a:rPr lang="fr-FR" sz="1400" b="1" dirty="0" smtClean="0">
                <a:solidFill>
                  <a:srgbClr val="FF0000"/>
                </a:solidFill>
                <a:latin typeface="Arial" pitchFamily="34" charset="0"/>
                <a:cs typeface="Arial" pitchFamily="34" charset="0"/>
              </a:rPr>
              <a:t>nomenclature actualisée</a:t>
            </a:r>
            <a:r>
              <a:rPr lang="fr-FR" sz="1400" b="1" dirty="0" smtClean="0">
                <a:latin typeface="Arial" pitchFamily="34" charset="0"/>
                <a:cs typeface="Arial" pitchFamily="34" charset="0"/>
              </a:rPr>
              <a:t>.</a:t>
            </a:r>
          </a:p>
          <a:p>
            <a:pPr marL="285750" indent="-285750" algn="just">
              <a:buFont typeface="Wingdings" pitchFamily="2" charset="2"/>
              <a:buChar char="§"/>
            </a:pPr>
            <a:r>
              <a:rPr lang="fr-FR" sz="1400" b="1" dirty="0" smtClean="0">
                <a:latin typeface="Arial" pitchFamily="34" charset="0"/>
                <a:cs typeface="Arial" pitchFamily="34" charset="0"/>
              </a:rPr>
              <a:t>L’hybridation </a:t>
            </a:r>
            <a:r>
              <a:rPr lang="fr-FR" sz="1400" b="1" dirty="0" smtClean="0">
                <a:solidFill>
                  <a:srgbClr val="FF0000"/>
                </a:solidFill>
                <a:latin typeface="Arial" pitchFamily="34" charset="0"/>
                <a:cs typeface="Arial" pitchFamily="34" charset="0"/>
              </a:rPr>
              <a:t>ADN-ADN</a:t>
            </a:r>
            <a:r>
              <a:rPr lang="fr-FR" sz="1400" b="1" dirty="0" smtClean="0">
                <a:latin typeface="Arial" pitchFamily="34" charset="0"/>
                <a:cs typeface="Arial" pitchFamily="34" charset="0"/>
              </a:rPr>
              <a:t> est la méthode moléculaire de référence pour identifier l’espèce d’une souche, mais cette méthode est longue et requiert une large collection de souches de référence.</a:t>
            </a:r>
          </a:p>
        </p:txBody>
      </p:sp>
      <p:sp>
        <p:nvSpPr>
          <p:cNvPr id="4" name="Rectangle 3"/>
          <p:cNvSpPr/>
          <p:nvPr/>
        </p:nvSpPr>
        <p:spPr>
          <a:xfrm>
            <a:off x="214282" y="5161255"/>
            <a:ext cx="8824682" cy="1508105"/>
          </a:xfrm>
          <a:prstGeom prst="rect">
            <a:avLst/>
          </a:prstGeom>
        </p:spPr>
        <p:txBody>
          <a:bodyPr wrap="square">
            <a:spAutoFit/>
          </a:bodyPr>
          <a:lstStyle/>
          <a:p>
            <a:pPr algn="just">
              <a:buFont typeface="Wingdings" pitchFamily="2" charset="2"/>
              <a:buChar char="ü"/>
            </a:pPr>
            <a:r>
              <a:rPr lang="en-US" sz="1600" b="1" dirty="0">
                <a:solidFill>
                  <a:srgbClr val="FF0000"/>
                </a:solidFill>
                <a:latin typeface="Rockwell" pitchFamily="18" charset="0"/>
                <a:cs typeface="Arial" pitchFamily="34" charset="0"/>
              </a:rPr>
              <a:t>Sequencing of DNA </a:t>
            </a:r>
            <a:r>
              <a:rPr lang="en-US" sz="1600" b="1" dirty="0">
                <a:latin typeface="Rockwell" pitchFamily="18" charset="0"/>
                <a:cs typeface="Arial" pitchFamily="34" charset="0"/>
              </a:rPr>
              <a:t>coding for </a:t>
            </a:r>
            <a:r>
              <a:rPr lang="en-US" sz="1600" b="1" dirty="0">
                <a:solidFill>
                  <a:srgbClr val="FF0000"/>
                </a:solidFill>
                <a:latin typeface="Rockwell" pitchFamily="18" charset="0"/>
                <a:cs typeface="Arial" pitchFamily="34" charset="0"/>
              </a:rPr>
              <a:t>16S ribosomal RNA </a:t>
            </a:r>
            <a:r>
              <a:rPr lang="en-US" sz="1600" b="1" dirty="0">
                <a:latin typeface="Rockwell" pitchFamily="18" charset="0"/>
                <a:cs typeface="Arial" pitchFamily="34" charset="0"/>
              </a:rPr>
              <a:t>is also considered relevant. It is recommended that the technique be combined with phenotypic testing for confirmation</a:t>
            </a:r>
            <a:endParaRPr lang="fr-FR" sz="1600" b="1" dirty="0" smtClean="0">
              <a:latin typeface="Rockwell" pitchFamily="18" charset="0"/>
              <a:cs typeface="Arial" pitchFamily="34" charset="0"/>
            </a:endParaRPr>
          </a:p>
          <a:p>
            <a:pPr algn="just"/>
            <a:endParaRPr lang="fr-FR" sz="1600" b="1" dirty="0" smtClean="0">
              <a:solidFill>
                <a:srgbClr val="FF0000"/>
              </a:solidFill>
              <a:latin typeface="Arial" pitchFamily="34" charset="0"/>
              <a:cs typeface="Arial" pitchFamily="34" charset="0"/>
            </a:endParaRPr>
          </a:p>
          <a:p>
            <a:pPr algn="just"/>
            <a:r>
              <a:rPr lang="fr-FR" sz="1400" b="1" dirty="0" smtClean="0">
                <a:solidFill>
                  <a:srgbClr val="FF0000"/>
                </a:solidFill>
                <a:latin typeface="Arial" pitchFamily="34" charset="0"/>
                <a:cs typeface="Arial" pitchFamily="34" charset="0"/>
              </a:rPr>
              <a:t>Le séquençage de l’ADN </a:t>
            </a:r>
            <a:r>
              <a:rPr lang="fr-FR" sz="1400" b="1" dirty="0" smtClean="0">
                <a:latin typeface="Arial" pitchFamily="34" charset="0"/>
                <a:cs typeface="Arial" pitchFamily="34" charset="0"/>
              </a:rPr>
              <a:t>codant pour </a:t>
            </a:r>
            <a:r>
              <a:rPr lang="fr-FR" sz="1400" b="1" dirty="0" smtClean="0">
                <a:solidFill>
                  <a:srgbClr val="FF0000"/>
                </a:solidFill>
                <a:latin typeface="Arial" pitchFamily="34" charset="0"/>
                <a:cs typeface="Arial" pitchFamily="34" charset="0"/>
              </a:rPr>
              <a:t>l’ARN 16S ribosomal </a:t>
            </a:r>
            <a:r>
              <a:rPr lang="fr-FR" sz="1400" b="1" dirty="0" smtClean="0">
                <a:latin typeface="Arial" pitchFamily="34" charset="0"/>
                <a:cs typeface="Arial" pitchFamily="34" charset="0"/>
              </a:rPr>
              <a:t>est considéré aussi pertinent. Il est recommandé que la technique soit combinée avec des </a:t>
            </a:r>
            <a:r>
              <a:rPr lang="fr-FR" sz="1400" b="1" dirty="0" smtClean="0">
                <a:solidFill>
                  <a:srgbClr val="FF0000"/>
                </a:solidFill>
                <a:latin typeface="Arial" pitchFamily="34" charset="0"/>
                <a:cs typeface="Arial" pitchFamily="34" charset="0"/>
              </a:rPr>
              <a:t>tests phénotypiques pour confirmation</a:t>
            </a:r>
            <a:endParaRPr lang="fr-FR"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739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14282" y="980728"/>
            <a:ext cx="8822214"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ü"/>
            </a:pPr>
            <a:r>
              <a:rPr lang="en-US" sz="1600" b="1" dirty="0">
                <a:latin typeface="Rockwell" pitchFamily="18" charset="0"/>
                <a:ea typeface="Times New Roman" pitchFamily="18" charset="0"/>
                <a:cs typeface="Arial" pitchFamily="34" charset="0"/>
              </a:rPr>
              <a:t>This is an </a:t>
            </a:r>
            <a:r>
              <a:rPr lang="en-US" sz="1600" b="1" dirty="0">
                <a:solidFill>
                  <a:srgbClr val="FF0000"/>
                </a:solidFill>
                <a:latin typeface="Rockwell" pitchFamily="18" charset="0"/>
                <a:ea typeface="Times New Roman" pitchFamily="18" charset="0"/>
                <a:cs typeface="Arial" pitchFamily="34" charset="0"/>
              </a:rPr>
              <a:t>important condition </a:t>
            </a:r>
            <a:r>
              <a:rPr lang="en-US" sz="1600" b="1" dirty="0">
                <a:latin typeface="Rockwell" pitchFamily="18" charset="0"/>
                <a:ea typeface="Times New Roman" pitchFamily="18" charset="0"/>
                <a:cs typeface="Arial" pitchFamily="34" charset="0"/>
              </a:rPr>
              <a:t>because the </a:t>
            </a:r>
            <a:r>
              <a:rPr lang="en-US" sz="1600" b="1" dirty="0">
                <a:solidFill>
                  <a:srgbClr val="FF0000"/>
                </a:solidFill>
                <a:latin typeface="Rockwell" pitchFamily="18" charset="0"/>
                <a:ea typeface="Times New Roman" pitchFamily="18" charset="0"/>
                <a:cs typeface="Arial" pitchFamily="34" charset="0"/>
              </a:rPr>
              <a:t>specific interaction </a:t>
            </a:r>
            <a:r>
              <a:rPr lang="en-US" sz="1600" b="1" dirty="0">
                <a:latin typeface="Rockwell" pitchFamily="18" charset="0"/>
                <a:ea typeface="Times New Roman" pitchFamily="18" charset="0"/>
                <a:cs typeface="Arial" pitchFamily="34" charset="0"/>
              </a:rPr>
              <a:t>with the host is maximized when it comes from the </a:t>
            </a:r>
            <a:r>
              <a:rPr lang="en-US" sz="1600" b="1" dirty="0">
                <a:solidFill>
                  <a:srgbClr val="FF0000"/>
                </a:solidFill>
                <a:latin typeface="Rockwell" pitchFamily="18" charset="0"/>
                <a:ea typeface="Times New Roman" pitchFamily="18" charset="0"/>
                <a:cs typeface="Arial" pitchFamily="34" charset="0"/>
              </a:rPr>
              <a:t>same </a:t>
            </a:r>
            <a:r>
              <a:rPr lang="en-US" sz="1600" b="1" dirty="0" smtClean="0">
                <a:solidFill>
                  <a:srgbClr val="FF0000"/>
                </a:solidFill>
                <a:latin typeface="Rockwell" pitchFamily="18" charset="0"/>
                <a:ea typeface="Times New Roman" pitchFamily="18" charset="0"/>
                <a:cs typeface="Arial" pitchFamily="34" charset="0"/>
              </a:rPr>
              <a:t>origin</a:t>
            </a:r>
          </a:p>
          <a:p>
            <a:pPr lvl="0" algn="just" fontAlgn="base">
              <a:spcBef>
                <a:spcPct val="0"/>
              </a:spcBef>
              <a:spcAft>
                <a:spcPct val="0"/>
              </a:spcAft>
              <a:buFont typeface="Wingdings" pitchFamily="2" charset="2"/>
              <a:buChar char="ü"/>
            </a:pPr>
            <a:r>
              <a:rPr lang="en-US" sz="1600" b="1" dirty="0" smtClean="0">
                <a:solidFill>
                  <a:srgbClr val="FF0000"/>
                </a:solidFill>
                <a:latin typeface="Rockwell" pitchFamily="18" charset="0"/>
                <a:ea typeface="Times New Roman" pitchFamily="18" charset="0"/>
                <a:cs typeface="Arial" pitchFamily="34" charset="0"/>
              </a:rPr>
              <a:t>Strains </a:t>
            </a:r>
            <a:r>
              <a:rPr lang="en-US" sz="1600" b="1" dirty="0">
                <a:solidFill>
                  <a:srgbClr val="FF0000"/>
                </a:solidFill>
                <a:latin typeface="Rockwell" pitchFamily="18" charset="0"/>
                <a:ea typeface="Times New Roman" pitchFamily="18" charset="0"/>
                <a:cs typeface="Arial" pitchFamily="34" charset="0"/>
              </a:rPr>
              <a:t>of human origin </a:t>
            </a:r>
            <a:r>
              <a:rPr lang="en-US" sz="1600" b="1" dirty="0">
                <a:latin typeface="Rockwell" pitchFamily="18" charset="0"/>
                <a:ea typeface="Times New Roman" pitchFamily="18" charset="0"/>
                <a:cs typeface="Arial" pitchFamily="34" charset="0"/>
              </a:rPr>
              <a:t>that naturally </a:t>
            </a:r>
            <a:r>
              <a:rPr lang="en-US" sz="1600" b="1" dirty="0">
                <a:solidFill>
                  <a:srgbClr val="FF0000"/>
                </a:solidFill>
                <a:latin typeface="Rockwell" pitchFamily="18" charset="0"/>
                <a:ea typeface="Times New Roman" pitchFamily="18" charset="0"/>
                <a:cs typeface="Arial" pitchFamily="34" charset="0"/>
              </a:rPr>
              <a:t>colonize</a:t>
            </a:r>
            <a:r>
              <a:rPr lang="en-US" sz="1600" b="1" dirty="0">
                <a:latin typeface="Rockwell" pitchFamily="18" charset="0"/>
                <a:ea typeface="Times New Roman" pitchFamily="18" charset="0"/>
                <a:cs typeface="Arial" pitchFamily="34" charset="0"/>
              </a:rPr>
              <a:t> our intestine </a:t>
            </a:r>
            <a:r>
              <a:rPr lang="en-US" sz="1600" b="1" dirty="0">
                <a:solidFill>
                  <a:srgbClr val="FF0000"/>
                </a:solidFill>
                <a:latin typeface="Rockwell" pitchFamily="18" charset="0"/>
                <a:ea typeface="Times New Roman" pitchFamily="18" charset="0"/>
                <a:cs typeface="Arial" pitchFamily="34" charset="0"/>
              </a:rPr>
              <a:t>are preferable</a:t>
            </a:r>
            <a:endParaRPr lang="fr-FR" sz="1600" b="1" dirty="0">
              <a:solidFill>
                <a:srgbClr val="FF0000"/>
              </a:solidFill>
              <a:latin typeface="Rockwell"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tabLst/>
            </a:pPr>
            <a:endParaRPr lang="fr-FR" sz="1600" b="1" dirty="0" smtClean="0">
              <a:latin typeface="Arial" pitchFamily="34" charset="0"/>
              <a:ea typeface="Times New Roman" pitchFamily="18" charset="0"/>
              <a:cs typeface="Arial" pitchFamily="34" charset="0"/>
            </a:endParaRPr>
          </a:p>
          <a:p>
            <a:pPr marL="285750" marR="0" lvl="0" indent="-285750" algn="justLow" defTabSz="914400" rtl="0" eaLnBrk="1" fontAlgn="base" latinLnBrk="0" hangingPunct="1">
              <a:lnSpc>
                <a:spcPct val="100000"/>
              </a:lnSpc>
              <a:spcBef>
                <a:spcPct val="0"/>
              </a:spcBef>
              <a:spcAft>
                <a:spcPct val="0"/>
              </a:spcAft>
              <a:buClrTx/>
              <a:buSzTx/>
              <a:buFont typeface="Wingdings" pitchFamily="2" charset="2"/>
              <a:buChar char="§"/>
              <a:tabLst/>
            </a:pPr>
            <a:r>
              <a:rPr lang="fr-FR" sz="1400" b="1" dirty="0" smtClean="0">
                <a:latin typeface="Arial" pitchFamily="34" charset="0"/>
                <a:ea typeface="Times New Roman" pitchFamily="18" charset="0"/>
                <a:cs typeface="Arial" pitchFamily="34" charset="0"/>
              </a:rPr>
              <a:t>C’est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une condition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importante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l’interaction spécifique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avec l’</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hôte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 maximisée lorsqu’elle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provient du même habitat</a:t>
            </a:r>
            <a:endParaRPr lang="fr-FR" sz="1400" dirty="0" smtClean="0">
              <a:solidFill>
                <a:srgbClr val="FF0000"/>
              </a:solidFill>
              <a:latin typeface="Arial" pitchFamily="34" charset="0"/>
              <a:cs typeface="Arial" pitchFamily="34" charset="0"/>
            </a:endParaRPr>
          </a:p>
          <a:p>
            <a:pPr marL="285750" indent="-285750" algn="just">
              <a:buFont typeface="Wingdings" pitchFamily="2" charset="2"/>
              <a:buChar char="§"/>
            </a:pPr>
            <a:r>
              <a:rPr lang="fr-FR" sz="1400" b="1" dirty="0" smtClean="0">
                <a:latin typeface="Arial" pitchFamily="34" charset="0"/>
                <a:cs typeface="Arial" pitchFamily="34" charset="0"/>
              </a:rPr>
              <a:t>Des </a:t>
            </a:r>
            <a:r>
              <a:rPr lang="fr-FR" sz="1400" b="1" dirty="0" smtClean="0">
                <a:solidFill>
                  <a:srgbClr val="FF0000"/>
                </a:solidFill>
                <a:latin typeface="Arial" pitchFamily="34" charset="0"/>
                <a:cs typeface="Arial" pitchFamily="34" charset="0"/>
              </a:rPr>
              <a:t>souches d'origine humaine </a:t>
            </a:r>
            <a:r>
              <a:rPr lang="fr-FR" sz="1400" b="1" dirty="0" smtClean="0">
                <a:latin typeface="Arial" pitchFamily="34" charset="0"/>
                <a:cs typeface="Arial" pitchFamily="34" charset="0"/>
              </a:rPr>
              <a:t>qui </a:t>
            </a:r>
            <a:r>
              <a:rPr lang="fr-FR" sz="1400" b="1" dirty="0" smtClean="0">
                <a:solidFill>
                  <a:srgbClr val="FF0000"/>
                </a:solidFill>
                <a:latin typeface="Arial" pitchFamily="34" charset="0"/>
                <a:cs typeface="Arial" pitchFamily="34" charset="0"/>
              </a:rPr>
              <a:t>colonisent naturellement </a:t>
            </a:r>
            <a:r>
              <a:rPr lang="fr-FR" sz="1400" b="1" dirty="0" smtClean="0">
                <a:latin typeface="Arial" pitchFamily="34" charset="0"/>
                <a:cs typeface="Arial" pitchFamily="34" charset="0"/>
              </a:rPr>
              <a:t>notre </a:t>
            </a:r>
            <a:r>
              <a:rPr lang="fr-FR" sz="1400" b="1" dirty="0" smtClean="0">
                <a:solidFill>
                  <a:srgbClr val="FF0000"/>
                </a:solidFill>
                <a:latin typeface="Arial" pitchFamily="34" charset="0"/>
                <a:cs typeface="Arial" pitchFamily="34" charset="0"/>
              </a:rPr>
              <a:t>intestin</a:t>
            </a:r>
            <a:r>
              <a:rPr lang="fr-FR" sz="1400" b="1" dirty="0" smtClean="0">
                <a:latin typeface="Arial" pitchFamily="34" charset="0"/>
                <a:cs typeface="Arial" pitchFamily="34" charset="0"/>
              </a:rPr>
              <a:t> sont </a:t>
            </a:r>
            <a:r>
              <a:rPr lang="fr-FR" sz="1400" b="1" dirty="0" smtClean="0">
                <a:solidFill>
                  <a:srgbClr val="FF0000"/>
                </a:solidFill>
                <a:latin typeface="Arial" pitchFamily="34" charset="0"/>
                <a:cs typeface="Arial" pitchFamily="34" charset="0"/>
              </a:rPr>
              <a:t>préférables</a:t>
            </a:r>
          </a:p>
        </p:txBody>
      </p:sp>
      <p:sp>
        <p:nvSpPr>
          <p:cNvPr id="5" name="Rectangle 4"/>
          <p:cNvSpPr/>
          <p:nvPr/>
        </p:nvSpPr>
        <p:spPr>
          <a:xfrm>
            <a:off x="3337733" y="142852"/>
            <a:ext cx="2351285" cy="584775"/>
          </a:xfrm>
          <a:prstGeom prst="rect">
            <a:avLst/>
          </a:prstGeom>
        </p:spPr>
        <p:txBody>
          <a:bodyPr wrap="none">
            <a:spAutoFit/>
          </a:bodyPr>
          <a:lstStyle/>
          <a:p>
            <a:pPr lvl="0" algn="ctr" fontAlgn="base">
              <a:spcBef>
                <a:spcPct val="0"/>
              </a:spcBef>
              <a:spcAft>
                <a:spcPct val="0"/>
              </a:spcAft>
            </a:pPr>
            <a:r>
              <a:rPr lang="fr-FR" b="1" u="sng" dirty="0">
                <a:solidFill>
                  <a:srgbClr val="FF0000"/>
                </a:solidFill>
                <a:latin typeface="Rockwell" pitchFamily="18" charset="0"/>
                <a:ea typeface="Times New Roman" pitchFamily="18" charset="0"/>
                <a:cs typeface="Arial" pitchFamily="34" charset="0"/>
              </a:rPr>
              <a:t>Origin of the </a:t>
            </a:r>
            <a:r>
              <a:rPr lang="fr-FR" b="1" u="sng" dirty="0" err="1">
                <a:solidFill>
                  <a:srgbClr val="FF0000"/>
                </a:solidFill>
                <a:latin typeface="Rockwell" pitchFamily="18" charset="0"/>
                <a:ea typeface="Times New Roman" pitchFamily="18" charset="0"/>
                <a:cs typeface="Arial" pitchFamily="34" charset="0"/>
              </a:rPr>
              <a:t>strain</a:t>
            </a:r>
            <a:endParaRPr lang="fr-FR" b="1" u="sng" dirty="0">
              <a:solidFill>
                <a:srgbClr val="FF0000"/>
              </a:solidFill>
              <a:latin typeface="Rockwell" pitchFamily="18" charset="0"/>
              <a:ea typeface="Times New Roman" pitchFamily="18" charset="0"/>
              <a:cs typeface="Arial" pitchFamily="34" charset="0"/>
            </a:endParaRPr>
          </a:p>
          <a:p>
            <a:pPr lvl="0" algn="ctr" fontAlgn="base">
              <a:spcBef>
                <a:spcPct val="0"/>
              </a:spcBef>
              <a:spcAft>
                <a:spcPct val="0"/>
              </a:spcAft>
            </a:pPr>
            <a:r>
              <a:rPr lang="fr-FR" sz="1400" b="1" u="sng" dirty="0" smtClean="0">
                <a:solidFill>
                  <a:srgbClr val="FF0000"/>
                </a:solidFill>
                <a:latin typeface="Arial" pitchFamily="34" charset="0"/>
                <a:ea typeface="Times New Roman" pitchFamily="18" charset="0"/>
                <a:cs typeface="Arial" pitchFamily="34" charset="0"/>
              </a:rPr>
              <a:t>Origine de la souche</a:t>
            </a:r>
          </a:p>
        </p:txBody>
      </p:sp>
      <p:sp>
        <p:nvSpPr>
          <p:cNvPr id="8" name="Rectangle 7"/>
          <p:cNvSpPr/>
          <p:nvPr/>
        </p:nvSpPr>
        <p:spPr>
          <a:xfrm>
            <a:off x="214282" y="4068361"/>
            <a:ext cx="8715436" cy="1292662"/>
          </a:xfrm>
          <a:prstGeom prst="rect">
            <a:avLst/>
          </a:prstGeom>
        </p:spPr>
        <p:txBody>
          <a:bodyPr wrap="square">
            <a:spAutoFit/>
          </a:bodyPr>
          <a:lstStyle/>
          <a:p>
            <a:pPr marL="285750" indent="-285750" algn="just">
              <a:buFont typeface="Wingdings" pitchFamily="2" charset="2"/>
              <a:buChar char="ü"/>
            </a:pPr>
            <a:r>
              <a:rPr lang="en-US" sz="1600" b="1" dirty="0">
                <a:solidFill>
                  <a:srgbClr val="FF0000"/>
                </a:solidFill>
                <a:latin typeface="Rockwell" pitchFamily="18" charset="0"/>
                <a:cs typeface="Arial" pitchFamily="34" charset="0"/>
              </a:rPr>
              <a:t>Strains subjected </a:t>
            </a:r>
            <a:r>
              <a:rPr lang="en-US" sz="1600" b="1" dirty="0">
                <a:latin typeface="Rockwell" pitchFamily="18" charset="0"/>
                <a:cs typeface="Arial" pitchFamily="34" charset="0"/>
              </a:rPr>
              <a:t>to </a:t>
            </a:r>
            <a:r>
              <a:rPr lang="en-US" sz="1600" b="1" dirty="0">
                <a:solidFill>
                  <a:srgbClr val="FF0000"/>
                </a:solidFill>
                <a:latin typeface="Rockwell" pitchFamily="18" charset="0"/>
                <a:cs typeface="Arial" pitchFamily="34" charset="0"/>
              </a:rPr>
              <a:t>studies</a:t>
            </a:r>
            <a:r>
              <a:rPr lang="en-US" sz="1600" b="1" dirty="0">
                <a:latin typeface="Rockwell" pitchFamily="18" charset="0"/>
                <a:cs typeface="Arial" pitchFamily="34" charset="0"/>
              </a:rPr>
              <a:t> having proven </a:t>
            </a:r>
            <a:r>
              <a:rPr lang="en-US" sz="1600" b="1" dirty="0">
                <a:solidFill>
                  <a:srgbClr val="FF0000"/>
                </a:solidFill>
                <a:latin typeface="Rockwell" pitchFamily="18" charset="0"/>
                <a:cs typeface="Arial" pitchFamily="34" charset="0"/>
              </a:rPr>
              <a:t>their safety </a:t>
            </a:r>
            <a:r>
              <a:rPr lang="en-US" sz="1600" b="1" dirty="0">
                <a:latin typeface="Rockwell" pitchFamily="18" charset="0"/>
                <a:cs typeface="Arial" pitchFamily="34" charset="0"/>
              </a:rPr>
              <a:t>and </a:t>
            </a:r>
            <a:r>
              <a:rPr lang="en-US" sz="1600" b="1" dirty="0">
                <a:solidFill>
                  <a:srgbClr val="FF0000"/>
                </a:solidFill>
                <a:latin typeface="Rockwell" pitchFamily="18" charset="0"/>
                <a:cs typeface="Arial" pitchFamily="34" charset="0"/>
              </a:rPr>
              <a:t>good tolerance </a:t>
            </a:r>
            <a:r>
              <a:rPr lang="en-US" sz="1600" b="1" dirty="0">
                <a:latin typeface="Rockwell" pitchFamily="18" charset="0"/>
                <a:cs typeface="Arial" pitchFamily="34" charset="0"/>
              </a:rPr>
              <a:t>will also </a:t>
            </a:r>
            <a:r>
              <a:rPr lang="en-US" sz="1600" b="1" dirty="0">
                <a:solidFill>
                  <a:srgbClr val="FF0000"/>
                </a:solidFill>
                <a:latin typeface="Rockwell" pitchFamily="18" charset="0"/>
                <a:cs typeface="Arial" pitchFamily="34" charset="0"/>
              </a:rPr>
              <a:t>be preferable</a:t>
            </a:r>
            <a:r>
              <a:rPr lang="en-US" sz="1600" b="1" dirty="0" smtClean="0">
                <a:latin typeface="Rockwell" pitchFamily="18" charset="0"/>
                <a:cs typeface="Arial" pitchFamily="34" charset="0"/>
              </a:rPr>
              <a:t>.</a:t>
            </a:r>
          </a:p>
          <a:p>
            <a:pPr algn="just"/>
            <a:endParaRPr lang="fr-FR" sz="1600" b="1" dirty="0">
              <a:latin typeface="Rockwell" pitchFamily="18" charset="0"/>
              <a:cs typeface="Arial" pitchFamily="34" charset="0"/>
            </a:endParaRPr>
          </a:p>
          <a:p>
            <a:pPr marL="285750" indent="-285750" algn="just">
              <a:buFont typeface="Wingdings" pitchFamily="2" charset="2"/>
              <a:buChar char="§"/>
            </a:pPr>
            <a:r>
              <a:rPr lang="fr-FR" sz="1400" b="1" dirty="0" smtClean="0">
                <a:latin typeface="Arial" pitchFamily="34" charset="0"/>
                <a:cs typeface="Arial" pitchFamily="34" charset="0"/>
              </a:rPr>
              <a:t>Des souches </a:t>
            </a:r>
            <a:r>
              <a:rPr lang="fr-FR" sz="1400" b="1" dirty="0" smtClean="0">
                <a:solidFill>
                  <a:srgbClr val="FF0000"/>
                </a:solidFill>
                <a:latin typeface="Arial" pitchFamily="34" charset="0"/>
                <a:cs typeface="Arial" pitchFamily="34" charset="0"/>
              </a:rPr>
              <a:t>soumises à des études </a:t>
            </a:r>
            <a:r>
              <a:rPr lang="fr-FR" sz="1400" b="1" dirty="0" smtClean="0">
                <a:latin typeface="Arial" pitchFamily="34" charset="0"/>
                <a:cs typeface="Arial" pitchFamily="34" charset="0"/>
              </a:rPr>
              <a:t>ayant prouvé </a:t>
            </a:r>
            <a:r>
              <a:rPr lang="fr-FR" sz="1400" b="1" dirty="0" smtClean="0">
                <a:solidFill>
                  <a:srgbClr val="FF0000"/>
                </a:solidFill>
                <a:latin typeface="Arial" pitchFamily="34" charset="0"/>
                <a:cs typeface="Arial" pitchFamily="34" charset="0"/>
              </a:rPr>
              <a:t>leur innocuité </a:t>
            </a:r>
            <a:r>
              <a:rPr lang="fr-FR" sz="1400" b="1" dirty="0" smtClean="0">
                <a:latin typeface="Arial" pitchFamily="34" charset="0"/>
                <a:cs typeface="Arial" pitchFamily="34" charset="0"/>
              </a:rPr>
              <a:t>et leur bonne </a:t>
            </a:r>
            <a:r>
              <a:rPr lang="fr-FR" sz="1400" b="1" dirty="0" smtClean="0">
                <a:solidFill>
                  <a:srgbClr val="FF0000"/>
                </a:solidFill>
                <a:latin typeface="Arial" pitchFamily="34" charset="0"/>
                <a:cs typeface="Arial" pitchFamily="34" charset="0"/>
              </a:rPr>
              <a:t>tolérance seront également préférables</a:t>
            </a:r>
            <a:r>
              <a:rPr lang="fr-FR" sz="1600" b="1" dirty="0" smtClean="0">
                <a:latin typeface="Arial" pitchFamily="34" charset="0"/>
                <a:cs typeface="Arial" pitchFamily="34" charset="0"/>
              </a:rPr>
              <a:t>. </a:t>
            </a:r>
          </a:p>
        </p:txBody>
      </p:sp>
      <p:sp>
        <p:nvSpPr>
          <p:cNvPr id="9" name="Rectangle 8"/>
          <p:cNvSpPr/>
          <p:nvPr/>
        </p:nvSpPr>
        <p:spPr>
          <a:xfrm>
            <a:off x="3143240" y="3279693"/>
            <a:ext cx="3429024" cy="584775"/>
          </a:xfrm>
          <a:prstGeom prst="rect">
            <a:avLst/>
          </a:prstGeom>
        </p:spPr>
        <p:txBody>
          <a:bodyPr wrap="square">
            <a:spAutoFit/>
          </a:bodyPr>
          <a:lstStyle/>
          <a:p>
            <a:pPr algn="ctr"/>
            <a:r>
              <a:rPr lang="fr-FR" b="1" u="sng" dirty="0" err="1">
                <a:solidFill>
                  <a:srgbClr val="FF0000"/>
                </a:solidFill>
                <a:latin typeface="Rockwell" pitchFamily="18" charset="0"/>
                <a:cs typeface="Arial" pitchFamily="34" charset="0"/>
              </a:rPr>
              <a:t>Safety</a:t>
            </a:r>
            <a:r>
              <a:rPr lang="fr-FR" b="1" u="sng" dirty="0">
                <a:solidFill>
                  <a:srgbClr val="FF0000"/>
                </a:solidFill>
                <a:latin typeface="Rockwell" pitchFamily="18" charset="0"/>
                <a:cs typeface="Arial" pitchFamily="34" charset="0"/>
              </a:rPr>
              <a:t> for </a:t>
            </a:r>
            <a:r>
              <a:rPr lang="fr-FR" b="1" u="sng" dirty="0" err="1">
                <a:solidFill>
                  <a:srgbClr val="FF0000"/>
                </a:solidFill>
                <a:latin typeface="Rockwell" pitchFamily="18" charset="0"/>
                <a:cs typeface="Arial" pitchFamily="34" charset="0"/>
              </a:rPr>
              <a:t>humans</a:t>
            </a:r>
            <a:endParaRPr lang="fr-FR" b="1" u="sng" dirty="0">
              <a:solidFill>
                <a:srgbClr val="FF0000"/>
              </a:solidFill>
              <a:latin typeface="Rockwell" pitchFamily="18" charset="0"/>
              <a:cs typeface="Arial" pitchFamily="34" charset="0"/>
            </a:endParaRPr>
          </a:p>
          <a:p>
            <a:pPr algn="ctr"/>
            <a:r>
              <a:rPr lang="fr-FR" sz="1400" b="1" u="sng" dirty="0" smtClean="0">
                <a:solidFill>
                  <a:srgbClr val="FF0000"/>
                </a:solidFill>
                <a:latin typeface="Arial" pitchFamily="34" charset="0"/>
                <a:cs typeface="Arial" pitchFamily="34" charset="0"/>
              </a:rPr>
              <a:t>Innocuité pour l’homme</a:t>
            </a:r>
            <a:endParaRPr lang="fr-FR" sz="1400"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09"/>
                                        </p:tgtEl>
                                        <p:attrNameLst>
                                          <p:attrName>style.visibility</p:attrName>
                                        </p:attrNameLst>
                                      </p:cBhvr>
                                      <p:to>
                                        <p:strVal val="visible"/>
                                      </p:to>
                                    </p:set>
                                    <p:anim calcmode="lin" valueType="num">
                                      <p:cBhvr additive="base">
                                        <p:cTn id="13" dur="500" fill="hold"/>
                                        <p:tgtEl>
                                          <p:spTgt spid="68609"/>
                                        </p:tgtEl>
                                        <p:attrNameLst>
                                          <p:attrName>ppt_x</p:attrName>
                                        </p:attrNameLst>
                                      </p:cBhvr>
                                      <p:tavLst>
                                        <p:tav tm="0">
                                          <p:val>
                                            <p:strVal val="#ppt_x"/>
                                          </p:val>
                                        </p:tav>
                                        <p:tav tm="100000">
                                          <p:val>
                                            <p:strVal val="#ppt_x"/>
                                          </p:val>
                                        </p:tav>
                                      </p:tavLst>
                                    </p:anim>
                                    <p:anim calcmode="lin" valueType="num">
                                      <p:cBhvr additive="base">
                                        <p:cTn id="14" dur="500" fill="hold"/>
                                        <p:tgtEl>
                                          <p:spTgt spid="686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p:bldP spid="5"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576" y="158437"/>
            <a:ext cx="8919920" cy="4062651"/>
          </a:xfrm>
          <a:prstGeom prst="rect">
            <a:avLst/>
          </a:prstGeom>
        </p:spPr>
        <p:txBody>
          <a:bodyPr wrap="square">
            <a:spAutoFit/>
          </a:bodyPr>
          <a:lstStyle/>
          <a:p>
            <a:pPr marL="285750" lvl="0" indent="-285750" algn="just">
              <a:buFont typeface="Wingdings" pitchFamily="2" charset="2"/>
              <a:buChar char="ü"/>
            </a:pPr>
            <a:r>
              <a:rPr lang="en-US" sz="1600" b="1" dirty="0">
                <a:latin typeface="Rockwell" pitchFamily="18" charset="0"/>
                <a:ea typeface="Times New Roman" pitchFamily="18" charset="0"/>
                <a:cs typeface="Arial" pitchFamily="34" charset="0"/>
              </a:rPr>
              <a:t>Probiotic strains </a:t>
            </a:r>
            <a:r>
              <a:rPr lang="en-US" sz="1600" b="1" dirty="0">
                <a:solidFill>
                  <a:srgbClr val="FF0000"/>
                </a:solidFill>
                <a:latin typeface="Rockwell" pitchFamily="18" charset="0"/>
                <a:ea typeface="Times New Roman" pitchFamily="18" charset="0"/>
                <a:cs typeface="Arial" pitchFamily="34" charset="0"/>
              </a:rPr>
              <a:t>must also have no negative effects </a:t>
            </a:r>
            <a:r>
              <a:rPr lang="en-US" sz="1600" b="1" dirty="0">
                <a:latin typeface="Rockwell" pitchFamily="18" charset="0"/>
                <a:ea typeface="Times New Roman" pitchFamily="18" charset="0"/>
                <a:cs typeface="Arial" pitchFamily="34" charset="0"/>
              </a:rPr>
              <a:t>and </a:t>
            </a:r>
            <a:r>
              <a:rPr lang="en-US" sz="1600" b="1" dirty="0">
                <a:solidFill>
                  <a:srgbClr val="FF0000"/>
                </a:solidFill>
                <a:latin typeface="Rockwell" pitchFamily="18" charset="0"/>
                <a:ea typeface="Times New Roman" pitchFamily="18" charset="0"/>
                <a:cs typeface="Arial" pitchFamily="34" charset="0"/>
              </a:rPr>
              <a:t>be safe for human </a:t>
            </a:r>
            <a:r>
              <a:rPr lang="en-US" sz="1600" b="1" dirty="0" smtClean="0">
                <a:solidFill>
                  <a:srgbClr val="FF0000"/>
                </a:solidFill>
                <a:latin typeface="Rockwell" pitchFamily="18" charset="0"/>
                <a:ea typeface="Times New Roman" pitchFamily="18" charset="0"/>
                <a:cs typeface="Arial" pitchFamily="34" charset="0"/>
              </a:rPr>
              <a:t>health</a:t>
            </a:r>
            <a:r>
              <a:rPr lang="en-US" sz="1600" b="1" dirty="0" smtClean="0">
                <a:latin typeface="Rockwell" pitchFamily="18" charset="0"/>
                <a:ea typeface="Times New Roman" pitchFamily="18" charset="0"/>
                <a:cs typeface="Arial" pitchFamily="34" charset="0"/>
              </a:rPr>
              <a:t>.</a:t>
            </a:r>
          </a:p>
          <a:p>
            <a:pPr marL="285750" lvl="0" indent="-285750" algn="just">
              <a:buFont typeface="Wingdings" pitchFamily="2" charset="2"/>
              <a:buChar char="ü"/>
            </a:pPr>
            <a:r>
              <a:rPr lang="en-US" sz="1600" b="1" dirty="0" smtClean="0">
                <a:latin typeface="Rockwell" pitchFamily="18" charset="0"/>
                <a:ea typeface="Times New Roman" pitchFamily="18" charset="0"/>
                <a:cs typeface="Arial" pitchFamily="34" charset="0"/>
              </a:rPr>
              <a:t>As </a:t>
            </a:r>
            <a:r>
              <a:rPr lang="en-US" sz="1600" b="1" dirty="0">
                <a:latin typeface="Rockwell" pitchFamily="18" charset="0"/>
                <a:ea typeface="Times New Roman" pitchFamily="18" charset="0"/>
                <a:cs typeface="Arial" pitchFamily="34" charset="0"/>
              </a:rPr>
              <a:t>such, </a:t>
            </a:r>
            <a:r>
              <a:rPr lang="en-US" sz="1600" b="1" dirty="0">
                <a:solidFill>
                  <a:srgbClr val="FF0000"/>
                </a:solidFill>
                <a:latin typeface="Rockwell" pitchFamily="18" charset="0"/>
                <a:ea typeface="Times New Roman" pitchFamily="18" charset="0"/>
                <a:cs typeface="Arial" pitchFamily="34" charset="0"/>
              </a:rPr>
              <a:t>potentially probiotic strains </a:t>
            </a:r>
            <a:r>
              <a:rPr lang="en-US" sz="1600" b="1" dirty="0">
                <a:latin typeface="Rockwell" pitchFamily="18" charset="0"/>
                <a:ea typeface="Times New Roman" pitchFamily="18" charset="0"/>
                <a:cs typeface="Arial" pitchFamily="34" charset="0"/>
              </a:rPr>
              <a:t>will be </a:t>
            </a:r>
            <a:r>
              <a:rPr lang="en-US" sz="1600" b="1" dirty="0">
                <a:solidFill>
                  <a:srgbClr val="FF0000"/>
                </a:solidFill>
                <a:latin typeface="Rockwell" pitchFamily="18" charset="0"/>
                <a:ea typeface="Times New Roman" pitchFamily="18" charset="0"/>
                <a:cs typeface="Arial" pitchFamily="34" charset="0"/>
              </a:rPr>
              <a:t>evaluated </a:t>
            </a:r>
            <a:r>
              <a:rPr lang="en-US" sz="1600" b="1" dirty="0">
                <a:latin typeface="Rockwell" pitchFamily="18" charset="0"/>
                <a:ea typeface="Times New Roman" pitchFamily="18" charset="0"/>
                <a:cs typeface="Arial" pitchFamily="34" charset="0"/>
              </a:rPr>
              <a:t>so that none of the following side effects are detected</a:t>
            </a:r>
            <a:r>
              <a:rPr lang="en-US" sz="1600" b="1" dirty="0" smtClean="0">
                <a:latin typeface="Rockwell" pitchFamily="18" charset="0"/>
                <a:ea typeface="Times New Roman" pitchFamily="18" charset="0"/>
                <a:cs typeface="Arial" pitchFamily="34" charset="0"/>
              </a:rPr>
              <a:t>:</a:t>
            </a:r>
          </a:p>
          <a:p>
            <a:pPr marL="1200150" lvl="2" indent="-285750" algn="just">
              <a:buFont typeface="Wingdings" pitchFamily="2" charset="2"/>
              <a:buChar char="§"/>
            </a:pPr>
            <a:r>
              <a:rPr lang="en-US" sz="1600" b="1" dirty="0" smtClean="0">
                <a:latin typeface="Rockwell" pitchFamily="18" charset="0"/>
                <a:ea typeface="Times New Roman" pitchFamily="18" charset="0"/>
                <a:cs typeface="Arial" pitchFamily="34" charset="0"/>
              </a:rPr>
              <a:t>Systemic </a:t>
            </a:r>
            <a:r>
              <a:rPr lang="en-US" sz="1600" b="1" dirty="0">
                <a:solidFill>
                  <a:srgbClr val="FF0000"/>
                </a:solidFill>
                <a:latin typeface="Rockwell" pitchFamily="18" charset="0"/>
                <a:ea typeface="Times New Roman" pitchFamily="18" charset="0"/>
                <a:cs typeface="Arial" pitchFamily="34" charset="0"/>
              </a:rPr>
              <a:t>infections</a:t>
            </a:r>
            <a:r>
              <a:rPr lang="en-US" sz="1600" b="1" dirty="0" smtClean="0">
                <a:latin typeface="Rockwell" pitchFamily="18" charset="0"/>
                <a:ea typeface="Times New Roman" pitchFamily="18" charset="0"/>
                <a:cs typeface="Arial" pitchFamily="34" charset="0"/>
              </a:rPr>
              <a:t>,</a:t>
            </a:r>
          </a:p>
          <a:p>
            <a:pPr marL="1200150" lvl="2" indent="-285750" algn="just">
              <a:buFont typeface="Wingdings" pitchFamily="2" charset="2"/>
              <a:buChar char="§"/>
            </a:pPr>
            <a:r>
              <a:rPr lang="en-US" sz="1600" b="1" dirty="0">
                <a:solidFill>
                  <a:srgbClr val="FF0000"/>
                </a:solidFill>
                <a:latin typeface="Rockwell" pitchFamily="18" charset="0"/>
                <a:ea typeface="Times New Roman" pitchFamily="18" charset="0"/>
                <a:cs typeface="Arial" pitchFamily="34" charset="0"/>
              </a:rPr>
              <a:t>H</a:t>
            </a:r>
            <a:r>
              <a:rPr lang="en-US" sz="1600" b="1" dirty="0" smtClean="0">
                <a:solidFill>
                  <a:srgbClr val="FF0000"/>
                </a:solidFill>
                <a:latin typeface="Rockwell" pitchFamily="18" charset="0"/>
                <a:ea typeface="Times New Roman" pitchFamily="18" charset="0"/>
                <a:cs typeface="Arial" pitchFamily="34" charset="0"/>
              </a:rPr>
              <a:t>armful</a:t>
            </a:r>
            <a:r>
              <a:rPr lang="en-US" sz="1600" b="1" dirty="0" smtClean="0">
                <a:latin typeface="Rockwell" pitchFamily="18" charset="0"/>
                <a:ea typeface="Times New Roman" pitchFamily="18" charset="0"/>
                <a:cs typeface="Arial" pitchFamily="34" charset="0"/>
              </a:rPr>
              <a:t> </a:t>
            </a:r>
            <a:r>
              <a:rPr lang="en-US" sz="1600" b="1" dirty="0">
                <a:latin typeface="Rockwell" pitchFamily="18" charset="0"/>
                <a:ea typeface="Times New Roman" pitchFamily="18" charset="0"/>
                <a:cs typeface="Arial" pitchFamily="34" charset="0"/>
              </a:rPr>
              <a:t>metabolic activity</a:t>
            </a:r>
            <a:r>
              <a:rPr lang="en-US" sz="1600" b="1" dirty="0" smtClean="0">
                <a:latin typeface="Rockwell" pitchFamily="18" charset="0"/>
                <a:ea typeface="Times New Roman" pitchFamily="18" charset="0"/>
                <a:cs typeface="Arial" pitchFamily="34" charset="0"/>
              </a:rPr>
              <a:t>,</a:t>
            </a:r>
          </a:p>
          <a:p>
            <a:pPr marL="1200150" lvl="2" indent="-285750" algn="just">
              <a:buFont typeface="Wingdings" pitchFamily="2" charset="2"/>
              <a:buChar char="§"/>
            </a:pPr>
            <a:r>
              <a:rPr lang="en-US" sz="1600" b="1" dirty="0" smtClean="0">
                <a:solidFill>
                  <a:srgbClr val="FF0000"/>
                </a:solidFill>
                <a:latin typeface="Rockwell" pitchFamily="18" charset="0"/>
                <a:ea typeface="Times New Roman" pitchFamily="18" charset="0"/>
                <a:cs typeface="Arial" pitchFamily="34" charset="0"/>
              </a:rPr>
              <a:t>Excessive </a:t>
            </a:r>
            <a:r>
              <a:rPr lang="en-US" sz="1600" b="1" dirty="0">
                <a:solidFill>
                  <a:srgbClr val="FF0000"/>
                </a:solidFill>
                <a:latin typeface="Rockwell" pitchFamily="18" charset="0"/>
                <a:ea typeface="Times New Roman" pitchFamily="18" charset="0"/>
                <a:cs typeface="Arial" pitchFamily="34" charset="0"/>
              </a:rPr>
              <a:t>immune stimulation </a:t>
            </a:r>
            <a:r>
              <a:rPr lang="en-US" sz="1600" b="1" dirty="0">
                <a:latin typeface="Rockwell" pitchFamily="18" charset="0"/>
                <a:ea typeface="Times New Roman" pitchFamily="18" charset="0"/>
                <a:cs typeface="Arial" pitchFamily="34" charset="0"/>
              </a:rPr>
              <a:t>in susceptible </a:t>
            </a:r>
            <a:r>
              <a:rPr lang="en-US" sz="1600" b="1" dirty="0" smtClean="0">
                <a:latin typeface="Rockwell" pitchFamily="18" charset="0"/>
                <a:ea typeface="Times New Roman" pitchFamily="18" charset="0"/>
                <a:cs typeface="Arial" pitchFamily="34" charset="0"/>
              </a:rPr>
              <a:t>individuals</a:t>
            </a:r>
          </a:p>
          <a:p>
            <a:pPr marL="1200150" lvl="2" indent="-285750" algn="just">
              <a:buFont typeface="Wingdings" pitchFamily="2" charset="2"/>
              <a:buChar char="§"/>
            </a:pPr>
            <a:r>
              <a:rPr lang="en-US" sz="1600" b="1" dirty="0" smtClean="0">
                <a:latin typeface="Rockwell" pitchFamily="18" charset="0"/>
                <a:ea typeface="Times New Roman" pitchFamily="18" charset="0"/>
                <a:cs typeface="Arial" pitchFamily="34" charset="0"/>
              </a:rPr>
              <a:t>Gene </a:t>
            </a:r>
            <a:r>
              <a:rPr lang="en-US" sz="1600" b="1" dirty="0">
                <a:latin typeface="Rockwell" pitchFamily="18" charset="0"/>
                <a:ea typeface="Times New Roman" pitchFamily="18" charset="0"/>
                <a:cs typeface="Arial" pitchFamily="34" charset="0"/>
              </a:rPr>
              <a:t>t</a:t>
            </a:r>
            <a:r>
              <a:rPr lang="en-US" sz="1600" b="1" dirty="0">
                <a:solidFill>
                  <a:srgbClr val="FF0000"/>
                </a:solidFill>
                <a:latin typeface="Rockwell" pitchFamily="18" charset="0"/>
                <a:ea typeface="Times New Roman" pitchFamily="18" charset="0"/>
                <a:cs typeface="Arial" pitchFamily="34" charset="0"/>
              </a:rPr>
              <a:t>ransfer</a:t>
            </a:r>
            <a:r>
              <a:rPr lang="en-US" sz="1600" b="1" dirty="0">
                <a:latin typeface="Rockwell" pitchFamily="18" charset="0"/>
                <a:ea typeface="Times New Roman" pitchFamily="18" charset="0"/>
                <a:cs typeface="Arial" pitchFamily="34" charset="0"/>
              </a:rPr>
              <a:t>: Ex. antibiotic resistance.</a:t>
            </a:r>
            <a:endParaRPr lang="fr-FR" sz="1600" b="1" dirty="0" smtClean="0">
              <a:latin typeface="Rockwell" pitchFamily="18" charset="0"/>
              <a:ea typeface="Times New Roman" pitchFamily="18" charset="0"/>
              <a:cs typeface="Arial" pitchFamily="34" charset="0"/>
            </a:endParaRPr>
          </a:p>
          <a:p>
            <a:pPr lvl="0" algn="just"/>
            <a:endParaRPr lang="fr-FR" sz="1600" b="1" dirty="0">
              <a:latin typeface="Arial" pitchFamily="34" charset="0"/>
              <a:ea typeface="Times New Roman" pitchFamily="18" charset="0"/>
              <a:cs typeface="Arial" pitchFamily="34" charset="0"/>
            </a:endParaRPr>
          </a:p>
          <a:p>
            <a:pPr lvl="0" algn="just"/>
            <a:endParaRPr lang="fr-FR" sz="1600" b="1" dirty="0" smtClean="0">
              <a:latin typeface="Arial" pitchFamily="34" charset="0"/>
              <a:ea typeface="Times New Roman" pitchFamily="18" charset="0"/>
              <a:cs typeface="Arial" pitchFamily="34" charset="0"/>
            </a:endParaRPr>
          </a:p>
          <a:p>
            <a:pPr lvl="0" algn="just"/>
            <a:r>
              <a:rPr lang="fr-FR" sz="1600" b="1" dirty="0" smtClean="0">
                <a:latin typeface="Arial" pitchFamily="34" charset="0"/>
                <a:ea typeface="Times New Roman" pitchFamily="18" charset="0"/>
                <a:cs typeface="Arial" pitchFamily="34" charset="0"/>
              </a:rPr>
              <a:t>- </a:t>
            </a:r>
            <a:r>
              <a:rPr lang="fr-FR" sz="1400" b="1" dirty="0" smtClean="0">
                <a:latin typeface="Arial" pitchFamily="34" charset="0"/>
                <a:ea typeface="Times New Roman" pitchFamily="18" charset="0"/>
                <a:cs typeface="Arial" pitchFamily="34" charset="0"/>
              </a:rPr>
              <a:t>Les souches </a:t>
            </a:r>
            <a:r>
              <a:rPr lang="fr-FR" sz="1400" b="1" dirty="0" err="1" smtClean="0">
                <a:latin typeface="Arial" pitchFamily="34" charset="0"/>
                <a:ea typeface="Times New Roman" pitchFamily="18" charset="0"/>
                <a:cs typeface="Arial" pitchFamily="34" charset="0"/>
              </a:rPr>
              <a:t>probiotiques</a:t>
            </a:r>
            <a:r>
              <a:rPr lang="fr-FR" sz="1400" b="1" dirty="0" smtClean="0">
                <a:latin typeface="Arial" pitchFamily="34" charset="0"/>
                <a:ea typeface="Times New Roman" pitchFamily="18" charset="0"/>
                <a:cs typeface="Arial" pitchFamily="34" charset="0"/>
              </a:rPr>
              <a:t> </a:t>
            </a:r>
            <a:r>
              <a:rPr lang="fr-FR" sz="1400" b="1" dirty="0" smtClean="0">
                <a:solidFill>
                  <a:srgbClr val="FF0000"/>
                </a:solidFill>
                <a:latin typeface="Arial" pitchFamily="34" charset="0"/>
                <a:ea typeface="Times New Roman" pitchFamily="18" charset="0"/>
                <a:cs typeface="Arial" pitchFamily="34" charset="0"/>
              </a:rPr>
              <a:t>doivent également être sans effet négatif </a:t>
            </a:r>
            <a:r>
              <a:rPr lang="fr-FR" sz="1400" b="1" dirty="0" smtClean="0">
                <a:latin typeface="Arial" pitchFamily="34" charset="0"/>
                <a:ea typeface="Times New Roman" pitchFamily="18" charset="0"/>
                <a:cs typeface="Arial" pitchFamily="34" charset="0"/>
              </a:rPr>
              <a:t>et </a:t>
            </a:r>
            <a:r>
              <a:rPr lang="fr-FR" sz="1400" b="1" dirty="0" smtClean="0">
                <a:solidFill>
                  <a:srgbClr val="FF0000"/>
                </a:solidFill>
                <a:latin typeface="Arial" pitchFamily="34" charset="0"/>
                <a:ea typeface="Times New Roman" pitchFamily="18" charset="0"/>
                <a:cs typeface="Arial" pitchFamily="34" charset="0"/>
              </a:rPr>
              <a:t>être sécuritaires pour la santé humaine</a:t>
            </a:r>
            <a:r>
              <a:rPr lang="fr-FR" sz="1400" b="1" dirty="0" smtClean="0">
                <a:latin typeface="Arial" pitchFamily="34" charset="0"/>
                <a:ea typeface="Times New Roman" pitchFamily="18" charset="0"/>
                <a:cs typeface="Arial" pitchFamily="34" charset="0"/>
              </a:rPr>
              <a:t>. </a:t>
            </a:r>
          </a:p>
          <a:p>
            <a:pPr lvl="0" algn="just">
              <a:buFontTx/>
              <a:buChar char="-"/>
            </a:pPr>
            <a:r>
              <a:rPr lang="fr-FR" sz="1400" b="1" dirty="0" smtClean="0">
                <a:latin typeface="Arial" pitchFamily="34" charset="0"/>
                <a:ea typeface="Times New Roman" pitchFamily="18" charset="0"/>
                <a:cs typeface="Arial" pitchFamily="34" charset="0"/>
              </a:rPr>
              <a:t> À ce titre, les souches potentiellement </a:t>
            </a:r>
            <a:r>
              <a:rPr lang="fr-FR" sz="1400" b="1" dirty="0" err="1" smtClean="0">
                <a:latin typeface="Arial" pitchFamily="34" charset="0"/>
                <a:ea typeface="Times New Roman" pitchFamily="18" charset="0"/>
                <a:cs typeface="Arial" pitchFamily="34" charset="0"/>
              </a:rPr>
              <a:t>probiotiques</a:t>
            </a:r>
            <a:r>
              <a:rPr lang="fr-FR" sz="1400" b="1" dirty="0" smtClean="0">
                <a:latin typeface="Arial" pitchFamily="34" charset="0"/>
                <a:ea typeface="Times New Roman" pitchFamily="18" charset="0"/>
                <a:cs typeface="Arial" pitchFamily="34" charset="0"/>
              </a:rPr>
              <a:t> </a:t>
            </a:r>
            <a:r>
              <a:rPr lang="fr-FR" sz="1400" b="1" dirty="0" smtClean="0">
                <a:solidFill>
                  <a:srgbClr val="FF0000"/>
                </a:solidFill>
                <a:latin typeface="Arial" pitchFamily="34" charset="0"/>
                <a:ea typeface="Times New Roman" pitchFamily="18" charset="0"/>
                <a:cs typeface="Arial" pitchFamily="34" charset="0"/>
              </a:rPr>
              <a:t>seront évaluées </a:t>
            </a:r>
            <a:r>
              <a:rPr lang="fr-FR" sz="1400" b="1" dirty="0" smtClean="0">
                <a:latin typeface="Arial" pitchFamily="34" charset="0"/>
                <a:ea typeface="Times New Roman" pitchFamily="18" charset="0"/>
                <a:cs typeface="Arial" pitchFamily="34" charset="0"/>
              </a:rPr>
              <a:t>afin qu’aucun des </a:t>
            </a:r>
            <a:r>
              <a:rPr lang="fr-FR" sz="1400" b="1" dirty="0" smtClean="0">
                <a:solidFill>
                  <a:srgbClr val="FF0000"/>
                </a:solidFill>
                <a:latin typeface="Arial" pitchFamily="34" charset="0"/>
                <a:ea typeface="Times New Roman" pitchFamily="18" charset="0"/>
                <a:cs typeface="Arial" pitchFamily="34" charset="0"/>
              </a:rPr>
              <a:t>effets secondaires </a:t>
            </a:r>
            <a:r>
              <a:rPr lang="fr-FR" sz="1400" b="1" dirty="0" smtClean="0">
                <a:latin typeface="Arial" pitchFamily="34" charset="0"/>
                <a:ea typeface="Times New Roman" pitchFamily="18" charset="0"/>
                <a:cs typeface="Arial" pitchFamily="34" charset="0"/>
              </a:rPr>
              <a:t>suivants ne soient détectés:</a:t>
            </a:r>
          </a:p>
          <a:p>
            <a:pPr lvl="2" algn="just">
              <a:buFont typeface="Wingdings" pitchFamily="2" charset="2"/>
              <a:buChar char="ü"/>
            </a:pPr>
            <a:r>
              <a:rPr lang="fr-FR" sz="1400" b="1" dirty="0" smtClean="0">
                <a:solidFill>
                  <a:srgbClr val="FF0000"/>
                </a:solidFill>
                <a:latin typeface="Arial" pitchFamily="34" charset="0"/>
                <a:ea typeface="Times New Roman" pitchFamily="18" charset="0"/>
                <a:cs typeface="Arial" pitchFamily="34" charset="0"/>
              </a:rPr>
              <a:t>infections </a:t>
            </a:r>
            <a:r>
              <a:rPr lang="fr-FR" sz="1400" b="1" dirty="0" smtClean="0">
                <a:latin typeface="Arial" pitchFamily="34" charset="0"/>
                <a:ea typeface="Times New Roman" pitchFamily="18" charset="0"/>
                <a:cs typeface="Arial" pitchFamily="34" charset="0"/>
              </a:rPr>
              <a:t>systémiques,</a:t>
            </a:r>
          </a:p>
          <a:p>
            <a:pPr lvl="2" algn="just">
              <a:buFont typeface="Wingdings" pitchFamily="2" charset="2"/>
              <a:buChar char="ü"/>
            </a:pPr>
            <a:r>
              <a:rPr lang="fr-FR" sz="1400" b="1" dirty="0" smtClean="0">
                <a:latin typeface="Arial" pitchFamily="34" charset="0"/>
                <a:ea typeface="Times New Roman" pitchFamily="18" charset="0"/>
                <a:cs typeface="Arial" pitchFamily="34" charset="0"/>
              </a:rPr>
              <a:t>activité </a:t>
            </a:r>
            <a:r>
              <a:rPr lang="fr-FR" sz="1400" b="1" dirty="0" smtClean="0">
                <a:solidFill>
                  <a:srgbClr val="FF0000"/>
                </a:solidFill>
                <a:latin typeface="Arial" pitchFamily="34" charset="0"/>
                <a:ea typeface="Times New Roman" pitchFamily="18" charset="0"/>
                <a:cs typeface="Arial" pitchFamily="34" charset="0"/>
              </a:rPr>
              <a:t>métabolique nuisible</a:t>
            </a:r>
            <a:r>
              <a:rPr lang="fr-FR" sz="1400" b="1" dirty="0" smtClean="0">
                <a:latin typeface="Arial" pitchFamily="34" charset="0"/>
                <a:ea typeface="Times New Roman" pitchFamily="18" charset="0"/>
                <a:cs typeface="Arial" pitchFamily="34" charset="0"/>
              </a:rPr>
              <a:t>,</a:t>
            </a:r>
          </a:p>
          <a:p>
            <a:pPr lvl="2" algn="just">
              <a:buFont typeface="Wingdings" pitchFamily="2" charset="2"/>
              <a:buChar char="ü"/>
            </a:pPr>
            <a:r>
              <a:rPr lang="fr-FR" sz="1400" b="1" dirty="0" smtClean="0">
                <a:solidFill>
                  <a:srgbClr val="FF0000"/>
                </a:solidFill>
                <a:latin typeface="Arial" pitchFamily="34" charset="0"/>
                <a:ea typeface="Times New Roman" pitchFamily="18" charset="0"/>
                <a:cs typeface="Arial" pitchFamily="34" charset="0"/>
              </a:rPr>
              <a:t>stimulation immune excessive </a:t>
            </a:r>
            <a:r>
              <a:rPr lang="fr-FR" sz="1400" b="1" dirty="0" smtClean="0">
                <a:latin typeface="Arial" pitchFamily="34" charset="0"/>
                <a:ea typeface="Times New Roman" pitchFamily="18" charset="0"/>
                <a:cs typeface="Arial" pitchFamily="34" charset="0"/>
              </a:rPr>
              <a:t>chez des individus susceptibles</a:t>
            </a:r>
          </a:p>
          <a:p>
            <a:pPr lvl="2" algn="just">
              <a:buFont typeface="Wingdings" pitchFamily="2" charset="2"/>
              <a:buChar char="ü"/>
            </a:pPr>
            <a:r>
              <a:rPr lang="fr-FR" sz="1400" b="1" dirty="0" smtClean="0">
                <a:latin typeface="Arial" pitchFamily="34" charset="0"/>
                <a:ea typeface="Times New Roman" pitchFamily="18" charset="0"/>
                <a:cs typeface="Arial" pitchFamily="34" charset="0"/>
              </a:rPr>
              <a:t>transfert de </a:t>
            </a:r>
            <a:r>
              <a:rPr lang="fr-FR" sz="1400" b="1" dirty="0" smtClean="0">
                <a:solidFill>
                  <a:srgbClr val="FF0000"/>
                </a:solidFill>
                <a:latin typeface="Arial" pitchFamily="34" charset="0"/>
                <a:ea typeface="Times New Roman" pitchFamily="18" charset="0"/>
                <a:cs typeface="Arial" pitchFamily="34" charset="0"/>
              </a:rPr>
              <a:t>gènes: Ex.</a:t>
            </a:r>
            <a:r>
              <a:rPr lang="fr-FR" sz="1400" b="1" dirty="0" smtClean="0">
                <a:latin typeface="Arial" pitchFamily="34" charset="0"/>
                <a:ea typeface="Times New Roman" pitchFamily="18" charset="0"/>
                <a:cs typeface="Arial" pitchFamily="34" charset="0"/>
              </a:rPr>
              <a:t> de résistance aux antibiotiques.</a:t>
            </a:r>
          </a:p>
        </p:txBody>
      </p:sp>
      <p:sp>
        <p:nvSpPr>
          <p:cNvPr id="5" name="Rectangle 4"/>
          <p:cNvSpPr/>
          <p:nvPr/>
        </p:nvSpPr>
        <p:spPr>
          <a:xfrm>
            <a:off x="183099" y="4729787"/>
            <a:ext cx="8786874" cy="1723549"/>
          </a:xfrm>
          <a:prstGeom prst="rect">
            <a:avLst/>
          </a:prstGeom>
        </p:spPr>
        <p:txBody>
          <a:bodyPr wrap="square">
            <a:spAutoFit/>
          </a:bodyPr>
          <a:lstStyle/>
          <a:p>
            <a:pPr algn="just"/>
            <a:r>
              <a:rPr lang="en-US" sz="1600" b="1" dirty="0">
                <a:latin typeface="Rockwell" pitchFamily="18" charset="0"/>
                <a:ea typeface="Times New Roman" pitchFamily="18" charset="0"/>
                <a:cs typeface="Arial" pitchFamily="34" charset="0"/>
              </a:rPr>
              <a:t>In this regard, strains of </a:t>
            </a:r>
            <a:r>
              <a:rPr lang="en-US" sz="1600" b="1" dirty="0">
                <a:solidFill>
                  <a:srgbClr val="FF0000"/>
                </a:solidFill>
                <a:latin typeface="Rockwell" pitchFamily="18" charset="0"/>
                <a:ea typeface="Times New Roman" pitchFamily="18" charset="0"/>
                <a:cs typeface="Arial" pitchFamily="34" charset="0"/>
              </a:rPr>
              <a:t>lactobacilli and </a:t>
            </a:r>
            <a:r>
              <a:rPr lang="en-US" sz="1600" b="1" dirty="0" err="1">
                <a:solidFill>
                  <a:srgbClr val="FF0000"/>
                </a:solidFill>
                <a:latin typeface="Rockwell" pitchFamily="18" charset="0"/>
                <a:ea typeface="Times New Roman" pitchFamily="18" charset="0"/>
                <a:cs typeface="Arial" pitchFamily="34" charset="0"/>
              </a:rPr>
              <a:t>bifidobacteria</a:t>
            </a:r>
            <a:r>
              <a:rPr lang="en-US" sz="1600" b="1" dirty="0">
                <a:solidFill>
                  <a:srgbClr val="FF0000"/>
                </a:solidFill>
                <a:latin typeface="Rockwell" pitchFamily="18" charset="0"/>
                <a:ea typeface="Times New Roman" pitchFamily="18" charset="0"/>
                <a:cs typeface="Arial" pitchFamily="34" charset="0"/>
              </a:rPr>
              <a:t> </a:t>
            </a:r>
            <a:r>
              <a:rPr lang="en-US" sz="1600" b="1" dirty="0">
                <a:latin typeface="Rockwell" pitchFamily="18" charset="0"/>
                <a:ea typeface="Times New Roman" pitchFamily="18" charset="0"/>
                <a:cs typeface="Arial" pitchFamily="34" charset="0"/>
              </a:rPr>
              <a:t>associated </a:t>
            </a:r>
            <a:r>
              <a:rPr lang="en-US" sz="1600" b="1" dirty="0">
                <a:solidFill>
                  <a:srgbClr val="FF0000"/>
                </a:solidFill>
                <a:latin typeface="Rockwell" pitchFamily="18" charset="0"/>
                <a:ea typeface="Times New Roman" pitchFamily="18" charset="0"/>
                <a:cs typeface="Arial" pitchFamily="34" charset="0"/>
              </a:rPr>
              <a:t>with food </a:t>
            </a:r>
            <a:r>
              <a:rPr lang="en-US" sz="1600" b="1" dirty="0">
                <a:latin typeface="Rockwell" pitchFamily="18" charset="0"/>
                <a:ea typeface="Times New Roman" pitchFamily="18" charset="0"/>
                <a:cs typeface="Arial" pitchFamily="34" charset="0"/>
              </a:rPr>
              <a:t>have a long-standing safety history and very few correlations exist between systemic infections and the consumption of these probiotics in the literature</a:t>
            </a:r>
            <a:r>
              <a:rPr lang="en-US" sz="1600" b="1" dirty="0" smtClean="0">
                <a:latin typeface="Rockwell" pitchFamily="18" charset="0"/>
                <a:ea typeface="Times New Roman" pitchFamily="18" charset="0"/>
                <a:cs typeface="Arial" pitchFamily="34" charset="0"/>
              </a:rPr>
              <a:t>.</a:t>
            </a:r>
          </a:p>
          <a:p>
            <a:pPr algn="just"/>
            <a:endParaRPr lang="fr-FR" sz="1600" b="1" dirty="0" smtClean="0">
              <a:latin typeface="Arial" pitchFamily="34" charset="0"/>
              <a:ea typeface="Times New Roman" pitchFamily="18" charset="0"/>
              <a:cs typeface="Arial" pitchFamily="34" charset="0"/>
            </a:endParaRPr>
          </a:p>
          <a:p>
            <a:pPr algn="just"/>
            <a:r>
              <a:rPr lang="fr-FR" sz="1400" b="1" dirty="0" smtClean="0">
                <a:latin typeface="Arial" pitchFamily="34" charset="0"/>
                <a:ea typeface="Times New Roman" pitchFamily="18" charset="0"/>
                <a:cs typeface="Arial" pitchFamily="34" charset="0"/>
              </a:rPr>
              <a:t>À ce sujet, les souches de </a:t>
            </a:r>
            <a:r>
              <a:rPr lang="fr-FR" sz="1400" b="1" dirty="0" smtClean="0">
                <a:solidFill>
                  <a:srgbClr val="FF0000"/>
                </a:solidFill>
                <a:latin typeface="Arial" pitchFamily="34" charset="0"/>
                <a:ea typeface="Times New Roman" pitchFamily="18" charset="0"/>
                <a:cs typeface="Arial" pitchFamily="34" charset="0"/>
              </a:rPr>
              <a:t>lactobacilles et </a:t>
            </a:r>
            <a:r>
              <a:rPr lang="fr-FR" sz="1400" b="1" dirty="0" err="1" smtClean="0">
                <a:solidFill>
                  <a:srgbClr val="FF0000"/>
                </a:solidFill>
                <a:latin typeface="Arial" pitchFamily="34" charset="0"/>
                <a:ea typeface="Times New Roman" pitchFamily="18" charset="0"/>
                <a:cs typeface="Arial" pitchFamily="34" charset="0"/>
              </a:rPr>
              <a:t>bifidobactéries</a:t>
            </a:r>
            <a:r>
              <a:rPr lang="fr-FR" sz="1400" b="1" dirty="0" smtClean="0">
                <a:solidFill>
                  <a:srgbClr val="FF0000"/>
                </a:solidFill>
                <a:latin typeface="Arial" pitchFamily="34" charset="0"/>
                <a:ea typeface="Times New Roman" pitchFamily="18" charset="0"/>
                <a:cs typeface="Arial" pitchFamily="34" charset="0"/>
              </a:rPr>
              <a:t> associées aux aliments </a:t>
            </a:r>
            <a:r>
              <a:rPr lang="fr-FR" sz="1400" b="1" dirty="0" smtClean="0">
                <a:latin typeface="Arial" pitchFamily="34" charset="0"/>
                <a:ea typeface="Times New Roman" pitchFamily="18" charset="0"/>
                <a:cs typeface="Arial" pitchFamily="34" charset="0"/>
              </a:rPr>
              <a:t>possèdent un </a:t>
            </a:r>
            <a:r>
              <a:rPr lang="fr-FR" sz="1400" b="1" dirty="0" smtClean="0">
                <a:solidFill>
                  <a:srgbClr val="FF0000"/>
                </a:solidFill>
                <a:latin typeface="Arial" pitchFamily="34" charset="0"/>
                <a:ea typeface="Times New Roman" pitchFamily="18" charset="0"/>
                <a:cs typeface="Arial" pitchFamily="34" charset="0"/>
              </a:rPr>
              <a:t>historique de sécurité </a:t>
            </a:r>
            <a:r>
              <a:rPr lang="fr-FR" sz="1400" b="1" dirty="0" smtClean="0">
                <a:latin typeface="Arial" pitchFamily="34" charset="0"/>
                <a:ea typeface="Times New Roman" pitchFamily="18" charset="0"/>
                <a:cs typeface="Arial" pitchFamily="34" charset="0"/>
              </a:rPr>
              <a:t>de </a:t>
            </a:r>
            <a:r>
              <a:rPr lang="fr-FR" sz="1400" b="1" dirty="0" smtClean="0">
                <a:solidFill>
                  <a:srgbClr val="FF0000"/>
                </a:solidFill>
                <a:latin typeface="Arial" pitchFamily="34" charset="0"/>
                <a:ea typeface="Times New Roman" pitchFamily="18" charset="0"/>
                <a:cs typeface="Arial" pitchFamily="34" charset="0"/>
              </a:rPr>
              <a:t>longue date </a:t>
            </a:r>
            <a:r>
              <a:rPr lang="fr-FR" sz="1400" b="1" dirty="0" smtClean="0">
                <a:latin typeface="Arial" pitchFamily="34" charset="0"/>
                <a:ea typeface="Times New Roman" pitchFamily="18" charset="0"/>
                <a:cs typeface="Arial" pitchFamily="34" charset="0"/>
              </a:rPr>
              <a:t>et </a:t>
            </a:r>
            <a:r>
              <a:rPr lang="fr-FR" sz="1400" b="1" dirty="0" smtClean="0">
                <a:solidFill>
                  <a:srgbClr val="FF0000"/>
                </a:solidFill>
                <a:latin typeface="Arial" pitchFamily="34" charset="0"/>
                <a:ea typeface="Times New Roman" pitchFamily="18" charset="0"/>
                <a:cs typeface="Arial" pitchFamily="34" charset="0"/>
              </a:rPr>
              <a:t>très peu </a:t>
            </a:r>
            <a:r>
              <a:rPr lang="fr-FR" sz="1400" b="1" dirty="0" smtClean="0">
                <a:latin typeface="Arial" pitchFamily="34" charset="0"/>
                <a:ea typeface="Times New Roman" pitchFamily="18" charset="0"/>
                <a:cs typeface="Arial" pitchFamily="34" charset="0"/>
              </a:rPr>
              <a:t>de </a:t>
            </a:r>
            <a:r>
              <a:rPr lang="fr-FR" sz="1400" b="1" dirty="0" smtClean="0">
                <a:solidFill>
                  <a:srgbClr val="FF0000"/>
                </a:solidFill>
                <a:latin typeface="Arial" pitchFamily="34" charset="0"/>
                <a:ea typeface="Times New Roman" pitchFamily="18" charset="0"/>
                <a:cs typeface="Arial" pitchFamily="34" charset="0"/>
              </a:rPr>
              <a:t>corrélations existent </a:t>
            </a:r>
            <a:r>
              <a:rPr lang="fr-FR" sz="1400" b="1" dirty="0" smtClean="0">
                <a:latin typeface="Arial" pitchFamily="34" charset="0"/>
                <a:ea typeface="Times New Roman" pitchFamily="18" charset="0"/>
                <a:cs typeface="Arial" pitchFamily="34" charset="0"/>
              </a:rPr>
              <a:t>entre des </a:t>
            </a:r>
            <a:r>
              <a:rPr lang="fr-FR" sz="1400" b="1" dirty="0" smtClean="0">
                <a:solidFill>
                  <a:srgbClr val="FF0000"/>
                </a:solidFill>
                <a:latin typeface="Arial" pitchFamily="34" charset="0"/>
                <a:ea typeface="Times New Roman" pitchFamily="18" charset="0"/>
                <a:cs typeface="Arial" pitchFamily="34" charset="0"/>
              </a:rPr>
              <a:t>infections systémiques </a:t>
            </a:r>
            <a:r>
              <a:rPr lang="fr-FR" sz="1400" b="1" dirty="0" smtClean="0">
                <a:latin typeface="Arial" pitchFamily="34" charset="0"/>
                <a:ea typeface="Times New Roman" pitchFamily="18" charset="0"/>
                <a:cs typeface="Arial" pitchFamily="34" charset="0"/>
              </a:rPr>
              <a:t>et la </a:t>
            </a:r>
            <a:r>
              <a:rPr lang="fr-FR" sz="1400" b="1" dirty="0" smtClean="0">
                <a:solidFill>
                  <a:srgbClr val="FF0000"/>
                </a:solidFill>
                <a:latin typeface="Arial" pitchFamily="34" charset="0"/>
                <a:ea typeface="Times New Roman" pitchFamily="18" charset="0"/>
                <a:cs typeface="Arial" pitchFamily="34" charset="0"/>
              </a:rPr>
              <a:t>consommation</a:t>
            </a:r>
            <a:r>
              <a:rPr lang="fr-FR" sz="1400" b="1" dirty="0" smtClean="0">
                <a:latin typeface="Arial" pitchFamily="34" charset="0"/>
                <a:ea typeface="Times New Roman" pitchFamily="18" charset="0"/>
                <a:cs typeface="Arial" pitchFamily="34" charset="0"/>
              </a:rPr>
              <a:t> de ces </a:t>
            </a:r>
            <a:r>
              <a:rPr lang="fr-FR" sz="1400" b="1" dirty="0" err="1" smtClean="0">
                <a:latin typeface="Arial" pitchFamily="34" charset="0"/>
                <a:ea typeface="Times New Roman" pitchFamily="18" charset="0"/>
                <a:cs typeface="Arial" pitchFamily="34" charset="0"/>
              </a:rPr>
              <a:t>probiotiques</a:t>
            </a:r>
            <a:r>
              <a:rPr lang="fr-FR" sz="1400" b="1" dirty="0" smtClean="0">
                <a:latin typeface="Arial" pitchFamily="34" charset="0"/>
                <a:ea typeface="Times New Roman" pitchFamily="18" charset="0"/>
                <a:cs typeface="Arial" pitchFamily="34" charset="0"/>
              </a:rPr>
              <a:t> dans la littérature.</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14662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theses.ulaval.ca/archimede/fichiers/24866/24866_5.png"/>
          <p:cNvPicPr/>
          <p:nvPr/>
        </p:nvPicPr>
        <p:blipFill>
          <a:blip r:embed="rId2"/>
          <a:srcRect t="29206" r="2459" b="30780"/>
          <a:stretch>
            <a:fillRect/>
          </a:stretch>
        </p:blipFill>
        <p:spPr bwMode="auto">
          <a:xfrm>
            <a:off x="315857" y="3645024"/>
            <a:ext cx="8501122" cy="2448272"/>
          </a:xfrm>
          <a:prstGeom prst="rect">
            <a:avLst/>
          </a:prstGeom>
          <a:noFill/>
          <a:ln w="9525">
            <a:noFill/>
            <a:miter lim="800000"/>
            <a:headEnd/>
            <a:tailEnd/>
          </a:ln>
        </p:spPr>
      </p:pic>
      <p:sp>
        <p:nvSpPr>
          <p:cNvPr id="3" name="Rectangle 2"/>
          <p:cNvSpPr/>
          <p:nvPr/>
        </p:nvSpPr>
        <p:spPr>
          <a:xfrm>
            <a:off x="251520" y="548680"/>
            <a:ext cx="8640960" cy="2616101"/>
          </a:xfrm>
          <a:prstGeom prst="rect">
            <a:avLst/>
          </a:prstGeom>
        </p:spPr>
        <p:txBody>
          <a:bodyPr wrap="square">
            <a:spAutoFit/>
          </a:bodyPr>
          <a:lstStyle/>
          <a:p>
            <a:r>
              <a:rPr lang="fr-FR" sz="1600" b="1" u="sng" dirty="0" smtClean="0">
                <a:solidFill>
                  <a:srgbClr val="FF0000"/>
                </a:solidFill>
                <a:latin typeface="Rockwell" pitchFamily="18" charset="0"/>
              </a:rPr>
              <a:t>2. Functional criteria</a:t>
            </a:r>
          </a:p>
          <a:p>
            <a:endParaRPr lang="fr-FR" sz="1600" b="1" u="sng" dirty="0" smtClean="0">
              <a:solidFill>
                <a:srgbClr val="FF0000"/>
              </a:solidFill>
              <a:latin typeface="Rockwell" pitchFamily="18" charset="0"/>
            </a:endParaRPr>
          </a:p>
          <a:p>
            <a:pPr marL="1200150" lvl="2" indent="-285750">
              <a:spcAft>
                <a:spcPts val="600"/>
              </a:spcAft>
              <a:buFont typeface="Wingdings" pitchFamily="2" charset="2"/>
              <a:buChar char="ü"/>
            </a:pPr>
            <a:r>
              <a:rPr lang="fr-FR" sz="1600" b="1" dirty="0" err="1" smtClean="0">
                <a:solidFill>
                  <a:srgbClr val="FF0000"/>
                </a:solidFill>
                <a:latin typeface="Rockwell" pitchFamily="18" charset="0"/>
              </a:rPr>
              <a:t>Tolerance</a:t>
            </a:r>
            <a:r>
              <a:rPr lang="fr-FR" sz="1600" b="1" dirty="0" smtClean="0">
                <a:latin typeface="Rockwell" pitchFamily="18" charset="0"/>
              </a:rPr>
              <a:t> </a:t>
            </a:r>
            <a:r>
              <a:rPr lang="fr-FR" sz="1600" b="1" dirty="0">
                <a:latin typeface="Rockwell" pitchFamily="18" charset="0"/>
              </a:rPr>
              <a:t>to </a:t>
            </a:r>
            <a:r>
              <a:rPr lang="fr-FR" sz="1600" b="1" dirty="0" err="1">
                <a:solidFill>
                  <a:srgbClr val="FF0000"/>
                </a:solidFill>
                <a:latin typeface="Rockwell" pitchFamily="18" charset="0"/>
              </a:rPr>
              <a:t>acidity</a:t>
            </a:r>
            <a:r>
              <a:rPr lang="fr-FR" sz="1600" b="1" dirty="0">
                <a:latin typeface="Rockwell" pitchFamily="18" charset="0"/>
              </a:rPr>
              <a:t>, </a:t>
            </a:r>
            <a:r>
              <a:rPr lang="fr-FR" sz="1600" b="1" dirty="0">
                <a:solidFill>
                  <a:srgbClr val="FF0000"/>
                </a:solidFill>
                <a:latin typeface="Rockwell" pitchFamily="18" charset="0"/>
              </a:rPr>
              <a:t>bile </a:t>
            </a:r>
            <a:r>
              <a:rPr lang="fr-FR" sz="1600" b="1" dirty="0" err="1" smtClean="0">
                <a:solidFill>
                  <a:srgbClr val="FF0000"/>
                </a:solidFill>
                <a:latin typeface="Rockwell" pitchFamily="18" charset="0"/>
              </a:rPr>
              <a:t>salts</a:t>
            </a:r>
            <a:r>
              <a:rPr lang="fr-FR" sz="1600" b="1" dirty="0" smtClean="0">
                <a:solidFill>
                  <a:srgbClr val="FF0000"/>
                </a:solidFill>
                <a:latin typeface="Rockwell" pitchFamily="18" charset="0"/>
              </a:rPr>
              <a:t> </a:t>
            </a:r>
            <a:r>
              <a:rPr lang="fr-FR" sz="1600" b="1" dirty="0" smtClean="0">
                <a:latin typeface="Rockwell" pitchFamily="18" charset="0"/>
              </a:rPr>
              <a:t>and </a:t>
            </a:r>
            <a:r>
              <a:rPr lang="fr-FR" sz="1600" b="1" dirty="0">
                <a:solidFill>
                  <a:srgbClr val="FF0000"/>
                </a:solidFill>
                <a:latin typeface="Rockwell" pitchFamily="18" charset="0"/>
              </a:rPr>
              <a:t>digestive </a:t>
            </a:r>
            <a:r>
              <a:rPr lang="fr-FR" sz="1600" b="1" dirty="0" smtClean="0">
                <a:solidFill>
                  <a:srgbClr val="FF0000"/>
                </a:solidFill>
                <a:latin typeface="Rockwell" pitchFamily="18" charset="0"/>
              </a:rPr>
              <a:t>enzymes</a:t>
            </a:r>
          </a:p>
          <a:p>
            <a:pPr marL="1200150" lvl="2" indent="-285750">
              <a:spcAft>
                <a:spcPts val="600"/>
              </a:spcAft>
              <a:buFont typeface="Wingdings" pitchFamily="2" charset="2"/>
              <a:buChar char="ü"/>
            </a:pPr>
            <a:r>
              <a:rPr lang="fr-FR" sz="1600" b="1" dirty="0" err="1" smtClean="0">
                <a:solidFill>
                  <a:srgbClr val="FF0000"/>
                </a:solidFill>
                <a:latin typeface="Rockwell" pitchFamily="18" charset="0"/>
              </a:rPr>
              <a:t>Adhesion</a:t>
            </a:r>
            <a:r>
              <a:rPr lang="fr-FR" sz="1600" b="1" dirty="0" smtClean="0">
                <a:latin typeface="Rockwell" pitchFamily="18" charset="0"/>
              </a:rPr>
              <a:t> </a:t>
            </a:r>
            <a:r>
              <a:rPr lang="fr-FR" sz="1600" b="1" dirty="0">
                <a:latin typeface="Rockwell" pitchFamily="18" charset="0"/>
              </a:rPr>
              <a:t>to </a:t>
            </a:r>
            <a:r>
              <a:rPr lang="fr-FR" sz="1600" b="1" dirty="0">
                <a:solidFill>
                  <a:srgbClr val="FF0000"/>
                </a:solidFill>
                <a:latin typeface="Rockwell" pitchFamily="18" charset="0"/>
              </a:rPr>
              <a:t>intestinal </a:t>
            </a:r>
            <a:r>
              <a:rPr lang="fr-FR" sz="1600" b="1" dirty="0" err="1">
                <a:solidFill>
                  <a:srgbClr val="FF0000"/>
                </a:solidFill>
                <a:latin typeface="Rockwell" pitchFamily="18" charset="0"/>
              </a:rPr>
              <a:t>cells</a:t>
            </a:r>
            <a:r>
              <a:rPr lang="fr-FR" sz="1600" b="1" dirty="0">
                <a:solidFill>
                  <a:srgbClr val="FF0000"/>
                </a:solidFill>
                <a:latin typeface="Rockwell" pitchFamily="18" charset="0"/>
              </a:rPr>
              <a:t> </a:t>
            </a:r>
            <a:r>
              <a:rPr lang="fr-FR" sz="1600" b="1" dirty="0">
                <a:latin typeface="Rockwell" pitchFamily="18" charset="0"/>
              </a:rPr>
              <a:t>and </a:t>
            </a:r>
            <a:r>
              <a:rPr lang="fr-FR" sz="1600" b="1" dirty="0" err="1">
                <a:solidFill>
                  <a:srgbClr val="FF0000"/>
                </a:solidFill>
                <a:latin typeface="Rockwell" pitchFamily="18" charset="0"/>
              </a:rPr>
              <a:t>persistence</a:t>
            </a:r>
            <a:r>
              <a:rPr lang="fr-FR" sz="1600" b="1" dirty="0">
                <a:latin typeface="Rockwell" pitchFamily="18" charset="0"/>
              </a:rPr>
              <a:t> in the </a:t>
            </a:r>
            <a:r>
              <a:rPr lang="fr-FR" sz="1600" b="1" dirty="0">
                <a:solidFill>
                  <a:srgbClr val="FF0000"/>
                </a:solidFill>
                <a:latin typeface="Rockwell" pitchFamily="18" charset="0"/>
              </a:rPr>
              <a:t>intestinal </a:t>
            </a:r>
            <a:r>
              <a:rPr lang="fr-FR" sz="1600" b="1" dirty="0" smtClean="0">
                <a:solidFill>
                  <a:srgbClr val="FF0000"/>
                </a:solidFill>
                <a:latin typeface="Rockwell" pitchFamily="18" charset="0"/>
              </a:rPr>
              <a:t>tract</a:t>
            </a:r>
          </a:p>
          <a:p>
            <a:pPr marL="1200150" lvl="2" indent="-285750" algn="just">
              <a:spcAft>
                <a:spcPts val="600"/>
              </a:spcAft>
              <a:buFont typeface="Wingdings" pitchFamily="2" charset="2"/>
              <a:buChar char="ü"/>
            </a:pPr>
            <a:r>
              <a:rPr lang="fr-FR" sz="1600" b="1" dirty="0" smtClean="0">
                <a:latin typeface="Rockwell" pitchFamily="18" charset="0"/>
              </a:rPr>
              <a:t>Production </a:t>
            </a:r>
            <a:r>
              <a:rPr lang="fr-FR" sz="1600" b="1" dirty="0">
                <a:latin typeface="Rockwell" pitchFamily="18" charset="0"/>
              </a:rPr>
              <a:t>of </a:t>
            </a:r>
            <a:r>
              <a:rPr lang="fr-FR" sz="1600" b="1" dirty="0" err="1">
                <a:solidFill>
                  <a:srgbClr val="FF0000"/>
                </a:solidFill>
                <a:latin typeface="Rockwell" pitchFamily="18" charset="0"/>
              </a:rPr>
              <a:t>antimicrobial</a:t>
            </a:r>
            <a:r>
              <a:rPr lang="fr-FR" sz="1600" b="1" dirty="0">
                <a:solidFill>
                  <a:srgbClr val="FF0000"/>
                </a:solidFill>
                <a:latin typeface="Rockwell" pitchFamily="18" charset="0"/>
              </a:rPr>
              <a:t> substances </a:t>
            </a:r>
            <a:r>
              <a:rPr lang="fr-FR" sz="1600" b="1" dirty="0">
                <a:latin typeface="Rockwell" pitchFamily="18" charset="0"/>
              </a:rPr>
              <a:t>(</a:t>
            </a:r>
            <a:r>
              <a:rPr lang="fr-FR" sz="1600" b="1" dirty="0" err="1">
                <a:latin typeface="Rockwell" pitchFamily="18" charset="0"/>
              </a:rPr>
              <a:t>bacteriocins</a:t>
            </a:r>
            <a:r>
              <a:rPr lang="fr-FR" sz="1600" b="1" dirty="0">
                <a:latin typeface="Rockwell" pitchFamily="18" charset="0"/>
              </a:rPr>
              <a:t>, </a:t>
            </a:r>
            <a:r>
              <a:rPr lang="fr-FR" sz="1600" b="1" dirty="0" err="1">
                <a:latin typeface="Rockwell" pitchFamily="18" charset="0"/>
              </a:rPr>
              <a:t>organic</a:t>
            </a:r>
            <a:r>
              <a:rPr lang="fr-FR" sz="1600" b="1" dirty="0">
                <a:latin typeface="Rockwell" pitchFamily="18" charset="0"/>
              </a:rPr>
              <a:t> </a:t>
            </a:r>
            <a:r>
              <a:rPr lang="fr-FR" sz="1600" b="1" dirty="0" err="1">
                <a:latin typeface="Rockwell" pitchFamily="18" charset="0"/>
              </a:rPr>
              <a:t>acids</a:t>
            </a:r>
            <a:r>
              <a:rPr lang="fr-FR" sz="1600" b="1" dirty="0">
                <a:latin typeface="Rockwell" pitchFamily="18" charset="0"/>
              </a:rPr>
              <a:t>, </a:t>
            </a:r>
            <a:r>
              <a:rPr lang="fr-FR" sz="1600" b="1" dirty="0" err="1">
                <a:latin typeface="Rockwell" pitchFamily="18" charset="0"/>
              </a:rPr>
              <a:t>hydrogen</a:t>
            </a:r>
            <a:r>
              <a:rPr lang="fr-FR" sz="1600" b="1" dirty="0">
                <a:latin typeface="Rockwell" pitchFamily="18" charset="0"/>
              </a:rPr>
              <a:t> </a:t>
            </a:r>
            <a:r>
              <a:rPr lang="fr-FR" sz="1600" b="1" dirty="0" err="1">
                <a:latin typeface="Rockwell" pitchFamily="18" charset="0"/>
              </a:rPr>
              <a:t>peroxide</a:t>
            </a:r>
            <a:r>
              <a:rPr lang="fr-FR" sz="1600" b="1" dirty="0">
                <a:latin typeface="Rockwell" pitchFamily="18" charset="0"/>
              </a:rPr>
              <a:t>, or </a:t>
            </a:r>
            <a:r>
              <a:rPr lang="fr-FR" sz="1600" b="1" dirty="0" err="1">
                <a:latin typeface="Rockwell" pitchFamily="18" charset="0"/>
              </a:rPr>
              <a:t>other</a:t>
            </a:r>
            <a:r>
              <a:rPr lang="fr-FR" sz="1600" b="1" dirty="0">
                <a:latin typeface="Rockwell" pitchFamily="18" charset="0"/>
              </a:rPr>
              <a:t> </a:t>
            </a:r>
            <a:r>
              <a:rPr lang="fr-FR" sz="1600" b="1" dirty="0" err="1">
                <a:latin typeface="Rockwell" pitchFamily="18" charset="0"/>
              </a:rPr>
              <a:t>inhibitory</a:t>
            </a:r>
            <a:r>
              <a:rPr lang="fr-FR" sz="1600" b="1" dirty="0">
                <a:latin typeface="Rockwell" pitchFamily="18" charset="0"/>
              </a:rPr>
              <a:t> compounds) and </a:t>
            </a:r>
            <a:r>
              <a:rPr lang="fr-FR" sz="1600" b="1" dirty="0" err="1">
                <a:solidFill>
                  <a:srgbClr val="FF0000"/>
                </a:solidFill>
                <a:latin typeface="Rockwell" pitchFamily="18" charset="0"/>
              </a:rPr>
              <a:t>antagonism</a:t>
            </a:r>
            <a:r>
              <a:rPr lang="fr-FR" sz="1600" b="1" dirty="0">
                <a:solidFill>
                  <a:srgbClr val="FF0000"/>
                </a:solidFill>
                <a:latin typeface="Rockwell" pitchFamily="18" charset="0"/>
              </a:rPr>
              <a:t> </a:t>
            </a:r>
            <a:r>
              <a:rPr lang="fr-FR" sz="1600" b="1" dirty="0" err="1">
                <a:solidFill>
                  <a:srgbClr val="FF0000"/>
                </a:solidFill>
                <a:latin typeface="Rockwell" pitchFamily="18" charset="0"/>
              </a:rPr>
              <a:t>toward</a:t>
            </a:r>
            <a:r>
              <a:rPr lang="fr-FR" sz="1600" b="1" dirty="0">
                <a:solidFill>
                  <a:srgbClr val="FF0000"/>
                </a:solidFill>
                <a:latin typeface="Rockwell" pitchFamily="18" charset="0"/>
              </a:rPr>
              <a:t> </a:t>
            </a:r>
            <a:r>
              <a:rPr lang="fr-FR" sz="1600" b="1" dirty="0" err="1" smtClean="0">
                <a:solidFill>
                  <a:srgbClr val="FF0000"/>
                </a:solidFill>
                <a:latin typeface="Rockwell" pitchFamily="18" charset="0"/>
              </a:rPr>
              <a:t>pathogens</a:t>
            </a:r>
            <a:endParaRPr lang="fr-FR" sz="1600" b="1" dirty="0" smtClean="0">
              <a:solidFill>
                <a:srgbClr val="FF0000"/>
              </a:solidFill>
              <a:latin typeface="Rockwell" pitchFamily="18" charset="0"/>
            </a:endParaRPr>
          </a:p>
          <a:p>
            <a:pPr marL="1200150" lvl="2" indent="-285750">
              <a:spcAft>
                <a:spcPts val="600"/>
              </a:spcAft>
              <a:buFont typeface="Wingdings" pitchFamily="2" charset="2"/>
              <a:buChar char="ü"/>
            </a:pPr>
            <a:r>
              <a:rPr lang="fr-FR" sz="1600" b="1" dirty="0" err="1" smtClean="0">
                <a:solidFill>
                  <a:srgbClr val="FF0000"/>
                </a:solidFill>
                <a:latin typeface="Rockwell" pitchFamily="18" charset="0"/>
              </a:rPr>
              <a:t>Immunomodulation</a:t>
            </a:r>
            <a:endParaRPr lang="fr-FR" sz="1600" b="1" dirty="0" smtClean="0">
              <a:solidFill>
                <a:srgbClr val="FF0000"/>
              </a:solidFill>
              <a:latin typeface="Rockwell" pitchFamily="18" charset="0"/>
            </a:endParaRPr>
          </a:p>
          <a:p>
            <a:pPr marL="1200150" lvl="2" indent="-285750">
              <a:spcAft>
                <a:spcPts val="600"/>
              </a:spcAft>
              <a:buFont typeface="Wingdings" pitchFamily="2" charset="2"/>
              <a:buChar char="ü"/>
            </a:pPr>
            <a:r>
              <a:rPr lang="fr-FR" sz="1600" b="1" dirty="0" err="1" smtClean="0">
                <a:solidFill>
                  <a:srgbClr val="FF0000"/>
                </a:solidFill>
                <a:latin typeface="Rockwell" pitchFamily="18" charset="0"/>
              </a:rPr>
              <a:t>Ability</a:t>
            </a:r>
            <a:r>
              <a:rPr lang="fr-FR" sz="1600" b="1" dirty="0" smtClean="0">
                <a:latin typeface="Rockwell" pitchFamily="18" charset="0"/>
              </a:rPr>
              <a:t> </a:t>
            </a:r>
            <a:r>
              <a:rPr lang="fr-FR" sz="1600" b="1" dirty="0">
                <a:latin typeface="Rockwell" pitchFamily="18" charset="0"/>
              </a:rPr>
              <a:t>to </a:t>
            </a:r>
            <a:r>
              <a:rPr lang="fr-FR" sz="1600" b="1" dirty="0" err="1">
                <a:latin typeface="Rockwell" pitchFamily="18" charset="0"/>
              </a:rPr>
              <a:t>produce</a:t>
            </a:r>
            <a:r>
              <a:rPr lang="fr-FR" sz="1600" b="1" dirty="0">
                <a:latin typeface="Rockwell" pitchFamily="18" charset="0"/>
              </a:rPr>
              <a:t> </a:t>
            </a:r>
            <a:r>
              <a:rPr lang="fr-FR" sz="1600" b="1" dirty="0" err="1">
                <a:solidFill>
                  <a:srgbClr val="FF0000"/>
                </a:solidFill>
                <a:latin typeface="Rockwell" pitchFamily="18" charset="0"/>
              </a:rPr>
              <a:t>beneficial</a:t>
            </a:r>
            <a:r>
              <a:rPr lang="fr-FR" sz="1600" b="1" dirty="0">
                <a:solidFill>
                  <a:srgbClr val="FF0000"/>
                </a:solidFill>
                <a:latin typeface="Rockwell" pitchFamily="18" charset="0"/>
              </a:rPr>
              <a:t> effects on </a:t>
            </a:r>
            <a:r>
              <a:rPr lang="fr-FR" sz="1600" b="1" dirty="0" err="1">
                <a:solidFill>
                  <a:srgbClr val="FF0000"/>
                </a:solidFill>
                <a:latin typeface="Rockwell" pitchFamily="18" charset="0"/>
              </a:rPr>
              <a:t>health</a:t>
            </a:r>
            <a:endParaRPr lang="fr-FR" sz="1600" b="1" dirty="0">
              <a:solidFill>
                <a:srgbClr val="FF0000"/>
              </a:solidFill>
              <a:latin typeface="Rockwell" pitchFamily="18" charset="0"/>
            </a:endParaRPr>
          </a:p>
        </p:txBody>
      </p:sp>
    </p:spTree>
    <p:extLst>
      <p:ext uri="{BB962C8B-B14F-4D97-AF65-F5344CB8AC3E}">
        <p14:creationId xmlns:p14="http://schemas.microsoft.com/office/powerpoint/2010/main" val="376870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420921"/>
            <a:ext cx="8715436" cy="2215991"/>
          </a:xfrm>
          <a:prstGeom prst="rect">
            <a:avLst/>
          </a:prstGeom>
        </p:spPr>
        <p:txBody>
          <a:bodyPr wrap="square">
            <a:spAutoFit/>
          </a:bodyPr>
          <a:lstStyle/>
          <a:p>
            <a:pPr algn="ctr"/>
            <a:r>
              <a:rPr lang="fr-FR" b="1" u="sng" dirty="0" err="1">
                <a:solidFill>
                  <a:srgbClr val="FF0000"/>
                </a:solidFill>
                <a:latin typeface="Rockwell" pitchFamily="18" charset="0"/>
                <a:cs typeface="Arial" pitchFamily="34" charset="0"/>
              </a:rPr>
              <a:t>Viability</a:t>
            </a:r>
            <a:endParaRPr lang="fr-FR" b="1" u="sng" dirty="0">
              <a:solidFill>
                <a:srgbClr val="FF0000"/>
              </a:solidFill>
              <a:latin typeface="Rockwell" pitchFamily="18" charset="0"/>
              <a:cs typeface="Arial" pitchFamily="34" charset="0"/>
            </a:endParaRPr>
          </a:p>
          <a:p>
            <a:pPr algn="ctr"/>
            <a:r>
              <a:rPr lang="fr-FR" sz="1200" b="1" u="sng" dirty="0">
                <a:solidFill>
                  <a:srgbClr val="FF0000"/>
                </a:solidFill>
                <a:latin typeface="Arial" pitchFamily="34" charset="0"/>
                <a:cs typeface="Arial" pitchFamily="34" charset="0"/>
              </a:rPr>
              <a:t>Viabilité</a:t>
            </a:r>
          </a:p>
          <a:p>
            <a:pPr marL="285750" indent="-285750" algn="just">
              <a:buFont typeface="Wingdings" pitchFamily="2" charset="2"/>
              <a:buChar char="ü"/>
            </a:pPr>
            <a:endParaRPr lang="en-US" sz="1600" b="1" dirty="0" smtClean="0">
              <a:latin typeface="Rockwell" pitchFamily="18" charset="0"/>
              <a:cs typeface="Arial" pitchFamily="34" charset="0"/>
            </a:endParaRPr>
          </a:p>
          <a:p>
            <a:pPr marL="285750" indent="-285750" algn="just">
              <a:buFont typeface="Wingdings" pitchFamily="2" charset="2"/>
              <a:buChar char="ü"/>
            </a:pPr>
            <a:r>
              <a:rPr lang="en-US" sz="1600" b="1" dirty="0" smtClean="0">
                <a:latin typeface="Rockwell" pitchFamily="18" charset="0"/>
                <a:cs typeface="Arial" pitchFamily="34" charset="0"/>
              </a:rPr>
              <a:t>To </a:t>
            </a:r>
            <a:r>
              <a:rPr lang="en-US" sz="1600" b="1" dirty="0">
                <a:solidFill>
                  <a:srgbClr val="FF0000"/>
                </a:solidFill>
                <a:latin typeface="Rockwell" pitchFamily="18" charset="0"/>
                <a:cs typeface="Arial" pitchFamily="34" charset="0"/>
              </a:rPr>
              <a:t>ensure optimal functionality</a:t>
            </a:r>
            <a:r>
              <a:rPr lang="en-US" sz="1600" b="1" dirty="0">
                <a:latin typeface="Rockwell" pitchFamily="18" charset="0"/>
                <a:cs typeface="Arial" pitchFamily="34" charset="0"/>
              </a:rPr>
              <a:t>, probiotic strains </a:t>
            </a:r>
            <a:r>
              <a:rPr lang="en-US" sz="1600" b="1" dirty="0">
                <a:solidFill>
                  <a:srgbClr val="FF0000"/>
                </a:solidFill>
                <a:latin typeface="Rockwell" pitchFamily="18" charset="0"/>
                <a:cs typeface="Arial" pitchFamily="34" charset="0"/>
              </a:rPr>
              <a:t>must maintain their viability </a:t>
            </a:r>
            <a:r>
              <a:rPr lang="en-US" sz="1600" b="1" dirty="0">
                <a:latin typeface="Rockwell" pitchFamily="18" charset="0"/>
                <a:cs typeface="Arial" pitchFamily="34" charset="0"/>
              </a:rPr>
              <a:t>all the </a:t>
            </a:r>
            <a:r>
              <a:rPr lang="en-US" sz="1600" b="1" dirty="0">
                <a:solidFill>
                  <a:srgbClr val="FF0000"/>
                </a:solidFill>
                <a:latin typeface="Rockwell" pitchFamily="18" charset="0"/>
                <a:cs typeface="Arial" pitchFamily="34" charset="0"/>
              </a:rPr>
              <a:t>way to their site of action</a:t>
            </a:r>
            <a:r>
              <a:rPr lang="en-US" sz="1600" b="1" dirty="0">
                <a:latin typeface="Rockwell" pitchFamily="18" charset="0"/>
                <a:cs typeface="Arial" pitchFamily="34" charset="0"/>
              </a:rPr>
              <a:t>. The current </a:t>
            </a:r>
            <a:r>
              <a:rPr lang="en-US" sz="1600" b="1" dirty="0">
                <a:solidFill>
                  <a:srgbClr val="FF0000"/>
                </a:solidFill>
                <a:latin typeface="Rockwell" pitchFamily="18" charset="0"/>
                <a:cs typeface="Arial" pitchFamily="34" charset="0"/>
              </a:rPr>
              <a:t>definition </a:t>
            </a:r>
            <a:r>
              <a:rPr lang="en-US" sz="1600" b="1" dirty="0">
                <a:latin typeface="Rockwell" pitchFamily="18" charset="0"/>
                <a:cs typeface="Arial" pitchFamily="34" charset="0"/>
              </a:rPr>
              <a:t>of probiotics </a:t>
            </a:r>
            <a:r>
              <a:rPr lang="en-US" sz="1600" b="1" dirty="0">
                <a:solidFill>
                  <a:srgbClr val="FF0000"/>
                </a:solidFill>
                <a:latin typeface="Rockwell" pitchFamily="18" charset="0"/>
                <a:cs typeface="Arial" pitchFamily="34" charset="0"/>
              </a:rPr>
              <a:t>emphasizes</a:t>
            </a:r>
            <a:r>
              <a:rPr lang="en-US" sz="1600" b="1" dirty="0">
                <a:latin typeface="Rockwell" pitchFamily="18" charset="0"/>
                <a:cs typeface="Arial" pitchFamily="34" charset="0"/>
              </a:rPr>
              <a:t> the </a:t>
            </a:r>
            <a:r>
              <a:rPr lang="en-US" sz="1600" b="1" dirty="0">
                <a:solidFill>
                  <a:srgbClr val="FF0000"/>
                </a:solidFill>
                <a:latin typeface="Rockwell" pitchFamily="18" charset="0"/>
                <a:cs typeface="Arial" pitchFamily="34" charset="0"/>
              </a:rPr>
              <a:t>viability parameter</a:t>
            </a:r>
            <a:r>
              <a:rPr lang="en-US" sz="1600" b="1" dirty="0">
                <a:latin typeface="Rockwell" pitchFamily="18" charset="0"/>
                <a:cs typeface="Arial" pitchFamily="34" charset="0"/>
              </a:rPr>
              <a:t>.</a:t>
            </a:r>
            <a:endParaRPr lang="fr-FR" sz="1600" b="1" dirty="0" smtClean="0">
              <a:latin typeface="Rockwell" pitchFamily="18" charset="0"/>
              <a:cs typeface="Arial" pitchFamily="34" charset="0"/>
            </a:endParaRPr>
          </a:p>
          <a:p>
            <a:pPr algn="just"/>
            <a:endParaRPr lang="fr-FR" sz="1600" b="1" dirty="0">
              <a:latin typeface="Arial" pitchFamily="34" charset="0"/>
              <a:cs typeface="Arial" pitchFamily="34" charset="0"/>
            </a:endParaRPr>
          </a:p>
          <a:p>
            <a:pPr algn="just"/>
            <a:r>
              <a:rPr lang="fr-FR" sz="1400" b="1" dirty="0" smtClean="0">
                <a:latin typeface="Arial" pitchFamily="34" charset="0"/>
                <a:cs typeface="Arial" pitchFamily="34" charset="0"/>
              </a:rPr>
              <a:t>Pour </a:t>
            </a:r>
            <a:r>
              <a:rPr lang="fr-FR" sz="1400" b="1" dirty="0" smtClean="0">
                <a:solidFill>
                  <a:srgbClr val="FF0000"/>
                </a:solidFill>
                <a:latin typeface="Arial" pitchFamily="34" charset="0"/>
                <a:cs typeface="Arial" pitchFamily="34" charset="0"/>
              </a:rPr>
              <a:t>assurer une fonctionnalité optimale</a:t>
            </a:r>
            <a:r>
              <a:rPr lang="fr-FR" sz="1400" b="1" dirty="0" smtClean="0">
                <a:latin typeface="Arial" pitchFamily="34" charset="0"/>
                <a:cs typeface="Arial" pitchFamily="34" charset="0"/>
              </a:rPr>
              <a:t>, les souches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doivent </a:t>
            </a:r>
            <a:r>
              <a:rPr lang="fr-FR" sz="1400" b="1" dirty="0" smtClean="0">
                <a:solidFill>
                  <a:srgbClr val="FF0000"/>
                </a:solidFill>
                <a:latin typeface="Arial" pitchFamily="34" charset="0"/>
                <a:cs typeface="Arial" pitchFamily="34" charset="0"/>
              </a:rPr>
              <a:t>conserver</a:t>
            </a:r>
            <a:r>
              <a:rPr lang="fr-FR" sz="1400" b="1" dirty="0" smtClean="0">
                <a:latin typeface="Arial" pitchFamily="34" charset="0"/>
                <a:cs typeface="Arial" pitchFamily="34" charset="0"/>
              </a:rPr>
              <a:t> leur </a:t>
            </a:r>
            <a:r>
              <a:rPr lang="fr-FR" sz="1400" b="1" dirty="0" smtClean="0">
                <a:solidFill>
                  <a:srgbClr val="FF0000"/>
                </a:solidFill>
                <a:latin typeface="Arial" pitchFamily="34" charset="0"/>
                <a:cs typeface="Arial" pitchFamily="34" charset="0"/>
              </a:rPr>
              <a:t>viabilité jusqu’à leur site d’action</a:t>
            </a:r>
            <a:r>
              <a:rPr lang="fr-FR" sz="1400" b="1" dirty="0" smtClean="0">
                <a:latin typeface="Arial" pitchFamily="34" charset="0"/>
                <a:cs typeface="Arial" pitchFamily="34" charset="0"/>
              </a:rPr>
              <a:t>. La </a:t>
            </a:r>
            <a:r>
              <a:rPr lang="fr-FR" sz="1400" b="1" dirty="0" smtClean="0">
                <a:solidFill>
                  <a:srgbClr val="FF0000"/>
                </a:solidFill>
                <a:latin typeface="Arial" pitchFamily="34" charset="0"/>
                <a:cs typeface="Arial" pitchFamily="34" charset="0"/>
              </a:rPr>
              <a:t>définition</a:t>
            </a:r>
            <a:r>
              <a:rPr lang="fr-FR" sz="1400" b="1" dirty="0" smtClean="0">
                <a:latin typeface="Arial" pitchFamily="34" charset="0"/>
                <a:cs typeface="Arial" pitchFamily="34" charset="0"/>
              </a:rPr>
              <a:t> actuelle des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a:t>
            </a:r>
            <a:r>
              <a:rPr lang="fr-FR" sz="1400" b="1" dirty="0" smtClean="0">
                <a:solidFill>
                  <a:srgbClr val="FF0000"/>
                </a:solidFill>
                <a:latin typeface="Arial" pitchFamily="34" charset="0"/>
                <a:cs typeface="Arial" pitchFamily="34" charset="0"/>
              </a:rPr>
              <a:t>insiste sur le paramètre de vi</a:t>
            </a:r>
            <a:r>
              <a:rPr lang="fr-FR" sz="1400" b="1" dirty="0" smtClean="0">
                <a:latin typeface="Arial" pitchFamily="34" charset="0"/>
                <a:cs typeface="Arial" pitchFamily="34" charset="0"/>
              </a:rPr>
              <a:t>abilité.</a:t>
            </a:r>
          </a:p>
        </p:txBody>
      </p:sp>
      <p:sp>
        <p:nvSpPr>
          <p:cNvPr id="6" name="Rectangle 5"/>
          <p:cNvSpPr/>
          <p:nvPr/>
        </p:nvSpPr>
        <p:spPr>
          <a:xfrm>
            <a:off x="184907" y="3031212"/>
            <a:ext cx="8643998" cy="1261884"/>
          </a:xfrm>
          <a:prstGeom prst="rect">
            <a:avLst/>
          </a:prstGeom>
        </p:spPr>
        <p:txBody>
          <a:bodyPr wrap="square">
            <a:spAutoFit/>
          </a:bodyPr>
          <a:lstStyle/>
          <a:p>
            <a:pPr algn="just">
              <a:buFont typeface="Wingdings" pitchFamily="2" charset="2"/>
              <a:buChar char="ü"/>
            </a:pPr>
            <a:r>
              <a:rPr lang="en-US" sz="1600" b="1" dirty="0">
                <a:solidFill>
                  <a:srgbClr val="FF0000"/>
                </a:solidFill>
                <a:latin typeface="Rockwell" pitchFamily="18" charset="0"/>
                <a:cs typeface="Arial" pitchFamily="34" charset="0"/>
              </a:rPr>
              <a:t>Before reaching the intestinal tract</a:t>
            </a:r>
            <a:r>
              <a:rPr lang="en-US" sz="1600" b="1" dirty="0">
                <a:latin typeface="Rockwell" pitchFamily="18" charset="0"/>
                <a:cs typeface="Arial" pitchFamily="34" charset="0"/>
              </a:rPr>
              <a:t>, probiotics </a:t>
            </a:r>
            <a:r>
              <a:rPr lang="en-US" sz="1600" b="1" dirty="0">
                <a:solidFill>
                  <a:srgbClr val="FF0000"/>
                </a:solidFill>
                <a:latin typeface="Rockwell" pitchFamily="18" charset="0"/>
                <a:cs typeface="Arial" pitchFamily="34" charset="0"/>
              </a:rPr>
              <a:t>must mainly resist the acidic </a:t>
            </a:r>
            <a:r>
              <a:rPr lang="en-US" sz="1600" b="1" dirty="0">
                <a:latin typeface="Rockwell" pitchFamily="18" charset="0"/>
                <a:cs typeface="Arial" pitchFamily="34" charset="0"/>
              </a:rPr>
              <a:t>environment of the </a:t>
            </a:r>
            <a:r>
              <a:rPr lang="en-US" sz="1600" b="1" dirty="0">
                <a:solidFill>
                  <a:srgbClr val="FF0000"/>
                </a:solidFill>
                <a:latin typeface="Rockwell" pitchFamily="18" charset="0"/>
                <a:cs typeface="Arial" pitchFamily="34" charset="0"/>
              </a:rPr>
              <a:t>stomach</a:t>
            </a:r>
            <a:r>
              <a:rPr lang="en-US" sz="1600" b="1" dirty="0">
                <a:latin typeface="Rockwell" pitchFamily="18" charset="0"/>
                <a:cs typeface="Arial" pitchFamily="34" charset="0"/>
              </a:rPr>
              <a:t> (pH 2.0 - 3.4) and the </a:t>
            </a:r>
            <a:r>
              <a:rPr lang="en-US" sz="1600" b="1" dirty="0">
                <a:solidFill>
                  <a:srgbClr val="FF0000"/>
                </a:solidFill>
                <a:latin typeface="Rockwell" pitchFamily="18" charset="0"/>
                <a:cs typeface="Arial" pitchFamily="34" charset="0"/>
              </a:rPr>
              <a:t>bile secreted </a:t>
            </a:r>
            <a:r>
              <a:rPr lang="en-US" sz="1600" b="1" dirty="0">
                <a:latin typeface="Rockwell" pitchFamily="18" charset="0"/>
                <a:cs typeface="Arial" pitchFamily="34" charset="0"/>
              </a:rPr>
              <a:t>into the duodenum.</a:t>
            </a:r>
            <a:endParaRPr lang="fr-FR" sz="1600" b="1" dirty="0" smtClean="0">
              <a:latin typeface="Rockwell" pitchFamily="18" charset="0"/>
              <a:cs typeface="Arial" pitchFamily="34" charset="0"/>
            </a:endParaRPr>
          </a:p>
          <a:p>
            <a:pPr algn="just"/>
            <a:endParaRPr lang="fr-FR" sz="1600" b="1" dirty="0" smtClean="0">
              <a:latin typeface="Arial" pitchFamily="34" charset="0"/>
              <a:cs typeface="Arial" pitchFamily="34" charset="0"/>
            </a:endParaRPr>
          </a:p>
          <a:p>
            <a:pPr algn="just"/>
            <a:r>
              <a:rPr lang="fr-FR" sz="1400" b="1" dirty="0" smtClean="0">
                <a:latin typeface="Arial" pitchFamily="34" charset="0"/>
                <a:cs typeface="Arial" pitchFamily="34" charset="0"/>
              </a:rPr>
              <a:t>Avant </a:t>
            </a:r>
            <a:r>
              <a:rPr lang="fr-FR" sz="1400" b="1" dirty="0" smtClean="0">
                <a:solidFill>
                  <a:srgbClr val="FF0000"/>
                </a:solidFill>
                <a:latin typeface="Arial" pitchFamily="34" charset="0"/>
                <a:cs typeface="Arial" pitchFamily="34" charset="0"/>
              </a:rPr>
              <a:t>d’atteindre le tractus intestinal</a:t>
            </a:r>
            <a:r>
              <a:rPr lang="fr-FR" sz="1400" b="1" dirty="0" smtClean="0">
                <a:latin typeface="Arial" pitchFamily="34" charset="0"/>
                <a:cs typeface="Arial" pitchFamily="34" charset="0"/>
              </a:rPr>
              <a:t>, les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doivent </a:t>
            </a:r>
            <a:r>
              <a:rPr lang="fr-FR" sz="1400" b="1" dirty="0" smtClean="0">
                <a:solidFill>
                  <a:srgbClr val="FF0000"/>
                </a:solidFill>
                <a:latin typeface="Arial" pitchFamily="34" charset="0"/>
                <a:cs typeface="Arial" pitchFamily="34" charset="0"/>
              </a:rPr>
              <a:t>résister principalement à l’environnement acide de l’estomac </a:t>
            </a:r>
            <a:r>
              <a:rPr lang="fr-FR" sz="1400" b="1" dirty="0" smtClean="0">
                <a:latin typeface="Arial" pitchFamily="34" charset="0"/>
                <a:cs typeface="Arial" pitchFamily="34" charset="0"/>
              </a:rPr>
              <a:t>(pH 2,0 - 3,4) et à la </a:t>
            </a:r>
            <a:r>
              <a:rPr lang="fr-FR" sz="1400" b="1" dirty="0" smtClean="0">
                <a:solidFill>
                  <a:srgbClr val="FF0000"/>
                </a:solidFill>
                <a:latin typeface="Arial" pitchFamily="34" charset="0"/>
                <a:cs typeface="Arial" pitchFamily="34" charset="0"/>
              </a:rPr>
              <a:t>bile sécrétée </a:t>
            </a:r>
            <a:r>
              <a:rPr lang="fr-FR" sz="1400" b="1" dirty="0" smtClean="0">
                <a:latin typeface="Arial" pitchFamily="34" charset="0"/>
                <a:cs typeface="Arial" pitchFamily="34" charset="0"/>
              </a:rPr>
              <a:t>dans le </a:t>
            </a:r>
            <a:r>
              <a:rPr lang="fr-FR" sz="1400" b="1" dirty="0" smtClean="0">
                <a:solidFill>
                  <a:srgbClr val="FF0000"/>
                </a:solidFill>
                <a:latin typeface="Arial" pitchFamily="34" charset="0"/>
                <a:cs typeface="Arial" pitchFamily="34" charset="0"/>
              </a:rPr>
              <a:t>duodénum</a:t>
            </a:r>
            <a:r>
              <a:rPr lang="fr-FR" sz="1400" b="1" dirty="0" smtClean="0">
                <a:latin typeface="Arial" pitchFamily="34" charset="0"/>
                <a:cs typeface="Arial" pitchFamily="34" charset="0"/>
              </a:rPr>
              <a:t>.</a:t>
            </a:r>
            <a:endParaRPr lang="fr-FR" sz="1400" b="1" dirty="0">
              <a:latin typeface="Arial" pitchFamily="34" charset="0"/>
              <a:cs typeface="Arial" pitchFamily="34" charset="0"/>
            </a:endParaRPr>
          </a:p>
        </p:txBody>
      </p:sp>
      <p:sp>
        <p:nvSpPr>
          <p:cNvPr id="7" name="Rectangle 6"/>
          <p:cNvSpPr/>
          <p:nvPr/>
        </p:nvSpPr>
        <p:spPr>
          <a:xfrm>
            <a:off x="184907" y="4729787"/>
            <a:ext cx="8715436" cy="1723549"/>
          </a:xfrm>
          <a:prstGeom prst="rect">
            <a:avLst/>
          </a:prstGeom>
        </p:spPr>
        <p:txBody>
          <a:bodyPr wrap="square">
            <a:spAutoFit/>
          </a:bodyPr>
          <a:lstStyle/>
          <a:p>
            <a:pPr algn="just">
              <a:buFont typeface="Wingdings" pitchFamily="2" charset="2"/>
              <a:buChar char="ü"/>
            </a:pPr>
            <a:r>
              <a:rPr lang="en-US" sz="1600" b="1" dirty="0">
                <a:latin typeface="Rockwell" pitchFamily="18" charset="0"/>
                <a:cs typeface="Arial" pitchFamily="34" charset="0"/>
              </a:rPr>
              <a:t>The </a:t>
            </a:r>
            <a:r>
              <a:rPr lang="en-US" sz="1600" b="1" dirty="0">
                <a:solidFill>
                  <a:srgbClr val="FF0000"/>
                </a:solidFill>
                <a:latin typeface="Rockwell" pitchFamily="18" charset="0"/>
                <a:cs typeface="Arial" pitchFamily="34" charset="0"/>
              </a:rPr>
              <a:t>tolerance </a:t>
            </a:r>
            <a:r>
              <a:rPr lang="en-US" sz="1600" b="1" dirty="0" smtClean="0">
                <a:solidFill>
                  <a:srgbClr val="FF0000"/>
                </a:solidFill>
                <a:latin typeface="Rockwell" pitchFamily="18" charset="0"/>
                <a:cs typeface="Arial" pitchFamily="34" charset="0"/>
              </a:rPr>
              <a:t>degree </a:t>
            </a:r>
            <a:r>
              <a:rPr lang="en-US" sz="1600" b="1" dirty="0" smtClean="0">
                <a:latin typeface="Rockwell" pitchFamily="18" charset="0"/>
                <a:cs typeface="Arial" pitchFamily="34" charset="0"/>
              </a:rPr>
              <a:t>to </a:t>
            </a:r>
            <a:r>
              <a:rPr lang="en-US" sz="1600" b="1" dirty="0">
                <a:latin typeface="Rockwell" pitchFamily="18" charset="0"/>
                <a:cs typeface="Arial" pitchFamily="34" charset="0"/>
              </a:rPr>
              <a:t>these </a:t>
            </a:r>
            <a:r>
              <a:rPr lang="en-US" sz="1600" b="1" dirty="0">
                <a:solidFill>
                  <a:srgbClr val="FF0000"/>
                </a:solidFill>
                <a:latin typeface="Rockwell" pitchFamily="18" charset="0"/>
                <a:cs typeface="Arial" pitchFamily="34" charset="0"/>
              </a:rPr>
              <a:t>conditions</a:t>
            </a:r>
            <a:r>
              <a:rPr lang="en-US" sz="1600" b="1" dirty="0">
                <a:latin typeface="Rockwell" pitchFamily="18" charset="0"/>
                <a:cs typeface="Arial" pitchFamily="34" charset="0"/>
              </a:rPr>
              <a:t> differs </a:t>
            </a:r>
            <a:r>
              <a:rPr lang="en-US" sz="1600" b="1" dirty="0">
                <a:solidFill>
                  <a:srgbClr val="FF0000"/>
                </a:solidFill>
                <a:latin typeface="Rockwell" pitchFamily="18" charset="0"/>
                <a:cs typeface="Arial" pitchFamily="34" charset="0"/>
              </a:rPr>
              <a:t>for each strain</a:t>
            </a:r>
            <a:r>
              <a:rPr lang="en-US" sz="1600" b="1" dirty="0">
                <a:latin typeface="Rockwell" pitchFamily="18" charset="0"/>
                <a:cs typeface="Arial" pitchFamily="34" charset="0"/>
              </a:rPr>
              <a:t>. </a:t>
            </a:r>
            <a:r>
              <a:rPr lang="en-US" sz="1600" b="1" i="1" dirty="0">
                <a:solidFill>
                  <a:srgbClr val="FF0000"/>
                </a:solidFill>
                <a:latin typeface="Rockwell" pitchFamily="18" charset="0"/>
                <a:cs typeface="Arial" pitchFamily="34" charset="0"/>
              </a:rPr>
              <a:t>In vitro </a:t>
            </a:r>
            <a:r>
              <a:rPr lang="en-US" sz="1600" b="1" dirty="0">
                <a:latin typeface="Rockwell" pitchFamily="18" charset="0"/>
                <a:cs typeface="Arial" pitchFamily="34" charset="0"/>
              </a:rPr>
              <a:t>tests are carried out </a:t>
            </a:r>
            <a:r>
              <a:rPr lang="en-US" sz="1600" b="1" dirty="0">
                <a:solidFill>
                  <a:srgbClr val="FF0000"/>
                </a:solidFill>
                <a:latin typeface="Rockwell" pitchFamily="18" charset="0"/>
                <a:cs typeface="Arial" pitchFamily="34" charset="0"/>
              </a:rPr>
              <a:t>to select probiotics </a:t>
            </a:r>
            <a:r>
              <a:rPr lang="en-US" sz="1600" b="1" dirty="0">
                <a:latin typeface="Rockwell" pitchFamily="18" charset="0"/>
                <a:cs typeface="Arial" pitchFamily="34" charset="0"/>
              </a:rPr>
              <a:t>which will </a:t>
            </a:r>
            <a:r>
              <a:rPr lang="en-US" sz="1600" b="1" dirty="0">
                <a:solidFill>
                  <a:srgbClr val="FF0000"/>
                </a:solidFill>
                <a:latin typeface="Rockwell" pitchFamily="18" charset="0"/>
                <a:cs typeface="Arial" pitchFamily="34" charset="0"/>
              </a:rPr>
              <a:t>maintain</a:t>
            </a:r>
            <a:r>
              <a:rPr lang="en-US" sz="1600" b="1" dirty="0">
                <a:latin typeface="Rockwell" pitchFamily="18" charset="0"/>
                <a:cs typeface="Arial" pitchFamily="34" charset="0"/>
              </a:rPr>
              <a:t> their </a:t>
            </a:r>
            <a:r>
              <a:rPr lang="en-US" sz="1600" b="1" dirty="0">
                <a:solidFill>
                  <a:srgbClr val="FF0000"/>
                </a:solidFill>
                <a:latin typeface="Rockwell" pitchFamily="18" charset="0"/>
                <a:cs typeface="Arial" pitchFamily="34" charset="0"/>
              </a:rPr>
              <a:t>cellular integrity </a:t>
            </a:r>
            <a:r>
              <a:rPr lang="en-US" sz="1600" b="1" dirty="0">
                <a:latin typeface="Rockwell" pitchFamily="18" charset="0"/>
                <a:cs typeface="Arial" pitchFamily="34" charset="0"/>
              </a:rPr>
              <a:t>and </a:t>
            </a:r>
            <a:r>
              <a:rPr lang="en-US" sz="1600" b="1" dirty="0">
                <a:solidFill>
                  <a:srgbClr val="FF0000"/>
                </a:solidFill>
                <a:latin typeface="Rockwell" pitchFamily="18" charset="0"/>
                <a:cs typeface="Arial" pitchFamily="34" charset="0"/>
              </a:rPr>
              <a:t>metabolic activity </a:t>
            </a:r>
            <a:r>
              <a:rPr lang="en-US" sz="1600" b="1" dirty="0">
                <a:latin typeface="Rockwell" pitchFamily="18" charset="0"/>
                <a:cs typeface="Arial" pitchFamily="34" charset="0"/>
              </a:rPr>
              <a:t>during </a:t>
            </a:r>
            <a:r>
              <a:rPr lang="en-US" sz="1600" b="1" dirty="0">
                <a:solidFill>
                  <a:srgbClr val="FF0000"/>
                </a:solidFill>
                <a:latin typeface="Rockwell" pitchFamily="18" charset="0"/>
                <a:cs typeface="Arial" pitchFamily="34" charset="0"/>
              </a:rPr>
              <a:t>passage through </a:t>
            </a:r>
            <a:r>
              <a:rPr lang="en-US" sz="1600" b="1" dirty="0">
                <a:latin typeface="Rockwell" pitchFamily="18" charset="0"/>
                <a:cs typeface="Arial" pitchFamily="34" charset="0"/>
              </a:rPr>
              <a:t>the human </a:t>
            </a:r>
            <a:r>
              <a:rPr lang="en-US" sz="1600" b="1" dirty="0">
                <a:solidFill>
                  <a:srgbClr val="FF0000"/>
                </a:solidFill>
                <a:latin typeface="Rockwell" pitchFamily="18" charset="0"/>
                <a:cs typeface="Arial" pitchFamily="34" charset="0"/>
              </a:rPr>
              <a:t>digestive tract</a:t>
            </a:r>
            <a:r>
              <a:rPr lang="en-US" sz="1600" b="1" dirty="0">
                <a:latin typeface="Rockwell" pitchFamily="18" charset="0"/>
                <a:cs typeface="Arial" pitchFamily="34" charset="0"/>
              </a:rPr>
              <a:t>.</a:t>
            </a:r>
            <a:endParaRPr lang="fr-FR" sz="1600" b="1" dirty="0" smtClean="0">
              <a:latin typeface="Rockwell" pitchFamily="18" charset="0"/>
              <a:cs typeface="Arial" pitchFamily="34" charset="0"/>
            </a:endParaRPr>
          </a:p>
          <a:p>
            <a:pPr algn="just">
              <a:buFont typeface="Wingdings" pitchFamily="2" charset="2"/>
              <a:buChar char="ü"/>
            </a:pPr>
            <a:endParaRPr lang="fr-FR" sz="1600" b="1" dirty="0">
              <a:latin typeface="Arial" pitchFamily="34" charset="0"/>
              <a:cs typeface="Arial" pitchFamily="34" charset="0"/>
            </a:endParaRPr>
          </a:p>
          <a:p>
            <a:pPr algn="just"/>
            <a:r>
              <a:rPr lang="fr-FR" sz="1400" b="1" dirty="0" smtClean="0">
                <a:latin typeface="Arial" pitchFamily="34" charset="0"/>
                <a:cs typeface="Arial" pitchFamily="34" charset="0"/>
              </a:rPr>
              <a:t>Le </a:t>
            </a:r>
            <a:r>
              <a:rPr lang="fr-FR" sz="1400" b="1" dirty="0" smtClean="0">
                <a:solidFill>
                  <a:srgbClr val="FF0000"/>
                </a:solidFill>
                <a:latin typeface="Arial" pitchFamily="34" charset="0"/>
                <a:cs typeface="Arial" pitchFamily="34" charset="0"/>
              </a:rPr>
              <a:t>degré</a:t>
            </a:r>
            <a:r>
              <a:rPr lang="fr-FR" sz="1400" b="1" dirty="0" smtClean="0">
                <a:latin typeface="Arial" pitchFamily="34" charset="0"/>
                <a:cs typeface="Arial" pitchFamily="34" charset="0"/>
              </a:rPr>
              <a:t> de </a:t>
            </a:r>
            <a:r>
              <a:rPr lang="fr-FR" sz="1400" b="1" dirty="0" smtClean="0">
                <a:solidFill>
                  <a:srgbClr val="FF0000"/>
                </a:solidFill>
                <a:latin typeface="Arial" pitchFamily="34" charset="0"/>
                <a:cs typeface="Arial" pitchFamily="34" charset="0"/>
              </a:rPr>
              <a:t>tolérance</a:t>
            </a:r>
            <a:r>
              <a:rPr lang="fr-FR" sz="1400" b="1" dirty="0" smtClean="0">
                <a:latin typeface="Arial" pitchFamily="34" charset="0"/>
                <a:cs typeface="Arial" pitchFamily="34" charset="0"/>
              </a:rPr>
              <a:t> à ces </a:t>
            </a:r>
            <a:r>
              <a:rPr lang="fr-FR" sz="1400" b="1" dirty="0" smtClean="0">
                <a:solidFill>
                  <a:srgbClr val="FF0000"/>
                </a:solidFill>
                <a:latin typeface="Arial" pitchFamily="34" charset="0"/>
                <a:cs typeface="Arial" pitchFamily="34" charset="0"/>
              </a:rPr>
              <a:t>conditions diffère </a:t>
            </a:r>
            <a:r>
              <a:rPr lang="fr-FR" sz="1400" b="1" dirty="0" smtClean="0">
                <a:latin typeface="Arial" pitchFamily="34" charset="0"/>
                <a:cs typeface="Arial" pitchFamily="34" charset="0"/>
              </a:rPr>
              <a:t>pour chaque souche. Des tests </a:t>
            </a:r>
            <a:r>
              <a:rPr lang="fr-FR" sz="1400" b="1" i="1" dirty="0" smtClean="0">
                <a:solidFill>
                  <a:srgbClr val="FF0000"/>
                </a:solidFill>
                <a:latin typeface="Arial" pitchFamily="34" charset="0"/>
                <a:cs typeface="Arial" pitchFamily="34" charset="0"/>
              </a:rPr>
              <a:t>in vitro</a:t>
            </a:r>
            <a:r>
              <a:rPr lang="fr-FR" sz="1400" b="1" dirty="0" smtClean="0">
                <a:solidFill>
                  <a:srgbClr val="FF0000"/>
                </a:solidFill>
                <a:latin typeface="Arial" pitchFamily="34" charset="0"/>
                <a:cs typeface="Arial" pitchFamily="34" charset="0"/>
              </a:rPr>
              <a:t> </a:t>
            </a:r>
            <a:r>
              <a:rPr lang="fr-FR" sz="1400" b="1" dirty="0" smtClean="0">
                <a:latin typeface="Arial" pitchFamily="34" charset="0"/>
                <a:cs typeface="Arial" pitchFamily="34" charset="0"/>
              </a:rPr>
              <a:t>sont réalisés pour </a:t>
            </a:r>
            <a:r>
              <a:rPr lang="fr-FR" sz="1400" b="1" dirty="0" smtClean="0">
                <a:solidFill>
                  <a:srgbClr val="FF0000"/>
                </a:solidFill>
                <a:latin typeface="Arial" pitchFamily="34" charset="0"/>
                <a:cs typeface="Arial" pitchFamily="34" charset="0"/>
              </a:rPr>
              <a:t>sélectionner</a:t>
            </a:r>
            <a:r>
              <a:rPr lang="fr-FR" sz="1400" b="1" dirty="0" smtClean="0">
                <a:latin typeface="Arial" pitchFamily="34" charset="0"/>
                <a:cs typeface="Arial" pitchFamily="34" charset="0"/>
              </a:rPr>
              <a:t> les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qui </a:t>
            </a:r>
            <a:r>
              <a:rPr lang="fr-FR" sz="1400" b="1" dirty="0" smtClean="0">
                <a:solidFill>
                  <a:srgbClr val="FF0000"/>
                </a:solidFill>
                <a:latin typeface="Arial" pitchFamily="34" charset="0"/>
                <a:cs typeface="Arial" pitchFamily="34" charset="0"/>
              </a:rPr>
              <a:t>maintiendront leur intégrité cellulaire </a:t>
            </a:r>
            <a:r>
              <a:rPr lang="fr-FR" sz="1400" b="1" dirty="0" smtClean="0">
                <a:latin typeface="Arial" pitchFamily="34" charset="0"/>
                <a:cs typeface="Arial" pitchFamily="34" charset="0"/>
              </a:rPr>
              <a:t>et leur </a:t>
            </a:r>
            <a:r>
              <a:rPr lang="fr-FR" sz="1400" b="1" dirty="0" smtClean="0">
                <a:solidFill>
                  <a:srgbClr val="FF0000"/>
                </a:solidFill>
                <a:latin typeface="Arial" pitchFamily="34" charset="0"/>
                <a:cs typeface="Arial" pitchFamily="34" charset="0"/>
              </a:rPr>
              <a:t>activité métabolique </a:t>
            </a:r>
            <a:r>
              <a:rPr lang="fr-FR" sz="1400" b="1" dirty="0" smtClean="0">
                <a:latin typeface="Arial" pitchFamily="34" charset="0"/>
                <a:cs typeface="Arial" pitchFamily="34" charset="0"/>
              </a:rPr>
              <a:t>lors du </a:t>
            </a:r>
            <a:r>
              <a:rPr lang="fr-FR" sz="1400" b="1" dirty="0" smtClean="0">
                <a:solidFill>
                  <a:srgbClr val="FF0000"/>
                </a:solidFill>
                <a:latin typeface="Arial" pitchFamily="34" charset="0"/>
                <a:cs typeface="Arial" pitchFamily="34" charset="0"/>
              </a:rPr>
              <a:t>passage</a:t>
            </a:r>
            <a:r>
              <a:rPr lang="fr-FR" sz="1400" b="1" dirty="0" smtClean="0">
                <a:latin typeface="Arial" pitchFamily="34" charset="0"/>
                <a:cs typeface="Arial" pitchFamily="34" charset="0"/>
              </a:rPr>
              <a:t> dans le tractus digestif humain. </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43042" y="120039"/>
            <a:ext cx="6097310" cy="707886"/>
          </a:xfrm>
          <a:prstGeom prst="rect">
            <a:avLst/>
          </a:prstGeom>
          <a:noFill/>
        </p:spPr>
        <p:txBody>
          <a:bodyPr wrap="square" rtlCol="0">
            <a:spAutoFit/>
          </a:bodyPr>
          <a:lstStyle/>
          <a:p>
            <a:pPr marL="457200" indent="-457200" algn="ctr">
              <a:buAutoNum type="arabicPeriod"/>
            </a:pPr>
            <a:r>
              <a:rPr lang="en-US" sz="2000" b="1" dirty="0" smtClean="0">
                <a:solidFill>
                  <a:srgbClr val="FF0000"/>
                </a:solidFill>
              </a:rPr>
              <a:t>History </a:t>
            </a:r>
            <a:r>
              <a:rPr lang="en-US" sz="2000" b="1" dirty="0">
                <a:solidFill>
                  <a:srgbClr val="FF0000"/>
                </a:solidFill>
              </a:rPr>
              <a:t>and definitions of </a:t>
            </a:r>
            <a:r>
              <a:rPr lang="en-US" sz="2000" b="1" dirty="0" smtClean="0">
                <a:solidFill>
                  <a:srgbClr val="FF0000"/>
                </a:solidFill>
              </a:rPr>
              <a:t>probiotic</a:t>
            </a:r>
          </a:p>
          <a:p>
            <a:pPr algn="ctr"/>
            <a:r>
              <a:rPr lang="fr-FR" sz="2000" b="1" dirty="0">
                <a:solidFill>
                  <a:srgbClr val="0070C0"/>
                </a:solidFill>
              </a:rPr>
              <a:t>1. Historique et définitions des </a:t>
            </a:r>
            <a:r>
              <a:rPr lang="fr-FR" sz="2000" b="1" dirty="0" err="1" smtClean="0">
                <a:solidFill>
                  <a:srgbClr val="0070C0"/>
                </a:solidFill>
              </a:rPr>
              <a:t>probiotiques</a:t>
            </a:r>
            <a:endParaRPr lang="fr-FR" sz="2000" dirty="0" smtClean="0">
              <a:solidFill>
                <a:srgbClr val="0070C0"/>
              </a:solidFill>
            </a:endParaRPr>
          </a:p>
        </p:txBody>
      </p:sp>
      <p:sp>
        <p:nvSpPr>
          <p:cNvPr id="9" name="ZoneTexte 8"/>
          <p:cNvSpPr txBox="1"/>
          <p:nvPr/>
        </p:nvSpPr>
        <p:spPr>
          <a:xfrm>
            <a:off x="179512" y="2492896"/>
            <a:ext cx="8762746" cy="2185214"/>
          </a:xfrm>
          <a:prstGeom prst="rect">
            <a:avLst/>
          </a:prstGeom>
          <a:noFill/>
        </p:spPr>
        <p:txBody>
          <a:bodyPr wrap="square" rtlCol="0">
            <a:spAutoFit/>
          </a:bodyPr>
          <a:lstStyle/>
          <a:p>
            <a:pPr algn="just"/>
            <a:r>
              <a:rPr lang="en-US" b="1" dirty="0"/>
              <a:t>The concept of probiotics was developed mainly thanks to the work of </a:t>
            </a:r>
            <a:r>
              <a:rPr lang="en-US" b="1" u="sng" dirty="0">
                <a:solidFill>
                  <a:srgbClr val="FF0000"/>
                </a:solidFill>
              </a:rPr>
              <a:t>Metchnikoff</a:t>
            </a:r>
            <a:r>
              <a:rPr lang="en-US" b="1" dirty="0">
                <a:solidFill>
                  <a:srgbClr val="FF0000"/>
                </a:solidFill>
              </a:rPr>
              <a:t> </a:t>
            </a:r>
            <a:r>
              <a:rPr lang="en-US" b="1" dirty="0"/>
              <a:t>who suggested that the ingestion of </a:t>
            </a:r>
            <a:r>
              <a:rPr lang="en-US" b="1" dirty="0">
                <a:solidFill>
                  <a:srgbClr val="FF0000"/>
                </a:solidFill>
              </a:rPr>
              <a:t>live lactic acid bacteria </a:t>
            </a:r>
            <a:r>
              <a:rPr lang="en-US" b="1" dirty="0"/>
              <a:t>increases longevity by </a:t>
            </a:r>
            <a:r>
              <a:rPr lang="en-US" b="1" dirty="0">
                <a:solidFill>
                  <a:srgbClr val="FF0000"/>
                </a:solidFill>
              </a:rPr>
              <a:t>reducing the population of putrefactive </a:t>
            </a:r>
            <a:r>
              <a:rPr lang="en-US" b="1" dirty="0"/>
              <a:t>or </a:t>
            </a:r>
            <a:r>
              <a:rPr lang="en-US" b="1" dirty="0">
                <a:solidFill>
                  <a:srgbClr val="FF0000"/>
                </a:solidFill>
              </a:rPr>
              <a:t>toxin-producing bacteria </a:t>
            </a:r>
            <a:r>
              <a:rPr lang="en-US" b="1" dirty="0"/>
              <a:t>in the digestive tract (</a:t>
            </a:r>
            <a:r>
              <a:rPr lang="en-US" b="1" u="sng" dirty="0">
                <a:solidFill>
                  <a:srgbClr val="FF0000"/>
                </a:solidFill>
              </a:rPr>
              <a:t>Metchnikoff, 1907</a:t>
            </a:r>
            <a:r>
              <a:rPr lang="en-US" b="1" u="sng" dirty="0" smtClean="0"/>
              <a:t>).</a:t>
            </a:r>
          </a:p>
          <a:p>
            <a:pPr algn="just"/>
            <a:endParaRPr lang="en-US" sz="800" b="1" dirty="0" smtClean="0"/>
          </a:p>
          <a:p>
            <a:pPr algn="just"/>
            <a:r>
              <a:rPr lang="fr-FR" sz="1400" b="1" dirty="0">
                <a:solidFill>
                  <a:srgbClr val="0070C0"/>
                </a:solidFill>
                <a:latin typeface="Rockwell" pitchFamily="18" charset="0"/>
              </a:rPr>
              <a:t>La notion de </a:t>
            </a:r>
            <a:r>
              <a:rPr lang="fr-FR" sz="1400" b="1" dirty="0" err="1">
                <a:solidFill>
                  <a:schemeClr val="bg2">
                    <a:lumMod val="10000"/>
                  </a:schemeClr>
                </a:solidFill>
                <a:latin typeface="Rockwell" pitchFamily="18" charset="0"/>
              </a:rPr>
              <a:t>probiotiques</a:t>
            </a:r>
            <a:r>
              <a:rPr lang="fr-FR" sz="1400" b="1" dirty="0">
                <a:latin typeface="Rockwell" pitchFamily="18" charset="0"/>
              </a:rPr>
              <a:t> </a:t>
            </a:r>
            <a:r>
              <a:rPr lang="fr-FR" sz="1400" b="1" dirty="0">
                <a:solidFill>
                  <a:srgbClr val="0070C0"/>
                </a:solidFill>
                <a:latin typeface="Rockwell" pitchFamily="18" charset="0"/>
              </a:rPr>
              <a:t>a été développée principalement grâce aux travaux de </a:t>
            </a:r>
            <a:r>
              <a:rPr lang="fr-FR" sz="1400" b="1" dirty="0">
                <a:solidFill>
                  <a:schemeClr val="bg2">
                    <a:lumMod val="10000"/>
                  </a:schemeClr>
                </a:solidFill>
                <a:latin typeface="Rockwell" pitchFamily="18" charset="0"/>
              </a:rPr>
              <a:t>Metchnikoff</a:t>
            </a:r>
            <a:r>
              <a:rPr lang="fr-FR" sz="1400" b="1" dirty="0">
                <a:latin typeface="Rockwell" pitchFamily="18" charset="0"/>
              </a:rPr>
              <a:t> </a:t>
            </a:r>
            <a:r>
              <a:rPr lang="fr-FR" sz="1400" b="1" dirty="0">
                <a:solidFill>
                  <a:srgbClr val="0070C0"/>
                </a:solidFill>
                <a:latin typeface="Rockwell" pitchFamily="18" charset="0"/>
              </a:rPr>
              <a:t>ayant suggéré que l’ingestion </a:t>
            </a:r>
            <a:r>
              <a:rPr lang="fr-FR" sz="1400" b="1" dirty="0">
                <a:solidFill>
                  <a:schemeClr val="bg2">
                    <a:lumMod val="10000"/>
                  </a:schemeClr>
                </a:solidFill>
                <a:latin typeface="Rockwell" pitchFamily="18" charset="0"/>
              </a:rPr>
              <a:t>de bactéries lactiques vivantes </a:t>
            </a:r>
            <a:r>
              <a:rPr lang="fr-FR" sz="1400" b="1" dirty="0">
                <a:solidFill>
                  <a:srgbClr val="0070C0"/>
                </a:solidFill>
                <a:latin typeface="Rockwell" pitchFamily="18" charset="0"/>
              </a:rPr>
              <a:t>accroît la longévité en</a:t>
            </a:r>
            <a:r>
              <a:rPr lang="fr-FR" sz="1400" b="1" dirty="0">
                <a:latin typeface="Rockwell" pitchFamily="18" charset="0"/>
              </a:rPr>
              <a:t> </a:t>
            </a:r>
            <a:r>
              <a:rPr lang="fr-FR" sz="1400" b="1" dirty="0">
                <a:solidFill>
                  <a:schemeClr val="bg2">
                    <a:lumMod val="10000"/>
                  </a:schemeClr>
                </a:solidFill>
                <a:latin typeface="Rockwell" pitchFamily="18" charset="0"/>
              </a:rPr>
              <a:t>réduisant</a:t>
            </a:r>
            <a:r>
              <a:rPr lang="fr-FR" sz="1400" b="1" dirty="0">
                <a:solidFill>
                  <a:srgbClr val="FF0000"/>
                </a:solidFill>
                <a:latin typeface="Rockwell" pitchFamily="18" charset="0"/>
              </a:rPr>
              <a:t> </a:t>
            </a:r>
            <a:r>
              <a:rPr lang="fr-FR" sz="1400" b="1" dirty="0">
                <a:solidFill>
                  <a:srgbClr val="0070C0"/>
                </a:solidFill>
                <a:latin typeface="Rockwell" pitchFamily="18" charset="0"/>
              </a:rPr>
              <a:t>dans le tube digestif la population de </a:t>
            </a:r>
            <a:r>
              <a:rPr lang="fr-FR" sz="1400" b="1" dirty="0">
                <a:solidFill>
                  <a:schemeClr val="bg2">
                    <a:lumMod val="10000"/>
                  </a:schemeClr>
                </a:solidFill>
                <a:latin typeface="Rockwell" pitchFamily="18" charset="0"/>
              </a:rPr>
              <a:t>bactéries </a:t>
            </a:r>
            <a:r>
              <a:rPr lang="fr-FR" sz="1400" b="1" dirty="0" err="1">
                <a:solidFill>
                  <a:schemeClr val="bg2">
                    <a:lumMod val="10000"/>
                  </a:schemeClr>
                </a:solidFill>
                <a:latin typeface="Rockwell" pitchFamily="18" charset="0"/>
              </a:rPr>
              <a:t>putréfiantes</a:t>
            </a:r>
            <a:r>
              <a:rPr lang="fr-FR" sz="1400" b="1" dirty="0">
                <a:solidFill>
                  <a:schemeClr val="bg2">
                    <a:lumMod val="10000"/>
                  </a:schemeClr>
                </a:solidFill>
                <a:latin typeface="Rockwell" pitchFamily="18" charset="0"/>
              </a:rPr>
              <a:t> </a:t>
            </a:r>
            <a:r>
              <a:rPr lang="fr-FR" sz="1400" b="1" dirty="0">
                <a:solidFill>
                  <a:srgbClr val="0070C0"/>
                </a:solidFill>
                <a:latin typeface="Rockwell" pitchFamily="18" charset="0"/>
              </a:rPr>
              <a:t>ou produisant des toxines</a:t>
            </a:r>
            <a:r>
              <a:rPr lang="fr-FR" sz="1400" b="1" dirty="0">
                <a:latin typeface="Rockwell" pitchFamily="18" charset="0"/>
              </a:rPr>
              <a:t> (</a:t>
            </a:r>
            <a:r>
              <a:rPr lang="fr-FR" sz="1400" b="1" dirty="0">
                <a:solidFill>
                  <a:schemeClr val="bg2">
                    <a:lumMod val="10000"/>
                  </a:schemeClr>
                </a:solidFill>
                <a:latin typeface="Rockwell" pitchFamily="18" charset="0"/>
              </a:rPr>
              <a:t>Metchnikoff, 1907</a:t>
            </a:r>
            <a:r>
              <a:rPr lang="fr-FR" sz="1400" b="1" dirty="0">
                <a:latin typeface="Rockwell" pitchFamily="18" charset="0"/>
              </a:rPr>
              <a:t>). </a:t>
            </a:r>
            <a:endParaRPr lang="fr-FR" sz="1400" dirty="0">
              <a:latin typeface="Rockwell" pitchFamily="18" charset="0"/>
            </a:endParaRPr>
          </a:p>
        </p:txBody>
      </p:sp>
      <p:sp>
        <p:nvSpPr>
          <p:cNvPr id="10" name="ZoneTexte 9"/>
          <p:cNvSpPr txBox="1"/>
          <p:nvPr/>
        </p:nvSpPr>
        <p:spPr>
          <a:xfrm>
            <a:off x="179512" y="1052736"/>
            <a:ext cx="8581492" cy="1200329"/>
          </a:xfrm>
          <a:prstGeom prst="rect">
            <a:avLst/>
          </a:prstGeom>
          <a:noFill/>
        </p:spPr>
        <p:txBody>
          <a:bodyPr wrap="square" rtlCol="0">
            <a:spAutoFit/>
          </a:bodyPr>
          <a:lstStyle/>
          <a:p>
            <a:pPr algn="just"/>
            <a:r>
              <a:rPr lang="en-US" b="1" dirty="0"/>
              <a:t>The </a:t>
            </a:r>
            <a:r>
              <a:rPr lang="en-US" b="1" dirty="0">
                <a:solidFill>
                  <a:srgbClr val="FF0000"/>
                </a:solidFill>
              </a:rPr>
              <a:t>term probiotic</a:t>
            </a:r>
            <a:r>
              <a:rPr lang="en-US" b="1" dirty="0"/>
              <a:t> has benefited from </a:t>
            </a:r>
            <a:r>
              <a:rPr lang="en-US" b="1" dirty="0">
                <a:solidFill>
                  <a:srgbClr val="FF0000"/>
                </a:solidFill>
              </a:rPr>
              <a:t>several definitions </a:t>
            </a:r>
            <a:r>
              <a:rPr lang="en-US" b="1" dirty="0"/>
              <a:t>which have evolved over time based on scientific knowledge and technological advances</a:t>
            </a:r>
            <a:r>
              <a:rPr lang="en-US" b="1" dirty="0" smtClean="0"/>
              <a:t>:</a:t>
            </a:r>
          </a:p>
          <a:p>
            <a:pPr algn="just"/>
            <a:endParaRPr lang="en-US" sz="800" b="1" dirty="0" smtClean="0"/>
          </a:p>
          <a:p>
            <a:pPr algn="just"/>
            <a:r>
              <a:rPr lang="fr-FR" sz="1400" b="1" dirty="0">
                <a:solidFill>
                  <a:srgbClr val="0070C0"/>
                </a:solidFill>
                <a:latin typeface="Rockwell" pitchFamily="18" charset="0"/>
              </a:rPr>
              <a:t>Le terme </a:t>
            </a:r>
            <a:r>
              <a:rPr lang="fr-FR" sz="1400" b="1" dirty="0" err="1">
                <a:solidFill>
                  <a:schemeClr val="bg2">
                    <a:lumMod val="10000"/>
                  </a:schemeClr>
                </a:solidFill>
                <a:latin typeface="Rockwell" pitchFamily="18" charset="0"/>
              </a:rPr>
              <a:t>probiotique</a:t>
            </a:r>
            <a:r>
              <a:rPr lang="fr-FR" sz="1400" b="1" dirty="0">
                <a:solidFill>
                  <a:srgbClr val="FF0000"/>
                </a:solidFill>
                <a:latin typeface="Rockwell" pitchFamily="18" charset="0"/>
              </a:rPr>
              <a:t> </a:t>
            </a:r>
            <a:r>
              <a:rPr lang="fr-FR" sz="1400" b="1" dirty="0">
                <a:solidFill>
                  <a:srgbClr val="0070C0"/>
                </a:solidFill>
                <a:latin typeface="Rockwell" pitchFamily="18" charset="0"/>
              </a:rPr>
              <a:t>a bénéficié de plusieurs définitions qui ont évolué dans le temps en fonction des connaissances scientifiques et des avancées </a:t>
            </a:r>
            <a:r>
              <a:rPr lang="fr-FR" sz="1400" b="1" dirty="0" smtClean="0">
                <a:solidFill>
                  <a:srgbClr val="0070C0"/>
                </a:solidFill>
                <a:latin typeface="Rockwell" pitchFamily="18" charset="0"/>
              </a:rPr>
              <a:t>technologiques:</a:t>
            </a:r>
            <a:r>
              <a:rPr lang="fr-FR" sz="1400" b="1" dirty="0">
                <a:solidFill>
                  <a:srgbClr val="0070C0"/>
                </a:solidFill>
              </a:rPr>
              <a:t> </a:t>
            </a:r>
            <a:endParaRPr lang="fr-FR" sz="1400" dirty="0">
              <a:solidFill>
                <a:srgbClr val="0070C0"/>
              </a:solidFill>
            </a:endParaRPr>
          </a:p>
        </p:txBody>
      </p:sp>
      <p:sp>
        <p:nvSpPr>
          <p:cNvPr id="15" name="ZoneTexte 14"/>
          <p:cNvSpPr txBox="1"/>
          <p:nvPr/>
        </p:nvSpPr>
        <p:spPr>
          <a:xfrm>
            <a:off x="179512" y="5085184"/>
            <a:ext cx="8762746" cy="1231106"/>
          </a:xfrm>
          <a:prstGeom prst="rect">
            <a:avLst/>
          </a:prstGeom>
          <a:noFill/>
        </p:spPr>
        <p:txBody>
          <a:bodyPr wrap="square" rtlCol="0">
            <a:spAutoFit/>
          </a:bodyPr>
          <a:lstStyle/>
          <a:p>
            <a:pPr algn="just"/>
            <a:r>
              <a:rPr lang="en-US" b="1" u="sng" dirty="0">
                <a:solidFill>
                  <a:srgbClr val="FF0000"/>
                </a:solidFill>
              </a:rPr>
              <a:t>Lilly and Stillwell in 1965 </a:t>
            </a:r>
            <a:r>
              <a:rPr lang="en-US" b="1" dirty="0"/>
              <a:t>proposed one of the </a:t>
            </a:r>
            <a:r>
              <a:rPr lang="en-US" b="1" dirty="0">
                <a:solidFill>
                  <a:srgbClr val="FF0000"/>
                </a:solidFill>
              </a:rPr>
              <a:t>first definitions</a:t>
            </a:r>
            <a:r>
              <a:rPr lang="en-US" b="1" dirty="0"/>
              <a:t>: “</a:t>
            </a:r>
            <a:r>
              <a:rPr lang="en-US" b="1" dirty="0">
                <a:solidFill>
                  <a:srgbClr val="FF0000"/>
                </a:solidFill>
              </a:rPr>
              <a:t>growth promoting factors produced by microorganisms</a:t>
            </a:r>
            <a:r>
              <a:rPr lang="en-US" b="1" dirty="0" smtClean="0"/>
              <a:t>”.</a:t>
            </a:r>
          </a:p>
          <a:p>
            <a:pPr algn="just"/>
            <a:endParaRPr lang="en-US" sz="1000" b="1" dirty="0" smtClean="0"/>
          </a:p>
          <a:p>
            <a:pPr algn="just"/>
            <a:r>
              <a:rPr lang="fr-FR" sz="1400" b="1" dirty="0">
                <a:solidFill>
                  <a:schemeClr val="bg2">
                    <a:lumMod val="10000"/>
                  </a:schemeClr>
                </a:solidFill>
                <a:latin typeface="Rockwell" pitchFamily="18" charset="0"/>
              </a:rPr>
              <a:t>Lilly et </a:t>
            </a:r>
            <a:r>
              <a:rPr lang="fr-FR" sz="1400" b="1" dirty="0" err="1">
                <a:solidFill>
                  <a:schemeClr val="bg2">
                    <a:lumMod val="10000"/>
                  </a:schemeClr>
                </a:solidFill>
                <a:latin typeface="Rockwell" pitchFamily="18" charset="0"/>
              </a:rPr>
              <a:t>Stillwell</a:t>
            </a:r>
            <a:r>
              <a:rPr lang="fr-FR" sz="1400" b="1" dirty="0">
                <a:solidFill>
                  <a:schemeClr val="bg2">
                    <a:lumMod val="10000"/>
                  </a:schemeClr>
                </a:solidFill>
                <a:latin typeface="Rockwell" pitchFamily="18" charset="0"/>
              </a:rPr>
              <a:t> en 1965 </a:t>
            </a:r>
            <a:r>
              <a:rPr lang="fr-FR" sz="1400" b="1" dirty="0">
                <a:solidFill>
                  <a:srgbClr val="0070C0"/>
                </a:solidFill>
                <a:latin typeface="Rockwell" pitchFamily="18" charset="0"/>
              </a:rPr>
              <a:t>ont proposé une des premières définitions: </a:t>
            </a:r>
            <a:r>
              <a:rPr lang="fr-FR" sz="1400" b="1" dirty="0">
                <a:solidFill>
                  <a:schemeClr val="bg2">
                    <a:lumMod val="10000"/>
                  </a:schemeClr>
                </a:solidFill>
                <a:latin typeface="Rockwell" pitchFamily="18" charset="0"/>
              </a:rPr>
              <a:t>« facteurs promoteurs</a:t>
            </a:r>
            <a:r>
              <a:rPr lang="fr-FR" sz="1400" b="1" dirty="0">
                <a:latin typeface="Rockwell" pitchFamily="18" charset="0"/>
              </a:rPr>
              <a:t> </a:t>
            </a:r>
            <a:r>
              <a:rPr lang="fr-FR" sz="1400" b="1" dirty="0">
                <a:solidFill>
                  <a:srgbClr val="0070C0"/>
                </a:solidFill>
                <a:latin typeface="Rockwell" pitchFamily="18" charset="0"/>
              </a:rPr>
              <a:t>de croissance produits par des </a:t>
            </a:r>
            <a:r>
              <a:rPr lang="fr-FR" sz="1400" b="1" dirty="0">
                <a:solidFill>
                  <a:schemeClr val="bg2">
                    <a:lumMod val="10000"/>
                  </a:schemeClr>
                </a:solidFill>
                <a:latin typeface="Rockwell" pitchFamily="18" charset="0"/>
              </a:rPr>
              <a:t>microorganismes </a:t>
            </a:r>
            <a:r>
              <a:rPr lang="fr-FR" sz="1400" b="1" dirty="0" smtClean="0">
                <a:solidFill>
                  <a:schemeClr val="bg2">
                    <a:lumMod val="10000"/>
                  </a:schemeClr>
                </a:solidFill>
                <a:latin typeface="Rockwell" pitchFamily="18" charset="0"/>
              </a:rPr>
              <a:t>».</a:t>
            </a:r>
            <a:endParaRPr lang="fr-FR" sz="1400" b="1" dirty="0">
              <a:solidFill>
                <a:schemeClr val="bg2">
                  <a:lumMod val="10000"/>
                </a:schemeClr>
              </a:solidFill>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INKPAD\AppData\Local\Packages\Microsoft.Windows.Photos_8wekyb3d8bbwe\TempState\ShareServiceTempFolder\microorganisms-11-00095-g001-5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625"/>
            <a:ext cx="8352928" cy="50405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9512" y="5301208"/>
            <a:ext cx="8784976" cy="1508105"/>
          </a:xfrm>
          <a:prstGeom prst="rect">
            <a:avLst/>
          </a:prstGeom>
        </p:spPr>
        <p:txBody>
          <a:bodyPr wrap="square">
            <a:spAutoFit/>
          </a:bodyPr>
          <a:lstStyle/>
          <a:p>
            <a:pPr algn="just"/>
            <a:r>
              <a:rPr lang="en-US" sz="1400" b="1" dirty="0">
                <a:latin typeface="Rockwell" pitchFamily="18" charset="0"/>
              </a:rPr>
              <a:t>Journey of </a:t>
            </a:r>
            <a:r>
              <a:rPr lang="en-US" sz="1400" b="1" dirty="0">
                <a:solidFill>
                  <a:srgbClr val="FF0000"/>
                </a:solidFill>
                <a:latin typeface="Rockwell" pitchFamily="18" charset="0"/>
              </a:rPr>
              <a:t>probiotic products </a:t>
            </a:r>
            <a:r>
              <a:rPr lang="en-US" sz="1400" b="1" dirty="0">
                <a:latin typeface="Rockwell" pitchFamily="18" charset="0"/>
              </a:rPr>
              <a:t>from their </a:t>
            </a:r>
            <a:r>
              <a:rPr lang="en-US" sz="1400" b="1" dirty="0">
                <a:solidFill>
                  <a:srgbClr val="FF0000"/>
                </a:solidFill>
                <a:latin typeface="Rockwell" pitchFamily="18" charset="0"/>
              </a:rPr>
              <a:t>production in the industry </a:t>
            </a:r>
            <a:r>
              <a:rPr lang="en-US" sz="1400" b="1" dirty="0">
                <a:latin typeface="Rockwell" pitchFamily="18" charset="0"/>
              </a:rPr>
              <a:t>to </a:t>
            </a:r>
            <a:r>
              <a:rPr lang="en-US" sz="1400" b="1" dirty="0">
                <a:solidFill>
                  <a:srgbClr val="FF0000"/>
                </a:solidFill>
                <a:latin typeface="Rockwell" pitchFamily="18" charset="0"/>
              </a:rPr>
              <a:t>their arrival </a:t>
            </a:r>
            <a:r>
              <a:rPr lang="en-US" sz="1400" b="1" dirty="0">
                <a:latin typeface="Rockwell" pitchFamily="18" charset="0"/>
              </a:rPr>
              <a:t>in the </a:t>
            </a:r>
            <a:r>
              <a:rPr lang="en-US" sz="1400" b="1" dirty="0">
                <a:solidFill>
                  <a:srgbClr val="FF0000"/>
                </a:solidFill>
                <a:latin typeface="Rockwell" pitchFamily="18" charset="0"/>
              </a:rPr>
              <a:t>intestine</a:t>
            </a:r>
            <a:r>
              <a:rPr lang="en-US" sz="1400" b="1" dirty="0">
                <a:latin typeface="Rockwell" pitchFamily="18" charset="0"/>
              </a:rPr>
              <a:t>, where they will perform </a:t>
            </a:r>
            <a:r>
              <a:rPr lang="en-US" sz="1400" b="1" dirty="0">
                <a:solidFill>
                  <a:srgbClr val="FF0000"/>
                </a:solidFill>
                <a:latin typeface="Rockwell" pitchFamily="18" charset="0"/>
              </a:rPr>
              <a:t>their beneficial functions </a:t>
            </a:r>
            <a:r>
              <a:rPr lang="en-US" sz="1400" b="1" dirty="0">
                <a:latin typeface="Rockwell" pitchFamily="18" charset="0"/>
              </a:rPr>
              <a:t>for consumers. </a:t>
            </a:r>
            <a:endParaRPr lang="en-US" sz="1400" b="1" dirty="0" smtClean="0">
              <a:latin typeface="Rockwell" pitchFamily="18" charset="0"/>
            </a:endParaRPr>
          </a:p>
          <a:p>
            <a:pPr algn="just"/>
            <a:r>
              <a:rPr lang="en-US" sz="1400" b="1" dirty="0" smtClean="0">
                <a:latin typeface="Rockwell" pitchFamily="18" charset="0"/>
              </a:rPr>
              <a:t>In </a:t>
            </a:r>
            <a:r>
              <a:rPr lang="en-US" sz="1400" b="1" dirty="0">
                <a:latin typeface="Rockwell" pitchFamily="18" charset="0"/>
              </a:rPr>
              <a:t>this path, the main challenges and </a:t>
            </a:r>
            <a:r>
              <a:rPr lang="en-US" sz="1400" b="1" dirty="0">
                <a:solidFill>
                  <a:srgbClr val="FF0000"/>
                </a:solidFill>
                <a:latin typeface="Rockwell" pitchFamily="18" charset="0"/>
              </a:rPr>
              <a:t>activities of the cells are highlighted</a:t>
            </a:r>
            <a:r>
              <a:rPr lang="en-US" sz="1400" b="1" dirty="0" smtClean="0">
                <a:latin typeface="Rockwell" pitchFamily="18" charset="0"/>
              </a:rPr>
              <a:t>.</a:t>
            </a:r>
          </a:p>
          <a:p>
            <a:pPr algn="just"/>
            <a:endParaRPr lang="en-US" sz="800" b="1" dirty="0" smtClean="0">
              <a:latin typeface="Rockwell" pitchFamily="18" charset="0"/>
            </a:endParaRPr>
          </a:p>
          <a:p>
            <a:pPr algn="just"/>
            <a:r>
              <a:rPr lang="fr-FR" sz="1400" b="1" dirty="0">
                <a:solidFill>
                  <a:srgbClr val="FF0000"/>
                </a:solidFill>
              </a:rPr>
              <a:t>Parcours des produits </a:t>
            </a:r>
            <a:r>
              <a:rPr lang="fr-FR" sz="1400" b="1" dirty="0" err="1">
                <a:solidFill>
                  <a:srgbClr val="FF0000"/>
                </a:solidFill>
              </a:rPr>
              <a:t>probiotiques</a:t>
            </a:r>
            <a:r>
              <a:rPr lang="fr-FR" sz="1400" b="1" dirty="0"/>
              <a:t> depuis leur </a:t>
            </a:r>
            <a:r>
              <a:rPr lang="fr-FR" sz="1400" b="1" dirty="0">
                <a:solidFill>
                  <a:srgbClr val="FF0000"/>
                </a:solidFill>
              </a:rPr>
              <a:t>production </a:t>
            </a:r>
            <a:r>
              <a:rPr lang="fr-FR" sz="1400" b="1" dirty="0" smtClean="0">
                <a:solidFill>
                  <a:srgbClr val="FF0000"/>
                </a:solidFill>
              </a:rPr>
              <a:t>en industrie</a:t>
            </a:r>
            <a:r>
              <a:rPr lang="fr-FR" sz="1400" b="1" dirty="0" smtClean="0"/>
              <a:t> </a:t>
            </a:r>
            <a:r>
              <a:rPr lang="fr-FR" sz="1400" b="1" dirty="0"/>
              <a:t>jusqu’à leur </a:t>
            </a:r>
            <a:r>
              <a:rPr lang="fr-FR" sz="1400" b="1" dirty="0">
                <a:solidFill>
                  <a:srgbClr val="FF0000"/>
                </a:solidFill>
              </a:rPr>
              <a:t>arrivée </a:t>
            </a:r>
            <a:r>
              <a:rPr lang="fr-FR" sz="1400" b="1" dirty="0" smtClean="0">
                <a:solidFill>
                  <a:srgbClr val="FF0000"/>
                </a:solidFill>
              </a:rPr>
              <a:t>à l’intestin</a:t>
            </a:r>
            <a:r>
              <a:rPr lang="fr-FR" sz="1400" b="1" dirty="0"/>
              <a:t>, où ils </a:t>
            </a:r>
            <a:r>
              <a:rPr lang="fr-FR" sz="1400" b="1" dirty="0">
                <a:solidFill>
                  <a:srgbClr val="FF0000"/>
                </a:solidFill>
              </a:rPr>
              <a:t>exerceront</a:t>
            </a:r>
            <a:r>
              <a:rPr lang="fr-FR" sz="1400" b="1" dirty="0"/>
              <a:t> leurs fonctions </a:t>
            </a:r>
            <a:r>
              <a:rPr lang="fr-FR" sz="1400" b="1" dirty="0">
                <a:solidFill>
                  <a:srgbClr val="FF0000"/>
                </a:solidFill>
              </a:rPr>
              <a:t>bénéfiques</a:t>
            </a:r>
            <a:r>
              <a:rPr lang="fr-FR" sz="1400" b="1" dirty="0"/>
              <a:t> pour les consommateurs</a:t>
            </a:r>
            <a:r>
              <a:rPr lang="fr-FR" sz="1400" b="1" dirty="0" smtClean="0"/>
              <a:t>.</a:t>
            </a:r>
          </a:p>
          <a:p>
            <a:pPr algn="just"/>
            <a:r>
              <a:rPr lang="fr-FR" sz="1400" b="1" dirty="0" smtClean="0"/>
              <a:t>Dans </a:t>
            </a:r>
            <a:r>
              <a:rPr lang="fr-FR" sz="1400" b="1" dirty="0"/>
              <a:t>ce parcours, les </a:t>
            </a:r>
            <a:r>
              <a:rPr lang="fr-FR" sz="1400" b="1" dirty="0">
                <a:solidFill>
                  <a:srgbClr val="FF0000"/>
                </a:solidFill>
              </a:rPr>
              <a:t>principaux défis et activités</a:t>
            </a:r>
            <a:r>
              <a:rPr lang="fr-FR" sz="1400" b="1" dirty="0"/>
              <a:t> des cellules </a:t>
            </a:r>
            <a:r>
              <a:rPr lang="fr-FR" sz="1400" b="1" dirty="0">
                <a:solidFill>
                  <a:srgbClr val="FF0000"/>
                </a:solidFill>
              </a:rPr>
              <a:t>sont mis en évidence</a:t>
            </a:r>
            <a:r>
              <a:rPr lang="fr-FR" sz="1400" b="1"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INKPAD\AppData\Local\Packages\Microsoft.Windows.Photos_8wekyb3d8bbwe\TempState\ShareServiceTempFolder\10311_2021_1382_Fig1_HTM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8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92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INKPAD\AppData\Local\Packages\Microsoft.Windows.Photos_8wekyb3d8bbwe\TempState\ShareServiceTempFolder\foods-11-00934-g001-5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96944" cy="52565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5661248"/>
            <a:ext cx="8640960" cy="738664"/>
          </a:xfrm>
          <a:prstGeom prst="rect">
            <a:avLst/>
          </a:prstGeom>
        </p:spPr>
        <p:txBody>
          <a:bodyPr wrap="square">
            <a:spAutoFit/>
          </a:bodyPr>
          <a:lstStyle/>
          <a:p>
            <a:r>
              <a:rPr lang="en-US" sz="1400" b="1" dirty="0" smtClean="0">
                <a:solidFill>
                  <a:srgbClr val="FF0000"/>
                </a:solidFill>
                <a:latin typeface="Rockwell" pitchFamily="18" charset="0"/>
              </a:rPr>
              <a:t>MTT</a:t>
            </a:r>
            <a:r>
              <a:rPr lang="en-US" sz="1400" b="1" dirty="0" smtClean="0">
                <a:latin typeface="Rockwell" pitchFamily="18" charset="0"/>
              </a:rPr>
              <a:t>: 3-</a:t>
            </a:r>
            <a:r>
              <a:rPr lang="en-US" sz="1400" b="1" dirty="0">
                <a:latin typeface="Rockwell" pitchFamily="18" charset="0"/>
              </a:rPr>
              <a:t>(4,5-dimethylthiazol-2-yl)-2,5-diphenyl </a:t>
            </a:r>
            <a:r>
              <a:rPr lang="en-US" sz="1400" b="1" dirty="0" err="1">
                <a:latin typeface="Rockwell" pitchFamily="18" charset="0"/>
              </a:rPr>
              <a:t>tetrazolium</a:t>
            </a:r>
            <a:r>
              <a:rPr lang="en-US" sz="1400" b="1" dirty="0">
                <a:latin typeface="Rockwell" pitchFamily="18" charset="0"/>
              </a:rPr>
              <a:t> </a:t>
            </a:r>
            <a:r>
              <a:rPr lang="en-US" sz="1400" b="1" dirty="0" smtClean="0">
                <a:latin typeface="Rockwell" pitchFamily="18" charset="0"/>
              </a:rPr>
              <a:t>bromide</a:t>
            </a:r>
          </a:p>
          <a:p>
            <a:pPr algn="just"/>
            <a:r>
              <a:rPr lang="en-US" sz="1400" b="1" dirty="0" smtClean="0">
                <a:solidFill>
                  <a:srgbClr val="FF0000"/>
                </a:solidFill>
                <a:latin typeface="Rockwell" pitchFamily="18" charset="0"/>
              </a:rPr>
              <a:t>MTT assay</a:t>
            </a:r>
            <a:r>
              <a:rPr lang="en-US" sz="1400" b="1" dirty="0" smtClean="0">
                <a:latin typeface="Rockwell" pitchFamily="18" charset="0"/>
              </a:rPr>
              <a:t> : is</a:t>
            </a:r>
            <a:r>
              <a:rPr lang="en-US" sz="1400" b="1" dirty="0">
                <a:latin typeface="Rockwell" pitchFamily="18" charset="0"/>
              </a:rPr>
              <a:t> a colorimetric method used to quantify cellular metabolic activity as an indicator of cell viability, proliferation, and indirect cytotoxicity</a:t>
            </a:r>
            <a:endParaRPr lang="fr-FR" sz="1400" b="1" dirty="0">
              <a:latin typeface="Rockwell" pitchFamily="18" charset="0"/>
            </a:endParaRPr>
          </a:p>
        </p:txBody>
      </p:sp>
    </p:spTree>
    <p:extLst>
      <p:ext uri="{BB962C8B-B14F-4D97-AF65-F5344CB8AC3E}">
        <p14:creationId xmlns:p14="http://schemas.microsoft.com/office/powerpoint/2010/main" val="3232758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43" y="188640"/>
            <a:ext cx="8429684" cy="2308324"/>
          </a:xfrm>
          <a:prstGeom prst="rect">
            <a:avLst/>
          </a:prstGeom>
        </p:spPr>
        <p:txBody>
          <a:bodyPr wrap="square">
            <a:spAutoFit/>
          </a:bodyPr>
          <a:lstStyle/>
          <a:p>
            <a:pPr algn="ctr"/>
            <a:r>
              <a:rPr lang="en-US" b="1" u="sng" dirty="0">
                <a:solidFill>
                  <a:srgbClr val="FF0000"/>
                </a:solidFill>
                <a:latin typeface="Rockwell" pitchFamily="18" charset="0"/>
                <a:cs typeface="Arial" pitchFamily="34" charset="0"/>
              </a:rPr>
              <a:t>Adhesion </a:t>
            </a:r>
            <a:r>
              <a:rPr lang="en-US" b="1" u="sng" dirty="0" smtClean="0">
                <a:solidFill>
                  <a:srgbClr val="FF0000"/>
                </a:solidFill>
                <a:latin typeface="Rockwell" pitchFamily="18" charset="0"/>
                <a:cs typeface="Arial" pitchFamily="34" charset="0"/>
              </a:rPr>
              <a:t>capacity</a:t>
            </a:r>
          </a:p>
          <a:p>
            <a:pPr algn="ctr"/>
            <a:r>
              <a:rPr lang="fr-FR" sz="1400" b="1" u="sng" dirty="0">
                <a:solidFill>
                  <a:srgbClr val="FF0000"/>
                </a:solidFill>
                <a:latin typeface="Arial" pitchFamily="34" charset="0"/>
                <a:cs typeface="Arial" pitchFamily="34" charset="0"/>
              </a:rPr>
              <a:t>Capacité d’adhésion</a:t>
            </a:r>
          </a:p>
          <a:p>
            <a:pPr algn="ctr"/>
            <a:endParaRPr lang="en-US" sz="1600" b="1" dirty="0" smtClean="0">
              <a:latin typeface="Arial" pitchFamily="34" charset="0"/>
              <a:cs typeface="Arial" pitchFamily="34" charset="0"/>
            </a:endParaRPr>
          </a:p>
          <a:p>
            <a:pPr algn="just"/>
            <a:endParaRPr lang="en-US" sz="1600" b="1" dirty="0">
              <a:latin typeface="Arial" pitchFamily="34" charset="0"/>
              <a:cs typeface="Arial" pitchFamily="34" charset="0"/>
            </a:endParaRPr>
          </a:p>
          <a:p>
            <a:pPr marL="285750" indent="-285750" algn="just">
              <a:buFont typeface="Wingdings" pitchFamily="2" charset="2"/>
              <a:buChar char="ü"/>
            </a:pPr>
            <a:r>
              <a:rPr lang="en-US" sz="1600" b="1" dirty="0" smtClean="0">
                <a:latin typeface="Rockwell" pitchFamily="18" charset="0"/>
                <a:cs typeface="Arial" pitchFamily="34" charset="0"/>
              </a:rPr>
              <a:t>The </a:t>
            </a:r>
            <a:r>
              <a:rPr lang="en-US" sz="1600" b="1" dirty="0">
                <a:solidFill>
                  <a:srgbClr val="FF0000"/>
                </a:solidFill>
                <a:latin typeface="Rockwell" pitchFamily="18" charset="0"/>
                <a:cs typeface="Arial" pitchFamily="34" charset="0"/>
              </a:rPr>
              <a:t>ability to adhere </a:t>
            </a:r>
            <a:r>
              <a:rPr lang="en-US" sz="1600" b="1" dirty="0">
                <a:latin typeface="Rockwell" pitchFamily="18" charset="0"/>
                <a:cs typeface="Arial" pitchFamily="34" charset="0"/>
              </a:rPr>
              <a:t>to the </a:t>
            </a:r>
            <a:r>
              <a:rPr lang="en-US" sz="1600" b="1" dirty="0">
                <a:solidFill>
                  <a:srgbClr val="FF0000"/>
                </a:solidFill>
                <a:latin typeface="Rockwell" pitchFamily="18" charset="0"/>
                <a:cs typeface="Arial" pitchFamily="34" charset="0"/>
              </a:rPr>
              <a:t>intestinal </a:t>
            </a:r>
            <a:r>
              <a:rPr lang="en-US" sz="1600" b="1" dirty="0" smtClean="0">
                <a:solidFill>
                  <a:srgbClr val="FF0000"/>
                </a:solidFill>
                <a:latin typeface="Rockwell" pitchFamily="18" charset="0"/>
                <a:cs typeface="Arial" pitchFamily="34" charset="0"/>
              </a:rPr>
              <a:t>mucosa (Epithelial Cells) </a:t>
            </a:r>
            <a:r>
              <a:rPr lang="en-US" sz="1600" b="1" dirty="0">
                <a:latin typeface="Rockwell" pitchFamily="18" charset="0"/>
                <a:cs typeface="Arial" pitchFamily="34" charset="0"/>
              </a:rPr>
              <a:t>is one of the </a:t>
            </a:r>
            <a:r>
              <a:rPr lang="en-US" sz="1600" b="1" dirty="0">
                <a:solidFill>
                  <a:srgbClr val="FF0000"/>
                </a:solidFill>
                <a:latin typeface="Rockwell" pitchFamily="18" charset="0"/>
                <a:cs typeface="Arial" pitchFamily="34" charset="0"/>
              </a:rPr>
              <a:t>essential properties</a:t>
            </a:r>
            <a:r>
              <a:rPr lang="en-US" sz="1600" b="1" dirty="0">
                <a:latin typeface="Rockwell" pitchFamily="18" charset="0"/>
                <a:cs typeface="Arial" pitchFamily="34" charset="0"/>
              </a:rPr>
              <a:t> that probiotic strains </a:t>
            </a:r>
            <a:r>
              <a:rPr lang="en-US" sz="1600" b="1" dirty="0">
                <a:solidFill>
                  <a:srgbClr val="FF0000"/>
                </a:solidFill>
                <a:latin typeface="Rockwell" pitchFamily="18" charset="0"/>
                <a:cs typeface="Arial" pitchFamily="34" charset="0"/>
              </a:rPr>
              <a:t>must possess</a:t>
            </a:r>
            <a:r>
              <a:rPr lang="en-US" sz="1600" b="1" dirty="0" smtClean="0">
                <a:latin typeface="Rockwell" pitchFamily="18" charset="0"/>
                <a:cs typeface="Arial" pitchFamily="34" charset="0"/>
              </a:rPr>
              <a:t>.</a:t>
            </a:r>
          </a:p>
          <a:p>
            <a:pPr algn="just"/>
            <a:endParaRPr lang="fr-FR" sz="1600" b="1" dirty="0" smtClean="0">
              <a:latin typeface="Arial" pitchFamily="34" charset="0"/>
              <a:cs typeface="Arial" pitchFamily="34" charset="0"/>
            </a:endParaRPr>
          </a:p>
          <a:p>
            <a:pPr algn="just"/>
            <a:r>
              <a:rPr lang="fr-FR" sz="1400" b="1" dirty="0" smtClean="0">
                <a:latin typeface="Arial" pitchFamily="34" charset="0"/>
                <a:cs typeface="Arial" pitchFamily="34" charset="0"/>
              </a:rPr>
              <a:t>La capacité d</a:t>
            </a:r>
            <a:r>
              <a:rPr lang="fr-FR" sz="1400" b="1" dirty="0" smtClean="0">
                <a:solidFill>
                  <a:srgbClr val="FF0000"/>
                </a:solidFill>
                <a:latin typeface="Arial" pitchFamily="34" charset="0"/>
                <a:cs typeface="Arial" pitchFamily="34" charset="0"/>
              </a:rPr>
              <a:t>’adhésion</a:t>
            </a:r>
            <a:r>
              <a:rPr lang="fr-FR" sz="1400" b="1" dirty="0" smtClean="0">
                <a:latin typeface="Arial" pitchFamily="34" charset="0"/>
                <a:cs typeface="Arial" pitchFamily="34" charset="0"/>
              </a:rPr>
              <a:t> à la </a:t>
            </a:r>
            <a:r>
              <a:rPr lang="fr-FR" sz="1400" b="1" dirty="0" smtClean="0">
                <a:solidFill>
                  <a:srgbClr val="FF0000"/>
                </a:solidFill>
                <a:latin typeface="Arial" pitchFamily="34" charset="0"/>
                <a:cs typeface="Arial" pitchFamily="34" charset="0"/>
              </a:rPr>
              <a:t>muqueuse intestinale </a:t>
            </a:r>
            <a:r>
              <a:rPr lang="fr-FR" sz="1400" b="1" dirty="0" smtClean="0">
                <a:latin typeface="Arial" pitchFamily="34" charset="0"/>
                <a:cs typeface="Arial" pitchFamily="34" charset="0"/>
              </a:rPr>
              <a:t>est une des </a:t>
            </a:r>
            <a:r>
              <a:rPr lang="fr-FR" sz="1400" b="1" dirty="0" smtClean="0">
                <a:solidFill>
                  <a:srgbClr val="FF0000"/>
                </a:solidFill>
                <a:latin typeface="Arial" pitchFamily="34" charset="0"/>
                <a:cs typeface="Arial" pitchFamily="34" charset="0"/>
              </a:rPr>
              <a:t>propriétés essentielles </a:t>
            </a:r>
            <a:r>
              <a:rPr lang="fr-FR" sz="1400" b="1" dirty="0" smtClean="0">
                <a:latin typeface="Arial" pitchFamily="34" charset="0"/>
                <a:cs typeface="Arial" pitchFamily="34" charset="0"/>
              </a:rPr>
              <a:t>que les souches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se doivent de posséder.</a:t>
            </a:r>
          </a:p>
        </p:txBody>
      </p:sp>
      <p:sp>
        <p:nvSpPr>
          <p:cNvPr id="4" name="Rectangle 3"/>
          <p:cNvSpPr/>
          <p:nvPr/>
        </p:nvSpPr>
        <p:spPr>
          <a:xfrm>
            <a:off x="259793" y="2634988"/>
            <a:ext cx="8786874" cy="1261884"/>
          </a:xfrm>
          <a:prstGeom prst="rect">
            <a:avLst/>
          </a:prstGeom>
        </p:spPr>
        <p:txBody>
          <a:bodyPr wrap="square">
            <a:spAutoFit/>
          </a:bodyPr>
          <a:lstStyle/>
          <a:p>
            <a:pPr algn="just">
              <a:buFont typeface="Wingdings" pitchFamily="2" charset="2"/>
              <a:buChar char="ü"/>
            </a:pPr>
            <a:r>
              <a:rPr lang="en-US" sz="1600" b="1" dirty="0">
                <a:solidFill>
                  <a:srgbClr val="FF0000"/>
                </a:solidFill>
                <a:latin typeface="Rockwell" pitchFamily="18" charset="0"/>
                <a:cs typeface="Arial" pitchFamily="34" charset="0"/>
              </a:rPr>
              <a:t>Adhesion increases </a:t>
            </a:r>
            <a:r>
              <a:rPr lang="en-US" sz="1600" b="1" dirty="0">
                <a:latin typeface="Rockwell" pitchFamily="18" charset="0"/>
                <a:cs typeface="Arial" pitchFamily="34" charset="0"/>
              </a:rPr>
              <a:t>the </a:t>
            </a:r>
            <a:r>
              <a:rPr lang="en-US" sz="1600" b="1" dirty="0">
                <a:solidFill>
                  <a:srgbClr val="FF0000"/>
                </a:solidFill>
                <a:latin typeface="Rockwell" pitchFamily="18" charset="0"/>
                <a:cs typeface="Arial" pitchFamily="34" charset="0"/>
              </a:rPr>
              <a:t>retention time </a:t>
            </a:r>
            <a:r>
              <a:rPr lang="en-US" sz="1600" b="1" dirty="0">
                <a:latin typeface="Rockwell" pitchFamily="18" charset="0"/>
                <a:cs typeface="Arial" pitchFamily="34" charset="0"/>
              </a:rPr>
              <a:t>of probiotics in the intestine and </a:t>
            </a:r>
            <a:r>
              <a:rPr lang="en-US" sz="1600" b="1" dirty="0">
                <a:solidFill>
                  <a:srgbClr val="FF0000"/>
                </a:solidFill>
                <a:latin typeface="Rockwell" pitchFamily="18" charset="0"/>
                <a:cs typeface="Arial" pitchFamily="34" charset="0"/>
              </a:rPr>
              <a:t>brings</a:t>
            </a:r>
            <a:r>
              <a:rPr lang="en-US" sz="1600" b="1" dirty="0">
                <a:latin typeface="Rockwell" pitchFamily="18" charset="0"/>
                <a:cs typeface="Arial" pitchFamily="34" charset="0"/>
              </a:rPr>
              <a:t> bacteria and </a:t>
            </a:r>
            <a:r>
              <a:rPr lang="en-US" sz="1600" b="1" dirty="0">
                <a:solidFill>
                  <a:srgbClr val="FF0000"/>
                </a:solidFill>
                <a:latin typeface="Rockwell" pitchFamily="18" charset="0"/>
                <a:cs typeface="Arial" pitchFamily="34" charset="0"/>
              </a:rPr>
              <a:t>epithelial cells </a:t>
            </a:r>
            <a:r>
              <a:rPr lang="en-US" sz="1600" b="1" dirty="0">
                <a:latin typeface="Rockwell" pitchFamily="18" charset="0"/>
                <a:cs typeface="Arial" pitchFamily="34" charset="0"/>
              </a:rPr>
              <a:t>into </a:t>
            </a:r>
            <a:r>
              <a:rPr lang="en-US" sz="1600" b="1" dirty="0">
                <a:solidFill>
                  <a:srgbClr val="FF0000"/>
                </a:solidFill>
                <a:latin typeface="Rockwell" pitchFamily="18" charset="0"/>
                <a:cs typeface="Arial" pitchFamily="34" charset="0"/>
              </a:rPr>
              <a:t>close contact</a:t>
            </a:r>
            <a:r>
              <a:rPr lang="en-US" sz="1600" b="1" dirty="0">
                <a:latin typeface="Rockwell" pitchFamily="18" charset="0"/>
                <a:cs typeface="Arial" pitchFamily="34" charset="0"/>
              </a:rPr>
              <a:t>.</a:t>
            </a:r>
            <a:endParaRPr lang="fr-FR" sz="1600" b="1" dirty="0" smtClean="0">
              <a:latin typeface="Rockwell" pitchFamily="18" charset="0"/>
              <a:cs typeface="Arial" pitchFamily="34" charset="0"/>
            </a:endParaRPr>
          </a:p>
          <a:p>
            <a:pPr algn="just"/>
            <a:endParaRPr lang="fr-FR" sz="1600" b="1" dirty="0" smtClean="0">
              <a:latin typeface="Arial" pitchFamily="34" charset="0"/>
              <a:cs typeface="Arial" pitchFamily="34" charset="0"/>
            </a:endParaRPr>
          </a:p>
          <a:p>
            <a:pPr algn="just"/>
            <a:r>
              <a:rPr lang="fr-FR" sz="1400" b="1" dirty="0" smtClean="0">
                <a:latin typeface="Arial" pitchFamily="34" charset="0"/>
                <a:cs typeface="Arial" pitchFamily="34" charset="0"/>
              </a:rPr>
              <a:t>L’</a:t>
            </a:r>
            <a:r>
              <a:rPr lang="fr-FR" sz="1400" b="1" dirty="0" smtClean="0">
                <a:solidFill>
                  <a:srgbClr val="FF0000"/>
                </a:solidFill>
                <a:latin typeface="Arial" pitchFamily="34" charset="0"/>
                <a:cs typeface="Arial" pitchFamily="34" charset="0"/>
              </a:rPr>
              <a:t>adhésion</a:t>
            </a:r>
            <a:r>
              <a:rPr lang="fr-FR" sz="1400" b="1" dirty="0" smtClean="0">
                <a:latin typeface="Arial" pitchFamily="34" charset="0"/>
                <a:cs typeface="Arial" pitchFamily="34" charset="0"/>
              </a:rPr>
              <a:t> permet d’accroître </a:t>
            </a:r>
            <a:r>
              <a:rPr lang="fr-FR" sz="1400" b="1" dirty="0" smtClean="0">
                <a:solidFill>
                  <a:srgbClr val="FF0000"/>
                </a:solidFill>
                <a:latin typeface="Arial" pitchFamily="34" charset="0"/>
                <a:cs typeface="Arial" pitchFamily="34" charset="0"/>
              </a:rPr>
              <a:t>le temps de rétention des </a:t>
            </a:r>
            <a:r>
              <a:rPr lang="fr-FR" sz="1400" b="1" dirty="0" err="1" smtClean="0">
                <a:solidFill>
                  <a:srgbClr val="FF0000"/>
                </a:solidFill>
                <a:latin typeface="Arial" pitchFamily="34" charset="0"/>
                <a:cs typeface="Arial" pitchFamily="34" charset="0"/>
              </a:rPr>
              <a:t>probiotiques</a:t>
            </a:r>
            <a:r>
              <a:rPr lang="fr-FR" sz="1400" b="1" dirty="0" smtClean="0">
                <a:solidFill>
                  <a:srgbClr val="FF0000"/>
                </a:solidFill>
                <a:latin typeface="Arial" pitchFamily="34" charset="0"/>
                <a:cs typeface="Arial" pitchFamily="34" charset="0"/>
              </a:rPr>
              <a:t> dans l’intestin </a:t>
            </a:r>
            <a:r>
              <a:rPr lang="fr-FR" sz="1400" b="1" dirty="0" smtClean="0">
                <a:latin typeface="Arial" pitchFamily="34" charset="0"/>
                <a:cs typeface="Arial" pitchFamily="34" charset="0"/>
              </a:rPr>
              <a:t>et met en </a:t>
            </a:r>
            <a:r>
              <a:rPr lang="fr-FR" sz="1400" b="1" dirty="0" smtClean="0">
                <a:solidFill>
                  <a:srgbClr val="FF0000"/>
                </a:solidFill>
                <a:latin typeface="Arial" pitchFamily="34" charset="0"/>
                <a:cs typeface="Arial" pitchFamily="34" charset="0"/>
              </a:rPr>
              <a:t>contact étroit </a:t>
            </a:r>
            <a:r>
              <a:rPr lang="fr-FR" sz="1400" b="1" dirty="0" smtClean="0">
                <a:latin typeface="Arial" pitchFamily="34" charset="0"/>
                <a:cs typeface="Arial" pitchFamily="34" charset="0"/>
              </a:rPr>
              <a:t>les </a:t>
            </a:r>
            <a:r>
              <a:rPr lang="fr-FR" sz="1400" b="1" dirty="0" smtClean="0">
                <a:solidFill>
                  <a:srgbClr val="FF0000"/>
                </a:solidFill>
                <a:latin typeface="Arial" pitchFamily="34" charset="0"/>
                <a:cs typeface="Arial" pitchFamily="34" charset="0"/>
              </a:rPr>
              <a:t>bactéries</a:t>
            </a:r>
            <a:r>
              <a:rPr lang="fr-FR" sz="1400" b="1" dirty="0" smtClean="0">
                <a:latin typeface="Arial" pitchFamily="34" charset="0"/>
                <a:cs typeface="Arial" pitchFamily="34" charset="0"/>
              </a:rPr>
              <a:t> et les </a:t>
            </a:r>
            <a:r>
              <a:rPr lang="fr-FR" sz="1400" b="1" dirty="0" smtClean="0">
                <a:solidFill>
                  <a:srgbClr val="FF0000"/>
                </a:solidFill>
                <a:latin typeface="Arial" pitchFamily="34" charset="0"/>
                <a:cs typeface="Arial" pitchFamily="34" charset="0"/>
              </a:rPr>
              <a:t>cellules épithéliales</a:t>
            </a:r>
            <a:r>
              <a:rPr lang="fr-FR" sz="1400" b="1" dirty="0" smtClean="0">
                <a:latin typeface="Arial" pitchFamily="34" charset="0"/>
                <a:cs typeface="Arial" pitchFamily="34" charset="0"/>
              </a:rPr>
              <a:t>.</a:t>
            </a:r>
          </a:p>
        </p:txBody>
      </p:sp>
      <p:sp>
        <p:nvSpPr>
          <p:cNvPr id="5" name="Rectangle 4"/>
          <p:cNvSpPr/>
          <p:nvPr/>
        </p:nvSpPr>
        <p:spPr>
          <a:xfrm>
            <a:off x="295512" y="4293096"/>
            <a:ext cx="8715436" cy="1723549"/>
          </a:xfrm>
          <a:prstGeom prst="rect">
            <a:avLst/>
          </a:prstGeom>
        </p:spPr>
        <p:txBody>
          <a:bodyPr wrap="square">
            <a:spAutoFit/>
          </a:bodyPr>
          <a:lstStyle/>
          <a:p>
            <a:pPr algn="just">
              <a:buFont typeface="Wingdings" pitchFamily="2" charset="2"/>
              <a:buChar char="ü"/>
            </a:pPr>
            <a:r>
              <a:rPr lang="en-US" sz="1600" b="1" dirty="0">
                <a:latin typeface="Rockwell" pitchFamily="18" charset="0"/>
                <a:cs typeface="Arial" pitchFamily="34" charset="0"/>
              </a:rPr>
              <a:t>A probiotic with a </a:t>
            </a:r>
            <a:r>
              <a:rPr lang="en-US" sz="1600" b="1" dirty="0">
                <a:solidFill>
                  <a:srgbClr val="FF0000"/>
                </a:solidFill>
                <a:latin typeface="Rockwell" pitchFamily="18" charset="0"/>
                <a:cs typeface="Arial" pitchFamily="34" charset="0"/>
              </a:rPr>
              <a:t>high percentage </a:t>
            </a:r>
            <a:r>
              <a:rPr lang="en-US" sz="1600" b="1" dirty="0">
                <a:latin typeface="Rockwell" pitchFamily="18" charset="0"/>
                <a:cs typeface="Arial" pitchFamily="34" charset="0"/>
              </a:rPr>
              <a:t>of </a:t>
            </a:r>
            <a:r>
              <a:rPr lang="en-US" sz="1600" b="1" dirty="0">
                <a:solidFill>
                  <a:srgbClr val="FF0000"/>
                </a:solidFill>
                <a:latin typeface="Rockwell" pitchFamily="18" charset="0"/>
                <a:cs typeface="Arial" pitchFamily="34" charset="0"/>
              </a:rPr>
              <a:t>adhesion </a:t>
            </a:r>
            <a:r>
              <a:rPr lang="en-US" sz="1600" b="1" dirty="0">
                <a:latin typeface="Rockwell" pitchFamily="18" charset="0"/>
                <a:cs typeface="Arial" pitchFamily="34" charset="0"/>
              </a:rPr>
              <a:t>could possibly </a:t>
            </a:r>
            <a:r>
              <a:rPr lang="en-US" sz="1600" b="1" dirty="0">
                <a:solidFill>
                  <a:srgbClr val="FF0000"/>
                </a:solidFill>
                <a:latin typeface="Rockwell" pitchFamily="18" charset="0"/>
                <a:cs typeface="Arial" pitchFamily="34" charset="0"/>
              </a:rPr>
              <a:t>stimulate the immune system </a:t>
            </a:r>
            <a:r>
              <a:rPr lang="en-US" sz="1600" b="1" dirty="0">
                <a:latin typeface="Rockwell" pitchFamily="18" charset="0"/>
                <a:cs typeface="Arial" pitchFamily="34" charset="0"/>
              </a:rPr>
              <a:t>and </a:t>
            </a:r>
            <a:r>
              <a:rPr lang="en-US" sz="1600" b="1" dirty="0">
                <a:solidFill>
                  <a:srgbClr val="FF0000"/>
                </a:solidFill>
                <a:latin typeface="Rockwell" pitchFamily="18" charset="0"/>
                <a:cs typeface="Arial" pitchFamily="34" charset="0"/>
              </a:rPr>
              <a:t>prevent the implantation of pathogens </a:t>
            </a:r>
            <a:r>
              <a:rPr lang="en-US" sz="1600" b="1" dirty="0">
                <a:latin typeface="Rockwell" pitchFamily="18" charset="0"/>
                <a:cs typeface="Arial" pitchFamily="34" charset="0"/>
              </a:rPr>
              <a:t>on intestinal epithelial cells </a:t>
            </a:r>
            <a:r>
              <a:rPr lang="en-US" sz="1600" b="1" dirty="0">
                <a:solidFill>
                  <a:srgbClr val="FF0000"/>
                </a:solidFill>
                <a:latin typeface="Rockwell" pitchFamily="18" charset="0"/>
                <a:cs typeface="Arial" pitchFamily="34" charset="0"/>
              </a:rPr>
              <a:t>through competition mechanisms</a:t>
            </a:r>
            <a:r>
              <a:rPr lang="en-US" sz="1600" b="1" dirty="0" smtClean="0">
                <a:latin typeface="Rockwell" pitchFamily="18" charset="0"/>
                <a:cs typeface="Arial" pitchFamily="34" charset="0"/>
              </a:rPr>
              <a:t>.</a:t>
            </a:r>
          </a:p>
          <a:p>
            <a:pPr algn="just"/>
            <a:endParaRPr lang="fr-FR" sz="1600" b="1" dirty="0" smtClean="0">
              <a:latin typeface="Arial" pitchFamily="34" charset="0"/>
              <a:cs typeface="Arial" pitchFamily="34" charset="0"/>
            </a:endParaRPr>
          </a:p>
          <a:p>
            <a:pPr algn="just"/>
            <a:r>
              <a:rPr lang="fr-FR" sz="1400" b="1" dirty="0" smtClean="0">
                <a:latin typeface="Arial" pitchFamily="34" charset="0"/>
                <a:cs typeface="Arial" pitchFamily="34" charset="0"/>
              </a:rPr>
              <a:t>Un </a:t>
            </a:r>
            <a:r>
              <a:rPr lang="fr-FR" sz="1400" b="1" dirty="0" err="1" smtClean="0">
                <a:latin typeface="Arial" pitchFamily="34" charset="0"/>
                <a:cs typeface="Arial" pitchFamily="34" charset="0"/>
              </a:rPr>
              <a:t>probiotique</a:t>
            </a:r>
            <a:r>
              <a:rPr lang="fr-FR" sz="1400" b="1" dirty="0" smtClean="0">
                <a:latin typeface="Arial" pitchFamily="34" charset="0"/>
                <a:cs typeface="Arial" pitchFamily="34" charset="0"/>
              </a:rPr>
              <a:t> ayant un </a:t>
            </a:r>
            <a:r>
              <a:rPr lang="fr-FR" sz="1400" b="1" dirty="0" smtClean="0">
                <a:solidFill>
                  <a:srgbClr val="FF0000"/>
                </a:solidFill>
                <a:latin typeface="Arial" pitchFamily="34" charset="0"/>
                <a:cs typeface="Arial" pitchFamily="34" charset="0"/>
              </a:rPr>
              <a:t>fort pourcentage d’adhésion </a:t>
            </a:r>
            <a:r>
              <a:rPr lang="fr-FR" sz="1400" b="1" dirty="0" smtClean="0">
                <a:latin typeface="Arial" pitchFamily="34" charset="0"/>
                <a:cs typeface="Arial" pitchFamily="34" charset="0"/>
              </a:rPr>
              <a:t>pourra éventuellement </a:t>
            </a:r>
            <a:r>
              <a:rPr lang="fr-FR" sz="1400" b="1" dirty="0" smtClean="0">
                <a:solidFill>
                  <a:srgbClr val="FF0000"/>
                </a:solidFill>
                <a:latin typeface="Arial" pitchFamily="34" charset="0"/>
                <a:cs typeface="Arial" pitchFamily="34" charset="0"/>
              </a:rPr>
              <a:t>stimuler le système immunitaire </a:t>
            </a:r>
            <a:r>
              <a:rPr lang="fr-FR" sz="1400" b="1" dirty="0" smtClean="0">
                <a:latin typeface="Arial" pitchFamily="34" charset="0"/>
                <a:cs typeface="Arial" pitchFamily="34" charset="0"/>
              </a:rPr>
              <a:t>et </a:t>
            </a:r>
            <a:r>
              <a:rPr lang="fr-FR" sz="1400" b="1" dirty="0" smtClean="0">
                <a:solidFill>
                  <a:srgbClr val="FF0000"/>
                </a:solidFill>
                <a:latin typeface="Arial" pitchFamily="34" charset="0"/>
                <a:cs typeface="Arial" pitchFamily="34" charset="0"/>
              </a:rPr>
              <a:t>prévenir l’implantation de pathogènes </a:t>
            </a:r>
            <a:r>
              <a:rPr lang="fr-FR" sz="1400" b="1" dirty="0" smtClean="0">
                <a:latin typeface="Arial" pitchFamily="34" charset="0"/>
                <a:cs typeface="Arial" pitchFamily="34" charset="0"/>
              </a:rPr>
              <a:t>sur les cellules épithéliales de l’intestin par des </a:t>
            </a:r>
            <a:r>
              <a:rPr lang="fr-FR" sz="1400" b="1" dirty="0" smtClean="0">
                <a:solidFill>
                  <a:srgbClr val="FF0000"/>
                </a:solidFill>
                <a:latin typeface="Arial" pitchFamily="34" charset="0"/>
                <a:cs typeface="Arial" pitchFamily="34" charset="0"/>
              </a:rPr>
              <a:t>mécanismes de compétition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INKPAD\AppData\Local\Packages\Microsoft.Windows.Photos_8wekyb3d8bbwe\TempState\ShareServiceTempFolder\Probiotics-adherence-to-intestinal-epithelial-cells-This-adhesion-is-facilitated-b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416824"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426431"/>
            <a:ext cx="8640960" cy="2292935"/>
          </a:xfrm>
          <a:prstGeom prst="rect">
            <a:avLst/>
          </a:prstGeom>
        </p:spPr>
        <p:txBody>
          <a:bodyPr wrap="square">
            <a:spAutoFit/>
          </a:bodyPr>
          <a:lstStyle/>
          <a:p>
            <a:pPr algn="just"/>
            <a:r>
              <a:rPr lang="fr-FR" sz="1400" b="1" dirty="0" smtClean="0">
                <a:latin typeface="Rockwell" pitchFamily="18" charset="0"/>
              </a:rPr>
              <a:t>This </a:t>
            </a:r>
            <a:r>
              <a:rPr lang="fr-FR" sz="1400" b="1" dirty="0" err="1">
                <a:latin typeface="Rockwell" pitchFamily="18" charset="0"/>
              </a:rPr>
              <a:t>adhesion</a:t>
            </a:r>
            <a:r>
              <a:rPr lang="fr-FR" sz="1400" b="1" dirty="0">
                <a:latin typeface="Rockwell" pitchFamily="18" charset="0"/>
              </a:rPr>
              <a:t> </a:t>
            </a:r>
            <a:r>
              <a:rPr lang="fr-FR" sz="1400" b="1" dirty="0" err="1">
                <a:latin typeface="Rockwell" pitchFamily="18" charset="0"/>
              </a:rPr>
              <a:t>is</a:t>
            </a:r>
            <a:r>
              <a:rPr lang="fr-FR" sz="1400" b="1" dirty="0">
                <a:latin typeface="Rockwell" pitchFamily="18" charset="0"/>
              </a:rPr>
              <a:t> </a:t>
            </a:r>
            <a:r>
              <a:rPr lang="fr-FR" sz="1400" b="1" dirty="0" err="1">
                <a:solidFill>
                  <a:srgbClr val="FF0000"/>
                </a:solidFill>
                <a:latin typeface="Rockwell" pitchFamily="18" charset="0"/>
              </a:rPr>
              <a:t>facilitated</a:t>
            </a:r>
            <a:r>
              <a:rPr lang="fr-FR" sz="1400" b="1" dirty="0">
                <a:latin typeface="Rockwell" pitchFamily="18" charset="0"/>
              </a:rPr>
              <a:t> by </a:t>
            </a:r>
            <a:r>
              <a:rPr lang="fr-FR" sz="1400" b="1" dirty="0" err="1">
                <a:solidFill>
                  <a:srgbClr val="FF0000"/>
                </a:solidFill>
                <a:latin typeface="Rockwell" pitchFamily="18" charset="0"/>
              </a:rPr>
              <a:t>specific</a:t>
            </a:r>
            <a:r>
              <a:rPr lang="fr-FR" sz="1400" b="1" dirty="0">
                <a:solidFill>
                  <a:srgbClr val="FF0000"/>
                </a:solidFill>
                <a:latin typeface="Rockwell" pitchFamily="18" charset="0"/>
              </a:rPr>
              <a:t> surface </a:t>
            </a:r>
            <a:r>
              <a:rPr lang="fr-FR" sz="1400" b="1" dirty="0" err="1">
                <a:latin typeface="Rockwell" pitchFamily="18" charset="0"/>
              </a:rPr>
              <a:t>determiners</a:t>
            </a:r>
            <a:r>
              <a:rPr lang="fr-FR" sz="1400" b="1" dirty="0">
                <a:latin typeface="Rockwell" pitchFamily="18" charset="0"/>
              </a:rPr>
              <a:t> </a:t>
            </a:r>
            <a:r>
              <a:rPr lang="fr-FR" sz="1400" b="1" dirty="0" err="1">
                <a:latin typeface="Rockwell" pitchFamily="18" charset="0"/>
              </a:rPr>
              <a:t>present</a:t>
            </a:r>
            <a:r>
              <a:rPr lang="fr-FR" sz="1400" b="1" dirty="0">
                <a:latin typeface="Rockwell" pitchFamily="18" charset="0"/>
              </a:rPr>
              <a:t> in </a:t>
            </a:r>
            <a:r>
              <a:rPr lang="fr-FR" sz="1400" b="1" dirty="0" err="1">
                <a:latin typeface="Rockwell" pitchFamily="18" charset="0"/>
              </a:rPr>
              <a:t>probiotics</a:t>
            </a:r>
            <a:r>
              <a:rPr lang="fr-FR" sz="1400" b="1" dirty="0">
                <a:latin typeface="Rockwell" pitchFamily="18" charset="0"/>
              </a:rPr>
              <a:t>. </a:t>
            </a:r>
            <a:r>
              <a:rPr lang="fr-FR" sz="1400" b="1" dirty="0" err="1">
                <a:latin typeface="Rockwell" pitchFamily="18" charset="0"/>
              </a:rPr>
              <a:t>These</a:t>
            </a:r>
            <a:r>
              <a:rPr lang="fr-FR" sz="1400" b="1" dirty="0">
                <a:latin typeface="Rockwell" pitchFamily="18" charset="0"/>
              </a:rPr>
              <a:t> </a:t>
            </a:r>
            <a:r>
              <a:rPr lang="fr-FR" sz="1400" b="1" dirty="0" err="1">
                <a:latin typeface="Rockwell" pitchFamily="18" charset="0"/>
              </a:rPr>
              <a:t>determiners</a:t>
            </a:r>
            <a:r>
              <a:rPr lang="fr-FR" sz="1400" b="1" dirty="0">
                <a:latin typeface="Rockwell" pitchFamily="18" charset="0"/>
              </a:rPr>
              <a:t> </a:t>
            </a:r>
            <a:r>
              <a:rPr lang="fr-FR" sz="1400" b="1" dirty="0" err="1">
                <a:solidFill>
                  <a:srgbClr val="FF0000"/>
                </a:solidFill>
                <a:latin typeface="Rockwell" pitchFamily="18" charset="0"/>
              </a:rPr>
              <a:t>target</a:t>
            </a:r>
            <a:r>
              <a:rPr lang="fr-FR" sz="1400" b="1" dirty="0">
                <a:latin typeface="Rockwell" pitchFamily="18" charset="0"/>
              </a:rPr>
              <a:t> </a:t>
            </a:r>
            <a:r>
              <a:rPr lang="fr-FR" sz="1400" b="1" dirty="0" err="1">
                <a:latin typeface="Rockwell" pitchFamily="18" charset="0"/>
              </a:rPr>
              <a:t>either</a:t>
            </a:r>
            <a:r>
              <a:rPr lang="fr-FR" sz="1400" b="1" dirty="0">
                <a:latin typeface="Rockwell" pitchFamily="18" charset="0"/>
              </a:rPr>
              <a:t> the intestinal </a:t>
            </a:r>
            <a:r>
              <a:rPr lang="fr-FR" sz="1400" b="1" dirty="0" err="1">
                <a:solidFill>
                  <a:srgbClr val="FF0000"/>
                </a:solidFill>
                <a:latin typeface="Rockwell" pitchFamily="18" charset="0"/>
              </a:rPr>
              <a:t>epithelial</a:t>
            </a:r>
            <a:r>
              <a:rPr lang="fr-FR" sz="1400" b="1" dirty="0">
                <a:solidFill>
                  <a:srgbClr val="FF0000"/>
                </a:solidFill>
                <a:latin typeface="Rockwell" pitchFamily="18" charset="0"/>
              </a:rPr>
              <a:t> </a:t>
            </a:r>
            <a:r>
              <a:rPr lang="fr-FR" sz="1400" b="1" dirty="0" err="1">
                <a:solidFill>
                  <a:srgbClr val="FF0000"/>
                </a:solidFill>
                <a:latin typeface="Rockwell" pitchFamily="18" charset="0"/>
              </a:rPr>
              <a:t>cells</a:t>
            </a:r>
            <a:r>
              <a:rPr lang="fr-FR" sz="1400" b="1" dirty="0">
                <a:solidFill>
                  <a:srgbClr val="FF0000"/>
                </a:solidFill>
                <a:latin typeface="Rockwell" pitchFamily="18" charset="0"/>
              </a:rPr>
              <a:t> </a:t>
            </a:r>
            <a:r>
              <a:rPr lang="fr-FR" sz="1400" b="1" dirty="0">
                <a:latin typeface="Rockwell" pitchFamily="18" charset="0"/>
              </a:rPr>
              <a:t>or the </a:t>
            </a:r>
            <a:r>
              <a:rPr lang="fr-FR" sz="1400" b="1" dirty="0" err="1">
                <a:solidFill>
                  <a:srgbClr val="FF0000"/>
                </a:solidFill>
                <a:latin typeface="Rockwell" pitchFamily="18" charset="0"/>
              </a:rPr>
              <a:t>mucous</a:t>
            </a:r>
            <a:r>
              <a:rPr lang="fr-FR" sz="1400" b="1" dirty="0">
                <a:solidFill>
                  <a:srgbClr val="FF0000"/>
                </a:solidFill>
                <a:latin typeface="Rockwell" pitchFamily="18" charset="0"/>
              </a:rPr>
              <a:t> layer </a:t>
            </a:r>
            <a:r>
              <a:rPr lang="fr-FR" sz="1400" b="1" dirty="0" err="1">
                <a:latin typeface="Rockwell" pitchFamily="18" charset="0"/>
              </a:rPr>
              <a:t>overlaying</a:t>
            </a:r>
            <a:r>
              <a:rPr lang="fr-FR" sz="1400" b="1" dirty="0">
                <a:latin typeface="Rockwell" pitchFamily="18" charset="0"/>
              </a:rPr>
              <a:t> </a:t>
            </a:r>
            <a:r>
              <a:rPr lang="fr-FR" sz="1400" b="1" dirty="0" err="1">
                <a:latin typeface="Rockwell" pitchFamily="18" charset="0"/>
              </a:rPr>
              <a:t>them</a:t>
            </a:r>
            <a:r>
              <a:rPr lang="fr-FR" sz="1400" b="1" dirty="0">
                <a:latin typeface="Rockwell" pitchFamily="18" charset="0"/>
              </a:rPr>
              <a:t>. </a:t>
            </a:r>
            <a:r>
              <a:rPr lang="fr-FR" sz="1400" b="1" dirty="0">
                <a:solidFill>
                  <a:srgbClr val="FF0000"/>
                </a:solidFill>
                <a:latin typeface="Rockwell" pitchFamily="18" charset="0"/>
              </a:rPr>
              <a:t>Mucus-</a:t>
            </a:r>
            <a:r>
              <a:rPr lang="fr-FR" sz="1400" b="1" dirty="0" err="1">
                <a:solidFill>
                  <a:srgbClr val="FF0000"/>
                </a:solidFill>
                <a:latin typeface="Rockwell" pitchFamily="18" charset="0"/>
              </a:rPr>
              <a:t>binding</a:t>
            </a:r>
            <a:r>
              <a:rPr lang="fr-FR" sz="1400" b="1" dirty="0">
                <a:solidFill>
                  <a:srgbClr val="FF0000"/>
                </a:solidFill>
                <a:latin typeface="Rockwell" pitchFamily="18" charset="0"/>
              </a:rPr>
              <a:t> </a:t>
            </a:r>
            <a:r>
              <a:rPr lang="fr-FR" sz="1400" b="1" dirty="0" err="1">
                <a:solidFill>
                  <a:srgbClr val="FF0000"/>
                </a:solidFill>
                <a:latin typeface="Rockwell" pitchFamily="18" charset="0"/>
              </a:rPr>
              <a:t>protein</a:t>
            </a:r>
            <a:r>
              <a:rPr lang="fr-FR" sz="1400" b="1" dirty="0">
                <a:solidFill>
                  <a:srgbClr val="FF0000"/>
                </a:solidFill>
                <a:latin typeface="Rockwell" pitchFamily="18" charset="0"/>
              </a:rPr>
              <a:t> (MUB)</a:t>
            </a:r>
            <a:r>
              <a:rPr lang="fr-FR" sz="1400" b="1" dirty="0">
                <a:latin typeface="Rockwell" pitchFamily="18" charset="0"/>
              </a:rPr>
              <a:t> and </a:t>
            </a:r>
            <a:r>
              <a:rPr lang="fr-FR" sz="1400" b="1" dirty="0" err="1">
                <a:solidFill>
                  <a:srgbClr val="FF0000"/>
                </a:solidFill>
                <a:latin typeface="Rockwell" pitchFamily="18" charset="0"/>
              </a:rPr>
              <a:t>MapA</a:t>
            </a:r>
            <a:r>
              <a:rPr lang="fr-FR" sz="1400" b="1" dirty="0">
                <a:latin typeface="Rockwell" pitchFamily="18" charset="0"/>
              </a:rPr>
              <a:t> (</a:t>
            </a:r>
            <a:r>
              <a:rPr lang="fr-FR" sz="1400" b="1" dirty="0" err="1">
                <a:solidFill>
                  <a:srgbClr val="FF0000"/>
                </a:solidFill>
                <a:latin typeface="Rockwell" pitchFamily="18" charset="0"/>
              </a:rPr>
              <a:t>Mucous</a:t>
            </a:r>
            <a:r>
              <a:rPr lang="fr-FR" sz="1400" b="1" dirty="0">
                <a:solidFill>
                  <a:srgbClr val="FF0000"/>
                </a:solidFill>
                <a:latin typeface="Rockwell" pitchFamily="18" charset="0"/>
              </a:rPr>
              <a:t> </a:t>
            </a:r>
            <a:r>
              <a:rPr lang="fr-FR" sz="1400" b="1" dirty="0" err="1">
                <a:solidFill>
                  <a:srgbClr val="FF0000"/>
                </a:solidFill>
                <a:latin typeface="Rockwell" pitchFamily="18" charset="0"/>
              </a:rPr>
              <a:t>adhesion-promoting</a:t>
            </a:r>
            <a:r>
              <a:rPr lang="fr-FR" sz="1400" b="1" dirty="0">
                <a:solidFill>
                  <a:srgbClr val="FF0000"/>
                </a:solidFill>
                <a:latin typeface="Rockwell" pitchFamily="18" charset="0"/>
              </a:rPr>
              <a:t> </a:t>
            </a:r>
            <a:r>
              <a:rPr lang="fr-FR" sz="1400" b="1" dirty="0" err="1">
                <a:solidFill>
                  <a:srgbClr val="FF0000"/>
                </a:solidFill>
                <a:latin typeface="Rockwell" pitchFamily="18" charset="0"/>
              </a:rPr>
              <a:t>protein</a:t>
            </a:r>
            <a:r>
              <a:rPr lang="fr-FR" sz="1400" b="1" dirty="0">
                <a:latin typeface="Rockwell" pitchFamily="18" charset="0"/>
              </a:rPr>
              <a:t>) of </a:t>
            </a:r>
            <a:r>
              <a:rPr lang="fr-FR" sz="1400" b="1" i="1" dirty="0" err="1" smtClean="0">
                <a:solidFill>
                  <a:srgbClr val="FF0000"/>
                </a:solidFill>
                <a:latin typeface="Rockwell" pitchFamily="18" charset="0"/>
              </a:rPr>
              <a:t>L.reuteri</a:t>
            </a:r>
            <a:r>
              <a:rPr lang="fr-FR" sz="1400" b="1" dirty="0" smtClean="0">
                <a:latin typeface="Rockwell" pitchFamily="18" charset="0"/>
              </a:rPr>
              <a:t> </a:t>
            </a:r>
            <a:r>
              <a:rPr lang="fr-FR" sz="1400" b="1" dirty="0">
                <a:latin typeface="Rockwell" pitchFamily="18" charset="0"/>
              </a:rPr>
              <a:t>and </a:t>
            </a:r>
            <a:r>
              <a:rPr lang="fr-FR" sz="1400" b="1" i="1" dirty="0" err="1" smtClean="0">
                <a:solidFill>
                  <a:srgbClr val="FF0000"/>
                </a:solidFill>
                <a:latin typeface="Rockwell" pitchFamily="18" charset="0"/>
              </a:rPr>
              <a:t>L.fermentum</a:t>
            </a:r>
            <a:r>
              <a:rPr lang="fr-FR" sz="1400" b="1" dirty="0" smtClean="0">
                <a:latin typeface="Rockwell" pitchFamily="18" charset="0"/>
              </a:rPr>
              <a:t> </a:t>
            </a:r>
            <a:r>
              <a:rPr lang="fr-FR" sz="1400" b="1" dirty="0" err="1">
                <a:latin typeface="Rockwell" pitchFamily="18" charset="0"/>
              </a:rPr>
              <a:t>respectively</a:t>
            </a:r>
            <a:r>
              <a:rPr lang="fr-FR" sz="1400" b="1" dirty="0">
                <a:latin typeface="Rockwell" pitchFamily="18" charset="0"/>
              </a:rPr>
              <a:t> </a:t>
            </a:r>
            <a:r>
              <a:rPr lang="fr-FR" sz="1400" b="1" dirty="0" err="1">
                <a:latin typeface="Rockwell" pitchFamily="18" charset="0"/>
              </a:rPr>
              <a:t>target</a:t>
            </a:r>
            <a:r>
              <a:rPr lang="fr-FR" sz="1400" b="1" dirty="0">
                <a:latin typeface="Rockwell" pitchFamily="18" charset="0"/>
              </a:rPr>
              <a:t> </a:t>
            </a:r>
            <a:r>
              <a:rPr lang="fr-FR" sz="1400" b="1" dirty="0" err="1">
                <a:latin typeface="Rockwell" pitchFamily="18" charset="0"/>
              </a:rPr>
              <a:t>overlaying</a:t>
            </a:r>
            <a:r>
              <a:rPr lang="fr-FR" sz="1400" b="1" dirty="0">
                <a:latin typeface="Rockwell" pitchFamily="18" charset="0"/>
              </a:rPr>
              <a:t> mucus. </a:t>
            </a:r>
            <a:r>
              <a:rPr lang="fr-FR" sz="1400" b="1" i="1" dirty="0" err="1">
                <a:latin typeface="Rockwell" pitchFamily="18" charset="0"/>
              </a:rPr>
              <a:t>Bifidobacterium</a:t>
            </a:r>
            <a:r>
              <a:rPr lang="fr-FR" sz="1400" b="1" i="1" dirty="0">
                <a:latin typeface="Rockwell" pitchFamily="18" charset="0"/>
              </a:rPr>
              <a:t> </a:t>
            </a:r>
            <a:r>
              <a:rPr lang="fr-FR" sz="1400" b="1" i="1" dirty="0" err="1">
                <a:latin typeface="Rockwell" pitchFamily="18" charset="0"/>
              </a:rPr>
              <a:t>bifidum</a:t>
            </a:r>
            <a:r>
              <a:rPr lang="fr-FR" sz="1400" b="1" i="1" dirty="0">
                <a:latin typeface="Rockwell" pitchFamily="18" charset="0"/>
              </a:rPr>
              <a:t> </a:t>
            </a:r>
            <a:r>
              <a:rPr lang="fr-FR" sz="1400" b="1" dirty="0">
                <a:latin typeface="Rockwell" pitchFamily="18" charset="0"/>
              </a:rPr>
              <a:t>and </a:t>
            </a:r>
            <a:r>
              <a:rPr lang="fr-FR" sz="1400" b="1" i="1" dirty="0" err="1" smtClean="0">
                <a:solidFill>
                  <a:srgbClr val="FF0000"/>
                </a:solidFill>
                <a:latin typeface="Rockwell" pitchFamily="18" charset="0"/>
              </a:rPr>
              <a:t>B.animalis</a:t>
            </a:r>
            <a:r>
              <a:rPr lang="fr-FR" sz="1400" b="1" dirty="0" smtClean="0">
                <a:latin typeface="Rockwell" pitchFamily="18" charset="0"/>
              </a:rPr>
              <a:t> </a:t>
            </a:r>
            <a:r>
              <a:rPr lang="fr-FR" sz="1400" b="1" dirty="0" err="1">
                <a:latin typeface="Rockwell" pitchFamily="18" charset="0"/>
              </a:rPr>
              <a:t>possess</a:t>
            </a:r>
            <a:r>
              <a:rPr lang="fr-FR" sz="1400" b="1" dirty="0">
                <a:latin typeface="Rockwell" pitchFamily="18" charset="0"/>
              </a:rPr>
              <a:t> </a:t>
            </a:r>
            <a:r>
              <a:rPr lang="fr-FR" sz="1400" b="1" dirty="0" err="1">
                <a:solidFill>
                  <a:srgbClr val="FF0000"/>
                </a:solidFill>
                <a:latin typeface="Rockwell" pitchFamily="18" charset="0"/>
              </a:rPr>
              <a:t>proteins</a:t>
            </a:r>
            <a:r>
              <a:rPr lang="fr-FR" sz="1400" b="1" dirty="0">
                <a:solidFill>
                  <a:srgbClr val="FF0000"/>
                </a:solidFill>
                <a:latin typeface="Rockwell" pitchFamily="18" charset="0"/>
              </a:rPr>
              <a:t> </a:t>
            </a:r>
            <a:r>
              <a:rPr lang="fr-FR" sz="1400" b="1" dirty="0" err="1">
                <a:latin typeface="Rockwell" pitchFamily="18" charset="0"/>
              </a:rPr>
              <a:t>that</a:t>
            </a:r>
            <a:r>
              <a:rPr lang="fr-FR" sz="1400" b="1" dirty="0">
                <a:latin typeface="Rockwell" pitchFamily="18" charset="0"/>
              </a:rPr>
              <a:t> </a:t>
            </a:r>
            <a:r>
              <a:rPr lang="fr-FR" sz="1400" b="1" dirty="0" err="1">
                <a:solidFill>
                  <a:srgbClr val="FF0000"/>
                </a:solidFill>
                <a:latin typeface="Rockwell" pitchFamily="18" charset="0"/>
              </a:rPr>
              <a:t>bind</a:t>
            </a:r>
            <a:r>
              <a:rPr lang="fr-FR" sz="1400" b="1" dirty="0">
                <a:solidFill>
                  <a:srgbClr val="FF0000"/>
                </a:solidFill>
                <a:latin typeface="Rockwell" pitchFamily="18" charset="0"/>
              </a:rPr>
              <a:t> with </a:t>
            </a:r>
            <a:r>
              <a:rPr lang="fr-FR" sz="1400" b="1" dirty="0" err="1" smtClean="0">
                <a:solidFill>
                  <a:srgbClr val="FF0000"/>
                </a:solidFill>
                <a:latin typeface="Rockwell" pitchFamily="18" charset="0"/>
              </a:rPr>
              <a:t>enterocytes</a:t>
            </a:r>
            <a:endParaRPr lang="fr-FR" sz="1400" b="1" dirty="0" smtClean="0">
              <a:solidFill>
                <a:srgbClr val="FF0000"/>
              </a:solidFill>
              <a:latin typeface="Rockwell" pitchFamily="18" charset="0"/>
            </a:endParaRPr>
          </a:p>
          <a:p>
            <a:pPr algn="just"/>
            <a:endParaRPr lang="fr-FR" sz="800" b="1" dirty="0">
              <a:solidFill>
                <a:srgbClr val="FF0000"/>
              </a:solidFill>
              <a:latin typeface="Rockwell" pitchFamily="18" charset="0"/>
            </a:endParaRPr>
          </a:p>
          <a:p>
            <a:pPr algn="just"/>
            <a:r>
              <a:rPr lang="fr-FR" sz="1300" b="1" dirty="0">
                <a:latin typeface="Arial" pitchFamily="34" charset="0"/>
                <a:cs typeface="Arial" pitchFamily="34" charset="0"/>
              </a:rPr>
              <a:t>Cette adhésion est facilitée par des </a:t>
            </a:r>
            <a:r>
              <a:rPr lang="fr-FR" sz="1300" b="1" dirty="0">
                <a:solidFill>
                  <a:srgbClr val="FF0000"/>
                </a:solidFill>
                <a:latin typeface="Arial" pitchFamily="34" charset="0"/>
                <a:cs typeface="Arial" pitchFamily="34" charset="0"/>
              </a:rPr>
              <a:t>déterminants de surface spécifiques </a:t>
            </a:r>
            <a:r>
              <a:rPr lang="fr-FR" sz="1300" b="1" dirty="0">
                <a:latin typeface="Arial" pitchFamily="34" charset="0"/>
                <a:cs typeface="Arial" pitchFamily="34" charset="0"/>
              </a:rPr>
              <a:t>présents </a:t>
            </a:r>
            <a:r>
              <a:rPr lang="fr-FR" sz="1300" b="1" dirty="0" smtClean="0">
                <a:latin typeface="Arial" pitchFamily="34" charset="0"/>
                <a:cs typeface="Arial" pitchFamily="34" charset="0"/>
              </a:rPr>
              <a:t>chez </a:t>
            </a:r>
            <a:r>
              <a:rPr lang="fr-FR" sz="1300" b="1" dirty="0">
                <a:latin typeface="Arial" pitchFamily="34" charset="0"/>
                <a:cs typeface="Arial" pitchFamily="34" charset="0"/>
              </a:rPr>
              <a:t>les </a:t>
            </a:r>
            <a:r>
              <a:rPr lang="fr-FR" sz="1300" b="1" dirty="0" err="1">
                <a:latin typeface="Arial" pitchFamily="34" charset="0"/>
                <a:cs typeface="Arial" pitchFamily="34" charset="0"/>
              </a:rPr>
              <a:t>probiotiques</a:t>
            </a:r>
            <a:r>
              <a:rPr lang="fr-FR" sz="1300" b="1" dirty="0">
                <a:latin typeface="Arial" pitchFamily="34" charset="0"/>
                <a:cs typeface="Arial" pitchFamily="34" charset="0"/>
              </a:rPr>
              <a:t>. Ces déterminants </a:t>
            </a:r>
            <a:r>
              <a:rPr lang="fr-FR" sz="1300" b="1" dirty="0">
                <a:solidFill>
                  <a:srgbClr val="FF0000"/>
                </a:solidFill>
                <a:latin typeface="Arial" pitchFamily="34" charset="0"/>
                <a:cs typeface="Arial" pitchFamily="34" charset="0"/>
              </a:rPr>
              <a:t>ciblent</a:t>
            </a:r>
            <a:r>
              <a:rPr lang="fr-FR" sz="1300" b="1" dirty="0">
                <a:latin typeface="Arial" pitchFamily="34" charset="0"/>
                <a:cs typeface="Arial" pitchFamily="34" charset="0"/>
              </a:rPr>
              <a:t> soit les </a:t>
            </a:r>
            <a:r>
              <a:rPr lang="fr-FR" sz="1300" b="1" dirty="0">
                <a:solidFill>
                  <a:srgbClr val="FF0000"/>
                </a:solidFill>
                <a:latin typeface="Arial" pitchFamily="34" charset="0"/>
                <a:cs typeface="Arial" pitchFamily="34" charset="0"/>
              </a:rPr>
              <a:t>cellules épithéliales intestinales</a:t>
            </a:r>
            <a:r>
              <a:rPr lang="fr-FR" sz="1300" b="1" dirty="0">
                <a:latin typeface="Arial" pitchFamily="34" charset="0"/>
                <a:cs typeface="Arial" pitchFamily="34" charset="0"/>
              </a:rPr>
              <a:t>, soit la </a:t>
            </a:r>
            <a:r>
              <a:rPr lang="fr-FR" sz="1300" b="1" dirty="0">
                <a:solidFill>
                  <a:srgbClr val="FF0000"/>
                </a:solidFill>
                <a:latin typeface="Arial" pitchFamily="34" charset="0"/>
                <a:cs typeface="Arial" pitchFamily="34" charset="0"/>
              </a:rPr>
              <a:t>couche </a:t>
            </a:r>
            <a:r>
              <a:rPr lang="fr-FR" sz="1300" b="1" dirty="0" smtClean="0">
                <a:solidFill>
                  <a:srgbClr val="FF0000"/>
                </a:solidFill>
                <a:latin typeface="Arial" pitchFamily="34" charset="0"/>
                <a:cs typeface="Arial" pitchFamily="34" charset="0"/>
              </a:rPr>
              <a:t>mucus </a:t>
            </a:r>
            <a:r>
              <a:rPr lang="fr-FR" sz="1300" b="1" dirty="0">
                <a:latin typeface="Arial" pitchFamily="34" charset="0"/>
                <a:cs typeface="Arial" pitchFamily="34" charset="0"/>
              </a:rPr>
              <a:t>qui les recouvre. La protéine de liaison au mucus (MUB) et la </a:t>
            </a:r>
            <a:r>
              <a:rPr lang="fr-FR" sz="1300" b="1" dirty="0" err="1">
                <a:latin typeface="Arial" pitchFamily="34" charset="0"/>
                <a:cs typeface="Arial" pitchFamily="34" charset="0"/>
              </a:rPr>
              <a:t>MapA</a:t>
            </a:r>
            <a:r>
              <a:rPr lang="fr-FR" sz="1300" b="1" dirty="0">
                <a:latin typeface="Arial" pitchFamily="34" charset="0"/>
                <a:cs typeface="Arial" pitchFamily="34" charset="0"/>
              </a:rPr>
              <a:t> (protéine favorisant l'adhésion muqueuse) de </a:t>
            </a:r>
            <a:r>
              <a:rPr lang="fr-FR" sz="1300" b="1" i="1" dirty="0" err="1">
                <a:solidFill>
                  <a:srgbClr val="FF0000"/>
                </a:solidFill>
                <a:latin typeface="Arial" pitchFamily="34" charset="0"/>
                <a:cs typeface="Arial" pitchFamily="34" charset="0"/>
              </a:rPr>
              <a:t>L.reuteri</a:t>
            </a:r>
            <a:r>
              <a:rPr lang="fr-FR" sz="1300" b="1" dirty="0">
                <a:latin typeface="Arial" pitchFamily="34" charset="0"/>
                <a:cs typeface="Arial" pitchFamily="34" charset="0"/>
              </a:rPr>
              <a:t> et </a:t>
            </a:r>
            <a:r>
              <a:rPr lang="fr-FR" sz="1300" b="1" i="1" dirty="0" err="1">
                <a:solidFill>
                  <a:srgbClr val="FF0000"/>
                </a:solidFill>
                <a:latin typeface="Arial" pitchFamily="34" charset="0"/>
                <a:cs typeface="Arial" pitchFamily="34" charset="0"/>
              </a:rPr>
              <a:t>L.fermentum</a:t>
            </a:r>
            <a:r>
              <a:rPr lang="fr-FR" sz="1300" b="1" dirty="0">
                <a:latin typeface="Arial" pitchFamily="34" charset="0"/>
                <a:cs typeface="Arial" pitchFamily="34" charset="0"/>
              </a:rPr>
              <a:t> ciblent respectivement le </a:t>
            </a:r>
            <a:r>
              <a:rPr lang="fr-FR" sz="1300" b="1" dirty="0" smtClean="0">
                <a:solidFill>
                  <a:srgbClr val="FF0000"/>
                </a:solidFill>
                <a:latin typeface="Arial" pitchFamily="34" charset="0"/>
                <a:cs typeface="Arial" pitchFamily="34" charset="0"/>
              </a:rPr>
              <a:t>mucus</a:t>
            </a:r>
            <a:r>
              <a:rPr lang="fr-FR" sz="1300" b="1" dirty="0" smtClean="0">
                <a:latin typeface="Arial" pitchFamily="34" charset="0"/>
                <a:cs typeface="Arial" pitchFamily="34" charset="0"/>
              </a:rPr>
              <a:t>. </a:t>
            </a:r>
            <a:r>
              <a:rPr lang="fr-FR" sz="1300" b="1" i="1" dirty="0" err="1">
                <a:solidFill>
                  <a:srgbClr val="FF0000"/>
                </a:solidFill>
                <a:latin typeface="Arial" pitchFamily="34" charset="0"/>
                <a:cs typeface="Arial" pitchFamily="34" charset="0"/>
              </a:rPr>
              <a:t>Bifidobacterium</a:t>
            </a:r>
            <a:r>
              <a:rPr lang="fr-FR" sz="1300" b="1" i="1" dirty="0">
                <a:solidFill>
                  <a:srgbClr val="FF0000"/>
                </a:solidFill>
                <a:latin typeface="Arial" pitchFamily="34" charset="0"/>
                <a:cs typeface="Arial" pitchFamily="34" charset="0"/>
              </a:rPr>
              <a:t> </a:t>
            </a:r>
            <a:r>
              <a:rPr lang="fr-FR" sz="1300" b="1" i="1" dirty="0" err="1">
                <a:solidFill>
                  <a:srgbClr val="FF0000"/>
                </a:solidFill>
                <a:latin typeface="Arial" pitchFamily="34" charset="0"/>
                <a:cs typeface="Arial" pitchFamily="34" charset="0"/>
              </a:rPr>
              <a:t>bifidum</a:t>
            </a:r>
            <a:r>
              <a:rPr lang="fr-FR" sz="1300" b="1" i="1" dirty="0">
                <a:solidFill>
                  <a:srgbClr val="FF0000"/>
                </a:solidFill>
                <a:latin typeface="Arial" pitchFamily="34" charset="0"/>
                <a:cs typeface="Arial" pitchFamily="34" charset="0"/>
              </a:rPr>
              <a:t> </a:t>
            </a:r>
            <a:r>
              <a:rPr lang="fr-FR" sz="1300" b="1" dirty="0">
                <a:latin typeface="Arial" pitchFamily="34" charset="0"/>
                <a:cs typeface="Arial" pitchFamily="34" charset="0"/>
              </a:rPr>
              <a:t>et </a:t>
            </a:r>
            <a:r>
              <a:rPr lang="fr-FR" sz="1300" b="1" i="1" dirty="0" err="1">
                <a:solidFill>
                  <a:srgbClr val="FF0000"/>
                </a:solidFill>
                <a:latin typeface="Arial" pitchFamily="34" charset="0"/>
                <a:cs typeface="Arial" pitchFamily="34" charset="0"/>
              </a:rPr>
              <a:t>B.animalis</a:t>
            </a:r>
            <a:r>
              <a:rPr lang="fr-FR" sz="1300" b="1" dirty="0">
                <a:latin typeface="Arial" pitchFamily="34" charset="0"/>
                <a:cs typeface="Arial" pitchFamily="34" charset="0"/>
              </a:rPr>
              <a:t> possèdent des protéines qui se lient aux entérocytes</a:t>
            </a:r>
          </a:p>
        </p:txBody>
      </p:sp>
    </p:spTree>
    <p:extLst>
      <p:ext uri="{BB962C8B-B14F-4D97-AF65-F5344CB8AC3E}">
        <p14:creationId xmlns:p14="http://schemas.microsoft.com/office/powerpoint/2010/main" val="297018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628800"/>
            <a:ext cx="8786874" cy="4278094"/>
          </a:xfrm>
          <a:prstGeom prst="rect">
            <a:avLst/>
          </a:prstGeom>
        </p:spPr>
        <p:txBody>
          <a:bodyPr wrap="square">
            <a:spAutoFit/>
          </a:bodyPr>
          <a:lstStyle/>
          <a:p>
            <a:pPr algn="just">
              <a:buFont typeface="Wingdings" pitchFamily="2" charset="2"/>
              <a:buChar char="ü"/>
            </a:pPr>
            <a:r>
              <a:rPr lang="en-US" sz="1600" b="1" i="1" dirty="0">
                <a:solidFill>
                  <a:srgbClr val="FF0000"/>
                </a:solidFill>
                <a:latin typeface="Rockwell" pitchFamily="18" charset="0"/>
                <a:cs typeface="Arial" pitchFamily="34" charset="0"/>
              </a:rPr>
              <a:t>In vitro </a:t>
            </a:r>
            <a:r>
              <a:rPr lang="en-US" sz="1600" b="1" dirty="0">
                <a:latin typeface="Rockwell" pitchFamily="18" charset="0"/>
                <a:cs typeface="Arial" pitchFamily="34" charset="0"/>
              </a:rPr>
              <a:t>models to </a:t>
            </a:r>
            <a:r>
              <a:rPr lang="en-US" sz="1600" b="1" dirty="0">
                <a:solidFill>
                  <a:srgbClr val="FF0000"/>
                </a:solidFill>
                <a:latin typeface="Rockwell" pitchFamily="18" charset="0"/>
                <a:cs typeface="Arial" pitchFamily="34" charset="0"/>
              </a:rPr>
              <a:t>assess probiotic </a:t>
            </a:r>
            <a:r>
              <a:rPr lang="en-US" sz="1600" b="1" dirty="0">
                <a:latin typeface="Rockwell" pitchFamily="18" charset="0"/>
                <a:cs typeface="Arial" pitchFamily="34" charset="0"/>
              </a:rPr>
              <a:t>adhesion use </a:t>
            </a:r>
            <a:r>
              <a:rPr lang="en-US" sz="1600" b="1" dirty="0">
                <a:solidFill>
                  <a:srgbClr val="FF0000"/>
                </a:solidFill>
                <a:latin typeface="Rockwell" pitchFamily="18" charset="0"/>
                <a:cs typeface="Arial" pitchFamily="34" charset="0"/>
              </a:rPr>
              <a:t>cell lines from human colons </a:t>
            </a:r>
            <a:r>
              <a:rPr lang="en-US" sz="1600" b="1" dirty="0">
                <a:latin typeface="Rockwell" pitchFamily="18" charset="0"/>
                <a:cs typeface="Arial" pitchFamily="34" charset="0"/>
              </a:rPr>
              <a:t>such as </a:t>
            </a:r>
            <a:r>
              <a:rPr lang="en-US" sz="1600" b="1" dirty="0">
                <a:solidFill>
                  <a:srgbClr val="FF0000"/>
                </a:solidFill>
                <a:latin typeface="Rockwell" pitchFamily="18" charset="0"/>
                <a:cs typeface="Arial" pitchFamily="34" charset="0"/>
              </a:rPr>
              <a:t>Caco-2</a:t>
            </a:r>
            <a:r>
              <a:rPr lang="en-US" sz="1600" b="1" dirty="0">
                <a:latin typeface="Rockwell" pitchFamily="18" charset="0"/>
                <a:cs typeface="Arial" pitchFamily="34" charset="0"/>
              </a:rPr>
              <a:t> and </a:t>
            </a:r>
            <a:r>
              <a:rPr lang="en-US" sz="1600" b="1" dirty="0">
                <a:solidFill>
                  <a:srgbClr val="FF0000"/>
                </a:solidFill>
                <a:latin typeface="Rockwell" pitchFamily="18" charset="0"/>
                <a:cs typeface="Arial" pitchFamily="34" charset="0"/>
              </a:rPr>
              <a:t>HT-29</a:t>
            </a:r>
            <a:r>
              <a:rPr lang="en-US" sz="1600" b="1" dirty="0">
                <a:latin typeface="Rockwell" pitchFamily="18" charset="0"/>
                <a:cs typeface="Arial" pitchFamily="34" charset="0"/>
              </a:rPr>
              <a:t> and </a:t>
            </a:r>
            <a:r>
              <a:rPr lang="en-US" sz="1600" b="1" dirty="0">
                <a:solidFill>
                  <a:srgbClr val="FF0000"/>
                </a:solidFill>
                <a:latin typeface="Rockwell" pitchFamily="18" charset="0"/>
                <a:cs typeface="Arial" pitchFamily="34" charset="0"/>
              </a:rPr>
              <a:t>conventional techniques </a:t>
            </a:r>
            <a:r>
              <a:rPr lang="en-US" sz="1600" b="1" dirty="0">
                <a:latin typeface="Rockwell" pitchFamily="18" charset="0"/>
                <a:cs typeface="Arial" pitchFamily="34" charset="0"/>
              </a:rPr>
              <a:t>for </a:t>
            </a:r>
            <a:r>
              <a:rPr lang="en-US" sz="1600" b="1" dirty="0">
                <a:solidFill>
                  <a:srgbClr val="FF0000"/>
                </a:solidFill>
                <a:latin typeface="Rockwell" pitchFamily="18" charset="0"/>
                <a:cs typeface="Arial" pitchFamily="34" charset="0"/>
              </a:rPr>
              <a:t>detecting bacterial attachment such</a:t>
            </a:r>
            <a:r>
              <a:rPr lang="en-US" sz="1600" b="1" dirty="0">
                <a:latin typeface="Rockwell" pitchFamily="18" charset="0"/>
                <a:cs typeface="Arial" pitchFamily="34" charset="0"/>
              </a:rPr>
              <a:t> as:  </a:t>
            </a:r>
            <a:endParaRPr lang="en-US" sz="1600" b="1" dirty="0" smtClean="0">
              <a:latin typeface="Rockwell" pitchFamily="18" charset="0"/>
              <a:cs typeface="Arial" pitchFamily="34" charset="0"/>
            </a:endParaRPr>
          </a:p>
          <a:p>
            <a:pPr marL="1200150" lvl="2" indent="-285750" algn="just">
              <a:buFont typeface="Wingdings" pitchFamily="2" charset="2"/>
              <a:buChar char="§"/>
            </a:pPr>
            <a:r>
              <a:rPr lang="en-US" sz="1600" b="1" dirty="0" smtClean="0">
                <a:latin typeface="Rockwell" pitchFamily="18" charset="0"/>
                <a:cs typeface="Arial" pitchFamily="34" charset="0"/>
              </a:rPr>
              <a:t>Enumeration </a:t>
            </a:r>
            <a:r>
              <a:rPr lang="en-US" sz="1600" b="1" dirty="0">
                <a:latin typeface="Rockwell" pitchFamily="18" charset="0"/>
                <a:cs typeface="Arial" pitchFamily="34" charset="0"/>
              </a:rPr>
              <a:t>by </a:t>
            </a:r>
            <a:r>
              <a:rPr lang="en-US" sz="1600" b="1" dirty="0">
                <a:solidFill>
                  <a:srgbClr val="FF0000"/>
                </a:solidFill>
                <a:latin typeface="Rockwell" pitchFamily="18" charset="0"/>
                <a:cs typeface="Arial" pitchFamily="34" charset="0"/>
              </a:rPr>
              <a:t>plate counts</a:t>
            </a:r>
            <a:r>
              <a:rPr lang="en-US" sz="1600" b="1" dirty="0">
                <a:latin typeface="Rockwell" pitchFamily="18" charset="0"/>
                <a:cs typeface="Arial" pitchFamily="34" charset="0"/>
              </a:rPr>
              <a:t>,  </a:t>
            </a:r>
            <a:endParaRPr lang="en-US" sz="1600" b="1" dirty="0" smtClean="0">
              <a:latin typeface="Rockwell" pitchFamily="18" charset="0"/>
              <a:cs typeface="Arial" pitchFamily="34" charset="0"/>
            </a:endParaRPr>
          </a:p>
          <a:p>
            <a:pPr marL="1200150" lvl="2" indent="-285750" algn="just">
              <a:buFont typeface="Wingdings" pitchFamily="2" charset="2"/>
              <a:buChar char="§"/>
            </a:pPr>
            <a:r>
              <a:rPr lang="en-US" sz="1600" b="1" dirty="0" smtClean="0">
                <a:latin typeface="Rockwell" pitchFamily="18" charset="0"/>
                <a:cs typeface="Arial" pitchFamily="34" charset="0"/>
              </a:rPr>
              <a:t>By </a:t>
            </a:r>
            <a:r>
              <a:rPr lang="en-US" sz="1600" b="1" dirty="0">
                <a:solidFill>
                  <a:srgbClr val="FF0000"/>
                </a:solidFill>
                <a:latin typeface="Rockwell" pitchFamily="18" charset="0"/>
                <a:cs typeface="Arial" pitchFamily="34" charset="0"/>
              </a:rPr>
              <a:t>Gram staining</a:t>
            </a:r>
            <a:r>
              <a:rPr lang="en-US" sz="1600" b="1" dirty="0">
                <a:latin typeface="Rockwell" pitchFamily="18" charset="0"/>
                <a:cs typeface="Arial" pitchFamily="34" charset="0"/>
              </a:rPr>
              <a:t>,  </a:t>
            </a:r>
            <a:endParaRPr lang="en-US" sz="1600" b="1" dirty="0" smtClean="0">
              <a:latin typeface="Rockwell" pitchFamily="18" charset="0"/>
              <a:cs typeface="Arial" pitchFamily="34" charset="0"/>
            </a:endParaRPr>
          </a:p>
          <a:p>
            <a:pPr marL="1200150" lvl="2" indent="-285750" algn="just">
              <a:buFont typeface="Wingdings" pitchFamily="2" charset="2"/>
              <a:buChar char="§"/>
            </a:pPr>
            <a:r>
              <a:rPr lang="en-US" sz="1600" b="1" dirty="0" smtClean="0">
                <a:latin typeface="Rockwell" pitchFamily="18" charset="0"/>
                <a:cs typeface="Arial" pitchFamily="34" charset="0"/>
              </a:rPr>
              <a:t>By </a:t>
            </a:r>
            <a:r>
              <a:rPr lang="en-US" sz="1600" b="1" dirty="0">
                <a:solidFill>
                  <a:srgbClr val="FF0000"/>
                </a:solidFill>
                <a:latin typeface="Rockwell" pitchFamily="18" charset="0"/>
                <a:cs typeface="Arial" pitchFamily="34" charset="0"/>
              </a:rPr>
              <a:t>radioactive </a:t>
            </a:r>
            <a:r>
              <a:rPr lang="en-US" sz="1600" b="1" dirty="0" smtClean="0">
                <a:solidFill>
                  <a:srgbClr val="FF0000"/>
                </a:solidFill>
                <a:latin typeface="Rockwell" pitchFamily="18" charset="0"/>
                <a:cs typeface="Arial" pitchFamily="34" charset="0"/>
              </a:rPr>
              <a:t>marking by </a:t>
            </a:r>
            <a:r>
              <a:rPr lang="en-US" sz="1600" b="1" dirty="0">
                <a:latin typeface="Rockwell" pitchFamily="18" charset="0"/>
                <a:cs typeface="Arial" pitchFamily="34" charset="0"/>
              </a:rPr>
              <a:t>new approaches such as </a:t>
            </a:r>
            <a:r>
              <a:rPr lang="en-US" sz="1600" b="1" dirty="0">
                <a:solidFill>
                  <a:srgbClr val="FF0000"/>
                </a:solidFill>
                <a:latin typeface="Rockwell" pitchFamily="18" charset="0"/>
                <a:cs typeface="Arial" pitchFamily="34" charset="0"/>
              </a:rPr>
              <a:t>ELISA</a:t>
            </a:r>
            <a:r>
              <a:rPr lang="en-US" sz="1600" b="1" dirty="0">
                <a:latin typeface="Rockwell" pitchFamily="18" charset="0"/>
                <a:cs typeface="Arial" pitchFamily="34" charset="0"/>
              </a:rPr>
              <a:t> (Enzyme Linked </a:t>
            </a:r>
            <a:r>
              <a:rPr lang="en-US" sz="1600" b="1" dirty="0" err="1" smtClean="0">
                <a:latin typeface="Rockwell" pitchFamily="18" charset="0"/>
                <a:cs typeface="Arial" pitchFamily="34" charset="0"/>
              </a:rPr>
              <a:t>Immuno</a:t>
            </a:r>
            <a:r>
              <a:rPr lang="en-US" sz="1600" b="1" dirty="0" smtClean="0">
                <a:latin typeface="Rockwell" pitchFamily="18" charset="0"/>
                <a:cs typeface="Arial" pitchFamily="34" charset="0"/>
              </a:rPr>
              <a:t> Sorbent </a:t>
            </a:r>
            <a:r>
              <a:rPr lang="en-US" sz="1600" b="1" dirty="0">
                <a:latin typeface="Rockwell" pitchFamily="18" charset="0"/>
                <a:cs typeface="Arial" pitchFamily="34" charset="0"/>
              </a:rPr>
              <a:t>Assay</a:t>
            </a:r>
            <a:r>
              <a:rPr lang="en-US" sz="1600" b="1" dirty="0" smtClean="0">
                <a:latin typeface="Rockwell" pitchFamily="18" charset="0"/>
                <a:cs typeface="Arial" pitchFamily="34" charset="0"/>
              </a:rPr>
              <a:t>)</a:t>
            </a:r>
          </a:p>
          <a:p>
            <a:pPr marL="1200150" lvl="2" indent="-285750" algn="just">
              <a:buFont typeface="Wingdings" pitchFamily="2" charset="2"/>
              <a:buChar char="§"/>
            </a:pPr>
            <a:r>
              <a:rPr lang="en-US" sz="1600" b="1" dirty="0" smtClean="0">
                <a:latin typeface="Rockwell" pitchFamily="18" charset="0"/>
                <a:cs typeface="Arial" pitchFamily="34" charset="0"/>
              </a:rPr>
              <a:t>By </a:t>
            </a:r>
            <a:r>
              <a:rPr lang="en-US" sz="1600" b="1" dirty="0">
                <a:latin typeface="Rockwell" pitchFamily="18" charset="0"/>
                <a:cs typeface="Arial" pitchFamily="34" charset="0"/>
              </a:rPr>
              <a:t>quantification by </a:t>
            </a:r>
            <a:r>
              <a:rPr lang="en-US" sz="1600" b="1" dirty="0">
                <a:solidFill>
                  <a:srgbClr val="FF0000"/>
                </a:solidFill>
                <a:latin typeface="Rockwell" pitchFamily="18" charset="0"/>
                <a:cs typeface="Arial" pitchFamily="34" charset="0"/>
              </a:rPr>
              <a:t>real-time PCR</a:t>
            </a:r>
            <a:r>
              <a:rPr lang="en-US" sz="1600" b="1" dirty="0">
                <a:latin typeface="Rockwell" pitchFamily="18" charset="0"/>
                <a:cs typeface="Arial" pitchFamily="34" charset="0"/>
              </a:rPr>
              <a:t>.</a:t>
            </a:r>
            <a:endParaRPr lang="fr-FR" sz="1600" b="1" dirty="0" smtClean="0">
              <a:latin typeface="Rockwell" pitchFamily="18" charset="0"/>
              <a:cs typeface="Arial" pitchFamily="34" charset="0"/>
            </a:endParaRPr>
          </a:p>
          <a:p>
            <a:pPr algn="just"/>
            <a:endParaRPr lang="fr-FR" sz="1600" b="1" dirty="0">
              <a:latin typeface="Arial" pitchFamily="34" charset="0"/>
              <a:cs typeface="Arial" pitchFamily="34" charset="0"/>
            </a:endParaRPr>
          </a:p>
          <a:p>
            <a:pPr algn="just"/>
            <a:endParaRPr lang="fr-FR" sz="1600" b="1" dirty="0" smtClean="0">
              <a:latin typeface="Arial" pitchFamily="34" charset="0"/>
              <a:cs typeface="Arial" pitchFamily="34" charset="0"/>
            </a:endParaRPr>
          </a:p>
          <a:p>
            <a:pPr algn="just"/>
            <a:r>
              <a:rPr lang="fr-FR" sz="1400" b="1" dirty="0" smtClean="0">
                <a:latin typeface="Arial" pitchFamily="34" charset="0"/>
                <a:cs typeface="Arial" pitchFamily="34" charset="0"/>
              </a:rPr>
              <a:t>Les modèles </a:t>
            </a:r>
            <a:r>
              <a:rPr lang="fr-FR" sz="1400" b="1" i="1" dirty="0" smtClean="0">
                <a:solidFill>
                  <a:srgbClr val="FF0000"/>
                </a:solidFill>
                <a:latin typeface="Arial" pitchFamily="34" charset="0"/>
                <a:cs typeface="Arial" pitchFamily="34" charset="0"/>
              </a:rPr>
              <a:t>in vitro</a:t>
            </a:r>
            <a:r>
              <a:rPr lang="fr-FR" sz="1400" b="1" dirty="0" smtClean="0">
                <a:solidFill>
                  <a:srgbClr val="FF0000"/>
                </a:solidFill>
                <a:latin typeface="Arial" pitchFamily="34" charset="0"/>
                <a:cs typeface="Arial" pitchFamily="34" charset="0"/>
              </a:rPr>
              <a:t> </a:t>
            </a:r>
            <a:r>
              <a:rPr lang="fr-FR" sz="1400" b="1" dirty="0" smtClean="0">
                <a:latin typeface="Arial" pitchFamily="34" charset="0"/>
                <a:cs typeface="Arial" pitchFamily="34" charset="0"/>
              </a:rPr>
              <a:t>pour évaluer </a:t>
            </a:r>
            <a:r>
              <a:rPr lang="fr-FR" sz="1400" b="1" dirty="0" smtClean="0">
                <a:solidFill>
                  <a:srgbClr val="FF0000"/>
                </a:solidFill>
                <a:latin typeface="Arial" pitchFamily="34" charset="0"/>
                <a:cs typeface="Arial" pitchFamily="34" charset="0"/>
              </a:rPr>
              <a:t>l’adhésion des </a:t>
            </a:r>
            <a:r>
              <a:rPr lang="fr-FR" sz="1400" b="1" dirty="0" err="1" smtClean="0">
                <a:solidFill>
                  <a:srgbClr val="FF0000"/>
                </a:solidFill>
                <a:latin typeface="Arial" pitchFamily="34" charset="0"/>
                <a:cs typeface="Arial" pitchFamily="34" charset="0"/>
              </a:rPr>
              <a:t>probiotiques</a:t>
            </a:r>
            <a:r>
              <a:rPr lang="fr-FR" sz="1400" b="1" dirty="0" smtClean="0">
                <a:solidFill>
                  <a:srgbClr val="FF0000"/>
                </a:solidFill>
                <a:latin typeface="Arial" pitchFamily="34" charset="0"/>
                <a:cs typeface="Arial" pitchFamily="34" charset="0"/>
              </a:rPr>
              <a:t> </a:t>
            </a:r>
            <a:r>
              <a:rPr lang="fr-FR" sz="1400" b="1" dirty="0" smtClean="0">
                <a:latin typeface="Arial" pitchFamily="34" charset="0"/>
                <a:cs typeface="Arial" pitchFamily="34" charset="0"/>
              </a:rPr>
              <a:t>font appels à des </a:t>
            </a:r>
            <a:r>
              <a:rPr lang="fr-FR" sz="1400" b="1" dirty="0" smtClean="0">
                <a:solidFill>
                  <a:srgbClr val="FF0000"/>
                </a:solidFill>
                <a:latin typeface="Arial" pitchFamily="34" charset="0"/>
                <a:cs typeface="Arial" pitchFamily="34" charset="0"/>
              </a:rPr>
              <a:t>lignées cellulaires </a:t>
            </a:r>
            <a:r>
              <a:rPr lang="fr-FR" sz="1400" b="1" dirty="0" smtClean="0">
                <a:latin typeface="Arial" pitchFamily="34" charset="0"/>
                <a:cs typeface="Arial" pitchFamily="34" charset="0"/>
              </a:rPr>
              <a:t>provenant de </a:t>
            </a:r>
            <a:r>
              <a:rPr lang="fr-FR" sz="1400" b="1" dirty="0" smtClean="0">
                <a:solidFill>
                  <a:srgbClr val="FF0000"/>
                </a:solidFill>
                <a:latin typeface="Arial" pitchFamily="34" charset="0"/>
                <a:cs typeface="Arial" pitchFamily="34" charset="0"/>
              </a:rPr>
              <a:t>côlons humains </a:t>
            </a:r>
            <a:r>
              <a:rPr lang="fr-FR" sz="1400" b="1" dirty="0" smtClean="0">
                <a:latin typeface="Arial" pitchFamily="34" charset="0"/>
                <a:cs typeface="Arial" pitchFamily="34" charset="0"/>
              </a:rPr>
              <a:t>telles que les </a:t>
            </a:r>
            <a:r>
              <a:rPr lang="fr-FR" sz="1400" b="1" dirty="0" smtClean="0">
                <a:solidFill>
                  <a:srgbClr val="FF0000"/>
                </a:solidFill>
                <a:latin typeface="Arial" pitchFamily="34" charset="0"/>
                <a:cs typeface="Arial" pitchFamily="34" charset="0"/>
              </a:rPr>
              <a:t>Caco-2</a:t>
            </a:r>
            <a:r>
              <a:rPr lang="fr-FR" sz="1400" b="1" dirty="0" smtClean="0">
                <a:latin typeface="Arial" pitchFamily="34" charset="0"/>
                <a:cs typeface="Arial" pitchFamily="34" charset="0"/>
              </a:rPr>
              <a:t> et </a:t>
            </a:r>
            <a:r>
              <a:rPr lang="fr-FR" sz="1400" b="1" dirty="0" smtClean="0">
                <a:solidFill>
                  <a:srgbClr val="FF0000"/>
                </a:solidFill>
                <a:latin typeface="Arial" pitchFamily="34" charset="0"/>
                <a:cs typeface="Arial" pitchFamily="34" charset="0"/>
              </a:rPr>
              <a:t>HT-29</a:t>
            </a:r>
            <a:r>
              <a:rPr lang="fr-FR" sz="1400" b="1" dirty="0" smtClean="0">
                <a:latin typeface="Arial" pitchFamily="34" charset="0"/>
                <a:cs typeface="Arial" pitchFamily="34" charset="0"/>
              </a:rPr>
              <a:t> et à des techniques conventionnelles de détection de </a:t>
            </a:r>
            <a:r>
              <a:rPr lang="fr-FR" sz="1400" b="1" dirty="0" smtClean="0">
                <a:solidFill>
                  <a:srgbClr val="FF0000"/>
                </a:solidFill>
                <a:latin typeface="Arial" pitchFamily="34" charset="0"/>
                <a:cs typeface="Arial" pitchFamily="34" charset="0"/>
              </a:rPr>
              <a:t>l’attachement bactérien </a:t>
            </a:r>
            <a:r>
              <a:rPr lang="fr-FR" sz="1400" b="1" dirty="0" smtClean="0">
                <a:latin typeface="Arial" pitchFamily="34" charset="0"/>
                <a:cs typeface="Arial" pitchFamily="34" charset="0"/>
              </a:rPr>
              <a:t>telles que:</a:t>
            </a:r>
          </a:p>
          <a:p>
            <a:pPr marL="742950" lvl="1" indent="-285750" algn="just">
              <a:buFont typeface="Arial" pitchFamily="34" charset="0"/>
              <a:buChar char="•"/>
            </a:pPr>
            <a:r>
              <a:rPr lang="fr-FR" sz="1400" b="1" dirty="0" smtClean="0">
                <a:latin typeface="Arial" pitchFamily="34" charset="0"/>
                <a:cs typeface="Arial" pitchFamily="34" charset="0"/>
              </a:rPr>
              <a:t>énumération par comptages sur plaques,</a:t>
            </a:r>
          </a:p>
          <a:p>
            <a:pPr marL="742950" lvl="1" indent="-285750" algn="just">
              <a:buFont typeface="Arial" pitchFamily="34" charset="0"/>
              <a:buChar char="•"/>
            </a:pPr>
            <a:r>
              <a:rPr lang="fr-FR" sz="1400" b="1" dirty="0" smtClean="0">
                <a:latin typeface="Arial" pitchFamily="34" charset="0"/>
                <a:cs typeface="Arial" pitchFamily="34" charset="0"/>
              </a:rPr>
              <a:t>par coloration Gram,</a:t>
            </a:r>
          </a:p>
          <a:p>
            <a:pPr marL="742950" lvl="1" indent="-285750" algn="just">
              <a:buFont typeface="Arial" pitchFamily="34" charset="0"/>
              <a:buChar char="•"/>
            </a:pPr>
            <a:r>
              <a:rPr lang="fr-FR" sz="1400" b="1" dirty="0" smtClean="0">
                <a:latin typeface="Arial" pitchFamily="34" charset="0"/>
                <a:cs typeface="Arial" pitchFamily="34" charset="0"/>
              </a:rPr>
              <a:t> par marquage radioactif </a:t>
            </a:r>
          </a:p>
          <a:p>
            <a:pPr marL="742950" lvl="1" indent="-285750" algn="just">
              <a:buFont typeface="Arial" pitchFamily="34" charset="0"/>
              <a:buChar char="•"/>
            </a:pPr>
            <a:r>
              <a:rPr lang="fr-FR" sz="1400" b="1" dirty="0" smtClean="0">
                <a:latin typeface="Arial" pitchFamily="34" charset="0"/>
                <a:cs typeface="Arial" pitchFamily="34" charset="0"/>
              </a:rPr>
              <a:t>par de nouvelles approches comme l’ELISA (Enzyme </a:t>
            </a:r>
            <a:r>
              <a:rPr lang="fr-FR" sz="1400" b="1" dirty="0" err="1" smtClean="0">
                <a:latin typeface="Arial" pitchFamily="34" charset="0"/>
                <a:cs typeface="Arial" pitchFamily="34" charset="0"/>
              </a:rPr>
              <a:t>Linked</a:t>
            </a:r>
            <a:r>
              <a:rPr lang="fr-FR" sz="1400" b="1" dirty="0" smtClean="0">
                <a:latin typeface="Arial" pitchFamily="34" charset="0"/>
                <a:cs typeface="Arial" pitchFamily="34" charset="0"/>
              </a:rPr>
              <a:t> </a:t>
            </a:r>
            <a:r>
              <a:rPr lang="fr-FR" sz="1400" b="1" dirty="0" err="1" smtClean="0">
                <a:latin typeface="Arial" pitchFamily="34" charset="0"/>
                <a:cs typeface="Arial" pitchFamily="34" charset="0"/>
              </a:rPr>
              <a:t>ImmunoSorbent</a:t>
            </a:r>
            <a:r>
              <a:rPr lang="fr-FR" sz="1400" b="1" dirty="0" smtClean="0">
                <a:latin typeface="Arial" pitchFamily="34" charset="0"/>
                <a:cs typeface="Arial" pitchFamily="34" charset="0"/>
              </a:rPr>
              <a:t> </a:t>
            </a:r>
            <a:r>
              <a:rPr lang="fr-FR" sz="1400" b="1" dirty="0" err="1" smtClean="0">
                <a:latin typeface="Arial" pitchFamily="34" charset="0"/>
                <a:cs typeface="Arial" pitchFamily="34" charset="0"/>
              </a:rPr>
              <a:t>Assay</a:t>
            </a:r>
            <a:r>
              <a:rPr lang="fr-FR" sz="1400" b="1" dirty="0" smtClean="0">
                <a:latin typeface="Arial" pitchFamily="34" charset="0"/>
                <a:cs typeface="Arial" pitchFamily="34" charset="0"/>
              </a:rPr>
              <a:t>)</a:t>
            </a:r>
          </a:p>
          <a:p>
            <a:pPr marL="742950" lvl="1" indent="-285750" algn="just">
              <a:buFont typeface="Arial" pitchFamily="34" charset="0"/>
              <a:buChar char="•"/>
            </a:pPr>
            <a:r>
              <a:rPr lang="fr-FR" sz="1400" b="1" dirty="0" smtClean="0">
                <a:latin typeface="Arial" pitchFamily="34" charset="0"/>
                <a:cs typeface="Arial" pitchFamily="34" charset="0"/>
              </a:rPr>
              <a:t>Par  quantification par PCR en temps réel. </a:t>
            </a:r>
          </a:p>
        </p:txBody>
      </p:sp>
    </p:spTree>
    <p:extLst>
      <p:ext uri="{BB962C8B-B14F-4D97-AF65-F5344CB8AC3E}">
        <p14:creationId xmlns:p14="http://schemas.microsoft.com/office/powerpoint/2010/main" val="313011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557213" y="214313"/>
            <a:ext cx="7948612" cy="6408737"/>
            <a:chOff x="351" y="135"/>
            <a:chExt cx="5007" cy="4037"/>
          </a:xfrm>
        </p:grpSpPr>
        <p:sp>
          <p:nvSpPr>
            <p:cNvPr id="3" name="Line 5"/>
            <p:cNvSpPr>
              <a:spLocks noChangeShapeType="1"/>
            </p:cNvSpPr>
            <p:nvPr/>
          </p:nvSpPr>
          <p:spPr bwMode="auto">
            <a:xfrm flipH="1">
              <a:off x="1287" y="618"/>
              <a:ext cx="0" cy="344"/>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 name="Text Box 6"/>
            <p:cNvSpPr txBox="1">
              <a:spLocks noChangeArrowheads="1"/>
            </p:cNvSpPr>
            <p:nvPr/>
          </p:nvSpPr>
          <p:spPr bwMode="auto">
            <a:xfrm>
              <a:off x="1071" y="135"/>
              <a:ext cx="2736" cy="189"/>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chemeClr val="tx1"/>
                  </a:solidFill>
                  <a:effectLst/>
                  <a:latin typeface="Times New Roman" pitchFamily="18" charset="0"/>
                  <a:cs typeface="Arial" pitchFamily="34" charset="0"/>
                </a:rPr>
                <a:t>Exemple:</a:t>
              </a:r>
              <a:r>
                <a:rPr kumimoji="0" lang="fr-FR" sz="1300" b="1" i="0" u="none" strike="noStrike" cap="none" normalizeH="0" smtClean="0">
                  <a:ln>
                    <a:noFill/>
                  </a:ln>
                  <a:solidFill>
                    <a:schemeClr val="tx1"/>
                  </a:solidFill>
                  <a:effectLst/>
                  <a:latin typeface="Times New Roman" pitchFamily="18" charset="0"/>
                  <a:cs typeface="Arial" pitchFamily="34" charset="0"/>
                </a:rPr>
                <a:t> </a:t>
              </a:r>
              <a:r>
                <a:rPr kumimoji="0" lang="fr-FR" sz="1300" b="1" i="0" u="none" strike="noStrike" cap="none" normalizeH="0" baseline="0" smtClean="0">
                  <a:ln>
                    <a:noFill/>
                  </a:ln>
                  <a:solidFill>
                    <a:schemeClr val="tx1"/>
                  </a:solidFill>
                  <a:effectLst/>
                  <a:latin typeface="Times New Roman" pitchFamily="18" charset="0"/>
                  <a:cs typeface="Arial" pitchFamily="34" charset="0"/>
                </a:rPr>
                <a:t>Adhésion </a:t>
              </a:r>
              <a:r>
                <a:rPr kumimoji="0" lang="fr-FR" sz="1300" b="1" i="0" u="none" strike="noStrike" cap="none" normalizeH="0" baseline="0" dirty="0" smtClean="0">
                  <a:ln>
                    <a:noFill/>
                  </a:ln>
                  <a:solidFill>
                    <a:schemeClr val="tx1"/>
                  </a:solidFill>
                  <a:effectLst/>
                  <a:latin typeface="Times New Roman" pitchFamily="18" charset="0"/>
                  <a:cs typeface="Arial" pitchFamily="34" charset="0"/>
                </a:rPr>
                <a:t>aux cellules épithéliales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7"/>
            <p:cNvSpPr txBox="1">
              <a:spLocks noChangeArrowheads="1"/>
            </p:cNvSpPr>
            <p:nvPr/>
          </p:nvSpPr>
          <p:spPr bwMode="auto">
            <a:xfrm>
              <a:off x="567" y="436"/>
              <a:ext cx="1728" cy="179"/>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Arial" pitchFamily="34" charset="0"/>
                </a:rPr>
                <a:t>Préparation des cellules épithéliales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8"/>
            <p:cNvSpPr txBox="1">
              <a:spLocks noChangeArrowheads="1"/>
            </p:cNvSpPr>
            <p:nvPr/>
          </p:nvSpPr>
          <p:spPr bwMode="auto">
            <a:xfrm>
              <a:off x="423" y="968"/>
              <a:ext cx="1944" cy="648"/>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Arial" pitchFamily="34" charset="0"/>
                </a:rPr>
                <a:t>-Segment de l’iléum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Arial" pitchFamily="34" charset="0"/>
                </a:rPr>
                <a:t>- lavage avec le tampon phosphate salin (PBS, pH 7.2)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Arial" pitchFamily="34" charset="0"/>
                </a:rPr>
                <a:t>- Maintenir dans PBS à 4º C / 30min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Arial" pitchFamily="34" charset="0"/>
                </a:rPr>
                <a:t>-</a:t>
              </a:r>
              <a:r>
                <a:rPr kumimoji="0" lang="fr-FR" sz="1200" b="0" i="0" u="none" strike="noStrike" cap="none" normalizeH="0" baseline="0" dirty="0" smtClean="0">
                  <a:ln>
                    <a:noFill/>
                  </a:ln>
                  <a:solidFill>
                    <a:schemeClr val="tx1"/>
                  </a:solidFill>
                  <a:effectLst/>
                  <a:latin typeface="Times New Roman" pitchFamily="18" charset="0"/>
                  <a:cs typeface="Arial" pitchFamily="34" charset="0"/>
                </a:rPr>
                <a:t> </a:t>
              </a:r>
              <a:r>
                <a:rPr kumimoji="0" lang="fr-FR" sz="1200" b="1" i="0" u="none" strike="noStrike" cap="none" normalizeH="0" baseline="0" dirty="0" smtClean="0">
                  <a:ln>
                    <a:noFill/>
                  </a:ln>
                  <a:solidFill>
                    <a:schemeClr val="tx1"/>
                  </a:solidFill>
                  <a:effectLst/>
                  <a:latin typeface="Times New Roman" pitchFamily="18" charset="0"/>
                  <a:cs typeface="Arial" pitchFamily="34" charset="0"/>
                </a:rPr>
                <a:t>Lavage trois fois avec PBS stérilisé</a:t>
              </a:r>
              <a:endParaRPr kumimoji="0" lang="fr-F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9"/>
            <p:cNvSpPr txBox="1">
              <a:spLocks noChangeArrowheads="1"/>
            </p:cNvSpPr>
            <p:nvPr/>
          </p:nvSpPr>
          <p:spPr bwMode="auto">
            <a:xfrm>
              <a:off x="351" y="1933"/>
              <a:ext cx="2088" cy="294"/>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cs typeface="Arial" pitchFamily="34" charset="0"/>
                </a:rPr>
                <a:t>-Examen de la suspension avec microscope (Aucune contamination)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0"/>
            <p:cNvSpPr txBox="1">
              <a:spLocks noChangeArrowheads="1"/>
            </p:cNvSpPr>
            <p:nvPr/>
          </p:nvSpPr>
          <p:spPr bwMode="auto">
            <a:xfrm>
              <a:off x="2799" y="482"/>
              <a:ext cx="1728" cy="179"/>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Arial" pitchFamily="34" charset="0"/>
                </a:rPr>
                <a:t>Préparation de la  culture bactérienne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1"/>
            <p:cNvSpPr txBox="1">
              <a:spLocks noChangeArrowheads="1"/>
            </p:cNvSpPr>
            <p:nvPr/>
          </p:nvSpPr>
          <p:spPr bwMode="auto">
            <a:xfrm>
              <a:off x="3015" y="1026"/>
              <a:ext cx="1368" cy="506"/>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Times New Roman" pitchFamily="18" charset="0"/>
                  <a:cs typeface="Arial" pitchFamily="34" charset="0"/>
                </a:rPr>
                <a:t>Culture de 24h : centrifugation </a:t>
              </a:r>
              <a:r>
                <a:rPr kumimoji="0" lang="fr-FR" sz="1200" b="1" i="0" u="none" strike="noStrike" cap="none" normalizeH="0" baseline="0" smtClean="0">
                  <a:ln>
                    <a:noFill/>
                  </a:ln>
                  <a:solidFill>
                    <a:schemeClr val="tx1"/>
                  </a:solidFill>
                  <a:effectLst/>
                  <a:latin typeface="Times New Roman" pitchFamily="18" charset="0"/>
                  <a:cs typeface="Arial" pitchFamily="34" charset="0"/>
                </a:rPr>
                <a:t>7000 tr/10 min</a:t>
              </a:r>
              <a:r>
                <a:rPr kumimoji="0" lang="fr-FR" sz="1200" b="0" i="0" u="none" strike="noStrike" cap="none" normalizeH="0" baseline="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rgbClr val="000000"/>
                  </a:solidFill>
                  <a:effectLst/>
                  <a:latin typeface="Times New Roman" pitchFamily="18" charset="0"/>
                  <a:cs typeface="Arial" pitchFamily="34" charset="0"/>
                </a:rPr>
                <a:t>Récupération du culot bactérien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2"/>
            <p:cNvSpPr txBox="1">
              <a:spLocks noChangeArrowheads="1"/>
            </p:cNvSpPr>
            <p:nvPr/>
          </p:nvSpPr>
          <p:spPr bwMode="auto">
            <a:xfrm>
              <a:off x="2943" y="1888"/>
              <a:ext cx="1656" cy="409"/>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Rockwell" pitchFamily="18" charset="0"/>
                  <a:cs typeface="Arial" pitchFamily="34" charset="0"/>
                </a:rPr>
                <a:t>Dilutions sur PBS jusqu’à 10</a:t>
              </a:r>
              <a:r>
                <a:rPr kumimoji="0" lang="fr-FR" sz="1200" b="1" i="0" u="none" strike="noStrike" cap="none" normalizeH="0" baseline="30000" dirty="0" smtClean="0">
                  <a:ln>
                    <a:noFill/>
                  </a:ln>
                  <a:solidFill>
                    <a:schemeClr val="tx1"/>
                  </a:solidFill>
                  <a:effectLst/>
                  <a:latin typeface="Rockwell" pitchFamily="18" charset="0"/>
                  <a:cs typeface="Arial" pitchFamily="34" charset="0"/>
                </a:rPr>
                <a:t>-8</a:t>
              </a:r>
              <a:r>
                <a:rPr kumimoji="0" lang="fr-FR" sz="1200" b="1" i="0" u="none" strike="noStrike" cap="none" normalizeH="0" baseline="0" dirty="0" smtClean="0">
                  <a:ln>
                    <a:noFill/>
                  </a:ln>
                  <a:solidFill>
                    <a:schemeClr val="tx1"/>
                  </a:solidFill>
                  <a:effectLst/>
                  <a:latin typeface="Rockwell" pitchFamily="18" charset="0"/>
                  <a:cs typeface="Arial" pitchFamily="34" charset="0"/>
                </a:rPr>
                <a:t> afin d’obtenir une concentration cellulaire de </a:t>
              </a:r>
              <a:r>
                <a:rPr kumimoji="0" lang="fr-FR" sz="1200" b="1" i="0" u="none" strike="noStrike" cap="none" normalizeH="0" baseline="0" dirty="0" smtClean="0">
                  <a:ln>
                    <a:noFill/>
                  </a:ln>
                  <a:solidFill>
                    <a:srgbClr val="FF0000"/>
                  </a:solidFill>
                  <a:effectLst/>
                  <a:latin typeface="Rockwell" pitchFamily="18" charset="0"/>
                  <a:cs typeface="Arial" pitchFamily="34" charset="0"/>
                </a:rPr>
                <a:t>1x10</a:t>
              </a:r>
              <a:r>
                <a:rPr kumimoji="0" lang="fr-FR" sz="1200" b="1" i="0" u="none" strike="noStrike" cap="none" normalizeH="0" baseline="30000" dirty="0" smtClean="0">
                  <a:ln>
                    <a:noFill/>
                  </a:ln>
                  <a:solidFill>
                    <a:srgbClr val="FF0000"/>
                  </a:solidFill>
                  <a:effectLst/>
                  <a:latin typeface="Rockwell" pitchFamily="18" charset="0"/>
                  <a:cs typeface="Arial" pitchFamily="34" charset="0"/>
                </a:rPr>
                <a:t>8</a:t>
              </a:r>
              <a:r>
                <a:rPr kumimoji="0" lang="fr-FR" sz="1200" b="1" i="0" u="none" strike="noStrike" cap="none" normalizeH="0" baseline="0" dirty="0" smtClean="0">
                  <a:ln>
                    <a:noFill/>
                  </a:ln>
                  <a:solidFill>
                    <a:srgbClr val="FF0000"/>
                  </a:solidFill>
                  <a:effectLst/>
                  <a:latin typeface="Rockwell" pitchFamily="18" charset="0"/>
                  <a:cs typeface="Arial" pitchFamily="34" charset="0"/>
                </a:rPr>
                <a:t> cellules/ml</a:t>
              </a:r>
              <a:r>
                <a:rPr kumimoji="0" lang="fr-FR" sz="1200" b="1" i="0" u="none" strike="noStrike" cap="none" normalizeH="0" baseline="0" dirty="0" smtClean="0">
                  <a:ln>
                    <a:noFill/>
                  </a:ln>
                  <a:solidFill>
                    <a:srgbClr val="FF0000"/>
                  </a:solidFill>
                  <a:effectLst/>
                  <a:latin typeface="Times New Roman" pitchFamily="18" charset="0"/>
                  <a:cs typeface="Arial" pitchFamily="34" charset="0"/>
                </a:rPr>
                <a:t>.</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Text Box 13"/>
            <p:cNvSpPr txBox="1">
              <a:spLocks noChangeArrowheads="1"/>
            </p:cNvSpPr>
            <p:nvPr/>
          </p:nvSpPr>
          <p:spPr bwMode="auto">
            <a:xfrm>
              <a:off x="351" y="2704"/>
              <a:ext cx="2232" cy="408"/>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Rockwell" pitchFamily="18" charset="0"/>
                  <a:cs typeface="Arial" pitchFamily="34" charset="0"/>
                </a:rPr>
                <a:t>Avoir une concentration des cellules épithéliales était approximativement </a:t>
              </a:r>
              <a:r>
                <a:rPr kumimoji="0" lang="fr-FR" sz="1200" b="1" i="0" u="none" strike="noStrike" cap="none" normalizeH="0" baseline="0" dirty="0" smtClean="0">
                  <a:ln>
                    <a:noFill/>
                  </a:ln>
                  <a:solidFill>
                    <a:srgbClr val="FF0000"/>
                  </a:solidFill>
                  <a:effectLst/>
                  <a:latin typeface="Rockwell" pitchFamily="18" charset="0"/>
                  <a:cs typeface="Arial" pitchFamily="34" charset="0"/>
                </a:rPr>
                <a:t>5x10</a:t>
              </a:r>
              <a:r>
                <a:rPr kumimoji="0" lang="fr-FR" sz="1200" b="1" i="0" u="none" strike="noStrike" cap="none" normalizeH="0" baseline="30000" dirty="0" smtClean="0">
                  <a:ln>
                    <a:noFill/>
                  </a:ln>
                  <a:solidFill>
                    <a:srgbClr val="FF0000"/>
                  </a:solidFill>
                  <a:effectLst/>
                  <a:latin typeface="Rockwell" pitchFamily="18" charset="0"/>
                  <a:cs typeface="Arial" pitchFamily="34" charset="0"/>
                </a:rPr>
                <a:t>4</a:t>
              </a:r>
              <a:r>
                <a:rPr kumimoji="0" lang="fr-FR" sz="1200" b="1" i="0" u="none" strike="noStrike" cap="none" normalizeH="0" baseline="0" dirty="0" smtClean="0">
                  <a:ln>
                    <a:noFill/>
                  </a:ln>
                  <a:solidFill>
                    <a:srgbClr val="FF0000"/>
                  </a:solidFill>
                  <a:effectLst/>
                  <a:latin typeface="Rockwell" pitchFamily="18" charset="0"/>
                  <a:cs typeface="Arial" pitchFamily="34" charset="0"/>
                </a:rPr>
                <a:t> cellules/ml. </a:t>
              </a:r>
              <a:endParaRPr kumimoji="0" lang="fr-F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 name="Line 14"/>
            <p:cNvSpPr>
              <a:spLocks noChangeShapeType="1"/>
            </p:cNvSpPr>
            <p:nvPr/>
          </p:nvSpPr>
          <p:spPr bwMode="auto">
            <a:xfrm flipH="1">
              <a:off x="1287" y="2251"/>
              <a:ext cx="0" cy="432"/>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3" name="Line 15"/>
            <p:cNvSpPr>
              <a:spLocks noChangeShapeType="1"/>
            </p:cNvSpPr>
            <p:nvPr/>
          </p:nvSpPr>
          <p:spPr bwMode="auto">
            <a:xfrm flipH="1">
              <a:off x="1287" y="1616"/>
              <a:ext cx="0" cy="288"/>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4" name="Line 16"/>
            <p:cNvSpPr>
              <a:spLocks noChangeShapeType="1"/>
            </p:cNvSpPr>
            <p:nvPr/>
          </p:nvSpPr>
          <p:spPr bwMode="auto">
            <a:xfrm flipH="1">
              <a:off x="3591" y="663"/>
              <a:ext cx="0" cy="360"/>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5" name="Line 17"/>
            <p:cNvSpPr>
              <a:spLocks noChangeShapeType="1"/>
            </p:cNvSpPr>
            <p:nvPr/>
          </p:nvSpPr>
          <p:spPr bwMode="auto">
            <a:xfrm flipH="1">
              <a:off x="3591" y="1525"/>
              <a:ext cx="0" cy="344"/>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6" name="Line 18"/>
            <p:cNvSpPr>
              <a:spLocks noChangeShapeType="1"/>
            </p:cNvSpPr>
            <p:nvPr/>
          </p:nvSpPr>
          <p:spPr bwMode="auto">
            <a:xfrm flipV="1">
              <a:off x="2655" y="2840"/>
              <a:ext cx="648" cy="0"/>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7" name="Line 19"/>
            <p:cNvSpPr>
              <a:spLocks noChangeShapeType="1"/>
            </p:cNvSpPr>
            <p:nvPr/>
          </p:nvSpPr>
          <p:spPr bwMode="auto">
            <a:xfrm flipH="1">
              <a:off x="3591" y="2296"/>
              <a:ext cx="0" cy="360"/>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8" name="Text Box 20"/>
            <p:cNvSpPr txBox="1">
              <a:spLocks noChangeArrowheads="1"/>
            </p:cNvSpPr>
            <p:nvPr/>
          </p:nvSpPr>
          <p:spPr bwMode="auto">
            <a:xfrm>
              <a:off x="3878" y="2750"/>
              <a:ext cx="1270" cy="291"/>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Rockwell" pitchFamily="18" charset="0"/>
                  <a:cs typeface="Arial" pitchFamily="34" charset="0"/>
                </a:rPr>
                <a:t>1ml de la culture + </a:t>
              </a:r>
              <a:r>
                <a:rPr kumimoji="0" lang="fr-FR" sz="1200" b="1" i="0" u="none" strike="noStrike" cap="none" normalizeH="0" baseline="0" dirty="0" smtClean="0">
                  <a:ln>
                    <a:noFill/>
                  </a:ln>
                  <a:solidFill>
                    <a:srgbClr val="0070C0"/>
                  </a:solidFill>
                  <a:effectLst/>
                  <a:latin typeface="Rockwell" pitchFamily="18" charset="0"/>
                  <a:cs typeface="Arial" pitchFamily="34" charset="0"/>
                </a:rPr>
                <a:t>1ml de cellules épithéliales</a:t>
              </a:r>
              <a:endParaRPr kumimoji="0" lang="fr-FR" sz="1800" b="1" i="0" u="none" strike="noStrike" cap="none" normalizeH="0" baseline="0" dirty="0" smtClean="0">
                <a:ln>
                  <a:noFill/>
                </a:ln>
                <a:solidFill>
                  <a:srgbClr val="0070C0"/>
                </a:solidFill>
                <a:effectLst/>
                <a:latin typeface="Rockwell" pitchFamily="18" charset="0"/>
                <a:cs typeface="Arial" pitchFamily="34" charset="0"/>
              </a:endParaRPr>
            </a:p>
          </p:txBody>
        </p:sp>
        <p:sp>
          <p:nvSpPr>
            <p:cNvPr id="19" name="AutoShape 21"/>
            <p:cNvSpPr>
              <a:spLocks noChangeArrowheads="1"/>
            </p:cNvSpPr>
            <p:nvPr/>
          </p:nvSpPr>
          <p:spPr bwMode="auto">
            <a:xfrm>
              <a:off x="3424" y="2659"/>
              <a:ext cx="360" cy="720"/>
            </a:xfrm>
            <a:prstGeom prst="can">
              <a:avLst>
                <a:gd name="adj" fmla="val 50000"/>
              </a:avLst>
            </a:prstGeom>
            <a:solidFill>
              <a:srgbClr val="80808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2"/>
            <p:cNvSpPr>
              <a:spLocks noChangeShapeType="1"/>
            </p:cNvSpPr>
            <p:nvPr/>
          </p:nvSpPr>
          <p:spPr bwMode="auto">
            <a:xfrm>
              <a:off x="3833" y="3294"/>
              <a:ext cx="181" cy="136"/>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1" name="Text Box 23"/>
            <p:cNvSpPr txBox="1">
              <a:spLocks noChangeArrowheads="1"/>
            </p:cNvSpPr>
            <p:nvPr/>
          </p:nvSpPr>
          <p:spPr bwMode="auto">
            <a:xfrm>
              <a:off x="3198" y="3475"/>
              <a:ext cx="2160" cy="697"/>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Arial" pitchFamily="34" charset="0"/>
                </a:rPr>
                <a:t>Incubation à 37°C/40min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Arial" pitchFamily="34" charset="0"/>
                </a:rPr>
                <a:t>Chaque 5mn : préparation de frottis et coloration au cristal violet – observation microscopique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 Box 24"/>
            <p:cNvSpPr txBox="1">
              <a:spLocks noChangeArrowheads="1"/>
            </p:cNvSpPr>
            <p:nvPr/>
          </p:nvSpPr>
          <p:spPr bwMode="auto">
            <a:xfrm>
              <a:off x="476" y="3748"/>
              <a:ext cx="2268" cy="175"/>
            </a:xfrm>
            <a:prstGeom prst="rect">
              <a:avLst/>
            </a:prstGeom>
            <a:solidFill>
              <a:srgbClr val="FFFFFF"/>
            </a:solidFill>
            <a:ln w="9525">
              <a:solidFill>
                <a:srgbClr val="FF3300"/>
              </a:solidFill>
              <a:miter lim="800000"/>
              <a:headEnd/>
              <a:tailEnd/>
            </a:ln>
          </p:spPr>
          <p:txBody>
            <a:bodyPr vert="horz" wrap="square" lIns="92075" tIns="46038" rIns="92075" bIns="46038"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0000"/>
                  </a:solidFill>
                  <a:effectLst/>
                  <a:latin typeface="Rockwell" pitchFamily="18" charset="0"/>
                  <a:cs typeface="Arial" pitchFamily="34" charset="0"/>
                </a:rPr>
                <a:t>Test + :</a:t>
              </a:r>
              <a:r>
                <a:rPr kumimoji="0" lang="fr-FR" sz="1200" b="1" i="0" u="none" strike="noStrike" cap="none" normalizeH="0" baseline="0" dirty="0" smtClean="0">
                  <a:ln>
                    <a:noFill/>
                  </a:ln>
                  <a:solidFill>
                    <a:schemeClr val="tx1"/>
                  </a:solidFill>
                  <a:effectLst/>
                  <a:latin typeface="Rockwell" pitchFamily="18" charset="0"/>
                  <a:cs typeface="Arial" pitchFamily="34" charset="0"/>
                </a:rPr>
                <a:t> </a:t>
              </a:r>
              <a:r>
                <a:rPr kumimoji="0" lang="fr-FR" sz="1200" b="1" i="0" u="none" strike="noStrike" cap="none" normalizeH="0" baseline="0" dirty="0" smtClean="0">
                  <a:ln>
                    <a:noFill/>
                  </a:ln>
                  <a:solidFill>
                    <a:srgbClr val="0070C0"/>
                  </a:solidFill>
                  <a:effectLst/>
                  <a:latin typeface="Rockwell" pitchFamily="18" charset="0"/>
                  <a:cs typeface="Arial" pitchFamily="34" charset="0"/>
                </a:rPr>
                <a:t>Nombre de bactéries adhéré est &gt; 15</a:t>
              </a:r>
              <a:endParaRPr kumimoji="0" lang="fr-FR" sz="1800" b="0" i="0" u="none" strike="noStrike" cap="none" normalizeH="0" baseline="0" dirty="0" smtClean="0">
                <a:ln>
                  <a:noFill/>
                </a:ln>
                <a:solidFill>
                  <a:srgbClr val="0070C0"/>
                </a:solidFill>
                <a:effectLst/>
                <a:latin typeface="Rockwell" pitchFamily="18" charset="0"/>
                <a:cs typeface="Arial" pitchFamily="34" charset="0"/>
              </a:endParaRPr>
            </a:p>
          </p:txBody>
        </p:sp>
        <p:sp>
          <p:nvSpPr>
            <p:cNvPr id="23" name="Line 25"/>
            <p:cNvSpPr>
              <a:spLocks noChangeShapeType="1"/>
            </p:cNvSpPr>
            <p:nvPr/>
          </p:nvSpPr>
          <p:spPr bwMode="auto">
            <a:xfrm flipH="1">
              <a:off x="2789" y="3838"/>
              <a:ext cx="318" cy="0"/>
            </a:xfrm>
            <a:prstGeom prst="line">
              <a:avLst/>
            </a:prstGeom>
            <a:noFill/>
            <a:ln w="60325" cmpd="dbl">
              <a:solidFill>
                <a:srgbClr val="FF33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grpSp>
      <p:sp>
        <p:nvSpPr>
          <p:cNvPr id="24" name="ZoneTexte 23"/>
          <p:cNvSpPr txBox="1"/>
          <p:nvPr/>
        </p:nvSpPr>
        <p:spPr>
          <a:xfrm>
            <a:off x="428596" y="5214950"/>
            <a:ext cx="3429024" cy="338554"/>
          </a:xfrm>
          <a:prstGeom prst="rect">
            <a:avLst/>
          </a:prstGeom>
          <a:noFill/>
        </p:spPr>
        <p:txBody>
          <a:bodyPr wrap="square" rtlCol="0">
            <a:spAutoFit/>
          </a:bodyPr>
          <a:lstStyle/>
          <a:p>
            <a:r>
              <a:rPr lang="fr-FR" sz="1600" b="1" dirty="0" smtClean="0">
                <a:solidFill>
                  <a:srgbClr val="0070C0"/>
                </a:solidFill>
              </a:rPr>
              <a:t>Lignées de cellules Caco-2 ou HT25</a:t>
            </a:r>
            <a:endParaRPr lang="fr-FR" sz="1600" b="1" dirty="0">
              <a:solidFill>
                <a:srgbClr val="0070C0"/>
              </a:solidFill>
            </a:endParaRPr>
          </a:p>
        </p:txBody>
      </p:sp>
      <p:sp>
        <p:nvSpPr>
          <p:cNvPr id="25" name="Flèche droite 24"/>
          <p:cNvSpPr/>
          <p:nvPr/>
        </p:nvSpPr>
        <p:spPr>
          <a:xfrm rot="20598537">
            <a:off x="3516503" y="5123286"/>
            <a:ext cx="1974227" cy="95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6314" y="5538718"/>
            <a:ext cx="3643338" cy="584775"/>
          </a:xfrm>
          <a:prstGeom prst="rect">
            <a:avLst/>
          </a:prstGeom>
        </p:spPr>
        <p:txBody>
          <a:bodyPr wrap="square">
            <a:spAutoFit/>
          </a:bodyPr>
          <a:lstStyle/>
          <a:p>
            <a:pPr algn="ctr"/>
            <a:r>
              <a:rPr lang="fr-FR" sz="1600" b="1" i="1" dirty="0" smtClean="0">
                <a:solidFill>
                  <a:srgbClr val="FF0000"/>
                </a:solidFill>
                <a:latin typeface="Rockwell" pitchFamily="18" charset="0"/>
                <a:cs typeface="Arial" pitchFamily="34" charset="0"/>
              </a:rPr>
              <a:t>(c-d) </a:t>
            </a:r>
            <a:r>
              <a:rPr lang="fr-FR" sz="1600" b="1" i="1" dirty="0" err="1" smtClean="0">
                <a:solidFill>
                  <a:srgbClr val="FF0000"/>
                </a:solidFill>
                <a:latin typeface="Rockwell" pitchFamily="18" charset="0"/>
                <a:cs typeface="Arial" pitchFamily="34" charset="0"/>
              </a:rPr>
              <a:t>Adhesion</a:t>
            </a:r>
            <a:r>
              <a:rPr lang="fr-FR" sz="1600" b="1" i="1" dirty="0" smtClean="0">
                <a:solidFill>
                  <a:srgbClr val="FF0000"/>
                </a:solidFill>
                <a:latin typeface="Rockwell" pitchFamily="18" charset="0"/>
                <a:cs typeface="Arial" pitchFamily="34" charset="0"/>
              </a:rPr>
              <a:t> of </a:t>
            </a:r>
            <a:r>
              <a:rPr lang="fr-FR" sz="1600" b="1" i="1" dirty="0" err="1" smtClean="0">
                <a:solidFill>
                  <a:srgbClr val="FF0000"/>
                </a:solidFill>
                <a:latin typeface="Rockwell" pitchFamily="18" charset="0"/>
                <a:cs typeface="Arial" pitchFamily="34" charset="0"/>
              </a:rPr>
              <a:t>Lb.rhamnosus</a:t>
            </a:r>
            <a:endParaRPr lang="fr-FR" sz="1600" b="1" i="1" dirty="0" smtClean="0">
              <a:solidFill>
                <a:srgbClr val="FF0000"/>
              </a:solidFill>
              <a:latin typeface="Rockwell" pitchFamily="18" charset="0"/>
              <a:cs typeface="Arial" pitchFamily="34" charset="0"/>
            </a:endParaRPr>
          </a:p>
          <a:p>
            <a:pPr algn="ctr"/>
            <a:r>
              <a:rPr lang="fr-FR" sz="1600" b="1" i="1" dirty="0" err="1" smtClean="0">
                <a:latin typeface="Arial" pitchFamily="34" charset="0"/>
                <a:cs typeface="Arial" pitchFamily="34" charset="0"/>
              </a:rPr>
              <a:t>Adhesion</a:t>
            </a:r>
            <a:r>
              <a:rPr lang="fr-FR" sz="1600" b="1" i="1" dirty="0" smtClean="0">
                <a:latin typeface="Arial" pitchFamily="34" charset="0"/>
                <a:cs typeface="Arial" pitchFamily="34" charset="0"/>
              </a:rPr>
              <a:t> de </a:t>
            </a:r>
            <a:r>
              <a:rPr lang="fr-FR" sz="1600" b="1" i="1" dirty="0" err="1" smtClean="0">
                <a:latin typeface="Arial" pitchFamily="34" charset="0"/>
                <a:cs typeface="Arial" pitchFamily="34" charset="0"/>
              </a:rPr>
              <a:t>Lb.rhamnosus</a:t>
            </a:r>
            <a:endParaRPr lang="fr-FR" sz="1600" b="1" i="1" dirty="0">
              <a:latin typeface="Arial" pitchFamily="34" charset="0"/>
              <a:cs typeface="Arial" pitchFamily="34" charset="0"/>
            </a:endParaRPr>
          </a:p>
        </p:txBody>
      </p:sp>
      <p:sp>
        <p:nvSpPr>
          <p:cNvPr id="4" name="Rectangle 3"/>
          <p:cNvSpPr/>
          <p:nvPr/>
        </p:nvSpPr>
        <p:spPr>
          <a:xfrm>
            <a:off x="827584" y="5467280"/>
            <a:ext cx="3312368" cy="584775"/>
          </a:xfrm>
          <a:prstGeom prst="rect">
            <a:avLst/>
          </a:prstGeom>
        </p:spPr>
        <p:txBody>
          <a:bodyPr wrap="square">
            <a:spAutoFit/>
          </a:bodyPr>
          <a:lstStyle/>
          <a:p>
            <a:pPr algn="ctr"/>
            <a:r>
              <a:rPr lang="fr-FR" sz="1600" b="1" i="1" dirty="0" smtClean="0">
                <a:solidFill>
                  <a:srgbClr val="FF0000"/>
                </a:solidFill>
                <a:latin typeface="Rockwell" pitchFamily="18" charset="0"/>
                <a:cs typeface="Arial" pitchFamily="34" charset="0"/>
              </a:rPr>
              <a:t>(a)</a:t>
            </a:r>
            <a:r>
              <a:rPr lang="fr-FR" sz="1600" b="1" i="1" dirty="0" err="1" smtClean="0">
                <a:solidFill>
                  <a:srgbClr val="FF0000"/>
                </a:solidFill>
                <a:latin typeface="Rockwell" pitchFamily="18" charset="0"/>
                <a:cs typeface="Arial" pitchFamily="34" charset="0"/>
              </a:rPr>
              <a:t>Cell</a:t>
            </a:r>
            <a:r>
              <a:rPr lang="fr-FR" sz="1600" b="1" i="1" dirty="0">
                <a:solidFill>
                  <a:srgbClr val="FF0000"/>
                </a:solidFill>
                <a:latin typeface="Rockwell" pitchFamily="18" charset="0"/>
                <a:cs typeface="Arial" pitchFamily="34" charset="0"/>
              </a:rPr>
              <a:t>: Control</a:t>
            </a:r>
          </a:p>
          <a:p>
            <a:pPr algn="ctr"/>
            <a:r>
              <a:rPr lang="fr-FR" sz="1600" b="1" i="1" dirty="0" smtClean="0">
                <a:latin typeface="Arial" pitchFamily="34" charset="0"/>
                <a:cs typeface="Arial" pitchFamily="34" charset="0"/>
              </a:rPr>
              <a:t>Cellule: Témoin</a:t>
            </a:r>
            <a:endParaRPr lang="fr-FR" sz="1600" b="1" i="1" dirty="0">
              <a:latin typeface="Arial" pitchFamily="34" charset="0"/>
              <a:cs typeface="Arial" pitchFamily="34" charset="0"/>
            </a:endParaRPr>
          </a:p>
        </p:txBody>
      </p:sp>
      <p:pic>
        <p:nvPicPr>
          <p:cNvPr id="4098" name="Picture 2" descr="C:\Users\THINKPAD\Desktop\idt12286-fig-0003-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7200800" cy="5112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214314" y="853703"/>
            <a:ext cx="864396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b="1" u="sng" dirty="0">
                <a:solidFill>
                  <a:srgbClr val="FF0000"/>
                </a:solidFill>
                <a:latin typeface="Rockwell" pitchFamily="18" charset="0"/>
                <a:ea typeface="Times New Roman" pitchFamily="18" charset="0"/>
                <a:cs typeface="Arial" pitchFamily="34" charset="0"/>
              </a:rPr>
              <a:t>Ability to interact with the intestinal mucosa</a:t>
            </a:r>
            <a:endParaRPr lang="fr-FR" b="1" u="sng" dirty="0" smtClean="0">
              <a:solidFill>
                <a:srgbClr val="FF0000"/>
              </a:solidFill>
              <a:latin typeface="Rockwell" pitchFamily="18" charset="0"/>
              <a:cs typeface="Arial" pitchFamily="34" charset="0"/>
            </a:endParaRPr>
          </a:p>
          <a:p>
            <a:pPr algn="ctr" fontAlgn="base">
              <a:spcBef>
                <a:spcPct val="0"/>
              </a:spcBef>
              <a:spcAft>
                <a:spcPct val="0"/>
              </a:spcAft>
            </a:pPr>
            <a:r>
              <a:rPr lang="fr-FR" sz="1400" b="1" u="sng" dirty="0" smtClean="0">
                <a:solidFill>
                  <a:srgbClr val="FF0000"/>
                </a:solidFill>
                <a:latin typeface="Arial" pitchFamily="34" charset="0"/>
                <a:cs typeface="Arial" pitchFamily="34" charset="0"/>
              </a:rPr>
              <a:t>Capacité </a:t>
            </a:r>
            <a:r>
              <a:rPr lang="fr-FR" sz="1400" b="1" u="sng" dirty="0">
                <a:solidFill>
                  <a:srgbClr val="FF0000"/>
                </a:solidFill>
                <a:latin typeface="Arial" pitchFamily="34" charset="0"/>
                <a:cs typeface="Arial" pitchFamily="34" charset="0"/>
              </a:rPr>
              <a:t>d’interaction avec la muqueuse intestinale</a:t>
            </a:r>
            <a:endParaRPr lang="fr-FR" sz="1400" u="sng" dirty="0">
              <a:solidFill>
                <a:srgbClr val="FF0000"/>
              </a:solidFill>
              <a:latin typeface="Arial" pitchFamily="34" charset="0"/>
              <a:cs typeface="Arial" pitchFamily="34" charset="0"/>
            </a:endParaRPr>
          </a:p>
          <a:p>
            <a:pPr lvl="0" algn="justLow" fontAlgn="base">
              <a:spcBef>
                <a:spcPct val="0"/>
              </a:spcBef>
              <a:spcAft>
                <a:spcPct val="0"/>
              </a:spcAft>
            </a:pPr>
            <a:endParaRPr lang="en-US" sz="1600" b="1" dirty="0" smtClean="0">
              <a:latin typeface="Arial" pitchFamily="34" charset="0"/>
              <a:ea typeface="Times New Roman" pitchFamily="18" charset="0"/>
              <a:cs typeface="Arial" pitchFamily="34" charset="0"/>
            </a:endParaRPr>
          </a:p>
          <a:p>
            <a:pPr marL="285750" lvl="0" indent="-285750" algn="justLow" fontAlgn="base">
              <a:spcBef>
                <a:spcPct val="0"/>
              </a:spcBef>
              <a:spcAft>
                <a:spcPct val="0"/>
              </a:spcAft>
              <a:buFont typeface="Wingdings" pitchFamily="2" charset="2"/>
              <a:buChar char="ü"/>
            </a:pPr>
            <a:r>
              <a:rPr lang="en-US" sz="1600" b="1" dirty="0" smtClean="0">
                <a:latin typeface="Rockwell" pitchFamily="18" charset="0"/>
                <a:ea typeface="Times New Roman" pitchFamily="18" charset="0"/>
                <a:cs typeface="Arial" pitchFamily="34" charset="0"/>
              </a:rPr>
              <a:t>The </a:t>
            </a:r>
            <a:r>
              <a:rPr lang="en-US" sz="1600" b="1" dirty="0">
                <a:solidFill>
                  <a:srgbClr val="FF0000"/>
                </a:solidFill>
                <a:latin typeface="Rockwell" pitchFamily="18" charset="0"/>
                <a:ea typeface="Times New Roman" pitchFamily="18" charset="0"/>
                <a:cs typeface="Arial" pitchFamily="34" charset="0"/>
              </a:rPr>
              <a:t>ability</a:t>
            </a:r>
            <a:r>
              <a:rPr lang="en-US" sz="1600" b="1" dirty="0">
                <a:latin typeface="Rockwell" pitchFamily="18" charset="0"/>
                <a:ea typeface="Times New Roman" pitchFamily="18" charset="0"/>
                <a:cs typeface="Arial" pitchFamily="34" charset="0"/>
              </a:rPr>
              <a:t> to </a:t>
            </a:r>
            <a:r>
              <a:rPr lang="en-US" sz="1600" b="1" dirty="0">
                <a:solidFill>
                  <a:srgbClr val="FF0000"/>
                </a:solidFill>
                <a:latin typeface="Rockwell" pitchFamily="18" charset="0"/>
                <a:ea typeface="Times New Roman" pitchFamily="18" charset="0"/>
                <a:cs typeface="Arial" pitchFamily="34" charset="0"/>
              </a:rPr>
              <a:t>produce beneficial effects </a:t>
            </a:r>
            <a:r>
              <a:rPr lang="en-US" sz="1600" b="1" dirty="0">
                <a:latin typeface="Rockwell" pitchFamily="18" charset="0"/>
                <a:ea typeface="Times New Roman" pitchFamily="18" charset="0"/>
                <a:cs typeface="Arial" pitchFamily="34" charset="0"/>
              </a:rPr>
              <a:t>on health </a:t>
            </a:r>
            <a:r>
              <a:rPr lang="en-US" sz="1600" b="1" dirty="0">
                <a:solidFill>
                  <a:srgbClr val="FF0000"/>
                </a:solidFill>
                <a:latin typeface="Rockwell" pitchFamily="18" charset="0"/>
                <a:ea typeface="Times New Roman" pitchFamily="18" charset="0"/>
                <a:cs typeface="Arial" pitchFamily="34" charset="0"/>
              </a:rPr>
              <a:t>still remains </a:t>
            </a:r>
            <a:r>
              <a:rPr lang="en-US" sz="1600" b="1" dirty="0">
                <a:latin typeface="Rockwell" pitchFamily="18" charset="0"/>
                <a:ea typeface="Times New Roman" pitchFamily="18" charset="0"/>
                <a:cs typeface="Arial" pitchFamily="34" charset="0"/>
              </a:rPr>
              <a:t>difficult to assess due in particular to </a:t>
            </a:r>
            <a:r>
              <a:rPr lang="en-US" sz="1600" b="1" dirty="0">
                <a:solidFill>
                  <a:srgbClr val="FF0000"/>
                </a:solidFill>
                <a:latin typeface="Rockwell" pitchFamily="18" charset="0"/>
                <a:ea typeface="Times New Roman" pitchFamily="18" charset="0"/>
                <a:cs typeface="Arial" pitchFamily="34" charset="0"/>
              </a:rPr>
              <a:t>the fact </a:t>
            </a:r>
            <a:r>
              <a:rPr lang="en-US" sz="1600" b="1" dirty="0">
                <a:latin typeface="Rockwell" pitchFamily="18" charset="0"/>
                <a:ea typeface="Times New Roman" pitchFamily="18" charset="0"/>
                <a:cs typeface="Arial" pitchFamily="34" charset="0"/>
              </a:rPr>
              <a:t>that the </a:t>
            </a:r>
            <a:r>
              <a:rPr lang="en-US" sz="1600" b="1" dirty="0">
                <a:solidFill>
                  <a:srgbClr val="FF0000"/>
                </a:solidFill>
                <a:latin typeface="Rockwell" pitchFamily="18" charset="0"/>
                <a:ea typeface="Times New Roman" pitchFamily="18" charset="0"/>
                <a:cs typeface="Arial" pitchFamily="34" charset="0"/>
              </a:rPr>
              <a:t>modes of action </a:t>
            </a:r>
            <a:r>
              <a:rPr lang="en-US" sz="1600" b="1" dirty="0">
                <a:latin typeface="Rockwell" pitchFamily="18" charset="0"/>
                <a:ea typeface="Times New Roman" pitchFamily="18" charset="0"/>
                <a:cs typeface="Arial" pitchFamily="34" charset="0"/>
              </a:rPr>
              <a:t>by </a:t>
            </a:r>
            <a:r>
              <a:rPr lang="en-US" sz="1600" b="1" dirty="0">
                <a:solidFill>
                  <a:srgbClr val="FF0000"/>
                </a:solidFill>
                <a:latin typeface="Rockwell" pitchFamily="18" charset="0"/>
                <a:ea typeface="Times New Roman" pitchFamily="18" charset="0"/>
                <a:cs typeface="Arial" pitchFamily="34" charset="0"/>
              </a:rPr>
              <a:t>which probiotics exert </a:t>
            </a:r>
            <a:r>
              <a:rPr lang="en-US" sz="1600" b="1" dirty="0">
                <a:latin typeface="Rockwell" pitchFamily="18" charset="0"/>
                <a:ea typeface="Times New Roman" pitchFamily="18" charset="0"/>
                <a:cs typeface="Arial" pitchFamily="34" charset="0"/>
              </a:rPr>
              <a:t>a </a:t>
            </a:r>
            <a:r>
              <a:rPr lang="en-US" sz="1600" b="1" dirty="0">
                <a:solidFill>
                  <a:srgbClr val="FF0000"/>
                </a:solidFill>
                <a:latin typeface="Rockwell" pitchFamily="18" charset="0"/>
                <a:ea typeface="Times New Roman" pitchFamily="18" charset="0"/>
                <a:cs typeface="Arial" pitchFamily="34" charset="0"/>
              </a:rPr>
              <a:t>functional role in vivo </a:t>
            </a:r>
            <a:r>
              <a:rPr lang="en-US" sz="1600" b="1" u="sng" dirty="0">
                <a:latin typeface="Rockwell" pitchFamily="18" charset="0"/>
                <a:ea typeface="Times New Roman" pitchFamily="18" charset="0"/>
                <a:cs typeface="Arial" pitchFamily="34" charset="0"/>
              </a:rPr>
              <a:t>are unknown</a:t>
            </a:r>
            <a:r>
              <a:rPr lang="en-US" sz="1600" b="1" dirty="0" smtClean="0">
                <a:latin typeface="Rockwell" pitchFamily="18" charset="0"/>
                <a:ea typeface="Times New Roman" pitchFamily="18" charset="0"/>
                <a:cs typeface="Arial" pitchFamily="34" charset="0"/>
              </a:rPr>
              <a:t>.</a:t>
            </a:r>
          </a:p>
          <a:p>
            <a:pPr lvl="0" algn="justLow" fontAlgn="base">
              <a:spcBef>
                <a:spcPct val="0"/>
              </a:spcBef>
              <a:spcAft>
                <a:spcPct val="0"/>
              </a:spcAft>
            </a:pPr>
            <a:endPar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aptitud</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à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produire des effets bénéfiques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 la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santé</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demeure encore délicat à évaluer dû notamment au fait que les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modes d’action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 lesquels les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probiotiques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exercent un rôle fonctionnel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vivo</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sont méconnus</a:t>
            </a:r>
          </a:p>
        </p:txBody>
      </p:sp>
      <p:sp>
        <p:nvSpPr>
          <p:cNvPr id="4" name="Rectangle 3"/>
          <p:cNvSpPr/>
          <p:nvPr/>
        </p:nvSpPr>
        <p:spPr>
          <a:xfrm>
            <a:off x="178216" y="4005064"/>
            <a:ext cx="8858280" cy="1969770"/>
          </a:xfrm>
          <a:prstGeom prst="rect">
            <a:avLst/>
          </a:prstGeom>
        </p:spPr>
        <p:txBody>
          <a:bodyPr wrap="square">
            <a:spAutoFit/>
          </a:bodyPr>
          <a:lstStyle/>
          <a:p>
            <a:pPr algn="just">
              <a:buFont typeface="Wingdings" pitchFamily="2" charset="2"/>
              <a:buChar char="ü"/>
            </a:pPr>
            <a:r>
              <a:rPr lang="en-US" sz="1600" b="1" dirty="0">
                <a:solidFill>
                  <a:srgbClr val="FF0000"/>
                </a:solidFill>
                <a:latin typeface="Rockwell" pitchFamily="18" charset="0"/>
                <a:cs typeface="Arial" pitchFamily="34" charset="0"/>
              </a:rPr>
              <a:t>Beneficial effects </a:t>
            </a:r>
            <a:r>
              <a:rPr lang="en-US" sz="1600" b="1" dirty="0">
                <a:latin typeface="Rockwell" pitchFamily="18" charset="0"/>
                <a:cs typeface="Arial" pitchFamily="34" charset="0"/>
              </a:rPr>
              <a:t>demonstrated by </a:t>
            </a:r>
            <a:r>
              <a:rPr lang="en-US" sz="1600" b="1" dirty="0">
                <a:solidFill>
                  <a:srgbClr val="FF0000"/>
                </a:solidFill>
                <a:latin typeface="Rockwell" pitchFamily="18" charset="0"/>
                <a:cs typeface="Arial" pitchFamily="34" charset="0"/>
              </a:rPr>
              <a:t>scientific </a:t>
            </a:r>
            <a:r>
              <a:rPr lang="en-US" sz="1600" b="1" dirty="0" smtClean="0">
                <a:solidFill>
                  <a:srgbClr val="FF0000"/>
                </a:solidFill>
                <a:latin typeface="Rockwell" pitchFamily="18" charset="0"/>
                <a:cs typeface="Arial" pitchFamily="34" charset="0"/>
              </a:rPr>
              <a:t>studies</a:t>
            </a:r>
          </a:p>
          <a:p>
            <a:pPr algn="just">
              <a:buFont typeface="Wingdings" pitchFamily="2" charset="2"/>
              <a:buChar char="ü"/>
            </a:pPr>
            <a:r>
              <a:rPr lang="en-US" sz="1600" b="1" dirty="0" smtClean="0">
                <a:solidFill>
                  <a:srgbClr val="FF0000"/>
                </a:solidFill>
                <a:latin typeface="Rockwell" pitchFamily="18" charset="0"/>
                <a:cs typeface="Arial" pitchFamily="34" charset="0"/>
              </a:rPr>
              <a:t>Understanding</a:t>
            </a:r>
            <a:r>
              <a:rPr lang="en-US" sz="1600" b="1" dirty="0" smtClean="0">
                <a:latin typeface="Rockwell" pitchFamily="18" charset="0"/>
                <a:cs typeface="Arial" pitchFamily="34" charset="0"/>
              </a:rPr>
              <a:t> </a:t>
            </a:r>
            <a:r>
              <a:rPr lang="en-US" sz="1600" b="1" dirty="0">
                <a:latin typeface="Rockwell" pitchFamily="18" charset="0"/>
                <a:cs typeface="Arial" pitchFamily="34" charset="0"/>
              </a:rPr>
              <a:t>the </a:t>
            </a:r>
            <a:r>
              <a:rPr lang="en-US" sz="1600" b="1" dirty="0">
                <a:solidFill>
                  <a:srgbClr val="FF0000"/>
                </a:solidFill>
                <a:latin typeface="Rockwell" pitchFamily="18" charset="0"/>
                <a:cs typeface="Arial" pitchFamily="34" charset="0"/>
              </a:rPr>
              <a:t>mechanisms of action </a:t>
            </a:r>
            <a:r>
              <a:rPr lang="en-US" sz="1600" b="1" dirty="0">
                <a:latin typeface="Rockwell" pitchFamily="18" charset="0"/>
                <a:cs typeface="Arial" pitchFamily="34" charset="0"/>
              </a:rPr>
              <a:t>represents </a:t>
            </a:r>
            <a:r>
              <a:rPr lang="en-US" sz="1600" b="1" dirty="0">
                <a:solidFill>
                  <a:srgbClr val="FF0000"/>
                </a:solidFill>
                <a:latin typeface="Rockwell" pitchFamily="18" charset="0"/>
                <a:cs typeface="Arial" pitchFamily="34" charset="0"/>
              </a:rPr>
              <a:t>one</a:t>
            </a:r>
            <a:r>
              <a:rPr lang="en-US" sz="1600" b="1" dirty="0">
                <a:latin typeface="Rockwell" pitchFamily="18" charset="0"/>
                <a:cs typeface="Arial" pitchFamily="34" charset="0"/>
              </a:rPr>
              <a:t> of the </a:t>
            </a:r>
            <a:r>
              <a:rPr lang="en-US" sz="1600" b="1" dirty="0">
                <a:solidFill>
                  <a:srgbClr val="FF0000"/>
                </a:solidFill>
                <a:latin typeface="Rockwell" pitchFamily="18" charset="0"/>
                <a:cs typeface="Arial" pitchFamily="34" charset="0"/>
              </a:rPr>
              <a:t>major scientific challenges</a:t>
            </a:r>
            <a:r>
              <a:rPr lang="en-US" sz="1600" b="1" dirty="0">
                <a:latin typeface="Rockwell" pitchFamily="18" charset="0"/>
                <a:cs typeface="Arial" pitchFamily="34" charset="0"/>
              </a:rPr>
              <a:t> in the </a:t>
            </a:r>
            <a:r>
              <a:rPr lang="en-US" sz="1600" b="1" dirty="0">
                <a:solidFill>
                  <a:srgbClr val="FF0000"/>
                </a:solidFill>
                <a:latin typeface="Rockwell" pitchFamily="18" charset="0"/>
                <a:cs typeface="Arial" pitchFamily="34" charset="0"/>
              </a:rPr>
              <a:t>field of probiotics</a:t>
            </a:r>
            <a:r>
              <a:rPr lang="en-US" sz="1600" b="1" dirty="0">
                <a:latin typeface="Rockwell" pitchFamily="18" charset="0"/>
                <a:cs typeface="Arial" pitchFamily="34" charset="0"/>
              </a:rPr>
              <a:t>.</a:t>
            </a:r>
            <a:endParaRPr lang="fr-FR" sz="1600" b="1" dirty="0" smtClean="0">
              <a:latin typeface="Rockwell" pitchFamily="18" charset="0"/>
              <a:cs typeface="Arial" pitchFamily="34" charset="0"/>
            </a:endParaRPr>
          </a:p>
          <a:p>
            <a:pPr>
              <a:buFont typeface="Wingdings" pitchFamily="2" charset="2"/>
              <a:buChar char="ü"/>
            </a:pPr>
            <a:endParaRPr lang="fr-FR" sz="1600" b="1" dirty="0">
              <a:latin typeface="Arial" pitchFamily="34" charset="0"/>
              <a:cs typeface="Arial" pitchFamily="34" charset="0"/>
            </a:endParaRPr>
          </a:p>
          <a:p>
            <a:pPr>
              <a:buFont typeface="Wingdings" pitchFamily="2" charset="2"/>
              <a:buChar char="ü"/>
            </a:pPr>
            <a:endParaRPr lang="fr-FR" sz="1600" b="1" dirty="0" smtClean="0">
              <a:latin typeface="Arial" pitchFamily="34" charset="0"/>
              <a:cs typeface="Arial" pitchFamily="34" charset="0"/>
            </a:endParaRPr>
          </a:p>
          <a:p>
            <a:pPr marL="285750" indent="-285750">
              <a:buFont typeface="Wingdings" pitchFamily="2" charset="2"/>
              <a:buChar char="§"/>
            </a:pPr>
            <a:r>
              <a:rPr lang="fr-FR" sz="1400" b="1" dirty="0" smtClean="0">
                <a:latin typeface="Arial" pitchFamily="34" charset="0"/>
                <a:cs typeface="Arial" pitchFamily="34" charset="0"/>
              </a:rPr>
              <a:t>Effets </a:t>
            </a:r>
            <a:r>
              <a:rPr lang="fr-FR" sz="1400" b="1" dirty="0" smtClean="0">
                <a:solidFill>
                  <a:srgbClr val="FF0000"/>
                </a:solidFill>
                <a:latin typeface="Arial" pitchFamily="34" charset="0"/>
                <a:cs typeface="Arial" pitchFamily="34" charset="0"/>
              </a:rPr>
              <a:t>bénéfiques démontrés </a:t>
            </a:r>
            <a:r>
              <a:rPr lang="fr-FR" sz="1400" b="1" dirty="0" smtClean="0">
                <a:latin typeface="Arial" pitchFamily="34" charset="0"/>
                <a:cs typeface="Arial" pitchFamily="34" charset="0"/>
              </a:rPr>
              <a:t>par des </a:t>
            </a:r>
            <a:r>
              <a:rPr lang="fr-FR" sz="1400" b="1" dirty="0" smtClean="0">
                <a:solidFill>
                  <a:srgbClr val="FF0000"/>
                </a:solidFill>
                <a:latin typeface="Arial" pitchFamily="34" charset="0"/>
                <a:cs typeface="Arial" pitchFamily="34" charset="0"/>
              </a:rPr>
              <a:t>études scientifiques</a:t>
            </a:r>
            <a:endParaRPr lang="fr-FR" sz="1400" b="1" dirty="0" smtClean="0">
              <a:latin typeface="Arial" pitchFamily="34" charset="0"/>
              <a:ea typeface="Times New Roman" pitchFamily="18" charset="0"/>
              <a:cs typeface="Arial" pitchFamily="34" charset="0"/>
            </a:endParaRPr>
          </a:p>
          <a:p>
            <a:pPr marL="285750" lvl="0" indent="-285750" algn="justLow" fontAlgn="base">
              <a:spcBef>
                <a:spcPct val="0"/>
              </a:spcBef>
              <a:spcAft>
                <a:spcPct val="0"/>
              </a:spcAft>
              <a:buFont typeface="Wingdings" pitchFamily="2" charset="2"/>
              <a:buChar char="§"/>
            </a:pPr>
            <a:r>
              <a:rPr lang="fr-FR" sz="1400" b="1" dirty="0" smtClean="0">
                <a:latin typeface="Arial" pitchFamily="34" charset="0"/>
                <a:ea typeface="Times New Roman" pitchFamily="18" charset="0"/>
                <a:cs typeface="Arial" pitchFamily="34" charset="0"/>
              </a:rPr>
              <a:t>La </a:t>
            </a:r>
            <a:r>
              <a:rPr lang="fr-FR" sz="1400" b="1" dirty="0" smtClean="0">
                <a:solidFill>
                  <a:srgbClr val="FF0000"/>
                </a:solidFill>
                <a:latin typeface="Arial" pitchFamily="34" charset="0"/>
                <a:ea typeface="Times New Roman" pitchFamily="18" charset="0"/>
                <a:cs typeface="Arial" pitchFamily="34" charset="0"/>
              </a:rPr>
              <a:t>compréhension</a:t>
            </a:r>
            <a:r>
              <a:rPr lang="fr-FR" sz="1400" b="1" dirty="0" smtClean="0">
                <a:latin typeface="Arial" pitchFamily="34" charset="0"/>
                <a:ea typeface="Times New Roman" pitchFamily="18" charset="0"/>
                <a:cs typeface="Arial" pitchFamily="34" charset="0"/>
              </a:rPr>
              <a:t> </a:t>
            </a:r>
            <a:r>
              <a:rPr lang="fr-FR" sz="1400" b="1" dirty="0" smtClean="0">
                <a:solidFill>
                  <a:srgbClr val="FF0000"/>
                </a:solidFill>
                <a:latin typeface="Arial" pitchFamily="34" charset="0"/>
                <a:ea typeface="Times New Roman" pitchFamily="18" charset="0"/>
                <a:cs typeface="Arial" pitchFamily="34" charset="0"/>
              </a:rPr>
              <a:t>des mécanismes d’action </a:t>
            </a:r>
            <a:r>
              <a:rPr lang="fr-FR" sz="1400" b="1" dirty="0" smtClean="0">
                <a:latin typeface="Arial" pitchFamily="34" charset="0"/>
                <a:ea typeface="Times New Roman" pitchFamily="18" charset="0"/>
                <a:cs typeface="Arial" pitchFamily="34" charset="0"/>
              </a:rPr>
              <a:t>représente un des </a:t>
            </a:r>
            <a:r>
              <a:rPr lang="fr-FR" sz="1400" b="1" dirty="0" smtClean="0">
                <a:solidFill>
                  <a:srgbClr val="FF0000"/>
                </a:solidFill>
                <a:latin typeface="Arial" pitchFamily="34" charset="0"/>
                <a:ea typeface="Times New Roman" pitchFamily="18" charset="0"/>
                <a:cs typeface="Arial" pitchFamily="34" charset="0"/>
              </a:rPr>
              <a:t>défis scientifiques </a:t>
            </a:r>
            <a:r>
              <a:rPr lang="fr-FR" sz="1400" b="1" dirty="0" smtClean="0">
                <a:latin typeface="Arial" pitchFamily="34" charset="0"/>
                <a:ea typeface="Times New Roman" pitchFamily="18" charset="0"/>
                <a:cs typeface="Arial" pitchFamily="34" charset="0"/>
              </a:rPr>
              <a:t>majeurs dans le </a:t>
            </a:r>
            <a:r>
              <a:rPr lang="fr-FR" sz="1400" b="1" dirty="0" smtClean="0">
                <a:solidFill>
                  <a:srgbClr val="FF0000"/>
                </a:solidFill>
                <a:latin typeface="Arial" pitchFamily="34" charset="0"/>
                <a:ea typeface="Times New Roman" pitchFamily="18" charset="0"/>
                <a:cs typeface="Arial" pitchFamily="34" charset="0"/>
              </a:rPr>
              <a:t>domaine des </a:t>
            </a:r>
            <a:r>
              <a:rPr lang="fr-FR" sz="1400" b="1" dirty="0" err="1" smtClean="0">
                <a:solidFill>
                  <a:srgbClr val="FF0000"/>
                </a:solidFill>
                <a:latin typeface="Arial" pitchFamily="34" charset="0"/>
                <a:ea typeface="Times New Roman" pitchFamily="18" charset="0"/>
                <a:cs typeface="Arial" pitchFamily="34" charset="0"/>
              </a:rPr>
              <a:t>probiotiques</a:t>
            </a:r>
            <a:r>
              <a:rPr lang="fr-FR" sz="1400" b="1" dirty="0" smtClean="0">
                <a:latin typeface="Arial" pitchFamily="34" charset="0"/>
                <a:ea typeface="Times New Roman" pitchFamily="18" charset="0"/>
                <a:cs typeface="Arial" pitchFamily="34" charset="0"/>
              </a:rPr>
              <a:t>.</a:t>
            </a:r>
            <a:endParaRPr lang="fr-FR" sz="1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1"/>
                                        </p:tgtEl>
                                        <p:attrNameLst>
                                          <p:attrName>style.visibility</p:attrName>
                                        </p:attrNameLst>
                                      </p:cBhvr>
                                      <p:to>
                                        <p:strVal val="visible"/>
                                      </p:to>
                                    </p:set>
                                    <p:anim calcmode="lin" valueType="num">
                                      <p:cBhvr additive="base">
                                        <p:cTn id="7" dur="500" fill="hold"/>
                                        <p:tgtEl>
                                          <p:spTgt spid="71681"/>
                                        </p:tgtEl>
                                        <p:attrNameLst>
                                          <p:attrName>ppt_x</p:attrName>
                                        </p:attrNameLst>
                                      </p:cBhvr>
                                      <p:tavLst>
                                        <p:tav tm="0">
                                          <p:val>
                                            <p:strVal val="#ppt_x"/>
                                          </p:val>
                                        </p:tav>
                                        <p:tav tm="100000">
                                          <p:val>
                                            <p:strVal val="#ppt_x"/>
                                          </p:val>
                                        </p:tav>
                                      </p:tavLst>
                                    </p:anim>
                                    <p:anim calcmode="lin" valueType="num">
                                      <p:cBhvr additive="base">
                                        <p:cTn id="8" dur="500" fill="hold"/>
                                        <p:tgtEl>
                                          <p:spTgt spid="716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theses.ulaval.ca/archimede/fichiers/24866/24866_5.png"/>
          <p:cNvPicPr/>
          <p:nvPr/>
        </p:nvPicPr>
        <p:blipFill>
          <a:blip r:embed="rId2"/>
          <a:srcRect t="72643" r="4959" b="11864"/>
          <a:stretch>
            <a:fillRect/>
          </a:stretch>
        </p:blipFill>
        <p:spPr bwMode="auto">
          <a:xfrm>
            <a:off x="357158" y="3284984"/>
            <a:ext cx="8215370" cy="1296144"/>
          </a:xfrm>
          <a:prstGeom prst="rect">
            <a:avLst/>
          </a:prstGeom>
          <a:noFill/>
          <a:ln w="9525">
            <a:noFill/>
            <a:miter lim="800000"/>
            <a:headEnd/>
            <a:tailEnd/>
          </a:ln>
        </p:spPr>
      </p:pic>
      <p:sp>
        <p:nvSpPr>
          <p:cNvPr id="3" name="Rectangle 2"/>
          <p:cNvSpPr/>
          <p:nvPr/>
        </p:nvSpPr>
        <p:spPr>
          <a:xfrm>
            <a:off x="251520" y="1026602"/>
            <a:ext cx="8712968" cy="1754326"/>
          </a:xfrm>
          <a:prstGeom prst="rect">
            <a:avLst/>
          </a:prstGeom>
        </p:spPr>
        <p:txBody>
          <a:bodyPr wrap="square">
            <a:spAutoFit/>
          </a:bodyPr>
          <a:lstStyle/>
          <a:p>
            <a:r>
              <a:rPr lang="en-US" b="1" u="sng" dirty="0" smtClean="0">
                <a:solidFill>
                  <a:srgbClr val="FF0000"/>
                </a:solidFill>
                <a:latin typeface="Rockwell" pitchFamily="18" charset="0"/>
              </a:rPr>
              <a:t>3. Technological criteria</a:t>
            </a:r>
          </a:p>
          <a:p>
            <a:endParaRPr lang="en-US" b="1" u="sng" dirty="0" smtClean="0">
              <a:solidFill>
                <a:srgbClr val="FF0000"/>
              </a:solidFill>
              <a:latin typeface="Rockwell" pitchFamily="18" charset="0"/>
            </a:endParaRPr>
          </a:p>
          <a:p>
            <a:pPr marL="742950" lvl="1" indent="-285750">
              <a:buFont typeface="Wingdings" pitchFamily="2" charset="2"/>
              <a:buChar char="ü"/>
            </a:pPr>
            <a:r>
              <a:rPr lang="en-US" b="1" dirty="0" smtClean="0">
                <a:solidFill>
                  <a:srgbClr val="FF0000"/>
                </a:solidFill>
                <a:latin typeface="Rockwell" pitchFamily="18" charset="0"/>
              </a:rPr>
              <a:t>Stability</a:t>
            </a:r>
            <a:r>
              <a:rPr lang="en-US" b="1" dirty="0" smtClean="0">
                <a:latin typeface="Rockwell" pitchFamily="18" charset="0"/>
              </a:rPr>
              <a:t> </a:t>
            </a:r>
            <a:r>
              <a:rPr lang="en-US" b="1" dirty="0">
                <a:solidFill>
                  <a:srgbClr val="FF0000"/>
                </a:solidFill>
                <a:latin typeface="Rockwell" pitchFamily="18" charset="0"/>
              </a:rPr>
              <a:t>during</a:t>
            </a:r>
            <a:r>
              <a:rPr lang="en-US" b="1" dirty="0">
                <a:latin typeface="Rockwell" pitchFamily="18" charset="0"/>
              </a:rPr>
              <a:t> production processes and in the </a:t>
            </a:r>
            <a:r>
              <a:rPr lang="en-US" b="1" dirty="0">
                <a:solidFill>
                  <a:srgbClr val="FF0000"/>
                </a:solidFill>
                <a:latin typeface="Rockwell" pitchFamily="18" charset="0"/>
              </a:rPr>
              <a:t>finished </a:t>
            </a:r>
            <a:r>
              <a:rPr lang="en-US" b="1" dirty="0" smtClean="0">
                <a:solidFill>
                  <a:srgbClr val="FF0000"/>
                </a:solidFill>
                <a:latin typeface="Rockwell" pitchFamily="18" charset="0"/>
              </a:rPr>
              <a:t>product</a:t>
            </a:r>
          </a:p>
          <a:p>
            <a:pPr marL="742950" lvl="1" indent="-285750" algn="just">
              <a:buFont typeface="Wingdings" pitchFamily="2" charset="2"/>
              <a:buChar char="ü"/>
            </a:pPr>
            <a:r>
              <a:rPr lang="en-US" b="1" dirty="0" smtClean="0">
                <a:solidFill>
                  <a:srgbClr val="FF0000"/>
                </a:solidFill>
                <a:latin typeface="Rockwell" pitchFamily="18" charset="0"/>
              </a:rPr>
              <a:t>Maintain</a:t>
            </a:r>
            <a:r>
              <a:rPr lang="en-US" b="1" dirty="0" smtClean="0">
                <a:latin typeface="Rockwell" pitchFamily="18" charset="0"/>
              </a:rPr>
              <a:t> </a:t>
            </a:r>
            <a:r>
              <a:rPr lang="en-US" b="1" dirty="0">
                <a:latin typeface="Rockwell" pitchFamily="18" charset="0"/>
              </a:rPr>
              <a:t>of probiotic </a:t>
            </a:r>
            <a:r>
              <a:rPr lang="en-US" b="1" dirty="0">
                <a:solidFill>
                  <a:srgbClr val="FF0000"/>
                </a:solidFill>
                <a:latin typeface="Rockwell" pitchFamily="18" charset="0"/>
              </a:rPr>
              <a:t>properties</a:t>
            </a:r>
            <a:r>
              <a:rPr lang="en-US" b="1" dirty="0">
                <a:latin typeface="Rockwell" pitchFamily="18" charset="0"/>
              </a:rPr>
              <a:t> after </a:t>
            </a:r>
            <a:r>
              <a:rPr lang="en-US" b="1" dirty="0" smtClean="0">
                <a:latin typeface="Rockwell" pitchFamily="18" charset="0"/>
              </a:rPr>
              <a:t>production</a:t>
            </a:r>
          </a:p>
          <a:p>
            <a:pPr marL="742950" lvl="1" indent="-285750" algn="just">
              <a:buFont typeface="Wingdings" pitchFamily="2" charset="2"/>
              <a:buChar char="ü"/>
            </a:pPr>
            <a:r>
              <a:rPr lang="en-US" b="1" dirty="0" smtClean="0">
                <a:solidFill>
                  <a:srgbClr val="FF0000"/>
                </a:solidFill>
                <a:latin typeface="Rockwell" pitchFamily="18" charset="0"/>
              </a:rPr>
              <a:t>No </a:t>
            </a:r>
            <a:r>
              <a:rPr lang="en-US" b="1" dirty="0">
                <a:solidFill>
                  <a:srgbClr val="FF0000"/>
                </a:solidFill>
                <a:latin typeface="Rockwell" pitchFamily="18" charset="0"/>
              </a:rPr>
              <a:t>modification </a:t>
            </a:r>
            <a:r>
              <a:rPr lang="en-US" b="1" dirty="0">
                <a:latin typeface="Rockwell" pitchFamily="18" charset="0"/>
              </a:rPr>
              <a:t>of the </a:t>
            </a:r>
            <a:r>
              <a:rPr lang="en-US" b="1" dirty="0">
                <a:solidFill>
                  <a:srgbClr val="FF0000"/>
                </a:solidFill>
                <a:latin typeface="Rockwell" pitchFamily="18" charset="0"/>
              </a:rPr>
              <a:t>organoleptic properties </a:t>
            </a:r>
            <a:r>
              <a:rPr lang="en-US" b="1" dirty="0">
                <a:latin typeface="Rockwell" pitchFamily="18" charset="0"/>
              </a:rPr>
              <a:t>of the finished product</a:t>
            </a:r>
            <a:endParaRPr lang="fr-FR" b="1"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8874" y="260648"/>
            <a:ext cx="8643998" cy="2154436"/>
          </a:xfrm>
          <a:prstGeom prst="rect">
            <a:avLst/>
          </a:prstGeom>
          <a:noFill/>
        </p:spPr>
        <p:txBody>
          <a:bodyPr wrap="square" rtlCol="0">
            <a:spAutoFit/>
          </a:bodyPr>
          <a:lstStyle/>
          <a:p>
            <a:pPr algn="just"/>
            <a:r>
              <a:rPr lang="en-US" b="1" u="sng" dirty="0">
                <a:solidFill>
                  <a:srgbClr val="FF0000"/>
                </a:solidFill>
              </a:rPr>
              <a:t>Parker (1974) </a:t>
            </a:r>
            <a:r>
              <a:rPr lang="en-US" b="1" dirty="0"/>
              <a:t>broadens this definition to “</a:t>
            </a:r>
            <a:r>
              <a:rPr lang="en-US" b="1" dirty="0">
                <a:solidFill>
                  <a:srgbClr val="FF0000"/>
                </a:solidFill>
              </a:rPr>
              <a:t>organisms and substances which contribute to the balance of flora</a:t>
            </a:r>
            <a:r>
              <a:rPr lang="en-US" b="1" dirty="0"/>
              <a:t>”. This definition potentially </a:t>
            </a:r>
            <a:r>
              <a:rPr lang="en-US" b="1" dirty="0">
                <a:solidFill>
                  <a:srgbClr val="FF0000"/>
                </a:solidFill>
              </a:rPr>
              <a:t>includes microbial metabolic products </a:t>
            </a:r>
            <a:r>
              <a:rPr lang="en-US" b="1" dirty="0"/>
              <a:t>including </a:t>
            </a:r>
            <a:r>
              <a:rPr lang="en-US" b="1" dirty="0">
                <a:solidFill>
                  <a:srgbClr val="FF0000"/>
                </a:solidFill>
              </a:rPr>
              <a:t>antibiotics</a:t>
            </a:r>
            <a:r>
              <a:rPr lang="en-US" b="1" dirty="0" smtClean="0">
                <a:solidFill>
                  <a:srgbClr val="FF0000"/>
                </a:solidFill>
              </a:rPr>
              <a:t>.</a:t>
            </a:r>
          </a:p>
          <a:p>
            <a:pPr algn="just"/>
            <a:endParaRPr lang="en-US" sz="800" b="1" dirty="0" smtClean="0">
              <a:solidFill>
                <a:srgbClr val="FF0000"/>
              </a:solidFill>
            </a:endParaRPr>
          </a:p>
          <a:p>
            <a:pPr algn="just"/>
            <a:r>
              <a:rPr lang="fr-FR" b="1" dirty="0">
                <a:solidFill>
                  <a:schemeClr val="bg2">
                    <a:lumMod val="10000"/>
                  </a:schemeClr>
                </a:solidFill>
                <a:latin typeface="Rockwell" pitchFamily="18" charset="0"/>
              </a:rPr>
              <a:t>Parker (1974) </a:t>
            </a:r>
            <a:r>
              <a:rPr lang="fr-FR" b="1" dirty="0">
                <a:solidFill>
                  <a:srgbClr val="0070C0"/>
                </a:solidFill>
                <a:latin typeface="Rockwell" pitchFamily="18" charset="0"/>
              </a:rPr>
              <a:t>élargit cette définition à des </a:t>
            </a:r>
            <a:r>
              <a:rPr lang="fr-FR" b="1" dirty="0">
                <a:solidFill>
                  <a:schemeClr val="bg2">
                    <a:lumMod val="10000"/>
                  </a:schemeClr>
                </a:solidFill>
                <a:latin typeface="Rockwell" pitchFamily="18" charset="0"/>
              </a:rPr>
              <a:t>« organismes et substances qui contribuent à l’équilibre de la flore »</a:t>
            </a:r>
            <a:r>
              <a:rPr lang="fr-FR" b="1" dirty="0">
                <a:solidFill>
                  <a:srgbClr val="0070C0"/>
                </a:solidFill>
                <a:latin typeface="Rockwell" pitchFamily="18" charset="0"/>
              </a:rPr>
              <a:t>. Cette définition inclut potentiellement des produits métaboliques microbiens y compris les antibiotiques</a:t>
            </a:r>
            <a:r>
              <a:rPr lang="fr-FR" b="1" dirty="0" smtClean="0">
                <a:solidFill>
                  <a:srgbClr val="0070C0"/>
                </a:solidFill>
                <a:latin typeface="Rockwell" pitchFamily="18" charset="0"/>
              </a:rPr>
              <a:t>.</a:t>
            </a:r>
            <a:endParaRPr lang="fr-FR" b="1" dirty="0">
              <a:solidFill>
                <a:srgbClr val="0070C0"/>
              </a:solidFill>
              <a:latin typeface="Rockwell" pitchFamily="18" charset="0"/>
            </a:endParaRPr>
          </a:p>
        </p:txBody>
      </p:sp>
      <p:sp>
        <p:nvSpPr>
          <p:cNvPr id="3" name="ZoneTexte 2"/>
          <p:cNvSpPr txBox="1"/>
          <p:nvPr/>
        </p:nvSpPr>
        <p:spPr>
          <a:xfrm>
            <a:off x="148874" y="2708920"/>
            <a:ext cx="8821644" cy="3816429"/>
          </a:xfrm>
          <a:prstGeom prst="rect">
            <a:avLst/>
          </a:prstGeom>
          <a:noFill/>
        </p:spPr>
        <p:txBody>
          <a:bodyPr wrap="square" rtlCol="0">
            <a:spAutoFit/>
          </a:bodyPr>
          <a:lstStyle/>
          <a:p>
            <a:pPr algn="just"/>
            <a:r>
              <a:rPr lang="en-US" b="1" u="sng" dirty="0">
                <a:solidFill>
                  <a:srgbClr val="FF0000"/>
                </a:solidFill>
              </a:rPr>
              <a:t>Fuller (1989) </a:t>
            </a:r>
            <a:r>
              <a:rPr lang="en-US" b="1" dirty="0"/>
              <a:t>offers a definition very close to the current meaning: “</a:t>
            </a:r>
            <a:r>
              <a:rPr lang="en-US" b="1" dirty="0">
                <a:solidFill>
                  <a:srgbClr val="FF0000"/>
                </a:solidFill>
              </a:rPr>
              <a:t>live microbial food supplement which beneficially affects the host by improving the balance of its intestinal flora</a:t>
            </a:r>
            <a:r>
              <a:rPr lang="en-US" b="1" dirty="0" smtClean="0">
                <a:solidFill>
                  <a:srgbClr val="FF0000"/>
                </a:solidFill>
              </a:rPr>
              <a:t>”.</a:t>
            </a:r>
          </a:p>
          <a:p>
            <a:pPr algn="just"/>
            <a:r>
              <a:rPr lang="en-US" b="1" dirty="0" smtClean="0"/>
              <a:t>In </a:t>
            </a:r>
            <a:r>
              <a:rPr lang="en-US" b="1" dirty="0"/>
              <a:t>contrast to the previous definitions, the following definition </a:t>
            </a:r>
            <a:r>
              <a:rPr lang="en-US" b="1" dirty="0">
                <a:solidFill>
                  <a:srgbClr val="FF0000"/>
                </a:solidFill>
              </a:rPr>
              <a:t>introduces</a:t>
            </a:r>
            <a:r>
              <a:rPr lang="en-US" b="1" dirty="0"/>
              <a:t> the </a:t>
            </a:r>
            <a:r>
              <a:rPr lang="en-US" b="1" dirty="0">
                <a:solidFill>
                  <a:srgbClr val="FF0000"/>
                </a:solidFill>
              </a:rPr>
              <a:t>notion</a:t>
            </a:r>
            <a:r>
              <a:rPr lang="en-US" b="1" dirty="0"/>
              <a:t> of a </a:t>
            </a:r>
            <a:r>
              <a:rPr lang="en-US" b="1" dirty="0">
                <a:solidFill>
                  <a:srgbClr val="FF0000"/>
                </a:solidFill>
              </a:rPr>
              <a:t>defined strain </a:t>
            </a:r>
            <a:r>
              <a:rPr lang="en-US" b="1" dirty="0"/>
              <a:t>well </a:t>
            </a:r>
            <a:r>
              <a:rPr lang="en-US" b="1" dirty="0">
                <a:solidFill>
                  <a:srgbClr val="FF0000"/>
                </a:solidFill>
              </a:rPr>
              <a:t>characterized</a:t>
            </a:r>
            <a:r>
              <a:rPr lang="en-US" b="1" dirty="0"/>
              <a:t> from a </a:t>
            </a:r>
            <a:r>
              <a:rPr lang="en-US" b="1" dirty="0">
                <a:solidFill>
                  <a:srgbClr val="FF0000"/>
                </a:solidFill>
              </a:rPr>
              <a:t>taxonomic</a:t>
            </a:r>
            <a:r>
              <a:rPr lang="en-US" b="1" dirty="0"/>
              <a:t> point of view as well as the </a:t>
            </a:r>
            <a:r>
              <a:rPr lang="en-US" b="1" dirty="0">
                <a:solidFill>
                  <a:srgbClr val="FF0000"/>
                </a:solidFill>
              </a:rPr>
              <a:t>notion of quantity</a:t>
            </a:r>
            <a:r>
              <a:rPr lang="en-US" b="1" dirty="0"/>
              <a:t> provided to </a:t>
            </a:r>
            <a:r>
              <a:rPr lang="en-US" b="1" dirty="0">
                <a:solidFill>
                  <a:srgbClr val="FF0000"/>
                </a:solidFill>
              </a:rPr>
              <a:t>humans</a:t>
            </a:r>
            <a:r>
              <a:rPr lang="en-US" b="1" dirty="0" smtClean="0">
                <a:solidFill>
                  <a:srgbClr val="FF0000"/>
                </a:solidFill>
              </a:rPr>
              <a:t>.</a:t>
            </a:r>
          </a:p>
          <a:p>
            <a:pPr algn="just"/>
            <a:endParaRPr lang="en-US" b="1" dirty="0" smtClean="0">
              <a:solidFill>
                <a:srgbClr val="FF0000"/>
              </a:solidFill>
            </a:endParaRPr>
          </a:p>
          <a:p>
            <a:pPr algn="just"/>
            <a:r>
              <a:rPr lang="fr-FR" b="1" dirty="0">
                <a:solidFill>
                  <a:srgbClr val="0070C0"/>
                </a:solidFill>
                <a:latin typeface="Rockwell" pitchFamily="18" charset="0"/>
              </a:rPr>
              <a:t>Fuller (1989) propose une définition très proche du sens actuel </a:t>
            </a:r>
            <a:r>
              <a:rPr lang="fr-FR" b="1" dirty="0">
                <a:latin typeface="Rockwell" pitchFamily="18" charset="0"/>
              </a:rPr>
              <a:t>: </a:t>
            </a:r>
            <a:r>
              <a:rPr lang="fr-FR" b="1" dirty="0">
                <a:solidFill>
                  <a:schemeClr val="bg2">
                    <a:lumMod val="10000"/>
                  </a:schemeClr>
                </a:solidFill>
                <a:latin typeface="Rockwell" pitchFamily="18" charset="0"/>
              </a:rPr>
              <a:t>« supplément alimentaire microbien vivant qui affecte de façon bénéfique l’hôte en améliorant l’équilibre de sa flore intestinale ». </a:t>
            </a:r>
            <a:endParaRPr lang="fr-FR" b="1" dirty="0" smtClean="0">
              <a:solidFill>
                <a:schemeClr val="bg2">
                  <a:lumMod val="10000"/>
                </a:schemeClr>
              </a:solidFill>
              <a:latin typeface="Rockwell" pitchFamily="18" charset="0"/>
            </a:endParaRPr>
          </a:p>
          <a:p>
            <a:pPr algn="just"/>
            <a:endParaRPr lang="fr-FR" sz="800" b="1" dirty="0">
              <a:solidFill>
                <a:schemeClr val="bg2">
                  <a:lumMod val="10000"/>
                </a:schemeClr>
              </a:solidFill>
              <a:latin typeface="Rockwell" pitchFamily="18" charset="0"/>
            </a:endParaRPr>
          </a:p>
          <a:p>
            <a:pPr algn="just"/>
            <a:r>
              <a:rPr lang="fr-FR" b="1" dirty="0">
                <a:solidFill>
                  <a:srgbClr val="0070C0"/>
                </a:solidFill>
                <a:latin typeface="Rockwell" pitchFamily="18" charset="0"/>
              </a:rPr>
              <a:t>Par opposition aux précédentes définitions, la définition suivante introduit la </a:t>
            </a:r>
            <a:r>
              <a:rPr lang="fr-FR" b="1" dirty="0">
                <a:solidFill>
                  <a:schemeClr val="bg2">
                    <a:lumMod val="10000"/>
                  </a:schemeClr>
                </a:solidFill>
                <a:latin typeface="Rockwell" pitchFamily="18" charset="0"/>
              </a:rPr>
              <a:t>notion de souche définie </a:t>
            </a:r>
            <a:r>
              <a:rPr lang="fr-FR" b="1" dirty="0">
                <a:solidFill>
                  <a:srgbClr val="0070C0"/>
                </a:solidFill>
                <a:latin typeface="Rockwell" pitchFamily="18" charset="0"/>
              </a:rPr>
              <a:t>bien </a:t>
            </a:r>
            <a:r>
              <a:rPr lang="fr-FR" b="1" dirty="0">
                <a:solidFill>
                  <a:schemeClr val="bg2">
                    <a:lumMod val="10000"/>
                  </a:schemeClr>
                </a:solidFill>
                <a:latin typeface="Rockwell" pitchFamily="18" charset="0"/>
              </a:rPr>
              <a:t>caractérisée</a:t>
            </a:r>
            <a:r>
              <a:rPr lang="fr-FR" b="1" dirty="0">
                <a:solidFill>
                  <a:srgbClr val="0070C0"/>
                </a:solidFill>
                <a:latin typeface="Rockwell" pitchFamily="18" charset="0"/>
              </a:rPr>
              <a:t> d’un point de vue </a:t>
            </a:r>
            <a:r>
              <a:rPr lang="fr-FR" b="1" dirty="0">
                <a:solidFill>
                  <a:schemeClr val="bg2">
                    <a:lumMod val="10000"/>
                  </a:schemeClr>
                </a:solidFill>
                <a:latin typeface="Rockwell" pitchFamily="18" charset="0"/>
              </a:rPr>
              <a:t>taxonomique </a:t>
            </a:r>
            <a:r>
              <a:rPr lang="fr-FR" b="1" dirty="0">
                <a:solidFill>
                  <a:srgbClr val="0070C0"/>
                </a:solidFill>
                <a:latin typeface="Rockwell" pitchFamily="18" charset="0"/>
              </a:rPr>
              <a:t>ainsi que la </a:t>
            </a:r>
            <a:r>
              <a:rPr lang="fr-FR" b="1" dirty="0">
                <a:solidFill>
                  <a:schemeClr val="bg2">
                    <a:lumMod val="10000"/>
                  </a:schemeClr>
                </a:solidFill>
                <a:latin typeface="Rockwell" pitchFamily="18" charset="0"/>
              </a:rPr>
              <a:t>notion de quantité </a:t>
            </a:r>
            <a:r>
              <a:rPr lang="fr-FR" b="1" dirty="0">
                <a:solidFill>
                  <a:srgbClr val="0070C0"/>
                </a:solidFill>
                <a:latin typeface="Rockwell" pitchFamily="18" charset="0"/>
              </a:rPr>
              <a:t>apporter à l’homme</a:t>
            </a:r>
            <a:r>
              <a:rPr lang="fr-FR" b="1" dirty="0" smtClean="0">
                <a:solidFill>
                  <a:srgbClr val="0070C0"/>
                </a:solidFill>
                <a:latin typeface="Rockwell" pitchFamily="18" charset="0"/>
              </a:rPr>
              <a:t>.</a:t>
            </a:r>
            <a:endParaRPr lang="fr-FR" b="1" dirty="0">
              <a:solidFill>
                <a:srgbClr val="0070C0"/>
              </a:solidFill>
              <a:latin typeface="Rockwell" pitchFamily="18" charset="0"/>
            </a:endParaRPr>
          </a:p>
        </p:txBody>
      </p:sp>
    </p:spTree>
    <p:extLst>
      <p:ext uri="{BB962C8B-B14F-4D97-AF65-F5344CB8AC3E}">
        <p14:creationId xmlns:p14="http://schemas.microsoft.com/office/powerpoint/2010/main" val="9928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7874" y="399435"/>
            <a:ext cx="882862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b="1" u="sng" dirty="0">
                <a:solidFill>
                  <a:srgbClr val="FF0000"/>
                </a:solidFill>
                <a:latin typeface="Rockwell" pitchFamily="18" charset="0"/>
                <a:ea typeface="Times New Roman" pitchFamily="18" charset="0"/>
                <a:cs typeface="Arial" pitchFamily="34" charset="0"/>
              </a:rPr>
              <a:t>From a technological point of view</a:t>
            </a:r>
          </a:p>
          <a:p>
            <a:pPr lvl="0" algn="ctr" fontAlgn="base">
              <a:spcBef>
                <a:spcPct val="0"/>
              </a:spcBef>
              <a:spcAft>
                <a:spcPct val="0"/>
              </a:spcAft>
            </a:pPr>
            <a:r>
              <a:rPr lang="fr-FR" sz="1400" b="1" u="sng" dirty="0" smtClean="0">
                <a:solidFill>
                  <a:srgbClr val="FF0000"/>
                </a:solidFill>
                <a:latin typeface="Arial" pitchFamily="34" charset="0"/>
                <a:ea typeface="Times New Roman" pitchFamily="18" charset="0"/>
                <a:cs typeface="Arial" pitchFamily="34" charset="0"/>
              </a:rPr>
              <a:t>Du </a:t>
            </a:r>
            <a:r>
              <a:rPr lang="fr-FR" sz="1400" b="1" u="sng" dirty="0">
                <a:solidFill>
                  <a:srgbClr val="FF0000"/>
                </a:solidFill>
                <a:latin typeface="Arial" pitchFamily="34" charset="0"/>
                <a:ea typeface="Times New Roman" pitchFamily="18" charset="0"/>
                <a:cs typeface="Arial" pitchFamily="34" charset="0"/>
              </a:rPr>
              <a:t>point de vue </a:t>
            </a:r>
            <a:r>
              <a:rPr lang="fr-FR" sz="1400" b="1" u="sng" dirty="0" smtClean="0">
                <a:solidFill>
                  <a:srgbClr val="FF0000"/>
                </a:solidFill>
                <a:latin typeface="Arial" pitchFamily="34" charset="0"/>
                <a:ea typeface="Times New Roman" pitchFamily="18" charset="0"/>
                <a:cs typeface="Arial" pitchFamily="34" charset="0"/>
              </a:rPr>
              <a:t>technologique</a:t>
            </a:r>
          </a:p>
          <a:p>
            <a:pPr lvl="0" algn="ctr" fontAlgn="base">
              <a:spcBef>
                <a:spcPct val="0"/>
              </a:spcBef>
              <a:spcAft>
                <a:spcPct val="0"/>
              </a:spcAft>
            </a:pPr>
            <a:endParaRPr lang="fr-FR" sz="1600" b="1" dirty="0" smtClean="0">
              <a:solidFill>
                <a:srgbClr val="FF0000"/>
              </a:solidFill>
              <a:latin typeface="Arial" pitchFamily="34" charset="0"/>
              <a:ea typeface="Times New Roman" pitchFamily="18" charset="0"/>
              <a:cs typeface="Arial" pitchFamily="34" charset="0"/>
            </a:endParaRPr>
          </a:p>
          <a:p>
            <a:pPr marL="285750" lvl="0" indent="-285750" algn="just" fontAlgn="base">
              <a:spcBef>
                <a:spcPct val="0"/>
              </a:spcBef>
              <a:spcAft>
                <a:spcPct val="0"/>
              </a:spcAft>
              <a:buFont typeface="Wingdings" pitchFamily="2" charset="2"/>
              <a:buChar char="ü"/>
            </a:pPr>
            <a:r>
              <a:rPr lang="en-US" sz="1600" b="1" dirty="0" smtClean="0">
                <a:solidFill>
                  <a:srgbClr val="FF0000"/>
                </a:solidFill>
                <a:latin typeface="Arial" pitchFamily="34" charset="0"/>
                <a:ea typeface="Times New Roman" pitchFamily="18" charset="0"/>
                <a:cs typeface="Arial" pitchFamily="34" charset="0"/>
              </a:rPr>
              <a:t>Probiotic </a:t>
            </a:r>
            <a:r>
              <a:rPr lang="en-US" sz="1600" b="1" dirty="0">
                <a:solidFill>
                  <a:srgbClr val="FF0000"/>
                </a:solidFill>
                <a:latin typeface="Arial" pitchFamily="34" charset="0"/>
                <a:ea typeface="Times New Roman" pitchFamily="18" charset="0"/>
                <a:cs typeface="Arial" pitchFamily="34" charset="0"/>
              </a:rPr>
              <a:t>strains </a:t>
            </a:r>
            <a:r>
              <a:rPr lang="en-US" sz="1600" b="1" dirty="0">
                <a:latin typeface="Arial" pitchFamily="34" charset="0"/>
                <a:ea typeface="Times New Roman" pitchFamily="18" charset="0"/>
                <a:cs typeface="Arial" pitchFamily="34" charset="0"/>
              </a:rPr>
              <a:t>must </a:t>
            </a:r>
            <a:r>
              <a:rPr lang="en-US" sz="1600" b="1" dirty="0">
                <a:solidFill>
                  <a:srgbClr val="FF0000"/>
                </a:solidFill>
                <a:latin typeface="Arial" pitchFamily="34" charset="0"/>
                <a:ea typeface="Times New Roman" pitchFamily="18" charset="0"/>
                <a:cs typeface="Arial" pitchFamily="34" charset="0"/>
              </a:rPr>
              <a:t>possess several </a:t>
            </a:r>
            <a:r>
              <a:rPr lang="en-US" sz="1600" b="1" dirty="0">
                <a:latin typeface="Arial" pitchFamily="34" charset="0"/>
                <a:ea typeface="Times New Roman" pitchFamily="18" charset="0"/>
                <a:cs typeface="Arial" pitchFamily="34" charset="0"/>
              </a:rPr>
              <a:t>qualities such as </a:t>
            </a:r>
            <a:r>
              <a:rPr lang="en-US" sz="1600" b="1" dirty="0">
                <a:solidFill>
                  <a:srgbClr val="FF0000"/>
                </a:solidFill>
                <a:latin typeface="Arial" pitchFamily="34" charset="0"/>
                <a:ea typeface="Times New Roman" pitchFamily="18" charset="0"/>
                <a:cs typeface="Arial" pitchFamily="34" charset="0"/>
              </a:rPr>
              <a:t>ease of cultivation </a:t>
            </a:r>
            <a:r>
              <a:rPr lang="en-US" sz="1600" b="1" dirty="0">
                <a:latin typeface="Arial" pitchFamily="34" charset="0"/>
                <a:ea typeface="Times New Roman" pitchFamily="18" charset="0"/>
                <a:cs typeface="Arial" pitchFamily="34" charset="0"/>
              </a:rPr>
              <a:t>at </a:t>
            </a:r>
            <a:r>
              <a:rPr lang="en-US" sz="1600" b="1" dirty="0">
                <a:solidFill>
                  <a:srgbClr val="FF0000"/>
                </a:solidFill>
                <a:latin typeface="Arial" pitchFamily="34" charset="0"/>
                <a:ea typeface="Times New Roman" pitchFamily="18" charset="0"/>
                <a:cs typeface="Arial" pitchFamily="34" charset="0"/>
              </a:rPr>
              <a:t>high cell densities</a:t>
            </a:r>
            <a:r>
              <a:rPr lang="en-US" sz="1600" b="1" dirty="0">
                <a:latin typeface="Arial" pitchFamily="34" charset="0"/>
                <a:ea typeface="Times New Roman" pitchFamily="18" charset="0"/>
                <a:cs typeface="Arial" pitchFamily="34" charset="0"/>
              </a:rPr>
              <a:t> while </a:t>
            </a:r>
            <a:r>
              <a:rPr lang="en-US" sz="1600" b="1" dirty="0">
                <a:solidFill>
                  <a:srgbClr val="FF0000"/>
                </a:solidFill>
                <a:latin typeface="Arial" pitchFamily="34" charset="0"/>
                <a:ea typeface="Times New Roman" pitchFamily="18" charset="0"/>
                <a:cs typeface="Arial" pitchFamily="34" charset="0"/>
              </a:rPr>
              <a:t>retaining their biological properties</a:t>
            </a:r>
            <a:r>
              <a:rPr lang="en-US" sz="1600" b="1" dirty="0" smtClean="0">
                <a:latin typeface="Arial" pitchFamily="34" charset="0"/>
                <a:ea typeface="Times New Roman" pitchFamily="18" charset="0"/>
                <a:cs typeface="Arial" pitchFamily="34" charset="0"/>
              </a:rPr>
              <a:t>.</a:t>
            </a:r>
          </a:p>
          <a:p>
            <a:pPr lvl="0" algn="just" fontAlgn="base">
              <a:spcBef>
                <a:spcPct val="0"/>
              </a:spcBef>
              <a:spcAft>
                <a:spcPct val="0"/>
              </a:spcAft>
            </a:pPr>
            <a:endParaRPr kumimoji="0" lang="fr-FR"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souches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probiotiques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doivent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posséder plusieurs qualités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telles que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la facilité à être cultivée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à de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hautes densités cellulaires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tout en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conservant</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leurs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propriétés biologiques </a:t>
            </a:r>
          </a:p>
        </p:txBody>
      </p:sp>
      <p:sp>
        <p:nvSpPr>
          <p:cNvPr id="4" name="Rectangle 3"/>
          <p:cNvSpPr/>
          <p:nvPr/>
        </p:nvSpPr>
        <p:spPr>
          <a:xfrm>
            <a:off x="214282" y="2708920"/>
            <a:ext cx="8643998" cy="1600438"/>
          </a:xfrm>
          <a:prstGeom prst="rect">
            <a:avLst/>
          </a:prstGeom>
        </p:spPr>
        <p:txBody>
          <a:bodyPr wrap="square">
            <a:spAutoFit/>
          </a:bodyPr>
          <a:lstStyle/>
          <a:p>
            <a:pPr algn="just">
              <a:buFont typeface="Wingdings" pitchFamily="2" charset="2"/>
              <a:buChar char="ü"/>
            </a:pPr>
            <a:r>
              <a:rPr lang="en-US" sz="1600" b="1" dirty="0">
                <a:solidFill>
                  <a:srgbClr val="FF0000"/>
                </a:solidFill>
                <a:latin typeface="Rockwell" pitchFamily="18" charset="0"/>
                <a:cs typeface="Arial" pitchFamily="34" charset="0"/>
              </a:rPr>
              <a:t>Survival</a:t>
            </a:r>
            <a:r>
              <a:rPr lang="en-US" sz="1600" b="1" dirty="0">
                <a:latin typeface="Rockwell" pitchFamily="18" charset="0"/>
                <a:cs typeface="Arial" pitchFamily="34" charset="0"/>
              </a:rPr>
              <a:t> of probiotics during </a:t>
            </a:r>
            <a:r>
              <a:rPr lang="en-US" sz="1600" b="1" dirty="0">
                <a:solidFill>
                  <a:srgbClr val="FF0000"/>
                </a:solidFill>
                <a:latin typeface="Rockwell" pitchFamily="18" charset="0"/>
                <a:cs typeface="Arial" pitchFamily="34" charset="0"/>
              </a:rPr>
              <a:t>the product manufacturing process</a:t>
            </a:r>
            <a:r>
              <a:rPr lang="en-US" sz="1600" b="1" dirty="0">
                <a:latin typeface="Rockwell" pitchFamily="18" charset="0"/>
                <a:cs typeface="Arial" pitchFamily="34" charset="0"/>
              </a:rPr>
              <a:t>. The </a:t>
            </a:r>
            <a:r>
              <a:rPr lang="en-US" sz="1600" b="1" dirty="0">
                <a:solidFill>
                  <a:srgbClr val="FF0000"/>
                </a:solidFill>
                <a:latin typeface="Rockwell" pitchFamily="18" charset="0"/>
                <a:cs typeface="Arial" pitchFamily="34" charset="0"/>
              </a:rPr>
              <a:t>choice of strains </a:t>
            </a:r>
            <a:r>
              <a:rPr lang="en-US" sz="1600" b="1" dirty="0">
                <a:latin typeface="Rockwell" pitchFamily="18" charset="0"/>
                <a:cs typeface="Arial" pitchFamily="34" charset="0"/>
              </a:rPr>
              <a:t>with </a:t>
            </a:r>
            <a:r>
              <a:rPr lang="en-US" sz="1600" b="1" dirty="0">
                <a:solidFill>
                  <a:srgbClr val="FF0000"/>
                </a:solidFill>
                <a:latin typeface="Rockwell" pitchFamily="18" charset="0"/>
                <a:cs typeface="Arial" pitchFamily="34" charset="0"/>
              </a:rPr>
              <a:t>good stability </a:t>
            </a:r>
            <a:r>
              <a:rPr lang="en-US" sz="1600" b="1" dirty="0">
                <a:latin typeface="Rockwell" pitchFamily="18" charset="0"/>
                <a:cs typeface="Arial" pitchFamily="34" charset="0"/>
              </a:rPr>
              <a:t>is important. The </a:t>
            </a:r>
            <a:r>
              <a:rPr lang="en-US" sz="1600" b="1" dirty="0">
                <a:solidFill>
                  <a:srgbClr val="FF0000"/>
                </a:solidFill>
                <a:latin typeface="Rockwell" pitchFamily="18" charset="0"/>
                <a:cs typeface="Arial" pitchFamily="34" charset="0"/>
              </a:rPr>
              <a:t>industrial manufacturing process </a:t>
            </a:r>
            <a:r>
              <a:rPr lang="en-US" sz="1600" b="1" dirty="0">
                <a:latin typeface="Rockwell" pitchFamily="18" charset="0"/>
                <a:cs typeface="Arial" pitchFamily="34" charset="0"/>
              </a:rPr>
              <a:t>must </a:t>
            </a:r>
            <a:r>
              <a:rPr lang="en-US" sz="1600" b="1" dirty="0">
                <a:solidFill>
                  <a:srgbClr val="FF0000"/>
                </a:solidFill>
                <a:latin typeface="Rockwell" pitchFamily="18" charset="0"/>
                <a:cs typeface="Arial" pitchFamily="34" charset="0"/>
              </a:rPr>
              <a:t>preserve their </a:t>
            </a:r>
            <a:r>
              <a:rPr lang="en-US" sz="1600" b="1" dirty="0" smtClean="0">
                <a:solidFill>
                  <a:srgbClr val="FF0000"/>
                </a:solidFill>
                <a:latin typeface="Rockwell" pitchFamily="18" charset="0"/>
                <a:cs typeface="Arial" pitchFamily="34" charset="0"/>
              </a:rPr>
              <a:t>integrity</a:t>
            </a:r>
          </a:p>
          <a:p>
            <a:pPr algn="just"/>
            <a:endParaRPr lang="fr-FR" sz="800" b="1" dirty="0" smtClean="0">
              <a:solidFill>
                <a:srgbClr val="FF0000"/>
              </a:solidFill>
              <a:latin typeface="Arial" pitchFamily="34" charset="0"/>
              <a:cs typeface="Arial" pitchFamily="34" charset="0"/>
            </a:endParaRPr>
          </a:p>
          <a:p>
            <a:pPr algn="just"/>
            <a:r>
              <a:rPr lang="fr-FR" sz="1400" b="1" dirty="0" smtClean="0">
                <a:solidFill>
                  <a:srgbClr val="FF0000"/>
                </a:solidFill>
                <a:latin typeface="Arial" pitchFamily="34" charset="0"/>
                <a:cs typeface="Arial" pitchFamily="34" charset="0"/>
              </a:rPr>
              <a:t>Survie</a:t>
            </a:r>
            <a:r>
              <a:rPr lang="fr-FR" sz="1400" b="1" dirty="0" smtClean="0">
                <a:latin typeface="Arial" pitchFamily="34" charset="0"/>
                <a:cs typeface="Arial" pitchFamily="34" charset="0"/>
              </a:rPr>
              <a:t> des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durant </a:t>
            </a:r>
            <a:r>
              <a:rPr lang="fr-FR" sz="1400" b="1" dirty="0" smtClean="0">
                <a:solidFill>
                  <a:srgbClr val="FF0000"/>
                </a:solidFill>
                <a:latin typeface="Arial" pitchFamily="34" charset="0"/>
                <a:cs typeface="Arial" pitchFamily="34" charset="0"/>
              </a:rPr>
              <a:t>le processus de fabrication du produit</a:t>
            </a:r>
            <a:r>
              <a:rPr lang="fr-FR" sz="1400" b="1" dirty="0" smtClean="0">
                <a:latin typeface="Arial" pitchFamily="34" charset="0"/>
                <a:cs typeface="Arial" pitchFamily="34" charset="0"/>
              </a:rPr>
              <a:t>. Le choix de </a:t>
            </a:r>
            <a:r>
              <a:rPr lang="fr-FR" sz="1400" b="1" dirty="0" smtClean="0">
                <a:solidFill>
                  <a:srgbClr val="FF0000"/>
                </a:solidFill>
                <a:latin typeface="Arial" pitchFamily="34" charset="0"/>
                <a:cs typeface="Arial" pitchFamily="34" charset="0"/>
              </a:rPr>
              <a:t>souches</a:t>
            </a:r>
            <a:r>
              <a:rPr lang="fr-FR" sz="1400" b="1" dirty="0" smtClean="0">
                <a:latin typeface="Arial" pitchFamily="34" charset="0"/>
                <a:cs typeface="Arial" pitchFamily="34" charset="0"/>
              </a:rPr>
              <a:t> ayant une bonne </a:t>
            </a:r>
            <a:r>
              <a:rPr lang="fr-FR" sz="1400" b="1" dirty="0" smtClean="0">
                <a:solidFill>
                  <a:srgbClr val="FF0000"/>
                </a:solidFill>
                <a:latin typeface="Arial" pitchFamily="34" charset="0"/>
                <a:cs typeface="Arial" pitchFamily="34" charset="0"/>
              </a:rPr>
              <a:t>stabilité est important</a:t>
            </a:r>
            <a:r>
              <a:rPr lang="fr-FR" sz="1400" b="1" dirty="0" smtClean="0">
                <a:latin typeface="Arial" pitchFamily="34" charset="0"/>
                <a:cs typeface="Arial" pitchFamily="34" charset="0"/>
              </a:rPr>
              <a:t>. Le </a:t>
            </a:r>
            <a:r>
              <a:rPr lang="fr-FR" sz="1400" b="1" dirty="0" smtClean="0">
                <a:solidFill>
                  <a:srgbClr val="FF0000"/>
                </a:solidFill>
                <a:latin typeface="Arial" pitchFamily="34" charset="0"/>
                <a:cs typeface="Arial" pitchFamily="34" charset="0"/>
              </a:rPr>
              <a:t>processus </a:t>
            </a:r>
            <a:r>
              <a:rPr lang="fr-FR" sz="1400" b="1" dirty="0" smtClean="0">
                <a:latin typeface="Arial" pitchFamily="34" charset="0"/>
                <a:cs typeface="Arial" pitchFamily="34" charset="0"/>
              </a:rPr>
              <a:t>industriel de fabrication doit </a:t>
            </a:r>
            <a:r>
              <a:rPr lang="fr-FR" sz="1400" b="1" dirty="0" smtClean="0">
                <a:solidFill>
                  <a:srgbClr val="FF0000"/>
                </a:solidFill>
                <a:latin typeface="Arial" pitchFamily="34" charset="0"/>
                <a:cs typeface="Arial" pitchFamily="34" charset="0"/>
              </a:rPr>
              <a:t>préserver  leur intégrité</a:t>
            </a:r>
          </a:p>
        </p:txBody>
      </p:sp>
      <p:sp>
        <p:nvSpPr>
          <p:cNvPr id="5" name="Rectangle 4"/>
          <p:cNvSpPr/>
          <p:nvPr/>
        </p:nvSpPr>
        <p:spPr>
          <a:xfrm>
            <a:off x="285720" y="4791686"/>
            <a:ext cx="8643998" cy="1723549"/>
          </a:xfrm>
          <a:prstGeom prst="rect">
            <a:avLst/>
          </a:prstGeom>
        </p:spPr>
        <p:txBody>
          <a:bodyPr wrap="square">
            <a:spAutoFit/>
          </a:bodyPr>
          <a:lstStyle/>
          <a:p>
            <a:pPr algn="just">
              <a:buFont typeface="Wingdings" pitchFamily="2" charset="2"/>
              <a:buChar char="ü"/>
            </a:pPr>
            <a:r>
              <a:rPr lang="en-US" sz="1600" b="1" dirty="0">
                <a:solidFill>
                  <a:srgbClr val="FF0000"/>
                </a:solidFill>
                <a:latin typeface="Arial" pitchFamily="34" charset="0"/>
                <a:cs typeface="Arial" pitchFamily="34" charset="0"/>
              </a:rPr>
              <a:t>Stability of probiotics </a:t>
            </a:r>
            <a:r>
              <a:rPr lang="en-US" sz="1600" b="1" dirty="0">
                <a:latin typeface="Arial" pitchFamily="34" charset="0"/>
                <a:cs typeface="Arial" pitchFamily="34" charset="0"/>
              </a:rPr>
              <a:t>throughout the </a:t>
            </a:r>
            <a:r>
              <a:rPr lang="en-US" sz="1600" b="1" dirty="0">
                <a:solidFill>
                  <a:srgbClr val="FF0000"/>
                </a:solidFill>
                <a:latin typeface="Arial" pitchFamily="34" charset="0"/>
                <a:cs typeface="Arial" pitchFamily="34" charset="0"/>
              </a:rPr>
              <a:t>shelf life of the product</a:t>
            </a:r>
            <a:r>
              <a:rPr lang="en-US" sz="1600" b="1" dirty="0">
                <a:latin typeface="Arial" pitchFamily="34" charset="0"/>
                <a:cs typeface="Arial" pitchFamily="34" charset="0"/>
              </a:rPr>
              <a:t>. A quality </a:t>
            </a:r>
            <a:r>
              <a:rPr lang="en-US" sz="1600" b="1" dirty="0">
                <a:solidFill>
                  <a:srgbClr val="FF0000"/>
                </a:solidFill>
                <a:latin typeface="Arial" pitchFamily="34" charset="0"/>
                <a:cs typeface="Arial" pitchFamily="34" charset="0"/>
              </a:rPr>
              <a:t>product must </a:t>
            </a:r>
            <a:r>
              <a:rPr lang="en-US" sz="1600" b="1" dirty="0">
                <a:latin typeface="Arial" pitchFamily="34" charset="0"/>
                <a:cs typeface="Arial" pitchFamily="34" charset="0"/>
              </a:rPr>
              <a:t>be </a:t>
            </a:r>
            <a:r>
              <a:rPr lang="en-US" sz="1600" b="1" dirty="0">
                <a:solidFill>
                  <a:srgbClr val="FF0000"/>
                </a:solidFill>
                <a:latin typeface="Arial" pitchFamily="34" charset="0"/>
                <a:cs typeface="Arial" pitchFamily="34" charset="0"/>
              </a:rPr>
              <a:t>able</a:t>
            </a:r>
            <a:r>
              <a:rPr lang="en-US" sz="1600" b="1" dirty="0">
                <a:latin typeface="Arial" pitchFamily="34" charset="0"/>
                <a:cs typeface="Arial" pitchFamily="34" charset="0"/>
              </a:rPr>
              <a:t> to guarantee relatively </a:t>
            </a:r>
            <a:r>
              <a:rPr lang="en-US" sz="1600" b="1" dirty="0">
                <a:solidFill>
                  <a:srgbClr val="FF0000"/>
                </a:solidFill>
                <a:latin typeface="Arial" pitchFamily="34" charset="0"/>
                <a:cs typeface="Arial" pitchFamily="34" charset="0"/>
              </a:rPr>
              <a:t>long stability </a:t>
            </a:r>
            <a:r>
              <a:rPr lang="en-US" sz="1600" b="1" dirty="0">
                <a:latin typeface="Arial" pitchFamily="34" charset="0"/>
                <a:cs typeface="Arial" pitchFamily="34" charset="0"/>
              </a:rPr>
              <a:t>(minimum 2 years). This </a:t>
            </a:r>
            <a:r>
              <a:rPr lang="en-US" sz="1600" b="1" dirty="0">
                <a:solidFill>
                  <a:srgbClr val="FF0000"/>
                </a:solidFill>
                <a:latin typeface="Arial" pitchFamily="34" charset="0"/>
                <a:cs typeface="Arial" pitchFamily="34" charset="0"/>
              </a:rPr>
              <a:t>stability must </a:t>
            </a:r>
            <a:r>
              <a:rPr lang="en-US" sz="1600" b="1" dirty="0">
                <a:latin typeface="Arial" pitchFamily="34" charset="0"/>
                <a:cs typeface="Arial" pitchFamily="34" charset="0"/>
              </a:rPr>
              <a:t>be monitored over time </a:t>
            </a:r>
            <a:r>
              <a:rPr lang="en-US" sz="1600" b="1" dirty="0">
                <a:solidFill>
                  <a:srgbClr val="FF0000"/>
                </a:solidFill>
                <a:latin typeface="Arial" pitchFamily="34" charset="0"/>
                <a:cs typeface="Arial" pitchFamily="34" charset="0"/>
              </a:rPr>
              <a:t>by different analyzes</a:t>
            </a:r>
            <a:endParaRPr lang="fr-FR" sz="1600" b="1" dirty="0" smtClean="0">
              <a:solidFill>
                <a:srgbClr val="FF0000"/>
              </a:solidFill>
              <a:latin typeface="Arial" pitchFamily="34" charset="0"/>
              <a:cs typeface="Arial" pitchFamily="34" charset="0"/>
            </a:endParaRPr>
          </a:p>
          <a:p>
            <a:pPr algn="just"/>
            <a:endParaRPr lang="fr-FR" sz="1600" b="1" dirty="0">
              <a:latin typeface="Arial" pitchFamily="34" charset="0"/>
              <a:cs typeface="Arial" pitchFamily="34" charset="0"/>
            </a:endParaRPr>
          </a:p>
          <a:p>
            <a:pPr algn="just"/>
            <a:r>
              <a:rPr lang="fr-FR" sz="1400" b="1" dirty="0" smtClean="0">
                <a:latin typeface="Arial" pitchFamily="34" charset="0"/>
                <a:cs typeface="Arial" pitchFamily="34" charset="0"/>
              </a:rPr>
              <a:t>Stabilité des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pendant </a:t>
            </a:r>
            <a:r>
              <a:rPr lang="fr-FR" sz="1400" b="1" dirty="0" smtClean="0">
                <a:solidFill>
                  <a:srgbClr val="FF0000"/>
                </a:solidFill>
                <a:latin typeface="Arial" pitchFamily="34" charset="0"/>
                <a:cs typeface="Arial" pitchFamily="34" charset="0"/>
              </a:rPr>
              <a:t>toute la durée de conservation du produit</a:t>
            </a:r>
            <a:r>
              <a:rPr lang="fr-FR" sz="1400" b="1" dirty="0" smtClean="0">
                <a:latin typeface="Arial" pitchFamily="34" charset="0"/>
                <a:cs typeface="Arial" pitchFamily="34" charset="0"/>
              </a:rPr>
              <a:t>. Un produit de qualité doit </a:t>
            </a:r>
            <a:r>
              <a:rPr lang="fr-FR" sz="1400" b="1" dirty="0" smtClean="0">
                <a:solidFill>
                  <a:srgbClr val="FF0000"/>
                </a:solidFill>
                <a:latin typeface="Arial" pitchFamily="34" charset="0"/>
                <a:cs typeface="Arial" pitchFamily="34" charset="0"/>
              </a:rPr>
              <a:t>pouvoir garantir </a:t>
            </a:r>
            <a:r>
              <a:rPr lang="fr-FR" sz="1400" b="1" dirty="0" smtClean="0">
                <a:latin typeface="Arial" pitchFamily="34" charset="0"/>
                <a:cs typeface="Arial" pitchFamily="34" charset="0"/>
              </a:rPr>
              <a:t>une stabilité </a:t>
            </a:r>
            <a:r>
              <a:rPr lang="fr-FR" sz="1400" b="1" dirty="0" smtClean="0">
                <a:solidFill>
                  <a:srgbClr val="FF0000"/>
                </a:solidFill>
                <a:latin typeface="Arial" pitchFamily="34" charset="0"/>
                <a:cs typeface="Arial" pitchFamily="34" charset="0"/>
              </a:rPr>
              <a:t>relativement longue </a:t>
            </a:r>
            <a:r>
              <a:rPr lang="fr-FR" sz="1400" b="1" dirty="0" smtClean="0">
                <a:latin typeface="Arial" pitchFamily="34" charset="0"/>
                <a:cs typeface="Arial" pitchFamily="34" charset="0"/>
              </a:rPr>
              <a:t>(</a:t>
            </a:r>
            <a:r>
              <a:rPr lang="fr-FR" sz="1400" b="1" dirty="0" smtClean="0">
                <a:solidFill>
                  <a:srgbClr val="FF0000"/>
                </a:solidFill>
                <a:latin typeface="Arial" pitchFamily="34" charset="0"/>
                <a:cs typeface="Arial" pitchFamily="34" charset="0"/>
              </a:rPr>
              <a:t>minimum 2 ans</a:t>
            </a:r>
            <a:r>
              <a:rPr lang="fr-FR" sz="1400" b="1" dirty="0" smtClean="0">
                <a:latin typeface="Arial" pitchFamily="34" charset="0"/>
                <a:cs typeface="Arial" pitchFamily="34" charset="0"/>
              </a:rPr>
              <a:t>). Cette stabilité doit  être contrôlée au cours du temps </a:t>
            </a:r>
            <a:r>
              <a:rPr lang="fr-FR" sz="1400" b="1" dirty="0" smtClean="0">
                <a:solidFill>
                  <a:srgbClr val="FF0000"/>
                </a:solidFill>
                <a:latin typeface="Arial" pitchFamily="34" charset="0"/>
                <a:cs typeface="Arial" pitchFamily="34" charset="0"/>
              </a:rPr>
              <a:t>par différentes analyses</a:t>
            </a:r>
            <a:endParaRPr lang="fr-FR" sz="1400" b="1" dirty="0" smtClean="0">
              <a:solidFill>
                <a:srgbClr val="FF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3667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3419872" y="1211262"/>
            <a:ext cx="5256585" cy="5386090"/>
            <a:chOff x="4319464" y="1785926"/>
            <a:chExt cx="5031303" cy="5379842"/>
          </a:xfrm>
        </p:grpSpPr>
        <p:sp>
          <p:nvSpPr>
            <p:cNvPr id="4" name="ZoneTexte 3"/>
            <p:cNvSpPr txBox="1"/>
            <p:nvPr/>
          </p:nvSpPr>
          <p:spPr>
            <a:xfrm>
              <a:off x="4319464" y="1785926"/>
              <a:ext cx="3134782" cy="5379842"/>
            </a:xfrm>
            <a:prstGeom prst="rect">
              <a:avLst/>
            </a:prstGeom>
            <a:noFill/>
          </p:spPr>
          <p:txBody>
            <a:bodyPr wrap="square" rtlCol="0">
              <a:spAutoFit/>
            </a:bodyPr>
            <a:lstStyle/>
            <a:p>
              <a:pPr marL="342900" indent="-342900">
                <a:buFontTx/>
                <a:buAutoNum type="arabicPeriod"/>
              </a:pPr>
              <a:r>
                <a:rPr lang="en-US" sz="1600" b="1" u="sng" dirty="0">
                  <a:solidFill>
                    <a:srgbClr val="FF0000"/>
                  </a:solidFill>
                  <a:latin typeface="Rockwell" pitchFamily="18" charset="0"/>
                </a:rPr>
                <a:t>Absence of toxicity or pathogenesis</a:t>
              </a:r>
              <a:endParaRPr lang="fr-FR" sz="1600" b="1" u="sng" dirty="0">
                <a:solidFill>
                  <a:srgbClr val="FF0000"/>
                </a:solidFill>
                <a:latin typeface="Rockwell" pitchFamily="18" charset="0"/>
              </a:endParaRPr>
            </a:p>
            <a:p>
              <a:pPr algn="just"/>
              <a:r>
                <a:rPr lang="fr-FR" sz="1600" b="1" dirty="0" smtClean="0"/>
                <a:t>Absence </a:t>
              </a:r>
              <a:r>
                <a:rPr lang="fr-FR" sz="1600" b="1" dirty="0"/>
                <a:t>de toxicité ou pathogénie</a:t>
              </a:r>
              <a:r>
                <a:rPr lang="fr-FR" sz="1600" b="1" dirty="0" smtClean="0">
                  <a:solidFill>
                    <a:srgbClr val="00B050"/>
                  </a:solidFill>
                </a:rPr>
                <a:t>.</a:t>
              </a:r>
            </a:p>
            <a:p>
              <a:endParaRPr lang="fr-FR" sz="800" b="1" dirty="0"/>
            </a:p>
            <a:p>
              <a:r>
                <a:rPr lang="fr-FR" sz="1600" b="1" dirty="0" smtClean="0">
                  <a:solidFill>
                    <a:srgbClr val="FF0000"/>
                  </a:solidFill>
                </a:rPr>
                <a:t>2</a:t>
              </a:r>
              <a:r>
                <a:rPr lang="fr-FR" sz="1600" b="1" u="sng" dirty="0" smtClean="0"/>
                <a:t>. </a:t>
              </a:r>
              <a:r>
                <a:rPr lang="fr-FR" sz="1600" b="1" u="sng" dirty="0" err="1">
                  <a:solidFill>
                    <a:srgbClr val="FF0000"/>
                  </a:solidFill>
                  <a:latin typeface="Rockwell" pitchFamily="18" charset="0"/>
                </a:rPr>
                <a:t>Acid</a:t>
              </a:r>
              <a:r>
                <a:rPr lang="fr-FR" sz="1600" b="1" u="sng" dirty="0">
                  <a:solidFill>
                    <a:srgbClr val="FF0000"/>
                  </a:solidFill>
                  <a:latin typeface="Rockwell" pitchFamily="18" charset="0"/>
                </a:rPr>
                <a:t> </a:t>
              </a:r>
              <a:r>
                <a:rPr lang="fr-FR" sz="1600" b="1" u="sng" dirty="0" err="1">
                  <a:solidFill>
                    <a:srgbClr val="FF0000"/>
                  </a:solidFill>
                  <a:latin typeface="Rockwell" pitchFamily="18" charset="0"/>
                </a:rPr>
                <a:t>resistance</a:t>
              </a:r>
              <a:r>
                <a:rPr lang="fr-FR" sz="1600" b="1" u="sng" dirty="0">
                  <a:solidFill>
                    <a:srgbClr val="FF0000"/>
                  </a:solidFill>
                  <a:latin typeface="Rockwell" pitchFamily="18" charset="0"/>
                </a:rPr>
                <a:t> </a:t>
              </a:r>
              <a:endParaRPr lang="fr-FR" sz="1600" b="1" u="sng" dirty="0" smtClean="0">
                <a:solidFill>
                  <a:srgbClr val="FF0000"/>
                </a:solidFill>
                <a:latin typeface="Rockwell" pitchFamily="18" charset="0"/>
              </a:endParaRPr>
            </a:p>
            <a:p>
              <a:r>
                <a:rPr lang="fr-FR" sz="1600" b="1" dirty="0" smtClean="0"/>
                <a:t>Résistance </a:t>
              </a:r>
              <a:r>
                <a:rPr lang="fr-FR" sz="1600" b="1" dirty="0"/>
                <a:t>à l’acide</a:t>
              </a:r>
            </a:p>
            <a:p>
              <a:endParaRPr lang="fr-FR" sz="800" b="1" dirty="0">
                <a:solidFill>
                  <a:schemeClr val="accent2"/>
                </a:solidFill>
              </a:endParaRPr>
            </a:p>
            <a:p>
              <a:r>
                <a:rPr lang="fr-FR" sz="1600" b="1" dirty="0" smtClean="0">
                  <a:solidFill>
                    <a:srgbClr val="FF0000"/>
                  </a:solidFill>
                </a:rPr>
                <a:t>3</a:t>
              </a:r>
              <a:r>
                <a:rPr lang="fr-FR" sz="1600" b="1" dirty="0" smtClean="0">
                  <a:solidFill>
                    <a:schemeClr val="accent2"/>
                  </a:solidFill>
                </a:rPr>
                <a:t>. </a:t>
              </a:r>
              <a:r>
                <a:rPr lang="fr-FR" sz="1600" b="1" u="sng" dirty="0" smtClean="0">
                  <a:solidFill>
                    <a:srgbClr val="FF0000"/>
                  </a:solidFill>
                  <a:latin typeface="Rockwell" pitchFamily="18" charset="0"/>
                </a:rPr>
                <a:t>Bile </a:t>
              </a:r>
              <a:r>
                <a:rPr lang="fr-FR" sz="1600" b="1" u="sng" dirty="0" err="1">
                  <a:solidFill>
                    <a:srgbClr val="FF0000"/>
                  </a:solidFill>
                  <a:latin typeface="Rockwell" pitchFamily="18" charset="0"/>
                </a:rPr>
                <a:t>salts</a:t>
              </a:r>
              <a:r>
                <a:rPr lang="fr-FR" sz="1600" b="1" u="sng" dirty="0">
                  <a:solidFill>
                    <a:srgbClr val="FF0000"/>
                  </a:solidFill>
                  <a:latin typeface="Rockwell" pitchFamily="18" charset="0"/>
                </a:rPr>
                <a:t> </a:t>
              </a:r>
              <a:r>
                <a:rPr lang="fr-FR" sz="1600" b="1" u="sng" dirty="0" err="1" smtClean="0">
                  <a:solidFill>
                    <a:srgbClr val="FF0000"/>
                  </a:solidFill>
                  <a:latin typeface="Rockwell" pitchFamily="18" charset="0"/>
                </a:rPr>
                <a:t>Resistance</a:t>
              </a:r>
              <a:r>
                <a:rPr lang="fr-FR" sz="1600" b="1" u="sng" dirty="0" smtClean="0">
                  <a:solidFill>
                    <a:srgbClr val="FF0000"/>
                  </a:solidFill>
                  <a:latin typeface="Rockwell" pitchFamily="18" charset="0"/>
                </a:rPr>
                <a:t> </a:t>
              </a:r>
              <a:r>
                <a:rPr lang="fr-FR" sz="1600" b="1" dirty="0" smtClean="0"/>
                <a:t>Résistance </a:t>
              </a:r>
              <a:r>
                <a:rPr lang="fr-FR" sz="1600" b="1" dirty="0"/>
                <a:t>à la bile</a:t>
              </a:r>
            </a:p>
            <a:p>
              <a:endParaRPr lang="fr-FR" sz="800" b="1" dirty="0"/>
            </a:p>
            <a:p>
              <a:r>
                <a:rPr lang="fr-FR" sz="1600" b="1" dirty="0" smtClean="0">
                  <a:solidFill>
                    <a:srgbClr val="FF0000"/>
                  </a:solidFill>
                  <a:latin typeface="Rockwell" pitchFamily="18" charset="0"/>
                </a:rPr>
                <a:t>4. </a:t>
              </a:r>
              <a:r>
                <a:rPr lang="en-US" sz="1600" b="1" u="sng" dirty="0">
                  <a:solidFill>
                    <a:srgbClr val="FF0000"/>
                  </a:solidFill>
                  <a:latin typeface="Rockwell" pitchFamily="18" charset="0"/>
                </a:rPr>
                <a:t>Adhesion to various intestinal cell lines and/or </a:t>
              </a:r>
              <a:r>
                <a:rPr lang="en-US" sz="1600" b="1" u="sng" dirty="0" smtClean="0">
                  <a:solidFill>
                    <a:srgbClr val="FF0000"/>
                  </a:solidFill>
                  <a:latin typeface="Rockwell" pitchFamily="18" charset="0"/>
                </a:rPr>
                <a:t>mucus</a:t>
              </a:r>
            </a:p>
            <a:p>
              <a:r>
                <a:rPr lang="fr-FR" sz="1600" b="1" dirty="0" smtClean="0"/>
                <a:t>Adhérence </a:t>
              </a:r>
              <a:r>
                <a:rPr lang="fr-FR" sz="1600" b="1" dirty="0"/>
                <a:t>à diverses lignées de cellules intestinales et / ou au mucus</a:t>
              </a:r>
            </a:p>
            <a:p>
              <a:endParaRPr lang="fr-FR" sz="800" b="1" dirty="0"/>
            </a:p>
            <a:p>
              <a:r>
                <a:rPr lang="fr-FR" sz="1600" b="1" dirty="0" smtClean="0">
                  <a:solidFill>
                    <a:srgbClr val="FF0000"/>
                  </a:solidFill>
                </a:rPr>
                <a:t>5.</a:t>
              </a:r>
              <a:r>
                <a:rPr lang="en-US" sz="1600" b="1" dirty="0">
                  <a:solidFill>
                    <a:srgbClr val="FF0000"/>
                  </a:solidFill>
                </a:rPr>
                <a:t> </a:t>
              </a:r>
              <a:r>
                <a:rPr lang="en-US" sz="1600" b="1" u="sng" dirty="0">
                  <a:solidFill>
                    <a:srgbClr val="FF0000"/>
                  </a:solidFill>
                  <a:latin typeface="Rockwell" pitchFamily="18" charset="0"/>
                </a:rPr>
                <a:t>Production of substances of interest (</a:t>
              </a:r>
              <a:r>
                <a:rPr lang="en-US" sz="1600" b="1" u="sng" dirty="0" err="1">
                  <a:solidFill>
                    <a:srgbClr val="FF0000"/>
                  </a:solidFill>
                  <a:latin typeface="Rockwell" pitchFamily="18" charset="0"/>
                </a:rPr>
                <a:t>bacteriocin</a:t>
              </a:r>
              <a:r>
                <a:rPr lang="en-US" sz="1600" b="1" u="sng" dirty="0">
                  <a:solidFill>
                    <a:srgbClr val="FF0000"/>
                  </a:solidFill>
                  <a:latin typeface="Rockwell" pitchFamily="18" charset="0"/>
                </a:rPr>
                <a:t>, lactic acid, etc.).</a:t>
              </a:r>
              <a:r>
                <a:rPr lang="fr-FR" sz="1600" b="1" u="sng" dirty="0" smtClean="0">
                  <a:solidFill>
                    <a:srgbClr val="FF0000"/>
                  </a:solidFill>
                  <a:latin typeface="Rockwell" pitchFamily="18" charset="0"/>
                </a:rPr>
                <a:t> </a:t>
              </a:r>
            </a:p>
            <a:p>
              <a:r>
                <a:rPr lang="fr-FR" sz="1600" b="1" dirty="0" smtClean="0"/>
                <a:t>Production </a:t>
              </a:r>
              <a:r>
                <a:rPr lang="fr-FR" sz="1600" b="1" dirty="0"/>
                <a:t>de substances d’intérêt (bactériocine, </a:t>
              </a:r>
              <a:r>
                <a:rPr lang="fr-FR" sz="1600" b="1" dirty="0" err="1"/>
                <a:t>ac</a:t>
              </a:r>
              <a:r>
                <a:rPr lang="fr-FR" sz="1600" b="1" dirty="0" smtClean="0"/>
                <a:t>. lactique,…).</a:t>
              </a:r>
              <a:endParaRPr lang="fr-FR" sz="1000" dirty="0"/>
            </a:p>
          </p:txBody>
        </p:sp>
        <p:pic>
          <p:nvPicPr>
            <p:cNvPr id="5" name="Picture 5" descr="lactobacillus%20casei"/>
            <p:cNvPicPr>
              <a:picLocks noChangeAspect="1" noChangeArrowheads="1"/>
            </p:cNvPicPr>
            <p:nvPr/>
          </p:nvPicPr>
          <p:blipFill>
            <a:blip r:embed="rId2"/>
            <a:srcRect/>
            <a:stretch>
              <a:fillRect/>
            </a:stretch>
          </p:blipFill>
          <p:spPr bwMode="auto">
            <a:xfrm>
              <a:off x="7374594" y="2171710"/>
              <a:ext cx="1976173" cy="2404776"/>
            </a:xfrm>
            <a:prstGeom prst="rect">
              <a:avLst/>
            </a:prstGeom>
            <a:noFill/>
          </p:spPr>
        </p:pic>
        <p:sp>
          <p:nvSpPr>
            <p:cNvPr id="6" name="ZoneTexte 5"/>
            <p:cNvSpPr txBox="1"/>
            <p:nvPr/>
          </p:nvSpPr>
          <p:spPr>
            <a:xfrm>
              <a:off x="7572396" y="4864185"/>
              <a:ext cx="1357322" cy="338554"/>
            </a:xfrm>
            <a:prstGeom prst="rect">
              <a:avLst/>
            </a:prstGeom>
            <a:solidFill>
              <a:schemeClr val="accent2"/>
            </a:solidFill>
          </p:spPr>
          <p:txBody>
            <a:bodyPr wrap="square" rtlCol="0">
              <a:spAutoFit/>
            </a:bodyPr>
            <a:lstStyle/>
            <a:p>
              <a:r>
                <a:rPr lang="fr-FR" sz="1600" b="1" dirty="0" err="1" smtClean="0"/>
                <a:t>Probiotiques</a:t>
              </a:r>
              <a:endParaRPr lang="fr-FR" sz="1600" b="1" dirty="0"/>
            </a:p>
          </p:txBody>
        </p:sp>
        <p:sp>
          <p:nvSpPr>
            <p:cNvPr id="7" name="Flèche courbée vers la gauche 6"/>
            <p:cNvSpPr/>
            <p:nvPr/>
          </p:nvSpPr>
          <p:spPr>
            <a:xfrm rot="5211121">
              <a:off x="7709366" y="5203826"/>
              <a:ext cx="420223" cy="1069267"/>
            </a:xfrm>
            <a:prstGeom prst="curvedLef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a gauche 7"/>
            <p:cNvSpPr/>
            <p:nvPr/>
          </p:nvSpPr>
          <p:spPr>
            <a:xfrm rot="5682837" flipH="1">
              <a:off x="7202305" y="1618941"/>
              <a:ext cx="271804" cy="693838"/>
            </a:xfrm>
            <a:prstGeom prst="curvedLef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9" name="Groupe 8"/>
          <p:cNvGrpSpPr/>
          <p:nvPr/>
        </p:nvGrpSpPr>
        <p:grpSpPr>
          <a:xfrm>
            <a:off x="382591" y="-27384"/>
            <a:ext cx="8437881" cy="1238646"/>
            <a:chOff x="571472" y="285728"/>
            <a:chExt cx="7362740" cy="1238646"/>
          </a:xfrm>
        </p:grpSpPr>
        <p:sp>
          <p:nvSpPr>
            <p:cNvPr id="10" name="ZoneTexte 9"/>
            <p:cNvSpPr txBox="1"/>
            <p:nvPr/>
          </p:nvSpPr>
          <p:spPr>
            <a:xfrm>
              <a:off x="1304744" y="428604"/>
              <a:ext cx="6629468" cy="677108"/>
            </a:xfrm>
            <a:prstGeom prst="rect">
              <a:avLst/>
            </a:prstGeom>
            <a:noFill/>
          </p:spPr>
          <p:txBody>
            <a:bodyPr wrap="square" rtlCol="0">
              <a:spAutoFit/>
            </a:bodyPr>
            <a:lstStyle/>
            <a:p>
              <a:pPr algn="ctr"/>
              <a:r>
                <a:rPr lang="en-US" sz="2000" b="1" dirty="0">
                  <a:solidFill>
                    <a:srgbClr val="FF0000"/>
                  </a:solidFill>
                  <a:latin typeface="Rockwell" pitchFamily="18" charset="0"/>
                </a:rPr>
                <a:t>Conclusion on the criteria for choosing probiotics</a:t>
              </a:r>
              <a:r>
                <a:rPr lang="en-US" sz="2000" b="1" dirty="0" smtClean="0">
                  <a:solidFill>
                    <a:srgbClr val="FF0000"/>
                  </a:solidFill>
                  <a:latin typeface="Rockwell" pitchFamily="18" charset="0"/>
                </a:rPr>
                <a:t>?</a:t>
              </a:r>
              <a:endParaRPr lang="fr-FR" sz="2000" b="1" dirty="0" smtClean="0">
                <a:solidFill>
                  <a:srgbClr val="FF0000"/>
                </a:solidFill>
                <a:latin typeface="Rockwell" pitchFamily="18" charset="0"/>
              </a:endParaRPr>
            </a:p>
            <a:p>
              <a:pPr algn="ctr"/>
              <a:r>
                <a:rPr lang="fr-FR" b="1" dirty="0" smtClean="0"/>
                <a:t>Conclusion sur les critères de  choix des </a:t>
              </a:r>
              <a:r>
                <a:rPr lang="fr-FR" b="1" dirty="0" err="1" smtClean="0"/>
                <a:t>probiotiques</a:t>
              </a:r>
              <a:r>
                <a:rPr lang="fr-FR" b="1" dirty="0" smtClean="0"/>
                <a:t>?</a:t>
              </a:r>
            </a:p>
          </p:txBody>
        </p:sp>
        <p:pic>
          <p:nvPicPr>
            <p:cNvPr id="11" name="Picture 128" descr="image32-003"/>
            <p:cNvPicPr>
              <a:picLocks noChangeAspect="1" noChangeArrowheads="1"/>
            </p:cNvPicPr>
            <p:nvPr/>
          </p:nvPicPr>
          <p:blipFill>
            <a:blip r:embed="rId3"/>
            <a:srcRect/>
            <a:stretch>
              <a:fillRect/>
            </a:stretch>
          </p:blipFill>
          <p:spPr bwMode="auto">
            <a:xfrm>
              <a:off x="571472" y="285728"/>
              <a:ext cx="714380" cy="1238646"/>
            </a:xfrm>
            <a:prstGeom prst="rect">
              <a:avLst/>
            </a:prstGeom>
            <a:noFill/>
            <a:ln w="9525">
              <a:noFill/>
              <a:miter lim="800000"/>
              <a:headEnd/>
              <a:tailEnd/>
            </a:ln>
          </p:spPr>
        </p:pic>
      </p:grpSp>
      <p:sp>
        <p:nvSpPr>
          <p:cNvPr id="14" name="ZoneTexte 13"/>
          <p:cNvSpPr txBox="1"/>
          <p:nvPr/>
        </p:nvSpPr>
        <p:spPr>
          <a:xfrm>
            <a:off x="382591" y="1505004"/>
            <a:ext cx="2696929" cy="4185762"/>
          </a:xfrm>
          <a:prstGeom prst="rect">
            <a:avLst/>
          </a:prstGeom>
          <a:noFill/>
        </p:spPr>
        <p:txBody>
          <a:bodyPr wrap="square" rtlCol="0">
            <a:spAutoFit/>
          </a:bodyPr>
          <a:lstStyle/>
          <a:p>
            <a:r>
              <a:rPr lang="fr-FR" sz="1600" b="1" u="sng" dirty="0" smtClean="0">
                <a:solidFill>
                  <a:srgbClr val="FF0000"/>
                </a:solidFill>
                <a:latin typeface="Rockwell" pitchFamily="18" charset="0"/>
              </a:rPr>
              <a:t>6</a:t>
            </a:r>
            <a:r>
              <a:rPr lang="fr-FR" sz="1600" b="1" u="sng" dirty="0">
                <a:solidFill>
                  <a:srgbClr val="FF0000"/>
                </a:solidFill>
                <a:latin typeface="Rockwell" pitchFamily="18" charset="0"/>
              </a:rPr>
              <a:t>. </a:t>
            </a:r>
            <a:r>
              <a:rPr lang="fr-FR" sz="1600" b="1" u="sng" dirty="0" err="1">
                <a:solidFill>
                  <a:srgbClr val="FF0000"/>
                </a:solidFill>
                <a:latin typeface="Rockwell" pitchFamily="18" charset="0"/>
              </a:rPr>
              <a:t>Possibility</a:t>
            </a:r>
            <a:r>
              <a:rPr lang="fr-FR" sz="1600" b="1" u="sng" dirty="0">
                <a:solidFill>
                  <a:srgbClr val="FF0000"/>
                </a:solidFill>
                <a:latin typeface="Rockwell" pitchFamily="18" charset="0"/>
              </a:rPr>
              <a:t> of large-</a:t>
            </a:r>
            <a:r>
              <a:rPr lang="fr-FR" sz="1600" b="1" u="sng" dirty="0" err="1">
                <a:solidFill>
                  <a:srgbClr val="FF0000"/>
                </a:solidFill>
                <a:latin typeface="Rockwell" pitchFamily="18" charset="0"/>
              </a:rPr>
              <a:t>scale</a:t>
            </a:r>
            <a:r>
              <a:rPr lang="fr-FR" sz="1600" b="1" u="sng" dirty="0">
                <a:solidFill>
                  <a:srgbClr val="FF0000"/>
                </a:solidFill>
                <a:latin typeface="Rockwell" pitchFamily="18" charset="0"/>
              </a:rPr>
              <a:t> production</a:t>
            </a:r>
          </a:p>
          <a:p>
            <a:r>
              <a:rPr lang="fr-FR" sz="1600" b="1" dirty="0" smtClean="0">
                <a:solidFill>
                  <a:srgbClr val="00B050"/>
                </a:solidFill>
              </a:rPr>
              <a:t> </a:t>
            </a:r>
            <a:r>
              <a:rPr lang="fr-FR" sz="1600" b="1" dirty="0" smtClean="0"/>
              <a:t>Possibilité de </a:t>
            </a:r>
          </a:p>
          <a:p>
            <a:r>
              <a:rPr lang="fr-FR" sz="1600" b="1" dirty="0" smtClean="0"/>
              <a:t>production à grande échelle</a:t>
            </a:r>
          </a:p>
          <a:p>
            <a:endParaRPr lang="fr-FR" sz="1600" b="1" dirty="0" smtClean="0">
              <a:solidFill>
                <a:schemeClr val="accent2"/>
              </a:solidFill>
            </a:endParaRPr>
          </a:p>
          <a:p>
            <a:endParaRPr lang="fr-FR" sz="1600" b="1" dirty="0">
              <a:solidFill>
                <a:schemeClr val="accent2"/>
              </a:solidFill>
            </a:endParaRPr>
          </a:p>
          <a:p>
            <a:r>
              <a:rPr lang="fr-FR" sz="1600" b="1" u="sng" dirty="0" smtClean="0">
                <a:solidFill>
                  <a:srgbClr val="FF0000"/>
                </a:solidFill>
              </a:rPr>
              <a:t>7</a:t>
            </a:r>
            <a:r>
              <a:rPr lang="fr-FR" sz="1600" b="1" u="sng" dirty="0">
                <a:solidFill>
                  <a:schemeClr val="tx2"/>
                </a:solidFill>
              </a:rPr>
              <a:t>. </a:t>
            </a:r>
            <a:r>
              <a:rPr lang="fr-FR" sz="1600" b="1" u="sng" dirty="0" err="1">
                <a:solidFill>
                  <a:srgbClr val="FF0000"/>
                </a:solidFill>
                <a:latin typeface="Rockwell" pitchFamily="18" charset="0"/>
              </a:rPr>
              <a:t>Organoleptic</a:t>
            </a:r>
            <a:r>
              <a:rPr lang="fr-FR" sz="1600" b="1" u="sng" dirty="0">
                <a:solidFill>
                  <a:srgbClr val="FF0000"/>
                </a:solidFill>
                <a:latin typeface="Rockwell" pitchFamily="18" charset="0"/>
              </a:rPr>
              <a:t> and </a:t>
            </a:r>
            <a:r>
              <a:rPr lang="fr-FR" sz="1600" b="1" u="sng" dirty="0" err="1">
                <a:solidFill>
                  <a:srgbClr val="FF0000"/>
                </a:solidFill>
                <a:latin typeface="Rockwell" pitchFamily="18" charset="0"/>
              </a:rPr>
              <a:t>technological</a:t>
            </a:r>
            <a:r>
              <a:rPr lang="fr-FR" sz="1600" b="1" u="sng" dirty="0">
                <a:solidFill>
                  <a:srgbClr val="FF0000"/>
                </a:solidFill>
                <a:latin typeface="Rockwell" pitchFamily="18" charset="0"/>
              </a:rPr>
              <a:t> </a:t>
            </a:r>
            <a:r>
              <a:rPr lang="fr-FR" sz="1600" b="1" u="sng" dirty="0" err="1">
                <a:solidFill>
                  <a:srgbClr val="FF0000"/>
                </a:solidFill>
                <a:latin typeface="Rockwell" pitchFamily="18" charset="0"/>
              </a:rPr>
              <a:t>properties</a:t>
            </a:r>
            <a:r>
              <a:rPr lang="fr-FR" sz="1600" b="1" u="sng" dirty="0">
                <a:solidFill>
                  <a:srgbClr val="FF0000"/>
                </a:solidFill>
                <a:latin typeface="Rockwell" pitchFamily="18" charset="0"/>
              </a:rPr>
              <a:t> </a:t>
            </a:r>
            <a:endParaRPr lang="fr-FR" sz="1600" b="1" u="sng" dirty="0" smtClean="0">
              <a:solidFill>
                <a:srgbClr val="FF0000"/>
              </a:solidFill>
              <a:latin typeface="Rockwell" pitchFamily="18" charset="0"/>
            </a:endParaRPr>
          </a:p>
          <a:p>
            <a:r>
              <a:rPr lang="fr-FR" sz="1600" b="1" u="sng" dirty="0" smtClean="0"/>
              <a:t>Propriétés </a:t>
            </a:r>
          </a:p>
          <a:p>
            <a:r>
              <a:rPr lang="fr-FR" sz="1600" b="1" dirty="0" smtClean="0"/>
              <a:t>organoleptiques et technologiques</a:t>
            </a:r>
            <a:endParaRPr lang="fr-FR" sz="1600" dirty="0" smtClean="0"/>
          </a:p>
          <a:p>
            <a:endParaRPr lang="fr-FR" sz="1600" b="1" dirty="0"/>
          </a:p>
          <a:p>
            <a:r>
              <a:rPr lang="fr-FR" sz="1600" b="1" u="sng" dirty="0" smtClean="0">
                <a:solidFill>
                  <a:srgbClr val="FF0000"/>
                </a:solidFill>
                <a:latin typeface="Rockwell" pitchFamily="18" charset="0"/>
              </a:rPr>
              <a:t>8</a:t>
            </a:r>
            <a:r>
              <a:rPr lang="fr-FR" sz="1600" b="1" u="sng" dirty="0">
                <a:solidFill>
                  <a:srgbClr val="FF0000"/>
                </a:solidFill>
                <a:latin typeface="Rockwell" pitchFamily="18" charset="0"/>
              </a:rPr>
              <a:t>. </a:t>
            </a:r>
            <a:r>
              <a:rPr lang="fr-FR" sz="1600" b="1" u="sng" dirty="0" err="1">
                <a:solidFill>
                  <a:srgbClr val="FF0000"/>
                </a:solidFill>
                <a:latin typeface="Rockwell" pitchFamily="18" charset="0"/>
              </a:rPr>
              <a:t>Possibility</a:t>
            </a:r>
            <a:r>
              <a:rPr lang="fr-FR" sz="1600" b="1" u="sng" dirty="0">
                <a:solidFill>
                  <a:srgbClr val="FF0000"/>
                </a:solidFill>
                <a:latin typeface="Rockwell" pitchFamily="18" charset="0"/>
              </a:rPr>
              <a:t> of </a:t>
            </a:r>
            <a:r>
              <a:rPr lang="fr-FR" sz="1600" b="1" u="sng" dirty="0" err="1" smtClean="0">
                <a:solidFill>
                  <a:srgbClr val="FF0000"/>
                </a:solidFill>
                <a:latin typeface="Rockwell" pitchFamily="18" charset="0"/>
              </a:rPr>
              <a:t>cryoprotection</a:t>
            </a:r>
            <a:endParaRPr lang="fr-FR" sz="1600" b="1" u="sng" dirty="0" smtClean="0">
              <a:solidFill>
                <a:srgbClr val="FF0000"/>
              </a:solidFill>
              <a:latin typeface="Rockwell" pitchFamily="18" charset="0"/>
            </a:endParaRPr>
          </a:p>
          <a:p>
            <a:r>
              <a:rPr lang="fr-FR" sz="1600" b="1" dirty="0" smtClean="0"/>
              <a:t>Possibilité </a:t>
            </a:r>
          </a:p>
          <a:p>
            <a:r>
              <a:rPr lang="fr-FR" sz="1600" b="1" dirty="0" smtClean="0"/>
              <a:t>de cryoprotéction</a:t>
            </a:r>
          </a:p>
          <a:p>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539969"/>
            <a:ext cx="8064896" cy="830997"/>
          </a:xfrm>
          <a:prstGeom prst="rect">
            <a:avLst/>
          </a:prstGeom>
          <a:noFill/>
        </p:spPr>
        <p:txBody>
          <a:bodyPr wrap="square" rtlCol="0">
            <a:spAutoFit/>
          </a:bodyPr>
          <a:lstStyle/>
          <a:p>
            <a:pPr algn="ctr">
              <a:lnSpc>
                <a:spcPct val="150000"/>
              </a:lnSpc>
            </a:pPr>
            <a:r>
              <a:rPr lang="fr-FR" b="1" u="sng" dirty="0" err="1" smtClean="0">
                <a:solidFill>
                  <a:srgbClr val="FF0000"/>
                </a:solidFill>
                <a:latin typeface="Rockwell" pitchFamily="18" charset="0"/>
              </a:rPr>
              <a:t>Pharmacology</a:t>
            </a:r>
            <a:r>
              <a:rPr lang="fr-FR" b="1" u="sng" dirty="0" smtClean="0">
                <a:solidFill>
                  <a:srgbClr val="FF0000"/>
                </a:solidFill>
                <a:latin typeface="Rockwell" pitchFamily="18" charset="0"/>
              </a:rPr>
              <a:t> and Pharmacokinetics </a:t>
            </a:r>
            <a:r>
              <a:rPr lang="fr-FR" b="1" u="sng" dirty="0">
                <a:solidFill>
                  <a:srgbClr val="FF0000"/>
                </a:solidFill>
                <a:latin typeface="Rockwell" pitchFamily="18" charset="0"/>
              </a:rPr>
              <a:t>of </a:t>
            </a:r>
            <a:r>
              <a:rPr lang="fr-FR" b="1" u="sng" dirty="0" err="1" smtClean="0">
                <a:solidFill>
                  <a:srgbClr val="FF0000"/>
                </a:solidFill>
                <a:latin typeface="Rockwell" pitchFamily="18" charset="0"/>
              </a:rPr>
              <a:t>Probiotics</a:t>
            </a:r>
            <a:r>
              <a:rPr lang="fr-FR" b="1" u="sng" dirty="0" smtClean="0">
                <a:solidFill>
                  <a:srgbClr val="FF0000"/>
                </a:solidFill>
                <a:latin typeface="Rockwell" pitchFamily="18" charset="0"/>
              </a:rPr>
              <a:t> (in </a:t>
            </a:r>
            <a:r>
              <a:rPr lang="fr-FR" b="1" u="sng" dirty="0" err="1" smtClean="0">
                <a:solidFill>
                  <a:srgbClr val="FF0000"/>
                </a:solidFill>
                <a:latin typeface="Rockwell" pitchFamily="18" charset="0"/>
              </a:rPr>
              <a:t>Human</a:t>
            </a:r>
            <a:r>
              <a:rPr lang="fr-FR" b="1" u="sng" dirty="0" smtClean="0">
                <a:solidFill>
                  <a:srgbClr val="FF0000"/>
                </a:solidFill>
                <a:latin typeface="Rockwell" pitchFamily="18" charset="0"/>
              </a:rPr>
              <a:t>) </a:t>
            </a:r>
          </a:p>
          <a:p>
            <a:pPr algn="ctr">
              <a:lnSpc>
                <a:spcPct val="150000"/>
              </a:lnSpc>
            </a:pPr>
            <a:r>
              <a:rPr lang="fr-FR" sz="1400" b="1" u="sng" dirty="0" smtClean="0">
                <a:solidFill>
                  <a:srgbClr val="FF0000"/>
                </a:solidFill>
                <a:latin typeface="Arial" pitchFamily="34" charset="0"/>
                <a:cs typeface="Arial" pitchFamily="34" charset="0"/>
              </a:rPr>
              <a:t>PHARMACOLOGIE et PHARMACOCINETIQUE DES PROBIOTIQUES (chez l’homme</a:t>
            </a:r>
            <a:r>
              <a:rPr lang="fr-FR" sz="1400" b="1" u="sng" dirty="0" smtClean="0">
                <a:solidFill>
                  <a:srgbClr val="0070C0"/>
                </a:solidFill>
                <a:latin typeface="Arial" pitchFamily="34" charset="0"/>
                <a:cs typeface="Arial" pitchFamily="34" charset="0"/>
              </a:rPr>
              <a:t>) </a:t>
            </a:r>
          </a:p>
        </p:txBody>
      </p:sp>
      <p:sp>
        <p:nvSpPr>
          <p:cNvPr id="3" name="ZoneTexte 2"/>
          <p:cNvSpPr txBox="1"/>
          <p:nvPr/>
        </p:nvSpPr>
        <p:spPr>
          <a:xfrm>
            <a:off x="249052" y="1927279"/>
            <a:ext cx="8715436" cy="3600986"/>
          </a:xfrm>
          <a:prstGeom prst="rect">
            <a:avLst/>
          </a:prstGeom>
          <a:noFill/>
        </p:spPr>
        <p:txBody>
          <a:bodyPr wrap="square" rtlCol="0">
            <a:spAutoFit/>
          </a:bodyPr>
          <a:lstStyle/>
          <a:p>
            <a:r>
              <a:rPr lang="en-US" b="1" dirty="0">
                <a:latin typeface="Rockwell" pitchFamily="18" charset="0"/>
              </a:rPr>
              <a:t>The </a:t>
            </a:r>
            <a:r>
              <a:rPr lang="en-US" b="1" dirty="0" smtClean="0">
                <a:solidFill>
                  <a:srgbClr val="FF0000"/>
                </a:solidFill>
                <a:latin typeface="Rockwell" pitchFamily="18" charset="0"/>
              </a:rPr>
              <a:t>action mode </a:t>
            </a:r>
            <a:r>
              <a:rPr lang="en-US" b="1" dirty="0" smtClean="0">
                <a:latin typeface="Rockwell" pitchFamily="18" charset="0"/>
              </a:rPr>
              <a:t>of </a:t>
            </a:r>
            <a:r>
              <a:rPr lang="en-US" b="1" dirty="0">
                <a:latin typeface="Rockwell" pitchFamily="18" charset="0"/>
              </a:rPr>
              <a:t>probiotics is </a:t>
            </a:r>
            <a:r>
              <a:rPr lang="en-US" b="1" dirty="0">
                <a:solidFill>
                  <a:srgbClr val="FF0000"/>
                </a:solidFill>
                <a:latin typeface="Rockwell" pitchFamily="18" charset="0"/>
              </a:rPr>
              <a:t>increasingly better understood</a:t>
            </a:r>
            <a:r>
              <a:rPr lang="en-US" b="1" dirty="0">
                <a:latin typeface="Rockwell" pitchFamily="18" charset="0"/>
              </a:rPr>
              <a:t> thanks to a </a:t>
            </a:r>
            <a:r>
              <a:rPr lang="en-US" b="1" dirty="0">
                <a:solidFill>
                  <a:srgbClr val="FF0000"/>
                </a:solidFill>
                <a:latin typeface="Rockwell" pitchFamily="18" charset="0"/>
              </a:rPr>
              <a:t>pharmacological approach</a:t>
            </a:r>
            <a:r>
              <a:rPr lang="en-US" b="1" dirty="0">
                <a:latin typeface="Rockwell" pitchFamily="18" charset="0"/>
              </a:rPr>
              <a:t>. Its goals are:  </a:t>
            </a:r>
            <a:endParaRPr lang="en-US" b="1" dirty="0" smtClean="0">
              <a:latin typeface="Rockwell" pitchFamily="18" charset="0"/>
            </a:endParaRPr>
          </a:p>
          <a:p>
            <a:r>
              <a:rPr lang="en-US" b="1" dirty="0" smtClean="0">
                <a:latin typeface="Rockwell" pitchFamily="18" charset="0"/>
              </a:rPr>
              <a:t> </a:t>
            </a:r>
          </a:p>
          <a:p>
            <a:pPr marL="285750" indent="-285750">
              <a:buFont typeface="Wingdings" pitchFamily="2" charset="2"/>
              <a:buChar char="ü"/>
            </a:pPr>
            <a:r>
              <a:rPr lang="en-US" b="1" dirty="0" smtClean="0">
                <a:solidFill>
                  <a:srgbClr val="FF0000"/>
                </a:solidFill>
                <a:latin typeface="Rockwell" pitchFamily="18" charset="0"/>
              </a:rPr>
              <a:t>Identify</a:t>
            </a:r>
            <a:r>
              <a:rPr lang="en-US" b="1" dirty="0" smtClean="0">
                <a:latin typeface="Rockwell" pitchFamily="18" charset="0"/>
              </a:rPr>
              <a:t> </a:t>
            </a:r>
            <a:r>
              <a:rPr lang="en-US" b="1" dirty="0">
                <a:latin typeface="Rockwell" pitchFamily="18" charset="0"/>
              </a:rPr>
              <a:t>the </a:t>
            </a:r>
            <a:r>
              <a:rPr lang="en-US" b="1" dirty="0">
                <a:solidFill>
                  <a:srgbClr val="FF0000"/>
                </a:solidFill>
                <a:latin typeface="Rockwell" pitchFamily="18" charset="0"/>
              </a:rPr>
              <a:t>active </a:t>
            </a:r>
            <a:r>
              <a:rPr lang="en-US" b="1" dirty="0" smtClean="0">
                <a:solidFill>
                  <a:srgbClr val="FF0000"/>
                </a:solidFill>
                <a:latin typeface="Rockwell" pitchFamily="18" charset="0"/>
              </a:rPr>
              <a:t>components or constituents </a:t>
            </a:r>
          </a:p>
          <a:p>
            <a:pPr marL="285750" indent="-285750">
              <a:buFont typeface="Wingdings" pitchFamily="2" charset="2"/>
              <a:buChar char="ü"/>
            </a:pPr>
            <a:r>
              <a:rPr lang="en-US" b="1" dirty="0" smtClean="0">
                <a:solidFill>
                  <a:srgbClr val="FF0000"/>
                </a:solidFill>
                <a:latin typeface="Rockwell" pitchFamily="18" charset="0"/>
              </a:rPr>
              <a:t>Describe</a:t>
            </a:r>
            <a:r>
              <a:rPr lang="en-US" b="1" dirty="0" smtClean="0">
                <a:latin typeface="Rockwell" pitchFamily="18" charset="0"/>
              </a:rPr>
              <a:t> </a:t>
            </a:r>
            <a:r>
              <a:rPr lang="en-US" b="1" dirty="0">
                <a:latin typeface="Rockwell" pitchFamily="18" charset="0"/>
              </a:rPr>
              <a:t>their </a:t>
            </a:r>
            <a:r>
              <a:rPr lang="en-US" b="1" dirty="0">
                <a:solidFill>
                  <a:srgbClr val="FF0000"/>
                </a:solidFill>
                <a:latin typeface="Rockwell" pitchFamily="18" charset="0"/>
              </a:rPr>
              <a:t>pharmacokinetics</a:t>
            </a:r>
            <a:r>
              <a:rPr lang="en-US" b="1" dirty="0">
                <a:latin typeface="Rockwell" pitchFamily="18" charset="0"/>
              </a:rPr>
              <a:t>  </a:t>
            </a:r>
            <a:endParaRPr lang="en-US" b="1" dirty="0" smtClean="0">
              <a:latin typeface="Rockwell" pitchFamily="18" charset="0"/>
            </a:endParaRPr>
          </a:p>
          <a:p>
            <a:pPr marL="285750" indent="-285750">
              <a:buFont typeface="Wingdings" pitchFamily="2" charset="2"/>
              <a:buChar char="ü"/>
            </a:pPr>
            <a:r>
              <a:rPr lang="en-US" b="1" dirty="0" smtClean="0">
                <a:latin typeface="Rockwell" pitchFamily="18" charset="0"/>
              </a:rPr>
              <a:t>Demonstrate </a:t>
            </a:r>
            <a:r>
              <a:rPr lang="en-US" b="1" dirty="0">
                <a:solidFill>
                  <a:srgbClr val="FF0000"/>
                </a:solidFill>
                <a:latin typeface="Rockwell" pitchFamily="18" charset="0"/>
              </a:rPr>
              <a:t>beneficial</a:t>
            </a:r>
            <a:r>
              <a:rPr lang="en-US" b="1" dirty="0">
                <a:latin typeface="Rockwell" pitchFamily="18" charset="0"/>
              </a:rPr>
              <a:t> or </a:t>
            </a:r>
            <a:r>
              <a:rPr lang="en-US" b="1" dirty="0">
                <a:solidFill>
                  <a:srgbClr val="FF0000"/>
                </a:solidFill>
                <a:latin typeface="Rockwell" pitchFamily="18" charset="0"/>
              </a:rPr>
              <a:t>harmful</a:t>
            </a:r>
            <a:r>
              <a:rPr lang="en-US" b="1" dirty="0">
                <a:latin typeface="Rockwell" pitchFamily="18" charset="0"/>
              </a:rPr>
              <a:t> </a:t>
            </a:r>
            <a:r>
              <a:rPr lang="en-US" b="1" dirty="0">
                <a:solidFill>
                  <a:srgbClr val="FF0000"/>
                </a:solidFill>
                <a:latin typeface="Rockwell" pitchFamily="18" charset="0"/>
              </a:rPr>
              <a:t>effects</a:t>
            </a:r>
            <a:r>
              <a:rPr lang="en-US" b="1" dirty="0" smtClean="0">
                <a:solidFill>
                  <a:srgbClr val="FF0000"/>
                </a:solidFill>
                <a:latin typeface="Rockwell" pitchFamily="18" charset="0"/>
              </a:rPr>
              <a:t>.</a:t>
            </a:r>
          </a:p>
          <a:p>
            <a:endParaRPr lang="en-US" b="1" dirty="0"/>
          </a:p>
          <a:p>
            <a:endParaRPr lang="fr-FR" b="1" dirty="0" smtClean="0"/>
          </a:p>
          <a:p>
            <a:pPr algn="just"/>
            <a:r>
              <a:rPr lang="fr-FR" sz="1400" b="1" dirty="0" smtClean="0">
                <a:latin typeface="Arial" pitchFamily="34" charset="0"/>
                <a:cs typeface="Arial" pitchFamily="34" charset="0"/>
              </a:rPr>
              <a:t>Le mode d’action des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est de mieux en mieux compris grâce </a:t>
            </a:r>
            <a:r>
              <a:rPr lang="fr-FR" sz="1400" b="1" dirty="0" smtClean="0">
                <a:solidFill>
                  <a:srgbClr val="FF0000"/>
                </a:solidFill>
                <a:latin typeface="Arial" pitchFamily="34" charset="0"/>
                <a:cs typeface="Arial" pitchFamily="34" charset="0"/>
              </a:rPr>
              <a:t>à une approche pharmacologique</a:t>
            </a:r>
            <a:r>
              <a:rPr lang="fr-FR" sz="1400" b="1" dirty="0" smtClean="0">
                <a:latin typeface="Arial" pitchFamily="34" charset="0"/>
                <a:cs typeface="Arial" pitchFamily="34" charset="0"/>
              </a:rPr>
              <a:t>. Cette dernière à pour buts :</a:t>
            </a:r>
          </a:p>
          <a:p>
            <a:pPr algn="just"/>
            <a:endParaRPr lang="fr-FR" sz="1400" b="1" dirty="0" smtClean="0">
              <a:latin typeface="Arial" pitchFamily="34" charset="0"/>
              <a:cs typeface="Arial" pitchFamily="34" charset="0"/>
            </a:endParaRPr>
          </a:p>
          <a:p>
            <a:pPr lvl="1" algn="just">
              <a:buFont typeface="Wingdings" pitchFamily="2" charset="2"/>
              <a:buChar char="ü"/>
            </a:pPr>
            <a:r>
              <a:rPr lang="fr-FR" sz="1400" b="1" dirty="0" smtClean="0">
                <a:latin typeface="Arial" pitchFamily="34" charset="0"/>
                <a:cs typeface="Arial" pitchFamily="34" charset="0"/>
              </a:rPr>
              <a:t>  Identifier les principes actifs</a:t>
            </a:r>
          </a:p>
          <a:p>
            <a:pPr lvl="1" algn="just">
              <a:buFont typeface="Wingdings" pitchFamily="2" charset="2"/>
              <a:buChar char="ü"/>
            </a:pPr>
            <a:r>
              <a:rPr lang="fr-FR" sz="1400" b="1" dirty="0" smtClean="0">
                <a:latin typeface="Arial" pitchFamily="34" charset="0"/>
                <a:cs typeface="Arial" pitchFamily="34" charset="0"/>
              </a:rPr>
              <a:t> Décrire leur pharmacocinétique</a:t>
            </a:r>
          </a:p>
          <a:p>
            <a:pPr lvl="1" algn="just">
              <a:buFont typeface="Wingdings" pitchFamily="2" charset="2"/>
              <a:buChar char="ü"/>
            </a:pPr>
            <a:r>
              <a:rPr lang="fr-FR" sz="1400" b="1" dirty="0" smtClean="0">
                <a:latin typeface="Arial" pitchFamily="34" charset="0"/>
                <a:cs typeface="Arial" pitchFamily="34" charset="0"/>
              </a:rPr>
              <a:t> Démontrer les effets bénéfiques ou néfastes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000" y="116632"/>
            <a:ext cx="8786495" cy="4062651"/>
          </a:xfrm>
          <a:prstGeom prst="rect">
            <a:avLst/>
          </a:prstGeom>
          <a:noFill/>
        </p:spPr>
        <p:txBody>
          <a:bodyPr wrap="square" rtlCol="0">
            <a:spAutoFit/>
          </a:bodyPr>
          <a:lstStyle/>
          <a:p>
            <a:pPr algn="just"/>
            <a:r>
              <a:rPr lang="fr-FR" b="1" dirty="0" err="1">
                <a:latin typeface="Rockwell" pitchFamily="18" charset="0"/>
              </a:rPr>
              <a:t>Probiotics</a:t>
            </a:r>
            <a:r>
              <a:rPr lang="fr-FR" b="1" dirty="0">
                <a:latin typeface="Rockwell" pitchFamily="18" charset="0"/>
              </a:rPr>
              <a:t> </a:t>
            </a:r>
            <a:r>
              <a:rPr lang="fr-FR" b="1" dirty="0" err="1">
                <a:latin typeface="Rockwell" pitchFamily="18" charset="0"/>
              </a:rPr>
              <a:t>can</a:t>
            </a:r>
            <a:r>
              <a:rPr lang="fr-FR" b="1" dirty="0">
                <a:latin typeface="Rockwell" pitchFamily="18" charset="0"/>
              </a:rPr>
              <a:t> </a:t>
            </a:r>
            <a:r>
              <a:rPr lang="fr-FR" b="1" dirty="0">
                <a:solidFill>
                  <a:srgbClr val="FF0000"/>
                </a:solidFill>
                <a:latin typeface="Rockwell" pitchFamily="18" charset="0"/>
              </a:rPr>
              <a:t>transport </a:t>
            </a:r>
            <a:r>
              <a:rPr lang="fr-FR" b="1" dirty="0" err="1">
                <a:solidFill>
                  <a:srgbClr val="FF0000"/>
                </a:solidFill>
                <a:latin typeface="Rockwell" pitchFamily="18" charset="0"/>
              </a:rPr>
              <a:t>several</a:t>
            </a:r>
            <a:r>
              <a:rPr lang="fr-FR" b="1" dirty="0">
                <a:solidFill>
                  <a:srgbClr val="FF0000"/>
                </a:solidFill>
                <a:latin typeface="Rockwell" pitchFamily="18" charset="0"/>
              </a:rPr>
              <a:t> active </a:t>
            </a:r>
            <a:r>
              <a:rPr lang="fr-FR" b="1" dirty="0" smtClean="0">
                <a:solidFill>
                  <a:srgbClr val="FF0000"/>
                </a:solidFill>
                <a:latin typeface="Rockwell" pitchFamily="18" charset="0"/>
              </a:rPr>
              <a:t>components </a:t>
            </a:r>
            <a:r>
              <a:rPr lang="fr-FR" b="1" dirty="0">
                <a:latin typeface="Rockwell" pitchFamily="18" charset="0"/>
              </a:rPr>
              <a:t>to </a:t>
            </a:r>
            <a:r>
              <a:rPr lang="fr-FR" b="1" dirty="0" err="1">
                <a:solidFill>
                  <a:srgbClr val="FF0000"/>
                </a:solidFill>
                <a:latin typeface="Rockwell" pitchFamily="18" charset="0"/>
              </a:rPr>
              <a:t>their</a:t>
            </a:r>
            <a:r>
              <a:rPr lang="fr-FR" b="1" dirty="0">
                <a:solidFill>
                  <a:srgbClr val="FF0000"/>
                </a:solidFill>
                <a:latin typeface="Rockwell" pitchFamily="18" charset="0"/>
              </a:rPr>
              <a:t> </a:t>
            </a:r>
            <a:r>
              <a:rPr lang="fr-FR" b="1" dirty="0" err="1">
                <a:solidFill>
                  <a:srgbClr val="FF0000"/>
                </a:solidFill>
                <a:latin typeface="Rockwell" pitchFamily="18" charset="0"/>
              </a:rPr>
              <a:t>targets</a:t>
            </a:r>
            <a:r>
              <a:rPr lang="fr-FR" b="1" dirty="0">
                <a:solidFill>
                  <a:srgbClr val="FF0000"/>
                </a:solidFill>
                <a:latin typeface="Rockwell" pitchFamily="18" charset="0"/>
              </a:rPr>
              <a:t> </a:t>
            </a:r>
            <a:r>
              <a:rPr lang="fr-FR" b="1" dirty="0">
                <a:latin typeface="Rockwell" pitchFamily="18" charset="0"/>
              </a:rPr>
              <a:t>of action (digestive tract), </a:t>
            </a:r>
            <a:r>
              <a:rPr lang="fr-FR" b="1" dirty="0" err="1">
                <a:latin typeface="Rockwell" pitchFamily="18" charset="0"/>
              </a:rPr>
              <a:t>namely</a:t>
            </a:r>
            <a:r>
              <a:rPr lang="fr-FR" b="1" dirty="0" smtClean="0">
                <a:latin typeface="Rockwell" pitchFamily="18" charset="0"/>
              </a:rPr>
              <a:t>:</a:t>
            </a:r>
          </a:p>
          <a:p>
            <a:endParaRPr lang="fr-FR" sz="800" b="1" dirty="0">
              <a:latin typeface="Rockwell" pitchFamily="18" charset="0"/>
            </a:endParaRPr>
          </a:p>
          <a:p>
            <a:pPr marL="742950" lvl="1" indent="-285750">
              <a:buFont typeface="Wingdings" pitchFamily="2" charset="2"/>
              <a:buChar char="ü"/>
            </a:pPr>
            <a:r>
              <a:rPr lang="fr-FR" b="1" dirty="0" smtClean="0">
                <a:latin typeface="Rockwell" pitchFamily="18" charset="0"/>
              </a:rPr>
              <a:t>Enzymes </a:t>
            </a:r>
            <a:r>
              <a:rPr lang="fr-FR" b="1" dirty="0" err="1">
                <a:solidFill>
                  <a:srgbClr val="FF0000"/>
                </a:solidFill>
                <a:latin typeface="Rockwell" pitchFamily="18" charset="0"/>
              </a:rPr>
              <a:t>e.g</a:t>
            </a:r>
            <a:r>
              <a:rPr lang="fr-FR" b="1" dirty="0">
                <a:solidFill>
                  <a:srgbClr val="FF0000"/>
                </a:solidFill>
                <a:latin typeface="Rockwell" pitchFamily="18" charset="0"/>
              </a:rPr>
              <a:t>. lactase  </a:t>
            </a:r>
            <a:endParaRPr lang="fr-FR" b="1" dirty="0" smtClean="0">
              <a:solidFill>
                <a:srgbClr val="FF0000"/>
              </a:solidFill>
              <a:latin typeface="Rockwell" pitchFamily="18" charset="0"/>
            </a:endParaRPr>
          </a:p>
          <a:p>
            <a:pPr marL="742950" lvl="1" indent="-285750">
              <a:buFont typeface="Wingdings" pitchFamily="2" charset="2"/>
              <a:buChar char="ü"/>
            </a:pPr>
            <a:r>
              <a:rPr lang="fr-FR" b="1" dirty="0" smtClean="0">
                <a:latin typeface="Rockwell" pitchFamily="18" charset="0"/>
              </a:rPr>
              <a:t>The </a:t>
            </a:r>
            <a:r>
              <a:rPr lang="fr-FR" b="1" dirty="0">
                <a:latin typeface="Rockwell" pitchFamily="18" charset="0"/>
              </a:rPr>
              <a:t>components of the </a:t>
            </a:r>
            <a:r>
              <a:rPr lang="fr-FR" b="1" dirty="0" err="1">
                <a:latin typeface="Rockwell" pitchFamily="18" charset="0"/>
              </a:rPr>
              <a:t>wall</a:t>
            </a:r>
            <a:r>
              <a:rPr lang="fr-FR" b="1" dirty="0">
                <a:latin typeface="Rockwell" pitchFamily="18" charset="0"/>
              </a:rPr>
              <a:t>, </a:t>
            </a:r>
            <a:r>
              <a:rPr lang="fr-FR" b="1" dirty="0" err="1">
                <a:latin typeface="Rockwell" pitchFamily="18" charset="0"/>
              </a:rPr>
              <a:t>some</a:t>
            </a:r>
            <a:r>
              <a:rPr lang="fr-FR" b="1" dirty="0">
                <a:latin typeface="Rockwell" pitchFamily="18" charset="0"/>
              </a:rPr>
              <a:t> of </a:t>
            </a:r>
            <a:r>
              <a:rPr lang="fr-FR" b="1" dirty="0" err="1">
                <a:latin typeface="Rockwell" pitchFamily="18" charset="0"/>
              </a:rPr>
              <a:t>which</a:t>
            </a:r>
            <a:r>
              <a:rPr lang="fr-FR" b="1" dirty="0">
                <a:latin typeface="Rockwell" pitchFamily="18" charset="0"/>
              </a:rPr>
              <a:t> are </a:t>
            </a:r>
            <a:r>
              <a:rPr lang="fr-FR" b="1" dirty="0" err="1">
                <a:latin typeface="Rockwell" pitchFamily="18" charset="0"/>
              </a:rPr>
              <a:t>recognized</a:t>
            </a:r>
            <a:r>
              <a:rPr lang="fr-FR" b="1" dirty="0">
                <a:latin typeface="Rockwell" pitchFamily="18" charset="0"/>
              </a:rPr>
              <a:t> by the immune system  </a:t>
            </a:r>
            <a:r>
              <a:rPr lang="fr-FR" b="1" dirty="0" err="1">
                <a:solidFill>
                  <a:srgbClr val="FF0000"/>
                </a:solidFill>
                <a:latin typeface="Rockwell" pitchFamily="18" charset="0"/>
              </a:rPr>
              <a:t>e.g</a:t>
            </a:r>
            <a:r>
              <a:rPr lang="fr-FR" b="1" dirty="0">
                <a:solidFill>
                  <a:srgbClr val="FF0000"/>
                </a:solidFill>
                <a:latin typeface="Rockwell" pitchFamily="18" charset="0"/>
              </a:rPr>
              <a:t>.</a:t>
            </a:r>
            <a:r>
              <a:rPr lang="fr-FR" b="1" dirty="0">
                <a:latin typeface="Rockwell" pitchFamily="18" charset="0"/>
              </a:rPr>
              <a:t> </a:t>
            </a:r>
            <a:r>
              <a:rPr lang="fr-FR" b="1" dirty="0" err="1">
                <a:solidFill>
                  <a:srgbClr val="FF0000"/>
                </a:solidFill>
                <a:latin typeface="Rockwell" pitchFamily="18" charset="0"/>
              </a:rPr>
              <a:t>lipo</a:t>
            </a:r>
            <a:r>
              <a:rPr lang="fr-FR" b="1" dirty="0">
                <a:solidFill>
                  <a:srgbClr val="FF0000"/>
                </a:solidFill>
                <a:latin typeface="Rockwell" pitchFamily="18" charset="0"/>
              </a:rPr>
              <a:t>-polysaccharides</a:t>
            </a:r>
            <a:r>
              <a:rPr lang="fr-FR" b="1" dirty="0">
                <a:latin typeface="Rockwell" pitchFamily="18" charset="0"/>
              </a:rPr>
              <a:t>, </a:t>
            </a:r>
            <a:r>
              <a:rPr lang="fr-FR" b="1" dirty="0" err="1">
                <a:latin typeface="Rockwell" pitchFamily="18" charset="0"/>
              </a:rPr>
              <a:t>peptidoglycans</a:t>
            </a:r>
            <a:r>
              <a:rPr lang="fr-FR" b="1" dirty="0">
                <a:latin typeface="Rockwell" pitchFamily="18" charset="0"/>
              </a:rPr>
              <a:t>, etc.;  </a:t>
            </a:r>
            <a:r>
              <a:rPr lang="fr-FR" b="1" dirty="0" err="1">
                <a:latin typeface="Rockwell" pitchFamily="18" charset="0"/>
              </a:rPr>
              <a:t>antimicrobial</a:t>
            </a:r>
            <a:r>
              <a:rPr lang="fr-FR" b="1" dirty="0">
                <a:latin typeface="Rockwell" pitchFamily="18" charset="0"/>
              </a:rPr>
              <a:t> </a:t>
            </a:r>
            <a:r>
              <a:rPr lang="fr-FR" b="1" dirty="0" err="1">
                <a:latin typeface="Rockwell" pitchFamily="18" charset="0"/>
              </a:rPr>
              <a:t>proteins</a:t>
            </a:r>
            <a:r>
              <a:rPr lang="fr-FR" b="1" dirty="0">
                <a:latin typeface="Rockwell" pitchFamily="18" charset="0"/>
              </a:rPr>
              <a:t>,…  </a:t>
            </a:r>
            <a:endParaRPr lang="fr-FR" b="1" dirty="0" smtClean="0">
              <a:latin typeface="Rockwell" pitchFamily="18" charset="0"/>
            </a:endParaRPr>
          </a:p>
          <a:p>
            <a:pPr marL="742950" lvl="1" indent="-285750">
              <a:buFont typeface="Wingdings" pitchFamily="2" charset="2"/>
              <a:buChar char="ü"/>
            </a:pPr>
            <a:r>
              <a:rPr lang="fr-FR" b="1" dirty="0" err="1" smtClean="0">
                <a:latin typeface="Rockwell" pitchFamily="18" charset="0"/>
              </a:rPr>
              <a:t>Others</a:t>
            </a:r>
            <a:r>
              <a:rPr lang="fr-FR" b="1" dirty="0" smtClean="0">
                <a:latin typeface="Rockwell" pitchFamily="18" charset="0"/>
              </a:rPr>
              <a:t> </a:t>
            </a:r>
            <a:r>
              <a:rPr lang="fr-FR" b="1" dirty="0">
                <a:latin typeface="Rockwell" pitchFamily="18" charset="0"/>
              </a:rPr>
              <a:t>are </a:t>
            </a:r>
            <a:r>
              <a:rPr lang="fr-FR" b="1" dirty="0" err="1">
                <a:latin typeface="Rockwell" pitchFamily="18" charset="0"/>
              </a:rPr>
              <a:t>being</a:t>
            </a:r>
            <a:r>
              <a:rPr lang="fr-FR" b="1" dirty="0">
                <a:latin typeface="Rockwell" pitchFamily="18" charset="0"/>
              </a:rPr>
              <a:t> </a:t>
            </a:r>
            <a:r>
              <a:rPr lang="fr-FR" b="1" dirty="0" err="1">
                <a:latin typeface="Rockwell" pitchFamily="18" charset="0"/>
              </a:rPr>
              <a:t>discovered</a:t>
            </a:r>
            <a:r>
              <a:rPr lang="fr-FR" b="1" dirty="0" smtClean="0">
                <a:latin typeface="Rockwell" pitchFamily="18" charset="0"/>
              </a:rPr>
              <a:t>,…</a:t>
            </a:r>
          </a:p>
          <a:p>
            <a:endParaRPr lang="fr-FR" b="1" dirty="0" smtClean="0"/>
          </a:p>
          <a:p>
            <a:endParaRPr lang="fr-FR" sz="800" b="1" dirty="0"/>
          </a:p>
          <a:p>
            <a:r>
              <a:rPr lang="fr-FR" sz="1400" b="1" dirty="0" smtClean="0">
                <a:latin typeface="Arial" pitchFamily="34" charset="0"/>
                <a:cs typeface="Arial" pitchFamily="34" charset="0"/>
              </a:rPr>
              <a:t>Les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peuvent véhiculer plusieurs </a:t>
            </a:r>
            <a:r>
              <a:rPr lang="fr-FR" sz="1400" b="1" dirty="0" smtClean="0">
                <a:solidFill>
                  <a:srgbClr val="FF0000"/>
                </a:solidFill>
                <a:latin typeface="Arial" pitchFamily="34" charset="0"/>
                <a:cs typeface="Arial" pitchFamily="34" charset="0"/>
              </a:rPr>
              <a:t>principes actifs </a:t>
            </a:r>
            <a:r>
              <a:rPr lang="fr-FR" sz="1400" b="1" dirty="0" smtClean="0">
                <a:latin typeface="Arial" pitchFamily="34" charset="0"/>
                <a:cs typeface="Arial" pitchFamily="34" charset="0"/>
              </a:rPr>
              <a:t>jusqu’à leurs cibles d’action (tractus digestif), à savoir:</a:t>
            </a:r>
          </a:p>
          <a:p>
            <a:pPr lvl="1">
              <a:buFont typeface="Wingdings" pitchFamily="2" charset="2"/>
              <a:buChar char="ü"/>
            </a:pPr>
            <a:r>
              <a:rPr lang="fr-FR" sz="1400" b="1" dirty="0" smtClean="0">
                <a:latin typeface="Arial" pitchFamily="34" charset="0"/>
                <a:cs typeface="Arial" pitchFamily="34" charset="0"/>
              </a:rPr>
              <a:t>Les enzymes </a:t>
            </a:r>
            <a:r>
              <a:rPr lang="fr-FR" sz="1400" b="1" dirty="0" smtClean="0">
                <a:solidFill>
                  <a:srgbClr val="FF0000"/>
                </a:solidFill>
                <a:latin typeface="Arial" pitchFamily="34" charset="0"/>
                <a:cs typeface="Arial" pitchFamily="34" charset="0"/>
              </a:rPr>
              <a:t>ex: lactase</a:t>
            </a:r>
          </a:p>
          <a:p>
            <a:pPr lvl="1" algn="just">
              <a:buFont typeface="Wingdings" pitchFamily="2" charset="2"/>
              <a:buChar char="ü"/>
            </a:pPr>
            <a:r>
              <a:rPr lang="fr-FR" sz="1400" b="1" dirty="0" smtClean="0">
                <a:latin typeface="Arial" pitchFamily="34" charset="0"/>
                <a:cs typeface="Arial" pitchFamily="34" charset="0"/>
              </a:rPr>
              <a:t> les composants de la paroi</a:t>
            </a:r>
            <a:r>
              <a:rPr lang="fr-FR" sz="1400" dirty="0" smtClean="0">
                <a:latin typeface="Arial" pitchFamily="34" charset="0"/>
                <a:cs typeface="Arial" pitchFamily="34" charset="0"/>
              </a:rPr>
              <a:t>  </a:t>
            </a:r>
            <a:r>
              <a:rPr lang="fr-FR" sz="1400" b="1" dirty="0" smtClean="0">
                <a:latin typeface="Arial" pitchFamily="34" charset="0"/>
                <a:cs typeface="Arial" pitchFamily="34" charset="0"/>
              </a:rPr>
              <a:t>dont certains sont reconnus par le système immunitaire  </a:t>
            </a:r>
            <a:r>
              <a:rPr lang="fr-FR" sz="1400" b="1" dirty="0" smtClean="0">
                <a:solidFill>
                  <a:srgbClr val="FF0000"/>
                </a:solidFill>
                <a:latin typeface="Arial" pitchFamily="34" charset="0"/>
                <a:cs typeface="Arial" pitchFamily="34" charset="0"/>
              </a:rPr>
              <a:t>ex. </a:t>
            </a:r>
            <a:r>
              <a:rPr lang="fr-FR" sz="1400" b="1" dirty="0" err="1" smtClean="0">
                <a:solidFill>
                  <a:srgbClr val="FF0000"/>
                </a:solidFill>
                <a:latin typeface="Arial" pitchFamily="34" charset="0"/>
                <a:cs typeface="Arial" pitchFamily="34" charset="0"/>
              </a:rPr>
              <a:t>lipo</a:t>
            </a:r>
            <a:r>
              <a:rPr lang="fr-FR" sz="1400" b="1" dirty="0" smtClean="0">
                <a:solidFill>
                  <a:srgbClr val="FF0000"/>
                </a:solidFill>
                <a:latin typeface="Arial" pitchFamily="34" charset="0"/>
                <a:cs typeface="Arial" pitchFamily="34" charset="0"/>
              </a:rPr>
              <a:t>-polysaccharides, peptidoglycanes,…</a:t>
            </a:r>
            <a:r>
              <a:rPr lang="fr-FR" sz="1400" b="1" dirty="0" smtClean="0">
                <a:latin typeface="Arial" pitchFamily="34" charset="0"/>
                <a:cs typeface="Arial" pitchFamily="34" charset="0"/>
              </a:rPr>
              <a:t>;</a:t>
            </a:r>
          </a:p>
          <a:p>
            <a:pPr lvl="1">
              <a:buFont typeface="Wingdings" pitchFamily="2" charset="2"/>
              <a:buChar char="ü"/>
            </a:pPr>
            <a:r>
              <a:rPr lang="fr-FR" sz="1400" b="1" dirty="0" smtClean="0">
                <a:latin typeface="Arial" pitchFamily="34" charset="0"/>
                <a:cs typeface="Arial" pitchFamily="34" charset="0"/>
              </a:rPr>
              <a:t> des protéines antimicrobiennes,…</a:t>
            </a:r>
          </a:p>
          <a:p>
            <a:pPr lvl="1">
              <a:buFont typeface="Wingdings" pitchFamily="2" charset="2"/>
              <a:buChar char="ü"/>
            </a:pPr>
            <a:r>
              <a:rPr lang="fr-FR" sz="1400" b="1" dirty="0" smtClean="0">
                <a:latin typeface="Arial" pitchFamily="34" charset="0"/>
                <a:cs typeface="Arial" pitchFamily="34" charset="0"/>
              </a:rPr>
              <a:t> D’autres sont en cours de découverte,…</a:t>
            </a:r>
            <a:endParaRPr lang="fr-FR" sz="1400" dirty="0">
              <a:latin typeface="Arial" pitchFamily="34" charset="0"/>
              <a:cs typeface="Arial" pitchFamily="34" charset="0"/>
            </a:endParaRPr>
          </a:p>
        </p:txBody>
      </p:sp>
      <p:sp>
        <p:nvSpPr>
          <p:cNvPr id="3" name="ZoneTexte 2"/>
          <p:cNvSpPr txBox="1"/>
          <p:nvPr/>
        </p:nvSpPr>
        <p:spPr>
          <a:xfrm>
            <a:off x="142844" y="4293096"/>
            <a:ext cx="8786874" cy="2308324"/>
          </a:xfrm>
          <a:prstGeom prst="rect">
            <a:avLst/>
          </a:prstGeom>
          <a:noFill/>
        </p:spPr>
        <p:txBody>
          <a:bodyPr wrap="square" rtlCol="0">
            <a:spAutoFit/>
          </a:bodyPr>
          <a:lstStyle/>
          <a:p>
            <a:pPr algn="just"/>
            <a:r>
              <a:rPr lang="fr-FR" sz="1600" b="1" u="sng" dirty="0" smtClean="0">
                <a:solidFill>
                  <a:srgbClr val="FF0000"/>
                </a:solidFill>
              </a:rPr>
              <a:t>Remarque</a:t>
            </a:r>
            <a:r>
              <a:rPr lang="fr-FR" sz="1600" b="1" dirty="0" smtClean="0">
                <a:solidFill>
                  <a:srgbClr val="FF0000"/>
                </a:solidFill>
              </a:rPr>
              <a:t>:</a:t>
            </a:r>
          </a:p>
          <a:p>
            <a:pPr algn="just"/>
            <a:r>
              <a:rPr lang="en-US" sz="1600" b="1" u="sng" dirty="0" smtClean="0">
                <a:solidFill>
                  <a:srgbClr val="FF0000"/>
                </a:solidFill>
                <a:latin typeface="Rockwell" pitchFamily="18" charset="0"/>
              </a:rPr>
              <a:t>Definition </a:t>
            </a:r>
            <a:r>
              <a:rPr lang="en-US" sz="1600" b="1" u="sng" dirty="0">
                <a:solidFill>
                  <a:srgbClr val="FF0000"/>
                </a:solidFill>
                <a:latin typeface="Rockwell" pitchFamily="18" charset="0"/>
              </a:rPr>
              <a:t>of colonization</a:t>
            </a:r>
            <a:r>
              <a:rPr lang="en-US" sz="1600" b="1" dirty="0">
                <a:solidFill>
                  <a:srgbClr val="FF0000"/>
                </a:solidFill>
                <a:latin typeface="Rockwell" pitchFamily="18" charset="0"/>
              </a:rPr>
              <a:t>: “it is the possibility of the probiotic to persist in an ecosystem niche for a longer period than that of an inert marker ingested at the same time”. </a:t>
            </a:r>
            <a:r>
              <a:rPr lang="en-US" sz="1600" b="1" i="1" dirty="0">
                <a:solidFill>
                  <a:srgbClr val="FF0000"/>
                </a:solidFill>
                <a:latin typeface="Rockwell" pitchFamily="18" charset="0"/>
              </a:rPr>
              <a:t>Bacillus </a:t>
            </a:r>
            <a:r>
              <a:rPr lang="en-US" sz="1600" b="1" i="1" dirty="0" err="1">
                <a:solidFill>
                  <a:srgbClr val="FF0000"/>
                </a:solidFill>
                <a:latin typeface="Rockwell" pitchFamily="18" charset="0"/>
              </a:rPr>
              <a:t>thermophilus</a:t>
            </a:r>
            <a:r>
              <a:rPr lang="en-US" sz="1600" b="1" i="1" dirty="0">
                <a:solidFill>
                  <a:srgbClr val="FF0000"/>
                </a:solidFill>
                <a:latin typeface="Rockwell" pitchFamily="18" charset="0"/>
              </a:rPr>
              <a:t> </a:t>
            </a:r>
            <a:r>
              <a:rPr lang="en-US" sz="1600" b="1" dirty="0">
                <a:solidFill>
                  <a:srgbClr val="FF0000"/>
                </a:solidFill>
                <a:latin typeface="Rockwell" pitchFamily="18" charset="0"/>
              </a:rPr>
              <a:t>spores are often used as transit markers (they do not multiply and are resistant to the conditions of the gastrointestinal tract).</a:t>
            </a:r>
            <a:r>
              <a:rPr lang="fr-FR" sz="1600" b="1" dirty="0" smtClean="0">
                <a:latin typeface="Rockwell" pitchFamily="18" charset="0"/>
              </a:rPr>
              <a:t> </a:t>
            </a:r>
          </a:p>
          <a:p>
            <a:pPr algn="just"/>
            <a:endParaRPr lang="fr-FR" sz="800" b="1" dirty="0">
              <a:solidFill>
                <a:srgbClr val="FF0000"/>
              </a:solidFill>
            </a:endParaRPr>
          </a:p>
          <a:p>
            <a:pPr algn="just"/>
            <a:r>
              <a:rPr lang="fr-FR" sz="1400" b="1" u="sng" dirty="0" smtClean="0">
                <a:solidFill>
                  <a:srgbClr val="FF0000"/>
                </a:solidFill>
                <a:latin typeface="Arial" pitchFamily="34" charset="0"/>
                <a:cs typeface="Arial" pitchFamily="34" charset="0"/>
              </a:rPr>
              <a:t>Définition de  la colonisation</a:t>
            </a:r>
            <a:r>
              <a:rPr lang="fr-FR" sz="1400" b="1" dirty="0" smtClean="0">
                <a:latin typeface="Arial" pitchFamily="34" charset="0"/>
                <a:cs typeface="Arial" pitchFamily="34" charset="0"/>
              </a:rPr>
              <a:t> : « </a:t>
            </a:r>
            <a:r>
              <a:rPr lang="fr-FR" sz="1400" b="1" dirty="0" smtClean="0">
                <a:solidFill>
                  <a:srgbClr val="0070C0"/>
                </a:solidFill>
                <a:latin typeface="Arial" pitchFamily="34" charset="0"/>
                <a:cs typeface="Arial" pitchFamily="34" charset="0"/>
              </a:rPr>
              <a:t>c’est la possibilité du </a:t>
            </a:r>
            <a:r>
              <a:rPr lang="fr-FR" sz="1400" b="1" dirty="0" err="1" smtClean="0">
                <a:solidFill>
                  <a:srgbClr val="0070C0"/>
                </a:solidFill>
                <a:latin typeface="Arial" pitchFamily="34" charset="0"/>
                <a:cs typeface="Arial" pitchFamily="34" charset="0"/>
              </a:rPr>
              <a:t>probiotique</a:t>
            </a:r>
            <a:r>
              <a:rPr lang="fr-FR" sz="1400" b="1" dirty="0" smtClean="0">
                <a:solidFill>
                  <a:srgbClr val="0070C0"/>
                </a:solidFill>
                <a:latin typeface="Arial" pitchFamily="34" charset="0"/>
                <a:cs typeface="Arial" pitchFamily="34" charset="0"/>
              </a:rPr>
              <a:t> de persister dans une niche d’écosystème pour une période plus longue que celle qu’un marqueur inerte ingéré au même moment ». Les spores de </a:t>
            </a:r>
            <a:r>
              <a:rPr lang="fr-FR" sz="1400" b="1" i="1" dirty="0" smtClean="0">
                <a:solidFill>
                  <a:srgbClr val="0070C0"/>
                </a:solidFill>
                <a:latin typeface="Arial" pitchFamily="34" charset="0"/>
                <a:cs typeface="Arial" pitchFamily="34" charset="0"/>
              </a:rPr>
              <a:t>Bacillus </a:t>
            </a:r>
            <a:r>
              <a:rPr lang="fr-FR" sz="1400" b="1" i="1" dirty="0" err="1" smtClean="0">
                <a:solidFill>
                  <a:srgbClr val="0070C0"/>
                </a:solidFill>
                <a:latin typeface="Arial" pitchFamily="34" charset="0"/>
                <a:cs typeface="Arial" pitchFamily="34" charset="0"/>
              </a:rPr>
              <a:t>thermophilus</a:t>
            </a:r>
            <a:r>
              <a:rPr lang="fr-FR" sz="1400" b="1" dirty="0" smtClean="0">
                <a:solidFill>
                  <a:srgbClr val="0070C0"/>
                </a:solidFill>
                <a:latin typeface="Arial" pitchFamily="34" charset="0"/>
                <a:cs typeface="Arial" pitchFamily="34" charset="0"/>
              </a:rPr>
              <a:t> sont souvent utilisées comme marqueurs du transit (elles ne se multiplient pas et résistantes aux conditions du tractus gastro-intestinal</a:t>
            </a:r>
            <a:r>
              <a:rPr lang="fr-FR" sz="1400" b="1" dirty="0" smtClean="0">
                <a:latin typeface="Arial" pitchFamily="34" charset="0"/>
                <a:cs typeface="Arial" pitchFamily="34" charset="0"/>
              </a:rPr>
              <a:t>’.</a:t>
            </a:r>
            <a:endParaRPr lang="fr-FR" sz="1400" dirty="0">
              <a:latin typeface="Arial" pitchFamily="34" charset="0"/>
              <a:cs typeface="Arial" pitchFamily="34" charset="0"/>
            </a:endParaRPr>
          </a:p>
        </p:txBody>
      </p:sp>
    </p:spTree>
    <p:extLst>
      <p:ext uri="{BB962C8B-B14F-4D97-AF65-F5344CB8AC3E}">
        <p14:creationId xmlns:p14="http://schemas.microsoft.com/office/powerpoint/2010/main" val="29797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06" y="71414"/>
            <a:ext cx="8858312" cy="1538883"/>
          </a:xfrm>
          <a:prstGeom prst="rect">
            <a:avLst/>
          </a:prstGeom>
          <a:noFill/>
        </p:spPr>
        <p:txBody>
          <a:bodyPr wrap="square" rtlCol="0">
            <a:spAutoFit/>
          </a:bodyPr>
          <a:lstStyle/>
          <a:p>
            <a:pPr algn="ctr"/>
            <a:r>
              <a:rPr lang="fr-FR" b="1" dirty="0" smtClean="0">
                <a:solidFill>
                  <a:srgbClr val="FF0000"/>
                </a:solidFill>
                <a:latin typeface="Rockwell" pitchFamily="18" charset="0"/>
              </a:rPr>
              <a:t>Pharmacokinetics ( </a:t>
            </a:r>
            <a:r>
              <a:rPr lang="fr-FR" sz="1600" b="1" dirty="0" smtClean="0">
                <a:solidFill>
                  <a:srgbClr val="FF0000"/>
                </a:solidFill>
              </a:rPr>
              <a:t>PHARMACOCINETIQUE</a:t>
            </a:r>
            <a:r>
              <a:rPr lang="fr-FR" b="1" dirty="0" smtClean="0">
                <a:solidFill>
                  <a:srgbClr val="FF0000"/>
                </a:solidFill>
              </a:rPr>
              <a:t>) </a:t>
            </a:r>
          </a:p>
          <a:p>
            <a:pPr algn="ctr"/>
            <a:endParaRPr lang="fr-FR" sz="800" b="1" dirty="0" smtClean="0">
              <a:solidFill>
                <a:srgbClr val="FF0000"/>
              </a:solidFill>
            </a:endParaRPr>
          </a:p>
          <a:p>
            <a:pPr algn="just"/>
            <a:r>
              <a:rPr lang="en-US" sz="1600" b="1" dirty="0">
                <a:latin typeface="Rockwell" pitchFamily="18" charset="0"/>
              </a:rPr>
              <a:t>It </a:t>
            </a:r>
            <a:r>
              <a:rPr lang="en-US" sz="1600" b="1" dirty="0">
                <a:solidFill>
                  <a:srgbClr val="FF0000"/>
                </a:solidFill>
                <a:latin typeface="Rockwell" pitchFamily="18" charset="0"/>
              </a:rPr>
              <a:t>describes</a:t>
            </a:r>
            <a:r>
              <a:rPr lang="en-US" sz="1600" b="1" dirty="0">
                <a:latin typeface="Rockwell" pitchFamily="18" charset="0"/>
              </a:rPr>
              <a:t> the </a:t>
            </a:r>
            <a:r>
              <a:rPr lang="en-US" sz="1600" b="1" dirty="0">
                <a:solidFill>
                  <a:srgbClr val="FF0000"/>
                </a:solidFill>
                <a:latin typeface="Rockwell" pitchFamily="18" charset="0"/>
              </a:rPr>
              <a:t>fate</a:t>
            </a:r>
            <a:r>
              <a:rPr lang="en-US" sz="1600" b="1" dirty="0">
                <a:latin typeface="Rockwell" pitchFamily="18" charset="0"/>
              </a:rPr>
              <a:t> of </a:t>
            </a:r>
            <a:r>
              <a:rPr lang="en-US" sz="1600" b="1" dirty="0">
                <a:solidFill>
                  <a:srgbClr val="FF0000"/>
                </a:solidFill>
                <a:latin typeface="Rockwell" pitchFamily="18" charset="0"/>
              </a:rPr>
              <a:t>ingested probiotics </a:t>
            </a:r>
            <a:r>
              <a:rPr lang="en-US" sz="1600" b="1" dirty="0">
                <a:latin typeface="Rockwell" pitchFamily="18" charset="0"/>
              </a:rPr>
              <a:t>(survival in the digestive tract) i.e. </a:t>
            </a:r>
            <a:r>
              <a:rPr lang="en-US" sz="1600" b="1" dirty="0">
                <a:solidFill>
                  <a:srgbClr val="FF0000"/>
                </a:solidFill>
                <a:latin typeface="Rockwell" pitchFamily="18" charset="0"/>
              </a:rPr>
              <a:t>survival in the </a:t>
            </a:r>
            <a:r>
              <a:rPr lang="en-US" sz="1600" b="1" dirty="0" smtClean="0">
                <a:solidFill>
                  <a:srgbClr val="FF0000"/>
                </a:solidFill>
                <a:latin typeface="Rockwell" pitchFamily="18" charset="0"/>
              </a:rPr>
              <a:t>intestine/adhesion/colonization</a:t>
            </a:r>
          </a:p>
          <a:p>
            <a:pPr algn="just"/>
            <a:endParaRPr lang="fr-FR" sz="800" b="1" dirty="0" smtClean="0">
              <a:solidFill>
                <a:srgbClr val="FF0000"/>
              </a:solidFill>
            </a:endParaRPr>
          </a:p>
          <a:p>
            <a:pPr algn="just"/>
            <a:r>
              <a:rPr lang="fr-FR" sz="1400" b="1" dirty="0" smtClean="0">
                <a:solidFill>
                  <a:srgbClr val="FF0000"/>
                </a:solidFill>
                <a:latin typeface="Arial" pitchFamily="34" charset="0"/>
                <a:cs typeface="Arial" pitchFamily="34" charset="0"/>
              </a:rPr>
              <a:t>Elle </a:t>
            </a:r>
            <a:r>
              <a:rPr lang="fr-FR" sz="1400" b="1" dirty="0" smtClean="0">
                <a:latin typeface="Arial" pitchFamily="34" charset="0"/>
                <a:cs typeface="Arial" pitchFamily="34" charset="0"/>
              </a:rPr>
              <a:t>décrit le devenir des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ingérés (survie dans le tractus digestif) </a:t>
            </a:r>
            <a:r>
              <a:rPr lang="fr-FR" sz="1400" b="1" dirty="0" err="1" smtClean="0">
                <a:latin typeface="Arial" pitchFamily="34" charset="0"/>
                <a:cs typeface="Arial" pitchFamily="34" charset="0"/>
              </a:rPr>
              <a:t>c.a.d</a:t>
            </a:r>
            <a:r>
              <a:rPr lang="fr-FR" sz="1400" b="1" dirty="0" smtClean="0">
                <a:latin typeface="Arial" pitchFamily="34" charset="0"/>
                <a:cs typeface="Arial" pitchFamily="34" charset="0"/>
              </a:rPr>
              <a:t>: </a:t>
            </a:r>
            <a:r>
              <a:rPr lang="fr-FR" sz="1400" b="1" dirty="0" smtClean="0">
                <a:solidFill>
                  <a:srgbClr val="FF0000"/>
                </a:solidFill>
                <a:latin typeface="Arial" pitchFamily="34" charset="0"/>
                <a:cs typeface="Arial" pitchFamily="34" charset="0"/>
              </a:rPr>
              <a:t>survie</a:t>
            </a:r>
            <a:r>
              <a:rPr lang="fr-FR" sz="1400" b="1" dirty="0" smtClean="0">
                <a:latin typeface="Arial" pitchFamily="34" charset="0"/>
                <a:cs typeface="Arial" pitchFamily="34" charset="0"/>
              </a:rPr>
              <a:t> </a:t>
            </a:r>
            <a:r>
              <a:rPr lang="fr-FR" sz="1400" b="1" dirty="0" smtClean="0">
                <a:solidFill>
                  <a:srgbClr val="FF0000"/>
                </a:solidFill>
                <a:latin typeface="Arial" pitchFamily="34" charset="0"/>
                <a:cs typeface="Arial" pitchFamily="34" charset="0"/>
              </a:rPr>
              <a:t>dans l’intestin </a:t>
            </a:r>
            <a:r>
              <a:rPr lang="fr-FR" sz="1400" b="1" dirty="0" smtClean="0">
                <a:latin typeface="Arial" pitchFamily="34" charset="0"/>
                <a:cs typeface="Arial" pitchFamily="34" charset="0"/>
              </a:rPr>
              <a:t>/</a:t>
            </a:r>
            <a:r>
              <a:rPr lang="fr-FR" sz="1400" b="1" dirty="0" smtClean="0">
                <a:solidFill>
                  <a:srgbClr val="00B0F0"/>
                </a:solidFill>
                <a:latin typeface="Arial" pitchFamily="34" charset="0"/>
                <a:cs typeface="Arial" pitchFamily="34" charset="0"/>
              </a:rPr>
              <a:t>adhérence/</a:t>
            </a:r>
            <a:r>
              <a:rPr lang="fr-FR" sz="1400" b="1" dirty="0" smtClean="0">
                <a:solidFill>
                  <a:srgbClr val="0070C0"/>
                </a:solidFill>
                <a:latin typeface="Arial" pitchFamily="34" charset="0"/>
                <a:cs typeface="Arial" pitchFamily="34" charset="0"/>
              </a:rPr>
              <a:t>colonisation</a:t>
            </a:r>
            <a:endParaRPr lang="fr-FR" sz="1400" dirty="0">
              <a:latin typeface="Arial" pitchFamily="34" charset="0"/>
              <a:cs typeface="Arial" pitchFamily="34" charset="0"/>
            </a:endParaRPr>
          </a:p>
        </p:txBody>
      </p:sp>
      <p:sp>
        <p:nvSpPr>
          <p:cNvPr id="3" name="Rectangle 2"/>
          <p:cNvSpPr/>
          <p:nvPr/>
        </p:nvSpPr>
        <p:spPr>
          <a:xfrm>
            <a:off x="179512" y="1628800"/>
            <a:ext cx="8856984" cy="1754326"/>
          </a:xfrm>
          <a:prstGeom prst="rect">
            <a:avLst/>
          </a:prstGeom>
        </p:spPr>
        <p:txBody>
          <a:bodyPr wrap="square">
            <a:spAutoFit/>
          </a:bodyPr>
          <a:lstStyle/>
          <a:p>
            <a:r>
              <a:rPr lang="en-US" sz="1600" b="1" dirty="0">
                <a:solidFill>
                  <a:srgbClr val="FF0000"/>
                </a:solidFill>
                <a:latin typeface="Rockwell" pitchFamily="18" charset="0"/>
              </a:rPr>
              <a:t>Knowledge on </a:t>
            </a:r>
            <a:r>
              <a:rPr lang="en-US" sz="1600" b="1" dirty="0" smtClean="0">
                <a:solidFill>
                  <a:srgbClr val="FF0000"/>
                </a:solidFill>
                <a:latin typeface="Rockwell" pitchFamily="18" charset="0"/>
              </a:rPr>
              <a:t>the pharmacokinetics of probiotic </a:t>
            </a:r>
            <a:r>
              <a:rPr lang="en-US" sz="1600" b="1" dirty="0">
                <a:solidFill>
                  <a:srgbClr val="FF0000"/>
                </a:solidFill>
                <a:latin typeface="Rockwell" pitchFamily="18" charset="0"/>
              </a:rPr>
              <a:t>is </a:t>
            </a:r>
            <a:r>
              <a:rPr lang="en-US" sz="1600" b="1" dirty="0" smtClean="0">
                <a:solidFill>
                  <a:srgbClr val="FF0000"/>
                </a:solidFill>
                <a:latin typeface="Rockwell" pitchFamily="18" charset="0"/>
              </a:rPr>
              <a:t>needed:</a:t>
            </a:r>
          </a:p>
          <a:p>
            <a:r>
              <a:rPr lang="fr-FR" sz="1400" b="1" dirty="0">
                <a:latin typeface="Arial" pitchFamily="34" charset="0"/>
                <a:cs typeface="Arial" pitchFamily="34" charset="0"/>
              </a:rPr>
              <a:t>Des connaissances sur la pharmacocinétique des </a:t>
            </a:r>
            <a:r>
              <a:rPr lang="fr-FR" sz="1400" b="1" dirty="0" err="1">
                <a:latin typeface="Arial" pitchFamily="34" charset="0"/>
                <a:cs typeface="Arial" pitchFamily="34" charset="0"/>
              </a:rPr>
              <a:t>probiotiques</a:t>
            </a:r>
            <a:r>
              <a:rPr lang="fr-FR" sz="1400" b="1" dirty="0">
                <a:latin typeface="Arial" pitchFamily="34" charset="0"/>
                <a:cs typeface="Arial" pitchFamily="34" charset="0"/>
              </a:rPr>
              <a:t> sont nécessaires :</a:t>
            </a:r>
            <a:endParaRPr lang="en-US" sz="1400" b="1" dirty="0" smtClean="0">
              <a:latin typeface="Arial" pitchFamily="34" charset="0"/>
              <a:cs typeface="Arial" pitchFamily="34" charset="0"/>
            </a:endParaRPr>
          </a:p>
          <a:p>
            <a:pPr algn="just"/>
            <a:r>
              <a:rPr lang="en-US" sz="1600" b="1" dirty="0" smtClean="0">
                <a:solidFill>
                  <a:srgbClr val="FF0000"/>
                </a:solidFill>
                <a:latin typeface="Rockwell" pitchFamily="18" charset="0"/>
              </a:rPr>
              <a:t>1.To </a:t>
            </a:r>
            <a:r>
              <a:rPr lang="en-US" sz="1600" b="1" dirty="0">
                <a:solidFill>
                  <a:srgbClr val="FF0000"/>
                </a:solidFill>
                <a:latin typeface="Rockwell" pitchFamily="18" charset="0"/>
              </a:rPr>
              <a:t>answer </a:t>
            </a:r>
            <a:r>
              <a:rPr lang="en-US" sz="1600" b="1" dirty="0">
                <a:latin typeface="Rockwell" pitchFamily="18" charset="0"/>
              </a:rPr>
              <a:t>the </a:t>
            </a:r>
            <a:r>
              <a:rPr lang="en-US" sz="1600" b="1" dirty="0">
                <a:solidFill>
                  <a:srgbClr val="FF0000"/>
                </a:solidFill>
                <a:latin typeface="Rockwell" pitchFamily="18" charset="0"/>
              </a:rPr>
              <a:t>questions (</a:t>
            </a:r>
            <a:r>
              <a:rPr lang="en-US" sz="1400" b="1" dirty="0">
                <a:latin typeface="Arial" pitchFamily="34" charset="0"/>
                <a:cs typeface="Arial" pitchFamily="34" charset="0"/>
              </a:rPr>
              <a:t>Pour répondre aux questions</a:t>
            </a:r>
            <a:r>
              <a:rPr lang="en-US" sz="1600" b="1" dirty="0">
                <a:solidFill>
                  <a:srgbClr val="FF0000"/>
                </a:solidFill>
                <a:latin typeface="Rockwell" pitchFamily="18" charset="0"/>
              </a:rPr>
              <a:t> </a:t>
            </a:r>
            <a:r>
              <a:rPr lang="en-US" sz="1600" b="1" dirty="0" smtClean="0">
                <a:solidFill>
                  <a:srgbClr val="FF0000"/>
                </a:solidFill>
                <a:latin typeface="Rockwell" pitchFamily="18" charset="0"/>
              </a:rPr>
              <a:t>):</a:t>
            </a:r>
          </a:p>
          <a:p>
            <a:pPr marL="1200150" lvl="2" indent="-285750" algn="just">
              <a:buFont typeface="Wingdings" pitchFamily="2" charset="2"/>
              <a:buChar char="ü"/>
            </a:pPr>
            <a:r>
              <a:rPr lang="en-US" sz="1600" b="1" dirty="0" smtClean="0">
                <a:latin typeface="Rockwell" pitchFamily="18" charset="0"/>
              </a:rPr>
              <a:t>How </a:t>
            </a:r>
            <a:r>
              <a:rPr lang="en-US" sz="1600" b="1" dirty="0" smtClean="0">
                <a:solidFill>
                  <a:srgbClr val="FF0000"/>
                </a:solidFill>
                <a:latin typeface="Rockwell" pitchFamily="18" charset="0"/>
              </a:rPr>
              <a:t>much probiotic </a:t>
            </a:r>
            <a:r>
              <a:rPr lang="en-US" sz="1600" b="1" dirty="0" smtClean="0">
                <a:latin typeface="Rockwell" pitchFamily="18" charset="0"/>
              </a:rPr>
              <a:t>should be consumed?</a:t>
            </a:r>
          </a:p>
          <a:p>
            <a:pPr lvl="2" algn="just"/>
            <a:r>
              <a:rPr lang="fr-FR" sz="1400" b="1" dirty="0">
                <a:latin typeface="Arial" pitchFamily="34" charset="0"/>
                <a:cs typeface="Arial" pitchFamily="34" charset="0"/>
              </a:rPr>
              <a:t>Quelle quantité de </a:t>
            </a:r>
            <a:r>
              <a:rPr lang="fr-FR" sz="1400" b="1" dirty="0" err="1">
                <a:latin typeface="Arial" pitchFamily="34" charset="0"/>
                <a:cs typeface="Arial" pitchFamily="34" charset="0"/>
              </a:rPr>
              <a:t>probiotique</a:t>
            </a:r>
            <a:r>
              <a:rPr lang="fr-FR" sz="1400" b="1" dirty="0">
                <a:latin typeface="Arial" pitchFamily="34" charset="0"/>
                <a:cs typeface="Arial" pitchFamily="34" charset="0"/>
              </a:rPr>
              <a:t> faut-il consommer ?,</a:t>
            </a:r>
            <a:r>
              <a:rPr lang="en-US" sz="1400" b="1" dirty="0" smtClean="0">
                <a:latin typeface="Arial" pitchFamily="34" charset="0"/>
                <a:cs typeface="Arial" pitchFamily="34" charset="0"/>
              </a:rPr>
              <a:t> </a:t>
            </a:r>
          </a:p>
          <a:p>
            <a:pPr marL="1200150" lvl="2" indent="-285750" algn="just">
              <a:buFont typeface="Wingdings" pitchFamily="2" charset="2"/>
              <a:buChar char="ü"/>
            </a:pPr>
            <a:r>
              <a:rPr lang="en-US" sz="1600" b="1" dirty="0" smtClean="0">
                <a:latin typeface="Rockwell" pitchFamily="18" charset="0"/>
              </a:rPr>
              <a:t>How </a:t>
            </a:r>
            <a:r>
              <a:rPr lang="en-US" sz="1600" b="1" dirty="0">
                <a:solidFill>
                  <a:srgbClr val="FF0000"/>
                </a:solidFill>
                <a:latin typeface="Rockwell" pitchFamily="18" charset="0"/>
              </a:rPr>
              <a:t>often</a:t>
            </a:r>
            <a:r>
              <a:rPr lang="en-US" sz="1600" b="1" dirty="0">
                <a:latin typeface="Rockwell" pitchFamily="18" charset="0"/>
              </a:rPr>
              <a:t>? (</a:t>
            </a:r>
            <a:r>
              <a:rPr lang="en-US" sz="1400" b="1" dirty="0">
                <a:latin typeface="Arial" pitchFamily="34" charset="0"/>
                <a:cs typeface="Arial" pitchFamily="34" charset="0"/>
              </a:rPr>
              <a:t>À </a:t>
            </a:r>
            <a:r>
              <a:rPr lang="en-US" sz="1400" b="1" dirty="0" err="1">
                <a:latin typeface="Arial" pitchFamily="34" charset="0"/>
                <a:cs typeface="Arial" pitchFamily="34" charset="0"/>
              </a:rPr>
              <a:t>quelle</a:t>
            </a:r>
            <a:r>
              <a:rPr lang="en-US" sz="1400" b="1" dirty="0">
                <a:latin typeface="Arial" pitchFamily="34" charset="0"/>
                <a:cs typeface="Arial" pitchFamily="34" charset="0"/>
              </a:rPr>
              <a:t> </a:t>
            </a:r>
            <a:r>
              <a:rPr lang="en-US" sz="1400" b="1" dirty="0" err="1">
                <a:latin typeface="Arial" pitchFamily="34" charset="0"/>
                <a:cs typeface="Arial" pitchFamily="34" charset="0"/>
              </a:rPr>
              <a:t>fréquence</a:t>
            </a:r>
            <a:r>
              <a:rPr lang="en-US" sz="1400" b="1" dirty="0" smtClean="0">
                <a:latin typeface="Arial" pitchFamily="34" charset="0"/>
                <a:cs typeface="Arial" pitchFamily="34" charset="0"/>
              </a:rPr>
              <a:t>?,</a:t>
            </a:r>
            <a:r>
              <a:rPr lang="en-US" sz="1600" b="1" dirty="0" smtClean="0">
                <a:latin typeface="Rockwell" pitchFamily="18" charset="0"/>
              </a:rPr>
              <a:t>), </a:t>
            </a:r>
          </a:p>
          <a:p>
            <a:pPr marL="1200150" lvl="2" indent="-285750" algn="just">
              <a:buFont typeface="Wingdings" pitchFamily="2" charset="2"/>
              <a:buChar char="ü"/>
            </a:pPr>
            <a:r>
              <a:rPr lang="en-US" sz="1600" b="1" dirty="0" smtClean="0">
                <a:latin typeface="Rockwell" pitchFamily="18" charset="0"/>
              </a:rPr>
              <a:t>How </a:t>
            </a:r>
            <a:r>
              <a:rPr lang="en-US" sz="1600" b="1" dirty="0" smtClean="0">
                <a:solidFill>
                  <a:srgbClr val="FF0000"/>
                </a:solidFill>
                <a:latin typeface="Rockwell" pitchFamily="18" charset="0"/>
              </a:rPr>
              <a:t>long</a:t>
            </a:r>
            <a:r>
              <a:rPr lang="en-US" sz="1600" b="1" dirty="0">
                <a:latin typeface="Rockwell" pitchFamily="18" charset="0"/>
              </a:rPr>
              <a:t>? (</a:t>
            </a:r>
            <a:r>
              <a:rPr lang="en-US" sz="1400" b="1" dirty="0" err="1">
                <a:latin typeface="Arial" pitchFamily="34" charset="0"/>
                <a:cs typeface="Arial" pitchFamily="34" charset="0"/>
              </a:rPr>
              <a:t>Combien</a:t>
            </a:r>
            <a:r>
              <a:rPr lang="en-US" sz="1400" b="1" dirty="0">
                <a:latin typeface="Arial" pitchFamily="34" charset="0"/>
                <a:cs typeface="Arial" pitchFamily="34" charset="0"/>
              </a:rPr>
              <a:t> de temps</a:t>
            </a:r>
            <a:r>
              <a:rPr lang="en-US" sz="1400" b="1" dirty="0" smtClean="0">
                <a:latin typeface="Arial" pitchFamily="34" charset="0"/>
                <a:cs typeface="Arial" pitchFamily="34" charset="0"/>
              </a:rPr>
              <a:t>?); </a:t>
            </a:r>
          </a:p>
        </p:txBody>
      </p:sp>
      <p:sp>
        <p:nvSpPr>
          <p:cNvPr id="4" name="Rectangle 3"/>
          <p:cNvSpPr/>
          <p:nvPr/>
        </p:nvSpPr>
        <p:spPr>
          <a:xfrm>
            <a:off x="179512" y="3429000"/>
            <a:ext cx="8856984" cy="1661993"/>
          </a:xfrm>
          <a:prstGeom prst="rect">
            <a:avLst/>
          </a:prstGeom>
        </p:spPr>
        <p:txBody>
          <a:bodyPr wrap="square">
            <a:spAutoFit/>
          </a:bodyPr>
          <a:lstStyle/>
          <a:p>
            <a:pPr algn="just"/>
            <a:r>
              <a:rPr lang="en-US" sz="1600" b="1" dirty="0" smtClean="0">
                <a:latin typeface="Rockwell" pitchFamily="18" charset="0"/>
              </a:rPr>
              <a:t>2. To </a:t>
            </a:r>
            <a:r>
              <a:rPr lang="en-US" sz="1600" b="1" dirty="0" smtClean="0">
                <a:solidFill>
                  <a:srgbClr val="FF0000"/>
                </a:solidFill>
                <a:latin typeface="Rockwell" pitchFamily="18" charset="0"/>
              </a:rPr>
              <a:t>correlate</a:t>
            </a:r>
            <a:r>
              <a:rPr lang="en-US" sz="1600" b="1" dirty="0" smtClean="0">
                <a:latin typeface="Rockwell" pitchFamily="18" charset="0"/>
              </a:rPr>
              <a:t> the </a:t>
            </a:r>
            <a:r>
              <a:rPr lang="en-US" sz="1600" b="1" dirty="0" smtClean="0">
                <a:solidFill>
                  <a:srgbClr val="FF0000"/>
                </a:solidFill>
                <a:latin typeface="Rockwell" pitchFamily="18" charset="0"/>
              </a:rPr>
              <a:t>effects</a:t>
            </a:r>
            <a:r>
              <a:rPr lang="en-US" sz="1600" b="1" dirty="0" smtClean="0">
                <a:latin typeface="Rockwell" pitchFamily="18" charset="0"/>
              </a:rPr>
              <a:t> with the </a:t>
            </a:r>
            <a:r>
              <a:rPr lang="en-US" sz="1600" b="1" dirty="0" smtClean="0">
                <a:solidFill>
                  <a:srgbClr val="FF0000"/>
                </a:solidFill>
                <a:latin typeface="Rockwell" pitchFamily="18" charset="0"/>
              </a:rPr>
              <a:t>concentration</a:t>
            </a:r>
            <a:r>
              <a:rPr lang="en-US" sz="1600" b="1" dirty="0" smtClean="0">
                <a:latin typeface="Rockwell" pitchFamily="18" charset="0"/>
              </a:rPr>
              <a:t> of the </a:t>
            </a:r>
            <a:r>
              <a:rPr lang="en-US" sz="1600" b="1" dirty="0" smtClean="0">
                <a:solidFill>
                  <a:srgbClr val="FF0000"/>
                </a:solidFill>
                <a:latin typeface="Rockwell" pitchFamily="18" charset="0"/>
              </a:rPr>
              <a:t>probiotic</a:t>
            </a:r>
            <a:r>
              <a:rPr lang="en-US" sz="1600" b="1" dirty="0" smtClean="0">
                <a:latin typeface="Rockwell" pitchFamily="18" charset="0"/>
              </a:rPr>
              <a:t> at the </a:t>
            </a:r>
            <a:r>
              <a:rPr lang="en-US" sz="1600" b="1" dirty="0" smtClean="0">
                <a:solidFill>
                  <a:srgbClr val="FF0000"/>
                </a:solidFill>
                <a:latin typeface="Rockwell" pitchFamily="18" charset="0"/>
              </a:rPr>
              <a:t>target site</a:t>
            </a:r>
            <a:r>
              <a:rPr lang="en-US" sz="1600" b="1" dirty="0" smtClean="0">
                <a:latin typeface="Rockwell" pitchFamily="18" charset="0"/>
              </a:rPr>
              <a:t>; </a:t>
            </a:r>
          </a:p>
          <a:p>
            <a:pPr algn="just"/>
            <a:r>
              <a:rPr lang="fr-FR" sz="1400" b="1" dirty="0">
                <a:latin typeface="Arial" pitchFamily="34" charset="0"/>
                <a:cs typeface="Arial" pitchFamily="34" charset="0"/>
              </a:rPr>
              <a:t>Corréler les effets avec la concentration du </a:t>
            </a:r>
            <a:r>
              <a:rPr lang="fr-FR" sz="1400" b="1" dirty="0" err="1">
                <a:latin typeface="Arial" pitchFamily="34" charset="0"/>
                <a:cs typeface="Arial" pitchFamily="34" charset="0"/>
              </a:rPr>
              <a:t>probiotique</a:t>
            </a:r>
            <a:r>
              <a:rPr lang="fr-FR" sz="1400" b="1" dirty="0">
                <a:latin typeface="Arial" pitchFamily="34" charset="0"/>
                <a:cs typeface="Arial" pitchFamily="34" charset="0"/>
              </a:rPr>
              <a:t> au niveau du site cible </a:t>
            </a:r>
            <a:r>
              <a:rPr lang="fr-FR" sz="1400" b="1" dirty="0" smtClean="0">
                <a:latin typeface="Arial" pitchFamily="34" charset="0"/>
                <a:cs typeface="Arial" pitchFamily="34" charset="0"/>
              </a:rPr>
              <a:t>;</a:t>
            </a:r>
          </a:p>
          <a:p>
            <a:pPr algn="just"/>
            <a:endParaRPr lang="en-US" sz="800" b="1" dirty="0" smtClean="0">
              <a:latin typeface="Arial" pitchFamily="34" charset="0"/>
              <a:cs typeface="Arial" pitchFamily="34" charset="0"/>
            </a:endParaRPr>
          </a:p>
          <a:p>
            <a:pPr algn="just"/>
            <a:r>
              <a:rPr lang="en-US" sz="1600" b="1" dirty="0" smtClean="0">
                <a:latin typeface="Rockwell" pitchFamily="18" charset="0"/>
              </a:rPr>
              <a:t>3.To </a:t>
            </a:r>
            <a:r>
              <a:rPr lang="en-US" sz="1600" b="1" dirty="0" smtClean="0">
                <a:solidFill>
                  <a:srgbClr val="FF0000"/>
                </a:solidFill>
                <a:latin typeface="Rockwell" pitchFamily="18" charset="0"/>
              </a:rPr>
              <a:t>validate hypotheses </a:t>
            </a:r>
            <a:r>
              <a:rPr lang="en-US" sz="1600" b="1" dirty="0" smtClean="0">
                <a:latin typeface="Rockwell" pitchFamily="18" charset="0"/>
              </a:rPr>
              <a:t>such as (</a:t>
            </a:r>
            <a:r>
              <a:rPr lang="fr-FR" sz="1400" b="1" dirty="0">
                <a:latin typeface="Arial" pitchFamily="34" charset="0"/>
                <a:cs typeface="Arial" pitchFamily="34" charset="0"/>
              </a:rPr>
              <a:t>Valider des hypothèses telles que </a:t>
            </a:r>
            <a:r>
              <a:rPr lang="fr-FR" sz="1600" b="1" dirty="0" smtClean="0">
                <a:latin typeface="Rockwell" pitchFamily="18" charset="0"/>
              </a:rPr>
              <a:t>)</a:t>
            </a:r>
            <a:r>
              <a:rPr lang="en-US" sz="1600" b="1" dirty="0" smtClean="0">
                <a:latin typeface="Rockwell" pitchFamily="18" charset="0"/>
              </a:rPr>
              <a:t>:</a:t>
            </a:r>
          </a:p>
          <a:p>
            <a:pPr marL="1200150" lvl="2" indent="-285750" algn="just">
              <a:buFont typeface="Wingdings" pitchFamily="2" charset="2"/>
              <a:buChar char="ü"/>
            </a:pPr>
            <a:r>
              <a:rPr lang="en-US" sz="1600" b="1" dirty="0" smtClean="0">
                <a:solidFill>
                  <a:srgbClr val="FF0000"/>
                </a:solidFill>
                <a:latin typeface="Rockwell" pitchFamily="18" charset="0"/>
              </a:rPr>
              <a:t>A probiotic should be of human origin</a:t>
            </a:r>
            <a:r>
              <a:rPr lang="en-US" sz="1600" b="1" dirty="0" smtClean="0">
                <a:latin typeface="Rockwell" pitchFamily="18" charset="0"/>
              </a:rPr>
              <a:t>, </a:t>
            </a:r>
          </a:p>
          <a:p>
            <a:pPr marL="1200150" lvl="2" indent="-285750" algn="just">
              <a:buFont typeface="Wingdings" pitchFamily="2" charset="2"/>
              <a:buChar char="ü"/>
            </a:pPr>
            <a:r>
              <a:rPr lang="en-US" sz="1600" b="1" dirty="0" smtClean="0">
                <a:latin typeface="Rockwell" pitchFamily="18" charset="0"/>
              </a:rPr>
              <a:t>Have a </a:t>
            </a:r>
            <a:r>
              <a:rPr lang="en-US" sz="1600" b="1" dirty="0" smtClean="0">
                <a:solidFill>
                  <a:srgbClr val="FF0000"/>
                </a:solidFill>
                <a:latin typeface="Rockwell" pitchFamily="18" charset="0"/>
              </a:rPr>
              <a:t>high survival capacity</a:t>
            </a:r>
            <a:r>
              <a:rPr lang="en-US" sz="1600" b="1" dirty="0" smtClean="0">
                <a:latin typeface="Rockwell" pitchFamily="18" charset="0"/>
              </a:rPr>
              <a:t>, </a:t>
            </a:r>
          </a:p>
          <a:p>
            <a:pPr marL="1200150" lvl="2" indent="-285750" algn="just">
              <a:buFont typeface="Wingdings" pitchFamily="2" charset="2"/>
              <a:buChar char="ü"/>
            </a:pPr>
            <a:r>
              <a:rPr lang="en-US" sz="1600" b="1" dirty="0" smtClean="0">
                <a:solidFill>
                  <a:srgbClr val="FF0000"/>
                </a:solidFill>
                <a:latin typeface="Rockwell" pitchFamily="18" charset="0"/>
              </a:rPr>
              <a:t>Adhere</a:t>
            </a:r>
            <a:r>
              <a:rPr lang="en-US" sz="1600" b="1" dirty="0" smtClean="0">
                <a:latin typeface="Rockwell" pitchFamily="18" charset="0"/>
              </a:rPr>
              <a:t> to the </a:t>
            </a:r>
            <a:r>
              <a:rPr lang="en-US" sz="1600" b="1" dirty="0" smtClean="0">
                <a:solidFill>
                  <a:srgbClr val="FF0000"/>
                </a:solidFill>
                <a:latin typeface="Rockwell" pitchFamily="18" charset="0"/>
              </a:rPr>
              <a:t>intestinal epithelium</a:t>
            </a:r>
            <a:r>
              <a:rPr lang="en-US" sz="1600" b="1" dirty="0" smtClean="0">
                <a:latin typeface="Rockwell" pitchFamily="18" charset="0"/>
              </a:rPr>
              <a:t>" </a:t>
            </a:r>
          </a:p>
        </p:txBody>
      </p:sp>
      <p:sp>
        <p:nvSpPr>
          <p:cNvPr id="5" name="Rectangle 4"/>
          <p:cNvSpPr/>
          <p:nvPr/>
        </p:nvSpPr>
        <p:spPr>
          <a:xfrm>
            <a:off x="179512" y="5281760"/>
            <a:ext cx="8856984" cy="1508105"/>
          </a:xfrm>
          <a:prstGeom prst="rect">
            <a:avLst/>
          </a:prstGeom>
        </p:spPr>
        <p:txBody>
          <a:bodyPr wrap="square">
            <a:spAutoFit/>
          </a:bodyPr>
          <a:lstStyle/>
          <a:p>
            <a:pPr algn="just"/>
            <a:r>
              <a:rPr lang="en-US" sz="1600" b="1" dirty="0" smtClean="0">
                <a:latin typeface="Rockwell" pitchFamily="18" charset="0"/>
              </a:rPr>
              <a:t>4.To </a:t>
            </a:r>
            <a:r>
              <a:rPr lang="en-US" sz="1600" b="1" dirty="0" smtClean="0">
                <a:solidFill>
                  <a:srgbClr val="FF0000"/>
                </a:solidFill>
                <a:latin typeface="Rockwell" pitchFamily="18" charset="0"/>
              </a:rPr>
              <a:t>anticipate</a:t>
            </a:r>
            <a:r>
              <a:rPr lang="en-US" sz="1600" b="1" dirty="0" smtClean="0">
                <a:latin typeface="Rockwell" pitchFamily="18" charset="0"/>
              </a:rPr>
              <a:t> the effects of </a:t>
            </a:r>
            <a:r>
              <a:rPr lang="en-US" sz="1600" b="1" dirty="0" smtClean="0">
                <a:solidFill>
                  <a:srgbClr val="FF0000"/>
                </a:solidFill>
                <a:latin typeface="Rockwell" pitchFamily="18" charset="0"/>
              </a:rPr>
              <a:t>other probiotics</a:t>
            </a:r>
            <a:r>
              <a:rPr lang="en-US" sz="1600" b="1" dirty="0" smtClean="0">
                <a:latin typeface="Rockwell" pitchFamily="18" charset="0"/>
              </a:rPr>
              <a:t>; </a:t>
            </a:r>
          </a:p>
          <a:p>
            <a:pPr algn="just"/>
            <a:r>
              <a:rPr lang="fr-FR" sz="1400" b="1" dirty="0">
                <a:latin typeface="Arial" pitchFamily="34" charset="0"/>
                <a:cs typeface="Arial" pitchFamily="34" charset="0"/>
              </a:rPr>
              <a:t>Anticiper les effets des autres </a:t>
            </a:r>
            <a:r>
              <a:rPr lang="fr-FR" sz="1400" b="1" dirty="0" err="1" smtClean="0">
                <a:latin typeface="Arial" pitchFamily="34" charset="0"/>
                <a:cs typeface="Arial" pitchFamily="34" charset="0"/>
              </a:rPr>
              <a:t>probiotiques</a:t>
            </a:r>
            <a:endParaRPr lang="fr-FR" sz="1400" b="1" dirty="0" smtClean="0">
              <a:latin typeface="Arial" pitchFamily="34" charset="0"/>
              <a:cs typeface="Arial" pitchFamily="34" charset="0"/>
            </a:endParaRPr>
          </a:p>
          <a:p>
            <a:pPr algn="just"/>
            <a:endParaRPr lang="en-US" sz="800" b="1" dirty="0" smtClean="0">
              <a:latin typeface="Arial" pitchFamily="34" charset="0"/>
              <a:cs typeface="Arial" pitchFamily="34" charset="0"/>
            </a:endParaRPr>
          </a:p>
          <a:p>
            <a:pPr algn="just"/>
            <a:r>
              <a:rPr lang="en-US" sz="1600" b="1" dirty="0" smtClean="0">
                <a:latin typeface="Rockwell" pitchFamily="18" charset="0"/>
              </a:rPr>
              <a:t>5.To </a:t>
            </a:r>
            <a:r>
              <a:rPr lang="en-US" sz="1600" b="1" dirty="0" smtClean="0">
                <a:solidFill>
                  <a:srgbClr val="FF0000"/>
                </a:solidFill>
                <a:latin typeface="Rockwell" pitchFamily="18" charset="0"/>
              </a:rPr>
              <a:t>establish</a:t>
            </a:r>
            <a:r>
              <a:rPr lang="en-US" sz="1600" b="1" dirty="0" smtClean="0">
                <a:latin typeface="Rockwell" pitchFamily="18" charset="0"/>
              </a:rPr>
              <a:t> what </a:t>
            </a:r>
            <a:r>
              <a:rPr lang="en-US" sz="1600" b="1" dirty="0" smtClean="0">
                <a:solidFill>
                  <a:srgbClr val="FF0000"/>
                </a:solidFill>
                <a:latin typeface="Rockwell" pitchFamily="18" charset="0"/>
              </a:rPr>
              <a:t>concentrations should </a:t>
            </a:r>
            <a:r>
              <a:rPr lang="en-US" sz="1600" b="1" dirty="0" smtClean="0">
                <a:latin typeface="Rockwell" pitchFamily="18" charset="0"/>
              </a:rPr>
              <a:t>be </a:t>
            </a:r>
            <a:r>
              <a:rPr lang="en-US" sz="1600" b="1" dirty="0" smtClean="0">
                <a:solidFill>
                  <a:srgbClr val="FF0000"/>
                </a:solidFill>
                <a:latin typeface="Rockwell" pitchFamily="18" charset="0"/>
              </a:rPr>
              <a:t>present</a:t>
            </a:r>
            <a:r>
              <a:rPr lang="en-US" sz="1600" b="1" dirty="0" smtClean="0">
                <a:latin typeface="Rockwell" pitchFamily="18" charset="0"/>
              </a:rPr>
              <a:t> in the </a:t>
            </a:r>
            <a:r>
              <a:rPr lang="en-US" sz="1600" b="1" dirty="0" smtClean="0">
                <a:solidFill>
                  <a:srgbClr val="FF0000"/>
                </a:solidFill>
                <a:latin typeface="Rockwell" pitchFamily="18" charset="0"/>
              </a:rPr>
              <a:t>commercial preparations</a:t>
            </a:r>
            <a:r>
              <a:rPr lang="en-US" sz="1600" b="1" dirty="0" smtClean="0">
                <a:latin typeface="Rockwell" pitchFamily="18" charset="0"/>
              </a:rPr>
              <a:t>;</a:t>
            </a:r>
          </a:p>
          <a:p>
            <a:pPr algn="just"/>
            <a:r>
              <a:rPr lang="fr-FR" sz="1400" b="1" dirty="0">
                <a:latin typeface="Arial" pitchFamily="34" charset="0"/>
                <a:cs typeface="Arial" pitchFamily="34" charset="0"/>
              </a:rPr>
              <a:t>Déterminer quelles concentrations doivent être présentes dans les préparations commerciales ;</a:t>
            </a:r>
            <a:r>
              <a:rPr lang="en-US" sz="1400" b="1" dirty="0" smtClean="0">
                <a:latin typeface="Arial" pitchFamily="34" charset="0"/>
                <a:cs typeface="Arial" pitchFamily="34" charset="0"/>
              </a:rPr>
              <a:t> </a:t>
            </a:r>
          </a:p>
          <a:p>
            <a:pPr algn="just"/>
            <a:endParaRPr lang="en-US" sz="800" b="1" dirty="0" smtClean="0">
              <a:latin typeface="Arial" pitchFamily="34" charset="0"/>
              <a:cs typeface="Arial" pitchFamily="34" charset="0"/>
            </a:endParaRPr>
          </a:p>
          <a:p>
            <a:pPr algn="just"/>
            <a:r>
              <a:rPr lang="en-US" sz="1600" b="1" dirty="0" smtClean="0">
                <a:latin typeface="Rockwell" pitchFamily="18" charset="0"/>
              </a:rPr>
              <a:t>6.For </a:t>
            </a:r>
            <a:r>
              <a:rPr lang="en-US" sz="1600" b="1" dirty="0" smtClean="0">
                <a:solidFill>
                  <a:srgbClr val="FF0000"/>
                </a:solidFill>
                <a:latin typeface="Rockwell" pitchFamily="18" charset="0"/>
              </a:rPr>
              <a:t>safety</a:t>
            </a:r>
            <a:r>
              <a:rPr lang="en-US" sz="1600" b="1" dirty="0" smtClean="0">
                <a:latin typeface="Rockwell" pitchFamily="18" charset="0"/>
              </a:rPr>
              <a:t>. (</a:t>
            </a:r>
            <a:r>
              <a:rPr lang="en-US" sz="1400" b="1" dirty="0" smtClean="0">
                <a:latin typeface="Arial" pitchFamily="34" charset="0"/>
                <a:cs typeface="Arial" pitchFamily="34" charset="0"/>
              </a:rPr>
              <a:t>Pour </a:t>
            </a:r>
            <a:r>
              <a:rPr lang="en-US" sz="1400" b="1" dirty="0">
                <a:latin typeface="Arial" pitchFamily="34" charset="0"/>
                <a:cs typeface="Arial" pitchFamily="34" charset="0"/>
              </a:rPr>
              <a:t>la </a:t>
            </a:r>
            <a:r>
              <a:rPr lang="en-US" sz="1400" b="1" dirty="0" err="1" smtClean="0">
                <a:latin typeface="Arial" pitchFamily="34" charset="0"/>
                <a:cs typeface="Arial" pitchFamily="34" charset="0"/>
              </a:rPr>
              <a:t>sécurité</a:t>
            </a:r>
            <a:r>
              <a:rPr lang="en-US" sz="1400" b="1" dirty="0" smtClean="0">
                <a:latin typeface="Arial" pitchFamily="34" charset="0"/>
                <a:cs typeface="Arial" pitchFamily="34" charset="0"/>
              </a:rPr>
              <a:t>)</a:t>
            </a:r>
          </a:p>
        </p:txBody>
      </p:sp>
    </p:spTree>
    <p:extLst>
      <p:ext uri="{BB962C8B-B14F-4D97-AF65-F5344CB8AC3E}">
        <p14:creationId xmlns:p14="http://schemas.microsoft.com/office/powerpoint/2010/main" val="29861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1118143" y="374058"/>
            <a:ext cx="7056784" cy="5594386"/>
            <a:chOff x="1118143" y="374058"/>
            <a:chExt cx="7056784" cy="5594386"/>
          </a:xfrm>
        </p:grpSpPr>
        <p:sp>
          <p:nvSpPr>
            <p:cNvPr id="2" name="Rectangle 1"/>
            <p:cNvSpPr/>
            <p:nvPr/>
          </p:nvSpPr>
          <p:spPr>
            <a:xfrm>
              <a:off x="1118143" y="5445224"/>
              <a:ext cx="7056784" cy="523220"/>
            </a:xfrm>
            <a:prstGeom prst="rect">
              <a:avLst/>
            </a:prstGeom>
          </p:spPr>
          <p:txBody>
            <a:bodyPr wrap="square">
              <a:spAutoFit/>
            </a:bodyPr>
            <a:lstStyle/>
            <a:p>
              <a:pPr algn="ctr"/>
              <a:r>
                <a:rPr lang="en-US" sz="1400" b="1" dirty="0">
                  <a:latin typeface="Rockwell" pitchFamily="18" charset="0"/>
                </a:rPr>
                <a:t>Pharmacological approach of the effects of probiotics or their active constituents in the gastrointestinal tract.</a:t>
              </a:r>
              <a:endParaRPr lang="fr-FR" sz="1400" b="1" dirty="0">
                <a:latin typeface="Rockwell" pitchFamily="18" charset="0"/>
              </a:endParaRPr>
            </a:p>
          </p:txBody>
        </p:sp>
        <p:pic>
          <p:nvPicPr>
            <p:cNvPr id="1026" name="Picture 2" descr="C:\Users\THINKPAD\AppData\Local\Packages\Microsoft.Windows.Photos_8wekyb3d8bbwe\TempState\ShareServiceTempFolder\human-digestive-system-front.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587" y="374058"/>
              <a:ext cx="3888432" cy="468485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ZoneTexte 2"/>
          <p:cNvSpPr txBox="1"/>
          <p:nvPr/>
        </p:nvSpPr>
        <p:spPr>
          <a:xfrm>
            <a:off x="107504" y="1006149"/>
            <a:ext cx="3205205" cy="738664"/>
          </a:xfrm>
          <a:prstGeom prst="rect">
            <a:avLst/>
          </a:prstGeom>
          <a:solidFill>
            <a:schemeClr val="accent1">
              <a:lumMod val="20000"/>
              <a:lumOff val="80000"/>
            </a:schemeClr>
          </a:solidFill>
        </p:spPr>
        <p:txBody>
          <a:bodyPr wrap="square" rtlCol="0">
            <a:spAutoFit/>
          </a:bodyPr>
          <a:lstStyle/>
          <a:p>
            <a:pPr algn="ctr"/>
            <a:endParaRPr lang="fr-FR" sz="1400" b="1" dirty="0" smtClean="0">
              <a:latin typeface="Rockwell" pitchFamily="18" charset="0"/>
            </a:endParaRPr>
          </a:p>
          <a:p>
            <a:pPr algn="ctr"/>
            <a:r>
              <a:rPr lang="fr-FR" sz="1400" b="1" dirty="0" smtClean="0">
                <a:latin typeface="Rockwell" pitchFamily="18" charset="0"/>
              </a:rPr>
              <a:t>Probiotic with active constituents</a:t>
            </a:r>
          </a:p>
          <a:p>
            <a:pPr algn="ctr"/>
            <a:endParaRPr lang="fr-FR" sz="1400" b="1" dirty="0">
              <a:latin typeface="Rockwell" pitchFamily="18" charset="0"/>
            </a:endParaRPr>
          </a:p>
        </p:txBody>
      </p:sp>
      <p:sp>
        <p:nvSpPr>
          <p:cNvPr id="5" name="ZoneTexte 4"/>
          <p:cNvSpPr txBox="1"/>
          <p:nvPr/>
        </p:nvSpPr>
        <p:spPr>
          <a:xfrm>
            <a:off x="4977416" y="1744813"/>
            <a:ext cx="3205205" cy="738664"/>
          </a:xfrm>
          <a:prstGeom prst="rect">
            <a:avLst/>
          </a:prstGeom>
          <a:solidFill>
            <a:schemeClr val="accent1">
              <a:lumMod val="20000"/>
              <a:lumOff val="80000"/>
            </a:schemeClr>
          </a:solidFill>
        </p:spPr>
        <p:txBody>
          <a:bodyPr wrap="square" rtlCol="0">
            <a:spAutoFit/>
          </a:bodyPr>
          <a:lstStyle/>
          <a:p>
            <a:pPr algn="ctr"/>
            <a:endParaRPr lang="fr-FR" sz="1400" b="1" dirty="0" smtClean="0">
              <a:latin typeface="Rockwell" pitchFamily="18" charset="0"/>
            </a:endParaRPr>
          </a:p>
          <a:p>
            <a:pPr algn="ctr"/>
            <a:r>
              <a:rPr lang="fr-FR" sz="1400" b="1" dirty="0" smtClean="0">
                <a:latin typeface="Rockwell" pitchFamily="18" charset="0"/>
              </a:rPr>
              <a:t>Gastro intestinal tract</a:t>
            </a:r>
          </a:p>
          <a:p>
            <a:pPr algn="ctr"/>
            <a:endParaRPr lang="fr-FR" sz="1400" b="1" dirty="0">
              <a:latin typeface="Rockwell" pitchFamily="18" charset="0"/>
            </a:endParaRPr>
          </a:p>
        </p:txBody>
      </p:sp>
      <p:sp>
        <p:nvSpPr>
          <p:cNvPr id="6" name="ZoneTexte 5"/>
          <p:cNvSpPr txBox="1"/>
          <p:nvPr/>
        </p:nvSpPr>
        <p:spPr>
          <a:xfrm>
            <a:off x="5364088" y="2852936"/>
            <a:ext cx="3205205" cy="523220"/>
          </a:xfrm>
          <a:prstGeom prst="rect">
            <a:avLst/>
          </a:prstGeom>
          <a:solidFill>
            <a:schemeClr val="accent1">
              <a:lumMod val="20000"/>
              <a:lumOff val="80000"/>
            </a:schemeClr>
          </a:solidFill>
        </p:spPr>
        <p:txBody>
          <a:bodyPr wrap="square" rtlCol="0">
            <a:spAutoFit/>
          </a:bodyPr>
          <a:lstStyle/>
          <a:p>
            <a:pPr algn="ctr"/>
            <a:endParaRPr lang="fr-FR" sz="1400" b="1" dirty="0" smtClean="0">
              <a:latin typeface="Rockwell" pitchFamily="18" charset="0"/>
            </a:endParaRPr>
          </a:p>
          <a:p>
            <a:pPr algn="ctr"/>
            <a:r>
              <a:rPr lang="fr-FR" sz="1400" b="1" dirty="0" err="1" smtClean="0">
                <a:latin typeface="Rockwell" pitchFamily="18" charset="0"/>
              </a:rPr>
              <a:t>Targets</a:t>
            </a:r>
            <a:r>
              <a:rPr lang="fr-FR" sz="1400" b="1" dirty="0" smtClean="0">
                <a:latin typeface="Rockwell" pitchFamily="18" charset="0"/>
              </a:rPr>
              <a:t> (</a:t>
            </a:r>
            <a:r>
              <a:rPr lang="fr-FR" sz="1400" b="1" dirty="0" smtClean="0">
                <a:solidFill>
                  <a:srgbClr val="0070C0"/>
                </a:solidFill>
                <a:latin typeface="Rockwell" pitchFamily="18" charset="0"/>
              </a:rPr>
              <a:t>cibles</a:t>
            </a:r>
            <a:r>
              <a:rPr lang="fr-FR" sz="1400" b="1" dirty="0" smtClean="0">
                <a:latin typeface="Rockwell" pitchFamily="18" charset="0"/>
              </a:rPr>
              <a:t>)</a:t>
            </a:r>
            <a:endParaRPr lang="fr-FR" sz="1400" b="1" dirty="0">
              <a:latin typeface="Rockwell" pitchFamily="18" charset="0"/>
            </a:endParaRPr>
          </a:p>
        </p:txBody>
      </p:sp>
      <p:sp>
        <p:nvSpPr>
          <p:cNvPr id="7" name="ZoneTexte 6"/>
          <p:cNvSpPr txBox="1"/>
          <p:nvPr/>
        </p:nvSpPr>
        <p:spPr>
          <a:xfrm>
            <a:off x="5652120" y="3645024"/>
            <a:ext cx="3205205" cy="1231106"/>
          </a:xfrm>
          <a:prstGeom prst="rect">
            <a:avLst/>
          </a:prstGeom>
          <a:solidFill>
            <a:schemeClr val="accent1">
              <a:lumMod val="20000"/>
              <a:lumOff val="80000"/>
            </a:schemeClr>
          </a:solidFill>
        </p:spPr>
        <p:txBody>
          <a:bodyPr wrap="square" rtlCol="0">
            <a:spAutoFit/>
          </a:bodyPr>
          <a:lstStyle/>
          <a:p>
            <a:pPr algn="ctr"/>
            <a:endParaRPr lang="fr-FR" sz="1400" b="1" dirty="0" smtClean="0">
              <a:latin typeface="Rockwell" pitchFamily="18" charset="0"/>
            </a:endParaRPr>
          </a:p>
          <a:p>
            <a:pPr algn="ctr"/>
            <a:r>
              <a:rPr lang="fr-FR" b="1" dirty="0" smtClean="0">
                <a:latin typeface="Rockwell" pitchFamily="18" charset="0"/>
              </a:rPr>
              <a:t>Effects</a:t>
            </a:r>
            <a:endParaRPr lang="fr-FR" b="1" dirty="0">
              <a:latin typeface="Rockwell" pitchFamily="18" charset="0"/>
            </a:endParaRPr>
          </a:p>
          <a:p>
            <a:pPr marL="285750" indent="-285750" algn="ctr">
              <a:buFont typeface="Wingdings" pitchFamily="2" charset="2"/>
              <a:buChar char="ü"/>
            </a:pPr>
            <a:r>
              <a:rPr lang="fr-FR" sz="1400" b="1" dirty="0" err="1" smtClean="0">
                <a:latin typeface="Rockwell" pitchFamily="18" charset="0"/>
              </a:rPr>
              <a:t>Beneficial</a:t>
            </a:r>
            <a:endParaRPr lang="fr-FR" sz="1400" b="1" dirty="0" smtClean="0">
              <a:latin typeface="Rockwell" pitchFamily="18" charset="0"/>
            </a:endParaRPr>
          </a:p>
          <a:p>
            <a:pPr marL="285750" indent="-285750" algn="ctr">
              <a:buFont typeface="Wingdings" pitchFamily="2" charset="2"/>
              <a:buChar char="ü"/>
            </a:pPr>
            <a:r>
              <a:rPr lang="fr-FR" sz="1400" b="1" dirty="0" err="1" smtClean="0">
                <a:latin typeface="Rockwell" pitchFamily="18" charset="0"/>
              </a:rPr>
              <a:t>Negative</a:t>
            </a:r>
            <a:endParaRPr lang="fr-FR" sz="1400" b="1" dirty="0" smtClean="0">
              <a:latin typeface="Rockwell" pitchFamily="18" charset="0"/>
            </a:endParaRPr>
          </a:p>
          <a:p>
            <a:pPr algn="ctr"/>
            <a:endParaRPr lang="fr-FR" sz="1400" b="1" dirty="0">
              <a:latin typeface="Rockwell" pitchFamily="18" charset="0"/>
            </a:endParaRPr>
          </a:p>
        </p:txBody>
      </p:sp>
      <p:sp>
        <p:nvSpPr>
          <p:cNvPr id="8" name="ZoneTexte 7"/>
          <p:cNvSpPr txBox="1"/>
          <p:nvPr/>
        </p:nvSpPr>
        <p:spPr>
          <a:xfrm>
            <a:off x="323528" y="2637492"/>
            <a:ext cx="3205205" cy="1661993"/>
          </a:xfrm>
          <a:prstGeom prst="rect">
            <a:avLst/>
          </a:prstGeom>
          <a:solidFill>
            <a:schemeClr val="accent1">
              <a:lumMod val="20000"/>
              <a:lumOff val="80000"/>
            </a:schemeClr>
          </a:solidFill>
        </p:spPr>
        <p:txBody>
          <a:bodyPr wrap="square" rtlCol="0">
            <a:spAutoFit/>
          </a:bodyPr>
          <a:lstStyle/>
          <a:p>
            <a:pPr algn="ctr"/>
            <a:endParaRPr lang="fr-FR" sz="1400" b="1" dirty="0" smtClean="0">
              <a:latin typeface="Rockwell" pitchFamily="18" charset="0"/>
            </a:endParaRPr>
          </a:p>
          <a:p>
            <a:pPr algn="ctr"/>
            <a:r>
              <a:rPr lang="fr-FR" b="1" dirty="0" smtClean="0">
                <a:latin typeface="Rockwell" pitchFamily="18" charset="0"/>
              </a:rPr>
              <a:t>Pharmacokinetics</a:t>
            </a:r>
          </a:p>
          <a:p>
            <a:pPr marL="285750" indent="-285750" algn="ctr">
              <a:buFont typeface="Wingdings" pitchFamily="2" charset="2"/>
              <a:buChar char="ü"/>
            </a:pPr>
            <a:r>
              <a:rPr lang="fr-FR" sz="1400" b="1" dirty="0" err="1" smtClean="0">
                <a:latin typeface="Rockwell" pitchFamily="18" charset="0"/>
              </a:rPr>
              <a:t>Survival</a:t>
            </a:r>
            <a:endParaRPr lang="fr-FR" sz="1400" b="1" dirty="0" smtClean="0">
              <a:latin typeface="Rockwell" pitchFamily="18" charset="0"/>
            </a:endParaRPr>
          </a:p>
          <a:p>
            <a:pPr marL="285750" indent="-285750" algn="ctr">
              <a:buFont typeface="Wingdings" pitchFamily="2" charset="2"/>
              <a:buChar char="ü"/>
            </a:pPr>
            <a:r>
              <a:rPr lang="fr-FR" sz="1400" b="1" dirty="0" err="1" smtClean="0">
                <a:latin typeface="Rockwell" pitchFamily="18" charset="0"/>
              </a:rPr>
              <a:t>Adhesion</a:t>
            </a:r>
            <a:r>
              <a:rPr lang="fr-FR" sz="1400" b="1" dirty="0" smtClean="0">
                <a:latin typeface="Rockwell" pitchFamily="18" charset="0"/>
              </a:rPr>
              <a:t>- Colonisation</a:t>
            </a:r>
          </a:p>
          <a:p>
            <a:pPr marL="285750" indent="-285750" algn="ctr">
              <a:buFont typeface="Wingdings" pitchFamily="2" charset="2"/>
              <a:buChar char="ü"/>
            </a:pPr>
            <a:r>
              <a:rPr lang="fr-FR" sz="1400" b="1" dirty="0" smtClean="0">
                <a:latin typeface="Rockwell" pitchFamily="18" charset="0"/>
              </a:rPr>
              <a:t>Fate of active constituents</a:t>
            </a:r>
          </a:p>
          <a:p>
            <a:pPr algn="ctr"/>
            <a:endParaRPr lang="fr-FR" sz="1400" b="1" dirty="0" smtClean="0">
              <a:latin typeface="Rockwell" pitchFamily="18" charset="0"/>
            </a:endParaRPr>
          </a:p>
          <a:p>
            <a:pPr algn="ctr"/>
            <a:endParaRPr lang="fr-FR" sz="1400" b="1" dirty="0">
              <a:latin typeface="Rockwell" pitchFamily="18" charset="0"/>
            </a:endParaRPr>
          </a:p>
        </p:txBody>
      </p:sp>
      <p:sp>
        <p:nvSpPr>
          <p:cNvPr id="4" name="Forme libre 3"/>
          <p:cNvSpPr/>
          <p:nvPr/>
        </p:nvSpPr>
        <p:spPr>
          <a:xfrm>
            <a:off x="4049373" y="1298731"/>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4201773" y="1268760"/>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4644008" y="1668774"/>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688827" y="2316846"/>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4904851" y="2996952"/>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048867" y="2892910"/>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4976859" y="2780928"/>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472803" y="3324958"/>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4472803" y="3684998"/>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5264891" y="3501008"/>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5292080" y="3653408"/>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5417291" y="3653408"/>
            <a:ext cx="99197" cy="104042"/>
          </a:xfrm>
          <a:custGeom>
            <a:avLst/>
            <a:gdLst>
              <a:gd name="connsiteX0" fmla="*/ 55036 w 99197"/>
              <a:gd name="connsiteY0" fmla="*/ 133 h 104042"/>
              <a:gd name="connsiteX1" fmla="*/ 3082 w 99197"/>
              <a:gd name="connsiteY1" fmla="*/ 31305 h 104042"/>
              <a:gd name="connsiteX2" fmla="*/ 44645 w 99197"/>
              <a:gd name="connsiteY2" fmla="*/ 104042 h 104042"/>
              <a:gd name="connsiteX3" fmla="*/ 96600 w 99197"/>
              <a:gd name="connsiteY3" fmla="*/ 62478 h 104042"/>
              <a:gd name="connsiteX4" fmla="*/ 65427 w 99197"/>
              <a:gd name="connsiteY4" fmla="*/ 41696 h 104042"/>
              <a:gd name="connsiteX5" fmla="*/ 55036 w 99197"/>
              <a:gd name="connsiteY5" fmla="*/ 133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7" h="104042">
                <a:moveTo>
                  <a:pt x="55036" y="133"/>
                </a:moveTo>
                <a:cubicBezTo>
                  <a:pt x="44645" y="-1599"/>
                  <a:pt x="13102" y="13770"/>
                  <a:pt x="3082" y="31305"/>
                </a:cubicBezTo>
                <a:cubicBezTo>
                  <a:pt x="-12142" y="57947"/>
                  <a:pt x="33398" y="92795"/>
                  <a:pt x="44645" y="104042"/>
                </a:cubicBezTo>
                <a:cubicBezTo>
                  <a:pt x="57962" y="100713"/>
                  <a:pt x="111507" y="99746"/>
                  <a:pt x="96600" y="62478"/>
                </a:cubicBezTo>
                <a:cubicBezTo>
                  <a:pt x="91962" y="50883"/>
                  <a:pt x="75021" y="49691"/>
                  <a:pt x="65427" y="41696"/>
                </a:cubicBezTo>
                <a:cubicBezTo>
                  <a:pt x="54138" y="32289"/>
                  <a:pt x="65427" y="1865"/>
                  <a:pt x="55036" y="133"/>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p:nvPr/>
        </p:nvCxnSpPr>
        <p:spPr>
          <a:xfrm flipV="1">
            <a:off x="3312709" y="1350753"/>
            <a:ext cx="736664" cy="2204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1389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4"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06" y="71414"/>
            <a:ext cx="8858312" cy="584775"/>
          </a:xfrm>
          <a:prstGeom prst="rect">
            <a:avLst/>
          </a:prstGeom>
          <a:noFill/>
        </p:spPr>
        <p:txBody>
          <a:bodyPr wrap="square" rtlCol="0">
            <a:spAutoFit/>
          </a:bodyPr>
          <a:lstStyle/>
          <a:p>
            <a:pPr algn="ctr"/>
            <a:r>
              <a:rPr lang="fr-FR" b="1" dirty="0">
                <a:solidFill>
                  <a:srgbClr val="FF0000"/>
                </a:solidFill>
                <a:latin typeface="Rockwell" pitchFamily="18" charset="0"/>
              </a:rPr>
              <a:t>Pharmacokinetics</a:t>
            </a:r>
            <a:endParaRPr lang="fr-FR" b="1" dirty="0" smtClean="0">
              <a:solidFill>
                <a:srgbClr val="FF0000"/>
              </a:solidFill>
            </a:endParaRPr>
          </a:p>
          <a:p>
            <a:pPr algn="ctr"/>
            <a:r>
              <a:rPr lang="fr-FR" sz="1400" b="1" dirty="0" smtClean="0">
                <a:solidFill>
                  <a:srgbClr val="0070C0"/>
                </a:solidFill>
              </a:rPr>
              <a:t>PHARMACOCINETIQUE</a:t>
            </a:r>
            <a:r>
              <a:rPr lang="fr-FR" sz="1400" b="1" dirty="0" smtClean="0">
                <a:solidFill>
                  <a:srgbClr val="FF0000"/>
                </a:solidFill>
              </a:rPr>
              <a:t> </a:t>
            </a:r>
          </a:p>
        </p:txBody>
      </p:sp>
      <p:sp>
        <p:nvSpPr>
          <p:cNvPr id="3" name="ZoneTexte 2"/>
          <p:cNvSpPr txBox="1"/>
          <p:nvPr/>
        </p:nvSpPr>
        <p:spPr>
          <a:xfrm>
            <a:off x="142844" y="2060848"/>
            <a:ext cx="4714908" cy="4770537"/>
          </a:xfrm>
          <a:prstGeom prst="rect">
            <a:avLst/>
          </a:prstGeom>
          <a:noFill/>
        </p:spPr>
        <p:txBody>
          <a:bodyPr wrap="square" rtlCol="0">
            <a:spAutoFit/>
          </a:bodyPr>
          <a:lstStyle/>
          <a:p>
            <a:pPr algn="ctr"/>
            <a:r>
              <a:rPr lang="fr-FR" sz="1600" b="1" dirty="0" smtClean="0">
                <a:solidFill>
                  <a:srgbClr val="FF0000"/>
                </a:solidFill>
                <a:latin typeface="Rockwell" pitchFamily="18" charset="0"/>
              </a:rPr>
              <a:t>1</a:t>
            </a:r>
            <a:r>
              <a:rPr lang="fr-FR" sz="1600" b="1" dirty="0">
                <a:solidFill>
                  <a:srgbClr val="FF0000"/>
                </a:solidFill>
                <a:latin typeface="Rockwell" pitchFamily="18" charset="0"/>
              </a:rPr>
              <a:t>. </a:t>
            </a:r>
            <a:r>
              <a:rPr lang="fr-FR" sz="1600" b="1" i="1" dirty="0">
                <a:solidFill>
                  <a:srgbClr val="FF0000"/>
                </a:solidFill>
                <a:latin typeface="Rockwell" pitchFamily="18" charset="0"/>
              </a:rPr>
              <a:t>In-vitro</a:t>
            </a:r>
            <a:r>
              <a:rPr lang="fr-FR" sz="1600" b="1" dirty="0">
                <a:solidFill>
                  <a:srgbClr val="FF0000"/>
                </a:solidFill>
                <a:latin typeface="Rockwell" pitchFamily="18" charset="0"/>
              </a:rPr>
              <a:t> </a:t>
            </a:r>
            <a:r>
              <a:rPr lang="fr-FR" sz="1600" b="1" dirty="0" err="1">
                <a:solidFill>
                  <a:srgbClr val="FF0000"/>
                </a:solidFill>
                <a:latin typeface="Rockwell" pitchFamily="18" charset="0"/>
              </a:rPr>
              <a:t>methods</a:t>
            </a:r>
            <a:r>
              <a:rPr lang="fr-FR" sz="1600" b="1" dirty="0">
                <a:solidFill>
                  <a:srgbClr val="FF0000"/>
                </a:solidFill>
                <a:latin typeface="Rockwell" pitchFamily="18" charset="0"/>
              </a:rPr>
              <a:t> </a:t>
            </a:r>
          </a:p>
          <a:p>
            <a:pPr algn="ctr"/>
            <a:r>
              <a:rPr lang="fr-FR" sz="1400" b="1" dirty="0" smtClean="0">
                <a:solidFill>
                  <a:srgbClr val="0070C0"/>
                </a:solidFill>
                <a:latin typeface="Arial" pitchFamily="34" charset="0"/>
                <a:cs typeface="Arial" pitchFamily="34" charset="0"/>
              </a:rPr>
              <a:t>Méthodes </a:t>
            </a:r>
            <a:r>
              <a:rPr lang="fr-FR" sz="1400" b="1" i="1" dirty="0" smtClean="0">
                <a:solidFill>
                  <a:srgbClr val="0070C0"/>
                </a:solidFill>
                <a:latin typeface="Arial" pitchFamily="34" charset="0"/>
                <a:cs typeface="Arial" pitchFamily="34" charset="0"/>
              </a:rPr>
              <a:t>in-vitro</a:t>
            </a:r>
            <a:r>
              <a:rPr lang="fr-FR" dirty="0" smtClean="0"/>
              <a:t> </a:t>
            </a:r>
          </a:p>
          <a:p>
            <a:pPr algn="ctr"/>
            <a:endParaRPr lang="fr-FR" dirty="0" smtClean="0"/>
          </a:p>
          <a:p>
            <a:pPr marL="285750" indent="-285750" algn="just">
              <a:buFont typeface="Wingdings" pitchFamily="2" charset="2"/>
              <a:buChar char="ü"/>
            </a:pPr>
            <a:r>
              <a:rPr lang="fr-FR" dirty="0" smtClean="0"/>
              <a:t> </a:t>
            </a:r>
            <a:r>
              <a:rPr lang="en-US" sz="1600" b="1" dirty="0">
                <a:latin typeface="Rockwell" pitchFamily="18" charset="0"/>
              </a:rPr>
              <a:t>These models </a:t>
            </a:r>
            <a:r>
              <a:rPr lang="en-US" sz="1600" b="1" dirty="0">
                <a:solidFill>
                  <a:srgbClr val="FF0000"/>
                </a:solidFill>
                <a:latin typeface="Rockwell" pitchFamily="18" charset="0"/>
              </a:rPr>
              <a:t>help</a:t>
            </a:r>
            <a:r>
              <a:rPr lang="en-US" sz="1600" b="1" dirty="0">
                <a:latin typeface="Rockwell" pitchFamily="18" charset="0"/>
              </a:rPr>
              <a:t> to study the influence of parameters such as </a:t>
            </a:r>
            <a:r>
              <a:rPr lang="en-US" sz="1600" b="1" dirty="0">
                <a:solidFill>
                  <a:srgbClr val="FF0000"/>
                </a:solidFill>
                <a:latin typeface="Rockwell" pitchFamily="18" charset="0"/>
              </a:rPr>
              <a:t>varying concentrations of acids or </a:t>
            </a:r>
            <a:r>
              <a:rPr lang="en-US" sz="1600" b="1" dirty="0" err="1">
                <a:solidFill>
                  <a:srgbClr val="FF0000"/>
                </a:solidFill>
                <a:latin typeface="Rockwell" pitchFamily="18" charset="0"/>
              </a:rPr>
              <a:t>biles</a:t>
            </a:r>
            <a:r>
              <a:rPr lang="en-US" b="1" dirty="0" smtClean="0">
                <a:latin typeface="Rockwell" pitchFamily="18" charset="0"/>
              </a:rPr>
              <a:t>.</a:t>
            </a:r>
          </a:p>
          <a:p>
            <a:pPr algn="just"/>
            <a:endParaRPr lang="en-US" sz="800" b="1" dirty="0" smtClean="0">
              <a:latin typeface="Rockwell" pitchFamily="18" charset="0"/>
            </a:endParaRPr>
          </a:p>
          <a:p>
            <a:pPr algn="just"/>
            <a:r>
              <a:rPr lang="fr-FR" sz="1400" b="1" dirty="0" smtClean="0">
                <a:latin typeface="Arial" pitchFamily="34" charset="0"/>
                <a:cs typeface="Arial" pitchFamily="34" charset="0"/>
              </a:rPr>
              <a:t>Ces modèles aident à étudier l’influence des paramètres comme des </a:t>
            </a:r>
            <a:r>
              <a:rPr lang="fr-FR" sz="1400" b="1" dirty="0" smtClean="0">
                <a:solidFill>
                  <a:srgbClr val="FF0000"/>
                </a:solidFill>
                <a:latin typeface="Arial" pitchFamily="34" charset="0"/>
                <a:cs typeface="Arial" pitchFamily="34" charset="0"/>
              </a:rPr>
              <a:t>concentrations variables d’acides ou de biles</a:t>
            </a:r>
            <a:r>
              <a:rPr lang="fr-FR" sz="1400" b="1" dirty="0" smtClean="0">
                <a:latin typeface="Arial" pitchFamily="34" charset="0"/>
                <a:cs typeface="Arial" pitchFamily="34" charset="0"/>
              </a:rPr>
              <a:t>. </a:t>
            </a:r>
          </a:p>
          <a:p>
            <a:pPr algn="just"/>
            <a:endParaRPr lang="fr-FR" sz="1400" b="1" dirty="0" smtClean="0">
              <a:latin typeface="Arial" pitchFamily="34" charset="0"/>
              <a:cs typeface="Arial" pitchFamily="34" charset="0"/>
            </a:endParaRPr>
          </a:p>
          <a:p>
            <a:pPr marL="285750" indent="-285750" algn="just">
              <a:buFont typeface="Wingdings" pitchFamily="2" charset="2"/>
              <a:buChar char="ü"/>
            </a:pPr>
            <a:r>
              <a:rPr lang="en-US" sz="1600" b="1" dirty="0">
                <a:latin typeface="Rockwell" pitchFamily="18" charset="0"/>
              </a:rPr>
              <a:t>The </a:t>
            </a:r>
            <a:r>
              <a:rPr lang="en-US" sz="1600" b="1" dirty="0">
                <a:solidFill>
                  <a:srgbClr val="FF0000"/>
                </a:solidFill>
                <a:latin typeface="Rockwell" pitchFamily="18" charset="0"/>
              </a:rPr>
              <a:t>adhesion</a:t>
            </a:r>
            <a:r>
              <a:rPr lang="en-US" sz="1600" b="1" dirty="0">
                <a:latin typeface="Rockwell" pitchFamily="18" charset="0"/>
              </a:rPr>
              <a:t> of strains to </a:t>
            </a:r>
            <a:r>
              <a:rPr lang="en-US" sz="1600" b="1" dirty="0">
                <a:solidFill>
                  <a:srgbClr val="FF0000"/>
                </a:solidFill>
                <a:latin typeface="Rockwell" pitchFamily="18" charset="0"/>
              </a:rPr>
              <a:t>mucus</a:t>
            </a:r>
            <a:r>
              <a:rPr lang="en-US" sz="1600" b="1" dirty="0">
                <a:latin typeface="Rockwell" pitchFamily="18" charset="0"/>
              </a:rPr>
              <a:t> or </a:t>
            </a:r>
            <a:r>
              <a:rPr lang="en-US" sz="1600" b="1" dirty="0">
                <a:solidFill>
                  <a:srgbClr val="FF0000"/>
                </a:solidFill>
                <a:latin typeface="Rockwell" pitchFamily="18" charset="0"/>
              </a:rPr>
              <a:t>epithelium</a:t>
            </a:r>
            <a:r>
              <a:rPr lang="en-US" sz="1600" b="1" dirty="0">
                <a:latin typeface="Rockwell" pitchFamily="18" charset="0"/>
              </a:rPr>
              <a:t> is usually studied using </a:t>
            </a:r>
            <a:r>
              <a:rPr lang="en-US" sz="1600" b="1" dirty="0">
                <a:solidFill>
                  <a:srgbClr val="FF0000"/>
                </a:solidFill>
                <a:latin typeface="Rockwell" pitchFamily="18" charset="0"/>
              </a:rPr>
              <a:t>human or animal mucus </a:t>
            </a:r>
            <a:r>
              <a:rPr lang="en-US" sz="1600" b="1" dirty="0">
                <a:latin typeface="Rockwell" pitchFamily="18" charset="0"/>
              </a:rPr>
              <a:t>and </a:t>
            </a:r>
            <a:r>
              <a:rPr lang="en-US" sz="1600" b="1" dirty="0">
                <a:solidFill>
                  <a:srgbClr val="FF0000"/>
                </a:solidFill>
                <a:latin typeface="Rockwell" pitchFamily="18" charset="0"/>
              </a:rPr>
              <a:t>cell cultures such as </a:t>
            </a:r>
            <a:r>
              <a:rPr lang="en-US" sz="1600" b="1" dirty="0" smtClean="0">
                <a:solidFill>
                  <a:srgbClr val="FF0000"/>
                </a:solidFill>
                <a:latin typeface="Rockwell" pitchFamily="18" charset="0"/>
              </a:rPr>
              <a:t>CaCO2</a:t>
            </a:r>
          </a:p>
          <a:p>
            <a:pPr algn="just"/>
            <a:endParaRPr lang="fr-FR" sz="800" b="1" dirty="0" smtClean="0">
              <a:latin typeface="Rockwell" pitchFamily="18" charset="0"/>
            </a:endParaRPr>
          </a:p>
          <a:p>
            <a:pPr algn="just"/>
            <a:r>
              <a:rPr lang="fr-FR" sz="1400" b="1" dirty="0" smtClean="0">
                <a:latin typeface="Arial" pitchFamily="34" charset="0"/>
                <a:cs typeface="Arial" pitchFamily="34" charset="0"/>
              </a:rPr>
              <a:t>L</a:t>
            </a:r>
            <a:r>
              <a:rPr lang="fr-FR" sz="1400" b="1" dirty="0" smtClean="0">
                <a:solidFill>
                  <a:srgbClr val="FF0000"/>
                </a:solidFill>
                <a:latin typeface="Arial" pitchFamily="34" charset="0"/>
                <a:cs typeface="Arial" pitchFamily="34" charset="0"/>
              </a:rPr>
              <a:t>’adhésion</a:t>
            </a:r>
            <a:r>
              <a:rPr lang="fr-FR" sz="1400" b="1" dirty="0" smtClean="0">
                <a:latin typeface="Arial" pitchFamily="34" charset="0"/>
                <a:cs typeface="Arial" pitchFamily="34" charset="0"/>
              </a:rPr>
              <a:t> des souches au </a:t>
            </a:r>
            <a:r>
              <a:rPr lang="fr-FR" sz="1400" b="1" dirty="0" smtClean="0">
                <a:solidFill>
                  <a:srgbClr val="FF0000"/>
                </a:solidFill>
                <a:latin typeface="Arial" pitchFamily="34" charset="0"/>
                <a:cs typeface="Arial" pitchFamily="34" charset="0"/>
              </a:rPr>
              <a:t>mucus</a:t>
            </a:r>
            <a:r>
              <a:rPr lang="fr-FR" sz="1400" b="1" dirty="0" smtClean="0">
                <a:latin typeface="Arial" pitchFamily="34" charset="0"/>
                <a:cs typeface="Arial" pitchFamily="34" charset="0"/>
              </a:rPr>
              <a:t> ou à l’</a:t>
            </a:r>
            <a:r>
              <a:rPr lang="fr-FR" sz="1400" b="1" dirty="0" smtClean="0">
                <a:solidFill>
                  <a:srgbClr val="FF0000"/>
                </a:solidFill>
                <a:latin typeface="Arial" pitchFamily="34" charset="0"/>
                <a:cs typeface="Arial" pitchFamily="34" charset="0"/>
              </a:rPr>
              <a:t>épithélium</a:t>
            </a:r>
            <a:r>
              <a:rPr lang="fr-FR" sz="1400" b="1" dirty="0" smtClean="0">
                <a:latin typeface="Arial" pitchFamily="34" charset="0"/>
                <a:cs typeface="Arial" pitchFamily="34" charset="0"/>
              </a:rPr>
              <a:t> est habituellement étudiée en utilisant du </a:t>
            </a:r>
            <a:r>
              <a:rPr lang="fr-FR" sz="1400" b="1" dirty="0" smtClean="0">
                <a:solidFill>
                  <a:srgbClr val="FF0000"/>
                </a:solidFill>
                <a:latin typeface="Arial" pitchFamily="34" charset="0"/>
                <a:cs typeface="Arial" pitchFamily="34" charset="0"/>
              </a:rPr>
              <a:t>mucus</a:t>
            </a:r>
            <a:r>
              <a:rPr lang="fr-FR" sz="1400" b="1" dirty="0" smtClean="0">
                <a:latin typeface="Arial" pitchFamily="34" charset="0"/>
                <a:cs typeface="Arial" pitchFamily="34" charset="0"/>
              </a:rPr>
              <a:t> </a:t>
            </a:r>
            <a:r>
              <a:rPr lang="fr-FR" sz="1400" b="1" dirty="0" smtClean="0">
                <a:solidFill>
                  <a:srgbClr val="FF0000"/>
                </a:solidFill>
                <a:latin typeface="Arial" pitchFamily="34" charset="0"/>
                <a:cs typeface="Arial" pitchFamily="34" charset="0"/>
              </a:rPr>
              <a:t>humain ou animal </a:t>
            </a:r>
            <a:r>
              <a:rPr lang="fr-FR" sz="1400" b="1" dirty="0" smtClean="0">
                <a:latin typeface="Arial" pitchFamily="34" charset="0"/>
                <a:cs typeface="Arial" pitchFamily="34" charset="0"/>
              </a:rPr>
              <a:t>et des </a:t>
            </a:r>
            <a:r>
              <a:rPr lang="fr-FR" sz="1400" b="1" dirty="0" smtClean="0">
                <a:solidFill>
                  <a:srgbClr val="FF0000"/>
                </a:solidFill>
                <a:latin typeface="Arial" pitchFamily="34" charset="0"/>
                <a:cs typeface="Arial" pitchFamily="34" charset="0"/>
              </a:rPr>
              <a:t>cultures cellulaires comme CaCO2</a:t>
            </a:r>
            <a:endParaRPr lang="fr-FR" sz="1400" dirty="0">
              <a:solidFill>
                <a:srgbClr val="FF0000"/>
              </a:solidFill>
              <a:latin typeface="Arial" pitchFamily="34" charset="0"/>
              <a:cs typeface="Arial" pitchFamily="34" charset="0"/>
            </a:endParaRPr>
          </a:p>
        </p:txBody>
      </p:sp>
      <p:sp>
        <p:nvSpPr>
          <p:cNvPr id="4" name="ZoneTexte 3"/>
          <p:cNvSpPr txBox="1"/>
          <p:nvPr/>
        </p:nvSpPr>
        <p:spPr>
          <a:xfrm>
            <a:off x="5148064" y="2276872"/>
            <a:ext cx="3710216" cy="2985433"/>
          </a:xfrm>
          <a:prstGeom prst="rect">
            <a:avLst/>
          </a:prstGeom>
          <a:noFill/>
        </p:spPr>
        <p:txBody>
          <a:bodyPr wrap="square" rtlCol="0">
            <a:spAutoFit/>
          </a:bodyPr>
          <a:lstStyle/>
          <a:p>
            <a:pPr algn="ctr"/>
            <a:r>
              <a:rPr lang="fr-FR" sz="1600" b="1" dirty="0" smtClean="0">
                <a:solidFill>
                  <a:srgbClr val="FF0000"/>
                </a:solidFill>
                <a:latin typeface="Rockwell" pitchFamily="18" charset="0"/>
              </a:rPr>
              <a:t>2. </a:t>
            </a:r>
            <a:r>
              <a:rPr lang="fr-FR" sz="1600" b="1" i="1" dirty="0" smtClean="0">
                <a:solidFill>
                  <a:srgbClr val="FF0000"/>
                </a:solidFill>
                <a:latin typeface="Rockwell" pitchFamily="18" charset="0"/>
              </a:rPr>
              <a:t>In-vivo</a:t>
            </a:r>
            <a:r>
              <a:rPr lang="fr-FR" sz="1600" b="1" dirty="0" smtClean="0">
                <a:solidFill>
                  <a:srgbClr val="FF0000"/>
                </a:solidFill>
                <a:latin typeface="Rockwell" pitchFamily="18" charset="0"/>
              </a:rPr>
              <a:t> </a:t>
            </a:r>
            <a:r>
              <a:rPr lang="fr-FR" sz="1600" b="1" dirty="0" err="1" smtClean="0">
                <a:solidFill>
                  <a:srgbClr val="FF0000"/>
                </a:solidFill>
                <a:latin typeface="Rockwell" pitchFamily="18" charset="0"/>
              </a:rPr>
              <a:t>methods</a:t>
            </a:r>
            <a:endParaRPr lang="fr-FR" sz="1600" b="1" dirty="0" smtClean="0">
              <a:solidFill>
                <a:srgbClr val="FF0000"/>
              </a:solidFill>
              <a:latin typeface="Rockwell" pitchFamily="18" charset="0"/>
            </a:endParaRPr>
          </a:p>
          <a:p>
            <a:pPr algn="ctr"/>
            <a:r>
              <a:rPr lang="fr-FR" sz="1400" b="1" dirty="0" smtClean="0">
                <a:solidFill>
                  <a:srgbClr val="0070C0"/>
                </a:solidFill>
                <a:latin typeface="Arial" pitchFamily="34" charset="0"/>
                <a:cs typeface="Arial" pitchFamily="34" charset="0"/>
              </a:rPr>
              <a:t>Méthodes</a:t>
            </a:r>
            <a:r>
              <a:rPr lang="fr-FR" sz="1400" b="1" i="1" dirty="0" smtClean="0">
                <a:solidFill>
                  <a:srgbClr val="0070C0"/>
                </a:solidFill>
                <a:latin typeface="Arial" pitchFamily="34" charset="0"/>
                <a:cs typeface="Arial" pitchFamily="34" charset="0"/>
              </a:rPr>
              <a:t> in-vivo</a:t>
            </a:r>
            <a:r>
              <a:rPr lang="fr-FR" b="1" dirty="0" smtClean="0"/>
              <a:t> </a:t>
            </a:r>
          </a:p>
          <a:p>
            <a:pPr algn="ctr"/>
            <a:endParaRPr lang="fr-FR" b="1" dirty="0" smtClean="0"/>
          </a:p>
          <a:p>
            <a:pPr marL="285750" indent="-285750" algn="just">
              <a:buFont typeface="Wingdings" pitchFamily="2" charset="2"/>
              <a:buChar char="ü"/>
            </a:pPr>
            <a:r>
              <a:rPr lang="en-US" sz="1600" b="1" dirty="0">
                <a:latin typeface="Rockwell" pitchFamily="18" charset="0"/>
              </a:rPr>
              <a:t>The </a:t>
            </a:r>
            <a:r>
              <a:rPr lang="en-US" sz="1600" b="1" dirty="0">
                <a:solidFill>
                  <a:srgbClr val="FF0000"/>
                </a:solidFill>
                <a:latin typeface="Rockwell" pitchFamily="18" charset="0"/>
              </a:rPr>
              <a:t>best way </a:t>
            </a:r>
            <a:r>
              <a:rPr lang="en-US" sz="1600" b="1" dirty="0">
                <a:latin typeface="Rockwell" pitchFamily="18" charset="0"/>
              </a:rPr>
              <a:t>to establish the </a:t>
            </a:r>
            <a:r>
              <a:rPr lang="en-US" sz="1600" b="1" dirty="0">
                <a:solidFill>
                  <a:srgbClr val="FF0000"/>
                </a:solidFill>
                <a:latin typeface="Rockwell" pitchFamily="18" charset="0"/>
              </a:rPr>
              <a:t>pharmacokinetics of probiotics </a:t>
            </a:r>
            <a:r>
              <a:rPr lang="en-US" sz="1600" b="1" dirty="0">
                <a:latin typeface="Rockwell" pitchFamily="18" charset="0"/>
              </a:rPr>
              <a:t>in the gastrointestinal tract is its </a:t>
            </a:r>
            <a:r>
              <a:rPr lang="en-US" sz="1600" b="1" i="1" dirty="0">
                <a:solidFill>
                  <a:srgbClr val="FF0000"/>
                </a:solidFill>
                <a:latin typeface="Rockwell" pitchFamily="18" charset="0"/>
              </a:rPr>
              <a:t>in-vivo</a:t>
            </a:r>
            <a:r>
              <a:rPr lang="en-US" sz="1600" b="1" dirty="0">
                <a:solidFill>
                  <a:srgbClr val="FF0000"/>
                </a:solidFill>
                <a:latin typeface="Rockwell" pitchFamily="18" charset="0"/>
              </a:rPr>
              <a:t> measurement</a:t>
            </a:r>
            <a:r>
              <a:rPr lang="en-US" sz="1600" b="1" dirty="0" smtClean="0">
                <a:latin typeface="Rockwell" pitchFamily="18" charset="0"/>
              </a:rPr>
              <a:t>:</a:t>
            </a:r>
          </a:p>
          <a:p>
            <a:pPr algn="just"/>
            <a:endParaRPr lang="fr-FR" sz="1600" b="1" dirty="0" smtClean="0">
              <a:latin typeface="Rockwell" pitchFamily="18" charset="0"/>
            </a:endParaRPr>
          </a:p>
          <a:p>
            <a:pPr algn="just"/>
            <a:r>
              <a:rPr lang="fr-FR" sz="1400" b="1" dirty="0" smtClean="0">
                <a:latin typeface="Arial" pitchFamily="34" charset="0"/>
                <a:cs typeface="Arial" pitchFamily="34" charset="0"/>
              </a:rPr>
              <a:t>Le meilleur moyen d’établir la pharmacocinétique de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dans le tractus gastro-intestinal est sa </a:t>
            </a:r>
            <a:r>
              <a:rPr lang="fr-FR" sz="1400" b="1" dirty="0" smtClean="0">
                <a:solidFill>
                  <a:srgbClr val="FF0000"/>
                </a:solidFill>
                <a:latin typeface="Arial" pitchFamily="34" charset="0"/>
                <a:cs typeface="Arial" pitchFamily="34" charset="0"/>
              </a:rPr>
              <a:t>mesure in-vivo</a:t>
            </a:r>
            <a:r>
              <a:rPr lang="fr-FR" sz="1400" b="1" dirty="0" smtClean="0">
                <a:latin typeface="Arial" pitchFamily="34" charset="0"/>
                <a:cs typeface="Arial" pitchFamily="34" charset="0"/>
              </a:rPr>
              <a:t> :</a:t>
            </a:r>
            <a:endParaRPr lang="fr-FR" sz="1400" dirty="0">
              <a:latin typeface="Arial" pitchFamily="34" charset="0"/>
              <a:cs typeface="Arial" pitchFamily="34" charset="0"/>
            </a:endParaRPr>
          </a:p>
        </p:txBody>
      </p:sp>
      <p:grpSp>
        <p:nvGrpSpPr>
          <p:cNvPr id="5" name="Groupe 4"/>
          <p:cNvGrpSpPr/>
          <p:nvPr/>
        </p:nvGrpSpPr>
        <p:grpSpPr>
          <a:xfrm>
            <a:off x="2428860" y="908720"/>
            <a:ext cx="3643338" cy="1369746"/>
            <a:chOff x="2428860" y="1285860"/>
            <a:chExt cx="3643338" cy="1643074"/>
          </a:xfrm>
        </p:grpSpPr>
        <p:sp>
          <p:nvSpPr>
            <p:cNvPr id="6" name="ZoneTexte 5"/>
            <p:cNvSpPr txBox="1"/>
            <p:nvPr/>
          </p:nvSpPr>
          <p:spPr>
            <a:xfrm>
              <a:off x="2928926" y="1785926"/>
              <a:ext cx="2571768" cy="738384"/>
            </a:xfrm>
            <a:prstGeom prst="rect">
              <a:avLst/>
            </a:prstGeom>
            <a:noFill/>
          </p:spPr>
          <p:txBody>
            <a:bodyPr wrap="square" rtlCol="0">
              <a:spAutoFit/>
            </a:bodyPr>
            <a:lstStyle/>
            <a:p>
              <a:pPr algn="ctr"/>
              <a:r>
                <a:rPr lang="fr-FR" b="1" dirty="0" err="1" smtClean="0">
                  <a:solidFill>
                    <a:srgbClr val="FF0000"/>
                  </a:solidFill>
                  <a:latin typeface="Rockwell" pitchFamily="18" charset="0"/>
                </a:rPr>
                <a:t>Method</a:t>
              </a:r>
              <a:r>
                <a:rPr lang="fr-FR" b="1" dirty="0" smtClean="0">
                  <a:solidFill>
                    <a:srgbClr val="FF0000"/>
                  </a:solidFill>
                  <a:latin typeface="Rockwell" pitchFamily="18" charset="0"/>
                </a:rPr>
                <a:t> of </a:t>
              </a:r>
              <a:r>
                <a:rPr lang="fr-FR" b="1" dirty="0" err="1" smtClean="0">
                  <a:solidFill>
                    <a:srgbClr val="FF0000"/>
                  </a:solidFill>
                  <a:latin typeface="Rockwell" pitchFamily="18" charset="0"/>
                </a:rPr>
                <a:t>Study</a:t>
              </a:r>
              <a:endParaRPr lang="fr-FR" b="1" dirty="0">
                <a:solidFill>
                  <a:srgbClr val="FF0000"/>
                </a:solidFill>
                <a:latin typeface="Rockwell" pitchFamily="18" charset="0"/>
              </a:endParaRPr>
            </a:p>
            <a:p>
              <a:pPr algn="ctr"/>
              <a:r>
                <a:rPr lang="fr-FR" sz="1600" b="1" dirty="0" smtClean="0">
                  <a:solidFill>
                    <a:srgbClr val="0070C0"/>
                  </a:solidFill>
                </a:rPr>
                <a:t>Méthodes d’étude</a:t>
              </a:r>
              <a:endParaRPr lang="fr-FR" sz="1600" dirty="0" smtClean="0">
                <a:solidFill>
                  <a:srgbClr val="0070C0"/>
                </a:solidFill>
              </a:endParaRPr>
            </a:p>
          </p:txBody>
        </p:sp>
        <p:sp>
          <p:nvSpPr>
            <p:cNvPr id="7" name="Flèche vers le bas 6"/>
            <p:cNvSpPr/>
            <p:nvPr/>
          </p:nvSpPr>
          <p:spPr>
            <a:xfrm>
              <a:off x="4286248" y="1285860"/>
              <a:ext cx="214314" cy="50006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courbée vers la droite 7"/>
            <p:cNvSpPr/>
            <p:nvPr/>
          </p:nvSpPr>
          <p:spPr>
            <a:xfrm>
              <a:off x="2428860" y="1928802"/>
              <a:ext cx="357190" cy="857256"/>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a:off x="5572132" y="1928802"/>
              <a:ext cx="500066" cy="1000132"/>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85728"/>
            <a:ext cx="8715436" cy="4678204"/>
          </a:xfrm>
          <a:prstGeom prst="rect">
            <a:avLst/>
          </a:prstGeom>
          <a:noFill/>
        </p:spPr>
        <p:txBody>
          <a:bodyPr wrap="square" rtlCol="0">
            <a:spAutoFit/>
          </a:bodyPr>
          <a:lstStyle/>
          <a:p>
            <a:pPr algn="ctr"/>
            <a:r>
              <a:rPr lang="fr-FR" sz="2000" b="1" i="1" dirty="0" smtClean="0">
                <a:solidFill>
                  <a:srgbClr val="FF0000"/>
                </a:solidFill>
              </a:rPr>
              <a:t>In-vivo</a:t>
            </a:r>
          </a:p>
          <a:p>
            <a:pPr algn="just"/>
            <a:r>
              <a:rPr lang="en-US" sz="1600" b="1" dirty="0" smtClean="0">
                <a:solidFill>
                  <a:srgbClr val="FF0000"/>
                </a:solidFill>
                <a:latin typeface="Rockwell" pitchFamily="18" charset="0"/>
                <a:cs typeface="Arial" pitchFamily="34" charset="0"/>
              </a:rPr>
              <a:t>1. Two </a:t>
            </a:r>
            <a:r>
              <a:rPr lang="en-US" sz="1600" b="1" dirty="0">
                <a:solidFill>
                  <a:srgbClr val="FF0000"/>
                </a:solidFill>
                <a:latin typeface="Rockwell" pitchFamily="18" charset="0"/>
                <a:cs typeface="Arial" pitchFamily="34" charset="0"/>
              </a:rPr>
              <a:t>main means </a:t>
            </a:r>
            <a:r>
              <a:rPr lang="en-US" sz="1600" b="1" dirty="0">
                <a:latin typeface="Rockwell" pitchFamily="18" charset="0"/>
                <a:cs typeface="Arial" pitchFamily="34" charset="0"/>
              </a:rPr>
              <a:t>have been used to obtain samples of </a:t>
            </a:r>
            <a:r>
              <a:rPr lang="en-US" sz="1600" b="1" dirty="0">
                <a:solidFill>
                  <a:srgbClr val="FF0000"/>
                </a:solidFill>
                <a:latin typeface="Rockwell" pitchFamily="18" charset="0"/>
                <a:cs typeface="Arial" pitchFamily="34" charset="0"/>
              </a:rPr>
              <a:t>intestinal </a:t>
            </a:r>
            <a:r>
              <a:rPr lang="en-US" sz="1600" b="1" dirty="0" err="1">
                <a:solidFill>
                  <a:srgbClr val="FF0000"/>
                </a:solidFill>
                <a:latin typeface="Rockwell" pitchFamily="18" charset="0"/>
                <a:cs typeface="Arial" pitchFamily="34" charset="0"/>
              </a:rPr>
              <a:t>chyme</a:t>
            </a:r>
            <a:r>
              <a:rPr lang="en-US" sz="1600" b="1" dirty="0" smtClean="0">
                <a:latin typeface="Rockwell" pitchFamily="18" charset="0"/>
                <a:cs typeface="Arial" pitchFamily="34" charset="0"/>
              </a:rPr>
              <a:t>:</a:t>
            </a:r>
          </a:p>
          <a:p>
            <a:pPr marL="742950" lvl="1" indent="-285750" algn="just">
              <a:buFont typeface="Wingdings" pitchFamily="2" charset="2"/>
              <a:buChar char="ü"/>
            </a:pPr>
            <a:r>
              <a:rPr lang="en-US" sz="1600" b="1" dirty="0" smtClean="0">
                <a:latin typeface="Rockwell" pitchFamily="18" charset="0"/>
                <a:cs typeface="Arial" pitchFamily="34" charset="0"/>
              </a:rPr>
              <a:t>Collection </a:t>
            </a:r>
            <a:r>
              <a:rPr lang="en-US" sz="1600" b="1" dirty="0">
                <a:latin typeface="Rockwell" pitchFamily="18" charset="0"/>
                <a:cs typeface="Arial" pitchFamily="34" charset="0"/>
              </a:rPr>
              <a:t>of </a:t>
            </a:r>
            <a:r>
              <a:rPr lang="en-US" sz="1600" b="1" dirty="0">
                <a:solidFill>
                  <a:srgbClr val="FF0000"/>
                </a:solidFill>
                <a:latin typeface="Rockwell" pitchFamily="18" charset="0"/>
                <a:cs typeface="Arial" pitchFamily="34" charset="0"/>
              </a:rPr>
              <a:t>stool or </a:t>
            </a:r>
            <a:r>
              <a:rPr lang="en-US" sz="1600" b="1" dirty="0" err="1">
                <a:solidFill>
                  <a:srgbClr val="FF0000"/>
                </a:solidFill>
                <a:latin typeface="Rockwell" pitchFamily="18" charset="0"/>
                <a:cs typeface="Arial" pitchFamily="34" charset="0"/>
              </a:rPr>
              <a:t>ostomy</a:t>
            </a:r>
            <a:r>
              <a:rPr lang="en-US" sz="1600" b="1" dirty="0">
                <a:solidFill>
                  <a:srgbClr val="FF0000"/>
                </a:solidFill>
                <a:latin typeface="Rockwell" pitchFamily="18" charset="0"/>
                <a:cs typeface="Arial" pitchFamily="34" charset="0"/>
              </a:rPr>
              <a:t> </a:t>
            </a:r>
            <a:r>
              <a:rPr lang="en-US" sz="1600" b="1" dirty="0" smtClean="0">
                <a:solidFill>
                  <a:srgbClr val="FF0000"/>
                </a:solidFill>
                <a:latin typeface="Rockwell" pitchFamily="18" charset="0"/>
                <a:cs typeface="Arial" pitchFamily="34" charset="0"/>
              </a:rPr>
              <a:t>effluent</a:t>
            </a:r>
          </a:p>
          <a:p>
            <a:pPr marL="742950" lvl="1" indent="-285750" algn="just">
              <a:buFont typeface="Wingdings" pitchFamily="2" charset="2"/>
              <a:buChar char="ü"/>
            </a:pPr>
            <a:r>
              <a:rPr lang="en-US" sz="1600" b="1" dirty="0" smtClean="0">
                <a:solidFill>
                  <a:srgbClr val="FF0000"/>
                </a:solidFill>
                <a:latin typeface="Rockwell" pitchFamily="18" charset="0"/>
                <a:cs typeface="Arial" pitchFamily="34" charset="0"/>
              </a:rPr>
              <a:t>I</a:t>
            </a:r>
            <a:r>
              <a:rPr lang="en-US" sz="1600" b="1" dirty="0" smtClean="0">
                <a:latin typeface="Rockwell" pitchFamily="18" charset="0"/>
                <a:cs typeface="Arial" pitchFamily="34" charset="0"/>
              </a:rPr>
              <a:t>ntestinal </a:t>
            </a:r>
            <a:r>
              <a:rPr lang="en-US" sz="1600" b="1" dirty="0">
                <a:solidFill>
                  <a:srgbClr val="FF0000"/>
                </a:solidFill>
                <a:latin typeface="Rockwell" pitchFamily="18" charset="0"/>
                <a:cs typeface="Arial" pitchFamily="34" charset="0"/>
              </a:rPr>
              <a:t>perfusion</a:t>
            </a:r>
            <a:r>
              <a:rPr lang="en-US" sz="1600" b="1" dirty="0" smtClean="0">
                <a:latin typeface="Rockwell" pitchFamily="18" charset="0"/>
                <a:cs typeface="Arial" pitchFamily="34" charset="0"/>
              </a:rPr>
              <a:t>.</a:t>
            </a:r>
          </a:p>
          <a:p>
            <a:pPr algn="just"/>
            <a:endParaRPr lang="fr-FR" sz="800" b="1" dirty="0" smtClean="0">
              <a:solidFill>
                <a:srgbClr val="FF0000"/>
              </a:solidFill>
              <a:latin typeface="Arial" pitchFamily="34" charset="0"/>
              <a:cs typeface="Arial" pitchFamily="34" charset="0"/>
            </a:endParaRPr>
          </a:p>
          <a:p>
            <a:pPr algn="just"/>
            <a:r>
              <a:rPr lang="fr-FR" sz="1400" b="1" dirty="0" smtClean="0">
                <a:solidFill>
                  <a:srgbClr val="FF0000"/>
                </a:solidFill>
                <a:latin typeface="Arial" pitchFamily="34" charset="0"/>
                <a:cs typeface="Arial" pitchFamily="34" charset="0"/>
              </a:rPr>
              <a:t>Deux</a:t>
            </a:r>
            <a:r>
              <a:rPr lang="fr-FR" sz="1400" b="1" dirty="0" smtClean="0">
                <a:latin typeface="Arial" pitchFamily="34" charset="0"/>
                <a:cs typeface="Arial" pitchFamily="34" charset="0"/>
              </a:rPr>
              <a:t> principaux moyens ont été utilisés pour obtenir des échantillons du chyme intestinal : </a:t>
            </a:r>
          </a:p>
          <a:p>
            <a:pPr algn="just">
              <a:buFont typeface="Wingdings" pitchFamily="2" charset="2"/>
              <a:buChar char="ü"/>
            </a:pPr>
            <a:r>
              <a:rPr lang="fr-FR" sz="1400" b="1" dirty="0" smtClean="0">
                <a:solidFill>
                  <a:srgbClr val="FF0000"/>
                </a:solidFill>
                <a:latin typeface="Arial" pitchFamily="34" charset="0"/>
                <a:cs typeface="Arial" pitchFamily="34" charset="0"/>
              </a:rPr>
              <a:t>La collection de selles ou d’effluents de </a:t>
            </a:r>
            <a:r>
              <a:rPr lang="fr-FR" sz="1400" b="1" dirty="0" err="1" smtClean="0">
                <a:solidFill>
                  <a:srgbClr val="FF0000"/>
                </a:solidFill>
                <a:latin typeface="Arial" pitchFamily="34" charset="0"/>
                <a:cs typeface="Arial" pitchFamily="34" charset="0"/>
              </a:rPr>
              <a:t>stomie</a:t>
            </a:r>
            <a:r>
              <a:rPr lang="fr-FR" sz="1400" b="1" dirty="0" smtClean="0">
                <a:solidFill>
                  <a:srgbClr val="FF0000"/>
                </a:solidFill>
                <a:latin typeface="Arial" pitchFamily="34" charset="0"/>
                <a:cs typeface="Arial" pitchFamily="34" charset="0"/>
              </a:rPr>
              <a:t> </a:t>
            </a:r>
          </a:p>
          <a:p>
            <a:pPr algn="just">
              <a:buFont typeface="Wingdings" pitchFamily="2" charset="2"/>
              <a:buChar char="ü"/>
            </a:pPr>
            <a:r>
              <a:rPr lang="fr-FR" sz="1400" b="1" dirty="0" smtClean="0">
                <a:solidFill>
                  <a:srgbClr val="FF0000"/>
                </a:solidFill>
                <a:latin typeface="Arial" pitchFamily="34" charset="0"/>
                <a:cs typeface="Arial" pitchFamily="34" charset="0"/>
              </a:rPr>
              <a:t>La perfusion intestinale. </a:t>
            </a:r>
          </a:p>
          <a:p>
            <a:pPr algn="just"/>
            <a:endParaRPr lang="fr-FR" b="1" dirty="0" smtClean="0"/>
          </a:p>
          <a:p>
            <a:pPr algn="just"/>
            <a:r>
              <a:rPr lang="en-US" sz="1600" b="1" dirty="0" smtClean="0">
                <a:latin typeface="Rockwell" pitchFamily="18" charset="0"/>
              </a:rPr>
              <a:t>2. The </a:t>
            </a:r>
            <a:r>
              <a:rPr lang="en-US" sz="1600" b="1" dirty="0">
                <a:solidFill>
                  <a:srgbClr val="FF0000"/>
                </a:solidFill>
                <a:latin typeface="Rockwell" pitchFamily="18" charset="0"/>
              </a:rPr>
              <a:t>intestinal intubation method </a:t>
            </a:r>
            <a:r>
              <a:rPr lang="en-US" sz="1600" b="1" dirty="0">
                <a:latin typeface="Rockwell" pitchFamily="18" charset="0"/>
              </a:rPr>
              <a:t>is the </a:t>
            </a:r>
            <a:r>
              <a:rPr lang="en-US" sz="1600" b="1" dirty="0">
                <a:solidFill>
                  <a:srgbClr val="FF0000"/>
                </a:solidFill>
                <a:latin typeface="Rockwell" pitchFamily="18" charset="0"/>
              </a:rPr>
              <a:t>best</a:t>
            </a:r>
            <a:r>
              <a:rPr lang="en-US" sz="1600" b="1" dirty="0">
                <a:latin typeface="Rockwell" pitchFamily="18" charset="0"/>
              </a:rPr>
              <a:t> technique for obtaining samples from any site of the digestive </a:t>
            </a:r>
            <a:r>
              <a:rPr lang="en-US" sz="1600" b="1" dirty="0">
                <a:solidFill>
                  <a:srgbClr val="FF0000"/>
                </a:solidFill>
                <a:latin typeface="Rockwell" pitchFamily="18" charset="0"/>
              </a:rPr>
              <a:t>tract in healthy individuals</a:t>
            </a:r>
            <a:r>
              <a:rPr lang="en-US" sz="1600" b="1" dirty="0" smtClean="0">
                <a:latin typeface="Rockwell" pitchFamily="18" charset="0"/>
              </a:rPr>
              <a:t>.</a:t>
            </a:r>
          </a:p>
          <a:p>
            <a:pPr algn="just"/>
            <a:endParaRPr lang="fr-FR" sz="800" b="1" dirty="0" smtClean="0"/>
          </a:p>
          <a:p>
            <a:pPr algn="just"/>
            <a:r>
              <a:rPr lang="fr-FR" sz="1400" b="1" dirty="0" smtClean="0">
                <a:latin typeface="Arial" pitchFamily="34" charset="0"/>
                <a:cs typeface="Arial" pitchFamily="34" charset="0"/>
              </a:rPr>
              <a:t>La méthode </a:t>
            </a:r>
            <a:r>
              <a:rPr lang="fr-FR" sz="1400" b="1" dirty="0" smtClean="0">
                <a:solidFill>
                  <a:srgbClr val="FF0000"/>
                </a:solidFill>
                <a:latin typeface="Arial" pitchFamily="34" charset="0"/>
                <a:cs typeface="Arial" pitchFamily="34" charset="0"/>
              </a:rPr>
              <a:t>d’intubation intestinale </a:t>
            </a:r>
            <a:r>
              <a:rPr lang="fr-FR" sz="1400" b="1" dirty="0" smtClean="0">
                <a:latin typeface="Arial" pitchFamily="34" charset="0"/>
                <a:cs typeface="Arial" pitchFamily="34" charset="0"/>
              </a:rPr>
              <a:t>est la meilleure technique pour obtenir des échantillons de n’importe quel site du tube digestif chez des individus sains. </a:t>
            </a:r>
          </a:p>
          <a:p>
            <a:pPr algn="just"/>
            <a:endParaRPr lang="fr-FR" b="1" dirty="0" smtClean="0"/>
          </a:p>
          <a:p>
            <a:pPr algn="just"/>
            <a:r>
              <a:rPr lang="en-US" sz="1600" b="1" dirty="0" smtClean="0">
                <a:latin typeface="Rockwell" pitchFamily="18" charset="0"/>
              </a:rPr>
              <a:t>3. The </a:t>
            </a:r>
            <a:r>
              <a:rPr lang="en-US" sz="1600" b="1" dirty="0">
                <a:solidFill>
                  <a:srgbClr val="FF0000"/>
                </a:solidFill>
                <a:latin typeface="Rockwell" pitchFamily="18" charset="0"/>
              </a:rPr>
              <a:t>so-called</a:t>
            </a:r>
            <a:r>
              <a:rPr lang="en-US" sz="1600" b="1" dirty="0">
                <a:latin typeface="Rockwell" pitchFamily="18" charset="0"/>
              </a:rPr>
              <a:t> “</a:t>
            </a:r>
            <a:r>
              <a:rPr lang="en-US" sz="1600" b="1" dirty="0">
                <a:solidFill>
                  <a:srgbClr val="FF0000"/>
                </a:solidFill>
                <a:latin typeface="Rockwell" pitchFamily="18" charset="0"/>
              </a:rPr>
              <a:t>intestinal perfusion</a:t>
            </a:r>
            <a:r>
              <a:rPr lang="en-US" sz="1600" b="1" dirty="0">
                <a:latin typeface="Rockwell" pitchFamily="18" charset="0"/>
              </a:rPr>
              <a:t>” method allows the determination of both probiotic concentrations and their flow rate</a:t>
            </a:r>
            <a:r>
              <a:rPr lang="en-US" sz="1600" b="1" dirty="0" smtClean="0">
                <a:latin typeface="Rockwell" pitchFamily="18" charset="0"/>
              </a:rPr>
              <a:t>.</a:t>
            </a:r>
          </a:p>
          <a:p>
            <a:pPr algn="just"/>
            <a:endParaRPr lang="fr-FR" sz="800" b="1" dirty="0" smtClean="0">
              <a:latin typeface="Rockwell" pitchFamily="18" charset="0"/>
            </a:endParaRPr>
          </a:p>
          <a:p>
            <a:pPr algn="just"/>
            <a:r>
              <a:rPr lang="fr-FR" sz="1400" b="1" dirty="0" smtClean="0">
                <a:latin typeface="Arial" pitchFamily="34" charset="0"/>
                <a:cs typeface="Arial" pitchFamily="34" charset="0"/>
              </a:rPr>
              <a:t>La méthode dite de « </a:t>
            </a:r>
            <a:r>
              <a:rPr lang="fr-FR" sz="1400" b="1" dirty="0" smtClean="0">
                <a:solidFill>
                  <a:srgbClr val="FF0000"/>
                </a:solidFill>
                <a:latin typeface="Arial" pitchFamily="34" charset="0"/>
                <a:cs typeface="Arial" pitchFamily="34" charset="0"/>
              </a:rPr>
              <a:t>perfusion intestinale</a:t>
            </a:r>
            <a:r>
              <a:rPr lang="fr-FR" sz="1400" b="1" dirty="0" smtClean="0">
                <a:latin typeface="Arial" pitchFamily="34" charset="0"/>
                <a:cs typeface="Arial" pitchFamily="34" charset="0"/>
              </a:rPr>
              <a:t> » permet la détermination à la fois les </a:t>
            </a:r>
            <a:r>
              <a:rPr lang="fr-FR" sz="1400" b="1" dirty="0" smtClean="0">
                <a:solidFill>
                  <a:srgbClr val="FF0000"/>
                </a:solidFill>
                <a:latin typeface="Arial" pitchFamily="34" charset="0"/>
                <a:cs typeface="Arial" pitchFamily="34" charset="0"/>
              </a:rPr>
              <a:t>concentrations des </a:t>
            </a:r>
            <a:r>
              <a:rPr lang="fr-FR" sz="1400" b="1" dirty="0" err="1" smtClean="0">
                <a:solidFill>
                  <a:srgbClr val="FF0000"/>
                </a:solidFill>
                <a:latin typeface="Arial" pitchFamily="34" charset="0"/>
                <a:cs typeface="Arial" pitchFamily="34" charset="0"/>
              </a:rPr>
              <a:t>probiotiques</a:t>
            </a:r>
            <a:r>
              <a:rPr lang="fr-FR" sz="1400" b="1" dirty="0" smtClean="0">
                <a:solidFill>
                  <a:srgbClr val="FF0000"/>
                </a:solidFill>
                <a:latin typeface="Arial" pitchFamily="34" charset="0"/>
                <a:cs typeface="Arial" pitchFamily="34" charset="0"/>
              </a:rPr>
              <a:t> et leur débit</a:t>
            </a:r>
            <a:r>
              <a:rPr lang="fr-FR" sz="1400" b="1" dirty="0" smtClean="0">
                <a:latin typeface="Arial" pitchFamily="34" charset="0"/>
                <a:cs typeface="Arial" pitchFamily="34" charset="0"/>
              </a:rPr>
              <a:t>.</a:t>
            </a:r>
            <a:endParaRPr lang="fr-FR" sz="1400" dirty="0">
              <a:latin typeface="Arial" pitchFamily="34" charset="0"/>
              <a:cs typeface="Arial" pitchFamily="34" charset="0"/>
            </a:endParaRPr>
          </a:p>
        </p:txBody>
      </p:sp>
      <p:sp>
        <p:nvSpPr>
          <p:cNvPr id="3" name="ZoneTexte 2"/>
          <p:cNvSpPr txBox="1"/>
          <p:nvPr/>
        </p:nvSpPr>
        <p:spPr>
          <a:xfrm>
            <a:off x="107504" y="5445224"/>
            <a:ext cx="8822213" cy="1231106"/>
          </a:xfrm>
          <a:prstGeom prst="rect">
            <a:avLst/>
          </a:prstGeom>
          <a:noFill/>
        </p:spPr>
        <p:txBody>
          <a:bodyPr wrap="square" rtlCol="0">
            <a:spAutoFit/>
          </a:bodyPr>
          <a:lstStyle/>
          <a:p>
            <a:pPr algn="just"/>
            <a:r>
              <a:rPr lang="en-US" sz="1600" b="1" dirty="0">
                <a:solidFill>
                  <a:srgbClr val="FF0000"/>
                </a:solidFill>
                <a:latin typeface="Rockwell" pitchFamily="18" charset="0"/>
                <a:cs typeface="Arial" pitchFamily="34" charset="0"/>
              </a:rPr>
              <a:t>Whatever</a:t>
            </a:r>
            <a:r>
              <a:rPr lang="en-US" sz="1600" b="1" dirty="0">
                <a:latin typeface="Rockwell" pitchFamily="18" charset="0"/>
                <a:cs typeface="Arial" pitchFamily="34" charset="0"/>
              </a:rPr>
              <a:t> the </a:t>
            </a:r>
            <a:r>
              <a:rPr lang="en-US" sz="1600" b="1" dirty="0">
                <a:solidFill>
                  <a:srgbClr val="FF0000"/>
                </a:solidFill>
                <a:latin typeface="Rockwell" pitchFamily="18" charset="0"/>
                <a:cs typeface="Arial" pitchFamily="34" charset="0"/>
              </a:rPr>
              <a:t>method used</a:t>
            </a:r>
            <a:r>
              <a:rPr lang="en-US" sz="1600" b="1" dirty="0">
                <a:latin typeface="Rockwell" pitchFamily="18" charset="0"/>
                <a:cs typeface="Arial" pitchFamily="34" charset="0"/>
              </a:rPr>
              <a:t>, the use of </a:t>
            </a:r>
            <a:r>
              <a:rPr lang="en-US" sz="1600" b="1" dirty="0">
                <a:solidFill>
                  <a:srgbClr val="FF0000"/>
                </a:solidFill>
                <a:latin typeface="Rockwell" pitchFamily="18" charset="0"/>
                <a:cs typeface="Arial" pitchFamily="34" charset="0"/>
              </a:rPr>
              <a:t>markers</a:t>
            </a:r>
            <a:r>
              <a:rPr lang="en-US" sz="1600" b="1" dirty="0">
                <a:latin typeface="Rockwell" pitchFamily="18" charset="0"/>
                <a:cs typeface="Arial" pitchFamily="34" charset="0"/>
              </a:rPr>
              <a:t> is essential if we want to </a:t>
            </a:r>
            <a:r>
              <a:rPr lang="en-US" sz="1600" b="1" dirty="0">
                <a:solidFill>
                  <a:srgbClr val="FF0000"/>
                </a:solidFill>
                <a:latin typeface="Rockwell" pitchFamily="18" charset="0"/>
                <a:cs typeface="Arial" pitchFamily="34" charset="0"/>
              </a:rPr>
              <a:t>determine the possibility </a:t>
            </a:r>
            <a:r>
              <a:rPr lang="en-US" sz="1600" b="1" dirty="0">
                <a:latin typeface="Rockwell" pitchFamily="18" charset="0"/>
                <a:cs typeface="Arial" pitchFamily="34" charset="0"/>
              </a:rPr>
              <a:t>of </a:t>
            </a:r>
            <a:r>
              <a:rPr lang="en-US" sz="1600" b="1" dirty="0">
                <a:solidFill>
                  <a:srgbClr val="FF0000"/>
                </a:solidFill>
                <a:latin typeface="Rockwell" pitchFamily="18" charset="0"/>
                <a:cs typeface="Arial" pitchFamily="34" charset="0"/>
              </a:rPr>
              <a:t>lasting colonization by the probiotic</a:t>
            </a:r>
            <a:r>
              <a:rPr lang="en-US" sz="1400" b="1" dirty="0" smtClean="0">
                <a:latin typeface="Arial" pitchFamily="34" charset="0"/>
                <a:cs typeface="Arial" pitchFamily="34" charset="0"/>
              </a:rPr>
              <a:t>.</a:t>
            </a:r>
          </a:p>
          <a:p>
            <a:pPr algn="just"/>
            <a:endParaRPr lang="fr-FR" sz="1400" b="1" dirty="0" smtClean="0">
              <a:latin typeface="Arial" pitchFamily="34" charset="0"/>
              <a:cs typeface="Arial" pitchFamily="34" charset="0"/>
            </a:endParaRPr>
          </a:p>
          <a:p>
            <a:pPr algn="just"/>
            <a:r>
              <a:rPr lang="fr-FR" sz="1400" b="1" dirty="0" smtClean="0">
                <a:latin typeface="Arial" pitchFamily="34" charset="0"/>
                <a:cs typeface="Arial" pitchFamily="34" charset="0"/>
              </a:rPr>
              <a:t>Quelque soit la méthode employée, l’utilisation </a:t>
            </a:r>
            <a:r>
              <a:rPr lang="fr-FR" sz="1400" b="1" dirty="0" smtClean="0">
                <a:solidFill>
                  <a:srgbClr val="FF0000"/>
                </a:solidFill>
                <a:latin typeface="Arial" pitchFamily="34" charset="0"/>
                <a:cs typeface="Arial" pitchFamily="34" charset="0"/>
              </a:rPr>
              <a:t>de marqueurs </a:t>
            </a:r>
            <a:r>
              <a:rPr lang="fr-FR" sz="1400" b="1" dirty="0" smtClean="0">
                <a:latin typeface="Arial" pitchFamily="34" charset="0"/>
                <a:cs typeface="Arial" pitchFamily="34" charset="0"/>
              </a:rPr>
              <a:t>est indispensable si l’on veut déterminer la possibilité d’une </a:t>
            </a:r>
            <a:r>
              <a:rPr lang="fr-FR" sz="1400" b="1" u="sng" dirty="0" smtClean="0">
                <a:solidFill>
                  <a:srgbClr val="FF0000"/>
                </a:solidFill>
                <a:latin typeface="Arial" pitchFamily="34" charset="0"/>
                <a:cs typeface="Arial" pitchFamily="34" charset="0"/>
              </a:rPr>
              <a:t>colonisation</a:t>
            </a:r>
            <a:r>
              <a:rPr lang="fr-FR" sz="1400" b="1" dirty="0" smtClean="0">
                <a:latin typeface="Arial" pitchFamily="34" charset="0"/>
                <a:cs typeface="Arial" pitchFamily="34" charset="0"/>
              </a:rPr>
              <a:t> durable par le </a:t>
            </a:r>
            <a:r>
              <a:rPr lang="fr-FR" sz="1400" b="1" dirty="0" err="1" smtClean="0">
                <a:latin typeface="Arial" pitchFamily="34" charset="0"/>
                <a:cs typeface="Arial" pitchFamily="34" charset="0"/>
              </a:rPr>
              <a:t>probiotique</a:t>
            </a:r>
            <a:r>
              <a:rPr lang="fr-FR" sz="1400" b="1" dirty="0" smtClean="0">
                <a:latin typeface="Arial" pitchFamily="34" charset="0"/>
                <a:cs typeface="Arial" pitchFamily="34" charset="0"/>
              </a:rPr>
              <a:t>.</a:t>
            </a:r>
            <a:endParaRPr lang="fr-FR" sz="1400" dirty="0">
              <a:latin typeface="Arial" pitchFamily="34" charset="0"/>
              <a:cs typeface="Arial" pitchFamily="34" charset="0"/>
            </a:endParaRPr>
          </a:p>
        </p:txBody>
      </p:sp>
      <p:sp>
        <p:nvSpPr>
          <p:cNvPr id="4" name="Flèche courbée vers la droite 3"/>
          <p:cNvSpPr/>
          <p:nvPr/>
        </p:nvSpPr>
        <p:spPr>
          <a:xfrm>
            <a:off x="4211960" y="4797152"/>
            <a:ext cx="306650" cy="576064"/>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428604"/>
            <a:ext cx="7776864" cy="553998"/>
          </a:xfrm>
          <a:prstGeom prst="rect">
            <a:avLst/>
          </a:prstGeom>
          <a:noFill/>
        </p:spPr>
        <p:txBody>
          <a:bodyPr wrap="square" rtlCol="0">
            <a:spAutoFit/>
          </a:bodyPr>
          <a:lstStyle/>
          <a:p>
            <a:pPr algn="ctr"/>
            <a:r>
              <a:rPr lang="en-US" sz="1600" b="1" dirty="0">
                <a:latin typeface="Rockwell" pitchFamily="18" charset="0"/>
              </a:rPr>
              <a:t>The </a:t>
            </a:r>
            <a:r>
              <a:rPr lang="en-US" sz="1600" b="1" dirty="0">
                <a:solidFill>
                  <a:srgbClr val="FF0000"/>
                </a:solidFill>
                <a:latin typeface="Rockwell" pitchFamily="18" charset="0"/>
              </a:rPr>
              <a:t>survival</a:t>
            </a:r>
            <a:r>
              <a:rPr lang="en-US" sz="1600" b="1" dirty="0">
                <a:latin typeface="Rockwell" pitchFamily="18" charset="0"/>
              </a:rPr>
              <a:t> of the probiotic in the </a:t>
            </a:r>
            <a:r>
              <a:rPr lang="en-US" sz="1600" b="1" dirty="0">
                <a:solidFill>
                  <a:srgbClr val="FF0000"/>
                </a:solidFill>
                <a:latin typeface="Rockwell" pitchFamily="18" charset="0"/>
              </a:rPr>
              <a:t>digestive tract </a:t>
            </a:r>
            <a:r>
              <a:rPr lang="en-US" sz="1600" b="1" dirty="0">
                <a:latin typeface="Rockwell" pitchFamily="18" charset="0"/>
              </a:rPr>
              <a:t>is estimated </a:t>
            </a:r>
            <a:r>
              <a:rPr lang="en-US" sz="1600" b="1" dirty="0" smtClean="0">
                <a:latin typeface="Rockwell" pitchFamily="18" charset="0"/>
              </a:rPr>
              <a:t>by:</a:t>
            </a:r>
            <a:endParaRPr lang="fr-FR" sz="1600" b="1" dirty="0" smtClean="0">
              <a:latin typeface="Rockwell" pitchFamily="18" charset="0"/>
            </a:endParaRPr>
          </a:p>
          <a:p>
            <a:pPr algn="ctr"/>
            <a:r>
              <a:rPr lang="fr-FR" sz="1400" b="1" dirty="0" smtClean="0">
                <a:solidFill>
                  <a:srgbClr val="0070C0"/>
                </a:solidFill>
                <a:latin typeface="Arial" pitchFamily="34" charset="0"/>
                <a:cs typeface="Arial" pitchFamily="34" charset="0"/>
              </a:rPr>
              <a:t>La survie du </a:t>
            </a:r>
            <a:r>
              <a:rPr lang="fr-FR" sz="1400" b="1" dirty="0" err="1" smtClean="0">
                <a:solidFill>
                  <a:srgbClr val="0070C0"/>
                </a:solidFill>
                <a:latin typeface="Arial" pitchFamily="34" charset="0"/>
                <a:cs typeface="Arial" pitchFamily="34" charset="0"/>
              </a:rPr>
              <a:t>probiotique</a:t>
            </a:r>
            <a:r>
              <a:rPr lang="fr-FR" sz="1400" b="1" dirty="0" smtClean="0">
                <a:solidFill>
                  <a:srgbClr val="0070C0"/>
                </a:solidFill>
                <a:latin typeface="Arial" pitchFamily="34" charset="0"/>
                <a:cs typeface="Arial" pitchFamily="34" charset="0"/>
              </a:rPr>
              <a:t> dans les tractus digestif est estimé grâce à:</a:t>
            </a:r>
            <a:endParaRPr lang="fr-FR" sz="1400" dirty="0">
              <a:solidFill>
                <a:srgbClr val="0070C0"/>
              </a:solidFill>
              <a:latin typeface="Arial" pitchFamily="34" charset="0"/>
              <a:cs typeface="Arial" pitchFamily="34" charset="0"/>
            </a:endParaRPr>
          </a:p>
        </p:txBody>
      </p:sp>
      <p:sp>
        <p:nvSpPr>
          <p:cNvPr id="3" name="ZoneTexte 2"/>
          <p:cNvSpPr txBox="1"/>
          <p:nvPr/>
        </p:nvSpPr>
        <p:spPr>
          <a:xfrm>
            <a:off x="179511" y="2357430"/>
            <a:ext cx="4213893" cy="1600438"/>
          </a:xfrm>
          <a:prstGeom prst="rect">
            <a:avLst/>
          </a:prstGeom>
          <a:noFill/>
        </p:spPr>
        <p:txBody>
          <a:bodyPr wrap="square" rtlCol="0">
            <a:spAutoFit/>
          </a:bodyPr>
          <a:lstStyle/>
          <a:p>
            <a:pPr algn="ctr"/>
            <a:r>
              <a:rPr lang="en-US" sz="1600" b="1" u="sng" dirty="0">
                <a:solidFill>
                  <a:srgbClr val="FF0000"/>
                </a:solidFill>
                <a:latin typeface="Rockwell" pitchFamily="18" charset="0"/>
                <a:cs typeface="Arial" pitchFamily="34" charset="0"/>
              </a:rPr>
              <a:t>Bacteriological </a:t>
            </a:r>
            <a:r>
              <a:rPr lang="en-US" sz="1600" b="1" u="sng" dirty="0" smtClean="0">
                <a:solidFill>
                  <a:srgbClr val="FF0000"/>
                </a:solidFill>
                <a:latin typeface="Rockwell" pitchFamily="18" charset="0"/>
                <a:cs typeface="Arial" pitchFamily="34" charset="0"/>
              </a:rPr>
              <a:t>methods </a:t>
            </a:r>
          </a:p>
          <a:p>
            <a:pPr algn="just"/>
            <a:r>
              <a:rPr lang="en-US" sz="1600" b="1" dirty="0" smtClean="0">
                <a:solidFill>
                  <a:srgbClr val="FF0000"/>
                </a:solidFill>
                <a:latin typeface="Rockwell" pitchFamily="18" charset="0"/>
                <a:cs typeface="Arial" pitchFamily="34" charset="0"/>
              </a:rPr>
              <a:t>Unclear</a:t>
            </a:r>
            <a:r>
              <a:rPr lang="en-US" sz="1600" b="1" dirty="0" smtClean="0">
                <a:latin typeface="Rockwell" pitchFamily="18" charset="0"/>
                <a:cs typeface="Arial" pitchFamily="34" charset="0"/>
              </a:rPr>
              <a:t> </a:t>
            </a:r>
            <a:r>
              <a:rPr lang="en-US" sz="1600" b="1" dirty="0">
                <a:solidFill>
                  <a:srgbClr val="FF0000"/>
                </a:solidFill>
                <a:latin typeface="Rockwell" pitchFamily="18" charset="0"/>
                <a:cs typeface="Arial" pitchFamily="34" charset="0"/>
              </a:rPr>
              <a:t>identification</a:t>
            </a:r>
            <a:r>
              <a:rPr lang="en-US" sz="1600" b="1" dirty="0">
                <a:latin typeface="Rockwell" pitchFamily="18" charset="0"/>
                <a:cs typeface="Arial" pitchFamily="34" charset="0"/>
              </a:rPr>
              <a:t> of the strain in the endogenous </a:t>
            </a:r>
            <a:r>
              <a:rPr lang="en-US" sz="1600" b="1" dirty="0" smtClean="0">
                <a:latin typeface="Rockwell" pitchFamily="18" charset="0"/>
                <a:cs typeface="Arial" pitchFamily="34" charset="0"/>
              </a:rPr>
              <a:t>ecosystem</a:t>
            </a:r>
          </a:p>
          <a:p>
            <a:endParaRPr lang="fr-FR" sz="800" b="1" dirty="0" smtClean="0">
              <a:solidFill>
                <a:srgbClr val="FF0000"/>
              </a:solidFill>
              <a:latin typeface="Arial" pitchFamily="34" charset="0"/>
              <a:cs typeface="Arial" pitchFamily="34" charset="0"/>
            </a:endParaRPr>
          </a:p>
          <a:p>
            <a:pPr algn="ctr"/>
            <a:r>
              <a:rPr lang="fr-FR" sz="1400" b="1" dirty="0" smtClean="0">
                <a:solidFill>
                  <a:srgbClr val="FF0000"/>
                </a:solidFill>
                <a:latin typeface="Arial" pitchFamily="34" charset="0"/>
                <a:cs typeface="Arial" pitchFamily="34" charset="0"/>
              </a:rPr>
              <a:t>Méthodes </a:t>
            </a:r>
            <a:r>
              <a:rPr lang="fr-FR" sz="1400" b="1" u="sng" dirty="0" smtClean="0">
                <a:solidFill>
                  <a:srgbClr val="FF0000"/>
                </a:solidFill>
                <a:latin typeface="Arial" pitchFamily="34" charset="0"/>
                <a:cs typeface="Arial" pitchFamily="34" charset="0"/>
              </a:rPr>
              <a:t>bactériologiques</a:t>
            </a:r>
            <a:endParaRPr lang="fr-FR" sz="1400" b="1" dirty="0" smtClean="0">
              <a:solidFill>
                <a:srgbClr val="FF0000"/>
              </a:solidFill>
              <a:latin typeface="Arial" pitchFamily="34" charset="0"/>
              <a:cs typeface="Arial" pitchFamily="34" charset="0"/>
            </a:endParaRPr>
          </a:p>
          <a:p>
            <a:pPr algn="just"/>
            <a:r>
              <a:rPr lang="fr-FR" sz="1400" b="1" dirty="0" smtClean="0">
                <a:latin typeface="Arial" pitchFamily="34" charset="0"/>
                <a:cs typeface="Arial" pitchFamily="34" charset="0"/>
              </a:rPr>
              <a:t>Identification peu claire de la souche dans l’écosystème endogène</a:t>
            </a:r>
            <a:endParaRPr lang="fr-FR" sz="1400" dirty="0">
              <a:latin typeface="Arial" pitchFamily="34" charset="0"/>
              <a:cs typeface="Arial" pitchFamily="34" charset="0"/>
            </a:endParaRPr>
          </a:p>
        </p:txBody>
      </p:sp>
      <p:sp>
        <p:nvSpPr>
          <p:cNvPr id="4" name="ZoneTexte 3"/>
          <p:cNvSpPr txBox="1"/>
          <p:nvPr/>
        </p:nvSpPr>
        <p:spPr>
          <a:xfrm>
            <a:off x="4643437" y="2357430"/>
            <a:ext cx="4316469" cy="1600438"/>
          </a:xfrm>
          <a:prstGeom prst="rect">
            <a:avLst/>
          </a:prstGeom>
          <a:noFill/>
        </p:spPr>
        <p:txBody>
          <a:bodyPr wrap="square" rtlCol="0">
            <a:spAutoFit/>
          </a:bodyPr>
          <a:lstStyle/>
          <a:p>
            <a:pPr algn="ctr"/>
            <a:r>
              <a:rPr lang="en-US" sz="1600" b="1" u="sng" dirty="0">
                <a:solidFill>
                  <a:srgbClr val="FF0000"/>
                </a:solidFill>
                <a:latin typeface="Rockwell" pitchFamily="18" charset="0"/>
                <a:cs typeface="Arial" pitchFamily="34" charset="0"/>
              </a:rPr>
              <a:t>Molecular </a:t>
            </a:r>
            <a:r>
              <a:rPr lang="en-US" sz="1600" b="1" u="sng" dirty="0" smtClean="0">
                <a:solidFill>
                  <a:srgbClr val="FF0000"/>
                </a:solidFill>
                <a:latin typeface="Rockwell" pitchFamily="18" charset="0"/>
                <a:cs typeface="Arial" pitchFamily="34" charset="0"/>
              </a:rPr>
              <a:t>methods</a:t>
            </a:r>
          </a:p>
          <a:p>
            <a:pPr algn="just"/>
            <a:r>
              <a:rPr lang="en-US" sz="1600" b="1" dirty="0" smtClean="0">
                <a:latin typeface="Rockwell" pitchFamily="18" charset="0"/>
                <a:cs typeface="Arial" pitchFamily="34" charset="0"/>
              </a:rPr>
              <a:t>use </a:t>
            </a:r>
            <a:r>
              <a:rPr lang="en-US" sz="1600" b="1" dirty="0">
                <a:latin typeface="Rockwell" pitchFamily="18" charset="0"/>
                <a:cs typeface="Arial" pitchFamily="34" charset="0"/>
              </a:rPr>
              <a:t>of specific traits or probes (best methods</a:t>
            </a:r>
            <a:r>
              <a:rPr lang="en-US" sz="1600" b="1" dirty="0" smtClean="0">
                <a:latin typeface="Rockwell" pitchFamily="18" charset="0"/>
                <a:cs typeface="Arial" pitchFamily="34" charset="0"/>
              </a:rPr>
              <a:t>).</a:t>
            </a:r>
          </a:p>
          <a:p>
            <a:pPr algn="just"/>
            <a:endParaRPr lang="fr-FR" sz="800" b="1" dirty="0" smtClean="0">
              <a:solidFill>
                <a:srgbClr val="FF0000"/>
              </a:solidFill>
              <a:latin typeface="Arial" pitchFamily="34" charset="0"/>
              <a:cs typeface="Arial" pitchFamily="34" charset="0"/>
            </a:endParaRPr>
          </a:p>
          <a:p>
            <a:pPr algn="ctr"/>
            <a:r>
              <a:rPr lang="fr-FR" sz="1400" b="1" dirty="0" smtClean="0">
                <a:solidFill>
                  <a:srgbClr val="FF0000"/>
                </a:solidFill>
                <a:latin typeface="Arial" pitchFamily="34" charset="0"/>
                <a:cs typeface="Arial" pitchFamily="34" charset="0"/>
              </a:rPr>
              <a:t>Méthodes </a:t>
            </a:r>
            <a:r>
              <a:rPr lang="fr-FR" sz="1400" b="1" u="sng" dirty="0" smtClean="0">
                <a:solidFill>
                  <a:srgbClr val="FF0000"/>
                </a:solidFill>
                <a:latin typeface="Arial" pitchFamily="34" charset="0"/>
                <a:cs typeface="Arial" pitchFamily="34" charset="0"/>
              </a:rPr>
              <a:t>moléculaires</a:t>
            </a:r>
            <a:r>
              <a:rPr lang="fr-FR" sz="1400" b="1" dirty="0" smtClean="0">
                <a:latin typeface="Arial" pitchFamily="34" charset="0"/>
                <a:cs typeface="Arial" pitchFamily="34" charset="0"/>
              </a:rPr>
              <a:t> </a:t>
            </a:r>
            <a:endParaRPr lang="fr-FR" sz="1400" b="1" dirty="0" smtClean="0">
              <a:solidFill>
                <a:srgbClr val="FF0000"/>
              </a:solidFill>
              <a:latin typeface="Arial" pitchFamily="34" charset="0"/>
              <a:cs typeface="Arial" pitchFamily="34" charset="0"/>
            </a:endParaRPr>
          </a:p>
          <a:p>
            <a:pPr algn="just"/>
            <a:r>
              <a:rPr lang="fr-FR" sz="1400" b="1" dirty="0" smtClean="0">
                <a:latin typeface="Arial" pitchFamily="34" charset="0"/>
                <a:cs typeface="Arial" pitchFamily="34" charset="0"/>
              </a:rPr>
              <a:t>Utilisation des traits spécifiques ou de sondes (meilleures méthodes).</a:t>
            </a:r>
            <a:endParaRPr lang="fr-FR" sz="1400" dirty="0">
              <a:latin typeface="Arial" pitchFamily="34" charset="0"/>
              <a:cs typeface="Arial" pitchFamily="34" charset="0"/>
            </a:endParaRPr>
          </a:p>
        </p:txBody>
      </p:sp>
      <p:sp>
        <p:nvSpPr>
          <p:cNvPr id="5" name="ZoneTexte 4"/>
          <p:cNvSpPr txBox="1"/>
          <p:nvPr/>
        </p:nvSpPr>
        <p:spPr>
          <a:xfrm>
            <a:off x="179511" y="5218339"/>
            <a:ext cx="8780396" cy="1138773"/>
          </a:xfrm>
          <a:prstGeom prst="rect">
            <a:avLst/>
          </a:prstGeom>
          <a:noFill/>
        </p:spPr>
        <p:txBody>
          <a:bodyPr wrap="square" rtlCol="0">
            <a:spAutoFit/>
          </a:bodyPr>
          <a:lstStyle/>
          <a:p>
            <a:r>
              <a:rPr lang="en-US" sz="1600" b="1" dirty="0">
                <a:latin typeface="Rockwell" pitchFamily="18" charset="0"/>
                <a:cs typeface="Arial" pitchFamily="34" charset="0"/>
              </a:rPr>
              <a:t>It is often </a:t>
            </a:r>
            <a:r>
              <a:rPr lang="en-US" sz="1600" b="1" dirty="0">
                <a:solidFill>
                  <a:srgbClr val="FF0000"/>
                </a:solidFill>
                <a:latin typeface="Rockwell" pitchFamily="18" charset="0"/>
                <a:cs typeface="Arial" pitchFamily="34" charset="0"/>
              </a:rPr>
              <a:t>cited</a:t>
            </a:r>
            <a:r>
              <a:rPr lang="en-US" sz="1600" b="1" dirty="0">
                <a:latin typeface="Rockwell" pitchFamily="18" charset="0"/>
                <a:cs typeface="Arial" pitchFamily="34" charset="0"/>
              </a:rPr>
              <a:t> that probiotic concentrations </a:t>
            </a:r>
            <a:r>
              <a:rPr lang="en-US" sz="1600" b="1" dirty="0">
                <a:solidFill>
                  <a:srgbClr val="FF0000"/>
                </a:solidFill>
                <a:latin typeface="Rockwell" pitchFamily="18" charset="0"/>
                <a:cs typeface="Arial" pitchFamily="34" charset="0"/>
              </a:rPr>
              <a:t>should aim </a:t>
            </a:r>
            <a:r>
              <a:rPr lang="en-US" sz="1600" b="1" dirty="0">
                <a:latin typeface="Rockwell" pitchFamily="18" charset="0"/>
                <a:cs typeface="Arial" pitchFamily="34" charset="0"/>
              </a:rPr>
              <a:t>to </a:t>
            </a:r>
            <a:r>
              <a:rPr lang="en-US" sz="1600" b="1" dirty="0" smtClean="0">
                <a:latin typeface="Rockwell" pitchFamily="18" charset="0"/>
                <a:cs typeface="Arial" pitchFamily="34" charset="0"/>
              </a:rPr>
              <a:t>exceed</a:t>
            </a:r>
            <a:r>
              <a:rPr lang="fr-FR" sz="1600" b="1" dirty="0">
                <a:solidFill>
                  <a:srgbClr val="FF0000"/>
                </a:solidFill>
                <a:latin typeface="Arial" pitchFamily="34" charset="0"/>
                <a:cs typeface="Arial" pitchFamily="34" charset="0"/>
              </a:rPr>
              <a:t>10</a:t>
            </a:r>
            <a:r>
              <a:rPr lang="fr-FR" sz="1600" b="1" baseline="30000" dirty="0">
                <a:solidFill>
                  <a:srgbClr val="FF0000"/>
                </a:solidFill>
                <a:latin typeface="Arial" pitchFamily="34" charset="0"/>
                <a:cs typeface="Arial" pitchFamily="34" charset="0"/>
              </a:rPr>
              <a:t>6</a:t>
            </a:r>
            <a:r>
              <a:rPr lang="en-US" sz="1600" b="1" dirty="0" smtClean="0">
                <a:latin typeface="Rockwell" pitchFamily="18" charset="0"/>
                <a:cs typeface="Arial" pitchFamily="34" charset="0"/>
              </a:rPr>
              <a:t> </a:t>
            </a:r>
            <a:r>
              <a:rPr lang="en-US" sz="1600" b="1" dirty="0" smtClean="0">
                <a:solidFill>
                  <a:srgbClr val="FF0000"/>
                </a:solidFill>
                <a:latin typeface="Rockwell" pitchFamily="18" charset="0"/>
                <a:cs typeface="Arial" pitchFamily="34" charset="0"/>
              </a:rPr>
              <a:t>CFU/ml</a:t>
            </a:r>
            <a:r>
              <a:rPr lang="en-US" sz="1600" b="1" dirty="0" smtClean="0">
                <a:latin typeface="Rockwell" pitchFamily="18" charset="0"/>
                <a:cs typeface="Arial" pitchFamily="34" charset="0"/>
              </a:rPr>
              <a:t> </a:t>
            </a:r>
            <a:r>
              <a:rPr lang="en-US" sz="1600" b="1" dirty="0">
                <a:latin typeface="Rockwell" pitchFamily="18" charset="0"/>
                <a:cs typeface="Arial" pitchFamily="34" charset="0"/>
              </a:rPr>
              <a:t>in the </a:t>
            </a:r>
            <a:r>
              <a:rPr lang="en-US" sz="1600" b="1" dirty="0">
                <a:solidFill>
                  <a:srgbClr val="FF0000"/>
                </a:solidFill>
                <a:latin typeface="Rockwell" pitchFamily="18" charset="0"/>
                <a:cs typeface="Arial" pitchFamily="34" charset="0"/>
              </a:rPr>
              <a:t>small intestine </a:t>
            </a:r>
            <a:r>
              <a:rPr lang="en-US" sz="1600" b="1" dirty="0">
                <a:latin typeface="Rockwell" pitchFamily="18" charset="0"/>
                <a:cs typeface="Arial" pitchFamily="34" charset="0"/>
              </a:rPr>
              <a:t>and </a:t>
            </a:r>
            <a:r>
              <a:rPr lang="fr-FR" sz="1600" b="1" dirty="0">
                <a:solidFill>
                  <a:srgbClr val="0070C0"/>
                </a:solidFill>
                <a:latin typeface="Arial" pitchFamily="34" charset="0"/>
                <a:cs typeface="Arial" pitchFamily="34" charset="0"/>
              </a:rPr>
              <a:t>10</a:t>
            </a:r>
            <a:r>
              <a:rPr lang="fr-FR" sz="1600" b="1" baseline="30000" dirty="0">
                <a:solidFill>
                  <a:srgbClr val="0070C0"/>
                </a:solidFill>
                <a:latin typeface="Arial" pitchFamily="34" charset="0"/>
                <a:cs typeface="Arial" pitchFamily="34" charset="0"/>
              </a:rPr>
              <a:t>8 </a:t>
            </a:r>
            <a:r>
              <a:rPr lang="en-US" sz="1600" b="1" dirty="0" smtClean="0">
                <a:solidFill>
                  <a:srgbClr val="0070C0"/>
                </a:solidFill>
                <a:latin typeface="Rockwell" pitchFamily="18" charset="0"/>
                <a:cs typeface="Arial" pitchFamily="34" charset="0"/>
              </a:rPr>
              <a:t>CFU/g </a:t>
            </a:r>
            <a:r>
              <a:rPr lang="en-US" sz="1600" b="1" dirty="0">
                <a:solidFill>
                  <a:srgbClr val="0070C0"/>
                </a:solidFill>
                <a:latin typeface="Rockwell" pitchFamily="18" charset="0"/>
                <a:cs typeface="Arial" pitchFamily="34" charset="0"/>
              </a:rPr>
              <a:t>in the colon</a:t>
            </a:r>
            <a:r>
              <a:rPr lang="en-US" sz="1600" b="1" dirty="0" smtClean="0">
                <a:latin typeface="Rockwell" pitchFamily="18" charset="0"/>
                <a:cs typeface="Arial" pitchFamily="34" charset="0"/>
              </a:rPr>
              <a:t>.</a:t>
            </a:r>
          </a:p>
          <a:p>
            <a:endParaRPr lang="fr-FR" sz="800" b="1" dirty="0" smtClean="0">
              <a:latin typeface="Arial" pitchFamily="34" charset="0"/>
              <a:cs typeface="Arial" pitchFamily="34" charset="0"/>
            </a:endParaRPr>
          </a:p>
          <a:p>
            <a:r>
              <a:rPr lang="fr-FR" sz="1400" b="1" dirty="0" smtClean="0">
                <a:latin typeface="Arial" pitchFamily="34" charset="0"/>
                <a:cs typeface="Arial" pitchFamily="34" charset="0"/>
              </a:rPr>
              <a:t>Il est souvent </a:t>
            </a:r>
            <a:r>
              <a:rPr lang="fr-FR" sz="1400" b="1" dirty="0" smtClean="0">
                <a:solidFill>
                  <a:srgbClr val="0070C0"/>
                </a:solidFill>
                <a:latin typeface="Arial" pitchFamily="34" charset="0"/>
                <a:cs typeface="Arial" pitchFamily="34" charset="0"/>
              </a:rPr>
              <a:t>cité</a:t>
            </a:r>
            <a:r>
              <a:rPr lang="fr-FR" sz="1400" b="1" dirty="0" smtClean="0">
                <a:latin typeface="Arial" pitchFamily="34" charset="0"/>
                <a:cs typeface="Arial" pitchFamily="34" charset="0"/>
              </a:rPr>
              <a:t> que les concentrations de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doivent viser à dépasser </a:t>
            </a:r>
            <a:r>
              <a:rPr lang="fr-FR" sz="1400" b="1" dirty="0" smtClean="0">
                <a:solidFill>
                  <a:srgbClr val="FF0000"/>
                </a:solidFill>
                <a:latin typeface="Arial" pitchFamily="34" charset="0"/>
                <a:cs typeface="Arial" pitchFamily="34" charset="0"/>
              </a:rPr>
              <a:t>10</a:t>
            </a:r>
            <a:r>
              <a:rPr lang="fr-FR" sz="1400" b="1" baseline="30000" dirty="0" smtClean="0">
                <a:solidFill>
                  <a:srgbClr val="FF0000"/>
                </a:solidFill>
                <a:latin typeface="Arial" pitchFamily="34" charset="0"/>
                <a:cs typeface="Arial" pitchFamily="34" charset="0"/>
              </a:rPr>
              <a:t>6</a:t>
            </a:r>
            <a:r>
              <a:rPr lang="fr-FR" sz="1400" b="1" dirty="0" smtClean="0">
                <a:solidFill>
                  <a:srgbClr val="FF0000"/>
                </a:solidFill>
                <a:latin typeface="Arial" pitchFamily="34" charset="0"/>
                <a:cs typeface="Arial" pitchFamily="34" charset="0"/>
              </a:rPr>
              <a:t>UFC/ml dans l’intestin grêle </a:t>
            </a:r>
            <a:r>
              <a:rPr lang="fr-FR" sz="1400" b="1" dirty="0" smtClean="0">
                <a:latin typeface="Arial" pitchFamily="34" charset="0"/>
                <a:cs typeface="Arial" pitchFamily="34" charset="0"/>
              </a:rPr>
              <a:t>et de </a:t>
            </a:r>
            <a:r>
              <a:rPr lang="fr-FR" sz="1400" b="1" dirty="0" smtClean="0">
                <a:solidFill>
                  <a:srgbClr val="0070C0"/>
                </a:solidFill>
                <a:latin typeface="Arial" pitchFamily="34" charset="0"/>
                <a:cs typeface="Arial" pitchFamily="34" charset="0"/>
              </a:rPr>
              <a:t>10</a:t>
            </a:r>
            <a:r>
              <a:rPr lang="fr-FR" sz="1400" b="1" baseline="30000" dirty="0" smtClean="0">
                <a:solidFill>
                  <a:srgbClr val="0070C0"/>
                </a:solidFill>
                <a:latin typeface="Arial" pitchFamily="34" charset="0"/>
                <a:cs typeface="Arial" pitchFamily="34" charset="0"/>
              </a:rPr>
              <a:t>8</a:t>
            </a:r>
            <a:r>
              <a:rPr lang="fr-FR" sz="1400" b="1" dirty="0" smtClean="0">
                <a:solidFill>
                  <a:srgbClr val="0070C0"/>
                </a:solidFill>
                <a:latin typeface="Arial" pitchFamily="34" charset="0"/>
                <a:cs typeface="Arial" pitchFamily="34" charset="0"/>
              </a:rPr>
              <a:t> UFC/g dans le colon. </a:t>
            </a:r>
            <a:endParaRPr lang="fr-FR" sz="1400" dirty="0">
              <a:solidFill>
                <a:srgbClr val="0070C0"/>
              </a:solidFill>
              <a:latin typeface="Arial" pitchFamily="34" charset="0"/>
              <a:cs typeface="Arial" pitchFamily="34" charset="0"/>
            </a:endParaRPr>
          </a:p>
        </p:txBody>
      </p:sp>
      <p:grpSp>
        <p:nvGrpSpPr>
          <p:cNvPr id="10" name="Groupe 9"/>
          <p:cNvGrpSpPr/>
          <p:nvPr/>
        </p:nvGrpSpPr>
        <p:grpSpPr>
          <a:xfrm>
            <a:off x="3643306" y="1214422"/>
            <a:ext cx="1000132" cy="846426"/>
            <a:chOff x="3643306" y="1214422"/>
            <a:chExt cx="1000132" cy="1428760"/>
          </a:xfrm>
        </p:grpSpPr>
        <p:sp>
          <p:nvSpPr>
            <p:cNvPr id="6" name="Flèche courbée vers la gauche 5"/>
            <p:cNvSpPr/>
            <p:nvPr/>
          </p:nvSpPr>
          <p:spPr>
            <a:xfrm>
              <a:off x="3643306" y="1285860"/>
              <a:ext cx="500066" cy="1357322"/>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courbée vers la droite 6"/>
            <p:cNvSpPr/>
            <p:nvPr/>
          </p:nvSpPr>
          <p:spPr>
            <a:xfrm>
              <a:off x="4143372" y="1214422"/>
              <a:ext cx="500066" cy="1428760"/>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8" name="Flèche courbée vers la droite 7"/>
          <p:cNvSpPr/>
          <p:nvPr/>
        </p:nvSpPr>
        <p:spPr>
          <a:xfrm>
            <a:off x="3286116" y="3957868"/>
            <a:ext cx="357190" cy="1071570"/>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a:off x="4714876" y="3958062"/>
            <a:ext cx="428628" cy="1071376"/>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1607324" y="188640"/>
            <a:ext cx="5628974" cy="936104"/>
            <a:chOff x="2000232" y="182718"/>
            <a:chExt cx="3388042" cy="1317455"/>
          </a:xfrm>
        </p:grpSpPr>
        <p:pic>
          <p:nvPicPr>
            <p:cNvPr id="8" name="Picture 128" descr="image32-003"/>
            <p:cNvPicPr>
              <a:picLocks noChangeAspect="1" noChangeArrowheads="1"/>
            </p:cNvPicPr>
            <p:nvPr/>
          </p:nvPicPr>
          <p:blipFill>
            <a:blip r:embed="rId2"/>
            <a:srcRect/>
            <a:stretch>
              <a:fillRect/>
            </a:stretch>
          </p:blipFill>
          <p:spPr bwMode="auto">
            <a:xfrm>
              <a:off x="2000232" y="214290"/>
              <a:ext cx="714381" cy="1285883"/>
            </a:xfrm>
            <a:prstGeom prst="rect">
              <a:avLst/>
            </a:prstGeom>
            <a:noFill/>
            <a:ln w="9525">
              <a:noFill/>
              <a:miter lim="800000"/>
              <a:headEnd/>
              <a:tailEnd/>
            </a:ln>
          </p:spPr>
        </p:pic>
        <p:sp>
          <p:nvSpPr>
            <p:cNvPr id="3" name="ZoneTexte 2"/>
            <p:cNvSpPr txBox="1"/>
            <p:nvPr/>
          </p:nvSpPr>
          <p:spPr>
            <a:xfrm>
              <a:off x="2857488" y="182718"/>
              <a:ext cx="2530786" cy="866318"/>
            </a:xfrm>
            <a:prstGeom prst="rect">
              <a:avLst/>
            </a:prstGeom>
            <a:noFill/>
          </p:spPr>
          <p:txBody>
            <a:bodyPr wrap="square" rtlCol="0">
              <a:spAutoFit/>
            </a:bodyPr>
            <a:lstStyle/>
            <a:p>
              <a:pPr algn="ctr"/>
              <a:r>
                <a:rPr lang="en-US" b="1" dirty="0" smtClean="0">
                  <a:solidFill>
                    <a:srgbClr val="FF0000"/>
                  </a:solidFill>
                  <a:latin typeface="Rockwell" pitchFamily="18" charset="0"/>
                </a:rPr>
                <a:t> The choice’s </a:t>
              </a:r>
              <a:r>
                <a:rPr lang="en-US" b="1" dirty="0">
                  <a:solidFill>
                    <a:srgbClr val="FF0000"/>
                  </a:solidFill>
                  <a:latin typeface="Rockwell" pitchFamily="18" charset="0"/>
                </a:rPr>
                <a:t>reasons</a:t>
              </a:r>
              <a:r>
                <a:rPr lang="en-US" b="1" dirty="0" smtClean="0">
                  <a:solidFill>
                    <a:srgbClr val="FF0000"/>
                  </a:solidFill>
                  <a:latin typeface="Rockwell" pitchFamily="18" charset="0"/>
                </a:rPr>
                <a:t>?</a:t>
              </a:r>
              <a:endParaRPr lang="fr-FR" b="1" dirty="0" smtClean="0">
                <a:solidFill>
                  <a:srgbClr val="FF0000"/>
                </a:solidFill>
                <a:latin typeface="Rockwell" pitchFamily="18" charset="0"/>
              </a:endParaRPr>
            </a:p>
            <a:p>
              <a:pPr algn="ctr"/>
              <a:r>
                <a:rPr lang="fr-FR" sz="1600" b="1" dirty="0" smtClean="0">
                  <a:solidFill>
                    <a:srgbClr val="0070C0"/>
                  </a:solidFill>
                  <a:latin typeface="Arial" pitchFamily="34" charset="0"/>
                  <a:cs typeface="Arial" pitchFamily="34" charset="0"/>
                </a:rPr>
                <a:t>Les raisons du choix?</a:t>
              </a:r>
              <a:endParaRPr lang="fr-FR" sz="1600" b="1" dirty="0">
                <a:solidFill>
                  <a:srgbClr val="0070C0"/>
                </a:solidFill>
                <a:latin typeface="Arial" pitchFamily="34" charset="0"/>
                <a:cs typeface="Arial" pitchFamily="34" charset="0"/>
              </a:endParaRPr>
            </a:p>
          </p:txBody>
        </p:sp>
      </p:grpSp>
      <p:grpSp>
        <p:nvGrpSpPr>
          <p:cNvPr id="38" name="Groupe 37"/>
          <p:cNvGrpSpPr/>
          <p:nvPr/>
        </p:nvGrpSpPr>
        <p:grpSpPr>
          <a:xfrm>
            <a:off x="467544" y="2204864"/>
            <a:ext cx="8496944" cy="4394797"/>
            <a:chOff x="38916" y="1392787"/>
            <a:chExt cx="8496944" cy="4394797"/>
          </a:xfrm>
        </p:grpSpPr>
        <p:grpSp>
          <p:nvGrpSpPr>
            <p:cNvPr id="7" name="Groupe 6"/>
            <p:cNvGrpSpPr/>
            <p:nvPr/>
          </p:nvGrpSpPr>
          <p:grpSpPr>
            <a:xfrm>
              <a:off x="38916" y="1643050"/>
              <a:ext cx="2104192" cy="3125766"/>
              <a:chOff x="2967874" y="2000240"/>
              <a:chExt cx="2104192" cy="3125766"/>
            </a:xfrm>
          </p:grpSpPr>
          <p:pic>
            <p:nvPicPr>
              <p:cNvPr id="4099" name="Picture 6" descr="ImageShack, share photos of probiotics, solobacterium moorei, bacteria bucal, lacto basillus  picture, share pictures of probiotics, solobacterium moorei, bacteria bucal, lacto basillus  picture, share video of probiotics, solobacterium moorei, bacteria bucal, lacto basillus  picture, free image hosting, free video hosting, image hosting, video hosting."/>
              <p:cNvPicPr>
                <a:picLocks noChangeAspect="1" noChangeArrowheads="1"/>
              </p:cNvPicPr>
              <p:nvPr/>
            </p:nvPicPr>
            <p:blipFill>
              <a:blip r:embed="rId3"/>
              <a:srcRect/>
              <a:stretch>
                <a:fillRect/>
              </a:stretch>
            </p:blipFill>
            <p:spPr bwMode="auto">
              <a:xfrm>
                <a:off x="2967874" y="2000240"/>
                <a:ext cx="1889878" cy="1785950"/>
              </a:xfrm>
              <a:prstGeom prst="rect">
                <a:avLst/>
              </a:prstGeom>
              <a:noFill/>
              <a:ln w="9525">
                <a:noFill/>
                <a:miter lim="800000"/>
                <a:headEnd/>
                <a:tailEnd/>
              </a:ln>
            </p:spPr>
          </p:pic>
          <p:pic>
            <p:nvPicPr>
              <p:cNvPr id="4100" name="Picture 5" descr="Chr. Hansen is a leading supplier of highly effective and innovative probiotic product solutions for the dietary supplement industry"/>
              <p:cNvPicPr>
                <a:picLocks noChangeAspect="1" noChangeArrowheads="1"/>
              </p:cNvPicPr>
              <p:nvPr/>
            </p:nvPicPr>
            <p:blipFill>
              <a:blip r:embed="rId4"/>
              <a:srcRect/>
              <a:stretch>
                <a:fillRect/>
              </a:stretch>
            </p:blipFill>
            <p:spPr bwMode="auto">
              <a:xfrm>
                <a:off x="3357554" y="3786190"/>
                <a:ext cx="1500198" cy="785818"/>
              </a:xfrm>
              <a:prstGeom prst="rect">
                <a:avLst/>
              </a:prstGeom>
              <a:noFill/>
              <a:ln w="9525">
                <a:noFill/>
                <a:miter lim="800000"/>
                <a:headEnd/>
                <a:tailEnd/>
              </a:ln>
            </p:spPr>
          </p:pic>
          <p:sp>
            <p:nvSpPr>
              <p:cNvPr id="6" name="ZoneTexte 5"/>
              <p:cNvSpPr txBox="1"/>
              <p:nvPr/>
            </p:nvSpPr>
            <p:spPr>
              <a:xfrm>
                <a:off x="2967874" y="4572008"/>
                <a:ext cx="2104192" cy="553998"/>
              </a:xfrm>
              <a:prstGeom prst="rect">
                <a:avLst/>
              </a:prstGeom>
              <a:solidFill>
                <a:schemeClr val="accent2"/>
              </a:solidFill>
            </p:spPr>
            <p:txBody>
              <a:bodyPr wrap="square" rtlCol="0">
                <a:spAutoFit/>
              </a:bodyPr>
              <a:lstStyle/>
              <a:p>
                <a:r>
                  <a:rPr lang="fr-FR" sz="1600" b="1" dirty="0" err="1" smtClean="0">
                    <a:solidFill>
                      <a:schemeClr val="bg1"/>
                    </a:solidFill>
                    <a:latin typeface="Rockwell" pitchFamily="18" charset="0"/>
                  </a:rPr>
                  <a:t>Probiotic</a:t>
                </a:r>
                <a:r>
                  <a:rPr lang="fr-FR" sz="1600" b="1" dirty="0" smtClean="0">
                    <a:solidFill>
                      <a:schemeClr val="bg1"/>
                    </a:solidFill>
                    <a:latin typeface="Rockwell" pitchFamily="18" charset="0"/>
                  </a:rPr>
                  <a:t> </a:t>
                </a:r>
                <a:r>
                  <a:rPr lang="fr-FR" sz="1600" b="1" dirty="0" err="1" smtClean="0">
                    <a:solidFill>
                      <a:schemeClr val="bg1"/>
                    </a:solidFill>
                    <a:latin typeface="Rockwell" pitchFamily="18" charset="0"/>
                  </a:rPr>
                  <a:t>bacteria</a:t>
                </a:r>
                <a:endParaRPr lang="fr-FR" sz="1600" b="1" dirty="0" smtClean="0">
                  <a:solidFill>
                    <a:schemeClr val="bg1"/>
                  </a:solidFill>
                  <a:latin typeface="Rockwell" pitchFamily="18" charset="0"/>
                </a:endParaRPr>
              </a:p>
              <a:p>
                <a:r>
                  <a:rPr lang="fr-FR" sz="1400" b="1" dirty="0" smtClean="0">
                    <a:solidFill>
                      <a:schemeClr val="bg1"/>
                    </a:solidFill>
                  </a:rPr>
                  <a:t>Bactérie </a:t>
                </a:r>
                <a:r>
                  <a:rPr lang="fr-FR" sz="1400" b="1" dirty="0" err="1" smtClean="0">
                    <a:solidFill>
                      <a:schemeClr val="bg1"/>
                    </a:solidFill>
                  </a:rPr>
                  <a:t>Probiotique</a:t>
                </a:r>
                <a:endParaRPr lang="fr-FR" sz="1400" b="1" dirty="0">
                  <a:solidFill>
                    <a:schemeClr val="bg1"/>
                  </a:solidFill>
                </a:endParaRPr>
              </a:p>
            </p:txBody>
          </p:sp>
        </p:grpSp>
        <p:grpSp>
          <p:nvGrpSpPr>
            <p:cNvPr id="33" name="Groupe 32"/>
            <p:cNvGrpSpPr/>
            <p:nvPr/>
          </p:nvGrpSpPr>
          <p:grpSpPr>
            <a:xfrm>
              <a:off x="2143108" y="2904955"/>
              <a:ext cx="5643602" cy="576847"/>
              <a:chOff x="2143108" y="2904955"/>
              <a:chExt cx="5643602" cy="576847"/>
            </a:xfrm>
          </p:grpSpPr>
          <p:sp>
            <p:nvSpPr>
              <p:cNvPr id="11" name="ZoneTexte 10"/>
              <p:cNvSpPr txBox="1"/>
              <p:nvPr/>
            </p:nvSpPr>
            <p:spPr>
              <a:xfrm>
                <a:off x="3357554" y="3143248"/>
                <a:ext cx="1643074" cy="338554"/>
              </a:xfrm>
              <a:prstGeom prst="rect">
                <a:avLst/>
              </a:prstGeom>
              <a:solidFill>
                <a:schemeClr val="accent2"/>
              </a:solidFill>
            </p:spPr>
            <p:txBody>
              <a:bodyPr wrap="square" rtlCol="0">
                <a:spAutoFit/>
              </a:bodyPr>
              <a:lstStyle/>
              <a:p>
                <a:pPr algn="ctr"/>
                <a:r>
                  <a:rPr lang="fr-FR" sz="1600" b="1" dirty="0" smtClean="0">
                    <a:solidFill>
                      <a:schemeClr val="bg1"/>
                    </a:solidFill>
                  </a:rPr>
                  <a:t>H</a:t>
                </a:r>
                <a:r>
                  <a:rPr lang="fr-FR" sz="1600" b="1" baseline="-25000" dirty="0" smtClean="0">
                    <a:solidFill>
                      <a:schemeClr val="bg1"/>
                    </a:solidFill>
                  </a:rPr>
                  <a:t>2</a:t>
                </a:r>
                <a:r>
                  <a:rPr lang="fr-FR" sz="1600" b="1" dirty="0" smtClean="0">
                    <a:solidFill>
                      <a:schemeClr val="bg1"/>
                    </a:solidFill>
                  </a:rPr>
                  <a:t>O</a:t>
                </a:r>
                <a:r>
                  <a:rPr lang="fr-FR" sz="1600" b="1" baseline="-25000" dirty="0" smtClean="0">
                    <a:solidFill>
                      <a:schemeClr val="bg1"/>
                    </a:solidFill>
                  </a:rPr>
                  <a:t>2</a:t>
                </a:r>
                <a:endParaRPr lang="fr-FR" sz="1600" b="1" baseline="-25000" dirty="0">
                  <a:solidFill>
                    <a:schemeClr val="bg1"/>
                  </a:solidFill>
                </a:endParaRPr>
              </a:p>
            </p:txBody>
          </p:sp>
          <p:sp>
            <p:nvSpPr>
              <p:cNvPr id="12" name="ZoneTexte 11"/>
              <p:cNvSpPr txBox="1"/>
              <p:nvPr/>
            </p:nvSpPr>
            <p:spPr>
              <a:xfrm>
                <a:off x="6143636" y="2904955"/>
                <a:ext cx="1643074" cy="553998"/>
              </a:xfrm>
              <a:prstGeom prst="rect">
                <a:avLst/>
              </a:prstGeom>
              <a:solidFill>
                <a:schemeClr val="accent2"/>
              </a:solidFill>
            </p:spPr>
            <p:txBody>
              <a:bodyPr wrap="square" rtlCol="0">
                <a:spAutoFit/>
              </a:bodyPr>
              <a:lstStyle/>
              <a:p>
                <a:pPr algn="ctr"/>
                <a:r>
                  <a:rPr lang="fr-FR" sz="1600" b="1" dirty="0" err="1" smtClean="0">
                    <a:solidFill>
                      <a:schemeClr val="bg1"/>
                    </a:solidFill>
                    <a:latin typeface="Rockwell" pitchFamily="18" charset="0"/>
                  </a:rPr>
                  <a:t>Cytotoxicity</a:t>
                </a:r>
                <a:endParaRPr lang="fr-FR" sz="1600" b="1" dirty="0" smtClean="0">
                  <a:solidFill>
                    <a:schemeClr val="bg1"/>
                  </a:solidFill>
                  <a:latin typeface="Rockwell" pitchFamily="18" charset="0"/>
                </a:endParaRPr>
              </a:p>
              <a:p>
                <a:pPr algn="ctr"/>
                <a:r>
                  <a:rPr lang="fr-FR" sz="1400" b="1" dirty="0" err="1" smtClean="0">
                    <a:solidFill>
                      <a:schemeClr val="bg1"/>
                    </a:solidFill>
                  </a:rPr>
                  <a:t>cytotoxicité</a:t>
                </a:r>
                <a:endParaRPr lang="fr-FR" sz="1400" b="1" dirty="0">
                  <a:solidFill>
                    <a:schemeClr val="bg1"/>
                  </a:solidFill>
                </a:endParaRPr>
              </a:p>
            </p:txBody>
          </p:sp>
          <p:sp>
            <p:nvSpPr>
              <p:cNvPr id="24" name="Flèche droite 23"/>
              <p:cNvSpPr/>
              <p:nvPr/>
            </p:nvSpPr>
            <p:spPr>
              <a:xfrm>
                <a:off x="2143108" y="3286124"/>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droite 24"/>
              <p:cNvSpPr/>
              <p:nvPr/>
            </p:nvSpPr>
            <p:spPr>
              <a:xfrm>
                <a:off x="5042193" y="3272269"/>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4" name="Groupe 33"/>
            <p:cNvGrpSpPr/>
            <p:nvPr/>
          </p:nvGrpSpPr>
          <p:grpSpPr>
            <a:xfrm>
              <a:off x="2214546" y="3643314"/>
              <a:ext cx="6321314" cy="1015663"/>
              <a:chOff x="2214546" y="3643314"/>
              <a:chExt cx="6321314" cy="1015663"/>
            </a:xfrm>
          </p:grpSpPr>
          <p:sp>
            <p:nvSpPr>
              <p:cNvPr id="13" name="ZoneTexte 12"/>
              <p:cNvSpPr txBox="1"/>
              <p:nvPr/>
            </p:nvSpPr>
            <p:spPr>
              <a:xfrm>
                <a:off x="6143636" y="3643314"/>
                <a:ext cx="2392224" cy="1015663"/>
              </a:xfrm>
              <a:prstGeom prst="rect">
                <a:avLst/>
              </a:prstGeom>
              <a:solidFill>
                <a:schemeClr val="accent2"/>
              </a:solidFill>
            </p:spPr>
            <p:txBody>
              <a:bodyPr wrap="square" rtlCol="0">
                <a:spAutoFit/>
              </a:bodyPr>
              <a:lstStyle/>
              <a:p>
                <a:pPr algn="ctr"/>
                <a:r>
                  <a:rPr lang="fr-FR" sz="1600" b="1" dirty="0">
                    <a:solidFill>
                      <a:schemeClr val="bg1"/>
                    </a:solidFill>
                    <a:latin typeface="Rockwell" pitchFamily="18" charset="0"/>
                  </a:rPr>
                  <a:t>Inhibition of </a:t>
                </a:r>
                <a:r>
                  <a:rPr lang="fr-FR" sz="1600" b="1" dirty="0" err="1">
                    <a:solidFill>
                      <a:schemeClr val="bg1"/>
                    </a:solidFill>
                    <a:latin typeface="Rockwell" pitchFamily="18" charset="0"/>
                  </a:rPr>
                  <a:t>cytoplasmic</a:t>
                </a:r>
                <a:r>
                  <a:rPr lang="fr-FR" sz="1600" b="1" dirty="0">
                    <a:solidFill>
                      <a:schemeClr val="bg1"/>
                    </a:solidFill>
                    <a:latin typeface="Rockwell" pitchFamily="18" charset="0"/>
                  </a:rPr>
                  <a:t> enzymes</a:t>
                </a:r>
                <a:endParaRPr lang="fr-FR" sz="1600" b="1" dirty="0" smtClean="0">
                  <a:solidFill>
                    <a:schemeClr val="bg1"/>
                  </a:solidFill>
                  <a:latin typeface="Rockwell" pitchFamily="18" charset="0"/>
                </a:endParaRPr>
              </a:p>
              <a:p>
                <a:pPr algn="ctr"/>
                <a:r>
                  <a:rPr lang="fr-FR" sz="1400" b="1" dirty="0" smtClean="0">
                    <a:solidFill>
                      <a:schemeClr val="bg1"/>
                    </a:solidFill>
                  </a:rPr>
                  <a:t>Inhibition des enzymes cytoplasmique</a:t>
                </a:r>
                <a:endParaRPr lang="fr-FR" sz="1400" b="1" dirty="0">
                  <a:solidFill>
                    <a:schemeClr val="bg1"/>
                  </a:solidFill>
                </a:endParaRPr>
              </a:p>
            </p:txBody>
          </p:sp>
          <p:sp>
            <p:nvSpPr>
              <p:cNvPr id="14" name="ZoneTexte 13"/>
              <p:cNvSpPr txBox="1"/>
              <p:nvPr/>
            </p:nvSpPr>
            <p:spPr>
              <a:xfrm>
                <a:off x="3357554" y="3857628"/>
                <a:ext cx="1643074" cy="584775"/>
              </a:xfrm>
              <a:prstGeom prst="rect">
                <a:avLst/>
              </a:prstGeom>
              <a:solidFill>
                <a:schemeClr val="accent2"/>
              </a:solidFill>
            </p:spPr>
            <p:txBody>
              <a:bodyPr wrap="square" rtlCol="0">
                <a:spAutoFit/>
              </a:bodyPr>
              <a:lstStyle/>
              <a:p>
                <a:pPr algn="ctr"/>
                <a:r>
                  <a:rPr lang="fr-FR" sz="1600" b="1" dirty="0" err="1">
                    <a:solidFill>
                      <a:schemeClr val="bg1"/>
                    </a:solidFill>
                    <a:latin typeface="Rockwell" pitchFamily="18" charset="0"/>
                  </a:rPr>
                  <a:t>Organic</a:t>
                </a:r>
                <a:r>
                  <a:rPr lang="fr-FR" sz="1600" b="1" dirty="0">
                    <a:solidFill>
                      <a:schemeClr val="bg1"/>
                    </a:solidFill>
                    <a:latin typeface="Rockwell" pitchFamily="18" charset="0"/>
                  </a:rPr>
                  <a:t> </a:t>
                </a:r>
                <a:r>
                  <a:rPr lang="fr-FR" sz="1600" b="1" dirty="0" err="1">
                    <a:solidFill>
                      <a:schemeClr val="bg1"/>
                    </a:solidFill>
                    <a:latin typeface="Rockwell" pitchFamily="18" charset="0"/>
                  </a:rPr>
                  <a:t>Ac</a:t>
                </a:r>
                <a:r>
                  <a:rPr lang="fr-FR" sz="1600" b="1" dirty="0">
                    <a:solidFill>
                      <a:schemeClr val="bg1"/>
                    </a:solidFill>
                    <a:latin typeface="Rockwell" pitchFamily="18" charset="0"/>
                  </a:rPr>
                  <a:t>.</a:t>
                </a:r>
                <a:endParaRPr lang="fr-FR" sz="1600" b="1" dirty="0" smtClean="0">
                  <a:solidFill>
                    <a:schemeClr val="bg1"/>
                  </a:solidFill>
                  <a:latin typeface="Rockwell" pitchFamily="18" charset="0"/>
                </a:endParaRPr>
              </a:p>
              <a:p>
                <a:pPr algn="ctr"/>
                <a:r>
                  <a:rPr lang="fr-FR" sz="1600" b="1" dirty="0" err="1" smtClean="0">
                    <a:solidFill>
                      <a:schemeClr val="bg1"/>
                    </a:solidFill>
                  </a:rPr>
                  <a:t>Ac.organiques</a:t>
                </a:r>
                <a:endParaRPr lang="fr-FR" sz="1600" b="1" dirty="0">
                  <a:solidFill>
                    <a:schemeClr val="bg1"/>
                  </a:solidFill>
                </a:endParaRPr>
              </a:p>
            </p:txBody>
          </p:sp>
          <p:sp>
            <p:nvSpPr>
              <p:cNvPr id="26" name="Flèche droite 25"/>
              <p:cNvSpPr/>
              <p:nvPr/>
            </p:nvSpPr>
            <p:spPr>
              <a:xfrm>
                <a:off x="2214546" y="4071942"/>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a:off x="5044356" y="4071942"/>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e 34"/>
            <p:cNvGrpSpPr/>
            <p:nvPr/>
          </p:nvGrpSpPr>
          <p:grpSpPr>
            <a:xfrm>
              <a:off x="2197585" y="4714884"/>
              <a:ext cx="6194259" cy="1072700"/>
              <a:chOff x="2197585" y="4714884"/>
              <a:chExt cx="6194259" cy="1072700"/>
            </a:xfrm>
          </p:grpSpPr>
          <p:sp>
            <p:nvSpPr>
              <p:cNvPr id="15" name="ZoneTexte 14"/>
              <p:cNvSpPr txBox="1"/>
              <p:nvPr/>
            </p:nvSpPr>
            <p:spPr>
              <a:xfrm>
                <a:off x="6215074" y="4987365"/>
                <a:ext cx="2176770" cy="800219"/>
              </a:xfrm>
              <a:prstGeom prst="rect">
                <a:avLst/>
              </a:prstGeom>
              <a:solidFill>
                <a:schemeClr val="accent2"/>
              </a:solidFill>
            </p:spPr>
            <p:txBody>
              <a:bodyPr wrap="square" rtlCol="0">
                <a:spAutoFit/>
              </a:bodyPr>
              <a:lstStyle/>
              <a:p>
                <a:pPr algn="ctr"/>
                <a:r>
                  <a:rPr lang="fr-FR" sz="1600" b="1" dirty="0" err="1">
                    <a:solidFill>
                      <a:schemeClr val="bg1"/>
                    </a:solidFill>
                    <a:latin typeface="Rockwell" pitchFamily="18" charset="0"/>
                  </a:rPr>
                  <a:t>Nutritional</a:t>
                </a:r>
                <a:r>
                  <a:rPr lang="fr-FR" sz="1600" b="1" dirty="0">
                    <a:solidFill>
                      <a:schemeClr val="bg1"/>
                    </a:solidFill>
                    <a:latin typeface="Rockwell" pitchFamily="18" charset="0"/>
                  </a:rPr>
                  <a:t> </a:t>
                </a:r>
                <a:r>
                  <a:rPr lang="fr-FR" sz="1600" b="1" dirty="0" err="1">
                    <a:solidFill>
                      <a:schemeClr val="bg1"/>
                    </a:solidFill>
                    <a:latin typeface="Rockwell" pitchFamily="18" charset="0"/>
                  </a:rPr>
                  <a:t>competition</a:t>
                </a:r>
                <a:endParaRPr lang="fr-FR" sz="1600" b="1" dirty="0">
                  <a:solidFill>
                    <a:schemeClr val="bg1"/>
                  </a:solidFill>
                  <a:latin typeface="Rockwell" pitchFamily="18" charset="0"/>
                </a:endParaRPr>
              </a:p>
              <a:p>
                <a:pPr algn="ctr"/>
                <a:r>
                  <a:rPr lang="fr-FR" sz="1400" b="1" dirty="0" smtClean="0">
                    <a:solidFill>
                      <a:schemeClr val="bg1"/>
                    </a:solidFill>
                  </a:rPr>
                  <a:t>Compétition nutritionnelle</a:t>
                </a:r>
                <a:endParaRPr lang="fr-FR" sz="1400" b="1" dirty="0">
                  <a:solidFill>
                    <a:schemeClr val="bg1"/>
                  </a:solidFill>
                </a:endParaRPr>
              </a:p>
            </p:txBody>
          </p:sp>
          <p:sp>
            <p:nvSpPr>
              <p:cNvPr id="16" name="ZoneTexte 15"/>
              <p:cNvSpPr txBox="1"/>
              <p:nvPr/>
            </p:nvSpPr>
            <p:spPr>
              <a:xfrm>
                <a:off x="3286116" y="4929198"/>
                <a:ext cx="1643074" cy="830997"/>
              </a:xfrm>
              <a:prstGeom prst="rect">
                <a:avLst/>
              </a:prstGeom>
              <a:solidFill>
                <a:schemeClr val="accent2"/>
              </a:solidFill>
            </p:spPr>
            <p:txBody>
              <a:bodyPr wrap="square" rtlCol="0">
                <a:spAutoFit/>
              </a:bodyPr>
              <a:lstStyle/>
              <a:p>
                <a:pPr algn="ctr"/>
                <a:r>
                  <a:rPr lang="fr-FR" sz="1600" b="1" dirty="0" smtClean="0">
                    <a:solidFill>
                      <a:schemeClr val="bg1"/>
                    </a:solidFill>
                  </a:rPr>
                  <a:t>Enzymes: Arginine </a:t>
                </a:r>
                <a:r>
                  <a:rPr lang="fr-FR" sz="1600" b="1" dirty="0" err="1" smtClean="0">
                    <a:solidFill>
                      <a:schemeClr val="bg1"/>
                    </a:solidFill>
                  </a:rPr>
                  <a:t>Desaminase</a:t>
                </a:r>
                <a:endParaRPr lang="fr-FR" sz="1600" b="1" dirty="0">
                  <a:solidFill>
                    <a:schemeClr val="bg1"/>
                  </a:solidFill>
                </a:endParaRPr>
              </a:p>
            </p:txBody>
          </p:sp>
          <p:sp>
            <p:nvSpPr>
              <p:cNvPr id="28" name="Flèche droite 27"/>
              <p:cNvSpPr/>
              <p:nvPr/>
            </p:nvSpPr>
            <p:spPr>
              <a:xfrm rot="1433154">
                <a:off x="2197585" y="4714884"/>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droite 28"/>
              <p:cNvSpPr/>
              <p:nvPr/>
            </p:nvSpPr>
            <p:spPr>
              <a:xfrm>
                <a:off x="5072066" y="5143512"/>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p:cNvGrpSpPr/>
            <p:nvPr/>
          </p:nvGrpSpPr>
          <p:grpSpPr>
            <a:xfrm>
              <a:off x="2143045" y="1392787"/>
              <a:ext cx="5715103" cy="1448871"/>
              <a:chOff x="2143045" y="1392787"/>
              <a:chExt cx="5715103" cy="1448871"/>
            </a:xfrm>
          </p:grpSpPr>
          <p:sp>
            <p:nvSpPr>
              <p:cNvPr id="18" name="ZoneTexte 17"/>
              <p:cNvSpPr txBox="1"/>
              <p:nvPr/>
            </p:nvSpPr>
            <p:spPr>
              <a:xfrm>
                <a:off x="3357554" y="2256883"/>
                <a:ext cx="1643074" cy="584775"/>
              </a:xfrm>
              <a:prstGeom prst="rect">
                <a:avLst/>
              </a:prstGeom>
              <a:solidFill>
                <a:schemeClr val="accent2"/>
              </a:solidFill>
            </p:spPr>
            <p:txBody>
              <a:bodyPr wrap="square" rtlCol="0">
                <a:spAutoFit/>
              </a:bodyPr>
              <a:lstStyle/>
              <a:p>
                <a:pPr algn="ctr"/>
                <a:r>
                  <a:rPr lang="fr-FR" sz="1600" b="1" dirty="0">
                    <a:solidFill>
                      <a:schemeClr val="bg1"/>
                    </a:solidFill>
                    <a:latin typeface="Rockwell" pitchFamily="18" charset="0"/>
                  </a:rPr>
                  <a:t>Biosurfactant</a:t>
                </a:r>
                <a:endParaRPr lang="fr-FR" sz="1600" b="1" dirty="0" smtClean="0">
                  <a:solidFill>
                    <a:schemeClr val="bg1"/>
                  </a:solidFill>
                  <a:latin typeface="Rockwell" pitchFamily="18" charset="0"/>
                </a:endParaRPr>
              </a:p>
              <a:p>
                <a:pPr algn="ctr"/>
                <a:r>
                  <a:rPr lang="fr-FR" sz="1600" b="1" dirty="0" smtClean="0">
                    <a:solidFill>
                      <a:schemeClr val="bg1"/>
                    </a:solidFill>
                  </a:rPr>
                  <a:t>Biosurfactant</a:t>
                </a:r>
                <a:endParaRPr lang="fr-FR" sz="1600" b="1" dirty="0">
                  <a:solidFill>
                    <a:schemeClr val="bg1"/>
                  </a:solidFill>
                </a:endParaRPr>
              </a:p>
            </p:txBody>
          </p:sp>
          <p:grpSp>
            <p:nvGrpSpPr>
              <p:cNvPr id="32" name="Groupe 31"/>
              <p:cNvGrpSpPr/>
              <p:nvPr/>
            </p:nvGrpSpPr>
            <p:grpSpPr>
              <a:xfrm>
                <a:off x="2143045" y="1392787"/>
                <a:ext cx="5715103" cy="1321833"/>
                <a:chOff x="2143045" y="1392787"/>
                <a:chExt cx="5715103" cy="1321833"/>
              </a:xfrm>
            </p:grpSpPr>
            <p:sp>
              <p:nvSpPr>
                <p:cNvPr id="9" name="ZoneTexte 8"/>
                <p:cNvSpPr txBox="1"/>
                <p:nvPr/>
              </p:nvSpPr>
              <p:spPr>
                <a:xfrm>
                  <a:off x="3357554" y="1392787"/>
                  <a:ext cx="1643074" cy="584775"/>
                </a:xfrm>
                <a:prstGeom prst="rect">
                  <a:avLst/>
                </a:prstGeom>
                <a:solidFill>
                  <a:schemeClr val="accent2"/>
                </a:solidFill>
              </p:spPr>
              <p:txBody>
                <a:bodyPr wrap="square" rtlCol="0">
                  <a:spAutoFit/>
                </a:bodyPr>
                <a:lstStyle/>
                <a:p>
                  <a:pPr algn="ctr"/>
                  <a:r>
                    <a:rPr lang="fr-FR" sz="1600" b="1" dirty="0" err="1" smtClean="0">
                      <a:solidFill>
                        <a:schemeClr val="bg1"/>
                      </a:solidFill>
                      <a:latin typeface="Rockwell" pitchFamily="18" charset="0"/>
                    </a:rPr>
                    <a:t>Bacteriocins</a:t>
                  </a:r>
                  <a:endParaRPr lang="fr-FR" sz="1600" b="1" dirty="0" smtClean="0">
                    <a:solidFill>
                      <a:schemeClr val="bg1"/>
                    </a:solidFill>
                    <a:latin typeface="Rockwell" pitchFamily="18" charset="0"/>
                  </a:endParaRPr>
                </a:p>
                <a:p>
                  <a:pPr algn="ctr"/>
                  <a:r>
                    <a:rPr lang="fr-FR" sz="1600" b="1" dirty="0" smtClean="0">
                      <a:solidFill>
                        <a:schemeClr val="bg1"/>
                      </a:solidFill>
                    </a:rPr>
                    <a:t>Bactériocines</a:t>
                  </a:r>
                  <a:endParaRPr lang="fr-FR" sz="1600" b="1" dirty="0">
                    <a:solidFill>
                      <a:schemeClr val="bg1"/>
                    </a:solidFill>
                  </a:endParaRPr>
                </a:p>
              </p:txBody>
            </p:sp>
            <p:sp>
              <p:nvSpPr>
                <p:cNvPr id="10" name="ZoneTexte 9"/>
                <p:cNvSpPr txBox="1"/>
                <p:nvPr/>
              </p:nvSpPr>
              <p:spPr>
                <a:xfrm>
                  <a:off x="6215074" y="1857364"/>
                  <a:ext cx="1643074" cy="553998"/>
                </a:xfrm>
                <a:prstGeom prst="rect">
                  <a:avLst/>
                </a:prstGeom>
                <a:solidFill>
                  <a:schemeClr val="accent2"/>
                </a:solidFill>
              </p:spPr>
              <p:txBody>
                <a:bodyPr wrap="square" rtlCol="0">
                  <a:spAutoFit/>
                </a:bodyPr>
                <a:lstStyle/>
                <a:p>
                  <a:pPr algn="ctr"/>
                  <a:r>
                    <a:rPr lang="fr-FR" sz="1600" b="1" dirty="0" err="1">
                      <a:solidFill>
                        <a:schemeClr val="bg1"/>
                      </a:solidFill>
                      <a:latin typeface="Rockwell" pitchFamily="18" charset="0"/>
                    </a:rPr>
                    <a:t>Cell</a:t>
                  </a:r>
                  <a:r>
                    <a:rPr lang="fr-FR" sz="1600" b="1" dirty="0">
                      <a:solidFill>
                        <a:schemeClr val="bg1"/>
                      </a:solidFill>
                      <a:latin typeface="Rockwell" pitchFamily="18" charset="0"/>
                    </a:rPr>
                    <a:t> </a:t>
                  </a:r>
                  <a:r>
                    <a:rPr lang="fr-FR" sz="1600" b="1" dirty="0" err="1">
                      <a:solidFill>
                        <a:schemeClr val="bg1"/>
                      </a:solidFill>
                      <a:latin typeface="Rockwell" pitchFamily="18" charset="0"/>
                    </a:rPr>
                    <a:t>Lysis</a:t>
                  </a:r>
                  <a:endParaRPr lang="fr-FR" sz="1600" b="1" dirty="0" smtClean="0">
                    <a:solidFill>
                      <a:schemeClr val="bg1"/>
                    </a:solidFill>
                    <a:latin typeface="Rockwell" pitchFamily="18" charset="0"/>
                  </a:endParaRPr>
                </a:p>
                <a:p>
                  <a:pPr algn="ctr"/>
                  <a:r>
                    <a:rPr lang="fr-FR" sz="1400" b="1" dirty="0" smtClean="0">
                      <a:solidFill>
                        <a:schemeClr val="bg1"/>
                      </a:solidFill>
                    </a:rPr>
                    <a:t>Lyse Cellulaire</a:t>
                  </a:r>
                  <a:endParaRPr lang="fr-FR" sz="1400" b="1" dirty="0">
                    <a:solidFill>
                      <a:schemeClr val="bg1"/>
                    </a:solidFill>
                  </a:endParaRPr>
                </a:p>
              </p:txBody>
            </p:sp>
            <p:sp>
              <p:nvSpPr>
                <p:cNvPr id="21" name="Flèche courbée vers le bas 20"/>
                <p:cNvSpPr/>
                <p:nvPr/>
              </p:nvSpPr>
              <p:spPr>
                <a:xfrm>
                  <a:off x="5000628" y="1428736"/>
                  <a:ext cx="1428760" cy="428628"/>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Flèche courbée vers le haut 21"/>
                <p:cNvSpPr/>
                <p:nvPr/>
              </p:nvSpPr>
              <p:spPr>
                <a:xfrm>
                  <a:off x="5000628" y="2285992"/>
                  <a:ext cx="1428760" cy="428628"/>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1" name="Groupe 30"/>
                <p:cNvGrpSpPr/>
                <p:nvPr/>
              </p:nvGrpSpPr>
              <p:grpSpPr>
                <a:xfrm>
                  <a:off x="2143045" y="1928802"/>
                  <a:ext cx="1089139" cy="432426"/>
                  <a:chOff x="2143045" y="2139318"/>
                  <a:chExt cx="1089139" cy="432426"/>
                </a:xfrm>
              </p:grpSpPr>
              <p:sp>
                <p:nvSpPr>
                  <p:cNvPr id="23" name="Flèche vers le bas 22"/>
                  <p:cNvSpPr/>
                  <p:nvPr/>
                </p:nvSpPr>
                <p:spPr>
                  <a:xfrm rot="15766603">
                    <a:off x="2582753" y="1699610"/>
                    <a:ext cx="209723" cy="1089139"/>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29"/>
                  <p:cNvSpPr/>
                  <p:nvPr/>
                </p:nvSpPr>
                <p:spPr>
                  <a:xfrm rot="690238">
                    <a:off x="2143108" y="2428868"/>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grpSp>
      <p:sp>
        <p:nvSpPr>
          <p:cNvPr id="39" name="ZoneTexte 38"/>
          <p:cNvSpPr txBox="1"/>
          <p:nvPr/>
        </p:nvSpPr>
        <p:spPr>
          <a:xfrm>
            <a:off x="2944518" y="1190138"/>
            <a:ext cx="5286412" cy="646331"/>
          </a:xfrm>
          <a:prstGeom prst="rect">
            <a:avLst/>
          </a:prstGeom>
          <a:solidFill>
            <a:schemeClr val="accent2"/>
          </a:solidFill>
        </p:spPr>
        <p:txBody>
          <a:bodyPr wrap="square" rtlCol="0">
            <a:spAutoFit/>
          </a:bodyPr>
          <a:lstStyle/>
          <a:p>
            <a:pPr algn="ctr"/>
            <a:r>
              <a:rPr lang="en-US" b="1" dirty="0">
                <a:solidFill>
                  <a:schemeClr val="bg1"/>
                </a:solidFill>
                <a:latin typeface="Rockwell" pitchFamily="18" charset="0"/>
              </a:rPr>
              <a:t>1st Reason: Inhibition of pathogen growth</a:t>
            </a:r>
            <a:endParaRPr lang="fr-FR" b="1" dirty="0" smtClean="0">
              <a:solidFill>
                <a:schemeClr val="bg1"/>
              </a:solidFill>
              <a:latin typeface="Rockwell" pitchFamily="18" charset="0"/>
            </a:endParaRPr>
          </a:p>
          <a:p>
            <a:r>
              <a:rPr lang="fr-FR" b="1" dirty="0" smtClean="0">
                <a:solidFill>
                  <a:schemeClr val="bg1"/>
                </a:solidFill>
              </a:rPr>
              <a:t>1</a:t>
            </a:r>
            <a:r>
              <a:rPr lang="fr-FR" b="1" baseline="30000" dirty="0" smtClean="0">
                <a:solidFill>
                  <a:schemeClr val="bg1"/>
                </a:solidFill>
              </a:rPr>
              <a:t>éres</a:t>
            </a:r>
            <a:r>
              <a:rPr lang="fr-FR" b="1" dirty="0" smtClean="0">
                <a:solidFill>
                  <a:schemeClr val="bg1"/>
                </a:solidFill>
              </a:rPr>
              <a:t> Raisons: Inhibition de la croissance du pathogène</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861100"/>
            <a:ext cx="8501122" cy="1354217"/>
          </a:xfrm>
          <a:prstGeom prst="rect">
            <a:avLst/>
          </a:prstGeom>
          <a:noFill/>
        </p:spPr>
        <p:txBody>
          <a:bodyPr wrap="square" rtlCol="0">
            <a:spAutoFit/>
          </a:bodyPr>
          <a:lstStyle/>
          <a:p>
            <a:r>
              <a:rPr lang="en-US" b="1" u="sng" dirty="0">
                <a:solidFill>
                  <a:srgbClr val="FF0000"/>
                </a:solidFill>
              </a:rPr>
              <a:t>Fuller (1991): </a:t>
            </a:r>
            <a:r>
              <a:rPr lang="en-US" b="1" dirty="0" smtClean="0">
                <a:solidFill>
                  <a:srgbClr val="FF0000"/>
                </a:solidFill>
              </a:rPr>
              <a:t>“Microorganisms </a:t>
            </a:r>
            <a:r>
              <a:rPr lang="en-US" b="1" dirty="0">
                <a:solidFill>
                  <a:srgbClr val="FF0000"/>
                </a:solidFill>
              </a:rPr>
              <a:t>added to the diet </a:t>
            </a:r>
            <a:r>
              <a:rPr lang="en-US" b="1" dirty="0"/>
              <a:t>and beneficially </a:t>
            </a:r>
            <a:r>
              <a:rPr lang="en-US" b="1" dirty="0">
                <a:solidFill>
                  <a:srgbClr val="FF0000"/>
                </a:solidFill>
              </a:rPr>
              <a:t>influencing the host animal by </a:t>
            </a:r>
            <a:r>
              <a:rPr lang="en-US" b="1" dirty="0"/>
              <a:t>improving</a:t>
            </a:r>
            <a:r>
              <a:rPr lang="en-US" b="1" dirty="0">
                <a:solidFill>
                  <a:srgbClr val="FF0000"/>
                </a:solidFill>
              </a:rPr>
              <a:t> the balance of its intestinal flora</a:t>
            </a:r>
            <a:r>
              <a:rPr lang="en-US" b="1" dirty="0" smtClean="0">
                <a:solidFill>
                  <a:srgbClr val="FF0000"/>
                </a:solidFill>
              </a:rPr>
              <a:t>”.</a:t>
            </a:r>
          </a:p>
          <a:p>
            <a:endParaRPr lang="en-US" b="1" dirty="0" smtClean="0">
              <a:solidFill>
                <a:srgbClr val="FF0000"/>
              </a:solidFill>
            </a:endParaRPr>
          </a:p>
          <a:p>
            <a:pPr algn="just"/>
            <a:r>
              <a:rPr lang="fr-FR" sz="1400" b="1" dirty="0">
                <a:solidFill>
                  <a:srgbClr val="0070C0"/>
                </a:solidFill>
                <a:latin typeface="Rockwell" pitchFamily="18" charset="0"/>
              </a:rPr>
              <a:t>Fuller (1991) : «</a:t>
            </a:r>
            <a:r>
              <a:rPr lang="fr-FR" sz="1400" b="1" dirty="0">
                <a:latin typeface="Rockwell" pitchFamily="18" charset="0"/>
              </a:rPr>
              <a:t> des </a:t>
            </a:r>
            <a:r>
              <a:rPr lang="fr-FR" sz="1400" b="1" dirty="0">
                <a:solidFill>
                  <a:srgbClr val="FF0000"/>
                </a:solidFill>
                <a:latin typeface="Rockwell" pitchFamily="18" charset="0"/>
              </a:rPr>
              <a:t>microorganismes</a:t>
            </a:r>
            <a:r>
              <a:rPr lang="fr-FR" sz="1400" b="1" dirty="0">
                <a:latin typeface="Rockwell" pitchFamily="18" charset="0"/>
              </a:rPr>
              <a:t> ajoutés à l’alimentation et influençant de manière bénéfique l’animal hôte en </a:t>
            </a:r>
            <a:r>
              <a:rPr lang="fr-FR" sz="1400" b="1" dirty="0">
                <a:solidFill>
                  <a:srgbClr val="FF0000"/>
                </a:solidFill>
                <a:latin typeface="Rockwell" pitchFamily="18" charset="0"/>
              </a:rPr>
              <a:t>améliorant l’équilibre de sa flore intestinale</a:t>
            </a:r>
            <a:r>
              <a:rPr lang="fr-FR" sz="1400" b="1" dirty="0">
                <a:latin typeface="Rockwell" pitchFamily="18" charset="0"/>
              </a:rPr>
              <a:t> </a:t>
            </a:r>
            <a:r>
              <a:rPr lang="fr-FR" sz="1400" b="1" dirty="0" smtClean="0">
                <a:solidFill>
                  <a:srgbClr val="FF0000"/>
                </a:solidFill>
                <a:latin typeface="Rockwell" pitchFamily="18" charset="0"/>
              </a:rPr>
              <a:t>»</a:t>
            </a:r>
            <a:endParaRPr lang="fr-FR" sz="1400" b="1" dirty="0">
              <a:solidFill>
                <a:srgbClr val="FF0000"/>
              </a:solidFill>
              <a:latin typeface="Rockwell" pitchFamily="18" charset="0"/>
            </a:endParaRPr>
          </a:p>
        </p:txBody>
      </p:sp>
      <p:sp>
        <p:nvSpPr>
          <p:cNvPr id="3" name="Text Box 6"/>
          <p:cNvSpPr txBox="1">
            <a:spLocks noChangeArrowheads="1"/>
          </p:cNvSpPr>
          <p:nvPr/>
        </p:nvSpPr>
        <p:spPr bwMode="auto">
          <a:xfrm>
            <a:off x="323528" y="3117736"/>
            <a:ext cx="8679338" cy="2831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pPr>
            <a:r>
              <a:rPr kumimoji="0" lang="fr-FR" sz="1600" b="1" i="0" u="sng" strike="noStrike" cap="none" normalizeH="0" baseline="0" dirty="0" smtClean="0">
                <a:ln>
                  <a:noFill/>
                </a:ln>
                <a:solidFill>
                  <a:srgbClr val="FF0000"/>
                </a:solidFill>
                <a:effectLst/>
                <a:latin typeface="Arial" pitchFamily="34" charset="0"/>
                <a:cs typeface="Arial" pitchFamily="34" charset="0"/>
              </a:rPr>
              <a:t>Last Definition (2002)</a:t>
            </a: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algn="just" fontAlgn="base">
              <a:spcBef>
                <a:spcPct val="0"/>
              </a:spcBef>
              <a:spcAft>
                <a:spcPct val="0"/>
              </a:spcAft>
            </a:pPr>
            <a:r>
              <a:rPr kumimoji="0" lang="fr-FR" sz="1600" b="1" i="0" u="none" strike="noStrike" cap="none" normalizeH="0" baseline="0" dirty="0" smtClean="0">
                <a:ln>
                  <a:noFill/>
                </a:ln>
                <a:solidFill>
                  <a:schemeClr val="tx1"/>
                </a:solidFill>
                <a:effectLst/>
                <a:latin typeface="Arial" pitchFamily="34" charset="0"/>
                <a:cs typeface="Arial" pitchFamily="34" charset="0"/>
              </a:rPr>
              <a:t>«</a:t>
            </a:r>
            <a:r>
              <a:rPr lang="en-US" b="1" dirty="0">
                <a:solidFill>
                  <a:srgbClr val="FF0000"/>
                </a:solidFill>
              </a:rPr>
              <a:t>probiotics are live microorganisms which administered in adequate amounts confer a health benefit on the host </a:t>
            </a:r>
            <a:r>
              <a:rPr kumimoji="0" lang="fr-FR" sz="1600" b="1" i="0" u="none" strike="noStrike" cap="none" normalizeH="0" baseline="0" dirty="0" smtClean="0">
                <a:ln>
                  <a:noFill/>
                </a:ln>
                <a:solidFill>
                  <a:srgbClr val="FF0000"/>
                </a:solidFill>
                <a:effectLst/>
                <a:latin typeface="Arial" pitchFamily="34" charset="0"/>
                <a:cs typeface="Arial" pitchFamily="34" charset="0"/>
              </a:rPr>
              <a:t>». </a:t>
            </a:r>
          </a:p>
          <a:p>
            <a:pPr algn="just" fontAlgn="base">
              <a:spcBef>
                <a:spcPct val="0"/>
              </a:spcBef>
              <a:spcAft>
                <a:spcPct val="0"/>
              </a:spcAft>
            </a:pPr>
            <a:r>
              <a:rPr lang="fr-FR" b="1" u="sng" dirty="0" smtClean="0">
                <a:solidFill>
                  <a:srgbClr val="FF0000"/>
                </a:solidFill>
                <a:latin typeface="Arial" pitchFamily="34" charset="0"/>
                <a:cs typeface="Arial" pitchFamily="34" charset="0"/>
              </a:rPr>
              <a:t>(FAO</a:t>
            </a:r>
            <a:r>
              <a:rPr lang="fr-FR" b="1" u="sng" dirty="0">
                <a:solidFill>
                  <a:srgbClr val="FF0000"/>
                </a:solidFill>
                <a:latin typeface="Arial" pitchFamily="34" charset="0"/>
                <a:cs typeface="Arial" pitchFamily="34" charset="0"/>
              </a:rPr>
              <a:t>/ </a:t>
            </a:r>
            <a:r>
              <a:rPr lang="fr-FR" b="1" u="sng" dirty="0" smtClean="0">
                <a:solidFill>
                  <a:srgbClr val="FF0000"/>
                </a:solidFill>
                <a:latin typeface="Arial" pitchFamily="34" charset="0"/>
                <a:cs typeface="Arial" pitchFamily="34" charset="0"/>
              </a:rPr>
              <a:t>WHO)</a:t>
            </a:r>
            <a:r>
              <a:rPr lang="fr-FR" b="1" dirty="0" smtClean="0">
                <a:solidFill>
                  <a:srgbClr val="FF0000"/>
                </a:solidFill>
                <a:latin typeface="Arial" pitchFamily="34" charset="0"/>
                <a:cs typeface="Arial" pitchFamily="34" charset="0"/>
              </a:rPr>
              <a:t>  </a:t>
            </a:r>
            <a:r>
              <a:rPr lang="fr-FR" b="1" u="sng" dirty="0"/>
              <a:t>(</a:t>
            </a:r>
            <a:r>
              <a:rPr lang="fr-FR" b="1" dirty="0"/>
              <a:t>Food and Agriculture </a:t>
            </a:r>
            <a:r>
              <a:rPr lang="fr-FR" b="1" dirty="0" err="1"/>
              <a:t>Organization</a:t>
            </a:r>
            <a:r>
              <a:rPr lang="fr-FR" b="1" dirty="0"/>
              <a:t>)</a:t>
            </a:r>
            <a:r>
              <a:rPr lang="fr-FR" b="1" dirty="0">
                <a:solidFill>
                  <a:srgbClr val="FF0000"/>
                </a:solidFill>
                <a:latin typeface="Arial" pitchFamily="34" charset="0"/>
                <a:cs typeface="Arial" pitchFamily="34" charset="0"/>
              </a:rPr>
              <a:t> </a:t>
            </a:r>
            <a:r>
              <a:rPr lang="fr-FR" b="1" dirty="0">
                <a:latin typeface="Arial" pitchFamily="34" charset="0"/>
                <a:cs typeface="Arial" pitchFamily="34" charset="0"/>
              </a:rPr>
              <a:t>and (</a:t>
            </a:r>
            <a:r>
              <a:rPr lang="fr-FR" b="1" dirty="0"/>
              <a:t>World </a:t>
            </a:r>
            <a:r>
              <a:rPr lang="fr-FR" b="1" dirty="0" err="1"/>
              <a:t>Health</a:t>
            </a:r>
            <a:r>
              <a:rPr lang="fr-FR" b="1" dirty="0"/>
              <a:t> </a:t>
            </a:r>
            <a:r>
              <a:rPr lang="fr-FR" b="1" dirty="0" err="1"/>
              <a:t>Organization</a:t>
            </a:r>
            <a:r>
              <a:rPr lang="fr-FR" b="1" dirty="0"/>
              <a:t>) </a:t>
            </a:r>
            <a:r>
              <a:rPr lang="fr-FR" b="1" dirty="0">
                <a:solidFill>
                  <a:srgbClr val="FF0000"/>
                </a:solidFill>
              </a:rPr>
              <a:t>2002 </a:t>
            </a:r>
            <a:endParaRPr lang="fr-FR" b="1" dirty="0" smtClean="0">
              <a:solidFill>
                <a:srgbClr val="FF0000"/>
              </a:solidFill>
            </a:endParaRPr>
          </a:p>
          <a:p>
            <a:pPr fontAlgn="base">
              <a:spcBef>
                <a:spcPct val="0"/>
              </a:spcBef>
              <a:spcAft>
                <a:spcPct val="0"/>
              </a:spcAft>
            </a:pPr>
            <a:endParaRPr lang="fr-FR" b="1" dirty="0">
              <a:solidFill>
                <a:srgbClr val="FF0000"/>
              </a:solidFill>
            </a:endParaRPr>
          </a:p>
          <a:p>
            <a:pPr algn="just" fontAlgn="base">
              <a:spcBef>
                <a:spcPct val="0"/>
              </a:spcBef>
              <a:spcAft>
                <a:spcPct val="0"/>
              </a:spcAft>
            </a:pPr>
            <a:r>
              <a:rPr lang="fr-FR" sz="1400" b="1" u="sng" dirty="0">
                <a:solidFill>
                  <a:srgbClr val="0070C0"/>
                </a:solidFill>
                <a:latin typeface="Rockwell" pitchFamily="18" charset="0"/>
                <a:cs typeface="Arial" pitchFamily="34" charset="0"/>
              </a:rPr>
              <a:t>Définition La FAO </a:t>
            </a:r>
            <a:r>
              <a:rPr lang="fr-FR" sz="1400" b="1" u="sng" dirty="0">
                <a:latin typeface="Rockwell" pitchFamily="18" charset="0"/>
              </a:rPr>
              <a:t>(</a:t>
            </a:r>
            <a:r>
              <a:rPr lang="fr-FR" sz="1400" b="1" dirty="0">
                <a:latin typeface="Rockwell" pitchFamily="18" charset="0"/>
              </a:rPr>
              <a:t>Food and Agriculture </a:t>
            </a:r>
            <a:r>
              <a:rPr lang="fr-FR" sz="1400" b="1" dirty="0" err="1">
                <a:latin typeface="Rockwell" pitchFamily="18" charset="0"/>
              </a:rPr>
              <a:t>Organization</a:t>
            </a:r>
            <a:r>
              <a:rPr lang="fr-FR" sz="1400" b="1" dirty="0">
                <a:latin typeface="Rockwell" pitchFamily="18" charset="0"/>
              </a:rPr>
              <a:t>)</a:t>
            </a:r>
            <a:r>
              <a:rPr lang="fr-FR" sz="1400" b="1" dirty="0">
                <a:solidFill>
                  <a:srgbClr val="FF0000"/>
                </a:solidFill>
                <a:latin typeface="Rockwell" pitchFamily="18" charset="0"/>
                <a:cs typeface="Arial" pitchFamily="34" charset="0"/>
              </a:rPr>
              <a:t> </a:t>
            </a:r>
            <a:r>
              <a:rPr lang="fr-FR" sz="1400" b="1" dirty="0">
                <a:latin typeface="Rockwell" pitchFamily="18" charset="0"/>
                <a:cs typeface="Arial" pitchFamily="34" charset="0"/>
              </a:rPr>
              <a:t>et </a:t>
            </a:r>
            <a:r>
              <a:rPr lang="fr-FR" sz="1400" b="1" u="sng" dirty="0">
                <a:solidFill>
                  <a:srgbClr val="FF0000"/>
                </a:solidFill>
                <a:latin typeface="Rockwell" pitchFamily="18" charset="0"/>
                <a:cs typeface="Arial" pitchFamily="34" charset="0"/>
              </a:rPr>
              <a:t>l’OMS</a:t>
            </a:r>
            <a:r>
              <a:rPr lang="fr-FR" sz="1400" b="1" dirty="0">
                <a:solidFill>
                  <a:srgbClr val="FF0000"/>
                </a:solidFill>
                <a:latin typeface="Rockwell" pitchFamily="18" charset="0"/>
                <a:cs typeface="Arial" pitchFamily="34" charset="0"/>
              </a:rPr>
              <a:t> (</a:t>
            </a:r>
            <a:r>
              <a:rPr lang="fr-FR" sz="1400" b="1" dirty="0">
                <a:latin typeface="Rockwell" pitchFamily="18" charset="0"/>
              </a:rPr>
              <a:t>Organisation mondiale de la santé OU </a:t>
            </a:r>
            <a:r>
              <a:rPr lang="fr-FR" sz="1400" b="1" dirty="0">
                <a:solidFill>
                  <a:srgbClr val="FF0000"/>
                </a:solidFill>
                <a:latin typeface="Rockwell" pitchFamily="18" charset="0"/>
              </a:rPr>
              <a:t>WHO</a:t>
            </a:r>
            <a:r>
              <a:rPr lang="fr-FR" sz="1400" b="1" dirty="0">
                <a:latin typeface="Rockwell" pitchFamily="18" charset="0"/>
              </a:rPr>
              <a:t>) </a:t>
            </a:r>
            <a:r>
              <a:rPr lang="fr-FR" sz="1400" b="1" dirty="0">
                <a:solidFill>
                  <a:srgbClr val="FF0000"/>
                </a:solidFill>
                <a:latin typeface="Rockwell" pitchFamily="18" charset="0"/>
              </a:rPr>
              <a:t>2002 </a:t>
            </a:r>
          </a:p>
          <a:p>
            <a:pPr lvl="0" algn="ctr" fontAlgn="base">
              <a:spcBef>
                <a:spcPct val="0"/>
              </a:spcBef>
              <a:spcAft>
                <a:spcPct val="0"/>
              </a:spcAft>
            </a:pPr>
            <a:endParaRPr lang="fr-FR" sz="1400" b="1" dirty="0">
              <a:latin typeface="Rockwell" pitchFamily="18" charset="0"/>
              <a:cs typeface="Arial" pitchFamily="34" charset="0"/>
            </a:endParaRPr>
          </a:p>
          <a:p>
            <a:pPr lvl="0" algn="just" fontAlgn="base">
              <a:spcBef>
                <a:spcPct val="0"/>
              </a:spcBef>
              <a:spcAft>
                <a:spcPct val="0"/>
              </a:spcAft>
            </a:pPr>
            <a:r>
              <a:rPr lang="fr-FR" sz="1400" b="1" dirty="0">
                <a:latin typeface="Rockwell" pitchFamily="18" charset="0"/>
                <a:cs typeface="Arial" pitchFamily="34" charset="0"/>
              </a:rPr>
              <a:t>« </a:t>
            </a:r>
            <a:r>
              <a:rPr lang="fr-FR" sz="1400" b="1" dirty="0" smtClean="0">
                <a:solidFill>
                  <a:srgbClr val="0070C0"/>
                </a:solidFill>
                <a:latin typeface="Rockwell" pitchFamily="18" charset="0"/>
                <a:cs typeface="Arial" pitchFamily="34" charset="0"/>
              </a:rPr>
              <a:t>micro-organismes vivants qui lorsqu’ils sont administrés en quantités adéquates, exercent une action bénéfique sur la santé de l’hôte qui les ingère</a:t>
            </a:r>
            <a:r>
              <a:rPr lang="fr-FR" sz="1400" b="1" dirty="0" smtClean="0">
                <a:solidFill>
                  <a:schemeClr val="bg2">
                    <a:lumMod val="10000"/>
                  </a:schemeClr>
                </a:solidFill>
                <a:latin typeface="Rockwell" pitchFamily="18" charset="0"/>
                <a:cs typeface="Arial" pitchFamily="34" charset="0"/>
              </a:rPr>
              <a:t>».</a:t>
            </a:r>
            <a:endParaRPr lang="fr-FR" sz="1400" b="1" dirty="0">
              <a:solidFill>
                <a:srgbClr val="FF0000"/>
              </a:solidFill>
              <a:latin typeface="Rockwell" pitchFamily="18" charset="0"/>
            </a:endParaRPr>
          </a:p>
        </p:txBody>
      </p:sp>
    </p:spTree>
    <p:extLst>
      <p:ext uri="{BB962C8B-B14F-4D97-AF65-F5344CB8AC3E}">
        <p14:creationId xmlns:p14="http://schemas.microsoft.com/office/powerpoint/2010/main" val="255809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1403648" y="962719"/>
            <a:ext cx="7056784" cy="4770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2800"/>
              <a:buFont typeface="Times New Roman" pitchFamily="18" charset="0"/>
              <a:buChar char="•"/>
              <a:tabLst/>
            </a:pP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Class I:  The</a:t>
            </a:r>
            <a:r>
              <a:rPr kumimoji="0" lang="fr-FR" sz="1600" b="1" i="0" u="none" strike="noStrike" cap="none" normalizeH="0" dirty="0" smtClean="0">
                <a:ln>
                  <a:noFill/>
                </a:ln>
                <a:solidFill>
                  <a:srgbClr val="FF0000"/>
                </a:solidFill>
                <a:effectLst/>
                <a:latin typeface="Rockwell Condensed" pitchFamily="18" charset="0"/>
                <a:cs typeface="Arial" pitchFamily="34" charset="0"/>
              </a:rPr>
              <a:t> </a:t>
            </a:r>
            <a:r>
              <a:rPr kumimoji="0" lang="fr-FR" sz="1600" b="1" i="0" u="none" strike="noStrike" cap="none" normalizeH="0" dirty="0" err="1" smtClean="0">
                <a:ln>
                  <a:noFill/>
                </a:ln>
                <a:solidFill>
                  <a:srgbClr val="FF0000"/>
                </a:solidFill>
                <a:effectLst/>
                <a:latin typeface="Rockwell Condensed" pitchFamily="18" charset="0"/>
                <a:cs typeface="Arial" pitchFamily="34" charset="0"/>
              </a:rPr>
              <a:t>Lantibiotics</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a:t>
            </a:r>
          </a:p>
          <a:p>
            <a:pPr lvl="0" fontAlgn="base">
              <a:spcBef>
                <a:spcPct val="0"/>
              </a:spcBef>
              <a:spcAft>
                <a:spcPct val="0"/>
              </a:spcAft>
              <a:buClr>
                <a:schemeClr val="tx1"/>
              </a:buClr>
              <a:buSzPts val="2800"/>
            </a:pPr>
            <a:r>
              <a:rPr lang="fr-FR" sz="1600" b="1" dirty="0">
                <a:solidFill>
                  <a:srgbClr val="FF0000"/>
                </a:solidFill>
                <a:latin typeface="Rockwell Condensed" pitchFamily="18" charset="0"/>
                <a:cs typeface="Arial" pitchFamily="34" charset="0"/>
              </a:rPr>
              <a:t>Small </a:t>
            </a:r>
            <a:r>
              <a:rPr lang="fr-FR" sz="1600" b="1" dirty="0" err="1">
                <a:solidFill>
                  <a:srgbClr val="FF0000"/>
                </a:solidFill>
                <a:latin typeface="Rockwell Condensed" pitchFamily="18" charset="0"/>
                <a:cs typeface="Arial" pitchFamily="34" charset="0"/>
              </a:rPr>
              <a:t>modified</a:t>
            </a:r>
            <a:r>
              <a:rPr lang="fr-FR" sz="1600" b="1" dirty="0">
                <a:solidFill>
                  <a:srgbClr val="FF0000"/>
                </a:solidFill>
                <a:latin typeface="Rockwell Condensed" pitchFamily="18" charset="0"/>
                <a:cs typeface="Arial" pitchFamily="34" charset="0"/>
              </a:rPr>
              <a:t> peptides (</a:t>
            </a:r>
            <a:r>
              <a:rPr lang="fr-FR" sz="1600" b="1" dirty="0" err="1" smtClean="0">
                <a:solidFill>
                  <a:srgbClr val="FF0000"/>
                </a:solidFill>
                <a:latin typeface="Rockwell Condensed" pitchFamily="18" charset="0"/>
                <a:cs typeface="Arial" pitchFamily="34" charset="0"/>
              </a:rPr>
              <a:t>nisin</a:t>
            </a:r>
            <a:r>
              <a:rPr lang="fr-FR" sz="1600" b="1" dirty="0" smtClean="0">
                <a:solidFill>
                  <a:srgbClr val="FF0000"/>
                </a:solidFill>
                <a:latin typeface="Rockwell Condensed" pitchFamily="18" charset="0"/>
                <a:cs typeface="Arial" pitchFamily="34" charset="0"/>
              </a:rPr>
              <a:t>) </a:t>
            </a:r>
            <a:endParaRPr kumimoji="0" lang="fr-FR" sz="1600" b="1" i="0" u="none" strike="noStrike" cap="none" normalizeH="0" baseline="0" dirty="0" smtClean="0">
              <a:ln>
                <a:noFill/>
              </a:ln>
              <a:solidFill>
                <a:srgbClr val="FF0000"/>
              </a:solidFill>
              <a:effectLst/>
              <a:latin typeface="Rockwell Condense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tx1"/>
              </a:buClr>
              <a:buSzPts val="2800"/>
              <a:tabLst/>
            </a:pP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fr-FR" sz="1600" b="1" i="0" u="none" strike="noStrike" cap="none" normalizeH="0" dirty="0" smtClean="0">
                <a:ln>
                  <a:noFill/>
                </a:ln>
                <a:solidFill>
                  <a:schemeClr val="tx1"/>
                </a:solidFill>
                <a:effectLst/>
                <a:latin typeface="Times New Roman" pitchFamily="18" charset="0"/>
                <a:cs typeface="Arial" pitchFamily="34" charset="0"/>
              </a:rPr>
              <a:t> </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Classe I: </a:t>
            </a:r>
            <a:r>
              <a:rPr kumimoji="0" lang="fr-FR" sz="1600" b="1" i="0" u="none" strike="noStrike" cap="none" normalizeH="0" baseline="0" dirty="0" err="1" smtClean="0">
                <a:ln>
                  <a:noFill/>
                </a:ln>
                <a:solidFill>
                  <a:schemeClr val="tx1"/>
                </a:solidFill>
                <a:effectLst/>
                <a:latin typeface="Times New Roman" pitchFamily="18" charset="0"/>
                <a:cs typeface="Arial" pitchFamily="34" charset="0"/>
              </a:rPr>
              <a:t>Lantibiotiques</a:t>
            </a:r>
            <a:endParaRPr kumimoji="0" lang="fr-F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cs typeface="Arial" pitchFamily="34" charset="0"/>
              </a:rPr>
              <a:t>Petits peptides modifiés (</a:t>
            </a:r>
            <a:r>
              <a:rPr kumimoji="0" lang="fr-FR" sz="1600" b="1" i="0" u="none" strike="noStrike" cap="none" normalizeH="0" baseline="0" dirty="0" err="1" smtClean="0">
                <a:ln>
                  <a:noFill/>
                </a:ln>
                <a:solidFill>
                  <a:schemeClr val="tx1"/>
                </a:solidFill>
                <a:effectLst/>
                <a:latin typeface="Times New Roman" pitchFamily="18" charset="0"/>
                <a:cs typeface="Arial" pitchFamily="34" charset="0"/>
              </a:rPr>
              <a:t>nisine</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Times New Roman" pitchFamily="18" charset="0"/>
              <a:cs typeface="Arial" pitchFamily="34" charset="0"/>
            </a:endParaRPr>
          </a:p>
          <a:p>
            <a:pPr lvl="0" fontAlgn="base">
              <a:spcBef>
                <a:spcPct val="0"/>
              </a:spcBef>
              <a:spcAft>
                <a:spcPct val="0"/>
              </a:spcAft>
              <a:buClr>
                <a:schemeClr val="tx1"/>
              </a:buClr>
              <a:buSzPts val="2800"/>
              <a:buFont typeface="Times New Roman" pitchFamily="18" charset="0"/>
              <a:buChar char="•"/>
            </a:pP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Class II:   The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small</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heat</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stable non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lantibiotics</a:t>
            </a:r>
            <a:r>
              <a:rPr lang="en-US" sz="1600" b="1" dirty="0" smtClean="0">
                <a:solidFill>
                  <a:srgbClr val="FF0000"/>
                </a:solidFill>
                <a:latin typeface="Rockwell Condensed" pitchFamily="18" charset="0"/>
                <a:cs typeface="Arial" pitchFamily="34" charset="0"/>
              </a:rPr>
              <a:t>/unmodified peptides</a:t>
            </a:r>
          </a:p>
          <a:p>
            <a:pPr lvl="0" fontAlgn="base">
              <a:spcBef>
                <a:spcPct val="0"/>
              </a:spcBef>
              <a:spcAft>
                <a:spcPct val="0"/>
              </a:spcAft>
              <a:buClr>
                <a:schemeClr val="tx1"/>
              </a:buClr>
              <a:buSzPts val="2800"/>
            </a:pPr>
            <a:r>
              <a:rPr lang="fr-FR" sz="1600" b="1" dirty="0" smtClean="0">
                <a:latin typeface="Times New Roman" pitchFamily="18" charset="0"/>
                <a:cs typeface="Arial" pitchFamily="34" charset="0"/>
              </a:rPr>
              <a:t>   Classe II: Peptides </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thermostables non modifiés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fr-FR" sz="1600" b="1" i="0" u="none" strike="noStrike" cap="none" normalizeH="0" baseline="0" dirty="0" err="1" smtClean="0">
                <a:ln>
                  <a:noFill/>
                </a:ln>
                <a:solidFill>
                  <a:schemeClr val="tx1"/>
                </a:solidFill>
                <a:effectLst/>
                <a:latin typeface="Times New Roman" pitchFamily="18" charset="0"/>
                <a:cs typeface="Arial" pitchFamily="34" charset="0"/>
              </a:rPr>
              <a:t>IIa</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anti-</a:t>
            </a:r>
            <a:r>
              <a:rPr kumimoji="0" lang="fr-FR" sz="1600" b="1" i="1" u="none" strike="noStrike" cap="none" normalizeH="0" baseline="0" dirty="0" smtClean="0">
                <a:ln>
                  <a:noFill/>
                </a:ln>
                <a:solidFill>
                  <a:schemeClr val="tx1"/>
                </a:solidFill>
                <a:effectLst/>
                <a:latin typeface="Times New Roman" pitchFamily="18" charset="0"/>
                <a:cs typeface="Arial" pitchFamily="34" charset="0"/>
              </a:rPr>
              <a:t>Listeria</a:t>
            </a:r>
          </a:p>
          <a:p>
            <a:pPr lvl="0" fontAlgn="base">
              <a:spcBef>
                <a:spcPct val="0"/>
              </a:spcBef>
              <a:spcAft>
                <a:spcPct val="0"/>
              </a:spcAft>
            </a:pPr>
            <a:r>
              <a:rPr kumimoji="0" lang="fr-FR" sz="1600" b="1" i="1" u="none" strike="noStrike" cap="none" normalizeH="0" baseline="0" dirty="0" smtClean="0">
                <a:ln>
                  <a:noFill/>
                </a:ln>
                <a:solidFill>
                  <a:schemeClr val="tx1"/>
                </a:solidFill>
                <a:effectLst/>
                <a:latin typeface="Times New Roman" pitchFamily="18" charset="0"/>
                <a:cs typeface="Arial" pitchFamily="34" charset="0"/>
              </a:rPr>
              <a:t>	</a:t>
            </a:r>
            <a:r>
              <a:rPr kumimoji="0" lang="fr-FR" sz="1600" b="1" i="0" u="none" strike="noStrike" cap="none" normalizeH="0" baseline="0" dirty="0" err="1" smtClean="0">
                <a:ln>
                  <a:noFill/>
                </a:ln>
                <a:solidFill>
                  <a:schemeClr val="tx1"/>
                </a:solidFill>
                <a:effectLst/>
                <a:latin typeface="Times New Roman" pitchFamily="18" charset="0"/>
                <a:cs typeface="Arial" pitchFamily="34" charset="0"/>
              </a:rPr>
              <a:t>IIb</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t>
            </a:r>
            <a:r>
              <a:rPr lang="fr-FR" sz="1600" b="1" dirty="0" err="1">
                <a:solidFill>
                  <a:srgbClr val="FF0000"/>
                </a:solidFill>
                <a:latin typeface="Rockwell Condensed" pitchFamily="18" charset="0"/>
                <a:cs typeface="Arial" pitchFamily="34" charset="0"/>
              </a:rPr>
              <a:t>two</a:t>
            </a:r>
            <a:r>
              <a:rPr lang="fr-FR" sz="1600" b="1" dirty="0">
                <a:solidFill>
                  <a:srgbClr val="FF0000"/>
                </a:solidFill>
                <a:latin typeface="Rockwell Condensed" pitchFamily="18" charset="0"/>
                <a:cs typeface="Arial" pitchFamily="34" charset="0"/>
              </a:rPr>
              <a:t> components </a:t>
            </a:r>
            <a:r>
              <a:rPr lang="fr-FR" sz="1600" b="1" dirty="0" smtClean="0">
                <a:solidFill>
                  <a:srgbClr val="FF0000"/>
                </a:solidFill>
                <a:latin typeface="Rockwell Condensed" pitchFamily="18" charset="0"/>
                <a:cs typeface="Arial" pitchFamily="34" charset="0"/>
              </a:rPr>
              <a:t> </a:t>
            </a:r>
            <a:r>
              <a:rPr lang="fr-FR" sz="1600" b="1" dirty="0" smtClean="0">
                <a:latin typeface="Times New Roman" pitchFamily="18" charset="0"/>
                <a:cs typeface="Arial" pitchFamily="34" charset="0"/>
              </a:rPr>
              <a:t>(deux </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composants)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fr-FR" sz="1600" b="1" i="0" u="none" strike="noStrike" cap="none" normalizeH="0" baseline="0" dirty="0" err="1" smtClean="0">
                <a:ln>
                  <a:noFill/>
                </a:ln>
                <a:solidFill>
                  <a:schemeClr val="tx1"/>
                </a:solidFill>
                <a:effectLst/>
                <a:latin typeface="Times New Roman" pitchFamily="18" charset="0"/>
                <a:cs typeface="Arial" pitchFamily="34" charset="0"/>
              </a:rPr>
              <a:t>IIc</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Others</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peptids</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(autres peptides)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tx1"/>
              </a:buClr>
              <a:buSzPts val="2800"/>
              <a:buFont typeface="Times New Roman" pitchFamily="18" charset="0"/>
              <a:buChar char="•"/>
              <a:tabLst/>
            </a:pP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Class III:  Large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heat</a:t>
            </a: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labile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proteins</a:t>
            </a:r>
            <a:endParaRPr kumimoji="0" lang="fr-FR" sz="1600" b="1" i="0" u="none" strike="noStrike" cap="none" normalizeH="0" baseline="0" dirty="0" smtClean="0">
              <a:ln>
                <a:noFill/>
              </a:ln>
              <a:solidFill>
                <a:srgbClr val="FF0000"/>
              </a:solidFill>
              <a:effectLst/>
              <a:latin typeface="Rockwell Condense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tx1"/>
              </a:buClr>
              <a:buSzPts val="2800"/>
              <a:tabLst/>
            </a:pPr>
            <a:r>
              <a:rPr lang="fr-FR" sz="1600" b="1" dirty="0" smtClean="0">
                <a:latin typeface="Times New Roman" pitchFamily="18" charset="0"/>
                <a:cs typeface="Arial" pitchFamily="34" charset="0"/>
              </a:rPr>
              <a:t>Classe III:</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 Protéines thermosensibles</a:t>
            </a:r>
          </a:p>
          <a:p>
            <a:pPr marL="0" marR="0" lvl="0" indent="0" algn="l" defTabSz="914400" rtl="0" eaLnBrk="1" fontAlgn="base" latinLnBrk="0" hangingPunct="1">
              <a:lnSpc>
                <a:spcPct val="100000"/>
              </a:lnSpc>
              <a:spcBef>
                <a:spcPct val="0"/>
              </a:spcBef>
              <a:spcAft>
                <a:spcPct val="0"/>
              </a:spcAft>
              <a:buClr>
                <a:schemeClr val="tx1"/>
              </a:buClr>
              <a:buSzPts val="2800"/>
              <a:tabLst/>
            </a:pPr>
            <a:endParaRPr kumimoji="0" lang="fr-F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tx1"/>
              </a:buClr>
              <a:buSzPts val="2800"/>
              <a:buFont typeface="Times New Roman" pitchFamily="18" charset="0"/>
              <a:buChar char="•"/>
              <a:tabLst/>
            </a:pP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Class IV:  Complex peptides</a:t>
            </a:r>
            <a:r>
              <a:rPr kumimoji="0" lang="fr-FR" sz="1600" b="1" i="0" u="none" strike="noStrike" cap="none" normalizeH="0" dirty="0" smtClean="0">
                <a:ln>
                  <a:noFill/>
                </a:ln>
                <a:solidFill>
                  <a:srgbClr val="FF0000"/>
                </a:solidFill>
                <a:effectLst/>
                <a:latin typeface="Rockwell Condensed" pitchFamily="18" charset="0"/>
                <a:cs typeface="Arial" pitchFamily="34" charset="0"/>
              </a:rPr>
              <a:t> carrying lipids or carbohydrates </a:t>
            </a:r>
            <a:r>
              <a:rPr kumimoji="0" lang="fr-FR" sz="1600" b="1" i="0" u="none" strike="noStrike" cap="none" normalizeH="0" dirty="0" err="1" smtClean="0">
                <a:ln>
                  <a:noFill/>
                </a:ln>
                <a:solidFill>
                  <a:srgbClr val="FF0000"/>
                </a:solidFill>
                <a:effectLst/>
                <a:latin typeface="Rockwell Condensed" pitchFamily="18" charset="0"/>
                <a:cs typeface="Arial" pitchFamily="34" charset="0"/>
              </a:rPr>
              <a:t>moieties</a:t>
            </a:r>
            <a:endParaRPr kumimoji="0" lang="fr-FR" sz="1600" b="1" i="0" u="none" strike="noStrike" cap="none" normalizeH="0" dirty="0" smtClean="0">
              <a:ln>
                <a:noFill/>
              </a:ln>
              <a:solidFill>
                <a:srgbClr val="FF0000"/>
              </a:solidFill>
              <a:effectLst/>
              <a:latin typeface="Rockwell Condensed" pitchFamily="18" charset="0"/>
              <a:cs typeface="Arial" pitchFamily="34" charset="0"/>
            </a:endParaRPr>
          </a:p>
          <a:p>
            <a:pPr lvl="0" fontAlgn="base">
              <a:spcBef>
                <a:spcPct val="0"/>
              </a:spcBef>
              <a:spcAft>
                <a:spcPct val="0"/>
              </a:spcAft>
              <a:buClr>
                <a:schemeClr val="tx1"/>
              </a:buClr>
              <a:buSzPts val="2800"/>
            </a:pPr>
            <a:r>
              <a:rPr lang="fr-FR" sz="1600" b="1" dirty="0" err="1" smtClean="0">
                <a:solidFill>
                  <a:srgbClr val="FF0000"/>
                </a:solidFill>
                <a:latin typeface="Rockwell Condensed" pitchFamily="18" charset="0"/>
                <a:cs typeface="Arial" pitchFamily="34" charset="0"/>
              </a:rPr>
              <a:t>Controversial</a:t>
            </a:r>
            <a:r>
              <a:rPr lang="fr-FR" sz="1600" b="1" dirty="0" smtClean="0">
                <a:solidFill>
                  <a:srgbClr val="FF0000"/>
                </a:solidFill>
                <a:latin typeface="Rockwell Condensed" pitchFamily="18" charset="0"/>
                <a:cs typeface="Arial" pitchFamily="34" charset="0"/>
              </a:rPr>
              <a:t> </a:t>
            </a:r>
            <a:r>
              <a:rPr lang="fr-FR" sz="1600" b="1" dirty="0">
                <a:solidFill>
                  <a:srgbClr val="FF0000"/>
                </a:solidFill>
                <a:latin typeface="Rockwell Condensed" pitchFamily="18" charset="0"/>
                <a:cs typeface="Arial" pitchFamily="34" charset="0"/>
              </a:rPr>
              <a:t>existence </a:t>
            </a:r>
            <a:endParaRPr kumimoji="0" lang="fr-FR" sz="1600" b="1" i="0" u="none" strike="noStrike" cap="none" normalizeH="0" dirty="0" smtClean="0">
              <a:ln>
                <a:noFill/>
              </a:ln>
              <a:solidFill>
                <a:srgbClr val="FF0000"/>
              </a:solidFill>
              <a:effectLst/>
              <a:latin typeface="Rockwell Condensed" pitchFamily="18" charset="0"/>
              <a:cs typeface="Arial" pitchFamily="34" charset="0"/>
            </a:endParaRPr>
          </a:p>
          <a:p>
            <a:pPr fontAlgn="base">
              <a:spcBef>
                <a:spcPct val="0"/>
              </a:spcBef>
              <a:spcAft>
                <a:spcPct val="0"/>
              </a:spcAft>
              <a:buClr>
                <a:schemeClr val="tx1"/>
              </a:buClr>
              <a:buSzPts val="2800"/>
            </a:pPr>
            <a:r>
              <a:rPr lang="fr-FR" sz="1600" b="1" dirty="0" smtClean="0">
                <a:latin typeface="Times New Roman" pitchFamily="18" charset="0"/>
                <a:cs typeface="Arial" pitchFamily="34" charset="0"/>
              </a:rPr>
              <a:t>Classe IV: Complexes</a:t>
            </a:r>
            <a:endParaRPr lang="fr-FR" sz="1600" b="1" dirty="0">
              <a:latin typeface="Times New Roman" pitchFamily="18" charset="0"/>
              <a:cs typeface="Arial" pitchFamily="34" charset="0"/>
            </a:endParaRPr>
          </a:p>
          <a:p>
            <a:pPr fontAlgn="base">
              <a:spcBef>
                <a:spcPct val="0"/>
              </a:spcBef>
              <a:spcAft>
                <a:spcPct val="0"/>
              </a:spcAft>
            </a:pPr>
            <a:r>
              <a:rPr lang="fr-FR" sz="1600" b="1" dirty="0" smtClean="0">
                <a:latin typeface="Times New Roman" pitchFamily="18" charset="0"/>
                <a:cs typeface="Arial" pitchFamily="34" charset="0"/>
              </a:rPr>
              <a:t>Existence </a:t>
            </a:r>
            <a:r>
              <a:rPr kumimoji="0" lang="fr-FR" sz="1600" b="1" i="0" u="none" strike="noStrike" cap="none" normalizeH="0" baseline="0" dirty="0" smtClean="0">
                <a:ln>
                  <a:noFill/>
                </a:ln>
                <a:solidFill>
                  <a:schemeClr val="tx1"/>
                </a:solidFill>
                <a:effectLst/>
                <a:latin typeface="Times New Roman" pitchFamily="18" charset="0"/>
                <a:cs typeface="Arial" pitchFamily="34" charset="0"/>
              </a:rPr>
              <a:t>controversée </a:t>
            </a:r>
            <a:endParaRPr lang="fr-FR" sz="1600" b="1" dirty="0">
              <a:solidFill>
                <a:srgbClr val="FF0000"/>
              </a:solidFill>
              <a:latin typeface="Rockwell Condensed" pitchFamily="18" charset="0"/>
              <a:cs typeface="Arial" pitchFamily="34" charset="0"/>
            </a:endParaRPr>
          </a:p>
          <a:p>
            <a:pPr lvl="0" fontAlgn="base">
              <a:spcBef>
                <a:spcPct val="0"/>
              </a:spcBef>
              <a:spcAft>
                <a:spcPct val="0"/>
              </a:spcAf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ZoneTexte 2"/>
          <p:cNvSpPr txBox="1"/>
          <p:nvPr/>
        </p:nvSpPr>
        <p:spPr>
          <a:xfrm>
            <a:off x="2411760" y="172500"/>
            <a:ext cx="3024336" cy="369332"/>
          </a:xfrm>
          <a:prstGeom prst="rect">
            <a:avLst/>
          </a:prstGeom>
          <a:solidFill>
            <a:schemeClr val="bg2"/>
          </a:solidFill>
          <a:ln>
            <a:solidFill>
              <a:srgbClr val="FF0000"/>
            </a:solidFill>
          </a:ln>
        </p:spPr>
        <p:txBody>
          <a:bodyPr wrap="square" rtlCol="0">
            <a:spAutoFit/>
          </a:bodyPr>
          <a:lstStyle/>
          <a:p>
            <a:pPr algn="ctr"/>
            <a:r>
              <a:rPr lang="fr-FR" b="1" dirty="0" smtClean="0">
                <a:solidFill>
                  <a:srgbClr val="FF0000"/>
                </a:solidFill>
                <a:latin typeface="Rockwell Condensed" pitchFamily="18" charset="0"/>
              </a:rPr>
              <a:t>BACTERIOCINS</a:t>
            </a:r>
            <a:r>
              <a:rPr lang="fr-FR" b="1" dirty="0" smtClean="0">
                <a:solidFill>
                  <a:schemeClr val="accent1"/>
                </a:solidFill>
                <a:latin typeface="Rockwell Condensed" pitchFamily="18" charset="0"/>
              </a:rPr>
              <a:t> </a:t>
            </a:r>
            <a:endParaRPr lang="fr-FR" b="1" dirty="0">
              <a:solidFill>
                <a:schemeClr val="accent1"/>
              </a:solidFill>
              <a:latin typeface="Rockwell Condensed" pitchFamily="18" charset="0"/>
            </a:endParaRPr>
          </a:p>
        </p:txBody>
      </p:sp>
    </p:spTree>
    <p:extLst>
      <p:ext uri="{BB962C8B-B14F-4D97-AF65-F5344CB8AC3E}">
        <p14:creationId xmlns:p14="http://schemas.microsoft.com/office/powerpoint/2010/main" val="585541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00034" y="1071546"/>
            <a:ext cx="3208337" cy="1185862"/>
            <a:chOff x="1122363" y="5672138"/>
            <a:chExt cx="3208337" cy="1185862"/>
          </a:xfrm>
        </p:grpSpPr>
        <p:sp>
          <p:nvSpPr>
            <p:cNvPr id="5" name="Oval 3"/>
            <p:cNvSpPr>
              <a:spLocks noChangeArrowheads="1"/>
            </p:cNvSpPr>
            <p:nvPr/>
          </p:nvSpPr>
          <p:spPr bwMode="auto">
            <a:xfrm>
              <a:off x="1122363" y="5922963"/>
              <a:ext cx="1592249" cy="542925"/>
            </a:xfrm>
            <a:prstGeom prst="ellipse">
              <a:avLst/>
            </a:prstGeom>
            <a:pattFill prst="pct30">
              <a:fgClr>
                <a:srgbClr val="8DB3E2"/>
              </a:fgClr>
              <a:bgClr>
                <a:srgbClr val="FFFFFF"/>
              </a:bgClr>
            </a:pattFill>
            <a:ln w="25400">
              <a:solidFill>
                <a:srgbClr val="1F497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Lactobacilles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4"/>
            <p:cNvSpPr>
              <a:spLocks noChangeArrowheads="1"/>
            </p:cNvSpPr>
            <p:nvPr/>
          </p:nvSpPr>
          <p:spPr bwMode="auto">
            <a:xfrm>
              <a:off x="3389313" y="6094413"/>
              <a:ext cx="803275" cy="320675"/>
            </a:xfrm>
            <a:prstGeom prst="flowChartMagneticDrum">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7" name="Oval 5"/>
            <p:cNvSpPr>
              <a:spLocks noChangeArrowheads="1"/>
            </p:cNvSpPr>
            <p:nvPr/>
          </p:nvSpPr>
          <p:spPr bwMode="auto">
            <a:xfrm>
              <a:off x="3597275" y="6553200"/>
              <a:ext cx="311150" cy="304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3200400" y="5672138"/>
              <a:ext cx="1130300" cy="285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ea typeface="Arial" pitchFamily="34" charset="0"/>
                  <a:cs typeface="Arial" pitchFamily="34" charset="0"/>
                </a:rPr>
                <a:t>Bactériocine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9" name="AutoShape 7"/>
          <p:cNvCxnSpPr>
            <a:cxnSpLocks noChangeShapeType="1"/>
          </p:cNvCxnSpPr>
          <p:nvPr/>
        </p:nvCxnSpPr>
        <p:spPr bwMode="auto">
          <a:xfrm>
            <a:off x="2071670" y="1643050"/>
            <a:ext cx="750887" cy="0"/>
          </a:xfrm>
          <a:prstGeom prst="straightConnector1">
            <a:avLst/>
          </a:prstGeom>
          <a:noFill/>
          <a:ln w="38100">
            <a:solidFill>
              <a:srgbClr val="1F497D"/>
            </a:solidFill>
            <a:round/>
            <a:headEnd/>
            <a:tailEnd type="triangle" w="med" len="med"/>
          </a:ln>
        </p:spPr>
      </p:cxnSp>
      <p:sp>
        <p:nvSpPr>
          <p:cNvPr id="10" name="Flèche vers le bas 9"/>
          <p:cNvSpPr/>
          <p:nvPr/>
        </p:nvSpPr>
        <p:spPr>
          <a:xfrm>
            <a:off x="6715140" y="2857496"/>
            <a:ext cx="45719" cy="8572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grpSp>
        <p:nvGrpSpPr>
          <p:cNvPr id="11" name="Groupe 10"/>
          <p:cNvGrpSpPr/>
          <p:nvPr/>
        </p:nvGrpSpPr>
        <p:grpSpPr>
          <a:xfrm>
            <a:off x="5349884" y="1400163"/>
            <a:ext cx="2489199" cy="1866901"/>
            <a:chOff x="5349884" y="1400163"/>
            <a:chExt cx="2489199" cy="1866901"/>
          </a:xfrm>
        </p:grpSpPr>
        <p:pic>
          <p:nvPicPr>
            <p:cNvPr id="12" name="Picture 8"/>
            <p:cNvPicPr>
              <a:picLocks noChangeAspect="1" noChangeArrowheads="1"/>
            </p:cNvPicPr>
            <p:nvPr/>
          </p:nvPicPr>
          <p:blipFill>
            <a:blip r:embed="rId2"/>
            <a:srcRect/>
            <a:stretch>
              <a:fillRect/>
            </a:stretch>
          </p:blipFill>
          <p:spPr bwMode="auto">
            <a:xfrm>
              <a:off x="5715008" y="1857364"/>
              <a:ext cx="2124075" cy="1409700"/>
            </a:xfrm>
            <a:prstGeom prst="rect">
              <a:avLst/>
            </a:prstGeom>
            <a:noFill/>
            <a:ln w="9525">
              <a:noFill/>
              <a:miter lim="800000"/>
              <a:headEnd/>
              <a:tailEnd/>
            </a:ln>
          </p:spPr>
        </p:pic>
        <p:pic>
          <p:nvPicPr>
            <p:cNvPr id="13" name="Image 5"/>
            <p:cNvPicPr>
              <a:picLocks noChangeAspect="1" noChangeArrowheads="1"/>
            </p:cNvPicPr>
            <p:nvPr/>
          </p:nvPicPr>
          <p:blipFill>
            <a:blip r:embed="rId3"/>
            <a:srcRect/>
            <a:stretch>
              <a:fillRect/>
            </a:stretch>
          </p:blipFill>
          <p:spPr bwMode="auto">
            <a:xfrm>
              <a:off x="5757876" y="1428736"/>
              <a:ext cx="742950" cy="314325"/>
            </a:xfrm>
            <a:prstGeom prst="rect">
              <a:avLst/>
            </a:prstGeom>
            <a:noFill/>
            <a:ln w="9525">
              <a:noFill/>
              <a:miter lim="800000"/>
              <a:headEnd/>
              <a:tailEnd/>
            </a:ln>
          </p:spPr>
        </p:pic>
        <p:pic>
          <p:nvPicPr>
            <p:cNvPr id="14" name="Image 6"/>
            <p:cNvPicPr>
              <a:picLocks noChangeAspect="1" noChangeArrowheads="1"/>
            </p:cNvPicPr>
            <p:nvPr/>
          </p:nvPicPr>
          <p:blipFill>
            <a:blip r:embed="rId4"/>
            <a:srcRect/>
            <a:stretch>
              <a:fillRect/>
            </a:stretch>
          </p:blipFill>
          <p:spPr bwMode="auto">
            <a:xfrm>
              <a:off x="6929454" y="1400163"/>
              <a:ext cx="742950" cy="314325"/>
            </a:xfrm>
            <a:prstGeom prst="rect">
              <a:avLst/>
            </a:prstGeom>
            <a:noFill/>
            <a:ln w="9525">
              <a:noFill/>
              <a:miter lim="800000"/>
              <a:headEnd/>
              <a:tailEnd/>
            </a:ln>
          </p:spPr>
        </p:pic>
        <p:grpSp>
          <p:nvGrpSpPr>
            <p:cNvPr id="15" name="Group 11"/>
            <p:cNvGrpSpPr>
              <a:grpSpLocks/>
            </p:cNvGrpSpPr>
            <p:nvPr/>
          </p:nvGrpSpPr>
          <p:grpSpPr bwMode="auto">
            <a:xfrm>
              <a:off x="5929322" y="1714488"/>
              <a:ext cx="398462" cy="146050"/>
              <a:chOff x="8328" y="8967"/>
              <a:chExt cx="626" cy="231"/>
            </a:xfrm>
          </p:grpSpPr>
          <p:cxnSp>
            <p:nvCxnSpPr>
              <p:cNvPr id="21" name="AutoShape 12"/>
              <p:cNvCxnSpPr>
                <a:cxnSpLocks noChangeShapeType="1"/>
              </p:cNvCxnSpPr>
              <p:nvPr/>
            </p:nvCxnSpPr>
            <p:spPr bwMode="auto">
              <a:xfrm>
                <a:off x="8328" y="8967"/>
                <a:ext cx="190" cy="231"/>
              </a:xfrm>
              <a:prstGeom prst="straightConnector1">
                <a:avLst/>
              </a:prstGeom>
              <a:noFill/>
              <a:ln w="25400">
                <a:solidFill>
                  <a:srgbClr val="1F497D"/>
                </a:solidFill>
                <a:round/>
                <a:headEnd/>
                <a:tailEnd/>
              </a:ln>
            </p:spPr>
          </p:cxnSp>
          <p:cxnSp>
            <p:nvCxnSpPr>
              <p:cNvPr id="22" name="AutoShape 13"/>
              <p:cNvCxnSpPr>
                <a:cxnSpLocks noChangeShapeType="1"/>
              </p:cNvCxnSpPr>
              <p:nvPr/>
            </p:nvCxnSpPr>
            <p:spPr bwMode="auto">
              <a:xfrm>
                <a:off x="8776" y="8967"/>
                <a:ext cx="178" cy="231"/>
              </a:xfrm>
              <a:prstGeom prst="straightConnector1">
                <a:avLst/>
              </a:prstGeom>
              <a:noFill/>
              <a:ln w="28575">
                <a:solidFill>
                  <a:srgbClr val="1F497D"/>
                </a:solidFill>
                <a:round/>
                <a:headEnd/>
                <a:tailEnd/>
              </a:ln>
            </p:spPr>
          </p:cxnSp>
          <p:cxnSp>
            <p:nvCxnSpPr>
              <p:cNvPr id="23" name="AutoShape 14"/>
              <p:cNvCxnSpPr>
                <a:cxnSpLocks noChangeShapeType="1"/>
              </p:cNvCxnSpPr>
              <p:nvPr/>
            </p:nvCxnSpPr>
            <p:spPr bwMode="auto">
              <a:xfrm flipH="1">
                <a:off x="8518" y="8967"/>
                <a:ext cx="258" cy="231"/>
              </a:xfrm>
              <a:prstGeom prst="straightConnector1">
                <a:avLst/>
              </a:prstGeom>
              <a:noFill/>
              <a:ln w="31750">
                <a:solidFill>
                  <a:srgbClr val="1F497D"/>
                </a:solidFill>
                <a:round/>
                <a:headEnd/>
                <a:tailEnd/>
              </a:ln>
            </p:spPr>
          </p:cxnSp>
        </p:grpSp>
        <p:grpSp>
          <p:nvGrpSpPr>
            <p:cNvPr id="16" name="Group 15"/>
            <p:cNvGrpSpPr>
              <a:grpSpLocks/>
            </p:cNvGrpSpPr>
            <p:nvPr/>
          </p:nvGrpSpPr>
          <p:grpSpPr bwMode="auto">
            <a:xfrm>
              <a:off x="7072330" y="1711314"/>
              <a:ext cx="398462" cy="146050"/>
              <a:chOff x="8328" y="8967"/>
              <a:chExt cx="626" cy="231"/>
            </a:xfrm>
          </p:grpSpPr>
          <p:cxnSp>
            <p:nvCxnSpPr>
              <p:cNvPr id="18" name="AutoShape 16"/>
              <p:cNvCxnSpPr>
                <a:cxnSpLocks noChangeShapeType="1"/>
              </p:cNvCxnSpPr>
              <p:nvPr/>
            </p:nvCxnSpPr>
            <p:spPr bwMode="auto">
              <a:xfrm>
                <a:off x="8328" y="8967"/>
                <a:ext cx="190" cy="231"/>
              </a:xfrm>
              <a:prstGeom prst="straightConnector1">
                <a:avLst/>
              </a:prstGeom>
              <a:noFill/>
              <a:ln w="25400">
                <a:solidFill>
                  <a:srgbClr val="1F497D"/>
                </a:solidFill>
                <a:round/>
                <a:headEnd/>
                <a:tailEnd/>
              </a:ln>
            </p:spPr>
          </p:cxnSp>
          <p:cxnSp>
            <p:nvCxnSpPr>
              <p:cNvPr id="19" name="AutoShape 17"/>
              <p:cNvCxnSpPr>
                <a:cxnSpLocks noChangeShapeType="1"/>
              </p:cNvCxnSpPr>
              <p:nvPr/>
            </p:nvCxnSpPr>
            <p:spPr bwMode="auto">
              <a:xfrm>
                <a:off x="8776" y="8967"/>
                <a:ext cx="178" cy="231"/>
              </a:xfrm>
              <a:prstGeom prst="straightConnector1">
                <a:avLst/>
              </a:prstGeom>
              <a:noFill/>
              <a:ln w="28575">
                <a:solidFill>
                  <a:srgbClr val="1F497D"/>
                </a:solidFill>
                <a:round/>
                <a:headEnd/>
                <a:tailEnd/>
              </a:ln>
            </p:spPr>
          </p:cxnSp>
          <p:cxnSp>
            <p:nvCxnSpPr>
              <p:cNvPr id="20" name="AutoShape 18"/>
              <p:cNvCxnSpPr>
                <a:cxnSpLocks noChangeShapeType="1"/>
              </p:cNvCxnSpPr>
              <p:nvPr/>
            </p:nvCxnSpPr>
            <p:spPr bwMode="auto">
              <a:xfrm flipH="1">
                <a:off x="8518" y="8967"/>
                <a:ext cx="258" cy="231"/>
              </a:xfrm>
              <a:prstGeom prst="straightConnector1">
                <a:avLst/>
              </a:prstGeom>
              <a:noFill/>
              <a:ln w="31750">
                <a:solidFill>
                  <a:srgbClr val="1F497D"/>
                </a:solidFill>
                <a:round/>
                <a:headEnd/>
                <a:tailEnd/>
              </a:ln>
            </p:spPr>
          </p:cxnSp>
        </p:grpSp>
        <p:sp>
          <p:nvSpPr>
            <p:cNvPr id="17" name="Oval 24"/>
            <p:cNvSpPr>
              <a:spLocks noChangeArrowheads="1"/>
            </p:cNvSpPr>
            <p:nvPr/>
          </p:nvSpPr>
          <p:spPr bwMode="auto">
            <a:xfrm>
              <a:off x="5349884" y="1479552"/>
              <a:ext cx="276225" cy="3111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4" name="Groupe 23"/>
          <p:cNvGrpSpPr/>
          <p:nvPr/>
        </p:nvGrpSpPr>
        <p:grpSpPr>
          <a:xfrm>
            <a:off x="5643572" y="3020331"/>
            <a:ext cx="1857386" cy="694421"/>
            <a:chOff x="5643572" y="3020331"/>
            <a:chExt cx="1857386" cy="694421"/>
          </a:xfrm>
        </p:grpSpPr>
        <p:sp>
          <p:nvSpPr>
            <p:cNvPr id="25" name="AutoShape 20"/>
            <p:cNvSpPr>
              <a:spLocks noChangeArrowheads="1"/>
            </p:cNvSpPr>
            <p:nvPr/>
          </p:nvSpPr>
          <p:spPr bwMode="auto">
            <a:xfrm rot="5228375">
              <a:off x="6122448" y="3041519"/>
              <a:ext cx="397959" cy="355583"/>
            </a:xfrm>
            <a:prstGeom prst="flowChartMagneticDrum">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 name="AutoShape 21"/>
            <p:cNvSpPr>
              <a:spLocks noChangeArrowheads="1"/>
            </p:cNvSpPr>
            <p:nvPr/>
          </p:nvSpPr>
          <p:spPr bwMode="auto">
            <a:xfrm rot="5400000">
              <a:off x="7140406" y="3055835"/>
              <a:ext cx="396055" cy="325048"/>
            </a:xfrm>
            <a:prstGeom prst="flowChartMagneticDrum">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7" name="Rectangle 23"/>
            <p:cNvSpPr>
              <a:spLocks noChangeArrowheads="1"/>
            </p:cNvSpPr>
            <p:nvPr/>
          </p:nvSpPr>
          <p:spPr bwMode="auto">
            <a:xfrm>
              <a:off x="6572264" y="3143248"/>
              <a:ext cx="500065" cy="21431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 name="Oval 25"/>
            <p:cNvSpPr>
              <a:spLocks noChangeArrowheads="1"/>
            </p:cNvSpPr>
            <p:nvPr/>
          </p:nvSpPr>
          <p:spPr bwMode="auto">
            <a:xfrm>
              <a:off x="5643572" y="3390902"/>
              <a:ext cx="285750" cy="3238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Arial" pitchFamily="34" charset="0"/>
                </a:rPr>
                <a:t>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9" name="Text Box 26"/>
          <p:cNvSpPr txBox="1">
            <a:spLocks noChangeArrowheads="1"/>
          </p:cNvSpPr>
          <p:nvPr/>
        </p:nvSpPr>
        <p:spPr bwMode="auto">
          <a:xfrm>
            <a:off x="2232826" y="3453142"/>
            <a:ext cx="1337433" cy="5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tx1"/>
              </a:buClr>
              <a:buSzPts val="2800"/>
              <a:tabLst/>
            </a:pPr>
            <a:r>
              <a:rPr kumimoji="0" lang="fr-FR" sz="1600" b="1" i="0" u="none" strike="noStrike" cap="none" normalizeH="0" baseline="0" dirty="0" smtClean="0">
                <a:ln>
                  <a:noFill/>
                </a:ln>
                <a:solidFill>
                  <a:srgbClr val="FF0000"/>
                </a:solidFill>
                <a:effectLst/>
                <a:latin typeface="Rockwell Condensed" pitchFamily="18" charset="0"/>
                <a:cs typeface="Arial" pitchFamily="34" charset="0"/>
              </a:rPr>
              <a:t> </a:t>
            </a:r>
            <a:r>
              <a:rPr kumimoji="0" lang="fr-FR" sz="1600" b="1" i="0" u="none" strike="noStrike" cap="none" normalizeH="0" baseline="0" dirty="0" err="1" smtClean="0">
                <a:ln>
                  <a:noFill/>
                </a:ln>
                <a:solidFill>
                  <a:srgbClr val="FF0000"/>
                </a:solidFill>
                <a:effectLst/>
                <a:latin typeface="Rockwell Condensed" pitchFamily="18" charset="0"/>
                <a:cs typeface="Arial" pitchFamily="34" charset="0"/>
              </a:rPr>
              <a:t>Bacteriocins</a:t>
            </a:r>
            <a:endParaRPr kumimoji="0" lang="fr-FR" sz="1600" b="1" i="0" u="none" strike="noStrike" cap="none" normalizeH="0" baseline="0" dirty="0" smtClean="0">
              <a:ln>
                <a:noFill/>
              </a:ln>
              <a:solidFill>
                <a:srgbClr val="FF0000"/>
              </a:solidFill>
              <a:effectLst/>
              <a:latin typeface="Rockwell Condense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tx1"/>
              </a:buClr>
              <a:buSzPts val="2800"/>
              <a:tabLst/>
            </a:pPr>
            <a:r>
              <a:rPr lang="fr-FR" sz="1600" b="1" dirty="0" smtClean="0">
                <a:cs typeface="Arial" pitchFamily="34" charset="0"/>
              </a:rPr>
              <a:t>Bactériocines</a:t>
            </a:r>
            <a:endParaRPr kumimoji="0" lang="fr-FR" sz="1600" b="0" i="0" u="none" strike="noStrike" cap="none" normalizeH="0" baseline="0" dirty="0" smtClean="0">
              <a:ln>
                <a:noFill/>
              </a:ln>
              <a:effectLst/>
              <a:cs typeface="Arial" pitchFamily="34" charset="0"/>
            </a:endParaRPr>
          </a:p>
        </p:txBody>
      </p:sp>
      <p:sp>
        <p:nvSpPr>
          <p:cNvPr id="30" name="Flèche vers le haut 29"/>
          <p:cNvSpPr/>
          <p:nvPr/>
        </p:nvSpPr>
        <p:spPr>
          <a:xfrm>
            <a:off x="2857488" y="2357430"/>
            <a:ext cx="285752" cy="107157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31" name="Flèche courbée vers le bas 30"/>
          <p:cNvSpPr/>
          <p:nvPr/>
        </p:nvSpPr>
        <p:spPr>
          <a:xfrm>
            <a:off x="3500430" y="928670"/>
            <a:ext cx="1928826" cy="500066"/>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ZoneTexte 31"/>
          <p:cNvSpPr txBox="1"/>
          <p:nvPr/>
        </p:nvSpPr>
        <p:spPr>
          <a:xfrm>
            <a:off x="1000100" y="357167"/>
            <a:ext cx="7286676" cy="584775"/>
          </a:xfrm>
          <a:prstGeom prst="rect">
            <a:avLst/>
          </a:prstGeom>
          <a:noFill/>
        </p:spPr>
        <p:txBody>
          <a:bodyPr wrap="square" rtlCol="0">
            <a:spAutoFit/>
          </a:bodyPr>
          <a:lstStyle/>
          <a:p>
            <a:pPr algn="ctr"/>
            <a:r>
              <a:rPr lang="en-US" sz="1600" b="1" dirty="0">
                <a:solidFill>
                  <a:srgbClr val="FF0000"/>
                </a:solidFill>
                <a:latin typeface="Rockwell Condensed" pitchFamily="18" charset="0"/>
              </a:rPr>
              <a:t>Modes of action of </a:t>
            </a:r>
            <a:r>
              <a:rPr lang="en-US" sz="1600" b="1" dirty="0" err="1">
                <a:solidFill>
                  <a:srgbClr val="FF0000"/>
                </a:solidFill>
                <a:latin typeface="Rockwell Condensed" pitchFamily="18" charset="0"/>
              </a:rPr>
              <a:t>bacteriocins</a:t>
            </a:r>
            <a:r>
              <a:rPr lang="en-US" sz="1600" b="1" dirty="0">
                <a:solidFill>
                  <a:srgbClr val="FF0000"/>
                </a:solidFill>
                <a:latin typeface="Rockwell Condensed" pitchFamily="18" charset="0"/>
              </a:rPr>
              <a:t> on pathogens</a:t>
            </a:r>
            <a:endParaRPr lang="fr-FR" sz="1600" b="1" dirty="0" smtClean="0">
              <a:solidFill>
                <a:srgbClr val="FF0000"/>
              </a:solidFill>
              <a:latin typeface="Rockwell Condensed" pitchFamily="18" charset="0"/>
            </a:endParaRPr>
          </a:p>
          <a:p>
            <a:pPr algn="ctr"/>
            <a:r>
              <a:rPr lang="fr-FR" sz="1600" b="1" dirty="0" smtClean="0"/>
              <a:t>Modes d’action sur les pathogènes de bactériocines</a:t>
            </a:r>
            <a:endParaRPr lang="fr-FR" dirty="0"/>
          </a:p>
        </p:txBody>
      </p:sp>
      <p:sp>
        <p:nvSpPr>
          <p:cNvPr id="33" name="Rectangle 32"/>
          <p:cNvSpPr/>
          <p:nvPr/>
        </p:nvSpPr>
        <p:spPr>
          <a:xfrm>
            <a:off x="251520" y="4509120"/>
            <a:ext cx="8568951" cy="1323439"/>
          </a:xfrm>
          <a:prstGeom prst="rect">
            <a:avLst/>
          </a:prstGeom>
        </p:spPr>
        <p:txBody>
          <a:bodyPr wrap="square">
            <a:spAutoFit/>
          </a:bodyPr>
          <a:lstStyle/>
          <a:p>
            <a:pPr algn="just"/>
            <a:r>
              <a:rPr lang="en-US" sz="1600" b="1" dirty="0" smtClean="0">
                <a:solidFill>
                  <a:srgbClr val="FF0000"/>
                </a:solidFill>
                <a:latin typeface="Rockwell Condensed" pitchFamily="18" charset="0"/>
              </a:rPr>
              <a:t>Most of </a:t>
            </a:r>
            <a:r>
              <a:rPr lang="en-US" sz="1600" b="1" dirty="0" err="1" smtClean="0">
                <a:solidFill>
                  <a:srgbClr val="FF0000"/>
                </a:solidFill>
                <a:latin typeface="Rockwell Condensed" pitchFamily="18" charset="0"/>
              </a:rPr>
              <a:t>bacteriocins</a:t>
            </a:r>
            <a:r>
              <a:rPr lang="en-US" sz="1600" b="1" dirty="0" smtClean="0">
                <a:solidFill>
                  <a:srgbClr val="FF0000"/>
                </a:solidFill>
                <a:latin typeface="Rockwell Condensed" pitchFamily="18" charset="0"/>
              </a:rPr>
              <a:t> destroy the energy potential of sensitive cells, by forming membrane channels or pores. The best described mechanism is pore forming</a:t>
            </a:r>
          </a:p>
          <a:p>
            <a:pPr algn="just"/>
            <a:endParaRPr lang="en-US" sz="1600" b="1" dirty="0" smtClean="0">
              <a:solidFill>
                <a:srgbClr val="FF0000"/>
              </a:solidFill>
              <a:latin typeface="Rockwell Condensed" pitchFamily="18" charset="0"/>
            </a:endParaRPr>
          </a:p>
          <a:p>
            <a:pPr algn="just"/>
            <a:r>
              <a:rPr lang="fr-FR" sz="1600" b="1" dirty="0"/>
              <a:t>La plupart des bactériocines détruisent le potentiel énergétique des cellules sensibles, en formant des canaux ou pores membranaires. Le mécanisme le mieux décrit est la formation de pores</a:t>
            </a:r>
          </a:p>
        </p:txBody>
      </p:sp>
    </p:spTree>
    <p:extLst>
      <p:ext uri="{BB962C8B-B14F-4D97-AF65-F5344CB8AC3E}">
        <p14:creationId xmlns:p14="http://schemas.microsoft.com/office/powerpoint/2010/main" val="3603462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HINKPAD\AppData\Local\Packages\Microsoft.Windows.Photos_8wekyb3d8bbwe\TempState\ShareServiceTempFolder\Capture d’écran 2024-03-10 181541.jpeg"/>
          <p:cNvPicPr>
            <a:picLocks noChangeAspect="1" noChangeArrowheads="1"/>
          </p:cNvPicPr>
          <p:nvPr/>
        </p:nvPicPr>
        <p:blipFill rotWithShape="1">
          <a:blip r:embed="rId2">
            <a:extLst>
              <a:ext uri="{28A0092B-C50C-407E-A947-70E740481C1C}">
                <a14:useLocalDpi xmlns:a14="http://schemas.microsoft.com/office/drawing/2010/main" val="0"/>
              </a:ext>
            </a:extLst>
          </a:blip>
          <a:srcRect b="28688"/>
          <a:stretch/>
        </p:blipFill>
        <p:spPr bwMode="auto">
          <a:xfrm>
            <a:off x="827584" y="980728"/>
            <a:ext cx="7458075"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59832" y="4293096"/>
            <a:ext cx="3672408" cy="615553"/>
          </a:xfrm>
          <a:prstGeom prst="rect">
            <a:avLst/>
          </a:prstGeom>
        </p:spPr>
        <p:txBody>
          <a:bodyPr wrap="square">
            <a:spAutoFit/>
          </a:bodyPr>
          <a:lstStyle/>
          <a:p>
            <a:r>
              <a:rPr lang="fr-FR" b="1" dirty="0" err="1" smtClean="0">
                <a:solidFill>
                  <a:srgbClr val="FF0000"/>
                </a:solidFill>
                <a:latin typeface="Rockwell Condensed" pitchFamily="18" charset="0"/>
                <a:cs typeface="Arial" pitchFamily="34" charset="0"/>
              </a:rPr>
              <a:t>Mechanism</a:t>
            </a:r>
            <a:r>
              <a:rPr lang="fr-FR" b="1" dirty="0" smtClean="0">
                <a:solidFill>
                  <a:srgbClr val="FF0000"/>
                </a:solidFill>
                <a:latin typeface="Rockwell Condensed" pitchFamily="18" charset="0"/>
                <a:cs typeface="Arial" pitchFamily="34" charset="0"/>
              </a:rPr>
              <a:t> of pore form</a:t>
            </a:r>
            <a:r>
              <a:rPr lang="fr-FR" b="1" dirty="0" smtClean="0">
                <a:solidFill>
                  <a:srgbClr val="FF0000"/>
                </a:solidFill>
                <a:latin typeface="Rockwell Condensed" pitchFamily="18" charset="0"/>
              </a:rPr>
              <a:t>ation</a:t>
            </a:r>
          </a:p>
          <a:p>
            <a:r>
              <a:rPr lang="fr-FR" sz="1600" b="1" dirty="0">
                <a:cs typeface="Arial" pitchFamily="34" charset="0"/>
              </a:rPr>
              <a:t>Mécanisme de formation des pores</a:t>
            </a:r>
            <a:endParaRPr lang="fr-FR" sz="1600" b="1" dirty="0" smtClean="0">
              <a:cs typeface="Arial" pitchFamily="34" charset="0"/>
            </a:endParaRPr>
          </a:p>
        </p:txBody>
      </p:sp>
    </p:spTree>
    <p:extLst>
      <p:ext uri="{BB962C8B-B14F-4D97-AF65-F5344CB8AC3E}">
        <p14:creationId xmlns:p14="http://schemas.microsoft.com/office/powerpoint/2010/main" val="59942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18"/>
          <p:cNvSpPr txBox="1">
            <a:spLocks noChangeArrowheads="1"/>
          </p:cNvSpPr>
          <p:nvPr/>
        </p:nvSpPr>
        <p:spPr bwMode="auto">
          <a:xfrm>
            <a:off x="107504" y="498738"/>
            <a:ext cx="3255923" cy="553998"/>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fr-FR" sz="1600" b="1" dirty="0" smtClean="0">
                <a:solidFill>
                  <a:schemeClr val="bg1"/>
                </a:solidFill>
                <a:latin typeface="Rockwell Condensed" pitchFamily="18" charset="0"/>
                <a:cs typeface="Arial" pitchFamily="34" charset="0"/>
              </a:rPr>
              <a:t>Installation </a:t>
            </a:r>
            <a:r>
              <a:rPr lang="fr-FR" sz="1600" b="1" dirty="0">
                <a:solidFill>
                  <a:schemeClr val="bg1"/>
                </a:solidFill>
                <a:latin typeface="Rockwell Condensed" pitchFamily="18" charset="0"/>
                <a:cs typeface="Arial" pitchFamily="34" charset="0"/>
              </a:rPr>
              <a:t>in the membrane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cs typeface="Arial" pitchFamily="34" charset="0"/>
              </a:rPr>
              <a:t>Installation dans  la membrane</a:t>
            </a:r>
          </a:p>
        </p:txBody>
      </p:sp>
      <p:grpSp>
        <p:nvGrpSpPr>
          <p:cNvPr id="763" name="Groupe 762"/>
          <p:cNvGrpSpPr/>
          <p:nvPr/>
        </p:nvGrpSpPr>
        <p:grpSpPr>
          <a:xfrm>
            <a:off x="206872" y="1161030"/>
            <a:ext cx="3429024" cy="2384545"/>
            <a:chOff x="500035" y="1628800"/>
            <a:chExt cx="3429024" cy="2384545"/>
          </a:xfrm>
        </p:grpSpPr>
        <p:grpSp>
          <p:nvGrpSpPr>
            <p:cNvPr id="71" name="Group 561"/>
            <p:cNvGrpSpPr>
              <a:grpSpLocks noChangeAspect="1"/>
            </p:cNvGrpSpPr>
            <p:nvPr/>
          </p:nvGrpSpPr>
          <p:grpSpPr bwMode="auto">
            <a:xfrm>
              <a:off x="1566814" y="2814739"/>
              <a:ext cx="2362245" cy="1198606"/>
              <a:chOff x="1061" y="1972"/>
              <a:chExt cx="2101" cy="1032"/>
            </a:xfrm>
          </p:grpSpPr>
          <p:pic>
            <p:nvPicPr>
              <p:cNvPr id="160" name="Picture 562"/>
              <p:cNvPicPr>
                <a:picLocks noChangeAspect="1" noChangeArrowheads="1"/>
              </p:cNvPicPr>
              <p:nvPr/>
            </p:nvPicPr>
            <p:blipFill>
              <a:blip r:embed="rId2"/>
              <a:srcRect/>
              <a:stretch>
                <a:fillRect/>
              </a:stretch>
            </p:blipFill>
            <p:spPr bwMode="auto">
              <a:xfrm>
                <a:off x="2672" y="1984"/>
                <a:ext cx="146" cy="188"/>
              </a:xfrm>
              <a:prstGeom prst="rect">
                <a:avLst/>
              </a:prstGeom>
              <a:blipFill dpi="0" rotWithShape="0">
                <a:blip/>
                <a:srcRect/>
                <a:stretch>
                  <a:fillRect/>
                </a:stretch>
              </a:blipFill>
              <a:ln w="9525">
                <a:noFill/>
                <a:miter lim="800000"/>
                <a:headEnd/>
                <a:tailEnd/>
              </a:ln>
            </p:spPr>
          </p:pic>
          <p:pic>
            <p:nvPicPr>
              <p:cNvPr id="161" name="Picture 563"/>
              <p:cNvPicPr>
                <a:picLocks noChangeAspect="1" noChangeArrowheads="1"/>
              </p:cNvPicPr>
              <p:nvPr/>
            </p:nvPicPr>
            <p:blipFill>
              <a:blip r:embed="rId3"/>
              <a:srcRect/>
              <a:stretch>
                <a:fillRect/>
              </a:stretch>
            </p:blipFill>
            <p:spPr bwMode="auto">
              <a:xfrm>
                <a:off x="2888" y="1984"/>
                <a:ext cx="146" cy="188"/>
              </a:xfrm>
              <a:prstGeom prst="rect">
                <a:avLst/>
              </a:prstGeom>
              <a:blipFill dpi="0" rotWithShape="0">
                <a:blip/>
                <a:srcRect/>
                <a:stretch>
                  <a:fillRect/>
                </a:stretch>
              </a:blipFill>
              <a:ln w="9525">
                <a:noFill/>
                <a:miter lim="800000"/>
                <a:headEnd/>
                <a:tailEnd/>
              </a:ln>
            </p:spPr>
          </p:pic>
          <p:pic>
            <p:nvPicPr>
              <p:cNvPr id="162" name="Picture 564"/>
              <p:cNvPicPr>
                <a:picLocks noChangeAspect="1" noChangeArrowheads="1"/>
              </p:cNvPicPr>
              <p:nvPr/>
            </p:nvPicPr>
            <p:blipFill>
              <a:blip r:embed="rId2"/>
              <a:srcRect/>
              <a:stretch>
                <a:fillRect/>
              </a:stretch>
            </p:blipFill>
            <p:spPr bwMode="auto">
              <a:xfrm>
                <a:off x="2450" y="1984"/>
                <a:ext cx="148" cy="188"/>
              </a:xfrm>
              <a:prstGeom prst="rect">
                <a:avLst/>
              </a:prstGeom>
              <a:blipFill dpi="0" rotWithShape="0">
                <a:blip/>
                <a:srcRect/>
                <a:stretch>
                  <a:fillRect/>
                </a:stretch>
              </a:blipFill>
              <a:ln w="9525">
                <a:noFill/>
                <a:miter lim="800000"/>
                <a:headEnd/>
                <a:tailEnd/>
              </a:ln>
            </p:spPr>
          </p:pic>
          <p:pic>
            <p:nvPicPr>
              <p:cNvPr id="163" name="Picture 565"/>
              <p:cNvPicPr>
                <a:picLocks noChangeAspect="1" noChangeArrowheads="1"/>
              </p:cNvPicPr>
              <p:nvPr/>
            </p:nvPicPr>
            <p:blipFill>
              <a:blip r:embed="rId2"/>
              <a:srcRect/>
              <a:stretch>
                <a:fillRect/>
              </a:stretch>
            </p:blipFill>
            <p:spPr bwMode="auto">
              <a:xfrm>
                <a:off x="1655" y="1972"/>
                <a:ext cx="148" cy="188"/>
              </a:xfrm>
              <a:prstGeom prst="rect">
                <a:avLst/>
              </a:prstGeom>
              <a:blipFill dpi="0" rotWithShape="0">
                <a:blip/>
                <a:srcRect/>
                <a:stretch>
                  <a:fillRect/>
                </a:stretch>
              </a:blipFill>
              <a:ln w="9525">
                <a:noFill/>
                <a:miter lim="800000"/>
                <a:headEnd/>
                <a:tailEnd/>
              </a:ln>
            </p:spPr>
          </p:pic>
          <p:pic>
            <p:nvPicPr>
              <p:cNvPr id="164" name="Picture 566"/>
              <p:cNvPicPr>
                <a:picLocks noChangeAspect="1" noChangeArrowheads="1"/>
              </p:cNvPicPr>
              <p:nvPr/>
            </p:nvPicPr>
            <p:blipFill>
              <a:blip r:embed="rId2"/>
              <a:srcRect/>
              <a:stretch>
                <a:fillRect/>
              </a:stretch>
            </p:blipFill>
            <p:spPr bwMode="auto">
              <a:xfrm>
                <a:off x="1877" y="1972"/>
                <a:ext cx="146" cy="188"/>
              </a:xfrm>
              <a:prstGeom prst="rect">
                <a:avLst/>
              </a:prstGeom>
              <a:blipFill dpi="0" rotWithShape="0">
                <a:blip/>
                <a:srcRect/>
                <a:stretch>
                  <a:fillRect/>
                </a:stretch>
              </a:blipFill>
              <a:ln w="9525">
                <a:noFill/>
                <a:miter lim="800000"/>
                <a:headEnd/>
                <a:tailEnd/>
              </a:ln>
            </p:spPr>
          </p:pic>
          <p:pic>
            <p:nvPicPr>
              <p:cNvPr id="165" name="Picture 567"/>
              <p:cNvPicPr>
                <a:picLocks noChangeAspect="1" noChangeArrowheads="1"/>
              </p:cNvPicPr>
              <p:nvPr/>
            </p:nvPicPr>
            <p:blipFill>
              <a:blip r:embed="rId2"/>
              <a:srcRect/>
              <a:stretch>
                <a:fillRect/>
              </a:stretch>
            </p:blipFill>
            <p:spPr bwMode="auto">
              <a:xfrm>
                <a:off x="2119" y="1972"/>
                <a:ext cx="148" cy="188"/>
              </a:xfrm>
              <a:prstGeom prst="rect">
                <a:avLst/>
              </a:prstGeom>
              <a:blipFill dpi="0" rotWithShape="0">
                <a:blip/>
                <a:srcRect/>
                <a:stretch>
                  <a:fillRect/>
                </a:stretch>
              </a:blipFill>
              <a:ln w="9525">
                <a:noFill/>
                <a:miter lim="800000"/>
                <a:headEnd/>
                <a:tailEnd/>
              </a:ln>
            </p:spPr>
          </p:pic>
          <p:pic>
            <p:nvPicPr>
              <p:cNvPr id="166" name="Picture 568"/>
              <p:cNvPicPr>
                <a:picLocks noChangeAspect="1" noChangeArrowheads="1"/>
              </p:cNvPicPr>
              <p:nvPr/>
            </p:nvPicPr>
            <p:blipFill>
              <a:blip r:embed="rId4"/>
              <a:srcRect/>
              <a:stretch>
                <a:fillRect/>
              </a:stretch>
            </p:blipFill>
            <p:spPr bwMode="auto">
              <a:xfrm>
                <a:off x="1956" y="2568"/>
                <a:ext cx="98" cy="372"/>
              </a:xfrm>
              <a:prstGeom prst="rect">
                <a:avLst/>
              </a:prstGeom>
              <a:blipFill dpi="0" rotWithShape="0">
                <a:blip/>
                <a:srcRect/>
                <a:stretch>
                  <a:fillRect/>
                </a:stretch>
              </a:blipFill>
              <a:ln w="9525">
                <a:noFill/>
                <a:miter lim="800000"/>
                <a:headEnd/>
                <a:tailEnd/>
              </a:ln>
            </p:spPr>
          </p:pic>
          <p:pic>
            <p:nvPicPr>
              <p:cNvPr id="167" name="Picture 569"/>
              <p:cNvPicPr>
                <a:picLocks noChangeAspect="1" noChangeArrowheads="1"/>
              </p:cNvPicPr>
              <p:nvPr/>
            </p:nvPicPr>
            <p:blipFill>
              <a:blip r:embed="rId5"/>
              <a:srcRect/>
              <a:stretch>
                <a:fillRect/>
              </a:stretch>
            </p:blipFill>
            <p:spPr bwMode="auto">
              <a:xfrm>
                <a:off x="1936" y="2816"/>
                <a:ext cx="146" cy="188"/>
              </a:xfrm>
              <a:prstGeom prst="rect">
                <a:avLst/>
              </a:prstGeom>
              <a:blipFill dpi="0" rotWithShape="0">
                <a:blip/>
                <a:srcRect/>
                <a:stretch>
                  <a:fillRect/>
                </a:stretch>
              </a:blipFill>
              <a:ln w="9525">
                <a:noFill/>
                <a:miter lim="800000"/>
                <a:headEnd/>
                <a:tailEnd/>
              </a:ln>
            </p:spPr>
          </p:pic>
          <p:pic>
            <p:nvPicPr>
              <p:cNvPr id="168" name="Picture 570"/>
              <p:cNvPicPr>
                <a:picLocks noChangeAspect="1" noChangeArrowheads="1"/>
              </p:cNvPicPr>
              <p:nvPr/>
            </p:nvPicPr>
            <p:blipFill>
              <a:blip r:embed="rId4"/>
              <a:srcRect/>
              <a:stretch>
                <a:fillRect/>
              </a:stretch>
            </p:blipFill>
            <p:spPr bwMode="auto">
              <a:xfrm>
                <a:off x="2814" y="2568"/>
                <a:ext cx="96" cy="372"/>
              </a:xfrm>
              <a:prstGeom prst="rect">
                <a:avLst/>
              </a:prstGeom>
              <a:blipFill dpi="0" rotWithShape="0">
                <a:blip/>
                <a:srcRect/>
                <a:stretch>
                  <a:fillRect/>
                </a:stretch>
              </a:blipFill>
              <a:ln w="9525">
                <a:noFill/>
                <a:miter lim="800000"/>
                <a:headEnd/>
                <a:tailEnd/>
              </a:ln>
            </p:spPr>
          </p:pic>
          <p:pic>
            <p:nvPicPr>
              <p:cNvPr id="169" name="Picture 571"/>
              <p:cNvPicPr>
                <a:picLocks noChangeAspect="1" noChangeArrowheads="1"/>
              </p:cNvPicPr>
              <p:nvPr/>
            </p:nvPicPr>
            <p:blipFill>
              <a:blip r:embed="rId6"/>
              <a:srcRect/>
              <a:stretch>
                <a:fillRect/>
              </a:stretch>
            </p:blipFill>
            <p:spPr bwMode="auto">
              <a:xfrm>
                <a:off x="2794" y="2816"/>
                <a:ext cx="146" cy="188"/>
              </a:xfrm>
              <a:prstGeom prst="rect">
                <a:avLst/>
              </a:prstGeom>
              <a:blipFill dpi="0" rotWithShape="0">
                <a:blip/>
                <a:srcRect/>
                <a:stretch>
                  <a:fillRect/>
                </a:stretch>
              </a:blipFill>
              <a:ln w="9525">
                <a:noFill/>
                <a:miter lim="800000"/>
                <a:headEnd/>
                <a:tailEnd/>
              </a:ln>
            </p:spPr>
          </p:pic>
          <p:pic>
            <p:nvPicPr>
              <p:cNvPr id="170" name="Picture 572"/>
              <p:cNvPicPr>
                <a:picLocks noChangeAspect="1" noChangeArrowheads="1"/>
              </p:cNvPicPr>
              <p:nvPr/>
            </p:nvPicPr>
            <p:blipFill>
              <a:blip r:embed="rId4"/>
              <a:srcRect/>
              <a:stretch>
                <a:fillRect/>
              </a:stretch>
            </p:blipFill>
            <p:spPr bwMode="auto">
              <a:xfrm>
                <a:off x="3034" y="2568"/>
                <a:ext cx="98" cy="372"/>
              </a:xfrm>
              <a:prstGeom prst="rect">
                <a:avLst/>
              </a:prstGeom>
              <a:blipFill dpi="0" rotWithShape="0">
                <a:blip/>
                <a:srcRect/>
                <a:stretch>
                  <a:fillRect/>
                </a:stretch>
              </a:blipFill>
              <a:ln w="9525">
                <a:noFill/>
                <a:miter lim="800000"/>
                <a:headEnd/>
                <a:tailEnd/>
              </a:ln>
            </p:spPr>
          </p:pic>
          <p:pic>
            <p:nvPicPr>
              <p:cNvPr id="171" name="Picture 573"/>
              <p:cNvPicPr>
                <a:picLocks noChangeAspect="1" noChangeArrowheads="1"/>
              </p:cNvPicPr>
              <p:nvPr/>
            </p:nvPicPr>
            <p:blipFill>
              <a:blip r:embed="rId5"/>
              <a:srcRect/>
              <a:stretch>
                <a:fillRect/>
              </a:stretch>
            </p:blipFill>
            <p:spPr bwMode="auto">
              <a:xfrm>
                <a:off x="3014" y="2816"/>
                <a:ext cx="148" cy="188"/>
              </a:xfrm>
              <a:prstGeom prst="rect">
                <a:avLst/>
              </a:prstGeom>
              <a:blipFill dpi="0" rotWithShape="0">
                <a:blip/>
                <a:srcRect/>
                <a:stretch>
                  <a:fillRect/>
                </a:stretch>
              </a:blipFill>
              <a:ln w="9525">
                <a:noFill/>
                <a:miter lim="800000"/>
                <a:headEnd/>
                <a:tailEnd/>
              </a:ln>
            </p:spPr>
          </p:pic>
          <p:pic>
            <p:nvPicPr>
              <p:cNvPr id="172" name="Picture 574"/>
              <p:cNvPicPr>
                <a:picLocks noChangeAspect="1" noChangeArrowheads="1"/>
              </p:cNvPicPr>
              <p:nvPr/>
            </p:nvPicPr>
            <p:blipFill>
              <a:blip r:embed="rId4"/>
              <a:srcRect/>
              <a:stretch>
                <a:fillRect/>
              </a:stretch>
            </p:blipFill>
            <p:spPr bwMode="auto">
              <a:xfrm>
                <a:off x="2166" y="2568"/>
                <a:ext cx="98" cy="372"/>
              </a:xfrm>
              <a:prstGeom prst="rect">
                <a:avLst/>
              </a:prstGeom>
              <a:blipFill dpi="0" rotWithShape="0">
                <a:blip/>
                <a:srcRect/>
                <a:stretch>
                  <a:fillRect/>
                </a:stretch>
              </a:blipFill>
              <a:ln w="9525">
                <a:noFill/>
                <a:miter lim="800000"/>
                <a:headEnd/>
                <a:tailEnd/>
              </a:ln>
            </p:spPr>
          </p:pic>
          <p:pic>
            <p:nvPicPr>
              <p:cNvPr id="173" name="Picture 575"/>
              <p:cNvPicPr>
                <a:picLocks noChangeAspect="1" noChangeArrowheads="1"/>
              </p:cNvPicPr>
              <p:nvPr/>
            </p:nvPicPr>
            <p:blipFill>
              <a:blip r:embed="rId5"/>
              <a:srcRect/>
              <a:stretch>
                <a:fillRect/>
              </a:stretch>
            </p:blipFill>
            <p:spPr bwMode="auto">
              <a:xfrm>
                <a:off x="2146" y="2816"/>
                <a:ext cx="148" cy="188"/>
              </a:xfrm>
              <a:prstGeom prst="rect">
                <a:avLst/>
              </a:prstGeom>
              <a:blipFill dpi="0" rotWithShape="0">
                <a:blip/>
                <a:srcRect/>
                <a:stretch>
                  <a:fillRect/>
                </a:stretch>
              </a:blipFill>
              <a:ln w="9525">
                <a:noFill/>
                <a:miter lim="800000"/>
                <a:headEnd/>
                <a:tailEnd/>
              </a:ln>
            </p:spPr>
          </p:pic>
          <p:pic>
            <p:nvPicPr>
              <p:cNvPr id="174" name="Picture 576"/>
              <p:cNvPicPr>
                <a:picLocks noChangeAspect="1" noChangeArrowheads="1"/>
              </p:cNvPicPr>
              <p:nvPr/>
            </p:nvPicPr>
            <p:blipFill>
              <a:blip r:embed="rId4"/>
              <a:srcRect/>
              <a:stretch>
                <a:fillRect/>
              </a:stretch>
            </p:blipFill>
            <p:spPr bwMode="auto">
              <a:xfrm>
                <a:off x="2386" y="2568"/>
                <a:ext cx="100" cy="372"/>
              </a:xfrm>
              <a:prstGeom prst="rect">
                <a:avLst/>
              </a:prstGeom>
              <a:blipFill dpi="0" rotWithShape="0">
                <a:blip/>
                <a:srcRect/>
                <a:stretch>
                  <a:fillRect/>
                </a:stretch>
              </a:blipFill>
              <a:ln w="9525">
                <a:noFill/>
                <a:miter lim="800000"/>
                <a:headEnd/>
                <a:tailEnd/>
              </a:ln>
            </p:spPr>
          </p:pic>
          <p:pic>
            <p:nvPicPr>
              <p:cNvPr id="175" name="Picture 577"/>
              <p:cNvPicPr>
                <a:picLocks noChangeAspect="1" noChangeArrowheads="1"/>
              </p:cNvPicPr>
              <p:nvPr/>
            </p:nvPicPr>
            <p:blipFill>
              <a:blip r:embed="rId5"/>
              <a:srcRect/>
              <a:stretch>
                <a:fillRect/>
              </a:stretch>
            </p:blipFill>
            <p:spPr bwMode="auto">
              <a:xfrm>
                <a:off x="2368" y="2816"/>
                <a:ext cx="146" cy="188"/>
              </a:xfrm>
              <a:prstGeom prst="rect">
                <a:avLst/>
              </a:prstGeom>
              <a:blipFill dpi="0" rotWithShape="0">
                <a:blip/>
                <a:srcRect/>
                <a:stretch>
                  <a:fillRect/>
                </a:stretch>
              </a:blipFill>
              <a:ln w="9525">
                <a:noFill/>
                <a:miter lim="800000"/>
                <a:headEnd/>
                <a:tailEnd/>
              </a:ln>
            </p:spPr>
          </p:pic>
          <p:pic>
            <p:nvPicPr>
              <p:cNvPr id="176" name="Picture 578"/>
              <p:cNvPicPr>
                <a:picLocks noChangeAspect="1" noChangeArrowheads="1"/>
              </p:cNvPicPr>
              <p:nvPr/>
            </p:nvPicPr>
            <p:blipFill>
              <a:blip r:embed="rId4"/>
              <a:srcRect/>
              <a:stretch>
                <a:fillRect/>
              </a:stretch>
            </p:blipFill>
            <p:spPr bwMode="auto">
              <a:xfrm>
                <a:off x="2602" y="2568"/>
                <a:ext cx="98" cy="372"/>
              </a:xfrm>
              <a:prstGeom prst="rect">
                <a:avLst/>
              </a:prstGeom>
              <a:blipFill dpi="0" rotWithShape="0">
                <a:blip/>
                <a:srcRect/>
                <a:stretch>
                  <a:fillRect/>
                </a:stretch>
              </a:blipFill>
              <a:ln w="9525">
                <a:noFill/>
                <a:miter lim="800000"/>
                <a:headEnd/>
                <a:tailEnd/>
              </a:ln>
            </p:spPr>
          </p:pic>
          <p:pic>
            <p:nvPicPr>
              <p:cNvPr id="177" name="Picture 579"/>
              <p:cNvPicPr>
                <a:picLocks noChangeAspect="1" noChangeArrowheads="1"/>
              </p:cNvPicPr>
              <p:nvPr/>
            </p:nvPicPr>
            <p:blipFill>
              <a:blip r:embed="rId6"/>
              <a:srcRect/>
              <a:stretch>
                <a:fillRect/>
              </a:stretch>
            </p:blipFill>
            <p:spPr bwMode="auto">
              <a:xfrm>
                <a:off x="2584" y="2816"/>
                <a:ext cx="146" cy="188"/>
              </a:xfrm>
              <a:prstGeom prst="rect">
                <a:avLst/>
              </a:prstGeom>
              <a:blipFill dpi="0" rotWithShape="0">
                <a:blip/>
                <a:srcRect/>
                <a:stretch>
                  <a:fillRect/>
                </a:stretch>
              </a:blipFill>
              <a:ln w="9525">
                <a:noFill/>
                <a:miter lim="800000"/>
                <a:headEnd/>
                <a:tailEnd/>
              </a:ln>
            </p:spPr>
          </p:pic>
          <p:pic>
            <p:nvPicPr>
              <p:cNvPr id="178" name="Picture 580"/>
              <p:cNvPicPr>
                <a:picLocks noChangeAspect="1" noChangeArrowheads="1"/>
              </p:cNvPicPr>
              <p:nvPr/>
            </p:nvPicPr>
            <p:blipFill>
              <a:blip r:embed="rId4"/>
              <a:srcRect/>
              <a:stretch>
                <a:fillRect/>
              </a:stretch>
            </p:blipFill>
            <p:spPr bwMode="auto">
              <a:xfrm>
                <a:off x="1541" y="2568"/>
                <a:ext cx="96" cy="372"/>
              </a:xfrm>
              <a:prstGeom prst="rect">
                <a:avLst/>
              </a:prstGeom>
              <a:blipFill dpi="0" rotWithShape="0">
                <a:blip/>
                <a:srcRect/>
                <a:stretch>
                  <a:fillRect/>
                </a:stretch>
              </a:blipFill>
              <a:ln w="9525">
                <a:noFill/>
                <a:miter lim="800000"/>
                <a:headEnd/>
                <a:tailEnd/>
              </a:ln>
            </p:spPr>
          </p:pic>
          <p:pic>
            <p:nvPicPr>
              <p:cNvPr id="179" name="Picture 581"/>
              <p:cNvPicPr>
                <a:picLocks noChangeAspect="1" noChangeArrowheads="1"/>
              </p:cNvPicPr>
              <p:nvPr/>
            </p:nvPicPr>
            <p:blipFill>
              <a:blip r:embed="rId6"/>
              <a:srcRect/>
              <a:stretch>
                <a:fillRect/>
              </a:stretch>
            </p:blipFill>
            <p:spPr bwMode="auto">
              <a:xfrm>
                <a:off x="1521" y="2816"/>
                <a:ext cx="146" cy="188"/>
              </a:xfrm>
              <a:prstGeom prst="rect">
                <a:avLst/>
              </a:prstGeom>
              <a:blipFill dpi="0" rotWithShape="0">
                <a:blip/>
                <a:srcRect/>
                <a:stretch>
                  <a:fillRect/>
                </a:stretch>
              </a:blipFill>
              <a:ln w="9525">
                <a:noFill/>
                <a:miter lim="800000"/>
                <a:headEnd/>
                <a:tailEnd/>
              </a:ln>
            </p:spPr>
          </p:pic>
          <p:pic>
            <p:nvPicPr>
              <p:cNvPr id="180" name="Picture 582"/>
              <p:cNvPicPr>
                <a:picLocks noChangeAspect="1" noChangeArrowheads="1"/>
              </p:cNvPicPr>
              <p:nvPr/>
            </p:nvPicPr>
            <p:blipFill>
              <a:blip r:embed="rId4"/>
              <a:srcRect/>
              <a:stretch>
                <a:fillRect/>
              </a:stretch>
            </p:blipFill>
            <p:spPr bwMode="auto">
              <a:xfrm>
                <a:off x="1760" y="2568"/>
                <a:ext cx="98" cy="372"/>
              </a:xfrm>
              <a:prstGeom prst="rect">
                <a:avLst/>
              </a:prstGeom>
              <a:blipFill dpi="0" rotWithShape="0">
                <a:blip/>
                <a:srcRect/>
                <a:stretch>
                  <a:fillRect/>
                </a:stretch>
              </a:blipFill>
              <a:ln w="9525">
                <a:noFill/>
                <a:miter lim="800000"/>
                <a:headEnd/>
                <a:tailEnd/>
              </a:ln>
            </p:spPr>
          </p:pic>
          <p:pic>
            <p:nvPicPr>
              <p:cNvPr id="181" name="Picture 583"/>
              <p:cNvPicPr>
                <a:picLocks noChangeAspect="1" noChangeArrowheads="1"/>
              </p:cNvPicPr>
              <p:nvPr/>
            </p:nvPicPr>
            <p:blipFill>
              <a:blip r:embed="rId5"/>
              <a:srcRect/>
              <a:stretch>
                <a:fillRect/>
              </a:stretch>
            </p:blipFill>
            <p:spPr bwMode="auto">
              <a:xfrm>
                <a:off x="1740" y="2816"/>
                <a:ext cx="148" cy="188"/>
              </a:xfrm>
              <a:prstGeom prst="rect">
                <a:avLst/>
              </a:prstGeom>
              <a:blipFill dpi="0" rotWithShape="0">
                <a:blip/>
                <a:srcRect/>
                <a:stretch>
                  <a:fillRect/>
                </a:stretch>
              </a:blipFill>
              <a:ln w="9525">
                <a:noFill/>
                <a:miter lim="800000"/>
                <a:headEnd/>
                <a:tailEnd/>
              </a:ln>
            </p:spPr>
          </p:pic>
          <p:pic>
            <p:nvPicPr>
              <p:cNvPr id="182" name="Picture 584"/>
              <p:cNvPicPr>
                <a:picLocks noChangeAspect="1" noChangeArrowheads="1"/>
              </p:cNvPicPr>
              <p:nvPr/>
            </p:nvPicPr>
            <p:blipFill>
              <a:blip r:embed="rId4"/>
              <a:srcRect/>
              <a:stretch>
                <a:fillRect/>
              </a:stretch>
            </p:blipFill>
            <p:spPr bwMode="auto">
              <a:xfrm>
                <a:off x="1113" y="2568"/>
                <a:ext cx="100" cy="372"/>
              </a:xfrm>
              <a:prstGeom prst="rect">
                <a:avLst/>
              </a:prstGeom>
              <a:blipFill dpi="0" rotWithShape="0">
                <a:blip/>
                <a:srcRect/>
                <a:stretch>
                  <a:fillRect/>
                </a:stretch>
              </a:blipFill>
              <a:ln w="9525">
                <a:noFill/>
                <a:miter lim="800000"/>
                <a:headEnd/>
                <a:tailEnd/>
              </a:ln>
            </p:spPr>
          </p:pic>
          <p:pic>
            <p:nvPicPr>
              <p:cNvPr id="183" name="Picture 585"/>
              <p:cNvPicPr>
                <a:picLocks noChangeAspect="1" noChangeArrowheads="1"/>
              </p:cNvPicPr>
              <p:nvPr/>
            </p:nvPicPr>
            <p:blipFill>
              <a:blip r:embed="rId5"/>
              <a:srcRect/>
              <a:stretch>
                <a:fillRect/>
              </a:stretch>
            </p:blipFill>
            <p:spPr bwMode="auto">
              <a:xfrm>
                <a:off x="1095" y="2816"/>
                <a:ext cx="146" cy="188"/>
              </a:xfrm>
              <a:prstGeom prst="rect">
                <a:avLst/>
              </a:prstGeom>
              <a:blipFill dpi="0" rotWithShape="0">
                <a:blip/>
                <a:srcRect/>
                <a:stretch>
                  <a:fillRect/>
                </a:stretch>
              </a:blipFill>
              <a:ln w="9525">
                <a:noFill/>
                <a:miter lim="800000"/>
                <a:headEnd/>
                <a:tailEnd/>
              </a:ln>
            </p:spPr>
          </p:pic>
          <p:pic>
            <p:nvPicPr>
              <p:cNvPr id="184" name="Picture 586"/>
              <p:cNvPicPr>
                <a:picLocks noChangeAspect="1" noChangeArrowheads="1"/>
              </p:cNvPicPr>
              <p:nvPr/>
            </p:nvPicPr>
            <p:blipFill>
              <a:blip r:embed="rId4"/>
              <a:srcRect/>
              <a:stretch>
                <a:fillRect/>
              </a:stretch>
            </p:blipFill>
            <p:spPr bwMode="auto">
              <a:xfrm>
                <a:off x="1329" y="2568"/>
                <a:ext cx="98" cy="372"/>
              </a:xfrm>
              <a:prstGeom prst="rect">
                <a:avLst/>
              </a:prstGeom>
              <a:blipFill dpi="0" rotWithShape="0">
                <a:blip/>
                <a:srcRect/>
                <a:stretch>
                  <a:fillRect/>
                </a:stretch>
              </a:blipFill>
              <a:ln w="9525">
                <a:noFill/>
                <a:miter lim="800000"/>
                <a:headEnd/>
                <a:tailEnd/>
              </a:ln>
            </p:spPr>
          </p:pic>
          <p:pic>
            <p:nvPicPr>
              <p:cNvPr id="185" name="Picture 587"/>
              <p:cNvPicPr>
                <a:picLocks noChangeAspect="1" noChangeArrowheads="1"/>
              </p:cNvPicPr>
              <p:nvPr/>
            </p:nvPicPr>
            <p:blipFill>
              <a:blip r:embed="rId6"/>
              <a:srcRect/>
              <a:stretch>
                <a:fillRect/>
              </a:stretch>
            </p:blipFill>
            <p:spPr bwMode="auto">
              <a:xfrm>
                <a:off x="1311" y="2816"/>
                <a:ext cx="146" cy="188"/>
              </a:xfrm>
              <a:prstGeom prst="rect">
                <a:avLst/>
              </a:prstGeom>
              <a:blipFill dpi="0" rotWithShape="0">
                <a:blip/>
                <a:srcRect/>
                <a:stretch>
                  <a:fillRect/>
                </a:stretch>
              </a:blipFill>
              <a:ln w="9525">
                <a:noFill/>
                <a:miter lim="800000"/>
                <a:headEnd/>
                <a:tailEnd/>
              </a:ln>
            </p:spPr>
          </p:pic>
          <p:pic>
            <p:nvPicPr>
              <p:cNvPr id="186" name="Picture 588"/>
              <p:cNvPicPr>
                <a:picLocks noChangeAspect="1" noChangeArrowheads="1"/>
              </p:cNvPicPr>
              <p:nvPr/>
            </p:nvPicPr>
            <p:blipFill>
              <a:blip r:embed="rId7"/>
              <a:srcRect/>
              <a:stretch>
                <a:fillRect/>
              </a:stretch>
            </p:blipFill>
            <p:spPr bwMode="auto">
              <a:xfrm>
                <a:off x="1922" y="2228"/>
                <a:ext cx="98" cy="372"/>
              </a:xfrm>
              <a:prstGeom prst="rect">
                <a:avLst/>
              </a:prstGeom>
              <a:blipFill dpi="0" rotWithShape="0">
                <a:blip/>
                <a:srcRect/>
                <a:stretch>
                  <a:fillRect/>
                </a:stretch>
              </a:blipFill>
              <a:ln w="9525">
                <a:noFill/>
                <a:miter lim="800000"/>
                <a:headEnd/>
                <a:tailEnd/>
              </a:ln>
            </p:spPr>
          </p:pic>
          <p:pic>
            <p:nvPicPr>
              <p:cNvPr id="187" name="Picture 589"/>
              <p:cNvPicPr>
                <a:picLocks noChangeAspect="1" noChangeArrowheads="1"/>
              </p:cNvPicPr>
              <p:nvPr/>
            </p:nvPicPr>
            <p:blipFill>
              <a:blip r:embed="rId2"/>
              <a:srcRect/>
              <a:stretch>
                <a:fillRect/>
              </a:stretch>
            </p:blipFill>
            <p:spPr bwMode="auto">
              <a:xfrm>
                <a:off x="1902" y="2164"/>
                <a:ext cx="146" cy="188"/>
              </a:xfrm>
              <a:prstGeom prst="rect">
                <a:avLst/>
              </a:prstGeom>
              <a:blipFill dpi="0" rotWithShape="0">
                <a:blip/>
                <a:srcRect/>
                <a:stretch>
                  <a:fillRect/>
                </a:stretch>
              </a:blipFill>
              <a:ln w="9525">
                <a:noFill/>
                <a:miter lim="800000"/>
                <a:headEnd/>
                <a:tailEnd/>
              </a:ln>
            </p:spPr>
          </p:pic>
          <p:pic>
            <p:nvPicPr>
              <p:cNvPr id="188" name="Picture 590"/>
              <p:cNvPicPr>
                <a:picLocks noChangeAspect="1" noChangeArrowheads="1"/>
              </p:cNvPicPr>
              <p:nvPr/>
            </p:nvPicPr>
            <p:blipFill>
              <a:blip r:embed="rId7"/>
              <a:srcRect/>
              <a:stretch>
                <a:fillRect/>
              </a:stretch>
            </p:blipFill>
            <p:spPr bwMode="auto">
              <a:xfrm>
                <a:off x="2780" y="2228"/>
                <a:ext cx="96" cy="372"/>
              </a:xfrm>
              <a:prstGeom prst="rect">
                <a:avLst/>
              </a:prstGeom>
              <a:blipFill dpi="0" rotWithShape="0">
                <a:blip/>
                <a:srcRect/>
                <a:stretch>
                  <a:fillRect/>
                </a:stretch>
              </a:blipFill>
              <a:ln w="9525">
                <a:noFill/>
                <a:miter lim="800000"/>
                <a:headEnd/>
                <a:tailEnd/>
              </a:ln>
            </p:spPr>
          </p:pic>
          <p:pic>
            <p:nvPicPr>
              <p:cNvPr id="189" name="Picture 591"/>
              <p:cNvPicPr>
                <a:picLocks noChangeAspect="1" noChangeArrowheads="1"/>
              </p:cNvPicPr>
              <p:nvPr/>
            </p:nvPicPr>
            <p:blipFill>
              <a:blip r:embed="rId3"/>
              <a:srcRect/>
              <a:stretch>
                <a:fillRect/>
              </a:stretch>
            </p:blipFill>
            <p:spPr bwMode="auto">
              <a:xfrm>
                <a:off x="2760" y="2164"/>
                <a:ext cx="146" cy="188"/>
              </a:xfrm>
              <a:prstGeom prst="rect">
                <a:avLst/>
              </a:prstGeom>
              <a:blipFill dpi="0" rotWithShape="0">
                <a:blip/>
                <a:srcRect/>
                <a:stretch>
                  <a:fillRect/>
                </a:stretch>
              </a:blipFill>
              <a:ln w="9525">
                <a:noFill/>
                <a:miter lim="800000"/>
                <a:headEnd/>
                <a:tailEnd/>
              </a:ln>
            </p:spPr>
          </p:pic>
          <p:pic>
            <p:nvPicPr>
              <p:cNvPr id="190" name="Picture 592"/>
              <p:cNvPicPr>
                <a:picLocks noChangeAspect="1" noChangeArrowheads="1"/>
              </p:cNvPicPr>
              <p:nvPr/>
            </p:nvPicPr>
            <p:blipFill>
              <a:blip r:embed="rId7"/>
              <a:srcRect/>
              <a:stretch>
                <a:fillRect/>
              </a:stretch>
            </p:blipFill>
            <p:spPr bwMode="auto">
              <a:xfrm>
                <a:off x="3000" y="2228"/>
                <a:ext cx="98" cy="372"/>
              </a:xfrm>
              <a:prstGeom prst="rect">
                <a:avLst/>
              </a:prstGeom>
              <a:blipFill dpi="0" rotWithShape="0">
                <a:blip/>
                <a:srcRect/>
                <a:stretch>
                  <a:fillRect/>
                </a:stretch>
              </a:blipFill>
              <a:ln w="9525">
                <a:noFill/>
                <a:miter lim="800000"/>
                <a:headEnd/>
                <a:tailEnd/>
              </a:ln>
            </p:spPr>
          </p:pic>
          <p:pic>
            <p:nvPicPr>
              <p:cNvPr id="191" name="Picture 593"/>
              <p:cNvPicPr>
                <a:picLocks noChangeAspect="1" noChangeArrowheads="1"/>
              </p:cNvPicPr>
              <p:nvPr/>
            </p:nvPicPr>
            <p:blipFill>
              <a:blip r:embed="rId2"/>
              <a:srcRect/>
              <a:stretch>
                <a:fillRect/>
              </a:stretch>
            </p:blipFill>
            <p:spPr bwMode="auto">
              <a:xfrm>
                <a:off x="2980" y="2164"/>
                <a:ext cx="148" cy="188"/>
              </a:xfrm>
              <a:prstGeom prst="rect">
                <a:avLst/>
              </a:prstGeom>
              <a:blipFill dpi="0" rotWithShape="0">
                <a:blip/>
                <a:srcRect/>
                <a:stretch>
                  <a:fillRect/>
                </a:stretch>
              </a:blipFill>
              <a:ln w="9525">
                <a:noFill/>
                <a:miter lim="800000"/>
                <a:headEnd/>
                <a:tailEnd/>
              </a:ln>
            </p:spPr>
          </p:pic>
          <p:pic>
            <p:nvPicPr>
              <p:cNvPr id="192" name="Picture 594"/>
              <p:cNvPicPr>
                <a:picLocks noChangeAspect="1" noChangeArrowheads="1"/>
              </p:cNvPicPr>
              <p:nvPr/>
            </p:nvPicPr>
            <p:blipFill>
              <a:blip r:embed="rId7"/>
              <a:srcRect/>
              <a:stretch>
                <a:fillRect/>
              </a:stretch>
            </p:blipFill>
            <p:spPr bwMode="auto">
              <a:xfrm>
                <a:off x="2132" y="2228"/>
                <a:ext cx="98" cy="372"/>
              </a:xfrm>
              <a:prstGeom prst="rect">
                <a:avLst/>
              </a:prstGeom>
              <a:blipFill dpi="0" rotWithShape="0">
                <a:blip/>
                <a:srcRect/>
                <a:stretch>
                  <a:fillRect/>
                </a:stretch>
              </a:blipFill>
              <a:ln w="9525">
                <a:noFill/>
                <a:miter lim="800000"/>
                <a:headEnd/>
                <a:tailEnd/>
              </a:ln>
            </p:spPr>
          </p:pic>
          <p:pic>
            <p:nvPicPr>
              <p:cNvPr id="193" name="Picture 595"/>
              <p:cNvPicPr>
                <a:picLocks noChangeAspect="1" noChangeArrowheads="1"/>
              </p:cNvPicPr>
              <p:nvPr/>
            </p:nvPicPr>
            <p:blipFill>
              <a:blip r:embed="rId2"/>
              <a:srcRect/>
              <a:stretch>
                <a:fillRect/>
              </a:stretch>
            </p:blipFill>
            <p:spPr bwMode="auto">
              <a:xfrm>
                <a:off x="2112" y="2164"/>
                <a:ext cx="148" cy="188"/>
              </a:xfrm>
              <a:prstGeom prst="rect">
                <a:avLst/>
              </a:prstGeom>
              <a:blipFill dpi="0" rotWithShape="0">
                <a:blip/>
                <a:srcRect/>
                <a:stretch>
                  <a:fillRect/>
                </a:stretch>
              </a:blipFill>
              <a:ln w="9525">
                <a:noFill/>
                <a:miter lim="800000"/>
                <a:headEnd/>
                <a:tailEnd/>
              </a:ln>
            </p:spPr>
          </p:pic>
          <p:pic>
            <p:nvPicPr>
              <p:cNvPr id="194" name="Picture 596"/>
              <p:cNvPicPr>
                <a:picLocks noChangeAspect="1" noChangeArrowheads="1"/>
              </p:cNvPicPr>
              <p:nvPr/>
            </p:nvPicPr>
            <p:blipFill>
              <a:blip r:embed="rId7"/>
              <a:srcRect/>
              <a:stretch>
                <a:fillRect/>
              </a:stretch>
            </p:blipFill>
            <p:spPr bwMode="auto">
              <a:xfrm>
                <a:off x="2352" y="2228"/>
                <a:ext cx="100" cy="372"/>
              </a:xfrm>
              <a:prstGeom prst="rect">
                <a:avLst/>
              </a:prstGeom>
              <a:blipFill dpi="0" rotWithShape="0">
                <a:blip/>
                <a:srcRect/>
                <a:stretch>
                  <a:fillRect/>
                </a:stretch>
              </a:blipFill>
              <a:ln w="9525">
                <a:noFill/>
                <a:miter lim="800000"/>
                <a:headEnd/>
                <a:tailEnd/>
              </a:ln>
            </p:spPr>
          </p:pic>
          <p:pic>
            <p:nvPicPr>
              <p:cNvPr id="195" name="Picture 597"/>
              <p:cNvPicPr>
                <a:picLocks noChangeAspect="1" noChangeArrowheads="1"/>
              </p:cNvPicPr>
              <p:nvPr/>
            </p:nvPicPr>
            <p:blipFill>
              <a:blip r:embed="rId2"/>
              <a:srcRect/>
              <a:stretch>
                <a:fillRect/>
              </a:stretch>
            </p:blipFill>
            <p:spPr bwMode="auto">
              <a:xfrm>
                <a:off x="2334" y="2164"/>
                <a:ext cx="146" cy="188"/>
              </a:xfrm>
              <a:prstGeom prst="rect">
                <a:avLst/>
              </a:prstGeom>
              <a:blipFill dpi="0" rotWithShape="0">
                <a:blip/>
                <a:srcRect/>
                <a:stretch>
                  <a:fillRect/>
                </a:stretch>
              </a:blipFill>
              <a:ln w="9525">
                <a:noFill/>
                <a:miter lim="800000"/>
                <a:headEnd/>
                <a:tailEnd/>
              </a:ln>
            </p:spPr>
          </p:pic>
          <p:pic>
            <p:nvPicPr>
              <p:cNvPr id="196" name="Picture 598"/>
              <p:cNvPicPr>
                <a:picLocks noChangeAspect="1" noChangeArrowheads="1"/>
              </p:cNvPicPr>
              <p:nvPr/>
            </p:nvPicPr>
            <p:blipFill>
              <a:blip r:embed="rId7"/>
              <a:srcRect/>
              <a:stretch>
                <a:fillRect/>
              </a:stretch>
            </p:blipFill>
            <p:spPr bwMode="auto">
              <a:xfrm>
                <a:off x="2568" y="2228"/>
                <a:ext cx="98" cy="372"/>
              </a:xfrm>
              <a:prstGeom prst="rect">
                <a:avLst/>
              </a:prstGeom>
              <a:blipFill dpi="0" rotWithShape="0">
                <a:blip/>
                <a:srcRect/>
                <a:stretch>
                  <a:fillRect/>
                </a:stretch>
              </a:blipFill>
              <a:ln w="9525">
                <a:noFill/>
                <a:miter lim="800000"/>
                <a:headEnd/>
                <a:tailEnd/>
              </a:ln>
            </p:spPr>
          </p:pic>
          <p:pic>
            <p:nvPicPr>
              <p:cNvPr id="197" name="Picture 599"/>
              <p:cNvPicPr>
                <a:picLocks noChangeAspect="1" noChangeArrowheads="1"/>
              </p:cNvPicPr>
              <p:nvPr/>
            </p:nvPicPr>
            <p:blipFill>
              <a:blip r:embed="rId3"/>
              <a:srcRect/>
              <a:stretch>
                <a:fillRect/>
              </a:stretch>
            </p:blipFill>
            <p:spPr bwMode="auto">
              <a:xfrm>
                <a:off x="2550" y="2164"/>
                <a:ext cx="146" cy="188"/>
              </a:xfrm>
              <a:prstGeom prst="rect">
                <a:avLst/>
              </a:prstGeom>
              <a:blipFill dpi="0" rotWithShape="0">
                <a:blip/>
                <a:srcRect/>
                <a:stretch>
                  <a:fillRect/>
                </a:stretch>
              </a:blipFill>
              <a:ln w="9525">
                <a:noFill/>
                <a:miter lim="800000"/>
                <a:headEnd/>
                <a:tailEnd/>
              </a:ln>
            </p:spPr>
          </p:pic>
          <p:pic>
            <p:nvPicPr>
              <p:cNvPr id="198" name="Picture 600"/>
              <p:cNvPicPr>
                <a:picLocks noChangeAspect="1" noChangeArrowheads="1"/>
              </p:cNvPicPr>
              <p:nvPr/>
            </p:nvPicPr>
            <p:blipFill>
              <a:blip r:embed="rId7"/>
              <a:srcRect/>
              <a:stretch>
                <a:fillRect/>
              </a:stretch>
            </p:blipFill>
            <p:spPr bwMode="auto">
              <a:xfrm>
                <a:off x="1507" y="2228"/>
                <a:ext cx="96" cy="372"/>
              </a:xfrm>
              <a:prstGeom prst="rect">
                <a:avLst/>
              </a:prstGeom>
              <a:blipFill dpi="0" rotWithShape="0">
                <a:blip/>
                <a:srcRect/>
                <a:stretch>
                  <a:fillRect/>
                </a:stretch>
              </a:blipFill>
              <a:ln w="9525">
                <a:noFill/>
                <a:miter lim="800000"/>
                <a:headEnd/>
                <a:tailEnd/>
              </a:ln>
            </p:spPr>
          </p:pic>
          <p:pic>
            <p:nvPicPr>
              <p:cNvPr id="199" name="Picture 601"/>
              <p:cNvPicPr>
                <a:picLocks noChangeAspect="1" noChangeArrowheads="1"/>
              </p:cNvPicPr>
              <p:nvPr/>
            </p:nvPicPr>
            <p:blipFill>
              <a:blip r:embed="rId3"/>
              <a:srcRect/>
              <a:stretch>
                <a:fillRect/>
              </a:stretch>
            </p:blipFill>
            <p:spPr bwMode="auto">
              <a:xfrm>
                <a:off x="1487" y="2164"/>
                <a:ext cx="146" cy="188"/>
              </a:xfrm>
              <a:prstGeom prst="rect">
                <a:avLst/>
              </a:prstGeom>
              <a:blipFill dpi="0" rotWithShape="0">
                <a:blip/>
                <a:srcRect/>
                <a:stretch>
                  <a:fillRect/>
                </a:stretch>
              </a:blipFill>
              <a:ln w="9525">
                <a:noFill/>
                <a:miter lim="800000"/>
                <a:headEnd/>
                <a:tailEnd/>
              </a:ln>
            </p:spPr>
          </p:pic>
          <p:pic>
            <p:nvPicPr>
              <p:cNvPr id="200" name="Picture 602"/>
              <p:cNvPicPr>
                <a:picLocks noChangeAspect="1" noChangeArrowheads="1"/>
              </p:cNvPicPr>
              <p:nvPr/>
            </p:nvPicPr>
            <p:blipFill>
              <a:blip r:embed="rId7"/>
              <a:srcRect/>
              <a:stretch>
                <a:fillRect/>
              </a:stretch>
            </p:blipFill>
            <p:spPr bwMode="auto">
              <a:xfrm>
                <a:off x="1726" y="2228"/>
                <a:ext cx="98" cy="372"/>
              </a:xfrm>
              <a:prstGeom prst="rect">
                <a:avLst/>
              </a:prstGeom>
              <a:blipFill dpi="0" rotWithShape="0">
                <a:blip/>
                <a:srcRect/>
                <a:stretch>
                  <a:fillRect/>
                </a:stretch>
              </a:blipFill>
              <a:ln w="9525">
                <a:noFill/>
                <a:miter lim="800000"/>
                <a:headEnd/>
                <a:tailEnd/>
              </a:ln>
            </p:spPr>
          </p:pic>
          <p:pic>
            <p:nvPicPr>
              <p:cNvPr id="201" name="Picture 603"/>
              <p:cNvPicPr>
                <a:picLocks noChangeAspect="1" noChangeArrowheads="1"/>
              </p:cNvPicPr>
              <p:nvPr/>
            </p:nvPicPr>
            <p:blipFill>
              <a:blip r:embed="rId2"/>
              <a:srcRect/>
              <a:stretch>
                <a:fillRect/>
              </a:stretch>
            </p:blipFill>
            <p:spPr bwMode="auto">
              <a:xfrm>
                <a:off x="1706" y="2164"/>
                <a:ext cx="148" cy="188"/>
              </a:xfrm>
              <a:prstGeom prst="rect">
                <a:avLst/>
              </a:prstGeom>
              <a:blipFill dpi="0" rotWithShape="0">
                <a:blip/>
                <a:srcRect/>
                <a:stretch>
                  <a:fillRect/>
                </a:stretch>
              </a:blipFill>
              <a:ln w="9525">
                <a:noFill/>
                <a:miter lim="800000"/>
                <a:headEnd/>
                <a:tailEnd/>
              </a:ln>
            </p:spPr>
          </p:pic>
          <p:pic>
            <p:nvPicPr>
              <p:cNvPr id="202" name="Picture 604"/>
              <p:cNvPicPr>
                <a:picLocks noChangeAspect="1" noChangeArrowheads="1"/>
              </p:cNvPicPr>
              <p:nvPr/>
            </p:nvPicPr>
            <p:blipFill>
              <a:blip r:embed="rId7"/>
              <a:srcRect/>
              <a:stretch>
                <a:fillRect/>
              </a:stretch>
            </p:blipFill>
            <p:spPr bwMode="auto">
              <a:xfrm>
                <a:off x="1079" y="2228"/>
                <a:ext cx="100" cy="372"/>
              </a:xfrm>
              <a:prstGeom prst="rect">
                <a:avLst/>
              </a:prstGeom>
              <a:blipFill dpi="0" rotWithShape="0">
                <a:blip/>
                <a:srcRect/>
                <a:stretch>
                  <a:fillRect/>
                </a:stretch>
              </a:blipFill>
              <a:ln w="9525">
                <a:noFill/>
                <a:miter lim="800000"/>
                <a:headEnd/>
                <a:tailEnd/>
              </a:ln>
            </p:spPr>
          </p:pic>
          <p:pic>
            <p:nvPicPr>
              <p:cNvPr id="203" name="Picture 605"/>
              <p:cNvPicPr>
                <a:picLocks noChangeAspect="1" noChangeArrowheads="1"/>
              </p:cNvPicPr>
              <p:nvPr/>
            </p:nvPicPr>
            <p:blipFill>
              <a:blip r:embed="rId2"/>
              <a:srcRect/>
              <a:stretch>
                <a:fillRect/>
              </a:stretch>
            </p:blipFill>
            <p:spPr bwMode="auto">
              <a:xfrm>
                <a:off x="1061" y="2164"/>
                <a:ext cx="146" cy="188"/>
              </a:xfrm>
              <a:prstGeom prst="rect">
                <a:avLst/>
              </a:prstGeom>
              <a:blipFill dpi="0" rotWithShape="0">
                <a:blip/>
                <a:srcRect/>
                <a:stretch>
                  <a:fillRect/>
                </a:stretch>
              </a:blipFill>
              <a:ln w="9525">
                <a:noFill/>
                <a:miter lim="800000"/>
                <a:headEnd/>
                <a:tailEnd/>
              </a:ln>
            </p:spPr>
          </p:pic>
          <p:pic>
            <p:nvPicPr>
              <p:cNvPr id="204" name="Picture 606"/>
              <p:cNvPicPr>
                <a:picLocks noChangeAspect="1" noChangeArrowheads="1"/>
              </p:cNvPicPr>
              <p:nvPr/>
            </p:nvPicPr>
            <p:blipFill>
              <a:blip r:embed="rId7"/>
              <a:srcRect/>
              <a:stretch>
                <a:fillRect/>
              </a:stretch>
            </p:blipFill>
            <p:spPr bwMode="auto">
              <a:xfrm>
                <a:off x="1295" y="2228"/>
                <a:ext cx="98" cy="372"/>
              </a:xfrm>
              <a:prstGeom prst="rect">
                <a:avLst/>
              </a:prstGeom>
              <a:blipFill dpi="0" rotWithShape="0">
                <a:blip/>
                <a:srcRect/>
                <a:stretch>
                  <a:fillRect/>
                </a:stretch>
              </a:blipFill>
              <a:ln w="9525">
                <a:noFill/>
                <a:miter lim="800000"/>
                <a:headEnd/>
                <a:tailEnd/>
              </a:ln>
            </p:spPr>
          </p:pic>
          <p:pic>
            <p:nvPicPr>
              <p:cNvPr id="205" name="Picture 607"/>
              <p:cNvPicPr>
                <a:picLocks noChangeAspect="1" noChangeArrowheads="1"/>
              </p:cNvPicPr>
              <p:nvPr/>
            </p:nvPicPr>
            <p:blipFill>
              <a:blip r:embed="rId3"/>
              <a:srcRect/>
              <a:stretch>
                <a:fillRect/>
              </a:stretch>
            </p:blipFill>
            <p:spPr bwMode="auto">
              <a:xfrm>
                <a:off x="1277" y="2164"/>
                <a:ext cx="146" cy="188"/>
              </a:xfrm>
              <a:prstGeom prst="rect">
                <a:avLst/>
              </a:prstGeom>
              <a:blipFill dpi="0" rotWithShape="0">
                <a:blip/>
                <a:srcRect/>
                <a:stretch>
                  <a:fillRect/>
                </a:stretch>
              </a:blipFill>
              <a:ln w="9525">
                <a:noFill/>
                <a:miter lim="800000"/>
                <a:headEnd/>
                <a:tailEnd/>
              </a:ln>
            </p:spPr>
          </p:pic>
        </p:grpSp>
        <p:grpSp>
          <p:nvGrpSpPr>
            <p:cNvPr id="762" name="Groupe 761"/>
            <p:cNvGrpSpPr/>
            <p:nvPr/>
          </p:nvGrpSpPr>
          <p:grpSpPr>
            <a:xfrm>
              <a:off x="500035" y="1628800"/>
              <a:ext cx="3132917" cy="2209971"/>
              <a:chOff x="500035" y="1717271"/>
              <a:chExt cx="3132917" cy="2209971"/>
            </a:xfrm>
          </p:grpSpPr>
          <p:pic>
            <p:nvPicPr>
              <p:cNvPr id="33" name="Picture 519"/>
              <p:cNvPicPr>
                <a:picLocks noChangeAspect="1" noChangeArrowheads="1"/>
              </p:cNvPicPr>
              <p:nvPr/>
            </p:nvPicPr>
            <p:blipFill>
              <a:blip r:embed="rId3"/>
              <a:srcRect/>
              <a:stretch>
                <a:fillRect/>
              </a:stretch>
            </p:blipFill>
            <p:spPr bwMode="auto">
              <a:xfrm>
                <a:off x="1742627" y="2038448"/>
                <a:ext cx="163916" cy="218674"/>
              </a:xfrm>
              <a:prstGeom prst="rect">
                <a:avLst/>
              </a:prstGeom>
              <a:blipFill dpi="0" rotWithShape="0">
                <a:blip/>
                <a:srcRect/>
                <a:stretch>
                  <a:fillRect/>
                </a:stretch>
              </a:blipFill>
              <a:ln w="9525">
                <a:noFill/>
                <a:miter lim="800000"/>
                <a:headEnd/>
                <a:tailEnd/>
              </a:ln>
            </p:spPr>
          </p:pic>
          <p:pic>
            <p:nvPicPr>
              <p:cNvPr id="34" name="Picture 520"/>
              <p:cNvPicPr>
                <a:picLocks noChangeAspect="1" noChangeArrowheads="1"/>
              </p:cNvPicPr>
              <p:nvPr/>
            </p:nvPicPr>
            <p:blipFill>
              <a:blip r:embed="rId3"/>
              <a:srcRect/>
              <a:stretch>
                <a:fillRect/>
              </a:stretch>
            </p:blipFill>
            <p:spPr bwMode="auto">
              <a:xfrm>
                <a:off x="1507327" y="2038448"/>
                <a:ext cx="163916" cy="218674"/>
              </a:xfrm>
              <a:prstGeom prst="rect">
                <a:avLst/>
              </a:prstGeom>
              <a:blipFill dpi="0" rotWithShape="0">
                <a:blip/>
                <a:srcRect/>
                <a:stretch>
                  <a:fillRect/>
                </a:stretch>
              </a:blipFill>
              <a:ln w="9525">
                <a:noFill/>
                <a:miter lim="800000"/>
                <a:headEnd/>
                <a:tailEnd/>
              </a:ln>
            </p:spPr>
          </p:pic>
          <p:pic>
            <p:nvPicPr>
              <p:cNvPr id="35" name="Picture 521"/>
              <p:cNvPicPr>
                <a:picLocks noChangeAspect="1" noChangeArrowheads="1"/>
              </p:cNvPicPr>
              <p:nvPr/>
            </p:nvPicPr>
            <p:blipFill>
              <a:blip r:embed="rId2"/>
              <a:srcRect/>
              <a:stretch>
                <a:fillRect/>
              </a:stretch>
            </p:blipFill>
            <p:spPr bwMode="auto">
              <a:xfrm>
                <a:off x="1376459" y="2196986"/>
                <a:ext cx="163916" cy="217307"/>
              </a:xfrm>
              <a:prstGeom prst="rect">
                <a:avLst/>
              </a:prstGeom>
              <a:blipFill dpi="0" rotWithShape="0">
                <a:blip/>
                <a:srcRect/>
                <a:stretch>
                  <a:fillRect/>
                </a:stretch>
              </a:blipFill>
              <a:ln w="9525">
                <a:noFill/>
                <a:miter lim="800000"/>
                <a:headEnd/>
                <a:tailEnd/>
              </a:ln>
            </p:spPr>
          </p:pic>
          <p:pic>
            <p:nvPicPr>
              <p:cNvPr id="36" name="Picture 522"/>
              <p:cNvPicPr>
                <a:picLocks noChangeAspect="1" noChangeArrowheads="1"/>
              </p:cNvPicPr>
              <p:nvPr/>
            </p:nvPicPr>
            <p:blipFill>
              <a:blip r:embed="rId3"/>
              <a:srcRect/>
              <a:stretch>
                <a:fillRect/>
              </a:stretch>
            </p:blipFill>
            <p:spPr bwMode="auto">
              <a:xfrm>
                <a:off x="1617046" y="2196986"/>
                <a:ext cx="166560" cy="217307"/>
              </a:xfrm>
              <a:prstGeom prst="rect">
                <a:avLst/>
              </a:prstGeom>
              <a:blipFill dpi="0" rotWithShape="0">
                <a:blip/>
                <a:srcRect/>
                <a:stretch>
                  <a:fillRect/>
                </a:stretch>
              </a:blipFill>
              <a:ln w="9525">
                <a:noFill/>
                <a:miter lim="800000"/>
                <a:headEnd/>
                <a:tailEnd/>
              </a:ln>
            </p:spPr>
          </p:pic>
          <p:grpSp>
            <p:nvGrpSpPr>
              <p:cNvPr id="37" name="Group 523"/>
              <p:cNvGrpSpPr>
                <a:grpSpLocks noChangeAspect="1"/>
              </p:cNvGrpSpPr>
              <p:nvPr/>
            </p:nvGrpSpPr>
            <p:grpSpPr bwMode="auto">
              <a:xfrm>
                <a:off x="1238981" y="2354158"/>
                <a:ext cx="413756" cy="218674"/>
                <a:chOff x="769" y="1576"/>
                <a:chExt cx="368" cy="188"/>
              </a:xfrm>
            </p:grpSpPr>
            <p:pic>
              <p:nvPicPr>
                <p:cNvPr id="208" name="Picture 524"/>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209" name="Picture 525"/>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38" name="Picture 526"/>
              <p:cNvPicPr>
                <a:picLocks noChangeAspect="1" noChangeArrowheads="1"/>
              </p:cNvPicPr>
              <p:nvPr/>
            </p:nvPicPr>
            <p:blipFill>
              <a:blip r:embed="rId3"/>
              <a:srcRect/>
              <a:stretch>
                <a:fillRect/>
              </a:stretch>
            </p:blipFill>
            <p:spPr bwMode="auto">
              <a:xfrm>
                <a:off x="1732051" y="2354158"/>
                <a:ext cx="163916" cy="218674"/>
              </a:xfrm>
              <a:prstGeom prst="rect">
                <a:avLst/>
              </a:prstGeom>
              <a:blipFill dpi="0" rotWithShape="0">
                <a:blip/>
                <a:srcRect/>
                <a:stretch>
                  <a:fillRect/>
                </a:stretch>
              </a:blipFill>
              <a:ln w="9525">
                <a:noFill/>
                <a:miter lim="800000"/>
                <a:headEnd/>
                <a:tailEnd/>
              </a:ln>
            </p:spPr>
          </p:pic>
          <p:pic>
            <p:nvPicPr>
              <p:cNvPr id="39" name="Picture 527"/>
              <p:cNvPicPr>
                <a:picLocks noChangeAspect="1" noChangeArrowheads="1"/>
              </p:cNvPicPr>
              <p:nvPr/>
            </p:nvPicPr>
            <p:blipFill>
              <a:blip r:embed="rId3"/>
              <a:srcRect/>
              <a:stretch>
                <a:fillRect/>
              </a:stretch>
            </p:blipFill>
            <p:spPr bwMode="auto">
              <a:xfrm>
                <a:off x="1630265" y="1878543"/>
                <a:ext cx="163916" cy="217307"/>
              </a:xfrm>
              <a:prstGeom prst="rect">
                <a:avLst/>
              </a:prstGeom>
              <a:blipFill dpi="0" rotWithShape="0">
                <a:blip/>
                <a:srcRect/>
                <a:stretch>
                  <a:fillRect/>
                </a:stretch>
              </a:blipFill>
              <a:ln w="9525">
                <a:noFill/>
                <a:miter lim="800000"/>
                <a:headEnd/>
                <a:tailEnd/>
              </a:ln>
            </p:spPr>
          </p:pic>
          <p:sp>
            <p:nvSpPr>
              <p:cNvPr id="40" name="Oval 528"/>
              <p:cNvSpPr>
                <a:spLocks noChangeAspect="1" noChangeArrowheads="1"/>
              </p:cNvSpPr>
              <p:nvPr/>
            </p:nvSpPr>
            <p:spPr bwMode="auto">
              <a:xfrm>
                <a:off x="1398931" y="2027514"/>
                <a:ext cx="514222" cy="1895628"/>
              </a:xfrm>
              <a:prstGeom prst="ellipse">
                <a:avLst/>
              </a:prstGeom>
              <a:solidFill>
                <a:srgbClr val="B37384"/>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pic>
            <p:nvPicPr>
              <p:cNvPr id="41" name="Picture 529"/>
              <p:cNvPicPr>
                <a:picLocks noChangeAspect="1" noChangeArrowheads="1"/>
              </p:cNvPicPr>
              <p:nvPr/>
            </p:nvPicPr>
            <p:blipFill>
              <a:blip r:embed="rId2"/>
              <a:srcRect/>
              <a:stretch>
                <a:fillRect/>
              </a:stretch>
            </p:blipFill>
            <p:spPr bwMode="auto">
              <a:xfrm>
                <a:off x="2324265" y="2196986"/>
                <a:ext cx="162595" cy="217307"/>
              </a:xfrm>
              <a:prstGeom prst="rect">
                <a:avLst/>
              </a:prstGeom>
              <a:blipFill dpi="0" rotWithShape="0">
                <a:blip/>
                <a:srcRect/>
                <a:stretch>
                  <a:fillRect/>
                </a:stretch>
              </a:blipFill>
              <a:ln w="9525">
                <a:noFill/>
                <a:miter lim="800000"/>
                <a:headEnd/>
                <a:tailEnd/>
              </a:ln>
            </p:spPr>
          </p:pic>
          <p:pic>
            <p:nvPicPr>
              <p:cNvPr id="42" name="Picture 530"/>
              <p:cNvPicPr>
                <a:picLocks noChangeAspect="1" noChangeArrowheads="1"/>
              </p:cNvPicPr>
              <p:nvPr/>
            </p:nvPicPr>
            <p:blipFill>
              <a:blip r:embed="rId2"/>
              <a:srcRect/>
              <a:stretch>
                <a:fillRect/>
              </a:stretch>
            </p:blipFill>
            <p:spPr bwMode="auto">
              <a:xfrm>
                <a:off x="2102185" y="2196986"/>
                <a:ext cx="166560" cy="217307"/>
              </a:xfrm>
              <a:prstGeom prst="rect">
                <a:avLst/>
              </a:prstGeom>
              <a:blipFill dpi="0" rotWithShape="0">
                <a:blip/>
                <a:srcRect/>
                <a:stretch>
                  <a:fillRect/>
                </a:stretch>
              </a:blipFill>
              <a:ln w="9525">
                <a:noFill/>
                <a:miter lim="800000"/>
                <a:headEnd/>
                <a:tailEnd/>
              </a:ln>
            </p:spPr>
          </p:pic>
          <p:grpSp>
            <p:nvGrpSpPr>
              <p:cNvPr id="43" name="Group 531"/>
              <p:cNvGrpSpPr>
                <a:grpSpLocks noChangeAspect="1"/>
              </p:cNvGrpSpPr>
              <p:nvPr/>
            </p:nvGrpSpPr>
            <p:grpSpPr bwMode="auto">
              <a:xfrm>
                <a:off x="1929016" y="2499030"/>
                <a:ext cx="413756" cy="217307"/>
                <a:chOff x="769" y="1576"/>
                <a:chExt cx="368" cy="188"/>
              </a:xfrm>
            </p:grpSpPr>
            <p:pic>
              <p:nvPicPr>
                <p:cNvPr id="206" name="Picture 532"/>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207" name="Picture 533"/>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44" name="Picture 534"/>
              <p:cNvPicPr>
                <a:picLocks noChangeAspect="1" noChangeArrowheads="1"/>
              </p:cNvPicPr>
              <p:nvPr/>
            </p:nvPicPr>
            <p:blipFill>
              <a:blip r:embed="rId2"/>
              <a:srcRect/>
              <a:stretch>
                <a:fillRect/>
              </a:stretch>
            </p:blipFill>
            <p:spPr bwMode="auto">
              <a:xfrm>
                <a:off x="2435305" y="2354158"/>
                <a:ext cx="163916" cy="218674"/>
              </a:xfrm>
              <a:prstGeom prst="rect">
                <a:avLst/>
              </a:prstGeom>
              <a:blipFill dpi="0" rotWithShape="0">
                <a:blip/>
                <a:srcRect/>
                <a:stretch>
                  <a:fillRect/>
                </a:stretch>
              </a:blipFill>
              <a:ln w="9525">
                <a:noFill/>
                <a:miter lim="800000"/>
                <a:headEnd/>
                <a:tailEnd/>
              </a:ln>
            </p:spPr>
          </p:pic>
          <p:pic>
            <p:nvPicPr>
              <p:cNvPr id="45" name="Picture 535"/>
              <p:cNvPicPr>
                <a:picLocks noChangeAspect="1" noChangeArrowheads="1"/>
              </p:cNvPicPr>
              <p:nvPr/>
            </p:nvPicPr>
            <p:blipFill>
              <a:blip r:embed="rId2"/>
              <a:srcRect/>
              <a:stretch>
                <a:fillRect/>
              </a:stretch>
            </p:blipFill>
            <p:spPr bwMode="auto">
              <a:xfrm>
                <a:off x="2449847" y="2499030"/>
                <a:ext cx="166560" cy="217307"/>
              </a:xfrm>
              <a:prstGeom prst="rect">
                <a:avLst/>
              </a:prstGeom>
              <a:blipFill dpi="0" rotWithShape="0">
                <a:blip/>
                <a:srcRect/>
                <a:stretch>
                  <a:fillRect/>
                </a:stretch>
              </a:blipFill>
              <a:ln w="9525">
                <a:noFill/>
                <a:miter lim="800000"/>
                <a:headEnd/>
                <a:tailEnd/>
              </a:ln>
            </p:spPr>
          </p:pic>
          <p:pic>
            <p:nvPicPr>
              <p:cNvPr id="46" name="Picture 536"/>
              <p:cNvPicPr>
                <a:picLocks noChangeAspect="1" noChangeArrowheads="1"/>
              </p:cNvPicPr>
              <p:nvPr/>
            </p:nvPicPr>
            <p:blipFill>
              <a:blip r:embed="rId2"/>
              <a:srcRect/>
              <a:stretch>
                <a:fillRect/>
              </a:stretch>
            </p:blipFill>
            <p:spPr bwMode="auto">
              <a:xfrm>
                <a:off x="2214547" y="2354158"/>
                <a:ext cx="166560" cy="218674"/>
              </a:xfrm>
              <a:prstGeom prst="rect">
                <a:avLst/>
              </a:prstGeom>
              <a:blipFill dpi="0" rotWithShape="0">
                <a:blip/>
                <a:srcRect/>
                <a:stretch>
                  <a:fillRect/>
                </a:stretch>
              </a:blipFill>
              <a:ln w="9525">
                <a:noFill/>
                <a:miter lim="800000"/>
                <a:headEnd/>
                <a:tailEnd/>
              </a:ln>
            </p:spPr>
          </p:pic>
          <p:pic>
            <p:nvPicPr>
              <p:cNvPr id="47" name="Picture 537"/>
              <p:cNvPicPr>
                <a:picLocks noChangeAspect="1" noChangeArrowheads="1"/>
              </p:cNvPicPr>
              <p:nvPr/>
            </p:nvPicPr>
            <p:blipFill>
              <a:blip r:embed="rId3"/>
              <a:srcRect/>
              <a:stretch>
                <a:fillRect/>
              </a:stretch>
            </p:blipFill>
            <p:spPr bwMode="auto">
              <a:xfrm>
                <a:off x="1967351" y="2354158"/>
                <a:ext cx="163916" cy="218674"/>
              </a:xfrm>
              <a:prstGeom prst="rect">
                <a:avLst/>
              </a:prstGeom>
              <a:blipFill dpi="0" rotWithShape="0">
                <a:blip/>
                <a:srcRect/>
                <a:stretch>
                  <a:fillRect/>
                </a:stretch>
              </a:blipFill>
              <a:ln w="9525">
                <a:noFill/>
                <a:miter lim="800000"/>
                <a:headEnd/>
                <a:tailEnd/>
              </a:ln>
            </p:spPr>
          </p:pic>
          <p:pic>
            <p:nvPicPr>
              <p:cNvPr id="48" name="Picture 538"/>
              <p:cNvPicPr>
                <a:picLocks noChangeAspect="1" noChangeArrowheads="1"/>
              </p:cNvPicPr>
              <p:nvPr/>
            </p:nvPicPr>
            <p:blipFill>
              <a:blip r:embed="rId2"/>
              <a:srcRect/>
              <a:stretch>
                <a:fillRect/>
              </a:stretch>
            </p:blipFill>
            <p:spPr bwMode="auto">
              <a:xfrm>
                <a:off x="2221157" y="1720005"/>
                <a:ext cx="163916" cy="218674"/>
              </a:xfrm>
              <a:prstGeom prst="rect">
                <a:avLst/>
              </a:prstGeom>
              <a:blipFill dpi="0" rotWithShape="0">
                <a:blip/>
                <a:srcRect/>
                <a:stretch>
                  <a:fillRect/>
                </a:stretch>
              </a:blipFill>
              <a:ln w="9525">
                <a:noFill/>
                <a:miter lim="800000"/>
                <a:headEnd/>
                <a:tailEnd/>
              </a:ln>
            </p:spPr>
          </p:pic>
          <p:pic>
            <p:nvPicPr>
              <p:cNvPr id="49" name="Picture 539"/>
              <p:cNvPicPr>
                <a:picLocks noChangeAspect="1" noChangeArrowheads="1"/>
              </p:cNvPicPr>
              <p:nvPr/>
            </p:nvPicPr>
            <p:blipFill>
              <a:blip r:embed="rId2"/>
              <a:srcRect/>
              <a:stretch>
                <a:fillRect/>
              </a:stretch>
            </p:blipFill>
            <p:spPr bwMode="auto">
              <a:xfrm>
                <a:off x="2135233" y="1871709"/>
                <a:ext cx="163916" cy="217307"/>
              </a:xfrm>
              <a:prstGeom prst="rect">
                <a:avLst/>
              </a:prstGeom>
              <a:blipFill dpi="0" rotWithShape="0">
                <a:blip/>
                <a:srcRect/>
                <a:stretch>
                  <a:fillRect/>
                </a:stretch>
              </a:blipFill>
              <a:ln w="9525">
                <a:noFill/>
                <a:miter lim="800000"/>
                <a:headEnd/>
                <a:tailEnd/>
              </a:ln>
            </p:spPr>
          </p:pic>
          <p:pic>
            <p:nvPicPr>
              <p:cNvPr id="50" name="Picture 540"/>
              <p:cNvPicPr>
                <a:picLocks noChangeAspect="1" noChangeArrowheads="1"/>
              </p:cNvPicPr>
              <p:nvPr/>
            </p:nvPicPr>
            <p:blipFill>
              <a:blip r:embed="rId2"/>
              <a:srcRect/>
              <a:stretch>
                <a:fillRect/>
              </a:stretch>
            </p:blipFill>
            <p:spPr bwMode="auto">
              <a:xfrm>
                <a:off x="2333519" y="1878543"/>
                <a:ext cx="163916" cy="217307"/>
              </a:xfrm>
              <a:prstGeom prst="rect">
                <a:avLst/>
              </a:prstGeom>
              <a:blipFill dpi="0" rotWithShape="0">
                <a:blip/>
                <a:srcRect/>
                <a:stretch>
                  <a:fillRect/>
                </a:stretch>
              </a:blipFill>
              <a:ln w="9525">
                <a:noFill/>
                <a:miter lim="800000"/>
                <a:headEnd/>
                <a:tailEnd/>
              </a:ln>
            </p:spPr>
          </p:pic>
          <p:pic>
            <p:nvPicPr>
              <p:cNvPr id="51" name="Picture 541"/>
              <p:cNvPicPr>
                <a:picLocks noChangeAspect="1" noChangeArrowheads="1"/>
              </p:cNvPicPr>
              <p:nvPr/>
            </p:nvPicPr>
            <p:blipFill>
              <a:blip r:embed="rId2"/>
              <a:srcRect/>
              <a:stretch>
                <a:fillRect/>
              </a:stretch>
            </p:blipFill>
            <p:spPr bwMode="auto">
              <a:xfrm>
                <a:off x="2445881" y="2038448"/>
                <a:ext cx="163916" cy="218674"/>
              </a:xfrm>
              <a:prstGeom prst="rect">
                <a:avLst/>
              </a:prstGeom>
              <a:blipFill dpi="0" rotWithShape="0">
                <a:blip/>
                <a:srcRect/>
                <a:stretch>
                  <a:fillRect/>
                </a:stretch>
              </a:blipFill>
              <a:ln w="9525">
                <a:noFill/>
                <a:miter lim="800000"/>
                <a:headEnd/>
                <a:tailEnd/>
              </a:ln>
            </p:spPr>
          </p:pic>
          <p:pic>
            <p:nvPicPr>
              <p:cNvPr id="52" name="Picture 542"/>
              <p:cNvPicPr>
                <a:picLocks noChangeAspect="1" noChangeArrowheads="1"/>
              </p:cNvPicPr>
              <p:nvPr/>
            </p:nvPicPr>
            <p:blipFill>
              <a:blip r:embed="rId2"/>
              <a:srcRect/>
              <a:stretch>
                <a:fillRect/>
              </a:stretch>
            </p:blipFill>
            <p:spPr bwMode="auto">
              <a:xfrm>
                <a:off x="2210581" y="2038448"/>
                <a:ext cx="163916" cy="218674"/>
              </a:xfrm>
              <a:prstGeom prst="rect">
                <a:avLst/>
              </a:prstGeom>
              <a:blipFill dpi="0" rotWithShape="0">
                <a:blip/>
                <a:srcRect/>
                <a:stretch>
                  <a:fillRect/>
                </a:stretch>
              </a:blipFill>
              <a:ln w="9525">
                <a:noFill/>
                <a:miter lim="800000"/>
                <a:headEnd/>
                <a:tailEnd/>
              </a:ln>
            </p:spPr>
          </p:pic>
          <p:pic>
            <p:nvPicPr>
              <p:cNvPr id="53" name="Picture 543"/>
              <p:cNvPicPr>
                <a:picLocks noChangeAspect="1" noChangeArrowheads="1"/>
              </p:cNvPicPr>
              <p:nvPr/>
            </p:nvPicPr>
            <p:blipFill>
              <a:blip r:embed="rId3"/>
              <a:srcRect/>
              <a:stretch>
                <a:fillRect/>
              </a:stretch>
            </p:blipFill>
            <p:spPr bwMode="auto">
              <a:xfrm>
                <a:off x="2711584" y="1720005"/>
                <a:ext cx="165238" cy="218674"/>
              </a:xfrm>
              <a:prstGeom prst="rect">
                <a:avLst/>
              </a:prstGeom>
              <a:blipFill dpi="0" rotWithShape="0">
                <a:blip/>
                <a:srcRect/>
                <a:stretch>
                  <a:fillRect/>
                </a:stretch>
              </a:blipFill>
              <a:ln w="9525">
                <a:noFill/>
                <a:miter lim="800000"/>
                <a:headEnd/>
                <a:tailEnd/>
              </a:ln>
            </p:spPr>
          </p:pic>
          <p:pic>
            <p:nvPicPr>
              <p:cNvPr id="54" name="Picture 544"/>
              <p:cNvPicPr>
                <a:picLocks noChangeAspect="1" noChangeArrowheads="1"/>
              </p:cNvPicPr>
              <p:nvPr/>
            </p:nvPicPr>
            <p:blipFill>
              <a:blip r:embed="rId2"/>
              <a:srcRect/>
              <a:stretch>
                <a:fillRect/>
              </a:stretch>
            </p:blipFill>
            <p:spPr bwMode="auto">
              <a:xfrm>
                <a:off x="2583359" y="1878543"/>
                <a:ext cx="163916" cy="217307"/>
              </a:xfrm>
              <a:prstGeom prst="rect">
                <a:avLst/>
              </a:prstGeom>
              <a:blipFill dpi="0" rotWithShape="0">
                <a:blip/>
                <a:srcRect/>
                <a:stretch>
                  <a:fillRect/>
                </a:stretch>
              </a:blipFill>
              <a:ln w="9525">
                <a:noFill/>
                <a:miter lim="800000"/>
                <a:headEnd/>
                <a:tailEnd/>
              </a:ln>
            </p:spPr>
          </p:pic>
          <p:pic>
            <p:nvPicPr>
              <p:cNvPr id="55" name="Picture 545"/>
              <p:cNvPicPr>
                <a:picLocks noChangeAspect="1" noChangeArrowheads="1"/>
              </p:cNvPicPr>
              <p:nvPr/>
            </p:nvPicPr>
            <p:blipFill>
              <a:blip r:embed="rId3"/>
              <a:srcRect/>
              <a:stretch>
                <a:fillRect/>
              </a:stretch>
            </p:blipFill>
            <p:spPr bwMode="auto">
              <a:xfrm>
                <a:off x="2825268" y="1878543"/>
                <a:ext cx="162594" cy="217307"/>
              </a:xfrm>
              <a:prstGeom prst="rect">
                <a:avLst/>
              </a:prstGeom>
              <a:blipFill dpi="0" rotWithShape="0">
                <a:blip/>
                <a:srcRect/>
                <a:stretch>
                  <a:fillRect/>
                </a:stretch>
              </a:blipFill>
              <a:ln w="9525">
                <a:noFill/>
                <a:miter lim="800000"/>
                <a:headEnd/>
                <a:tailEnd/>
              </a:ln>
            </p:spPr>
          </p:pic>
          <p:pic>
            <p:nvPicPr>
              <p:cNvPr id="56" name="Picture 546"/>
              <p:cNvPicPr>
                <a:picLocks noChangeAspect="1" noChangeArrowheads="1"/>
              </p:cNvPicPr>
              <p:nvPr/>
            </p:nvPicPr>
            <p:blipFill>
              <a:blip r:embed="rId2"/>
              <a:srcRect/>
              <a:stretch>
                <a:fillRect/>
              </a:stretch>
            </p:blipFill>
            <p:spPr bwMode="auto">
              <a:xfrm>
                <a:off x="2695721" y="2038448"/>
                <a:ext cx="163916" cy="218674"/>
              </a:xfrm>
              <a:prstGeom prst="rect">
                <a:avLst/>
              </a:prstGeom>
              <a:blipFill dpi="0" rotWithShape="0">
                <a:blip/>
                <a:srcRect/>
                <a:stretch>
                  <a:fillRect/>
                </a:stretch>
              </a:blipFill>
              <a:ln w="9525">
                <a:noFill/>
                <a:miter lim="800000"/>
                <a:headEnd/>
                <a:tailEnd/>
              </a:ln>
            </p:spPr>
          </p:pic>
          <p:pic>
            <p:nvPicPr>
              <p:cNvPr id="57" name="Picture 547"/>
              <p:cNvPicPr>
                <a:picLocks noChangeAspect="1" noChangeArrowheads="1"/>
              </p:cNvPicPr>
              <p:nvPr/>
            </p:nvPicPr>
            <p:blipFill>
              <a:blip r:embed="rId3"/>
              <a:srcRect/>
              <a:stretch>
                <a:fillRect/>
              </a:stretch>
            </p:blipFill>
            <p:spPr bwMode="auto">
              <a:xfrm>
                <a:off x="2937630" y="2038448"/>
                <a:ext cx="163916" cy="218674"/>
              </a:xfrm>
              <a:prstGeom prst="rect">
                <a:avLst/>
              </a:prstGeom>
              <a:blipFill dpi="0" rotWithShape="0">
                <a:blip/>
                <a:srcRect/>
                <a:stretch>
                  <a:fillRect/>
                </a:stretch>
              </a:blipFill>
              <a:ln w="9525">
                <a:noFill/>
                <a:miter lim="800000"/>
                <a:headEnd/>
                <a:tailEnd/>
              </a:ln>
            </p:spPr>
          </p:pic>
          <p:pic>
            <p:nvPicPr>
              <p:cNvPr id="58" name="Picture 548"/>
              <p:cNvPicPr>
                <a:picLocks noChangeAspect="1" noChangeArrowheads="1"/>
              </p:cNvPicPr>
              <p:nvPr/>
            </p:nvPicPr>
            <p:blipFill>
              <a:blip r:embed="rId2"/>
              <a:srcRect/>
              <a:stretch>
                <a:fillRect/>
              </a:stretch>
            </p:blipFill>
            <p:spPr bwMode="auto">
              <a:xfrm>
                <a:off x="2558243" y="2196986"/>
                <a:ext cx="166560" cy="217307"/>
              </a:xfrm>
              <a:prstGeom prst="rect">
                <a:avLst/>
              </a:prstGeom>
              <a:blipFill dpi="0" rotWithShape="0">
                <a:blip/>
                <a:srcRect/>
                <a:stretch>
                  <a:fillRect/>
                </a:stretch>
              </a:blipFill>
              <a:ln w="9525">
                <a:noFill/>
                <a:miter lim="800000"/>
                <a:headEnd/>
                <a:tailEnd/>
              </a:ln>
            </p:spPr>
          </p:pic>
          <p:pic>
            <p:nvPicPr>
              <p:cNvPr id="59" name="Picture 549"/>
              <p:cNvPicPr>
                <a:picLocks noChangeAspect="1" noChangeArrowheads="1"/>
              </p:cNvPicPr>
              <p:nvPr/>
            </p:nvPicPr>
            <p:blipFill>
              <a:blip r:embed="rId2"/>
              <a:srcRect/>
              <a:stretch>
                <a:fillRect/>
              </a:stretch>
            </p:blipFill>
            <p:spPr bwMode="auto">
              <a:xfrm>
                <a:off x="2808083" y="2196986"/>
                <a:ext cx="163916" cy="217307"/>
              </a:xfrm>
              <a:prstGeom prst="rect">
                <a:avLst/>
              </a:prstGeom>
              <a:blipFill dpi="0" rotWithShape="0">
                <a:blip/>
                <a:srcRect/>
                <a:stretch>
                  <a:fillRect/>
                </a:stretch>
              </a:blipFill>
              <a:ln w="9525">
                <a:noFill/>
                <a:miter lim="800000"/>
                <a:headEnd/>
                <a:tailEnd/>
              </a:ln>
            </p:spPr>
          </p:pic>
          <p:pic>
            <p:nvPicPr>
              <p:cNvPr id="60" name="Picture 550"/>
              <p:cNvPicPr>
                <a:picLocks noChangeAspect="1" noChangeArrowheads="1"/>
              </p:cNvPicPr>
              <p:nvPr/>
            </p:nvPicPr>
            <p:blipFill>
              <a:blip r:embed="rId3"/>
              <a:srcRect/>
              <a:stretch>
                <a:fillRect/>
              </a:stretch>
            </p:blipFill>
            <p:spPr bwMode="auto">
              <a:xfrm>
                <a:off x="3048670" y="2196986"/>
                <a:ext cx="165239" cy="217307"/>
              </a:xfrm>
              <a:prstGeom prst="rect">
                <a:avLst/>
              </a:prstGeom>
              <a:blipFill dpi="0" rotWithShape="0">
                <a:blip/>
                <a:srcRect/>
                <a:stretch>
                  <a:fillRect/>
                </a:stretch>
              </a:blipFill>
              <a:ln w="9525">
                <a:noFill/>
                <a:miter lim="800000"/>
                <a:headEnd/>
                <a:tailEnd/>
              </a:ln>
            </p:spPr>
          </p:pic>
          <p:pic>
            <p:nvPicPr>
              <p:cNvPr id="61" name="Picture 551"/>
              <p:cNvPicPr>
                <a:picLocks noChangeAspect="1" noChangeArrowheads="1"/>
              </p:cNvPicPr>
              <p:nvPr/>
            </p:nvPicPr>
            <p:blipFill>
              <a:blip r:embed="rId2"/>
              <a:srcRect/>
              <a:stretch>
                <a:fillRect/>
              </a:stretch>
            </p:blipFill>
            <p:spPr bwMode="auto">
              <a:xfrm>
                <a:off x="2920445" y="2354158"/>
                <a:ext cx="163916" cy="218674"/>
              </a:xfrm>
              <a:prstGeom prst="rect">
                <a:avLst/>
              </a:prstGeom>
              <a:blipFill dpi="0" rotWithShape="0">
                <a:blip/>
                <a:srcRect/>
                <a:stretch>
                  <a:fillRect/>
                </a:stretch>
              </a:blipFill>
              <a:ln w="9525">
                <a:noFill/>
                <a:miter lim="800000"/>
                <a:headEnd/>
                <a:tailEnd/>
              </a:ln>
            </p:spPr>
          </p:pic>
          <p:pic>
            <p:nvPicPr>
              <p:cNvPr id="62" name="Picture 552"/>
              <p:cNvPicPr>
                <a:picLocks noChangeAspect="1" noChangeArrowheads="1"/>
              </p:cNvPicPr>
              <p:nvPr/>
            </p:nvPicPr>
            <p:blipFill>
              <a:blip r:embed="rId3"/>
              <a:srcRect/>
              <a:stretch>
                <a:fillRect/>
              </a:stretch>
            </p:blipFill>
            <p:spPr bwMode="auto">
              <a:xfrm>
                <a:off x="3162354" y="2354158"/>
                <a:ext cx="163916" cy="218674"/>
              </a:xfrm>
              <a:prstGeom prst="rect">
                <a:avLst/>
              </a:prstGeom>
              <a:blipFill dpi="0" rotWithShape="0">
                <a:blip/>
                <a:srcRect/>
                <a:stretch>
                  <a:fillRect/>
                </a:stretch>
              </a:blipFill>
              <a:ln w="9525">
                <a:noFill/>
                <a:miter lim="800000"/>
                <a:headEnd/>
                <a:tailEnd/>
              </a:ln>
            </p:spPr>
          </p:pic>
          <p:pic>
            <p:nvPicPr>
              <p:cNvPr id="63" name="Picture 553"/>
              <p:cNvPicPr>
                <a:picLocks noChangeAspect="1" noChangeArrowheads="1"/>
              </p:cNvPicPr>
              <p:nvPr/>
            </p:nvPicPr>
            <p:blipFill>
              <a:blip r:embed="rId2"/>
              <a:srcRect/>
              <a:stretch>
                <a:fillRect/>
              </a:stretch>
            </p:blipFill>
            <p:spPr bwMode="auto">
              <a:xfrm>
                <a:off x="2670605" y="2354158"/>
                <a:ext cx="166560" cy="218674"/>
              </a:xfrm>
              <a:prstGeom prst="rect">
                <a:avLst/>
              </a:prstGeom>
              <a:blipFill dpi="0" rotWithShape="0">
                <a:blip/>
                <a:srcRect/>
                <a:stretch>
                  <a:fillRect/>
                </a:stretch>
              </a:blipFill>
              <a:ln w="9525">
                <a:noFill/>
                <a:miter lim="800000"/>
                <a:headEnd/>
                <a:tailEnd/>
              </a:ln>
            </p:spPr>
          </p:pic>
          <p:pic>
            <p:nvPicPr>
              <p:cNvPr id="64" name="Picture 554"/>
              <p:cNvPicPr>
                <a:picLocks noChangeAspect="1" noChangeArrowheads="1"/>
              </p:cNvPicPr>
              <p:nvPr/>
            </p:nvPicPr>
            <p:blipFill>
              <a:blip r:embed="rId2"/>
              <a:srcRect/>
              <a:stretch>
                <a:fillRect/>
              </a:stretch>
            </p:blipFill>
            <p:spPr bwMode="auto">
              <a:xfrm>
                <a:off x="3072464" y="2512697"/>
                <a:ext cx="163916" cy="218674"/>
              </a:xfrm>
              <a:prstGeom prst="rect">
                <a:avLst/>
              </a:prstGeom>
              <a:blipFill dpi="0" rotWithShape="0">
                <a:blip/>
                <a:srcRect/>
                <a:stretch>
                  <a:fillRect/>
                </a:stretch>
              </a:blipFill>
              <a:ln w="9525">
                <a:noFill/>
                <a:miter lim="800000"/>
                <a:headEnd/>
                <a:tailEnd/>
              </a:ln>
            </p:spPr>
          </p:pic>
          <p:pic>
            <p:nvPicPr>
              <p:cNvPr id="65" name="Picture 555"/>
              <p:cNvPicPr>
                <a:picLocks noChangeAspect="1" noChangeArrowheads="1"/>
              </p:cNvPicPr>
              <p:nvPr/>
            </p:nvPicPr>
            <p:blipFill>
              <a:blip r:embed="rId3"/>
              <a:srcRect/>
              <a:stretch>
                <a:fillRect/>
              </a:stretch>
            </p:blipFill>
            <p:spPr bwMode="auto">
              <a:xfrm>
                <a:off x="3315695" y="2512697"/>
                <a:ext cx="163916" cy="218674"/>
              </a:xfrm>
              <a:prstGeom prst="rect">
                <a:avLst/>
              </a:prstGeom>
              <a:blipFill dpi="0" rotWithShape="0">
                <a:blip/>
                <a:srcRect/>
                <a:stretch>
                  <a:fillRect/>
                </a:stretch>
              </a:blipFill>
              <a:ln w="9525">
                <a:noFill/>
                <a:miter lim="800000"/>
                <a:headEnd/>
                <a:tailEnd/>
              </a:ln>
            </p:spPr>
          </p:pic>
          <p:pic>
            <p:nvPicPr>
              <p:cNvPr id="66" name="Picture 556"/>
              <p:cNvPicPr>
                <a:picLocks noChangeAspect="1" noChangeArrowheads="1"/>
              </p:cNvPicPr>
              <p:nvPr/>
            </p:nvPicPr>
            <p:blipFill>
              <a:blip r:embed="rId2"/>
              <a:srcRect/>
              <a:stretch>
                <a:fillRect/>
              </a:stretch>
            </p:blipFill>
            <p:spPr bwMode="auto">
              <a:xfrm>
                <a:off x="2823946" y="2512697"/>
                <a:ext cx="165239" cy="218674"/>
              </a:xfrm>
              <a:prstGeom prst="rect">
                <a:avLst/>
              </a:prstGeom>
              <a:blipFill dpi="0" rotWithShape="0">
                <a:blip/>
                <a:srcRect/>
                <a:stretch>
                  <a:fillRect/>
                </a:stretch>
              </a:blipFill>
              <a:ln w="9525">
                <a:noFill/>
                <a:miter lim="800000"/>
                <a:headEnd/>
                <a:tailEnd/>
              </a:ln>
            </p:spPr>
          </p:pic>
          <p:pic>
            <p:nvPicPr>
              <p:cNvPr id="67" name="Picture 557"/>
              <p:cNvPicPr>
                <a:picLocks noChangeAspect="1" noChangeArrowheads="1"/>
              </p:cNvPicPr>
              <p:nvPr/>
            </p:nvPicPr>
            <p:blipFill>
              <a:blip r:embed="rId2"/>
              <a:srcRect/>
              <a:stretch>
                <a:fillRect/>
              </a:stretch>
            </p:blipFill>
            <p:spPr bwMode="auto">
              <a:xfrm>
                <a:off x="3225805" y="2669868"/>
                <a:ext cx="163916" cy="218674"/>
              </a:xfrm>
              <a:prstGeom prst="rect">
                <a:avLst/>
              </a:prstGeom>
              <a:blipFill dpi="0" rotWithShape="0">
                <a:blip/>
                <a:srcRect/>
                <a:stretch>
                  <a:fillRect/>
                </a:stretch>
              </a:blipFill>
              <a:ln w="9525">
                <a:noFill/>
                <a:miter lim="800000"/>
                <a:headEnd/>
                <a:tailEnd/>
              </a:ln>
            </p:spPr>
          </p:pic>
          <p:pic>
            <p:nvPicPr>
              <p:cNvPr id="68" name="Picture 558"/>
              <p:cNvPicPr>
                <a:picLocks noChangeAspect="1" noChangeArrowheads="1"/>
              </p:cNvPicPr>
              <p:nvPr/>
            </p:nvPicPr>
            <p:blipFill>
              <a:blip r:embed="rId3"/>
              <a:srcRect/>
              <a:stretch>
                <a:fillRect/>
              </a:stretch>
            </p:blipFill>
            <p:spPr bwMode="auto">
              <a:xfrm>
                <a:off x="3469036" y="2669868"/>
                <a:ext cx="163916" cy="218674"/>
              </a:xfrm>
              <a:prstGeom prst="rect">
                <a:avLst/>
              </a:prstGeom>
              <a:blipFill dpi="0" rotWithShape="0">
                <a:blip/>
                <a:srcRect/>
                <a:stretch>
                  <a:fillRect/>
                </a:stretch>
              </a:blipFill>
              <a:ln w="9525">
                <a:noFill/>
                <a:miter lim="800000"/>
                <a:headEnd/>
                <a:tailEnd/>
              </a:ln>
            </p:spPr>
          </p:pic>
          <p:pic>
            <p:nvPicPr>
              <p:cNvPr id="69" name="Picture 559"/>
              <p:cNvPicPr>
                <a:picLocks noChangeAspect="1" noChangeArrowheads="1"/>
              </p:cNvPicPr>
              <p:nvPr/>
            </p:nvPicPr>
            <p:blipFill>
              <a:blip r:embed="rId2"/>
              <a:srcRect/>
              <a:stretch>
                <a:fillRect/>
              </a:stretch>
            </p:blipFill>
            <p:spPr bwMode="auto">
              <a:xfrm>
                <a:off x="2975965" y="2669868"/>
                <a:ext cx="166560" cy="218674"/>
              </a:xfrm>
              <a:prstGeom prst="rect">
                <a:avLst/>
              </a:prstGeom>
              <a:blipFill dpi="0" rotWithShape="0">
                <a:blip/>
                <a:srcRect/>
                <a:stretch>
                  <a:fillRect/>
                </a:stretch>
              </a:blipFill>
              <a:ln w="9525">
                <a:noFill/>
                <a:miter lim="800000"/>
                <a:headEnd/>
                <a:tailEnd/>
              </a:ln>
            </p:spPr>
          </p:pic>
          <p:pic>
            <p:nvPicPr>
              <p:cNvPr id="70" name="Picture 560"/>
              <p:cNvPicPr>
                <a:picLocks noChangeAspect="1" noChangeArrowheads="1"/>
              </p:cNvPicPr>
              <p:nvPr/>
            </p:nvPicPr>
            <p:blipFill>
              <a:blip r:embed="rId2"/>
              <a:srcRect/>
              <a:stretch>
                <a:fillRect/>
              </a:stretch>
            </p:blipFill>
            <p:spPr bwMode="auto">
              <a:xfrm>
                <a:off x="2603188" y="2656201"/>
                <a:ext cx="166560" cy="218674"/>
              </a:xfrm>
              <a:prstGeom prst="rect">
                <a:avLst/>
              </a:prstGeom>
              <a:blipFill dpi="0" rotWithShape="0">
                <a:blip/>
                <a:srcRect/>
                <a:stretch>
                  <a:fillRect/>
                </a:stretch>
              </a:blipFill>
              <a:ln w="9525">
                <a:noFill/>
                <a:miter lim="800000"/>
                <a:headEnd/>
                <a:tailEnd/>
              </a:ln>
            </p:spPr>
          </p:pic>
          <p:pic>
            <p:nvPicPr>
              <p:cNvPr id="72" name="Picture 608"/>
              <p:cNvPicPr>
                <a:picLocks noChangeAspect="1" noChangeArrowheads="1"/>
              </p:cNvPicPr>
              <p:nvPr/>
            </p:nvPicPr>
            <p:blipFill>
              <a:blip r:embed="rId2"/>
              <a:srcRect/>
              <a:stretch>
                <a:fillRect/>
              </a:stretch>
            </p:blipFill>
            <p:spPr bwMode="auto">
              <a:xfrm>
                <a:off x="1985857" y="1720005"/>
                <a:ext cx="163916" cy="218674"/>
              </a:xfrm>
              <a:prstGeom prst="rect">
                <a:avLst/>
              </a:prstGeom>
              <a:blipFill dpi="0" rotWithShape="0">
                <a:blip/>
                <a:srcRect/>
                <a:stretch>
                  <a:fillRect/>
                </a:stretch>
              </a:blipFill>
              <a:ln w="9525">
                <a:noFill/>
                <a:miter lim="800000"/>
                <a:headEnd/>
                <a:tailEnd/>
              </a:ln>
            </p:spPr>
          </p:pic>
          <p:pic>
            <p:nvPicPr>
              <p:cNvPr id="73" name="Picture 609"/>
              <p:cNvPicPr>
                <a:picLocks noChangeAspect="1" noChangeArrowheads="1"/>
              </p:cNvPicPr>
              <p:nvPr/>
            </p:nvPicPr>
            <p:blipFill>
              <a:blip r:embed="rId2"/>
              <a:srcRect/>
              <a:stretch>
                <a:fillRect/>
              </a:stretch>
            </p:blipFill>
            <p:spPr bwMode="auto">
              <a:xfrm>
                <a:off x="789533" y="1720005"/>
                <a:ext cx="163916" cy="218674"/>
              </a:xfrm>
              <a:prstGeom prst="rect">
                <a:avLst/>
              </a:prstGeom>
              <a:blipFill dpi="0" rotWithShape="0">
                <a:blip/>
                <a:srcRect/>
                <a:stretch>
                  <a:fillRect/>
                </a:stretch>
              </a:blipFill>
              <a:ln w="9525">
                <a:noFill/>
                <a:miter lim="800000"/>
                <a:headEnd/>
                <a:tailEnd/>
              </a:ln>
            </p:spPr>
          </p:pic>
          <p:pic>
            <p:nvPicPr>
              <p:cNvPr id="74" name="Picture 610"/>
              <p:cNvPicPr>
                <a:picLocks noChangeAspect="1" noChangeArrowheads="1"/>
              </p:cNvPicPr>
              <p:nvPr/>
            </p:nvPicPr>
            <p:blipFill>
              <a:blip r:embed="rId2"/>
              <a:srcRect/>
              <a:stretch>
                <a:fillRect/>
              </a:stretch>
            </p:blipFill>
            <p:spPr bwMode="auto">
              <a:xfrm>
                <a:off x="1039373" y="1720005"/>
                <a:ext cx="163916" cy="218674"/>
              </a:xfrm>
              <a:prstGeom prst="rect">
                <a:avLst/>
              </a:prstGeom>
              <a:blipFill dpi="0" rotWithShape="0">
                <a:blip/>
                <a:srcRect/>
                <a:stretch>
                  <a:fillRect/>
                </a:stretch>
              </a:blipFill>
              <a:ln w="9525">
                <a:noFill/>
                <a:miter lim="800000"/>
                <a:headEnd/>
                <a:tailEnd/>
              </a:ln>
            </p:spPr>
          </p:pic>
          <p:pic>
            <p:nvPicPr>
              <p:cNvPr id="75" name="Picture 611"/>
              <p:cNvPicPr>
                <a:picLocks noChangeAspect="1" noChangeArrowheads="1"/>
              </p:cNvPicPr>
              <p:nvPr/>
            </p:nvPicPr>
            <p:blipFill>
              <a:blip r:embed="rId2"/>
              <a:srcRect/>
              <a:stretch>
                <a:fillRect/>
              </a:stretch>
            </p:blipFill>
            <p:spPr bwMode="auto">
              <a:xfrm>
                <a:off x="901894" y="1878543"/>
                <a:ext cx="163916" cy="217307"/>
              </a:xfrm>
              <a:prstGeom prst="rect">
                <a:avLst/>
              </a:prstGeom>
              <a:blipFill dpi="0" rotWithShape="0">
                <a:blip/>
                <a:srcRect/>
                <a:stretch>
                  <a:fillRect/>
                </a:stretch>
              </a:blipFill>
              <a:ln w="9525">
                <a:noFill/>
                <a:miter lim="800000"/>
                <a:headEnd/>
                <a:tailEnd/>
              </a:ln>
            </p:spPr>
          </p:pic>
          <p:pic>
            <p:nvPicPr>
              <p:cNvPr id="76" name="Picture 612"/>
              <p:cNvPicPr>
                <a:picLocks noChangeAspect="1" noChangeArrowheads="1"/>
              </p:cNvPicPr>
              <p:nvPr/>
            </p:nvPicPr>
            <p:blipFill>
              <a:blip r:embed="rId2"/>
              <a:srcRect/>
              <a:stretch>
                <a:fillRect/>
              </a:stretch>
            </p:blipFill>
            <p:spPr bwMode="auto">
              <a:xfrm>
                <a:off x="1014257" y="2038448"/>
                <a:ext cx="163916" cy="218674"/>
              </a:xfrm>
              <a:prstGeom prst="rect">
                <a:avLst/>
              </a:prstGeom>
              <a:blipFill dpi="0" rotWithShape="0">
                <a:blip/>
                <a:srcRect/>
                <a:stretch>
                  <a:fillRect/>
                </a:stretch>
              </a:blipFill>
              <a:ln w="9525">
                <a:noFill/>
                <a:miter lim="800000"/>
                <a:headEnd/>
                <a:tailEnd/>
              </a:ln>
            </p:spPr>
          </p:pic>
          <p:pic>
            <p:nvPicPr>
              <p:cNvPr id="77" name="Picture 613"/>
              <p:cNvPicPr>
                <a:picLocks noChangeAspect="1" noChangeArrowheads="1"/>
              </p:cNvPicPr>
              <p:nvPr/>
            </p:nvPicPr>
            <p:blipFill>
              <a:blip r:embed="rId3"/>
              <a:srcRect/>
              <a:stretch>
                <a:fillRect/>
              </a:stretch>
            </p:blipFill>
            <p:spPr bwMode="auto">
              <a:xfrm>
                <a:off x="1517903" y="1720005"/>
                <a:ext cx="163916" cy="218674"/>
              </a:xfrm>
              <a:prstGeom prst="rect">
                <a:avLst/>
              </a:prstGeom>
              <a:blipFill dpi="0" rotWithShape="0">
                <a:blip/>
                <a:srcRect/>
                <a:stretch>
                  <a:fillRect/>
                </a:stretch>
              </a:blipFill>
              <a:ln w="9525">
                <a:noFill/>
                <a:miter lim="800000"/>
                <a:headEnd/>
                <a:tailEnd/>
              </a:ln>
            </p:spPr>
          </p:pic>
          <p:pic>
            <p:nvPicPr>
              <p:cNvPr id="78" name="Picture 614"/>
              <p:cNvPicPr>
                <a:picLocks noChangeAspect="1" noChangeArrowheads="1"/>
              </p:cNvPicPr>
              <p:nvPr/>
            </p:nvPicPr>
            <p:blipFill>
              <a:blip r:embed="rId2"/>
              <a:srcRect/>
              <a:stretch>
                <a:fillRect/>
              </a:stretch>
            </p:blipFill>
            <p:spPr bwMode="auto">
              <a:xfrm>
                <a:off x="1765099" y="1720005"/>
                <a:ext cx="166560" cy="218674"/>
              </a:xfrm>
              <a:prstGeom prst="rect">
                <a:avLst/>
              </a:prstGeom>
              <a:blipFill dpi="0" rotWithShape="0">
                <a:blip/>
                <a:srcRect/>
                <a:stretch>
                  <a:fillRect/>
                </a:stretch>
              </a:blipFill>
              <a:ln w="9525">
                <a:noFill/>
                <a:miter lim="800000"/>
                <a:headEnd/>
                <a:tailEnd/>
              </a:ln>
            </p:spPr>
          </p:pic>
          <p:pic>
            <p:nvPicPr>
              <p:cNvPr id="79" name="Picture 615"/>
              <p:cNvPicPr>
                <a:picLocks noChangeAspect="1" noChangeArrowheads="1"/>
              </p:cNvPicPr>
              <p:nvPr/>
            </p:nvPicPr>
            <p:blipFill>
              <a:blip r:embed="rId3"/>
              <a:srcRect/>
              <a:stretch>
                <a:fillRect/>
              </a:stretch>
            </p:blipFill>
            <p:spPr bwMode="auto">
              <a:xfrm>
                <a:off x="1279960" y="1720005"/>
                <a:ext cx="166560" cy="218674"/>
              </a:xfrm>
              <a:prstGeom prst="rect">
                <a:avLst/>
              </a:prstGeom>
              <a:blipFill dpi="0" rotWithShape="0">
                <a:blip/>
                <a:srcRect/>
                <a:stretch>
                  <a:fillRect/>
                </a:stretch>
              </a:blipFill>
              <a:ln w="9525">
                <a:noFill/>
                <a:miter lim="800000"/>
                <a:headEnd/>
                <a:tailEnd/>
              </a:ln>
            </p:spPr>
          </p:pic>
          <p:pic>
            <p:nvPicPr>
              <p:cNvPr id="80" name="Picture 616"/>
              <p:cNvPicPr>
                <a:picLocks noChangeAspect="1" noChangeArrowheads="1"/>
              </p:cNvPicPr>
              <p:nvPr/>
            </p:nvPicPr>
            <p:blipFill>
              <a:blip r:embed="rId2"/>
              <a:srcRect/>
              <a:stretch>
                <a:fillRect/>
              </a:stretch>
            </p:blipFill>
            <p:spPr bwMode="auto">
              <a:xfrm>
                <a:off x="1989823" y="2038448"/>
                <a:ext cx="166560" cy="218674"/>
              </a:xfrm>
              <a:prstGeom prst="rect">
                <a:avLst/>
              </a:prstGeom>
              <a:blipFill dpi="0" rotWithShape="0">
                <a:blip/>
                <a:srcRect/>
                <a:stretch>
                  <a:fillRect/>
                </a:stretch>
              </a:blipFill>
              <a:ln w="9525">
                <a:noFill/>
                <a:miter lim="800000"/>
                <a:headEnd/>
                <a:tailEnd/>
              </a:ln>
            </p:spPr>
          </p:pic>
          <p:pic>
            <p:nvPicPr>
              <p:cNvPr id="81" name="Picture 617"/>
              <p:cNvPicPr>
                <a:picLocks noChangeAspect="1" noChangeArrowheads="1"/>
              </p:cNvPicPr>
              <p:nvPr/>
            </p:nvPicPr>
            <p:blipFill>
              <a:blip r:embed="rId2"/>
              <a:srcRect/>
              <a:stretch>
                <a:fillRect/>
              </a:stretch>
            </p:blipFill>
            <p:spPr bwMode="auto">
              <a:xfrm>
                <a:off x="1151735" y="1878543"/>
                <a:ext cx="163916" cy="217307"/>
              </a:xfrm>
              <a:prstGeom prst="rect">
                <a:avLst/>
              </a:prstGeom>
              <a:blipFill dpi="0" rotWithShape="0">
                <a:blip/>
                <a:srcRect/>
                <a:stretch>
                  <a:fillRect/>
                </a:stretch>
              </a:blipFill>
              <a:ln w="9525">
                <a:noFill/>
                <a:miter lim="800000"/>
                <a:headEnd/>
                <a:tailEnd/>
              </a:ln>
            </p:spPr>
          </p:pic>
          <p:pic>
            <p:nvPicPr>
              <p:cNvPr id="82" name="Picture 618"/>
              <p:cNvPicPr>
                <a:picLocks noChangeAspect="1" noChangeArrowheads="1"/>
              </p:cNvPicPr>
              <p:nvPr/>
            </p:nvPicPr>
            <p:blipFill>
              <a:blip r:embed="rId2"/>
              <a:srcRect/>
              <a:stretch>
                <a:fillRect/>
              </a:stretch>
            </p:blipFill>
            <p:spPr bwMode="auto">
              <a:xfrm>
                <a:off x="1877461" y="1878543"/>
                <a:ext cx="166560" cy="217307"/>
              </a:xfrm>
              <a:prstGeom prst="rect">
                <a:avLst/>
              </a:prstGeom>
              <a:blipFill dpi="0" rotWithShape="0">
                <a:blip/>
                <a:srcRect/>
                <a:stretch>
                  <a:fillRect/>
                </a:stretch>
              </a:blipFill>
              <a:ln w="9525">
                <a:noFill/>
                <a:miter lim="800000"/>
                <a:headEnd/>
                <a:tailEnd/>
              </a:ln>
            </p:spPr>
          </p:pic>
          <p:pic>
            <p:nvPicPr>
              <p:cNvPr id="83" name="Picture 619"/>
              <p:cNvPicPr>
                <a:picLocks noChangeAspect="1" noChangeArrowheads="1"/>
              </p:cNvPicPr>
              <p:nvPr/>
            </p:nvPicPr>
            <p:blipFill>
              <a:blip r:embed="rId3"/>
              <a:srcRect/>
              <a:stretch>
                <a:fillRect/>
              </a:stretch>
            </p:blipFill>
            <p:spPr bwMode="auto">
              <a:xfrm>
                <a:off x="1394966" y="1878543"/>
                <a:ext cx="161273" cy="217307"/>
              </a:xfrm>
              <a:prstGeom prst="rect">
                <a:avLst/>
              </a:prstGeom>
              <a:blipFill dpi="0" rotWithShape="0">
                <a:blip/>
                <a:srcRect/>
                <a:stretch>
                  <a:fillRect/>
                </a:stretch>
              </a:blipFill>
              <a:ln w="9525">
                <a:noFill/>
                <a:miter lim="800000"/>
                <a:headEnd/>
                <a:tailEnd/>
              </a:ln>
            </p:spPr>
          </p:pic>
          <p:pic>
            <p:nvPicPr>
              <p:cNvPr id="84" name="Picture 620"/>
              <p:cNvPicPr>
                <a:picLocks noChangeAspect="1" noChangeArrowheads="1"/>
              </p:cNvPicPr>
              <p:nvPr/>
            </p:nvPicPr>
            <p:blipFill>
              <a:blip r:embed="rId3"/>
              <a:srcRect/>
              <a:stretch>
                <a:fillRect/>
              </a:stretch>
            </p:blipFill>
            <p:spPr bwMode="auto">
              <a:xfrm>
                <a:off x="1854989" y="2196986"/>
                <a:ext cx="163916" cy="217307"/>
              </a:xfrm>
              <a:prstGeom prst="rect">
                <a:avLst/>
              </a:prstGeom>
              <a:blipFill dpi="0" rotWithShape="0">
                <a:blip/>
                <a:srcRect/>
                <a:stretch>
                  <a:fillRect/>
                </a:stretch>
              </a:blipFill>
              <a:ln w="9525">
                <a:noFill/>
                <a:miter lim="800000"/>
                <a:headEnd/>
                <a:tailEnd/>
              </a:ln>
            </p:spPr>
          </p:pic>
          <p:pic>
            <p:nvPicPr>
              <p:cNvPr id="85" name="Picture 621"/>
              <p:cNvPicPr>
                <a:picLocks noChangeAspect="1" noChangeArrowheads="1"/>
              </p:cNvPicPr>
              <p:nvPr/>
            </p:nvPicPr>
            <p:blipFill>
              <a:blip r:embed="rId2"/>
              <a:srcRect/>
              <a:stretch>
                <a:fillRect/>
              </a:stretch>
            </p:blipFill>
            <p:spPr bwMode="auto">
              <a:xfrm>
                <a:off x="1264097" y="2038448"/>
                <a:ext cx="163916" cy="218674"/>
              </a:xfrm>
              <a:prstGeom prst="rect">
                <a:avLst/>
              </a:prstGeom>
              <a:blipFill dpi="0" rotWithShape="0">
                <a:blip/>
                <a:srcRect/>
                <a:stretch>
                  <a:fillRect/>
                </a:stretch>
              </a:blipFill>
              <a:ln w="9525">
                <a:noFill/>
                <a:miter lim="800000"/>
                <a:headEnd/>
                <a:tailEnd/>
              </a:ln>
            </p:spPr>
          </p:pic>
          <p:pic>
            <p:nvPicPr>
              <p:cNvPr id="86" name="Picture 622"/>
              <p:cNvPicPr>
                <a:picLocks noChangeAspect="1" noChangeArrowheads="1"/>
              </p:cNvPicPr>
              <p:nvPr/>
            </p:nvPicPr>
            <p:blipFill>
              <a:blip r:embed="rId2"/>
              <a:srcRect/>
              <a:stretch>
                <a:fillRect/>
              </a:stretch>
            </p:blipFill>
            <p:spPr bwMode="auto">
              <a:xfrm>
                <a:off x="1126618" y="2196986"/>
                <a:ext cx="166560" cy="217307"/>
              </a:xfrm>
              <a:prstGeom prst="rect">
                <a:avLst/>
              </a:prstGeom>
              <a:blipFill dpi="0" rotWithShape="0">
                <a:blip/>
                <a:srcRect/>
                <a:stretch>
                  <a:fillRect/>
                </a:stretch>
              </a:blipFill>
              <a:ln w="9525">
                <a:noFill/>
                <a:miter lim="800000"/>
                <a:headEnd/>
                <a:tailEnd/>
              </a:ln>
            </p:spPr>
          </p:pic>
          <p:sp>
            <p:nvSpPr>
              <p:cNvPr id="87" name="Oval 623"/>
              <p:cNvSpPr>
                <a:spLocks noChangeAspect="1" noChangeArrowheads="1"/>
              </p:cNvSpPr>
              <p:nvPr/>
            </p:nvSpPr>
            <p:spPr bwMode="auto">
              <a:xfrm>
                <a:off x="1195358" y="1993347"/>
                <a:ext cx="203574" cy="1894261"/>
              </a:xfrm>
              <a:prstGeom prst="ellipse">
                <a:avLst/>
              </a:prstGeom>
              <a:solidFill>
                <a:srgbClr val="C0C0C0"/>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grpSp>
            <p:nvGrpSpPr>
              <p:cNvPr id="88" name="Group 624"/>
              <p:cNvGrpSpPr>
                <a:grpSpLocks noChangeAspect="1"/>
              </p:cNvGrpSpPr>
              <p:nvPr/>
            </p:nvGrpSpPr>
            <p:grpSpPr bwMode="auto">
              <a:xfrm>
                <a:off x="554234" y="1720005"/>
                <a:ext cx="613364" cy="1134370"/>
                <a:chOff x="159" y="1030"/>
                <a:chExt cx="546" cy="976"/>
              </a:xfrm>
            </p:grpSpPr>
            <p:grpSp>
              <p:nvGrpSpPr>
                <p:cNvPr id="145" name="Group 625"/>
                <p:cNvGrpSpPr>
                  <a:grpSpLocks noChangeAspect="1"/>
                </p:cNvGrpSpPr>
                <p:nvPr/>
              </p:nvGrpSpPr>
              <p:grpSpPr bwMode="auto">
                <a:xfrm>
                  <a:off x="559" y="1570"/>
                  <a:ext cx="146" cy="436"/>
                  <a:chOff x="848" y="1424"/>
                  <a:chExt cx="73" cy="218"/>
                </a:xfrm>
              </p:grpSpPr>
              <p:pic>
                <p:nvPicPr>
                  <p:cNvPr id="158" name="Picture 626"/>
                  <p:cNvPicPr>
                    <a:picLocks noChangeAspect="1" noChangeArrowheads="1"/>
                  </p:cNvPicPr>
                  <p:nvPr/>
                </p:nvPicPr>
                <p:blipFill>
                  <a:blip r:embed="rId7"/>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159" name="Picture 627"/>
                  <p:cNvPicPr>
                    <a:picLocks noChangeAspect="1" noChangeArrowheads="1"/>
                  </p:cNvPicPr>
                  <p:nvPr/>
                </p:nvPicPr>
                <p:blipFill>
                  <a:blip r:embed="rId2"/>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146" name="Group 628"/>
                <p:cNvGrpSpPr>
                  <a:grpSpLocks noChangeAspect="1"/>
                </p:cNvGrpSpPr>
                <p:nvPr/>
              </p:nvGrpSpPr>
              <p:grpSpPr bwMode="auto">
                <a:xfrm>
                  <a:off x="359" y="1304"/>
                  <a:ext cx="146" cy="423"/>
                  <a:chOff x="748" y="1288"/>
                  <a:chExt cx="73" cy="212"/>
                </a:xfrm>
              </p:grpSpPr>
              <p:pic>
                <p:nvPicPr>
                  <p:cNvPr id="156" name="Picture 629"/>
                  <p:cNvPicPr>
                    <a:picLocks noChangeAspect="1" noChangeArrowheads="1"/>
                  </p:cNvPicPr>
                  <p:nvPr/>
                </p:nvPicPr>
                <p:blipFill>
                  <a:blip r:embed="rId7"/>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157" name="Picture 630"/>
                  <p:cNvPicPr>
                    <a:picLocks noChangeAspect="1" noChangeArrowheads="1"/>
                  </p:cNvPicPr>
                  <p:nvPr/>
                </p:nvPicPr>
                <p:blipFill>
                  <a:blip r:embed="rId2"/>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147" name="Group 631"/>
                <p:cNvGrpSpPr>
                  <a:grpSpLocks noChangeAspect="1"/>
                </p:cNvGrpSpPr>
                <p:nvPr/>
              </p:nvGrpSpPr>
              <p:grpSpPr bwMode="auto">
                <a:xfrm>
                  <a:off x="461" y="1440"/>
                  <a:ext cx="144" cy="417"/>
                  <a:chOff x="799" y="1356"/>
                  <a:chExt cx="72" cy="209"/>
                </a:xfrm>
              </p:grpSpPr>
              <p:pic>
                <p:nvPicPr>
                  <p:cNvPr id="154" name="Picture 632"/>
                  <p:cNvPicPr>
                    <a:picLocks noChangeAspect="1" noChangeArrowheads="1"/>
                  </p:cNvPicPr>
                  <p:nvPr/>
                </p:nvPicPr>
                <p:blipFill>
                  <a:blip r:embed="rId7"/>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155" name="Picture 633"/>
                  <p:cNvPicPr>
                    <a:picLocks noChangeAspect="1" noChangeArrowheads="1"/>
                  </p:cNvPicPr>
                  <p:nvPr/>
                </p:nvPicPr>
                <p:blipFill>
                  <a:blip r:embed="rId2"/>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148" name="Group 634"/>
                <p:cNvGrpSpPr>
                  <a:grpSpLocks noChangeAspect="1"/>
                </p:cNvGrpSpPr>
                <p:nvPr/>
              </p:nvGrpSpPr>
              <p:grpSpPr bwMode="auto">
                <a:xfrm>
                  <a:off x="259" y="1166"/>
                  <a:ext cx="146" cy="431"/>
                  <a:chOff x="698" y="1219"/>
                  <a:chExt cx="73" cy="216"/>
                </a:xfrm>
              </p:grpSpPr>
              <p:pic>
                <p:nvPicPr>
                  <p:cNvPr id="152" name="Picture 635"/>
                  <p:cNvPicPr>
                    <a:picLocks noChangeAspect="1" noChangeArrowheads="1"/>
                  </p:cNvPicPr>
                  <p:nvPr/>
                </p:nvPicPr>
                <p:blipFill>
                  <a:blip r:embed="rId7"/>
                  <a:srcRect/>
                  <a:stretch>
                    <a:fillRect/>
                  </a:stretch>
                </p:blipFill>
                <p:spPr bwMode="auto">
                  <a:xfrm>
                    <a:off x="699" y="1248"/>
                    <a:ext cx="49" cy="187"/>
                  </a:xfrm>
                  <a:prstGeom prst="rect">
                    <a:avLst/>
                  </a:prstGeom>
                  <a:noFill/>
                  <a:ln w="9525">
                    <a:noFill/>
                    <a:miter lim="800000"/>
                    <a:headEnd/>
                    <a:tailEnd/>
                  </a:ln>
                </p:spPr>
              </p:pic>
              <p:pic>
                <p:nvPicPr>
                  <p:cNvPr id="153" name="Picture 636"/>
                  <p:cNvPicPr>
                    <a:picLocks noChangeAspect="1" noChangeArrowheads="1"/>
                  </p:cNvPicPr>
                  <p:nvPr/>
                </p:nvPicPr>
                <p:blipFill>
                  <a:blip r:embed="rId2"/>
                  <a:srcRect/>
                  <a:stretch>
                    <a:fillRect/>
                  </a:stretch>
                </p:blipFill>
                <p:spPr bwMode="auto">
                  <a:xfrm>
                    <a:off x="698" y="1219"/>
                    <a:ext cx="73" cy="94"/>
                  </a:xfrm>
                  <a:prstGeom prst="rect">
                    <a:avLst/>
                  </a:prstGeom>
                  <a:blipFill dpi="0" rotWithShape="0">
                    <a:blip/>
                    <a:srcRect/>
                    <a:stretch>
                      <a:fillRect/>
                    </a:stretch>
                  </a:blipFill>
                  <a:ln w="9525">
                    <a:noFill/>
                    <a:miter lim="800000"/>
                    <a:headEnd/>
                    <a:tailEnd/>
                  </a:ln>
                </p:spPr>
              </p:pic>
            </p:grpSp>
            <p:grpSp>
              <p:nvGrpSpPr>
                <p:cNvPr id="149" name="Group 637"/>
                <p:cNvGrpSpPr>
                  <a:grpSpLocks noChangeAspect="1"/>
                </p:cNvGrpSpPr>
                <p:nvPr/>
              </p:nvGrpSpPr>
              <p:grpSpPr bwMode="auto">
                <a:xfrm>
                  <a:off x="159" y="1030"/>
                  <a:ext cx="146" cy="438"/>
                  <a:chOff x="648" y="1151"/>
                  <a:chExt cx="73" cy="219"/>
                </a:xfrm>
              </p:grpSpPr>
              <p:pic>
                <p:nvPicPr>
                  <p:cNvPr id="150" name="Picture 638"/>
                  <p:cNvPicPr>
                    <a:picLocks noChangeAspect="1" noChangeArrowheads="1"/>
                  </p:cNvPicPr>
                  <p:nvPr/>
                </p:nvPicPr>
                <p:blipFill>
                  <a:blip r:embed="rId7"/>
                  <a:srcRect/>
                  <a:stretch>
                    <a:fillRect/>
                  </a:stretch>
                </p:blipFill>
                <p:spPr bwMode="auto">
                  <a:xfrm>
                    <a:off x="654" y="1183"/>
                    <a:ext cx="49" cy="187"/>
                  </a:xfrm>
                  <a:prstGeom prst="rect">
                    <a:avLst/>
                  </a:prstGeom>
                  <a:noFill/>
                  <a:ln w="9525">
                    <a:noFill/>
                    <a:miter lim="800000"/>
                    <a:headEnd/>
                    <a:tailEnd/>
                  </a:ln>
                </p:spPr>
              </p:pic>
              <p:pic>
                <p:nvPicPr>
                  <p:cNvPr id="151" name="Picture 639"/>
                  <p:cNvPicPr>
                    <a:picLocks noChangeAspect="1" noChangeArrowheads="1"/>
                  </p:cNvPicPr>
                  <p:nvPr/>
                </p:nvPicPr>
                <p:blipFill>
                  <a:blip r:embed="rId2"/>
                  <a:srcRect/>
                  <a:stretch>
                    <a:fillRect/>
                  </a:stretch>
                </p:blipFill>
                <p:spPr bwMode="auto">
                  <a:xfrm>
                    <a:off x="648" y="1151"/>
                    <a:ext cx="73" cy="94"/>
                  </a:xfrm>
                  <a:prstGeom prst="rect">
                    <a:avLst/>
                  </a:prstGeom>
                  <a:blipFill dpi="0" rotWithShape="0">
                    <a:blip/>
                    <a:srcRect/>
                    <a:stretch>
                      <a:fillRect/>
                    </a:stretch>
                  </a:blipFill>
                  <a:ln w="9525">
                    <a:noFill/>
                    <a:miter lim="800000"/>
                    <a:headEnd/>
                    <a:tailEnd/>
                  </a:ln>
                </p:spPr>
              </p:pic>
            </p:grpSp>
          </p:grpSp>
          <p:grpSp>
            <p:nvGrpSpPr>
              <p:cNvPr id="89" name="Group 640"/>
              <p:cNvGrpSpPr>
                <a:grpSpLocks noChangeAspect="1"/>
              </p:cNvGrpSpPr>
              <p:nvPr/>
            </p:nvGrpSpPr>
            <p:grpSpPr bwMode="auto">
              <a:xfrm flipH="1" flipV="1">
                <a:off x="500035" y="2243455"/>
                <a:ext cx="613364" cy="1138470"/>
                <a:chOff x="648" y="1151"/>
                <a:chExt cx="273" cy="491"/>
              </a:xfrm>
            </p:grpSpPr>
            <p:grpSp>
              <p:nvGrpSpPr>
                <p:cNvPr id="130" name="Group 641"/>
                <p:cNvGrpSpPr>
                  <a:grpSpLocks noChangeAspect="1"/>
                </p:cNvGrpSpPr>
                <p:nvPr/>
              </p:nvGrpSpPr>
              <p:grpSpPr bwMode="auto">
                <a:xfrm>
                  <a:off x="848" y="1424"/>
                  <a:ext cx="73" cy="218"/>
                  <a:chOff x="848" y="1424"/>
                  <a:chExt cx="73" cy="218"/>
                </a:xfrm>
              </p:grpSpPr>
              <p:pic>
                <p:nvPicPr>
                  <p:cNvPr id="143" name="Picture 642"/>
                  <p:cNvPicPr>
                    <a:picLocks noChangeAspect="1" noChangeArrowheads="1"/>
                  </p:cNvPicPr>
                  <p:nvPr/>
                </p:nvPicPr>
                <p:blipFill>
                  <a:blip r:embed="rId7"/>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144" name="Picture 643"/>
                  <p:cNvPicPr>
                    <a:picLocks noChangeAspect="1" noChangeArrowheads="1"/>
                  </p:cNvPicPr>
                  <p:nvPr/>
                </p:nvPicPr>
                <p:blipFill>
                  <a:blip r:embed="rId2"/>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131" name="Group 644"/>
                <p:cNvGrpSpPr>
                  <a:grpSpLocks noChangeAspect="1"/>
                </p:cNvGrpSpPr>
                <p:nvPr/>
              </p:nvGrpSpPr>
              <p:grpSpPr bwMode="auto">
                <a:xfrm>
                  <a:off x="748" y="1288"/>
                  <a:ext cx="73" cy="212"/>
                  <a:chOff x="748" y="1288"/>
                  <a:chExt cx="73" cy="212"/>
                </a:xfrm>
              </p:grpSpPr>
              <p:pic>
                <p:nvPicPr>
                  <p:cNvPr id="141" name="Picture 645"/>
                  <p:cNvPicPr>
                    <a:picLocks noChangeAspect="1" noChangeArrowheads="1"/>
                  </p:cNvPicPr>
                  <p:nvPr/>
                </p:nvPicPr>
                <p:blipFill>
                  <a:blip r:embed="rId7"/>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142" name="Picture 646"/>
                  <p:cNvPicPr>
                    <a:picLocks noChangeAspect="1" noChangeArrowheads="1"/>
                  </p:cNvPicPr>
                  <p:nvPr/>
                </p:nvPicPr>
                <p:blipFill>
                  <a:blip r:embed="rId2"/>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132" name="Group 647"/>
                <p:cNvGrpSpPr>
                  <a:grpSpLocks noChangeAspect="1"/>
                </p:cNvGrpSpPr>
                <p:nvPr/>
              </p:nvGrpSpPr>
              <p:grpSpPr bwMode="auto">
                <a:xfrm>
                  <a:off x="799" y="1356"/>
                  <a:ext cx="72" cy="209"/>
                  <a:chOff x="799" y="1356"/>
                  <a:chExt cx="72" cy="209"/>
                </a:xfrm>
              </p:grpSpPr>
              <p:pic>
                <p:nvPicPr>
                  <p:cNvPr id="139" name="Picture 648"/>
                  <p:cNvPicPr>
                    <a:picLocks noChangeAspect="1" noChangeArrowheads="1"/>
                  </p:cNvPicPr>
                  <p:nvPr/>
                </p:nvPicPr>
                <p:blipFill>
                  <a:blip r:embed="rId7"/>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140" name="Picture 649"/>
                  <p:cNvPicPr>
                    <a:picLocks noChangeAspect="1" noChangeArrowheads="1"/>
                  </p:cNvPicPr>
                  <p:nvPr/>
                </p:nvPicPr>
                <p:blipFill>
                  <a:blip r:embed="rId2"/>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133" name="Group 650"/>
                <p:cNvGrpSpPr>
                  <a:grpSpLocks noChangeAspect="1"/>
                </p:cNvGrpSpPr>
                <p:nvPr/>
              </p:nvGrpSpPr>
              <p:grpSpPr bwMode="auto">
                <a:xfrm>
                  <a:off x="698" y="1219"/>
                  <a:ext cx="73" cy="216"/>
                  <a:chOff x="698" y="1219"/>
                  <a:chExt cx="73" cy="216"/>
                </a:xfrm>
              </p:grpSpPr>
              <p:pic>
                <p:nvPicPr>
                  <p:cNvPr id="137" name="Picture 651"/>
                  <p:cNvPicPr>
                    <a:picLocks noChangeAspect="1" noChangeArrowheads="1"/>
                  </p:cNvPicPr>
                  <p:nvPr/>
                </p:nvPicPr>
                <p:blipFill>
                  <a:blip r:embed="rId7"/>
                  <a:srcRect/>
                  <a:stretch>
                    <a:fillRect/>
                  </a:stretch>
                </p:blipFill>
                <p:spPr bwMode="auto">
                  <a:xfrm>
                    <a:off x="699" y="1248"/>
                    <a:ext cx="49" cy="187"/>
                  </a:xfrm>
                  <a:prstGeom prst="rect">
                    <a:avLst/>
                  </a:prstGeom>
                  <a:noFill/>
                  <a:ln w="9525">
                    <a:noFill/>
                    <a:miter lim="800000"/>
                    <a:headEnd/>
                    <a:tailEnd/>
                  </a:ln>
                </p:spPr>
              </p:pic>
              <p:pic>
                <p:nvPicPr>
                  <p:cNvPr id="138" name="Picture 652"/>
                  <p:cNvPicPr>
                    <a:picLocks noChangeAspect="1" noChangeArrowheads="1"/>
                  </p:cNvPicPr>
                  <p:nvPr/>
                </p:nvPicPr>
                <p:blipFill>
                  <a:blip r:embed="rId2"/>
                  <a:srcRect/>
                  <a:stretch>
                    <a:fillRect/>
                  </a:stretch>
                </p:blipFill>
                <p:spPr bwMode="auto">
                  <a:xfrm>
                    <a:off x="698" y="1219"/>
                    <a:ext cx="73" cy="94"/>
                  </a:xfrm>
                  <a:prstGeom prst="rect">
                    <a:avLst/>
                  </a:prstGeom>
                  <a:blipFill dpi="0" rotWithShape="0">
                    <a:blip/>
                    <a:srcRect/>
                    <a:stretch>
                      <a:fillRect/>
                    </a:stretch>
                  </a:blipFill>
                  <a:ln w="9525">
                    <a:noFill/>
                    <a:miter lim="800000"/>
                    <a:headEnd/>
                    <a:tailEnd/>
                  </a:ln>
                </p:spPr>
              </p:pic>
            </p:grpSp>
            <p:grpSp>
              <p:nvGrpSpPr>
                <p:cNvPr id="134" name="Group 653"/>
                <p:cNvGrpSpPr>
                  <a:grpSpLocks noChangeAspect="1"/>
                </p:cNvGrpSpPr>
                <p:nvPr/>
              </p:nvGrpSpPr>
              <p:grpSpPr bwMode="auto">
                <a:xfrm>
                  <a:off x="648" y="1151"/>
                  <a:ext cx="73" cy="219"/>
                  <a:chOff x="648" y="1151"/>
                  <a:chExt cx="73" cy="219"/>
                </a:xfrm>
              </p:grpSpPr>
              <p:pic>
                <p:nvPicPr>
                  <p:cNvPr id="135" name="Picture 654"/>
                  <p:cNvPicPr>
                    <a:picLocks noChangeAspect="1" noChangeArrowheads="1"/>
                  </p:cNvPicPr>
                  <p:nvPr/>
                </p:nvPicPr>
                <p:blipFill>
                  <a:blip r:embed="rId7"/>
                  <a:srcRect/>
                  <a:stretch>
                    <a:fillRect/>
                  </a:stretch>
                </p:blipFill>
                <p:spPr bwMode="auto">
                  <a:xfrm>
                    <a:off x="654" y="1183"/>
                    <a:ext cx="49" cy="187"/>
                  </a:xfrm>
                  <a:prstGeom prst="rect">
                    <a:avLst/>
                  </a:prstGeom>
                  <a:noFill/>
                  <a:ln w="9525">
                    <a:noFill/>
                    <a:miter lim="800000"/>
                    <a:headEnd/>
                    <a:tailEnd/>
                  </a:ln>
                </p:spPr>
              </p:pic>
              <p:pic>
                <p:nvPicPr>
                  <p:cNvPr id="136" name="Picture 655"/>
                  <p:cNvPicPr>
                    <a:picLocks noChangeAspect="1" noChangeArrowheads="1"/>
                  </p:cNvPicPr>
                  <p:nvPr/>
                </p:nvPicPr>
                <p:blipFill>
                  <a:blip r:embed="rId2"/>
                  <a:srcRect/>
                  <a:stretch>
                    <a:fillRect/>
                  </a:stretch>
                </p:blipFill>
                <p:spPr bwMode="auto">
                  <a:xfrm>
                    <a:off x="648" y="1151"/>
                    <a:ext cx="73" cy="94"/>
                  </a:xfrm>
                  <a:prstGeom prst="rect">
                    <a:avLst/>
                  </a:prstGeom>
                  <a:blipFill dpi="0" rotWithShape="0">
                    <a:blip/>
                    <a:srcRect/>
                    <a:stretch>
                      <a:fillRect/>
                    </a:stretch>
                  </a:blipFill>
                  <a:ln w="9525">
                    <a:noFill/>
                    <a:miter lim="800000"/>
                    <a:headEnd/>
                    <a:tailEnd/>
                  </a:ln>
                </p:spPr>
              </p:pic>
            </p:grpSp>
          </p:grpSp>
          <p:grpSp>
            <p:nvGrpSpPr>
              <p:cNvPr id="90" name="Group 656"/>
              <p:cNvGrpSpPr>
                <a:grpSpLocks noChangeAspect="1"/>
              </p:cNvGrpSpPr>
              <p:nvPr/>
            </p:nvGrpSpPr>
            <p:grpSpPr bwMode="auto">
              <a:xfrm>
                <a:off x="1151735" y="3053914"/>
                <a:ext cx="166560" cy="505683"/>
                <a:chOff x="873" y="2568"/>
                <a:chExt cx="148" cy="436"/>
              </a:xfrm>
            </p:grpSpPr>
            <p:pic>
              <p:nvPicPr>
                <p:cNvPr id="128" name="Picture 657"/>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29" name="Picture 658"/>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91" name="Picture 659"/>
              <p:cNvPicPr>
                <a:picLocks noChangeAspect="1" noChangeArrowheads="1"/>
              </p:cNvPicPr>
              <p:nvPr/>
            </p:nvPicPr>
            <p:blipFill>
              <a:blip r:embed="rId2"/>
              <a:srcRect/>
              <a:stretch>
                <a:fillRect/>
              </a:stretch>
            </p:blipFill>
            <p:spPr bwMode="auto">
              <a:xfrm>
                <a:off x="1642162" y="2512697"/>
                <a:ext cx="163916" cy="218674"/>
              </a:xfrm>
              <a:prstGeom prst="rect">
                <a:avLst/>
              </a:prstGeom>
              <a:blipFill dpi="0" rotWithShape="0">
                <a:blip/>
                <a:srcRect/>
                <a:stretch>
                  <a:fillRect/>
                </a:stretch>
              </a:blipFill>
              <a:ln w="9525">
                <a:noFill/>
                <a:miter lim="800000"/>
                <a:headEnd/>
                <a:tailEnd/>
              </a:ln>
            </p:spPr>
          </p:pic>
          <p:pic>
            <p:nvPicPr>
              <p:cNvPr id="92" name="Picture 660"/>
              <p:cNvPicPr>
                <a:picLocks noChangeAspect="1" noChangeArrowheads="1"/>
              </p:cNvPicPr>
              <p:nvPr/>
            </p:nvPicPr>
            <p:blipFill>
              <a:blip r:embed="rId2"/>
              <a:srcRect/>
              <a:stretch>
                <a:fillRect/>
              </a:stretch>
            </p:blipFill>
            <p:spPr bwMode="auto">
              <a:xfrm>
                <a:off x="1794181" y="2669868"/>
                <a:ext cx="163916" cy="218674"/>
              </a:xfrm>
              <a:prstGeom prst="rect">
                <a:avLst/>
              </a:prstGeom>
              <a:blipFill dpi="0" rotWithShape="0">
                <a:blip/>
                <a:srcRect/>
                <a:stretch>
                  <a:fillRect/>
                </a:stretch>
              </a:blipFill>
              <a:ln w="9525">
                <a:noFill/>
                <a:miter lim="800000"/>
                <a:headEnd/>
                <a:tailEnd/>
              </a:ln>
            </p:spPr>
          </p:pic>
          <p:grpSp>
            <p:nvGrpSpPr>
              <p:cNvPr id="93" name="Group 661"/>
              <p:cNvGrpSpPr>
                <a:grpSpLocks noChangeAspect="1"/>
              </p:cNvGrpSpPr>
              <p:nvPr/>
            </p:nvGrpSpPr>
            <p:grpSpPr bwMode="auto">
              <a:xfrm>
                <a:off x="1392322" y="2512697"/>
                <a:ext cx="471920" cy="534383"/>
                <a:chOff x="905" y="1712"/>
                <a:chExt cx="420" cy="460"/>
              </a:xfrm>
            </p:grpSpPr>
            <p:pic>
              <p:nvPicPr>
                <p:cNvPr id="125" name="Picture 662"/>
                <p:cNvPicPr>
                  <a:picLocks noChangeAspect="1" noChangeArrowheads="1"/>
                </p:cNvPicPr>
                <p:nvPr/>
              </p:nvPicPr>
              <p:blipFill>
                <a:blip r:embed="rId2"/>
                <a:srcRect/>
                <a:stretch>
                  <a:fillRect/>
                </a:stretch>
              </p:blipFill>
              <p:spPr bwMode="auto">
                <a:xfrm>
                  <a:off x="905" y="1712"/>
                  <a:ext cx="148" cy="188"/>
                </a:xfrm>
                <a:prstGeom prst="rect">
                  <a:avLst/>
                </a:prstGeom>
                <a:blipFill dpi="0" rotWithShape="0">
                  <a:blip/>
                  <a:srcRect/>
                  <a:stretch>
                    <a:fillRect/>
                  </a:stretch>
                </a:blipFill>
                <a:ln w="9525">
                  <a:noFill/>
                  <a:miter lim="800000"/>
                  <a:headEnd/>
                  <a:tailEnd/>
                </a:ln>
              </p:spPr>
            </p:pic>
            <p:pic>
              <p:nvPicPr>
                <p:cNvPr id="126" name="Picture 663"/>
                <p:cNvPicPr>
                  <a:picLocks noChangeAspect="1" noChangeArrowheads="1"/>
                </p:cNvPicPr>
                <p:nvPr/>
              </p:nvPicPr>
              <p:blipFill>
                <a:blip r:embed="rId2"/>
                <a:srcRect/>
                <a:stretch>
                  <a:fillRect/>
                </a:stretch>
              </p:blipFill>
              <p:spPr bwMode="auto">
                <a:xfrm>
                  <a:off x="1041" y="1848"/>
                  <a:ext cx="148" cy="188"/>
                </a:xfrm>
                <a:prstGeom prst="rect">
                  <a:avLst/>
                </a:prstGeom>
                <a:blipFill dpi="0" rotWithShape="0">
                  <a:blip/>
                  <a:srcRect/>
                  <a:stretch>
                    <a:fillRect/>
                  </a:stretch>
                </a:blipFill>
                <a:ln w="9525">
                  <a:noFill/>
                  <a:miter lim="800000"/>
                  <a:headEnd/>
                  <a:tailEnd/>
                </a:ln>
              </p:spPr>
            </p:pic>
            <p:pic>
              <p:nvPicPr>
                <p:cNvPr id="127" name="Picture 664"/>
                <p:cNvPicPr>
                  <a:picLocks noChangeAspect="1" noChangeArrowheads="1"/>
                </p:cNvPicPr>
                <p:nvPr/>
              </p:nvPicPr>
              <p:blipFill>
                <a:blip r:embed="rId2"/>
                <a:srcRect/>
                <a:stretch>
                  <a:fillRect/>
                </a:stretch>
              </p:blipFill>
              <p:spPr bwMode="auto">
                <a:xfrm>
                  <a:off x="1177" y="1984"/>
                  <a:ext cx="148" cy="188"/>
                </a:xfrm>
                <a:prstGeom prst="rect">
                  <a:avLst/>
                </a:prstGeom>
                <a:blipFill dpi="0" rotWithShape="0">
                  <a:blip/>
                  <a:srcRect/>
                  <a:stretch>
                    <a:fillRect/>
                  </a:stretch>
                </a:blipFill>
                <a:ln w="9525">
                  <a:noFill/>
                  <a:miter lim="800000"/>
                  <a:headEnd/>
                  <a:tailEnd/>
                </a:ln>
              </p:spPr>
            </p:pic>
          </p:grpSp>
          <p:pic>
            <p:nvPicPr>
              <p:cNvPr id="94" name="Picture 665"/>
              <p:cNvPicPr>
                <a:picLocks noChangeAspect="1" noChangeArrowheads="1"/>
              </p:cNvPicPr>
              <p:nvPr/>
            </p:nvPicPr>
            <p:blipFill>
              <a:blip r:embed="rId2"/>
              <a:srcRect/>
              <a:stretch>
                <a:fillRect/>
              </a:stretch>
            </p:blipFill>
            <p:spPr bwMode="auto">
              <a:xfrm>
                <a:off x="1947522" y="2828407"/>
                <a:ext cx="163916" cy="218674"/>
              </a:xfrm>
              <a:prstGeom prst="rect">
                <a:avLst/>
              </a:prstGeom>
              <a:blipFill dpi="0" rotWithShape="0">
                <a:blip/>
                <a:srcRect/>
                <a:stretch>
                  <a:fillRect/>
                </a:stretch>
              </a:blipFill>
              <a:ln w="9525">
                <a:noFill/>
                <a:miter lim="800000"/>
                <a:headEnd/>
                <a:tailEnd/>
              </a:ln>
            </p:spPr>
          </p:pic>
          <p:grpSp>
            <p:nvGrpSpPr>
              <p:cNvPr id="95" name="Group 666"/>
              <p:cNvGrpSpPr>
                <a:grpSpLocks noChangeAspect="1"/>
              </p:cNvGrpSpPr>
              <p:nvPr/>
            </p:nvGrpSpPr>
            <p:grpSpPr bwMode="auto">
              <a:xfrm>
                <a:off x="2082357" y="2656201"/>
                <a:ext cx="412435" cy="218674"/>
                <a:chOff x="769" y="1576"/>
                <a:chExt cx="368" cy="188"/>
              </a:xfrm>
            </p:grpSpPr>
            <p:pic>
              <p:nvPicPr>
                <p:cNvPr id="123" name="Picture 667"/>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24" name="Picture 668"/>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96" name="Group 669"/>
              <p:cNvGrpSpPr>
                <a:grpSpLocks noChangeAspect="1"/>
              </p:cNvGrpSpPr>
              <p:nvPr/>
            </p:nvGrpSpPr>
            <p:grpSpPr bwMode="auto">
              <a:xfrm>
                <a:off x="1409506" y="2842074"/>
                <a:ext cx="165239" cy="507050"/>
                <a:chOff x="848" y="1424"/>
                <a:chExt cx="73" cy="218"/>
              </a:xfrm>
            </p:grpSpPr>
            <p:pic>
              <p:nvPicPr>
                <p:cNvPr id="121" name="Picture 670"/>
                <p:cNvPicPr>
                  <a:picLocks noChangeAspect="1" noChangeArrowheads="1"/>
                </p:cNvPicPr>
                <p:nvPr/>
              </p:nvPicPr>
              <p:blipFill>
                <a:blip r:embed="rId7"/>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122" name="Picture 671"/>
                <p:cNvPicPr>
                  <a:picLocks noChangeAspect="1" noChangeArrowheads="1"/>
                </p:cNvPicPr>
                <p:nvPr/>
              </p:nvPicPr>
              <p:blipFill>
                <a:blip r:embed="rId2"/>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97" name="Group 672"/>
              <p:cNvGrpSpPr>
                <a:grpSpLocks noChangeAspect="1"/>
              </p:cNvGrpSpPr>
              <p:nvPr/>
            </p:nvGrpSpPr>
            <p:grpSpPr bwMode="auto">
              <a:xfrm>
                <a:off x="1184782" y="2533197"/>
                <a:ext cx="165239" cy="490649"/>
                <a:chOff x="748" y="1288"/>
                <a:chExt cx="73" cy="212"/>
              </a:xfrm>
            </p:grpSpPr>
            <p:pic>
              <p:nvPicPr>
                <p:cNvPr id="119" name="Picture 673"/>
                <p:cNvPicPr>
                  <a:picLocks noChangeAspect="1" noChangeArrowheads="1"/>
                </p:cNvPicPr>
                <p:nvPr/>
              </p:nvPicPr>
              <p:blipFill>
                <a:blip r:embed="rId7"/>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120" name="Picture 674"/>
                <p:cNvPicPr>
                  <a:picLocks noChangeAspect="1" noChangeArrowheads="1"/>
                </p:cNvPicPr>
                <p:nvPr/>
              </p:nvPicPr>
              <p:blipFill>
                <a:blip r:embed="rId2"/>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98" name="Group 675"/>
              <p:cNvGrpSpPr>
                <a:grpSpLocks noChangeAspect="1"/>
              </p:cNvGrpSpPr>
              <p:nvPr/>
            </p:nvGrpSpPr>
            <p:grpSpPr bwMode="auto">
              <a:xfrm>
                <a:off x="1299789" y="2691736"/>
                <a:ext cx="162594" cy="482449"/>
                <a:chOff x="799" y="1356"/>
                <a:chExt cx="72" cy="209"/>
              </a:xfrm>
            </p:grpSpPr>
            <p:pic>
              <p:nvPicPr>
                <p:cNvPr id="117" name="Picture 676"/>
                <p:cNvPicPr>
                  <a:picLocks noChangeAspect="1" noChangeArrowheads="1"/>
                </p:cNvPicPr>
                <p:nvPr/>
              </p:nvPicPr>
              <p:blipFill>
                <a:blip r:embed="rId7"/>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118" name="Picture 677"/>
                <p:cNvPicPr>
                  <a:picLocks noChangeAspect="1" noChangeArrowheads="1"/>
                </p:cNvPicPr>
                <p:nvPr/>
              </p:nvPicPr>
              <p:blipFill>
                <a:blip r:embed="rId2"/>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99" name="Group 678"/>
              <p:cNvGrpSpPr>
                <a:grpSpLocks noChangeAspect="1"/>
              </p:cNvGrpSpPr>
              <p:nvPr/>
            </p:nvGrpSpPr>
            <p:grpSpPr bwMode="auto">
              <a:xfrm>
                <a:off x="1305076" y="3242520"/>
                <a:ext cx="165238" cy="505683"/>
                <a:chOff x="873" y="2568"/>
                <a:chExt cx="148" cy="436"/>
              </a:xfrm>
            </p:grpSpPr>
            <p:pic>
              <p:nvPicPr>
                <p:cNvPr id="115" name="Picture 679"/>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16" name="Picture 680"/>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100" name="Group 681"/>
              <p:cNvGrpSpPr>
                <a:grpSpLocks noChangeAspect="1"/>
              </p:cNvGrpSpPr>
              <p:nvPr/>
            </p:nvGrpSpPr>
            <p:grpSpPr bwMode="auto">
              <a:xfrm>
                <a:off x="1421404" y="3420193"/>
                <a:ext cx="166560" cy="507049"/>
                <a:chOff x="873" y="2568"/>
                <a:chExt cx="148" cy="436"/>
              </a:xfrm>
            </p:grpSpPr>
            <p:pic>
              <p:nvPicPr>
                <p:cNvPr id="113" name="Picture 682"/>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14" name="Picture 683"/>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101" name="Picture 684"/>
              <p:cNvPicPr>
                <a:picLocks noChangeAspect="1" noChangeArrowheads="1"/>
              </p:cNvPicPr>
              <p:nvPr/>
            </p:nvPicPr>
            <p:blipFill>
              <a:blip r:embed="rId2"/>
              <a:srcRect/>
              <a:stretch>
                <a:fillRect/>
              </a:stretch>
            </p:blipFill>
            <p:spPr bwMode="auto">
              <a:xfrm>
                <a:off x="2478929" y="1717271"/>
                <a:ext cx="163916" cy="217307"/>
              </a:xfrm>
              <a:prstGeom prst="rect">
                <a:avLst/>
              </a:prstGeom>
              <a:blipFill dpi="0" rotWithShape="0">
                <a:blip/>
                <a:srcRect/>
                <a:stretch>
                  <a:fillRect/>
                </a:stretch>
              </a:blipFill>
              <a:ln w="9525">
                <a:noFill/>
                <a:miter lim="800000"/>
                <a:headEnd/>
                <a:tailEnd/>
              </a:ln>
            </p:spPr>
          </p:pic>
          <p:grpSp>
            <p:nvGrpSpPr>
              <p:cNvPr id="102" name="Group 685"/>
              <p:cNvGrpSpPr>
                <a:grpSpLocks noChangeAspect="1"/>
              </p:cNvGrpSpPr>
              <p:nvPr/>
            </p:nvGrpSpPr>
            <p:grpSpPr bwMode="auto">
              <a:xfrm>
                <a:off x="1582676" y="2494929"/>
                <a:ext cx="744233" cy="785859"/>
                <a:chOff x="2381" y="1748"/>
                <a:chExt cx="331" cy="338"/>
              </a:xfrm>
            </p:grpSpPr>
            <p:sp>
              <p:nvSpPr>
                <p:cNvPr id="103" name="Freeform 686"/>
                <p:cNvSpPr>
                  <a:spLocks noChangeAspect="1"/>
                </p:cNvSpPr>
                <p:nvPr/>
              </p:nvSpPr>
              <p:spPr bwMode="auto">
                <a:xfrm>
                  <a:off x="2444" y="1748"/>
                  <a:ext cx="39" cy="108"/>
                </a:xfrm>
                <a:custGeom>
                  <a:avLst/>
                  <a:gdLst/>
                  <a:ahLst/>
                  <a:cxnLst>
                    <a:cxn ang="0">
                      <a:pos x="57" y="217"/>
                    </a:cxn>
                    <a:cxn ang="0">
                      <a:pos x="8" y="155"/>
                    </a:cxn>
                    <a:cxn ang="0">
                      <a:pos x="8" y="135"/>
                    </a:cxn>
                    <a:cxn ang="0">
                      <a:pos x="15" y="110"/>
                    </a:cxn>
                    <a:cxn ang="0">
                      <a:pos x="26" y="76"/>
                    </a:cxn>
                    <a:cxn ang="0">
                      <a:pos x="30" y="68"/>
                    </a:cxn>
                    <a:cxn ang="0">
                      <a:pos x="44" y="40"/>
                    </a:cxn>
                    <a:cxn ang="0">
                      <a:pos x="40" y="50"/>
                    </a:cxn>
                    <a:cxn ang="0">
                      <a:pos x="33" y="61"/>
                    </a:cxn>
                    <a:cxn ang="0">
                      <a:pos x="51" y="30"/>
                    </a:cxn>
                    <a:cxn ang="0">
                      <a:pos x="67" y="12"/>
                    </a:cxn>
                    <a:cxn ang="0">
                      <a:pos x="77" y="23"/>
                    </a:cxn>
                    <a:cxn ang="0">
                      <a:pos x="66" y="147"/>
                    </a:cxn>
                    <a:cxn ang="0">
                      <a:pos x="64" y="130"/>
                    </a:cxn>
                    <a:cxn ang="0">
                      <a:pos x="66" y="152"/>
                    </a:cxn>
                  </a:cxnLst>
                  <a:rect l="0" t="0" r="r" b="b"/>
                  <a:pathLst>
                    <a:path w="77" h="217">
                      <a:moveTo>
                        <a:pt x="57" y="217"/>
                      </a:moveTo>
                      <a:cubicBezTo>
                        <a:pt x="50" y="207"/>
                        <a:pt x="16" y="169"/>
                        <a:pt x="8" y="155"/>
                      </a:cubicBezTo>
                      <a:cubicBezTo>
                        <a:pt x="0" y="141"/>
                        <a:pt x="7" y="143"/>
                        <a:pt x="8" y="135"/>
                      </a:cubicBezTo>
                      <a:cubicBezTo>
                        <a:pt x="10" y="128"/>
                        <a:pt x="11" y="120"/>
                        <a:pt x="15" y="110"/>
                      </a:cubicBezTo>
                      <a:cubicBezTo>
                        <a:pt x="16" y="100"/>
                        <a:pt x="23" y="83"/>
                        <a:pt x="26" y="76"/>
                      </a:cubicBezTo>
                      <a:cubicBezTo>
                        <a:pt x="28" y="70"/>
                        <a:pt x="27" y="73"/>
                        <a:pt x="30" y="68"/>
                      </a:cubicBezTo>
                      <a:cubicBezTo>
                        <a:pt x="33" y="61"/>
                        <a:pt x="43" y="42"/>
                        <a:pt x="44" y="40"/>
                      </a:cubicBezTo>
                      <a:cubicBezTo>
                        <a:pt x="46" y="36"/>
                        <a:pt x="42" y="45"/>
                        <a:pt x="40" y="50"/>
                      </a:cubicBezTo>
                      <a:cubicBezTo>
                        <a:pt x="39" y="51"/>
                        <a:pt x="31" y="65"/>
                        <a:pt x="33" y="61"/>
                      </a:cubicBezTo>
                      <a:cubicBezTo>
                        <a:pt x="35" y="58"/>
                        <a:pt x="46" y="39"/>
                        <a:pt x="51" y="30"/>
                      </a:cubicBezTo>
                      <a:cubicBezTo>
                        <a:pt x="57" y="21"/>
                        <a:pt x="62" y="14"/>
                        <a:pt x="67" y="12"/>
                      </a:cubicBezTo>
                      <a:cubicBezTo>
                        <a:pt x="71" y="11"/>
                        <a:pt x="77" y="0"/>
                        <a:pt x="77" y="23"/>
                      </a:cubicBezTo>
                      <a:cubicBezTo>
                        <a:pt x="77" y="46"/>
                        <a:pt x="68" y="129"/>
                        <a:pt x="66" y="147"/>
                      </a:cubicBezTo>
                      <a:cubicBezTo>
                        <a:pt x="64" y="165"/>
                        <a:pt x="64" y="129"/>
                        <a:pt x="64" y="130"/>
                      </a:cubicBezTo>
                      <a:cubicBezTo>
                        <a:pt x="65" y="131"/>
                        <a:pt x="66" y="147"/>
                        <a:pt x="66" y="152"/>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4" name="Freeform 687"/>
                <p:cNvSpPr>
                  <a:spLocks noChangeAspect="1"/>
                </p:cNvSpPr>
                <p:nvPr/>
              </p:nvSpPr>
              <p:spPr bwMode="auto">
                <a:xfrm>
                  <a:off x="2447" y="1852"/>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5" name="Freeform 688"/>
                <p:cNvSpPr>
                  <a:spLocks noChangeAspect="1"/>
                </p:cNvSpPr>
                <p:nvPr/>
              </p:nvSpPr>
              <p:spPr bwMode="auto">
                <a:xfrm>
                  <a:off x="2381" y="1872"/>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grpSp>
              <p:nvGrpSpPr>
                <p:cNvPr id="106" name="Group 689"/>
                <p:cNvGrpSpPr>
                  <a:grpSpLocks noChangeAspect="1"/>
                </p:cNvGrpSpPr>
                <p:nvPr/>
              </p:nvGrpSpPr>
              <p:grpSpPr bwMode="auto">
                <a:xfrm rot="3825642">
                  <a:off x="2492" y="1867"/>
                  <a:ext cx="289" cy="150"/>
                  <a:chOff x="2403" y="775"/>
                  <a:chExt cx="289" cy="150"/>
                </a:xfrm>
              </p:grpSpPr>
              <p:sp>
                <p:nvSpPr>
                  <p:cNvPr id="109" name="Freeform 690"/>
                  <p:cNvSpPr>
                    <a:spLocks noChangeAspect="1"/>
                  </p:cNvSpPr>
                  <p:nvPr/>
                </p:nvSpPr>
                <p:spPr bwMode="auto">
                  <a:xfrm>
                    <a:off x="2562" y="792"/>
                    <a:ext cx="130" cy="133"/>
                  </a:xfrm>
                  <a:custGeom>
                    <a:avLst/>
                    <a:gdLst/>
                    <a:ahLst/>
                    <a:cxnLst>
                      <a:cxn ang="0">
                        <a:pos x="101" y="176"/>
                      </a:cxn>
                      <a:cxn ang="0">
                        <a:pos x="107" y="236"/>
                      </a:cxn>
                      <a:cxn ang="0">
                        <a:pos x="113" y="254"/>
                      </a:cxn>
                      <a:cxn ang="0">
                        <a:pos x="149" y="266"/>
                      </a:cxn>
                      <a:cxn ang="0">
                        <a:pos x="227" y="224"/>
                      </a:cxn>
                      <a:cxn ang="0">
                        <a:pos x="122" y="19"/>
                      </a:cxn>
                      <a:cxn ang="0">
                        <a:pos x="3" y="1"/>
                      </a:cxn>
                      <a:cxn ang="0">
                        <a:pos x="5" y="14"/>
                      </a:cxn>
                    </a:cxnLst>
                    <a:rect l="0" t="0" r="r" b="b"/>
                    <a:pathLst>
                      <a:path w="261" h="266">
                        <a:moveTo>
                          <a:pt x="101" y="176"/>
                        </a:moveTo>
                        <a:cubicBezTo>
                          <a:pt x="92" y="212"/>
                          <a:pt x="92" y="192"/>
                          <a:pt x="107" y="236"/>
                        </a:cubicBezTo>
                        <a:cubicBezTo>
                          <a:pt x="109" y="242"/>
                          <a:pt x="107" y="252"/>
                          <a:pt x="113" y="254"/>
                        </a:cubicBezTo>
                        <a:cubicBezTo>
                          <a:pt x="125" y="258"/>
                          <a:pt x="149" y="266"/>
                          <a:pt x="149" y="266"/>
                        </a:cubicBezTo>
                        <a:cubicBezTo>
                          <a:pt x="182" y="255"/>
                          <a:pt x="202" y="249"/>
                          <a:pt x="227" y="224"/>
                        </a:cubicBezTo>
                        <a:cubicBezTo>
                          <a:pt x="261" y="123"/>
                          <a:pt x="199" y="50"/>
                          <a:pt x="122" y="19"/>
                        </a:cubicBezTo>
                        <a:cubicBezTo>
                          <a:pt x="95" y="8"/>
                          <a:pt x="28" y="13"/>
                          <a:pt x="3" y="1"/>
                        </a:cubicBezTo>
                        <a:cubicBezTo>
                          <a:pt x="0" y="0"/>
                          <a:pt x="3" y="16"/>
                          <a:pt x="5" y="1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0" name="AutoShape 691"/>
                  <p:cNvSpPr>
                    <a:spLocks noChangeAspect="1" noChangeArrowheads="1"/>
                  </p:cNvSpPr>
                  <p:nvPr/>
                </p:nvSpPr>
                <p:spPr bwMode="auto">
                  <a:xfrm rot="17472554" flipH="1">
                    <a:off x="2534" y="801"/>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1" name="Freeform 692"/>
                  <p:cNvSpPr>
                    <a:spLocks noChangeAspect="1"/>
                  </p:cNvSpPr>
                  <p:nvPr/>
                </p:nvSpPr>
                <p:spPr bwMode="auto">
                  <a:xfrm>
                    <a:off x="2504" y="817"/>
                    <a:ext cx="24" cy="23"/>
                  </a:xfrm>
                  <a:custGeom>
                    <a:avLst/>
                    <a:gdLst/>
                    <a:ahLst/>
                    <a:cxnLst>
                      <a:cxn ang="0">
                        <a:pos x="0" y="0"/>
                      </a:cxn>
                      <a:cxn ang="0">
                        <a:pos x="66" y="24"/>
                      </a:cxn>
                      <a:cxn ang="0">
                        <a:pos x="96" y="42"/>
                      </a:cxn>
                    </a:cxnLst>
                    <a:rect l="0" t="0" r="r" b="b"/>
                    <a:pathLst>
                      <a:path w="96" h="45">
                        <a:moveTo>
                          <a:pt x="0" y="0"/>
                        </a:moveTo>
                        <a:cubicBezTo>
                          <a:pt x="21" y="14"/>
                          <a:pt x="42" y="16"/>
                          <a:pt x="66" y="24"/>
                        </a:cubicBezTo>
                        <a:cubicBezTo>
                          <a:pt x="87" y="45"/>
                          <a:pt x="76" y="42"/>
                          <a:pt x="96" y="42"/>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2" name="AutoShape 693"/>
                  <p:cNvSpPr>
                    <a:spLocks noChangeAspect="1" noChangeArrowheads="1"/>
                  </p:cNvSpPr>
                  <p:nvPr/>
                </p:nvSpPr>
                <p:spPr bwMode="auto">
                  <a:xfrm rot="16097571" flipH="1">
                    <a:off x="2420" y="758"/>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grpSp>
            <p:sp>
              <p:nvSpPr>
                <p:cNvPr id="107" name="Freeform 694"/>
                <p:cNvSpPr>
                  <a:spLocks noChangeAspect="1"/>
                </p:cNvSpPr>
                <p:nvPr/>
              </p:nvSpPr>
              <p:spPr bwMode="auto">
                <a:xfrm>
                  <a:off x="2476" y="1778"/>
                  <a:ext cx="133" cy="58"/>
                </a:xfrm>
                <a:custGeom>
                  <a:avLst/>
                  <a:gdLst/>
                  <a:ahLst/>
                  <a:cxnLst>
                    <a:cxn ang="0">
                      <a:pos x="0" y="36"/>
                    </a:cxn>
                    <a:cxn ang="0">
                      <a:pos x="50" y="44"/>
                    </a:cxn>
                    <a:cxn ang="0">
                      <a:pos x="93" y="18"/>
                    </a:cxn>
                    <a:cxn ang="0">
                      <a:pos x="94" y="2"/>
                    </a:cxn>
                    <a:cxn ang="0">
                      <a:pos x="109" y="10"/>
                    </a:cxn>
                    <a:cxn ang="0">
                      <a:pos x="133" y="34"/>
                    </a:cxn>
                  </a:cxnLst>
                  <a:rect l="0" t="0" r="r" b="b"/>
                  <a:pathLst>
                    <a:path w="133" h="58">
                      <a:moveTo>
                        <a:pt x="0" y="36"/>
                      </a:moveTo>
                      <a:cubicBezTo>
                        <a:pt x="2" y="52"/>
                        <a:pt x="17" y="58"/>
                        <a:pt x="50" y="44"/>
                      </a:cubicBezTo>
                      <a:cubicBezTo>
                        <a:pt x="72" y="30"/>
                        <a:pt x="80" y="34"/>
                        <a:pt x="93" y="18"/>
                      </a:cubicBezTo>
                      <a:cubicBezTo>
                        <a:pt x="94" y="17"/>
                        <a:pt x="91" y="5"/>
                        <a:pt x="94" y="2"/>
                      </a:cubicBezTo>
                      <a:cubicBezTo>
                        <a:pt x="97" y="0"/>
                        <a:pt x="109" y="10"/>
                        <a:pt x="109" y="10"/>
                      </a:cubicBezTo>
                      <a:cubicBezTo>
                        <a:pt x="122" y="4"/>
                        <a:pt x="125" y="36"/>
                        <a:pt x="133" y="3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8" name="Freeform 695"/>
                <p:cNvSpPr>
                  <a:spLocks noChangeAspect="1"/>
                </p:cNvSpPr>
                <p:nvPr/>
              </p:nvSpPr>
              <p:spPr bwMode="auto">
                <a:xfrm>
                  <a:off x="2434" y="1841"/>
                  <a:ext cx="27" cy="46"/>
                </a:xfrm>
                <a:custGeom>
                  <a:avLst/>
                  <a:gdLst/>
                  <a:ahLst/>
                  <a:cxnLst>
                    <a:cxn ang="0">
                      <a:pos x="0" y="91"/>
                    </a:cxn>
                    <a:cxn ang="0">
                      <a:pos x="37" y="82"/>
                    </a:cxn>
                    <a:cxn ang="0">
                      <a:pos x="55" y="0"/>
                    </a:cxn>
                  </a:cxnLst>
                  <a:rect l="0" t="0" r="r" b="b"/>
                  <a:pathLst>
                    <a:path w="55" h="93">
                      <a:moveTo>
                        <a:pt x="0" y="91"/>
                      </a:moveTo>
                      <a:cubicBezTo>
                        <a:pt x="12" y="88"/>
                        <a:pt x="30" y="93"/>
                        <a:pt x="37" y="82"/>
                      </a:cubicBezTo>
                      <a:cubicBezTo>
                        <a:pt x="52" y="58"/>
                        <a:pt x="42" y="25"/>
                        <a:pt x="55" y="0"/>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grpSp>
      <p:sp>
        <p:nvSpPr>
          <p:cNvPr id="389" name="Flèche courbée vers le bas 388"/>
          <p:cNvSpPr/>
          <p:nvPr/>
        </p:nvSpPr>
        <p:spPr>
          <a:xfrm>
            <a:off x="3760943" y="1999667"/>
            <a:ext cx="1371381" cy="571504"/>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764" name="Groupe 763"/>
          <p:cNvGrpSpPr/>
          <p:nvPr/>
        </p:nvGrpSpPr>
        <p:grpSpPr>
          <a:xfrm>
            <a:off x="6296728" y="1529305"/>
            <a:ext cx="1351232" cy="2386012"/>
            <a:chOff x="3230549" y="2008171"/>
            <a:chExt cx="1351232" cy="2386012"/>
          </a:xfrm>
        </p:grpSpPr>
        <p:grpSp>
          <p:nvGrpSpPr>
            <p:cNvPr id="765" name="Group 38"/>
            <p:cNvGrpSpPr>
              <a:grpSpLocks noChangeAspect="1"/>
            </p:cNvGrpSpPr>
            <p:nvPr/>
          </p:nvGrpSpPr>
          <p:grpSpPr bwMode="auto">
            <a:xfrm>
              <a:off x="3622545" y="2157396"/>
              <a:ext cx="959236" cy="2236787"/>
              <a:chOff x="2745" y="1924"/>
              <a:chExt cx="612" cy="829"/>
            </a:xfrm>
          </p:grpSpPr>
          <p:grpSp>
            <p:nvGrpSpPr>
              <p:cNvPr id="780" name="Group 39"/>
              <p:cNvGrpSpPr>
                <a:grpSpLocks noChangeAspect="1"/>
              </p:cNvGrpSpPr>
              <p:nvPr/>
            </p:nvGrpSpPr>
            <p:grpSpPr bwMode="auto">
              <a:xfrm rot="3595197">
                <a:off x="2662" y="2007"/>
                <a:ext cx="441" cy="275"/>
                <a:chOff x="2426" y="2160"/>
                <a:chExt cx="441" cy="275"/>
              </a:xfrm>
            </p:grpSpPr>
            <p:sp>
              <p:nvSpPr>
                <p:cNvPr id="789" name="Freeform 40"/>
                <p:cNvSpPr>
                  <a:spLocks noChangeAspect="1"/>
                </p:cNvSpPr>
                <p:nvPr/>
              </p:nvSpPr>
              <p:spPr bwMode="auto">
                <a:xfrm rot="3217419">
                  <a:off x="2529" y="2179"/>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90" name="Freeform 41"/>
                <p:cNvSpPr>
                  <a:spLocks noChangeAspect="1"/>
                </p:cNvSpPr>
                <p:nvPr/>
              </p:nvSpPr>
              <p:spPr bwMode="auto">
                <a:xfrm rot="3217419">
                  <a:off x="2449" y="2137"/>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91" name="AutoShape 42"/>
                <p:cNvSpPr>
                  <a:spLocks noChangeAspect="1" noChangeArrowheads="1"/>
                </p:cNvSpPr>
                <p:nvPr/>
              </p:nvSpPr>
              <p:spPr bwMode="auto">
                <a:xfrm rot="17160740" flipH="1">
                  <a:off x="2671" y="2320"/>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92" name="AutoShape 43"/>
                <p:cNvSpPr>
                  <a:spLocks noChangeAspect="1" noChangeArrowheads="1"/>
                </p:cNvSpPr>
                <p:nvPr/>
              </p:nvSpPr>
              <p:spPr bwMode="auto">
                <a:xfrm rot="17283933" flipH="1">
                  <a:off x="2780" y="2347"/>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93" name="Freeform 44"/>
                <p:cNvSpPr>
                  <a:spLocks noChangeAspect="1"/>
                </p:cNvSpPr>
                <p:nvPr/>
              </p:nvSpPr>
              <p:spPr bwMode="auto">
                <a:xfrm>
                  <a:off x="2560" y="219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94" name="Freeform 45"/>
                <p:cNvSpPr>
                  <a:spLocks noChangeAspect="1"/>
                </p:cNvSpPr>
                <p:nvPr/>
              </p:nvSpPr>
              <p:spPr bwMode="auto">
                <a:xfrm>
                  <a:off x="2753" y="2388"/>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95" name="Freeform 46"/>
                <p:cNvSpPr>
                  <a:spLocks noChangeAspect="1"/>
                </p:cNvSpPr>
                <p:nvPr/>
              </p:nvSpPr>
              <p:spPr bwMode="auto">
                <a:xfrm>
                  <a:off x="2528" y="2195"/>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781" name="Group 47"/>
              <p:cNvGrpSpPr>
                <a:grpSpLocks noChangeAspect="1"/>
              </p:cNvGrpSpPr>
              <p:nvPr/>
            </p:nvGrpSpPr>
            <p:grpSpPr bwMode="auto">
              <a:xfrm>
                <a:off x="2926" y="2478"/>
                <a:ext cx="431" cy="275"/>
                <a:chOff x="2926" y="2478"/>
                <a:chExt cx="431" cy="275"/>
              </a:xfrm>
            </p:grpSpPr>
            <p:sp>
              <p:nvSpPr>
                <p:cNvPr id="782" name="AutoShape 48"/>
                <p:cNvSpPr>
                  <a:spLocks noChangeAspect="1" noChangeArrowheads="1"/>
                </p:cNvSpPr>
                <p:nvPr/>
              </p:nvSpPr>
              <p:spPr bwMode="auto">
                <a:xfrm rot="29634456">
                  <a:off x="3022" y="2541"/>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83" name="AutoShape 49"/>
                <p:cNvSpPr>
                  <a:spLocks noChangeAspect="1" noChangeArrowheads="1"/>
                </p:cNvSpPr>
                <p:nvPr/>
              </p:nvSpPr>
              <p:spPr bwMode="auto">
                <a:xfrm rot="72711270">
                  <a:off x="2944" y="2460"/>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84" name="Freeform 50"/>
                <p:cNvSpPr>
                  <a:spLocks noChangeAspect="1"/>
                </p:cNvSpPr>
                <p:nvPr/>
              </p:nvSpPr>
              <p:spPr bwMode="auto">
                <a:xfrm rot="377778" flipH="1">
                  <a:off x="3251" y="2613"/>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85" name="Freeform 51"/>
                <p:cNvSpPr>
                  <a:spLocks noChangeAspect="1"/>
                </p:cNvSpPr>
                <p:nvPr/>
              </p:nvSpPr>
              <p:spPr bwMode="auto">
                <a:xfrm rot="377778" flipH="1">
                  <a:off x="3289" y="2639"/>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86" name="Freeform 52"/>
                <p:cNvSpPr>
                  <a:spLocks noChangeAspect="1"/>
                </p:cNvSpPr>
                <p:nvPr/>
              </p:nvSpPr>
              <p:spPr bwMode="auto">
                <a:xfrm rot="3595197" flipH="1">
                  <a:off x="3134" y="2540"/>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87" name="Freeform 53"/>
                <p:cNvSpPr>
                  <a:spLocks noChangeAspect="1"/>
                </p:cNvSpPr>
                <p:nvPr/>
              </p:nvSpPr>
              <p:spPr bwMode="auto">
                <a:xfrm rot="3595197" flipH="1">
                  <a:off x="3001" y="2550"/>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88" name="Freeform 54"/>
                <p:cNvSpPr>
                  <a:spLocks noChangeAspect="1"/>
                </p:cNvSpPr>
                <p:nvPr/>
              </p:nvSpPr>
              <p:spPr bwMode="auto">
                <a:xfrm rot="3595197" flipH="1">
                  <a:off x="3266" y="2639"/>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grpSp>
          <p:nvGrpSpPr>
            <p:cNvPr id="766" name="Group 69"/>
            <p:cNvGrpSpPr>
              <a:grpSpLocks noChangeAspect="1"/>
            </p:cNvGrpSpPr>
            <p:nvPr/>
          </p:nvGrpSpPr>
          <p:grpSpPr bwMode="auto">
            <a:xfrm>
              <a:off x="3230549" y="2008171"/>
              <a:ext cx="865157" cy="2274887"/>
              <a:chOff x="2495" y="1869"/>
              <a:chExt cx="552" cy="843"/>
            </a:xfrm>
          </p:grpSpPr>
          <p:grpSp>
            <p:nvGrpSpPr>
              <p:cNvPr id="767" name="Group 70"/>
              <p:cNvGrpSpPr>
                <a:grpSpLocks noChangeAspect="1"/>
              </p:cNvGrpSpPr>
              <p:nvPr/>
            </p:nvGrpSpPr>
            <p:grpSpPr bwMode="auto">
              <a:xfrm>
                <a:off x="2495" y="2529"/>
                <a:ext cx="254" cy="183"/>
                <a:chOff x="2495" y="2529"/>
                <a:chExt cx="254" cy="183"/>
              </a:xfrm>
            </p:grpSpPr>
            <p:sp>
              <p:nvSpPr>
                <p:cNvPr id="776" name="Freeform 71"/>
                <p:cNvSpPr>
                  <a:spLocks noChangeAspect="1"/>
                </p:cNvSpPr>
                <p:nvPr/>
              </p:nvSpPr>
              <p:spPr bwMode="auto">
                <a:xfrm rot="21189822">
                  <a:off x="2555" y="2571"/>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77" name="Freeform 72"/>
                <p:cNvSpPr>
                  <a:spLocks noChangeAspect="1"/>
                </p:cNvSpPr>
                <p:nvPr/>
              </p:nvSpPr>
              <p:spPr bwMode="auto">
                <a:xfrm rot="21189822">
                  <a:off x="2495" y="2598"/>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78" name="Freeform 73"/>
                <p:cNvSpPr>
                  <a:spLocks noChangeAspect="1"/>
                </p:cNvSpPr>
                <p:nvPr/>
              </p:nvSpPr>
              <p:spPr bwMode="auto">
                <a:xfrm rot="17972402">
                  <a:off x="2612" y="2497"/>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79" name="Freeform 74"/>
                <p:cNvSpPr>
                  <a:spLocks noChangeAspect="1"/>
                </p:cNvSpPr>
                <p:nvPr/>
              </p:nvSpPr>
              <p:spPr bwMode="auto">
                <a:xfrm rot="17972402">
                  <a:off x="2544" y="2596"/>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768" name="Group 75"/>
              <p:cNvGrpSpPr>
                <a:grpSpLocks noChangeAspect="1"/>
              </p:cNvGrpSpPr>
              <p:nvPr/>
            </p:nvGrpSpPr>
            <p:grpSpPr bwMode="auto">
              <a:xfrm>
                <a:off x="2878" y="1869"/>
                <a:ext cx="169" cy="476"/>
                <a:chOff x="2878" y="1869"/>
                <a:chExt cx="169" cy="476"/>
              </a:xfrm>
            </p:grpSpPr>
            <p:sp>
              <p:nvSpPr>
                <p:cNvPr id="769" name="AutoShape 76"/>
                <p:cNvSpPr>
                  <a:spLocks noChangeAspect="1" noChangeArrowheads="1"/>
                </p:cNvSpPr>
                <p:nvPr/>
              </p:nvSpPr>
              <p:spPr bwMode="auto">
                <a:xfrm rot="87088469">
                  <a:off x="2936" y="2240"/>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70" name="Freeform 77"/>
                <p:cNvSpPr>
                  <a:spLocks noChangeAspect="1"/>
                </p:cNvSpPr>
                <p:nvPr/>
              </p:nvSpPr>
              <p:spPr bwMode="auto">
                <a:xfrm rot="14754983" flipH="1">
                  <a:off x="2913" y="1940"/>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71" name="Freeform 78"/>
                <p:cNvSpPr>
                  <a:spLocks noChangeAspect="1"/>
                </p:cNvSpPr>
                <p:nvPr/>
              </p:nvSpPr>
              <p:spPr bwMode="auto">
                <a:xfrm rot="14754983" flipH="1">
                  <a:off x="2921" y="1846"/>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72" name="AutoShape 79"/>
                <p:cNvSpPr>
                  <a:spLocks noChangeAspect="1" noChangeArrowheads="1"/>
                </p:cNvSpPr>
                <p:nvPr/>
              </p:nvSpPr>
              <p:spPr bwMode="auto">
                <a:xfrm rot="44011663">
                  <a:off x="2965" y="2133"/>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73" name="Freeform 80"/>
                <p:cNvSpPr>
                  <a:spLocks noChangeAspect="1"/>
                </p:cNvSpPr>
                <p:nvPr/>
              </p:nvSpPr>
              <p:spPr bwMode="auto">
                <a:xfrm rot="17972402" flipH="1">
                  <a:off x="2910" y="1972"/>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74" name="Freeform 81"/>
                <p:cNvSpPr>
                  <a:spLocks noChangeAspect="1"/>
                </p:cNvSpPr>
                <p:nvPr/>
              </p:nvSpPr>
              <p:spPr bwMode="auto">
                <a:xfrm rot="17972402" flipH="1">
                  <a:off x="2975" y="2243"/>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775" name="Freeform 82"/>
                <p:cNvSpPr>
                  <a:spLocks noChangeAspect="1"/>
                </p:cNvSpPr>
                <p:nvPr/>
              </p:nvSpPr>
              <p:spPr bwMode="auto">
                <a:xfrm rot="17972402" flipH="1">
                  <a:off x="2906" y="1959"/>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grpSp>
      <p:grpSp>
        <p:nvGrpSpPr>
          <p:cNvPr id="796" name="Groupe 795"/>
          <p:cNvGrpSpPr/>
          <p:nvPr/>
        </p:nvGrpSpPr>
        <p:grpSpPr>
          <a:xfrm>
            <a:off x="5250282" y="1193031"/>
            <a:ext cx="3786214" cy="2740025"/>
            <a:chOff x="2143108" y="2305033"/>
            <a:chExt cx="3786214" cy="2740025"/>
          </a:xfrm>
        </p:grpSpPr>
        <p:pic>
          <p:nvPicPr>
            <p:cNvPr id="797" name="Picture 2"/>
            <p:cNvPicPr>
              <a:picLocks noChangeAspect="1" noChangeArrowheads="1"/>
            </p:cNvPicPr>
            <p:nvPr/>
          </p:nvPicPr>
          <p:blipFill>
            <a:blip r:embed="rId3"/>
            <a:srcRect/>
            <a:stretch>
              <a:fillRect/>
            </a:stretch>
          </p:blipFill>
          <p:spPr bwMode="auto">
            <a:xfrm>
              <a:off x="2682678" y="2505058"/>
              <a:ext cx="112526" cy="254000"/>
            </a:xfrm>
            <a:prstGeom prst="rect">
              <a:avLst/>
            </a:prstGeom>
            <a:blipFill dpi="0" rotWithShape="0">
              <a:blip/>
              <a:srcRect/>
              <a:stretch>
                <a:fillRect/>
              </a:stretch>
            </a:blipFill>
            <a:ln w="9525">
              <a:noFill/>
              <a:miter lim="800000"/>
              <a:headEnd/>
              <a:tailEnd/>
            </a:ln>
          </p:spPr>
        </p:pic>
        <p:pic>
          <p:nvPicPr>
            <p:cNvPr id="798" name="Picture 3"/>
            <p:cNvPicPr>
              <a:picLocks noChangeAspect="1" noChangeArrowheads="1"/>
            </p:cNvPicPr>
            <p:nvPr/>
          </p:nvPicPr>
          <p:blipFill>
            <a:blip r:embed="rId2"/>
            <a:srcRect/>
            <a:stretch>
              <a:fillRect/>
            </a:stretch>
          </p:blipFill>
          <p:spPr bwMode="auto">
            <a:xfrm>
              <a:off x="2591366" y="2690796"/>
              <a:ext cx="115292" cy="254000"/>
            </a:xfrm>
            <a:prstGeom prst="rect">
              <a:avLst/>
            </a:prstGeom>
            <a:blipFill dpi="0" rotWithShape="0">
              <a:blip/>
              <a:srcRect/>
              <a:stretch>
                <a:fillRect/>
              </a:stretch>
            </a:blipFill>
            <a:ln w="9525">
              <a:noFill/>
              <a:miter lim="800000"/>
              <a:headEnd/>
              <a:tailEnd/>
            </a:ln>
          </p:spPr>
        </p:pic>
        <p:pic>
          <p:nvPicPr>
            <p:cNvPr id="799" name="Picture 4"/>
            <p:cNvPicPr>
              <a:picLocks noChangeAspect="1" noChangeArrowheads="1"/>
            </p:cNvPicPr>
            <p:nvPr/>
          </p:nvPicPr>
          <p:blipFill>
            <a:blip r:embed="rId3"/>
            <a:srcRect/>
            <a:stretch>
              <a:fillRect/>
            </a:stretch>
          </p:blipFill>
          <p:spPr bwMode="auto">
            <a:xfrm>
              <a:off x="2761077" y="2690796"/>
              <a:ext cx="114370" cy="254000"/>
            </a:xfrm>
            <a:prstGeom prst="rect">
              <a:avLst/>
            </a:prstGeom>
            <a:blipFill dpi="0" rotWithShape="0">
              <a:blip/>
              <a:srcRect/>
              <a:stretch>
                <a:fillRect/>
              </a:stretch>
            </a:blipFill>
            <a:ln w="9525">
              <a:noFill/>
              <a:miter lim="800000"/>
              <a:headEnd/>
              <a:tailEnd/>
            </a:ln>
          </p:spPr>
        </p:pic>
        <p:pic>
          <p:nvPicPr>
            <p:cNvPr id="800" name="Picture 5"/>
            <p:cNvPicPr>
              <a:picLocks noChangeAspect="1" noChangeArrowheads="1"/>
            </p:cNvPicPr>
            <p:nvPr/>
          </p:nvPicPr>
          <p:blipFill>
            <a:blip r:embed="rId2"/>
            <a:srcRect/>
            <a:stretch>
              <a:fillRect/>
            </a:stretch>
          </p:blipFill>
          <p:spPr bwMode="auto">
            <a:xfrm>
              <a:off x="2496365" y="2874946"/>
              <a:ext cx="116215" cy="254000"/>
            </a:xfrm>
            <a:prstGeom prst="rect">
              <a:avLst/>
            </a:prstGeom>
            <a:blipFill dpi="0" rotWithShape="0">
              <a:blip/>
              <a:srcRect/>
              <a:stretch>
                <a:fillRect/>
              </a:stretch>
            </a:blipFill>
            <a:ln w="9525">
              <a:noFill/>
              <a:miter lim="800000"/>
              <a:headEnd/>
              <a:tailEnd/>
            </a:ln>
          </p:spPr>
        </p:pic>
        <p:pic>
          <p:nvPicPr>
            <p:cNvPr id="801" name="Picture 6"/>
            <p:cNvPicPr>
              <a:picLocks noChangeAspect="1" noChangeArrowheads="1"/>
            </p:cNvPicPr>
            <p:nvPr/>
          </p:nvPicPr>
          <p:blipFill>
            <a:blip r:embed="rId2"/>
            <a:srcRect/>
            <a:stretch>
              <a:fillRect/>
            </a:stretch>
          </p:blipFill>
          <p:spPr bwMode="auto">
            <a:xfrm>
              <a:off x="2669765" y="2874946"/>
              <a:ext cx="115293" cy="254000"/>
            </a:xfrm>
            <a:prstGeom prst="rect">
              <a:avLst/>
            </a:prstGeom>
            <a:blipFill dpi="0" rotWithShape="0">
              <a:blip/>
              <a:srcRect/>
              <a:stretch>
                <a:fillRect/>
              </a:stretch>
            </a:blipFill>
            <a:ln w="9525">
              <a:noFill/>
              <a:miter lim="800000"/>
              <a:headEnd/>
              <a:tailEnd/>
            </a:ln>
          </p:spPr>
        </p:pic>
        <p:pic>
          <p:nvPicPr>
            <p:cNvPr id="802" name="Picture 7"/>
            <p:cNvPicPr>
              <a:picLocks noChangeAspect="1" noChangeArrowheads="1"/>
            </p:cNvPicPr>
            <p:nvPr/>
          </p:nvPicPr>
          <p:blipFill>
            <a:blip r:embed="rId3"/>
            <a:srcRect/>
            <a:stretch>
              <a:fillRect/>
            </a:stretch>
          </p:blipFill>
          <p:spPr bwMode="auto">
            <a:xfrm>
              <a:off x="2837631" y="2874946"/>
              <a:ext cx="116215" cy="254000"/>
            </a:xfrm>
            <a:prstGeom prst="rect">
              <a:avLst/>
            </a:prstGeom>
            <a:blipFill dpi="0" rotWithShape="0">
              <a:blip/>
              <a:srcRect/>
              <a:stretch>
                <a:fillRect/>
              </a:stretch>
            </a:blipFill>
            <a:ln w="9525">
              <a:noFill/>
              <a:miter lim="800000"/>
              <a:headEnd/>
              <a:tailEnd/>
            </a:ln>
          </p:spPr>
        </p:pic>
        <p:sp>
          <p:nvSpPr>
            <p:cNvPr id="803" name="Oval 8"/>
            <p:cNvSpPr>
              <a:spLocks noChangeAspect="1" noChangeArrowheads="1"/>
            </p:cNvSpPr>
            <p:nvPr/>
          </p:nvSpPr>
          <p:spPr bwMode="auto">
            <a:xfrm>
              <a:off x="2534181" y="2497121"/>
              <a:ext cx="358791" cy="2201862"/>
            </a:xfrm>
            <a:prstGeom prst="ellipse">
              <a:avLst/>
            </a:prstGeom>
            <a:solidFill>
              <a:srgbClr val="B37384"/>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pic>
          <p:nvPicPr>
            <p:cNvPr id="804" name="Picture 9"/>
            <p:cNvPicPr>
              <a:picLocks noChangeAspect="1" noChangeArrowheads="1"/>
            </p:cNvPicPr>
            <p:nvPr/>
          </p:nvPicPr>
          <p:blipFill>
            <a:blip r:embed="rId2"/>
            <a:srcRect/>
            <a:stretch>
              <a:fillRect/>
            </a:stretch>
          </p:blipFill>
          <p:spPr bwMode="auto">
            <a:xfrm>
              <a:off x="2512967" y="2505058"/>
              <a:ext cx="115293" cy="254000"/>
            </a:xfrm>
            <a:prstGeom prst="rect">
              <a:avLst/>
            </a:prstGeom>
            <a:blipFill dpi="0" rotWithShape="0">
              <a:blip/>
              <a:srcRect/>
              <a:stretch>
                <a:fillRect/>
              </a:stretch>
            </a:blipFill>
            <a:ln w="9525">
              <a:noFill/>
              <a:miter lim="800000"/>
              <a:headEnd/>
              <a:tailEnd/>
            </a:ln>
          </p:spPr>
        </p:pic>
        <p:grpSp>
          <p:nvGrpSpPr>
            <p:cNvPr id="805" name="Group 10"/>
            <p:cNvGrpSpPr>
              <a:grpSpLocks noChangeAspect="1"/>
            </p:cNvGrpSpPr>
            <p:nvPr/>
          </p:nvGrpSpPr>
          <p:grpSpPr bwMode="auto">
            <a:xfrm>
              <a:off x="3121713" y="2793983"/>
              <a:ext cx="1532933" cy="741363"/>
              <a:chOff x="2426" y="2160"/>
              <a:chExt cx="977" cy="275"/>
            </a:xfrm>
          </p:grpSpPr>
          <p:grpSp>
            <p:nvGrpSpPr>
              <p:cNvPr id="1122" name="Group 11"/>
              <p:cNvGrpSpPr>
                <a:grpSpLocks noChangeAspect="1"/>
              </p:cNvGrpSpPr>
              <p:nvPr/>
            </p:nvGrpSpPr>
            <p:grpSpPr bwMode="auto">
              <a:xfrm>
                <a:off x="2426" y="2160"/>
                <a:ext cx="441" cy="275"/>
                <a:chOff x="2426" y="2160"/>
                <a:chExt cx="441" cy="275"/>
              </a:xfrm>
            </p:grpSpPr>
            <p:sp>
              <p:nvSpPr>
                <p:cNvPr id="1128" name="AutoShape 12"/>
                <p:cNvSpPr>
                  <a:spLocks noChangeAspect="1" noChangeArrowheads="1"/>
                </p:cNvSpPr>
                <p:nvPr/>
              </p:nvSpPr>
              <p:spPr bwMode="auto">
                <a:xfrm rot="17283933" flipH="1">
                  <a:off x="2780" y="2347"/>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29" name="AutoShape 13"/>
                <p:cNvSpPr>
                  <a:spLocks noChangeAspect="1" noChangeArrowheads="1"/>
                </p:cNvSpPr>
                <p:nvPr/>
              </p:nvSpPr>
              <p:spPr bwMode="auto">
                <a:xfrm rot="17160740" flipH="1">
                  <a:off x="2671" y="2320"/>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30" name="Freeform 14"/>
                <p:cNvSpPr>
                  <a:spLocks noChangeAspect="1"/>
                </p:cNvSpPr>
                <p:nvPr/>
              </p:nvSpPr>
              <p:spPr bwMode="auto">
                <a:xfrm>
                  <a:off x="2753" y="2388"/>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31" name="Freeform 15"/>
                <p:cNvSpPr>
                  <a:spLocks noChangeAspect="1"/>
                </p:cNvSpPr>
                <p:nvPr/>
              </p:nvSpPr>
              <p:spPr bwMode="auto">
                <a:xfrm rot="3217419">
                  <a:off x="2529" y="2179"/>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32" name="Freeform 16"/>
                <p:cNvSpPr>
                  <a:spLocks noChangeAspect="1"/>
                </p:cNvSpPr>
                <p:nvPr/>
              </p:nvSpPr>
              <p:spPr bwMode="auto">
                <a:xfrm rot="3217419">
                  <a:off x="2449" y="2137"/>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33" name="Freeform 17"/>
                <p:cNvSpPr>
                  <a:spLocks noChangeAspect="1"/>
                </p:cNvSpPr>
                <p:nvPr/>
              </p:nvSpPr>
              <p:spPr bwMode="auto">
                <a:xfrm>
                  <a:off x="2560" y="219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34" name="Freeform 18"/>
                <p:cNvSpPr>
                  <a:spLocks noChangeAspect="1"/>
                </p:cNvSpPr>
                <p:nvPr/>
              </p:nvSpPr>
              <p:spPr bwMode="auto">
                <a:xfrm>
                  <a:off x="2528" y="2195"/>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1123" name="Group 19"/>
              <p:cNvGrpSpPr>
                <a:grpSpLocks noChangeAspect="1"/>
              </p:cNvGrpSpPr>
              <p:nvPr/>
            </p:nvGrpSpPr>
            <p:grpSpPr bwMode="auto">
              <a:xfrm>
                <a:off x="3163" y="2160"/>
                <a:ext cx="240" cy="200"/>
                <a:chOff x="3163" y="2160"/>
                <a:chExt cx="240" cy="200"/>
              </a:xfrm>
            </p:grpSpPr>
            <p:sp>
              <p:nvSpPr>
                <p:cNvPr id="1124" name="Freeform 20"/>
                <p:cNvSpPr>
                  <a:spLocks noChangeAspect="1"/>
                </p:cNvSpPr>
                <p:nvPr/>
              </p:nvSpPr>
              <p:spPr bwMode="auto">
                <a:xfrm rot="18382581" flipH="1">
                  <a:off x="3254" y="2179"/>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25" name="Freeform 21"/>
                <p:cNvSpPr>
                  <a:spLocks noChangeAspect="1"/>
                </p:cNvSpPr>
                <p:nvPr/>
              </p:nvSpPr>
              <p:spPr bwMode="auto">
                <a:xfrm rot="18382581" flipH="1">
                  <a:off x="3312" y="2137"/>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26" name="Freeform 22"/>
                <p:cNvSpPr>
                  <a:spLocks noChangeAspect="1"/>
                </p:cNvSpPr>
                <p:nvPr/>
              </p:nvSpPr>
              <p:spPr bwMode="auto">
                <a:xfrm flipH="1">
                  <a:off x="3163" y="219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27" name="Freeform 23"/>
                <p:cNvSpPr>
                  <a:spLocks noChangeAspect="1"/>
                </p:cNvSpPr>
                <p:nvPr/>
              </p:nvSpPr>
              <p:spPr bwMode="auto">
                <a:xfrm flipH="1">
                  <a:off x="3260" y="2195"/>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grpSp>
          <p:nvGrpSpPr>
            <p:cNvPr id="806" name="Group 24"/>
            <p:cNvGrpSpPr>
              <a:grpSpLocks noChangeAspect="1"/>
            </p:cNvGrpSpPr>
            <p:nvPr/>
          </p:nvGrpSpPr>
          <p:grpSpPr bwMode="auto">
            <a:xfrm>
              <a:off x="3363366" y="2370121"/>
              <a:ext cx="1306959" cy="1646237"/>
              <a:chOff x="2580" y="2003"/>
              <a:chExt cx="833" cy="610"/>
            </a:xfrm>
          </p:grpSpPr>
          <p:grpSp>
            <p:nvGrpSpPr>
              <p:cNvPr id="1109" name="Group 25"/>
              <p:cNvGrpSpPr>
                <a:grpSpLocks noChangeAspect="1"/>
              </p:cNvGrpSpPr>
              <p:nvPr/>
            </p:nvGrpSpPr>
            <p:grpSpPr bwMode="auto">
              <a:xfrm>
                <a:off x="2580" y="2003"/>
                <a:ext cx="182" cy="253"/>
                <a:chOff x="2580" y="2003"/>
                <a:chExt cx="182" cy="253"/>
              </a:xfrm>
            </p:grpSpPr>
            <p:sp>
              <p:nvSpPr>
                <p:cNvPr id="1118" name="Freeform 26"/>
                <p:cNvSpPr>
                  <a:spLocks noChangeAspect="1"/>
                </p:cNvSpPr>
                <p:nvPr/>
              </p:nvSpPr>
              <p:spPr bwMode="auto">
                <a:xfrm rot="5014657">
                  <a:off x="2666" y="2054"/>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19" name="Freeform 27"/>
                <p:cNvSpPr>
                  <a:spLocks noChangeAspect="1"/>
                </p:cNvSpPr>
                <p:nvPr/>
              </p:nvSpPr>
              <p:spPr bwMode="auto">
                <a:xfrm rot="5014657">
                  <a:off x="2603" y="1980"/>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20" name="Freeform 28"/>
                <p:cNvSpPr>
                  <a:spLocks noChangeAspect="1"/>
                </p:cNvSpPr>
                <p:nvPr/>
              </p:nvSpPr>
              <p:spPr bwMode="auto">
                <a:xfrm rot="1797238">
                  <a:off x="2656" y="2087"/>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21" name="Freeform 29"/>
                <p:cNvSpPr>
                  <a:spLocks noChangeAspect="1"/>
                </p:cNvSpPr>
                <p:nvPr/>
              </p:nvSpPr>
              <p:spPr bwMode="auto">
                <a:xfrm rot="1797238">
                  <a:off x="2672" y="2070"/>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1110" name="Group 30"/>
              <p:cNvGrpSpPr>
                <a:grpSpLocks noChangeAspect="1"/>
              </p:cNvGrpSpPr>
              <p:nvPr/>
            </p:nvGrpSpPr>
            <p:grpSpPr bwMode="auto">
              <a:xfrm rot="1797238">
                <a:off x="2972" y="2338"/>
                <a:ext cx="441" cy="275"/>
                <a:chOff x="2962" y="2160"/>
                <a:chExt cx="441" cy="275"/>
              </a:xfrm>
            </p:grpSpPr>
            <p:sp>
              <p:nvSpPr>
                <p:cNvPr id="1111" name="Freeform 31"/>
                <p:cNvSpPr>
                  <a:spLocks noChangeAspect="1"/>
                </p:cNvSpPr>
                <p:nvPr/>
              </p:nvSpPr>
              <p:spPr bwMode="auto">
                <a:xfrm rot="18382581" flipH="1">
                  <a:off x="3254" y="2179"/>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12" name="Freeform 32"/>
                <p:cNvSpPr>
                  <a:spLocks noChangeAspect="1"/>
                </p:cNvSpPr>
                <p:nvPr/>
              </p:nvSpPr>
              <p:spPr bwMode="auto">
                <a:xfrm rot="18382581" flipH="1">
                  <a:off x="3312" y="2137"/>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13" name="AutoShape 33"/>
                <p:cNvSpPr>
                  <a:spLocks noChangeAspect="1" noChangeArrowheads="1"/>
                </p:cNvSpPr>
                <p:nvPr/>
              </p:nvSpPr>
              <p:spPr bwMode="auto">
                <a:xfrm rot="26039260">
                  <a:off x="3088" y="2320"/>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14" name="AutoShape 34"/>
                <p:cNvSpPr>
                  <a:spLocks noChangeAspect="1" noChangeArrowheads="1"/>
                </p:cNvSpPr>
                <p:nvPr/>
              </p:nvSpPr>
              <p:spPr bwMode="auto">
                <a:xfrm rot="69116067">
                  <a:off x="2980" y="2347"/>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15" name="Freeform 35"/>
                <p:cNvSpPr>
                  <a:spLocks noChangeAspect="1"/>
                </p:cNvSpPr>
                <p:nvPr/>
              </p:nvSpPr>
              <p:spPr bwMode="auto">
                <a:xfrm flipH="1">
                  <a:off x="3163" y="219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16" name="Freeform 36"/>
                <p:cNvSpPr>
                  <a:spLocks noChangeAspect="1"/>
                </p:cNvSpPr>
                <p:nvPr/>
              </p:nvSpPr>
              <p:spPr bwMode="auto">
                <a:xfrm flipH="1">
                  <a:off x="3053" y="2388"/>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17" name="Freeform 37"/>
                <p:cNvSpPr>
                  <a:spLocks noChangeAspect="1"/>
                </p:cNvSpPr>
                <p:nvPr/>
              </p:nvSpPr>
              <p:spPr bwMode="auto">
                <a:xfrm flipH="1">
                  <a:off x="3260" y="2195"/>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grpSp>
          <p:nvGrpSpPr>
            <p:cNvPr id="807" name="Group 55"/>
            <p:cNvGrpSpPr>
              <a:grpSpLocks noChangeAspect="1"/>
            </p:cNvGrpSpPr>
            <p:nvPr/>
          </p:nvGrpSpPr>
          <p:grpSpPr bwMode="auto">
            <a:xfrm>
              <a:off x="3040547" y="2336783"/>
              <a:ext cx="1377057" cy="1333500"/>
              <a:chOff x="2374" y="1991"/>
              <a:chExt cx="878" cy="494"/>
            </a:xfrm>
          </p:grpSpPr>
          <p:grpSp>
            <p:nvGrpSpPr>
              <p:cNvPr id="1096" name="Group 56"/>
              <p:cNvGrpSpPr>
                <a:grpSpLocks noChangeAspect="1"/>
              </p:cNvGrpSpPr>
              <p:nvPr/>
            </p:nvGrpSpPr>
            <p:grpSpPr bwMode="auto">
              <a:xfrm>
                <a:off x="2374" y="2316"/>
                <a:ext cx="239" cy="169"/>
                <a:chOff x="2374" y="2316"/>
                <a:chExt cx="239" cy="169"/>
              </a:xfrm>
            </p:grpSpPr>
            <p:sp>
              <p:nvSpPr>
                <p:cNvPr id="1105" name="Freeform 57"/>
                <p:cNvSpPr>
                  <a:spLocks noChangeAspect="1"/>
                </p:cNvSpPr>
                <p:nvPr/>
              </p:nvSpPr>
              <p:spPr bwMode="auto">
                <a:xfrm rot="1762030">
                  <a:off x="2455" y="2335"/>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06" name="Freeform 58"/>
                <p:cNvSpPr>
                  <a:spLocks noChangeAspect="1"/>
                </p:cNvSpPr>
                <p:nvPr/>
              </p:nvSpPr>
              <p:spPr bwMode="auto">
                <a:xfrm rot="1762030">
                  <a:off x="2374" y="2323"/>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07" name="Freeform 59"/>
                <p:cNvSpPr>
                  <a:spLocks noChangeAspect="1"/>
                </p:cNvSpPr>
                <p:nvPr/>
              </p:nvSpPr>
              <p:spPr bwMode="auto">
                <a:xfrm rot="-1455389">
                  <a:off x="2507" y="2316"/>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08" name="Freeform 60"/>
                <p:cNvSpPr>
                  <a:spLocks noChangeAspect="1"/>
                </p:cNvSpPr>
                <p:nvPr/>
              </p:nvSpPr>
              <p:spPr bwMode="auto">
                <a:xfrm rot="-1455389">
                  <a:off x="2449" y="2354"/>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1097" name="Group 61"/>
              <p:cNvGrpSpPr>
                <a:grpSpLocks noChangeAspect="1"/>
              </p:cNvGrpSpPr>
              <p:nvPr/>
            </p:nvGrpSpPr>
            <p:grpSpPr bwMode="auto">
              <a:xfrm>
                <a:off x="2925" y="1991"/>
                <a:ext cx="327" cy="393"/>
                <a:chOff x="2925" y="1991"/>
                <a:chExt cx="327" cy="393"/>
              </a:xfrm>
            </p:grpSpPr>
            <p:sp>
              <p:nvSpPr>
                <p:cNvPr id="1098" name="AutoShape 62"/>
                <p:cNvSpPr>
                  <a:spLocks noChangeAspect="1" noChangeArrowheads="1"/>
                </p:cNvSpPr>
                <p:nvPr/>
              </p:nvSpPr>
              <p:spPr bwMode="auto">
                <a:xfrm rot="24583870">
                  <a:off x="3030" y="2227"/>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99" name="Freeform 63"/>
                <p:cNvSpPr>
                  <a:spLocks noChangeAspect="1"/>
                </p:cNvSpPr>
                <p:nvPr/>
              </p:nvSpPr>
              <p:spPr bwMode="auto">
                <a:xfrm rot="16927191" flipH="1">
                  <a:off x="3116" y="2037"/>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00" name="Freeform 64"/>
                <p:cNvSpPr>
                  <a:spLocks noChangeAspect="1"/>
                </p:cNvSpPr>
                <p:nvPr/>
              </p:nvSpPr>
              <p:spPr bwMode="auto">
                <a:xfrm rot="16927191" flipH="1">
                  <a:off x="3161" y="1968"/>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01" name="AutoShape 65"/>
                <p:cNvSpPr>
                  <a:spLocks noChangeAspect="1" noChangeArrowheads="1"/>
                </p:cNvSpPr>
                <p:nvPr/>
              </p:nvSpPr>
              <p:spPr bwMode="auto">
                <a:xfrm rot="67660679">
                  <a:off x="2943" y="2296"/>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102" name="Freeform 66"/>
                <p:cNvSpPr>
                  <a:spLocks noChangeAspect="1"/>
                </p:cNvSpPr>
                <p:nvPr/>
              </p:nvSpPr>
              <p:spPr bwMode="auto">
                <a:xfrm rot="20144611" flipH="1">
                  <a:off x="3058" y="2068"/>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03" name="Freeform 67"/>
                <p:cNvSpPr>
                  <a:spLocks noChangeAspect="1"/>
                </p:cNvSpPr>
                <p:nvPr/>
              </p:nvSpPr>
              <p:spPr bwMode="auto">
                <a:xfrm rot="20144611" flipH="1">
                  <a:off x="3008" y="2317"/>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104" name="Freeform 68"/>
                <p:cNvSpPr>
                  <a:spLocks noChangeAspect="1"/>
                </p:cNvSpPr>
                <p:nvPr/>
              </p:nvSpPr>
              <p:spPr bwMode="auto">
                <a:xfrm rot="20144611" flipH="1">
                  <a:off x="3117" y="2052"/>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grpSp>
          <p:nvGrpSpPr>
            <p:cNvPr id="808" name="Group 83"/>
            <p:cNvGrpSpPr>
              <a:grpSpLocks noChangeAspect="1"/>
            </p:cNvGrpSpPr>
            <p:nvPr/>
          </p:nvGrpSpPr>
          <p:grpSpPr bwMode="auto">
            <a:xfrm>
              <a:off x="3763663" y="2305033"/>
              <a:ext cx="1769975" cy="990600"/>
              <a:chOff x="2835" y="1979"/>
              <a:chExt cx="1129" cy="367"/>
            </a:xfrm>
          </p:grpSpPr>
          <p:pic>
            <p:nvPicPr>
              <p:cNvPr id="1050" name="Picture 84"/>
              <p:cNvPicPr>
                <a:picLocks noChangeAspect="1" noChangeArrowheads="1"/>
              </p:cNvPicPr>
              <p:nvPr/>
            </p:nvPicPr>
            <p:blipFill>
              <a:blip r:embed="rId2"/>
              <a:srcRect/>
              <a:stretch>
                <a:fillRect/>
              </a:stretch>
            </p:blipFill>
            <p:spPr bwMode="auto">
              <a:xfrm>
                <a:off x="3472" y="1979"/>
                <a:ext cx="73" cy="94"/>
              </a:xfrm>
              <a:prstGeom prst="rect">
                <a:avLst/>
              </a:prstGeom>
              <a:blipFill dpi="0" rotWithShape="0">
                <a:blip/>
                <a:srcRect/>
                <a:stretch>
                  <a:fillRect/>
                </a:stretch>
              </a:blipFill>
              <a:ln w="9525">
                <a:noFill/>
                <a:miter lim="800000"/>
                <a:headEnd/>
                <a:tailEnd/>
              </a:ln>
            </p:spPr>
          </p:pic>
          <p:pic>
            <p:nvPicPr>
              <p:cNvPr id="1051" name="Picture 85"/>
              <p:cNvPicPr>
                <a:picLocks noChangeAspect="1" noChangeArrowheads="1"/>
              </p:cNvPicPr>
              <p:nvPr/>
            </p:nvPicPr>
            <p:blipFill>
              <a:blip r:embed="rId2"/>
              <a:srcRect/>
              <a:stretch>
                <a:fillRect/>
              </a:stretch>
            </p:blipFill>
            <p:spPr bwMode="auto">
              <a:xfrm>
                <a:off x="3583" y="1979"/>
                <a:ext cx="73" cy="94"/>
              </a:xfrm>
              <a:prstGeom prst="rect">
                <a:avLst/>
              </a:prstGeom>
              <a:blipFill dpi="0" rotWithShape="0">
                <a:blip/>
                <a:srcRect/>
                <a:stretch>
                  <a:fillRect/>
                </a:stretch>
              </a:blipFill>
              <a:ln w="9525">
                <a:noFill/>
                <a:miter lim="800000"/>
                <a:headEnd/>
                <a:tailEnd/>
              </a:ln>
            </p:spPr>
          </p:pic>
          <p:pic>
            <p:nvPicPr>
              <p:cNvPr id="1052" name="Picture 86"/>
              <p:cNvPicPr>
                <a:picLocks noChangeAspect="1" noChangeArrowheads="1"/>
              </p:cNvPicPr>
              <p:nvPr/>
            </p:nvPicPr>
            <p:blipFill>
              <a:blip r:embed="rId2"/>
              <a:srcRect/>
              <a:stretch>
                <a:fillRect/>
              </a:stretch>
            </p:blipFill>
            <p:spPr bwMode="auto">
              <a:xfrm>
                <a:off x="3522" y="2047"/>
                <a:ext cx="73" cy="94"/>
              </a:xfrm>
              <a:prstGeom prst="rect">
                <a:avLst/>
              </a:prstGeom>
              <a:blipFill dpi="0" rotWithShape="0">
                <a:blip/>
                <a:srcRect/>
                <a:stretch>
                  <a:fillRect/>
                </a:stretch>
              </a:blipFill>
              <a:ln w="9525">
                <a:noFill/>
                <a:miter lim="800000"/>
                <a:headEnd/>
                <a:tailEnd/>
              </a:ln>
            </p:spPr>
          </p:pic>
          <p:pic>
            <p:nvPicPr>
              <p:cNvPr id="1053" name="Picture 87"/>
              <p:cNvPicPr>
                <a:picLocks noChangeAspect="1" noChangeArrowheads="1"/>
              </p:cNvPicPr>
              <p:nvPr/>
            </p:nvPicPr>
            <p:blipFill>
              <a:blip r:embed="rId2"/>
              <a:srcRect/>
              <a:stretch>
                <a:fillRect/>
              </a:stretch>
            </p:blipFill>
            <p:spPr bwMode="auto">
              <a:xfrm>
                <a:off x="3572" y="2116"/>
                <a:ext cx="73" cy="94"/>
              </a:xfrm>
              <a:prstGeom prst="rect">
                <a:avLst/>
              </a:prstGeom>
              <a:blipFill dpi="0" rotWithShape="0">
                <a:blip/>
                <a:srcRect/>
                <a:stretch>
                  <a:fillRect/>
                </a:stretch>
              </a:blipFill>
              <a:ln w="9525">
                <a:noFill/>
                <a:miter lim="800000"/>
                <a:headEnd/>
                <a:tailEnd/>
              </a:ln>
            </p:spPr>
          </p:pic>
          <p:pic>
            <p:nvPicPr>
              <p:cNvPr id="1054" name="Picture 88"/>
              <p:cNvPicPr>
                <a:picLocks noChangeAspect="1" noChangeArrowheads="1"/>
              </p:cNvPicPr>
              <p:nvPr/>
            </p:nvPicPr>
            <p:blipFill>
              <a:blip r:embed="rId2"/>
              <a:srcRect/>
              <a:stretch>
                <a:fillRect/>
              </a:stretch>
            </p:blipFill>
            <p:spPr bwMode="auto">
              <a:xfrm>
                <a:off x="3467" y="2116"/>
                <a:ext cx="73" cy="94"/>
              </a:xfrm>
              <a:prstGeom prst="rect">
                <a:avLst/>
              </a:prstGeom>
              <a:blipFill dpi="0" rotWithShape="0">
                <a:blip/>
                <a:srcRect/>
                <a:stretch>
                  <a:fillRect/>
                </a:stretch>
              </a:blipFill>
              <a:ln w="9525">
                <a:noFill/>
                <a:miter lim="800000"/>
                <a:headEnd/>
                <a:tailEnd/>
              </a:ln>
            </p:spPr>
          </p:pic>
          <p:pic>
            <p:nvPicPr>
              <p:cNvPr id="1055" name="Picture 89"/>
              <p:cNvPicPr>
                <a:picLocks noChangeAspect="1" noChangeArrowheads="1"/>
              </p:cNvPicPr>
              <p:nvPr/>
            </p:nvPicPr>
            <p:blipFill>
              <a:blip r:embed="rId2"/>
              <a:srcRect/>
              <a:stretch>
                <a:fillRect/>
              </a:stretch>
            </p:blipFill>
            <p:spPr bwMode="auto">
              <a:xfrm>
                <a:off x="3518" y="2184"/>
                <a:ext cx="72" cy="94"/>
              </a:xfrm>
              <a:prstGeom prst="rect">
                <a:avLst/>
              </a:prstGeom>
              <a:blipFill dpi="0" rotWithShape="0">
                <a:blip/>
                <a:srcRect/>
                <a:stretch>
                  <a:fillRect/>
                </a:stretch>
              </a:blipFill>
              <a:ln w="9525">
                <a:noFill/>
                <a:miter lim="800000"/>
                <a:headEnd/>
                <a:tailEnd/>
              </a:ln>
            </p:spPr>
          </p:pic>
          <p:pic>
            <p:nvPicPr>
              <p:cNvPr id="1056" name="Picture 90"/>
              <p:cNvPicPr>
                <a:picLocks noChangeAspect="1" noChangeArrowheads="1"/>
              </p:cNvPicPr>
              <p:nvPr/>
            </p:nvPicPr>
            <p:blipFill>
              <a:blip r:embed="rId3"/>
              <a:srcRect/>
              <a:stretch>
                <a:fillRect/>
              </a:stretch>
            </p:blipFill>
            <p:spPr bwMode="auto">
              <a:xfrm>
                <a:off x="3690" y="1979"/>
                <a:ext cx="74" cy="94"/>
              </a:xfrm>
              <a:prstGeom prst="rect">
                <a:avLst/>
              </a:prstGeom>
              <a:blipFill dpi="0" rotWithShape="0">
                <a:blip/>
                <a:srcRect/>
                <a:stretch>
                  <a:fillRect/>
                </a:stretch>
              </a:blipFill>
              <a:ln w="9525">
                <a:noFill/>
                <a:miter lim="800000"/>
                <a:headEnd/>
                <a:tailEnd/>
              </a:ln>
            </p:spPr>
          </p:pic>
          <p:pic>
            <p:nvPicPr>
              <p:cNvPr id="1057" name="Picture 91"/>
              <p:cNvPicPr>
                <a:picLocks noChangeAspect="1" noChangeArrowheads="1"/>
              </p:cNvPicPr>
              <p:nvPr/>
            </p:nvPicPr>
            <p:blipFill>
              <a:blip r:embed="rId2"/>
              <a:srcRect/>
              <a:stretch>
                <a:fillRect/>
              </a:stretch>
            </p:blipFill>
            <p:spPr bwMode="auto">
              <a:xfrm>
                <a:off x="3633" y="2047"/>
                <a:ext cx="73" cy="94"/>
              </a:xfrm>
              <a:prstGeom prst="rect">
                <a:avLst/>
              </a:prstGeom>
              <a:blipFill dpi="0" rotWithShape="0">
                <a:blip/>
                <a:srcRect/>
                <a:stretch>
                  <a:fillRect/>
                </a:stretch>
              </a:blipFill>
              <a:ln w="9525">
                <a:noFill/>
                <a:miter lim="800000"/>
                <a:headEnd/>
                <a:tailEnd/>
              </a:ln>
            </p:spPr>
          </p:pic>
          <p:pic>
            <p:nvPicPr>
              <p:cNvPr id="1058" name="Picture 92"/>
              <p:cNvPicPr>
                <a:picLocks noChangeAspect="1" noChangeArrowheads="1"/>
              </p:cNvPicPr>
              <p:nvPr/>
            </p:nvPicPr>
            <p:blipFill>
              <a:blip r:embed="rId3"/>
              <a:srcRect/>
              <a:stretch>
                <a:fillRect/>
              </a:stretch>
            </p:blipFill>
            <p:spPr bwMode="auto">
              <a:xfrm>
                <a:off x="3741" y="2047"/>
                <a:ext cx="72" cy="94"/>
              </a:xfrm>
              <a:prstGeom prst="rect">
                <a:avLst/>
              </a:prstGeom>
              <a:blipFill dpi="0" rotWithShape="0">
                <a:blip/>
                <a:srcRect/>
                <a:stretch>
                  <a:fillRect/>
                </a:stretch>
              </a:blipFill>
              <a:ln w="9525">
                <a:noFill/>
                <a:miter lim="800000"/>
                <a:headEnd/>
                <a:tailEnd/>
              </a:ln>
            </p:spPr>
          </p:pic>
          <p:pic>
            <p:nvPicPr>
              <p:cNvPr id="1059" name="Picture 93"/>
              <p:cNvPicPr>
                <a:picLocks noChangeAspect="1" noChangeArrowheads="1"/>
              </p:cNvPicPr>
              <p:nvPr/>
            </p:nvPicPr>
            <p:blipFill>
              <a:blip r:embed="rId2"/>
              <a:srcRect/>
              <a:stretch>
                <a:fillRect/>
              </a:stretch>
            </p:blipFill>
            <p:spPr bwMode="auto">
              <a:xfrm>
                <a:off x="3683" y="2116"/>
                <a:ext cx="73" cy="94"/>
              </a:xfrm>
              <a:prstGeom prst="rect">
                <a:avLst/>
              </a:prstGeom>
              <a:blipFill dpi="0" rotWithShape="0">
                <a:blip/>
                <a:srcRect/>
                <a:stretch>
                  <a:fillRect/>
                </a:stretch>
              </a:blipFill>
              <a:ln w="9525">
                <a:noFill/>
                <a:miter lim="800000"/>
                <a:headEnd/>
                <a:tailEnd/>
              </a:ln>
            </p:spPr>
          </p:pic>
          <p:pic>
            <p:nvPicPr>
              <p:cNvPr id="1060" name="Picture 94"/>
              <p:cNvPicPr>
                <a:picLocks noChangeAspect="1" noChangeArrowheads="1"/>
              </p:cNvPicPr>
              <p:nvPr/>
            </p:nvPicPr>
            <p:blipFill>
              <a:blip r:embed="rId3"/>
              <a:srcRect/>
              <a:stretch>
                <a:fillRect/>
              </a:stretch>
            </p:blipFill>
            <p:spPr bwMode="auto">
              <a:xfrm>
                <a:off x="3791" y="2116"/>
                <a:ext cx="73" cy="94"/>
              </a:xfrm>
              <a:prstGeom prst="rect">
                <a:avLst/>
              </a:prstGeom>
              <a:blipFill dpi="0" rotWithShape="0">
                <a:blip/>
                <a:srcRect/>
                <a:stretch>
                  <a:fillRect/>
                </a:stretch>
              </a:blipFill>
              <a:ln w="9525">
                <a:noFill/>
                <a:miter lim="800000"/>
                <a:headEnd/>
                <a:tailEnd/>
              </a:ln>
            </p:spPr>
          </p:pic>
          <p:pic>
            <p:nvPicPr>
              <p:cNvPr id="1061" name="Picture 95"/>
              <p:cNvPicPr>
                <a:picLocks noChangeAspect="1" noChangeArrowheads="1"/>
              </p:cNvPicPr>
              <p:nvPr/>
            </p:nvPicPr>
            <p:blipFill>
              <a:blip r:embed="rId2"/>
              <a:srcRect/>
              <a:stretch>
                <a:fillRect/>
              </a:stretch>
            </p:blipFill>
            <p:spPr bwMode="auto">
              <a:xfrm>
                <a:off x="3622" y="2184"/>
                <a:ext cx="74" cy="94"/>
              </a:xfrm>
              <a:prstGeom prst="rect">
                <a:avLst/>
              </a:prstGeom>
              <a:blipFill dpi="0" rotWithShape="0">
                <a:blip/>
                <a:srcRect/>
                <a:stretch>
                  <a:fillRect/>
                </a:stretch>
              </a:blipFill>
              <a:ln w="9525">
                <a:noFill/>
                <a:miter lim="800000"/>
                <a:headEnd/>
                <a:tailEnd/>
              </a:ln>
            </p:spPr>
          </p:pic>
          <p:pic>
            <p:nvPicPr>
              <p:cNvPr id="1062" name="Picture 96"/>
              <p:cNvPicPr>
                <a:picLocks noChangeAspect="1" noChangeArrowheads="1"/>
              </p:cNvPicPr>
              <p:nvPr/>
            </p:nvPicPr>
            <p:blipFill>
              <a:blip r:embed="rId2"/>
              <a:srcRect/>
              <a:stretch>
                <a:fillRect/>
              </a:stretch>
            </p:blipFill>
            <p:spPr bwMode="auto">
              <a:xfrm>
                <a:off x="3733" y="2184"/>
                <a:ext cx="73" cy="94"/>
              </a:xfrm>
              <a:prstGeom prst="rect">
                <a:avLst/>
              </a:prstGeom>
              <a:blipFill dpi="0" rotWithShape="0">
                <a:blip/>
                <a:srcRect/>
                <a:stretch>
                  <a:fillRect/>
                </a:stretch>
              </a:blipFill>
              <a:ln w="9525">
                <a:noFill/>
                <a:miter lim="800000"/>
                <a:headEnd/>
                <a:tailEnd/>
              </a:ln>
            </p:spPr>
          </p:pic>
          <p:pic>
            <p:nvPicPr>
              <p:cNvPr id="1063" name="Picture 97"/>
              <p:cNvPicPr>
                <a:picLocks noChangeAspect="1" noChangeArrowheads="1"/>
              </p:cNvPicPr>
              <p:nvPr/>
            </p:nvPicPr>
            <p:blipFill>
              <a:blip r:embed="rId3"/>
              <a:srcRect/>
              <a:stretch>
                <a:fillRect/>
              </a:stretch>
            </p:blipFill>
            <p:spPr bwMode="auto">
              <a:xfrm>
                <a:off x="3840" y="2184"/>
                <a:ext cx="74" cy="94"/>
              </a:xfrm>
              <a:prstGeom prst="rect">
                <a:avLst/>
              </a:prstGeom>
              <a:blipFill dpi="0" rotWithShape="0">
                <a:blip/>
                <a:srcRect/>
                <a:stretch>
                  <a:fillRect/>
                </a:stretch>
              </a:blipFill>
              <a:ln w="9525">
                <a:noFill/>
                <a:miter lim="800000"/>
                <a:headEnd/>
                <a:tailEnd/>
              </a:ln>
            </p:spPr>
          </p:pic>
          <p:pic>
            <p:nvPicPr>
              <p:cNvPr id="1064" name="Picture 98"/>
              <p:cNvPicPr>
                <a:picLocks noChangeAspect="1" noChangeArrowheads="1"/>
              </p:cNvPicPr>
              <p:nvPr/>
            </p:nvPicPr>
            <p:blipFill>
              <a:blip r:embed="rId2"/>
              <a:srcRect/>
              <a:stretch>
                <a:fillRect/>
              </a:stretch>
            </p:blipFill>
            <p:spPr bwMode="auto">
              <a:xfrm>
                <a:off x="3469" y="2252"/>
                <a:ext cx="74" cy="94"/>
              </a:xfrm>
              <a:prstGeom prst="rect">
                <a:avLst/>
              </a:prstGeom>
              <a:blipFill dpi="0" rotWithShape="0">
                <a:blip/>
                <a:srcRect/>
                <a:stretch>
                  <a:fillRect/>
                </a:stretch>
              </a:blipFill>
              <a:ln w="9525">
                <a:noFill/>
                <a:miter lim="800000"/>
                <a:headEnd/>
                <a:tailEnd/>
              </a:ln>
            </p:spPr>
          </p:pic>
          <p:pic>
            <p:nvPicPr>
              <p:cNvPr id="1065" name="Picture 99"/>
              <p:cNvPicPr>
                <a:picLocks noChangeAspect="1" noChangeArrowheads="1"/>
              </p:cNvPicPr>
              <p:nvPr/>
            </p:nvPicPr>
            <p:blipFill>
              <a:blip r:embed="rId2"/>
              <a:srcRect/>
              <a:stretch>
                <a:fillRect/>
              </a:stretch>
            </p:blipFill>
            <p:spPr bwMode="auto">
              <a:xfrm>
                <a:off x="3783" y="2252"/>
                <a:ext cx="73" cy="94"/>
              </a:xfrm>
              <a:prstGeom prst="rect">
                <a:avLst/>
              </a:prstGeom>
              <a:blipFill dpi="0" rotWithShape="0">
                <a:blip/>
                <a:srcRect/>
                <a:stretch>
                  <a:fillRect/>
                </a:stretch>
              </a:blipFill>
              <a:ln w="9525">
                <a:noFill/>
                <a:miter lim="800000"/>
                <a:headEnd/>
                <a:tailEnd/>
              </a:ln>
            </p:spPr>
          </p:pic>
          <p:pic>
            <p:nvPicPr>
              <p:cNvPr id="1066" name="Picture 100"/>
              <p:cNvPicPr>
                <a:picLocks noChangeAspect="1" noChangeArrowheads="1"/>
              </p:cNvPicPr>
              <p:nvPr/>
            </p:nvPicPr>
            <p:blipFill>
              <a:blip r:embed="rId3"/>
              <a:srcRect/>
              <a:stretch>
                <a:fillRect/>
              </a:stretch>
            </p:blipFill>
            <p:spPr bwMode="auto">
              <a:xfrm>
                <a:off x="3891" y="2252"/>
                <a:ext cx="73" cy="94"/>
              </a:xfrm>
              <a:prstGeom prst="rect">
                <a:avLst/>
              </a:prstGeom>
              <a:blipFill dpi="0" rotWithShape="0">
                <a:blip/>
                <a:srcRect/>
                <a:stretch>
                  <a:fillRect/>
                </a:stretch>
              </a:blipFill>
              <a:ln w="9525">
                <a:noFill/>
                <a:miter lim="800000"/>
                <a:headEnd/>
                <a:tailEnd/>
              </a:ln>
            </p:spPr>
          </p:pic>
          <p:pic>
            <p:nvPicPr>
              <p:cNvPr id="1067" name="Picture 101"/>
              <p:cNvPicPr>
                <a:picLocks noChangeAspect="1" noChangeArrowheads="1"/>
              </p:cNvPicPr>
              <p:nvPr/>
            </p:nvPicPr>
            <p:blipFill>
              <a:blip r:embed="rId2"/>
              <a:srcRect/>
              <a:stretch>
                <a:fillRect/>
              </a:stretch>
            </p:blipFill>
            <p:spPr bwMode="auto">
              <a:xfrm>
                <a:off x="3672" y="2252"/>
                <a:ext cx="74" cy="94"/>
              </a:xfrm>
              <a:prstGeom prst="rect">
                <a:avLst/>
              </a:prstGeom>
              <a:blipFill dpi="0" rotWithShape="0">
                <a:blip/>
                <a:srcRect/>
                <a:stretch>
                  <a:fillRect/>
                </a:stretch>
              </a:blipFill>
              <a:ln w="9525">
                <a:noFill/>
                <a:miter lim="800000"/>
                <a:headEnd/>
                <a:tailEnd/>
              </a:ln>
            </p:spPr>
          </p:pic>
          <p:pic>
            <p:nvPicPr>
              <p:cNvPr id="1068" name="Picture 102"/>
              <p:cNvPicPr>
                <a:picLocks noChangeAspect="1" noChangeArrowheads="1"/>
              </p:cNvPicPr>
              <p:nvPr/>
            </p:nvPicPr>
            <p:blipFill>
              <a:blip r:embed="rId2"/>
              <a:srcRect/>
              <a:stretch>
                <a:fillRect/>
              </a:stretch>
            </p:blipFill>
            <p:spPr bwMode="auto">
              <a:xfrm>
                <a:off x="3417" y="2047"/>
                <a:ext cx="73" cy="94"/>
              </a:xfrm>
              <a:prstGeom prst="rect">
                <a:avLst/>
              </a:prstGeom>
              <a:blipFill dpi="0" rotWithShape="0">
                <a:blip/>
                <a:srcRect/>
                <a:stretch>
                  <a:fillRect/>
                </a:stretch>
              </a:blipFill>
              <a:ln w="9525">
                <a:noFill/>
                <a:miter lim="800000"/>
                <a:headEnd/>
                <a:tailEnd/>
              </a:ln>
            </p:spPr>
          </p:pic>
          <p:pic>
            <p:nvPicPr>
              <p:cNvPr id="1069" name="Picture 103"/>
              <p:cNvPicPr>
                <a:picLocks noChangeAspect="1" noChangeArrowheads="1"/>
              </p:cNvPicPr>
              <p:nvPr/>
            </p:nvPicPr>
            <p:blipFill>
              <a:blip r:embed="rId2"/>
              <a:srcRect/>
              <a:stretch>
                <a:fillRect/>
              </a:stretch>
            </p:blipFill>
            <p:spPr bwMode="auto">
              <a:xfrm>
                <a:off x="3367" y="1979"/>
                <a:ext cx="73" cy="94"/>
              </a:xfrm>
              <a:prstGeom prst="rect">
                <a:avLst/>
              </a:prstGeom>
              <a:blipFill dpi="0" rotWithShape="0">
                <a:blip/>
                <a:srcRect/>
                <a:stretch>
                  <a:fillRect/>
                </a:stretch>
              </a:blipFill>
              <a:ln w="9525">
                <a:noFill/>
                <a:miter lim="800000"/>
                <a:headEnd/>
                <a:tailEnd/>
              </a:ln>
            </p:spPr>
          </p:pic>
          <p:pic>
            <p:nvPicPr>
              <p:cNvPr id="1070" name="Picture 104"/>
              <p:cNvPicPr>
                <a:picLocks noChangeAspect="1" noChangeArrowheads="1"/>
              </p:cNvPicPr>
              <p:nvPr/>
            </p:nvPicPr>
            <p:blipFill>
              <a:blip r:embed="rId2"/>
              <a:srcRect/>
              <a:stretch>
                <a:fillRect/>
              </a:stretch>
            </p:blipFill>
            <p:spPr bwMode="auto">
              <a:xfrm>
                <a:off x="2835" y="1979"/>
                <a:ext cx="73" cy="94"/>
              </a:xfrm>
              <a:prstGeom prst="rect">
                <a:avLst/>
              </a:prstGeom>
              <a:blipFill dpi="0" rotWithShape="0">
                <a:blip/>
                <a:srcRect/>
                <a:stretch>
                  <a:fillRect/>
                </a:stretch>
              </a:blipFill>
              <a:ln w="9525">
                <a:noFill/>
                <a:miter lim="800000"/>
                <a:headEnd/>
                <a:tailEnd/>
              </a:ln>
            </p:spPr>
          </p:pic>
          <p:pic>
            <p:nvPicPr>
              <p:cNvPr id="1071" name="Picture 105"/>
              <p:cNvPicPr>
                <a:picLocks noChangeAspect="1" noChangeArrowheads="1"/>
              </p:cNvPicPr>
              <p:nvPr/>
            </p:nvPicPr>
            <p:blipFill>
              <a:blip r:embed="rId2"/>
              <a:srcRect/>
              <a:stretch>
                <a:fillRect/>
              </a:stretch>
            </p:blipFill>
            <p:spPr bwMode="auto">
              <a:xfrm>
                <a:off x="2946" y="1979"/>
                <a:ext cx="73" cy="94"/>
              </a:xfrm>
              <a:prstGeom prst="rect">
                <a:avLst/>
              </a:prstGeom>
              <a:blipFill dpi="0" rotWithShape="0">
                <a:blip/>
                <a:srcRect/>
                <a:stretch>
                  <a:fillRect/>
                </a:stretch>
              </a:blipFill>
              <a:ln w="9525">
                <a:noFill/>
                <a:miter lim="800000"/>
                <a:headEnd/>
                <a:tailEnd/>
              </a:ln>
            </p:spPr>
          </p:pic>
          <p:pic>
            <p:nvPicPr>
              <p:cNvPr id="1072" name="Picture 106"/>
              <p:cNvPicPr>
                <a:picLocks noChangeAspect="1" noChangeArrowheads="1"/>
              </p:cNvPicPr>
              <p:nvPr/>
            </p:nvPicPr>
            <p:blipFill>
              <a:blip r:embed="rId2"/>
              <a:srcRect/>
              <a:stretch>
                <a:fillRect/>
              </a:stretch>
            </p:blipFill>
            <p:spPr bwMode="auto">
              <a:xfrm>
                <a:off x="2885" y="2047"/>
                <a:ext cx="73" cy="94"/>
              </a:xfrm>
              <a:prstGeom prst="rect">
                <a:avLst/>
              </a:prstGeom>
              <a:blipFill dpi="0" rotWithShape="0">
                <a:blip/>
                <a:srcRect/>
                <a:stretch>
                  <a:fillRect/>
                </a:stretch>
              </a:blipFill>
              <a:ln w="9525">
                <a:noFill/>
                <a:miter lim="800000"/>
                <a:headEnd/>
                <a:tailEnd/>
              </a:ln>
            </p:spPr>
          </p:pic>
          <p:pic>
            <p:nvPicPr>
              <p:cNvPr id="1073" name="Picture 107"/>
              <p:cNvPicPr>
                <a:picLocks noChangeAspect="1" noChangeArrowheads="1"/>
              </p:cNvPicPr>
              <p:nvPr/>
            </p:nvPicPr>
            <p:blipFill>
              <a:blip r:embed="rId2"/>
              <a:srcRect/>
              <a:stretch>
                <a:fillRect/>
              </a:stretch>
            </p:blipFill>
            <p:spPr bwMode="auto">
              <a:xfrm>
                <a:off x="2935" y="2116"/>
                <a:ext cx="73" cy="94"/>
              </a:xfrm>
              <a:prstGeom prst="rect">
                <a:avLst/>
              </a:prstGeom>
              <a:blipFill dpi="0" rotWithShape="0">
                <a:blip/>
                <a:srcRect/>
                <a:stretch>
                  <a:fillRect/>
                </a:stretch>
              </a:blipFill>
              <a:ln w="9525">
                <a:noFill/>
                <a:miter lim="800000"/>
                <a:headEnd/>
                <a:tailEnd/>
              </a:ln>
            </p:spPr>
          </p:pic>
          <p:pic>
            <p:nvPicPr>
              <p:cNvPr id="1074" name="Picture 108"/>
              <p:cNvPicPr>
                <a:picLocks noChangeAspect="1" noChangeArrowheads="1"/>
              </p:cNvPicPr>
              <p:nvPr/>
            </p:nvPicPr>
            <p:blipFill>
              <a:blip r:embed="rId3"/>
              <a:srcRect/>
              <a:stretch>
                <a:fillRect/>
              </a:stretch>
            </p:blipFill>
            <p:spPr bwMode="auto">
              <a:xfrm>
                <a:off x="3159" y="1979"/>
                <a:ext cx="73" cy="94"/>
              </a:xfrm>
              <a:prstGeom prst="rect">
                <a:avLst/>
              </a:prstGeom>
              <a:blipFill dpi="0" rotWithShape="0">
                <a:blip/>
                <a:srcRect/>
                <a:stretch>
                  <a:fillRect/>
                </a:stretch>
              </a:blipFill>
              <a:ln w="9525">
                <a:noFill/>
                <a:miter lim="800000"/>
                <a:headEnd/>
                <a:tailEnd/>
              </a:ln>
            </p:spPr>
          </p:pic>
          <p:pic>
            <p:nvPicPr>
              <p:cNvPr id="1075" name="Picture 109"/>
              <p:cNvPicPr>
                <a:picLocks noChangeAspect="1" noChangeArrowheads="1"/>
              </p:cNvPicPr>
              <p:nvPr/>
            </p:nvPicPr>
            <p:blipFill>
              <a:blip r:embed="rId2"/>
              <a:srcRect/>
              <a:stretch>
                <a:fillRect/>
              </a:stretch>
            </p:blipFill>
            <p:spPr bwMode="auto">
              <a:xfrm>
                <a:off x="3269" y="1979"/>
                <a:ext cx="74" cy="94"/>
              </a:xfrm>
              <a:prstGeom prst="rect">
                <a:avLst/>
              </a:prstGeom>
              <a:blipFill dpi="0" rotWithShape="0">
                <a:blip/>
                <a:srcRect/>
                <a:stretch>
                  <a:fillRect/>
                </a:stretch>
              </a:blipFill>
              <a:ln w="9525">
                <a:noFill/>
                <a:miter lim="800000"/>
                <a:headEnd/>
                <a:tailEnd/>
              </a:ln>
            </p:spPr>
          </p:pic>
          <p:pic>
            <p:nvPicPr>
              <p:cNvPr id="1076" name="Picture 110"/>
              <p:cNvPicPr>
                <a:picLocks noChangeAspect="1" noChangeArrowheads="1"/>
              </p:cNvPicPr>
              <p:nvPr/>
            </p:nvPicPr>
            <p:blipFill>
              <a:blip r:embed="rId3"/>
              <a:srcRect/>
              <a:stretch>
                <a:fillRect/>
              </a:stretch>
            </p:blipFill>
            <p:spPr bwMode="auto">
              <a:xfrm>
                <a:off x="3053" y="1979"/>
                <a:ext cx="74" cy="94"/>
              </a:xfrm>
              <a:prstGeom prst="rect">
                <a:avLst/>
              </a:prstGeom>
              <a:blipFill dpi="0" rotWithShape="0">
                <a:blip/>
                <a:srcRect/>
                <a:stretch>
                  <a:fillRect/>
                </a:stretch>
              </a:blipFill>
              <a:ln w="9525">
                <a:noFill/>
                <a:miter lim="800000"/>
                <a:headEnd/>
                <a:tailEnd/>
              </a:ln>
            </p:spPr>
          </p:pic>
          <p:pic>
            <p:nvPicPr>
              <p:cNvPr id="1077" name="Picture 111"/>
              <p:cNvPicPr>
                <a:picLocks noChangeAspect="1" noChangeArrowheads="1"/>
              </p:cNvPicPr>
              <p:nvPr/>
            </p:nvPicPr>
            <p:blipFill>
              <a:blip r:embed="rId2"/>
              <a:srcRect/>
              <a:stretch>
                <a:fillRect/>
              </a:stretch>
            </p:blipFill>
            <p:spPr bwMode="auto">
              <a:xfrm>
                <a:off x="3369" y="2116"/>
                <a:ext cx="74" cy="94"/>
              </a:xfrm>
              <a:prstGeom prst="rect">
                <a:avLst/>
              </a:prstGeom>
              <a:blipFill dpi="0" rotWithShape="0">
                <a:blip/>
                <a:srcRect/>
                <a:stretch>
                  <a:fillRect/>
                </a:stretch>
              </a:blipFill>
              <a:ln w="9525">
                <a:noFill/>
                <a:miter lim="800000"/>
                <a:headEnd/>
                <a:tailEnd/>
              </a:ln>
            </p:spPr>
          </p:pic>
          <p:pic>
            <p:nvPicPr>
              <p:cNvPr id="1078" name="Picture 112"/>
              <p:cNvPicPr>
                <a:picLocks noChangeAspect="1" noChangeArrowheads="1"/>
              </p:cNvPicPr>
              <p:nvPr/>
            </p:nvPicPr>
            <p:blipFill>
              <a:blip r:embed="rId2"/>
              <a:srcRect/>
              <a:stretch>
                <a:fillRect/>
              </a:stretch>
            </p:blipFill>
            <p:spPr bwMode="auto">
              <a:xfrm>
                <a:off x="3419" y="2184"/>
                <a:ext cx="74" cy="94"/>
              </a:xfrm>
              <a:prstGeom prst="rect">
                <a:avLst/>
              </a:prstGeom>
              <a:blipFill dpi="0" rotWithShape="0">
                <a:blip/>
                <a:srcRect/>
                <a:stretch>
                  <a:fillRect/>
                </a:stretch>
              </a:blipFill>
              <a:ln w="9525">
                <a:noFill/>
                <a:miter lim="800000"/>
                <a:headEnd/>
                <a:tailEnd/>
              </a:ln>
            </p:spPr>
          </p:pic>
          <p:pic>
            <p:nvPicPr>
              <p:cNvPr id="1079" name="Picture 113"/>
              <p:cNvPicPr>
                <a:picLocks noChangeAspect="1" noChangeArrowheads="1"/>
              </p:cNvPicPr>
              <p:nvPr/>
            </p:nvPicPr>
            <p:blipFill>
              <a:blip r:embed="rId2"/>
              <a:srcRect/>
              <a:stretch>
                <a:fillRect/>
              </a:stretch>
            </p:blipFill>
            <p:spPr bwMode="auto">
              <a:xfrm>
                <a:off x="2996" y="2047"/>
                <a:ext cx="73" cy="94"/>
              </a:xfrm>
              <a:prstGeom prst="rect">
                <a:avLst/>
              </a:prstGeom>
              <a:blipFill dpi="0" rotWithShape="0">
                <a:blip/>
                <a:srcRect/>
                <a:stretch>
                  <a:fillRect/>
                </a:stretch>
              </a:blipFill>
              <a:ln w="9525">
                <a:noFill/>
                <a:miter lim="800000"/>
                <a:headEnd/>
                <a:tailEnd/>
              </a:ln>
            </p:spPr>
          </p:pic>
          <p:pic>
            <p:nvPicPr>
              <p:cNvPr id="1080" name="Picture 114"/>
              <p:cNvPicPr>
                <a:picLocks noChangeAspect="1" noChangeArrowheads="1"/>
              </p:cNvPicPr>
              <p:nvPr/>
            </p:nvPicPr>
            <p:blipFill>
              <a:blip r:embed="rId3"/>
              <a:srcRect/>
              <a:stretch>
                <a:fillRect/>
              </a:stretch>
            </p:blipFill>
            <p:spPr bwMode="auto">
              <a:xfrm>
                <a:off x="3209" y="2047"/>
                <a:ext cx="73" cy="94"/>
              </a:xfrm>
              <a:prstGeom prst="rect">
                <a:avLst/>
              </a:prstGeom>
              <a:blipFill dpi="0" rotWithShape="0">
                <a:blip/>
                <a:srcRect/>
                <a:stretch>
                  <a:fillRect/>
                </a:stretch>
              </a:blipFill>
              <a:ln w="9525">
                <a:noFill/>
                <a:miter lim="800000"/>
                <a:headEnd/>
                <a:tailEnd/>
              </a:ln>
            </p:spPr>
          </p:pic>
          <p:pic>
            <p:nvPicPr>
              <p:cNvPr id="1081" name="Picture 115"/>
              <p:cNvPicPr>
                <a:picLocks noChangeAspect="1" noChangeArrowheads="1"/>
              </p:cNvPicPr>
              <p:nvPr/>
            </p:nvPicPr>
            <p:blipFill>
              <a:blip r:embed="rId2"/>
              <a:srcRect/>
              <a:stretch>
                <a:fillRect/>
              </a:stretch>
            </p:blipFill>
            <p:spPr bwMode="auto">
              <a:xfrm>
                <a:off x="3319" y="2047"/>
                <a:ext cx="74" cy="94"/>
              </a:xfrm>
              <a:prstGeom prst="rect">
                <a:avLst/>
              </a:prstGeom>
              <a:blipFill dpi="0" rotWithShape="0">
                <a:blip/>
                <a:srcRect/>
                <a:stretch>
                  <a:fillRect/>
                </a:stretch>
              </a:blipFill>
              <a:ln w="9525">
                <a:noFill/>
                <a:miter lim="800000"/>
                <a:headEnd/>
                <a:tailEnd/>
              </a:ln>
            </p:spPr>
          </p:pic>
          <p:pic>
            <p:nvPicPr>
              <p:cNvPr id="1082" name="Picture 116"/>
              <p:cNvPicPr>
                <a:picLocks noChangeAspect="1" noChangeArrowheads="1"/>
              </p:cNvPicPr>
              <p:nvPr/>
            </p:nvPicPr>
            <p:blipFill>
              <a:blip r:embed="rId3"/>
              <a:srcRect/>
              <a:stretch>
                <a:fillRect/>
              </a:stretch>
            </p:blipFill>
            <p:spPr bwMode="auto">
              <a:xfrm>
                <a:off x="3104" y="2047"/>
                <a:ext cx="72" cy="94"/>
              </a:xfrm>
              <a:prstGeom prst="rect">
                <a:avLst/>
              </a:prstGeom>
              <a:blipFill dpi="0" rotWithShape="0">
                <a:blip/>
                <a:srcRect/>
                <a:stretch>
                  <a:fillRect/>
                </a:stretch>
              </a:blipFill>
              <a:ln w="9525">
                <a:noFill/>
                <a:miter lim="800000"/>
                <a:headEnd/>
                <a:tailEnd/>
              </a:ln>
            </p:spPr>
          </p:pic>
          <p:pic>
            <p:nvPicPr>
              <p:cNvPr id="1083" name="Picture 117"/>
              <p:cNvPicPr>
                <a:picLocks noChangeAspect="1" noChangeArrowheads="1"/>
              </p:cNvPicPr>
              <p:nvPr/>
            </p:nvPicPr>
            <p:blipFill>
              <a:blip r:embed="rId2"/>
              <a:srcRect/>
              <a:stretch>
                <a:fillRect/>
              </a:stretch>
            </p:blipFill>
            <p:spPr bwMode="auto">
              <a:xfrm>
                <a:off x="3046" y="2116"/>
                <a:ext cx="73" cy="94"/>
              </a:xfrm>
              <a:prstGeom prst="rect">
                <a:avLst/>
              </a:prstGeom>
              <a:blipFill dpi="0" rotWithShape="0">
                <a:blip/>
                <a:srcRect/>
                <a:stretch>
                  <a:fillRect/>
                </a:stretch>
              </a:blipFill>
              <a:ln w="9525">
                <a:noFill/>
                <a:miter lim="800000"/>
                <a:headEnd/>
                <a:tailEnd/>
              </a:ln>
            </p:spPr>
          </p:pic>
          <p:pic>
            <p:nvPicPr>
              <p:cNvPr id="1084" name="Picture 118"/>
              <p:cNvPicPr>
                <a:picLocks noChangeAspect="1" noChangeArrowheads="1"/>
              </p:cNvPicPr>
              <p:nvPr/>
            </p:nvPicPr>
            <p:blipFill>
              <a:blip r:embed="rId3"/>
              <a:srcRect/>
              <a:stretch>
                <a:fillRect/>
              </a:stretch>
            </p:blipFill>
            <p:spPr bwMode="auto">
              <a:xfrm>
                <a:off x="3259" y="2116"/>
                <a:ext cx="73" cy="94"/>
              </a:xfrm>
              <a:prstGeom prst="rect">
                <a:avLst/>
              </a:prstGeom>
              <a:blipFill dpi="0" rotWithShape="0">
                <a:blip/>
                <a:srcRect/>
                <a:stretch>
                  <a:fillRect/>
                </a:stretch>
              </a:blipFill>
              <a:ln w="9525">
                <a:noFill/>
                <a:miter lim="800000"/>
                <a:headEnd/>
                <a:tailEnd/>
              </a:ln>
            </p:spPr>
          </p:pic>
          <p:pic>
            <p:nvPicPr>
              <p:cNvPr id="1085" name="Picture 119"/>
              <p:cNvPicPr>
                <a:picLocks noChangeAspect="1" noChangeArrowheads="1"/>
              </p:cNvPicPr>
              <p:nvPr/>
            </p:nvPicPr>
            <p:blipFill>
              <a:blip r:embed="rId3"/>
              <a:srcRect/>
              <a:stretch>
                <a:fillRect/>
              </a:stretch>
            </p:blipFill>
            <p:spPr bwMode="auto">
              <a:xfrm>
                <a:off x="3154" y="2116"/>
                <a:ext cx="73" cy="94"/>
              </a:xfrm>
              <a:prstGeom prst="rect">
                <a:avLst/>
              </a:prstGeom>
              <a:blipFill dpi="0" rotWithShape="0">
                <a:blip/>
                <a:srcRect/>
                <a:stretch>
                  <a:fillRect/>
                </a:stretch>
              </a:blipFill>
              <a:ln w="9525">
                <a:noFill/>
                <a:miter lim="800000"/>
                <a:headEnd/>
                <a:tailEnd/>
              </a:ln>
            </p:spPr>
          </p:pic>
          <p:pic>
            <p:nvPicPr>
              <p:cNvPr id="1086" name="Picture 120"/>
              <p:cNvPicPr>
                <a:picLocks noChangeAspect="1" noChangeArrowheads="1"/>
              </p:cNvPicPr>
              <p:nvPr/>
            </p:nvPicPr>
            <p:blipFill>
              <a:blip r:embed="rId2"/>
              <a:srcRect/>
              <a:stretch>
                <a:fillRect/>
              </a:stretch>
            </p:blipFill>
            <p:spPr bwMode="auto">
              <a:xfrm>
                <a:off x="3096" y="2184"/>
                <a:ext cx="73" cy="94"/>
              </a:xfrm>
              <a:prstGeom prst="rect">
                <a:avLst/>
              </a:prstGeom>
              <a:blipFill dpi="0" rotWithShape="0">
                <a:blip/>
                <a:srcRect/>
                <a:stretch>
                  <a:fillRect/>
                </a:stretch>
              </a:blipFill>
              <a:ln w="9525">
                <a:noFill/>
                <a:miter lim="800000"/>
                <a:headEnd/>
                <a:tailEnd/>
              </a:ln>
            </p:spPr>
          </p:pic>
          <p:pic>
            <p:nvPicPr>
              <p:cNvPr id="1087" name="Picture 121"/>
              <p:cNvPicPr>
                <a:picLocks noChangeAspect="1" noChangeArrowheads="1"/>
              </p:cNvPicPr>
              <p:nvPr/>
            </p:nvPicPr>
            <p:blipFill>
              <a:blip r:embed="rId3"/>
              <a:srcRect/>
              <a:stretch>
                <a:fillRect/>
              </a:stretch>
            </p:blipFill>
            <p:spPr bwMode="auto">
              <a:xfrm>
                <a:off x="3309" y="2184"/>
                <a:ext cx="73" cy="94"/>
              </a:xfrm>
              <a:prstGeom prst="rect">
                <a:avLst/>
              </a:prstGeom>
              <a:blipFill dpi="0" rotWithShape="0">
                <a:blip/>
                <a:srcRect/>
                <a:stretch>
                  <a:fillRect/>
                </a:stretch>
              </a:blipFill>
              <a:ln w="9525">
                <a:noFill/>
                <a:miter lim="800000"/>
                <a:headEnd/>
                <a:tailEnd/>
              </a:ln>
            </p:spPr>
          </p:pic>
          <p:pic>
            <p:nvPicPr>
              <p:cNvPr id="1088" name="Picture 122"/>
              <p:cNvPicPr>
                <a:picLocks noChangeAspect="1" noChangeArrowheads="1"/>
              </p:cNvPicPr>
              <p:nvPr/>
            </p:nvPicPr>
            <p:blipFill>
              <a:blip r:embed="rId3"/>
              <a:srcRect/>
              <a:stretch>
                <a:fillRect/>
              </a:stretch>
            </p:blipFill>
            <p:spPr bwMode="auto">
              <a:xfrm>
                <a:off x="3203" y="2184"/>
                <a:ext cx="74" cy="94"/>
              </a:xfrm>
              <a:prstGeom prst="rect">
                <a:avLst/>
              </a:prstGeom>
              <a:blipFill dpi="0" rotWithShape="0">
                <a:blip/>
                <a:srcRect/>
                <a:stretch>
                  <a:fillRect/>
                </a:stretch>
              </a:blipFill>
              <a:ln w="9525">
                <a:noFill/>
                <a:miter lim="800000"/>
                <a:headEnd/>
                <a:tailEnd/>
              </a:ln>
            </p:spPr>
          </p:pic>
          <p:pic>
            <p:nvPicPr>
              <p:cNvPr id="1089" name="Picture 123"/>
              <p:cNvPicPr>
                <a:picLocks noChangeAspect="1" noChangeArrowheads="1"/>
              </p:cNvPicPr>
              <p:nvPr/>
            </p:nvPicPr>
            <p:blipFill>
              <a:blip r:embed="rId3"/>
              <a:srcRect/>
              <a:stretch>
                <a:fillRect/>
              </a:stretch>
            </p:blipFill>
            <p:spPr bwMode="auto">
              <a:xfrm>
                <a:off x="3359" y="2252"/>
                <a:ext cx="73" cy="94"/>
              </a:xfrm>
              <a:prstGeom prst="rect">
                <a:avLst/>
              </a:prstGeom>
              <a:blipFill dpi="0" rotWithShape="0">
                <a:blip/>
                <a:srcRect/>
                <a:stretch>
                  <a:fillRect/>
                </a:stretch>
              </a:blipFill>
              <a:ln w="9525">
                <a:noFill/>
                <a:miter lim="800000"/>
                <a:headEnd/>
                <a:tailEnd/>
              </a:ln>
            </p:spPr>
          </p:pic>
          <p:grpSp>
            <p:nvGrpSpPr>
              <p:cNvPr id="1090" name="Group 124"/>
              <p:cNvGrpSpPr>
                <a:grpSpLocks noChangeAspect="1"/>
              </p:cNvGrpSpPr>
              <p:nvPr/>
            </p:nvGrpSpPr>
            <p:grpSpPr bwMode="auto">
              <a:xfrm>
                <a:off x="3035" y="2252"/>
                <a:ext cx="184" cy="94"/>
                <a:chOff x="769" y="1576"/>
                <a:chExt cx="368" cy="188"/>
              </a:xfrm>
            </p:grpSpPr>
            <p:pic>
              <p:nvPicPr>
                <p:cNvPr id="1094" name="Picture 125"/>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095" name="Picture 126"/>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1091" name="Picture 127"/>
              <p:cNvPicPr>
                <a:picLocks noChangeAspect="1" noChangeArrowheads="1"/>
              </p:cNvPicPr>
              <p:nvPr/>
            </p:nvPicPr>
            <p:blipFill>
              <a:blip r:embed="rId2"/>
              <a:srcRect/>
              <a:stretch>
                <a:fillRect/>
              </a:stretch>
            </p:blipFill>
            <p:spPr bwMode="auto">
              <a:xfrm>
                <a:off x="3567" y="2252"/>
                <a:ext cx="73" cy="94"/>
              </a:xfrm>
              <a:prstGeom prst="rect">
                <a:avLst/>
              </a:prstGeom>
              <a:blipFill dpi="0" rotWithShape="0">
                <a:blip/>
                <a:srcRect/>
                <a:stretch>
                  <a:fillRect/>
                </a:stretch>
              </a:blipFill>
              <a:ln w="9525">
                <a:noFill/>
                <a:miter lim="800000"/>
                <a:headEnd/>
                <a:tailEnd/>
              </a:ln>
            </p:spPr>
          </p:pic>
          <p:pic>
            <p:nvPicPr>
              <p:cNvPr id="1092" name="Picture 128"/>
              <p:cNvPicPr>
                <a:picLocks noChangeAspect="1" noChangeArrowheads="1"/>
              </p:cNvPicPr>
              <p:nvPr/>
            </p:nvPicPr>
            <p:blipFill>
              <a:blip r:embed="rId3"/>
              <a:srcRect/>
              <a:stretch>
                <a:fillRect/>
              </a:stretch>
            </p:blipFill>
            <p:spPr bwMode="auto">
              <a:xfrm>
                <a:off x="3254" y="2252"/>
                <a:ext cx="73" cy="94"/>
              </a:xfrm>
              <a:prstGeom prst="rect">
                <a:avLst/>
              </a:prstGeom>
              <a:blipFill dpi="0" rotWithShape="0">
                <a:blip/>
                <a:srcRect/>
                <a:stretch>
                  <a:fillRect/>
                </a:stretch>
              </a:blipFill>
              <a:ln w="9525">
                <a:noFill/>
                <a:miter lim="800000"/>
                <a:headEnd/>
                <a:tailEnd/>
              </a:ln>
            </p:spPr>
          </p:pic>
          <p:pic>
            <p:nvPicPr>
              <p:cNvPr id="1093" name="Picture 129"/>
              <p:cNvPicPr>
                <a:picLocks noChangeAspect="1" noChangeArrowheads="1"/>
              </p:cNvPicPr>
              <p:nvPr/>
            </p:nvPicPr>
            <p:blipFill>
              <a:blip r:embed="rId2"/>
              <a:srcRect/>
              <a:stretch>
                <a:fillRect/>
              </a:stretch>
            </p:blipFill>
            <p:spPr bwMode="auto">
              <a:xfrm>
                <a:off x="2985" y="2184"/>
                <a:ext cx="74" cy="94"/>
              </a:xfrm>
              <a:prstGeom prst="rect">
                <a:avLst/>
              </a:prstGeom>
              <a:blipFill dpi="0" rotWithShape="0">
                <a:blip/>
                <a:srcRect/>
                <a:stretch>
                  <a:fillRect/>
                </a:stretch>
              </a:blipFill>
              <a:ln w="9525">
                <a:noFill/>
                <a:miter lim="800000"/>
                <a:headEnd/>
                <a:tailEnd/>
              </a:ln>
            </p:spPr>
          </p:pic>
        </p:grpSp>
        <p:pic>
          <p:nvPicPr>
            <p:cNvPr id="809" name="Picture 130"/>
            <p:cNvPicPr>
              <a:picLocks noChangeAspect="1" noChangeArrowheads="1"/>
            </p:cNvPicPr>
            <p:nvPr/>
          </p:nvPicPr>
          <p:blipFill>
            <a:blip r:embed="rId2"/>
            <a:srcRect/>
            <a:stretch>
              <a:fillRect/>
            </a:stretch>
          </p:blipFill>
          <p:spPr bwMode="auto">
            <a:xfrm>
              <a:off x="4281097" y="3908408"/>
              <a:ext cx="116215" cy="257175"/>
            </a:xfrm>
            <a:prstGeom prst="rect">
              <a:avLst/>
            </a:prstGeom>
            <a:blipFill dpi="0" rotWithShape="0">
              <a:blip/>
              <a:srcRect/>
              <a:stretch>
                <a:fillRect/>
              </a:stretch>
            </a:blipFill>
            <a:ln w="9525">
              <a:noFill/>
              <a:miter lim="800000"/>
              <a:headEnd/>
              <a:tailEnd/>
            </a:ln>
          </p:spPr>
        </p:pic>
        <p:grpSp>
          <p:nvGrpSpPr>
            <p:cNvPr id="810" name="Group 131"/>
            <p:cNvGrpSpPr>
              <a:grpSpLocks noChangeAspect="1"/>
            </p:cNvGrpSpPr>
            <p:nvPr/>
          </p:nvGrpSpPr>
          <p:grpSpPr bwMode="auto">
            <a:xfrm>
              <a:off x="3562592" y="3036871"/>
              <a:ext cx="235198" cy="493712"/>
              <a:chOff x="2707" y="2250"/>
              <a:chExt cx="150" cy="183"/>
            </a:xfrm>
          </p:grpSpPr>
          <p:sp>
            <p:nvSpPr>
              <p:cNvPr id="1047" name="AutoShape 132"/>
              <p:cNvSpPr>
                <a:spLocks noChangeAspect="1" noChangeArrowheads="1"/>
              </p:cNvSpPr>
              <p:nvPr/>
            </p:nvSpPr>
            <p:spPr bwMode="auto">
              <a:xfrm rot="18957979" flipH="1">
                <a:off x="2707" y="2250"/>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48" name="AutoShape 133"/>
              <p:cNvSpPr>
                <a:spLocks noChangeAspect="1" noChangeArrowheads="1"/>
              </p:cNvSpPr>
              <p:nvPr/>
            </p:nvSpPr>
            <p:spPr bwMode="auto">
              <a:xfrm rot="19081172" flipH="1">
                <a:off x="2787" y="2328"/>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49" name="Freeform 134"/>
              <p:cNvSpPr>
                <a:spLocks noChangeAspect="1"/>
              </p:cNvSpPr>
              <p:nvPr/>
            </p:nvSpPr>
            <p:spPr bwMode="auto">
              <a:xfrm rot="1797238">
                <a:off x="2772" y="2345"/>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811" name="Group 135"/>
            <p:cNvGrpSpPr>
              <a:grpSpLocks noChangeAspect="1"/>
            </p:cNvGrpSpPr>
            <p:nvPr/>
          </p:nvGrpSpPr>
          <p:grpSpPr bwMode="auto">
            <a:xfrm>
              <a:off x="3962889" y="3271821"/>
              <a:ext cx="333888" cy="263525"/>
              <a:chOff x="2962" y="2337"/>
              <a:chExt cx="213" cy="98"/>
            </a:xfrm>
          </p:grpSpPr>
          <p:sp>
            <p:nvSpPr>
              <p:cNvPr id="1044" name="AutoShape 136"/>
              <p:cNvSpPr>
                <a:spLocks noChangeAspect="1" noChangeArrowheads="1"/>
              </p:cNvSpPr>
              <p:nvPr/>
            </p:nvSpPr>
            <p:spPr bwMode="auto">
              <a:xfrm rot="26039260">
                <a:off x="3088" y="2320"/>
                <a:ext cx="70" cy="104"/>
              </a:xfrm>
              <a:prstGeom prst="can">
                <a:avLst>
                  <a:gd name="adj" fmla="val 42570"/>
                </a:avLst>
              </a:prstGeom>
              <a:solidFill>
                <a:srgbClr val="FD113E"/>
              </a:solidFill>
              <a:ln w="28575">
                <a:solidFill>
                  <a:schemeClr val="tx1"/>
                </a:solidFill>
                <a:round/>
                <a:headEnd/>
                <a:tailEnd/>
              </a:ln>
              <a:effectLst/>
            </p:spPr>
            <p:txBody>
              <a:bodyPr rot="10800000" vert="eaVert"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AutoShape 137"/>
              <p:cNvSpPr>
                <a:spLocks noChangeAspect="1" noChangeArrowheads="1"/>
              </p:cNvSpPr>
              <p:nvPr/>
            </p:nvSpPr>
            <p:spPr bwMode="auto">
              <a:xfrm rot="69116067">
                <a:off x="2980" y="2347"/>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46" name="Freeform 138"/>
              <p:cNvSpPr>
                <a:spLocks noChangeAspect="1"/>
              </p:cNvSpPr>
              <p:nvPr/>
            </p:nvSpPr>
            <p:spPr bwMode="auto">
              <a:xfrm flipH="1">
                <a:off x="3053" y="2388"/>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812" name="Group 139"/>
            <p:cNvGrpSpPr>
              <a:grpSpLocks noChangeAspect="1"/>
            </p:cNvGrpSpPr>
            <p:nvPr/>
          </p:nvGrpSpPr>
          <p:grpSpPr bwMode="auto">
            <a:xfrm>
              <a:off x="3446377" y="3430571"/>
              <a:ext cx="337577" cy="242887"/>
              <a:chOff x="2633" y="2396"/>
              <a:chExt cx="215" cy="90"/>
            </a:xfrm>
          </p:grpSpPr>
          <p:sp>
            <p:nvSpPr>
              <p:cNvPr id="1041" name="AutoShape 140"/>
              <p:cNvSpPr>
                <a:spLocks noChangeAspect="1" noChangeArrowheads="1"/>
              </p:cNvSpPr>
              <p:nvPr/>
            </p:nvSpPr>
            <p:spPr bwMode="auto">
              <a:xfrm rot="15705352" flipH="1">
                <a:off x="2650" y="2399"/>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42" name="AutoShape 141"/>
              <p:cNvSpPr>
                <a:spLocks noChangeAspect="1" noChangeArrowheads="1"/>
              </p:cNvSpPr>
              <p:nvPr/>
            </p:nvSpPr>
            <p:spPr bwMode="auto">
              <a:xfrm rot="15828545" flipH="1">
                <a:off x="2761" y="2378"/>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43" name="Freeform 142"/>
              <p:cNvSpPr>
                <a:spLocks noChangeAspect="1"/>
              </p:cNvSpPr>
              <p:nvPr/>
            </p:nvSpPr>
            <p:spPr bwMode="auto">
              <a:xfrm rot="-1455389">
                <a:off x="2734" y="2441"/>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813" name="Group 143"/>
            <p:cNvGrpSpPr>
              <a:grpSpLocks noChangeAspect="1"/>
            </p:cNvGrpSpPr>
            <p:nvPr/>
          </p:nvGrpSpPr>
          <p:grpSpPr bwMode="auto">
            <a:xfrm>
              <a:off x="3617933" y="3530583"/>
              <a:ext cx="285004" cy="407988"/>
              <a:chOff x="2742" y="2433"/>
              <a:chExt cx="182" cy="151"/>
            </a:xfrm>
          </p:grpSpPr>
          <p:sp>
            <p:nvSpPr>
              <p:cNvPr id="1038" name="AutoShape 144"/>
              <p:cNvSpPr>
                <a:spLocks noChangeAspect="1" noChangeArrowheads="1"/>
              </p:cNvSpPr>
              <p:nvPr/>
            </p:nvSpPr>
            <p:spPr bwMode="auto">
              <a:xfrm rot="13533143" flipH="1">
                <a:off x="2759" y="2497"/>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39" name="AutoShape 145"/>
              <p:cNvSpPr>
                <a:spLocks noChangeAspect="1" noChangeArrowheads="1"/>
              </p:cNvSpPr>
              <p:nvPr/>
            </p:nvSpPr>
            <p:spPr bwMode="auto">
              <a:xfrm rot="13656335" flipH="1">
                <a:off x="2837" y="2415"/>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40" name="Freeform 146"/>
              <p:cNvSpPr>
                <a:spLocks noChangeAspect="1"/>
              </p:cNvSpPr>
              <p:nvPr/>
            </p:nvSpPr>
            <p:spPr bwMode="auto">
              <a:xfrm rot="17972402">
                <a:off x="2827" y="2504"/>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pic>
          <p:nvPicPr>
            <p:cNvPr id="814" name="Picture 147"/>
            <p:cNvPicPr>
              <a:picLocks noChangeAspect="1" noChangeArrowheads="1"/>
            </p:cNvPicPr>
            <p:nvPr/>
          </p:nvPicPr>
          <p:blipFill>
            <a:blip r:embed="rId3"/>
            <a:srcRect/>
            <a:stretch>
              <a:fillRect/>
            </a:stretch>
          </p:blipFill>
          <p:spPr bwMode="auto">
            <a:xfrm>
              <a:off x="4160270" y="3298808"/>
              <a:ext cx="114370" cy="254000"/>
            </a:xfrm>
            <a:prstGeom prst="rect">
              <a:avLst/>
            </a:prstGeom>
            <a:blipFill dpi="0" rotWithShape="0">
              <a:blip/>
              <a:srcRect/>
              <a:stretch>
                <a:fillRect/>
              </a:stretch>
            </a:blipFill>
            <a:ln w="9525">
              <a:noFill/>
              <a:miter lim="800000"/>
              <a:headEnd/>
              <a:tailEnd/>
            </a:ln>
          </p:spPr>
        </p:pic>
        <p:pic>
          <p:nvPicPr>
            <p:cNvPr id="815" name="Picture 148"/>
            <p:cNvPicPr>
              <a:picLocks noChangeAspect="1" noChangeArrowheads="1"/>
            </p:cNvPicPr>
            <p:nvPr/>
          </p:nvPicPr>
          <p:blipFill>
            <a:blip r:embed="rId3"/>
            <a:srcRect/>
            <a:stretch>
              <a:fillRect/>
            </a:stretch>
          </p:blipFill>
          <p:spPr bwMode="auto">
            <a:xfrm>
              <a:off x="3995171" y="3298808"/>
              <a:ext cx="114370" cy="254000"/>
            </a:xfrm>
            <a:prstGeom prst="rect">
              <a:avLst/>
            </a:prstGeom>
            <a:blipFill dpi="0" rotWithShape="0">
              <a:blip/>
              <a:srcRect/>
              <a:stretch>
                <a:fillRect/>
              </a:stretch>
            </a:blipFill>
            <a:ln w="9525">
              <a:noFill/>
              <a:miter lim="800000"/>
              <a:headEnd/>
              <a:tailEnd/>
            </a:ln>
          </p:spPr>
        </p:pic>
        <p:pic>
          <p:nvPicPr>
            <p:cNvPr id="816" name="Picture 149"/>
            <p:cNvPicPr>
              <a:picLocks noChangeAspect="1" noChangeArrowheads="1"/>
            </p:cNvPicPr>
            <p:nvPr/>
          </p:nvPicPr>
          <p:blipFill>
            <a:blip r:embed="rId2"/>
            <a:srcRect/>
            <a:stretch>
              <a:fillRect/>
            </a:stretch>
          </p:blipFill>
          <p:spPr bwMode="auto">
            <a:xfrm>
              <a:off x="3650215" y="3298808"/>
              <a:ext cx="116215" cy="254000"/>
            </a:xfrm>
            <a:prstGeom prst="rect">
              <a:avLst/>
            </a:prstGeom>
            <a:blipFill dpi="0" rotWithShape="0">
              <a:blip/>
              <a:srcRect/>
              <a:stretch>
                <a:fillRect/>
              </a:stretch>
            </a:blipFill>
            <a:ln w="9525">
              <a:noFill/>
              <a:miter lim="800000"/>
              <a:headEnd/>
              <a:tailEnd/>
            </a:ln>
          </p:spPr>
        </p:pic>
        <p:pic>
          <p:nvPicPr>
            <p:cNvPr id="817" name="Picture 150"/>
            <p:cNvPicPr>
              <a:picLocks noChangeAspect="1" noChangeArrowheads="1"/>
            </p:cNvPicPr>
            <p:nvPr/>
          </p:nvPicPr>
          <p:blipFill>
            <a:blip r:embed="rId3"/>
            <a:srcRect/>
            <a:stretch>
              <a:fillRect/>
            </a:stretch>
          </p:blipFill>
          <p:spPr bwMode="auto">
            <a:xfrm>
              <a:off x="4267262" y="3481371"/>
              <a:ext cx="114370" cy="254000"/>
            </a:xfrm>
            <a:prstGeom prst="rect">
              <a:avLst/>
            </a:prstGeom>
            <a:blipFill dpi="0" rotWithShape="0">
              <a:blip/>
              <a:srcRect/>
              <a:stretch>
                <a:fillRect/>
              </a:stretch>
            </a:blipFill>
            <a:ln w="9525">
              <a:noFill/>
              <a:miter lim="800000"/>
              <a:headEnd/>
              <a:tailEnd/>
            </a:ln>
          </p:spPr>
        </p:pic>
        <p:pic>
          <p:nvPicPr>
            <p:cNvPr id="818" name="Picture 151"/>
            <p:cNvPicPr>
              <a:picLocks noChangeAspect="1" noChangeArrowheads="1"/>
            </p:cNvPicPr>
            <p:nvPr/>
          </p:nvPicPr>
          <p:blipFill>
            <a:blip r:embed="rId2"/>
            <a:srcRect/>
            <a:stretch>
              <a:fillRect/>
            </a:stretch>
          </p:blipFill>
          <p:spPr bwMode="auto">
            <a:xfrm>
              <a:off x="3757207" y="3481371"/>
              <a:ext cx="116215" cy="254000"/>
            </a:xfrm>
            <a:prstGeom prst="rect">
              <a:avLst/>
            </a:prstGeom>
            <a:blipFill dpi="0" rotWithShape="0">
              <a:blip/>
              <a:srcRect/>
              <a:stretch>
                <a:fillRect/>
              </a:stretch>
            </a:blipFill>
            <a:ln w="9525">
              <a:noFill/>
              <a:miter lim="800000"/>
              <a:headEnd/>
              <a:tailEnd/>
            </a:ln>
          </p:spPr>
        </p:pic>
        <p:pic>
          <p:nvPicPr>
            <p:cNvPr id="819" name="Picture 152"/>
            <p:cNvPicPr>
              <a:picLocks noChangeAspect="1" noChangeArrowheads="1"/>
            </p:cNvPicPr>
            <p:nvPr/>
          </p:nvPicPr>
          <p:blipFill>
            <a:blip r:embed="rId3"/>
            <a:srcRect/>
            <a:stretch>
              <a:fillRect/>
            </a:stretch>
          </p:blipFill>
          <p:spPr bwMode="auto">
            <a:xfrm>
              <a:off x="4373331" y="3665521"/>
              <a:ext cx="114370" cy="254000"/>
            </a:xfrm>
            <a:prstGeom prst="rect">
              <a:avLst/>
            </a:prstGeom>
            <a:blipFill dpi="0" rotWithShape="0">
              <a:blip/>
              <a:srcRect/>
              <a:stretch>
                <a:fillRect/>
              </a:stretch>
            </a:blipFill>
            <a:ln w="9525">
              <a:noFill/>
              <a:miter lim="800000"/>
              <a:headEnd/>
              <a:tailEnd/>
            </a:ln>
          </p:spPr>
        </p:pic>
        <p:pic>
          <p:nvPicPr>
            <p:cNvPr id="820" name="Picture 153"/>
            <p:cNvPicPr>
              <a:picLocks noChangeAspect="1" noChangeArrowheads="1"/>
            </p:cNvPicPr>
            <p:nvPr/>
          </p:nvPicPr>
          <p:blipFill>
            <a:blip r:embed="rId3"/>
            <a:srcRect/>
            <a:stretch>
              <a:fillRect/>
            </a:stretch>
          </p:blipFill>
          <p:spPr bwMode="auto">
            <a:xfrm>
              <a:off x="4209154" y="3665521"/>
              <a:ext cx="114370" cy="254000"/>
            </a:xfrm>
            <a:prstGeom prst="rect">
              <a:avLst/>
            </a:prstGeom>
            <a:blipFill dpi="0" rotWithShape="0">
              <a:blip/>
              <a:srcRect/>
              <a:stretch>
                <a:fillRect/>
              </a:stretch>
            </a:blipFill>
            <a:ln w="9525">
              <a:noFill/>
              <a:miter lim="800000"/>
              <a:headEnd/>
              <a:tailEnd/>
            </a:ln>
          </p:spPr>
        </p:pic>
        <p:pic>
          <p:nvPicPr>
            <p:cNvPr id="821" name="Picture 154"/>
            <p:cNvPicPr>
              <a:picLocks noChangeAspect="1" noChangeArrowheads="1"/>
            </p:cNvPicPr>
            <p:nvPr/>
          </p:nvPicPr>
          <p:blipFill>
            <a:blip r:embed="rId2"/>
            <a:srcRect/>
            <a:stretch>
              <a:fillRect/>
            </a:stretch>
          </p:blipFill>
          <p:spPr bwMode="auto">
            <a:xfrm>
              <a:off x="3239772" y="3649646"/>
              <a:ext cx="116215" cy="254000"/>
            </a:xfrm>
            <a:prstGeom prst="rect">
              <a:avLst/>
            </a:prstGeom>
            <a:blipFill dpi="0" rotWithShape="0">
              <a:blip/>
              <a:srcRect/>
              <a:stretch>
                <a:fillRect/>
              </a:stretch>
            </a:blipFill>
            <a:ln w="9525">
              <a:noFill/>
              <a:miter lim="800000"/>
              <a:headEnd/>
              <a:tailEnd/>
            </a:ln>
          </p:spPr>
        </p:pic>
        <p:pic>
          <p:nvPicPr>
            <p:cNvPr id="822" name="Picture 155"/>
            <p:cNvPicPr>
              <a:picLocks noChangeAspect="1" noChangeArrowheads="1"/>
            </p:cNvPicPr>
            <p:nvPr/>
          </p:nvPicPr>
          <p:blipFill>
            <a:blip r:embed="rId2"/>
            <a:srcRect/>
            <a:stretch>
              <a:fillRect/>
            </a:stretch>
          </p:blipFill>
          <p:spPr bwMode="auto">
            <a:xfrm>
              <a:off x="3413173" y="3649646"/>
              <a:ext cx="116215" cy="254000"/>
            </a:xfrm>
            <a:prstGeom prst="rect">
              <a:avLst/>
            </a:prstGeom>
            <a:blipFill dpi="0" rotWithShape="0">
              <a:blip/>
              <a:srcRect/>
              <a:stretch>
                <a:fillRect/>
              </a:stretch>
            </a:blipFill>
            <a:ln w="9525">
              <a:noFill/>
              <a:miter lim="800000"/>
              <a:headEnd/>
              <a:tailEnd/>
            </a:ln>
          </p:spPr>
        </p:pic>
        <p:pic>
          <p:nvPicPr>
            <p:cNvPr id="823" name="Picture 156"/>
            <p:cNvPicPr>
              <a:picLocks noChangeAspect="1" noChangeArrowheads="1"/>
            </p:cNvPicPr>
            <p:nvPr/>
          </p:nvPicPr>
          <p:blipFill>
            <a:blip r:embed="rId2"/>
            <a:srcRect/>
            <a:stretch>
              <a:fillRect/>
            </a:stretch>
          </p:blipFill>
          <p:spPr bwMode="auto">
            <a:xfrm>
              <a:off x="3345842" y="3282933"/>
              <a:ext cx="116215" cy="252413"/>
            </a:xfrm>
            <a:prstGeom prst="rect">
              <a:avLst/>
            </a:prstGeom>
            <a:blipFill dpi="0" rotWithShape="0">
              <a:blip/>
              <a:srcRect/>
              <a:stretch>
                <a:fillRect/>
              </a:stretch>
            </a:blipFill>
            <a:ln w="9525">
              <a:noFill/>
              <a:miter lim="800000"/>
              <a:headEnd/>
              <a:tailEnd/>
            </a:ln>
          </p:spPr>
        </p:pic>
        <p:pic>
          <p:nvPicPr>
            <p:cNvPr id="824" name="Picture 157"/>
            <p:cNvPicPr>
              <a:picLocks noChangeAspect="1" noChangeArrowheads="1"/>
            </p:cNvPicPr>
            <p:nvPr/>
          </p:nvPicPr>
          <p:blipFill>
            <a:blip r:embed="rId2"/>
            <a:srcRect/>
            <a:stretch>
              <a:fillRect/>
            </a:stretch>
          </p:blipFill>
          <p:spPr bwMode="auto">
            <a:xfrm>
              <a:off x="3452834" y="3465496"/>
              <a:ext cx="118060" cy="254000"/>
            </a:xfrm>
            <a:prstGeom prst="rect">
              <a:avLst/>
            </a:prstGeom>
            <a:blipFill dpi="0" rotWithShape="0">
              <a:blip/>
              <a:srcRect/>
              <a:stretch>
                <a:fillRect/>
              </a:stretch>
            </a:blipFill>
            <a:ln w="9525">
              <a:noFill/>
              <a:miter lim="800000"/>
              <a:headEnd/>
              <a:tailEnd/>
            </a:ln>
          </p:spPr>
        </p:pic>
        <p:pic>
          <p:nvPicPr>
            <p:cNvPr id="825" name="Picture 158"/>
            <p:cNvPicPr>
              <a:picLocks noChangeAspect="1" noChangeArrowheads="1"/>
            </p:cNvPicPr>
            <p:nvPr/>
          </p:nvPicPr>
          <p:blipFill>
            <a:blip r:embed="rId2"/>
            <a:srcRect/>
            <a:stretch>
              <a:fillRect/>
            </a:stretch>
          </p:blipFill>
          <p:spPr bwMode="auto">
            <a:xfrm>
              <a:off x="3694487" y="3649646"/>
              <a:ext cx="116215" cy="254000"/>
            </a:xfrm>
            <a:prstGeom prst="rect">
              <a:avLst/>
            </a:prstGeom>
            <a:blipFill dpi="0" rotWithShape="0">
              <a:blip/>
              <a:srcRect/>
              <a:stretch>
                <a:fillRect/>
              </a:stretch>
            </a:blipFill>
            <a:ln w="9525">
              <a:noFill/>
              <a:miter lim="800000"/>
              <a:headEnd/>
              <a:tailEnd/>
            </a:ln>
          </p:spPr>
        </p:pic>
        <p:pic>
          <p:nvPicPr>
            <p:cNvPr id="826" name="Picture 159"/>
            <p:cNvPicPr>
              <a:picLocks noChangeAspect="1" noChangeArrowheads="1"/>
            </p:cNvPicPr>
            <p:nvPr/>
          </p:nvPicPr>
          <p:blipFill>
            <a:blip r:embed="rId4"/>
            <a:srcRect/>
            <a:stretch>
              <a:fillRect/>
            </a:stretch>
          </p:blipFill>
          <p:spPr bwMode="auto">
            <a:xfrm>
              <a:off x="4473866" y="4456096"/>
              <a:ext cx="76555" cy="503237"/>
            </a:xfrm>
            <a:prstGeom prst="rect">
              <a:avLst/>
            </a:prstGeom>
            <a:blipFill dpi="0" rotWithShape="0">
              <a:blip/>
              <a:srcRect/>
              <a:stretch>
                <a:fillRect/>
              </a:stretch>
            </a:blipFill>
            <a:ln w="9525">
              <a:noFill/>
              <a:miter lim="800000"/>
              <a:headEnd/>
              <a:tailEnd/>
            </a:ln>
          </p:spPr>
        </p:pic>
        <p:pic>
          <p:nvPicPr>
            <p:cNvPr id="827" name="Picture 160"/>
            <p:cNvPicPr>
              <a:picLocks noChangeAspect="1" noChangeArrowheads="1"/>
            </p:cNvPicPr>
            <p:nvPr/>
          </p:nvPicPr>
          <p:blipFill>
            <a:blip r:embed="rId5"/>
            <a:srcRect/>
            <a:stretch>
              <a:fillRect/>
            </a:stretch>
          </p:blipFill>
          <p:spPr bwMode="auto">
            <a:xfrm>
              <a:off x="4458187" y="4791058"/>
              <a:ext cx="114370" cy="254000"/>
            </a:xfrm>
            <a:prstGeom prst="rect">
              <a:avLst/>
            </a:prstGeom>
            <a:blipFill dpi="0" rotWithShape="0">
              <a:blip/>
              <a:srcRect/>
              <a:stretch>
                <a:fillRect/>
              </a:stretch>
            </a:blipFill>
            <a:ln w="9525">
              <a:noFill/>
              <a:miter lim="800000"/>
              <a:headEnd/>
              <a:tailEnd/>
            </a:ln>
          </p:spPr>
        </p:pic>
        <p:pic>
          <p:nvPicPr>
            <p:cNvPr id="828" name="Picture 161"/>
            <p:cNvPicPr>
              <a:picLocks noChangeAspect="1" noChangeArrowheads="1"/>
            </p:cNvPicPr>
            <p:nvPr/>
          </p:nvPicPr>
          <p:blipFill>
            <a:blip r:embed="rId4"/>
            <a:srcRect/>
            <a:stretch>
              <a:fillRect/>
            </a:stretch>
          </p:blipFill>
          <p:spPr bwMode="auto">
            <a:xfrm>
              <a:off x="3475892" y="4456096"/>
              <a:ext cx="77477" cy="503237"/>
            </a:xfrm>
            <a:prstGeom prst="rect">
              <a:avLst/>
            </a:prstGeom>
            <a:blipFill dpi="0" rotWithShape="0">
              <a:blip/>
              <a:srcRect/>
              <a:stretch>
                <a:fillRect/>
              </a:stretch>
            </a:blipFill>
            <a:ln w="9525">
              <a:noFill/>
              <a:miter lim="800000"/>
              <a:headEnd/>
              <a:tailEnd/>
            </a:ln>
          </p:spPr>
        </p:pic>
        <p:pic>
          <p:nvPicPr>
            <p:cNvPr id="829" name="Picture 162"/>
            <p:cNvPicPr>
              <a:picLocks noChangeAspect="1" noChangeArrowheads="1"/>
            </p:cNvPicPr>
            <p:nvPr/>
          </p:nvPicPr>
          <p:blipFill>
            <a:blip r:embed="rId5"/>
            <a:srcRect/>
            <a:stretch>
              <a:fillRect/>
            </a:stretch>
          </p:blipFill>
          <p:spPr bwMode="auto">
            <a:xfrm>
              <a:off x="3460213" y="4791058"/>
              <a:ext cx="115292" cy="254000"/>
            </a:xfrm>
            <a:prstGeom prst="rect">
              <a:avLst/>
            </a:prstGeom>
            <a:blipFill dpi="0" rotWithShape="0">
              <a:blip/>
              <a:srcRect/>
              <a:stretch>
                <a:fillRect/>
              </a:stretch>
            </a:blipFill>
            <a:ln w="9525">
              <a:noFill/>
              <a:miter lim="800000"/>
              <a:headEnd/>
              <a:tailEnd/>
            </a:ln>
          </p:spPr>
        </p:pic>
        <p:pic>
          <p:nvPicPr>
            <p:cNvPr id="830" name="Picture 163"/>
            <p:cNvPicPr>
              <a:picLocks noChangeAspect="1" noChangeArrowheads="1"/>
            </p:cNvPicPr>
            <p:nvPr/>
          </p:nvPicPr>
          <p:blipFill>
            <a:blip r:embed="rId4"/>
            <a:srcRect/>
            <a:stretch>
              <a:fillRect/>
            </a:stretch>
          </p:blipFill>
          <p:spPr bwMode="auto">
            <a:xfrm>
              <a:off x="4151046" y="4456096"/>
              <a:ext cx="74710" cy="503237"/>
            </a:xfrm>
            <a:prstGeom prst="rect">
              <a:avLst/>
            </a:prstGeom>
            <a:blipFill dpi="0" rotWithShape="0">
              <a:blip/>
              <a:srcRect/>
              <a:stretch>
                <a:fillRect/>
              </a:stretch>
            </a:blipFill>
            <a:ln w="9525">
              <a:noFill/>
              <a:miter lim="800000"/>
              <a:headEnd/>
              <a:tailEnd/>
            </a:ln>
          </p:spPr>
        </p:pic>
        <p:pic>
          <p:nvPicPr>
            <p:cNvPr id="831" name="Picture 164"/>
            <p:cNvPicPr>
              <a:picLocks noChangeAspect="1" noChangeArrowheads="1"/>
            </p:cNvPicPr>
            <p:nvPr/>
          </p:nvPicPr>
          <p:blipFill>
            <a:blip r:embed="rId6"/>
            <a:srcRect/>
            <a:stretch>
              <a:fillRect/>
            </a:stretch>
          </p:blipFill>
          <p:spPr bwMode="auto">
            <a:xfrm>
              <a:off x="4135367" y="4791058"/>
              <a:ext cx="114370" cy="254000"/>
            </a:xfrm>
            <a:prstGeom prst="rect">
              <a:avLst/>
            </a:prstGeom>
            <a:blipFill dpi="0" rotWithShape="0">
              <a:blip/>
              <a:srcRect/>
              <a:stretch>
                <a:fillRect/>
              </a:stretch>
            </a:blipFill>
            <a:ln w="9525">
              <a:noFill/>
              <a:miter lim="800000"/>
              <a:headEnd/>
              <a:tailEnd/>
            </a:ln>
          </p:spPr>
        </p:pic>
        <p:pic>
          <p:nvPicPr>
            <p:cNvPr id="832" name="Picture 165"/>
            <p:cNvPicPr>
              <a:picLocks noChangeAspect="1" noChangeArrowheads="1"/>
            </p:cNvPicPr>
            <p:nvPr/>
          </p:nvPicPr>
          <p:blipFill>
            <a:blip r:embed="rId4"/>
            <a:srcRect/>
            <a:stretch>
              <a:fillRect/>
            </a:stretch>
          </p:blipFill>
          <p:spPr bwMode="auto">
            <a:xfrm>
              <a:off x="4323525" y="4456096"/>
              <a:ext cx="76554" cy="503237"/>
            </a:xfrm>
            <a:prstGeom prst="rect">
              <a:avLst/>
            </a:prstGeom>
            <a:blipFill dpi="0" rotWithShape="0">
              <a:blip/>
              <a:srcRect/>
              <a:stretch>
                <a:fillRect/>
              </a:stretch>
            </a:blipFill>
            <a:ln w="9525">
              <a:noFill/>
              <a:miter lim="800000"/>
              <a:headEnd/>
              <a:tailEnd/>
            </a:ln>
          </p:spPr>
        </p:pic>
        <p:pic>
          <p:nvPicPr>
            <p:cNvPr id="833" name="Picture 166"/>
            <p:cNvPicPr>
              <a:picLocks noChangeAspect="1" noChangeArrowheads="1"/>
            </p:cNvPicPr>
            <p:nvPr/>
          </p:nvPicPr>
          <p:blipFill>
            <a:blip r:embed="rId5"/>
            <a:srcRect/>
            <a:stretch>
              <a:fillRect/>
            </a:stretch>
          </p:blipFill>
          <p:spPr bwMode="auto">
            <a:xfrm>
              <a:off x="4307845" y="4791058"/>
              <a:ext cx="116215" cy="254000"/>
            </a:xfrm>
            <a:prstGeom prst="rect">
              <a:avLst/>
            </a:prstGeom>
            <a:blipFill dpi="0" rotWithShape="0">
              <a:blip/>
              <a:srcRect/>
              <a:stretch>
                <a:fillRect/>
              </a:stretch>
            </a:blipFill>
            <a:ln w="9525">
              <a:noFill/>
              <a:miter lim="800000"/>
              <a:headEnd/>
              <a:tailEnd/>
            </a:ln>
          </p:spPr>
        </p:pic>
        <p:pic>
          <p:nvPicPr>
            <p:cNvPr id="834" name="Picture 167"/>
            <p:cNvPicPr>
              <a:picLocks noChangeAspect="1" noChangeArrowheads="1"/>
            </p:cNvPicPr>
            <p:nvPr/>
          </p:nvPicPr>
          <p:blipFill>
            <a:blip r:embed="rId4"/>
            <a:srcRect/>
            <a:stretch>
              <a:fillRect/>
            </a:stretch>
          </p:blipFill>
          <p:spPr bwMode="auto">
            <a:xfrm>
              <a:off x="3640992" y="4456096"/>
              <a:ext cx="76554" cy="503237"/>
            </a:xfrm>
            <a:prstGeom prst="rect">
              <a:avLst/>
            </a:prstGeom>
            <a:blipFill dpi="0" rotWithShape="0">
              <a:blip/>
              <a:srcRect/>
              <a:stretch>
                <a:fillRect/>
              </a:stretch>
            </a:blipFill>
            <a:ln w="9525">
              <a:noFill/>
              <a:miter lim="800000"/>
              <a:headEnd/>
              <a:tailEnd/>
            </a:ln>
          </p:spPr>
        </p:pic>
        <p:pic>
          <p:nvPicPr>
            <p:cNvPr id="835" name="Picture 168"/>
            <p:cNvPicPr>
              <a:picLocks noChangeAspect="1" noChangeArrowheads="1"/>
            </p:cNvPicPr>
            <p:nvPr/>
          </p:nvPicPr>
          <p:blipFill>
            <a:blip r:embed="rId5"/>
            <a:srcRect/>
            <a:stretch>
              <a:fillRect/>
            </a:stretch>
          </p:blipFill>
          <p:spPr bwMode="auto">
            <a:xfrm>
              <a:off x="3625311" y="4791058"/>
              <a:ext cx="116215" cy="254000"/>
            </a:xfrm>
            <a:prstGeom prst="rect">
              <a:avLst/>
            </a:prstGeom>
            <a:blipFill dpi="0" rotWithShape="0">
              <a:blip/>
              <a:srcRect/>
              <a:stretch>
                <a:fillRect/>
              </a:stretch>
            </a:blipFill>
            <a:ln w="9525">
              <a:noFill/>
              <a:miter lim="800000"/>
              <a:headEnd/>
              <a:tailEnd/>
            </a:ln>
          </p:spPr>
        </p:pic>
        <p:pic>
          <p:nvPicPr>
            <p:cNvPr id="836" name="Picture 169"/>
            <p:cNvPicPr>
              <a:picLocks noChangeAspect="1" noChangeArrowheads="1"/>
            </p:cNvPicPr>
            <p:nvPr/>
          </p:nvPicPr>
          <p:blipFill>
            <a:blip r:embed="rId4"/>
            <a:srcRect/>
            <a:stretch>
              <a:fillRect/>
            </a:stretch>
          </p:blipFill>
          <p:spPr bwMode="auto">
            <a:xfrm>
              <a:off x="3813469" y="4456096"/>
              <a:ext cx="80244" cy="503237"/>
            </a:xfrm>
            <a:prstGeom prst="rect">
              <a:avLst/>
            </a:prstGeom>
            <a:blipFill dpi="0" rotWithShape="0">
              <a:blip/>
              <a:srcRect/>
              <a:stretch>
                <a:fillRect/>
              </a:stretch>
            </a:blipFill>
            <a:ln w="9525">
              <a:noFill/>
              <a:miter lim="800000"/>
              <a:headEnd/>
              <a:tailEnd/>
            </a:ln>
          </p:spPr>
        </p:pic>
        <p:pic>
          <p:nvPicPr>
            <p:cNvPr id="837" name="Picture 170"/>
            <p:cNvPicPr>
              <a:picLocks noChangeAspect="1" noChangeArrowheads="1"/>
            </p:cNvPicPr>
            <p:nvPr/>
          </p:nvPicPr>
          <p:blipFill>
            <a:blip r:embed="rId5"/>
            <a:srcRect/>
            <a:stretch>
              <a:fillRect/>
            </a:stretch>
          </p:blipFill>
          <p:spPr bwMode="auto">
            <a:xfrm>
              <a:off x="3799634" y="4791058"/>
              <a:ext cx="116215" cy="254000"/>
            </a:xfrm>
            <a:prstGeom prst="rect">
              <a:avLst/>
            </a:prstGeom>
            <a:blipFill dpi="0" rotWithShape="0">
              <a:blip/>
              <a:srcRect/>
              <a:stretch>
                <a:fillRect/>
              </a:stretch>
            </a:blipFill>
            <a:ln w="9525">
              <a:noFill/>
              <a:miter lim="800000"/>
              <a:headEnd/>
              <a:tailEnd/>
            </a:ln>
          </p:spPr>
        </p:pic>
        <p:pic>
          <p:nvPicPr>
            <p:cNvPr id="838" name="Picture 171"/>
            <p:cNvPicPr>
              <a:picLocks noChangeAspect="1" noChangeArrowheads="1"/>
            </p:cNvPicPr>
            <p:nvPr/>
          </p:nvPicPr>
          <p:blipFill>
            <a:blip r:embed="rId4"/>
            <a:srcRect/>
            <a:stretch>
              <a:fillRect/>
            </a:stretch>
          </p:blipFill>
          <p:spPr bwMode="auto">
            <a:xfrm>
              <a:off x="3984103" y="4456096"/>
              <a:ext cx="77477" cy="503237"/>
            </a:xfrm>
            <a:prstGeom prst="rect">
              <a:avLst/>
            </a:prstGeom>
            <a:blipFill dpi="0" rotWithShape="0">
              <a:blip/>
              <a:srcRect/>
              <a:stretch>
                <a:fillRect/>
              </a:stretch>
            </a:blipFill>
            <a:ln w="9525">
              <a:noFill/>
              <a:miter lim="800000"/>
              <a:headEnd/>
              <a:tailEnd/>
            </a:ln>
          </p:spPr>
        </p:pic>
        <p:pic>
          <p:nvPicPr>
            <p:cNvPr id="839" name="Picture 172"/>
            <p:cNvPicPr>
              <a:picLocks noChangeAspect="1" noChangeArrowheads="1"/>
            </p:cNvPicPr>
            <p:nvPr/>
          </p:nvPicPr>
          <p:blipFill>
            <a:blip r:embed="rId6"/>
            <a:srcRect/>
            <a:stretch>
              <a:fillRect/>
            </a:stretch>
          </p:blipFill>
          <p:spPr bwMode="auto">
            <a:xfrm>
              <a:off x="3970267" y="4791058"/>
              <a:ext cx="114370" cy="254000"/>
            </a:xfrm>
            <a:prstGeom prst="rect">
              <a:avLst/>
            </a:prstGeom>
            <a:blipFill dpi="0" rotWithShape="0">
              <a:blip/>
              <a:srcRect/>
              <a:stretch>
                <a:fillRect/>
              </a:stretch>
            </a:blipFill>
            <a:ln w="9525">
              <a:noFill/>
              <a:miter lim="800000"/>
              <a:headEnd/>
              <a:tailEnd/>
            </a:ln>
          </p:spPr>
        </p:pic>
        <p:pic>
          <p:nvPicPr>
            <p:cNvPr id="840" name="Picture 173"/>
            <p:cNvPicPr>
              <a:picLocks noChangeAspect="1" noChangeArrowheads="1"/>
            </p:cNvPicPr>
            <p:nvPr/>
          </p:nvPicPr>
          <p:blipFill>
            <a:blip r:embed="rId4"/>
            <a:srcRect/>
            <a:stretch>
              <a:fillRect/>
            </a:stretch>
          </p:blipFill>
          <p:spPr bwMode="auto">
            <a:xfrm>
              <a:off x="3150306" y="4456096"/>
              <a:ext cx="74709" cy="503237"/>
            </a:xfrm>
            <a:prstGeom prst="rect">
              <a:avLst/>
            </a:prstGeom>
            <a:blipFill dpi="0" rotWithShape="0">
              <a:blip/>
              <a:srcRect/>
              <a:stretch>
                <a:fillRect/>
              </a:stretch>
            </a:blipFill>
            <a:ln w="9525">
              <a:noFill/>
              <a:miter lim="800000"/>
              <a:headEnd/>
              <a:tailEnd/>
            </a:ln>
          </p:spPr>
        </p:pic>
        <p:pic>
          <p:nvPicPr>
            <p:cNvPr id="841" name="Picture 174"/>
            <p:cNvPicPr>
              <a:picLocks noChangeAspect="1" noChangeArrowheads="1"/>
            </p:cNvPicPr>
            <p:nvPr/>
          </p:nvPicPr>
          <p:blipFill>
            <a:blip r:embed="rId6"/>
            <a:srcRect/>
            <a:stretch>
              <a:fillRect/>
            </a:stretch>
          </p:blipFill>
          <p:spPr bwMode="auto">
            <a:xfrm>
              <a:off x="3134625" y="4791058"/>
              <a:ext cx="114370" cy="254000"/>
            </a:xfrm>
            <a:prstGeom prst="rect">
              <a:avLst/>
            </a:prstGeom>
            <a:blipFill dpi="0" rotWithShape="0">
              <a:blip/>
              <a:srcRect/>
              <a:stretch>
                <a:fillRect/>
              </a:stretch>
            </a:blipFill>
            <a:ln w="9525">
              <a:noFill/>
              <a:miter lim="800000"/>
              <a:headEnd/>
              <a:tailEnd/>
            </a:ln>
          </p:spPr>
        </p:pic>
        <p:pic>
          <p:nvPicPr>
            <p:cNvPr id="842" name="Picture 175"/>
            <p:cNvPicPr>
              <a:picLocks noChangeAspect="1" noChangeArrowheads="1"/>
            </p:cNvPicPr>
            <p:nvPr/>
          </p:nvPicPr>
          <p:blipFill>
            <a:blip r:embed="rId4"/>
            <a:srcRect/>
            <a:stretch>
              <a:fillRect/>
            </a:stretch>
          </p:blipFill>
          <p:spPr bwMode="auto">
            <a:xfrm>
              <a:off x="3322783" y="4456096"/>
              <a:ext cx="76555" cy="503237"/>
            </a:xfrm>
            <a:prstGeom prst="rect">
              <a:avLst/>
            </a:prstGeom>
            <a:blipFill dpi="0" rotWithShape="0">
              <a:blip/>
              <a:srcRect/>
              <a:stretch>
                <a:fillRect/>
              </a:stretch>
            </a:blipFill>
            <a:ln w="9525">
              <a:noFill/>
              <a:miter lim="800000"/>
              <a:headEnd/>
              <a:tailEnd/>
            </a:ln>
          </p:spPr>
        </p:pic>
        <p:pic>
          <p:nvPicPr>
            <p:cNvPr id="843" name="Picture 176"/>
            <p:cNvPicPr>
              <a:picLocks noChangeAspect="1" noChangeArrowheads="1"/>
            </p:cNvPicPr>
            <p:nvPr/>
          </p:nvPicPr>
          <p:blipFill>
            <a:blip r:embed="rId5"/>
            <a:srcRect/>
            <a:stretch>
              <a:fillRect/>
            </a:stretch>
          </p:blipFill>
          <p:spPr bwMode="auto">
            <a:xfrm>
              <a:off x="3307104" y="4791058"/>
              <a:ext cx="116215" cy="254000"/>
            </a:xfrm>
            <a:prstGeom prst="rect">
              <a:avLst/>
            </a:prstGeom>
            <a:blipFill dpi="0" rotWithShape="0">
              <a:blip/>
              <a:srcRect/>
              <a:stretch>
                <a:fillRect/>
              </a:stretch>
            </a:blipFill>
            <a:ln w="9525">
              <a:noFill/>
              <a:miter lim="800000"/>
              <a:headEnd/>
              <a:tailEnd/>
            </a:ln>
          </p:spPr>
        </p:pic>
        <p:pic>
          <p:nvPicPr>
            <p:cNvPr id="844" name="Picture 177"/>
            <p:cNvPicPr>
              <a:picLocks noChangeAspect="1" noChangeArrowheads="1"/>
            </p:cNvPicPr>
            <p:nvPr/>
          </p:nvPicPr>
          <p:blipFill>
            <a:blip r:embed="rId4"/>
            <a:srcRect/>
            <a:stretch>
              <a:fillRect/>
            </a:stretch>
          </p:blipFill>
          <p:spPr bwMode="auto">
            <a:xfrm>
              <a:off x="2812728" y="4456096"/>
              <a:ext cx="80243" cy="503237"/>
            </a:xfrm>
            <a:prstGeom prst="rect">
              <a:avLst/>
            </a:prstGeom>
            <a:blipFill dpi="0" rotWithShape="0">
              <a:blip/>
              <a:srcRect/>
              <a:stretch>
                <a:fillRect/>
              </a:stretch>
            </a:blipFill>
            <a:ln w="9525">
              <a:noFill/>
              <a:miter lim="800000"/>
              <a:headEnd/>
              <a:tailEnd/>
            </a:ln>
          </p:spPr>
        </p:pic>
        <p:pic>
          <p:nvPicPr>
            <p:cNvPr id="845" name="Picture 178"/>
            <p:cNvPicPr>
              <a:picLocks noChangeAspect="1" noChangeArrowheads="1"/>
            </p:cNvPicPr>
            <p:nvPr/>
          </p:nvPicPr>
          <p:blipFill>
            <a:blip r:embed="rId5"/>
            <a:srcRect/>
            <a:stretch>
              <a:fillRect/>
            </a:stretch>
          </p:blipFill>
          <p:spPr bwMode="auto">
            <a:xfrm>
              <a:off x="2798893" y="4791058"/>
              <a:ext cx="116215" cy="254000"/>
            </a:xfrm>
            <a:prstGeom prst="rect">
              <a:avLst/>
            </a:prstGeom>
            <a:blipFill dpi="0" rotWithShape="0">
              <a:blip/>
              <a:srcRect/>
              <a:stretch>
                <a:fillRect/>
              </a:stretch>
            </a:blipFill>
            <a:ln w="9525">
              <a:noFill/>
              <a:miter lim="800000"/>
              <a:headEnd/>
              <a:tailEnd/>
            </a:ln>
          </p:spPr>
        </p:pic>
        <p:pic>
          <p:nvPicPr>
            <p:cNvPr id="846" name="Picture 179"/>
            <p:cNvPicPr>
              <a:picLocks noChangeAspect="1" noChangeArrowheads="1"/>
            </p:cNvPicPr>
            <p:nvPr/>
          </p:nvPicPr>
          <p:blipFill>
            <a:blip r:embed="rId4"/>
            <a:srcRect/>
            <a:stretch>
              <a:fillRect/>
            </a:stretch>
          </p:blipFill>
          <p:spPr bwMode="auto">
            <a:xfrm>
              <a:off x="2984284" y="4456096"/>
              <a:ext cx="76554" cy="503237"/>
            </a:xfrm>
            <a:prstGeom prst="rect">
              <a:avLst/>
            </a:prstGeom>
            <a:blipFill dpi="0" rotWithShape="0">
              <a:blip/>
              <a:srcRect/>
              <a:stretch>
                <a:fillRect/>
              </a:stretch>
            </a:blipFill>
            <a:ln w="9525">
              <a:noFill/>
              <a:miter lim="800000"/>
              <a:headEnd/>
              <a:tailEnd/>
            </a:ln>
          </p:spPr>
        </p:pic>
        <p:pic>
          <p:nvPicPr>
            <p:cNvPr id="847" name="Picture 180"/>
            <p:cNvPicPr>
              <a:picLocks noChangeAspect="1" noChangeArrowheads="1"/>
            </p:cNvPicPr>
            <p:nvPr/>
          </p:nvPicPr>
          <p:blipFill>
            <a:blip r:embed="rId6"/>
            <a:srcRect/>
            <a:stretch>
              <a:fillRect/>
            </a:stretch>
          </p:blipFill>
          <p:spPr bwMode="auto">
            <a:xfrm>
              <a:off x="2969527" y="4791058"/>
              <a:ext cx="114370" cy="254000"/>
            </a:xfrm>
            <a:prstGeom prst="rect">
              <a:avLst/>
            </a:prstGeom>
            <a:blipFill dpi="0" rotWithShape="0">
              <a:blip/>
              <a:srcRect/>
              <a:stretch>
                <a:fillRect/>
              </a:stretch>
            </a:blipFill>
            <a:ln w="9525">
              <a:noFill/>
              <a:miter lim="800000"/>
              <a:headEnd/>
              <a:tailEnd/>
            </a:ln>
          </p:spPr>
        </p:pic>
        <p:pic>
          <p:nvPicPr>
            <p:cNvPr id="848" name="Picture 181"/>
            <p:cNvPicPr>
              <a:picLocks noChangeAspect="1" noChangeArrowheads="1"/>
            </p:cNvPicPr>
            <p:nvPr/>
          </p:nvPicPr>
          <p:blipFill>
            <a:blip r:embed="rId7"/>
            <a:srcRect/>
            <a:stretch>
              <a:fillRect/>
            </a:stretch>
          </p:blipFill>
          <p:spPr bwMode="auto">
            <a:xfrm>
              <a:off x="4447119" y="3995721"/>
              <a:ext cx="76554" cy="504825"/>
            </a:xfrm>
            <a:prstGeom prst="rect">
              <a:avLst/>
            </a:prstGeom>
            <a:blipFill dpi="0" rotWithShape="0">
              <a:blip/>
              <a:srcRect/>
              <a:stretch>
                <a:fillRect/>
              </a:stretch>
            </a:blipFill>
            <a:ln w="9525">
              <a:noFill/>
              <a:miter lim="800000"/>
              <a:headEnd/>
              <a:tailEnd/>
            </a:ln>
          </p:spPr>
        </p:pic>
        <p:pic>
          <p:nvPicPr>
            <p:cNvPr id="849" name="Picture 182"/>
            <p:cNvPicPr>
              <a:picLocks noChangeAspect="1" noChangeArrowheads="1"/>
            </p:cNvPicPr>
            <p:nvPr/>
          </p:nvPicPr>
          <p:blipFill>
            <a:blip r:embed="rId2"/>
            <a:srcRect/>
            <a:stretch>
              <a:fillRect/>
            </a:stretch>
          </p:blipFill>
          <p:spPr bwMode="auto">
            <a:xfrm>
              <a:off x="4431438" y="3908408"/>
              <a:ext cx="114370" cy="257175"/>
            </a:xfrm>
            <a:prstGeom prst="rect">
              <a:avLst/>
            </a:prstGeom>
            <a:blipFill dpi="0" rotWithShape="0">
              <a:blip/>
              <a:srcRect/>
              <a:stretch>
                <a:fillRect/>
              </a:stretch>
            </a:blipFill>
            <a:ln w="9525">
              <a:noFill/>
              <a:miter lim="800000"/>
              <a:headEnd/>
              <a:tailEnd/>
            </a:ln>
          </p:spPr>
        </p:pic>
        <p:pic>
          <p:nvPicPr>
            <p:cNvPr id="850" name="Picture 183"/>
            <p:cNvPicPr>
              <a:picLocks noChangeAspect="1" noChangeArrowheads="1"/>
            </p:cNvPicPr>
            <p:nvPr/>
          </p:nvPicPr>
          <p:blipFill>
            <a:blip r:embed="rId7"/>
            <a:srcRect/>
            <a:stretch>
              <a:fillRect/>
            </a:stretch>
          </p:blipFill>
          <p:spPr bwMode="auto">
            <a:xfrm>
              <a:off x="3450066" y="3995721"/>
              <a:ext cx="76555" cy="504825"/>
            </a:xfrm>
            <a:prstGeom prst="rect">
              <a:avLst/>
            </a:prstGeom>
            <a:blipFill dpi="0" rotWithShape="0">
              <a:blip/>
              <a:srcRect/>
              <a:stretch>
                <a:fillRect/>
              </a:stretch>
            </a:blipFill>
            <a:ln w="9525">
              <a:noFill/>
              <a:miter lim="800000"/>
              <a:headEnd/>
              <a:tailEnd/>
            </a:ln>
          </p:spPr>
        </p:pic>
        <p:pic>
          <p:nvPicPr>
            <p:cNvPr id="851" name="Picture 184"/>
            <p:cNvPicPr>
              <a:picLocks noChangeAspect="1" noChangeArrowheads="1"/>
            </p:cNvPicPr>
            <p:nvPr/>
          </p:nvPicPr>
          <p:blipFill>
            <a:blip r:embed="rId2"/>
            <a:srcRect/>
            <a:stretch>
              <a:fillRect/>
            </a:stretch>
          </p:blipFill>
          <p:spPr bwMode="auto">
            <a:xfrm>
              <a:off x="3434387" y="3908408"/>
              <a:ext cx="114370" cy="257175"/>
            </a:xfrm>
            <a:prstGeom prst="rect">
              <a:avLst/>
            </a:prstGeom>
            <a:blipFill dpi="0" rotWithShape="0">
              <a:blip/>
              <a:srcRect/>
              <a:stretch>
                <a:fillRect/>
              </a:stretch>
            </a:blipFill>
            <a:ln w="9525">
              <a:noFill/>
              <a:miter lim="800000"/>
              <a:headEnd/>
              <a:tailEnd/>
            </a:ln>
          </p:spPr>
        </p:pic>
        <p:pic>
          <p:nvPicPr>
            <p:cNvPr id="852" name="Picture 185"/>
            <p:cNvPicPr>
              <a:picLocks noChangeAspect="1" noChangeArrowheads="1"/>
            </p:cNvPicPr>
            <p:nvPr/>
          </p:nvPicPr>
          <p:blipFill>
            <a:blip r:embed="rId7"/>
            <a:srcRect/>
            <a:stretch>
              <a:fillRect/>
            </a:stretch>
          </p:blipFill>
          <p:spPr bwMode="auto">
            <a:xfrm>
              <a:off x="4124299" y="3995721"/>
              <a:ext cx="74709" cy="504825"/>
            </a:xfrm>
            <a:prstGeom prst="rect">
              <a:avLst/>
            </a:prstGeom>
            <a:blipFill dpi="0" rotWithShape="0">
              <a:blip/>
              <a:srcRect/>
              <a:stretch>
                <a:fillRect/>
              </a:stretch>
            </a:blipFill>
            <a:ln w="9525">
              <a:noFill/>
              <a:miter lim="800000"/>
              <a:headEnd/>
              <a:tailEnd/>
            </a:ln>
          </p:spPr>
        </p:pic>
        <p:pic>
          <p:nvPicPr>
            <p:cNvPr id="853" name="Picture 186"/>
            <p:cNvPicPr>
              <a:picLocks noChangeAspect="1" noChangeArrowheads="1"/>
            </p:cNvPicPr>
            <p:nvPr/>
          </p:nvPicPr>
          <p:blipFill>
            <a:blip r:embed="rId7"/>
            <a:srcRect/>
            <a:stretch>
              <a:fillRect/>
            </a:stretch>
          </p:blipFill>
          <p:spPr bwMode="auto">
            <a:xfrm>
              <a:off x="4296777" y="3995721"/>
              <a:ext cx="76555" cy="504825"/>
            </a:xfrm>
            <a:prstGeom prst="rect">
              <a:avLst/>
            </a:prstGeom>
            <a:blipFill dpi="0" rotWithShape="0">
              <a:blip/>
              <a:srcRect/>
              <a:stretch>
                <a:fillRect/>
              </a:stretch>
            </a:blipFill>
            <a:ln w="9525">
              <a:noFill/>
              <a:miter lim="800000"/>
              <a:headEnd/>
              <a:tailEnd/>
            </a:ln>
          </p:spPr>
        </p:pic>
        <p:pic>
          <p:nvPicPr>
            <p:cNvPr id="854" name="Picture 187"/>
            <p:cNvPicPr>
              <a:picLocks noChangeAspect="1" noChangeArrowheads="1"/>
            </p:cNvPicPr>
            <p:nvPr/>
          </p:nvPicPr>
          <p:blipFill>
            <a:blip r:embed="rId7"/>
            <a:srcRect/>
            <a:stretch>
              <a:fillRect/>
            </a:stretch>
          </p:blipFill>
          <p:spPr bwMode="auto">
            <a:xfrm>
              <a:off x="3614243" y="3995721"/>
              <a:ext cx="76555" cy="504825"/>
            </a:xfrm>
            <a:prstGeom prst="rect">
              <a:avLst/>
            </a:prstGeom>
            <a:blipFill dpi="0" rotWithShape="0">
              <a:blip/>
              <a:srcRect/>
              <a:stretch>
                <a:fillRect/>
              </a:stretch>
            </a:blipFill>
            <a:ln w="9525">
              <a:noFill/>
              <a:miter lim="800000"/>
              <a:headEnd/>
              <a:tailEnd/>
            </a:ln>
          </p:spPr>
        </p:pic>
        <p:pic>
          <p:nvPicPr>
            <p:cNvPr id="855" name="Picture 188"/>
            <p:cNvPicPr>
              <a:picLocks noChangeAspect="1" noChangeArrowheads="1"/>
            </p:cNvPicPr>
            <p:nvPr/>
          </p:nvPicPr>
          <p:blipFill>
            <a:blip r:embed="rId2"/>
            <a:srcRect/>
            <a:stretch>
              <a:fillRect/>
            </a:stretch>
          </p:blipFill>
          <p:spPr bwMode="auto">
            <a:xfrm>
              <a:off x="3598564" y="3908408"/>
              <a:ext cx="116215" cy="257175"/>
            </a:xfrm>
            <a:prstGeom prst="rect">
              <a:avLst/>
            </a:prstGeom>
            <a:blipFill dpi="0" rotWithShape="0">
              <a:blip/>
              <a:srcRect/>
              <a:stretch>
                <a:fillRect/>
              </a:stretch>
            </a:blipFill>
            <a:ln w="9525">
              <a:noFill/>
              <a:miter lim="800000"/>
              <a:headEnd/>
              <a:tailEnd/>
            </a:ln>
          </p:spPr>
        </p:pic>
        <p:grpSp>
          <p:nvGrpSpPr>
            <p:cNvPr id="856" name="Group 189"/>
            <p:cNvGrpSpPr>
              <a:grpSpLocks noChangeAspect="1"/>
            </p:cNvGrpSpPr>
            <p:nvPr/>
          </p:nvGrpSpPr>
          <p:grpSpPr bwMode="auto">
            <a:xfrm>
              <a:off x="2574764" y="3057508"/>
              <a:ext cx="288693" cy="254000"/>
              <a:chOff x="769" y="1576"/>
              <a:chExt cx="368" cy="188"/>
            </a:xfrm>
          </p:grpSpPr>
          <p:pic>
            <p:nvPicPr>
              <p:cNvPr id="1036" name="Picture 190"/>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037" name="Picture 191"/>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857" name="Picture 192"/>
            <p:cNvPicPr>
              <a:picLocks noChangeAspect="1" noChangeArrowheads="1"/>
            </p:cNvPicPr>
            <p:nvPr/>
          </p:nvPicPr>
          <p:blipFill>
            <a:blip r:embed="rId7"/>
            <a:srcRect/>
            <a:stretch>
              <a:fillRect/>
            </a:stretch>
          </p:blipFill>
          <p:spPr bwMode="auto">
            <a:xfrm>
              <a:off x="3786722" y="3995721"/>
              <a:ext cx="78399" cy="504825"/>
            </a:xfrm>
            <a:prstGeom prst="rect">
              <a:avLst/>
            </a:prstGeom>
            <a:blipFill dpi="0" rotWithShape="0">
              <a:blip/>
              <a:srcRect/>
              <a:stretch>
                <a:fillRect/>
              </a:stretch>
            </a:blipFill>
            <a:ln w="9525">
              <a:noFill/>
              <a:miter lim="800000"/>
              <a:headEnd/>
              <a:tailEnd/>
            </a:ln>
          </p:spPr>
        </p:pic>
        <p:pic>
          <p:nvPicPr>
            <p:cNvPr id="858" name="Picture 193"/>
            <p:cNvPicPr>
              <a:picLocks noChangeAspect="1" noChangeArrowheads="1"/>
            </p:cNvPicPr>
            <p:nvPr/>
          </p:nvPicPr>
          <p:blipFill>
            <a:blip r:embed="rId7"/>
            <a:srcRect/>
            <a:stretch>
              <a:fillRect/>
            </a:stretch>
          </p:blipFill>
          <p:spPr bwMode="auto">
            <a:xfrm>
              <a:off x="3958277" y="3995721"/>
              <a:ext cx="76554" cy="504825"/>
            </a:xfrm>
            <a:prstGeom prst="rect">
              <a:avLst/>
            </a:prstGeom>
            <a:blipFill dpi="0" rotWithShape="0">
              <a:blip/>
              <a:srcRect/>
              <a:stretch>
                <a:fillRect/>
              </a:stretch>
            </a:blipFill>
            <a:ln w="9525">
              <a:noFill/>
              <a:miter lim="800000"/>
              <a:headEnd/>
              <a:tailEnd/>
            </a:ln>
          </p:spPr>
        </p:pic>
        <p:pic>
          <p:nvPicPr>
            <p:cNvPr id="859" name="Picture 194"/>
            <p:cNvPicPr>
              <a:picLocks noChangeAspect="1" noChangeArrowheads="1"/>
            </p:cNvPicPr>
            <p:nvPr/>
          </p:nvPicPr>
          <p:blipFill>
            <a:blip r:embed="rId7"/>
            <a:srcRect/>
            <a:stretch>
              <a:fillRect/>
            </a:stretch>
          </p:blipFill>
          <p:spPr bwMode="auto">
            <a:xfrm>
              <a:off x="3123557" y="3995721"/>
              <a:ext cx="75632" cy="504825"/>
            </a:xfrm>
            <a:prstGeom prst="rect">
              <a:avLst/>
            </a:prstGeom>
            <a:blipFill dpi="0" rotWithShape="0">
              <a:blip/>
              <a:srcRect/>
              <a:stretch>
                <a:fillRect/>
              </a:stretch>
            </a:blipFill>
            <a:ln w="9525">
              <a:noFill/>
              <a:miter lim="800000"/>
              <a:headEnd/>
              <a:tailEnd/>
            </a:ln>
          </p:spPr>
        </p:pic>
        <p:pic>
          <p:nvPicPr>
            <p:cNvPr id="860" name="Picture 195"/>
            <p:cNvPicPr>
              <a:picLocks noChangeAspect="1" noChangeArrowheads="1"/>
            </p:cNvPicPr>
            <p:nvPr/>
          </p:nvPicPr>
          <p:blipFill>
            <a:blip r:embed="rId3"/>
            <a:srcRect/>
            <a:stretch>
              <a:fillRect/>
            </a:stretch>
          </p:blipFill>
          <p:spPr bwMode="auto">
            <a:xfrm>
              <a:off x="3107878" y="3908408"/>
              <a:ext cx="114370" cy="257175"/>
            </a:xfrm>
            <a:prstGeom prst="rect">
              <a:avLst/>
            </a:prstGeom>
            <a:blipFill dpi="0" rotWithShape="0">
              <a:blip/>
              <a:srcRect/>
              <a:stretch>
                <a:fillRect/>
              </a:stretch>
            </a:blipFill>
            <a:ln w="9525">
              <a:noFill/>
              <a:miter lim="800000"/>
              <a:headEnd/>
              <a:tailEnd/>
            </a:ln>
          </p:spPr>
        </p:pic>
        <p:pic>
          <p:nvPicPr>
            <p:cNvPr id="861" name="Picture 196"/>
            <p:cNvPicPr>
              <a:picLocks noChangeAspect="1" noChangeArrowheads="1"/>
            </p:cNvPicPr>
            <p:nvPr/>
          </p:nvPicPr>
          <p:blipFill>
            <a:blip r:embed="rId7"/>
            <a:srcRect/>
            <a:stretch>
              <a:fillRect/>
            </a:stretch>
          </p:blipFill>
          <p:spPr bwMode="auto">
            <a:xfrm>
              <a:off x="3296036" y="3995721"/>
              <a:ext cx="76554" cy="504825"/>
            </a:xfrm>
            <a:prstGeom prst="rect">
              <a:avLst/>
            </a:prstGeom>
            <a:blipFill dpi="0" rotWithShape="0">
              <a:blip/>
              <a:srcRect/>
              <a:stretch>
                <a:fillRect/>
              </a:stretch>
            </a:blipFill>
            <a:ln w="9525">
              <a:noFill/>
              <a:miter lim="800000"/>
              <a:headEnd/>
              <a:tailEnd/>
            </a:ln>
          </p:spPr>
        </p:pic>
        <p:pic>
          <p:nvPicPr>
            <p:cNvPr id="862" name="Picture 197"/>
            <p:cNvPicPr>
              <a:picLocks noChangeAspect="1" noChangeArrowheads="1"/>
            </p:cNvPicPr>
            <p:nvPr/>
          </p:nvPicPr>
          <p:blipFill>
            <a:blip r:embed="rId2"/>
            <a:srcRect/>
            <a:stretch>
              <a:fillRect/>
            </a:stretch>
          </p:blipFill>
          <p:spPr bwMode="auto">
            <a:xfrm>
              <a:off x="3280356" y="3908408"/>
              <a:ext cx="116215" cy="257175"/>
            </a:xfrm>
            <a:prstGeom prst="rect">
              <a:avLst/>
            </a:prstGeom>
            <a:blipFill dpi="0" rotWithShape="0">
              <a:blip/>
              <a:srcRect/>
              <a:stretch>
                <a:fillRect/>
              </a:stretch>
            </a:blipFill>
            <a:ln w="9525">
              <a:noFill/>
              <a:miter lim="800000"/>
              <a:headEnd/>
              <a:tailEnd/>
            </a:ln>
          </p:spPr>
        </p:pic>
        <p:pic>
          <p:nvPicPr>
            <p:cNvPr id="863" name="Picture 198"/>
            <p:cNvPicPr>
              <a:picLocks noChangeAspect="1" noChangeArrowheads="1"/>
            </p:cNvPicPr>
            <p:nvPr/>
          </p:nvPicPr>
          <p:blipFill>
            <a:blip r:embed="rId7"/>
            <a:srcRect/>
            <a:stretch>
              <a:fillRect/>
            </a:stretch>
          </p:blipFill>
          <p:spPr bwMode="auto">
            <a:xfrm>
              <a:off x="2785980" y="3995721"/>
              <a:ext cx="80244" cy="504825"/>
            </a:xfrm>
            <a:prstGeom prst="rect">
              <a:avLst/>
            </a:prstGeom>
            <a:blipFill dpi="0" rotWithShape="0">
              <a:blip/>
              <a:srcRect/>
              <a:stretch>
                <a:fillRect/>
              </a:stretch>
            </a:blipFill>
            <a:ln w="9525">
              <a:noFill/>
              <a:miter lim="800000"/>
              <a:headEnd/>
              <a:tailEnd/>
            </a:ln>
          </p:spPr>
        </p:pic>
        <p:pic>
          <p:nvPicPr>
            <p:cNvPr id="864" name="Picture 199"/>
            <p:cNvPicPr>
              <a:picLocks noChangeAspect="1" noChangeArrowheads="1"/>
            </p:cNvPicPr>
            <p:nvPr/>
          </p:nvPicPr>
          <p:blipFill>
            <a:blip r:embed="rId2"/>
            <a:srcRect/>
            <a:stretch>
              <a:fillRect/>
            </a:stretch>
          </p:blipFill>
          <p:spPr bwMode="auto">
            <a:xfrm>
              <a:off x="2772145" y="3908408"/>
              <a:ext cx="116215" cy="257175"/>
            </a:xfrm>
            <a:prstGeom prst="rect">
              <a:avLst/>
            </a:prstGeom>
            <a:blipFill dpi="0" rotWithShape="0">
              <a:blip/>
              <a:srcRect/>
              <a:stretch>
                <a:fillRect/>
              </a:stretch>
            </a:blipFill>
            <a:ln w="9525">
              <a:noFill/>
              <a:miter lim="800000"/>
              <a:headEnd/>
              <a:tailEnd/>
            </a:ln>
          </p:spPr>
        </p:pic>
        <p:pic>
          <p:nvPicPr>
            <p:cNvPr id="865" name="Picture 200"/>
            <p:cNvPicPr>
              <a:picLocks noChangeAspect="1" noChangeArrowheads="1"/>
            </p:cNvPicPr>
            <p:nvPr/>
          </p:nvPicPr>
          <p:blipFill>
            <a:blip r:embed="rId7"/>
            <a:srcRect/>
            <a:stretch>
              <a:fillRect/>
            </a:stretch>
          </p:blipFill>
          <p:spPr bwMode="auto">
            <a:xfrm>
              <a:off x="2957536" y="3995721"/>
              <a:ext cx="76555" cy="504825"/>
            </a:xfrm>
            <a:prstGeom prst="rect">
              <a:avLst/>
            </a:prstGeom>
            <a:blipFill dpi="0" rotWithShape="0">
              <a:blip/>
              <a:srcRect/>
              <a:stretch>
                <a:fillRect/>
              </a:stretch>
            </a:blipFill>
            <a:ln w="9525">
              <a:noFill/>
              <a:miter lim="800000"/>
              <a:headEnd/>
              <a:tailEnd/>
            </a:ln>
          </p:spPr>
        </p:pic>
        <p:pic>
          <p:nvPicPr>
            <p:cNvPr id="866" name="Picture 201"/>
            <p:cNvPicPr>
              <a:picLocks noChangeAspect="1" noChangeArrowheads="1"/>
            </p:cNvPicPr>
            <p:nvPr/>
          </p:nvPicPr>
          <p:blipFill>
            <a:blip r:embed="rId3"/>
            <a:srcRect/>
            <a:stretch>
              <a:fillRect/>
            </a:stretch>
          </p:blipFill>
          <p:spPr bwMode="auto">
            <a:xfrm>
              <a:off x="2942778" y="3908408"/>
              <a:ext cx="114370" cy="257175"/>
            </a:xfrm>
            <a:prstGeom prst="rect">
              <a:avLst/>
            </a:prstGeom>
            <a:blipFill dpi="0" rotWithShape="0">
              <a:blip/>
              <a:srcRect/>
              <a:stretch>
                <a:fillRect/>
              </a:stretch>
            </a:blipFill>
            <a:ln w="9525">
              <a:noFill/>
              <a:miter lim="800000"/>
              <a:headEnd/>
              <a:tailEnd/>
            </a:ln>
          </p:spPr>
        </p:pic>
        <p:grpSp>
          <p:nvGrpSpPr>
            <p:cNvPr id="867" name="Group 202"/>
            <p:cNvGrpSpPr>
              <a:grpSpLocks noChangeAspect="1"/>
            </p:cNvGrpSpPr>
            <p:nvPr/>
          </p:nvGrpSpPr>
          <p:grpSpPr bwMode="auto">
            <a:xfrm>
              <a:off x="2481607" y="3927458"/>
              <a:ext cx="116215" cy="590550"/>
              <a:chOff x="873" y="2568"/>
              <a:chExt cx="148" cy="436"/>
            </a:xfrm>
          </p:grpSpPr>
          <p:pic>
            <p:nvPicPr>
              <p:cNvPr id="1034" name="Picture 203"/>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035" name="Picture 204"/>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868" name="Picture 205"/>
            <p:cNvPicPr>
              <a:picLocks noChangeAspect="1" noChangeArrowheads="1"/>
            </p:cNvPicPr>
            <p:nvPr/>
          </p:nvPicPr>
          <p:blipFill>
            <a:blip r:embed="rId2"/>
            <a:srcRect/>
            <a:stretch>
              <a:fillRect/>
            </a:stretch>
          </p:blipFill>
          <p:spPr bwMode="auto">
            <a:xfrm>
              <a:off x="2931710" y="3481371"/>
              <a:ext cx="115293" cy="254000"/>
            </a:xfrm>
            <a:prstGeom prst="rect">
              <a:avLst/>
            </a:prstGeom>
            <a:blipFill dpi="0" rotWithShape="0">
              <a:blip/>
              <a:srcRect/>
              <a:stretch>
                <a:fillRect/>
              </a:stretch>
            </a:blipFill>
            <a:ln w="9525">
              <a:noFill/>
              <a:miter lim="800000"/>
              <a:headEnd/>
              <a:tailEnd/>
            </a:ln>
          </p:spPr>
        </p:pic>
        <p:pic>
          <p:nvPicPr>
            <p:cNvPr id="869" name="Picture 206"/>
            <p:cNvPicPr>
              <a:picLocks noChangeAspect="1" noChangeArrowheads="1"/>
            </p:cNvPicPr>
            <p:nvPr/>
          </p:nvPicPr>
          <p:blipFill>
            <a:blip r:embed="rId2"/>
            <a:srcRect/>
            <a:stretch>
              <a:fillRect/>
            </a:stretch>
          </p:blipFill>
          <p:spPr bwMode="auto">
            <a:xfrm>
              <a:off x="3038702" y="3665521"/>
              <a:ext cx="114370" cy="254000"/>
            </a:xfrm>
            <a:prstGeom prst="rect">
              <a:avLst/>
            </a:prstGeom>
            <a:blipFill dpi="0" rotWithShape="0">
              <a:blip/>
              <a:srcRect/>
              <a:stretch>
                <a:fillRect/>
              </a:stretch>
            </a:blipFill>
            <a:ln w="9525">
              <a:noFill/>
              <a:miter lim="800000"/>
              <a:headEnd/>
              <a:tailEnd/>
            </a:ln>
          </p:spPr>
        </p:pic>
        <p:grpSp>
          <p:nvGrpSpPr>
            <p:cNvPr id="870" name="Group 207"/>
            <p:cNvGrpSpPr>
              <a:grpSpLocks noChangeAspect="1"/>
            </p:cNvGrpSpPr>
            <p:nvPr/>
          </p:nvGrpSpPr>
          <p:grpSpPr bwMode="auto">
            <a:xfrm>
              <a:off x="2989818" y="3282933"/>
              <a:ext cx="290537" cy="252413"/>
              <a:chOff x="769" y="1576"/>
              <a:chExt cx="368" cy="188"/>
            </a:xfrm>
          </p:grpSpPr>
          <p:pic>
            <p:nvPicPr>
              <p:cNvPr id="1032" name="Picture 208"/>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033" name="Picture 209"/>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871" name="Group 210"/>
            <p:cNvGrpSpPr>
              <a:grpSpLocks noChangeAspect="1"/>
            </p:cNvGrpSpPr>
            <p:nvPr/>
          </p:nvGrpSpPr>
          <p:grpSpPr bwMode="auto">
            <a:xfrm>
              <a:off x="3132781" y="3465496"/>
              <a:ext cx="288693" cy="254000"/>
              <a:chOff x="769" y="1576"/>
              <a:chExt cx="368" cy="188"/>
            </a:xfrm>
          </p:grpSpPr>
          <p:pic>
            <p:nvPicPr>
              <p:cNvPr id="1030" name="Picture 211"/>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031" name="Picture 212"/>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872" name="Group 213"/>
            <p:cNvGrpSpPr>
              <a:grpSpLocks noChangeAspect="1"/>
            </p:cNvGrpSpPr>
            <p:nvPr/>
          </p:nvGrpSpPr>
          <p:grpSpPr bwMode="auto">
            <a:xfrm>
              <a:off x="2662386" y="3681396"/>
              <a:ext cx="114370" cy="592137"/>
              <a:chOff x="848" y="1424"/>
              <a:chExt cx="73" cy="218"/>
            </a:xfrm>
          </p:grpSpPr>
          <p:pic>
            <p:nvPicPr>
              <p:cNvPr id="1028" name="Picture 214"/>
              <p:cNvPicPr>
                <a:picLocks noChangeAspect="1" noChangeArrowheads="1"/>
              </p:cNvPicPr>
              <p:nvPr/>
            </p:nvPicPr>
            <p:blipFill>
              <a:blip r:embed="rId7"/>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1029" name="Picture 215"/>
              <p:cNvPicPr>
                <a:picLocks noChangeAspect="1" noChangeArrowheads="1"/>
              </p:cNvPicPr>
              <p:nvPr/>
            </p:nvPicPr>
            <p:blipFill>
              <a:blip r:embed="rId2"/>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873" name="Group 216"/>
            <p:cNvGrpSpPr>
              <a:grpSpLocks noChangeAspect="1"/>
            </p:cNvGrpSpPr>
            <p:nvPr/>
          </p:nvGrpSpPr>
          <p:grpSpPr bwMode="auto">
            <a:xfrm>
              <a:off x="2505588" y="3322621"/>
              <a:ext cx="114370" cy="573087"/>
              <a:chOff x="748" y="1288"/>
              <a:chExt cx="73" cy="212"/>
            </a:xfrm>
          </p:grpSpPr>
          <p:pic>
            <p:nvPicPr>
              <p:cNvPr id="1026" name="Picture 217"/>
              <p:cNvPicPr>
                <a:picLocks noChangeAspect="1" noChangeArrowheads="1"/>
              </p:cNvPicPr>
              <p:nvPr/>
            </p:nvPicPr>
            <p:blipFill>
              <a:blip r:embed="rId7"/>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1027" name="Picture 218"/>
              <p:cNvPicPr>
                <a:picLocks noChangeAspect="1" noChangeArrowheads="1"/>
              </p:cNvPicPr>
              <p:nvPr/>
            </p:nvPicPr>
            <p:blipFill>
              <a:blip r:embed="rId2"/>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874" name="Group 219"/>
            <p:cNvGrpSpPr>
              <a:grpSpLocks noChangeAspect="1"/>
            </p:cNvGrpSpPr>
            <p:nvPr/>
          </p:nvGrpSpPr>
          <p:grpSpPr bwMode="auto">
            <a:xfrm>
              <a:off x="2585832" y="3506771"/>
              <a:ext cx="112526" cy="563562"/>
              <a:chOff x="799" y="1356"/>
              <a:chExt cx="72" cy="209"/>
            </a:xfrm>
          </p:grpSpPr>
          <p:pic>
            <p:nvPicPr>
              <p:cNvPr id="1024" name="Picture 220"/>
              <p:cNvPicPr>
                <a:picLocks noChangeAspect="1" noChangeArrowheads="1"/>
              </p:cNvPicPr>
              <p:nvPr/>
            </p:nvPicPr>
            <p:blipFill>
              <a:blip r:embed="rId7"/>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1025" name="Picture 221"/>
              <p:cNvPicPr>
                <a:picLocks noChangeAspect="1" noChangeArrowheads="1"/>
              </p:cNvPicPr>
              <p:nvPr/>
            </p:nvPicPr>
            <p:blipFill>
              <a:blip r:embed="rId2"/>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875" name="Group 222"/>
            <p:cNvGrpSpPr>
              <a:grpSpLocks noChangeAspect="1"/>
            </p:cNvGrpSpPr>
            <p:nvPr/>
          </p:nvGrpSpPr>
          <p:grpSpPr bwMode="auto">
            <a:xfrm>
              <a:off x="2588599" y="4148121"/>
              <a:ext cx="116215" cy="588962"/>
              <a:chOff x="873" y="2568"/>
              <a:chExt cx="148" cy="436"/>
            </a:xfrm>
          </p:grpSpPr>
          <p:pic>
            <p:nvPicPr>
              <p:cNvPr id="1022" name="Picture 223"/>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023" name="Picture 224"/>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876" name="Group 225"/>
            <p:cNvGrpSpPr>
              <a:grpSpLocks noChangeAspect="1"/>
            </p:cNvGrpSpPr>
            <p:nvPr/>
          </p:nvGrpSpPr>
          <p:grpSpPr bwMode="auto">
            <a:xfrm>
              <a:off x="2669765" y="4356083"/>
              <a:ext cx="116215" cy="588963"/>
              <a:chOff x="873" y="2568"/>
              <a:chExt cx="148" cy="436"/>
            </a:xfrm>
          </p:grpSpPr>
          <p:pic>
            <p:nvPicPr>
              <p:cNvPr id="1020" name="Picture 226"/>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021" name="Picture 227"/>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877" name="Picture 228"/>
            <p:cNvPicPr>
              <a:picLocks noChangeAspect="1" noChangeArrowheads="1"/>
            </p:cNvPicPr>
            <p:nvPr/>
          </p:nvPicPr>
          <p:blipFill>
            <a:blip r:embed="rId2"/>
            <a:srcRect/>
            <a:stretch>
              <a:fillRect/>
            </a:stretch>
          </p:blipFill>
          <p:spPr bwMode="auto">
            <a:xfrm>
              <a:off x="3488805" y="3290871"/>
              <a:ext cx="118060" cy="254000"/>
            </a:xfrm>
            <a:prstGeom prst="rect">
              <a:avLst/>
            </a:prstGeom>
            <a:blipFill dpi="0" rotWithShape="0">
              <a:blip/>
              <a:srcRect/>
              <a:stretch>
                <a:fillRect/>
              </a:stretch>
            </a:blipFill>
            <a:ln w="9525">
              <a:noFill/>
              <a:miter lim="800000"/>
              <a:headEnd/>
              <a:tailEnd/>
            </a:ln>
          </p:spPr>
        </p:pic>
        <p:pic>
          <p:nvPicPr>
            <p:cNvPr id="878" name="Picture 229"/>
            <p:cNvPicPr>
              <a:picLocks noChangeAspect="1" noChangeArrowheads="1"/>
            </p:cNvPicPr>
            <p:nvPr/>
          </p:nvPicPr>
          <p:blipFill>
            <a:blip r:embed="rId2"/>
            <a:srcRect/>
            <a:stretch>
              <a:fillRect/>
            </a:stretch>
          </p:blipFill>
          <p:spPr bwMode="auto">
            <a:xfrm>
              <a:off x="3596719" y="3473433"/>
              <a:ext cx="116215" cy="254000"/>
            </a:xfrm>
            <a:prstGeom prst="rect">
              <a:avLst/>
            </a:prstGeom>
            <a:blipFill dpi="0" rotWithShape="0">
              <a:blip/>
              <a:srcRect/>
              <a:stretch>
                <a:fillRect/>
              </a:stretch>
            </a:blipFill>
            <a:ln w="9525">
              <a:noFill/>
              <a:miter lim="800000"/>
              <a:headEnd/>
              <a:tailEnd/>
            </a:ln>
          </p:spPr>
        </p:pic>
        <p:pic>
          <p:nvPicPr>
            <p:cNvPr id="879" name="Picture 230"/>
            <p:cNvPicPr>
              <a:picLocks noChangeAspect="1" noChangeArrowheads="1"/>
            </p:cNvPicPr>
            <p:nvPr/>
          </p:nvPicPr>
          <p:blipFill>
            <a:blip r:embed="rId2"/>
            <a:srcRect/>
            <a:stretch>
              <a:fillRect/>
            </a:stretch>
          </p:blipFill>
          <p:spPr bwMode="auto">
            <a:xfrm>
              <a:off x="5504123" y="3298808"/>
              <a:ext cx="116215" cy="254000"/>
            </a:xfrm>
            <a:prstGeom prst="rect">
              <a:avLst/>
            </a:prstGeom>
            <a:blipFill dpi="0" rotWithShape="0">
              <a:blip/>
              <a:srcRect/>
              <a:stretch>
                <a:fillRect/>
              </a:stretch>
            </a:blipFill>
            <a:ln w="9525">
              <a:noFill/>
              <a:miter lim="800000"/>
              <a:headEnd/>
              <a:tailEnd/>
            </a:ln>
          </p:spPr>
        </p:pic>
        <p:pic>
          <p:nvPicPr>
            <p:cNvPr id="880" name="Picture 231"/>
            <p:cNvPicPr>
              <a:picLocks noChangeAspect="1" noChangeArrowheads="1"/>
            </p:cNvPicPr>
            <p:nvPr/>
          </p:nvPicPr>
          <p:blipFill>
            <a:blip r:embed="rId2"/>
            <a:srcRect/>
            <a:stretch>
              <a:fillRect/>
            </a:stretch>
          </p:blipFill>
          <p:spPr bwMode="auto">
            <a:xfrm>
              <a:off x="5329800" y="3298808"/>
              <a:ext cx="116215" cy="254000"/>
            </a:xfrm>
            <a:prstGeom prst="rect">
              <a:avLst/>
            </a:prstGeom>
            <a:blipFill dpi="0" rotWithShape="0">
              <a:blip/>
              <a:srcRect/>
              <a:stretch>
                <a:fillRect/>
              </a:stretch>
            </a:blipFill>
            <a:ln w="9525">
              <a:noFill/>
              <a:miter lim="800000"/>
              <a:headEnd/>
              <a:tailEnd/>
            </a:ln>
          </p:spPr>
        </p:pic>
        <p:pic>
          <p:nvPicPr>
            <p:cNvPr id="881" name="Picture 232"/>
            <p:cNvPicPr>
              <a:picLocks noChangeAspect="1" noChangeArrowheads="1"/>
            </p:cNvPicPr>
            <p:nvPr/>
          </p:nvPicPr>
          <p:blipFill>
            <a:blip r:embed="rId2"/>
            <a:srcRect/>
            <a:stretch>
              <a:fillRect/>
            </a:stretch>
          </p:blipFill>
          <p:spPr bwMode="auto">
            <a:xfrm>
              <a:off x="5612959" y="3481371"/>
              <a:ext cx="114370" cy="254000"/>
            </a:xfrm>
            <a:prstGeom prst="rect">
              <a:avLst/>
            </a:prstGeom>
            <a:blipFill dpi="0" rotWithShape="0">
              <a:blip/>
              <a:srcRect/>
              <a:stretch>
                <a:fillRect/>
              </a:stretch>
            </a:blipFill>
            <a:ln w="9525">
              <a:noFill/>
              <a:miter lim="800000"/>
              <a:headEnd/>
              <a:tailEnd/>
            </a:ln>
          </p:spPr>
        </p:pic>
        <p:pic>
          <p:nvPicPr>
            <p:cNvPr id="882" name="Picture 233"/>
            <p:cNvPicPr>
              <a:picLocks noChangeAspect="1" noChangeArrowheads="1"/>
            </p:cNvPicPr>
            <p:nvPr/>
          </p:nvPicPr>
          <p:blipFill>
            <a:blip r:embed="rId2"/>
            <a:srcRect/>
            <a:stretch>
              <a:fillRect/>
            </a:stretch>
          </p:blipFill>
          <p:spPr bwMode="auto">
            <a:xfrm>
              <a:off x="5436791" y="3481371"/>
              <a:ext cx="116215" cy="254000"/>
            </a:xfrm>
            <a:prstGeom prst="rect">
              <a:avLst/>
            </a:prstGeom>
            <a:blipFill dpi="0" rotWithShape="0">
              <a:blip/>
              <a:srcRect/>
              <a:stretch>
                <a:fillRect/>
              </a:stretch>
            </a:blipFill>
            <a:ln w="9525">
              <a:noFill/>
              <a:miter lim="800000"/>
              <a:headEnd/>
              <a:tailEnd/>
            </a:ln>
          </p:spPr>
        </p:pic>
        <p:pic>
          <p:nvPicPr>
            <p:cNvPr id="883" name="Picture 234"/>
            <p:cNvPicPr>
              <a:picLocks noChangeAspect="1" noChangeArrowheads="1"/>
            </p:cNvPicPr>
            <p:nvPr/>
          </p:nvPicPr>
          <p:blipFill>
            <a:blip r:embed="rId2"/>
            <a:srcRect/>
            <a:stretch>
              <a:fillRect/>
            </a:stretch>
          </p:blipFill>
          <p:spPr bwMode="auto">
            <a:xfrm>
              <a:off x="5719028" y="3665521"/>
              <a:ext cx="114370" cy="254000"/>
            </a:xfrm>
            <a:prstGeom prst="rect">
              <a:avLst/>
            </a:prstGeom>
            <a:blipFill dpi="0" rotWithShape="0">
              <a:blip/>
              <a:srcRect/>
              <a:stretch>
                <a:fillRect/>
              </a:stretch>
            </a:blipFill>
            <a:ln w="9525">
              <a:noFill/>
              <a:miter lim="800000"/>
              <a:headEnd/>
              <a:tailEnd/>
            </a:ln>
          </p:spPr>
        </p:pic>
        <p:pic>
          <p:nvPicPr>
            <p:cNvPr id="884" name="Picture 235"/>
            <p:cNvPicPr>
              <a:picLocks noChangeAspect="1" noChangeArrowheads="1"/>
            </p:cNvPicPr>
            <p:nvPr/>
          </p:nvPicPr>
          <p:blipFill>
            <a:blip r:embed="rId2"/>
            <a:srcRect/>
            <a:stretch>
              <a:fillRect/>
            </a:stretch>
          </p:blipFill>
          <p:spPr bwMode="auto">
            <a:xfrm>
              <a:off x="5543783" y="3665521"/>
              <a:ext cx="117138" cy="254000"/>
            </a:xfrm>
            <a:prstGeom prst="rect">
              <a:avLst/>
            </a:prstGeom>
            <a:blipFill dpi="0" rotWithShape="0">
              <a:blip/>
              <a:srcRect/>
              <a:stretch>
                <a:fillRect/>
              </a:stretch>
            </a:blipFill>
            <a:ln w="9525">
              <a:noFill/>
              <a:miter lim="800000"/>
              <a:headEnd/>
              <a:tailEnd/>
            </a:ln>
          </p:spPr>
        </p:pic>
        <p:pic>
          <p:nvPicPr>
            <p:cNvPr id="885" name="Picture 236"/>
            <p:cNvPicPr>
              <a:picLocks noChangeAspect="1" noChangeArrowheads="1"/>
            </p:cNvPicPr>
            <p:nvPr/>
          </p:nvPicPr>
          <p:blipFill>
            <a:blip r:embed="rId2"/>
            <a:srcRect/>
            <a:stretch>
              <a:fillRect/>
            </a:stretch>
          </p:blipFill>
          <p:spPr bwMode="auto">
            <a:xfrm>
              <a:off x="4919358" y="3649646"/>
              <a:ext cx="116215" cy="254000"/>
            </a:xfrm>
            <a:prstGeom prst="rect">
              <a:avLst/>
            </a:prstGeom>
            <a:blipFill dpi="0" rotWithShape="0">
              <a:blip/>
              <a:srcRect/>
              <a:stretch>
                <a:fillRect/>
              </a:stretch>
            </a:blipFill>
            <a:ln w="9525">
              <a:noFill/>
              <a:miter lim="800000"/>
              <a:headEnd/>
              <a:tailEnd/>
            </a:ln>
          </p:spPr>
        </p:pic>
        <p:pic>
          <p:nvPicPr>
            <p:cNvPr id="886" name="Picture 237"/>
            <p:cNvPicPr>
              <a:picLocks noChangeAspect="1" noChangeArrowheads="1"/>
            </p:cNvPicPr>
            <p:nvPr/>
          </p:nvPicPr>
          <p:blipFill>
            <a:blip r:embed="rId2"/>
            <a:srcRect/>
            <a:stretch>
              <a:fillRect/>
            </a:stretch>
          </p:blipFill>
          <p:spPr bwMode="auto">
            <a:xfrm>
              <a:off x="5093680" y="3649646"/>
              <a:ext cx="115293" cy="254000"/>
            </a:xfrm>
            <a:prstGeom prst="rect">
              <a:avLst/>
            </a:prstGeom>
            <a:blipFill dpi="0" rotWithShape="0">
              <a:blip/>
              <a:srcRect/>
              <a:stretch>
                <a:fillRect/>
              </a:stretch>
            </a:blipFill>
            <a:ln w="9525">
              <a:noFill/>
              <a:miter lim="800000"/>
              <a:headEnd/>
              <a:tailEnd/>
            </a:ln>
          </p:spPr>
        </p:pic>
        <p:pic>
          <p:nvPicPr>
            <p:cNvPr id="887" name="Picture 238"/>
            <p:cNvPicPr>
              <a:picLocks noChangeAspect="1" noChangeArrowheads="1"/>
            </p:cNvPicPr>
            <p:nvPr/>
          </p:nvPicPr>
          <p:blipFill>
            <a:blip r:embed="rId2"/>
            <a:srcRect/>
            <a:stretch>
              <a:fillRect/>
            </a:stretch>
          </p:blipFill>
          <p:spPr bwMode="auto">
            <a:xfrm>
              <a:off x="5026349" y="3282933"/>
              <a:ext cx="115292" cy="252413"/>
            </a:xfrm>
            <a:prstGeom prst="rect">
              <a:avLst/>
            </a:prstGeom>
            <a:blipFill dpi="0" rotWithShape="0">
              <a:blip/>
              <a:srcRect/>
              <a:stretch>
                <a:fillRect/>
              </a:stretch>
            </a:blipFill>
            <a:ln w="9525">
              <a:noFill/>
              <a:miter lim="800000"/>
              <a:headEnd/>
              <a:tailEnd/>
            </a:ln>
          </p:spPr>
        </p:pic>
        <p:pic>
          <p:nvPicPr>
            <p:cNvPr id="888" name="Picture 239"/>
            <p:cNvPicPr>
              <a:picLocks noChangeAspect="1" noChangeArrowheads="1"/>
            </p:cNvPicPr>
            <p:nvPr/>
          </p:nvPicPr>
          <p:blipFill>
            <a:blip r:embed="rId2"/>
            <a:srcRect/>
            <a:stretch>
              <a:fillRect/>
            </a:stretch>
          </p:blipFill>
          <p:spPr bwMode="auto">
            <a:xfrm>
              <a:off x="5132418" y="3465496"/>
              <a:ext cx="118060" cy="254000"/>
            </a:xfrm>
            <a:prstGeom prst="rect">
              <a:avLst/>
            </a:prstGeom>
            <a:blipFill dpi="0" rotWithShape="0">
              <a:blip/>
              <a:srcRect/>
              <a:stretch>
                <a:fillRect/>
              </a:stretch>
            </a:blipFill>
            <a:ln w="9525">
              <a:noFill/>
              <a:miter lim="800000"/>
              <a:headEnd/>
              <a:tailEnd/>
            </a:ln>
          </p:spPr>
        </p:pic>
        <p:pic>
          <p:nvPicPr>
            <p:cNvPr id="889" name="Picture 240"/>
            <p:cNvPicPr>
              <a:picLocks noChangeAspect="1" noChangeArrowheads="1"/>
            </p:cNvPicPr>
            <p:nvPr/>
          </p:nvPicPr>
          <p:blipFill>
            <a:blip r:embed="rId2"/>
            <a:srcRect/>
            <a:stretch>
              <a:fillRect/>
            </a:stretch>
          </p:blipFill>
          <p:spPr bwMode="auto">
            <a:xfrm>
              <a:off x="5374072" y="3649646"/>
              <a:ext cx="116215" cy="254000"/>
            </a:xfrm>
            <a:prstGeom prst="rect">
              <a:avLst/>
            </a:prstGeom>
            <a:blipFill dpi="0" rotWithShape="0">
              <a:blip/>
              <a:srcRect/>
              <a:stretch>
                <a:fillRect/>
              </a:stretch>
            </a:blipFill>
            <a:ln w="9525">
              <a:noFill/>
              <a:miter lim="800000"/>
              <a:headEnd/>
              <a:tailEnd/>
            </a:ln>
          </p:spPr>
        </p:pic>
        <p:pic>
          <p:nvPicPr>
            <p:cNvPr id="890" name="Picture 241"/>
            <p:cNvPicPr>
              <a:picLocks noChangeAspect="1" noChangeArrowheads="1"/>
            </p:cNvPicPr>
            <p:nvPr/>
          </p:nvPicPr>
          <p:blipFill>
            <a:blip r:embed="rId4"/>
            <a:srcRect/>
            <a:stretch>
              <a:fillRect/>
            </a:stretch>
          </p:blipFill>
          <p:spPr bwMode="auto">
            <a:xfrm>
              <a:off x="5156399" y="4456096"/>
              <a:ext cx="76555" cy="503237"/>
            </a:xfrm>
            <a:prstGeom prst="rect">
              <a:avLst/>
            </a:prstGeom>
            <a:blipFill dpi="0" rotWithShape="0">
              <a:blip/>
              <a:srcRect/>
              <a:stretch>
                <a:fillRect/>
              </a:stretch>
            </a:blipFill>
            <a:ln w="9525">
              <a:noFill/>
              <a:miter lim="800000"/>
              <a:headEnd/>
              <a:tailEnd/>
            </a:ln>
          </p:spPr>
        </p:pic>
        <p:pic>
          <p:nvPicPr>
            <p:cNvPr id="891" name="Picture 242"/>
            <p:cNvPicPr>
              <a:picLocks noChangeAspect="1" noChangeArrowheads="1"/>
            </p:cNvPicPr>
            <p:nvPr/>
          </p:nvPicPr>
          <p:blipFill>
            <a:blip r:embed="rId5"/>
            <a:srcRect/>
            <a:stretch>
              <a:fillRect/>
            </a:stretch>
          </p:blipFill>
          <p:spPr bwMode="auto">
            <a:xfrm>
              <a:off x="5140720" y="4791058"/>
              <a:ext cx="114370" cy="254000"/>
            </a:xfrm>
            <a:prstGeom prst="rect">
              <a:avLst/>
            </a:prstGeom>
            <a:blipFill dpi="0" rotWithShape="0">
              <a:blip/>
              <a:srcRect/>
              <a:stretch>
                <a:fillRect/>
              </a:stretch>
            </a:blipFill>
            <a:ln w="9525">
              <a:noFill/>
              <a:miter lim="800000"/>
              <a:headEnd/>
              <a:tailEnd/>
            </a:ln>
          </p:spPr>
        </p:pic>
        <p:pic>
          <p:nvPicPr>
            <p:cNvPr id="892" name="Picture 243"/>
            <p:cNvPicPr>
              <a:picLocks noChangeAspect="1" noChangeArrowheads="1"/>
            </p:cNvPicPr>
            <p:nvPr/>
          </p:nvPicPr>
          <p:blipFill>
            <a:blip r:embed="rId4"/>
            <a:srcRect/>
            <a:stretch>
              <a:fillRect/>
            </a:stretch>
          </p:blipFill>
          <p:spPr bwMode="auto">
            <a:xfrm>
              <a:off x="5830632" y="4456096"/>
              <a:ext cx="74709" cy="503237"/>
            </a:xfrm>
            <a:prstGeom prst="rect">
              <a:avLst/>
            </a:prstGeom>
            <a:blipFill dpi="0" rotWithShape="0">
              <a:blip/>
              <a:srcRect/>
              <a:stretch>
                <a:fillRect/>
              </a:stretch>
            </a:blipFill>
            <a:ln w="9525">
              <a:noFill/>
              <a:miter lim="800000"/>
              <a:headEnd/>
              <a:tailEnd/>
            </a:ln>
          </p:spPr>
        </p:pic>
        <p:pic>
          <p:nvPicPr>
            <p:cNvPr id="893" name="Picture 244"/>
            <p:cNvPicPr>
              <a:picLocks noChangeAspect="1" noChangeArrowheads="1"/>
            </p:cNvPicPr>
            <p:nvPr/>
          </p:nvPicPr>
          <p:blipFill>
            <a:blip r:embed="rId6"/>
            <a:srcRect/>
            <a:stretch>
              <a:fillRect/>
            </a:stretch>
          </p:blipFill>
          <p:spPr bwMode="auto">
            <a:xfrm>
              <a:off x="5814952" y="4791058"/>
              <a:ext cx="114370" cy="254000"/>
            </a:xfrm>
            <a:prstGeom prst="rect">
              <a:avLst/>
            </a:prstGeom>
            <a:blipFill dpi="0" rotWithShape="0">
              <a:blip/>
              <a:srcRect/>
              <a:stretch>
                <a:fillRect/>
              </a:stretch>
            </a:blipFill>
            <a:ln w="9525">
              <a:noFill/>
              <a:miter lim="800000"/>
              <a:headEnd/>
              <a:tailEnd/>
            </a:ln>
          </p:spPr>
        </p:pic>
        <p:pic>
          <p:nvPicPr>
            <p:cNvPr id="894" name="Picture 245"/>
            <p:cNvPicPr>
              <a:picLocks noChangeAspect="1" noChangeArrowheads="1"/>
            </p:cNvPicPr>
            <p:nvPr/>
          </p:nvPicPr>
          <p:blipFill>
            <a:blip r:embed="rId4"/>
            <a:srcRect/>
            <a:stretch>
              <a:fillRect/>
            </a:stretch>
          </p:blipFill>
          <p:spPr bwMode="auto">
            <a:xfrm>
              <a:off x="5320576" y="4456096"/>
              <a:ext cx="77477" cy="503237"/>
            </a:xfrm>
            <a:prstGeom prst="rect">
              <a:avLst/>
            </a:prstGeom>
            <a:blipFill dpi="0" rotWithShape="0">
              <a:blip/>
              <a:srcRect/>
              <a:stretch>
                <a:fillRect/>
              </a:stretch>
            </a:blipFill>
            <a:ln w="9525">
              <a:noFill/>
              <a:miter lim="800000"/>
              <a:headEnd/>
              <a:tailEnd/>
            </a:ln>
          </p:spPr>
        </p:pic>
        <p:pic>
          <p:nvPicPr>
            <p:cNvPr id="895" name="Picture 246"/>
            <p:cNvPicPr>
              <a:picLocks noChangeAspect="1" noChangeArrowheads="1"/>
            </p:cNvPicPr>
            <p:nvPr/>
          </p:nvPicPr>
          <p:blipFill>
            <a:blip r:embed="rId5"/>
            <a:srcRect/>
            <a:stretch>
              <a:fillRect/>
            </a:stretch>
          </p:blipFill>
          <p:spPr bwMode="auto">
            <a:xfrm>
              <a:off x="5304897" y="4791058"/>
              <a:ext cx="116215" cy="254000"/>
            </a:xfrm>
            <a:prstGeom prst="rect">
              <a:avLst/>
            </a:prstGeom>
            <a:blipFill dpi="0" rotWithShape="0">
              <a:blip/>
              <a:srcRect/>
              <a:stretch>
                <a:fillRect/>
              </a:stretch>
            </a:blipFill>
            <a:ln w="9525">
              <a:noFill/>
              <a:miter lim="800000"/>
              <a:headEnd/>
              <a:tailEnd/>
            </a:ln>
          </p:spPr>
        </p:pic>
        <p:pic>
          <p:nvPicPr>
            <p:cNvPr id="896" name="Picture 247"/>
            <p:cNvPicPr>
              <a:picLocks noChangeAspect="1" noChangeArrowheads="1"/>
            </p:cNvPicPr>
            <p:nvPr/>
          </p:nvPicPr>
          <p:blipFill>
            <a:blip r:embed="rId4"/>
            <a:srcRect/>
            <a:stretch>
              <a:fillRect/>
            </a:stretch>
          </p:blipFill>
          <p:spPr bwMode="auto">
            <a:xfrm>
              <a:off x="5493054" y="4456096"/>
              <a:ext cx="80243" cy="503237"/>
            </a:xfrm>
            <a:prstGeom prst="rect">
              <a:avLst/>
            </a:prstGeom>
            <a:blipFill dpi="0" rotWithShape="0">
              <a:blip/>
              <a:srcRect/>
              <a:stretch>
                <a:fillRect/>
              </a:stretch>
            </a:blipFill>
            <a:ln w="9525">
              <a:noFill/>
              <a:miter lim="800000"/>
              <a:headEnd/>
              <a:tailEnd/>
            </a:ln>
          </p:spPr>
        </p:pic>
        <p:pic>
          <p:nvPicPr>
            <p:cNvPr id="897" name="Picture 248"/>
            <p:cNvPicPr>
              <a:picLocks noChangeAspect="1" noChangeArrowheads="1"/>
            </p:cNvPicPr>
            <p:nvPr/>
          </p:nvPicPr>
          <p:blipFill>
            <a:blip r:embed="rId5"/>
            <a:srcRect/>
            <a:stretch>
              <a:fillRect/>
            </a:stretch>
          </p:blipFill>
          <p:spPr bwMode="auto">
            <a:xfrm>
              <a:off x="5479219" y="4791058"/>
              <a:ext cx="116215" cy="254000"/>
            </a:xfrm>
            <a:prstGeom prst="rect">
              <a:avLst/>
            </a:prstGeom>
            <a:blipFill dpi="0" rotWithShape="0">
              <a:blip/>
              <a:srcRect/>
              <a:stretch>
                <a:fillRect/>
              </a:stretch>
            </a:blipFill>
            <a:ln w="9525">
              <a:noFill/>
              <a:miter lim="800000"/>
              <a:headEnd/>
              <a:tailEnd/>
            </a:ln>
          </p:spPr>
        </p:pic>
        <p:pic>
          <p:nvPicPr>
            <p:cNvPr id="898" name="Picture 249"/>
            <p:cNvPicPr>
              <a:picLocks noChangeAspect="1" noChangeArrowheads="1"/>
            </p:cNvPicPr>
            <p:nvPr/>
          </p:nvPicPr>
          <p:blipFill>
            <a:blip r:embed="rId4"/>
            <a:srcRect/>
            <a:stretch>
              <a:fillRect/>
            </a:stretch>
          </p:blipFill>
          <p:spPr bwMode="auto">
            <a:xfrm>
              <a:off x="5664610" y="4456096"/>
              <a:ext cx="76554" cy="503237"/>
            </a:xfrm>
            <a:prstGeom prst="rect">
              <a:avLst/>
            </a:prstGeom>
            <a:blipFill dpi="0" rotWithShape="0">
              <a:blip/>
              <a:srcRect/>
              <a:stretch>
                <a:fillRect/>
              </a:stretch>
            </a:blipFill>
            <a:ln w="9525">
              <a:noFill/>
              <a:miter lim="800000"/>
              <a:headEnd/>
              <a:tailEnd/>
            </a:ln>
          </p:spPr>
        </p:pic>
        <p:pic>
          <p:nvPicPr>
            <p:cNvPr id="899" name="Picture 250"/>
            <p:cNvPicPr>
              <a:picLocks noChangeAspect="1" noChangeArrowheads="1"/>
            </p:cNvPicPr>
            <p:nvPr/>
          </p:nvPicPr>
          <p:blipFill>
            <a:blip r:embed="rId6"/>
            <a:srcRect/>
            <a:stretch>
              <a:fillRect/>
            </a:stretch>
          </p:blipFill>
          <p:spPr bwMode="auto">
            <a:xfrm>
              <a:off x="5649853" y="4791058"/>
              <a:ext cx="114370" cy="254000"/>
            </a:xfrm>
            <a:prstGeom prst="rect">
              <a:avLst/>
            </a:prstGeom>
            <a:blipFill dpi="0" rotWithShape="0">
              <a:blip/>
              <a:srcRect/>
              <a:stretch>
                <a:fillRect/>
              </a:stretch>
            </a:blipFill>
            <a:ln w="9525">
              <a:noFill/>
              <a:miter lim="800000"/>
              <a:headEnd/>
              <a:tailEnd/>
            </a:ln>
          </p:spPr>
        </p:pic>
        <p:pic>
          <p:nvPicPr>
            <p:cNvPr id="900" name="Picture 251"/>
            <p:cNvPicPr>
              <a:picLocks noChangeAspect="1" noChangeArrowheads="1"/>
            </p:cNvPicPr>
            <p:nvPr/>
          </p:nvPicPr>
          <p:blipFill>
            <a:blip r:embed="rId4"/>
            <a:srcRect/>
            <a:stretch>
              <a:fillRect/>
            </a:stretch>
          </p:blipFill>
          <p:spPr bwMode="auto">
            <a:xfrm>
              <a:off x="4829890" y="4456096"/>
              <a:ext cx="75632" cy="503237"/>
            </a:xfrm>
            <a:prstGeom prst="rect">
              <a:avLst/>
            </a:prstGeom>
            <a:blipFill dpi="0" rotWithShape="0">
              <a:blip/>
              <a:srcRect/>
              <a:stretch>
                <a:fillRect/>
              </a:stretch>
            </a:blipFill>
            <a:ln w="9525">
              <a:noFill/>
              <a:miter lim="800000"/>
              <a:headEnd/>
              <a:tailEnd/>
            </a:ln>
          </p:spPr>
        </p:pic>
        <p:pic>
          <p:nvPicPr>
            <p:cNvPr id="901" name="Picture 252"/>
            <p:cNvPicPr>
              <a:picLocks noChangeAspect="1" noChangeArrowheads="1"/>
            </p:cNvPicPr>
            <p:nvPr/>
          </p:nvPicPr>
          <p:blipFill>
            <a:blip r:embed="rId6"/>
            <a:srcRect/>
            <a:stretch>
              <a:fillRect/>
            </a:stretch>
          </p:blipFill>
          <p:spPr bwMode="auto">
            <a:xfrm>
              <a:off x="4814211" y="4791058"/>
              <a:ext cx="114370" cy="254000"/>
            </a:xfrm>
            <a:prstGeom prst="rect">
              <a:avLst/>
            </a:prstGeom>
            <a:blipFill dpi="0" rotWithShape="0">
              <a:blip/>
              <a:srcRect/>
              <a:stretch>
                <a:fillRect/>
              </a:stretch>
            </a:blipFill>
            <a:ln w="9525">
              <a:noFill/>
              <a:miter lim="800000"/>
              <a:headEnd/>
              <a:tailEnd/>
            </a:ln>
          </p:spPr>
        </p:pic>
        <p:pic>
          <p:nvPicPr>
            <p:cNvPr id="902" name="Picture 253"/>
            <p:cNvPicPr>
              <a:picLocks noChangeAspect="1" noChangeArrowheads="1"/>
            </p:cNvPicPr>
            <p:nvPr/>
          </p:nvPicPr>
          <p:blipFill>
            <a:blip r:embed="rId4"/>
            <a:srcRect/>
            <a:stretch>
              <a:fillRect/>
            </a:stretch>
          </p:blipFill>
          <p:spPr bwMode="auto">
            <a:xfrm>
              <a:off x="5002368" y="4456096"/>
              <a:ext cx="76554" cy="503237"/>
            </a:xfrm>
            <a:prstGeom prst="rect">
              <a:avLst/>
            </a:prstGeom>
            <a:blipFill dpi="0" rotWithShape="0">
              <a:blip/>
              <a:srcRect/>
              <a:stretch>
                <a:fillRect/>
              </a:stretch>
            </a:blipFill>
            <a:ln w="9525">
              <a:noFill/>
              <a:miter lim="800000"/>
              <a:headEnd/>
              <a:tailEnd/>
            </a:ln>
          </p:spPr>
        </p:pic>
        <p:pic>
          <p:nvPicPr>
            <p:cNvPr id="903" name="Picture 254"/>
            <p:cNvPicPr>
              <a:picLocks noChangeAspect="1" noChangeArrowheads="1"/>
            </p:cNvPicPr>
            <p:nvPr/>
          </p:nvPicPr>
          <p:blipFill>
            <a:blip r:embed="rId5"/>
            <a:srcRect/>
            <a:stretch>
              <a:fillRect/>
            </a:stretch>
          </p:blipFill>
          <p:spPr bwMode="auto">
            <a:xfrm>
              <a:off x="4986688" y="4791058"/>
              <a:ext cx="116215" cy="254000"/>
            </a:xfrm>
            <a:prstGeom prst="rect">
              <a:avLst/>
            </a:prstGeom>
            <a:blipFill dpi="0" rotWithShape="0">
              <a:blip/>
              <a:srcRect/>
              <a:stretch>
                <a:fillRect/>
              </a:stretch>
            </a:blipFill>
            <a:ln w="9525">
              <a:noFill/>
              <a:miter lim="800000"/>
              <a:headEnd/>
              <a:tailEnd/>
            </a:ln>
          </p:spPr>
        </p:pic>
        <p:pic>
          <p:nvPicPr>
            <p:cNvPr id="904" name="Picture 255"/>
            <p:cNvPicPr>
              <a:picLocks noChangeAspect="1" noChangeArrowheads="1"/>
            </p:cNvPicPr>
            <p:nvPr/>
          </p:nvPicPr>
          <p:blipFill>
            <a:blip r:embed="rId4"/>
            <a:srcRect/>
            <a:stretch>
              <a:fillRect/>
            </a:stretch>
          </p:blipFill>
          <p:spPr bwMode="auto">
            <a:xfrm>
              <a:off x="4663869" y="4456096"/>
              <a:ext cx="76555" cy="503237"/>
            </a:xfrm>
            <a:prstGeom prst="rect">
              <a:avLst/>
            </a:prstGeom>
            <a:blipFill dpi="0" rotWithShape="0">
              <a:blip/>
              <a:srcRect/>
              <a:stretch>
                <a:fillRect/>
              </a:stretch>
            </a:blipFill>
            <a:ln w="9525">
              <a:noFill/>
              <a:miter lim="800000"/>
              <a:headEnd/>
              <a:tailEnd/>
            </a:ln>
          </p:spPr>
        </p:pic>
        <p:pic>
          <p:nvPicPr>
            <p:cNvPr id="905" name="Picture 256"/>
            <p:cNvPicPr>
              <a:picLocks noChangeAspect="1" noChangeArrowheads="1"/>
            </p:cNvPicPr>
            <p:nvPr/>
          </p:nvPicPr>
          <p:blipFill>
            <a:blip r:embed="rId6"/>
            <a:srcRect/>
            <a:stretch>
              <a:fillRect/>
            </a:stretch>
          </p:blipFill>
          <p:spPr bwMode="auto">
            <a:xfrm>
              <a:off x="4649111" y="4791058"/>
              <a:ext cx="115293" cy="254000"/>
            </a:xfrm>
            <a:prstGeom prst="rect">
              <a:avLst/>
            </a:prstGeom>
            <a:blipFill dpi="0" rotWithShape="0">
              <a:blip/>
              <a:srcRect/>
              <a:stretch>
                <a:fillRect/>
              </a:stretch>
            </a:blipFill>
            <a:ln w="9525">
              <a:noFill/>
              <a:miter lim="800000"/>
              <a:headEnd/>
              <a:tailEnd/>
            </a:ln>
          </p:spPr>
        </p:pic>
        <p:pic>
          <p:nvPicPr>
            <p:cNvPr id="906" name="Picture 257"/>
            <p:cNvPicPr>
              <a:picLocks noChangeAspect="1" noChangeArrowheads="1"/>
            </p:cNvPicPr>
            <p:nvPr/>
          </p:nvPicPr>
          <p:blipFill>
            <a:blip r:embed="rId7"/>
            <a:srcRect/>
            <a:stretch>
              <a:fillRect/>
            </a:stretch>
          </p:blipFill>
          <p:spPr bwMode="auto">
            <a:xfrm>
              <a:off x="5129652" y="3995721"/>
              <a:ext cx="76554" cy="504825"/>
            </a:xfrm>
            <a:prstGeom prst="rect">
              <a:avLst/>
            </a:prstGeom>
            <a:blipFill dpi="0" rotWithShape="0">
              <a:blip/>
              <a:srcRect/>
              <a:stretch>
                <a:fillRect/>
              </a:stretch>
            </a:blipFill>
            <a:ln w="9525">
              <a:noFill/>
              <a:miter lim="800000"/>
              <a:headEnd/>
              <a:tailEnd/>
            </a:ln>
          </p:spPr>
        </p:pic>
        <p:pic>
          <p:nvPicPr>
            <p:cNvPr id="907" name="Picture 258"/>
            <p:cNvPicPr>
              <a:picLocks noChangeAspect="1" noChangeArrowheads="1"/>
            </p:cNvPicPr>
            <p:nvPr/>
          </p:nvPicPr>
          <p:blipFill>
            <a:blip r:embed="rId2"/>
            <a:srcRect/>
            <a:stretch>
              <a:fillRect/>
            </a:stretch>
          </p:blipFill>
          <p:spPr bwMode="auto">
            <a:xfrm>
              <a:off x="5113972" y="3908408"/>
              <a:ext cx="114370" cy="257175"/>
            </a:xfrm>
            <a:prstGeom prst="rect">
              <a:avLst/>
            </a:prstGeom>
            <a:blipFill dpi="0" rotWithShape="0">
              <a:blip/>
              <a:srcRect/>
              <a:stretch>
                <a:fillRect/>
              </a:stretch>
            </a:blipFill>
            <a:ln w="9525">
              <a:noFill/>
              <a:miter lim="800000"/>
              <a:headEnd/>
              <a:tailEnd/>
            </a:ln>
          </p:spPr>
        </p:pic>
        <p:pic>
          <p:nvPicPr>
            <p:cNvPr id="908" name="Picture 259"/>
            <p:cNvPicPr>
              <a:picLocks noChangeAspect="1" noChangeArrowheads="1"/>
            </p:cNvPicPr>
            <p:nvPr/>
          </p:nvPicPr>
          <p:blipFill>
            <a:blip r:embed="rId7"/>
            <a:srcRect/>
            <a:stretch>
              <a:fillRect/>
            </a:stretch>
          </p:blipFill>
          <p:spPr bwMode="auto">
            <a:xfrm>
              <a:off x="5803883" y="3995721"/>
              <a:ext cx="75632" cy="504825"/>
            </a:xfrm>
            <a:prstGeom prst="rect">
              <a:avLst/>
            </a:prstGeom>
            <a:blipFill dpi="0" rotWithShape="0">
              <a:blip/>
              <a:srcRect/>
              <a:stretch>
                <a:fillRect/>
              </a:stretch>
            </a:blipFill>
            <a:ln w="9525">
              <a:noFill/>
              <a:miter lim="800000"/>
              <a:headEnd/>
              <a:tailEnd/>
            </a:ln>
          </p:spPr>
        </p:pic>
        <p:pic>
          <p:nvPicPr>
            <p:cNvPr id="909" name="Picture 260"/>
            <p:cNvPicPr>
              <a:picLocks noChangeAspect="1" noChangeArrowheads="1"/>
            </p:cNvPicPr>
            <p:nvPr/>
          </p:nvPicPr>
          <p:blipFill>
            <a:blip r:embed="rId3"/>
            <a:srcRect/>
            <a:stretch>
              <a:fillRect/>
            </a:stretch>
          </p:blipFill>
          <p:spPr bwMode="auto">
            <a:xfrm>
              <a:off x="5788204" y="3908408"/>
              <a:ext cx="114370" cy="257175"/>
            </a:xfrm>
            <a:prstGeom prst="rect">
              <a:avLst/>
            </a:prstGeom>
            <a:blipFill dpi="0" rotWithShape="0">
              <a:blip/>
              <a:srcRect/>
              <a:stretch>
                <a:fillRect/>
              </a:stretch>
            </a:blipFill>
            <a:ln w="9525">
              <a:noFill/>
              <a:miter lim="800000"/>
              <a:headEnd/>
              <a:tailEnd/>
            </a:ln>
          </p:spPr>
        </p:pic>
        <p:pic>
          <p:nvPicPr>
            <p:cNvPr id="910" name="Picture 261"/>
            <p:cNvPicPr>
              <a:picLocks noChangeAspect="1" noChangeArrowheads="1"/>
            </p:cNvPicPr>
            <p:nvPr/>
          </p:nvPicPr>
          <p:blipFill>
            <a:blip r:embed="rId7"/>
            <a:srcRect/>
            <a:stretch>
              <a:fillRect/>
            </a:stretch>
          </p:blipFill>
          <p:spPr bwMode="auto">
            <a:xfrm>
              <a:off x="5293829" y="3995721"/>
              <a:ext cx="77477" cy="504825"/>
            </a:xfrm>
            <a:prstGeom prst="rect">
              <a:avLst/>
            </a:prstGeom>
            <a:blipFill dpi="0" rotWithShape="0">
              <a:blip/>
              <a:srcRect/>
              <a:stretch>
                <a:fillRect/>
              </a:stretch>
            </a:blipFill>
            <a:ln w="9525">
              <a:noFill/>
              <a:miter lim="800000"/>
              <a:headEnd/>
              <a:tailEnd/>
            </a:ln>
          </p:spPr>
        </p:pic>
        <p:pic>
          <p:nvPicPr>
            <p:cNvPr id="911" name="Picture 262"/>
            <p:cNvPicPr>
              <a:picLocks noChangeAspect="1" noChangeArrowheads="1"/>
            </p:cNvPicPr>
            <p:nvPr/>
          </p:nvPicPr>
          <p:blipFill>
            <a:blip r:embed="rId2"/>
            <a:srcRect/>
            <a:stretch>
              <a:fillRect/>
            </a:stretch>
          </p:blipFill>
          <p:spPr bwMode="auto">
            <a:xfrm>
              <a:off x="5278148" y="3908408"/>
              <a:ext cx="116215" cy="257175"/>
            </a:xfrm>
            <a:prstGeom prst="rect">
              <a:avLst/>
            </a:prstGeom>
            <a:blipFill dpi="0" rotWithShape="0">
              <a:blip/>
              <a:srcRect/>
              <a:stretch>
                <a:fillRect/>
              </a:stretch>
            </a:blipFill>
            <a:ln w="9525">
              <a:noFill/>
              <a:miter lim="800000"/>
              <a:headEnd/>
              <a:tailEnd/>
            </a:ln>
          </p:spPr>
        </p:pic>
        <p:pic>
          <p:nvPicPr>
            <p:cNvPr id="912" name="Picture 263"/>
            <p:cNvPicPr>
              <a:picLocks noChangeAspect="1" noChangeArrowheads="1"/>
            </p:cNvPicPr>
            <p:nvPr/>
          </p:nvPicPr>
          <p:blipFill>
            <a:blip r:embed="rId7"/>
            <a:srcRect/>
            <a:stretch>
              <a:fillRect/>
            </a:stretch>
          </p:blipFill>
          <p:spPr bwMode="auto">
            <a:xfrm>
              <a:off x="5466306" y="3995721"/>
              <a:ext cx="78399" cy="504825"/>
            </a:xfrm>
            <a:prstGeom prst="rect">
              <a:avLst/>
            </a:prstGeom>
            <a:blipFill dpi="0" rotWithShape="0">
              <a:blip/>
              <a:srcRect/>
              <a:stretch>
                <a:fillRect/>
              </a:stretch>
            </a:blipFill>
            <a:ln w="9525">
              <a:noFill/>
              <a:miter lim="800000"/>
              <a:headEnd/>
              <a:tailEnd/>
            </a:ln>
          </p:spPr>
        </p:pic>
        <p:pic>
          <p:nvPicPr>
            <p:cNvPr id="913" name="Picture 264"/>
            <p:cNvPicPr>
              <a:picLocks noChangeAspect="1" noChangeArrowheads="1"/>
            </p:cNvPicPr>
            <p:nvPr/>
          </p:nvPicPr>
          <p:blipFill>
            <a:blip r:embed="rId2"/>
            <a:srcRect/>
            <a:stretch>
              <a:fillRect/>
            </a:stretch>
          </p:blipFill>
          <p:spPr bwMode="auto">
            <a:xfrm>
              <a:off x="5452471" y="3908408"/>
              <a:ext cx="116215" cy="257175"/>
            </a:xfrm>
            <a:prstGeom prst="rect">
              <a:avLst/>
            </a:prstGeom>
            <a:blipFill dpi="0" rotWithShape="0">
              <a:blip/>
              <a:srcRect/>
              <a:stretch>
                <a:fillRect/>
              </a:stretch>
            </a:blipFill>
            <a:ln w="9525">
              <a:noFill/>
              <a:miter lim="800000"/>
              <a:headEnd/>
              <a:tailEnd/>
            </a:ln>
          </p:spPr>
        </p:pic>
        <p:pic>
          <p:nvPicPr>
            <p:cNvPr id="914" name="Picture 265"/>
            <p:cNvPicPr>
              <a:picLocks noChangeAspect="1" noChangeArrowheads="1"/>
            </p:cNvPicPr>
            <p:nvPr/>
          </p:nvPicPr>
          <p:blipFill>
            <a:blip r:embed="rId7"/>
            <a:srcRect/>
            <a:stretch>
              <a:fillRect/>
            </a:stretch>
          </p:blipFill>
          <p:spPr bwMode="auto">
            <a:xfrm>
              <a:off x="5637862" y="3995721"/>
              <a:ext cx="76555" cy="504825"/>
            </a:xfrm>
            <a:prstGeom prst="rect">
              <a:avLst/>
            </a:prstGeom>
            <a:blipFill dpi="0" rotWithShape="0">
              <a:blip/>
              <a:srcRect/>
              <a:stretch>
                <a:fillRect/>
              </a:stretch>
            </a:blipFill>
            <a:ln w="9525">
              <a:noFill/>
              <a:miter lim="800000"/>
              <a:headEnd/>
              <a:tailEnd/>
            </a:ln>
          </p:spPr>
        </p:pic>
        <p:pic>
          <p:nvPicPr>
            <p:cNvPr id="915" name="Picture 266"/>
            <p:cNvPicPr>
              <a:picLocks noChangeAspect="1" noChangeArrowheads="1"/>
            </p:cNvPicPr>
            <p:nvPr/>
          </p:nvPicPr>
          <p:blipFill>
            <a:blip r:embed="rId3"/>
            <a:srcRect/>
            <a:stretch>
              <a:fillRect/>
            </a:stretch>
          </p:blipFill>
          <p:spPr bwMode="auto">
            <a:xfrm>
              <a:off x="5623104" y="3908408"/>
              <a:ext cx="115293" cy="257175"/>
            </a:xfrm>
            <a:prstGeom prst="rect">
              <a:avLst/>
            </a:prstGeom>
            <a:blipFill dpi="0" rotWithShape="0">
              <a:blip/>
              <a:srcRect/>
              <a:stretch>
                <a:fillRect/>
              </a:stretch>
            </a:blipFill>
            <a:ln w="9525">
              <a:noFill/>
              <a:miter lim="800000"/>
              <a:headEnd/>
              <a:tailEnd/>
            </a:ln>
          </p:spPr>
        </p:pic>
        <p:pic>
          <p:nvPicPr>
            <p:cNvPr id="916" name="Picture 267"/>
            <p:cNvPicPr>
              <a:picLocks noChangeAspect="1" noChangeArrowheads="1"/>
            </p:cNvPicPr>
            <p:nvPr/>
          </p:nvPicPr>
          <p:blipFill>
            <a:blip r:embed="rId7"/>
            <a:srcRect/>
            <a:stretch>
              <a:fillRect/>
            </a:stretch>
          </p:blipFill>
          <p:spPr bwMode="auto">
            <a:xfrm>
              <a:off x="4803143" y="3995721"/>
              <a:ext cx="75632" cy="504825"/>
            </a:xfrm>
            <a:prstGeom prst="rect">
              <a:avLst/>
            </a:prstGeom>
            <a:blipFill dpi="0" rotWithShape="0">
              <a:blip/>
              <a:srcRect/>
              <a:stretch>
                <a:fillRect/>
              </a:stretch>
            </a:blipFill>
            <a:ln w="9525">
              <a:noFill/>
              <a:miter lim="800000"/>
              <a:headEnd/>
              <a:tailEnd/>
            </a:ln>
          </p:spPr>
        </p:pic>
        <p:pic>
          <p:nvPicPr>
            <p:cNvPr id="917" name="Picture 268"/>
            <p:cNvPicPr>
              <a:picLocks noChangeAspect="1" noChangeArrowheads="1"/>
            </p:cNvPicPr>
            <p:nvPr/>
          </p:nvPicPr>
          <p:blipFill>
            <a:blip r:embed="rId3"/>
            <a:srcRect/>
            <a:stretch>
              <a:fillRect/>
            </a:stretch>
          </p:blipFill>
          <p:spPr bwMode="auto">
            <a:xfrm>
              <a:off x="4787462" y="3908408"/>
              <a:ext cx="114370" cy="257175"/>
            </a:xfrm>
            <a:prstGeom prst="rect">
              <a:avLst/>
            </a:prstGeom>
            <a:blipFill dpi="0" rotWithShape="0">
              <a:blip/>
              <a:srcRect/>
              <a:stretch>
                <a:fillRect/>
              </a:stretch>
            </a:blipFill>
            <a:ln w="9525">
              <a:noFill/>
              <a:miter lim="800000"/>
              <a:headEnd/>
              <a:tailEnd/>
            </a:ln>
          </p:spPr>
        </p:pic>
        <p:pic>
          <p:nvPicPr>
            <p:cNvPr id="918" name="Picture 269"/>
            <p:cNvPicPr>
              <a:picLocks noChangeAspect="1" noChangeArrowheads="1"/>
            </p:cNvPicPr>
            <p:nvPr/>
          </p:nvPicPr>
          <p:blipFill>
            <a:blip r:embed="rId7"/>
            <a:srcRect/>
            <a:stretch>
              <a:fillRect/>
            </a:stretch>
          </p:blipFill>
          <p:spPr bwMode="auto">
            <a:xfrm>
              <a:off x="4975620" y="3995721"/>
              <a:ext cx="76555" cy="504825"/>
            </a:xfrm>
            <a:prstGeom prst="rect">
              <a:avLst/>
            </a:prstGeom>
            <a:blipFill dpi="0" rotWithShape="0">
              <a:blip/>
              <a:srcRect/>
              <a:stretch>
                <a:fillRect/>
              </a:stretch>
            </a:blipFill>
            <a:ln w="9525">
              <a:noFill/>
              <a:miter lim="800000"/>
              <a:headEnd/>
              <a:tailEnd/>
            </a:ln>
          </p:spPr>
        </p:pic>
        <p:pic>
          <p:nvPicPr>
            <p:cNvPr id="919" name="Picture 270"/>
            <p:cNvPicPr>
              <a:picLocks noChangeAspect="1" noChangeArrowheads="1"/>
            </p:cNvPicPr>
            <p:nvPr/>
          </p:nvPicPr>
          <p:blipFill>
            <a:blip r:embed="rId2"/>
            <a:srcRect/>
            <a:stretch>
              <a:fillRect/>
            </a:stretch>
          </p:blipFill>
          <p:spPr bwMode="auto">
            <a:xfrm>
              <a:off x="4959941" y="3908408"/>
              <a:ext cx="116215" cy="257175"/>
            </a:xfrm>
            <a:prstGeom prst="rect">
              <a:avLst/>
            </a:prstGeom>
            <a:blipFill dpi="0" rotWithShape="0">
              <a:blip/>
              <a:srcRect/>
              <a:stretch>
                <a:fillRect/>
              </a:stretch>
            </a:blipFill>
            <a:ln w="9525">
              <a:noFill/>
              <a:miter lim="800000"/>
              <a:headEnd/>
              <a:tailEnd/>
            </a:ln>
          </p:spPr>
        </p:pic>
        <p:pic>
          <p:nvPicPr>
            <p:cNvPr id="920" name="Picture 271"/>
            <p:cNvPicPr>
              <a:picLocks noChangeAspect="1" noChangeArrowheads="1"/>
            </p:cNvPicPr>
            <p:nvPr/>
          </p:nvPicPr>
          <p:blipFill>
            <a:blip r:embed="rId7"/>
            <a:srcRect/>
            <a:stretch>
              <a:fillRect/>
            </a:stretch>
          </p:blipFill>
          <p:spPr bwMode="auto">
            <a:xfrm>
              <a:off x="4637121" y="3995721"/>
              <a:ext cx="76554" cy="504825"/>
            </a:xfrm>
            <a:prstGeom prst="rect">
              <a:avLst/>
            </a:prstGeom>
            <a:blipFill dpi="0" rotWithShape="0">
              <a:blip/>
              <a:srcRect/>
              <a:stretch>
                <a:fillRect/>
              </a:stretch>
            </a:blipFill>
            <a:ln w="9525">
              <a:noFill/>
              <a:miter lim="800000"/>
              <a:headEnd/>
              <a:tailEnd/>
            </a:ln>
          </p:spPr>
        </p:pic>
        <p:pic>
          <p:nvPicPr>
            <p:cNvPr id="921" name="Picture 272"/>
            <p:cNvPicPr>
              <a:picLocks noChangeAspect="1" noChangeArrowheads="1"/>
            </p:cNvPicPr>
            <p:nvPr/>
          </p:nvPicPr>
          <p:blipFill>
            <a:blip r:embed="rId3"/>
            <a:srcRect/>
            <a:stretch>
              <a:fillRect/>
            </a:stretch>
          </p:blipFill>
          <p:spPr bwMode="auto">
            <a:xfrm>
              <a:off x="4623286" y="3908408"/>
              <a:ext cx="114370" cy="257175"/>
            </a:xfrm>
            <a:prstGeom prst="rect">
              <a:avLst/>
            </a:prstGeom>
            <a:blipFill dpi="0" rotWithShape="0">
              <a:blip/>
              <a:srcRect/>
              <a:stretch>
                <a:fillRect/>
              </a:stretch>
            </a:blipFill>
            <a:ln w="9525">
              <a:noFill/>
              <a:miter lim="800000"/>
              <a:headEnd/>
              <a:tailEnd/>
            </a:ln>
          </p:spPr>
        </p:pic>
        <p:pic>
          <p:nvPicPr>
            <p:cNvPr id="922" name="Picture 273"/>
            <p:cNvPicPr>
              <a:picLocks noChangeAspect="1" noChangeArrowheads="1"/>
            </p:cNvPicPr>
            <p:nvPr/>
          </p:nvPicPr>
          <p:blipFill>
            <a:blip r:embed="rId2"/>
            <a:srcRect/>
            <a:stretch>
              <a:fillRect/>
            </a:stretch>
          </p:blipFill>
          <p:spPr bwMode="auto">
            <a:xfrm>
              <a:off x="4503381" y="3298808"/>
              <a:ext cx="116215" cy="254000"/>
            </a:xfrm>
            <a:prstGeom prst="rect">
              <a:avLst/>
            </a:prstGeom>
            <a:blipFill dpi="0" rotWithShape="0">
              <a:blip/>
              <a:srcRect/>
              <a:stretch>
                <a:fillRect/>
              </a:stretch>
            </a:blipFill>
            <a:ln w="9525">
              <a:noFill/>
              <a:miter lim="800000"/>
              <a:headEnd/>
              <a:tailEnd/>
            </a:ln>
          </p:spPr>
        </p:pic>
        <p:pic>
          <p:nvPicPr>
            <p:cNvPr id="923" name="Picture 274"/>
            <p:cNvPicPr>
              <a:picLocks noChangeAspect="1" noChangeArrowheads="1"/>
            </p:cNvPicPr>
            <p:nvPr/>
          </p:nvPicPr>
          <p:blipFill>
            <a:blip r:embed="rId2"/>
            <a:srcRect/>
            <a:stretch>
              <a:fillRect/>
            </a:stretch>
          </p:blipFill>
          <p:spPr bwMode="auto">
            <a:xfrm>
              <a:off x="2417966" y="2690796"/>
              <a:ext cx="114370" cy="254000"/>
            </a:xfrm>
            <a:prstGeom prst="rect">
              <a:avLst/>
            </a:prstGeom>
            <a:blipFill dpi="0" rotWithShape="0">
              <a:blip/>
              <a:srcRect/>
              <a:stretch>
                <a:fillRect/>
              </a:stretch>
            </a:blipFill>
            <a:ln w="9525">
              <a:noFill/>
              <a:miter lim="800000"/>
              <a:headEnd/>
              <a:tailEnd/>
            </a:ln>
          </p:spPr>
        </p:pic>
        <p:pic>
          <p:nvPicPr>
            <p:cNvPr id="924" name="Picture 275"/>
            <p:cNvPicPr>
              <a:picLocks noChangeAspect="1" noChangeArrowheads="1"/>
            </p:cNvPicPr>
            <p:nvPr/>
          </p:nvPicPr>
          <p:blipFill>
            <a:blip r:embed="rId2"/>
            <a:srcRect/>
            <a:stretch>
              <a:fillRect/>
            </a:stretch>
          </p:blipFill>
          <p:spPr bwMode="auto">
            <a:xfrm>
              <a:off x="4612217" y="3481371"/>
              <a:ext cx="114370" cy="254000"/>
            </a:xfrm>
            <a:prstGeom prst="rect">
              <a:avLst/>
            </a:prstGeom>
            <a:blipFill dpi="0" rotWithShape="0">
              <a:blip/>
              <a:srcRect/>
              <a:stretch>
                <a:fillRect/>
              </a:stretch>
            </a:blipFill>
            <a:ln w="9525">
              <a:noFill/>
              <a:miter lim="800000"/>
              <a:headEnd/>
              <a:tailEnd/>
            </a:ln>
          </p:spPr>
        </p:pic>
        <p:grpSp>
          <p:nvGrpSpPr>
            <p:cNvPr id="925" name="Group 276"/>
            <p:cNvGrpSpPr>
              <a:grpSpLocks noChangeAspect="1"/>
            </p:cNvGrpSpPr>
            <p:nvPr/>
          </p:nvGrpSpPr>
          <p:grpSpPr bwMode="auto">
            <a:xfrm>
              <a:off x="4329981" y="3298808"/>
              <a:ext cx="330198" cy="620713"/>
              <a:chOff x="905" y="1712"/>
              <a:chExt cx="420" cy="460"/>
            </a:xfrm>
          </p:grpSpPr>
          <p:pic>
            <p:nvPicPr>
              <p:cNvPr id="1017" name="Picture 277"/>
              <p:cNvPicPr>
                <a:picLocks noChangeAspect="1" noChangeArrowheads="1"/>
              </p:cNvPicPr>
              <p:nvPr/>
            </p:nvPicPr>
            <p:blipFill>
              <a:blip r:embed="rId2"/>
              <a:srcRect/>
              <a:stretch>
                <a:fillRect/>
              </a:stretch>
            </p:blipFill>
            <p:spPr bwMode="auto">
              <a:xfrm>
                <a:off x="905" y="1712"/>
                <a:ext cx="148" cy="188"/>
              </a:xfrm>
              <a:prstGeom prst="rect">
                <a:avLst/>
              </a:prstGeom>
              <a:blipFill dpi="0" rotWithShape="0">
                <a:blip/>
                <a:srcRect/>
                <a:stretch>
                  <a:fillRect/>
                </a:stretch>
              </a:blipFill>
              <a:ln w="9525">
                <a:noFill/>
                <a:miter lim="800000"/>
                <a:headEnd/>
                <a:tailEnd/>
              </a:ln>
            </p:spPr>
          </p:pic>
          <p:pic>
            <p:nvPicPr>
              <p:cNvPr id="1018" name="Picture 278"/>
              <p:cNvPicPr>
                <a:picLocks noChangeAspect="1" noChangeArrowheads="1"/>
              </p:cNvPicPr>
              <p:nvPr/>
            </p:nvPicPr>
            <p:blipFill>
              <a:blip r:embed="rId2"/>
              <a:srcRect/>
              <a:stretch>
                <a:fillRect/>
              </a:stretch>
            </p:blipFill>
            <p:spPr bwMode="auto">
              <a:xfrm>
                <a:off x="1041" y="1848"/>
                <a:ext cx="148" cy="188"/>
              </a:xfrm>
              <a:prstGeom prst="rect">
                <a:avLst/>
              </a:prstGeom>
              <a:blipFill dpi="0" rotWithShape="0">
                <a:blip/>
                <a:srcRect/>
                <a:stretch>
                  <a:fillRect/>
                </a:stretch>
              </a:blipFill>
              <a:ln w="9525">
                <a:noFill/>
                <a:miter lim="800000"/>
                <a:headEnd/>
                <a:tailEnd/>
              </a:ln>
            </p:spPr>
          </p:pic>
          <p:pic>
            <p:nvPicPr>
              <p:cNvPr id="1019" name="Picture 279"/>
              <p:cNvPicPr>
                <a:picLocks noChangeAspect="1" noChangeArrowheads="1"/>
              </p:cNvPicPr>
              <p:nvPr/>
            </p:nvPicPr>
            <p:blipFill>
              <a:blip r:embed="rId2"/>
              <a:srcRect/>
              <a:stretch>
                <a:fillRect/>
              </a:stretch>
            </p:blipFill>
            <p:spPr bwMode="auto">
              <a:xfrm>
                <a:off x="1177" y="1984"/>
                <a:ext cx="148" cy="188"/>
              </a:xfrm>
              <a:prstGeom prst="rect">
                <a:avLst/>
              </a:prstGeom>
              <a:blipFill dpi="0" rotWithShape="0">
                <a:blip/>
                <a:srcRect/>
                <a:stretch>
                  <a:fillRect/>
                </a:stretch>
              </a:blipFill>
              <a:ln w="9525">
                <a:noFill/>
                <a:miter lim="800000"/>
                <a:headEnd/>
                <a:tailEnd/>
              </a:ln>
            </p:spPr>
          </p:pic>
        </p:grpSp>
        <p:pic>
          <p:nvPicPr>
            <p:cNvPr id="926" name="Picture 280"/>
            <p:cNvPicPr>
              <a:picLocks noChangeAspect="1" noChangeArrowheads="1"/>
            </p:cNvPicPr>
            <p:nvPr/>
          </p:nvPicPr>
          <p:blipFill>
            <a:blip r:embed="rId2"/>
            <a:srcRect/>
            <a:stretch>
              <a:fillRect/>
            </a:stretch>
          </p:blipFill>
          <p:spPr bwMode="auto">
            <a:xfrm>
              <a:off x="4718287" y="3665521"/>
              <a:ext cx="114370" cy="254000"/>
            </a:xfrm>
            <a:prstGeom prst="rect">
              <a:avLst/>
            </a:prstGeom>
            <a:blipFill dpi="0" rotWithShape="0">
              <a:blip/>
              <a:srcRect/>
              <a:stretch>
                <a:fillRect/>
              </a:stretch>
            </a:blipFill>
            <a:ln w="9525">
              <a:noFill/>
              <a:miter lim="800000"/>
              <a:headEnd/>
              <a:tailEnd/>
            </a:ln>
          </p:spPr>
        </p:pic>
        <p:grpSp>
          <p:nvGrpSpPr>
            <p:cNvPr id="927" name="Group 281"/>
            <p:cNvGrpSpPr>
              <a:grpSpLocks noChangeAspect="1"/>
            </p:cNvGrpSpPr>
            <p:nvPr/>
          </p:nvGrpSpPr>
          <p:grpSpPr bwMode="auto">
            <a:xfrm>
              <a:off x="4670325" y="3282933"/>
              <a:ext cx="289615" cy="252413"/>
              <a:chOff x="769" y="1576"/>
              <a:chExt cx="368" cy="188"/>
            </a:xfrm>
          </p:grpSpPr>
          <p:pic>
            <p:nvPicPr>
              <p:cNvPr id="1015" name="Picture 282"/>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016" name="Picture 283"/>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928" name="Group 284"/>
            <p:cNvGrpSpPr>
              <a:grpSpLocks noChangeAspect="1"/>
            </p:cNvGrpSpPr>
            <p:nvPr/>
          </p:nvGrpSpPr>
          <p:grpSpPr bwMode="auto">
            <a:xfrm>
              <a:off x="4812366" y="3465496"/>
              <a:ext cx="288693" cy="254000"/>
              <a:chOff x="769" y="1576"/>
              <a:chExt cx="368" cy="188"/>
            </a:xfrm>
          </p:grpSpPr>
          <p:pic>
            <p:nvPicPr>
              <p:cNvPr id="1013" name="Picture 285"/>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014" name="Picture 286"/>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sp>
          <p:nvSpPr>
            <p:cNvPr id="929" name="Oval 287"/>
            <p:cNvSpPr>
              <a:spLocks noChangeAspect="1" noChangeArrowheads="1"/>
            </p:cNvSpPr>
            <p:nvPr/>
          </p:nvSpPr>
          <p:spPr bwMode="auto">
            <a:xfrm>
              <a:off x="2383839" y="2544746"/>
              <a:ext cx="142041" cy="2200275"/>
            </a:xfrm>
            <a:prstGeom prst="ellipse">
              <a:avLst/>
            </a:prstGeom>
            <a:solidFill>
              <a:srgbClr val="C0C0C0"/>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pic>
          <p:nvPicPr>
            <p:cNvPr id="930" name="Picture 288"/>
            <p:cNvPicPr>
              <a:picLocks noChangeAspect="1" noChangeArrowheads="1"/>
            </p:cNvPicPr>
            <p:nvPr/>
          </p:nvPicPr>
          <p:blipFill>
            <a:blip r:embed="rId2"/>
            <a:srcRect/>
            <a:stretch>
              <a:fillRect/>
            </a:stretch>
          </p:blipFill>
          <p:spPr bwMode="auto">
            <a:xfrm>
              <a:off x="5168390" y="3290871"/>
              <a:ext cx="118060" cy="254000"/>
            </a:xfrm>
            <a:prstGeom prst="rect">
              <a:avLst/>
            </a:prstGeom>
            <a:blipFill dpi="0" rotWithShape="0">
              <a:blip/>
              <a:srcRect/>
              <a:stretch>
                <a:fillRect/>
              </a:stretch>
            </a:blipFill>
            <a:ln w="9525">
              <a:noFill/>
              <a:miter lim="800000"/>
              <a:headEnd/>
              <a:tailEnd/>
            </a:ln>
          </p:spPr>
        </p:pic>
        <p:pic>
          <p:nvPicPr>
            <p:cNvPr id="931" name="Picture 289"/>
            <p:cNvPicPr>
              <a:picLocks noChangeAspect="1" noChangeArrowheads="1"/>
            </p:cNvPicPr>
            <p:nvPr/>
          </p:nvPicPr>
          <p:blipFill>
            <a:blip r:embed="rId2"/>
            <a:srcRect/>
            <a:stretch>
              <a:fillRect/>
            </a:stretch>
          </p:blipFill>
          <p:spPr bwMode="auto">
            <a:xfrm>
              <a:off x="5277226" y="3473433"/>
              <a:ext cx="115292" cy="254000"/>
            </a:xfrm>
            <a:prstGeom prst="rect">
              <a:avLst/>
            </a:prstGeom>
            <a:blipFill dpi="0" rotWithShape="0">
              <a:blip/>
              <a:srcRect/>
              <a:stretch>
                <a:fillRect/>
              </a:stretch>
            </a:blipFill>
            <a:ln w="9525">
              <a:noFill/>
              <a:miter lim="800000"/>
              <a:headEnd/>
              <a:tailEnd/>
            </a:ln>
          </p:spPr>
        </p:pic>
        <p:pic>
          <p:nvPicPr>
            <p:cNvPr id="932" name="Picture 290"/>
            <p:cNvPicPr>
              <a:picLocks noChangeAspect="1" noChangeArrowheads="1"/>
            </p:cNvPicPr>
            <p:nvPr/>
          </p:nvPicPr>
          <p:blipFill>
            <a:blip r:embed="rId2"/>
            <a:srcRect/>
            <a:stretch>
              <a:fillRect/>
            </a:stretch>
          </p:blipFill>
          <p:spPr bwMode="auto">
            <a:xfrm>
              <a:off x="5204361" y="3660758"/>
              <a:ext cx="116215" cy="254000"/>
            </a:xfrm>
            <a:prstGeom prst="rect">
              <a:avLst/>
            </a:prstGeom>
            <a:blipFill dpi="0" rotWithShape="0">
              <a:blip/>
              <a:srcRect/>
              <a:stretch>
                <a:fillRect/>
              </a:stretch>
            </a:blipFill>
            <a:ln w="9525">
              <a:noFill/>
              <a:miter lim="800000"/>
              <a:headEnd/>
              <a:tailEnd/>
            </a:ln>
          </p:spPr>
        </p:pic>
        <p:pic>
          <p:nvPicPr>
            <p:cNvPr id="933" name="Picture 291"/>
            <p:cNvPicPr>
              <a:picLocks noChangeAspect="1" noChangeArrowheads="1"/>
            </p:cNvPicPr>
            <p:nvPr/>
          </p:nvPicPr>
          <p:blipFill>
            <a:blip r:embed="rId2"/>
            <a:srcRect/>
            <a:stretch>
              <a:fillRect/>
            </a:stretch>
          </p:blipFill>
          <p:spPr bwMode="auto">
            <a:xfrm>
              <a:off x="2339567" y="2505058"/>
              <a:ext cx="114370" cy="254000"/>
            </a:xfrm>
            <a:prstGeom prst="rect">
              <a:avLst/>
            </a:prstGeom>
            <a:blipFill dpi="0" rotWithShape="0">
              <a:blip/>
              <a:srcRect/>
              <a:stretch>
                <a:fillRect/>
              </a:stretch>
            </a:blipFill>
            <a:ln w="9525">
              <a:noFill/>
              <a:miter lim="800000"/>
              <a:headEnd/>
              <a:tailEnd/>
            </a:ln>
          </p:spPr>
        </p:pic>
        <p:pic>
          <p:nvPicPr>
            <p:cNvPr id="934" name="Picture 292"/>
            <p:cNvPicPr>
              <a:picLocks noChangeAspect="1" noChangeArrowheads="1"/>
            </p:cNvPicPr>
            <p:nvPr/>
          </p:nvPicPr>
          <p:blipFill>
            <a:blip r:embed="rId7"/>
            <a:srcRect/>
            <a:stretch>
              <a:fillRect/>
            </a:stretch>
          </p:blipFill>
          <p:spPr bwMode="auto">
            <a:xfrm>
              <a:off x="2406898" y="3022583"/>
              <a:ext cx="80243" cy="504825"/>
            </a:xfrm>
            <a:prstGeom prst="rect">
              <a:avLst/>
            </a:prstGeom>
            <a:blipFill dpi="0" rotWithShape="0">
              <a:blip/>
              <a:srcRect/>
              <a:stretch>
                <a:fillRect/>
              </a:stretch>
            </a:blipFill>
            <a:ln w="9525">
              <a:noFill/>
              <a:miter lim="800000"/>
              <a:headEnd/>
              <a:tailEnd/>
            </a:ln>
          </p:spPr>
        </p:pic>
        <p:pic>
          <p:nvPicPr>
            <p:cNvPr id="935" name="Picture 293"/>
            <p:cNvPicPr>
              <a:picLocks noChangeAspect="1" noChangeArrowheads="1"/>
            </p:cNvPicPr>
            <p:nvPr/>
          </p:nvPicPr>
          <p:blipFill>
            <a:blip r:embed="rId2"/>
            <a:srcRect/>
            <a:stretch>
              <a:fillRect/>
            </a:stretch>
          </p:blipFill>
          <p:spPr bwMode="auto">
            <a:xfrm>
              <a:off x="2392140" y="2936858"/>
              <a:ext cx="116215" cy="255588"/>
            </a:xfrm>
            <a:prstGeom prst="rect">
              <a:avLst/>
            </a:prstGeom>
            <a:blipFill dpi="0" rotWithShape="0">
              <a:blip/>
              <a:srcRect/>
              <a:stretch>
                <a:fillRect/>
              </a:stretch>
            </a:blipFill>
            <a:ln w="9525">
              <a:noFill/>
              <a:miter lim="800000"/>
              <a:headEnd/>
              <a:tailEnd/>
            </a:ln>
          </p:spPr>
        </p:pic>
        <p:pic>
          <p:nvPicPr>
            <p:cNvPr id="936" name="Picture 294"/>
            <p:cNvPicPr>
              <a:picLocks noChangeAspect="1" noChangeArrowheads="1"/>
            </p:cNvPicPr>
            <p:nvPr/>
          </p:nvPicPr>
          <p:blipFill>
            <a:blip r:embed="rId7"/>
            <a:srcRect/>
            <a:stretch>
              <a:fillRect/>
            </a:stretch>
          </p:blipFill>
          <p:spPr bwMode="auto">
            <a:xfrm>
              <a:off x="2452092" y="3248008"/>
              <a:ext cx="80244" cy="503238"/>
            </a:xfrm>
            <a:prstGeom prst="rect">
              <a:avLst/>
            </a:prstGeom>
            <a:blipFill dpi="0" rotWithShape="0">
              <a:blip/>
              <a:srcRect/>
              <a:stretch>
                <a:fillRect/>
              </a:stretch>
            </a:blipFill>
            <a:ln w="9525">
              <a:noFill/>
              <a:miter lim="800000"/>
              <a:headEnd/>
              <a:tailEnd/>
            </a:ln>
          </p:spPr>
        </p:pic>
        <p:pic>
          <p:nvPicPr>
            <p:cNvPr id="937" name="Picture 295"/>
            <p:cNvPicPr>
              <a:picLocks noChangeAspect="1" noChangeArrowheads="1"/>
            </p:cNvPicPr>
            <p:nvPr/>
          </p:nvPicPr>
          <p:blipFill>
            <a:blip r:embed="rId2"/>
            <a:srcRect/>
            <a:stretch>
              <a:fillRect/>
            </a:stretch>
          </p:blipFill>
          <p:spPr bwMode="auto">
            <a:xfrm>
              <a:off x="2438257" y="3160696"/>
              <a:ext cx="116215" cy="257175"/>
            </a:xfrm>
            <a:prstGeom prst="rect">
              <a:avLst/>
            </a:prstGeom>
            <a:blipFill dpi="0" rotWithShape="0">
              <a:blip/>
              <a:srcRect/>
              <a:stretch>
                <a:fillRect/>
              </a:stretch>
            </a:blipFill>
            <a:ln w="9525">
              <a:noFill/>
              <a:miter lim="800000"/>
              <a:headEnd/>
              <a:tailEnd/>
            </a:ln>
          </p:spPr>
        </p:pic>
        <p:grpSp>
          <p:nvGrpSpPr>
            <p:cNvPr id="938" name="Group 296"/>
            <p:cNvGrpSpPr>
              <a:grpSpLocks noChangeAspect="1"/>
            </p:cNvGrpSpPr>
            <p:nvPr/>
          </p:nvGrpSpPr>
          <p:grpSpPr bwMode="auto">
            <a:xfrm flipH="1">
              <a:off x="2431801" y="3735371"/>
              <a:ext cx="122672" cy="588962"/>
              <a:chOff x="873" y="2568"/>
              <a:chExt cx="148" cy="436"/>
            </a:xfrm>
          </p:grpSpPr>
          <p:pic>
            <p:nvPicPr>
              <p:cNvPr id="1011" name="Picture 297"/>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012" name="Picture 298"/>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939" name="Group 299"/>
            <p:cNvGrpSpPr>
              <a:grpSpLocks noChangeAspect="1"/>
            </p:cNvGrpSpPr>
            <p:nvPr/>
          </p:nvGrpSpPr>
          <p:grpSpPr bwMode="auto">
            <a:xfrm>
              <a:off x="3549679" y="3525821"/>
              <a:ext cx="431656" cy="1192212"/>
              <a:chOff x="2699" y="2431"/>
              <a:chExt cx="275" cy="442"/>
            </a:xfrm>
          </p:grpSpPr>
          <p:sp>
            <p:nvSpPr>
              <p:cNvPr id="1004" name="AutoShape 300"/>
              <p:cNvSpPr>
                <a:spLocks noChangeAspect="1" noChangeArrowheads="1"/>
              </p:cNvSpPr>
              <p:nvPr/>
            </p:nvSpPr>
            <p:spPr bwMode="auto">
              <a:xfrm rot="11883933" flipH="1">
                <a:off x="2904" y="2431"/>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05" name="Freeform 301"/>
              <p:cNvSpPr>
                <a:spLocks noChangeAspect="1"/>
              </p:cNvSpPr>
              <p:nvPr/>
            </p:nvSpPr>
            <p:spPr bwMode="auto">
              <a:xfrm rot="19417419">
                <a:off x="2727" y="2715"/>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06" name="Freeform 302"/>
              <p:cNvSpPr>
                <a:spLocks noChangeAspect="1"/>
              </p:cNvSpPr>
              <p:nvPr/>
            </p:nvSpPr>
            <p:spPr bwMode="auto">
              <a:xfrm rot="19417419">
                <a:off x="2699" y="2759"/>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07" name="AutoShape 303"/>
              <p:cNvSpPr>
                <a:spLocks noChangeAspect="1" noChangeArrowheads="1"/>
              </p:cNvSpPr>
              <p:nvPr/>
            </p:nvSpPr>
            <p:spPr bwMode="auto">
              <a:xfrm rot="11760741" flipH="1">
                <a:off x="2876" y="2541"/>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1008" name="Freeform 304"/>
              <p:cNvSpPr>
                <a:spLocks noChangeAspect="1"/>
              </p:cNvSpPr>
              <p:nvPr/>
            </p:nvSpPr>
            <p:spPr bwMode="auto">
              <a:xfrm rot="16200000">
                <a:off x="2762" y="260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09" name="Freeform 305"/>
              <p:cNvSpPr>
                <a:spLocks noChangeAspect="1"/>
              </p:cNvSpPr>
              <p:nvPr/>
            </p:nvSpPr>
            <p:spPr bwMode="auto">
              <a:xfrm rot="16200000">
                <a:off x="2917" y="2532"/>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10" name="Freeform 306"/>
              <p:cNvSpPr>
                <a:spLocks noChangeAspect="1"/>
              </p:cNvSpPr>
              <p:nvPr/>
            </p:nvSpPr>
            <p:spPr bwMode="auto">
              <a:xfrm rot="16200000">
                <a:off x="2716" y="2747"/>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pic>
          <p:nvPicPr>
            <p:cNvPr id="940" name="Picture 307"/>
            <p:cNvPicPr>
              <a:picLocks noChangeAspect="1" noChangeArrowheads="1"/>
            </p:cNvPicPr>
            <p:nvPr/>
          </p:nvPicPr>
          <p:blipFill>
            <a:blip r:embed="rId2"/>
            <a:srcRect/>
            <a:stretch>
              <a:fillRect/>
            </a:stretch>
          </p:blipFill>
          <p:spPr bwMode="auto">
            <a:xfrm>
              <a:off x="3824537" y="3298808"/>
              <a:ext cx="116215" cy="254000"/>
            </a:xfrm>
            <a:prstGeom prst="rect">
              <a:avLst/>
            </a:prstGeom>
            <a:blipFill dpi="0" rotWithShape="0">
              <a:blip/>
              <a:srcRect/>
              <a:stretch>
                <a:fillRect/>
              </a:stretch>
            </a:blipFill>
            <a:ln w="9525">
              <a:noFill/>
              <a:miter lim="800000"/>
              <a:headEnd/>
              <a:tailEnd/>
            </a:ln>
          </p:spPr>
        </p:pic>
        <p:pic>
          <p:nvPicPr>
            <p:cNvPr id="941" name="Picture 308"/>
            <p:cNvPicPr>
              <a:picLocks noChangeAspect="1" noChangeArrowheads="1"/>
            </p:cNvPicPr>
            <p:nvPr/>
          </p:nvPicPr>
          <p:blipFill>
            <a:blip r:embed="rId3"/>
            <a:srcRect/>
            <a:stretch>
              <a:fillRect/>
            </a:stretch>
          </p:blipFill>
          <p:spPr bwMode="auto">
            <a:xfrm>
              <a:off x="3943520" y="3908408"/>
              <a:ext cx="114370" cy="257175"/>
            </a:xfrm>
            <a:prstGeom prst="rect">
              <a:avLst/>
            </a:prstGeom>
            <a:blipFill dpi="0" rotWithShape="0">
              <a:blip/>
              <a:srcRect/>
              <a:stretch>
                <a:fillRect/>
              </a:stretch>
            </a:blipFill>
            <a:ln w="9525">
              <a:noFill/>
              <a:miter lim="800000"/>
              <a:headEnd/>
              <a:tailEnd/>
            </a:ln>
          </p:spPr>
        </p:pic>
        <p:pic>
          <p:nvPicPr>
            <p:cNvPr id="942" name="Picture 309"/>
            <p:cNvPicPr>
              <a:picLocks noChangeAspect="1" noChangeArrowheads="1"/>
            </p:cNvPicPr>
            <p:nvPr/>
          </p:nvPicPr>
          <p:blipFill>
            <a:blip r:embed="rId2"/>
            <a:srcRect/>
            <a:stretch>
              <a:fillRect/>
            </a:stretch>
          </p:blipFill>
          <p:spPr bwMode="auto">
            <a:xfrm>
              <a:off x="3772886" y="3908408"/>
              <a:ext cx="116215" cy="257175"/>
            </a:xfrm>
            <a:prstGeom prst="rect">
              <a:avLst/>
            </a:prstGeom>
            <a:blipFill dpi="0" rotWithShape="0">
              <a:blip/>
              <a:srcRect/>
              <a:stretch>
                <a:fillRect/>
              </a:stretch>
            </a:blipFill>
            <a:ln w="9525">
              <a:noFill/>
              <a:miter lim="800000"/>
              <a:headEnd/>
              <a:tailEnd/>
            </a:ln>
          </p:spPr>
        </p:pic>
        <p:pic>
          <p:nvPicPr>
            <p:cNvPr id="943" name="Picture 310"/>
            <p:cNvPicPr>
              <a:picLocks noChangeAspect="1" noChangeArrowheads="1"/>
            </p:cNvPicPr>
            <p:nvPr/>
          </p:nvPicPr>
          <p:blipFill>
            <a:blip r:embed="rId2"/>
            <a:srcRect/>
            <a:stretch>
              <a:fillRect/>
            </a:stretch>
          </p:blipFill>
          <p:spPr bwMode="auto">
            <a:xfrm>
              <a:off x="3524776" y="3660758"/>
              <a:ext cx="116215" cy="254000"/>
            </a:xfrm>
            <a:prstGeom prst="rect">
              <a:avLst/>
            </a:prstGeom>
            <a:blipFill dpi="0" rotWithShape="0">
              <a:blip/>
              <a:srcRect/>
              <a:stretch>
                <a:fillRect/>
              </a:stretch>
            </a:blipFill>
            <a:ln w="9525">
              <a:noFill/>
              <a:miter lim="800000"/>
              <a:headEnd/>
              <a:tailEnd/>
            </a:ln>
          </p:spPr>
        </p:pic>
        <p:pic>
          <p:nvPicPr>
            <p:cNvPr id="944" name="Picture 311"/>
            <p:cNvPicPr>
              <a:picLocks noChangeAspect="1" noChangeArrowheads="1"/>
            </p:cNvPicPr>
            <p:nvPr/>
          </p:nvPicPr>
          <p:blipFill>
            <a:blip r:embed="rId2"/>
            <a:srcRect/>
            <a:stretch>
              <a:fillRect/>
            </a:stretch>
          </p:blipFill>
          <p:spPr bwMode="auto">
            <a:xfrm>
              <a:off x="3864198" y="3665521"/>
              <a:ext cx="117137" cy="254000"/>
            </a:xfrm>
            <a:prstGeom prst="rect">
              <a:avLst/>
            </a:prstGeom>
            <a:blipFill dpi="0" rotWithShape="0">
              <a:blip/>
              <a:srcRect/>
              <a:stretch>
                <a:fillRect/>
              </a:stretch>
            </a:blipFill>
            <a:ln w="9525">
              <a:noFill/>
              <a:miter lim="800000"/>
              <a:headEnd/>
              <a:tailEnd/>
            </a:ln>
          </p:spPr>
        </p:pic>
        <p:pic>
          <p:nvPicPr>
            <p:cNvPr id="945" name="Picture 312"/>
            <p:cNvPicPr>
              <a:picLocks noChangeAspect="1" noChangeArrowheads="1"/>
            </p:cNvPicPr>
            <p:nvPr/>
          </p:nvPicPr>
          <p:blipFill>
            <a:blip r:embed="rId3"/>
            <a:srcRect/>
            <a:stretch>
              <a:fillRect/>
            </a:stretch>
          </p:blipFill>
          <p:spPr bwMode="auto">
            <a:xfrm>
              <a:off x="4108619" y="3908408"/>
              <a:ext cx="114370" cy="257175"/>
            </a:xfrm>
            <a:prstGeom prst="rect">
              <a:avLst/>
            </a:prstGeom>
            <a:blipFill dpi="0" rotWithShape="0">
              <a:blip/>
              <a:srcRect/>
              <a:stretch>
                <a:fillRect/>
              </a:stretch>
            </a:blipFill>
            <a:ln w="9525">
              <a:noFill/>
              <a:miter lim="800000"/>
              <a:headEnd/>
              <a:tailEnd/>
            </a:ln>
          </p:spPr>
        </p:pic>
        <p:pic>
          <p:nvPicPr>
            <p:cNvPr id="946" name="Picture 313"/>
            <p:cNvPicPr>
              <a:picLocks noChangeAspect="1" noChangeArrowheads="1"/>
            </p:cNvPicPr>
            <p:nvPr/>
          </p:nvPicPr>
          <p:blipFill>
            <a:blip r:embed="rId3"/>
            <a:srcRect/>
            <a:stretch>
              <a:fillRect/>
            </a:stretch>
          </p:blipFill>
          <p:spPr bwMode="auto">
            <a:xfrm>
              <a:off x="4102163" y="3481371"/>
              <a:ext cx="114370" cy="254000"/>
            </a:xfrm>
            <a:prstGeom prst="rect">
              <a:avLst/>
            </a:prstGeom>
            <a:blipFill dpi="0" rotWithShape="0">
              <a:blip/>
              <a:srcRect/>
              <a:stretch>
                <a:fillRect/>
              </a:stretch>
            </a:blipFill>
            <a:ln w="9525">
              <a:noFill/>
              <a:miter lim="800000"/>
              <a:headEnd/>
              <a:tailEnd/>
            </a:ln>
          </p:spPr>
        </p:pic>
        <p:pic>
          <p:nvPicPr>
            <p:cNvPr id="947" name="Picture 314"/>
            <p:cNvPicPr>
              <a:picLocks noChangeAspect="1" noChangeArrowheads="1"/>
            </p:cNvPicPr>
            <p:nvPr/>
          </p:nvPicPr>
          <p:blipFill>
            <a:blip r:embed="rId2"/>
            <a:srcRect/>
            <a:stretch>
              <a:fillRect/>
            </a:stretch>
          </p:blipFill>
          <p:spPr bwMode="auto">
            <a:xfrm>
              <a:off x="4039443" y="3665521"/>
              <a:ext cx="114370" cy="254000"/>
            </a:xfrm>
            <a:prstGeom prst="rect">
              <a:avLst/>
            </a:prstGeom>
            <a:blipFill dpi="0" rotWithShape="0">
              <a:blip/>
              <a:srcRect/>
              <a:stretch>
                <a:fillRect/>
              </a:stretch>
            </a:blipFill>
            <a:ln w="9525">
              <a:noFill/>
              <a:miter lim="800000"/>
              <a:headEnd/>
              <a:tailEnd/>
            </a:ln>
          </p:spPr>
        </p:pic>
        <p:pic>
          <p:nvPicPr>
            <p:cNvPr id="948" name="Picture 315"/>
            <p:cNvPicPr>
              <a:picLocks noChangeAspect="1" noChangeArrowheads="1"/>
            </p:cNvPicPr>
            <p:nvPr/>
          </p:nvPicPr>
          <p:blipFill>
            <a:blip r:embed="rId2"/>
            <a:srcRect/>
            <a:stretch>
              <a:fillRect/>
            </a:stretch>
          </p:blipFill>
          <p:spPr bwMode="auto">
            <a:xfrm>
              <a:off x="3932452" y="3481371"/>
              <a:ext cx="114370" cy="254000"/>
            </a:xfrm>
            <a:prstGeom prst="rect">
              <a:avLst/>
            </a:prstGeom>
            <a:blipFill dpi="0" rotWithShape="0">
              <a:blip/>
              <a:srcRect/>
              <a:stretch>
                <a:fillRect/>
              </a:stretch>
            </a:blipFill>
            <a:ln w="9525">
              <a:noFill/>
              <a:miter lim="800000"/>
              <a:headEnd/>
              <a:tailEnd/>
            </a:ln>
          </p:spPr>
        </p:pic>
        <p:grpSp>
          <p:nvGrpSpPr>
            <p:cNvPr id="949" name="Group 316"/>
            <p:cNvGrpSpPr>
              <a:grpSpLocks noChangeAspect="1"/>
            </p:cNvGrpSpPr>
            <p:nvPr/>
          </p:nvGrpSpPr>
          <p:grpSpPr bwMode="auto">
            <a:xfrm>
              <a:off x="2282381" y="2709846"/>
              <a:ext cx="115293" cy="592137"/>
              <a:chOff x="848" y="1424"/>
              <a:chExt cx="73" cy="218"/>
            </a:xfrm>
          </p:grpSpPr>
          <p:pic>
            <p:nvPicPr>
              <p:cNvPr id="1002" name="Picture 317"/>
              <p:cNvPicPr>
                <a:picLocks noChangeAspect="1" noChangeArrowheads="1"/>
              </p:cNvPicPr>
              <p:nvPr/>
            </p:nvPicPr>
            <p:blipFill>
              <a:blip r:embed="rId7"/>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1003" name="Picture 318"/>
              <p:cNvPicPr>
                <a:picLocks noChangeAspect="1" noChangeArrowheads="1"/>
              </p:cNvPicPr>
              <p:nvPr/>
            </p:nvPicPr>
            <p:blipFill>
              <a:blip r:embed="rId2"/>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pic>
          <p:nvPicPr>
            <p:cNvPr id="950" name="Picture 319"/>
            <p:cNvPicPr>
              <a:picLocks noChangeAspect="1" noChangeArrowheads="1"/>
            </p:cNvPicPr>
            <p:nvPr/>
          </p:nvPicPr>
          <p:blipFill>
            <a:blip r:embed="rId7"/>
            <a:srcRect/>
            <a:stretch>
              <a:fillRect/>
            </a:stretch>
          </p:blipFill>
          <p:spPr bwMode="auto">
            <a:xfrm>
              <a:off x="2143108" y="2417746"/>
              <a:ext cx="76554" cy="504825"/>
            </a:xfrm>
            <a:prstGeom prst="rect">
              <a:avLst/>
            </a:prstGeom>
            <a:blipFill dpi="0" rotWithShape="0">
              <a:blip/>
              <a:srcRect/>
              <a:stretch>
                <a:fillRect/>
              </a:stretch>
            </a:blipFill>
            <a:ln w="9525">
              <a:noFill/>
              <a:miter lim="800000"/>
              <a:headEnd/>
              <a:tailEnd/>
            </a:ln>
          </p:spPr>
        </p:pic>
        <p:grpSp>
          <p:nvGrpSpPr>
            <p:cNvPr id="951" name="Group 320"/>
            <p:cNvGrpSpPr>
              <a:grpSpLocks noChangeAspect="1"/>
            </p:cNvGrpSpPr>
            <p:nvPr/>
          </p:nvGrpSpPr>
          <p:grpSpPr bwMode="auto">
            <a:xfrm>
              <a:off x="2205827" y="2535221"/>
              <a:ext cx="113448" cy="563562"/>
              <a:chOff x="799" y="1356"/>
              <a:chExt cx="72" cy="209"/>
            </a:xfrm>
          </p:grpSpPr>
          <p:pic>
            <p:nvPicPr>
              <p:cNvPr id="1000" name="Picture 321"/>
              <p:cNvPicPr>
                <a:picLocks noChangeAspect="1" noChangeArrowheads="1"/>
              </p:cNvPicPr>
              <p:nvPr/>
            </p:nvPicPr>
            <p:blipFill>
              <a:blip r:embed="rId7"/>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1001" name="Picture 322"/>
              <p:cNvPicPr>
                <a:picLocks noChangeAspect="1" noChangeArrowheads="1"/>
              </p:cNvPicPr>
              <p:nvPr/>
            </p:nvPicPr>
            <p:blipFill>
              <a:blip r:embed="rId2"/>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952" name="Group 323"/>
            <p:cNvGrpSpPr>
              <a:grpSpLocks noChangeAspect="1"/>
            </p:cNvGrpSpPr>
            <p:nvPr/>
          </p:nvGrpSpPr>
          <p:grpSpPr bwMode="auto">
            <a:xfrm>
              <a:off x="2214128" y="3136883"/>
              <a:ext cx="115293" cy="587375"/>
              <a:chOff x="873" y="2568"/>
              <a:chExt cx="148" cy="436"/>
            </a:xfrm>
          </p:grpSpPr>
          <p:pic>
            <p:nvPicPr>
              <p:cNvPr id="998" name="Picture 324"/>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999" name="Picture 325"/>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953" name="Group 326"/>
            <p:cNvGrpSpPr>
              <a:grpSpLocks noChangeAspect="1"/>
            </p:cNvGrpSpPr>
            <p:nvPr/>
          </p:nvGrpSpPr>
          <p:grpSpPr bwMode="auto">
            <a:xfrm>
              <a:off x="2295294" y="3344846"/>
              <a:ext cx="116215" cy="587375"/>
              <a:chOff x="873" y="2568"/>
              <a:chExt cx="148" cy="436"/>
            </a:xfrm>
          </p:grpSpPr>
          <p:pic>
            <p:nvPicPr>
              <p:cNvPr id="996" name="Picture 327"/>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997" name="Picture 328"/>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954" name="Group 329"/>
            <p:cNvGrpSpPr>
              <a:grpSpLocks noChangeAspect="1"/>
            </p:cNvGrpSpPr>
            <p:nvPr/>
          </p:nvGrpSpPr>
          <p:grpSpPr bwMode="auto">
            <a:xfrm flipH="1">
              <a:off x="2350635" y="3527408"/>
              <a:ext cx="121749" cy="588963"/>
              <a:chOff x="873" y="2568"/>
              <a:chExt cx="148" cy="436"/>
            </a:xfrm>
          </p:grpSpPr>
          <p:pic>
            <p:nvPicPr>
              <p:cNvPr id="994" name="Picture 330"/>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995" name="Picture 331"/>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955" name="Picture 332"/>
            <p:cNvPicPr>
              <a:picLocks noChangeAspect="1" noChangeArrowheads="1"/>
            </p:cNvPicPr>
            <p:nvPr/>
          </p:nvPicPr>
          <p:blipFill>
            <a:blip r:embed="rId2"/>
            <a:srcRect/>
            <a:stretch>
              <a:fillRect/>
            </a:stretch>
          </p:blipFill>
          <p:spPr bwMode="auto">
            <a:xfrm>
              <a:off x="3260064" y="2320908"/>
              <a:ext cx="114370" cy="254000"/>
            </a:xfrm>
            <a:prstGeom prst="rect">
              <a:avLst/>
            </a:prstGeom>
            <a:blipFill dpi="0" rotWithShape="0">
              <a:blip/>
              <a:srcRect/>
              <a:stretch>
                <a:fillRect/>
              </a:stretch>
            </a:blipFill>
            <a:ln w="9525">
              <a:noFill/>
              <a:miter lim="800000"/>
              <a:headEnd/>
              <a:tailEnd/>
            </a:ln>
          </p:spPr>
        </p:pic>
        <p:pic>
          <p:nvPicPr>
            <p:cNvPr id="956" name="Picture 333"/>
            <p:cNvPicPr>
              <a:picLocks noChangeAspect="1" noChangeArrowheads="1"/>
            </p:cNvPicPr>
            <p:nvPr/>
          </p:nvPicPr>
          <p:blipFill>
            <a:blip r:embed="rId2"/>
            <a:srcRect/>
            <a:stretch>
              <a:fillRect/>
            </a:stretch>
          </p:blipFill>
          <p:spPr bwMode="auto">
            <a:xfrm>
              <a:off x="3434387" y="2320908"/>
              <a:ext cx="114370" cy="254000"/>
            </a:xfrm>
            <a:prstGeom prst="rect">
              <a:avLst/>
            </a:prstGeom>
            <a:blipFill dpi="0" rotWithShape="0">
              <a:blip/>
              <a:srcRect/>
              <a:stretch>
                <a:fillRect/>
              </a:stretch>
            </a:blipFill>
            <a:ln w="9525">
              <a:noFill/>
              <a:miter lim="800000"/>
              <a:headEnd/>
              <a:tailEnd/>
            </a:ln>
          </p:spPr>
        </p:pic>
        <p:pic>
          <p:nvPicPr>
            <p:cNvPr id="957" name="Picture 334"/>
            <p:cNvPicPr>
              <a:picLocks noChangeAspect="1" noChangeArrowheads="1"/>
            </p:cNvPicPr>
            <p:nvPr/>
          </p:nvPicPr>
          <p:blipFill>
            <a:blip r:embed="rId2"/>
            <a:srcRect/>
            <a:stretch>
              <a:fillRect/>
            </a:stretch>
          </p:blipFill>
          <p:spPr bwMode="auto">
            <a:xfrm>
              <a:off x="3338463" y="2505058"/>
              <a:ext cx="114370" cy="254000"/>
            </a:xfrm>
            <a:prstGeom prst="rect">
              <a:avLst/>
            </a:prstGeom>
            <a:blipFill dpi="0" rotWithShape="0">
              <a:blip/>
              <a:srcRect/>
              <a:stretch>
                <a:fillRect/>
              </a:stretch>
            </a:blipFill>
            <a:ln w="9525">
              <a:noFill/>
              <a:miter lim="800000"/>
              <a:headEnd/>
              <a:tailEnd/>
            </a:ln>
          </p:spPr>
        </p:pic>
        <p:pic>
          <p:nvPicPr>
            <p:cNvPr id="958" name="Picture 335"/>
            <p:cNvPicPr>
              <a:picLocks noChangeAspect="1" noChangeArrowheads="1"/>
            </p:cNvPicPr>
            <p:nvPr/>
          </p:nvPicPr>
          <p:blipFill>
            <a:blip r:embed="rId2"/>
            <a:srcRect/>
            <a:stretch>
              <a:fillRect/>
            </a:stretch>
          </p:blipFill>
          <p:spPr bwMode="auto">
            <a:xfrm>
              <a:off x="3416862" y="2690796"/>
              <a:ext cx="114370" cy="254000"/>
            </a:xfrm>
            <a:prstGeom prst="rect">
              <a:avLst/>
            </a:prstGeom>
            <a:blipFill dpi="0" rotWithShape="0">
              <a:blip/>
              <a:srcRect/>
              <a:stretch>
                <a:fillRect/>
              </a:stretch>
            </a:blipFill>
            <a:ln w="9525">
              <a:noFill/>
              <a:miter lim="800000"/>
              <a:headEnd/>
              <a:tailEnd/>
            </a:ln>
          </p:spPr>
        </p:pic>
        <p:pic>
          <p:nvPicPr>
            <p:cNvPr id="959" name="Picture 336"/>
            <p:cNvPicPr>
              <a:picLocks noChangeAspect="1" noChangeArrowheads="1"/>
            </p:cNvPicPr>
            <p:nvPr/>
          </p:nvPicPr>
          <p:blipFill>
            <a:blip r:embed="rId2"/>
            <a:srcRect/>
            <a:stretch>
              <a:fillRect/>
            </a:stretch>
          </p:blipFill>
          <p:spPr bwMode="auto">
            <a:xfrm>
              <a:off x="3251763" y="2690796"/>
              <a:ext cx="114370" cy="254000"/>
            </a:xfrm>
            <a:prstGeom prst="rect">
              <a:avLst/>
            </a:prstGeom>
            <a:blipFill dpi="0" rotWithShape="0">
              <a:blip/>
              <a:srcRect/>
              <a:stretch>
                <a:fillRect/>
              </a:stretch>
            </a:blipFill>
            <a:ln w="9525">
              <a:noFill/>
              <a:miter lim="800000"/>
              <a:headEnd/>
              <a:tailEnd/>
            </a:ln>
          </p:spPr>
        </p:pic>
        <p:pic>
          <p:nvPicPr>
            <p:cNvPr id="960" name="Picture 337"/>
            <p:cNvPicPr>
              <a:picLocks noChangeAspect="1" noChangeArrowheads="1"/>
            </p:cNvPicPr>
            <p:nvPr/>
          </p:nvPicPr>
          <p:blipFill>
            <a:blip r:embed="rId2"/>
            <a:srcRect/>
            <a:stretch>
              <a:fillRect/>
            </a:stretch>
          </p:blipFill>
          <p:spPr bwMode="auto">
            <a:xfrm>
              <a:off x="3332007" y="2874946"/>
              <a:ext cx="112526" cy="254000"/>
            </a:xfrm>
            <a:prstGeom prst="rect">
              <a:avLst/>
            </a:prstGeom>
            <a:blipFill dpi="0" rotWithShape="0">
              <a:blip/>
              <a:srcRect/>
              <a:stretch>
                <a:fillRect/>
              </a:stretch>
            </a:blipFill>
            <a:ln w="9525">
              <a:noFill/>
              <a:miter lim="800000"/>
              <a:headEnd/>
              <a:tailEnd/>
            </a:ln>
          </p:spPr>
        </p:pic>
        <p:pic>
          <p:nvPicPr>
            <p:cNvPr id="961" name="Picture 338"/>
            <p:cNvPicPr>
              <a:picLocks noChangeAspect="1" noChangeArrowheads="1"/>
            </p:cNvPicPr>
            <p:nvPr/>
          </p:nvPicPr>
          <p:blipFill>
            <a:blip r:embed="rId3"/>
            <a:srcRect/>
            <a:stretch>
              <a:fillRect/>
            </a:stretch>
          </p:blipFill>
          <p:spPr bwMode="auto">
            <a:xfrm>
              <a:off x="3602253" y="2320908"/>
              <a:ext cx="115292" cy="254000"/>
            </a:xfrm>
            <a:prstGeom prst="rect">
              <a:avLst/>
            </a:prstGeom>
            <a:blipFill dpi="0" rotWithShape="0">
              <a:blip/>
              <a:srcRect/>
              <a:stretch>
                <a:fillRect/>
              </a:stretch>
            </a:blipFill>
            <a:ln w="9525">
              <a:noFill/>
              <a:miter lim="800000"/>
              <a:headEnd/>
              <a:tailEnd/>
            </a:ln>
          </p:spPr>
        </p:pic>
        <p:pic>
          <p:nvPicPr>
            <p:cNvPr id="962" name="Picture 339"/>
            <p:cNvPicPr>
              <a:picLocks noChangeAspect="1" noChangeArrowheads="1"/>
            </p:cNvPicPr>
            <p:nvPr/>
          </p:nvPicPr>
          <p:blipFill>
            <a:blip r:embed="rId2"/>
            <a:srcRect/>
            <a:stretch>
              <a:fillRect/>
            </a:stretch>
          </p:blipFill>
          <p:spPr bwMode="auto">
            <a:xfrm>
              <a:off x="3512786" y="2505058"/>
              <a:ext cx="114370" cy="254000"/>
            </a:xfrm>
            <a:prstGeom prst="rect">
              <a:avLst/>
            </a:prstGeom>
            <a:blipFill dpi="0" rotWithShape="0">
              <a:blip/>
              <a:srcRect/>
              <a:stretch>
                <a:fillRect/>
              </a:stretch>
            </a:blipFill>
            <a:ln w="9525">
              <a:noFill/>
              <a:miter lim="800000"/>
              <a:headEnd/>
              <a:tailEnd/>
            </a:ln>
          </p:spPr>
        </p:pic>
        <p:pic>
          <p:nvPicPr>
            <p:cNvPr id="963" name="Picture 340"/>
            <p:cNvPicPr>
              <a:picLocks noChangeAspect="1" noChangeArrowheads="1"/>
            </p:cNvPicPr>
            <p:nvPr/>
          </p:nvPicPr>
          <p:blipFill>
            <a:blip r:embed="rId3"/>
            <a:srcRect/>
            <a:stretch>
              <a:fillRect/>
            </a:stretch>
          </p:blipFill>
          <p:spPr bwMode="auto">
            <a:xfrm>
              <a:off x="3681575" y="2505058"/>
              <a:ext cx="113448" cy="254000"/>
            </a:xfrm>
            <a:prstGeom prst="rect">
              <a:avLst/>
            </a:prstGeom>
            <a:blipFill dpi="0" rotWithShape="0">
              <a:blip/>
              <a:srcRect/>
              <a:stretch>
                <a:fillRect/>
              </a:stretch>
            </a:blipFill>
            <a:ln w="9525">
              <a:noFill/>
              <a:miter lim="800000"/>
              <a:headEnd/>
              <a:tailEnd/>
            </a:ln>
          </p:spPr>
        </p:pic>
        <p:pic>
          <p:nvPicPr>
            <p:cNvPr id="964" name="Picture 341"/>
            <p:cNvPicPr>
              <a:picLocks noChangeAspect="1" noChangeArrowheads="1"/>
            </p:cNvPicPr>
            <p:nvPr/>
          </p:nvPicPr>
          <p:blipFill>
            <a:blip r:embed="rId2"/>
            <a:srcRect/>
            <a:stretch>
              <a:fillRect/>
            </a:stretch>
          </p:blipFill>
          <p:spPr bwMode="auto">
            <a:xfrm>
              <a:off x="3591185" y="2690796"/>
              <a:ext cx="114370" cy="254000"/>
            </a:xfrm>
            <a:prstGeom prst="rect">
              <a:avLst/>
            </a:prstGeom>
            <a:blipFill dpi="0" rotWithShape="0">
              <a:blip/>
              <a:srcRect/>
              <a:stretch>
                <a:fillRect/>
              </a:stretch>
            </a:blipFill>
            <a:ln w="9525">
              <a:noFill/>
              <a:miter lim="800000"/>
              <a:headEnd/>
              <a:tailEnd/>
            </a:ln>
          </p:spPr>
        </p:pic>
        <p:pic>
          <p:nvPicPr>
            <p:cNvPr id="965" name="Picture 342"/>
            <p:cNvPicPr>
              <a:picLocks noChangeAspect="1" noChangeArrowheads="1"/>
            </p:cNvPicPr>
            <p:nvPr/>
          </p:nvPicPr>
          <p:blipFill>
            <a:blip r:embed="rId3"/>
            <a:srcRect/>
            <a:stretch>
              <a:fillRect/>
            </a:stretch>
          </p:blipFill>
          <p:spPr bwMode="auto">
            <a:xfrm>
              <a:off x="3759973" y="2690796"/>
              <a:ext cx="114370" cy="254000"/>
            </a:xfrm>
            <a:prstGeom prst="rect">
              <a:avLst/>
            </a:prstGeom>
            <a:blipFill dpi="0" rotWithShape="0">
              <a:blip/>
              <a:srcRect/>
              <a:stretch>
                <a:fillRect/>
              </a:stretch>
            </a:blipFill>
            <a:ln w="9525">
              <a:noFill/>
              <a:miter lim="800000"/>
              <a:headEnd/>
              <a:tailEnd/>
            </a:ln>
          </p:spPr>
        </p:pic>
        <p:pic>
          <p:nvPicPr>
            <p:cNvPr id="966" name="Picture 343"/>
            <p:cNvPicPr>
              <a:picLocks noChangeAspect="1" noChangeArrowheads="1"/>
            </p:cNvPicPr>
            <p:nvPr/>
          </p:nvPicPr>
          <p:blipFill>
            <a:blip r:embed="rId2"/>
            <a:srcRect/>
            <a:stretch>
              <a:fillRect/>
            </a:stretch>
          </p:blipFill>
          <p:spPr bwMode="auto">
            <a:xfrm>
              <a:off x="3495262" y="2874946"/>
              <a:ext cx="116215" cy="254000"/>
            </a:xfrm>
            <a:prstGeom prst="rect">
              <a:avLst/>
            </a:prstGeom>
            <a:blipFill dpi="0" rotWithShape="0">
              <a:blip/>
              <a:srcRect/>
              <a:stretch>
                <a:fillRect/>
              </a:stretch>
            </a:blipFill>
            <a:ln w="9525">
              <a:noFill/>
              <a:miter lim="800000"/>
              <a:headEnd/>
              <a:tailEnd/>
            </a:ln>
          </p:spPr>
        </p:pic>
        <p:pic>
          <p:nvPicPr>
            <p:cNvPr id="967" name="Picture 344"/>
            <p:cNvPicPr>
              <a:picLocks noChangeAspect="1" noChangeArrowheads="1"/>
            </p:cNvPicPr>
            <p:nvPr/>
          </p:nvPicPr>
          <p:blipFill>
            <a:blip r:embed="rId2"/>
            <a:srcRect/>
            <a:stretch>
              <a:fillRect/>
            </a:stretch>
          </p:blipFill>
          <p:spPr bwMode="auto">
            <a:xfrm>
              <a:off x="3255453" y="3057508"/>
              <a:ext cx="116215" cy="254000"/>
            </a:xfrm>
            <a:prstGeom prst="rect">
              <a:avLst/>
            </a:prstGeom>
            <a:blipFill dpi="0" rotWithShape="0">
              <a:blip/>
              <a:srcRect/>
              <a:stretch>
                <a:fillRect/>
              </a:stretch>
            </a:blipFill>
            <a:ln w="9525">
              <a:noFill/>
              <a:miter lim="800000"/>
              <a:headEnd/>
              <a:tailEnd/>
            </a:ln>
          </p:spPr>
        </p:pic>
        <p:pic>
          <p:nvPicPr>
            <p:cNvPr id="968" name="Picture 345"/>
            <p:cNvPicPr>
              <a:picLocks noChangeAspect="1" noChangeArrowheads="1"/>
            </p:cNvPicPr>
            <p:nvPr/>
          </p:nvPicPr>
          <p:blipFill>
            <a:blip r:embed="rId2"/>
            <a:srcRect/>
            <a:stretch>
              <a:fillRect/>
            </a:stretch>
          </p:blipFill>
          <p:spPr bwMode="auto">
            <a:xfrm>
              <a:off x="3747983" y="3057508"/>
              <a:ext cx="114370" cy="254000"/>
            </a:xfrm>
            <a:prstGeom prst="rect">
              <a:avLst/>
            </a:prstGeom>
            <a:blipFill dpi="0" rotWithShape="0">
              <a:blip/>
              <a:srcRect/>
              <a:stretch>
                <a:fillRect/>
              </a:stretch>
            </a:blipFill>
            <a:ln w="9525">
              <a:noFill/>
              <a:miter lim="800000"/>
              <a:headEnd/>
              <a:tailEnd/>
            </a:ln>
          </p:spPr>
        </p:pic>
        <p:pic>
          <p:nvPicPr>
            <p:cNvPr id="969" name="Picture 346"/>
            <p:cNvPicPr>
              <a:picLocks noChangeAspect="1" noChangeArrowheads="1"/>
            </p:cNvPicPr>
            <p:nvPr/>
          </p:nvPicPr>
          <p:blipFill>
            <a:blip r:embed="rId2"/>
            <a:srcRect/>
            <a:stretch>
              <a:fillRect/>
            </a:stretch>
          </p:blipFill>
          <p:spPr bwMode="auto">
            <a:xfrm>
              <a:off x="3573660" y="3057508"/>
              <a:ext cx="116215" cy="254000"/>
            </a:xfrm>
            <a:prstGeom prst="rect">
              <a:avLst/>
            </a:prstGeom>
            <a:blipFill dpi="0" rotWithShape="0">
              <a:blip/>
              <a:srcRect/>
              <a:stretch>
                <a:fillRect/>
              </a:stretch>
            </a:blipFill>
            <a:ln w="9525">
              <a:noFill/>
              <a:miter lim="800000"/>
              <a:headEnd/>
              <a:tailEnd/>
            </a:ln>
          </p:spPr>
        </p:pic>
        <p:pic>
          <p:nvPicPr>
            <p:cNvPr id="970" name="Picture 347"/>
            <p:cNvPicPr>
              <a:picLocks noChangeAspect="1" noChangeArrowheads="1"/>
            </p:cNvPicPr>
            <p:nvPr/>
          </p:nvPicPr>
          <p:blipFill>
            <a:blip r:embed="rId2"/>
            <a:srcRect/>
            <a:stretch>
              <a:fillRect/>
            </a:stretch>
          </p:blipFill>
          <p:spPr bwMode="auto">
            <a:xfrm>
              <a:off x="3173364" y="2505058"/>
              <a:ext cx="114370" cy="254000"/>
            </a:xfrm>
            <a:prstGeom prst="rect">
              <a:avLst/>
            </a:prstGeom>
            <a:blipFill dpi="0" rotWithShape="0">
              <a:blip/>
              <a:srcRect/>
              <a:stretch>
                <a:fillRect/>
              </a:stretch>
            </a:blipFill>
            <a:ln w="9525">
              <a:noFill/>
              <a:miter lim="800000"/>
              <a:headEnd/>
              <a:tailEnd/>
            </a:ln>
          </p:spPr>
        </p:pic>
        <p:pic>
          <p:nvPicPr>
            <p:cNvPr id="971" name="Picture 348"/>
            <p:cNvPicPr>
              <a:picLocks noChangeAspect="1" noChangeArrowheads="1"/>
            </p:cNvPicPr>
            <p:nvPr/>
          </p:nvPicPr>
          <p:blipFill>
            <a:blip r:embed="rId2"/>
            <a:srcRect/>
            <a:stretch>
              <a:fillRect/>
            </a:stretch>
          </p:blipFill>
          <p:spPr bwMode="auto">
            <a:xfrm>
              <a:off x="3094965" y="2320908"/>
              <a:ext cx="114370" cy="254000"/>
            </a:xfrm>
            <a:prstGeom prst="rect">
              <a:avLst/>
            </a:prstGeom>
            <a:blipFill dpi="0" rotWithShape="0">
              <a:blip/>
              <a:srcRect/>
              <a:stretch>
                <a:fillRect/>
              </a:stretch>
            </a:blipFill>
            <a:ln w="9525">
              <a:noFill/>
              <a:miter lim="800000"/>
              <a:headEnd/>
              <a:tailEnd/>
            </a:ln>
          </p:spPr>
        </p:pic>
        <p:pic>
          <p:nvPicPr>
            <p:cNvPr id="972" name="Picture 349"/>
            <p:cNvPicPr>
              <a:picLocks noChangeAspect="1" noChangeArrowheads="1"/>
            </p:cNvPicPr>
            <p:nvPr/>
          </p:nvPicPr>
          <p:blipFill>
            <a:blip r:embed="rId2"/>
            <a:srcRect/>
            <a:stretch>
              <a:fillRect/>
            </a:stretch>
          </p:blipFill>
          <p:spPr bwMode="auto">
            <a:xfrm>
              <a:off x="2261168" y="2320908"/>
              <a:ext cx="114370" cy="254000"/>
            </a:xfrm>
            <a:prstGeom prst="rect">
              <a:avLst/>
            </a:prstGeom>
            <a:blipFill dpi="0" rotWithShape="0">
              <a:blip/>
              <a:srcRect/>
              <a:stretch>
                <a:fillRect/>
              </a:stretch>
            </a:blipFill>
            <a:ln w="9525">
              <a:noFill/>
              <a:miter lim="800000"/>
              <a:headEnd/>
              <a:tailEnd/>
            </a:ln>
          </p:spPr>
        </p:pic>
        <p:pic>
          <p:nvPicPr>
            <p:cNvPr id="973" name="Picture 350"/>
            <p:cNvPicPr>
              <a:picLocks noChangeAspect="1" noChangeArrowheads="1"/>
            </p:cNvPicPr>
            <p:nvPr/>
          </p:nvPicPr>
          <p:blipFill>
            <a:blip r:embed="rId2"/>
            <a:srcRect/>
            <a:stretch>
              <a:fillRect/>
            </a:stretch>
          </p:blipFill>
          <p:spPr bwMode="auto">
            <a:xfrm>
              <a:off x="2434568" y="2320908"/>
              <a:ext cx="115292" cy="254000"/>
            </a:xfrm>
            <a:prstGeom prst="rect">
              <a:avLst/>
            </a:prstGeom>
            <a:blipFill dpi="0" rotWithShape="0">
              <a:blip/>
              <a:srcRect/>
              <a:stretch>
                <a:fillRect/>
              </a:stretch>
            </a:blipFill>
            <a:ln w="9525">
              <a:noFill/>
              <a:miter lim="800000"/>
              <a:headEnd/>
              <a:tailEnd/>
            </a:ln>
          </p:spPr>
        </p:pic>
        <p:pic>
          <p:nvPicPr>
            <p:cNvPr id="974" name="Picture 351"/>
            <p:cNvPicPr>
              <a:picLocks noChangeAspect="1" noChangeArrowheads="1"/>
            </p:cNvPicPr>
            <p:nvPr/>
          </p:nvPicPr>
          <p:blipFill>
            <a:blip r:embed="rId3"/>
            <a:srcRect/>
            <a:stretch>
              <a:fillRect/>
            </a:stretch>
          </p:blipFill>
          <p:spPr bwMode="auto">
            <a:xfrm>
              <a:off x="2769378" y="2320908"/>
              <a:ext cx="114370" cy="254000"/>
            </a:xfrm>
            <a:prstGeom prst="rect">
              <a:avLst/>
            </a:prstGeom>
            <a:blipFill dpi="0" rotWithShape="0">
              <a:blip/>
              <a:srcRect/>
              <a:stretch>
                <a:fillRect/>
              </a:stretch>
            </a:blipFill>
            <a:ln w="9525">
              <a:noFill/>
              <a:miter lim="800000"/>
              <a:headEnd/>
              <a:tailEnd/>
            </a:ln>
          </p:spPr>
        </p:pic>
        <p:pic>
          <p:nvPicPr>
            <p:cNvPr id="975" name="Picture 352"/>
            <p:cNvPicPr>
              <a:picLocks noChangeAspect="1" noChangeArrowheads="1"/>
            </p:cNvPicPr>
            <p:nvPr/>
          </p:nvPicPr>
          <p:blipFill>
            <a:blip r:embed="rId2"/>
            <a:srcRect/>
            <a:stretch>
              <a:fillRect/>
            </a:stretch>
          </p:blipFill>
          <p:spPr bwMode="auto">
            <a:xfrm>
              <a:off x="2941856" y="2320908"/>
              <a:ext cx="115292" cy="254000"/>
            </a:xfrm>
            <a:prstGeom prst="rect">
              <a:avLst/>
            </a:prstGeom>
            <a:blipFill dpi="0" rotWithShape="0">
              <a:blip/>
              <a:srcRect/>
              <a:stretch>
                <a:fillRect/>
              </a:stretch>
            </a:blipFill>
            <a:ln w="9525">
              <a:noFill/>
              <a:miter lim="800000"/>
              <a:headEnd/>
              <a:tailEnd/>
            </a:ln>
          </p:spPr>
        </p:pic>
        <p:pic>
          <p:nvPicPr>
            <p:cNvPr id="976" name="Picture 353"/>
            <p:cNvPicPr>
              <a:picLocks noChangeAspect="1" noChangeArrowheads="1"/>
            </p:cNvPicPr>
            <p:nvPr/>
          </p:nvPicPr>
          <p:blipFill>
            <a:blip r:embed="rId3"/>
            <a:srcRect/>
            <a:stretch>
              <a:fillRect/>
            </a:stretch>
          </p:blipFill>
          <p:spPr bwMode="auto">
            <a:xfrm>
              <a:off x="2602434" y="2320908"/>
              <a:ext cx="116215" cy="254000"/>
            </a:xfrm>
            <a:prstGeom prst="rect">
              <a:avLst/>
            </a:prstGeom>
            <a:blipFill dpi="0" rotWithShape="0">
              <a:blip/>
              <a:srcRect/>
              <a:stretch>
                <a:fillRect/>
              </a:stretch>
            </a:blipFill>
            <a:ln w="9525">
              <a:noFill/>
              <a:miter lim="800000"/>
              <a:headEnd/>
              <a:tailEnd/>
            </a:ln>
          </p:spPr>
        </p:pic>
        <p:pic>
          <p:nvPicPr>
            <p:cNvPr id="977" name="Picture 354"/>
            <p:cNvPicPr>
              <a:picLocks noChangeAspect="1" noChangeArrowheads="1"/>
            </p:cNvPicPr>
            <p:nvPr/>
          </p:nvPicPr>
          <p:blipFill>
            <a:blip r:embed="rId2"/>
            <a:srcRect/>
            <a:stretch>
              <a:fillRect/>
            </a:stretch>
          </p:blipFill>
          <p:spPr bwMode="auto">
            <a:xfrm>
              <a:off x="3098654" y="2690796"/>
              <a:ext cx="116215" cy="254000"/>
            </a:xfrm>
            <a:prstGeom prst="rect">
              <a:avLst/>
            </a:prstGeom>
            <a:blipFill dpi="0" rotWithShape="0">
              <a:blip/>
              <a:srcRect/>
              <a:stretch>
                <a:fillRect/>
              </a:stretch>
            </a:blipFill>
            <a:ln w="9525">
              <a:noFill/>
              <a:miter lim="800000"/>
              <a:headEnd/>
              <a:tailEnd/>
            </a:ln>
          </p:spPr>
        </p:pic>
        <p:pic>
          <p:nvPicPr>
            <p:cNvPr id="978" name="Picture 355"/>
            <p:cNvPicPr>
              <a:picLocks noChangeAspect="1" noChangeArrowheads="1"/>
            </p:cNvPicPr>
            <p:nvPr/>
          </p:nvPicPr>
          <p:blipFill>
            <a:blip r:embed="rId2"/>
            <a:srcRect/>
            <a:stretch>
              <a:fillRect/>
            </a:stretch>
          </p:blipFill>
          <p:spPr bwMode="auto">
            <a:xfrm>
              <a:off x="3177053" y="2874946"/>
              <a:ext cx="116215" cy="254000"/>
            </a:xfrm>
            <a:prstGeom prst="rect">
              <a:avLst/>
            </a:prstGeom>
            <a:blipFill dpi="0" rotWithShape="0">
              <a:blip/>
              <a:srcRect/>
              <a:stretch>
                <a:fillRect/>
              </a:stretch>
            </a:blipFill>
            <a:ln w="9525">
              <a:noFill/>
              <a:miter lim="800000"/>
              <a:headEnd/>
              <a:tailEnd/>
            </a:ln>
          </p:spPr>
        </p:pic>
        <p:pic>
          <p:nvPicPr>
            <p:cNvPr id="979" name="Picture 356"/>
            <p:cNvPicPr>
              <a:picLocks noChangeAspect="1" noChangeArrowheads="1"/>
            </p:cNvPicPr>
            <p:nvPr/>
          </p:nvPicPr>
          <p:blipFill>
            <a:blip r:embed="rId3"/>
            <a:srcRect/>
            <a:stretch>
              <a:fillRect/>
            </a:stretch>
          </p:blipFill>
          <p:spPr bwMode="auto">
            <a:xfrm>
              <a:off x="2847777" y="2505058"/>
              <a:ext cx="114370" cy="254000"/>
            </a:xfrm>
            <a:prstGeom prst="rect">
              <a:avLst/>
            </a:prstGeom>
            <a:blipFill dpi="0" rotWithShape="0">
              <a:blip/>
              <a:srcRect/>
              <a:stretch>
                <a:fillRect/>
              </a:stretch>
            </a:blipFill>
            <a:ln w="9525">
              <a:noFill/>
              <a:miter lim="800000"/>
              <a:headEnd/>
              <a:tailEnd/>
            </a:ln>
          </p:spPr>
        </p:pic>
        <p:pic>
          <p:nvPicPr>
            <p:cNvPr id="980" name="Picture 357"/>
            <p:cNvPicPr>
              <a:picLocks noChangeAspect="1" noChangeArrowheads="1"/>
            </p:cNvPicPr>
            <p:nvPr/>
          </p:nvPicPr>
          <p:blipFill>
            <a:blip r:embed="rId2"/>
            <a:srcRect/>
            <a:stretch>
              <a:fillRect/>
            </a:stretch>
          </p:blipFill>
          <p:spPr bwMode="auto">
            <a:xfrm>
              <a:off x="3020255" y="2505058"/>
              <a:ext cx="115293" cy="254000"/>
            </a:xfrm>
            <a:prstGeom prst="rect">
              <a:avLst/>
            </a:prstGeom>
            <a:blipFill dpi="0" rotWithShape="0">
              <a:blip/>
              <a:srcRect/>
              <a:stretch>
                <a:fillRect/>
              </a:stretch>
            </a:blipFill>
            <a:ln w="9525">
              <a:noFill/>
              <a:miter lim="800000"/>
              <a:headEnd/>
              <a:tailEnd/>
            </a:ln>
          </p:spPr>
        </p:pic>
        <p:pic>
          <p:nvPicPr>
            <p:cNvPr id="981" name="Picture 358"/>
            <p:cNvPicPr>
              <a:picLocks noChangeAspect="1" noChangeArrowheads="1"/>
            </p:cNvPicPr>
            <p:nvPr/>
          </p:nvPicPr>
          <p:blipFill>
            <a:blip r:embed="rId3"/>
            <a:srcRect/>
            <a:stretch>
              <a:fillRect/>
            </a:stretch>
          </p:blipFill>
          <p:spPr bwMode="auto">
            <a:xfrm>
              <a:off x="2926176" y="2690796"/>
              <a:ext cx="114370" cy="254000"/>
            </a:xfrm>
            <a:prstGeom prst="rect">
              <a:avLst/>
            </a:prstGeom>
            <a:blipFill dpi="0" rotWithShape="0">
              <a:blip/>
              <a:srcRect/>
              <a:stretch>
                <a:fillRect/>
              </a:stretch>
            </a:blipFill>
            <a:ln w="9525">
              <a:noFill/>
              <a:miter lim="800000"/>
              <a:headEnd/>
              <a:tailEnd/>
            </a:ln>
          </p:spPr>
        </p:pic>
        <p:pic>
          <p:nvPicPr>
            <p:cNvPr id="982" name="Picture 359"/>
            <p:cNvPicPr>
              <a:picLocks noChangeAspect="1" noChangeArrowheads="1"/>
            </p:cNvPicPr>
            <p:nvPr/>
          </p:nvPicPr>
          <p:blipFill>
            <a:blip r:embed="rId3"/>
            <a:srcRect/>
            <a:stretch>
              <a:fillRect/>
            </a:stretch>
          </p:blipFill>
          <p:spPr bwMode="auto">
            <a:xfrm>
              <a:off x="3004576" y="2874946"/>
              <a:ext cx="114370" cy="254000"/>
            </a:xfrm>
            <a:prstGeom prst="rect">
              <a:avLst/>
            </a:prstGeom>
            <a:blipFill dpi="0" rotWithShape="0">
              <a:blip/>
              <a:srcRect/>
              <a:stretch>
                <a:fillRect/>
              </a:stretch>
            </a:blipFill>
            <a:ln w="9525">
              <a:noFill/>
              <a:miter lim="800000"/>
              <a:headEnd/>
              <a:tailEnd/>
            </a:ln>
          </p:spPr>
        </p:pic>
        <p:pic>
          <p:nvPicPr>
            <p:cNvPr id="983" name="Picture 360"/>
            <p:cNvPicPr>
              <a:picLocks noChangeAspect="1" noChangeArrowheads="1"/>
            </p:cNvPicPr>
            <p:nvPr/>
          </p:nvPicPr>
          <p:blipFill>
            <a:blip r:embed="rId3"/>
            <a:srcRect/>
            <a:stretch>
              <a:fillRect/>
            </a:stretch>
          </p:blipFill>
          <p:spPr bwMode="auto">
            <a:xfrm>
              <a:off x="3082974" y="3057508"/>
              <a:ext cx="114370" cy="254000"/>
            </a:xfrm>
            <a:prstGeom prst="rect">
              <a:avLst/>
            </a:prstGeom>
            <a:blipFill dpi="0" rotWithShape="0">
              <a:blip/>
              <a:srcRect/>
              <a:stretch>
                <a:fillRect/>
              </a:stretch>
            </a:blipFill>
            <a:ln w="9525">
              <a:noFill/>
              <a:miter lim="800000"/>
              <a:headEnd/>
              <a:tailEnd/>
            </a:ln>
          </p:spPr>
        </p:pic>
        <p:pic>
          <p:nvPicPr>
            <p:cNvPr id="984" name="Picture 361"/>
            <p:cNvPicPr>
              <a:picLocks noChangeAspect="1" noChangeArrowheads="1"/>
            </p:cNvPicPr>
            <p:nvPr/>
          </p:nvPicPr>
          <p:blipFill>
            <a:blip r:embed="rId2"/>
            <a:srcRect/>
            <a:stretch>
              <a:fillRect/>
            </a:stretch>
          </p:blipFill>
          <p:spPr bwMode="auto">
            <a:xfrm>
              <a:off x="3408561" y="3057508"/>
              <a:ext cx="115292" cy="254000"/>
            </a:xfrm>
            <a:prstGeom prst="rect">
              <a:avLst/>
            </a:prstGeom>
            <a:blipFill dpi="0" rotWithShape="0">
              <a:blip/>
              <a:srcRect/>
              <a:stretch>
                <a:fillRect/>
              </a:stretch>
            </a:blipFill>
            <a:ln w="9525">
              <a:noFill/>
              <a:miter lim="800000"/>
              <a:headEnd/>
              <a:tailEnd/>
            </a:ln>
          </p:spPr>
        </p:pic>
        <p:pic>
          <p:nvPicPr>
            <p:cNvPr id="985" name="Picture 362"/>
            <p:cNvPicPr>
              <a:picLocks noChangeAspect="1" noChangeArrowheads="1"/>
            </p:cNvPicPr>
            <p:nvPr/>
          </p:nvPicPr>
          <p:blipFill>
            <a:blip r:embed="rId2"/>
            <a:srcRect/>
            <a:stretch>
              <a:fillRect/>
            </a:stretch>
          </p:blipFill>
          <p:spPr bwMode="auto">
            <a:xfrm>
              <a:off x="3669584" y="2874946"/>
              <a:ext cx="114370" cy="254000"/>
            </a:xfrm>
            <a:prstGeom prst="rect">
              <a:avLst/>
            </a:prstGeom>
            <a:blipFill dpi="0" rotWithShape="0">
              <a:blip/>
              <a:srcRect/>
              <a:stretch>
                <a:fillRect/>
              </a:stretch>
            </a:blipFill>
            <a:ln w="9525">
              <a:noFill/>
              <a:miter lim="800000"/>
              <a:headEnd/>
              <a:tailEnd/>
            </a:ln>
          </p:spPr>
        </p:pic>
        <p:pic>
          <p:nvPicPr>
            <p:cNvPr id="986" name="Picture 363"/>
            <p:cNvPicPr>
              <a:picLocks noChangeAspect="1" noChangeArrowheads="1"/>
            </p:cNvPicPr>
            <p:nvPr/>
          </p:nvPicPr>
          <p:blipFill>
            <a:blip r:embed="rId3"/>
            <a:srcRect/>
            <a:stretch>
              <a:fillRect/>
            </a:stretch>
          </p:blipFill>
          <p:spPr bwMode="auto">
            <a:xfrm>
              <a:off x="3837450" y="2874946"/>
              <a:ext cx="115293" cy="254000"/>
            </a:xfrm>
            <a:prstGeom prst="rect">
              <a:avLst/>
            </a:prstGeom>
            <a:blipFill dpi="0" rotWithShape="0">
              <a:blip/>
              <a:srcRect/>
              <a:stretch>
                <a:fillRect/>
              </a:stretch>
            </a:blipFill>
            <a:ln w="9525">
              <a:noFill/>
              <a:miter lim="800000"/>
              <a:headEnd/>
              <a:tailEnd/>
            </a:ln>
          </p:spPr>
        </p:pic>
        <p:pic>
          <p:nvPicPr>
            <p:cNvPr id="987" name="Picture 364"/>
            <p:cNvPicPr>
              <a:picLocks noChangeAspect="1" noChangeArrowheads="1"/>
            </p:cNvPicPr>
            <p:nvPr/>
          </p:nvPicPr>
          <p:blipFill>
            <a:blip r:embed="rId3"/>
            <a:srcRect/>
            <a:stretch>
              <a:fillRect/>
            </a:stretch>
          </p:blipFill>
          <p:spPr bwMode="auto">
            <a:xfrm>
              <a:off x="3916772" y="3057508"/>
              <a:ext cx="114370" cy="254000"/>
            </a:xfrm>
            <a:prstGeom prst="rect">
              <a:avLst/>
            </a:prstGeom>
            <a:blipFill dpi="0" rotWithShape="0">
              <a:blip/>
              <a:srcRect/>
              <a:stretch>
                <a:fillRect/>
              </a:stretch>
            </a:blipFill>
            <a:ln w="9525">
              <a:noFill/>
              <a:miter lim="800000"/>
              <a:headEnd/>
              <a:tailEnd/>
            </a:ln>
          </p:spPr>
        </p:pic>
        <p:grpSp>
          <p:nvGrpSpPr>
            <p:cNvPr id="988" name="Group 365"/>
            <p:cNvGrpSpPr>
              <a:grpSpLocks noChangeAspect="1"/>
            </p:cNvGrpSpPr>
            <p:nvPr/>
          </p:nvGrpSpPr>
          <p:grpSpPr bwMode="auto">
            <a:xfrm>
              <a:off x="2649474" y="3298808"/>
              <a:ext cx="331121" cy="620713"/>
              <a:chOff x="905" y="1712"/>
              <a:chExt cx="420" cy="460"/>
            </a:xfrm>
          </p:grpSpPr>
          <p:pic>
            <p:nvPicPr>
              <p:cNvPr id="991" name="Picture 366"/>
              <p:cNvPicPr>
                <a:picLocks noChangeAspect="1" noChangeArrowheads="1"/>
              </p:cNvPicPr>
              <p:nvPr/>
            </p:nvPicPr>
            <p:blipFill>
              <a:blip r:embed="rId2"/>
              <a:srcRect/>
              <a:stretch>
                <a:fillRect/>
              </a:stretch>
            </p:blipFill>
            <p:spPr bwMode="auto">
              <a:xfrm>
                <a:off x="905" y="1712"/>
                <a:ext cx="148" cy="188"/>
              </a:xfrm>
              <a:prstGeom prst="rect">
                <a:avLst/>
              </a:prstGeom>
              <a:blipFill dpi="0" rotWithShape="0">
                <a:blip/>
                <a:srcRect/>
                <a:stretch>
                  <a:fillRect/>
                </a:stretch>
              </a:blipFill>
              <a:ln w="9525">
                <a:noFill/>
                <a:miter lim="800000"/>
                <a:headEnd/>
                <a:tailEnd/>
              </a:ln>
            </p:spPr>
          </p:pic>
          <p:pic>
            <p:nvPicPr>
              <p:cNvPr id="992" name="Picture 367"/>
              <p:cNvPicPr>
                <a:picLocks noChangeAspect="1" noChangeArrowheads="1"/>
              </p:cNvPicPr>
              <p:nvPr/>
            </p:nvPicPr>
            <p:blipFill>
              <a:blip r:embed="rId2"/>
              <a:srcRect/>
              <a:stretch>
                <a:fillRect/>
              </a:stretch>
            </p:blipFill>
            <p:spPr bwMode="auto">
              <a:xfrm>
                <a:off x="1041" y="1848"/>
                <a:ext cx="148" cy="188"/>
              </a:xfrm>
              <a:prstGeom prst="rect">
                <a:avLst/>
              </a:prstGeom>
              <a:blipFill dpi="0" rotWithShape="0">
                <a:blip/>
                <a:srcRect/>
                <a:stretch>
                  <a:fillRect/>
                </a:stretch>
              </a:blipFill>
              <a:ln w="9525">
                <a:noFill/>
                <a:miter lim="800000"/>
                <a:headEnd/>
                <a:tailEnd/>
              </a:ln>
            </p:spPr>
          </p:pic>
          <p:pic>
            <p:nvPicPr>
              <p:cNvPr id="993" name="Picture 368"/>
              <p:cNvPicPr>
                <a:picLocks noChangeAspect="1" noChangeArrowheads="1"/>
              </p:cNvPicPr>
              <p:nvPr/>
            </p:nvPicPr>
            <p:blipFill>
              <a:blip r:embed="rId2"/>
              <a:srcRect/>
              <a:stretch>
                <a:fillRect/>
              </a:stretch>
            </p:blipFill>
            <p:spPr bwMode="auto">
              <a:xfrm>
                <a:off x="1177" y="1984"/>
                <a:ext cx="148" cy="188"/>
              </a:xfrm>
              <a:prstGeom prst="rect">
                <a:avLst/>
              </a:prstGeom>
              <a:blipFill dpi="0" rotWithShape="0">
                <a:blip/>
                <a:srcRect/>
                <a:stretch>
                  <a:fillRect/>
                </a:stretch>
              </a:blipFill>
              <a:ln w="9525">
                <a:noFill/>
                <a:miter lim="800000"/>
                <a:headEnd/>
                <a:tailEnd/>
              </a:ln>
            </p:spPr>
          </p:pic>
        </p:grpSp>
        <p:pic>
          <p:nvPicPr>
            <p:cNvPr id="989" name="Picture 369"/>
            <p:cNvPicPr>
              <a:picLocks noChangeAspect="1" noChangeArrowheads="1"/>
            </p:cNvPicPr>
            <p:nvPr/>
          </p:nvPicPr>
          <p:blipFill>
            <a:blip r:embed="rId3"/>
            <a:srcRect/>
            <a:stretch>
              <a:fillRect/>
            </a:stretch>
          </p:blipFill>
          <p:spPr bwMode="auto">
            <a:xfrm>
              <a:off x="2917875" y="3057508"/>
              <a:ext cx="114370" cy="254000"/>
            </a:xfrm>
            <a:prstGeom prst="rect">
              <a:avLst/>
            </a:prstGeom>
            <a:blipFill dpi="0" rotWithShape="0">
              <a:blip/>
              <a:srcRect/>
              <a:stretch>
                <a:fillRect/>
              </a:stretch>
            </a:blipFill>
            <a:ln w="9525">
              <a:noFill/>
              <a:miter lim="800000"/>
              <a:headEnd/>
              <a:tailEnd/>
            </a:ln>
          </p:spPr>
        </p:pic>
        <p:pic>
          <p:nvPicPr>
            <p:cNvPr id="990" name="Picture 370"/>
            <p:cNvPicPr>
              <a:picLocks noChangeAspect="1" noChangeArrowheads="1"/>
            </p:cNvPicPr>
            <p:nvPr/>
          </p:nvPicPr>
          <p:blipFill>
            <a:blip r:embed="rId2"/>
            <a:srcRect/>
            <a:stretch>
              <a:fillRect/>
            </a:stretch>
          </p:blipFill>
          <p:spPr bwMode="auto">
            <a:xfrm>
              <a:off x="2823796" y="3298808"/>
              <a:ext cx="116215" cy="254000"/>
            </a:xfrm>
            <a:prstGeom prst="rect">
              <a:avLst/>
            </a:prstGeom>
            <a:blipFill dpi="0" rotWithShape="0">
              <a:blip/>
              <a:srcRect/>
              <a:stretch>
                <a:fillRect/>
              </a:stretch>
            </a:blipFill>
            <a:ln w="9525">
              <a:noFill/>
              <a:miter lim="800000"/>
              <a:headEnd/>
              <a:tailEnd/>
            </a:ln>
          </p:spPr>
        </p:pic>
      </p:grpSp>
      <p:sp>
        <p:nvSpPr>
          <p:cNvPr id="1135" name="Text Box 371"/>
          <p:cNvSpPr txBox="1">
            <a:spLocks noChangeArrowheads="1"/>
          </p:cNvSpPr>
          <p:nvPr/>
        </p:nvSpPr>
        <p:spPr bwMode="auto">
          <a:xfrm>
            <a:off x="5045891" y="501862"/>
            <a:ext cx="3892425" cy="615553"/>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fr-FR" b="1" dirty="0">
                <a:solidFill>
                  <a:schemeClr val="bg1"/>
                </a:solidFill>
                <a:latin typeface="Rockwell Condensed" pitchFamily="18" charset="0"/>
                <a:cs typeface="Arial" pitchFamily="34" charset="0"/>
              </a:rPr>
              <a:t>Association of </a:t>
            </a:r>
            <a:r>
              <a:rPr lang="fr-FR" b="1" dirty="0" err="1">
                <a:solidFill>
                  <a:schemeClr val="bg1"/>
                </a:solidFill>
                <a:latin typeface="Rockwell Condensed" pitchFamily="18" charset="0"/>
                <a:cs typeface="Arial" pitchFamily="34" charset="0"/>
              </a:rPr>
              <a:t>several</a:t>
            </a:r>
            <a:r>
              <a:rPr lang="fr-FR" b="1" dirty="0">
                <a:solidFill>
                  <a:schemeClr val="bg1"/>
                </a:solidFill>
                <a:latin typeface="Rockwell Condensed" pitchFamily="18" charset="0"/>
                <a:cs typeface="Arial" pitchFamily="34" charset="0"/>
              </a:rPr>
              <a:t> </a:t>
            </a:r>
            <a:r>
              <a:rPr lang="fr-FR" b="1" dirty="0" err="1">
                <a:solidFill>
                  <a:schemeClr val="bg1"/>
                </a:solidFill>
                <a:latin typeface="Rockwell Condensed" pitchFamily="18" charset="0"/>
                <a:cs typeface="Arial" pitchFamily="34" charset="0"/>
              </a:rPr>
              <a:t>molecules</a:t>
            </a:r>
            <a:endParaRPr lang="fr-FR" b="1" dirty="0">
              <a:solidFill>
                <a:schemeClr val="bg1"/>
              </a:solidFill>
              <a:latin typeface="Rockwell Condensed"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Arial" pitchFamily="34" charset="0"/>
                <a:cs typeface="Arial" pitchFamily="34" charset="0"/>
              </a:rPr>
              <a:t>Association de plusieurs molécules</a:t>
            </a:r>
          </a:p>
        </p:txBody>
      </p:sp>
      <p:grpSp>
        <p:nvGrpSpPr>
          <p:cNvPr id="5" name="Groupe 4"/>
          <p:cNvGrpSpPr/>
          <p:nvPr/>
        </p:nvGrpSpPr>
        <p:grpSpPr>
          <a:xfrm>
            <a:off x="1294406" y="3806056"/>
            <a:ext cx="1333378" cy="2143224"/>
            <a:chOff x="1294406" y="3806056"/>
            <a:chExt cx="1333378" cy="2143224"/>
          </a:xfrm>
        </p:grpSpPr>
        <p:grpSp>
          <p:nvGrpSpPr>
            <p:cNvPr id="4" name="Groupe 3"/>
            <p:cNvGrpSpPr/>
            <p:nvPr/>
          </p:nvGrpSpPr>
          <p:grpSpPr>
            <a:xfrm>
              <a:off x="1441913" y="4690273"/>
              <a:ext cx="788577" cy="776425"/>
              <a:chOff x="1441913" y="4690273"/>
              <a:chExt cx="788577" cy="776425"/>
            </a:xfrm>
          </p:grpSpPr>
          <p:sp>
            <p:nvSpPr>
              <p:cNvPr id="555" name="Freeform 686"/>
              <p:cNvSpPr>
                <a:spLocks noChangeAspect="1"/>
              </p:cNvSpPr>
              <p:nvPr/>
            </p:nvSpPr>
            <p:spPr bwMode="auto">
              <a:xfrm>
                <a:off x="1583565" y="4690273"/>
                <a:ext cx="87689" cy="251103"/>
              </a:xfrm>
              <a:custGeom>
                <a:avLst/>
                <a:gdLst/>
                <a:ahLst/>
                <a:cxnLst>
                  <a:cxn ang="0">
                    <a:pos x="57" y="217"/>
                  </a:cxn>
                  <a:cxn ang="0">
                    <a:pos x="8" y="155"/>
                  </a:cxn>
                  <a:cxn ang="0">
                    <a:pos x="8" y="135"/>
                  </a:cxn>
                  <a:cxn ang="0">
                    <a:pos x="15" y="110"/>
                  </a:cxn>
                  <a:cxn ang="0">
                    <a:pos x="26" y="76"/>
                  </a:cxn>
                  <a:cxn ang="0">
                    <a:pos x="30" y="68"/>
                  </a:cxn>
                  <a:cxn ang="0">
                    <a:pos x="44" y="40"/>
                  </a:cxn>
                  <a:cxn ang="0">
                    <a:pos x="40" y="50"/>
                  </a:cxn>
                  <a:cxn ang="0">
                    <a:pos x="33" y="61"/>
                  </a:cxn>
                  <a:cxn ang="0">
                    <a:pos x="51" y="30"/>
                  </a:cxn>
                  <a:cxn ang="0">
                    <a:pos x="67" y="12"/>
                  </a:cxn>
                  <a:cxn ang="0">
                    <a:pos x="77" y="23"/>
                  </a:cxn>
                  <a:cxn ang="0">
                    <a:pos x="66" y="147"/>
                  </a:cxn>
                  <a:cxn ang="0">
                    <a:pos x="64" y="130"/>
                  </a:cxn>
                  <a:cxn ang="0">
                    <a:pos x="66" y="152"/>
                  </a:cxn>
                </a:cxnLst>
                <a:rect l="0" t="0" r="r" b="b"/>
                <a:pathLst>
                  <a:path w="77" h="217">
                    <a:moveTo>
                      <a:pt x="57" y="217"/>
                    </a:moveTo>
                    <a:cubicBezTo>
                      <a:pt x="50" y="207"/>
                      <a:pt x="16" y="169"/>
                      <a:pt x="8" y="155"/>
                    </a:cubicBezTo>
                    <a:cubicBezTo>
                      <a:pt x="0" y="141"/>
                      <a:pt x="7" y="143"/>
                      <a:pt x="8" y="135"/>
                    </a:cubicBezTo>
                    <a:cubicBezTo>
                      <a:pt x="10" y="128"/>
                      <a:pt x="11" y="120"/>
                      <a:pt x="15" y="110"/>
                    </a:cubicBezTo>
                    <a:cubicBezTo>
                      <a:pt x="16" y="100"/>
                      <a:pt x="23" y="83"/>
                      <a:pt x="26" y="76"/>
                    </a:cubicBezTo>
                    <a:cubicBezTo>
                      <a:pt x="28" y="70"/>
                      <a:pt x="27" y="73"/>
                      <a:pt x="30" y="68"/>
                    </a:cubicBezTo>
                    <a:cubicBezTo>
                      <a:pt x="33" y="61"/>
                      <a:pt x="43" y="42"/>
                      <a:pt x="44" y="40"/>
                    </a:cubicBezTo>
                    <a:cubicBezTo>
                      <a:pt x="46" y="36"/>
                      <a:pt x="42" y="45"/>
                      <a:pt x="40" y="50"/>
                    </a:cubicBezTo>
                    <a:cubicBezTo>
                      <a:pt x="39" y="51"/>
                      <a:pt x="31" y="65"/>
                      <a:pt x="33" y="61"/>
                    </a:cubicBezTo>
                    <a:cubicBezTo>
                      <a:pt x="35" y="58"/>
                      <a:pt x="46" y="39"/>
                      <a:pt x="51" y="30"/>
                    </a:cubicBezTo>
                    <a:cubicBezTo>
                      <a:pt x="57" y="21"/>
                      <a:pt x="62" y="14"/>
                      <a:pt x="67" y="12"/>
                    </a:cubicBezTo>
                    <a:cubicBezTo>
                      <a:pt x="71" y="11"/>
                      <a:pt x="77" y="0"/>
                      <a:pt x="77" y="23"/>
                    </a:cubicBezTo>
                    <a:cubicBezTo>
                      <a:pt x="77" y="46"/>
                      <a:pt x="68" y="129"/>
                      <a:pt x="66" y="147"/>
                    </a:cubicBezTo>
                    <a:cubicBezTo>
                      <a:pt x="64" y="165"/>
                      <a:pt x="64" y="129"/>
                      <a:pt x="64" y="130"/>
                    </a:cubicBezTo>
                    <a:cubicBezTo>
                      <a:pt x="65" y="131"/>
                      <a:pt x="66" y="147"/>
                      <a:pt x="66" y="152"/>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556" name="Freeform 688"/>
              <p:cNvSpPr>
                <a:spLocks noChangeAspect="1"/>
              </p:cNvSpPr>
              <p:nvPr/>
            </p:nvSpPr>
            <p:spPr bwMode="auto">
              <a:xfrm>
                <a:off x="1441913" y="4978576"/>
                <a:ext cx="152894" cy="265053"/>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557" name="Freeform 690"/>
              <p:cNvSpPr>
                <a:spLocks noChangeAspect="1"/>
              </p:cNvSpPr>
              <p:nvPr/>
            </p:nvSpPr>
            <p:spPr bwMode="auto">
              <a:xfrm rot="3825642">
                <a:off x="1929842" y="5166049"/>
                <a:ext cx="302254" cy="299043"/>
              </a:xfrm>
              <a:custGeom>
                <a:avLst/>
                <a:gdLst/>
                <a:ahLst/>
                <a:cxnLst>
                  <a:cxn ang="0">
                    <a:pos x="101" y="176"/>
                  </a:cxn>
                  <a:cxn ang="0">
                    <a:pos x="107" y="236"/>
                  </a:cxn>
                  <a:cxn ang="0">
                    <a:pos x="113" y="254"/>
                  </a:cxn>
                  <a:cxn ang="0">
                    <a:pos x="149" y="266"/>
                  </a:cxn>
                  <a:cxn ang="0">
                    <a:pos x="227" y="224"/>
                  </a:cxn>
                  <a:cxn ang="0">
                    <a:pos x="122" y="19"/>
                  </a:cxn>
                  <a:cxn ang="0">
                    <a:pos x="3" y="1"/>
                  </a:cxn>
                  <a:cxn ang="0">
                    <a:pos x="5" y="14"/>
                  </a:cxn>
                </a:cxnLst>
                <a:rect l="0" t="0" r="r" b="b"/>
                <a:pathLst>
                  <a:path w="261" h="266">
                    <a:moveTo>
                      <a:pt x="101" y="176"/>
                    </a:moveTo>
                    <a:cubicBezTo>
                      <a:pt x="92" y="212"/>
                      <a:pt x="92" y="192"/>
                      <a:pt x="107" y="236"/>
                    </a:cubicBezTo>
                    <a:cubicBezTo>
                      <a:pt x="109" y="242"/>
                      <a:pt x="107" y="252"/>
                      <a:pt x="113" y="254"/>
                    </a:cubicBezTo>
                    <a:cubicBezTo>
                      <a:pt x="125" y="258"/>
                      <a:pt x="149" y="266"/>
                      <a:pt x="149" y="266"/>
                    </a:cubicBezTo>
                    <a:cubicBezTo>
                      <a:pt x="182" y="255"/>
                      <a:pt x="202" y="249"/>
                      <a:pt x="227" y="224"/>
                    </a:cubicBezTo>
                    <a:cubicBezTo>
                      <a:pt x="261" y="123"/>
                      <a:pt x="199" y="50"/>
                      <a:pt x="122" y="19"/>
                    </a:cubicBezTo>
                    <a:cubicBezTo>
                      <a:pt x="95" y="8"/>
                      <a:pt x="28" y="13"/>
                      <a:pt x="3" y="1"/>
                    </a:cubicBezTo>
                    <a:cubicBezTo>
                      <a:pt x="0" y="0"/>
                      <a:pt x="3" y="16"/>
                      <a:pt x="5" y="1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558" name="AutoShape 691"/>
              <p:cNvSpPr>
                <a:spLocks noChangeAspect="1" noChangeArrowheads="1"/>
              </p:cNvSpPr>
              <p:nvPr/>
            </p:nvSpPr>
            <p:spPr bwMode="auto">
              <a:xfrm rot="21298196" flipH="1">
                <a:off x="1952736" y="5067580"/>
                <a:ext cx="157391" cy="244128"/>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559" name="AutoShape 693"/>
              <p:cNvSpPr>
                <a:spLocks noChangeAspect="1" noChangeArrowheads="1"/>
              </p:cNvSpPr>
              <p:nvPr/>
            </p:nvSpPr>
            <p:spPr bwMode="auto">
              <a:xfrm rot="19923213" flipH="1">
                <a:off x="1923279" y="4787759"/>
                <a:ext cx="157391" cy="241803"/>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560" name="Freeform 694"/>
              <p:cNvSpPr>
                <a:spLocks noChangeAspect="1"/>
              </p:cNvSpPr>
              <p:nvPr/>
            </p:nvSpPr>
            <p:spPr bwMode="auto">
              <a:xfrm>
                <a:off x="1655515" y="4760024"/>
                <a:ext cx="299042" cy="134852"/>
              </a:xfrm>
              <a:custGeom>
                <a:avLst/>
                <a:gdLst/>
                <a:ahLst/>
                <a:cxnLst>
                  <a:cxn ang="0">
                    <a:pos x="0" y="36"/>
                  </a:cxn>
                  <a:cxn ang="0">
                    <a:pos x="50" y="44"/>
                  </a:cxn>
                  <a:cxn ang="0">
                    <a:pos x="93" y="18"/>
                  </a:cxn>
                  <a:cxn ang="0">
                    <a:pos x="94" y="2"/>
                  </a:cxn>
                  <a:cxn ang="0">
                    <a:pos x="109" y="10"/>
                  </a:cxn>
                  <a:cxn ang="0">
                    <a:pos x="133" y="34"/>
                  </a:cxn>
                </a:cxnLst>
                <a:rect l="0" t="0" r="r" b="b"/>
                <a:pathLst>
                  <a:path w="133" h="58">
                    <a:moveTo>
                      <a:pt x="0" y="36"/>
                    </a:moveTo>
                    <a:cubicBezTo>
                      <a:pt x="2" y="52"/>
                      <a:pt x="17" y="58"/>
                      <a:pt x="50" y="44"/>
                    </a:cubicBezTo>
                    <a:cubicBezTo>
                      <a:pt x="72" y="30"/>
                      <a:pt x="80" y="34"/>
                      <a:pt x="93" y="18"/>
                    </a:cubicBezTo>
                    <a:cubicBezTo>
                      <a:pt x="94" y="17"/>
                      <a:pt x="91" y="5"/>
                      <a:pt x="94" y="2"/>
                    </a:cubicBezTo>
                    <a:cubicBezTo>
                      <a:pt x="97" y="0"/>
                      <a:pt x="109" y="10"/>
                      <a:pt x="109" y="10"/>
                    </a:cubicBezTo>
                    <a:cubicBezTo>
                      <a:pt x="122" y="4"/>
                      <a:pt x="125" y="36"/>
                      <a:pt x="133" y="3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
          <p:nvSpPr>
            <p:cNvPr id="2" name="Rectangle 1"/>
            <p:cNvSpPr/>
            <p:nvPr/>
          </p:nvSpPr>
          <p:spPr>
            <a:xfrm>
              <a:off x="1294406" y="5579948"/>
              <a:ext cx="1333378" cy="369332"/>
            </a:xfrm>
            <a:prstGeom prst="rect">
              <a:avLst/>
            </a:prstGeom>
          </p:spPr>
          <p:txBody>
            <a:bodyPr wrap="none">
              <a:spAutoFit/>
            </a:bodyPr>
            <a:lstStyle/>
            <a:p>
              <a:pPr lvl="0" fontAlgn="base">
                <a:spcBef>
                  <a:spcPct val="0"/>
                </a:spcBef>
                <a:spcAft>
                  <a:spcPct val="0"/>
                </a:spcAft>
              </a:pPr>
              <a:r>
                <a:rPr lang="fr-FR" b="1" dirty="0" err="1" smtClean="0">
                  <a:latin typeface="Rockwell Condensed" pitchFamily="18" charset="0"/>
                  <a:cs typeface="Arial" pitchFamily="34" charset="0"/>
                </a:rPr>
                <a:t>Bacteriocins</a:t>
              </a:r>
              <a:endParaRPr lang="fr-FR" b="1" dirty="0">
                <a:latin typeface="Rockwell Condensed" pitchFamily="18" charset="0"/>
                <a:cs typeface="Arial" pitchFamily="34" charset="0"/>
              </a:endParaRPr>
            </a:p>
          </p:txBody>
        </p:sp>
        <p:sp>
          <p:nvSpPr>
            <p:cNvPr id="3" name="Flèche vers le haut 2"/>
            <p:cNvSpPr/>
            <p:nvPr/>
          </p:nvSpPr>
          <p:spPr>
            <a:xfrm>
              <a:off x="1839441" y="3806056"/>
              <a:ext cx="197639" cy="631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4187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63"/>
                                        </p:tgtEl>
                                        <p:attrNameLst>
                                          <p:attrName>style.visibility</p:attrName>
                                        </p:attrNameLst>
                                      </p:cBhvr>
                                      <p:to>
                                        <p:strVal val="visible"/>
                                      </p:to>
                                    </p:set>
                                    <p:anim calcmode="lin" valueType="num">
                                      <p:cBhvr additive="base">
                                        <p:cTn id="12" dur="500" fill="hold"/>
                                        <p:tgtEl>
                                          <p:spTgt spid="763"/>
                                        </p:tgtEl>
                                        <p:attrNameLst>
                                          <p:attrName>ppt_x</p:attrName>
                                        </p:attrNameLst>
                                      </p:cBhvr>
                                      <p:tavLst>
                                        <p:tav tm="0">
                                          <p:val>
                                            <p:strVal val="#ppt_x"/>
                                          </p:val>
                                        </p:tav>
                                        <p:tav tm="100000">
                                          <p:val>
                                            <p:strVal val="#ppt_x"/>
                                          </p:val>
                                        </p:tav>
                                      </p:tavLst>
                                    </p:anim>
                                    <p:anim calcmode="lin" valueType="num">
                                      <p:cBhvr additive="base">
                                        <p:cTn id="13" dur="500" fill="hold"/>
                                        <p:tgtEl>
                                          <p:spTgt spid="76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89"/>
                                        </p:tgtEl>
                                        <p:attrNameLst>
                                          <p:attrName>style.visibility</p:attrName>
                                        </p:attrNameLst>
                                      </p:cBhvr>
                                      <p:to>
                                        <p:strVal val="visible"/>
                                      </p:to>
                                    </p:set>
                                    <p:anim calcmode="lin" valueType="num">
                                      <p:cBhvr additive="base">
                                        <p:cTn id="22" dur="500" fill="hold"/>
                                        <p:tgtEl>
                                          <p:spTgt spid="389"/>
                                        </p:tgtEl>
                                        <p:attrNameLst>
                                          <p:attrName>ppt_x</p:attrName>
                                        </p:attrNameLst>
                                      </p:cBhvr>
                                      <p:tavLst>
                                        <p:tav tm="0">
                                          <p:val>
                                            <p:strVal val="#ppt_x"/>
                                          </p:val>
                                        </p:tav>
                                        <p:tav tm="100000">
                                          <p:val>
                                            <p:strVal val="#ppt_x"/>
                                          </p:val>
                                        </p:tav>
                                      </p:tavLst>
                                    </p:anim>
                                    <p:anim calcmode="lin" valueType="num">
                                      <p:cBhvr additive="base">
                                        <p:cTn id="23" dur="500" fill="hold"/>
                                        <p:tgtEl>
                                          <p:spTgt spid="38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35"/>
                                        </p:tgtEl>
                                        <p:attrNameLst>
                                          <p:attrName>style.visibility</p:attrName>
                                        </p:attrNameLst>
                                      </p:cBhvr>
                                      <p:to>
                                        <p:strVal val="visible"/>
                                      </p:to>
                                    </p:set>
                                    <p:anim calcmode="lin" valueType="num">
                                      <p:cBhvr additive="base">
                                        <p:cTn id="26" dur="500" fill="hold"/>
                                        <p:tgtEl>
                                          <p:spTgt spid="1135"/>
                                        </p:tgtEl>
                                        <p:attrNameLst>
                                          <p:attrName>ppt_x</p:attrName>
                                        </p:attrNameLst>
                                      </p:cBhvr>
                                      <p:tavLst>
                                        <p:tav tm="0">
                                          <p:val>
                                            <p:strVal val="#ppt_x"/>
                                          </p:val>
                                        </p:tav>
                                        <p:tav tm="100000">
                                          <p:val>
                                            <p:strVal val="#ppt_x"/>
                                          </p:val>
                                        </p:tav>
                                      </p:tavLst>
                                    </p:anim>
                                    <p:anim calcmode="lin" valueType="num">
                                      <p:cBhvr additive="base">
                                        <p:cTn id="27" dur="500" fill="hold"/>
                                        <p:tgtEl>
                                          <p:spTgt spid="113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96"/>
                                        </p:tgtEl>
                                        <p:attrNameLst>
                                          <p:attrName>style.visibility</p:attrName>
                                        </p:attrNameLst>
                                      </p:cBhvr>
                                      <p:to>
                                        <p:strVal val="visible"/>
                                      </p:to>
                                    </p:set>
                                    <p:anim calcmode="lin" valueType="num">
                                      <p:cBhvr additive="base">
                                        <p:cTn id="30" dur="500" fill="hold"/>
                                        <p:tgtEl>
                                          <p:spTgt spid="796"/>
                                        </p:tgtEl>
                                        <p:attrNameLst>
                                          <p:attrName>ppt_x</p:attrName>
                                        </p:attrNameLst>
                                      </p:cBhvr>
                                      <p:tavLst>
                                        <p:tav tm="0">
                                          <p:val>
                                            <p:strVal val="#ppt_x"/>
                                          </p:val>
                                        </p:tav>
                                        <p:tav tm="100000">
                                          <p:val>
                                            <p:strVal val="#ppt_x"/>
                                          </p:val>
                                        </p:tav>
                                      </p:tavLst>
                                    </p:anim>
                                    <p:anim calcmode="lin" valueType="num">
                                      <p:cBhvr additive="base">
                                        <p:cTn id="31" dur="500" fill="hold"/>
                                        <p:tgtEl>
                                          <p:spTgt spid="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9" grpId="0" animBg="1"/>
      <p:bldP spid="11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869976" y="861593"/>
            <a:ext cx="7416800" cy="5068867"/>
            <a:chOff x="365153" y="1700213"/>
            <a:chExt cx="7416800" cy="5068867"/>
          </a:xfrm>
        </p:grpSpPr>
        <p:grpSp>
          <p:nvGrpSpPr>
            <p:cNvPr id="3" name="Groupe 2"/>
            <p:cNvGrpSpPr/>
            <p:nvPr/>
          </p:nvGrpSpPr>
          <p:grpSpPr>
            <a:xfrm>
              <a:off x="365153" y="1700213"/>
              <a:ext cx="7416800" cy="3644900"/>
              <a:chOff x="365153" y="1700213"/>
              <a:chExt cx="7416800" cy="3644900"/>
            </a:xfrm>
          </p:grpSpPr>
          <p:grpSp>
            <p:nvGrpSpPr>
              <p:cNvPr id="6" name="Group 372"/>
              <p:cNvGrpSpPr>
                <a:grpSpLocks noChangeAspect="1"/>
              </p:cNvGrpSpPr>
              <p:nvPr/>
            </p:nvGrpSpPr>
            <p:grpSpPr bwMode="auto">
              <a:xfrm>
                <a:off x="2263803" y="3697288"/>
                <a:ext cx="498475" cy="254000"/>
                <a:chOff x="769" y="1576"/>
                <a:chExt cx="368" cy="188"/>
              </a:xfrm>
            </p:grpSpPr>
            <p:pic>
              <p:nvPicPr>
                <p:cNvPr id="346" name="Picture 373"/>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47" name="Picture 374"/>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7" name="Picture 375"/>
              <p:cNvPicPr>
                <a:picLocks noChangeAspect="1" noChangeArrowheads="1"/>
              </p:cNvPicPr>
              <p:nvPr/>
            </p:nvPicPr>
            <p:blipFill>
              <a:blip r:embed="rId3"/>
              <a:srcRect/>
              <a:stretch>
                <a:fillRect/>
              </a:stretch>
            </p:blipFill>
            <p:spPr bwMode="auto">
              <a:xfrm>
                <a:off x="2287616" y="3467100"/>
                <a:ext cx="196850" cy="254000"/>
              </a:xfrm>
              <a:prstGeom prst="rect">
                <a:avLst/>
              </a:prstGeom>
              <a:blipFill dpi="0" rotWithShape="0">
                <a:blip/>
                <a:srcRect/>
                <a:stretch>
                  <a:fillRect/>
                </a:stretch>
              </a:blipFill>
              <a:ln w="9525">
                <a:noFill/>
                <a:miter lim="800000"/>
                <a:headEnd/>
                <a:tailEnd/>
              </a:ln>
            </p:spPr>
          </p:pic>
          <p:pic>
            <p:nvPicPr>
              <p:cNvPr id="8" name="Picture 376"/>
              <p:cNvPicPr>
                <a:picLocks noChangeAspect="1" noChangeArrowheads="1"/>
              </p:cNvPicPr>
              <p:nvPr/>
            </p:nvPicPr>
            <p:blipFill>
              <a:blip r:embed="rId3"/>
              <a:srcRect/>
              <a:stretch>
                <a:fillRect/>
              </a:stretch>
            </p:blipFill>
            <p:spPr bwMode="auto">
              <a:xfrm>
                <a:off x="2138391" y="3589338"/>
                <a:ext cx="196850" cy="254000"/>
              </a:xfrm>
              <a:prstGeom prst="rect">
                <a:avLst/>
              </a:prstGeom>
              <a:blipFill dpi="0" rotWithShape="0">
                <a:blip/>
                <a:srcRect/>
                <a:stretch>
                  <a:fillRect/>
                </a:stretch>
              </a:blipFill>
              <a:ln w="9525">
                <a:noFill/>
                <a:miter lim="800000"/>
                <a:headEnd/>
                <a:tailEnd/>
              </a:ln>
            </p:spPr>
          </p:pic>
          <p:pic>
            <p:nvPicPr>
              <p:cNvPr id="9" name="Picture 377"/>
              <p:cNvPicPr>
                <a:picLocks noChangeAspect="1" noChangeArrowheads="1"/>
              </p:cNvPicPr>
              <p:nvPr/>
            </p:nvPicPr>
            <p:blipFill>
              <a:blip r:embed="rId2"/>
              <a:srcRect/>
              <a:stretch>
                <a:fillRect/>
              </a:stretch>
            </p:blipFill>
            <p:spPr bwMode="auto">
              <a:xfrm>
                <a:off x="1733578" y="3449638"/>
                <a:ext cx="198438" cy="252412"/>
              </a:xfrm>
              <a:prstGeom prst="rect">
                <a:avLst/>
              </a:prstGeom>
              <a:blipFill dpi="0" rotWithShape="0">
                <a:blip/>
                <a:srcRect/>
                <a:stretch>
                  <a:fillRect/>
                </a:stretch>
              </a:blipFill>
              <a:ln w="9525">
                <a:noFill/>
                <a:miter lim="800000"/>
                <a:headEnd/>
                <a:tailEnd/>
              </a:ln>
            </p:spPr>
          </p:pic>
          <p:grpSp>
            <p:nvGrpSpPr>
              <p:cNvPr id="10" name="Group 378"/>
              <p:cNvGrpSpPr>
                <a:grpSpLocks noChangeAspect="1"/>
              </p:cNvGrpSpPr>
              <p:nvPr/>
            </p:nvGrpSpPr>
            <p:grpSpPr bwMode="auto">
              <a:xfrm>
                <a:off x="1570066" y="3570288"/>
                <a:ext cx="495300" cy="254000"/>
                <a:chOff x="769" y="1576"/>
                <a:chExt cx="368" cy="188"/>
              </a:xfrm>
            </p:grpSpPr>
            <p:pic>
              <p:nvPicPr>
                <p:cNvPr id="344" name="Picture 379"/>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45" name="Picture 380"/>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11" name="Picture 381"/>
              <p:cNvPicPr>
                <a:picLocks noChangeAspect="1" noChangeArrowheads="1"/>
              </p:cNvPicPr>
              <p:nvPr/>
            </p:nvPicPr>
            <p:blipFill>
              <a:blip r:embed="rId2"/>
              <a:srcRect/>
              <a:stretch>
                <a:fillRect/>
              </a:stretch>
            </p:blipFill>
            <p:spPr bwMode="auto">
              <a:xfrm>
                <a:off x="2449541" y="3343275"/>
                <a:ext cx="198437" cy="254000"/>
              </a:xfrm>
              <a:prstGeom prst="rect">
                <a:avLst/>
              </a:prstGeom>
              <a:blipFill dpi="0" rotWithShape="0">
                <a:blip/>
                <a:srcRect/>
                <a:stretch>
                  <a:fillRect/>
                </a:stretch>
              </a:blipFill>
              <a:ln w="9525">
                <a:noFill/>
                <a:miter lim="800000"/>
                <a:headEnd/>
                <a:tailEnd/>
              </a:ln>
            </p:spPr>
          </p:pic>
          <p:pic>
            <p:nvPicPr>
              <p:cNvPr id="12" name="Picture 382"/>
              <p:cNvPicPr>
                <a:picLocks noChangeAspect="1" noChangeArrowheads="1"/>
              </p:cNvPicPr>
              <p:nvPr/>
            </p:nvPicPr>
            <p:blipFill>
              <a:blip r:embed="rId3"/>
              <a:srcRect/>
              <a:stretch>
                <a:fillRect/>
              </a:stretch>
            </p:blipFill>
            <p:spPr bwMode="auto">
              <a:xfrm>
                <a:off x="2422553" y="3589338"/>
                <a:ext cx="196850" cy="254000"/>
              </a:xfrm>
              <a:prstGeom prst="rect">
                <a:avLst/>
              </a:prstGeom>
              <a:blipFill dpi="0" rotWithShape="0">
                <a:blip/>
                <a:srcRect/>
                <a:stretch>
                  <a:fillRect/>
                </a:stretch>
              </a:blipFill>
              <a:ln w="9525">
                <a:noFill/>
                <a:miter lim="800000"/>
                <a:headEnd/>
                <a:tailEnd/>
              </a:ln>
            </p:spPr>
          </p:pic>
          <p:pic>
            <p:nvPicPr>
              <p:cNvPr id="13" name="Picture 383"/>
              <p:cNvPicPr>
                <a:picLocks noChangeAspect="1" noChangeArrowheads="1"/>
              </p:cNvPicPr>
              <p:nvPr/>
            </p:nvPicPr>
            <p:blipFill>
              <a:blip r:embed="rId3"/>
              <a:srcRect/>
              <a:stretch>
                <a:fillRect/>
              </a:stretch>
            </p:blipFill>
            <p:spPr bwMode="auto">
              <a:xfrm>
                <a:off x="1905028" y="3081338"/>
                <a:ext cx="196850" cy="254000"/>
              </a:xfrm>
              <a:prstGeom prst="rect">
                <a:avLst/>
              </a:prstGeom>
              <a:blipFill dpi="0" rotWithShape="0">
                <a:blip/>
                <a:srcRect/>
                <a:stretch>
                  <a:fillRect/>
                </a:stretch>
              </a:blipFill>
              <a:ln w="9525">
                <a:noFill/>
                <a:miter lim="800000"/>
                <a:headEnd/>
                <a:tailEnd/>
              </a:ln>
            </p:spPr>
          </p:pic>
          <p:pic>
            <p:nvPicPr>
              <p:cNvPr id="14" name="Picture 384"/>
              <p:cNvPicPr>
                <a:picLocks noChangeAspect="1" noChangeArrowheads="1"/>
              </p:cNvPicPr>
              <p:nvPr/>
            </p:nvPicPr>
            <p:blipFill>
              <a:blip r:embed="rId3"/>
              <a:srcRect/>
              <a:stretch>
                <a:fillRect/>
              </a:stretch>
            </p:blipFill>
            <p:spPr bwMode="auto">
              <a:xfrm>
                <a:off x="1755803" y="3203575"/>
                <a:ext cx="193675" cy="254000"/>
              </a:xfrm>
              <a:prstGeom prst="rect">
                <a:avLst/>
              </a:prstGeom>
              <a:blipFill dpi="0" rotWithShape="0">
                <a:blip/>
                <a:srcRect/>
                <a:stretch>
                  <a:fillRect/>
                </a:stretch>
              </a:blipFill>
              <a:ln w="9525">
                <a:noFill/>
                <a:miter lim="800000"/>
                <a:headEnd/>
                <a:tailEnd/>
              </a:ln>
            </p:spPr>
          </p:pic>
          <p:pic>
            <p:nvPicPr>
              <p:cNvPr id="15" name="Picture 385"/>
              <p:cNvPicPr>
                <a:picLocks noChangeAspect="1" noChangeArrowheads="1"/>
              </p:cNvPicPr>
              <p:nvPr/>
            </p:nvPicPr>
            <p:blipFill>
              <a:blip r:embed="rId3"/>
              <a:srcRect/>
              <a:stretch>
                <a:fillRect/>
              </a:stretch>
            </p:blipFill>
            <p:spPr bwMode="auto">
              <a:xfrm>
                <a:off x="1890741" y="3324225"/>
                <a:ext cx="196850" cy="254000"/>
              </a:xfrm>
              <a:prstGeom prst="rect">
                <a:avLst/>
              </a:prstGeom>
              <a:blipFill dpi="0" rotWithShape="0">
                <a:blip/>
                <a:srcRect/>
                <a:stretch>
                  <a:fillRect/>
                </a:stretch>
              </a:blipFill>
              <a:ln w="9525">
                <a:noFill/>
                <a:miter lim="800000"/>
                <a:headEnd/>
                <a:tailEnd/>
              </a:ln>
            </p:spPr>
          </p:pic>
          <p:pic>
            <p:nvPicPr>
              <p:cNvPr id="16" name="Picture 386"/>
              <p:cNvPicPr>
                <a:picLocks noChangeAspect="1" noChangeArrowheads="1"/>
              </p:cNvPicPr>
              <p:nvPr/>
            </p:nvPicPr>
            <p:blipFill>
              <a:blip r:embed="rId2"/>
              <a:srcRect/>
              <a:stretch>
                <a:fillRect/>
              </a:stretch>
            </p:blipFill>
            <p:spPr bwMode="auto">
              <a:xfrm>
                <a:off x="2179666" y="3100388"/>
                <a:ext cx="200025" cy="254000"/>
              </a:xfrm>
              <a:prstGeom prst="rect">
                <a:avLst/>
              </a:prstGeom>
              <a:blipFill dpi="0" rotWithShape="0">
                <a:blip/>
                <a:srcRect/>
                <a:stretch>
                  <a:fillRect/>
                </a:stretch>
              </a:blipFill>
              <a:ln w="9525">
                <a:noFill/>
                <a:miter lim="800000"/>
                <a:headEnd/>
                <a:tailEnd/>
              </a:ln>
            </p:spPr>
          </p:pic>
          <p:pic>
            <p:nvPicPr>
              <p:cNvPr id="17" name="Picture 387"/>
              <p:cNvPicPr>
                <a:picLocks noChangeAspect="1" noChangeArrowheads="1"/>
              </p:cNvPicPr>
              <p:nvPr/>
            </p:nvPicPr>
            <p:blipFill>
              <a:blip r:embed="rId2"/>
              <a:srcRect/>
              <a:stretch>
                <a:fillRect/>
              </a:stretch>
            </p:blipFill>
            <p:spPr bwMode="auto">
              <a:xfrm>
                <a:off x="2314603" y="3222625"/>
                <a:ext cx="200025" cy="254000"/>
              </a:xfrm>
              <a:prstGeom prst="rect">
                <a:avLst/>
              </a:prstGeom>
              <a:blipFill dpi="0" rotWithShape="0">
                <a:blip/>
                <a:srcRect/>
                <a:stretch>
                  <a:fillRect/>
                </a:stretch>
              </a:blipFill>
              <a:ln w="9525">
                <a:noFill/>
                <a:miter lim="800000"/>
                <a:headEnd/>
                <a:tailEnd/>
              </a:ln>
            </p:spPr>
          </p:pic>
          <p:pic>
            <p:nvPicPr>
              <p:cNvPr id="18" name="Picture 388"/>
              <p:cNvPicPr>
                <a:picLocks noChangeAspect="1" noChangeArrowheads="1"/>
              </p:cNvPicPr>
              <p:nvPr/>
            </p:nvPicPr>
            <p:blipFill>
              <a:blip r:embed="rId3"/>
              <a:srcRect/>
              <a:stretch>
                <a:fillRect/>
              </a:stretch>
            </p:blipFill>
            <p:spPr bwMode="auto">
              <a:xfrm>
                <a:off x="2152678" y="3343275"/>
                <a:ext cx="196850" cy="254000"/>
              </a:xfrm>
              <a:prstGeom prst="rect">
                <a:avLst/>
              </a:prstGeom>
              <a:blipFill dpi="0" rotWithShape="0">
                <a:blip/>
                <a:srcRect/>
                <a:stretch>
                  <a:fillRect/>
                </a:stretch>
              </a:blipFill>
              <a:ln w="9525">
                <a:noFill/>
                <a:miter lim="800000"/>
                <a:headEnd/>
                <a:tailEnd/>
              </a:ln>
            </p:spPr>
          </p:pic>
          <p:sp>
            <p:nvSpPr>
              <p:cNvPr id="19" name="Oval 389"/>
              <p:cNvSpPr>
                <a:spLocks noChangeAspect="1" noChangeArrowheads="1"/>
              </p:cNvSpPr>
              <p:nvPr/>
            </p:nvSpPr>
            <p:spPr bwMode="auto">
              <a:xfrm>
                <a:off x="1805016" y="3144838"/>
                <a:ext cx="244475" cy="2200275"/>
              </a:xfrm>
              <a:prstGeom prst="ellipse">
                <a:avLst/>
              </a:prstGeom>
              <a:solidFill>
                <a:srgbClr val="C0C0C0"/>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0" name="Oval 390"/>
              <p:cNvSpPr>
                <a:spLocks noChangeAspect="1" noChangeArrowheads="1"/>
              </p:cNvSpPr>
              <p:nvPr/>
            </p:nvSpPr>
            <p:spPr bwMode="auto">
              <a:xfrm>
                <a:off x="2130453" y="3144838"/>
                <a:ext cx="488950" cy="2200275"/>
              </a:xfrm>
              <a:prstGeom prst="ellipse">
                <a:avLst/>
              </a:prstGeom>
              <a:solidFill>
                <a:srgbClr val="B37384"/>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pic>
            <p:nvPicPr>
              <p:cNvPr id="21" name="Picture 391"/>
              <p:cNvPicPr>
                <a:picLocks noChangeAspect="1" noChangeArrowheads="1"/>
              </p:cNvPicPr>
              <p:nvPr/>
            </p:nvPicPr>
            <p:blipFill>
              <a:blip r:embed="rId2"/>
              <a:srcRect/>
              <a:stretch>
                <a:fillRect/>
              </a:stretch>
            </p:blipFill>
            <p:spPr bwMode="auto">
              <a:xfrm>
                <a:off x="5821391" y="3065463"/>
                <a:ext cx="196850" cy="254000"/>
              </a:xfrm>
              <a:prstGeom prst="rect">
                <a:avLst/>
              </a:prstGeom>
              <a:blipFill dpi="0" rotWithShape="0">
                <a:blip/>
                <a:srcRect/>
                <a:stretch>
                  <a:fillRect/>
                </a:stretch>
              </a:blipFill>
              <a:ln w="9525">
                <a:noFill/>
                <a:miter lim="800000"/>
                <a:headEnd/>
                <a:tailEnd/>
              </a:ln>
            </p:spPr>
          </p:pic>
          <p:pic>
            <p:nvPicPr>
              <p:cNvPr id="22" name="Picture 392"/>
              <p:cNvPicPr>
                <a:picLocks noChangeAspect="1" noChangeArrowheads="1"/>
              </p:cNvPicPr>
              <p:nvPr/>
            </p:nvPicPr>
            <p:blipFill>
              <a:blip r:embed="rId2"/>
              <a:srcRect/>
              <a:stretch>
                <a:fillRect/>
              </a:stretch>
            </p:blipFill>
            <p:spPr bwMode="auto">
              <a:xfrm>
                <a:off x="6119841" y="3065463"/>
                <a:ext cx="196850" cy="254000"/>
              </a:xfrm>
              <a:prstGeom prst="rect">
                <a:avLst/>
              </a:prstGeom>
              <a:blipFill dpi="0" rotWithShape="0">
                <a:blip/>
                <a:srcRect/>
                <a:stretch>
                  <a:fillRect/>
                </a:stretch>
              </a:blipFill>
              <a:ln w="9525">
                <a:noFill/>
                <a:miter lim="800000"/>
                <a:headEnd/>
                <a:tailEnd/>
              </a:ln>
            </p:spPr>
          </p:pic>
          <p:pic>
            <p:nvPicPr>
              <p:cNvPr id="23" name="Picture 393"/>
              <p:cNvPicPr>
                <a:picLocks noChangeAspect="1" noChangeArrowheads="1"/>
              </p:cNvPicPr>
              <p:nvPr/>
            </p:nvPicPr>
            <p:blipFill>
              <a:blip r:embed="rId2"/>
              <a:srcRect/>
              <a:stretch>
                <a:fillRect/>
              </a:stretch>
            </p:blipFill>
            <p:spPr bwMode="auto">
              <a:xfrm>
                <a:off x="5956328" y="3187700"/>
                <a:ext cx="196850" cy="252413"/>
              </a:xfrm>
              <a:prstGeom prst="rect">
                <a:avLst/>
              </a:prstGeom>
              <a:blipFill dpi="0" rotWithShape="0">
                <a:blip/>
                <a:srcRect/>
                <a:stretch>
                  <a:fillRect/>
                </a:stretch>
              </a:blipFill>
              <a:ln w="9525">
                <a:noFill/>
                <a:miter lim="800000"/>
                <a:headEnd/>
                <a:tailEnd/>
              </a:ln>
            </p:spPr>
          </p:pic>
          <p:pic>
            <p:nvPicPr>
              <p:cNvPr id="24" name="Picture 394"/>
              <p:cNvPicPr>
                <a:picLocks noChangeAspect="1" noChangeArrowheads="1"/>
              </p:cNvPicPr>
              <p:nvPr/>
            </p:nvPicPr>
            <p:blipFill>
              <a:blip r:embed="rId2"/>
              <a:srcRect/>
              <a:stretch>
                <a:fillRect/>
              </a:stretch>
            </p:blipFill>
            <p:spPr bwMode="auto">
              <a:xfrm>
                <a:off x="6091266" y="3308350"/>
                <a:ext cx="196850" cy="254000"/>
              </a:xfrm>
              <a:prstGeom prst="rect">
                <a:avLst/>
              </a:prstGeom>
              <a:blipFill dpi="0" rotWithShape="0">
                <a:blip/>
                <a:srcRect/>
                <a:stretch>
                  <a:fillRect/>
                </a:stretch>
              </a:blipFill>
              <a:ln w="9525">
                <a:noFill/>
                <a:miter lim="800000"/>
                <a:headEnd/>
                <a:tailEnd/>
              </a:ln>
            </p:spPr>
          </p:pic>
          <p:pic>
            <p:nvPicPr>
              <p:cNvPr id="25" name="Picture 395"/>
              <p:cNvPicPr>
                <a:picLocks noChangeAspect="1" noChangeArrowheads="1"/>
              </p:cNvPicPr>
              <p:nvPr/>
            </p:nvPicPr>
            <p:blipFill>
              <a:blip r:embed="rId2"/>
              <a:srcRect/>
              <a:stretch>
                <a:fillRect/>
              </a:stretch>
            </p:blipFill>
            <p:spPr bwMode="auto">
              <a:xfrm>
                <a:off x="5807103" y="3308350"/>
                <a:ext cx="196850" cy="254000"/>
              </a:xfrm>
              <a:prstGeom prst="rect">
                <a:avLst/>
              </a:prstGeom>
              <a:blipFill dpi="0" rotWithShape="0">
                <a:blip/>
                <a:srcRect/>
                <a:stretch>
                  <a:fillRect/>
                </a:stretch>
              </a:blipFill>
              <a:ln w="9525">
                <a:noFill/>
                <a:miter lim="800000"/>
                <a:headEnd/>
                <a:tailEnd/>
              </a:ln>
            </p:spPr>
          </p:pic>
          <p:pic>
            <p:nvPicPr>
              <p:cNvPr id="26" name="Picture 396"/>
              <p:cNvPicPr>
                <a:picLocks noChangeAspect="1" noChangeArrowheads="1"/>
              </p:cNvPicPr>
              <p:nvPr/>
            </p:nvPicPr>
            <p:blipFill>
              <a:blip r:embed="rId2"/>
              <a:srcRect/>
              <a:stretch>
                <a:fillRect/>
              </a:stretch>
            </p:blipFill>
            <p:spPr bwMode="auto">
              <a:xfrm>
                <a:off x="5945216" y="3432175"/>
                <a:ext cx="193675" cy="254000"/>
              </a:xfrm>
              <a:prstGeom prst="rect">
                <a:avLst/>
              </a:prstGeom>
              <a:blipFill dpi="0" rotWithShape="0">
                <a:blip/>
                <a:srcRect/>
                <a:stretch>
                  <a:fillRect/>
                </a:stretch>
              </a:blipFill>
              <a:ln w="9525">
                <a:noFill/>
                <a:miter lim="800000"/>
                <a:headEnd/>
                <a:tailEnd/>
              </a:ln>
            </p:spPr>
          </p:pic>
          <p:pic>
            <p:nvPicPr>
              <p:cNvPr id="27" name="Picture 397"/>
              <p:cNvPicPr>
                <a:picLocks noChangeAspect="1" noChangeArrowheads="1"/>
              </p:cNvPicPr>
              <p:nvPr/>
            </p:nvPicPr>
            <p:blipFill>
              <a:blip r:embed="rId3"/>
              <a:srcRect/>
              <a:stretch>
                <a:fillRect/>
              </a:stretch>
            </p:blipFill>
            <p:spPr bwMode="auto">
              <a:xfrm>
                <a:off x="6408766" y="3065463"/>
                <a:ext cx="200025" cy="254000"/>
              </a:xfrm>
              <a:prstGeom prst="rect">
                <a:avLst/>
              </a:prstGeom>
              <a:blipFill dpi="0" rotWithShape="0">
                <a:blip/>
                <a:srcRect/>
                <a:stretch>
                  <a:fillRect/>
                </a:stretch>
              </a:blipFill>
              <a:ln w="9525">
                <a:noFill/>
                <a:miter lim="800000"/>
                <a:headEnd/>
                <a:tailEnd/>
              </a:ln>
            </p:spPr>
          </p:pic>
          <p:pic>
            <p:nvPicPr>
              <p:cNvPr id="28" name="Picture 398"/>
              <p:cNvPicPr>
                <a:picLocks noChangeAspect="1" noChangeArrowheads="1"/>
              </p:cNvPicPr>
              <p:nvPr/>
            </p:nvPicPr>
            <p:blipFill>
              <a:blip r:embed="rId2"/>
              <a:srcRect/>
              <a:stretch>
                <a:fillRect/>
              </a:stretch>
            </p:blipFill>
            <p:spPr bwMode="auto">
              <a:xfrm>
                <a:off x="6254778" y="3187700"/>
                <a:ext cx="196850" cy="252413"/>
              </a:xfrm>
              <a:prstGeom prst="rect">
                <a:avLst/>
              </a:prstGeom>
              <a:blipFill dpi="0" rotWithShape="0">
                <a:blip/>
                <a:srcRect/>
                <a:stretch>
                  <a:fillRect/>
                </a:stretch>
              </a:blipFill>
              <a:ln w="9525">
                <a:noFill/>
                <a:miter lim="800000"/>
                <a:headEnd/>
                <a:tailEnd/>
              </a:ln>
            </p:spPr>
          </p:pic>
          <p:pic>
            <p:nvPicPr>
              <p:cNvPr id="29" name="Picture 399"/>
              <p:cNvPicPr>
                <a:picLocks noChangeAspect="1" noChangeArrowheads="1"/>
              </p:cNvPicPr>
              <p:nvPr/>
            </p:nvPicPr>
            <p:blipFill>
              <a:blip r:embed="rId3"/>
              <a:srcRect/>
              <a:stretch>
                <a:fillRect/>
              </a:stretch>
            </p:blipFill>
            <p:spPr bwMode="auto">
              <a:xfrm>
                <a:off x="6546878" y="3187700"/>
                <a:ext cx="193675" cy="252413"/>
              </a:xfrm>
              <a:prstGeom prst="rect">
                <a:avLst/>
              </a:prstGeom>
              <a:blipFill dpi="0" rotWithShape="0">
                <a:blip/>
                <a:srcRect/>
                <a:stretch>
                  <a:fillRect/>
                </a:stretch>
              </a:blipFill>
              <a:ln w="9525">
                <a:noFill/>
                <a:miter lim="800000"/>
                <a:headEnd/>
                <a:tailEnd/>
              </a:ln>
            </p:spPr>
          </p:pic>
          <p:pic>
            <p:nvPicPr>
              <p:cNvPr id="30" name="Picture 400"/>
              <p:cNvPicPr>
                <a:picLocks noChangeAspect="1" noChangeArrowheads="1"/>
              </p:cNvPicPr>
              <p:nvPr/>
            </p:nvPicPr>
            <p:blipFill>
              <a:blip r:embed="rId2"/>
              <a:srcRect/>
              <a:stretch>
                <a:fillRect/>
              </a:stretch>
            </p:blipFill>
            <p:spPr bwMode="auto">
              <a:xfrm>
                <a:off x="6389716" y="3308350"/>
                <a:ext cx="196850" cy="254000"/>
              </a:xfrm>
              <a:prstGeom prst="rect">
                <a:avLst/>
              </a:prstGeom>
              <a:blipFill dpi="0" rotWithShape="0">
                <a:blip/>
                <a:srcRect/>
                <a:stretch>
                  <a:fillRect/>
                </a:stretch>
              </a:blipFill>
              <a:ln w="9525">
                <a:noFill/>
                <a:miter lim="800000"/>
                <a:headEnd/>
                <a:tailEnd/>
              </a:ln>
            </p:spPr>
          </p:pic>
          <p:pic>
            <p:nvPicPr>
              <p:cNvPr id="31" name="Picture 401"/>
              <p:cNvPicPr>
                <a:picLocks noChangeAspect="1" noChangeArrowheads="1"/>
              </p:cNvPicPr>
              <p:nvPr/>
            </p:nvPicPr>
            <p:blipFill>
              <a:blip r:embed="rId3"/>
              <a:srcRect/>
              <a:stretch>
                <a:fillRect/>
              </a:stretch>
            </p:blipFill>
            <p:spPr bwMode="auto">
              <a:xfrm>
                <a:off x="6681816" y="3308350"/>
                <a:ext cx="196850" cy="254000"/>
              </a:xfrm>
              <a:prstGeom prst="rect">
                <a:avLst/>
              </a:prstGeom>
              <a:blipFill dpi="0" rotWithShape="0">
                <a:blip/>
                <a:srcRect/>
                <a:stretch>
                  <a:fillRect/>
                </a:stretch>
              </a:blipFill>
              <a:ln w="9525">
                <a:noFill/>
                <a:miter lim="800000"/>
                <a:headEnd/>
                <a:tailEnd/>
              </a:ln>
            </p:spPr>
          </p:pic>
          <p:pic>
            <p:nvPicPr>
              <p:cNvPr id="32" name="Picture 402"/>
              <p:cNvPicPr>
                <a:picLocks noChangeAspect="1" noChangeArrowheads="1"/>
              </p:cNvPicPr>
              <p:nvPr/>
            </p:nvPicPr>
            <p:blipFill>
              <a:blip r:embed="rId2"/>
              <a:srcRect/>
              <a:stretch>
                <a:fillRect/>
              </a:stretch>
            </p:blipFill>
            <p:spPr bwMode="auto">
              <a:xfrm>
                <a:off x="6226203" y="3432175"/>
                <a:ext cx="198438" cy="254000"/>
              </a:xfrm>
              <a:prstGeom prst="rect">
                <a:avLst/>
              </a:prstGeom>
              <a:blipFill dpi="0" rotWithShape="0">
                <a:blip/>
                <a:srcRect/>
                <a:stretch>
                  <a:fillRect/>
                </a:stretch>
              </a:blipFill>
              <a:ln w="9525">
                <a:noFill/>
                <a:miter lim="800000"/>
                <a:headEnd/>
                <a:tailEnd/>
              </a:ln>
            </p:spPr>
          </p:pic>
          <p:pic>
            <p:nvPicPr>
              <p:cNvPr id="33" name="Picture 403"/>
              <p:cNvPicPr>
                <a:picLocks noChangeAspect="1" noChangeArrowheads="1"/>
              </p:cNvPicPr>
              <p:nvPr/>
            </p:nvPicPr>
            <p:blipFill>
              <a:blip r:embed="rId2"/>
              <a:srcRect/>
              <a:stretch>
                <a:fillRect/>
              </a:stretch>
            </p:blipFill>
            <p:spPr bwMode="auto">
              <a:xfrm>
                <a:off x="6524653" y="3432175"/>
                <a:ext cx="196850" cy="254000"/>
              </a:xfrm>
              <a:prstGeom prst="rect">
                <a:avLst/>
              </a:prstGeom>
              <a:blipFill dpi="0" rotWithShape="0">
                <a:blip/>
                <a:srcRect/>
                <a:stretch>
                  <a:fillRect/>
                </a:stretch>
              </a:blipFill>
              <a:ln w="9525">
                <a:noFill/>
                <a:miter lim="800000"/>
                <a:headEnd/>
                <a:tailEnd/>
              </a:ln>
            </p:spPr>
          </p:pic>
          <p:pic>
            <p:nvPicPr>
              <p:cNvPr id="34" name="Picture 404"/>
              <p:cNvPicPr>
                <a:picLocks noChangeAspect="1" noChangeArrowheads="1"/>
              </p:cNvPicPr>
              <p:nvPr/>
            </p:nvPicPr>
            <p:blipFill>
              <a:blip r:embed="rId3"/>
              <a:srcRect/>
              <a:stretch>
                <a:fillRect/>
              </a:stretch>
            </p:blipFill>
            <p:spPr bwMode="auto">
              <a:xfrm>
                <a:off x="6813578" y="3432175"/>
                <a:ext cx="200025" cy="254000"/>
              </a:xfrm>
              <a:prstGeom prst="rect">
                <a:avLst/>
              </a:prstGeom>
              <a:blipFill dpi="0" rotWithShape="0">
                <a:blip/>
                <a:srcRect/>
                <a:stretch>
                  <a:fillRect/>
                </a:stretch>
              </a:blipFill>
              <a:ln w="9525">
                <a:noFill/>
                <a:miter lim="800000"/>
                <a:headEnd/>
                <a:tailEnd/>
              </a:ln>
            </p:spPr>
          </p:pic>
          <p:pic>
            <p:nvPicPr>
              <p:cNvPr id="35" name="Picture 405"/>
              <p:cNvPicPr>
                <a:picLocks noChangeAspect="1" noChangeArrowheads="1"/>
              </p:cNvPicPr>
              <p:nvPr/>
            </p:nvPicPr>
            <p:blipFill>
              <a:blip r:embed="rId2"/>
              <a:srcRect/>
              <a:stretch>
                <a:fillRect/>
              </a:stretch>
            </p:blipFill>
            <p:spPr bwMode="auto">
              <a:xfrm>
                <a:off x="5813453" y="3554413"/>
                <a:ext cx="198438" cy="254000"/>
              </a:xfrm>
              <a:prstGeom prst="rect">
                <a:avLst/>
              </a:prstGeom>
              <a:blipFill dpi="0" rotWithShape="0">
                <a:blip/>
                <a:srcRect/>
                <a:stretch>
                  <a:fillRect/>
                </a:stretch>
              </a:blipFill>
              <a:ln w="9525">
                <a:noFill/>
                <a:miter lim="800000"/>
                <a:headEnd/>
                <a:tailEnd/>
              </a:ln>
            </p:spPr>
          </p:pic>
          <p:pic>
            <p:nvPicPr>
              <p:cNvPr id="36" name="Picture 406"/>
              <p:cNvPicPr>
                <a:picLocks noChangeAspect="1" noChangeArrowheads="1"/>
              </p:cNvPicPr>
              <p:nvPr/>
            </p:nvPicPr>
            <p:blipFill>
              <a:blip r:embed="rId2"/>
              <a:srcRect/>
              <a:stretch>
                <a:fillRect/>
              </a:stretch>
            </p:blipFill>
            <p:spPr bwMode="auto">
              <a:xfrm>
                <a:off x="6659591" y="3554413"/>
                <a:ext cx="196850" cy="254000"/>
              </a:xfrm>
              <a:prstGeom prst="rect">
                <a:avLst/>
              </a:prstGeom>
              <a:blipFill dpi="0" rotWithShape="0">
                <a:blip/>
                <a:srcRect/>
                <a:stretch>
                  <a:fillRect/>
                </a:stretch>
              </a:blipFill>
              <a:ln w="9525">
                <a:noFill/>
                <a:miter lim="800000"/>
                <a:headEnd/>
                <a:tailEnd/>
              </a:ln>
            </p:spPr>
          </p:pic>
          <p:pic>
            <p:nvPicPr>
              <p:cNvPr id="37" name="Picture 407"/>
              <p:cNvPicPr>
                <a:picLocks noChangeAspect="1" noChangeArrowheads="1"/>
              </p:cNvPicPr>
              <p:nvPr/>
            </p:nvPicPr>
            <p:blipFill>
              <a:blip r:embed="rId3"/>
              <a:srcRect/>
              <a:stretch>
                <a:fillRect/>
              </a:stretch>
            </p:blipFill>
            <p:spPr bwMode="auto">
              <a:xfrm>
                <a:off x="6951691" y="3554413"/>
                <a:ext cx="196850" cy="254000"/>
              </a:xfrm>
              <a:prstGeom prst="rect">
                <a:avLst/>
              </a:prstGeom>
              <a:blipFill dpi="0" rotWithShape="0">
                <a:blip/>
                <a:srcRect/>
                <a:stretch>
                  <a:fillRect/>
                </a:stretch>
              </a:blipFill>
              <a:ln w="9525">
                <a:noFill/>
                <a:miter lim="800000"/>
                <a:headEnd/>
                <a:tailEnd/>
              </a:ln>
            </p:spPr>
          </p:pic>
          <p:pic>
            <p:nvPicPr>
              <p:cNvPr id="38" name="Picture 408"/>
              <p:cNvPicPr>
                <a:picLocks noChangeAspect="1" noChangeArrowheads="1"/>
              </p:cNvPicPr>
              <p:nvPr/>
            </p:nvPicPr>
            <p:blipFill>
              <a:blip r:embed="rId2"/>
              <a:srcRect/>
              <a:stretch>
                <a:fillRect/>
              </a:stretch>
            </p:blipFill>
            <p:spPr bwMode="auto">
              <a:xfrm>
                <a:off x="6361141" y="3554413"/>
                <a:ext cx="198437" cy="254000"/>
              </a:xfrm>
              <a:prstGeom prst="rect">
                <a:avLst/>
              </a:prstGeom>
              <a:blipFill dpi="0" rotWithShape="0">
                <a:blip/>
                <a:srcRect/>
                <a:stretch>
                  <a:fillRect/>
                </a:stretch>
              </a:blipFill>
              <a:ln w="9525">
                <a:noFill/>
                <a:miter lim="800000"/>
                <a:headEnd/>
                <a:tailEnd/>
              </a:ln>
            </p:spPr>
          </p:pic>
          <p:pic>
            <p:nvPicPr>
              <p:cNvPr id="39" name="Picture 409"/>
              <p:cNvPicPr>
                <a:picLocks noChangeAspect="1" noChangeArrowheads="1"/>
              </p:cNvPicPr>
              <p:nvPr/>
            </p:nvPicPr>
            <p:blipFill>
              <a:blip r:embed="rId2"/>
              <a:srcRect/>
              <a:stretch>
                <a:fillRect/>
              </a:stretch>
            </p:blipFill>
            <p:spPr bwMode="auto">
              <a:xfrm>
                <a:off x="5672166" y="3187700"/>
                <a:ext cx="196850" cy="252413"/>
              </a:xfrm>
              <a:prstGeom prst="rect">
                <a:avLst/>
              </a:prstGeom>
              <a:blipFill dpi="0" rotWithShape="0">
                <a:blip/>
                <a:srcRect/>
                <a:stretch>
                  <a:fillRect/>
                </a:stretch>
              </a:blipFill>
              <a:ln w="9525">
                <a:noFill/>
                <a:miter lim="800000"/>
                <a:headEnd/>
                <a:tailEnd/>
              </a:ln>
            </p:spPr>
          </p:pic>
          <p:pic>
            <p:nvPicPr>
              <p:cNvPr id="40" name="Picture 410"/>
              <p:cNvPicPr>
                <a:picLocks noChangeAspect="1" noChangeArrowheads="1"/>
              </p:cNvPicPr>
              <p:nvPr/>
            </p:nvPicPr>
            <p:blipFill>
              <a:blip r:embed="rId2"/>
              <a:srcRect/>
              <a:stretch>
                <a:fillRect/>
              </a:stretch>
            </p:blipFill>
            <p:spPr bwMode="auto">
              <a:xfrm>
                <a:off x="5537228" y="3065463"/>
                <a:ext cx="196850" cy="254000"/>
              </a:xfrm>
              <a:prstGeom prst="rect">
                <a:avLst/>
              </a:prstGeom>
              <a:blipFill dpi="0" rotWithShape="0">
                <a:blip/>
                <a:srcRect/>
                <a:stretch>
                  <a:fillRect/>
                </a:stretch>
              </a:blipFill>
              <a:ln w="9525">
                <a:noFill/>
                <a:miter lim="800000"/>
                <a:headEnd/>
                <a:tailEnd/>
              </a:ln>
            </p:spPr>
          </p:pic>
          <p:pic>
            <p:nvPicPr>
              <p:cNvPr id="41" name="Picture 411"/>
              <p:cNvPicPr>
                <a:picLocks noChangeAspect="1" noChangeArrowheads="1"/>
              </p:cNvPicPr>
              <p:nvPr/>
            </p:nvPicPr>
            <p:blipFill>
              <a:blip r:embed="rId2"/>
              <a:srcRect/>
              <a:stretch>
                <a:fillRect/>
              </a:stretch>
            </p:blipFill>
            <p:spPr bwMode="auto">
              <a:xfrm>
                <a:off x="4102128" y="3065463"/>
                <a:ext cx="196850" cy="254000"/>
              </a:xfrm>
              <a:prstGeom prst="rect">
                <a:avLst/>
              </a:prstGeom>
              <a:blipFill dpi="0" rotWithShape="0">
                <a:blip/>
                <a:srcRect/>
                <a:stretch>
                  <a:fillRect/>
                </a:stretch>
              </a:blipFill>
              <a:ln w="9525">
                <a:noFill/>
                <a:miter lim="800000"/>
                <a:headEnd/>
                <a:tailEnd/>
              </a:ln>
            </p:spPr>
          </p:pic>
          <p:pic>
            <p:nvPicPr>
              <p:cNvPr id="42" name="Picture 412"/>
              <p:cNvPicPr>
                <a:picLocks noChangeAspect="1" noChangeArrowheads="1"/>
              </p:cNvPicPr>
              <p:nvPr/>
            </p:nvPicPr>
            <p:blipFill>
              <a:blip r:embed="rId2"/>
              <a:srcRect/>
              <a:stretch>
                <a:fillRect/>
              </a:stretch>
            </p:blipFill>
            <p:spPr bwMode="auto">
              <a:xfrm>
                <a:off x="4402166" y="3065463"/>
                <a:ext cx="196850" cy="254000"/>
              </a:xfrm>
              <a:prstGeom prst="rect">
                <a:avLst/>
              </a:prstGeom>
              <a:blipFill dpi="0" rotWithShape="0">
                <a:blip/>
                <a:srcRect/>
                <a:stretch>
                  <a:fillRect/>
                </a:stretch>
              </a:blipFill>
              <a:ln w="9525">
                <a:noFill/>
                <a:miter lim="800000"/>
                <a:headEnd/>
                <a:tailEnd/>
              </a:ln>
            </p:spPr>
          </p:pic>
          <p:pic>
            <p:nvPicPr>
              <p:cNvPr id="43" name="Picture 413"/>
              <p:cNvPicPr>
                <a:picLocks noChangeAspect="1" noChangeArrowheads="1"/>
              </p:cNvPicPr>
              <p:nvPr/>
            </p:nvPicPr>
            <p:blipFill>
              <a:blip r:embed="rId2"/>
              <a:srcRect/>
              <a:stretch>
                <a:fillRect/>
              </a:stretch>
            </p:blipFill>
            <p:spPr bwMode="auto">
              <a:xfrm>
                <a:off x="4237066" y="3187700"/>
                <a:ext cx="196850" cy="252413"/>
              </a:xfrm>
              <a:prstGeom prst="rect">
                <a:avLst/>
              </a:prstGeom>
              <a:blipFill dpi="0" rotWithShape="0">
                <a:blip/>
                <a:srcRect/>
                <a:stretch>
                  <a:fillRect/>
                </a:stretch>
              </a:blipFill>
              <a:ln w="9525">
                <a:noFill/>
                <a:miter lim="800000"/>
                <a:headEnd/>
                <a:tailEnd/>
              </a:ln>
            </p:spPr>
          </p:pic>
          <p:pic>
            <p:nvPicPr>
              <p:cNvPr id="44" name="Picture 414"/>
              <p:cNvPicPr>
                <a:picLocks noChangeAspect="1" noChangeArrowheads="1"/>
              </p:cNvPicPr>
              <p:nvPr/>
            </p:nvPicPr>
            <p:blipFill>
              <a:blip r:embed="rId2"/>
              <a:srcRect/>
              <a:stretch>
                <a:fillRect/>
              </a:stretch>
            </p:blipFill>
            <p:spPr bwMode="auto">
              <a:xfrm>
                <a:off x="4372003" y="3308350"/>
                <a:ext cx="196850" cy="254000"/>
              </a:xfrm>
              <a:prstGeom prst="rect">
                <a:avLst/>
              </a:prstGeom>
              <a:blipFill dpi="0" rotWithShape="0">
                <a:blip/>
                <a:srcRect/>
                <a:stretch>
                  <a:fillRect/>
                </a:stretch>
              </a:blipFill>
              <a:ln w="9525">
                <a:noFill/>
                <a:miter lim="800000"/>
                <a:headEnd/>
                <a:tailEnd/>
              </a:ln>
            </p:spPr>
          </p:pic>
          <p:pic>
            <p:nvPicPr>
              <p:cNvPr id="45" name="Picture 415"/>
              <p:cNvPicPr>
                <a:picLocks noChangeAspect="1" noChangeArrowheads="1"/>
              </p:cNvPicPr>
              <p:nvPr/>
            </p:nvPicPr>
            <p:blipFill>
              <a:blip r:embed="rId3"/>
              <a:srcRect/>
              <a:stretch>
                <a:fillRect/>
              </a:stretch>
            </p:blipFill>
            <p:spPr bwMode="auto">
              <a:xfrm>
                <a:off x="4976841" y="3065463"/>
                <a:ext cx="196850" cy="254000"/>
              </a:xfrm>
              <a:prstGeom prst="rect">
                <a:avLst/>
              </a:prstGeom>
              <a:blipFill dpi="0" rotWithShape="0">
                <a:blip/>
                <a:srcRect/>
                <a:stretch>
                  <a:fillRect/>
                </a:stretch>
              </a:blipFill>
              <a:ln w="9525">
                <a:noFill/>
                <a:miter lim="800000"/>
                <a:headEnd/>
                <a:tailEnd/>
              </a:ln>
            </p:spPr>
          </p:pic>
          <p:pic>
            <p:nvPicPr>
              <p:cNvPr id="46" name="Picture 416"/>
              <p:cNvPicPr>
                <a:picLocks noChangeAspect="1" noChangeArrowheads="1"/>
              </p:cNvPicPr>
              <p:nvPr/>
            </p:nvPicPr>
            <p:blipFill>
              <a:blip r:embed="rId2"/>
              <a:srcRect/>
              <a:stretch>
                <a:fillRect/>
              </a:stretch>
            </p:blipFill>
            <p:spPr bwMode="auto">
              <a:xfrm>
                <a:off x="5273703" y="3065463"/>
                <a:ext cx="200025" cy="254000"/>
              </a:xfrm>
              <a:prstGeom prst="rect">
                <a:avLst/>
              </a:prstGeom>
              <a:blipFill dpi="0" rotWithShape="0">
                <a:blip/>
                <a:srcRect/>
                <a:stretch>
                  <a:fillRect/>
                </a:stretch>
              </a:blipFill>
              <a:ln w="9525">
                <a:noFill/>
                <a:miter lim="800000"/>
                <a:headEnd/>
                <a:tailEnd/>
              </a:ln>
            </p:spPr>
          </p:pic>
          <p:pic>
            <p:nvPicPr>
              <p:cNvPr id="47" name="Picture 417"/>
              <p:cNvPicPr>
                <a:picLocks noChangeAspect="1" noChangeArrowheads="1"/>
              </p:cNvPicPr>
              <p:nvPr/>
            </p:nvPicPr>
            <p:blipFill>
              <a:blip r:embed="rId3"/>
              <a:srcRect/>
              <a:stretch>
                <a:fillRect/>
              </a:stretch>
            </p:blipFill>
            <p:spPr bwMode="auto">
              <a:xfrm>
                <a:off x="4691091" y="3065463"/>
                <a:ext cx="198437" cy="254000"/>
              </a:xfrm>
              <a:prstGeom prst="rect">
                <a:avLst/>
              </a:prstGeom>
              <a:blipFill dpi="0" rotWithShape="0">
                <a:blip/>
                <a:srcRect/>
                <a:stretch>
                  <a:fillRect/>
                </a:stretch>
              </a:blipFill>
              <a:ln w="9525">
                <a:noFill/>
                <a:miter lim="800000"/>
                <a:headEnd/>
                <a:tailEnd/>
              </a:ln>
            </p:spPr>
          </p:pic>
          <p:pic>
            <p:nvPicPr>
              <p:cNvPr id="48" name="Picture 418"/>
              <p:cNvPicPr>
                <a:picLocks noChangeAspect="1" noChangeArrowheads="1"/>
              </p:cNvPicPr>
              <p:nvPr/>
            </p:nvPicPr>
            <p:blipFill>
              <a:blip r:embed="rId2"/>
              <a:srcRect/>
              <a:stretch>
                <a:fillRect/>
              </a:stretch>
            </p:blipFill>
            <p:spPr bwMode="auto">
              <a:xfrm>
                <a:off x="5543578" y="3308350"/>
                <a:ext cx="198438" cy="254000"/>
              </a:xfrm>
              <a:prstGeom prst="rect">
                <a:avLst/>
              </a:prstGeom>
              <a:blipFill dpi="0" rotWithShape="0">
                <a:blip/>
                <a:srcRect/>
                <a:stretch>
                  <a:fillRect/>
                </a:stretch>
              </a:blipFill>
              <a:ln w="9525">
                <a:noFill/>
                <a:miter lim="800000"/>
                <a:headEnd/>
                <a:tailEnd/>
              </a:ln>
            </p:spPr>
          </p:pic>
          <p:pic>
            <p:nvPicPr>
              <p:cNvPr id="49" name="Picture 419"/>
              <p:cNvPicPr>
                <a:picLocks noChangeAspect="1" noChangeArrowheads="1"/>
              </p:cNvPicPr>
              <p:nvPr/>
            </p:nvPicPr>
            <p:blipFill>
              <a:blip r:embed="rId2"/>
              <a:srcRect/>
              <a:stretch>
                <a:fillRect/>
              </a:stretch>
            </p:blipFill>
            <p:spPr bwMode="auto">
              <a:xfrm>
                <a:off x="5678516" y="3432175"/>
                <a:ext cx="198437" cy="254000"/>
              </a:xfrm>
              <a:prstGeom prst="rect">
                <a:avLst/>
              </a:prstGeom>
              <a:blipFill dpi="0" rotWithShape="0">
                <a:blip/>
                <a:srcRect/>
                <a:stretch>
                  <a:fillRect/>
                </a:stretch>
              </a:blipFill>
              <a:ln w="9525">
                <a:noFill/>
                <a:miter lim="800000"/>
                <a:headEnd/>
                <a:tailEnd/>
              </a:ln>
            </p:spPr>
          </p:pic>
          <p:pic>
            <p:nvPicPr>
              <p:cNvPr id="50" name="Picture 420"/>
              <p:cNvPicPr>
                <a:picLocks noChangeAspect="1" noChangeArrowheads="1"/>
              </p:cNvPicPr>
              <p:nvPr/>
            </p:nvPicPr>
            <p:blipFill>
              <a:blip r:embed="rId2"/>
              <a:srcRect/>
              <a:stretch>
                <a:fillRect/>
              </a:stretch>
            </p:blipFill>
            <p:spPr bwMode="auto">
              <a:xfrm>
                <a:off x="4537103" y="3187700"/>
                <a:ext cx="196850" cy="252413"/>
              </a:xfrm>
              <a:prstGeom prst="rect">
                <a:avLst/>
              </a:prstGeom>
              <a:blipFill dpi="0" rotWithShape="0">
                <a:blip/>
                <a:srcRect/>
                <a:stretch>
                  <a:fillRect/>
                </a:stretch>
              </a:blipFill>
              <a:ln w="9525">
                <a:noFill/>
                <a:miter lim="800000"/>
                <a:headEnd/>
                <a:tailEnd/>
              </a:ln>
            </p:spPr>
          </p:pic>
          <p:pic>
            <p:nvPicPr>
              <p:cNvPr id="51" name="Picture 421"/>
              <p:cNvPicPr>
                <a:picLocks noChangeAspect="1" noChangeArrowheads="1"/>
              </p:cNvPicPr>
              <p:nvPr/>
            </p:nvPicPr>
            <p:blipFill>
              <a:blip r:embed="rId3"/>
              <a:srcRect/>
              <a:stretch>
                <a:fillRect/>
              </a:stretch>
            </p:blipFill>
            <p:spPr bwMode="auto">
              <a:xfrm>
                <a:off x="5111778" y="3187700"/>
                <a:ext cx="196850" cy="252413"/>
              </a:xfrm>
              <a:prstGeom prst="rect">
                <a:avLst/>
              </a:prstGeom>
              <a:blipFill dpi="0" rotWithShape="0">
                <a:blip/>
                <a:srcRect/>
                <a:stretch>
                  <a:fillRect/>
                </a:stretch>
              </a:blipFill>
              <a:ln w="9525">
                <a:noFill/>
                <a:miter lim="800000"/>
                <a:headEnd/>
                <a:tailEnd/>
              </a:ln>
            </p:spPr>
          </p:pic>
          <p:pic>
            <p:nvPicPr>
              <p:cNvPr id="52" name="Picture 422"/>
              <p:cNvPicPr>
                <a:picLocks noChangeAspect="1" noChangeArrowheads="1"/>
              </p:cNvPicPr>
              <p:nvPr/>
            </p:nvPicPr>
            <p:blipFill>
              <a:blip r:embed="rId2"/>
              <a:srcRect/>
              <a:stretch>
                <a:fillRect/>
              </a:stretch>
            </p:blipFill>
            <p:spPr bwMode="auto">
              <a:xfrm>
                <a:off x="5408641" y="3187700"/>
                <a:ext cx="198437" cy="252413"/>
              </a:xfrm>
              <a:prstGeom prst="rect">
                <a:avLst/>
              </a:prstGeom>
              <a:blipFill dpi="0" rotWithShape="0">
                <a:blip/>
                <a:srcRect/>
                <a:stretch>
                  <a:fillRect/>
                </a:stretch>
              </a:blipFill>
              <a:ln w="9525">
                <a:noFill/>
                <a:miter lim="800000"/>
                <a:headEnd/>
                <a:tailEnd/>
              </a:ln>
            </p:spPr>
          </p:pic>
          <p:pic>
            <p:nvPicPr>
              <p:cNvPr id="53" name="Picture 423"/>
              <p:cNvPicPr>
                <a:picLocks noChangeAspect="1" noChangeArrowheads="1"/>
              </p:cNvPicPr>
              <p:nvPr/>
            </p:nvPicPr>
            <p:blipFill>
              <a:blip r:embed="rId3"/>
              <a:srcRect/>
              <a:stretch>
                <a:fillRect/>
              </a:stretch>
            </p:blipFill>
            <p:spPr bwMode="auto">
              <a:xfrm>
                <a:off x="4827616" y="3187700"/>
                <a:ext cx="195262" cy="252413"/>
              </a:xfrm>
              <a:prstGeom prst="rect">
                <a:avLst/>
              </a:prstGeom>
              <a:blipFill dpi="0" rotWithShape="0">
                <a:blip/>
                <a:srcRect/>
                <a:stretch>
                  <a:fillRect/>
                </a:stretch>
              </a:blipFill>
              <a:ln w="9525">
                <a:noFill/>
                <a:miter lim="800000"/>
                <a:headEnd/>
                <a:tailEnd/>
              </a:ln>
            </p:spPr>
          </p:pic>
          <p:pic>
            <p:nvPicPr>
              <p:cNvPr id="54" name="Picture 424"/>
              <p:cNvPicPr>
                <a:picLocks noChangeAspect="1" noChangeArrowheads="1"/>
              </p:cNvPicPr>
              <p:nvPr/>
            </p:nvPicPr>
            <p:blipFill>
              <a:blip r:embed="rId2"/>
              <a:srcRect/>
              <a:stretch>
                <a:fillRect/>
              </a:stretch>
            </p:blipFill>
            <p:spPr bwMode="auto">
              <a:xfrm>
                <a:off x="4672041" y="3308350"/>
                <a:ext cx="196850" cy="254000"/>
              </a:xfrm>
              <a:prstGeom prst="rect">
                <a:avLst/>
              </a:prstGeom>
              <a:blipFill dpi="0" rotWithShape="0">
                <a:blip/>
                <a:srcRect/>
                <a:stretch>
                  <a:fillRect/>
                </a:stretch>
              </a:blipFill>
              <a:ln w="9525">
                <a:noFill/>
                <a:miter lim="800000"/>
                <a:headEnd/>
                <a:tailEnd/>
              </a:ln>
            </p:spPr>
          </p:pic>
          <p:pic>
            <p:nvPicPr>
              <p:cNvPr id="55" name="Picture 425"/>
              <p:cNvPicPr>
                <a:picLocks noChangeAspect="1" noChangeArrowheads="1"/>
              </p:cNvPicPr>
              <p:nvPr/>
            </p:nvPicPr>
            <p:blipFill>
              <a:blip r:embed="rId3"/>
              <a:srcRect/>
              <a:stretch>
                <a:fillRect/>
              </a:stretch>
            </p:blipFill>
            <p:spPr bwMode="auto">
              <a:xfrm>
                <a:off x="5246716" y="3308350"/>
                <a:ext cx="196850" cy="254000"/>
              </a:xfrm>
              <a:prstGeom prst="rect">
                <a:avLst/>
              </a:prstGeom>
              <a:blipFill dpi="0" rotWithShape="0">
                <a:blip/>
                <a:srcRect/>
                <a:stretch>
                  <a:fillRect/>
                </a:stretch>
              </a:blipFill>
              <a:ln w="9525">
                <a:noFill/>
                <a:miter lim="800000"/>
                <a:headEnd/>
                <a:tailEnd/>
              </a:ln>
            </p:spPr>
          </p:pic>
          <p:pic>
            <p:nvPicPr>
              <p:cNvPr id="56" name="Picture 426"/>
              <p:cNvPicPr>
                <a:picLocks noChangeAspect="1" noChangeArrowheads="1"/>
              </p:cNvPicPr>
              <p:nvPr/>
            </p:nvPicPr>
            <p:blipFill>
              <a:blip r:embed="rId3"/>
              <a:srcRect/>
              <a:stretch>
                <a:fillRect/>
              </a:stretch>
            </p:blipFill>
            <p:spPr bwMode="auto">
              <a:xfrm>
                <a:off x="4962553" y="3308350"/>
                <a:ext cx="196850" cy="254000"/>
              </a:xfrm>
              <a:prstGeom prst="rect">
                <a:avLst/>
              </a:prstGeom>
              <a:blipFill dpi="0" rotWithShape="0">
                <a:blip/>
                <a:srcRect/>
                <a:stretch>
                  <a:fillRect/>
                </a:stretch>
              </a:blipFill>
              <a:ln w="9525">
                <a:noFill/>
                <a:miter lim="800000"/>
                <a:headEnd/>
                <a:tailEnd/>
              </a:ln>
            </p:spPr>
          </p:pic>
          <p:pic>
            <p:nvPicPr>
              <p:cNvPr id="57" name="Picture 427"/>
              <p:cNvPicPr>
                <a:picLocks noChangeAspect="1" noChangeArrowheads="1"/>
              </p:cNvPicPr>
              <p:nvPr/>
            </p:nvPicPr>
            <p:blipFill>
              <a:blip r:embed="rId2"/>
              <a:srcRect/>
              <a:stretch>
                <a:fillRect/>
              </a:stretch>
            </p:blipFill>
            <p:spPr bwMode="auto">
              <a:xfrm>
                <a:off x="4806978" y="3432175"/>
                <a:ext cx="196850" cy="254000"/>
              </a:xfrm>
              <a:prstGeom prst="rect">
                <a:avLst/>
              </a:prstGeom>
              <a:blipFill dpi="0" rotWithShape="0">
                <a:blip/>
                <a:srcRect/>
                <a:stretch>
                  <a:fillRect/>
                </a:stretch>
              </a:blipFill>
              <a:ln w="9525">
                <a:noFill/>
                <a:miter lim="800000"/>
                <a:headEnd/>
                <a:tailEnd/>
              </a:ln>
            </p:spPr>
          </p:pic>
          <p:pic>
            <p:nvPicPr>
              <p:cNvPr id="58" name="Picture 428"/>
              <p:cNvPicPr>
                <a:picLocks noChangeAspect="1" noChangeArrowheads="1"/>
              </p:cNvPicPr>
              <p:nvPr/>
            </p:nvPicPr>
            <p:blipFill>
              <a:blip r:embed="rId3"/>
              <a:srcRect/>
              <a:stretch>
                <a:fillRect/>
              </a:stretch>
            </p:blipFill>
            <p:spPr bwMode="auto">
              <a:xfrm>
                <a:off x="5381653" y="3432175"/>
                <a:ext cx="196850" cy="254000"/>
              </a:xfrm>
              <a:prstGeom prst="rect">
                <a:avLst/>
              </a:prstGeom>
              <a:blipFill dpi="0" rotWithShape="0">
                <a:blip/>
                <a:srcRect/>
                <a:stretch>
                  <a:fillRect/>
                </a:stretch>
              </a:blipFill>
              <a:ln w="9525">
                <a:noFill/>
                <a:miter lim="800000"/>
                <a:headEnd/>
                <a:tailEnd/>
              </a:ln>
            </p:spPr>
          </p:pic>
          <p:pic>
            <p:nvPicPr>
              <p:cNvPr id="59" name="Picture 429"/>
              <p:cNvPicPr>
                <a:picLocks noChangeAspect="1" noChangeArrowheads="1"/>
              </p:cNvPicPr>
              <p:nvPr/>
            </p:nvPicPr>
            <p:blipFill>
              <a:blip r:embed="rId3"/>
              <a:srcRect/>
              <a:stretch>
                <a:fillRect/>
              </a:stretch>
            </p:blipFill>
            <p:spPr bwMode="auto">
              <a:xfrm>
                <a:off x="5095903" y="3432175"/>
                <a:ext cx="198438" cy="254000"/>
              </a:xfrm>
              <a:prstGeom prst="rect">
                <a:avLst/>
              </a:prstGeom>
              <a:blipFill dpi="0" rotWithShape="0">
                <a:blip/>
                <a:srcRect/>
                <a:stretch>
                  <a:fillRect/>
                </a:stretch>
              </a:blipFill>
              <a:ln w="9525">
                <a:noFill/>
                <a:miter lim="800000"/>
                <a:headEnd/>
                <a:tailEnd/>
              </a:ln>
            </p:spPr>
          </p:pic>
          <p:pic>
            <p:nvPicPr>
              <p:cNvPr id="60" name="Picture 430"/>
              <p:cNvPicPr>
                <a:picLocks noChangeAspect="1" noChangeArrowheads="1"/>
              </p:cNvPicPr>
              <p:nvPr/>
            </p:nvPicPr>
            <p:blipFill>
              <a:blip r:embed="rId3"/>
              <a:srcRect/>
              <a:stretch>
                <a:fillRect/>
              </a:stretch>
            </p:blipFill>
            <p:spPr bwMode="auto">
              <a:xfrm>
                <a:off x="5516591" y="3554413"/>
                <a:ext cx="196850" cy="254000"/>
              </a:xfrm>
              <a:prstGeom prst="rect">
                <a:avLst/>
              </a:prstGeom>
              <a:blipFill dpi="0" rotWithShape="0">
                <a:blip/>
                <a:srcRect/>
                <a:stretch>
                  <a:fillRect/>
                </a:stretch>
              </a:blipFill>
              <a:ln w="9525">
                <a:noFill/>
                <a:miter lim="800000"/>
                <a:headEnd/>
                <a:tailEnd/>
              </a:ln>
            </p:spPr>
          </p:pic>
          <p:grpSp>
            <p:nvGrpSpPr>
              <p:cNvPr id="61" name="Group 431"/>
              <p:cNvGrpSpPr>
                <a:grpSpLocks noChangeAspect="1"/>
              </p:cNvGrpSpPr>
              <p:nvPr/>
            </p:nvGrpSpPr>
            <p:grpSpPr bwMode="auto">
              <a:xfrm>
                <a:off x="4641878" y="3554413"/>
                <a:ext cx="496888" cy="254000"/>
                <a:chOff x="769" y="1576"/>
                <a:chExt cx="368" cy="188"/>
              </a:xfrm>
            </p:grpSpPr>
            <p:pic>
              <p:nvPicPr>
                <p:cNvPr id="342" name="Picture 432"/>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43" name="Picture 433"/>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62" name="Picture 434"/>
              <p:cNvPicPr>
                <a:picLocks noChangeAspect="1" noChangeArrowheads="1"/>
              </p:cNvPicPr>
              <p:nvPr/>
            </p:nvPicPr>
            <p:blipFill>
              <a:blip r:embed="rId2"/>
              <a:srcRect/>
              <a:stretch>
                <a:fillRect/>
              </a:stretch>
            </p:blipFill>
            <p:spPr bwMode="auto">
              <a:xfrm>
                <a:off x="6076978" y="3554413"/>
                <a:ext cx="196850" cy="254000"/>
              </a:xfrm>
              <a:prstGeom prst="rect">
                <a:avLst/>
              </a:prstGeom>
              <a:blipFill dpi="0" rotWithShape="0">
                <a:blip/>
                <a:srcRect/>
                <a:stretch>
                  <a:fillRect/>
                </a:stretch>
              </a:blipFill>
              <a:ln w="9525">
                <a:noFill/>
                <a:miter lim="800000"/>
                <a:headEnd/>
                <a:tailEnd/>
              </a:ln>
            </p:spPr>
          </p:pic>
          <p:pic>
            <p:nvPicPr>
              <p:cNvPr id="63" name="Picture 435"/>
              <p:cNvPicPr>
                <a:picLocks noChangeAspect="1" noChangeArrowheads="1"/>
              </p:cNvPicPr>
              <p:nvPr/>
            </p:nvPicPr>
            <p:blipFill>
              <a:blip r:embed="rId3"/>
              <a:srcRect/>
              <a:stretch>
                <a:fillRect/>
              </a:stretch>
            </p:blipFill>
            <p:spPr bwMode="auto">
              <a:xfrm>
                <a:off x="5232428" y="3554413"/>
                <a:ext cx="196850" cy="254000"/>
              </a:xfrm>
              <a:prstGeom prst="rect">
                <a:avLst/>
              </a:prstGeom>
              <a:blipFill dpi="0" rotWithShape="0">
                <a:blip/>
                <a:srcRect/>
                <a:stretch>
                  <a:fillRect/>
                </a:stretch>
              </a:blipFill>
              <a:ln w="9525">
                <a:noFill/>
                <a:miter lim="800000"/>
                <a:headEnd/>
                <a:tailEnd/>
              </a:ln>
            </p:spPr>
          </p:pic>
          <p:pic>
            <p:nvPicPr>
              <p:cNvPr id="64" name="Picture 436"/>
              <p:cNvPicPr>
                <a:picLocks noChangeAspect="1" noChangeArrowheads="1"/>
              </p:cNvPicPr>
              <p:nvPr/>
            </p:nvPicPr>
            <p:blipFill>
              <a:blip r:embed="rId2"/>
              <a:srcRect/>
              <a:stretch>
                <a:fillRect/>
              </a:stretch>
            </p:blipFill>
            <p:spPr bwMode="auto">
              <a:xfrm>
                <a:off x="4506941" y="3432175"/>
                <a:ext cx="200025" cy="254000"/>
              </a:xfrm>
              <a:prstGeom prst="rect">
                <a:avLst/>
              </a:prstGeom>
              <a:blipFill dpi="0" rotWithShape="0">
                <a:blip/>
                <a:srcRect/>
                <a:stretch>
                  <a:fillRect/>
                </a:stretch>
              </a:blipFill>
              <a:ln w="9525">
                <a:noFill/>
                <a:miter lim="800000"/>
                <a:headEnd/>
                <a:tailEnd/>
              </a:ln>
            </p:spPr>
          </p:pic>
          <p:pic>
            <p:nvPicPr>
              <p:cNvPr id="65" name="Picture 437"/>
              <p:cNvPicPr>
                <a:picLocks noChangeAspect="1" noChangeArrowheads="1"/>
              </p:cNvPicPr>
              <p:nvPr/>
            </p:nvPicPr>
            <p:blipFill>
              <a:blip r:embed="rId3"/>
              <a:srcRect/>
              <a:stretch>
                <a:fillRect/>
              </a:stretch>
            </p:blipFill>
            <p:spPr bwMode="auto">
              <a:xfrm>
                <a:off x="4784753" y="3694113"/>
                <a:ext cx="196850" cy="254000"/>
              </a:xfrm>
              <a:prstGeom prst="rect">
                <a:avLst/>
              </a:prstGeom>
              <a:blipFill dpi="0" rotWithShape="0">
                <a:blip/>
                <a:srcRect/>
                <a:stretch>
                  <a:fillRect/>
                </a:stretch>
              </a:blipFill>
              <a:ln w="9525">
                <a:noFill/>
                <a:miter lim="800000"/>
                <a:headEnd/>
                <a:tailEnd/>
              </a:ln>
            </p:spPr>
          </p:pic>
          <p:pic>
            <p:nvPicPr>
              <p:cNvPr id="66" name="Picture 438"/>
              <p:cNvPicPr>
                <a:picLocks noChangeAspect="1" noChangeArrowheads="1"/>
              </p:cNvPicPr>
              <p:nvPr/>
            </p:nvPicPr>
            <p:blipFill>
              <a:blip r:embed="rId2"/>
              <a:srcRect/>
              <a:stretch>
                <a:fillRect/>
              </a:stretch>
            </p:blipFill>
            <p:spPr bwMode="auto">
              <a:xfrm>
                <a:off x="3908453" y="3694113"/>
                <a:ext cx="200025" cy="254000"/>
              </a:xfrm>
              <a:prstGeom prst="rect">
                <a:avLst/>
              </a:prstGeom>
              <a:blipFill dpi="0" rotWithShape="0">
                <a:blip/>
                <a:srcRect/>
                <a:stretch>
                  <a:fillRect/>
                </a:stretch>
              </a:blipFill>
              <a:ln w="9525">
                <a:noFill/>
                <a:miter lim="800000"/>
                <a:headEnd/>
                <a:tailEnd/>
              </a:ln>
            </p:spPr>
          </p:pic>
          <p:pic>
            <p:nvPicPr>
              <p:cNvPr id="67" name="Picture 439"/>
              <p:cNvPicPr>
                <a:picLocks noChangeAspect="1" noChangeArrowheads="1"/>
              </p:cNvPicPr>
              <p:nvPr/>
            </p:nvPicPr>
            <p:blipFill>
              <a:blip r:embed="rId2"/>
              <a:srcRect/>
              <a:stretch>
                <a:fillRect/>
              </a:stretch>
            </p:blipFill>
            <p:spPr bwMode="auto">
              <a:xfrm>
                <a:off x="4092603" y="3840163"/>
                <a:ext cx="198438" cy="254000"/>
              </a:xfrm>
              <a:prstGeom prst="rect">
                <a:avLst/>
              </a:prstGeom>
              <a:blipFill dpi="0" rotWithShape="0">
                <a:blip/>
                <a:srcRect/>
                <a:stretch>
                  <a:fillRect/>
                </a:stretch>
              </a:blipFill>
              <a:ln w="9525">
                <a:noFill/>
                <a:miter lim="800000"/>
                <a:headEnd/>
                <a:tailEnd/>
              </a:ln>
            </p:spPr>
          </p:pic>
          <p:pic>
            <p:nvPicPr>
              <p:cNvPr id="68" name="Picture 440"/>
              <p:cNvPicPr>
                <a:picLocks noChangeAspect="1" noChangeArrowheads="1"/>
              </p:cNvPicPr>
              <p:nvPr/>
            </p:nvPicPr>
            <p:blipFill>
              <a:blip r:embed="rId2"/>
              <a:srcRect/>
              <a:stretch>
                <a:fillRect/>
              </a:stretch>
            </p:blipFill>
            <p:spPr bwMode="auto">
              <a:xfrm>
                <a:off x="3202016" y="3944938"/>
                <a:ext cx="200025" cy="254000"/>
              </a:xfrm>
              <a:prstGeom prst="rect">
                <a:avLst/>
              </a:prstGeom>
              <a:blipFill dpi="0" rotWithShape="0">
                <a:blip/>
                <a:srcRect/>
                <a:stretch>
                  <a:fillRect/>
                </a:stretch>
              </a:blipFill>
              <a:ln w="9525">
                <a:noFill/>
                <a:miter lim="800000"/>
                <a:headEnd/>
                <a:tailEnd/>
              </a:ln>
            </p:spPr>
          </p:pic>
          <p:pic>
            <p:nvPicPr>
              <p:cNvPr id="69" name="Picture 441"/>
              <p:cNvPicPr>
                <a:picLocks noChangeAspect="1" noChangeArrowheads="1"/>
              </p:cNvPicPr>
              <p:nvPr/>
            </p:nvPicPr>
            <p:blipFill>
              <a:blip r:embed="rId2"/>
              <a:srcRect/>
              <a:stretch>
                <a:fillRect/>
              </a:stretch>
            </p:blipFill>
            <p:spPr bwMode="auto">
              <a:xfrm>
                <a:off x="3500466" y="3944938"/>
                <a:ext cx="200025" cy="254000"/>
              </a:xfrm>
              <a:prstGeom prst="rect">
                <a:avLst/>
              </a:prstGeom>
              <a:blipFill dpi="0" rotWithShape="0">
                <a:blip/>
                <a:srcRect/>
                <a:stretch>
                  <a:fillRect/>
                </a:stretch>
              </a:blipFill>
              <a:ln w="9525">
                <a:noFill/>
                <a:miter lim="800000"/>
                <a:headEnd/>
                <a:tailEnd/>
              </a:ln>
            </p:spPr>
          </p:pic>
          <p:pic>
            <p:nvPicPr>
              <p:cNvPr id="70" name="Picture 442"/>
              <p:cNvPicPr>
                <a:picLocks noChangeAspect="1" noChangeArrowheads="1"/>
              </p:cNvPicPr>
              <p:nvPr/>
            </p:nvPicPr>
            <p:blipFill>
              <a:blip r:embed="rId2"/>
              <a:srcRect/>
              <a:stretch>
                <a:fillRect/>
              </a:stretch>
            </p:blipFill>
            <p:spPr bwMode="auto">
              <a:xfrm>
                <a:off x="3384578" y="3678238"/>
                <a:ext cx="200025" cy="254000"/>
              </a:xfrm>
              <a:prstGeom prst="rect">
                <a:avLst/>
              </a:prstGeom>
              <a:blipFill dpi="0" rotWithShape="0">
                <a:blip/>
                <a:srcRect/>
                <a:stretch>
                  <a:fillRect/>
                </a:stretch>
              </a:blipFill>
              <a:ln w="9525">
                <a:noFill/>
                <a:miter lim="800000"/>
                <a:headEnd/>
                <a:tailEnd/>
              </a:ln>
            </p:spPr>
          </p:pic>
          <p:pic>
            <p:nvPicPr>
              <p:cNvPr id="71" name="Picture 443"/>
              <p:cNvPicPr>
                <a:picLocks noChangeAspect="1" noChangeArrowheads="1"/>
              </p:cNvPicPr>
              <p:nvPr/>
            </p:nvPicPr>
            <p:blipFill>
              <a:blip r:embed="rId2"/>
              <a:srcRect/>
              <a:stretch>
                <a:fillRect/>
              </a:stretch>
            </p:blipFill>
            <p:spPr bwMode="auto">
              <a:xfrm>
                <a:off x="3568728" y="3824288"/>
                <a:ext cx="201613" cy="252412"/>
              </a:xfrm>
              <a:prstGeom prst="rect">
                <a:avLst/>
              </a:prstGeom>
              <a:blipFill dpi="0" rotWithShape="0">
                <a:blip/>
                <a:srcRect/>
                <a:stretch>
                  <a:fillRect/>
                </a:stretch>
              </a:blipFill>
              <a:ln w="9525">
                <a:noFill/>
                <a:miter lim="800000"/>
                <a:headEnd/>
                <a:tailEnd/>
              </a:ln>
            </p:spPr>
          </p:pic>
          <p:pic>
            <p:nvPicPr>
              <p:cNvPr id="72" name="Picture 444"/>
              <p:cNvPicPr>
                <a:picLocks noChangeAspect="1" noChangeArrowheads="1"/>
              </p:cNvPicPr>
              <p:nvPr/>
            </p:nvPicPr>
            <p:blipFill>
              <a:blip r:embed="rId2"/>
              <a:srcRect/>
              <a:stretch>
                <a:fillRect/>
              </a:stretch>
            </p:blipFill>
            <p:spPr bwMode="auto">
              <a:xfrm>
                <a:off x="3984653" y="3944938"/>
                <a:ext cx="198438" cy="254000"/>
              </a:xfrm>
              <a:prstGeom prst="rect">
                <a:avLst/>
              </a:prstGeom>
              <a:blipFill dpi="0" rotWithShape="0">
                <a:blip/>
                <a:srcRect/>
                <a:stretch>
                  <a:fillRect/>
                </a:stretch>
              </a:blipFill>
              <a:ln w="9525">
                <a:noFill/>
                <a:miter lim="800000"/>
                <a:headEnd/>
                <a:tailEnd/>
              </a:ln>
            </p:spPr>
          </p:pic>
          <p:grpSp>
            <p:nvGrpSpPr>
              <p:cNvPr id="73" name="Group 445"/>
              <p:cNvGrpSpPr>
                <a:grpSpLocks noChangeAspect="1"/>
              </p:cNvGrpSpPr>
              <p:nvPr/>
            </p:nvGrpSpPr>
            <p:grpSpPr bwMode="auto">
              <a:xfrm>
                <a:off x="3581428" y="4616450"/>
                <a:ext cx="196850" cy="588963"/>
                <a:chOff x="2642" y="2726"/>
                <a:chExt cx="73" cy="218"/>
              </a:xfrm>
            </p:grpSpPr>
            <p:pic>
              <p:nvPicPr>
                <p:cNvPr id="340" name="Picture 446"/>
                <p:cNvPicPr>
                  <a:picLocks noChangeAspect="1" noChangeArrowheads="1"/>
                </p:cNvPicPr>
                <p:nvPr/>
              </p:nvPicPr>
              <p:blipFill>
                <a:blip r:embed="rId4"/>
                <a:srcRect/>
                <a:stretch>
                  <a:fillRect/>
                </a:stretch>
              </p:blipFill>
              <p:spPr bwMode="auto">
                <a:xfrm>
                  <a:off x="2652" y="2726"/>
                  <a:ext cx="49" cy="186"/>
                </a:xfrm>
                <a:prstGeom prst="rect">
                  <a:avLst/>
                </a:prstGeom>
                <a:blipFill dpi="0" rotWithShape="0">
                  <a:blip/>
                  <a:srcRect/>
                  <a:stretch>
                    <a:fillRect/>
                  </a:stretch>
                </a:blipFill>
                <a:ln w="9525">
                  <a:noFill/>
                  <a:miter lim="800000"/>
                  <a:headEnd/>
                  <a:tailEnd/>
                </a:ln>
              </p:spPr>
            </p:pic>
            <p:pic>
              <p:nvPicPr>
                <p:cNvPr id="341" name="Picture 447"/>
                <p:cNvPicPr>
                  <a:picLocks noChangeAspect="1" noChangeArrowheads="1"/>
                </p:cNvPicPr>
                <p:nvPr/>
              </p:nvPicPr>
              <p:blipFill>
                <a:blip r:embed="rId5"/>
                <a:srcRect/>
                <a:stretch>
                  <a:fillRect/>
                </a:stretch>
              </p:blipFill>
              <p:spPr bwMode="auto">
                <a:xfrm>
                  <a:off x="2642" y="2850"/>
                  <a:ext cx="73" cy="94"/>
                </a:xfrm>
                <a:prstGeom prst="rect">
                  <a:avLst/>
                </a:prstGeom>
                <a:blipFill dpi="0" rotWithShape="0">
                  <a:blip/>
                  <a:srcRect/>
                  <a:stretch>
                    <a:fillRect/>
                  </a:stretch>
                </a:blipFill>
                <a:ln w="9525">
                  <a:noFill/>
                  <a:miter lim="800000"/>
                  <a:headEnd/>
                  <a:tailEnd/>
                </a:ln>
              </p:spPr>
            </p:pic>
          </p:grpSp>
          <p:grpSp>
            <p:nvGrpSpPr>
              <p:cNvPr id="74" name="Group 448"/>
              <p:cNvGrpSpPr>
                <a:grpSpLocks noChangeAspect="1"/>
              </p:cNvGrpSpPr>
              <p:nvPr/>
            </p:nvGrpSpPr>
            <p:grpSpPr bwMode="auto">
              <a:xfrm>
                <a:off x="4224366" y="4616450"/>
                <a:ext cx="317500" cy="588963"/>
                <a:chOff x="2880" y="2726"/>
                <a:chExt cx="118" cy="218"/>
              </a:xfrm>
            </p:grpSpPr>
            <p:pic>
              <p:nvPicPr>
                <p:cNvPr id="338" name="Picture 449"/>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339" name="Picture 450"/>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pic>
            <p:nvPicPr>
              <p:cNvPr id="75" name="Picture 451"/>
              <p:cNvPicPr>
                <a:picLocks noChangeAspect="1" noChangeArrowheads="1"/>
              </p:cNvPicPr>
              <p:nvPr/>
            </p:nvPicPr>
            <p:blipFill>
              <a:blip r:embed="rId4"/>
              <a:srcRect/>
              <a:stretch>
                <a:fillRect/>
              </a:stretch>
            </p:blipFill>
            <p:spPr bwMode="auto">
              <a:xfrm>
                <a:off x="3048028" y="4616450"/>
                <a:ext cx="130175" cy="501650"/>
              </a:xfrm>
              <a:prstGeom prst="rect">
                <a:avLst/>
              </a:prstGeom>
              <a:blipFill dpi="0" rotWithShape="0">
                <a:blip/>
                <a:srcRect/>
                <a:stretch>
                  <a:fillRect/>
                </a:stretch>
              </a:blipFill>
              <a:ln w="9525">
                <a:noFill/>
                <a:miter lim="800000"/>
                <a:headEnd/>
                <a:tailEnd/>
              </a:ln>
            </p:spPr>
          </p:pic>
          <p:pic>
            <p:nvPicPr>
              <p:cNvPr id="76" name="Picture 452"/>
              <p:cNvPicPr>
                <a:picLocks noChangeAspect="1" noChangeArrowheads="1"/>
              </p:cNvPicPr>
              <p:nvPr/>
            </p:nvPicPr>
            <p:blipFill>
              <a:blip r:embed="rId6"/>
              <a:srcRect/>
              <a:stretch>
                <a:fillRect/>
              </a:stretch>
            </p:blipFill>
            <p:spPr bwMode="auto">
              <a:xfrm>
                <a:off x="3021041" y="4951413"/>
                <a:ext cx="196850" cy="254000"/>
              </a:xfrm>
              <a:prstGeom prst="rect">
                <a:avLst/>
              </a:prstGeom>
              <a:blipFill dpi="0" rotWithShape="0">
                <a:blip/>
                <a:srcRect/>
                <a:stretch>
                  <a:fillRect/>
                </a:stretch>
              </a:blipFill>
              <a:ln w="9525">
                <a:noFill/>
                <a:miter lim="800000"/>
                <a:headEnd/>
                <a:tailEnd/>
              </a:ln>
            </p:spPr>
          </p:pic>
          <p:pic>
            <p:nvPicPr>
              <p:cNvPr id="77" name="Picture 453"/>
              <p:cNvPicPr>
                <a:picLocks noChangeAspect="1" noChangeArrowheads="1"/>
              </p:cNvPicPr>
              <p:nvPr/>
            </p:nvPicPr>
            <p:blipFill>
              <a:blip r:embed="rId4"/>
              <a:srcRect/>
              <a:stretch>
                <a:fillRect/>
              </a:stretch>
            </p:blipFill>
            <p:spPr bwMode="auto">
              <a:xfrm>
                <a:off x="3344891" y="4616450"/>
                <a:ext cx="131762" cy="501650"/>
              </a:xfrm>
              <a:prstGeom prst="rect">
                <a:avLst/>
              </a:prstGeom>
              <a:blipFill dpi="0" rotWithShape="0">
                <a:blip/>
                <a:srcRect/>
                <a:stretch>
                  <a:fillRect/>
                </a:stretch>
              </a:blipFill>
              <a:ln w="9525">
                <a:noFill/>
                <a:miter lim="800000"/>
                <a:headEnd/>
                <a:tailEnd/>
              </a:ln>
            </p:spPr>
          </p:pic>
          <p:pic>
            <p:nvPicPr>
              <p:cNvPr id="78" name="Picture 454"/>
              <p:cNvPicPr>
                <a:picLocks noChangeAspect="1" noChangeArrowheads="1"/>
              </p:cNvPicPr>
              <p:nvPr/>
            </p:nvPicPr>
            <p:blipFill>
              <a:blip r:embed="rId5"/>
              <a:srcRect/>
              <a:stretch>
                <a:fillRect/>
              </a:stretch>
            </p:blipFill>
            <p:spPr bwMode="auto">
              <a:xfrm>
                <a:off x="3317903" y="4951413"/>
                <a:ext cx="200025" cy="254000"/>
              </a:xfrm>
              <a:prstGeom prst="rect">
                <a:avLst/>
              </a:prstGeom>
              <a:blipFill dpi="0" rotWithShape="0">
                <a:blip/>
                <a:srcRect/>
                <a:stretch>
                  <a:fillRect/>
                </a:stretch>
              </a:blipFill>
              <a:ln w="9525">
                <a:noFill/>
                <a:miter lim="800000"/>
                <a:headEnd/>
                <a:tailEnd/>
              </a:ln>
            </p:spPr>
          </p:pic>
          <p:pic>
            <p:nvPicPr>
              <p:cNvPr id="79" name="Picture 455"/>
              <p:cNvPicPr>
                <a:picLocks noChangeAspect="1" noChangeArrowheads="1"/>
              </p:cNvPicPr>
              <p:nvPr/>
            </p:nvPicPr>
            <p:blipFill>
              <a:blip r:embed="rId4"/>
              <a:srcRect/>
              <a:stretch>
                <a:fillRect/>
              </a:stretch>
            </p:blipFill>
            <p:spPr bwMode="auto">
              <a:xfrm>
                <a:off x="1979641" y="4616450"/>
                <a:ext cx="138112" cy="501650"/>
              </a:xfrm>
              <a:prstGeom prst="rect">
                <a:avLst/>
              </a:prstGeom>
              <a:blipFill dpi="0" rotWithShape="0">
                <a:blip/>
                <a:srcRect/>
                <a:stretch>
                  <a:fillRect/>
                </a:stretch>
              </a:blipFill>
              <a:ln w="9525">
                <a:noFill/>
                <a:miter lim="800000"/>
                <a:headEnd/>
                <a:tailEnd/>
              </a:ln>
            </p:spPr>
          </p:pic>
          <p:pic>
            <p:nvPicPr>
              <p:cNvPr id="80" name="Picture 456"/>
              <p:cNvPicPr>
                <a:picLocks noChangeAspect="1" noChangeArrowheads="1"/>
              </p:cNvPicPr>
              <p:nvPr/>
            </p:nvPicPr>
            <p:blipFill>
              <a:blip r:embed="rId5"/>
              <a:srcRect/>
              <a:stretch>
                <a:fillRect/>
              </a:stretch>
            </p:blipFill>
            <p:spPr bwMode="auto">
              <a:xfrm>
                <a:off x="1955828" y="4951413"/>
                <a:ext cx="200025" cy="254000"/>
              </a:xfrm>
              <a:prstGeom prst="rect">
                <a:avLst/>
              </a:prstGeom>
              <a:blipFill dpi="0" rotWithShape="0">
                <a:blip/>
                <a:srcRect/>
                <a:stretch>
                  <a:fillRect/>
                </a:stretch>
              </a:blipFill>
              <a:ln w="9525">
                <a:noFill/>
                <a:miter lim="800000"/>
                <a:headEnd/>
                <a:tailEnd/>
              </a:ln>
            </p:spPr>
          </p:pic>
          <p:pic>
            <p:nvPicPr>
              <p:cNvPr id="81" name="Picture 457"/>
              <p:cNvPicPr>
                <a:picLocks noChangeAspect="1" noChangeArrowheads="1"/>
              </p:cNvPicPr>
              <p:nvPr/>
            </p:nvPicPr>
            <p:blipFill>
              <a:blip r:embed="rId4"/>
              <a:srcRect/>
              <a:stretch>
                <a:fillRect/>
              </a:stretch>
            </p:blipFill>
            <p:spPr bwMode="auto">
              <a:xfrm>
                <a:off x="2762278" y="4616450"/>
                <a:ext cx="131763" cy="501650"/>
              </a:xfrm>
              <a:prstGeom prst="rect">
                <a:avLst/>
              </a:prstGeom>
              <a:blipFill dpi="0" rotWithShape="0">
                <a:blip/>
                <a:srcRect/>
                <a:stretch>
                  <a:fillRect/>
                </a:stretch>
              </a:blipFill>
              <a:ln w="9525">
                <a:noFill/>
                <a:miter lim="800000"/>
                <a:headEnd/>
                <a:tailEnd/>
              </a:ln>
            </p:spPr>
          </p:pic>
          <p:pic>
            <p:nvPicPr>
              <p:cNvPr id="82" name="Picture 458"/>
              <p:cNvPicPr>
                <a:picLocks noChangeAspect="1" noChangeArrowheads="1"/>
              </p:cNvPicPr>
              <p:nvPr/>
            </p:nvPicPr>
            <p:blipFill>
              <a:blip r:embed="rId6"/>
              <a:srcRect/>
              <a:stretch>
                <a:fillRect/>
              </a:stretch>
            </p:blipFill>
            <p:spPr bwMode="auto">
              <a:xfrm>
                <a:off x="2738466" y="4951413"/>
                <a:ext cx="196850" cy="254000"/>
              </a:xfrm>
              <a:prstGeom prst="rect">
                <a:avLst/>
              </a:prstGeom>
              <a:blipFill dpi="0" rotWithShape="0">
                <a:blip/>
                <a:srcRect/>
                <a:stretch>
                  <a:fillRect/>
                </a:stretch>
              </a:blipFill>
              <a:ln w="9525">
                <a:noFill/>
                <a:miter lim="800000"/>
                <a:headEnd/>
                <a:tailEnd/>
              </a:ln>
            </p:spPr>
          </p:pic>
          <p:pic>
            <p:nvPicPr>
              <p:cNvPr id="83" name="Picture 459"/>
              <p:cNvPicPr>
                <a:picLocks noChangeAspect="1" noChangeArrowheads="1"/>
              </p:cNvPicPr>
              <p:nvPr/>
            </p:nvPicPr>
            <p:blipFill>
              <a:blip r:embed="rId7"/>
              <a:srcRect/>
              <a:stretch>
                <a:fillRect/>
              </a:stretch>
            </p:blipFill>
            <p:spPr bwMode="auto">
              <a:xfrm>
                <a:off x="3563966" y="4156075"/>
                <a:ext cx="131762" cy="503238"/>
              </a:xfrm>
              <a:prstGeom prst="rect">
                <a:avLst/>
              </a:prstGeom>
              <a:blipFill dpi="0" rotWithShape="0">
                <a:blip/>
                <a:srcRect/>
                <a:stretch>
                  <a:fillRect/>
                </a:stretch>
              </a:blipFill>
              <a:ln w="9525">
                <a:noFill/>
                <a:miter lim="800000"/>
                <a:headEnd/>
                <a:tailEnd/>
              </a:ln>
            </p:spPr>
          </p:pic>
          <p:pic>
            <p:nvPicPr>
              <p:cNvPr id="84" name="Picture 460"/>
              <p:cNvPicPr>
                <a:picLocks noChangeAspect="1" noChangeArrowheads="1"/>
              </p:cNvPicPr>
              <p:nvPr/>
            </p:nvPicPr>
            <p:blipFill>
              <a:blip r:embed="rId2"/>
              <a:srcRect/>
              <a:stretch>
                <a:fillRect/>
              </a:stretch>
            </p:blipFill>
            <p:spPr bwMode="auto">
              <a:xfrm>
                <a:off x="3536978" y="4068763"/>
                <a:ext cx="196850" cy="257175"/>
              </a:xfrm>
              <a:prstGeom prst="rect">
                <a:avLst/>
              </a:prstGeom>
              <a:blipFill dpi="0" rotWithShape="0">
                <a:blip/>
                <a:srcRect/>
                <a:stretch>
                  <a:fillRect/>
                </a:stretch>
              </a:blipFill>
              <a:ln w="9525">
                <a:noFill/>
                <a:miter lim="800000"/>
                <a:headEnd/>
                <a:tailEnd/>
              </a:ln>
            </p:spPr>
          </p:pic>
          <p:pic>
            <p:nvPicPr>
              <p:cNvPr id="85" name="Picture 461"/>
              <p:cNvPicPr>
                <a:picLocks noChangeAspect="1" noChangeArrowheads="1"/>
              </p:cNvPicPr>
              <p:nvPr/>
            </p:nvPicPr>
            <p:blipFill>
              <a:blip r:embed="rId7"/>
              <a:srcRect/>
              <a:stretch>
                <a:fillRect/>
              </a:stretch>
            </p:blipFill>
            <p:spPr bwMode="auto">
              <a:xfrm>
                <a:off x="3001991" y="4156075"/>
                <a:ext cx="130175" cy="503238"/>
              </a:xfrm>
              <a:prstGeom prst="rect">
                <a:avLst/>
              </a:prstGeom>
              <a:blipFill dpi="0" rotWithShape="0">
                <a:blip/>
                <a:srcRect/>
                <a:stretch>
                  <a:fillRect/>
                </a:stretch>
              </a:blipFill>
              <a:ln w="9525">
                <a:noFill/>
                <a:miter lim="800000"/>
                <a:headEnd/>
                <a:tailEnd/>
              </a:ln>
            </p:spPr>
          </p:pic>
          <p:pic>
            <p:nvPicPr>
              <p:cNvPr id="86" name="Picture 462"/>
              <p:cNvPicPr>
                <a:picLocks noChangeAspect="1" noChangeArrowheads="1"/>
              </p:cNvPicPr>
              <p:nvPr/>
            </p:nvPicPr>
            <p:blipFill>
              <a:blip r:embed="rId3"/>
              <a:srcRect/>
              <a:stretch>
                <a:fillRect/>
              </a:stretch>
            </p:blipFill>
            <p:spPr bwMode="auto">
              <a:xfrm>
                <a:off x="2975003" y="4068763"/>
                <a:ext cx="196850" cy="257175"/>
              </a:xfrm>
              <a:prstGeom prst="rect">
                <a:avLst/>
              </a:prstGeom>
              <a:blipFill dpi="0" rotWithShape="0">
                <a:blip/>
                <a:srcRect/>
                <a:stretch>
                  <a:fillRect/>
                </a:stretch>
              </a:blipFill>
              <a:ln w="9525">
                <a:noFill/>
                <a:miter lim="800000"/>
                <a:headEnd/>
                <a:tailEnd/>
              </a:ln>
            </p:spPr>
          </p:pic>
          <p:pic>
            <p:nvPicPr>
              <p:cNvPr id="87" name="Picture 463"/>
              <p:cNvPicPr>
                <a:picLocks noChangeAspect="1" noChangeArrowheads="1"/>
              </p:cNvPicPr>
              <p:nvPr/>
            </p:nvPicPr>
            <p:blipFill>
              <a:blip r:embed="rId7"/>
              <a:srcRect/>
              <a:stretch>
                <a:fillRect/>
              </a:stretch>
            </p:blipFill>
            <p:spPr bwMode="auto">
              <a:xfrm>
                <a:off x="3298853" y="4156075"/>
                <a:ext cx="131763" cy="503238"/>
              </a:xfrm>
              <a:prstGeom prst="rect">
                <a:avLst/>
              </a:prstGeom>
              <a:blipFill dpi="0" rotWithShape="0">
                <a:blip/>
                <a:srcRect/>
                <a:stretch>
                  <a:fillRect/>
                </a:stretch>
              </a:blipFill>
              <a:ln w="9525">
                <a:noFill/>
                <a:miter lim="800000"/>
                <a:headEnd/>
                <a:tailEnd/>
              </a:ln>
            </p:spPr>
          </p:pic>
          <p:pic>
            <p:nvPicPr>
              <p:cNvPr id="88" name="Picture 464"/>
              <p:cNvPicPr>
                <a:picLocks noChangeAspect="1" noChangeArrowheads="1"/>
              </p:cNvPicPr>
              <p:nvPr/>
            </p:nvPicPr>
            <p:blipFill>
              <a:blip r:embed="rId2"/>
              <a:srcRect/>
              <a:stretch>
                <a:fillRect/>
              </a:stretch>
            </p:blipFill>
            <p:spPr bwMode="auto">
              <a:xfrm>
                <a:off x="3271866" y="4068763"/>
                <a:ext cx="200025" cy="257175"/>
              </a:xfrm>
              <a:prstGeom prst="rect">
                <a:avLst/>
              </a:prstGeom>
              <a:blipFill dpi="0" rotWithShape="0">
                <a:blip/>
                <a:srcRect/>
                <a:stretch>
                  <a:fillRect/>
                </a:stretch>
              </a:blipFill>
              <a:ln w="9525">
                <a:noFill/>
                <a:miter lim="800000"/>
                <a:headEnd/>
                <a:tailEnd/>
              </a:ln>
            </p:spPr>
          </p:pic>
          <p:pic>
            <p:nvPicPr>
              <p:cNvPr id="89" name="Picture 465"/>
              <p:cNvPicPr>
                <a:picLocks noChangeAspect="1" noChangeArrowheads="1"/>
              </p:cNvPicPr>
              <p:nvPr/>
            </p:nvPicPr>
            <p:blipFill>
              <a:blip r:embed="rId7"/>
              <a:srcRect/>
              <a:stretch>
                <a:fillRect/>
              </a:stretch>
            </p:blipFill>
            <p:spPr bwMode="auto">
              <a:xfrm>
                <a:off x="1933603" y="4156075"/>
                <a:ext cx="138113" cy="503238"/>
              </a:xfrm>
              <a:prstGeom prst="rect">
                <a:avLst/>
              </a:prstGeom>
              <a:blipFill dpi="0" rotWithShape="0">
                <a:blip/>
                <a:srcRect/>
                <a:stretch>
                  <a:fillRect/>
                </a:stretch>
              </a:blipFill>
              <a:ln w="9525">
                <a:noFill/>
                <a:miter lim="800000"/>
                <a:headEnd/>
                <a:tailEnd/>
              </a:ln>
            </p:spPr>
          </p:pic>
          <p:pic>
            <p:nvPicPr>
              <p:cNvPr id="90" name="Picture 466"/>
              <p:cNvPicPr>
                <a:picLocks noChangeAspect="1" noChangeArrowheads="1"/>
              </p:cNvPicPr>
              <p:nvPr/>
            </p:nvPicPr>
            <p:blipFill>
              <a:blip r:embed="rId7"/>
              <a:srcRect/>
              <a:stretch>
                <a:fillRect/>
              </a:stretch>
            </p:blipFill>
            <p:spPr bwMode="auto">
              <a:xfrm>
                <a:off x="2716241" y="4156075"/>
                <a:ext cx="131762" cy="503238"/>
              </a:xfrm>
              <a:prstGeom prst="rect">
                <a:avLst/>
              </a:prstGeom>
              <a:blipFill dpi="0" rotWithShape="0">
                <a:blip/>
                <a:srcRect/>
                <a:stretch>
                  <a:fillRect/>
                </a:stretch>
              </a:blipFill>
              <a:ln w="9525">
                <a:noFill/>
                <a:miter lim="800000"/>
                <a:headEnd/>
                <a:tailEnd/>
              </a:ln>
            </p:spPr>
          </p:pic>
          <p:pic>
            <p:nvPicPr>
              <p:cNvPr id="91" name="Picture 467"/>
              <p:cNvPicPr>
                <a:picLocks noChangeAspect="1" noChangeArrowheads="1"/>
              </p:cNvPicPr>
              <p:nvPr/>
            </p:nvPicPr>
            <p:blipFill>
              <a:blip r:embed="rId3"/>
              <a:srcRect/>
              <a:stretch>
                <a:fillRect/>
              </a:stretch>
            </p:blipFill>
            <p:spPr bwMode="auto">
              <a:xfrm>
                <a:off x="2692428" y="4068763"/>
                <a:ext cx="196850" cy="257175"/>
              </a:xfrm>
              <a:prstGeom prst="rect">
                <a:avLst/>
              </a:prstGeom>
              <a:blipFill dpi="0" rotWithShape="0">
                <a:blip/>
                <a:srcRect/>
                <a:stretch>
                  <a:fillRect/>
                </a:stretch>
              </a:blipFill>
              <a:ln w="9525">
                <a:noFill/>
                <a:miter lim="800000"/>
                <a:headEnd/>
                <a:tailEnd/>
              </a:ln>
            </p:spPr>
          </p:pic>
          <p:grpSp>
            <p:nvGrpSpPr>
              <p:cNvPr id="92" name="Group 468"/>
              <p:cNvGrpSpPr>
                <a:grpSpLocks noChangeAspect="1"/>
              </p:cNvGrpSpPr>
              <p:nvPr/>
            </p:nvGrpSpPr>
            <p:grpSpPr bwMode="auto">
              <a:xfrm>
                <a:off x="1411316" y="4102100"/>
                <a:ext cx="198437" cy="590550"/>
                <a:chOff x="873" y="2568"/>
                <a:chExt cx="148" cy="436"/>
              </a:xfrm>
            </p:grpSpPr>
            <p:pic>
              <p:nvPicPr>
                <p:cNvPr id="336" name="Picture 469"/>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337" name="Picture 470"/>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93" name="Picture 471"/>
              <p:cNvPicPr>
                <a:picLocks noChangeAspect="1" noChangeArrowheads="1"/>
              </p:cNvPicPr>
              <p:nvPr/>
            </p:nvPicPr>
            <p:blipFill>
              <a:blip r:embed="rId2"/>
              <a:srcRect/>
              <a:stretch>
                <a:fillRect/>
              </a:stretch>
            </p:blipFill>
            <p:spPr bwMode="auto">
              <a:xfrm>
                <a:off x="1998691" y="3694113"/>
                <a:ext cx="200025" cy="254000"/>
              </a:xfrm>
              <a:prstGeom prst="rect">
                <a:avLst/>
              </a:prstGeom>
              <a:blipFill dpi="0" rotWithShape="0">
                <a:blip/>
                <a:srcRect/>
                <a:stretch>
                  <a:fillRect/>
                </a:stretch>
              </a:blipFill>
              <a:ln w="9525">
                <a:noFill/>
                <a:miter lim="800000"/>
                <a:headEnd/>
                <a:tailEnd/>
              </a:ln>
            </p:spPr>
          </p:pic>
          <p:pic>
            <p:nvPicPr>
              <p:cNvPr id="94" name="Picture 472"/>
              <p:cNvPicPr>
                <a:picLocks noChangeAspect="1" noChangeArrowheads="1"/>
              </p:cNvPicPr>
              <p:nvPr/>
            </p:nvPicPr>
            <p:blipFill>
              <a:blip r:embed="rId2"/>
              <a:srcRect/>
              <a:stretch>
                <a:fillRect/>
              </a:stretch>
            </p:blipFill>
            <p:spPr bwMode="auto">
              <a:xfrm>
                <a:off x="2673378" y="3840163"/>
                <a:ext cx="196850" cy="254000"/>
              </a:xfrm>
              <a:prstGeom prst="rect">
                <a:avLst/>
              </a:prstGeom>
              <a:blipFill dpi="0" rotWithShape="0">
                <a:blip/>
                <a:srcRect/>
                <a:stretch>
                  <a:fillRect/>
                </a:stretch>
              </a:blipFill>
              <a:ln w="9525">
                <a:noFill/>
                <a:miter lim="800000"/>
                <a:headEnd/>
                <a:tailEnd/>
              </a:ln>
            </p:spPr>
          </p:pic>
          <p:grpSp>
            <p:nvGrpSpPr>
              <p:cNvPr id="95" name="Group 473"/>
              <p:cNvGrpSpPr>
                <a:grpSpLocks noChangeAspect="1"/>
              </p:cNvGrpSpPr>
              <p:nvPr/>
            </p:nvGrpSpPr>
            <p:grpSpPr bwMode="auto">
              <a:xfrm>
                <a:off x="1698653" y="3594100"/>
                <a:ext cx="569913" cy="620713"/>
                <a:chOff x="905" y="1712"/>
                <a:chExt cx="420" cy="460"/>
              </a:xfrm>
            </p:grpSpPr>
            <p:pic>
              <p:nvPicPr>
                <p:cNvPr id="333" name="Picture 474"/>
                <p:cNvPicPr>
                  <a:picLocks noChangeAspect="1" noChangeArrowheads="1"/>
                </p:cNvPicPr>
                <p:nvPr/>
              </p:nvPicPr>
              <p:blipFill>
                <a:blip r:embed="rId2"/>
                <a:srcRect/>
                <a:stretch>
                  <a:fillRect/>
                </a:stretch>
              </p:blipFill>
              <p:spPr bwMode="auto">
                <a:xfrm>
                  <a:off x="905" y="1712"/>
                  <a:ext cx="148" cy="188"/>
                </a:xfrm>
                <a:prstGeom prst="rect">
                  <a:avLst/>
                </a:prstGeom>
                <a:blipFill dpi="0" rotWithShape="0">
                  <a:blip/>
                  <a:srcRect/>
                  <a:stretch>
                    <a:fillRect/>
                  </a:stretch>
                </a:blipFill>
                <a:ln w="9525">
                  <a:noFill/>
                  <a:miter lim="800000"/>
                  <a:headEnd/>
                  <a:tailEnd/>
                </a:ln>
              </p:spPr>
            </p:pic>
            <p:pic>
              <p:nvPicPr>
                <p:cNvPr id="334" name="Picture 475"/>
                <p:cNvPicPr>
                  <a:picLocks noChangeAspect="1" noChangeArrowheads="1"/>
                </p:cNvPicPr>
                <p:nvPr/>
              </p:nvPicPr>
              <p:blipFill>
                <a:blip r:embed="rId2"/>
                <a:srcRect/>
                <a:stretch>
                  <a:fillRect/>
                </a:stretch>
              </p:blipFill>
              <p:spPr bwMode="auto">
                <a:xfrm>
                  <a:off x="1041" y="1848"/>
                  <a:ext cx="148" cy="188"/>
                </a:xfrm>
                <a:prstGeom prst="rect">
                  <a:avLst/>
                </a:prstGeom>
                <a:blipFill dpi="0" rotWithShape="0">
                  <a:blip/>
                  <a:srcRect/>
                  <a:stretch>
                    <a:fillRect/>
                  </a:stretch>
                </a:blipFill>
                <a:ln w="9525">
                  <a:noFill/>
                  <a:miter lim="800000"/>
                  <a:headEnd/>
                  <a:tailEnd/>
                </a:ln>
              </p:spPr>
            </p:pic>
            <p:pic>
              <p:nvPicPr>
                <p:cNvPr id="335" name="Picture 476"/>
                <p:cNvPicPr>
                  <a:picLocks noChangeAspect="1" noChangeArrowheads="1"/>
                </p:cNvPicPr>
                <p:nvPr/>
              </p:nvPicPr>
              <p:blipFill>
                <a:blip r:embed="rId2"/>
                <a:srcRect/>
                <a:stretch>
                  <a:fillRect/>
                </a:stretch>
              </p:blipFill>
              <p:spPr bwMode="auto">
                <a:xfrm>
                  <a:off x="1177" y="1984"/>
                  <a:ext cx="148" cy="188"/>
                </a:xfrm>
                <a:prstGeom prst="rect">
                  <a:avLst/>
                </a:prstGeom>
                <a:blipFill dpi="0" rotWithShape="0">
                  <a:blip/>
                  <a:srcRect/>
                  <a:stretch>
                    <a:fillRect/>
                  </a:stretch>
                </a:blipFill>
                <a:ln w="9525">
                  <a:noFill/>
                  <a:miter lim="800000"/>
                  <a:headEnd/>
                  <a:tailEnd/>
                </a:ln>
              </p:spPr>
            </p:pic>
          </p:grpSp>
          <p:pic>
            <p:nvPicPr>
              <p:cNvPr id="96" name="Picture 477"/>
              <p:cNvPicPr>
                <a:picLocks noChangeAspect="1" noChangeArrowheads="1"/>
              </p:cNvPicPr>
              <p:nvPr/>
            </p:nvPicPr>
            <p:blipFill>
              <a:blip r:embed="rId2"/>
              <a:srcRect/>
              <a:stretch>
                <a:fillRect/>
              </a:stretch>
            </p:blipFill>
            <p:spPr bwMode="auto">
              <a:xfrm>
                <a:off x="2855941" y="3960813"/>
                <a:ext cx="196850" cy="254000"/>
              </a:xfrm>
              <a:prstGeom prst="rect">
                <a:avLst/>
              </a:prstGeom>
              <a:blipFill dpi="0" rotWithShape="0">
                <a:blip/>
                <a:srcRect/>
                <a:stretch>
                  <a:fillRect/>
                </a:stretch>
              </a:blipFill>
              <a:ln w="9525">
                <a:noFill/>
                <a:miter lim="800000"/>
                <a:headEnd/>
                <a:tailEnd/>
              </a:ln>
            </p:spPr>
          </p:pic>
          <p:grpSp>
            <p:nvGrpSpPr>
              <p:cNvPr id="97" name="Group 478"/>
              <p:cNvGrpSpPr>
                <a:grpSpLocks noChangeAspect="1"/>
              </p:cNvGrpSpPr>
              <p:nvPr/>
            </p:nvGrpSpPr>
            <p:grpSpPr bwMode="auto">
              <a:xfrm>
                <a:off x="2773391" y="3678238"/>
                <a:ext cx="498475" cy="254000"/>
                <a:chOff x="769" y="1576"/>
                <a:chExt cx="368" cy="188"/>
              </a:xfrm>
            </p:grpSpPr>
            <p:pic>
              <p:nvPicPr>
                <p:cNvPr id="331" name="Picture 479"/>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32" name="Picture 480"/>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98" name="Group 481"/>
              <p:cNvGrpSpPr>
                <a:grpSpLocks noChangeAspect="1"/>
              </p:cNvGrpSpPr>
              <p:nvPr/>
            </p:nvGrpSpPr>
            <p:grpSpPr bwMode="auto">
              <a:xfrm>
                <a:off x="3017866" y="3824288"/>
                <a:ext cx="496887" cy="252412"/>
                <a:chOff x="769" y="1576"/>
                <a:chExt cx="368" cy="188"/>
              </a:xfrm>
            </p:grpSpPr>
            <p:pic>
              <p:nvPicPr>
                <p:cNvPr id="329" name="Picture 482"/>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30" name="Picture 483"/>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99" name="Group 484"/>
              <p:cNvGrpSpPr>
                <a:grpSpLocks noChangeAspect="1"/>
              </p:cNvGrpSpPr>
              <p:nvPr/>
            </p:nvGrpSpPr>
            <p:grpSpPr bwMode="auto">
              <a:xfrm>
                <a:off x="1720878" y="3978275"/>
                <a:ext cx="196850" cy="590550"/>
                <a:chOff x="848" y="1424"/>
                <a:chExt cx="73" cy="218"/>
              </a:xfrm>
            </p:grpSpPr>
            <p:pic>
              <p:nvPicPr>
                <p:cNvPr id="327" name="Picture 485"/>
                <p:cNvPicPr>
                  <a:picLocks noChangeAspect="1" noChangeArrowheads="1"/>
                </p:cNvPicPr>
                <p:nvPr/>
              </p:nvPicPr>
              <p:blipFill>
                <a:blip r:embed="rId7"/>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328" name="Picture 486"/>
                <p:cNvPicPr>
                  <a:picLocks noChangeAspect="1" noChangeArrowheads="1"/>
                </p:cNvPicPr>
                <p:nvPr/>
              </p:nvPicPr>
              <p:blipFill>
                <a:blip r:embed="rId2"/>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100" name="Group 487"/>
              <p:cNvGrpSpPr>
                <a:grpSpLocks noChangeAspect="1"/>
              </p:cNvGrpSpPr>
              <p:nvPr/>
            </p:nvGrpSpPr>
            <p:grpSpPr bwMode="auto">
              <a:xfrm>
                <a:off x="1451003" y="3619500"/>
                <a:ext cx="196850" cy="571500"/>
                <a:chOff x="748" y="1288"/>
                <a:chExt cx="73" cy="212"/>
              </a:xfrm>
            </p:grpSpPr>
            <p:pic>
              <p:nvPicPr>
                <p:cNvPr id="325" name="Picture 488"/>
                <p:cNvPicPr>
                  <a:picLocks noChangeAspect="1" noChangeArrowheads="1"/>
                </p:cNvPicPr>
                <p:nvPr/>
              </p:nvPicPr>
              <p:blipFill>
                <a:blip r:embed="rId7"/>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326" name="Picture 489"/>
                <p:cNvPicPr>
                  <a:picLocks noChangeAspect="1" noChangeArrowheads="1"/>
                </p:cNvPicPr>
                <p:nvPr/>
              </p:nvPicPr>
              <p:blipFill>
                <a:blip r:embed="rId2"/>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101" name="Group 490"/>
              <p:cNvGrpSpPr>
                <a:grpSpLocks noChangeAspect="1"/>
              </p:cNvGrpSpPr>
              <p:nvPr/>
            </p:nvGrpSpPr>
            <p:grpSpPr bwMode="auto">
              <a:xfrm>
                <a:off x="1589116" y="3802063"/>
                <a:ext cx="193675" cy="563562"/>
                <a:chOff x="799" y="1356"/>
                <a:chExt cx="72" cy="209"/>
              </a:xfrm>
            </p:grpSpPr>
            <p:pic>
              <p:nvPicPr>
                <p:cNvPr id="323" name="Picture 491"/>
                <p:cNvPicPr>
                  <a:picLocks noChangeAspect="1" noChangeArrowheads="1"/>
                </p:cNvPicPr>
                <p:nvPr/>
              </p:nvPicPr>
              <p:blipFill>
                <a:blip r:embed="rId7"/>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324" name="Picture 492"/>
                <p:cNvPicPr>
                  <a:picLocks noChangeAspect="1" noChangeArrowheads="1"/>
                </p:cNvPicPr>
                <p:nvPr/>
              </p:nvPicPr>
              <p:blipFill>
                <a:blip r:embed="rId2"/>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102" name="Group 493"/>
              <p:cNvGrpSpPr>
                <a:grpSpLocks noChangeAspect="1"/>
              </p:cNvGrpSpPr>
              <p:nvPr/>
            </p:nvGrpSpPr>
            <p:grpSpPr bwMode="auto">
              <a:xfrm>
                <a:off x="1593878" y="4322763"/>
                <a:ext cx="200025" cy="588962"/>
                <a:chOff x="873" y="2568"/>
                <a:chExt cx="148" cy="436"/>
              </a:xfrm>
            </p:grpSpPr>
            <p:pic>
              <p:nvPicPr>
                <p:cNvPr id="321" name="Picture 494"/>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322" name="Picture 495"/>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103" name="Group 496"/>
              <p:cNvGrpSpPr>
                <a:grpSpLocks noChangeAspect="1"/>
              </p:cNvGrpSpPr>
              <p:nvPr/>
            </p:nvGrpSpPr>
            <p:grpSpPr bwMode="auto">
              <a:xfrm>
                <a:off x="1733578" y="4530725"/>
                <a:ext cx="200025" cy="587375"/>
                <a:chOff x="873" y="2568"/>
                <a:chExt cx="148" cy="436"/>
              </a:xfrm>
            </p:grpSpPr>
            <p:pic>
              <p:nvPicPr>
                <p:cNvPr id="319" name="Picture 497"/>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320" name="Picture 498"/>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104" name="Picture 499"/>
              <p:cNvPicPr>
                <a:picLocks noChangeAspect="1" noChangeArrowheads="1"/>
              </p:cNvPicPr>
              <p:nvPr/>
            </p:nvPicPr>
            <p:blipFill>
              <a:blip r:embed="rId2"/>
              <a:srcRect/>
              <a:stretch>
                <a:fillRect/>
              </a:stretch>
            </p:blipFill>
            <p:spPr bwMode="auto">
              <a:xfrm>
                <a:off x="3630641" y="3686175"/>
                <a:ext cx="201612" cy="254000"/>
              </a:xfrm>
              <a:prstGeom prst="rect">
                <a:avLst/>
              </a:prstGeom>
              <a:blipFill dpi="0" rotWithShape="0">
                <a:blip/>
                <a:srcRect/>
                <a:stretch>
                  <a:fillRect/>
                </a:stretch>
              </a:blipFill>
              <a:ln w="9525">
                <a:noFill/>
                <a:miter lim="800000"/>
                <a:headEnd/>
                <a:tailEnd/>
              </a:ln>
            </p:spPr>
          </p:pic>
          <p:pic>
            <p:nvPicPr>
              <p:cNvPr id="105" name="Picture 500"/>
              <p:cNvPicPr>
                <a:picLocks noChangeAspect="1" noChangeArrowheads="1"/>
              </p:cNvPicPr>
              <p:nvPr/>
            </p:nvPicPr>
            <p:blipFill>
              <a:blip r:embed="rId2"/>
              <a:srcRect/>
              <a:stretch>
                <a:fillRect/>
              </a:stretch>
            </p:blipFill>
            <p:spPr bwMode="auto">
              <a:xfrm>
                <a:off x="3816378" y="3832225"/>
                <a:ext cx="200025" cy="254000"/>
              </a:xfrm>
              <a:prstGeom prst="rect">
                <a:avLst/>
              </a:prstGeom>
              <a:blipFill dpi="0" rotWithShape="0">
                <a:blip/>
                <a:srcRect/>
                <a:stretch>
                  <a:fillRect/>
                </a:stretch>
              </a:blipFill>
              <a:ln w="9525">
                <a:noFill/>
                <a:miter lim="800000"/>
                <a:headEnd/>
                <a:tailEnd/>
              </a:ln>
            </p:spPr>
          </p:pic>
          <p:pic>
            <p:nvPicPr>
              <p:cNvPr id="106" name="Picture 501"/>
              <p:cNvPicPr>
                <a:picLocks noChangeAspect="1" noChangeArrowheads="1"/>
              </p:cNvPicPr>
              <p:nvPr/>
            </p:nvPicPr>
            <p:blipFill>
              <a:blip r:embed="rId2"/>
              <a:srcRect/>
              <a:stretch>
                <a:fillRect/>
              </a:stretch>
            </p:blipFill>
            <p:spPr bwMode="auto">
              <a:xfrm>
                <a:off x="7096153" y="3694113"/>
                <a:ext cx="200025" cy="254000"/>
              </a:xfrm>
              <a:prstGeom prst="rect">
                <a:avLst/>
              </a:prstGeom>
              <a:blipFill dpi="0" rotWithShape="0">
                <a:blip/>
                <a:srcRect/>
                <a:stretch>
                  <a:fillRect/>
                </a:stretch>
              </a:blipFill>
              <a:ln w="9525">
                <a:noFill/>
                <a:miter lim="800000"/>
                <a:headEnd/>
                <a:tailEnd/>
              </a:ln>
            </p:spPr>
          </p:pic>
          <p:pic>
            <p:nvPicPr>
              <p:cNvPr id="107" name="Picture 502"/>
              <p:cNvPicPr>
                <a:picLocks noChangeAspect="1" noChangeArrowheads="1"/>
              </p:cNvPicPr>
              <p:nvPr/>
            </p:nvPicPr>
            <p:blipFill>
              <a:blip r:embed="rId2"/>
              <a:srcRect/>
              <a:stretch>
                <a:fillRect/>
              </a:stretch>
            </p:blipFill>
            <p:spPr bwMode="auto">
              <a:xfrm>
                <a:off x="6797703" y="3694113"/>
                <a:ext cx="200025" cy="254000"/>
              </a:xfrm>
              <a:prstGeom prst="rect">
                <a:avLst/>
              </a:prstGeom>
              <a:blipFill dpi="0" rotWithShape="0">
                <a:blip/>
                <a:srcRect/>
                <a:stretch>
                  <a:fillRect/>
                </a:stretch>
              </a:blipFill>
              <a:ln w="9525">
                <a:noFill/>
                <a:miter lim="800000"/>
                <a:headEnd/>
                <a:tailEnd/>
              </a:ln>
            </p:spPr>
          </p:pic>
          <p:pic>
            <p:nvPicPr>
              <p:cNvPr id="108" name="Picture 503"/>
              <p:cNvPicPr>
                <a:picLocks noChangeAspect="1" noChangeArrowheads="1"/>
              </p:cNvPicPr>
              <p:nvPr/>
            </p:nvPicPr>
            <p:blipFill>
              <a:blip r:embed="rId2"/>
              <a:srcRect/>
              <a:stretch>
                <a:fillRect/>
              </a:stretch>
            </p:blipFill>
            <p:spPr bwMode="auto">
              <a:xfrm>
                <a:off x="7283478" y="3840163"/>
                <a:ext cx="196850" cy="254000"/>
              </a:xfrm>
              <a:prstGeom prst="rect">
                <a:avLst/>
              </a:prstGeom>
              <a:blipFill dpi="0" rotWithShape="0">
                <a:blip/>
                <a:srcRect/>
                <a:stretch>
                  <a:fillRect/>
                </a:stretch>
              </a:blipFill>
              <a:ln w="9525">
                <a:noFill/>
                <a:miter lim="800000"/>
                <a:headEnd/>
                <a:tailEnd/>
              </a:ln>
            </p:spPr>
          </p:pic>
          <p:pic>
            <p:nvPicPr>
              <p:cNvPr id="109" name="Picture 504"/>
              <p:cNvPicPr>
                <a:picLocks noChangeAspect="1" noChangeArrowheads="1"/>
              </p:cNvPicPr>
              <p:nvPr/>
            </p:nvPicPr>
            <p:blipFill>
              <a:blip r:embed="rId2"/>
              <a:srcRect/>
              <a:stretch>
                <a:fillRect/>
              </a:stretch>
            </p:blipFill>
            <p:spPr bwMode="auto">
              <a:xfrm>
                <a:off x="6980266" y="3840163"/>
                <a:ext cx="200025" cy="254000"/>
              </a:xfrm>
              <a:prstGeom prst="rect">
                <a:avLst/>
              </a:prstGeom>
              <a:blipFill dpi="0" rotWithShape="0">
                <a:blip/>
                <a:srcRect/>
                <a:stretch>
                  <a:fillRect/>
                </a:stretch>
              </a:blipFill>
              <a:ln w="9525">
                <a:noFill/>
                <a:miter lim="800000"/>
                <a:headEnd/>
                <a:tailEnd/>
              </a:ln>
            </p:spPr>
          </p:pic>
          <p:pic>
            <p:nvPicPr>
              <p:cNvPr id="110" name="Picture 505"/>
              <p:cNvPicPr>
                <a:picLocks noChangeAspect="1" noChangeArrowheads="1"/>
              </p:cNvPicPr>
              <p:nvPr/>
            </p:nvPicPr>
            <p:blipFill>
              <a:blip r:embed="rId2"/>
              <a:srcRect/>
              <a:stretch>
                <a:fillRect/>
              </a:stretch>
            </p:blipFill>
            <p:spPr bwMode="auto">
              <a:xfrm>
                <a:off x="7466041" y="3960813"/>
                <a:ext cx="196850" cy="254000"/>
              </a:xfrm>
              <a:prstGeom prst="rect">
                <a:avLst/>
              </a:prstGeom>
              <a:blipFill dpi="0" rotWithShape="0">
                <a:blip/>
                <a:srcRect/>
                <a:stretch>
                  <a:fillRect/>
                </a:stretch>
              </a:blipFill>
              <a:ln w="9525">
                <a:noFill/>
                <a:miter lim="800000"/>
                <a:headEnd/>
                <a:tailEnd/>
              </a:ln>
            </p:spPr>
          </p:pic>
          <p:pic>
            <p:nvPicPr>
              <p:cNvPr id="111" name="Picture 506"/>
              <p:cNvPicPr>
                <a:picLocks noChangeAspect="1" noChangeArrowheads="1"/>
              </p:cNvPicPr>
              <p:nvPr/>
            </p:nvPicPr>
            <p:blipFill>
              <a:blip r:embed="rId2"/>
              <a:srcRect/>
              <a:stretch>
                <a:fillRect/>
              </a:stretch>
            </p:blipFill>
            <p:spPr bwMode="auto">
              <a:xfrm>
                <a:off x="7164416" y="3960813"/>
                <a:ext cx="201612" cy="254000"/>
              </a:xfrm>
              <a:prstGeom prst="rect">
                <a:avLst/>
              </a:prstGeom>
              <a:blipFill dpi="0" rotWithShape="0">
                <a:blip/>
                <a:srcRect/>
                <a:stretch>
                  <a:fillRect/>
                </a:stretch>
              </a:blipFill>
              <a:ln w="9525">
                <a:noFill/>
                <a:miter lim="800000"/>
                <a:headEnd/>
                <a:tailEnd/>
              </a:ln>
            </p:spPr>
          </p:pic>
          <p:pic>
            <p:nvPicPr>
              <p:cNvPr id="112" name="Picture 507"/>
              <p:cNvPicPr>
                <a:picLocks noChangeAspect="1" noChangeArrowheads="1"/>
              </p:cNvPicPr>
              <p:nvPr/>
            </p:nvPicPr>
            <p:blipFill>
              <a:blip r:embed="rId2"/>
              <a:srcRect/>
              <a:stretch>
                <a:fillRect/>
              </a:stretch>
            </p:blipFill>
            <p:spPr bwMode="auto">
              <a:xfrm>
                <a:off x="6091266" y="3944938"/>
                <a:ext cx="198437" cy="254000"/>
              </a:xfrm>
              <a:prstGeom prst="rect">
                <a:avLst/>
              </a:prstGeom>
              <a:blipFill dpi="0" rotWithShape="0">
                <a:blip/>
                <a:srcRect/>
                <a:stretch>
                  <a:fillRect/>
                </a:stretch>
              </a:blipFill>
              <a:ln w="9525">
                <a:noFill/>
                <a:miter lim="800000"/>
                <a:headEnd/>
                <a:tailEnd/>
              </a:ln>
            </p:spPr>
          </p:pic>
          <p:pic>
            <p:nvPicPr>
              <p:cNvPr id="113" name="Picture 508"/>
              <p:cNvPicPr>
                <a:picLocks noChangeAspect="1" noChangeArrowheads="1"/>
              </p:cNvPicPr>
              <p:nvPr/>
            </p:nvPicPr>
            <p:blipFill>
              <a:blip r:embed="rId2"/>
              <a:srcRect/>
              <a:stretch>
                <a:fillRect/>
              </a:stretch>
            </p:blipFill>
            <p:spPr bwMode="auto">
              <a:xfrm>
                <a:off x="6389716" y="3944938"/>
                <a:ext cx="200025" cy="254000"/>
              </a:xfrm>
              <a:prstGeom prst="rect">
                <a:avLst/>
              </a:prstGeom>
              <a:blipFill dpi="0" rotWithShape="0">
                <a:blip/>
                <a:srcRect/>
                <a:stretch>
                  <a:fillRect/>
                </a:stretch>
              </a:blipFill>
              <a:ln w="9525">
                <a:noFill/>
                <a:miter lim="800000"/>
                <a:headEnd/>
                <a:tailEnd/>
              </a:ln>
            </p:spPr>
          </p:pic>
          <p:pic>
            <p:nvPicPr>
              <p:cNvPr id="114" name="Picture 509"/>
              <p:cNvPicPr>
                <a:picLocks noChangeAspect="1" noChangeArrowheads="1"/>
              </p:cNvPicPr>
              <p:nvPr/>
            </p:nvPicPr>
            <p:blipFill>
              <a:blip r:embed="rId2"/>
              <a:srcRect/>
              <a:stretch>
                <a:fillRect/>
              </a:stretch>
            </p:blipFill>
            <p:spPr bwMode="auto">
              <a:xfrm>
                <a:off x="6273828" y="3678238"/>
                <a:ext cx="200025" cy="254000"/>
              </a:xfrm>
              <a:prstGeom prst="rect">
                <a:avLst/>
              </a:prstGeom>
              <a:blipFill dpi="0" rotWithShape="0">
                <a:blip/>
                <a:srcRect/>
                <a:stretch>
                  <a:fillRect/>
                </a:stretch>
              </a:blipFill>
              <a:ln w="9525">
                <a:noFill/>
                <a:miter lim="800000"/>
                <a:headEnd/>
                <a:tailEnd/>
              </a:ln>
            </p:spPr>
          </p:pic>
          <p:pic>
            <p:nvPicPr>
              <p:cNvPr id="115" name="Picture 510"/>
              <p:cNvPicPr>
                <a:picLocks noChangeAspect="1" noChangeArrowheads="1"/>
              </p:cNvPicPr>
              <p:nvPr/>
            </p:nvPicPr>
            <p:blipFill>
              <a:blip r:embed="rId2"/>
              <a:srcRect/>
              <a:stretch>
                <a:fillRect/>
              </a:stretch>
            </p:blipFill>
            <p:spPr bwMode="auto">
              <a:xfrm>
                <a:off x="6457978" y="3824288"/>
                <a:ext cx="201613" cy="252412"/>
              </a:xfrm>
              <a:prstGeom prst="rect">
                <a:avLst/>
              </a:prstGeom>
              <a:blipFill dpi="0" rotWithShape="0">
                <a:blip/>
                <a:srcRect/>
                <a:stretch>
                  <a:fillRect/>
                </a:stretch>
              </a:blipFill>
              <a:ln w="9525">
                <a:noFill/>
                <a:miter lim="800000"/>
                <a:headEnd/>
                <a:tailEnd/>
              </a:ln>
            </p:spPr>
          </p:pic>
          <p:pic>
            <p:nvPicPr>
              <p:cNvPr id="116" name="Picture 511"/>
              <p:cNvPicPr>
                <a:picLocks noChangeAspect="1" noChangeArrowheads="1"/>
              </p:cNvPicPr>
              <p:nvPr/>
            </p:nvPicPr>
            <p:blipFill>
              <a:blip r:embed="rId2"/>
              <a:srcRect/>
              <a:stretch>
                <a:fillRect/>
              </a:stretch>
            </p:blipFill>
            <p:spPr bwMode="auto">
              <a:xfrm>
                <a:off x="6872316" y="3944938"/>
                <a:ext cx="200025" cy="254000"/>
              </a:xfrm>
              <a:prstGeom prst="rect">
                <a:avLst/>
              </a:prstGeom>
              <a:blipFill dpi="0" rotWithShape="0">
                <a:blip/>
                <a:srcRect/>
                <a:stretch>
                  <a:fillRect/>
                </a:stretch>
              </a:blipFill>
              <a:ln w="9525">
                <a:noFill/>
                <a:miter lim="800000"/>
                <a:headEnd/>
                <a:tailEnd/>
              </a:ln>
            </p:spPr>
          </p:pic>
          <p:pic>
            <p:nvPicPr>
              <p:cNvPr id="117" name="Picture 512"/>
              <p:cNvPicPr>
                <a:picLocks noChangeAspect="1" noChangeArrowheads="1"/>
              </p:cNvPicPr>
              <p:nvPr/>
            </p:nvPicPr>
            <p:blipFill>
              <a:blip r:embed="rId7"/>
              <a:srcRect/>
              <a:stretch>
                <a:fillRect/>
              </a:stretch>
            </p:blipFill>
            <p:spPr bwMode="auto">
              <a:xfrm>
                <a:off x="6451628" y="4156075"/>
                <a:ext cx="133350" cy="503238"/>
              </a:xfrm>
              <a:prstGeom prst="rect">
                <a:avLst/>
              </a:prstGeom>
              <a:blipFill dpi="0" rotWithShape="0">
                <a:blip/>
                <a:srcRect/>
                <a:stretch>
                  <a:fillRect/>
                </a:stretch>
              </a:blipFill>
              <a:ln w="9525">
                <a:noFill/>
                <a:miter lim="800000"/>
                <a:headEnd/>
                <a:tailEnd/>
              </a:ln>
            </p:spPr>
          </p:pic>
          <p:pic>
            <p:nvPicPr>
              <p:cNvPr id="118" name="Picture 513"/>
              <p:cNvPicPr>
                <a:picLocks noChangeAspect="1" noChangeArrowheads="1"/>
              </p:cNvPicPr>
              <p:nvPr/>
            </p:nvPicPr>
            <p:blipFill>
              <a:blip r:embed="rId2"/>
              <a:srcRect/>
              <a:stretch>
                <a:fillRect/>
              </a:stretch>
            </p:blipFill>
            <p:spPr bwMode="auto">
              <a:xfrm>
                <a:off x="6424641" y="4068763"/>
                <a:ext cx="196850" cy="257175"/>
              </a:xfrm>
              <a:prstGeom prst="rect">
                <a:avLst/>
              </a:prstGeom>
              <a:blipFill dpi="0" rotWithShape="0">
                <a:blip/>
                <a:srcRect/>
                <a:stretch>
                  <a:fillRect/>
                </a:stretch>
              </a:blipFill>
              <a:ln w="9525">
                <a:noFill/>
                <a:miter lim="800000"/>
                <a:headEnd/>
                <a:tailEnd/>
              </a:ln>
            </p:spPr>
          </p:pic>
          <p:pic>
            <p:nvPicPr>
              <p:cNvPr id="119" name="Picture 514"/>
              <p:cNvPicPr>
                <a:picLocks noChangeAspect="1" noChangeArrowheads="1"/>
              </p:cNvPicPr>
              <p:nvPr/>
            </p:nvPicPr>
            <p:blipFill>
              <a:blip r:embed="rId7"/>
              <a:srcRect/>
              <a:stretch>
                <a:fillRect/>
              </a:stretch>
            </p:blipFill>
            <p:spPr bwMode="auto">
              <a:xfrm>
                <a:off x="7612091" y="4156075"/>
                <a:ext cx="130175" cy="503238"/>
              </a:xfrm>
              <a:prstGeom prst="rect">
                <a:avLst/>
              </a:prstGeom>
              <a:blipFill dpi="0" rotWithShape="0">
                <a:blip/>
                <a:srcRect/>
                <a:stretch>
                  <a:fillRect/>
                </a:stretch>
              </a:blipFill>
              <a:ln w="9525">
                <a:noFill/>
                <a:miter lim="800000"/>
                <a:headEnd/>
                <a:tailEnd/>
              </a:ln>
            </p:spPr>
          </p:pic>
          <p:pic>
            <p:nvPicPr>
              <p:cNvPr id="120" name="Picture 515"/>
              <p:cNvPicPr>
                <a:picLocks noChangeAspect="1" noChangeArrowheads="1"/>
              </p:cNvPicPr>
              <p:nvPr/>
            </p:nvPicPr>
            <p:blipFill>
              <a:blip r:embed="rId3"/>
              <a:srcRect/>
              <a:stretch>
                <a:fillRect/>
              </a:stretch>
            </p:blipFill>
            <p:spPr bwMode="auto">
              <a:xfrm>
                <a:off x="7585103" y="4068763"/>
                <a:ext cx="196850" cy="257175"/>
              </a:xfrm>
              <a:prstGeom prst="rect">
                <a:avLst/>
              </a:prstGeom>
              <a:blipFill dpi="0" rotWithShape="0">
                <a:blip/>
                <a:srcRect/>
                <a:stretch>
                  <a:fillRect/>
                </a:stretch>
              </a:blipFill>
              <a:ln w="9525">
                <a:noFill/>
                <a:miter lim="800000"/>
                <a:headEnd/>
                <a:tailEnd/>
              </a:ln>
            </p:spPr>
          </p:pic>
          <p:pic>
            <p:nvPicPr>
              <p:cNvPr id="121" name="Picture 516"/>
              <p:cNvPicPr>
                <a:picLocks noChangeAspect="1" noChangeArrowheads="1"/>
              </p:cNvPicPr>
              <p:nvPr/>
            </p:nvPicPr>
            <p:blipFill>
              <a:blip r:embed="rId7"/>
              <a:srcRect/>
              <a:stretch>
                <a:fillRect/>
              </a:stretch>
            </p:blipFill>
            <p:spPr bwMode="auto">
              <a:xfrm>
                <a:off x="6735791" y="4156075"/>
                <a:ext cx="131762" cy="503238"/>
              </a:xfrm>
              <a:prstGeom prst="rect">
                <a:avLst/>
              </a:prstGeom>
              <a:blipFill dpi="0" rotWithShape="0">
                <a:blip/>
                <a:srcRect/>
                <a:stretch>
                  <a:fillRect/>
                </a:stretch>
              </a:blipFill>
              <a:ln w="9525">
                <a:noFill/>
                <a:miter lim="800000"/>
                <a:headEnd/>
                <a:tailEnd/>
              </a:ln>
            </p:spPr>
          </p:pic>
          <p:pic>
            <p:nvPicPr>
              <p:cNvPr id="122" name="Picture 517"/>
              <p:cNvPicPr>
                <a:picLocks noChangeAspect="1" noChangeArrowheads="1"/>
              </p:cNvPicPr>
              <p:nvPr/>
            </p:nvPicPr>
            <p:blipFill>
              <a:blip r:embed="rId2"/>
              <a:srcRect/>
              <a:stretch>
                <a:fillRect/>
              </a:stretch>
            </p:blipFill>
            <p:spPr bwMode="auto">
              <a:xfrm>
                <a:off x="6708803" y="4068763"/>
                <a:ext cx="198438" cy="257175"/>
              </a:xfrm>
              <a:prstGeom prst="rect">
                <a:avLst/>
              </a:prstGeom>
              <a:blipFill dpi="0" rotWithShape="0">
                <a:blip/>
                <a:srcRect/>
                <a:stretch>
                  <a:fillRect/>
                </a:stretch>
              </a:blipFill>
              <a:ln w="9525">
                <a:noFill/>
                <a:miter lim="800000"/>
                <a:headEnd/>
                <a:tailEnd/>
              </a:ln>
            </p:spPr>
          </p:pic>
          <p:pic>
            <p:nvPicPr>
              <p:cNvPr id="123" name="Picture 518"/>
              <p:cNvPicPr>
                <a:picLocks noChangeAspect="1" noChangeArrowheads="1"/>
              </p:cNvPicPr>
              <p:nvPr/>
            </p:nvPicPr>
            <p:blipFill>
              <a:blip r:embed="rId7"/>
              <a:srcRect/>
              <a:stretch>
                <a:fillRect/>
              </a:stretch>
            </p:blipFill>
            <p:spPr bwMode="auto">
              <a:xfrm>
                <a:off x="7032653" y="4156075"/>
                <a:ext cx="134938" cy="503238"/>
              </a:xfrm>
              <a:prstGeom prst="rect">
                <a:avLst/>
              </a:prstGeom>
              <a:blipFill dpi="0" rotWithShape="0">
                <a:blip/>
                <a:srcRect/>
                <a:stretch>
                  <a:fillRect/>
                </a:stretch>
              </a:blipFill>
              <a:ln w="9525">
                <a:noFill/>
                <a:miter lim="800000"/>
                <a:headEnd/>
                <a:tailEnd/>
              </a:ln>
            </p:spPr>
          </p:pic>
          <p:pic>
            <p:nvPicPr>
              <p:cNvPr id="124" name="Picture 519"/>
              <p:cNvPicPr>
                <a:picLocks noChangeAspect="1" noChangeArrowheads="1"/>
              </p:cNvPicPr>
              <p:nvPr/>
            </p:nvPicPr>
            <p:blipFill>
              <a:blip r:embed="rId2"/>
              <a:srcRect/>
              <a:stretch>
                <a:fillRect/>
              </a:stretch>
            </p:blipFill>
            <p:spPr bwMode="auto">
              <a:xfrm>
                <a:off x="7007253" y="4068763"/>
                <a:ext cx="200025" cy="257175"/>
              </a:xfrm>
              <a:prstGeom prst="rect">
                <a:avLst/>
              </a:prstGeom>
              <a:blipFill dpi="0" rotWithShape="0">
                <a:blip/>
                <a:srcRect/>
                <a:stretch>
                  <a:fillRect/>
                </a:stretch>
              </a:blipFill>
              <a:ln w="9525">
                <a:noFill/>
                <a:miter lim="800000"/>
                <a:headEnd/>
                <a:tailEnd/>
              </a:ln>
            </p:spPr>
          </p:pic>
          <p:pic>
            <p:nvPicPr>
              <p:cNvPr id="125" name="Picture 520"/>
              <p:cNvPicPr>
                <a:picLocks noChangeAspect="1" noChangeArrowheads="1"/>
              </p:cNvPicPr>
              <p:nvPr/>
            </p:nvPicPr>
            <p:blipFill>
              <a:blip r:embed="rId7"/>
              <a:srcRect/>
              <a:stretch>
                <a:fillRect/>
              </a:stretch>
            </p:blipFill>
            <p:spPr bwMode="auto">
              <a:xfrm>
                <a:off x="7326341" y="4156075"/>
                <a:ext cx="131762" cy="503238"/>
              </a:xfrm>
              <a:prstGeom prst="rect">
                <a:avLst/>
              </a:prstGeom>
              <a:blipFill dpi="0" rotWithShape="0">
                <a:blip/>
                <a:srcRect/>
                <a:stretch>
                  <a:fillRect/>
                </a:stretch>
              </a:blipFill>
              <a:ln w="9525">
                <a:noFill/>
                <a:miter lim="800000"/>
                <a:headEnd/>
                <a:tailEnd/>
              </a:ln>
            </p:spPr>
          </p:pic>
          <p:pic>
            <p:nvPicPr>
              <p:cNvPr id="126" name="Picture 521"/>
              <p:cNvPicPr>
                <a:picLocks noChangeAspect="1" noChangeArrowheads="1"/>
              </p:cNvPicPr>
              <p:nvPr/>
            </p:nvPicPr>
            <p:blipFill>
              <a:blip r:embed="rId3"/>
              <a:srcRect/>
              <a:stretch>
                <a:fillRect/>
              </a:stretch>
            </p:blipFill>
            <p:spPr bwMode="auto">
              <a:xfrm>
                <a:off x="7302528" y="4068763"/>
                <a:ext cx="196850" cy="257175"/>
              </a:xfrm>
              <a:prstGeom prst="rect">
                <a:avLst/>
              </a:prstGeom>
              <a:blipFill dpi="0" rotWithShape="0">
                <a:blip/>
                <a:srcRect/>
                <a:stretch>
                  <a:fillRect/>
                </a:stretch>
              </a:blipFill>
              <a:ln w="9525">
                <a:noFill/>
                <a:miter lim="800000"/>
                <a:headEnd/>
                <a:tailEnd/>
              </a:ln>
            </p:spPr>
          </p:pic>
          <p:pic>
            <p:nvPicPr>
              <p:cNvPr id="127" name="Picture 522"/>
              <p:cNvPicPr>
                <a:picLocks noChangeAspect="1" noChangeArrowheads="1"/>
              </p:cNvPicPr>
              <p:nvPr/>
            </p:nvPicPr>
            <p:blipFill>
              <a:blip r:embed="rId7"/>
              <a:srcRect/>
              <a:stretch>
                <a:fillRect/>
              </a:stretch>
            </p:blipFill>
            <p:spPr bwMode="auto">
              <a:xfrm>
                <a:off x="5891241" y="4156075"/>
                <a:ext cx="128587" cy="503238"/>
              </a:xfrm>
              <a:prstGeom prst="rect">
                <a:avLst/>
              </a:prstGeom>
              <a:blipFill dpi="0" rotWithShape="0">
                <a:blip/>
                <a:srcRect/>
                <a:stretch>
                  <a:fillRect/>
                </a:stretch>
              </a:blipFill>
              <a:ln w="9525">
                <a:noFill/>
                <a:miter lim="800000"/>
                <a:headEnd/>
                <a:tailEnd/>
              </a:ln>
            </p:spPr>
          </p:pic>
          <p:pic>
            <p:nvPicPr>
              <p:cNvPr id="128" name="Picture 523"/>
              <p:cNvPicPr>
                <a:picLocks noChangeAspect="1" noChangeArrowheads="1"/>
              </p:cNvPicPr>
              <p:nvPr/>
            </p:nvPicPr>
            <p:blipFill>
              <a:blip r:embed="rId3"/>
              <a:srcRect/>
              <a:stretch>
                <a:fillRect/>
              </a:stretch>
            </p:blipFill>
            <p:spPr bwMode="auto">
              <a:xfrm>
                <a:off x="5864253" y="4068763"/>
                <a:ext cx="196850" cy="257175"/>
              </a:xfrm>
              <a:prstGeom prst="rect">
                <a:avLst/>
              </a:prstGeom>
              <a:blipFill dpi="0" rotWithShape="0">
                <a:blip/>
                <a:srcRect/>
                <a:stretch>
                  <a:fillRect/>
                </a:stretch>
              </a:blipFill>
              <a:ln w="9525">
                <a:noFill/>
                <a:miter lim="800000"/>
                <a:headEnd/>
                <a:tailEnd/>
              </a:ln>
            </p:spPr>
          </p:pic>
          <p:pic>
            <p:nvPicPr>
              <p:cNvPr id="129" name="Picture 524"/>
              <p:cNvPicPr>
                <a:picLocks noChangeAspect="1" noChangeArrowheads="1"/>
              </p:cNvPicPr>
              <p:nvPr/>
            </p:nvPicPr>
            <p:blipFill>
              <a:blip r:embed="rId7"/>
              <a:srcRect/>
              <a:stretch>
                <a:fillRect/>
              </a:stretch>
            </p:blipFill>
            <p:spPr bwMode="auto">
              <a:xfrm>
                <a:off x="6188103" y="4156075"/>
                <a:ext cx="131763" cy="503238"/>
              </a:xfrm>
              <a:prstGeom prst="rect">
                <a:avLst/>
              </a:prstGeom>
              <a:blipFill dpi="0" rotWithShape="0">
                <a:blip/>
                <a:srcRect/>
                <a:stretch>
                  <a:fillRect/>
                </a:stretch>
              </a:blipFill>
              <a:ln w="9525">
                <a:noFill/>
                <a:miter lim="800000"/>
                <a:headEnd/>
                <a:tailEnd/>
              </a:ln>
            </p:spPr>
          </p:pic>
          <p:pic>
            <p:nvPicPr>
              <p:cNvPr id="130" name="Picture 525"/>
              <p:cNvPicPr>
                <a:picLocks noChangeAspect="1" noChangeArrowheads="1"/>
              </p:cNvPicPr>
              <p:nvPr/>
            </p:nvPicPr>
            <p:blipFill>
              <a:blip r:embed="rId2"/>
              <a:srcRect/>
              <a:stretch>
                <a:fillRect/>
              </a:stretch>
            </p:blipFill>
            <p:spPr bwMode="auto">
              <a:xfrm>
                <a:off x="6161116" y="4068763"/>
                <a:ext cx="200025" cy="257175"/>
              </a:xfrm>
              <a:prstGeom prst="rect">
                <a:avLst/>
              </a:prstGeom>
              <a:blipFill dpi="0" rotWithShape="0">
                <a:blip/>
                <a:srcRect/>
                <a:stretch>
                  <a:fillRect/>
                </a:stretch>
              </a:blipFill>
              <a:ln w="9525">
                <a:noFill/>
                <a:miter lim="800000"/>
                <a:headEnd/>
                <a:tailEnd/>
              </a:ln>
            </p:spPr>
          </p:pic>
          <p:pic>
            <p:nvPicPr>
              <p:cNvPr id="131" name="Picture 526"/>
              <p:cNvPicPr>
                <a:picLocks noChangeAspect="1" noChangeArrowheads="1"/>
              </p:cNvPicPr>
              <p:nvPr/>
            </p:nvPicPr>
            <p:blipFill>
              <a:blip r:embed="rId7"/>
              <a:srcRect/>
              <a:stretch>
                <a:fillRect/>
              </a:stretch>
            </p:blipFill>
            <p:spPr bwMode="auto">
              <a:xfrm>
                <a:off x="5605491" y="4156075"/>
                <a:ext cx="131762" cy="503238"/>
              </a:xfrm>
              <a:prstGeom prst="rect">
                <a:avLst/>
              </a:prstGeom>
              <a:blipFill dpi="0" rotWithShape="0">
                <a:blip/>
                <a:srcRect/>
                <a:stretch>
                  <a:fillRect/>
                </a:stretch>
              </a:blipFill>
              <a:ln w="9525">
                <a:noFill/>
                <a:miter lim="800000"/>
                <a:headEnd/>
                <a:tailEnd/>
              </a:ln>
            </p:spPr>
          </p:pic>
          <p:pic>
            <p:nvPicPr>
              <p:cNvPr id="132" name="Picture 527"/>
              <p:cNvPicPr>
                <a:picLocks noChangeAspect="1" noChangeArrowheads="1"/>
              </p:cNvPicPr>
              <p:nvPr/>
            </p:nvPicPr>
            <p:blipFill>
              <a:blip r:embed="rId3"/>
              <a:srcRect/>
              <a:stretch>
                <a:fillRect/>
              </a:stretch>
            </p:blipFill>
            <p:spPr bwMode="auto">
              <a:xfrm>
                <a:off x="5580091" y="4068763"/>
                <a:ext cx="198437" cy="257175"/>
              </a:xfrm>
              <a:prstGeom prst="rect">
                <a:avLst/>
              </a:prstGeom>
              <a:blipFill dpi="0" rotWithShape="0">
                <a:blip/>
                <a:srcRect/>
                <a:stretch>
                  <a:fillRect/>
                </a:stretch>
              </a:blipFill>
              <a:ln w="9525">
                <a:noFill/>
                <a:miter lim="800000"/>
                <a:headEnd/>
                <a:tailEnd/>
              </a:ln>
            </p:spPr>
          </p:pic>
          <p:pic>
            <p:nvPicPr>
              <p:cNvPr id="133" name="Picture 528"/>
              <p:cNvPicPr>
                <a:picLocks noChangeAspect="1" noChangeArrowheads="1"/>
              </p:cNvPicPr>
              <p:nvPr/>
            </p:nvPicPr>
            <p:blipFill>
              <a:blip r:embed="rId2"/>
              <a:srcRect/>
              <a:stretch>
                <a:fillRect/>
              </a:stretch>
            </p:blipFill>
            <p:spPr bwMode="auto">
              <a:xfrm>
                <a:off x="5375303" y="3694113"/>
                <a:ext cx="200025" cy="254000"/>
              </a:xfrm>
              <a:prstGeom prst="rect">
                <a:avLst/>
              </a:prstGeom>
              <a:blipFill dpi="0" rotWithShape="0">
                <a:blip/>
                <a:srcRect/>
                <a:stretch>
                  <a:fillRect/>
                </a:stretch>
              </a:blipFill>
              <a:ln w="9525">
                <a:noFill/>
                <a:miter lim="800000"/>
                <a:headEnd/>
                <a:tailEnd/>
              </a:ln>
            </p:spPr>
          </p:pic>
          <p:pic>
            <p:nvPicPr>
              <p:cNvPr id="134" name="Picture 529"/>
              <p:cNvPicPr>
                <a:picLocks noChangeAspect="1" noChangeArrowheads="1"/>
              </p:cNvPicPr>
              <p:nvPr/>
            </p:nvPicPr>
            <p:blipFill>
              <a:blip r:embed="rId2"/>
              <a:srcRect/>
              <a:stretch>
                <a:fillRect/>
              </a:stretch>
            </p:blipFill>
            <p:spPr bwMode="auto">
              <a:xfrm>
                <a:off x="5562628" y="3840163"/>
                <a:ext cx="196850" cy="254000"/>
              </a:xfrm>
              <a:prstGeom prst="rect">
                <a:avLst/>
              </a:prstGeom>
              <a:blipFill dpi="0" rotWithShape="0">
                <a:blip/>
                <a:srcRect/>
                <a:stretch>
                  <a:fillRect/>
                </a:stretch>
              </a:blipFill>
              <a:ln w="9525">
                <a:noFill/>
                <a:miter lim="800000"/>
                <a:headEnd/>
                <a:tailEnd/>
              </a:ln>
            </p:spPr>
          </p:pic>
          <p:pic>
            <p:nvPicPr>
              <p:cNvPr id="135" name="Picture 530"/>
              <p:cNvPicPr>
                <a:picLocks noChangeAspect="1" noChangeArrowheads="1"/>
              </p:cNvPicPr>
              <p:nvPr/>
            </p:nvPicPr>
            <p:blipFill>
              <a:blip r:embed="rId2"/>
              <a:srcRect/>
              <a:stretch>
                <a:fillRect/>
              </a:stretch>
            </p:blipFill>
            <p:spPr bwMode="auto">
              <a:xfrm>
                <a:off x="5076853" y="3694113"/>
                <a:ext cx="198438" cy="254000"/>
              </a:xfrm>
              <a:prstGeom prst="rect">
                <a:avLst/>
              </a:prstGeom>
              <a:blipFill dpi="0" rotWithShape="0">
                <a:blip/>
                <a:srcRect/>
                <a:stretch>
                  <a:fillRect/>
                </a:stretch>
              </a:blipFill>
              <a:ln w="9525">
                <a:noFill/>
                <a:miter lim="800000"/>
                <a:headEnd/>
                <a:tailEnd/>
              </a:ln>
            </p:spPr>
          </p:pic>
          <p:pic>
            <p:nvPicPr>
              <p:cNvPr id="136" name="Picture 531"/>
              <p:cNvPicPr>
                <a:picLocks noChangeAspect="1" noChangeArrowheads="1"/>
              </p:cNvPicPr>
              <p:nvPr/>
            </p:nvPicPr>
            <p:blipFill>
              <a:blip r:embed="rId2"/>
              <a:srcRect/>
              <a:stretch>
                <a:fillRect/>
              </a:stretch>
            </p:blipFill>
            <p:spPr bwMode="auto">
              <a:xfrm>
                <a:off x="5259416" y="3778250"/>
                <a:ext cx="203200" cy="254000"/>
              </a:xfrm>
              <a:prstGeom prst="rect">
                <a:avLst/>
              </a:prstGeom>
              <a:blipFill dpi="0" rotWithShape="0">
                <a:blip/>
                <a:srcRect/>
                <a:stretch>
                  <a:fillRect/>
                </a:stretch>
              </a:blipFill>
              <a:ln w="9525">
                <a:noFill/>
                <a:miter lim="800000"/>
                <a:headEnd/>
                <a:tailEnd/>
              </a:ln>
            </p:spPr>
          </p:pic>
          <p:pic>
            <p:nvPicPr>
              <p:cNvPr id="137" name="Picture 532"/>
              <p:cNvPicPr>
                <a:picLocks noChangeAspect="1" noChangeArrowheads="1"/>
              </p:cNvPicPr>
              <p:nvPr/>
            </p:nvPicPr>
            <p:blipFill>
              <a:blip r:embed="rId2"/>
              <a:srcRect/>
              <a:stretch>
                <a:fillRect/>
              </a:stretch>
            </p:blipFill>
            <p:spPr bwMode="auto">
              <a:xfrm>
                <a:off x="5745191" y="3960813"/>
                <a:ext cx="196850" cy="254000"/>
              </a:xfrm>
              <a:prstGeom prst="rect">
                <a:avLst/>
              </a:prstGeom>
              <a:blipFill dpi="0" rotWithShape="0">
                <a:blip/>
                <a:srcRect/>
                <a:stretch>
                  <a:fillRect/>
                </a:stretch>
              </a:blipFill>
              <a:ln w="9525">
                <a:noFill/>
                <a:miter lim="800000"/>
                <a:headEnd/>
                <a:tailEnd/>
              </a:ln>
            </p:spPr>
          </p:pic>
          <p:grpSp>
            <p:nvGrpSpPr>
              <p:cNvPr id="138" name="Group 533"/>
              <p:cNvGrpSpPr>
                <a:grpSpLocks noChangeAspect="1"/>
              </p:cNvGrpSpPr>
              <p:nvPr/>
            </p:nvGrpSpPr>
            <p:grpSpPr bwMode="auto">
              <a:xfrm>
                <a:off x="5661053" y="3678238"/>
                <a:ext cx="500063" cy="254000"/>
                <a:chOff x="769" y="1576"/>
                <a:chExt cx="368" cy="188"/>
              </a:xfrm>
            </p:grpSpPr>
            <p:pic>
              <p:nvPicPr>
                <p:cNvPr id="317" name="Picture 534"/>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18" name="Picture 535"/>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139" name="Group 536"/>
              <p:cNvGrpSpPr>
                <a:grpSpLocks noChangeAspect="1"/>
              </p:cNvGrpSpPr>
              <p:nvPr/>
            </p:nvGrpSpPr>
            <p:grpSpPr bwMode="auto">
              <a:xfrm>
                <a:off x="5907116" y="3824288"/>
                <a:ext cx="496887" cy="252412"/>
                <a:chOff x="769" y="1576"/>
                <a:chExt cx="368" cy="188"/>
              </a:xfrm>
            </p:grpSpPr>
            <p:pic>
              <p:nvPicPr>
                <p:cNvPr id="315" name="Picture 537"/>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16" name="Picture 538"/>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140" name="Picture 539"/>
              <p:cNvPicPr>
                <a:picLocks noChangeAspect="1" noChangeArrowheads="1"/>
              </p:cNvPicPr>
              <p:nvPr/>
            </p:nvPicPr>
            <p:blipFill>
              <a:blip r:embed="rId2"/>
              <a:srcRect/>
              <a:stretch>
                <a:fillRect/>
              </a:stretch>
            </p:blipFill>
            <p:spPr bwMode="auto">
              <a:xfrm>
                <a:off x="6519891" y="3686175"/>
                <a:ext cx="201612" cy="254000"/>
              </a:xfrm>
              <a:prstGeom prst="rect">
                <a:avLst/>
              </a:prstGeom>
              <a:blipFill dpi="0" rotWithShape="0">
                <a:blip/>
                <a:srcRect/>
                <a:stretch>
                  <a:fillRect/>
                </a:stretch>
              </a:blipFill>
              <a:ln w="9525">
                <a:noFill/>
                <a:miter lim="800000"/>
                <a:headEnd/>
                <a:tailEnd/>
              </a:ln>
            </p:spPr>
          </p:pic>
          <p:pic>
            <p:nvPicPr>
              <p:cNvPr id="141" name="Picture 540"/>
              <p:cNvPicPr>
                <a:picLocks noChangeAspect="1" noChangeArrowheads="1"/>
              </p:cNvPicPr>
              <p:nvPr/>
            </p:nvPicPr>
            <p:blipFill>
              <a:blip r:embed="rId2"/>
              <a:srcRect/>
              <a:stretch>
                <a:fillRect/>
              </a:stretch>
            </p:blipFill>
            <p:spPr bwMode="auto">
              <a:xfrm>
                <a:off x="6705628" y="3832225"/>
                <a:ext cx="200025" cy="254000"/>
              </a:xfrm>
              <a:prstGeom prst="rect">
                <a:avLst/>
              </a:prstGeom>
              <a:blipFill dpi="0" rotWithShape="0">
                <a:blip/>
                <a:srcRect/>
                <a:stretch>
                  <a:fillRect/>
                </a:stretch>
              </a:blipFill>
              <a:ln w="9525">
                <a:noFill/>
                <a:miter lim="800000"/>
                <a:headEnd/>
                <a:tailEnd/>
              </a:ln>
            </p:spPr>
          </p:pic>
          <p:pic>
            <p:nvPicPr>
              <p:cNvPr id="142" name="Picture 541"/>
              <p:cNvPicPr>
                <a:picLocks noChangeAspect="1" noChangeArrowheads="1"/>
              </p:cNvPicPr>
              <p:nvPr/>
            </p:nvPicPr>
            <p:blipFill>
              <a:blip r:embed="rId2"/>
              <a:srcRect/>
              <a:stretch>
                <a:fillRect/>
              </a:stretch>
            </p:blipFill>
            <p:spPr bwMode="auto">
              <a:xfrm>
                <a:off x="6581803" y="3956050"/>
                <a:ext cx="200025" cy="254000"/>
              </a:xfrm>
              <a:prstGeom prst="rect">
                <a:avLst/>
              </a:prstGeom>
              <a:blipFill dpi="0" rotWithShape="0">
                <a:blip/>
                <a:srcRect/>
                <a:stretch>
                  <a:fillRect/>
                </a:stretch>
              </a:blipFill>
              <a:ln w="9525">
                <a:noFill/>
                <a:miter lim="800000"/>
                <a:headEnd/>
                <a:tailEnd/>
              </a:ln>
            </p:spPr>
          </p:pic>
          <p:pic>
            <p:nvPicPr>
              <p:cNvPr id="143" name="Picture 542"/>
              <p:cNvPicPr>
                <a:picLocks noChangeAspect="1" noChangeArrowheads="1"/>
              </p:cNvPicPr>
              <p:nvPr/>
            </p:nvPicPr>
            <p:blipFill>
              <a:blip r:embed="rId7"/>
              <a:srcRect/>
              <a:stretch>
                <a:fillRect/>
              </a:stretch>
            </p:blipFill>
            <p:spPr bwMode="auto">
              <a:xfrm>
                <a:off x="1281141" y="3319463"/>
                <a:ext cx="138112" cy="504825"/>
              </a:xfrm>
              <a:prstGeom prst="rect">
                <a:avLst/>
              </a:prstGeom>
              <a:blipFill dpi="0" rotWithShape="0">
                <a:blip/>
                <a:srcRect/>
                <a:stretch>
                  <a:fillRect/>
                </a:stretch>
              </a:blipFill>
              <a:ln w="9525">
                <a:noFill/>
                <a:miter lim="800000"/>
                <a:headEnd/>
                <a:tailEnd/>
              </a:ln>
            </p:spPr>
          </p:pic>
          <p:pic>
            <p:nvPicPr>
              <p:cNvPr id="144" name="Picture 543"/>
              <p:cNvPicPr>
                <a:picLocks noChangeAspect="1" noChangeArrowheads="1"/>
              </p:cNvPicPr>
              <p:nvPr/>
            </p:nvPicPr>
            <p:blipFill>
              <a:blip r:embed="rId2"/>
              <a:srcRect/>
              <a:stretch>
                <a:fillRect/>
              </a:stretch>
            </p:blipFill>
            <p:spPr bwMode="auto">
              <a:xfrm>
                <a:off x="1257328" y="3233738"/>
                <a:ext cx="198438" cy="255587"/>
              </a:xfrm>
              <a:prstGeom prst="rect">
                <a:avLst/>
              </a:prstGeom>
              <a:blipFill dpi="0" rotWithShape="0">
                <a:blip/>
                <a:srcRect/>
                <a:stretch>
                  <a:fillRect/>
                </a:stretch>
              </a:blipFill>
              <a:ln w="9525">
                <a:noFill/>
                <a:miter lim="800000"/>
                <a:headEnd/>
                <a:tailEnd/>
              </a:ln>
            </p:spPr>
          </p:pic>
          <p:pic>
            <p:nvPicPr>
              <p:cNvPr id="145" name="Picture 544"/>
              <p:cNvPicPr>
                <a:picLocks noChangeAspect="1" noChangeArrowheads="1"/>
              </p:cNvPicPr>
              <p:nvPr/>
            </p:nvPicPr>
            <p:blipFill>
              <a:blip r:embed="rId7"/>
              <a:srcRect/>
              <a:stretch>
                <a:fillRect/>
              </a:stretch>
            </p:blipFill>
            <p:spPr bwMode="auto">
              <a:xfrm>
                <a:off x="1358928" y="3543300"/>
                <a:ext cx="138113" cy="504825"/>
              </a:xfrm>
              <a:prstGeom prst="rect">
                <a:avLst/>
              </a:prstGeom>
              <a:blipFill dpi="0" rotWithShape="0">
                <a:blip/>
                <a:srcRect/>
                <a:stretch>
                  <a:fillRect/>
                </a:stretch>
              </a:blipFill>
              <a:ln w="9525">
                <a:noFill/>
                <a:miter lim="800000"/>
                <a:headEnd/>
                <a:tailEnd/>
              </a:ln>
            </p:spPr>
          </p:pic>
          <p:pic>
            <p:nvPicPr>
              <p:cNvPr id="146" name="Picture 545"/>
              <p:cNvPicPr>
                <a:picLocks noChangeAspect="1" noChangeArrowheads="1"/>
              </p:cNvPicPr>
              <p:nvPr/>
            </p:nvPicPr>
            <p:blipFill>
              <a:blip r:embed="rId2"/>
              <a:srcRect/>
              <a:stretch>
                <a:fillRect/>
              </a:stretch>
            </p:blipFill>
            <p:spPr bwMode="auto">
              <a:xfrm>
                <a:off x="1335116" y="3457575"/>
                <a:ext cx="200025" cy="255588"/>
              </a:xfrm>
              <a:prstGeom prst="rect">
                <a:avLst/>
              </a:prstGeom>
              <a:blipFill dpi="0" rotWithShape="0">
                <a:blip/>
                <a:srcRect/>
                <a:stretch>
                  <a:fillRect/>
                </a:stretch>
              </a:blipFill>
              <a:ln w="9525">
                <a:noFill/>
                <a:miter lim="800000"/>
                <a:headEnd/>
                <a:tailEnd/>
              </a:ln>
            </p:spPr>
          </p:pic>
          <p:grpSp>
            <p:nvGrpSpPr>
              <p:cNvPr id="147" name="Group 546"/>
              <p:cNvGrpSpPr>
                <a:grpSpLocks noChangeAspect="1"/>
              </p:cNvGrpSpPr>
              <p:nvPr/>
            </p:nvGrpSpPr>
            <p:grpSpPr bwMode="auto">
              <a:xfrm flipH="1">
                <a:off x="1324003" y="4032250"/>
                <a:ext cx="211138" cy="587375"/>
                <a:chOff x="873" y="2568"/>
                <a:chExt cx="148" cy="436"/>
              </a:xfrm>
            </p:grpSpPr>
            <p:pic>
              <p:nvPicPr>
                <p:cNvPr id="313" name="Picture 547"/>
                <p:cNvPicPr>
                  <a:picLocks noChangeAspect="1" noChangeArrowheads="1"/>
                </p:cNvPicPr>
                <p:nvPr/>
              </p:nvPicPr>
              <p:blipFill>
                <a:blip r:embed="rId7"/>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314" name="Picture 548"/>
                <p:cNvPicPr>
                  <a:picLocks noChangeAspect="1" noChangeArrowheads="1"/>
                </p:cNvPicPr>
                <p:nvPr/>
              </p:nvPicPr>
              <p:blipFill>
                <a:blip r:embed="rId2"/>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148" name="Picture 549"/>
              <p:cNvPicPr>
                <a:picLocks noChangeAspect="1" noChangeArrowheads="1"/>
              </p:cNvPicPr>
              <p:nvPr/>
            </p:nvPicPr>
            <p:blipFill>
              <a:blip r:embed="rId2"/>
              <a:srcRect/>
              <a:stretch>
                <a:fillRect/>
              </a:stretch>
            </p:blipFill>
            <p:spPr bwMode="auto">
              <a:xfrm>
                <a:off x="4208491" y="3694113"/>
                <a:ext cx="198437" cy="254000"/>
              </a:xfrm>
              <a:prstGeom prst="rect">
                <a:avLst/>
              </a:prstGeom>
              <a:blipFill dpi="0" rotWithShape="0">
                <a:blip/>
                <a:srcRect/>
                <a:stretch>
                  <a:fillRect/>
                </a:stretch>
              </a:blipFill>
              <a:ln w="9525">
                <a:noFill/>
                <a:miter lim="800000"/>
                <a:headEnd/>
                <a:tailEnd/>
              </a:ln>
            </p:spPr>
          </p:pic>
          <p:pic>
            <p:nvPicPr>
              <p:cNvPr id="149" name="Picture 550"/>
              <p:cNvPicPr>
                <a:picLocks noChangeAspect="1" noChangeArrowheads="1"/>
              </p:cNvPicPr>
              <p:nvPr/>
            </p:nvPicPr>
            <p:blipFill>
              <a:blip r:embed="rId2"/>
              <a:srcRect/>
              <a:stretch>
                <a:fillRect/>
              </a:stretch>
            </p:blipFill>
            <p:spPr bwMode="auto">
              <a:xfrm>
                <a:off x="3692553" y="3956050"/>
                <a:ext cx="200025" cy="254000"/>
              </a:xfrm>
              <a:prstGeom prst="rect">
                <a:avLst/>
              </a:prstGeom>
              <a:blipFill dpi="0" rotWithShape="0">
                <a:blip/>
                <a:srcRect/>
                <a:stretch>
                  <a:fillRect/>
                </a:stretch>
              </a:blipFill>
              <a:ln w="9525">
                <a:noFill/>
                <a:miter lim="800000"/>
                <a:headEnd/>
                <a:tailEnd/>
              </a:ln>
            </p:spPr>
          </p:pic>
          <p:pic>
            <p:nvPicPr>
              <p:cNvPr id="150" name="Picture 551"/>
              <p:cNvPicPr>
                <a:picLocks noChangeAspect="1" noChangeArrowheads="1"/>
              </p:cNvPicPr>
              <p:nvPr/>
            </p:nvPicPr>
            <p:blipFill>
              <a:blip r:embed="rId2"/>
              <a:srcRect/>
              <a:stretch>
                <a:fillRect/>
              </a:stretch>
            </p:blipFill>
            <p:spPr bwMode="auto">
              <a:xfrm>
                <a:off x="4275166" y="3960813"/>
                <a:ext cx="203200" cy="254000"/>
              </a:xfrm>
              <a:prstGeom prst="rect">
                <a:avLst/>
              </a:prstGeom>
              <a:blipFill dpi="0" rotWithShape="0">
                <a:blip/>
                <a:srcRect/>
                <a:stretch>
                  <a:fillRect/>
                </a:stretch>
              </a:blipFill>
              <a:ln w="9525">
                <a:noFill/>
                <a:miter lim="800000"/>
                <a:headEnd/>
                <a:tailEnd/>
              </a:ln>
            </p:spPr>
          </p:pic>
          <p:pic>
            <p:nvPicPr>
              <p:cNvPr id="151" name="Picture 552"/>
              <p:cNvPicPr>
                <a:picLocks noChangeAspect="1" noChangeArrowheads="1"/>
              </p:cNvPicPr>
              <p:nvPr/>
            </p:nvPicPr>
            <p:blipFill>
              <a:blip r:embed="rId2"/>
              <a:srcRect/>
              <a:stretch>
                <a:fillRect/>
              </a:stretch>
            </p:blipFill>
            <p:spPr bwMode="auto">
              <a:xfrm>
                <a:off x="4394228" y="3840163"/>
                <a:ext cx="196850" cy="254000"/>
              </a:xfrm>
              <a:prstGeom prst="rect">
                <a:avLst/>
              </a:prstGeom>
              <a:blipFill dpi="0" rotWithShape="0">
                <a:blip/>
                <a:srcRect/>
                <a:stretch>
                  <a:fillRect/>
                </a:stretch>
              </a:blipFill>
              <a:ln w="9525">
                <a:noFill/>
                <a:miter lim="800000"/>
                <a:headEnd/>
                <a:tailEnd/>
              </a:ln>
            </p:spPr>
          </p:pic>
          <p:pic>
            <p:nvPicPr>
              <p:cNvPr id="152" name="Picture 553"/>
              <p:cNvPicPr>
                <a:picLocks noChangeAspect="1" noChangeArrowheads="1"/>
              </p:cNvPicPr>
              <p:nvPr/>
            </p:nvPicPr>
            <p:blipFill>
              <a:blip r:embed="rId7"/>
              <a:srcRect/>
              <a:stretch>
                <a:fillRect/>
              </a:stretch>
            </p:blipFill>
            <p:spPr bwMode="auto">
              <a:xfrm>
                <a:off x="1095403" y="3198813"/>
                <a:ext cx="131763" cy="503237"/>
              </a:xfrm>
              <a:prstGeom prst="rect">
                <a:avLst/>
              </a:prstGeom>
              <a:blipFill dpi="0" rotWithShape="0">
                <a:blip/>
                <a:srcRect/>
                <a:stretch>
                  <a:fillRect/>
                </a:stretch>
              </a:blipFill>
              <a:ln w="9525">
                <a:noFill/>
                <a:miter lim="800000"/>
                <a:headEnd/>
                <a:tailEnd/>
              </a:ln>
            </p:spPr>
          </p:pic>
          <p:pic>
            <p:nvPicPr>
              <p:cNvPr id="153" name="Picture 554"/>
              <p:cNvPicPr>
                <a:picLocks noChangeAspect="1" noChangeArrowheads="1"/>
              </p:cNvPicPr>
              <p:nvPr/>
            </p:nvPicPr>
            <p:blipFill>
              <a:blip r:embed="rId4"/>
              <a:srcRect/>
              <a:stretch>
                <a:fillRect/>
              </a:stretch>
            </p:blipFill>
            <p:spPr bwMode="auto">
              <a:xfrm>
                <a:off x="1116041" y="3640138"/>
                <a:ext cx="133350" cy="501650"/>
              </a:xfrm>
              <a:prstGeom prst="rect">
                <a:avLst/>
              </a:prstGeom>
              <a:blipFill dpi="0" rotWithShape="0">
                <a:blip/>
                <a:srcRect/>
                <a:stretch>
                  <a:fillRect/>
                </a:stretch>
              </a:blipFill>
              <a:ln w="9525">
                <a:noFill/>
                <a:miter lim="800000"/>
                <a:headEnd/>
                <a:tailEnd/>
              </a:ln>
            </p:spPr>
          </p:pic>
          <p:pic>
            <p:nvPicPr>
              <p:cNvPr id="154" name="Picture 555"/>
              <p:cNvPicPr>
                <a:picLocks noChangeAspect="1" noChangeArrowheads="1"/>
              </p:cNvPicPr>
              <p:nvPr/>
            </p:nvPicPr>
            <p:blipFill>
              <a:blip r:embed="rId5"/>
              <a:srcRect/>
              <a:stretch>
                <a:fillRect/>
              </a:stretch>
            </p:blipFill>
            <p:spPr bwMode="auto">
              <a:xfrm>
                <a:off x="1089053" y="3975100"/>
                <a:ext cx="200025" cy="254000"/>
              </a:xfrm>
              <a:prstGeom prst="rect">
                <a:avLst/>
              </a:prstGeom>
              <a:blipFill dpi="0" rotWithShape="0">
                <a:blip/>
                <a:srcRect/>
                <a:stretch>
                  <a:fillRect/>
                </a:stretch>
              </a:blipFill>
              <a:ln w="9525">
                <a:noFill/>
                <a:miter lim="800000"/>
                <a:headEnd/>
                <a:tailEnd/>
              </a:ln>
            </p:spPr>
          </p:pic>
          <p:pic>
            <p:nvPicPr>
              <p:cNvPr id="155" name="Picture 556"/>
              <p:cNvPicPr>
                <a:picLocks noChangeAspect="1" noChangeArrowheads="1"/>
              </p:cNvPicPr>
              <p:nvPr/>
            </p:nvPicPr>
            <p:blipFill>
              <a:blip r:embed="rId8"/>
              <a:srcRect/>
              <a:stretch>
                <a:fillRect/>
              </a:stretch>
            </p:blipFill>
            <p:spPr bwMode="auto">
              <a:xfrm>
                <a:off x="1227166" y="3824288"/>
                <a:ext cx="138112" cy="501650"/>
              </a:xfrm>
              <a:prstGeom prst="rect">
                <a:avLst/>
              </a:prstGeom>
              <a:blipFill dpi="0" rotWithShape="0">
                <a:blip/>
                <a:srcRect/>
                <a:stretch>
                  <a:fillRect/>
                </a:stretch>
              </a:blipFill>
              <a:ln w="9525">
                <a:noFill/>
                <a:miter lim="800000"/>
                <a:headEnd/>
                <a:tailEnd/>
              </a:ln>
            </p:spPr>
          </p:pic>
          <p:pic>
            <p:nvPicPr>
              <p:cNvPr id="156" name="Picture 557"/>
              <p:cNvPicPr>
                <a:picLocks noChangeAspect="1" noChangeArrowheads="1"/>
              </p:cNvPicPr>
              <p:nvPr/>
            </p:nvPicPr>
            <p:blipFill>
              <a:blip r:embed="rId9"/>
              <a:srcRect/>
              <a:stretch>
                <a:fillRect/>
              </a:stretch>
            </p:blipFill>
            <p:spPr bwMode="auto">
              <a:xfrm>
                <a:off x="1184303" y="4157663"/>
                <a:ext cx="209550" cy="254000"/>
              </a:xfrm>
              <a:prstGeom prst="rect">
                <a:avLst/>
              </a:prstGeom>
              <a:blipFill dpi="0" rotWithShape="0">
                <a:blip/>
                <a:srcRect/>
                <a:stretch>
                  <a:fillRect/>
                </a:stretch>
              </a:blipFill>
              <a:ln w="9525">
                <a:noFill/>
                <a:miter lim="800000"/>
                <a:headEnd/>
                <a:tailEnd/>
              </a:ln>
            </p:spPr>
          </p:pic>
          <p:pic>
            <p:nvPicPr>
              <p:cNvPr id="157" name="Picture 558"/>
              <p:cNvPicPr>
                <a:picLocks noChangeAspect="1" noChangeArrowheads="1"/>
              </p:cNvPicPr>
              <p:nvPr/>
            </p:nvPicPr>
            <p:blipFill>
              <a:blip r:embed="rId2"/>
              <a:srcRect/>
              <a:stretch>
                <a:fillRect/>
              </a:stretch>
            </p:blipFill>
            <p:spPr bwMode="auto">
              <a:xfrm>
                <a:off x="3236941" y="3081338"/>
                <a:ext cx="196850" cy="254000"/>
              </a:xfrm>
              <a:prstGeom prst="rect">
                <a:avLst/>
              </a:prstGeom>
              <a:blipFill dpi="0" rotWithShape="0">
                <a:blip/>
                <a:srcRect/>
                <a:stretch>
                  <a:fillRect/>
                </a:stretch>
              </a:blipFill>
              <a:ln w="9525">
                <a:noFill/>
                <a:miter lim="800000"/>
                <a:headEnd/>
                <a:tailEnd/>
              </a:ln>
            </p:spPr>
          </p:pic>
          <p:pic>
            <p:nvPicPr>
              <p:cNvPr id="158" name="Picture 559"/>
              <p:cNvPicPr>
                <a:picLocks noChangeAspect="1" noChangeArrowheads="1"/>
              </p:cNvPicPr>
              <p:nvPr/>
            </p:nvPicPr>
            <p:blipFill>
              <a:blip r:embed="rId2"/>
              <a:srcRect/>
              <a:stretch>
                <a:fillRect/>
              </a:stretch>
            </p:blipFill>
            <p:spPr bwMode="auto">
              <a:xfrm>
                <a:off x="3536978" y="3081338"/>
                <a:ext cx="196850" cy="254000"/>
              </a:xfrm>
              <a:prstGeom prst="rect">
                <a:avLst/>
              </a:prstGeom>
              <a:blipFill dpi="0" rotWithShape="0">
                <a:blip/>
                <a:srcRect/>
                <a:stretch>
                  <a:fillRect/>
                </a:stretch>
              </a:blipFill>
              <a:ln w="9525">
                <a:noFill/>
                <a:miter lim="800000"/>
                <a:headEnd/>
                <a:tailEnd/>
              </a:ln>
            </p:spPr>
          </p:pic>
          <p:pic>
            <p:nvPicPr>
              <p:cNvPr id="159" name="Picture 560"/>
              <p:cNvPicPr>
                <a:picLocks noChangeAspect="1" noChangeArrowheads="1"/>
              </p:cNvPicPr>
              <p:nvPr/>
            </p:nvPicPr>
            <p:blipFill>
              <a:blip r:embed="rId2"/>
              <a:srcRect/>
              <a:stretch>
                <a:fillRect/>
              </a:stretch>
            </p:blipFill>
            <p:spPr bwMode="auto">
              <a:xfrm>
                <a:off x="3371878" y="3203575"/>
                <a:ext cx="196850" cy="254000"/>
              </a:xfrm>
              <a:prstGeom prst="rect">
                <a:avLst/>
              </a:prstGeom>
              <a:blipFill dpi="0" rotWithShape="0">
                <a:blip/>
                <a:srcRect/>
                <a:stretch>
                  <a:fillRect/>
                </a:stretch>
              </a:blipFill>
              <a:ln w="9525">
                <a:noFill/>
                <a:miter lim="800000"/>
                <a:headEnd/>
                <a:tailEnd/>
              </a:ln>
            </p:spPr>
          </p:pic>
          <p:pic>
            <p:nvPicPr>
              <p:cNvPr id="160" name="Picture 561"/>
              <p:cNvPicPr>
                <a:picLocks noChangeAspect="1" noChangeArrowheads="1"/>
              </p:cNvPicPr>
              <p:nvPr/>
            </p:nvPicPr>
            <p:blipFill>
              <a:blip r:embed="rId2"/>
              <a:srcRect/>
              <a:stretch>
                <a:fillRect/>
              </a:stretch>
            </p:blipFill>
            <p:spPr bwMode="auto">
              <a:xfrm>
                <a:off x="3506816" y="3324225"/>
                <a:ext cx="196850" cy="254000"/>
              </a:xfrm>
              <a:prstGeom prst="rect">
                <a:avLst/>
              </a:prstGeom>
              <a:blipFill dpi="0" rotWithShape="0">
                <a:blip/>
                <a:srcRect/>
                <a:stretch>
                  <a:fillRect/>
                </a:stretch>
              </a:blipFill>
              <a:ln w="9525">
                <a:noFill/>
                <a:miter lim="800000"/>
                <a:headEnd/>
                <a:tailEnd/>
              </a:ln>
            </p:spPr>
          </p:pic>
          <p:pic>
            <p:nvPicPr>
              <p:cNvPr id="161" name="Picture 562"/>
              <p:cNvPicPr>
                <a:picLocks noChangeAspect="1" noChangeArrowheads="1"/>
              </p:cNvPicPr>
              <p:nvPr/>
            </p:nvPicPr>
            <p:blipFill>
              <a:blip r:embed="rId2"/>
              <a:srcRect/>
              <a:stretch>
                <a:fillRect/>
              </a:stretch>
            </p:blipFill>
            <p:spPr bwMode="auto">
              <a:xfrm>
                <a:off x="3222653" y="3324225"/>
                <a:ext cx="196850" cy="254000"/>
              </a:xfrm>
              <a:prstGeom prst="rect">
                <a:avLst/>
              </a:prstGeom>
              <a:blipFill dpi="0" rotWithShape="0">
                <a:blip/>
                <a:srcRect/>
                <a:stretch>
                  <a:fillRect/>
                </a:stretch>
              </a:blipFill>
              <a:ln w="9525">
                <a:noFill/>
                <a:miter lim="800000"/>
                <a:headEnd/>
                <a:tailEnd/>
              </a:ln>
            </p:spPr>
          </p:pic>
          <p:pic>
            <p:nvPicPr>
              <p:cNvPr id="162" name="Picture 563"/>
              <p:cNvPicPr>
                <a:picLocks noChangeAspect="1" noChangeArrowheads="1"/>
              </p:cNvPicPr>
              <p:nvPr/>
            </p:nvPicPr>
            <p:blipFill>
              <a:blip r:embed="rId2"/>
              <a:srcRect/>
              <a:stretch>
                <a:fillRect/>
              </a:stretch>
            </p:blipFill>
            <p:spPr bwMode="auto">
              <a:xfrm>
                <a:off x="3360766" y="3449638"/>
                <a:ext cx="193675" cy="252412"/>
              </a:xfrm>
              <a:prstGeom prst="rect">
                <a:avLst/>
              </a:prstGeom>
              <a:blipFill dpi="0" rotWithShape="0">
                <a:blip/>
                <a:srcRect/>
                <a:stretch>
                  <a:fillRect/>
                </a:stretch>
              </a:blipFill>
              <a:ln w="9525">
                <a:noFill/>
                <a:miter lim="800000"/>
                <a:headEnd/>
                <a:tailEnd/>
              </a:ln>
            </p:spPr>
          </p:pic>
          <p:pic>
            <p:nvPicPr>
              <p:cNvPr id="163" name="Picture 564"/>
              <p:cNvPicPr>
                <a:picLocks noChangeAspect="1" noChangeArrowheads="1"/>
              </p:cNvPicPr>
              <p:nvPr/>
            </p:nvPicPr>
            <p:blipFill>
              <a:blip r:embed="rId3"/>
              <a:srcRect/>
              <a:stretch>
                <a:fillRect/>
              </a:stretch>
            </p:blipFill>
            <p:spPr bwMode="auto">
              <a:xfrm>
                <a:off x="3824316" y="3081338"/>
                <a:ext cx="200025" cy="254000"/>
              </a:xfrm>
              <a:prstGeom prst="rect">
                <a:avLst/>
              </a:prstGeom>
              <a:blipFill dpi="0" rotWithShape="0">
                <a:blip/>
                <a:srcRect/>
                <a:stretch>
                  <a:fillRect/>
                </a:stretch>
              </a:blipFill>
              <a:ln w="9525">
                <a:noFill/>
                <a:miter lim="800000"/>
                <a:headEnd/>
                <a:tailEnd/>
              </a:ln>
            </p:spPr>
          </p:pic>
          <p:pic>
            <p:nvPicPr>
              <p:cNvPr id="164" name="Picture 565"/>
              <p:cNvPicPr>
                <a:picLocks noChangeAspect="1" noChangeArrowheads="1"/>
              </p:cNvPicPr>
              <p:nvPr/>
            </p:nvPicPr>
            <p:blipFill>
              <a:blip r:embed="rId2"/>
              <a:srcRect/>
              <a:stretch>
                <a:fillRect/>
              </a:stretch>
            </p:blipFill>
            <p:spPr bwMode="auto">
              <a:xfrm>
                <a:off x="3670328" y="3203575"/>
                <a:ext cx="198438" cy="254000"/>
              </a:xfrm>
              <a:prstGeom prst="rect">
                <a:avLst/>
              </a:prstGeom>
              <a:blipFill dpi="0" rotWithShape="0">
                <a:blip/>
                <a:srcRect/>
                <a:stretch>
                  <a:fillRect/>
                </a:stretch>
              </a:blipFill>
              <a:ln w="9525">
                <a:noFill/>
                <a:miter lim="800000"/>
                <a:headEnd/>
                <a:tailEnd/>
              </a:ln>
            </p:spPr>
          </p:pic>
          <p:pic>
            <p:nvPicPr>
              <p:cNvPr id="165" name="Picture 566"/>
              <p:cNvPicPr>
                <a:picLocks noChangeAspect="1" noChangeArrowheads="1"/>
              </p:cNvPicPr>
              <p:nvPr/>
            </p:nvPicPr>
            <p:blipFill>
              <a:blip r:embed="rId3"/>
              <a:srcRect/>
              <a:stretch>
                <a:fillRect/>
              </a:stretch>
            </p:blipFill>
            <p:spPr bwMode="auto">
              <a:xfrm>
                <a:off x="3962428" y="3203575"/>
                <a:ext cx="193675" cy="254000"/>
              </a:xfrm>
              <a:prstGeom prst="rect">
                <a:avLst/>
              </a:prstGeom>
              <a:blipFill dpi="0" rotWithShape="0">
                <a:blip/>
                <a:srcRect/>
                <a:stretch>
                  <a:fillRect/>
                </a:stretch>
              </a:blipFill>
              <a:ln w="9525">
                <a:noFill/>
                <a:miter lim="800000"/>
                <a:headEnd/>
                <a:tailEnd/>
              </a:ln>
            </p:spPr>
          </p:pic>
          <p:pic>
            <p:nvPicPr>
              <p:cNvPr id="166" name="Picture 567"/>
              <p:cNvPicPr>
                <a:picLocks noChangeAspect="1" noChangeArrowheads="1"/>
              </p:cNvPicPr>
              <p:nvPr/>
            </p:nvPicPr>
            <p:blipFill>
              <a:blip r:embed="rId2"/>
              <a:srcRect/>
              <a:stretch>
                <a:fillRect/>
              </a:stretch>
            </p:blipFill>
            <p:spPr bwMode="auto">
              <a:xfrm>
                <a:off x="3805266" y="3324225"/>
                <a:ext cx="196850" cy="254000"/>
              </a:xfrm>
              <a:prstGeom prst="rect">
                <a:avLst/>
              </a:prstGeom>
              <a:blipFill dpi="0" rotWithShape="0">
                <a:blip/>
                <a:srcRect/>
                <a:stretch>
                  <a:fillRect/>
                </a:stretch>
              </a:blipFill>
              <a:ln w="9525">
                <a:noFill/>
                <a:miter lim="800000"/>
                <a:headEnd/>
                <a:tailEnd/>
              </a:ln>
            </p:spPr>
          </p:pic>
          <p:pic>
            <p:nvPicPr>
              <p:cNvPr id="167" name="Picture 568"/>
              <p:cNvPicPr>
                <a:picLocks noChangeAspect="1" noChangeArrowheads="1"/>
              </p:cNvPicPr>
              <p:nvPr/>
            </p:nvPicPr>
            <p:blipFill>
              <a:blip r:embed="rId3"/>
              <a:srcRect/>
              <a:stretch>
                <a:fillRect/>
              </a:stretch>
            </p:blipFill>
            <p:spPr bwMode="auto">
              <a:xfrm>
                <a:off x="4097366" y="3324225"/>
                <a:ext cx="196850" cy="254000"/>
              </a:xfrm>
              <a:prstGeom prst="rect">
                <a:avLst/>
              </a:prstGeom>
              <a:blipFill dpi="0" rotWithShape="0">
                <a:blip/>
                <a:srcRect/>
                <a:stretch>
                  <a:fillRect/>
                </a:stretch>
              </a:blipFill>
              <a:ln w="9525">
                <a:noFill/>
                <a:miter lim="800000"/>
                <a:headEnd/>
                <a:tailEnd/>
              </a:ln>
            </p:spPr>
          </p:pic>
          <p:pic>
            <p:nvPicPr>
              <p:cNvPr id="168" name="Picture 569"/>
              <p:cNvPicPr>
                <a:picLocks noChangeAspect="1" noChangeArrowheads="1"/>
              </p:cNvPicPr>
              <p:nvPr/>
            </p:nvPicPr>
            <p:blipFill>
              <a:blip r:embed="rId2"/>
              <a:srcRect/>
              <a:stretch>
                <a:fillRect/>
              </a:stretch>
            </p:blipFill>
            <p:spPr bwMode="auto">
              <a:xfrm>
                <a:off x="3641753" y="3449638"/>
                <a:ext cx="200025" cy="252412"/>
              </a:xfrm>
              <a:prstGeom prst="rect">
                <a:avLst/>
              </a:prstGeom>
              <a:blipFill dpi="0" rotWithShape="0">
                <a:blip/>
                <a:srcRect/>
                <a:stretch>
                  <a:fillRect/>
                </a:stretch>
              </a:blipFill>
              <a:ln w="9525">
                <a:noFill/>
                <a:miter lim="800000"/>
                <a:headEnd/>
                <a:tailEnd/>
              </a:ln>
            </p:spPr>
          </p:pic>
          <p:pic>
            <p:nvPicPr>
              <p:cNvPr id="169" name="Picture 570"/>
              <p:cNvPicPr>
                <a:picLocks noChangeAspect="1" noChangeArrowheads="1"/>
              </p:cNvPicPr>
              <p:nvPr/>
            </p:nvPicPr>
            <p:blipFill>
              <a:blip r:embed="rId2"/>
              <a:srcRect/>
              <a:stretch>
                <a:fillRect/>
              </a:stretch>
            </p:blipFill>
            <p:spPr bwMode="auto">
              <a:xfrm>
                <a:off x="3229003" y="3570288"/>
                <a:ext cx="200025" cy="254000"/>
              </a:xfrm>
              <a:prstGeom prst="rect">
                <a:avLst/>
              </a:prstGeom>
              <a:blipFill dpi="0" rotWithShape="0">
                <a:blip/>
                <a:srcRect/>
                <a:stretch>
                  <a:fillRect/>
                </a:stretch>
              </a:blipFill>
              <a:ln w="9525">
                <a:noFill/>
                <a:miter lim="800000"/>
                <a:headEnd/>
                <a:tailEnd/>
              </a:ln>
            </p:spPr>
          </p:pic>
          <p:pic>
            <p:nvPicPr>
              <p:cNvPr id="170" name="Picture 571"/>
              <p:cNvPicPr>
                <a:picLocks noChangeAspect="1" noChangeArrowheads="1"/>
              </p:cNvPicPr>
              <p:nvPr/>
            </p:nvPicPr>
            <p:blipFill>
              <a:blip r:embed="rId2"/>
              <a:srcRect/>
              <a:stretch>
                <a:fillRect/>
              </a:stretch>
            </p:blipFill>
            <p:spPr bwMode="auto">
              <a:xfrm>
                <a:off x="4075141" y="3570288"/>
                <a:ext cx="196850" cy="254000"/>
              </a:xfrm>
              <a:prstGeom prst="rect">
                <a:avLst/>
              </a:prstGeom>
              <a:blipFill dpi="0" rotWithShape="0">
                <a:blip/>
                <a:srcRect/>
                <a:stretch>
                  <a:fillRect/>
                </a:stretch>
              </a:blipFill>
              <a:ln w="9525">
                <a:noFill/>
                <a:miter lim="800000"/>
                <a:headEnd/>
                <a:tailEnd/>
              </a:ln>
            </p:spPr>
          </p:pic>
          <p:pic>
            <p:nvPicPr>
              <p:cNvPr id="171" name="Picture 572"/>
              <p:cNvPicPr>
                <a:picLocks noChangeAspect="1" noChangeArrowheads="1"/>
              </p:cNvPicPr>
              <p:nvPr/>
            </p:nvPicPr>
            <p:blipFill>
              <a:blip r:embed="rId2"/>
              <a:srcRect/>
              <a:stretch>
                <a:fillRect/>
              </a:stretch>
            </p:blipFill>
            <p:spPr bwMode="auto">
              <a:xfrm>
                <a:off x="3776691" y="3570288"/>
                <a:ext cx="198437" cy="254000"/>
              </a:xfrm>
              <a:prstGeom prst="rect">
                <a:avLst/>
              </a:prstGeom>
              <a:blipFill dpi="0" rotWithShape="0">
                <a:blip/>
                <a:srcRect/>
                <a:stretch>
                  <a:fillRect/>
                </a:stretch>
              </a:blipFill>
              <a:ln w="9525">
                <a:noFill/>
                <a:miter lim="800000"/>
                <a:headEnd/>
                <a:tailEnd/>
              </a:ln>
            </p:spPr>
          </p:pic>
          <p:pic>
            <p:nvPicPr>
              <p:cNvPr id="172" name="Picture 573"/>
              <p:cNvPicPr>
                <a:picLocks noChangeAspect="1" noChangeArrowheads="1"/>
              </p:cNvPicPr>
              <p:nvPr/>
            </p:nvPicPr>
            <p:blipFill>
              <a:blip r:embed="rId2"/>
              <a:srcRect/>
              <a:stretch>
                <a:fillRect/>
              </a:stretch>
            </p:blipFill>
            <p:spPr bwMode="auto">
              <a:xfrm>
                <a:off x="3087716" y="3203575"/>
                <a:ext cx="196850" cy="254000"/>
              </a:xfrm>
              <a:prstGeom prst="rect">
                <a:avLst/>
              </a:prstGeom>
              <a:blipFill dpi="0" rotWithShape="0">
                <a:blip/>
                <a:srcRect/>
                <a:stretch>
                  <a:fillRect/>
                </a:stretch>
              </a:blipFill>
              <a:ln w="9525">
                <a:noFill/>
                <a:miter lim="800000"/>
                <a:headEnd/>
                <a:tailEnd/>
              </a:ln>
            </p:spPr>
          </p:pic>
          <p:pic>
            <p:nvPicPr>
              <p:cNvPr id="173" name="Picture 574"/>
              <p:cNvPicPr>
                <a:picLocks noChangeAspect="1" noChangeArrowheads="1"/>
              </p:cNvPicPr>
              <p:nvPr/>
            </p:nvPicPr>
            <p:blipFill>
              <a:blip r:embed="rId2"/>
              <a:srcRect/>
              <a:stretch>
                <a:fillRect/>
              </a:stretch>
            </p:blipFill>
            <p:spPr bwMode="auto">
              <a:xfrm>
                <a:off x="2954366" y="3081338"/>
                <a:ext cx="196850" cy="254000"/>
              </a:xfrm>
              <a:prstGeom prst="rect">
                <a:avLst/>
              </a:prstGeom>
              <a:blipFill dpi="0" rotWithShape="0">
                <a:blip/>
                <a:srcRect/>
                <a:stretch>
                  <a:fillRect/>
                </a:stretch>
              </a:blipFill>
              <a:ln w="9525">
                <a:noFill/>
                <a:miter lim="800000"/>
                <a:headEnd/>
                <a:tailEnd/>
              </a:ln>
            </p:spPr>
          </p:pic>
          <p:pic>
            <p:nvPicPr>
              <p:cNvPr id="174" name="Picture 575"/>
              <p:cNvPicPr>
                <a:picLocks noChangeAspect="1" noChangeArrowheads="1"/>
              </p:cNvPicPr>
              <p:nvPr/>
            </p:nvPicPr>
            <p:blipFill>
              <a:blip r:embed="rId2"/>
              <a:srcRect/>
              <a:stretch>
                <a:fillRect/>
              </a:stretch>
            </p:blipFill>
            <p:spPr bwMode="auto">
              <a:xfrm>
                <a:off x="1030316" y="3090863"/>
                <a:ext cx="196850" cy="252412"/>
              </a:xfrm>
              <a:prstGeom prst="rect">
                <a:avLst/>
              </a:prstGeom>
              <a:blipFill dpi="0" rotWithShape="0">
                <a:blip/>
                <a:srcRect/>
                <a:stretch>
                  <a:fillRect/>
                </a:stretch>
              </a:blipFill>
              <a:ln w="9525">
                <a:noFill/>
                <a:miter lim="800000"/>
                <a:headEnd/>
                <a:tailEnd/>
              </a:ln>
            </p:spPr>
          </p:pic>
          <p:pic>
            <p:nvPicPr>
              <p:cNvPr id="175" name="Picture 576"/>
              <p:cNvPicPr>
                <a:picLocks noChangeAspect="1" noChangeArrowheads="1"/>
              </p:cNvPicPr>
              <p:nvPr/>
            </p:nvPicPr>
            <p:blipFill>
              <a:blip r:embed="rId2"/>
              <a:srcRect/>
              <a:stretch>
                <a:fillRect/>
              </a:stretch>
            </p:blipFill>
            <p:spPr bwMode="auto">
              <a:xfrm>
                <a:off x="1330353" y="3081338"/>
                <a:ext cx="196850" cy="254000"/>
              </a:xfrm>
              <a:prstGeom prst="rect">
                <a:avLst/>
              </a:prstGeom>
              <a:blipFill dpi="0" rotWithShape="0">
                <a:blip/>
                <a:srcRect/>
                <a:stretch>
                  <a:fillRect/>
                </a:stretch>
              </a:blipFill>
              <a:ln w="9525">
                <a:noFill/>
                <a:miter lim="800000"/>
                <a:headEnd/>
                <a:tailEnd/>
              </a:ln>
            </p:spPr>
          </p:pic>
          <p:pic>
            <p:nvPicPr>
              <p:cNvPr id="176" name="Picture 577"/>
              <p:cNvPicPr>
                <a:picLocks noChangeAspect="1" noChangeArrowheads="1"/>
              </p:cNvPicPr>
              <p:nvPr/>
            </p:nvPicPr>
            <p:blipFill>
              <a:blip r:embed="rId2"/>
              <a:srcRect/>
              <a:stretch>
                <a:fillRect/>
              </a:stretch>
            </p:blipFill>
            <p:spPr bwMode="auto">
              <a:xfrm>
                <a:off x="1165253" y="3203575"/>
                <a:ext cx="196850" cy="254000"/>
              </a:xfrm>
              <a:prstGeom prst="rect">
                <a:avLst/>
              </a:prstGeom>
              <a:blipFill dpi="0" rotWithShape="0">
                <a:blip/>
                <a:srcRect/>
                <a:stretch>
                  <a:fillRect/>
                </a:stretch>
              </a:blipFill>
              <a:ln w="9525">
                <a:noFill/>
                <a:miter lim="800000"/>
                <a:headEnd/>
                <a:tailEnd/>
              </a:ln>
            </p:spPr>
          </p:pic>
          <p:pic>
            <p:nvPicPr>
              <p:cNvPr id="177" name="Picture 578"/>
              <p:cNvPicPr>
                <a:picLocks noChangeAspect="1" noChangeArrowheads="1"/>
              </p:cNvPicPr>
              <p:nvPr/>
            </p:nvPicPr>
            <p:blipFill>
              <a:blip r:embed="rId2"/>
              <a:srcRect/>
              <a:stretch>
                <a:fillRect/>
              </a:stretch>
            </p:blipFill>
            <p:spPr bwMode="auto">
              <a:xfrm>
                <a:off x="1300191" y="3324225"/>
                <a:ext cx="196850" cy="254000"/>
              </a:xfrm>
              <a:prstGeom prst="rect">
                <a:avLst/>
              </a:prstGeom>
              <a:blipFill dpi="0" rotWithShape="0">
                <a:blip/>
                <a:srcRect/>
                <a:stretch>
                  <a:fillRect/>
                </a:stretch>
              </a:blipFill>
              <a:ln w="9525">
                <a:noFill/>
                <a:miter lim="800000"/>
                <a:headEnd/>
                <a:tailEnd/>
              </a:ln>
            </p:spPr>
          </p:pic>
          <p:pic>
            <p:nvPicPr>
              <p:cNvPr id="178" name="Picture 579"/>
              <p:cNvPicPr>
                <a:picLocks noChangeAspect="1" noChangeArrowheads="1"/>
              </p:cNvPicPr>
              <p:nvPr/>
            </p:nvPicPr>
            <p:blipFill>
              <a:blip r:embed="rId2"/>
              <a:srcRect/>
              <a:stretch>
                <a:fillRect/>
              </a:stretch>
            </p:blipFill>
            <p:spPr bwMode="auto">
              <a:xfrm>
                <a:off x="2689253" y="3081338"/>
                <a:ext cx="200025" cy="254000"/>
              </a:xfrm>
              <a:prstGeom prst="rect">
                <a:avLst/>
              </a:prstGeom>
              <a:blipFill dpi="0" rotWithShape="0">
                <a:blip/>
                <a:srcRect/>
                <a:stretch>
                  <a:fillRect/>
                </a:stretch>
              </a:blipFill>
              <a:ln w="9525">
                <a:noFill/>
                <a:miter lim="800000"/>
                <a:headEnd/>
                <a:tailEnd/>
              </a:ln>
            </p:spPr>
          </p:pic>
          <p:pic>
            <p:nvPicPr>
              <p:cNvPr id="179" name="Picture 580"/>
              <p:cNvPicPr>
                <a:picLocks noChangeAspect="1" noChangeArrowheads="1"/>
              </p:cNvPicPr>
              <p:nvPr/>
            </p:nvPicPr>
            <p:blipFill>
              <a:blip r:embed="rId3"/>
              <a:srcRect/>
              <a:stretch>
                <a:fillRect/>
              </a:stretch>
            </p:blipFill>
            <p:spPr bwMode="auto">
              <a:xfrm>
                <a:off x="1617691" y="3081338"/>
                <a:ext cx="200025" cy="254000"/>
              </a:xfrm>
              <a:prstGeom prst="rect">
                <a:avLst/>
              </a:prstGeom>
              <a:blipFill dpi="0" rotWithShape="0">
                <a:blip/>
                <a:srcRect/>
                <a:stretch>
                  <a:fillRect/>
                </a:stretch>
              </a:blipFill>
              <a:ln w="9525">
                <a:noFill/>
                <a:miter lim="800000"/>
                <a:headEnd/>
                <a:tailEnd/>
              </a:ln>
            </p:spPr>
          </p:pic>
          <p:pic>
            <p:nvPicPr>
              <p:cNvPr id="180" name="Picture 581"/>
              <p:cNvPicPr>
                <a:picLocks noChangeAspect="1" noChangeArrowheads="1"/>
              </p:cNvPicPr>
              <p:nvPr/>
            </p:nvPicPr>
            <p:blipFill>
              <a:blip r:embed="rId2"/>
              <a:srcRect/>
              <a:stretch>
                <a:fillRect/>
              </a:stretch>
            </p:blipFill>
            <p:spPr bwMode="auto">
              <a:xfrm>
                <a:off x="2959128" y="3324225"/>
                <a:ext cx="200025" cy="254000"/>
              </a:xfrm>
              <a:prstGeom prst="rect">
                <a:avLst/>
              </a:prstGeom>
              <a:blipFill dpi="0" rotWithShape="0">
                <a:blip/>
                <a:srcRect/>
                <a:stretch>
                  <a:fillRect/>
                </a:stretch>
              </a:blipFill>
              <a:ln w="9525">
                <a:noFill/>
                <a:miter lim="800000"/>
                <a:headEnd/>
                <a:tailEnd/>
              </a:ln>
            </p:spPr>
          </p:pic>
          <p:pic>
            <p:nvPicPr>
              <p:cNvPr id="181" name="Picture 582"/>
              <p:cNvPicPr>
                <a:picLocks noChangeAspect="1" noChangeArrowheads="1"/>
              </p:cNvPicPr>
              <p:nvPr/>
            </p:nvPicPr>
            <p:blipFill>
              <a:blip r:embed="rId2"/>
              <a:srcRect/>
              <a:stretch>
                <a:fillRect/>
              </a:stretch>
            </p:blipFill>
            <p:spPr bwMode="auto">
              <a:xfrm>
                <a:off x="3094066" y="3449638"/>
                <a:ext cx="200025" cy="252412"/>
              </a:xfrm>
              <a:prstGeom prst="rect">
                <a:avLst/>
              </a:prstGeom>
              <a:blipFill dpi="0" rotWithShape="0">
                <a:blip/>
                <a:srcRect/>
                <a:stretch>
                  <a:fillRect/>
                </a:stretch>
              </a:blipFill>
              <a:ln w="9525">
                <a:noFill/>
                <a:miter lim="800000"/>
                <a:headEnd/>
                <a:tailEnd/>
              </a:ln>
            </p:spPr>
          </p:pic>
          <p:pic>
            <p:nvPicPr>
              <p:cNvPr id="182" name="Picture 583"/>
              <p:cNvPicPr>
                <a:picLocks noChangeAspect="1" noChangeArrowheads="1"/>
              </p:cNvPicPr>
              <p:nvPr/>
            </p:nvPicPr>
            <p:blipFill>
              <a:blip r:embed="rId2"/>
              <a:srcRect/>
              <a:stretch>
                <a:fillRect/>
              </a:stretch>
            </p:blipFill>
            <p:spPr bwMode="auto">
              <a:xfrm>
                <a:off x="1465291" y="3203575"/>
                <a:ext cx="196850" cy="254000"/>
              </a:xfrm>
              <a:prstGeom prst="rect">
                <a:avLst/>
              </a:prstGeom>
              <a:blipFill dpi="0" rotWithShape="0">
                <a:blip/>
                <a:srcRect/>
                <a:stretch>
                  <a:fillRect/>
                </a:stretch>
              </a:blipFill>
              <a:ln w="9525">
                <a:noFill/>
                <a:miter lim="800000"/>
                <a:headEnd/>
                <a:tailEnd/>
              </a:ln>
            </p:spPr>
          </p:pic>
          <p:pic>
            <p:nvPicPr>
              <p:cNvPr id="183" name="Picture 584"/>
              <p:cNvPicPr>
                <a:picLocks noChangeAspect="1" noChangeArrowheads="1"/>
              </p:cNvPicPr>
              <p:nvPr/>
            </p:nvPicPr>
            <p:blipFill>
              <a:blip r:embed="rId3"/>
              <a:srcRect/>
              <a:stretch>
                <a:fillRect/>
              </a:stretch>
            </p:blipFill>
            <p:spPr bwMode="auto">
              <a:xfrm>
                <a:off x="2038378" y="3203575"/>
                <a:ext cx="198438" cy="254000"/>
              </a:xfrm>
              <a:prstGeom prst="rect">
                <a:avLst/>
              </a:prstGeom>
              <a:blipFill dpi="0" rotWithShape="0">
                <a:blip/>
                <a:srcRect/>
                <a:stretch>
                  <a:fillRect/>
                </a:stretch>
              </a:blipFill>
              <a:ln w="9525">
                <a:noFill/>
                <a:miter lim="800000"/>
                <a:headEnd/>
                <a:tailEnd/>
              </a:ln>
            </p:spPr>
          </p:pic>
          <p:pic>
            <p:nvPicPr>
              <p:cNvPr id="184" name="Picture 585"/>
              <p:cNvPicPr>
                <a:picLocks noChangeAspect="1" noChangeArrowheads="1"/>
              </p:cNvPicPr>
              <p:nvPr/>
            </p:nvPicPr>
            <p:blipFill>
              <a:blip r:embed="rId2"/>
              <a:srcRect/>
              <a:stretch>
                <a:fillRect/>
              </a:stretch>
            </p:blipFill>
            <p:spPr bwMode="auto">
              <a:xfrm>
                <a:off x="2824191" y="3203575"/>
                <a:ext cx="200025" cy="254000"/>
              </a:xfrm>
              <a:prstGeom prst="rect">
                <a:avLst/>
              </a:prstGeom>
              <a:blipFill dpi="0" rotWithShape="0">
                <a:blip/>
                <a:srcRect/>
                <a:stretch>
                  <a:fillRect/>
                </a:stretch>
              </a:blipFill>
              <a:ln w="9525">
                <a:noFill/>
                <a:miter lim="800000"/>
                <a:headEnd/>
                <a:tailEnd/>
              </a:ln>
            </p:spPr>
          </p:pic>
          <p:pic>
            <p:nvPicPr>
              <p:cNvPr id="185" name="Picture 586"/>
              <p:cNvPicPr>
                <a:picLocks noChangeAspect="1" noChangeArrowheads="1"/>
              </p:cNvPicPr>
              <p:nvPr/>
            </p:nvPicPr>
            <p:blipFill>
              <a:blip r:embed="rId2"/>
              <a:srcRect/>
              <a:stretch>
                <a:fillRect/>
              </a:stretch>
            </p:blipFill>
            <p:spPr bwMode="auto">
              <a:xfrm>
                <a:off x="1600228" y="3324225"/>
                <a:ext cx="196850" cy="254000"/>
              </a:xfrm>
              <a:prstGeom prst="rect">
                <a:avLst/>
              </a:prstGeom>
              <a:blipFill dpi="0" rotWithShape="0">
                <a:blip/>
                <a:srcRect/>
                <a:stretch>
                  <a:fillRect/>
                </a:stretch>
              </a:blipFill>
              <a:ln w="9525">
                <a:noFill/>
                <a:miter lim="800000"/>
                <a:headEnd/>
                <a:tailEnd/>
              </a:ln>
            </p:spPr>
          </p:pic>
          <p:pic>
            <p:nvPicPr>
              <p:cNvPr id="186" name="Picture 587"/>
              <p:cNvPicPr>
                <a:picLocks noChangeAspect="1" noChangeArrowheads="1"/>
              </p:cNvPicPr>
              <p:nvPr/>
            </p:nvPicPr>
            <p:blipFill>
              <a:blip r:embed="rId3"/>
              <a:srcRect/>
              <a:stretch>
                <a:fillRect/>
              </a:stretch>
            </p:blipFill>
            <p:spPr bwMode="auto">
              <a:xfrm>
                <a:off x="2662266" y="3324225"/>
                <a:ext cx="196850" cy="254000"/>
              </a:xfrm>
              <a:prstGeom prst="rect">
                <a:avLst/>
              </a:prstGeom>
              <a:blipFill dpi="0" rotWithShape="0">
                <a:blip/>
                <a:srcRect/>
                <a:stretch>
                  <a:fillRect/>
                </a:stretch>
              </a:blipFill>
              <a:ln w="9525">
                <a:noFill/>
                <a:miter lim="800000"/>
                <a:headEnd/>
                <a:tailEnd/>
              </a:ln>
            </p:spPr>
          </p:pic>
          <p:pic>
            <p:nvPicPr>
              <p:cNvPr id="187" name="Picture 588"/>
              <p:cNvPicPr>
                <a:picLocks noChangeAspect="1" noChangeArrowheads="1"/>
              </p:cNvPicPr>
              <p:nvPr/>
            </p:nvPicPr>
            <p:blipFill>
              <a:blip r:embed="rId2"/>
              <a:srcRect/>
              <a:stretch>
                <a:fillRect/>
              </a:stretch>
            </p:blipFill>
            <p:spPr bwMode="auto">
              <a:xfrm>
                <a:off x="1435128" y="3449638"/>
                <a:ext cx="200025" cy="252412"/>
              </a:xfrm>
              <a:prstGeom prst="rect">
                <a:avLst/>
              </a:prstGeom>
              <a:blipFill dpi="0" rotWithShape="0">
                <a:blip/>
                <a:srcRect/>
                <a:stretch>
                  <a:fillRect/>
                </a:stretch>
              </a:blipFill>
              <a:ln w="9525">
                <a:noFill/>
                <a:miter lim="800000"/>
                <a:headEnd/>
                <a:tailEnd/>
              </a:ln>
            </p:spPr>
          </p:pic>
          <p:pic>
            <p:nvPicPr>
              <p:cNvPr id="188" name="Picture 589"/>
              <p:cNvPicPr>
                <a:picLocks noChangeAspect="1" noChangeArrowheads="1"/>
              </p:cNvPicPr>
              <p:nvPr/>
            </p:nvPicPr>
            <p:blipFill>
              <a:blip r:embed="rId3"/>
              <a:srcRect/>
              <a:stretch>
                <a:fillRect/>
              </a:stretch>
            </p:blipFill>
            <p:spPr bwMode="auto">
              <a:xfrm>
                <a:off x="2797203" y="3449638"/>
                <a:ext cx="196850" cy="252412"/>
              </a:xfrm>
              <a:prstGeom prst="rect">
                <a:avLst/>
              </a:prstGeom>
              <a:blipFill dpi="0" rotWithShape="0">
                <a:blip/>
                <a:srcRect/>
                <a:stretch>
                  <a:fillRect/>
                </a:stretch>
              </a:blipFill>
              <a:ln w="9525">
                <a:noFill/>
                <a:miter lim="800000"/>
                <a:headEnd/>
                <a:tailEnd/>
              </a:ln>
            </p:spPr>
          </p:pic>
          <p:pic>
            <p:nvPicPr>
              <p:cNvPr id="189" name="Picture 590"/>
              <p:cNvPicPr>
                <a:picLocks noChangeAspect="1" noChangeArrowheads="1"/>
              </p:cNvPicPr>
              <p:nvPr/>
            </p:nvPicPr>
            <p:blipFill>
              <a:blip r:embed="rId3"/>
              <a:srcRect/>
              <a:stretch>
                <a:fillRect/>
              </a:stretch>
            </p:blipFill>
            <p:spPr bwMode="auto">
              <a:xfrm>
                <a:off x="2022503" y="3449638"/>
                <a:ext cx="200025" cy="252412"/>
              </a:xfrm>
              <a:prstGeom prst="rect">
                <a:avLst/>
              </a:prstGeom>
              <a:blipFill dpi="0" rotWithShape="0">
                <a:blip/>
                <a:srcRect/>
                <a:stretch>
                  <a:fillRect/>
                </a:stretch>
              </a:blipFill>
              <a:ln w="9525">
                <a:noFill/>
                <a:miter lim="800000"/>
                <a:headEnd/>
                <a:tailEnd/>
              </a:ln>
            </p:spPr>
          </p:pic>
          <p:pic>
            <p:nvPicPr>
              <p:cNvPr id="190" name="Picture 591"/>
              <p:cNvPicPr>
                <a:picLocks noChangeAspect="1" noChangeArrowheads="1"/>
              </p:cNvPicPr>
              <p:nvPr/>
            </p:nvPicPr>
            <p:blipFill>
              <a:blip r:embed="rId3"/>
              <a:srcRect/>
              <a:stretch>
                <a:fillRect/>
              </a:stretch>
            </p:blipFill>
            <p:spPr bwMode="auto">
              <a:xfrm>
                <a:off x="2932141" y="3570288"/>
                <a:ext cx="196850" cy="254000"/>
              </a:xfrm>
              <a:prstGeom prst="rect">
                <a:avLst/>
              </a:prstGeom>
              <a:blipFill dpi="0" rotWithShape="0">
                <a:blip/>
                <a:srcRect/>
                <a:stretch>
                  <a:fillRect/>
                </a:stretch>
              </a:blipFill>
              <a:ln w="9525">
                <a:noFill/>
                <a:miter lim="800000"/>
                <a:headEnd/>
                <a:tailEnd/>
              </a:ln>
            </p:spPr>
          </p:pic>
          <p:pic>
            <p:nvPicPr>
              <p:cNvPr id="191" name="Picture 592"/>
              <p:cNvPicPr>
                <a:picLocks noChangeAspect="1" noChangeArrowheads="1"/>
              </p:cNvPicPr>
              <p:nvPr/>
            </p:nvPicPr>
            <p:blipFill>
              <a:blip r:embed="rId2"/>
              <a:srcRect/>
              <a:stretch>
                <a:fillRect/>
              </a:stretch>
            </p:blipFill>
            <p:spPr bwMode="auto">
              <a:xfrm>
                <a:off x="3492528" y="3570288"/>
                <a:ext cx="196850" cy="254000"/>
              </a:xfrm>
              <a:prstGeom prst="rect">
                <a:avLst/>
              </a:prstGeom>
              <a:blipFill dpi="0" rotWithShape="0">
                <a:blip/>
                <a:srcRect/>
                <a:stretch>
                  <a:fillRect/>
                </a:stretch>
              </a:blipFill>
              <a:ln w="9525">
                <a:noFill/>
                <a:miter lim="800000"/>
                <a:headEnd/>
                <a:tailEnd/>
              </a:ln>
            </p:spPr>
          </p:pic>
          <p:pic>
            <p:nvPicPr>
              <p:cNvPr id="192" name="Picture 593"/>
              <p:cNvPicPr>
                <a:picLocks noChangeAspect="1" noChangeArrowheads="1"/>
              </p:cNvPicPr>
              <p:nvPr/>
            </p:nvPicPr>
            <p:blipFill>
              <a:blip r:embed="rId3"/>
              <a:srcRect/>
              <a:stretch>
                <a:fillRect/>
              </a:stretch>
            </p:blipFill>
            <p:spPr bwMode="auto">
              <a:xfrm>
                <a:off x="2647978" y="3570288"/>
                <a:ext cx="198438" cy="254000"/>
              </a:xfrm>
              <a:prstGeom prst="rect">
                <a:avLst/>
              </a:prstGeom>
              <a:blipFill dpi="0" rotWithShape="0">
                <a:blip/>
                <a:srcRect/>
                <a:stretch>
                  <a:fillRect/>
                </a:stretch>
              </a:blipFill>
              <a:ln w="9525">
                <a:noFill/>
                <a:miter lim="800000"/>
                <a:headEnd/>
                <a:tailEnd/>
              </a:ln>
            </p:spPr>
          </p:pic>
          <p:pic>
            <p:nvPicPr>
              <p:cNvPr id="193" name="Picture 594"/>
              <p:cNvPicPr>
                <a:picLocks noChangeAspect="1" noChangeArrowheads="1"/>
              </p:cNvPicPr>
              <p:nvPr/>
            </p:nvPicPr>
            <p:blipFill>
              <a:blip r:embed="rId2"/>
              <a:srcRect/>
              <a:stretch>
                <a:fillRect/>
              </a:stretch>
            </p:blipFill>
            <p:spPr bwMode="auto">
              <a:xfrm>
                <a:off x="3940203" y="3449638"/>
                <a:ext cx="196850" cy="252412"/>
              </a:xfrm>
              <a:prstGeom prst="rect">
                <a:avLst/>
              </a:prstGeom>
              <a:blipFill dpi="0" rotWithShape="0">
                <a:blip/>
                <a:srcRect/>
                <a:stretch>
                  <a:fillRect/>
                </a:stretch>
              </a:blipFill>
              <a:ln w="9525">
                <a:noFill/>
                <a:miter lim="800000"/>
                <a:headEnd/>
                <a:tailEnd/>
              </a:ln>
            </p:spPr>
          </p:pic>
          <p:pic>
            <p:nvPicPr>
              <p:cNvPr id="194" name="Picture 595"/>
              <p:cNvPicPr>
                <a:picLocks noChangeAspect="1" noChangeArrowheads="1"/>
              </p:cNvPicPr>
              <p:nvPr/>
            </p:nvPicPr>
            <p:blipFill>
              <a:blip r:embed="rId3"/>
              <a:srcRect/>
              <a:stretch>
                <a:fillRect/>
              </a:stretch>
            </p:blipFill>
            <p:spPr bwMode="auto">
              <a:xfrm>
                <a:off x="4229128" y="3449638"/>
                <a:ext cx="200025" cy="252412"/>
              </a:xfrm>
              <a:prstGeom prst="rect">
                <a:avLst/>
              </a:prstGeom>
              <a:blipFill dpi="0" rotWithShape="0">
                <a:blip/>
                <a:srcRect/>
                <a:stretch>
                  <a:fillRect/>
                </a:stretch>
              </a:blipFill>
              <a:ln w="9525">
                <a:noFill/>
                <a:miter lim="800000"/>
                <a:headEnd/>
                <a:tailEnd/>
              </a:ln>
            </p:spPr>
          </p:pic>
          <p:pic>
            <p:nvPicPr>
              <p:cNvPr id="195" name="Picture 596"/>
              <p:cNvPicPr>
                <a:picLocks noChangeAspect="1" noChangeArrowheads="1"/>
              </p:cNvPicPr>
              <p:nvPr/>
            </p:nvPicPr>
            <p:blipFill>
              <a:blip r:embed="rId3"/>
              <a:srcRect/>
              <a:stretch>
                <a:fillRect/>
              </a:stretch>
            </p:blipFill>
            <p:spPr bwMode="auto">
              <a:xfrm>
                <a:off x="4367241" y="3570288"/>
                <a:ext cx="196850" cy="254000"/>
              </a:xfrm>
              <a:prstGeom prst="rect">
                <a:avLst/>
              </a:prstGeom>
              <a:blipFill dpi="0" rotWithShape="0">
                <a:blip/>
                <a:srcRect/>
                <a:stretch>
                  <a:fillRect/>
                </a:stretch>
              </a:blipFill>
              <a:ln w="9525">
                <a:noFill/>
                <a:miter lim="800000"/>
                <a:headEnd/>
                <a:tailEnd/>
              </a:ln>
            </p:spPr>
          </p:pic>
          <p:grpSp>
            <p:nvGrpSpPr>
              <p:cNvPr id="196" name="Group 597"/>
              <p:cNvGrpSpPr>
                <a:grpSpLocks noChangeAspect="1"/>
              </p:cNvGrpSpPr>
              <p:nvPr/>
            </p:nvGrpSpPr>
            <p:grpSpPr bwMode="auto">
              <a:xfrm rot="16898038">
                <a:off x="4849841" y="3759200"/>
                <a:ext cx="1163637" cy="741363"/>
                <a:chOff x="2926" y="2478"/>
                <a:chExt cx="431" cy="275"/>
              </a:xfrm>
            </p:grpSpPr>
            <p:sp>
              <p:nvSpPr>
                <p:cNvPr id="306" name="AutoShape 598"/>
                <p:cNvSpPr>
                  <a:spLocks noChangeAspect="1" noChangeArrowheads="1"/>
                </p:cNvSpPr>
                <p:nvPr/>
              </p:nvSpPr>
              <p:spPr bwMode="auto">
                <a:xfrm rot="29634456">
                  <a:off x="3022" y="2541"/>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07" name="AutoShape 599"/>
                <p:cNvSpPr>
                  <a:spLocks noChangeAspect="1" noChangeArrowheads="1"/>
                </p:cNvSpPr>
                <p:nvPr/>
              </p:nvSpPr>
              <p:spPr bwMode="auto">
                <a:xfrm rot="72711270">
                  <a:off x="2944" y="2460"/>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08" name="Freeform 600"/>
                <p:cNvSpPr>
                  <a:spLocks noChangeAspect="1"/>
                </p:cNvSpPr>
                <p:nvPr/>
              </p:nvSpPr>
              <p:spPr bwMode="auto">
                <a:xfrm rot="377778" flipH="1">
                  <a:off x="3251" y="2613"/>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09" name="Freeform 601"/>
                <p:cNvSpPr>
                  <a:spLocks noChangeAspect="1"/>
                </p:cNvSpPr>
                <p:nvPr/>
              </p:nvSpPr>
              <p:spPr bwMode="auto">
                <a:xfrm rot="377778" flipH="1">
                  <a:off x="3289" y="2639"/>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10" name="Freeform 602"/>
                <p:cNvSpPr>
                  <a:spLocks noChangeAspect="1"/>
                </p:cNvSpPr>
                <p:nvPr/>
              </p:nvSpPr>
              <p:spPr bwMode="auto">
                <a:xfrm rot="3595197" flipH="1">
                  <a:off x="3134" y="2540"/>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11" name="Freeform 603"/>
                <p:cNvSpPr>
                  <a:spLocks noChangeAspect="1"/>
                </p:cNvSpPr>
                <p:nvPr/>
              </p:nvSpPr>
              <p:spPr bwMode="auto">
                <a:xfrm rot="3595197" flipH="1">
                  <a:off x="3001" y="2550"/>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12" name="Freeform 604"/>
                <p:cNvSpPr>
                  <a:spLocks noChangeAspect="1"/>
                </p:cNvSpPr>
                <p:nvPr/>
              </p:nvSpPr>
              <p:spPr bwMode="auto">
                <a:xfrm rot="3595197" flipH="1">
                  <a:off x="3266" y="2639"/>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197" name="Group 605"/>
              <p:cNvGrpSpPr>
                <a:grpSpLocks noChangeAspect="1"/>
              </p:cNvGrpSpPr>
              <p:nvPr/>
            </p:nvGrpSpPr>
            <p:grpSpPr bwMode="auto">
              <a:xfrm rot="15994830">
                <a:off x="4606953" y="3454401"/>
                <a:ext cx="1163637" cy="741362"/>
                <a:chOff x="2926" y="2478"/>
                <a:chExt cx="431" cy="275"/>
              </a:xfrm>
            </p:grpSpPr>
            <p:sp>
              <p:nvSpPr>
                <p:cNvPr id="299" name="AutoShape 606"/>
                <p:cNvSpPr>
                  <a:spLocks noChangeAspect="1" noChangeArrowheads="1"/>
                </p:cNvSpPr>
                <p:nvPr/>
              </p:nvSpPr>
              <p:spPr bwMode="auto">
                <a:xfrm rot="29634456">
                  <a:off x="3022" y="2541"/>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00" name="AutoShape 607"/>
                <p:cNvSpPr>
                  <a:spLocks noChangeAspect="1" noChangeArrowheads="1"/>
                </p:cNvSpPr>
                <p:nvPr/>
              </p:nvSpPr>
              <p:spPr bwMode="auto">
                <a:xfrm rot="72711270">
                  <a:off x="2944" y="2460"/>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01" name="Freeform 608"/>
                <p:cNvSpPr>
                  <a:spLocks noChangeAspect="1"/>
                </p:cNvSpPr>
                <p:nvPr/>
              </p:nvSpPr>
              <p:spPr bwMode="auto">
                <a:xfrm rot="377778" flipH="1">
                  <a:off x="3251" y="2613"/>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02" name="Freeform 609"/>
                <p:cNvSpPr>
                  <a:spLocks noChangeAspect="1"/>
                </p:cNvSpPr>
                <p:nvPr/>
              </p:nvSpPr>
              <p:spPr bwMode="auto">
                <a:xfrm rot="377778" flipH="1">
                  <a:off x="3289" y="2639"/>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303" name="Freeform 610"/>
                <p:cNvSpPr>
                  <a:spLocks noChangeAspect="1"/>
                </p:cNvSpPr>
                <p:nvPr/>
              </p:nvSpPr>
              <p:spPr bwMode="auto">
                <a:xfrm rot="3595197" flipH="1">
                  <a:off x="3134" y="2540"/>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04" name="Freeform 611"/>
                <p:cNvSpPr>
                  <a:spLocks noChangeAspect="1"/>
                </p:cNvSpPr>
                <p:nvPr/>
              </p:nvSpPr>
              <p:spPr bwMode="auto">
                <a:xfrm rot="3595197" flipH="1">
                  <a:off x="3001" y="2550"/>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305" name="Freeform 612"/>
                <p:cNvSpPr>
                  <a:spLocks noChangeAspect="1"/>
                </p:cNvSpPr>
                <p:nvPr/>
              </p:nvSpPr>
              <p:spPr bwMode="auto">
                <a:xfrm rot="3595197" flipH="1">
                  <a:off x="3266" y="2639"/>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198" name="Group 613"/>
              <p:cNvGrpSpPr>
                <a:grpSpLocks noChangeAspect="1"/>
              </p:cNvGrpSpPr>
              <p:nvPr/>
            </p:nvGrpSpPr>
            <p:grpSpPr bwMode="auto">
              <a:xfrm rot="681980">
                <a:off x="3476653" y="3794125"/>
                <a:ext cx="1189038" cy="741363"/>
                <a:chOff x="2426" y="2160"/>
                <a:chExt cx="441" cy="275"/>
              </a:xfrm>
            </p:grpSpPr>
            <p:sp>
              <p:nvSpPr>
                <p:cNvPr id="292" name="Freeform 614"/>
                <p:cNvSpPr>
                  <a:spLocks noChangeAspect="1"/>
                </p:cNvSpPr>
                <p:nvPr/>
              </p:nvSpPr>
              <p:spPr bwMode="auto">
                <a:xfrm rot="3217419">
                  <a:off x="2529" y="2179"/>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93" name="Freeform 615"/>
                <p:cNvSpPr>
                  <a:spLocks noChangeAspect="1"/>
                </p:cNvSpPr>
                <p:nvPr/>
              </p:nvSpPr>
              <p:spPr bwMode="auto">
                <a:xfrm rot="3217419">
                  <a:off x="2449" y="2137"/>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94" name="AutoShape 616"/>
                <p:cNvSpPr>
                  <a:spLocks noChangeAspect="1" noChangeArrowheads="1"/>
                </p:cNvSpPr>
                <p:nvPr/>
              </p:nvSpPr>
              <p:spPr bwMode="auto">
                <a:xfrm rot="17160740" flipH="1">
                  <a:off x="2671" y="2320"/>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95" name="AutoShape 617"/>
                <p:cNvSpPr>
                  <a:spLocks noChangeAspect="1" noChangeArrowheads="1"/>
                </p:cNvSpPr>
                <p:nvPr/>
              </p:nvSpPr>
              <p:spPr bwMode="auto">
                <a:xfrm rot="17283933" flipH="1">
                  <a:off x="2780" y="2347"/>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96" name="Freeform 618"/>
                <p:cNvSpPr>
                  <a:spLocks noChangeAspect="1"/>
                </p:cNvSpPr>
                <p:nvPr/>
              </p:nvSpPr>
              <p:spPr bwMode="auto">
                <a:xfrm>
                  <a:off x="2560" y="219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97" name="Freeform 619"/>
                <p:cNvSpPr>
                  <a:spLocks noChangeAspect="1"/>
                </p:cNvSpPr>
                <p:nvPr/>
              </p:nvSpPr>
              <p:spPr bwMode="auto">
                <a:xfrm>
                  <a:off x="2753" y="2388"/>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98" name="Freeform 620"/>
                <p:cNvSpPr>
                  <a:spLocks noChangeAspect="1"/>
                </p:cNvSpPr>
                <p:nvPr/>
              </p:nvSpPr>
              <p:spPr bwMode="auto">
                <a:xfrm>
                  <a:off x="2528" y="2195"/>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199" name="Group 621"/>
              <p:cNvGrpSpPr>
                <a:grpSpLocks noChangeAspect="1"/>
              </p:cNvGrpSpPr>
              <p:nvPr/>
            </p:nvGrpSpPr>
            <p:grpSpPr bwMode="auto">
              <a:xfrm rot="1752711">
                <a:off x="3633816" y="3578225"/>
                <a:ext cx="1189037" cy="741363"/>
                <a:chOff x="2426" y="2160"/>
                <a:chExt cx="441" cy="275"/>
              </a:xfrm>
            </p:grpSpPr>
            <p:sp>
              <p:nvSpPr>
                <p:cNvPr id="285" name="Freeform 622"/>
                <p:cNvSpPr>
                  <a:spLocks noChangeAspect="1"/>
                </p:cNvSpPr>
                <p:nvPr/>
              </p:nvSpPr>
              <p:spPr bwMode="auto">
                <a:xfrm rot="3217419">
                  <a:off x="2529" y="2179"/>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86" name="Freeform 623"/>
                <p:cNvSpPr>
                  <a:spLocks noChangeAspect="1"/>
                </p:cNvSpPr>
                <p:nvPr/>
              </p:nvSpPr>
              <p:spPr bwMode="auto">
                <a:xfrm rot="3217419">
                  <a:off x="2449" y="2137"/>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87" name="AutoShape 624"/>
                <p:cNvSpPr>
                  <a:spLocks noChangeAspect="1" noChangeArrowheads="1"/>
                </p:cNvSpPr>
                <p:nvPr/>
              </p:nvSpPr>
              <p:spPr bwMode="auto">
                <a:xfrm rot="17160740" flipH="1">
                  <a:off x="2671" y="2320"/>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88" name="AutoShape 625"/>
                <p:cNvSpPr>
                  <a:spLocks noChangeAspect="1" noChangeArrowheads="1"/>
                </p:cNvSpPr>
                <p:nvPr/>
              </p:nvSpPr>
              <p:spPr bwMode="auto">
                <a:xfrm rot="17283933" flipH="1">
                  <a:off x="2780" y="2347"/>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89" name="Freeform 626"/>
                <p:cNvSpPr>
                  <a:spLocks noChangeAspect="1"/>
                </p:cNvSpPr>
                <p:nvPr/>
              </p:nvSpPr>
              <p:spPr bwMode="auto">
                <a:xfrm>
                  <a:off x="2560" y="219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90" name="Freeform 627"/>
                <p:cNvSpPr>
                  <a:spLocks noChangeAspect="1"/>
                </p:cNvSpPr>
                <p:nvPr/>
              </p:nvSpPr>
              <p:spPr bwMode="auto">
                <a:xfrm>
                  <a:off x="2753" y="2388"/>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91" name="Freeform 628"/>
                <p:cNvSpPr>
                  <a:spLocks noChangeAspect="1"/>
                </p:cNvSpPr>
                <p:nvPr/>
              </p:nvSpPr>
              <p:spPr bwMode="auto">
                <a:xfrm>
                  <a:off x="2528" y="2195"/>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200" name="Group 629"/>
              <p:cNvGrpSpPr>
                <a:grpSpLocks noChangeAspect="1"/>
              </p:cNvGrpSpPr>
              <p:nvPr/>
            </p:nvGrpSpPr>
            <p:grpSpPr bwMode="auto">
              <a:xfrm rot="2451357">
                <a:off x="4000528" y="3478213"/>
                <a:ext cx="1189038" cy="742950"/>
                <a:chOff x="2426" y="2160"/>
                <a:chExt cx="441" cy="275"/>
              </a:xfrm>
            </p:grpSpPr>
            <p:sp>
              <p:nvSpPr>
                <p:cNvPr id="278" name="Freeform 630"/>
                <p:cNvSpPr>
                  <a:spLocks noChangeAspect="1"/>
                </p:cNvSpPr>
                <p:nvPr/>
              </p:nvSpPr>
              <p:spPr bwMode="auto">
                <a:xfrm rot="3217419">
                  <a:off x="2529" y="2179"/>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79" name="Freeform 631"/>
                <p:cNvSpPr>
                  <a:spLocks noChangeAspect="1"/>
                </p:cNvSpPr>
                <p:nvPr/>
              </p:nvSpPr>
              <p:spPr bwMode="auto">
                <a:xfrm rot="3217419">
                  <a:off x="2449" y="2137"/>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80" name="AutoShape 632"/>
                <p:cNvSpPr>
                  <a:spLocks noChangeAspect="1" noChangeArrowheads="1"/>
                </p:cNvSpPr>
                <p:nvPr/>
              </p:nvSpPr>
              <p:spPr bwMode="auto">
                <a:xfrm rot="17160740" flipH="1">
                  <a:off x="2671" y="2320"/>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81" name="AutoShape 633"/>
                <p:cNvSpPr>
                  <a:spLocks noChangeAspect="1" noChangeArrowheads="1"/>
                </p:cNvSpPr>
                <p:nvPr/>
              </p:nvSpPr>
              <p:spPr bwMode="auto">
                <a:xfrm rot="17283933" flipH="1">
                  <a:off x="2780" y="2347"/>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82" name="Freeform 634"/>
                <p:cNvSpPr>
                  <a:spLocks noChangeAspect="1"/>
                </p:cNvSpPr>
                <p:nvPr/>
              </p:nvSpPr>
              <p:spPr bwMode="auto">
                <a:xfrm>
                  <a:off x="2560" y="2191"/>
                  <a:ext cx="106" cy="169"/>
                </a:xfrm>
                <a:custGeom>
                  <a:avLst/>
                  <a:gdLst/>
                  <a:ahLst/>
                  <a:cxnLst>
                    <a:cxn ang="0">
                      <a:pos x="37" y="0"/>
                    </a:cxn>
                    <a:cxn ang="0">
                      <a:pos x="73" y="9"/>
                    </a:cxn>
                    <a:cxn ang="0">
                      <a:pos x="174" y="283"/>
                    </a:cxn>
                    <a:cxn ang="0">
                      <a:pos x="210" y="338"/>
                    </a:cxn>
                  </a:cxnLst>
                  <a:rect l="0" t="0" r="r" b="b"/>
                  <a:pathLst>
                    <a:path w="210" h="338">
                      <a:moveTo>
                        <a:pt x="37" y="0"/>
                      </a:moveTo>
                      <a:cubicBezTo>
                        <a:pt x="0" y="27"/>
                        <a:pt x="73" y="9"/>
                        <a:pt x="73" y="9"/>
                      </a:cubicBezTo>
                      <a:cubicBezTo>
                        <a:pt x="83" y="124"/>
                        <a:pt x="88" y="202"/>
                        <a:pt x="174" y="283"/>
                      </a:cubicBezTo>
                      <a:lnTo>
                        <a:pt x="210" y="338"/>
                      </a:ln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83" name="Freeform 635"/>
                <p:cNvSpPr>
                  <a:spLocks noChangeAspect="1"/>
                </p:cNvSpPr>
                <p:nvPr/>
              </p:nvSpPr>
              <p:spPr bwMode="auto">
                <a:xfrm>
                  <a:off x="2753" y="2388"/>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84" name="Freeform 636"/>
                <p:cNvSpPr>
                  <a:spLocks noChangeAspect="1"/>
                </p:cNvSpPr>
                <p:nvPr/>
              </p:nvSpPr>
              <p:spPr bwMode="auto">
                <a:xfrm>
                  <a:off x="2528" y="2195"/>
                  <a:ext cx="41" cy="5"/>
                </a:xfrm>
                <a:custGeom>
                  <a:avLst/>
                  <a:gdLst/>
                  <a:ahLst/>
                  <a:cxnLst>
                    <a:cxn ang="0">
                      <a:pos x="0" y="0"/>
                    </a:cxn>
                    <a:cxn ang="0">
                      <a:pos x="82" y="9"/>
                    </a:cxn>
                  </a:cxnLst>
                  <a:rect l="0" t="0" r="r" b="b"/>
                  <a:pathLst>
                    <a:path w="82" h="9">
                      <a:moveTo>
                        <a:pt x="0" y="0"/>
                      </a:moveTo>
                      <a:cubicBezTo>
                        <a:pt x="27" y="3"/>
                        <a:pt x="82" y="9"/>
                        <a:pt x="82" y="9"/>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201" name="Group 637"/>
              <p:cNvGrpSpPr>
                <a:grpSpLocks noChangeAspect="1"/>
              </p:cNvGrpSpPr>
              <p:nvPr/>
            </p:nvGrpSpPr>
            <p:grpSpPr bwMode="auto">
              <a:xfrm>
                <a:off x="4394228" y="4611688"/>
                <a:ext cx="317500" cy="587375"/>
                <a:chOff x="2880" y="2726"/>
                <a:chExt cx="118" cy="218"/>
              </a:xfrm>
            </p:grpSpPr>
            <p:pic>
              <p:nvPicPr>
                <p:cNvPr id="276" name="Picture 638"/>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277" name="Picture 639"/>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grpSp>
            <p:nvGrpSpPr>
              <p:cNvPr id="202" name="Group 640"/>
              <p:cNvGrpSpPr>
                <a:grpSpLocks noChangeAspect="1"/>
              </p:cNvGrpSpPr>
              <p:nvPr/>
            </p:nvGrpSpPr>
            <p:grpSpPr bwMode="auto">
              <a:xfrm>
                <a:off x="3857653" y="4611688"/>
                <a:ext cx="317500" cy="587375"/>
                <a:chOff x="2880" y="2726"/>
                <a:chExt cx="118" cy="218"/>
              </a:xfrm>
            </p:grpSpPr>
            <p:pic>
              <p:nvPicPr>
                <p:cNvPr id="274" name="Picture 641"/>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275" name="Picture 642"/>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grpSp>
            <p:nvGrpSpPr>
              <p:cNvPr id="203" name="Group 643"/>
              <p:cNvGrpSpPr>
                <a:grpSpLocks noChangeAspect="1"/>
              </p:cNvGrpSpPr>
              <p:nvPr/>
            </p:nvGrpSpPr>
            <p:grpSpPr bwMode="auto">
              <a:xfrm>
                <a:off x="4027516" y="4611688"/>
                <a:ext cx="317500" cy="587375"/>
                <a:chOff x="2880" y="2726"/>
                <a:chExt cx="118" cy="218"/>
              </a:xfrm>
            </p:grpSpPr>
            <p:pic>
              <p:nvPicPr>
                <p:cNvPr id="272" name="Picture 644"/>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273" name="Picture 645"/>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grpSp>
            <p:nvGrpSpPr>
              <p:cNvPr id="204" name="Group 646"/>
              <p:cNvGrpSpPr>
                <a:grpSpLocks noChangeAspect="1"/>
              </p:cNvGrpSpPr>
              <p:nvPr/>
            </p:nvGrpSpPr>
            <p:grpSpPr bwMode="auto">
              <a:xfrm>
                <a:off x="3735416" y="4611688"/>
                <a:ext cx="196850" cy="587375"/>
                <a:chOff x="2642" y="2726"/>
                <a:chExt cx="73" cy="218"/>
              </a:xfrm>
            </p:grpSpPr>
            <p:pic>
              <p:nvPicPr>
                <p:cNvPr id="270" name="Picture 647"/>
                <p:cNvPicPr>
                  <a:picLocks noChangeAspect="1" noChangeArrowheads="1"/>
                </p:cNvPicPr>
                <p:nvPr/>
              </p:nvPicPr>
              <p:blipFill>
                <a:blip r:embed="rId4"/>
                <a:srcRect/>
                <a:stretch>
                  <a:fillRect/>
                </a:stretch>
              </p:blipFill>
              <p:spPr bwMode="auto">
                <a:xfrm>
                  <a:off x="2652" y="2726"/>
                  <a:ext cx="49" cy="186"/>
                </a:xfrm>
                <a:prstGeom prst="rect">
                  <a:avLst/>
                </a:prstGeom>
                <a:blipFill dpi="0" rotWithShape="0">
                  <a:blip/>
                  <a:srcRect/>
                  <a:stretch>
                    <a:fillRect/>
                  </a:stretch>
                </a:blipFill>
                <a:ln w="9525">
                  <a:noFill/>
                  <a:miter lim="800000"/>
                  <a:headEnd/>
                  <a:tailEnd/>
                </a:ln>
              </p:spPr>
            </p:pic>
            <p:pic>
              <p:nvPicPr>
                <p:cNvPr id="271" name="Picture 648"/>
                <p:cNvPicPr>
                  <a:picLocks noChangeAspect="1" noChangeArrowheads="1"/>
                </p:cNvPicPr>
                <p:nvPr/>
              </p:nvPicPr>
              <p:blipFill>
                <a:blip r:embed="rId5"/>
                <a:srcRect/>
                <a:stretch>
                  <a:fillRect/>
                </a:stretch>
              </p:blipFill>
              <p:spPr bwMode="auto">
                <a:xfrm>
                  <a:off x="2642" y="2850"/>
                  <a:ext cx="73" cy="94"/>
                </a:xfrm>
                <a:prstGeom prst="rect">
                  <a:avLst/>
                </a:prstGeom>
                <a:blipFill dpi="0" rotWithShape="0">
                  <a:blip/>
                  <a:srcRect/>
                  <a:stretch>
                    <a:fillRect/>
                  </a:stretch>
                </a:blipFill>
                <a:ln w="9525">
                  <a:noFill/>
                  <a:miter lim="800000"/>
                  <a:headEnd/>
                  <a:tailEnd/>
                </a:ln>
              </p:spPr>
            </p:pic>
          </p:grpSp>
          <p:grpSp>
            <p:nvGrpSpPr>
              <p:cNvPr id="205" name="Group 649"/>
              <p:cNvGrpSpPr>
                <a:grpSpLocks noChangeAspect="1"/>
              </p:cNvGrpSpPr>
              <p:nvPr/>
            </p:nvGrpSpPr>
            <p:grpSpPr bwMode="auto">
              <a:xfrm flipH="1">
                <a:off x="4892703" y="4557713"/>
                <a:ext cx="2268538" cy="593725"/>
                <a:chOff x="2356" y="2860"/>
                <a:chExt cx="841" cy="220"/>
              </a:xfrm>
            </p:grpSpPr>
            <p:grpSp>
              <p:nvGrpSpPr>
                <p:cNvPr id="244" name="Group 650"/>
                <p:cNvGrpSpPr>
                  <a:grpSpLocks noChangeAspect="1"/>
                </p:cNvGrpSpPr>
                <p:nvPr/>
              </p:nvGrpSpPr>
              <p:grpSpPr bwMode="auto">
                <a:xfrm>
                  <a:off x="2778" y="2862"/>
                  <a:ext cx="73" cy="218"/>
                  <a:chOff x="2642" y="2726"/>
                  <a:chExt cx="73" cy="218"/>
                </a:xfrm>
              </p:grpSpPr>
              <p:pic>
                <p:nvPicPr>
                  <p:cNvPr id="268" name="Picture 651"/>
                  <p:cNvPicPr>
                    <a:picLocks noChangeAspect="1" noChangeArrowheads="1"/>
                  </p:cNvPicPr>
                  <p:nvPr/>
                </p:nvPicPr>
                <p:blipFill>
                  <a:blip r:embed="rId4"/>
                  <a:srcRect/>
                  <a:stretch>
                    <a:fillRect/>
                  </a:stretch>
                </p:blipFill>
                <p:spPr bwMode="auto">
                  <a:xfrm>
                    <a:off x="2652" y="2726"/>
                    <a:ext cx="49" cy="186"/>
                  </a:xfrm>
                  <a:prstGeom prst="rect">
                    <a:avLst/>
                  </a:prstGeom>
                  <a:blipFill dpi="0" rotWithShape="0">
                    <a:blip/>
                    <a:srcRect/>
                    <a:stretch>
                      <a:fillRect/>
                    </a:stretch>
                  </a:blipFill>
                  <a:ln w="9525">
                    <a:noFill/>
                    <a:miter lim="800000"/>
                    <a:headEnd/>
                    <a:tailEnd/>
                  </a:ln>
                </p:spPr>
              </p:pic>
              <p:pic>
                <p:nvPicPr>
                  <p:cNvPr id="269" name="Picture 652"/>
                  <p:cNvPicPr>
                    <a:picLocks noChangeAspect="1" noChangeArrowheads="1"/>
                  </p:cNvPicPr>
                  <p:nvPr/>
                </p:nvPicPr>
                <p:blipFill>
                  <a:blip r:embed="rId5"/>
                  <a:srcRect/>
                  <a:stretch>
                    <a:fillRect/>
                  </a:stretch>
                </p:blipFill>
                <p:spPr bwMode="auto">
                  <a:xfrm>
                    <a:off x="2642" y="2850"/>
                    <a:ext cx="73" cy="94"/>
                  </a:xfrm>
                  <a:prstGeom prst="rect">
                    <a:avLst/>
                  </a:prstGeom>
                  <a:blipFill dpi="0" rotWithShape="0">
                    <a:blip/>
                    <a:srcRect/>
                    <a:stretch>
                      <a:fillRect/>
                    </a:stretch>
                  </a:blipFill>
                  <a:ln w="9525">
                    <a:noFill/>
                    <a:miter lim="800000"/>
                    <a:headEnd/>
                    <a:tailEnd/>
                  </a:ln>
                </p:spPr>
              </p:pic>
            </p:grpSp>
            <p:grpSp>
              <p:nvGrpSpPr>
                <p:cNvPr id="245" name="Group 653"/>
                <p:cNvGrpSpPr>
                  <a:grpSpLocks noChangeAspect="1"/>
                </p:cNvGrpSpPr>
                <p:nvPr/>
              </p:nvGrpSpPr>
              <p:grpSpPr bwMode="auto">
                <a:xfrm>
                  <a:off x="3016" y="2862"/>
                  <a:ext cx="118" cy="218"/>
                  <a:chOff x="2880" y="2726"/>
                  <a:chExt cx="118" cy="218"/>
                </a:xfrm>
              </p:grpSpPr>
              <p:pic>
                <p:nvPicPr>
                  <p:cNvPr id="266" name="Picture 654"/>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267" name="Picture 655"/>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pic>
              <p:nvPicPr>
                <p:cNvPr id="246" name="Picture 656"/>
                <p:cNvPicPr>
                  <a:picLocks noChangeAspect="1" noChangeArrowheads="1"/>
                </p:cNvPicPr>
                <p:nvPr/>
              </p:nvPicPr>
              <p:blipFill>
                <a:blip r:embed="rId4"/>
                <a:srcRect/>
                <a:stretch>
                  <a:fillRect/>
                </a:stretch>
              </p:blipFill>
              <p:spPr bwMode="auto">
                <a:xfrm>
                  <a:off x="2580" y="2862"/>
                  <a:ext cx="48" cy="186"/>
                </a:xfrm>
                <a:prstGeom prst="rect">
                  <a:avLst/>
                </a:prstGeom>
                <a:blipFill dpi="0" rotWithShape="0">
                  <a:blip/>
                  <a:srcRect/>
                  <a:stretch>
                    <a:fillRect/>
                  </a:stretch>
                </a:blipFill>
                <a:ln w="9525">
                  <a:noFill/>
                  <a:miter lim="800000"/>
                  <a:headEnd/>
                  <a:tailEnd/>
                </a:ln>
              </p:spPr>
            </p:pic>
            <p:pic>
              <p:nvPicPr>
                <p:cNvPr id="247" name="Picture 657"/>
                <p:cNvPicPr>
                  <a:picLocks noChangeAspect="1" noChangeArrowheads="1"/>
                </p:cNvPicPr>
                <p:nvPr/>
              </p:nvPicPr>
              <p:blipFill>
                <a:blip r:embed="rId6"/>
                <a:srcRect/>
                <a:stretch>
                  <a:fillRect/>
                </a:stretch>
              </p:blipFill>
              <p:spPr bwMode="auto">
                <a:xfrm>
                  <a:off x="2570" y="2986"/>
                  <a:ext cx="73" cy="94"/>
                </a:xfrm>
                <a:prstGeom prst="rect">
                  <a:avLst/>
                </a:prstGeom>
                <a:blipFill dpi="0" rotWithShape="0">
                  <a:blip/>
                  <a:srcRect/>
                  <a:stretch>
                    <a:fillRect/>
                  </a:stretch>
                </a:blipFill>
                <a:ln w="9525">
                  <a:noFill/>
                  <a:miter lim="800000"/>
                  <a:headEnd/>
                  <a:tailEnd/>
                </a:ln>
              </p:spPr>
            </p:pic>
            <p:pic>
              <p:nvPicPr>
                <p:cNvPr id="248" name="Picture 658"/>
                <p:cNvPicPr>
                  <a:picLocks noChangeAspect="1" noChangeArrowheads="1"/>
                </p:cNvPicPr>
                <p:nvPr/>
              </p:nvPicPr>
              <p:blipFill>
                <a:blip r:embed="rId4"/>
                <a:srcRect/>
                <a:stretch>
                  <a:fillRect/>
                </a:stretch>
              </p:blipFill>
              <p:spPr bwMode="auto">
                <a:xfrm>
                  <a:off x="2690" y="2862"/>
                  <a:ext cx="49" cy="186"/>
                </a:xfrm>
                <a:prstGeom prst="rect">
                  <a:avLst/>
                </a:prstGeom>
                <a:blipFill dpi="0" rotWithShape="0">
                  <a:blip/>
                  <a:srcRect/>
                  <a:stretch>
                    <a:fillRect/>
                  </a:stretch>
                </a:blipFill>
                <a:ln w="9525">
                  <a:noFill/>
                  <a:miter lim="800000"/>
                  <a:headEnd/>
                  <a:tailEnd/>
                </a:ln>
              </p:spPr>
            </p:pic>
            <p:pic>
              <p:nvPicPr>
                <p:cNvPr id="249" name="Picture 659"/>
                <p:cNvPicPr>
                  <a:picLocks noChangeAspect="1" noChangeArrowheads="1"/>
                </p:cNvPicPr>
                <p:nvPr/>
              </p:nvPicPr>
              <p:blipFill>
                <a:blip r:embed="rId5"/>
                <a:srcRect/>
                <a:stretch>
                  <a:fillRect/>
                </a:stretch>
              </p:blipFill>
              <p:spPr bwMode="auto">
                <a:xfrm>
                  <a:off x="2680" y="2986"/>
                  <a:ext cx="74" cy="94"/>
                </a:xfrm>
                <a:prstGeom prst="rect">
                  <a:avLst/>
                </a:prstGeom>
                <a:blipFill dpi="0" rotWithShape="0">
                  <a:blip/>
                  <a:srcRect/>
                  <a:stretch>
                    <a:fillRect/>
                  </a:stretch>
                </a:blipFill>
                <a:ln w="9525">
                  <a:noFill/>
                  <a:miter lim="800000"/>
                  <a:headEnd/>
                  <a:tailEnd/>
                </a:ln>
              </p:spPr>
            </p:pic>
            <p:pic>
              <p:nvPicPr>
                <p:cNvPr id="250" name="Picture 660"/>
                <p:cNvPicPr>
                  <a:picLocks noChangeAspect="1" noChangeArrowheads="1"/>
                </p:cNvPicPr>
                <p:nvPr/>
              </p:nvPicPr>
              <p:blipFill>
                <a:blip r:embed="rId4"/>
                <a:srcRect/>
                <a:stretch>
                  <a:fillRect/>
                </a:stretch>
              </p:blipFill>
              <p:spPr bwMode="auto">
                <a:xfrm>
                  <a:off x="2365" y="2862"/>
                  <a:ext cx="51" cy="186"/>
                </a:xfrm>
                <a:prstGeom prst="rect">
                  <a:avLst/>
                </a:prstGeom>
                <a:blipFill dpi="0" rotWithShape="0">
                  <a:blip/>
                  <a:srcRect/>
                  <a:stretch>
                    <a:fillRect/>
                  </a:stretch>
                </a:blipFill>
                <a:ln w="9525">
                  <a:noFill/>
                  <a:miter lim="800000"/>
                  <a:headEnd/>
                  <a:tailEnd/>
                </a:ln>
              </p:spPr>
            </p:pic>
            <p:pic>
              <p:nvPicPr>
                <p:cNvPr id="251" name="Picture 661"/>
                <p:cNvPicPr>
                  <a:picLocks noChangeAspect="1" noChangeArrowheads="1"/>
                </p:cNvPicPr>
                <p:nvPr/>
              </p:nvPicPr>
              <p:blipFill>
                <a:blip r:embed="rId5"/>
                <a:srcRect/>
                <a:stretch>
                  <a:fillRect/>
                </a:stretch>
              </p:blipFill>
              <p:spPr bwMode="auto">
                <a:xfrm>
                  <a:off x="2356" y="2986"/>
                  <a:ext cx="74" cy="94"/>
                </a:xfrm>
                <a:prstGeom prst="rect">
                  <a:avLst/>
                </a:prstGeom>
                <a:blipFill dpi="0" rotWithShape="0">
                  <a:blip/>
                  <a:srcRect/>
                  <a:stretch>
                    <a:fillRect/>
                  </a:stretch>
                </a:blipFill>
                <a:ln w="9525">
                  <a:noFill/>
                  <a:miter lim="800000"/>
                  <a:headEnd/>
                  <a:tailEnd/>
                </a:ln>
              </p:spPr>
            </p:pic>
            <p:pic>
              <p:nvPicPr>
                <p:cNvPr id="252" name="Picture 662"/>
                <p:cNvPicPr>
                  <a:picLocks noChangeAspect="1" noChangeArrowheads="1"/>
                </p:cNvPicPr>
                <p:nvPr/>
              </p:nvPicPr>
              <p:blipFill>
                <a:blip r:embed="rId4"/>
                <a:srcRect/>
                <a:stretch>
                  <a:fillRect/>
                </a:stretch>
              </p:blipFill>
              <p:spPr bwMode="auto">
                <a:xfrm>
                  <a:off x="2474" y="2862"/>
                  <a:ext cx="49" cy="186"/>
                </a:xfrm>
                <a:prstGeom prst="rect">
                  <a:avLst/>
                </a:prstGeom>
                <a:blipFill dpi="0" rotWithShape="0">
                  <a:blip/>
                  <a:srcRect/>
                  <a:stretch>
                    <a:fillRect/>
                  </a:stretch>
                </a:blipFill>
                <a:ln w="9525">
                  <a:noFill/>
                  <a:miter lim="800000"/>
                  <a:headEnd/>
                  <a:tailEnd/>
                </a:ln>
              </p:spPr>
            </p:pic>
            <p:pic>
              <p:nvPicPr>
                <p:cNvPr id="253" name="Picture 663"/>
                <p:cNvPicPr>
                  <a:picLocks noChangeAspect="1" noChangeArrowheads="1"/>
                </p:cNvPicPr>
                <p:nvPr/>
              </p:nvPicPr>
              <p:blipFill>
                <a:blip r:embed="rId6"/>
                <a:srcRect/>
                <a:stretch>
                  <a:fillRect/>
                </a:stretch>
              </p:blipFill>
              <p:spPr bwMode="auto">
                <a:xfrm>
                  <a:off x="2465" y="2986"/>
                  <a:ext cx="73" cy="94"/>
                </a:xfrm>
                <a:prstGeom prst="rect">
                  <a:avLst/>
                </a:prstGeom>
                <a:blipFill dpi="0" rotWithShape="0">
                  <a:blip/>
                  <a:srcRect/>
                  <a:stretch>
                    <a:fillRect/>
                  </a:stretch>
                </a:blipFill>
                <a:ln w="9525">
                  <a:noFill/>
                  <a:miter lim="800000"/>
                  <a:headEnd/>
                  <a:tailEnd/>
                </a:ln>
              </p:spPr>
            </p:pic>
            <p:grpSp>
              <p:nvGrpSpPr>
                <p:cNvPr id="254" name="Group 664"/>
                <p:cNvGrpSpPr>
                  <a:grpSpLocks noChangeAspect="1"/>
                </p:cNvGrpSpPr>
                <p:nvPr/>
              </p:nvGrpSpPr>
              <p:grpSpPr bwMode="auto">
                <a:xfrm>
                  <a:off x="3079" y="2860"/>
                  <a:ext cx="118" cy="218"/>
                  <a:chOff x="2880" y="2726"/>
                  <a:chExt cx="118" cy="218"/>
                </a:xfrm>
              </p:grpSpPr>
              <p:pic>
                <p:nvPicPr>
                  <p:cNvPr id="264" name="Picture 665"/>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265" name="Picture 666"/>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grpSp>
              <p:nvGrpSpPr>
                <p:cNvPr id="255" name="Group 667"/>
                <p:cNvGrpSpPr>
                  <a:grpSpLocks noChangeAspect="1"/>
                </p:cNvGrpSpPr>
                <p:nvPr/>
              </p:nvGrpSpPr>
              <p:grpSpPr bwMode="auto">
                <a:xfrm>
                  <a:off x="2880" y="2860"/>
                  <a:ext cx="118" cy="218"/>
                  <a:chOff x="2880" y="2726"/>
                  <a:chExt cx="118" cy="218"/>
                </a:xfrm>
              </p:grpSpPr>
              <p:pic>
                <p:nvPicPr>
                  <p:cNvPr id="262" name="Picture 668"/>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263" name="Picture 669"/>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grpSp>
              <p:nvGrpSpPr>
                <p:cNvPr id="256" name="Group 670"/>
                <p:cNvGrpSpPr>
                  <a:grpSpLocks noChangeAspect="1"/>
                </p:cNvGrpSpPr>
                <p:nvPr/>
              </p:nvGrpSpPr>
              <p:grpSpPr bwMode="auto">
                <a:xfrm>
                  <a:off x="2943" y="2860"/>
                  <a:ext cx="118" cy="218"/>
                  <a:chOff x="2880" y="2726"/>
                  <a:chExt cx="118" cy="218"/>
                </a:xfrm>
              </p:grpSpPr>
              <p:pic>
                <p:nvPicPr>
                  <p:cNvPr id="260" name="Picture 671"/>
                  <p:cNvPicPr>
                    <a:picLocks noChangeAspect="1" noChangeArrowheads="1"/>
                  </p:cNvPicPr>
                  <p:nvPr/>
                </p:nvPicPr>
                <p:blipFill>
                  <a:blip r:embed="rId4"/>
                  <a:srcRect/>
                  <a:stretch>
                    <a:fillRect/>
                  </a:stretch>
                </p:blipFill>
                <p:spPr bwMode="auto">
                  <a:xfrm rot="-2512039">
                    <a:off x="2880" y="2726"/>
                    <a:ext cx="49" cy="186"/>
                  </a:xfrm>
                  <a:prstGeom prst="rect">
                    <a:avLst/>
                  </a:prstGeom>
                  <a:blipFill dpi="0" rotWithShape="0">
                    <a:blip/>
                    <a:srcRect/>
                    <a:stretch>
                      <a:fillRect/>
                    </a:stretch>
                  </a:blipFill>
                  <a:ln w="9525">
                    <a:noFill/>
                    <a:miter lim="800000"/>
                    <a:headEnd/>
                    <a:tailEnd/>
                  </a:ln>
                </p:spPr>
              </p:pic>
              <p:pic>
                <p:nvPicPr>
                  <p:cNvPr id="261" name="Picture 672"/>
                  <p:cNvPicPr>
                    <a:picLocks noChangeAspect="1" noChangeArrowheads="1"/>
                  </p:cNvPicPr>
                  <p:nvPr/>
                </p:nvPicPr>
                <p:blipFill>
                  <a:blip r:embed="rId6"/>
                  <a:srcRect/>
                  <a:stretch>
                    <a:fillRect/>
                  </a:stretch>
                </p:blipFill>
                <p:spPr bwMode="auto">
                  <a:xfrm>
                    <a:off x="2925" y="2850"/>
                    <a:ext cx="73" cy="94"/>
                  </a:xfrm>
                  <a:prstGeom prst="rect">
                    <a:avLst/>
                  </a:prstGeom>
                  <a:blipFill dpi="0" rotWithShape="0">
                    <a:blip/>
                    <a:srcRect/>
                    <a:stretch>
                      <a:fillRect/>
                    </a:stretch>
                  </a:blipFill>
                  <a:ln w="9525">
                    <a:noFill/>
                    <a:miter lim="800000"/>
                    <a:headEnd/>
                    <a:tailEnd/>
                  </a:ln>
                </p:spPr>
              </p:pic>
            </p:grpSp>
            <p:grpSp>
              <p:nvGrpSpPr>
                <p:cNvPr id="257" name="Group 673"/>
                <p:cNvGrpSpPr>
                  <a:grpSpLocks noChangeAspect="1"/>
                </p:cNvGrpSpPr>
                <p:nvPr/>
              </p:nvGrpSpPr>
              <p:grpSpPr bwMode="auto">
                <a:xfrm>
                  <a:off x="2835" y="2860"/>
                  <a:ext cx="73" cy="218"/>
                  <a:chOff x="2642" y="2726"/>
                  <a:chExt cx="73" cy="218"/>
                </a:xfrm>
              </p:grpSpPr>
              <p:pic>
                <p:nvPicPr>
                  <p:cNvPr id="258" name="Picture 674"/>
                  <p:cNvPicPr>
                    <a:picLocks noChangeAspect="1" noChangeArrowheads="1"/>
                  </p:cNvPicPr>
                  <p:nvPr/>
                </p:nvPicPr>
                <p:blipFill>
                  <a:blip r:embed="rId4"/>
                  <a:srcRect/>
                  <a:stretch>
                    <a:fillRect/>
                  </a:stretch>
                </p:blipFill>
                <p:spPr bwMode="auto">
                  <a:xfrm>
                    <a:off x="2652" y="2726"/>
                    <a:ext cx="49" cy="186"/>
                  </a:xfrm>
                  <a:prstGeom prst="rect">
                    <a:avLst/>
                  </a:prstGeom>
                  <a:blipFill dpi="0" rotWithShape="0">
                    <a:blip/>
                    <a:srcRect/>
                    <a:stretch>
                      <a:fillRect/>
                    </a:stretch>
                  </a:blipFill>
                  <a:ln w="9525">
                    <a:noFill/>
                    <a:miter lim="800000"/>
                    <a:headEnd/>
                    <a:tailEnd/>
                  </a:ln>
                </p:spPr>
              </p:pic>
              <p:pic>
                <p:nvPicPr>
                  <p:cNvPr id="259" name="Picture 675"/>
                  <p:cNvPicPr>
                    <a:picLocks noChangeAspect="1" noChangeArrowheads="1"/>
                  </p:cNvPicPr>
                  <p:nvPr/>
                </p:nvPicPr>
                <p:blipFill>
                  <a:blip r:embed="rId5"/>
                  <a:srcRect/>
                  <a:stretch>
                    <a:fillRect/>
                  </a:stretch>
                </p:blipFill>
                <p:spPr bwMode="auto">
                  <a:xfrm>
                    <a:off x="2642" y="2850"/>
                    <a:ext cx="73" cy="94"/>
                  </a:xfrm>
                  <a:prstGeom prst="rect">
                    <a:avLst/>
                  </a:prstGeom>
                  <a:blipFill dpi="0" rotWithShape="0">
                    <a:blip/>
                    <a:srcRect/>
                    <a:stretch>
                      <a:fillRect/>
                    </a:stretch>
                  </a:blipFill>
                  <a:ln w="9525">
                    <a:noFill/>
                    <a:miter lim="800000"/>
                    <a:headEnd/>
                    <a:tailEnd/>
                  </a:ln>
                </p:spPr>
              </p:pic>
            </p:grpSp>
          </p:grpSp>
          <p:grpSp>
            <p:nvGrpSpPr>
              <p:cNvPr id="206" name="Group 676"/>
              <p:cNvGrpSpPr>
                <a:grpSpLocks noChangeAspect="1"/>
              </p:cNvGrpSpPr>
              <p:nvPr/>
            </p:nvGrpSpPr>
            <p:grpSpPr bwMode="auto">
              <a:xfrm flipV="1">
                <a:off x="7283478" y="4579938"/>
                <a:ext cx="479425" cy="590550"/>
                <a:chOff x="4157" y="2659"/>
                <a:chExt cx="178" cy="219"/>
              </a:xfrm>
            </p:grpSpPr>
            <p:pic>
              <p:nvPicPr>
                <p:cNvPr id="240" name="Picture 677"/>
                <p:cNvPicPr>
                  <a:picLocks noChangeAspect="1" noChangeArrowheads="1"/>
                </p:cNvPicPr>
                <p:nvPr/>
              </p:nvPicPr>
              <p:blipFill>
                <a:blip r:embed="rId7"/>
                <a:srcRect/>
                <a:stretch>
                  <a:fillRect/>
                </a:stretch>
              </p:blipFill>
              <p:spPr bwMode="auto">
                <a:xfrm>
                  <a:off x="4272" y="2691"/>
                  <a:ext cx="48" cy="187"/>
                </a:xfrm>
                <a:prstGeom prst="rect">
                  <a:avLst/>
                </a:prstGeom>
                <a:blipFill dpi="0" rotWithShape="0">
                  <a:blip/>
                  <a:srcRect/>
                  <a:stretch>
                    <a:fillRect/>
                  </a:stretch>
                </a:blipFill>
                <a:ln w="9525">
                  <a:noFill/>
                  <a:miter lim="800000"/>
                  <a:headEnd/>
                  <a:tailEnd/>
                </a:ln>
              </p:spPr>
            </p:pic>
            <p:pic>
              <p:nvPicPr>
                <p:cNvPr id="241" name="Picture 678"/>
                <p:cNvPicPr>
                  <a:picLocks noChangeAspect="1" noChangeArrowheads="1"/>
                </p:cNvPicPr>
                <p:nvPr/>
              </p:nvPicPr>
              <p:blipFill>
                <a:blip r:embed="rId3"/>
                <a:srcRect/>
                <a:stretch>
                  <a:fillRect/>
                </a:stretch>
              </p:blipFill>
              <p:spPr bwMode="auto">
                <a:xfrm>
                  <a:off x="4262" y="2659"/>
                  <a:ext cx="73" cy="95"/>
                </a:xfrm>
                <a:prstGeom prst="rect">
                  <a:avLst/>
                </a:prstGeom>
                <a:blipFill dpi="0" rotWithShape="0">
                  <a:blip/>
                  <a:srcRect/>
                  <a:stretch>
                    <a:fillRect/>
                  </a:stretch>
                </a:blipFill>
                <a:ln w="9525">
                  <a:noFill/>
                  <a:miter lim="800000"/>
                  <a:headEnd/>
                  <a:tailEnd/>
                </a:ln>
              </p:spPr>
            </p:pic>
            <p:pic>
              <p:nvPicPr>
                <p:cNvPr id="242" name="Picture 679"/>
                <p:cNvPicPr>
                  <a:picLocks noChangeAspect="1" noChangeArrowheads="1"/>
                </p:cNvPicPr>
                <p:nvPr/>
              </p:nvPicPr>
              <p:blipFill>
                <a:blip r:embed="rId7"/>
                <a:srcRect/>
                <a:stretch>
                  <a:fillRect/>
                </a:stretch>
              </p:blipFill>
              <p:spPr bwMode="auto">
                <a:xfrm>
                  <a:off x="4166" y="2691"/>
                  <a:ext cx="49" cy="187"/>
                </a:xfrm>
                <a:prstGeom prst="rect">
                  <a:avLst/>
                </a:prstGeom>
                <a:blipFill dpi="0" rotWithShape="0">
                  <a:blip/>
                  <a:srcRect/>
                  <a:stretch>
                    <a:fillRect/>
                  </a:stretch>
                </a:blipFill>
                <a:ln w="9525">
                  <a:noFill/>
                  <a:miter lim="800000"/>
                  <a:headEnd/>
                  <a:tailEnd/>
                </a:ln>
              </p:spPr>
            </p:pic>
            <p:pic>
              <p:nvPicPr>
                <p:cNvPr id="243" name="Picture 680"/>
                <p:cNvPicPr>
                  <a:picLocks noChangeAspect="1" noChangeArrowheads="1"/>
                </p:cNvPicPr>
                <p:nvPr/>
              </p:nvPicPr>
              <p:blipFill>
                <a:blip r:embed="rId3"/>
                <a:srcRect/>
                <a:stretch>
                  <a:fillRect/>
                </a:stretch>
              </p:blipFill>
              <p:spPr bwMode="auto">
                <a:xfrm>
                  <a:off x="4157" y="2659"/>
                  <a:ext cx="73" cy="95"/>
                </a:xfrm>
                <a:prstGeom prst="rect">
                  <a:avLst/>
                </a:prstGeom>
                <a:blipFill dpi="0" rotWithShape="0">
                  <a:blip/>
                  <a:srcRect/>
                  <a:stretch>
                    <a:fillRect/>
                  </a:stretch>
                </a:blipFill>
                <a:ln w="9525">
                  <a:noFill/>
                  <a:miter lim="800000"/>
                  <a:headEnd/>
                  <a:tailEnd/>
                </a:ln>
              </p:spPr>
            </p:pic>
          </p:grpSp>
          <p:pic>
            <p:nvPicPr>
              <p:cNvPr id="207" name="Picture 681"/>
              <p:cNvPicPr>
                <a:picLocks noChangeAspect="1" noChangeArrowheads="1"/>
              </p:cNvPicPr>
              <p:nvPr/>
            </p:nvPicPr>
            <p:blipFill>
              <a:blip r:embed="rId7"/>
              <a:srcRect/>
              <a:stretch>
                <a:fillRect/>
              </a:stretch>
            </p:blipFill>
            <p:spPr bwMode="auto">
              <a:xfrm>
                <a:off x="3735416" y="4068763"/>
                <a:ext cx="133350" cy="504825"/>
              </a:xfrm>
              <a:prstGeom prst="rect">
                <a:avLst/>
              </a:prstGeom>
              <a:blipFill dpi="0" rotWithShape="0">
                <a:blip/>
                <a:srcRect/>
                <a:stretch>
                  <a:fillRect/>
                </a:stretch>
              </a:blipFill>
              <a:ln w="9525">
                <a:noFill/>
                <a:miter lim="800000"/>
                <a:headEnd/>
                <a:tailEnd/>
              </a:ln>
            </p:spPr>
          </p:pic>
          <p:pic>
            <p:nvPicPr>
              <p:cNvPr id="208" name="Picture 682"/>
              <p:cNvPicPr>
                <a:picLocks noChangeAspect="1" noChangeArrowheads="1"/>
              </p:cNvPicPr>
              <p:nvPr/>
            </p:nvPicPr>
            <p:blipFill>
              <a:blip r:embed="rId2"/>
              <a:srcRect/>
              <a:stretch>
                <a:fillRect/>
              </a:stretch>
            </p:blipFill>
            <p:spPr bwMode="auto">
              <a:xfrm>
                <a:off x="5446741" y="3960813"/>
                <a:ext cx="198437" cy="254000"/>
              </a:xfrm>
              <a:prstGeom prst="rect">
                <a:avLst/>
              </a:prstGeom>
              <a:blipFill dpi="0" rotWithShape="0">
                <a:blip/>
                <a:srcRect/>
                <a:stretch>
                  <a:fillRect/>
                </a:stretch>
              </a:blipFill>
              <a:ln w="9525">
                <a:noFill/>
                <a:miter lim="800000"/>
                <a:headEnd/>
                <a:tailEnd/>
              </a:ln>
            </p:spPr>
          </p:pic>
          <p:pic>
            <p:nvPicPr>
              <p:cNvPr id="209" name="Picture 683"/>
              <p:cNvPicPr>
                <a:picLocks noChangeAspect="1" noChangeArrowheads="1"/>
              </p:cNvPicPr>
              <p:nvPr/>
            </p:nvPicPr>
            <p:blipFill>
              <a:blip r:embed="rId7"/>
              <a:srcRect/>
              <a:stretch>
                <a:fillRect/>
              </a:stretch>
            </p:blipFill>
            <p:spPr bwMode="auto">
              <a:xfrm>
                <a:off x="5437216" y="4068763"/>
                <a:ext cx="133350" cy="504825"/>
              </a:xfrm>
              <a:prstGeom prst="rect">
                <a:avLst/>
              </a:prstGeom>
              <a:blipFill dpi="0" rotWithShape="0">
                <a:blip/>
                <a:srcRect/>
                <a:stretch>
                  <a:fillRect/>
                </a:stretch>
              </a:blipFill>
              <a:ln w="9525">
                <a:noFill/>
                <a:miter lim="800000"/>
                <a:headEnd/>
                <a:tailEnd/>
              </a:ln>
            </p:spPr>
          </p:pic>
          <p:grpSp>
            <p:nvGrpSpPr>
              <p:cNvPr id="210" name="Group 684"/>
              <p:cNvGrpSpPr>
                <a:grpSpLocks noChangeAspect="1"/>
              </p:cNvGrpSpPr>
              <p:nvPr/>
            </p:nvGrpSpPr>
            <p:grpSpPr bwMode="auto">
              <a:xfrm>
                <a:off x="4345016" y="3824288"/>
                <a:ext cx="361950" cy="530225"/>
                <a:chOff x="4514" y="2658"/>
                <a:chExt cx="134" cy="197"/>
              </a:xfrm>
            </p:grpSpPr>
            <p:sp>
              <p:nvSpPr>
                <p:cNvPr id="237" name="AutoShape 685"/>
                <p:cNvSpPr>
                  <a:spLocks noChangeAspect="1" noChangeArrowheads="1"/>
                </p:cNvSpPr>
                <p:nvPr/>
              </p:nvSpPr>
              <p:spPr bwMode="auto">
                <a:xfrm rot="19612097" flipH="1">
                  <a:off x="4514" y="2658"/>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38" name="AutoShape 686"/>
                <p:cNvSpPr>
                  <a:spLocks noChangeAspect="1" noChangeArrowheads="1"/>
                </p:cNvSpPr>
                <p:nvPr/>
              </p:nvSpPr>
              <p:spPr bwMode="auto">
                <a:xfrm rot="19735287" flipH="1">
                  <a:off x="4578" y="2750"/>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39" name="Freeform 687"/>
                <p:cNvSpPr>
                  <a:spLocks noChangeAspect="1"/>
                </p:cNvSpPr>
                <p:nvPr/>
              </p:nvSpPr>
              <p:spPr bwMode="auto">
                <a:xfrm rot="24051357">
                  <a:off x="4570" y="2760"/>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211" name="Group 688"/>
              <p:cNvGrpSpPr>
                <a:grpSpLocks noChangeAspect="1"/>
              </p:cNvGrpSpPr>
              <p:nvPr/>
            </p:nvGrpSpPr>
            <p:grpSpPr bwMode="auto">
              <a:xfrm flipH="1">
                <a:off x="4711728" y="3783013"/>
                <a:ext cx="361950" cy="531812"/>
                <a:chOff x="4514" y="2658"/>
                <a:chExt cx="134" cy="197"/>
              </a:xfrm>
            </p:grpSpPr>
            <p:sp>
              <p:nvSpPr>
                <p:cNvPr id="234" name="AutoShape 689"/>
                <p:cNvSpPr>
                  <a:spLocks noChangeAspect="1" noChangeArrowheads="1"/>
                </p:cNvSpPr>
                <p:nvPr/>
              </p:nvSpPr>
              <p:spPr bwMode="auto">
                <a:xfrm rot="19612097" flipH="1">
                  <a:off x="4514" y="2658"/>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35" name="AutoShape 690"/>
                <p:cNvSpPr>
                  <a:spLocks noChangeAspect="1" noChangeArrowheads="1"/>
                </p:cNvSpPr>
                <p:nvPr/>
              </p:nvSpPr>
              <p:spPr bwMode="auto">
                <a:xfrm rot="19735287" flipH="1">
                  <a:off x="4578" y="2750"/>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36" name="Freeform 691"/>
                <p:cNvSpPr>
                  <a:spLocks noChangeAspect="1"/>
                </p:cNvSpPr>
                <p:nvPr/>
              </p:nvSpPr>
              <p:spPr bwMode="auto">
                <a:xfrm rot="24051357">
                  <a:off x="4570" y="2760"/>
                  <a:ext cx="23" cy="4"/>
                </a:xfrm>
                <a:custGeom>
                  <a:avLst/>
                  <a:gdLst/>
                  <a:ahLst/>
                  <a:cxnLst>
                    <a:cxn ang="0">
                      <a:pos x="0" y="9"/>
                    </a:cxn>
                    <a:cxn ang="0">
                      <a:pos x="46" y="0"/>
                    </a:cxn>
                    <a:cxn ang="0">
                      <a:pos x="0" y="9"/>
                    </a:cxn>
                  </a:cxnLst>
                  <a:rect l="0" t="0" r="r" b="b"/>
                  <a:pathLst>
                    <a:path w="46" h="9">
                      <a:moveTo>
                        <a:pt x="0" y="9"/>
                      </a:moveTo>
                      <a:cubicBezTo>
                        <a:pt x="15" y="6"/>
                        <a:pt x="46" y="0"/>
                        <a:pt x="46" y="0"/>
                      </a:cubicBezTo>
                      <a:cubicBezTo>
                        <a:pt x="46" y="0"/>
                        <a:pt x="15" y="6"/>
                        <a:pt x="0" y="9"/>
                      </a:cubicBezTo>
                      <a:close/>
                    </a:path>
                  </a:pathLst>
                </a:custGeom>
                <a:solidFill>
                  <a:schemeClr val="accent1"/>
                </a:solid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pic>
            <p:nvPicPr>
              <p:cNvPr id="212" name="Picture 692"/>
              <p:cNvPicPr>
                <a:picLocks noChangeAspect="1" noChangeArrowheads="1"/>
              </p:cNvPicPr>
              <p:nvPr/>
            </p:nvPicPr>
            <p:blipFill>
              <a:blip r:embed="rId7"/>
              <a:srcRect/>
              <a:stretch>
                <a:fillRect/>
              </a:stretch>
            </p:blipFill>
            <p:spPr bwMode="auto">
              <a:xfrm rot="1966046">
                <a:off x="5192741" y="3948113"/>
                <a:ext cx="131762" cy="504825"/>
              </a:xfrm>
              <a:prstGeom prst="rect">
                <a:avLst/>
              </a:prstGeom>
              <a:blipFill dpi="0" rotWithShape="0">
                <a:blip/>
                <a:srcRect/>
                <a:stretch>
                  <a:fillRect/>
                </a:stretch>
              </a:blipFill>
              <a:ln w="9525">
                <a:noFill/>
                <a:miter lim="800000"/>
                <a:headEnd/>
                <a:tailEnd/>
              </a:ln>
            </p:spPr>
          </p:pic>
          <p:pic>
            <p:nvPicPr>
              <p:cNvPr id="213" name="Picture 693"/>
              <p:cNvPicPr>
                <a:picLocks noChangeAspect="1" noChangeArrowheads="1"/>
              </p:cNvPicPr>
              <p:nvPr/>
            </p:nvPicPr>
            <p:blipFill>
              <a:blip r:embed="rId10"/>
              <a:srcRect/>
              <a:stretch>
                <a:fillRect/>
              </a:stretch>
            </p:blipFill>
            <p:spPr bwMode="auto">
              <a:xfrm rot="19633954">
                <a:off x="3978303" y="3948113"/>
                <a:ext cx="131763" cy="504825"/>
              </a:xfrm>
              <a:prstGeom prst="rect">
                <a:avLst/>
              </a:prstGeom>
              <a:blipFill dpi="0" rotWithShape="0">
                <a:blip/>
                <a:srcRect/>
                <a:stretch>
                  <a:fillRect/>
                </a:stretch>
              </a:blipFill>
              <a:ln w="9525">
                <a:noFill/>
                <a:miter lim="800000"/>
                <a:headEnd/>
                <a:tailEnd/>
              </a:ln>
            </p:spPr>
          </p:pic>
          <p:pic>
            <p:nvPicPr>
              <p:cNvPr id="214" name="Picture 694"/>
              <p:cNvPicPr>
                <a:picLocks noChangeAspect="1" noChangeArrowheads="1"/>
              </p:cNvPicPr>
              <p:nvPr/>
            </p:nvPicPr>
            <p:blipFill>
              <a:blip r:embed="rId4"/>
              <a:srcRect/>
              <a:stretch>
                <a:fillRect/>
              </a:stretch>
            </p:blipFill>
            <p:spPr bwMode="auto">
              <a:xfrm>
                <a:off x="2538441" y="4635500"/>
                <a:ext cx="128587" cy="501650"/>
              </a:xfrm>
              <a:prstGeom prst="rect">
                <a:avLst/>
              </a:prstGeom>
              <a:blipFill dpi="0" rotWithShape="0">
                <a:blip/>
                <a:srcRect/>
                <a:stretch>
                  <a:fillRect/>
                </a:stretch>
              </a:blipFill>
              <a:ln w="9525">
                <a:noFill/>
                <a:miter lim="800000"/>
                <a:headEnd/>
                <a:tailEnd/>
              </a:ln>
            </p:spPr>
          </p:pic>
          <p:pic>
            <p:nvPicPr>
              <p:cNvPr id="215" name="Picture 695"/>
              <p:cNvPicPr>
                <a:picLocks noChangeAspect="1" noChangeArrowheads="1"/>
              </p:cNvPicPr>
              <p:nvPr/>
            </p:nvPicPr>
            <p:blipFill>
              <a:blip r:embed="rId6"/>
              <a:srcRect/>
              <a:stretch>
                <a:fillRect/>
              </a:stretch>
            </p:blipFill>
            <p:spPr bwMode="auto">
              <a:xfrm>
                <a:off x="2511453" y="4970463"/>
                <a:ext cx="196850" cy="254000"/>
              </a:xfrm>
              <a:prstGeom prst="rect">
                <a:avLst/>
              </a:prstGeom>
              <a:blipFill dpi="0" rotWithShape="0">
                <a:blip/>
                <a:srcRect/>
                <a:stretch>
                  <a:fillRect/>
                </a:stretch>
              </a:blipFill>
              <a:ln w="9525">
                <a:noFill/>
                <a:miter lim="800000"/>
                <a:headEnd/>
                <a:tailEnd/>
              </a:ln>
            </p:spPr>
          </p:pic>
          <p:pic>
            <p:nvPicPr>
              <p:cNvPr id="216" name="Picture 696"/>
              <p:cNvPicPr>
                <a:picLocks noChangeAspect="1" noChangeArrowheads="1"/>
              </p:cNvPicPr>
              <p:nvPr/>
            </p:nvPicPr>
            <p:blipFill>
              <a:blip r:embed="rId4"/>
              <a:srcRect/>
              <a:stretch>
                <a:fillRect/>
              </a:stretch>
            </p:blipFill>
            <p:spPr bwMode="auto">
              <a:xfrm>
                <a:off x="2252691" y="4635500"/>
                <a:ext cx="131762" cy="501650"/>
              </a:xfrm>
              <a:prstGeom prst="rect">
                <a:avLst/>
              </a:prstGeom>
              <a:blipFill dpi="0" rotWithShape="0">
                <a:blip/>
                <a:srcRect/>
                <a:stretch>
                  <a:fillRect/>
                </a:stretch>
              </a:blipFill>
              <a:ln w="9525">
                <a:noFill/>
                <a:miter lim="800000"/>
                <a:headEnd/>
                <a:tailEnd/>
              </a:ln>
            </p:spPr>
          </p:pic>
          <p:pic>
            <p:nvPicPr>
              <p:cNvPr id="217" name="Picture 697"/>
              <p:cNvPicPr>
                <a:picLocks noChangeAspect="1" noChangeArrowheads="1"/>
              </p:cNvPicPr>
              <p:nvPr/>
            </p:nvPicPr>
            <p:blipFill>
              <a:blip r:embed="rId6"/>
              <a:srcRect/>
              <a:stretch>
                <a:fillRect/>
              </a:stretch>
            </p:blipFill>
            <p:spPr bwMode="auto">
              <a:xfrm>
                <a:off x="2227291" y="4970463"/>
                <a:ext cx="196850" cy="254000"/>
              </a:xfrm>
              <a:prstGeom prst="rect">
                <a:avLst/>
              </a:prstGeom>
              <a:blipFill dpi="0" rotWithShape="0">
                <a:blip/>
                <a:srcRect/>
                <a:stretch>
                  <a:fillRect/>
                </a:stretch>
              </a:blipFill>
              <a:ln w="9525">
                <a:noFill/>
                <a:miter lim="800000"/>
                <a:headEnd/>
                <a:tailEnd/>
              </a:ln>
            </p:spPr>
          </p:pic>
          <p:pic>
            <p:nvPicPr>
              <p:cNvPr id="218" name="Picture 698"/>
              <p:cNvPicPr>
                <a:picLocks noChangeAspect="1" noChangeArrowheads="1"/>
              </p:cNvPicPr>
              <p:nvPr/>
            </p:nvPicPr>
            <p:blipFill>
              <a:blip r:embed="rId7"/>
              <a:srcRect/>
              <a:stretch>
                <a:fillRect/>
              </a:stretch>
            </p:blipFill>
            <p:spPr bwMode="auto">
              <a:xfrm>
                <a:off x="2492403" y="4175125"/>
                <a:ext cx="130175" cy="503238"/>
              </a:xfrm>
              <a:prstGeom prst="rect">
                <a:avLst/>
              </a:prstGeom>
              <a:blipFill dpi="0" rotWithShape="0">
                <a:blip/>
                <a:srcRect/>
                <a:stretch>
                  <a:fillRect/>
                </a:stretch>
              </a:blipFill>
              <a:ln w="9525">
                <a:noFill/>
                <a:miter lim="800000"/>
                <a:headEnd/>
                <a:tailEnd/>
              </a:ln>
            </p:spPr>
          </p:pic>
          <p:pic>
            <p:nvPicPr>
              <p:cNvPr id="219" name="Picture 699"/>
              <p:cNvPicPr>
                <a:picLocks noChangeAspect="1" noChangeArrowheads="1"/>
              </p:cNvPicPr>
              <p:nvPr/>
            </p:nvPicPr>
            <p:blipFill>
              <a:blip r:embed="rId3"/>
              <a:srcRect/>
              <a:stretch>
                <a:fillRect/>
              </a:stretch>
            </p:blipFill>
            <p:spPr bwMode="auto">
              <a:xfrm>
                <a:off x="2465416" y="4087813"/>
                <a:ext cx="196850" cy="257175"/>
              </a:xfrm>
              <a:prstGeom prst="rect">
                <a:avLst/>
              </a:prstGeom>
              <a:blipFill dpi="0" rotWithShape="0">
                <a:blip/>
                <a:srcRect/>
                <a:stretch>
                  <a:fillRect/>
                </a:stretch>
              </a:blipFill>
              <a:ln w="9525">
                <a:noFill/>
                <a:miter lim="800000"/>
                <a:headEnd/>
                <a:tailEnd/>
              </a:ln>
            </p:spPr>
          </p:pic>
          <p:pic>
            <p:nvPicPr>
              <p:cNvPr id="220" name="Picture 700"/>
              <p:cNvPicPr>
                <a:picLocks noChangeAspect="1" noChangeArrowheads="1"/>
              </p:cNvPicPr>
              <p:nvPr/>
            </p:nvPicPr>
            <p:blipFill>
              <a:blip r:embed="rId7"/>
              <a:srcRect/>
              <a:stretch>
                <a:fillRect/>
              </a:stretch>
            </p:blipFill>
            <p:spPr bwMode="auto">
              <a:xfrm>
                <a:off x="2206653" y="4175125"/>
                <a:ext cx="131763" cy="503238"/>
              </a:xfrm>
              <a:prstGeom prst="rect">
                <a:avLst/>
              </a:prstGeom>
              <a:blipFill dpi="0" rotWithShape="0">
                <a:blip/>
                <a:srcRect/>
                <a:stretch>
                  <a:fillRect/>
                </a:stretch>
              </a:blipFill>
              <a:ln w="9525">
                <a:noFill/>
                <a:miter lim="800000"/>
                <a:headEnd/>
                <a:tailEnd/>
              </a:ln>
            </p:spPr>
          </p:pic>
          <p:pic>
            <p:nvPicPr>
              <p:cNvPr id="221" name="Picture 701"/>
              <p:cNvPicPr>
                <a:picLocks noChangeAspect="1" noChangeArrowheads="1"/>
              </p:cNvPicPr>
              <p:nvPr/>
            </p:nvPicPr>
            <p:blipFill>
              <a:blip r:embed="rId3"/>
              <a:srcRect/>
              <a:stretch>
                <a:fillRect/>
              </a:stretch>
            </p:blipFill>
            <p:spPr bwMode="auto">
              <a:xfrm>
                <a:off x="2182841" y="4087813"/>
                <a:ext cx="196850" cy="257175"/>
              </a:xfrm>
              <a:prstGeom prst="rect">
                <a:avLst/>
              </a:prstGeom>
              <a:blipFill dpi="0" rotWithShape="0">
                <a:blip/>
                <a:srcRect/>
                <a:stretch>
                  <a:fillRect/>
                </a:stretch>
              </a:blipFill>
              <a:ln w="9525">
                <a:noFill/>
                <a:miter lim="800000"/>
                <a:headEnd/>
                <a:tailEnd/>
              </a:ln>
            </p:spPr>
          </p:pic>
          <p:pic>
            <p:nvPicPr>
              <p:cNvPr id="222" name="Picture 702"/>
              <p:cNvPicPr>
                <a:picLocks noChangeAspect="1" noChangeArrowheads="1"/>
              </p:cNvPicPr>
              <p:nvPr/>
            </p:nvPicPr>
            <p:blipFill>
              <a:blip r:embed="rId2"/>
              <a:srcRect/>
              <a:stretch>
                <a:fillRect/>
              </a:stretch>
            </p:blipFill>
            <p:spPr bwMode="auto">
              <a:xfrm>
                <a:off x="2163791" y="3859213"/>
                <a:ext cx="196850" cy="254000"/>
              </a:xfrm>
              <a:prstGeom prst="rect">
                <a:avLst/>
              </a:prstGeom>
              <a:blipFill dpi="0" rotWithShape="0">
                <a:blip/>
                <a:srcRect/>
                <a:stretch>
                  <a:fillRect/>
                </a:stretch>
              </a:blipFill>
              <a:ln w="9525">
                <a:noFill/>
                <a:miter lim="800000"/>
                <a:headEnd/>
                <a:tailEnd/>
              </a:ln>
            </p:spPr>
          </p:pic>
          <p:pic>
            <p:nvPicPr>
              <p:cNvPr id="223" name="Picture 703"/>
              <p:cNvPicPr>
                <a:picLocks noChangeAspect="1" noChangeArrowheads="1"/>
              </p:cNvPicPr>
              <p:nvPr/>
            </p:nvPicPr>
            <p:blipFill>
              <a:blip r:embed="rId2"/>
              <a:srcRect/>
              <a:stretch>
                <a:fillRect/>
              </a:stretch>
            </p:blipFill>
            <p:spPr bwMode="auto">
              <a:xfrm>
                <a:off x="2346353" y="3979863"/>
                <a:ext cx="196850" cy="254000"/>
              </a:xfrm>
              <a:prstGeom prst="rect">
                <a:avLst/>
              </a:prstGeom>
              <a:blipFill dpi="0" rotWithShape="0">
                <a:blip/>
                <a:srcRect/>
                <a:stretch>
                  <a:fillRect/>
                </a:stretch>
              </a:blipFill>
              <a:ln w="9525">
                <a:noFill/>
                <a:miter lim="800000"/>
                <a:headEnd/>
                <a:tailEnd/>
              </a:ln>
            </p:spPr>
          </p:pic>
          <p:pic>
            <p:nvPicPr>
              <p:cNvPr id="224" name="Picture 704"/>
              <p:cNvPicPr>
                <a:picLocks noChangeAspect="1" noChangeArrowheads="1"/>
              </p:cNvPicPr>
              <p:nvPr/>
            </p:nvPicPr>
            <p:blipFill>
              <a:blip r:embed="rId2"/>
              <a:srcRect/>
              <a:stretch>
                <a:fillRect/>
              </a:stretch>
            </p:blipFill>
            <p:spPr bwMode="auto">
              <a:xfrm>
                <a:off x="2578128" y="3222625"/>
                <a:ext cx="196850" cy="254000"/>
              </a:xfrm>
              <a:prstGeom prst="rect">
                <a:avLst/>
              </a:prstGeom>
              <a:blipFill dpi="0" rotWithShape="0">
                <a:blip/>
                <a:srcRect/>
                <a:stretch>
                  <a:fillRect/>
                </a:stretch>
              </a:blipFill>
              <a:ln w="9525">
                <a:noFill/>
                <a:miter lim="800000"/>
                <a:headEnd/>
                <a:tailEnd/>
              </a:ln>
            </p:spPr>
          </p:pic>
          <p:pic>
            <p:nvPicPr>
              <p:cNvPr id="225" name="Picture 705"/>
              <p:cNvPicPr>
                <a:picLocks noChangeAspect="1" noChangeArrowheads="1"/>
              </p:cNvPicPr>
              <p:nvPr/>
            </p:nvPicPr>
            <p:blipFill>
              <a:blip r:embed="rId2"/>
              <a:srcRect/>
              <a:stretch>
                <a:fillRect/>
              </a:stretch>
            </p:blipFill>
            <p:spPr bwMode="auto">
              <a:xfrm>
                <a:off x="2443191" y="3100388"/>
                <a:ext cx="196850" cy="254000"/>
              </a:xfrm>
              <a:prstGeom prst="rect">
                <a:avLst/>
              </a:prstGeom>
              <a:blipFill dpi="0" rotWithShape="0">
                <a:blip/>
                <a:srcRect/>
                <a:stretch>
                  <a:fillRect/>
                </a:stretch>
              </a:blipFill>
              <a:ln w="9525">
                <a:noFill/>
                <a:miter lim="800000"/>
                <a:headEnd/>
                <a:tailEnd/>
              </a:ln>
            </p:spPr>
          </p:pic>
          <p:pic>
            <p:nvPicPr>
              <p:cNvPr id="226" name="Picture 706"/>
              <p:cNvPicPr>
                <a:picLocks noChangeAspect="1" noChangeArrowheads="1"/>
              </p:cNvPicPr>
              <p:nvPr/>
            </p:nvPicPr>
            <p:blipFill>
              <a:blip r:embed="rId2"/>
              <a:srcRect/>
              <a:stretch>
                <a:fillRect/>
              </a:stretch>
            </p:blipFill>
            <p:spPr bwMode="auto">
              <a:xfrm>
                <a:off x="2584478" y="3467100"/>
                <a:ext cx="198438" cy="254000"/>
              </a:xfrm>
              <a:prstGeom prst="rect">
                <a:avLst/>
              </a:prstGeom>
              <a:blipFill dpi="0" rotWithShape="0">
                <a:blip/>
                <a:srcRect/>
                <a:stretch>
                  <a:fillRect/>
                </a:stretch>
              </a:blipFill>
              <a:ln w="9525">
                <a:noFill/>
                <a:miter lim="800000"/>
                <a:headEnd/>
                <a:tailEnd/>
              </a:ln>
            </p:spPr>
          </p:pic>
          <p:grpSp>
            <p:nvGrpSpPr>
              <p:cNvPr id="227" name="Group 707"/>
              <p:cNvGrpSpPr>
                <a:grpSpLocks noChangeAspect="1"/>
              </p:cNvGrpSpPr>
              <p:nvPr/>
            </p:nvGrpSpPr>
            <p:grpSpPr bwMode="auto">
              <a:xfrm>
                <a:off x="2416203" y="3867150"/>
                <a:ext cx="500063" cy="254000"/>
                <a:chOff x="769" y="1576"/>
                <a:chExt cx="368" cy="188"/>
              </a:xfrm>
            </p:grpSpPr>
            <p:pic>
              <p:nvPicPr>
                <p:cNvPr id="232" name="Picture 708"/>
                <p:cNvPicPr>
                  <a:picLocks noChangeAspect="1" noChangeArrowheads="1"/>
                </p:cNvPicPr>
                <p:nvPr/>
              </p:nvPicPr>
              <p:blipFill>
                <a:blip r:embed="rId2"/>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233" name="Picture 709"/>
                <p:cNvPicPr>
                  <a:picLocks noChangeAspect="1" noChangeArrowheads="1"/>
                </p:cNvPicPr>
                <p:nvPr/>
              </p:nvPicPr>
              <p:blipFill>
                <a:blip r:embed="rId2"/>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228" name="Picture 710"/>
              <p:cNvPicPr>
                <a:picLocks noChangeAspect="1" noChangeArrowheads="1"/>
              </p:cNvPicPr>
              <p:nvPr/>
            </p:nvPicPr>
            <p:blipFill>
              <a:blip r:embed="rId2"/>
              <a:srcRect/>
              <a:stretch>
                <a:fillRect/>
              </a:stretch>
            </p:blipFill>
            <p:spPr bwMode="auto">
              <a:xfrm>
                <a:off x="1909791" y="4068763"/>
                <a:ext cx="200025" cy="257175"/>
              </a:xfrm>
              <a:prstGeom prst="rect">
                <a:avLst/>
              </a:prstGeom>
              <a:blipFill dpi="0" rotWithShape="0">
                <a:blip/>
                <a:srcRect/>
                <a:stretch>
                  <a:fillRect/>
                </a:stretch>
              </a:blipFill>
              <a:ln w="9525">
                <a:noFill/>
                <a:miter lim="800000"/>
                <a:headEnd/>
                <a:tailEnd/>
              </a:ln>
            </p:spPr>
          </p:pic>
          <p:sp>
            <p:nvSpPr>
              <p:cNvPr id="229" name="Text Box 711"/>
              <p:cNvSpPr txBox="1">
                <a:spLocks noChangeArrowheads="1"/>
              </p:cNvSpPr>
              <p:nvPr/>
            </p:nvSpPr>
            <p:spPr bwMode="auto">
              <a:xfrm>
                <a:off x="2647977" y="1700213"/>
                <a:ext cx="5133975" cy="1015663"/>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en-US" sz="1600" b="1" dirty="0" smtClean="0">
                    <a:solidFill>
                      <a:schemeClr val="bg1"/>
                    </a:solidFill>
                    <a:latin typeface="Rockwell Condensed" pitchFamily="18" charset="0"/>
                    <a:cs typeface="Arial" pitchFamily="34" charset="0"/>
                  </a:rPr>
                  <a:t>Leakage </a:t>
                </a:r>
                <a:r>
                  <a:rPr lang="en-US" sz="1600" b="1" dirty="0">
                    <a:solidFill>
                      <a:schemeClr val="bg1"/>
                    </a:solidFill>
                    <a:latin typeface="Rockwell Condensed" pitchFamily="18" charset="0"/>
                    <a:cs typeface="Arial" pitchFamily="34" charset="0"/>
                  </a:rPr>
                  <a:t>of cellular contents and dissipation of </a:t>
                </a:r>
                <a:r>
                  <a:rPr lang="en-US" sz="1600" b="1" dirty="0" err="1">
                    <a:solidFill>
                      <a:schemeClr val="bg1"/>
                    </a:solidFill>
                    <a:latin typeface="Rockwell Condensed" pitchFamily="18" charset="0"/>
                    <a:cs typeface="Arial" pitchFamily="34" charset="0"/>
                  </a:rPr>
                  <a:t>protomotor</a:t>
                </a:r>
                <a:r>
                  <a:rPr lang="en-US" sz="1600" b="1" dirty="0">
                    <a:solidFill>
                      <a:schemeClr val="bg1"/>
                    </a:solidFill>
                    <a:latin typeface="Rockwell Condensed" pitchFamily="18" charset="0"/>
                    <a:cs typeface="Arial" pitchFamily="34" charset="0"/>
                  </a:rPr>
                  <a:t> </a:t>
                </a:r>
                <a:r>
                  <a:rPr lang="en-US" sz="1600" b="1" dirty="0" smtClean="0">
                    <a:solidFill>
                      <a:schemeClr val="bg1"/>
                    </a:solidFill>
                    <a:latin typeface="Rockwell Condensed" pitchFamily="18" charset="0"/>
                    <a:cs typeface="Arial" pitchFamily="34" charset="0"/>
                  </a:rPr>
                  <a:t>force</a:t>
                </a:r>
                <a:endParaRPr kumimoji="0" lang="fr-FR" sz="1600" b="1" i="0" u="none" strike="noStrike" cap="none" normalizeH="0" baseline="0" dirty="0" smtClean="0">
                  <a:ln>
                    <a:noFill/>
                  </a:ln>
                  <a:solidFill>
                    <a:schemeClr val="bg1"/>
                  </a:solidFill>
                  <a:effectLst/>
                  <a:latin typeface="Rockwell Condensed"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cs typeface="Arial" pitchFamily="34" charset="0"/>
                  </a:rPr>
                  <a:t>Fuite du contenu matériel cellulaire dissipation de la force protomotrice</a:t>
                </a:r>
              </a:p>
            </p:txBody>
          </p:sp>
          <p:pic>
            <p:nvPicPr>
              <p:cNvPr id="230" name="Picture 712"/>
              <p:cNvPicPr>
                <a:picLocks noChangeAspect="1" noChangeArrowheads="1"/>
              </p:cNvPicPr>
              <p:nvPr/>
            </p:nvPicPr>
            <p:blipFill>
              <a:blip r:embed="rId2"/>
              <a:srcRect/>
              <a:stretch>
                <a:fillRect/>
              </a:stretch>
            </p:blipFill>
            <p:spPr bwMode="auto">
              <a:xfrm>
                <a:off x="3114703" y="3476625"/>
                <a:ext cx="117475" cy="150813"/>
              </a:xfrm>
              <a:prstGeom prst="rect">
                <a:avLst/>
              </a:prstGeom>
              <a:blipFill dpi="0" rotWithShape="0">
                <a:blip/>
                <a:srcRect/>
                <a:stretch>
                  <a:fillRect/>
                </a:stretch>
              </a:blipFill>
              <a:ln w="9525">
                <a:noFill/>
                <a:miter lim="800000"/>
                <a:headEnd/>
                <a:tailEnd/>
              </a:ln>
            </p:spPr>
          </p:pic>
          <p:sp>
            <p:nvSpPr>
              <p:cNvPr id="231" name="Text Box 713"/>
              <p:cNvSpPr txBox="1">
                <a:spLocks noChangeArrowheads="1"/>
              </p:cNvSpPr>
              <p:nvPr/>
            </p:nvSpPr>
            <p:spPr bwMode="auto">
              <a:xfrm>
                <a:off x="365153" y="1844675"/>
                <a:ext cx="2159000" cy="553998"/>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fr-FR" sz="1600" b="1" dirty="0" err="1">
                    <a:solidFill>
                      <a:schemeClr val="bg1"/>
                    </a:solidFill>
                    <a:latin typeface="Rockwell Condensed" pitchFamily="18" charset="0"/>
                    <a:cs typeface="Arial" pitchFamily="34" charset="0"/>
                  </a:rPr>
                  <a:t>Opening</a:t>
                </a:r>
                <a:r>
                  <a:rPr lang="fr-FR" sz="1600" b="1" dirty="0">
                    <a:solidFill>
                      <a:schemeClr val="bg1"/>
                    </a:solidFill>
                    <a:latin typeface="Rockwell Condensed" pitchFamily="18" charset="0"/>
                    <a:cs typeface="Arial" pitchFamily="34" charset="0"/>
                  </a:rPr>
                  <a:t> of the PTS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cs typeface="Arial" pitchFamily="34" charset="0"/>
                  </a:rPr>
                  <a:t>Ouverture du PTS</a:t>
                </a:r>
              </a:p>
            </p:txBody>
          </p:sp>
        </p:grpSp>
        <p:sp>
          <p:nvSpPr>
            <p:cNvPr id="4" name="Flèche vers le haut 3"/>
            <p:cNvSpPr/>
            <p:nvPr/>
          </p:nvSpPr>
          <p:spPr>
            <a:xfrm>
              <a:off x="4643438" y="5143512"/>
              <a:ext cx="285752" cy="107157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143240" y="6215082"/>
              <a:ext cx="3714776" cy="553998"/>
            </a:xfrm>
            <a:prstGeom prst="rect">
              <a:avLst/>
            </a:prstGeom>
            <a:solidFill>
              <a:schemeClr val="accent2"/>
            </a:solidFill>
          </p:spPr>
          <p:txBody>
            <a:bodyPr wrap="square" rtlCol="0">
              <a:spAutoFit/>
            </a:bodyPr>
            <a:lstStyle/>
            <a:p>
              <a:pPr algn="ctr"/>
              <a:r>
                <a:rPr lang="fr-FR" sz="1600" b="1" dirty="0" smtClean="0">
                  <a:solidFill>
                    <a:schemeClr val="bg1"/>
                  </a:solidFill>
                  <a:latin typeface="Rockwell Condensed" pitchFamily="18" charset="0"/>
                  <a:cs typeface="Arial" pitchFamily="34" charset="0"/>
                </a:rPr>
                <a:t>Membrane Destruction </a:t>
              </a:r>
            </a:p>
            <a:p>
              <a:pPr lvl="0" algn="ctr"/>
              <a:r>
                <a:rPr lang="fr-FR" sz="1400" b="1" dirty="0" err="1" smtClean="0">
                  <a:solidFill>
                    <a:schemeClr val="bg1"/>
                  </a:solidFill>
                  <a:latin typeface="Arial" pitchFamily="34" charset="0"/>
                  <a:cs typeface="Arial" pitchFamily="34" charset="0"/>
                </a:rPr>
                <a:t>Destructuration</a:t>
              </a:r>
              <a:r>
                <a:rPr lang="fr-FR" sz="1400" b="1" dirty="0" smtClean="0">
                  <a:solidFill>
                    <a:schemeClr val="bg1"/>
                  </a:solidFill>
                  <a:latin typeface="Arial" pitchFamily="34" charset="0"/>
                  <a:cs typeface="Arial" pitchFamily="34" charset="0"/>
                </a:rPr>
                <a:t> de la membrane</a:t>
              </a:r>
              <a:endParaRPr lang="fr-FR" sz="1400" dirty="0">
                <a:solidFill>
                  <a:schemeClr val="bg1"/>
                </a:solidFill>
              </a:endParaRPr>
            </a:p>
          </p:txBody>
        </p:sp>
      </p:grpSp>
    </p:spTree>
    <p:extLst>
      <p:ext uri="{BB962C8B-B14F-4D97-AF65-F5344CB8AC3E}">
        <p14:creationId xmlns:p14="http://schemas.microsoft.com/office/powerpoint/2010/main" val="2972433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INKPAD\AppData\Local\Packages\Microsoft.Windows.Photos_8wekyb3d8bbwe\TempState\ShareServiceTempFolder\Capture d’écran 2024-03-10 182635.jpeg"/>
          <p:cNvPicPr>
            <a:picLocks noChangeAspect="1" noChangeArrowheads="1"/>
          </p:cNvPicPr>
          <p:nvPr/>
        </p:nvPicPr>
        <p:blipFill rotWithShape="1">
          <a:blip r:embed="rId2">
            <a:extLst>
              <a:ext uri="{28A0092B-C50C-407E-A947-70E740481C1C}">
                <a14:useLocalDpi xmlns:a14="http://schemas.microsoft.com/office/drawing/2010/main" val="0"/>
              </a:ext>
            </a:extLst>
          </a:blip>
          <a:srcRect l="9159" t="8460" r="10312"/>
          <a:stretch/>
        </p:blipFill>
        <p:spPr bwMode="auto">
          <a:xfrm>
            <a:off x="755576" y="930374"/>
            <a:ext cx="7128792" cy="5162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6392" y="6228020"/>
            <a:ext cx="4326184" cy="369332"/>
          </a:xfrm>
          <a:prstGeom prst="rect">
            <a:avLst/>
          </a:prstGeom>
        </p:spPr>
        <p:txBody>
          <a:bodyPr wrap="none">
            <a:spAutoFit/>
          </a:bodyPr>
          <a:lstStyle/>
          <a:p>
            <a:pPr algn="ctr"/>
            <a:r>
              <a:rPr lang="en-US" b="1" dirty="0" smtClean="0">
                <a:solidFill>
                  <a:srgbClr val="FF0000"/>
                </a:solidFill>
                <a:latin typeface="Rockwell Condensed" pitchFamily="18" charset="0"/>
              </a:rPr>
              <a:t>Mechanisms of </a:t>
            </a:r>
            <a:r>
              <a:rPr lang="en-US" b="1" dirty="0">
                <a:solidFill>
                  <a:srgbClr val="FF0000"/>
                </a:solidFill>
                <a:latin typeface="Rockwell Condensed" pitchFamily="18" charset="0"/>
              </a:rPr>
              <a:t>action </a:t>
            </a:r>
            <a:r>
              <a:rPr lang="en-US" b="1" dirty="0" smtClean="0">
                <a:solidFill>
                  <a:srgbClr val="FF0000"/>
                </a:solidFill>
                <a:latin typeface="Rockwell Condensed" pitchFamily="18" charset="0"/>
              </a:rPr>
              <a:t>of </a:t>
            </a:r>
            <a:r>
              <a:rPr lang="en-US" b="1" dirty="0" err="1" smtClean="0">
                <a:solidFill>
                  <a:srgbClr val="FF0000"/>
                </a:solidFill>
                <a:latin typeface="Rockwell Condensed" pitchFamily="18" charset="0"/>
              </a:rPr>
              <a:t>bacteriocins</a:t>
            </a:r>
            <a:r>
              <a:rPr lang="en-US" b="1" dirty="0" smtClean="0">
                <a:solidFill>
                  <a:srgbClr val="FF0000"/>
                </a:solidFill>
                <a:latin typeface="Rockwell Condensed" pitchFamily="18" charset="0"/>
              </a:rPr>
              <a:t>  Class</a:t>
            </a:r>
            <a:endParaRPr lang="fr-FR" b="1" dirty="0">
              <a:solidFill>
                <a:srgbClr val="FF0000"/>
              </a:solidFill>
              <a:latin typeface="Rockwell Condensed" pitchFamily="18" charset="0"/>
            </a:endParaRPr>
          </a:p>
        </p:txBody>
      </p:sp>
      <p:sp>
        <p:nvSpPr>
          <p:cNvPr id="3" name="ZoneTexte 2"/>
          <p:cNvSpPr txBox="1"/>
          <p:nvPr/>
        </p:nvSpPr>
        <p:spPr>
          <a:xfrm>
            <a:off x="970288" y="548742"/>
            <a:ext cx="936104" cy="461665"/>
          </a:xfrm>
          <a:prstGeom prst="rect">
            <a:avLst/>
          </a:prstGeom>
          <a:noFill/>
        </p:spPr>
        <p:txBody>
          <a:bodyPr wrap="square" rtlCol="0">
            <a:spAutoFit/>
          </a:bodyPr>
          <a:lstStyle/>
          <a:p>
            <a:r>
              <a:rPr lang="fr-FR" sz="1200" b="1" dirty="0" smtClean="0">
                <a:latin typeface="Rockwell" pitchFamily="18" charset="0"/>
              </a:rPr>
              <a:t>Class II</a:t>
            </a:r>
          </a:p>
          <a:p>
            <a:r>
              <a:rPr lang="fr-FR" sz="1200" b="1" dirty="0" smtClean="0">
                <a:latin typeface="Rockwell" pitchFamily="18" charset="0"/>
              </a:rPr>
              <a:t>(</a:t>
            </a:r>
            <a:r>
              <a:rPr lang="fr-FR" sz="1200" b="1" dirty="0" err="1" smtClean="0">
                <a:latin typeface="Rockwell" pitchFamily="18" charset="0"/>
              </a:rPr>
              <a:t>Sakacin</a:t>
            </a:r>
            <a:r>
              <a:rPr lang="fr-FR" sz="1200" b="1" dirty="0" smtClean="0">
                <a:latin typeface="Rockwell" pitchFamily="18" charset="0"/>
              </a:rPr>
              <a:t>)</a:t>
            </a:r>
            <a:endParaRPr lang="fr-FR" sz="1200" b="1" dirty="0">
              <a:latin typeface="Rockwell" pitchFamily="18" charset="0"/>
            </a:endParaRPr>
          </a:p>
        </p:txBody>
      </p:sp>
      <p:sp>
        <p:nvSpPr>
          <p:cNvPr id="5" name="ZoneTexte 4"/>
          <p:cNvSpPr txBox="1"/>
          <p:nvPr/>
        </p:nvSpPr>
        <p:spPr>
          <a:xfrm>
            <a:off x="3851920" y="548741"/>
            <a:ext cx="936104" cy="461665"/>
          </a:xfrm>
          <a:prstGeom prst="rect">
            <a:avLst/>
          </a:prstGeom>
          <a:noFill/>
        </p:spPr>
        <p:txBody>
          <a:bodyPr wrap="square" rtlCol="0">
            <a:spAutoFit/>
          </a:bodyPr>
          <a:lstStyle/>
          <a:p>
            <a:pPr algn="ctr"/>
            <a:r>
              <a:rPr lang="fr-FR" sz="1200" b="1" dirty="0" smtClean="0">
                <a:latin typeface="Rockwell" pitchFamily="18" charset="0"/>
              </a:rPr>
              <a:t>Class I</a:t>
            </a:r>
          </a:p>
          <a:p>
            <a:pPr algn="ctr"/>
            <a:r>
              <a:rPr lang="fr-FR" sz="1200" b="1" dirty="0" smtClean="0">
                <a:latin typeface="Rockwell" pitchFamily="18" charset="0"/>
              </a:rPr>
              <a:t>(</a:t>
            </a:r>
            <a:r>
              <a:rPr lang="fr-FR" sz="1200" b="1" dirty="0" err="1" smtClean="0">
                <a:latin typeface="Rockwell" pitchFamily="18" charset="0"/>
              </a:rPr>
              <a:t>Nisin</a:t>
            </a:r>
            <a:r>
              <a:rPr lang="fr-FR" sz="1200" b="1" dirty="0" smtClean="0">
                <a:latin typeface="Rockwell" pitchFamily="18" charset="0"/>
              </a:rPr>
              <a:t>)</a:t>
            </a:r>
            <a:endParaRPr lang="fr-FR" sz="1200" b="1" dirty="0">
              <a:latin typeface="Rockwell" pitchFamily="18" charset="0"/>
            </a:endParaRPr>
          </a:p>
        </p:txBody>
      </p:sp>
      <p:sp>
        <p:nvSpPr>
          <p:cNvPr id="6" name="ZoneTexte 5"/>
          <p:cNvSpPr txBox="1"/>
          <p:nvPr/>
        </p:nvSpPr>
        <p:spPr>
          <a:xfrm>
            <a:off x="5940152" y="548740"/>
            <a:ext cx="1581361" cy="461665"/>
          </a:xfrm>
          <a:prstGeom prst="rect">
            <a:avLst/>
          </a:prstGeom>
          <a:noFill/>
        </p:spPr>
        <p:txBody>
          <a:bodyPr wrap="square" rtlCol="0">
            <a:spAutoFit/>
          </a:bodyPr>
          <a:lstStyle/>
          <a:p>
            <a:r>
              <a:rPr lang="fr-FR" sz="1200" b="1" dirty="0" err="1" smtClean="0">
                <a:latin typeface="Rockwell" pitchFamily="18" charset="0"/>
              </a:rPr>
              <a:t>Bacteriolysins</a:t>
            </a:r>
            <a:endParaRPr lang="fr-FR" sz="1200" b="1" dirty="0" smtClean="0">
              <a:latin typeface="Rockwell" pitchFamily="18" charset="0"/>
            </a:endParaRPr>
          </a:p>
          <a:p>
            <a:r>
              <a:rPr lang="fr-FR" sz="1200" b="1" dirty="0" smtClean="0">
                <a:latin typeface="Rockwell" pitchFamily="18" charset="0"/>
              </a:rPr>
              <a:t>(</a:t>
            </a:r>
            <a:r>
              <a:rPr lang="fr-FR" sz="1200" b="1" dirty="0" err="1" smtClean="0">
                <a:latin typeface="Rockwell" pitchFamily="18" charset="0"/>
              </a:rPr>
              <a:t>Lysostaphin</a:t>
            </a:r>
            <a:r>
              <a:rPr lang="fr-FR" sz="1200" b="1" dirty="0" smtClean="0">
                <a:latin typeface="Rockwell" pitchFamily="18" charset="0"/>
              </a:rPr>
              <a:t>)</a:t>
            </a:r>
            <a:endParaRPr lang="fr-FR" sz="1200" b="1" dirty="0">
              <a:latin typeface="Rockwell" pitchFamily="18" charset="0"/>
            </a:endParaRPr>
          </a:p>
        </p:txBody>
      </p:sp>
    </p:spTree>
    <p:extLst>
      <p:ext uri="{BB962C8B-B14F-4D97-AF65-F5344CB8AC3E}">
        <p14:creationId xmlns:p14="http://schemas.microsoft.com/office/powerpoint/2010/main" val="1328563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INKPAD\AppData\Local\Packages\Microsoft.Windows.Photos_8wekyb3d8bbwe\TempState\ShareServiceTempFolder\3-Figure2-1.jpeg"/>
          <p:cNvPicPr>
            <a:picLocks noChangeAspect="1" noChangeArrowheads="1"/>
          </p:cNvPicPr>
          <p:nvPr/>
        </p:nvPicPr>
        <p:blipFill rotWithShape="1">
          <a:blip r:embed="rId2">
            <a:extLst>
              <a:ext uri="{28A0092B-C50C-407E-A947-70E740481C1C}">
                <a14:useLocalDpi xmlns:a14="http://schemas.microsoft.com/office/drawing/2010/main" val="0"/>
              </a:ext>
            </a:extLst>
          </a:blip>
          <a:srcRect t="3314" b="2818"/>
          <a:stretch/>
        </p:blipFill>
        <p:spPr bwMode="auto">
          <a:xfrm>
            <a:off x="1187624" y="2407631"/>
            <a:ext cx="7128792" cy="44057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273422"/>
            <a:ext cx="8568952" cy="2169825"/>
          </a:xfrm>
          <a:prstGeom prst="rect">
            <a:avLst/>
          </a:prstGeom>
        </p:spPr>
        <p:txBody>
          <a:bodyPr wrap="square">
            <a:spAutoFit/>
          </a:bodyPr>
          <a:lstStyle/>
          <a:p>
            <a:pPr algn="ctr"/>
            <a:r>
              <a:rPr lang="en-US" sz="1600" b="1" dirty="0" smtClean="0">
                <a:solidFill>
                  <a:srgbClr val="FF0000"/>
                </a:solidFill>
                <a:latin typeface="Rockwell Condensed" pitchFamily="18" charset="0"/>
              </a:rPr>
              <a:t>Ex. Killing </a:t>
            </a:r>
            <a:r>
              <a:rPr lang="en-US" sz="1600" b="1" dirty="0">
                <a:solidFill>
                  <a:srgbClr val="FF0000"/>
                </a:solidFill>
                <a:latin typeface="Rockwell Condensed" pitchFamily="18" charset="0"/>
              </a:rPr>
              <a:t>mechanism of class I </a:t>
            </a:r>
            <a:r>
              <a:rPr lang="en-US" sz="1600" b="1" dirty="0" err="1">
                <a:solidFill>
                  <a:srgbClr val="FF0000"/>
                </a:solidFill>
                <a:latin typeface="Rockwell Condensed" pitchFamily="18" charset="0"/>
              </a:rPr>
              <a:t>bacteriocins</a:t>
            </a:r>
            <a:r>
              <a:rPr lang="en-US" sz="1600" b="1" dirty="0">
                <a:solidFill>
                  <a:srgbClr val="FF0000"/>
                </a:solidFill>
                <a:latin typeface="Rockwell Condensed" pitchFamily="18" charset="0"/>
              </a:rPr>
              <a:t>. </a:t>
            </a:r>
            <a:endParaRPr lang="en-US" sz="1600" b="1" dirty="0" smtClean="0">
              <a:solidFill>
                <a:srgbClr val="FF0000"/>
              </a:solidFill>
              <a:latin typeface="Rockwell Condensed" pitchFamily="18" charset="0"/>
            </a:endParaRPr>
          </a:p>
          <a:p>
            <a:pPr algn="ctr"/>
            <a:r>
              <a:rPr lang="en-US" sz="1600" b="1" dirty="0" smtClean="0">
                <a:solidFill>
                  <a:srgbClr val="FF0000"/>
                </a:solidFill>
                <a:latin typeface="Rockwell Condensed" pitchFamily="18" charset="0"/>
              </a:rPr>
              <a:t> </a:t>
            </a:r>
          </a:p>
          <a:p>
            <a:pPr algn="just"/>
            <a:r>
              <a:rPr lang="en-US" sz="1600" b="1" dirty="0" err="1" smtClean="0">
                <a:solidFill>
                  <a:srgbClr val="FF0000"/>
                </a:solidFill>
                <a:latin typeface="Rockwell Condensed" pitchFamily="18" charset="0"/>
              </a:rPr>
              <a:t>Nisin</a:t>
            </a:r>
            <a:r>
              <a:rPr lang="en-US" sz="1600" b="1" dirty="0">
                <a:solidFill>
                  <a:srgbClr val="FF0000"/>
                </a:solidFill>
                <a:latin typeface="Rockwell Condensed" pitchFamily="18" charset="0"/>
              </a:rPr>
              <a:t>, have a dual mechanism in killing their target cells through </a:t>
            </a:r>
            <a:endParaRPr lang="en-US" sz="1600" b="1" dirty="0" smtClean="0">
              <a:solidFill>
                <a:srgbClr val="FF0000"/>
              </a:solidFill>
              <a:latin typeface="Rockwell Condensed" pitchFamily="18" charset="0"/>
            </a:endParaRPr>
          </a:p>
          <a:p>
            <a:pPr marL="1257300" lvl="2" indent="-342900">
              <a:buAutoNum type="alphaLcParenBoth"/>
            </a:pPr>
            <a:r>
              <a:rPr lang="en-US" sz="1400" b="1" dirty="0" smtClean="0">
                <a:solidFill>
                  <a:srgbClr val="FF0000"/>
                </a:solidFill>
                <a:latin typeface="Rockwell Condensed" pitchFamily="18" charset="0"/>
              </a:rPr>
              <a:t>inhibition </a:t>
            </a:r>
            <a:r>
              <a:rPr lang="en-US" sz="1400" b="1" dirty="0">
                <a:solidFill>
                  <a:srgbClr val="FF0000"/>
                </a:solidFill>
                <a:latin typeface="Rockwell Condensed" pitchFamily="18" charset="0"/>
              </a:rPr>
              <a:t>of cell wall synthesis </a:t>
            </a:r>
            <a:r>
              <a:rPr lang="en-US" sz="1400" b="1" dirty="0" smtClean="0">
                <a:solidFill>
                  <a:srgbClr val="FF0000"/>
                </a:solidFill>
                <a:latin typeface="Rockwell Condensed" pitchFamily="18" charset="0"/>
              </a:rPr>
              <a:t> </a:t>
            </a:r>
          </a:p>
          <a:p>
            <a:pPr marL="1257300" lvl="2" indent="-342900">
              <a:buAutoNum type="alphaLcParenBoth"/>
            </a:pPr>
            <a:r>
              <a:rPr lang="en-US" sz="1400" b="1" dirty="0" smtClean="0">
                <a:solidFill>
                  <a:srgbClr val="FF0000"/>
                </a:solidFill>
                <a:latin typeface="Rockwell Condensed" pitchFamily="18" charset="0"/>
              </a:rPr>
              <a:t>pore formation</a:t>
            </a:r>
          </a:p>
          <a:p>
            <a:pPr marL="1257300" lvl="2" indent="-342900">
              <a:buAutoNum type="alphaLcParenBoth"/>
            </a:pPr>
            <a:endParaRPr lang="en-US" sz="1400" b="1" dirty="0" smtClean="0">
              <a:solidFill>
                <a:srgbClr val="FF0000"/>
              </a:solidFill>
              <a:latin typeface="Rockwell Condensed" pitchFamily="18" charset="0"/>
            </a:endParaRPr>
          </a:p>
          <a:p>
            <a:pPr algn="just"/>
            <a:r>
              <a:rPr lang="fr-FR" sz="1500" b="1" dirty="0" smtClean="0"/>
              <a:t>Les </a:t>
            </a:r>
            <a:r>
              <a:rPr lang="fr-FR" sz="1500" b="1" dirty="0"/>
              <a:t>bactériocines de classe I, comme la </a:t>
            </a:r>
            <a:r>
              <a:rPr lang="fr-FR" sz="1500" b="1" dirty="0" err="1"/>
              <a:t>nisine</a:t>
            </a:r>
            <a:r>
              <a:rPr lang="fr-FR" sz="1500" b="1" dirty="0"/>
              <a:t>, ont un double mécanisme pour tuer leurs cellules cibles </a:t>
            </a:r>
            <a:endParaRPr lang="fr-FR" sz="1500" b="1" dirty="0" smtClean="0"/>
          </a:p>
          <a:p>
            <a:pPr algn="just"/>
            <a:r>
              <a:rPr lang="fr-FR" sz="1500" b="1" dirty="0" smtClean="0"/>
              <a:t>	(a): inhibition </a:t>
            </a:r>
            <a:r>
              <a:rPr lang="fr-FR" sz="1500" b="1" dirty="0"/>
              <a:t>de la synthèse de la paroi cellulaire </a:t>
            </a:r>
            <a:endParaRPr lang="fr-FR" sz="1500" b="1" dirty="0" smtClean="0"/>
          </a:p>
          <a:p>
            <a:pPr algn="just"/>
            <a:r>
              <a:rPr lang="fr-FR" sz="1500" b="1" dirty="0" smtClean="0"/>
              <a:t>	(b): formation </a:t>
            </a:r>
            <a:r>
              <a:rPr lang="fr-FR" sz="1500" b="1" dirty="0"/>
              <a:t>de pores</a:t>
            </a:r>
          </a:p>
        </p:txBody>
      </p:sp>
    </p:spTree>
    <p:extLst>
      <p:ext uri="{BB962C8B-B14F-4D97-AF65-F5344CB8AC3E}">
        <p14:creationId xmlns:p14="http://schemas.microsoft.com/office/powerpoint/2010/main" val="2211313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85720" y="1833572"/>
            <a:ext cx="3021016" cy="4452948"/>
            <a:chOff x="2051050" y="476250"/>
            <a:chExt cx="3021016" cy="4452948"/>
          </a:xfrm>
        </p:grpSpPr>
        <p:pic>
          <p:nvPicPr>
            <p:cNvPr id="3" name="Picture 181"/>
            <p:cNvPicPr>
              <a:picLocks noChangeAspect="1" noChangeArrowheads="1"/>
            </p:cNvPicPr>
            <p:nvPr/>
          </p:nvPicPr>
          <p:blipFill>
            <a:blip r:embed="rId2"/>
            <a:srcRect/>
            <a:stretch>
              <a:fillRect/>
            </a:stretch>
          </p:blipFill>
          <p:spPr bwMode="auto">
            <a:xfrm>
              <a:off x="3341434" y="2472096"/>
              <a:ext cx="117653" cy="234289"/>
            </a:xfrm>
            <a:prstGeom prst="rect">
              <a:avLst/>
            </a:prstGeom>
            <a:blipFill dpi="0" rotWithShape="0">
              <a:blip/>
              <a:srcRect/>
              <a:stretch>
                <a:fillRect/>
              </a:stretch>
            </a:blipFill>
            <a:ln w="9525">
              <a:noFill/>
              <a:miter lim="800000"/>
              <a:headEnd/>
              <a:tailEnd/>
            </a:ln>
          </p:spPr>
        </p:pic>
        <p:pic>
          <p:nvPicPr>
            <p:cNvPr id="4" name="Picture 182"/>
            <p:cNvPicPr>
              <a:picLocks noChangeAspect="1" noChangeArrowheads="1"/>
            </p:cNvPicPr>
            <p:nvPr/>
          </p:nvPicPr>
          <p:blipFill>
            <a:blip r:embed="rId3"/>
            <a:srcRect/>
            <a:stretch>
              <a:fillRect/>
            </a:stretch>
          </p:blipFill>
          <p:spPr bwMode="auto">
            <a:xfrm>
              <a:off x="3159262" y="2813279"/>
              <a:ext cx="117653" cy="234289"/>
            </a:xfrm>
            <a:prstGeom prst="rect">
              <a:avLst/>
            </a:prstGeom>
            <a:blipFill dpi="0" rotWithShape="0">
              <a:blip/>
              <a:srcRect/>
              <a:stretch>
                <a:fillRect/>
              </a:stretch>
            </a:blipFill>
            <a:ln w="9525">
              <a:noFill/>
              <a:miter lim="800000"/>
              <a:headEnd/>
              <a:tailEnd/>
            </a:ln>
          </p:spPr>
        </p:pic>
        <p:pic>
          <p:nvPicPr>
            <p:cNvPr id="5" name="Picture 183"/>
            <p:cNvPicPr>
              <a:picLocks noChangeAspect="1" noChangeArrowheads="1"/>
            </p:cNvPicPr>
            <p:nvPr/>
          </p:nvPicPr>
          <p:blipFill>
            <a:blip r:embed="rId2"/>
            <a:srcRect/>
            <a:stretch>
              <a:fillRect/>
            </a:stretch>
          </p:blipFill>
          <p:spPr bwMode="auto">
            <a:xfrm>
              <a:off x="3333843" y="2813279"/>
              <a:ext cx="117653" cy="234289"/>
            </a:xfrm>
            <a:prstGeom prst="rect">
              <a:avLst/>
            </a:prstGeom>
            <a:blipFill dpi="0" rotWithShape="0">
              <a:blip/>
              <a:srcRect/>
              <a:stretch>
                <a:fillRect/>
              </a:stretch>
            </a:blipFill>
            <a:ln w="9525">
              <a:noFill/>
              <a:miter lim="800000"/>
              <a:headEnd/>
              <a:tailEnd/>
            </a:ln>
          </p:spPr>
        </p:pic>
        <p:pic>
          <p:nvPicPr>
            <p:cNvPr id="6" name="Picture 184"/>
            <p:cNvPicPr>
              <a:picLocks noChangeAspect="1" noChangeArrowheads="1"/>
            </p:cNvPicPr>
            <p:nvPr/>
          </p:nvPicPr>
          <p:blipFill>
            <a:blip r:embed="rId3"/>
            <a:srcRect/>
            <a:stretch>
              <a:fillRect/>
            </a:stretch>
          </p:blipFill>
          <p:spPr bwMode="auto">
            <a:xfrm>
              <a:off x="3060585" y="2983138"/>
              <a:ext cx="119550" cy="232824"/>
            </a:xfrm>
            <a:prstGeom prst="rect">
              <a:avLst/>
            </a:prstGeom>
            <a:blipFill dpi="0" rotWithShape="0">
              <a:blip/>
              <a:srcRect/>
              <a:stretch>
                <a:fillRect/>
              </a:stretch>
            </a:blipFill>
            <a:ln w="9525">
              <a:noFill/>
              <a:miter lim="800000"/>
              <a:headEnd/>
              <a:tailEnd/>
            </a:ln>
          </p:spPr>
        </p:pic>
        <p:pic>
          <p:nvPicPr>
            <p:cNvPr id="7" name="Picture 185"/>
            <p:cNvPicPr>
              <a:picLocks noChangeAspect="1" noChangeArrowheads="1"/>
            </p:cNvPicPr>
            <p:nvPr/>
          </p:nvPicPr>
          <p:blipFill>
            <a:blip r:embed="rId2"/>
            <a:srcRect/>
            <a:stretch>
              <a:fillRect/>
            </a:stretch>
          </p:blipFill>
          <p:spPr bwMode="auto">
            <a:xfrm>
              <a:off x="3422083" y="2641955"/>
              <a:ext cx="117653" cy="232824"/>
            </a:xfrm>
            <a:prstGeom prst="rect">
              <a:avLst/>
            </a:prstGeom>
            <a:blipFill dpi="0" rotWithShape="0">
              <a:blip/>
              <a:srcRect/>
              <a:stretch>
                <a:fillRect/>
              </a:stretch>
            </a:blipFill>
            <a:ln w="9525">
              <a:noFill/>
              <a:miter lim="800000"/>
              <a:headEnd/>
              <a:tailEnd/>
            </a:ln>
          </p:spPr>
        </p:pic>
        <p:pic>
          <p:nvPicPr>
            <p:cNvPr id="8" name="Picture 186"/>
            <p:cNvPicPr>
              <a:picLocks noChangeAspect="1" noChangeArrowheads="1"/>
            </p:cNvPicPr>
            <p:nvPr/>
          </p:nvPicPr>
          <p:blipFill>
            <a:blip r:embed="rId3"/>
            <a:srcRect/>
            <a:stretch>
              <a:fillRect/>
            </a:stretch>
          </p:blipFill>
          <p:spPr bwMode="auto">
            <a:xfrm>
              <a:off x="3239911" y="2983138"/>
              <a:ext cx="117653" cy="232824"/>
            </a:xfrm>
            <a:prstGeom prst="rect">
              <a:avLst/>
            </a:prstGeom>
            <a:blipFill dpi="0" rotWithShape="0">
              <a:blip/>
              <a:srcRect/>
              <a:stretch>
                <a:fillRect/>
              </a:stretch>
            </a:blipFill>
            <a:ln w="9525">
              <a:noFill/>
              <a:miter lim="800000"/>
              <a:headEnd/>
              <a:tailEnd/>
            </a:ln>
          </p:spPr>
        </p:pic>
        <p:pic>
          <p:nvPicPr>
            <p:cNvPr id="9" name="Picture 187"/>
            <p:cNvPicPr>
              <a:picLocks noChangeAspect="1" noChangeArrowheads="1"/>
            </p:cNvPicPr>
            <p:nvPr/>
          </p:nvPicPr>
          <p:blipFill>
            <a:blip r:embed="rId2"/>
            <a:srcRect/>
            <a:stretch>
              <a:fillRect/>
            </a:stretch>
          </p:blipFill>
          <p:spPr bwMode="auto">
            <a:xfrm>
              <a:off x="3502732" y="2813279"/>
              <a:ext cx="117653" cy="234289"/>
            </a:xfrm>
            <a:prstGeom prst="rect">
              <a:avLst/>
            </a:prstGeom>
            <a:blipFill dpi="0" rotWithShape="0">
              <a:blip/>
              <a:srcRect/>
              <a:stretch>
                <a:fillRect/>
              </a:stretch>
            </a:blipFill>
            <a:ln w="9525">
              <a:noFill/>
              <a:miter lim="800000"/>
              <a:headEnd/>
              <a:tailEnd/>
            </a:ln>
          </p:spPr>
        </p:pic>
        <p:pic>
          <p:nvPicPr>
            <p:cNvPr id="10" name="Picture 188"/>
            <p:cNvPicPr>
              <a:picLocks noChangeAspect="1" noChangeArrowheads="1"/>
            </p:cNvPicPr>
            <p:nvPr/>
          </p:nvPicPr>
          <p:blipFill>
            <a:blip r:embed="rId2"/>
            <a:srcRect/>
            <a:stretch>
              <a:fillRect/>
            </a:stretch>
          </p:blipFill>
          <p:spPr bwMode="auto">
            <a:xfrm>
              <a:off x="3412595" y="2983138"/>
              <a:ext cx="119550" cy="232824"/>
            </a:xfrm>
            <a:prstGeom prst="rect">
              <a:avLst/>
            </a:prstGeom>
            <a:blipFill dpi="0" rotWithShape="0">
              <a:blip/>
              <a:srcRect/>
              <a:stretch>
                <a:fillRect/>
              </a:stretch>
            </a:blipFill>
            <a:ln w="9525">
              <a:noFill/>
              <a:miter lim="800000"/>
              <a:headEnd/>
              <a:tailEnd/>
            </a:ln>
          </p:spPr>
        </p:pic>
        <p:pic>
          <p:nvPicPr>
            <p:cNvPr id="11" name="Picture 189"/>
            <p:cNvPicPr>
              <a:picLocks noChangeAspect="1" noChangeArrowheads="1"/>
            </p:cNvPicPr>
            <p:nvPr/>
          </p:nvPicPr>
          <p:blipFill>
            <a:blip r:embed="rId3"/>
            <a:srcRect/>
            <a:stretch>
              <a:fillRect/>
            </a:stretch>
          </p:blipFill>
          <p:spPr bwMode="auto">
            <a:xfrm>
              <a:off x="3920209" y="2983138"/>
              <a:ext cx="116704" cy="232824"/>
            </a:xfrm>
            <a:prstGeom prst="rect">
              <a:avLst/>
            </a:prstGeom>
            <a:blipFill dpi="0" rotWithShape="0">
              <a:blip/>
              <a:srcRect/>
              <a:stretch>
                <a:fillRect/>
              </a:stretch>
            </a:blipFill>
            <a:ln w="9525">
              <a:noFill/>
              <a:miter lim="800000"/>
              <a:headEnd/>
              <a:tailEnd/>
            </a:ln>
          </p:spPr>
        </p:pic>
        <p:pic>
          <p:nvPicPr>
            <p:cNvPr id="12" name="Picture 190"/>
            <p:cNvPicPr>
              <a:picLocks noChangeAspect="1" noChangeArrowheads="1"/>
            </p:cNvPicPr>
            <p:nvPr/>
          </p:nvPicPr>
          <p:blipFill>
            <a:blip r:embed="rId3"/>
            <a:srcRect/>
            <a:stretch>
              <a:fillRect/>
            </a:stretch>
          </p:blipFill>
          <p:spPr bwMode="auto">
            <a:xfrm>
              <a:off x="3760808" y="2983138"/>
              <a:ext cx="119550" cy="232824"/>
            </a:xfrm>
            <a:prstGeom prst="rect">
              <a:avLst/>
            </a:prstGeom>
            <a:blipFill dpi="0" rotWithShape="0">
              <a:blip/>
              <a:srcRect/>
              <a:stretch>
                <a:fillRect/>
              </a:stretch>
            </a:blipFill>
            <a:ln w="9525">
              <a:noFill/>
              <a:miter lim="800000"/>
              <a:headEnd/>
              <a:tailEnd/>
            </a:ln>
          </p:spPr>
        </p:pic>
        <p:grpSp>
          <p:nvGrpSpPr>
            <p:cNvPr id="13" name="Group 191"/>
            <p:cNvGrpSpPr>
              <a:grpSpLocks noChangeAspect="1"/>
            </p:cNvGrpSpPr>
            <p:nvPr/>
          </p:nvGrpSpPr>
          <p:grpSpPr bwMode="auto">
            <a:xfrm>
              <a:off x="3636514" y="3306749"/>
              <a:ext cx="296978" cy="232824"/>
              <a:chOff x="769" y="1576"/>
              <a:chExt cx="368" cy="188"/>
            </a:xfrm>
          </p:grpSpPr>
          <p:pic>
            <p:nvPicPr>
              <p:cNvPr id="179" name="Picture 192"/>
              <p:cNvPicPr>
                <a:picLocks noChangeAspect="1" noChangeArrowheads="1"/>
              </p:cNvPicPr>
              <p:nvPr/>
            </p:nvPicPr>
            <p:blipFill>
              <a:blip r:embed="rId3"/>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80" name="Picture 193"/>
              <p:cNvPicPr>
                <a:picLocks noChangeAspect="1" noChangeArrowheads="1"/>
              </p:cNvPicPr>
              <p:nvPr/>
            </p:nvPicPr>
            <p:blipFill>
              <a:blip r:embed="rId3"/>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14" name="Picture 194"/>
            <p:cNvPicPr>
              <a:picLocks noChangeAspect="1" noChangeArrowheads="1"/>
            </p:cNvPicPr>
            <p:nvPr/>
          </p:nvPicPr>
          <p:blipFill>
            <a:blip r:embed="rId3"/>
            <a:srcRect/>
            <a:stretch>
              <a:fillRect/>
            </a:stretch>
          </p:blipFill>
          <p:spPr bwMode="auto">
            <a:xfrm>
              <a:off x="4010346" y="3306749"/>
              <a:ext cx="119550" cy="232824"/>
            </a:xfrm>
            <a:prstGeom prst="rect">
              <a:avLst/>
            </a:prstGeom>
            <a:blipFill dpi="0" rotWithShape="0">
              <a:blip/>
              <a:srcRect/>
              <a:stretch>
                <a:fillRect/>
              </a:stretch>
            </a:blipFill>
            <a:ln w="9525">
              <a:noFill/>
              <a:miter lim="800000"/>
              <a:headEnd/>
              <a:tailEnd/>
            </a:ln>
          </p:spPr>
        </p:pic>
        <p:pic>
          <p:nvPicPr>
            <p:cNvPr id="15" name="Picture 195"/>
            <p:cNvPicPr>
              <a:picLocks noChangeAspect="1" noChangeArrowheads="1"/>
            </p:cNvPicPr>
            <p:nvPr/>
          </p:nvPicPr>
          <p:blipFill>
            <a:blip r:embed="rId3"/>
            <a:srcRect/>
            <a:stretch>
              <a:fillRect/>
            </a:stretch>
          </p:blipFill>
          <p:spPr bwMode="auto">
            <a:xfrm>
              <a:off x="3846201" y="2472096"/>
              <a:ext cx="117653" cy="234289"/>
            </a:xfrm>
            <a:prstGeom prst="rect">
              <a:avLst/>
            </a:prstGeom>
            <a:blipFill dpi="0" rotWithShape="0">
              <a:blip/>
              <a:srcRect/>
              <a:stretch>
                <a:fillRect/>
              </a:stretch>
            </a:blipFill>
            <a:ln w="9525">
              <a:noFill/>
              <a:miter lim="800000"/>
              <a:headEnd/>
              <a:tailEnd/>
            </a:ln>
          </p:spPr>
        </p:pic>
        <p:pic>
          <p:nvPicPr>
            <p:cNvPr id="16" name="Picture 196"/>
            <p:cNvPicPr>
              <a:picLocks noChangeAspect="1" noChangeArrowheads="1"/>
            </p:cNvPicPr>
            <p:nvPr/>
          </p:nvPicPr>
          <p:blipFill>
            <a:blip r:embed="rId3"/>
            <a:srcRect/>
            <a:stretch>
              <a:fillRect/>
            </a:stretch>
          </p:blipFill>
          <p:spPr bwMode="auto">
            <a:xfrm>
              <a:off x="3926850" y="2703456"/>
              <a:ext cx="117653" cy="232824"/>
            </a:xfrm>
            <a:prstGeom prst="rect">
              <a:avLst/>
            </a:prstGeom>
            <a:blipFill dpi="0" rotWithShape="0">
              <a:blip/>
              <a:srcRect/>
              <a:stretch>
                <a:fillRect/>
              </a:stretch>
            </a:blipFill>
            <a:ln w="9525">
              <a:noFill/>
              <a:miter lim="800000"/>
              <a:headEnd/>
              <a:tailEnd/>
            </a:ln>
          </p:spPr>
        </p:pic>
        <p:pic>
          <p:nvPicPr>
            <p:cNvPr id="17" name="Picture 197"/>
            <p:cNvPicPr>
              <a:picLocks noChangeAspect="1" noChangeArrowheads="1"/>
            </p:cNvPicPr>
            <p:nvPr/>
          </p:nvPicPr>
          <p:blipFill>
            <a:blip r:embed="rId3"/>
            <a:srcRect/>
            <a:stretch>
              <a:fillRect/>
            </a:stretch>
          </p:blipFill>
          <p:spPr bwMode="auto">
            <a:xfrm>
              <a:off x="4007499" y="2813279"/>
              <a:ext cx="117653" cy="234289"/>
            </a:xfrm>
            <a:prstGeom prst="rect">
              <a:avLst/>
            </a:prstGeom>
            <a:blipFill dpi="0" rotWithShape="0">
              <a:blip/>
              <a:srcRect/>
              <a:stretch>
                <a:fillRect/>
              </a:stretch>
            </a:blipFill>
            <a:ln w="9525">
              <a:noFill/>
              <a:miter lim="800000"/>
              <a:headEnd/>
              <a:tailEnd/>
            </a:ln>
          </p:spPr>
        </p:pic>
        <p:pic>
          <p:nvPicPr>
            <p:cNvPr id="18" name="Picture 198"/>
            <p:cNvPicPr>
              <a:picLocks noChangeAspect="1" noChangeArrowheads="1"/>
            </p:cNvPicPr>
            <p:nvPr/>
          </p:nvPicPr>
          <p:blipFill>
            <a:blip r:embed="rId2"/>
            <a:srcRect/>
            <a:stretch>
              <a:fillRect/>
            </a:stretch>
          </p:blipFill>
          <p:spPr bwMode="auto">
            <a:xfrm>
              <a:off x="4198211" y="2472096"/>
              <a:ext cx="118601" cy="234289"/>
            </a:xfrm>
            <a:prstGeom prst="rect">
              <a:avLst/>
            </a:prstGeom>
            <a:blipFill dpi="0" rotWithShape="0">
              <a:blip/>
              <a:srcRect/>
              <a:stretch>
                <a:fillRect/>
              </a:stretch>
            </a:blipFill>
            <a:ln w="9525">
              <a:noFill/>
              <a:miter lim="800000"/>
              <a:headEnd/>
              <a:tailEnd/>
            </a:ln>
          </p:spPr>
        </p:pic>
        <p:pic>
          <p:nvPicPr>
            <p:cNvPr id="19" name="Picture 199"/>
            <p:cNvPicPr>
              <a:picLocks noChangeAspect="1" noChangeArrowheads="1"/>
            </p:cNvPicPr>
            <p:nvPr/>
          </p:nvPicPr>
          <p:blipFill>
            <a:blip r:embed="rId3"/>
            <a:srcRect/>
            <a:stretch>
              <a:fillRect/>
            </a:stretch>
          </p:blipFill>
          <p:spPr bwMode="auto">
            <a:xfrm>
              <a:off x="4106176" y="2641955"/>
              <a:ext cx="117653" cy="232824"/>
            </a:xfrm>
            <a:prstGeom prst="rect">
              <a:avLst/>
            </a:prstGeom>
            <a:blipFill dpi="0" rotWithShape="0">
              <a:blip/>
              <a:srcRect/>
              <a:stretch>
                <a:fillRect/>
              </a:stretch>
            </a:blipFill>
            <a:ln w="9525">
              <a:noFill/>
              <a:miter lim="800000"/>
              <a:headEnd/>
              <a:tailEnd/>
            </a:ln>
          </p:spPr>
        </p:pic>
        <p:pic>
          <p:nvPicPr>
            <p:cNvPr id="20" name="Picture 200"/>
            <p:cNvPicPr>
              <a:picLocks noChangeAspect="1" noChangeArrowheads="1"/>
            </p:cNvPicPr>
            <p:nvPr/>
          </p:nvPicPr>
          <p:blipFill>
            <a:blip r:embed="rId3"/>
            <a:srcRect/>
            <a:stretch>
              <a:fillRect/>
            </a:stretch>
          </p:blipFill>
          <p:spPr bwMode="auto">
            <a:xfrm>
              <a:off x="4267474" y="2983138"/>
              <a:ext cx="117653" cy="232824"/>
            </a:xfrm>
            <a:prstGeom prst="rect">
              <a:avLst/>
            </a:prstGeom>
            <a:blipFill dpi="0" rotWithShape="0">
              <a:blip/>
              <a:srcRect/>
              <a:stretch>
                <a:fillRect/>
              </a:stretch>
            </a:blipFill>
            <a:ln w="9525">
              <a:noFill/>
              <a:miter lim="800000"/>
              <a:headEnd/>
              <a:tailEnd/>
            </a:ln>
          </p:spPr>
        </p:pic>
        <p:pic>
          <p:nvPicPr>
            <p:cNvPr id="21" name="Picture 201"/>
            <p:cNvPicPr>
              <a:picLocks noChangeAspect="1" noChangeArrowheads="1"/>
            </p:cNvPicPr>
            <p:nvPr/>
          </p:nvPicPr>
          <p:blipFill>
            <a:blip r:embed="rId2"/>
            <a:srcRect/>
            <a:stretch>
              <a:fillRect/>
            </a:stretch>
          </p:blipFill>
          <p:spPr bwMode="auto">
            <a:xfrm>
              <a:off x="4440158" y="2983138"/>
              <a:ext cx="118601" cy="232824"/>
            </a:xfrm>
            <a:prstGeom prst="rect">
              <a:avLst/>
            </a:prstGeom>
            <a:blipFill dpi="0" rotWithShape="0">
              <a:blip/>
              <a:srcRect/>
              <a:stretch>
                <a:fillRect/>
              </a:stretch>
            </a:blipFill>
            <a:ln w="9525">
              <a:noFill/>
              <a:miter lim="800000"/>
              <a:headEnd/>
              <a:tailEnd/>
            </a:ln>
          </p:spPr>
        </p:pic>
        <p:pic>
          <p:nvPicPr>
            <p:cNvPr id="22" name="Picture 202"/>
            <p:cNvPicPr>
              <a:picLocks noChangeAspect="1" noChangeArrowheads="1"/>
            </p:cNvPicPr>
            <p:nvPr/>
          </p:nvPicPr>
          <p:blipFill>
            <a:blip r:embed="rId2"/>
            <a:srcRect/>
            <a:stretch>
              <a:fillRect/>
            </a:stretch>
          </p:blipFill>
          <p:spPr bwMode="auto">
            <a:xfrm>
              <a:off x="4521755" y="3151533"/>
              <a:ext cx="117653" cy="234289"/>
            </a:xfrm>
            <a:prstGeom prst="rect">
              <a:avLst/>
            </a:prstGeom>
            <a:blipFill dpi="0" rotWithShape="0">
              <a:blip/>
              <a:srcRect/>
              <a:stretch>
                <a:fillRect/>
              </a:stretch>
            </a:blipFill>
            <a:ln w="9525">
              <a:noFill/>
              <a:miter lim="800000"/>
              <a:headEnd/>
              <a:tailEnd/>
            </a:ln>
          </p:spPr>
        </p:pic>
        <p:pic>
          <p:nvPicPr>
            <p:cNvPr id="23" name="Picture 203"/>
            <p:cNvPicPr>
              <a:picLocks noChangeAspect="1" noChangeArrowheads="1"/>
            </p:cNvPicPr>
            <p:nvPr/>
          </p:nvPicPr>
          <p:blipFill>
            <a:blip r:embed="rId3"/>
            <a:srcRect/>
            <a:stretch>
              <a:fillRect/>
            </a:stretch>
          </p:blipFill>
          <p:spPr bwMode="auto">
            <a:xfrm>
              <a:off x="4457236" y="3321392"/>
              <a:ext cx="117653" cy="234289"/>
            </a:xfrm>
            <a:prstGeom prst="rect">
              <a:avLst/>
            </a:prstGeom>
            <a:blipFill dpi="0" rotWithShape="0">
              <a:blip/>
              <a:srcRect/>
              <a:stretch>
                <a:fillRect/>
              </a:stretch>
            </a:blipFill>
            <a:ln w="9525">
              <a:noFill/>
              <a:miter lim="800000"/>
              <a:headEnd/>
              <a:tailEnd/>
            </a:ln>
          </p:spPr>
        </p:pic>
        <p:pic>
          <p:nvPicPr>
            <p:cNvPr id="24" name="Picture 204"/>
            <p:cNvPicPr>
              <a:picLocks noChangeAspect="1" noChangeArrowheads="1"/>
            </p:cNvPicPr>
            <p:nvPr/>
          </p:nvPicPr>
          <p:blipFill>
            <a:blip r:embed="rId3"/>
            <a:srcRect/>
            <a:stretch>
              <a:fillRect/>
            </a:stretch>
          </p:blipFill>
          <p:spPr bwMode="auto">
            <a:xfrm>
              <a:off x="4278860" y="3321392"/>
              <a:ext cx="118601" cy="234289"/>
            </a:xfrm>
            <a:prstGeom prst="rect">
              <a:avLst/>
            </a:prstGeom>
            <a:blipFill dpi="0" rotWithShape="0">
              <a:blip/>
              <a:srcRect/>
              <a:stretch>
                <a:fillRect/>
              </a:stretch>
            </a:blipFill>
            <a:ln w="9525">
              <a:noFill/>
              <a:miter lim="800000"/>
              <a:headEnd/>
              <a:tailEnd/>
            </a:ln>
          </p:spPr>
        </p:pic>
        <p:pic>
          <p:nvPicPr>
            <p:cNvPr id="25" name="Picture 205"/>
            <p:cNvPicPr>
              <a:picLocks noChangeAspect="1" noChangeArrowheads="1"/>
            </p:cNvPicPr>
            <p:nvPr/>
          </p:nvPicPr>
          <p:blipFill>
            <a:blip r:embed="rId3"/>
            <a:srcRect/>
            <a:stretch>
              <a:fillRect/>
            </a:stretch>
          </p:blipFill>
          <p:spPr bwMode="auto">
            <a:xfrm>
              <a:off x="4567298" y="3489787"/>
              <a:ext cx="117653" cy="234289"/>
            </a:xfrm>
            <a:prstGeom prst="rect">
              <a:avLst/>
            </a:prstGeom>
            <a:blipFill dpi="0" rotWithShape="0">
              <a:blip/>
              <a:srcRect/>
              <a:stretch>
                <a:fillRect/>
              </a:stretch>
            </a:blipFill>
            <a:ln w="9525">
              <a:noFill/>
              <a:miter lim="800000"/>
              <a:headEnd/>
              <a:tailEnd/>
            </a:ln>
          </p:spPr>
        </p:pic>
        <p:pic>
          <p:nvPicPr>
            <p:cNvPr id="26" name="Picture 206"/>
            <p:cNvPicPr>
              <a:picLocks noChangeAspect="1" noChangeArrowheads="1"/>
            </p:cNvPicPr>
            <p:nvPr/>
          </p:nvPicPr>
          <p:blipFill>
            <a:blip r:embed="rId2"/>
            <a:srcRect/>
            <a:stretch>
              <a:fillRect/>
            </a:stretch>
          </p:blipFill>
          <p:spPr bwMode="auto">
            <a:xfrm>
              <a:off x="4741880" y="3489787"/>
              <a:ext cx="117653" cy="234289"/>
            </a:xfrm>
            <a:prstGeom prst="rect">
              <a:avLst/>
            </a:prstGeom>
            <a:blipFill dpi="0" rotWithShape="0">
              <a:blip/>
              <a:srcRect/>
              <a:stretch>
                <a:fillRect/>
              </a:stretch>
            </a:blipFill>
            <a:ln w="9525">
              <a:noFill/>
              <a:miter lim="800000"/>
              <a:headEnd/>
              <a:tailEnd/>
            </a:ln>
          </p:spPr>
        </p:pic>
        <p:pic>
          <p:nvPicPr>
            <p:cNvPr id="27" name="Picture 207"/>
            <p:cNvPicPr>
              <a:picLocks noChangeAspect="1" noChangeArrowheads="1"/>
            </p:cNvPicPr>
            <p:nvPr/>
          </p:nvPicPr>
          <p:blipFill>
            <a:blip r:embed="rId3"/>
            <a:srcRect/>
            <a:stretch>
              <a:fillRect/>
            </a:stretch>
          </p:blipFill>
          <p:spPr bwMode="auto">
            <a:xfrm>
              <a:off x="4120408" y="3475144"/>
              <a:ext cx="119550" cy="234289"/>
            </a:xfrm>
            <a:prstGeom prst="rect">
              <a:avLst/>
            </a:prstGeom>
            <a:blipFill dpi="0" rotWithShape="0">
              <a:blip/>
              <a:srcRect/>
              <a:stretch>
                <a:fillRect/>
              </a:stretch>
            </a:blipFill>
            <a:ln w="9525">
              <a:noFill/>
              <a:miter lim="800000"/>
              <a:headEnd/>
              <a:tailEnd/>
            </a:ln>
          </p:spPr>
        </p:pic>
        <p:pic>
          <p:nvPicPr>
            <p:cNvPr id="28" name="Picture 208"/>
            <p:cNvPicPr>
              <a:picLocks noChangeAspect="1" noChangeArrowheads="1"/>
            </p:cNvPicPr>
            <p:nvPr/>
          </p:nvPicPr>
          <p:blipFill>
            <a:blip r:embed="rId3"/>
            <a:srcRect/>
            <a:stretch>
              <a:fillRect/>
            </a:stretch>
          </p:blipFill>
          <p:spPr bwMode="auto">
            <a:xfrm>
              <a:off x="2818639" y="2472096"/>
              <a:ext cx="117653" cy="234289"/>
            </a:xfrm>
            <a:prstGeom prst="rect">
              <a:avLst/>
            </a:prstGeom>
            <a:blipFill dpi="0" rotWithShape="0">
              <a:blip/>
              <a:srcRect/>
              <a:stretch>
                <a:fillRect/>
              </a:stretch>
            </a:blipFill>
            <a:ln w="9525">
              <a:noFill/>
              <a:miter lim="800000"/>
              <a:headEnd/>
              <a:tailEnd/>
            </a:ln>
          </p:spPr>
        </p:pic>
        <p:pic>
          <p:nvPicPr>
            <p:cNvPr id="29" name="Picture 209"/>
            <p:cNvPicPr>
              <a:picLocks noChangeAspect="1" noChangeArrowheads="1"/>
            </p:cNvPicPr>
            <p:nvPr/>
          </p:nvPicPr>
          <p:blipFill>
            <a:blip r:embed="rId3"/>
            <a:srcRect/>
            <a:stretch>
              <a:fillRect/>
            </a:stretch>
          </p:blipFill>
          <p:spPr bwMode="auto">
            <a:xfrm>
              <a:off x="2997964" y="2472096"/>
              <a:ext cx="117653" cy="234289"/>
            </a:xfrm>
            <a:prstGeom prst="rect">
              <a:avLst/>
            </a:prstGeom>
            <a:blipFill dpi="0" rotWithShape="0">
              <a:blip/>
              <a:srcRect/>
              <a:stretch>
                <a:fillRect/>
              </a:stretch>
            </a:blipFill>
            <a:ln w="9525">
              <a:noFill/>
              <a:miter lim="800000"/>
              <a:headEnd/>
              <a:tailEnd/>
            </a:ln>
          </p:spPr>
        </p:pic>
        <p:pic>
          <p:nvPicPr>
            <p:cNvPr id="30" name="Picture 210"/>
            <p:cNvPicPr>
              <a:picLocks noChangeAspect="1" noChangeArrowheads="1"/>
            </p:cNvPicPr>
            <p:nvPr/>
          </p:nvPicPr>
          <p:blipFill>
            <a:blip r:embed="rId3"/>
            <a:srcRect/>
            <a:stretch>
              <a:fillRect/>
            </a:stretch>
          </p:blipFill>
          <p:spPr bwMode="auto">
            <a:xfrm>
              <a:off x="3518861" y="2472096"/>
              <a:ext cx="119550" cy="234289"/>
            </a:xfrm>
            <a:prstGeom prst="rect">
              <a:avLst/>
            </a:prstGeom>
            <a:blipFill dpi="0" rotWithShape="0">
              <a:blip/>
              <a:srcRect/>
              <a:stretch>
                <a:fillRect/>
              </a:stretch>
            </a:blipFill>
            <a:ln w="9525">
              <a:noFill/>
              <a:miter lim="800000"/>
              <a:headEnd/>
              <a:tailEnd/>
            </a:ln>
          </p:spPr>
        </p:pic>
        <p:pic>
          <p:nvPicPr>
            <p:cNvPr id="31" name="Picture 211"/>
            <p:cNvPicPr>
              <a:picLocks noChangeAspect="1" noChangeArrowheads="1"/>
            </p:cNvPicPr>
            <p:nvPr/>
          </p:nvPicPr>
          <p:blipFill>
            <a:blip r:embed="rId2"/>
            <a:srcRect/>
            <a:stretch>
              <a:fillRect/>
            </a:stretch>
          </p:blipFill>
          <p:spPr bwMode="auto">
            <a:xfrm>
              <a:off x="3170648" y="2472096"/>
              <a:ext cx="119550" cy="234289"/>
            </a:xfrm>
            <a:prstGeom prst="rect">
              <a:avLst/>
            </a:prstGeom>
            <a:blipFill dpi="0" rotWithShape="0">
              <a:blip/>
              <a:srcRect/>
              <a:stretch>
                <a:fillRect/>
              </a:stretch>
            </a:blipFill>
            <a:ln w="9525">
              <a:noFill/>
              <a:miter lim="800000"/>
              <a:headEnd/>
              <a:tailEnd/>
            </a:ln>
          </p:spPr>
        </p:pic>
        <p:pic>
          <p:nvPicPr>
            <p:cNvPr id="32" name="Picture 212"/>
            <p:cNvPicPr>
              <a:picLocks noChangeAspect="1" noChangeArrowheads="1"/>
            </p:cNvPicPr>
            <p:nvPr/>
          </p:nvPicPr>
          <p:blipFill>
            <a:blip r:embed="rId3"/>
            <a:srcRect/>
            <a:stretch>
              <a:fillRect/>
            </a:stretch>
          </p:blipFill>
          <p:spPr bwMode="auto">
            <a:xfrm>
              <a:off x="3078613" y="2641955"/>
              <a:ext cx="117653" cy="232824"/>
            </a:xfrm>
            <a:prstGeom prst="rect">
              <a:avLst/>
            </a:prstGeom>
            <a:blipFill dpi="0" rotWithShape="0">
              <a:blip/>
              <a:srcRect/>
              <a:stretch>
                <a:fillRect/>
              </a:stretch>
            </a:blipFill>
            <a:ln w="9525">
              <a:noFill/>
              <a:miter lim="800000"/>
              <a:headEnd/>
              <a:tailEnd/>
            </a:ln>
          </p:spPr>
        </p:pic>
        <p:pic>
          <p:nvPicPr>
            <p:cNvPr id="33" name="Picture 213"/>
            <p:cNvPicPr>
              <a:picLocks noChangeAspect="1" noChangeArrowheads="1"/>
            </p:cNvPicPr>
            <p:nvPr/>
          </p:nvPicPr>
          <p:blipFill>
            <a:blip r:embed="rId3"/>
            <a:srcRect/>
            <a:stretch>
              <a:fillRect/>
            </a:stretch>
          </p:blipFill>
          <p:spPr bwMode="auto">
            <a:xfrm>
              <a:off x="3430622" y="3321392"/>
              <a:ext cx="117653" cy="234289"/>
            </a:xfrm>
            <a:prstGeom prst="rect">
              <a:avLst/>
            </a:prstGeom>
            <a:blipFill dpi="0" rotWithShape="0">
              <a:blip/>
              <a:srcRect/>
              <a:stretch>
                <a:fillRect/>
              </a:stretch>
            </a:blipFill>
            <a:ln w="9525">
              <a:noFill/>
              <a:miter lim="800000"/>
              <a:headEnd/>
              <a:tailEnd/>
            </a:ln>
          </p:spPr>
        </p:pic>
        <p:pic>
          <p:nvPicPr>
            <p:cNvPr id="34" name="Picture 214"/>
            <p:cNvPicPr>
              <a:picLocks noChangeAspect="1" noChangeArrowheads="1"/>
            </p:cNvPicPr>
            <p:nvPr/>
          </p:nvPicPr>
          <p:blipFill>
            <a:blip r:embed="rId3"/>
            <a:srcRect/>
            <a:stretch>
              <a:fillRect/>
            </a:stretch>
          </p:blipFill>
          <p:spPr bwMode="auto">
            <a:xfrm>
              <a:off x="3539735" y="3489787"/>
              <a:ext cx="117653" cy="234289"/>
            </a:xfrm>
            <a:prstGeom prst="rect">
              <a:avLst/>
            </a:prstGeom>
            <a:blipFill dpi="0" rotWithShape="0">
              <a:blip/>
              <a:srcRect/>
              <a:stretch>
                <a:fillRect/>
              </a:stretch>
            </a:blipFill>
            <a:ln w="9525">
              <a:noFill/>
              <a:miter lim="800000"/>
              <a:headEnd/>
              <a:tailEnd/>
            </a:ln>
          </p:spPr>
        </p:pic>
        <p:grpSp>
          <p:nvGrpSpPr>
            <p:cNvPr id="35" name="Group 215"/>
            <p:cNvGrpSpPr>
              <a:grpSpLocks noChangeAspect="1"/>
            </p:cNvGrpSpPr>
            <p:nvPr/>
          </p:nvGrpSpPr>
          <p:grpSpPr bwMode="auto">
            <a:xfrm>
              <a:off x="3251297" y="3321392"/>
              <a:ext cx="338726" cy="572543"/>
              <a:chOff x="905" y="1712"/>
              <a:chExt cx="420" cy="460"/>
            </a:xfrm>
          </p:grpSpPr>
          <p:pic>
            <p:nvPicPr>
              <p:cNvPr id="176" name="Picture 216"/>
              <p:cNvPicPr>
                <a:picLocks noChangeAspect="1" noChangeArrowheads="1"/>
              </p:cNvPicPr>
              <p:nvPr/>
            </p:nvPicPr>
            <p:blipFill>
              <a:blip r:embed="rId3"/>
              <a:srcRect/>
              <a:stretch>
                <a:fillRect/>
              </a:stretch>
            </p:blipFill>
            <p:spPr bwMode="auto">
              <a:xfrm>
                <a:off x="905" y="1712"/>
                <a:ext cx="148" cy="188"/>
              </a:xfrm>
              <a:prstGeom prst="rect">
                <a:avLst/>
              </a:prstGeom>
              <a:blipFill dpi="0" rotWithShape="0">
                <a:blip/>
                <a:srcRect/>
                <a:stretch>
                  <a:fillRect/>
                </a:stretch>
              </a:blipFill>
              <a:ln w="9525">
                <a:noFill/>
                <a:miter lim="800000"/>
                <a:headEnd/>
                <a:tailEnd/>
              </a:ln>
            </p:spPr>
          </p:pic>
          <p:pic>
            <p:nvPicPr>
              <p:cNvPr id="177" name="Picture 217"/>
              <p:cNvPicPr>
                <a:picLocks noChangeAspect="1" noChangeArrowheads="1"/>
              </p:cNvPicPr>
              <p:nvPr/>
            </p:nvPicPr>
            <p:blipFill>
              <a:blip r:embed="rId3"/>
              <a:srcRect/>
              <a:stretch>
                <a:fillRect/>
              </a:stretch>
            </p:blipFill>
            <p:spPr bwMode="auto">
              <a:xfrm>
                <a:off x="1041" y="1848"/>
                <a:ext cx="148" cy="188"/>
              </a:xfrm>
              <a:prstGeom prst="rect">
                <a:avLst/>
              </a:prstGeom>
              <a:blipFill dpi="0" rotWithShape="0">
                <a:blip/>
                <a:srcRect/>
                <a:stretch>
                  <a:fillRect/>
                </a:stretch>
              </a:blipFill>
              <a:ln w="9525">
                <a:noFill/>
                <a:miter lim="800000"/>
                <a:headEnd/>
                <a:tailEnd/>
              </a:ln>
            </p:spPr>
          </p:pic>
          <p:pic>
            <p:nvPicPr>
              <p:cNvPr id="178" name="Picture 218"/>
              <p:cNvPicPr>
                <a:picLocks noChangeAspect="1" noChangeArrowheads="1"/>
              </p:cNvPicPr>
              <p:nvPr/>
            </p:nvPicPr>
            <p:blipFill>
              <a:blip r:embed="rId3"/>
              <a:srcRect/>
              <a:stretch>
                <a:fillRect/>
              </a:stretch>
            </p:blipFill>
            <p:spPr bwMode="auto">
              <a:xfrm>
                <a:off x="1177" y="1984"/>
                <a:ext cx="148" cy="188"/>
              </a:xfrm>
              <a:prstGeom prst="rect">
                <a:avLst/>
              </a:prstGeom>
              <a:blipFill dpi="0" rotWithShape="0">
                <a:blip/>
                <a:srcRect/>
                <a:stretch>
                  <a:fillRect/>
                </a:stretch>
              </a:blipFill>
              <a:ln w="9525">
                <a:noFill/>
                <a:miter lim="800000"/>
                <a:headEnd/>
                <a:tailEnd/>
              </a:ln>
            </p:spPr>
          </p:pic>
        </p:grpSp>
        <p:grpSp>
          <p:nvGrpSpPr>
            <p:cNvPr id="36" name="Group 219"/>
            <p:cNvGrpSpPr>
              <a:grpSpLocks noChangeAspect="1"/>
            </p:cNvGrpSpPr>
            <p:nvPr/>
          </p:nvGrpSpPr>
          <p:grpSpPr bwMode="auto">
            <a:xfrm>
              <a:off x="3078613" y="3901257"/>
              <a:ext cx="119550" cy="543257"/>
              <a:chOff x="873" y="2568"/>
              <a:chExt cx="148" cy="436"/>
            </a:xfrm>
          </p:grpSpPr>
          <p:pic>
            <p:nvPicPr>
              <p:cNvPr id="174" name="Picture 220"/>
              <p:cNvPicPr>
                <a:picLocks noChangeAspect="1" noChangeArrowheads="1"/>
              </p:cNvPicPr>
              <p:nvPr/>
            </p:nvPicPr>
            <p:blipFill>
              <a:blip r:embed="rId4"/>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75" name="Picture 221"/>
              <p:cNvPicPr>
                <a:picLocks noChangeAspect="1" noChangeArrowheads="1"/>
              </p:cNvPicPr>
              <p:nvPr/>
            </p:nvPicPr>
            <p:blipFill>
              <a:blip r:embed="rId3"/>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37" name="Group 222"/>
            <p:cNvGrpSpPr>
              <a:grpSpLocks noChangeAspect="1"/>
            </p:cNvGrpSpPr>
            <p:nvPr/>
          </p:nvGrpSpPr>
          <p:grpSpPr bwMode="auto">
            <a:xfrm>
              <a:off x="3102333" y="3343357"/>
              <a:ext cx="118601" cy="525685"/>
              <a:chOff x="748" y="1288"/>
              <a:chExt cx="73" cy="212"/>
            </a:xfrm>
          </p:grpSpPr>
          <p:pic>
            <p:nvPicPr>
              <p:cNvPr id="172" name="Picture 223"/>
              <p:cNvPicPr>
                <a:picLocks noChangeAspect="1" noChangeArrowheads="1"/>
              </p:cNvPicPr>
              <p:nvPr/>
            </p:nvPicPr>
            <p:blipFill>
              <a:blip r:embed="rId4"/>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173" name="Picture 224"/>
              <p:cNvPicPr>
                <a:picLocks noChangeAspect="1" noChangeArrowheads="1"/>
              </p:cNvPicPr>
              <p:nvPr/>
            </p:nvPicPr>
            <p:blipFill>
              <a:blip r:embed="rId3"/>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38" name="Group 225"/>
            <p:cNvGrpSpPr>
              <a:grpSpLocks noChangeAspect="1"/>
            </p:cNvGrpSpPr>
            <p:nvPr/>
          </p:nvGrpSpPr>
          <p:grpSpPr bwMode="auto">
            <a:xfrm>
              <a:off x="3184880" y="3513216"/>
              <a:ext cx="116704" cy="516899"/>
              <a:chOff x="799" y="1356"/>
              <a:chExt cx="72" cy="209"/>
            </a:xfrm>
          </p:grpSpPr>
          <p:pic>
            <p:nvPicPr>
              <p:cNvPr id="170" name="Picture 226"/>
              <p:cNvPicPr>
                <a:picLocks noChangeAspect="1" noChangeArrowheads="1"/>
              </p:cNvPicPr>
              <p:nvPr/>
            </p:nvPicPr>
            <p:blipFill>
              <a:blip r:embed="rId4"/>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171" name="Picture 227"/>
              <p:cNvPicPr>
                <a:picLocks noChangeAspect="1" noChangeArrowheads="1"/>
              </p:cNvPicPr>
              <p:nvPr/>
            </p:nvPicPr>
            <p:blipFill>
              <a:blip r:embed="rId3"/>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39" name="Group 228"/>
            <p:cNvGrpSpPr>
              <a:grpSpLocks noChangeAspect="1"/>
            </p:cNvGrpSpPr>
            <p:nvPr/>
          </p:nvGrpSpPr>
          <p:grpSpPr bwMode="auto">
            <a:xfrm>
              <a:off x="3188675" y="4103331"/>
              <a:ext cx="118601" cy="541792"/>
              <a:chOff x="873" y="2568"/>
              <a:chExt cx="148" cy="436"/>
            </a:xfrm>
          </p:grpSpPr>
          <p:pic>
            <p:nvPicPr>
              <p:cNvPr id="168" name="Picture 229"/>
              <p:cNvPicPr>
                <a:picLocks noChangeAspect="1" noChangeArrowheads="1"/>
              </p:cNvPicPr>
              <p:nvPr/>
            </p:nvPicPr>
            <p:blipFill>
              <a:blip r:embed="rId4"/>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69" name="Picture 230"/>
              <p:cNvPicPr>
                <a:picLocks noChangeAspect="1" noChangeArrowheads="1"/>
              </p:cNvPicPr>
              <p:nvPr/>
            </p:nvPicPr>
            <p:blipFill>
              <a:blip r:embed="rId3"/>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40" name="Group 231"/>
            <p:cNvGrpSpPr>
              <a:grpSpLocks noChangeAspect="1"/>
            </p:cNvGrpSpPr>
            <p:nvPr/>
          </p:nvGrpSpPr>
          <p:grpSpPr bwMode="auto">
            <a:xfrm>
              <a:off x="3272170" y="4295154"/>
              <a:ext cx="119550" cy="541792"/>
              <a:chOff x="873" y="2568"/>
              <a:chExt cx="148" cy="436"/>
            </a:xfrm>
          </p:grpSpPr>
          <p:pic>
            <p:nvPicPr>
              <p:cNvPr id="166" name="Picture 232"/>
              <p:cNvPicPr>
                <a:picLocks noChangeAspect="1" noChangeArrowheads="1"/>
              </p:cNvPicPr>
              <p:nvPr/>
            </p:nvPicPr>
            <p:blipFill>
              <a:blip r:embed="rId4"/>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167" name="Picture 233"/>
              <p:cNvPicPr>
                <a:picLocks noChangeAspect="1" noChangeArrowheads="1"/>
              </p:cNvPicPr>
              <p:nvPr/>
            </p:nvPicPr>
            <p:blipFill>
              <a:blip r:embed="rId3"/>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41" name="Picture 234"/>
            <p:cNvPicPr>
              <a:picLocks noChangeAspect="1" noChangeArrowheads="1"/>
            </p:cNvPicPr>
            <p:nvPr/>
          </p:nvPicPr>
          <p:blipFill>
            <a:blip r:embed="rId2"/>
            <a:srcRect/>
            <a:stretch>
              <a:fillRect/>
            </a:stretch>
          </p:blipFill>
          <p:spPr bwMode="auto">
            <a:xfrm>
              <a:off x="3495141" y="3151533"/>
              <a:ext cx="117653" cy="234289"/>
            </a:xfrm>
            <a:prstGeom prst="rect">
              <a:avLst/>
            </a:prstGeom>
            <a:blipFill dpi="0" rotWithShape="0">
              <a:blip/>
              <a:srcRect/>
              <a:stretch>
                <a:fillRect/>
              </a:stretch>
            </a:blipFill>
            <a:ln w="9525">
              <a:noFill/>
              <a:miter lim="800000"/>
              <a:headEnd/>
              <a:tailEnd/>
            </a:ln>
          </p:spPr>
        </p:pic>
        <p:grpSp>
          <p:nvGrpSpPr>
            <p:cNvPr id="42" name="Group 235"/>
            <p:cNvGrpSpPr>
              <a:grpSpLocks/>
            </p:cNvGrpSpPr>
            <p:nvPr/>
          </p:nvGrpSpPr>
          <p:grpSpPr bwMode="auto">
            <a:xfrm>
              <a:off x="2051050" y="476250"/>
              <a:ext cx="3021016" cy="4452948"/>
              <a:chOff x="1292" y="300"/>
              <a:chExt cx="3184" cy="3041"/>
            </a:xfrm>
          </p:grpSpPr>
          <p:sp>
            <p:nvSpPr>
              <p:cNvPr id="43" name="Oval 236"/>
              <p:cNvSpPr>
                <a:spLocks noChangeAspect="1" noChangeArrowheads="1"/>
              </p:cNvSpPr>
              <p:nvPr/>
            </p:nvSpPr>
            <p:spPr bwMode="auto">
              <a:xfrm>
                <a:off x="2584" y="1862"/>
                <a:ext cx="389" cy="1387"/>
              </a:xfrm>
              <a:prstGeom prst="ellipse">
                <a:avLst/>
              </a:prstGeom>
              <a:solidFill>
                <a:srgbClr val="B37384"/>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pic>
            <p:nvPicPr>
              <p:cNvPr id="44" name="Picture 237"/>
              <p:cNvPicPr>
                <a:picLocks noChangeAspect="1" noChangeArrowheads="1"/>
              </p:cNvPicPr>
              <p:nvPr/>
            </p:nvPicPr>
            <p:blipFill>
              <a:blip r:embed="rId2"/>
              <a:srcRect/>
              <a:stretch>
                <a:fillRect/>
              </a:stretch>
            </p:blipFill>
            <p:spPr bwMode="auto">
              <a:xfrm>
                <a:off x="2992" y="2127"/>
                <a:ext cx="124" cy="160"/>
              </a:xfrm>
              <a:prstGeom prst="rect">
                <a:avLst/>
              </a:prstGeom>
              <a:blipFill dpi="0" rotWithShape="0">
                <a:blip/>
                <a:srcRect/>
                <a:stretch>
                  <a:fillRect/>
                </a:stretch>
              </a:blipFill>
              <a:ln w="9525">
                <a:noFill/>
                <a:miter lim="800000"/>
                <a:headEnd/>
                <a:tailEnd/>
              </a:ln>
            </p:spPr>
          </p:pic>
          <p:pic>
            <p:nvPicPr>
              <p:cNvPr id="45" name="Picture 238"/>
              <p:cNvPicPr>
                <a:picLocks noChangeAspect="1" noChangeArrowheads="1"/>
              </p:cNvPicPr>
              <p:nvPr/>
            </p:nvPicPr>
            <p:blipFill>
              <a:blip r:embed="rId3"/>
              <a:srcRect/>
              <a:stretch>
                <a:fillRect/>
              </a:stretch>
            </p:blipFill>
            <p:spPr bwMode="auto">
              <a:xfrm>
                <a:off x="3107" y="1774"/>
                <a:ext cx="124" cy="159"/>
              </a:xfrm>
              <a:prstGeom prst="rect">
                <a:avLst/>
              </a:prstGeom>
              <a:blipFill dpi="0" rotWithShape="0">
                <a:blip/>
                <a:srcRect/>
                <a:stretch>
                  <a:fillRect/>
                </a:stretch>
              </a:blipFill>
              <a:ln w="9525">
                <a:noFill/>
                <a:miter lim="800000"/>
                <a:headEnd/>
                <a:tailEnd/>
              </a:ln>
            </p:spPr>
          </p:pic>
          <p:pic>
            <p:nvPicPr>
              <p:cNvPr id="46" name="Picture 239"/>
              <p:cNvPicPr>
                <a:picLocks noChangeAspect="1" noChangeArrowheads="1"/>
              </p:cNvPicPr>
              <p:nvPr/>
            </p:nvPicPr>
            <p:blipFill>
              <a:blip r:embed="rId2"/>
              <a:srcRect/>
              <a:stretch>
                <a:fillRect/>
              </a:stretch>
            </p:blipFill>
            <p:spPr bwMode="auto">
              <a:xfrm>
                <a:off x="3641" y="1779"/>
                <a:ext cx="123" cy="159"/>
              </a:xfrm>
              <a:prstGeom prst="rect">
                <a:avLst/>
              </a:prstGeom>
              <a:blipFill dpi="0" rotWithShape="0">
                <a:blip/>
                <a:srcRect/>
                <a:stretch>
                  <a:fillRect/>
                </a:stretch>
              </a:blipFill>
              <a:ln w="9525">
                <a:noFill/>
                <a:miter lim="800000"/>
                <a:headEnd/>
                <a:tailEnd/>
              </a:ln>
            </p:spPr>
          </p:pic>
          <p:pic>
            <p:nvPicPr>
              <p:cNvPr id="47" name="Picture 240"/>
              <p:cNvPicPr>
                <a:picLocks noChangeAspect="1" noChangeArrowheads="1"/>
              </p:cNvPicPr>
              <p:nvPr/>
            </p:nvPicPr>
            <p:blipFill>
              <a:blip r:embed="rId3"/>
              <a:srcRect/>
              <a:stretch>
                <a:fillRect/>
              </a:stretch>
            </p:blipFill>
            <p:spPr bwMode="auto">
              <a:xfrm>
                <a:off x="3439" y="2012"/>
                <a:ext cx="126" cy="159"/>
              </a:xfrm>
              <a:prstGeom prst="rect">
                <a:avLst/>
              </a:prstGeom>
              <a:blipFill dpi="0" rotWithShape="0">
                <a:blip/>
                <a:srcRect/>
                <a:stretch>
                  <a:fillRect/>
                </a:stretch>
              </a:blipFill>
              <a:ln w="9525">
                <a:noFill/>
                <a:miter lim="800000"/>
                <a:headEnd/>
                <a:tailEnd/>
              </a:ln>
            </p:spPr>
          </p:pic>
          <p:pic>
            <p:nvPicPr>
              <p:cNvPr id="48" name="Picture 241"/>
              <p:cNvPicPr>
                <a:picLocks noChangeAspect="1" noChangeArrowheads="1"/>
              </p:cNvPicPr>
              <p:nvPr/>
            </p:nvPicPr>
            <p:blipFill>
              <a:blip r:embed="rId3"/>
              <a:srcRect/>
              <a:stretch>
                <a:fillRect/>
              </a:stretch>
            </p:blipFill>
            <p:spPr bwMode="auto">
              <a:xfrm>
                <a:off x="3006" y="1663"/>
                <a:ext cx="124" cy="160"/>
              </a:xfrm>
              <a:prstGeom prst="rect">
                <a:avLst/>
              </a:prstGeom>
              <a:blipFill dpi="0" rotWithShape="0">
                <a:blip/>
                <a:srcRect/>
                <a:stretch>
                  <a:fillRect/>
                </a:stretch>
              </a:blipFill>
              <a:ln w="9525">
                <a:noFill/>
                <a:miter lim="800000"/>
                <a:headEnd/>
                <a:tailEnd/>
              </a:ln>
            </p:spPr>
          </p:pic>
          <p:pic>
            <p:nvPicPr>
              <p:cNvPr id="49" name="Picture 242"/>
              <p:cNvPicPr>
                <a:picLocks noChangeAspect="1" noChangeArrowheads="1"/>
              </p:cNvPicPr>
              <p:nvPr/>
            </p:nvPicPr>
            <p:blipFill>
              <a:blip r:embed="rId3"/>
              <a:srcRect/>
              <a:stretch>
                <a:fillRect/>
              </a:stretch>
            </p:blipFill>
            <p:spPr bwMode="auto">
              <a:xfrm>
                <a:off x="3009" y="1896"/>
                <a:ext cx="126" cy="160"/>
              </a:xfrm>
              <a:prstGeom prst="rect">
                <a:avLst/>
              </a:prstGeom>
              <a:blipFill dpi="0" rotWithShape="0">
                <a:blip/>
                <a:srcRect/>
                <a:stretch>
                  <a:fillRect/>
                </a:stretch>
              </a:blipFill>
              <a:ln w="9525">
                <a:noFill/>
                <a:miter lim="800000"/>
                <a:headEnd/>
                <a:tailEnd/>
              </a:ln>
            </p:spPr>
          </p:pic>
          <p:grpSp>
            <p:nvGrpSpPr>
              <p:cNvPr id="50" name="Group 243"/>
              <p:cNvGrpSpPr>
                <a:grpSpLocks noChangeAspect="1"/>
              </p:cNvGrpSpPr>
              <p:nvPr/>
            </p:nvGrpSpPr>
            <p:grpSpPr bwMode="auto">
              <a:xfrm flipH="1" flipV="1">
                <a:off x="1882" y="2046"/>
                <a:ext cx="464" cy="833"/>
                <a:chOff x="648" y="1151"/>
                <a:chExt cx="273" cy="491"/>
              </a:xfrm>
            </p:grpSpPr>
            <p:grpSp>
              <p:nvGrpSpPr>
                <p:cNvPr id="151" name="Group 244"/>
                <p:cNvGrpSpPr>
                  <a:grpSpLocks noChangeAspect="1"/>
                </p:cNvGrpSpPr>
                <p:nvPr/>
              </p:nvGrpSpPr>
              <p:grpSpPr bwMode="auto">
                <a:xfrm>
                  <a:off x="848" y="1424"/>
                  <a:ext cx="73" cy="218"/>
                  <a:chOff x="848" y="1424"/>
                  <a:chExt cx="73" cy="218"/>
                </a:xfrm>
              </p:grpSpPr>
              <p:pic>
                <p:nvPicPr>
                  <p:cNvPr id="164" name="Picture 245"/>
                  <p:cNvPicPr>
                    <a:picLocks noChangeAspect="1" noChangeArrowheads="1"/>
                  </p:cNvPicPr>
                  <p:nvPr/>
                </p:nvPicPr>
                <p:blipFill>
                  <a:blip r:embed="rId4"/>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165" name="Picture 246"/>
                  <p:cNvPicPr>
                    <a:picLocks noChangeAspect="1" noChangeArrowheads="1"/>
                  </p:cNvPicPr>
                  <p:nvPr/>
                </p:nvPicPr>
                <p:blipFill>
                  <a:blip r:embed="rId3"/>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152" name="Group 247"/>
                <p:cNvGrpSpPr>
                  <a:grpSpLocks noChangeAspect="1"/>
                </p:cNvGrpSpPr>
                <p:nvPr/>
              </p:nvGrpSpPr>
              <p:grpSpPr bwMode="auto">
                <a:xfrm>
                  <a:off x="748" y="1288"/>
                  <a:ext cx="73" cy="212"/>
                  <a:chOff x="748" y="1288"/>
                  <a:chExt cx="73" cy="212"/>
                </a:xfrm>
              </p:grpSpPr>
              <p:pic>
                <p:nvPicPr>
                  <p:cNvPr id="162" name="Picture 248"/>
                  <p:cNvPicPr>
                    <a:picLocks noChangeAspect="1" noChangeArrowheads="1"/>
                  </p:cNvPicPr>
                  <p:nvPr/>
                </p:nvPicPr>
                <p:blipFill>
                  <a:blip r:embed="rId4"/>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163" name="Picture 249"/>
                  <p:cNvPicPr>
                    <a:picLocks noChangeAspect="1" noChangeArrowheads="1"/>
                  </p:cNvPicPr>
                  <p:nvPr/>
                </p:nvPicPr>
                <p:blipFill>
                  <a:blip r:embed="rId3"/>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153" name="Group 250"/>
                <p:cNvGrpSpPr>
                  <a:grpSpLocks noChangeAspect="1"/>
                </p:cNvGrpSpPr>
                <p:nvPr/>
              </p:nvGrpSpPr>
              <p:grpSpPr bwMode="auto">
                <a:xfrm>
                  <a:off x="799" y="1356"/>
                  <a:ext cx="72" cy="209"/>
                  <a:chOff x="799" y="1356"/>
                  <a:chExt cx="72" cy="209"/>
                </a:xfrm>
              </p:grpSpPr>
              <p:pic>
                <p:nvPicPr>
                  <p:cNvPr id="160" name="Picture 251"/>
                  <p:cNvPicPr>
                    <a:picLocks noChangeAspect="1" noChangeArrowheads="1"/>
                  </p:cNvPicPr>
                  <p:nvPr/>
                </p:nvPicPr>
                <p:blipFill>
                  <a:blip r:embed="rId4"/>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161" name="Picture 252"/>
                  <p:cNvPicPr>
                    <a:picLocks noChangeAspect="1" noChangeArrowheads="1"/>
                  </p:cNvPicPr>
                  <p:nvPr/>
                </p:nvPicPr>
                <p:blipFill>
                  <a:blip r:embed="rId3"/>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154" name="Group 253"/>
                <p:cNvGrpSpPr>
                  <a:grpSpLocks noChangeAspect="1"/>
                </p:cNvGrpSpPr>
                <p:nvPr/>
              </p:nvGrpSpPr>
              <p:grpSpPr bwMode="auto">
                <a:xfrm>
                  <a:off x="698" y="1219"/>
                  <a:ext cx="73" cy="216"/>
                  <a:chOff x="698" y="1219"/>
                  <a:chExt cx="73" cy="216"/>
                </a:xfrm>
              </p:grpSpPr>
              <p:pic>
                <p:nvPicPr>
                  <p:cNvPr id="158" name="Picture 254"/>
                  <p:cNvPicPr>
                    <a:picLocks noChangeAspect="1" noChangeArrowheads="1"/>
                  </p:cNvPicPr>
                  <p:nvPr/>
                </p:nvPicPr>
                <p:blipFill>
                  <a:blip r:embed="rId4"/>
                  <a:srcRect/>
                  <a:stretch>
                    <a:fillRect/>
                  </a:stretch>
                </p:blipFill>
                <p:spPr bwMode="auto">
                  <a:xfrm>
                    <a:off x="699" y="1248"/>
                    <a:ext cx="49" cy="187"/>
                  </a:xfrm>
                  <a:prstGeom prst="rect">
                    <a:avLst/>
                  </a:prstGeom>
                  <a:noFill/>
                  <a:ln w="9525">
                    <a:noFill/>
                    <a:miter lim="800000"/>
                    <a:headEnd/>
                    <a:tailEnd/>
                  </a:ln>
                </p:spPr>
              </p:pic>
              <p:pic>
                <p:nvPicPr>
                  <p:cNvPr id="159" name="Picture 255"/>
                  <p:cNvPicPr>
                    <a:picLocks noChangeAspect="1" noChangeArrowheads="1"/>
                  </p:cNvPicPr>
                  <p:nvPr/>
                </p:nvPicPr>
                <p:blipFill>
                  <a:blip r:embed="rId3"/>
                  <a:srcRect/>
                  <a:stretch>
                    <a:fillRect/>
                  </a:stretch>
                </p:blipFill>
                <p:spPr bwMode="auto">
                  <a:xfrm>
                    <a:off x="698" y="1219"/>
                    <a:ext cx="73" cy="94"/>
                  </a:xfrm>
                  <a:prstGeom prst="rect">
                    <a:avLst/>
                  </a:prstGeom>
                  <a:blipFill dpi="0" rotWithShape="0">
                    <a:blip/>
                    <a:srcRect/>
                    <a:stretch>
                      <a:fillRect/>
                    </a:stretch>
                  </a:blipFill>
                  <a:ln w="9525">
                    <a:noFill/>
                    <a:miter lim="800000"/>
                    <a:headEnd/>
                    <a:tailEnd/>
                  </a:ln>
                </p:spPr>
              </p:pic>
            </p:grpSp>
            <p:grpSp>
              <p:nvGrpSpPr>
                <p:cNvPr id="155" name="Group 256"/>
                <p:cNvGrpSpPr>
                  <a:grpSpLocks noChangeAspect="1"/>
                </p:cNvGrpSpPr>
                <p:nvPr/>
              </p:nvGrpSpPr>
              <p:grpSpPr bwMode="auto">
                <a:xfrm>
                  <a:off x="648" y="1151"/>
                  <a:ext cx="73" cy="219"/>
                  <a:chOff x="648" y="1151"/>
                  <a:chExt cx="73" cy="219"/>
                </a:xfrm>
              </p:grpSpPr>
              <p:pic>
                <p:nvPicPr>
                  <p:cNvPr id="156" name="Picture 257"/>
                  <p:cNvPicPr>
                    <a:picLocks noChangeAspect="1" noChangeArrowheads="1"/>
                  </p:cNvPicPr>
                  <p:nvPr/>
                </p:nvPicPr>
                <p:blipFill>
                  <a:blip r:embed="rId4"/>
                  <a:srcRect/>
                  <a:stretch>
                    <a:fillRect/>
                  </a:stretch>
                </p:blipFill>
                <p:spPr bwMode="auto">
                  <a:xfrm>
                    <a:off x="654" y="1183"/>
                    <a:ext cx="49" cy="187"/>
                  </a:xfrm>
                  <a:prstGeom prst="rect">
                    <a:avLst/>
                  </a:prstGeom>
                  <a:noFill/>
                  <a:ln w="9525">
                    <a:noFill/>
                    <a:miter lim="800000"/>
                    <a:headEnd/>
                    <a:tailEnd/>
                  </a:ln>
                </p:spPr>
              </p:pic>
              <p:pic>
                <p:nvPicPr>
                  <p:cNvPr id="157" name="Picture 258"/>
                  <p:cNvPicPr>
                    <a:picLocks noChangeAspect="1" noChangeArrowheads="1"/>
                  </p:cNvPicPr>
                  <p:nvPr/>
                </p:nvPicPr>
                <p:blipFill>
                  <a:blip r:embed="rId3"/>
                  <a:srcRect/>
                  <a:stretch>
                    <a:fillRect/>
                  </a:stretch>
                </p:blipFill>
                <p:spPr bwMode="auto">
                  <a:xfrm>
                    <a:off x="648" y="1151"/>
                    <a:ext cx="73" cy="94"/>
                  </a:xfrm>
                  <a:prstGeom prst="rect">
                    <a:avLst/>
                  </a:prstGeom>
                  <a:blipFill dpi="0" rotWithShape="0">
                    <a:blip/>
                    <a:srcRect/>
                    <a:stretch>
                      <a:fillRect/>
                    </a:stretch>
                  </a:blipFill>
                  <a:ln w="9525">
                    <a:noFill/>
                    <a:miter lim="800000"/>
                    <a:headEnd/>
                    <a:tailEnd/>
                  </a:ln>
                </p:spPr>
              </p:pic>
            </p:grpSp>
          </p:grpSp>
          <p:sp>
            <p:nvSpPr>
              <p:cNvPr id="51" name="Oval 259"/>
              <p:cNvSpPr>
                <a:spLocks noChangeAspect="1" noChangeArrowheads="1"/>
              </p:cNvSpPr>
              <p:nvPr/>
            </p:nvSpPr>
            <p:spPr bwMode="auto">
              <a:xfrm>
                <a:off x="2408" y="1863"/>
                <a:ext cx="154" cy="1386"/>
              </a:xfrm>
              <a:prstGeom prst="ellipse">
                <a:avLst/>
              </a:prstGeom>
              <a:solidFill>
                <a:srgbClr val="C0C0C0"/>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grpSp>
            <p:nvGrpSpPr>
              <p:cNvPr id="52" name="Group 260"/>
              <p:cNvGrpSpPr>
                <a:grpSpLocks noChangeAspect="1"/>
              </p:cNvGrpSpPr>
              <p:nvPr/>
            </p:nvGrpSpPr>
            <p:grpSpPr bwMode="auto">
              <a:xfrm>
                <a:off x="3079" y="2348"/>
                <a:ext cx="312" cy="160"/>
                <a:chOff x="769" y="1576"/>
                <a:chExt cx="368" cy="188"/>
              </a:xfrm>
            </p:grpSpPr>
            <p:pic>
              <p:nvPicPr>
                <p:cNvPr id="149" name="Picture 261"/>
                <p:cNvPicPr>
                  <a:picLocks noChangeAspect="1" noChangeArrowheads="1"/>
                </p:cNvPicPr>
                <p:nvPr/>
              </p:nvPicPr>
              <p:blipFill>
                <a:blip r:embed="rId3"/>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150" name="Picture 262"/>
                <p:cNvPicPr>
                  <a:picLocks noChangeAspect="1" noChangeArrowheads="1"/>
                </p:cNvPicPr>
                <p:nvPr/>
              </p:nvPicPr>
              <p:blipFill>
                <a:blip r:embed="rId3"/>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53" name="Group 263"/>
              <p:cNvGrpSpPr>
                <a:grpSpLocks/>
              </p:cNvGrpSpPr>
              <p:nvPr/>
            </p:nvGrpSpPr>
            <p:grpSpPr bwMode="auto">
              <a:xfrm>
                <a:off x="1292" y="300"/>
                <a:ext cx="3184" cy="3041"/>
                <a:chOff x="1292" y="300"/>
                <a:chExt cx="3184" cy="3041"/>
              </a:xfrm>
            </p:grpSpPr>
            <p:sp>
              <p:nvSpPr>
                <p:cNvPr id="54" name="Text Box 264"/>
                <p:cNvSpPr txBox="1">
                  <a:spLocks noChangeArrowheads="1"/>
                </p:cNvSpPr>
                <p:nvPr/>
              </p:nvSpPr>
              <p:spPr bwMode="auto">
                <a:xfrm>
                  <a:off x="1474" y="300"/>
                  <a:ext cx="2174" cy="399"/>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cs typeface="Arial" pitchFamily="34" charset="0"/>
                    </a:rPr>
                    <a:t>Bactériocine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cs typeface="Arial" pitchFamily="34" charset="0"/>
                    </a:rPr>
                    <a:t> de classe </a:t>
                  </a:r>
                  <a:r>
                    <a:rPr kumimoji="0" lang="fr-FR" sz="1600" b="1" i="0" u="none" strike="noStrike" cap="none" normalizeH="0" baseline="0" dirty="0" err="1" smtClean="0">
                      <a:ln>
                        <a:noFill/>
                      </a:ln>
                      <a:solidFill>
                        <a:schemeClr val="bg1"/>
                      </a:solidFill>
                      <a:effectLst/>
                      <a:latin typeface="+mj-lt"/>
                      <a:cs typeface="Arial" pitchFamily="34" charset="0"/>
                    </a:rPr>
                    <a:t>IIa</a:t>
                  </a:r>
                  <a:endParaRPr kumimoji="0" lang="fr-FR" sz="1600" b="1" i="0" u="none" strike="noStrike" cap="none" normalizeH="0" baseline="0" dirty="0" smtClean="0">
                    <a:ln>
                      <a:noFill/>
                    </a:ln>
                    <a:solidFill>
                      <a:schemeClr val="bg1"/>
                    </a:solidFill>
                    <a:effectLst/>
                    <a:latin typeface="+mj-lt"/>
                    <a:cs typeface="Arial" pitchFamily="34" charset="0"/>
                  </a:endParaRPr>
                </a:p>
              </p:txBody>
            </p:sp>
            <p:pic>
              <p:nvPicPr>
                <p:cNvPr id="55" name="Picture 265"/>
                <p:cNvPicPr>
                  <a:picLocks noChangeAspect="1" noChangeArrowheads="1"/>
                </p:cNvPicPr>
                <p:nvPr/>
              </p:nvPicPr>
              <p:blipFill>
                <a:blip r:embed="rId3"/>
                <a:srcRect/>
                <a:stretch>
                  <a:fillRect/>
                </a:stretch>
              </p:blipFill>
              <p:spPr bwMode="auto">
                <a:xfrm>
                  <a:off x="3346" y="2127"/>
                  <a:ext cx="124" cy="160"/>
                </a:xfrm>
                <a:prstGeom prst="rect">
                  <a:avLst/>
                </a:prstGeom>
                <a:blipFill dpi="0" rotWithShape="0">
                  <a:blip/>
                  <a:srcRect/>
                  <a:stretch>
                    <a:fillRect/>
                  </a:stretch>
                </a:blipFill>
                <a:ln w="9525">
                  <a:noFill/>
                  <a:miter lim="800000"/>
                  <a:headEnd/>
                  <a:tailEnd/>
                </a:ln>
              </p:spPr>
            </p:pic>
            <p:pic>
              <p:nvPicPr>
                <p:cNvPr id="56" name="Picture 266"/>
                <p:cNvPicPr>
                  <a:picLocks noChangeAspect="1" noChangeArrowheads="1"/>
                </p:cNvPicPr>
                <p:nvPr/>
              </p:nvPicPr>
              <p:blipFill>
                <a:blip r:embed="rId3"/>
                <a:srcRect/>
                <a:stretch>
                  <a:fillRect/>
                </a:stretch>
              </p:blipFill>
              <p:spPr bwMode="auto">
                <a:xfrm>
                  <a:off x="3179" y="2127"/>
                  <a:ext cx="126" cy="160"/>
                </a:xfrm>
                <a:prstGeom prst="rect">
                  <a:avLst/>
                </a:prstGeom>
                <a:blipFill dpi="0" rotWithShape="0">
                  <a:blip/>
                  <a:srcRect/>
                  <a:stretch>
                    <a:fillRect/>
                  </a:stretch>
                </a:blipFill>
                <a:ln w="9525">
                  <a:noFill/>
                  <a:miter lim="800000"/>
                  <a:headEnd/>
                  <a:tailEnd/>
                </a:ln>
              </p:spPr>
            </p:pic>
            <p:pic>
              <p:nvPicPr>
                <p:cNvPr id="57" name="Picture 267"/>
                <p:cNvPicPr>
                  <a:picLocks noChangeAspect="1" noChangeArrowheads="1"/>
                </p:cNvPicPr>
                <p:nvPr/>
              </p:nvPicPr>
              <p:blipFill>
                <a:blip r:embed="rId3"/>
                <a:srcRect/>
                <a:stretch>
                  <a:fillRect/>
                </a:stretch>
              </p:blipFill>
              <p:spPr bwMode="auto">
                <a:xfrm>
                  <a:off x="3176" y="1896"/>
                  <a:ext cx="124" cy="160"/>
                </a:xfrm>
                <a:prstGeom prst="rect">
                  <a:avLst/>
                </a:prstGeom>
                <a:blipFill dpi="0" rotWithShape="0">
                  <a:blip/>
                  <a:srcRect/>
                  <a:stretch>
                    <a:fillRect/>
                  </a:stretch>
                </a:blipFill>
                <a:ln w="9525">
                  <a:noFill/>
                  <a:miter lim="800000"/>
                  <a:headEnd/>
                  <a:tailEnd/>
                </a:ln>
              </p:spPr>
            </p:pic>
            <p:pic>
              <p:nvPicPr>
                <p:cNvPr id="58" name="Picture 268"/>
                <p:cNvPicPr>
                  <a:picLocks noChangeAspect="1" noChangeArrowheads="1"/>
                </p:cNvPicPr>
                <p:nvPr/>
              </p:nvPicPr>
              <p:blipFill>
                <a:blip r:embed="rId3"/>
                <a:srcRect/>
                <a:stretch>
                  <a:fillRect/>
                </a:stretch>
              </p:blipFill>
              <p:spPr bwMode="auto">
                <a:xfrm>
                  <a:off x="3543" y="1896"/>
                  <a:ext cx="124" cy="160"/>
                </a:xfrm>
                <a:prstGeom prst="rect">
                  <a:avLst/>
                </a:prstGeom>
                <a:blipFill dpi="0" rotWithShape="0">
                  <a:blip/>
                  <a:srcRect/>
                  <a:stretch>
                    <a:fillRect/>
                  </a:stretch>
                </a:blipFill>
                <a:ln w="9525">
                  <a:noFill/>
                  <a:miter lim="800000"/>
                  <a:headEnd/>
                  <a:tailEnd/>
                </a:ln>
              </p:spPr>
            </p:pic>
            <p:pic>
              <p:nvPicPr>
                <p:cNvPr id="59" name="Picture 269"/>
                <p:cNvPicPr>
                  <a:picLocks noChangeAspect="1" noChangeArrowheads="1"/>
                </p:cNvPicPr>
                <p:nvPr/>
              </p:nvPicPr>
              <p:blipFill>
                <a:blip r:embed="rId2"/>
                <a:srcRect/>
                <a:stretch>
                  <a:fillRect/>
                </a:stretch>
              </p:blipFill>
              <p:spPr bwMode="auto">
                <a:xfrm>
                  <a:off x="3726" y="1896"/>
                  <a:ext cx="124" cy="160"/>
                </a:xfrm>
                <a:prstGeom prst="rect">
                  <a:avLst/>
                </a:prstGeom>
                <a:blipFill dpi="0" rotWithShape="0">
                  <a:blip/>
                  <a:srcRect/>
                  <a:stretch>
                    <a:fillRect/>
                  </a:stretch>
                </a:blipFill>
                <a:ln w="9525">
                  <a:noFill/>
                  <a:miter lim="800000"/>
                  <a:headEnd/>
                  <a:tailEnd/>
                </a:ln>
              </p:spPr>
            </p:pic>
            <p:pic>
              <p:nvPicPr>
                <p:cNvPr id="60" name="Picture 270"/>
                <p:cNvPicPr>
                  <a:picLocks noChangeAspect="1" noChangeArrowheads="1"/>
                </p:cNvPicPr>
                <p:nvPr/>
              </p:nvPicPr>
              <p:blipFill>
                <a:blip r:embed="rId3"/>
                <a:srcRect/>
                <a:stretch>
                  <a:fillRect/>
                </a:stretch>
              </p:blipFill>
              <p:spPr bwMode="auto">
                <a:xfrm>
                  <a:off x="3713" y="2127"/>
                  <a:ext cx="124" cy="160"/>
                </a:xfrm>
                <a:prstGeom prst="rect">
                  <a:avLst/>
                </a:prstGeom>
                <a:blipFill dpi="0" rotWithShape="0">
                  <a:blip/>
                  <a:srcRect/>
                  <a:stretch>
                    <a:fillRect/>
                  </a:stretch>
                </a:blipFill>
                <a:ln w="9525">
                  <a:noFill/>
                  <a:miter lim="800000"/>
                  <a:headEnd/>
                  <a:tailEnd/>
                </a:ln>
              </p:spPr>
            </p:pic>
            <p:pic>
              <p:nvPicPr>
                <p:cNvPr id="61" name="Picture 271"/>
                <p:cNvPicPr>
                  <a:picLocks noChangeAspect="1" noChangeArrowheads="1"/>
                </p:cNvPicPr>
                <p:nvPr/>
              </p:nvPicPr>
              <p:blipFill>
                <a:blip r:embed="rId3"/>
                <a:srcRect/>
                <a:stretch>
                  <a:fillRect/>
                </a:stretch>
              </p:blipFill>
              <p:spPr bwMode="auto">
                <a:xfrm>
                  <a:off x="3524" y="2127"/>
                  <a:ext cx="126" cy="160"/>
                </a:xfrm>
                <a:prstGeom prst="rect">
                  <a:avLst/>
                </a:prstGeom>
                <a:blipFill dpi="0" rotWithShape="0">
                  <a:blip/>
                  <a:srcRect/>
                  <a:stretch>
                    <a:fillRect/>
                  </a:stretch>
                </a:blipFill>
                <a:ln w="9525">
                  <a:noFill/>
                  <a:miter lim="800000"/>
                  <a:headEnd/>
                  <a:tailEnd/>
                </a:ln>
              </p:spPr>
            </p:pic>
            <p:pic>
              <p:nvPicPr>
                <p:cNvPr id="62" name="Picture 272"/>
                <p:cNvPicPr>
                  <a:picLocks noChangeAspect="1" noChangeArrowheads="1"/>
                </p:cNvPicPr>
                <p:nvPr/>
              </p:nvPicPr>
              <p:blipFill>
                <a:blip r:embed="rId2"/>
                <a:srcRect/>
                <a:stretch>
                  <a:fillRect/>
                </a:stretch>
              </p:blipFill>
              <p:spPr bwMode="auto">
                <a:xfrm>
                  <a:off x="4012" y="2243"/>
                  <a:ext cx="124" cy="160"/>
                </a:xfrm>
                <a:prstGeom prst="rect">
                  <a:avLst/>
                </a:prstGeom>
                <a:blipFill dpi="0" rotWithShape="0">
                  <a:blip/>
                  <a:srcRect/>
                  <a:stretch>
                    <a:fillRect/>
                  </a:stretch>
                </a:blipFill>
                <a:ln w="9525">
                  <a:noFill/>
                  <a:miter lim="800000"/>
                  <a:headEnd/>
                  <a:tailEnd/>
                </a:ln>
              </p:spPr>
            </p:pic>
            <p:pic>
              <p:nvPicPr>
                <p:cNvPr id="63" name="Picture 273"/>
                <p:cNvPicPr>
                  <a:picLocks noChangeAspect="1" noChangeArrowheads="1"/>
                </p:cNvPicPr>
                <p:nvPr/>
              </p:nvPicPr>
              <p:blipFill>
                <a:blip r:embed="rId3"/>
                <a:srcRect/>
                <a:stretch>
                  <a:fillRect/>
                </a:stretch>
              </p:blipFill>
              <p:spPr bwMode="auto">
                <a:xfrm>
                  <a:off x="3755" y="2358"/>
                  <a:ext cx="126" cy="160"/>
                </a:xfrm>
                <a:prstGeom prst="rect">
                  <a:avLst/>
                </a:prstGeom>
                <a:blipFill dpi="0" rotWithShape="0">
                  <a:blip/>
                  <a:srcRect/>
                  <a:stretch>
                    <a:fillRect/>
                  </a:stretch>
                </a:blipFill>
                <a:ln w="9525">
                  <a:noFill/>
                  <a:miter lim="800000"/>
                  <a:headEnd/>
                  <a:tailEnd/>
                </a:ln>
              </p:spPr>
            </p:pic>
            <p:grpSp>
              <p:nvGrpSpPr>
                <p:cNvPr id="64" name="Group 274"/>
                <p:cNvGrpSpPr>
                  <a:grpSpLocks noChangeAspect="1"/>
                </p:cNvGrpSpPr>
                <p:nvPr/>
              </p:nvGrpSpPr>
              <p:grpSpPr bwMode="auto">
                <a:xfrm>
                  <a:off x="2689" y="2464"/>
                  <a:ext cx="1787" cy="877"/>
                  <a:chOff x="1061" y="1972"/>
                  <a:chExt cx="2101" cy="1032"/>
                </a:xfrm>
              </p:grpSpPr>
              <p:pic>
                <p:nvPicPr>
                  <p:cNvPr id="103" name="Picture 275"/>
                  <p:cNvPicPr>
                    <a:picLocks noChangeAspect="1" noChangeArrowheads="1"/>
                  </p:cNvPicPr>
                  <p:nvPr/>
                </p:nvPicPr>
                <p:blipFill>
                  <a:blip r:embed="rId3"/>
                  <a:srcRect/>
                  <a:stretch>
                    <a:fillRect/>
                  </a:stretch>
                </p:blipFill>
                <p:spPr bwMode="auto">
                  <a:xfrm>
                    <a:off x="2672" y="1984"/>
                    <a:ext cx="146" cy="188"/>
                  </a:xfrm>
                  <a:prstGeom prst="rect">
                    <a:avLst/>
                  </a:prstGeom>
                  <a:blipFill dpi="0" rotWithShape="0">
                    <a:blip/>
                    <a:srcRect/>
                    <a:stretch>
                      <a:fillRect/>
                    </a:stretch>
                  </a:blipFill>
                  <a:ln w="9525">
                    <a:noFill/>
                    <a:miter lim="800000"/>
                    <a:headEnd/>
                    <a:tailEnd/>
                  </a:ln>
                </p:spPr>
              </p:pic>
              <p:pic>
                <p:nvPicPr>
                  <p:cNvPr id="104" name="Picture 276"/>
                  <p:cNvPicPr>
                    <a:picLocks noChangeAspect="1" noChangeArrowheads="1"/>
                  </p:cNvPicPr>
                  <p:nvPr/>
                </p:nvPicPr>
                <p:blipFill>
                  <a:blip r:embed="rId2"/>
                  <a:srcRect/>
                  <a:stretch>
                    <a:fillRect/>
                  </a:stretch>
                </p:blipFill>
                <p:spPr bwMode="auto">
                  <a:xfrm>
                    <a:off x="2888" y="1984"/>
                    <a:ext cx="146" cy="188"/>
                  </a:xfrm>
                  <a:prstGeom prst="rect">
                    <a:avLst/>
                  </a:prstGeom>
                  <a:blipFill dpi="0" rotWithShape="0">
                    <a:blip/>
                    <a:srcRect/>
                    <a:stretch>
                      <a:fillRect/>
                    </a:stretch>
                  </a:blipFill>
                  <a:ln w="9525">
                    <a:noFill/>
                    <a:miter lim="800000"/>
                    <a:headEnd/>
                    <a:tailEnd/>
                  </a:ln>
                </p:spPr>
              </p:pic>
              <p:pic>
                <p:nvPicPr>
                  <p:cNvPr id="105" name="Picture 277"/>
                  <p:cNvPicPr>
                    <a:picLocks noChangeAspect="1" noChangeArrowheads="1"/>
                  </p:cNvPicPr>
                  <p:nvPr/>
                </p:nvPicPr>
                <p:blipFill>
                  <a:blip r:embed="rId3"/>
                  <a:srcRect/>
                  <a:stretch>
                    <a:fillRect/>
                  </a:stretch>
                </p:blipFill>
                <p:spPr bwMode="auto">
                  <a:xfrm>
                    <a:off x="2450" y="1984"/>
                    <a:ext cx="148" cy="188"/>
                  </a:xfrm>
                  <a:prstGeom prst="rect">
                    <a:avLst/>
                  </a:prstGeom>
                  <a:blipFill dpi="0" rotWithShape="0">
                    <a:blip/>
                    <a:srcRect/>
                    <a:stretch>
                      <a:fillRect/>
                    </a:stretch>
                  </a:blipFill>
                  <a:ln w="9525">
                    <a:noFill/>
                    <a:miter lim="800000"/>
                    <a:headEnd/>
                    <a:tailEnd/>
                  </a:ln>
                </p:spPr>
              </p:pic>
              <p:pic>
                <p:nvPicPr>
                  <p:cNvPr id="106" name="Picture 278"/>
                  <p:cNvPicPr>
                    <a:picLocks noChangeAspect="1" noChangeArrowheads="1"/>
                  </p:cNvPicPr>
                  <p:nvPr/>
                </p:nvPicPr>
                <p:blipFill>
                  <a:blip r:embed="rId3"/>
                  <a:srcRect/>
                  <a:stretch>
                    <a:fillRect/>
                  </a:stretch>
                </p:blipFill>
                <p:spPr bwMode="auto">
                  <a:xfrm>
                    <a:off x="1655" y="1972"/>
                    <a:ext cx="148" cy="188"/>
                  </a:xfrm>
                  <a:prstGeom prst="rect">
                    <a:avLst/>
                  </a:prstGeom>
                  <a:blipFill dpi="0" rotWithShape="0">
                    <a:blip/>
                    <a:srcRect/>
                    <a:stretch>
                      <a:fillRect/>
                    </a:stretch>
                  </a:blipFill>
                  <a:ln w="9525">
                    <a:noFill/>
                    <a:miter lim="800000"/>
                    <a:headEnd/>
                    <a:tailEnd/>
                  </a:ln>
                </p:spPr>
              </p:pic>
              <p:pic>
                <p:nvPicPr>
                  <p:cNvPr id="107" name="Picture 279"/>
                  <p:cNvPicPr>
                    <a:picLocks noChangeAspect="1" noChangeArrowheads="1"/>
                  </p:cNvPicPr>
                  <p:nvPr/>
                </p:nvPicPr>
                <p:blipFill>
                  <a:blip r:embed="rId3"/>
                  <a:srcRect/>
                  <a:stretch>
                    <a:fillRect/>
                  </a:stretch>
                </p:blipFill>
                <p:spPr bwMode="auto">
                  <a:xfrm>
                    <a:off x="1877" y="1972"/>
                    <a:ext cx="146" cy="188"/>
                  </a:xfrm>
                  <a:prstGeom prst="rect">
                    <a:avLst/>
                  </a:prstGeom>
                  <a:blipFill dpi="0" rotWithShape="0">
                    <a:blip/>
                    <a:srcRect/>
                    <a:stretch>
                      <a:fillRect/>
                    </a:stretch>
                  </a:blipFill>
                  <a:ln w="9525">
                    <a:noFill/>
                    <a:miter lim="800000"/>
                    <a:headEnd/>
                    <a:tailEnd/>
                  </a:ln>
                </p:spPr>
              </p:pic>
              <p:pic>
                <p:nvPicPr>
                  <p:cNvPr id="108" name="Picture 280"/>
                  <p:cNvPicPr>
                    <a:picLocks noChangeAspect="1" noChangeArrowheads="1"/>
                  </p:cNvPicPr>
                  <p:nvPr/>
                </p:nvPicPr>
                <p:blipFill>
                  <a:blip r:embed="rId3"/>
                  <a:srcRect/>
                  <a:stretch>
                    <a:fillRect/>
                  </a:stretch>
                </p:blipFill>
                <p:spPr bwMode="auto">
                  <a:xfrm>
                    <a:off x="2119" y="1972"/>
                    <a:ext cx="148" cy="188"/>
                  </a:xfrm>
                  <a:prstGeom prst="rect">
                    <a:avLst/>
                  </a:prstGeom>
                  <a:blipFill dpi="0" rotWithShape="0">
                    <a:blip/>
                    <a:srcRect/>
                    <a:stretch>
                      <a:fillRect/>
                    </a:stretch>
                  </a:blipFill>
                  <a:ln w="9525">
                    <a:noFill/>
                    <a:miter lim="800000"/>
                    <a:headEnd/>
                    <a:tailEnd/>
                  </a:ln>
                </p:spPr>
              </p:pic>
              <p:pic>
                <p:nvPicPr>
                  <p:cNvPr id="109" name="Picture 281"/>
                  <p:cNvPicPr>
                    <a:picLocks noChangeAspect="1" noChangeArrowheads="1"/>
                  </p:cNvPicPr>
                  <p:nvPr/>
                </p:nvPicPr>
                <p:blipFill>
                  <a:blip r:embed="rId5"/>
                  <a:srcRect/>
                  <a:stretch>
                    <a:fillRect/>
                  </a:stretch>
                </p:blipFill>
                <p:spPr bwMode="auto">
                  <a:xfrm>
                    <a:off x="1956" y="2568"/>
                    <a:ext cx="98" cy="372"/>
                  </a:xfrm>
                  <a:prstGeom prst="rect">
                    <a:avLst/>
                  </a:prstGeom>
                  <a:blipFill dpi="0" rotWithShape="0">
                    <a:blip/>
                    <a:srcRect/>
                    <a:stretch>
                      <a:fillRect/>
                    </a:stretch>
                  </a:blipFill>
                  <a:ln w="9525">
                    <a:noFill/>
                    <a:miter lim="800000"/>
                    <a:headEnd/>
                    <a:tailEnd/>
                  </a:ln>
                </p:spPr>
              </p:pic>
              <p:pic>
                <p:nvPicPr>
                  <p:cNvPr id="110" name="Picture 282"/>
                  <p:cNvPicPr>
                    <a:picLocks noChangeAspect="1" noChangeArrowheads="1"/>
                  </p:cNvPicPr>
                  <p:nvPr/>
                </p:nvPicPr>
                <p:blipFill>
                  <a:blip r:embed="rId6"/>
                  <a:srcRect/>
                  <a:stretch>
                    <a:fillRect/>
                  </a:stretch>
                </p:blipFill>
                <p:spPr bwMode="auto">
                  <a:xfrm>
                    <a:off x="1936" y="2816"/>
                    <a:ext cx="146" cy="188"/>
                  </a:xfrm>
                  <a:prstGeom prst="rect">
                    <a:avLst/>
                  </a:prstGeom>
                  <a:blipFill dpi="0" rotWithShape="0">
                    <a:blip/>
                    <a:srcRect/>
                    <a:stretch>
                      <a:fillRect/>
                    </a:stretch>
                  </a:blipFill>
                  <a:ln w="9525">
                    <a:noFill/>
                    <a:miter lim="800000"/>
                    <a:headEnd/>
                    <a:tailEnd/>
                  </a:ln>
                </p:spPr>
              </p:pic>
              <p:pic>
                <p:nvPicPr>
                  <p:cNvPr id="111" name="Picture 283"/>
                  <p:cNvPicPr>
                    <a:picLocks noChangeAspect="1" noChangeArrowheads="1"/>
                  </p:cNvPicPr>
                  <p:nvPr/>
                </p:nvPicPr>
                <p:blipFill>
                  <a:blip r:embed="rId5"/>
                  <a:srcRect/>
                  <a:stretch>
                    <a:fillRect/>
                  </a:stretch>
                </p:blipFill>
                <p:spPr bwMode="auto">
                  <a:xfrm>
                    <a:off x="2814" y="2568"/>
                    <a:ext cx="96" cy="372"/>
                  </a:xfrm>
                  <a:prstGeom prst="rect">
                    <a:avLst/>
                  </a:prstGeom>
                  <a:blipFill dpi="0" rotWithShape="0">
                    <a:blip/>
                    <a:srcRect/>
                    <a:stretch>
                      <a:fillRect/>
                    </a:stretch>
                  </a:blipFill>
                  <a:ln w="9525">
                    <a:noFill/>
                    <a:miter lim="800000"/>
                    <a:headEnd/>
                    <a:tailEnd/>
                  </a:ln>
                </p:spPr>
              </p:pic>
              <p:pic>
                <p:nvPicPr>
                  <p:cNvPr id="112" name="Picture 284"/>
                  <p:cNvPicPr>
                    <a:picLocks noChangeAspect="1" noChangeArrowheads="1"/>
                  </p:cNvPicPr>
                  <p:nvPr/>
                </p:nvPicPr>
                <p:blipFill>
                  <a:blip r:embed="rId7"/>
                  <a:srcRect/>
                  <a:stretch>
                    <a:fillRect/>
                  </a:stretch>
                </p:blipFill>
                <p:spPr bwMode="auto">
                  <a:xfrm>
                    <a:off x="2794" y="2816"/>
                    <a:ext cx="146" cy="188"/>
                  </a:xfrm>
                  <a:prstGeom prst="rect">
                    <a:avLst/>
                  </a:prstGeom>
                  <a:blipFill dpi="0" rotWithShape="0">
                    <a:blip/>
                    <a:srcRect/>
                    <a:stretch>
                      <a:fillRect/>
                    </a:stretch>
                  </a:blipFill>
                  <a:ln w="9525">
                    <a:noFill/>
                    <a:miter lim="800000"/>
                    <a:headEnd/>
                    <a:tailEnd/>
                  </a:ln>
                </p:spPr>
              </p:pic>
              <p:pic>
                <p:nvPicPr>
                  <p:cNvPr id="113" name="Picture 285"/>
                  <p:cNvPicPr>
                    <a:picLocks noChangeAspect="1" noChangeArrowheads="1"/>
                  </p:cNvPicPr>
                  <p:nvPr/>
                </p:nvPicPr>
                <p:blipFill>
                  <a:blip r:embed="rId5"/>
                  <a:srcRect/>
                  <a:stretch>
                    <a:fillRect/>
                  </a:stretch>
                </p:blipFill>
                <p:spPr bwMode="auto">
                  <a:xfrm>
                    <a:off x="3034" y="2568"/>
                    <a:ext cx="98" cy="372"/>
                  </a:xfrm>
                  <a:prstGeom prst="rect">
                    <a:avLst/>
                  </a:prstGeom>
                  <a:blipFill dpi="0" rotWithShape="0">
                    <a:blip/>
                    <a:srcRect/>
                    <a:stretch>
                      <a:fillRect/>
                    </a:stretch>
                  </a:blipFill>
                  <a:ln w="9525">
                    <a:noFill/>
                    <a:miter lim="800000"/>
                    <a:headEnd/>
                    <a:tailEnd/>
                  </a:ln>
                </p:spPr>
              </p:pic>
              <p:pic>
                <p:nvPicPr>
                  <p:cNvPr id="114" name="Picture 286"/>
                  <p:cNvPicPr>
                    <a:picLocks noChangeAspect="1" noChangeArrowheads="1"/>
                  </p:cNvPicPr>
                  <p:nvPr/>
                </p:nvPicPr>
                <p:blipFill>
                  <a:blip r:embed="rId6"/>
                  <a:srcRect/>
                  <a:stretch>
                    <a:fillRect/>
                  </a:stretch>
                </p:blipFill>
                <p:spPr bwMode="auto">
                  <a:xfrm>
                    <a:off x="3014" y="2816"/>
                    <a:ext cx="148" cy="188"/>
                  </a:xfrm>
                  <a:prstGeom prst="rect">
                    <a:avLst/>
                  </a:prstGeom>
                  <a:blipFill dpi="0" rotWithShape="0">
                    <a:blip/>
                    <a:srcRect/>
                    <a:stretch>
                      <a:fillRect/>
                    </a:stretch>
                  </a:blipFill>
                  <a:ln w="9525">
                    <a:noFill/>
                    <a:miter lim="800000"/>
                    <a:headEnd/>
                    <a:tailEnd/>
                  </a:ln>
                </p:spPr>
              </p:pic>
              <p:pic>
                <p:nvPicPr>
                  <p:cNvPr id="115" name="Picture 287"/>
                  <p:cNvPicPr>
                    <a:picLocks noChangeAspect="1" noChangeArrowheads="1"/>
                  </p:cNvPicPr>
                  <p:nvPr/>
                </p:nvPicPr>
                <p:blipFill>
                  <a:blip r:embed="rId5"/>
                  <a:srcRect/>
                  <a:stretch>
                    <a:fillRect/>
                  </a:stretch>
                </p:blipFill>
                <p:spPr bwMode="auto">
                  <a:xfrm>
                    <a:off x="2166" y="2568"/>
                    <a:ext cx="98" cy="372"/>
                  </a:xfrm>
                  <a:prstGeom prst="rect">
                    <a:avLst/>
                  </a:prstGeom>
                  <a:blipFill dpi="0" rotWithShape="0">
                    <a:blip/>
                    <a:srcRect/>
                    <a:stretch>
                      <a:fillRect/>
                    </a:stretch>
                  </a:blipFill>
                  <a:ln w="9525">
                    <a:noFill/>
                    <a:miter lim="800000"/>
                    <a:headEnd/>
                    <a:tailEnd/>
                  </a:ln>
                </p:spPr>
              </p:pic>
              <p:pic>
                <p:nvPicPr>
                  <p:cNvPr id="116" name="Picture 288"/>
                  <p:cNvPicPr>
                    <a:picLocks noChangeAspect="1" noChangeArrowheads="1"/>
                  </p:cNvPicPr>
                  <p:nvPr/>
                </p:nvPicPr>
                <p:blipFill>
                  <a:blip r:embed="rId6"/>
                  <a:srcRect/>
                  <a:stretch>
                    <a:fillRect/>
                  </a:stretch>
                </p:blipFill>
                <p:spPr bwMode="auto">
                  <a:xfrm>
                    <a:off x="2146" y="2816"/>
                    <a:ext cx="148" cy="188"/>
                  </a:xfrm>
                  <a:prstGeom prst="rect">
                    <a:avLst/>
                  </a:prstGeom>
                  <a:blipFill dpi="0" rotWithShape="0">
                    <a:blip/>
                    <a:srcRect/>
                    <a:stretch>
                      <a:fillRect/>
                    </a:stretch>
                  </a:blipFill>
                  <a:ln w="9525">
                    <a:noFill/>
                    <a:miter lim="800000"/>
                    <a:headEnd/>
                    <a:tailEnd/>
                  </a:ln>
                </p:spPr>
              </p:pic>
              <p:pic>
                <p:nvPicPr>
                  <p:cNvPr id="117" name="Picture 289"/>
                  <p:cNvPicPr>
                    <a:picLocks noChangeAspect="1" noChangeArrowheads="1"/>
                  </p:cNvPicPr>
                  <p:nvPr/>
                </p:nvPicPr>
                <p:blipFill>
                  <a:blip r:embed="rId5"/>
                  <a:srcRect/>
                  <a:stretch>
                    <a:fillRect/>
                  </a:stretch>
                </p:blipFill>
                <p:spPr bwMode="auto">
                  <a:xfrm>
                    <a:off x="2386" y="2568"/>
                    <a:ext cx="100" cy="372"/>
                  </a:xfrm>
                  <a:prstGeom prst="rect">
                    <a:avLst/>
                  </a:prstGeom>
                  <a:blipFill dpi="0" rotWithShape="0">
                    <a:blip/>
                    <a:srcRect/>
                    <a:stretch>
                      <a:fillRect/>
                    </a:stretch>
                  </a:blipFill>
                  <a:ln w="9525">
                    <a:noFill/>
                    <a:miter lim="800000"/>
                    <a:headEnd/>
                    <a:tailEnd/>
                  </a:ln>
                </p:spPr>
              </p:pic>
              <p:pic>
                <p:nvPicPr>
                  <p:cNvPr id="118" name="Picture 290"/>
                  <p:cNvPicPr>
                    <a:picLocks noChangeAspect="1" noChangeArrowheads="1"/>
                  </p:cNvPicPr>
                  <p:nvPr/>
                </p:nvPicPr>
                <p:blipFill>
                  <a:blip r:embed="rId6"/>
                  <a:srcRect/>
                  <a:stretch>
                    <a:fillRect/>
                  </a:stretch>
                </p:blipFill>
                <p:spPr bwMode="auto">
                  <a:xfrm>
                    <a:off x="2368" y="2816"/>
                    <a:ext cx="146" cy="188"/>
                  </a:xfrm>
                  <a:prstGeom prst="rect">
                    <a:avLst/>
                  </a:prstGeom>
                  <a:blipFill dpi="0" rotWithShape="0">
                    <a:blip/>
                    <a:srcRect/>
                    <a:stretch>
                      <a:fillRect/>
                    </a:stretch>
                  </a:blipFill>
                  <a:ln w="9525">
                    <a:noFill/>
                    <a:miter lim="800000"/>
                    <a:headEnd/>
                    <a:tailEnd/>
                  </a:ln>
                </p:spPr>
              </p:pic>
              <p:pic>
                <p:nvPicPr>
                  <p:cNvPr id="119" name="Picture 291"/>
                  <p:cNvPicPr>
                    <a:picLocks noChangeAspect="1" noChangeArrowheads="1"/>
                  </p:cNvPicPr>
                  <p:nvPr/>
                </p:nvPicPr>
                <p:blipFill>
                  <a:blip r:embed="rId5"/>
                  <a:srcRect/>
                  <a:stretch>
                    <a:fillRect/>
                  </a:stretch>
                </p:blipFill>
                <p:spPr bwMode="auto">
                  <a:xfrm>
                    <a:off x="2602" y="2568"/>
                    <a:ext cx="98" cy="372"/>
                  </a:xfrm>
                  <a:prstGeom prst="rect">
                    <a:avLst/>
                  </a:prstGeom>
                  <a:blipFill dpi="0" rotWithShape="0">
                    <a:blip/>
                    <a:srcRect/>
                    <a:stretch>
                      <a:fillRect/>
                    </a:stretch>
                  </a:blipFill>
                  <a:ln w="9525">
                    <a:noFill/>
                    <a:miter lim="800000"/>
                    <a:headEnd/>
                    <a:tailEnd/>
                  </a:ln>
                </p:spPr>
              </p:pic>
              <p:pic>
                <p:nvPicPr>
                  <p:cNvPr id="120" name="Picture 292"/>
                  <p:cNvPicPr>
                    <a:picLocks noChangeAspect="1" noChangeArrowheads="1"/>
                  </p:cNvPicPr>
                  <p:nvPr/>
                </p:nvPicPr>
                <p:blipFill>
                  <a:blip r:embed="rId7"/>
                  <a:srcRect/>
                  <a:stretch>
                    <a:fillRect/>
                  </a:stretch>
                </p:blipFill>
                <p:spPr bwMode="auto">
                  <a:xfrm>
                    <a:off x="2584" y="2816"/>
                    <a:ext cx="146" cy="188"/>
                  </a:xfrm>
                  <a:prstGeom prst="rect">
                    <a:avLst/>
                  </a:prstGeom>
                  <a:blipFill dpi="0" rotWithShape="0">
                    <a:blip/>
                    <a:srcRect/>
                    <a:stretch>
                      <a:fillRect/>
                    </a:stretch>
                  </a:blipFill>
                  <a:ln w="9525">
                    <a:noFill/>
                    <a:miter lim="800000"/>
                    <a:headEnd/>
                    <a:tailEnd/>
                  </a:ln>
                </p:spPr>
              </p:pic>
              <p:pic>
                <p:nvPicPr>
                  <p:cNvPr id="121" name="Picture 293"/>
                  <p:cNvPicPr>
                    <a:picLocks noChangeAspect="1" noChangeArrowheads="1"/>
                  </p:cNvPicPr>
                  <p:nvPr/>
                </p:nvPicPr>
                <p:blipFill>
                  <a:blip r:embed="rId5"/>
                  <a:srcRect/>
                  <a:stretch>
                    <a:fillRect/>
                  </a:stretch>
                </p:blipFill>
                <p:spPr bwMode="auto">
                  <a:xfrm>
                    <a:off x="1541" y="2568"/>
                    <a:ext cx="96" cy="372"/>
                  </a:xfrm>
                  <a:prstGeom prst="rect">
                    <a:avLst/>
                  </a:prstGeom>
                  <a:blipFill dpi="0" rotWithShape="0">
                    <a:blip/>
                    <a:srcRect/>
                    <a:stretch>
                      <a:fillRect/>
                    </a:stretch>
                  </a:blipFill>
                  <a:ln w="9525">
                    <a:noFill/>
                    <a:miter lim="800000"/>
                    <a:headEnd/>
                    <a:tailEnd/>
                  </a:ln>
                </p:spPr>
              </p:pic>
              <p:pic>
                <p:nvPicPr>
                  <p:cNvPr id="122" name="Picture 294"/>
                  <p:cNvPicPr>
                    <a:picLocks noChangeAspect="1" noChangeArrowheads="1"/>
                  </p:cNvPicPr>
                  <p:nvPr/>
                </p:nvPicPr>
                <p:blipFill>
                  <a:blip r:embed="rId7"/>
                  <a:srcRect/>
                  <a:stretch>
                    <a:fillRect/>
                  </a:stretch>
                </p:blipFill>
                <p:spPr bwMode="auto">
                  <a:xfrm>
                    <a:off x="1521" y="2816"/>
                    <a:ext cx="146" cy="188"/>
                  </a:xfrm>
                  <a:prstGeom prst="rect">
                    <a:avLst/>
                  </a:prstGeom>
                  <a:blipFill dpi="0" rotWithShape="0">
                    <a:blip/>
                    <a:srcRect/>
                    <a:stretch>
                      <a:fillRect/>
                    </a:stretch>
                  </a:blipFill>
                  <a:ln w="9525">
                    <a:noFill/>
                    <a:miter lim="800000"/>
                    <a:headEnd/>
                    <a:tailEnd/>
                  </a:ln>
                </p:spPr>
              </p:pic>
              <p:pic>
                <p:nvPicPr>
                  <p:cNvPr id="123" name="Picture 295"/>
                  <p:cNvPicPr>
                    <a:picLocks noChangeAspect="1" noChangeArrowheads="1"/>
                  </p:cNvPicPr>
                  <p:nvPr/>
                </p:nvPicPr>
                <p:blipFill>
                  <a:blip r:embed="rId5"/>
                  <a:srcRect/>
                  <a:stretch>
                    <a:fillRect/>
                  </a:stretch>
                </p:blipFill>
                <p:spPr bwMode="auto">
                  <a:xfrm>
                    <a:off x="1760" y="2568"/>
                    <a:ext cx="98" cy="372"/>
                  </a:xfrm>
                  <a:prstGeom prst="rect">
                    <a:avLst/>
                  </a:prstGeom>
                  <a:blipFill dpi="0" rotWithShape="0">
                    <a:blip/>
                    <a:srcRect/>
                    <a:stretch>
                      <a:fillRect/>
                    </a:stretch>
                  </a:blipFill>
                  <a:ln w="9525">
                    <a:noFill/>
                    <a:miter lim="800000"/>
                    <a:headEnd/>
                    <a:tailEnd/>
                  </a:ln>
                </p:spPr>
              </p:pic>
              <p:pic>
                <p:nvPicPr>
                  <p:cNvPr id="124" name="Picture 296"/>
                  <p:cNvPicPr>
                    <a:picLocks noChangeAspect="1" noChangeArrowheads="1"/>
                  </p:cNvPicPr>
                  <p:nvPr/>
                </p:nvPicPr>
                <p:blipFill>
                  <a:blip r:embed="rId6"/>
                  <a:srcRect/>
                  <a:stretch>
                    <a:fillRect/>
                  </a:stretch>
                </p:blipFill>
                <p:spPr bwMode="auto">
                  <a:xfrm>
                    <a:off x="1740" y="2816"/>
                    <a:ext cx="148" cy="188"/>
                  </a:xfrm>
                  <a:prstGeom prst="rect">
                    <a:avLst/>
                  </a:prstGeom>
                  <a:blipFill dpi="0" rotWithShape="0">
                    <a:blip/>
                    <a:srcRect/>
                    <a:stretch>
                      <a:fillRect/>
                    </a:stretch>
                  </a:blipFill>
                  <a:ln w="9525">
                    <a:noFill/>
                    <a:miter lim="800000"/>
                    <a:headEnd/>
                    <a:tailEnd/>
                  </a:ln>
                </p:spPr>
              </p:pic>
              <p:pic>
                <p:nvPicPr>
                  <p:cNvPr id="125" name="Picture 297"/>
                  <p:cNvPicPr>
                    <a:picLocks noChangeAspect="1" noChangeArrowheads="1"/>
                  </p:cNvPicPr>
                  <p:nvPr/>
                </p:nvPicPr>
                <p:blipFill>
                  <a:blip r:embed="rId5"/>
                  <a:srcRect/>
                  <a:stretch>
                    <a:fillRect/>
                  </a:stretch>
                </p:blipFill>
                <p:spPr bwMode="auto">
                  <a:xfrm>
                    <a:off x="1113" y="2568"/>
                    <a:ext cx="100" cy="372"/>
                  </a:xfrm>
                  <a:prstGeom prst="rect">
                    <a:avLst/>
                  </a:prstGeom>
                  <a:blipFill dpi="0" rotWithShape="0">
                    <a:blip/>
                    <a:srcRect/>
                    <a:stretch>
                      <a:fillRect/>
                    </a:stretch>
                  </a:blipFill>
                  <a:ln w="9525">
                    <a:noFill/>
                    <a:miter lim="800000"/>
                    <a:headEnd/>
                    <a:tailEnd/>
                  </a:ln>
                </p:spPr>
              </p:pic>
              <p:pic>
                <p:nvPicPr>
                  <p:cNvPr id="126" name="Picture 298"/>
                  <p:cNvPicPr>
                    <a:picLocks noChangeAspect="1" noChangeArrowheads="1"/>
                  </p:cNvPicPr>
                  <p:nvPr/>
                </p:nvPicPr>
                <p:blipFill>
                  <a:blip r:embed="rId6"/>
                  <a:srcRect/>
                  <a:stretch>
                    <a:fillRect/>
                  </a:stretch>
                </p:blipFill>
                <p:spPr bwMode="auto">
                  <a:xfrm>
                    <a:off x="1095" y="2816"/>
                    <a:ext cx="146" cy="188"/>
                  </a:xfrm>
                  <a:prstGeom prst="rect">
                    <a:avLst/>
                  </a:prstGeom>
                  <a:blipFill dpi="0" rotWithShape="0">
                    <a:blip/>
                    <a:srcRect/>
                    <a:stretch>
                      <a:fillRect/>
                    </a:stretch>
                  </a:blipFill>
                  <a:ln w="9525">
                    <a:noFill/>
                    <a:miter lim="800000"/>
                    <a:headEnd/>
                    <a:tailEnd/>
                  </a:ln>
                </p:spPr>
              </p:pic>
              <p:pic>
                <p:nvPicPr>
                  <p:cNvPr id="127" name="Picture 299"/>
                  <p:cNvPicPr>
                    <a:picLocks noChangeAspect="1" noChangeArrowheads="1"/>
                  </p:cNvPicPr>
                  <p:nvPr/>
                </p:nvPicPr>
                <p:blipFill>
                  <a:blip r:embed="rId5"/>
                  <a:srcRect/>
                  <a:stretch>
                    <a:fillRect/>
                  </a:stretch>
                </p:blipFill>
                <p:spPr bwMode="auto">
                  <a:xfrm>
                    <a:off x="1329" y="2568"/>
                    <a:ext cx="98" cy="372"/>
                  </a:xfrm>
                  <a:prstGeom prst="rect">
                    <a:avLst/>
                  </a:prstGeom>
                  <a:blipFill dpi="0" rotWithShape="0">
                    <a:blip/>
                    <a:srcRect/>
                    <a:stretch>
                      <a:fillRect/>
                    </a:stretch>
                  </a:blipFill>
                  <a:ln w="9525">
                    <a:noFill/>
                    <a:miter lim="800000"/>
                    <a:headEnd/>
                    <a:tailEnd/>
                  </a:ln>
                </p:spPr>
              </p:pic>
              <p:pic>
                <p:nvPicPr>
                  <p:cNvPr id="128" name="Picture 300"/>
                  <p:cNvPicPr>
                    <a:picLocks noChangeAspect="1" noChangeArrowheads="1"/>
                  </p:cNvPicPr>
                  <p:nvPr/>
                </p:nvPicPr>
                <p:blipFill>
                  <a:blip r:embed="rId7"/>
                  <a:srcRect/>
                  <a:stretch>
                    <a:fillRect/>
                  </a:stretch>
                </p:blipFill>
                <p:spPr bwMode="auto">
                  <a:xfrm>
                    <a:off x="1311" y="2816"/>
                    <a:ext cx="146" cy="188"/>
                  </a:xfrm>
                  <a:prstGeom prst="rect">
                    <a:avLst/>
                  </a:prstGeom>
                  <a:blipFill dpi="0" rotWithShape="0">
                    <a:blip/>
                    <a:srcRect/>
                    <a:stretch>
                      <a:fillRect/>
                    </a:stretch>
                  </a:blipFill>
                  <a:ln w="9525">
                    <a:noFill/>
                    <a:miter lim="800000"/>
                    <a:headEnd/>
                    <a:tailEnd/>
                  </a:ln>
                </p:spPr>
              </p:pic>
              <p:pic>
                <p:nvPicPr>
                  <p:cNvPr id="129" name="Picture 301"/>
                  <p:cNvPicPr>
                    <a:picLocks noChangeAspect="1" noChangeArrowheads="1"/>
                  </p:cNvPicPr>
                  <p:nvPr/>
                </p:nvPicPr>
                <p:blipFill>
                  <a:blip r:embed="rId4"/>
                  <a:srcRect/>
                  <a:stretch>
                    <a:fillRect/>
                  </a:stretch>
                </p:blipFill>
                <p:spPr bwMode="auto">
                  <a:xfrm>
                    <a:off x="1922" y="2228"/>
                    <a:ext cx="98" cy="372"/>
                  </a:xfrm>
                  <a:prstGeom prst="rect">
                    <a:avLst/>
                  </a:prstGeom>
                  <a:blipFill dpi="0" rotWithShape="0">
                    <a:blip/>
                    <a:srcRect/>
                    <a:stretch>
                      <a:fillRect/>
                    </a:stretch>
                  </a:blipFill>
                  <a:ln w="9525">
                    <a:noFill/>
                    <a:miter lim="800000"/>
                    <a:headEnd/>
                    <a:tailEnd/>
                  </a:ln>
                </p:spPr>
              </p:pic>
              <p:pic>
                <p:nvPicPr>
                  <p:cNvPr id="130" name="Picture 302"/>
                  <p:cNvPicPr>
                    <a:picLocks noChangeAspect="1" noChangeArrowheads="1"/>
                  </p:cNvPicPr>
                  <p:nvPr/>
                </p:nvPicPr>
                <p:blipFill>
                  <a:blip r:embed="rId3"/>
                  <a:srcRect/>
                  <a:stretch>
                    <a:fillRect/>
                  </a:stretch>
                </p:blipFill>
                <p:spPr bwMode="auto">
                  <a:xfrm>
                    <a:off x="1902" y="2164"/>
                    <a:ext cx="146" cy="188"/>
                  </a:xfrm>
                  <a:prstGeom prst="rect">
                    <a:avLst/>
                  </a:prstGeom>
                  <a:blipFill dpi="0" rotWithShape="0">
                    <a:blip/>
                    <a:srcRect/>
                    <a:stretch>
                      <a:fillRect/>
                    </a:stretch>
                  </a:blipFill>
                  <a:ln w="9525">
                    <a:noFill/>
                    <a:miter lim="800000"/>
                    <a:headEnd/>
                    <a:tailEnd/>
                  </a:ln>
                </p:spPr>
              </p:pic>
              <p:pic>
                <p:nvPicPr>
                  <p:cNvPr id="131" name="Picture 303"/>
                  <p:cNvPicPr>
                    <a:picLocks noChangeAspect="1" noChangeArrowheads="1"/>
                  </p:cNvPicPr>
                  <p:nvPr/>
                </p:nvPicPr>
                <p:blipFill>
                  <a:blip r:embed="rId4"/>
                  <a:srcRect/>
                  <a:stretch>
                    <a:fillRect/>
                  </a:stretch>
                </p:blipFill>
                <p:spPr bwMode="auto">
                  <a:xfrm>
                    <a:off x="2780" y="2228"/>
                    <a:ext cx="96" cy="372"/>
                  </a:xfrm>
                  <a:prstGeom prst="rect">
                    <a:avLst/>
                  </a:prstGeom>
                  <a:blipFill dpi="0" rotWithShape="0">
                    <a:blip/>
                    <a:srcRect/>
                    <a:stretch>
                      <a:fillRect/>
                    </a:stretch>
                  </a:blipFill>
                  <a:ln w="9525">
                    <a:noFill/>
                    <a:miter lim="800000"/>
                    <a:headEnd/>
                    <a:tailEnd/>
                  </a:ln>
                </p:spPr>
              </p:pic>
              <p:pic>
                <p:nvPicPr>
                  <p:cNvPr id="132" name="Picture 304"/>
                  <p:cNvPicPr>
                    <a:picLocks noChangeAspect="1" noChangeArrowheads="1"/>
                  </p:cNvPicPr>
                  <p:nvPr/>
                </p:nvPicPr>
                <p:blipFill>
                  <a:blip r:embed="rId2"/>
                  <a:srcRect/>
                  <a:stretch>
                    <a:fillRect/>
                  </a:stretch>
                </p:blipFill>
                <p:spPr bwMode="auto">
                  <a:xfrm>
                    <a:off x="2760" y="2164"/>
                    <a:ext cx="146" cy="188"/>
                  </a:xfrm>
                  <a:prstGeom prst="rect">
                    <a:avLst/>
                  </a:prstGeom>
                  <a:blipFill dpi="0" rotWithShape="0">
                    <a:blip/>
                    <a:srcRect/>
                    <a:stretch>
                      <a:fillRect/>
                    </a:stretch>
                  </a:blipFill>
                  <a:ln w="9525">
                    <a:noFill/>
                    <a:miter lim="800000"/>
                    <a:headEnd/>
                    <a:tailEnd/>
                  </a:ln>
                </p:spPr>
              </p:pic>
              <p:pic>
                <p:nvPicPr>
                  <p:cNvPr id="133" name="Picture 305"/>
                  <p:cNvPicPr>
                    <a:picLocks noChangeAspect="1" noChangeArrowheads="1"/>
                  </p:cNvPicPr>
                  <p:nvPr/>
                </p:nvPicPr>
                <p:blipFill>
                  <a:blip r:embed="rId4"/>
                  <a:srcRect/>
                  <a:stretch>
                    <a:fillRect/>
                  </a:stretch>
                </p:blipFill>
                <p:spPr bwMode="auto">
                  <a:xfrm>
                    <a:off x="3000" y="2228"/>
                    <a:ext cx="98" cy="372"/>
                  </a:xfrm>
                  <a:prstGeom prst="rect">
                    <a:avLst/>
                  </a:prstGeom>
                  <a:blipFill dpi="0" rotWithShape="0">
                    <a:blip/>
                    <a:srcRect/>
                    <a:stretch>
                      <a:fillRect/>
                    </a:stretch>
                  </a:blipFill>
                  <a:ln w="9525">
                    <a:noFill/>
                    <a:miter lim="800000"/>
                    <a:headEnd/>
                    <a:tailEnd/>
                  </a:ln>
                </p:spPr>
              </p:pic>
              <p:pic>
                <p:nvPicPr>
                  <p:cNvPr id="134" name="Picture 306"/>
                  <p:cNvPicPr>
                    <a:picLocks noChangeAspect="1" noChangeArrowheads="1"/>
                  </p:cNvPicPr>
                  <p:nvPr/>
                </p:nvPicPr>
                <p:blipFill>
                  <a:blip r:embed="rId3"/>
                  <a:srcRect/>
                  <a:stretch>
                    <a:fillRect/>
                  </a:stretch>
                </p:blipFill>
                <p:spPr bwMode="auto">
                  <a:xfrm>
                    <a:off x="2980" y="2164"/>
                    <a:ext cx="148" cy="188"/>
                  </a:xfrm>
                  <a:prstGeom prst="rect">
                    <a:avLst/>
                  </a:prstGeom>
                  <a:blipFill dpi="0" rotWithShape="0">
                    <a:blip/>
                    <a:srcRect/>
                    <a:stretch>
                      <a:fillRect/>
                    </a:stretch>
                  </a:blipFill>
                  <a:ln w="9525">
                    <a:noFill/>
                    <a:miter lim="800000"/>
                    <a:headEnd/>
                    <a:tailEnd/>
                  </a:ln>
                </p:spPr>
              </p:pic>
              <p:pic>
                <p:nvPicPr>
                  <p:cNvPr id="135" name="Picture 307"/>
                  <p:cNvPicPr>
                    <a:picLocks noChangeAspect="1" noChangeArrowheads="1"/>
                  </p:cNvPicPr>
                  <p:nvPr/>
                </p:nvPicPr>
                <p:blipFill>
                  <a:blip r:embed="rId4"/>
                  <a:srcRect/>
                  <a:stretch>
                    <a:fillRect/>
                  </a:stretch>
                </p:blipFill>
                <p:spPr bwMode="auto">
                  <a:xfrm>
                    <a:off x="2132" y="2228"/>
                    <a:ext cx="98" cy="372"/>
                  </a:xfrm>
                  <a:prstGeom prst="rect">
                    <a:avLst/>
                  </a:prstGeom>
                  <a:blipFill dpi="0" rotWithShape="0">
                    <a:blip/>
                    <a:srcRect/>
                    <a:stretch>
                      <a:fillRect/>
                    </a:stretch>
                  </a:blipFill>
                  <a:ln w="9525">
                    <a:noFill/>
                    <a:miter lim="800000"/>
                    <a:headEnd/>
                    <a:tailEnd/>
                  </a:ln>
                </p:spPr>
              </p:pic>
              <p:pic>
                <p:nvPicPr>
                  <p:cNvPr id="136" name="Picture 308"/>
                  <p:cNvPicPr>
                    <a:picLocks noChangeAspect="1" noChangeArrowheads="1"/>
                  </p:cNvPicPr>
                  <p:nvPr/>
                </p:nvPicPr>
                <p:blipFill>
                  <a:blip r:embed="rId3"/>
                  <a:srcRect/>
                  <a:stretch>
                    <a:fillRect/>
                  </a:stretch>
                </p:blipFill>
                <p:spPr bwMode="auto">
                  <a:xfrm>
                    <a:off x="2112" y="2164"/>
                    <a:ext cx="148" cy="188"/>
                  </a:xfrm>
                  <a:prstGeom prst="rect">
                    <a:avLst/>
                  </a:prstGeom>
                  <a:blipFill dpi="0" rotWithShape="0">
                    <a:blip/>
                    <a:srcRect/>
                    <a:stretch>
                      <a:fillRect/>
                    </a:stretch>
                  </a:blipFill>
                  <a:ln w="9525">
                    <a:noFill/>
                    <a:miter lim="800000"/>
                    <a:headEnd/>
                    <a:tailEnd/>
                  </a:ln>
                </p:spPr>
              </p:pic>
              <p:pic>
                <p:nvPicPr>
                  <p:cNvPr id="137" name="Picture 309"/>
                  <p:cNvPicPr>
                    <a:picLocks noChangeAspect="1" noChangeArrowheads="1"/>
                  </p:cNvPicPr>
                  <p:nvPr/>
                </p:nvPicPr>
                <p:blipFill>
                  <a:blip r:embed="rId4"/>
                  <a:srcRect/>
                  <a:stretch>
                    <a:fillRect/>
                  </a:stretch>
                </p:blipFill>
                <p:spPr bwMode="auto">
                  <a:xfrm>
                    <a:off x="2352" y="2228"/>
                    <a:ext cx="100" cy="372"/>
                  </a:xfrm>
                  <a:prstGeom prst="rect">
                    <a:avLst/>
                  </a:prstGeom>
                  <a:blipFill dpi="0" rotWithShape="0">
                    <a:blip/>
                    <a:srcRect/>
                    <a:stretch>
                      <a:fillRect/>
                    </a:stretch>
                  </a:blipFill>
                  <a:ln w="9525">
                    <a:noFill/>
                    <a:miter lim="800000"/>
                    <a:headEnd/>
                    <a:tailEnd/>
                  </a:ln>
                </p:spPr>
              </p:pic>
              <p:pic>
                <p:nvPicPr>
                  <p:cNvPr id="138" name="Picture 310"/>
                  <p:cNvPicPr>
                    <a:picLocks noChangeAspect="1" noChangeArrowheads="1"/>
                  </p:cNvPicPr>
                  <p:nvPr/>
                </p:nvPicPr>
                <p:blipFill>
                  <a:blip r:embed="rId3"/>
                  <a:srcRect/>
                  <a:stretch>
                    <a:fillRect/>
                  </a:stretch>
                </p:blipFill>
                <p:spPr bwMode="auto">
                  <a:xfrm>
                    <a:off x="2334" y="2164"/>
                    <a:ext cx="146" cy="188"/>
                  </a:xfrm>
                  <a:prstGeom prst="rect">
                    <a:avLst/>
                  </a:prstGeom>
                  <a:blipFill dpi="0" rotWithShape="0">
                    <a:blip/>
                    <a:srcRect/>
                    <a:stretch>
                      <a:fillRect/>
                    </a:stretch>
                  </a:blipFill>
                  <a:ln w="9525">
                    <a:noFill/>
                    <a:miter lim="800000"/>
                    <a:headEnd/>
                    <a:tailEnd/>
                  </a:ln>
                </p:spPr>
              </p:pic>
              <p:pic>
                <p:nvPicPr>
                  <p:cNvPr id="139" name="Picture 311"/>
                  <p:cNvPicPr>
                    <a:picLocks noChangeAspect="1" noChangeArrowheads="1"/>
                  </p:cNvPicPr>
                  <p:nvPr/>
                </p:nvPicPr>
                <p:blipFill>
                  <a:blip r:embed="rId4"/>
                  <a:srcRect/>
                  <a:stretch>
                    <a:fillRect/>
                  </a:stretch>
                </p:blipFill>
                <p:spPr bwMode="auto">
                  <a:xfrm>
                    <a:off x="2568" y="2228"/>
                    <a:ext cx="98" cy="372"/>
                  </a:xfrm>
                  <a:prstGeom prst="rect">
                    <a:avLst/>
                  </a:prstGeom>
                  <a:blipFill dpi="0" rotWithShape="0">
                    <a:blip/>
                    <a:srcRect/>
                    <a:stretch>
                      <a:fillRect/>
                    </a:stretch>
                  </a:blipFill>
                  <a:ln w="9525">
                    <a:noFill/>
                    <a:miter lim="800000"/>
                    <a:headEnd/>
                    <a:tailEnd/>
                  </a:ln>
                </p:spPr>
              </p:pic>
              <p:pic>
                <p:nvPicPr>
                  <p:cNvPr id="140" name="Picture 312"/>
                  <p:cNvPicPr>
                    <a:picLocks noChangeAspect="1" noChangeArrowheads="1"/>
                  </p:cNvPicPr>
                  <p:nvPr/>
                </p:nvPicPr>
                <p:blipFill>
                  <a:blip r:embed="rId2"/>
                  <a:srcRect/>
                  <a:stretch>
                    <a:fillRect/>
                  </a:stretch>
                </p:blipFill>
                <p:spPr bwMode="auto">
                  <a:xfrm>
                    <a:off x="2550" y="2164"/>
                    <a:ext cx="146" cy="188"/>
                  </a:xfrm>
                  <a:prstGeom prst="rect">
                    <a:avLst/>
                  </a:prstGeom>
                  <a:blipFill dpi="0" rotWithShape="0">
                    <a:blip/>
                    <a:srcRect/>
                    <a:stretch>
                      <a:fillRect/>
                    </a:stretch>
                  </a:blipFill>
                  <a:ln w="9525">
                    <a:noFill/>
                    <a:miter lim="800000"/>
                    <a:headEnd/>
                    <a:tailEnd/>
                  </a:ln>
                </p:spPr>
              </p:pic>
              <p:pic>
                <p:nvPicPr>
                  <p:cNvPr id="141" name="Picture 313"/>
                  <p:cNvPicPr>
                    <a:picLocks noChangeAspect="1" noChangeArrowheads="1"/>
                  </p:cNvPicPr>
                  <p:nvPr/>
                </p:nvPicPr>
                <p:blipFill>
                  <a:blip r:embed="rId4"/>
                  <a:srcRect/>
                  <a:stretch>
                    <a:fillRect/>
                  </a:stretch>
                </p:blipFill>
                <p:spPr bwMode="auto">
                  <a:xfrm>
                    <a:off x="1507" y="2228"/>
                    <a:ext cx="96" cy="372"/>
                  </a:xfrm>
                  <a:prstGeom prst="rect">
                    <a:avLst/>
                  </a:prstGeom>
                  <a:blipFill dpi="0" rotWithShape="0">
                    <a:blip/>
                    <a:srcRect/>
                    <a:stretch>
                      <a:fillRect/>
                    </a:stretch>
                  </a:blipFill>
                  <a:ln w="9525">
                    <a:noFill/>
                    <a:miter lim="800000"/>
                    <a:headEnd/>
                    <a:tailEnd/>
                  </a:ln>
                </p:spPr>
              </p:pic>
              <p:pic>
                <p:nvPicPr>
                  <p:cNvPr id="142" name="Picture 314"/>
                  <p:cNvPicPr>
                    <a:picLocks noChangeAspect="1" noChangeArrowheads="1"/>
                  </p:cNvPicPr>
                  <p:nvPr/>
                </p:nvPicPr>
                <p:blipFill>
                  <a:blip r:embed="rId2"/>
                  <a:srcRect/>
                  <a:stretch>
                    <a:fillRect/>
                  </a:stretch>
                </p:blipFill>
                <p:spPr bwMode="auto">
                  <a:xfrm>
                    <a:off x="1487" y="2164"/>
                    <a:ext cx="146" cy="188"/>
                  </a:xfrm>
                  <a:prstGeom prst="rect">
                    <a:avLst/>
                  </a:prstGeom>
                  <a:blipFill dpi="0" rotWithShape="0">
                    <a:blip/>
                    <a:srcRect/>
                    <a:stretch>
                      <a:fillRect/>
                    </a:stretch>
                  </a:blipFill>
                  <a:ln w="9525">
                    <a:noFill/>
                    <a:miter lim="800000"/>
                    <a:headEnd/>
                    <a:tailEnd/>
                  </a:ln>
                </p:spPr>
              </p:pic>
              <p:pic>
                <p:nvPicPr>
                  <p:cNvPr id="143" name="Picture 315"/>
                  <p:cNvPicPr>
                    <a:picLocks noChangeAspect="1" noChangeArrowheads="1"/>
                  </p:cNvPicPr>
                  <p:nvPr/>
                </p:nvPicPr>
                <p:blipFill>
                  <a:blip r:embed="rId4"/>
                  <a:srcRect/>
                  <a:stretch>
                    <a:fillRect/>
                  </a:stretch>
                </p:blipFill>
                <p:spPr bwMode="auto">
                  <a:xfrm>
                    <a:off x="1726" y="2228"/>
                    <a:ext cx="98" cy="372"/>
                  </a:xfrm>
                  <a:prstGeom prst="rect">
                    <a:avLst/>
                  </a:prstGeom>
                  <a:blipFill dpi="0" rotWithShape="0">
                    <a:blip/>
                    <a:srcRect/>
                    <a:stretch>
                      <a:fillRect/>
                    </a:stretch>
                  </a:blipFill>
                  <a:ln w="9525">
                    <a:noFill/>
                    <a:miter lim="800000"/>
                    <a:headEnd/>
                    <a:tailEnd/>
                  </a:ln>
                </p:spPr>
              </p:pic>
              <p:pic>
                <p:nvPicPr>
                  <p:cNvPr id="144" name="Picture 316"/>
                  <p:cNvPicPr>
                    <a:picLocks noChangeAspect="1" noChangeArrowheads="1"/>
                  </p:cNvPicPr>
                  <p:nvPr/>
                </p:nvPicPr>
                <p:blipFill>
                  <a:blip r:embed="rId3"/>
                  <a:srcRect/>
                  <a:stretch>
                    <a:fillRect/>
                  </a:stretch>
                </p:blipFill>
                <p:spPr bwMode="auto">
                  <a:xfrm>
                    <a:off x="1706" y="2164"/>
                    <a:ext cx="148" cy="188"/>
                  </a:xfrm>
                  <a:prstGeom prst="rect">
                    <a:avLst/>
                  </a:prstGeom>
                  <a:blipFill dpi="0" rotWithShape="0">
                    <a:blip/>
                    <a:srcRect/>
                    <a:stretch>
                      <a:fillRect/>
                    </a:stretch>
                  </a:blipFill>
                  <a:ln w="9525">
                    <a:noFill/>
                    <a:miter lim="800000"/>
                    <a:headEnd/>
                    <a:tailEnd/>
                  </a:ln>
                </p:spPr>
              </p:pic>
              <p:pic>
                <p:nvPicPr>
                  <p:cNvPr id="145" name="Picture 317"/>
                  <p:cNvPicPr>
                    <a:picLocks noChangeAspect="1" noChangeArrowheads="1"/>
                  </p:cNvPicPr>
                  <p:nvPr/>
                </p:nvPicPr>
                <p:blipFill>
                  <a:blip r:embed="rId4"/>
                  <a:srcRect/>
                  <a:stretch>
                    <a:fillRect/>
                  </a:stretch>
                </p:blipFill>
                <p:spPr bwMode="auto">
                  <a:xfrm>
                    <a:off x="1079" y="2228"/>
                    <a:ext cx="100" cy="372"/>
                  </a:xfrm>
                  <a:prstGeom prst="rect">
                    <a:avLst/>
                  </a:prstGeom>
                  <a:blipFill dpi="0" rotWithShape="0">
                    <a:blip/>
                    <a:srcRect/>
                    <a:stretch>
                      <a:fillRect/>
                    </a:stretch>
                  </a:blipFill>
                  <a:ln w="9525">
                    <a:noFill/>
                    <a:miter lim="800000"/>
                    <a:headEnd/>
                    <a:tailEnd/>
                  </a:ln>
                </p:spPr>
              </p:pic>
              <p:pic>
                <p:nvPicPr>
                  <p:cNvPr id="146" name="Picture 318"/>
                  <p:cNvPicPr>
                    <a:picLocks noChangeAspect="1" noChangeArrowheads="1"/>
                  </p:cNvPicPr>
                  <p:nvPr/>
                </p:nvPicPr>
                <p:blipFill>
                  <a:blip r:embed="rId3"/>
                  <a:srcRect/>
                  <a:stretch>
                    <a:fillRect/>
                  </a:stretch>
                </p:blipFill>
                <p:spPr bwMode="auto">
                  <a:xfrm>
                    <a:off x="1061" y="2164"/>
                    <a:ext cx="146" cy="188"/>
                  </a:xfrm>
                  <a:prstGeom prst="rect">
                    <a:avLst/>
                  </a:prstGeom>
                  <a:blipFill dpi="0" rotWithShape="0">
                    <a:blip/>
                    <a:srcRect/>
                    <a:stretch>
                      <a:fillRect/>
                    </a:stretch>
                  </a:blipFill>
                  <a:ln w="9525">
                    <a:noFill/>
                    <a:miter lim="800000"/>
                    <a:headEnd/>
                    <a:tailEnd/>
                  </a:ln>
                </p:spPr>
              </p:pic>
              <p:pic>
                <p:nvPicPr>
                  <p:cNvPr id="147" name="Picture 319"/>
                  <p:cNvPicPr>
                    <a:picLocks noChangeAspect="1" noChangeArrowheads="1"/>
                  </p:cNvPicPr>
                  <p:nvPr/>
                </p:nvPicPr>
                <p:blipFill>
                  <a:blip r:embed="rId4"/>
                  <a:srcRect/>
                  <a:stretch>
                    <a:fillRect/>
                  </a:stretch>
                </p:blipFill>
                <p:spPr bwMode="auto">
                  <a:xfrm>
                    <a:off x="1295" y="2228"/>
                    <a:ext cx="98" cy="372"/>
                  </a:xfrm>
                  <a:prstGeom prst="rect">
                    <a:avLst/>
                  </a:prstGeom>
                  <a:blipFill dpi="0" rotWithShape="0">
                    <a:blip/>
                    <a:srcRect/>
                    <a:stretch>
                      <a:fillRect/>
                    </a:stretch>
                  </a:blipFill>
                  <a:ln w="9525">
                    <a:noFill/>
                    <a:miter lim="800000"/>
                    <a:headEnd/>
                    <a:tailEnd/>
                  </a:ln>
                </p:spPr>
              </p:pic>
              <p:pic>
                <p:nvPicPr>
                  <p:cNvPr id="148" name="Picture 320"/>
                  <p:cNvPicPr>
                    <a:picLocks noChangeAspect="1" noChangeArrowheads="1"/>
                  </p:cNvPicPr>
                  <p:nvPr/>
                </p:nvPicPr>
                <p:blipFill>
                  <a:blip r:embed="rId2"/>
                  <a:srcRect/>
                  <a:stretch>
                    <a:fillRect/>
                  </a:stretch>
                </p:blipFill>
                <p:spPr bwMode="auto">
                  <a:xfrm>
                    <a:off x="1277" y="2164"/>
                    <a:ext cx="146" cy="188"/>
                  </a:xfrm>
                  <a:prstGeom prst="rect">
                    <a:avLst/>
                  </a:prstGeom>
                  <a:blipFill dpi="0" rotWithShape="0">
                    <a:blip/>
                    <a:srcRect/>
                    <a:stretch>
                      <a:fillRect/>
                    </a:stretch>
                  </a:blipFill>
                  <a:ln w="9525">
                    <a:noFill/>
                    <a:miter lim="800000"/>
                    <a:headEnd/>
                    <a:tailEnd/>
                  </a:ln>
                </p:spPr>
              </p:pic>
            </p:grpSp>
            <p:pic>
              <p:nvPicPr>
                <p:cNvPr id="65" name="Picture 321"/>
                <p:cNvPicPr>
                  <a:picLocks noChangeAspect="1" noChangeArrowheads="1"/>
                </p:cNvPicPr>
                <p:nvPr/>
              </p:nvPicPr>
              <p:blipFill>
                <a:blip r:embed="rId3"/>
                <a:srcRect/>
                <a:stretch>
                  <a:fillRect/>
                </a:stretch>
              </p:blipFill>
              <p:spPr bwMode="auto">
                <a:xfrm>
                  <a:off x="3379" y="1661"/>
                  <a:ext cx="124" cy="159"/>
                </a:xfrm>
                <a:prstGeom prst="rect">
                  <a:avLst/>
                </a:prstGeom>
                <a:blipFill dpi="0" rotWithShape="0">
                  <a:blip/>
                  <a:srcRect/>
                  <a:stretch>
                    <a:fillRect/>
                  </a:stretch>
                </a:blipFill>
                <a:ln w="9525">
                  <a:noFill/>
                  <a:miter lim="800000"/>
                  <a:headEnd/>
                  <a:tailEnd/>
                </a:ln>
              </p:spPr>
            </p:pic>
            <p:pic>
              <p:nvPicPr>
                <p:cNvPr id="66" name="Picture 322"/>
                <p:cNvPicPr>
                  <a:picLocks noChangeAspect="1" noChangeArrowheads="1"/>
                </p:cNvPicPr>
                <p:nvPr/>
              </p:nvPicPr>
              <p:blipFill>
                <a:blip r:embed="rId3"/>
                <a:srcRect/>
                <a:stretch>
                  <a:fillRect/>
                </a:stretch>
              </p:blipFill>
              <p:spPr bwMode="auto">
                <a:xfrm>
                  <a:off x="2186" y="1779"/>
                  <a:ext cx="124" cy="159"/>
                </a:xfrm>
                <a:prstGeom prst="rect">
                  <a:avLst/>
                </a:prstGeom>
                <a:blipFill dpi="0" rotWithShape="0">
                  <a:blip/>
                  <a:srcRect/>
                  <a:stretch>
                    <a:fillRect/>
                  </a:stretch>
                </a:blipFill>
                <a:ln w="9525">
                  <a:noFill/>
                  <a:miter lim="800000"/>
                  <a:headEnd/>
                  <a:tailEnd/>
                </a:ln>
              </p:spPr>
            </p:pic>
            <p:pic>
              <p:nvPicPr>
                <p:cNvPr id="67" name="Picture 323"/>
                <p:cNvPicPr>
                  <a:picLocks noChangeAspect="1" noChangeArrowheads="1"/>
                </p:cNvPicPr>
                <p:nvPr/>
              </p:nvPicPr>
              <p:blipFill>
                <a:blip r:embed="rId3"/>
                <a:srcRect/>
                <a:stretch>
                  <a:fillRect/>
                </a:stretch>
              </p:blipFill>
              <p:spPr bwMode="auto">
                <a:xfrm>
                  <a:off x="2271" y="1896"/>
                  <a:ext cx="124" cy="160"/>
                </a:xfrm>
                <a:prstGeom prst="rect">
                  <a:avLst/>
                </a:prstGeom>
                <a:blipFill dpi="0" rotWithShape="0">
                  <a:blip/>
                  <a:srcRect/>
                  <a:stretch>
                    <a:fillRect/>
                  </a:stretch>
                </a:blipFill>
                <a:ln w="9525">
                  <a:noFill/>
                  <a:miter lim="800000"/>
                  <a:headEnd/>
                  <a:tailEnd/>
                </a:ln>
              </p:spPr>
            </p:pic>
            <p:pic>
              <p:nvPicPr>
                <p:cNvPr id="68" name="Picture 324"/>
                <p:cNvPicPr>
                  <a:picLocks noChangeAspect="1" noChangeArrowheads="1"/>
                </p:cNvPicPr>
                <p:nvPr/>
              </p:nvPicPr>
              <p:blipFill>
                <a:blip r:embed="rId3"/>
                <a:srcRect/>
                <a:stretch>
                  <a:fillRect/>
                </a:stretch>
              </p:blipFill>
              <p:spPr bwMode="auto">
                <a:xfrm>
                  <a:off x="2924" y="1779"/>
                  <a:ext cx="126" cy="159"/>
                </a:xfrm>
                <a:prstGeom prst="rect">
                  <a:avLst/>
                </a:prstGeom>
                <a:blipFill dpi="0" rotWithShape="0">
                  <a:blip/>
                  <a:srcRect/>
                  <a:stretch>
                    <a:fillRect/>
                  </a:stretch>
                </a:blipFill>
                <a:ln w="9525">
                  <a:noFill/>
                  <a:miter lim="800000"/>
                  <a:headEnd/>
                  <a:tailEnd/>
                </a:ln>
              </p:spPr>
            </p:pic>
            <p:pic>
              <p:nvPicPr>
                <p:cNvPr id="69" name="Picture 325"/>
                <p:cNvPicPr>
                  <a:picLocks noChangeAspect="1" noChangeArrowheads="1"/>
                </p:cNvPicPr>
                <p:nvPr/>
              </p:nvPicPr>
              <p:blipFill>
                <a:blip r:embed="rId2"/>
                <a:srcRect/>
                <a:stretch>
                  <a:fillRect/>
                </a:stretch>
              </p:blipFill>
              <p:spPr bwMode="auto">
                <a:xfrm>
                  <a:off x="2559" y="1779"/>
                  <a:ext cx="122" cy="159"/>
                </a:xfrm>
                <a:prstGeom prst="rect">
                  <a:avLst/>
                </a:prstGeom>
                <a:blipFill dpi="0" rotWithShape="0">
                  <a:blip/>
                  <a:srcRect/>
                  <a:stretch>
                    <a:fillRect/>
                  </a:stretch>
                </a:blipFill>
                <a:ln w="9525">
                  <a:noFill/>
                  <a:miter lim="800000"/>
                  <a:headEnd/>
                  <a:tailEnd/>
                </a:ln>
              </p:spPr>
            </p:pic>
            <p:pic>
              <p:nvPicPr>
                <p:cNvPr id="70" name="Picture 326"/>
                <p:cNvPicPr>
                  <a:picLocks noChangeAspect="1" noChangeArrowheads="1"/>
                </p:cNvPicPr>
                <p:nvPr/>
              </p:nvPicPr>
              <p:blipFill>
                <a:blip r:embed="rId2"/>
                <a:srcRect/>
                <a:stretch>
                  <a:fillRect/>
                </a:stretch>
              </p:blipFill>
              <p:spPr bwMode="auto">
                <a:xfrm>
                  <a:off x="2907" y="2012"/>
                  <a:ext cx="124" cy="159"/>
                </a:xfrm>
                <a:prstGeom prst="rect">
                  <a:avLst/>
                </a:prstGeom>
                <a:blipFill dpi="0" rotWithShape="0">
                  <a:blip/>
                  <a:srcRect/>
                  <a:stretch>
                    <a:fillRect/>
                  </a:stretch>
                </a:blipFill>
                <a:ln w="9525">
                  <a:noFill/>
                  <a:miter lim="800000"/>
                  <a:headEnd/>
                  <a:tailEnd/>
                </a:ln>
              </p:spPr>
            </p:pic>
            <p:grpSp>
              <p:nvGrpSpPr>
                <p:cNvPr id="71" name="Group 327"/>
                <p:cNvGrpSpPr>
                  <a:grpSpLocks noChangeAspect="1"/>
                </p:cNvGrpSpPr>
                <p:nvPr/>
              </p:nvGrpSpPr>
              <p:grpSpPr bwMode="auto">
                <a:xfrm>
                  <a:off x="1923" y="1663"/>
                  <a:ext cx="464" cy="830"/>
                  <a:chOff x="159" y="1030"/>
                  <a:chExt cx="546" cy="976"/>
                </a:xfrm>
              </p:grpSpPr>
              <p:grpSp>
                <p:nvGrpSpPr>
                  <p:cNvPr id="88" name="Group 328"/>
                  <p:cNvGrpSpPr>
                    <a:grpSpLocks noChangeAspect="1"/>
                  </p:cNvGrpSpPr>
                  <p:nvPr/>
                </p:nvGrpSpPr>
                <p:grpSpPr bwMode="auto">
                  <a:xfrm>
                    <a:off x="559" y="1570"/>
                    <a:ext cx="146" cy="436"/>
                    <a:chOff x="848" y="1424"/>
                    <a:chExt cx="73" cy="218"/>
                  </a:xfrm>
                </p:grpSpPr>
                <p:pic>
                  <p:nvPicPr>
                    <p:cNvPr id="101" name="Picture 329"/>
                    <p:cNvPicPr>
                      <a:picLocks noChangeAspect="1" noChangeArrowheads="1"/>
                    </p:cNvPicPr>
                    <p:nvPr/>
                  </p:nvPicPr>
                  <p:blipFill>
                    <a:blip r:embed="rId4"/>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102" name="Picture 330"/>
                    <p:cNvPicPr>
                      <a:picLocks noChangeAspect="1" noChangeArrowheads="1"/>
                    </p:cNvPicPr>
                    <p:nvPr/>
                  </p:nvPicPr>
                  <p:blipFill>
                    <a:blip r:embed="rId3"/>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89" name="Group 331"/>
                  <p:cNvGrpSpPr>
                    <a:grpSpLocks noChangeAspect="1"/>
                  </p:cNvGrpSpPr>
                  <p:nvPr/>
                </p:nvGrpSpPr>
                <p:grpSpPr bwMode="auto">
                  <a:xfrm>
                    <a:off x="359" y="1304"/>
                    <a:ext cx="146" cy="423"/>
                    <a:chOff x="748" y="1288"/>
                    <a:chExt cx="73" cy="212"/>
                  </a:xfrm>
                </p:grpSpPr>
                <p:pic>
                  <p:nvPicPr>
                    <p:cNvPr id="99" name="Picture 332"/>
                    <p:cNvPicPr>
                      <a:picLocks noChangeAspect="1" noChangeArrowheads="1"/>
                    </p:cNvPicPr>
                    <p:nvPr/>
                  </p:nvPicPr>
                  <p:blipFill>
                    <a:blip r:embed="rId4"/>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100" name="Picture 333"/>
                    <p:cNvPicPr>
                      <a:picLocks noChangeAspect="1" noChangeArrowheads="1"/>
                    </p:cNvPicPr>
                    <p:nvPr/>
                  </p:nvPicPr>
                  <p:blipFill>
                    <a:blip r:embed="rId3"/>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90" name="Group 334"/>
                  <p:cNvGrpSpPr>
                    <a:grpSpLocks noChangeAspect="1"/>
                  </p:cNvGrpSpPr>
                  <p:nvPr/>
                </p:nvGrpSpPr>
                <p:grpSpPr bwMode="auto">
                  <a:xfrm>
                    <a:off x="461" y="1440"/>
                    <a:ext cx="144" cy="417"/>
                    <a:chOff x="799" y="1356"/>
                    <a:chExt cx="72" cy="209"/>
                  </a:xfrm>
                </p:grpSpPr>
                <p:pic>
                  <p:nvPicPr>
                    <p:cNvPr id="97" name="Picture 335"/>
                    <p:cNvPicPr>
                      <a:picLocks noChangeAspect="1" noChangeArrowheads="1"/>
                    </p:cNvPicPr>
                    <p:nvPr/>
                  </p:nvPicPr>
                  <p:blipFill>
                    <a:blip r:embed="rId4"/>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98" name="Picture 336"/>
                    <p:cNvPicPr>
                      <a:picLocks noChangeAspect="1" noChangeArrowheads="1"/>
                    </p:cNvPicPr>
                    <p:nvPr/>
                  </p:nvPicPr>
                  <p:blipFill>
                    <a:blip r:embed="rId3"/>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91" name="Group 337"/>
                  <p:cNvGrpSpPr>
                    <a:grpSpLocks noChangeAspect="1"/>
                  </p:cNvGrpSpPr>
                  <p:nvPr/>
                </p:nvGrpSpPr>
                <p:grpSpPr bwMode="auto">
                  <a:xfrm>
                    <a:off x="259" y="1166"/>
                    <a:ext cx="146" cy="431"/>
                    <a:chOff x="698" y="1219"/>
                    <a:chExt cx="73" cy="216"/>
                  </a:xfrm>
                </p:grpSpPr>
                <p:pic>
                  <p:nvPicPr>
                    <p:cNvPr id="95" name="Picture 338"/>
                    <p:cNvPicPr>
                      <a:picLocks noChangeAspect="1" noChangeArrowheads="1"/>
                    </p:cNvPicPr>
                    <p:nvPr/>
                  </p:nvPicPr>
                  <p:blipFill>
                    <a:blip r:embed="rId4"/>
                    <a:srcRect/>
                    <a:stretch>
                      <a:fillRect/>
                    </a:stretch>
                  </p:blipFill>
                  <p:spPr bwMode="auto">
                    <a:xfrm>
                      <a:off x="699" y="1248"/>
                      <a:ext cx="49" cy="187"/>
                    </a:xfrm>
                    <a:prstGeom prst="rect">
                      <a:avLst/>
                    </a:prstGeom>
                    <a:noFill/>
                    <a:ln w="9525">
                      <a:noFill/>
                      <a:miter lim="800000"/>
                      <a:headEnd/>
                      <a:tailEnd/>
                    </a:ln>
                  </p:spPr>
                </p:pic>
                <p:pic>
                  <p:nvPicPr>
                    <p:cNvPr id="96" name="Picture 339"/>
                    <p:cNvPicPr>
                      <a:picLocks noChangeAspect="1" noChangeArrowheads="1"/>
                    </p:cNvPicPr>
                    <p:nvPr/>
                  </p:nvPicPr>
                  <p:blipFill>
                    <a:blip r:embed="rId3"/>
                    <a:srcRect/>
                    <a:stretch>
                      <a:fillRect/>
                    </a:stretch>
                  </p:blipFill>
                  <p:spPr bwMode="auto">
                    <a:xfrm>
                      <a:off x="698" y="1219"/>
                      <a:ext cx="73" cy="94"/>
                    </a:xfrm>
                    <a:prstGeom prst="rect">
                      <a:avLst/>
                    </a:prstGeom>
                    <a:blipFill dpi="0" rotWithShape="0">
                      <a:blip/>
                      <a:srcRect/>
                      <a:stretch>
                        <a:fillRect/>
                      </a:stretch>
                    </a:blipFill>
                    <a:ln w="9525">
                      <a:noFill/>
                      <a:miter lim="800000"/>
                      <a:headEnd/>
                      <a:tailEnd/>
                    </a:ln>
                  </p:spPr>
                </p:pic>
              </p:grpSp>
              <p:grpSp>
                <p:nvGrpSpPr>
                  <p:cNvPr id="92" name="Group 340"/>
                  <p:cNvGrpSpPr>
                    <a:grpSpLocks noChangeAspect="1"/>
                  </p:cNvGrpSpPr>
                  <p:nvPr/>
                </p:nvGrpSpPr>
                <p:grpSpPr bwMode="auto">
                  <a:xfrm>
                    <a:off x="159" y="1030"/>
                    <a:ext cx="146" cy="438"/>
                    <a:chOff x="648" y="1151"/>
                    <a:chExt cx="73" cy="219"/>
                  </a:xfrm>
                </p:grpSpPr>
                <p:pic>
                  <p:nvPicPr>
                    <p:cNvPr id="93" name="Picture 341"/>
                    <p:cNvPicPr>
                      <a:picLocks noChangeAspect="1" noChangeArrowheads="1"/>
                    </p:cNvPicPr>
                    <p:nvPr/>
                  </p:nvPicPr>
                  <p:blipFill>
                    <a:blip r:embed="rId4"/>
                    <a:srcRect/>
                    <a:stretch>
                      <a:fillRect/>
                    </a:stretch>
                  </p:blipFill>
                  <p:spPr bwMode="auto">
                    <a:xfrm>
                      <a:off x="654" y="1183"/>
                      <a:ext cx="49" cy="187"/>
                    </a:xfrm>
                    <a:prstGeom prst="rect">
                      <a:avLst/>
                    </a:prstGeom>
                    <a:noFill/>
                    <a:ln w="9525">
                      <a:noFill/>
                      <a:miter lim="800000"/>
                      <a:headEnd/>
                      <a:tailEnd/>
                    </a:ln>
                  </p:spPr>
                </p:pic>
                <p:pic>
                  <p:nvPicPr>
                    <p:cNvPr id="94" name="Picture 342"/>
                    <p:cNvPicPr>
                      <a:picLocks noChangeAspect="1" noChangeArrowheads="1"/>
                    </p:cNvPicPr>
                    <p:nvPr/>
                  </p:nvPicPr>
                  <p:blipFill>
                    <a:blip r:embed="rId3"/>
                    <a:srcRect/>
                    <a:stretch>
                      <a:fillRect/>
                    </a:stretch>
                  </p:blipFill>
                  <p:spPr bwMode="auto">
                    <a:xfrm>
                      <a:off x="648" y="1151"/>
                      <a:ext cx="73" cy="94"/>
                    </a:xfrm>
                    <a:prstGeom prst="rect">
                      <a:avLst/>
                    </a:prstGeom>
                    <a:blipFill dpi="0" rotWithShape="0">
                      <a:blip/>
                      <a:srcRect/>
                      <a:stretch>
                        <a:fillRect/>
                      </a:stretch>
                    </a:blipFill>
                    <a:ln w="9525">
                      <a:noFill/>
                      <a:miter lim="800000"/>
                      <a:headEnd/>
                      <a:tailEnd/>
                    </a:ln>
                  </p:spPr>
                </p:pic>
              </p:grpSp>
            </p:grpSp>
            <p:grpSp>
              <p:nvGrpSpPr>
                <p:cNvPr id="72" name="Group 343"/>
                <p:cNvGrpSpPr>
                  <a:grpSpLocks noChangeAspect="1"/>
                </p:cNvGrpSpPr>
                <p:nvPr/>
              </p:nvGrpSpPr>
              <p:grpSpPr bwMode="auto">
                <a:xfrm>
                  <a:off x="2441" y="2127"/>
                  <a:ext cx="313" cy="160"/>
                  <a:chOff x="769" y="1576"/>
                  <a:chExt cx="368" cy="188"/>
                </a:xfrm>
              </p:grpSpPr>
              <p:pic>
                <p:nvPicPr>
                  <p:cNvPr id="86" name="Picture 344"/>
                  <p:cNvPicPr>
                    <a:picLocks noChangeAspect="1" noChangeArrowheads="1"/>
                  </p:cNvPicPr>
                  <p:nvPr/>
                </p:nvPicPr>
                <p:blipFill>
                  <a:blip r:embed="rId3"/>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87" name="Picture 345"/>
                  <p:cNvPicPr>
                    <a:picLocks noChangeAspect="1" noChangeArrowheads="1"/>
                  </p:cNvPicPr>
                  <p:nvPr/>
                </p:nvPicPr>
                <p:blipFill>
                  <a:blip r:embed="rId3"/>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73" name="Picture 346"/>
                <p:cNvPicPr>
                  <a:picLocks noChangeAspect="1" noChangeArrowheads="1"/>
                </p:cNvPicPr>
                <p:nvPr/>
              </p:nvPicPr>
              <p:blipFill>
                <a:blip r:embed="rId3"/>
                <a:srcRect/>
                <a:stretch>
                  <a:fillRect/>
                </a:stretch>
              </p:blipFill>
              <p:spPr bwMode="auto">
                <a:xfrm>
                  <a:off x="2977" y="2474"/>
                  <a:ext cx="124" cy="160"/>
                </a:xfrm>
                <a:prstGeom prst="rect">
                  <a:avLst/>
                </a:prstGeom>
                <a:blipFill dpi="0" rotWithShape="0">
                  <a:blip/>
                  <a:srcRect/>
                  <a:stretch>
                    <a:fillRect/>
                  </a:stretch>
                </a:blipFill>
                <a:ln w="9525">
                  <a:noFill/>
                  <a:miter lim="800000"/>
                  <a:headEnd/>
                  <a:tailEnd/>
                </a:ln>
              </p:spPr>
            </p:pic>
            <p:grpSp>
              <p:nvGrpSpPr>
                <p:cNvPr id="74" name="Group 347"/>
                <p:cNvGrpSpPr>
                  <a:grpSpLocks noChangeAspect="1"/>
                </p:cNvGrpSpPr>
                <p:nvPr/>
              </p:nvGrpSpPr>
              <p:grpSpPr bwMode="auto">
                <a:xfrm>
                  <a:off x="2570" y="2484"/>
                  <a:ext cx="125" cy="371"/>
                  <a:chOff x="848" y="1424"/>
                  <a:chExt cx="73" cy="218"/>
                </a:xfrm>
              </p:grpSpPr>
              <p:pic>
                <p:nvPicPr>
                  <p:cNvPr id="84" name="Picture 348"/>
                  <p:cNvPicPr>
                    <a:picLocks noChangeAspect="1" noChangeArrowheads="1"/>
                  </p:cNvPicPr>
                  <p:nvPr/>
                </p:nvPicPr>
                <p:blipFill>
                  <a:blip r:embed="rId4"/>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85" name="Picture 349"/>
                  <p:cNvPicPr>
                    <a:picLocks noChangeAspect="1" noChangeArrowheads="1"/>
                  </p:cNvPicPr>
                  <p:nvPr/>
                </p:nvPicPr>
                <p:blipFill>
                  <a:blip r:embed="rId3"/>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75" name="Group 350"/>
                <p:cNvGrpSpPr>
                  <a:grpSpLocks noChangeAspect="1"/>
                </p:cNvGrpSpPr>
                <p:nvPr/>
              </p:nvGrpSpPr>
              <p:grpSpPr bwMode="auto">
                <a:xfrm>
                  <a:off x="1292" y="845"/>
                  <a:ext cx="838" cy="456"/>
                  <a:chOff x="568" y="391"/>
                  <a:chExt cx="493" cy="268"/>
                </a:xfrm>
              </p:grpSpPr>
              <p:grpSp>
                <p:nvGrpSpPr>
                  <p:cNvPr id="76" name="Group 351"/>
                  <p:cNvGrpSpPr>
                    <a:grpSpLocks noChangeAspect="1"/>
                  </p:cNvGrpSpPr>
                  <p:nvPr/>
                </p:nvGrpSpPr>
                <p:grpSpPr bwMode="auto">
                  <a:xfrm>
                    <a:off x="568" y="391"/>
                    <a:ext cx="493" cy="268"/>
                    <a:chOff x="1247" y="512"/>
                    <a:chExt cx="986" cy="535"/>
                  </a:xfrm>
                </p:grpSpPr>
                <p:sp>
                  <p:nvSpPr>
                    <p:cNvPr id="78" name="Freeform 352"/>
                    <p:cNvSpPr>
                      <a:spLocks noChangeAspect="1"/>
                    </p:cNvSpPr>
                    <p:nvPr/>
                  </p:nvSpPr>
                  <p:spPr bwMode="auto">
                    <a:xfrm>
                      <a:off x="1374" y="569"/>
                      <a:ext cx="77" cy="217"/>
                    </a:xfrm>
                    <a:custGeom>
                      <a:avLst/>
                      <a:gdLst/>
                      <a:ahLst/>
                      <a:cxnLst>
                        <a:cxn ang="0">
                          <a:pos x="57" y="217"/>
                        </a:cxn>
                        <a:cxn ang="0">
                          <a:pos x="8" y="155"/>
                        </a:cxn>
                        <a:cxn ang="0">
                          <a:pos x="8" y="135"/>
                        </a:cxn>
                        <a:cxn ang="0">
                          <a:pos x="15" y="110"/>
                        </a:cxn>
                        <a:cxn ang="0">
                          <a:pos x="26" y="76"/>
                        </a:cxn>
                        <a:cxn ang="0">
                          <a:pos x="30" y="68"/>
                        </a:cxn>
                        <a:cxn ang="0">
                          <a:pos x="44" y="40"/>
                        </a:cxn>
                        <a:cxn ang="0">
                          <a:pos x="40" y="50"/>
                        </a:cxn>
                        <a:cxn ang="0">
                          <a:pos x="33" y="61"/>
                        </a:cxn>
                        <a:cxn ang="0">
                          <a:pos x="51" y="30"/>
                        </a:cxn>
                        <a:cxn ang="0">
                          <a:pos x="67" y="12"/>
                        </a:cxn>
                        <a:cxn ang="0">
                          <a:pos x="77" y="23"/>
                        </a:cxn>
                        <a:cxn ang="0">
                          <a:pos x="66" y="147"/>
                        </a:cxn>
                        <a:cxn ang="0">
                          <a:pos x="64" y="130"/>
                        </a:cxn>
                        <a:cxn ang="0">
                          <a:pos x="66" y="152"/>
                        </a:cxn>
                      </a:cxnLst>
                      <a:rect l="0" t="0" r="r" b="b"/>
                      <a:pathLst>
                        <a:path w="77" h="217">
                          <a:moveTo>
                            <a:pt x="57" y="217"/>
                          </a:moveTo>
                          <a:cubicBezTo>
                            <a:pt x="50" y="207"/>
                            <a:pt x="16" y="169"/>
                            <a:pt x="8" y="155"/>
                          </a:cubicBezTo>
                          <a:cubicBezTo>
                            <a:pt x="0" y="141"/>
                            <a:pt x="7" y="143"/>
                            <a:pt x="8" y="135"/>
                          </a:cubicBezTo>
                          <a:cubicBezTo>
                            <a:pt x="10" y="128"/>
                            <a:pt x="11" y="120"/>
                            <a:pt x="15" y="110"/>
                          </a:cubicBezTo>
                          <a:cubicBezTo>
                            <a:pt x="16" y="100"/>
                            <a:pt x="23" y="83"/>
                            <a:pt x="26" y="76"/>
                          </a:cubicBezTo>
                          <a:cubicBezTo>
                            <a:pt x="28" y="70"/>
                            <a:pt x="27" y="73"/>
                            <a:pt x="30" y="68"/>
                          </a:cubicBezTo>
                          <a:cubicBezTo>
                            <a:pt x="33" y="61"/>
                            <a:pt x="43" y="42"/>
                            <a:pt x="44" y="40"/>
                          </a:cubicBezTo>
                          <a:cubicBezTo>
                            <a:pt x="46" y="36"/>
                            <a:pt x="42" y="45"/>
                            <a:pt x="40" y="50"/>
                          </a:cubicBezTo>
                          <a:cubicBezTo>
                            <a:pt x="39" y="51"/>
                            <a:pt x="31" y="65"/>
                            <a:pt x="33" y="61"/>
                          </a:cubicBezTo>
                          <a:cubicBezTo>
                            <a:pt x="35" y="58"/>
                            <a:pt x="46" y="39"/>
                            <a:pt x="51" y="30"/>
                          </a:cubicBezTo>
                          <a:cubicBezTo>
                            <a:pt x="57" y="21"/>
                            <a:pt x="62" y="14"/>
                            <a:pt x="67" y="12"/>
                          </a:cubicBezTo>
                          <a:cubicBezTo>
                            <a:pt x="71" y="11"/>
                            <a:pt x="77" y="0"/>
                            <a:pt x="77" y="23"/>
                          </a:cubicBezTo>
                          <a:cubicBezTo>
                            <a:pt x="77" y="46"/>
                            <a:pt x="68" y="129"/>
                            <a:pt x="66" y="147"/>
                          </a:cubicBezTo>
                          <a:cubicBezTo>
                            <a:pt x="64" y="165"/>
                            <a:pt x="64" y="129"/>
                            <a:pt x="64" y="130"/>
                          </a:cubicBezTo>
                          <a:cubicBezTo>
                            <a:pt x="65" y="131"/>
                            <a:pt x="66" y="147"/>
                            <a:pt x="66" y="152"/>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79" name="Freeform 353"/>
                    <p:cNvSpPr>
                      <a:spLocks noChangeAspect="1"/>
                    </p:cNvSpPr>
                    <p:nvPr/>
                  </p:nvSpPr>
                  <p:spPr bwMode="auto">
                    <a:xfrm>
                      <a:off x="1379" y="778"/>
                      <a:ext cx="90" cy="128"/>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80" name="Freeform 354"/>
                    <p:cNvSpPr>
                      <a:spLocks noChangeAspect="1"/>
                    </p:cNvSpPr>
                    <p:nvPr/>
                  </p:nvSpPr>
                  <p:spPr bwMode="auto">
                    <a:xfrm>
                      <a:off x="1247" y="819"/>
                      <a:ext cx="136" cy="228"/>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81" name="Freeform 355"/>
                    <p:cNvSpPr>
                      <a:spLocks noChangeAspect="1"/>
                    </p:cNvSpPr>
                    <p:nvPr/>
                  </p:nvSpPr>
                  <p:spPr bwMode="auto">
                    <a:xfrm>
                      <a:off x="1972" y="562"/>
                      <a:ext cx="261" cy="266"/>
                    </a:xfrm>
                    <a:custGeom>
                      <a:avLst/>
                      <a:gdLst/>
                      <a:ahLst/>
                      <a:cxnLst>
                        <a:cxn ang="0">
                          <a:pos x="101" y="176"/>
                        </a:cxn>
                        <a:cxn ang="0">
                          <a:pos x="107" y="236"/>
                        </a:cxn>
                        <a:cxn ang="0">
                          <a:pos x="113" y="254"/>
                        </a:cxn>
                        <a:cxn ang="0">
                          <a:pos x="149" y="266"/>
                        </a:cxn>
                        <a:cxn ang="0">
                          <a:pos x="227" y="224"/>
                        </a:cxn>
                        <a:cxn ang="0">
                          <a:pos x="122" y="19"/>
                        </a:cxn>
                        <a:cxn ang="0">
                          <a:pos x="3" y="1"/>
                        </a:cxn>
                        <a:cxn ang="0">
                          <a:pos x="5" y="14"/>
                        </a:cxn>
                      </a:cxnLst>
                      <a:rect l="0" t="0" r="r" b="b"/>
                      <a:pathLst>
                        <a:path w="261" h="266">
                          <a:moveTo>
                            <a:pt x="101" y="176"/>
                          </a:moveTo>
                          <a:cubicBezTo>
                            <a:pt x="92" y="212"/>
                            <a:pt x="92" y="192"/>
                            <a:pt x="107" y="236"/>
                          </a:cubicBezTo>
                          <a:cubicBezTo>
                            <a:pt x="109" y="242"/>
                            <a:pt x="107" y="252"/>
                            <a:pt x="113" y="254"/>
                          </a:cubicBezTo>
                          <a:cubicBezTo>
                            <a:pt x="125" y="258"/>
                            <a:pt x="149" y="266"/>
                            <a:pt x="149" y="266"/>
                          </a:cubicBezTo>
                          <a:cubicBezTo>
                            <a:pt x="182" y="255"/>
                            <a:pt x="202" y="249"/>
                            <a:pt x="227" y="224"/>
                          </a:cubicBezTo>
                          <a:cubicBezTo>
                            <a:pt x="261" y="123"/>
                            <a:pt x="199" y="50"/>
                            <a:pt x="122" y="19"/>
                          </a:cubicBezTo>
                          <a:cubicBezTo>
                            <a:pt x="95" y="8"/>
                            <a:pt x="28" y="13"/>
                            <a:pt x="3" y="1"/>
                          </a:cubicBezTo>
                          <a:cubicBezTo>
                            <a:pt x="0" y="0"/>
                            <a:pt x="3" y="16"/>
                            <a:pt x="5" y="1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82" name="Freeform 356"/>
                    <p:cNvSpPr>
                      <a:spLocks noChangeAspect="1"/>
                    </p:cNvSpPr>
                    <p:nvPr/>
                  </p:nvSpPr>
                  <p:spPr bwMode="auto">
                    <a:xfrm rot="-1713958">
                      <a:off x="1428" y="639"/>
                      <a:ext cx="270" cy="62"/>
                    </a:xfrm>
                    <a:custGeom>
                      <a:avLst/>
                      <a:gdLst/>
                      <a:ahLst/>
                      <a:cxnLst>
                        <a:cxn ang="0">
                          <a:pos x="19" y="0"/>
                        </a:cxn>
                        <a:cxn ang="0">
                          <a:pos x="155" y="248"/>
                        </a:cxn>
                        <a:cxn ang="0">
                          <a:pos x="323" y="144"/>
                        </a:cxn>
                        <a:cxn ang="0">
                          <a:pos x="347" y="120"/>
                        </a:cxn>
                        <a:cxn ang="0">
                          <a:pos x="395" y="104"/>
                        </a:cxn>
                        <a:cxn ang="0">
                          <a:pos x="451" y="120"/>
                        </a:cxn>
                      </a:cxnLst>
                      <a:rect l="0" t="0" r="r" b="b"/>
                      <a:pathLst>
                        <a:path w="451" h="248">
                          <a:moveTo>
                            <a:pt x="19" y="0"/>
                          </a:moveTo>
                          <a:cubicBezTo>
                            <a:pt x="0" y="116"/>
                            <a:pt x="33" y="218"/>
                            <a:pt x="155" y="248"/>
                          </a:cubicBezTo>
                          <a:cubicBezTo>
                            <a:pt x="239" y="231"/>
                            <a:pt x="260" y="198"/>
                            <a:pt x="323" y="144"/>
                          </a:cubicBezTo>
                          <a:cubicBezTo>
                            <a:pt x="332" y="137"/>
                            <a:pt x="337" y="125"/>
                            <a:pt x="347" y="120"/>
                          </a:cubicBezTo>
                          <a:cubicBezTo>
                            <a:pt x="362" y="112"/>
                            <a:pt x="395" y="104"/>
                            <a:pt x="395" y="104"/>
                          </a:cubicBezTo>
                          <a:cubicBezTo>
                            <a:pt x="441" y="113"/>
                            <a:pt x="423" y="106"/>
                            <a:pt x="451" y="120"/>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83" name="Freeform 357"/>
                    <p:cNvSpPr>
                      <a:spLocks noChangeAspect="1"/>
                    </p:cNvSpPr>
                    <p:nvPr/>
                  </p:nvSpPr>
                  <p:spPr bwMode="auto">
                    <a:xfrm>
                      <a:off x="1682" y="512"/>
                      <a:ext cx="293" cy="176"/>
                    </a:xfrm>
                    <a:custGeom>
                      <a:avLst/>
                      <a:gdLst/>
                      <a:ahLst/>
                      <a:cxnLst>
                        <a:cxn ang="0">
                          <a:pos x="0" y="91"/>
                        </a:cxn>
                        <a:cxn ang="0">
                          <a:pos x="64" y="0"/>
                        </a:cxn>
                        <a:cxn ang="0">
                          <a:pos x="92" y="9"/>
                        </a:cxn>
                        <a:cxn ang="0">
                          <a:pos x="101" y="46"/>
                        </a:cxn>
                        <a:cxn ang="0">
                          <a:pos x="128" y="128"/>
                        </a:cxn>
                        <a:cxn ang="0">
                          <a:pos x="174" y="174"/>
                        </a:cxn>
                        <a:cxn ang="0">
                          <a:pos x="229" y="165"/>
                        </a:cxn>
                        <a:cxn ang="0">
                          <a:pos x="238" y="128"/>
                        </a:cxn>
                        <a:cxn ang="0">
                          <a:pos x="265" y="82"/>
                        </a:cxn>
                        <a:cxn ang="0">
                          <a:pos x="293" y="55"/>
                        </a:cxn>
                      </a:cxnLst>
                      <a:rect l="0" t="0" r="r" b="b"/>
                      <a:pathLst>
                        <a:path w="293" h="176">
                          <a:moveTo>
                            <a:pt x="0" y="91"/>
                          </a:moveTo>
                          <a:cubicBezTo>
                            <a:pt x="12" y="54"/>
                            <a:pt x="42" y="33"/>
                            <a:pt x="64" y="0"/>
                          </a:cubicBezTo>
                          <a:cubicBezTo>
                            <a:pt x="73" y="3"/>
                            <a:pt x="86" y="1"/>
                            <a:pt x="92" y="9"/>
                          </a:cubicBezTo>
                          <a:cubicBezTo>
                            <a:pt x="100" y="19"/>
                            <a:pt x="97" y="34"/>
                            <a:pt x="101" y="46"/>
                          </a:cubicBezTo>
                          <a:cubicBezTo>
                            <a:pt x="104" y="56"/>
                            <a:pt x="122" y="109"/>
                            <a:pt x="128" y="128"/>
                          </a:cubicBezTo>
                          <a:cubicBezTo>
                            <a:pt x="135" y="149"/>
                            <a:pt x="174" y="174"/>
                            <a:pt x="174" y="174"/>
                          </a:cubicBezTo>
                          <a:cubicBezTo>
                            <a:pt x="192" y="171"/>
                            <a:pt x="214" y="176"/>
                            <a:pt x="229" y="165"/>
                          </a:cubicBezTo>
                          <a:cubicBezTo>
                            <a:pt x="239" y="158"/>
                            <a:pt x="235" y="140"/>
                            <a:pt x="238" y="128"/>
                          </a:cubicBezTo>
                          <a:cubicBezTo>
                            <a:pt x="247" y="95"/>
                            <a:pt x="243" y="105"/>
                            <a:pt x="265" y="82"/>
                          </a:cubicBezTo>
                          <a:cubicBezTo>
                            <a:pt x="277" y="49"/>
                            <a:pt x="265" y="55"/>
                            <a:pt x="293" y="55"/>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
                <p:nvSpPr>
                  <p:cNvPr id="77" name="Freeform 358"/>
                  <p:cNvSpPr>
                    <a:spLocks noChangeAspect="1"/>
                  </p:cNvSpPr>
                  <p:nvPr/>
                </p:nvSpPr>
                <p:spPr bwMode="auto">
                  <a:xfrm>
                    <a:off x="625" y="539"/>
                    <a:ext cx="32" cy="22"/>
                  </a:xfrm>
                  <a:custGeom>
                    <a:avLst/>
                    <a:gdLst/>
                    <a:ahLst/>
                    <a:cxnLst>
                      <a:cxn ang="0">
                        <a:pos x="0" y="45"/>
                      </a:cxn>
                      <a:cxn ang="0">
                        <a:pos x="64" y="0"/>
                      </a:cxn>
                    </a:cxnLst>
                    <a:rect l="0" t="0" r="r" b="b"/>
                    <a:pathLst>
                      <a:path w="64" h="45">
                        <a:moveTo>
                          <a:pt x="0" y="45"/>
                        </a:moveTo>
                        <a:cubicBezTo>
                          <a:pt x="31" y="39"/>
                          <a:pt x="64" y="41"/>
                          <a:pt x="64" y="0"/>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grpSp>
      </p:grpSp>
      <p:sp>
        <p:nvSpPr>
          <p:cNvPr id="181" name="Flèche courbée vers le bas 180"/>
          <p:cNvSpPr/>
          <p:nvPr/>
        </p:nvSpPr>
        <p:spPr>
          <a:xfrm>
            <a:off x="3000364" y="3500438"/>
            <a:ext cx="2071702" cy="714380"/>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2" name="ZoneTexte 181"/>
          <p:cNvSpPr txBox="1"/>
          <p:nvPr/>
        </p:nvSpPr>
        <p:spPr>
          <a:xfrm>
            <a:off x="571472" y="395372"/>
            <a:ext cx="7858180" cy="369332"/>
          </a:xfrm>
          <a:prstGeom prst="rect">
            <a:avLst/>
          </a:prstGeom>
          <a:solidFill>
            <a:schemeClr val="bg2"/>
          </a:solidFill>
          <a:ln>
            <a:solidFill>
              <a:srgbClr val="FF0000"/>
            </a:solidFill>
          </a:ln>
        </p:spPr>
        <p:txBody>
          <a:bodyPr wrap="square" rtlCol="0">
            <a:spAutoFit/>
          </a:bodyPr>
          <a:lstStyle/>
          <a:p>
            <a:pPr algn="ctr"/>
            <a:r>
              <a:rPr lang="fr-FR" b="1" dirty="0" smtClean="0">
                <a:solidFill>
                  <a:srgbClr val="FF0000"/>
                </a:solidFill>
              </a:rPr>
              <a:t>Exemple</a:t>
            </a:r>
            <a:r>
              <a:rPr lang="fr-FR" b="1" dirty="0" smtClean="0"/>
              <a:t>: </a:t>
            </a:r>
            <a:r>
              <a:rPr lang="fr-FR" b="1" dirty="0" smtClean="0">
                <a:solidFill>
                  <a:schemeClr val="accent1"/>
                </a:solidFill>
              </a:rPr>
              <a:t>Bactériocine classe </a:t>
            </a:r>
            <a:r>
              <a:rPr lang="fr-FR" b="1" dirty="0" err="1" smtClean="0">
                <a:solidFill>
                  <a:schemeClr val="accent1"/>
                </a:solidFill>
              </a:rPr>
              <a:t>IIa</a:t>
            </a:r>
            <a:r>
              <a:rPr lang="fr-FR" b="1" dirty="0" smtClean="0"/>
              <a:t>, activité similaire à celle </a:t>
            </a:r>
            <a:r>
              <a:rPr lang="fr-FR" b="1" dirty="0" smtClean="0">
                <a:solidFill>
                  <a:schemeClr val="accent1"/>
                </a:solidFill>
              </a:rPr>
              <a:t>des ATB </a:t>
            </a:r>
            <a:endParaRPr lang="fr-FR" b="1" dirty="0">
              <a:solidFill>
                <a:schemeClr val="accent1"/>
              </a:solidFill>
            </a:endParaRPr>
          </a:p>
        </p:txBody>
      </p:sp>
      <p:grpSp>
        <p:nvGrpSpPr>
          <p:cNvPr id="183" name="Groupe 182"/>
          <p:cNvGrpSpPr/>
          <p:nvPr/>
        </p:nvGrpSpPr>
        <p:grpSpPr>
          <a:xfrm>
            <a:off x="5323250" y="1534417"/>
            <a:ext cx="3535030" cy="5180731"/>
            <a:chOff x="5323250" y="1534417"/>
            <a:chExt cx="3535030" cy="5180731"/>
          </a:xfrm>
        </p:grpSpPr>
        <p:grpSp>
          <p:nvGrpSpPr>
            <p:cNvPr id="184" name="Groupe 183"/>
            <p:cNvGrpSpPr/>
            <p:nvPr/>
          </p:nvGrpSpPr>
          <p:grpSpPr>
            <a:xfrm>
              <a:off x="5323250" y="1534417"/>
              <a:ext cx="3535030" cy="5180731"/>
              <a:chOff x="5323250" y="1534417"/>
              <a:chExt cx="3535030" cy="5180731"/>
            </a:xfrm>
          </p:grpSpPr>
          <p:grpSp>
            <p:nvGrpSpPr>
              <p:cNvPr id="186" name="Group 461"/>
              <p:cNvGrpSpPr>
                <a:grpSpLocks noChangeAspect="1"/>
              </p:cNvGrpSpPr>
              <p:nvPr/>
            </p:nvGrpSpPr>
            <p:grpSpPr bwMode="auto">
              <a:xfrm>
                <a:off x="5429924" y="3786190"/>
                <a:ext cx="928026" cy="1660047"/>
                <a:chOff x="159" y="1030"/>
                <a:chExt cx="546" cy="976"/>
              </a:xfrm>
            </p:grpSpPr>
            <p:grpSp>
              <p:nvGrpSpPr>
                <p:cNvPr id="362" name="Group 462"/>
                <p:cNvGrpSpPr>
                  <a:grpSpLocks noChangeAspect="1"/>
                </p:cNvGrpSpPr>
                <p:nvPr/>
              </p:nvGrpSpPr>
              <p:grpSpPr bwMode="auto">
                <a:xfrm>
                  <a:off x="559" y="1570"/>
                  <a:ext cx="146" cy="436"/>
                  <a:chOff x="848" y="1424"/>
                  <a:chExt cx="73" cy="218"/>
                </a:xfrm>
              </p:grpSpPr>
              <p:pic>
                <p:nvPicPr>
                  <p:cNvPr id="375" name="Picture 463"/>
                  <p:cNvPicPr>
                    <a:picLocks noChangeAspect="1" noChangeArrowheads="1"/>
                  </p:cNvPicPr>
                  <p:nvPr/>
                </p:nvPicPr>
                <p:blipFill>
                  <a:blip r:embed="rId4"/>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376" name="Picture 464"/>
                  <p:cNvPicPr>
                    <a:picLocks noChangeAspect="1" noChangeArrowheads="1"/>
                  </p:cNvPicPr>
                  <p:nvPr/>
                </p:nvPicPr>
                <p:blipFill>
                  <a:blip r:embed="rId3"/>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363" name="Group 465"/>
                <p:cNvGrpSpPr>
                  <a:grpSpLocks noChangeAspect="1"/>
                </p:cNvGrpSpPr>
                <p:nvPr/>
              </p:nvGrpSpPr>
              <p:grpSpPr bwMode="auto">
                <a:xfrm>
                  <a:off x="359" y="1304"/>
                  <a:ext cx="146" cy="423"/>
                  <a:chOff x="748" y="1288"/>
                  <a:chExt cx="73" cy="212"/>
                </a:xfrm>
              </p:grpSpPr>
              <p:pic>
                <p:nvPicPr>
                  <p:cNvPr id="373" name="Picture 466"/>
                  <p:cNvPicPr>
                    <a:picLocks noChangeAspect="1" noChangeArrowheads="1"/>
                  </p:cNvPicPr>
                  <p:nvPr/>
                </p:nvPicPr>
                <p:blipFill>
                  <a:blip r:embed="rId4"/>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374" name="Picture 467"/>
                  <p:cNvPicPr>
                    <a:picLocks noChangeAspect="1" noChangeArrowheads="1"/>
                  </p:cNvPicPr>
                  <p:nvPr/>
                </p:nvPicPr>
                <p:blipFill>
                  <a:blip r:embed="rId3"/>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364" name="Group 468"/>
                <p:cNvGrpSpPr>
                  <a:grpSpLocks noChangeAspect="1"/>
                </p:cNvGrpSpPr>
                <p:nvPr/>
              </p:nvGrpSpPr>
              <p:grpSpPr bwMode="auto">
                <a:xfrm>
                  <a:off x="461" y="1440"/>
                  <a:ext cx="144" cy="417"/>
                  <a:chOff x="799" y="1356"/>
                  <a:chExt cx="72" cy="209"/>
                </a:xfrm>
              </p:grpSpPr>
              <p:pic>
                <p:nvPicPr>
                  <p:cNvPr id="371" name="Picture 469"/>
                  <p:cNvPicPr>
                    <a:picLocks noChangeAspect="1" noChangeArrowheads="1"/>
                  </p:cNvPicPr>
                  <p:nvPr/>
                </p:nvPicPr>
                <p:blipFill>
                  <a:blip r:embed="rId4"/>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372" name="Picture 470"/>
                  <p:cNvPicPr>
                    <a:picLocks noChangeAspect="1" noChangeArrowheads="1"/>
                  </p:cNvPicPr>
                  <p:nvPr/>
                </p:nvPicPr>
                <p:blipFill>
                  <a:blip r:embed="rId3"/>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365" name="Group 471"/>
                <p:cNvGrpSpPr>
                  <a:grpSpLocks noChangeAspect="1"/>
                </p:cNvGrpSpPr>
                <p:nvPr/>
              </p:nvGrpSpPr>
              <p:grpSpPr bwMode="auto">
                <a:xfrm>
                  <a:off x="259" y="1166"/>
                  <a:ext cx="146" cy="431"/>
                  <a:chOff x="698" y="1219"/>
                  <a:chExt cx="73" cy="216"/>
                </a:xfrm>
              </p:grpSpPr>
              <p:pic>
                <p:nvPicPr>
                  <p:cNvPr id="369" name="Picture 472"/>
                  <p:cNvPicPr>
                    <a:picLocks noChangeAspect="1" noChangeArrowheads="1"/>
                  </p:cNvPicPr>
                  <p:nvPr/>
                </p:nvPicPr>
                <p:blipFill>
                  <a:blip r:embed="rId4"/>
                  <a:srcRect/>
                  <a:stretch>
                    <a:fillRect/>
                  </a:stretch>
                </p:blipFill>
                <p:spPr bwMode="auto">
                  <a:xfrm>
                    <a:off x="699" y="1248"/>
                    <a:ext cx="49" cy="187"/>
                  </a:xfrm>
                  <a:prstGeom prst="rect">
                    <a:avLst/>
                  </a:prstGeom>
                  <a:noFill/>
                  <a:ln w="9525">
                    <a:noFill/>
                    <a:miter lim="800000"/>
                    <a:headEnd/>
                    <a:tailEnd/>
                  </a:ln>
                </p:spPr>
              </p:pic>
              <p:pic>
                <p:nvPicPr>
                  <p:cNvPr id="370" name="Picture 473"/>
                  <p:cNvPicPr>
                    <a:picLocks noChangeAspect="1" noChangeArrowheads="1"/>
                  </p:cNvPicPr>
                  <p:nvPr/>
                </p:nvPicPr>
                <p:blipFill>
                  <a:blip r:embed="rId3"/>
                  <a:srcRect/>
                  <a:stretch>
                    <a:fillRect/>
                  </a:stretch>
                </p:blipFill>
                <p:spPr bwMode="auto">
                  <a:xfrm>
                    <a:off x="698" y="1219"/>
                    <a:ext cx="73" cy="94"/>
                  </a:xfrm>
                  <a:prstGeom prst="rect">
                    <a:avLst/>
                  </a:prstGeom>
                  <a:blipFill dpi="0" rotWithShape="0">
                    <a:blip/>
                    <a:srcRect/>
                    <a:stretch>
                      <a:fillRect/>
                    </a:stretch>
                  </a:blipFill>
                  <a:ln w="9525">
                    <a:noFill/>
                    <a:miter lim="800000"/>
                    <a:headEnd/>
                    <a:tailEnd/>
                  </a:ln>
                </p:spPr>
              </p:pic>
            </p:grpSp>
            <p:grpSp>
              <p:nvGrpSpPr>
                <p:cNvPr id="366" name="Group 474"/>
                <p:cNvGrpSpPr>
                  <a:grpSpLocks noChangeAspect="1"/>
                </p:cNvGrpSpPr>
                <p:nvPr/>
              </p:nvGrpSpPr>
              <p:grpSpPr bwMode="auto">
                <a:xfrm>
                  <a:off x="159" y="1030"/>
                  <a:ext cx="146" cy="438"/>
                  <a:chOff x="648" y="1151"/>
                  <a:chExt cx="73" cy="219"/>
                </a:xfrm>
              </p:grpSpPr>
              <p:pic>
                <p:nvPicPr>
                  <p:cNvPr id="367" name="Picture 475"/>
                  <p:cNvPicPr>
                    <a:picLocks noChangeAspect="1" noChangeArrowheads="1"/>
                  </p:cNvPicPr>
                  <p:nvPr/>
                </p:nvPicPr>
                <p:blipFill>
                  <a:blip r:embed="rId4"/>
                  <a:srcRect/>
                  <a:stretch>
                    <a:fillRect/>
                  </a:stretch>
                </p:blipFill>
                <p:spPr bwMode="auto">
                  <a:xfrm>
                    <a:off x="654" y="1183"/>
                    <a:ext cx="49" cy="187"/>
                  </a:xfrm>
                  <a:prstGeom prst="rect">
                    <a:avLst/>
                  </a:prstGeom>
                  <a:noFill/>
                  <a:ln w="9525">
                    <a:noFill/>
                    <a:miter lim="800000"/>
                    <a:headEnd/>
                    <a:tailEnd/>
                  </a:ln>
                </p:spPr>
              </p:pic>
              <p:pic>
                <p:nvPicPr>
                  <p:cNvPr id="368" name="Picture 476"/>
                  <p:cNvPicPr>
                    <a:picLocks noChangeAspect="1" noChangeArrowheads="1"/>
                  </p:cNvPicPr>
                  <p:nvPr/>
                </p:nvPicPr>
                <p:blipFill>
                  <a:blip r:embed="rId3"/>
                  <a:srcRect/>
                  <a:stretch>
                    <a:fillRect/>
                  </a:stretch>
                </p:blipFill>
                <p:spPr bwMode="auto">
                  <a:xfrm>
                    <a:off x="648" y="1151"/>
                    <a:ext cx="73" cy="94"/>
                  </a:xfrm>
                  <a:prstGeom prst="rect">
                    <a:avLst/>
                  </a:prstGeom>
                  <a:blipFill dpi="0" rotWithShape="0">
                    <a:blip/>
                    <a:srcRect/>
                    <a:stretch>
                      <a:fillRect/>
                    </a:stretch>
                  </a:blipFill>
                  <a:ln w="9525">
                    <a:noFill/>
                    <a:miter lim="800000"/>
                    <a:headEnd/>
                    <a:tailEnd/>
                  </a:ln>
                </p:spPr>
              </p:pic>
            </p:grpSp>
          </p:grpSp>
          <p:grpSp>
            <p:nvGrpSpPr>
              <p:cNvPr id="187" name="Group 477"/>
              <p:cNvGrpSpPr>
                <a:grpSpLocks noChangeAspect="1"/>
              </p:cNvGrpSpPr>
              <p:nvPr/>
            </p:nvGrpSpPr>
            <p:grpSpPr bwMode="auto">
              <a:xfrm flipH="1" flipV="1">
                <a:off x="5358486" y="4429132"/>
                <a:ext cx="928026" cy="1666048"/>
                <a:chOff x="648" y="1151"/>
                <a:chExt cx="273" cy="491"/>
              </a:xfrm>
            </p:grpSpPr>
            <p:grpSp>
              <p:nvGrpSpPr>
                <p:cNvPr id="347" name="Group 478"/>
                <p:cNvGrpSpPr>
                  <a:grpSpLocks noChangeAspect="1"/>
                </p:cNvGrpSpPr>
                <p:nvPr/>
              </p:nvGrpSpPr>
              <p:grpSpPr bwMode="auto">
                <a:xfrm>
                  <a:off x="848" y="1424"/>
                  <a:ext cx="73" cy="218"/>
                  <a:chOff x="848" y="1424"/>
                  <a:chExt cx="73" cy="218"/>
                </a:xfrm>
              </p:grpSpPr>
              <p:pic>
                <p:nvPicPr>
                  <p:cNvPr id="360" name="Picture 479"/>
                  <p:cNvPicPr>
                    <a:picLocks noChangeAspect="1" noChangeArrowheads="1"/>
                  </p:cNvPicPr>
                  <p:nvPr/>
                </p:nvPicPr>
                <p:blipFill>
                  <a:blip r:embed="rId4"/>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361" name="Picture 480"/>
                  <p:cNvPicPr>
                    <a:picLocks noChangeAspect="1" noChangeArrowheads="1"/>
                  </p:cNvPicPr>
                  <p:nvPr/>
                </p:nvPicPr>
                <p:blipFill>
                  <a:blip r:embed="rId3"/>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348" name="Group 481"/>
                <p:cNvGrpSpPr>
                  <a:grpSpLocks noChangeAspect="1"/>
                </p:cNvGrpSpPr>
                <p:nvPr/>
              </p:nvGrpSpPr>
              <p:grpSpPr bwMode="auto">
                <a:xfrm>
                  <a:off x="748" y="1288"/>
                  <a:ext cx="73" cy="212"/>
                  <a:chOff x="748" y="1288"/>
                  <a:chExt cx="73" cy="212"/>
                </a:xfrm>
              </p:grpSpPr>
              <p:pic>
                <p:nvPicPr>
                  <p:cNvPr id="358" name="Picture 482"/>
                  <p:cNvPicPr>
                    <a:picLocks noChangeAspect="1" noChangeArrowheads="1"/>
                  </p:cNvPicPr>
                  <p:nvPr/>
                </p:nvPicPr>
                <p:blipFill>
                  <a:blip r:embed="rId4"/>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359" name="Picture 483"/>
                  <p:cNvPicPr>
                    <a:picLocks noChangeAspect="1" noChangeArrowheads="1"/>
                  </p:cNvPicPr>
                  <p:nvPr/>
                </p:nvPicPr>
                <p:blipFill>
                  <a:blip r:embed="rId3"/>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349" name="Group 484"/>
                <p:cNvGrpSpPr>
                  <a:grpSpLocks noChangeAspect="1"/>
                </p:cNvGrpSpPr>
                <p:nvPr/>
              </p:nvGrpSpPr>
              <p:grpSpPr bwMode="auto">
                <a:xfrm>
                  <a:off x="799" y="1356"/>
                  <a:ext cx="72" cy="209"/>
                  <a:chOff x="799" y="1356"/>
                  <a:chExt cx="72" cy="209"/>
                </a:xfrm>
              </p:grpSpPr>
              <p:pic>
                <p:nvPicPr>
                  <p:cNvPr id="356" name="Picture 485"/>
                  <p:cNvPicPr>
                    <a:picLocks noChangeAspect="1" noChangeArrowheads="1"/>
                  </p:cNvPicPr>
                  <p:nvPr/>
                </p:nvPicPr>
                <p:blipFill>
                  <a:blip r:embed="rId4"/>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357" name="Picture 486"/>
                  <p:cNvPicPr>
                    <a:picLocks noChangeAspect="1" noChangeArrowheads="1"/>
                  </p:cNvPicPr>
                  <p:nvPr/>
                </p:nvPicPr>
                <p:blipFill>
                  <a:blip r:embed="rId3"/>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350" name="Group 487"/>
                <p:cNvGrpSpPr>
                  <a:grpSpLocks noChangeAspect="1"/>
                </p:cNvGrpSpPr>
                <p:nvPr/>
              </p:nvGrpSpPr>
              <p:grpSpPr bwMode="auto">
                <a:xfrm>
                  <a:off x="698" y="1219"/>
                  <a:ext cx="73" cy="216"/>
                  <a:chOff x="698" y="1219"/>
                  <a:chExt cx="73" cy="216"/>
                </a:xfrm>
              </p:grpSpPr>
              <p:pic>
                <p:nvPicPr>
                  <p:cNvPr id="354" name="Picture 488"/>
                  <p:cNvPicPr>
                    <a:picLocks noChangeAspect="1" noChangeArrowheads="1"/>
                  </p:cNvPicPr>
                  <p:nvPr/>
                </p:nvPicPr>
                <p:blipFill>
                  <a:blip r:embed="rId4"/>
                  <a:srcRect/>
                  <a:stretch>
                    <a:fillRect/>
                  </a:stretch>
                </p:blipFill>
                <p:spPr bwMode="auto">
                  <a:xfrm>
                    <a:off x="699" y="1248"/>
                    <a:ext cx="49" cy="187"/>
                  </a:xfrm>
                  <a:prstGeom prst="rect">
                    <a:avLst/>
                  </a:prstGeom>
                  <a:noFill/>
                  <a:ln w="9525">
                    <a:noFill/>
                    <a:miter lim="800000"/>
                    <a:headEnd/>
                    <a:tailEnd/>
                  </a:ln>
                </p:spPr>
              </p:pic>
              <p:pic>
                <p:nvPicPr>
                  <p:cNvPr id="355" name="Picture 489"/>
                  <p:cNvPicPr>
                    <a:picLocks noChangeAspect="1" noChangeArrowheads="1"/>
                  </p:cNvPicPr>
                  <p:nvPr/>
                </p:nvPicPr>
                <p:blipFill>
                  <a:blip r:embed="rId3"/>
                  <a:srcRect/>
                  <a:stretch>
                    <a:fillRect/>
                  </a:stretch>
                </p:blipFill>
                <p:spPr bwMode="auto">
                  <a:xfrm>
                    <a:off x="698" y="1219"/>
                    <a:ext cx="73" cy="94"/>
                  </a:xfrm>
                  <a:prstGeom prst="rect">
                    <a:avLst/>
                  </a:prstGeom>
                  <a:blipFill dpi="0" rotWithShape="0">
                    <a:blip/>
                    <a:srcRect/>
                    <a:stretch>
                      <a:fillRect/>
                    </a:stretch>
                  </a:blipFill>
                  <a:ln w="9525">
                    <a:noFill/>
                    <a:miter lim="800000"/>
                    <a:headEnd/>
                    <a:tailEnd/>
                  </a:ln>
                </p:spPr>
              </p:pic>
            </p:grpSp>
            <p:grpSp>
              <p:nvGrpSpPr>
                <p:cNvPr id="351" name="Group 490"/>
                <p:cNvGrpSpPr>
                  <a:grpSpLocks noChangeAspect="1"/>
                </p:cNvGrpSpPr>
                <p:nvPr/>
              </p:nvGrpSpPr>
              <p:grpSpPr bwMode="auto">
                <a:xfrm>
                  <a:off x="648" y="1151"/>
                  <a:ext cx="73" cy="219"/>
                  <a:chOff x="648" y="1151"/>
                  <a:chExt cx="73" cy="219"/>
                </a:xfrm>
              </p:grpSpPr>
              <p:pic>
                <p:nvPicPr>
                  <p:cNvPr id="352" name="Picture 491"/>
                  <p:cNvPicPr>
                    <a:picLocks noChangeAspect="1" noChangeArrowheads="1"/>
                  </p:cNvPicPr>
                  <p:nvPr/>
                </p:nvPicPr>
                <p:blipFill>
                  <a:blip r:embed="rId4"/>
                  <a:srcRect/>
                  <a:stretch>
                    <a:fillRect/>
                  </a:stretch>
                </p:blipFill>
                <p:spPr bwMode="auto">
                  <a:xfrm>
                    <a:off x="654" y="1183"/>
                    <a:ext cx="49" cy="187"/>
                  </a:xfrm>
                  <a:prstGeom prst="rect">
                    <a:avLst/>
                  </a:prstGeom>
                  <a:noFill/>
                  <a:ln w="9525">
                    <a:noFill/>
                    <a:miter lim="800000"/>
                    <a:headEnd/>
                    <a:tailEnd/>
                  </a:ln>
                </p:spPr>
              </p:pic>
              <p:pic>
                <p:nvPicPr>
                  <p:cNvPr id="353" name="Picture 492"/>
                  <p:cNvPicPr>
                    <a:picLocks noChangeAspect="1" noChangeArrowheads="1"/>
                  </p:cNvPicPr>
                  <p:nvPr/>
                </p:nvPicPr>
                <p:blipFill>
                  <a:blip r:embed="rId3"/>
                  <a:srcRect/>
                  <a:stretch>
                    <a:fillRect/>
                  </a:stretch>
                </p:blipFill>
                <p:spPr bwMode="auto">
                  <a:xfrm>
                    <a:off x="648" y="1151"/>
                    <a:ext cx="73" cy="94"/>
                  </a:xfrm>
                  <a:prstGeom prst="rect">
                    <a:avLst/>
                  </a:prstGeom>
                  <a:blipFill dpi="0" rotWithShape="0">
                    <a:blip/>
                    <a:srcRect/>
                    <a:stretch>
                      <a:fillRect/>
                    </a:stretch>
                  </a:blipFill>
                  <a:ln w="9525">
                    <a:noFill/>
                    <a:miter lim="800000"/>
                    <a:headEnd/>
                    <a:tailEnd/>
                  </a:ln>
                </p:spPr>
              </p:pic>
            </p:grpSp>
          </p:grpSp>
          <p:grpSp>
            <p:nvGrpSpPr>
              <p:cNvPr id="188" name="Groupe 187"/>
              <p:cNvGrpSpPr/>
              <p:nvPr/>
            </p:nvGrpSpPr>
            <p:grpSpPr>
              <a:xfrm>
                <a:off x="5323250" y="1534417"/>
                <a:ext cx="3535030" cy="5180731"/>
                <a:chOff x="4429124" y="549274"/>
                <a:chExt cx="4214843" cy="5180731"/>
              </a:xfrm>
            </p:grpSpPr>
            <p:pic>
              <p:nvPicPr>
                <p:cNvPr id="189" name="Picture 359"/>
                <p:cNvPicPr>
                  <a:picLocks noChangeAspect="1" noChangeArrowheads="1"/>
                </p:cNvPicPr>
                <p:nvPr/>
              </p:nvPicPr>
              <p:blipFill>
                <a:blip r:embed="rId2"/>
                <a:srcRect/>
                <a:stretch>
                  <a:fillRect/>
                </a:stretch>
              </p:blipFill>
              <p:spPr bwMode="auto">
                <a:xfrm>
                  <a:off x="5636886" y="2640012"/>
                  <a:ext cx="248007" cy="320009"/>
                </a:xfrm>
                <a:prstGeom prst="rect">
                  <a:avLst/>
                </a:prstGeom>
                <a:blipFill dpi="0" rotWithShape="0">
                  <a:blip/>
                  <a:srcRect/>
                  <a:stretch>
                    <a:fillRect/>
                  </a:stretch>
                </a:blipFill>
                <a:ln w="9525">
                  <a:noFill/>
                  <a:miter lim="800000"/>
                  <a:headEnd/>
                  <a:tailEnd/>
                </a:ln>
              </p:spPr>
            </p:pic>
            <p:pic>
              <p:nvPicPr>
                <p:cNvPr id="190" name="Picture 360"/>
                <p:cNvPicPr>
                  <a:picLocks noChangeAspect="1" noChangeArrowheads="1"/>
                </p:cNvPicPr>
                <p:nvPr/>
              </p:nvPicPr>
              <p:blipFill>
                <a:blip r:embed="rId3"/>
                <a:srcRect/>
                <a:stretch>
                  <a:fillRect/>
                </a:stretch>
              </p:blipFill>
              <p:spPr bwMode="auto">
                <a:xfrm>
                  <a:off x="5332086" y="3009899"/>
                  <a:ext cx="248007" cy="320009"/>
                </a:xfrm>
                <a:prstGeom prst="rect">
                  <a:avLst/>
                </a:prstGeom>
                <a:blipFill dpi="0" rotWithShape="0">
                  <a:blip/>
                  <a:srcRect/>
                  <a:stretch>
                    <a:fillRect/>
                  </a:stretch>
                </a:blipFill>
                <a:ln w="9525">
                  <a:noFill/>
                  <a:miter lim="800000"/>
                  <a:headEnd/>
                  <a:tailEnd/>
                </a:ln>
              </p:spPr>
            </p:pic>
            <p:pic>
              <p:nvPicPr>
                <p:cNvPr id="191" name="Picture 361"/>
                <p:cNvPicPr>
                  <a:picLocks noChangeAspect="1" noChangeArrowheads="1"/>
                </p:cNvPicPr>
                <p:nvPr/>
              </p:nvPicPr>
              <p:blipFill>
                <a:blip r:embed="rId2"/>
                <a:srcRect/>
                <a:stretch>
                  <a:fillRect/>
                </a:stretch>
              </p:blipFill>
              <p:spPr bwMode="auto">
                <a:xfrm>
                  <a:off x="5624186" y="3009899"/>
                  <a:ext cx="248007" cy="320009"/>
                </a:xfrm>
                <a:prstGeom prst="rect">
                  <a:avLst/>
                </a:prstGeom>
                <a:blipFill dpi="0" rotWithShape="0">
                  <a:blip/>
                  <a:srcRect/>
                  <a:stretch>
                    <a:fillRect/>
                  </a:stretch>
                </a:blipFill>
                <a:ln w="9525">
                  <a:noFill/>
                  <a:miter lim="800000"/>
                  <a:headEnd/>
                  <a:tailEnd/>
                </a:ln>
              </p:spPr>
            </p:pic>
            <p:pic>
              <p:nvPicPr>
                <p:cNvPr id="192" name="Picture 362"/>
                <p:cNvPicPr>
                  <a:picLocks noChangeAspect="1" noChangeArrowheads="1"/>
                </p:cNvPicPr>
                <p:nvPr/>
              </p:nvPicPr>
              <p:blipFill>
                <a:blip r:embed="rId3"/>
                <a:srcRect/>
                <a:stretch>
                  <a:fillRect/>
                </a:stretch>
              </p:blipFill>
              <p:spPr bwMode="auto">
                <a:xfrm>
                  <a:off x="5166161" y="3194050"/>
                  <a:ext cx="252007" cy="318010"/>
                </a:xfrm>
                <a:prstGeom prst="rect">
                  <a:avLst/>
                </a:prstGeom>
                <a:blipFill dpi="0" rotWithShape="0">
                  <a:blip/>
                  <a:srcRect/>
                  <a:stretch>
                    <a:fillRect/>
                  </a:stretch>
                </a:blipFill>
                <a:ln w="9525">
                  <a:noFill/>
                  <a:miter lim="800000"/>
                  <a:headEnd/>
                  <a:tailEnd/>
                </a:ln>
              </p:spPr>
            </p:pic>
            <p:pic>
              <p:nvPicPr>
                <p:cNvPr id="193" name="Picture 363"/>
                <p:cNvPicPr>
                  <a:picLocks noChangeAspect="1" noChangeArrowheads="1"/>
                </p:cNvPicPr>
                <p:nvPr/>
              </p:nvPicPr>
              <p:blipFill>
                <a:blip r:embed="rId2"/>
                <a:srcRect/>
                <a:stretch>
                  <a:fillRect/>
                </a:stretch>
              </p:blipFill>
              <p:spPr bwMode="auto">
                <a:xfrm>
                  <a:off x="5771824" y="2824163"/>
                  <a:ext cx="248007" cy="318008"/>
                </a:xfrm>
                <a:prstGeom prst="rect">
                  <a:avLst/>
                </a:prstGeom>
                <a:blipFill dpi="0" rotWithShape="0">
                  <a:blip/>
                  <a:srcRect/>
                  <a:stretch>
                    <a:fillRect/>
                  </a:stretch>
                </a:blipFill>
                <a:ln w="9525">
                  <a:noFill/>
                  <a:miter lim="800000"/>
                  <a:headEnd/>
                  <a:tailEnd/>
                </a:ln>
              </p:spPr>
            </p:pic>
            <p:pic>
              <p:nvPicPr>
                <p:cNvPr id="194" name="Picture 364"/>
                <p:cNvPicPr>
                  <a:picLocks noChangeAspect="1" noChangeArrowheads="1"/>
                </p:cNvPicPr>
                <p:nvPr/>
              </p:nvPicPr>
              <p:blipFill>
                <a:blip r:embed="rId3"/>
                <a:srcRect/>
                <a:stretch>
                  <a:fillRect/>
                </a:stretch>
              </p:blipFill>
              <p:spPr bwMode="auto">
                <a:xfrm>
                  <a:off x="5467024" y="3194050"/>
                  <a:ext cx="248007" cy="318010"/>
                </a:xfrm>
                <a:prstGeom prst="rect">
                  <a:avLst/>
                </a:prstGeom>
                <a:blipFill dpi="0" rotWithShape="0">
                  <a:blip/>
                  <a:srcRect/>
                  <a:stretch>
                    <a:fillRect/>
                  </a:stretch>
                </a:blipFill>
                <a:ln w="9525">
                  <a:noFill/>
                  <a:miter lim="800000"/>
                  <a:headEnd/>
                  <a:tailEnd/>
                </a:ln>
              </p:spPr>
            </p:pic>
            <p:sp>
              <p:nvSpPr>
                <p:cNvPr id="195" name="Text Box 365"/>
                <p:cNvSpPr txBox="1">
                  <a:spLocks noChangeArrowheads="1"/>
                </p:cNvSpPr>
                <p:nvPr/>
              </p:nvSpPr>
              <p:spPr bwMode="auto">
                <a:xfrm>
                  <a:off x="4429124" y="586468"/>
                  <a:ext cx="1571635" cy="523220"/>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cs typeface="Arial" pitchFamily="34" charset="0"/>
                    </a:rPr>
                    <a:t>Bactériocine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cs typeface="Arial" pitchFamily="34" charset="0"/>
                    </a:rPr>
                    <a:t> de classe </a:t>
                  </a:r>
                  <a:r>
                    <a:rPr kumimoji="0" lang="fr-FR" sz="1400" b="1" i="0" u="none" strike="noStrike" cap="none" normalizeH="0" baseline="0" dirty="0" err="1" smtClean="0">
                      <a:ln>
                        <a:noFill/>
                      </a:ln>
                      <a:solidFill>
                        <a:schemeClr val="bg1"/>
                      </a:solidFill>
                      <a:effectLst/>
                      <a:latin typeface="Arial" pitchFamily="34" charset="0"/>
                      <a:cs typeface="Arial" pitchFamily="34" charset="0"/>
                    </a:rPr>
                    <a:t>IIa</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96" name="Picture 366"/>
                <p:cNvPicPr>
                  <a:picLocks noChangeAspect="1" noChangeArrowheads="1"/>
                </p:cNvPicPr>
                <p:nvPr/>
              </p:nvPicPr>
              <p:blipFill>
                <a:blip r:embed="rId2"/>
                <a:srcRect/>
                <a:stretch>
                  <a:fillRect/>
                </a:stretch>
              </p:blipFill>
              <p:spPr bwMode="auto">
                <a:xfrm>
                  <a:off x="5906761" y="3009899"/>
                  <a:ext cx="248007" cy="320009"/>
                </a:xfrm>
                <a:prstGeom prst="rect">
                  <a:avLst/>
                </a:prstGeom>
                <a:blipFill dpi="0" rotWithShape="0">
                  <a:blip/>
                  <a:srcRect/>
                  <a:stretch>
                    <a:fillRect/>
                  </a:stretch>
                </a:blipFill>
                <a:ln w="9525">
                  <a:noFill/>
                  <a:miter lim="800000"/>
                  <a:headEnd/>
                  <a:tailEnd/>
                </a:ln>
              </p:spPr>
            </p:pic>
            <p:pic>
              <p:nvPicPr>
                <p:cNvPr id="197" name="Picture 367"/>
                <p:cNvPicPr>
                  <a:picLocks noChangeAspect="1" noChangeArrowheads="1"/>
                </p:cNvPicPr>
                <p:nvPr/>
              </p:nvPicPr>
              <p:blipFill>
                <a:blip r:embed="rId2"/>
                <a:srcRect/>
                <a:stretch>
                  <a:fillRect/>
                </a:stretch>
              </p:blipFill>
              <p:spPr bwMode="auto">
                <a:xfrm>
                  <a:off x="5755124" y="3194050"/>
                  <a:ext cx="252007" cy="318010"/>
                </a:xfrm>
                <a:prstGeom prst="rect">
                  <a:avLst/>
                </a:prstGeom>
                <a:blipFill dpi="0" rotWithShape="0">
                  <a:blip/>
                  <a:srcRect/>
                  <a:stretch>
                    <a:fillRect/>
                  </a:stretch>
                </a:blipFill>
                <a:ln w="9525">
                  <a:noFill/>
                  <a:miter lim="800000"/>
                  <a:headEnd/>
                  <a:tailEnd/>
                </a:ln>
              </p:spPr>
            </p:pic>
            <p:pic>
              <p:nvPicPr>
                <p:cNvPr id="198" name="Picture 368"/>
                <p:cNvPicPr>
                  <a:picLocks noChangeAspect="1" noChangeArrowheads="1"/>
                </p:cNvPicPr>
                <p:nvPr/>
              </p:nvPicPr>
              <p:blipFill>
                <a:blip r:embed="rId3"/>
                <a:srcRect/>
                <a:stretch>
                  <a:fillRect/>
                </a:stretch>
              </p:blipFill>
              <p:spPr bwMode="auto">
                <a:xfrm>
                  <a:off x="6605674" y="3194050"/>
                  <a:ext cx="246008" cy="318010"/>
                </a:xfrm>
                <a:prstGeom prst="rect">
                  <a:avLst/>
                </a:prstGeom>
                <a:blipFill dpi="0" rotWithShape="0">
                  <a:blip/>
                  <a:srcRect/>
                  <a:stretch>
                    <a:fillRect/>
                  </a:stretch>
                </a:blipFill>
                <a:ln w="9525">
                  <a:noFill/>
                  <a:miter lim="800000"/>
                  <a:headEnd/>
                  <a:tailEnd/>
                </a:ln>
              </p:spPr>
            </p:pic>
            <p:pic>
              <p:nvPicPr>
                <p:cNvPr id="199" name="Picture 369"/>
                <p:cNvPicPr>
                  <a:picLocks noChangeAspect="1" noChangeArrowheads="1"/>
                </p:cNvPicPr>
                <p:nvPr/>
              </p:nvPicPr>
              <p:blipFill>
                <a:blip r:embed="rId3"/>
                <a:srcRect/>
                <a:stretch>
                  <a:fillRect/>
                </a:stretch>
              </p:blipFill>
              <p:spPr bwMode="auto">
                <a:xfrm>
                  <a:off x="6337736" y="3194050"/>
                  <a:ext cx="252007" cy="318010"/>
                </a:xfrm>
                <a:prstGeom prst="rect">
                  <a:avLst/>
                </a:prstGeom>
                <a:blipFill dpi="0" rotWithShape="0">
                  <a:blip/>
                  <a:srcRect/>
                  <a:stretch>
                    <a:fillRect/>
                  </a:stretch>
                </a:blipFill>
                <a:ln w="9525">
                  <a:noFill/>
                  <a:miter lim="800000"/>
                  <a:headEnd/>
                  <a:tailEnd/>
                </a:ln>
              </p:spPr>
            </p:pic>
            <p:grpSp>
              <p:nvGrpSpPr>
                <p:cNvPr id="200" name="Group 370"/>
                <p:cNvGrpSpPr>
                  <a:grpSpLocks noChangeAspect="1"/>
                </p:cNvGrpSpPr>
                <p:nvPr/>
              </p:nvGrpSpPr>
              <p:grpSpPr bwMode="auto">
                <a:xfrm>
                  <a:off x="6052628" y="3544888"/>
                  <a:ext cx="626016" cy="318008"/>
                  <a:chOff x="769" y="1576"/>
                  <a:chExt cx="368" cy="188"/>
                </a:xfrm>
              </p:grpSpPr>
              <p:pic>
                <p:nvPicPr>
                  <p:cNvPr id="345" name="Picture 371"/>
                  <p:cNvPicPr>
                    <a:picLocks noChangeAspect="1" noChangeArrowheads="1"/>
                  </p:cNvPicPr>
                  <p:nvPr/>
                </p:nvPicPr>
                <p:blipFill>
                  <a:blip r:embed="rId3"/>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346" name="Picture 372"/>
                  <p:cNvPicPr>
                    <a:picLocks noChangeAspect="1" noChangeArrowheads="1"/>
                  </p:cNvPicPr>
                  <p:nvPr/>
                </p:nvPicPr>
                <p:blipFill>
                  <a:blip r:embed="rId3"/>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201" name="Picture 373"/>
                <p:cNvPicPr>
                  <a:picLocks noChangeAspect="1" noChangeArrowheads="1"/>
                </p:cNvPicPr>
                <p:nvPr/>
              </p:nvPicPr>
              <p:blipFill>
                <a:blip r:embed="rId3"/>
                <a:srcRect/>
                <a:stretch>
                  <a:fillRect/>
                </a:stretch>
              </p:blipFill>
              <p:spPr bwMode="auto">
                <a:xfrm>
                  <a:off x="6738611" y="3376612"/>
                  <a:ext cx="248007" cy="320009"/>
                </a:xfrm>
                <a:prstGeom prst="rect">
                  <a:avLst/>
                </a:prstGeom>
                <a:blipFill dpi="0" rotWithShape="0">
                  <a:blip/>
                  <a:srcRect/>
                  <a:stretch>
                    <a:fillRect/>
                  </a:stretch>
                </a:blipFill>
                <a:ln w="9525">
                  <a:noFill/>
                  <a:miter lim="800000"/>
                  <a:headEnd/>
                  <a:tailEnd/>
                </a:ln>
              </p:spPr>
            </p:pic>
            <p:pic>
              <p:nvPicPr>
                <p:cNvPr id="202" name="Picture 374"/>
                <p:cNvPicPr>
                  <a:picLocks noChangeAspect="1" noChangeArrowheads="1"/>
                </p:cNvPicPr>
                <p:nvPr/>
              </p:nvPicPr>
              <p:blipFill>
                <a:blip r:embed="rId3"/>
                <a:srcRect/>
                <a:stretch>
                  <a:fillRect/>
                </a:stretch>
              </p:blipFill>
              <p:spPr bwMode="auto">
                <a:xfrm>
                  <a:off x="6755249" y="3544888"/>
                  <a:ext cx="252007" cy="318008"/>
                </a:xfrm>
                <a:prstGeom prst="rect">
                  <a:avLst/>
                </a:prstGeom>
                <a:blipFill dpi="0" rotWithShape="0">
                  <a:blip/>
                  <a:srcRect/>
                  <a:stretch>
                    <a:fillRect/>
                  </a:stretch>
                </a:blipFill>
                <a:ln w="9525">
                  <a:noFill/>
                  <a:miter lim="800000"/>
                  <a:headEnd/>
                  <a:tailEnd/>
                </a:ln>
              </p:spPr>
            </p:pic>
            <p:pic>
              <p:nvPicPr>
                <p:cNvPr id="203" name="Picture 375"/>
                <p:cNvPicPr>
                  <a:picLocks noChangeAspect="1" noChangeArrowheads="1"/>
                </p:cNvPicPr>
                <p:nvPr/>
              </p:nvPicPr>
              <p:blipFill>
                <a:blip r:embed="rId3"/>
                <a:srcRect/>
                <a:stretch>
                  <a:fillRect/>
                </a:stretch>
              </p:blipFill>
              <p:spPr bwMode="auto">
                <a:xfrm>
                  <a:off x="6472674" y="3376612"/>
                  <a:ext cx="252007" cy="320009"/>
                </a:xfrm>
                <a:prstGeom prst="rect">
                  <a:avLst/>
                </a:prstGeom>
                <a:blipFill dpi="0" rotWithShape="0">
                  <a:blip/>
                  <a:srcRect/>
                  <a:stretch>
                    <a:fillRect/>
                  </a:stretch>
                </a:blipFill>
                <a:ln w="9525">
                  <a:noFill/>
                  <a:miter lim="800000"/>
                  <a:headEnd/>
                  <a:tailEnd/>
                </a:ln>
              </p:spPr>
            </p:pic>
            <p:sp>
              <p:nvSpPr>
                <p:cNvPr id="204" name="Oval 376"/>
                <p:cNvSpPr>
                  <a:spLocks noChangeAspect="1" noChangeArrowheads="1"/>
                </p:cNvSpPr>
                <p:nvPr/>
              </p:nvSpPr>
              <p:spPr bwMode="auto">
                <a:xfrm>
                  <a:off x="5419608" y="2955925"/>
                  <a:ext cx="778023" cy="2774080"/>
                </a:xfrm>
                <a:prstGeom prst="ellipse">
                  <a:avLst/>
                </a:prstGeom>
                <a:solidFill>
                  <a:srgbClr val="B37384"/>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pic>
              <p:nvPicPr>
                <p:cNvPr id="205" name="Picture 377"/>
                <p:cNvPicPr>
                  <a:picLocks noChangeAspect="1" noChangeArrowheads="1"/>
                </p:cNvPicPr>
                <p:nvPr/>
              </p:nvPicPr>
              <p:blipFill>
                <a:blip r:embed="rId2"/>
                <a:srcRect/>
                <a:stretch>
                  <a:fillRect/>
                </a:stretch>
              </p:blipFill>
              <p:spPr bwMode="auto">
                <a:xfrm>
                  <a:off x="6176636" y="3376612"/>
                  <a:ext cx="248007" cy="320009"/>
                </a:xfrm>
                <a:prstGeom prst="rect">
                  <a:avLst/>
                </a:prstGeom>
                <a:blipFill dpi="0" rotWithShape="0">
                  <a:blip/>
                  <a:srcRect/>
                  <a:stretch>
                    <a:fillRect/>
                  </a:stretch>
                </a:blipFill>
                <a:ln w="9525">
                  <a:noFill/>
                  <a:miter lim="800000"/>
                  <a:headEnd/>
                  <a:tailEnd/>
                </a:ln>
              </p:spPr>
            </p:pic>
            <p:pic>
              <p:nvPicPr>
                <p:cNvPr id="206" name="Picture 378"/>
                <p:cNvPicPr>
                  <a:picLocks noChangeAspect="1" noChangeArrowheads="1"/>
                </p:cNvPicPr>
                <p:nvPr/>
              </p:nvPicPr>
              <p:blipFill>
                <a:blip r:embed="rId3"/>
                <a:srcRect/>
                <a:stretch>
                  <a:fillRect/>
                </a:stretch>
              </p:blipFill>
              <p:spPr bwMode="auto">
                <a:xfrm>
                  <a:off x="6481436" y="2640012"/>
                  <a:ext cx="248007" cy="320009"/>
                </a:xfrm>
                <a:prstGeom prst="rect">
                  <a:avLst/>
                </a:prstGeom>
                <a:blipFill dpi="0" rotWithShape="0">
                  <a:blip/>
                  <a:srcRect/>
                  <a:stretch>
                    <a:fillRect/>
                  </a:stretch>
                </a:blipFill>
                <a:ln w="9525">
                  <a:noFill/>
                  <a:miter lim="800000"/>
                  <a:headEnd/>
                  <a:tailEnd/>
                </a:ln>
              </p:spPr>
            </p:pic>
            <p:pic>
              <p:nvPicPr>
                <p:cNvPr id="207" name="Picture 379"/>
                <p:cNvPicPr>
                  <a:picLocks noChangeAspect="1" noChangeArrowheads="1"/>
                </p:cNvPicPr>
                <p:nvPr/>
              </p:nvPicPr>
              <p:blipFill>
                <a:blip r:embed="rId3"/>
                <a:srcRect/>
                <a:stretch>
                  <a:fillRect/>
                </a:stretch>
              </p:blipFill>
              <p:spPr bwMode="auto">
                <a:xfrm>
                  <a:off x="6359199" y="2816225"/>
                  <a:ext cx="248007" cy="318010"/>
                </a:xfrm>
                <a:prstGeom prst="rect">
                  <a:avLst/>
                </a:prstGeom>
                <a:blipFill dpi="0" rotWithShape="0">
                  <a:blip/>
                  <a:srcRect/>
                  <a:stretch>
                    <a:fillRect/>
                  </a:stretch>
                </a:blipFill>
                <a:ln w="9525">
                  <a:noFill/>
                  <a:miter lim="800000"/>
                  <a:headEnd/>
                  <a:tailEnd/>
                </a:ln>
              </p:spPr>
            </p:pic>
            <p:pic>
              <p:nvPicPr>
                <p:cNvPr id="208" name="Picture 380"/>
                <p:cNvPicPr>
                  <a:picLocks noChangeAspect="1" noChangeArrowheads="1"/>
                </p:cNvPicPr>
                <p:nvPr/>
              </p:nvPicPr>
              <p:blipFill>
                <a:blip r:embed="rId3"/>
                <a:srcRect/>
                <a:stretch>
                  <a:fillRect/>
                </a:stretch>
              </p:blipFill>
              <p:spPr bwMode="auto">
                <a:xfrm>
                  <a:off x="6616374" y="2890838"/>
                  <a:ext cx="248007" cy="318008"/>
                </a:xfrm>
                <a:prstGeom prst="rect">
                  <a:avLst/>
                </a:prstGeom>
                <a:blipFill dpi="0" rotWithShape="0">
                  <a:blip/>
                  <a:srcRect/>
                  <a:stretch>
                    <a:fillRect/>
                  </a:stretch>
                </a:blipFill>
                <a:ln w="9525">
                  <a:noFill/>
                  <a:miter lim="800000"/>
                  <a:headEnd/>
                  <a:tailEnd/>
                </a:ln>
              </p:spPr>
            </p:pic>
            <p:pic>
              <p:nvPicPr>
                <p:cNvPr id="209" name="Picture 381"/>
                <p:cNvPicPr>
                  <a:picLocks noChangeAspect="1" noChangeArrowheads="1"/>
                </p:cNvPicPr>
                <p:nvPr/>
              </p:nvPicPr>
              <p:blipFill>
                <a:blip r:embed="rId3"/>
                <a:srcRect/>
                <a:stretch>
                  <a:fillRect/>
                </a:stretch>
              </p:blipFill>
              <p:spPr bwMode="auto">
                <a:xfrm>
                  <a:off x="6751311" y="3009899"/>
                  <a:ext cx="248007" cy="320009"/>
                </a:xfrm>
                <a:prstGeom prst="rect">
                  <a:avLst/>
                </a:prstGeom>
                <a:blipFill dpi="0" rotWithShape="0">
                  <a:blip/>
                  <a:srcRect/>
                  <a:stretch>
                    <a:fillRect/>
                  </a:stretch>
                </a:blipFill>
                <a:ln w="9525">
                  <a:noFill/>
                  <a:miter lim="800000"/>
                  <a:headEnd/>
                  <a:tailEnd/>
                </a:ln>
              </p:spPr>
            </p:pic>
            <p:pic>
              <p:nvPicPr>
                <p:cNvPr id="210" name="Picture 382"/>
                <p:cNvPicPr>
                  <a:picLocks noChangeAspect="1" noChangeArrowheads="1"/>
                </p:cNvPicPr>
                <p:nvPr/>
              </p:nvPicPr>
              <p:blipFill>
                <a:blip r:embed="rId3"/>
                <a:srcRect/>
                <a:stretch>
                  <a:fillRect/>
                </a:stretch>
              </p:blipFill>
              <p:spPr bwMode="auto">
                <a:xfrm>
                  <a:off x="6468736" y="3009899"/>
                  <a:ext cx="248007" cy="320009"/>
                </a:xfrm>
                <a:prstGeom prst="rect">
                  <a:avLst/>
                </a:prstGeom>
                <a:blipFill dpi="0" rotWithShape="0">
                  <a:blip/>
                  <a:srcRect/>
                  <a:stretch>
                    <a:fillRect/>
                  </a:stretch>
                </a:blipFill>
                <a:ln w="9525">
                  <a:noFill/>
                  <a:miter lim="800000"/>
                  <a:headEnd/>
                  <a:tailEnd/>
                </a:ln>
              </p:spPr>
            </p:pic>
            <p:pic>
              <p:nvPicPr>
                <p:cNvPr id="211" name="Picture 383"/>
                <p:cNvPicPr>
                  <a:picLocks noChangeAspect="1" noChangeArrowheads="1"/>
                </p:cNvPicPr>
                <p:nvPr/>
              </p:nvPicPr>
              <p:blipFill>
                <a:blip r:embed="rId2"/>
                <a:srcRect/>
                <a:stretch>
                  <a:fillRect/>
                </a:stretch>
              </p:blipFill>
              <p:spPr bwMode="auto">
                <a:xfrm>
                  <a:off x="7069988" y="2640012"/>
                  <a:ext cx="250006" cy="320009"/>
                </a:xfrm>
                <a:prstGeom prst="rect">
                  <a:avLst/>
                </a:prstGeom>
                <a:blipFill dpi="0" rotWithShape="0">
                  <a:blip/>
                  <a:srcRect/>
                  <a:stretch>
                    <a:fillRect/>
                  </a:stretch>
                </a:blipFill>
                <a:ln w="9525">
                  <a:noFill/>
                  <a:miter lim="800000"/>
                  <a:headEnd/>
                  <a:tailEnd/>
                </a:ln>
              </p:spPr>
            </p:pic>
            <p:pic>
              <p:nvPicPr>
                <p:cNvPr id="212" name="Picture 384"/>
                <p:cNvPicPr>
                  <a:picLocks noChangeAspect="1" noChangeArrowheads="1"/>
                </p:cNvPicPr>
                <p:nvPr/>
              </p:nvPicPr>
              <p:blipFill>
                <a:blip r:embed="rId3"/>
                <a:srcRect/>
                <a:stretch>
                  <a:fillRect/>
                </a:stretch>
              </p:blipFill>
              <p:spPr bwMode="auto">
                <a:xfrm>
                  <a:off x="6916411" y="2824163"/>
                  <a:ext cx="248007" cy="318008"/>
                </a:xfrm>
                <a:prstGeom prst="rect">
                  <a:avLst/>
                </a:prstGeom>
                <a:blipFill dpi="0" rotWithShape="0">
                  <a:blip/>
                  <a:srcRect/>
                  <a:stretch>
                    <a:fillRect/>
                  </a:stretch>
                </a:blipFill>
                <a:ln w="9525">
                  <a:noFill/>
                  <a:miter lim="800000"/>
                  <a:headEnd/>
                  <a:tailEnd/>
                </a:ln>
              </p:spPr>
            </p:pic>
            <p:pic>
              <p:nvPicPr>
                <p:cNvPr id="213" name="Picture 385"/>
                <p:cNvPicPr>
                  <a:picLocks noChangeAspect="1" noChangeArrowheads="1"/>
                </p:cNvPicPr>
                <p:nvPr/>
              </p:nvPicPr>
              <p:blipFill>
                <a:blip r:embed="rId2"/>
                <a:srcRect/>
                <a:stretch>
                  <a:fillRect/>
                </a:stretch>
              </p:blipFill>
              <p:spPr bwMode="auto">
                <a:xfrm>
                  <a:off x="7207337" y="2824163"/>
                  <a:ext cx="246006" cy="318008"/>
                </a:xfrm>
                <a:prstGeom prst="rect">
                  <a:avLst/>
                </a:prstGeom>
                <a:blipFill dpi="0" rotWithShape="0">
                  <a:blip/>
                  <a:srcRect/>
                  <a:stretch>
                    <a:fillRect/>
                  </a:stretch>
                </a:blipFill>
                <a:ln w="9525">
                  <a:noFill/>
                  <a:miter lim="800000"/>
                  <a:headEnd/>
                  <a:tailEnd/>
                </a:ln>
              </p:spPr>
            </p:pic>
            <p:pic>
              <p:nvPicPr>
                <p:cNvPr id="214" name="Picture 386"/>
                <p:cNvPicPr>
                  <a:picLocks noChangeAspect="1" noChangeArrowheads="1"/>
                </p:cNvPicPr>
                <p:nvPr/>
              </p:nvPicPr>
              <p:blipFill>
                <a:blip r:embed="rId3"/>
                <a:srcRect/>
                <a:stretch>
                  <a:fillRect/>
                </a:stretch>
              </p:blipFill>
              <p:spPr bwMode="auto">
                <a:xfrm>
                  <a:off x="7051349" y="3009899"/>
                  <a:ext cx="248007" cy="320009"/>
                </a:xfrm>
                <a:prstGeom prst="rect">
                  <a:avLst/>
                </a:prstGeom>
                <a:blipFill dpi="0" rotWithShape="0">
                  <a:blip/>
                  <a:srcRect/>
                  <a:stretch>
                    <a:fillRect/>
                  </a:stretch>
                </a:blipFill>
                <a:ln w="9525">
                  <a:noFill/>
                  <a:miter lim="800000"/>
                  <a:headEnd/>
                  <a:tailEnd/>
                </a:ln>
              </p:spPr>
            </p:pic>
            <p:pic>
              <p:nvPicPr>
                <p:cNvPr id="215" name="Picture 387"/>
                <p:cNvPicPr>
                  <a:picLocks noChangeAspect="1" noChangeArrowheads="1"/>
                </p:cNvPicPr>
                <p:nvPr/>
              </p:nvPicPr>
              <p:blipFill>
                <a:blip r:embed="rId2"/>
                <a:srcRect/>
                <a:stretch>
                  <a:fillRect/>
                </a:stretch>
              </p:blipFill>
              <p:spPr bwMode="auto">
                <a:xfrm>
                  <a:off x="7341861" y="3009899"/>
                  <a:ext cx="248007" cy="320009"/>
                </a:xfrm>
                <a:prstGeom prst="rect">
                  <a:avLst/>
                </a:prstGeom>
                <a:blipFill dpi="0" rotWithShape="0">
                  <a:blip/>
                  <a:srcRect/>
                  <a:stretch>
                    <a:fillRect/>
                  </a:stretch>
                </a:blipFill>
                <a:ln w="9525">
                  <a:noFill/>
                  <a:miter lim="800000"/>
                  <a:headEnd/>
                  <a:tailEnd/>
                </a:ln>
              </p:spPr>
            </p:pic>
            <p:pic>
              <p:nvPicPr>
                <p:cNvPr id="216" name="Picture 388"/>
                <p:cNvPicPr>
                  <a:picLocks noChangeAspect="1" noChangeArrowheads="1"/>
                </p:cNvPicPr>
                <p:nvPr/>
              </p:nvPicPr>
              <p:blipFill>
                <a:blip r:embed="rId3"/>
                <a:srcRect/>
                <a:stretch>
                  <a:fillRect/>
                </a:stretch>
              </p:blipFill>
              <p:spPr bwMode="auto">
                <a:xfrm>
                  <a:off x="6885424" y="3194050"/>
                  <a:ext cx="252007" cy="318010"/>
                </a:xfrm>
                <a:prstGeom prst="rect">
                  <a:avLst/>
                </a:prstGeom>
                <a:blipFill dpi="0" rotWithShape="0">
                  <a:blip/>
                  <a:srcRect/>
                  <a:stretch>
                    <a:fillRect/>
                  </a:stretch>
                </a:blipFill>
                <a:ln w="9525">
                  <a:noFill/>
                  <a:miter lim="800000"/>
                  <a:headEnd/>
                  <a:tailEnd/>
                </a:ln>
              </p:spPr>
            </p:pic>
            <p:pic>
              <p:nvPicPr>
                <p:cNvPr id="217" name="Picture 389"/>
                <p:cNvPicPr>
                  <a:picLocks noChangeAspect="1" noChangeArrowheads="1"/>
                </p:cNvPicPr>
                <p:nvPr/>
              </p:nvPicPr>
              <p:blipFill>
                <a:blip r:embed="rId3"/>
                <a:srcRect/>
                <a:stretch>
                  <a:fillRect/>
                </a:stretch>
              </p:blipFill>
              <p:spPr bwMode="auto">
                <a:xfrm>
                  <a:off x="7186286" y="3194050"/>
                  <a:ext cx="248007" cy="318010"/>
                </a:xfrm>
                <a:prstGeom prst="rect">
                  <a:avLst/>
                </a:prstGeom>
                <a:blipFill dpi="0" rotWithShape="0">
                  <a:blip/>
                  <a:srcRect/>
                  <a:stretch>
                    <a:fillRect/>
                  </a:stretch>
                </a:blipFill>
                <a:ln w="9525">
                  <a:noFill/>
                  <a:miter lim="800000"/>
                  <a:headEnd/>
                  <a:tailEnd/>
                </a:ln>
              </p:spPr>
            </p:pic>
            <p:pic>
              <p:nvPicPr>
                <p:cNvPr id="218" name="Picture 390"/>
                <p:cNvPicPr>
                  <a:picLocks noChangeAspect="1" noChangeArrowheads="1"/>
                </p:cNvPicPr>
                <p:nvPr/>
              </p:nvPicPr>
              <p:blipFill>
                <a:blip r:embed="rId2"/>
                <a:srcRect/>
                <a:stretch>
                  <a:fillRect/>
                </a:stretch>
              </p:blipFill>
              <p:spPr bwMode="auto">
                <a:xfrm>
                  <a:off x="7474798" y="3194050"/>
                  <a:ext cx="250008" cy="318010"/>
                </a:xfrm>
                <a:prstGeom prst="rect">
                  <a:avLst/>
                </a:prstGeom>
                <a:blipFill dpi="0" rotWithShape="0">
                  <a:blip/>
                  <a:srcRect/>
                  <a:stretch>
                    <a:fillRect/>
                  </a:stretch>
                </a:blipFill>
                <a:ln w="9525">
                  <a:noFill/>
                  <a:miter lim="800000"/>
                  <a:headEnd/>
                  <a:tailEnd/>
                </a:ln>
              </p:spPr>
            </p:pic>
            <p:pic>
              <p:nvPicPr>
                <p:cNvPr id="219" name="Picture 391"/>
                <p:cNvPicPr>
                  <a:picLocks noChangeAspect="1" noChangeArrowheads="1"/>
                </p:cNvPicPr>
                <p:nvPr/>
              </p:nvPicPr>
              <p:blipFill>
                <a:blip r:embed="rId3"/>
                <a:srcRect/>
                <a:stretch>
                  <a:fillRect/>
                </a:stretch>
              </p:blipFill>
              <p:spPr bwMode="auto">
                <a:xfrm>
                  <a:off x="7321224" y="3376612"/>
                  <a:ext cx="248007" cy="320009"/>
                </a:xfrm>
                <a:prstGeom prst="rect">
                  <a:avLst/>
                </a:prstGeom>
                <a:blipFill dpi="0" rotWithShape="0">
                  <a:blip/>
                  <a:srcRect/>
                  <a:stretch>
                    <a:fillRect/>
                  </a:stretch>
                </a:blipFill>
                <a:ln w="9525">
                  <a:noFill/>
                  <a:miter lim="800000"/>
                  <a:headEnd/>
                  <a:tailEnd/>
                </a:ln>
              </p:spPr>
            </p:pic>
            <p:pic>
              <p:nvPicPr>
                <p:cNvPr id="220" name="Picture 392"/>
                <p:cNvPicPr>
                  <a:picLocks noChangeAspect="1" noChangeArrowheads="1"/>
                </p:cNvPicPr>
                <p:nvPr/>
              </p:nvPicPr>
              <p:blipFill>
                <a:blip r:embed="rId2"/>
                <a:srcRect/>
                <a:stretch>
                  <a:fillRect/>
                </a:stretch>
              </p:blipFill>
              <p:spPr bwMode="auto">
                <a:xfrm>
                  <a:off x="7611736" y="3376612"/>
                  <a:ext cx="248007" cy="320009"/>
                </a:xfrm>
                <a:prstGeom prst="rect">
                  <a:avLst/>
                </a:prstGeom>
                <a:blipFill dpi="0" rotWithShape="0">
                  <a:blip/>
                  <a:srcRect/>
                  <a:stretch>
                    <a:fillRect/>
                  </a:stretch>
                </a:blipFill>
                <a:ln w="9525">
                  <a:noFill/>
                  <a:miter lim="800000"/>
                  <a:headEnd/>
                  <a:tailEnd/>
                </a:ln>
              </p:spPr>
            </p:pic>
            <p:pic>
              <p:nvPicPr>
                <p:cNvPr id="221" name="Picture 393"/>
                <p:cNvPicPr>
                  <a:picLocks noChangeAspect="1" noChangeArrowheads="1"/>
                </p:cNvPicPr>
                <p:nvPr/>
              </p:nvPicPr>
              <p:blipFill>
                <a:blip r:embed="rId3"/>
                <a:srcRect/>
                <a:stretch>
                  <a:fillRect/>
                </a:stretch>
              </p:blipFill>
              <p:spPr bwMode="auto">
                <a:xfrm>
                  <a:off x="7020361" y="3376612"/>
                  <a:ext cx="252007" cy="320009"/>
                </a:xfrm>
                <a:prstGeom prst="rect">
                  <a:avLst/>
                </a:prstGeom>
                <a:blipFill dpi="0" rotWithShape="0">
                  <a:blip/>
                  <a:srcRect/>
                  <a:stretch>
                    <a:fillRect/>
                  </a:stretch>
                </a:blipFill>
                <a:ln w="9525">
                  <a:noFill/>
                  <a:miter lim="800000"/>
                  <a:headEnd/>
                  <a:tailEnd/>
                </a:ln>
              </p:spPr>
            </p:pic>
            <p:pic>
              <p:nvPicPr>
                <p:cNvPr id="222" name="Picture 394"/>
                <p:cNvPicPr>
                  <a:picLocks noChangeAspect="1" noChangeArrowheads="1"/>
                </p:cNvPicPr>
                <p:nvPr/>
              </p:nvPicPr>
              <p:blipFill>
                <a:blip r:embed="rId3"/>
                <a:srcRect/>
                <a:stretch>
                  <a:fillRect/>
                </a:stretch>
              </p:blipFill>
              <p:spPr bwMode="auto">
                <a:xfrm>
                  <a:off x="7503786" y="3560762"/>
                  <a:ext cx="248007" cy="320009"/>
                </a:xfrm>
                <a:prstGeom prst="rect">
                  <a:avLst/>
                </a:prstGeom>
                <a:blipFill dpi="0" rotWithShape="0">
                  <a:blip/>
                  <a:srcRect/>
                  <a:stretch>
                    <a:fillRect/>
                  </a:stretch>
                </a:blipFill>
                <a:ln w="9525">
                  <a:noFill/>
                  <a:miter lim="800000"/>
                  <a:headEnd/>
                  <a:tailEnd/>
                </a:ln>
              </p:spPr>
            </p:pic>
            <p:pic>
              <p:nvPicPr>
                <p:cNvPr id="223" name="Picture 395"/>
                <p:cNvPicPr>
                  <a:picLocks noChangeAspect="1" noChangeArrowheads="1"/>
                </p:cNvPicPr>
                <p:nvPr/>
              </p:nvPicPr>
              <p:blipFill>
                <a:blip r:embed="rId2"/>
                <a:srcRect/>
                <a:stretch>
                  <a:fillRect/>
                </a:stretch>
              </p:blipFill>
              <p:spPr bwMode="auto">
                <a:xfrm>
                  <a:off x="7795886" y="3560762"/>
                  <a:ext cx="248007" cy="320009"/>
                </a:xfrm>
                <a:prstGeom prst="rect">
                  <a:avLst/>
                </a:prstGeom>
                <a:blipFill dpi="0" rotWithShape="0">
                  <a:blip/>
                  <a:srcRect/>
                  <a:stretch>
                    <a:fillRect/>
                  </a:stretch>
                </a:blipFill>
                <a:ln w="9525">
                  <a:noFill/>
                  <a:miter lim="800000"/>
                  <a:headEnd/>
                  <a:tailEnd/>
                </a:ln>
              </p:spPr>
            </p:pic>
            <p:pic>
              <p:nvPicPr>
                <p:cNvPr id="224" name="Picture 396"/>
                <p:cNvPicPr>
                  <a:picLocks noChangeAspect="1" noChangeArrowheads="1"/>
                </p:cNvPicPr>
                <p:nvPr/>
              </p:nvPicPr>
              <p:blipFill>
                <a:blip r:embed="rId3"/>
                <a:srcRect/>
                <a:stretch>
                  <a:fillRect/>
                </a:stretch>
              </p:blipFill>
              <p:spPr bwMode="auto">
                <a:xfrm>
                  <a:off x="7204923" y="3560762"/>
                  <a:ext cx="250008" cy="320009"/>
                </a:xfrm>
                <a:prstGeom prst="rect">
                  <a:avLst/>
                </a:prstGeom>
                <a:blipFill dpi="0" rotWithShape="0">
                  <a:blip/>
                  <a:srcRect/>
                  <a:stretch>
                    <a:fillRect/>
                  </a:stretch>
                </a:blipFill>
                <a:ln w="9525">
                  <a:noFill/>
                  <a:miter lim="800000"/>
                  <a:headEnd/>
                  <a:tailEnd/>
                </a:ln>
              </p:spPr>
            </p:pic>
            <p:pic>
              <p:nvPicPr>
                <p:cNvPr id="225" name="Picture 397"/>
                <p:cNvPicPr>
                  <a:picLocks noChangeAspect="1" noChangeArrowheads="1"/>
                </p:cNvPicPr>
                <p:nvPr/>
              </p:nvPicPr>
              <p:blipFill>
                <a:blip r:embed="rId3"/>
                <a:srcRect/>
                <a:stretch>
                  <a:fillRect/>
                </a:stretch>
              </p:blipFill>
              <p:spPr bwMode="auto">
                <a:xfrm>
                  <a:off x="7687936" y="3743324"/>
                  <a:ext cx="248007" cy="320009"/>
                </a:xfrm>
                <a:prstGeom prst="rect">
                  <a:avLst/>
                </a:prstGeom>
                <a:blipFill dpi="0" rotWithShape="0">
                  <a:blip/>
                  <a:srcRect/>
                  <a:stretch>
                    <a:fillRect/>
                  </a:stretch>
                </a:blipFill>
                <a:ln w="9525">
                  <a:noFill/>
                  <a:miter lim="800000"/>
                  <a:headEnd/>
                  <a:tailEnd/>
                </a:ln>
              </p:spPr>
            </p:pic>
            <p:pic>
              <p:nvPicPr>
                <p:cNvPr id="226" name="Picture 398"/>
                <p:cNvPicPr>
                  <a:picLocks noChangeAspect="1" noChangeArrowheads="1"/>
                </p:cNvPicPr>
                <p:nvPr/>
              </p:nvPicPr>
              <p:blipFill>
                <a:blip r:embed="rId2"/>
                <a:srcRect/>
                <a:stretch>
                  <a:fillRect/>
                </a:stretch>
              </p:blipFill>
              <p:spPr bwMode="auto">
                <a:xfrm>
                  <a:off x="7980036" y="3743324"/>
                  <a:ext cx="248007" cy="320009"/>
                </a:xfrm>
                <a:prstGeom prst="rect">
                  <a:avLst/>
                </a:prstGeom>
                <a:blipFill dpi="0" rotWithShape="0">
                  <a:blip/>
                  <a:srcRect/>
                  <a:stretch>
                    <a:fillRect/>
                  </a:stretch>
                </a:blipFill>
                <a:ln w="9525">
                  <a:noFill/>
                  <a:miter lim="800000"/>
                  <a:headEnd/>
                  <a:tailEnd/>
                </a:ln>
              </p:spPr>
            </p:pic>
            <p:pic>
              <p:nvPicPr>
                <p:cNvPr id="227" name="Picture 399"/>
                <p:cNvPicPr>
                  <a:picLocks noChangeAspect="1" noChangeArrowheads="1"/>
                </p:cNvPicPr>
                <p:nvPr/>
              </p:nvPicPr>
              <p:blipFill>
                <a:blip r:embed="rId3"/>
                <a:srcRect/>
                <a:stretch>
                  <a:fillRect/>
                </a:stretch>
              </p:blipFill>
              <p:spPr bwMode="auto">
                <a:xfrm>
                  <a:off x="7387074" y="3743324"/>
                  <a:ext cx="252007" cy="320009"/>
                </a:xfrm>
                <a:prstGeom prst="rect">
                  <a:avLst/>
                </a:prstGeom>
                <a:blipFill dpi="0" rotWithShape="0">
                  <a:blip/>
                  <a:srcRect/>
                  <a:stretch>
                    <a:fillRect/>
                  </a:stretch>
                </a:blipFill>
                <a:ln w="9525">
                  <a:noFill/>
                  <a:miter lim="800000"/>
                  <a:headEnd/>
                  <a:tailEnd/>
                </a:ln>
              </p:spPr>
            </p:pic>
            <p:pic>
              <p:nvPicPr>
                <p:cNvPr id="228" name="Picture 400"/>
                <p:cNvPicPr>
                  <a:picLocks noChangeAspect="1" noChangeArrowheads="1"/>
                </p:cNvPicPr>
                <p:nvPr/>
              </p:nvPicPr>
              <p:blipFill>
                <a:blip r:embed="rId3"/>
                <a:srcRect/>
                <a:stretch>
                  <a:fillRect/>
                </a:stretch>
              </p:blipFill>
              <p:spPr bwMode="auto">
                <a:xfrm>
                  <a:off x="6939399" y="3727449"/>
                  <a:ext cx="252007" cy="320009"/>
                </a:xfrm>
                <a:prstGeom prst="rect">
                  <a:avLst/>
                </a:prstGeom>
                <a:blipFill dpi="0" rotWithShape="0">
                  <a:blip/>
                  <a:srcRect/>
                  <a:stretch>
                    <a:fillRect/>
                  </a:stretch>
                </a:blipFill>
                <a:ln w="9525">
                  <a:noFill/>
                  <a:miter lim="800000"/>
                  <a:headEnd/>
                  <a:tailEnd/>
                </a:ln>
              </p:spPr>
            </p:pic>
            <p:grpSp>
              <p:nvGrpSpPr>
                <p:cNvPr id="229" name="Group 401"/>
                <p:cNvGrpSpPr>
                  <a:grpSpLocks noChangeAspect="1"/>
                </p:cNvGrpSpPr>
                <p:nvPr/>
              </p:nvGrpSpPr>
              <p:grpSpPr bwMode="auto">
                <a:xfrm>
                  <a:off x="5009541" y="3911599"/>
                  <a:ext cx="3574102" cy="1754051"/>
                  <a:chOff x="1061" y="1972"/>
                  <a:chExt cx="2101" cy="1032"/>
                </a:xfrm>
              </p:grpSpPr>
              <p:pic>
                <p:nvPicPr>
                  <p:cNvPr id="299" name="Picture 402"/>
                  <p:cNvPicPr>
                    <a:picLocks noChangeAspect="1" noChangeArrowheads="1"/>
                  </p:cNvPicPr>
                  <p:nvPr/>
                </p:nvPicPr>
                <p:blipFill>
                  <a:blip r:embed="rId3"/>
                  <a:srcRect/>
                  <a:stretch>
                    <a:fillRect/>
                  </a:stretch>
                </p:blipFill>
                <p:spPr bwMode="auto">
                  <a:xfrm>
                    <a:off x="2672" y="1984"/>
                    <a:ext cx="146" cy="188"/>
                  </a:xfrm>
                  <a:prstGeom prst="rect">
                    <a:avLst/>
                  </a:prstGeom>
                  <a:blipFill dpi="0" rotWithShape="0">
                    <a:blip/>
                    <a:srcRect/>
                    <a:stretch>
                      <a:fillRect/>
                    </a:stretch>
                  </a:blipFill>
                  <a:ln w="9525">
                    <a:noFill/>
                    <a:miter lim="800000"/>
                    <a:headEnd/>
                    <a:tailEnd/>
                  </a:ln>
                </p:spPr>
              </p:pic>
              <p:pic>
                <p:nvPicPr>
                  <p:cNvPr id="300" name="Picture 403"/>
                  <p:cNvPicPr>
                    <a:picLocks noChangeAspect="1" noChangeArrowheads="1"/>
                  </p:cNvPicPr>
                  <p:nvPr/>
                </p:nvPicPr>
                <p:blipFill>
                  <a:blip r:embed="rId2"/>
                  <a:srcRect/>
                  <a:stretch>
                    <a:fillRect/>
                  </a:stretch>
                </p:blipFill>
                <p:spPr bwMode="auto">
                  <a:xfrm>
                    <a:off x="2888" y="1984"/>
                    <a:ext cx="146" cy="188"/>
                  </a:xfrm>
                  <a:prstGeom prst="rect">
                    <a:avLst/>
                  </a:prstGeom>
                  <a:blipFill dpi="0" rotWithShape="0">
                    <a:blip/>
                    <a:srcRect/>
                    <a:stretch>
                      <a:fillRect/>
                    </a:stretch>
                  </a:blipFill>
                  <a:ln w="9525">
                    <a:noFill/>
                    <a:miter lim="800000"/>
                    <a:headEnd/>
                    <a:tailEnd/>
                  </a:ln>
                </p:spPr>
              </p:pic>
              <p:pic>
                <p:nvPicPr>
                  <p:cNvPr id="301" name="Picture 404"/>
                  <p:cNvPicPr>
                    <a:picLocks noChangeAspect="1" noChangeArrowheads="1"/>
                  </p:cNvPicPr>
                  <p:nvPr/>
                </p:nvPicPr>
                <p:blipFill>
                  <a:blip r:embed="rId3"/>
                  <a:srcRect/>
                  <a:stretch>
                    <a:fillRect/>
                  </a:stretch>
                </p:blipFill>
                <p:spPr bwMode="auto">
                  <a:xfrm>
                    <a:off x="2450" y="1984"/>
                    <a:ext cx="148" cy="188"/>
                  </a:xfrm>
                  <a:prstGeom prst="rect">
                    <a:avLst/>
                  </a:prstGeom>
                  <a:blipFill dpi="0" rotWithShape="0">
                    <a:blip/>
                    <a:srcRect/>
                    <a:stretch>
                      <a:fillRect/>
                    </a:stretch>
                  </a:blipFill>
                  <a:ln w="9525">
                    <a:noFill/>
                    <a:miter lim="800000"/>
                    <a:headEnd/>
                    <a:tailEnd/>
                  </a:ln>
                </p:spPr>
              </p:pic>
              <p:pic>
                <p:nvPicPr>
                  <p:cNvPr id="302" name="Picture 405"/>
                  <p:cNvPicPr>
                    <a:picLocks noChangeAspect="1" noChangeArrowheads="1"/>
                  </p:cNvPicPr>
                  <p:nvPr/>
                </p:nvPicPr>
                <p:blipFill>
                  <a:blip r:embed="rId3"/>
                  <a:srcRect/>
                  <a:stretch>
                    <a:fillRect/>
                  </a:stretch>
                </p:blipFill>
                <p:spPr bwMode="auto">
                  <a:xfrm>
                    <a:off x="1655" y="1972"/>
                    <a:ext cx="148" cy="188"/>
                  </a:xfrm>
                  <a:prstGeom prst="rect">
                    <a:avLst/>
                  </a:prstGeom>
                  <a:blipFill dpi="0" rotWithShape="0">
                    <a:blip/>
                    <a:srcRect/>
                    <a:stretch>
                      <a:fillRect/>
                    </a:stretch>
                  </a:blipFill>
                  <a:ln w="9525">
                    <a:noFill/>
                    <a:miter lim="800000"/>
                    <a:headEnd/>
                    <a:tailEnd/>
                  </a:ln>
                </p:spPr>
              </p:pic>
              <p:pic>
                <p:nvPicPr>
                  <p:cNvPr id="303" name="Picture 406"/>
                  <p:cNvPicPr>
                    <a:picLocks noChangeAspect="1" noChangeArrowheads="1"/>
                  </p:cNvPicPr>
                  <p:nvPr/>
                </p:nvPicPr>
                <p:blipFill>
                  <a:blip r:embed="rId3"/>
                  <a:srcRect/>
                  <a:stretch>
                    <a:fillRect/>
                  </a:stretch>
                </p:blipFill>
                <p:spPr bwMode="auto">
                  <a:xfrm>
                    <a:off x="1877" y="1972"/>
                    <a:ext cx="146" cy="188"/>
                  </a:xfrm>
                  <a:prstGeom prst="rect">
                    <a:avLst/>
                  </a:prstGeom>
                  <a:blipFill dpi="0" rotWithShape="0">
                    <a:blip/>
                    <a:srcRect/>
                    <a:stretch>
                      <a:fillRect/>
                    </a:stretch>
                  </a:blipFill>
                  <a:ln w="9525">
                    <a:noFill/>
                    <a:miter lim="800000"/>
                    <a:headEnd/>
                    <a:tailEnd/>
                  </a:ln>
                </p:spPr>
              </p:pic>
              <p:pic>
                <p:nvPicPr>
                  <p:cNvPr id="304" name="Picture 407"/>
                  <p:cNvPicPr>
                    <a:picLocks noChangeAspect="1" noChangeArrowheads="1"/>
                  </p:cNvPicPr>
                  <p:nvPr/>
                </p:nvPicPr>
                <p:blipFill>
                  <a:blip r:embed="rId3"/>
                  <a:srcRect/>
                  <a:stretch>
                    <a:fillRect/>
                  </a:stretch>
                </p:blipFill>
                <p:spPr bwMode="auto">
                  <a:xfrm>
                    <a:off x="2119" y="1972"/>
                    <a:ext cx="148" cy="188"/>
                  </a:xfrm>
                  <a:prstGeom prst="rect">
                    <a:avLst/>
                  </a:prstGeom>
                  <a:blipFill dpi="0" rotWithShape="0">
                    <a:blip/>
                    <a:srcRect/>
                    <a:stretch>
                      <a:fillRect/>
                    </a:stretch>
                  </a:blipFill>
                  <a:ln w="9525">
                    <a:noFill/>
                    <a:miter lim="800000"/>
                    <a:headEnd/>
                    <a:tailEnd/>
                  </a:ln>
                </p:spPr>
              </p:pic>
              <p:pic>
                <p:nvPicPr>
                  <p:cNvPr id="305" name="Picture 408"/>
                  <p:cNvPicPr>
                    <a:picLocks noChangeAspect="1" noChangeArrowheads="1"/>
                  </p:cNvPicPr>
                  <p:nvPr/>
                </p:nvPicPr>
                <p:blipFill>
                  <a:blip r:embed="rId5"/>
                  <a:srcRect/>
                  <a:stretch>
                    <a:fillRect/>
                  </a:stretch>
                </p:blipFill>
                <p:spPr bwMode="auto">
                  <a:xfrm>
                    <a:off x="1956" y="2568"/>
                    <a:ext cx="98" cy="372"/>
                  </a:xfrm>
                  <a:prstGeom prst="rect">
                    <a:avLst/>
                  </a:prstGeom>
                  <a:blipFill dpi="0" rotWithShape="0">
                    <a:blip/>
                    <a:srcRect/>
                    <a:stretch>
                      <a:fillRect/>
                    </a:stretch>
                  </a:blipFill>
                  <a:ln w="9525">
                    <a:noFill/>
                    <a:miter lim="800000"/>
                    <a:headEnd/>
                    <a:tailEnd/>
                  </a:ln>
                </p:spPr>
              </p:pic>
              <p:pic>
                <p:nvPicPr>
                  <p:cNvPr id="306" name="Picture 409"/>
                  <p:cNvPicPr>
                    <a:picLocks noChangeAspect="1" noChangeArrowheads="1"/>
                  </p:cNvPicPr>
                  <p:nvPr/>
                </p:nvPicPr>
                <p:blipFill>
                  <a:blip r:embed="rId6"/>
                  <a:srcRect/>
                  <a:stretch>
                    <a:fillRect/>
                  </a:stretch>
                </p:blipFill>
                <p:spPr bwMode="auto">
                  <a:xfrm>
                    <a:off x="1936" y="2816"/>
                    <a:ext cx="146" cy="188"/>
                  </a:xfrm>
                  <a:prstGeom prst="rect">
                    <a:avLst/>
                  </a:prstGeom>
                  <a:blipFill dpi="0" rotWithShape="0">
                    <a:blip/>
                    <a:srcRect/>
                    <a:stretch>
                      <a:fillRect/>
                    </a:stretch>
                  </a:blipFill>
                  <a:ln w="9525">
                    <a:noFill/>
                    <a:miter lim="800000"/>
                    <a:headEnd/>
                    <a:tailEnd/>
                  </a:ln>
                </p:spPr>
              </p:pic>
              <p:pic>
                <p:nvPicPr>
                  <p:cNvPr id="307" name="Picture 410"/>
                  <p:cNvPicPr>
                    <a:picLocks noChangeAspect="1" noChangeArrowheads="1"/>
                  </p:cNvPicPr>
                  <p:nvPr/>
                </p:nvPicPr>
                <p:blipFill>
                  <a:blip r:embed="rId5"/>
                  <a:srcRect/>
                  <a:stretch>
                    <a:fillRect/>
                  </a:stretch>
                </p:blipFill>
                <p:spPr bwMode="auto">
                  <a:xfrm>
                    <a:off x="2814" y="2568"/>
                    <a:ext cx="96" cy="372"/>
                  </a:xfrm>
                  <a:prstGeom prst="rect">
                    <a:avLst/>
                  </a:prstGeom>
                  <a:blipFill dpi="0" rotWithShape="0">
                    <a:blip/>
                    <a:srcRect/>
                    <a:stretch>
                      <a:fillRect/>
                    </a:stretch>
                  </a:blipFill>
                  <a:ln w="9525">
                    <a:noFill/>
                    <a:miter lim="800000"/>
                    <a:headEnd/>
                    <a:tailEnd/>
                  </a:ln>
                </p:spPr>
              </p:pic>
              <p:pic>
                <p:nvPicPr>
                  <p:cNvPr id="308" name="Picture 411"/>
                  <p:cNvPicPr>
                    <a:picLocks noChangeAspect="1" noChangeArrowheads="1"/>
                  </p:cNvPicPr>
                  <p:nvPr/>
                </p:nvPicPr>
                <p:blipFill>
                  <a:blip r:embed="rId7"/>
                  <a:srcRect/>
                  <a:stretch>
                    <a:fillRect/>
                  </a:stretch>
                </p:blipFill>
                <p:spPr bwMode="auto">
                  <a:xfrm>
                    <a:off x="2794" y="2816"/>
                    <a:ext cx="146" cy="188"/>
                  </a:xfrm>
                  <a:prstGeom prst="rect">
                    <a:avLst/>
                  </a:prstGeom>
                  <a:blipFill dpi="0" rotWithShape="0">
                    <a:blip/>
                    <a:srcRect/>
                    <a:stretch>
                      <a:fillRect/>
                    </a:stretch>
                  </a:blipFill>
                  <a:ln w="9525">
                    <a:noFill/>
                    <a:miter lim="800000"/>
                    <a:headEnd/>
                    <a:tailEnd/>
                  </a:ln>
                </p:spPr>
              </p:pic>
              <p:pic>
                <p:nvPicPr>
                  <p:cNvPr id="309" name="Picture 412"/>
                  <p:cNvPicPr>
                    <a:picLocks noChangeAspect="1" noChangeArrowheads="1"/>
                  </p:cNvPicPr>
                  <p:nvPr/>
                </p:nvPicPr>
                <p:blipFill>
                  <a:blip r:embed="rId5"/>
                  <a:srcRect/>
                  <a:stretch>
                    <a:fillRect/>
                  </a:stretch>
                </p:blipFill>
                <p:spPr bwMode="auto">
                  <a:xfrm>
                    <a:off x="3034" y="2568"/>
                    <a:ext cx="98" cy="372"/>
                  </a:xfrm>
                  <a:prstGeom prst="rect">
                    <a:avLst/>
                  </a:prstGeom>
                  <a:blipFill dpi="0" rotWithShape="0">
                    <a:blip/>
                    <a:srcRect/>
                    <a:stretch>
                      <a:fillRect/>
                    </a:stretch>
                  </a:blipFill>
                  <a:ln w="9525">
                    <a:noFill/>
                    <a:miter lim="800000"/>
                    <a:headEnd/>
                    <a:tailEnd/>
                  </a:ln>
                </p:spPr>
              </p:pic>
              <p:pic>
                <p:nvPicPr>
                  <p:cNvPr id="310" name="Picture 413"/>
                  <p:cNvPicPr>
                    <a:picLocks noChangeAspect="1" noChangeArrowheads="1"/>
                  </p:cNvPicPr>
                  <p:nvPr/>
                </p:nvPicPr>
                <p:blipFill>
                  <a:blip r:embed="rId6"/>
                  <a:srcRect/>
                  <a:stretch>
                    <a:fillRect/>
                  </a:stretch>
                </p:blipFill>
                <p:spPr bwMode="auto">
                  <a:xfrm>
                    <a:off x="3014" y="2816"/>
                    <a:ext cx="148" cy="188"/>
                  </a:xfrm>
                  <a:prstGeom prst="rect">
                    <a:avLst/>
                  </a:prstGeom>
                  <a:blipFill dpi="0" rotWithShape="0">
                    <a:blip/>
                    <a:srcRect/>
                    <a:stretch>
                      <a:fillRect/>
                    </a:stretch>
                  </a:blipFill>
                  <a:ln w="9525">
                    <a:noFill/>
                    <a:miter lim="800000"/>
                    <a:headEnd/>
                    <a:tailEnd/>
                  </a:ln>
                </p:spPr>
              </p:pic>
              <p:pic>
                <p:nvPicPr>
                  <p:cNvPr id="311" name="Picture 414"/>
                  <p:cNvPicPr>
                    <a:picLocks noChangeAspect="1" noChangeArrowheads="1"/>
                  </p:cNvPicPr>
                  <p:nvPr/>
                </p:nvPicPr>
                <p:blipFill>
                  <a:blip r:embed="rId5"/>
                  <a:srcRect/>
                  <a:stretch>
                    <a:fillRect/>
                  </a:stretch>
                </p:blipFill>
                <p:spPr bwMode="auto">
                  <a:xfrm>
                    <a:off x="2166" y="2568"/>
                    <a:ext cx="98" cy="372"/>
                  </a:xfrm>
                  <a:prstGeom prst="rect">
                    <a:avLst/>
                  </a:prstGeom>
                  <a:blipFill dpi="0" rotWithShape="0">
                    <a:blip/>
                    <a:srcRect/>
                    <a:stretch>
                      <a:fillRect/>
                    </a:stretch>
                  </a:blipFill>
                  <a:ln w="9525">
                    <a:noFill/>
                    <a:miter lim="800000"/>
                    <a:headEnd/>
                    <a:tailEnd/>
                  </a:ln>
                </p:spPr>
              </p:pic>
              <p:pic>
                <p:nvPicPr>
                  <p:cNvPr id="312" name="Picture 415"/>
                  <p:cNvPicPr>
                    <a:picLocks noChangeAspect="1" noChangeArrowheads="1"/>
                  </p:cNvPicPr>
                  <p:nvPr/>
                </p:nvPicPr>
                <p:blipFill>
                  <a:blip r:embed="rId6"/>
                  <a:srcRect/>
                  <a:stretch>
                    <a:fillRect/>
                  </a:stretch>
                </p:blipFill>
                <p:spPr bwMode="auto">
                  <a:xfrm>
                    <a:off x="2146" y="2816"/>
                    <a:ext cx="148" cy="188"/>
                  </a:xfrm>
                  <a:prstGeom prst="rect">
                    <a:avLst/>
                  </a:prstGeom>
                  <a:blipFill dpi="0" rotWithShape="0">
                    <a:blip/>
                    <a:srcRect/>
                    <a:stretch>
                      <a:fillRect/>
                    </a:stretch>
                  </a:blipFill>
                  <a:ln w="9525">
                    <a:noFill/>
                    <a:miter lim="800000"/>
                    <a:headEnd/>
                    <a:tailEnd/>
                  </a:ln>
                </p:spPr>
              </p:pic>
              <p:pic>
                <p:nvPicPr>
                  <p:cNvPr id="313" name="Picture 416"/>
                  <p:cNvPicPr>
                    <a:picLocks noChangeAspect="1" noChangeArrowheads="1"/>
                  </p:cNvPicPr>
                  <p:nvPr/>
                </p:nvPicPr>
                <p:blipFill>
                  <a:blip r:embed="rId5"/>
                  <a:srcRect/>
                  <a:stretch>
                    <a:fillRect/>
                  </a:stretch>
                </p:blipFill>
                <p:spPr bwMode="auto">
                  <a:xfrm>
                    <a:off x="2386" y="2568"/>
                    <a:ext cx="100" cy="372"/>
                  </a:xfrm>
                  <a:prstGeom prst="rect">
                    <a:avLst/>
                  </a:prstGeom>
                  <a:blipFill dpi="0" rotWithShape="0">
                    <a:blip/>
                    <a:srcRect/>
                    <a:stretch>
                      <a:fillRect/>
                    </a:stretch>
                  </a:blipFill>
                  <a:ln w="9525">
                    <a:noFill/>
                    <a:miter lim="800000"/>
                    <a:headEnd/>
                    <a:tailEnd/>
                  </a:ln>
                </p:spPr>
              </p:pic>
              <p:pic>
                <p:nvPicPr>
                  <p:cNvPr id="314" name="Picture 417"/>
                  <p:cNvPicPr>
                    <a:picLocks noChangeAspect="1" noChangeArrowheads="1"/>
                  </p:cNvPicPr>
                  <p:nvPr/>
                </p:nvPicPr>
                <p:blipFill>
                  <a:blip r:embed="rId6"/>
                  <a:srcRect/>
                  <a:stretch>
                    <a:fillRect/>
                  </a:stretch>
                </p:blipFill>
                <p:spPr bwMode="auto">
                  <a:xfrm>
                    <a:off x="2368" y="2816"/>
                    <a:ext cx="146" cy="188"/>
                  </a:xfrm>
                  <a:prstGeom prst="rect">
                    <a:avLst/>
                  </a:prstGeom>
                  <a:blipFill dpi="0" rotWithShape="0">
                    <a:blip/>
                    <a:srcRect/>
                    <a:stretch>
                      <a:fillRect/>
                    </a:stretch>
                  </a:blipFill>
                  <a:ln w="9525">
                    <a:noFill/>
                    <a:miter lim="800000"/>
                    <a:headEnd/>
                    <a:tailEnd/>
                  </a:ln>
                </p:spPr>
              </p:pic>
              <p:pic>
                <p:nvPicPr>
                  <p:cNvPr id="315" name="Picture 418"/>
                  <p:cNvPicPr>
                    <a:picLocks noChangeAspect="1" noChangeArrowheads="1"/>
                  </p:cNvPicPr>
                  <p:nvPr/>
                </p:nvPicPr>
                <p:blipFill>
                  <a:blip r:embed="rId5"/>
                  <a:srcRect/>
                  <a:stretch>
                    <a:fillRect/>
                  </a:stretch>
                </p:blipFill>
                <p:spPr bwMode="auto">
                  <a:xfrm>
                    <a:off x="2602" y="2568"/>
                    <a:ext cx="98" cy="372"/>
                  </a:xfrm>
                  <a:prstGeom prst="rect">
                    <a:avLst/>
                  </a:prstGeom>
                  <a:blipFill dpi="0" rotWithShape="0">
                    <a:blip/>
                    <a:srcRect/>
                    <a:stretch>
                      <a:fillRect/>
                    </a:stretch>
                  </a:blipFill>
                  <a:ln w="9525">
                    <a:noFill/>
                    <a:miter lim="800000"/>
                    <a:headEnd/>
                    <a:tailEnd/>
                  </a:ln>
                </p:spPr>
              </p:pic>
              <p:pic>
                <p:nvPicPr>
                  <p:cNvPr id="316" name="Picture 419"/>
                  <p:cNvPicPr>
                    <a:picLocks noChangeAspect="1" noChangeArrowheads="1"/>
                  </p:cNvPicPr>
                  <p:nvPr/>
                </p:nvPicPr>
                <p:blipFill>
                  <a:blip r:embed="rId7"/>
                  <a:srcRect/>
                  <a:stretch>
                    <a:fillRect/>
                  </a:stretch>
                </p:blipFill>
                <p:spPr bwMode="auto">
                  <a:xfrm>
                    <a:off x="2584" y="2816"/>
                    <a:ext cx="146" cy="188"/>
                  </a:xfrm>
                  <a:prstGeom prst="rect">
                    <a:avLst/>
                  </a:prstGeom>
                  <a:blipFill dpi="0" rotWithShape="0">
                    <a:blip/>
                    <a:srcRect/>
                    <a:stretch>
                      <a:fillRect/>
                    </a:stretch>
                  </a:blipFill>
                  <a:ln w="9525">
                    <a:noFill/>
                    <a:miter lim="800000"/>
                    <a:headEnd/>
                    <a:tailEnd/>
                  </a:ln>
                </p:spPr>
              </p:pic>
              <p:pic>
                <p:nvPicPr>
                  <p:cNvPr id="317" name="Picture 420"/>
                  <p:cNvPicPr>
                    <a:picLocks noChangeAspect="1" noChangeArrowheads="1"/>
                  </p:cNvPicPr>
                  <p:nvPr/>
                </p:nvPicPr>
                <p:blipFill>
                  <a:blip r:embed="rId5"/>
                  <a:srcRect/>
                  <a:stretch>
                    <a:fillRect/>
                  </a:stretch>
                </p:blipFill>
                <p:spPr bwMode="auto">
                  <a:xfrm>
                    <a:off x="1541" y="2568"/>
                    <a:ext cx="96" cy="372"/>
                  </a:xfrm>
                  <a:prstGeom prst="rect">
                    <a:avLst/>
                  </a:prstGeom>
                  <a:blipFill dpi="0" rotWithShape="0">
                    <a:blip/>
                    <a:srcRect/>
                    <a:stretch>
                      <a:fillRect/>
                    </a:stretch>
                  </a:blipFill>
                  <a:ln w="9525">
                    <a:noFill/>
                    <a:miter lim="800000"/>
                    <a:headEnd/>
                    <a:tailEnd/>
                  </a:ln>
                </p:spPr>
              </p:pic>
              <p:pic>
                <p:nvPicPr>
                  <p:cNvPr id="318" name="Picture 421"/>
                  <p:cNvPicPr>
                    <a:picLocks noChangeAspect="1" noChangeArrowheads="1"/>
                  </p:cNvPicPr>
                  <p:nvPr/>
                </p:nvPicPr>
                <p:blipFill>
                  <a:blip r:embed="rId7"/>
                  <a:srcRect/>
                  <a:stretch>
                    <a:fillRect/>
                  </a:stretch>
                </p:blipFill>
                <p:spPr bwMode="auto">
                  <a:xfrm>
                    <a:off x="1521" y="2816"/>
                    <a:ext cx="146" cy="188"/>
                  </a:xfrm>
                  <a:prstGeom prst="rect">
                    <a:avLst/>
                  </a:prstGeom>
                  <a:blipFill dpi="0" rotWithShape="0">
                    <a:blip/>
                    <a:srcRect/>
                    <a:stretch>
                      <a:fillRect/>
                    </a:stretch>
                  </a:blipFill>
                  <a:ln w="9525">
                    <a:noFill/>
                    <a:miter lim="800000"/>
                    <a:headEnd/>
                    <a:tailEnd/>
                  </a:ln>
                </p:spPr>
              </p:pic>
              <p:pic>
                <p:nvPicPr>
                  <p:cNvPr id="319" name="Picture 422"/>
                  <p:cNvPicPr>
                    <a:picLocks noChangeAspect="1" noChangeArrowheads="1"/>
                  </p:cNvPicPr>
                  <p:nvPr/>
                </p:nvPicPr>
                <p:blipFill>
                  <a:blip r:embed="rId5"/>
                  <a:srcRect/>
                  <a:stretch>
                    <a:fillRect/>
                  </a:stretch>
                </p:blipFill>
                <p:spPr bwMode="auto">
                  <a:xfrm>
                    <a:off x="1760" y="2568"/>
                    <a:ext cx="98" cy="372"/>
                  </a:xfrm>
                  <a:prstGeom prst="rect">
                    <a:avLst/>
                  </a:prstGeom>
                  <a:blipFill dpi="0" rotWithShape="0">
                    <a:blip/>
                    <a:srcRect/>
                    <a:stretch>
                      <a:fillRect/>
                    </a:stretch>
                  </a:blipFill>
                  <a:ln w="9525">
                    <a:noFill/>
                    <a:miter lim="800000"/>
                    <a:headEnd/>
                    <a:tailEnd/>
                  </a:ln>
                </p:spPr>
              </p:pic>
              <p:pic>
                <p:nvPicPr>
                  <p:cNvPr id="320" name="Picture 423"/>
                  <p:cNvPicPr>
                    <a:picLocks noChangeAspect="1" noChangeArrowheads="1"/>
                  </p:cNvPicPr>
                  <p:nvPr/>
                </p:nvPicPr>
                <p:blipFill>
                  <a:blip r:embed="rId6"/>
                  <a:srcRect/>
                  <a:stretch>
                    <a:fillRect/>
                  </a:stretch>
                </p:blipFill>
                <p:spPr bwMode="auto">
                  <a:xfrm>
                    <a:off x="1740" y="2816"/>
                    <a:ext cx="148" cy="188"/>
                  </a:xfrm>
                  <a:prstGeom prst="rect">
                    <a:avLst/>
                  </a:prstGeom>
                  <a:blipFill dpi="0" rotWithShape="0">
                    <a:blip/>
                    <a:srcRect/>
                    <a:stretch>
                      <a:fillRect/>
                    </a:stretch>
                  </a:blipFill>
                  <a:ln w="9525">
                    <a:noFill/>
                    <a:miter lim="800000"/>
                    <a:headEnd/>
                    <a:tailEnd/>
                  </a:ln>
                </p:spPr>
              </p:pic>
              <p:pic>
                <p:nvPicPr>
                  <p:cNvPr id="321" name="Picture 424"/>
                  <p:cNvPicPr>
                    <a:picLocks noChangeAspect="1" noChangeArrowheads="1"/>
                  </p:cNvPicPr>
                  <p:nvPr/>
                </p:nvPicPr>
                <p:blipFill>
                  <a:blip r:embed="rId5"/>
                  <a:srcRect/>
                  <a:stretch>
                    <a:fillRect/>
                  </a:stretch>
                </p:blipFill>
                <p:spPr bwMode="auto">
                  <a:xfrm>
                    <a:off x="1113" y="2568"/>
                    <a:ext cx="100" cy="372"/>
                  </a:xfrm>
                  <a:prstGeom prst="rect">
                    <a:avLst/>
                  </a:prstGeom>
                  <a:blipFill dpi="0" rotWithShape="0">
                    <a:blip/>
                    <a:srcRect/>
                    <a:stretch>
                      <a:fillRect/>
                    </a:stretch>
                  </a:blipFill>
                  <a:ln w="9525">
                    <a:noFill/>
                    <a:miter lim="800000"/>
                    <a:headEnd/>
                    <a:tailEnd/>
                  </a:ln>
                </p:spPr>
              </p:pic>
              <p:pic>
                <p:nvPicPr>
                  <p:cNvPr id="322" name="Picture 425"/>
                  <p:cNvPicPr>
                    <a:picLocks noChangeAspect="1" noChangeArrowheads="1"/>
                  </p:cNvPicPr>
                  <p:nvPr/>
                </p:nvPicPr>
                <p:blipFill>
                  <a:blip r:embed="rId6"/>
                  <a:srcRect/>
                  <a:stretch>
                    <a:fillRect/>
                  </a:stretch>
                </p:blipFill>
                <p:spPr bwMode="auto">
                  <a:xfrm>
                    <a:off x="1095" y="2816"/>
                    <a:ext cx="146" cy="188"/>
                  </a:xfrm>
                  <a:prstGeom prst="rect">
                    <a:avLst/>
                  </a:prstGeom>
                  <a:blipFill dpi="0" rotWithShape="0">
                    <a:blip/>
                    <a:srcRect/>
                    <a:stretch>
                      <a:fillRect/>
                    </a:stretch>
                  </a:blipFill>
                  <a:ln w="9525">
                    <a:noFill/>
                    <a:miter lim="800000"/>
                    <a:headEnd/>
                    <a:tailEnd/>
                  </a:ln>
                </p:spPr>
              </p:pic>
              <p:pic>
                <p:nvPicPr>
                  <p:cNvPr id="323" name="Picture 426"/>
                  <p:cNvPicPr>
                    <a:picLocks noChangeAspect="1" noChangeArrowheads="1"/>
                  </p:cNvPicPr>
                  <p:nvPr/>
                </p:nvPicPr>
                <p:blipFill>
                  <a:blip r:embed="rId5"/>
                  <a:srcRect/>
                  <a:stretch>
                    <a:fillRect/>
                  </a:stretch>
                </p:blipFill>
                <p:spPr bwMode="auto">
                  <a:xfrm>
                    <a:off x="1329" y="2568"/>
                    <a:ext cx="98" cy="372"/>
                  </a:xfrm>
                  <a:prstGeom prst="rect">
                    <a:avLst/>
                  </a:prstGeom>
                  <a:blipFill dpi="0" rotWithShape="0">
                    <a:blip/>
                    <a:srcRect/>
                    <a:stretch>
                      <a:fillRect/>
                    </a:stretch>
                  </a:blipFill>
                  <a:ln w="9525">
                    <a:noFill/>
                    <a:miter lim="800000"/>
                    <a:headEnd/>
                    <a:tailEnd/>
                  </a:ln>
                </p:spPr>
              </p:pic>
              <p:pic>
                <p:nvPicPr>
                  <p:cNvPr id="324" name="Picture 427"/>
                  <p:cNvPicPr>
                    <a:picLocks noChangeAspect="1" noChangeArrowheads="1"/>
                  </p:cNvPicPr>
                  <p:nvPr/>
                </p:nvPicPr>
                <p:blipFill>
                  <a:blip r:embed="rId7"/>
                  <a:srcRect/>
                  <a:stretch>
                    <a:fillRect/>
                  </a:stretch>
                </p:blipFill>
                <p:spPr bwMode="auto">
                  <a:xfrm>
                    <a:off x="1311" y="2816"/>
                    <a:ext cx="146" cy="188"/>
                  </a:xfrm>
                  <a:prstGeom prst="rect">
                    <a:avLst/>
                  </a:prstGeom>
                  <a:blipFill dpi="0" rotWithShape="0">
                    <a:blip/>
                    <a:srcRect/>
                    <a:stretch>
                      <a:fillRect/>
                    </a:stretch>
                  </a:blipFill>
                  <a:ln w="9525">
                    <a:noFill/>
                    <a:miter lim="800000"/>
                    <a:headEnd/>
                    <a:tailEnd/>
                  </a:ln>
                </p:spPr>
              </p:pic>
              <p:pic>
                <p:nvPicPr>
                  <p:cNvPr id="325" name="Picture 428"/>
                  <p:cNvPicPr>
                    <a:picLocks noChangeAspect="1" noChangeArrowheads="1"/>
                  </p:cNvPicPr>
                  <p:nvPr/>
                </p:nvPicPr>
                <p:blipFill>
                  <a:blip r:embed="rId4"/>
                  <a:srcRect/>
                  <a:stretch>
                    <a:fillRect/>
                  </a:stretch>
                </p:blipFill>
                <p:spPr bwMode="auto">
                  <a:xfrm>
                    <a:off x="1922" y="2228"/>
                    <a:ext cx="98" cy="372"/>
                  </a:xfrm>
                  <a:prstGeom prst="rect">
                    <a:avLst/>
                  </a:prstGeom>
                  <a:blipFill dpi="0" rotWithShape="0">
                    <a:blip/>
                    <a:srcRect/>
                    <a:stretch>
                      <a:fillRect/>
                    </a:stretch>
                  </a:blipFill>
                  <a:ln w="9525">
                    <a:noFill/>
                    <a:miter lim="800000"/>
                    <a:headEnd/>
                    <a:tailEnd/>
                  </a:ln>
                </p:spPr>
              </p:pic>
              <p:pic>
                <p:nvPicPr>
                  <p:cNvPr id="326" name="Picture 429"/>
                  <p:cNvPicPr>
                    <a:picLocks noChangeAspect="1" noChangeArrowheads="1"/>
                  </p:cNvPicPr>
                  <p:nvPr/>
                </p:nvPicPr>
                <p:blipFill>
                  <a:blip r:embed="rId3"/>
                  <a:srcRect/>
                  <a:stretch>
                    <a:fillRect/>
                  </a:stretch>
                </p:blipFill>
                <p:spPr bwMode="auto">
                  <a:xfrm>
                    <a:off x="1902" y="2164"/>
                    <a:ext cx="146" cy="188"/>
                  </a:xfrm>
                  <a:prstGeom prst="rect">
                    <a:avLst/>
                  </a:prstGeom>
                  <a:blipFill dpi="0" rotWithShape="0">
                    <a:blip/>
                    <a:srcRect/>
                    <a:stretch>
                      <a:fillRect/>
                    </a:stretch>
                  </a:blipFill>
                  <a:ln w="9525">
                    <a:noFill/>
                    <a:miter lim="800000"/>
                    <a:headEnd/>
                    <a:tailEnd/>
                  </a:ln>
                </p:spPr>
              </p:pic>
              <p:pic>
                <p:nvPicPr>
                  <p:cNvPr id="327" name="Picture 430"/>
                  <p:cNvPicPr>
                    <a:picLocks noChangeAspect="1" noChangeArrowheads="1"/>
                  </p:cNvPicPr>
                  <p:nvPr/>
                </p:nvPicPr>
                <p:blipFill>
                  <a:blip r:embed="rId4"/>
                  <a:srcRect/>
                  <a:stretch>
                    <a:fillRect/>
                  </a:stretch>
                </p:blipFill>
                <p:spPr bwMode="auto">
                  <a:xfrm>
                    <a:off x="2780" y="2228"/>
                    <a:ext cx="96" cy="372"/>
                  </a:xfrm>
                  <a:prstGeom prst="rect">
                    <a:avLst/>
                  </a:prstGeom>
                  <a:blipFill dpi="0" rotWithShape="0">
                    <a:blip/>
                    <a:srcRect/>
                    <a:stretch>
                      <a:fillRect/>
                    </a:stretch>
                  </a:blipFill>
                  <a:ln w="9525">
                    <a:noFill/>
                    <a:miter lim="800000"/>
                    <a:headEnd/>
                    <a:tailEnd/>
                  </a:ln>
                </p:spPr>
              </p:pic>
              <p:pic>
                <p:nvPicPr>
                  <p:cNvPr id="328" name="Picture 431"/>
                  <p:cNvPicPr>
                    <a:picLocks noChangeAspect="1" noChangeArrowheads="1"/>
                  </p:cNvPicPr>
                  <p:nvPr/>
                </p:nvPicPr>
                <p:blipFill>
                  <a:blip r:embed="rId2"/>
                  <a:srcRect/>
                  <a:stretch>
                    <a:fillRect/>
                  </a:stretch>
                </p:blipFill>
                <p:spPr bwMode="auto">
                  <a:xfrm>
                    <a:off x="2760" y="2164"/>
                    <a:ext cx="146" cy="188"/>
                  </a:xfrm>
                  <a:prstGeom prst="rect">
                    <a:avLst/>
                  </a:prstGeom>
                  <a:blipFill dpi="0" rotWithShape="0">
                    <a:blip/>
                    <a:srcRect/>
                    <a:stretch>
                      <a:fillRect/>
                    </a:stretch>
                  </a:blipFill>
                  <a:ln w="9525">
                    <a:noFill/>
                    <a:miter lim="800000"/>
                    <a:headEnd/>
                    <a:tailEnd/>
                  </a:ln>
                </p:spPr>
              </p:pic>
              <p:pic>
                <p:nvPicPr>
                  <p:cNvPr id="329" name="Picture 432"/>
                  <p:cNvPicPr>
                    <a:picLocks noChangeAspect="1" noChangeArrowheads="1"/>
                  </p:cNvPicPr>
                  <p:nvPr/>
                </p:nvPicPr>
                <p:blipFill>
                  <a:blip r:embed="rId4"/>
                  <a:srcRect/>
                  <a:stretch>
                    <a:fillRect/>
                  </a:stretch>
                </p:blipFill>
                <p:spPr bwMode="auto">
                  <a:xfrm>
                    <a:off x="3000" y="2228"/>
                    <a:ext cx="98" cy="372"/>
                  </a:xfrm>
                  <a:prstGeom prst="rect">
                    <a:avLst/>
                  </a:prstGeom>
                  <a:blipFill dpi="0" rotWithShape="0">
                    <a:blip/>
                    <a:srcRect/>
                    <a:stretch>
                      <a:fillRect/>
                    </a:stretch>
                  </a:blipFill>
                  <a:ln w="9525">
                    <a:noFill/>
                    <a:miter lim="800000"/>
                    <a:headEnd/>
                    <a:tailEnd/>
                  </a:ln>
                </p:spPr>
              </p:pic>
              <p:pic>
                <p:nvPicPr>
                  <p:cNvPr id="330" name="Picture 433"/>
                  <p:cNvPicPr>
                    <a:picLocks noChangeAspect="1" noChangeArrowheads="1"/>
                  </p:cNvPicPr>
                  <p:nvPr/>
                </p:nvPicPr>
                <p:blipFill>
                  <a:blip r:embed="rId3"/>
                  <a:srcRect/>
                  <a:stretch>
                    <a:fillRect/>
                  </a:stretch>
                </p:blipFill>
                <p:spPr bwMode="auto">
                  <a:xfrm>
                    <a:off x="2980" y="2164"/>
                    <a:ext cx="148" cy="188"/>
                  </a:xfrm>
                  <a:prstGeom prst="rect">
                    <a:avLst/>
                  </a:prstGeom>
                  <a:blipFill dpi="0" rotWithShape="0">
                    <a:blip/>
                    <a:srcRect/>
                    <a:stretch>
                      <a:fillRect/>
                    </a:stretch>
                  </a:blipFill>
                  <a:ln w="9525">
                    <a:noFill/>
                    <a:miter lim="800000"/>
                    <a:headEnd/>
                    <a:tailEnd/>
                  </a:ln>
                </p:spPr>
              </p:pic>
              <p:pic>
                <p:nvPicPr>
                  <p:cNvPr id="331" name="Picture 434"/>
                  <p:cNvPicPr>
                    <a:picLocks noChangeAspect="1" noChangeArrowheads="1"/>
                  </p:cNvPicPr>
                  <p:nvPr/>
                </p:nvPicPr>
                <p:blipFill>
                  <a:blip r:embed="rId4"/>
                  <a:srcRect/>
                  <a:stretch>
                    <a:fillRect/>
                  </a:stretch>
                </p:blipFill>
                <p:spPr bwMode="auto">
                  <a:xfrm>
                    <a:off x="2132" y="2228"/>
                    <a:ext cx="98" cy="372"/>
                  </a:xfrm>
                  <a:prstGeom prst="rect">
                    <a:avLst/>
                  </a:prstGeom>
                  <a:blipFill dpi="0" rotWithShape="0">
                    <a:blip/>
                    <a:srcRect/>
                    <a:stretch>
                      <a:fillRect/>
                    </a:stretch>
                  </a:blipFill>
                  <a:ln w="9525">
                    <a:noFill/>
                    <a:miter lim="800000"/>
                    <a:headEnd/>
                    <a:tailEnd/>
                  </a:ln>
                </p:spPr>
              </p:pic>
              <p:pic>
                <p:nvPicPr>
                  <p:cNvPr id="332" name="Picture 435"/>
                  <p:cNvPicPr>
                    <a:picLocks noChangeAspect="1" noChangeArrowheads="1"/>
                  </p:cNvPicPr>
                  <p:nvPr/>
                </p:nvPicPr>
                <p:blipFill>
                  <a:blip r:embed="rId3"/>
                  <a:srcRect/>
                  <a:stretch>
                    <a:fillRect/>
                  </a:stretch>
                </p:blipFill>
                <p:spPr bwMode="auto">
                  <a:xfrm>
                    <a:off x="2112" y="2164"/>
                    <a:ext cx="148" cy="188"/>
                  </a:xfrm>
                  <a:prstGeom prst="rect">
                    <a:avLst/>
                  </a:prstGeom>
                  <a:blipFill dpi="0" rotWithShape="0">
                    <a:blip/>
                    <a:srcRect/>
                    <a:stretch>
                      <a:fillRect/>
                    </a:stretch>
                  </a:blipFill>
                  <a:ln w="9525">
                    <a:noFill/>
                    <a:miter lim="800000"/>
                    <a:headEnd/>
                    <a:tailEnd/>
                  </a:ln>
                </p:spPr>
              </p:pic>
              <p:pic>
                <p:nvPicPr>
                  <p:cNvPr id="333" name="Picture 436"/>
                  <p:cNvPicPr>
                    <a:picLocks noChangeAspect="1" noChangeArrowheads="1"/>
                  </p:cNvPicPr>
                  <p:nvPr/>
                </p:nvPicPr>
                <p:blipFill>
                  <a:blip r:embed="rId4"/>
                  <a:srcRect/>
                  <a:stretch>
                    <a:fillRect/>
                  </a:stretch>
                </p:blipFill>
                <p:spPr bwMode="auto">
                  <a:xfrm>
                    <a:off x="2352" y="2228"/>
                    <a:ext cx="100" cy="372"/>
                  </a:xfrm>
                  <a:prstGeom prst="rect">
                    <a:avLst/>
                  </a:prstGeom>
                  <a:blipFill dpi="0" rotWithShape="0">
                    <a:blip/>
                    <a:srcRect/>
                    <a:stretch>
                      <a:fillRect/>
                    </a:stretch>
                  </a:blipFill>
                  <a:ln w="9525">
                    <a:noFill/>
                    <a:miter lim="800000"/>
                    <a:headEnd/>
                    <a:tailEnd/>
                  </a:ln>
                </p:spPr>
              </p:pic>
              <p:pic>
                <p:nvPicPr>
                  <p:cNvPr id="334" name="Picture 437"/>
                  <p:cNvPicPr>
                    <a:picLocks noChangeAspect="1" noChangeArrowheads="1"/>
                  </p:cNvPicPr>
                  <p:nvPr/>
                </p:nvPicPr>
                <p:blipFill>
                  <a:blip r:embed="rId3"/>
                  <a:srcRect/>
                  <a:stretch>
                    <a:fillRect/>
                  </a:stretch>
                </p:blipFill>
                <p:spPr bwMode="auto">
                  <a:xfrm>
                    <a:off x="2334" y="2164"/>
                    <a:ext cx="146" cy="188"/>
                  </a:xfrm>
                  <a:prstGeom prst="rect">
                    <a:avLst/>
                  </a:prstGeom>
                  <a:blipFill dpi="0" rotWithShape="0">
                    <a:blip/>
                    <a:srcRect/>
                    <a:stretch>
                      <a:fillRect/>
                    </a:stretch>
                  </a:blipFill>
                  <a:ln w="9525">
                    <a:noFill/>
                    <a:miter lim="800000"/>
                    <a:headEnd/>
                    <a:tailEnd/>
                  </a:ln>
                </p:spPr>
              </p:pic>
              <p:pic>
                <p:nvPicPr>
                  <p:cNvPr id="335" name="Picture 438"/>
                  <p:cNvPicPr>
                    <a:picLocks noChangeAspect="1" noChangeArrowheads="1"/>
                  </p:cNvPicPr>
                  <p:nvPr/>
                </p:nvPicPr>
                <p:blipFill>
                  <a:blip r:embed="rId4"/>
                  <a:srcRect/>
                  <a:stretch>
                    <a:fillRect/>
                  </a:stretch>
                </p:blipFill>
                <p:spPr bwMode="auto">
                  <a:xfrm>
                    <a:off x="2568" y="2228"/>
                    <a:ext cx="98" cy="372"/>
                  </a:xfrm>
                  <a:prstGeom prst="rect">
                    <a:avLst/>
                  </a:prstGeom>
                  <a:blipFill dpi="0" rotWithShape="0">
                    <a:blip/>
                    <a:srcRect/>
                    <a:stretch>
                      <a:fillRect/>
                    </a:stretch>
                  </a:blipFill>
                  <a:ln w="9525">
                    <a:noFill/>
                    <a:miter lim="800000"/>
                    <a:headEnd/>
                    <a:tailEnd/>
                  </a:ln>
                </p:spPr>
              </p:pic>
              <p:pic>
                <p:nvPicPr>
                  <p:cNvPr id="336" name="Picture 439"/>
                  <p:cNvPicPr>
                    <a:picLocks noChangeAspect="1" noChangeArrowheads="1"/>
                  </p:cNvPicPr>
                  <p:nvPr/>
                </p:nvPicPr>
                <p:blipFill>
                  <a:blip r:embed="rId2"/>
                  <a:srcRect/>
                  <a:stretch>
                    <a:fillRect/>
                  </a:stretch>
                </p:blipFill>
                <p:spPr bwMode="auto">
                  <a:xfrm>
                    <a:off x="2550" y="2164"/>
                    <a:ext cx="146" cy="188"/>
                  </a:xfrm>
                  <a:prstGeom prst="rect">
                    <a:avLst/>
                  </a:prstGeom>
                  <a:blipFill dpi="0" rotWithShape="0">
                    <a:blip/>
                    <a:srcRect/>
                    <a:stretch>
                      <a:fillRect/>
                    </a:stretch>
                  </a:blipFill>
                  <a:ln w="9525">
                    <a:noFill/>
                    <a:miter lim="800000"/>
                    <a:headEnd/>
                    <a:tailEnd/>
                  </a:ln>
                </p:spPr>
              </p:pic>
              <p:pic>
                <p:nvPicPr>
                  <p:cNvPr id="337" name="Picture 440"/>
                  <p:cNvPicPr>
                    <a:picLocks noChangeAspect="1" noChangeArrowheads="1"/>
                  </p:cNvPicPr>
                  <p:nvPr/>
                </p:nvPicPr>
                <p:blipFill>
                  <a:blip r:embed="rId4"/>
                  <a:srcRect/>
                  <a:stretch>
                    <a:fillRect/>
                  </a:stretch>
                </p:blipFill>
                <p:spPr bwMode="auto">
                  <a:xfrm>
                    <a:off x="1507" y="2228"/>
                    <a:ext cx="96" cy="372"/>
                  </a:xfrm>
                  <a:prstGeom prst="rect">
                    <a:avLst/>
                  </a:prstGeom>
                  <a:blipFill dpi="0" rotWithShape="0">
                    <a:blip/>
                    <a:srcRect/>
                    <a:stretch>
                      <a:fillRect/>
                    </a:stretch>
                  </a:blipFill>
                  <a:ln w="9525">
                    <a:noFill/>
                    <a:miter lim="800000"/>
                    <a:headEnd/>
                    <a:tailEnd/>
                  </a:ln>
                </p:spPr>
              </p:pic>
              <p:pic>
                <p:nvPicPr>
                  <p:cNvPr id="338" name="Picture 441"/>
                  <p:cNvPicPr>
                    <a:picLocks noChangeAspect="1" noChangeArrowheads="1"/>
                  </p:cNvPicPr>
                  <p:nvPr/>
                </p:nvPicPr>
                <p:blipFill>
                  <a:blip r:embed="rId2"/>
                  <a:srcRect/>
                  <a:stretch>
                    <a:fillRect/>
                  </a:stretch>
                </p:blipFill>
                <p:spPr bwMode="auto">
                  <a:xfrm>
                    <a:off x="1487" y="2164"/>
                    <a:ext cx="146" cy="188"/>
                  </a:xfrm>
                  <a:prstGeom prst="rect">
                    <a:avLst/>
                  </a:prstGeom>
                  <a:blipFill dpi="0" rotWithShape="0">
                    <a:blip/>
                    <a:srcRect/>
                    <a:stretch>
                      <a:fillRect/>
                    </a:stretch>
                  </a:blipFill>
                  <a:ln w="9525">
                    <a:noFill/>
                    <a:miter lim="800000"/>
                    <a:headEnd/>
                    <a:tailEnd/>
                  </a:ln>
                </p:spPr>
              </p:pic>
              <p:pic>
                <p:nvPicPr>
                  <p:cNvPr id="339" name="Picture 442"/>
                  <p:cNvPicPr>
                    <a:picLocks noChangeAspect="1" noChangeArrowheads="1"/>
                  </p:cNvPicPr>
                  <p:nvPr/>
                </p:nvPicPr>
                <p:blipFill>
                  <a:blip r:embed="rId4"/>
                  <a:srcRect/>
                  <a:stretch>
                    <a:fillRect/>
                  </a:stretch>
                </p:blipFill>
                <p:spPr bwMode="auto">
                  <a:xfrm>
                    <a:off x="1726" y="2228"/>
                    <a:ext cx="98" cy="372"/>
                  </a:xfrm>
                  <a:prstGeom prst="rect">
                    <a:avLst/>
                  </a:prstGeom>
                  <a:blipFill dpi="0" rotWithShape="0">
                    <a:blip/>
                    <a:srcRect/>
                    <a:stretch>
                      <a:fillRect/>
                    </a:stretch>
                  </a:blipFill>
                  <a:ln w="9525">
                    <a:noFill/>
                    <a:miter lim="800000"/>
                    <a:headEnd/>
                    <a:tailEnd/>
                  </a:ln>
                </p:spPr>
              </p:pic>
              <p:pic>
                <p:nvPicPr>
                  <p:cNvPr id="340" name="Picture 443"/>
                  <p:cNvPicPr>
                    <a:picLocks noChangeAspect="1" noChangeArrowheads="1"/>
                  </p:cNvPicPr>
                  <p:nvPr/>
                </p:nvPicPr>
                <p:blipFill>
                  <a:blip r:embed="rId3"/>
                  <a:srcRect/>
                  <a:stretch>
                    <a:fillRect/>
                  </a:stretch>
                </p:blipFill>
                <p:spPr bwMode="auto">
                  <a:xfrm>
                    <a:off x="1706" y="2164"/>
                    <a:ext cx="148" cy="188"/>
                  </a:xfrm>
                  <a:prstGeom prst="rect">
                    <a:avLst/>
                  </a:prstGeom>
                  <a:blipFill dpi="0" rotWithShape="0">
                    <a:blip/>
                    <a:srcRect/>
                    <a:stretch>
                      <a:fillRect/>
                    </a:stretch>
                  </a:blipFill>
                  <a:ln w="9525">
                    <a:noFill/>
                    <a:miter lim="800000"/>
                    <a:headEnd/>
                    <a:tailEnd/>
                  </a:ln>
                </p:spPr>
              </p:pic>
              <p:pic>
                <p:nvPicPr>
                  <p:cNvPr id="341" name="Picture 444"/>
                  <p:cNvPicPr>
                    <a:picLocks noChangeAspect="1" noChangeArrowheads="1"/>
                  </p:cNvPicPr>
                  <p:nvPr/>
                </p:nvPicPr>
                <p:blipFill>
                  <a:blip r:embed="rId4"/>
                  <a:srcRect/>
                  <a:stretch>
                    <a:fillRect/>
                  </a:stretch>
                </p:blipFill>
                <p:spPr bwMode="auto">
                  <a:xfrm>
                    <a:off x="1079" y="2228"/>
                    <a:ext cx="100" cy="372"/>
                  </a:xfrm>
                  <a:prstGeom prst="rect">
                    <a:avLst/>
                  </a:prstGeom>
                  <a:blipFill dpi="0" rotWithShape="0">
                    <a:blip/>
                    <a:srcRect/>
                    <a:stretch>
                      <a:fillRect/>
                    </a:stretch>
                  </a:blipFill>
                  <a:ln w="9525">
                    <a:noFill/>
                    <a:miter lim="800000"/>
                    <a:headEnd/>
                    <a:tailEnd/>
                  </a:ln>
                </p:spPr>
              </p:pic>
              <p:pic>
                <p:nvPicPr>
                  <p:cNvPr id="342" name="Picture 445"/>
                  <p:cNvPicPr>
                    <a:picLocks noChangeAspect="1" noChangeArrowheads="1"/>
                  </p:cNvPicPr>
                  <p:nvPr/>
                </p:nvPicPr>
                <p:blipFill>
                  <a:blip r:embed="rId3"/>
                  <a:srcRect/>
                  <a:stretch>
                    <a:fillRect/>
                  </a:stretch>
                </p:blipFill>
                <p:spPr bwMode="auto">
                  <a:xfrm>
                    <a:off x="1061" y="2164"/>
                    <a:ext cx="146" cy="188"/>
                  </a:xfrm>
                  <a:prstGeom prst="rect">
                    <a:avLst/>
                  </a:prstGeom>
                  <a:blipFill dpi="0" rotWithShape="0">
                    <a:blip/>
                    <a:srcRect/>
                    <a:stretch>
                      <a:fillRect/>
                    </a:stretch>
                  </a:blipFill>
                  <a:ln w="9525">
                    <a:noFill/>
                    <a:miter lim="800000"/>
                    <a:headEnd/>
                    <a:tailEnd/>
                  </a:ln>
                </p:spPr>
              </p:pic>
              <p:pic>
                <p:nvPicPr>
                  <p:cNvPr id="343" name="Picture 446"/>
                  <p:cNvPicPr>
                    <a:picLocks noChangeAspect="1" noChangeArrowheads="1"/>
                  </p:cNvPicPr>
                  <p:nvPr/>
                </p:nvPicPr>
                <p:blipFill>
                  <a:blip r:embed="rId4"/>
                  <a:srcRect/>
                  <a:stretch>
                    <a:fillRect/>
                  </a:stretch>
                </p:blipFill>
                <p:spPr bwMode="auto">
                  <a:xfrm>
                    <a:off x="1295" y="2228"/>
                    <a:ext cx="98" cy="372"/>
                  </a:xfrm>
                  <a:prstGeom prst="rect">
                    <a:avLst/>
                  </a:prstGeom>
                  <a:blipFill dpi="0" rotWithShape="0">
                    <a:blip/>
                    <a:srcRect/>
                    <a:stretch>
                      <a:fillRect/>
                    </a:stretch>
                  </a:blipFill>
                  <a:ln w="9525">
                    <a:noFill/>
                    <a:miter lim="800000"/>
                    <a:headEnd/>
                    <a:tailEnd/>
                  </a:ln>
                </p:spPr>
              </p:pic>
              <p:pic>
                <p:nvPicPr>
                  <p:cNvPr id="344" name="Picture 447"/>
                  <p:cNvPicPr>
                    <a:picLocks noChangeAspect="1" noChangeArrowheads="1"/>
                  </p:cNvPicPr>
                  <p:nvPr/>
                </p:nvPicPr>
                <p:blipFill>
                  <a:blip r:embed="rId2"/>
                  <a:srcRect/>
                  <a:stretch>
                    <a:fillRect/>
                  </a:stretch>
                </p:blipFill>
                <p:spPr bwMode="auto">
                  <a:xfrm>
                    <a:off x="1277" y="2164"/>
                    <a:ext cx="146" cy="188"/>
                  </a:xfrm>
                  <a:prstGeom prst="rect">
                    <a:avLst/>
                  </a:prstGeom>
                  <a:blipFill dpi="0" rotWithShape="0">
                    <a:blip/>
                    <a:srcRect/>
                    <a:stretch>
                      <a:fillRect/>
                    </a:stretch>
                  </a:blipFill>
                  <a:ln w="9525">
                    <a:noFill/>
                    <a:miter lim="800000"/>
                    <a:headEnd/>
                    <a:tailEnd/>
                  </a:ln>
                </p:spPr>
              </p:pic>
            </p:grpSp>
            <p:pic>
              <p:nvPicPr>
                <p:cNvPr id="230" name="Picture 448"/>
                <p:cNvPicPr>
                  <a:picLocks noChangeAspect="1" noChangeArrowheads="1"/>
                </p:cNvPicPr>
                <p:nvPr/>
              </p:nvPicPr>
              <p:blipFill>
                <a:blip r:embed="rId3"/>
                <a:srcRect/>
                <a:stretch>
                  <a:fillRect/>
                </a:stretch>
              </p:blipFill>
              <p:spPr bwMode="auto">
                <a:xfrm>
                  <a:off x="6790999" y="2636838"/>
                  <a:ext cx="248007" cy="318008"/>
                </a:xfrm>
                <a:prstGeom prst="rect">
                  <a:avLst/>
                </a:prstGeom>
                <a:blipFill dpi="0" rotWithShape="0">
                  <a:blip/>
                  <a:srcRect/>
                  <a:stretch>
                    <a:fillRect/>
                  </a:stretch>
                </a:blipFill>
                <a:ln w="9525">
                  <a:noFill/>
                  <a:miter lim="800000"/>
                  <a:headEnd/>
                  <a:tailEnd/>
                </a:ln>
              </p:spPr>
            </p:pic>
            <p:pic>
              <p:nvPicPr>
                <p:cNvPr id="231" name="Picture 449"/>
                <p:cNvPicPr>
                  <a:picLocks noChangeAspect="1" noChangeArrowheads="1"/>
                </p:cNvPicPr>
                <p:nvPr/>
              </p:nvPicPr>
              <p:blipFill>
                <a:blip r:embed="rId3"/>
                <a:srcRect/>
                <a:stretch>
                  <a:fillRect/>
                </a:stretch>
              </p:blipFill>
              <p:spPr bwMode="auto">
                <a:xfrm>
                  <a:off x="6198861" y="2640012"/>
                  <a:ext cx="248007" cy="320009"/>
                </a:xfrm>
                <a:prstGeom prst="rect">
                  <a:avLst/>
                </a:prstGeom>
                <a:blipFill dpi="0" rotWithShape="0">
                  <a:blip/>
                  <a:srcRect/>
                  <a:stretch>
                    <a:fillRect/>
                  </a:stretch>
                </a:blipFill>
                <a:ln w="9525">
                  <a:noFill/>
                  <a:miter lim="800000"/>
                  <a:headEnd/>
                  <a:tailEnd/>
                </a:ln>
              </p:spPr>
            </p:pic>
            <p:pic>
              <p:nvPicPr>
                <p:cNvPr id="232" name="Picture 450"/>
                <p:cNvPicPr>
                  <a:picLocks noChangeAspect="1" noChangeArrowheads="1"/>
                </p:cNvPicPr>
                <p:nvPr/>
              </p:nvPicPr>
              <p:blipFill>
                <a:blip r:embed="rId3"/>
                <a:srcRect/>
                <a:stretch>
                  <a:fillRect/>
                </a:stretch>
              </p:blipFill>
              <p:spPr bwMode="auto">
                <a:xfrm>
                  <a:off x="4762174" y="2640012"/>
                  <a:ext cx="248007" cy="320009"/>
                </a:xfrm>
                <a:prstGeom prst="rect">
                  <a:avLst/>
                </a:prstGeom>
                <a:blipFill dpi="0" rotWithShape="0">
                  <a:blip/>
                  <a:srcRect/>
                  <a:stretch>
                    <a:fillRect/>
                  </a:stretch>
                </a:blipFill>
                <a:ln w="9525">
                  <a:noFill/>
                  <a:miter lim="800000"/>
                  <a:headEnd/>
                  <a:tailEnd/>
                </a:ln>
              </p:spPr>
            </p:pic>
            <p:pic>
              <p:nvPicPr>
                <p:cNvPr id="233" name="Picture 451"/>
                <p:cNvPicPr>
                  <a:picLocks noChangeAspect="1" noChangeArrowheads="1"/>
                </p:cNvPicPr>
                <p:nvPr/>
              </p:nvPicPr>
              <p:blipFill>
                <a:blip r:embed="rId3"/>
                <a:srcRect/>
                <a:stretch>
                  <a:fillRect/>
                </a:stretch>
              </p:blipFill>
              <p:spPr bwMode="auto">
                <a:xfrm>
                  <a:off x="5062211" y="2640012"/>
                  <a:ext cx="248007" cy="320009"/>
                </a:xfrm>
                <a:prstGeom prst="rect">
                  <a:avLst/>
                </a:prstGeom>
                <a:blipFill dpi="0" rotWithShape="0">
                  <a:blip/>
                  <a:srcRect/>
                  <a:stretch>
                    <a:fillRect/>
                  </a:stretch>
                </a:blipFill>
                <a:ln w="9525">
                  <a:noFill/>
                  <a:miter lim="800000"/>
                  <a:headEnd/>
                  <a:tailEnd/>
                </a:ln>
              </p:spPr>
            </p:pic>
            <p:pic>
              <p:nvPicPr>
                <p:cNvPr id="234" name="Picture 452"/>
                <p:cNvPicPr>
                  <a:picLocks noChangeAspect="1" noChangeArrowheads="1"/>
                </p:cNvPicPr>
                <p:nvPr/>
              </p:nvPicPr>
              <p:blipFill>
                <a:blip r:embed="rId3"/>
                <a:srcRect/>
                <a:stretch>
                  <a:fillRect/>
                </a:stretch>
              </p:blipFill>
              <p:spPr bwMode="auto">
                <a:xfrm>
                  <a:off x="4897111" y="2824163"/>
                  <a:ext cx="248007" cy="318008"/>
                </a:xfrm>
                <a:prstGeom prst="rect">
                  <a:avLst/>
                </a:prstGeom>
                <a:blipFill dpi="0" rotWithShape="0">
                  <a:blip/>
                  <a:srcRect/>
                  <a:stretch>
                    <a:fillRect/>
                  </a:stretch>
                </a:blipFill>
                <a:ln w="9525">
                  <a:noFill/>
                  <a:miter lim="800000"/>
                  <a:headEnd/>
                  <a:tailEnd/>
                </a:ln>
              </p:spPr>
            </p:pic>
            <p:pic>
              <p:nvPicPr>
                <p:cNvPr id="235" name="Picture 453"/>
                <p:cNvPicPr>
                  <a:picLocks noChangeAspect="1" noChangeArrowheads="1"/>
                </p:cNvPicPr>
                <p:nvPr/>
              </p:nvPicPr>
              <p:blipFill>
                <a:blip r:embed="rId3"/>
                <a:srcRect/>
                <a:stretch>
                  <a:fillRect/>
                </a:stretch>
              </p:blipFill>
              <p:spPr bwMode="auto">
                <a:xfrm>
                  <a:off x="5032049" y="3009899"/>
                  <a:ext cx="248007" cy="320009"/>
                </a:xfrm>
                <a:prstGeom prst="rect">
                  <a:avLst/>
                </a:prstGeom>
                <a:blipFill dpi="0" rotWithShape="0">
                  <a:blip/>
                  <a:srcRect/>
                  <a:stretch>
                    <a:fillRect/>
                  </a:stretch>
                </a:blipFill>
                <a:ln w="9525">
                  <a:noFill/>
                  <a:miter lim="800000"/>
                  <a:headEnd/>
                  <a:tailEnd/>
                </a:ln>
              </p:spPr>
            </p:pic>
            <p:pic>
              <p:nvPicPr>
                <p:cNvPr id="236" name="Picture 454"/>
                <p:cNvPicPr>
                  <a:picLocks noChangeAspect="1" noChangeArrowheads="1"/>
                </p:cNvPicPr>
                <p:nvPr/>
              </p:nvPicPr>
              <p:blipFill>
                <a:blip r:embed="rId3"/>
                <a:srcRect/>
                <a:stretch>
                  <a:fillRect/>
                </a:stretch>
              </p:blipFill>
              <p:spPr bwMode="auto">
                <a:xfrm>
                  <a:off x="5932924" y="2640012"/>
                  <a:ext cx="252007" cy="320009"/>
                </a:xfrm>
                <a:prstGeom prst="rect">
                  <a:avLst/>
                </a:prstGeom>
                <a:blipFill dpi="0" rotWithShape="0">
                  <a:blip/>
                  <a:srcRect/>
                  <a:stretch>
                    <a:fillRect/>
                  </a:stretch>
                </a:blipFill>
                <a:ln w="9525">
                  <a:noFill/>
                  <a:miter lim="800000"/>
                  <a:headEnd/>
                  <a:tailEnd/>
                </a:ln>
              </p:spPr>
            </p:pic>
            <p:pic>
              <p:nvPicPr>
                <p:cNvPr id="237" name="Picture 455"/>
                <p:cNvPicPr>
                  <a:picLocks noChangeAspect="1" noChangeArrowheads="1"/>
                </p:cNvPicPr>
                <p:nvPr/>
              </p:nvPicPr>
              <p:blipFill>
                <a:blip r:embed="rId2"/>
                <a:srcRect/>
                <a:stretch>
                  <a:fillRect/>
                </a:stretch>
              </p:blipFill>
              <p:spPr bwMode="auto">
                <a:xfrm>
                  <a:off x="5350311" y="2640012"/>
                  <a:ext cx="252007" cy="320009"/>
                </a:xfrm>
                <a:prstGeom prst="rect">
                  <a:avLst/>
                </a:prstGeom>
                <a:blipFill dpi="0" rotWithShape="0">
                  <a:blip/>
                  <a:srcRect/>
                  <a:stretch>
                    <a:fillRect/>
                  </a:stretch>
                </a:blipFill>
                <a:ln w="9525">
                  <a:noFill/>
                  <a:miter lim="800000"/>
                  <a:headEnd/>
                  <a:tailEnd/>
                </a:ln>
              </p:spPr>
            </p:pic>
            <p:pic>
              <p:nvPicPr>
                <p:cNvPr id="238" name="Picture 456"/>
                <p:cNvPicPr>
                  <a:picLocks noChangeAspect="1" noChangeArrowheads="1"/>
                </p:cNvPicPr>
                <p:nvPr/>
              </p:nvPicPr>
              <p:blipFill>
                <a:blip r:embed="rId3"/>
                <a:srcRect/>
                <a:stretch>
                  <a:fillRect/>
                </a:stretch>
              </p:blipFill>
              <p:spPr bwMode="auto">
                <a:xfrm>
                  <a:off x="6202799" y="3009899"/>
                  <a:ext cx="252007" cy="320009"/>
                </a:xfrm>
                <a:prstGeom prst="rect">
                  <a:avLst/>
                </a:prstGeom>
                <a:blipFill dpi="0" rotWithShape="0">
                  <a:blip/>
                  <a:srcRect/>
                  <a:stretch>
                    <a:fillRect/>
                  </a:stretch>
                </a:blipFill>
                <a:ln w="9525">
                  <a:noFill/>
                  <a:miter lim="800000"/>
                  <a:headEnd/>
                  <a:tailEnd/>
                </a:ln>
              </p:spPr>
            </p:pic>
            <p:pic>
              <p:nvPicPr>
                <p:cNvPr id="239" name="Picture 457"/>
                <p:cNvPicPr>
                  <a:picLocks noChangeAspect="1" noChangeArrowheads="1"/>
                </p:cNvPicPr>
                <p:nvPr/>
              </p:nvPicPr>
              <p:blipFill>
                <a:blip r:embed="rId3"/>
                <a:srcRect/>
                <a:stretch>
                  <a:fillRect/>
                </a:stretch>
              </p:blipFill>
              <p:spPr bwMode="auto">
                <a:xfrm>
                  <a:off x="5197149" y="2824163"/>
                  <a:ext cx="248007" cy="318008"/>
                </a:xfrm>
                <a:prstGeom prst="rect">
                  <a:avLst/>
                </a:prstGeom>
                <a:blipFill dpi="0" rotWithShape="0">
                  <a:blip/>
                  <a:srcRect/>
                  <a:stretch>
                    <a:fillRect/>
                  </a:stretch>
                </a:blipFill>
                <a:ln w="9525">
                  <a:noFill/>
                  <a:miter lim="800000"/>
                  <a:headEnd/>
                  <a:tailEnd/>
                </a:ln>
              </p:spPr>
            </p:pic>
            <p:pic>
              <p:nvPicPr>
                <p:cNvPr id="240" name="Picture 458"/>
                <p:cNvPicPr>
                  <a:picLocks noChangeAspect="1" noChangeArrowheads="1"/>
                </p:cNvPicPr>
                <p:nvPr/>
              </p:nvPicPr>
              <p:blipFill>
                <a:blip r:embed="rId3"/>
                <a:srcRect/>
                <a:stretch>
                  <a:fillRect/>
                </a:stretch>
              </p:blipFill>
              <p:spPr bwMode="auto">
                <a:xfrm>
                  <a:off x="6067861" y="2824163"/>
                  <a:ext cx="252007" cy="318008"/>
                </a:xfrm>
                <a:prstGeom prst="rect">
                  <a:avLst/>
                </a:prstGeom>
                <a:blipFill dpi="0" rotWithShape="0">
                  <a:blip/>
                  <a:srcRect/>
                  <a:stretch>
                    <a:fillRect/>
                  </a:stretch>
                </a:blipFill>
                <a:ln w="9525">
                  <a:noFill/>
                  <a:miter lim="800000"/>
                  <a:headEnd/>
                  <a:tailEnd/>
                </a:ln>
              </p:spPr>
            </p:pic>
            <p:pic>
              <p:nvPicPr>
                <p:cNvPr id="241" name="Picture 459"/>
                <p:cNvPicPr>
                  <a:picLocks noChangeAspect="1" noChangeArrowheads="1"/>
                </p:cNvPicPr>
                <p:nvPr/>
              </p:nvPicPr>
              <p:blipFill>
                <a:blip r:embed="rId2"/>
                <a:srcRect/>
                <a:stretch>
                  <a:fillRect/>
                </a:stretch>
              </p:blipFill>
              <p:spPr bwMode="auto">
                <a:xfrm>
                  <a:off x="5490074" y="2824163"/>
                  <a:ext cx="244007" cy="318008"/>
                </a:xfrm>
                <a:prstGeom prst="rect">
                  <a:avLst/>
                </a:prstGeom>
                <a:blipFill dpi="0" rotWithShape="0">
                  <a:blip/>
                  <a:srcRect/>
                  <a:stretch>
                    <a:fillRect/>
                  </a:stretch>
                </a:blipFill>
                <a:ln w="9525">
                  <a:noFill/>
                  <a:miter lim="800000"/>
                  <a:headEnd/>
                  <a:tailEnd/>
                </a:ln>
              </p:spPr>
            </p:pic>
            <p:pic>
              <p:nvPicPr>
                <p:cNvPr id="242" name="Picture 460"/>
                <p:cNvPicPr>
                  <a:picLocks noChangeAspect="1" noChangeArrowheads="1"/>
                </p:cNvPicPr>
                <p:nvPr/>
              </p:nvPicPr>
              <p:blipFill>
                <a:blip r:embed="rId2"/>
                <a:srcRect/>
                <a:stretch>
                  <a:fillRect/>
                </a:stretch>
              </p:blipFill>
              <p:spPr bwMode="auto">
                <a:xfrm>
                  <a:off x="6041699" y="3194050"/>
                  <a:ext cx="248007" cy="318010"/>
                </a:xfrm>
                <a:prstGeom prst="rect">
                  <a:avLst/>
                </a:prstGeom>
                <a:blipFill dpi="0" rotWithShape="0">
                  <a:blip/>
                  <a:srcRect/>
                  <a:stretch>
                    <a:fillRect/>
                  </a:stretch>
                </a:blipFill>
                <a:ln w="9525">
                  <a:noFill/>
                  <a:miter lim="800000"/>
                  <a:headEnd/>
                  <a:tailEnd/>
                </a:ln>
              </p:spPr>
            </p:pic>
            <p:sp>
              <p:nvSpPr>
                <p:cNvPr id="243" name="Oval 493"/>
                <p:cNvSpPr>
                  <a:spLocks noChangeAspect="1" noChangeArrowheads="1"/>
                </p:cNvSpPr>
                <p:nvPr/>
              </p:nvSpPr>
              <p:spPr bwMode="auto">
                <a:xfrm>
                  <a:off x="5237159" y="2957513"/>
                  <a:ext cx="308009" cy="2772079"/>
                </a:xfrm>
                <a:prstGeom prst="ellipse">
                  <a:avLst/>
                </a:prstGeom>
                <a:solidFill>
                  <a:srgbClr val="C0C0C0"/>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grpSp>
              <p:nvGrpSpPr>
                <p:cNvPr id="244" name="Group 494"/>
                <p:cNvGrpSpPr>
                  <a:grpSpLocks noChangeAspect="1"/>
                </p:cNvGrpSpPr>
                <p:nvPr/>
              </p:nvGrpSpPr>
              <p:grpSpPr bwMode="auto">
                <a:xfrm>
                  <a:off x="5223951" y="3376612"/>
                  <a:ext cx="626017" cy="320009"/>
                  <a:chOff x="769" y="1576"/>
                  <a:chExt cx="368" cy="188"/>
                </a:xfrm>
              </p:grpSpPr>
              <p:pic>
                <p:nvPicPr>
                  <p:cNvPr id="297" name="Picture 495"/>
                  <p:cNvPicPr>
                    <a:picLocks noChangeAspect="1" noChangeArrowheads="1"/>
                  </p:cNvPicPr>
                  <p:nvPr/>
                </p:nvPicPr>
                <p:blipFill>
                  <a:blip r:embed="rId3"/>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298" name="Picture 496"/>
                  <p:cNvPicPr>
                    <a:picLocks noChangeAspect="1" noChangeArrowheads="1"/>
                  </p:cNvPicPr>
                  <p:nvPr/>
                </p:nvPicPr>
                <p:blipFill>
                  <a:blip r:embed="rId3"/>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pic>
              <p:nvPicPr>
                <p:cNvPr id="245" name="Picture 497"/>
                <p:cNvPicPr>
                  <a:picLocks noChangeAspect="1" noChangeArrowheads="1"/>
                </p:cNvPicPr>
                <p:nvPr/>
              </p:nvPicPr>
              <p:blipFill>
                <a:blip r:embed="rId3"/>
                <a:srcRect/>
                <a:stretch>
                  <a:fillRect/>
                </a:stretch>
              </p:blipFill>
              <p:spPr bwMode="auto">
                <a:xfrm>
                  <a:off x="5786111" y="3560762"/>
                  <a:ext cx="248007" cy="320009"/>
                </a:xfrm>
                <a:prstGeom prst="rect">
                  <a:avLst/>
                </a:prstGeom>
                <a:blipFill dpi="0" rotWithShape="0">
                  <a:blip/>
                  <a:srcRect/>
                  <a:stretch>
                    <a:fillRect/>
                  </a:stretch>
                </a:blipFill>
                <a:ln w="9525">
                  <a:noFill/>
                  <a:miter lim="800000"/>
                  <a:headEnd/>
                  <a:tailEnd/>
                </a:ln>
              </p:spPr>
            </p:pic>
            <p:pic>
              <p:nvPicPr>
                <p:cNvPr id="246" name="Picture 498"/>
                <p:cNvPicPr>
                  <a:picLocks noChangeAspect="1" noChangeArrowheads="1"/>
                </p:cNvPicPr>
                <p:nvPr/>
              </p:nvPicPr>
              <p:blipFill>
                <a:blip r:embed="rId3"/>
                <a:srcRect/>
                <a:stretch>
                  <a:fillRect/>
                </a:stretch>
              </p:blipFill>
              <p:spPr bwMode="auto">
                <a:xfrm>
                  <a:off x="5968674" y="3743324"/>
                  <a:ext cx="248007" cy="320009"/>
                </a:xfrm>
                <a:prstGeom prst="rect">
                  <a:avLst/>
                </a:prstGeom>
                <a:blipFill dpi="0" rotWithShape="0">
                  <a:blip/>
                  <a:srcRect/>
                  <a:stretch>
                    <a:fillRect/>
                  </a:stretch>
                </a:blipFill>
                <a:ln w="9525">
                  <a:noFill/>
                  <a:miter lim="800000"/>
                  <a:headEnd/>
                  <a:tailEnd/>
                </a:ln>
              </p:spPr>
            </p:pic>
            <p:grpSp>
              <p:nvGrpSpPr>
                <p:cNvPr id="247" name="Group 499"/>
                <p:cNvGrpSpPr>
                  <a:grpSpLocks noChangeAspect="1"/>
                </p:cNvGrpSpPr>
                <p:nvPr/>
              </p:nvGrpSpPr>
              <p:grpSpPr bwMode="auto">
                <a:xfrm>
                  <a:off x="5389949" y="3560763"/>
                  <a:ext cx="714020" cy="782022"/>
                  <a:chOff x="905" y="1712"/>
                  <a:chExt cx="420" cy="460"/>
                </a:xfrm>
              </p:grpSpPr>
              <p:pic>
                <p:nvPicPr>
                  <p:cNvPr id="294" name="Picture 500"/>
                  <p:cNvPicPr>
                    <a:picLocks noChangeAspect="1" noChangeArrowheads="1"/>
                  </p:cNvPicPr>
                  <p:nvPr/>
                </p:nvPicPr>
                <p:blipFill>
                  <a:blip r:embed="rId3"/>
                  <a:srcRect/>
                  <a:stretch>
                    <a:fillRect/>
                  </a:stretch>
                </p:blipFill>
                <p:spPr bwMode="auto">
                  <a:xfrm>
                    <a:off x="905" y="1712"/>
                    <a:ext cx="148" cy="188"/>
                  </a:xfrm>
                  <a:prstGeom prst="rect">
                    <a:avLst/>
                  </a:prstGeom>
                  <a:blipFill dpi="0" rotWithShape="0">
                    <a:blip/>
                    <a:srcRect/>
                    <a:stretch>
                      <a:fillRect/>
                    </a:stretch>
                  </a:blipFill>
                  <a:ln w="9525">
                    <a:noFill/>
                    <a:miter lim="800000"/>
                    <a:headEnd/>
                    <a:tailEnd/>
                  </a:ln>
                </p:spPr>
              </p:pic>
              <p:pic>
                <p:nvPicPr>
                  <p:cNvPr id="295" name="Picture 501"/>
                  <p:cNvPicPr>
                    <a:picLocks noChangeAspect="1" noChangeArrowheads="1"/>
                  </p:cNvPicPr>
                  <p:nvPr/>
                </p:nvPicPr>
                <p:blipFill>
                  <a:blip r:embed="rId3"/>
                  <a:srcRect/>
                  <a:stretch>
                    <a:fillRect/>
                  </a:stretch>
                </p:blipFill>
                <p:spPr bwMode="auto">
                  <a:xfrm>
                    <a:off x="1041" y="1848"/>
                    <a:ext cx="148" cy="188"/>
                  </a:xfrm>
                  <a:prstGeom prst="rect">
                    <a:avLst/>
                  </a:prstGeom>
                  <a:blipFill dpi="0" rotWithShape="0">
                    <a:blip/>
                    <a:srcRect/>
                    <a:stretch>
                      <a:fillRect/>
                    </a:stretch>
                  </a:blipFill>
                  <a:ln w="9525">
                    <a:noFill/>
                    <a:miter lim="800000"/>
                    <a:headEnd/>
                    <a:tailEnd/>
                  </a:ln>
                </p:spPr>
              </p:pic>
              <p:pic>
                <p:nvPicPr>
                  <p:cNvPr id="296" name="Picture 502"/>
                  <p:cNvPicPr>
                    <a:picLocks noChangeAspect="1" noChangeArrowheads="1"/>
                  </p:cNvPicPr>
                  <p:nvPr/>
                </p:nvPicPr>
                <p:blipFill>
                  <a:blip r:embed="rId3"/>
                  <a:srcRect/>
                  <a:stretch>
                    <a:fillRect/>
                  </a:stretch>
                </p:blipFill>
                <p:spPr bwMode="auto">
                  <a:xfrm>
                    <a:off x="1177" y="1984"/>
                    <a:ext cx="148" cy="188"/>
                  </a:xfrm>
                  <a:prstGeom prst="rect">
                    <a:avLst/>
                  </a:prstGeom>
                  <a:blipFill dpi="0" rotWithShape="0">
                    <a:blip/>
                    <a:srcRect/>
                    <a:stretch>
                      <a:fillRect/>
                    </a:stretch>
                  </a:blipFill>
                  <a:ln w="9525">
                    <a:noFill/>
                    <a:miter lim="800000"/>
                    <a:headEnd/>
                    <a:tailEnd/>
                  </a:ln>
                </p:spPr>
              </p:pic>
            </p:grpSp>
            <p:pic>
              <p:nvPicPr>
                <p:cNvPr id="248" name="Picture 503"/>
                <p:cNvPicPr>
                  <a:picLocks noChangeAspect="1" noChangeArrowheads="1"/>
                </p:cNvPicPr>
                <p:nvPr/>
              </p:nvPicPr>
              <p:blipFill>
                <a:blip r:embed="rId3"/>
                <a:srcRect/>
                <a:stretch>
                  <a:fillRect/>
                </a:stretch>
              </p:blipFill>
              <p:spPr bwMode="auto">
                <a:xfrm>
                  <a:off x="6152824" y="3927474"/>
                  <a:ext cx="248007" cy="320009"/>
                </a:xfrm>
                <a:prstGeom prst="rect">
                  <a:avLst/>
                </a:prstGeom>
                <a:blipFill dpi="0" rotWithShape="0">
                  <a:blip/>
                  <a:srcRect/>
                  <a:stretch>
                    <a:fillRect/>
                  </a:stretch>
                </a:blipFill>
                <a:ln w="9525">
                  <a:noFill/>
                  <a:miter lim="800000"/>
                  <a:headEnd/>
                  <a:tailEnd/>
                </a:ln>
              </p:spPr>
            </p:pic>
            <p:grpSp>
              <p:nvGrpSpPr>
                <p:cNvPr id="249" name="Group 504"/>
                <p:cNvGrpSpPr>
                  <a:grpSpLocks noChangeAspect="1"/>
                </p:cNvGrpSpPr>
                <p:nvPr/>
              </p:nvGrpSpPr>
              <p:grpSpPr bwMode="auto">
                <a:xfrm>
                  <a:off x="5196324" y="4189413"/>
                  <a:ext cx="252007" cy="742020"/>
                  <a:chOff x="873" y="2568"/>
                  <a:chExt cx="148" cy="436"/>
                </a:xfrm>
              </p:grpSpPr>
              <p:pic>
                <p:nvPicPr>
                  <p:cNvPr id="292" name="Picture 505"/>
                  <p:cNvPicPr>
                    <a:picLocks noChangeAspect="1" noChangeArrowheads="1"/>
                  </p:cNvPicPr>
                  <p:nvPr/>
                </p:nvPicPr>
                <p:blipFill>
                  <a:blip r:embed="rId4"/>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293" name="Picture 506"/>
                  <p:cNvPicPr>
                    <a:picLocks noChangeAspect="1" noChangeArrowheads="1"/>
                  </p:cNvPicPr>
                  <p:nvPr/>
                </p:nvPicPr>
                <p:blipFill>
                  <a:blip r:embed="rId3"/>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250" name="Group 507"/>
                <p:cNvGrpSpPr>
                  <a:grpSpLocks noChangeAspect="1"/>
                </p:cNvGrpSpPr>
                <p:nvPr/>
              </p:nvGrpSpPr>
              <p:grpSpPr bwMode="auto">
                <a:xfrm>
                  <a:off x="6237188" y="3727449"/>
                  <a:ext cx="624018" cy="320009"/>
                  <a:chOff x="769" y="1576"/>
                  <a:chExt cx="368" cy="188"/>
                </a:xfrm>
              </p:grpSpPr>
              <p:pic>
                <p:nvPicPr>
                  <p:cNvPr id="290" name="Picture 508"/>
                  <p:cNvPicPr>
                    <a:picLocks noChangeAspect="1" noChangeArrowheads="1"/>
                  </p:cNvPicPr>
                  <p:nvPr/>
                </p:nvPicPr>
                <p:blipFill>
                  <a:blip r:embed="rId3"/>
                  <a:srcRect/>
                  <a:stretch>
                    <a:fillRect/>
                  </a:stretch>
                </p:blipFill>
                <p:spPr bwMode="auto">
                  <a:xfrm>
                    <a:off x="769" y="1576"/>
                    <a:ext cx="148" cy="188"/>
                  </a:xfrm>
                  <a:prstGeom prst="rect">
                    <a:avLst/>
                  </a:prstGeom>
                  <a:blipFill dpi="0" rotWithShape="0">
                    <a:blip/>
                    <a:srcRect/>
                    <a:stretch>
                      <a:fillRect/>
                    </a:stretch>
                  </a:blipFill>
                  <a:ln w="9525">
                    <a:noFill/>
                    <a:miter lim="800000"/>
                    <a:headEnd/>
                    <a:tailEnd/>
                  </a:ln>
                </p:spPr>
              </p:pic>
              <p:pic>
                <p:nvPicPr>
                  <p:cNvPr id="291" name="Picture 509"/>
                  <p:cNvPicPr>
                    <a:picLocks noChangeAspect="1" noChangeArrowheads="1"/>
                  </p:cNvPicPr>
                  <p:nvPr/>
                </p:nvPicPr>
                <p:blipFill>
                  <a:blip r:embed="rId3"/>
                  <a:srcRect/>
                  <a:stretch>
                    <a:fillRect/>
                  </a:stretch>
                </p:blipFill>
                <p:spPr bwMode="auto">
                  <a:xfrm>
                    <a:off x="991" y="1576"/>
                    <a:ext cx="146" cy="188"/>
                  </a:xfrm>
                  <a:prstGeom prst="rect">
                    <a:avLst/>
                  </a:prstGeom>
                  <a:blipFill dpi="0" rotWithShape="0">
                    <a:blip/>
                    <a:srcRect/>
                    <a:stretch>
                      <a:fillRect/>
                    </a:stretch>
                  </a:blipFill>
                  <a:ln w="9525">
                    <a:noFill/>
                    <a:miter lim="800000"/>
                    <a:headEnd/>
                    <a:tailEnd/>
                  </a:ln>
                </p:spPr>
              </p:pic>
            </p:grpSp>
            <p:grpSp>
              <p:nvGrpSpPr>
                <p:cNvPr id="251" name="Group 510"/>
                <p:cNvGrpSpPr>
                  <a:grpSpLocks noChangeAspect="1"/>
                </p:cNvGrpSpPr>
                <p:nvPr/>
              </p:nvGrpSpPr>
              <p:grpSpPr bwMode="auto">
                <a:xfrm>
                  <a:off x="5506298" y="3943350"/>
                  <a:ext cx="250008" cy="742022"/>
                  <a:chOff x="848" y="1424"/>
                  <a:chExt cx="73" cy="218"/>
                </a:xfrm>
              </p:grpSpPr>
              <p:pic>
                <p:nvPicPr>
                  <p:cNvPr id="288" name="Picture 511"/>
                  <p:cNvPicPr>
                    <a:picLocks noChangeAspect="1" noChangeArrowheads="1"/>
                  </p:cNvPicPr>
                  <p:nvPr/>
                </p:nvPicPr>
                <p:blipFill>
                  <a:blip r:embed="rId4"/>
                  <a:srcRect/>
                  <a:stretch>
                    <a:fillRect/>
                  </a:stretch>
                </p:blipFill>
                <p:spPr bwMode="auto">
                  <a:xfrm>
                    <a:off x="858" y="1456"/>
                    <a:ext cx="49" cy="186"/>
                  </a:xfrm>
                  <a:prstGeom prst="rect">
                    <a:avLst/>
                  </a:prstGeom>
                  <a:blipFill dpi="0" rotWithShape="0">
                    <a:blip/>
                    <a:srcRect/>
                    <a:stretch>
                      <a:fillRect/>
                    </a:stretch>
                  </a:blipFill>
                  <a:ln w="9525">
                    <a:noFill/>
                    <a:miter lim="800000"/>
                    <a:headEnd/>
                    <a:tailEnd/>
                  </a:ln>
                </p:spPr>
              </p:pic>
              <p:pic>
                <p:nvPicPr>
                  <p:cNvPr id="289" name="Picture 512"/>
                  <p:cNvPicPr>
                    <a:picLocks noChangeAspect="1" noChangeArrowheads="1"/>
                  </p:cNvPicPr>
                  <p:nvPr/>
                </p:nvPicPr>
                <p:blipFill>
                  <a:blip r:embed="rId3"/>
                  <a:srcRect/>
                  <a:stretch>
                    <a:fillRect/>
                  </a:stretch>
                </p:blipFill>
                <p:spPr bwMode="auto">
                  <a:xfrm>
                    <a:off x="848" y="1424"/>
                    <a:ext cx="73" cy="94"/>
                  </a:xfrm>
                  <a:prstGeom prst="rect">
                    <a:avLst/>
                  </a:prstGeom>
                  <a:blipFill dpi="0" rotWithShape="0">
                    <a:blip/>
                    <a:srcRect/>
                    <a:stretch>
                      <a:fillRect/>
                    </a:stretch>
                  </a:blipFill>
                  <a:ln w="9525">
                    <a:noFill/>
                    <a:miter lim="800000"/>
                    <a:headEnd/>
                    <a:tailEnd/>
                  </a:ln>
                </p:spPr>
              </p:pic>
            </p:grpSp>
            <p:grpSp>
              <p:nvGrpSpPr>
                <p:cNvPr id="252" name="Group 513"/>
                <p:cNvGrpSpPr>
                  <a:grpSpLocks noChangeAspect="1"/>
                </p:cNvGrpSpPr>
                <p:nvPr/>
              </p:nvGrpSpPr>
              <p:grpSpPr bwMode="auto">
                <a:xfrm>
                  <a:off x="5236423" y="3584575"/>
                  <a:ext cx="250008" cy="718021"/>
                  <a:chOff x="748" y="1288"/>
                  <a:chExt cx="73" cy="212"/>
                </a:xfrm>
              </p:grpSpPr>
              <p:pic>
                <p:nvPicPr>
                  <p:cNvPr id="286" name="Picture 514"/>
                  <p:cNvPicPr>
                    <a:picLocks noChangeAspect="1" noChangeArrowheads="1"/>
                  </p:cNvPicPr>
                  <p:nvPr/>
                </p:nvPicPr>
                <p:blipFill>
                  <a:blip r:embed="rId4"/>
                  <a:srcRect/>
                  <a:stretch>
                    <a:fillRect/>
                  </a:stretch>
                </p:blipFill>
                <p:spPr bwMode="auto">
                  <a:xfrm>
                    <a:off x="759" y="1313"/>
                    <a:ext cx="49" cy="187"/>
                  </a:xfrm>
                  <a:prstGeom prst="rect">
                    <a:avLst/>
                  </a:prstGeom>
                  <a:blipFill dpi="0" rotWithShape="0">
                    <a:blip/>
                    <a:srcRect/>
                    <a:stretch>
                      <a:fillRect/>
                    </a:stretch>
                  </a:blipFill>
                  <a:ln w="9525">
                    <a:noFill/>
                    <a:miter lim="800000"/>
                    <a:headEnd/>
                    <a:tailEnd/>
                  </a:ln>
                </p:spPr>
              </p:pic>
              <p:pic>
                <p:nvPicPr>
                  <p:cNvPr id="287" name="Picture 515"/>
                  <p:cNvPicPr>
                    <a:picLocks noChangeAspect="1" noChangeArrowheads="1"/>
                  </p:cNvPicPr>
                  <p:nvPr/>
                </p:nvPicPr>
                <p:blipFill>
                  <a:blip r:embed="rId3"/>
                  <a:srcRect/>
                  <a:stretch>
                    <a:fillRect/>
                  </a:stretch>
                </p:blipFill>
                <p:spPr bwMode="auto">
                  <a:xfrm>
                    <a:off x="748" y="1288"/>
                    <a:ext cx="73" cy="94"/>
                  </a:xfrm>
                  <a:prstGeom prst="rect">
                    <a:avLst/>
                  </a:prstGeom>
                  <a:blipFill dpi="0" rotWithShape="0">
                    <a:blip/>
                    <a:srcRect/>
                    <a:stretch>
                      <a:fillRect/>
                    </a:stretch>
                  </a:blipFill>
                  <a:ln w="9525">
                    <a:noFill/>
                    <a:miter lim="800000"/>
                    <a:headEnd/>
                    <a:tailEnd/>
                  </a:ln>
                </p:spPr>
              </p:pic>
            </p:grpSp>
            <p:grpSp>
              <p:nvGrpSpPr>
                <p:cNvPr id="253" name="Group 516"/>
                <p:cNvGrpSpPr>
                  <a:grpSpLocks noChangeAspect="1"/>
                </p:cNvGrpSpPr>
                <p:nvPr/>
              </p:nvGrpSpPr>
              <p:grpSpPr bwMode="auto">
                <a:xfrm>
                  <a:off x="5375362" y="3768724"/>
                  <a:ext cx="246006" cy="706021"/>
                  <a:chOff x="799" y="1356"/>
                  <a:chExt cx="72" cy="209"/>
                </a:xfrm>
              </p:grpSpPr>
              <p:pic>
                <p:nvPicPr>
                  <p:cNvPr id="284" name="Picture 517"/>
                  <p:cNvPicPr>
                    <a:picLocks noChangeAspect="1" noChangeArrowheads="1"/>
                  </p:cNvPicPr>
                  <p:nvPr/>
                </p:nvPicPr>
                <p:blipFill>
                  <a:blip r:embed="rId4"/>
                  <a:srcRect/>
                  <a:stretch>
                    <a:fillRect/>
                  </a:stretch>
                </p:blipFill>
                <p:spPr bwMode="auto">
                  <a:xfrm>
                    <a:off x="807" y="1378"/>
                    <a:ext cx="49" cy="187"/>
                  </a:xfrm>
                  <a:prstGeom prst="rect">
                    <a:avLst/>
                  </a:prstGeom>
                  <a:blipFill dpi="0" rotWithShape="0">
                    <a:blip/>
                    <a:srcRect/>
                    <a:stretch>
                      <a:fillRect/>
                    </a:stretch>
                  </a:blipFill>
                  <a:ln w="9525">
                    <a:noFill/>
                    <a:miter lim="800000"/>
                    <a:headEnd/>
                    <a:tailEnd/>
                  </a:ln>
                </p:spPr>
              </p:pic>
              <p:pic>
                <p:nvPicPr>
                  <p:cNvPr id="285" name="Picture 518"/>
                  <p:cNvPicPr>
                    <a:picLocks noChangeAspect="1" noChangeArrowheads="1"/>
                  </p:cNvPicPr>
                  <p:nvPr/>
                </p:nvPicPr>
                <p:blipFill>
                  <a:blip r:embed="rId3"/>
                  <a:srcRect/>
                  <a:stretch>
                    <a:fillRect/>
                  </a:stretch>
                </p:blipFill>
                <p:spPr bwMode="auto">
                  <a:xfrm>
                    <a:off x="799" y="1356"/>
                    <a:ext cx="72" cy="94"/>
                  </a:xfrm>
                  <a:prstGeom prst="rect">
                    <a:avLst/>
                  </a:prstGeom>
                  <a:blipFill dpi="0" rotWithShape="0">
                    <a:blip/>
                    <a:srcRect/>
                    <a:stretch>
                      <a:fillRect/>
                    </a:stretch>
                  </a:blipFill>
                  <a:ln w="9525">
                    <a:noFill/>
                    <a:miter lim="800000"/>
                    <a:headEnd/>
                    <a:tailEnd/>
                  </a:ln>
                </p:spPr>
              </p:pic>
            </p:grpSp>
            <p:grpSp>
              <p:nvGrpSpPr>
                <p:cNvPr id="254" name="Group 519"/>
                <p:cNvGrpSpPr>
                  <a:grpSpLocks noChangeAspect="1"/>
                </p:cNvGrpSpPr>
                <p:nvPr/>
              </p:nvGrpSpPr>
              <p:grpSpPr bwMode="auto">
                <a:xfrm>
                  <a:off x="5380888" y="4408488"/>
                  <a:ext cx="250006" cy="740021"/>
                  <a:chOff x="873" y="2568"/>
                  <a:chExt cx="148" cy="436"/>
                </a:xfrm>
              </p:grpSpPr>
              <p:pic>
                <p:nvPicPr>
                  <p:cNvPr id="282" name="Picture 520"/>
                  <p:cNvPicPr>
                    <a:picLocks noChangeAspect="1" noChangeArrowheads="1"/>
                  </p:cNvPicPr>
                  <p:nvPr/>
                </p:nvPicPr>
                <p:blipFill>
                  <a:blip r:embed="rId4"/>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283" name="Picture 521"/>
                  <p:cNvPicPr>
                    <a:picLocks noChangeAspect="1" noChangeArrowheads="1"/>
                  </p:cNvPicPr>
                  <p:nvPr/>
                </p:nvPicPr>
                <p:blipFill>
                  <a:blip r:embed="rId3"/>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grpSp>
              <p:nvGrpSpPr>
                <p:cNvPr id="255" name="Group 522"/>
                <p:cNvGrpSpPr>
                  <a:grpSpLocks noChangeAspect="1"/>
                </p:cNvGrpSpPr>
                <p:nvPr/>
              </p:nvGrpSpPr>
              <p:grpSpPr bwMode="auto">
                <a:xfrm>
                  <a:off x="5520174" y="4616450"/>
                  <a:ext cx="252007" cy="740021"/>
                  <a:chOff x="873" y="2568"/>
                  <a:chExt cx="148" cy="436"/>
                </a:xfrm>
              </p:grpSpPr>
              <p:pic>
                <p:nvPicPr>
                  <p:cNvPr id="280" name="Picture 523"/>
                  <p:cNvPicPr>
                    <a:picLocks noChangeAspect="1" noChangeArrowheads="1"/>
                  </p:cNvPicPr>
                  <p:nvPr/>
                </p:nvPicPr>
                <p:blipFill>
                  <a:blip r:embed="rId4"/>
                  <a:srcRect/>
                  <a:stretch>
                    <a:fillRect/>
                  </a:stretch>
                </p:blipFill>
                <p:spPr bwMode="auto">
                  <a:xfrm flipV="1">
                    <a:off x="893" y="2568"/>
                    <a:ext cx="98" cy="372"/>
                  </a:xfrm>
                  <a:prstGeom prst="rect">
                    <a:avLst/>
                  </a:prstGeom>
                  <a:blipFill dpi="0" rotWithShape="0">
                    <a:blip/>
                    <a:srcRect/>
                    <a:stretch>
                      <a:fillRect/>
                    </a:stretch>
                  </a:blipFill>
                  <a:ln w="9525">
                    <a:noFill/>
                    <a:miter lim="800000"/>
                    <a:headEnd/>
                    <a:tailEnd/>
                  </a:ln>
                </p:spPr>
              </p:pic>
              <p:pic>
                <p:nvPicPr>
                  <p:cNvPr id="281" name="Picture 524"/>
                  <p:cNvPicPr>
                    <a:picLocks noChangeAspect="1" noChangeArrowheads="1"/>
                  </p:cNvPicPr>
                  <p:nvPr/>
                </p:nvPicPr>
                <p:blipFill>
                  <a:blip r:embed="rId3"/>
                  <a:srcRect/>
                  <a:stretch>
                    <a:fillRect/>
                  </a:stretch>
                </p:blipFill>
                <p:spPr bwMode="auto">
                  <a:xfrm flipV="1">
                    <a:off x="873" y="2816"/>
                    <a:ext cx="148" cy="188"/>
                  </a:xfrm>
                  <a:prstGeom prst="rect">
                    <a:avLst/>
                  </a:prstGeom>
                  <a:blipFill dpi="0" rotWithShape="0">
                    <a:blip/>
                    <a:srcRect/>
                    <a:stretch>
                      <a:fillRect/>
                    </a:stretch>
                  </a:blipFill>
                  <a:ln w="9525">
                    <a:noFill/>
                    <a:miter lim="800000"/>
                    <a:headEnd/>
                    <a:tailEnd/>
                  </a:ln>
                </p:spPr>
              </p:pic>
            </p:grpSp>
            <p:pic>
              <p:nvPicPr>
                <p:cNvPr id="256" name="Picture 525"/>
                <p:cNvPicPr>
                  <a:picLocks noChangeAspect="1" noChangeArrowheads="1"/>
                </p:cNvPicPr>
                <p:nvPr/>
              </p:nvPicPr>
              <p:blipFill>
                <a:blip r:embed="rId2"/>
                <a:srcRect/>
                <a:stretch>
                  <a:fillRect/>
                </a:stretch>
              </p:blipFill>
              <p:spPr bwMode="auto">
                <a:xfrm>
                  <a:off x="5894061" y="3376612"/>
                  <a:ext cx="248007" cy="320009"/>
                </a:xfrm>
                <a:prstGeom prst="rect">
                  <a:avLst/>
                </a:prstGeom>
                <a:blipFill dpi="0" rotWithShape="0">
                  <a:blip/>
                  <a:srcRect/>
                  <a:stretch>
                    <a:fillRect/>
                  </a:stretch>
                </a:blipFill>
                <a:ln w="9525">
                  <a:noFill/>
                  <a:miter lim="800000"/>
                  <a:headEnd/>
                  <a:tailEnd/>
                </a:ln>
              </p:spPr>
            </p:pic>
            <p:sp>
              <p:nvSpPr>
                <p:cNvPr id="257" name="Text Box 526"/>
                <p:cNvSpPr txBox="1">
                  <a:spLocks noChangeArrowheads="1"/>
                </p:cNvSpPr>
                <p:nvPr/>
              </p:nvSpPr>
              <p:spPr bwMode="auto">
                <a:xfrm>
                  <a:off x="7429521" y="2530475"/>
                  <a:ext cx="832526" cy="338554"/>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Arial" pitchFamily="34" charset="0"/>
                      <a:cs typeface="Arial" pitchFamily="34" charset="0"/>
                    </a:rPr>
                    <a:t>PTS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258" name="Group 527"/>
                <p:cNvGrpSpPr>
                  <a:grpSpLocks noChangeAspect="1"/>
                </p:cNvGrpSpPr>
                <p:nvPr/>
              </p:nvGrpSpPr>
              <p:grpSpPr bwMode="auto">
                <a:xfrm>
                  <a:off x="4429124" y="1142984"/>
                  <a:ext cx="1676048" cy="912026"/>
                  <a:chOff x="568" y="391"/>
                  <a:chExt cx="493" cy="268"/>
                </a:xfrm>
              </p:grpSpPr>
              <p:grpSp>
                <p:nvGrpSpPr>
                  <p:cNvPr id="272" name="Group 528"/>
                  <p:cNvGrpSpPr>
                    <a:grpSpLocks noChangeAspect="1"/>
                  </p:cNvGrpSpPr>
                  <p:nvPr/>
                </p:nvGrpSpPr>
                <p:grpSpPr bwMode="auto">
                  <a:xfrm>
                    <a:off x="568" y="391"/>
                    <a:ext cx="493" cy="268"/>
                    <a:chOff x="1247" y="512"/>
                    <a:chExt cx="986" cy="535"/>
                  </a:xfrm>
                </p:grpSpPr>
                <p:sp>
                  <p:nvSpPr>
                    <p:cNvPr id="274" name="Freeform 529"/>
                    <p:cNvSpPr>
                      <a:spLocks noChangeAspect="1"/>
                    </p:cNvSpPr>
                    <p:nvPr/>
                  </p:nvSpPr>
                  <p:spPr bwMode="auto">
                    <a:xfrm>
                      <a:off x="1374" y="569"/>
                      <a:ext cx="77" cy="217"/>
                    </a:xfrm>
                    <a:custGeom>
                      <a:avLst/>
                      <a:gdLst/>
                      <a:ahLst/>
                      <a:cxnLst>
                        <a:cxn ang="0">
                          <a:pos x="57" y="217"/>
                        </a:cxn>
                        <a:cxn ang="0">
                          <a:pos x="8" y="155"/>
                        </a:cxn>
                        <a:cxn ang="0">
                          <a:pos x="8" y="135"/>
                        </a:cxn>
                        <a:cxn ang="0">
                          <a:pos x="15" y="110"/>
                        </a:cxn>
                        <a:cxn ang="0">
                          <a:pos x="26" y="76"/>
                        </a:cxn>
                        <a:cxn ang="0">
                          <a:pos x="30" y="68"/>
                        </a:cxn>
                        <a:cxn ang="0">
                          <a:pos x="44" y="40"/>
                        </a:cxn>
                        <a:cxn ang="0">
                          <a:pos x="40" y="50"/>
                        </a:cxn>
                        <a:cxn ang="0">
                          <a:pos x="33" y="61"/>
                        </a:cxn>
                        <a:cxn ang="0">
                          <a:pos x="51" y="30"/>
                        </a:cxn>
                        <a:cxn ang="0">
                          <a:pos x="67" y="12"/>
                        </a:cxn>
                        <a:cxn ang="0">
                          <a:pos x="77" y="23"/>
                        </a:cxn>
                        <a:cxn ang="0">
                          <a:pos x="66" y="147"/>
                        </a:cxn>
                        <a:cxn ang="0">
                          <a:pos x="64" y="130"/>
                        </a:cxn>
                        <a:cxn ang="0">
                          <a:pos x="66" y="152"/>
                        </a:cxn>
                      </a:cxnLst>
                      <a:rect l="0" t="0" r="r" b="b"/>
                      <a:pathLst>
                        <a:path w="77" h="217">
                          <a:moveTo>
                            <a:pt x="57" y="217"/>
                          </a:moveTo>
                          <a:cubicBezTo>
                            <a:pt x="50" y="207"/>
                            <a:pt x="16" y="169"/>
                            <a:pt x="8" y="155"/>
                          </a:cubicBezTo>
                          <a:cubicBezTo>
                            <a:pt x="0" y="141"/>
                            <a:pt x="7" y="143"/>
                            <a:pt x="8" y="135"/>
                          </a:cubicBezTo>
                          <a:cubicBezTo>
                            <a:pt x="10" y="128"/>
                            <a:pt x="11" y="120"/>
                            <a:pt x="15" y="110"/>
                          </a:cubicBezTo>
                          <a:cubicBezTo>
                            <a:pt x="16" y="100"/>
                            <a:pt x="23" y="83"/>
                            <a:pt x="26" y="76"/>
                          </a:cubicBezTo>
                          <a:cubicBezTo>
                            <a:pt x="28" y="70"/>
                            <a:pt x="27" y="73"/>
                            <a:pt x="30" y="68"/>
                          </a:cubicBezTo>
                          <a:cubicBezTo>
                            <a:pt x="33" y="61"/>
                            <a:pt x="43" y="42"/>
                            <a:pt x="44" y="40"/>
                          </a:cubicBezTo>
                          <a:cubicBezTo>
                            <a:pt x="46" y="36"/>
                            <a:pt x="42" y="45"/>
                            <a:pt x="40" y="50"/>
                          </a:cubicBezTo>
                          <a:cubicBezTo>
                            <a:pt x="39" y="51"/>
                            <a:pt x="31" y="65"/>
                            <a:pt x="33" y="61"/>
                          </a:cubicBezTo>
                          <a:cubicBezTo>
                            <a:pt x="35" y="58"/>
                            <a:pt x="46" y="39"/>
                            <a:pt x="51" y="30"/>
                          </a:cubicBezTo>
                          <a:cubicBezTo>
                            <a:pt x="57" y="21"/>
                            <a:pt x="62" y="14"/>
                            <a:pt x="67" y="12"/>
                          </a:cubicBezTo>
                          <a:cubicBezTo>
                            <a:pt x="71" y="11"/>
                            <a:pt x="77" y="0"/>
                            <a:pt x="77" y="23"/>
                          </a:cubicBezTo>
                          <a:cubicBezTo>
                            <a:pt x="77" y="46"/>
                            <a:pt x="68" y="129"/>
                            <a:pt x="66" y="147"/>
                          </a:cubicBezTo>
                          <a:cubicBezTo>
                            <a:pt x="64" y="165"/>
                            <a:pt x="64" y="129"/>
                            <a:pt x="64" y="130"/>
                          </a:cubicBezTo>
                          <a:cubicBezTo>
                            <a:pt x="65" y="131"/>
                            <a:pt x="66" y="147"/>
                            <a:pt x="66" y="152"/>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75" name="Freeform 530"/>
                    <p:cNvSpPr>
                      <a:spLocks noChangeAspect="1"/>
                    </p:cNvSpPr>
                    <p:nvPr/>
                  </p:nvSpPr>
                  <p:spPr bwMode="auto">
                    <a:xfrm>
                      <a:off x="1379" y="778"/>
                      <a:ext cx="90" cy="128"/>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76" name="Freeform 531"/>
                    <p:cNvSpPr>
                      <a:spLocks noChangeAspect="1"/>
                    </p:cNvSpPr>
                    <p:nvPr/>
                  </p:nvSpPr>
                  <p:spPr bwMode="auto">
                    <a:xfrm>
                      <a:off x="1247" y="819"/>
                      <a:ext cx="136" cy="228"/>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77" name="Freeform 532"/>
                    <p:cNvSpPr>
                      <a:spLocks noChangeAspect="1"/>
                    </p:cNvSpPr>
                    <p:nvPr/>
                  </p:nvSpPr>
                  <p:spPr bwMode="auto">
                    <a:xfrm>
                      <a:off x="1972" y="562"/>
                      <a:ext cx="261" cy="266"/>
                    </a:xfrm>
                    <a:custGeom>
                      <a:avLst/>
                      <a:gdLst/>
                      <a:ahLst/>
                      <a:cxnLst>
                        <a:cxn ang="0">
                          <a:pos x="101" y="176"/>
                        </a:cxn>
                        <a:cxn ang="0">
                          <a:pos x="107" y="236"/>
                        </a:cxn>
                        <a:cxn ang="0">
                          <a:pos x="113" y="254"/>
                        </a:cxn>
                        <a:cxn ang="0">
                          <a:pos x="149" y="266"/>
                        </a:cxn>
                        <a:cxn ang="0">
                          <a:pos x="227" y="224"/>
                        </a:cxn>
                        <a:cxn ang="0">
                          <a:pos x="122" y="19"/>
                        </a:cxn>
                        <a:cxn ang="0">
                          <a:pos x="3" y="1"/>
                        </a:cxn>
                        <a:cxn ang="0">
                          <a:pos x="5" y="14"/>
                        </a:cxn>
                      </a:cxnLst>
                      <a:rect l="0" t="0" r="r" b="b"/>
                      <a:pathLst>
                        <a:path w="261" h="266">
                          <a:moveTo>
                            <a:pt x="101" y="176"/>
                          </a:moveTo>
                          <a:cubicBezTo>
                            <a:pt x="92" y="212"/>
                            <a:pt x="92" y="192"/>
                            <a:pt x="107" y="236"/>
                          </a:cubicBezTo>
                          <a:cubicBezTo>
                            <a:pt x="109" y="242"/>
                            <a:pt x="107" y="252"/>
                            <a:pt x="113" y="254"/>
                          </a:cubicBezTo>
                          <a:cubicBezTo>
                            <a:pt x="125" y="258"/>
                            <a:pt x="149" y="266"/>
                            <a:pt x="149" y="266"/>
                          </a:cubicBezTo>
                          <a:cubicBezTo>
                            <a:pt x="182" y="255"/>
                            <a:pt x="202" y="249"/>
                            <a:pt x="227" y="224"/>
                          </a:cubicBezTo>
                          <a:cubicBezTo>
                            <a:pt x="261" y="123"/>
                            <a:pt x="199" y="50"/>
                            <a:pt x="122" y="19"/>
                          </a:cubicBezTo>
                          <a:cubicBezTo>
                            <a:pt x="95" y="8"/>
                            <a:pt x="28" y="13"/>
                            <a:pt x="3" y="1"/>
                          </a:cubicBezTo>
                          <a:cubicBezTo>
                            <a:pt x="0" y="0"/>
                            <a:pt x="3" y="16"/>
                            <a:pt x="5" y="1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78" name="Freeform 533"/>
                    <p:cNvSpPr>
                      <a:spLocks noChangeAspect="1"/>
                    </p:cNvSpPr>
                    <p:nvPr/>
                  </p:nvSpPr>
                  <p:spPr bwMode="auto">
                    <a:xfrm rot="-1713958">
                      <a:off x="1428" y="639"/>
                      <a:ext cx="270" cy="62"/>
                    </a:xfrm>
                    <a:custGeom>
                      <a:avLst/>
                      <a:gdLst/>
                      <a:ahLst/>
                      <a:cxnLst>
                        <a:cxn ang="0">
                          <a:pos x="19" y="0"/>
                        </a:cxn>
                        <a:cxn ang="0">
                          <a:pos x="155" y="248"/>
                        </a:cxn>
                        <a:cxn ang="0">
                          <a:pos x="323" y="144"/>
                        </a:cxn>
                        <a:cxn ang="0">
                          <a:pos x="347" y="120"/>
                        </a:cxn>
                        <a:cxn ang="0">
                          <a:pos x="395" y="104"/>
                        </a:cxn>
                        <a:cxn ang="0">
                          <a:pos x="451" y="120"/>
                        </a:cxn>
                      </a:cxnLst>
                      <a:rect l="0" t="0" r="r" b="b"/>
                      <a:pathLst>
                        <a:path w="451" h="248">
                          <a:moveTo>
                            <a:pt x="19" y="0"/>
                          </a:moveTo>
                          <a:cubicBezTo>
                            <a:pt x="0" y="116"/>
                            <a:pt x="33" y="218"/>
                            <a:pt x="155" y="248"/>
                          </a:cubicBezTo>
                          <a:cubicBezTo>
                            <a:pt x="239" y="231"/>
                            <a:pt x="260" y="198"/>
                            <a:pt x="323" y="144"/>
                          </a:cubicBezTo>
                          <a:cubicBezTo>
                            <a:pt x="332" y="137"/>
                            <a:pt x="337" y="125"/>
                            <a:pt x="347" y="120"/>
                          </a:cubicBezTo>
                          <a:cubicBezTo>
                            <a:pt x="362" y="112"/>
                            <a:pt x="395" y="104"/>
                            <a:pt x="395" y="104"/>
                          </a:cubicBezTo>
                          <a:cubicBezTo>
                            <a:pt x="441" y="113"/>
                            <a:pt x="423" y="106"/>
                            <a:pt x="451" y="120"/>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79" name="Freeform 534"/>
                    <p:cNvSpPr>
                      <a:spLocks noChangeAspect="1"/>
                    </p:cNvSpPr>
                    <p:nvPr/>
                  </p:nvSpPr>
                  <p:spPr bwMode="auto">
                    <a:xfrm>
                      <a:off x="1682" y="512"/>
                      <a:ext cx="293" cy="176"/>
                    </a:xfrm>
                    <a:custGeom>
                      <a:avLst/>
                      <a:gdLst/>
                      <a:ahLst/>
                      <a:cxnLst>
                        <a:cxn ang="0">
                          <a:pos x="0" y="91"/>
                        </a:cxn>
                        <a:cxn ang="0">
                          <a:pos x="64" y="0"/>
                        </a:cxn>
                        <a:cxn ang="0">
                          <a:pos x="92" y="9"/>
                        </a:cxn>
                        <a:cxn ang="0">
                          <a:pos x="101" y="46"/>
                        </a:cxn>
                        <a:cxn ang="0">
                          <a:pos x="128" y="128"/>
                        </a:cxn>
                        <a:cxn ang="0">
                          <a:pos x="174" y="174"/>
                        </a:cxn>
                        <a:cxn ang="0">
                          <a:pos x="229" y="165"/>
                        </a:cxn>
                        <a:cxn ang="0">
                          <a:pos x="238" y="128"/>
                        </a:cxn>
                        <a:cxn ang="0">
                          <a:pos x="265" y="82"/>
                        </a:cxn>
                        <a:cxn ang="0">
                          <a:pos x="293" y="55"/>
                        </a:cxn>
                      </a:cxnLst>
                      <a:rect l="0" t="0" r="r" b="b"/>
                      <a:pathLst>
                        <a:path w="293" h="176">
                          <a:moveTo>
                            <a:pt x="0" y="91"/>
                          </a:moveTo>
                          <a:cubicBezTo>
                            <a:pt x="12" y="54"/>
                            <a:pt x="42" y="33"/>
                            <a:pt x="64" y="0"/>
                          </a:cubicBezTo>
                          <a:cubicBezTo>
                            <a:pt x="73" y="3"/>
                            <a:pt x="86" y="1"/>
                            <a:pt x="92" y="9"/>
                          </a:cubicBezTo>
                          <a:cubicBezTo>
                            <a:pt x="100" y="19"/>
                            <a:pt x="97" y="34"/>
                            <a:pt x="101" y="46"/>
                          </a:cubicBezTo>
                          <a:cubicBezTo>
                            <a:pt x="104" y="56"/>
                            <a:pt x="122" y="109"/>
                            <a:pt x="128" y="128"/>
                          </a:cubicBezTo>
                          <a:cubicBezTo>
                            <a:pt x="135" y="149"/>
                            <a:pt x="174" y="174"/>
                            <a:pt x="174" y="174"/>
                          </a:cubicBezTo>
                          <a:cubicBezTo>
                            <a:pt x="192" y="171"/>
                            <a:pt x="214" y="176"/>
                            <a:pt x="229" y="165"/>
                          </a:cubicBezTo>
                          <a:cubicBezTo>
                            <a:pt x="239" y="158"/>
                            <a:pt x="235" y="140"/>
                            <a:pt x="238" y="128"/>
                          </a:cubicBezTo>
                          <a:cubicBezTo>
                            <a:pt x="247" y="95"/>
                            <a:pt x="243" y="105"/>
                            <a:pt x="265" y="82"/>
                          </a:cubicBezTo>
                          <a:cubicBezTo>
                            <a:pt x="277" y="49"/>
                            <a:pt x="265" y="55"/>
                            <a:pt x="293" y="55"/>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
                <p:nvSpPr>
                  <p:cNvPr id="273" name="Freeform 535"/>
                  <p:cNvSpPr>
                    <a:spLocks noChangeAspect="1"/>
                  </p:cNvSpPr>
                  <p:nvPr/>
                </p:nvSpPr>
                <p:spPr bwMode="auto">
                  <a:xfrm>
                    <a:off x="625" y="539"/>
                    <a:ext cx="32" cy="22"/>
                  </a:xfrm>
                  <a:custGeom>
                    <a:avLst/>
                    <a:gdLst/>
                    <a:ahLst/>
                    <a:cxnLst>
                      <a:cxn ang="0">
                        <a:pos x="0" y="45"/>
                      </a:cxn>
                      <a:cxn ang="0">
                        <a:pos x="64" y="0"/>
                      </a:cxn>
                    </a:cxnLst>
                    <a:rect l="0" t="0" r="r" b="b"/>
                    <a:pathLst>
                      <a:path w="64" h="45">
                        <a:moveTo>
                          <a:pt x="0" y="45"/>
                        </a:moveTo>
                        <a:cubicBezTo>
                          <a:pt x="31" y="39"/>
                          <a:pt x="64" y="41"/>
                          <a:pt x="64" y="0"/>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grpSp>
              <p:nvGrpSpPr>
                <p:cNvPr id="259" name="Group 536"/>
                <p:cNvGrpSpPr>
                  <a:grpSpLocks noChangeAspect="1"/>
                </p:cNvGrpSpPr>
                <p:nvPr/>
              </p:nvGrpSpPr>
              <p:grpSpPr bwMode="auto">
                <a:xfrm>
                  <a:off x="5282737" y="2560638"/>
                  <a:ext cx="1126031" cy="1150032"/>
                  <a:chOff x="2381" y="1748"/>
                  <a:chExt cx="331" cy="338"/>
                </a:xfrm>
              </p:grpSpPr>
              <p:sp>
                <p:nvSpPr>
                  <p:cNvPr id="262" name="Freeform 537"/>
                  <p:cNvSpPr>
                    <a:spLocks noChangeAspect="1"/>
                  </p:cNvSpPr>
                  <p:nvPr/>
                </p:nvSpPr>
                <p:spPr bwMode="auto">
                  <a:xfrm>
                    <a:off x="2444" y="1748"/>
                    <a:ext cx="39" cy="108"/>
                  </a:xfrm>
                  <a:custGeom>
                    <a:avLst/>
                    <a:gdLst/>
                    <a:ahLst/>
                    <a:cxnLst>
                      <a:cxn ang="0">
                        <a:pos x="57" y="217"/>
                      </a:cxn>
                      <a:cxn ang="0">
                        <a:pos x="8" y="155"/>
                      </a:cxn>
                      <a:cxn ang="0">
                        <a:pos x="8" y="135"/>
                      </a:cxn>
                      <a:cxn ang="0">
                        <a:pos x="15" y="110"/>
                      </a:cxn>
                      <a:cxn ang="0">
                        <a:pos x="26" y="76"/>
                      </a:cxn>
                      <a:cxn ang="0">
                        <a:pos x="30" y="68"/>
                      </a:cxn>
                      <a:cxn ang="0">
                        <a:pos x="44" y="40"/>
                      </a:cxn>
                      <a:cxn ang="0">
                        <a:pos x="40" y="50"/>
                      </a:cxn>
                      <a:cxn ang="0">
                        <a:pos x="33" y="61"/>
                      </a:cxn>
                      <a:cxn ang="0">
                        <a:pos x="51" y="30"/>
                      </a:cxn>
                      <a:cxn ang="0">
                        <a:pos x="67" y="12"/>
                      </a:cxn>
                      <a:cxn ang="0">
                        <a:pos x="77" y="23"/>
                      </a:cxn>
                      <a:cxn ang="0">
                        <a:pos x="66" y="147"/>
                      </a:cxn>
                      <a:cxn ang="0">
                        <a:pos x="64" y="130"/>
                      </a:cxn>
                      <a:cxn ang="0">
                        <a:pos x="66" y="152"/>
                      </a:cxn>
                    </a:cxnLst>
                    <a:rect l="0" t="0" r="r" b="b"/>
                    <a:pathLst>
                      <a:path w="77" h="217">
                        <a:moveTo>
                          <a:pt x="57" y="217"/>
                        </a:moveTo>
                        <a:cubicBezTo>
                          <a:pt x="50" y="207"/>
                          <a:pt x="16" y="169"/>
                          <a:pt x="8" y="155"/>
                        </a:cubicBezTo>
                        <a:cubicBezTo>
                          <a:pt x="0" y="141"/>
                          <a:pt x="7" y="143"/>
                          <a:pt x="8" y="135"/>
                        </a:cubicBezTo>
                        <a:cubicBezTo>
                          <a:pt x="10" y="128"/>
                          <a:pt x="11" y="120"/>
                          <a:pt x="15" y="110"/>
                        </a:cubicBezTo>
                        <a:cubicBezTo>
                          <a:pt x="16" y="100"/>
                          <a:pt x="23" y="83"/>
                          <a:pt x="26" y="76"/>
                        </a:cubicBezTo>
                        <a:cubicBezTo>
                          <a:pt x="28" y="70"/>
                          <a:pt x="27" y="73"/>
                          <a:pt x="30" y="68"/>
                        </a:cubicBezTo>
                        <a:cubicBezTo>
                          <a:pt x="33" y="61"/>
                          <a:pt x="43" y="42"/>
                          <a:pt x="44" y="40"/>
                        </a:cubicBezTo>
                        <a:cubicBezTo>
                          <a:pt x="46" y="36"/>
                          <a:pt x="42" y="45"/>
                          <a:pt x="40" y="50"/>
                        </a:cubicBezTo>
                        <a:cubicBezTo>
                          <a:pt x="39" y="51"/>
                          <a:pt x="31" y="65"/>
                          <a:pt x="33" y="61"/>
                        </a:cubicBezTo>
                        <a:cubicBezTo>
                          <a:pt x="35" y="58"/>
                          <a:pt x="46" y="39"/>
                          <a:pt x="51" y="30"/>
                        </a:cubicBezTo>
                        <a:cubicBezTo>
                          <a:pt x="57" y="21"/>
                          <a:pt x="62" y="14"/>
                          <a:pt x="67" y="12"/>
                        </a:cubicBezTo>
                        <a:cubicBezTo>
                          <a:pt x="71" y="11"/>
                          <a:pt x="77" y="0"/>
                          <a:pt x="77" y="23"/>
                        </a:cubicBezTo>
                        <a:cubicBezTo>
                          <a:pt x="77" y="46"/>
                          <a:pt x="68" y="129"/>
                          <a:pt x="66" y="147"/>
                        </a:cubicBezTo>
                        <a:cubicBezTo>
                          <a:pt x="64" y="165"/>
                          <a:pt x="64" y="129"/>
                          <a:pt x="64" y="130"/>
                        </a:cubicBezTo>
                        <a:cubicBezTo>
                          <a:pt x="65" y="131"/>
                          <a:pt x="66" y="147"/>
                          <a:pt x="66" y="152"/>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63" name="Freeform 538"/>
                  <p:cNvSpPr>
                    <a:spLocks noChangeAspect="1"/>
                  </p:cNvSpPr>
                  <p:nvPr/>
                </p:nvSpPr>
                <p:spPr bwMode="auto">
                  <a:xfrm>
                    <a:off x="2447" y="1852"/>
                    <a:ext cx="45" cy="64"/>
                  </a:xfrm>
                  <a:custGeom>
                    <a:avLst/>
                    <a:gdLst/>
                    <a:ahLst/>
                    <a:cxnLst>
                      <a:cxn ang="0">
                        <a:pos x="0" y="92"/>
                      </a:cxn>
                      <a:cxn ang="0">
                        <a:pos x="64" y="128"/>
                      </a:cxn>
                      <a:cxn ang="0">
                        <a:pos x="87" y="94"/>
                      </a:cxn>
                      <a:cxn ang="0">
                        <a:pos x="44" y="0"/>
                      </a:cxn>
                    </a:cxnLst>
                    <a:rect l="0" t="0" r="r" b="b"/>
                    <a:pathLst>
                      <a:path w="90" h="128">
                        <a:moveTo>
                          <a:pt x="0" y="92"/>
                        </a:moveTo>
                        <a:cubicBezTo>
                          <a:pt x="11" y="99"/>
                          <a:pt x="50" y="128"/>
                          <a:pt x="64" y="128"/>
                        </a:cubicBezTo>
                        <a:cubicBezTo>
                          <a:pt x="78" y="128"/>
                          <a:pt x="90" y="115"/>
                          <a:pt x="87" y="94"/>
                        </a:cubicBezTo>
                        <a:cubicBezTo>
                          <a:pt x="84" y="73"/>
                          <a:pt x="53" y="20"/>
                          <a:pt x="44" y="0"/>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64" name="Freeform 539"/>
                  <p:cNvSpPr>
                    <a:spLocks noChangeAspect="1"/>
                  </p:cNvSpPr>
                  <p:nvPr/>
                </p:nvSpPr>
                <p:spPr bwMode="auto">
                  <a:xfrm>
                    <a:off x="2381" y="1872"/>
                    <a:ext cx="68" cy="114"/>
                  </a:xfrm>
                  <a:custGeom>
                    <a:avLst/>
                    <a:gdLst/>
                    <a:ahLst/>
                    <a:cxnLst>
                      <a:cxn ang="0">
                        <a:pos x="97" y="228"/>
                      </a:cxn>
                      <a:cxn ang="0">
                        <a:pos x="8" y="111"/>
                      </a:cxn>
                      <a:cxn ang="0">
                        <a:pos x="52" y="17"/>
                      </a:cxn>
                      <a:cxn ang="0">
                        <a:pos x="88" y="7"/>
                      </a:cxn>
                      <a:cxn ang="0">
                        <a:pos x="136" y="51"/>
                      </a:cxn>
                    </a:cxnLst>
                    <a:rect l="0" t="0" r="r" b="b"/>
                    <a:pathLst>
                      <a:path w="136" h="228">
                        <a:moveTo>
                          <a:pt x="97" y="228"/>
                        </a:moveTo>
                        <a:cubicBezTo>
                          <a:pt x="82" y="208"/>
                          <a:pt x="16" y="147"/>
                          <a:pt x="8" y="111"/>
                        </a:cubicBezTo>
                        <a:cubicBezTo>
                          <a:pt x="0" y="77"/>
                          <a:pt x="40" y="34"/>
                          <a:pt x="52" y="17"/>
                        </a:cubicBezTo>
                        <a:cubicBezTo>
                          <a:pt x="66" y="0"/>
                          <a:pt x="74" y="1"/>
                          <a:pt x="88" y="7"/>
                        </a:cubicBezTo>
                        <a:cubicBezTo>
                          <a:pt x="102" y="13"/>
                          <a:pt x="126" y="42"/>
                          <a:pt x="136" y="51"/>
                        </a:cubicBezTo>
                      </a:path>
                    </a:pathLst>
                  </a:custGeom>
                  <a:noFill/>
                  <a:ln w="28575" cmpd="sng">
                    <a:solidFill>
                      <a:srgbClr val="FD2919"/>
                    </a:solidFill>
                    <a:round/>
                    <a:headEnd/>
                    <a:tailEnd/>
                  </a:ln>
                  <a:effectLst/>
                </p:spPr>
                <p:txBody>
                  <a:bodyPr vert="horz" wrap="none" lIns="91440" tIns="45720" rIns="91440" bIns="45720" numCol="1" anchor="ctr" anchorCtr="0" compatLnSpc="1">
                    <a:prstTxWarp prst="textNoShape">
                      <a:avLst/>
                    </a:prstTxWarp>
                  </a:bodyPr>
                  <a:lstStyle/>
                  <a:p>
                    <a:endParaRPr lang="fr-FR"/>
                  </a:p>
                </p:txBody>
              </p:sp>
              <p:grpSp>
                <p:nvGrpSpPr>
                  <p:cNvPr id="265" name="Group 540"/>
                  <p:cNvGrpSpPr>
                    <a:grpSpLocks noChangeAspect="1"/>
                  </p:cNvGrpSpPr>
                  <p:nvPr/>
                </p:nvGrpSpPr>
                <p:grpSpPr bwMode="auto">
                  <a:xfrm rot="3825642">
                    <a:off x="2492" y="1867"/>
                    <a:ext cx="289" cy="150"/>
                    <a:chOff x="2403" y="775"/>
                    <a:chExt cx="289" cy="150"/>
                  </a:xfrm>
                </p:grpSpPr>
                <p:sp>
                  <p:nvSpPr>
                    <p:cNvPr id="268" name="Freeform 541"/>
                    <p:cNvSpPr>
                      <a:spLocks noChangeAspect="1"/>
                    </p:cNvSpPr>
                    <p:nvPr/>
                  </p:nvSpPr>
                  <p:spPr bwMode="auto">
                    <a:xfrm>
                      <a:off x="2562" y="792"/>
                      <a:ext cx="130" cy="133"/>
                    </a:xfrm>
                    <a:custGeom>
                      <a:avLst/>
                      <a:gdLst/>
                      <a:ahLst/>
                      <a:cxnLst>
                        <a:cxn ang="0">
                          <a:pos x="101" y="176"/>
                        </a:cxn>
                        <a:cxn ang="0">
                          <a:pos x="107" y="236"/>
                        </a:cxn>
                        <a:cxn ang="0">
                          <a:pos x="113" y="254"/>
                        </a:cxn>
                        <a:cxn ang="0">
                          <a:pos x="149" y="266"/>
                        </a:cxn>
                        <a:cxn ang="0">
                          <a:pos x="227" y="224"/>
                        </a:cxn>
                        <a:cxn ang="0">
                          <a:pos x="122" y="19"/>
                        </a:cxn>
                        <a:cxn ang="0">
                          <a:pos x="3" y="1"/>
                        </a:cxn>
                        <a:cxn ang="0">
                          <a:pos x="5" y="14"/>
                        </a:cxn>
                      </a:cxnLst>
                      <a:rect l="0" t="0" r="r" b="b"/>
                      <a:pathLst>
                        <a:path w="261" h="266">
                          <a:moveTo>
                            <a:pt x="101" y="176"/>
                          </a:moveTo>
                          <a:cubicBezTo>
                            <a:pt x="92" y="212"/>
                            <a:pt x="92" y="192"/>
                            <a:pt x="107" y="236"/>
                          </a:cubicBezTo>
                          <a:cubicBezTo>
                            <a:pt x="109" y="242"/>
                            <a:pt x="107" y="252"/>
                            <a:pt x="113" y="254"/>
                          </a:cubicBezTo>
                          <a:cubicBezTo>
                            <a:pt x="125" y="258"/>
                            <a:pt x="149" y="266"/>
                            <a:pt x="149" y="266"/>
                          </a:cubicBezTo>
                          <a:cubicBezTo>
                            <a:pt x="182" y="255"/>
                            <a:pt x="202" y="249"/>
                            <a:pt x="227" y="224"/>
                          </a:cubicBezTo>
                          <a:cubicBezTo>
                            <a:pt x="261" y="123"/>
                            <a:pt x="199" y="50"/>
                            <a:pt x="122" y="19"/>
                          </a:cubicBezTo>
                          <a:cubicBezTo>
                            <a:pt x="95" y="8"/>
                            <a:pt x="28" y="13"/>
                            <a:pt x="3" y="1"/>
                          </a:cubicBezTo>
                          <a:cubicBezTo>
                            <a:pt x="0" y="0"/>
                            <a:pt x="3" y="16"/>
                            <a:pt x="5" y="1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69" name="AutoShape 542"/>
                    <p:cNvSpPr>
                      <a:spLocks noChangeAspect="1" noChangeArrowheads="1"/>
                    </p:cNvSpPr>
                    <p:nvPr/>
                  </p:nvSpPr>
                  <p:spPr bwMode="auto">
                    <a:xfrm rot="17472554" flipH="1">
                      <a:off x="2534" y="801"/>
                      <a:ext cx="70" cy="105"/>
                    </a:xfrm>
                    <a:prstGeom prst="can">
                      <a:avLst>
                        <a:gd name="adj" fmla="val 41826"/>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sp>
                  <p:nvSpPr>
                    <p:cNvPr id="270" name="Freeform 543"/>
                    <p:cNvSpPr>
                      <a:spLocks noChangeAspect="1"/>
                    </p:cNvSpPr>
                    <p:nvPr/>
                  </p:nvSpPr>
                  <p:spPr bwMode="auto">
                    <a:xfrm>
                      <a:off x="2504" y="817"/>
                      <a:ext cx="24" cy="23"/>
                    </a:xfrm>
                    <a:custGeom>
                      <a:avLst/>
                      <a:gdLst/>
                      <a:ahLst/>
                      <a:cxnLst>
                        <a:cxn ang="0">
                          <a:pos x="0" y="0"/>
                        </a:cxn>
                        <a:cxn ang="0">
                          <a:pos x="66" y="24"/>
                        </a:cxn>
                        <a:cxn ang="0">
                          <a:pos x="96" y="42"/>
                        </a:cxn>
                      </a:cxnLst>
                      <a:rect l="0" t="0" r="r" b="b"/>
                      <a:pathLst>
                        <a:path w="96" h="45">
                          <a:moveTo>
                            <a:pt x="0" y="0"/>
                          </a:moveTo>
                          <a:cubicBezTo>
                            <a:pt x="21" y="14"/>
                            <a:pt x="42" y="16"/>
                            <a:pt x="66" y="24"/>
                          </a:cubicBezTo>
                          <a:cubicBezTo>
                            <a:pt x="87" y="45"/>
                            <a:pt x="76" y="42"/>
                            <a:pt x="96" y="42"/>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71" name="AutoShape 544"/>
                    <p:cNvSpPr>
                      <a:spLocks noChangeAspect="1" noChangeArrowheads="1"/>
                    </p:cNvSpPr>
                    <p:nvPr/>
                  </p:nvSpPr>
                  <p:spPr bwMode="auto">
                    <a:xfrm rot="16097571" flipH="1">
                      <a:off x="2420" y="758"/>
                      <a:ext cx="70" cy="104"/>
                    </a:xfrm>
                    <a:prstGeom prst="can">
                      <a:avLst>
                        <a:gd name="adj" fmla="val 42570"/>
                      </a:avLst>
                    </a:prstGeom>
                    <a:solidFill>
                      <a:srgbClr val="FD113E"/>
                    </a:solidFill>
                    <a:ln w="285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fr-FR"/>
                    </a:p>
                  </p:txBody>
                </p:sp>
              </p:grpSp>
              <p:sp>
                <p:nvSpPr>
                  <p:cNvPr id="266" name="Freeform 545"/>
                  <p:cNvSpPr>
                    <a:spLocks noChangeAspect="1"/>
                  </p:cNvSpPr>
                  <p:nvPr/>
                </p:nvSpPr>
                <p:spPr bwMode="auto">
                  <a:xfrm>
                    <a:off x="2476" y="1778"/>
                    <a:ext cx="133" cy="58"/>
                  </a:xfrm>
                  <a:custGeom>
                    <a:avLst/>
                    <a:gdLst/>
                    <a:ahLst/>
                    <a:cxnLst>
                      <a:cxn ang="0">
                        <a:pos x="0" y="36"/>
                      </a:cxn>
                      <a:cxn ang="0">
                        <a:pos x="50" y="44"/>
                      </a:cxn>
                      <a:cxn ang="0">
                        <a:pos x="93" y="18"/>
                      </a:cxn>
                      <a:cxn ang="0">
                        <a:pos x="94" y="2"/>
                      </a:cxn>
                      <a:cxn ang="0">
                        <a:pos x="109" y="10"/>
                      </a:cxn>
                      <a:cxn ang="0">
                        <a:pos x="133" y="34"/>
                      </a:cxn>
                    </a:cxnLst>
                    <a:rect l="0" t="0" r="r" b="b"/>
                    <a:pathLst>
                      <a:path w="133" h="58">
                        <a:moveTo>
                          <a:pt x="0" y="36"/>
                        </a:moveTo>
                        <a:cubicBezTo>
                          <a:pt x="2" y="52"/>
                          <a:pt x="17" y="58"/>
                          <a:pt x="50" y="44"/>
                        </a:cubicBezTo>
                        <a:cubicBezTo>
                          <a:pt x="72" y="30"/>
                          <a:pt x="80" y="34"/>
                          <a:pt x="93" y="18"/>
                        </a:cubicBezTo>
                        <a:cubicBezTo>
                          <a:pt x="94" y="17"/>
                          <a:pt x="91" y="5"/>
                          <a:pt x="94" y="2"/>
                        </a:cubicBezTo>
                        <a:cubicBezTo>
                          <a:pt x="97" y="0"/>
                          <a:pt x="109" y="10"/>
                          <a:pt x="109" y="10"/>
                        </a:cubicBezTo>
                        <a:cubicBezTo>
                          <a:pt x="122" y="4"/>
                          <a:pt x="125" y="36"/>
                          <a:pt x="133" y="34"/>
                        </a:cubicBezTo>
                      </a:path>
                    </a:pathLst>
                  </a:custGeom>
                  <a:noFill/>
                  <a:ln w="28575" cmpd="sng">
                    <a:solidFill>
                      <a:srgbClr val="FD2919"/>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267" name="Freeform 546"/>
                  <p:cNvSpPr>
                    <a:spLocks noChangeAspect="1"/>
                  </p:cNvSpPr>
                  <p:nvPr/>
                </p:nvSpPr>
                <p:spPr bwMode="auto">
                  <a:xfrm>
                    <a:off x="2434" y="1841"/>
                    <a:ext cx="27" cy="46"/>
                  </a:xfrm>
                  <a:custGeom>
                    <a:avLst/>
                    <a:gdLst/>
                    <a:ahLst/>
                    <a:cxnLst>
                      <a:cxn ang="0">
                        <a:pos x="0" y="91"/>
                      </a:cxn>
                      <a:cxn ang="0">
                        <a:pos x="37" y="82"/>
                      </a:cxn>
                      <a:cxn ang="0">
                        <a:pos x="55" y="0"/>
                      </a:cxn>
                    </a:cxnLst>
                    <a:rect l="0" t="0" r="r" b="b"/>
                    <a:pathLst>
                      <a:path w="55" h="93">
                        <a:moveTo>
                          <a:pt x="0" y="91"/>
                        </a:moveTo>
                        <a:cubicBezTo>
                          <a:pt x="12" y="88"/>
                          <a:pt x="30" y="93"/>
                          <a:pt x="37" y="82"/>
                        </a:cubicBezTo>
                        <a:cubicBezTo>
                          <a:pt x="52" y="58"/>
                          <a:pt x="42" y="25"/>
                          <a:pt x="55" y="0"/>
                        </a:cubicBezTo>
                      </a:path>
                    </a:pathLst>
                  </a:custGeom>
                  <a:noFill/>
                  <a:ln w="28575" cmpd="sng">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
              <p:nvSpPr>
                <p:cNvPr id="260" name="Line 547"/>
                <p:cNvSpPr>
                  <a:spLocks noChangeAspect="1" noChangeShapeType="1"/>
                </p:cNvSpPr>
                <p:nvPr/>
              </p:nvSpPr>
              <p:spPr bwMode="auto">
                <a:xfrm flipH="1">
                  <a:off x="5820418" y="2703869"/>
                  <a:ext cx="1609102" cy="358865"/>
                </a:xfrm>
                <a:prstGeom prst="line">
                  <a:avLst/>
                </a:prstGeom>
                <a:noFill/>
                <a:ln w="57150">
                  <a:solidFill>
                    <a:srgbClr val="FF0000"/>
                  </a:solidFill>
                  <a:round/>
                  <a:headEnd/>
                  <a:tailEnd type="arrow" w="med" len="med"/>
                </a:ln>
                <a:effectLst/>
              </p:spPr>
              <p:txBody>
                <a:bodyPr vert="horz" wrap="square" lIns="91440" tIns="45720" rIns="91440" bIns="45720" numCol="1" anchor="t" anchorCtr="0" compatLnSpc="1">
                  <a:prstTxWarp prst="textNoShape">
                    <a:avLst/>
                  </a:prstTxWarp>
                </a:bodyPr>
                <a:lstStyle/>
                <a:p>
                  <a:endParaRPr lang="fr-FR"/>
                </a:p>
              </p:txBody>
            </p:sp>
            <p:sp>
              <p:nvSpPr>
                <p:cNvPr id="261" name="Text Box 548"/>
                <p:cNvSpPr txBox="1">
                  <a:spLocks noChangeArrowheads="1"/>
                </p:cNvSpPr>
                <p:nvPr/>
              </p:nvSpPr>
              <p:spPr bwMode="auto">
                <a:xfrm>
                  <a:off x="6286512" y="549274"/>
                  <a:ext cx="2357455" cy="523220"/>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cs typeface="Arial" pitchFamily="34" charset="0"/>
                    </a:rPr>
                    <a:t>Interaction initiale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cs typeface="Arial" pitchFamily="34" charset="0"/>
                    </a:rPr>
                    <a:t>avec le PTS</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grpSp>
        </p:grpSp>
        <p:sp>
          <p:nvSpPr>
            <p:cNvPr id="185" name="Flèche courbée vers le haut 184"/>
            <p:cNvSpPr/>
            <p:nvPr/>
          </p:nvSpPr>
          <p:spPr>
            <a:xfrm rot="19244405">
              <a:off x="6715140" y="2143116"/>
              <a:ext cx="714380" cy="357190"/>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2732542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INKPAD\AppData\Local\Packages\Microsoft.Windows.Photos_8wekyb3d8bbwe\TempState\ShareServiceTempFolder\Theoretical-interactions-between-biosurfactant-molecules-and-bacterial-cells-Primary.jpeg"/>
          <p:cNvPicPr>
            <a:picLocks noChangeAspect="1" noChangeArrowheads="1"/>
          </p:cNvPicPr>
          <p:nvPr/>
        </p:nvPicPr>
        <p:blipFill rotWithShape="1">
          <a:blip r:embed="rId2">
            <a:extLst>
              <a:ext uri="{28A0092B-C50C-407E-A947-70E740481C1C}">
                <a14:useLocalDpi xmlns:a14="http://schemas.microsoft.com/office/drawing/2010/main" val="0"/>
              </a:ext>
            </a:extLst>
          </a:blip>
          <a:srcRect l="3722" t="7240" r="4898" b="9755"/>
          <a:stretch/>
        </p:blipFill>
        <p:spPr bwMode="auto">
          <a:xfrm>
            <a:off x="768927" y="1484784"/>
            <a:ext cx="7398328"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411760" y="172500"/>
            <a:ext cx="3024336" cy="369332"/>
          </a:xfrm>
          <a:prstGeom prst="rect">
            <a:avLst/>
          </a:prstGeom>
          <a:solidFill>
            <a:schemeClr val="bg2"/>
          </a:solidFill>
          <a:ln>
            <a:solidFill>
              <a:srgbClr val="FF0000"/>
            </a:solidFill>
          </a:ln>
        </p:spPr>
        <p:txBody>
          <a:bodyPr wrap="square" rtlCol="0">
            <a:spAutoFit/>
          </a:bodyPr>
          <a:lstStyle/>
          <a:p>
            <a:pPr algn="ctr"/>
            <a:r>
              <a:rPr lang="fr-FR" b="1" dirty="0" smtClean="0">
                <a:solidFill>
                  <a:srgbClr val="FF0000"/>
                </a:solidFill>
                <a:latin typeface="Rockwell Condensed" pitchFamily="18" charset="0"/>
              </a:rPr>
              <a:t>BIOSURFACTANT</a:t>
            </a:r>
            <a:r>
              <a:rPr lang="fr-FR" b="1" dirty="0" smtClean="0">
                <a:solidFill>
                  <a:schemeClr val="accent1"/>
                </a:solidFill>
                <a:latin typeface="Rockwell Condensed" pitchFamily="18" charset="0"/>
              </a:rPr>
              <a:t> </a:t>
            </a:r>
            <a:endParaRPr lang="fr-FR" b="1" dirty="0">
              <a:solidFill>
                <a:schemeClr val="accent1"/>
              </a:solidFill>
              <a:latin typeface="Rockwell Condensed" pitchFamily="18" charset="0"/>
            </a:endParaRPr>
          </a:p>
        </p:txBody>
      </p:sp>
      <p:sp>
        <p:nvSpPr>
          <p:cNvPr id="4" name="Rectangle 3"/>
          <p:cNvSpPr/>
          <p:nvPr/>
        </p:nvSpPr>
        <p:spPr>
          <a:xfrm>
            <a:off x="965920" y="5661248"/>
            <a:ext cx="7056784" cy="646331"/>
          </a:xfrm>
          <a:prstGeom prst="rect">
            <a:avLst/>
          </a:prstGeom>
          <a:solidFill>
            <a:schemeClr val="bg1"/>
          </a:solidFill>
        </p:spPr>
        <p:txBody>
          <a:bodyPr wrap="square">
            <a:spAutoFit/>
          </a:bodyPr>
          <a:lstStyle/>
          <a:p>
            <a:r>
              <a:rPr lang="en-US" b="1" u="sng" dirty="0">
                <a:latin typeface="Rockwell Condensed" pitchFamily="18" charset="0"/>
                <a:hlinkClick r:id="rId3"/>
              </a:rPr>
              <a:t>Theoretical interactions between </a:t>
            </a:r>
            <a:r>
              <a:rPr lang="en-US" b="1" u="sng" dirty="0" err="1">
                <a:latin typeface="Rockwell Condensed" pitchFamily="18" charset="0"/>
                <a:hlinkClick r:id="rId3"/>
              </a:rPr>
              <a:t>biosurfactant</a:t>
            </a:r>
            <a:r>
              <a:rPr lang="en-US" b="1" u="sng" dirty="0">
                <a:latin typeface="Rockwell Condensed" pitchFamily="18" charset="0"/>
                <a:hlinkClick r:id="rId3"/>
              </a:rPr>
              <a:t> molecules and bacterial</a:t>
            </a:r>
            <a:r>
              <a:rPr lang="en-US" b="1" u="sng" dirty="0" smtClean="0">
                <a:latin typeface="Rockwell Condensed" pitchFamily="18" charset="0"/>
                <a:hlinkClick r:id="rId3"/>
              </a:rPr>
              <a:t>.</a:t>
            </a:r>
          </a:p>
          <a:p>
            <a:pPr algn="ctr"/>
            <a:r>
              <a:rPr lang="fr-FR" sz="1400" b="1" u="sng" dirty="0">
                <a:latin typeface="Rockwell Condensed" pitchFamily="18" charset="0"/>
                <a:hlinkClick r:id="rId3"/>
              </a:rPr>
              <a:t>Interactions théoriques entre molécules de </a:t>
            </a:r>
            <a:r>
              <a:rPr lang="fr-FR" sz="1400" b="1" u="sng" dirty="0" err="1">
                <a:latin typeface="Rockwell Condensed" pitchFamily="18" charset="0"/>
                <a:hlinkClick r:id="rId3"/>
              </a:rPr>
              <a:t>biosurfactants</a:t>
            </a:r>
            <a:r>
              <a:rPr lang="fr-FR" sz="1400" b="1" u="sng" dirty="0">
                <a:latin typeface="Rockwell Condensed" pitchFamily="18" charset="0"/>
                <a:hlinkClick r:id="rId3"/>
              </a:rPr>
              <a:t> et bactéries</a:t>
            </a:r>
            <a:r>
              <a:rPr lang="fr-FR" b="1" u="sng" dirty="0">
                <a:latin typeface="Rockwell Condensed" pitchFamily="18" charset="0"/>
                <a:hlinkClick r:id="rId3"/>
              </a:rPr>
              <a:t>.</a:t>
            </a:r>
            <a:endParaRPr lang="en-US" b="1" u="sng" dirty="0">
              <a:latin typeface="Rockwell Condensed" pitchFamily="18" charset="0"/>
              <a:hlinkClick r:id="rId3"/>
            </a:endParaRPr>
          </a:p>
        </p:txBody>
      </p:sp>
      <p:sp>
        <p:nvSpPr>
          <p:cNvPr id="5" name="Rectangle 4"/>
          <p:cNvSpPr/>
          <p:nvPr/>
        </p:nvSpPr>
        <p:spPr>
          <a:xfrm>
            <a:off x="213211" y="692696"/>
            <a:ext cx="8280920" cy="646331"/>
          </a:xfrm>
          <a:prstGeom prst="rect">
            <a:avLst/>
          </a:prstGeom>
        </p:spPr>
        <p:txBody>
          <a:bodyPr wrap="square">
            <a:spAutoFit/>
          </a:bodyPr>
          <a:lstStyle/>
          <a:p>
            <a:r>
              <a:rPr lang="en-US" b="1" u="sng" dirty="0" err="1">
                <a:latin typeface="Rockwell Condensed" pitchFamily="18" charset="0"/>
                <a:hlinkClick r:id="rId3"/>
              </a:rPr>
              <a:t>Biosurfactants</a:t>
            </a:r>
            <a:r>
              <a:rPr lang="en-US" b="1" u="sng" dirty="0">
                <a:latin typeface="Rockwell Condensed" pitchFamily="18" charset="0"/>
                <a:hlinkClick r:id="rId3"/>
              </a:rPr>
              <a:t> are </a:t>
            </a:r>
            <a:r>
              <a:rPr lang="en-US" b="1" u="sng" dirty="0" err="1">
                <a:latin typeface="Rockwell Condensed" pitchFamily="18" charset="0"/>
                <a:hlinkClick r:id="rId3"/>
              </a:rPr>
              <a:t>amphiphilic</a:t>
            </a:r>
            <a:r>
              <a:rPr lang="en-US" b="1" u="sng" dirty="0">
                <a:latin typeface="Rockwell Condensed" pitchFamily="18" charset="0"/>
                <a:hlinkClick r:id="rId3"/>
              </a:rPr>
              <a:t> biological compounds produced </a:t>
            </a:r>
            <a:r>
              <a:rPr lang="en-US" b="1" u="sng" dirty="0" err="1">
                <a:latin typeface="Rockwell Condensed" pitchFamily="18" charset="0"/>
                <a:hlinkClick r:id="rId3"/>
              </a:rPr>
              <a:t>extracellularly</a:t>
            </a:r>
            <a:r>
              <a:rPr lang="en-US" b="1" u="sng" dirty="0">
                <a:latin typeface="Rockwell Condensed" pitchFamily="18" charset="0"/>
                <a:hlinkClick r:id="rId3"/>
              </a:rPr>
              <a:t> or as a part of the cell membrane by a variety of yeast, bacteria and filamentous fungi</a:t>
            </a:r>
          </a:p>
        </p:txBody>
      </p:sp>
    </p:spTree>
    <p:extLst>
      <p:ext uri="{BB962C8B-B14F-4D97-AF65-F5344CB8AC3E}">
        <p14:creationId xmlns:p14="http://schemas.microsoft.com/office/powerpoint/2010/main" val="1065195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395536" y="1052736"/>
            <a:ext cx="7992888" cy="1107996"/>
          </a:xfrm>
          <a:prstGeom prst="rect">
            <a:avLst/>
          </a:prstGeom>
          <a:noFill/>
        </p:spPr>
        <p:txBody>
          <a:bodyPr wrap="square" rtlCol="0">
            <a:spAutoFit/>
          </a:bodyPr>
          <a:lstStyle/>
          <a:p>
            <a:pPr algn="ctr"/>
            <a:r>
              <a:rPr lang="en-US" sz="1600" b="1" dirty="0">
                <a:solidFill>
                  <a:srgbClr val="FF0000"/>
                </a:solidFill>
                <a:latin typeface="Rockwell Condensed" pitchFamily="18" charset="0"/>
              </a:rPr>
              <a:t>Modes of action on pathogens of H2O2 and its </a:t>
            </a:r>
            <a:r>
              <a:rPr lang="en-US" sz="1600" b="1" dirty="0" smtClean="0">
                <a:solidFill>
                  <a:srgbClr val="FF0000"/>
                </a:solidFill>
                <a:latin typeface="Rockwell Condensed" pitchFamily="18" charset="0"/>
              </a:rPr>
              <a:t>derivatives produced </a:t>
            </a:r>
            <a:r>
              <a:rPr lang="en-US" sz="1600" b="1" dirty="0">
                <a:solidFill>
                  <a:srgbClr val="FF0000"/>
                </a:solidFill>
                <a:latin typeface="Rockwell Condensed" pitchFamily="18" charset="0"/>
              </a:rPr>
              <a:t>by </a:t>
            </a:r>
            <a:r>
              <a:rPr lang="en-US" sz="1600" b="1" i="1" dirty="0">
                <a:solidFill>
                  <a:srgbClr val="FF0000"/>
                </a:solidFill>
                <a:latin typeface="Rockwell Condensed" pitchFamily="18" charset="0"/>
              </a:rPr>
              <a:t>Lactobacillus</a:t>
            </a:r>
            <a:endParaRPr lang="fr-FR" sz="1600" b="1" i="1" dirty="0" smtClean="0">
              <a:solidFill>
                <a:srgbClr val="FF0000"/>
              </a:solidFill>
              <a:latin typeface="Rockwell Condensed" pitchFamily="18" charset="0"/>
            </a:endParaRPr>
          </a:p>
          <a:p>
            <a:r>
              <a:rPr lang="fr-FR" sz="1600" b="1" dirty="0" smtClean="0"/>
              <a:t>Modes d’action sur les pathogènes de H</a:t>
            </a:r>
            <a:r>
              <a:rPr lang="fr-FR" sz="1600" b="1" baseline="-25000" dirty="0" smtClean="0"/>
              <a:t>2</a:t>
            </a:r>
            <a:r>
              <a:rPr lang="fr-FR" sz="1600" b="1" dirty="0" smtClean="0"/>
              <a:t>O</a:t>
            </a:r>
            <a:r>
              <a:rPr lang="fr-FR" sz="1600" b="1" baseline="-25000" dirty="0" smtClean="0"/>
              <a:t>2</a:t>
            </a:r>
            <a:r>
              <a:rPr lang="fr-FR" sz="1600" b="1" dirty="0" smtClean="0"/>
              <a:t> et de ses dérivés produits par les </a:t>
            </a:r>
            <a:r>
              <a:rPr lang="fr-FR" sz="1600" b="1" i="1" dirty="0" smtClean="0"/>
              <a:t>Lactobacillus</a:t>
            </a:r>
            <a:r>
              <a:rPr lang="fr-FR" sz="1600" b="1" dirty="0" smtClean="0"/>
              <a:t> </a:t>
            </a:r>
          </a:p>
          <a:p>
            <a:pPr algn="ctr"/>
            <a:r>
              <a:rPr lang="fr-FR" sz="1600" b="1" dirty="0" smtClean="0"/>
              <a:t>(</a:t>
            </a:r>
            <a:r>
              <a:rPr lang="fr-FR" sz="1600" b="1" dirty="0" err="1" smtClean="0"/>
              <a:t>Ocana</a:t>
            </a:r>
            <a:r>
              <a:rPr lang="fr-FR" sz="1600" b="1" dirty="0" smtClean="0"/>
              <a:t> et </a:t>
            </a:r>
            <a:r>
              <a:rPr lang="fr-FR" sz="1600" b="1" i="1" dirty="0" smtClean="0"/>
              <a:t>al.</a:t>
            </a:r>
            <a:r>
              <a:rPr lang="fr-FR" sz="1600" b="1" dirty="0" smtClean="0"/>
              <a:t>, 1999; </a:t>
            </a:r>
            <a:r>
              <a:rPr lang="fr-FR" sz="1600" b="1" dirty="0" err="1" smtClean="0"/>
              <a:t>Lepargneur</a:t>
            </a:r>
            <a:r>
              <a:rPr lang="fr-FR" sz="1600" b="1" dirty="0" smtClean="0"/>
              <a:t> et Rousseau, 2002).</a:t>
            </a:r>
          </a:p>
          <a:p>
            <a:endParaRPr lang="fr-FR" dirty="0"/>
          </a:p>
        </p:txBody>
      </p:sp>
      <p:grpSp>
        <p:nvGrpSpPr>
          <p:cNvPr id="21" name="Groupe 20"/>
          <p:cNvGrpSpPr/>
          <p:nvPr/>
        </p:nvGrpSpPr>
        <p:grpSpPr>
          <a:xfrm>
            <a:off x="714348" y="2274892"/>
            <a:ext cx="7500990" cy="2582868"/>
            <a:chOff x="714348" y="2274892"/>
            <a:chExt cx="7500990" cy="2582868"/>
          </a:xfrm>
        </p:grpSpPr>
        <p:grpSp>
          <p:nvGrpSpPr>
            <p:cNvPr id="19" name="Groupe 18"/>
            <p:cNvGrpSpPr/>
            <p:nvPr/>
          </p:nvGrpSpPr>
          <p:grpSpPr>
            <a:xfrm>
              <a:off x="714348" y="2274892"/>
              <a:ext cx="7500990" cy="2582868"/>
              <a:chOff x="714348" y="1131884"/>
              <a:chExt cx="7500990" cy="2582868"/>
            </a:xfrm>
          </p:grpSpPr>
          <p:grpSp>
            <p:nvGrpSpPr>
              <p:cNvPr id="16" name="Groupe 15"/>
              <p:cNvGrpSpPr/>
              <p:nvPr/>
            </p:nvGrpSpPr>
            <p:grpSpPr>
              <a:xfrm>
                <a:off x="714348" y="1131884"/>
                <a:ext cx="7500990" cy="2582868"/>
                <a:chOff x="714348" y="714356"/>
                <a:chExt cx="7500990" cy="2582868"/>
              </a:xfrm>
            </p:grpSpPr>
            <p:grpSp>
              <p:nvGrpSpPr>
                <p:cNvPr id="6" name="Groupe 5"/>
                <p:cNvGrpSpPr/>
                <p:nvPr/>
              </p:nvGrpSpPr>
              <p:grpSpPr>
                <a:xfrm>
                  <a:off x="714348" y="714356"/>
                  <a:ext cx="3071834" cy="2033590"/>
                  <a:chOff x="714348" y="714356"/>
                  <a:chExt cx="3071834" cy="2033590"/>
                </a:xfrm>
              </p:grpSpPr>
              <p:pic>
                <p:nvPicPr>
                  <p:cNvPr id="1027" name="Image 1"/>
                  <p:cNvPicPr>
                    <a:picLocks noChangeAspect="1" noChangeArrowheads="1"/>
                  </p:cNvPicPr>
                  <p:nvPr/>
                </p:nvPicPr>
                <p:blipFill>
                  <a:blip r:embed="rId2"/>
                  <a:srcRect/>
                  <a:stretch>
                    <a:fillRect/>
                  </a:stretch>
                </p:blipFill>
                <p:spPr bwMode="auto">
                  <a:xfrm>
                    <a:off x="714348" y="714356"/>
                    <a:ext cx="3071834" cy="2033590"/>
                  </a:xfrm>
                  <a:prstGeom prst="rect">
                    <a:avLst/>
                  </a:prstGeom>
                  <a:noFill/>
                  <a:ln w="9525">
                    <a:noFill/>
                    <a:miter lim="800000"/>
                    <a:headEnd/>
                    <a:tailEnd/>
                  </a:ln>
                </p:spPr>
              </p:pic>
              <p:cxnSp>
                <p:nvCxnSpPr>
                  <p:cNvPr id="1028" name="AutoShape 4"/>
                  <p:cNvCxnSpPr>
                    <a:cxnSpLocks noChangeShapeType="1"/>
                  </p:cNvCxnSpPr>
                  <p:nvPr/>
                </p:nvCxnSpPr>
                <p:spPr bwMode="auto">
                  <a:xfrm flipV="1">
                    <a:off x="1714480" y="1643050"/>
                    <a:ext cx="1225550" cy="7937"/>
                  </a:xfrm>
                  <a:prstGeom prst="straightConnector1">
                    <a:avLst/>
                  </a:prstGeom>
                  <a:noFill/>
                  <a:ln w="9525">
                    <a:solidFill>
                      <a:srgbClr val="000000"/>
                    </a:solidFill>
                    <a:round/>
                    <a:headEnd/>
                    <a:tailEnd type="triangle" w="med" len="med"/>
                  </a:ln>
                </p:spPr>
              </p:cxnSp>
              <p:cxnSp>
                <p:nvCxnSpPr>
                  <p:cNvPr id="1029" name="AutoShape 5"/>
                  <p:cNvCxnSpPr>
                    <a:cxnSpLocks noChangeShapeType="1"/>
                  </p:cNvCxnSpPr>
                  <p:nvPr/>
                </p:nvCxnSpPr>
                <p:spPr bwMode="auto">
                  <a:xfrm flipH="1">
                    <a:off x="2241530" y="1695437"/>
                    <a:ext cx="638175" cy="257175"/>
                  </a:xfrm>
                  <a:prstGeom prst="straightConnector1">
                    <a:avLst/>
                  </a:prstGeom>
                  <a:noFill/>
                  <a:ln w="9525">
                    <a:solidFill>
                      <a:srgbClr val="000000"/>
                    </a:solidFill>
                    <a:round/>
                    <a:headEnd/>
                    <a:tailEnd type="triangle" w="med" len="med"/>
                  </a:ln>
                </p:spPr>
              </p:cxnSp>
            </p:grpSp>
            <p:pic>
              <p:nvPicPr>
                <p:cNvPr id="1030" name="Image 4"/>
                <p:cNvPicPr>
                  <a:picLocks noChangeAspect="1" noChangeArrowheads="1"/>
                </p:cNvPicPr>
                <p:nvPr/>
              </p:nvPicPr>
              <p:blipFill>
                <a:blip r:embed="rId3"/>
                <a:srcRect/>
                <a:stretch>
                  <a:fillRect/>
                </a:stretch>
              </p:blipFill>
              <p:spPr bwMode="auto">
                <a:xfrm>
                  <a:off x="5429256" y="1000108"/>
                  <a:ext cx="2786082" cy="1785950"/>
                </a:xfrm>
                <a:prstGeom prst="rect">
                  <a:avLst/>
                </a:prstGeom>
                <a:noFill/>
                <a:ln w="9525">
                  <a:noFill/>
                  <a:miter lim="800000"/>
                  <a:headEnd/>
                  <a:tailEnd/>
                </a:ln>
              </p:spPr>
            </p:pic>
            <p:sp>
              <p:nvSpPr>
                <p:cNvPr id="1031" name="Rectangle 7"/>
                <p:cNvSpPr>
                  <a:spLocks noChangeArrowheads="1"/>
                </p:cNvSpPr>
                <p:nvPr/>
              </p:nvSpPr>
              <p:spPr bwMode="auto">
                <a:xfrm>
                  <a:off x="2327255" y="2779699"/>
                  <a:ext cx="4137852" cy="517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sz="1600" b="1" dirty="0" err="1">
                      <a:solidFill>
                        <a:srgbClr val="FF0000"/>
                      </a:solidFill>
                      <a:latin typeface="Rockwell Condensed" pitchFamily="18" charset="0"/>
                      <a:ea typeface="Arial" pitchFamily="34" charset="0"/>
                      <a:cs typeface="Arial" pitchFamily="34" charset="0"/>
                    </a:rPr>
                    <a:t>Halide</a:t>
                  </a:r>
                  <a:r>
                    <a:rPr lang="fr-FR" sz="1600" b="1" dirty="0">
                      <a:solidFill>
                        <a:srgbClr val="FF0000"/>
                      </a:solidFill>
                      <a:latin typeface="Rockwell Condensed" pitchFamily="18" charset="0"/>
                      <a:ea typeface="Arial" pitchFamily="34" charset="0"/>
                      <a:cs typeface="Arial" pitchFamily="34" charset="0"/>
                    </a:rPr>
                    <a:t> ions type Cl- +</a:t>
                  </a:r>
                  <a:r>
                    <a:rPr lang="fr-FR" sz="1600" b="1" dirty="0" err="1">
                      <a:solidFill>
                        <a:srgbClr val="FF0000"/>
                      </a:solidFill>
                      <a:latin typeface="Rockwell Condensed" pitchFamily="18" charset="0"/>
                      <a:ea typeface="Arial" pitchFamily="34" charset="0"/>
                      <a:cs typeface="Arial" pitchFamily="34" charset="0"/>
                    </a:rPr>
                    <a:t>Peroxidases</a:t>
                  </a:r>
                  <a:endParaRPr lang="fr-FR" sz="1600" b="1" dirty="0">
                    <a:solidFill>
                      <a:srgbClr val="FF0000"/>
                    </a:solidFill>
                    <a:latin typeface="Rockwell Condensed"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Ions halogénures type Cl- +Peroxydases</a:t>
                  </a:r>
                  <a:endParaRPr kumimoji="0" lang="fr-FR" sz="16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3976688" y="1631937"/>
                  <a:ext cx="881064" cy="2968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H</a:t>
                  </a:r>
                  <a:r>
                    <a:rPr kumimoji="0" lang="fr-FR" sz="1600" b="1" i="0" u="none" strike="noStrike" cap="none" normalizeH="0" baseline="-25000" dirty="0" smtClean="0">
                      <a:ln>
                        <a:noFill/>
                      </a:ln>
                      <a:solidFill>
                        <a:schemeClr val="tx1"/>
                      </a:solidFill>
                      <a:effectLst/>
                      <a:latin typeface="Times New Roman" pitchFamily="18" charset="0"/>
                      <a:ea typeface="Arial" pitchFamily="34" charset="0"/>
                      <a:cs typeface="Arial" pitchFamily="34" charset="0"/>
                    </a:rPr>
                    <a:t>2</a:t>
                  </a: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O</a:t>
                  </a:r>
                  <a:r>
                    <a:rPr kumimoji="0" lang="fr-FR" sz="1600" b="1" i="0" u="none" strike="noStrike" cap="none" normalizeH="0" baseline="-25000" dirty="0" smtClean="0">
                      <a:ln>
                        <a:noFill/>
                      </a:ln>
                      <a:solidFill>
                        <a:schemeClr val="tx1"/>
                      </a:solidFill>
                      <a:effectLst/>
                      <a:latin typeface="Times New Roman" pitchFamily="18" charset="0"/>
                      <a:ea typeface="Arial" pitchFamily="34" charset="0"/>
                      <a:cs typeface="Arial" pitchFamily="34" charset="0"/>
                    </a:rPr>
                    <a:t>2</a:t>
                  </a:r>
                  <a:endParaRPr kumimoji="0" lang="fr-FR" sz="16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3890962" y="2124062"/>
                  <a:ext cx="1038227" cy="5175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OH.</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O</a:t>
                  </a:r>
                  <a:r>
                    <a:rPr kumimoji="0" lang="fr-FR" sz="1600" b="1" i="0" u="none" strike="noStrike" cap="none" normalizeH="0" baseline="-25000" dirty="0" smtClean="0">
                      <a:ln>
                        <a:noFill/>
                      </a:ln>
                      <a:solidFill>
                        <a:schemeClr val="tx1"/>
                      </a:solidFill>
                      <a:effectLst/>
                      <a:latin typeface="Times New Roman" pitchFamily="18" charset="0"/>
                      <a:ea typeface="Arial" pitchFamily="34" charset="0"/>
                      <a:cs typeface="Arial" pitchFamily="34" charset="0"/>
                    </a:rPr>
                    <a:t>2</a:t>
                  </a:r>
                  <a:r>
                    <a:rPr kumimoji="0" lang="fr-FR" sz="1600" b="1" i="0" u="none" strike="noStrike" cap="none" normalizeH="0" baseline="30000" dirty="0" smtClean="0">
                      <a:ln>
                        <a:noFill/>
                      </a:ln>
                      <a:solidFill>
                        <a:schemeClr val="tx1"/>
                      </a:solidFill>
                      <a:effectLst/>
                      <a:latin typeface="Times New Roman" pitchFamily="18" charset="0"/>
                      <a:ea typeface="Arial" pitchFamily="34" charset="0"/>
                      <a:cs typeface="Arial" pitchFamily="34" charset="0"/>
                    </a:rPr>
                    <a:t>-</a:t>
                  </a:r>
                  <a:endPar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4" name="AutoShape 10"/>
                <p:cNvCxnSpPr>
                  <a:cxnSpLocks noChangeShapeType="1"/>
                </p:cNvCxnSpPr>
                <p:nvPr/>
              </p:nvCxnSpPr>
              <p:spPr bwMode="auto">
                <a:xfrm>
                  <a:off x="3373438" y="1571612"/>
                  <a:ext cx="655637" cy="190500"/>
                </a:xfrm>
                <a:prstGeom prst="straightConnector1">
                  <a:avLst/>
                </a:prstGeom>
                <a:noFill/>
                <a:ln w="9525">
                  <a:solidFill>
                    <a:srgbClr val="000000"/>
                  </a:solidFill>
                  <a:round/>
                  <a:headEnd/>
                  <a:tailEnd type="triangle" w="med" len="med"/>
                </a:ln>
              </p:spPr>
            </p:cxnSp>
            <p:cxnSp>
              <p:nvCxnSpPr>
                <p:cNvPr id="1035" name="AutoShape 11"/>
                <p:cNvCxnSpPr>
                  <a:cxnSpLocks noChangeShapeType="1"/>
                </p:cNvCxnSpPr>
                <p:nvPr/>
              </p:nvCxnSpPr>
              <p:spPr bwMode="auto">
                <a:xfrm>
                  <a:off x="3373438" y="1571612"/>
                  <a:ext cx="517525" cy="673100"/>
                </a:xfrm>
                <a:prstGeom prst="straightConnector1">
                  <a:avLst/>
                </a:prstGeom>
                <a:noFill/>
                <a:ln w="9525">
                  <a:solidFill>
                    <a:srgbClr val="000000"/>
                  </a:solidFill>
                  <a:round/>
                  <a:headEnd/>
                  <a:tailEnd type="triangle" w="med" len="med"/>
                </a:ln>
              </p:spPr>
            </p:cxnSp>
            <p:cxnSp>
              <p:nvCxnSpPr>
                <p:cNvPr id="15" name="Connecteur droit avec flèche 14"/>
                <p:cNvCxnSpPr/>
                <p:nvPr/>
              </p:nvCxnSpPr>
              <p:spPr>
                <a:xfrm rot="5400000" flipH="1" flipV="1">
                  <a:off x="3460737" y="2389175"/>
                  <a:ext cx="403233" cy="3905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ZoneTexte 17"/>
              <p:cNvSpPr txBox="1"/>
              <p:nvPr/>
            </p:nvSpPr>
            <p:spPr>
              <a:xfrm>
                <a:off x="5643570" y="2571744"/>
                <a:ext cx="1643074" cy="369332"/>
              </a:xfrm>
              <a:prstGeom prst="rect">
                <a:avLst/>
              </a:prstGeom>
              <a:solidFill>
                <a:schemeClr val="bg2"/>
              </a:solidFill>
            </p:spPr>
            <p:txBody>
              <a:bodyPr wrap="square" rtlCol="0">
                <a:spAutoFit/>
              </a:bodyPr>
              <a:lstStyle/>
              <a:p>
                <a:endParaRPr lang="fr-FR" dirty="0"/>
              </a:p>
            </p:txBody>
          </p:sp>
        </p:grpSp>
        <p:sp>
          <p:nvSpPr>
            <p:cNvPr id="20" name="Flèche courbée vers le bas 19"/>
            <p:cNvSpPr/>
            <p:nvPr/>
          </p:nvSpPr>
          <p:spPr>
            <a:xfrm rot="9966632" flipH="1">
              <a:off x="4316999" y="3808498"/>
              <a:ext cx="1428648" cy="430226"/>
            </a:xfrm>
            <a:prstGeom prst="curvedDownArrow">
              <a:avLst>
                <a:gd name="adj1" fmla="val 25000"/>
                <a:gd name="adj2" fmla="val 50000"/>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2" name="ZoneTexte 21"/>
          <p:cNvSpPr txBox="1"/>
          <p:nvPr/>
        </p:nvSpPr>
        <p:spPr>
          <a:xfrm>
            <a:off x="2699792" y="395372"/>
            <a:ext cx="3024336" cy="369332"/>
          </a:xfrm>
          <a:prstGeom prst="rect">
            <a:avLst/>
          </a:prstGeom>
          <a:solidFill>
            <a:schemeClr val="bg2"/>
          </a:solidFill>
          <a:ln>
            <a:solidFill>
              <a:srgbClr val="FF0000"/>
            </a:solidFill>
          </a:ln>
        </p:spPr>
        <p:txBody>
          <a:bodyPr wrap="square" rtlCol="0">
            <a:spAutoFit/>
          </a:bodyPr>
          <a:lstStyle/>
          <a:p>
            <a:pPr algn="ctr"/>
            <a:r>
              <a:rPr lang="fr-FR" b="1" dirty="0" err="1" smtClean="0">
                <a:solidFill>
                  <a:srgbClr val="FF0000"/>
                </a:solidFill>
                <a:latin typeface="Rockwell Condensed" pitchFamily="18" charset="0"/>
              </a:rPr>
              <a:t>Hydrogen</a:t>
            </a:r>
            <a:r>
              <a:rPr lang="fr-FR" b="1" dirty="0" smtClean="0">
                <a:solidFill>
                  <a:srgbClr val="FF0000"/>
                </a:solidFill>
                <a:latin typeface="Rockwell Condensed" pitchFamily="18" charset="0"/>
              </a:rPr>
              <a:t> </a:t>
            </a:r>
            <a:r>
              <a:rPr lang="fr-FR" b="1" dirty="0" err="1">
                <a:solidFill>
                  <a:srgbClr val="FF0000"/>
                </a:solidFill>
                <a:latin typeface="Rockwell Condensed" pitchFamily="18" charset="0"/>
              </a:rPr>
              <a:t>peroxide</a:t>
            </a:r>
            <a:r>
              <a:rPr lang="fr-FR" b="1" dirty="0" smtClean="0">
                <a:solidFill>
                  <a:schemeClr val="accent1"/>
                </a:solidFill>
                <a:latin typeface="Rockwell Condensed" pitchFamily="18" charset="0"/>
              </a:rPr>
              <a:t> </a:t>
            </a:r>
            <a:endParaRPr lang="fr-FR" b="1" dirty="0">
              <a:solidFill>
                <a:schemeClr val="accent1"/>
              </a:solidFill>
              <a:latin typeface="Rockwell Condensed" pitchFamily="18" charset="0"/>
            </a:endParaRPr>
          </a:p>
        </p:txBody>
      </p:sp>
      <p:sp>
        <p:nvSpPr>
          <p:cNvPr id="2" name="Rectangle 1"/>
          <p:cNvSpPr/>
          <p:nvPr/>
        </p:nvSpPr>
        <p:spPr>
          <a:xfrm>
            <a:off x="5796136" y="3707555"/>
            <a:ext cx="2520280" cy="523220"/>
          </a:xfrm>
          <a:prstGeom prst="rect">
            <a:avLst/>
          </a:prstGeom>
        </p:spPr>
        <p:txBody>
          <a:bodyPr wrap="square">
            <a:spAutoFit/>
          </a:bodyPr>
          <a:lstStyle/>
          <a:p>
            <a:r>
              <a:rPr lang="fr-FR" sz="1400" b="1" dirty="0" smtClean="0">
                <a:solidFill>
                  <a:srgbClr val="FF0000"/>
                </a:solidFill>
                <a:latin typeface="Rockwell Condensed" pitchFamily="18" charset="0"/>
              </a:rPr>
              <a:t>Enzymes </a:t>
            </a:r>
            <a:r>
              <a:rPr lang="fr-FR" sz="1400" b="1" dirty="0">
                <a:solidFill>
                  <a:srgbClr val="FF0000"/>
                </a:solidFill>
                <a:latin typeface="Rockwell Condensed" pitchFamily="18" charset="0"/>
              </a:rPr>
              <a:t>Inactivation</a:t>
            </a:r>
            <a:endParaRPr lang="fr-FR" sz="1400" b="1" dirty="0" smtClean="0">
              <a:solidFill>
                <a:srgbClr val="FF0000"/>
              </a:solidFill>
              <a:latin typeface="Rockwell Condensed" pitchFamily="18" charset="0"/>
            </a:endParaRPr>
          </a:p>
          <a:p>
            <a:r>
              <a:rPr lang="fr-FR" sz="1400" b="1" dirty="0" err="1" smtClean="0">
                <a:solidFill>
                  <a:srgbClr val="FF0000"/>
                </a:solidFill>
                <a:latin typeface="Rockwell Condensed" pitchFamily="18" charset="0"/>
              </a:rPr>
              <a:t>increased</a:t>
            </a:r>
            <a:r>
              <a:rPr lang="fr-FR" sz="1400" b="1" dirty="0" smtClean="0">
                <a:solidFill>
                  <a:srgbClr val="FF0000"/>
                </a:solidFill>
                <a:latin typeface="Rockwell Condensed" pitchFamily="18" charset="0"/>
              </a:rPr>
              <a:t> </a:t>
            </a:r>
            <a:r>
              <a:rPr lang="fr-FR" sz="1400" b="1" dirty="0" err="1">
                <a:solidFill>
                  <a:srgbClr val="FF0000"/>
                </a:solidFill>
                <a:latin typeface="Rockwell Condensed" pitchFamily="18" charset="0"/>
              </a:rPr>
              <a:t>permeability</a:t>
            </a:r>
            <a:endParaRPr lang="fr-FR" sz="1400" b="1" dirty="0">
              <a:solidFill>
                <a:srgbClr val="FF0000"/>
              </a:solidFill>
              <a:latin typeface="Rockwell Condense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500034" y="2286960"/>
            <a:ext cx="8215370" cy="2798224"/>
            <a:chOff x="500034" y="3571876"/>
            <a:chExt cx="8215370" cy="2798224"/>
          </a:xfrm>
        </p:grpSpPr>
        <p:grpSp>
          <p:nvGrpSpPr>
            <p:cNvPr id="9" name="Groupe 8"/>
            <p:cNvGrpSpPr/>
            <p:nvPr/>
          </p:nvGrpSpPr>
          <p:grpSpPr>
            <a:xfrm>
              <a:off x="500034" y="3643314"/>
              <a:ext cx="2500330" cy="2309170"/>
              <a:chOff x="6715140" y="214290"/>
              <a:chExt cx="2500330" cy="2309170"/>
            </a:xfrm>
          </p:grpSpPr>
          <p:pic>
            <p:nvPicPr>
              <p:cNvPr id="20" name="Picture 7" descr="Biotic%20man%20s"/>
              <p:cNvPicPr>
                <a:picLocks noChangeAspect="1" noChangeArrowheads="1"/>
              </p:cNvPicPr>
              <p:nvPr/>
            </p:nvPicPr>
            <p:blipFill>
              <a:blip r:embed="rId2"/>
              <a:srcRect/>
              <a:stretch>
                <a:fillRect/>
              </a:stretch>
            </p:blipFill>
            <p:spPr bwMode="auto">
              <a:xfrm>
                <a:off x="6715140" y="214290"/>
                <a:ext cx="2286000" cy="1806575"/>
              </a:xfrm>
              <a:prstGeom prst="rect">
                <a:avLst/>
              </a:prstGeom>
              <a:noFill/>
              <a:ln w="9525">
                <a:noFill/>
                <a:miter lim="800000"/>
                <a:headEnd/>
                <a:tailEnd/>
              </a:ln>
            </p:spPr>
          </p:pic>
          <p:sp>
            <p:nvSpPr>
              <p:cNvPr id="21" name="ZoneTexte 20"/>
              <p:cNvSpPr txBox="1"/>
              <p:nvPr/>
            </p:nvSpPr>
            <p:spPr>
              <a:xfrm>
                <a:off x="8194818" y="2000240"/>
                <a:ext cx="1020652" cy="523220"/>
              </a:xfrm>
              <a:prstGeom prst="rect">
                <a:avLst/>
              </a:prstGeom>
              <a:solidFill>
                <a:schemeClr val="accent6"/>
              </a:solidFill>
              <a:ln>
                <a:noFill/>
              </a:ln>
            </p:spPr>
            <p:txBody>
              <a:bodyPr wrap="square" rtlCol="0">
                <a:spAutoFit/>
              </a:bodyPr>
              <a:lstStyle/>
              <a:p>
                <a:pPr algn="ctr"/>
                <a:r>
                  <a:rPr lang="fr-FR" sz="1400" b="1" dirty="0"/>
                  <a:t>I </a:t>
                </a:r>
                <a:r>
                  <a:rPr lang="fr-FR" sz="1400" b="1" dirty="0" err="1"/>
                  <a:t>am</a:t>
                </a:r>
                <a:r>
                  <a:rPr lang="fr-FR" sz="1400" b="1" dirty="0"/>
                  <a:t> PROBIOTIC</a:t>
                </a:r>
              </a:p>
            </p:txBody>
          </p:sp>
          <p:sp>
            <p:nvSpPr>
              <p:cNvPr id="22" name="Flèche courbée vers le haut 21"/>
              <p:cNvSpPr/>
              <p:nvPr/>
            </p:nvSpPr>
            <p:spPr>
              <a:xfrm rot="15092613">
                <a:off x="8252482" y="1448273"/>
                <a:ext cx="714380" cy="285752"/>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10" name="Picture 1029" descr="2263003_f520"/>
            <p:cNvPicPr>
              <a:picLocks noChangeAspect="1" noChangeArrowheads="1"/>
            </p:cNvPicPr>
            <p:nvPr/>
          </p:nvPicPr>
          <p:blipFill>
            <a:blip r:embed="rId3"/>
            <a:srcRect/>
            <a:stretch>
              <a:fillRect/>
            </a:stretch>
          </p:blipFill>
          <p:spPr bwMode="auto">
            <a:xfrm>
              <a:off x="1142976" y="3571876"/>
              <a:ext cx="1947874" cy="1200160"/>
            </a:xfrm>
            <a:prstGeom prst="rect">
              <a:avLst/>
            </a:prstGeom>
            <a:noFill/>
            <a:ln w="9525">
              <a:noFill/>
              <a:miter lim="800000"/>
              <a:headEnd/>
              <a:tailEnd/>
            </a:ln>
          </p:spPr>
        </p:pic>
        <p:sp>
          <p:nvSpPr>
            <p:cNvPr id="11" name="ZoneTexte 10"/>
            <p:cNvSpPr txBox="1"/>
            <p:nvPr/>
          </p:nvSpPr>
          <p:spPr>
            <a:xfrm>
              <a:off x="3286116" y="6000768"/>
              <a:ext cx="1571636" cy="369332"/>
            </a:xfrm>
            <a:prstGeom prst="rect">
              <a:avLst/>
            </a:prstGeom>
            <a:solidFill>
              <a:schemeClr val="accent2"/>
            </a:solidFill>
          </p:spPr>
          <p:txBody>
            <a:bodyPr wrap="square" rtlCol="0">
              <a:spAutoFit/>
            </a:bodyPr>
            <a:lstStyle/>
            <a:p>
              <a:pPr algn="ctr"/>
              <a:r>
                <a:rPr lang="fr-FR" b="1" dirty="0" smtClean="0"/>
                <a:t>For Life</a:t>
              </a:r>
              <a:endParaRPr lang="fr-FR" b="1" dirty="0"/>
            </a:p>
          </p:txBody>
        </p:sp>
        <p:sp>
          <p:nvSpPr>
            <p:cNvPr id="12" name="Flèche courbée vers la gauche 11"/>
            <p:cNvSpPr/>
            <p:nvPr/>
          </p:nvSpPr>
          <p:spPr>
            <a:xfrm rot="20206707">
              <a:off x="3386908" y="4308129"/>
              <a:ext cx="677917" cy="1624807"/>
            </a:xfrm>
            <a:prstGeom prst="curvedLef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12"/>
            <p:cNvGrpSpPr/>
            <p:nvPr/>
          </p:nvGrpSpPr>
          <p:grpSpPr>
            <a:xfrm>
              <a:off x="5929322" y="3571876"/>
              <a:ext cx="2786082" cy="2798224"/>
              <a:chOff x="5929322" y="3571876"/>
              <a:chExt cx="2786082" cy="2798224"/>
            </a:xfrm>
          </p:grpSpPr>
          <p:grpSp>
            <p:nvGrpSpPr>
              <p:cNvPr id="14" name="Groupe 13"/>
              <p:cNvGrpSpPr/>
              <p:nvPr/>
            </p:nvGrpSpPr>
            <p:grpSpPr>
              <a:xfrm>
                <a:off x="6357950" y="3571876"/>
                <a:ext cx="2357454" cy="2309170"/>
                <a:chOff x="6715140" y="214290"/>
                <a:chExt cx="2357454" cy="2309170"/>
              </a:xfrm>
            </p:grpSpPr>
            <p:pic>
              <p:nvPicPr>
                <p:cNvPr id="17" name="Picture 7" descr="Biotic%20man%20s"/>
                <p:cNvPicPr>
                  <a:picLocks noChangeAspect="1" noChangeArrowheads="1"/>
                </p:cNvPicPr>
                <p:nvPr/>
              </p:nvPicPr>
              <p:blipFill>
                <a:blip r:embed="rId2"/>
                <a:srcRect/>
                <a:stretch>
                  <a:fillRect/>
                </a:stretch>
              </p:blipFill>
              <p:spPr bwMode="auto">
                <a:xfrm>
                  <a:off x="6715140" y="214290"/>
                  <a:ext cx="2286000" cy="1806575"/>
                </a:xfrm>
                <a:prstGeom prst="rect">
                  <a:avLst/>
                </a:prstGeom>
                <a:noFill/>
                <a:ln w="9525">
                  <a:noFill/>
                  <a:miter lim="800000"/>
                  <a:headEnd/>
                  <a:tailEnd/>
                </a:ln>
              </p:spPr>
            </p:pic>
            <p:sp>
              <p:nvSpPr>
                <p:cNvPr id="18" name="ZoneTexte 17"/>
                <p:cNvSpPr txBox="1"/>
                <p:nvPr/>
              </p:nvSpPr>
              <p:spPr>
                <a:xfrm>
                  <a:off x="8429652" y="2000240"/>
                  <a:ext cx="642942" cy="523220"/>
                </a:xfrm>
                <a:prstGeom prst="rect">
                  <a:avLst/>
                </a:prstGeom>
                <a:solidFill>
                  <a:schemeClr val="accent6"/>
                </a:solidFill>
                <a:ln>
                  <a:noFill/>
                </a:ln>
              </p:spPr>
              <p:txBody>
                <a:bodyPr wrap="square" rtlCol="0">
                  <a:spAutoFit/>
                </a:bodyPr>
                <a:lstStyle/>
                <a:p>
                  <a:r>
                    <a:rPr lang="fr-FR" sz="1400" b="1" dirty="0" smtClean="0"/>
                    <a:t>I </a:t>
                  </a:r>
                  <a:r>
                    <a:rPr lang="fr-FR" sz="1400" b="1" dirty="0" err="1" smtClean="0"/>
                    <a:t>am</a:t>
                  </a:r>
                  <a:endParaRPr lang="fr-FR" sz="1400" b="1" dirty="0" smtClean="0"/>
                </a:p>
                <a:p>
                  <a:pPr algn="ctr"/>
                  <a:r>
                    <a:rPr lang="fr-FR" sz="1400" b="1" dirty="0" smtClean="0"/>
                    <a:t>ATB</a:t>
                  </a:r>
                  <a:endParaRPr lang="fr-FR" sz="1400" b="1" dirty="0"/>
                </a:p>
              </p:txBody>
            </p:sp>
            <p:sp>
              <p:nvSpPr>
                <p:cNvPr id="19" name="Flèche courbée vers le haut 18"/>
                <p:cNvSpPr/>
                <p:nvPr/>
              </p:nvSpPr>
              <p:spPr>
                <a:xfrm rot="15092613">
                  <a:off x="8252482" y="1448273"/>
                  <a:ext cx="714380" cy="285752"/>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5" name="ZoneTexte 14"/>
              <p:cNvSpPr txBox="1"/>
              <p:nvPr/>
            </p:nvSpPr>
            <p:spPr>
              <a:xfrm>
                <a:off x="5929322" y="6000768"/>
                <a:ext cx="1571636" cy="369332"/>
              </a:xfrm>
              <a:prstGeom prst="rect">
                <a:avLst/>
              </a:prstGeom>
              <a:solidFill>
                <a:schemeClr val="accent2"/>
              </a:solidFill>
            </p:spPr>
            <p:txBody>
              <a:bodyPr wrap="square" rtlCol="0">
                <a:spAutoFit/>
              </a:bodyPr>
              <a:lstStyle/>
              <a:p>
                <a:pPr algn="ctr"/>
                <a:r>
                  <a:rPr lang="fr-FR" b="1" dirty="0" err="1"/>
                  <a:t>Against</a:t>
                </a:r>
                <a:r>
                  <a:rPr lang="fr-FR" b="1" dirty="0"/>
                  <a:t> life</a:t>
                </a:r>
              </a:p>
            </p:txBody>
          </p:sp>
          <p:sp>
            <p:nvSpPr>
              <p:cNvPr id="16" name="Flèche courbée vers la droite 15"/>
              <p:cNvSpPr/>
              <p:nvPr/>
            </p:nvSpPr>
            <p:spPr>
              <a:xfrm>
                <a:off x="5929322" y="4500570"/>
                <a:ext cx="642942" cy="1500198"/>
              </a:xfrm>
              <a:prstGeom prst="curved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sp>
        <p:nvSpPr>
          <p:cNvPr id="23" name="Rectangle 22"/>
          <p:cNvSpPr/>
          <p:nvPr/>
        </p:nvSpPr>
        <p:spPr>
          <a:xfrm>
            <a:off x="132169" y="548680"/>
            <a:ext cx="8679338" cy="1354217"/>
          </a:xfrm>
          <a:prstGeom prst="rect">
            <a:avLst/>
          </a:prstGeom>
        </p:spPr>
        <p:txBody>
          <a:bodyPr wrap="square">
            <a:spAutoFit/>
          </a:bodyPr>
          <a:lstStyle/>
          <a:p>
            <a:pPr algn="just"/>
            <a:r>
              <a:rPr lang="en-US" b="1" dirty="0">
                <a:latin typeface="Arial" pitchFamily="34" charset="0"/>
                <a:cs typeface="Arial" pitchFamily="34" charset="0"/>
              </a:rPr>
              <a:t>The term </a:t>
            </a:r>
            <a:r>
              <a:rPr lang="en-US" b="1" dirty="0">
                <a:solidFill>
                  <a:srgbClr val="FF0000"/>
                </a:solidFill>
                <a:latin typeface="Arial" pitchFamily="34" charset="0"/>
                <a:cs typeface="Arial" pitchFamily="34" charset="0"/>
              </a:rPr>
              <a:t>probiotic</a:t>
            </a:r>
            <a:r>
              <a:rPr lang="en-US" b="1" dirty="0">
                <a:latin typeface="Arial" pitchFamily="34" charset="0"/>
                <a:cs typeface="Arial" pitchFamily="34" charset="0"/>
              </a:rPr>
              <a:t> comes from </a:t>
            </a:r>
            <a:r>
              <a:rPr lang="en-US" b="1" dirty="0">
                <a:solidFill>
                  <a:srgbClr val="FF0000"/>
                </a:solidFill>
                <a:latin typeface="Arial" pitchFamily="34" charset="0"/>
                <a:cs typeface="Arial" pitchFamily="34" charset="0"/>
              </a:rPr>
              <a:t>two Greek words</a:t>
            </a: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pro</a:t>
            </a:r>
            <a:r>
              <a:rPr lang="en-US" b="1" dirty="0">
                <a:latin typeface="Arial" pitchFamily="34" charset="0"/>
                <a:cs typeface="Arial" pitchFamily="34" charset="0"/>
              </a:rPr>
              <a:t> and </a:t>
            </a:r>
            <a:r>
              <a:rPr lang="en-US" b="1" dirty="0">
                <a:solidFill>
                  <a:srgbClr val="FF0000"/>
                </a:solidFill>
                <a:latin typeface="Arial" pitchFamily="34" charset="0"/>
                <a:cs typeface="Arial" pitchFamily="34" charset="0"/>
              </a:rPr>
              <a:t>bios</a:t>
            </a:r>
            <a:r>
              <a:rPr lang="en-US" b="1" dirty="0">
                <a:latin typeface="Arial" pitchFamily="34" charset="0"/>
                <a:cs typeface="Arial" pitchFamily="34" charset="0"/>
              </a:rPr>
              <a:t>, which literally mean “</a:t>
            </a:r>
            <a:r>
              <a:rPr lang="en-US" b="1" dirty="0">
                <a:solidFill>
                  <a:srgbClr val="FF0000"/>
                </a:solidFill>
                <a:latin typeface="Arial" pitchFamily="34" charset="0"/>
                <a:cs typeface="Arial" pitchFamily="34" charset="0"/>
              </a:rPr>
              <a:t>for </a:t>
            </a:r>
            <a:r>
              <a:rPr lang="en-US" b="1" dirty="0" smtClean="0">
                <a:solidFill>
                  <a:srgbClr val="FF0000"/>
                </a:solidFill>
                <a:latin typeface="Arial" pitchFamily="34" charset="0"/>
                <a:cs typeface="Arial" pitchFamily="34" charset="0"/>
              </a:rPr>
              <a:t>life”</a:t>
            </a:r>
          </a:p>
          <a:p>
            <a:pPr algn="just"/>
            <a:endParaRPr lang="en-US" b="1" dirty="0">
              <a:solidFill>
                <a:srgbClr val="FF0000"/>
              </a:solidFill>
              <a:latin typeface="Arial" pitchFamily="34" charset="0"/>
              <a:cs typeface="Arial" pitchFamily="34" charset="0"/>
            </a:endParaRPr>
          </a:p>
          <a:p>
            <a:pPr algn="just"/>
            <a:r>
              <a:rPr lang="fr-FR" sz="1400" b="1" dirty="0">
                <a:solidFill>
                  <a:srgbClr val="0070C0"/>
                </a:solidFill>
                <a:latin typeface="Rockwell" pitchFamily="18" charset="0"/>
                <a:cs typeface="Arial" pitchFamily="34" charset="0"/>
              </a:rPr>
              <a:t>Le terme </a:t>
            </a:r>
            <a:r>
              <a:rPr lang="fr-FR" sz="1400" b="1" dirty="0" err="1">
                <a:solidFill>
                  <a:schemeClr val="bg2">
                    <a:lumMod val="10000"/>
                  </a:schemeClr>
                </a:solidFill>
                <a:latin typeface="Rockwell" pitchFamily="18" charset="0"/>
                <a:cs typeface="Arial" pitchFamily="34" charset="0"/>
              </a:rPr>
              <a:t>probiotique</a:t>
            </a:r>
            <a:r>
              <a:rPr lang="fr-FR" sz="1400" b="1" dirty="0">
                <a:latin typeface="Rockwell" pitchFamily="18" charset="0"/>
                <a:cs typeface="Arial" pitchFamily="34" charset="0"/>
              </a:rPr>
              <a:t> provient de </a:t>
            </a:r>
            <a:r>
              <a:rPr lang="fr-FR" sz="1400" b="1" dirty="0">
                <a:solidFill>
                  <a:srgbClr val="0070C0"/>
                </a:solidFill>
                <a:latin typeface="Rockwell" pitchFamily="18" charset="0"/>
                <a:cs typeface="Arial" pitchFamily="34" charset="0"/>
              </a:rPr>
              <a:t>deux mots grecs</a:t>
            </a:r>
            <a:r>
              <a:rPr lang="fr-FR" sz="1400" b="1" dirty="0">
                <a:latin typeface="Rockwell" pitchFamily="18" charset="0"/>
                <a:cs typeface="Arial" pitchFamily="34" charset="0"/>
              </a:rPr>
              <a:t>, </a:t>
            </a:r>
            <a:r>
              <a:rPr lang="fr-FR" sz="1400" b="1" i="1" dirty="0">
                <a:solidFill>
                  <a:srgbClr val="7030A0"/>
                </a:solidFill>
                <a:latin typeface="Rockwell" pitchFamily="18" charset="0"/>
                <a:cs typeface="Arial" pitchFamily="34" charset="0"/>
              </a:rPr>
              <a:t>pro</a:t>
            </a:r>
            <a:r>
              <a:rPr lang="fr-FR" sz="1400" b="1" dirty="0">
                <a:latin typeface="Rockwell" pitchFamily="18" charset="0"/>
                <a:cs typeface="Arial" pitchFamily="34" charset="0"/>
              </a:rPr>
              <a:t> et </a:t>
            </a:r>
            <a:r>
              <a:rPr lang="fr-FR" sz="1400" b="1" i="1" dirty="0">
                <a:solidFill>
                  <a:srgbClr val="7030A0"/>
                </a:solidFill>
                <a:latin typeface="Rockwell" pitchFamily="18" charset="0"/>
                <a:cs typeface="Arial" pitchFamily="34" charset="0"/>
              </a:rPr>
              <a:t>bios</a:t>
            </a:r>
            <a:r>
              <a:rPr lang="fr-FR" sz="1400" b="1" dirty="0">
                <a:latin typeface="Rockwell" pitchFamily="18" charset="0"/>
                <a:cs typeface="Arial" pitchFamily="34" charset="0"/>
              </a:rPr>
              <a:t>, qui signifient </a:t>
            </a:r>
            <a:r>
              <a:rPr lang="fr-FR" sz="1400" b="1" dirty="0">
                <a:solidFill>
                  <a:srgbClr val="7030A0"/>
                </a:solidFill>
                <a:latin typeface="Rockwell" pitchFamily="18" charset="0"/>
                <a:cs typeface="Arial" pitchFamily="34" charset="0"/>
              </a:rPr>
              <a:t>littéralement</a:t>
            </a:r>
            <a:r>
              <a:rPr lang="fr-FR" sz="1400" b="1" dirty="0">
                <a:latin typeface="Rockwell" pitchFamily="18" charset="0"/>
                <a:cs typeface="Arial" pitchFamily="34" charset="0"/>
              </a:rPr>
              <a:t> « </a:t>
            </a:r>
            <a:r>
              <a:rPr lang="fr-FR" sz="1400" b="1" dirty="0">
                <a:solidFill>
                  <a:srgbClr val="7030A0"/>
                </a:solidFill>
                <a:latin typeface="Rockwell" pitchFamily="18" charset="0"/>
                <a:cs typeface="Arial" pitchFamily="34" charset="0"/>
              </a:rPr>
              <a:t>pour la v</a:t>
            </a:r>
            <a:r>
              <a:rPr lang="fr-FR" sz="1400" b="1" dirty="0">
                <a:latin typeface="Rockwell" pitchFamily="18" charset="0"/>
                <a:cs typeface="Arial" pitchFamily="34" charset="0"/>
              </a:rPr>
              <a:t>ie </a:t>
            </a:r>
            <a:r>
              <a:rPr lang="fr-FR" sz="1400" b="1" dirty="0" smtClean="0">
                <a:latin typeface="Rockwell" pitchFamily="18" charset="0"/>
                <a:cs typeface="Arial" pitchFamily="34" charset="0"/>
              </a:rPr>
              <a:t>»</a:t>
            </a:r>
            <a:endParaRPr lang="fr-FR" sz="1400" b="1" dirty="0">
              <a:latin typeface="Rockwell" pitchFamily="18" charset="0"/>
              <a:cs typeface="Arial" pitchFamily="34" charset="0"/>
            </a:endParaRPr>
          </a:p>
        </p:txBody>
      </p:sp>
    </p:spTree>
    <p:extLst>
      <p:ext uri="{BB962C8B-B14F-4D97-AF65-F5344CB8AC3E}">
        <p14:creationId xmlns:p14="http://schemas.microsoft.com/office/powerpoint/2010/main" val="115645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99792" y="332656"/>
            <a:ext cx="3024336" cy="646331"/>
          </a:xfrm>
          <a:prstGeom prst="rect">
            <a:avLst/>
          </a:prstGeom>
          <a:solidFill>
            <a:schemeClr val="bg2"/>
          </a:solidFill>
          <a:ln>
            <a:solidFill>
              <a:srgbClr val="FF0000"/>
            </a:solidFill>
          </a:ln>
        </p:spPr>
        <p:txBody>
          <a:bodyPr wrap="square" rtlCol="0">
            <a:spAutoFit/>
          </a:bodyPr>
          <a:lstStyle/>
          <a:p>
            <a:pPr algn="ctr"/>
            <a:r>
              <a:rPr lang="fr-FR" b="1" dirty="0" err="1" smtClean="0">
                <a:solidFill>
                  <a:srgbClr val="FF0000"/>
                </a:solidFill>
                <a:latin typeface="Rockwell Condensed" pitchFamily="18" charset="0"/>
              </a:rPr>
              <a:t>Organic</a:t>
            </a:r>
            <a:r>
              <a:rPr lang="fr-FR" b="1" dirty="0" smtClean="0">
                <a:solidFill>
                  <a:srgbClr val="FF0000"/>
                </a:solidFill>
                <a:latin typeface="Rockwell Condensed" pitchFamily="18" charset="0"/>
              </a:rPr>
              <a:t> </a:t>
            </a:r>
            <a:r>
              <a:rPr lang="fr-FR" b="1" dirty="0" err="1" smtClean="0">
                <a:solidFill>
                  <a:srgbClr val="FF0000"/>
                </a:solidFill>
                <a:latin typeface="Rockwell Condensed" pitchFamily="18" charset="0"/>
              </a:rPr>
              <a:t>Acids</a:t>
            </a:r>
            <a:endParaRPr lang="fr-FR" b="1" dirty="0" smtClean="0">
              <a:solidFill>
                <a:srgbClr val="FF0000"/>
              </a:solidFill>
              <a:latin typeface="Rockwell Condensed" pitchFamily="18" charset="0"/>
            </a:endParaRPr>
          </a:p>
          <a:p>
            <a:pPr algn="ctr"/>
            <a:r>
              <a:rPr lang="fr-FR" b="1" dirty="0" err="1" smtClean="0">
                <a:solidFill>
                  <a:srgbClr val="FF0000"/>
                </a:solidFill>
                <a:latin typeface="Rockwell Condensed" pitchFamily="18" charset="0"/>
              </a:rPr>
              <a:t>Ac.Organiques</a:t>
            </a:r>
            <a:endParaRPr lang="fr-FR" b="1" dirty="0">
              <a:solidFill>
                <a:schemeClr val="accent1"/>
              </a:solidFill>
              <a:latin typeface="Rockwell Condensed" pitchFamily="18" charset="0"/>
            </a:endParaRPr>
          </a:p>
        </p:txBody>
      </p:sp>
      <p:pic>
        <p:nvPicPr>
          <p:cNvPr id="6146" name="Picture 2" descr="C:\Users\THINKPAD\Desktop\1-s2.0-S2212429222000748-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710" y="1628799"/>
            <a:ext cx="5930602" cy="45365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664" y="1124744"/>
            <a:ext cx="5454352" cy="369332"/>
          </a:xfrm>
          <a:prstGeom prst="rect">
            <a:avLst/>
          </a:prstGeom>
        </p:spPr>
        <p:txBody>
          <a:bodyPr wrap="square">
            <a:spAutoFit/>
          </a:bodyPr>
          <a:lstStyle/>
          <a:p>
            <a:pPr algn="ctr"/>
            <a:r>
              <a:rPr lang="en-US" dirty="0">
                <a:latin typeface="Rockwell Condensed" pitchFamily="18" charset="0"/>
                <a:hlinkClick r:id="rId3"/>
              </a:rPr>
              <a:t>Organic acids production from lactic acid bacteria</a:t>
            </a:r>
          </a:p>
        </p:txBody>
      </p:sp>
    </p:spTree>
    <p:extLst>
      <p:ext uri="{BB962C8B-B14F-4D97-AF65-F5344CB8AC3E}">
        <p14:creationId xmlns:p14="http://schemas.microsoft.com/office/powerpoint/2010/main" val="3888137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HINKPAD\AppData\Local\Packages\Microsoft.Windows.Photos_8wekyb3d8bbwe\TempState\ShareServiceTempFolder\Capture d’écran 2024-03-10 2227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21296"/>
            <a:ext cx="583264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504" y="258566"/>
            <a:ext cx="8784976" cy="1015663"/>
          </a:xfrm>
          <a:prstGeom prst="rect">
            <a:avLst/>
          </a:prstGeom>
        </p:spPr>
        <p:txBody>
          <a:bodyPr wrap="square">
            <a:spAutoFit/>
          </a:bodyPr>
          <a:lstStyle/>
          <a:p>
            <a:pPr algn="ctr"/>
            <a:r>
              <a:rPr lang="en-US" sz="1600" b="1" dirty="0">
                <a:solidFill>
                  <a:srgbClr val="FF0000"/>
                </a:solidFill>
                <a:latin typeface="Rockwell Condensed" pitchFamily="18" charset="0"/>
              </a:rPr>
              <a:t>Mode of action of organic acids on pH-sensitive bacteria (</a:t>
            </a:r>
            <a:r>
              <a:rPr lang="en-US" sz="1600" b="1" i="1" dirty="0">
                <a:solidFill>
                  <a:srgbClr val="FF0000"/>
                </a:solidFill>
                <a:latin typeface="Rockwell Condensed" pitchFamily="18" charset="0"/>
              </a:rPr>
              <a:t>Clostridia, Salmonella</a:t>
            </a:r>
            <a:r>
              <a:rPr lang="en-US" sz="1600" b="1" dirty="0">
                <a:solidFill>
                  <a:srgbClr val="FF0000"/>
                </a:solidFill>
                <a:latin typeface="Rockwell Condensed" pitchFamily="18" charset="0"/>
              </a:rPr>
              <a:t>, Coliforms, </a:t>
            </a:r>
            <a:r>
              <a:rPr lang="en-US" sz="1600" b="1" i="1" dirty="0">
                <a:solidFill>
                  <a:srgbClr val="FF0000"/>
                </a:solidFill>
                <a:latin typeface="Rockwell Condensed" pitchFamily="18" charset="0"/>
              </a:rPr>
              <a:t>Listeria </a:t>
            </a:r>
            <a:r>
              <a:rPr lang="en-US" sz="1600" b="1" dirty="0">
                <a:solidFill>
                  <a:srgbClr val="FF0000"/>
                </a:solidFill>
                <a:latin typeface="Rockwell Condensed" pitchFamily="18" charset="0"/>
              </a:rPr>
              <a:t>spp</a:t>
            </a:r>
            <a:r>
              <a:rPr lang="en-US" sz="1600" b="1" dirty="0" smtClean="0">
                <a:solidFill>
                  <a:srgbClr val="FF0000"/>
                </a:solidFill>
                <a:latin typeface="Rockwell Condensed" pitchFamily="18" charset="0"/>
              </a:rPr>
              <a:t>.)</a:t>
            </a:r>
          </a:p>
          <a:p>
            <a:pPr algn="ctr"/>
            <a:r>
              <a:rPr lang="fr-FR" sz="1400" b="1" dirty="0">
                <a:latin typeface="Rockwell Condensed" pitchFamily="18" charset="0"/>
              </a:rPr>
              <a:t>Mode d'action des acides organiques sur les bactéries sensibles au pH (</a:t>
            </a:r>
            <a:r>
              <a:rPr lang="fr-FR" sz="1400" b="1" i="1" dirty="0" err="1">
                <a:latin typeface="Rockwell Condensed" pitchFamily="18" charset="0"/>
              </a:rPr>
              <a:t>Clostridia</a:t>
            </a:r>
            <a:r>
              <a:rPr lang="fr-FR" sz="1400" b="1" i="1" dirty="0">
                <a:latin typeface="Rockwell Condensed" pitchFamily="18" charset="0"/>
              </a:rPr>
              <a:t>, Salmonella</a:t>
            </a:r>
            <a:r>
              <a:rPr lang="fr-FR" sz="1400" b="1" dirty="0">
                <a:latin typeface="Rockwell Condensed" pitchFamily="18" charset="0"/>
              </a:rPr>
              <a:t>, Coliformes, </a:t>
            </a:r>
            <a:r>
              <a:rPr lang="fr-FR" sz="1400" b="1" i="1" dirty="0">
                <a:latin typeface="Rockwell Condensed" pitchFamily="18" charset="0"/>
              </a:rPr>
              <a:t>Listeria </a:t>
            </a:r>
            <a:r>
              <a:rPr lang="fr-FR" sz="1400" b="1" dirty="0" err="1">
                <a:latin typeface="Rockwell Condensed" pitchFamily="18" charset="0"/>
              </a:rPr>
              <a:t>spp</a:t>
            </a:r>
            <a:r>
              <a:rPr lang="fr-FR" sz="1400" b="1" dirty="0">
                <a:latin typeface="Rockwell Condensed" pitchFamily="18" charset="0"/>
              </a:rPr>
              <a:t>.)</a:t>
            </a:r>
          </a:p>
        </p:txBody>
      </p:sp>
    </p:spTree>
    <p:extLst>
      <p:ext uri="{BB962C8B-B14F-4D97-AF65-F5344CB8AC3E}">
        <p14:creationId xmlns:p14="http://schemas.microsoft.com/office/powerpoint/2010/main" val="1768345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HINKPAD\AppData\Local\Packages\Microsoft.Windows.Photos_8wekyb3d8bbwe\TempState\ShareServiceTempFolder\Capture d’écran 2024-03-10 2232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056784" cy="39098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476672"/>
            <a:ext cx="8856984" cy="1261884"/>
          </a:xfrm>
          <a:prstGeom prst="rect">
            <a:avLst/>
          </a:prstGeom>
        </p:spPr>
        <p:txBody>
          <a:bodyPr wrap="square">
            <a:spAutoFit/>
          </a:bodyPr>
          <a:lstStyle/>
          <a:p>
            <a:pPr algn="just"/>
            <a:r>
              <a:rPr lang="en-US" sz="1600" b="1" dirty="0">
                <a:solidFill>
                  <a:srgbClr val="FF0000"/>
                </a:solidFill>
                <a:latin typeface="Rockwell Condensed" pitchFamily="18" charset="0"/>
              </a:rPr>
              <a:t>Two different mechanisms of organic acids on altering the pH of the GIT and their impact on </a:t>
            </a:r>
            <a:r>
              <a:rPr lang="en-US" sz="1600" b="1" dirty="0" smtClean="0">
                <a:solidFill>
                  <a:srgbClr val="FF0000"/>
                </a:solidFill>
                <a:latin typeface="Rockwell Condensed" pitchFamily="18" charset="0"/>
              </a:rPr>
              <a:t>pathogens</a:t>
            </a:r>
          </a:p>
          <a:p>
            <a:endParaRPr lang="en-US" sz="1600" b="1" dirty="0">
              <a:solidFill>
                <a:srgbClr val="FF0000"/>
              </a:solidFill>
              <a:latin typeface="Rockwell Condensed" pitchFamily="18" charset="0"/>
            </a:endParaRPr>
          </a:p>
          <a:p>
            <a:r>
              <a:rPr lang="fr-FR" sz="1400" b="1" dirty="0"/>
              <a:t>Deux mécanismes différents </a:t>
            </a:r>
            <a:r>
              <a:rPr lang="fr-FR" sz="1400" b="1" dirty="0" smtClean="0"/>
              <a:t>de l’effet des acides </a:t>
            </a:r>
            <a:r>
              <a:rPr lang="fr-FR" sz="1400" b="1" dirty="0"/>
              <a:t>organiques sur la modification du pH du </a:t>
            </a:r>
            <a:r>
              <a:rPr lang="fr-FR" sz="1400" b="1" dirty="0" smtClean="0"/>
              <a:t>tractus gastro-intestinal </a:t>
            </a:r>
            <a:r>
              <a:rPr lang="fr-FR" sz="1400" b="1" dirty="0"/>
              <a:t>et </a:t>
            </a:r>
            <a:r>
              <a:rPr lang="fr-FR" sz="1400" b="1" dirty="0" smtClean="0"/>
              <a:t>leurs impacts </a:t>
            </a:r>
            <a:r>
              <a:rPr lang="fr-FR" sz="1400" b="1" dirty="0"/>
              <a:t>sur les </a:t>
            </a:r>
            <a:r>
              <a:rPr lang="fr-FR" sz="1400" b="1" dirty="0" smtClean="0"/>
              <a:t>pathogènes.</a:t>
            </a:r>
            <a:endParaRPr lang="fr-FR" sz="1400" b="1" dirty="0"/>
          </a:p>
        </p:txBody>
      </p:sp>
      <p:sp>
        <p:nvSpPr>
          <p:cNvPr id="3" name="Rectangle 2"/>
          <p:cNvSpPr/>
          <p:nvPr/>
        </p:nvSpPr>
        <p:spPr>
          <a:xfrm>
            <a:off x="1691680" y="4429807"/>
            <a:ext cx="2664296" cy="738664"/>
          </a:xfrm>
          <a:prstGeom prst="rect">
            <a:avLst/>
          </a:prstGeom>
        </p:spPr>
        <p:txBody>
          <a:bodyPr wrap="square">
            <a:spAutoFit/>
          </a:bodyPr>
          <a:lstStyle/>
          <a:p>
            <a:pPr algn="ctr"/>
            <a:r>
              <a:rPr lang="fr-FR" sz="1400" b="1" dirty="0"/>
              <a:t>Contrôler indirectement les agents pathogènes en diminuant le pH </a:t>
            </a:r>
            <a:r>
              <a:rPr lang="fr-FR" sz="1400" b="1" dirty="0" smtClean="0"/>
              <a:t> de l’environnement  du TGI</a:t>
            </a:r>
            <a:endParaRPr lang="fr-FR" sz="1400" b="1" dirty="0"/>
          </a:p>
        </p:txBody>
      </p:sp>
      <p:sp>
        <p:nvSpPr>
          <p:cNvPr id="4" name="Rectangle 3"/>
          <p:cNvSpPr/>
          <p:nvPr/>
        </p:nvSpPr>
        <p:spPr>
          <a:xfrm>
            <a:off x="5148064" y="5013176"/>
            <a:ext cx="3312368" cy="1169551"/>
          </a:xfrm>
          <a:prstGeom prst="rect">
            <a:avLst/>
          </a:prstGeom>
        </p:spPr>
        <p:txBody>
          <a:bodyPr wrap="square">
            <a:spAutoFit/>
          </a:bodyPr>
          <a:lstStyle/>
          <a:p>
            <a:pPr marL="285750" indent="-285750">
              <a:buFontTx/>
              <a:buChar char="-"/>
            </a:pPr>
            <a:r>
              <a:rPr lang="fr-FR" sz="1400" b="1" dirty="0" smtClean="0"/>
              <a:t>Contrôler </a:t>
            </a:r>
            <a:r>
              <a:rPr lang="fr-FR" sz="1400" b="1" dirty="0"/>
              <a:t>directement les agents pathogènes en agissant sur la paroi cellulaire des bactéries Gram </a:t>
            </a:r>
            <a:r>
              <a:rPr lang="fr-FR" sz="1400" b="1" dirty="0" smtClean="0"/>
              <a:t>négatif</a:t>
            </a:r>
          </a:p>
          <a:p>
            <a:pPr marL="285750" indent="-285750">
              <a:buFontTx/>
              <a:buChar char="-"/>
            </a:pPr>
            <a:endParaRPr lang="fr-FR" sz="1400" b="1" dirty="0" smtClean="0"/>
          </a:p>
          <a:p>
            <a:pPr marL="285750" indent="-285750">
              <a:buFontTx/>
              <a:buChar char="-"/>
            </a:pPr>
            <a:r>
              <a:rPr lang="fr-FR" sz="1400" b="1" dirty="0" smtClean="0"/>
              <a:t>Réduire </a:t>
            </a:r>
            <a:r>
              <a:rPr lang="fr-FR" sz="1400" b="1" dirty="0"/>
              <a:t>le pH </a:t>
            </a:r>
            <a:r>
              <a:rPr lang="fr-FR" sz="1400" b="1" dirty="0" smtClean="0"/>
              <a:t>du TGI</a:t>
            </a:r>
            <a:endParaRPr lang="fr-FR" sz="1400" b="1" dirty="0"/>
          </a:p>
        </p:txBody>
      </p:sp>
    </p:spTree>
    <p:extLst>
      <p:ext uri="{BB962C8B-B14F-4D97-AF65-F5344CB8AC3E}">
        <p14:creationId xmlns:p14="http://schemas.microsoft.com/office/powerpoint/2010/main" val="1298375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lum bright="-10000" contrast="10000"/>
          </a:blip>
          <a:srcRect/>
          <a:stretch>
            <a:fillRect/>
          </a:stretch>
        </p:blipFill>
        <p:spPr bwMode="auto">
          <a:xfrm>
            <a:off x="571472" y="2348880"/>
            <a:ext cx="7715304" cy="4320480"/>
          </a:xfrm>
          <a:prstGeom prst="rect">
            <a:avLst/>
          </a:prstGeom>
          <a:noFill/>
          <a:ln w="9525">
            <a:noFill/>
            <a:miter lim="800000"/>
            <a:headEnd/>
            <a:tailEnd/>
          </a:ln>
        </p:spPr>
      </p:pic>
      <p:sp>
        <p:nvSpPr>
          <p:cNvPr id="4" name="ZoneTexte 3"/>
          <p:cNvSpPr txBox="1"/>
          <p:nvPr/>
        </p:nvSpPr>
        <p:spPr>
          <a:xfrm>
            <a:off x="179512" y="908720"/>
            <a:ext cx="8784976" cy="1261884"/>
          </a:xfrm>
          <a:prstGeom prst="rect">
            <a:avLst/>
          </a:prstGeom>
          <a:solidFill>
            <a:schemeClr val="bg1"/>
          </a:solidFill>
        </p:spPr>
        <p:txBody>
          <a:bodyPr wrap="square" rtlCol="0">
            <a:spAutoFit/>
          </a:bodyPr>
          <a:lstStyle/>
          <a:p>
            <a:pPr algn="ctr"/>
            <a:r>
              <a:rPr lang="en-US" sz="1600" b="1" dirty="0">
                <a:latin typeface="Rockwell Condensed" pitchFamily="18" charset="0"/>
              </a:rPr>
              <a:t>Reactions of arginine metabolism by pathogenic anaerobic flora (left) and reactions of arginine metabolism by normal lactobacilli flora (right)</a:t>
            </a:r>
            <a:endParaRPr lang="fr-FR" sz="1600" b="1" dirty="0" smtClean="0">
              <a:latin typeface="Rockwell Condensed" pitchFamily="18" charset="0"/>
            </a:endParaRPr>
          </a:p>
          <a:p>
            <a:pPr algn="ctr"/>
            <a:endParaRPr lang="fr-FR" sz="1600" b="1" dirty="0" smtClean="0"/>
          </a:p>
          <a:p>
            <a:pPr algn="ctr"/>
            <a:r>
              <a:rPr lang="fr-FR" sz="1400" b="1" dirty="0" smtClean="0"/>
              <a:t>Les réactions du métabolisme de l'arginine par la flore anaérobie pathogène  (à gauche) et les réactions du métabolisme de l'arginine par la flore normale à lactobacilles (à droite).</a:t>
            </a:r>
            <a:endParaRPr lang="fr-FR" sz="1400" b="1" dirty="0"/>
          </a:p>
        </p:txBody>
      </p:sp>
      <p:sp>
        <p:nvSpPr>
          <p:cNvPr id="5" name="ZoneTexte 4"/>
          <p:cNvSpPr txBox="1"/>
          <p:nvPr/>
        </p:nvSpPr>
        <p:spPr>
          <a:xfrm>
            <a:off x="2699792" y="116632"/>
            <a:ext cx="3024336" cy="646331"/>
          </a:xfrm>
          <a:prstGeom prst="rect">
            <a:avLst/>
          </a:prstGeom>
          <a:solidFill>
            <a:schemeClr val="bg2"/>
          </a:solidFill>
          <a:ln>
            <a:solidFill>
              <a:srgbClr val="FF0000"/>
            </a:solidFill>
          </a:ln>
        </p:spPr>
        <p:txBody>
          <a:bodyPr wrap="square" rtlCol="0">
            <a:spAutoFit/>
          </a:bodyPr>
          <a:lstStyle/>
          <a:p>
            <a:pPr algn="ctr"/>
            <a:r>
              <a:rPr lang="fr-FR" b="1" dirty="0" smtClean="0">
                <a:solidFill>
                  <a:srgbClr val="FF0000"/>
                </a:solidFill>
                <a:latin typeface="Rockwell Condensed" pitchFamily="18" charset="0"/>
              </a:rPr>
              <a:t>Arginine </a:t>
            </a:r>
            <a:r>
              <a:rPr lang="fr-FR" b="1" dirty="0" err="1" smtClean="0">
                <a:solidFill>
                  <a:srgbClr val="FF0000"/>
                </a:solidFill>
                <a:latin typeface="Rockwell Condensed" pitchFamily="18" charset="0"/>
              </a:rPr>
              <a:t>Deiminase</a:t>
            </a:r>
            <a:endParaRPr lang="fr-FR" b="1" dirty="0" smtClean="0">
              <a:solidFill>
                <a:srgbClr val="FF0000"/>
              </a:solidFill>
              <a:latin typeface="Rockwell Condensed" pitchFamily="18" charset="0"/>
            </a:endParaRPr>
          </a:p>
          <a:p>
            <a:pPr algn="ctr"/>
            <a:r>
              <a:rPr lang="fr-FR" b="1" dirty="0" smtClean="0">
                <a:solidFill>
                  <a:srgbClr val="FF0000"/>
                </a:solidFill>
                <a:latin typeface="Rockwell Condensed" pitchFamily="18" charset="0"/>
              </a:rPr>
              <a:t>Arginine désaminase</a:t>
            </a:r>
            <a:endParaRPr lang="fr-FR" b="1" dirty="0">
              <a:solidFill>
                <a:schemeClr val="accent1"/>
              </a:solidFill>
              <a:latin typeface="Rockwell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e 42"/>
          <p:cNvGrpSpPr/>
          <p:nvPr/>
        </p:nvGrpSpPr>
        <p:grpSpPr>
          <a:xfrm>
            <a:off x="785786" y="1196752"/>
            <a:ext cx="7890670" cy="5309766"/>
            <a:chOff x="785786" y="1559470"/>
            <a:chExt cx="7890670" cy="4944307"/>
          </a:xfrm>
        </p:grpSpPr>
        <p:grpSp>
          <p:nvGrpSpPr>
            <p:cNvPr id="6" name="Groupe 6"/>
            <p:cNvGrpSpPr/>
            <p:nvPr/>
          </p:nvGrpSpPr>
          <p:grpSpPr>
            <a:xfrm>
              <a:off x="785786" y="3098069"/>
              <a:ext cx="1785950" cy="2236603"/>
              <a:chOff x="3286116" y="2643182"/>
              <a:chExt cx="1785950" cy="2236603"/>
            </a:xfrm>
          </p:grpSpPr>
          <p:pic>
            <p:nvPicPr>
              <p:cNvPr id="32" name="Picture 6" descr="ImageShack, share photos of probiotics, solobacterium moorei, bacteria bucal, lacto basillus  picture, share pictures of probiotics, solobacterium moorei, bacteria bucal, lacto basillus  picture, share video of probiotics, solobacterium moorei, bacteria bucal, lacto basillus  picture, free image hosting, free video hosting, image hosting, video hosting."/>
              <p:cNvPicPr>
                <a:picLocks noChangeAspect="1" noChangeArrowheads="1"/>
              </p:cNvPicPr>
              <p:nvPr/>
            </p:nvPicPr>
            <p:blipFill>
              <a:blip r:embed="rId2"/>
              <a:srcRect/>
              <a:stretch>
                <a:fillRect/>
              </a:stretch>
            </p:blipFill>
            <p:spPr bwMode="auto">
              <a:xfrm>
                <a:off x="3357554" y="2643182"/>
                <a:ext cx="1500198" cy="1143008"/>
              </a:xfrm>
              <a:prstGeom prst="rect">
                <a:avLst/>
              </a:prstGeom>
              <a:noFill/>
              <a:ln w="9525">
                <a:noFill/>
                <a:miter lim="800000"/>
                <a:headEnd/>
                <a:tailEnd/>
              </a:ln>
            </p:spPr>
          </p:pic>
          <p:pic>
            <p:nvPicPr>
              <p:cNvPr id="33" name="Picture 5" descr="Chr. Hansen is a leading supplier of highly effective and innovative probiotic product solutions for the dietary supplement industry"/>
              <p:cNvPicPr>
                <a:picLocks noChangeAspect="1" noChangeArrowheads="1"/>
              </p:cNvPicPr>
              <p:nvPr/>
            </p:nvPicPr>
            <p:blipFill>
              <a:blip r:embed="rId3"/>
              <a:srcRect/>
              <a:stretch>
                <a:fillRect/>
              </a:stretch>
            </p:blipFill>
            <p:spPr bwMode="auto">
              <a:xfrm>
                <a:off x="3357554" y="3714753"/>
                <a:ext cx="1500198" cy="785818"/>
              </a:xfrm>
              <a:prstGeom prst="rect">
                <a:avLst/>
              </a:prstGeom>
              <a:noFill/>
              <a:ln w="9525">
                <a:noFill/>
                <a:miter lim="800000"/>
                <a:headEnd/>
                <a:tailEnd/>
              </a:ln>
            </p:spPr>
          </p:pic>
          <p:sp>
            <p:nvSpPr>
              <p:cNvPr id="34" name="ZoneTexte 5"/>
              <p:cNvSpPr txBox="1"/>
              <p:nvPr/>
            </p:nvSpPr>
            <p:spPr>
              <a:xfrm>
                <a:off x="3286116" y="4572008"/>
                <a:ext cx="1785950" cy="307777"/>
              </a:xfrm>
              <a:prstGeom prst="rect">
                <a:avLst/>
              </a:prstGeom>
              <a:solidFill>
                <a:schemeClr val="accent2"/>
              </a:solidFill>
            </p:spPr>
            <p:txBody>
              <a:bodyPr wrap="square" rtlCol="0">
                <a:spAutoFit/>
              </a:bodyPr>
              <a:lstStyle/>
              <a:p>
                <a:r>
                  <a:rPr lang="fr-FR" sz="1400" b="1" dirty="0" smtClean="0">
                    <a:solidFill>
                      <a:schemeClr val="bg1"/>
                    </a:solidFill>
                  </a:rPr>
                  <a:t>Bactérie </a:t>
                </a:r>
                <a:r>
                  <a:rPr lang="fr-FR" sz="1400" b="1" dirty="0" err="1" smtClean="0">
                    <a:solidFill>
                      <a:schemeClr val="bg1"/>
                    </a:solidFill>
                  </a:rPr>
                  <a:t>Probiotique</a:t>
                </a:r>
                <a:endParaRPr lang="fr-FR" sz="1400" b="1" dirty="0">
                  <a:solidFill>
                    <a:schemeClr val="bg1"/>
                  </a:solidFill>
                </a:endParaRPr>
              </a:p>
            </p:txBody>
          </p:sp>
        </p:grpSp>
        <p:grpSp>
          <p:nvGrpSpPr>
            <p:cNvPr id="7" name="Groupe 32"/>
            <p:cNvGrpSpPr/>
            <p:nvPr/>
          </p:nvGrpSpPr>
          <p:grpSpPr>
            <a:xfrm>
              <a:off x="2571736" y="3955325"/>
              <a:ext cx="5960704" cy="1003076"/>
              <a:chOff x="2143108" y="3143248"/>
              <a:chExt cx="5960704" cy="1003076"/>
            </a:xfrm>
          </p:grpSpPr>
          <p:sp>
            <p:nvSpPr>
              <p:cNvPr id="28" name="ZoneTexte 10"/>
              <p:cNvSpPr txBox="1"/>
              <p:nvPr/>
            </p:nvSpPr>
            <p:spPr>
              <a:xfrm>
                <a:off x="3214678" y="3143248"/>
                <a:ext cx="1935034" cy="1003075"/>
              </a:xfrm>
              <a:prstGeom prst="rect">
                <a:avLst/>
              </a:prstGeom>
              <a:solidFill>
                <a:schemeClr val="accent2"/>
              </a:solidFill>
            </p:spPr>
            <p:txBody>
              <a:bodyPr wrap="square" rtlCol="0">
                <a:spAutoFit/>
              </a:bodyPr>
              <a:lstStyle/>
              <a:p>
                <a:pPr algn="ctr"/>
                <a:r>
                  <a:rPr lang="fr-FR" sz="1600" b="1" dirty="0" err="1">
                    <a:latin typeface="Rockwell Condensed" pitchFamily="18" charset="0"/>
                  </a:rPr>
                  <a:t>Hydrophobic</a:t>
                </a:r>
                <a:r>
                  <a:rPr lang="fr-FR" sz="1600" b="1" dirty="0">
                    <a:latin typeface="Rockwell Condensed" pitchFamily="18" charset="0"/>
                  </a:rPr>
                  <a:t> Interaction</a:t>
                </a:r>
              </a:p>
              <a:p>
                <a:pPr algn="ctr"/>
                <a:r>
                  <a:rPr lang="fr-FR" sz="1600" b="1" dirty="0" smtClean="0">
                    <a:solidFill>
                      <a:schemeClr val="bg1"/>
                    </a:solidFill>
                  </a:rPr>
                  <a:t>Interaction Hydrophobe</a:t>
                </a:r>
                <a:endParaRPr lang="fr-FR" sz="1600" b="1" dirty="0">
                  <a:solidFill>
                    <a:schemeClr val="bg1"/>
                  </a:solidFill>
                </a:endParaRPr>
              </a:p>
            </p:txBody>
          </p:sp>
          <p:sp>
            <p:nvSpPr>
              <p:cNvPr id="29" name="ZoneTexte 11"/>
              <p:cNvSpPr txBox="1"/>
              <p:nvPr/>
            </p:nvSpPr>
            <p:spPr>
              <a:xfrm>
                <a:off x="6143636" y="3143248"/>
                <a:ext cx="1960176" cy="1003076"/>
              </a:xfrm>
              <a:prstGeom prst="rect">
                <a:avLst/>
              </a:prstGeom>
              <a:solidFill>
                <a:schemeClr val="accent2"/>
              </a:solidFill>
            </p:spPr>
            <p:txBody>
              <a:bodyPr wrap="square" rtlCol="0">
                <a:spAutoFit/>
              </a:bodyPr>
              <a:lstStyle/>
              <a:p>
                <a:pPr algn="ctr"/>
                <a:r>
                  <a:rPr lang="fr-FR" sz="1600" b="1" dirty="0">
                    <a:latin typeface="Rockwell Condensed" pitchFamily="18" charset="0"/>
                  </a:rPr>
                  <a:t>Non-</a:t>
                </a:r>
                <a:r>
                  <a:rPr lang="fr-FR" sz="1600" b="1" dirty="0" err="1">
                    <a:latin typeface="Rockwell Condensed" pitchFamily="18" charset="0"/>
                  </a:rPr>
                  <a:t>specific</a:t>
                </a:r>
                <a:r>
                  <a:rPr lang="fr-FR" sz="1600" b="1" dirty="0">
                    <a:latin typeface="Rockwell Condensed" pitchFamily="18" charset="0"/>
                  </a:rPr>
                  <a:t> </a:t>
                </a:r>
                <a:r>
                  <a:rPr lang="fr-FR" sz="1600" b="1" dirty="0" err="1">
                    <a:latin typeface="Rockwell Condensed" pitchFamily="18" charset="0"/>
                  </a:rPr>
                  <a:t>adhesion</a:t>
                </a:r>
                <a:endParaRPr lang="fr-FR" sz="1600" b="1" dirty="0">
                  <a:latin typeface="Rockwell Condensed" pitchFamily="18" charset="0"/>
                </a:endParaRPr>
              </a:p>
              <a:p>
                <a:pPr algn="ctr"/>
                <a:r>
                  <a:rPr lang="fr-FR" sz="1600" b="1" dirty="0" smtClean="0">
                    <a:solidFill>
                      <a:schemeClr val="bg1"/>
                    </a:solidFill>
                  </a:rPr>
                  <a:t>Adhésion non spécifique</a:t>
                </a:r>
                <a:endParaRPr lang="fr-FR" sz="1600" b="1" dirty="0">
                  <a:solidFill>
                    <a:schemeClr val="bg1"/>
                  </a:solidFill>
                </a:endParaRPr>
              </a:p>
            </p:txBody>
          </p:sp>
          <p:sp>
            <p:nvSpPr>
              <p:cNvPr id="30" name="Flèche droite 29"/>
              <p:cNvSpPr/>
              <p:nvPr/>
            </p:nvSpPr>
            <p:spPr>
              <a:xfrm>
                <a:off x="2143108" y="3286124"/>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a:off x="5042193" y="3272269"/>
                <a:ext cx="1071570" cy="14287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ZoneTexte 34"/>
            <p:cNvSpPr txBox="1"/>
            <p:nvPr/>
          </p:nvSpPr>
          <p:spPr>
            <a:xfrm>
              <a:off x="3000364" y="1559470"/>
              <a:ext cx="5286412" cy="646331"/>
            </a:xfrm>
            <a:prstGeom prst="rect">
              <a:avLst/>
            </a:prstGeom>
            <a:solidFill>
              <a:schemeClr val="accent2"/>
            </a:solidFill>
          </p:spPr>
          <p:txBody>
            <a:bodyPr wrap="square" rtlCol="0">
              <a:spAutoFit/>
            </a:bodyPr>
            <a:lstStyle/>
            <a:p>
              <a:pPr algn="ctr"/>
              <a:r>
                <a:rPr lang="en-US" b="1" dirty="0">
                  <a:solidFill>
                    <a:schemeClr val="bg1"/>
                  </a:solidFill>
                  <a:latin typeface="Rockwell Condensed" pitchFamily="18" charset="0"/>
                </a:rPr>
                <a:t>2nd Reasons: Inhibition of pathogen adhesion</a:t>
              </a:r>
              <a:endParaRPr lang="fr-FR" b="1" dirty="0" smtClean="0">
                <a:solidFill>
                  <a:schemeClr val="bg1"/>
                </a:solidFill>
                <a:latin typeface="Rockwell Condensed" pitchFamily="18" charset="0"/>
              </a:endParaRPr>
            </a:p>
            <a:p>
              <a:r>
                <a:rPr lang="fr-FR" b="1" dirty="0" smtClean="0">
                  <a:solidFill>
                    <a:schemeClr val="bg1"/>
                  </a:solidFill>
                </a:rPr>
                <a:t>2</a:t>
              </a:r>
              <a:r>
                <a:rPr lang="fr-FR" b="1" baseline="30000" dirty="0" smtClean="0">
                  <a:solidFill>
                    <a:schemeClr val="bg1"/>
                  </a:solidFill>
                </a:rPr>
                <a:t>émes </a:t>
              </a:r>
              <a:r>
                <a:rPr lang="fr-FR" b="1" dirty="0" smtClean="0">
                  <a:solidFill>
                    <a:schemeClr val="bg1"/>
                  </a:solidFill>
                </a:rPr>
                <a:t>Raisons: Inhibition de l’ adhésion du pathogène</a:t>
              </a:r>
              <a:endParaRPr lang="fr-FR" b="1" dirty="0">
                <a:solidFill>
                  <a:schemeClr val="bg1"/>
                </a:solidFill>
              </a:endParaRPr>
            </a:p>
          </p:txBody>
        </p:sp>
        <p:grpSp>
          <p:nvGrpSpPr>
            <p:cNvPr id="39" name="Groupe 38"/>
            <p:cNvGrpSpPr/>
            <p:nvPr/>
          </p:nvGrpSpPr>
          <p:grpSpPr>
            <a:xfrm>
              <a:off x="2269986" y="2240813"/>
              <a:ext cx="6159666" cy="973154"/>
              <a:chOff x="2269986" y="2240813"/>
              <a:chExt cx="6159666" cy="973154"/>
            </a:xfrm>
          </p:grpSpPr>
          <p:sp>
            <p:nvSpPr>
              <p:cNvPr id="11" name="ZoneTexte 10"/>
              <p:cNvSpPr txBox="1"/>
              <p:nvPr/>
            </p:nvSpPr>
            <p:spPr>
              <a:xfrm>
                <a:off x="3714744" y="2571744"/>
                <a:ext cx="1643074" cy="338554"/>
              </a:xfrm>
              <a:prstGeom prst="rect">
                <a:avLst/>
              </a:prstGeom>
              <a:solidFill>
                <a:schemeClr val="accent2"/>
              </a:solidFill>
            </p:spPr>
            <p:txBody>
              <a:bodyPr wrap="square" rtlCol="0">
                <a:spAutoFit/>
              </a:bodyPr>
              <a:lstStyle/>
              <a:p>
                <a:pPr algn="ctr"/>
                <a:r>
                  <a:rPr lang="fr-FR" sz="1600" b="1" dirty="0" smtClean="0">
                    <a:solidFill>
                      <a:schemeClr val="bg1"/>
                    </a:solidFill>
                  </a:rPr>
                  <a:t>Biosurfactant</a:t>
                </a:r>
                <a:endParaRPr lang="fr-FR" sz="1600" b="1" dirty="0">
                  <a:solidFill>
                    <a:schemeClr val="bg1"/>
                  </a:solidFill>
                </a:endParaRPr>
              </a:p>
            </p:txBody>
          </p:sp>
          <p:sp>
            <p:nvSpPr>
              <p:cNvPr id="14" name="ZoneTexte 9"/>
              <p:cNvSpPr txBox="1"/>
              <p:nvPr/>
            </p:nvSpPr>
            <p:spPr>
              <a:xfrm>
                <a:off x="6643702" y="2669441"/>
                <a:ext cx="1785950" cy="544526"/>
              </a:xfrm>
              <a:prstGeom prst="rect">
                <a:avLst/>
              </a:prstGeom>
              <a:solidFill>
                <a:schemeClr val="accent2"/>
              </a:solidFill>
            </p:spPr>
            <p:txBody>
              <a:bodyPr wrap="square" rtlCol="0">
                <a:spAutoFit/>
              </a:bodyPr>
              <a:lstStyle/>
              <a:p>
                <a:pPr algn="ctr"/>
                <a:r>
                  <a:rPr lang="fr-FR" sz="1600" b="1" dirty="0" smtClean="0">
                    <a:solidFill>
                      <a:schemeClr val="bg1"/>
                    </a:solidFill>
                  </a:rPr>
                  <a:t>Exclusion  sérique</a:t>
                </a:r>
                <a:endParaRPr lang="fr-FR" sz="1600" b="1" dirty="0">
                  <a:solidFill>
                    <a:schemeClr val="bg1"/>
                  </a:solidFill>
                </a:endParaRPr>
              </a:p>
              <a:p>
                <a:pPr algn="ctr"/>
                <a:r>
                  <a:rPr lang="fr-FR" sz="1600" b="1" dirty="0" smtClean="0">
                    <a:solidFill>
                      <a:schemeClr val="bg1"/>
                    </a:solidFill>
                  </a:rPr>
                  <a:t>Exclusion</a:t>
                </a:r>
              </a:p>
            </p:txBody>
          </p:sp>
          <p:sp>
            <p:nvSpPr>
              <p:cNvPr id="15" name="Flèche courbée vers le bas 14"/>
              <p:cNvSpPr/>
              <p:nvPr/>
            </p:nvSpPr>
            <p:spPr>
              <a:xfrm>
                <a:off x="5429256" y="2240813"/>
                <a:ext cx="1428760" cy="428628"/>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Flèche courbée vers le bas 35"/>
              <p:cNvSpPr/>
              <p:nvPr/>
            </p:nvSpPr>
            <p:spPr>
              <a:xfrm rot="20707215">
                <a:off x="2269986" y="2402232"/>
                <a:ext cx="1524644" cy="481900"/>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42" name="Groupe 41"/>
            <p:cNvGrpSpPr/>
            <p:nvPr/>
          </p:nvGrpSpPr>
          <p:grpSpPr>
            <a:xfrm>
              <a:off x="2457245" y="5429264"/>
              <a:ext cx="6219211" cy="1074513"/>
              <a:chOff x="2457245" y="5429264"/>
              <a:chExt cx="6219211" cy="1074513"/>
            </a:xfrm>
          </p:grpSpPr>
          <p:grpSp>
            <p:nvGrpSpPr>
              <p:cNvPr id="40" name="Groupe 39"/>
              <p:cNvGrpSpPr/>
              <p:nvPr/>
            </p:nvGrpSpPr>
            <p:grpSpPr>
              <a:xfrm>
                <a:off x="3714744" y="5429264"/>
                <a:ext cx="4961712" cy="1074513"/>
                <a:chOff x="3714744" y="5429264"/>
                <a:chExt cx="4961712" cy="1074513"/>
              </a:xfrm>
            </p:grpSpPr>
            <p:sp>
              <p:nvSpPr>
                <p:cNvPr id="20" name="ZoneTexte 19"/>
                <p:cNvSpPr txBox="1"/>
                <p:nvPr/>
              </p:nvSpPr>
              <p:spPr>
                <a:xfrm>
                  <a:off x="6643702" y="5429264"/>
                  <a:ext cx="2032754" cy="544526"/>
                </a:xfrm>
                <a:prstGeom prst="rect">
                  <a:avLst/>
                </a:prstGeom>
                <a:solidFill>
                  <a:schemeClr val="accent2"/>
                </a:solidFill>
              </p:spPr>
              <p:txBody>
                <a:bodyPr wrap="square" rtlCol="0">
                  <a:spAutoFit/>
                </a:bodyPr>
                <a:lstStyle/>
                <a:p>
                  <a:pPr algn="ctr"/>
                  <a:r>
                    <a:rPr lang="fr-FR" sz="1600" b="1" dirty="0" err="1" smtClean="0">
                      <a:latin typeface="Rockwell Condensed" pitchFamily="18" charset="0"/>
                    </a:rPr>
                    <a:t>Specific</a:t>
                  </a:r>
                  <a:r>
                    <a:rPr lang="fr-FR" sz="1600" b="1" dirty="0" smtClean="0">
                      <a:latin typeface="Rockwell Condensed" pitchFamily="18" charset="0"/>
                    </a:rPr>
                    <a:t> </a:t>
                  </a:r>
                  <a:r>
                    <a:rPr lang="fr-FR" sz="1600" b="1" dirty="0" err="1" smtClean="0">
                      <a:latin typeface="Rockwell Condensed" pitchFamily="18" charset="0"/>
                    </a:rPr>
                    <a:t>Adhesion</a:t>
                  </a:r>
                  <a:endParaRPr lang="fr-FR" sz="1600" b="1" dirty="0" smtClean="0">
                    <a:latin typeface="Rockwell Condensed" pitchFamily="18" charset="0"/>
                  </a:endParaRPr>
                </a:p>
                <a:p>
                  <a:pPr algn="ctr"/>
                  <a:r>
                    <a:rPr lang="fr-FR" sz="1600" b="1" dirty="0" smtClean="0">
                      <a:solidFill>
                        <a:schemeClr val="bg1"/>
                      </a:solidFill>
                    </a:rPr>
                    <a:t>Adhésion spécifique</a:t>
                  </a:r>
                  <a:endParaRPr lang="fr-FR" sz="1600" b="1" dirty="0">
                    <a:solidFill>
                      <a:schemeClr val="bg1"/>
                    </a:solidFill>
                  </a:endParaRPr>
                </a:p>
              </p:txBody>
            </p:sp>
            <p:sp>
              <p:nvSpPr>
                <p:cNvPr id="21" name="ZoneTexte 20"/>
                <p:cNvSpPr txBox="1"/>
                <p:nvPr/>
              </p:nvSpPr>
              <p:spPr>
                <a:xfrm>
                  <a:off x="3714744" y="5500702"/>
                  <a:ext cx="1643074" cy="1003075"/>
                </a:xfrm>
                <a:prstGeom prst="rect">
                  <a:avLst/>
                </a:prstGeom>
                <a:solidFill>
                  <a:schemeClr val="accent2"/>
                </a:solidFill>
              </p:spPr>
              <p:txBody>
                <a:bodyPr wrap="square" rtlCol="0">
                  <a:spAutoFit/>
                </a:bodyPr>
                <a:lstStyle/>
                <a:p>
                  <a:pPr algn="ctr"/>
                  <a:r>
                    <a:rPr lang="fr-FR" sz="1600" b="1" dirty="0">
                      <a:latin typeface="Rockwell Condensed" pitchFamily="18" charset="0"/>
                    </a:rPr>
                    <a:t>Site-</a:t>
                  </a:r>
                  <a:r>
                    <a:rPr lang="fr-FR" sz="1600" b="1" dirty="0" err="1">
                      <a:latin typeface="Rockwell Condensed" pitchFamily="18" charset="0"/>
                    </a:rPr>
                    <a:t>receptor</a:t>
                  </a:r>
                  <a:r>
                    <a:rPr lang="fr-FR" sz="1600" b="1" dirty="0">
                      <a:latin typeface="Rockwell Condensed" pitchFamily="18" charset="0"/>
                    </a:rPr>
                    <a:t> interaction</a:t>
                  </a:r>
                </a:p>
                <a:p>
                  <a:pPr algn="ctr"/>
                  <a:r>
                    <a:rPr lang="fr-FR" sz="1600" b="1" dirty="0" smtClean="0">
                      <a:solidFill>
                        <a:schemeClr val="bg1"/>
                      </a:solidFill>
                    </a:rPr>
                    <a:t>Interaction site-</a:t>
                  </a:r>
                  <a:r>
                    <a:rPr lang="fr-FR" sz="1600" b="1" dirty="0" err="1" smtClean="0">
                      <a:solidFill>
                        <a:schemeClr val="bg1"/>
                      </a:solidFill>
                    </a:rPr>
                    <a:t>recépteur</a:t>
                  </a:r>
                  <a:endParaRPr lang="fr-FR" sz="1600" b="1" dirty="0">
                    <a:solidFill>
                      <a:schemeClr val="bg1"/>
                    </a:solidFill>
                  </a:endParaRPr>
                </a:p>
              </p:txBody>
            </p:sp>
          </p:grpSp>
          <p:sp>
            <p:nvSpPr>
              <p:cNvPr id="37" name="Flèche courbée vers le haut 36"/>
              <p:cNvSpPr/>
              <p:nvPr/>
            </p:nvSpPr>
            <p:spPr>
              <a:xfrm rot="1186598">
                <a:off x="2457245" y="5502780"/>
                <a:ext cx="1349337" cy="402995"/>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Flèche courbée vers le haut 37"/>
              <p:cNvSpPr/>
              <p:nvPr/>
            </p:nvSpPr>
            <p:spPr>
              <a:xfrm rot="21424625">
                <a:off x="5367216" y="6063698"/>
                <a:ext cx="1349337" cy="402995"/>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grpSp>
        <p:nvGrpSpPr>
          <p:cNvPr id="27" name="Groupe 26"/>
          <p:cNvGrpSpPr/>
          <p:nvPr/>
        </p:nvGrpSpPr>
        <p:grpSpPr>
          <a:xfrm>
            <a:off x="2051720" y="325248"/>
            <a:ext cx="5628974" cy="727488"/>
            <a:chOff x="2000232" y="182718"/>
            <a:chExt cx="3388042" cy="1317455"/>
          </a:xfrm>
        </p:grpSpPr>
        <p:pic>
          <p:nvPicPr>
            <p:cNvPr id="41" name="Picture 128" descr="image32-003"/>
            <p:cNvPicPr>
              <a:picLocks noChangeAspect="1" noChangeArrowheads="1"/>
            </p:cNvPicPr>
            <p:nvPr/>
          </p:nvPicPr>
          <p:blipFill>
            <a:blip r:embed="rId4"/>
            <a:srcRect/>
            <a:stretch>
              <a:fillRect/>
            </a:stretch>
          </p:blipFill>
          <p:spPr bwMode="auto">
            <a:xfrm>
              <a:off x="2000232" y="214290"/>
              <a:ext cx="714381" cy="1285883"/>
            </a:xfrm>
            <a:prstGeom prst="rect">
              <a:avLst/>
            </a:prstGeom>
            <a:noFill/>
            <a:ln w="9525">
              <a:noFill/>
              <a:miter lim="800000"/>
              <a:headEnd/>
              <a:tailEnd/>
            </a:ln>
          </p:spPr>
        </p:pic>
        <p:sp>
          <p:nvSpPr>
            <p:cNvPr id="44" name="ZoneTexte 43"/>
            <p:cNvSpPr txBox="1"/>
            <p:nvPr/>
          </p:nvSpPr>
          <p:spPr>
            <a:xfrm>
              <a:off x="2857488" y="182718"/>
              <a:ext cx="2530786" cy="866318"/>
            </a:xfrm>
            <a:prstGeom prst="rect">
              <a:avLst/>
            </a:prstGeom>
            <a:noFill/>
          </p:spPr>
          <p:txBody>
            <a:bodyPr wrap="square" rtlCol="0">
              <a:spAutoFit/>
            </a:bodyPr>
            <a:lstStyle/>
            <a:p>
              <a:pPr algn="ctr"/>
              <a:r>
                <a:rPr lang="en-US" b="1" dirty="0" smtClean="0">
                  <a:solidFill>
                    <a:srgbClr val="FF0000"/>
                  </a:solidFill>
                  <a:latin typeface="Rockwell" pitchFamily="18" charset="0"/>
                </a:rPr>
                <a:t> The choice’s </a:t>
              </a:r>
              <a:r>
                <a:rPr lang="en-US" b="1" dirty="0">
                  <a:solidFill>
                    <a:srgbClr val="FF0000"/>
                  </a:solidFill>
                  <a:latin typeface="Rockwell" pitchFamily="18" charset="0"/>
                </a:rPr>
                <a:t>reasons</a:t>
              </a:r>
              <a:r>
                <a:rPr lang="en-US" b="1" dirty="0" smtClean="0">
                  <a:solidFill>
                    <a:srgbClr val="FF0000"/>
                  </a:solidFill>
                  <a:latin typeface="Rockwell" pitchFamily="18" charset="0"/>
                </a:rPr>
                <a:t>?</a:t>
              </a:r>
              <a:endParaRPr lang="fr-FR" b="1" dirty="0" smtClean="0">
                <a:solidFill>
                  <a:srgbClr val="FF0000"/>
                </a:solidFill>
                <a:latin typeface="Rockwell" pitchFamily="18" charset="0"/>
              </a:endParaRPr>
            </a:p>
            <a:p>
              <a:pPr algn="ctr"/>
              <a:r>
                <a:rPr lang="fr-FR" sz="1600" b="1" dirty="0" smtClean="0">
                  <a:solidFill>
                    <a:srgbClr val="0070C0"/>
                  </a:solidFill>
                  <a:latin typeface="Arial" pitchFamily="34" charset="0"/>
                  <a:cs typeface="Arial" pitchFamily="34" charset="0"/>
                </a:rPr>
                <a:t>Les raisons du choix?</a:t>
              </a:r>
              <a:endParaRPr lang="fr-FR" sz="1600" b="1" dirty="0">
                <a:solidFill>
                  <a:srgbClr val="0070C0"/>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p:cNvGrpSpPr/>
          <p:nvPr/>
        </p:nvGrpSpPr>
        <p:grpSpPr>
          <a:xfrm>
            <a:off x="357158" y="1857364"/>
            <a:ext cx="7929617" cy="3857652"/>
            <a:chOff x="357158" y="1000108"/>
            <a:chExt cx="7929617" cy="3857652"/>
          </a:xfrm>
        </p:grpSpPr>
        <p:grpSp>
          <p:nvGrpSpPr>
            <p:cNvPr id="12" name="Groupe 11"/>
            <p:cNvGrpSpPr/>
            <p:nvPr/>
          </p:nvGrpSpPr>
          <p:grpSpPr>
            <a:xfrm>
              <a:off x="357158" y="1054100"/>
              <a:ext cx="3524280" cy="3732222"/>
              <a:chOff x="357158" y="1054100"/>
              <a:chExt cx="3524280" cy="3732222"/>
            </a:xfrm>
          </p:grpSpPr>
          <p:sp>
            <p:nvSpPr>
              <p:cNvPr id="6150" name="AutoShape 6"/>
              <p:cNvSpPr>
                <a:spLocks noChangeArrowheads="1"/>
              </p:cNvSpPr>
              <p:nvPr/>
            </p:nvSpPr>
            <p:spPr bwMode="auto">
              <a:xfrm>
                <a:off x="1958959" y="2825750"/>
                <a:ext cx="327025" cy="603250"/>
              </a:xfrm>
              <a:prstGeom prst="lightningBolt">
                <a:avLst/>
              </a:prstGeom>
              <a:solidFill>
                <a:srgbClr val="FFFFFF"/>
              </a:solidFill>
              <a:ln w="25400">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nvGrpSpPr>
              <p:cNvPr id="11" name="Groupe 10"/>
              <p:cNvGrpSpPr/>
              <p:nvPr/>
            </p:nvGrpSpPr>
            <p:grpSpPr>
              <a:xfrm>
                <a:off x="357158" y="1054100"/>
                <a:ext cx="3524280" cy="3732222"/>
                <a:chOff x="1119188" y="1054100"/>
                <a:chExt cx="2762250" cy="2692400"/>
              </a:xfrm>
            </p:grpSpPr>
            <p:sp>
              <p:nvSpPr>
                <p:cNvPr id="6146" name="Rectangle 2"/>
                <p:cNvSpPr>
                  <a:spLocks noChangeArrowheads="1"/>
                </p:cNvSpPr>
                <p:nvPr/>
              </p:nvSpPr>
              <p:spPr bwMode="auto">
                <a:xfrm>
                  <a:off x="1119188" y="2944813"/>
                  <a:ext cx="2762250" cy="801687"/>
                </a:xfrm>
                <a:prstGeom prst="rect">
                  <a:avLst/>
                </a:prstGeom>
                <a:pattFill prst="pct30">
                  <a:fgClr>
                    <a:srgbClr val="4F81BD"/>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Cellule Eucaryote                           (Ex. Epithéliale)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6147" name="Oval 3"/>
                <p:cNvSpPr>
                  <a:spLocks noChangeArrowheads="1"/>
                </p:cNvSpPr>
                <p:nvPr/>
              </p:nvSpPr>
              <p:spPr bwMode="auto">
                <a:xfrm>
                  <a:off x="1466850" y="1924050"/>
                  <a:ext cx="1414463" cy="355600"/>
                </a:xfrm>
                <a:prstGeom prst="ellipse">
                  <a:avLst/>
                </a:prstGeom>
                <a:pattFill prst="pct25">
                  <a:fgClr>
                    <a:srgbClr val="4F81BD"/>
                  </a:fgClr>
                  <a:bgClr>
                    <a:srgbClr val="FFFFFF"/>
                  </a:bgClr>
                </a:pattFill>
                <a:ln w="25400">
                  <a:solidFill>
                    <a:srgbClr val="1F497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rgbClr val="3333CD"/>
                      </a:solidFill>
                      <a:effectLst/>
                      <a:latin typeface="Times New Roman" pitchFamily="18" charset="0"/>
                      <a:ea typeface="Arial" pitchFamily="34" charset="0"/>
                      <a:cs typeface="Arial" pitchFamily="34" charset="0"/>
                    </a:rPr>
                    <a:t>Lactobacille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8" name="AutoShape 4"/>
                <p:cNvSpPr>
                  <a:spLocks noChangeArrowheads="1"/>
                </p:cNvSpPr>
                <p:nvPr/>
              </p:nvSpPr>
              <p:spPr bwMode="auto">
                <a:xfrm>
                  <a:off x="2746375" y="1174750"/>
                  <a:ext cx="1023938" cy="500063"/>
                </a:xfrm>
                <a:prstGeom prst="roundRect">
                  <a:avLst>
                    <a:gd name="adj" fmla="val 16667"/>
                  </a:avLst>
                </a:prstGeom>
                <a:pattFill prst="pct30">
                  <a:fgClr>
                    <a:srgbClr val="FF0000">
                      <a:alpha val="59000"/>
                    </a:srgbClr>
                  </a:fgClr>
                  <a:bgClr>
                    <a:srgbClr val="FFFFFF">
                      <a:alpha val="59000"/>
                    </a:srgbClr>
                  </a:bgClr>
                </a:patt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  </a:t>
                  </a:r>
                  <a:r>
                    <a:rPr kumimoji="0" lang="fr-FR" sz="16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Pathogène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1119188" y="1054100"/>
                  <a:ext cx="1627187" cy="6793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Rockwell" pitchFamily="18" charset="0"/>
                      <a:ea typeface="Arial" pitchFamily="34" charset="0"/>
                      <a:cs typeface="Arial" pitchFamily="34" charset="0"/>
                    </a:rPr>
                    <a:t>Non </a:t>
                  </a:r>
                  <a:r>
                    <a:rPr kumimoji="0" lang="fr-FR" sz="1400" b="1" i="0" u="none" strike="noStrike" cap="none" normalizeH="0" baseline="0" dirty="0" err="1" smtClean="0">
                      <a:ln>
                        <a:noFill/>
                      </a:ln>
                      <a:solidFill>
                        <a:srgbClr val="FF0000"/>
                      </a:solidFill>
                      <a:effectLst/>
                      <a:latin typeface="Rockwell" pitchFamily="18" charset="0"/>
                      <a:ea typeface="Arial" pitchFamily="34" charset="0"/>
                      <a:cs typeface="Arial" pitchFamily="34" charset="0"/>
                    </a:rPr>
                    <a:t>Specific</a:t>
                  </a:r>
                  <a:r>
                    <a:rPr kumimoji="0" lang="fr-FR" sz="1400" b="1" i="0" u="none" strike="noStrike" cap="none" normalizeH="0" baseline="0" dirty="0" smtClean="0">
                      <a:ln>
                        <a:noFill/>
                      </a:ln>
                      <a:solidFill>
                        <a:srgbClr val="FF0000"/>
                      </a:solidFill>
                      <a:effectLst/>
                      <a:latin typeface="Rockwell" pitchFamily="18" charset="0"/>
                      <a:ea typeface="Arial" pitchFamily="34" charset="0"/>
                      <a:cs typeface="Arial" pitchFamily="34" charset="0"/>
                    </a:rPr>
                    <a:t> </a:t>
                  </a:r>
                  <a:r>
                    <a:rPr kumimoji="0" lang="fr-FR" sz="1400" b="1" i="0" u="none" strike="noStrike" cap="none" normalizeH="0" baseline="0" dirty="0" err="1" smtClean="0">
                      <a:ln>
                        <a:noFill/>
                      </a:ln>
                      <a:solidFill>
                        <a:srgbClr val="FF0000"/>
                      </a:solidFill>
                      <a:effectLst/>
                      <a:latin typeface="Rockwell" pitchFamily="18" charset="0"/>
                      <a:ea typeface="Arial" pitchFamily="34" charset="0"/>
                      <a:cs typeface="Arial" pitchFamily="34" charset="0"/>
                    </a:rPr>
                    <a:t>Adhesion</a:t>
                  </a:r>
                  <a:endParaRPr kumimoji="0" lang="fr-FR" sz="1400" b="1" i="0" u="none" strike="noStrike" cap="none" normalizeH="0" baseline="0" dirty="0" smtClean="0">
                    <a:ln>
                      <a:noFill/>
                    </a:ln>
                    <a:solidFill>
                      <a:srgbClr val="FF0000"/>
                    </a:solidFill>
                    <a:effectLst/>
                    <a:latin typeface="Rockwell"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ADHESION NON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SPECIFIQUE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rot="11081154">
                  <a:off x="2241550" y="2330450"/>
                  <a:ext cx="327025" cy="552450"/>
                </a:xfrm>
                <a:prstGeom prst="lightningBol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53" name="Rectangle 9"/>
                <p:cNvSpPr>
                  <a:spLocks noChangeArrowheads="1"/>
                </p:cNvSpPr>
                <p:nvPr/>
              </p:nvSpPr>
              <p:spPr bwMode="auto">
                <a:xfrm>
                  <a:off x="1128713" y="2330450"/>
                  <a:ext cx="1130300" cy="552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Interactions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Électrostatiques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Ou hydrophobes</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4" name="AutoShape 10"/>
                <p:cNvSpPr>
                  <a:spLocks noChangeArrowheads="1"/>
                </p:cNvSpPr>
                <p:nvPr/>
              </p:nvSpPr>
              <p:spPr bwMode="auto">
                <a:xfrm rot="2225901">
                  <a:off x="3003550" y="1811338"/>
                  <a:ext cx="450850" cy="596900"/>
                </a:xfrm>
                <a:prstGeom prst="curvedUpArrow">
                  <a:avLst>
                    <a:gd name="adj1" fmla="val 20000"/>
                    <a:gd name="adj2" fmla="val 40000"/>
                    <a:gd name="adj3" fmla="val 38499"/>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grpSp>
          <p:nvGrpSpPr>
            <p:cNvPr id="6155" name="Group 11"/>
            <p:cNvGrpSpPr>
              <a:grpSpLocks/>
            </p:cNvGrpSpPr>
            <p:nvPr/>
          </p:nvGrpSpPr>
          <p:grpSpPr bwMode="auto">
            <a:xfrm>
              <a:off x="4644255" y="1000108"/>
              <a:ext cx="3642520" cy="3857652"/>
              <a:chOff x="5292" y="1660"/>
              <a:chExt cx="5735" cy="3789"/>
            </a:xfrm>
          </p:grpSpPr>
          <p:sp>
            <p:nvSpPr>
              <p:cNvPr id="6156" name="Rectangle 12"/>
              <p:cNvSpPr>
                <a:spLocks noChangeArrowheads="1"/>
              </p:cNvSpPr>
              <p:nvPr/>
            </p:nvSpPr>
            <p:spPr bwMode="auto">
              <a:xfrm>
                <a:off x="6303" y="4607"/>
                <a:ext cx="4579" cy="842"/>
              </a:xfrm>
              <a:prstGeom prst="rect">
                <a:avLst/>
              </a:prstGeom>
              <a:pattFill prst="pct30">
                <a:fgClr>
                  <a:srgbClr val="4F81BD"/>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2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Cellule Eucaryote                         (Ex. Epithéliale)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7" name="Oval 13"/>
              <p:cNvSpPr>
                <a:spLocks noChangeArrowheads="1"/>
              </p:cNvSpPr>
              <p:nvPr/>
            </p:nvSpPr>
            <p:spPr bwMode="auto">
              <a:xfrm>
                <a:off x="6415" y="3105"/>
                <a:ext cx="2812" cy="638"/>
              </a:xfrm>
              <a:prstGeom prst="ellipse">
                <a:avLst/>
              </a:prstGeom>
              <a:pattFill prst="pct25">
                <a:fgClr>
                  <a:srgbClr val="4F81BD"/>
                </a:fgClr>
                <a:bgClr>
                  <a:srgbClr val="FFFFFF"/>
                </a:bgClr>
              </a:pattFill>
              <a:ln w="25400">
                <a:solidFill>
                  <a:srgbClr val="1F497D"/>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rgbClr val="3333CD"/>
                    </a:solidFill>
                    <a:effectLst/>
                    <a:latin typeface="Times New Roman" pitchFamily="18" charset="0"/>
                    <a:ea typeface="Arial" pitchFamily="34" charset="0"/>
                    <a:cs typeface="Arial" pitchFamily="34" charset="0"/>
                  </a:rPr>
                  <a:t>Lactobacille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 name="AutoShape 14"/>
              <p:cNvSpPr>
                <a:spLocks noChangeArrowheads="1"/>
              </p:cNvSpPr>
              <p:nvPr/>
            </p:nvSpPr>
            <p:spPr bwMode="auto">
              <a:xfrm>
                <a:off x="9002" y="1945"/>
                <a:ext cx="2025" cy="69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Pathogène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9" name="Rectangle 15"/>
              <p:cNvSpPr>
                <a:spLocks noChangeArrowheads="1"/>
              </p:cNvSpPr>
              <p:nvPr/>
            </p:nvSpPr>
            <p:spPr bwMode="auto">
              <a:xfrm>
                <a:off x="5292" y="1660"/>
                <a:ext cx="3710" cy="56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FF0000"/>
                    </a:solidFill>
                    <a:effectLst/>
                    <a:latin typeface="Rockwell" pitchFamily="18" charset="0"/>
                    <a:ea typeface="Arial" pitchFamily="34" charset="0"/>
                    <a:cs typeface="Arial" pitchFamily="34" charset="0"/>
                  </a:rPr>
                  <a:t>Specific</a:t>
                </a:r>
                <a:r>
                  <a:rPr kumimoji="0" lang="fr-FR" sz="1600" b="1" i="0" u="none" strike="noStrike" cap="none" normalizeH="0" baseline="0" dirty="0" smtClean="0">
                    <a:ln>
                      <a:noFill/>
                    </a:ln>
                    <a:solidFill>
                      <a:srgbClr val="FF0000"/>
                    </a:solidFill>
                    <a:effectLst/>
                    <a:latin typeface="Rockwell" pitchFamily="18" charset="0"/>
                    <a:ea typeface="Arial" pitchFamily="34" charset="0"/>
                    <a:cs typeface="Arial" pitchFamily="34" charset="0"/>
                  </a:rPr>
                  <a:t> </a:t>
                </a:r>
                <a:r>
                  <a:rPr kumimoji="0" lang="fr-FR" sz="1600" b="1" i="0" u="none" strike="noStrike" cap="none" normalizeH="0" baseline="0" dirty="0" err="1" smtClean="0">
                    <a:ln>
                      <a:noFill/>
                    </a:ln>
                    <a:solidFill>
                      <a:srgbClr val="FF0000"/>
                    </a:solidFill>
                    <a:effectLst/>
                    <a:latin typeface="Rockwell" pitchFamily="18" charset="0"/>
                    <a:ea typeface="Arial" pitchFamily="34" charset="0"/>
                    <a:cs typeface="Arial" pitchFamily="34" charset="0"/>
                  </a:rPr>
                  <a:t>Adhesion</a:t>
                </a:r>
                <a:endParaRPr kumimoji="0" lang="fr-FR" sz="1600" b="1" i="0" u="none" strike="noStrike" cap="none" normalizeH="0" baseline="0" dirty="0" smtClean="0">
                  <a:ln>
                    <a:noFill/>
                  </a:ln>
                  <a:solidFill>
                    <a:srgbClr val="FF0000"/>
                  </a:solidFill>
                  <a:effectLst/>
                  <a:latin typeface="Rockwell"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ADHESION SPECIFIQUE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160" name="AutoShape 16"/>
              <p:cNvCxnSpPr>
                <a:cxnSpLocks noChangeShapeType="1"/>
              </p:cNvCxnSpPr>
              <p:nvPr/>
            </p:nvCxnSpPr>
            <p:spPr bwMode="auto">
              <a:xfrm>
                <a:off x="6303" y="4607"/>
                <a:ext cx="4579" cy="0"/>
              </a:xfrm>
              <a:prstGeom prst="straightConnector1">
                <a:avLst/>
              </a:prstGeom>
              <a:noFill/>
              <a:ln w="28575">
                <a:solidFill>
                  <a:srgbClr val="000000"/>
                </a:solidFill>
                <a:round/>
                <a:headEnd/>
                <a:tailEnd/>
              </a:ln>
            </p:spPr>
          </p:cxnSp>
          <p:sp>
            <p:nvSpPr>
              <p:cNvPr id="6161" name="AutoShape 17"/>
              <p:cNvSpPr>
                <a:spLocks noChangeArrowheads="1"/>
              </p:cNvSpPr>
              <p:nvPr/>
            </p:nvSpPr>
            <p:spPr bwMode="auto">
              <a:xfrm rot="1855887">
                <a:off x="9513" y="2777"/>
                <a:ext cx="710" cy="1046"/>
              </a:xfrm>
              <a:prstGeom prst="curvedUpArrow">
                <a:avLst>
                  <a:gd name="adj1" fmla="val 20000"/>
                  <a:gd name="adj2" fmla="val 40000"/>
                  <a:gd name="adj3" fmla="val 66794"/>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62" name="AutoShape 18"/>
              <p:cNvSpPr>
                <a:spLocks noChangeArrowheads="1"/>
              </p:cNvSpPr>
              <p:nvPr/>
            </p:nvSpPr>
            <p:spPr bwMode="auto">
              <a:xfrm>
                <a:off x="7784" y="3743"/>
                <a:ext cx="313" cy="348"/>
              </a:xfrm>
              <a:prstGeom prst="downArrow">
                <a:avLst>
                  <a:gd name="adj1" fmla="val 50000"/>
                  <a:gd name="adj2" fmla="val 27796"/>
                </a:avLst>
              </a:prstGeom>
              <a:solidFill>
                <a:srgbClr val="4F81BD"/>
              </a:solidFill>
              <a:ln w="9525">
                <a:solidFill>
                  <a:srgbClr val="4F81BD"/>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cxnSp>
            <p:nvCxnSpPr>
              <p:cNvPr id="6163" name="AutoShape 19"/>
              <p:cNvCxnSpPr>
                <a:cxnSpLocks noChangeShapeType="1"/>
              </p:cNvCxnSpPr>
              <p:nvPr/>
            </p:nvCxnSpPr>
            <p:spPr bwMode="auto">
              <a:xfrm>
                <a:off x="7960" y="4240"/>
                <a:ext cx="0" cy="299"/>
              </a:xfrm>
              <a:prstGeom prst="straightConnector1">
                <a:avLst/>
              </a:prstGeom>
              <a:noFill/>
              <a:ln w="28575">
                <a:solidFill>
                  <a:srgbClr val="000000"/>
                </a:solidFill>
                <a:round/>
                <a:headEnd/>
                <a:tailEnd/>
              </a:ln>
            </p:spPr>
          </p:cxnSp>
          <p:cxnSp>
            <p:nvCxnSpPr>
              <p:cNvPr id="6164" name="AutoShape 20"/>
              <p:cNvCxnSpPr>
                <a:cxnSpLocks noChangeShapeType="1"/>
              </p:cNvCxnSpPr>
              <p:nvPr/>
            </p:nvCxnSpPr>
            <p:spPr bwMode="auto">
              <a:xfrm flipV="1">
                <a:off x="7960" y="3941"/>
                <a:ext cx="313" cy="299"/>
              </a:xfrm>
              <a:prstGeom prst="straightConnector1">
                <a:avLst/>
              </a:prstGeom>
              <a:noFill/>
              <a:ln w="28575">
                <a:solidFill>
                  <a:srgbClr val="000000"/>
                </a:solidFill>
                <a:round/>
                <a:headEnd/>
                <a:tailEnd/>
              </a:ln>
            </p:spPr>
          </p:cxnSp>
          <p:cxnSp>
            <p:nvCxnSpPr>
              <p:cNvPr id="6165" name="AutoShape 21"/>
              <p:cNvCxnSpPr>
                <a:cxnSpLocks noChangeShapeType="1"/>
              </p:cNvCxnSpPr>
              <p:nvPr/>
            </p:nvCxnSpPr>
            <p:spPr bwMode="auto">
              <a:xfrm flipH="1" flipV="1">
                <a:off x="7635" y="3941"/>
                <a:ext cx="325" cy="299"/>
              </a:xfrm>
              <a:prstGeom prst="straightConnector1">
                <a:avLst/>
              </a:prstGeom>
              <a:noFill/>
              <a:ln w="28575">
                <a:solidFill>
                  <a:srgbClr val="000000"/>
                </a:solidFill>
                <a:round/>
                <a:headEnd/>
                <a:tailEnd/>
              </a:ln>
            </p:spPr>
          </p:cxnSp>
          <p:sp>
            <p:nvSpPr>
              <p:cNvPr id="6166" name="Rectangle 22"/>
              <p:cNvSpPr>
                <a:spLocks noChangeArrowheads="1"/>
              </p:cNvSpPr>
              <p:nvPr/>
            </p:nvSpPr>
            <p:spPr bwMode="auto">
              <a:xfrm>
                <a:off x="6078" y="3785"/>
                <a:ext cx="1448" cy="37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err="1" smtClean="0">
                    <a:ln>
                      <a:noFill/>
                    </a:ln>
                    <a:solidFill>
                      <a:schemeClr val="tx1"/>
                    </a:solidFill>
                    <a:effectLst/>
                    <a:latin typeface="Times New Roman" pitchFamily="18" charset="0"/>
                    <a:ea typeface="Arial" pitchFamily="34" charset="0"/>
                    <a:cs typeface="Arial" pitchFamily="34" charset="0"/>
                  </a:rPr>
                  <a:t>Adhésine</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6167" name="Rectangle 23"/>
              <p:cNvSpPr>
                <a:spLocks noChangeArrowheads="1"/>
              </p:cNvSpPr>
              <p:nvPr/>
            </p:nvSpPr>
            <p:spPr bwMode="auto">
              <a:xfrm>
                <a:off x="8215" y="4186"/>
                <a:ext cx="2137" cy="3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Site récepteur</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6" name="ZoneTexte 25"/>
          <p:cNvSpPr txBox="1"/>
          <p:nvPr/>
        </p:nvSpPr>
        <p:spPr>
          <a:xfrm>
            <a:off x="571472" y="639529"/>
            <a:ext cx="7572428" cy="646331"/>
          </a:xfrm>
          <a:prstGeom prst="rect">
            <a:avLst/>
          </a:prstGeom>
          <a:solidFill>
            <a:schemeClr val="accent2"/>
          </a:solidFill>
        </p:spPr>
        <p:txBody>
          <a:bodyPr wrap="square" rtlCol="0">
            <a:spAutoFit/>
          </a:bodyPr>
          <a:lstStyle/>
          <a:p>
            <a:pPr algn="ctr"/>
            <a:r>
              <a:rPr lang="fr-FR" b="1" dirty="0" smtClean="0">
                <a:solidFill>
                  <a:schemeClr val="bg1"/>
                </a:solidFill>
              </a:rPr>
              <a:t>Mécanisme d’inhibition de l’adhésion des pathogènes par un effet barrière dû à L’adhésion des lactobacilles (ex. épithélium vaginal) </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00166" y="928670"/>
            <a:ext cx="5572164" cy="2643206"/>
            <a:chOff x="1214414" y="500042"/>
            <a:chExt cx="5572164" cy="2643206"/>
          </a:xfrm>
        </p:grpSpPr>
        <p:pic>
          <p:nvPicPr>
            <p:cNvPr id="2" name="Image 1"/>
            <p:cNvPicPr/>
            <p:nvPr/>
          </p:nvPicPr>
          <p:blipFill>
            <a:blip r:embed="rId2">
              <a:lum contrast="-10000"/>
            </a:blip>
            <a:srcRect/>
            <a:stretch>
              <a:fillRect/>
            </a:stretch>
          </p:blipFill>
          <p:spPr bwMode="auto">
            <a:xfrm>
              <a:off x="3401135" y="571480"/>
              <a:ext cx="3385443" cy="2500330"/>
            </a:xfrm>
            <a:prstGeom prst="rect">
              <a:avLst/>
            </a:prstGeom>
            <a:ln w="88900" cap="sq" cmpd="thickThin">
              <a:solidFill>
                <a:srgbClr val="000000"/>
              </a:solidFill>
              <a:prstDash val="solid"/>
              <a:miter lim="800000"/>
            </a:ln>
            <a:effectLst>
              <a:innerShdw blurRad="76200">
                <a:srgbClr val="000000"/>
              </a:innerShdw>
            </a:effectLst>
          </p:spPr>
        </p:pic>
        <p:pic>
          <p:nvPicPr>
            <p:cNvPr id="3" name="Image 2"/>
            <p:cNvPicPr/>
            <p:nvPr/>
          </p:nvPicPr>
          <p:blipFill>
            <a:blip r:embed="rId3"/>
            <a:srcRect/>
            <a:stretch>
              <a:fillRect/>
            </a:stretch>
          </p:blipFill>
          <p:spPr bwMode="auto">
            <a:xfrm>
              <a:off x="1214414" y="500042"/>
              <a:ext cx="2114550" cy="2643206"/>
            </a:xfrm>
            <a:prstGeom prst="rect">
              <a:avLst/>
            </a:prstGeom>
            <a:noFill/>
            <a:ln w="9525">
              <a:noFill/>
              <a:miter lim="800000"/>
              <a:headEnd/>
              <a:tailEnd/>
            </a:ln>
          </p:spPr>
        </p:pic>
      </p:grpSp>
      <p:sp>
        <p:nvSpPr>
          <p:cNvPr id="5" name="ZoneTexte 4"/>
          <p:cNvSpPr txBox="1"/>
          <p:nvPr/>
        </p:nvSpPr>
        <p:spPr>
          <a:xfrm>
            <a:off x="1566846" y="214290"/>
            <a:ext cx="5500726" cy="646331"/>
          </a:xfrm>
          <a:prstGeom prst="rect">
            <a:avLst/>
          </a:prstGeom>
          <a:solidFill>
            <a:schemeClr val="accent2"/>
          </a:solidFill>
        </p:spPr>
        <p:txBody>
          <a:bodyPr wrap="square" rtlCol="0">
            <a:spAutoFit/>
          </a:bodyPr>
          <a:lstStyle/>
          <a:p>
            <a:pPr algn="ctr"/>
            <a:r>
              <a:rPr lang="fr-FR" b="1" dirty="0" err="1">
                <a:solidFill>
                  <a:schemeClr val="bg1"/>
                </a:solidFill>
                <a:latin typeface="Rockwell" pitchFamily="18" charset="0"/>
              </a:rPr>
              <a:t>Barrier</a:t>
            </a:r>
            <a:r>
              <a:rPr lang="fr-FR" b="1" dirty="0">
                <a:solidFill>
                  <a:schemeClr val="bg1"/>
                </a:solidFill>
                <a:latin typeface="Rockwell" pitchFamily="18" charset="0"/>
              </a:rPr>
              <a:t> </a:t>
            </a:r>
            <a:r>
              <a:rPr lang="fr-FR" b="1" dirty="0" err="1">
                <a:solidFill>
                  <a:schemeClr val="bg1"/>
                </a:solidFill>
                <a:latin typeface="Rockwell" pitchFamily="18" charset="0"/>
              </a:rPr>
              <a:t>effect</a:t>
            </a:r>
            <a:r>
              <a:rPr lang="fr-FR" b="1" dirty="0">
                <a:solidFill>
                  <a:schemeClr val="bg1"/>
                </a:solidFill>
                <a:latin typeface="Rockwell" pitchFamily="18" charset="0"/>
              </a:rPr>
              <a:t> of </a:t>
            </a:r>
            <a:r>
              <a:rPr lang="fr-FR" b="1" dirty="0" err="1">
                <a:solidFill>
                  <a:schemeClr val="bg1"/>
                </a:solidFill>
                <a:latin typeface="Rockwell" pitchFamily="18" charset="0"/>
              </a:rPr>
              <a:t>biosurfactants</a:t>
            </a:r>
            <a:endParaRPr lang="fr-FR" b="1" dirty="0">
              <a:solidFill>
                <a:schemeClr val="bg1"/>
              </a:solidFill>
              <a:latin typeface="Rockwell" pitchFamily="18" charset="0"/>
            </a:endParaRPr>
          </a:p>
          <a:p>
            <a:r>
              <a:rPr lang="fr-FR" b="1" dirty="0" smtClean="0">
                <a:solidFill>
                  <a:schemeClr val="bg1"/>
                </a:solidFill>
              </a:rPr>
              <a:t>Effet barrière des </a:t>
            </a:r>
            <a:r>
              <a:rPr lang="fr-FR" b="1" dirty="0" err="1" smtClean="0">
                <a:solidFill>
                  <a:schemeClr val="bg1"/>
                </a:solidFill>
              </a:rPr>
              <a:t>biosurfactants</a:t>
            </a:r>
            <a:r>
              <a:rPr lang="fr-FR" b="1" dirty="0" smtClean="0">
                <a:solidFill>
                  <a:schemeClr val="bg1"/>
                </a:solidFill>
              </a:rPr>
              <a:t> (</a:t>
            </a:r>
            <a:r>
              <a:rPr lang="fr-FR" b="1" dirty="0" err="1" smtClean="0">
                <a:solidFill>
                  <a:schemeClr val="bg1"/>
                </a:solidFill>
              </a:rPr>
              <a:t>Engstrand</a:t>
            </a:r>
            <a:r>
              <a:rPr lang="fr-FR" b="1" dirty="0" smtClean="0">
                <a:solidFill>
                  <a:schemeClr val="bg1"/>
                </a:solidFill>
              </a:rPr>
              <a:t> </a:t>
            </a:r>
            <a:r>
              <a:rPr lang="fr-FR" b="1" i="1" dirty="0" smtClean="0">
                <a:solidFill>
                  <a:schemeClr val="bg1"/>
                </a:solidFill>
              </a:rPr>
              <a:t>et al.,</a:t>
            </a:r>
            <a:r>
              <a:rPr lang="fr-FR" b="1" dirty="0" smtClean="0">
                <a:solidFill>
                  <a:schemeClr val="bg1"/>
                </a:solidFill>
              </a:rPr>
              <a:t> 2012)</a:t>
            </a:r>
            <a:endParaRPr lang="fr-FR" b="1" dirty="0">
              <a:solidFill>
                <a:schemeClr val="bg1"/>
              </a:solidFill>
            </a:endParaRPr>
          </a:p>
        </p:txBody>
      </p:sp>
      <p:grpSp>
        <p:nvGrpSpPr>
          <p:cNvPr id="13" name="Groupe 12"/>
          <p:cNvGrpSpPr/>
          <p:nvPr/>
        </p:nvGrpSpPr>
        <p:grpSpPr>
          <a:xfrm>
            <a:off x="875025" y="3357560"/>
            <a:ext cx="8054693" cy="3095777"/>
            <a:chOff x="875025" y="3357562"/>
            <a:chExt cx="8054693" cy="2620225"/>
          </a:xfrm>
        </p:grpSpPr>
        <p:sp>
          <p:nvSpPr>
            <p:cNvPr id="6" name="ZoneTexte 5"/>
            <p:cNvSpPr txBox="1"/>
            <p:nvPr/>
          </p:nvSpPr>
          <p:spPr>
            <a:xfrm>
              <a:off x="875025" y="4232879"/>
              <a:ext cx="2643206" cy="954107"/>
            </a:xfrm>
            <a:prstGeom prst="rect">
              <a:avLst/>
            </a:prstGeom>
            <a:solidFill>
              <a:schemeClr val="accent2"/>
            </a:solidFill>
          </p:spPr>
          <p:txBody>
            <a:bodyPr wrap="square" rtlCol="0">
              <a:spAutoFit/>
            </a:bodyPr>
            <a:lstStyle/>
            <a:p>
              <a:pPr algn="ctr"/>
              <a:r>
                <a:rPr lang="fr-FR" sz="1400" b="1" dirty="0" err="1">
                  <a:solidFill>
                    <a:schemeClr val="bg1"/>
                  </a:solidFill>
                  <a:latin typeface="Rockwell" pitchFamily="18" charset="0"/>
                </a:rPr>
                <a:t>glycolipids</a:t>
              </a:r>
              <a:r>
                <a:rPr lang="fr-FR" sz="1400" b="1" dirty="0">
                  <a:solidFill>
                    <a:schemeClr val="bg1"/>
                  </a:solidFill>
                  <a:latin typeface="Rockwell" pitchFamily="18" charset="0"/>
                </a:rPr>
                <a:t> or lipopeptides (amphiphiles</a:t>
              </a:r>
            </a:p>
            <a:p>
              <a:pPr algn="ctr"/>
              <a:r>
                <a:rPr lang="fr-FR" sz="1400" b="1" dirty="0" smtClean="0">
                  <a:solidFill>
                    <a:schemeClr val="bg1"/>
                  </a:solidFill>
                  <a:latin typeface="Rockwell" pitchFamily="18" charset="0"/>
                </a:rPr>
                <a:t>gly</a:t>
              </a:r>
              <a:r>
                <a:rPr lang="fr-FR" sz="1400" b="1" dirty="0" smtClean="0">
                  <a:solidFill>
                    <a:schemeClr val="bg1"/>
                  </a:solidFill>
                </a:rPr>
                <a:t>colipides ou des lipopeptides  (amphiphiles</a:t>
              </a:r>
              <a:endParaRPr lang="fr-FR" sz="1400" b="1" dirty="0">
                <a:solidFill>
                  <a:schemeClr val="bg1"/>
                </a:solidFill>
              </a:endParaRPr>
            </a:p>
          </p:txBody>
        </p:sp>
        <p:sp>
          <p:nvSpPr>
            <p:cNvPr id="7" name="Flèche courbée vers la droite 6"/>
            <p:cNvSpPr/>
            <p:nvPr/>
          </p:nvSpPr>
          <p:spPr>
            <a:xfrm>
              <a:off x="1785918" y="3357562"/>
              <a:ext cx="500066" cy="928694"/>
            </a:xfrm>
            <a:prstGeom prst="curv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3929058" y="4901785"/>
              <a:ext cx="2643206" cy="954107"/>
            </a:xfrm>
            <a:prstGeom prst="rect">
              <a:avLst/>
            </a:prstGeom>
            <a:solidFill>
              <a:schemeClr val="accent2"/>
            </a:solidFill>
          </p:spPr>
          <p:txBody>
            <a:bodyPr wrap="square" rtlCol="0">
              <a:spAutoFit/>
            </a:bodyPr>
            <a:lstStyle/>
            <a:p>
              <a:pPr algn="ctr"/>
              <a:r>
                <a:rPr lang="en-US" sz="1400" b="1" dirty="0">
                  <a:solidFill>
                    <a:schemeClr val="bg1"/>
                  </a:solidFill>
                  <a:latin typeface="Rockwell" pitchFamily="18" charset="0"/>
                </a:rPr>
                <a:t>Change in exterior hydrophobicity (wall)</a:t>
              </a:r>
              <a:endParaRPr lang="fr-FR" sz="1400" b="1" dirty="0" smtClean="0">
                <a:solidFill>
                  <a:schemeClr val="bg1"/>
                </a:solidFill>
                <a:latin typeface="Rockwell" pitchFamily="18" charset="0"/>
              </a:endParaRPr>
            </a:p>
            <a:p>
              <a:pPr algn="ctr"/>
              <a:r>
                <a:rPr lang="fr-FR" sz="1400" b="1" dirty="0" smtClean="0">
                  <a:solidFill>
                    <a:schemeClr val="bg1"/>
                  </a:solidFill>
                </a:rPr>
                <a:t>Changement de l’hydrophobicité extérieure (paroi)</a:t>
              </a:r>
              <a:endParaRPr lang="fr-FR" sz="1400" b="1" dirty="0">
                <a:solidFill>
                  <a:schemeClr val="bg1"/>
                </a:solidFill>
              </a:endParaRPr>
            </a:p>
          </p:txBody>
        </p:sp>
        <p:sp>
          <p:nvSpPr>
            <p:cNvPr id="9" name="Flèche courbée vers le haut 8"/>
            <p:cNvSpPr/>
            <p:nvPr/>
          </p:nvSpPr>
          <p:spPr>
            <a:xfrm>
              <a:off x="2555776" y="5334845"/>
              <a:ext cx="1428760" cy="642942"/>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6286512" y="3691598"/>
              <a:ext cx="2643206" cy="1169551"/>
            </a:xfrm>
            <a:prstGeom prst="rect">
              <a:avLst/>
            </a:prstGeom>
            <a:solidFill>
              <a:schemeClr val="accent2"/>
            </a:solidFill>
          </p:spPr>
          <p:txBody>
            <a:bodyPr wrap="square" rtlCol="0">
              <a:spAutoFit/>
            </a:bodyPr>
            <a:lstStyle/>
            <a:p>
              <a:pPr algn="ctr"/>
              <a:r>
                <a:rPr lang="en-US" sz="1400" b="1" dirty="0">
                  <a:solidFill>
                    <a:schemeClr val="bg1"/>
                  </a:solidFill>
                  <a:latin typeface="Rockwell" pitchFamily="18" charset="0"/>
                </a:rPr>
                <a:t>No adhesion of the pathogen to the site of infection</a:t>
              </a:r>
              <a:endParaRPr lang="fr-FR" sz="1400" b="1" dirty="0" smtClean="0">
                <a:solidFill>
                  <a:schemeClr val="bg1"/>
                </a:solidFill>
                <a:latin typeface="Rockwell" pitchFamily="18" charset="0"/>
              </a:endParaRPr>
            </a:p>
            <a:p>
              <a:pPr algn="ctr"/>
              <a:r>
                <a:rPr lang="fr-FR" sz="1400" b="1" dirty="0" smtClean="0">
                  <a:solidFill>
                    <a:schemeClr val="bg1"/>
                  </a:solidFill>
                </a:rPr>
                <a:t>Pas d’ adhésion du pathogène au site d’infection</a:t>
              </a:r>
              <a:endParaRPr lang="fr-FR" sz="1400" b="1" dirty="0">
                <a:solidFill>
                  <a:schemeClr val="bg1"/>
                </a:solidFill>
              </a:endParaRPr>
            </a:p>
          </p:txBody>
        </p:sp>
        <p:sp>
          <p:nvSpPr>
            <p:cNvPr id="12" name="Flèche courbée vers le haut 11"/>
            <p:cNvSpPr/>
            <p:nvPr/>
          </p:nvSpPr>
          <p:spPr>
            <a:xfrm rot="19718508">
              <a:off x="6635205" y="5087491"/>
              <a:ext cx="1428760" cy="642942"/>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4" name="ZoneTexte 13"/>
          <p:cNvSpPr txBox="1"/>
          <p:nvPr/>
        </p:nvSpPr>
        <p:spPr>
          <a:xfrm>
            <a:off x="7524328" y="2276872"/>
            <a:ext cx="1405390" cy="307777"/>
          </a:xfrm>
          <a:prstGeom prst="rect">
            <a:avLst/>
          </a:prstGeom>
          <a:solidFill>
            <a:schemeClr val="accent2"/>
          </a:solidFill>
        </p:spPr>
        <p:txBody>
          <a:bodyPr wrap="square" rtlCol="0">
            <a:spAutoFit/>
          </a:bodyPr>
          <a:lstStyle/>
          <a:p>
            <a:pPr algn="ctr"/>
            <a:r>
              <a:rPr lang="en-US" sz="1400" b="1" dirty="0" smtClean="0">
                <a:solidFill>
                  <a:schemeClr val="bg1"/>
                </a:solidFill>
                <a:latin typeface="Rockwell" pitchFamily="18" charset="0"/>
              </a:rPr>
              <a:t>Exclusion</a:t>
            </a:r>
            <a:endParaRPr lang="fr-FR" sz="1400" b="1" dirty="0">
              <a:solidFill>
                <a:schemeClr val="bg1"/>
              </a:solidFill>
            </a:endParaRPr>
          </a:p>
        </p:txBody>
      </p:sp>
      <p:sp>
        <p:nvSpPr>
          <p:cNvPr id="10" name="Flèche vers le haut 9"/>
          <p:cNvSpPr/>
          <p:nvPr/>
        </p:nvSpPr>
        <p:spPr>
          <a:xfrm>
            <a:off x="7956375" y="2708920"/>
            <a:ext cx="360041" cy="8629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000232" y="214290"/>
            <a:ext cx="4371968" cy="1285883"/>
            <a:chOff x="2000232" y="214290"/>
            <a:chExt cx="3143272" cy="1285883"/>
          </a:xfrm>
        </p:grpSpPr>
        <p:pic>
          <p:nvPicPr>
            <p:cNvPr id="3" name="Picture 128" descr="image32-003"/>
            <p:cNvPicPr>
              <a:picLocks noChangeAspect="1" noChangeArrowheads="1"/>
            </p:cNvPicPr>
            <p:nvPr/>
          </p:nvPicPr>
          <p:blipFill>
            <a:blip r:embed="rId2"/>
            <a:srcRect/>
            <a:stretch>
              <a:fillRect/>
            </a:stretch>
          </p:blipFill>
          <p:spPr bwMode="auto">
            <a:xfrm>
              <a:off x="2000232" y="214290"/>
              <a:ext cx="714381" cy="1285883"/>
            </a:xfrm>
            <a:prstGeom prst="rect">
              <a:avLst/>
            </a:prstGeom>
            <a:noFill/>
            <a:ln w="9525">
              <a:noFill/>
              <a:miter lim="800000"/>
              <a:headEnd/>
              <a:tailEnd/>
            </a:ln>
          </p:spPr>
        </p:pic>
        <p:sp>
          <p:nvSpPr>
            <p:cNvPr id="4" name="ZoneTexte 3"/>
            <p:cNvSpPr txBox="1"/>
            <p:nvPr/>
          </p:nvSpPr>
          <p:spPr>
            <a:xfrm>
              <a:off x="2857488" y="702214"/>
              <a:ext cx="2286016" cy="646331"/>
            </a:xfrm>
            <a:prstGeom prst="rect">
              <a:avLst/>
            </a:prstGeom>
            <a:noFill/>
          </p:spPr>
          <p:txBody>
            <a:bodyPr wrap="square" rtlCol="0">
              <a:spAutoFit/>
            </a:bodyPr>
            <a:lstStyle/>
            <a:p>
              <a:r>
                <a:rPr lang="en-US" b="1" dirty="0">
                  <a:latin typeface="Rockwell" pitchFamily="18" charset="0"/>
                </a:rPr>
                <a:t>The choice’s reasons</a:t>
              </a:r>
              <a:r>
                <a:rPr lang="en-US" b="1" dirty="0" smtClean="0">
                  <a:latin typeface="Rockwell" pitchFamily="18" charset="0"/>
                </a:rPr>
                <a:t>?</a:t>
              </a:r>
              <a:endParaRPr lang="fr-FR" b="1" dirty="0" smtClean="0">
                <a:latin typeface="Rockwell" pitchFamily="18" charset="0"/>
              </a:endParaRPr>
            </a:p>
            <a:p>
              <a:r>
                <a:rPr lang="fr-FR" b="1" dirty="0" smtClean="0">
                  <a:solidFill>
                    <a:srgbClr val="FF0000"/>
                  </a:solidFill>
                </a:rPr>
                <a:t>Les raisons du choix?</a:t>
              </a:r>
              <a:endParaRPr lang="fr-FR" b="1" dirty="0">
                <a:solidFill>
                  <a:srgbClr val="FF0000"/>
                </a:solidFill>
              </a:endParaRPr>
            </a:p>
          </p:txBody>
        </p:sp>
      </p:grpSp>
      <p:sp>
        <p:nvSpPr>
          <p:cNvPr id="35" name="ZoneTexte 34"/>
          <p:cNvSpPr txBox="1"/>
          <p:nvPr/>
        </p:nvSpPr>
        <p:spPr>
          <a:xfrm>
            <a:off x="3000364" y="1559470"/>
            <a:ext cx="5357850" cy="646331"/>
          </a:xfrm>
          <a:prstGeom prst="rect">
            <a:avLst/>
          </a:prstGeom>
          <a:solidFill>
            <a:schemeClr val="accent2"/>
          </a:solidFill>
        </p:spPr>
        <p:txBody>
          <a:bodyPr wrap="square" rtlCol="0">
            <a:spAutoFit/>
          </a:bodyPr>
          <a:lstStyle/>
          <a:p>
            <a:r>
              <a:rPr lang="en-US" b="1" dirty="0" smtClean="0">
                <a:solidFill>
                  <a:schemeClr val="bg1"/>
                </a:solidFill>
                <a:latin typeface="Rockwell Condensed" pitchFamily="18" charset="0"/>
              </a:rPr>
              <a:t>3rd </a:t>
            </a:r>
            <a:r>
              <a:rPr lang="en-US" b="1" dirty="0">
                <a:solidFill>
                  <a:schemeClr val="bg1"/>
                </a:solidFill>
                <a:latin typeface="Rockwell Condensed" pitchFamily="18" charset="0"/>
              </a:rPr>
              <a:t>Reasons: Inhibition of pathogen expansion</a:t>
            </a:r>
            <a:endParaRPr lang="fr-FR" b="1" dirty="0" smtClean="0">
              <a:solidFill>
                <a:schemeClr val="bg1"/>
              </a:solidFill>
            </a:endParaRPr>
          </a:p>
          <a:p>
            <a:r>
              <a:rPr lang="fr-FR" b="1" dirty="0" smtClean="0">
                <a:solidFill>
                  <a:schemeClr val="bg1"/>
                </a:solidFill>
              </a:rPr>
              <a:t>3</a:t>
            </a:r>
            <a:r>
              <a:rPr lang="fr-FR" b="1" baseline="30000" dirty="0" smtClean="0">
                <a:solidFill>
                  <a:schemeClr val="bg1"/>
                </a:solidFill>
              </a:rPr>
              <a:t>émes</a:t>
            </a:r>
            <a:r>
              <a:rPr lang="fr-FR" b="1" dirty="0" smtClean="0">
                <a:solidFill>
                  <a:schemeClr val="bg1"/>
                </a:solidFill>
              </a:rPr>
              <a:t> Raisons: Inhibition de l’expansion du pathogène</a:t>
            </a:r>
            <a:endParaRPr lang="fr-FR" b="1" dirty="0">
              <a:solidFill>
                <a:schemeClr val="bg1"/>
              </a:solidFill>
            </a:endParaRPr>
          </a:p>
        </p:txBody>
      </p:sp>
      <p:grpSp>
        <p:nvGrpSpPr>
          <p:cNvPr id="38" name="Groupe 37"/>
          <p:cNvGrpSpPr/>
          <p:nvPr/>
        </p:nvGrpSpPr>
        <p:grpSpPr>
          <a:xfrm>
            <a:off x="500033" y="2285992"/>
            <a:ext cx="5179255" cy="2482824"/>
            <a:chOff x="785785" y="3098069"/>
            <a:chExt cx="5179255" cy="2482824"/>
          </a:xfrm>
        </p:grpSpPr>
        <p:grpSp>
          <p:nvGrpSpPr>
            <p:cNvPr id="6" name="Groupe 6"/>
            <p:cNvGrpSpPr/>
            <p:nvPr/>
          </p:nvGrpSpPr>
          <p:grpSpPr>
            <a:xfrm>
              <a:off x="785785" y="3098069"/>
              <a:ext cx="1997013" cy="2482824"/>
              <a:chOff x="3286115" y="2643182"/>
              <a:chExt cx="1997013" cy="2482824"/>
            </a:xfrm>
          </p:grpSpPr>
          <p:pic>
            <p:nvPicPr>
              <p:cNvPr id="32" name="Picture 6" descr="ImageShack, share photos of probiotics, solobacterium moorei, bacteria bucal, lacto basillus  picture, share pictures of probiotics, solobacterium moorei, bacteria bucal, lacto basillus  picture, share video of probiotics, solobacterium moorei, bacteria bucal, lacto basillus  picture, free image hosting, free video hosting, image hosting, video hosting."/>
              <p:cNvPicPr>
                <a:picLocks noChangeAspect="1" noChangeArrowheads="1"/>
              </p:cNvPicPr>
              <p:nvPr/>
            </p:nvPicPr>
            <p:blipFill>
              <a:blip r:embed="rId3"/>
              <a:srcRect/>
              <a:stretch>
                <a:fillRect/>
              </a:stretch>
            </p:blipFill>
            <p:spPr bwMode="auto">
              <a:xfrm>
                <a:off x="3357554" y="2643182"/>
                <a:ext cx="1500198" cy="1143008"/>
              </a:xfrm>
              <a:prstGeom prst="rect">
                <a:avLst/>
              </a:prstGeom>
              <a:noFill/>
              <a:ln w="9525">
                <a:noFill/>
                <a:miter lim="800000"/>
                <a:headEnd/>
                <a:tailEnd/>
              </a:ln>
            </p:spPr>
          </p:pic>
          <p:pic>
            <p:nvPicPr>
              <p:cNvPr id="33" name="Picture 5" descr="Chr. Hansen is a leading supplier of highly effective and innovative probiotic product solutions for the dietary supplement industry"/>
              <p:cNvPicPr>
                <a:picLocks noChangeAspect="1" noChangeArrowheads="1"/>
              </p:cNvPicPr>
              <p:nvPr/>
            </p:nvPicPr>
            <p:blipFill>
              <a:blip r:embed="rId4"/>
              <a:srcRect/>
              <a:stretch>
                <a:fillRect/>
              </a:stretch>
            </p:blipFill>
            <p:spPr bwMode="auto">
              <a:xfrm>
                <a:off x="3357554" y="3714753"/>
                <a:ext cx="1500198" cy="785818"/>
              </a:xfrm>
              <a:prstGeom prst="rect">
                <a:avLst/>
              </a:prstGeom>
              <a:noFill/>
              <a:ln w="9525">
                <a:noFill/>
                <a:miter lim="800000"/>
                <a:headEnd/>
                <a:tailEnd/>
              </a:ln>
            </p:spPr>
          </p:pic>
          <p:sp>
            <p:nvSpPr>
              <p:cNvPr id="34" name="ZoneTexte 5"/>
              <p:cNvSpPr txBox="1"/>
              <p:nvPr/>
            </p:nvSpPr>
            <p:spPr>
              <a:xfrm>
                <a:off x="3286115" y="4572008"/>
                <a:ext cx="1997013" cy="553998"/>
              </a:xfrm>
              <a:prstGeom prst="rect">
                <a:avLst/>
              </a:prstGeom>
              <a:solidFill>
                <a:schemeClr val="accent2"/>
              </a:solidFill>
            </p:spPr>
            <p:txBody>
              <a:bodyPr wrap="square" rtlCol="0">
                <a:spAutoFit/>
              </a:bodyPr>
              <a:lstStyle/>
              <a:p>
                <a:r>
                  <a:rPr lang="fr-FR" sz="1600" b="1" dirty="0" err="1" smtClean="0">
                    <a:solidFill>
                      <a:schemeClr val="bg1"/>
                    </a:solidFill>
                    <a:latin typeface="Rockwell" pitchFamily="18" charset="0"/>
                  </a:rPr>
                  <a:t>Probiotic</a:t>
                </a:r>
                <a:r>
                  <a:rPr lang="fr-FR" sz="1600" b="1" dirty="0" smtClean="0">
                    <a:solidFill>
                      <a:schemeClr val="bg1"/>
                    </a:solidFill>
                    <a:latin typeface="Rockwell" pitchFamily="18" charset="0"/>
                  </a:rPr>
                  <a:t> </a:t>
                </a:r>
                <a:r>
                  <a:rPr lang="fr-FR" sz="1600" b="1" dirty="0" err="1" smtClean="0">
                    <a:solidFill>
                      <a:schemeClr val="bg1"/>
                    </a:solidFill>
                    <a:latin typeface="Rockwell" pitchFamily="18" charset="0"/>
                  </a:rPr>
                  <a:t>bacteria</a:t>
                </a:r>
                <a:endParaRPr lang="fr-FR" sz="1600" b="1" dirty="0" smtClean="0">
                  <a:solidFill>
                    <a:schemeClr val="bg1"/>
                  </a:solidFill>
                  <a:latin typeface="Rockwell" pitchFamily="18" charset="0"/>
                </a:endParaRPr>
              </a:p>
              <a:p>
                <a:r>
                  <a:rPr lang="fr-FR" sz="1400" b="1" dirty="0" smtClean="0">
                    <a:solidFill>
                      <a:schemeClr val="bg1"/>
                    </a:solidFill>
                  </a:rPr>
                  <a:t>Bactérie </a:t>
                </a:r>
                <a:r>
                  <a:rPr lang="fr-FR" sz="1400" b="1" dirty="0" err="1" smtClean="0">
                    <a:solidFill>
                      <a:schemeClr val="bg1"/>
                    </a:solidFill>
                  </a:rPr>
                  <a:t>Probiotique</a:t>
                </a:r>
                <a:endParaRPr lang="fr-FR" sz="1400" b="1" dirty="0">
                  <a:solidFill>
                    <a:schemeClr val="bg1"/>
                  </a:solidFill>
                </a:endParaRPr>
              </a:p>
            </p:txBody>
          </p:sp>
        </p:grpSp>
        <p:sp>
          <p:nvSpPr>
            <p:cNvPr id="11" name="ZoneTexte 10"/>
            <p:cNvSpPr txBox="1"/>
            <p:nvPr/>
          </p:nvSpPr>
          <p:spPr>
            <a:xfrm>
              <a:off x="4143371" y="3593005"/>
              <a:ext cx="1821669" cy="584775"/>
            </a:xfrm>
            <a:prstGeom prst="rect">
              <a:avLst/>
            </a:prstGeom>
            <a:solidFill>
              <a:schemeClr val="accent2"/>
            </a:solidFill>
          </p:spPr>
          <p:txBody>
            <a:bodyPr wrap="square" rtlCol="0">
              <a:spAutoFit/>
            </a:bodyPr>
            <a:lstStyle/>
            <a:p>
              <a:pPr algn="ctr"/>
              <a:r>
                <a:rPr lang="fr-FR" sz="1600" b="1" dirty="0" smtClean="0">
                  <a:solidFill>
                    <a:schemeClr val="bg1"/>
                  </a:solidFill>
                  <a:latin typeface="Rockwell" pitchFamily="18" charset="0"/>
                </a:rPr>
                <a:t>Co </a:t>
              </a:r>
              <a:r>
                <a:rPr lang="fr-FR" sz="1600" b="1" dirty="0" err="1" smtClean="0">
                  <a:solidFill>
                    <a:schemeClr val="bg1"/>
                  </a:solidFill>
                  <a:latin typeface="Rockwell" pitchFamily="18" charset="0"/>
                </a:rPr>
                <a:t>aggregation</a:t>
              </a:r>
              <a:r>
                <a:rPr lang="fr-FR" sz="1600" b="1" dirty="0" smtClean="0">
                  <a:solidFill>
                    <a:schemeClr val="bg1"/>
                  </a:solidFill>
                  <a:latin typeface="Rockwell" pitchFamily="18" charset="0"/>
                </a:rPr>
                <a:t> </a:t>
              </a:r>
            </a:p>
            <a:p>
              <a:pPr algn="ctr"/>
              <a:r>
                <a:rPr lang="fr-FR" sz="1600" b="1" dirty="0" smtClean="0">
                  <a:solidFill>
                    <a:schemeClr val="bg1"/>
                  </a:solidFill>
                </a:rPr>
                <a:t>Co-agrégation</a:t>
              </a:r>
              <a:endParaRPr lang="fr-FR" sz="1600" b="1" dirty="0">
                <a:solidFill>
                  <a:schemeClr val="bg1"/>
                </a:solidFill>
              </a:endParaRPr>
            </a:p>
          </p:txBody>
        </p:sp>
        <p:sp>
          <p:nvSpPr>
            <p:cNvPr id="36" name="Flèche courbée vers le haut 35"/>
            <p:cNvSpPr/>
            <p:nvPr/>
          </p:nvSpPr>
          <p:spPr>
            <a:xfrm rot="21300381">
              <a:off x="2382126" y="4192873"/>
              <a:ext cx="1950858" cy="652657"/>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Flèche courbée vers le bas 36"/>
            <p:cNvSpPr/>
            <p:nvPr/>
          </p:nvSpPr>
          <p:spPr>
            <a:xfrm>
              <a:off x="2428860" y="3214686"/>
              <a:ext cx="1714512" cy="571504"/>
            </a:xfrm>
            <a:prstGeom prst="curved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18" name="Image 17" descr="https://encrypted-tbn3.gstatic.com/images?q=tbn:ANd9GcRS6XTj9mF5Hfor2o2T7_3v7qccQm8uuY9XG6zY97cBmTEo7fVc4A"/>
          <p:cNvPicPr/>
          <p:nvPr/>
        </p:nvPicPr>
        <p:blipFill>
          <a:blip r:embed="rId5">
            <a:lum bright="-10000" contrast="52000"/>
          </a:blip>
          <a:srcRect l="11492" r="15245" b="24107"/>
          <a:stretch>
            <a:fillRect/>
          </a:stretch>
        </p:blipFill>
        <p:spPr bwMode="auto">
          <a:xfrm>
            <a:off x="4903568" y="3357562"/>
            <a:ext cx="4097588" cy="3245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INKPAD\AppData\Local\Packages\Microsoft.Windows.Photos_8wekyb3d8bbwe\TempState\ShareServiceTempFolder\Macro-and-microscopic-manifestation-of-the-coaggregation-ability-of-Lactobacillus-sp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6832848" cy="3752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4379620"/>
            <a:ext cx="8856984" cy="1569660"/>
          </a:xfrm>
          <a:prstGeom prst="rect">
            <a:avLst/>
          </a:prstGeom>
        </p:spPr>
        <p:txBody>
          <a:bodyPr wrap="square">
            <a:spAutoFit/>
          </a:bodyPr>
          <a:lstStyle/>
          <a:p>
            <a:pPr algn="just"/>
            <a:r>
              <a:rPr lang="en-US" sz="1600" b="1" dirty="0">
                <a:solidFill>
                  <a:srgbClr val="FF0000"/>
                </a:solidFill>
                <a:latin typeface="Rockwell" pitchFamily="18" charset="0"/>
              </a:rPr>
              <a:t>Macro</a:t>
            </a:r>
            <a:r>
              <a:rPr lang="en-US" sz="1600" b="1" dirty="0">
                <a:latin typeface="Rockwell" pitchFamily="18" charset="0"/>
              </a:rPr>
              <a:t>- and </a:t>
            </a:r>
            <a:r>
              <a:rPr lang="en-US" sz="1600" b="1" dirty="0">
                <a:solidFill>
                  <a:srgbClr val="FF0000"/>
                </a:solidFill>
                <a:latin typeface="Rockwell" pitchFamily="18" charset="0"/>
              </a:rPr>
              <a:t>microscopic</a:t>
            </a:r>
            <a:r>
              <a:rPr lang="en-US" sz="1600" b="1" dirty="0">
                <a:latin typeface="Rockwell" pitchFamily="18" charset="0"/>
              </a:rPr>
              <a:t> manifestation of the </a:t>
            </a:r>
            <a:r>
              <a:rPr lang="en-US" sz="1600" b="1" dirty="0" err="1">
                <a:solidFill>
                  <a:srgbClr val="FF0000"/>
                </a:solidFill>
                <a:latin typeface="Rockwell" pitchFamily="18" charset="0"/>
              </a:rPr>
              <a:t>coaggregation</a:t>
            </a:r>
            <a:r>
              <a:rPr lang="en-US" sz="1600" b="1" dirty="0">
                <a:solidFill>
                  <a:srgbClr val="FF0000"/>
                </a:solidFill>
                <a:latin typeface="Rockwell" pitchFamily="18" charset="0"/>
              </a:rPr>
              <a:t> ability </a:t>
            </a:r>
            <a:r>
              <a:rPr lang="en-US" sz="1600" b="1" dirty="0">
                <a:latin typeface="Rockwell" pitchFamily="18" charset="0"/>
              </a:rPr>
              <a:t>of </a:t>
            </a:r>
            <a:r>
              <a:rPr lang="en-US" sz="1600" b="1" i="1" dirty="0">
                <a:solidFill>
                  <a:srgbClr val="FF0000"/>
                </a:solidFill>
                <a:latin typeface="Rockwell" pitchFamily="18" charset="0"/>
              </a:rPr>
              <a:t>Lactobacillus</a:t>
            </a:r>
            <a:r>
              <a:rPr lang="en-US" sz="1600" b="1" dirty="0">
                <a:latin typeface="Rockwell" pitchFamily="18" charset="0"/>
              </a:rPr>
              <a:t> </a:t>
            </a:r>
            <a:r>
              <a:rPr lang="en-US" sz="1600" b="1" dirty="0">
                <a:solidFill>
                  <a:srgbClr val="FF0000"/>
                </a:solidFill>
                <a:latin typeface="Rockwell" pitchFamily="18" charset="0"/>
              </a:rPr>
              <a:t>spp</a:t>
            </a:r>
            <a:r>
              <a:rPr lang="en-US" sz="1600" b="1" dirty="0">
                <a:latin typeface="Rockwell" pitchFamily="18" charset="0"/>
              </a:rPr>
              <a:t>. strains. </a:t>
            </a:r>
            <a:endParaRPr lang="en-US" sz="1600" b="1" dirty="0" smtClean="0">
              <a:latin typeface="Rockwell" pitchFamily="18" charset="0"/>
            </a:endParaRPr>
          </a:p>
          <a:p>
            <a:pPr marL="342900" indent="-342900" algn="just">
              <a:buAutoNum type="alphaLcParenBoth"/>
            </a:pPr>
            <a:r>
              <a:rPr lang="en-US" sz="1600" b="1" dirty="0" smtClean="0">
                <a:latin typeface="Rockwell" pitchFamily="18" charset="0"/>
              </a:rPr>
              <a:t>Microscopic </a:t>
            </a:r>
            <a:r>
              <a:rPr lang="en-US" sz="1600" b="1" dirty="0">
                <a:latin typeface="Rockwell" pitchFamily="18" charset="0"/>
              </a:rPr>
              <a:t>view of </a:t>
            </a:r>
            <a:r>
              <a:rPr lang="en-US" sz="1600" b="1" dirty="0" err="1">
                <a:latin typeface="Rockwell" pitchFamily="18" charset="0"/>
              </a:rPr>
              <a:t>coaggregation</a:t>
            </a:r>
            <a:r>
              <a:rPr lang="en-US" sz="1600" b="1" dirty="0">
                <a:latin typeface="Rockwell" pitchFamily="18" charset="0"/>
              </a:rPr>
              <a:t> between </a:t>
            </a:r>
            <a:r>
              <a:rPr lang="en-US" sz="1600" b="1" i="1" dirty="0">
                <a:solidFill>
                  <a:srgbClr val="FF0000"/>
                </a:solidFill>
                <a:latin typeface="Rockwell" pitchFamily="18" charset="0"/>
              </a:rPr>
              <a:t>L. acidophilus </a:t>
            </a:r>
            <a:r>
              <a:rPr lang="en-US" sz="1600" b="1" dirty="0">
                <a:latin typeface="Rockwell" pitchFamily="18" charset="0"/>
              </a:rPr>
              <a:t>S1 and </a:t>
            </a:r>
            <a:r>
              <a:rPr lang="en-US" sz="1600" b="1" i="1" dirty="0">
                <a:solidFill>
                  <a:srgbClr val="FF0000"/>
                </a:solidFill>
                <a:latin typeface="Rockwell" pitchFamily="18" charset="0"/>
              </a:rPr>
              <a:t>E. coli </a:t>
            </a:r>
            <a:r>
              <a:rPr lang="en-US" sz="1600" b="1" dirty="0">
                <a:latin typeface="Rockwell" pitchFamily="18" charset="0"/>
              </a:rPr>
              <a:t>ATCC 11229. </a:t>
            </a:r>
            <a:endParaRPr lang="en-US" sz="1600" b="1" dirty="0" smtClean="0">
              <a:latin typeface="Rockwell" pitchFamily="18" charset="0"/>
            </a:endParaRPr>
          </a:p>
          <a:p>
            <a:pPr marL="342900" indent="-342900" algn="just">
              <a:buAutoNum type="alphaLcParenBoth"/>
            </a:pPr>
            <a:r>
              <a:rPr lang="en-US" sz="1600" b="1" dirty="0" smtClean="0">
                <a:latin typeface="Rockwell" pitchFamily="18" charset="0"/>
              </a:rPr>
              <a:t>Left </a:t>
            </a:r>
            <a:r>
              <a:rPr lang="en-US" sz="1600" b="1" dirty="0">
                <a:latin typeface="Rockwell" pitchFamily="18" charset="0"/>
              </a:rPr>
              <a:t>tube shows </a:t>
            </a:r>
            <a:r>
              <a:rPr lang="en-US" sz="1600" b="1" dirty="0" err="1">
                <a:latin typeface="Rockwell" pitchFamily="18" charset="0"/>
              </a:rPr>
              <a:t>coaggregation</a:t>
            </a:r>
            <a:r>
              <a:rPr lang="en-US" sz="1600" b="1" dirty="0">
                <a:latin typeface="Rockwell" pitchFamily="18" charset="0"/>
              </a:rPr>
              <a:t> of </a:t>
            </a:r>
            <a:r>
              <a:rPr lang="en-US" sz="1600" b="1" i="1" dirty="0">
                <a:solidFill>
                  <a:srgbClr val="FF0000"/>
                </a:solidFill>
                <a:latin typeface="Rockwell" pitchFamily="18" charset="0"/>
              </a:rPr>
              <a:t>L. acidophilus </a:t>
            </a:r>
            <a:r>
              <a:rPr lang="en-US" sz="1600" b="1" dirty="0">
                <a:latin typeface="Rockwell" pitchFamily="18" charset="0"/>
              </a:rPr>
              <a:t>S1, the right tube shows </a:t>
            </a:r>
            <a:r>
              <a:rPr lang="en-US" sz="1600" b="1" dirty="0" err="1">
                <a:latin typeface="Rockwell" pitchFamily="18" charset="0"/>
              </a:rPr>
              <a:t>coaggregation</a:t>
            </a:r>
            <a:r>
              <a:rPr lang="en-US" sz="1600" b="1" dirty="0">
                <a:latin typeface="Rockwell" pitchFamily="18" charset="0"/>
              </a:rPr>
              <a:t> of </a:t>
            </a:r>
            <a:r>
              <a:rPr lang="en-US" sz="1600" b="1" i="1" dirty="0">
                <a:solidFill>
                  <a:srgbClr val="FF0000"/>
                </a:solidFill>
                <a:latin typeface="Rockwell" pitchFamily="18" charset="0"/>
              </a:rPr>
              <a:t>L. </a:t>
            </a:r>
            <a:r>
              <a:rPr lang="en-US" sz="1600" b="1" i="1" dirty="0" err="1">
                <a:solidFill>
                  <a:srgbClr val="FF0000"/>
                </a:solidFill>
                <a:latin typeface="Rockwell" pitchFamily="18" charset="0"/>
              </a:rPr>
              <a:t>crispatus</a:t>
            </a:r>
            <a:r>
              <a:rPr lang="en-US" sz="1600" b="1" i="1" dirty="0">
                <a:solidFill>
                  <a:srgbClr val="FF0000"/>
                </a:solidFill>
                <a:latin typeface="Rockwell" pitchFamily="18" charset="0"/>
              </a:rPr>
              <a:t> </a:t>
            </a:r>
            <a:r>
              <a:rPr lang="en-US" sz="1600" b="1" dirty="0">
                <a:latin typeface="Rockwell" pitchFamily="18" charset="0"/>
              </a:rPr>
              <a:t>O3 with </a:t>
            </a:r>
            <a:r>
              <a:rPr lang="en-US" sz="1600" b="1" i="1" dirty="0">
                <a:solidFill>
                  <a:srgbClr val="FF0000"/>
                </a:solidFill>
                <a:latin typeface="Rockwell" pitchFamily="18" charset="0"/>
              </a:rPr>
              <a:t>E. coli </a:t>
            </a:r>
            <a:r>
              <a:rPr lang="en-US" sz="1600" b="1" dirty="0">
                <a:latin typeface="Rockwell" pitchFamily="18" charset="0"/>
              </a:rPr>
              <a:t>ATCC 11229. </a:t>
            </a:r>
            <a:endParaRPr lang="fr-FR" sz="1600" b="1" dirty="0">
              <a:latin typeface="Rockwell" pitchFamily="18" charset="0"/>
            </a:endParaRPr>
          </a:p>
        </p:txBody>
      </p:sp>
    </p:spTree>
    <p:extLst>
      <p:ext uri="{BB962C8B-B14F-4D97-AF65-F5344CB8AC3E}">
        <p14:creationId xmlns:p14="http://schemas.microsoft.com/office/powerpoint/2010/main" val="1487148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INKPAD\Desktop\Younessnip.jpg"/>
          <p:cNvPicPr>
            <a:picLocks noChangeAspect="1" noChangeArrowheads="1"/>
          </p:cNvPicPr>
          <p:nvPr/>
        </p:nvPicPr>
        <p:blipFill rotWithShape="1">
          <a:blip r:embed="rId2">
            <a:extLst>
              <a:ext uri="{28A0092B-C50C-407E-A947-70E740481C1C}">
                <a14:useLocalDpi xmlns:a14="http://schemas.microsoft.com/office/drawing/2010/main" val="0"/>
              </a:ext>
            </a:extLst>
          </a:blip>
          <a:srcRect l="5338" t="20362" r="4042" b="1966"/>
          <a:stretch/>
        </p:blipFill>
        <p:spPr bwMode="auto">
          <a:xfrm>
            <a:off x="800100" y="1772816"/>
            <a:ext cx="7471064" cy="44305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63688" y="393692"/>
            <a:ext cx="5184576" cy="369332"/>
          </a:xfrm>
          <a:prstGeom prst="rect">
            <a:avLst/>
          </a:prstGeom>
        </p:spPr>
        <p:txBody>
          <a:bodyPr wrap="square">
            <a:spAutoFit/>
          </a:bodyPr>
          <a:lstStyle/>
          <a:p>
            <a:pPr algn="ctr"/>
            <a:r>
              <a:rPr lang="fr-FR" b="1" dirty="0" smtClean="0">
                <a:solidFill>
                  <a:srgbClr val="FF0000"/>
                </a:solidFill>
                <a:latin typeface="Rockwell" pitchFamily="18" charset="0"/>
              </a:rPr>
              <a:t>Conclusion on </a:t>
            </a:r>
            <a:r>
              <a:rPr lang="fr-FR" b="1" dirty="0" err="1" smtClean="0">
                <a:solidFill>
                  <a:srgbClr val="FF0000"/>
                </a:solidFill>
                <a:latin typeface="Rockwell" pitchFamily="18" charset="0"/>
              </a:rPr>
              <a:t>Probiotic</a:t>
            </a:r>
            <a:r>
              <a:rPr lang="fr-FR" b="1" dirty="0" smtClean="0">
                <a:solidFill>
                  <a:srgbClr val="FF0000"/>
                </a:solidFill>
                <a:latin typeface="Rockwell" pitchFamily="18" charset="0"/>
              </a:rPr>
              <a:t> </a:t>
            </a:r>
            <a:r>
              <a:rPr lang="fr-FR" b="1" dirty="0" err="1" smtClean="0">
                <a:solidFill>
                  <a:srgbClr val="FF0000"/>
                </a:solidFill>
                <a:latin typeface="Rockwell" pitchFamily="18" charset="0"/>
              </a:rPr>
              <a:t>Mechanisms</a:t>
            </a:r>
            <a:r>
              <a:rPr lang="fr-FR" b="1" dirty="0" smtClean="0">
                <a:solidFill>
                  <a:srgbClr val="FF0000"/>
                </a:solidFill>
                <a:latin typeface="Rockwell" pitchFamily="18" charset="0"/>
              </a:rPr>
              <a:t> </a:t>
            </a:r>
            <a:endParaRPr lang="fr-FR" dirty="0">
              <a:solidFill>
                <a:srgbClr val="FF0000"/>
              </a:solidFill>
            </a:endParaRPr>
          </a:p>
        </p:txBody>
      </p:sp>
      <p:sp>
        <p:nvSpPr>
          <p:cNvPr id="3" name="ZoneTexte 2"/>
          <p:cNvSpPr txBox="1"/>
          <p:nvPr/>
        </p:nvSpPr>
        <p:spPr>
          <a:xfrm>
            <a:off x="539552" y="1556792"/>
            <a:ext cx="1656184" cy="261610"/>
          </a:xfrm>
          <a:prstGeom prst="rect">
            <a:avLst/>
          </a:prstGeom>
          <a:noFill/>
        </p:spPr>
        <p:txBody>
          <a:bodyPr wrap="square" rtlCol="0">
            <a:spAutoFit/>
          </a:bodyPr>
          <a:lstStyle/>
          <a:p>
            <a:r>
              <a:rPr lang="fr-FR" sz="1100" b="1" dirty="0" err="1" smtClean="0">
                <a:latin typeface="Rockwell" pitchFamily="18" charset="0"/>
              </a:rPr>
              <a:t>a.Coaggregation</a:t>
            </a:r>
            <a:endParaRPr lang="fr-FR" sz="1100" b="1" dirty="0">
              <a:latin typeface="Rockwell" pitchFamily="18" charset="0"/>
            </a:endParaRPr>
          </a:p>
        </p:txBody>
      </p:sp>
      <p:sp>
        <p:nvSpPr>
          <p:cNvPr id="5" name="ZoneTexte 4"/>
          <p:cNvSpPr txBox="1"/>
          <p:nvPr/>
        </p:nvSpPr>
        <p:spPr>
          <a:xfrm>
            <a:off x="2195736" y="1556792"/>
            <a:ext cx="2232248" cy="261610"/>
          </a:xfrm>
          <a:prstGeom prst="rect">
            <a:avLst/>
          </a:prstGeom>
          <a:noFill/>
        </p:spPr>
        <p:txBody>
          <a:bodyPr wrap="square" rtlCol="0">
            <a:spAutoFit/>
          </a:bodyPr>
          <a:lstStyle/>
          <a:p>
            <a:r>
              <a:rPr lang="fr-FR" sz="1100" b="1" dirty="0" err="1" smtClean="0">
                <a:latin typeface="Rockwell" pitchFamily="18" charset="0"/>
              </a:rPr>
              <a:t>b.Biosurfactant</a:t>
            </a:r>
            <a:r>
              <a:rPr lang="fr-FR" sz="1100" b="1" dirty="0" smtClean="0">
                <a:latin typeface="Rockwell" pitchFamily="18" charset="0"/>
              </a:rPr>
              <a:t> production</a:t>
            </a:r>
            <a:endParaRPr lang="fr-FR" sz="1100" b="1" dirty="0">
              <a:latin typeface="Rockwell" pitchFamily="18" charset="0"/>
            </a:endParaRPr>
          </a:p>
        </p:txBody>
      </p:sp>
      <p:sp>
        <p:nvSpPr>
          <p:cNvPr id="6" name="ZoneTexte 5"/>
          <p:cNvSpPr txBox="1"/>
          <p:nvPr/>
        </p:nvSpPr>
        <p:spPr>
          <a:xfrm>
            <a:off x="4427984" y="1412776"/>
            <a:ext cx="1656184" cy="430887"/>
          </a:xfrm>
          <a:prstGeom prst="rect">
            <a:avLst/>
          </a:prstGeom>
          <a:noFill/>
        </p:spPr>
        <p:txBody>
          <a:bodyPr wrap="square" rtlCol="0">
            <a:spAutoFit/>
          </a:bodyPr>
          <a:lstStyle/>
          <a:p>
            <a:r>
              <a:rPr lang="fr-FR" sz="1100" b="1" dirty="0" err="1" smtClean="0">
                <a:latin typeface="Rockwell" pitchFamily="18" charset="0"/>
              </a:rPr>
              <a:t>c.Bacteriocin</a:t>
            </a:r>
            <a:r>
              <a:rPr lang="fr-FR" sz="1100" b="1" dirty="0" smtClean="0">
                <a:latin typeface="Rockwell" pitchFamily="18" charset="0"/>
              </a:rPr>
              <a:t> and H2O2 production</a:t>
            </a:r>
            <a:endParaRPr lang="fr-FR" sz="1100" b="1" dirty="0">
              <a:latin typeface="Rockwell" pitchFamily="18" charset="0"/>
            </a:endParaRPr>
          </a:p>
        </p:txBody>
      </p:sp>
      <p:sp>
        <p:nvSpPr>
          <p:cNvPr id="7" name="ZoneTexte 6"/>
          <p:cNvSpPr txBox="1"/>
          <p:nvPr/>
        </p:nvSpPr>
        <p:spPr>
          <a:xfrm>
            <a:off x="6621415" y="1500900"/>
            <a:ext cx="1656184" cy="261610"/>
          </a:xfrm>
          <a:prstGeom prst="rect">
            <a:avLst/>
          </a:prstGeom>
          <a:noFill/>
        </p:spPr>
        <p:txBody>
          <a:bodyPr wrap="square" rtlCol="0">
            <a:spAutoFit/>
          </a:bodyPr>
          <a:lstStyle/>
          <a:p>
            <a:r>
              <a:rPr lang="fr-FR" sz="1100" b="1" dirty="0" err="1" smtClean="0">
                <a:latin typeface="Rockwell" pitchFamily="18" charset="0"/>
              </a:rPr>
              <a:t>d.Signalling</a:t>
            </a:r>
            <a:r>
              <a:rPr lang="fr-FR" sz="1100" b="1" dirty="0" smtClean="0">
                <a:latin typeface="Rockwell" pitchFamily="18" charset="0"/>
              </a:rPr>
              <a:t> effects</a:t>
            </a:r>
            <a:endParaRPr lang="fr-FR" sz="1100" b="1" dirty="0">
              <a:latin typeface="Rockwell" pitchFamily="18" charset="0"/>
            </a:endParaRPr>
          </a:p>
        </p:txBody>
      </p:sp>
      <p:sp>
        <p:nvSpPr>
          <p:cNvPr id="8" name="ZoneTexte 7"/>
          <p:cNvSpPr txBox="1"/>
          <p:nvPr/>
        </p:nvSpPr>
        <p:spPr>
          <a:xfrm>
            <a:off x="6516216" y="3933056"/>
            <a:ext cx="2520280" cy="261610"/>
          </a:xfrm>
          <a:prstGeom prst="rect">
            <a:avLst/>
          </a:prstGeom>
          <a:noFill/>
        </p:spPr>
        <p:txBody>
          <a:bodyPr wrap="square" rtlCol="0">
            <a:spAutoFit/>
          </a:bodyPr>
          <a:lstStyle/>
          <a:p>
            <a:r>
              <a:rPr lang="fr-FR" sz="1100" b="1" dirty="0" err="1" smtClean="0">
                <a:latin typeface="Rockwell" pitchFamily="18" charset="0"/>
              </a:rPr>
              <a:t>g.Modulation</a:t>
            </a:r>
            <a:r>
              <a:rPr lang="fr-FR" sz="1100" b="1" dirty="0" smtClean="0">
                <a:latin typeface="Rockwell" pitchFamily="18" charset="0"/>
              </a:rPr>
              <a:t> of </a:t>
            </a:r>
            <a:r>
              <a:rPr lang="fr-FR" sz="1100" b="1" dirty="0" err="1" smtClean="0">
                <a:latin typeface="Rockwell" pitchFamily="18" charset="0"/>
              </a:rPr>
              <a:t>hight</a:t>
            </a:r>
            <a:r>
              <a:rPr lang="fr-FR" sz="1100" b="1" dirty="0" smtClean="0">
                <a:latin typeface="Rockwell" pitchFamily="18" charset="0"/>
              </a:rPr>
              <a:t> </a:t>
            </a:r>
            <a:r>
              <a:rPr lang="fr-FR" sz="1100" b="1" dirty="0" err="1" smtClean="0">
                <a:latin typeface="Rockwell" pitchFamily="18" charset="0"/>
              </a:rPr>
              <a:t>junctions</a:t>
            </a:r>
            <a:endParaRPr lang="fr-FR" sz="1100" b="1" dirty="0">
              <a:latin typeface="Rockwell" pitchFamily="18" charset="0"/>
            </a:endParaRPr>
          </a:p>
        </p:txBody>
      </p:sp>
      <p:sp>
        <p:nvSpPr>
          <p:cNvPr id="9" name="ZoneTexte 8"/>
          <p:cNvSpPr txBox="1"/>
          <p:nvPr/>
        </p:nvSpPr>
        <p:spPr>
          <a:xfrm>
            <a:off x="3671900" y="3933056"/>
            <a:ext cx="1692188" cy="261610"/>
          </a:xfrm>
          <a:prstGeom prst="rect">
            <a:avLst/>
          </a:prstGeom>
          <a:noFill/>
        </p:spPr>
        <p:txBody>
          <a:bodyPr wrap="square" rtlCol="0">
            <a:spAutoFit/>
          </a:bodyPr>
          <a:lstStyle/>
          <a:p>
            <a:r>
              <a:rPr lang="fr-FR" sz="1100" b="1" dirty="0" err="1" smtClean="0">
                <a:latin typeface="Rockwell" pitchFamily="18" charset="0"/>
              </a:rPr>
              <a:t>f.Immunomodulation</a:t>
            </a:r>
            <a:endParaRPr lang="fr-FR" sz="1100" b="1" dirty="0">
              <a:latin typeface="Rockwell" pitchFamily="18" charset="0"/>
            </a:endParaRPr>
          </a:p>
        </p:txBody>
      </p:sp>
      <p:sp>
        <p:nvSpPr>
          <p:cNvPr id="10" name="ZoneTexte 9"/>
          <p:cNvSpPr txBox="1"/>
          <p:nvPr/>
        </p:nvSpPr>
        <p:spPr>
          <a:xfrm>
            <a:off x="400692" y="3726484"/>
            <a:ext cx="1863824" cy="261610"/>
          </a:xfrm>
          <a:prstGeom prst="rect">
            <a:avLst/>
          </a:prstGeom>
          <a:noFill/>
        </p:spPr>
        <p:txBody>
          <a:bodyPr wrap="square" rtlCol="0">
            <a:spAutoFit/>
          </a:bodyPr>
          <a:lstStyle/>
          <a:p>
            <a:r>
              <a:rPr lang="fr-FR" sz="1100" b="1" dirty="0" err="1" smtClean="0">
                <a:latin typeface="Rockwell" pitchFamily="18" charset="0"/>
              </a:rPr>
              <a:t>e.Competitive</a:t>
            </a:r>
            <a:r>
              <a:rPr lang="fr-FR" sz="1100" b="1" dirty="0" smtClean="0">
                <a:latin typeface="Rockwell" pitchFamily="18" charset="0"/>
              </a:rPr>
              <a:t> exclusion</a:t>
            </a:r>
            <a:endParaRPr lang="fr-FR" sz="1100" b="1" dirty="0">
              <a:latin typeface="Rockwell" pitchFamily="18" charset="0"/>
            </a:endParaRPr>
          </a:p>
        </p:txBody>
      </p:sp>
    </p:spTree>
    <p:extLst>
      <p:ext uri="{BB962C8B-B14F-4D97-AF65-F5344CB8AC3E}">
        <p14:creationId xmlns:p14="http://schemas.microsoft.com/office/powerpoint/2010/main" val="116983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47342" y="1065870"/>
            <a:ext cx="8501122" cy="1643050"/>
            <a:chOff x="71406" y="777838"/>
            <a:chExt cx="8501122" cy="1643050"/>
          </a:xfrm>
        </p:grpSpPr>
        <p:grpSp>
          <p:nvGrpSpPr>
            <p:cNvPr id="6" name="Groupe 5"/>
            <p:cNvGrpSpPr/>
            <p:nvPr/>
          </p:nvGrpSpPr>
          <p:grpSpPr>
            <a:xfrm>
              <a:off x="71406" y="777838"/>
              <a:ext cx="3492482" cy="1643050"/>
              <a:chOff x="90551" y="214290"/>
              <a:chExt cx="3258494" cy="1643050"/>
            </a:xfrm>
          </p:grpSpPr>
          <p:sp>
            <p:nvSpPr>
              <p:cNvPr id="7" name="Text Box 8"/>
              <p:cNvSpPr txBox="1">
                <a:spLocks noChangeArrowheads="1"/>
              </p:cNvSpPr>
              <p:nvPr/>
            </p:nvSpPr>
            <p:spPr bwMode="auto">
              <a:xfrm>
                <a:off x="1064801" y="714356"/>
                <a:ext cx="2284244" cy="400110"/>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fr-FR" sz="2000" b="1" dirty="0" err="1">
                    <a:solidFill>
                      <a:schemeClr val="bg1"/>
                    </a:solidFill>
                    <a:latin typeface="Times New Roman" pitchFamily="18" charset="0"/>
                    <a:cs typeface="Arial" pitchFamily="34" charset="0"/>
                  </a:rPr>
                  <a:t>Who</a:t>
                </a:r>
                <a:r>
                  <a:rPr lang="fr-FR" sz="2000" b="1" dirty="0">
                    <a:solidFill>
                      <a:schemeClr val="bg1"/>
                    </a:solidFill>
                    <a:latin typeface="Times New Roman" pitchFamily="18" charset="0"/>
                    <a:cs typeface="Arial" pitchFamily="34" charset="0"/>
                  </a:rPr>
                  <a:t> are </a:t>
                </a:r>
                <a:r>
                  <a:rPr lang="fr-FR" sz="2000" b="1" dirty="0" smtClean="0">
                    <a:solidFill>
                      <a:schemeClr val="bg1"/>
                    </a:solidFill>
                    <a:latin typeface="Times New Roman" pitchFamily="18" charset="0"/>
                    <a:cs typeface="Arial" pitchFamily="34" charset="0"/>
                  </a:rPr>
                  <a:t>probiotics?</a:t>
                </a:r>
                <a:endParaRPr kumimoji="0" lang="fr-FR"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8" name="Picture 128" descr="image32-003"/>
              <p:cNvPicPr>
                <a:picLocks noChangeAspect="1" noChangeArrowheads="1"/>
              </p:cNvPicPr>
              <p:nvPr/>
            </p:nvPicPr>
            <p:blipFill>
              <a:blip r:embed="rId2"/>
              <a:srcRect/>
              <a:stretch>
                <a:fillRect/>
              </a:stretch>
            </p:blipFill>
            <p:spPr bwMode="auto">
              <a:xfrm>
                <a:off x="90551" y="214290"/>
                <a:ext cx="974250" cy="1643050"/>
              </a:xfrm>
              <a:prstGeom prst="rect">
                <a:avLst/>
              </a:prstGeom>
              <a:noFill/>
              <a:ln w="9525">
                <a:noFill/>
                <a:miter lim="800000"/>
                <a:headEnd/>
                <a:tailEnd/>
              </a:ln>
            </p:spPr>
          </p:pic>
        </p:grpSp>
        <p:grpSp>
          <p:nvGrpSpPr>
            <p:cNvPr id="13" name="Groupe 12"/>
            <p:cNvGrpSpPr/>
            <p:nvPr/>
          </p:nvGrpSpPr>
          <p:grpSpPr>
            <a:xfrm>
              <a:off x="3214678" y="777838"/>
              <a:ext cx="5357850" cy="1200329"/>
              <a:chOff x="3214678" y="214290"/>
              <a:chExt cx="5357850" cy="1200329"/>
            </a:xfrm>
          </p:grpSpPr>
          <p:sp>
            <p:nvSpPr>
              <p:cNvPr id="14" name="ZoneTexte 13"/>
              <p:cNvSpPr txBox="1"/>
              <p:nvPr/>
            </p:nvSpPr>
            <p:spPr>
              <a:xfrm>
                <a:off x="4429124" y="214290"/>
                <a:ext cx="4143404" cy="1200329"/>
              </a:xfrm>
              <a:prstGeom prst="rect">
                <a:avLst/>
              </a:prstGeom>
              <a:noFill/>
            </p:spPr>
            <p:txBody>
              <a:bodyPr wrap="square" rtlCol="0">
                <a:spAutoFit/>
              </a:bodyPr>
              <a:lstStyle/>
              <a:p>
                <a:pPr algn="just"/>
                <a:r>
                  <a:rPr lang="en-US" b="1" dirty="0"/>
                  <a:t>Different </a:t>
                </a:r>
                <a:r>
                  <a:rPr lang="en-US" b="1" dirty="0">
                    <a:solidFill>
                      <a:srgbClr val="FF0000"/>
                    </a:solidFill>
                  </a:rPr>
                  <a:t>bacterial strains </a:t>
                </a:r>
                <a:r>
                  <a:rPr lang="en-US" b="1" dirty="0"/>
                  <a:t>as well as </a:t>
                </a:r>
                <a:r>
                  <a:rPr lang="en-US" b="1" dirty="0">
                    <a:solidFill>
                      <a:srgbClr val="FF0000"/>
                    </a:solidFill>
                  </a:rPr>
                  <a:t>yeasts</a:t>
                </a:r>
                <a:r>
                  <a:rPr lang="en-US" b="1" dirty="0"/>
                  <a:t> are </a:t>
                </a:r>
                <a:r>
                  <a:rPr lang="en-US" b="1" dirty="0">
                    <a:solidFill>
                      <a:srgbClr val="FF0000"/>
                    </a:solidFill>
                  </a:rPr>
                  <a:t>considered probiotics</a:t>
                </a:r>
                <a:r>
                  <a:rPr lang="en-US" b="1" dirty="0"/>
                  <a:t>. Probiotic bacteria </a:t>
                </a:r>
                <a:r>
                  <a:rPr lang="en-US" b="1" dirty="0">
                    <a:solidFill>
                      <a:srgbClr val="FF0000"/>
                    </a:solidFill>
                  </a:rPr>
                  <a:t>are mainly lactic acid bacteria</a:t>
                </a:r>
                <a:r>
                  <a:rPr lang="en-US" b="1" dirty="0"/>
                  <a:t> and </a:t>
                </a:r>
                <a:r>
                  <a:rPr lang="en-US" b="1" dirty="0" err="1">
                    <a:solidFill>
                      <a:srgbClr val="FF0000"/>
                    </a:solidFill>
                  </a:rPr>
                  <a:t>Bifidobacteria</a:t>
                </a:r>
                <a:r>
                  <a:rPr lang="en-US" b="1" dirty="0" smtClean="0"/>
                  <a:t>.</a:t>
                </a:r>
                <a:endParaRPr lang="fr-FR" dirty="0"/>
              </a:p>
            </p:txBody>
          </p:sp>
          <p:sp>
            <p:nvSpPr>
              <p:cNvPr id="15" name="Flèche courbée vers le bas 14"/>
              <p:cNvSpPr/>
              <p:nvPr/>
            </p:nvSpPr>
            <p:spPr>
              <a:xfrm>
                <a:off x="3214678" y="214290"/>
                <a:ext cx="1214446" cy="357190"/>
              </a:xfrm>
              <a:prstGeom prst="curved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grpSp>
        <p:nvGrpSpPr>
          <p:cNvPr id="22" name="Groupe 21"/>
          <p:cNvGrpSpPr/>
          <p:nvPr/>
        </p:nvGrpSpPr>
        <p:grpSpPr>
          <a:xfrm>
            <a:off x="533094" y="3658158"/>
            <a:ext cx="8215370" cy="1643050"/>
            <a:chOff x="533094" y="3082094"/>
            <a:chExt cx="8215370" cy="1643050"/>
          </a:xfrm>
        </p:grpSpPr>
        <p:grpSp>
          <p:nvGrpSpPr>
            <p:cNvPr id="16" name="Groupe 15"/>
            <p:cNvGrpSpPr/>
            <p:nvPr/>
          </p:nvGrpSpPr>
          <p:grpSpPr>
            <a:xfrm>
              <a:off x="533094" y="3082094"/>
              <a:ext cx="2857520" cy="1643050"/>
              <a:chOff x="357158" y="214290"/>
              <a:chExt cx="2857520" cy="1643050"/>
            </a:xfrm>
          </p:grpSpPr>
          <p:sp>
            <p:nvSpPr>
              <p:cNvPr id="17" name="Text Box 8"/>
              <p:cNvSpPr txBox="1">
                <a:spLocks noChangeArrowheads="1"/>
              </p:cNvSpPr>
              <p:nvPr/>
            </p:nvSpPr>
            <p:spPr bwMode="auto">
              <a:xfrm>
                <a:off x="1285852" y="714356"/>
                <a:ext cx="1928826" cy="400110"/>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bg1"/>
                    </a:solidFill>
                    <a:effectLst/>
                    <a:latin typeface="Rockwell" pitchFamily="18" charset="0"/>
                    <a:cs typeface="Arial" pitchFamily="34" charset="0"/>
                  </a:rPr>
                  <a:t>Qui sont-ils?</a:t>
                </a:r>
                <a:endParaRPr kumimoji="0" lang="fr-FR" sz="2000" b="0" i="0" u="none" strike="noStrike" cap="none" normalizeH="0" baseline="0" dirty="0" smtClean="0">
                  <a:ln>
                    <a:noFill/>
                  </a:ln>
                  <a:solidFill>
                    <a:schemeClr val="bg1"/>
                  </a:solidFill>
                  <a:effectLst/>
                  <a:latin typeface="Rockwell" pitchFamily="18" charset="0"/>
                  <a:cs typeface="Arial" pitchFamily="34" charset="0"/>
                </a:endParaRPr>
              </a:p>
            </p:txBody>
          </p:sp>
          <p:pic>
            <p:nvPicPr>
              <p:cNvPr id="18" name="Picture 128" descr="image32-003"/>
              <p:cNvPicPr>
                <a:picLocks noChangeAspect="1" noChangeArrowheads="1"/>
              </p:cNvPicPr>
              <p:nvPr/>
            </p:nvPicPr>
            <p:blipFill>
              <a:blip r:embed="rId2"/>
              <a:srcRect/>
              <a:stretch>
                <a:fillRect/>
              </a:stretch>
            </p:blipFill>
            <p:spPr bwMode="auto">
              <a:xfrm>
                <a:off x="357158" y="214290"/>
                <a:ext cx="928694" cy="1643050"/>
              </a:xfrm>
              <a:prstGeom prst="rect">
                <a:avLst/>
              </a:prstGeom>
              <a:noFill/>
              <a:ln w="9525">
                <a:noFill/>
                <a:miter lim="800000"/>
                <a:headEnd/>
                <a:tailEnd/>
              </a:ln>
            </p:spPr>
          </p:pic>
        </p:grpSp>
        <p:grpSp>
          <p:nvGrpSpPr>
            <p:cNvPr id="19" name="Groupe 18"/>
            <p:cNvGrpSpPr/>
            <p:nvPr/>
          </p:nvGrpSpPr>
          <p:grpSpPr>
            <a:xfrm>
              <a:off x="3390614" y="3082094"/>
              <a:ext cx="5357850" cy="1569660"/>
              <a:chOff x="3214678" y="214290"/>
              <a:chExt cx="5357850" cy="1569660"/>
            </a:xfrm>
          </p:grpSpPr>
          <p:sp>
            <p:nvSpPr>
              <p:cNvPr id="20" name="ZoneTexte 19"/>
              <p:cNvSpPr txBox="1"/>
              <p:nvPr/>
            </p:nvSpPr>
            <p:spPr>
              <a:xfrm>
                <a:off x="4429124" y="214290"/>
                <a:ext cx="4143404" cy="1569660"/>
              </a:xfrm>
              <a:prstGeom prst="rect">
                <a:avLst/>
              </a:prstGeom>
              <a:noFill/>
            </p:spPr>
            <p:txBody>
              <a:bodyPr wrap="square" rtlCol="0">
                <a:spAutoFit/>
              </a:bodyPr>
              <a:lstStyle/>
              <a:p>
                <a:pPr algn="just"/>
                <a:r>
                  <a:rPr lang="fr-FR" sz="1600" b="1" dirty="0" smtClean="0">
                    <a:solidFill>
                      <a:srgbClr val="0070C0"/>
                    </a:solidFill>
                    <a:latin typeface="Rockwell" pitchFamily="18" charset="0"/>
                  </a:rPr>
                  <a:t>Sont considérés comme </a:t>
                </a:r>
                <a:r>
                  <a:rPr lang="fr-FR" sz="1600" b="1" dirty="0" err="1" smtClean="0">
                    <a:solidFill>
                      <a:srgbClr val="0070C0"/>
                    </a:solidFill>
                    <a:latin typeface="Rockwell" pitchFamily="18" charset="0"/>
                  </a:rPr>
                  <a:t>probiotiques</a:t>
                </a:r>
                <a:r>
                  <a:rPr lang="fr-FR" sz="1600" b="1" dirty="0" smtClean="0">
                    <a:latin typeface="Rockwell" pitchFamily="18" charset="0"/>
                  </a:rPr>
                  <a:t>, </a:t>
                </a:r>
                <a:r>
                  <a:rPr lang="fr-FR" sz="1600" b="1" dirty="0" smtClean="0">
                    <a:solidFill>
                      <a:srgbClr val="FF0000"/>
                    </a:solidFill>
                    <a:latin typeface="Rockwell" pitchFamily="18" charset="0"/>
                  </a:rPr>
                  <a:t>différentes souches bactériennes </a:t>
                </a:r>
                <a:r>
                  <a:rPr lang="fr-FR" sz="1600" b="1" dirty="0" smtClean="0">
                    <a:solidFill>
                      <a:srgbClr val="0070C0"/>
                    </a:solidFill>
                    <a:latin typeface="Rockwell" pitchFamily="18" charset="0"/>
                  </a:rPr>
                  <a:t>ainsi que les</a:t>
                </a:r>
                <a:r>
                  <a:rPr lang="fr-FR" sz="1600" b="1" dirty="0" smtClean="0">
                    <a:latin typeface="Rockwell" pitchFamily="18" charset="0"/>
                  </a:rPr>
                  <a:t> </a:t>
                </a:r>
                <a:r>
                  <a:rPr lang="fr-FR" sz="1600" b="1" dirty="0" smtClean="0">
                    <a:solidFill>
                      <a:srgbClr val="FF0000"/>
                    </a:solidFill>
                    <a:latin typeface="Rockwell" pitchFamily="18" charset="0"/>
                  </a:rPr>
                  <a:t>levures</a:t>
                </a:r>
                <a:r>
                  <a:rPr lang="fr-FR" sz="1600" b="1" dirty="0" smtClean="0">
                    <a:latin typeface="Rockwell" pitchFamily="18" charset="0"/>
                  </a:rPr>
                  <a:t>. </a:t>
                </a:r>
                <a:r>
                  <a:rPr lang="fr-FR" sz="1600" b="1" dirty="0" smtClean="0">
                    <a:solidFill>
                      <a:srgbClr val="0070C0"/>
                    </a:solidFill>
                    <a:latin typeface="Rockwell" pitchFamily="18" charset="0"/>
                  </a:rPr>
                  <a:t>Les bactéries </a:t>
                </a:r>
                <a:r>
                  <a:rPr lang="fr-FR" sz="1600" b="1" dirty="0" err="1" smtClean="0">
                    <a:solidFill>
                      <a:srgbClr val="0070C0"/>
                    </a:solidFill>
                    <a:latin typeface="Rockwell" pitchFamily="18" charset="0"/>
                  </a:rPr>
                  <a:t>probiotiques</a:t>
                </a:r>
                <a:r>
                  <a:rPr lang="fr-FR" sz="1600" b="1" dirty="0" smtClean="0">
                    <a:solidFill>
                      <a:srgbClr val="0070C0"/>
                    </a:solidFill>
                    <a:latin typeface="Rockwell" pitchFamily="18" charset="0"/>
                  </a:rPr>
                  <a:t> sont principalement des </a:t>
                </a:r>
                <a:r>
                  <a:rPr lang="fr-FR" sz="1600" b="1" dirty="0" smtClean="0">
                    <a:solidFill>
                      <a:srgbClr val="FF0000"/>
                    </a:solidFill>
                    <a:latin typeface="Rockwell" pitchFamily="18" charset="0"/>
                  </a:rPr>
                  <a:t>bactéries lactiques </a:t>
                </a:r>
                <a:r>
                  <a:rPr lang="fr-FR" sz="1600" b="1" dirty="0" smtClean="0">
                    <a:solidFill>
                      <a:srgbClr val="0070C0"/>
                    </a:solidFill>
                    <a:latin typeface="Rockwell" pitchFamily="18" charset="0"/>
                  </a:rPr>
                  <a:t>et</a:t>
                </a:r>
                <a:r>
                  <a:rPr lang="fr-FR" sz="1600" b="1" dirty="0" smtClean="0">
                    <a:latin typeface="Rockwell" pitchFamily="18" charset="0"/>
                  </a:rPr>
                  <a:t> </a:t>
                </a:r>
                <a:r>
                  <a:rPr lang="fr-FR" sz="1600" b="1" dirty="0" smtClean="0">
                    <a:solidFill>
                      <a:srgbClr val="FF0000"/>
                    </a:solidFill>
                    <a:latin typeface="Rockwell" pitchFamily="18" charset="0"/>
                  </a:rPr>
                  <a:t>des </a:t>
                </a:r>
                <a:r>
                  <a:rPr lang="fr-FR" sz="1600" b="1" dirty="0" err="1" smtClean="0">
                    <a:solidFill>
                      <a:srgbClr val="FF0000"/>
                    </a:solidFill>
                    <a:latin typeface="Rockwell" pitchFamily="18" charset="0"/>
                  </a:rPr>
                  <a:t>Bifidobactéries</a:t>
                </a:r>
                <a:r>
                  <a:rPr lang="fr-FR" sz="1600" b="1" dirty="0" smtClean="0">
                    <a:latin typeface="Rockwell" pitchFamily="18" charset="0"/>
                  </a:rPr>
                  <a:t>.</a:t>
                </a:r>
                <a:endParaRPr lang="fr-FR" sz="1600" dirty="0">
                  <a:latin typeface="Rockwell" pitchFamily="18" charset="0"/>
                </a:endParaRPr>
              </a:p>
            </p:txBody>
          </p:sp>
          <p:sp>
            <p:nvSpPr>
              <p:cNvPr id="21" name="Flèche courbée vers le bas 20"/>
              <p:cNvSpPr/>
              <p:nvPr/>
            </p:nvSpPr>
            <p:spPr>
              <a:xfrm>
                <a:off x="3214678" y="214290"/>
                <a:ext cx="1214446" cy="357190"/>
              </a:xfrm>
              <a:prstGeom prst="curved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spTree>
    <p:extLst>
      <p:ext uri="{BB962C8B-B14F-4D97-AF65-F5344CB8AC3E}">
        <p14:creationId xmlns:p14="http://schemas.microsoft.com/office/powerpoint/2010/main" val="22994784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igure 1.3 :Guide pour l’évaluation des probiotiques en utilisation alimentaire.Tiré et traduit de FAO/WHO (2002)."/>
          <p:cNvPicPr/>
          <p:nvPr/>
        </p:nvPicPr>
        <p:blipFill>
          <a:blip r:embed="rId2"/>
          <a:srcRect/>
          <a:stretch>
            <a:fillRect/>
          </a:stretch>
        </p:blipFill>
        <p:spPr bwMode="auto">
          <a:xfrm>
            <a:off x="357158" y="500042"/>
            <a:ext cx="8001056" cy="6217278"/>
          </a:xfrm>
          <a:prstGeom prst="rect">
            <a:avLst/>
          </a:prstGeom>
          <a:noFill/>
          <a:ln w="9525">
            <a:noFill/>
            <a:miter lim="800000"/>
            <a:headEnd/>
            <a:tailEnd/>
          </a:ln>
        </p:spPr>
      </p:pic>
      <p:sp>
        <p:nvSpPr>
          <p:cNvPr id="3" name="Text Box 8"/>
          <p:cNvSpPr txBox="1">
            <a:spLocks noChangeArrowheads="1"/>
          </p:cNvSpPr>
          <p:nvPr/>
        </p:nvSpPr>
        <p:spPr bwMode="auto">
          <a:xfrm>
            <a:off x="1571604" y="71414"/>
            <a:ext cx="6215106" cy="338554"/>
          </a:xfrm>
          <a:prstGeom prst="rect">
            <a:avLst/>
          </a:prstGeom>
          <a:solidFill>
            <a:schemeClr val="accent2"/>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fr-FR" sz="1600" b="1" dirty="0" smtClean="0">
                <a:solidFill>
                  <a:schemeClr val="bg1"/>
                </a:solidFill>
              </a:rPr>
              <a:t>Guide pour l’évaluation des </a:t>
            </a:r>
            <a:r>
              <a:rPr lang="fr-FR" sz="1600" b="1" dirty="0" err="1" smtClean="0">
                <a:solidFill>
                  <a:schemeClr val="bg1"/>
                </a:solidFill>
              </a:rPr>
              <a:t>probiotiques</a:t>
            </a:r>
            <a:r>
              <a:rPr lang="fr-FR" sz="1600" b="1" dirty="0" smtClean="0">
                <a:solidFill>
                  <a:schemeClr val="bg1"/>
                </a:solidFill>
              </a:rPr>
              <a:t> en utilisation alimentaire</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15436" cy="1508105"/>
          </a:xfrm>
          <a:prstGeom prst="rect">
            <a:avLst/>
          </a:prstGeom>
        </p:spPr>
        <p:txBody>
          <a:bodyPr wrap="square">
            <a:spAutoFit/>
          </a:bodyPr>
          <a:lstStyle/>
          <a:p>
            <a:pPr algn="just">
              <a:buFont typeface="Wingdings" pitchFamily="2" charset="2"/>
              <a:buChar char="ü"/>
            </a:pPr>
            <a:r>
              <a:rPr lang="en-US" sz="1600" b="1" dirty="0">
                <a:latin typeface="Rockwell" pitchFamily="18" charset="0"/>
                <a:cs typeface="Arial" pitchFamily="34" charset="0"/>
              </a:rPr>
              <a:t>An </a:t>
            </a:r>
            <a:r>
              <a:rPr lang="en-US" sz="1600" b="1" dirty="0">
                <a:solidFill>
                  <a:srgbClr val="FF0000"/>
                </a:solidFill>
                <a:latin typeface="Rockwell" pitchFamily="18" charset="0"/>
                <a:cs typeface="Arial" pitchFamily="34" charset="0"/>
              </a:rPr>
              <a:t>FAO/WHO</a:t>
            </a:r>
            <a:r>
              <a:rPr lang="en-US" sz="1600" b="1" dirty="0">
                <a:latin typeface="Rockwell" pitchFamily="18" charset="0"/>
                <a:cs typeface="Arial" pitchFamily="34" charset="0"/>
              </a:rPr>
              <a:t> working group has </a:t>
            </a:r>
            <a:r>
              <a:rPr lang="en-US" sz="1600" b="1" dirty="0">
                <a:solidFill>
                  <a:srgbClr val="FF0000"/>
                </a:solidFill>
                <a:latin typeface="Rockwell" pitchFamily="18" charset="0"/>
                <a:cs typeface="Arial" pitchFamily="34" charset="0"/>
              </a:rPr>
              <a:t>defined the steps to follow </a:t>
            </a:r>
            <a:r>
              <a:rPr lang="en-US" sz="1600" b="1" dirty="0">
                <a:latin typeface="Rockwell" pitchFamily="18" charset="0"/>
                <a:cs typeface="Arial" pitchFamily="34" charset="0"/>
              </a:rPr>
              <a:t>for evaluating the effectiveness of probiotic strains </a:t>
            </a:r>
            <a:r>
              <a:rPr lang="en-US" sz="1600" b="1" dirty="0">
                <a:solidFill>
                  <a:srgbClr val="FF0000"/>
                </a:solidFill>
                <a:latin typeface="Rockwell" pitchFamily="18" charset="0"/>
                <a:cs typeface="Arial" pitchFamily="34" charset="0"/>
              </a:rPr>
              <a:t>in food use </a:t>
            </a:r>
            <a:r>
              <a:rPr lang="en-US" sz="1600" b="1" dirty="0">
                <a:latin typeface="Rockwell" pitchFamily="18" charset="0"/>
                <a:cs typeface="Arial" pitchFamily="34" charset="0"/>
              </a:rPr>
              <a:t>(figure).</a:t>
            </a:r>
            <a:endParaRPr lang="fr-FR" sz="1600" b="1" dirty="0">
              <a:latin typeface="Rockwell" pitchFamily="18" charset="0"/>
              <a:cs typeface="Arial" pitchFamily="34" charset="0"/>
            </a:endParaRPr>
          </a:p>
          <a:p>
            <a:pPr algn="just"/>
            <a:endParaRPr lang="fr-FR" sz="1600" b="1" dirty="0" smtClean="0">
              <a:latin typeface="Rockwell" pitchFamily="18" charset="0"/>
              <a:cs typeface="Arial" pitchFamily="34" charset="0"/>
            </a:endParaRPr>
          </a:p>
          <a:p>
            <a:pPr algn="just">
              <a:buFont typeface="Wingdings" pitchFamily="2" charset="2"/>
              <a:buChar char="ü"/>
            </a:pPr>
            <a:r>
              <a:rPr lang="fr-FR" sz="1400" b="1" dirty="0" smtClean="0">
                <a:latin typeface="Rockwell" pitchFamily="18" charset="0"/>
                <a:cs typeface="Arial" pitchFamily="34" charset="0"/>
              </a:rPr>
              <a:t>Un groupe de travail </a:t>
            </a:r>
            <a:r>
              <a:rPr lang="fr-FR" sz="1400" b="1" dirty="0" smtClean="0">
                <a:solidFill>
                  <a:srgbClr val="FF0000"/>
                </a:solidFill>
                <a:latin typeface="Rockwell" pitchFamily="18" charset="0"/>
                <a:cs typeface="Arial" pitchFamily="34" charset="0"/>
              </a:rPr>
              <a:t>FAO/WHO</a:t>
            </a:r>
            <a:r>
              <a:rPr lang="fr-FR" sz="1400" b="1" dirty="0" smtClean="0">
                <a:latin typeface="Rockwell" pitchFamily="18" charset="0"/>
                <a:cs typeface="Arial" pitchFamily="34" charset="0"/>
              </a:rPr>
              <a:t> a défini </a:t>
            </a:r>
            <a:r>
              <a:rPr lang="fr-FR" sz="1400" b="1" dirty="0" smtClean="0">
                <a:solidFill>
                  <a:srgbClr val="FF0000"/>
                </a:solidFill>
                <a:latin typeface="Rockwell" pitchFamily="18" charset="0"/>
                <a:cs typeface="Arial" pitchFamily="34" charset="0"/>
              </a:rPr>
              <a:t>les étapes à suivre </a:t>
            </a:r>
            <a:r>
              <a:rPr lang="fr-FR" sz="1400" b="1" dirty="0" smtClean="0">
                <a:latin typeface="Rockwell" pitchFamily="18" charset="0"/>
                <a:cs typeface="Arial" pitchFamily="34" charset="0"/>
              </a:rPr>
              <a:t>pour l’</a:t>
            </a:r>
            <a:r>
              <a:rPr lang="fr-FR" sz="1400" b="1" dirty="0" smtClean="0">
                <a:solidFill>
                  <a:srgbClr val="FF0000"/>
                </a:solidFill>
                <a:latin typeface="Rockwell" pitchFamily="18" charset="0"/>
                <a:cs typeface="Arial" pitchFamily="34" charset="0"/>
              </a:rPr>
              <a:t>évaluation</a:t>
            </a:r>
            <a:r>
              <a:rPr lang="fr-FR" sz="1400" b="1" dirty="0" smtClean="0">
                <a:latin typeface="Rockwell" pitchFamily="18" charset="0"/>
                <a:cs typeface="Arial" pitchFamily="34" charset="0"/>
              </a:rPr>
              <a:t> de l’</a:t>
            </a:r>
            <a:r>
              <a:rPr lang="fr-FR" sz="1400" b="1" dirty="0" smtClean="0">
                <a:solidFill>
                  <a:srgbClr val="FF0000"/>
                </a:solidFill>
                <a:latin typeface="Rockwell" pitchFamily="18" charset="0"/>
                <a:cs typeface="Arial" pitchFamily="34" charset="0"/>
              </a:rPr>
              <a:t>efficacité </a:t>
            </a:r>
            <a:r>
              <a:rPr lang="fr-FR" sz="1400" b="1" dirty="0" smtClean="0">
                <a:latin typeface="Rockwell" pitchFamily="18" charset="0"/>
                <a:cs typeface="Arial" pitchFamily="34" charset="0"/>
              </a:rPr>
              <a:t>des souches </a:t>
            </a:r>
            <a:r>
              <a:rPr lang="fr-FR" sz="1400" b="1" dirty="0" err="1" smtClean="0">
                <a:latin typeface="Rockwell" pitchFamily="18" charset="0"/>
                <a:cs typeface="Arial" pitchFamily="34" charset="0"/>
              </a:rPr>
              <a:t>probiotiques</a:t>
            </a:r>
            <a:r>
              <a:rPr lang="fr-FR" sz="1400" b="1" dirty="0" smtClean="0">
                <a:latin typeface="Rockwell" pitchFamily="18" charset="0"/>
                <a:cs typeface="Arial" pitchFamily="34" charset="0"/>
              </a:rPr>
              <a:t> en </a:t>
            </a:r>
            <a:r>
              <a:rPr lang="fr-FR" sz="1400" b="1" dirty="0" smtClean="0">
                <a:solidFill>
                  <a:srgbClr val="FF0000"/>
                </a:solidFill>
                <a:latin typeface="Rockwell" pitchFamily="18" charset="0"/>
                <a:cs typeface="Arial" pitchFamily="34" charset="0"/>
              </a:rPr>
              <a:t>utilisation alimentaire (figure)</a:t>
            </a:r>
            <a:r>
              <a:rPr lang="fr-FR" sz="1400" b="1" dirty="0" smtClean="0">
                <a:latin typeface="Rockwell" pitchFamily="18" charset="0"/>
                <a:cs typeface="Arial" pitchFamily="34" charset="0"/>
              </a:rPr>
              <a:t>. </a:t>
            </a:r>
          </a:p>
          <a:p>
            <a:pPr algn="just"/>
            <a:endParaRPr lang="fr-FR" sz="1600" b="1" dirty="0" smtClean="0">
              <a:latin typeface="Arial" pitchFamily="34" charset="0"/>
              <a:cs typeface="Arial" pitchFamily="34" charset="0"/>
            </a:endParaRPr>
          </a:p>
        </p:txBody>
      </p:sp>
      <p:sp>
        <p:nvSpPr>
          <p:cNvPr id="3" name="Rectangle 2"/>
          <p:cNvSpPr/>
          <p:nvPr/>
        </p:nvSpPr>
        <p:spPr>
          <a:xfrm>
            <a:off x="192919" y="1793833"/>
            <a:ext cx="8715436" cy="3170099"/>
          </a:xfrm>
          <a:prstGeom prst="rect">
            <a:avLst/>
          </a:prstGeom>
        </p:spPr>
        <p:txBody>
          <a:bodyPr wrap="square">
            <a:spAutoFit/>
          </a:bodyPr>
          <a:lstStyle/>
          <a:p>
            <a:pPr algn="just">
              <a:buFont typeface="Wingdings" pitchFamily="2" charset="2"/>
              <a:buChar char="ü"/>
            </a:pPr>
            <a:endParaRPr lang="fr-FR" sz="1600" b="1" dirty="0" smtClean="0">
              <a:latin typeface="Arial" pitchFamily="34" charset="0"/>
              <a:cs typeface="Arial" pitchFamily="34" charset="0"/>
            </a:endParaRPr>
          </a:p>
          <a:p>
            <a:pPr algn="just">
              <a:buFont typeface="Wingdings" pitchFamily="2" charset="2"/>
              <a:buChar char="ü"/>
            </a:pPr>
            <a:r>
              <a:rPr lang="en-US" sz="1600" b="1" dirty="0">
                <a:solidFill>
                  <a:srgbClr val="FF0000"/>
                </a:solidFill>
                <a:latin typeface="Rockwell" pitchFamily="18" charset="0"/>
                <a:cs typeface="Arial" pitchFamily="34" charset="0"/>
              </a:rPr>
              <a:t>The first steps </a:t>
            </a:r>
            <a:r>
              <a:rPr lang="en-US" sz="1600" b="1" dirty="0">
                <a:latin typeface="Rockwell" pitchFamily="18" charset="0"/>
                <a:cs typeface="Arial" pitchFamily="34" charset="0"/>
              </a:rPr>
              <a:t>of the guide concern the identification, functional characterization and safety assessment of the probiotic strain</a:t>
            </a:r>
            <a:r>
              <a:rPr lang="en-US" sz="1600" b="1" dirty="0" smtClean="0">
                <a:latin typeface="Arial" pitchFamily="34" charset="0"/>
                <a:cs typeface="Arial" pitchFamily="34" charset="0"/>
              </a:rPr>
              <a:t>.</a:t>
            </a:r>
          </a:p>
          <a:p>
            <a:pPr algn="just"/>
            <a:endParaRPr lang="en-US" sz="1600" b="1" dirty="0">
              <a:latin typeface="Arial" pitchFamily="34" charset="0"/>
              <a:cs typeface="Arial" pitchFamily="34" charset="0"/>
            </a:endParaRPr>
          </a:p>
          <a:p>
            <a:pPr algn="just">
              <a:buFont typeface="Wingdings" pitchFamily="2" charset="2"/>
              <a:buChar char="ü"/>
            </a:pPr>
            <a:r>
              <a:rPr lang="fr-FR" sz="1400" b="1" dirty="0" smtClean="0">
                <a:latin typeface="Arial" pitchFamily="34" charset="0"/>
                <a:cs typeface="Arial" pitchFamily="34" charset="0"/>
              </a:rPr>
              <a:t>Les </a:t>
            </a:r>
            <a:r>
              <a:rPr lang="fr-FR" sz="1400" b="1" dirty="0" smtClean="0">
                <a:solidFill>
                  <a:srgbClr val="FF0000"/>
                </a:solidFill>
                <a:latin typeface="Arial" pitchFamily="34" charset="0"/>
                <a:cs typeface="Arial" pitchFamily="34" charset="0"/>
              </a:rPr>
              <a:t>premières étapes </a:t>
            </a:r>
            <a:r>
              <a:rPr lang="fr-FR" sz="1400" b="1" dirty="0" smtClean="0">
                <a:latin typeface="Arial" pitchFamily="34" charset="0"/>
                <a:cs typeface="Arial" pitchFamily="34" charset="0"/>
              </a:rPr>
              <a:t>du guide concernent </a:t>
            </a:r>
            <a:r>
              <a:rPr lang="fr-FR" sz="1400" b="1" dirty="0" smtClean="0">
                <a:solidFill>
                  <a:srgbClr val="FF0000"/>
                </a:solidFill>
                <a:latin typeface="Arial" pitchFamily="34" charset="0"/>
                <a:cs typeface="Arial" pitchFamily="34" charset="0"/>
              </a:rPr>
              <a:t>l’identification</a:t>
            </a:r>
            <a:r>
              <a:rPr lang="fr-FR" sz="1400" b="1" dirty="0" smtClean="0">
                <a:latin typeface="Arial" pitchFamily="34" charset="0"/>
                <a:cs typeface="Arial" pitchFamily="34" charset="0"/>
              </a:rPr>
              <a:t>, la </a:t>
            </a:r>
            <a:r>
              <a:rPr lang="fr-FR" sz="1400" b="1" dirty="0" smtClean="0">
                <a:solidFill>
                  <a:srgbClr val="FF0000"/>
                </a:solidFill>
                <a:latin typeface="Arial" pitchFamily="34" charset="0"/>
                <a:cs typeface="Arial" pitchFamily="34" charset="0"/>
              </a:rPr>
              <a:t>caractérisation fonctionnelle</a:t>
            </a:r>
            <a:r>
              <a:rPr lang="fr-FR" sz="1400" b="1" dirty="0" smtClean="0">
                <a:latin typeface="Arial" pitchFamily="34" charset="0"/>
                <a:cs typeface="Arial" pitchFamily="34" charset="0"/>
              </a:rPr>
              <a:t> et </a:t>
            </a:r>
            <a:r>
              <a:rPr lang="fr-FR" sz="1400" b="1" dirty="0" smtClean="0">
                <a:solidFill>
                  <a:srgbClr val="FF0000"/>
                </a:solidFill>
                <a:latin typeface="Arial" pitchFamily="34" charset="0"/>
                <a:cs typeface="Arial" pitchFamily="34" charset="0"/>
              </a:rPr>
              <a:t>l’évaluation de la sécurité</a:t>
            </a:r>
            <a:r>
              <a:rPr lang="fr-FR" sz="1400" b="1" dirty="0" smtClean="0">
                <a:latin typeface="Arial" pitchFamily="34" charset="0"/>
                <a:cs typeface="Arial" pitchFamily="34" charset="0"/>
              </a:rPr>
              <a:t> de la souche </a:t>
            </a:r>
            <a:r>
              <a:rPr lang="fr-FR" sz="1400" b="1" dirty="0" err="1" smtClean="0">
                <a:latin typeface="Arial" pitchFamily="34" charset="0"/>
                <a:cs typeface="Arial" pitchFamily="34" charset="0"/>
              </a:rPr>
              <a:t>probiotique</a:t>
            </a:r>
            <a:r>
              <a:rPr lang="fr-FR" sz="1400" b="1" dirty="0" smtClean="0">
                <a:latin typeface="Arial" pitchFamily="34" charset="0"/>
                <a:cs typeface="Arial" pitchFamily="34" charset="0"/>
              </a:rPr>
              <a:t>. </a:t>
            </a:r>
          </a:p>
          <a:p>
            <a:pPr algn="just"/>
            <a:endParaRPr lang="fr-FR" sz="1600" b="1" dirty="0" smtClean="0">
              <a:solidFill>
                <a:srgbClr val="FF0000"/>
              </a:solidFill>
              <a:latin typeface="Arial" pitchFamily="34" charset="0"/>
              <a:cs typeface="Arial" pitchFamily="34" charset="0"/>
            </a:endParaRPr>
          </a:p>
          <a:p>
            <a:pPr algn="just"/>
            <a:endParaRPr lang="fr-FR" sz="1600" b="1" dirty="0" smtClean="0">
              <a:solidFill>
                <a:srgbClr val="FF0000"/>
              </a:solidFill>
              <a:latin typeface="Arial" pitchFamily="34" charset="0"/>
              <a:cs typeface="Arial" pitchFamily="34" charset="0"/>
            </a:endParaRPr>
          </a:p>
          <a:p>
            <a:pPr algn="just">
              <a:buFont typeface="Wingdings" pitchFamily="2" charset="2"/>
              <a:buChar char="ü"/>
            </a:pPr>
            <a:r>
              <a:rPr lang="en-US" sz="1600" b="1" dirty="0">
                <a:solidFill>
                  <a:srgbClr val="FF0000"/>
                </a:solidFill>
                <a:latin typeface="Rockwell" pitchFamily="18" charset="0"/>
                <a:cs typeface="Arial" pitchFamily="34" charset="0"/>
              </a:rPr>
              <a:t>The main in vitro tests </a:t>
            </a:r>
            <a:r>
              <a:rPr lang="en-US" sz="1600" b="1" dirty="0">
                <a:latin typeface="Rockwell" pitchFamily="18" charset="0"/>
                <a:cs typeface="Arial" pitchFamily="34" charset="0"/>
              </a:rPr>
              <a:t>to be carried out (</a:t>
            </a:r>
            <a:r>
              <a:rPr lang="en-US" sz="1600" b="1" dirty="0">
                <a:solidFill>
                  <a:srgbClr val="FF0000"/>
                </a:solidFill>
                <a:latin typeface="Rockwell" pitchFamily="18" charset="0"/>
                <a:cs typeface="Arial" pitchFamily="34" charset="0"/>
              </a:rPr>
              <a:t>resistance to gastrointestinal conditions, adhesion to intestinal cells, etc.</a:t>
            </a:r>
            <a:r>
              <a:rPr lang="en-US" sz="1600" b="1" dirty="0">
                <a:latin typeface="Rockwell" pitchFamily="18" charset="0"/>
                <a:cs typeface="Arial" pitchFamily="34" charset="0"/>
              </a:rPr>
              <a:t>) must then be verified using animal models</a:t>
            </a:r>
            <a:r>
              <a:rPr lang="en-US" sz="1600" b="1" dirty="0" smtClean="0">
                <a:latin typeface="Rockwell" pitchFamily="18" charset="0"/>
                <a:cs typeface="Arial" pitchFamily="34" charset="0"/>
              </a:rPr>
              <a:t>.</a:t>
            </a:r>
          </a:p>
          <a:p>
            <a:pPr algn="just"/>
            <a:endParaRPr lang="fr-FR" sz="1600" b="1" dirty="0">
              <a:latin typeface="Rockwell" pitchFamily="18" charset="0"/>
              <a:cs typeface="Arial" pitchFamily="34" charset="0"/>
            </a:endParaRPr>
          </a:p>
          <a:p>
            <a:pPr algn="just">
              <a:buFont typeface="Wingdings" pitchFamily="2" charset="2"/>
              <a:buChar char="ü"/>
            </a:pPr>
            <a:r>
              <a:rPr lang="fr-FR" sz="1400" b="1" dirty="0" smtClean="0">
                <a:solidFill>
                  <a:srgbClr val="FF0000"/>
                </a:solidFill>
                <a:latin typeface="Arial" pitchFamily="34" charset="0"/>
                <a:cs typeface="Arial" pitchFamily="34" charset="0"/>
              </a:rPr>
              <a:t>Les principaux tests </a:t>
            </a:r>
            <a:r>
              <a:rPr lang="fr-FR" sz="1400" b="1" i="1" dirty="0" smtClean="0">
                <a:solidFill>
                  <a:srgbClr val="FF0000"/>
                </a:solidFill>
                <a:latin typeface="Arial" pitchFamily="34" charset="0"/>
                <a:cs typeface="Arial" pitchFamily="34" charset="0"/>
              </a:rPr>
              <a:t>in vitro</a:t>
            </a:r>
            <a:r>
              <a:rPr lang="fr-FR" sz="1400" b="1" dirty="0" smtClean="0">
                <a:latin typeface="Arial" pitchFamily="34" charset="0"/>
                <a:cs typeface="Arial" pitchFamily="34" charset="0"/>
              </a:rPr>
              <a:t> à réaliser (</a:t>
            </a:r>
            <a:r>
              <a:rPr lang="fr-FR" sz="1400" b="1" dirty="0" smtClean="0">
                <a:solidFill>
                  <a:srgbClr val="0070C0"/>
                </a:solidFill>
                <a:latin typeface="Arial" pitchFamily="34" charset="0"/>
                <a:cs typeface="Arial" pitchFamily="34" charset="0"/>
              </a:rPr>
              <a:t>résistance aux conditions gastro-intestinales, adhésion aux cellules intestinales</a:t>
            </a:r>
            <a:r>
              <a:rPr lang="fr-FR" sz="1400" b="1" dirty="0" smtClean="0">
                <a:latin typeface="Arial" pitchFamily="34" charset="0"/>
                <a:cs typeface="Arial" pitchFamily="34" charset="0"/>
              </a:rPr>
              <a:t>,….) doivent ensuite être vérifiés à l’aide de modèles animaux.</a:t>
            </a:r>
          </a:p>
        </p:txBody>
      </p:sp>
      <p:sp>
        <p:nvSpPr>
          <p:cNvPr id="4" name="Rectangle 3"/>
          <p:cNvSpPr/>
          <p:nvPr/>
        </p:nvSpPr>
        <p:spPr>
          <a:xfrm>
            <a:off x="249052" y="5119444"/>
            <a:ext cx="8715436" cy="1261884"/>
          </a:xfrm>
          <a:prstGeom prst="rect">
            <a:avLst/>
          </a:prstGeom>
        </p:spPr>
        <p:txBody>
          <a:bodyPr wrap="square">
            <a:spAutoFit/>
          </a:bodyPr>
          <a:lstStyle/>
          <a:p>
            <a:pPr algn="just">
              <a:buFont typeface="Wingdings" pitchFamily="2" charset="2"/>
              <a:buChar char="ü"/>
            </a:pPr>
            <a:r>
              <a:rPr lang="en-US" sz="1600" b="1" dirty="0">
                <a:latin typeface="Rockwell" pitchFamily="18" charset="0"/>
                <a:cs typeface="Arial" pitchFamily="34" charset="0"/>
              </a:rPr>
              <a:t>At the </a:t>
            </a:r>
            <a:r>
              <a:rPr lang="en-US" sz="1600" b="1" dirty="0">
                <a:solidFill>
                  <a:srgbClr val="FF0000"/>
                </a:solidFill>
                <a:latin typeface="Rockwell" pitchFamily="18" charset="0"/>
                <a:cs typeface="Arial" pitchFamily="34" charset="0"/>
              </a:rPr>
              <a:t>same time</a:t>
            </a:r>
            <a:r>
              <a:rPr lang="en-US" sz="1600" b="1" dirty="0">
                <a:latin typeface="Rockwell" pitchFamily="18" charset="0"/>
                <a:cs typeface="Arial" pitchFamily="34" charset="0"/>
              </a:rPr>
              <a:t>, the </a:t>
            </a:r>
            <a:r>
              <a:rPr lang="en-US" sz="1600" b="1" dirty="0">
                <a:solidFill>
                  <a:srgbClr val="FF0000"/>
                </a:solidFill>
                <a:latin typeface="Rockwell" pitchFamily="18" charset="0"/>
                <a:cs typeface="Arial" pitchFamily="34" charset="0"/>
              </a:rPr>
              <a:t>safety linked </a:t>
            </a:r>
            <a:r>
              <a:rPr lang="en-US" sz="1600" b="1" dirty="0">
                <a:latin typeface="Rockwell" pitchFamily="18" charset="0"/>
                <a:cs typeface="Arial" pitchFamily="34" charset="0"/>
              </a:rPr>
              <a:t>to the use of </a:t>
            </a:r>
            <a:r>
              <a:rPr lang="en-US" sz="1600" b="1" dirty="0" smtClean="0">
                <a:latin typeface="Rockwell" pitchFamily="18" charset="0"/>
                <a:cs typeface="Arial" pitchFamily="34" charset="0"/>
              </a:rPr>
              <a:t>probiotic </a:t>
            </a:r>
            <a:r>
              <a:rPr lang="en-US" sz="1600" b="1" dirty="0">
                <a:latin typeface="Rockwell" pitchFamily="18" charset="0"/>
                <a:cs typeface="Arial" pitchFamily="34" charset="0"/>
              </a:rPr>
              <a:t>strain must be verified in vivo and during a </a:t>
            </a:r>
            <a:r>
              <a:rPr lang="en-US" sz="1600" b="1" dirty="0" smtClean="0">
                <a:latin typeface="Rockwell" pitchFamily="18" charset="0"/>
                <a:cs typeface="Arial" pitchFamily="34" charset="0"/>
              </a:rPr>
              <a:t>clinical </a:t>
            </a:r>
            <a:r>
              <a:rPr lang="en-US" sz="1600" b="1" dirty="0" smtClean="0">
                <a:latin typeface="Rockwell" pitchFamily="18" charset="0"/>
                <a:cs typeface="Arial" pitchFamily="34" charset="0"/>
              </a:rPr>
              <a:t>study </a:t>
            </a:r>
            <a:r>
              <a:rPr lang="en-US" sz="1600" b="1" dirty="0" smtClean="0">
                <a:solidFill>
                  <a:srgbClr val="FF0000"/>
                </a:solidFill>
                <a:latin typeface="Rockwell" pitchFamily="18" charset="0"/>
                <a:cs typeface="Arial" pitchFamily="34" charset="0"/>
              </a:rPr>
              <a:t>phase </a:t>
            </a:r>
            <a:r>
              <a:rPr lang="en-US" sz="1600" b="1" dirty="0">
                <a:solidFill>
                  <a:srgbClr val="FF0000"/>
                </a:solidFill>
                <a:latin typeface="Rockwell" pitchFamily="18" charset="0"/>
                <a:cs typeface="Arial" pitchFamily="34" charset="0"/>
              </a:rPr>
              <a:t>1</a:t>
            </a:r>
            <a:r>
              <a:rPr lang="en-US" sz="1600" b="1" dirty="0">
                <a:latin typeface="Rockwell" pitchFamily="18" charset="0"/>
                <a:cs typeface="Arial" pitchFamily="34" charset="0"/>
              </a:rPr>
              <a:t>.</a:t>
            </a:r>
            <a:endParaRPr lang="en-US" sz="1600" b="1" dirty="0" smtClean="0">
              <a:latin typeface="Rockwell" pitchFamily="18" charset="0"/>
              <a:cs typeface="Arial" pitchFamily="34" charset="0"/>
            </a:endParaRPr>
          </a:p>
          <a:p>
            <a:pPr algn="just"/>
            <a:endParaRPr lang="fr-FR" sz="1600" b="1" dirty="0" smtClean="0">
              <a:solidFill>
                <a:srgbClr val="FF0000"/>
              </a:solidFill>
              <a:latin typeface="Arial" pitchFamily="34" charset="0"/>
              <a:cs typeface="Arial" pitchFamily="34" charset="0"/>
            </a:endParaRPr>
          </a:p>
          <a:p>
            <a:pPr algn="just">
              <a:buFont typeface="Wingdings" pitchFamily="2" charset="2"/>
              <a:buChar char="ü"/>
            </a:pPr>
            <a:r>
              <a:rPr lang="fr-FR" sz="1400" b="1" dirty="0" smtClean="0">
                <a:solidFill>
                  <a:srgbClr val="FF0000"/>
                </a:solidFill>
                <a:latin typeface="Arial" pitchFamily="34" charset="0"/>
                <a:cs typeface="Arial" pitchFamily="34" charset="0"/>
              </a:rPr>
              <a:t>Parallèlement</a:t>
            </a:r>
            <a:r>
              <a:rPr lang="fr-FR" sz="1400" b="1" dirty="0" smtClean="0">
                <a:latin typeface="Arial" pitchFamily="34" charset="0"/>
                <a:cs typeface="Arial" pitchFamily="34" charset="0"/>
              </a:rPr>
              <a:t>, la </a:t>
            </a:r>
            <a:r>
              <a:rPr lang="fr-FR" sz="1400" b="1" dirty="0" smtClean="0">
                <a:solidFill>
                  <a:srgbClr val="FF0000"/>
                </a:solidFill>
                <a:latin typeface="Arial" pitchFamily="34" charset="0"/>
                <a:cs typeface="Arial" pitchFamily="34" charset="0"/>
              </a:rPr>
              <a:t>sécurité</a:t>
            </a:r>
            <a:r>
              <a:rPr lang="fr-FR" sz="1400" b="1" dirty="0" smtClean="0">
                <a:latin typeface="Arial" pitchFamily="34" charset="0"/>
                <a:cs typeface="Arial" pitchFamily="34" charset="0"/>
              </a:rPr>
              <a:t> liée à l’utilisation de la souche </a:t>
            </a:r>
            <a:r>
              <a:rPr lang="fr-FR" sz="1400" b="1" dirty="0" err="1" smtClean="0">
                <a:latin typeface="Arial" pitchFamily="34" charset="0"/>
                <a:cs typeface="Arial" pitchFamily="34" charset="0"/>
              </a:rPr>
              <a:t>probiotique</a:t>
            </a:r>
            <a:r>
              <a:rPr lang="fr-FR" sz="1400" b="1" dirty="0" smtClean="0">
                <a:latin typeface="Arial" pitchFamily="34" charset="0"/>
                <a:cs typeface="Arial" pitchFamily="34" charset="0"/>
              </a:rPr>
              <a:t> doit être </a:t>
            </a:r>
            <a:r>
              <a:rPr lang="fr-FR" sz="1400" b="1" dirty="0" smtClean="0">
                <a:solidFill>
                  <a:srgbClr val="FF0000"/>
                </a:solidFill>
                <a:latin typeface="Arial" pitchFamily="34" charset="0"/>
                <a:cs typeface="Arial" pitchFamily="34" charset="0"/>
              </a:rPr>
              <a:t>vérifiée de façon </a:t>
            </a:r>
            <a:r>
              <a:rPr lang="fr-FR" sz="1400" b="1" i="1" dirty="0" smtClean="0">
                <a:solidFill>
                  <a:srgbClr val="FF0000"/>
                </a:solidFill>
                <a:latin typeface="Arial" pitchFamily="34" charset="0"/>
                <a:cs typeface="Arial" pitchFamily="34" charset="0"/>
              </a:rPr>
              <a:t>in vivo</a:t>
            </a:r>
            <a:r>
              <a:rPr lang="fr-FR" sz="1400" b="1" dirty="0" smtClean="0">
                <a:latin typeface="Arial" pitchFamily="34" charset="0"/>
                <a:cs typeface="Arial" pitchFamily="34" charset="0"/>
              </a:rPr>
              <a:t> et lors d’une </a:t>
            </a:r>
            <a:r>
              <a:rPr lang="fr-FR" sz="1400" b="1" u="sng" dirty="0" smtClean="0">
                <a:solidFill>
                  <a:srgbClr val="FF0000"/>
                </a:solidFill>
                <a:latin typeface="Arial" pitchFamily="34" charset="0"/>
                <a:cs typeface="Arial" pitchFamily="34" charset="0"/>
              </a:rPr>
              <a:t>étude clinique phase 1</a:t>
            </a:r>
            <a:r>
              <a:rPr lang="fr-FR" sz="1400" b="1"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406" y="2250272"/>
            <a:ext cx="8786874"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 typeface="Wingdings" pitchFamily="2" charset="2"/>
              <a:buChar char="ü"/>
            </a:pPr>
            <a:r>
              <a:rPr lang="en-US" sz="1600" b="1" dirty="0">
                <a:latin typeface="Rockwell" pitchFamily="18" charset="0"/>
                <a:ea typeface="Times New Roman" pitchFamily="18" charset="0"/>
                <a:cs typeface="Arial" pitchFamily="34" charset="0"/>
              </a:rPr>
              <a:t>The </a:t>
            </a:r>
            <a:r>
              <a:rPr lang="en-US" sz="1600" b="1" dirty="0">
                <a:solidFill>
                  <a:srgbClr val="FF0000"/>
                </a:solidFill>
                <a:latin typeface="Rockwell" pitchFamily="18" charset="0"/>
                <a:ea typeface="Times New Roman" pitchFamily="18" charset="0"/>
                <a:cs typeface="Arial" pitchFamily="34" charset="0"/>
              </a:rPr>
              <a:t>effectiveness</a:t>
            </a:r>
            <a:r>
              <a:rPr lang="en-US" sz="1600" b="1" dirty="0">
                <a:latin typeface="Rockwell" pitchFamily="18" charset="0"/>
                <a:ea typeface="Times New Roman" pitchFamily="18" charset="0"/>
                <a:cs typeface="Arial" pitchFamily="34" charset="0"/>
              </a:rPr>
              <a:t> of the probiotic strain must </a:t>
            </a:r>
            <a:r>
              <a:rPr lang="en-US" sz="1600" b="1" dirty="0">
                <a:solidFill>
                  <a:srgbClr val="FF0000"/>
                </a:solidFill>
                <a:latin typeface="Rockwell" pitchFamily="18" charset="0"/>
                <a:ea typeface="Times New Roman" pitchFamily="18" charset="0"/>
                <a:cs typeface="Arial" pitchFamily="34" charset="0"/>
              </a:rPr>
              <a:t>be evaluated </a:t>
            </a:r>
            <a:r>
              <a:rPr lang="en-US" sz="1600" b="1" dirty="0">
                <a:latin typeface="Rockwell" pitchFamily="18" charset="0"/>
                <a:ea typeface="Times New Roman" pitchFamily="18" charset="0"/>
                <a:cs typeface="Arial" pitchFamily="34" charset="0"/>
              </a:rPr>
              <a:t>during a </a:t>
            </a:r>
            <a:r>
              <a:rPr lang="en-US" sz="1600" b="1" dirty="0">
                <a:solidFill>
                  <a:srgbClr val="FF0000"/>
                </a:solidFill>
                <a:latin typeface="Rockwell" pitchFamily="18" charset="0"/>
                <a:ea typeface="Times New Roman" pitchFamily="18" charset="0"/>
                <a:cs typeface="Arial" pitchFamily="34" charset="0"/>
              </a:rPr>
              <a:t>double-blind</a:t>
            </a:r>
            <a:r>
              <a:rPr lang="en-US" sz="1600" b="1" dirty="0">
                <a:latin typeface="Rockwell" pitchFamily="18" charset="0"/>
                <a:ea typeface="Times New Roman" pitchFamily="18" charset="0"/>
                <a:cs typeface="Arial" pitchFamily="34" charset="0"/>
              </a:rPr>
              <a:t> </a:t>
            </a:r>
            <a:r>
              <a:rPr lang="en-US" sz="1600" b="1" dirty="0" smtClean="0">
                <a:solidFill>
                  <a:srgbClr val="FF0000"/>
                </a:solidFill>
                <a:latin typeface="Rockwell" pitchFamily="18" charset="0"/>
                <a:ea typeface="Times New Roman" pitchFamily="18" charset="0"/>
                <a:cs typeface="Arial" pitchFamily="34" charset="0"/>
              </a:rPr>
              <a:t>clinical study phase </a:t>
            </a:r>
            <a:r>
              <a:rPr lang="en-US" sz="1600" b="1" dirty="0">
                <a:solidFill>
                  <a:srgbClr val="FF0000"/>
                </a:solidFill>
                <a:latin typeface="Rockwell" pitchFamily="18" charset="0"/>
                <a:ea typeface="Times New Roman" pitchFamily="18" charset="0"/>
                <a:cs typeface="Arial" pitchFamily="34" charset="0"/>
              </a:rPr>
              <a:t>2 </a:t>
            </a:r>
            <a:r>
              <a:rPr lang="en-US" sz="1600" b="1" dirty="0" smtClean="0">
                <a:solidFill>
                  <a:srgbClr val="FF0000"/>
                </a:solidFill>
                <a:latin typeface="Rockwell" pitchFamily="18" charset="0"/>
                <a:ea typeface="Times New Roman" pitchFamily="18" charset="0"/>
                <a:cs typeface="Arial" pitchFamily="34" charset="0"/>
              </a:rPr>
              <a:t> </a:t>
            </a:r>
            <a:r>
              <a:rPr lang="en-US" sz="1600" b="1" dirty="0">
                <a:latin typeface="Rockwell" pitchFamily="18" charset="0"/>
                <a:ea typeface="Times New Roman" pitchFamily="18" charset="0"/>
                <a:cs typeface="Arial" pitchFamily="34" charset="0"/>
              </a:rPr>
              <a:t>consisting of a </a:t>
            </a:r>
            <a:r>
              <a:rPr lang="en-US" sz="1600" b="1" dirty="0">
                <a:solidFill>
                  <a:srgbClr val="FF0000"/>
                </a:solidFill>
                <a:latin typeface="Rockwell" pitchFamily="18" charset="0"/>
                <a:ea typeface="Times New Roman" pitchFamily="18" charset="0"/>
                <a:cs typeface="Arial" pitchFamily="34" charset="0"/>
              </a:rPr>
              <a:t>probiotic treatment </a:t>
            </a:r>
            <a:r>
              <a:rPr lang="en-US" sz="1600" b="1" dirty="0">
                <a:latin typeface="Rockwell" pitchFamily="18" charset="0"/>
                <a:ea typeface="Times New Roman" pitchFamily="18" charset="0"/>
                <a:cs typeface="Arial" pitchFamily="34" charset="0"/>
              </a:rPr>
              <a:t>and a </a:t>
            </a:r>
            <a:r>
              <a:rPr lang="en-US" sz="1600" b="1" dirty="0">
                <a:solidFill>
                  <a:srgbClr val="FF0000"/>
                </a:solidFill>
                <a:latin typeface="Rockwell" pitchFamily="18" charset="0"/>
                <a:ea typeface="Times New Roman" pitchFamily="18" charset="0"/>
                <a:cs typeface="Arial" pitchFamily="34" charset="0"/>
              </a:rPr>
              <a:t>placebo</a:t>
            </a:r>
            <a:r>
              <a:rPr lang="en-US" sz="1600" b="1" dirty="0" smtClean="0">
                <a:solidFill>
                  <a:srgbClr val="FF0000"/>
                </a:solidFill>
                <a:latin typeface="Rockwell" pitchFamily="18" charset="0"/>
                <a:ea typeface="Times New Roman" pitchFamily="18" charset="0"/>
                <a:cs typeface="Arial" pitchFamily="34" charset="0"/>
              </a:rPr>
              <a:t>.</a:t>
            </a:r>
          </a:p>
          <a:p>
            <a:pPr lvl="0" algn="justLow" fontAlgn="base">
              <a:spcBef>
                <a:spcPct val="0"/>
              </a:spcBef>
              <a:spcAft>
                <a:spcPct val="0"/>
              </a:spcAft>
            </a:pPr>
            <a:endPar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efficacité</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la souche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probiotique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doit être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évaluée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lors d’une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étude clinique </a:t>
            </a:r>
            <a:r>
              <a:rPr kumimoji="0" lang="fr-FR" sz="1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phase 2</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réalisée à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double insu constituée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d’un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traitement </a:t>
            </a:r>
            <a:r>
              <a:rPr kumimoji="0" lang="fr-FR" sz="1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probiotique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 placebo</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Low" defTabSz="914400" rtl="0" eaLnBrk="1" fontAlgn="base" latinLnBrk="0" hangingPunct="1">
              <a:lnSpc>
                <a:spcPct val="100000"/>
              </a:lnSpc>
              <a:spcBef>
                <a:spcPct val="0"/>
              </a:spcBef>
              <a:spcAft>
                <a:spcPct val="0"/>
              </a:spcAft>
              <a:buClrTx/>
              <a:buSzTx/>
              <a:tabLst/>
            </a:pPr>
            <a:endPar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3" name="Rectangle 2"/>
          <p:cNvSpPr/>
          <p:nvPr/>
        </p:nvSpPr>
        <p:spPr>
          <a:xfrm>
            <a:off x="142844" y="260648"/>
            <a:ext cx="8715436" cy="1723549"/>
          </a:xfrm>
          <a:prstGeom prst="rect">
            <a:avLst/>
          </a:prstGeom>
        </p:spPr>
        <p:txBody>
          <a:bodyPr wrap="square">
            <a:spAutoFit/>
          </a:bodyPr>
          <a:lstStyle/>
          <a:p>
            <a:pPr algn="just">
              <a:buFont typeface="Wingdings" pitchFamily="2" charset="2"/>
              <a:buChar char="ü"/>
            </a:pPr>
            <a:r>
              <a:rPr lang="en-US" sz="1600" b="1" dirty="0" smtClean="0">
                <a:latin typeface="Rockwell" pitchFamily="18" charset="0"/>
                <a:cs typeface="Arial" pitchFamily="34" charset="0"/>
              </a:rPr>
              <a:t>During </a:t>
            </a:r>
            <a:r>
              <a:rPr lang="en-US" sz="1600" b="1" dirty="0">
                <a:solidFill>
                  <a:srgbClr val="FF0000"/>
                </a:solidFill>
                <a:latin typeface="Rockwell" pitchFamily="18" charset="0"/>
                <a:cs typeface="Arial" pitchFamily="34" charset="0"/>
              </a:rPr>
              <a:t>these studies</a:t>
            </a:r>
            <a:r>
              <a:rPr lang="en-US" sz="1600" b="1" dirty="0">
                <a:latin typeface="Rockwell" pitchFamily="18" charset="0"/>
                <a:cs typeface="Arial" pitchFamily="34" charset="0"/>
              </a:rPr>
              <a:t>, it is recommended that the strains be tested for, among other things, their </a:t>
            </a:r>
            <a:r>
              <a:rPr lang="en-US" sz="1600" b="1" dirty="0">
                <a:solidFill>
                  <a:srgbClr val="FF0000"/>
                </a:solidFill>
                <a:latin typeface="Rockwell" pitchFamily="18" charset="0"/>
                <a:cs typeface="Arial" pitchFamily="34" charset="0"/>
              </a:rPr>
              <a:t>resistance to ATB</a:t>
            </a:r>
            <a:r>
              <a:rPr lang="en-US" sz="1600" b="1" dirty="0">
                <a:latin typeface="Rockwell" pitchFamily="18" charset="0"/>
                <a:cs typeface="Arial" pitchFamily="34" charset="0"/>
              </a:rPr>
              <a:t>, their </a:t>
            </a:r>
            <a:r>
              <a:rPr lang="en-US" sz="1600" b="1" dirty="0">
                <a:solidFill>
                  <a:srgbClr val="FF0000"/>
                </a:solidFill>
                <a:latin typeface="Rockwell" pitchFamily="18" charset="0"/>
                <a:cs typeface="Arial" pitchFamily="34" charset="0"/>
              </a:rPr>
              <a:t>infectivity in immune-compromised </a:t>
            </a:r>
            <a:r>
              <a:rPr lang="en-US" sz="1600" b="1" dirty="0">
                <a:latin typeface="Rockwell" pitchFamily="18" charset="0"/>
                <a:cs typeface="Arial" pitchFamily="34" charset="0"/>
              </a:rPr>
              <a:t>animal models and their side effects in humans</a:t>
            </a:r>
            <a:r>
              <a:rPr lang="en-US" sz="1600" b="1" dirty="0" smtClean="0">
                <a:latin typeface="Rockwell" pitchFamily="18" charset="0"/>
                <a:cs typeface="Arial" pitchFamily="34" charset="0"/>
              </a:rPr>
              <a:t>.</a:t>
            </a:r>
          </a:p>
          <a:p>
            <a:pPr algn="just"/>
            <a:endParaRPr lang="fr-FR" sz="1600" b="1" dirty="0" smtClean="0">
              <a:latin typeface="Arial" pitchFamily="34" charset="0"/>
              <a:cs typeface="Arial" pitchFamily="34" charset="0"/>
            </a:endParaRPr>
          </a:p>
          <a:p>
            <a:pPr algn="just">
              <a:buFont typeface="Wingdings" pitchFamily="2" charset="2"/>
              <a:buChar char="ü"/>
            </a:pPr>
            <a:r>
              <a:rPr lang="fr-FR" sz="1400" b="1" dirty="0" smtClean="0">
                <a:latin typeface="Arial" pitchFamily="34" charset="0"/>
                <a:cs typeface="Arial" pitchFamily="34" charset="0"/>
              </a:rPr>
              <a:t>Lors de </a:t>
            </a:r>
            <a:r>
              <a:rPr lang="fr-FR" sz="1400" b="1" dirty="0" smtClean="0">
                <a:solidFill>
                  <a:srgbClr val="FF0000"/>
                </a:solidFill>
                <a:latin typeface="Arial" pitchFamily="34" charset="0"/>
                <a:cs typeface="Arial" pitchFamily="34" charset="0"/>
              </a:rPr>
              <a:t>ces études</a:t>
            </a:r>
            <a:r>
              <a:rPr lang="fr-FR" sz="1400" b="1" dirty="0" smtClean="0">
                <a:latin typeface="Arial" pitchFamily="34" charset="0"/>
                <a:cs typeface="Arial" pitchFamily="34" charset="0"/>
              </a:rPr>
              <a:t>, il est </a:t>
            </a:r>
            <a:r>
              <a:rPr lang="fr-FR" sz="1400" b="1" dirty="0" smtClean="0">
                <a:solidFill>
                  <a:srgbClr val="FF0000"/>
                </a:solidFill>
                <a:latin typeface="Arial" pitchFamily="34" charset="0"/>
                <a:cs typeface="Arial" pitchFamily="34" charset="0"/>
              </a:rPr>
              <a:t>recommandé</a:t>
            </a:r>
            <a:r>
              <a:rPr lang="fr-FR" sz="1400" b="1" dirty="0" smtClean="0">
                <a:latin typeface="Arial" pitchFamily="34" charset="0"/>
                <a:cs typeface="Arial" pitchFamily="34" charset="0"/>
              </a:rPr>
              <a:t> que les souches soient testées entre autres pour leur </a:t>
            </a:r>
            <a:r>
              <a:rPr lang="fr-FR" sz="1400" b="1" dirty="0" smtClean="0">
                <a:solidFill>
                  <a:srgbClr val="FF0000"/>
                </a:solidFill>
                <a:latin typeface="Arial" pitchFamily="34" charset="0"/>
                <a:cs typeface="Arial" pitchFamily="34" charset="0"/>
              </a:rPr>
              <a:t>résistance aux ATB</a:t>
            </a:r>
            <a:r>
              <a:rPr lang="fr-FR" sz="1400" b="1" dirty="0" smtClean="0">
                <a:latin typeface="Arial" pitchFamily="34" charset="0"/>
                <a:cs typeface="Arial" pitchFamily="34" charset="0"/>
              </a:rPr>
              <a:t>, leur i</a:t>
            </a:r>
            <a:r>
              <a:rPr lang="fr-FR" sz="1400" b="1" dirty="0" smtClean="0">
                <a:solidFill>
                  <a:srgbClr val="FF0000"/>
                </a:solidFill>
                <a:latin typeface="Arial" pitchFamily="34" charset="0"/>
                <a:cs typeface="Arial" pitchFamily="34" charset="0"/>
              </a:rPr>
              <a:t>nfectivité</a:t>
            </a:r>
            <a:r>
              <a:rPr lang="fr-FR" sz="1400" b="1" dirty="0" smtClean="0">
                <a:latin typeface="Arial" pitchFamily="34" charset="0"/>
                <a:cs typeface="Arial" pitchFamily="34" charset="0"/>
              </a:rPr>
              <a:t> dans des </a:t>
            </a:r>
            <a:r>
              <a:rPr lang="fr-FR" sz="1400" b="1" dirty="0" smtClean="0">
                <a:solidFill>
                  <a:srgbClr val="FF0000"/>
                </a:solidFill>
                <a:latin typeface="Arial" pitchFamily="34" charset="0"/>
                <a:cs typeface="Arial" pitchFamily="34" charset="0"/>
              </a:rPr>
              <a:t>modèles animaux </a:t>
            </a:r>
            <a:r>
              <a:rPr lang="fr-FR" sz="1400" b="1" dirty="0" smtClean="0">
                <a:solidFill>
                  <a:srgbClr val="0070C0"/>
                </a:solidFill>
                <a:latin typeface="Arial" pitchFamily="34" charset="0"/>
                <a:cs typeface="Arial" pitchFamily="34" charset="0"/>
              </a:rPr>
              <a:t>immun compromis</a:t>
            </a:r>
            <a:r>
              <a:rPr lang="fr-FR" sz="1400" b="1" dirty="0" smtClean="0">
                <a:latin typeface="Arial" pitchFamily="34" charset="0"/>
                <a:cs typeface="Arial" pitchFamily="34" charset="0"/>
              </a:rPr>
              <a:t> et leurs </a:t>
            </a:r>
            <a:r>
              <a:rPr lang="fr-FR" sz="1400" b="1" dirty="0" smtClean="0">
                <a:solidFill>
                  <a:srgbClr val="0070C0"/>
                </a:solidFill>
                <a:latin typeface="Arial" pitchFamily="34" charset="0"/>
                <a:cs typeface="Arial" pitchFamily="34" charset="0"/>
              </a:rPr>
              <a:t>effets secondaires </a:t>
            </a:r>
            <a:r>
              <a:rPr lang="fr-FR" sz="1400" b="1" dirty="0" smtClean="0">
                <a:latin typeface="Arial" pitchFamily="34" charset="0"/>
                <a:cs typeface="Arial" pitchFamily="34" charset="0"/>
              </a:rPr>
              <a:t>chez </a:t>
            </a:r>
            <a:r>
              <a:rPr lang="fr-FR" sz="1400" b="1" dirty="0" smtClean="0">
                <a:solidFill>
                  <a:srgbClr val="0070C0"/>
                </a:solidFill>
                <a:latin typeface="Arial" pitchFamily="34" charset="0"/>
                <a:cs typeface="Arial" pitchFamily="34" charset="0"/>
              </a:rPr>
              <a:t>l’humain</a:t>
            </a:r>
            <a:r>
              <a:rPr lang="fr-FR" sz="1400" b="1" dirty="0" smtClean="0">
                <a:latin typeface="Arial" pitchFamily="34" charset="0"/>
                <a:cs typeface="Arial" pitchFamily="34" charset="0"/>
              </a:rPr>
              <a:t>.</a:t>
            </a:r>
            <a:endParaRPr lang="fr-FR" sz="1400" b="1" dirty="0">
              <a:latin typeface="Arial" pitchFamily="34" charset="0"/>
              <a:cs typeface="Arial" pitchFamily="34" charset="0"/>
            </a:endParaRPr>
          </a:p>
        </p:txBody>
      </p:sp>
      <p:sp>
        <p:nvSpPr>
          <p:cNvPr id="4" name="Rectangle 3"/>
          <p:cNvSpPr>
            <a:spLocks noChangeArrowheads="1"/>
          </p:cNvSpPr>
          <p:nvPr/>
        </p:nvSpPr>
        <p:spPr bwMode="auto">
          <a:xfrm>
            <a:off x="107504" y="4086653"/>
            <a:ext cx="8786874"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 typeface="Wingdings" pitchFamily="2" charset="2"/>
              <a:buChar char="ü"/>
            </a:pPr>
            <a:r>
              <a:rPr kumimoji="0" lang="fr-FR" sz="1600" b="1" i="0" u="none" strike="noStrike" cap="none" normalizeH="0" baseline="0" dirty="0" smtClean="0">
                <a:ln>
                  <a:noFill/>
                </a:ln>
                <a:solidFill>
                  <a:schemeClr val="tx1"/>
                </a:solidFill>
                <a:effectLst/>
                <a:latin typeface="Rockwell" pitchFamily="18" charset="0"/>
                <a:ea typeface="Times New Roman" pitchFamily="18" charset="0"/>
                <a:cs typeface="Arial" pitchFamily="34" charset="0"/>
              </a:rPr>
              <a:t> </a:t>
            </a:r>
            <a:r>
              <a:rPr lang="en-US" sz="1600" b="1" dirty="0">
                <a:latin typeface="Rockwell" pitchFamily="18" charset="0"/>
                <a:ea typeface="Times New Roman" pitchFamily="18" charset="0"/>
                <a:cs typeface="Arial" pitchFamily="34" charset="0"/>
              </a:rPr>
              <a:t>The </a:t>
            </a:r>
            <a:r>
              <a:rPr lang="en-US" sz="1600" b="1" dirty="0">
                <a:solidFill>
                  <a:srgbClr val="FF0000"/>
                </a:solidFill>
                <a:latin typeface="Rockwell" pitchFamily="18" charset="0"/>
                <a:ea typeface="Times New Roman" pitchFamily="18" charset="0"/>
                <a:cs typeface="Arial" pitchFamily="34" charset="0"/>
              </a:rPr>
              <a:t>results</a:t>
            </a:r>
            <a:r>
              <a:rPr lang="en-US" sz="1600" b="1" dirty="0">
                <a:latin typeface="Rockwell" pitchFamily="18" charset="0"/>
                <a:ea typeface="Times New Roman" pitchFamily="18" charset="0"/>
                <a:cs typeface="Arial" pitchFamily="34" charset="0"/>
              </a:rPr>
              <a:t> of this study must </a:t>
            </a:r>
            <a:r>
              <a:rPr lang="en-US" sz="1600" b="1" dirty="0">
                <a:solidFill>
                  <a:srgbClr val="FF0000"/>
                </a:solidFill>
                <a:latin typeface="Rockwell" pitchFamily="18" charset="0"/>
                <a:ea typeface="Times New Roman" pitchFamily="18" charset="0"/>
                <a:cs typeface="Arial" pitchFamily="34" charset="0"/>
              </a:rPr>
              <a:t>be statistically </a:t>
            </a:r>
            <a:r>
              <a:rPr lang="en-US" sz="1600" b="1" dirty="0">
                <a:latin typeface="Rockwell" pitchFamily="18" charset="0"/>
                <a:ea typeface="Times New Roman" pitchFamily="18" charset="0"/>
                <a:cs typeface="Arial" pitchFamily="34" charset="0"/>
              </a:rPr>
              <a:t>and </a:t>
            </a:r>
            <a:r>
              <a:rPr lang="en-US" sz="1600" b="1" dirty="0">
                <a:solidFill>
                  <a:srgbClr val="FF0000"/>
                </a:solidFill>
                <a:latin typeface="Rockwell" pitchFamily="18" charset="0"/>
                <a:ea typeface="Times New Roman" pitchFamily="18" charset="0"/>
                <a:cs typeface="Arial" pitchFamily="34" charset="0"/>
              </a:rPr>
              <a:t>biologically significant </a:t>
            </a:r>
            <a:r>
              <a:rPr lang="en-US" sz="1600" b="1" dirty="0">
                <a:latin typeface="Rockwell" pitchFamily="18" charset="0"/>
                <a:ea typeface="Times New Roman" pitchFamily="18" charset="0"/>
                <a:cs typeface="Arial" pitchFamily="34" charset="0"/>
              </a:rPr>
              <a:t>with an </a:t>
            </a:r>
            <a:r>
              <a:rPr lang="en-US" sz="1600" b="1" dirty="0">
                <a:solidFill>
                  <a:srgbClr val="FF0000"/>
                </a:solidFill>
                <a:latin typeface="Rockwell" pitchFamily="18" charset="0"/>
                <a:ea typeface="Times New Roman" pitchFamily="18" charset="0"/>
                <a:cs typeface="Arial" pitchFamily="34" charset="0"/>
              </a:rPr>
              <a:t>improvement</a:t>
            </a:r>
            <a:r>
              <a:rPr lang="en-US" sz="1600" b="1" dirty="0">
                <a:latin typeface="Rockwell" pitchFamily="18" charset="0"/>
                <a:ea typeface="Times New Roman" pitchFamily="18" charset="0"/>
                <a:cs typeface="Arial" pitchFamily="34" charset="0"/>
              </a:rPr>
              <a:t> in infection-related symptoms, </a:t>
            </a:r>
            <a:r>
              <a:rPr lang="en-US" sz="1600" b="1" dirty="0">
                <a:solidFill>
                  <a:srgbClr val="FF0000"/>
                </a:solidFill>
                <a:latin typeface="Rockwell" pitchFamily="18" charset="0"/>
                <a:ea typeface="Times New Roman" pitchFamily="18" charset="0"/>
                <a:cs typeface="Arial" pitchFamily="34" charset="0"/>
              </a:rPr>
              <a:t>a reduction </a:t>
            </a:r>
            <a:r>
              <a:rPr lang="en-US" sz="1600" b="1" dirty="0">
                <a:latin typeface="Rockwell" pitchFamily="18" charset="0"/>
                <a:ea typeface="Times New Roman" pitchFamily="18" charset="0"/>
                <a:cs typeface="Arial" pitchFamily="34" charset="0"/>
              </a:rPr>
              <a:t>in the risk of </a:t>
            </a:r>
            <a:r>
              <a:rPr lang="en-US" sz="1600" b="1" dirty="0">
                <a:solidFill>
                  <a:srgbClr val="FF0000"/>
                </a:solidFill>
                <a:latin typeface="Rockwell" pitchFamily="18" charset="0"/>
                <a:ea typeface="Times New Roman" pitchFamily="18" charset="0"/>
                <a:cs typeface="Arial" pitchFamily="34" charset="0"/>
              </a:rPr>
              <a:t>recurrence</a:t>
            </a:r>
            <a:r>
              <a:rPr lang="en-US" sz="1600" b="1" dirty="0">
                <a:latin typeface="Rockwell" pitchFamily="18" charset="0"/>
                <a:ea typeface="Times New Roman" pitchFamily="18" charset="0"/>
                <a:cs typeface="Arial" pitchFamily="34" charset="0"/>
              </a:rPr>
              <a:t> or a </a:t>
            </a:r>
            <a:r>
              <a:rPr lang="en-US" sz="1600" b="1" dirty="0">
                <a:solidFill>
                  <a:srgbClr val="FF0000"/>
                </a:solidFill>
                <a:latin typeface="Rockwell" pitchFamily="18" charset="0"/>
                <a:ea typeface="Times New Roman" pitchFamily="18" charset="0"/>
                <a:cs typeface="Arial" pitchFamily="34" charset="0"/>
              </a:rPr>
              <a:t>faster recovery</a:t>
            </a:r>
            <a:r>
              <a:rPr lang="en-US" sz="1600" b="1" dirty="0" smtClean="0">
                <a:latin typeface="Rockwell" pitchFamily="18" charset="0"/>
                <a:ea typeface="Times New Roman" pitchFamily="18" charset="0"/>
                <a:cs typeface="Arial" pitchFamily="34" charset="0"/>
              </a:rPr>
              <a:t>.</a:t>
            </a:r>
          </a:p>
          <a:p>
            <a:pPr lvl="0" algn="justLow" fontAlgn="base">
              <a:spcBef>
                <a:spcPct val="0"/>
              </a:spcBef>
              <a:spcAft>
                <a:spcPct val="0"/>
              </a:spcAft>
            </a:pPr>
            <a:endParaRPr kumimoji="0" lang="fr-FR" sz="1600" b="1" i="0" u="none" strike="noStrike" cap="none" normalizeH="0" baseline="0" dirty="0" smtClean="0">
              <a:ln>
                <a:noFill/>
              </a:ln>
              <a:solidFill>
                <a:schemeClr val="tx1"/>
              </a:solidFill>
              <a:effectLst/>
              <a:latin typeface="Rockwell"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résultats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cette étude doivent être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statistiquement</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biologiquement</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significatifs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avec une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amélioration</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des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symptômes liés à l’infection</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réduction</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 risque de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récidive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ou un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rétablissement plus rapide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43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282" y="120695"/>
            <a:ext cx="8715436"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buFont typeface="Wingdings" pitchFamily="2" charset="2"/>
              <a:buChar char="ü"/>
            </a:pPr>
            <a:r>
              <a:rPr lang="en-US" sz="1600" b="1" dirty="0">
                <a:latin typeface="Rockwell" pitchFamily="18" charset="0"/>
                <a:ea typeface="Times New Roman" pitchFamily="18" charset="0"/>
                <a:cs typeface="Arial" pitchFamily="34" charset="0"/>
              </a:rPr>
              <a:t>Before the probiotic product is </a:t>
            </a:r>
            <a:r>
              <a:rPr lang="en-US" sz="1600" b="1" dirty="0">
                <a:solidFill>
                  <a:srgbClr val="FF0000"/>
                </a:solidFill>
                <a:latin typeface="Rockwell" pitchFamily="18" charset="0"/>
                <a:ea typeface="Times New Roman" pitchFamily="18" charset="0"/>
                <a:cs typeface="Arial" pitchFamily="34" charset="0"/>
              </a:rPr>
              <a:t>placed on the market</a:t>
            </a:r>
            <a:r>
              <a:rPr lang="en-US" sz="1600" b="1" dirty="0">
                <a:latin typeface="Rockwell" pitchFamily="18" charset="0"/>
                <a:ea typeface="Times New Roman" pitchFamily="18" charset="0"/>
                <a:cs typeface="Arial" pitchFamily="34" charset="0"/>
              </a:rPr>
              <a:t>, a </a:t>
            </a:r>
            <a:r>
              <a:rPr lang="en-US" sz="1600" b="1" dirty="0">
                <a:solidFill>
                  <a:srgbClr val="FF0000"/>
                </a:solidFill>
                <a:latin typeface="Rockwell" pitchFamily="18" charset="0"/>
                <a:ea typeface="Times New Roman" pitchFamily="18" charset="0"/>
                <a:cs typeface="Arial" pitchFamily="34" charset="0"/>
              </a:rPr>
              <a:t>phase 3 study </a:t>
            </a:r>
            <a:r>
              <a:rPr lang="en-US" sz="1600" b="1" dirty="0">
                <a:latin typeface="Rockwell" pitchFamily="18" charset="0"/>
                <a:ea typeface="Times New Roman" pitchFamily="18" charset="0"/>
                <a:cs typeface="Arial" pitchFamily="34" charset="0"/>
              </a:rPr>
              <a:t>is necessary to </a:t>
            </a:r>
            <a:r>
              <a:rPr lang="en-US" sz="1600" b="1" dirty="0">
                <a:solidFill>
                  <a:srgbClr val="FF0000"/>
                </a:solidFill>
                <a:latin typeface="Rockwell" pitchFamily="18" charset="0"/>
                <a:ea typeface="Times New Roman" pitchFamily="18" charset="0"/>
                <a:cs typeface="Arial" pitchFamily="34" charset="0"/>
              </a:rPr>
              <a:t>compare</a:t>
            </a:r>
            <a:r>
              <a:rPr lang="en-US" sz="1600" b="1" dirty="0">
                <a:latin typeface="Rockwell" pitchFamily="18" charset="0"/>
                <a:ea typeface="Times New Roman" pitchFamily="18" charset="0"/>
                <a:cs typeface="Arial" pitchFamily="34" charset="0"/>
              </a:rPr>
              <a:t> the effect of the probiotic strain to </a:t>
            </a:r>
            <a:r>
              <a:rPr lang="en-US" sz="1600" b="1" dirty="0">
                <a:solidFill>
                  <a:srgbClr val="FF0000"/>
                </a:solidFill>
                <a:latin typeface="Rockwell" pitchFamily="18" charset="0"/>
                <a:ea typeface="Times New Roman" pitchFamily="18" charset="0"/>
                <a:cs typeface="Arial" pitchFamily="34" charset="0"/>
              </a:rPr>
              <a:t>a traditional treatment </a:t>
            </a:r>
            <a:r>
              <a:rPr lang="en-US" sz="1600" b="1" dirty="0">
                <a:latin typeface="Rockwell" pitchFamily="18" charset="0"/>
                <a:ea typeface="Times New Roman" pitchFamily="18" charset="0"/>
                <a:cs typeface="Arial" pitchFamily="34" charset="0"/>
              </a:rPr>
              <a:t>(for example: antibiotics</a:t>
            </a:r>
            <a:r>
              <a:rPr lang="en-US" sz="1600" b="1" dirty="0" smtClean="0">
                <a:latin typeface="Rockwell" pitchFamily="18" charset="0"/>
                <a:ea typeface="Times New Roman" pitchFamily="18" charset="0"/>
                <a:cs typeface="Arial" pitchFamily="34" charset="0"/>
              </a:rPr>
              <a:t>).</a:t>
            </a:r>
          </a:p>
          <a:p>
            <a:pPr lvl="0" algn="justLow" fontAlgn="base">
              <a:spcBef>
                <a:spcPct val="0"/>
              </a:spcBef>
              <a:spcAft>
                <a:spcPct val="0"/>
              </a:spcAft>
            </a:pPr>
            <a:endParaRPr kumimoji="0" lang="fr-FR" sz="1600" b="1" i="0" u="none" strike="noStrike" cap="none" normalizeH="0" baseline="0" dirty="0" smtClean="0">
              <a:ln>
                <a:noFill/>
              </a:ln>
              <a:solidFill>
                <a:schemeClr val="tx1"/>
              </a:solidFill>
              <a:effectLst/>
              <a:latin typeface="Rockwell"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ü"/>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Avant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mise sur le marché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produit </a:t>
            </a:r>
            <a:r>
              <a:rPr kumimoji="0" lang="fr-FR" sz="1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probiotique</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une </a:t>
            </a:r>
            <a:r>
              <a:rPr kumimoji="0" lang="fr-FR" sz="1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étude phase 3 </a:t>
            </a:r>
            <a:r>
              <a:rPr kumimoji="0" lang="fr-FR" sz="1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est nécessaire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pour </a:t>
            </a:r>
            <a:r>
              <a:rPr kumimoji="0" lang="fr-F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comparer</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l’effet de la souche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probiotique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à un traitement traditionnel (par exemple: antibiotiques).</a:t>
            </a:r>
          </a:p>
        </p:txBody>
      </p:sp>
      <p:sp>
        <p:nvSpPr>
          <p:cNvPr id="3" name="Rectangle 2"/>
          <p:cNvSpPr/>
          <p:nvPr/>
        </p:nvSpPr>
        <p:spPr>
          <a:xfrm>
            <a:off x="214282" y="1844824"/>
            <a:ext cx="8715436" cy="1508105"/>
          </a:xfrm>
          <a:prstGeom prst="rect">
            <a:avLst/>
          </a:prstGeom>
        </p:spPr>
        <p:txBody>
          <a:bodyPr wrap="square">
            <a:spAutoFit/>
          </a:bodyPr>
          <a:lstStyle/>
          <a:p>
            <a:pPr lvl="0" algn="justLow" fontAlgn="base">
              <a:spcBef>
                <a:spcPct val="0"/>
              </a:spcBef>
              <a:spcAft>
                <a:spcPct val="0"/>
              </a:spcAft>
              <a:buFont typeface="Wingdings" pitchFamily="2" charset="2"/>
              <a:buChar char="ü"/>
            </a:pPr>
            <a:r>
              <a:rPr lang="en-US" sz="1600" b="1" dirty="0">
                <a:latin typeface="Rockwell" pitchFamily="18" charset="0"/>
                <a:ea typeface="Times New Roman" pitchFamily="18" charset="0"/>
                <a:cs typeface="Arial" pitchFamily="34" charset="0"/>
              </a:rPr>
              <a:t>Following this </a:t>
            </a:r>
            <a:r>
              <a:rPr lang="en-US" sz="1600" b="1" dirty="0">
                <a:solidFill>
                  <a:srgbClr val="FF0000"/>
                </a:solidFill>
                <a:latin typeface="Rockwell" pitchFamily="18" charset="0"/>
                <a:ea typeface="Times New Roman" pitchFamily="18" charset="0"/>
                <a:cs typeface="Arial" pitchFamily="34" charset="0"/>
              </a:rPr>
              <a:t>latest clinical study</a:t>
            </a:r>
            <a:r>
              <a:rPr lang="en-US" sz="1600" b="1" dirty="0">
                <a:latin typeface="Rockwell" pitchFamily="18" charset="0"/>
                <a:ea typeface="Times New Roman" pitchFamily="18" charset="0"/>
                <a:cs typeface="Arial" pitchFamily="34" charset="0"/>
              </a:rPr>
              <a:t>, the </a:t>
            </a:r>
            <a:r>
              <a:rPr lang="en-US" sz="1600" b="1" dirty="0">
                <a:solidFill>
                  <a:srgbClr val="FF0000"/>
                </a:solidFill>
                <a:latin typeface="Rockwell" pitchFamily="18" charset="0"/>
                <a:ea typeface="Times New Roman" pitchFamily="18" charset="0"/>
                <a:cs typeface="Arial" pitchFamily="34" charset="0"/>
              </a:rPr>
              <a:t>health claim </a:t>
            </a:r>
            <a:r>
              <a:rPr lang="en-US" sz="1600" b="1" dirty="0">
                <a:latin typeface="Rockwell" pitchFamily="18" charset="0"/>
                <a:ea typeface="Times New Roman" pitchFamily="18" charset="0"/>
                <a:cs typeface="Arial" pitchFamily="34" charset="0"/>
              </a:rPr>
              <a:t>associated with </a:t>
            </a:r>
            <a:r>
              <a:rPr lang="en-US" sz="1600" b="1" dirty="0" smtClean="0">
                <a:latin typeface="Rockwell" pitchFamily="18" charset="0"/>
                <a:ea typeface="Times New Roman" pitchFamily="18" charset="0"/>
                <a:cs typeface="Arial" pitchFamily="34" charset="0"/>
              </a:rPr>
              <a:t>the tested </a:t>
            </a:r>
            <a:r>
              <a:rPr lang="en-US" sz="1600" b="1" dirty="0">
                <a:latin typeface="Rockwell" pitchFamily="18" charset="0"/>
                <a:ea typeface="Times New Roman" pitchFamily="18" charset="0"/>
                <a:cs typeface="Arial" pitchFamily="34" charset="0"/>
              </a:rPr>
              <a:t>probiotic strain </a:t>
            </a:r>
            <a:r>
              <a:rPr lang="en-US" sz="1600" b="1" dirty="0" smtClean="0">
                <a:latin typeface="Rockwell" pitchFamily="18" charset="0"/>
                <a:ea typeface="Times New Roman" pitchFamily="18" charset="0"/>
                <a:cs typeface="Arial" pitchFamily="34" charset="0"/>
              </a:rPr>
              <a:t>can </a:t>
            </a:r>
            <a:r>
              <a:rPr lang="en-US" sz="1600" b="1" dirty="0">
                <a:solidFill>
                  <a:srgbClr val="FF0000"/>
                </a:solidFill>
                <a:latin typeface="Rockwell" pitchFamily="18" charset="0"/>
                <a:ea typeface="Times New Roman" pitchFamily="18" charset="0"/>
                <a:cs typeface="Arial" pitchFamily="34" charset="0"/>
              </a:rPr>
              <a:t>be affixed to the label </a:t>
            </a:r>
            <a:r>
              <a:rPr lang="en-US" sz="1600" b="1" dirty="0">
                <a:latin typeface="Rockwell" pitchFamily="18" charset="0"/>
                <a:ea typeface="Times New Roman" pitchFamily="18" charset="0"/>
                <a:cs typeface="Arial" pitchFamily="34" charset="0"/>
              </a:rPr>
              <a:t>according to the </a:t>
            </a:r>
            <a:r>
              <a:rPr lang="en-US" sz="1600" b="1" dirty="0" smtClean="0">
                <a:solidFill>
                  <a:srgbClr val="FF0000"/>
                </a:solidFill>
                <a:latin typeface="Rockwell" pitchFamily="18" charset="0"/>
                <a:ea typeface="Times New Roman" pitchFamily="18" charset="0"/>
                <a:cs typeface="Arial" pitchFamily="34" charset="0"/>
              </a:rPr>
              <a:t>specific legislation to </a:t>
            </a:r>
            <a:r>
              <a:rPr lang="en-US" sz="1600" b="1" dirty="0">
                <a:solidFill>
                  <a:srgbClr val="FF0000"/>
                </a:solidFill>
                <a:latin typeface="Rockwell" pitchFamily="18" charset="0"/>
                <a:ea typeface="Times New Roman" pitchFamily="18" charset="0"/>
                <a:cs typeface="Arial" pitchFamily="34" charset="0"/>
              </a:rPr>
              <a:t>each country.</a:t>
            </a:r>
            <a:r>
              <a:rPr lang="fr-FR" sz="1600" b="1" dirty="0" smtClean="0">
                <a:solidFill>
                  <a:srgbClr val="FF0000"/>
                </a:solidFill>
                <a:latin typeface="Rockwell" pitchFamily="18" charset="0"/>
                <a:ea typeface="Times New Roman" pitchFamily="18" charset="0"/>
                <a:cs typeface="Arial" pitchFamily="34" charset="0"/>
              </a:rPr>
              <a:t> </a:t>
            </a:r>
          </a:p>
          <a:p>
            <a:pPr lvl="0" algn="justLow" fontAlgn="base">
              <a:spcBef>
                <a:spcPct val="0"/>
              </a:spcBef>
              <a:spcAft>
                <a:spcPct val="0"/>
              </a:spcAft>
            </a:pPr>
            <a:endParaRPr lang="fr-FR" sz="1600" b="1" dirty="0" smtClean="0">
              <a:latin typeface="Rockwell" pitchFamily="18" charset="0"/>
              <a:ea typeface="Times New Roman" pitchFamily="18" charset="0"/>
              <a:cs typeface="Arial" pitchFamily="34" charset="0"/>
            </a:endParaRPr>
          </a:p>
          <a:p>
            <a:pPr lvl="0" algn="justLow" fontAlgn="base">
              <a:spcBef>
                <a:spcPct val="0"/>
              </a:spcBef>
              <a:spcAft>
                <a:spcPct val="0"/>
              </a:spcAft>
              <a:buFont typeface="Wingdings" pitchFamily="2" charset="2"/>
              <a:buChar char="ü"/>
            </a:pPr>
            <a:r>
              <a:rPr lang="fr-FR" sz="1400" b="1" dirty="0" smtClean="0">
                <a:latin typeface="Arial" pitchFamily="34" charset="0"/>
                <a:ea typeface="Times New Roman" pitchFamily="18" charset="0"/>
                <a:cs typeface="Arial" pitchFamily="34" charset="0"/>
              </a:rPr>
              <a:t>À </a:t>
            </a:r>
            <a:r>
              <a:rPr lang="fr-FR" sz="1400" b="1" dirty="0" smtClean="0">
                <a:latin typeface="Arial" pitchFamily="34" charset="0"/>
                <a:ea typeface="Times New Roman" pitchFamily="18" charset="0"/>
                <a:cs typeface="Arial" pitchFamily="34" charset="0"/>
              </a:rPr>
              <a:t>la suite de cette </a:t>
            </a:r>
            <a:r>
              <a:rPr lang="fr-FR" sz="1400" b="1" dirty="0" smtClean="0">
                <a:solidFill>
                  <a:srgbClr val="FF0000"/>
                </a:solidFill>
                <a:latin typeface="Arial" pitchFamily="34" charset="0"/>
                <a:ea typeface="Times New Roman" pitchFamily="18" charset="0"/>
                <a:cs typeface="Arial" pitchFamily="34" charset="0"/>
              </a:rPr>
              <a:t>dernière étude clinique</a:t>
            </a:r>
            <a:r>
              <a:rPr lang="fr-FR" sz="1400" b="1" dirty="0" smtClean="0">
                <a:latin typeface="Arial" pitchFamily="34" charset="0"/>
                <a:ea typeface="Times New Roman" pitchFamily="18" charset="0"/>
                <a:cs typeface="Arial" pitchFamily="34" charset="0"/>
              </a:rPr>
              <a:t>, </a:t>
            </a:r>
            <a:r>
              <a:rPr lang="fr-FR" sz="1400" b="1" dirty="0" smtClean="0">
                <a:solidFill>
                  <a:srgbClr val="FF0000"/>
                </a:solidFill>
                <a:latin typeface="Arial" pitchFamily="34" charset="0"/>
                <a:ea typeface="Times New Roman" pitchFamily="18" charset="0"/>
                <a:cs typeface="Arial" pitchFamily="34" charset="0"/>
              </a:rPr>
              <a:t>l’allégation santé </a:t>
            </a:r>
            <a:r>
              <a:rPr lang="fr-FR" sz="1400" b="1" dirty="0" smtClean="0">
                <a:latin typeface="Arial" pitchFamily="34" charset="0"/>
                <a:ea typeface="Times New Roman" pitchFamily="18" charset="0"/>
                <a:cs typeface="Arial" pitchFamily="34" charset="0"/>
              </a:rPr>
              <a:t>associée à la souche </a:t>
            </a:r>
            <a:r>
              <a:rPr lang="fr-FR" sz="1400" b="1" dirty="0" err="1" smtClean="0">
                <a:latin typeface="Arial" pitchFamily="34" charset="0"/>
                <a:ea typeface="Times New Roman" pitchFamily="18" charset="0"/>
                <a:cs typeface="Arial" pitchFamily="34" charset="0"/>
              </a:rPr>
              <a:t>probiotique</a:t>
            </a:r>
            <a:r>
              <a:rPr lang="fr-FR" sz="1400" b="1" dirty="0" smtClean="0">
                <a:latin typeface="Arial" pitchFamily="34" charset="0"/>
                <a:ea typeface="Times New Roman" pitchFamily="18" charset="0"/>
                <a:cs typeface="Arial" pitchFamily="34" charset="0"/>
              </a:rPr>
              <a:t> testée peut être </a:t>
            </a:r>
            <a:r>
              <a:rPr lang="fr-FR" sz="1400" b="1" dirty="0" smtClean="0">
                <a:solidFill>
                  <a:srgbClr val="FF0000"/>
                </a:solidFill>
                <a:latin typeface="Arial" pitchFamily="34" charset="0"/>
                <a:ea typeface="Times New Roman" pitchFamily="18" charset="0"/>
                <a:cs typeface="Arial" pitchFamily="34" charset="0"/>
              </a:rPr>
              <a:t>apposée sur l’étiquette </a:t>
            </a:r>
            <a:r>
              <a:rPr lang="fr-FR" sz="1400" b="1" dirty="0" smtClean="0">
                <a:latin typeface="Arial" pitchFamily="34" charset="0"/>
                <a:ea typeface="Times New Roman" pitchFamily="18" charset="0"/>
                <a:cs typeface="Arial" pitchFamily="34" charset="0"/>
              </a:rPr>
              <a:t>selon la </a:t>
            </a:r>
            <a:r>
              <a:rPr lang="fr-FR" sz="1400" b="1" dirty="0" smtClean="0">
                <a:solidFill>
                  <a:srgbClr val="FF0000"/>
                </a:solidFill>
                <a:latin typeface="Arial" pitchFamily="34" charset="0"/>
                <a:ea typeface="Times New Roman" pitchFamily="18" charset="0"/>
                <a:cs typeface="Arial" pitchFamily="34" charset="0"/>
              </a:rPr>
              <a:t>législation propre à chaque pays</a:t>
            </a:r>
            <a:r>
              <a:rPr lang="fr-FR" sz="1400" b="1" dirty="0" smtClean="0">
                <a:latin typeface="Arial" pitchFamily="34" charset="0"/>
                <a:ea typeface="Times New Roman" pitchFamily="18" charset="0"/>
                <a:cs typeface="Arial" pitchFamily="34" charset="0"/>
              </a:rPr>
              <a:t>.</a:t>
            </a:r>
          </a:p>
        </p:txBody>
      </p:sp>
      <p:sp>
        <p:nvSpPr>
          <p:cNvPr id="6" name="Rectangle 5"/>
          <p:cNvSpPr/>
          <p:nvPr/>
        </p:nvSpPr>
        <p:spPr>
          <a:xfrm>
            <a:off x="179512" y="3501008"/>
            <a:ext cx="8786874" cy="1477328"/>
          </a:xfrm>
          <a:prstGeom prst="rect">
            <a:avLst/>
          </a:prstGeom>
        </p:spPr>
        <p:txBody>
          <a:bodyPr wrap="square">
            <a:spAutoFit/>
          </a:bodyPr>
          <a:lstStyle/>
          <a:p>
            <a:pPr lvl="0" algn="justLow" fontAlgn="base">
              <a:spcBef>
                <a:spcPct val="0"/>
              </a:spcBef>
              <a:spcAft>
                <a:spcPct val="0"/>
              </a:spcAft>
              <a:buFont typeface="Wingdings" pitchFamily="2" charset="2"/>
              <a:buChar char="ü"/>
            </a:pPr>
            <a:r>
              <a:rPr lang="en-US" sz="1600" b="1" dirty="0">
                <a:latin typeface="Rockwell" pitchFamily="18" charset="0"/>
                <a:ea typeface="Times New Roman" pitchFamily="18" charset="0"/>
                <a:cs typeface="Arial" pitchFamily="34" charset="0"/>
              </a:rPr>
              <a:t>Even though </a:t>
            </a:r>
            <a:r>
              <a:rPr lang="en-US" sz="1600" b="1" dirty="0">
                <a:solidFill>
                  <a:srgbClr val="FF0000"/>
                </a:solidFill>
                <a:latin typeface="Rockwell" pitchFamily="18" charset="0"/>
                <a:ea typeface="Times New Roman" pitchFamily="18" charset="0"/>
                <a:cs typeface="Arial" pitchFamily="34" charset="0"/>
              </a:rPr>
              <a:t>hundreds of publications </a:t>
            </a:r>
            <a:r>
              <a:rPr lang="en-US" sz="1600" b="1" dirty="0">
                <a:latin typeface="Rockwell" pitchFamily="18" charset="0"/>
                <a:ea typeface="Times New Roman" pitchFamily="18" charset="0"/>
                <a:cs typeface="Arial" pitchFamily="34" charset="0"/>
              </a:rPr>
              <a:t>on probiotics are documented in the scientific literature, only a </a:t>
            </a:r>
            <a:r>
              <a:rPr lang="en-US" sz="1600" b="1" dirty="0">
                <a:solidFill>
                  <a:srgbClr val="FF0000"/>
                </a:solidFill>
                <a:latin typeface="Rockwell" pitchFamily="18" charset="0"/>
                <a:ea typeface="Times New Roman" pitchFamily="18" charset="0"/>
                <a:cs typeface="Arial" pitchFamily="34" charset="0"/>
              </a:rPr>
              <a:t>few strains acting at the clinical level </a:t>
            </a:r>
            <a:r>
              <a:rPr lang="en-US" sz="1600" b="1" dirty="0">
                <a:latin typeface="Rockwell" pitchFamily="18" charset="0"/>
                <a:ea typeface="Times New Roman" pitchFamily="18" charset="0"/>
                <a:cs typeface="Arial" pitchFamily="34" charset="0"/>
              </a:rPr>
              <a:t>can have </a:t>
            </a:r>
            <a:r>
              <a:rPr lang="en-US" sz="1600" b="1" dirty="0">
                <a:solidFill>
                  <a:srgbClr val="FF0000"/>
                </a:solidFill>
                <a:latin typeface="Rockwell" pitchFamily="18" charset="0"/>
                <a:ea typeface="Times New Roman" pitchFamily="18" charset="0"/>
                <a:cs typeface="Arial" pitchFamily="34" charset="0"/>
              </a:rPr>
              <a:t>probiotic status</a:t>
            </a:r>
            <a:r>
              <a:rPr lang="en-US" sz="1600" b="1" dirty="0" smtClean="0">
                <a:latin typeface="Rockwell" pitchFamily="18" charset="0"/>
                <a:ea typeface="Times New Roman" pitchFamily="18" charset="0"/>
                <a:cs typeface="Arial" pitchFamily="34" charset="0"/>
              </a:rPr>
              <a:t>.</a:t>
            </a:r>
          </a:p>
          <a:p>
            <a:pPr lvl="0" algn="justLow" fontAlgn="base">
              <a:spcBef>
                <a:spcPct val="0"/>
              </a:spcBef>
              <a:spcAft>
                <a:spcPct val="0"/>
              </a:spcAft>
            </a:pPr>
            <a:r>
              <a:rPr lang="fr-FR" sz="1600" b="1" dirty="0" smtClean="0">
                <a:latin typeface="Arial" pitchFamily="34" charset="0"/>
                <a:ea typeface="Times New Roman" pitchFamily="18" charset="0"/>
                <a:cs typeface="Arial" pitchFamily="34" charset="0"/>
              </a:rPr>
              <a:t> </a:t>
            </a:r>
          </a:p>
          <a:p>
            <a:pPr lvl="0" algn="justLow" fontAlgn="base">
              <a:spcBef>
                <a:spcPct val="0"/>
              </a:spcBef>
              <a:spcAft>
                <a:spcPct val="0"/>
              </a:spcAft>
              <a:buFont typeface="Wingdings" pitchFamily="2" charset="2"/>
              <a:buChar char="ü"/>
            </a:pPr>
            <a:r>
              <a:rPr lang="fr-FR" sz="1400" b="1" dirty="0" smtClean="0">
                <a:latin typeface="Arial" pitchFamily="34" charset="0"/>
                <a:ea typeface="Times New Roman" pitchFamily="18" charset="0"/>
                <a:cs typeface="Arial" pitchFamily="34" charset="0"/>
              </a:rPr>
              <a:t>Même </a:t>
            </a:r>
            <a:r>
              <a:rPr lang="fr-FR" sz="1400" b="1" dirty="0" smtClean="0">
                <a:latin typeface="Arial" pitchFamily="34" charset="0"/>
                <a:ea typeface="Times New Roman" pitchFamily="18" charset="0"/>
                <a:cs typeface="Arial" pitchFamily="34" charset="0"/>
              </a:rPr>
              <a:t>si des </a:t>
            </a:r>
            <a:r>
              <a:rPr lang="fr-FR" sz="1400" b="1" dirty="0" smtClean="0">
                <a:solidFill>
                  <a:srgbClr val="FF0000"/>
                </a:solidFill>
                <a:latin typeface="Arial" pitchFamily="34" charset="0"/>
                <a:ea typeface="Times New Roman" pitchFamily="18" charset="0"/>
                <a:cs typeface="Arial" pitchFamily="34" charset="0"/>
              </a:rPr>
              <a:t>centaines de publications </a:t>
            </a:r>
            <a:r>
              <a:rPr lang="fr-FR" sz="1400" b="1" dirty="0" smtClean="0">
                <a:latin typeface="Arial" pitchFamily="34" charset="0"/>
                <a:ea typeface="Times New Roman" pitchFamily="18" charset="0"/>
                <a:cs typeface="Arial" pitchFamily="34" charset="0"/>
              </a:rPr>
              <a:t>sur les </a:t>
            </a:r>
            <a:r>
              <a:rPr lang="fr-FR" sz="1400" b="1" dirty="0" err="1" smtClean="0">
                <a:latin typeface="Arial" pitchFamily="34" charset="0"/>
                <a:ea typeface="Times New Roman" pitchFamily="18" charset="0"/>
                <a:cs typeface="Arial" pitchFamily="34" charset="0"/>
              </a:rPr>
              <a:t>probiotiques</a:t>
            </a:r>
            <a:r>
              <a:rPr lang="fr-FR" sz="1400" b="1" dirty="0" smtClean="0">
                <a:latin typeface="Arial" pitchFamily="34" charset="0"/>
                <a:ea typeface="Times New Roman" pitchFamily="18" charset="0"/>
                <a:cs typeface="Arial" pitchFamily="34" charset="0"/>
              </a:rPr>
              <a:t> sont documentées dans la </a:t>
            </a:r>
            <a:r>
              <a:rPr lang="fr-FR" sz="1400" b="1" dirty="0" smtClean="0">
                <a:solidFill>
                  <a:srgbClr val="FF0000"/>
                </a:solidFill>
                <a:latin typeface="Arial" pitchFamily="34" charset="0"/>
                <a:ea typeface="Times New Roman" pitchFamily="18" charset="0"/>
                <a:cs typeface="Arial" pitchFamily="34" charset="0"/>
              </a:rPr>
              <a:t>littérature scientifique</a:t>
            </a:r>
            <a:r>
              <a:rPr lang="fr-FR" sz="1400" b="1" dirty="0" smtClean="0">
                <a:latin typeface="Arial" pitchFamily="34" charset="0"/>
                <a:ea typeface="Times New Roman" pitchFamily="18" charset="0"/>
                <a:cs typeface="Arial" pitchFamily="34" charset="0"/>
              </a:rPr>
              <a:t>, seulement </a:t>
            </a:r>
            <a:r>
              <a:rPr lang="fr-FR" sz="1400" b="1" dirty="0" smtClean="0">
                <a:solidFill>
                  <a:srgbClr val="FF0000"/>
                </a:solidFill>
                <a:latin typeface="Arial" pitchFamily="34" charset="0"/>
                <a:ea typeface="Times New Roman" pitchFamily="18" charset="0"/>
                <a:cs typeface="Arial" pitchFamily="34" charset="0"/>
              </a:rPr>
              <a:t>quelques souches </a:t>
            </a:r>
            <a:r>
              <a:rPr lang="fr-FR" sz="1400" b="1" dirty="0" smtClean="0">
                <a:latin typeface="Arial" pitchFamily="34" charset="0"/>
                <a:ea typeface="Times New Roman" pitchFamily="18" charset="0"/>
                <a:cs typeface="Arial" pitchFamily="34" charset="0"/>
              </a:rPr>
              <a:t>agissant au niveau </a:t>
            </a:r>
            <a:r>
              <a:rPr lang="fr-FR" sz="1400" b="1" dirty="0" smtClean="0">
                <a:solidFill>
                  <a:srgbClr val="FF0000"/>
                </a:solidFill>
                <a:latin typeface="Arial" pitchFamily="34" charset="0"/>
                <a:ea typeface="Times New Roman" pitchFamily="18" charset="0"/>
                <a:cs typeface="Arial" pitchFamily="34" charset="0"/>
              </a:rPr>
              <a:t>clinique</a:t>
            </a:r>
            <a:r>
              <a:rPr lang="fr-FR" sz="1400" b="1" dirty="0" smtClean="0">
                <a:latin typeface="Arial" pitchFamily="34" charset="0"/>
                <a:ea typeface="Times New Roman" pitchFamily="18" charset="0"/>
                <a:cs typeface="Arial" pitchFamily="34" charset="0"/>
              </a:rPr>
              <a:t> peuvent </a:t>
            </a:r>
            <a:r>
              <a:rPr lang="fr-FR" sz="1400" b="1" dirty="0" smtClean="0">
                <a:solidFill>
                  <a:srgbClr val="FF0000"/>
                </a:solidFill>
                <a:latin typeface="Arial" pitchFamily="34" charset="0"/>
                <a:ea typeface="Times New Roman" pitchFamily="18" charset="0"/>
                <a:cs typeface="Arial" pitchFamily="34" charset="0"/>
              </a:rPr>
              <a:t>avoir le statut de </a:t>
            </a:r>
            <a:r>
              <a:rPr lang="fr-FR" sz="1400" b="1" dirty="0" err="1" smtClean="0">
                <a:solidFill>
                  <a:srgbClr val="FF0000"/>
                </a:solidFill>
                <a:latin typeface="Arial" pitchFamily="34" charset="0"/>
                <a:ea typeface="Times New Roman" pitchFamily="18" charset="0"/>
                <a:cs typeface="Arial" pitchFamily="34" charset="0"/>
              </a:rPr>
              <a:t>probiotique</a:t>
            </a:r>
            <a:r>
              <a:rPr lang="fr-FR" sz="1400" b="1" dirty="0" smtClean="0">
                <a:latin typeface="Arial" pitchFamily="34" charset="0"/>
                <a:ea typeface="Times New Roman" pitchFamily="18" charset="0"/>
                <a:cs typeface="Arial" pitchFamily="34" charset="0"/>
              </a:rPr>
              <a:t>.</a:t>
            </a:r>
            <a:endParaRPr lang="fr-FR" sz="1400" b="1" dirty="0" smtClean="0">
              <a:latin typeface="Arial" pitchFamily="34" charset="0"/>
              <a:ea typeface="Times New Roman" pitchFamily="18" charset="0"/>
              <a:cs typeface="Arial" pitchFamily="34" charset="0"/>
            </a:endParaRPr>
          </a:p>
        </p:txBody>
      </p:sp>
      <p:sp>
        <p:nvSpPr>
          <p:cNvPr id="7" name="Rectangle 6"/>
          <p:cNvSpPr/>
          <p:nvPr/>
        </p:nvSpPr>
        <p:spPr>
          <a:xfrm>
            <a:off x="142844" y="5157192"/>
            <a:ext cx="8786874" cy="1261884"/>
          </a:xfrm>
          <a:prstGeom prst="rect">
            <a:avLst/>
          </a:prstGeom>
        </p:spPr>
        <p:txBody>
          <a:bodyPr wrap="square">
            <a:spAutoFit/>
          </a:bodyPr>
          <a:lstStyle/>
          <a:p>
            <a:pPr lvl="0" algn="justLow" fontAlgn="base">
              <a:spcBef>
                <a:spcPct val="0"/>
              </a:spcBef>
              <a:spcAft>
                <a:spcPct val="0"/>
              </a:spcAft>
              <a:buFont typeface="Wingdings" pitchFamily="2" charset="2"/>
              <a:buChar char="ü"/>
            </a:pPr>
            <a:r>
              <a:rPr lang="en-US" sz="1600" b="1" dirty="0">
                <a:latin typeface="Rockwell" pitchFamily="18" charset="0"/>
                <a:ea typeface="Times New Roman" pitchFamily="18" charset="0"/>
                <a:cs typeface="Arial" pitchFamily="34" charset="0"/>
              </a:rPr>
              <a:t>This </a:t>
            </a:r>
            <a:r>
              <a:rPr lang="en-US" sz="1600" b="1" dirty="0">
                <a:solidFill>
                  <a:srgbClr val="FF0000"/>
                </a:solidFill>
                <a:latin typeface="Rockwell" pitchFamily="18" charset="0"/>
                <a:ea typeface="Times New Roman" pitchFamily="18" charset="0"/>
                <a:cs typeface="Arial" pitchFamily="34" charset="0"/>
              </a:rPr>
              <a:t>judgment</a:t>
            </a:r>
            <a:r>
              <a:rPr lang="en-US" sz="1600" b="1" dirty="0">
                <a:latin typeface="Rockwell" pitchFamily="18" charset="0"/>
                <a:ea typeface="Times New Roman" pitchFamily="18" charset="0"/>
                <a:cs typeface="Arial" pitchFamily="34" charset="0"/>
              </a:rPr>
              <a:t> is only possible after considering all </a:t>
            </a:r>
            <a:r>
              <a:rPr lang="en-US" sz="1600" b="1" i="1" dirty="0">
                <a:latin typeface="Rockwell" pitchFamily="18" charset="0"/>
                <a:ea typeface="Times New Roman" pitchFamily="18" charset="0"/>
                <a:cs typeface="Arial" pitchFamily="34" charset="0"/>
              </a:rPr>
              <a:t>the in vitro</a:t>
            </a:r>
            <a:r>
              <a:rPr lang="en-US" sz="1600" b="1" dirty="0">
                <a:latin typeface="Rockwell" pitchFamily="18" charset="0"/>
                <a:ea typeface="Times New Roman" pitchFamily="18" charset="0"/>
                <a:cs typeface="Arial" pitchFamily="34" charset="0"/>
              </a:rPr>
              <a:t>, animal and human evidence supported by a </a:t>
            </a:r>
            <a:r>
              <a:rPr lang="en-US" sz="1600" b="1" dirty="0">
                <a:solidFill>
                  <a:srgbClr val="FF0000"/>
                </a:solidFill>
                <a:latin typeface="Rockwell" pitchFamily="18" charset="0"/>
                <a:ea typeface="Times New Roman" pitchFamily="18" charset="0"/>
                <a:cs typeface="Arial" pitchFamily="34" charset="0"/>
              </a:rPr>
              <a:t>plausible mechanism of action</a:t>
            </a:r>
            <a:r>
              <a:rPr lang="en-US" sz="1600" b="1" dirty="0" smtClean="0">
                <a:latin typeface="Rockwell" pitchFamily="18" charset="0"/>
                <a:ea typeface="Times New Roman" pitchFamily="18" charset="0"/>
                <a:cs typeface="Arial" pitchFamily="34" charset="0"/>
              </a:rPr>
              <a:t>.</a:t>
            </a:r>
          </a:p>
          <a:p>
            <a:pPr lvl="0" algn="justLow" fontAlgn="base">
              <a:spcBef>
                <a:spcPct val="0"/>
              </a:spcBef>
              <a:spcAft>
                <a:spcPct val="0"/>
              </a:spcAft>
            </a:pPr>
            <a:endParaRPr lang="fr-FR" sz="1600" b="1" dirty="0" smtClean="0">
              <a:latin typeface="Rockwell" pitchFamily="18" charset="0"/>
              <a:ea typeface="Times New Roman" pitchFamily="18" charset="0"/>
              <a:cs typeface="Arial" pitchFamily="34" charset="0"/>
            </a:endParaRPr>
          </a:p>
          <a:p>
            <a:pPr lvl="0" algn="justLow" fontAlgn="base">
              <a:spcBef>
                <a:spcPct val="0"/>
              </a:spcBef>
              <a:spcAft>
                <a:spcPct val="0"/>
              </a:spcAft>
              <a:buFont typeface="Wingdings" pitchFamily="2" charset="2"/>
              <a:buChar char="ü"/>
            </a:pPr>
            <a:r>
              <a:rPr lang="fr-FR" sz="1400" b="1" dirty="0" smtClean="0">
                <a:latin typeface="Arial" pitchFamily="34" charset="0"/>
                <a:ea typeface="Times New Roman" pitchFamily="18" charset="0"/>
                <a:cs typeface="Arial" pitchFamily="34" charset="0"/>
              </a:rPr>
              <a:t> Ce </a:t>
            </a:r>
            <a:r>
              <a:rPr lang="fr-FR" sz="1400" b="1" dirty="0" smtClean="0">
                <a:solidFill>
                  <a:srgbClr val="FF0000"/>
                </a:solidFill>
                <a:latin typeface="Arial" pitchFamily="34" charset="0"/>
                <a:ea typeface="Times New Roman" pitchFamily="18" charset="0"/>
                <a:cs typeface="Arial" pitchFamily="34" charset="0"/>
              </a:rPr>
              <a:t>jugement</a:t>
            </a:r>
            <a:r>
              <a:rPr lang="fr-FR" sz="1400" b="1" dirty="0" smtClean="0">
                <a:latin typeface="Arial" pitchFamily="34" charset="0"/>
                <a:ea typeface="Times New Roman" pitchFamily="18" charset="0"/>
                <a:cs typeface="Arial" pitchFamily="34" charset="0"/>
              </a:rPr>
              <a:t> n’est possible qu’après avoir considéré </a:t>
            </a:r>
            <a:r>
              <a:rPr lang="fr-FR" sz="1400" b="1" dirty="0" smtClean="0">
                <a:solidFill>
                  <a:srgbClr val="FF0000"/>
                </a:solidFill>
                <a:latin typeface="Arial" pitchFamily="34" charset="0"/>
                <a:ea typeface="Times New Roman" pitchFamily="18" charset="0"/>
                <a:cs typeface="Arial" pitchFamily="34" charset="0"/>
              </a:rPr>
              <a:t>l’ensemble des évidences </a:t>
            </a:r>
            <a:r>
              <a:rPr lang="fr-FR" sz="1400" b="1" i="1" dirty="0" smtClean="0">
                <a:latin typeface="Arial" pitchFamily="34" charset="0"/>
                <a:ea typeface="Times New Roman" pitchFamily="18" charset="0"/>
                <a:cs typeface="Arial" pitchFamily="34" charset="0"/>
              </a:rPr>
              <a:t>in vitro</a:t>
            </a:r>
            <a:r>
              <a:rPr lang="fr-FR" sz="1400" b="1" dirty="0" smtClean="0">
                <a:latin typeface="Arial" pitchFamily="34" charset="0"/>
                <a:ea typeface="Times New Roman" pitchFamily="18" charset="0"/>
                <a:cs typeface="Arial" pitchFamily="34" charset="0"/>
              </a:rPr>
              <a:t>, animales et humaines </a:t>
            </a:r>
            <a:r>
              <a:rPr lang="fr-FR" sz="1400" b="1" dirty="0" smtClean="0">
                <a:solidFill>
                  <a:srgbClr val="FF0000"/>
                </a:solidFill>
                <a:latin typeface="Arial" pitchFamily="34" charset="0"/>
                <a:ea typeface="Times New Roman" pitchFamily="18" charset="0"/>
                <a:cs typeface="Arial" pitchFamily="34" charset="0"/>
              </a:rPr>
              <a:t>supporté </a:t>
            </a:r>
            <a:r>
              <a:rPr lang="fr-FR" sz="1400" b="1" dirty="0" smtClean="0">
                <a:latin typeface="Arial" pitchFamily="34" charset="0"/>
                <a:ea typeface="Times New Roman" pitchFamily="18" charset="0"/>
                <a:cs typeface="Arial" pitchFamily="34" charset="0"/>
              </a:rPr>
              <a:t>par un </a:t>
            </a:r>
            <a:r>
              <a:rPr lang="fr-FR" sz="1400" b="1" dirty="0" smtClean="0">
                <a:solidFill>
                  <a:srgbClr val="0070C0"/>
                </a:solidFill>
                <a:latin typeface="Arial" pitchFamily="34" charset="0"/>
                <a:ea typeface="Times New Roman" pitchFamily="18" charset="0"/>
                <a:cs typeface="Arial" pitchFamily="34" charset="0"/>
              </a:rPr>
              <a:t>mécanisme d’action plausible</a:t>
            </a:r>
            <a:r>
              <a:rPr lang="fr-FR" sz="1400" b="1" dirty="0" smtClean="0">
                <a:latin typeface="Arial" pitchFamily="34" charset="0"/>
                <a:ea typeface="Times New Roman" pitchFamily="18" charset="0"/>
                <a:cs typeface="Arial" pitchFamily="34" charset="0"/>
              </a:rPr>
              <a:t>.</a:t>
            </a:r>
            <a:endParaRPr lang="fr-FR" sz="14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66" y="2276872"/>
            <a:ext cx="8858280" cy="1723549"/>
          </a:xfrm>
          <a:prstGeom prst="rect">
            <a:avLst/>
          </a:prstGeom>
        </p:spPr>
        <p:txBody>
          <a:bodyPr wrap="square">
            <a:spAutoFit/>
          </a:bodyPr>
          <a:lstStyle/>
          <a:p>
            <a:pPr algn="just"/>
            <a:r>
              <a:rPr lang="en-US" sz="1600" b="1" dirty="0" smtClean="0">
                <a:solidFill>
                  <a:srgbClr val="FF0000"/>
                </a:solidFill>
                <a:latin typeface="Rockwell" pitchFamily="18" charset="0"/>
                <a:cs typeface="Arial" pitchFamily="34" charset="0"/>
              </a:rPr>
              <a:t>Nota</a:t>
            </a:r>
            <a:r>
              <a:rPr lang="en-US" sz="1600" b="1" dirty="0" smtClean="0">
                <a:latin typeface="Rockwell" pitchFamily="18" charset="0"/>
                <a:cs typeface="Arial" pitchFamily="34" charset="0"/>
              </a:rPr>
              <a:t>: </a:t>
            </a:r>
            <a:r>
              <a:rPr lang="en-US" sz="1600" b="1" dirty="0">
                <a:latin typeface="Rockwell" pitchFamily="18" charset="0"/>
                <a:cs typeface="Arial" pitchFamily="34" charset="0"/>
              </a:rPr>
              <a:t>Currently, the </a:t>
            </a:r>
            <a:r>
              <a:rPr lang="en-US" sz="1600" b="1" dirty="0">
                <a:solidFill>
                  <a:srgbClr val="FF0000"/>
                </a:solidFill>
                <a:latin typeface="Rockwell" pitchFamily="18" charset="0"/>
                <a:cs typeface="Arial" pitchFamily="34" charset="0"/>
              </a:rPr>
              <a:t>development</a:t>
            </a:r>
            <a:r>
              <a:rPr lang="en-US" sz="1600" b="1" dirty="0">
                <a:latin typeface="Rockwell" pitchFamily="18" charset="0"/>
                <a:cs typeface="Arial" pitchFamily="34" charset="0"/>
              </a:rPr>
              <a:t> of probiotic products is very active in </a:t>
            </a:r>
            <a:r>
              <a:rPr lang="en-US" sz="1600" b="1" dirty="0">
                <a:solidFill>
                  <a:srgbClr val="FF0000"/>
                </a:solidFill>
                <a:latin typeface="Rockwell" pitchFamily="18" charset="0"/>
                <a:cs typeface="Arial" pitchFamily="34" charset="0"/>
              </a:rPr>
              <a:t>European countries, Japan, the United States and Australia</a:t>
            </a:r>
            <a:r>
              <a:rPr lang="en-US" sz="1600" b="1" dirty="0">
                <a:latin typeface="Rockwell" pitchFamily="18" charset="0"/>
                <a:cs typeface="Arial" pitchFamily="34" charset="0"/>
              </a:rPr>
              <a:t>. In </a:t>
            </a:r>
            <a:r>
              <a:rPr lang="en-US" sz="1600" b="1" dirty="0">
                <a:solidFill>
                  <a:srgbClr val="FF0000"/>
                </a:solidFill>
                <a:latin typeface="Rockwell" pitchFamily="18" charset="0"/>
                <a:cs typeface="Arial" pitchFamily="34" charset="0"/>
              </a:rPr>
              <a:t>Canada</a:t>
            </a:r>
            <a:r>
              <a:rPr lang="en-US" sz="1600" b="1" dirty="0">
                <a:latin typeface="Rockwell" pitchFamily="18" charset="0"/>
                <a:cs typeface="Arial" pitchFamily="34" charset="0"/>
              </a:rPr>
              <a:t>, very few probiotic products are available since research in this area is only </a:t>
            </a:r>
            <a:r>
              <a:rPr lang="en-US" sz="1600" b="1" dirty="0" smtClean="0">
                <a:solidFill>
                  <a:srgbClr val="FF0000"/>
                </a:solidFill>
                <a:latin typeface="Rockwell" pitchFamily="18" charset="0"/>
                <a:cs typeface="Arial" pitchFamily="34" charset="0"/>
              </a:rPr>
              <a:t>emerging</a:t>
            </a:r>
          </a:p>
          <a:p>
            <a:pPr algn="just"/>
            <a:endParaRPr lang="fr-FR" sz="1600" b="1" dirty="0" smtClean="0">
              <a:solidFill>
                <a:srgbClr val="FF0000"/>
              </a:solidFill>
              <a:latin typeface="Arial" pitchFamily="34" charset="0"/>
              <a:cs typeface="Arial" pitchFamily="34" charset="0"/>
            </a:endParaRPr>
          </a:p>
          <a:p>
            <a:pPr algn="just"/>
            <a:r>
              <a:rPr lang="fr-FR" sz="1400" b="1" dirty="0" smtClean="0">
                <a:solidFill>
                  <a:srgbClr val="FF0000"/>
                </a:solidFill>
                <a:latin typeface="Arial" pitchFamily="34" charset="0"/>
                <a:cs typeface="Arial" pitchFamily="34" charset="0"/>
              </a:rPr>
              <a:t>Remarque</a:t>
            </a:r>
            <a:r>
              <a:rPr lang="fr-FR" sz="1400" b="1" dirty="0" smtClean="0">
                <a:latin typeface="Arial" pitchFamily="34" charset="0"/>
                <a:cs typeface="Arial" pitchFamily="34" charset="0"/>
              </a:rPr>
              <a:t>: Actuellement, le </a:t>
            </a:r>
            <a:r>
              <a:rPr lang="fr-FR" sz="1400" b="1" dirty="0" smtClean="0">
                <a:solidFill>
                  <a:srgbClr val="FF0000"/>
                </a:solidFill>
                <a:latin typeface="Arial" pitchFamily="34" charset="0"/>
                <a:cs typeface="Arial" pitchFamily="34" charset="0"/>
              </a:rPr>
              <a:t>développement </a:t>
            </a:r>
            <a:r>
              <a:rPr lang="fr-FR" sz="1400" b="1" dirty="0" smtClean="0">
                <a:latin typeface="Arial" pitchFamily="34" charset="0"/>
                <a:cs typeface="Arial" pitchFamily="34" charset="0"/>
              </a:rPr>
              <a:t>de produits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est </a:t>
            </a:r>
            <a:r>
              <a:rPr lang="fr-FR" sz="1400" b="1" dirty="0" smtClean="0">
                <a:solidFill>
                  <a:srgbClr val="FF0000"/>
                </a:solidFill>
                <a:latin typeface="Arial" pitchFamily="34" charset="0"/>
                <a:cs typeface="Arial" pitchFamily="34" charset="0"/>
              </a:rPr>
              <a:t>très actif </a:t>
            </a:r>
            <a:r>
              <a:rPr lang="fr-FR" sz="1400" b="1" dirty="0" smtClean="0">
                <a:latin typeface="Arial" pitchFamily="34" charset="0"/>
                <a:cs typeface="Arial" pitchFamily="34" charset="0"/>
              </a:rPr>
              <a:t>dans les </a:t>
            </a:r>
            <a:r>
              <a:rPr lang="fr-FR" sz="1400" b="1" dirty="0" smtClean="0">
                <a:solidFill>
                  <a:srgbClr val="FF0000"/>
                </a:solidFill>
                <a:latin typeface="Arial" pitchFamily="34" charset="0"/>
                <a:cs typeface="Arial" pitchFamily="34" charset="0"/>
              </a:rPr>
              <a:t>pays européens</a:t>
            </a:r>
            <a:r>
              <a:rPr lang="fr-FR" sz="1400" b="1" dirty="0" smtClean="0">
                <a:latin typeface="Arial" pitchFamily="34" charset="0"/>
                <a:cs typeface="Arial" pitchFamily="34" charset="0"/>
              </a:rPr>
              <a:t>, </a:t>
            </a:r>
            <a:r>
              <a:rPr lang="fr-FR" sz="1400" b="1" dirty="0" smtClean="0">
                <a:solidFill>
                  <a:srgbClr val="FF0000"/>
                </a:solidFill>
                <a:latin typeface="Arial" pitchFamily="34" charset="0"/>
                <a:cs typeface="Arial" pitchFamily="34" charset="0"/>
              </a:rPr>
              <a:t>le Japon, les États-Unis et l’Australie</a:t>
            </a:r>
            <a:r>
              <a:rPr lang="fr-FR" sz="1400" b="1" dirty="0" smtClean="0">
                <a:latin typeface="Arial" pitchFamily="34" charset="0"/>
                <a:cs typeface="Arial" pitchFamily="34" charset="0"/>
              </a:rPr>
              <a:t>. Au </a:t>
            </a:r>
            <a:r>
              <a:rPr lang="fr-FR" sz="1400" b="1" dirty="0" smtClean="0">
                <a:solidFill>
                  <a:srgbClr val="FF0000"/>
                </a:solidFill>
                <a:latin typeface="Arial" pitchFamily="34" charset="0"/>
                <a:cs typeface="Arial" pitchFamily="34" charset="0"/>
              </a:rPr>
              <a:t>Canada</a:t>
            </a:r>
            <a:r>
              <a:rPr lang="fr-FR" sz="1400" b="1" dirty="0" smtClean="0">
                <a:latin typeface="Arial" pitchFamily="34" charset="0"/>
                <a:cs typeface="Arial" pitchFamily="34" charset="0"/>
              </a:rPr>
              <a:t>, très peu de produits </a:t>
            </a:r>
            <a:r>
              <a:rPr lang="fr-FR" sz="1400" b="1" dirty="0" err="1" smtClean="0">
                <a:latin typeface="Arial" pitchFamily="34" charset="0"/>
                <a:cs typeface="Arial" pitchFamily="34" charset="0"/>
              </a:rPr>
              <a:t>probiotiques</a:t>
            </a:r>
            <a:r>
              <a:rPr lang="fr-FR" sz="1400" b="1" dirty="0" smtClean="0">
                <a:latin typeface="Arial" pitchFamily="34" charset="0"/>
                <a:cs typeface="Arial" pitchFamily="34" charset="0"/>
              </a:rPr>
              <a:t> sont disponibles puisque la recherche dans ce domaine ne fait </a:t>
            </a:r>
            <a:r>
              <a:rPr lang="fr-FR" sz="1400" b="1" dirty="0" smtClean="0">
                <a:solidFill>
                  <a:srgbClr val="FF0000"/>
                </a:solidFill>
                <a:latin typeface="Arial" pitchFamily="34" charset="0"/>
                <a:cs typeface="Arial" pitchFamily="34" charset="0"/>
              </a:rPr>
              <a:t>qu’émerger</a:t>
            </a:r>
            <a:endParaRPr lang="fr-FR"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8062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21973" t="23437" r="15771" b="31641"/>
          <a:stretch>
            <a:fillRect/>
          </a:stretch>
        </p:blipFill>
        <p:spPr bwMode="auto">
          <a:xfrm>
            <a:off x="571472" y="1000108"/>
            <a:ext cx="8215370" cy="5072098"/>
          </a:xfrm>
          <a:prstGeom prst="rect">
            <a:avLst/>
          </a:prstGeom>
          <a:noFill/>
          <a:ln w="9525">
            <a:noFill/>
            <a:miter lim="800000"/>
            <a:headEnd/>
            <a:tailEnd/>
          </a:ln>
          <a:effectLst/>
        </p:spPr>
      </p:pic>
      <p:sp>
        <p:nvSpPr>
          <p:cNvPr id="3" name="Rectangle 2"/>
          <p:cNvSpPr/>
          <p:nvPr/>
        </p:nvSpPr>
        <p:spPr>
          <a:xfrm>
            <a:off x="1357290" y="285728"/>
            <a:ext cx="6715172" cy="369332"/>
          </a:xfrm>
          <a:prstGeom prst="rect">
            <a:avLst/>
          </a:prstGeom>
        </p:spPr>
        <p:txBody>
          <a:bodyPr wrap="square">
            <a:spAutoFit/>
          </a:bodyPr>
          <a:lstStyle/>
          <a:p>
            <a:pPr algn="ctr"/>
            <a:r>
              <a:rPr lang="fr-FR" b="1" dirty="0" smtClean="0">
                <a:solidFill>
                  <a:srgbClr val="FF0000"/>
                </a:solidFill>
              </a:rPr>
              <a:t>Place des </a:t>
            </a:r>
            <a:r>
              <a:rPr lang="fr-FR" b="1" dirty="0" err="1" smtClean="0">
                <a:solidFill>
                  <a:srgbClr val="FF0000"/>
                </a:solidFill>
              </a:rPr>
              <a:t>probiotiques</a:t>
            </a:r>
            <a:r>
              <a:rPr lang="fr-FR" b="1" dirty="0" smtClean="0">
                <a:solidFill>
                  <a:srgbClr val="FF0000"/>
                </a:solidFill>
              </a:rPr>
              <a:t> dans la classification des « aliments santé »</a:t>
            </a:r>
            <a:endParaRPr lang="fr-FR" b="1" dirty="0">
              <a:solidFill>
                <a:srgbClr val="FF0000"/>
              </a:solidFill>
            </a:endParaRPr>
          </a:p>
        </p:txBody>
      </p:sp>
      <p:sp>
        <p:nvSpPr>
          <p:cNvPr id="4" name="Rectangle 3"/>
          <p:cNvSpPr/>
          <p:nvPr/>
        </p:nvSpPr>
        <p:spPr>
          <a:xfrm>
            <a:off x="571472" y="6286520"/>
            <a:ext cx="8072494" cy="369332"/>
          </a:xfrm>
          <a:prstGeom prst="rect">
            <a:avLst/>
          </a:prstGeom>
        </p:spPr>
        <p:txBody>
          <a:bodyPr wrap="square">
            <a:spAutoFit/>
          </a:bodyPr>
          <a:lstStyle/>
          <a:p>
            <a:pPr algn="ctr"/>
            <a:r>
              <a:rPr lang="fr-FR" b="1" dirty="0" smtClean="0">
                <a:solidFill>
                  <a:srgbClr val="0070C0"/>
                </a:solidFill>
              </a:rPr>
              <a:t>Pour plus de détaille: Voir Chapitre: Médicaments </a:t>
            </a:r>
            <a:r>
              <a:rPr lang="fr-FR" b="1" dirty="0" err="1" smtClean="0">
                <a:solidFill>
                  <a:srgbClr val="0070C0"/>
                </a:solidFill>
              </a:rPr>
              <a:t>Probiotiques</a:t>
            </a:r>
            <a:r>
              <a:rPr lang="fr-FR" b="1" dirty="0" smtClean="0">
                <a:solidFill>
                  <a:srgbClr val="0070C0"/>
                </a:solidFill>
              </a:rPr>
              <a:t> et réglementation</a:t>
            </a:r>
            <a:endParaRPr lang="fr-FR" b="1" dirty="0">
              <a:solidFill>
                <a:srgbClr val="0070C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7554" y="500042"/>
            <a:ext cx="2357454" cy="369332"/>
          </a:xfrm>
          <a:prstGeom prst="rect">
            <a:avLst/>
          </a:prstGeom>
          <a:solidFill>
            <a:schemeClr val="accent2"/>
          </a:solidFill>
        </p:spPr>
        <p:txBody>
          <a:bodyPr wrap="square" rtlCol="0">
            <a:spAutoFit/>
          </a:bodyPr>
          <a:lstStyle/>
          <a:p>
            <a:pPr algn="ctr"/>
            <a:r>
              <a:rPr lang="fr-FR" b="1" dirty="0" smtClean="0">
                <a:solidFill>
                  <a:schemeClr val="bg1"/>
                </a:solidFill>
              </a:rPr>
              <a:t>Bactériothérapie</a:t>
            </a:r>
            <a:endParaRPr lang="fr-FR" b="1" dirty="0">
              <a:solidFill>
                <a:schemeClr val="bg1"/>
              </a:solidFill>
            </a:endParaRPr>
          </a:p>
        </p:txBody>
      </p:sp>
      <p:sp>
        <p:nvSpPr>
          <p:cNvPr id="3" name="ZoneTexte 2"/>
          <p:cNvSpPr txBox="1"/>
          <p:nvPr/>
        </p:nvSpPr>
        <p:spPr>
          <a:xfrm>
            <a:off x="1857356" y="1214422"/>
            <a:ext cx="4572032" cy="369332"/>
          </a:xfrm>
          <a:prstGeom prst="rect">
            <a:avLst/>
          </a:prstGeom>
          <a:solidFill>
            <a:schemeClr val="accent2"/>
          </a:solidFill>
        </p:spPr>
        <p:txBody>
          <a:bodyPr wrap="square" rtlCol="0">
            <a:spAutoFit/>
          </a:bodyPr>
          <a:lstStyle/>
          <a:p>
            <a:pPr algn="ctr"/>
            <a:r>
              <a:rPr lang="fr-FR" b="1" dirty="0" smtClean="0">
                <a:solidFill>
                  <a:schemeClr val="bg1"/>
                </a:solidFill>
              </a:rPr>
              <a:t>Usage des </a:t>
            </a:r>
            <a:r>
              <a:rPr lang="fr-FR" b="1" dirty="0" err="1" smtClean="0">
                <a:solidFill>
                  <a:schemeClr val="bg1"/>
                </a:solidFill>
              </a:rPr>
              <a:t>Probiotiques</a:t>
            </a:r>
            <a:r>
              <a:rPr lang="fr-FR" b="1" dirty="0" smtClean="0">
                <a:solidFill>
                  <a:schemeClr val="bg1"/>
                </a:solidFill>
              </a:rPr>
              <a:t> à effet tampon</a:t>
            </a:r>
            <a:endParaRPr lang="fr-FR" b="1" dirty="0">
              <a:solidFill>
                <a:schemeClr val="bg1"/>
              </a:solidFill>
            </a:endParaRPr>
          </a:p>
        </p:txBody>
      </p:sp>
      <p:pic>
        <p:nvPicPr>
          <p:cNvPr id="4" name="Image 3"/>
          <p:cNvPicPr/>
          <p:nvPr/>
        </p:nvPicPr>
        <p:blipFill>
          <a:blip r:embed="rId2"/>
          <a:srcRect l="22450" t="8333" r="23509" b="22009"/>
          <a:stretch>
            <a:fillRect/>
          </a:stretch>
        </p:blipFill>
        <p:spPr bwMode="auto">
          <a:xfrm>
            <a:off x="714348" y="1876424"/>
            <a:ext cx="7643866" cy="4410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85786" y="845090"/>
            <a:ext cx="7072362" cy="369332"/>
          </a:xfrm>
          <a:prstGeom prst="rect">
            <a:avLst/>
          </a:prstGeom>
          <a:solidFill>
            <a:schemeClr val="accent2"/>
          </a:solidFill>
        </p:spPr>
        <p:txBody>
          <a:bodyPr wrap="square" rtlCol="0">
            <a:spAutoFit/>
          </a:bodyPr>
          <a:lstStyle/>
          <a:p>
            <a:pPr algn="ctr"/>
            <a:r>
              <a:rPr lang="fr-FR" b="1" dirty="0" smtClean="0">
                <a:solidFill>
                  <a:schemeClr val="bg1"/>
                </a:solidFill>
              </a:rPr>
              <a:t>Exemple de produits </a:t>
            </a:r>
            <a:r>
              <a:rPr lang="fr-FR" b="1" dirty="0" err="1" smtClean="0">
                <a:solidFill>
                  <a:schemeClr val="bg1"/>
                </a:solidFill>
              </a:rPr>
              <a:t>probiotiques</a:t>
            </a:r>
            <a:r>
              <a:rPr lang="fr-FR" b="1" dirty="0" smtClean="0">
                <a:solidFill>
                  <a:schemeClr val="bg1"/>
                </a:solidFill>
              </a:rPr>
              <a:t> déjà sur le marché mondiale</a:t>
            </a:r>
            <a:endParaRPr lang="fr-FR" b="1" dirty="0">
              <a:solidFill>
                <a:schemeClr val="bg1"/>
              </a:solidFill>
            </a:endParaRPr>
          </a:p>
        </p:txBody>
      </p:sp>
      <p:grpSp>
        <p:nvGrpSpPr>
          <p:cNvPr id="13" name="Groupe 12"/>
          <p:cNvGrpSpPr/>
          <p:nvPr/>
        </p:nvGrpSpPr>
        <p:grpSpPr>
          <a:xfrm>
            <a:off x="214282" y="2000274"/>
            <a:ext cx="8429684" cy="4143370"/>
            <a:chOff x="214282" y="2000274"/>
            <a:chExt cx="8429684" cy="4143370"/>
          </a:xfrm>
        </p:grpSpPr>
        <p:grpSp>
          <p:nvGrpSpPr>
            <p:cNvPr id="11" name="Groupe 10"/>
            <p:cNvGrpSpPr/>
            <p:nvPr/>
          </p:nvGrpSpPr>
          <p:grpSpPr>
            <a:xfrm>
              <a:off x="214282" y="2000274"/>
              <a:ext cx="8429684" cy="4143370"/>
              <a:chOff x="214282" y="2000274"/>
              <a:chExt cx="8429684" cy="4143370"/>
            </a:xfrm>
          </p:grpSpPr>
          <p:grpSp>
            <p:nvGrpSpPr>
              <p:cNvPr id="8" name="Groupe 7"/>
              <p:cNvGrpSpPr/>
              <p:nvPr/>
            </p:nvGrpSpPr>
            <p:grpSpPr>
              <a:xfrm>
                <a:off x="214282" y="2000274"/>
                <a:ext cx="8429684" cy="3643304"/>
                <a:chOff x="214282" y="0"/>
                <a:chExt cx="8429684" cy="3643304"/>
              </a:xfrm>
            </p:grpSpPr>
            <p:pic>
              <p:nvPicPr>
                <p:cNvPr id="1026" name="Picture 2" descr="Probio Forte™"/>
                <p:cNvPicPr>
                  <a:picLocks noChangeAspect="1" noChangeArrowheads="1"/>
                </p:cNvPicPr>
                <p:nvPr/>
              </p:nvPicPr>
              <p:blipFill>
                <a:blip r:embed="rId2"/>
                <a:srcRect/>
                <a:stretch>
                  <a:fillRect/>
                </a:stretch>
              </p:blipFill>
              <p:spPr bwMode="auto">
                <a:xfrm>
                  <a:off x="214282" y="71414"/>
                  <a:ext cx="2714644" cy="1571636"/>
                </a:xfrm>
                <a:prstGeom prst="rect">
                  <a:avLst/>
                </a:prstGeom>
                <a:noFill/>
              </p:spPr>
            </p:pic>
            <p:pic>
              <p:nvPicPr>
                <p:cNvPr id="1028" name="Picture 4" descr="Carrare  Bioprotus 4000 30 gelules - Carrare Le probiotique d'urgence"/>
                <p:cNvPicPr>
                  <a:picLocks noChangeAspect="1" noChangeArrowheads="1"/>
                </p:cNvPicPr>
                <p:nvPr/>
              </p:nvPicPr>
              <p:blipFill>
                <a:blip r:embed="rId3"/>
                <a:srcRect/>
                <a:stretch>
                  <a:fillRect/>
                </a:stretch>
              </p:blipFill>
              <p:spPr bwMode="auto">
                <a:xfrm>
                  <a:off x="2428860" y="214290"/>
                  <a:ext cx="2214578" cy="1428760"/>
                </a:xfrm>
                <a:prstGeom prst="rect">
                  <a:avLst/>
                </a:prstGeom>
                <a:noFill/>
              </p:spPr>
            </p:pic>
            <p:pic>
              <p:nvPicPr>
                <p:cNvPr id="1030" name="Picture 6" descr="Phyto-Actif Boite de 20 sachets de 6g Probiotil Boite de 20 sachets"/>
                <p:cNvPicPr>
                  <a:picLocks noChangeAspect="1" noChangeArrowheads="1"/>
                </p:cNvPicPr>
                <p:nvPr/>
              </p:nvPicPr>
              <p:blipFill>
                <a:blip r:embed="rId4"/>
                <a:srcRect/>
                <a:stretch>
                  <a:fillRect/>
                </a:stretch>
              </p:blipFill>
              <p:spPr bwMode="auto">
                <a:xfrm>
                  <a:off x="4643438" y="0"/>
                  <a:ext cx="1857388" cy="1785916"/>
                </a:xfrm>
                <a:prstGeom prst="rect">
                  <a:avLst/>
                </a:prstGeom>
                <a:noFill/>
              </p:spPr>
            </p:pic>
            <p:pic>
              <p:nvPicPr>
                <p:cNvPr id="1032" name="Picture 8" descr="Probactiol de Metagenics  Probiotiques Probactiol Plus 30 gelules"/>
                <p:cNvPicPr>
                  <a:picLocks noChangeAspect="1" noChangeArrowheads="1"/>
                </p:cNvPicPr>
                <p:nvPr/>
              </p:nvPicPr>
              <p:blipFill>
                <a:blip r:embed="rId5"/>
                <a:srcRect/>
                <a:stretch>
                  <a:fillRect/>
                </a:stretch>
              </p:blipFill>
              <p:spPr bwMode="auto">
                <a:xfrm>
                  <a:off x="6786578" y="357166"/>
                  <a:ext cx="1857388" cy="1428750"/>
                </a:xfrm>
                <a:prstGeom prst="rect">
                  <a:avLst/>
                </a:prstGeom>
                <a:noFill/>
              </p:spPr>
            </p:pic>
            <p:pic>
              <p:nvPicPr>
                <p:cNvPr id="1034" name="Picture 10" descr="Pileje  Lactibiane reference 30 gelules Pileje -Ameliore les troubles"/>
                <p:cNvPicPr>
                  <a:picLocks noChangeAspect="1" noChangeArrowheads="1"/>
                </p:cNvPicPr>
                <p:nvPr/>
              </p:nvPicPr>
              <p:blipFill>
                <a:blip r:embed="rId6"/>
                <a:srcRect/>
                <a:stretch>
                  <a:fillRect/>
                </a:stretch>
              </p:blipFill>
              <p:spPr bwMode="auto">
                <a:xfrm>
                  <a:off x="214282" y="2214554"/>
                  <a:ext cx="1857388" cy="1428750"/>
                </a:xfrm>
                <a:prstGeom prst="rect">
                  <a:avLst/>
                </a:prstGeom>
                <a:noFill/>
              </p:spPr>
            </p:pic>
          </p:grpSp>
          <p:pic>
            <p:nvPicPr>
              <p:cNvPr id="1038" name="Picture 14" descr="Lactipro - 30 Intelicaps®"/>
              <p:cNvPicPr>
                <a:picLocks noChangeAspect="1" noChangeArrowheads="1"/>
              </p:cNvPicPr>
              <p:nvPr/>
            </p:nvPicPr>
            <p:blipFill>
              <a:blip r:embed="rId7"/>
              <a:srcRect/>
              <a:stretch>
                <a:fillRect/>
              </a:stretch>
            </p:blipFill>
            <p:spPr bwMode="auto">
              <a:xfrm>
                <a:off x="2571736" y="3429000"/>
                <a:ext cx="2857500" cy="2714644"/>
              </a:xfrm>
              <a:prstGeom prst="rect">
                <a:avLst/>
              </a:prstGeom>
              <a:noFill/>
            </p:spPr>
          </p:pic>
        </p:grpSp>
        <p:pic>
          <p:nvPicPr>
            <p:cNvPr id="12" name="Image 11"/>
            <p:cNvPicPr/>
            <p:nvPr/>
          </p:nvPicPr>
          <p:blipFill>
            <a:blip r:embed="rId8"/>
            <a:srcRect l="20496" t="44934" r="43967" b="29956"/>
            <a:stretch>
              <a:fillRect/>
            </a:stretch>
          </p:blipFill>
          <p:spPr bwMode="auto">
            <a:xfrm>
              <a:off x="5857884" y="4071942"/>
              <a:ext cx="2357454" cy="17859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88434" y="5024576"/>
            <a:ext cx="8929749" cy="1428760"/>
            <a:chOff x="71406" y="4429132"/>
            <a:chExt cx="8929749" cy="1428760"/>
          </a:xfrm>
        </p:grpSpPr>
        <p:sp>
          <p:nvSpPr>
            <p:cNvPr id="3" name="Rectangle 3"/>
            <p:cNvSpPr>
              <a:spLocks noChangeArrowheads="1"/>
            </p:cNvSpPr>
            <p:nvPr/>
          </p:nvSpPr>
          <p:spPr bwMode="auto">
            <a:xfrm>
              <a:off x="71406" y="5133935"/>
              <a:ext cx="1214446" cy="643766"/>
            </a:xfrm>
            <a:prstGeom prst="rect">
              <a:avLst/>
            </a:prstGeom>
            <a:solidFill>
              <a:schemeClr val="accent2"/>
            </a:solidFill>
            <a:ln w="12700">
              <a:noFill/>
              <a:miter lim="800000"/>
              <a:headEnd/>
              <a:tailEnd/>
            </a:ln>
            <a:effectLst/>
          </p:spPr>
          <p:txBody>
            <a:bodyPr vert="horz" wrap="square" lIns="90488" tIns="44450" rIns="90488" bIns="4445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err="1" smtClean="0">
                  <a:ln>
                    <a:noFill/>
                  </a:ln>
                  <a:solidFill>
                    <a:schemeClr val="bg1"/>
                  </a:solidFill>
                  <a:effectLst/>
                  <a:latin typeface="Times New Roman" pitchFamily="18" charset="0"/>
                  <a:cs typeface="Arial" pitchFamily="34" charset="0"/>
                </a:rPr>
                <a:t>Yeasts</a:t>
              </a:r>
              <a:endParaRPr kumimoji="0" lang="es-MX" b="1"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MX" b="1" dirty="0" err="1" smtClean="0">
                  <a:solidFill>
                    <a:schemeClr val="bg1"/>
                  </a:solidFill>
                  <a:latin typeface="Times New Roman" pitchFamily="18" charset="0"/>
                  <a:cs typeface="Arial" pitchFamily="34" charset="0"/>
                </a:rPr>
                <a:t>Levures</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pic>
          <p:nvPicPr>
            <p:cNvPr id="4" name="Picture 4" descr="yeast2">
              <a:hlinkClick r:id="rId2"/>
            </p:cNvPr>
            <p:cNvPicPr>
              <a:picLocks noChangeAspect="1" noChangeArrowheads="1"/>
            </p:cNvPicPr>
            <p:nvPr/>
          </p:nvPicPr>
          <p:blipFill>
            <a:blip r:embed="rId3"/>
            <a:srcRect/>
            <a:stretch>
              <a:fillRect/>
            </a:stretch>
          </p:blipFill>
          <p:spPr bwMode="auto">
            <a:xfrm>
              <a:off x="6143636" y="4429132"/>
              <a:ext cx="2857519" cy="1428760"/>
            </a:xfrm>
            <a:prstGeom prst="rect">
              <a:avLst/>
            </a:prstGeom>
            <a:noFill/>
          </p:spPr>
        </p:pic>
        <p:sp>
          <p:nvSpPr>
            <p:cNvPr id="5" name="Text Box 7"/>
            <p:cNvSpPr txBox="1">
              <a:spLocks noChangeArrowheads="1"/>
            </p:cNvSpPr>
            <p:nvPr/>
          </p:nvSpPr>
          <p:spPr bwMode="auto">
            <a:xfrm>
              <a:off x="3000364" y="5143512"/>
              <a:ext cx="2589170" cy="36933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rgbClr val="FFFF00"/>
                </a:buClr>
                <a:buSzPts val="2400"/>
                <a:tabLst/>
              </a:pPr>
              <a:r>
                <a:rPr kumimoji="0" lang="nl-BE" b="1" i="1" u="none" strike="noStrike" cap="none" normalizeH="0" baseline="0" dirty="0" err="1" smtClean="0">
                  <a:ln>
                    <a:noFill/>
                  </a:ln>
                  <a:effectLst/>
                  <a:latin typeface="Times New Roman" pitchFamily="18" charset="0"/>
                  <a:cs typeface="Arial" pitchFamily="34" charset="0"/>
                </a:rPr>
                <a:t>Saccharomyces</a:t>
              </a:r>
              <a:r>
                <a:rPr kumimoji="0" lang="nl-BE" b="1" i="1" u="none" strike="noStrike" cap="none" normalizeH="0" baseline="0" dirty="0" smtClean="0">
                  <a:ln>
                    <a:noFill/>
                  </a:ln>
                  <a:effectLst/>
                  <a:latin typeface="Times New Roman" pitchFamily="18" charset="0"/>
                  <a:cs typeface="Arial" pitchFamily="34" charset="0"/>
                </a:rPr>
                <a:t> </a:t>
              </a:r>
              <a:r>
                <a:rPr kumimoji="0" lang="nl-BE" b="1" i="1" u="none" strike="noStrike" cap="none" normalizeH="0" baseline="0" dirty="0" err="1" smtClean="0">
                  <a:ln>
                    <a:noFill/>
                  </a:ln>
                  <a:effectLst/>
                  <a:latin typeface="Times New Roman" pitchFamily="18" charset="0"/>
                  <a:cs typeface="Arial" pitchFamily="34" charset="0"/>
                </a:rPr>
                <a:t>boulardii</a:t>
              </a:r>
              <a:endParaRPr kumimoji="0" lang="fr-FR" b="1" i="0" u="none" strike="noStrike" cap="none" normalizeH="0" baseline="0" dirty="0" smtClean="0">
                <a:ln>
                  <a:noFill/>
                </a:ln>
                <a:effectLst/>
                <a:latin typeface="Arial" pitchFamily="34" charset="0"/>
                <a:cs typeface="Arial" pitchFamily="34" charset="0"/>
              </a:endParaRPr>
            </a:p>
          </p:txBody>
        </p:sp>
      </p:grpSp>
      <p:grpSp>
        <p:nvGrpSpPr>
          <p:cNvPr id="6" name="Groupe 5"/>
          <p:cNvGrpSpPr/>
          <p:nvPr/>
        </p:nvGrpSpPr>
        <p:grpSpPr>
          <a:xfrm>
            <a:off x="-19519" y="527998"/>
            <a:ext cx="9037701" cy="1714512"/>
            <a:chOff x="71374" y="2143116"/>
            <a:chExt cx="9037701" cy="1714512"/>
          </a:xfrm>
        </p:grpSpPr>
        <p:pic>
          <p:nvPicPr>
            <p:cNvPr id="7" name="Picture 5" descr="lactobacillus%20casei"/>
            <p:cNvPicPr>
              <a:picLocks noChangeAspect="1" noChangeArrowheads="1"/>
            </p:cNvPicPr>
            <p:nvPr/>
          </p:nvPicPr>
          <p:blipFill>
            <a:blip r:embed="rId4"/>
            <a:srcRect/>
            <a:stretch>
              <a:fillRect/>
            </a:stretch>
          </p:blipFill>
          <p:spPr bwMode="auto">
            <a:xfrm>
              <a:off x="6137275" y="2143116"/>
              <a:ext cx="2971800" cy="1714512"/>
            </a:xfrm>
            <a:prstGeom prst="rect">
              <a:avLst/>
            </a:prstGeom>
            <a:noFill/>
          </p:spPr>
        </p:pic>
        <p:sp>
          <p:nvSpPr>
            <p:cNvPr id="8" name="Text Box 6"/>
            <p:cNvSpPr txBox="1">
              <a:spLocks noChangeArrowheads="1"/>
            </p:cNvSpPr>
            <p:nvPr/>
          </p:nvSpPr>
          <p:spPr bwMode="auto">
            <a:xfrm>
              <a:off x="1714480" y="2228671"/>
              <a:ext cx="4429156" cy="10772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buClr>
                  <a:srgbClr val="FFFF00"/>
                </a:buClr>
                <a:buSzPts val="2400"/>
              </a:pPr>
              <a:r>
                <a:rPr lang="nl-BE" sz="1600" b="1" dirty="0" err="1">
                  <a:latin typeface="Rockwell" pitchFamily="18" charset="0"/>
                  <a:cs typeface="Arial" pitchFamily="34" charset="0"/>
                </a:rPr>
                <a:t>Lactobacilli</a:t>
              </a:r>
              <a:r>
                <a:rPr lang="nl-BE" sz="1600" b="1" dirty="0">
                  <a:latin typeface="Rockwell" pitchFamily="18" charset="0"/>
                  <a:cs typeface="Arial" pitchFamily="34" charset="0"/>
                </a:rPr>
                <a:t> (</a:t>
              </a:r>
              <a:r>
                <a:rPr lang="nl-BE" sz="1600" b="1" dirty="0" smtClean="0">
                  <a:latin typeface="Rockwell" pitchFamily="18" charset="0"/>
                  <a:cs typeface="Arial" pitchFamily="34" charset="0"/>
                </a:rPr>
                <a:t>different </a:t>
              </a:r>
              <a:r>
                <a:rPr lang="nl-BE" sz="1600" b="1" dirty="0" err="1" smtClean="0">
                  <a:latin typeface="Rockwell" pitchFamily="18" charset="0"/>
                  <a:cs typeface="Arial" pitchFamily="34" charset="0"/>
                </a:rPr>
                <a:t>strains</a:t>
              </a:r>
              <a:r>
                <a:rPr lang="nl-BE" sz="1600" b="1" dirty="0" smtClean="0">
                  <a:latin typeface="Rockwell" pitchFamily="18" charset="0"/>
                  <a:cs typeface="Arial" pitchFamily="34" charset="0"/>
                </a:rPr>
                <a:t>)</a:t>
              </a:r>
            </a:p>
            <a:p>
              <a:pPr lvl="0" fontAlgn="base">
                <a:spcBef>
                  <a:spcPct val="0"/>
                </a:spcBef>
                <a:spcAft>
                  <a:spcPct val="0"/>
                </a:spcAft>
                <a:buClr>
                  <a:srgbClr val="FFFF00"/>
                </a:buClr>
                <a:buSzPts val="2400"/>
              </a:pPr>
              <a:r>
                <a:rPr lang="nl-BE" sz="1600" b="1" i="1" dirty="0" err="1" smtClean="0">
                  <a:latin typeface="Rockwell" pitchFamily="18" charset="0"/>
                  <a:cs typeface="Arial" pitchFamily="34" charset="0"/>
                </a:rPr>
                <a:t>Bifidobacteria</a:t>
              </a:r>
              <a:r>
                <a:rPr lang="nl-BE" sz="1600" b="1" dirty="0">
                  <a:latin typeface="Rockwell" pitchFamily="18" charset="0"/>
                  <a:cs typeface="Arial" pitchFamily="34" charset="0"/>
                </a:rPr>
                <a:t>, </a:t>
              </a:r>
              <a:r>
                <a:rPr lang="nl-BE" sz="1600" b="1" i="1" dirty="0" err="1" smtClean="0">
                  <a:latin typeface="Rockwell" pitchFamily="18" charset="0"/>
                  <a:cs typeface="Arial" pitchFamily="34" charset="0"/>
                </a:rPr>
                <a:t>Lactococci</a:t>
              </a:r>
              <a:r>
                <a:rPr lang="nl-BE" sz="1600" b="1" i="1" dirty="0">
                  <a:latin typeface="Rockwell" pitchFamily="18" charset="0"/>
                  <a:cs typeface="Arial" pitchFamily="34" charset="0"/>
                </a:rPr>
                <a:t>,</a:t>
              </a:r>
              <a:r>
                <a:rPr lang="nl-BE" sz="1600" b="1" dirty="0">
                  <a:latin typeface="Rockwell" pitchFamily="18" charset="0"/>
                  <a:cs typeface="Arial" pitchFamily="34" charset="0"/>
                </a:rPr>
                <a:t> etc</a:t>
              </a:r>
              <a:r>
                <a:rPr lang="nl-BE" sz="1600" b="1" dirty="0" smtClean="0">
                  <a:latin typeface="Rockwell" pitchFamily="18" charset="0"/>
                  <a:cs typeface="Arial" pitchFamily="34" charset="0"/>
                </a:rPr>
                <a:t>.</a:t>
              </a:r>
            </a:p>
            <a:p>
              <a:pPr lvl="0" fontAlgn="base">
                <a:spcBef>
                  <a:spcPct val="0"/>
                </a:spcBef>
                <a:spcAft>
                  <a:spcPct val="0"/>
                </a:spcAft>
                <a:buClr>
                  <a:srgbClr val="FFFF00"/>
                </a:buClr>
                <a:buSzPts val="2400"/>
              </a:pPr>
              <a:r>
                <a:rPr lang="nl-BE" sz="1600" b="1" dirty="0" smtClean="0">
                  <a:latin typeface="Rockwell" pitchFamily="18" charset="0"/>
                  <a:cs typeface="Arial" pitchFamily="34" charset="0"/>
                </a:rPr>
                <a:t>Non-</a:t>
              </a:r>
              <a:r>
                <a:rPr lang="nl-BE" sz="1600" b="1" dirty="0" err="1" smtClean="0">
                  <a:latin typeface="Rockwell" pitchFamily="18" charset="0"/>
                  <a:cs typeface="Arial" pitchFamily="34" charset="0"/>
                </a:rPr>
                <a:t>pathogenic</a:t>
              </a:r>
              <a:r>
                <a:rPr lang="nl-BE" sz="1600" b="1" dirty="0" smtClean="0">
                  <a:latin typeface="Rockwell" pitchFamily="18" charset="0"/>
                  <a:cs typeface="Arial" pitchFamily="34" charset="0"/>
                </a:rPr>
                <a:t> </a:t>
              </a:r>
              <a:r>
                <a:rPr lang="nl-BE" sz="1600" b="1" i="1" dirty="0">
                  <a:latin typeface="Rockwell" pitchFamily="18" charset="0"/>
                  <a:cs typeface="Arial" pitchFamily="34" charset="0"/>
                </a:rPr>
                <a:t>E. coli </a:t>
              </a:r>
              <a:r>
                <a:rPr lang="nl-BE" sz="1600" b="1" dirty="0">
                  <a:latin typeface="Rockwell" pitchFamily="18" charset="0"/>
                  <a:cs typeface="Arial" pitchFamily="34" charset="0"/>
                </a:rPr>
                <a:t>(E. coli </a:t>
              </a:r>
              <a:r>
                <a:rPr lang="nl-BE" sz="1600" b="1" dirty="0" err="1">
                  <a:latin typeface="Rockwell" pitchFamily="18" charset="0"/>
                  <a:cs typeface="Arial" pitchFamily="34" charset="0"/>
                </a:rPr>
                <a:t>Nissle</a:t>
              </a:r>
              <a:r>
                <a:rPr lang="nl-BE" sz="1600" b="1" dirty="0">
                  <a:latin typeface="Rockwell" pitchFamily="18" charset="0"/>
                  <a:cs typeface="Arial" pitchFamily="34" charset="0"/>
                </a:rPr>
                <a:t> 1917</a:t>
              </a:r>
              <a:r>
                <a:rPr lang="nl-BE" sz="1600" b="1" dirty="0" smtClean="0">
                  <a:latin typeface="Rockwell" pitchFamily="18" charset="0"/>
                  <a:cs typeface="Arial" pitchFamily="34" charset="0"/>
                </a:rPr>
                <a:t>)</a:t>
              </a:r>
            </a:p>
            <a:p>
              <a:pPr lvl="0" fontAlgn="base">
                <a:spcBef>
                  <a:spcPct val="0"/>
                </a:spcBef>
                <a:spcAft>
                  <a:spcPct val="0"/>
                </a:spcAft>
                <a:buClr>
                  <a:srgbClr val="FFFF00"/>
                </a:buClr>
                <a:buSzPts val="2400"/>
              </a:pPr>
              <a:r>
                <a:rPr lang="nl-BE" sz="1600" b="1" dirty="0" err="1" smtClean="0">
                  <a:latin typeface="Rockwell" pitchFamily="18" charset="0"/>
                  <a:cs typeface="Arial" pitchFamily="34" charset="0"/>
                </a:rPr>
                <a:t>Enterococci</a:t>
              </a:r>
              <a:endParaRPr kumimoji="0" lang="fr-FR" sz="1600" b="1" i="0" u="none" strike="noStrike" cap="none" normalizeH="0" baseline="0" dirty="0" smtClean="0">
                <a:ln>
                  <a:noFill/>
                </a:ln>
                <a:effectLst/>
                <a:latin typeface="Rockwell" pitchFamily="18" charset="0"/>
                <a:cs typeface="Arial" pitchFamily="34" charset="0"/>
              </a:endParaRPr>
            </a:p>
          </p:txBody>
        </p:sp>
        <p:sp>
          <p:nvSpPr>
            <p:cNvPr id="9" name="Rectangle 3"/>
            <p:cNvSpPr>
              <a:spLocks noChangeArrowheads="1"/>
            </p:cNvSpPr>
            <p:nvPr/>
          </p:nvSpPr>
          <p:spPr bwMode="auto">
            <a:xfrm>
              <a:off x="71374" y="2562167"/>
              <a:ext cx="1357354" cy="366767"/>
            </a:xfrm>
            <a:prstGeom prst="rect">
              <a:avLst/>
            </a:prstGeom>
            <a:solidFill>
              <a:schemeClr val="accent2"/>
            </a:solidFill>
            <a:ln w="12700">
              <a:noFill/>
              <a:miter lim="800000"/>
              <a:headEnd/>
              <a:tailEnd/>
            </a:ln>
            <a:effectLst/>
          </p:spPr>
          <p:txBody>
            <a:bodyPr vert="horz" wrap="square" lIns="90488" tIns="44450" rIns="90488" bIns="4445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bg1"/>
                  </a:solidFill>
                  <a:effectLst/>
                  <a:latin typeface="Times New Roman" pitchFamily="18" charset="0"/>
                  <a:cs typeface="Arial" pitchFamily="34" charset="0"/>
                </a:rPr>
                <a:t>Bacteria</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0" name="Groupe 9"/>
          <p:cNvGrpSpPr/>
          <p:nvPr/>
        </p:nvGrpSpPr>
        <p:grpSpPr>
          <a:xfrm>
            <a:off x="71375" y="2362560"/>
            <a:ext cx="8946808" cy="1642504"/>
            <a:chOff x="71374" y="2143116"/>
            <a:chExt cx="9037701" cy="1714512"/>
          </a:xfrm>
        </p:grpSpPr>
        <p:pic>
          <p:nvPicPr>
            <p:cNvPr id="11" name="Picture 5" descr="lactobacillus%20casei"/>
            <p:cNvPicPr>
              <a:picLocks noChangeAspect="1" noChangeArrowheads="1"/>
            </p:cNvPicPr>
            <p:nvPr/>
          </p:nvPicPr>
          <p:blipFill>
            <a:blip r:embed="rId4"/>
            <a:srcRect/>
            <a:stretch>
              <a:fillRect/>
            </a:stretch>
          </p:blipFill>
          <p:spPr bwMode="auto">
            <a:xfrm>
              <a:off x="6137275" y="2143116"/>
              <a:ext cx="2971800" cy="1714512"/>
            </a:xfrm>
            <a:prstGeom prst="rect">
              <a:avLst/>
            </a:prstGeom>
            <a:noFill/>
          </p:spPr>
        </p:pic>
        <p:sp>
          <p:nvSpPr>
            <p:cNvPr id="12" name="Text Box 6"/>
            <p:cNvSpPr txBox="1">
              <a:spLocks noChangeArrowheads="1"/>
            </p:cNvSpPr>
            <p:nvPr/>
          </p:nvSpPr>
          <p:spPr bwMode="auto">
            <a:xfrm>
              <a:off x="1714480" y="2228671"/>
              <a:ext cx="4286280" cy="13814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
                  <a:srgbClr val="FFFF00"/>
                </a:buClr>
                <a:buSzPts val="2400"/>
                <a:buFont typeface="Wingdings" pitchFamily="2" charset="2"/>
                <a:buChar char="ü"/>
                <a:tabLst/>
              </a:pPr>
              <a:r>
                <a:rPr kumimoji="0" lang="nl-BE" sz="1600" b="1" i="0" u="none" strike="noStrike" cap="none" normalizeH="0" baseline="0" dirty="0" err="1" smtClean="0">
                  <a:ln>
                    <a:noFill/>
                  </a:ln>
                  <a:solidFill>
                    <a:srgbClr val="0070C0"/>
                  </a:solidFill>
                  <a:effectLst/>
                  <a:latin typeface="Rockwell" pitchFamily="18" charset="0"/>
                  <a:cs typeface="Arial" pitchFamily="34" charset="0"/>
                </a:rPr>
                <a:t>Lactobacilles</a:t>
              </a:r>
              <a:r>
                <a:rPr kumimoji="0" lang="nl-BE" sz="1600" b="1" i="0" u="none" strike="noStrike" cap="none" normalizeH="0" baseline="0" dirty="0" smtClean="0">
                  <a:ln>
                    <a:noFill/>
                  </a:ln>
                  <a:solidFill>
                    <a:srgbClr val="0070C0"/>
                  </a:solidFill>
                  <a:effectLst/>
                  <a:latin typeface="Rockwell" pitchFamily="18" charset="0"/>
                  <a:cs typeface="Arial" pitchFamily="34" charset="0"/>
                </a:rPr>
                <a:t> (</a:t>
              </a:r>
              <a:r>
                <a:rPr kumimoji="0" lang="nl-BE" sz="1600" b="1" i="0" u="none" strike="noStrike" cap="none" normalizeH="0" baseline="0" dirty="0" err="1" smtClean="0">
                  <a:ln>
                    <a:noFill/>
                  </a:ln>
                  <a:solidFill>
                    <a:srgbClr val="0070C0"/>
                  </a:solidFill>
                  <a:effectLst/>
                  <a:latin typeface="Rockwell" pitchFamily="18" charset="0"/>
                  <a:cs typeface="Arial" pitchFamily="34" charset="0"/>
                </a:rPr>
                <a:t>différentes</a:t>
              </a:r>
              <a:r>
                <a:rPr kumimoji="0" lang="nl-BE" sz="1600" b="1" i="0" u="none" strike="noStrike" cap="none" normalizeH="0" baseline="0" dirty="0" smtClean="0">
                  <a:ln>
                    <a:noFill/>
                  </a:ln>
                  <a:solidFill>
                    <a:srgbClr val="0070C0"/>
                  </a:solidFill>
                  <a:effectLst/>
                  <a:latin typeface="Rockwell" pitchFamily="18" charset="0"/>
                  <a:cs typeface="Arial" pitchFamily="34" charset="0"/>
                </a:rPr>
                <a:t> souches )</a:t>
              </a:r>
            </a:p>
            <a:p>
              <a:pPr marL="285750" marR="0" lvl="0" indent="-285750" algn="just" defTabSz="914400" rtl="0" eaLnBrk="1" fontAlgn="base" latinLnBrk="0" hangingPunct="1">
                <a:lnSpc>
                  <a:spcPct val="100000"/>
                </a:lnSpc>
                <a:spcBef>
                  <a:spcPct val="0"/>
                </a:spcBef>
                <a:spcAft>
                  <a:spcPct val="0"/>
                </a:spcAft>
                <a:buClr>
                  <a:srgbClr val="FFFF00"/>
                </a:buClr>
                <a:buSzPts val="2400"/>
                <a:buFont typeface="Wingdings" pitchFamily="2" charset="2"/>
                <a:buChar char="ü"/>
                <a:tabLst/>
              </a:pPr>
              <a:r>
                <a:rPr kumimoji="0" lang="nl-BE" sz="1600" b="1" i="0" u="none" strike="noStrike" cap="none" normalizeH="0" baseline="0" dirty="0" err="1" smtClean="0">
                  <a:ln>
                    <a:noFill/>
                  </a:ln>
                  <a:solidFill>
                    <a:srgbClr val="0070C0"/>
                  </a:solidFill>
                  <a:effectLst/>
                  <a:latin typeface="Rockwell" pitchFamily="18" charset="0"/>
                  <a:cs typeface="Arial" pitchFamily="34" charset="0"/>
                </a:rPr>
                <a:t>Bifidobactéries</a:t>
              </a:r>
              <a:r>
                <a:rPr kumimoji="0" lang="nl-BE" sz="1600" b="1" i="0" u="none" strike="noStrike" cap="none" normalizeH="0" baseline="0" dirty="0" smtClean="0">
                  <a:ln>
                    <a:noFill/>
                  </a:ln>
                  <a:solidFill>
                    <a:srgbClr val="0070C0"/>
                  </a:solidFill>
                  <a:effectLst/>
                  <a:latin typeface="Rockwell" pitchFamily="18" charset="0"/>
                  <a:cs typeface="Arial" pitchFamily="34" charset="0"/>
                </a:rPr>
                <a:t>, </a:t>
              </a:r>
              <a:r>
                <a:rPr kumimoji="0" lang="nl-BE" sz="1600" b="1" i="0" u="none" strike="noStrike" cap="none" normalizeH="0" baseline="0" dirty="0" err="1" smtClean="0">
                  <a:ln>
                    <a:noFill/>
                  </a:ln>
                  <a:solidFill>
                    <a:srgbClr val="0070C0"/>
                  </a:solidFill>
                  <a:effectLst/>
                  <a:latin typeface="Rockwell" pitchFamily="18" charset="0"/>
                  <a:cs typeface="Arial" pitchFamily="34" charset="0"/>
                </a:rPr>
                <a:t>lactocoques</a:t>
              </a:r>
              <a:r>
                <a:rPr kumimoji="0" lang="nl-BE" sz="1600" b="1" i="0" u="none" strike="noStrike" cap="none" normalizeH="0" baseline="0" dirty="0" smtClean="0">
                  <a:ln>
                    <a:noFill/>
                  </a:ln>
                  <a:solidFill>
                    <a:srgbClr val="0070C0"/>
                  </a:solidFill>
                  <a:effectLst/>
                  <a:latin typeface="Rockwell" pitchFamily="18" charset="0"/>
                  <a:cs typeface="Arial" pitchFamily="34" charset="0"/>
                </a:rPr>
                <a:t>,…..</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nl-BE" sz="1600" b="1" i="1" u="none" strike="noStrike" cap="none" normalizeH="0" baseline="0" dirty="0" smtClean="0">
                  <a:ln>
                    <a:noFill/>
                  </a:ln>
                  <a:solidFill>
                    <a:srgbClr val="0070C0"/>
                  </a:solidFill>
                  <a:effectLst/>
                  <a:latin typeface="Rockwell" pitchFamily="18" charset="0"/>
                  <a:cs typeface="Arial" pitchFamily="34" charset="0"/>
                </a:rPr>
                <a:t>E. </a:t>
              </a:r>
              <a:r>
                <a:rPr kumimoji="0" lang="nl-BE" sz="1600" b="1" i="1" u="none" strike="noStrike" cap="none" normalizeH="0" baseline="0" dirty="0" err="1" smtClean="0">
                  <a:ln>
                    <a:noFill/>
                  </a:ln>
                  <a:solidFill>
                    <a:srgbClr val="0070C0"/>
                  </a:solidFill>
                  <a:effectLst/>
                  <a:latin typeface="Rockwell" pitchFamily="18" charset="0"/>
                  <a:cs typeface="Arial" pitchFamily="34" charset="0"/>
                </a:rPr>
                <a:t>coli</a:t>
              </a:r>
              <a:r>
                <a:rPr kumimoji="0" lang="nl-BE" sz="1600" b="1" i="0" u="none" strike="noStrike" cap="none" normalizeH="0" baseline="0" dirty="0" smtClean="0">
                  <a:ln>
                    <a:noFill/>
                  </a:ln>
                  <a:solidFill>
                    <a:srgbClr val="0070C0"/>
                  </a:solidFill>
                  <a:effectLst/>
                  <a:latin typeface="Rockwell" pitchFamily="18" charset="0"/>
                  <a:cs typeface="Arial" pitchFamily="34" charset="0"/>
                </a:rPr>
                <a:t> </a:t>
              </a:r>
              <a:r>
                <a:rPr kumimoji="0" lang="nl-BE" sz="1600" b="1" i="0" u="none" strike="noStrike" cap="none" normalizeH="0" baseline="0" dirty="0" err="1" smtClean="0">
                  <a:ln>
                    <a:noFill/>
                  </a:ln>
                  <a:solidFill>
                    <a:srgbClr val="0070C0"/>
                  </a:solidFill>
                  <a:effectLst/>
                  <a:latin typeface="Rockwell" pitchFamily="18" charset="0"/>
                  <a:cs typeface="Arial" pitchFamily="34" charset="0"/>
                </a:rPr>
                <a:t>non-pathogène</a:t>
              </a:r>
              <a:r>
                <a:rPr kumimoji="0" lang="nl-BE" sz="1600" b="1" i="0" u="none" strike="noStrike" cap="none" normalizeH="0" baseline="0" dirty="0" smtClean="0">
                  <a:ln>
                    <a:noFill/>
                  </a:ln>
                  <a:solidFill>
                    <a:srgbClr val="0070C0"/>
                  </a:solidFill>
                  <a:effectLst/>
                  <a:latin typeface="Rockwell" pitchFamily="18" charset="0"/>
                  <a:cs typeface="Arial" pitchFamily="34" charset="0"/>
                </a:rPr>
                <a:t> (</a:t>
              </a:r>
              <a:r>
                <a:rPr kumimoji="0" lang="nl-BE" sz="1600" b="1" i="1" u="none" strike="noStrike" cap="none" normalizeH="0" baseline="0" dirty="0" smtClean="0">
                  <a:ln>
                    <a:noFill/>
                  </a:ln>
                  <a:solidFill>
                    <a:srgbClr val="0070C0"/>
                  </a:solidFill>
                  <a:effectLst/>
                  <a:latin typeface="Rockwell" pitchFamily="18" charset="0"/>
                  <a:cs typeface="Arial" pitchFamily="34" charset="0"/>
                </a:rPr>
                <a:t>E. </a:t>
              </a:r>
              <a:r>
                <a:rPr kumimoji="0" lang="nl-BE" sz="1600" b="1" i="1" u="none" strike="noStrike" cap="none" normalizeH="0" baseline="0" dirty="0" err="1" smtClean="0">
                  <a:ln>
                    <a:noFill/>
                  </a:ln>
                  <a:solidFill>
                    <a:srgbClr val="0070C0"/>
                  </a:solidFill>
                  <a:effectLst/>
                  <a:latin typeface="Rockwell" pitchFamily="18" charset="0"/>
                  <a:cs typeface="Arial" pitchFamily="34" charset="0"/>
                </a:rPr>
                <a:t>coli</a:t>
              </a:r>
              <a:r>
                <a:rPr kumimoji="0" lang="nl-BE" sz="1600" b="1" i="1" u="none" strike="noStrike" cap="none" normalizeH="0" baseline="0" dirty="0" smtClean="0">
                  <a:ln>
                    <a:noFill/>
                  </a:ln>
                  <a:solidFill>
                    <a:srgbClr val="0070C0"/>
                  </a:solidFill>
                  <a:effectLst/>
                  <a:latin typeface="Rockwell" pitchFamily="18" charset="0"/>
                  <a:cs typeface="Arial" pitchFamily="34" charset="0"/>
                </a:rPr>
                <a:t> </a:t>
              </a:r>
              <a:r>
                <a:rPr kumimoji="0" lang="nl-BE" sz="1600" b="1" i="0" u="none" strike="noStrike" cap="none" normalizeH="0" baseline="0" dirty="0" err="1" smtClean="0">
                  <a:ln>
                    <a:noFill/>
                  </a:ln>
                  <a:solidFill>
                    <a:srgbClr val="0070C0"/>
                  </a:solidFill>
                  <a:effectLst/>
                  <a:latin typeface="Rockwell" pitchFamily="18" charset="0"/>
                  <a:cs typeface="Arial" pitchFamily="34" charset="0"/>
                </a:rPr>
                <a:t>Nissle</a:t>
              </a:r>
              <a:r>
                <a:rPr kumimoji="0" lang="nl-BE" sz="1600" b="1" i="0" u="none" strike="noStrike" cap="none" normalizeH="0" baseline="0" dirty="0" smtClean="0">
                  <a:ln>
                    <a:noFill/>
                  </a:ln>
                  <a:solidFill>
                    <a:srgbClr val="0070C0"/>
                  </a:solidFill>
                  <a:effectLst/>
                  <a:latin typeface="Rockwell" pitchFamily="18" charset="0"/>
                  <a:cs typeface="Arial" pitchFamily="34" charset="0"/>
                </a:rPr>
                <a:t> 1917)</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nl-BE" sz="1600" b="1" i="0" u="none" strike="noStrike" cap="none" normalizeH="0" baseline="0" dirty="0" err="1" smtClean="0">
                  <a:ln>
                    <a:noFill/>
                  </a:ln>
                  <a:solidFill>
                    <a:srgbClr val="0070C0"/>
                  </a:solidFill>
                  <a:effectLst/>
                  <a:latin typeface="Rockwell" pitchFamily="18" charset="0"/>
                  <a:cs typeface="Arial" pitchFamily="34" charset="0"/>
                </a:rPr>
                <a:t>Enterocoques</a:t>
              </a:r>
              <a:endParaRPr kumimoji="0" lang="fr-FR" sz="1600" b="1" i="0" u="none" strike="noStrike" cap="none" normalizeH="0" baseline="0" dirty="0" smtClean="0">
                <a:ln>
                  <a:noFill/>
                </a:ln>
                <a:solidFill>
                  <a:srgbClr val="0070C0"/>
                </a:solidFill>
                <a:effectLst/>
                <a:latin typeface="Rockwell" pitchFamily="18" charset="0"/>
                <a:cs typeface="Arial" pitchFamily="34" charset="0"/>
              </a:endParaRPr>
            </a:p>
          </p:txBody>
        </p:sp>
        <p:sp>
          <p:nvSpPr>
            <p:cNvPr id="13" name="Rectangle 3"/>
            <p:cNvSpPr>
              <a:spLocks noChangeArrowheads="1"/>
            </p:cNvSpPr>
            <p:nvPr/>
          </p:nvSpPr>
          <p:spPr bwMode="auto">
            <a:xfrm>
              <a:off x="71374" y="2562167"/>
              <a:ext cx="1357354" cy="366767"/>
            </a:xfrm>
            <a:prstGeom prst="rect">
              <a:avLst/>
            </a:prstGeom>
            <a:solidFill>
              <a:schemeClr val="accent2"/>
            </a:solidFill>
            <a:ln w="12700">
              <a:noFill/>
              <a:miter lim="800000"/>
              <a:headEnd/>
              <a:tailEnd/>
            </a:ln>
            <a:effectLst/>
          </p:spPr>
          <p:txBody>
            <a:bodyPr vert="horz" wrap="square" lIns="90488" tIns="44450" rIns="90488" bIns="4445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bg1"/>
                  </a:solidFill>
                  <a:effectLst/>
                  <a:latin typeface="Times New Roman" pitchFamily="18" charset="0"/>
                  <a:cs typeface="Arial" pitchFamily="34" charset="0"/>
                </a:rPr>
                <a:t>Bactéries</a:t>
              </a:r>
              <a:endParaRPr kumimoji="0" lang="fr-FR" b="0" i="0" u="none" strike="noStrike" cap="none" normalizeH="0" baseline="0" dirty="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4024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23804"/>
            <a:ext cx="8712968" cy="4093428"/>
          </a:xfrm>
          <a:prstGeom prst="rect">
            <a:avLst/>
          </a:prstGeom>
        </p:spPr>
        <p:txBody>
          <a:bodyPr wrap="square">
            <a:spAutoFit/>
          </a:bodyPr>
          <a:lstStyle/>
          <a:p>
            <a:pPr algn="just"/>
            <a:r>
              <a:rPr lang="en-US" b="1" dirty="0">
                <a:latin typeface="Times" pitchFamily="18" charset="0"/>
              </a:rPr>
              <a:t>A </a:t>
            </a:r>
            <a:r>
              <a:rPr lang="en-US" b="1" dirty="0">
                <a:solidFill>
                  <a:srgbClr val="FF0000"/>
                </a:solidFill>
                <a:latin typeface="Times" pitchFamily="18" charset="0"/>
              </a:rPr>
              <a:t>probiotic strain </a:t>
            </a:r>
            <a:r>
              <a:rPr lang="en-US" b="1" dirty="0">
                <a:latin typeface="Times" pitchFamily="18" charset="0"/>
              </a:rPr>
              <a:t>is </a:t>
            </a:r>
            <a:r>
              <a:rPr lang="en-US" b="1" dirty="0">
                <a:solidFill>
                  <a:srgbClr val="FF0000"/>
                </a:solidFill>
                <a:latin typeface="Times" pitchFamily="18" charset="0"/>
              </a:rPr>
              <a:t>identified</a:t>
            </a:r>
            <a:r>
              <a:rPr lang="en-US" b="1" dirty="0">
                <a:latin typeface="Times" pitchFamily="18" charset="0"/>
              </a:rPr>
              <a:t> by its </a:t>
            </a:r>
            <a:r>
              <a:rPr lang="en-US" b="1" dirty="0">
                <a:solidFill>
                  <a:srgbClr val="FF0000"/>
                </a:solidFill>
                <a:latin typeface="Times" pitchFamily="18" charset="0"/>
              </a:rPr>
              <a:t>genus</a:t>
            </a:r>
            <a:r>
              <a:rPr lang="en-US" b="1" dirty="0">
                <a:latin typeface="Times" pitchFamily="18" charset="0"/>
              </a:rPr>
              <a:t>, its </a:t>
            </a:r>
            <a:r>
              <a:rPr lang="en-US" b="1" dirty="0">
                <a:solidFill>
                  <a:srgbClr val="FF0000"/>
                </a:solidFill>
                <a:latin typeface="Times" pitchFamily="18" charset="0"/>
              </a:rPr>
              <a:t>species</a:t>
            </a:r>
            <a:r>
              <a:rPr lang="en-US" b="1" dirty="0">
                <a:latin typeface="Times" pitchFamily="18" charset="0"/>
              </a:rPr>
              <a:t>, and by </a:t>
            </a:r>
            <a:r>
              <a:rPr lang="en-US" b="1" dirty="0">
                <a:solidFill>
                  <a:srgbClr val="FF0000"/>
                </a:solidFill>
                <a:latin typeface="Times" pitchFamily="18" charset="0"/>
              </a:rPr>
              <a:t>alphanumeric characters</a:t>
            </a:r>
            <a:r>
              <a:rPr lang="en-US" b="1" dirty="0">
                <a:latin typeface="Times" pitchFamily="18" charset="0"/>
              </a:rPr>
              <a:t>. In the </a:t>
            </a:r>
            <a:r>
              <a:rPr lang="en-US" b="1" dirty="0">
                <a:solidFill>
                  <a:srgbClr val="FF0000"/>
                </a:solidFill>
                <a:latin typeface="Times" pitchFamily="18" charset="0"/>
              </a:rPr>
              <a:t>scientific community</a:t>
            </a:r>
            <a:r>
              <a:rPr lang="en-US" b="1" dirty="0">
                <a:latin typeface="Times" pitchFamily="18" charset="0"/>
              </a:rPr>
              <a:t>, there is a </a:t>
            </a:r>
            <a:r>
              <a:rPr lang="en-US" b="1" dirty="0">
                <a:solidFill>
                  <a:srgbClr val="FF0000"/>
                </a:solidFill>
                <a:latin typeface="Times" pitchFamily="18" charset="0"/>
              </a:rPr>
              <a:t>recognized and accepted nomenclature for microorganisms</a:t>
            </a:r>
            <a:r>
              <a:rPr lang="en-US" b="1" dirty="0">
                <a:latin typeface="Times" pitchFamily="18" charset="0"/>
              </a:rPr>
              <a:t>. </a:t>
            </a:r>
            <a:endParaRPr lang="en-US" b="1" dirty="0" smtClean="0">
              <a:latin typeface="Times" pitchFamily="18" charset="0"/>
            </a:endParaRPr>
          </a:p>
          <a:p>
            <a:pPr algn="just"/>
            <a:endParaRPr lang="en-US" b="1" dirty="0" smtClean="0">
              <a:latin typeface="Times" pitchFamily="18" charset="0"/>
            </a:endParaRPr>
          </a:p>
          <a:p>
            <a:pPr algn="just"/>
            <a:r>
              <a:rPr lang="en-US" b="1" u="sng" dirty="0" smtClean="0">
                <a:solidFill>
                  <a:schemeClr val="tx2"/>
                </a:solidFill>
                <a:latin typeface="Times" pitchFamily="18" charset="0"/>
              </a:rPr>
              <a:t>Example</a:t>
            </a:r>
          </a:p>
          <a:p>
            <a:pPr marL="1200150" lvl="2" indent="-285750">
              <a:buFont typeface="Wingdings" pitchFamily="2" charset="2"/>
              <a:buChar char="ü"/>
            </a:pPr>
            <a:r>
              <a:rPr lang="en-US" b="1" i="1" dirty="0" smtClean="0">
                <a:solidFill>
                  <a:srgbClr val="FF0000"/>
                </a:solidFill>
                <a:latin typeface="Times" pitchFamily="18" charset="0"/>
              </a:rPr>
              <a:t>Lb. </a:t>
            </a:r>
            <a:r>
              <a:rPr lang="en-US" b="1" i="1" dirty="0" err="1">
                <a:solidFill>
                  <a:srgbClr val="FF0000"/>
                </a:solidFill>
                <a:latin typeface="Times" pitchFamily="18" charset="0"/>
              </a:rPr>
              <a:t>casei</a:t>
            </a:r>
            <a:r>
              <a:rPr lang="en-US" b="1" i="1" dirty="0">
                <a:solidFill>
                  <a:srgbClr val="FF0000"/>
                </a:solidFill>
                <a:latin typeface="Times" pitchFamily="18" charset="0"/>
              </a:rPr>
              <a:t> </a:t>
            </a:r>
            <a:r>
              <a:rPr lang="en-US" b="1" i="1" dirty="0">
                <a:solidFill>
                  <a:schemeClr val="tx2"/>
                </a:solidFill>
                <a:latin typeface="Times" pitchFamily="18" charset="0"/>
              </a:rPr>
              <a:t>DN</a:t>
            </a:r>
            <a:r>
              <a:rPr lang="en-US" b="1" i="1" dirty="0">
                <a:solidFill>
                  <a:srgbClr val="FF0000"/>
                </a:solidFill>
                <a:latin typeface="Times" pitchFamily="18" charset="0"/>
              </a:rPr>
              <a:t>-</a:t>
            </a:r>
            <a:r>
              <a:rPr lang="en-US" b="1" i="1" dirty="0">
                <a:solidFill>
                  <a:srgbClr val="00B050"/>
                </a:solidFill>
                <a:latin typeface="Times" pitchFamily="18" charset="0"/>
              </a:rPr>
              <a:t>114 </a:t>
            </a:r>
            <a:r>
              <a:rPr lang="en-US" b="1" i="1" dirty="0" smtClean="0">
                <a:solidFill>
                  <a:srgbClr val="00B050"/>
                </a:solidFill>
                <a:latin typeface="Times" pitchFamily="18" charset="0"/>
              </a:rPr>
              <a:t>001</a:t>
            </a:r>
          </a:p>
          <a:p>
            <a:pPr marL="1200150" lvl="2" indent="-285750">
              <a:buFont typeface="Wingdings" pitchFamily="2" charset="2"/>
              <a:buChar char="ü"/>
            </a:pPr>
            <a:r>
              <a:rPr lang="en-US" b="1" i="1" dirty="0" smtClean="0">
                <a:solidFill>
                  <a:srgbClr val="FF0000"/>
                </a:solidFill>
                <a:latin typeface="Times" pitchFamily="18" charset="0"/>
              </a:rPr>
              <a:t>Lb. </a:t>
            </a:r>
            <a:r>
              <a:rPr lang="en-US" b="1" i="1" dirty="0" err="1">
                <a:solidFill>
                  <a:srgbClr val="FF0000"/>
                </a:solidFill>
                <a:latin typeface="Times" pitchFamily="18" charset="0"/>
              </a:rPr>
              <a:t>rhamnosus</a:t>
            </a:r>
            <a:r>
              <a:rPr lang="en-US" b="1" i="1" dirty="0">
                <a:solidFill>
                  <a:srgbClr val="FF0000"/>
                </a:solidFill>
                <a:latin typeface="Times" pitchFamily="18" charset="0"/>
              </a:rPr>
              <a:t> </a:t>
            </a:r>
            <a:r>
              <a:rPr lang="en-US" b="1" i="1" dirty="0" smtClean="0">
                <a:solidFill>
                  <a:srgbClr val="FF0000"/>
                </a:solidFill>
                <a:latin typeface="Times" pitchFamily="18" charset="0"/>
              </a:rPr>
              <a:t>GG</a:t>
            </a:r>
            <a:endParaRPr lang="en-US" b="1" i="1" dirty="0">
              <a:solidFill>
                <a:srgbClr val="FF0000"/>
              </a:solidFill>
              <a:latin typeface="Times" pitchFamily="18" charset="0"/>
            </a:endParaRPr>
          </a:p>
          <a:p>
            <a:pPr lvl="2"/>
            <a:endParaRPr lang="en-US" b="1" i="1" dirty="0" smtClean="0">
              <a:solidFill>
                <a:srgbClr val="FF0000"/>
              </a:solidFill>
              <a:latin typeface="Times" pitchFamily="18" charset="0"/>
            </a:endParaRPr>
          </a:p>
          <a:p>
            <a:pPr lvl="2"/>
            <a:endParaRPr lang="en-US" b="1" i="1" dirty="0" smtClean="0">
              <a:solidFill>
                <a:srgbClr val="FF0000"/>
              </a:solidFill>
              <a:latin typeface="Times" pitchFamily="18" charset="0"/>
            </a:endParaRPr>
          </a:p>
          <a:p>
            <a:pPr algn="just"/>
            <a:r>
              <a:rPr lang="fr-FR" sz="1400" b="1" dirty="0">
                <a:solidFill>
                  <a:srgbClr val="0070C0"/>
                </a:solidFill>
                <a:latin typeface="Rockwell" pitchFamily="18" charset="0"/>
              </a:rPr>
              <a:t>Une souche </a:t>
            </a:r>
            <a:r>
              <a:rPr lang="fr-FR" sz="1400" b="1" dirty="0" err="1">
                <a:solidFill>
                  <a:srgbClr val="FF0000"/>
                </a:solidFill>
                <a:latin typeface="Rockwell" pitchFamily="18" charset="0"/>
              </a:rPr>
              <a:t>probiotique</a:t>
            </a:r>
            <a:r>
              <a:rPr lang="fr-FR" sz="1400" b="1" dirty="0">
                <a:latin typeface="Rockwell" pitchFamily="18" charset="0"/>
              </a:rPr>
              <a:t> </a:t>
            </a:r>
            <a:r>
              <a:rPr lang="fr-FR" sz="1400" b="1" dirty="0">
                <a:solidFill>
                  <a:srgbClr val="0070C0"/>
                </a:solidFill>
                <a:latin typeface="Rockwell" pitchFamily="18" charset="0"/>
              </a:rPr>
              <a:t>est</a:t>
            </a:r>
            <a:r>
              <a:rPr lang="fr-FR" sz="1400" b="1" dirty="0">
                <a:latin typeface="Rockwell" pitchFamily="18" charset="0"/>
              </a:rPr>
              <a:t> </a:t>
            </a:r>
            <a:r>
              <a:rPr lang="fr-FR" sz="1400" b="1" dirty="0">
                <a:solidFill>
                  <a:srgbClr val="FF0000"/>
                </a:solidFill>
                <a:latin typeface="Rockwell" pitchFamily="18" charset="0"/>
              </a:rPr>
              <a:t>identifiée</a:t>
            </a:r>
            <a:r>
              <a:rPr lang="fr-FR" sz="1400" b="1" dirty="0">
                <a:latin typeface="Rockwell" pitchFamily="18" charset="0"/>
              </a:rPr>
              <a:t> </a:t>
            </a:r>
            <a:r>
              <a:rPr lang="fr-FR" sz="1400" b="1" dirty="0">
                <a:solidFill>
                  <a:srgbClr val="0070C0"/>
                </a:solidFill>
                <a:latin typeface="Rockwell" pitchFamily="18" charset="0"/>
              </a:rPr>
              <a:t>par son </a:t>
            </a:r>
            <a:r>
              <a:rPr lang="fr-FR" sz="1400" b="1" dirty="0">
                <a:solidFill>
                  <a:srgbClr val="FF0000"/>
                </a:solidFill>
                <a:latin typeface="Rockwell" pitchFamily="18" charset="0"/>
              </a:rPr>
              <a:t>genre</a:t>
            </a:r>
            <a:r>
              <a:rPr lang="fr-FR" sz="1400" b="1" dirty="0">
                <a:latin typeface="Rockwell" pitchFamily="18" charset="0"/>
              </a:rPr>
              <a:t>, </a:t>
            </a:r>
            <a:r>
              <a:rPr lang="fr-FR" sz="1400" b="1" dirty="0">
                <a:solidFill>
                  <a:srgbClr val="0070C0"/>
                </a:solidFill>
                <a:latin typeface="Rockwell" pitchFamily="18" charset="0"/>
              </a:rPr>
              <a:t>son </a:t>
            </a:r>
            <a:r>
              <a:rPr lang="fr-FR" sz="1400" b="1" dirty="0">
                <a:solidFill>
                  <a:srgbClr val="FF0000"/>
                </a:solidFill>
                <a:latin typeface="Rockwell" pitchFamily="18" charset="0"/>
              </a:rPr>
              <a:t>espèce</a:t>
            </a:r>
            <a:r>
              <a:rPr lang="fr-FR" sz="1400" b="1" dirty="0">
                <a:latin typeface="Rockwell" pitchFamily="18" charset="0"/>
              </a:rPr>
              <a:t>, </a:t>
            </a:r>
            <a:r>
              <a:rPr lang="fr-FR" sz="1400" b="1" dirty="0">
                <a:solidFill>
                  <a:srgbClr val="0070C0"/>
                </a:solidFill>
                <a:latin typeface="Rockwell" pitchFamily="18" charset="0"/>
              </a:rPr>
              <a:t>et par des caractères</a:t>
            </a:r>
            <a:r>
              <a:rPr lang="fr-FR" sz="1400" b="1" dirty="0">
                <a:latin typeface="Rockwell" pitchFamily="18" charset="0"/>
              </a:rPr>
              <a:t> </a:t>
            </a:r>
            <a:r>
              <a:rPr lang="fr-FR" sz="1400" b="1" dirty="0">
                <a:solidFill>
                  <a:srgbClr val="FF0000"/>
                </a:solidFill>
                <a:latin typeface="Rockwell" pitchFamily="18" charset="0"/>
              </a:rPr>
              <a:t>alphanumériques</a:t>
            </a:r>
            <a:r>
              <a:rPr lang="fr-FR" sz="1400" b="1" dirty="0">
                <a:latin typeface="Rockwell" pitchFamily="18" charset="0"/>
              </a:rPr>
              <a:t>. </a:t>
            </a:r>
            <a:r>
              <a:rPr lang="fr-FR" sz="1400" b="1" dirty="0">
                <a:solidFill>
                  <a:srgbClr val="0070C0"/>
                </a:solidFill>
                <a:latin typeface="Rockwell" pitchFamily="18" charset="0"/>
              </a:rPr>
              <a:t>Dans la </a:t>
            </a:r>
            <a:r>
              <a:rPr lang="fr-FR" sz="1400" b="1" dirty="0">
                <a:solidFill>
                  <a:srgbClr val="FF0000"/>
                </a:solidFill>
                <a:latin typeface="Rockwell" pitchFamily="18" charset="0"/>
              </a:rPr>
              <a:t>communauté scientifique</a:t>
            </a:r>
            <a:r>
              <a:rPr lang="fr-FR" sz="1400" b="1" dirty="0">
                <a:latin typeface="Rockwell" pitchFamily="18" charset="0"/>
              </a:rPr>
              <a:t>, </a:t>
            </a:r>
            <a:r>
              <a:rPr lang="fr-FR" sz="1400" b="1" dirty="0">
                <a:solidFill>
                  <a:srgbClr val="0070C0"/>
                </a:solidFill>
                <a:latin typeface="Rockwell" pitchFamily="18" charset="0"/>
              </a:rPr>
              <a:t>il existe une nomenclature reconnue et acceptée pour les micro-organismes.</a:t>
            </a:r>
          </a:p>
          <a:p>
            <a:pPr algn="just"/>
            <a:r>
              <a:rPr lang="fr-FR" sz="1400" b="1" dirty="0">
                <a:latin typeface="Rockwell" pitchFamily="18" charset="0"/>
              </a:rPr>
              <a:t> </a:t>
            </a:r>
          </a:p>
          <a:p>
            <a:pPr algn="just"/>
            <a:r>
              <a:rPr lang="fr-FR" sz="1400" b="1" dirty="0">
                <a:solidFill>
                  <a:srgbClr val="FF0000"/>
                </a:solidFill>
                <a:latin typeface="Rockwell" pitchFamily="18" charset="0"/>
              </a:rPr>
              <a:t>Exemple</a:t>
            </a:r>
          </a:p>
          <a:p>
            <a:pPr lvl="2" algn="just">
              <a:buFont typeface="Wingdings" pitchFamily="2" charset="2"/>
              <a:buChar char="ü"/>
            </a:pPr>
            <a:r>
              <a:rPr lang="fr-FR" sz="1400" b="1" i="1" dirty="0">
                <a:solidFill>
                  <a:srgbClr val="0070C0"/>
                </a:solidFill>
                <a:latin typeface="Rockwell" pitchFamily="18" charset="0"/>
              </a:rPr>
              <a:t>Lb. </a:t>
            </a:r>
            <a:r>
              <a:rPr lang="fr-FR" sz="1400" b="1" i="1" dirty="0" err="1">
                <a:solidFill>
                  <a:srgbClr val="0070C0"/>
                </a:solidFill>
                <a:latin typeface="Rockwell" pitchFamily="18" charset="0"/>
              </a:rPr>
              <a:t>casei</a:t>
            </a:r>
            <a:r>
              <a:rPr lang="fr-FR" sz="1400" b="1" i="1" dirty="0">
                <a:solidFill>
                  <a:srgbClr val="0070C0"/>
                </a:solidFill>
                <a:latin typeface="Rockwell" pitchFamily="18" charset="0"/>
              </a:rPr>
              <a:t> </a:t>
            </a:r>
            <a:r>
              <a:rPr lang="fr-FR" sz="1400" b="1" dirty="0">
                <a:solidFill>
                  <a:srgbClr val="FF0000"/>
                </a:solidFill>
                <a:latin typeface="Rockwell" pitchFamily="18" charset="0"/>
              </a:rPr>
              <a:t>DN-114 001 </a:t>
            </a:r>
            <a:endParaRPr lang="fr-FR" sz="1400" b="1" i="1" dirty="0">
              <a:solidFill>
                <a:srgbClr val="FF0000"/>
              </a:solidFill>
              <a:latin typeface="Rockwell" pitchFamily="18" charset="0"/>
            </a:endParaRPr>
          </a:p>
          <a:p>
            <a:pPr lvl="2" algn="just">
              <a:buFont typeface="Wingdings" pitchFamily="2" charset="2"/>
              <a:buChar char="ü"/>
            </a:pPr>
            <a:r>
              <a:rPr lang="fr-FR" sz="1400" b="1" i="1" dirty="0">
                <a:solidFill>
                  <a:srgbClr val="0070C0"/>
                </a:solidFill>
                <a:latin typeface="Rockwell" pitchFamily="18" charset="0"/>
              </a:rPr>
              <a:t>Lb </a:t>
            </a:r>
            <a:r>
              <a:rPr lang="fr-FR" sz="1400" b="1" i="1" dirty="0" err="1">
                <a:solidFill>
                  <a:srgbClr val="0070C0"/>
                </a:solidFill>
                <a:latin typeface="Rockwell" pitchFamily="18" charset="0"/>
              </a:rPr>
              <a:t>rhamnosus</a:t>
            </a:r>
            <a:r>
              <a:rPr lang="fr-FR" sz="1400" b="1" i="1" dirty="0">
                <a:solidFill>
                  <a:srgbClr val="0070C0"/>
                </a:solidFill>
                <a:latin typeface="Rockwell" pitchFamily="18" charset="0"/>
              </a:rPr>
              <a:t> </a:t>
            </a:r>
            <a:r>
              <a:rPr lang="fr-FR" sz="1400" b="1" dirty="0" smtClean="0">
                <a:solidFill>
                  <a:srgbClr val="FF0000"/>
                </a:solidFill>
                <a:latin typeface="Rockwell" pitchFamily="18" charset="0"/>
              </a:rPr>
              <a:t>GG</a:t>
            </a:r>
            <a:endParaRPr lang="en-US" sz="1400" b="1" i="1" dirty="0" smtClean="0">
              <a:solidFill>
                <a:srgbClr val="FF0000"/>
              </a:solidFill>
              <a:latin typeface="Times" pitchFamily="18" charset="0"/>
            </a:endParaRPr>
          </a:p>
        </p:txBody>
      </p:sp>
    </p:spTree>
    <p:extLst>
      <p:ext uri="{BB962C8B-B14F-4D97-AF65-F5344CB8AC3E}">
        <p14:creationId xmlns:p14="http://schemas.microsoft.com/office/powerpoint/2010/main" val="118645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965027"/>
            <a:ext cx="8501122" cy="2616101"/>
          </a:xfrm>
          <a:prstGeom prst="rect">
            <a:avLst/>
          </a:prstGeom>
        </p:spPr>
        <p:txBody>
          <a:bodyPr wrap="square">
            <a:spAutoFit/>
          </a:bodyPr>
          <a:lstStyle/>
          <a:p>
            <a:pPr algn="just"/>
            <a:r>
              <a:rPr lang="en-US" b="1" dirty="0">
                <a:latin typeface="Times" pitchFamily="18" charset="0"/>
              </a:rPr>
              <a:t>There </a:t>
            </a:r>
            <a:r>
              <a:rPr lang="en-US" b="1" dirty="0">
                <a:solidFill>
                  <a:srgbClr val="FF0000"/>
                </a:solidFill>
                <a:latin typeface="Times" pitchFamily="18" charset="0"/>
              </a:rPr>
              <a:t>are no regulations </a:t>
            </a:r>
            <a:r>
              <a:rPr lang="en-US" b="1" dirty="0">
                <a:latin typeface="Times" pitchFamily="18" charset="0"/>
              </a:rPr>
              <a:t>for </a:t>
            </a:r>
            <a:r>
              <a:rPr lang="en-US" b="1" dirty="0">
                <a:solidFill>
                  <a:srgbClr val="FF0000"/>
                </a:solidFill>
                <a:latin typeface="Times" pitchFamily="18" charset="0"/>
              </a:rPr>
              <a:t>marketing</a:t>
            </a:r>
            <a:r>
              <a:rPr lang="en-US" b="1" dirty="0">
                <a:latin typeface="Times" pitchFamily="18" charset="0"/>
              </a:rPr>
              <a:t> and </a:t>
            </a:r>
            <a:r>
              <a:rPr lang="en-US" b="1" dirty="0">
                <a:solidFill>
                  <a:srgbClr val="FF0000"/>
                </a:solidFill>
                <a:latin typeface="Times" pitchFamily="18" charset="0"/>
              </a:rPr>
              <a:t>trade names </a:t>
            </a:r>
            <a:r>
              <a:rPr lang="en-US" b="1" dirty="0">
                <a:latin typeface="Times" pitchFamily="18" charset="0"/>
              </a:rPr>
              <a:t>and companies can call their probiotic “</a:t>
            </a:r>
            <a:r>
              <a:rPr lang="en-US" b="1" dirty="0">
                <a:solidFill>
                  <a:srgbClr val="FF0000"/>
                </a:solidFill>
                <a:latin typeface="Times" pitchFamily="18" charset="0"/>
              </a:rPr>
              <a:t>products</a:t>
            </a:r>
            <a:r>
              <a:rPr lang="en-US" b="1" dirty="0">
                <a:latin typeface="Times" pitchFamily="18" charset="0"/>
              </a:rPr>
              <a:t>” whatever </a:t>
            </a:r>
            <a:r>
              <a:rPr lang="en-US" b="1" dirty="0">
                <a:solidFill>
                  <a:srgbClr val="FF0000"/>
                </a:solidFill>
                <a:latin typeface="Times" pitchFamily="18" charset="0"/>
              </a:rPr>
              <a:t>they want</a:t>
            </a:r>
            <a:r>
              <a:rPr lang="en-US" b="1" dirty="0" smtClean="0">
                <a:latin typeface="Times" pitchFamily="18" charset="0"/>
              </a:rPr>
              <a:t>.</a:t>
            </a:r>
          </a:p>
          <a:p>
            <a:pPr algn="just"/>
            <a:endParaRPr lang="en-US" b="1" dirty="0">
              <a:latin typeface="Times" pitchFamily="18" charset="0"/>
            </a:endParaRPr>
          </a:p>
          <a:p>
            <a:pPr algn="just"/>
            <a:r>
              <a:rPr lang="en-US" b="1" u="sng" dirty="0" smtClean="0">
                <a:solidFill>
                  <a:srgbClr val="0070C0"/>
                </a:solidFill>
                <a:latin typeface="Times" pitchFamily="18" charset="0"/>
              </a:rPr>
              <a:t>Example</a:t>
            </a:r>
            <a:r>
              <a:rPr lang="en-US" b="1" dirty="0" smtClean="0">
                <a:latin typeface="Times" pitchFamily="18" charset="0"/>
              </a:rPr>
              <a:t>:</a:t>
            </a:r>
          </a:p>
          <a:p>
            <a:pPr marL="285750" indent="-285750" algn="just">
              <a:buFont typeface="Wingdings" pitchFamily="2" charset="2"/>
              <a:buChar char="ü"/>
            </a:pPr>
            <a:r>
              <a:rPr lang="en-US" b="1" dirty="0" smtClean="0">
                <a:latin typeface="Times" pitchFamily="18" charset="0"/>
              </a:rPr>
              <a:t> </a:t>
            </a:r>
            <a:r>
              <a:rPr lang="en-US" b="1" dirty="0" smtClean="0">
                <a:solidFill>
                  <a:srgbClr val="FF0000"/>
                </a:solidFill>
                <a:latin typeface="Times" pitchFamily="18" charset="0"/>
              </a:rPr>
              <a:t>LGG</a:t>
            </a:r>
          </a:p>
          <a:p>
            <a:pPr algn="just"/>
            <a:endParaRPr lang="en-US" b="1" dirty="0" smtClean="0">
              <a:solidFill>
                <a:srgbClr val="FF0000"/>
              </a:solidFill>
              <a:latin typeface="Times" pitchFamily="18" charset="0"/>
            </a:endParaRPr>
          </a:p>
          <a:p>
            <a:pPr algn="just"/>
            <a:r>
              <a:rPr lang="fr-FR" sz="1400" b="1" dirty="0">
                <a:solidFill>
                  <a:srgbClr val="0070C0"/>
                </a:solidFill>
                <a:latin typeface="Rockwell" pitchFamily="18" charset="0"/>
              </a:rPr>
              <a:t>Il</a:t>
            </a:r>
            <a:r>
              <a:rPr lang="fr-FR" sz="1400" b="1" dirty="0">
                <a:latin typeface="Rockwell" pitchFamily="18" charset="0"/>
              </a:rPr>
              <a:t> </a:t>
            </a:r>
            <a:r>
              <a:rPr lang="fr-FR" sz="1400" b="1" dirty="0">
                <a:solidFill>
                  <a:srgbClr val="FF0000"/>
                </a:solidFill>
                <a:latin typeface="Rockwell" pitchFamily="18" charset="0"/>
              </a:rPr>
              <a:t>n’existe pas </a:t>
            </a:r>
            <a:r>
              <a:rPr lang="fr-FR" sz="1400" b="1" dirty="0">
                <a:solidFill>
                  <a:srgbClr val="0070C0"/>
                </a:solidFill>
                <a:latin typeface="Rockwell" pitchFamily="18" charset="0"/>
              </a:rPr>
              <a:t>de</a:t>
            </a:r>
            <a:r>
              <a:rPr lang="fr-FR" sz="1400" b="1" dirty="0">
                <a:latin typeface="Rockwell" pitchFamily="18" charset="0"/>
              </a:rPr>
              <a:t> </a:t>
            </a:r>
            <a:r>
              <a:rPr lang="fr-FR" sz="1400" b="1" dirty="0">
                <a:solidFill>
                  <a:srgbClr val="FF0000"/>
                </a:solidFill>
                <a:latin typeface="Rockwell" pitchFamily="18" charset="0"/>
              </a:rPr>
              <a:t>réglementation</a:t>
            </a:r>
            <a:r>
              <a:rPr lang="fr-FR" sz="1400" b="1" dirty="0">
                <a:latin typeface="Rockwell" pitchFamily="18" charset="0"/>
              </a:rPr>
              <a:t> </a:t>
            </a:r>
            <a:r>
              <a:rPr lang="fr-FR" sz="1400" b="1" dirty="0">
                <a:solidFill>
                  <a:srgbClr val="0070C0"/>
                </a:solidFill>
                <a:latin typeface="Rockwell" pitchFamily="18" charset="0"/>
              </a:rPr>
              <a:t>pour le </a:t>
            </a:r>
            <a:r>
              <a:rPr lang="fr-FR" sz="1400" b="1" dirty="0">
                <a:solidFill>
                  <a:srgbClr val="FF0000"/>
                </a:solidFill>
                <a:latin typeface="Rockwell" pitchFamily="18" charset="0"/>
              </a:rPr>
              <a:t>marketing</a:t>
            </a:r>
            <a:r>
              <a:rPr lang="fr-FR" sz="1400" b="1" dirty="0">
                <a:latin typeface="Rockwell" pitchFamily="18" charset="0"/>
              </a:rPr>
              <a:t> </a:t>
            </a:r>
            <a:r>
              <a:rPr lang="fr-FR" sz="1400" b="1" dirty="0">
                <a:solidFill>
                  <a:srgbClr val="0070C0"/>
                </a:solidFill>
                <a:latin typeface="Rockwell" pitchFamily="18" charset="0"/>
              </a:rPr>
              <a:t>et pour les </a:t>
            </a:r>
            <a:r>
              <a:rPr lang="fr-FR" sz="1400" b="1" dirty="0">
                <a:solidFill>
                  <a:srgbClr val="FF0000"/>
                </a:solidFill>
                <a:latin typeface="Rockwell" pitchFamily="18" charset="0"/>
              </a:rPr>
              <a:t>noms commerciaux </a:t>
            </a:r>
            <a:r>
              <a:rPr lang="fr-FR" sz="1400" b="1" dirty="0">
                <a:solidFill>
                  <a:srgbClr val="0070C0"/>
                </a:solidFill>
                <a:latin typeface="Rockwell" pitchFamily="18" charset="0"/>
              </a:rPr>
              <a:t>et</a:t>
            </a:r>
            <a:r>
              <a:rPr lang="fr-FR" sz="1400" b="1" dirty="0">
                <a:latin typeface="Rockwell" pitchFamily="18" charset="0"/>
              </a:rPr>
              <a:t> </a:t>
            </a:r>
            <a:r>
              <a:rPr lang="fr-FR" sz="1400" b="1" dirty="0">
                <a:solidFill>
                  <a:srgbClr val="0070C0"/>
                </a:solidFill>
                <a:latin typeface="Rockwell" pitchFamily="18" charset="0"/>
              </a:rPr>
              <a:t>les </a:t>
            </a:r>
            <a:r>
              <a:rPr lang="fr-FR" sz="1400" b="1" dirty="0">
                <a:solidFill>
                  <a:srgbClr val="FF0000"/>
                </a:solidFill>
                <a:latin typeface="Rockwell" pitchFamily="18" charset="0"/>
              </a:rPr>
              <a:t>compagnies</a:t>
            </a:r>
            <a:r>
              <a:rPr lang="fr-FR" sz="1400" b="1" dirty="0">
                <a:latin typeface="Rockwell" pitchFamily="18" charset="0"/>
              </a:rPr>
              <a:t> </a:t>
            </a:r>
            <a:r>
              <a:rPr lang="fr-FR" sz="1400" b="1" dirty="0">
                <a:solidFill>
                  <a:srgbClr val="0070C0"/>
                </a:solidFill>
                <a:latin typeface="Rockwell" pitchFamily="18" charset="0"/>
              </a:rPr>
              <a:t>peuvent appeler leurs « produits » </a:t>
            </a:r>
            <a:r>
              <a:rPr lang="fr-FR" sz="1400" b="1" dirty="0" err="1">
                <a:solidFill>
                  <a:srgbClr val="0070C0"/>
                </a:solidFill>
                <a:latin typeface="Rockwell" pitchFamily="18" charset="0"/>
              </a:rPr>
              <a:t>probiotiques</a:t>
            </a:r>
            <a:r>
              <a:rPr lang="fr-FR" sz="1400" b="1" dirty="0">
                <a:solidFill>
                  <a:srgbClr val="0070C0"/>
                </a:solidFill>
                <a:latin typeface="Rockwell" pitchFamily="18" charset="0"/>
              </a:rPr>
              <a:t> </a:t>
            </a:r>
            <a:r>
              <a:rPr lang="fr-FR" sz="1400" b="1" dirty="0">
                <a:solidFill>
                  <a:srgbClr val="FF0000"/>
                </a:solidFill>
                <a:latin typeface="Rockwell" pitchFamily="18" charset="0"/>
              </a:rPr>
              <a:t>comme elles le désirent</a:t>
            </a:r>
          </a:p>
          <a:p>
            <a:pPr algn="just"/>
            <a:endParaRPr lang="fr-FR" sz="1400" b="1" dirty="0">
              <a:latin typeface="Rockwell" pitchFamily="18" charset="0"/>
            </a:endParaRPr>
          </a:p>
          <a:p>
            <a:pPr algn="just"/>
            <a:r>
              <a:rPr lang="fr-FR" sz="1400" b="1" dirty="0">
                <a:solidFill>
                  <a:srgbClr val="0070C0"/>
                </a:solidFill>
                <a:latin typeface="Rockwell" pitchFamily="18" charset="0"/>
              </a:rPr>
              <a:t>Exemple</a:t>
            </a:r>
            <a:r>
              <a:rPr lang="fr-FR" sz="1400" b="1" dirty="0">
                <a:latin typeface="Rockwell" pitchFamily="18" charset="0"/>
              </a:rPr>
              <a:t>: </a:t>
            </a:r>
            <a:r>
              <a:rPr lang="fr-FR" sz="1400" b="1" dirty="0">
                <a:solidFill>
                  <a:srgbClr val="FF0000"/>
                </a:solidFill>
                <a:latin typeface="Rockwell" pitchFamily="18" charset="0"/>
              </a:rPr>
              <a:t>LGG</a:t>
            </a:r>
            <a:r>
              <a:rPr lang="fr-FR" sz="1400" b="1" dirty="0" smtClean="0">
                <a:latin typeface="Rockwell" pitchFamily="18" charset="0"/>
              </a:rPr>
              <a:t>.</a:t>
            </a:r>
            <a:endParaRPr lang="fr-FR" sz="1400" b="1"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5339</Words>
  <Application>Microsoft Office PowerPoint</Application>
  <PresentationFormat>Affichage à l'écran (4:3)</PresentationFormat>
  <Paragraphs>693</Paragraphs>
  <Slides>67</Slides>
  <Notes>0</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amel</dc:creator>
  <cp:lastModifiedBy>THINKPAD</cp:lastModifiedBy>
  <cp:revision>283</cp:revision>
  <dcterms:created xsi:type="dcterms:W3CDTF">2013-10-25T06:32:49Z</dcterms:created>
  <dcterms:modified xsi:type="dcterms:W3CDTF">2024-03-18T21:55:33Z</dcterms:modified>
</cp:coreProperties>
</file>