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32" r:id="rId3"/>
    <p:sldId id="321" r:id="rId4"/>
    <p:sldId id="265" r:id="rId5"/>
    <p:sldId id="356" r:id="rId6"/>
    <p:sldId id="357" r:id="rId7"/>
    <p:sldId id="358" r:id="rId8"/>
    <p:sldId id="359" r:id="rId9"/>
    <p:sldId id="360" r:id="rId10"/>
    <p:sldId id="362" r:id="rId11"/>
    <p:sldId id="361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4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3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5582-FB99-47F6-AB0D-C64978AEBB43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952D-6374-4B2B-8081-24B010AE2E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 txBox="1">
            <a:spLocks/>
          </p:cNvSpPr>
          <p:nvPr/>
        </p:nvSpPr>
        <p:spPr bwMode="auto">
          <a:xfrm>
            <a:off x="12341" y="6543038"/>
            <a:ext cx="3062287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MASTER 1 MICROBIO.APPLIQUEE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02008" y="728424"/>
            <a:ext cx="3714775" cy="76834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Phages et Thérapie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4282" y="2285992"/>
            <a:ext cx="8572560" cy="107157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Chapitre </a:t>
            </a:r>
            <a:r>
              <a:rPr lang="fr-FR" sz="16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4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. La Phagothérapie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e la date 3"/>
          <p:cNvSpPr txBox="1">
            <a:spLocks/>
          </p:cNvSpPr>
          <p:nvPr/>
        </p:nvSpPr>
        <p:spPr bwMode="auto">
          <a:xfrm>
            <a:off x="7243972" y="6528970"/>
            <a:ext cx="1857388" cy="31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Pr. </a:t>
            </a:r>
            <a:r>
              <a:rPr lang="en-US" sz="1200" b="1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Tayeb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IDOUI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02074" y="4113448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fr-FR" sz="1400" b="1" dirty="0" smtClean="0"/>
              <a:t>Historique de la phagothérapie</a:t>
            </a:r>
          </a:p>
          <a:p>
            <a:pPr marL="342900" indent="-342900">
              <a:buFontTx/>
              <a:buAutoNum type="arabicPeriod"/>
            </a:pPr>
            <a:r>
              <a:rPr lang="fr-FR" sz="1400" b="1" dirty="0" smtClean="0"/>
              <a:t>Le Pourquoi de la phagothérapie?</a:t>
            </a:r>
            <a:endParaRPr lang="fr-FR" sz="1400" dirty="0" smtClean="0"/>
          </a:p>
          <a:p>
            <a:pPr marL="342900" indent="-342900">
              <a:buFontTx/>
              <a:buAutoNum type="arabicPeriod"/>
            </a:pPr>
            <a:r>
              <a:rPr lang="fr-FR" sz="1400" b="1" dirty="0" smtClean="0"/>
              <a:t>la phagothérapie: Spécificité, mode d’action, cycle lytique</a:t>
            </a:r>
          </a:p>
          <a:p>
            <a:pPr marL="342900" indent="-342900">
              <a:buFontTx/>
              <a:buAutoNum type="arabicPeriod"/>
            </a:pPr>
            <a:r>
              <a:rPr lang="fr-FR" sz="1400" b="1" dirty="0" smtClean="0"/>
              <a:t>Les bactériophages de la phagothérapie</a:t>
            </a:r>
          </a:p>
          <a:p>
            <a:pPr marL="342900" indent="-342900">
              <a:buFontTx/>
              <a:buAutoNum type="arabicPeriod"/>
            </a:pPr>
            <a:r>
              <a:rPr lang="fr-FR" sz="1400" b="1" dirty="0" smtClean="0"/>
              <a:t>Avantages et inconvénients comparés de la phagothérapie et de l'antibiothérapie</a:t>
            </a:r>
          </a:p>
          <a:p>
            <a:pPr marL="342900" indent="-342900">
              <a:buFontTx/>
              <a:buAutoNum type="arabicPeriod"/>
            </a:pPr>
            <a:r>
              <a:rPr lang="fr-FR" sz="1400" b="1" dirty="0" smtClean="0"/>
              <a:t>Applications des phages en thérapeutique humaine</a:t>
            </a:r>
            <a:endParaRPr lang="fr-FR" sz="1400" dirty="0" smtClean="0"/>
          </a:p>
          <a:p>
            <a:pPr marL="342900" indent="-342900">
              <a:buFontTx/>
              <a:buAutoNum type="arabicPeriod"/>
            </a:pPr>
            <a:r>
              <a:rPr lang="fr-FR" sz="1400" b="1" dirty="0" smtClean="0"/>
              <a:t> Exemple de quelques produits de La phagothérapie</a:t>
            </a:r>
          </a:p>
          <a:p>
            <a:pPr marL="342900" indent="-342900"/>
            <a:endParaRPr lang="fr-FR" sz="1400" b="1" dirty="0" smtClean="0"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19663"/>
          <a:stretch>
            <a:fillRect/>
          </a:stretch>
        </p:blipFill>
        <p:spPr bwMode="auto">
          <a:xfrm>
            <a:off x="6244103" y="43518"/>
            <a:ext cx="2857519" cy="20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88" y="130710"/>
            <a:ext cx="336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Classification des bactériophages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28596" y="2196710"/>
          <a:ext cx="8143932" cy="429364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399064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</a:rPr>
                        <a:t>Ordre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</a:rPr>
                        <a:t>Famille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</a:rPr>
                        <a:t>Acide Nucléique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021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err="1" smtClean="0"/>
                        <a:t>Caudoviridale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baseline="0" dirty="0" err="1" smtClean="0">
                          <a:solidFill>
                            <a:srgbClr val="FF0000"/>
                          </a:solidFill>
                        </a:rPr>
                        <a:t>Myoviridae</a:t>
                      </a:r>
                      <a:endParaRPr lang="fr-FR" sz="1800" b="1" i="1" baseline="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1600" b="1" kern="1200" baseline="0" dirty="0" smtClean="0"/>
                    </a:p>
                    <a:p>
                      <a:pPr algn="ctr"/>
                      <a:r>
                        <a:rPr lang="fr-FR" sz="1600" b="1" kern="1200" baseline="0" dirty="0" smtClean="0"/>
                        <a:t>ADN double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1312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baseline="0" dirty="0" err="1" smtClean="0">
                          <a:solidFill>
                            <a:srgbClr val="FF0000"/>
                          </a:solidFill>
                        </a:rPr>
                        <a:t>Siphoviridae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3262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6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baseline="0" dirty="0" err="1" smtClean="0"/>
                        <a:t>Podoviridae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771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064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baseline="0" dirty="0" err="1" smtClean="0"/>
                        <a:t>Corticoviridae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ADN double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32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64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/>
                        <a:t>Tectiviridae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ADN double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19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64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/>
                        <a:t>Plasmaviridae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ADN double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5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64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/>
                        <a:t>Inoviridae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ADN simple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66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64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/>
                        <a:t>Microviridae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ADN simple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38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64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/>
                        <a:t>Cystoviridae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ADN double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64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/>
                        <a:t>Leviviridae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baseline="0" dirty="0" smtClean="0"/>
                        <a:t>ADN simple brin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38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5720" y="57148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L’ordre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Caudovirale</a:t>
            </a:r>
            <a:r>
              <a:rPr lang="fr-FR" sz="1600" b="1" i="1" dirty="0" smtClean="0"/>
              <a:t> </a:t>
            </a:r>
            <a:r>
              <a:rPr lang="fr-FR" sz="1600" b="1" dirty="0" smtClean="0"/>
              <a:t>rassemble </a:t>
            </a:r>
            <a:r>
              <a:rPr lang="fr-FR" sz="1600" b="1" dirty="0" smtClean="0">
                <a:solidFill>
                  <a:srgbClr val="FF0000"/>
                </a:solidFill>
              </a:rPr>
              <a:t>3 des familles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Myoviridae</a:t>
            </a:r>
            <a:r>
              <a:rPr lang="fr-FR" sz="1600" b="1" i="1" dirty="0" smtClean="0">
                <a:solidFill>
                  <a:srgbClr val="FF0000"/>
                </a:solidFill>
              </a:rPr>
              <a:t>,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Siphoviridae</a:t>
            </a:r>
            <a:r>
              <a:rPr lang="fr-FR" sz="1600" b="1" i="1" dirty="0" smtClean="0">
                <a:solidFill>
                  <a:srgbClr val="FF0000"/>
                </a:solidFill>
              </a:rPr>
              <a:t> et 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Podoviridae</a:t>
            </a:r>
            <a:r>
              <a:rPr lang="fr-FR" sz="16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auxquelles </a:t>
            </a:r>
            <a:r>
              <a:rPr lang="fr-FR" sz="1600" b="1" dirty="0" smtClean="0">
                <a:solidFill>
                  <a:srgbClr val="FF0000"/>
                </a:solidFill>
              </a:rPr>
              <a:t>appartiennent 95 % des phages décrits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21442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phages d’intérêt pour la phagothérapie </a:t>
            </a:r>
            <a:r>
              <a:rPr lang="fr-FR" sz="1600" b="1" dirty="0" smtClean="0"/>
              <a:t>appartiennent très majoritairement à deux familles seulement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Myoviridae</a:t>
            </a:r>
            <a:r>
              <a:rPr lang="fr-FR" sz="1600" b="1" i="1" dirty="0" smtClean="0">
                <a:solidFill>
                  <a:srgbClr val="FF0000"/>
                </a:solidFill>
              </a:rPr>
              <a:t> et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Siphoviridae</a:t>
            </a:r>
            <a:r>
              <a:rPr lang="fr-FR" sz="1600" b="1" i="1" dirty="0" smtClean="0">
                <a:solidFill>
                  <a:srgbClr val="FF0000"/>
                </a:solidFill>
              </a:rPr>
              <a:t> 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64" y="4966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Avantages et inconvénients comparés de la </a:t>
            </a:r>
            <a:r>
              <a:rPr lang="fr-FR" b="1" dirty="0" smtClean="0">
                <a:solidFill>
                  <a:srgbClr val="0070C0"/>
                </a:solidFill>
              </a:rPr>
              <a:t>phagothérapie</a:t>
            </a:r>
            <a:r>
              <a:rPr lang="fr-FR" b="1" dirty="0" smtClean="0">
                <a:solidFill>
                  <a:srgbClr val="FF0000"/>
                </a:solidFill>
              </a:rPr>
              <a:t> et de </a:t>
            </a:r>
            <a:r>
              <a:rPr lang="fr-FR" b="1" dirty="0" smtClean="0">
                <a:solidFill>
                  <a:srgbClr val="0070C0"/>
                </a:solidFill>
              </a:rPr>
              <a:t>l'antibiothérapie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4612" y="1518810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Mode d’action et Pharmacologie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786058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phages se multiplient </a:t>
            </a:r>
            <a:r>
              <a:rPr lang="fr-FR" sz="1600" b="1" dirty="0" smtClean="0"/>
              <a:t>au </a:t>
            </a:r>
            <a:r>
              <a:rPr lang="fr-FR" sz="1600" b="1" dirty="0" smtClean="0">
                <a:solidFill>
                  <a:srgbClr val="FF0000"/>
                </a:solidFill>
              </a:rPr>
              <a:t>foyer infectieux;</a:t>
            </a:r>
            <a:endParaRPr lang="fr-FR" sz="1600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 Ils </a:t>
            </a:r>
            <a:r>
              <a:rPr lang="fr-FR" sz="1600" b="1" dirty="0" smtClean="0">
                <a:solidFill>
                  <a:srgbClr val="FF0000"/>
                </a:solidFill>
              </a:rPr>
              <a:t>disparaissent </a:t>
            </a:r>
            <a:r>
              <a:rPr lang="fr-FR" sz="1600" b="1" dirty="0" smtClean="0"/>
              <a:t>avec les </a:t>
            </a:r>
            <a:r>
              <a:rPr lang="fr-FR" sz="1600" b="1" dirty="0" smtClean="0">
                <a:solidFill>
                  <a:srgbClr val="FF0000"/>
                </a:solidFill>
              </a:rPr>
              <a:t>bactéries</a:t>
            </a:r>
            <a:r>
              <a:rPr lang="fr-FR" sz="1600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Une </a:t>
            </a:r>
            <a:r>
              <a:rPr lang="fr-FR" sz="1600" b="1" dirty="0" smtClean="0">
                <a:solidFill>
                  <a:srgbClr val="FF0000"/>
                </a:solidFill>
              </a:rPr>
              <a:t>dose unique </a:t>
            </a:r>
            <a:r>
              <a:rPr lang="fr-FR" sz="1600" b="1" dirty="0" smtClean="0"/>
              <a:t>est théoriquement </a:t>
            </a:r>
            <a:r>
              <a:rPr lang="fr-FR" sz="1600" b="1" dirty="0" smtClean="0">
                <a:solidFill>
                  <a:srgbClr val="FF0000"/>
                </a:solidFill>
              </a:rPr>
              <a:t>suffisante</a:t>
            </a:r>
            <a:r>
              <a:rPr lang="fr-FR" sz="1600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 </a:t>
            </a:r>
            <a:r>
              <a:rPr lang="fr-FR" sz="1600" b="1" dirty="0" smtClean="0">
                <a:solidFill>
                  <a:srgbClr val="FF0000"/>
                </a:solidFill>
              </a:rPr>
              <a:t>cycle de reproduction </a:t>
            </a:r>
            <a:r>
              <a:rPr lang="fr-FR" sz="1600" b="1" dirty="0" smtClean="0"/>
              <a:t>est </a:t>
            </a:r>
            <a:r>
              <a:rPr lang="fr-FR" sz="1600" b="1" dirty="0" smtClean="0">
                <a:solidFill>
                  <a:srgbClr val="FF0000"/>
                </a:solidFill>
              </a:rPr>
              <a:t>variable;</a:t>
            </a:r>
            <a:endParaRPr lang="fr-FR" sz="1600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La </a:t>
            </a:r>
            <a:r>
              <a:rPr lang="fr-FR" sz="1600" b="1" dirty="0" smtClean="0">
                <a:solidFill>
                  <a:srgbClr val="FF0000"/>
                </a:solidFill>
              </a:rPr>
              <a:t>pharmacocinétique</a:t>
            </a:r>
            <a:r>
              <a:rPr lang="fr-FR" sz="1600" b="1" dirty="0" smtClean="0"/>
              <a:t> est </a:t>
            </a:r>
            <a:r>
              <a:rPr lang="fr-FR" sz="1600" b="1" dirty="0" smtClean="0">
                <a:solidFill>
                  <a:srgbClr val="FF0000"/>
                </a:solidFill>
              </a:rPr>
              <a:t>mal connue </a:t>
            </a:r>
            <a:r>
              <a:rPr lang="fr-FR" sz="1600" b="1" dirty="0" smtClean="0"/>
              <a:t>: applications limitées aux foyers accessibles localisés (plaies)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5000628" y="2857496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ATB</a:t>
            </a:r>
            <a:r>
              <a:rPr lang="fr-FR" sz="1600" b="1" dirty="0" smtClean="0"/>
              <a:t> sont </a:t>
            </a:r>
            <a:r>
              <a:rPr lang="fr-FR" sz="1600" b="1" dirty="0" smtClean="0">
                <a:solidFill>
                  <a:srgbClr val="FF0000"/>
                </a:solidFill>
              </a:rPr>
              <a:t>métabolisés</a:t>
            </a:r>
            <a:r>
              <a:rPr lang="fr-FR" sz="1600" b="1" dirty="0" smtClean="0"/>
              <a:t> in vivo et ont une </a:t>
            </a:r>
            <a:r>
              <a:rPr lang="fr-FR" sz="1600" b="1" dirty="0" smtClean="0">
                <a:solidFill>
                  <a:srgbClr val="FF0000"/>
                </a:solidFill>
              </a:rPr>
              <a:t>diffusion variable </a:t>
            </a:r>
            <a:r>
              <a:rPr lang="fr-FR" sz="1600" b="1" dirty="0" smtClean="0"/>
              <a:t>selon les tissus</a:t>
            </a:r>
          </a:p>
          <a:p>
            <a:pPr algn="just"/>
            <a:r>
              <a:rPr lang="fr-FR" sz="1600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La </a:t>
            </a:r>
            <a:r>
              <a:rPr lang="fr-FR" sz="1600" b="1" dirty="0" smtClean="0">
                <a:solidFill>
                  <a:srgbClr val="FF0000"/>
                </a:solidFill>
              </a:rPr>
              <a:t>pharmacocinétique</a:t>
            </a:r>
            <a:r>
              <a:rPr lang="fr-FR" sz="1600" b="1" dirty="0" smtClean="0"/>
              <a:t> est </a:t>
            </a:r>
            <a:r>
              <a:rPr lang="fr-FR" sz="1600" b="1" dirty="0" smtClean="0">
                <a:solidFill>
                  <a:srgbClr val="FF0000"/>
                </a:solidFill>
              </a:rPr>
              <a:t>bien connue </a:t>
            </a:r>
            <a:r>
              <a:rPr lang="fr-FR" sz="1600" b="1" dirty="0" smtClean="0"/>
              <a:t>:les modes d’administration (dose, rythme, durée) sont précisés</a:t>
            </a:r>
            <a:endParaRPr lang="fr-FR" sz="1600" b="1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4429124" y="1928802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4143372" y="1928802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306" y="500042"/>
            <a:ext cx="134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Spécificité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4214810" y="1000108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Flèche courbée vers la gauche 3"/>
          <p:cNvSpPr/>
          <p:nvPr/>
        </p:nvSpPr>
        <p:spPr>
          <a:xfrm>
            <a:off x="3929058" y="1000108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21442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Un </a:t>
            </a:r>
            <a:r>
              <a:rPr lang="fr-FR" sz="1600" b="1" dirty="0" smtClean="0">
                <a:solidFill>
                  <a:srgbClr val="FF0000"/>
                </a:solidFill>
              </a:rPr>
              <a:t>phage</a:t>
            </a:r>
            <a:r>
              <a:rPr lang="fr-FR" sz="1600" b="1" dirty="0" smtClean="0"/>
              <a:t> ne s’</a:t>
            </a:r>
            <a:r>
              <a:rPr lang="fr-FR" sz="1600" b="1" dirty="0" smtClean="0">
                <a:solidFill>
                  <a:srgbClr val="FF0000"/>
                </a:solidFill>
              </a:rPr>
              <a:t>attaque</a:t>
            </a:r>
            <a:r>
              <a:rPr lang="fr-FR" sz="1600" b="1" dirty="0" smtClean="0"/>
              <a:t> qu’à l’espèce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bactérienne pathogène ciblée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500306"/>
            <a:ext cx="2927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/>
              <a:t>Aucun </a:t>
            </a:r>
            <a:r>
              <a:rPr lang="fr-FR" sz="1600" b="1" dirty="0" smtClean="0">
                <a:solidFill>
                  <a:srgbClr val="FF0000"/>
                </a:solidFill>
              </a:rPr>
              <a:t>déséquilibre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Respect </a:t>
            </a:r>
            <a:r>
              <a:rPr lang="fr-FR" sz="1600" b="1" dirty="0" smtClean="0"/>
              <a:t>des </a:t>
            </a:r>
            <a:r>
              <a:rPr lang="fr-FR" sz="1600" b="1" dirty="0" smtClean="0">
                <a:solidFill>
                  <a:srgbClr val="FF0000"/>
                </a:solidFill>
              </a:rPr>
              <a:t>flores commensales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1643042" y="2000240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57752" y="1285860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Un </a:t>
            </a:r>
            <a:r>
              <a:rPr lang="fr-FR" sz="1600" b="1" dirty="0" smtClean="0">
                <a:solidFill>
                  <a:srgbClr val="FF0000"/>
                </a:solidFill>
              </a:rPr>
              <a:t>ATB</a:t>
            </a:r>
            <a:r>
              <a:rPr lang="fr-FR" sz="1600" b="1" dirty="0" smtClean="0"/>
              <a:t> à </a:t>
            </a:r>
            <a:r>
              <a:rPr lang="fr-FR" sz="1600" b="1" dirty="0" smtClean="0">
                <a:solidFill>
                  <a:srgbClr val="FF0000"/>
                </a:solidFill>
              </a:rPr>
              <a:t>large spectre </a:t>
            </a:r>
            <a:r>
              <a:rPr lang="fr-FR" sz="1600" b="1" dirty="0" smtClean="0"/>
              <a:t>est actif sur </a:t>
            </a:r>
            <a:r>
              <a:rPr lang="fr-FR" sz="1600" b="1" dirty="0" smtClean="0">
                <a:solidFill>
                  <a:srgbClr val="FF0000"/>
                </a:solidFill>
              </a:rPr>
              <a:t>plusieurs espèces Bactériennes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2571744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Déséquilibre des microflores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Non-respect </a:t>
            </a:r>
            <a:r>
              <a:rPr lang="fr-FR" sz="1600" b="1" dirty="0" smtClean="0"/>
              <a:t>des </a:t>
            </a:r>
            <a:r>
              <a:rPr lang="fr-FR" sz="1600" b="1" dirty="0" smtClean="0">
                <a:solidFill>
                  <a:srgbClr val="FF0000"/>
                </a:solidFill>
              </a:rPr>
              <a:t>flores commensales </a:t>
            </a:r>
            <a:r>
              <a:rPr lang="fr-FR" sz="1600" b="1" dirty="0" smtClean="0"/>
              <a:t>(diarrhée, mycoses)</a:t>
            </a:r>
            <a:endParaRPr lang="fr-FR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3286116" y="4214818"/>
            <a:ext cx="2081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Effets secondaires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4214810" y="4643446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Flèche courbée vers la gauche 11"/>
          <p:cNvSpPr/>
          <p:nvPr/>
        </p:nvSpPr>
        <p:spPr>
          <a:xfrm>
            <a:off x="3929058" y="4643446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4987365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Rares effets secondaires </a:t>
            </a:r>
            <a:r>
              <a:rPr lang="fr-FR" sz="1600" b="1" dirty="0" smtClean="0"/>
              <a:t>(fièvre, céphalée) </a:t>
            </a:r>
            <a:r>
              <a:rPr lang="fr-FR" sz="1600" b="1" dirty="0" smtClean="0">
                <a:solidFill>
                  <a:srgbClr val="FF0000"/>
                </a:solidFill>
              </a:rPr>
              <a:t>si la suspension de phages est purifiée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0594" y="50006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Nombreux effets secondaires </a:t>
            </a:r>
            <a:r>
              <a:rPr lang="fr-FR" sz="1600" b="1" dirty="0" smtClean="0"/>
              <a:t>(digestifs, allergiques, neurologiques, rénaux, cardiaques, tendineux, …)</a:t>
            </a:r>
            <a:endParaRPr lang="fr-FR" sz="1600" b="1" dirty="0"/>
          </a:p>
        </p:txBody>
      </p:sp>
      <p:sp>
        <p:nvSpPr>
          <p:cNvPr id="15" name="Flèche vers le bas 14"/>
          <p:cNvSpPr/>
          <p:nvPr/>
        </p:nvSpPr>
        <p:spPr>
          <a:xfrm>
            <a:off x="6072198" y="2000240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214290"/>
            <a:ext cx="271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Impact environnemental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4286248" y="642918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Flèche courbée vers la gauche 3"/>
          <p:cNvSpPr/>
          <p:nvPr/>
        </p:nvSpPr>
        <p:spPr>
          <a:xfrm>
            <a:off x="4000496" y="642918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214422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Peu de risque </a:t>
            </a:r>
            <a:r>
              <a:rPr lang="fr-FR" sz="1600" b="1" dirty="0" smtClean="0"/>
              <a:t>si les phages </a:t>
            </a:r>
            <a:r>
              <a:rPr lang="fr-FR" sz="1600" b="1" dirty="0" smtClean="0">
                <a:solidFill>
                  <a:srgbClr val="FF0000"/>
                </a:solidFill>
              </a:rPr>
              <a:t>sont naturels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Risque avec ceux </a:t>
            </a:r>
            <a:r>
              <a:rPr lang="fr-FR" sz="1600" b="1" dirty="0" smtClean="0">
                <a:solidFill>
                  <a:srgbClr val="FF0000"/>
                </a:solidFill>
              </a:rPr>
              <a:t>modifiés génétiquement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578" y="1214422"/>
            <a:ext cx="4572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Risque d’autant </a:t>
            </a:r>
            <a:r>
              <a:rPr lang="fr-FR" sz="1600" b="1" dirty="0" smtClean="0"/>
              <a:t>plus </a:t>
            </a:r>
            <a:r>
              <a:rPr lang="fr-FR" sz="1600" b="1" dirty="0" smtClean="0">
                <a:solidFill>
                  <a:srgbClr val="FF0000"/>
                </a:solidFill>
              </a:rPr>
              <a:t>important</a:t>
            </a:r>
            <a:r>
              <a:rPr lang="fr-FR" sz="1600" b="1" dirty="0" smtClean="0"/>
              <a:t> que le </a:t>
            </a:r>
            <a:r>
              <a:rPr lang="fr-FR" sz="1600" b="1" dirty="0" smtClean="0">
                <a:solidFill>
                  <a:srgbClr val="FF0000"/>
                </a:solidFill>
              </a:rPr>
              <a:t>spectre</a:t>
            </a:r>
            <a:r>
              <a:rPr lang="fr-FR" sz="1600" b="1" dirty="0" smtClean="0"/>
              <a:t> des ATB </a:t>
            </a:r>
            <a:r>
              <a:rPr lang="fr-FR" sz="1600" b="1" dirty="0" smtClean="0">
                <a:solidFill>
                  <a:srgbClr val="FF0000"/>
                </a:solidFill>
              </a:rPr>
              <a:t>est large </a:t>
            </a:r>
            <a:r>
              <a:rPr lang="fr-FR" sz="1600" b="1" dirty="0" smtClean="0"/>
              <a:t>et leur </a:t>
            </a:r>
            <a:r>
              <a:rPr lang="fr-FR" sz="1600" b="1" dirty="0" smtClean="0">
                <a:solidFill>
                  <a:srgbClr val="FF0000"/>
                </a:solidFill>
              </a:rPr>
              <a:t>emploi massif </a:t>
            </a:r>
            <a:r>
              <a:rPr lang="fr-FR" sz="1600" b="1" dirty="0" smtClean="0"/>
              <a:t>(Ex. élevage)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786182" y="2500306"/>
            <a:ext cx="137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Resistance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>
            <a:off x="4429124" y="2857496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4071934" y="2857496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364331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La </a:t>
            </a:r>
            <a:r>
              <a:rPr lang="fr-FR" sz="1600" b="1" dirty="0" smtClean="0">
                <a:solidFill>
                  <a:srgbClr val="FF0000"/>
                </a:solidFill>
              </a:rPr>
              <a:t>R bactérienne </a:t>
            </a:r>
            <a:r>
              <a:rPr lang="fr-FR" sz="1600" b="1" dirty="0" smtClean="0"/>
              <a:t>aux phages peut </a:t>
            </a:r>
            <a:r>
              <a:rPr lang="fr-FR" sz="1600" b="1" dirty="0" smtClean="0">
                <a:solidFill>
                  <a:srgbClr val="FF0000"/>
                </a:solidFill>
              </a:rPr>
              <a:t>apparaître</a:t>
            </a:r>
            <a:r>
              <a:rPr lang="fr-FR" sz="1600" b="1" dirty="0" smtClean="0"/>
              <a:t> en </a:t>
            </a:r>
            <a:r>
              <a:rPr lang="fr-FR" sz="1600" b="1" dirty="0" smtClean="0">
                <a:solidFill>
                  <a:srgbClr val="FF0000"/>
                </a:solidFill>
              </a:rPr>
              <a:t>cours de traitement </a:t>
            </a:r>
            <a:r>
              <a:rPr lang="fr-FR" sz="1600" b="1" dirty="0" smtClean="0"/>
              <a:t>: utiliser </a:t>
            </a:r>
            <a:r>
              <a:rPr lang="fr-FR" sz="1600" b="1" dirty="0" smtClean="0">
                <a:solidFill>
                  <a:srgbClr val="FF0000"/>
                </a:solidFill>
              </a:rPr>
              <a:t>plusieurs phages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phages restent </a:t>
            </a:r>
            <a:r>
              <a:rPr lang="fr-FR" sz="1600" b="1" dirty="0" smtClean="0">
                <a:solidFill>
                  <a:srgbClr val="FF0000"/>
                </a:solidFill>
              </a:rPr>
              <a:t>actifs</a:t>
            </a:r>
            <a:r>
              <a:rPr lang="fr-FR" sz="1600" b="1" dirty="0" smtClean="0"/>
              <a:t> sur les </a:t>
            </a:r>
            <a:r>
              <a:rPr lang="fr-FR" sz="1600" b="1" dirty="0" smtClean="0">
                <a:solidFill>
                  <a:srgbClr val="FF0000"/>
                </a:solidFill>
              </a:rPr>
              <a:t>bactéries R </a:t>
            </a:r>
            <a:r>
              <a:rPr lang="fr-FR" sz="1600" b="1" dirty="0" smtClean="0"/>
              <a:t>aux </a:t>
            </a:r>
            <a:r>
              <a:rPr lang="fr-FR" sz="1600" b="1" dirty="0" smtClean="0">
                <a:solidFill>
                  <a:srgbClr val="FF0000"/>
                </a:solidFill>
              </a:rPr>
              <a:t>ATB </a:t>
            </a:r>
            <a:r>
              <a:rPr lang="fr-FR" sz="1600" b="1" dirty="0" smtClean="0"/>
              <a:t>et ne les </a:t>
            </a:r>
            <a:r>
              <a:rPr lang="fr-FR" sz="1600" b="1" dirty="0" smtClean="0">
                <a:solidFill>
                  <a:srgbClr val="FF0000"/>
                </a:solidFill>
              </a:rPr>
              <a:t>sélectionnent pas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3786190"/>
            <a:ext cx="37862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R aux ATB </a:t>
            </a:r>
            <a:r>
              <a:rPr lang="fr-FR" sz="1600" b="1" dirty="0" smtClean="0"/>
              <a:t>sont en </a:t>
            </a:r>
            <a:r>
              <a:rPr lang="fr-FR" sz="1600" b="1" dirty="0" smtClean="0">
                <a:solidFill>
                  <a:srgbClr val="FF0000"/>
                </a:solidFill>
              </a:rPr>
              <a:t>augmentation</a:t>
            </a:r>
            <a:r>
              <a:rPr lang="fr-FR" sz="1600" b="1" dirty="0" smtClean="0"/>
              <a:t> pour </a:t>
            </a:r>
            <a:r>
              <a:rPr lang="fr-FR" sz="1600" b="1" dirty="0" smtClean="0">
                <a:solidFill>
                  <a:srgbClr val="FF0000"/>
                </a:solidFill>
              </a:rPr>
              <a:t>toutes les espèces </a:t>
            </a:r>
            <a:r>
              <a:rPr lang="fr-FR" sz="1600" b="1" dirty="0" smtClean="0"/>
              <a:t>et pour toutes les </a:t>
            </a:r>
            <a:r>
              <a:rPr lang="fr-FR" sz="1600" b="1" dirty="0" smtClean="0">
                <a:solidFill>
                  <a:srgbClr val="FF0000"/>
                </a:solidFill>
              </a:rPr>
              <a:t>classes d’ATB </a:t>
            </a:r>
            <a:r>
              <a:rPr lang="fr-FR" sz="1600" b="1" dirty="0" smtClean="0"/>
              <a:t>partout dans le monde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R sont souvent multiples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4" y="285728"/>
            <a:ext cx="122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Efficacité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214422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L’e</a:t>
            </a:r>
            <a:r>
              <a:rPr lang="fr-FR" sz="1600" b="1" dirty="0" smtClean="0">
                <a:solidFill>
                  <a:srgbClr val="FF0000"/>
                </a:solidFill>
              </a:rPr>
              <a:t>fficacité</a:t>
            </a:r>
            <a:r>
              <a:rPr lang="fr-FR" sz="1600" b="1" dirty="0" smtClean="0"/>
              <a:t> est prouvée dans de </a:t>
            </a:r>
            <a:r>
              <a:rPr lang="fr-FR" sz="1600" b="1" dirty="0" smtClean="0">
                <a:solidFill>
                  <a:srgbClr val="FF0000"/>
                </a:solidFill>
              </a:rPr>
              <a:t>nombreuses études (Ex. Animales)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études ex. humaines </a:t>
            </a:r>
            <a:r>
              <a:rPr lang="fr-FR" sz="1600" b="1" dirty="0" smtClean="0"/>
              <a:t>récentes rigoureuses rares sont limitées aux phases I/II</a:t>
            </a:r>
            <a:endParaRPr lang="fr-FR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4714876" y="1214422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L’</a:t>
            </a:r>
            <a:r>
              <a:rPr lang="fr-FR" sz="1600" b="1" dirty="0" smtClean="0">
                <a:solidFill>
                  <a:srgbClr val="FF0000"/>
                </a:solidFill>
              </a:rPr>
              <a:t>efficacit</a:t>
            </a:r>
            <a:r>
              <a:rPr lang="fr-FR" sz="1600" b="1" dirty="0" smtClean="0"/>
              <a:t>é est </a:t>
            </a:r>
            <a:r>
              <a:rPr lang="fr-FR" sz="1600" b="1" dirty="0" smtClean="0">
                <a:solidFill>
                  <a:srgbClr val="FF0000"/>
                </a:solidFill>
              </a:rPr>
              <a:t>reconnue</a:t>
            </a:r>
            <a:r>
              <a:rPr lang="fr-FR" sz="1600" b="1" dirty="0" smtClean="0"/>
              <a:t> si les indications </a:t>
            </a:r>
            <a:r>
              <a:rPr lang="fr-FR" sz="1600" b="1" dirty="0" smtClean="0">
                <a:solidFill>
                  <a:srgbClr val="FF0000"/>
                </a:solidFill>
              </a:rPr>
              <a:t>sont bien posées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 Echec </a:t>
            </a:r>
            <a:r>
              <a:rPr lang="fr-FR" sz="1600" b="1" dirty="0" smtClean="0"/>
              <a:t>si la bactérie </a:t>
            </a:r>
            <a:r>
              <a:rPr lang="fr-FR" sz="1600" b="1" dirty="0" smtClean="0">
                <a:solidFill>
                  <a:srgbClr val="FF0000"/>
                </a:solidFill>
              </a:rPr>
              <a:t>est méconnue </a:t>
            </a:r>
            <a:r>
              <a:rPr lang="fr-FR" sz="1600" b="1" dirty="0" smtClean="0"/>
              <a:t>et/ou </a:t>
            </a:r>
            <a:r>
              <a:rPr lang="fr-FR" sz="1600" b="1" dirty="0" smtClean="0">
                <a:solidFill>
                  <a:srgbClr val="FF0000"/>
                </a:solidFill>
              </a:rPr>
              <a:t>R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études ex. rigoureuses sont </a:t>
            </a:r>
            <a:r>
              <a:rPr lang="fr-FR" sz="1600" b="1" dirty="0" smtClean="0">
                <a:solidFill>
                  <a:srgbClr val="FF0000"/>
                </a:solidFill>
              </a:rPr>
              <a:t>nombreuses avec AMM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4429124" y="714356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4071934" y="714356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000372"/>
            <a:ext cx="141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Indications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>
            <a:off x="4357686" y="3500438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4000496" y="3500438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3786190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indications</a:t>
            </a:r>
            <a:r>
              <a:rPr lang="fr-FR" sz="1600" b="1" dirty="0" smtClean="0"/>
              <a:t> sont </a:t>
            </a:r>
            <a:r>
              <a:rPr lang="fr-FR" sz="1600" b="1" dirty="0" smtClean="0">
                <a:solidFill>
                  <a:srgbClr val="FF0000"/>
                </a:solidFill>
              </a:rPr>
              <a:t>mal définies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Il </a:t>
            </a:r>
            <a:r>
              <a:rPr lang="fr-FR" sz="1600" b="1" dirty="0" smtClean="0">
                <a:solidFill>
                  <a:srgbClr val="FF0000"/>
                </a:solidFill>
              </a:rPr>
              <a:t>n’existe aucune standardisation</a:t>
            </a:r>
          </a:p>
          <a:p>
            <a:pPr algn="just"/>
            <a:r>
              <a:rPr lang="fr-FR" sz="1600" b="1" dirty="0" smtClean="0"/>
              <a:t>pour l'utilisation thérapeutique des phages</a:t>
            </a:r>
            <a:endParaRPr lang="fr-FR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4786314" y="3857628"/>
            <a:ext cx="300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La </a:t>
            </a:r>
            <a:r>
              <a:rPr lang="fr-FR" sz="1600" b="1" dirty="0" smtClean="0">
                <a:solidFill>
                  <a:srgbClr val="FF0000"/>
                </a:solidFill>
              </a:rPr>
              <a:t>prescription</a:t>
            </a:r>
            <a:r>
              <a:rPr lang="fr-FR" sz="1600" b="1" dirty="0" smtClean="0"/>
              <a:t> des </a:t>
            </a:r>
            <a:r>
              <a:rPr lang="fr-FR" sz="1600" b="1" dirty="0" smtClean="0">
                <a:solidFill>
                  <a:srgbClr val="FF0000"/>
                </a:solidFill>
              </a:rPr>
              <a:t>ATB</a:t>
            </a:r>
            <a:r>
              <a:rPr lang="fr-FR" sz="1600" b="1" dirty="0" smtClean="0"/>
              <a:t> est </a:t>
            </a:r>
            <a:r>
              <a:rPr lang="fr-FR" sz="1600" b="1" dirty="0" smtClean="0">
                <a:solidFill>
                  <a:srgbClr val="FF0000"/>
                </a:solidFill>
              </a:rPr>
              <a:t>standardisée</a:t>
            </a:r>
            <a:r>
              <a:rPr lang="fr-FR" sz="1600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normes</a:t>
            </a:r>
            <a:r>
              <a:rPr lang="fr-FR" sz="1600" b="1" dirty="0" smtClean="0"/>
              <a:t> et </a:t>
            </a:r>
            <a:r>
              <a:rPr lang="fr-FR" sz="1600" b="1" dirty="0" smtClean="0">
                <a:solidFill>
                  <a:srgbClr val="FF0000"/>
                </a:solidFill>
              </a:rPr>
              <a:t>indications</a:t>
            </a:r>
            <a:r>
              <a:rPr lang="fr-FR" sz="1600" b="1" dirty="0" smtClean="0"/>
              <a:t> bien établies (référentiels)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1285860"/>
            <a:ext cx="188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Réglementation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3929058" y="1714488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Flèche courbée vers la gauche 3"/>
          <p:cNvSpPr/>
          <p:nvPr/>
        </p:nvSpPr>
        <p:spPr>
          <a:xfrm>
            <a:off x="3571868" y="1714488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2071678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phages</a:t>
            </a:r>
            <a:r>
              <a:rPr lang="fr-FR" sz="1600" b="1" dirty="0" smtClean="0"/>
              <a:t> en tant que </a:t>
            </a:r>
            <a:r>
              <a:rPr lang="fr-FR" sz="1600" b="1" dirty="0" err="1" smtClean="0">
                <a:solidFill>
                  <a:srgbClr val="FF0000"/>
                </a:solidFill>
              </a:rPr>
              <a:t>biomédicaments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sont absents des textes de la Santé Publique de l’</a:t>
            </a:r>
            <a:r>
              <a:rPr lang="fr-FR" sz="1600" b="1" dirty="0" smtClean="0">
                <a:solidFill>
                  <a:srgbClr val="FF0000"/>
                </a:solidFill>
              </a:rPr>
              <a:t>UE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48" y="2071678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règlements</a:t>
            </a:r>
            <a:r>
              <a:rPr lang="fr-FR" sz="1600" b="1" dirty="0" smtClean="0"/>
              <a:t> sont bien adaptés: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A toutes les </a:t>
            </a:r>
            <a:r>
              <a:rPr lang="fr-FR" sz="1600" b="1" dirty="0" smtClean="0">
                <a:solidFill>
                  <a:srgbClr val="FF0000"/>
                </a:solidFill>
              </a:rPr>
              <a:t>étapes de la fabrication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A leur utilisation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1645026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Applications des phages en thérapeutique humaine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2287969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indications validées </a:t>
            </a:r>
            <a:r>
              <a:rPr lang="fr-FR" sz="1600" b="1" dirty="0" smtClean="0"/>
              <a:t>de la </a:t>
            </a:r>
            <a:r>
              <a:rPr lang="fr-FR" sz="1600" b="1" dirty="0" smtClean="0">
                <a:solidFill>
                  <a:srgbClr val="FF0000"/>
                </a:solidFill>
              </a:rPr>
              <a:t>phagothérapie </a:t>
            </a:r>
            <a:r>
              <a:rPr lang="fr-FR" sz="1600" b="1" dirty="0" smtClean="0"/>
              <a:t>sont </a:t>
            </a:r>
            <a:r>
              <a:rPr lang="fr-FR" sz="1600" b="1" dirty="0" smtClean="0">
                <a:solidFill>
                  <a:srgbClr val="FF0000"/>
                </a:solidFill>
              </a:rPr>
              <a:t>très limitées </a:t>
            </a:r>
            <a:r>
              <a:rPr lang="fr-FR" sz="1600" b="1" dirty="0" smtClean="0"/>
              <a:t>(Article de synthèse 2014)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limites principales </a:t>
            </a:r>
            <a:r>
              <a:rPr lang="fr-FR" sz="1600" b="1" dirty="0" smtClean="0"/>
              <a:t>à un </a:t>
            </a:r>
            <a:r>
              <a:rPr lang="fr-FR" sz="1600" b="1" dirty="0" smtClean="0">
                <a:solidFill>
                  <a:srgbClr val="FF0000"/>
                </a:solidFill>
              </a:rPr>
              <a:t>usage plus large sont </a:t>
            </a:r>
            <a:r>
              <a:rPr lang="fr-FR" sz="1600" b="1" dirty="0" smtClean="0"/>
              <a:t>:</a:t>
            </a:r>
            <a:endParaRPr lang="fr-FR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357158" y="3288100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L’</a:t>
            </a:r>
            <a:r>
              <a:rPr lang="fr-FR" sz="1600" b="1" dirty="0" smtClean="0">
                <a:solidFill>
                  <a:srgbClr val="FF0000"/>
                </a:solidFill>
              </a:rPr>
              <a:t>absence</a:t>
            </a:r>
            <a:r>
              <a:rPr lang="fr-FR" sz="1600" b="1" dirty="0" smtClean="0"/>
              <a:t> de </a:t>
            </a:r>
            <a:r>
              <a:rPr lang="fr-FR" sz="1600" b="1" dirty="0" smtClean="0">
                <a:solidFill>
                  <a:srgbClr val="FF0000"/>
                </a:solidFill>
              </a:rPr>
              <a:t>démonstration solide </a:t>
            </a:r>
            <a:r>
              <a:rPr lang="fr-FR" sz="1600" b="1" dirty="0" smtClean="0"/>
              <a:t>de leur </a:t>
            </a:r>
            <a:r>
              <a:rPr lang="fr-FR" sz="1600" b="1" dirty="0" smtClean="0">
                <a:solidFill>
                  <a:srgbClr val="FF0000"/>
                </a:solidFill>
              </a:rPr>
              <a:t>efficacité</a:t>
            </a:r>
            <a:r>
              <a:rPr lang="fr-FR" sz="1600" b="1" dirty="0" smtClean="0"/>
              <a:t> et de </a:t>
            </a:r>
            <a:r>
              <a:rPr lang="fr-FR" sz="1600" b="1" dirty="0" smtClean="0">
                <a:solidFill>
                  <a:srgbClr val="FF0000"/>
                </a:solidFill>
              </a:rPr>
              <a:t>leur tolérance </a:t>
            </a:r>
            <a:r>
              <a:rPr lang="fr-FR" sz="1600" b="1" dirty="0" smtClean="0"/>
              <a:t>(développement quasi-exclusif en Europe de l’Est), au cours des dernières décennies;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4500562" y="3288100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Le caractère </a:t>
            </a:r>
            <a:r>
              <a:rPr lang="fr-FR" sz="1600" b="1" dirty="0" smtClean="0">
                <a:solidFill>
                  <a:srgbClr val="FF0000"/>
                </a:solidFill>
              </a:rPr>
              <a:t>très particulier de ces agents biologiques</a:t>
            </a:r>
            <a:r>
              <a:rPr lang="fr-FR" sz="1600" b="1" dirty="0" smtClean="0"/>
              <a:t>, </a:t>
            </a:r>
            <a:r>
              <a:rPr lang="fr-FR" sz="1600" b="1" dirty="0" smtClean="0">
                <a:solidFill>
                  <a:srgbClr val="FF0000"/>
                </a:solidFill>
              </a:rPr>
              <a:t>vivants et évolutifs</a:t>
            </a:r>
            <a:r>
              <a:rPr lang="fr-FR" sz="1600" b="1" dirty="0" smtClean="0"/>
              <a:t>, qui posent des problèmes non résolus en termes de </a:t>
            </a:r>
            <a:r>
              <a:rPr lang="fr-FR" sz="1600" b="1" dirty="0" smtClean="0">
                <a:solidFill>
                  <a:srgbClr val="FF0000"/>
                </a:solidFill>
              </a:rPr>
              <a:t>règlementation</a:t>
            </a:r>
            <a:r>
              <a:rPr lang="fr-FR" sz="1600" b="1" dirty="0" smtClean="0"/>
              <a:t>, de </a:t>
            </a:r>
            <a:r>
              <a:rPr lang="fr-FR" sz="1600" b="1" dirty="0" smtClean="0">
                <a:solidFill>
                  <a:srgbClr val="FF0000"/>
                </a:solidFill>
              </a:rPr>
              <a:t>conservation</a:t>
            </a:r>
            <a:r>
              <a:rPr lang="fr-FR" sz="1600" b="1" dirty="0" smtClean="0"/>
              <a:t>, et </a:t>
            </a:r>
            <a:r>
              <a:rPr lang="fr-FR" sz="1600" b="1" dirty="0" smtClean="0">
                <a:solidFill>
                  <a:srgbClr val="FF0000"/>
                </a:solidFill>
              </a:rPr>
              <a:t>de modalités d’administration chez l’homme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3857620" y="2930910"/>
            <a:ext cx="285752" cy="5715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3500430" y="2930910"/>
            <a:ext cx="285752" cy="5715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46" y="214290"/>
            <a:ext cx="442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1.Usage topique sur des infections localisées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10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smtClean="0"/>
              <a:t>Une </a:t>
            </a:r>
            <a:r>
              <a:rPr lang="fr-FR" sz="1600" b="1" dirty="0" smtClean="0">
                <a:solidFill>
                  <a:srgbClr val="FF0000"/>
                </a:solidFill>
              </a:rPr>
              <a:t>étude randomisée</a:t>
            </a:r>
            <a:r>
              <a:rPr lang="fr-FR" sz="1600" b="1" dirty="0" smtClean="0"/>
              <a:t>, en </a:t>
            </a:r>
            <a:r>
              <a:rPr lang="fr-FR" sz="1600" b="1" dirty="0" smtClean="0">
                <a:solidFill>
                  <a:srgbClr val="FF0000"/>
                </a:solidFill>
              </a:rPr>
              <a:t>double aveugle</a:t>
            </a:r>
            <a:r>
              <a:rPr lang="fr-FR" sz="1600" b="1" dirty="0" smtClean="0"/>
              <a:t>, chez </a:t>
            </a:r>
            <a:r>
              <a:rPr lang="fr-FR" sz="1600" b="1" dirty="0" smtClean="0">
                <a:solidFill>
                  <a:srgbClr val="FF0000"/>
                </a:solidFill>
              </a:rPr>
              <a:t>24 patients atteints d’une otite chronique</a:t>
            </a:r>
            <a:r>
              <a:rPr lang="fr-FR" sz="1600" b="1" dirty="0" smtClean="0"/>
              <a:t> à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Pseudomonas</a:t>
            </a:r>
            <a:r>
              <a:rPr lang="fr-FR" sz="16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aeruginosa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2071678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Evaluation de la </a:t>
            </a:r>
            <a:r>
              <a:rPr lang="fr-FR" sz="1600" b="1" dirty="0" smtClean="0">
                <a:solidFill>
                  <a:srgbClr val="FF0000"/>
                </a:solidFill>
              </a:rPr>
              <a:t>tolérance</a:t>
            </a:r>
            <a:r>
              <a:rPr lang="fr-FR" sz="1600" b="1" dirty="0" smtClean="0"/>
              <a:t> et </a:t>
            </a:r>
            <a:r>
              <a:rPr lang="fr-FR" sz="1600" b="1" dirty="0" smtClean="0">
                <a:solidFill>
                  <a:srgbClr val="FF0000"/>
                </a:solidFill>
              </a:rPr>
              <a:t>l’efficacité</a:t>
            </a:r>
          </a:p>
          <a:p>
            <a:pPr algn="ctr"/>
            <a:r>
              <a:rPr lang="fr-FR" sz="1600" b="1" dirty="0" smtClean="0"/>
              <a:t>d’un </a:t>
            </a:r>
            <a:r>
              <a:rPr lang="fr-FR" sz="1600" b="1" dirty="0" smtClean="0">
                <a:solidFill>
                  <a:srgbClr val="FF0000"/>
                </a:solidFill>
              </a:rPr>
              <a:t>cocktail de 6 phages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4143372" y="1714488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71538" y="3071810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Résultats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une </a:t>
            </a:r>
            <a:r>
              <a:rPr lang="fr-FR" sz="1600" b="1" dirty="0" smtClean="0">
                <a:solidFill>
                  <a:srgbClr val="FF0000"/>
                </a:solidFill>
              </a:rPr>
              <a:t>efficacité clinique </a:t>
            </a:r>
            <a:r>
              <a:rPr lang="fr-FR" sz="1600" b="1" dirty="0" smtClean="0"/>
              <a:t>(score);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une efficacité microbiologique (</a:t>
            </a:r>
            <a:r>
              <a:rPr lang="fr-FR" sz="1600" b="1" dirty="0" smtClean="0">
                <a:solidFill>
                  <a:srgbClr val="FF0000"/>
                </a:solidFill>
              </a:rPr>
              <a:t>éradication des souches ciblées</a:t>
            </a:r>
            <a:r>
              <a:rPr lang="fr-FR" sz="1600" b="1" dirty="0" smtClean="0"/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une </a:t>
            </a:r>
            <a:r>
              <a:rPr lang="fr-FR" sz="1600" b="1" dirty="0" smtClean="0">
                <a:solidFill>
                  <a:srgbClr val="FF0000"/>
                </a:solidFill>
              </a:rPr>
              <a:t>excellente tolérance </a:t>
            </a:r>
            <a:r>
              <a:rPr lang="fr-FR" sz="1600" b="1" dirty="0" smtClean="0"/>
              <a:t>de ce cocktail;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 aucune </a:t>
            </a:r>
            <a:r>
              <a:rPr lang="fr-FR" sz="1600" b="1" dirty="0" smtClean="0">
                <a:solidFill>
                  <a:srgbClr val="FF0000"/>
                </a:solidFill>
              </a:rPr>
              <a:t>trace des phages administrés</a:t>
            </a:r>
          </a:p>
          <a:p>
            <a:pPr>
              <a:buFont typeface="Wingdings" pitchFamily="2" charset="2"/>
              <a:buChar char="ü"/>
            </a:pPr>
            <a:endParaRPr lang="fr-FR" sz="16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4143372" y="2643182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505880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le concept </a:t>
            </a:r>
            <a:endParaRPr lang="fr-FR" sz="16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ces phages disparaissent une fois leur mission effectuée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4071934" y="4500570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08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smtClean="0"/>
              <a:t>Une </a:t>
            </a:r>
            <a:r>
              <a:rPr lang="fr-FR" sz="1600" b="1" dirty="0" smtClean="0">
                <a:solidFill>
                  <a:srgbClr val="FF0000"/>
                </a:solidFill>
              </a:rPr>
              <a:t>étude randomisée</a:t>
            </a:r>
            <a:r>
              <a:rPr lang="fr-FR" sz="1600" b="1" dirty="0" smtClean="0"/>
              <a:t>, en </a:t>
            </a:r>
            <a:r>
              <a:rPr lang="fr-FR" sz="1600" b="1" dirty="0" smtClean="0">
                <a:solidFill>
                  <a:srgbClr val="FF0000"/>
                </a:solidFill>
              </a:rPr>
              <a:t>double aveugle</a:t>
            </a:r>
            <a:r>
              <a:rPr lang="fr-FR" sz="1600" b="1" dirty="0" smtClean="0"/>
              <a:t>, chez </a:t>
            </a:r>
            <a:r>
              <a:rPr lang="fr-FR" sz="1600" b="1" dirty="0" smtClean="0">
                <a:solidFill>
                  <a:srgbClr val="FF0000"/>
                </a:solidFill>
              </a:rPr>
              <a:t>des patients  atteints </a:t>
            </a:r>
            <a:r>
              <a:rPr lang="fr-FR" sz="1600" b="1" dirty="0" smtClean="0">
                <a:solidFill>
                  <a:srgbClr val="0070C0"/>
                </a:solidFill>
              </a:rPr>
              <a:t>d’ulcères de jambe surinfectés </a:t>
            </a:r>
            <a:r>
              <a:rPr lang="fr-FR" sz="1600" b="1" dirty="0" smtClean="0"/>
              <a:t>à </a:t>
            </a:r>
            <a:r>
              <a:rPr lang="fr-FR" sz="1600" b="1" i="1" dirty="0" smtClean="0">
                <a:solidFill>
                  <a:srgbClr val="FF0000"/>
                </a:solidFill>
              </a:rPr>
              <a:t>P.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aeruginosa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</a:rPr>
              <a:t>E. coli et S. aureus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7422" y="1500174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Evaluation de la </a:t>
            </a:r>
            <a:r>
              <a:rPr lang="fr-FR" sz="1600" b="1" dirty="0" smtClean="0">
                <a:solidFill>
                  <a:srgbClr val="FF0000"/>
                </a:solidFill>
              </a:rPr>
              <a:t>tolérance</a:t>
            </a:r>
            <a:r>
              <a:rPr lang="fr-FR" sz="1600" b="1" dirty="0" smtClean="0"/>
              <a:t> et </a:t>
            </a:r>
            <a:r>
              <a:rPr lang="fr-FR" sz="1600" b="1" dirty="0" smtClean="0">
                <a:solidFill>
                  <a:srgbClr val="FF0000"/>
                </a:solidFill>
              </a:rPr>
              <a:t>l’efficacité</a:t>
            </a:r>
          </a:p>
          <a:p>
            <a:pPr algn="ctr"/>
            <a:r>
              <a:rPr lang="fr-FR" sz="1600" b="1" dirty="0" smtClean="0"/>
              <a:t>d’un </a:t>
            </a:r>
            <a:r>
              <a:rPr lang="fr-FR" sz="1600" b="1" dirty="0" smtClean="0">
                <a:solidFill>
                  <a:srgbClr val="FF0000"/>
                </a:solidFill>
              </a:rPr>
              <a:t>cocktail de phages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143372" y="1142984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71538" y="2500306"/>
            <a:ext cx="69294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Résultats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une </a:t>
            </a:r>
            <a:r>
              <a:rPr lang="fr-FR" sz="1600" b="1" dirty="0" smtClean="0">
                <a:solidFill>
                  <a:srgbClr val="FF0000"/>
                </a:solidFill>
              </a:rPr>
              <a:t>excellente tolérance </a:t>
            </a:r>
            <a:r>
              <a:rPr lang="fr-FR" sz="1600" b="1" dirty="0" smtClean="0"/>
              <a:t>de ce cocktail;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 Cette étude ne documente pas l’efficacité du traitement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fr-FR" sz="16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4143372" y="2071678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333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57224" y="6143644"/>
            <a:ext cx="1971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Avant phagothérapie</a:t>
            </a:r>
            <a:endParaRPr lang="fr-FR" sz="1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357950" y="6072206"/>
            <a:ext cx="1968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Après phagothérapie</a:t>
            </a:r>
            <a:endParaRPr lang="fr-FR" sz="1600" b="1" dirty="0"/>
          </a:p>
        </p:txBody>
      </p:sp>
      <p:sp>
        <p:nvSpPr>
          <p:cNvPr id="13" name="Flèche droite 12"/>
          <p:cNvSpPr/>
          <p:nvPr/>
        </p:nvSpPr>
        <p:spPr>
          <a:xfrm>
            <a:off x="4071934" y="4714884"/>
            <a:ext cx="121444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10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357166"/>
            <a:ext cx="4882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2.Prévention des diarrhées bactériennes causées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par des aliments contaminés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56" y="4572008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Remarque </a:t>
            </a:r>
          </a:p>
          <a:p>
            <a:r>
              <a:rPr lang="fr-FR" sz="1600" b="1" dirty="0" smtClean="0"/>
              <a:t>L’utilisation de </a:t>
            </a:r>
            <a:r>
              <a:rPr lang="fr-FR" sz="1600" b="1" dirty="0" err="1" smtClean="0">
                <a:solidFill>
                  <a:srgbClr val="FF0000"/>
                </a:solidFill>
              </a:rPr>
              <a:t>vibriophages</a:t>
            </a:r>
            <a:r>
              <a:rPr lang="fr-FR" sz="1600" b="1" dirty="0" smtClean="0"/>
              <a:t> a été proposée à large échelle comme agent de </a:t>
            </a:r>
            <a:r>
              <a:rPr lang="fr-FR" sz="1600" b="1" dirty="0" smtClean="0">
                <a:solidFill>
                  <a:srgbClr val="FF0000"/>
                </a:solidFill>
              </a:rPr>
              <a:t>résolution des épidémies de choléra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1214422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utilisation</a:t>
            </a:r>
            <a:r>
              <a:rPr lang="fr-FR" sz="1600" b="1" dirty="0" smtClean="0"/>
              <a:t> de </a:t>
            </a:r>
            <a:r>
              <a:rPr lang="fr-FR" sz="1600" b="1" dirty="0" smtClean="0">
                <a:solidFill>
                  <a:srgbClr val="FF0000"/>
                </a:solidFill>
              </a:rPr>
              <a:t>phages </a:t>
            </a:r>
            <a:r>
              <a:rPr lang="fr-FR" sz="1600" b="1" dirty="0" smtClean="0"/>
              <a:t>dans l’i</a:t>
            </a:r>
            <a:r>
              <a:rPr lang="fr-FR" sz="1600" b="1" dirty="0" smtClean="0">
                <a:solidFill>
                  <a:srgbClr val="FF0000"/>
                </a:solidFill>
              </a:rPr>
              <a:t>ndustrie</a:t>
            </a:r>
            <a:r>
              <a:rPr lang="fr-FR" sz="1600" b="1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alimentaire</a:t>
            </a:r>
            <a:r>
              <a:rPr lang="fr-FR" sz="1600" b="1" dirty="0" smtClean="0"/>
              <a:t> pour la </a:t>
            </a:r>
            <a:r>
              <a:rPr lang="fr-FR" sz="1600" b="1" dirty="0" smtClean="0">
                <a:solidFill>
                  <a:srgbClr val="FF0000"/>
                </a:solidFill>
              </a:rPr>
              <a:t>décontamination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spécifique des aliments à risque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428868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Plusieurs préparations </a:t>
            </a:r>
            <a:r>
              <a:rPr lang="fr-FR" sz="1600" b="1" dirty="0" smtClean="0"/>
              <a:t>de </a:t>
            </a:r>
            <a:r>
              <a:rPr lang="fr-FR" sz="1600" b="1" dirty="0" smtClean="0">
                <a:solidFill>
                  <a:srgbClr val="FF0000"/>
                </a:solidFill>
              </a:rPr>
              <a:t>phages</a:t>
            </a:r>
            <a:r>
              <a:rPr lang="fr-FR" sz="1600" b="1" dirty="0" smtClean="0"/>
              <a:t> ont obtenu l’autorisation de la Food and Drug Administration (FDA) aux États-Unis</a:t>
            </a:r>
            <a:endParaRPr lang="fr-FR" sz="16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4143372" y="2000240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00166" y="3415729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Prévention des </a:t>
            </a:r>
            <a:r>
              <a:rPr lang="fr-FR" sz="1600" b="1" dirty="0" err="1" smtClean="0">
                <a:solidFill>
                  <a:srgbClr val="FF0000"/>
                </a:solidFill>
              </a:rPr>
              <a:t>diahrées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due à  la consommation de produits à haut risque de  contamination (Ex. </a:t>
            </a:r>
            <a:r>
              <a:rPr lang="fr-FR" sz="1600" b="1" dirty="0" err="1" smtClean="0">
                <a:solidFill>
                  <a:srgbClr val="FF0000"/>
                </a:solidFill>
              </a:rPr>
              <a:t>Shigellose</a:t>
            </a:r>
            <a:r>
              <a:rPr lang="fr-FR" sz="1600" b="1" dirty="0" smtClean="0">
                <a:solidFill>
                  <a:srgbClr val="FF0000"/>
                </a:solidFill>
              </a:rPr>
              <a:t>, Salmonellose</a:t>
            </a:r>
            <a:r>
              <a:rPr lang="fr-FR" sz="1600" b="1" dirty="0" smtClean="0"/>
              <a:t>,…)</a:t>
            </a:r>
            <a:endParaRPr lang="fr-FR" sz="1600" b="1" dirty="0"/>
          </a:p>
        </p:txBody>
      </p:sp>
      <p:sp>
        <p:nvSpPr>
          <p:cNvPr id="8" name="Flèche vers le bas 7"/>
          <p:cNvSpPr/>
          <p:nvPr/>
        </p:nvSpPr>
        <p:spPr>
          <a:xfrm>
            <a:off x="4143372" y="3071810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0496" y="285728"/>
            <a:ext cx="164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Historique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169243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Fin du XIX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siècle</a:t>
            </a:r>
          </a:p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Ernest </a:t>
            </a:r>
            <a:r>
              <a:rPr lang="fr-FR" sz="1600" b="1" dirty="0" err="1" smtClean="0">
                <a:solidFill>
                  <a:srgbClr val="FF0000"/>
                </a:solidFill>
              </a:rPr>
              <a:t>Hankin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a décrit </a:t>
            </a:r>
            <a:r>
              <a:rPr lang="fr-FR" sz="1600" b="1" dirty="0" smtClean="0">
                <a:solidFill>
                  <a:srgbClr val="FF0000"/>
                </a:solidFill>
              </a:rPr>
              <a:t>l’activité bactéricide </a:t>
            </a:r>
            <a:r>
              <a:rPr lang="fr-FR" sz="1600" b="1" dirty="0" smtClean="0"/>
              <a:t>sur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Vibrio</a:t>
            </a:r>
            <a:r>
              <a:rPr lang="fr-FR" sz="16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cholerae</a:t>
            </a:r>
            <a:r>
              <a:rPr lang="fr-FR" sz="16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d’un </a:t>
            </a:r>
            <a:r>
              <a:rPr lang="fr-FR" sz="1600" b="1" dirty="0" smtClean="0">
                <a:solidFill>
                  <a:srgbClr val="FF0000"/>
                </a:solidFill>
              </a:rPr>
              <a:t>principe actif filtrable</a:t>
            </a:r>
            <a:r>
              <a:rPr lang="fr-FR" sz="1600" b="1" dirty="0" smtClean="0"/>
              <a:t>, </a:t>
            </a:r>
            <a:r>
              <a:rPr lang="fr-FR" sz="1600" b="1" dirty="0" smtClean="0">
                <a:solidFill>
                  <a:srgbClr val="FF0000"/>
                </a:solidFill>
              </a:rPr>
              <a:t>thermolabile</a:t>
            </a:r>
            <a:r>
              <a:rPr lang="fr-FR" sz="1600" b="1" dirty="0" smtClean="0"/>
              <a:t>, extrait des </a:t>
            </a:r>
            <a:r>
              <a:rPr lang="fr-FR" sz="1600" b="1" dirty="0" smtClean="0">
                <a:solidFill>
                  <a:srgbClr val="FF0000"/>
                </a:solidFill>
              </a:rPr>
              <a:t>eaux du Gange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14282" y="235178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1915</a:t>
            </a:r>
          </a:p>
          <a:p>
            <a:pPr algn="just"/>
            <a:r>
              <a:rPr lang="fr-FR" sz="1600" b="1" dirty="0" err="1" smtClean="0">
                <a:solidFill>
                  <a:srgbClr val="FF0000"/>
                </a:solidFill>
              </a:rPr>
              <a:t>Frederic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Twort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propose le terme de « </a:t>
            </a:r>
            <a:r>
              <a:rPr lang="fr-FR" sz="1600" b="1" dirty="0" smtClean="0">
                <a:solidFill>
                  <a:srgbClr val="FF0000"/>
                </a:solidFill>
              </a:rPr>
              <a:t>virus des bactéries </a:t>
            </a:r>
            <a:r>
              <a:rPr lang="fr-FR" sz="1600" b="1" dirty="0" smtClean="0"/>
              <a:t>» pour expliquer la </a:t>
            </a:r>
            <a:r>
              <a:rPr lang="fr-FR" sz="1600" b="1" dirty="0" smtClean="0">
                <a:solidFill>
                  <a:srgbClr val="FF0000"/>
                </a:solidFill>
              </a:rPr>
              <a:t>transformation</a:t>
            </a:r>
            <a:r>
              <a:rPr lang="fr-FR" sz="1600" b="1" dirty="0" smtClean="0"/>
              <a:t> de </a:t>
            </a:r>
            <a:r>
              <a:rPr lang="fr-FR" sz="1600" b="1" dirty="0" smtClean="0">
                <a:solidFill>
                  <a:srgbClr val="FF0000"/>
                </a:solidFill>
              </a:rPr>
              <a:t>colonies de microcoques </a:t>
            </a:r>
            <a:r>
              <a:rPr lang="fr-FR" sz="1600" b="1" dirty="0" smtClean="0"/>
              <a:t>prenant un </a:t>
            </a:r>
            <a:r>
              <a:rPr lang="fr-FR" sz="1600" b="1" dirty="0" smtClean="0">
                <a:solidFill>
                  <a:srgbClr val="FF0000"/>
                </a:solidFill>
              </a:rPr>
              <a:t>aspect vitreux</a:t>
            </a:r>
            <a:r>
              <a:rPr lang="fr-FR" sz="1600" b="1" dirty="0" smtClean="0"/>
              <a:t>, ce phénomène étant transmissible par simple </a:t>
            </a:r>
            <a:r>
              <a:rPr lang="fr-FR" sz="1600" b="1" dirty="0" smtClean="0">
                <a:solidFill>
                  <a:srgbClr val="FF0000"/>
                </a:solidFill>
              </a:rPr>
              <a:t>contact</a:t>
            </a:r>
            <a:r>
              <a:rPr lang="fr-FR" sz="1600" b="1" dirty="0" smtClean="0"/>
              <a:t> de colonies </a:t>
            </a:r>
            <a:r>
              <a:rPr lang="fr-FR" sz="1600" b="1" dirty="0" smtClean="0">
                <a:solidFill>
                  <a:srgbClr val="FF0000"/>
                </a:solidFill>
              </a:rPr>
              <a:t>normales</a:t>
            </a:r>
            <a:r>
              <a:rPr lang="fr-FR" sz="1600" b="1" dirty="0" smtClean="0"/>
              <a:t> + celles </a:t>
            </a:r>
            <a:r>
              <a:rPr lang="fr-FR" sz="1600" b="1" dirty="0" smtClean="0">
                <a:solidFill>
                  <a:srgbClr val="FF0000"/>
                </a:solidFill>
              </a:rPr>
              <a:t>pathologiques.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4066294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1917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Félix d’Hérelle </a:t>
            </a:r>
            <a:r>
              <a:rPr lang="fr-FR" sz="1600" b="1" dirty="0" smtClean="0"/>
              <a:t>confirme cette </a:t>
            </a:r>
            <a:r>
              <a:rPr lang="fr-FR" sz="1600" b="1" dirty="0" smtClean="0">
                <a:solidFill>
                  <a:srgbClr val="FF0000"/>
                </a:solidFill>
              </a:rPr>
              <a:t>observation</a:t>
            </a:r>
            <a:r>
              <a:rPr lang="fr-FR" sz="1600" b="1" dirty="0" smtClean="0"/>
              <a:t> à partir de </a:t>
            </a:r>
            <a:r>
              <a:rPr lang="fr-FR" sz="1600" b="1" dirty="0" smtClean="0">
                <a:solidFill>
                  <a:srgbClr val="FF0000"/>
                </a:solidFill>
              </a:rPr>
              <a:t>selles de patients atteints de dysenterie bacillaire</a:t>
            </a:r>
            <a:r>
              <a:rPr lang="fr-FR" sz="1600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Il propose le terme de « </a:t>
            </a:r>
            <a:r>
              <a:rPr lang="fr-FR" sz="1600" b="1" dirty="0" smtClean="0">
                <a:solidFill>
                  <a:srgbClr val="FF0000"/>
                </a:solidFill>
              </a:rPr>
              <a:t>bactériophage</a:t>
            </a:r>
            <a:r>
              <a:rPr lang="fr-FR" sz="1600" b="1" dirty="0" smtClean="0"/>
              <a:t> » pour ces « </a:t>
            </a:r>
            <a:r>
              <a:rPr lang="fr-FR" sz="1600" b="1" dirty="0" smtClean="0">
                <a:solidFill>
                  <a:srgbClr val="FF0000"/>
                </a:solidFill>
              </a:rPr>
              <a:t>virus parasites des bactéries </a:t>
            </a:r>
            <a:r>
              <a:rPr lang="fr-FR" sz="1600" b="1" dirty="0" smtClean="0"/>
              <a:t>»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923022"/>
            <a:ext cx="4756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3. Traitement curatif des diarrhées bactériennes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678" y="1708840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Plusieurs essais cliniques</a:t>
            </a:r>
            <a:endParaRPr lang="fr-FR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3143240" y="2494658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Evaluation des phages T4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714480" y="3256192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Traitement de différentes diarrhées bactériennes à </a:t>
            </a:r>
            <a:r>
              <a:rPr lang="fr-FR" sz="1600" b="1" i="1" dirty="0" smtClean="0"/>
              <a:t>E. coli, 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857356" y="4066294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Aucune conclusion </a:t>
            </a:r>
            <a:r>
              <a:rPr lang="fr-FR" sz="1600" b="1" dirty="0" smtClean="0"/>
              <a:t>sur leur </a:t>
            </a:r>
            <a:r>
              <a:rPr lang="fr-FR" sz="1600" b="1" dirty="0" smtClean="0">
                <a:solidFill>
                  <a:srgbClr val="FF0000"/>
                </a:solidFill>
              </a:rPr>
              <a:t>efficacité</a:t>
            </a:r>
            <a:r>
              <a:rPr lang="fr-FR" sz="1600" b="1" dirty="0" smtClean="0"/>
              <a:t> et leur </a:t>
            </a:r>
            <a:r>
              <a:rPr lang="fr-FR" sz="1600" b="1" dirty="0" smtClean="0">
                <a:solidFill>
                  <a:srgbClr val="FF0000"/>
                </a:solidFill>
              </a:rPr>
              <a:t>tolérance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patients atteints de dysenterie bacillaire</a:t>
            </a:r>
            <a:r>
              <a:rPr lang="fr-FR" sz="1600" b="1" dirty="0" smtClean="0"/>
              <a:t> avaient un </a:t>
            </a:r>
            <a:r>
              <a:rPr lang="fr-FR" sz="1600" b="1" dirty="0" smtClean="0">
                <a:solidFill>
                  <a:srgbClr val="FF0000"/>
                </a:solidFill>
              </a:rPr>
              <a:t>meilleur pronostic</a:t>
            </a:r>
            <a:r>
              <a:rPr lang="fr-FR" sz="1600" b="1" dirty="0" smtClean="0"/>
              <a:t> lorsque le </a:t>
            </a:r>
            <a:r>
              <a:rPr lang="fr-FR" sz="1600" b="1" dirty="0" smtClean="0">
                <a:solidFill>
                  <a:srgbClr val="FF0000"/>
                </a:solidFill>
              </a:rPr>
              <a:t>titre de phage spécifique </a:t>
            </a:r>
            <a:r>
              <a:rPr lang="fr-FR" sz="1600" b="1" dirty="0" smtClean="0"/>
              <a:t>mesuré dans leurs selles </a:t>
            </a:r>
            <a:r>
              <a:rPr lang="fr-FR" sz="1600" b="1" dirty="0" smtClean="0">
                <a:solidFill>
                  <a:srgbClr val="FF0000"/>
                </a:solidFill>
              </a:rPr>
              <a:t>était élevé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071934" y="213746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071934" y="285184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071934" y="363766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1337533"/>
            <a:ext cx="304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Allemagne au printemps 2011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2123351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Epidémie</a:t>
            </a:r>
            <a:r>
              <a:rPr lang="fr-FR" sz="1600" b="1" dirty="0" smtClean="0"/>
              <a:t> de syndrome </a:t>
            </a:r>
            <a:r>
              <a:rPr lang="fr-FR" sz="1600" b="1" dirty="0" smtClean="0">
                <a:solidFill>
                  <a:srgbClr val="FF0000"/>
                </a:solidFill>
              </a:rPr>
              <a:t>hémolytique</a:t>
            </a:r>
            <a:r>
              <a:rPr lang="fr-FR" sz="1600" b="1" dirty="0" smtClean="0"/>
              <a:t> et </a:t>
            </a:r>
            <a:r>
              <a:rPr lang="fr-FR" sz="1600" b="1" dirty="0" smtClean="0">
                <a:solidFill>
                  <a:srgbClr val="FF0000"/>
                </a:solidFill>
              </a:rPr>
              <a:t>urémique</a:t>
            </a:r>
            <a:r>
              <a:rPr lang="fr-FR" sz="1600" b="1" dirty="0" smtClean="0"/>
              <a:t> à </a:t>
            </a:r>
            <a:r>
              <a:rPr lang="fr-FR" sz="1600" b="1" i="1" dirty="0" smtClean="0">
                <a:solidFill>
                  <a:srgbClr val="FF0000"/>
                </a:solidFill>
              </a:rPr>
              <a:t>E. coli </a:t>
            </a:r>
            <a:r>
              <a:rPr lang="fr-FR" sz="1600" b="1" dirty="0" smtClean="0"/>
              <a:t>productrice</a:t>
            </a:r>
            <a:r>
              <a:rPr lang="fr-FR" sz="1600" b="1" i="1" dirty="0" smtClean="0"/>
              <a:t> </a:t>
            </a:r>
            <a:r>
              <a:rPr lang="fr-FR" sz="1600" b="1" dirty="0" smtClean="0"/>
              <a:t>de </a:t>
            </a:r>
            <a:r>
              <a:rPr lang="fr-FR" sz="1600" b="1" dirty="0" err="1" smtClean="0">
                <a:solidFill>
                  <a:srgbClr val="FF0000"/>
                </a:solidFill>
              </a:rPr>
              <a:t>shiga</a:t>
            </a:r>
            <a:r>
              <a:rPr lang="fr-FR" sz="1600" b="1" dirty="0" smtClean="0">
                <a:solidFill>
                  <a:srgbClr val="FF0000"/>
                </a:solidFill>
              </a:rPr>
              <a:t>-toxine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694855"/>
            <a:ext cx="8358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plusieurs</a:t>
            </a:r>
            <a:r>
              <a:rPr lang="fr-FR" sz="1600" b="1" dirty="0" smtClean="0"/>
              <a:t> candidats actifs sur la souche en cause </a:t>
            </a:r>
            <a:r>
              <a:rPr lang="fr-FR" sz="1600" b="1" dirty="0" smtClean="0">
                <a:solidFill>
                  <a:srgbClr val="FF0000"/>
                </a:solidFill>
              </a:rPr>
              <a:t>avaient pu être identifiés en 72 h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305204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smtClean="0"/>
              <a:t>à partir d’une </a:t>
            </a:r>
            <a:r>
              <a:rPr lang="fr-FR" sz="1600" b="1" dirty="0" smtClean="0">
                <a:solidFill>
                  <a:srgbClr val="FF0000"/>
                </a:solidFill>
              </a:rPr>
              <a:t>bibliothèque de phages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3876264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La </a:t>
            </a:r>
            <a:r>
              <a:rPr lang="fr-FR" sz="1600" b="1" dirty="0" smtClean="0">
                <a:solidFill>
                  <a:srgbClr val="FF0000"/>
                </a:solidFill>
              </a:rPr>
              <a:t>rapidité d’identification </a:t>
            </a:r>
            <a:r>
              <a:rPr lang="fr-FR" sz="1600" b="1" dirty="0" smtClean="0"/>
              <a:t>de phages </a:t>
            </a:r>
            <a:r>
              <a:rPr lang="fr-FR" sz="1600" b="1" dirty="0" smtClean="0">
                <a:solidFill>
                  <a:srgbClr val="FF0000"/>
                </a:solidFill>
              </a:rPr>
              <a:t>actifs </a:t>
            </a:r>
            <a:r>
              <a:rPr lang="fr-FR" sz="1600" b="1" dirty="0" smtClean="0"/>
              <a:t>en contexte </a:t>
            </a:r>
            <a:r>
              <a:rPr lang="fr-FR" sz="1600" b="1" dirty="0" smtClean="0">
                <a:solidFill>
                  <a:srgbClr val="FF0000"/>
                </a:solidFill>
              </a:rPr>
              <a:t>épidémique a été apportée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000496" y="1766161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000496" y="2409103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000496" y="3480673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07194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Classe thérapeutique souffrant</a:t>
            </a:r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De </a:t>
            </a:r>
            <a:r>
              <a:rPr lang="fr-FR" b="1" dirty="0" smtClean="0">
                <a:solidFill>
                  <a:srgbClr val="FF0000"/>
                </a:solidFill>
              </a:rPr>
              <a:t>l’absence quasi-totale </a:t>
            </a:r>
            <a:r>
              <a:rPr lang="fr-FR" b="1" dirty="0" smtClean="0"/>
              <a:t>de données </a:t>
            </a:r>
            <a:r>
              <a:rPr lang="fr-FR" b="1" dirty="0" smtClean="0">
                <a:solidFill>
                  <a:srgbClr val="FF0000"/>
                </a:solidFill>
              </a:rPr>
              <a:t>cliniques rigoureuses </a:t>
            </a:r>
            <a:r>
              <a:rPr lang="fr-FR" b="1" dirty="0" smtClean="0"/>
              <a:t>qui permettraient de délivrer des AMM (</a:t>
            </a:r>
            <a:r>
              <a:rPr lang="fr-FR" b="1" dirty="0" smtClean="0">
                <a:solidFill>
                  <a:srgbClr val="FF0000"/>
                </a:solidFill>
              </a:rPr>
              <a:t>autorisations de mise sur le marché)</a:t>
            </a:r>
            <a:r>
              <a:rPr lang="fr-FR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De </a:t>
            </a:r>
            <a:r>
              <a:rPr lang="fr-FR" b="1" dirty="0" smtClean="0">
                <a:solidFill>
                  <a:srgbClr val="FF0000"/>
                </a:solidFill>
              </a:rPr>
              <a:t>multiples</a:t>
            </a:r>
            <a:r>
              <a:rPr lang="fr-FR" b="1" dirty="0" smtClean="0"/>
              <a:t> problèmes r</a:t>
            </a:r>
            <a:r>
              <a:rPr lang="fr-FR" b="1" dirty="0" smtClean="0">
                <a:solidFill>
                  <a:srgbClr val="FF0000"/>
                </a:solidFill>
              </a:rPr>
              <a:t>èglementaires</a:t>
            </a:r>
            <a:r>
              <a:rPr lang="fr-FR" b="1" dirty="0" smtClean="0"/>
              <a:t> posés par la </a:t>
            </a:r>
            <a:r>
              <a:rPr lang="fr-FR" b="1" dirty="0" smtClean="0">
                <a:solidFill>
                  <a:srgbClr val="FF0000"/>
                </a:solidFill>
              </a:rPr>
              <a:t>nature des phages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128586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La phagothérapie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Est un </a:t>
            </a:r>
            <a:r>
              <a:rPr lang="fr-FR" b="1" dirty="0" smtClean="0">
                <a:solidFill>
                  <a:srgbClr val="FF0000"/>
                </a:solidFill>
              </a:rPr>
              <a:t>recours thérapeutique </a:t>
            </a:r>
            <a:r>
              <a:rPr lang="fr-FR" b="1" dirty="0" smtClean="0"/>
              <a:t>particulièrement séduisant comme </a:t>
            </a:r>
            <a:r>
              <a:rPr lang="fr-FR" b="1" dirty="0" smtClean="0">
                <a:solidFill>
                  <a:srgbClr val="FF0000"/>
                </a:solidFill>
              </a:rPr>
              <a:t>alternativ</a:t>
            </a:r>
            <a:r>
              <a:rPr lang="fr-FR" b="1" dirty="0" smtClean="0"/>
              <a:t>e aux </a:t>
            </a:r>
            <a:r>
              <a:rPr lang="fr-FR" b="1" dirty="0" smtClean="0">
                <a:solidFill>
                  <a:srgbClr val="FF0000"/>
                </a:solidFill>
              </a:rPr>
              <a:t>ATB</a:t>
            </a:r>
            <a:r>
              <a:rPr lang="fr-FR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Son </a:t>
            </a:r>
            <a:r>
              <a:rPr lang="fr-FR" b="1" dirty="0" smtClean="0">
                <a:solidFill>
                  <a:srgbClr val="FF0000"/>
                </a:solidFill>
              </a:rPr>
              <a:t>action</a:t>
            </a:r>
            <a:r>
              <a:rPr lang="fr-FR" b="1" dirty="0" smtClean="0"/>
              <a:t> est </a:t>
            </a:r>
            <a:r>
              <a:rPr lang="fr-FR" b="1" dirty="0" smtClean="0">
                <a:solidFill>
                  <a:srgbClr val="FF0000"/>
                </a:solidFill>
              </a:rPr>
              <a:t>très ciblée</a:t>
            </a:r>
            <a:r>
              <a:rPr lang="fr-FR" b="1" dirty="0" smtClean="0"/>
              <a:t>, originale;</a:t>
            </a:r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Elle est une </a:t>
            </a:r>
            <a:r>
              <a:rPr lang="fr-FR" b="1" dirty="0" smtClean="0">
                <a:solidFill>
                  <a:srgbClr val="FF0000"/>
                </a:solidFill>
              </a:rPr>
              <a:t>tolérance</a:t>
            </a:r>
            <a:r>
              <a:rPr lang="fr-FR" b="1" dirty="0" smtClean="0"/>
              <a:t> qui semble </a:t>
            </a:r>
            <a:r>
              <a:rPr lang="fr-FR" b="1" dirty="0" smtClean="0">
                <a:solidFill>
                  <a:srgbClr val="FF0000"/>
                </a:solidFill>
              </a:rPr>
              <a:t>excellente</a:t>
            </a:r>
            <a:r>
              <a:rPr lang="fr-FR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Elle est caractérisée par sa </a:t>
            </a:r>
            <a:r>
              <a:rPr lang="fr-FR" b="1" dirty="0" smtClean="0">
                <a:solidFill>
                  <a:srgbClr val="FF0000"/>
                </a:solidFill>
              </a:rPr>
              <a:t>simplicité de production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786182" y="500042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Conclusion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4357686" y="3214686"/>
            <a:ext cx="285752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66670"/>
            <a:ext cx="3762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0"/>
            <a:ext cx="3762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3762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929058" y="3714752"/>
            <a:ext cx="506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Exemple de quelques produits de La phagothérapie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6050" y="28572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phagothérapie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071546"/>
            <a:ext cx="87154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Félix d’Hérelle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 Il pose</a:t>
            </a:r>
            <a:r>
              <a:rPr lang="fr-FR" sz="1600" b="1" dirty="0" smtClean="0"/>
              <a:t> les </a:t>
            </a:r>
            <a:r>
              <a:rPr lang="fr-FR" sz="1600" b="1" dirty="0" smtClean="0">
                <a:solidFill>
                  <a:srgbClr val="FF0000"/>
                </a:solidFill>
              </a:rPr>
              <a:t>premiers jalons </a:t>
            </a:r>
            <a:r>
              <a:rPr lang="fr-FR" sz="1600" b="1" dirty="0" smtClean="0"/>
              <a:t>de la </a:t>
            </a:r>
            <a:r>
              <a:rPr lang="fr-FR" sz="1600" b="1" dirty="0" smtClean="0">
                <a:solidFill>
                  <a:srgbClr val="FF0000"/>
                </a:solidFill>
              </a:rPr>
              <a:t>phagothérapie;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Il propose des </a:t>
            </a:r>
            <a:r>
              <a:rPr lang="fr-FR" sz="1600" b="1" dirty="0" smtClean="0">
                <a:solidFill>
                  <a:srgbClr val="FF0000"/>
                </a:solidFill>
              </a:rPr>
              <a:t>préparations de phages spécifiques </a:t>
            </a:r>
            <a:r>
              <a:rPr lang="fr-FR" sz="1600" b="1" dirty="0" smtClean="0"/>
              <a:t>des </a:t>
            </a:r>
            <a:r>
              <a:rPr lang="fr-FR" sz="1600" b="1" dirty="0" smtClean="0">
                <a:solidFill>
                  <a:srgbClr val="FF0000"/>
                </a:solidFill>
              </a:rPr>
              <a:t>infections bactériennes ciblées</a:t>
            </a:r>
            <a:r>
              <a:rPr lang="fr-FR" sz="1600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Les préparation sont intitulées </a:t>
            </a:r>
            <a:r>
              <a:rPr lang="fr-FR" sz="1600" b="1" dirty="0" err="1" smtClean="0">
                <a:solidFill>
                  <a:srgbClr val="FF0000"/>
                </a:solidFill>
              </a:rPr>
              <a:t>Bacté</a:t>
            </a:r>
            <a:r>
              <a:rPr lang="fr-FR" sz="1600" b="1" dirty="0" smtClean="0">
                <a:solidFill>
                  <a:srgbClr val="FF0000"/>
                </a:solidFill>
              </a:rPr>
              <a:t>-coli-phage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B</a:t>
            </a:r>
            <a:r>
              <a:rPr lang="fr-FR" sz="1600" b="1" dirty="0" err="1" smtClean="0">
                <a:solidFill>
                  <a:srgbClr val="FF0000"/>
                </a:solidFill>
              </a:rPr>
              <a:t>acté</a:t>
            </a:r>
            <a:r>
              <a:rPr lang="fr-FR" sz="1600" b="1" dirty="0" smtClean="0">
                <a:solidFill>
                  <a:srgbClr val="FF0000"/>
                </a:solidFill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</a:rPr>
              <a:t>pyo</a:t>
            </a:r>
            <a:r>
              <a:rPr lang="fr-FR" sz="1600" b="1" dirty="0" smtClean="0">
                <a:solidFill>
                  <a:srgbClr val="FF0000"/>
                </a:solidFill>
              </a:rPr>
              <a:t>-phage</a:t>
            </a:r>
            <a:r>
              <a:rPr lang="fr-FR" sz="1600" b="1" dirty="0" smtClean="0"/>
              <a:t> ou </a:t>
            </a:r>
            <a:r>
              <a:rPr lang="fr-FR" sz="1600" b="1" dirty="0" err="1" smtClean="0">
                <a:solidFill>
                  <a:srgbClr val="FF0000"/>
                </a:solidFill>
              </a:rPr>
              <a:t>Bacté</a:t>
            </a:r>
            <a:r>
              <a:rPr lang="fr-FR" sz="1600" b="1" dirty="0" smtClean="0">
                <a:solidFill>
                  <a:srgbClr val="FF0000"/>
                </a:solidFill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</a:rPr>
              <a:t>staphyphage</a:t>
            </a:r>
            <a:r>
              <a:rPr lang="fr-FR" sz="1600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Elles sont commercialisées par « </a:t>
            </a:r>
            <a:r>
              <a:rPr lang="fr-FR" sz="1600" b="1" dirty="0" smtClean="0">
                <a:solidFill>
                  <a:srgbClr val="FF0000"/>
                </a:solidFill>
              </a:rPr>
              <a:t>la Société de Teintures Inoffensives pour Cheveux </a:t>
            </a:r>
            <a:r>
              <a:rPr lang="fr-FR" sz="1600" b="1" dirty="0" smtClean="0"/>
              <a:t>», qui deviendra la société </a:t>
            </a:r>
            <a:r>
              <a:rPr lang="fr-FR" sz="1600" b="1" dirty="0" smtClean="0">
                <a:solidFill>
                  <a:srgbClr val="FF0000"/>
                </a:solidFill>
              </a:rPr>
              <a:t>l’Oréal;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Plusieurs compagnies américaines, dont Eli Lilly, vont emprunter cette voie.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3571876"/>
            <a:ext cx="8715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 partir des années 1930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Il y à </a:t>
            </a:r>
            <a:r>
              <a:rPr lang="fr-FR" sz="1600" b="1" dirty="0" smtClean="0">
                <a:solidFill>
                  <a:srgbClr val="FF0000"/>
                </a:solidFill>
              </a:rPr>
              <a:t>un succès irrésistible remporté </a:t>
            </a:r>
            <a:r>
              <a:rPr lang="fr-FR" sz="1600" b="1" dirty="0" smtClean="0"/>
              <a:t>par l’</a:t>
            </a:r>
            <a:r>
              <a:rPr lang="fr-FR" sz="1600" b="1" dirty="0" smtClean="0">
                <a:solidFill>
                  <a:srgbClr val="FF0000"/>
                </a:solidFill>
              </a:rPr>
              <a:t>antibiothérapie</a:t>
            </a:r>
            <a:r>
              <a:rPr lang="fr-FR" sz="1600" b="1" dirty="0" smtClean="0"/>
              <a:t> (</a:t>
            </a:r>
            <a:r>
              <a:rPr lang="fr-FR" sz="1600" b="1" dirty="0" smtClean="0">
                <a:solidFill>
                  <a:srgbClr val="FF0000"/>
                </a:solidFill>
              </a:rPr>
              <a:t>sulfamides, puis pénicillines</a:t>
            </a:r>
            <a:r>
              <a:rPr lang="fr-FR" sz="16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 La conséquence:  Phagothérapie  a été </a:t>
            </a:r>
            <a:r>
              <a:rPr lang="fr-FR" sz="1600" b="1" dirty="0" smtClean="0"/>
              <a:t> abandonnée en Europe et aux États-Unis;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En contre partie</a:t>
            </a:r>
            <a:r>
              <a:rPr lang="fr-FR" sz="1600" b="1" dirty="0" smtClean="0"/>
              <a:t>, </a:t>
            </a:r>
            <a:r>
              <a:rPr lang="fr-FR" sz="1600" b="1" dirty="0" smtClean="0">
                <a:solidFill>
                  <a:srgbClr val="FF0000"/>
                </a:solidFill>
              </a:rPr>
              <a:t>plusieurs pays </a:t>
            </a:r>
            <a:r>
              <a:rPr lang="fr-FR" sz="1600" b="1" dirty="0" smtClean="0"/>
              <a:t>du bloc </a:t>
            </a:r>
            <a:r>
              <a:rPr lang="fr-FR" sz="1600" b="1" dirty="0" smtClean="0">
                <a:solidFill>
                  <a:srgbClr val="FF0000"/>
                </a:solidFill>
              </a:rPr>
              <a:t>soviétique</a:t>
            </a:r>
            <a:r>
              <a:rPr lang="fr-FR" sz="1600" b="1" dirty="0" smtClean="0"/>
              <a:t> ont poursuivi la recherche et le développement de </a:t>
            </a:r>
            <a:r>
              <a:rPr lang="fr-FR" sz="1600" b="1" dirty="0" smtClean="0">
                <a:solidFill>
                  <a:srgbClr val="FF0000"/>
                </a:solidFill>
              </a:rPr>
              <a:t>phages à visée thérapeutique.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564357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La phagothérapie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c’est l’utilisation des bactériophages pour traiter des infections bactériennes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429124" y="5072074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86050" y="1357298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 Pourquoi de la phagothérapie?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2844" y="214311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Utilisation e</a:t>
            </a:r>
            <a:r>
              <a:rPr lang="fr-FR" b="1" dirty="0" smtClean="0">
                <a:solidFill>
                  <a:srgbClr val="FF0000"/>
                </a:solidFill>
              </a:rPr>
              <a:t>mpirique</a:t>
            </a:r>
            <a:r>
              <a:rPr lang="fr-FR" b="1" dirty="0" smtClean="0"/>
              <a:t>, comme traitement  </a:t>
            </a:r>
            <a:r>
              <a:rPr lang="fr-FR" b="1" dirty="0" smtClean="0">
                <a:solidFill>
                  <a:srgbClr val="FF0000"/>
                </a:solidFill>
              </a:rPr>
              <a:t>contre les infections bactériennes </a:t>
            </a:r>
            <a:r>
              <a:rPr lang="fr-FR" b="1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Géorgie</a:t>
            </a:r>
            <a:r>
              <a:rPr lang="fr-FR" b="1" dirty="0" smtClean="0"/>
              <a:t> et </a:t>
            </a:r>
            <a:r>
              <a:rPr lang="fr-FR" b="1" dirty="0" smtClean="0">
                <a:solidFill>
                  <a:srgbClr val="FF0000"/>
                </a:solidFill>
              </a:rPr>
              <a:t>Pologne</a:t>
            </a:r>
            <a:r>
              <a:rPr lang="fr-FR" b="1" dirty="0" smtClean="0"/>
              <a:t>);</a:t>
            </a:r>
            <a:endParaRPr lang="fr-F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2844" y="329713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La </a:t>
            </a:r>
            <a:r>
              <a:rPr lang="fr-FR" b="1" dirty="0" smtClean="0">
                <a:solidFill>
                  <a:srgbClr val="FF0000"/>
                </a:solidFill>
              </a:rPr>
              <a:t>rapidité </a:t>
            </a:r>
            <a:r>
              <a:rPr lang="fr-FR" b="1" dirty="0" smtClean="0"/>
              <a:t>de l’</a:t>
            </a:r>
            <a:r>
              <a:rPr lang="fr-FR" b="1" dirty="0" smtClean="0">
                <a:solidFill>
                  <a:srgbClr val="FF0000"/>
                </a:solidFill>
              </a:rPr>
              <a:t>émergence</a:t>
            </a:r>
            <a:r>
              <a:rPr lang="fr-FR" b="1" dirty="0" smtClean="0"/>
              <a:t> et de la </a:t>
            </a:r>
            <a:r>
              <a:rPr lang="fr-FR" b="1" dirty="0" smtClean="0">
                <a:solidFill>
                  <a:srgbClr val="FF0000"/>
                </a:solidFill>
              </a:rPr>
              <a:t>dissémination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des bactéries multi-résistantes </a:t>
            </a:r>
            <a:r>
              <a:rPr lang="fr-FR" b="1" dirty="0" smtClean="0"/>
              <a:t>au cours des dernières décennies, sans commune mesure avec le rythme de développement de nouveaux antibiotiques.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285728"/>
            <a:ext cx="1150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Spécificité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785794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Les phages </a:t>
            </a:r>
            <a:r>
              <a:rPr lang="fr-FR" sz="1600" b="1" dirty="0" smtClean="0"/>
              <a:t>= les </a:t>
            </a:r>
            <a:r>
              <a:rPr lang="fr-FR" sz="1600" b="1" dirty="0" smtClean="0">
                <a:solidFill>
                  <a:srgbClr val="FF0000"/>
                </a:solidFill>
              </a:rPr>
              <a:t>virus des bactéries  </a:t>
            </a:r>
            <a:r>
              <a:rPr lang="fr-FR" sz="1600" b="1" dirty="0" smtClean="0"/>
              <a:t>(Ils partagent la plupart des caractéristiques des virus de l’homme)</a:t>
            </a:r>
            <a:endParaRPr lang="fr-FR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562879"/>
            <a:ext cx="2786082" cy="35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3" y="1571612"/>
            <a:ext cx="6858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Ils sont composés: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D’un </a:t>
            </a:r>
            <a:r>
              <a:rPr lang="fr-FR" sz="1600" b="1" dirty="0" smtClean="0">
                <a:solidFill>
                  <a:srgbClr val="FF0000"/>
                </a:solidFill>
              </a:rPr>
              <a:t>matériel génétique </a:t>
            </a:r>
            <a:r>
              <a:rPr lang="fr-FR" sz="1600" b="1" dirty="0" smtClean="0"/>
              <a:t>(généralement: ADN double brin ,mais il existe des phages à ARN,   à ADN simple brin, etc.);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Une </a:t>
            </a:r>
            <a:r>
              <a:rPr lang="fr-FR" sz="1600" b="1" dirty="0" smtClean="0">
                <a:solidFill>
                  <a:srgbClr val="FF0000"/>
                </a:solidFill>
              </a:rPr>
              <a:t>capside</a:t>
            </a:r>
            <a:r>
              <a:rPr lang="fr-FR" sz="1600" b="1" dirty="0" smtClean="0"/>
              <a:t> lorsqu’ils se trouvent à l’extérieur des bactéries;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Un </a:t>
            </a:r>
            <a:r>
              <a:rPr lang="fr-FR" sz="1600" b="1" dirty="0" smtClean="0">
                <a:solidFill>
                  <a:srgbClr val="FF0000"/>
                </a:solidFill>
              </a:rPr>
              <a:t>collier</a:t>
            </a:r>
            <a:r>
              <a:rPr lang="fr-FR" sz="1600" b="1" dirty="0" smtClean="0"/>
              <a:t>, prolongé de </a:t>
            </a:r>
            <a:r>
              <a:rPr lang="fr-FR" sz="1600" b="1" dirty="0" smtClean="0">
                <a:solidFill>
                  <a:srgbClr val="FF0000"/>
                </a:solidFill>
              </a:rPr>
              <a:t>fibres caudales </a:t>
            </a:r>
            <a:r>
              <a:rPr lang="fr-FR" sz="1600" b="1" dirty="0" smtClean="0"/>
              <a:t>(le plus souvent au nombre de </a:t>
            </a:r>
            <a:r>
              <a:rPr lang="fr-FR" sz="1600" b="1" dirty="0" smtClean="0">
                <a:solidFill>
                  <a:srgbClr val="FF0000"/>
                </a:solidFill>
              </a:rPr>
              <a:t>6</a:t>
            </a:r>
            <a:r>
              <a:rPr lang="fr-FR" sz="1600" b="1" dirty="0" smtClean="0"/>
              <a:t>), qui se terminent par des récepteurs spécifiques de leur cible bactérienne.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14282" y="35004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Important: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Leur spécificité d’hôte est très exigeante,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Le spectre d’activité est plus étroit que l’espèce bactérienne.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57158" y="4857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Chaque Phage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002060"/>
                </a:solidFill>
              </a:rPr>
              <a:t>Activité très ciblée;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002060"/>
                </a:solidFill>
              </a:rPr>
              <a:t>Aucun impact sur le </a:t>
            </a:r>
            <a:r>
              <a:rPr lang="fr-FR" sz="1600" b="1" dirty="0" err="1" smtClean="0">
                <a:solidFill>
                  <a:srgbClr val="002060"/>
                </a:solidFill>
              </a:rPr>
              <a:t>microbiote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2357422" y="4429132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57422" y="6143644"/>
            <a:ext cx="454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Des freins à leur utilisation en thérapeutique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1928794" y="5786454"/>
            <a:ext cx="285752" cy="714380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129714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Pour la ou des </a:t>
            </a:r>
            <a:r>
              <a:rPr lang="fr-FR" sz="1600" b="1" dirty="0" smtClean="0">
                <a:solidFill>
                  <a:srgbClr val="FF0000"/>
                </a:solidFill>
              </a:rPr>
              <a:t>bactérie(s) responsable(s</a:t>
            </a:r>
            <a:r>
              <a:rPr lang="fr-FR" sz="1600" b="1" dirty="0" smtClean="0"/>
              <a:t>) d’une </a:t>
            </a:r>
            <a:r>
              <a:rPr lang="fr-FR" sz="1600" b="1" dirty="0" smtClean="0">
                <a:solidFill>
                  <a:srgbClr val="FF0000"/>
                </a:solidFill>
              </a:rPr>
              <a:t>pathologie que l’on souhaite traiter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3108" y="2415597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Vérifier </a:t>
            </a:r>
            <a:r>
              <a:rPr lang="fr-FR" sz="1600" b="1" i="1" dirty="0" smtClean="0"/>
              <a:t>in vitro </a:t>
            </a:r>
            <a:r>
              <a:rPr lang="fr-FR" sz="1600" b="1" dirty="0" smtClean="0"/>
              <a:t>que le </a:t>
            </a:r>
            <a:r>
              <a:rPr lang="fr-FR" sz="1600" b="1" dirty="0" smtClean="0">
                <a:solidFill>
                  <a:srgbClr val="FF0000"/>
                </a:solidFill>
              </a:rPr>
              <a:t>phage  choisi sera actif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772655"/>
            <a:ext cx="642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connaissances</a:t>
            </a:r>
            <a:r>
              <a:rPr lang="fr-FR" sz="1600" b="1" dirty="0" smtClean="0"/>
              <a:t> et </a:t>
            </a:r>
            <a:r>
              <a:rPr lang="fr-FR" sz="1600" b="1" dirty="0" smtClean="0">
                <a:solidFill>
                  <a:srgbClr val="FF0000"/>
                </a:solidFill>
              </a:rPr>
              <a:t>données</a:t>
            </a:r>
            <a:r>
              <a:rPr lang="fr-FR" sz="1600" b="1" dirty="0" smtClean="0"/>
              <a:t> sur ces </a:t>
            </a:r>
            <a:r>
              <a:rPr lang="fr-FR" sz="1600" b="1" dirty="0" smtClean="0">
                <a:solidFill>
                  <a:srgbClr val="FF0000"/>
                </a:solidFill>
              </a:rPr>
              <a:t>bactéries</a:t>
            </a:r>
            <a:r>
              <a:rPr lang="fr-FR" sz="1600" b="1" dirty="0" smtClean="0"/>
              <a:t> sont </a:t>
            </a:r>
            <a:r>
              <a:rPr lang="fr-FR" sz="1600" b="1" dirty="0" smtClean="0">
                <a:solidFill>
                  <a:srgbClr val="FF0000"/>
                </a:solidFill>
              </a:rPr>
              <a:t>indispensables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3857620" y="1486903"/>
            <a:ext cx="142876" cy="2143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3929058" y="2129845"/>
            <a:ext cx="142876" cy="2143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3487167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Selon les résultats, si le phage est inactif: 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Faire appelle à d’autres  </a:t>
            </a:r>
            <a:r>
              <a:rPr lang="fr-FR" sz="1600" b="1" dirty="0" smtClean="0">
                <a:solidFill>
                  <a:srgbClr val="FF0000"/>
                </a:solidFill>
              </a:rPr>
              <a:t>phages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Elargir le spectre  </a:t>
            </a:r>
            <a:r>
              <a:rPr lang="fr-FR" sz="1600" b="1" dirty="0" smtClean="0"/>
              <a:t>par un </a:t>
            </a:r>
            <a:r>
              <a:rPr lang="fr-FR" sz="1600" b="1" dirty="0" smtClean="0">
                <a:solidFill>
                  <a:srgbClr val="FF0000"/>
                </a:solidFill>
              </a:rPr>
              <a:t>mélange de phages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>
            <a:off x="2071670" y="2915663"/>
            <a:ext cx="214314" cy="50006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4987365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Le facteur: forte spécificité d’hôte </a:t>
            </a:r>
            <a:r>
              <a:rPr lang="fr-FR" sz="1600" b="1" dirty="0" smtClean="0"/>
              <a:t>a été utilisée pour </a:t>
            </a:r>
            <a:r>
              <a:rPr lang="fr-FR" sz="1600" b="1" dirty="0" smtClean="0">
                <a:solidFill>
                  <a:srgbClr val="FF0000"/>
                </a:solidFill>
              </a:rPr>
              <a:t>différencier</a:t>
            </a:r>
            <a:r>
              <a:rPr lang="fr-FR" sz="1600" b="1" dirty="0" smtClean="0"/>
              <a:t> les bactéries d’une </a:t>
            </a:r>
            <a:r>
              <a:rPr lang="fr-FR" sz="1600" b="1" dirty="0" smtClean="0">
                <a:solidFill>
                  <a:srgbClr val="FF0000"/>
                </a:solidFill>
              </a:rPr>
              <a:t>même espèce </a:t>
            </a:r>
            <a:r>
              <a:rPr lang="fr-FR" sz="1600" b="1" dirty="0" smtClean="0"/>
              <a:t>selon leur « </a:t>
            </a:r>
            <a:r>
              <a:rPr lang="fr-FR" sz="1600" b="1" dirty="0" err="1" smtClean="0">
                <a:solidFill>
                  <a:srgbClr val="FF0000"/>
                </a:solidFill>
              </a:rPr>
              <a:t>phagotype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»</a:t>
            </a:r>
            <a:endParaRPr lang="fr-FR" sz="1600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4000496" y="4558737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142852"/>
            <a:ext cx="165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Modes d’action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928670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La </a:t>
            </a:r>
            <a:r>
              <a:rPr lang="fr-FR" sz="1600" b="1" dirty="0" smtClean="0">
                <a:solidFill>
                  <a:srgbClr val="FF0000"/>
                </a:solidFill>
              </a:rPr>
              <a:t>survie</a:t>
            </a:r>
            <a:r>
              <a:rPr lang="fr-FR" sz="1600" b="1" dirty="0" smtClean="0"/>
              <a:t> et la </a:t>
            </a:r>
            <a:r>
              <a:rPr lang="fr-FR" sz="1600" b="1" dirty="0" smtClean="0">
                <a:solidFill>
                  <a:srgbClr val="FF0000"/>
                </a:solidFill>
              </a:rPr>
              <a:t>propagation</a:t>
            </a:r>
            <a:r>
              <a:rPr lang="fr-FR" sz="1600" b="1" dirty="0" smtClean="0"/>
              <a:t> des phages d</a:t>
            </a:r>
            <a:r>
              <a:rPr lang="fr-FR" sz="1600" b="1" dirty="0" smtClean="0">
                <a:solidFill>
                  <a:srgbClr val="FF0000"/>
                </a:solidFill>
              </a:rPr>
              <a:t>épendes</a:t>
            </a:r>
            <a:r>
              <a:rPr lang="fr-FR" sz="1600" b="1" dirty="0" smtClean="0"/>
              <a:t> de leur(s)  cibles: les </a:t>
            </a:r>
            <a:r>
              <a:rPr lang="fr-FR" sz="1600" b="1" dirty="0" smtClean="0">
                <a:solidFill>
                  <a:srgbClr val="FF0000"/>
                </a:solidFill>
              </a:rPr>
              <a:t>bactérie</a:t>
            </a:r>
            <a:r>
              <a:rPr lang="fr-FR" sz="1600" b="1" dirty="0" smtClean="0"/>
              <a:t>(s) hôte(s)</a:t>
            </a:r>
            <a:endParaRPr lang="fr-FR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3143240" y="1785926"/>
            <a:ext cx="2587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leur </a:t>
            </a:r>
            <a:r>
              <a:rPr lang="fr-FR" sz="1600" b="1" dirty="0" smtClean="0">
                <a:solidFill>
                  <a:srgbClr val="FF0000"/>
                </a:solidFill>
              </a:rPr>
              <a:t>usage en thérapeutique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19941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Le bon côté</a:t>
            </a:r>
          </a:p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 Ils disparaissent</a:t>
            </a:r>
            <a:r>
              <a:rPr lang="fr-FR" sz="1600" b="1" dirty="0" smtClean="0"/>
              <a:t> naturellement lorsque la totalité de leur </a:t>
            </a:r>
            <a:r>
              <a:rPr lang="fr-FR" sz="1600" b="1" dirty="0" smtClean="0">
                <a:solidFill>
                  <a:srgbClr val="FF0000"/>
                </a:solidFill>
              </a:rPr>
              <a:t>cible est détruite.</a:t>
            </a:r>
            <a:r>
              <a:rPr lang="fr-FR" sz="1600" b="1" dirty="0" smtClean="0"/>
              <a:t> </a:t>
            </a:r>
          </a:p>
          <a:p>
            <a:pPr algn="just"/>
            <a:r>
              <a:rPr lang="fr-FR" sz="1600" b="1" dirty="0" smtClean="0"/>
              <a:t>(ce qui est un </a:t>
            </a:r>
            <a:r>
              <a:rPr lang="fr-FR" sz="1600" b="1" dirty="0" smtClean="0">
                <a:solidFill>
                  <a:srgbClr val="FF0000"/>
                </a:solidFill>
              </a:rPr>
              <a:t>atout</a:t>
            </a:r>
            <a:r>
              <a:rPr lang="fr-FR" sz="1600" b="1" dirty="0" smtClean="0"/>
              <a:t> si on considère la rémanence des </a:t>
            </a:r>
            <a:r>
              <a:rPr lang="fr-FR" sz="1600" b="1" dirty="0" smtClean="0">
                <a:solidFill>
                  <a:srgbClr val="FF0000"/>
                </a:solidFill>
              </a:rPr>
              <a:t>ATB</a:t>
            </a:r>
            <a:r>
              <a:rPr lang="fr-FR" sz="1600" b="1" dirty="0" smtClean="0"/>
              <a:t> dans l’environnement, où l’émergence de résistance peut se poursuivre).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4786314" y="2962817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Le mauvais côté</a:t>
            </a:r>
          </a:p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L’exigence </a:t>
            </a:r>
            <a:r>
              <a:rPr lang="fr-FR" sz="1600" b="1" dirty="0" smtClean="0"/>
              <a:t>de la </a:t>
            </a:r>
            <a:r>
              <a:rPr lang="fr-FR" sz="1600" b="1" dirty="0" smtClean="0">
                <a:solidFill>
                  <a:srgbClr val="FF0000"/>
                </a:solidFill>
              </a:rPr>
              <a:t>présence</a:t>
            </a:r>
            <a:r>
              <a:rPr lang="fr-FR" sz="1600" b="1" dirty="0" smtClean="0"/>
              <a:t> de la cible rend les phages </a:t>
            </a:r>
            <a:r>
              <a:rPr lang="fr-FR" sz="1600" b="1" dirty="0" smtClean="0">
                <a:solidFill>
                  <a:srgbClr val="FF0000"/>
                </a:solidFill>
              </a:rPr>
              <a:t>fragiles</a:t>
            </a:r>
            <a:r>
              <a:rPr lang="fr-FR" sz="1600" b="1" dirty="0" smtClean="0"/>
              <a:t>, notamment </a:t>
            </a:r>
            <a:r>
              <a:rPr lang="fr-FR" sz="1600" b="1" dirty="0" smtClean="0">
                <a:solidFill>
                  <a:srgbClr val="FF0000"/>
                </a:solidFill>
              </a:rPr>
              <a:t>en cas </a:t>
            </a:r>
            <a:r>
              <a:rPr lang="fr-FR" sz="1600" b="1" dirty="0" smtClean="0"/>
              <a:t>de faible inoculum de la bactérie que l’on cherche à traiter</a:t>
            </a:r>
            <a:endParaRPr lang="fr-FR" sz="16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4286248" y="128586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courbée vers la droite 7"/>
          <p:cNvSpPr/>
          <p:nvPr/>
        </p:nvSpPr>
        <p:spPr>
          <a:xfrm>
            <a:off x="4500562" y="2214554"/>
            <a:ext cx="214314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4214810" y="2214554"/>
            <a:ext cx="214314" cy="571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984" y="491592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smtClean="0"/>
              <a:t>Les phages peuvent emprunter deux cycles distincts au sein des bactéries cibles</a:t>
            </a:r>
            <a:endParaRPr lang="fr-FR" sz="16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4429124" y="450057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214547" y="5997379"/>
            <a:ext cx="1785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cycle lytique</a:t>
            </a:r>
          </a:p>
          <a:p>
            <a:r>
              <a:rPr lang="fr-FR" b="1" dirty="0" smtClean="0"/>
              <a:t>(phage virulent)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6314" y="5987497"/>
            <a:ext cx="1917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le cycle </a:t>
            </a:r>
            <a:r>
              <a:rPr lang="fr-FR" sz="1600" b="1" dirty="0" err="1" smtClean="0">
                <a:solidFill>
                  <a:srgbClr val="FF0000"/>
                </a:solidFill>
              </a:rPr>
              <a:t>lysogénique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600" b="1" dirty="0" smtClean="0"/>
              <a:t>(phage tempéré)</a:t>
            </a:r>
            <a:endParaRPr lang="fr-FR" sz="1600" b="1" dirty="0"/>
          </a:p>
        </p:txBody>
      </p:sp>
      <p:sp>
        <p:nvSpPr>
          <p:cNvPr id="14" name="Flèche courbée vers la droite 13"/>
          <p:cNvSpPr/>
          <p:nvPr/>
        </p:nvSpPr>
        <p:spPr>
          <a:xfrm>
            <a:off x="4429124" y="5643578"/>
            <a:ext cx="214314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>
            <a:off x="4143372" y="5643578"/>
            <a:ext cx="214314" cy="571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506" t="26562" r="19238" b="9961"/>
          <a:stretch>
            <a:fillRect/>
          </a:stretch>
        </p:blipFill>
        <p:spPr bwMode="auto">
          <a:xfrm>
            <a:off x="571472" y="928670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14612" y="214290"/>
            <a:ext cx="349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Cycle infectieux: virulent /</a:t>
            </a:r>
            <a:r>
              <a:rPr lang="fr-FR" b="1" dirty="0" smtClean="0">
                <a:solidFill>
                  <a:srgbClr val="0070C0"/>
                </a:solidFill>
              </a:rPr>
              <a:t>tempéré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214290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cycle lytique (phage virulent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1857" y="928670"/>
            <a:ext cx="3653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C’est  ce qui assure la </a:t>
            </a:r>
            <a:r>
              <a:rPr lang="fr-FR" b="1" u="sng" dirty="0" smtClean="0">
                <a:solidFill>
                  <a:srgbClr val="FF0000"/>
                </a:solidFill>
              </a:rPr>
              <a:t>phagothérapie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3428992" y="64291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43108" y="1500174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phages </a:t>
            </a:r>
            <a:r>
              <a:rPr lang="fr-FR" sz="1600" b="1" dirty="0" smtClean="0"/>
              <a:t>se </a:t>
            </a:r>
            <a:r>
              <a:rPr lang="fr-FR" sz="1600" b="1" dirty="0" smtClean="0">
                <a:solidFill>
                  <a:srgbClr val="FF0000"/>
                </a:solidFill>
              </a:rPr>
              <a:t>fixent</a:t>
            </a:r>
            <a:r>
              <a:rPr lang="fr-FR" sz="1600" b="1" dirty="0" smtClean="0"/>
              <a:t> sur les </a:t>
            </a:r>
            <a:r>
              <a:rPr lang="fr-FR" sz="1600" b="1" dirty="0" smtClean="0">
                <a:solidFill>
                  <a:srgbClr val="FF0000"/>
                </a:solidFill>
              </a:rPr>
              <a:t>bactéries cibles (</a:t>
            </a:r>
            <a:r>
              <a:rPr lang="fr-FR" sz="1600" b="1" dirty="0" smtClean="0">
                <a:solidFill>
                  <a:srgbClr val="0070C0"/>
                </a:solidFill>
              </a:rPr>
              <a:t>récepteurs</a:t>
            </a:r>
            <a:r>
              <a:rPr lang="fr-FR" sz="1600" b="1" dirty="0" smtClean="0"/>
              <a:t>) </a:t>
            </a:r>
            <a:r>
              <a:rPr lang="fr-FR" sz="1600" b="1" dirty="0" smtClean="0">
                <a:solidFill>
                  <a:srgbClr val="FF0000"/>
                </a:solidFill>
              </a:rPr>
              <a:t>responsable d’une pathologie </a:t>
            </a:r>
            <a:endParaRPr lang="fr-FR" sz="1600" b="1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1714480" y="1285860"/>
            <a:ext cx="21431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3214686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Injection </a:t>
            </a:r>
            <a:r>
              <a:rPr lang="fr-FR" sz="1600" b="1" dirty="0" smtClean="0"/>
              <a:t>du </a:t>
            </a:r>
            <a:r>
              <a:rPr lang="fr-FR" sz="1600" b="1" dirty="0" smtClean="0">
                <a:solidFill>
                  <a:srgbClr val="FF0000"/>
                </a:solidFill>
              </a:rPr>
              <a:t>matériel génétique </a:t>
            </a:r>
            <a:r>
              <a:rPr lang="fr-FR" sz="1600" b="1" dirty="0" smtClean="0"/>
              <a:t>à travers le collier du phage (au travers de la paroi bactérienne </a:t>
            </a:r>
            <a:r>
              <a:rPr lang="fr-FR" sz="1600" b="1" dirty="0" smtClean="0">
                <a:solidFill>
                  <a:srgbClr val="FF0000"/>
                </a:solidFill>
              </a:rPr>
              <a:t>perméabilisée </a:t>
            </a:r>
            <a:r>
              <a:rPr lang="fr-FR" sz="1600" b="1" dirty="0" smtClean="0"/>
              <a:t>par des </a:t>
            </a:r>
            <a:r>
              <a:rPr lang="fr-FR" sz="1600" b="1" dirty="0" smtClean="0">
                <a:solidFill>
                  <a:srgbClr val="FF0000"/>
                </a:solidFill>
              </a:rPr>
              <a:t>enzymes préexistantes </a:t>
            </a:r>
            <a:r>
              <a:rPr lang="fr-FR" sz="1600" b="1" dirty="0" smtClean="0"/>
              <a:t>sur le phage: queue ou capside</a:t>
            </a:r>
            <a:r>
              <a:rPr lang="fr-FR" sz="1600" dirty="0" smtClean="0"/>
              <a:t>)</a:t>
            </a:r>
            <a:endParaRPr lang="fr-FR" sz="1600" b="1" dirty="0"/>
          </a:p>
        </p:txBody>
      </p:sp>
      <p:sp>
        <p:nvSpPr>
          <p:cNvPr id="8" name="Flèche vers le bas 7"/>
          <p:cNvSpPr/>
          <p:nvPr/>
        </p:nvSpPr>
        <p:spPr>
          <a:xfrm>
            <a:off x="3643306" y="235743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Expression et Réplication du Matériel génétique </a:t>
            </a:r>
            <a:r>
              <a:rPr lang="fr-FR" sz="1600" b="1" dirty="0" smtClean="0"/>
              <a:t>de manière </a:t>
            </a:r>
            <a:r>
              <a:rPr lang="fr-FR" sz="1600" b="1" dirty="0" smtClean="0">
                <a:solidFill>
                  <a:srgbClr val="FF0000"/>
                </a:solidFill>
              </a:rPr>
              <a:t>exponentielle</a:t>
            </a:r>
            <a:r>
              <a:rPr lang="fr-FR" sz="1600" b="1" dirty="0" smtClean="0"/>
              <a:t> (par les mécanismes utilisés par la bactérie pour sa réplication), </a:t>
            </a:r>
            <a:endParaRPr lang="fr-FR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785786" y="4786322"/>
            <a:ext cx="664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assemblage</a:t>
            </a:r>
            <a:r>
              <a:rPr lang="fr-FR" sz="1600" b="1" dirty="0" smtClean="0"/>
              <a:t> de plusieurs </a:t>
            </a:r>
            <a:r>
              <a:rPr lang="fr-FR" sz="1600" b="1" dirty="0" smtClean="0">
                <a:solidFill>
                  <a:srgbClr val="FF0000"/>
                </a:solidFill>
              </a:rPr>
              <a:t>dizaines de particules dans le cytoplasme bactérien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86" y="6130373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Lyse et mort de la bactérie </a:t>
            </a:r>
            <a:r>
              <a:rPr lang="fr-FR" sz="1600" b="1" dirty="0" smtClean="0"/>
              <a:t>+ libération d’un nombre important </a:t>
            </a:r>
            <a:r>
              <a:rPr lang="fr-FR" sz="1600" b="1" dirty="0" smtClean="0">
                <a:solidFill>
                  <a:srgbClr val="FF0000"/>
                </a:solidFill>
              </a:rPr>
              <a:t>de phages</a:t>
            </a:r>
            <a:r>
              <a:rPr lang="fr-FR" sz="1600" b="1" dirty="0" smtClean="0"/>
              <a:t>, disponibles pour </a:t>
            </a:r>
            <a:r>
              <a:rPr lang="fr-FR" sz="1600" b="1" dirty="0" smtClean="0">
                <a:solidFill>
                  <a:srgbClr val="FF0000"/>
                </a:solidFill>
              </a:rPr>
              <a:t>lyser de nouvelles bactéries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3643306" y="378619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3643306" y="457200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3643306" y="5143512"/>
            <a:ext cx="21431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72198" y="285728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Parmi les </a:t>
            </a:r>
            <a:r>
              <a:rPr lang="fr-FR" sz="1600" b="1" dirty="0" smtClean="0">
                <a:solidFill>
                  <a:srgbClr val="FF0000"/>
                </a:solidFill>
              </a:rPr>
              <a:t>phages connus</a:t>
            </a:r>
            <a:r>
              <a:rPr lang="fr-FR" sz="1600" b="1" dirty="0" smtClean="0"/>
              <a:t>, </a:t>
            </a:r>
            <a:r>
              <a:rPr lang="fr-FR" sz="1600" b="1" dirty="0" smtClean="0">
                <a:solidFill>
                  <a:srgbClr val="FF0000"/>
                </a:solidFill>
              </a:rPr>
              <a:t>80% sont lytiques </a:t>
            </a:r>
            <a:r>
              <a:rPr lang="fr-FR" sz="1600" b="1" dirty="0" smtClean="0"/>
              <a:t> (</a:t>
            </a:r>
            <a:r>
              <a:rPr lang="fr-FR" sz="1600" b="1" dirty="0" err="1" smtClean="0"/>
              <a:t>Ref</a:t>
            </a:r>
            <a:r>
              <a:rPr lang="fr-FR" sz="1600" b="1" dirty="0" smtClean="0"/>
              <a:t>. 2014)</a:t>
            </a:r>
            <a:endParaRPr lang="fr-FR" sz="1600" b="1" dirty="0"/>
          </a:p>
        </p:txBody>
      </p:sp>
      <p:sp>
        <p:nvSpPr>
          <p:cNvPr id="16" name="Flèche gauche 15"/>
          <p:cNvSpPr/>
          <p:nvPr/>
        </p:nvSpPr>
        <p:spPr>
          <a:xfrm>
            <a:off x="5572132" y="500042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000776" y="1428736"/>
            <a:ext cx="3000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Les phages thérapeutiques strictement lytiques doivent être dépourvus d’</a:t>
            </a:r>
            <a:r>
              <a:rPr lang="fr-FR" sz="1600" b="1" dirty="0" err="1" smtClean="0">
                <a:solidFill>
                  <a:srgbClr val="FF0000"/>
                </a:solidFill>
              </a:rPr>
              <a:t>intégrase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7072330" y="1000108"/>
            <a:ext cx="142876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285852" y="2714620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Adsorption </a:t>
            </a:r>
            <a:r>
              <a:rPr lang="fr-FR" sz="1600" b="1" dirty="0" smtClean="0"/>
              <a:t>et </a:t>
            </a:r>
            <a:r>
              <a:rPr lang="fr-FR" sz="1600" b="1" dirty="0" smtClean="0">
                <a:solidFill>
                  <a:srgbClr val="FF0000"/>
                </a:solidFill>
              </a:rPr>
              <a:t>fixation</a:t>
            </a:r>
            <a:r>
              <a:rPr lang="fr-FR" sz="1600" b="1" dirty="0" smtClean="0"/>
              <a:t> de la particule virale sur la bactérie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>
          <a:xfrm>
            <a:off x="4357686" y="5429264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Les </a:t>
            </a:r>
            <a:r>
              <a:rPr lang="fr-FR" sz="1600" b="1" dirty="0" err="1" smtClean="0">
                <a:solidFill>
                  <a:srgbClr val="FF0000"/>
                </a:solidFill>
              </a:rPr>
              <a:t>holines</a:t>
            </a:r>
            <a:r>
              <a:rPr lang="fr-FR" sz="1600" b="1" dirty="0" smtClean="0"/>
              <a:t> perforent la membrane Gram </a:t>
            </a:r>
            <a:r>
              <a:rPr lang="fr-FR" sz="1600" b="1" baseline="30000" dirty="0" smtClean="0"/>
              <a:t>-</a:t>
            </a:r>
            <a:endParaRPr lang="fr-FR" sz="1600" b="1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214282" y="5357826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Les </a:t>
            </a:r>
            <a:r>
              <a:rPr lang="fr-FR" sz="1600" b="1" dirty="0" err="1" smtClean="0">
                <a:solidFill>
                  <a:srgbClr val="FF0000"/>
                </a:solidFill>
              </a:rPr>
              <a:t>endolysines</a:t>
            </a:r>
            <a:r>
              <a:rPr lang="fr-FR" sz="1600" b="1" dirty="0" smtClean="0"/>
              <a:t> hydrolysent le peptidoglycane de la paroi  Gram</a:t>
            </a:r>
            <a:r>
              <a:rPr lang="fr-FR" sz="1600" b="1" baseline="30000" dirty="0" smtClean="0"/>
              <a:t>+</a:t>
            </a:r>
            <a:endParaRPr lang="fr-FR" sz="1600" dirty="0"/>
          </a:p>
        </p:txBody>
      </p:sp>
      <p:sp>
        <p:nvSpPr>
          <p:cNvPr id="23" name="Flèche droite 22"/>
          <p:cNvSpPr/>
          <p:nvPr/>
        </p:nvSpPr>
        <p:spPr>
          <a:xfrm>
            <a:off x="3214678" y="557214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gauche 23"/>
          <p:cNvSpPr/>
          <p:nvPr/>
        </p:nvSpPr>
        <p:spPr>
          <a:xfrm>
            <a:off x="3857620" y="5572140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1" grpId="0"/>
      <p:bldP spid="22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1780</Words>
  <Application>Microsoft Office PowerPoint</Application>
  <PresentationFormat>Affichage à l'écran (4:3)</PresentationFormat>
  <Paragraphs>221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amel</dc:creator>
  <cp:lastModifiedBy>Acer</cp:lastModifiedBy>
  <cp:revision>302</cp:revision>
  <dcterms:created xsi:type="dcterms:W3CDTF">2013-10-25T06:32:49Z</dcterms:created>
  <dcterms:modified xsi:type="dcterms:W3CDTF">2017-05-06T21:42:40Z</dcterms:modified>
</cp:coreProperties>
</file>