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1" r:id="rId2"/>
    <p:sldId id="256" r:id="rId3"/>
    <p:sldId id="257" r:id="rId4"/>
    <p:sldId id="260" r:id="rId5"/>
    <p:sldId id="262" r:id="rId6"/>
    <p:sldId id="264" r:id="rId7"/>
    <p:sldId id="265" r:id="rId8"/>
    <p:sldId id="267" r:id="rId9"/>
    <p:sldId id="268" r:id="rId10"/>
    <p:sldId id="272" r:id="rId11"/>
    <p:sldId id="269" r:id="rId12"/>
    <p:sldId id="278" r:id="rId13"/>
    <p:sldId id="279" r:id="rId14"/>
    <p:sldId id="291" r:id="rId15"/>
    <p:sldId id="308" r:id="rId16"/>
    <p:sldId id="280" r:id="rId17"/>
    <p:sldId id="302" r:id="rId18"/>
    <p:sldId id="303" r:id="rId19"/>
    <p:sldId id="304" r:id="rId20"/>
    <p:sldId id="306" r:id="rId21"/>
    <p:sldId id="285" r:id="rId22"/>
    <p:sldId id="286" r:id="rId23"/>
    <p:sldId id="312" r:id="rId24"/>
    <p:sldId id="288" r:id="rId25"/>
    <p:sldId id="309" r:id="rId26"/>
    <p:sldId id="298" r:id="rId27"/>
    <p:sldId id="299" r:id="rId28"/>
    <p:sldId id="300"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0" d="100"/>
          <a:sy n="90"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DCBDE371-6815-4F00-91C4-03B229EF9048}" type="datetimeFigureOut">
              <a:rPr lang="fr-FR" smtClean="0"/>
              <a:t>18/02/2025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2496789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CBDE371-6815-4F00-91C4-03B229EF9048}" type="datetimeFigureOut">
              <a:rPr lang="fr-FR" smtClean="0"/>
              <a:t>18/02/2025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1032404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CBDE371-6815-4F00-91C4-03B229EF9048}" type="datetimeFigureOut">
              <a:rPr lang="fr-FR" smtClean="0"/>
              <a:t>18/02/2025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2030163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CBDE371-6815-4F00-91C4-03B229EF9048}" type="datetimeFigureOut">
              <a:rPr lang="fr-FR" smtClean="0"/>
              <a:t>18/02/2025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2296565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DCBDE371-6815-4F00-91C4-03B229EF9048}" type="datetimeFigureOut">
              <a:rPr lang="fr-FR" smtClean="0"/>
              <a:t>18/02/2025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2186864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CBDE371-6815-4F00-91C4-03B229EF9048}" type="datetimeFigureOut">
              <a:rPr lang="fr-FR" smtClean="0"/>
              <a:t>18/02/2025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2726955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DCBDE371-6815-4F00-91C4-03B229EF9048}" type="datetimeFigureOut">
              <a:rPr lang="fr-FR" smtClean="0"/>
              <a:t>18/02/2025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967654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DCBDE371-6815-4F00-91C4-03B229EF9048}" type="datetimeFigureOut">
              <a:rPr lang="fr-FR" smtClean="0"/>
              <a:t>18/02/2025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339349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BDE371-6815-4F00-91C4-03B229EF9048}" type="datetimeFigureOut">
              <a:rPr lang="fr-FR" smtClean="0"/>
              <a:t>18/02/2025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207487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CBDE371-6815-4F00-91C4-03B229EF9048}" type="datetimeFigureOut">
              <a:rPr lang="fr-FR" smtClean="0"/>
              <a:t>18/02/2025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3453115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CBDE371-6815-4F00-91C4-03B229EF9048}" type="datetimeFigureOut">
              <a:rPr lang="fr-FR" smtClean="0"/>
              <a:t>18/02/2025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1A4607-EAEA-4800-9A77-A66793398062}" type="slidenum">
              <a:rPr lang="fr-FR" smtClean="0"/>
              <a:t>‹N°›</a:t>
            </a:fld>
            <a:endParaRPr lang="fr-FR"/>
          </a:p>
        </p:txBody>
      </p:sp>
    </p:spTree>
    <p:extLst>
      <p:ext uri="{BB962C8B-B14F-4D97-AF65-F5344CB8AC3E}">
        <p14:creationId xmlns:p14="http://schemas.microsoft.com/office/powerpoint/2010/main" val="2923428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BDE371-6815-4F00-91C4-03B229EF9048}" type="datetimeFigureOut">
              <a:rPr lang="fr-FR" smtClean="0"/>
              <a:t>18/02/2025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1A4607-EAEA-4800-9A77-A66793398062}" type="slidenum">
              <a:rPr lang="fr-FR" smtClean="0"/>
              <a:t>‹N°›</a:t>
            </a:fld>
            <a:endParaRPr lang="fr-FR"/>
          </a:p>
        </p:txBody>
      </p:sp>
    </p:spTree>
    <p:extLst>
      <p:ext uri="{BB962C8B-B14F-4D97-AF65-F5344CB8AC3E}">
        <p14:creationId xmlns:p14="http://schemas.microsoft.com/office/powerpoint/2010/main" val="3230316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953037" y="467833"/>
            <a:ext cx="10083557" cy="5778421"/>
          </a:xfrm>
        </p:spPr>
        <p:style>
          <a:lnRef idx="1">
            <a:schemeClr val="accent1"/>
          </a:lnRef>
          <a:fillRef idx="2">
            <a:schemeClr val="accent1"/>
          </a:fillRef>
          <a:effectRef idx="1">
            <a:schemeClr val="accent1"/>
          </a:effectRef>
          <a:fontRef idx="minor">
            <a:schemeClr val="dk1"/>
          </a:fontRef>
        </p:style>
        <p:txBody>
          <a:bodyPr>
            <a:normAutofit/>
          </a:bodyPr>
          <a:lstStyle/>
          <a:p>
            <a:endParaRPr lang="fr-FR" sz="4800" b="1" dirty="0">
              <a:solidFill>
                <a:srgbClr val="FF0000"/>
              </a:solidFill>
              <a:latin typeface="Algerian" panose="04020705040A02060702" pitchFamily="82" charset="0"/>
              <a:ea typeface="+mj-ea"/>
              <a:cs typeface="+mj-cs"/>
            </a:endParaRPr>
          </a:p>
          <a:p>
            <a:endParaRPr lang="fr-FR" sz="4800" b="1" dirty="0">
              <a:solidFill>
                <a:srgbClr val="FF0000"/>
              </a:solidFill>
              <a:latin typeface="Algerian" panose="04020705040A02060702" pitchFamily="82" charset="0"/>
              <a:ea typeface="+mj-ea"/>
              <a:cs typeface="+mj-cs"/>
            </a:endParaRPr>
          </a:p>
          <a:p>
            <a:r>
              <a:rPr lang="fr-FR" sz="4800" b="1" dirty="0">
                <a:solidFill>
                  <a:srgbClr val="FF0000"/>
                </a:solidFill>
                <a:latin typeface="Algerian" panose="04020705040A02060702" pitchFamily="82" charset="0"/>
                <a:ea typeface="+mj-ea"/>
                <a:cs typeface="+mj-cs"/>
              </a:rPr>
              <a:t>Chapitre 2: </a:t>
            </a:r>
          </a:p>
          <a:p>
            <a:r>
              <a:rPr lang="fr-FR" sz="4800" b="1" dirty="0">
                <a:solidFill>
                  <a:srgbClr val="FF0000"/>
                </a:solidFill>
                <a:latin typeface="Algerian" panose="04020705040A02060702" pitchFamily="82" charset="0"/>
                <a:ea typeface="+mj-ea"/>
                <a:cs typeface="+mj-cs"/>
              </a:rPr>
              <a:t>Etude de corrélation </a:t>
            </a:r>
            <a:r>
              <a:rPr lang="fr-FR" sz="4800" b="1">
                <a:solidFill>
                  <a:srgbClr val="FF0000"/>
                </a:solidFill>
                <a:latin typeface="Algerian" panose="04020705040A02060702" pitchFamily="82" charset="0"/>
                <a:ea typeface="+mj-ea"/>
                <a:cs typeface="+mj-cs"/>
              </a:rPr>
              <a:t>et régression</a:t>
            </a:r>
            <a:r>
              <a:rPr lang="fr-FR" sz="3200" b="1">
                <a:solidFill>
                  <a:schemeClr val="bg2">
                    <a:lumMod val="10000"/>
                  </a:schemeClr>
                </a:solidFill>
                <a:latin typeface="+mj-lt"/>
                <a:ea typeface="+mj-ea"/>
                <a:cs typeface="+mj-cs"/>
              </a:rPr>
              <a:t>  </a:t>
            </a:r>
            <a:endParaRPr lang="fr-FR" sz="3200" b="1" dirty="0">
              <a:solidFill>
                <a:schemeClr val="bg2">
                  <a:lumMod val="10000"/>
                </a:schemeClr>
              </a:solidFill>
              <a:latin typeface="+mj-lt"/>
              <a:ea typeface="+mj-ea"/>
              <a:cs typeface="+mj-cs"/>
            </a:endParaRPr>
          </a:p>
        </p:txBody>
      </p:sp>
    </p:spTree>
    <p:extLst>
      <p:ext uri="{BB962C8B-B14F-4D97-AF65-F5344CB8AC3E}">
        <p14:creationId xmlns:p14="http://schemas.microsoft.com/office/powerpoint/2010/main" val="13405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76837" y="605307"/>
            <a:ext cx="10515600" cy="5520140"/>
          </a:xfrm>
        </p:spPr>
        <p:txBody>
          <a:bodyPr/>
          <a:lstStyle/>
          <a:p>
            <a:pPr marL="0" indent="0">
              <a:buNone/>
            </a:pPr>
            <a:r>
              <a:rPr lang="fr-FR" sz="2400" dirty="0">
                <a:solidFill>
                  <a:srgbClr val="92D050"/>
                </a:solidFill>
              </a:rPr>
              <a:t>Cas 1: deux variables quantitative dans un tableau croisé (données Groupées)</a:t>
            </a:r>
          </a:p>
          <a:p>
            <a:pPr marL="0" indent="0">
              <a:lnSpc>
                <a:spcPct val="150000"/>
              </a:lnSpc>
              <a:buNone/>
            </a:pPr>
            <a:r>
              <a:rPr lang="fr-FR" sz="2400" dirty="0"/>
              <a:t>Une entreprise employant 100 femmes relève pour chaque femme son âge, noté X, et le nombre de journées d’absence durant le mois de janvier, noté Y </a:t>
            </a:r>
          </a:p>
          <a:p>
            <a:pPr marL="0" indent="0">
              <a:buNone/>
            </a:pPr>
            <a:br>
              <a:rPr lang="fr-FR" dirty="0"/>
            </a:br>
            <a:endParaRPr lang="fr-FR" dirty="0"/>
          </a:p>
        </p:txBody>
      </p:sp>
      <p:pic>
        <p:nvPicPr>
          <p:cNvPr id="4" name="Image 3"/>
          <p:cNvPicPr>
            <a:picLocks noChangeAspect="1"/>
          </p:cNvPicPr>
          <p:nvPr/>
        </p:nvPicPr>
        <p:blipFill>
          <a:blip r:embed="rId2"/>
          <a:stretch>
            <a:fillRect/>
          </a:stretch>
        </p:blipFill>
        <p:spPr>
          <a:xfrm>
            <a:off x="3448785" y="2871990"/>
            <a:ext cx="6068700" cy="3026132"/>
          </a:xfrm>
          <a:prstGeom prst="rect">
            <a:avLst/>
          </a:prstGeom>
        </p:spPr>
      </p:pic>
    </p:spTree>
    <p:extLst>
      <p:ext uri="{BB962C8B-B14F-4D97-AF65-F5344CB8AC3E}">
        <p14:creationId xmlns:p14="http://schemas.microsoft.com/office/powerpoint/2010/main" val="1748733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734096"/>
            <a:ext cx="10515600" cy="5442867"/>
          </a:xfrm>
        </p:spPr>
        <p:txBody>
          <a:bodyPr>
            <a:normAutofit/>
          </a:bodyPr>
          <a:lstStyle/>
          <a:p>
            <a:pPr marL="0" indent="0">
              <a:lnSpc>
                <a:spcPct val="150000"/>
              </a:lnSpc>
              <a:buNone/>
            </a:pPr>
            <a:r>
              <a:rPr lang="fr-FR" sz="2400" dirty="0">
                <a:solidFill>
                  <a:srgbClr val="92D050"/>
                </a:solidFill>
              </a:rPr>
              <a:t>Cas 2: deux variables quantitative discrète sans répétition (données simple)</a:t>
            </a:r>
          </a:p>
          <a:p>
            <a:pPr marL="0" indent="0">
              <a:lnSpc>
                <a:spcPct val="150000"/>
              </a:lnSpc>
              <a:buNone/>
            </a:pPr>
            <a:r>
              <a:rPr lang="fr-FR" sz="2400" dirty="0"/>
              <a:t>Une entreprise veut mener une étude sur la liaison entre les dépenses mensuelles en publicité (en milliers de DA) et le volume des ventes (en milliers de DA) qu’elle réalise. Nous avons obtenu au cours des cinq derniers mois les données suivantes : </a:t>
            </a:r>
            <a:br>
              <a:rPr lang="fr-FR" sz="2400" dirty="0"/>
            </a:br>
            <a:endParaRPr lang="fr-FR" sz="2400" dirty="0"/>
          </a:p>
        </p:txBody>
      </p:sp>
      <p:pic>
        <p:nvPicPr>
          <p:cNvPr id="4" name="Image 3"/>
          <p:cNvPicPr>
            <a:picLocks noChangeAspect="1"/>
          </p:cNvPicPr>
          <p:nvPr/>
        </p:nvPicPr>
        <p:blipFill>
          <a:blip r:embed="rId2"/>
          <a:stretch>
            <a:fillRect/>
          </a:stretch>
        </p:blipFill>
        <p:spPr>
          <a:xfrm>
            <a:off x="3858296" y="3209925"/>
            <a:ext cx="3813965" cy="731010"/>
          </a:xfrm>
          <a:prstGeom prst="rect">
            <a:avLst/>
          </a:prstGeom>
        </p:spPr>
      </p:pic>
      <p:sp>
        <p:nvSpPr>
          <p:cNvPr id="5" name="ZoneTexte 4"/>
          <p:cNvSpPr txBox="1"/>
          <p:nvPr/>
        </p:nvSpPr>
        <p:spPr>
          <a:xfrm>
            <a:off x="838200" y="4134118"/>
            <a:ext cx="10515600" cy="830997"/>
          </a:xfrm>
          <a:prstGeom prst="rect">
            <a:avLst/>
          </a:prstGeom>
          <a:noFill/>
        </p:spPr>
        <p:txBody>
          <a:bodyPr wrap="square" rtlCol="0">
            <a:spAutoFit/>
          </a:bodyPr>
          <a:lstStyle/>
          <a:p>
            <a:r>
              <a:rPr lang="fr-FR" sz="2400" dirty="0"/>
              <a:t>Cette distribution peut être représentée par le nuage de points </a:t>
            </a:r>
            <a:br>
              <a:rPr lang="fr-FR" sz="2400" dirty="0"/>
            </a:br>
            <a:endParaRPr lang="fr-FR" sz="2400" dirty="0"/>
          </a:p>
        </p:txBody>
      </p:sp>
      <p:pic>
        <p:nvPicPr>
          <p:cNvPr id="6" name="Image 5"/>
          <p:cNvPicPr>
            <a:picLocks noChangeAspect="1"/>
          </p:cNvPicPr>
          <p:nvPr/>
        </p:nvPicPr>
        <p:blipFill>
          <a:blip r:embed="rId3"/>
          <a:stretch>
            <a:fillRect/>
          </a:stretch>
        </p:blipFill>
        <p:spPr>
          <a:xfrm>
            <a:off x="8783393" y="3401673"/>
            <a:ext cx="3126554" cy="2765364"/>
          </a:xfrm>
          <a:prstGeom prst="rect">
            <a:avLst/>
          </a:prstGeom>
        </p:spPr>
      </p:pic>
    </p:spTree>
    <p:extLst>
      <p:ext uri="{BB962C8B-B14F-4D97-AF65-F5344CB8AC3E}">
        <p14:creationId xmlns:p14="http://schemas.microsoft.com/office/powerpoint/2010/main" val="1712083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838200" y="631065"/>
                <a:ext cx="10515600" cy="5545898"/>
              </a:xfrm>
            </p:spPr>
            <p:txBody>
              <a:bodyPr/>
              <a:lstStyle/>
              <a:p>
                <a:pPr marL="0" indent="0">
                  <a:buNone/>
                </a:pPr>
                <a:r>
                  <a:rPr lang="fr-FR" dirty="0">
                    <a:solidFill>
                      <a:srgbClr val="FF0000"/>
                    </a:solidFill>
                  </a:rPr>
                  <a:t>3.2. Description numérique </a:t>
                </a:r>
                <a:endParaRPr lang="fr-FR" dirty="0">
                  <a:solidFill>
                    <a:srgbClr val="92D050"/>
                  </a:solidFill>
                </a:endParaRPr>
              </a:p>
              <a:p>
                <a:pPr marL="0" indent="0">
                  <a:buNone/>
                </a:pPr>
                <a:r>
                  <a:rPr lang="fr-FR" dirty="0">
                    <a:solidFill>
                      <a:srgbClr val="92D050"/>
                    </a:solidFill>
                  </a:rPr>
                  <a:t>Cas 1: deux variables quantitative sans répétition (tableau simple)</a:t>
                </a:r>
              </a:p>
              <a:p>
                <a:pPr marL="0" indent="0">
                  <a:buNone/>
                </a:pPr>
                <a:r>
                  <a:rPr lang="fr-FR" dirty="0"/>
                  <a:t>Moyennes des distributions marginales : </a:t>
                </a:r>
                <a:br>
                  <a:rPr lang="fr-FR" dirty="0"/>
                </a:br>
                <a:endParaRPr lang="fr-FR" dirty="0">
                  <a:solidFill>
                    <a:srgbClr val="92D050"/>
                  </a:solidFill>
                </a:endParaRPr>
              </a:p>
              <a:p>
                <a:pPr marL="0" indent="0">
                  <a:buNone/>
                </a:pPr>
                <a14:m>
                  <m:oMathPara xmlns:m="http://schemas.openxmlformats.org/officeDocument/2006/math">
                    <m:oMathParaPr>
                      <m:jc m:val="centerGroup"/>
                    </m:oMathParaPr>
                    <m:oMath xmlns:m="http://schemas.openxmlformats.org/officeDocument/2006/math">
                      <m:acc>
                        <m:accPr>
                          <m:chr m:val="̅"/>
                          <m:ctrlPr>
                            <a:rPr lang="fr-FR" i="1" smtClean="0">
                              <a:latin typeface="Cambria Math" panose="02040503050406030204" pitchFamily="18" charset="0"/>
                            </a:rPr>
                          </m:ctrlPr>
                        </m:accPr>
                        <m:e>
                          <m:r>
                            <a:rPr lang="fr-FR" b="0" i="1" smtClean="0">
                              <a:latin typeface="Cambria Math" panose="02040503050406030204" pitchFamily="18" charset="0"/>
                            </a:rPr>
                            <m:t>𝑋</m:t>
                          </m:r>
                        </m:e>
                      </m:acc>
                      <m:r>
                        <a:rPr lang="fr-FR" b="0" i="1" smtClean="0">
                          <a:latin typeface="Cambria Math" panose="02040503050406030204" pitchFamily="18" charset="0"/>
                        </a:rPr>
                        <m:t>=</m:t>
                      </m:r>
                      <m:f>
                        <m:fPr>
                          <m:ctrlPr>
                            <a:rPr lang="fr-FR" b="0" i="1" smtClean="0">
                              <a:latin typeface="Cambria Math" panose="02040503050406030204" pitchFamily="18" charset="0"/>
                            </a:rPr>
                          </m:ctrlPr>
                        </m:fPr>
                        <m:num>
                          <m:r>
                            <a:rPr lang="fr-FR" b="0" i="1" smtClean="0">
                              <a:latin typeface="Cambria Math" panose="02040503050406030204" pitchFamily="18" charset="0"/>
                            </a:rPr>
                            <m:t>1</m:t>
                          </m:r>
                        </m:num>
                        <m:den>
                          <m:r>
                            <a:rPr lang="fr-FR" b="0" i="1" smtClean="0">
                              <a:latin typeface="Cambria Math" panose="02040503050406030204" pitchFamily="18" charset="0"/>
                            </a:rPr>
                            <m:t>𝑛</m:t>
                          </m:r>
                        </m:den>
                      </m:f>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𝑛</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𝑥</m:t>
                              </m:r>
                            </m:e>
                            <m:sub>
                              <m:r>
                                <a:rPr lang="fr-FR" b="0" i="1" smtClean="0">
                                  <a:latin typeface="Cambria Math" panose="02040503050406030204" pitchFamily="18" charset="0"/>
                                </a:rPr>
                                <m:t>𝑖</m:t>
                              </m:r>
                            </m:sub>
                          </m:sSub>
                        </m:e>
                      </m:nary>
                    </m:oMath>
                  </m:oMathPara>
                </a14:m>
                <a:endParaRPr lang="fr-FR" dirty="0"/>
              </a:p>
              <a:p>
                <a:pPr marL="0" indent="0">
                  <a:buNone/>
                </a:pPr>
                <a:endParaRPr lang="fr-FR" dirty="0"/>
              </a:p>
              <a:p>
                <a:pPr marL="0" indent="0">
                  <a:buNone/>
                </a:pPr>
                <a14:m>
                  <m:oMathPara xmlns:m="http://schemas.openxmlformats.org/officeDocument/2006/math">
                    <m:oMathParaPr>
                      <m:jc m:val="centerGroup"/>
                    </m:oMathParaPr>
                    <m:oMath xmlns:m="http://schemas.openxmlformats.org/officeDocument/2006/math">
                      <m:acc>
                        <m:accPr>
                          <m:chr m:val="̅"/>
                          <m:ctrlPr>
                            <a:rPr lang="fr-FR" i="1" smtClean="0">
                              <a:latin typeface="Cambria Math" panose="02040503050406030204" pitchFamily="18" charset="0"/>
                            </a:rPr>
                          </m:ctrlPr>
                        </m:accPr>
                        <m:e>
                          <m:r>
                            <a:rPr lang="fr-FR" b="0" i="1" smtClean="0">
                              <a:latin typeface="Cambria Math" panose="02040503050406030204" pitchFamily="18" charset="0"/>
                            </a:rPr>
                            <m:t>𝑌</m:t>
                          </m:r>
                        </m:e>
                      </m:acc>
                      <m:r>
                        <a:rPr lang="fr-FR" b="0" i="1" smtClean="0">
                          <a:latin typeface="Cambria Math" panose="02040503050406030204" pitchFamily="18" charset="0"/>
                        </a:rPr>
                        <m:t>=</m:t>
                      </m:r>
                      <m:f>
                        <m:fPr>
                          <m:ctrlPr>
                            <a:rPr lang="fr-FR" b="0" i="1" smtClean="0">
                              <a:latin typeface="Cambria Math" panose="02040503050406030204" pitchFamily="18" charset="0"/>
                            </a:rPr>
                          </m:ctrlPr>
                        </m:fPr>
                        <m:num>
                          <m:r>
                            <a:rPr lang="fr-FR" b="0" i="1" smtClean="0">
                              <a:latin typeface="Cambria Math" panose="02040503050406030204" pitchFamily="18" charset="0"/>
                            </a:rPr>
                            <m:t>1</m:t>
                          </m:r>
                        </m:num>
                        <m:den>
                          <m:r>
                            <a:rPr lang="fr-FR" b="0" i="1" smtClean="0">
                              <a:latin typeface="Cambria Math" panose="02040503050406030204" pitchFamily="18" charset="0"/>
                            </a:rPr>
                            <m:t>𝑛</m:t>
                          </m:r>
                        </m:den>
                      </m:f>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𝑛</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𝑦</m:t>
                              </m:r>
                            </m:e>
                            <m:sub>
                              <m:r>
                                <a:rPr lang="fr-FR" b="0" i="1" smtClean="0">
                                  <a:latin typeface="Cambria Math" panose="02040503050406030204" pitchFamily="18" charset="0"/>
                                </a:rPr>
                                <m:t>𝑖</m:t>
                              </m:r>
                            </m:sub>
                          </m:sSub>
                        </m:e>
                      </m:nary>
                    </m:oMath>
                  </m:oMathPara>
                </a14:m>
                <a:endParaRPr lang="fr-FR" dirty="0"/>
              </a:p>
              <a:p>
                <a:pPr marL="0" indent="0">
                  <a:buNone/>
                </a:pPr>
                <a:endParaRPr lang="fr-FR"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838200" y="631065"/>
                <a:ext cx="10515600" cy="5545898"/>
              </a:xfrm>
              <a:blipFill rotWithShape="0">
                <a:blip r:embed="rId2"/>
                <a:stretch>
                  <a:fillRect l="-1217" t="-1870"/>
                </a:stretch>
              </a:blipFill>
            </p:spPr>
            <p:txBody>
              <a:bodyPr/>
              <a:lstStyle/>
              <a:p>
                <a:r>
                  <a:rPr lang="fr-FR">
                    <a:noFill/>
                  </a:rPr>
                  <a:t> </a:t>
                </a:r>
              </a:p>
            </p:txBody>
          </p:sp>
        </mc:Fallback>
      </mc:AlternateContent>
    </p:spTree>
    <p:extLst>
      <p:ext uri="{BB962C8B-B14F-4D97-AF65-F5344CB8AC3E}">
        <p14:creationId xmlns:p14="http://schemas.microsoft.com/office/powerpoint/2010/main" val="1030963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838200" y="785611"/>
                <a:ext cx="10515600" cy="5391352"/>
              </a:xfrm>
            </p:spPr>
            <p:txBody>
              <a:bodyPr/>
              <a:lstStyle/>
              <a:p>
                <a:pPr marL="0" indent="0">
                  <a:buNone/>
                </a:pPr>
                <a:r>
                  <a:rPr lang="fr-FR" dirty="0">
                    <a:solidFill>
                      <a:srgbClr val="00B050"/>
                    </a:solidFill>
                  </a:rPr>
                  <a:t>Variances des distributions marginales : </a:t>
                </a:r>
                <a:br>
                  <a:rPr lang="fr-FR" dirty="0">
                    <a:solidFill>
                      <a:srgbClr val="00B050"/>
                    </a:solidFill>
                  </a:rPr>
                </a:br>
                <a:endParaRPr lang="fr-FR" dirty="0">
                  <a:solidFill>
                    <a:srgbClr val="00B050"/>
                  </a:solidFill>
                </a:endParaRPr>
              </a:p>
              <a:p>
                <a:pPr marL="0" indent="0">
                  <a:buNone/>
                </a:pPr>
                <a14:m>
                  <m:oMathPara xmlns:m="http://schemas.openxmlformats.org/officeDocument/2006/math">
                    <m:oMathParaPr>
                      <m:jc m:val="centerGroup"/>
                    </m:oMathParaPr>
                    <m:oMath xmlns:m="http://schemas.openxmlformats.org/officeDocument/2006/math">
                      <m:r>
                        <a:rPr lang="fr-FR" b="0" i="1" smtClean="0">
                          <a:latin typeface="Cambria Math" panose="02040503050406030204" pitchFamily="18" charset="0"/>
                        </a:rPr>
                        <m:t>𝑉</m:t>
                      </m:r>
                      <m:d>
                        <m:dPr>
                          <m:ctrlPr>
                            <a:rPr lang="fr-FR" b="0" i="1" smtClean="0">
                              <a:latin typeface="Cambria Math" panose="02040503050406030204" pitchFamily="18" charset="0"/>
                            </a:rPr>
                          </m:ctrlPr>
                        </m:dPr>
                        <m:e>
                          <m:r>
                            <a:rPr lang="fr-FR" b="0" i="1" smtClean="0">
                              <a:latin typeface="Cambria Math" panose="02040503050406030204" pitchFamily="18" charset="0"/>
                            </a:rPr>
                            <m:t>𝑋</m:t>
                          </m:r>
                        </m:e>
                      </m:d>
                      <m:r>
                        <a:rPr lang="fr-FR" b="0" i="1" smtClean="0">
                          <a:latin typeface="Cambria Math" panose="02040503050406030204" pitchFamily="18" charset="0"/>
                        </a:rPr>
                        <m:t>=</m:t>
                      </m:r>
                      <m:sSubSup>
                        <m:sSubSupPr>
                          <m:ctrlPr>
                            <a:rPr lang="fr-FR" b="0" i="1" smtClean="0">
                              <a:latin typeface="Cambria Math" panose="02040503050406030204" pitchFamily="18" charset="0"/>
                            </a:rPr>
                          </m:ctrlPr>
                        </m:sSubSupPr>
                        <m:e>
                          <m:r>
                            <a:rPr lang="fr-FR" b="0" i="1" smtClean="0">
                              <a:latin typeface="Cambria Math" panose="02040503050406030204" pitchFamily="18" charset="0"/>
                              <a:ea typeface="Cambria Math" panose="02040503050406030204" pitchFamily="18" charset="0"/>
                            </a:rPr>
                            <m:t>𝜎</m:t>
                          </m:r>
                        </m:e>
                        <m:sub>
                          <m:r>
                            <a:rPr lang="fr-FR" b="0" i="1" smtClean="0">
                              <a:latin typeface="Cambria Math" panose="02040503050406030204" pitchFamily="18" charset="0"/>
                            </a:rPr>
                            <m:t>𝑋</m:t>
                          </m:r>
                        </m:sub>
                        <m:sup>
                          <m:r>
                            <a:rPr lang="fr-FR" b="0" i="1" smtClean="0">
                              <a:latin typeface="Cambria Math" panose="02040503050406030204" pitchFamily="18" charset="0"/>
                            </a:rPr>
                            <m:t>2</m:t>
                          </m:r>
                        </m:sup>
                      </m:sSubSup>
                      <m:r>
                        <a:rPr lang="fr-FR" b="0" i="1" smtClean="0">
                          <a:latin typeface="Cambria Math" panose="02040503050406030204" pitchFamily="18" charset="0"/>
                        </a:rPr>
                        <m:t>=</m:t>
                      </m:r>
                      <m:f>
                        <m:fPr>
                          <m:ctrlPr>
                            <a:rPr lang="fr-FR" b="0" i="1" smtClean="0">
                              <a:latin typeface="Cambria Math" panose="02040503050406030204" pitchFamily="18" charset="0"/>
                            </a:rPr>
                          </m:ctrlPr>
                        </m:fPr>
                        <m:num>
                          <m:r>
                            <a:rPr lang="fr-FR" b="0" i="1" smtClean="0">
                              <a:latin typeface="Cambria Math" panose="02040503050406030204" pitchFamily="18" charset="0"/>
                            </a:rPr>
                            <m:t>1</m:t>
                          </m:r>
                        </m:num>
                        <m:den>
                          <m:r>
                            <a:rPr lang="fr-FR" b="0" i="1" smtClean="0">
                              <a:latin typeface="Cambria Math" panose="02040503050406030204" pitchFamily="18" charset="0"/>
                            </a:rPr>
                            <m:t>𝑛</m:t>
                          </m:r>
                        </m:den>
                      </m:f>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𝑛</m:t>
                          </m:r>
                        </m:sup>
                        <m:e>
                          <m:sSup>
                            <m:sSupPr>
                              <m:ctrlPr>
                                <a:rPr lang="fr-FR" b="0" i="1" smtClean="0">
                                  <a:latin typeface="Cambria Math" panose="02040503050406030204" pitchFamily="18" charset="0"/>
                                </a:rPr>
                              </m:ctrlPr>
                            </m:sSupPr>
                            <m:e>
                              <m:d>
                                <m:dPr>
                                  <m:ctrlPr>
                                    <a:rPr lang="fr-FR" b="0" i="1" smtClean="0">
                                      <a:latin typeface="Cambria Math" panose="02040503050406030204" pitchFamily="18" charset="0"/>
                                    </a:rPr>
                                  </m:ctrlPr>
                                </m:dPr>
                                <m:e>
                                  <m:sSub>
                                    <m:sSubPr>
                                      <m:ctrlPr>
                                        <a:rPr lang="fr-FR" b="0" i="1" smtClean="0">
                                          <a:latin typeface="Cambria Math" panose="02040503050406030204" pitchFamily="18" charset="0"/>
                                        </a:rPr>
                                      </m:ctrlPr>
                                    </m:sSubPr>
                                    <m:e>
                                      <m:r>
                                        <a:rPr lang="fr-FR" b="0" i="1" smtClean="0">
                                          <a:latin typeface="Cambria Math" panose="02040503050406030204" pitchFamily="18" charset="0"/>
                                        </a:rPr>
                                        <m:t>𝑥</m:t>
                                      </m:r>
                                    </m:e>
                                    <m:sub>
                                      <m:r>
                                        <a:rPr lang="fr-FR" b="0" i="1" smtClean="0">
                                          <a:latin typeface="Cambria Math" panose="02040503050406030204" pitchFamily="18" charset="0"/>
                                        </a:rPr>
                                        <m:t>𝑖</m:t>
                                      </m:r>
                                    </m:sub>
                                  </m:sSub>
                                  <m:r>
                                    <a:rPr lang="fr-FR" b="0" i="1" smtClean="0">
                                      <a:latin typeface="Cambria Math" panose="02040503050406030204" pitchFamily="18" charset="0"/>
                                    </a:rPr>
                                    <m:t>−</m:t>
                                  </m:r>
                                  <m:acc>
                                    <m:accPr>
                                      <m:chr m:val="̅"/>
                                      <m:ctrlPr>
                                        <a:rPr lang="fr-FR" b="0" i="1" smtClean="0">
                                          <a:latin typeface="Cambria Math" panose="02040503050406030204" pitchFamily="18" charset="0"/>
                                        </a:rPr>
                                      </m:ctrlPr>
                                    </m:accPr>
                                    <m:e>
                                      <m:r>
                                        <a:rPr lang="fr-FR" b="0" i="1" smtClean="0">
                                          <a:latin typeface="Cambria Math" panose="02040503050406030204" pitchFamily="18" charset="0"/>
                                        </a:rPr>
                                        <m:t>𝑋</m:t>
                                      </m:r>
                                    </m:e>
                                  </m:acc>
                                </m:e>
                              </m:d>
                            </m:e>
                            <m:sup>
                              <m:r>
                                <a:rPr lang="fr-FR" b="0" i="1" smtClean="0">
                                  <a:latin typeface="Cambria Math" panose="02040503050406030204" pitchFamily="18" charset="0"/>
                                </a:rPr>
                                <m:t>2</m:t>
                              </m:r>
                            </m:sup>
                          </m:sSup>
                        </m:e>
                      </m:nary>
                      <m:r>
                        <a:rPr lang="fr-FR" b="0" i="1" smtClean="0">
                          <a:latin typeface="Cambria Math" panose="02040503050406030204" pitchFamily="18" charset="0"/>
                        </a:rPr>
                        <m:t>=</m:t>
                      </m:r>
                      <m:d>
                        <m:dPr>
                          <m:ctrlPr>
                            <a:rPr lang="fr-FR" b="0" i="1" smtClean="0">
                              <a:latin typeface="Cambria Math" panose="02040503050406030204" pitchFamily="18" charset="0"/>
                            </a:rPr>
                          </m:ctrlPr>
                        </m:dPr>
                        <m:e>
                          <m:f>
                            <m:fPr>
                              <m:ctrlPr>
                                <a:rPr lang="fr-FR" b="0" i="1" smtClean="0">
                                  <a:latin typeface="Cambria Math" panose="02040503050406030204" pitchFamily="18" charset="0"/>
                                </a:rPr>
                              </m:ctrlPr>
                            </m:fPr>
                            <m:num>
                              <m:r>
                                <a:rPr lang="fr-FR" b="0" i="1" smtClean="0">
                                  <a:latin typeface="Cambria Math" panose="02040503050406030204" pitchFamily="18" charset="0"/>
                                </a:rPr>
                                <m:t>1</m:t>
                              </m:r>
                            </m:num>
                            <m:den>
                              <m:r>
                                <a:rPr lang="fr-FR" b="0" i="1" smtClean="0">
                                  <a:latin typeface="Cambria Math" panose="02040503050406030204" pitchFamily="18" charset="0"/>
                                </a:rPr>
                                <m:t>𝑛</m:t>
                              </m:r>
                            </m:den>
                          </m:f>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𝑛</m:t>
                              </m:r>
                            </m:sup>
                            <m:e>
                              <m:sSubSup>
                                <m:sSubSupPr>
                                  <m:ctrlPr>
                                    <a:rPr lang="fr-FR" b="0" i="1" smtClean="0">
                                      <a:latin typeface="Cambria Math" panose="02040503050406030204" pitchFamily="18" charset="0"/>
                                    </a:rPr>
                                  </m:ctrlPr>
                                </m:sSubSupPr>
                                <m:e>
                                  <m:r>
                                    <a:rPr lang="fr-FR" b="0" i="1" smtClean="0">
                                      <a:latin typeface="Cambria Math" panose="02040503050406030204" pitchFamily="18" charset="0"/>
                                    </a:rPr>
                                    <m:t>𝑥</m:t>
                                  </m:r>
                                </m:e>
                                <m:sub>
                                  <m:r>
                                    <a:rPr lang="fr-FR" b="0" i="1" smtClean="0">
                                      <a:latin typeface="Cambria Math" panose="02040503050406030204" pitchFamily="18" charset="0"/>
                                    </a:rPr>
                                    <m:t>𝑖</m:t>
                                  </m:r>
                                </m:sub>
                                <m:sup>
                                  <m:r>
                                    <a:rPr lang="fr-FR" b="0" i="1" smtClean="0">
                                      <a:latin typeface="Cambria Math" panose="02040503050406030204" pitchFamily="18" charset="0"/>
                                    </a:rPr>
                                    <m:t>2</m:t>
                                  </m:r>
                                </m:sup>
                              </m:sSubSup>
                            </m:e>
                          </m:nary>
                        </m:e>
                      </m:d>
                      <m:r>
                        <a:rPr lang="fr-FR" b="0" i="1" smtClean="0">
                          <a:latin typeface="Cambria Math" panose="02040503050406030204" pitchFamily="18" charset="0"/>
                        </a:rPr>
                        <m:t>−</m:t>
                      </m:r>
                      <m:sSup>
                        <m:sSupPr>
                          <m:ctrlPr>
                            <a:rPr lang="fr-FR" b="0" i="1" smtClean="0">
                              <a:latin typeface="Cambria Math" panose="02040503050406030204" pitchFamily="18" charset="0"/>
                            </a:rPr>
                          </m:ctrlPr>
                        </m:sSupPr>
                        <m:e>
                          <m:acc>
                            <m:accPr>
                              <m:chr m:val="̅"/>
                              <m:ctrlPr>
                                <a:rPr lang="fr-FR" b="0" i="1" smtClean="0">
                                  <a:latin typeface="Cambria Math" panose="02040503050406030204" pitchFamily="18" charset="0"/>
                                </a:rPr>
                              </m:ctrlPr>
                            </m:accPr>
                            <m:e>
                              <m:r>
                                <a:rPr lang="fr-FR" b="0" i="1" smtClean="0">
                                  <a:latin typeface="Cambria Math" panose="02040503050406030204" pitchFamily="18" charset="0"/>
                                </a:rPr>
                                <m:t>𝑋</m:t>
                              </m:r>
                            </m:e>
                          </m:acc>
                        </m:e>
                        <m:sup>
                          <m:r>
                            <a:rPr lang="fr-FR" b="0" i="1" smtClean="0">
                              <a:latin typeface="Cambria Math" panose="02040503050406030204" pitchFamily="18" charset="0"/>
                            </a:rPr>
                            <m:t>2</m:t>
                          </m:r>
                        </m:sup>
                      </m:sSup>
                    </m:oMath>
                  </m:oMathPara>
                </a14:m>
                <a:endParaRPr lang="fr-FR" dirty="0"/>
              </a:p>
              <a:p>
                <a:pPr marL="0" indent="0">
                  <a:buNone/>
                </a:pPr>
                <a14:m>
                  <m:oMathPara xmlns:m="http://schemas.openxmlformats.org/officeDocument/2006/math">
                    <m:oMathParaPr>
                      <m:jc m:val="centerGroup"/>
                    </m:oMathParaPr>
                    <m:oMath xmlns:m="http://schemas.openxmlformats.org/officeDocument/2006/math">
                      <m:sSub>
                        <m:sSubPr>
                          <m:ctrlPr>
                            <a:rPr lang="fr-FR" i="1" smtClean="0">
                              <a:latin typeface="Cambria Math" panose="02040503050406030204" pitchFamily="18" charset="0"/>
                            </a:rPr>
                          </m:ctrlPr>
                        </m:sSubPr>
                        <m:e>
                          <m:r>
                            <a:rPr lang="fr-FR" i="1" smtClean="0">
                              <a:latin typeface="Cambria Math" panose="02040503050406030204" pitchFamily="18" charset="0"/>
                              <a:ea typeface="Cambria Math" panose="02040503050406030204" pitchFamily="18" charset="0"/>
                            </a:rPr>
                            <m:t>𝜎</m:t>
                          </m:r>
                        </m:e>
                        <m:sub>
                          <m:r>
                            <a:rPr lang="fr-FR" b="0" i="1" smtClean="0">
                              <a:latin typeface="Cambria Math" panose="02040503050406030204" pitchFamily="18" charset="0"/>
                            </a:rPr>
                            <m:t>𝑋</m:t>
                          </m:r>
                        </m:sub>
                      </m:sSub>
                      <m:r>
                        <a:rPr lang="fr-FR" b="0" i="1" smtClean="0">
                          <a:latin typeface="Cambria Math" panose="02040503050406030204" pitchFamily="18" charset="0"/>
                        </a:rPr>
                        <m:t>=</m:t>
                      </m:r>
                      <m:rad>
                        <m:radPr>
                          <m:degHide m:val="on"/>
                          <m:ctrlPr>
                            <a:rPr lang="fr-FR" b="0" i="1" smtClean="0">
                              <a:latin typeface="Cambria Math" panose="02040503050406030204" pitchFamily="18" charset="0"/>
                            </a:rPr>
                          </m:ctrlPr>
                        </m:radPr>
                        <m:deg/>
                        <m:e>
                          <m:r>
                            <a:rPr lang="fr-FR" b="0" i="1" smtClean="0">
                              <a:latin typeface="Cambria Math" panose="02040503050406030204" pitchFamily="18" charset="0"/>
                            </a:rPr>
                            <m:t>𝑉</m:t>
                          </m:r>
                          <m:d>
                            <m:dPr>
                              <m:ctrlPr>
                                <a:rPr lang="fr-FR" b="0" i="1" smtClean="0">
                                  <a:latin typeface="Cambria Math" panose="02040503050406030204" pitchFamily="18" charset="0"/>
                                </a:rPr>
                              </m:ctrlPr>
                            </m:dPr>
                            <m:e>
                              <m:r>
                                <a:rPr lang="fr-FR" b="0" i="1" smtClean="0">
                                  <a:latin typeface="Cambria Math" panose="02040503050406030204" pitchFamily="18" charset="0"/>
                                </a:rPr>
                                <m:t>𝑋</m:t>
                              </m:r>
                            </m:e>
                          </m:d>
                        </m:e>
                      </m:rad>
                      <m:r>
                        <a:rPr lang="fr-FR" b="0" i="1" smtClean="0">
                          <a:latin typeface="Cambria Math" panose="02040503050406030204" pitchFamily="18" charset="0"/>
                        </a:rPr>
                        <m:t>=</m:t>
                      </m:r>
                      <m:rad>
                        <m:radPr>
                          <m:degHide m:val="on"/>
                          <m:ctrlPr>
                            <a:rPr lang="fr-FR" b="0" i="1" smtClean="0">
                              <a:latin typeface="Cambria Math" panose="02040503050406030204" pitchFamily="18" charset="0"/>
                            </a:rPr>
                          </m:ctrlPr>
                        </m:radPr>
                        <m:deg/>
                        <m:e>
                          <m:sSubSup>
                            <m:sSubSupPr>
                              <m:ctrlPr>
                                <a:rPr lang="fr-FR" b="0" i="1" smtClean="0">
                                  <a:latin typeface="Cambria Math" panose="02040503050406030204" pitchFamily="18" charset="0"/>
                                </a:rPr>
                              </m:ctrlPr>
                            </m:sSubSupPr>
                            <m:e>
                              <m:r>
                                <a:rPr lang="fr-FR" b="0" i="1" smtClean="0">
                                  <a:latin typeface="Cambria Math" panose="02040503050406030204" pitchFamily="18" charset="0"/>
                                  <a:ea typeface="Cambria Math" panose="02040503050406030204" pitchFamily="18" charset="0"/>
                                </a:rPr>
                                <m:t>𝜎</m:t>
                              </m:r>
                            </m:e>
                            <m:sub>
                              <m:r>
                                <a:rPr lang="fr-FR" b="0" i="1" smtClean="0">
                                  <a:latin typeface="Cambria Math" panose="02040503050406030204" pitchFamily="18" charset="0"/>
                                </a:rPr>
                                <m:t>𝑋</m:t>
                              </m:r>
                            </m:sub>
                            <m:sup>
                              <m:r>
                                <a:rPr lang="fr-FR" b="0" i="1" smtClean="0">
                                  <a:latin typeface="Cambria Math" panose="02040503050406030204" pitchFamily="18" charset="0"/>
                                </a:rPr>
                                <m:t>2</m:t>
                              </m:r>
                            </m:sup>
                          </m:sSubSup>
                        </m:e>
                      </m:rad>
                    </m:oMath>
                  </m:oMathPara>
                </a14:m>
                <a:endParaRPr lang="fr-FR" dirty="0"/>
              </a:p>
              <a:p>
                <a:pPr marL="0" indent="0">
                  <a:buNone/>
                </a:pPr>
                <a14:m>
                  <m:oMathPara xmlns:m="http://schemas.openxmlformats.org/officeDocument/2006/math">
                    <m:oMathParaPr>
                      <m:jc m:val="centerGroup"/>
                    </m:oMathParaPr>
                    <m:oMath xmlns:m="http://schemas.openxmlformats.org/officeDocument/2006/math">
                      <m:r>
                        <a:rPr lang="fr-FR" b="0" i="1" smtClean="0">
                          <a:latin typeface="Cambria Math" panose="02040503050406030204" pitchFamily="18" charset="0"/>
                        </a:rPr>
                        <m:t>𝑉</m:t>
                      </m:r>
                      <m:d>
                        <m:dPr>
                          <m:ctrlPr>
                            <a:rPr lang="fr-FR" b="0" i="1" smtClean="0">
                              <a:latin typeface="Cambria Math" panose="02040503050406030204" pitchFamily="18" charset="0"/>
                            </a:rPr>
                          </m:ctrlPr>
                        </m:dPr>
                        <m:e>
                          <m:r>
                            <a:rPr lang="fr-FR" b="0" i="1" smtClean="0">
                              <a:latin typeface="Cambria Math" panose="02040503050406030204" pitchFamily="18" charset="0"/>
                            </a:rPr>
                            <m:t>𝑌</m:t>
                          </m:r>
                        </m:e>
                      </m:d>
                      <m:r>
                        <a:rPr lang="fr-FR" b="0" i="1" smtClean="0">
                          <a:latin typeface="Cambria Math" panose="02040503050406030204" pitchFamily="18" charset="0"/>
                        </a:rPr>
                        <m:t>=</m:t>
                      </m:r>
                      <m:sSubSup>
                        <m:sSubSupPr>
                          <m:ctrlPr>
                            <a:rPr lang="fr-FR" b="0" i="1" smtClean="0">
                              <a:latin typeface="Cambria Math" panose="02040503050406030204" pitchFamily="18" charset="0"/>
                            </a:rPr>
                          </m:ctrlPr>
                        </m:sSubSupPr>
                        <m:e>
                          <m:r>
                            <a:rPr lang="fr-FR" b="0" i="1" smtClean="0">
                              <a:latin typeface="Cambria Math" panose="02040503050406030204" pitchFamily="18" charset="0"/>
                              <a:ea typeface="Cambria Math" panose="02040503050406030204" pitchFamily="18" charset="0"/>
                            </a:rPr>
                            <m:t>𝜎</m:t>
                          </m:r>
                        </m:e>
                        <m:sub>
                          <m:r>
                            <a:rPr lang="fr-FR" b="0" i="1" smtClean="0">
                              <a:latin typeface="Cambria Math" panose="02040503050406030204" pitchFamily="18" charset="0"/>
                              <a:ea typeface="Cambria Math" panose="02040503050406030204" pitchFamily="18" charset="0"/>
                            </a:rPr>
                            <m:t>𝑌</m:t>
                          </m:r>
                        </m:sub>
                        <m:sup>
                          <m:r>
                            <a:rPr lang="fr-FR" b="0" i="1" smtClean="0">
                              <a:latin typeface="Cambria Math" panose="02040503050406030204" pitchFamily="18" charset="0"/>
                            </a:rPr>
                            <m:t>2</m:t>
                          </m:r>
                        </m:sup>
                      </m:sSubSup>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r>
                            <a:rPr lang="fr-FR" i="1">
                              <a:latin typeface="Cambria Math" panose="02040503050406030204" pitchFamily="18" charset="0"/>
                            </a:rPr>
                            <m:t>𝑛</m:t>
                          </m:r>
                        </m:den>
                      </m:f>
                      <m:nary>
                        <m:naryPr>
                          <m:chr m:val="∑"/>
                          <m:ctrlPr>
                            <a:rPr lang="fr-FR" i="1">
                              <a:latin typeface="Cambria Math" panose="02040503050406030204" pitchFamily="18" charset="0"/>
                            </a:rPr>
                          </m:ctrlPr>
                        </m:naryPr>
                        <m:sub>
                          <m:r>
                            <m:rPr>
                              <m:brk m:alnAt="23"/>
                            </m:rPr>
                            <a:rPr lang="fr-FR" i="1">
                              <a:latin typeface="Cambria Math" panose="02040503050406030204" pitchFamily="18" charset="0"/>
                            </a:rPr>
                            <m:t>𝑖</m:t>
                          </m:r>
                          <m:r>
                            <a:rPr lang="fr-FR" i="1">
                              <a:latin typeface="Cambria Math" panose="02040503050406030204" pitchFamily="18" charset="0"/>
                            </a:rPr>
                            <m:t>=</m:t>
                          </m:r>
                          <m:r>
                            <m:rPr>
                              <m:brk m:alnAt="23"/>
                            </m:rPr>
                            <a:rPr lang="fr-FR" i="1">
                              <a:latin typeface="Cambria Math" panose="02040503050406030204" pitchFamily="18" charset="0"/>
                            </a:rPr>
                            <m:t>1</m:t>
                          </m:r>
                        </m:sub>
                        <m:sup>
                          <m:r>
                            <a:rPr lang="fr-FR" i="1">
                              <a:latin typeface="Cambria Math" panose="02040503050406030204" pitchFamily="18" charset="0"/>
                            </a:rPr>
                            <m:t>𝑛</m:t>
                          </m:r>
                        </m:sup>
                        <m:e>
                          <m:sSup>
                            <m:sSupPr>
                              <m:ctrlPr>
                                <a:rPr lang="fr-FR" i="1">
                                  <a:latin typeface="Cambria Math" panose="02040503050406030204" pitchFamily="18" charset="0"/>
                                </a:rPr>
                              </m:ctrlPr>
                            </m:sSupPr>
                            <m:e>
                              <m:d>
                                <m:dPr>
                                  <m:ctrlPr>
                                    <a:rPr lang="fr-FR" i="1">
                                      <a:latin typeface="Cambria Math" panose="02040503050406030204" pitchFamily="18" charset="0"/>
                                    </a:rPr>
                                  </m:ctrlPr>
                                </m:dPr>
                                <m:e>
                                  <m:sSub>
                                    <m:sSubPr>
                                      <m:ctrlPr>
                                        <a:rPr lang="fr-FR" i="1">
                                          <a:latin typeface="Cambria Math" panose="02040503050406030204" pitchFamily="18" charset="0"/>
                                        </a:rPr>
                                      </m:ctrlPr>
                                    </m:sSubPr>
                                    <m:e>
                                      <m:r>
                                        <a:rPr lang="fr-FR" b="0" i="1" smtClean="0">
                                          <a:latin typeface="Cambria Math" panose="02040503050406030204" pitchFamily="18" charset="0"/>
                                        </a:rPr>
                                        <m:t>𝑦</m:t>
                                      </m:r>
                                    </m:e>
                                    <m:sub>
                                      <m:r>
                                        <a:rPr lang="fr-FR" i="1">
                                          <a:latin typeface="Cambria Math" panose="02040503050406030204" pitchFamily="18" charset="0"/>
                                        </a:rPr>
                                        <m:t>𝑖</m:t>
                                      </m:r>
                                    </m:sub>
                                  </m:sSub>
                                  <m:r>
                                    <a:rPr lang="fr-FR" i="1">
                                      <a:latin typeface="Cambria Math" panose="02040503050406030204" pitchFamily="18" charset="0"/>
                                    </a:rPr>
                                    <m:t>−</m:t>
                                  </m:r>
                                  <m:acc>
                                    <m:accPr>
                                      <m:chr m:val="̅"/>
                                      <m:ctrlPr>
                                        <a:rPr lang="fr-FR" i="1">
                                          <a:latin typeface="Cambria Math" panose="02040503050406030204" pitchFamily="18" charset="0"/>
                                        </a:rPr>
                                      </m:ctrlPr>
                                    </m:accPr>
                                    <m:e>
                                      <m:r>
                                        <a:rPr lang="fr-FR" b="0" i="1" smtClean="0">
                                          <a:latin typeface="Cambria Math" panose="02040503050406030204" pitchFamily="18" charset="0"/>
                                        </a:rPr>
                                        <m:t>𝑌</m:t>
                                      </m:r>
                                    </m:e>
                                  </m:acc>
                                </m:e>
                              </m:d>
                            </m:e>
                            <m:sup>
                              <m:r>
                                <a:rPr lang="fr-FR" i="1">
                                  <a:latin typeface="Cambria Math" panose="02040503050406030204" pitchFamily="18" charset="0"/>
                                </a:rPr>
                                <m:t>2</m:t>
                              </m:r>
                            </m:sup>
                          </m:sSup>
                        </m:e>
                      </m:nary>
                      <m:r>
                        <a:rPr lang="fr-FR" b="0" i="1" smtClean="0">
                          <a:latin typeface="Cambria Math" panose="02040503050406030204" pitchFamily="18" charset="0"/>
                        </a:rPr>
                        <m:t>=</m:t>
                      </m:r>
                      <m:d>
                        <m:dPr>
                          <m:ctrlPr>
                            <a:rPr lang="fr-FR" b="0" i="1" smtClean="0">
                              <a:latin typeface="Cambria Math" panose="02040503050406030204" pitchFamily="18" charset="0"/>
                            </a:rPr>
                          </m:ctrlPr>
                        </m:dPr>
                        <m:e>
                          <m:f>
                            <m:fPr>
                              <m:ctrlPr>
                                <a:rPr lang="fr-FR" b="0" i="1" smtClean="0">
                                  <a:latin typeface="Cambria Math" panose="02040503050406030204" pitchFamily="18" charset="0"/>
                                </a:rPr>
                              </m:ctrlPr>
                            </m:fPr>
                            <m:num>
                              <m:r>
                                <a:rPr lang="fr-FR" b="0" i="1" smtClean="0">
                                  <a:latin typeface="Cambria Math" panose="02040503050406030204" pitchFamily="18" charset="0"/>
                                </a:rPr>
                                <m:t>1</m:t>
                              </m:r>
                            </m:num>
                            <m:den>
                              <m:r>
                                <a:rPr lang="fr-FR" b="0" i="1" smtClean="0">
                                  <a:latin typeface="Cambria Math" panose="02040503050406030204" pitchFamily="18" charset="0"/>
                                </a:rPr>
                                <m:t>𝑛</m:t>
                              </m:r>
                            </m:den>
                          </m:f>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𝑛</m:t>
                              </m:r>
                            </m:sup>
                            <m:e>
                              <m:sSubSup>
                                <m:sSubSupPr>
                                  <m:ctrlPr>
                                    <a:rPr lang="fr-FR" b="0" i="1" smtClean="0">
                                      <a:latin typeface="Cambria Math" panose="02040503050406030204" pitchFamily="18" charset="0"/>
                                    </a:rPr>
                                  </m:ctrlPr>
                                </m:sSubSupPr>
                                <m:e>
                                  <m:r>
                                    <a:rPr lang="fr-FR" b="0" i="1" smtClean="0">
                                      <a:latin typeface="Cambria Math" panose="02040503050406030204" pitchFamily="18" charset="0"/>
                                    </a:rPr>
                                    <m:t>𝑦</m:t>
                                  </m:r>
                                </m:e>
                                <m:sub>
                                  <m:r>
                                    <a:rPr lang="fr-FR" b="0" i="1" smtClean="0">
                                      <a:latin typeface="Cambria Math" panose="02040503050406030204" pitchFamily="18" charset="0"/>
                                    </a:rPr>
                                    <m:t>𝑖</m:t>
                                  </m:r>
                                </m:sub>
                                <m:sup>
                                  <m:r>
                                    <a:rPr lang="fr-FR" b="0" i="1" smtClean="0">
                                      <a:latin typeface="Cambria Math" panose="02040503050406030204" pitchFamily="18" charset="0"/>
                                    </a:rPr>
                                    <m:t>2</m:t>
                                  </m:r>
                                </m:sup>
                              </m:sSubSup>
                            </m:e>
                          </m:nary>
                        </m:e>
                      </m:d>
                      <m:r>
                        <a:rPr lang="fr-FR" b="0" i="1" smtClean="0">
                          <a:latin typeface="Cambria Math" panose="02040503050406030204" pitchFamily="18" charset="0"/>
                        </a:rPr>
                        <m:t>−</m:t>
                      </m:r>
                      <m:sSup>
                        <m:sSupPr>
                          <m:ctrlPr>
                            <a:rPr lang="fr-FR" b="0" i="1" smtClean="0">
                              <a:latin typeface="Cambria Math" panose="02040503050406030204" pitchFamily="18" charset="0"/>
                            </a:rPr>
                          </m:ctrlPr>
                        </m:sSupPr>
                        <m:e>
                          <m:acc>
                            <m:accPr>
                              <m:chr m:val="̅"/>
                              <m:ctrlPr>
                                <a:rPr lang="fr-FR" b="0" i="1" smtClean="0">
                                  <a:latin typeface="Cambria Math" panose="02040503050406030204" pitchFamily="18" charset="0"/>
                                </a:rPr>
                              </m:ctrlPr>
                            </m:accPr>
                            <m:e>
                              <m:r>
                                <a:rPr lang="fr-FR" b="0" i="1" smtClean="0">
                                  <a:latin typeface="Cambria Math" panose="02040503050406030204" pitchFamily="18" charset="0"/>
                                </a:rPr>
                                <m:t>𝑌</m:t>
                              </m:r>
                            </m:e>
                          </m:acc>
                        </m:e>
                        <m:sup>
                          <m:r>
                            <a:rPr lang="fr-FR" b="0" i="1" smtClean="0">
                              <a:latin typeface="Cambria Math" panose="02040503050406030204" pitchFamily="18" charset="0"/>
                            </a:rPr>
                            <m:t>2</m:t>
                          </m:r>
                        </m:sup>
                      </m:sSup>
                    </m:oMath>
                  </m:oMathPara>
                </a14:m>
                <a:endParaRPr lang="fr-FR" dirty="0"/>
              </a:p>
              <a:p>
                <a:pPr marL="0" indent="0">
                  <a:buNone/>
                </a:pPr>
                <a14:m>
                  <m:oMathPara xmlns:m="http://schemas.openxmlformats.org/officeDocument/2006/math">
                    <m:oMathParaPr>
                      <m:jc m:val="centerGroup"/>
                    </m:oMathParaPr>
                    <m:oMath xmlns:m="http://schemas.openxmlformats.org/officeDocument/2006/math">
                      <m:sSub>
                        <m:sSubPr>
                          <m:ctrlPr>
                            <a:rPr lang="fr-FR" i="1" smtClean="0">
                              <a:latin typeface="Cambria Math" panose="02040503050406030204" pitchFamily="18" charset="0"/>
                            </a:rPr>
                          </m:ctrlPr>
                        </m:sSubPr>
                        <m:e>
                          <m:r>
                            <a:rPr lang="fr-FR" i="1" smtClean="0">
                              <a:latin typeface="Cambria Math" panose="02040503050406030204" pitchFamily="18" charset="0"/>
                              <a:ea typeface="Cambria Math" panose="02040503050406030204" pitchFamily="18" charset="0"/>
                            </a:rPr>
                            <m:t>𝜎</m:t>
                          </m:r>
                        </m:e>
                        <m:sub>
                          <m:r>
                            <a:rPr lang="fr-FR" b="0" i="1" smtClean="0">
                              <a:latin typeface="Cambria Math" panose="02040503050406030204" pitchFamily="18" charset="0"/>
                              <a:ea typeface="Cambria Math" panose="02040503050406030204" pitchFamily="18" charset="0"/>
                            </a:rPr>
                            <m:t>𝑌</m:t>
                          </m:r>
                        </m:sub>
                      </m:sSub>
                      <m:r>
                        <a:rPr lang="fr-FR" b="0" i="1" smtClean="0">
                          <a:latin typeface="Cambria Math" panose="02040503050406030204" pitchFamily="18" charset="0"/>
                        </a:rPr>
                        <m:t>=</m:t>
                      </m:r>
                      <m:rad>
                        <m:radPr>
                          <m:degHide m:val="on"/>
                          <m:ctrlPr>
                            <a:rPr lang="fr-FR" b="0" i="1" smtClean="0">
                              <a:latin typeface="Cambria Math" panose="02040503050406030204" pitchFamily="18" charset="0"/>
                            </a:rPr>
                          </m:ctrlPr>
                        </m:radPr>
                        <m:deg/>
                        <m:e>
                          <m:r>
                            <a:rPr lang="fr-FR" b="0" i="1" smtClean="0">
                              <a:latin typeface="Cambria Math" panose="02040503050406030204" pitchFamily="18" charset="0"/>
                            </a:rPr>
                            <m:t>𝑉</m:t>
                          </m:r>
                          <m:d>
                            <m:dPr>
                              <m:ctrlPr>
                                <a:rPr lang="fr-FR" b="0" i="1" smtClean="0">
                                  <a:latin typeface="Cambria Math" panose="02040503050406030204" pitchFamily="18" charset="0"/>
                                </a:rPr>
                              </m:ctrlPr>
                            </m:dPr>
                            <m:e>
                              <m:r>
                                <a:rPr lang="fr-FR" b="0" i="1" smtClean="0">
                                  <a:latin typeface="Cambria Math" panose="02040503050406030204" pitchFamily="18" charset="0"/>
                                </a:rPr>
                                <m:t>𝑌</m:t>
                              </m:r>
                            </m:e>
                          </m:d>
                        </m:e>
                      </m:rad>
                      <m:r>
                        <a:rPr lang="fr-FR" b="0" i="1" smtClean="0">
                          <a:latin typeface="Cambria Math" panose="02040503050406030204" pitchFamily="18" charset="0"/>
                        </a:rPr>
                        <m:t>=</m:t>
                      </m:r>
                      <m:rad>
                        <m:radPr>
                          <m:degHide m:val="on"/>
                          <m:ctrlPr>
                            <a:rPr lang="fr-FR" b="0" i="1" smtClean="0">
                              <a:latin typeface="Cambria Math" panose="02040503050406030204" pitchFamily="18" charset="0"/>
                            </a:rPr>
                          </m:ctrlPr>
                        </m:radPr>
                        <m:deg/>
                        <m:e>
                          <m:sSubSup>
                            <m:sSubSupPr>
                              <m:ctrlPr>
                                <a:rPr lang="fr-FR" b="0" i="1" smtClean="0">
                                  <a:latin typeface="Cambria Math" panose="02040503050406030204" pitchFamily="18" charset="0"/>
                                </a:rPr>
                              </m:ctrlPr>
                            </m:sSubSupPr>
                            <m:e>
                              <m:r>
                                <a:rPr lang="fr-FR" b="0" i="1" smtClean="0">
                                  <a:latin typeface="Cambria Math" panose="02040503050406030204" pitchFamily="18" charset="0"/>
                                  <a:ea typeface="Cambria Math" panose="02040503050406030204" pitchFamily="18" charset="0"/>
                                </a:rPr>
                                <m:t>𝜎</m:t>
                              </m:r>
                            </m:e>
                            <m:sub>
                              <m:r>
                                <a:rPr lang="fr-FR" b="0" i="1" smtClean="0">
                                  <a:latin typeface="Cambria Math" panose="02040503050406030204" pitchFamily="18" charset="0"/>
                                  <a:ea typeface="Cambria Math" panose="02040503050406030204" pitchFamily="18" charset="0"/>
                                </a:rPr>
                                <m:t>𝑌</m:t>
                              </m:r>
                            </m:sub>
                            <m:sup>
                              <m:r>
                                <a:rPr lang="fr-FR" b="0" i="1" smtClean="0">
                                  <a:latin typeface="Cambria Math" panose="02040503050406030204" pitchFamily="18" charset="0"/>
                                </a:rPr>
                                <m:t>2</m:t>
                              </m:r>
                            </m:sup>
                          </m:sSubSup>
                        </m:e>
                      </m:rad>
                    </m:oMath>
                  </m:oMathPara>
                </a14:m>
                <a:endParaRPr lang="fr-FR"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838200" y="785611"/>
                <a:ext cx="10515600" cy="5391352"/>
              </a:xfrm>
              <a:blipFill rotWithShape="0">
                <a:blip r:embed="rId2"/>
                <a:stretch>
                  <a:fillRect l="-1217" t="-1923"/>
                </a:stretch>
              </a:blipFill>
            </p:spPr>
            <p:txBody>
              <a:bodyPr/>
              <a:lstStyle/>
              <a:p>
                <a:r>
                  <a:rPr lang="fr-FR">
                    <a:noFill/>
                  </a:rPr>
                  <a:t> </a:t>
                </a:r>
              </a:p>
            </p:txBody>
          </p:sp>
        </mc:Fallback>
      </mc:AlternateContent>
    </p:spTree>
    <p:extLst>
      <p:ext uri="{BB962C8B-B14F-4D97-AF65-F5344CB8AC3E}">
        <p14:creationId xmlns:p14="http://schemas.microsoft.com/office/powerpoint/2010/main" val="9550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759854"/>
                <a:ext cx="10515600" cy="5417109"/>
              </a:xfrm>
            </p:spPr>
            <p:txBody>
              <a:bodyPr/>
              <a:lstStyle/>
              <a:p>
                <a:pPr marL="0" indent="0">
                  <a:buNone/>
                </a:pPr>
                <a:endParaRPr lang="fr-FR" i="1" dirty="0">
                  <a:latin typeface="Cambria Math" panose="02040503050406030204" pitchFamily="18" charset="0"/>
                </a:endParaRPr>
              </a:p>
              <a:p>
                <a:pPr marL="0" indent="0">
                  <a:buNone/>
                </a:pPr>
                <a:r>
                  <a:rPr lang="fr-FR" sz="2400" i="1" dirty="0">
                    <a:solidFill>
                      <a:srgbClr val="00B050"/>
                    </a:solidFill>
                    <a:latin typeface="Cambria Math" panose="02040503050406030204" pitchFamily="18" charset="0"/>
                  </a:rPr>
                  <a:t>La Covariance </a:t>
                </a:r>
              </a:p>
              <a:p>
                <a:pPr marL="0" indent="0">
                  <a:buNone/>
                </a:pPr>
                <a14:m>
                  <m:oMathPara xmlns:m="http://schemas.openxmlformats.org/officeDocument/2006/math">
                    <m:oMathParaPr>
                      <m:jc m:val="centerGroup"/>
                    </m:oMathParaPr>
                    <m:oMath xmlns:m="http://schemas.openxmlformats.org/officeDocument/2006/math">
                      <m:r>
                        <a:rPr lang="fr-FR" sz="2400" b="1" i="1">
                          <a:latin typeface="Cambria Math" panose="02040503050406030204" pitchFamily="18" charset="0"/>
                        </a:rPr>
                        <m:t>𝑪𝒐𝒗</m:t>
                      </m:r>
                      <m:d>
                        <m:dPr>
                          <m:ctrlPr>
                            <a:rPr lang="fr-FR" sz="2400" b="1" i="1">
                              <a:latin typeface="Cambria Math" panose="02040503050406030204" pitchFamily="18" charset="0"/>
                            </a:rPr>
                          </m:ctrlPr>
                        </m:dPr>
                        <m:e>
                          <m:r>
                            <a:rPr lang="fr-FR" sz="2400" b="1" i="1">
                              <a:latin typeface="Cambria Math" panose="02040503050406030204" pitchFamily="18" charset="0"/>
                            </a:rPr>
                            <m:t>𝑿</m:t>
                          </m:r>
                          <m:r>
                            <a:rPr lang="fr-FR" sz="2400" b="1" i="1">
                              <a:latin typeface="Cambria Math" panose="02040503050406030204" pitchFamily="18" charset="0"/>
                            </a:rPr>
                            <m:t>,</m:t>
                          </m:r>
                          <m:r>
                            <a:rPr lang="fr-FR" sz="2400" b="1" i="1">
                              <a:latin typeface="Cambria Math" panose="02040503050406030204" pitchFamily="18" charset="0"/>
                            </a:rPr>
                            <m:t>𝒀</m:t>
                          </m:r>
                        </m:e>
                      </m:d>
                      <m:r>
                        <a:rPr lang="fr-FR" sz="2400" b="1" i="1" smtClean="0">
                          <a:latin typeface="Cambria Math" panose="02040503050406030204" pitchFamily="18" charset="0"/>
                        </a:rPr>
                        <m:t>=</m:t>
                      </m:r>
                      <m:sSub>
                        <m:sSubPr>
                          <m:ctrlPr>
                            <a:rPr lang="fr-FR" sz="2400" b="1" i="1" smtClean="0">
                              <a:latin typeface="Cambria Math" panose="02040503050406030204" pitchFamily="18" charset="0"/>
                            </a:rPr>
                          </m:ctrlPr>
                        </m:sSubPr>
                        <m:e>
                          <m:r>
                            <a:rPr lang="fr-FR" sz="2400" b="1" i="1" smtClean="0">
                              <a:latin typeface="Cambria Math" panose="02040503050406030204" pitchFamily="18" charset="0"/>
                              <a:ea typeface="Cambria Math" panose="02040503050406030204" pitchFamily="18" charset="0"/>
                            </a:rPr>
                            <m:t>𝝈</m:t>
                          </m:r>
                        </m:e>
                        <m:sub>
                          <m:r>
                            <a:rPr lang="fr-FR" sz="2400" b="1" i="1" smtClean="0">
                              <a:latin typeface="Cambria Math" panose="02040503050406030204" pitchFamily="18" charset="0"/>
                            </a:rPr>
                            <m:t>𝑿𝒀</m:t>
                          </m:r>
                        </m:sub>
                      </m:sSub>
                      <m:r>
                        <a:rPr lang="fr-FR" sz="2400" b="1" i="1">
                          <a:latin typeface="Cambria Math" panose="02040503050406030204" pitchFamily="18" charset="0"/>
                        </a:rPr>
                        <m:t>=</m:t>
                      </m:r>
                      <m:f>
                        <m:fPr>
                          <m:ctrlPr>
                            <a:rPr lang="fr-FR" sz="2400" b="1" i="1">
                              <a:latin typeface="Cambria Math" panose="02040503050406030204" pitchFamily="18" charset="0"/>
                            </a:rPr>
                          </m:ctrlPr>
                        </m:fPr>
                        <m:num>
                          <m:r>
                            <a:rPr lang="fr-FR" sz="2400" b="1" i="1">
                              <a:latin typeface="Cambria Math" panose="02040503050406030204" pitchFamily="18" charset="0"/>
                            </a:rPr>
                            <m:t>𝟏</m:t>
                          </m:r>
                        </m:num>
                        <m:den>
                          <m:r>
                            <a:rPr lang="fr-FR" sz="2400" b="1" i="1">
                              <a:latin typeface="Cambria Math" panose="02040503050406030204" pitchFamily="18" charset="0"/>
                            </a:rPr>
                            <m:t>𝒏</m:t>
                          </m:r>
                        </m:den>
                      </m:f>
                      <m:nary>
                        <m:naryPr>
                          <m:chr m:val="∑"/>
                          <m:ctrlPr>
                            <a:rPr lang="fr-FR" sz="2400" b="1" i="1">
                              <a:latin typeface="Cambria Math" panose="02040503050406030204" pitchFamily="18" charset="0"/>
                            </a:rPr>
                          </m:ctrlPr>
                        </m:naryPr>
                        <m:sub>
                          <m:r>
                            <m:rPr>
                              <m:brk m:alnAt="23"/>
                            </m:rPr>
                            <a:rPr lang="fr-FR" sz="2400" b="1" i="1">
                              <a:latin typeface="Cambria Math" panose="02040503050406030204" pitchFamily="18" charset="0"/>
                            </a:rPr>
                            <m:t>𝒊</m:t>
                          </m:r>
                          <m:r>
                            <a:rPr lang="fr-FR" sz="2400" b="1" i="1">
                              <a:latin typeface="Cambria Math" panose="02040503050406030204" pitchFamily="18" charset="0"/>
                            </a:rPr>
                            <m:t>=</m:t>
                          </m:r>
                          <m:r>
                            <m:rPr>
                              <m:brk m:alnAt="23"/>
                            </m:rPr>
                            <a:rPr lang="fr-FR" sz="2400" b="1" i="1">
                              <a:latin typeface="Cambria Math" panose="02040503050406030204" pitchFamily="18" charset="0"/>
                            </a:rPr>
                            <m:t>𝟏</m:t>
                          </m:r>
                        </m:sub>
                        <m:sup>
                          <m:r>
                            <a:rPr lang="fr-FR" sz="2400" b="1" i="1">
                              <a:latin typeface="Cambria Math" panose="02040503050406030204" pitchFamily="18" charset="0"/>
                            </a:rPr>
                            <m:t>𝒏</m:t>
                          </m:r>
                        </m:sup>
                        <m:e>
                          <m:d>
                            <m:dPr>
                              <m:ctrlPr>
                                <a:rPr lang="fr-FR" sz="2400" b="1" i="1">
                                  <a:latin typeface="Cambria Math" panose="02040503050406030204" pitchFamily="18" charset="0"/>
                                </a:rPr>
                              </m:ctrlPr>
                            </m:dPr>
                            <m:e>
                              <m:sSub>
                                <m:sSubPr>
                                  <m:ctrlPr>
                                    <a:rPr lang="fr-FR" sz="2400" b="1" i="1">
                                      <a:latin typeface="Cambria Math" panose="02040503050406030204" pitchFamily="18" charset="0"/>
                                    </a:rPr>
                                  </m:ctrlPr>
                                </m:sSubPr>
                                <m:e>
                                  <m:r>
                                    <a:rPr lang="fr-FR" sz="2400" b="1" i="1">
                                      <a:latin typeface="Cambria Math" panose="02040503050406030204" pitchFamily="18" charset="0"/>
                                    </a:rPr>
                                    <m:t>𝒙</m:t>
                                  </m:r>
                                </m:e>
                                <m:sub>
                                  <m:r>
                                    <a:rPr lang="fr-FR" sz="2400" b="1" i="1">
                                      <a:latin typeface="Cambria Math" panose="02040503050406030204" pitchFamily="18" charset="0"/>
                                    </a:rPr>
                                    <m:t>𝒊</m:t>
                                  </m:r>
                                </m:sub>
                              </m:sSub>
                              <m:r>
                                <a:rPr lang="fr-FR" sz="2400" b="1" i="1">
                                  <a:latin typeface="Cambria Math" panose="02040503050406030204" pitchFamily="18" charset="0"/>
                                </a:rPr>
                                <m:t>−</m:t>
                              </m:r>
                              <m:acc>
                                <m:accPr>
                                  <m:chr m:val="̅"/>
                                  <m:ctrlPr>
                                    <a:rPr lang="fr-FR" sz="2400" b="1" i="1">
                                      <a:latin typeface="Cambria Math" panose="02040503050406030204" pitchFamily="18" charset="0"/>
                                    </a:rPr>
                                  </m:ctrlPr>
                                </m:accPr>
                                <m:e>
                                  <m:r>
                                    <a:rPr lang="fr-FR" sz="2400" b="1" i="1">
                                      <a:latin typeface="Cambria Math" panose="02040503050406030204" pitchFamily="18" charset="0"/>
                                    </a:rPr>
                                    <m:t>𝑿</m:t>
                                  </m:r>
                                </m:e>
                              </m:acc>
                            </m:e>
                          </m:d>
                          <m:d>
                            <m:dPr>
                              <m:ctrlPr>
                                <a:rPr lang="fr-FR" sz="2400" b="1" i="1">
                                  <a:latin typeface="Cambria Math" panose="02040503050406030204" pitchFamily="18" charset="0"/>
                                </a:rPr>
                              </m:ctrlPr>
                            </m:dPr>
                            <m:e>
                              <m:sSub>
                                <m:sSubPr>
                                  <m:ctrlPr>
                                    <a:rPr lang="fr-FR" sz="2400" b="1" i="1">
                                      <a:latin typeface="Cambria Math" panose="02040503050406030204" pitchFamily="18" charset="0"/>
                                    </a:rPr>
                                  </m:ctrlPr>
                                </m:sSubPr>
                                <m:e>
                                  <m:r>
                                    <a:rPr lang="fr-FR" sz="2400" b="1" i="1">
                                      <a:latin typeface="Cambria Math" panose="02040503050406030204" pitchFamily="18" charset="0"/>
                                    </a:rPr>
                                    <m:t>𝒚</m:t>
                                  </m:r>
                                </m:e>
                                <m:sub>
                                  <m:r>
                                    <a:rPr lang="fr-FR" sz="2400" b="1" i="1">
                                      <a:latin typeface="Cambria Math" panose="02040503050406030204" pitchFamily="18" charset="0"/>
                                    </a:rPr>
                                    <m:t>𝒊</m:t>
                                  </m:r>
                                </m:sub>
                              </m:sSub>
                              <m:r>
                                <a:rPr lang="fr-FR" sz="2400" b="1" i="1">
                                  <a:latin typeface="Cambria Math" panose="02040503050406030204" pitchFamily="18" charset="0"/>
                                </a:rPr>
                                <m:t>−</m:t>
                              </m:r>
                              <m:acc>
                                <m:accPr>
                                  <m:chr m:val="̅"/>
                                  <m:ctrlPr>
                                    <a:rPr lang="fr-FR" sz="2400" b="1" i="1">
                                      <a:latin typeface="Cambria Math" panose="02040503050406030204" pitchFamily="18" charset="0"/>
                                    </a:rPr>
                                  </m:ctrlPr>
                                </m:accPr>
                                <m:e>
                                  <m:r>
                                    <a:rPr lang="fr-FR" sz="2400" b="1" i="1">
                                      <a:latin typeface="Cambria Math" panose="02040503050406030204" pitchFamily="18" charset="0"/>
                                    </a:rPr>
                                    <m:t>𝒀</m:t>
                                  </m:r>
                                </m:e>
                              </m:acc>
                            </m:e>
                          </m:d>
                        </m:e>
                      </m:nary>
                    </m:oMath>
                  </m:oMathPara>
                </a14:m>
                <a:endParaRPr lang="fr-FR" sz="2400" b="1" dirty="0"/>
              </a:p>
              <a:p>
                <a:pPr marL="0" indent="0">
                  <a:buNone/>
                </a:pPr>
                <a:r>
                  <a:rPr lang="fr-FR" sz="2400" i="1" dirty="0">
                    <a:solidFill>
                      <a:srgbClr val="00B050"/>
                    </a:solidFill>
                    <a:latin typeface="Cambria Math" panose="02040503050406030204" pitchFamily="18" charset="0"/>
                  </a:rPr>
                  <a:t>Proposition:</a:t>
                </a:r>
                <a:r>
                  <a:rPr lang="fr-FR" sz="2400" dirty="0"/>
                  <a:t> la covariance est donnée aussi par la formule suivante:</a:t>
                </a:r>
              </a:p>
              <a:p>
                <a:pPr marL="0" indent="0">
                  <a:buNone/>
                </a:pPr>
                <a:endParaRPr lang="fr-FR" sz="2400" dirty="0"/>
              </a:p>
              <a:p>
                <a:pPr marL="0" indent="0">
                  <a:buNone/>
                </a:pPr>
                <a14:m>
                  <m:oMathPara xmlns:m="http://schemas.openxmlformats.org/officeDocument/2006/math">
                    <m:oMathParaPr>
                      <m:jc m:val="centerGroup"/>
                    </m:oMathParaPr>
                    <m:oMath xmlns:m="http://schemas.openxmlformats.org/officeDocument/2006/math">
                      <m:r>
                        <a:rPr lang="fr-FR" sz="2400" i="1">
                          <a:latin typeface="Cambria Math" panose="02040503050406030204" pitchFamily="18" charset="0"/>
                        </a:rPr>
                        <m:t>𝐶𝑜𝑣</m:t>
                      </m:r>
                      <m:d>
                        <m:dPr>
                          <m:ctrlPr>
                            <a:rPr lang="fr-FR" sz="2400" i="1">
                              <a:latin typeface="Cambria Math" panose="02040503050406030204" pitchFamily="18" charset="0"/>
                            </a:rPr>
                          </m:ctrlPr>
                        </m:dPr>
                        <m:e>
                          <m:r>
                            <a:rPr lang="fr-FR" sz="2400" i="1">
                              <a:latin typeface="Cambria Math" panose="02040503050406030204" pitchFamily="18" charset="0"/>
                            </a:rPr>
                            <m:t>𝑋</m:t>
                          </m:r>
                          <m:r>
                            <a:rPr lang="fr-FR" sz="2400" i="1">
                              <a:latin typeface="Cambria Math" panose="02040503050406030204" pitchFamily="18" charset="0"/>
                            </a:rPr>
                            <m:t>,</m:t>
                          </m:r>
                          <m:r>
                            <a:rPr lang="fr-FR" sz="2400" i="1">
                              <a:latin typeface="Cambria Math" panose="02040503050406030204" pitchFamily="18" charset="0"/>
                            </a:rPr>
                            <m:t>𝑌</m:t>
                          </m:r>
                        </m:e>
                      </m:d>
                      <m:r>
                        <a:rPr lang="fr-FR" sz="2400" i="1">
                          <a:latin typeface="Cambria Math" panose="02040503050406030204" pitchFamily="18" charset="0"/>
                        </a:rPr>
                        <m:t>=</m:t>
                      </m:r>
                      <m:sSub>
                        <m:sSubPr>
                          <m:ctrlPr>
                            <a:rPr lang="fr-FR" sz="2400" i="1">
                              <a:latin typeface="Cambria Math" panose="02040503050406030204" pitchFamily="18" charset="0"/>
                            </a:rPr>
                          </m:ctrlPr>
                        </m:sSubPr>
                        <m:e>
                          <m:r>
                            <a:rPr lang="fr-FR" sz="2400" i="1">
                              <a:latin typeface="Cambria Math" panose="02040503050406030204" pitchFamily="18" charset="0"/>
                              <a:ea typeface="Cambria Math" panose="02040503050406030204" pitchFamily="18" charset="0"/>
                            </a:rPr>
                            <m:t>𝜎</m:t>
                          </m:r>
                        </m:e>
                        <m:sub>
                          <m:r>
                            <a:rPr lang="fr-FR" sz="2400" i="1">
                              <a:latin typeface="Cambria Math" panose="02040503050406030204" pitchFamily="18" charset="0"/>
                            </a:rPr>
                            <m:t>𝑋𝑌</m:t>
                          </m:r>
                        </m:sub>
                      </m:sSub>
                      <m:r>
                        <a:rPr lang="fr-FR" sz="2400" b="0" i="1" smtClean="0">
                          <a:latin typeface="Cambria Math" panose="02040503050406030204" pitchFamily="18" charset="0"/>
                        </a:rPr>
                        <m:t>=</m:t>
                      </m:r>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m:rPr>
                              <m:brk m:alnAt="23"/>
                            </m:rPr>
                            <a:rPr lang="fr-FR" sz="2400" i="1">
                              <a:latin typeface="Cambria Math" panose="02040503050406030204" pitchFamily="18" charset="0"/>
                            </a:rPr>
                            <m:t>𝑖</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i="1">
                              <a:latin typeface="Cambria Math" panose="02040503050406030204" pitchFamily="18" charset="0"/>
                            </a:rPr>
                            <m:t>𝑛</m:t>
                          </m:r>
                        </m:sup>
                        <m:e>
                          <m:sSub>
                            <m:sSubPr>
                              <m:ctrlPr>
                                <a:rPr lang="fr-FR" sz="2400" i="1">
                                  <a:latin typeface="Cambria Math" panose="02040503050406030204" pitchFamily="18" charset="0"/>
                                </a:rPr>
                              </m:ctrlPr>
                            </m:sSubPr>
                            <m:e>
                              <m:r>
                                <a:rPr lang="fr-FR" sz="2400" i="1">
                                  <a:latin typeface="Cambria Math" panose="02040503050406030204" pitchFamily="18" charset="0"/>
                                </a:rPr>
                                <m:t>𝑥</m:t>
                              </m:r>
                            </m:e>
                            <m:sub>
                              <m:r>
                                <a:rPr lang="fr-FR" sz="2400" i="1">
                                  <a:latin typeface="Cambria Math" panose="02040503050406030204" pitchFamily="18" charset="0"/>
                                </a:rPr>
                                <m:t>𝑖</m:t>
                              </m:r>
                            </m:sub>
                          </m:sSub>
                          <m:sSub>
                            <m:sSubPr>
                              <m:ctrlPr>
                                <a:rPr lang="fr-FR" sz="2400" i="1">
                                  <a:latin typeface="Cambria Math" panose="02040503050406030204" pitchFamily="18" charset="0"/>
                                </a:rPr>
                              </m:ctrlPr>
                            </m:sSubPr>
                            <m:e>
                              <m:r>
                                <a:rPr lang="fr-FR" sz="2400" i="1">
                                  <a:latin typeface="Cambria Math" panose="02040503050406030204" pitchFamily="18" charset="0"/>
                                </a:rPr>
                                <m:t>𝑦</m:t>
                              </m:r>
                            </m:e>
                            <m:sub>
                              <m:r>
                                <a:rPr lang="fr-FR" sz="2400" i="1">
                                  <a:latin typeface="Cambria Math" panose="02040503050406030204" pitchFamily="18" charset="0"/>
                                </a:rPr>
                                <m:t>𝑖</m:t>
                              </m:r>
                            </m:sub>
                          </m:sSub>
                          <m:r>
                            <a:rPr lang="fr-FR" sz="2400" i="1">
                              <a:latin typeface="Cambria Math" panose="02040503050406030204" pitchFamily="18" charset="0"/>
                            </a:rPr>
                            <m:t>−</m:t>
                          </m:r>
                          <m:acc>
                            <m:accPr>
                              <m:chr m:val="̅"/>
                              <m:ctrlPr>
                                <a:rPr lang="fr-FR" sz="2400" i="1">
                                  <a:latin typeface="Cambria Math" panose="02040503050406030204" pitchFamily="18" charset="0"/>
                                </a:rPr>
                              </m:ctrlPr>
                            </m:accPr>
                            <m:e>
                              <m:r>
                                <a:rPr lang="fr-FR" sz="2400" i="1">
                                  <a:latin typeface="Cambria Math" panose="02040503050406030204" pitchFamily="18" charset="0"/>
                                </a:rPr>
                                <m:t>𝑋</m:t>
                              </m:r>
                            </m:e>
                          </m:acc>
                          <m:acc>
                            <m:accPr>
                              <m:chr m:val="̅"/>
                              <m:ctrlPr>
                                <a:rPr lang="fr-FR" sz="2400" i="1">
                                  <a:latin typeface="Cambria Math" panose="02040503050406030204" pitchFamily="18" charset="0"/>
                                </a:rPr>
                              </m:ctrlPr>
                            </m:accPr>
                            <m:e>
                              <m:r>
                                <a:rPr lang="fr-FR" sz="2400" i="1">
                                  <a:latin typeface="Cambria Math" panose="02040503050406030204" pitchFamily="18" charset="0"/>
                                </a:rPr>
                                <m:t>𝑌</m:t>
                              </m:r>
                            </m:e>
                          </m:acc>
                        </m:e>
                      </m:nary>
                    </m:oMath>
                  </m:oMathPara>
                </a14:m>
                <a:endParaRPr lang="fr-FR"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759854"/>
                <a:ext cx="10515600" cy="5417109"/>
              </a:xfrm>
              <a:blipFill>
                <a:blip r:embed="rId2"/>
                <a:stretch>
                  <a:fillRect l="-928"/>
                </a:stretch>
              </a:blipFill>
            </p:spPr>
            <p:txBody>
              <a:bodyPr/>
              <a:lstStyle/>
              <a:p>
                <a:r>
                  <a:rPr lang="fr-FR">
                    <a:noFill/>
                  </a:rPr>
                  <a:t> </a:t>
                </a:r>
              </a:p>
            </p:txBody>
          </p:sp>
        </mc:Fallback>
      </mc:AlternateContent>
    </p:spTree>
    <p:extLst>
      <p:ext uri="{BB962C8B-B14F-4D97-AF65-F5344CB8AC3E}">
        <p14:creationId xmlns:p14="http://schemas.microsoft.com/office/powerpoint/2010/main" val="1999338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515155"/>
                <a:ext cx="10515600" cy="5661808"/>
              </a:xfrm>
            </p:spPr>
            <p:txBody>
              <a:bodyPr/>
              <a:lstStyle/>
              <a:p>
                <a:pPr marL="0" indent="0">
                  <a:buNone/>
                </a:pPr>
                <a:endParaRPr lang="fr-FR" dirty="0"/>
              </a:p>
              <a:p>
                <a:pPr marL="0" indent="0">
                  <a:buNone/>
                </a:pPr>
                <a:r>
                  <a:rPr lang="fr-FR" dirty="0"/>
                  <a:t>Exemple </a:t>
                </a:r>
              </a:p>
              <a:p>
                <a:pPr marL="0" indent="0">
                  <a:buNone/>
                </a:pPr>
                <a:endParaRPr lang="fr-FR" dirty="0"/>
              </a:p>
              <a:p>
                <a:pPr marL="0" indent="0">
                  <a:buNone/>
                </a:pPr>
                <a:endParaRPr lang="fr-FR" dirty="0"/>
              </a:p>
              <a:p>
                <a:pPr marL="0" indent="0">
                  <a:buNone/>
                </a:pPr>
                <a:endParaRPr lang="fr-FR" dirty="0"/>
              </a:p>
              <a:p>
                <a:pPr marL="0" indent="0">
                  <a:buNone/>
                </a:pPr>
                <a14:m>
                  <m:oMathPara xmlns:m="http://schemas.openxmlformats.org/officeDocument/2006/math">
                    <m:oMathParaPr>
                      <m:jc m:val="center"/>
                    </m:oMathParaPr>
                    <m:oMath xmlns:m="http://schemas.openxmlformats.org/officeDocument/2006/math">
                      <m:acc>
                        <m:accPr>
                          <m:chr m:val="̅"/>
                          <m:ctrlPr>
                            <a:rPr lang="fr-FR" sz="2400" i="1">
                              <a:latin typeface="Cambria Math" panose="02040503050406030204" pitchFamily="18" charset="0"/>
                            </a:rPr>
                          </m:ctrlPr>
                        </m:accPr>
                        <m:e>
                          <m:r>
                            <a:rPr lang="fr-FR" sz="2400" i="1">
                              <a:latin typeface="Cambria Math" panose="02040503050406030204" pitchFamily="18" charset="0"/>
                            </a:rPr>
                            <m:t>𝑋</m:t>
                          </m:r>
                        </m:e>
                      </m:acc>
                      <m:r>
                        <a:rPr lang="fr-FR" sz="2400" i="1">
                          <a:latin typeface="Cambria Math" panose="02040503050406030204" pitchFamily="18" charset="0"/>
                        </a:rPr>
                        <m:t>=</m:t>
                      </m:r>
                      <m:f>
                        <m:fPr>
                          <m:ctrlPr>
                            <a:rPr lang="fr-FR" sz="2400" i="1">
                              <a:latin typeface="Cambria Math" panose="02040503050406030204" pitchFamily="18" charset="0"/>
                            </a:rPr>
                          </m:ctrlPr>
                        </m:fPr>
                        <m:num>
                          <m:d>
                            <m:dPr>
                              <m:ctrlPr>
                                <a:rPr lang="fr-FR" sz="2400" i="1">
                                  <a:latin typeface="Cambria Math" panose="02040503050406030204" pitchFamily="18" charset="0"/>
                                </a:rPr>
                              </m:ctrlPr>
                            </m:dPr>
                            <m:e>
                              <m:r>
                                <a:rPr lang="fr-FR" sz="2400" i="1">
                                  <a:latin typeface="Cambria Math" panose="02040503050406030204" pitchFamily="18" charset="0"/>
                                </a:rPr>
                                <m:t>10+15+20+30+35</m:t>
                              </m:r>
                            </m:e>
                          </m:d>
                        </m:num>
                        <m:den>
                          <m:r>
                            <a:rPr lang="fr-FR" sz="2400" i="1">
                              <a:latin typeface="Cambria Math" panose="02040503050406030204" pitchFamily="18" charset="0"/>
                            </a:rPr>
                            <m:t>5</m:t>
                          </m:r>
                        </m:den>
                      </m:f>
                      <m:r>
                        <a:rPr lang="fr-FR" sz="2400" i="1">
                          <a:latin typeface="Cambria Math" panose="02040503050406030204" pitchFamily="18" charset="0"/>
                        </a:rPr>
                        <m:t>=22</m:t>
                      </m:r>
                    </m:oMath>
                  </m:oMathPara>
                </a14:m>
                <a:endParaRPr lang="fr-FR" sz="2400" dirty="0"/>
              </a:p>
              <a:p>
                <a:pPr marL="0" indent="0">
                  <a:buNone/>
                </a:pPr>
                <a14:m>
                  <m:oMathPara xmlns:m="http://schemas.openxmlformats.org/officeDocument/2006/math">
                    <m:oMathParaPr>
                      <m:jc m:val="centerGroup"/>
                    </m:oMathParaPr>
                    <m:oMath xmlns:m="http://schemas.openxmlformats.org/officeDocument/2006/math">
                      <m:acc>
                        <m:accPr>
                          <m:chr m:val="̅"/>
                          <m:ctrlPr>
                            <a:rPr lang="fr-FR" sz="2400" i="1">
                              <a:latin typeface="Cambria Math" panose="02040503050406030204" pitchFamily="18" charset="0"/>
                            </a:rPr>
                          </m:ctrlPr>
                        </m:accPr>
                        <m:e>
                          <m:r>
                            <a:rPr lang="fr-FR" sz="2400" i="1">
                              <a:latin typeface="Cambria Math" panose="02040503050406030204" pitchFamily="18" charset="0"/>
                            </a:rPr>
                            <m:t>𝑌</m:t>
                          </m:r>
                        </m:e>
                      </m:acc>
                      <m:r>
                        <a:rPr lang="fr-FR" sz="2400" i="1">
                          <a:latin typeface="Cambria Math" panose="02040503050406030204" pitchFamily="18" charset="0"/>
                        </a:rPr>
                        <m:t>=</m:t>
                      </m:r>
                      <m:f>
                        <m:fPr>
                          <m:ctrlPr>
                            <a:rPr lang="fr-FR" sz="2400" i="1">
                              <a:latin typeface="Cambria Math" panose="02040503050406030204" pitchFamily="18" charset="0"/>
                            </a:rPr>
                          </m:ctrlPr>
                        </m:fPr>
                        <m:num>
                          <m:d>
                            <m:dPr>
                              <m:ctrlPr>
                                <a:rPr lang="fr-FR" sz="2400" i="1">
                                  <a:latin typeface="Cambria Math" panose="02040503050406030204" pitchFamily="18" charset="0"/>
                                </a:rPr>
                              </m:ctrlPr>
                            </m:dPr>
                            <m:e>
                              <m:r>
                                <a:rPr lang="fr-FR" sz="2400" i="1">
                                  <a:latin typeface="Cambria Math" panose="02040503050406030204" pitchFamily="18" charset="0"/>
                                </a:rPr>
                                <m:t>400+700+800+900+950</m:t>
                              </m:r>
                            </m:e>
                          </m:d>
                        </m:num>
                        <m:den>
                          <m:r>
                            <a:rPr lang="fr-FR" sz="2400" i="1">
                              <a:latin typeface="Cambria Math" panose="02040503050406030204" pitchFamily="18" charset="0"/>
                            </a:rPr>
                            <m:t>5</m:t>
                          </m:r>
                        </m:den>
                      </m:f>
                      <m:r>
                        <a:rPr lang="fr-FR" sz="2400" i="1">
                          <a:latin typeface="Cambria Math" panose="02040503050406030204" pitchFamily="18" charset="0"/>
                        </a:rPr>
                        <m:t>=750</m:t>
                      </m:r>
                    </m:oMath>
                  </m:oMathPara>
                </a14:m>
                <a:endParaRPr lang="fr-FR" sz="2400" dirty="0"/>
              </a:p>
              <a:p>
                <a:pPr marL="0" indent="0">
                  <a:buNone/>
                </a:pPr>
                <a14:m>
                  <m:oMathPara xmlns:m="http://schemas.openxmlformats.org/officeDocument/2006/math">
                    <m:oMathParaPr>
                      <m:jc m:val="centerGroup"/>
                    </m:oMathParaPr>
                    <m:oMath xmlns:m="http://schemas.openxmlformats.org/officeDocument/2006/math">
                      <m:r>
                        <a:rPr lang="fr-FR" sz="2400" i="1">
                          <a:latin typeface="Cambria Math" panose="02040503050406030204" pitchFamily="18" charset="0"/>
                        </a:rPr>
                        <m:t>𝑉</m:t>
                      </m:r>
                      <m:d>
                        <m:dPr>
                          <m:ctrlPr>
                            <a:rPr lang="fr-FR" sz="2400" i="1">
                              <a:latin typeface="Cambria Math" panose="02040503050406030204" pitchFamily="18" charset="0"/>
                            </a:rPr>
                          </m:ctrlPr>
                        </m:dPr>
                        <m:e>
                          <m:r>
                            <a:rPr lang="fr-FR" sz="2400" i="1">
                              <a:latin typeface="Cambria Math" panose="02040503050406030204" pitchFamily="18" charset="0"/>
                            </a:rPr>
                            <m:t>𝑋</m:t>
                          </m:r>
                        </m:e>
                      </m:d>
                      <m:r>
                        <a:rPr lang="fr-FR" sz="2400" i="1">
                          <a:latin typeface="Cambria Math" panose="02040503050406030204" pitchFamily="18" charset="0"/>
                        </a:rPr>
                        <m:t>=</m:t>
                      </m:r>
                      <m:sSubSup>
                        <m:sSubSupPr>
                          <m:ctrlPr>
                            <a:rPr lang="fr-FR" sz="2400" i="1">
                              <a:latin typeface="Cambria Math" panose="02040503050406030204" pitchFamily="18" charset="0"/>
                            </a:rPr>
                          </m:ctrlPr>
                        </m:sSubSupPr>
                        <m:e>
                          <m:r>
                            <a:rPr lang="fr-FR" sz="2400" i="1">
                              <a:latin typeface="Cambria Math" panose="02040503050406030204" pitchFamily="18" charset="0"/>
                              <a:ea typeface="Cambria Math" panose="02040503050406030204" pitchFamily="18" charset="0"/>
                            </a:rPr>
                            <m:t>𝜎</m:t>
                          </m:r>
                        </m:e>
                        <m:sub>
                          <m:r>
                            <a:rPr lang="fr-FR" sz="2400" i="1">
                              <a:latin typeface="Cambria Math" panose="02040503050406030204" pitchFamily="18" charset="0"/>
                            </a:rPr>
                            <m:t>𝑋</m:t>
                          </m:r>
                        </m:sub>
                        <m:sup>
                          <m:r>
                            <a:rPr lang="fr-FR" sz="2400" i="1">
                              <a:latin typeface="Cambria Math" panose="02040503050406030204" pitchFamily="18" charset="0"/>
                            </a:rPr>
                            <m:t>2</m:t>
                          </m:r>
                        </m:sup>
                      </m:sSubSup>
                      <m:r>
                        <a:rPr lang="fr-FR" sz="2400" i="1">
                          <a:latin typeface="Cambria Math" panose="02040503050406030204" pitchFamily="18" charset="0"/>
                        </a:rPr>
                        <m:t>=</m:t>
                      </m:r>
                      <m:d>
                        <m:dPr>
                          <m:ctrlPr>
                            <a:rPr lang="fr-FR" sz="2400" i="1">
                              <a:latin typeface="Cambria Math" panose="02040503050406030204" pitchFamily="18" charset="0"/>
                            </a:rPr>
                          </m:ctrlPr>
                        </m:dPr>
                        <m:e>
                          <m:f>
                            <m:fPr>
                              <m:ctrlPr>
                                <a:rPr lang="fr-FR" sz="2400" i="1">
                                  <a:latin typeface="Cambria Math" panose="02040503050406030204" pitchFamily="18" charset="0"/>
                                </a:rPr>
                              </m:ctrlPr>
                            </m:fPr>
                            <m:num>
                              <m:sSup>
                                <m:sSupPr>
                                  <m:ctrlPr>
                                    <a:rPr lang="fr-FR" sz="2400" i="1">
                                      <a:latin typeface="Cambria Math" panose="02040503050406030204" pitchFamily="18" charset="0"/>
                                    </a:rPr>
                                  </m:ctrlPr>
                                </m:sSupPr>
                                <m:e>
                                  <m:r>
                                    <a:rPr lang="fr-FR" sz="2400" i="1">
                                      <a:latin typeface="Cambria Math" panose="02040503050406030204" pitchFamily="18" charset="0"/>
                                    </a:rPr>
                                    <m:t>10</m:t>
                                  </m:r>
                                </m:e>
                                <m:sup>
                                  <m:r>
                                    <a:rPr lang="fr-FR" sz="2400" i="1">
                                      <a:latin typeface="Cambria Math" panose="02040503050406030204" pitchFamily="18" charset="0"/>
                                    </a:rPr>
                                    <m:t>2</m:t>
                                  </m:r>
                                </m:sup>
                              </m:sSup>
                              <m:r>
                                <a:rPr lang="fr-FR" sz="2400" i="1">
                                  <a:latin typeface="Cambria Math" panose="02040503050406030204" pitchFamily="18" charset="0"/>
                                </a:rPr>
                                <m:t>+…+</m:t>
                              </m:r>
                              <m:sSup>
                                <m:sSupPr>
                                  <m:ctrlPr>
                                    <a:rPr lang="fr-FR" sz="2400" i="1">
                                      <a:latin typeface="Cambria Math" panose="02040503050406030204" pitchFamily="18" charset="0"/>
                                    </a:rPr>
                                  </m:ctrlPr>
                                </m:sSupPr>
                                <m:e>
                                  <m:r>
                                    <a:rPr lang="fr-FR" sz="2400" i="1">
                                      <a:latin typeface="Cambria Math" panose="02040503050406030204" pitchFamily="18" charset="0"/>
                                    </a:rPr>
                                    <m:t>35</m:t>
                                  </m:r>
                                </m:e>
                                <m:sup>
                                  <m:r>
                                    <a:rPr lang="fr-FR" sz="2400" i="1">
                                      <a:latin typeface="Cambria Math" panose="02040503050406030204" pitchFamily="18" charset="0"/>
                                    </a:rPr>
                                    <m:t>2</m:t>
                                  </m:r>
                                </m:sup>
                              </m:sSup>
                            </m:num>
                            <m:den>
                              <m:r>
                                <a:rPr lang="fr-FR" sz="2400" i="1">
                                  <a:latin typeface="Cambria Math" panose="02040503050406030204" pitchFamily="18" charset="0"/>
                                </a:rPr>
                                <m:t>5</m:t>
                              </m:r>
                            </m:den>
                          </m:f>
                        </m:e>
                      </m:d>
                      <m:r>
                        <a:rPr lang="fr-FR" sz="2400" i="1">
                          <a:latin typeface="Cambria Math" panose="02040503050406030204" pitchFamily="18" charset="0"/>
                        </a:rPr>
                        <m:t>−</m:t>
                      </m:r>
                      <m:sSup>
                        <m:sSupPr>
                          <m:ctrlPr>
                            <a:rPr lang="fr-FR" sz="2400" i="1">
                              <a:latin typeface="Cambria Math" panose="02040503050406030204" pitchFamily="18" charset="0"/>
                            </a:rPr>
                          </m:ctrlPr>
                        </m:sSupPr>
                        <m:e>
                          <m:r>
                            <a:rPr lang="fr-FR" sz="2400" i="1">
                              <a:latin typeface="Cambria Math" panose="02040503050406030204" pitchFamily="18" charset="0"/>
                            </a:rPr>
                            <m:t>22</m:t>
                          </m:r>
                        </m:e>
                        <m:sup>
                          <m:r>
                            <a:rPr lang="fr-FR" sz="2400" i="1">
                              <a:latin typeface="Cambria Math" panose="02040503050406030204" pitchFamily="18" charset="0"/>
                            </a:rPr>
                            <m:t>2</m:t>
                          </m:r>
                        </m:sup>
                      </m:sSup>
                      <m:r>
                        <a:rPr lang="fr-FR" sz="2400" i="1">
                          <a:latin typeface="Cambria Math" panose="02040503050406030204" pitchFamily="18" charset="0"/>
                        </a:rPr>
                        <m:t>=86</m:t>
                      </m:r>
                    </m:oMath>
                  </m:oMathPara>
                </a14:m>
                <a:endParaRPr lang="fr-FR" sz="2400" dirty="0"/>
              </a:p>
              <a:p>
                <a:pPr marL="0" indent="0" algn="ctr">
                  <a:buNone/>
                </a:pPr>
                <a:endParaRPr lang="fr-FR" dirty="0"/>
              </a:p>
              <a:p>
                <a:pPr marL="0" indent="0">
                  <a:buNone/>
                </a:pPr>
                <a:endParaRPr lang="fr-FR" dirty="0"/>
              </a:p>
              <a:p>
                <a:pPr marL="0" indent="0">
                  <a:buNone/>
                </a:pPr>
                <a:endParaRPr lang="fr-FR"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515155"/>
                <a:ext cx="10515600" cy="5661808"/>
              </a:xfrm>
              <a:blipFill>
                <a:blip r:embed="rId2"/>
                <a:stretch>
                  <a:fillRect l="-1217"/>
                </a:stretch>
              </a:blipFill>
            </p:spPr>
            <p:txBody>
              <a:bodyPr/>
              <a:lstStyle/>
              <a:p>
                <a:r>
                  <a:rPr lang="fr-FR">
                    <a:noFill/>
                  </a:rPr>
                  <a:t> </a:t>
                </a:r>
              </a:p>
            </p:txBody>
          </p:sp>
        </mc:Fallback>
      </mc:AlternateContent>
      <p:pic>
        <p:nvPicPr>
          <p:cNvPr id="5" name="Image 4"/>
          <p:cNvPicPr>
            <a:picLocks noChangeAspect="1"/>
          </p:cNvPicPr>
          <p:nvPr/>
        </p:nvPicPr>
        <p:blipFill>
          <a:blip r:embed="rId3"/>
          <a:stretch>
            <a:fillRect/>
          </a:stretch>
        </p:blipFill>
        <p:spPr>
          <a:xfrm>
            <a:off x="4296179" y="1931830"/>
            <a:ext cx="4636440" cy="888651"/>
          </a:xfrm>
          <a:prstGeom prst="rect">
            <a:avLst/>
          </a:prstGeom>
        </p:spPr>
      </p:pic>
    </p:spTree>
    <p:extLst>
      <p:ext uri="{BB962C8B-B14F-4D97-AF65-F5344CB8AC3E}">
        <p14:creationId xmlns:p14="http://schemas.microsoft.com/office/powerpoint/2010/main" val="719165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ZoneTexte 5"/>
              <p:cNvSpPr txBox="1"/>
              <p:nvPr/>
            </p:nvSpPr>
            <p:spPr>
              <a:xfrm>
                <a:off x="953037" y="502280"/>
                <a:ext cx="10663707" cy="37631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fr-FR" sz="2400" b="0" i="1" smtClean="0">
                          <a:latin typeface="Cambria Math" panose="02040503050406030204" pitchFamily="18" charset="0"/>
                        </a:rPr>
                        <m:t>𝑉</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𝑌</m:t>
                          </m:r>
                        </m:e>
                      </m:d>
                      <m:r>
                        <a:rPr lang="fr-FR" sz="2400" b="0" i="1" smtClean="0">
                          <a:latin typeface="Cambria Math" panose="02040503050406030204" pitchFamily="18" charset="0"/>
                        </a:rPr>
                        <m:t>=</m:t>
                      </m:r>
                      <m:sSubSup>
                        <m:sSubSupPr>
                          <m:ctrlPr>
                            <a:rPr lang="fr-FR" sz="2400" b="0" i="1" smtClean="0">
                              <a:latin typeface="Cambria Math" panose="02040503050406030204" pitchFamily="18" charset="0"/>
                            </a:rPr>
                          </m:ctrlPr>
                        </m:sSubSupPr>
                        <m:e>
                          <m:r>
                            <a:rPr lang="fr-FR" sz="2400" b="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ea typeface="Cambria Math" panose="02040503050406030204" pitchFamily="18" charset="0"/>
                            </a:rPr>
                            <m:t>𝑌</m:t>
                          </m:r>
                        </m:sub>
                        <m:sup>
                          <m:r>
                            <a:rPr lang="fr-FR" sz="2400" b="0" i="1" smtClean="0">
                              <a:latin typeface="Cambria Math" panose="02040503050406030204" pitchFamily="18" charset="0"/>
                            </a:rPr>
                            <m:t>2</m:t>
                          </m:r>
                        </m:sup>
                      </m:sSubSup>
                      <m:r>
                        <a:rPr lang="fr-FR" sz="2400" b="0" i="1" smtClean="0">
                          <a:latin typeface="Cambria Math" panose="02040503050406030204" pitchFamily="18" charset="0"/>
                        </a:rPr>
                        <m:t>=</m:t>
                      </m:r>
                      <m:d>
                        <m:dPr>
                          <m:ctrlPr>
                            <a:rPr lang="fr-FR" sz="2400" b="0" i="1" smtClean="0">
                              <a:latin typeface="Cambria Math" panose="02040503050406030204" pitchFamily="18" charset="0"/>
                            </a:rPr>
                          </m:ctrlPr>
                        </m:dPr>
                        <m:e>
                          <m:f>
                            <m:fPr>
                              <m:ctrlPr>
                                <a:rPr lang="fr-FR" sz="2400" b="0" i="1" smtClean="0">
                                  <a:latin typeface="Cambria Math" panose="02040503050406030204" pitchFamily="18" charset="0"/>
                                </a:rPr>
                              </m:ctrlPr>
                            </m:fPr>
                            <m:num>
                              <m:sSup>
                                <m:sSupPr>
                                  <m:ctrlPr>
                                    <a:rPr lang="fr-FR" sz="2400" b="0" i="1" smtClean="0">
                                      <a:latin typeface="Cambria Math" panose="02040503050406030204" pitchFamily="18" charset="0"/>
                                    </a:rPr>
                                  </m:ctrlPr>
                                </m:sSupPr>
                                <m:e>
                                  <m:r>
                                    <a:rPr lang="fr-FR" sz="2400" b="0" i="1" smtClean="0">
                                      <a:latin typeface="Cambria Math" panose="02040503050406030204" pitchFamily="18" charset="0"/>
                                    </a:rPr>
                                    <m:t>400</m:t>
                                  </m:r>
                                </m:e>
                                <m:sup>
                                  <m:r>
                                    <a:rPr lang="fr-FR" sz="2400" b="0" i="1" smtClean="0">
                                      <a:latin typeface="Cambria Math" panose="02040503050406030204" pitchFamily="18" charset="0"/>
                                    </a:rPr>
                                    <m:t>2</m:t>
                                  </m:r>
                                </m:sup>
                              </m:sSup>
                              <m:r>
                                <a:rPr lang="fr-FR" sz="2400" b="0" i="1" smtClean="0">
                                  <a:latin typeface="Cambria Math" panose="02040503050406030204" pitchFamily="18" charset="0"/>
                                </a:rPr>
                                <m:t>+…+</m:t>
                              </m:r>
                              <m:sSup>
                                <m:sSupPr>
                                  <m:ctrlPr>
                                    <a:rPr lang="fr-FR" sz="2400" b="0" i="1" smtClean="0">
                                      <a:latin typeface="Cambria Math" panose="02040503050406030204" pitchFamily="18" charset="0"/>
                                    </a:rPr>
                                  </m:ctrlPr>
                                </m:sSupPr>
                                <m:e>
                                  <m:r>
                                    <a:rPr lang="fr-FR" sz="2400" b="0" i="1" smtClean="0">
                                      <a:latin typeface="Cambria Math" panose="02040503050406030204" pitchFamily="18" charset="0"/>
                                    </a:rPr>
                                    <m:t>950</m:t>
                                  </m:r>
                                </m:e>
                                <m:sup>
                                  <m:r>
                                    <a:rPr lang="fr-FR" sz="2400" b="0" i="1" smtClean="0">
                                      <a:latin typeface="Cambria Math" panose="02040503050406030204" pitchFamily="18" charset="0"/>
                                    </a:rPr>
                                    <m:t>2</m:t>
                                  </m:r>
                                </m:sup>
                              </m:sSup>
                            </m:num>
                            <m:den>
                              <m:r>
                                <a:rPr lang="fr-FR" sz="2400" b="0" i="1" smtClean="0">
                                  <a:latin typeface="Cambria Math" panose="02040503050406030204" pitchFamily="18" charset="0"/>
                                </a:rPr>
                                <m:t>5</m:t>
                              </m:r>
                            </m:den>
                          </m:f>
                        </m:e>
                      </m:d>
                      <m:r>
                        <a:rPr lang="fr-FR" sz="2400" b="0" i="1" smtClean="0">
                          <a:latin typeface="Cambria Math" panose="02040503050406030204" pitchFamily="18" charset="0"/>
                        </a:rPr>
                        <m:t>−</m:t>
                      </m:r>
                      <m:sSup>
                        <m:sSupPr>
                          <m:ctrlPr>
                            <a:rPr lang="fr-FR" sz="2400" b="0" i="1" smtClean="0">
                              <a:latin typeface="Cambria Math" panose="02040503050406030204" pitchFamily="18" charset="0"/>
                            </a:rPr>
                          </m:ctrlPr>
                        </m:sSupPr>
                        <m:e>
                          <m:r>
                            <a:rPr lang="fr-FR" sz="2400" b="0" i="1" smtClean="0">
                              <a:latin typeface="Cambria Math" panose="02040503050406030204" pitchFamily="18" charset="0"/>
                            </a:rPr>
                            <m:t>750</m:t>
                          </m:r>
                        </m:e>
                        <m:sup>
                          <m:r>
                            <a:rPr lang="fr-FR" sz="2400" b="0" i="1" smtClean="0">
                              <a:latin typeface="Cambria Math" panose="02040503050406030204" pitchFamily="18" charset="0"/>
                            </a:rPr>
                            <m:t>2</m:t>
                          </m:r>
                        </m:sup>
                      </m:sSup>
                      <m:r>
                        <a:rPr lang="fr-FR" sz="2400" b="0" i="1" smtClean="0">
                          <a:latin typeface="Cambria Math" panose="02040503050406030204" pitchFamily="18" charset="0"/>
                        </a:rPr>
                        <m:t>=38000</m:t>
                      </m:r>
                    </m:oMath>
                  </m:oMathPara>
                </a14:m>
                <a:endParaRPr lang="fr-FR" sz="2400" b="0" dirty="0"/>
              </a:p>
              <a:p>
                <a:pPr/>
                <a14:m>
                  <m:oMathPara xmlns:m="http://schemas.openxmlformats.org/officeDocument/2006/math">
                    <m:oMathParaPr>
                      <m:jc m:val="centerGroup"/>
                    </m:oMathParaPr>
                    <m:oMath xmlns:m="http://schemas.openxmlformats.org/officeDocument/2006/math">
                      <m:sSub>
                        <m:sSubPr>
                          <m:ctrlPr>
                            <a:rPr lang="fr-FR" sz="2400" i="1" smtClean="0">
                              <a:latin typeface="Cambria Math" panose="02040503050406030204" pitchFamily="18" charset="0"/>
                            </a:rPr>
                          </m:ctrlPr>
                        </m:sSubPr>
                        <m:e>
                          <m:r>
                            <a:rPr lang="fr-FR" sz="240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rPr>
                            <m:t>𝑋</m:t>
                          </m:r>
                        </m:sub>
                      </m:sSub>
                      <m:r>
                        <a:rPr lang="fr-FR" sz="2400" b="0" i="1" smtClean="0">
                          <a:latin typeface="Cambria Math" panose="02040503050406030204" pitchFamily="18" charset="0"/>
                        </a:rPr>
                        <m:t>=</m:t>
                      </m:r>
                      <m:rad>
                        <m:radPr>
                          <m:degHide m:val="on"/>
                          <m:ctrlPr>
                            <a:rPr lang="fr-FR" sz="2400" b="0" i="1" smtClean="0">
                              <a:latin typeface="Cambria Math" panose="02040503050406030204" pitchFamily="18" charset="0"/>
                            </a:rPr>
                          </m:ctrlPr>
                        </m:radPr>
                        <m:deg/>
                        <m:e>
                          <m:r>
                            <a:rPr lang="fr-FR" sz="2400" b="0" i="1" smtClean="0">
                              <a:latin typeface="Cambria Math" panose="02040503050406030204" pitchFamily="18" charset="0"/>
                            </a:rPr>
                            <m:t>𝑉</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𝑋</m:t>
                              </m:r>
                            </m:e>
                          </m:d>
                        </m:e>
                      </m:rad>
                      <m:r>
                        <a:rPr lang="fr-FR" sz="2400" b="0" i="1" smtClean="0">
                          <a:latin typeface="Cambria Math" panose="02040503050406030204" pitchFamily="18" charset="0"/>
                        </a:rPr>
                        <m:t>=</m:t>
                      </m:r>
                      <m:rad>
                        <m:radPr>
                          <m:degHide m:val="on"/>
                          <m:ctrlPr>
                            <a:rPr lang="fr-FR" sz="2400" b="0" i="1" smtClean="0">
                              <a:latin typeface="Cambria Math" panose="02040503050406030204" pitchFamily="18" charset="0"/>
                            </a:rPr>
                          </m:ctrlPr>
                        </m:radPr>
                        <m:deg/>
                        <m:e>
                          <m:r>
                            <a:rPr lang="fr-FR" sz="2400" b="0" i="1" smtClean="0">
                              <a:latin typeface="Cambria Math" panose="02040503050406030204" pitchFamily="18" charset="0"/>
                            </a:rPr>
                            <m:t>86</m:t>
                          </m:r>
                        </m:e>
                      </m:rad>
                      <m:r>
                        <a:rPr lang="fr-FR" sz="2400" b="0" i="1" smtClean="0">
                          <a:latin typeface="Cambria Math" panose="02040503050406030204" pitchFamily="18" charset="0"/>
                        </a:rPr>
                        <m:t>=9.27</m:t>
                      </m:r>
                    </m:oMath>
                  </m:oMathPara>
                </a14:m>
                <a:endParaRPr lang="fr-FR" sz="2400" b="0" dirty="0"/>
              </a:p>
              <a:p>
                <a:pPr/>
                <a14:m>
                  <m:oMathPara xmlns:m="http://schemas.openxmlformats.org/officeDocument/2006/math">
                    <m:oMathParaPr>
                      <m:jc m:val="centerGroup"/>
                    </m:oMathParaPr>
                    <m:oMath xmlns:m="http://schemas.openxmlformats.org/officeDocument/2006/math">
                      <m:sSub>
                        <m:sSubPr>
                          <m:ctrlPr>
                            <a:rPr lang="fr-FR" sz="2400" i="1" smtClean="0">
                              <a:latin typeface="Cambria Math" panose="02040503050406030204" pitchFamily="18" charset="0"/>
                            </a:rPr>
                          </m:ctrlPr>
                        </m:sSubPr>
                        <m:e>
                          <m:r>
                            <a:rPr lang="fr-FR" sz="240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ea typeface="Cambria Math" panose="02040503050406030204" pitchFamily="18" charset="0"/>
                            </a:rPr>
                            <m:t>𝑌</m:t>
                          </m:r>
                        </m:sub>
                      </m:sSub>
                      <m:r>
                        <a:rPr lang="fr-FR" sz="2400" b="0" i="1" smtClean="0">
                          <a:latin typeface="Cambria Math" panose="02040503050406030204" pitchFamily="18" charset="0"/>
                        </a:rPr>
                        <m:t>=</m:t>
                      </m:r>
                      <m:rad>
                        <m:radPr>
                          <m:degHide m:val="on"/>
                          <m:ctrlPr>
                            <a:rPr lang="fr-FR" sz="2400" b="0" i="1" smtClean="0">
                              <a:latin typeface="Cambria Math" panose="02040503050406030204" pitchFamily="18" charset="0"/>
                            </a:rPr>
                          </m:ctrlPr>
                        </m:radPr>
                        <m:deg/>
                        <m:e>
                          <m:r>
                            <a:rPr lang="fr-FR" sz="2400" b="0" i="1" smtClean="0">
                              <a:latin typeface="Cambria Math" panose="02040503050406030204" pitchFamily="18" charset="0"/>
                            </a:rPr>
                            <m:t>𝑉</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𝑌</m:t>
                              </m:r>
                            </m:e>
                          </m:d>
                        </m:e>
                      </m:rad>
                      <m:r>
                        <a:rPr lang="fr-FR" sz="2400" b="0" i="1" smtClean="0">
                          <a:latin typeface="Cambria Math" panose="02040503050406030204" pitchFamily="18" charset="0"/>
                        </a:rPr>
                        <m:t>=</m:t>
                      </m:r>
                      <m:rad>
                        <m:radPr>
                          <m:degHide m:val="on"/>
                          <m:ctrlPr>
                            <a:rPr lang="fr-FR" sz="2400" b="0" i="1" smtClean="0">
                              <a:latin typeface="Cambria Math" panose="02040503050406030204" pitchFamily="18" charset="0"/>
                            </a:rPr>
                          </m:ctrlPr>
                        </m:radPr>
                        <m:deg/>
                        <m:e>
                          <m:r>
                            <a:rPr lang="fr-FR" sz="2400" b="0" i="1" smtClean="0">
                              <a:latin typeface="Cambria Math" panose="02040503050406030204" pitchFamily="18" charset="0"/>
                            </a:rPr>
                            <m:t>38000</m:t>
                          </m:r>
                        </m:e>
                      </m:rad>
                      <m:r>
                        <a:rPr lang="fr-FR" sz="2400" b="0" i="1" smtClean="0">
                          <a:latin typeface="Cambria Math" panose="02040503050406030204" pitchFamily="18" charset="0"/>
                        </a:rPr>
                        <m:t>=194.93</m:t>
                      </m:r>
                    </m:oMath>
                  </m:oMathPara>
                </a14:m>
                <a:endParaRPr lang="fr-FR" sz="2400" b="0" dirty="0"/>
              </a:p>
              <a:p>
                <a:endParaRPr lang="fr-FR" sz="2400" b="0" dirty="0"/>
              </a:p>
              <a:p>
                <a:pPr/>
                <a14:m>
                  <m:oMathPara xmlns:m="http://schemas.openxmlformats.org/officeDocument/2006/math">
                    <m:oMathParaPr>
                      <m:jc m:val="centerGroup"/>
                    </m:oMathParaPr>
                    <m:oMath xmlns:m="http://schemas.openxmlformats.org/officeDocument/2006/math">
                      <m:r>
                        <a:rPr lang="fr-FR" sz="2400" i="1">
                          <a:latin typeface="Cambria Math" panose="02040503050406030204" pitchFamily="18" charset="0"/>
                        </a:rPr>
                        <m:t>𝐶𝑜𝑣</m:t>
                      </m:r>
                      <m:d>
                        <m:dPr>
                          <m:ctrlPr>
                            <a:rPr lang="fr-FR" sz="2400" i="1">
                              <a:latin typeface="Cambria Math" panose="02040503050406030204" pitchFamily="18" charset="0"/>
                            </a:rPr>
                          </m:ctrlPr>
                        </m:dPr>
                        <m:e>
                          <m:r>
                            <a:rPr lang="fr-FR" sz="2400" i="1">
                              <a:latin typeface="Cambria Math" panose="02040503050406030204" pitchFamily="18" charset="0"/>
                            </a:rPr>
                            <m:t>𝑋</m:t>
                          </m:r>
                          <m:r>
                            <a:rPr lang="fr-FR" sz="2400" i="1">
                              <a:latin typeface="Cambria Math" panose="02040503050406030204" pitchFamily="18" charset="0"/>
                            </a:rPr>
                            <m:t>,</m:t>
                          </m:r>
                          <m:r>
                            <a:rPr lang="fr-FR" sz="2400" i="1">
                              <a:latin typeface="Cambria Math" panose="02040503050406030204" pitchFamily="18" charset="0"/>
                            </a:rPr>
                            <m:t>𝑌</m:t>
                          </m:r>
                        </m:e>
                      </m:d>
                      <m:r>
                        <a:rPr lang="fr-FR" sz="2400" i="1">
                          <a:latin typeface="Cambria Math" panose="02040503050406030204" pitchFamily="18" charset="0"/>
                        </a:rPr>
                        <m:t>=</m:t>
                      </m:r>
                      <m:sSub>
                        <m:sSubPr>
                          <m:ctrlPr>
                            <a:rPr lang="fr-FR" sz="2400" i="1" smtClean="0">
                              <a:latin typeface="Cambria Math" panose="02040503050406030204" pitchFamily="18" charset="0"/>
                            </a:rPr>
                          </m:ctrlPr>
                        </m:sSubPr>
                        <m:e>
                          <m:r>
                            <a:rPr lang="fr-FR" sz="240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rPr>
                            <m:t>𝑋𝑌</m:t>
                          </m:r>
                        </m:sub>
                      </m:sSub>
                      <m:r>
                        <a:rPr lang="fr-FR" sz="2400" b="0" i="1" smtClean="0">
                          <a:latin typeface="Cambria Math" panose="02040503050406030204" pitchFamily="18" charset="0"/>
                        </a:rPr>
                        <m:t>=</m:t>
                      </m:r>
                      <m:r>
                        <a:rPr lang="fr-FR" sz="2400" i="1">
                          <a:latin typeface="Cambria Math" panose="02040503050406030204" pitchFamily="18" charset="0"/>
                        </a:rPr>
                        <m:t>58.5−39</m:t>
                      </m:r>
                      <m:r>
                        <a:rPr lang="fr-FR" sz="2400" i="1">
                          <a:latin typeface="Cambria Math" panose="02040503050406030204" pitchFamily="18" charset="0"/>
                          <a:ea typeface="Cambria Math" panose="02040503050406030204" pitchFamily="18" charset="0"/>
                        </a:rPr>
                        <m:t>×1.6=−3.9</m:t>
                      </m:r>
                    </m:oMath>
                  </m:oMathPara>
                </a14:m>
                <a:endParaRPr lang="fr-FR" sz="2400" dirty="0"/>
              </a:p>
              <a:p>
                <a:endParaRPr lang="fr-FR" sz="2400" b="0" dirty="0"/>
              </a:p>
              <a:p>
                <a:endParaRPr lang="fr-FR" dirty="0"/>
              </a:p>
              <a:p>
                <a:endParaRPr lang="fr-FR" dirty="0"/>
              </a:p>
              <a:p>
                <a:endParaRPr lang="fr-FR" dirty="0"/>
              </a:p>
            </p:txBody>
          </p:sp>
        </mc:Choice>
        <mc:Fallback xmlns="">
          <p:sp>
            <p:nvSpPr>
              <p:cNvPr id="6" name="ZoneTexte 5"/>
              <p:cNvSpPr txBox="1">
                <a:spLocks noRot="1" noChangeAspect="1" noMove="1" noResize="1" noEditPoints="1" noAdjustHandles="1" noChangeArrowheads="1" noChangeShapeType="1" noTextEdit="1"/>
              </p:cNvSpPr>
              <p:nvPr/>
            </p:nvSpPr>
            <p:spPr>
              <a:xfrm>
                <a:off x="953037" y="502280"/>
                <a:ext cx="10663707" cy="3763146"/>
              </a:xfrm>
              <a:prstGeom prst="rect">
                <a:avLst/>
              </a:prstGeom>
              <a:blipFill rotWithShape="0">
                <a:blip r:embed="rId2"/>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4826125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631065"/>
                <a:ext cx="10515600" cy="5545898"/>
              </a:xfrm>
            </p:spPr>
            <p:txBody>
              <a:bodyPr/>
              <a:lstStyle/>
              <a:p>
                <a:pPr marL="0" indent="0">
                  <a:lnSpc>
                    <a:spcPct val="150000"/>
                  </a:lnSpc>
                  <a:buNone/>
                </a:pPr>
                <a:r>
                  <a:rPr lang="fr-FR" sz="2400" dirty="0">
                    <a:solidFill>
                      <a:srgbClr val="92D050"/>
                    </a:solidFill>
                  </a:rPr>
                  <a:t>Cas 2: deux variables quantitative dans un tableau croisé (avec répétition)</a:t>
                </a:r>
              </a:p>
              <a:p>
                <a:pPr>
                  <a:lnSpc>
                    <a:spcPct val="150000"/>
                  </a:lnSpc>
                  <a:buFont typeface="Wingdings" panose="05000000000000000000" pitchFamily="2" charset="2"/>
                  <a:buChar char="Ø"/>
                </a:pPr>
                <a:r>
                  <a:rPr lang="fr-FR" sz="2400" b="1" dirty="0">
                    <a:solidFill>
                      <a:srgbClr val="FF0000"/>
                    </a:solidFill>
                  </a:rPr>
                  <a:t>Moyennes des distributions marginales : </a:t>
                </a:r>
                <a:br>
                  <a:rPr lang="fr-FR" sz="2400" dirty="0"/>
                </a:br>
                <a14:m>
                  <m:oMath xmlns:m="http://schemas.openxmlformats.org/officeDocument/2006/math">
                    <m:acc>
                      <m:accPr>
                        <m:chr m:val="̅"/>
                        <m:ctrlPr>
                          <a:rPr lang="fr-FR" sz="2400" i="1" smtClean="0">
                            <a:latin typeface="Cambria Math" panose="02040503050406030204" pitchFamily="18" charset="0"/>
                          </a:rPr>
                        </m:ctrlPr>
                      </m:accPr>
                      <m:e>
                        <m:r>
                          <a:rPr lang="fr-FR" sz="2400" b="0" i="1" smtClean="0">
                            <a:latin typeface="Cambria Math" panose="02040503050406030204" pitchFamily="18" charset="0"/>
                          </a:rPr>
                          <m:t>𝑋</m:t>
                        </m:r>
                      </m:e>
                    </m:acc>
                    <m:r>
                      <a:rPr lang="fr-FR" sz="2400" b="0" i="1" smtClean="0">
                        <a:latin typeface="Cambria Math" panose="02040503050406030204" pitchFamily="18" charset="0"/>
                      </a:rPr>
                      <m:t>=</m:t>
                    </m:r>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1</m:t>
                        </m:r>
                      </m:num>
                      <m:den>
                        <m:r>
                          <a:rPr lang="fr-FR" sz="2400" b="0" i="1" smtClean="0">
                            <a:latin typeface="Cambria Math" panose="02040503050406030204" pitchFamily="18" charset="0"/>
                          </a:rPr>
                          <m:t>𝑛</m:t>
                        </m:r>
                      </m:den>
                    </m:f>
                    <m:nary>
                      <m:naryPr>
                        <m:chr m:val="∑"/>
                        <m:ctrlPr>
                          <a:rPr lang="fr-FR" sz="2400" b="0" i="1" smtClean="0">
                            <a:latin typeface="Cambria Math" panose="02040503050406030204" pitchFamily="18" charset="0"/>
                          </a:rPr>
                        </m:ctrlPr>
                      </m:naryPr>
                      <m:sub>
                        <m:r>
                          <m:rPr>
                            <m:brk m:alnAt="23"/>
                          </m:rPr>
                          <a:rPr lang="fr-FR" sz="2400" b="0" i="1" smtClean="0">
                            <a:latin typeface="Cambria Math" panose="02040503050406030204" pitchFamily="18" charset="0"/>
                          </a:rPr>
                          <m:t>𝑖</m:t>
                        </m:r>
                        <m:r>
                          <a:rPr lang="fr-FR" sz="2400" b="0" i="1" smtClean="0">
                            <a:latin typeface="Cambria Math" panose="02040503050406030204" pitchFamily="18" charset="0"/>
                          </a:rPr>
                          <m:t>=</m:t>
                        </m:r>
                        <m:r>
                          <m:rPr>
                            <m:brk m:alnAt="23"/>
                          </m:rPr>
                          <a:rPr lang="fr-FR" sz="2400" b="0" i="1" smtClean="0">
                            <a:latin typeface="Cambria Math" panose="02040503050406030204" pitchFamily="18" charset="0"/>
                          </a:rPr>
                          <m:t>1</m:t>
                        </m:r>
                      </m:sub>
                      <m:sup>
                        <m:r>
                          <a:rPr lang="fr-FR" sz="2400" b="0" i="1" smtClean="0">
                            <a:latin typeface="Cambria Math" panose="02040503050406030204" pitchFamily="18" charset="0"/>
                          </a:rPr>
                          <m:t>𝑘</m:t>
                        </m:r>
                      </m:sup>
                      <m:e>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𝑛</m:t>
                            </m:r>
                          </m:e>
                          <m:sub>
                            <m:r>
                              <a:rPr lang="fr-FR" sz="2400" b="0" i="1" smtClean="0">
                                <a:latin typeface="Cambria Math" panose="02040503050406030204" pitchFamily="18" charset="0"/>
                              </a:rPr>
                              <m:t>𝑖</m:t>
                            </m:r>
                            <m:r>
                              <a:rPr lang="fr-FR" sz="2400" b="0" i="1" smtClean="0">
                                <a:latin typeface="Cambria Math" panose="02040503050406030204" pitchFamily="18" charset="0"/>
                              </a:rPr>
                              <m:t>.</m:t>
                            </m:r>
                          </m:sub>
                        </m:sSub>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𝑥</m:t>
                            </m:r>
                          </m:e>
                          <m:sub>
                            <m:r>
                              <a:rPr lang="fr-FR" sz="2400" b="0" i="1" smtClean="0">
                                <a:latin typeface="Cambria Math" panose="02040503050406030204" pitchFamily="18" charset="0"/>
                              </a:rPr>
                              <m:t>𝑖</m:t>
                            </m:r>
                          </m:sub>
                        </m:sSub>
                      </m:e>
                    </m:nary>
                    <m:r>
                      <a:rPr lang="fr-FR" sz="2400" b="0" i="1" smtClean="0">
                        <a:latin typeface="Cambria Math" panose="02040503050406030204" pitchFamily="18" charset="0"/>
                      </a:rPr>
                      <m:t>=</m:t>
                    </m:r>
                    <m:nary>
                      <m:naryPr>
                        <m:chr m:val="∑"/>
                        <m:ctrlPr>
                          <a:rPr lang="fr-FR" sz="2400" b="0" i="1" smtClean="0">
                            <a:latin typeface="Cambria Math" panose="02040503050406030204" pitchFamily="18" charset="0"/>
                          </a:rPr>
                        </m:ctrlPr>
                      </m:naryPr>
                      <m:sub>
                        <m:r>
                          <m:rPr>
                            <m:brk m:alnAt="23"/>
                          </m:rPr>
                          <a:rPr lang="fr-FR" sz="2400" b="0" i="1" smtClean="0">
                            <a:latin typeface="Cambria Math" panose="02040503050406030204" pitchFamily="18" charset="0"/>
                          </a:rPr>
                          <m:t>𝑖</m:t>
                        </m:r>
                        <m:r>
                          <a:rPr lang="fr-FR" sz="2400" b="0" i="1" smtClean="0">
                            <a:latin typeface="Cambria Math" panose="02040503050406030204" pitchFamily="18" charset="0"/>
                          </a:rPr>
                          <m:t>=</m:t>
                        </m:r>
                        <m:r>
                          <m:rPr>
                            <m:brk m:alnAt="23"/>
                          </m:rPr>
                          <a:rPr lang="fr-FR" sz="2400" b="0" i="1" smtClean="0">
                            <a:latin typeface="Cambria Math" panose="02040503050406030204" pitchFamily="18" charset="0"/>
                          </a:rPr>
                          <m:t>1</m:t>
                        </m:r>
                      </m:sub>
                      <m:sup>
                        <m:r>
                          <a:rPr lang="fr-FR" sz="2400" b="0" i="1" smtClean="0">
                            <a:latin typeface="Cambria Math" panose="02040503050406030204" pitchFamily="18" charset="0"/>
                          </a:rPr>
                          <m:t>𝑘</m:t>
                        </m:r>
                      </m:sup>
                      <m:e>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𝑓</m:t>
                            </m:r>
                          </m:e>
                          <m:sub>
                            <m:r>
                              <a:rPr lang="fr-FR" sz="2400" b="0" i="1" smtClean="0">
                                <a:latin typeface="Cambria Math" panose="02040503050406030204" pitchFamily="18" charset="0"/>
                              </a:rPr>
                              <m:t>𝑖</m:t>
                            </m:r>
                            <m:r>
                              <a:rPr lang="fr-FR" sz="2400" b="0" i="1" smtClean="0">
                                <a:latin typeface="Cambria Math" panose="02040503050406030204" pitchFamily="18" charset="0"/>
                              </a:rPr>
                              <m:t>.</m:t>
                            </m:r>
                          </m:sub>
                        </m:sSub>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𝑥</m:t>
                            </m:r>
                          </m:e>
                          <m:sub>
                            <m:r>
                              <a:rPr lang="fr-FR" sz="2400" b="0" i="1" smtClean="0">
                                <a:latin typeface="Cambria Math" panose="02040503050406030204" pitchFamily="18" charset="0"/>
                              </a:rPr>
                              <m:t>𝑖</m:t>
                            </m:r>
                          </m:sub>
                        </m:sSub>
                      </m:e>
                    </m:nary>
                  </m:oMath>
                </a14:m>
                <a:endParaRPr lang="fr-FR" sz="2400" dirty="0"/>
              </a:p>
              <a:p>
                <a:pPr marL="0" indent="0">
                  <a:lnSpc>
                    <a:spcPct val="150000"/>
                  </a:lnSpc>
                  <a:buNone/>
                </a:pPr>
                <a14:m>
                  <m:oMathPara xmlns:m="http://schemas.openxmlformats.org/officeDocument/2006/math">
                    <m:oMathParaPr>
                      <m:jc m:val="centerGroup"/>
                    </m:oMathParaPr>
                    <m:oMath xmlns:m="http://schemas.openxmlformats.org/officeDocument/2006/math">
                      <m:acc>
                        <m:accPr>
                          <m:chr m:val="̅"/>
                          <m:ctrlPr>
                            <a:rPr lang="fr-FR" sz="2400" i="1" smtClean="0">
                              <a:latin typeface="Cambria Math" panose="02040503050406030204" pitchFamily="18" charset="0"/>
                            </a:rPr>
                          </m:ctrlPr>
                        </m:accPr>
                        <m:e>
                          <m:r>
                            <a:rPr lang="fr-FR" sz="2400" b="0" i="1" smtClean="0">
                              <a:latin typeface="Cambria Math" panose="02040503050406030204" pitchFamily="18" charset="0"/>
                            </a:rPr>
                            <m:t>𝑌</m:t>
                          </m:r>
                        </m:e>
                      </m:acc>
                      <m:r>
                        <a:rPr lang="fr-FR" sz="2400" b="0" i="1" smtClean="0">
                          <a:latin typeface="Cambria Math" panose="02040503050406030204" pitchFamily="18" charset="0"/>
                        </a:rPr>
                        <m:t>=</m:t>
                      </m:r>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1</m:t>
                          </m:r>
                        </m:num>
                        <m:den>
                          <m:r>
                            <a:rPr lang="fr-FR" sz="2400" b="0" i="1" smtClean="0">
                              <a:latin typeface="Cambria Math" panose="02040503050406030204" pitchFamily="18" charset="0"/>
                            </a:rPr>
                            <m:t>𝑛</m:t>
                          </m:r>
                        </m:den>
                      </m:f>
                      <m:nary>
                        <m:naryPr>
                          <m:chr m:val="∑"/>
                          <m:ctrlPr>
                            <a:rPr lang="fr-FR" sz="2400" b="0" i="1" smtClean="0">
                              <a:latin typeface="Cambria Math" panose="02040503050406030204" pitchFamily="18" charset="0"/>
                            </a:rPr>
                          </m:ctrlPr>
                        </m:naryPr>
                        <m:sub>
                          <m:r>
                            <a:rPr lang="fr-FR" sz="2400" b="0" i="1" smtClean="0">
                              <a:latin typeface="Cambria Math" panose="02040503050406030204" pitchFamily="18" charset="0"/>
                            </a:rPr>
                            <m:t>𝑗</m:t>
                          </m:r>
                          <m:r>
                            <a:rPr lang="fr-FR" sz="2400" b="0" i="1" smtClean="0">
                              <a:latin typeface="Cambria Math" panose="02040503050406030204" pitchFamily="18" charset="0"/>
                            </a:rPr>
                            <m:t>=</m:t>
                          </m:r>
                          <m:r>
                            <m:rPr>
                              <m:brk m:alnAt="23"/>
                            </m:rPr>
                            <a:rPr lang="fr-FR" sz="2400" b="0" i="1" smtClean="0">
                              <a:latin typeface="Cambria Math" panose="02040503050406030204" pitchFamily="18" charset="0"/>
                            </a:rPr>
                            <m:t>1</m:t>
                          </m:r>
                        </m:sub>
                        <m:sup>
                          <m:r>
                            <a:rPr lang="fr-FR" sz="2400" b="0" i="1" smtClean="0">
                              <a:latin typeface="Cambria Math" panose="02040503050406030204" pitchFamily="18" charset="0"/>
                            </a:rPr>
                            <m:t>𝑙</m:t>
                          </m:r>
                        </m:sup>
                        <m:e>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𝑛</m:t>
                              </m:r>
                            </m:e>
                            <m:sub>
                              <m:r>
                                <a:rPr lang="fr-FR" sz="2400" b="0" i="1" smtClean="0">
                                  <a:latin typeface="Cambria Math" panose="02040503050406030204" pitchFamily="18" charset="0"/>
                                </a:rPr>
                                <m:t>.</m:t>
                              </m:r>
                              <m:r>
                                <a:rPr lang="fr-FR" sz="2400" b="0" i="1" smtClean="0">
                                  <a:latin typeface="Cambria Math" panose="02040503050406030204" pitchFamily="18" charset="0"/>
                                </a:rPr>
                                <m:t>𝑗</m:t>
                              </m:r>
                            </m:sub>
                          </m:sSub>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𝑦</m:t>
                              </m:r>
                            </m:e>
                            <m:sub>
                              <m:r>
                                <a:rPr lang="fr-FR" sz="2400" b="0" i="1" smtClean="0">
                                  <a:latin typeface="Cambria Math" panose="02040503050406030204" pitchFamily="18" charset="0"/>
                                </a:rPr>
                                <m:t>𝑗</m:t>
                              </m:r>
                            </m:sub>
                          </m:sSub>
                        </m:e>
                      </m:nary>
                      <m:r>
                        <a:rPr lang="fr-FR" sz="2400" b="0" i="1" smtClean="0">
                          <a:latin typeface="Cambria Math" panose="02040503050406030204" pitchFamily="18" charset="0"/>
                        </a:rPr>
                        <m:t>=</m:t>
                      </m:r>
                      <m:nary>
                        <m:naryPr>
                          <m:chr m:val="∑"/>
                          <m:ctrlPr>
                            <a:rPr lang="fr-FR" sz="2400" b="0" i="1" smtClean="0">
                              <a:latin typeface="Cambria Math" panose="02040503050406030204" pitchFamily="18" charset="0"/>
                            </a:rPr>
                          </m:ctrlPr>
                        </m:naryPr>
                        <m:sub>
                          <m:r>
                            <a:rPr lang="fr-FR" sz="2400" b="0" i="1" smtClean="0">
                              <a:latin typeface="Cambria Math" panose="02040503050406030204" pitchFamily="18" charset="0"/>
                            </a:rPr>
                            <m:t>𝑗</m:t>
                          </m:r>
                          <m:r>
                            <a:rPr lang="fr-FR" sz="2400" b="0" i="1" smtClean="0">
                              <a:latin typeface="Cambria Math" panose="02040503050406030204" pitchFamily="18" charset="0"/>
                            </a:rPr>
                            <m:t>=</m:t>
                          </m:r>
                          <m:r>
                            <m:rPr>
                              <m:brk m:alnAt="23"/>
                            </m:rPr>
                            <a:rPr lang="fr-FR" sz="2400" b="0" i="1" smtClean="0">
                              <a:latin typeface="Cambria Math" panose="02040503050406030204" pitchFamily="18" charset="0"/>
                            </a:rPr>
                            <m:t>1</m:t>
                          </m:r>
                        </m:sub>
                        <m:sup>
                          <m:r>
                            <a:rPr lang="fr-FR" sz="2400" b="0" i="1" smtClean="0">
                              <a:latin typeface="Cambria Math" panose="02040503050406030204" pitchFamily="18" charset="0"/>
                            </a:rPr>
                            <m:t>𝑙</m:t>
                          </m:r>
                        </m:sup>
                        <m:e>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𝑓</m:t>
                              </m:r>
                            </m:e>
                            <m:sub>
                              <m:r>
                                <a:rPr lang="fr-FR" sz="2400" b="0" i="1" smtClean="0">
                                  <a:latin typeface="Cambria Math" panose="02040503050406030204" pitchFamily="18" charset="0"/>
                                </a:rPr>
                                <m:t>.</m:t>
                              </m:r>
                              <m:r>
                                <a:rPr lang="fr-FR" sz="2400" b="0" i="1" smtClean="0">
                                  <a:latin typeface="Cambria Math" panose="02040503050406030204" pitchFamily="18" charset="0"/>
                                </a:rPr>
                                <m:t>𝑗</m:t>
                              </m:r>
                            </m:sub>
                          </m:sSub>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𝑦</m:t>
                              </m:r>
                            </m:e>
                            <m:sub>
                              <m:r>
                                <a:rPr lang="fr-FR" sz="2400" b="0" i="1" smtClean="0">
                                  <a:latin typeface="Cambria Math" panose="02040503050406030204" pitchFamily="18" charset="0"/>
                                </a:rPr>
                                <m:t>𝑗</m:t>
                              </m:r>
                            </m:sub>
                          </m:sSub>
                        </m:e>
                      </m:nary>
                    </m:oMath>
                  </m:oMathPara>
                </a14:m>
                <a:endParaRPr lang="fr-FR"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631065"/>
                <a:ext cx="10515600" cy="5545898"/>
              </a:xfrm>
              <a:blipFill>
                <a:blip r:embed="rId2"/>
                <a:stretch>
                  <a:fillRect l="-928"/>
                </a:stretch>
              </a:blipFill>
            </p:spPr>
            <p:txBody>
              <a:bodyPr/>
              <a:lstStyle/>
              <a:p>
                <a:r>
                  <a:rPr lang="fr-FR">
                    <a:noFill/>
                  </a:rPr>
                  <a:t> </a:t>
                </a:r>
              </a:p>
            </p:txBody>
          </p:sp>
        </mc:Fallback>
      </mc:AlternateContent>
    </p:spTree>
    <p:extLst>
      <p:ext uri="{BB962C8B-B14F-4D97-AF65-F5344CB8AC3E}">
        <p14:creationId xmlns:p14="http://schemas.microsoft.com/office/powerpoint/2010/main" val="24505725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502276"/>
                <a:ext cx="10515600" cy="5674687"/>
              </a:xfrm>
            </p:spPr>
            <p:txBody>
              <a:bodyPr>
                <a:normAutofit fontScale="92500" lnSpcReduction="20000"/>
              </a:bodyPr>
              <a:lstStyle/>
              <a:p>
                <a:pPr marL="0" indent="0">
                  <a:lnSpc>
                    <a:spcPct val="150000"/>
                  </a:lnSpc>
                  <a:buNone/>
                </a:pPr>
                <a:r>
                  <a:rPr lang="fr-FR" sz="2400" b="1" dirty="0">
                    <a:solidFill>
                      <a:srgbClr val="FF0000"/>
                    </a:solidFill>
                  </a:rPr>
                  <a:t>Variances des distributions marginales : </a:t>
                </a:r>
                <a:br>
                  <a:rPr lang="fr-FR" sz="2400" b="1" dirty="0">
                    <a:solidFill>
                      <a:srgbClr val="00B050"/>
                    </a:solidFill>
                  </a:rPr>
                </a:br>
                <a14:m>
                  <m:oMathPara xmlns:m="http://schemas.openxmlformats.org/officeDocument/2006/math">
                    <m:oMathParaPr>
                      <m:jc m:val="centerGroup"/>
                    </m:oMathParaPr>
                    <m:oMath xmlns:m="http://schemas.openxmlformats.org/officeDocument/2006/math">
                      <m:r>
                        <a:rPr lang="fr-FR" sz="2400" b="0" i="1" smtClean="0">
                          <a:latin typeface="Cambria Math" panose="02040503050406030204" pitchFamily="18" charset="0"/>
                        </a:rPr>
                        <m:t>𝑉</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𝑋</m:t>
                          </m:r>
                        </m:e>
                      </m:d>
                      <m:r>
                        <a:rPr lang="fr-FR" sz="2400" b="0" i="1" smtClean="0">
                          <a:latin typeface="Cambria Math" panose="02040503050406030204" pitchFamily="18" charset="0"/>
                        </a:rPr>
                        <m:t>=</m:t>
                      </m:r>
                      <m:sSubSup>
                        <m:sSubSupPr>
                          <m:ctrlPr>
                            <a:rPr lang="fr-FR" sz="2400" b="0" i="1" smtClean="0">
                              <a:latin typeface="Cambria Math" panose="02040503050406030204" pitchFamily="18" charset="0"/>
                            </a:rPr>
                          </m:ctrlPr>
                        </m:sSubSupPr>
                        <m:e>
                          <m:r>
                            <a:rPr lang="fr-FR" sz="2400" b="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rPr>
                            <m:t>𝑋</m:t>
                          </m:r>
                        </m:sub>
                        <m:sup>
                          <m:r>
                            <a:rPr lang="fr-FR" sz="2400" b="0" i="1" smtClean="0">
                              <a:latin typeface="Cambria Math" panose="02040503050406030204" pitchFamily="18" charset="0"/>
                            </a:rPr>
                            <m:t>2</m:t>
                          </m:r>
                        </m:sup>
                      </m:sSubSup>
                      <m:r>
                        <a:rPr lang="fr-FR" sz="2400" b="0" i="1" smtClean="0">
                          <a:latin typeface="Cambria Math" panose="02040503050406030204" pitchFamily="18" charset="0"/>
                        </a:rPr>
                        <m:t>=</m:t>
                      </m:r>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1</m:t>
                          </m:r>
                        </m:num>
                        <m:den>
                          <m:r>
                            <a:rPr lang="fr-FR" sz="2400" b="0" i="1" smtClean="0">
                              <a:latin typeface="Cambria Math" panose="02040503050406030204" pitchFamily="18" charset="0"/>
                            </a:rPr>
                            <m:t>𝑛</m:t>
                          </m:r>
                        </m:den>
                      </m:f>
                      <m:nary>
                        <m:naryPr>
                          <m:chr m:val="∑"/>
                          <m:ctrlPr>
                            <a:rPr lang="fr-FR" sz="2400" b="0" i="1" smtClean="0">
                              <a:latin typeface="Cambria Math" panose="02040503050406030204" pitchFamily="18" charset="0"/>
                            </a:rPr>
                          </m:ctrlPr>
                        </m:naryPr>
                        <m:sub>
                          <m:r>
                            <m:rPr>
                              <m:brk m:alnAt="23"/>
                            </m:rPr>
                            <a:rPr lang="fr-FR" sz="2400" b="0" i="1" smtClean="0">
                              <a:latin typeface="Cambria Math" panose="02040503050406030204" pitchFamily="18" charset="0"/>
                            </a:rPr>
                            <m:t>𝑖</m:t>
                          </m:r>
                          <m:r>
                            <a:rPr lang="fr-FR" sz="2400" b="0" i="1" smtClean="0">
                              <a:latin typeface="Cambria Math" panose="02040503050406030204" pitchFamily="18" charset="0"/>
                            </a:rPr>
                            <m:t>=</m:t>
                          </m:r>
                          <m:r>
                            <m:rPr>
                              <m:brk m:alnAt="23"/>
                            </m:rPr>
                            <a:rPr lang="fr-FR" sz="2400" b="0" i="1" smtClean="0">
                              <a:latin typeface="Cambria Math" panose="02040503050406030204" pitchFamily="18" charset="0"/>
                            </a:rPr>
                            <m:t>1</m:t>
                          </m:r>
                        </m:sub>
                        <m:sup>
                          <m:r>
                            <a:rPr lang="fr-FR" sz="2400" b="0" i="1" smtClean="0">
                              <a:latin typeface="Cambria Math" panose="02040503050406030204" pitchFamily="18" charset="0"/>
                            </a:rPr>
                            <m:t>𝑘</m:t>
                          </m:r>
                        </m:sup>
                        <m:e>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𝑛</m:t>
                              </m:r>
                            </m:e>
                            <m:sub>
                              <m:r>
                                <a:rPr lang="fr-FR" sz="2400" b="0" i="1" smtClean="0">
                                  <a:latin typeface="Cambria Math" panose="02040503050406030204" pitchFamily="18" charset="0"/>
                                </a:rPr>
                                <m:t>𝑖</m:t>
                              </m:r>
                              <m:r>
                                <a:rPr lang="fr-FR" sz="2400" b="0" i="1" smtClean="0">
                                  <a:latin typeface="Cambria Math" panose="02040503050406030204" pitchFamily="18" charset="0"/>
                                </a:rPr>
                                <m:t>.</m:t>
                              </m:r>
                            </m:sub>
                          </m:sSub>
                          <m:sSup>
                            <m:sSupPr>
                              <m:ctrlPr>
                                <a:rPr lang="fr-FR" sz="2400" b="0" i="1" smtClean="0">
                                  <a:latin typeface="Cambria Math" panose="02040503050406030204" pitchFamily="18" charset="0"/>
                                </a:rPr>
                              </m:ctrlPr>
                            </m:sSupPr>
                            <m:e>
                              <m:d>
                                <m:dPr>
                                  <m:ctrlPr>
                                    <a:rPr lang="fr-FR" sz="2400" b="0" i="1" smtClean="0">
                                      <a:latin typeface="Cambria Math" panose="02040503050406030204" pitchFamily="18" charset="0"/>
                                    </a:rPr>
                                  </m:ctrlPr>
                                </m:dPr>
                                <m:e>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𝑥</m:t>
                                      </m:r>
                                    </m:e>
                                    <m:sub>
                                      <m:r>
                                        <a:rPr lang="fr-FR" sz="2400" b="0" i="1" smtClean="0">
                                          <a:latin typeface="Cambria Math" panose="02040503050406030204" pitchFamily="18" charset="0"/>
                                        </a:rPr>
                                        <m:t>𝑖</m:t>
                                      </m:r>
                                    </m:sub>
                                  </m:sSub>
                                  <m:r>
                                    <a:rPr lang="fr-FR" sz="2400" b="0" i="1" smtClean="0">
                                      <a:latin typeface="Cambria Math" panose="02040503050406030204" pitchFamily="18" charset="0"/>
                                    </a:rPr>
                                    <m:t>−</m:t>
                                  </m:r>
                                  <m:acc>
                                    <m:accPr>
                                      <m:chr m:val="̅"/>
                                      <m:ctrlPr>
                                        <a:rPr lang="fr-FR" sz="2400" b="0" i="1" smtClean="0">
                                          <a:latin typeface="Cambria Math" panose="02040503050406030204" pitchFamily="18" charset="0"/>
                                        </a:rPr>
                                      </m:ctrlPr>
                                    </m:accPr>
                                    <m:e>
                                      <m:r>
                                        <a:rPr lang="fr-FR" sz="2400" b="0" i="1" smtClean="0">
                                          <a:latin typeface="Cambria Math" panose="02040503050406030204" pitchFamily="18" charset="0"/>
                                        </a:rPr>
                                        <m:t>𝑋</m:t>
                                      </m:r>
                                    </m:e>
                                  </m:acc>
                                </m:e>
                              </m:d>
                            </m:e>
                            <m:sup>
                              <m:r>
                                <a:rPr lang="fr-FR" sz="2400" b="0" i="1" smtClean="0">
                                  <a:latin typeface="Cambria Math" panose="02040503050406030204" pitchFamily="18" charset="0"/>
                                </a:rPr>
                                <m:t>2</m:t>
                              </m:r>
                            </m:sup>
                          </m:sSup>
                          <m:r>
                            <a:rPr lang="fr-FR" sz="2400" b="0" i="1" smtClean="0">
                              <a:latin typeface="Cambria Math" panose="02040503050406030204" pitchFamily="18" charset="0"/>
                            </a:rPr>
                            <m:t>=</m:t>
                          </m:r>
                        </m:e>
                      </m:nary>
                      <m:d>
                        <m:dPr>
                          <m:ctrlPr>
                            <a:rPr lang="fr-FR" sz="2400" b="0" i="1" smtClean="0">
                              <a:latin typeface="Cambria Math" panose="02040503050406030204" pitchFamily="18" charset="0"/>
                            </a:rPr>
                          </m:ctrlPr>
                        </m:dPr>
                        <m:e>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1</m:t>
                              </m:r>
                            </m:num>
                            <m:den>
                              <m:r>
                                <a:rPr lang="fr-FR" sz="2400" b="0" i="1" smtClean="0">
                                  <a:latin typeface="Cambria Math" panose="02040503050406030204" pitchFamily="18" charset="0"/>
                                </a:rPr>
                                <m:t>𝑛</m:t>
                              </m:r>
                            </m:den>
                          </m:f>
                          <m:nary>
                            <m:naryPr>
                              <m:chr m:val="∑"/>
                              <m:ctrlPr>
                                <a:rPr lang="fr-FR" sz="2400" b="0" i="1" smtClean="0">
                                  <a:latin typeface="Cambria Math" panose="02040503050406030204" pitchFamily="18" charset="0"/>
                                </a:rPr>
                              </m:ctrlPr>
                            </m:naryPr>
                            <m:sub>
                              <m:r>
                                <m:rPr>
                                  <m:brk m:alnAt="23"/>
                                </m:rPr>
                                <a:rPr lang="fr-FR" sz="2400" b="0" i="1" smtClean="0">
                                  <a:latin typeface="Cambria Math" panose="02040503050406030204" pitchFamily="18" charset="0"/>
                                </a:rPr>
                                <m:t>𝑖</m:t>
                              </m:r>
                              <m:r>
                                <a:rPr lang="fr-FR" sz="2400" b="0" i="1" smtClean="0">
                                  <a:latin typeface="Cambria Math" panose="02040503050406030204" pitchFamily="18" charset="0"/>
                                </a:rPr>
                                <m:t>=</m:t>
                              </m:r>
                              <m:r>
                                <m:rPr>
                                  <m:brk m:alnAt="23"/>
                                </m:rPr>
                                <a:rPr lang="fr-FR" sz="2400" b="0" i="1" smtClean="0">
                                  <a:latin typeface="Cambria Math" panose="02040503050406030204" pitchFamily="18" charset="0"/>
                                </a:rPr>
                                <m:t>1</m:t>
                              </m:r>
                            </m:sub>
                            <m:sup>
                              <m:r>
                                <a:rPr lang="fr-FR" sz="2400" b="0" i="1" smtClean="0">
                                  <a:latin typeface="Cambria Math" panose="02040503050406030204" pitchFamily="18" charset="0"/>
                                </a:rPr>
                                <m:t>𝑘</m:t>
                              </m:r>
                            </m:sup>
                            <m:e>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𝑛</m:t>
                                  </m:r>
                                </m:e>
                                <m:sub>
                                  <m:r>
                                    <a:rPr lang="fr-FR" sz="2400" b="0" i="1" smtClean="0">
                                      <a:latin typeface="Cambria Math" panose="02040503050406030204" pitchFamily="18" charset="0"/>
                                    </a:rPr>
                                    <m:t>𝑖</m:t>
                                  </m:r>
                                  <m:r>
                                    <a:rPr lang="fr-FR" sz="2400" b="0" i="1" smtClean="0">
                                      <a:latin typeface="Cambria Math" panose="02040503050406030204" pitchFamily="18" charset="0"/>
                                    </a:rPr>
                                    <m:t>.</m:t>
                                  </m:r>
                                </m:sub>
                              </m:sSub>
                              <m:sSubSup>
                                <m:sSubSupPr>
                                  <m:ctrlPr>
                                    <a:rPr lang="fr-FR" sz="2400" b="0" i="1" smtClean="0">
                                      <a:latin typeface="Cambria Math" panose="02040503050406030204" pitchFamily="18" charset="0"/>
                                    </a:rPr>
                                  </m:ctrlPr>
                                </m:sSubSupPr>
                                <m:e>
                                  <m:r>
                                    <a:rPr lang="fr-FR" sz="2400" b="0" i="1" smtClean="0">
                                      <a:latin typeface="Cambria Math" panose="02040503050406030204" pitchFamily="18" charset="0"/>
                                    </a:rPr>
                                    <m:t>𝑥</m:t>
                                  </m:r>
                                </m:e>
                                <m:sub>
                                  <m:r>
                                    <a:rPr lang="fr-FR" sz="2400" b="0" i="1" smtClean="0">
                                      <a:latin typeface="Cambria Math" panose="02040503050406030204" pitchFamily="18" charset="0"/>
                                    </a:rPr>
                                    <m:t>𝑖</m:t>
                                  </m:r>
                                </m:sub>
                                <m:sup>
                                  <m:r>
                                    <a:rPr lang="fr-FR" sz="2400" b="0" i="1" smtClean="0">
                                      <a:latin typeface="Cambria Math" panose="02040503050406030204" pitchFamily="18" charset="0"/>
                                    </a:rPr>
                                    <m:t>2</m:t>
                                  </m:r>
                                </m:sup>
                              </m:sSubSup>
                            </m:e>
                          </m:nary>
                        </m:e>
                      </m:d>
                      <m:r>
                        <a:rPr lang="fr-FR" sz="2400" b="0" i="1" smtClean="0">
                          <a:latin typeface="Cambria Math" panose="02040503050406030204" pitchFamily="18" charset="0"/>
                        </a:rPr>
                        <m:t>−</m:t>
                      </m:r>
                      <m:sSup>
                        <m:sSupPr>
                          <m:ctrlPr>
                            <a:rPr lang="fr-FR" sz="2400" b="0" i="1" smtClean="0">
                              <a:latin typeface="Cambria Math" panose="02040503050406030204" pitchFamily="18" charset="0"/>
                            </a:rPr>
                          </m:ctrlPr>
                        </m:sSupPr>
                        <m:e>
                          <m:acc>
                            <m:accPr>
                              <m:chr m:val="̅"/>
                              <m:ctrlPr>
                                <a:rPr lang="fr-FR" sz="2400" b="0" i="1" smtClean="0">
                                  <a:latin typeface="Cambria Math" panose="02040503050406030204" pitchFamily="18" charset="0"/>
                                </a:rPr>
                              </m:ctrlPr>
                            </m:accPr>
                            <m:e>
                              <m:r>
                                <a:rPr lang="fr-FR" sz="2400" b="0" i="1" smtClean="0">
                                  <a:latin typeface="Cambria Math" panose="02040503050406030204" pitchFamily="18" charset="0"/>
                                </a:rPr>
                                <m:t>𝑋</m:t>
                              </m:r>
                            </m:e>
                          </m:acc>
                        </m:e>
                        <m:sup>
                          <m:r>
                            <a:rPr lang="fr-FR" sz="2400" b="0" i="1" smtClean="0">
                              <a:latin typeface="Cambria Math" panose="02040503050406030204" pitchFamily="18" charset="0"/>
                            </a:rPr>
                            <m:t>2</m:t>
                          </m:r>
                        </m:sup>
                      </m:sSup>
                    </m:oMath>
                  </m:oMathPara>
                </a14:m>
                <a:endParaRPr lang="fr-FR" sz="2400" dirty="0"/>
              </a:p>
              <a:p>
                <a:pPr marL="0" indent="0">
                  <a:lnSpc>
                    <a:spcPct val="150000"/>
                  </a:lnSpc>
                  <a:buNone/>
                </a:pPr>
                <a14:m>
                  <m:oMathPara xmlns:m="http://schemas.openxmlformats.org/officeDocument/2006/math">
                    <m:oMathParaPr>
                      <m:jc m:val="centerGroup"/>
                    </m:oMathParaPr>
                    <m:oMath xmlns:m="http://schemas.openxmlformats.org/officeDocument/2006/math">
                      <m:sSub>
                        <m:sSubPr>
                          <m:ctrlPr>
                            <a:rPr lang="fr-FR" sz="2400" i="1" smtClean="0">
                              <a:latin typeface="Cambria Math" panose="02040503050406030204" pitchFamily="18" charset="0"/>
                            </a:rPr>
                          </m:ctrlPr>
                        </m:sSubPr>
                        <m:e>
                          <m:r>
                            <a:rPr lang="fr-FR" sz="240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rPr>
                            <m:t>𝑋</m:t>
                          </m:r>
                        </m:sub>
                      </m:sSub>
                      <m:r>
                        <a:rPr lang="fr-FR" sz="2400" b="0" i="1" smtClean="0">
                          <a:latin typeface="Cambria Math" panose="02040503050406030204" pitchFamily="18" charset="0"/>
                        </a:rPr>
                        <m:t>=</m:t>
                      </m:r>
                      <m:rad>
                        <m:radPr>
                          <m:degHide m:val="on"/>
                          <m:ctrlPr>
                            <a:rPr lang="fr-FR" sz="2400" b="0" i="1" smtClean="0">
                              <a:latin typeface="Cambria Math" panose="02040503050406030204" pitchFamily="18" charset="0"/>
                            </a:rPr>
                          </m:ctrlPr>
                        </m:radPr>
                        <m:deg/>
                        <m:e>
                          <m:r>
                            <a:rPr lang="fr-FR" sz="2400" b="0" i="1" smtClean="0">
                              <a:latin typeface="Cambria Math" panose="02040503050406030204" pitchFamily="18" charset="0"/>
                            </a:rPr>
                            <m:t>𝑉</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𝑋</m:t>
                              </m:r>
                            </m:e>
                          </m:d>
                        </m:e>
                      </m:rad>
                      <m:r>
                        <a:rPr lang="fr-FR" sz="2400" b="0" i="1" smtClean="0">
                          <a:latin typeface="Cambria Math" panose="02040503050406030204" pitchFamily="18" charset="0"/>
                        </a:rPr>
                        <m:t>=</m:t>
                      </m:r>
                      <m:rad>
                        <m:radPr>
                          <m:degHide m:val="on"/>
                          <m:ctrlPr>
                            <a:rPr lang="fr-FR" sz="2400" b="0" i="1" smtClean="0">
                              <a:latin typeface="Cambria Math" panose="02040503050406030204" pitchFamily="18" charset="0"/>
                            </a:rPr>
                          </m:ctrlPr>
                        </m:radPr>
                        <m:deg/>
                        <m:e>
                          <m:sSubSup>
                            <m:sSubSupPr>
                              <m:ctrlPr>
                                <a:rPr lang="fr-FR" sz="2400" b="0" i="1" smtClean="0">
                                  <a:latin typeface="Cambria Math" panose="02040503050406030204" pitchFamily="18" charset="0"/>
                                </a:rPr>
                              </m:ctrlPr>
                            </m:sSubSupPr>
                            <m:e>
                              <m:r>
                                <a:rPr lang="fr-FR" sz="2400" b="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rPr>
                                <m:t>𝑋</m:t>
                              </m:r>
                            </m:sub>
                            <m:sup>
                              <m:r>
                                <a:rPr lang="fr-FR" sz="2400" b="0" i="1" smtClean="0">
                                  <a:latin typeface="Cambria Math" panose="02040503050406030204" pitchFamily="18" charset="0"/>
                                </a:rPr>
                                <m:t>2</m:t>
                              </m:r>
                            </m:sup>
                          </m:sSubSup>
                        </m:e>
                      </m:rad>
                    </m:oMath>
                  </m:oMathPara>
                </a14:m>
                <a:endParaRPr lang="fr-FR" sz="2400" b="0" i="1" dirty="0">
                  <a:latin typeface="Cambria Math" panose="02040503050406030204" pitchFamily="18" charset="0"/>
                </a:endParaRPr>
              </a:p>
              <a:p>
                <a:pPr marL="0" indent="0">
                  <a:lnSpc>
                    <a:spcPct val="150000"/>
                  </a:lnSpc>
                  <a:buNone/>
                </a:pPr>
                <a14:m>
                  <m:oMathPara xmlns:m="http://schemas.openxmlformats.org/officeDocument/2006/math">
                    <m:oMathParaPr>
                      <m:jc m:val="centerGroup"/>
                    </m:oMathParaPr>
                    <m:oMath xmlns:m="http://schemas.openxmlformats.org/officeDocument/2006/math">
                      <m:r>
                        <a:rPr lang="fr-FR" sz="2400" b="0" i="1" smtClean="0">
                          <a:latin typeface="Cambria Math" panose="02040503050406030204" pitchFamily="18" charset="0"/>
                        </a:rPr>
                        <m:t>𝑉</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𝑌</m:t>
                          </m:r>
                        </m:e>
                      </m:d>
                      <m:r>
                        <a:rPr lang="fr-FR" sz="2400" b="0" i="1" smtClean="0">
                          <a:latin typeface="Cambria Math" panose="02040503050406030204" pitchFamily="18" charset="0"/>
                        </a:rPr>
                        <m:t>=</m:t>
                      </m:r>
                      <m:sSubSup>
                        <m:sSubSupPr>
                          <m:ctrlPr>
                            <a:rPr lang="fr-FR" sz="2400" b="0" i="1" smtClean="0">
                              <a:latin typeface="Cambria Math" panose="02040503050406030204" pitchFamily="18" charset="0"/>
                            </a:rPr>
                          </m:ctrlPr>
                        </m:sSubSupPr>
                        <m:e>
                          <m:r>
                            <a:rPr lang="fr-FR" sz="2400" b="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ea typeface="Cambria Math" panose="02040503050406030204" pitchFamily="18" charset="0"/>
                            </a:rPr>
                            <m:t>𝑌</m:t>
                          </m:r>
                        </m:sub>
                        <m:sup>
                          <m:r>
                            <a:rPr lang="fr-FR" sz="2400" b="0" i="1" smtClean="0">
                              <a:latin typeface="Cambria Math" panose="02040503050406030204" pitchFamily="18" charset="0"/>
                            </a:rPr>
                            <m:t>2</m:t>
                          </m:r>
                        </m:sup>
                      </m:sSubSup>
                      <m:r>
                        <a:rPr lang="fr-FR" sz="2400" b="0" i="1" smtClean="0">
                          <a:latin typeface="Cambria Math" panose="02040503050406030204" pitchFamily="18" charset="0"/>
                        </a:rPr>
                        <m:t>=</m:t>
                      </m:r>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a:rPr lang="fr-FR" sz="2400" b="0" i="1" smtClean="0">
                              <a:latin typeface="Cambria Math" panose="02040503050406030204" pitchFamily="18" charset="0"/>
                            </a:rPr>
                            <m:t>𝑗</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b="0" i="1" smtClean="0">
                              <a:latin typeface="Cambria Math" panose="02040503050406030204" pitchFamily="18" charset="0"/>
                            </a:rPr>
                            <m:t>𝑙</m:t>
                          </m:r>
                        </m:sup>
                        <m:e>
                          <m:sSub>
                            <m:sSubPr>
                              <m:ctrlPr>
                                <a:rPr lang="fr-FR" sz="2400" i="1">
                                  <a:latin typeface="Cambria Math" panose="02040503050406030204" pitchFamily="18" charset="0"/>
                                </a:rPr>
                              </m:ctrlPr>
                            </m:sSubPr>
                            <m:e>
                              <m:r>
                                <a:rPr lang="fr-FR" sz="2400" i="1">
                                  <a:latin typeface="Cambria Math" panose="02040503050406030204" pitchFamily="18" charset="0"/>
                                </a:rPr>
                                <m:t>𝑛</m:t>
                              </m:r>
                            </m:e>
                            <m:sub>
                              <m:r>
                                <a:rPr lang="fr-FR" sz="2400" b="0" i="1" smtClean="0">
                                  <a:latin typeface="Cambria Math" panose="02040503050406030204" pitchFamily="18" charset="0"/>
                                </a:rPr>
                                <m:t>.</m:t>
                              </m:r>
                              <m:r>
                                <a:rPr lang="fr-FR" sz="2400" b="0" i="1" smtClean="0">
                                  <a:latin typeface="Cambria Math" panose="02040503050406030204" pitchFamily="18" charset="0"/>
                                </a:rPr>
                                <m:t>𝑗</m:t>
                              </m:r>
                            </m:sub>
                          </m:sSub>
                          <m:sSup>
                            <m:sSupPr>
                              <m:ctrlPr>
                                <a:rPr lang="fr-FR" sz="2400" i="1">
                                  <a:latin typeface="Cambria Math" panose="02040503050406030204" pitchFamily="18" charset="0"/>
                                </a:rPr>
                              </m:ctrlPr>
                            </m:sSupPr>
                            <m:e>
                              <m:d>
                                <m:dPr>
                                  <m:ctrlPr>
                                    <a:rPr lang="fr-FR" sz="2400" i="1">
                                      <a:latin typeface="Cambria Math" panose="02040503050406030204" pitchFamily="18" charset="0"/>
                                    </a:rPr>
                                  </m:ctrlPr>
                                </m:dPr>
                                <m:e>
                                  <m:sSub>
                                    <m:sSubPr>
                                      <m:ctrlPr>
                                        <a:rPr lang="fr-FR" sz="2400" i="1">
                                          <a:latin typeface="Cambria Math" panose="02040503050406030204" pitchFamily="18" charset="0"/>
                                        </a:rPr>
                                      </m:ctrlPr>
                                    </m:sSubPr>
                                    <m:e>
                                      <m:r>
                                        <a:rPr lang="fr-FR" sz="2400" b="0" i="1" smtClean="0">
                                          <a:latin typeface="Cambria Math" panose="02040503050406030204" pitchFamily="18" charset="0"/>
                                        </a:rPr>
                                        <m:t>𝑦</m:t>
                                      </m:r>
                                    </m:e>
                                    <m:sub>
                                      <m:r>
                                        <a:rPr lang="fr-FR" sz="2400" b="0" i="1" smtClean="0">
                                          <a:latin typeface="Cambria Math" panose="02040503050406030204" pitchFamily="18" charset="0"/>
                                        </a:rPr>
                                        <m:t>𝑗</m:t>
                                      </m:r>
                                    </m:sub>
                                  </m:sSub>
                                  <m:r>
                                    <a:rPr lang="fr-FR" sz="2400" i="1">
                                      <a:latin typeface="Cambria Math" panose="02040503050406030204" pitchFamily="18" charset="0"/>
                                    </a:rPr>
                                    <m:t>−</m:t>
                                  </m:r>
                                  <m:acc>
                                    <m:accPr>
                                      <m:chr m:val="̅"/>
                                      <m:ctrlPr>
                                        <a:rPr lang="fr-FR" sz="2400" i="1">
                                          <a:latin typeface="Cambria Math" panose="02040503050406030204" pitchFamily="18" charset="0"/>
                                        </a:rPr>
                                      </m:ctrlPr>
                                    </m:accPr>
                                    <m:e>
                                      <m:r>
                                        <a:rPr lang="fr-FR" sz="2400" b="0" i="1" smtClean="0">
                                          <a:latin typeface="Cambria Math" panose="02040503050406030204" pitchFamily="18" charset="0"/>
                                        </a:rPr>
                                        <m:t>𝑌</m:t>
                                      </m:r>
                                    </m:e>
                                  </m:acc>
                                </m:e>
                              </m:d>
                            </m:e>
                            <m:sup>
                              <m:r>
                                <a:rPr lang="fr-FR" sz="2400" i="1">
                                  <a:latin typeface="Cambria Math" panose="02040503050406030204" pitchFamily="18" charset="0"/>
                                </a:rPr>
                                <m:t>2</m:t>
                              </m:r>
                            </m:sup>
                          </m:sSup>
                          <m:r>
                            <a:rPr lang="fr-FR" sz="2400" i="1">
                              <a:latin typeface="Cambria Math" panose="02040503050406030204" pitchFamily="18" charset="0"/>
                            </a:rPr>
                            <m:t>=</m:t>
                          </m:r>
                        </m:e>
                      </m:nary>
                      <m:d>
                        <m:dPr>
                          <m:ctrlPr>
                            <a:rPr lang="fr-FR" sz="2400" b="0" i="1" smtClean="0">
                              <a:latin typeface="Cambria Math" panose="02040503050406030204" pitchFamily="18" charset="0"/>
                            </a:rPr>
                          </m:ctrlPr>
                        </m:dPr>
                        <m:e>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1</m:t>
                              </m:r>
                            </m:num>
                            <m:den>
                              <m:r>
                                <a:rPr lang="fr-FR" sz="2400" b="0" i="1" smtClean="0">
                                  <a:latin typeface="Cambria Math" panose="02040503050406030204" pitchFamily="18" charset="0"/>
                                </a:rPr>
                                <m:t>𝑛</m:t>
                              </m:r>
                            </m:den>
                          </m:f>
                          <m:nary>
                            <m:naryPr>
                              <m:chr m:val="∑"/>
                              <m:ctrlPr>
                                <a:rPr lang="fr-FR" sz="2400" b="0" i="1" smtClean="0">
                                  <a:latin typeface="Cambria Math" panose="02040503050406030204" pitchFamily="18" charset="0"/>
                                </a:rPr>
                              </m:ctrlPr>
                            </m:naryPr>
                            <m:sub>
                              <m:r>
                                <a:rPr lang="fr-FR" sz="2400" b="0" i="1" smtClean="0">
                                  <a:latin typeface="Cambria Math" panose="02040503050406030204" pitchFamily="18" charset="0"/>
                                </a:rPr>
                                <m:t>𝑗</m:t>
                              </m:r>
                              <m:r>
                                <a:rPr lang="fr-FR" sz="2400" b="0" i="1" smtClean="0">
                                  <a:latin typeface="Cambria Math" panose="02040503050406030204" pitchFamily="18" charset="0"/>
                                </a:rPr>
                                <m:t>=</m:t>
                              </m:r>
                              <m:r>
                                <m:rPr>
                                  <m:brk m:alnAt="23"/>
                                </m:rPr>
                                <a:rPr lang="fr-FR" sz="2400" b="0" i="1" smtClean="0">
                                  <a:latin typeface="Cambria Math" panose="02040503050406030204" pitchFamily="18" charset="0"/>
                                </a:rPr>
                                <m:t>1</m:t>
                              </m:r>
                            </m:sub>
                            <m:sup>
                              <m:r>
                                <a:rPr lang="fr-FR" sz="2400" b="0" i="1" smtClean="0">
                                  <a:latin typeface="Cambria Math" panose="02040503050406030204" pitchFamily="18" charset="0"/>
                                </a:rPr>
                                <m:t>𝑙</m:t>
                              </m:r>
                            </m:sup>
                            <m:e>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𝑛</m:t>
                                  </m:r>
                                </m:e>
                                <m:sub>
                                  <m:r>
                                    <a:rPr lang="fr-FR" sz="2400" b="0" i="1" smtClean="0">
                                      <a:latin typeface="Cambria Math" panose="02040503050406030204" pitchFamily="18" charset="0"/>
                                    </a:rPr>
                                    <m:t>.</m:t>
                                  </m:r>
                                  <m:r>
                                    <a:rPr lang="fr-FR" sz="2400" b="0" i="1" smtClean="0">
                                      <a:latin typeface="Cambria Math" panose="02040503050406030204" pitchFamily="18" charset="0"/>
                                    </a:rPr>
                                    <m:t>𝑗</m:t>
                                  </m:r>
                                </m:sub>
                              </m:sSub>
                              <m:sSubSup>
                                <m:sSubSupPr>
                                  <m:ctrlPr>
                                    <a:rPr lang="fr-FR" sz="2400" b="0" i="1" smtClean="0">
                                      <a:latin typeface="Cambria Math" panose="02040503050406030204" pitchFamily="18" charset="0"/>
                                    </a:rPr>
                                  </m:ctrlPr>
                                </m:sSubSupPr>
                                <m:e>
                                  <m:r>
                                    <a:rPr lang="fr-FR" sz="2400" b="0" i="1" smtClean="0">
                                      <a:latin typeface="Cambria Math" panose="02040503050406030204" pitchFamily="18" charset="0"/>
                                    </a:rPr>
                                    <m:t>𝑦</m:t>
                                  </m:r>
                                </m:e>
                                <m:sub>
                                  <m:r>
                                    <a:rPr lang="fr-FR" sz="2400" b="0" i="1" smtClean="0">
                                      <a:latin typeface="Cambria Math" panose="02040503050406030204" pitchFamily="18" charset="0"/>
                                    </a:rPr>
                                    <m:t>𝑗</m:t>
                                  </m:r>
                                </m:sub>
                                <m:sup>
                                  <m:r>
                                    <a:rPr lang="fr-FR" sz="2400" b="0" i="1" smtClean="0">
                                      <a:latin typeface="Cambria Math" panose="02040503050406030204" pitchFamily="18" charset="0"/>
                                    </a:rPr>
                                    <m:t>2</m:t>
                                  </m:r>
                                </m:sup>
                              </m:sSubSup>
                            </m:e>
                          </m:nary>
                        </m:e>
                      </m:d>
                      <m:r>
                        <a:rPr lang="fr-FR" sz="2400" b="0" i="1" smtClean="0">
                          <a:latin typeface="Cambria Math" panose="02040503050406030204" pitchFamily="18" charset="0"/>
                        </a:rPr>
                        <m:t>−</m:t>
                      </m:r>
                      <m:sSup>
                        <m:sSupPr>
                          <m:ctrlPr>
                            <a:rPr lang="fr-FR" sz="2400" b="0" i="1" smtClean="0">
                              <a:latin typeface="Cambria Math" panose="02040503050406030204" pitchFamily="18" charset="0"/>
                            </a:rPr>
                          </m:ctrlPr>
                        </m:sSupPr>
                        <m:e>
                          <m:acc>
                            <m:accPr>
                              <m:chr m:val="̅"/>
                              <m:ctrlPr>
                                <a:rPr lang="fr-FR" sz="2400" b="0" i="1" smtClean="0">
                                  <a:latin typeface="Cambria Math" panose="02040503050406030204" pitchFamily="18" charset="0"/>
                                </a:rPr>
                              </m:ctrlPr>
                            </m:accPr>
                            <m:e>
                              <m:r>
                                <a:rPr lang="fr-FR" sz="2400" b="0" i="1" smtClean="0">
                                  <a:latin typeface="Cambria Math" panose="02040503050406030204" pitchFamily="18" charset="0"/>
                                </a:rPr>
                                <m:t>𝑌</m:t>
                              </m:r>
                            </m:e>
                          </m:acc>
                        </m:e>
                        <m:sup>
                          <m:r>
                            <a:rPr lang="fr-FR" sz="2400" b="0" i="1" smtClean="0">
                              <a:latin typeface="Cambria Math" panose="02040503050406030204" pitchFamily="18" charset="0"/>
                            </a:rPr>
                            <m:t>2</m:t>
                          </m:r>
                        </m:sup>
                      </m:sSup>
                    </m:oMath>
                  </m:oMathPara>
                </a14:m>
                <a:endParaRPr lang="fr-FR" sz="2400" dirty="0"/>
              </a:p>
              <a:p>
                <a:pPr marL="0" indent="0">
                  <a:lnSpc>
                    <a:spcPct val="150000"/>
                  </a:lnSpc>
                  <a:buNone/>
                </a:pPr>
                <a14:m>
                  <m:oMathPara xmlns:m="http://schemas.openxmlformats.org/officeDocument/2006/math">
                    <m:oMathParaPr>
                      <m:jc m:val="centerGroup"/>
                    </m:oMathParaPr>
                    <m:oMath xmlns:m="http://schemas.openxmlformats.org/officeDocument/2006/math">
                      <m:sSub>
                        <m:sSubPr>
                          <m:ctrlPr>
                            <a:rPr lang="fr-FR" sz="2400" i="1" smtClean="0">
                              <a:latin typeface="Cambria Math" panose="02040503050406030204" pitchFamily="18" charset="0"/>
                            </a:rPr>
                          </m:ctrlPr>
                        </m:sSubPr>
                        <m:e>
                          <m:r>
                            <a:rPr lang="fr-FR" sz="240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ea typeface="Cambria Math" panose="02040503050406030204" pitchFamily="18" charset="0"/>
                            </a:rPr>
                            <m:t>𝑌</m:t>
                          </m:r>
                        </m:sub>
                      </m:sSub>
                      <m:r>
                        <a:rPr lang="fr-FR" sz="2400" b="0" i="1" smtClean="0">
                          <a:latin typeface="Cambria Math" panose="02040503050406030204" pitchFamily="18" charset="0"/>
                        </a:rPr>
                        <m:t>=</m:t>
                      </m:r>
                      <m:rad>
                        <m:radPr>
                          <m:degHide m:val="on"/>
                          <m:ctrlPr>
                            <a:rPr lang="fr-FR" sz="2400" b="0" i="1" smtClean="0">
                              <a:latin typeface="Cambria Math" panose="02040503050406030204" pitchFamily="18" charset="0"/>
                            </a:rPr>
                          </m:ctrlPr>
                        </m:radPr>
                        <m:deg/>
                        <m:e>
                          <m:r>
                            <a:rPr lang="fr-FR" sz="2400" b="0" i="1" smtClean="0">
                              <a:latin typeface="Cambria Math" panose="02040503050406030204" pitchFamily="18" charset="0"/>
                            </a:rPr>
                            <m:t>𝑉</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𝑌</m:t>
                              </m:r>
                            </m:e>
                          </m:d>
                        </m:e>
                      </m:rad>
                      <m:r>
                        <a:rPr lang="fr-FR" sz="2400" b="0" i="1" smtClean="0">
                          <a:latin typeface="Cambria Math" panose="02040503050406030204" pitchFamily="18" charset="0"/>
                        </a:rPr>
                        <m:t>=</m:t>
                      </m:r>
                      <m:rad>
                        <m:radPr>
                          <m:degHide m:val="on"/>
                          <m:ctrlPr>
                            <a:rPr lang="fr-FR" sz="2400" b="0" i="1" smtClean="0">
                              <a:latin typeface="Cambria Math" panose="02040503050406030204" pitchFamily="18" charset="0"/>
                            </a:rPr>
                          </m:ctrlPr>
                        </m:radPr>
                        <m:deg/>
                        <m:e>
                          <m:sSubSup>
                            <m:sSubSupPr>
                              <m:ctrlPr>
                                <a:rPr lang="fr-FR" sz="2400" b="0" i="1" smtClean="0">
                                  <a:latin typeface="Cambria Math" panose="02040503050406030204" pitchFamily="18" charset="0"/>
                                </a:rPr>
                              </m:ctrlPr>
                            </m:sSubSupPr>
                            <m:e>
                              <m:r>
                                <a:rPr lang="fr-FR" sz="2400" b="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ea typeface="Cambria Math" panose="02040503050406030204" pitchFamily="18" charset="0"/>
                                </a:rPr>
                                <m:t>𝑌</m:t>
                              </m:r>
                            </m:sub>
                            <m:sup>
                              <m:r>
                                <a:rPr lang="fr-FR" sz="2400" b="0" i="1" smtClean="0">
                                  <a:latin typeface="Cambria Math" panose="02040503050406030204" pitchFamily="18" charset="0"/>
                                </a:rPr>
                                <m:t>2</m:t>
                              </m:r>
                            </m:sup>
                          </m:sSubSup>
                        </m:e>
                      </m:rad>
                    </m:oMath>
                  </m:oMathPara>
                </a14:m>
                <a:endParaRPr lang="fr-FR" dirty="0"/>
              </a:p>
              <a:p>
                <a:pPr marL="0" indent="0">
                  <a:lnSpc>
                    <a:spcPct val="150000"/>
                  </a:lnSpc>
                  <a:buNone/>
                </a:pPr>
                <a:endParaRPr lang="fr-FR" dirty="0"/>
              </a:p>
              <a:p>
                <a:pPr marL="0" indent="0">
                  <a:buNone/>
                </a:pPr>
                <a:endParaRPr lang="fr-FR"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502276"/>
                <a:ext cx="10515600" cy="5674687"/>
              </a:xfrm>
              <a:blipFill>
                <a:blip r:embed="rId2"/>
                <a:stretch>
                  <a:fillRect l="-754"/>
                </a:stretch>
              </a:blipFill>
            </p:spPr>
            <p:txBody>
              <a:bodyPr/>
              <a:lstStyle/>
              <a:p>
                <a:r>
                  <a:rPr lang="fr-FR">
                    <a:noFill/>
                  </a:rPr>
                  <a:t> </a:t>
                </a:r>
              </a:p>
            </p:txBody>
          </p:sp>
        </mc:Fallback>
      </mc:AlternateContent>
    </p:spTree>
    <p:extLst>
      <p:ext uri="{BB962C8B-B14F-4D97-AF65-F5344CB8AC3E}">
        <p14:creationId xmlns:p14="http://schemas.microsoft.com/office/powerpoint/2010/main" val="204894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862885"/>
                <a:ext cx="10515600" cy="5314078"/>
              </a:xfrm>
            </p:spPr>
            <p:txBody>
              <a:bodyPr>
                <a:normAutofit/>
              </a:bodyPr>
              <a:lstStyle/>
              <a:p>
                <a:pPr marL="0" indent="0">
                  <a:buNone/>
                </a:pPr>
                <a:r>
                  <a:rPr lang="fr-FR" sz="2400" b="1" dirty="0">
                    <a:solidFill>
                      <a:srgbClr val="FF0000"/>
                    </a:solidFill>
                  </a:rPr>
                  <a:t>La covariance</a:t>
                </a:r>
              </a:p>
              <a:p>
                <a:pPr marL="0" indent="0">
                  <a:lnSpc>
                    <a:spcPct val="170000"/>
                  </a:lnSpc>
                  <a:buNone/>
                </a:pPr>
                <a:r>
                  <a:rPr lang="fr-FR" sz="2400" dirty="0"/>
                  <a:t>La covariance généralise à deux variables la notion de variance. Sa formule de définition est la suivante : </a:t>
                </a:r>
              </a:p>
              <a:p>
                <a:pPr marL="0" indent="0">
                  <a:buNone/>
                </a:pPr>
                <a:endParaRPr lang="fr-FR" i="1" dirty="0">
                  <a:latin typeface="Cambria Math" panose="02040503050406030204" pitchFamily="18" charset="0"/>
                </a:endParaRPr>
              </a:p>
              <a:p>
                <a:pPr marL="0" indent="0">
                  <a:buNone/>
                </a:pPr>
                <a14:m>
                  <m:oMath xmlns:m="http://schemas.openxmlformats.org/officeDocument/2006/math">
                    <m:r>
                      <a:rPr lang="fr-FR" i="1">
                        <a:latin typeface="Cambria Math" panose="02040503050406030204" pitchFamily="18" charset="0"/>
                      </a:rPr>
                      <m:t>𝐶𝑜𝑣</m:t>
                    </m:r>
                    <m:d>
                      <m:dPr>
                        <m:ctrlPr>
                          <a:rPr lang="fr-FR" i="1">
                            <a:latin typeface="Cambria Math" panose="02040503050406030204" pitchFamily="18" charset="0"/>
                          </a:rPr>
                        </m:ctrlPr>
                      </m:dPr>
                      <m:e>
                        <m:r>
                          <a:rPr lang="fr-FR" i="1">
                            <a:latin typeface="Cambria Math" panose="02040503050406030204" pitchFamily="18" charset="0"/>
                          </a:rPr>
                          <m:t>𝑋</m:t>
                        </m:r>
                        <m:r>
                          <a:rPr lang="fr-FR" i="1">
                            <a:latin typeface="Cambria Math" panose="02040503050406030204" pitchFamily="18" charset="0"/>
                          </a:rPr>
                          <m:t>,</m:t>
                        </m:r>
                        <m:r>
                          <a:rPr lang="fr-FR" i="1">
                            <a:latin typeface="Cambria Math" panose="02040503050406030204" pitchFamily="18" charset="0"/>
                          </a:rPr>
                          <m:t>𝑌</m:t>
                        </m:r>
                      </m:e>
                    </m:d>
                    <m:r>
                      <a:rPr lang="fr-FR" i="1">
                        <a:latin typeface="Cambria Math" panose="02040503050406030204" pitchFamily="18" charset="0"/>
                      </a:rPr>
                      <m:t>=</m:t>
                    </m:r>
                    <m:sSub>
                      <m:sSubPr>
                        <m:ctrlPr>
                          <a:rPr lang="fr-FR" i="1" smtClean="0">
                            <a:latin typeface="Cambria Math" panose="02040503050406030204" pitchFamily="18" charset="0"/>
                          </a:rPr>
                        </m:ctrlPr>
                      </m:sSubPr>
                      <m:e>
                        <m:r>
                          <a:rPr lang="fr-FR" i="1" smtClean="0">
                            <a:latin typeface="Cambria Math" panose="02040503050406030204" pitchFamily="18" charset="0"/>
                            <a:ea typeface="Cambria Math" panose="02040503050406030204" pitchFamily="18" charset="0"/>
                          </a:rPr>
                          <m:t>𝜎</m:t>
                        </m:r>
                      </m:e>
                      <m:sub>
                        <m:r>
                          <a:rPr lang="fr-FR" b="0" i="1" smtClean="0">
                            <a:latin typeface="Cambria Math" panose="02040503050406030204" pitchFamily="18" charset="0"/>
                          </a:rPr>
                          <m:t>𝑋𝑌</m:t>
                        </m:r>
                      </m:sub>
                    </m:sSub>
                    <m:r>
                      <a:rPr lang="fr-FR" b="0" i="1" smtClean="0">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r>
                          <a:rPr lang="fr-FR" i="1">
                            <a:latin typeface="Cambria Math" panose="02040503050406030204" pitchFamily="18" charset="0"/>
                          </a:rPr>
                          <m:t>𝑛</m:t>
                        </m:r>
                      </m:den>
                    </m:f>
                    <m:nary>
                      <m:naryPr>
                        <m:chr m:val="∑"/>
                        <m:ctrlPr>
                          <a:rPr lang="fr-FR" i="1">
                            <a:latin typeface="Cambria Math" panose="02040503050406030204" pitchFamily="18" charset="0"/>
                          </a:rPr>
                        </m:ctrlPr>
                      </m:naryPr>
                      <m:sub>
                        <m:r>
                          <m:rPr>
                            <m:brk m:alnAt="23"/>
                          </m:rPr>
                          <a:rPr lang="fr-FR" i="1">
                            <a:latin typeface="Cambria Math" panose="02040503050406030204" pitchFamily="18" charset="0"/>
                          </a:rPr>
                          <m:t>𝑖</m:t>
                        </m:r>
                        <m:r>
                          <a:rPr lang="fr-FR" i="1">
                            <a:latin typeface="Cambria Math" panose="02040503050406030204" pitchFamily="18" charset="0"/>
                          </a:rPr>
                          <m:t>=</m:t>
                        </m:r>
                        <m:r>
                          <m:rPr>
                            <m:brk m:alnAt="23"/>
                          </m:rPr>
                          <a:rPr lang="fr-FR" i="1">
                            <a:latin typeface="Cambria Math" panose="02040503050406030204" pitchFamily="18" charset="0"/>
                          </a:rPr>
                          <m:t>1</m:t>
                        </m:r>
                      </m:sub>
                      <m:sup>
                        <m:r>
                          <a:rPr lang="fr-FR" i="1">
                            <a:latin typeface="Cambria Math" panose="02040503050406030204" pitchFamily="18" charset="0"/>
                          </a:rPr>
                          <m:t>𝑘</m:t>
                        </m:r>
                      </m:sup>
                      <m:e>
                        <m:nary>
                          <m:naryPr>
                            <m:chr m:val="∑"/>
                            <m:ctrlPr>
                              <a:rPr lang="fr-FR" i="1">
                                <a:latin typeface="Cambria Math" panose="02040503050406030204" pitchFamily="18" charset="0"/>
                              </a:rPr>
                            </m:ctrlPr>
                          </m:naryPr>
                          <m:sub>
                            <m:r>
                              <m:rPr>
                                <m:brk m:alnAt="23"/>
                              </m:rPr>
                              <a:rPr lang="fr-FR" i="1">
                                <a:latin typeface="Cambria Math" panose="02040503050406030204" pitchFamily="18" charset="0"/>
                              </a:rPr>
                              <m:t>𝑗</m:t>
                            </m:r>
                            <m:r>
                              <a:rPr lang="fr-FR" i="1">
                                <a:latin typeface="Cambria Math" panose="02040503050406030204" pitchFamily="18" charset="0"/>
                              </a:rPr>
                              <m:t>=</m:t>
                            </m:r>
                            <m:r>
                              <m:rPr>
                                <m:brk m:alnAt="23"/>
                              </m:rPr>
                              <a:rPr lang="fr-FR" i="1">
                                <a:latin typeface="Cambria Math" panose="02040503050406030204" pitchFamily="18" charset="0"/>
                              </a:rPr>
                              <m:t>1</m:t>
                            </m:r>
                          </m:sub>
                          <m:sup>
                            <m:r>
                              <a:rPr lang="fr-FR" i="1">
                                <a:latin typeface="Cambria Math" panose="02040503050406030204" pitchFamily="18" charset="0"/>
                              </a:rPr>
                              <m:t>𝑙</m:t>
                            </m:r>
                          </m:sup>
                          <m:e>
                            <m:sSub>
                              <m:sSubPr>
                                <m:ctrlPr>
                                  <a:rPr lang="fr-FR" i="1">
                                    <a:latin typeface="Cambria Math" panose="02040503050406030204" pitchFamily="18" charset="0"/>
                                  </a:rPr>
                                </m:ctrlPr>
                              </m:sSubPr>
                              <m:e>
                                <m:r>
                                  <a:rPr lang="fr-FR" i="1">
                                    <a:latin typeface="Cambria Math" panose="02040503050406030204" pitchFamily="18" charset="0"/>
                                  </a:rPr>
                                  <m:t>𝑛</m:t>
                                </m:r>
                              </m:e>
                              <m:sub>
                                <m:r>
                                  <a:rPr lang="fr-FR" i="1">
                                    <a:latin typeface="Cambria Math" panose="02040503050406030204" pitchFamily="18" charset="0"/>
                                  </a:rPr>
                                  <m:t>𝑖𝑗</m:t>
                                </m:r>
                              </m:sub>
                            </m:sSub>
                            <m:d>
                              <m:dPr>
                                <m:ctrlPr>
                                  <a:rPr lang="fr-FR" i="1">
                                    <a:latin typeface="Cambria Math" panose="02040503050406030204" pitchFamily="18" charset="0"/>
                                  </a:rPr>
                                </m:ctrlPr>
                              </m:dPr>
                              <m:e>
                                <m:sSub>
                                  <m:sSubPr>
                                    <m:ctrlPr>
                                      <a:rPr lang="fr-FR" i="1">
                                        <a:latin typeface="Cambria Math" panose="02040503050406030204" pitchFamily="18" charset="0"/>
                                      </a:rPr>
                                    </m:ctrlPr>
                                  </m:sSubPr>
                                  <m:e>
                                    <m:r>
                                      <a:rPr lang="fr-FR" i="1">
                                        <a:latin typeface="Cambria Math" panose="02040503050406030204" pitchFamily="18" charset="0"/>
                                      </a:rPr>
                                      <m:t>𝑥</m:t>
                                    </m:r>
                                  </m:e>
                                  <m:sub>
                                    <m:r>
                                      <a:rPr lang="fr-FR" i="1">
                                        <a:latin typeface="Cambria Math" panose="02040503050406030204" pitchFamily="18" charset="0"/>
                                      </a:rPr>
                                      <m:t>𝑖</m:t>
                                    </m:r>
                                  </m:sub>
                                </m:sSub>
                                <m:r>
                                  <a:rPr lang="fr-FR" i="1">
                                    <a:latin typeface="Cambria Math" panose="02040503050406030204" pitchFamily="18" charset="0"/>
                                  </a:rPr>
                                  <m:t>−</m:t>
                                </m:r>
                                <m:acc>
                                  <m:accPr>
                                    <m:chr m:val="̅"/>
                                    <m:ctrlPr>
                                      <a:rPr lang="fr-FR" i="1">
                                        <a:latin typeface="Cambria Math" panose="02040503050406030204" pitchFamily="18" charset="0"/>
                                      </a:rPr>
                                    </m:ctrlPr>
                                  </m:accPr>
                                  <m:e>
                                    <m:r>
                                      <a:rPr lang="fr-FR" i="1">
                                        <a:latin typeface="Cambria Math" panose="02040503050406030204" pitchFamily="18" charset="0"/>
                                      </a:rPr>
                                      <m:t>𝑋</m:t>
                                    </m:r>
                                  </m:e>
                                </m:acc>
                              </m:e>
                            </m:d>
                            <m:d>
                              <m:dPr>
                                <m:ctrlPr>
                                  <a:rPr lang="fr-FR" i="1">
                                    <a:latin typeface="Cambria Math" panose="02040503050406030204" pitchFamily="18" charset="0"/>
                                  </a:rPr>
                                </m:ctrlPr>
                              </m:dPr>
                              <m:e>
                                <m:sSub>
                                  <m:sSubPr>
                                    <m:ctrlPr>
                                      <a:rPr lang="fr-FR" i="1">
                                        <a:latin typeface="Cambria Math" panose="02040503050406030204" pitchFamily="18" charset="0"/>
                                      </a:rPr>
                                    </m:ctrlPr>
                                  </m:sSubPr>
                                  <m:e>
                                    <m:r>
                                      <a:rPr lang="fr-FR" i="1">
                                        <a:latin typeface="Cambria Math" panose="02040503050406030204" pitchFamily="18" charset="0"/>
                                      </a:rPr>
                                      <m:t>𝑦</m:t>
                                    </m:r>
                                  </m:e>
                                  <m:sub>
                                    <m:r>
                                      <a:rPr lang="fr-FR" i="1">
                                        <a:latin typeface="Cambria Math" panose="02040503050406030204" pitchFamily="18" charset="0"/>
                                      </a:rPr>
                                      <m:t>𝑖</m:t>
                                    </m:r>
                                  </m:sub>
                                </m:sSub>
                                <m:r>
                                  <a:rPr lang="fr-FR" i="1">
                                    <a:latin typeface="Cambria Math" panose="02040503050406030204" pitchFamily="18" charset="0"/>
                                  </a:rPr>
                                  <m:t>−</m:t>
                                </m:r>
                                <m:acc>
                                  <m:accPr>
                                    <m:chr m:val="̅"/>
                                    <m:ctrlPr>
                                      <a:rPr lang="fr-FR" i="1">
                                        <a:latin typeface="Cambria Math" panose="02040503050406030204" pitchFamily="18" charset="0"/>
                                      </a:rPr>
                                    </m:ctrlPr>
                                  </m:accPr>
                                  <m:e>
                                    <m:r>
                                      <a:rPr lang="fr-FR" i="1">
                                        <a:latin typeface="Cambria Math" panose="02040503050406030204" pitchFamily="18" charset="0"/>
                                      </a:rPr>
                                      <m:t>𝑌</m:t>
                                    </m:r>
                                  </m:e>
                                </m:acc>
                              </m:e>
                            </m:d>
                          </m:e>
                        </m:nary>
                      </m:e>
                    </m:nary>
                  </m:oMath>
                </a14:m>
                <a:r>
                  <a:rPr lang="fr-FR" i="1" dirty="0">
                    <a:latin typeface="Cambria Math" panose="02040503050406030204" pitchFamily="18" charset="0"/>
                  </a:rPr>
                  <a:t> </a:t>
                </a:r>
              </a:p>
              <a:p>
                <a:pPr marL="0" indent="0">
                  <a:buNone/>
                </a:pPr>
                <a:endParaRPr lang="fr-FR" i="1" dirty="0">
                  <a:latin typeface="Cambria Math" panose="02040503050406030204" pitchFamily="18" charset="0"/>
                </a:endParaRPr>
              </a:p>
              <a:p>
                <a:pPr marL="0" indent="0" algn="ctr">
                  <a:buNone/>
                </a:pPr>
                <a14:m>
                  <m:oMath xmlns:m="http://schemas.openxmlformats.org/officeDocument/2006/math">
                    <m:sSub>
                      <m:sSubPr>
                        <m:ctrlPr>
                          <a:rPr lang="fr-FR" i="1">
                            <a:latin typeface="Cambria Math" panose="02040503050406030204" pitchFamily="18" charset="0"/>
                          </a:rPr>
                        </m:ctrlPr>
                      </m:sSubPr>
                      <m:e>
                        <m:r>
                          <a:rPr lang="fr-FR" i="1">
                            <a:latin typeface="Cambria Math" panose="02040503050406030204" pitchFamily="18" charset="0"/>
                            <a:ea typeface="Cambria Math" panose="02040503050406030204" pitchFamily="18" charset="0"/>
                          </a:rPr>
                          <m:t>𝜎</m:t>
                        </m:r>
                      </m:e>
                      <m:sub>
                        <m:r>
                          <a:rPr lang="fr-FR" i="1">
                            <a:latin typeface="Cambria Math" panose="02040503050406030204" pitchFamily="18" charset="0"/>
                          </a:rPr>
                          <m:t>𝑋𝑌</m:t>
                        </m:r>
                      </m:sub>
                    </m:sSub>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r>
                          <a:rPr lang="fr-FR" i="1">
                            <a:latin typeface="Cambria Math" panose="02040503050406030204" pitchFamily="18" charset="0"/>
                          </a:rPr>
                          <m:t>𝑛</m:t>
                        </m:r>
                      </m:den>
                    </m:f>
                    <m:nary>
                      <m:naryPr>
                        <m:chr m:val="∑"/>
                        <m:ctrlPr>
                          <a:rPr lang="fr-FR" i="1">
                            <a:latin typeface="Cambria Math" panose="02040503050406030204" pitchFamily="18" charset="0"/>
                          </a:rPr>
                        </m:ctrlPr>
                      </m:naryPr>
                      <m:sub>
                        <m:r>
                          <m:rPr>
                            <m:brk m:alnAt="23"/>
                          </m:rPr>
                          <a:rPr lang="fr-FR" i="1">
                            <a:latin typeface="Cambria Math" panose="02040503050406030204" pitchFamily="18" charset="0"/>
                          </a:rPr>
                          <m:t>𝑖</m:t>
                        </m:r>
                        <m:r>
                          <a:rPr lang="fr-FR" i="1">
                            <a:latin typeface="Cambria Math" panose="02040503050406030204" pitchFamily="18" charset="0"/>
                          </a:rPr>
                          <m:t>=</m:t>
                        </m:r>
                        <m:r>
                          <m:rPr>
                            <m:brk m:alnAt="23"/>
                          </m:rPr>
                          <a:rPr lang="fr-FR" i="1">
                            <a:latin typeface="Cambria Math" panose="02040503050406030204" pitchFamily="18" charset="0"/>
                          </a:rPr>
                          <m:t>1</m:t>
                        </m:r>
                      </m:sub>
                      <m:sup>
                        <m:r>
                          <a:rPr lang="fr-FR" i="1">
                            <a:latin typeface="Cambria Math" panose="02040503050406030204" pitchFamily="18" charset="0"/>
                          </a:rPr>
                          <m:t>𝑘</m:t>
                        </m:r>
                      </m:sup>
                      <m:e>
                        <m:nary>
                          <m:naryPr>
                            <m:chr m:val="∑"/>
                            <m:ctrlPr>
                              <a:rPr lang="fr-FR" i="1">
                                <a:latin typeface="Cambria Math" panose="02040503050406030204" pitchFamily="18" charset="0"/>
                              </a:rPr>
                            </m:ctrlPr>
                          </m:naryPr>
                          <m:sub>
                            <m:r>
                              <m:rPr>
                                <m:brk m:alnAt="23"/>
                              </m:rPr>
                              <a:rPr lang="fr-FR" i="1">
                                <a:latin typeface="Cambria Math" panose="02040503050406030204" pitchFamily="18" charset="0"/>
                              </a:rPr>
                              <m:t>𝑗</m:t>
                            </m:r>
                            <m:r>
                              <a:rPr lang="fr-FR" i="1">
                                <a:latin typeface="Cambria Math" panose="02040503050406030204" pitchFamily="18" charset="0"/>
                              </a:rPr>
                              <m:t>=</m:t>
                            </m:r>
                            <m:r>
                              <m:rPr>
                                <m:brk m:alnAt="23"/>
                              </m:rPr>
                              <a:rPr lang="fr-FR" i="1">
                                <a:latin typeface="Cambria Math" panose="02040503050406030204" pitchFamily="18" charset="0"/>
                              </a:rPr>
                              <m:t>1</m:t>
                            </m:r>
                          </m:sub>
                          <m:sup>
                            <m:r>
                              <a:rPr lang="fr-FR" i="1">
                                <a:latin typeface="Cambria Math" panose="02040503050406030204" pitchFamily="18" charset="0"/>
                              </a:rPr>
                              <m:t>𝑙</m:t>
                            </m:r>
                          </m:sup>
                          <m:e>
                            <m:sSub>
                              <m:sSubPr>
                                <m:ctrlPr>
                                  <a:rPr lang="fr-FR" i="1">
                                    <a:latin typeface="Cambria Math" panose="02040503050406030204" pitchFamily="18" charset="0"/>
                                  </a:rPr>
                                </m:ctrlPr>
                              </m:sSubPr>
                              <m:e>
                                <m:r>
                                  <a:rPr lang="fr-FR" i="1">
                                    <a:latin typeface="Cambria Math" panose="02040503050406030204" pitchFamily="18" charset="0"/>
                                  </a:rPr>
                                  <m:t>𝑛</m:t>
                                </m:r>
                              </m:e>
                              <m:sub>
                                <m:r>
                                  <a:rPr lang="fr-FR" i="1">
                                    <a:latin typeface="Cambria Math" panose="02040503050406030204" pitchFamily="18" charset="0"/>
                                  </a:rPr>
                                  <m:t>𝑖𝑗</m:t>
                                </m:r>
                              </m:sub>
                            </m:sSub>
                            <m:sSub>
                              <m:sSubPr>
                                <m:ctrlPr>
                                  <a:rPr lang="fr-FR" i="1">
                                    <a:latin typeface="Cambria Math" panose="02040503050406030204" pitchFamily="18" charset="0"/>
                                  </a:rPr>
                                </m:ctrlPr>
                              </m:sSubPr>
                              <m:e>
                                <m:r>
                                  <a:rPr lang="fr-FR" i="1">
                                    <a:latin typeface="Cambria Math" panose="02040503050406030204" pitchFamily="18" charset="0"/>
                                  </a:rPr>
                                  <m:t>𝑥</m:t>
                                </m:r>
                              </m:e>
                              <m:sub>
                                <m:r>
                                  <a:rPr lang="fr-FR" i="1">
                                    <a:latin typeface="Cambria Math" panose="02040503050406030204" pitchFamily="18" charset="0"/>
                                  </a:rPr>
                                  <m:t>𝑖</m:t>
                                </m:r>
                              </m:sub>
                            </m:sSub>
                            <m:sSub>
                              <m:sSubPr>
                                <m:ctrlPr>
                                  <a:rPr lang="fr-FR" i="1">
                                    <a:latin typeface="Cambria Math" panose="02040503050406030204" pitchFamily="18" charset="0"/>
                                  </a:rPr>
                                </m:ctrlPr>
                              </m:sSubPr>
                              <m:e>
                                <m:r>
                                  <a:rPr lang="fr-FR" i="1">
                                    <a:latin typeface="Cambria Math" panose="02040503050406030204" pitchFamily="18" charset="0"/>
                                  </a:rPr>
                                  <m:t>𝑦</m:t>
                                </m:r>
                              </m:e>
                              <m:sub>
                                <m:r>
                                  <a:rPr lang="fr-FR" i="1">
                                    <a:latin typeface="Cambria Math" panose="02040503050406030204" pitchFamily="18" charset="0"/>
                                  </a:rPr>
                                  <m:t>𝑗</m:t>
                                </m:r>
                              </m:sub>
                            </m:sSub>
                          </m:e>
                        </m:nary>
                        <m:r>
                          <a:rPr lang="fr-FR" i="1">
                            <a:latin typeface="Cambria Math" panose="02040503050406030204" pitchFamily="18" charset="0"/>
                          </a:rPr>
                          <m:t>−</m:t>
                        </m:r>
                        <m:acc>
                          <m:accPr>
                            <m:chr m:val="̅"/>
                            <m:ctrlPr>
                              <a:rPr lang="fr-FR" i="1">
                                <a:latin typeface="Cambria Math" panose="02040503050406030204" pitchFamily="18" charset="0"/>
                              </a:rPr>
                            </m:ctrlPr>
                          </m:accPr>
                          <m:e>
                            <m:r>
                              <a:rPr lang="fr-FR" i="1">
                                <a:latin typeface="Cambria Math" panose="02040503050406030204" pitchFamily="18" charset="0"/>
                              </a:rPr>
                              <m:t>𝑋</m:t>
                            </m:r>
                          </m:e>
                        </m:acc>
                        <m:acc>
                          <m:accPr>
                            <m:chr m:val="̅"/>
                            <m:ctrlPr>
                              <a:rPr lang="fr-FR" i="1">
                                <a:latin typeface="Cambria Math" panose="02040503050406030204" pitchFamily="18" charset="0"/>
                              </a:rPr>
                            </m:ctrlPr>
                          </m:accPr>
                          <m:e>
                            <m:r>
                              <a:rPr lang="fr-FR" i="1">
                                <a:latin typeface="Cambria Math" panose="02040503050406030204" pitchFamily="18" charset="0"/>
                              </a:rPr>
                              <m:t>𝑌</m:t>
                            </m:r>
                          </m:e>
                        </m:acc>
                      </m:e>
                    </m:nary>
                  </m:oMath>
                </a14:m>
                <a:r>
                  <a:rPr lang="fr-FR" dirty="0">
                    <a:solidFill>
                      <a:srgbClr val="00B050"/>
                    </a:solidFill>
                  </a:rPr>
                  <a:t> </a:t>
                </a:r>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862885"/>
                <a:ext cx="10515600" cy="5314078"/>
              </a:xfrm>
              <a:blipFill>
                <a:blip r:embed="rId2"/>
                <a:stretch>
                  <a:fillRect l="-928" t="-1607"/>
                </a:stretch>
              </a:blipFill>
            </p:spPr>
            <p:txBody>
              <a:bodyPr/>
              <a:lstStyle/>
              <a:p>
                <a:r>
                  <a:rPr lang="fr-FR">
                    <a:noFill/>
                  </a:rPr>
                  <a:t> </a:t>
                </a:r>
              </a:p>
            </p:txBody>
          </p:sp>
        </mc:Fallback>
      </mc:AlternateContent>
    </p:spTree>
    <p:extLst>
      <p:ext uri="{BB962C8B-B14F-4D97-AF65-F5344CB8AC3E}">
        <p14:creationId xmlns:p14="http://schemas.microsoft.com/office/powerpoint/2010/main" val="2852866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24000" y="1918951"/>
            <a:ext cx="9144000" cy="4353059"/>
          </a:xfrm>
        </p:spPr>
        <p:txBody>
          <a:bodyPr>
            <a:normAutofit fontScale="47500" lnSpcReduction="20000"/>
          </a:bodyPr>
          <a:lstStyle/>
          <a:p>
            <a:pPr algn="l">
              <a:lnSpc>
                <a:spcPct val="150000"/>
              </a:lnSpc>
            </a:pPr>
            <a:r>
              <a:rPr lang="fr-FR" sz="4400" b="1" dirty="0"/>
              <a:t>1</a:t>
            </a:r>
            <a:r>
              <a:rPr lang="fr-FR" sz="4400" b="1" dirty="0">
                <a:solidFill>
                  <a:srgbClr val="FF0000"/>
                </a:solidFill>
              </a:rPr>
              <a:t>. Présentation et Notations </a:t>
            </a:r>
          </a:p>
          <a:p>
            <a:pPr algn="just">
              <a:lnSpc>
                <a:spcPct val="170000"/>
              </a:lnSpc>
            </a:pPr>
            <a:r>
              <a:rPr lang="fr-FR" sz="4400" dirty="0"/>
              <a:t>Nous avons vu précédemment que les statistiques à une variable s’intéressaient, pour une population donnée, à un caractère donné.</a:t>
            </a:r>
          </a:p>
          <a:p>
            <a:pPr marL="571500" indent="-571500" algn="just">
              <a:lnSpc>
                <a:spcPct val="170000"/>
              </a:lnSpc>
              <a:buFont typeface="Wingdings" panose="05000000000000000000" pitchFamily="2" charset="2"/>
              <a:buChar char="ü"/>
            </a:pPr>
            <a:r>
              <a:rPr lang="fr-FR" sz="4400" dirty="0"/>
              <a:t> Lorsque l’on s’intéresse à l’étude simultanée de deux caractères d’une même population, on fait ce que l’on appelle des statistiques à deux variables, en étudiant des séries statistiques doubles.</a:t>
            </a:r>
          </a:p>
          <a:p>
            <a:pPr algn="l">
              <a:lnSpc>
                <a:spcPct val="150000"/>
              </a:lnSpc>
            </a:pPr>
            <a:br>
              <a:rPr lang="fr-FR" dirty="0"/>
            </a:br>
            <a:br>
              <a:rPr lang="fr-FR" dirty="0"/>
            </a:br>
            <a:endParaRPr lang="fr-FR" dirty="0"/>
          </a:p>
        </p:txBody>
      </p:sp>
    </p:spTree>
    <p:extLst>
      <p:ext uri="{BB962C8B-B14F-4D97-AF65-F5344CB8AC3E}">
        <p14:creationId xmlns:p14="http://schemas.microsoft.com/office/powerpoint/2010/main" val="1370233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838200" y="592428"/>
                <a:ext cx="10515600" cy="5584535"/>
              </a:xfrm>
            </p:spPr>
            <p:txBody>
              <a:bodyPr/>
              <a:lstStyle/>
              <a:p>
                <a:pPr marL="0" indent="0">
                  <a:buNone/>
                </a:pPr>
                <a:r>
                  <a:rPr lang="fr-FR" sz="2400" b="1" dirty="0"/>
                  <a:t>Exemple:</a:t>
                </a:r>
              </a:p>
              <a:p>
                <a:pPr marL="0" indent="0">
                  <a:lnSpc>
                    <a:spcPct val="150000"/>
                  </a:lnSpc>
                  <a:buNone/>
                </a:pPr>
                <a14:m>
                  <m:oMathPara xmlns:m="http://schemas.openxmlformats.org/officeDocument/2006/math">
                    <m:oMathParaPr>
                      <m:jc m:val="centerGroup"/>
                    </m:oMathParaPr>
                    <m:oMath xmlns:m="http://schemas.openxmlformats.org/officeDocument/2006/math">
                      <m:acc>
                        <m:accPr>
                          <m:chr m:val="̅"/>
                          <m:ctrlPr>
                            <a:rPr lang="fr-FR" sz="2400" i="1" smtClean="0">
                              <a:latin typeface="Cambria Math" panose="02040503050406030204" pitchFamily="18" charset="0"/>
                            </a:rPr>
                          </m:ctrlPr>
                        </m:accPr>
                        <m:e>
                          <m:r>
                            <a:rPr lang="fr-FR" sz="2400" b="0" i="1" smtClean="0">
                              <a:latin typeface="Cambria Math" panose="02040503050406030204" pitchFamily="18" charset="0"/>
                            </a:rPr>
                            <m:t>𝑋</m:t>
                          </m:r>
                        </m:e>
                      </m:acc>
                      <m:r>
                        <a:rPr lang="fr-FR" sz="2400" b="0" i="1" smtClean="0">
                          <a:latin typeface="Cambria Math" panose="02040503050406030204" pitchFamily="18" charset="0"/>
                        </a:rPr>
                        <m:t>=</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20</m:t>
                          </m:r>
                          <m:r>
                            <a:rPr lang="fr-FR" sz="2400" b="0" i="1" smtClean="0">
                              <a:latin typeface="Cambria Math" panose="02040503050406030204" pitchFamily="18" charset="0"/>
                              <a:ea typeface="Cambria Math" panose="02040503050406030204" pitchFamily="18" charset="0"/>
                            </a:rPr>
                            <m:t>×25+35×35+30×45+15×55</m:t>
                          </m:r>
                        </m:e>
                      </m:d>
                      <m:r>
                        <a:rPr lang="fr-FR" sz="2400" b="0" i="1" smtClean="0">
                          <a:latin typeface="Cambria Math" panose="02040503050406030204" pitchFamily="18" charset="0"/>
                          <a:ea typeface="Cambria Math" panose="02040503050406030204" pitchFamily="18" charset="0"/>
                        </a:rPr>
                        <m:t>=39</m:t>
                      </m:r>
                    </m:oMath>
                  </m:oMathPara>
                </a14:m>
                <a:endParaRPr lang="fr-FR" sz="2400" b="0" dirty="0">
                  <a:ea typeface="Cambria Math" panose="02040503050406030204" pitchFamily="18" charset="0"/>
                </a:endParaRPr>
              </a:p>
              <a:p>
                <a:pPr marL="0" indent="0">
                  <a:lnSpc>
                    <a:spcPct val="150000"/>
                  </a:lnSpc>
                  <a:buNone/>
                </a:pPr>
                <a14:m>
                  <m:oMathPara xmlns:m="http://schemas.openxmlformats.org/officeDocument/2006/math">
                    <m:oMathParaPr>
                      <m:jc m:val="centerGroup"/>
                    </m:oMathParaPr>
                    <m:oMath xmlns:m="http://schemas.openxmlformats.org/officeDocument/2006/math">
                      <m:acc>
                        <m:accPr>
                          <m:chr m:val="̅"/>
                          <m:ctrlPr>
                            <a:rPr lang="fr-FR" sz="2400" i="1" smtClean="0">
                              <a:latin typeface="Cambria Math" panose="02040503050406030204" pitchFamily="18" charset="0"/>
                            </a:rPr>
                          </m:ctrlPr>
                        </m:accPr>
                        <m:e>
                          <m:r>
                            <a:rPr lang="fr-FR" sz="2400" b="0" i="1" smtClean="0">
                              <a:latin typeface="Cambria Math" panose="02040503050406030204" pitchFamily="18" charset="0"/>
                            </a:rPr>
                            <m:t>𝑌</m:t>
                          </m:r>
                        </m:e>
                      </m:acc>
                      <m:r>
                        <a:rPr lang="fr-FR" sz="2400" b="0" i="1" smtClean="0">
                          <a:latin typeface="Cambria Math" panose="02040503050406030204" pitchFamily="18" charset="0"/>
                        </a:rPr>
                        <m:t>=</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15</m:t>
                          </m:r>
                          <m:r>
                            <a:rPr lang="fr-FR" sz="2400" b="0" i="1" smtClean="0">
                              <a:latin typeface="Cambria Math" panose="02040503050406030204" pitchFamily="18" charset="0"/>
                              <a:ea typeface="Cambria Math" panose="02040503050406030204" pitchFamily="18" charset="0"/>
                            </a:rPr>
                            <m:t>×0+30×1+35×2+20×3</m:t>
                          </m:r>
                        </m:e>
                      </m:d>
                      <m:r>
                        <a:rPr lang="fr-FR" sz="2400" b="0" i="1" smtClean="0">
                          <a:latin typeface="Cambria Math" panose="02040503050406030204" pitchFamily="18" charset="0"/>
                        </a:rPr>
                        <m:t>=1.6</m:t>
                      </m:r>
                    </m:oMath>
                  </m:oMathPara>
                </a14:m>
                <a:endParaRPr lang="fr-FR" sz="2400" b="0" dirty="0"/>
              </a:p>
              <a:p>
                <a:pPr marL="0" indent="0">
                  <a:lnSpc>
                    <a:spcPct val="150000"/>
                  </a:lnSpc>
                  <a:buNone/>
                </a:pPr>
                <a14:m>
                  <m:oMathPara xmlns:m="http://schemas.openxmlformats.org/officeDocument/2006/math">
                    <m:oMathParaPr>
                      <m:jc m:val="centerGroup"/>
                    </m:oMathParaPr>
                    <m:oMath xmlns:m="http://schemas.openxmlformats.org/officeDocument/2006/math">
                      <m:r>
                        <a:rPr lang="fr-FR" sz="2400" b="0" i="1" smtClean="0">
                          <a:latin typeface="Cambria Math" panose="02040503050406030204" pitchFamily="18" charset="0"/>
                        </a:rPr>
                        <m:t>𝑉</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𝑋</m:t>
                          </m:r>
                        </m:e>
                      </m:d>
                      <m:r>
                        <a:rPr lang="fr-FR" sz="2400" b="0" i="1" smtClean="0">
                          <a:latin typeface="Cambria Math" panose="02040503050406030204" pitchFamily="18" charset="0"/>
                        </a:rPr>
                        <m:t>=1615−</m:t>
                      </m:r>
                      <m:sSup>
                        <m:sSupPr>
                          <m:ctrlPr>
                            <a:rPr lang="fr-FR" sz="2400" b="0" i="1" smtClean="0">
                              <a:latin typeface="Cambria Math" panose="02040503050406030204" pitchFamily="18" charset="0"/>
                            </a:rPr>
                          </m:ctrlPr>
                        </m:sSupPr>
                        <m:e>
                          <m:r>
                            <a:rPr lang="fr-FR" sz="2400" b="0" i="1" smtClean="0">
                              <a:latin typeface="Cambria Math" panose="02040503050406030204" pitchFamily="18" charset="0"/>
                            </a:rPr>
                            <m:t>39</m:t>
                          </m:r>
                        </m:e>
                        <m:sup>
                          <m:r>
                            <a:rPr lang="fr-FR" sz="2400" b="0" i="1" smtClean="0">
                              <a:latin typeface="Cambria Math" panose="02040503050406030204" pitchFamily="18" charset="0"/>
                            </a:rPr>
                            <m:t>2</m:t>
                          </m:r>
                        </m:sup>
                      </m:sSup>
                      <m:r>
                        <a:rPr lang="fr-FR" sz="2400" b="0" i="1" smtClean="0">
                          <a:latin typeface="Cambria Math" panose="02040503050406030204" pitchFamily="18" charset="0"/>
                        </a:rPr>
                        <m:t>=94</m:t>
                      </m:r>
                    </m:oMath>
                  </m:oMathPara>
                </a14:m>
                <a:endParaRPr lang="fr-FR" sz="2400" dirty="0"/>
              </a:p>
              <a:p>
                <a:pPr marL="0" indent="0">
                  <a:lnSpc>
                    <a:spcPct val="150000"/>
                  </a:lnSpc>
                  <a:buNone/>
                </a:pPr>
                <a14:m>
                  <m:oMathPara xmlns:m="http://schemas.openxmlformats.org/officeDocument/2006/math">
                    <m:oMathParaPr>
                      <m:jc m:val="centerGroup"/>
                    </m:oMathParaPr>
                    <m:oMath xmlns:m="http://schemas.openxmlformats.org/officeDocument/2006/math">
                      <m:r>
                        <a:rPr lang="fr-FR" sz="2400" b="0" i="1" smtClean="0">
                          <a:latin typeface="Cambria Math" panose="02040503050406030204" pitchFamily="18" charset="0"/>
                        </a:rPr>
                        <m:t>𝑉</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𝑌</m:t>
                          </m:r>
                        </m:e>
                      </m:d>
                      <m:r>
                        <a:rPr lang="fr-FR" sz="2400" b="0" i="1" smtClean="0">
                          <a:latin typeface="Cambria Math" panose="02040503050406030204" pitchFamily="18" charset="0"/>
                        </a:rPr>
                        <m:t>=3.5−</m:t>
                      </m:r>
                      <m:sSup>
                        <m:sSupPr>
                          <m:ctrlPr>
                            <a:rPr lang="fr-FR" sz="2400" b="0" i="1" smtClean="0">
                              <a:latin typeface="Cambria Math" panose="02040503050406030204" pitchFamily="18" charset="0"/>
                            </a:rPr>
                          </m:ctrlPr>
                        </m:sSupPr>
                        <m:e>
                          <m:r>
                            <a:rPr lang="fr-FR" sz="2400" b="0" i="1" smtClean="0">
                              <a:latin typeface="Cambria Math" panose="02040503050406030204" pitchFamily="18" charset="0"/>
                            </a:rPr>
                            <m:t>1.6</m:t>
                          </m:r>
                        </m:e>
                        <m:sup>
                          <m:r>
                            <a:rPr lang="fr-FR" sz="2400" b="0" i="1" smtClean="0">
                              <a:latin typeface="Cambria Math" panose="02040503050406030204" pitchFamily="18" charset="0"/>
                            </a:rPr>
                            <m:t>2</m:t>
                          </m:r>
                        </m:sup>
                      </m:sSup>
                      <m:r>
                        <a:rPr lang="fr-FR" sz="2400" b="0" i="1" smtClean="0">
                          <a:latin typeface="Cambria Math" panose="02040503050406030204" pitchFamily="18" charset="0"/>
                        </a:rPr>
                        <m:t>=0.94</m:t>
                      </m:r>
                    </m:oMath>
                  </m:oMathPara>
                </a14:m>
                <a:endParaRPr lang="fr-FR" sz="2400" dirty="0"/>
              </a:p>
              <a:p>
                <a:pPr marL="0" indent="0">
                  <a:lnSpc>
                    <a:spcPct val="150000"/>
                  </a:lnSpc>
                  <a:buNone/>
                </a:pPr>
                <a14:m>
                  <m:oMathPara xmlns:m="http://schemas.openxmlformats.org/officeDocument/2006/math">
                    <m:oMathParaPr>
                      <m:jc m:val="centerGroup"/>
                    </m:oMathParaPr>
                    <m:oMath xmlns:m="http://schemas.openxmlformats.org/officeDocument/2006/math">
                      <m:sSub>
                        <m:sSubPr>
                          <m:ctrlPr>
                            <a:rPr lang="fr-FR" sz="2400" i="1" smtClean="0">
                              <a:latin typeface="Cambria Math" panose="02040503050406030204" pitchFamily="18" charset="0"/>
                            </a:rPr>
                          </m:ctrlPr>
                        </m:sSubPr>
                        <m:e>
                          <m:r>
                            <a:rPr lang="fr-FR" sz="240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rPr>
                            <m:t>𝑋</m:t>
                          </m:r>
                        </m:sub>
                      </m:sSub>
                      <m:r>
                        <a:rPr lang="fr-FR" sz="2400" b="0" i="1" smtClean="0">
                          <a:latin typeface="Cambria Math" panose="02040503050406030204" pitchFamily="18" charset="0"/>
                        </a:rPr>
                        <m:t>=9.67</m:t>
                      </m:r>
                    </m:oMath>
                  </m:oMathPara>
                </a14:m>
                <a:endParaRPr lang="fr-FR" sz="2400" dirty="0"/>
              </a:p>
              <a:p>
                <a:pPr marL="0" indent="0">
                  <a:lnSpc>
                    <a:spcPct val="150000"/>
                  </a:lnSpc>
                  <a:buNone/>
                </a:pPr>
                <a14:m>
                  <m:oMathPara xmlns:m="http://schemas.openxmlformats.org/officeDocument/2006/math">
                    <m:oMathParaPr>
                      <m:jc m:val="centerGroup"/>
                    </m:oMathParaPr>
                    <m:oMath xmlns:m="http://schemas.openxmlformats.org/officeDocument/2006/math">
                      <m:sSub>
                        <m:sSubPr>
                          <m:ctrlPr>
                            <a:rPr lang="fr-FR" sz="2400" i="1" smtClean="0">
                              <a:latin typeface="Cambria Math" panose="02040503050406030204" pitchFamily="18" charset="0"/>
                            </a:rPr>
                          </m:ctrlPr>
                        </m:sSubPr>
                        <m:e>
                          <m:r>
                            <a:rPr lang="fr-FR" sz="240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ea typeface="Cambria Math" panose="02040503050406030204" pitchFamily="18" charset="0"/>
                            </a:rPr>
                            <m:t>𝑌</m:t>
                          </m:r>
                        </m:sub>
                      </m:sSub>
                      <m:r>
                        <a:rPr lang="fr-FR" sz="2400" b="0" i="1" smtClean="0">
                          <a:latin typeface="Cambria Math" panose="02040503050406030204" pitchFamily="18" charset="0"/>
                        </a:rPr>
                        <m:t>=0.97</m:t>
                      </m:r>
                    </m:oMath>
                  </m:oMathPara>
                </a14:m>
                <a:endParaRPr lang="fr-FR" sz="2400" dirty="0"/>
              </a:p>
              <a:p>
                <a:pPr marL="0" indent="0">
                  <a:buNone/>
                </a:pPr>
                <a14:m>
                  <m:oMathPara xmlns:m="http://schemas.openxmlformats.org/officeDocument/2006/math">
                    <m:oMathParaPr>
                      <m:jc m:val="centerGroup"/>
                    </m:oMathParaPr>
                    <m:oMath xmlns:m="http://schemas.openxmlformats.org/officeDocument/2006/math">
                      <m:r>
                        <a:rPr lang="fr-FR" sz="2400" i="1">
                          <a:latin typeface="Cambria Math" panose="02040503050406030204" pitchFamily="18" charset="0"/>
                        </a:rPr>
                        <m:t>𝐶𝑜𝑣</m:t>
                      </m:r>
                      <m:d>
                        <m:dPr>
                          <m:ctrlPr>
                            <a:rPr lang="fr-FR" sz="2400" i="1">
                              <a:latin typeface="Cambria Math" panose="02040503050406030204" pitchFamily="18" charset="0"/>
                            </a:rPr>
                          </m:ctrlPr>
                        </m:dPr>
                        <m:e>
                          <m:r>
                            <a:rPr lang="fr-FR" sz="2400" i="1">
                              <a:latin typeface="Cambria Math" panose="02040503050406030204" pitchFamily="18" charset="0"/>
                            </a:rPr>
                            <m:t>𝑋</m:t>
                          </m:r>
                          <m:r>
                            <a:rPr lang="fr-FR" sz="2400" i="1">
                              <a:latin typeface="Cambria Math" panose="02040503050406030204" pitchFamily="18" charset="0"/>
                            </a:rPr>
                            <m:t>,</m:t>
                          </m:r>
                          <m:r>
                            <a:rPr lang="fr-FR" sz="2400" i="1">
                              <a:latin typeface="Cambria Math" panose="02040503050406030204" pitchFamily="18" charset="0"/>
                            </a:rPr>
                            <m:t>𝑌</m:t>
                          </m:r>
                        </m:e>
                      </m:d>
                      <m:r>
                        <a:rPr lang="fr-FR" sz="2400" i="1">
                          <a:latin typeface="Cambria Math" panose="02040503050406030204" pitchFamily="18" charset="0"/>
                        </a:rPr>
                        <m:t>=58.5−39</m:t>
                      </m:r>
                      <m:r>
                        <a:rPr lang="fr-FR" sz="2400" i="1">
                          <a:latin typeface="Cambria Math" panose="02040503050406030204" pitchFamily="18" charset="0"/>
                          <a:ea typeface="Cambria Math" panose="02040503050406030204" pitchFamily="18" charset="0"/>
                        </a:rPr>
                        <m:t>×1.6=−3.9</m:t>
                      </m:r>
                    </m:oMath>
                  </m:oMathPara>
                </a14:m>
                <a:endParaRPr lang="fr-FR" sz="2400" dirty="0"/>
              </a:p>
              <a:p>
                <a:pPr marL="0" indent="0">
                  <a:lnSpc>
                    <a:spcPct val="150000"/>
                  </a:lnSpc>
                  <a:buNone/>
                </a:pPr>
                <a:endParaRPr lang="fr-FR" sz="2400"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838200" y="592428"/>
                <a:ext cx="10515600" cy="5584535"/>
              </a:xfrm>
              <a:blipFill rotWithShape="0">
                <a:blip r:embed="rId2"/>
                <a:stretch>
                  <a:fillRect l="-928" t="-1528"/>
                </a:stretch>
              </a:blipFill>
            </p:spPr>
            <p:txBody>
              <a:bodyPr/>
              <a:lstStyle/>
              <a:p>
                <a:r>
                  <a:rPr lang="fr-FR">
                    <a:noFill/>
                  </a:rPr>
                  <a:t> </a:t>
                </a:r>
              </a:p>
            </p:txBody>
          </p:sp>
        </mc:Fallback>
      </mc:AlternateContent>
    </p:spTree>
    <p:extLst>
      <p:ext uri="{BB962C8B-B14F-4D97-AF65-F5344CB8AC3E}">
        <p14:creationId xmlns:p14="http://schemas.microsoft.com/office/powerpoint/2010/main" val="3402759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811369"/>
                <a:ext cx="10515600" cy="5365594"/>
              </a:xfrm>
            </p:spPr>
            <p:txBody>
              <a:bodyPr>
                <a:normAutofit fontScale="70000" lnSpcReduction="20000"/>
              </a:bodyPr>
              <a:lstStyle/>
              <a:p>
                <a:pPr marL="0" indent="0">
                  <a:lnSpc>
                    <a:spcPct val="150000"/>
                  </a:lnSpc>
                  <a:buNone/>
                </a:pPr>
                <a:r>
                  <a:rPr lang="fr-FR" b="1" dirty="0"/>
                  <a:t>4. </a:t>
                </a:r>
                <a:r>
                  <a:rPr lang="fr-FR" sz="3400" b="1" dirty="0"/>
                  <a:t>Régression et  Corrélation </a:t>
                </a:r>
                <a:endParaRPr lang="fr-FR" b="1" dirty="0"/>
              </a:p>
              <a:p>
                <a:pPr marL="0" indent="0">
                  <a:lnSpc>
                    <a:spcPct val="170000"/>
                  </a:lnSpc>
                  <a:buNone/>
                </a:pPr>
                <a:r>
                  <a:rPr lang="fr-FR" sz="3100" b="1" dirty="0">
                    <a:solidFill>
                      <a:srgbClr val="FF0000"/>
                    </a:solidFill>
                  </a:rPr>
                  <a:t>4.1.Le coefficient de corrélation linéaire de Pearson </a:t>
                </a:r>
              </a:p>
              <a:p>
                <a:pPr marL="0" indent="0">
                  <a:lnSpc>
                    <a:spcPct val="170000"/>
                  </a:lnSpc>
                  <a:buNone/>
                </a:pPr>
                <a:r>
                  <a:rPr lang="fr-FR" sz="3100" dirty="0"/>
                  <a:t>Ce coefficient mesure la force et le sens de  la liaison linéaire entre les deux variables considérées. En particulier, il ne dépend pas des unités de mesure des deux variables. </a:t>
                </a:r>
              </a:p>
              <a:p>
                <a:pPr marL="0" indent="0">
                  <a:lnSpc>
                    <a:spcPct val="170000"/>
                  </a:lnSpc>
                  <a:buNone/>
                </a:pPr>
                <a:r>
                  <a:rPr lang="fr-FR" sz="3100" dirty="0"/>
                  <a:t>Sa définition est donc la suivante : </a:t>
                </a:r>
                <a:br>
                  <a:rPr lang="fr-FR" sz="3100" dirty="0"/>
                </a:br>
                <a:endParaRPr lang="fr-FR" sz="3100" dirty="0"/>
              </a:p>
              <a:p>
                <a:pPr marL="0" indent="0">
                  <a:lnSpc>
                    <a:spcPct val="150000"/>
                  </a:lnSpc>
                  <a:buNone/>
                </a:pPr>
                <a14:m>
                  <m:oMathPara xmlns:m="http://schemas.openxmlformats.org/officeDocument/2006/math">
                    <m:oMathParaPr>
                      <m:jc m:val="centerGroup"/>
                    </m:oMathParaPr>
                    <m:oMath xmlns:m="http://schemas.openxmlformats.org/officeDocument/2006/math">
                      <m:r>
                        <a:rPr lang="fr-FR" sz="2600" b="0" i="1" smtClean="0">
                          <a:latin typeface="Cambria Math" panose="02040503050406030204" pitchFamily="18" charset="0"/>
                        </a:rPr>
                        <m:t>𝐶𝑜𝑟𝑟</m:t>
                      </m:r>
                      <m:d>
                        <m:dPr>
                          <m:ctrlPr>
                            <a:rPr lang="fr-FR" sz="2600" b="0" i="1" smtClean="0">
                              <a:latin typeface="Cambria Math" panose="02040503050406030204" pitchFamily="18" charset="0"/>
                            </a:rPr>
                          </m:ctrlPr>
                        </m:dPr>
                        <m:e>
                          <m:r>
                            <a:rPr lang="fr-FR" sz="2600" b="0" i="1" smtClean="0">
                              <a:latin typeface="Cambria Math" panose="02040503050406030204" pitchFamily="18" charset="0"/>
                            </a:rPr>
                            <m:t>𝑋</m:t>
                          </m:r>
                          <m:r>
                            <a:rPr lang="fr-FR" sz="2600" b="0" i="1" smtClean="0">
                              <a:latin typeface="Cambria Math" panose="02040503050406030204" pitchFamily="18" charset="0"/>
                            </a:rPr>
                            <m:t>,</m:t>
                          </m:r>
                          <m:r>
                            <a:rPr lang="fr-FR" sz="2600" b="0" i="1" smtClean="0">
                              <a:latin typeface="Cambria Math" panose="02040503050406030204" pitchFamily="18" charset="0"/>
                            </a:rPr>
                            <m:t>𝑌</m:t>
                          </m:r>
                        </m:e>
                      </m:d>
                      <m:r>
                        <a:rPr lang="fr-FR" sz="2600" b="0" i="1" smtClean="0">
                          <a:latin typeface="Cambria Math" panose="02040503050406030204" pitchFamily="18" charset="0"/>
                        </a:rPr>
                        <m:t>=</m:t>
                      </m:r>
                      <m:r>
                        <a:rPr lang="fr-FR" sz="2600" b="0" i="1" smtClean="0">
                          <a:latin typeface="Cambria Math" panose="02040503050406030204" pitchFamily="18" charset="0"/>
                        </a:rPr>
                        <m:t>𝑟</m:t>
                      </m:r>
                      <m:r>
                        <a:rPr lang="fr-FR" sz="2600" b="0" i="1" smtClean="0">
                          <a:latin typeface="Cambria Math" panose="02040503050406030204" pitchFamily="18" charset="0"/>
                        </a:rPr>
                        <m:t>=</m:t>
                      </m:r>
                      <m:f>
                        <m:fPr>
                          <m:ctrlPr>
                            <a:rPr lang="fr-FR" sz="2600" b="0" i="1" smtClean="0">
                              <a:latin typeface="Cambria Math" panose="02040503050406030204" pitchFamily="18" charset="0"/>
                            </a:rPr>
                          </m:ctrlPr>
                        </m:fPr>
                        <m:num>
                          <m:sSub>
                            <m:sSubPr>
                              <m:ctrlPr>
                                <a:rPr lang="fr-FR" sz="2600" b="0" i="1" smtClean="0">
                                  <a:latin typeface="Cambria Math" panose="02040503050406030204" pitchFamily="18" charset="0"/>
                                </a:rPr>
                              </m:ctrlPr>
                            </m:sSubPr>
                            <m:e>
                              <m:r>
                                <a:rPr lang="fr-FR" sz="2600" b="0" i="1" smtClean="0">
                                  <a:latin typeface="Cambria Math" panose="02040503050406030204" pitchFamily="18" charset="0"/>
                                  <a:ea typeface="Cambria Math" panose="02040503050406030204" pitchFamily="18" charset="0"/>
                                </a:rPr>
                                <m:t>𝜎</m:t>
                              </m:r>
                            </m:e>
                            <m:sub>
                              <m:r>
                                <a:rPr lang="fr-FR" sz="2600" b="0" i="1" smtClean="0">
                                  <a:latin typeface="Cambria Math" panose="02040503050406030204" pitchFamily="18" charset="0"/>
                                </a:rPr>
                                <m:t>𝑋𝑌</m:t>
                              </m:r>
                            </m:sub>
                          </m:sSub>
                        </m:num>
                        <m:den>
                          <m:sSub>
                            <m:sSubPr>
                              <m:ctrlPr>
                                <a:rPr lang="fr-FR" sz="2600" b="0" i="1" smtClean="0">
                                  <a:latin typeface="Cambria Math" panose="02040503050406030204" pitchFamily="18" charset="0"/>
                                </a:rPr>
                              </m:ctrlPr>
                            </m:sSubPr>
                            <m:e>
                              <m:r>
                                <a:rPr lang="fr-FR" sz="2600" b="0" i="1" smtClean="0">
                                  <a:latin typeface="Cambria Math" panose="02040503050406030204" pitchFamily="18" charset="0"/>
                                  <a:ea typeface="Cambria Math" panose="02040503050406030204" pitchFamily="18" charset="0"/>
                                </a:rPr>
                                <m:t>𝜎</m:t>
                              </m:r>
                            </m:e>
                            <m:sub>
                              <m:r>
                                <a:rPr lang="fr-FR" sz="2600" b="0" i="1" smtClean="0">
                                  <a:latin typeface="Cambria Math" panose="02040503050406030204" pitchFamily="18" charset="0"/>
                                </a:rPr>
                                <m:t>𝑋</m:t>
                              </m:r>
                            </m:sub>
                          </m:sSub>
                          <m:sSub>
                            <m:sSubPr>
                              <m:ctrlPr>
                                <a:rPr lang="fr-FR" sz="2600" b="0" i="1" smtClean="0">
                                  <a:latin typeface="Cambria Math" panose="02040503050406030204" pitchFamily="18" charset="0"/>
                                </a:rPr>
                              </m:ctrlPr>
                            </m:sSubPr>
                            <m:e>
                              <m:r>
                                <a:rPr lang="fr-FR" sz="2600" b="0" i="1" smtClean="0">
                                  <a:latin typeface="Cambria Math" panose="02040503050406030204" pitchFamily="18" charset="0"/>
                                  <a:ea typeface="Cambria Math" panose="02040503050406030204" pitchFamily="18" charset="0"/>
                                </a:rPr>
                                <m:t>𝜎</m:t>
                              </m:r>
                            </m:e>
                            <m:sub>
                              <m:r>
                                <a:rPr lang="fr-FR" sz="2600" b="0" i="1" smtClean="0">
                                  <a:latin typeface="Cambria Math" panose="02040503050406030204" pitchFamily="18" charset="0"/>
                                </a:rPr>
                                <m:t>𝑌</m:t>
                              </m:r>
                            </m:sub>
                          </m:sSub>
                        </m:den>
                      </m:f>
                    </m:oMath>
                  </m:oMathPara>
                </a14:m>
                <a:endParaRPr lang="fr-FR" b="0" dirty="0"/>
              </a:p>
              <a:p>
                <a:pPr marL="0" indent="0">
                  <a:buNone/>
                </a:pPr>
                <a:br>
                  <a:rPr lang="fr-FR" dirty="0"/>
                </a:br>
                <a:endParaRPr lang="fr-FR" dirty="0"/>
              </a:p>
              <a:p>
                <a:pPr marL="0" indent="0">
                  <a:buNone/>
                </a:pPr>
                <a:endParaRPr lang="fr-FR"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811369"/>
                <a:ext cx="10515600" cy="5365594"/>
              </a:xfrm>
              <a:blipFill>
                <a:blip r:embed="rId2"/>
                <a:stretch>
                  <a:fillRect l="-754"/>
                </a:stretch>
              </a:blipFill>
            </p:spPr>
            <p:txBody>
              <a:bodyPr/>
              <a:lstStyle/>
              <a:p>
                <a:r>
                  <a:rPr lang="fr-FR">
                    <a:noFill/>
                  </a:rPr>
                  <a:t> </a:t>
                </a:r>
              </a:p>
            </p:txBody>
          </p:sp>
        </mc:Fallback>
      </mc:AlternateContent>
    </p:spTree>
    <p:extLst>
      <p:ext uri="{BB962C8B-B14F-4D97-AF65-F5344CB8AC3E}">
        <p14:creationId xmlns:p14="http://schemas.microsoft.com/office/powerpoint/2010/main" val="2015464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991673"/>
                <a:ext cx="10515600" cy="5185290"/>
              </a:xfrm>
            </p:spPr>
            <p:txBody>
              <a:bodyPr>
                <a:normAutofit fontScale="92500" lnSpcReduction="10000"/>
              </a:bodyPr>
              <a:lstStyle/>
              <a:p>
                <a:pPr marL="0" indent="0">
                  <a:lnSpc>
                    <a:spcPct val="150000"/>
                  </a:lnSpc>
                  <a:buNone/>
                </a:pPr>
                <a:r>
                  <a:rPr lang="fr-FR" sz="2400" b="1" dirty="0"/>
                  <a:t>4.2.Propriétés</a:t>
                </a:r>
              </a:p>
              <a:p>
                <a:pPr>
                  <a:lnSpc>
                    <a:spcPct val="150000"/>
                  </a:lnSpc>
                  <a:buFontTx/>
                  <a:buChar char="-"/>
                </a:pPr>
                <a14:m>
                  <m:oMath xmlns:m="http://schemas.openxmlformats.org/officeDocument/2006/math">
                    <m:r>
                      <a:rPr lang="fr-FR" sz="2400" i="1">
                        <a:latin typeface="Cambria Math" panose="02040503050406030204" pitchFamily="18" charset="0"/>
                        <a:ea typeface="Cambria Math" panose="02040503050406030204" pitchFamily="18" charset="0"/>
                      </a:rPr>
                      <m:t>𝐶𝑜𝑟𝑟</m:t>
                    </m:r>
                    <m:d>
                      <m:dPr>
                        <m:ctrlPr>
                          <a:rPr lang="fr-FR" sz="2400" i="1">
                            <a:latin typeface="Cambria Math" panose="02040503050406030204" pitchFamily="18" charset="0"/>
                            <a:ea typeface="Cambria Math" panose="02040503050406030204" pitchFamily="18" charset="0"/>
                          </a:rPr>
                        </m:ctrlPr>
                      </m:dPr>
                      <m:e>
                        <m:r>
                          <a:rPr lang="fr-FR" sz="2400" i="1">
                            <a:latin typeface="Cambria Math" panose="02040503050406030204" pitchFamily="18" charset="0"/>
                            <a:ea typeface="Cambria Math" panose="02040503050406030204" pitchFamily="18" charset="0"/>
                          </a:rPr>
                          <m:t>𝑋</m:t>
                        </m:r>
                        <m:r>
                          <a:rPr lang="fr-FR" sz="2400" i="1">
                            <a:latin typeface="Cambria Math" panose="02040503050406030204" pitchFamily="18" charset="0"/>
                            <a:ea typeface="Cambria Math" panose="02040503050406030204" pitchFamily="18" charset="0"/>
                          </a:rPr>
                          <m:t>,</m:t>
                        </m:r>
                        <m:r>
                          <a:rPr lang="fr-FR" sz="2400" i="1">
                            <a:latin typeface="Cambria Math" panose="02040503050406030204" pitchFamily="18" charset="0"/>
                            <a:ea typeface="Cambria Math" panose="02040503050406030204" pitchFamily="18" charset="0"/>
                          </a:rPr>
                          <m:t>𝑌</m:t>
                        </m:r>
                      </m:e>
                    </m:d>
                  </m:oMath>
                </a14:m>
                <a:r>
                  <a:rPr lang="fr-FR" sz="2400" dirty="0"/>
                  <a:t> ne dépend pas des unités de mesures</a:t>
                </a:r>
              </a:p>
              <a:p>
                <a:pPr>
                  <a:lnSpc>
                    <a:spcPct val="150000"/>
                  </a:lnSpc>
                  <a:buFontTx/>
                  <a:buChar char="-"/>
                </a:pPr>
                <a:r>
                  <a:rPr lang="fr-FR" sz="2400" dirty="0"/>
                  <a:t> </a:t>
                </a:r>
                <a14:m>
                  <m:oMath xmlns:m="http://schemas.openxmlformats.org/officeDocument/2006/math">
                    <m:r>
                      <a:rPr lang="fr-FR" sz="2000" b="0" i="1" smtClean="0">
                        <a:latin typeface="Cambria Math" panose="02040503050406030204" pitchFamily="18" charset="0"/>
                      </a:rPr>
                      <m:t>−1</m:t>
                    </m:r>
                    <m:r>
                      <a:rPr lang="fr-FR" sz="2000" b="0" i="1" smtClean="0">
                        <a:latin typeface="Cambria Math" panose="02040503050406030204" pitchFamily="18" charset="0"/>
                        <a:ea typeface="Cambria Math" panose="02040503050406030204" pitchFamily="18" charset="0"/>
                      </a:rPr>
                      <m:t>≤</m:t>
                    </m:r>
                    <m:r>
                      <a:rPr lang="fr-FR" sz="2000" b="0" i="1" smtClean="0">
                        <a:latin typeface="Cambria Math" panose="02040503050406030204" pitchFamily="18" charset="0"/>
                        <a:ea typeface="Cambria Math" panose="02040503050406030204" pitchFamily="18" charset="0"/>
                      </a:rPr>
                      <m:t>𝑟</m:t>
                    </m:r>
                    <m:r>
                      <a:rPr lang="fr-FR" sz="2000" b="0" i="1" smtClean="0">
                        <a:latin typeface="Cambria Math" panose="02040503050406030204" pitchFamily="18" charset="0"/>
                        <a:ea typeface="Cambria Math" panose="02040503050406030204" pitchFamily="18" charset="0"/>
                      </a:rPr>
                      <m:t>≤1</m:t>
                    </m:r>
                  </m:oMath>
                </a14:m>
                <a:endParaRPr lang="fr-FR" sz="2400" b="0" dirty="0">
                  <a:ea typeface="Cambria Math" panose="02040503050406030204" pitchFamily="18" charset="0"/>
                </a:endParaRPr>
              </a:p>
              <a:p>
                <a:pPr>
                  <a:lnSpc>
                    <a:spcPct val="150000"/>
                  </a:lnSpc>
                  <a:buFontTx/>
                  <a:buChar char="-"/>
                </a:pPr>
                <a:r>
                  <a:rPr lang="fr-FR" sz="2400" dirty="0"/>
                  <a:t>Plus r est proche de 1, plus la corrélation est forte, et plus la </a:t>
                </a:r>
                <a:r>
                  <a:rPr lang="fr-FR" sz="2400" b="1" dirty="0">
                    <a:solidFill>
                      <a:srgbClr val="FF0000"/>
                    </a:solidFill>
                  </a:rPr>
                  <a:t>r</a:t>
                </a:r>
                <a:r>
                  <a:rPr lang="fr-FR" sz="2400" dirty="0"/>
                  <a:t> est proche de 0, plus la corrélation est faible</a:t>
                </a:r>
              </a:p>
              <a:p>
                <a:pPr>
                  <a:lnSpc>
                    <a:spcPct val="150000"/>
                  </a:lnSpc>
                  <a:buFontTx/>
                  <a:buChar char="-"/>
                </a:pPr>
                <a:r>
                  <a:rPr lang="fr-FR" sz="2400" b="0" dirty="0"/>
                  <a:t>r</a:t>
                </a:r>
                <a14:m>
                  <m:oMath xmlns:m="http://schemas.openxmlformats.org/officeDocument/2006/math">
                    <m:r>
                      <a:rPr lang="fr-FR" sz="2400" b="0" i="1" smtClean="0">
                        <a:latin typeface="Cambria Math" panose="02040503050406030204" pitchFamily="18" charset="0"/>
                      </a:rPr>
                      <m:t>=</m:t>
                    </m:r>
                    <m:r>
                      <a:rPr lang="fr-FR" sz="2400" b="0" i="1" smtClean="0">
                        <a:latin typeface="Cambria Math" panose="02040503050406030204" pitchFamily="18" charset="0"/>
                      </a:rPr>
                      <m:t>𝐶𝑜𝑣</m:t>
                    </m:r>
                    <m:d>
                      <m:dPr>
                        <m:ctrlPr>
                          <a:rPr lang="fr-FR" sz="2400" b="0" i="1" smtClean="0">
                            <a:latin typeface="Cambria Math" panose="02040503050406030204" pitchFamily="18" charset="0"/>
                          </a:rPr>
                        </m:ctrlPr>
                      </m:dPr>
                      <m:e>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𝑋</m:t>
                            </m:r>
                            <m:r>
                              <a:rPr lang="fr-FR" sz="2400" b="0" i="1" smtClean="0">
                                <a:latin typeface="Cambria Math" panose="02040503050406030204" pitchFamily="18" charset="0"/>
                              </a:rPr>
                              <m:t>−</m:t>
                            </m:r>
                            <m:acc>
                              <m:accPr>
                                <m:chr m:val="̅"/>
                                <m:ctrlPr>
                                  <a:rPr lang="fr-FR" sz="2400" b="0" i="1" smtClean="0">
                                    <a:latin typeface="Cambria Math" panose="02040503050406030204" pitchFamily="18" charset="0"/>
                                  </a:rPr>
                                </m:ctrlPr>
                              </m:accPr>
                              <m:e>
                                <m:r>
                                  <a:rPr lang="fr-FR" sz="2400" b="0" i="1" smtClean="0">
                                    <a:latin typeface="Cambria Math" panose="02040503050406030204" pitchFamily="18" charset="0"/>
                                  </a:rPr>
                                  <m:t>𝑋</m:t>
                                </m:r>
                              </m:e>
                            </m:acc>
                          </m:num>
                          <m:den>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rPr>
                                  <m:t>𝑋</m:t>
                                </m:r>
                              </m:sub>
                            </m:sSub>
                          </m:den>
                        </m:f>
                        <m:r>
                          <a:rPr lang="fr-FR" sz="2400" b="0" i="1" smtClean="0">
                            <a:latin typeface="Cambria Math" panose="02040503050406030204" pitchFamily="18" charset="0"/>
                          </a:rPr>
                          <m:t>,</m:t>
                        </m:r>
                        <m:f>
                          <m:fPr>
                            <m:ctrlPr>
                              <a:rPr lang="fr-FR" sz="2400" i="1">
                                <a:latin typeface="Cambria Math" panose="02040503050406030204" pitchFamily="18" charset="0"/>
                              </a:rPr>
                            </m:ctrlPr>
                          </m:fPr>
                          <m:num>
                            <m:r>
                              <a:rPr lang="fr-FR" sz="2400" b="0" i="1" smtClean="0">
                                <a:latin typeface="Cambria Math" panose="02040503050406030204" pitchFamily="18" charset="0"/>
                              </a:rPr>
                              <m:t>𝑌</m:t>
                            </m:r>
                            <m:r>
                              <a:rPr lang="fr-FR" sz="2400" i="1">
                                <a:latin typeface="Cambria Math" panose="02040503050406030204" pitchFamily="18" charset="0"/>
                              </a:rPr>
                              <m:t>−</m:t>
                            </m:r>
                            <m:acc>
                              <m:accPr>
                                <m:chr m:val="̅"/>
                                <m:ctrlPr>
                                  <a:rPr lang="fr-FR" sz="2400" i="1">
                                    <a:latin typeface="Cambria Math" panose="02040503050406030204" pitchFamily="18" charset="0"/>
                                  </a:rPr>
                                </m:ctrlPr>
                              </m:accPr>
                              <m:e>
                                <m:r>
                                  <a:rPr lang="fr-FR" sz="2400" b="0" i="1" smtClean="0">
                                    <a:latin typeface="Cambria Math" panose="02040503050406030204" pitchFamily="18" charset="0"/>
                                  </a:rPr>
                                  <m:t>𝑌</m:t>
                                </m:r>
                              </m:e>
                            </m:acc>
                          </m:num>
                          <m:den>
                            <m:sSub>
                              <m:sSubPr>
                                <m:ctrlPr>
                                  <a:rPr lang="fr-FR" sz="2400" i="1">
                                    <a:latin typeface="Cambria Math" panose="02040503050406030204" pitchFamily="18" charset="0"/>
                                  </a:rPr>
                                </m:ctrlPr>
                              </m:sSubPr>
                              <m:e>
                                <m:r>
                                  <a:rPr lang="fr-FR" sz="2400" i="1">
                                    <a:latin typeface="Cambria Math" panose="02040503050406030204" pitchFamily="18" charset="0"/>
                                    <a:ea typeface="Cambria Math" panose="02040503050406030204" pitchFamily="18" charset="0"/>
                                  </a:rPr>
                                  <m:t>𝜎</m:t>
                                </m:r>
                              </m:e>
                              <m:sub>
                                <m:r>
                                  <a:rPr lang="fr-FR" sz="2400" b="0" i="1" smtClean="0">
                                    <a:latin typeface="Cambria Math" panose="02040503050406030204" pitchFamily="18" charset="0"/>
                                    <a:ea typeface="Cambria Math" panose="02040503050406030204" pitchFamily="18" charset="0"/>
                                  </a:rPr>
                                  <m:t>𝑌</m:t>
                                </m:r>
                              </m:sub>
                            </m:sSub>
                          </m:den>
                        </m:f>
                      </m:e>
                    </m:d>
                  </m:oMath>
                </a14:m>
                <a:endParaRPr lang="fr-FR" sz="2400" dirty="0"/>
              </a:p>
              <a:p>
                <a:pPr marL="0" indent="0">
                  <a:lnSpc>
                    <a:spcPct val="150000"/>
                  </a:lnSpc>
                  <a:buNone/>
                </a:pPr>
                <a:r>
                  <a:rPr lang="fr-FR" sz="2400" dirty="0">
                    <a:solidFill>
                      <a:srgbClr val="00B050"/>
                    </a:solidFill>
                  </a:rPr>
                  <a:t>Interprétations:</a:t>
                </a:r>
              </a:p>
              <a:p>
                <a:pPr>
                  <a:lnSpc>
                    <a:spcPct val="150000"/>
                  </a:lnSpc>
                  <a:buFontTx/>
                  <a:buChar char="-"/>
                </a:pPr>
                <a:r>
                  <a:rPr lang="fr-FR" sz="2400" dirty="0"/>
                  <a:t>Le signe de </a:t>
                </a:r>
                <a:r>
                  <a:rPr lang="fr-FR" sz="2400" b="1" dirty="0">
                    <a:solidFill>
                      <a:srgbClr val="FF0000"/>
                    </a:solidFill>
                  </a:rPr>
                  <a:t>r</a:t>
                </a:r>
                <a:r>
                  <a:rPr lang="fr-FR" sz="2400" dirty="0"/>
                  <a:t> indique le sens de la liaison (la direction)</a:t>
                </a:r>
              </a:p>
              <a:p>
                <a:pPr marL="0" indent="0">
                  <a:lnSpc>
                    <a:spcPct val="150000"/>
                  </a:lnSpc>
                  <a:buNone/>
                </a:pPr>
                <a:endParaRPr lang="fr-FR" sz="2400"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991673"/>
                <a:ext cx="10515600" cy="5185290"/>
              </a:xfrm>
              <a:blipFill>
                <a:blip r:embed="rId2"/>
                <a:stretch>
                  <a:fillRect l="-812"/>
                </a:stretch>
              </a:blipFill>
            </p:spPr>
            <p:txBody>
              <a:bodyPr/>
              <a:lstStyle/>
              <a:p>
                <a:r>
                  <a:rPr lang="fr-FR">
                    <a:noFill/>
                  </a:rPr>
                  <a:t> </a:t>
                </a:r>
              </a:p>
            </p:txBody>
          </p:sp>
        </mc:Fallback>
      </mc:AlternateContent>
    </p:spTree>
    <p:extLst>
      <p:ext uri="{BB962C8B-B14F-4D97-AF65-F5344CB8AC3E}">
        <p14:creationId xmlns:p14="http://schemas.microsoft.com/office/powerpoint/2010/main" val="915807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a:extLst>
                  <a:ext uri="{FF2B5EF4-FFF2-40B4-BE49-F238E27FC236}">
                    <a16:creationId xmlns:a16="http://schemas.microsoft.com/office/drawing/2014/main" id="{FE34444C-44E3-9F6F-9836-4374A29918E1}"/>
                  </a:ext>
                </a:extLst>
              </p:cNvPr>
              <p:cNvSpPr>
                <a:spLocks noGrp="1"/>
              </p:cNvSpPr>
              <p:nvPr>
                <p:ph idx="1"/>
              </p:nvPr>
            </p:nvSpPr>
            <p:spPr/>
            <p:txBody>
              <a:bodyPr/>
              <a:lstStyle/>
              <a:p>
                <a:r>
                  <a:rPr lang="fr-FR" dirty="0"/>
                  <a:t>Si </a:t>
                </a:r>
                <a:r>
                  <a:rPr lang="fr-FR" b="1" dirty="0">
                    <a:solidFill>
                      <a:srgbClr val="FF0000"/>
                    </a:solidFill>
                  </a:rPr>
                  <a:t>r=0</a:t>
                </a:r>
                <a:r>
                  <a:rPr lang="fr-FR" dirty="0"/>
                  <a:t> alors il n y a pas de corrélation entre X et Y (X et Y sont indépendantes) </a:t>
                </a:r>
              </a:p>
              <a:p>
                <a:r>
                  <a:rPr lang="fr-FR" dirty="0"/>
                  <a:t>Si </a:t>
                </a:r>
                <a14:m>
                  <m:oMath xmlns:m="http://schemas.openxmlformats.org/officeDocument/2006/math">
                    <m:r>
                      <a:rPr lang="fr-FR" b="1" i="0" smtClean="0">
                        <a:solidFill>
                          <a:srgbClr val="FF0000"/>
                        </a:solidFill>
                        <a:latin typeface="Cambria Math" panose="02040503050406030204" pitchFamily="18" charset="0"/>
                        <a:ea typeface="Cambria Math" panose="02040503050406030204" pitchFamily="18" charset="0"/>
                      </a:rPr>
                      <m:t>𝟎</m:t>
                    </m:r>
                    <m:r>
                      <a:rPr lang="fr-FR" b="1" i="1" smtClean="0">
                        <a:solidFill>
                          <a:srgbClr val="FF0000"/>
                        </a:solidFill>
                        <a:latin typeface="Cambria Math" panose="02040503050406030204" pitchFamily="18" charset="0"/>
                        <a:ea typeface="Cambria Math" panose="02040503050406030204" pitchFamily="18" charset="0"/>
                      </a:rPr>
                      <m:t>&lt;</m:t>
                    </m:r>
                    <m:r>
                      <a:rPr lang="fr-FR" b="1" i="1" smtClean="0">
                        <a:solidFill>
                          <a:srgbClr val="FF0000"/>
                        </a:solidFill>
                        <a:latin typeface="Cambria Math" panose="02040503050406030204" pitchFamily="18" charset="0"/>
                        <a:ea typeface="Cambria Math" panose="02040503050406030204" pitchFamily="18" charset="0"/>
                      </a:rPr>
                      <m:t>𝒓</m:t>
                    </m:r>
                    <m:r>
                      <a:rPr lang="fr-FR" b="1" i="1" smtClean="0">
                        <a:solidFill>
                          <a:srgbClr val="FF0000"/>
                        </a:solidFill>
                        <a:latin typeface="Cambria Math" panose="02040503050406030204" pitchFamily="18" charset="0"/>
                        <a:ea typeface="Cambria Math" panose="02040503050406030204" pitchFamily="18" charset="0"/>
                      </a:rPr>
                      <m:t>&lt;</m:t>
                    </m:r>
                    <m:r>
                      <a:rPr lang="fr-FR" b="1" i="1" smtClean="0">
                        <a:solidFill>
                          <a:srgbClr val="FF0000"/>
                        </a:solidFill>
                        <a:latin typeface="Cambria Math" panose="02040503050406030204" pitchFamily="18" charset="0"/>
                        <a:ea typeface="Cambria Math" panose="02040503050406030204" pitchFamily="18" charset="0"/>
                      </a:rPr>
                      <m:t>𝟏</m:t>
                    </m:r>
                    <m:r>
                      <a:rPr lang="fr-FR" b="0" i="1" smtClean="0">
                        <a:latin typeface="Cambria Math" panose="02040503050406030204" pitchFamily="18" charset="0"/>
                        <a:ea typeface="Cambria Math" panose="02040503050406030204" pitchFamily="18" charset="0"/>
                      </a:rPr>
                      <m:t>,</m:t>
                    </m:r>
                  </m:oMath>
                </a14:m>
                <a:r>
                  <a:rPr lang="fr-FR" dirty="0"/>
                  <a:t> alors il y a une corrélation positive faible, moyenne ou forte entre X et Y.</a:t>
                </a:r>
              </a:p>
              <a:p>
                <a:r>
                  <a:rPr lang="fr-FR" dirty="0"/>
                  <a:t>Si </a:t>
                </a:r>
                <a14:m>
                  <m:oMath xmlns:m="http://schemas.openxmlformats.org/officeDocument/2006/math">
                    <m:r>
                      <a:rPr lang="fr-FR" b="1" i="1" smtClean="0">
                        <a:solidFill>
                          <a:srgbClr val="FF0000"/>
                        </a:solidFill>
                        <a:latin typeface="Cambria Math" panose="02040503050406030204" pitchFamily="18" charset="0"/>
                      </a:rPr>
                      <m:t>−</m:t>
                    </m:r>
                    <m:r>
                      <a:rPr lang="fr-FR" b="1" i="1" smtClean="0">
                        <a:solidFill>
                          <a:srgbClr val="FF0000"/>
                        </a:solidFill>
                        <a:latin typeface="Cambria Math" panose="02040503050406030204" pitchFamily="18" charset="0"/>
                      </a:rPr>
                      <m:t>𝟏</m:t>
                    </m:r>
                    <m:r>
                      <a:rPr lang="fr-FR" b="1" i="1" smtClean="0">
                        <a:solidFill>
                          <a:srgbClr val="FF0000"/>
                        </a:solidFill>
                        <a:latin typeface="Cambria Math" panose="02040503050406030204" pitchFamily="18" charset="0"/>
                        <a:ea typeface="Cambria Math" panose="02040503050406030204" pitchFamily="18" charset="0"/>
                      </a:rPr>
                      <m:t>&lt;</m:t>
                    </m:r>
                    <m:r>
                      <a:rPr lang="fr-FR" b="1" i="1" smtClean="0">
                        <a:solidFill>
                          <a:srgbClr val="FF0000"/>
                        </a:solidFill>
                        <a:latin typeface="Cambria Math" panose="02040503050406030204" pitchFamily="18" charset="0"/>
                        <a:ea typeface="Cambria Math" panose="02040503050406030204" pitchFamily="18" charset="0"/>
                      </a:rPr>
                      <m:t>𝒓</m:t>
                    </m:r>
                    <m:r>
                      <a:rPr lang="fr-FR" b="1" i="1" smtClean="0">
                        <a:solidFill>
                          <a:srgbClr val="FF0000"/>
                        </a:solidFill>
                        <a:latin typeface="Cambria Math" panose="02040503050406030204" pitchFamily="18" charset="0"/>
                        <a:ea typeface="Cambria Math" panose="02040503050406030204" pitchFamily="18" charset="0"/>
                      </a:rPr>
                      <m:t>&lt;</m:t>
                    </m:r>
                    <m:r>
                      <a:rPr lang="fr-FR" b="1" i="1" smtClean="0">
                        <a:solidFill>
                          <a:srgbClr val="FF0000"/>
                        </a:solidFill>
                        <a:latin typeface="Cambria Math" panose="02040503050406030204" pitchFamily="18" charset="0"/>
                        <a:ea typeface="Cambria Math" panose="02040503050406030204" pitchFamily="18" charset="0"/>
                      </a:rPr>
                      <m:t>𝟎</m:t>
                    </m:r>
                    <m:r>
                      <a:rPr lang="fr-FR" b="0" i="1" smtClean="0">
                        <a:latin typeface="Cambria Math" panose="02040503050406030204" pitchFamily="18" charset="0"/>
                        <a:ea typeface="Cambria Math" panose="02040503050406030204" pitchFamily="18" charset="0"/>
                      </a:rPr>
                      <m:t>,</m:t>
                    </m:r>
                  </m:oMath>
                </a14:m>
                <a:r>
                  <a:rPr lang="fr-FR" dirty="0"/>
                  <a:t> alors il y a une corrélation négative faible, moyenne ou forte entre X et Y.</a:t>
                </a:r>
              </a:p>
            </p:txBody>
          </p:sp>
        </mc:Choice>
        <mc:Fallback>
          <p:sp>
            <p:nvSpPr>
              <p:cNvPr id="3" name="Espace réservé du contenu 2">
                <a:extLst>
                  <a:ext uri="{FF2B5EF4-FFF2-40B4-BE49-F238E27FC236}">
                    <a16:creationId xmlns:a16="http://schemas.microsoft.com/office/drawing/2014/main" id="{FE34444C-44E3-9F6F-9836-4374A29918E1}"/>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fr-FR">
                    <a:noFill/>
                  </a:rPr>
                  <a:t> </a:t>
                </a:r>
              </a:p>
            </p:txBody>
          </p:sp>
        </mc:Fallback>
      </mc:AlternateContent>
    </p:spTree>
    <p:extLst>
      <p:ext uri="{BB962C8B-B14F-4D97-AF65-F5344CB8AC3E}">
        <p14:creationId xmlns:p14="http://schemas.microsoft.com/office/powerpoint/2010/main" val="2068337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631064"/>
                <a:ext cx="10515600" cy="5769735"/>
              </a:xfrm>
            </p:spPr>
            <p:txBody>
              <a:bodyPr>
                <a:normAutofit/>
              </a:bodyPr>
              <a:lstStyle/>
              <a:p>
                <a:pPr marL="0" indent="0">
                  <a:buNone/>
                </a:pPr>
                <a:r>
                  <a:rPr lang="fr-FR" sz="2600" b="1" dirty="0">
                    <a:solidFill>
                      <a:srgbClr val="FF0000"/>
                    </a:solidFill>
                  </a:rPr>
                  <a:t>4.3.Droite de régression </a:t>
                </a:r>
              </a:p>
              <a:p>
                <a:pPr marL="0" indent="0">
                  <a:lnSpc>
                    <a:spcPct val="150000"/>
                  </a:lnSpc>
                  <a:buNone/>
                </a:pPr>
                <a:r>
                  <a:rPr lang="fr-FR" sz="2600" i="1" dirty="0"/>
                  <a:t>La droite de régression de Y en fonction de</a:t>
                </a:r>
                <a:r>
                  <a:rPr lang="fr-FR" sz="2600" dirty="0"/>
                  <a:t> </a:t>
                </a:r>
                <a:r>
                  <a:rPr lang="fr-FR" sz="2600" i="1" dirty="0"/>
                  <a:t>X</a:t>
                </a:r>
                <a:r>
                  <a:rPr lang="fr-FR" sz="2600" dirty="0"/>
                  <a:t>, est </a:t>
                </a:r>
              </a:p>
              <a:p>
                <a:pPr marL="0" indent="0">
                  <a:lnSpc>
                    <a:spcPct val="150000"/>
                  </a:lnSpc>
                  <a:buNone/>
                </a:pPr>
                <a14:m>
                  <m:oMathPara xmlns:m="http://schemas.openxmlformats.org/officeDocument/2006/math">
                    <m:oMathParaPr>
                      <m:jc m:val="centerGroup"/>
                    </m:oMathParaPr>
                    <m:oMath xmlns:m="http://schemas.openxmlformats.org/officeDocument/2006/math">
                      <m:r>
                        <a:rPr lang="fr-FR" sz="2600" b="0" i="1" smtClean="0">
                          <a:latin typeface="Cambria Math" panose="02040503050406030204" pitchFamily="18" charset="0"/>
                        </a:rPr>
                        <m:t>𝑌</m:t>
                      </m:r>
                      <m:r>
                        <a:rPr lang="fr-FR" sz="2600" b="0" i="1" smtClean="0">
                          <a:latin typeface="Cambria Math" panose="02040503050406030204" pitchFamily="18" charset="0"/>
                        </a:rPr>
                        <m:t>=</m:t>
                      </m:r>
                      <m:r>
                        <a:rPr lang="fr-FR" sz="2600" b="0" i="1" smtClean="0">
                          <a:latin typeface="Cambria Math" panose="02040503050406030204" pitchFamily="18" charset="0"/>
                        </a:rPr>
                        <m:t>𝑎𝑋</m:t>
                      </m:r>
                      <m:r>
                        <a:rPr lang="fr-FR" sz="2600" b="0" i="1" smtClean="0">
                          <a:latin typeface="Cambria Math" panose="02040503050406030204" pitchFamily="18" charset="0"/>
                        </a:rPr>
                        <m:t>+</m:t>
                      </m:r>
                      <m:r>
                        <a:rPr lang="fr-FR" sz="2600" b="0" i="1" smtClean="0">
                          <a:latin typeface="Cambria Math" panose="02040503050406030204" pitchFamily="18" charset="0"/>
                        </a:rPr>
                        <m:t>𝑏</m:t>
                      </m:r>
                    </m:oMath>
                  </m:oMathPara>
                </a14:m>
                <a:endParaRPr lang="fr-FR" sz="2600" b="0" dirty="0"/>
              </a:p>
              <a:p>
                <a:pPr marL="0" indent="0">
                  <a:lnSpc>
                    <a:spcPct val="150000"/>
                  </a:lnSpc>
                  <a:buNone/>
                </a:pPr>
                <a:r>
                  <a:rPr lang="fr-FR" sz="2600" dirty="0"/>
                  <a:t>Où </a:t>
                </a:r>
              </a:p>
              <a:p>
                <a:pPr marL="0" indent="0">
                  <a:lnSpc>
                    <a:spcPct val="150000"/>
                  </a:lnSpc>
                  <a:buNone/>
                </a:pPr>
                <a14:m>
                  <m:oMathPara xmlns:m="http://schemas.openxmlformats.org/officeDocument/2006/math">
                    <m:oMathParaPr>
                      <m:jc m:val="centerGroup"/>
                    </m:oMathParaPr>
                    <m:oMath xmlns:m="http://schemas.openxmlformats.org/officeDocument/2006/math">
                      <m:r>
                        <a:rPr lang="fr-FR" i="1">
                          <a:latin typeface="Cambria Math" panose="02040503050406030204" pitchFamily="18" charset="0"/>
                        </a:rPr>
                        <m:t>𝑎</m:t>
                      </m:r>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𝐶𝑜𝑣</m:t>
                          </m:r>
                          <m:r>
                            <a:rPr lang="fr-FR" i="1">
                              <a:latin typeface="Cambria Math" panose="02040503050406030204" pitchFamily="18" charset="0"/>
                            </a:rPr>
                            <m:t>(</m:t>
                          </m:r>
                          <m:r>
                            <a:rPr lang="fr-FR" i="1">
                              <a:latin typeface="Cambria Math" panose="02040503050406030204" pitchFamily="18" charset="0"/>
                            </a:rPr>
                            <m:t>𝑋</m:t>
                          </m:r>
                          <m:r>
                            <a:rPr lang="fr-FR" i="1">
                              <a:latin typeface="Cambria Math" panose="02040503050406030204" pitchFamily="18" charset="0"/>
                            </a:rPr>
                            <m:t>,</m:t>
                          </m:r>
                          <m:r>
                            <a:rPr lang="fr-FR" i="1">
                              <a:latin typeface="Cambria Math" panose="02040503050406030204" pitchFamily="18" charset="0"/>
                            </a:rPr>
                            <m:t>𝑌</m:t>
                          </m:r>
                          <m:r>
                            <a:rPr lang="fr-FR" i="1">
                              <a:latin typeface="Cambria Math" panose="02040503050406030204" pitchFamily="18" charset="0"/>
                            </a:rPr>
                            <m:t>)</m:t>
                          </m:r>
                        </m:num>
                        <m:den>
                          <m:r>
                            <a:rPr lang="fr-FR" i="1">
                              <a:latin typeface="Cambria Math" panose="02040503050406030204" pitchFamily="18" charset="0"/>
                            </a:rPr>
                            <m:t>𝑉</m:t>
                          </m:r>
                          <m:r>
                            <a:rPr lang="fr-FR" i="1">
                              <a:latin typeface="Cambria Math" panose="02040503050406030204" pitchFamily="18" charset="0"/>
                            </a:rPr>
                            <m:t>(</m:t>
                          </m:r>
                          <m:r>
                            <a:rPr lang="fr-FR" i="1">
                              <a:latin typeface="Cambria Math" panose="02040503050406030204" pitchFamily="18" charset="0"/>
                            </a:rPr>
                            <m:t>𝑋</m:t>
                          </m:r>
                          <m:r>
                            <a:rPr lang="fr-FR" i="1">
                              <a:latin typeface="Cambria Math" panose="02040503050406030204" pitchFamily="18" charset="0"/>
                            </a:rPr>
                            <m:t>)</m:t>
                          </m:r>
                        </m:den>
                      </m:f>
                    </m:oMath>
                  </m:oMathPara>
                </a14:m>
                <a:endParaRPr lang="fr-FR" sz="2600" dirty="0"/>
              </a:p>
              <a:p>
                <a:pPr marL="0" indent="0">
                  <a:lnSpc>
                    <a:spcPct val="150000"/>
                  </a:lnSpc>
                  <a:buNone/>
                </a:pPr>
                <a14:m>
                  <m:oMathPara xmlns:m="http://schemas.openxmlformats.org/officeDocument/2006/math">
                    <m:oMathParaPr>
                      <m:jc m:val="centerGroup"/>
                    </m:oMathParaPr>
                    <m:oMath xmlns:m="http://schemas.openxmlformats.org/officeDocument/2006/math">
                      <m:r>
                        <a:rPr lang="fr-FR" sz="2600" b="0" i="1" smtClean="0">
                          <a:latin typeface="Cambria Math" panose="02040503050406030204" pitchFamily="18" charset="0"/>
                        </a:rPr>
                        <m:t>𝑏</m:t>
                      </m:r>
                      <m:r>
                        <a:rPr lang="fr-FR" sz="2600" b="0" i="1" smtClean="0">
                          <a:latin typeface="Cambria Math" panose="02040503050406030204" pitchFamily="18" charset="0"/>
                        </a:rPr>
                        <m:t>=</m:t>
                      </m:r>
                      <m:acc>
                        <m:accPr>
                          <m:chr m:val="̅"/>
                          <m:ctrlPr>
                            <a:rPr lang="fr-FR" i="1">
                              <a:latin typeface="Cambria Math" panose="02040503050406030204" pitchFamily="18" charset="0"/>
                            </a:rPr>
                          </m:ctrlPr>
                        </m:accPr>
                        <m:e>
                          <m:r>
                            <a:rPr lang="fr-FR" i="1">
                              <a:latin typeface="Cambria Math" panose="02040503050406030204" pitchFamily="18" charset="0"/>
                            </a:rPr>
                            <m:t>𝑌</m:t>
                          </m:r>
                        </m:e>
                      </m:acc>
                      <m:r>
                        <a:rPr lang="fr-FR" i="1">
                          <a:latin typeface="Cambria Math" panose="02040503050406030204" pitchFamily="18" charset="0"/>
                        </a:rPr>
                        <m:t>−</m:t>
                      </m:r>
                      <m:r>
                        <a:rPr lang="fr-FR" i="1">
                          <a:latin typeface="Cambria Math" panose="02040503050406030204" pitchFamily="18" charset="0"/>
                        </a:rPr>
                        <m:t>𝑎</m:t>
                      </m:r>
                      <m:acc>
                        <m:accPr>
                          <m:chr m:val="̅"/>
                          <m:ctrlPr>
                            <a:rPr lang="fr-FR" i="1">
                              <a:latin typeface="Cambria Math" panose="02040503050406030204" pitchFamily="18" charset="0"/>
                            </a:rPr>
                          </m:ctrlPr>
                        </m:accPr>
                        <m:e>
                          <m:r>
                            <a:rPr lang="fr-FR" i="1">
                              <a:latin typeface="Cambria Math" panose="02040503050406030204" pitchFamily="18" charset="0"/>
                            </a:rPr>
                            <m:t>𝑋</m:t>
                          </m:r>
                        </m:e>
                      </m:acc>
                    </m:oMath>
                  </m:oMathPara>
                </a14:m>
                <a:br>
                  <a:rPr lang="fr-FR" sz="2600" dirty="0"/>
                </a:br>
                <a:br>
                  <a:rPr lang="fr-FR" sz="2600" dirty="0"/>
                </a:br>
                <a:endParaRPr lang="fr-FR" sz="2600"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631064"/>
                <a:ext cx="10515600" cy="5769735"/>
              </a:xfrm>
              <a:blipFill>
                <a:blip r:embed="rId2"/>
                <a:stretch>
                  <a:fillRect l="-1043" t="-1691"/>
                </a:stretch>
              </a:blipFill>
            </p:spPr>
            <p:txBody>
              <a:bodyPr/>
              <a:lstStyle/>
              <a:p>
                <a:r>
                  <a:rPr lang="fr-FR">
                    <a:noFill/>
                  </a:rPr>
                  <a:t> </a:t>
                </a:r>
              </a:p>
            </p:txBody>
          </p:sp>
        </mc:Fallback>
      </mc:AlternateContent>
    </p:spTree>
    <p:extLst>
      <p:ext uri="{BB962C8B-B14F-4D97-AF65-F5344CB8AC3E}">
        <p14:creationId xmlns:p14="http://schemas.microsoft.com/office/powerpoint/2010/main" val="1655218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566670"/>
            <a:ext cx="10515600" cy="5610293"/>
          </a:xfrm>
        </p:spPr>
        <p:txBody>
          <a:bodyPr/>
          <a:lstStyle/>
          <a:p>
            <a:pPr marL="0" indent="0">
              <a:buNone/>
            </a:pPr>
            <a:endParaRPr lang="fr-FR" dirty="0"/>
          </a:p>
        </p:txBody>
      </p:sp>
      <p:pic>
        <p:nvPicPr>
          <p:cNvPr id="4" name="Image 3"/>
          <p:cNvPicPr>
            <a:picLocks noChangeAspect="1"/>
          </p:cNvPicPr>
          <p:nvPr/>
        </p:nvPicPr>
        <p:blipFill>
          <a:blip r:embed="rId2"/>
          <a:stretch>
            <a:fillRect/>
          </a:stretch>
        </p:blipFill>
        <p:spPr>
          <a:xfrm>
            <a:off x="3567449" y="2425772"/>
            <a:ext cx="5267458" cy="3683778"/>
          </a:xfrm>
          <a:prstGeom prst="rect">
            <a:avLst/>
          </a:prstGeom>
        </p:spPr>
      </p:pic>
    </p:spTree>
    <p:extLst>
      <p:ext uri="{BB962C8B-B14F-4D97-AF65-F5344CB8AC3E}">
        <p14:creationId xmlns:p14="http://schemas.microsoft.com/office/powerpoint/2010/main" val="38373693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540913"/>
                <a:ext cx="10515600" cy="5636050"/>
              </a:xfrm>
            </p:spPr>
            <p:txBody>
              <a:bodyPr/>
              <a:lstStyle/>
              <a:p>
                <a:pPr marL="0" indent="0">
                  <a:buNone/>
                </a:pPr>
                <a:r>
                  <a:rPr lang="fr-FR" sz="2400" dirty="0">
                    <a:solidFill>
                      <a:srgbClr val="00B050"/>
                    </a:solidFill>
                  </a:rPr>
                  <a:t>Application numérique </a:t>
                </a:r>
              </a:p>
              <a:p>
                <a:pPr marL="0" indent="0">
                  <a:buNone/>
                </a:pPr>
                <a:r>
                  <a:rPr lang="fr-FR" sz="2400" dirty="0">
                    <a:solidFill>
                      <a:srgbClr val="00B050"/>
                    </a:solidFill>
                  </a:rPr>
                  <a:t>S</a:t>
                </a:r>
                <a:r>
                  <a:rPr lang="fr-FR" sz="2400" dirty="0"/>
                  <a:t>oient les </a:t>
                </a:r>
                <a14:m>
                  <m:oMath xmlns:m="http://schemas.openxmlformats.org/officeDocument/2006/math">
                    <m:r>
                      <a:rPr lang="fr-FR" sz="2400" b="0" i="1" smtClean="0">
                        <a:latin typeface="Cambria Math" panose="02040503050406030204" pitchFamily="18" charset="0"/>
                      </a:rPr>
                      <m:t>𝑛</m:t>
                    </m:r>
                    <m:r>
                      <a:rPr lang="fr-FR" sz="2400" b="0" i="1" smtClean="0">
                        <a:latin typeface="Cambria Math" panose="02040503050406030204" pitchFamily="18" charset="0"/>
                      </a:rPr>
                      <m:t>=5</m:t>
                    </m:r>
                  </m:oMath>
                </a14:m>
                <a:r>
                  <a:rPr lang="fr-FR" sz="2400" dirty="0">
                    <a:solidFill>
                      <a:srgbClr val="00B050"/>
                    </a:solidFill>
                  </a:rPr>
                  <a:t> observations </a:t>
                </a:r>
                <a:r>
                  <a:rPr lang="fr-FR" sz="2400" dirty="0"/>
                  <a:t>suivantes sur les </a:t>
                </a:r>
                <a14:m>
                  <m:oMath xmlns:m="http://schemas.openxmlformats.org/officeDocument/2006/math">
                    <m:sSub>
                      <m:sSubPr>
                        <m:ctrlPr>
                          <a:rPr lang="fr-FR" sz="2400" i="1" smtClean="0">
                            <a:latin typeface="Cambria Math" panose="02040503050406030204" pitchFamily="18" charset="0"/>
                          </a:rPr>
                        </m:ctrlPr>
                      </m:sSubPr>
                      <m:e>
                        <m:r>
                          <a:rPr lang="fr-FR" sz="2400" b="0" i="1" smtClean="0">
                            <a:latin typeface="Cambria Math" panose="02040503050406030204" pitchFamily="18" charset="0"/>
                          </a:rPr>
                          <m:t>𝑦</m:t>
                        </m:r>
                      </m:e>
                      <m:sub>
                        <m:r>
                          <a:rPr lang="fr-FR" sz="2400" b="0" i="1" smtClean="0">
                            <a:latin typeface="Cambria Math" panose="02040503050406030204" pitchFamily="18" charset="0"/>
                          </a:rPr>
                          <m:t>𝑖</m:t>
                        </m:r>
                      </m:sub>
                    </m:sSub>
                  </m:oMath>
                </a14:m>
                <a:r>
                  <a:rPr lang="fr-FR" sz="2400" dirty="0">
                    <a:solidFill>
                      <a:srgbClr val="00B050"/>
                    </a:solidFill>
                  </a:rPr>
                  <a:t> et les </a:t>
                </a:r>
                <a14:m>
                  <m:oMath xmlns:m="http://schemas.openxmlformats.org/officeDocument/2006/math">
                    <m:sSub>
                      <m:sSubPr>
                        <m:ctrlPr>
                          <a:rPr lang="fr-FR" sz="2400" i="1" smtClean="0">
                            <a:solidFill>
                              <a:srgbClr val="00B050"/>
                            </a:solidFill>
                            <a:latin typeface="Cambria Math" panose="02040503050406030204" pitchFamily="18" charset="0"/>
                          </a:rPr>
                        </m:ctrlPr>
                      </m:sSubPr>
                      <m:e>
                        <m:r>
                          <a:rPr lang="fr-FR" sz="2400" b="0" i="1" smtClean="0">
                            <a:solidFill>
                              <a:srgbClr val="00B050"/>
                            </a:solidFill>
                            <a:latin typeface="Cambria Math" panose="02040503050406030204" pitchFamily="18" charset="0"/>
                          </a:rPr>
                          <m:t>𝑥</m:t>
                        </m:r>
                      </m:e>
                      <m:sub>
                        <m:r>
                          <a:rPr lang="fr-FR" sz="2400" b="0" i="1" smtClean="0">
                            <a:solidFill>
                              <a:srgbClr val="00B050"/>
                            </a:solidFill>
                            <a:latin typeface="Cambria Math" panose="02040503050406030204" pitchFamily="18" charset="0"/>
                          </a:rPr>
                          <m:t>𝑖</m:t>
                        </m:r>
                      </m:sub>
                    </m:sSub>
                  </m:oMath>
                </a14:m>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sz="2400" dirty="0">
                  <a:solidFill>
                    <a:srgbClr val="00B050"/>
                  </a:solidFill>
                </a:endParaRPr>
              </a:p>
              <a:p>
                <a:pPr marL="0" indent="0">
                  <a:buNone/>
                </a:pPr>
                <a:endParaRPr lang="fr-FR" dirty="0"/>
              </a:p>
              <a:p>
                <a:pPr marL="0" indent="0">
                  <a:buNone/>
                </a:pPr>
                <a:endParaRPr lang="fr-FR"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540913"/>
                <a:ext cx="10515600" cy="5636050"/>
              </a:xfrm>
              <a:blipFill>
                <a:blip r:embed="rId2"/>
                <a:stretch>
                  <a:fillRect l="-928" t="-1515"/>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graphicFrame>
            <p:nvGraphicFramePr>
              <p:cNvPr id="4" name="Tableau 3"/>
              <p:cNvGraphicFramePr>
                <a:graphicFrameLocks noGrp="1"/>
              </p:cNvGraphicFramePr>
              <p:nvPr>
                <p:extLst>
                  <p:ext uri="{D42A27DB-BD31-4B8C-83A1-F6EECF244321}">
                    <p14:modId xmlns:p14="http://schemas.microsoft.com/office/powerpoint/2010/main" val="994548018"/>
                  </p:ext>
                </p:extLst>
              </p:nvPr>
            </p:nvGraphicFramePr>
            <p:xfrm>
              <a:off x="2032000" y="1453761"/>
              <a:ext cx="8128002" cy="2625218"/>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20000"/>
                        </a:ext>
                      </a:extLst>
                    </a:gridCol>
                    <a:gridCol w="1354667">
                      <a:extLst>
                        <a:ext uri="{9D8B030D-6E8A-4147-A177-3AD203B41FA5}">
                          <a16:colId xmlns:a16="http://schemas.microsoft.com/office/drawing/2014/main" val="20001"/>
                        </a:ext>
                      </a:extLst>
                    </a:gridCol>
                    <a:gridCol w="1354667">
                      <a:extLst>
                        <a:ext uri="{9D8B030D-6E8A-4147-A177-3AD203B41FA5}">
                          <a16:colId xmlns:a16="http://schemas.microsoft.com/office/drawing/2014/main" val="20002"/>
                        </a:ext>
                      </a:extLst>
                    </a:gridCol>
                    <a:gridCol w="1354667">
                      <a:extLst>
                        <a:ext uri="{9D8B030D-6E8A-4147-A177-3AD203B41FA5}">
                          <a16:colId xmlns:a16="http://schemas.microsoft.com/office/drawing/2014/main" val="20003"/>
                        </a:ext>
                      </a:extLst>
                    </a:gridCol>
                    <a:gridCol w="1354667">
                      <a:extLst>
                        <a:ext uri="{9D8B030D-6E8A-4147-A177-3AD203B41FA5}">
                          <a16:colId xmlns:a16="http://schemas.microsoft.com/office/drawing/2014/main" val="20004"/>
                        </a:ext>
                      </a:extLst>
                    </a:gridCol>
                    <a:gridCol w="1354667">
                      <a:extLst>
                        <a:ext uri="{9D8B030D-6E8A-4147-A177-3AD203B41FA5}">
                          <a16:colId xmlns:a16="http://schemas.microsoft.com/office/drawing/2014/main" val="20005"/>
                        </a:ext>
                      </a:extLst>
                    </a:gridCol>
                  </a:tblGrid>
                  <a:tr h="370840">
                    <a:tc>
                      <a:txBody>
                        <a:bodyPr/>
                        <a:lstStyle/>
                        <a:p>
                          <a:pPr algn="ctr"/>
                          <a:r>
                            <a:rPr lang="fr-FR" dirty="0"/>
                            <a:t>i</a:t>
                          </a:r>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fr-FR" sz="1800" i="1" smtClean="0">
                                        <a:latin typeface="Cambria Math" panose="02040503050406030204" pitchFamily="18" charset="0"/>
                                      </a:rPr>
                                    </m:ctrlPr>
                                  </m:sSubPr>
                                  <m:e>
                                    <m:r>
                                      <a:rPr lang="fr-FR" sz="1800" b="0" i="1" smtClean="0">
                                        <a:latin typeface="Cambria Math" panose="02040503050406030204" pitchFamily="18" charset="0"/>
                                      </a:rPr>
                                      <m:t>𝑦</m:t>
                                    </m:r>
                                  </m:e>
                                  <m:sub>
                                    <m:r>
                                      <a:rPr lang="fr-FR" sz="1800" b="0" i="1" smtClean="0">
                                        <a:latin typeface="Cambria Math" panose="02040503050406030204" pitchFamily="18" charset="0"/>
                                      </a:rPr>
                                      <m:t>𝑖</m:t>
                                    </m:r>
                                  </m:sub>
                                </m:sSub>
                              </m:oMath>
                            </m:oMathPara>
                          </a14:m>
                          <a:endParaRPr lang="fr-FR"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fr-FR" sz="1800" b="1" i="1" kern="1200" smtClean="0">
                                        <a:solidFill>
                                          <a:schemeClr val="lt1"/>
                                        </a:solidFill>
                                        <a:latin typeface="Cambria Math" panose="02040503050406030204" pitchFamily="18" charset="0"/>
                                        <a:ea typeface="+mn-ea"/>
                                        <a:cs typeface="+mn-cs"/>
                                      </a:rPr>
                                    </m:ctrlPr>
                                  </m:sSubPr>
                                  <m:e>
                                    <m:r>
                                      <a:rPr lang="fr-FR" sz="1800" b="1" i="1" kern="1200" smtClean="0">
                                        <a:solidFill>
                                          <a:schemeClr val="lt1"/>
                                        </a:solidFill>
                                        <a:latin typeface="Cambria Math" panose="02040503050406030204" pitchFamily="18" charset="0"/>
                                        <a:ea typeface="+mn-ea"/>
                                        <a:cs typeface="+mn-cs"/>
                                      </a:rPr>
                                      <m:t>𝑥</m:t>
                                    </m:r>
                                  </m:e>
                                  <m:sub>
                                    <m:r>
                                      <a:rPr lang="fr-FR" sz="1800" b="1" i="1" kern="1200" smtClean="0">
                                        <a:solidFill>
                                          <a:schemeClr val="lt1"/>
                                        </a:solidFill>
                                        <a:latin typeface="Cambria Math" panose="02040503050406030204" pitchFamily="18" charset="0"/>
                                        <a:ea typeface="+mn-ea"/>
                                        <a:cs typeface="+mn-cs"/>
                                      </a:rPr>
                                      <m:t>𝑖</m:t>
                                    </m:r>
                                  </m:sub>
                                </m:sSub>
                              </m:oMath>
                            </m:oMathPara>
                          </a14:m>
                          <a:endParaRPr lang="fr-FR" sz="1800" b="1" i="1" kern="1200" dirty="0">
                            <a:solidFill>
                              <a:schemeClr val="lt1"/>
                            </a:solidFill>
                            <a:latin typeface="Cambria Math" panose="02040503050406030204" pitchFamily="18" charset="0"/>
                            <a:ea typeface="+mn-ea"/>
                            <a:cs typeface="+mn-cs"/>
                          </a:endParaRPr>
                        </a:p>
                      </a:txBody>
                      <a:tcPr/>
                    </a:tc>
                    <a:tc>
                      <a:txBody>
                        <a:bodyPr/>
                        <a:lstStyle/>
                        <a:p>
                          <a:pPr algn="ctr"/>
                          <a14:m>
                            <m:oMathPara xmlns:m="http://schemas.openxmlformats.org/officeDocument/2006/math">
                              <m:oMathParaPr>
                                <m:jc m:val="centerGroup"/>
                              </m:oMathParaPr>
                              <m:oMath xmlns:m="http://schemas.openxmlformats.org/officeDocument/2006/math">
                                <m:sSubSup>
                                  <m:sSubSupPr>
                                    <m:ctrlPr>
                                      <a:rPr lang="fr-FR" i="1" smtClean="0">
                                        <a:latin typeface="Cambria Math" panose="02040503050406030204" pitchFamily="18" charset="0"/>
                                      </a:rPr>
                                    </m:ctrlPr>
                                  </m:sSubSupPr>
                                  <m:e>
                                    <m:r>
                                      <a:rPr lang="fr-FR" b="1" i="1" smtClean="0">
                                        <a:latin typeface="Cambria Math" panose="02040503050406030204" pitchFamily="18" charset="0"/>
                                      </a:rPr>
                                      <m:t>𝒙</m:t>
                                    </m:r>
                                  </m:e>
                                  <m:sub>
                                    <m:r>
                                      <a:rPr lang="fr-FR" b="1" i="1" smtClean="0">
                                        <a:latin typeface="Cambria Math" panose="02040503050406030204" pitchFamily="18" charset="0"/>
                                      </a:rPr>
                                      <m:t>𝒊</m:t>
                                    </m:r>
                                  </m:sub>
                                  <m:sup>
                                    <m:r>
                                      <a:rPr lang="fr-FR" b="1" i="1" smtClean="0">
                                        <a:latin typeface="Cambria Math" panose="02040503050406030204" pitchFamily="18" charset="0"/>
                                      </a:rPr>
                                      <m:t>𝟐</m:t>
                                    </m:r>
                                  </m:sup>
                                </m:sSubSup>
                              </m:oMath>
                            </m:oMathPara>
                          </a14:m>
                          <a:endParaRPr lang="fr-FR" dirty="0"/>
                        </a:p>
                      </a:txBody>
                      <a:tcPr/>
                    </a:tc>
                    <a:tc>
                      <a:txBody>
                        <a:bodyPr/>
                        <a:lstStyle/>
                        <a:p>
                          <a:pPr algn="ctr"/>
                          <a14:m>
                            <m:oMathPara xmlns:m="http://schemas.openxmlformats.org/officeDocument/2006/math">
                              <m:oMathParaPr>
                                <m:jc m:val="centerGroup"/>
                              </m:oMathParaPr>
                              <m:oMath xmlns:m="http://schemas.openxmlformats.org/officeDocument/2006/math">
                                <m:sSubSup>
                                  <m:sSubSupPr>
                                    <m:ctrlPr>
                                      <a:rPr lang="fr-FR" i="1" smtClean="0">
                                        <a:latin typeface="Cambria Math" panose="02040503050406030204" pitchFamily="18" charset="0"/>
                                      </a:rPr>
                                    </m:ctrlPr>
                                  </m:sSubSupPr>
                                  <m:e>
                                    <m:r>
                                      <a:rPr lang="fr-FR" b="1" i="1" smtClean="0">
                                        <a:latin typeface="Cambria Math" panose="02040503050406030204" pitchFamily="18" charset="0"/>
                                      </a:rPr>
                                      <m:t>𝒚</m:t>
                                    </m:r>
                                  </m:e>
                                  <m:sub>
                                    <m:r>
                                      <a:rPr lang="fr-FR" b="1" i="1" smtClean="0">
                                        <a:latin typeface="Cambria Math" panose="02040503050406030204" pitchFamily="18" charset="0"/>
                                      </a:rPr>
                                      <m:t>𝒊</m:t>
                                    </m:r>
                                  </m:sub>
                                  <m:sup>
                                    <m:r>
                                      <a:rPr lang="fr-FR" b="1" i="1" smtClean="0">
                                        <a:latin typeface="Cambria Math" panose="02040503050406030204" pitchFamily="18" charset="0"/>
                                      </a:rPr>
                                      <m:t>𝟐</m:t>
                                    </m:r>
                                  </m:sup>
                                </m:sSubSup>
                              </m:oMath>
                            </m:oMathPara>
                          </a14:m>
                          <a:endParaRPr lang="fr-FR"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fr-FR" i="1" smtClean="0">
                                        <a:latin typeface="Cambria Math" panose="02040503050406030204" pitchFamily="18" charset="0"/>
                                      </a:rPr>
                                    </m:ctrlPr>
                                  </m:sSubPr>
                                  <m:e>
                                    <m:r>
                                      <a:rPr lang="fr-FR" b="1" i="1" smtClean="0">
                                        <a:latin typeface="Cambria Math" panose="02040503050406030204" pitchFamily="18" charset="0"/>
                                      </a:rPr>
                                      <m:t>𝒙</m:t>
                                    </m:r>
                                  </m:e>
                                  <m:sub>
                                    <m:r>
                                      <a:rPr lang="fr-FR" b="1" i="1" smtClean="0">
                                        <a:latin typeface="Cambria Math" panose="02040503050406030204" pitchFamily="18" charset="0"/>
                                      </a:rPr>
                                      <m:t>𝒊</m:t>
                                    </m:r>
                                  </m:sub>
                                </m:sSub>
                                <m:sSub>
                                  <m:sSubPr>
                                    <m:ctrlPr>
                                      <a:rPr lang="fr-FR" i="1" smtClean="0">
                                        <a:latin typeface="Cambria Math" panose="02040503050406030204" pitchFamily="18" charset="0"/>
                                      </a:rPr>
                                    </m:ctrlPr>
                                  </m:sSubPr>
                                  <m:e>
                                    <m:r>
                                      <a:rPr lang="fr-FR" b="1" i="1" smtClean="0">
                                        <a:latin typeface="Cambria Math" panose="02040503050406030204" pitchFamily="18" charset="0"/>
                                      </a:rPr>
                                      <m:t>𝒚</m:t>
                                    </m:r>
                                  </m:e>
                                  <m:sub>
                                    <m:r>
                                      <a:rPr lang="fr-FR" b="1" i="1" smtClean="0">
                                        <a:latin typeface="Cambria Math" panose="02040503050406030204" pitchFamily="18" charset="0"/>
                                      </a:rPr>
                                      <m:t>𝒊</m:t>
                                    </m:r>
                                  </m:sub>
                                </m:sSub>
                              </m:oMath>
                            </m:oMathPara>
                          </a14:m>
                          <a:endParaRPr lang="fr-FR" dirty="0"/>
                        </a:p>
                      </a:txBody>
                      <a:tcPr/>
                    </a:tc>
                    <a:extLst>
                      <a:ext uri="{0D108BD9-81ED-4DB2-BD59-A6C34878D82A}">
                        <a16:rowId xmlns:a16="http://schemas.microsoft.com/office/drawing/2014/main" val="10000"/>
                      </a:ext>
                    </a:extLst>
                  </a:tr>
                  <a:tr h="370840">
                    <a:tc>
                      <a:txBody>
                        <a:bodyPr/>
                        <a:lstStyle/>
                        <a:p>
                          <a:pPr algn="ctr"/>
                          <a:r>
                            <a:rPr lang="fr-FR" dirty="0"/>
                            <a:t>1</a:t>
                          </a:r>
                        </a:p>
                      </a:txBody>
                      <a:tcPr/>
                    </a:tc>
                    <a:tc>
                      <a:txBody>
                        <a:bodyPr/>
                        <a:lstStyle/>
                        <a:p>
                          <a:pPr algn="ctr"/>
                          <a:r>
                            <a:rPr lang="fr-FR" dirty="0"/>
                            <a:t>2</a:t>
                          </a:r>
                        </a:p>
                      </a:txBody>
                      <a:tcPr/>
                    </a:tc>
                    <a:tc>
                      <a:txBody>
                        <a:bodyPr/>
                        <a:lstStyle/>
                        <a:p>
                          <a:pPr algn="ctr"/>
                          <a:r>
                            <a:rPr lang="fr-FR" dirty="0"/>
                            <a:t>1</a:t>
                          </a:r>
                        </a:p>
                      </a:txBody>
                      <a:tcPr/>
                    </a:tc>
                    <a:tc>
                      <a:txBody>
                        <a:bodyPr/>
                        <a:lstStyle/>
                        <a:p>
                          <a:pPr algn="ctr"/>
                          <a:r>
                            <a:rPr lang="fr-FR" dirty="0"/>
                            <a:t>1</a:t>
                          </a:r>
                        </a:p>
                      </a:txBody>
                      <a:tcPr/>
                    </a:tc>
                    <a:tc>
                      <a:txBody>
                        <a:bodyPr/>
                        <a:lstStyle/>
                        <a:p>
                          <a:pPr algn="ctr"/>
                          <a:r>
                            <a:rPr lang="fr-FR" dirty="0"/>
                            <a:t>4</a:t>
                          </a:r>
                        </a:p>
                      </a:txBody>
                      <a:tcPr/>
                    </a:tc>
                    <a:tc>
                      <a:txBody>
                        <a:bodyPr/>
                        <a:lstStyle/>
                        <a:p>
                          <a:pPr algn="ctr"/>
                          <a:r>
                            <a:rPr lang="fr-FR" dirty="0"/>
                            <a:t>2</a:t>
                          </a:r>
                        </a:p>
                      </a:txBody>
                      <a:tcPr/>
                    </a:tc>
                    <a:extLst>
                      <a:ext uri="{0D108BD9-81ED-4DB2-BD59-A6C34878D82A}">
                        <a16:rowId xmlns:a16="http://schemas.microsoft.com/office/drawing/2014/main" val="10001"/>
                      </a:ext>
                    </a:extLst>
                  </a:tr>
                  <a:tr h="370840">
                    <a:tc>
                      <a:txBody>
                        <a:bodyPr/>
                        <a:lstStyle/>
                        <a:p>
                          <a:pPr algn="ctr"/>
                          <a:r>
                            <a:rPr lang="fr-FR" dirty="0"/>
                            <a:t>2</a:t>
                          </a:r>
                        </a:p>
                      </a:txBody>
                      <a:tcPr/>
                    </a:tc>
                    <a:tc>
                      <a:txBody>
                        <a:bodyPr/>
                        <a:lstStyle/>
                        <a:p>
                          <a:pPr algn="ctr"/>
                          <a:r>
                            <a:rPr lang="fr-FR" dirty="0"/>
                            <a:t>4</a:t>
                          </a:r>
                        </a:p>
                      </a:txBody>
                      <a:tcPr/>
                    </a:tc>
                    <a:tc>
                      <a:txBody>
                        <a:bodyPr/>
                        <a:lstStyle/>
                        <a:p>
                          <a:pPr algn="ctr"/>
                          <a:r>
                            <a:rPr lang="fr-FR" dirty="0"/>
                            <a:t>2</a:t>
                          </a:r>
                        </a:p>
                      </a:txBody>
                      <a:tcPr/>
                    </a:tc>
                    <a:tc>
                      <a:txBody>
                        <a:bodyPr/>
                        <a:lstStyle/>
                        <a:p>
                          <a:pPr algn="ctr"/>
                          <a:r>
                            <a:rPr lang="fr-FR" dirty="0"/>
                            <a:t>4</a:t>
                          </a:r>
                        </a:p>
                      </a:txBody>
                      <a:tcPr/>
                    </a:tc>
                    <a:tc>
                      <a:txBody>
                        <a:bodyPr/>
                        <a:lstStyle/>
                        <a:p>
                          <a:pPr algn="ctr"/>
                          <a:r>
                            <a:rPr lang="fr-FR" dirty="0"/>
                            <a:t>16</a:t>
                          </a:r>
                        </a:p>
                      </a:txBody>
                      <a:tcPr/>
                    </a:tc>
                    <a:tc>
                      <a:txBody>
                        <a:bodyPr/>
                        <a:lstStyle/>
                        <a:p>
                          <a:pPr algn="ctr"/>
                          <a:r>
                            <a:rPr lang="fr-FR" dirty="0"/>
                            <a:t>8</a:t>
                          </a:r>
                        </a:p>
                      </a:txBody>
                      <a:tcPr/>
                    </a:tc>
                    <a:extLst>
                      <a:ext uri="{0D108BD9-81ED-4DB2-BD59-A6C34878D82A}">
                        <a16:rowId xmlns:a16="http://schemas.microsoft.com/office/drawing/2014/main" val="10002"/>
                      </a:ext>
                    </a:extLst>
                  </a:tr>
                  <a:tr h="370840">
                    <a:tc>
                      <a:txBody>
                        <a:bodyPr/>
                        <a:lstStyle/>
                        <a:p>
                          <a:pPr algn="ctr"/>
                          <a:r>
                            <a:rPr lang="fr-FR" dirty="0"/>
                            <a:t>3</a:t>
                          </a:r>
                        </a:p>
                      </a:txBody>
                      <a:tcPr/>
                    </a:tc>
                    <a:tc>
                      <a:txBody>
                        <a:bodyPr/>
                        <a:lstStyle/>
                        <a:p>
                          <a:pPr algn="ctr"/>
                          <a:r>
                            <a:rPr lang="fr-FR" dirty="0"/>
                            <a:t>5</a:t>
                          </a:r>
                        </a:p>
                      </a:txBody>
                      <a:tcPr/>
                    </a:tc>
                    <a:tc>
                      <a:txBody>
                        <a:bodyPr/>
                        <a:lstStyle/>
                        <a:p>
                          <a:pPr algn="ctr"/>
                          <a:r>
                            <a:rPr lang="fr-FR" dirty="0"/>
                            <a:t>3</a:t>
                          </a:r>
                        </a:p>
                      </a:txBody>
                      <a:tcPr/>
                    </a:tc>
                    <a:tc>
                      <a:txBody>
                        <a:bodyPr/>
                        <a:lstStyle/>
                        <a:p>
                          <a:pPr algn="ctr"/>
                          <a:r>
                            <a:rPr lang="fr-FR" dirty="0"/>
                            <a:t>9</a:t>
                          </a:r>
                        </a:p>
                      </a:txBody>
                      <a:tcPr/>
                    </a:tc>
                    <a:tc>
                      <a:txBody>
                        <a:bodyPr/>
                        <a:lstStyle/>
                        <a:p>
                          <a:pPr algn="ctr"/>
                          <a:r>
                            <a:rPr lang="fr-FR" dirty="0"/>
                            <a:t>25</a:t>
                          </a:r>
                        </a:p>
                      </a:txBody>
                      <a:tcPr/>
                    </a:tc>
                    <a:tc>
                      <a:txBody>
                        <a:bodyPr/>
                        <a:lstStyle/>
                        <a:p>
                          <a:pPr algn="ctr"/>
                          <a:r>
                            <a:rPr lang="fr-FR" dirty="0"/>
                            <a:t>15</a:t>
                          </a:r>
                        </a:p>
                      </a:txBody>
                      <a:tcPr/>
                    </a:tc>
                    <a:extLst>
                      <a:ext uri="{0D108BD9-81ED-4DB2-BD59-A6C34878D82A}">
                        <a16:rowId xmlns:a16="http://schemas.microsoft.com/office/drawing/2014/main" val="10003"/>
                      </a:ext>
                    </a:extLst>
                  </a:tr>
                  <a:tr h="370840">
                    <a:tc>
                      <a:txBody>
                        <a:bodyPr/>
                        <a:lstStyle/>
                        <a:p>
                          <a:pPr algn="ctr"/>
                          <a:r>
                            <a:rPr lang="fr-FR" dirty="0"/>
                            <a:t>4</a:t>
                          </a:r>
                        </a:p>
                      </a:txBody>
                      <a:tcPr/>
                    </a:tc>
                    <a:tc>
                      <a:txBody>
                        <a:bodyPr/>
                        <a:lstStyle/>
                        <a:p>
                          <a:pPr algn="ctr"/>
                          <a:r>
                            <a:rPr lang="fr-FR" dirty="0"/>
                            <a:t>7</a:t>
                          </a:r>
                        </a:p>
                      </a:txBody>
                      <a:tcPr/>
                    </a:tc>
                    <a:tc>
                      <a:txBody>
                        <a:bodyPr/>
                        <a:lstStyle/>
                        <a:p>
                          <a:pPr algn="ctr"/>
                          <a:r>
                            <a:rPr lang="fr-FR" dirty="0"/>
                            <a:t>4</a:t>
                          </a:r>
                        </a:p>
                      </a:txBody>
                      <a:tcPr/>
                    </a:tc>
                    <a:tc>
                      <a:txBody>
                        <a:bodyPr/>
                        <a:lstStyle/>
                        <a:p>
                          <a:pPr algn="ctr"/>
                          <a:r>
                            <a:rPr lang="fr-FR" dirty="0"/>
                            <a:t>16</a:t>
                          </a:r>
                        </a:p>
                      </a:txBody>
                      <a:tcPr/>
                    </a:tc>
                    <a:tc>
                      <a:txBody>
                        <a:bodyPr/>
                        <a:lstStyle/>
                        <a:p>
                          <a:pPr algn="ctr"/>
                          <a:r>
                            <a:rPr lang="fr-FR" dirty="0"/>
                            <a:t>49</a:t>
                          </a:r>
                        </a:p>
                      </a:txBody>
                      <a:tcPr/>
                    </a:tc>
                    <a:tc>
                      <a:txBody>
                        <a:bodyPr/>
                        <a:lstStyle/>
                        <a:p>
                          <a:pPr algn="ctr"/>
                          <a:r>
                            <a:rPr lang="fr-FR" dirty="0"/>
                            <a:t>28</a:t>
                          </a:r>
                        </a:p>
                      </a:txBody>
                      <a:tcPr/>
                    </a:tc>
                    <a:extLst>
                      <a:ext uri="{0D108BD9-81ED-4DB2-BD59-A6C34878D82A}">
                        <a16:rowId xmlns:a16="http://schemas.microsoft.com/office/drawing/2014/main" val="10004"/>
                      </a:ext>
                    </a:extLst>
                  </a:tr>
                  <a:tr h="370840">
                    <a:tc>
                      <a:txBody>
                        <a:bodyPr/>
                        <a:lstStyle/>
                        <a:p>
                          <a:pPr algn="ctr"/>
                          <a:r>
                            <a:rPr lang="fr-FR" dirty="0"/>
                            <a:t>5</a:t>
                          </a:r>
                        </a:p>
                      </a:txBody>
                      <a:tcPr/>
                    </a:tc>
                    <a:tc>
                      <a:txBody>
                        <a:bodyPr/>
                        <a:lstStyle/>
                        <a:p>
                          <a:pPr algn="ctr"/>
                          <a:r>
                            <a:rPr lang="fr-FR" dirty="0"/>
                            <a:t>10</a:t>
                          </a:r>
                        </a:p>
                      </a:txBody>
                      <a:tcPr/>
                    </a:tc>
                    <a:tc>
                      <a:txBody>
                        <a:bodyPr/>
                        <a:lstStyle/>
                        <a:p>
                          <a:pPr algn="ctr"/>
                          <a:r>
                            <a:rPr lang="fr-FR" dirty="0"/>
                            <a:t>5</a:t>
                          </a:r>
                        </a:p>
                      </a:txBody>
                      <a:tcPr/>
                    </a:tc>
                    <a:tc>
                      <a:txBody>
                        <a:bodyPr/>
                        <a:lstStyle/>
                        <a:p>
                          <a:pPr algn="ctr"/>
                          <a:r>
                            <a:rPr lang="fr-FR" dirty="0"/>
                            <a:t>25</a:t>
                          </a:r>
                        </a:p>
                      </a:txBody>
                      <a:tcPr/>
                    </a:tc>
                    <a:tc>
                      <a:txBody>
                        <a:bodyPr/>
                        <a:lstStyle/>
                        <a:p>
                          <a:pPr algn="ctr"/>
                          <a:r>
                            <a:rPr lang="fr-FR" dirty="0"/>
                            <a:t>100</a:t>
                          </a:r>
                        </a:p>
                      </a:txBody>
                      <a:tcPr/>
                    </a:tc>
                    <a:tc>
                      <a:txBody>
                        <a:bodyPr/>
                        <a:lstStyle/>
                        <a:p>
                          <a:pPr algn="ctr"/>
                          <a:r>
                            <a:rPr lang="fr-FR" dirty="0"/>
                            <a:t>50</a:t>
                          </a:r>
                        </a:p>
                      </a:txBody>
                      <a:tcPr/>
                    </a:tc>
                    <a:extLst>
                      <a:ext uri="{0D108BD9-81ED-4DB2-BD59-A6C34878D82A}">
                        <a16:rowId xmlns:a16="http://schemas.microsoft.com/office/drawing/2014/main" val="10005"/>
                      </a:ext>
                    </a:extLst>
                  </a:tr>
                  <a:tr h="370840">
                    <a:tc>
                      <a:txBody>
                        <a:bodyPr/>
                        <a:lstStyle/>
                        <a:p>
                          <a:pPr algn="ctr"/>
                          <a:r>
                            <a:rPr lang="fr-FR" dirty="0"/>
                            <a:t>Total</a:t>
                          </a:r>
                        </a:p>
                      </a:txBody>
                      <a:tcPr/>
                    </a:tc>
                    <a:tc>
                      <a:txBody>
                        <a:bodyPr/>
                        <a:lstStyle/>
                        <a:p>
                          <a:pPr algn="ctr"/>
                          <a14:m>
                            <m:oMath xmlns:m="http://schemas.openxmlformats.org/officeDocument/2006/math">
                              <m:nary>
                                <m:naryPr>
                                  <m:chr m:val="∑"/>
                                  <m:subHide m:val="on"/>
                                  <m:supHide m:val="on"/>
                                  <m:ctrlPr>
                                    <a:rPr lang="fr-FR" i="1" smtClean="0">
                                      <a:latin typeface="Cambria Math" panose="02040503050406030204" pitchFamily="18" charset="0"/>
                                    </a:rPr>
                                  </m:ctrlPr>
                                </m:naryPr>
                                <m:sub/>
                                <m:sup/>
                                <m:e>
                                  <m:sSub>
                                    <m:sSubPr>
                                      <m:ctrlPr>
                                        <a:rPr lang="fr-FR" i="1" smtClean="0">
                                          <a:latin typeface="Cambria Math" panose="02040503050406030204" pitchFamily="18" charset="0"/>
                                        </a:rPr>
                                      </m:ctrlPr>
                                    </m:sSubPr>
                                    <m:e>
                                      <m:r>
                                        <a:rPr lang="fr-FR" b="0" i="1" smtClean="0">
                                          <a:latin typeface="Cambria Math" panose="02040503050406030204" pitchFamily="18" charset="0"/>
                                        </a:rPr>
                                        <m:t>𝑦</m:t>
                                      </m:r>
                                    </m:e>
                                    <m:sub>
                                      <m:r>
                                        <a:rPr lang="fr-FR" b="0" i="1" smtClean="0">
                                          <a:latin typeface="Cambria Math" panose="02040503050406030204" pitchFamily="18" charset="0"/>
                                        </a:rPr>
                                        <m:t>𝑖</m:t>
                                      </m:r>
                                    </m:sub>
                                  </m:sSub>
                                  <m:r>
                                    <a:rPr lang="fr-FR" b="0" i="1" smtClean="0">
                                      <a:latin typeface="Cambria Math" panose="02040503050406030204" pitchFamily="18" charset="0"/>
                                    </a:rPr>
                                    <m:t>=</m:t>
                                  </m:r>
                                </m:e>
                              </m:nary>
                            </m:oMath>
                          </a14:m>
                          <a:r>
                            <a:rPr lang="fr-FR" dirty="0"/>
                            <a:t>28</a:t>
                          </a:r>
                        </a:p>
                      </a:txBody>
                      <a:tcPr/>
                    </a:tc>
                    <a:tc>
                      <a:txBody>
                        <a:bodyPr/>
                        <a:lstStyle/>
                        <a:p>
                          <a:pPr algn="ctr"/>
                          <a14:m>
                            <m:oMath xmlns:m="http://schemas.openxmlformats.org/officeDocument/2006/math">
                              <m:nary>
                                <m:naryPr>
                                  <m:chr m:val="∑"/>
                                  <m:subHide m:val="on"/>
                                  <m:supHide m:val="on"/>
                                  <m:ctrlPr>
                                    <a:rPr lang="fr-FR" i="1" smtClean="0">
                                      <a:latin typeface="Cambria Math" panose="02040503050406030204" pitchFamily="18" charset="0"/>
                                    </a:rPr>
                                  </m:ctrlPr>
                                </m:naryPr>
                                <m:sub/>
                                <m:sup/>
                                <m:e>
                                  <m:sSub>
                                    <m:sSubPr>
                                      <m:ctrlPr>
                                        <a:rPr lang="fr-FR" i="1" smtClean="0">
                                          <a:latin typeface="Cambria Math" panose="02040503050406030204" pitchFamily="18" charset="0"/>
                                        </a:rPr>
                                      </m:ctrlPr>
                                    </m:sSubPr>
                                    <m:e>
                                      <m:r>
                                        <a:rPr lang="fr-FR" b="0" i="1" smtClean="0">
                                          <a:latin typeface="Cambria Math" panose="02040503050406030204" pitchFamily="18" charset="0"/>
                                        </a:rPr>
                                        <m:t>𝑥</m:t>
                                      </m:r>
                                    </m:e>
                                    <m:sub>
                                      <m:r>
                                        <a:rPr lang="fr-FR" b="0" i="1" smtClean="0">
                                          <a:latin typeface="Cambria Math" panose="02040503050406030204" pitchFamily="18" charset="0"/>
                                        </a:rPr>
                                        <m:t>𝑖</m:t>
                                      </m:r>
                                    </m:sub>
                                  </m:sSub>
                                  <m:r>
                                    <a:rPr lang="fr-FR" b="0" i="1" smtClean="0">
                                      <a:latin typeface="Cambria Math" panose="02040503050406030204" pitchFamily="18" charset="0"/>
                                    </a:rPr>
                                    <m:t>=</m:t>
                                  </m:r>
                                </m:e>
                              </m:nary>
                            </m:oMath>
                          </a14:m>
                          <a:r>
                            <a:rPr lang="fr-FR" dirty="0"/>
                            <a:t>15</a:t>
                          </a:r>
                        </a:p>
                      </a:txBody>
                      <a:tcPr/>
                    </a:tc>
                    <a:tc>
                      <a:txBody>
                        <a:bodyPr/>
                        <a:lstStyle/>
                        <a:p>
                          <a:pPr algn="ctr"/>
                          <a14:m>
                            <m:oMath xmlns:m="http://schemas.openxmlformats.org/officeDocument/2006/math">
                              <m:nary>
                                <m:naryPr>
                                  <m:chr m:val="∑"/>
                                  <m:subHide m:val="on"/>
                                  <m:supHide m:val="on"/>
                                  <m:ctrlPr>
                                    <a:rPr lang="fr-FR" i="1" smtClean="0">
                                      <a:latin typeface="Cambria Math" panose="02040503050406030204" pitchFamily="18" charset="0"/>
                                    </a:rPr>
                                  </m:ctrlPr>
                                </m:naryPr>
                                <m:sub/>
                                <m:sup/>
                                <m:e>
                                  <m:sSubSup>
                                    <m:sSubSupPr>
                                      <m:ctrlPr>
                                        <a:rPr lang="fr-FR" i="1" smtClean="0">
                                          <a:latin typeface="Cambria Math" panose="02040503050406030204" pitchFamily="18" charset="0"/>
                                        </a:rPr>
                                      </m:ctrlPr>
                                    </m:sSubSupPr>
                                    <m:e>
                                      <m:r>
                                        <a:rPr lang="fr-FR" b="1" i="1" smtClean="0">
                                          <a:latin typeface="Cambria Math" panose="02040503050406030204" pitchFamily="18" charset="0"/>
                                        </a:rPr>
                                        <m:t>𝒙</m:t>
                                      </m:r>
                                    </m:e>
                                    <m:sub>
                                      <m:r>
                                        <a:rPr lang="fr-FR" b="1" i="1" smtClean="0">
                                          <a:latin typeface="Cambria Math" panose="02040503050406030204" pitchFamily="18" charset="0"/>
                                        </a:rPr>
                                        <m:t>𝒊</m:t>
                                      </m:r>
                                    </m:sub>
                                    <m:sup>
                                      <m:r>
                                        <a:rPr lang="fr-FR" b="1" i="1" smtClean="0">
                                          <a:latin typeface="Cambria Math" panose="02040503050406030204" pitchFamily="18" charset="0"/>
                                        </a:rPr>
                                        <m:t>𝟐</m:t>
                                      </m:r>
                                    </m:sup>
                                  </m:sSubSup>
                                </m:e>
                              </m:nary>
                            </m:oMath>
                          </a14:m>
                          <a:r>
                            <a:rPr lang="fr-FR" dirty="0"/>
                            <a:t>=55</a:t>
                          </a:r>
                        </a:p>
                      </a:txBody>
                      <a:tcPr/>
                    </a:tc>
                    <a:tc>
                      <a:txBody>
                        <a:bodyPr/>
                        <a:lstStyle/>
                        <a:p>
                          <a:pPr algn="ctr"/>
                          <a14:m>
                            <m:oMath xmlns:m="http://schemas.openxmlformats.org/officeDocument/2006/math">
                              <m:nary>
                                <m:naryPr>
                                  <m:chr m:val="∑"/>
                                  <m:subHide m:val="on"/>
                                  <m:supHide m:val="on"/>
                                  <m:ctrlPr>
                                    <a:rPr lang="fr-FR" i="1" smtClean="0">
                                      <a:latin typeface="Cambria Math" panose="02040503050406030204" pitchFamily="18" charset="0"/>
                                    </a:rPr>
                                  </m:ctrlPr>
                                </m:naryPr>
                                <m:sub/>
                                <m:sup/>
                                <m:e>
                                  <m:sSubSup>
                                    <m:sSubSupPr>
                                      <m:ctrlPr>
                                        <a:rPr lang="fr-FR" i="1" smtClean="0">
                                          <a:latin typeface="Cambria Math" panose="02040503050406030204" pitchFamily="18" charset="0"/>
                                        </a:rPr>
                                      </m:ctrlPr>
                                    </m:sSubSupPr>
                                    <m:e>
                                      <m:r>
                                        <a:rPr lang="fr-FR" b="1" i="1" smtClean="0">
                                          <a:latin typeface="Cambria Math" panose="02040503050406030204" pitchFamily="18" charset="0"/>
                                        </a:rPr>
                                        <m:t>𝒚</m:t>
                                      </m:r>
                                    </m:e>
                                    <m:sub>
                                      <m:r>
                                        <a:rPr lang="fr-FR" b="1" i="1" smtClean="0">
                                          <a:latin typeface="Cambria Math" panose="02040503050406030204" pitchFamily="18" charset="0"/>
                                        </a:rPr>
                                        <m:t>𝒊</m:t>
                                      </m:r>
                                    </m:sub>
                                    <m:sup>
                                      <m:r>
                                        <a:rPr lang="fr-FR" b="1" i="1" smtClean="0">
                                          <a:latin typeface="Cambria Math" panose="02040503050406030204" pitchFamily="18" charset="0"/>
                                        </a:rPr>
                                        <m:t>𝟐</m:t>
                                      </m:r>
                                    </m:sup>
                                  </m:sSubSup>
                                </m:e>
                              </m:nary>
                            </m:oMath>
                          </a14:m>
                          <a:r>
                            <a:rPr lang="fr-FR" dirty="0"/>
                            <a:t>=194</a:t>
                          </a:r>
                        </a:p>
                      </a:txBody>
                      <a:tcPr/>
                    </a:tc>
                    <a:tc>
                      <a:txBody>
                        <a:bodyPr/>
                        <a:lstStyle/>
                        <a:p>
                          <a:pPr algn="ctr"/>
                          <a14:m>
                            <m:oMath xmlns:m="http://schemas.openxmlformats.org/officeDocument/2006/math">
                              <m:nary>
                                <m:naryPr>
                                  <m:chr m:val="∑"/>
                                  <m:subHide m:val="on"/>
                                  <m:supHide m:val="on"/>
                                  <m:ctrlPr>
                                    <a:rPr lang="fr-FR" i="1" smtClean="0">
                                      <a:latin typeface="Cambria Math" panose="02040503050406030204" pitchFamily="18" charset="0"/>
                                    </a:rPr>
                                  </m:ctrlPr>
                                </m:naryPr>
                                <m:sub/>
                                <m:sup/>
                                <m:e>
                                  <m:sSub>
                                    <m:sSubPr>
                                      <m:ctrlPr>
                                        <a:rPr lang="fr-FR" i="1" smtClean="0">
                                          <a:latin typeface="Cambria Math" panose="02040503050406030204" pitchFamily="18" charset="0"/>
                                        </a:rPr>
                                      </m:ctrlPr>
                                    </m:sSubPr>
                                    <m:e>
                                      <m:r>
                                        <a:rPr lang="fr-FR" b="0" i="1" smtClean="0">
                                          <a:latin typeface="Cambria Math" panose="02040503050406030204" pitchFamily="18" charset="0"/>
                                        </a:rPr>
                                        <m:t>𝑥</m:t>
                                      </m:r>
                                    </m:e>
                                    <m:sub>
                                      <m:r>
                                        <a:rPr lang="fr-FR" b="0" i="1" smtClean="0">
                                          <a:latin typeface="Cambria Math" panose="02040503050406030204" pitchFamily="18" charset="0"/>
                                        </a:rPr>
                                        <m:t>𝑖</m:t>
                                      </m:r>
                                    </m:sub>
                                  </m:sSub>
                                  <m:sSub>
                                    <m:sSubPr>
                                      <m:ctrlPr>
                                        <a:rPr lang="fr-FR" i="1" smtClean="0">
                                          <a:latin typeface="Cambria Math" panose="02040503050406030204" pitchFamily="18" charset="0"/>
                                        </a:rPr>
                                      </m:ctrlPr>
                                    </m:sSubPr>
                                    <m:e>
                                      <m:r>
                                        <a:rPr lang="fr-FR" b="0" i="1" smtClean="0">
                                          <a:latin typeface="Cambria Math" panose="02040503050406030204" pitchFamily="18" charset="0"/>
                                        </a:rPr>
                                        <m:t>𝑦</m:t>
                                      </m:r>
                                    </m:e>
                                    <m:sub>
                                      <m:r>
                                        <a:rPr lang="fr-FR" b="0" i="1" smtClean="0">
                                          <a:latin typeface="Cambria Math" panose="02040503050406030204" pitchFamily="18" charset="0"/>
                                        </a:rPr>
                                        <m:t>𝑖</m:t>
                                      </m:r>
                                    </m:sub>
                                  </m:sSub>
                                </m:e>
                              </m:nary>
                            </m:oMath>
                          </a14:m>
                          <a:r>
                            <a:rPr lang="fr-FR" dirty="0"/>
                            <a:t>=103</a:t>
                          </a:r>
                        </a:p>
                      </a:txBody>
                      <a:tcPr/>
                    </a:tc>
                    <a:extLst>
                      <a:ext uri="{0D108BD9-81ED-4DB2-BD59-A6C34878D82A}">
                        <a16:rowId xmlns:a16="http://schemas.microsoft.com/office/drawing/2014/main" val="10006"/>
                      </a:ext>
                    </a:extLst>
                  </a:tr>
                </a:tbl>
              </a:graphicData>
            </a:graphic>
          </p:graphicFrame>
        </mc:Choice>
        <mc:Fallback>
          <p:graphicFrame>
            <p:nvGraphicFramePr>
              <p:cNvPr id="4" name="Tableau 3"/>
              <p:cNvGraphicFramePr>
                <a:graphicFrameLocks noGrp="1"/>
              </p:cNvGraphicFramePr>
              <p:nvPr>
                <p:extLst>
                  <p:ext uri="{D42A27DB-BD31-4B8C-83A1-F6EECF244321}">
                    <p14:modId xmlns:p14="http://schemas.microsoft.com/office/powerpoint/2010/main" val="994548018"/>
                  </p:ext>
                </p:extLst>
              </p:nvPr>
            </p:nvGraphicFramePr>
            <p:xfrm>
              <a:off x="2032000" y="1453761"/>
              <a:ext cx="8128002" cy="2625218"/>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20000"/>
                        </a:ext>
                      </a:extLst>
                    </a:gridCol>
                    <a:gridCol w="1354667">
                      <a:extLst>
                        <a:ext uri="{9D8B030D-6E8A-4147-A177-3AD203B41FA5}">
                          <a16:colId xmlns:a16="http://schemas.microsoft.com/office/drawing/2014/main" val="20001"/>
                        </a:ext>
                      </a:extLst>
                    </a:gridCol>
                    <a:gridCol w="1354667">
                      <a:extLst>
                        <a:ext uri="{9D8B030D-6E8A-4147-A177-3AD203B41FA5}">
                          <a16:colId xmlns:a16="http://schemas.microsoft.com/office/drawing/2014/main" val="20002"/>
                        </a:ext>
                      </a:extLst>
                    </a:gridCol>
                    <a:gridCol w="1354667">
                      <a:extLst>
                        <a:ext uri="{9D8B030D-6E8A-4147-A177-3AD203B41FA5}">
                          <a16:colId xmlns:a16="http://schemas.microsoft.com/office/drawing/2014/main" val="20003"/>
                        </a:ext>
                      </a:extLst>
                    </a:gridCol>
                    <a:gridCol w="1354667">
                      <a:extLst>
                        <a:ext uri="{9D8B030D-6E8A-4147-A177-3AD203B41FA5}">
                          <a16:colId xmlns:a16="http://schemas.microsoft.com/office/drawing/2014/main" val="20004"/>
                        </a:ext>
                      </a:extLst>
                    </a:gridCol>
                    <a:gridCol w="1354667">
                      <a:extLst>
                        <a:ext uri="{9D8B030D-6E8A-4147-A177-3AD203B41FA5}">
                          <a16:colId xmlns:a16="http://schemas.microsoft.com/office/drawing/2014/main" val="20005"/>
                        </a:ext>
                      </a:extLst>
                    </a:gridCol>
                  </a:tblGrid>
                  <a:tr h="385509">
                    <a:tc>
                      <a:txBody>
                        <a:bodyPr/>
                        <a:lstStyle/>
                        <a:p>
                          <a:pPr algn="ctr"/>
                          <a:r>
                            <a:rPr lang="fr-FR" dirty="0"/>
                            <a:t>i</a:t>
                          </a:r>
                        </a:p>
                      </a:txBody>
                      <a:tcPr/>
                    </a:tc>
                    <a:tc>
                      <a:txBody>
                        <a:bodyPr/>
                        <a:lstStyle/>
                        <a:p>
                          <a:endParaRPr lang="fr-FR"/>
                        </a:p>
                      </a:txBody>
                      <a:tcPr>
                        <a:blipFill>
                          <a:blip r:embed="rId3"/>
                          <a:stretch>
                            <a:fillRect l="-100000" t="-7937" r="-400448" b="-763492"/>
                          </a:stretch>
                        </a:blipFill>
                      </a:tcPr>
                    </a:tc>
                    <a:tc>
                      <a:txBody>
                        <a:bodyPr/>
                        <a:lstStyle/>
                        <a:p>
                          <a:endParaRPr lang="fr-FR"/>
                        </a:p>
                      </a:txBody>
                      <a:tcPr>
                        <a:blipFill>
                          <a:blip r:embed="rId3"/>
                          <a:stretch>
                            <a:fillRect l="-200901" t="-7937" r="-302252" b="-763492"/>
                          </a:stretch>
                        </a:blipFill>
                      </a:tcPr>
                    </a:tc>
                    <a:tc>
                      <a:txBody>
                        <a:bodyPr/>
                        <a:lstStyle/>
                        <a:p>
                          <a:endParaRPr lang="fr-FR"/>
                        </a:p>
                      </a:txBody>
                      <a:tcPr>
                        <a:blipFill>
                          <a:blip r:embed="rId3"/>
                          <a:stretch>
                            <a:fillRect l="-300901" t="-7937" r="-202252" b="-763492"/>
                          </a:stretch>
                        </a:blipFill>
                      </a:tcPr>
                    </a:tc>
                    <a:tc>
                      <a:txBody>
                        <a:bodyPr/>
                        <a:lstStyle/>
                        <a:p>
                          <a:endParaRPr lang="fr-FR"/>
                        </a:p>
                      </a:txBody>
                      <a:tcPr>
                        <a:blipFill>
                          <a:blip r:embed="rId3"/>
                          <a:stretch>
                            <a:fillRect l="-399103" t="-7937" r="-101345" b="-763492"/>
                          </a:stretch>
                        </a:blipFill>
                      </a:tcPr>
                    </a:tc>
                    <a:tc>
                      <a:txBody>
                        <a:bodyPr/>
                        <a:lstStyle/>
                        <a:p>
                          <a:endParaRPr lang="fr-FR"/>
                        </a:p>
                      </a:txBody>
                      <a:tcPr>
                        <a:blipFill>
                          <a:blip r:embed="rId3"/>
                          <a:stretch>
                            <a:fillRect l="-501351" t="-7937" r="-1802" b="-763492"/>
                          </a:stretch>
                        </a:blipFill>
                      </a:tcPr>
                    </a:tc>
                    <a:extLst>
                      <a:ext uri="{0D108BD9-81ED-4DB2-BD59-A6C34878D82A}">
                        <a16:rowId xmlns:a16="http://schemas.microsoft.com/office/drawing/2014/main" val="10000"/>
                      </a:ext>
                    </a:extLst>
                  </a:tr>
                  <a:tr h="370840">
                    <a:tc>
                      <a:txBody>
                        <a:bodyPr/>
                        <a:lstStyle/>
                        <a:p>
                          <a:pPr algn="ctr"/>
                          <a:r>
                            <a:rPr lang="fr-FR" dirty="0"/>
                            <a:t>1</a:t>
                          </a:r>
                        </a:p>
                      </a:txBody>
                      <a:tcPr/>
                    </a:tc>
                    <a:tc>
                      <a:txBody>
                        <a:bodyPr/>
                        <a:lstStyle/>
                        <a:p>
                          <a:pPr algn="ctr"/>
                          <a:r>
                            <a:rPr lang="fr-FR" dirty="0"/>
                            <a:t>2</a:t>
                          </a:r>
                        </a:p>
                      </a:txBody>
                      <a:tcPr/>
                    </a:tc>
                    <a:tc>
                      <a:txBody>
                        <a:bodyPr/>
                        <a:lstStyle/>
                        <a:p>
                          <a:pPr algn="ctr"/>
                          <a:r>
                            <a:rPr lang="fr-FR" dirty="0"/>
                            <a:t>1</a:t>
                          </a:r>
                        </a:p>
                      </a:txBody>
                      <a:tcPr/>
                    </a:tc>
                    <a:tc>
                      <a:txBody>
                        <a:bodyPr/>
                        <a:lstStyle/>
                        <a:p>
                          <a:pPr algn="ctr"/>
                          <a:r>
                            <a:rPr lang="fr-FR" dirty="0"/>
                            <a:t>1</a:t>
                          </a:r>
                        </a:p>
                      </a:txBody>
                      <a:tcPr/>
                    </a:tc>
                    <a:tc>
                      <a:txBody>
                        <a:bodyPr/>
                        <a:lstStyle/>
                        <a:p>
                          <a:pPr algn="ctr"/>
                          <a:r>
                            <a:rPr lang="fr-FR" dirty="0"/>
                            <a:t>4</a:t>
                          </a:r>
                        </a:p>
                      </a:txBody>
                      <a:tcPr/>
                    </a:tc>
                    <a:tc>
                      <a:txBody>
                        <a:bodyPr/>
                        <a:lstStyle/>
                        <a:p>
                          <a:pPr algn="ctr"/>
                          <a:r>
                            <a:rPr lang="fr-FR" dirty="0"/>
                            <a:t>2</a:t>
                          </a:r>
                        </a:p>
                      </a:txBody>
                      <a:tcPr/>
                    </a:tc>
                    <a:extLst>
                      <a:ext uri="{0D108BD9-81ED-4DB2-BD59-A6C34878D82A}">
                        <a16:rowId xmlns:a16="http://schemas.microsoft.com/office/drawing/2014/main" val="10001"/>
                      </a:ext>
                    </a:extLst>
                  </a:tr>
                  <a:tr h="370840">
                    <a:tc>
                      <a:txBody>
                        <a:bodyPr/>
                        <a:lstStyle/>
                        <a:p>
                          <a:pPr algn="ctr"/>
                          <a:r>
                            <a:rPr lang="fr-FR" dirty="0"/>
                            <a:t>2</a:t>
                          </a:r>
                        </a:p>
                      </a:txBody>
                      <a:tcPr/>
                    </a:tc>
                    <a:tc>
                      <a:txBody>
                        <a:bodyPr/>
                        <a:lstStyle/>
                        <a:p>
                          <a:pPr algn="ctr"/>
                          <a:r>
                            <a:rPr lang="fr-FR" dirty="0"/>
                            <a:t>4</a:t>
                          </a:r>
                        </a:p>
                      </a:txBody>
                      <a:tcPr/>
                    </a:tc>
                    <a:tc>
                      <a:txBody>
                        <a:bodyPr/>
                        <a:lstStyle/>
                        <a:p>
                          <a:pPr algn="ctr"/>
                          <a:r>
                            <a:rPr lang="fr-FR" dirty="0"/>
                            <a:t>2</a:t>
                          </a:r>
                        </a:p>
                      </a:txBody>
                      <a:tcPr/>
                    </a:tc>
                    <a:tc>
                      <a:txBody>
                        <a:bodyPr/>
                        <a:lstStyle/>
                        <a:p>
                          <a:pPr algn="ctr"/>
                          <a:r>
                            <a:rPr lang="fr-FR" dirty="0"/>
                            <a:t>4</a:t>
                          </a:r>
                        </a:p>
                      </a:txBody>
                      <a:tcPr/>
                    </a:tc>
                    <a:tc>
                      <a:txBody>
                        <a:bodyPr/>
                        <a:lstStyle/>
                        <a:p>
                          <a:pPr algn="ctr"/>
                          <a:r>
                            <a:rPr lang="fr-FR" dirty="0"/>
                            <a:t>16</a:t>
                          </a:r>
                        </a:p>
                      </a:txBody>
                      <a:tcPr/>
                    </a:tc>
                    <a:tc>
                      <a:txBody>
                        <a:bodyPr/>
                        <a:lstStyle/>
                        <a:p>
                          <a:pPr algn="ctr"/>
                          <a:r>
                            <a:rPr lang="fr-FR" dirty="0"/>
                            <a:t>8</a:t>
                          </a:r>
                        </a:p>
                      </a:txBody>
                      <a:tcPr/>
                    </a:tc>
                    <a:extLst>
                      <a:ext uri="{0D108BD9-81ED-4DB2-BD59-A6C34878D82A}">
                        <a16:rowId xmlns:a16="http://schemas.microsoft.com/office/drawing/2014/main" val="10002"/>
                      </a:ext>
                    </a:extLst>
                  </a:tr>
                  <a:tr h="370840">
                    <a:tc>
                      <a:txBody>
                        <a:bodyPr/>
                        <a:lstStyle/>
                        <a:p>
                          <a:pPr algn="ctr"/>
                          <a:r>
                            <a:rPr lang="fr-FR" dirty="0"/>
                            <a:t>3</a:t>
                          </a:r>
                        </a:p>
                      </a:txBody>
                      <a:tcPr/>
                    </a:tc>
                    <a:tc>
                      <a:txBody>
                        <a:bodyPr/>
                        <a:lstStyle/>
                        <a:p>
                          <a:pPr algn="ctr"/>
                          <a:r>
                            <a:rPr lang="fr-FR" dirty="0"/>
                            <a:t>5</a:t>
                          </a:r>
                        </a:p>
                      </a:txBody>
                      <a:tcPr/>
                    </a:tc>
                    <a:tc>
                      <a:txBody>
                        <a:bodyPr/>
                        <a:lstStyle/>
                        <a:p>
                          <a:pPr algn="ctr"/>
                          <a:r>
                            <a:rPr lang="fr-FR" dirty="0"/>
                            <a:t>3</a:t>
                          </a:r>
                        </a:p>
                      </a:txBody>
                      <a:tcPr/>
                    </a:tc>
                    <a:tc>
                      <a:txBody>
                        <a:bodyPr/>
                        <a:lstStyle/>
                        <a:p>
                          <a:pPr algn="ctr"/>
                          <a:r>
                            <a:rPr lang="fr-FR" dirty="0"/>
                            <a:t>9</a:t>
                          </a:r>
                        </a:p>
                      </a:txBody>
                      <a:tcPr/>
                    </a:tc>
                    <a:tc>
                      <a:txBody>
                        <a:bodyPr/>
                        <a:lstStyle/>
                        <a:p>
                          <a:pPr algn="ctr"/>
                          <a:r>
                            <a:rPr lang="fr-FR" dirty="0"/>
                            <a:t>25</a:t>
                          </a:r>
                        </a:p>
                      </a:txBody>
                      <a:tcPr/>
                    </a:tc>
                    <a:tc>
                      <a:txBody>
                        <a:bodyPr/>
                        <a:lstStyle/>
                        <a:p>
                          <a:pPr algn="ctr"/>
                          <a:r>
                            <a:rPr lang="fr-FR" dirty="0"/>
                            <a:t>15</a:t>
                          </a:r>
                        </a:p>
                      </a:txBody>
                      <a:tcPr/>
                    </a:tc>
                    <a:extLst>
                      <a:ext uri="{0D108BD9-81ED-4DB2-BD59-A6C34878D82A}">
                        <a16:rowId xmlns:a16="http://schemas.microsoft.com/office/drawing/2014/main" val="10003"/>
                      </a:ext>
                    </a:extLst>
                  </a:tr>
                  <a:tr h="370840">
                    <a:tc>
                      <a:txBody>
                        <a:bodyPr/>
                        <a:lstStyle/>
                        <a:p>
                          <a:pPr algn="ctr"/>
                          <a:r>
                            <a:rPr lang="fr-FR" dirty="0"/>
                            <a:t>4</a:t>
                          </a:r>
                        </a:p>
                      </a:txBody>
                      <a:tcPr/>
                    </a:tc>
                    <a:tc>
                      <a:txBody>
                        <a:bodyPr/>
                        <a:lstStyle/>
                        <a:p>
                          <a:pPr algn="ctr"/>
                          <a:r>
                            <a:rPr lang="fr-FR" dirty="0"/>
                            <a:t>7</a:t>
                          </a:r>
                        </a:p>
                      </a:txBody>
                      <a:tcPr/>
                    </a:tc>
                    <a:tc>
                      <a:txBody>
                        <a:bodyPr/>
                        <a:lstStyle/>
                        <a:p>
                          <a:pPr algn="ctr"/>
                          <a:r>
                            <a:rPr lang="fr-FR" dirty="0"/>
                            <a:t>4</a:t>
                          </a:r>
                        </a:p>
                      </a:txBody>
                      <a:tcPr/>
                    </a:tc>
                    <a:tc>
                      <a:txBody>
                        <a:bodyPr/>
                        <a:lstStyle/>
                        <a:p>
                          <a:pPr algn="ctr"/>
                          <a:r>
                            <a:rPr lang="fr-FR" dirty="0"/>
                            <a:t>16</a:t>
                          </a:r>
                        </a:p>
                      </a:txBody>
                      <a:tcPr/>
                    </a:tc>
                    <a:tc>
                      <a:txBody>
                        <a:bodyPr/>
                        <a:lstStyle/>
                        <a:p>
                          <a:pPr algn="ctr"/>
                          <a:r>
                            <a:rPr lang="fr-FR" dirty="0"/>
                            <a:t>49</a:t>
                          </a:r>
                        </a:p>
                      </a:txBody>
                      <a:tcPr/>
                    </a:tc>
                    <a:tc>
                      <a:txBody>
                        <a:bodyPr/>
                        <a:lstStyle/>
                        <a:p>
                          <a:pPr algn="ctr"/>
                          <a:r>
                            <a:rPr lang="fr-FR" dirty="0"/>
                            <a:t>28</a:t>
                          </a:r>
                        </a:p>
                      </a:txBody>
                      <a:tcPr/>
                    </a:tc>
                    <a:extLst>
                      <a:ext uri="{0D108BD9-81ED-4DB2-BD59-A6C34878D82A}">
                        <a16:rowId xmlns:a16="http://schemas.microsoft.com/office/drawing/2014/main" val="10004"/>
                      </a:ext>
                    </a:extLst>
                  </a:tr>
                  <a:tr h="370840">
                    <a:tc>
                      <a:txBody>
                        <a:bodyPr/>
                        <a:lstStyle/>
                        <a:p>
                          <a:pPr algn="ctr"/>
                          <a:r>
                            <a:rPr lang="fr-FR" dirty="0"/>
                            <a:t>5</a:t>
                          </a:r>
                        </a:p>
                      </a:txBody>
                      <a:tcPr/>
                    </a:tc>
                    <a:tc>
                      <a:txBody>
                        <a:bodyPr/>
                        <a:lstStyle/>
                        <a:p>
                          <a:pPr algn="ctr"/>
                          <a:r>
                            <a:rPr lang="fr-FR" dirty="0"/>
                            <a:t>10</a:t>
                          </a:r>
                        </a:p>
                      </a:txBody>
                      <a:tcPr/>
                    </a:tc>
                    <a:tc>
                      <a:txBody>
                        <a:bodyPr/>
                        <a:lstStyle/>
                        <a:p>
                          <a:pPr algn="ctr"/>
                          <a:r>
                            <a:rPr lang="fr-FR" dirty="0"/>
                            <a:t>5</a:t>
                          </a:r>
                        </a:p>
                      </a:txBody>
                      <a:tcPr/>
                    </a:tc>
                    <a:tc>
                      <a:txBody>
                        <a:bodyPr/>
                        <a:lstStyle/>
                        <a:p>
                          <a:pPr algn="ctr"/>
                          <a:r>
                            <a:rPr lang="fr-FR" dirty="0"/>
                            <a:t>25</a:t>
                          </a:r>
                        </a:p>
                      </a:txBody>
                      <a:tcPr/>
                    </a:tc>
                    <a:tc>
                      <a:txBody>
                        <a:bodyPr/>
                        <a:lstStyle/>
                        <a:p>
                          <a:pPr algn="ctr"/>
                          <a:r>
                            <a:rPr lang="fr-FR" dirty="0"/>
                            <a:t>100</a:t>
                          </a:r>
                        </a:p>
                      </a:txBody>
                      <a:tcPr/>
                    </a:tc>
                    <a:tc>
                      <a:txBody>
                        <a:bodyPr/>
                        <a:lstStyle/>
                        <a:p>
                          <a:pPr algn="ctr"/>
                          <a:r>
                            <a:rPr lang="fr-FR" dirty="0"/>
                            <a:t>50</a:t>
                          </a:r>
                        </a:p>
                      </a:txBody>
                      <a:tcPr/>
                    </a:tc>
                    <a:extLst>
                      <a:ext uri="{0D108BD9-81ED-4DB2-BD59-A6C34878D82A}">
                        <a16:rowId xmlns:a16="http://schemas.microsoft.com/office/drawing/2014/main" val="10005"/>
                      </a:ext>
                    </a:extLst>
                  </a:tr>
                  <a:tr h="385509">
                    <a:tc>
                      <a:txBody>
                        <a:bodyPr/>
                        <a:lstStyle/>
                        <a:p>
                          <a:pPr algn="ctr"/>
                          <a:r>
                            <a:rPr lang="fr-FR" dirty="0"/>
                            <a:t>Total</a:t>
                          </a:r>
                        </a:p>
                      </a:txBody>
                      <a:tcPr/>
                    </a:tc>
                    <a:tc>
                      <a:txBody>
                        <a:bodyPr/>
                        <a:lstStyle/>
                        <a:p>
                          <a:endParaRPr lang="fr-FR"/>
                        </a:p>
                      </a:txBody>
                      <a:tcPr>
                        <a:blipFill>
                          <a:blip r:embed="rId3"/>
                          <a:stretch>
                            <a:fillRect l="-100000" t="-593651" r="-400448" b="-177778"/>
                          </a:stretch>
                        </a:blipFill>
                      </a:tcPr>
                    </a:tc>
                    <a:tc>
                      <a:txBody>
                        <a:bodyPr/>
                        <a:lstStyle/>
                        <a:p>
                          <a:endParaRPr lang="fr-FR"/>
                        </a:p>
                      </a:txBody>
                      <a:tcPr>
                        <a:blipFill>
                          <a:blip r:embed="rId3"/>
                          <a:stretch>
                            <a:fillRect l="-200901" t="-593651" r="-302252" b="-177778"/>
                          </a:stretch>
                        </a:blipFill>
                      </a:tcPr>
                    </a:tc>
                    <a:tc>
                      <a:txBody>
                        <a:bodyPr/>
                        <a:lstStyle/>
                        <a:p>
                          <a:endParaRPr lang="fr-FR"/>
                        </a:p>
                      </a:txBody>
                      <a:tcPr>
                        <a:blipFill>
                          <a:blip r:embed="rId3"/>
                          <a:stretch>
                            <a:fillRect l="-300901" t="-593651" r="-202252" b="-177778"/>
                          </a:stretch>
                        </a:blipFill>
                      </a:tcPr>
                    </a:tc>
                    <a:tc>
                      <a:txBody>
                        <a:bodyPr/>
                        <a:lstStyle/>
                        <a:p>
                          <a:endParaRPr lang="fr-FR"/>
                        </a:p>
                      </a:txBody>
                      <a:tcPr>
                        <a:blipFill>
                          <a:blip r:embed="rId3"/>
                          <a:stretch>
                            <a:fillRect l="-399103" t="-593651" r="-101345" b="-177778"/>
                          </a:stretch>
                        </a:blipFill>
                      </a:tcPr>
                    </a:tc>
                    <a:tc>
                      <a:txBody>
                        <a:bodyPr/>
                        <a:lstStyle/>
                        <a:p>
                          <a:endParaRPr lang="fr-FR"/>
                        </a:p>
                      </a:txBody>
                      <a:tcPr>
                        <a:blipFill>
                          <a:blip r:embed="rId3"/>
                          <a:stretch>
                            <a:fillRect l="-501351" t="-593651" r="-1802" b="-177778"/>
                          </a:stretch>
                        </a:blipFill>
                      </a:tcPr>
                    </a:tc>
                    <a:extLst>
                      <a:ext uri="{0D108BD9-81ED-4DB2-BD59-A6C34878D82A}">
                        <a16:rowId xmlns:a16="http://schemas.microsoft.com/office/drawing/2014/main" val="10006"/>
                      </a:ext>
                    </a:extLst>
                  </a:tr>
                </a:tbl>
              </a:graphicData>
            </a:graphic>
          </p:graphicFrame>
        </mc:Fallback>
      </mc:AlternateContent>
    </p:spTree>
    <p:extLst>
      <p:ext uri="{BB962C8B-B14F-4D97-AF65-F5344CB8AC3E}">
        <p14:creationId xmlns:p14="http://schemas.microsoft.com/office/powerpoint/2010/main" val="205540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838200" y="592428"/>
                <a:ext cx="10515600" cy="5584535"/>
              </a:xfrm>
            </p:spPr>
            <p:txBody>
              <a:bodyPr>
                <a:normAutofit/>
              </a:bodyPr>
              <a:lstStyle/>
              <a:p>
                <a:pPr>
                  <a:lnSpc>
                    <a:spcPct val="150000"/>
                  </a:lnSpc>
                </a:pPr>
                <a14:m>
                  <m:oMath xmlns:m="http://schemas.openxmlformats.org/officeDocument/2006/math">
                    <m:acc>
                      <m:accPr>
                        <m:chr m:val="̅"/>
                        <m:ctrlPr>
                          <a:rPr lang="fr-FR" sz="2400" i="1">
                            <a:latin typeface="Cambria Math" panose="02040503050406030204" pitchFamily="18" charset="0"/>
                          </a:rPr>
                        </m:ctrlPr>
                      </m:accPr>
                      <m:e>
                        <m:r>
                          <a:rPr lang="fr-FR" sz="2400" i="1">
                            <a:latin typeface="Cambria Math" panose="02040503050406030204" pitchFamily="18" charset="0"/>
                          </a:rPr>
                          <m:t>𝑥</m:t>
                        </m:r>
                      </m:e>
                    </m:acc>
                    <m:r>
                      <a:rPr lang="fr-FR" sz="2400">
                        <a:latin typeface="Cambria Math" panose="02040503050406030204" pitchFamily="18" charset="0"/>
                      </a:rPr>
                      <m:t>=</m:t>
                    </m:r>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m:rPr>
                            <m:brk m:alnAt="23"/>
                          </m:rPr>
                          <a:rPr lang="fr-FR" sz="2400" i="1">
                            <a:latin typeface="Cambria Math" panose="02040503050406030204" pitchFamily="18" charset="0"/>
                          </a:rPr>
                          <m:t>𝑖</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i="1">
                            <a:latin typeface="Cambria Math" panose="02040503050406030204" pitchFamily="18" charset="0"/>
                          </a:rPr>
                          <m:t>𝑛</m:t>
                        </m:r>
                      </m:sup>
                      <m:e>
                        <m:sSub>
                          <m:sSubPr>
                            <m:ctrlPr>
                              <a:rPr lang="fr-FR" sz="2400" i="1">
                                <a:latin typeface="Cambria Math" panose="02040503050406030204" pitchFamily="18" charset="0"/>
                              </a:rPr>
                            </m:ctrlPr>
                          </m:sSubPr>
                          <m:e>
                            <m:r>
                              <a:rPr lang="fr-FR" sz="2400" i="1">
                                <a:latin typeface="Cambria Math" panose="02040503050406030204" pitchFamily="18" charset="0"/>
                              </a:rPr>
                              <m:t>𝑥</m:t>
                            </m:r>
                          </m:e>
                          <m:sub>
                            <m:r>
                              <a:rPr lang="fr-FR" sz="2400" i="1">
                                <a:latin typeface="Cambria Math" panose="02040503050406030204" pitchFamily="18" charset="0"/>
                              </a:rPr>
                              <m:t>𝑖</m:t>
                            </m:r>
                          </m:sub>
                        </m:sSub>
                      </m:e>
                    </m:nary>
                    <m:r>
                      <a:rPr lang="fr-FR" sz="2400" i="1">
                        <a:latin typeface="Cambria Math" panose="02040503050406030204" pitchFamily="18" charset="0"/>
                      </a:rPr>
                      <m:t>=</m:t>
                    </m:r>
                    <m:f>
                      <m:fPr>
                        <m:ctrlPr>
                          <a:rPr lang="fr-FR" sz="2400" i="1">
                            <a:latin typeface="Cambria Math" panose="02040503050406030204" pitchFamily="18" charset="0"/>
                          </a:rPr>
                        </m:ctrlPr>
                      </m:fPr>
                      <m:num>
                        <m:r>
                          <a:rPr lang="fr-FR" sz="2400" i="1">
                            <a:latin typeface="Cambria Math" panose="02040503050406030204" pitchFamily="18" charset="0"/>
                          </a:rPr>
                          <m:t>15</m:t>
                        </m:r>
                      </m:num>
                      <m:den>
                        <m:r>
                          <a:rPr lang="fr-FR" sz="2400" i="1">
                            <a:latin typeface="Cambria Math" panose="02040503050406030204" pitchFamily="18" charset="0"/>
                          </a:rPr>
                          <m:t>5</m:t>
                        </m:r>
                      </m:den>
                    </m:f>
                    <m:r>
                      <a:rPr lang="fr-FR" sz="2400" i="1">
                        <a:latin typeface="Cambria Math" panose="02040503050406030204" pitchFamily="18" charset="0"/>
                      </a:rPr>
                      <m:t>=3</m:t>
                    </m:r>
                  </m:oMath>
                </a14:m>
                <a:endParaRPr lang="fr-FR" sz="2400" dirty="0"/>
              </a:p>
              <a:p>
                <a:pPr>
                  <a:lnSpc>
                    <a:spcPct val="150000"/>
                  </a:lnSpc>
                </a:pPr>
                <a14:m>
                  <m:oMath xmlns:m="http://schemas.openxmlformats.org/officeDocument/2006/math">
                    <m:acc>
                      <m:accPr>
                        <m:chr m:val="̅"/>
                        <m:ctrlPr>
                          <a:rPr lang="fr-FR" sz="2400" i="1">
                            <a:latin typeface="Cambria Math" panose="02040503050406030204" pitchFamily="18" charset="0"/>
                          </a:rPr>
                        </m:ctrlPr>
                      </m:accPr>
                      <m:e>
                        <m:r>
                          <a:rPr lang="fr-FR" sz="2400" i="1">
                            <a:latin typeface="Cambria Math" panose="02040503050406030204" pitchFamily="18" charset="0"/>
                          </a:rPr>
                          <m:t>𝑦</m:t>
                        </m:r>
                      </m:e>
                    </m:acc>
                    <m:r>
                      <a:rPr lang="fr-FR" sz="2400">
                        <a:latin typeface="Cambria Math" panose="02040503050406030204" pitchFamily="18" charset="0"/>
                      </a:rPr>
                      <m:t>=</m:t>
                    </m:r>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m:rPr>
                            <m:brk m:alnAt="23"/>
                          </m:rPr>
                          <a:rPr lang="fr-FR" sz="2400" i="1">
                            <a:latin typeface="Cambria Math" panose="02040503050406030204" pitchFamily="18" charset="0"/>
                          </a:rPr>
                          <m:t>𝑖</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i="1">
                            <a:latin typeface="Cambria Math" panose="02040503050406030204" pitchFamily="18" charset="0"/>
                          </a:rPr>
                          <m:t>𝑛</m:t>
                        </m:r>
                      </m:sup>
                      <m:e>
                        <m:sSub>
                          <m:sSubPr>
                            <m:ctrlPr>
                              <a:rPr lang="fr-FR" sz="2400" i="1">
                                <a:latin typeface="Cambria Math" panose="02040503050406030204" pitchFamily="18" charset="0"/>
                              </a:rPr>
                            </m:ctrlPr>
                          </m:sSubPr>
                          <m:e>
                            <m:r>
                              <a:rPr lang="fr-FR" sz="2400" i="1">
                                <a:latin typeface="Cambria Math" panose="02040503050406030204" pitchFamily="18" charset="0"/>
                              </a:rPr>
                              <m:t>𝑦</m:t>
                            </m:r>
                          </m:e>
                          <m:sub>
                            <m:r>
                              <a:rPr lang="fr-FR" sz="2400" i="1">
                                <a:latin typeface="Cambria Math" panose="02040503050406030204" pitchFamily="18" charset="0"/>
                              </a:rPr>
                              <m:t>𝑖</m:t>
                            </m:r>
                          </m:sub>
                        </m:sSub>
                      </m:e>
                    </m:nary>
                    <m:r>
                      <a:rPr lang="fr-FR" sz="2400" i="1">
                        <a:latin typeface="Cambria Math" panose="02040503050406030204" pitchFamily="18" charset="0"/>
                      </a:rPr>
                      <m:t>=</m:t>
                    </m:r>
                    <m:f>
                      <m:fPr>
                        <m:ctrlPr>
                          <a:rPr lang="fr-FR" sz="2400" i="1">
                            <a:latin typeface="Cambria Math" panose="02040503050406030204" pitchFamily="18" charset="0"/>
                          </a:rPr>
                        </m:ctrlPr>
                      </m:fPr>
                      <m:num>
                        <m:r>
                          <a:rPr lang="fr-FR" sz="2400" i="1">
                            <a:latin typeface="Cambria Math" panose="02040503050406030204" pitchFamily="18" charset="0"/>
                          </a:rPr>
                          <m:t>28</m:t>
                        </m:r>
                      </m:num>
                      <m:den>
                        <m:r>
                          <a:rPr lang="fr-FR" sz="2400" i="1">
                            <a:latin typeface="Cambria Math" panose="02040503050406030204" pitchFamily="18" charset="0"/>
                          </a:rPr>
                          <m:t>5</m:t>
                        </m:r>
                      </m:den>
                    </m:f>
                    <m:r>
                      <a:rPr lang="fr-FR" sz="2400" i="1">
                        <a:latin typeface="Cambria Math" panose="02040503050406030204" pitchFamily="18" charset="0"/>
                      </a:rPr>
                      <m:t>=5.</m:t>
                    </m:r>
                  </m:oMath>
                </a14:m>
                <a:endParaRPr lang="fr-FR" sz="2400" i="1" dirty="0">
                  <a:latin typeface="Cambria Math" panose="02040503050406030204" pitchFamily="18" charset="0"/>
                </a:endParaRPr>
              </a:p>
              <a:p>
                <a:pPr>
                  <a:lnSpc>
                    <a:spcPct val="150000"/>
                  </a:lnSpc>
                </a:pPr>
                <a14:m>
                  <m:oMath xmlns:m="http://schemas.openxmlformats.org/officeDocument/2006/math">
                    <m:sSubSup>
                      <m:sSubSupPr>
                        <m:ctrlPr>
                          <a:rPr lang="fr-FR" sz="2400" i="1" smtClean="0">
                            <a:latin typeface="Cambria Math" panose="02040503050406030204" pitchFamily="18" charset="0"/>
                          </a:rPr>
                        </m:ctrlPr>
                      </m:sSubSupPr>
                      <m:e>
                        <m:r>
                          <a:rPr lang="fr-FR" sz="2400" i="1">
                            <a:latin typeface="Cambria Math" panose="02040503050406030204" pitchFamily="18" charset="0"/>
                          </a:rPr>
                          <m:t>𝑆</m:t>
                        </m:r>
                      </m:e>
                      <m:sub>
                        <m:r>
                          <a:rPr lang="fr-FR" sz="2400" i="1">
                            <a:latin typeface="Cambria Math" panose="02040503050406030204" pitchFamily="18" charset="0"/>
                          </a:rPr>
                          <m:t>𝑋</m:t>
                        </m:r>
                      </m:sub>
                      <m:sup>
                        <m:r>
                          <a:rPr lang="fr-FR" sz="2400" i="1">
                            <a:latin typeface="Cambria Math" panose="02040503050406030204" pitchFamily="18" charset="0"/>
                          </a:rPr>
                          <m:t>2</m:t>
                        </m:r>
                      </m:sup>
                    </m:sSubSup>
                    <m:r>
                      <a:rPr lang="fr-FR" sz="2400" i="1">
                        <a:latin typeface="Cambria Math" panose="02040503050406030204" pitchFamily="18" charset="0"/>
                      </a:rPr>
                      <m:t>=</m:t>
                    </m:r>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m:rPr>
                            <m:brk m:alnAt="23"/>
                          </m:rPr>
                          <a:rPr lang="fr-FR" sz="2400" i="1">
                            <a:latin typeface="Cambria Math" panose="02040503050406030204" pitchFamily="18" charset="0"/>
                          </a:rPr>
                          <m:t>𝑖</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i="1">
                            <a:latin typeface="Cambria Math" panose="02040503050406030204" pitchFamily="18" charset="0"/>
                          </a:rPr>
                          <m:t>𝑛</m:t>
                        </m:r>
                      </m:sup>
                      <m:e>
                        <m:sSup>
                          <m:sSupPr>
                            <m:ctrlPr>
                              <a:rPr lang="fr-FR" sz="2400" i="1">
                                <a:latin typeface="Cambria Math" panose="02040503050406030204" pitchFamily="18" charset="0"/>
                              </a:rPr>
                            </m:ctrlPr>
                          </m:sSupPr>
                          <m:e>
                            <m:d>
                              <m:dPr>
                                <m:ctrlPr>
                                  <a:rPr lang="fr-FR" sz="2400" i="1">
                                    <a:latin typeface="Cambria Math" panose="02040503050406030204" pitchFamily="18" charset="0"/>
                                  </a:rPr>
                                </m:ctrlPr>
                              </m:dPr>
                              <m:e>
                                <m:sSub>
                                  <m:sSubPr>
                                    <m:ctrlPr>
                                      <a:rPr lang="fr-FR" sz="2400" i="1">
                                        <a:latin typeface="Cambria Math" panose="02040503050406030204" pitchFamily="18" charset="0"/>
                                      </a:rPr>
                                    </m:ctrlPr>
                                  </m:sSubPr>
                                  <m:e>
                                    <m:r>
                                      <a:rPr lang="fr-FR" sz="2400" i="1">
                                        <a:latin typeface="Cambria Math" panose="02040503050406030204" pitchFamily="18" charset="0"/>
                                      </a:rPr>
                                      <m:t>𝑥</m:t>
                                    </m:r>
                                  </m:e>
                                  <m:sub>
                                    <m:r>
                                      <a:rPr lang="fr-FR" sz="2400" i="1">
                                        <a:latin typeface="Cambria Math" panose="02040503050406030204" pitchFamily="18" charset="0"/>
                                      </a:rPr>
                                      <m:t>𝑖</m:t>
                                    </m:r>
                                  </m:sub>
                                </m:sSub>
                                <m:r>
                                  <a:rPr lang="fr-FR" sz="2400" i="1">
                                    <a:latin typeface="Cambria Math" panose="02040503050406030204" pitchFamily="18" charset="0"/>
                                  </a:rPr>
                                  <m:t>−</m:t>
                                </m:r>
                                <m:acc>
                                  <m:accPr>
                                    <m:chr m:val="̅"/>
                                    <m:ctrlPr>
                                      <a:rPr lang="fr-FR" sz="2400" i="1">
                                        <a:latin typeface="Cambria Math" panose="02040503050406030204" pitchFamily="18" charset="0"/>
                                      </a:rPr>
                                    </m:ctrlPr>
                                  </m:accPr>
                                  <m:e>
                                    <m:r>
                                      <a:rPr lang="fr-FR" sz="2400" i="1">
                                        <a:latin typeface="Cambria Math" panose="02040503050406030204" pitchFamily="18" charset="0"/>
                                      </a:rPr>
                                      <m:t>𝑥</m:t>
                                    </m:r>
                                  </m:e>
                                </m:acc>
                              </m:e>
                            </m:d>
                          </m:e>
                          <m:sup>
                            <m:r>
                              <a:rPr lang="fr-FR" sz="2400" i="1">
                                <a:latin typeface="Cambria Math" panose="02040503050406030204" pitchFamily="18" charset="0"/>
                              </a:rPr>
                              <m:t>2</m:t>
                            </m:r>
                          </m:sup>
                        </m:sSup>
                      </m:e>
                    </m:nary>
                    <m:r>
                      <a:rPr lang="fr-FR" sz="2400" i="1">
                        <a:latin typeface="Cambria Math" panose="02040503050406030204" pitchFamily="18" charset="0"/>
                      </a:rPr>
                      <m:t>=</m:t>
                    </m:r>
                    <m:d>
                      <m:dPr>
                        <m:ctrlPr>
                          <a:rPr lang="fr-FR" sz="2400" i="1">
                            <a:latin typeface="Cambria Math" panose="02040503050406030204" pitchFamily="18" charset="0"/>
                          </a:rPr>
                        </m:ctrlPr>
                      </m:dPr>
                      <m:e>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m:rPr>
                                <m:brk m:alnAt="23"/>
                              </m:rPr>
                              <a:rPr lang="fr-FR" sz="2400" i="1">
                                <a:latin typeface="Cambria Math" panose="02040503050406030204" pitchFamily="18" charset="0"/>
                              </a:rPr>
                              <m:t>𝑖</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i="1">
                                <a:latin typeface="Cambria Math" panose="02040503050406030204" pitchFamily="18" charset="0"/>
                              </a:rPr>
                              <m:t>𝑛</m:t>
                            </m:r>
                          </m:sup>
                          <m:e>
                            <m:sSubSup>
                              <m:sSubSupPr>
                                <m:ctrlPr>
                                  <a:rPr lang="fr-FR" sz="2400" i="1">
                                    <a:latin typeface="Cambria Math" panose="02040503050406030204" pitchFamily="18" charset="0"/>
                                  </a:rPr>
                                </m:ctrlPr>
                              </m:sSubSupPr>
                              <m:e>
                                <m:r>
                                  <a:rPr lang="fr-FR" sz="2400" i="1">
                                    <a:latin typeface="Cambria Math" panose="02040503050406030204" pitchFamily="18" charset="0"/>
                                  </a:rPr>
                                  <m:t>𝑥</m:t>
                                </m:r>
                              </m:e>
                              <m:sub>
                                <m:r>
                                  <a:rPr lang="fr-FR" sz="2400" i="1">
                                    <a:latin typeface="Cambria Math" panose="02040503050406030204" pitchFamily="18" charset="0"/>
                                  </a:rPr>
                                  <m:t>𝑖</m:t>
                                </m:r>
                              </m:sub>
                              <m:sup>
                                <m:r>
                                  <a:rPr lang="fr-FR" sz="2400" i="1">
                                    <a:latin typeface="Cambria Math" panose="02040503050406030204" pitchFamily="18" charset="0"/>
                                  </a:rPr>
                                  <m:t>2</m:t>
                                </m:r>
                              </m:sup>
                            </m:sSubSup>
                          </m:e>
                        </m:nary>
                      </m:e>
                    </m:d>
                    <m:r>
                      <a:rPr lang="fr-FR" sz="2400" i="1">
                        <a:latin typeface="Cambria Math" panose="02040503050406030204" pitchFamily="18" charset="0"/>
                      </a:rPr>
                      <m:t>−</m:t>
                    </m:r>
                    <m:sSup>
                      <m:sSupPr>
                        <m:ctrlPr>
                          <a:rPr lang="fr-FR" sz="2400" i="1">
                            <a:latin typeface="Cambria Math" panose="02040503050406030204" pitchFamily="18" charset="0"/>
                          </a:rPr>
                        </m:ctrlPr>
                      </m:sSupPr>
                      <m:e>
                        <m:acc>
                          <m:accPr>
                            <m:chr m:val="̅"/>
                            <m:ctrlPr>
                              <a:rPr lang="fr-FR" sz="2400" i="1">
                                <a:latin typeface="Cambria Math" panose="02040503050406030204" pitchFamily="18" charset="0"/>
                              </a:rPr>
                            </m:ctrlPr>
                          </m:accPr>
                          <m:e>
                            <m:r>
                              <a:rPr lang="fr-FR" sz="2400" i="1">
                                <a:latin typeface="Cambria Math" panose="02040503050406030204" pitchFamily="18" charset="0"/>
                              </a:rPr>
                              <m:t>𝑥</m:t>
                            </m:r>
                          </m:e>
                        </m:acc>
                      </m:e>
                      <m:sup>
                        <m:r>
                          <a:rPr lang="fr-FR" sz="2400" i="1">
                            <a:latin typeface="Cambria Math" panose="02040503050406030204" pitchFamily="18" charset="0"/>
                          </a:rPr>
                          <m:t>2</m:t>
                        </m:r>
                      </m:sup>
                    </m:sSup>
                    <m:r>
                      <a:rPr lang="fr-FR" sz="2400" b="0" i="1" smtClean="0">
                        <a:latin typeface="Cambria Math" panose="02040503050406030204" pitchFamily="18" charset="0"/>
                      </a:rPr>
                      <m:t>=</m:t>
                    </m:r>
                    <m:d>
                      <m:dPr>
                        <m:ctrlPr>
                          <a:rPr lang="fr-FR" sz="2400" b="0" i="1" smtClean="0">
                            <a:latin typeface="Cambria Math" panose="02040503050406030204" pitchFamily="18" charset="0"/>
                          </a:rPr>
                        </m:ctrlPr>
                      </m:dPr>
                      <m:e>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55</m:t>
                            </m:r>
                          </m:num>
                          <m:den>
                            <m:r>
                              <a:rPr lang="fr-FR" sz="2400" b="0" i="1" smtClean="0">
                                <a:latin typeface="Cambria Math" panose="02040503050406030204" pitchFamily="18" charset="0"/>
                              </a:rPr>
                              <m:t>5</m:t>
                            </m:r>
                          </m:den>
                        </m:f>
                      </m:e>
                    </m:d>
                    <m:r>
                      <a:rPr lang="fr-FR" sz="2400" b="0" i="1" smtClean="0">
                        <a:latin typeface="Cambria Math" panose="02040503050406030204" pitchFamily="18" charset="0"/>
                      </a:rPr>
                      <m:t>−</m:t>
                    </m:r>
                    <m:sSup>
                      <m:sSupPr>
                        <m:ctrlPr>
                          <a:rPr lang="fr-FR" sz="2400" b="0" i="1" smtClean="0">
                            <a:latin typeface="Cambria Math" panose="02040503050406030204" pitchFamily="18" charset="0"/>
                          </a:rPr>
                        </m:ctrlPr>
                      </m:sSupPr>
                      <m:e>
                        <m:r>
                          <a:rPr lang="fr-FR" sz="2400" b="0" i="1" smtClean="0">
                            <a:latin typeface="Cambria Math" panose="02040503050406030204" pitchFamily="18" charset="0"/>
                          </a:rPr>
                          <m:t>3</m:t>
                        </m:r>
                      </m:e>
                      <m:sup>
                        <m:r>
                          <a:rPr lang="fr-FR" sz="2400" b="0" i="1" smtClean="0">
                            <a:latin typeface="Cambria Math" panose="02040503050406030204" pitchFamily="18" charset="0"/>
                          </a:rPr>
                          <m:t>2</m:t>
                        </m:r>
                      </m:sup>
                    </m:sSup>
                    <m:r>
                      <a:rPr lang="fr-FR" sz="2400" b="0" i="1" smtClean="0">
                        <a:latin typeface="Cambria Math" panose="02040503050406030204" pitchFamily="18" charset="0"/>
                      </a:rPr>
                      <m:t>=2</m:t>
                    </m:r>
                    <m:r>
                      <a:rPr lang="fr-FR" sz="2400" i="1">
                        <a:latin typeface="Cambria Math" panose="02040503050406030204" pitchFamily="18" charset="0"/>
                      </a:rPr>
                      <m:t>         </m:t>
                    </m:r>
                  </m:oMath>
                </a14:m>
                <a:endParaRPr lang="fr-FR" sz="2400" i="1" dirty="0">
                  <a:latin typeface="Cambria Math" panose="02040503050406030204" pitchFamily="18" charset="0"/>
                </a:endParaRPr>
              </a:p>
              <a:p>
                <a:pPr>
                  <a:lnSpc>
                    <a:spcPct val="150000"/>
                  </a:lnSpc>
                </a:pPr>
                <a14:m>
                  <m:oMath xmlns:m="http://schemas.openxmlformats.org/officeDocument/2006/math">
                    <m:r>
                      <a:rPr lang="fr-FR" sz="2400" i="1">
                        <a:latin typeface="Cambria Math" panose="02040503050406030204" pitchFamily="18" charset="0"/>
                      </a:rPr>
                      <m:t> </m:t>
                    </m:r>
                    <m:sSubSup>
                      <m:sSubSupPr>
                        <m:ctrlPr>
                          <a:rPr lang="fr-FR" sz="2400" i="1">
                            <a:latin typeface="Cambria Math" panose="02040503050406030204" pitchFamily="18" charset="0"/>
                          </a:rPr>
                        </m:ctrlPr>
                      </m:sSubSupPr>
                      <m:e>
                        <m:r>
                          <a:rPr lang="fr-FR" sz="2400" i="1">
                            <a:latin typeface="Cambria Math" panose="02040503050406030204" pitchFamily="18" charset="0"/>
                          </a:rPr>
                          <m:t>𝑆</m:t>
                        </m:r>
                      </m:e>
                      <m:sub>
                        <m:r>
                          <a:rPr lang="fr-FR" sz="2400" i="1">
                            <a:latin typeface="Cambria Math" panose="02040503050406030204" pitchFamily="18" charset="0"/>
                          </a:rPr>
                          <m:t>𝑌</m:t>
                        </m:r>
                      </m:sub>
                      <m:sup>
                        <m:r>
                          <a:rPr lang="fr-FR" sz="2400" i="1">
                            <a:latin typeface="Cambria Math" panose="02040503050406030204" pitchFamily="18" charset="0"/>
                          </a:rPr>
                          <m:t>2</m:t>
                        </m:r>
                      </m:sup>
                    </m:sSubSup>
                    <m:r>
                      <a:rPr lang="fr-FR" sz="2400" i="1">
                        <a:latin typeface="Cambria Math" panose="02040503050406030204" pitchFamily="18" charset="0"/>
                      </a:rPr>
                      <m:t>=</m:t>
                    </m:r>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m:rPr>
                            <m:brk m:alnAt="23"/>
                          </m:rPr>
                          <a:rPr lang="fr-FR" sz="2400" i="1">
                            <a:latin typeface="Cambria Math" panose="02040503050406030204" pitchFamily="18" charset="0"/>
                          </a:rPr>
                          <m:t>𝑖</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i="1">
                            <a:latin typeface="Cambria Math" panose="02040503050406030204" pitchFamily="18" charset="0"/>
                          </a:rPr>
                          <m:t>𝑛</m:t>
                        </m:r>
                      </m:sup>
                      <m:e>
                        <m:sSup>
                          <m:sSupPr>
                            <m:ctrlPr>
                              <a:rPr lang="fr-FR" sz="2400" i="1">
                                <a:latin typeface="Cambria Math" panose="02040503050406030204" pitchFamily="18" charset="0"/>
                              </a:rPr>
                            </m:ctrlPr>
                          </m:sSupPr>
                          <m:e>
                            <m:d>
                              <m:dPr>
                                <m:ctrlPr>
                                  <a:rPr lang="fr-FR" sz="2400" i="1">
                                    <a:latin typeface="Cambria Math" panose="02040503050406030204" pitchFamily="18" charset="0"/>
                                  </a:rPr>
                                </m:ctrlPr>
                              </m:dPr>
                              <m:e>
                                <m:sSub>
                                  <m:sSubPr>
                                    <m:ctrlPr>
                                      <a:rPr lang="fr-FR" sz="2400" i="1">
                                        <a:latin typeface="Cambria Math" panose="02040503050406030204" pitchFamily="18" charset="0"/>
                                      </a:rPr>
                                    </m:ctrlPr>
                                  </m:sSubPr>
                                  <m:e>
                                    <m:r>
                                      <a:rPr lang="fr-FR" sz="2400" i="1">
                                        <a:latin typeface="Cambria Math" panose="02040503050406030204" pitchFamily="18" charset="0"/>
                                      </a:rPr>
                                      <m:t>𝑦</m:t>
                                    </m:r>
                                  </m:e>
                                  <m:sub>
                                    <m:r>
                                      <a:rPr lang="fr-FR" sz="2400" i="1">
                                        <a:latin typeface="Cambria Math" panose="02040503050406030204" pitchFamily="18" charset="0"/>
                                      </a:rPr>
                                      <m:t>𝑖</m:t>
                                    </m:r>
                                  </m:sub>
                                </m:sSub>
                                <m:r>
                                  <a:rPr lang="fr-FR" sz="2400" i="1">
                                    <a:latin typeface="Cambria Math" panose="02040503050406030204" pitchFamily="18" charset="0"/>
                                  </a:rPr>
                                  <m:t>−</m:t>
                                </m:r>
                                <m:acc>
                                  <m:accPr>
                                    <m:chr m:val="̅"/>
                                    <m:ctrlPr>
                                      <a:rPr lang="fr-FR" sz="2400" i="1">
                                        <a:latin typeface="Cambria Math" panose="02040503050406030204" pitchFamily="18" charset="0"/>
                                      </a:rPr>
                                    </m:ctrlPr>
                                  </m:accPr>
                                  <m:e>
                                    <m:r>
                                      <a:rPr lang="fr-FR" sz="2400" i="1">
                                        <a:latin typeface="Cambria Math" panose="02040503050406030204" pitchFamily="18" charset="0"/>
                                      </a:rPr>
                                      <m:t>𝑦</m:t>
                                    </m:r>
                                  </m:e>
                                </m:acc>
                              </m:e>
                            </m:d>
                          </m:e>
                          <m:sup>
                            <m:r>
                              <a:rPr lang="fr-FR" sz="2400" i="1">
                                <a:latin typeface="Cambria Math" panose="02040503050406030204" pitchFamily="18" charset="0"/>
                              </a:rPr>
                              <m:t>2</m:t>
                            </m:r>
                          </m:sup>
                        </m:sSup>
                      </m:e>
                    </m:nary>
                    <m:r>
                      <a:rPr lang="fr-FR" sz="2400" i="1">
                        <a:latin typeface="Cambria Math" panose="02040503050406030204" pitchFamily="18" charset="0"/>
                      </a:rPr>
                      <m:t>=</m:t>
                    </m:r>
                    <m:d>
                      <m:dPr>
                        <m:ctrlPr>
                          <a:rPr lang="fr-FR" sz="2400" i="1">
                            <a:latin typeface="Cambria Math" panose="02040503050406030204" pitchFamily="18" charset="0"/>
                          </a:rPr>
                        </m:ctrlPr>
                      </m:dPr>
                      <m:e>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m:rPr>
                                <m:brk m:alnAt="23"/>
                              </m:rPr>
                              <a:rPr lang="fr-FR" sz="2400" i="1">
                                <a:latin typeface="Cambria Math" panose="02040503050406030204" pitchFamily="18" charset="0"/>
                              </a:rPr>
                              <m:t>𝑖</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i="1">
                                <a:latin typeface="Cambria Math" panose="02040503050406030204" pitchFamily="18" charset="0"/>
                              </a:rPr>
                              <m:t>𝑛</m:t>
                            </m:r>
                          </m:sup>
                          <m:e>
                            <m:sSubSup>
                              <m:sSubSupPr>
                                <m:ctrlPr>
                                  <a:rPr lang="fr-FR" sz="2400" i="1">
                                    <a:latin typeface="Cambria Math" panose="02040503050406030204" pitchFamily="18" charset="0"/>
                                  </a:rPr>
                                </m:ctrlPr>
                              </m:sSubSupPr>
                              <m:e>
                                <m:r>
                                  <a:rPr lang="fr-FR" sz="2400" i="1">
                                    <a:latin typeface="Cambria Math" panose="02040503050406030204" pitchFamily="18" charset="0"/>
                                  </a:rPr>
                                  <m:t>𝑦</m:t>
                                </m:r>
                              </m:e>
                              <m:sub>
                                <m:r>
                                  <a:rPr lang="fr-FR" sz="2400" i="1">
                                    <a:latin typeface="Cambria Math" panose="02040503050406030204" pitchFamily="18" charset="0"/>
                                  </a:rPr>
                                  <m:t>𝑖</m:t>
                                </m:r>
                              </m:sub>
                              <m:sup>
                                <m:r>
                                  <a:rPr lang="fr-FR" sz="2400" i="1">
                                    <a:latin typeface="Cambria Math" panose="02040503050406030204" pitchFamily="18" charset="0"/>
                                  </a:rPr>
                                  <m:t>2</m:t>
                                </m:r>
                              </m:sup>
                            </m:sSubSup>
                          </m:e>
                        </m:nary>
                      </m:e>
                    </m:d>
                    <m:r>
                      <a:rPr lang="fr-FR" sz="2400" i="1">
                        <a:latin typeface="Cambria Math" panose="02040503050406030204" pitchFamily="18" charset="0"/>
                      </a:rPr>
                      <m:t>−</m:t>
                    </m:r>
                    <m:sSup>
                      <m:sSupPr>
                        <m:ctrlPr>
                          <a:rPr lang="fr-FR" sz="2400" i="1">
                            <a:latin typeface="Cambria Math" panose="02040503050406030204" pitchFamily="18" charset="0"/>
                          </a:rPr>
                        </m:ctrlPr>
                      </m:sSupPr>
                      <m:e>
                        <m:acc>
                          <m:accPr>
                            <m:chr m:val="̅"/>
                            <m:ctrlPr>
                              <a:rPr lang="fr-FR" sz="2400" i="1">
                                <a:latin typeface="Cambria Math" panose="02040503050406030204" pitchFamily="18" charset="0"/>
                              </a:rPr>
                            </m:ctrlPr>
                          </m:accPr>
                          <m:e>
                            <m:r>
                              <a:rPr lang="fr-FR" sz="2400" i="1">
                                <a:latin typeface="Cambria Math" panose="02040503050406030204" pitchFamily="18" charset="0"/>
                              </a:rPr>
                              <m:t>𝑦</m:t>
                            </m:r>
                          </m:e>
                        </m:acc>
                      </m:e>
                      <m:sup>
                        <m:r>
                          <a:rPr lang="fr-FR" sz="2400" i="1">
                            <a:latin typeface="Cambria Math" panose="02040503050406030204" pitchFamily="18" charset="0"/>
                          </a:rPr>
                          <m:t>2</m:t>
                        </m:r>
                      </m:sup>
                    </m:sSup>
                    <m:r>
                      <a:rPr lang="fr-FR" sz="2400" b="0" i="1" smtClean="0">
                        <a:latin typeface="Cambria Math" panose="02040503050406030204" pitchFamily="18" charset="0"/>
                      </a:rPr>
                      <m:t>=</m:t>
                    </m:r>
                    <m:d>
                      <m:dPr>
                        <m:ctrlPr>
                          <a:rPr lang="fr-FR" sz="2400" b="0" i="1" smtClean="0">
                            <a:latin typeface="Cambria Math" panose="02040503050406030204" pitchFamily="18" charset="0"/>
                          </a:rPr>
                        </m:ctrlPr>
                      </m:dPr>
                      <m:e>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194</m:t>
                            </m:r>
                          </m:num>
                          <m:den>
                            <m:r>
                              <a:rPr lang="fr-FR" sz="2400" b="0" i="1" smtClean="0">
                                <a:latin typeface="Cambria Math" panose="02040503050406030204" pitchFamily="18" charset="0"/>
                              </a:rPr>
                              <m:t>5</m:t>
                            </m:r>
                          </m:den>
                        </m:f>
                      </m:e>
                    </m:d>
                    <m:r>
                      <a:rPr lang="fr-FR" sz="2400" b="0" i="1" smtClean="0">
                        <a:latin typeface="Cambria Math" panose="02040503050406030204" pitchFamily="18" charset="0"/>
                      </a:rPr>
                      <m:t>−</m:t>
                    </m:r>
                    <m:sSup>
                      <m:sSupPr>
                        <m:ctrlPr>
                          <a:rPr lang="fr-FR" sz="2400" b="0" i="1" smtClean="0">
                            <a:latin typeface="Cambria Math" panose="02040503050406030204" pitchFamily="18" charset="0"/>
                          </a:rPr>
                        </m:ctrlPr>
                      </m:sSupPr>
                      <m:e>
                        <m:r>
                          <a:rPr lang="fr-FR" sz="2400" b="0" i="1" smtClean="0">
                            <a:latin typeface="Cambria Math" panose="02040503050406030204" pitchFamily="18" charset="0"/>
                          </a:rPr>
                          <m:t>5.6</m:t>
                        </m:r>
                      </m:e>
                      <m:sup>
                        <m:r>
                          <a:rPr lang="fr-FR" sz="2400" b="0" i="1" smtClean="0">
                            <a:latin typeface="Cambria Math" panose="02040503050406030204" pitchFamily="18" charset="0"/>
                          </a:rPr>
                          <m:t>2</m:t>
                        </m:r>
                      </m:sup>
                    </m:sSup>
                    <m:r>
                      <a:rPr lang="fr-FR" sz="2400" b="0" i="1" smtClean="0">
                        <a:latin typeface="Cambria Math" panose="02040503050406030204" pitchFamily="18" charset="0"/>
                      </a:rPr>
                      <m:t>=7.44</m:t>
                    </m:r>
                  </m:oMath>
                </a14:m>
                <a:endParaRPr lang="fr-FR" sz="2400" dirty="0"/>
              </a:p>
              <a:p>
                <a:pPr>
                  <a:lnSpc>
                    <a:spcPct val="150000"/>
                  </a:lnSpc>
                </a:pPr>
                <a14:m>
                  <m:oMath xmlns:m="http://schemas.openxmlformats.org/officeDocument/2006/math">
                    <m:sSub>
                      <m:sSubPr>
                        <m:ctrlPr>
                          <a:rPr lang="fr-FR" sz="2400" i="1">
                            <a:latin typeface="Cambria Math" panose="02040503050406030204" pitchFamily="18" charset="0"/>
                          </a:rPr>
                        </m:ctrlPr>
                      </m:sSubPr>
                      <m:e>
                        <m:r>
                          <a:rPr lang="fr-FR" sz="2400" i="1">
                            <a:latin typeface="Cambria Math" panose="02040503050406030204" pitchFamily="18" charset="0"/>
                          </a:rPr>
                          <m:t>𝑆</m:t>
                        </m:r>
                      </m:e>
                      <m:sub>
                        <m:r>
                          <a:rPr lang="fr-FR" sz="2400" i="1">
                            <a:latin typeface="Cambria Math" panose="02040503050406030204" pitchFamily="18" charset="0"/>
                          </a:rPr>
                          <m:t>𝑋𝑌</m:t>
                        </m:r>
                      </m:sub>
                    </m:sSub>
                    <m:r>
                      <a:rPr lang="fr-FR" sz="2400" i="1">
                        <a:latin typeface="Cambria Math" panose="02040503050406030204" pitchFamily="18" charset="0"/>
                      </a:rPr>
                      <m:t>=</m:t>
                    </m:r>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m:rPr>
                            <m:brk m:alnAt="23"/>
                          </m:rPr>
                          <a:rPr lang="fr-FR" sz="2400" i="1">
                            <a:latin typeface="Cambria Math" panose="02040503050406030204" pitchFamily="18" charset="0"/>
                          </a:rPr>
                          <m:t>𝑖</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i="1">
                            <a:latin typeface="Cambria Math" panose="02040503050406030204" pitchFamily="18" charset="0"/>
                          </a:rPr>
                          <m:t>𝑛</m:t>
                        </m:r>
                      </m:sup>
                      <m:e>
                        <m:d>
                          <m:dPr>
                            <m:ctrlPr>
                              <a:rPr lang="fr-FR" sz="2400" i="1">
                                <a:latin typeface="Cambria Math" panose="02040503050406030204" pitchFamily="18" charset="0"/>
                              </a:rPr>
                            </m:ctrlPr>
                          </m:dPr>
                          <m:e>
                            <m:sSub>
                              <m:sSubPr>
                                <m:ctrlPr>
                                  <a:rPr lang="fr-FR" sz="2400" i="1">
                                    <a:latin typeface="Cambria Math" panose="02040503050406030204" pitchFamily="18" charset="0"/>
                                  </a:rPr>
                                </m:ctrlPr>
                              </m:sSubPr>
                              <m:e>
                                <m:r>
                                  <a:rPr lang="fr-FR" sz="2400" i="1">
                                    <a:latin typeface="Cambria Math" panose="02040503050406030204" pitchFamily="18" charset="0"/>
                                  </a:rPr>
                                  <m:t>𝑥</m:t>
                                </m:r>
                              </m:e>
                              <m:sub>
                                <m:r>
                                  <a:rPr lang="fr-FR" sz="2400" i="1">
                                    <a:latin typeface="Cambria Math" panose="02040503050406030204" pitchFamily="18" charset="0"/>
                                  </a:rPr>
                                  <m:t>𝑖</m:t>
                                </m:r>
                              </m:sub>
                            </m:sSub>
                            <m:r>
                              <a:rPr lang="fr-FR" sz="2400" i="1">
                                <a:latin typeface="Cambria Math" panose="02040503050406030204" pitchFamily="18" charset="0"/>
                              </a:rPr>
                              <m:t>−</m:t>
                            </m:r>
                            <m:acc>
                              <m:accPr>
                                <m:chr m:val="̅"/>
                                <m:ctrlPr>
                                  <a:rPr lang="fr-FR" sz="2400" i="1">
                                    <a:latin typeface="Cambria Math" panose="02040503050406030204" pitchFamily="18" charset="0"/>
                                  </a:rPr>
                                </m:ctrlPr>
                              </m:accPr>
                              <m:e>
                                <m:r>
                                  <a:rPr lang="fr-FR" sz="2400" i="1">
                                    <a:latin typeface="Cambria Math" panose="02040503050406030204" pitchFamily="18" charset="0"/>
                                  </a:rPr>
                                  <m:t>𝑥</m:t>
                                </m:r>
                              </m:e>
                            </m:acc>
                          </m:e>
                        </m:d>
                        <m:d>
                          <m:dPr>
                            <m:ctrlPr>
                              <a:rPr lang="fr-FR" sz="2400" i="1">
                                <a:latin typeface="Cambria Math" panose="02040503050406030204" pitchFamily="18" charset="0"/>
                              </a:rPr>
                            </m:ctrlPr>
                          </m:dPr>
                          <m:e>
                            <m:sSub>
                              <m:sSubPr>
                                <m:ctrlPr>
                                  <a:rPr lang="fr-FR" sz="2400" i="1">
                                    <a:latin typeface="Cambria Math" panose="02040503050406030204" pitchFamily="18" charset="0"/>
                                  </a:rPr>
                                </m:ctrlPr>
                              </m:sSubPr>
                              <m:e>
                                <m:r>
                                  <a:rPr lang="fr-FR" sz="2400" i="1">
                                    <a:latin typeface="Cambria Math" panose="02040503050406030204" pitchFamily="18" charset="0"/>
                                  </a:rPr>
                                  <m:t>𝑦</m:t>
                                </m:r>
                              </m:e>
                              <m:sub>
                                <m:r>
                                  <a:rPr lang="fr-FR" sz="2400" i="1">
                                    <a:latin typeface="Cambria Math" panose="02040503050406030204" pitchFamily="18" charset="0"/>
                                  </a:rPr>
                                  <m:t>𝑖</m:t>
                                </m:r>
                              </m:sub>
                            </m:sSub>
                            <m:r>
                              <a:rPr lang="fr-FR" sz="2400" i="1">
                                <a:latin typeface="Cambria Math" panose="02040503050406030204" pitchFamily="18" charset="0"/>
                              </a:rPr>
                              <m:t>−</m:t>
                            </m:r>
                            <m:acc>
                              <m:accPr>
                                <m:chr m:val="̅"/>
                                <m:ctrlPr>
                                  <a:rPr lang="fr-FR" sz="2400" i="1">
                                    <a:latin typeface="Cambria Math" panose="02040503050406030204" pitchFamily="18" charset="0"/>
                                  </a:rPr>
                                </m:ctrlPr>
                              </m:accPr>
                              <m:e>
                                <m:r>
                                  <a:rPr lang="fr-FR" sz="2400" i="1">
                                    <a:latin typeface="Cambria Math" panose="02040503050406030204" pitchFamily="18" charset="0"/>
                                  </a:rPr>
                                  <m:t>𝑦</m:t>
                                </m:r>
                              </m:e>
                            </m:acc>
                          </m:e>
                        </m:d>
                        <m:r>
                          <a:rPr lang="fr-FR" sz="2400" i="1">
                            <a:latin typeface="Cambria Math" panose="02040503050406030204" pitchFamily="18" charset="0"/>
                          </a:rPr>
                          <m:t>=</m:t>
                        </m:r>
                        <m:d>
                          <m:dPr>
                            <m:ctrlPr>
                              <a:rPr lang="fr-FR" sz="2400" i="1">
                                <a:latin typeface="Cambria Math" panose="02040503050406030204" pitchFamily="18" charset="0"/>
                              </a:rPr>
                            </m:ctrlPr>
                          </m:dPr>
                          <m:e>
                            <m:f>
                              <m:fPr>
                                <m:ctrlPr>
                                  <a:rPr lang="fr-FR" sz="2400" i="1">
                                    <a:latin typeface="Cambria Math" panose="02040503050406030204" pitchFamily="18" charset="0"/>
                                  </a:rPr>
                                </m:ctrlPr>
                              </m:fPr>
                              <m:num>
                                <m:r>
                                  <a:rPr lang="fr-FR" sz="2400" i="1">
                                    <a:latin typeface="Cambria Math" panose="02040503050406030204" pitchFamily="18" charset="0"/>
                                  </a:rPr>
                                  <m:t>1</m:t>
                                </m:r>
                              </m:num>
                              <m:den>
                                <m:r>
                                  <a:rPr lang="fr-FR" sz="2400" i="1">
                                    <a:latin typeface="Cambria Math" panose="02040503050406030204" pitchFamily="18" charset="0"/>
                                  </a:rPr>
                                  <m:t>𝑛</m:t>
                                </m:r>
                              </m:den>
                            </m:f>
                            <m:nary>
                              <m:naryPr>
                                <m:chr m:val="∑"/>
                                <m:ctrlPr>
                                  <a:rPr lang="fr-FR" sz="2400" i="1">
                                    <a:latin typeface="Cambria Math" panose="02040503050406030204" pitchFamily="18" charset="0"/>
                                  </a:rPr>
                                </m:ctrlPr>
                              </m:naryPr>
                              <m:sub>
                                <m:r>
                                  <m:rPr>
                                    <m:brk m:alnAt="23"/>
                                  </m:rPr>
                                  <a:rPr lang="fr-FR" sz="2400" i="1">
                                    <a:latin typeface="Cambria Math" panose="02040503050406030204" pitchFamily="18" charset="0"/>
                                  </a:rPr>
                                  <m:t>𝑖</m:t>
                                </m:r>
                                <m:r>
                                  <a:rPr lang="fr-FR" sz="2400" i="1">
                                    <a:latin typeface="Cambria Math" panose="02040503050406030204" pitchFamily="18" charset="0"/>
                                  </a:rPr>
                                  <m:t>=</m:t>
                                </m:r>
                                <m:r>
                                  <m:rPr>
                                    <m:brk m:alnAt="23"/>
                                  </m:rPr>
                                  <a:rPr lang="fr-FR" sz="2400" i="1">
                                    <a:latin typeface="Cambria Math" panose="02040503050406030204" pitchFamily="18" charset="0"/>
                                  </a:rPr>
                                  <m:t>1</m:t>
                                </m:r>
                              </m:sub>
                              <m:sup>
                                <m:r>
                                  <a:rPr lang="fr-FR" sz="2400" i="1">
                                    <a:latin typeface="Cambria Math" panose="02040503050406030204" pitchFamily="18" charset="0"/>
                                  </a:rPr>
                                  <m:t>𝑛</m:t>
                                </m:r>
                              </m:sup>
                              <m:e>
                                <m:sSub>
                                  <m:sSubPr>
                                    <m:ctrlPr>
                                      <a:rPr lang="fr-FR" sz="2400" i="1">
                                        <a:latin typeface="Cambria Math" panose="02040503050406030204" pitchFamily="18" charset="0"/>
                                      </a:rPr>
                                    </m:ctrlPr>
                                  </m:sSubPr>
                                  <m:e>
                                    <m:r>
                                      <a:rPr lang="fr-FR" sz="2400" i="1">
                                        <a:latin typeface="Cambria Math" panose="02040503050406030204" pitchFamily="18" charset="0"/>
                                      </a:rPr>
                                      <m:t>𝑥</m:t>
                                    </m:r>
                                  </m:e>
                                  <m:sub>
                                    <m:r>
                                      <a:rPr lang="fr-FR" sz="2400" i="1">
                                        <a:latin typeface="Cambria Math" panose="02040503050406030204" pitchFamily="18" charset="0"/>
                                      </a:rPr>
                                      <m:t>𝑖</m:t>
                                    </m:r>
                                  </m:sub>
                                </m:sSub>
                                <m:sSub>
                                  <m:sSubPr>
                                    <m:ctrlPr>
                                      <a:rPr lang="fr-FR" sz="2400" i="1">
                                        <a:latin typeface="Cambria Math" panose="02040503050406030204" pitchFamily="18" charset="0"/>
                                      </a:rPr>
                                    </m:ctrlPr>
                                  </m:sSubPr>
                                  <m:e>
                                    <m:r>
                                      <a:rPr lang="fr-FR" sz="2400" i="1">
                                        <a:latin typeface="Cambria Math" panose="02040503050406030204" pitchFamily="18" charset="0"/>
                                      </a:rPr>
                                      <m:t>𝑦</m:t>
                                    </m:r>
                                  </m:e>
                                  <m:sub>
                                    <m:r>
                                      <a:rPr lang="fr-FR" sz="2400" i="1">
                                        <a:latin typeface="Cambria Math" panose="02040503050406030204" pitchFamily="18" charset="0"/>
                                      </a:rPr>
                                      <m:t>𝑖</m:t>
                                    </m:r>
                                  </m:sub>
                                </m:sSub>
                              </m:e>
                            </m:nary>
                          </m:e>
                        </m:d>
                        <m:r>
                          <a:rPr lang="fr-FR" sz="2400" i="1">
                            <a:latin typeface="Cambria Math" panose="02040503050406030204" pitchFamily="18" charset="0"/>
                          </a:rPr>
                          <m:t>−</m:t>
                        </m:r>
                        <m:acc>
                          <m:accPr>
                            <m:chr m:val="̅"/>
                            <m:ctrlPr>
                              <a:rPr lang="fr-FR" sz="2400" i="1">
                                <a:latin typeface="Cambria Math" panose="02040503050406030204" pitchFamily="18" charset="0"/>
                              </a:rPr>
                            </m:ctrlPr>
                          </m:accPr>
                          <m:e>
                            <m:r>
                              <a:rPr lang="fr-FR" sz="2400" i="1">
                                <a:latin typeface="Cambria Math" panose="02040503050406030204" pitchFamily="18" charset="0"/>
                              </a:rPr>
                              <m:t>𝑥</m:t>
                            </m:r>
                          </m:e>
                        </m:acc>
                        <m:acc>
                          <m:accPr>
                            <m:chr m:val="̅"/>
                            <m:ctrlPr>
                              <a:rPr lang="fr-FR" sz="2400" i="1">
                                <a:latin typeface="Cambria Math" panose="02040503050406030204" pitchFamily="18" charset="0"/>
                              </a:rPr>
                            </m:ctrlPr>
                          </m:accPr>
                          <m:e>
                            <m:r>
                              <a:rPr lang="fr-FR" sz="2400" i="1">
                                <a:latin typeface="Cambria Math" panose="02040503050406030204" pitchFamily="18" charset="0"/>
                              </a:rPr>
                              <m:t>𝑦</m:t>
                            </m:r>
                          </m:e>
                        </m:acc>
                        <m:r>
                          <a:rPr lang="fr-FR" sz="2400" b="0" i="1" smtClean="0">
                            <a:latin typeface="Cambria Math" panose="02040503050406030204" pitchFamily="18" charset="0"/>
                          </a:rPr>
                          <m:t>=</m:t>
                        </m:r>
                        <m:d>
                          <m:dPr>
                            <m:ctrlPr>
                              <a:rPr lang="fr-FR" sz="2400" b="0" i="1" smtClean="0">
                                <a:latin typeface="Cambria Math" panose="02040503050406030204" pitchFamily="18" charset="0"/>
                              </a:rPr>
                            </m:ctrlPr>
                          </m:dPr>
                          <m:e>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103</m:t>
                                </m:r>
                              </m:num>
                              <m:den>
                                <m:r>
                                  <a:rPr lang="fr-FR" sz="2400" b="0" i="1" smtClean="0">
                                    <a:latin typeface="Cambria Math" panose="02040503050406030204" pitchFamily="18" charset="0"/>
                                  </a:rPr>
                                  <m:t>5</m:t>
                                </m:r>
                              </m:den>
                            </m:f>
                          </m:e>
                        </m:d>
                        <m:r>
                          <a:rPr lang="fr-FR" sz="2400" b="0" i="1" smtClean="0">
                            <a:latin typeface="Cambria Math" panose="02040503050406030204" pitchFamily="18" charset="0"/>
                          </a:rPr>
                          <m:t>−</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3</m:t>
                            </m:r>
                            <m:r>
                              <a:rPr lang="fr-FR" sz="2400" b="0" i="1" smtClean="0">
                                <a:latin typeface="Cambria Math" panose="02040503050406030204" pitchFamily="18" charset="0"/>
                                <a:ea typeface="Cambria Math" panose="02040503050406030204" pitchFamily="18" charset="0"/>
                              </a:rPr>
                              <m:t>×5.6</m:t>
                            </m:r>
                          </m:e>
                        </m:d>
                        <m:r>
                          <a:rPr lang="fr-FR" sz="2400" b="0" i="1" smtClean="0">
                            <a:latin typeface="Cambria Math" panose="02040503050406030204" pitchFamily="18" charset="0"/>
                          </a:rPr>
                          <m:t>=3.8</m:t>
                        </m:r>
                      </m:e>
                    </m:nary>
                  </m:oMath>
                </a14:m>
                <a:endParaRPr lang="fr-FR"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838200" y="592428"/>
                <a:ext cx="10515600" cy="5584535"/>
              </a:xfrm>
              <a:blipFill rotWithShape="0">
                <a:blip r:embed="rId2"/>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1916873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838200" y="489397"/>
                <a:ext cx="10515600" cy="5687566"/>
              </a:xfrm>
            </p:spPr>
            <p:txBody>
              <a:bodyPr/>
              <a:lstStyle/>
              <a:p>
                <a:pPr marL="0" indent="0">
                  <a:buNone/>
                </a:pPr>
                <a:endParaRPr lang="fr-FR" i="1" dirty="0">
                  <a:latin typeface="Cambria Math" panose="02040503050406030204" pitchFamily="18" charset="0"/>
                </a:endParaRPr>
              </a:p>
              <a:p>
                <a14:m>
                  <m:oMath xmlns:m="http://schemas.openxmlformats.org/officeDocument/2006/math">
                    <m:sSub>
                      <m:sSubPr>
                        <m:ctrlPr>
                          <a:rPr lang="fr-FR" sz="2000" i="1">
                            <a:latin typeface="Cambria Math" panose="02040503050406030204" pitchFamily="18" charset="0"/>
                          </a:rPr>
                        </m:ctrlPr>
                      </m:sSubPr>
                      <m:e>
                        <m:r>
                          <a:rPr lang="fr-FR" sz="2400" i="1">
                            <a:latin typeface="Cambria Math" panose="02040503050406030204" pitchFamily="18" charset="0"/>
                          </a:rPr>
                          <m:t>𝐶𝑜𝑟𝑟</m:t>
                        </m:r>
                        <m:d>
                          <m:dPr>
                            <m:ctrlPr>
                              <a:rPr lang="fr-FR" sz="2400" i="1">
                                <a:latin typeface="Cambria Math" panose="02040503050406030204" pitchFamily="18" charset="0"/>
                              </a:rPr>
                            </m:ctrlPr>
                          </m:dPr>
                          <m:e>
                            <m:r>
                              <a:rPr lang="fr-FR" sz="2400" i="1">
                                <a:latin typeface="Cambria Math" panose="02040503050406030204" pitchFamily="18" charset="0"/>
                              </a:rPr>
                              <m:t>𝑋</m:t>
                            </m:r>
                            <m:r>
                              <a:rPr lang="fr-FR" sz="2400" i="1">
                                <a:latin typeface="Cambria Math" panose="02040503050406030204" pitchFamily="18" charset="0"/>
                              </a:rPr>
                              <m:t>,</m:t>
                            </m:r>
                            <m:r>
                              <a:rPr lang="fr-FR" sz="2400" i="1">
                                <a:latin typeface="Cambria Math" panose="02040503050406030204" pitchFamily="18" charset="0"/>
                              </a:rPr>
                              <m:t>𝑌</m:t>
                            </m:r>
                          </m:e>
                        </m:d>
                        <m:r>
                          <a:rPr lang="fr-FR" sz="2400" b="0" i="1" smtClean="0">
                            <a:latin typeface="Cambria Math" panose="02040503050406030204" pitchFamily="18" charset="0"/>
                          </a:rPr>
                          <m:t>=</m:t>
                        </m:r>
                        <m:r>
                          <a:rPr lang="fr-FR" sz="2000" i="1">
                            <a:latin typeface="Cambria Math" panose="02040503050406030204" pitchFamily="18" charset="0"/>
                          </a:rPr>
                          <m:t>𝑟</m:t>
                        </m:r>
                      </m:e>
                      <m:sub>
                        <m:r>
                          <a:rPr lang="fr-FR" sz="2000" i="1">
                            <a:latin typeface="Cambria Math" panose="02040503050406030204" pitchFamily="18" charset="0"/>
                          </a:rPr>
                          <m:t>𝑋</m:t>
                        </m:r>
                        <m:r>
                          <a:rPr lang="fr-FR" sz="2000" i="1">
                            <a:latin typeface="Cambria Math" panose="02040503050406030204" pitchFamily="18" charset="0"/>
                          </a:rPr>
                          <m:t>,</m:t>
                        </m:r>
                        <m:r>
                          <a:rPr lang="fr-FR" sz="2000" i="1">
                            <a:latin typeface="Cambria Math" panose="02040503050406030204" pitchFamily="18" charset="0"/>
                          </a:rPr>
                          <m:t>𝑌</m:t>
                        </m:r>
                      </m:sub>
                    </m:sSub>
                    <m:r>
                      <a:rPr lang="fr-FR" sz="2000" i="1">
                        <a:latin typeface="Cambria Math" panose="02040503050406030204" pitchFamily="18" charset="0"/>
                      </a:rPr>
                      <m:t>=</m:t>
                    </m:r>
                    <m:f>
                      <m:fPr>
                        <m:ctrlPr>
                          <a:rPr lang="fr-FR" sz="2000" i="1">
                            <a:latin typeface="Cambria Math" panose="02040503050406030204" pitchFamily="18" charset="0"/>
                          </a:rPr>
                        </m:ctrlPr>
                      </m:fPr>
                      <m:num>
                        <m:r>
                          <a:rPr lang="fr-FR" sz="2000" i="1">
                            <a:latin typeface="Cambria Math" panose="02040503050406030204" pitchFamily="18" charset="0"/>
                          </a:rPr>
                          <m:t>𝐶𝑜𝑣</m:t>
                        </m:r>
                        <m:r>
                          <a:rPr lang="fr-FR" sz="2000" i="1">
                            <a:latin typeface="Cambria Math" panose="02040503050406030204" pitchFamily="18" charset="0"/>
                          </a:rPr>
                          <m:t>(</m:t>
                        </m:r>
                        <m:r>
                          <a:rPr lang="fr-FR" sz="2000" i="1">
                            <a:latin typeface="Cambria Math" panose="02040503050406030204" pitchFamily="18" charset="0"/>
                          </a:rPr>
                          <m:t>𝑋</m:t>
                        </m:r>
                        <m:r>
                          <a:rPr lang="fr-FR" sz="2000" i="1">
                            <a:latin typeface="Cambria Math" panose="02040503050406030204" pitchFamily="18" charset="0"/>
                          </a:rPr>
                          <m:t>,</m:t>
                        </m:r>
                        <m:r>
                          <a:rPr lang="fr-FR" sz="2000" i="1">
                            <a:latin typeface="Cambria Math" panose="02040503050406030204" pitchFamily="18" charset="0"/>
                          </a:rPr>
                          <m:t>𝑌</m:t>
                        </m:r>
                        <m:r>
                          <a:rPr lang="fr-FR" sz="2000" i="1">
                            <a:latin typeface="Cambria Math" panose="02040503050406030204" pitchFamily="18" charset="0"/>
                          </a:rPr>
                          <m:t>)</m:t>
                        </m:r>
                      </m:num>
                      <m:den>
                        <m:rad>
                          <m:radPr>
                            <m:degHide m:val="on"/>
                            <m:ctrlPr>
                              <a:rPr lang="fr-FR" sz="2000" i="1">
                                <a:latin typeface="Cambria Math" panose="02040503050406030204" pitchFamily="18" charset="0"/>
                              </a:rPr>
                            </m:ctrlPr>
                          </m:radPr>
                          <m:deg/>
                          <m:e>
                            <m:r>
                              <a:rPr lang="fr-FR" sz="2000" i="1">
                                <a:latin typeface="Cambria Math" panose="02040503050406030204" pitchFamily="18" charset="0"/>
                              </a:rPr>
                              <m:t>𝑉</m:t>
                            </m:r>
                            <m:r>
                              <a:rPr lang="fr-FR" sz="2000" i="1">
                                <a:latin typeface="Cambria Math" panose="02040503050406030204" pitchFamily="18" charset="0"/>
                              </a:rPr>
                              <m:t>(</m:t>
                            </m:r>
                            <m:r>
                              <a:rPr lang="fr-FR" sz="2000" i="1">
                                <a:latin typeface="Cambria Math" panose="02040503050406030204" pitchFamily="18" charset="0"/>
                              </a:rPr>
                              <m:t>𝑋</m:t>
                            </m:r>
                            <m:r>
                              <a:rPr lang="fr-FR" sz="2000" i="1">
                                <a:latin typeface="Cambria Math" panose="02040503050406030204" pitchFamily="18" charset="0"/>
                              </a:rPr>
                              <m:t>)</m:t>
                            </m:r>
                          </m:e>
                        </m:rad>
                        <m:rad>
                          <m:radPr>
                            <m:degHide m:val="on"/>
                            <m:ctrlPr>
                              <a:rPr lang="fr-FR" sz="2000" i="1">
                                <a:latin typeface="Cambria Math" panose="02040503050406030204" pitchFamily="18" charset="0"/>
                              </a:rPr>
                            </m:ctrlPr>
                          </m:radPr>
                          <m:deg/>
                          <m:e>
                            <m:r>
                              <a:rPr lang="fr-FR" sz="2000" i="1">
                                <a:latin typeface="Cambria Math" panose="02040503050406030204" pitchFamily="18" charset="0"/>
                              </a:rPr>
                              <m:t>𝑉</m:t>
                            </m:r>
                            <m:r>
                              <a:rPr lang="fr-FR" sz="2000" i="1">
                                <a:latin typeface="Cambria Math" panose="02040503050406030204" pitchFamily="18" charset="0"/>
                              </a:rPr>
                              <m:t>(</m:t>
                            </m:r>
                            <m:r>
                              <a:rPr lang="fr-FR" sz="2000" i="1">
                                <a:latin typeface="Cambria Math" panose="02040503050406030204" pitchFamily="18" charset="0"/>
                              </a:rPr>
                              <m:t>𝑌</m:t>
                            </m:r>
                            <m:r>
                              <a:rPr lang="fr-FR" sz="2000" i="1">
                                <a:latin typeface="Cambria Math" panose="02040503050406030204" pitchFamily="18" charset="0"/>
                              </a:rPr>
                              <m:t>)</m:t>
                            </m:r>
                          </m:e>
                        </m:rad>
                      </m:den>
                    </m:f>
                    <m:r>
                      <a:rPr lang="fr-FR" sz="2000" i="1">
                        <a:latin typeface="Cambria Math" panose="02040503050406030204" pitchFamily="18" charset="0"/>
                      </a:rPr>
                      <m:t>=</m:t>
                    </m:r>
                    <m:f>
                      <m:fPr>
                        <m:ctrlPr>
                          <a:rPr lang="fr-FR" sz="2000" i="1">
                            <a:latin typeface="Cambria Math" panose="02040503050406030204" pitchFamily="18" charset="0"/>
                          </a:rPr>
                        </m:ctrlPr>
                      </m:fPr>
                      <m:num>
                        <m:sSub>
                          <m:sSubPr>
                            <m:ctrlPr>
                              <a:rPr lang="fr-FR" sz="2000" i="1">
                                <a:latin typeface="Cambria Math" panose="02040503050406030204" pitchFamily="18" charset="0"/>
                              </a:rPr>
                            </m:ctrlPr>
                          </m:sSubPr>
                          <m:e>
                            <m:r>
                              <a:rPr lang="fr-FR" sz="2000" i="1">
                                <a:latin typeface="Cambria Math" panose="02040503050406030204" pitchFamily="18" charset="0"/>
                              </a:rPr>
                              <m:t>𝑆</m:t>
                            </m:r>
                          </m:e>
                          <m:sub>
                            <m:r>
                              <a:rPr lang="fr-FR" sz="2000" i="1">
                                <a:latin typeface="Cambria Math" panose="02040503050406030204" pitchFamily="18" charset="0"/>
                              </a:rPr>
                              <m:t>𝑋𝑌</m:t>
                            </m:r>
                          </m:sub>
                        </m:sSub>
                      </m:num>
                      <m:den>
                        <m:sSub>
                          <m:sSubPr>
                            <m:ctrlPr>
                              <a:rPr lang="fr-FR" sz="2000" i="1">
                                <a:latin typeface="Cambria Math" panose="02040503050406030204" pitchFamily="18" charset="0"/>
                              </a:rPr>
                            </m:ctrlPr>
                          </m:sSubPr>
                          <m:e>
                            <m:r>
                              <a:rPr lang="fr-FR" sz="2000" i="1">
                                <a:latin typeface="Cambria Math" panose="02040503050406030204" pitchFamily="18" charset="0"/>
                              </a:rPr>
                              <m:t>𝑆</m:t>
                            </m:r>
                          </m:e>
                          <m:sub>
                            <m:r>
                              <a:rPr lang="fr-FR" sz="2000" i="1">
                                <a:latin typeface="Cambria Math" panose="02040503050406030204" pitchFamily="18" charset="0"/>
                              </a:rPr>
                              <m:t>𝑋</m:t>
                            </m:r>
                          </m:sub>
                        </m:sSub>
                        <m:sSub>
                          <m:sSubPr>
                            <m:ctrlPr>
                              <a:rPr lang="fr-FR" sz="2000" i="1">
                                <a:latin typeface="Cambria Math" panose="02040503050406030204" pitchFamily="18" charset="0"/>
                              </a:rPr>
                            </m:ctrlPr>
                          </m:sSubPr>
                          <m:e>
                            <m:r>
                              <a:rPr lang="fr-FR" sz="2000" i="1">
                                <a:latin typeface="Cambria Math" panose="02040503050406030204" pitchFamily="18" charset="0"/>
                              </a:rPr>
                              <m:t>𝑆</m:t>
                            </m:r>
                          </m:e>
                          <m:sub>
                            <m:r>
                              <a:rPr lang="fr-FR" sz="2000" i="1">
                                <a:latin typeface="Cambria Math" panose="02040503050406030204" pitchFamily="18" charset="0"/>
                              </a:rPr>
                              <m:t>𝑌</m:t>
                            </m:r>
                          </m:sub>
                        </m:sSub>
                      </m:den>
                    </m:f>
                    <m:r>
                      <a:rPr lang="fr-FR" sz="2000" b="0" i="1" smtClean="0">
                        <a:latin typeface="Cambria Math" panose="02040503050406030204" pitchFamily="18" charset="0"/>
                      </a:rPr>
                      <m:t>=</m:t>
                    </m:r>
                    <m:f>
                      <m:fPr>
                        <m:ctrlPr>
                          <a:rPr lang="fr-FR" sz="2000" b="0" i="1" smtClean="0">
                            <a:latin typeface="Cambria Math" panose="02040503050406030204" pitchFamily="18" charset="0"/>
                          </a:rPr>
                        </m:ctrlPr>
                      </m:fPr>
                      <m:num>
                        <m:r>
                          <a:rPr lang="fr-FR" sz="2000" b="0" i="1" smtClean="0">
                            <a:latin typeface="Cambria Math" panose="02040503050406030204" pitchFamily="18" charset="0"/>
                          </a:rPr>
                          <m:t>3.8</m:t>
                        </m:r>
                      </m:num>
                      <m:den>
                        <m:rad>
                          <m:radPr>
                            <m:degHide m:val="on"/>
                            <m:ctrlPr>
                              <a:rPr lang="fr-FR" sz="2000" b="0" i="1" smtClean="0">
                                <a:latin typeface="Cambria Math" panose="02040503050406030204" pitchFamily="18" charset="0"/>
                              </a:rPr>
                            </m:ctrlPr>
                          </m:radPr>
                          <m:deg/>
                          <m:e>
                            <m:r>
                              <a:rPr lang="fr-FR" sz="2000" b="0" i="1" smtClean="0">
                                <a:latin typeface="Cambria Math" panose="02040503050406030204" pitchFamily="18" charset="0"/>
                              </a:rPr>
                              <m:t>2</m:t>
                            </m:r>
                          </m:e>
                        </m:rad>
                        <m:rad>
                          <m:radPr>
                            <m:degHide m:val="on"/>
                            <m:ctrlPr>
                              <a:rPr lang="fr-FR" sz="2000" b="0" i="1" smtClean="0">
                                <a:latin typeface="Cambria Math" panose="02040503050406030204" pitchFamily="18" charset="0"/>
                              </a:rPr>
                            </m:ctrlPr>
                          </m:radPr>
                          <m:deg/>
                          <m:e>
                            <m:r>
                              <a:rPr lang="fr-FR" sz="2000" b="0" i="1" smtClean="0">
                                <a:latin typeface="Cambria Math" panose="02040503050406030204" pitchFamily="18" charset="0"/>
                              </a:rPr>
                              <m:t>7.44</m:t>
                            </m:r>
                          </m:e>
                        </m:rad>
                      </m:den>
                    </m:f>
                  </m:oMath>
                </a14:m>
                <a:endParaRPr lang="fr-FR" sz="2400" i="1" dirty="0">
                  <a:latin typeface="Cambria Math" panose="02040503050406030204" pitchFamily="18" charset="0"/>
                </a:endParaRPr>
              </a:p>
              <a:p>
                <a:pPr marL="0" indent="0">
                  <a:buNone/>
                </a:pPr>
                <a:endParaRPr lang="fr-FR" sz="2400" i="1" dirty="0">
                  <a:latin typeface="Cambria Math" panose="02040503050406030204" pitchFamily="18" charset="0"/>
                </a:endParaRPr>
              </a:p>
              <a:p>
                <a14:m>
                  <m:oMath xmlns:m="http://schemas.openxmlformats.org/officeDocument/2006/math">
                    <m:r>
                      <a:rPr lang="fr-FR" sz="2400" b="0" i="1" smtClean="0">
                        <a:latin typeface="Cambria Math" panose="02040503050406030204" pitchFamily="18" charset="0"/>
                      </a:rPr>
                      <m:t>𝑎</m:t>
                    </m:r>
                    <m:r>
                      <a:rPr lang="fr-FR" sz="2400" i="1">
                        <a:latin typeface="Cambria Math" panose="02040503050406030204" pitchFamily="18" charset="0"/>
                      </a:rPr>
                      <m:t>=</m:t>
                    </m:r>
                    <m:f>
                      <m:fPr>
                        <m:ctrlPr>
                          <a:rPr lang="fr-FR" sz="2400" i="1">
                            <a:latin typeface="Cambria Math" panose="02040503050406030204" pitchFamily="18" charset="0"/>
                          </a:rPr>
                        </m:ctrlPr>
                      </m:fPr>
                      <m:num>
                        <m:sSub>
                          <m:sSubPr>
                            <m:ctrlPr>
                              <a:rPr lang="fr-FR" sz="2400" i="1">
                                <a:latin typeface="Cambria Math" panose="02040503050406030204" pitchFamily="18" charset="0"/>
                              </a:rPr>
                            </m:ctrlPr>
                          </m:sSubPr>
                          <m:e>
                            <m:r>
                              <a:rPr lang="fr-FR" sz="2400" i="1">
                                <a:latin typeface="Cambria Math" panose="02040503050406030204" pitchFamily="18" charset="0"/>
                              </a:rPr>
                              <m:t>𝑆</m:t>
                            </m:r>
                          </m:e>
                          <m:sub>
                            <m:r>
                              <a:rPr lang="fr-FR" sz="2400" i="1">
                                <a:latin typeface="Cambria Math" panose="02040503050406030204" pitchFamily="18" charset="0"/>
                              </a:rPr>
                              <m:t>𝑋𝑌</m:t>
                            </m:r>
                          </m:sub>
                        </m:sSub>
                      </m:num>
                      <m:den>
                        <m:sSubSup>
                          <m:sSubSupPr>
                            <m:ctrlPr>
                              <a:rPr lang="fr-FR" sz="2400" i="1">
                                <a:latin typeface="Cambria Math" panose="02040503050406030204" pitchFamily="18" charset="0"/>
                              </a:rPr>
                            </m:ctrlPr>
                          </m:sSubSupPr>
                          <m:e>
                            <m:r>
                              <a:rPr lang="fr-FR" sz="2400" i="1">
                                <a:latin typeface="Cambria Math" panose="02040503050406030204" pitchFamily="18" charset="0"/>
                              </a:rPr>
                              <m:t>𝑆</m:t>
                            </m:r>
                          </m:e>
                          <m:sub>
                            <m:r>
                              <a:rPr lang="fr-FR" sz="2400" i="1">
                                <a:latin typeface="Cambria Math" panose="02040503050406030204" pitchFamily="18" charset="0"/>
                              </a:rPr>
                              <m:t>𝑋</m:t>
                            </m:r>
                          </m:sub>
                          <m:sup>
                            <m:r>
                              <a:rPr lang="fr-FR" sz="2400" i="1">
                                <a:latin typeface="Cambria Math" panose="02040503050406030204" pitchFamily="18" charset="0"/>
                              </a:rPr>
                              <m:t>2</m:t>
                            </m:r>
                          </m:sup>
                        </m:sSubSup>
                      </m:den>
                    </m:f>
                    <m:r>
                      <a:rPr lang="fr-FR" sz="2400" b="0" i="1" smtClean="0">
                        <a:latin typeface="Cambria Math" panose="02040503050406030204" pitchFamily="18" charset="0"/>
                      </a:rPr>
                      <m:t>=</m:t>
                    </m:r>
                    <m:f>
                      <m:fPr>
                        <m:ctrlPr>
                          <a:rPr lang="fr-FR" sz="2400" b="0" i="1" smtClean="0">
                            <a:latin typeface="Cambria Math" panose="02040503050406030204" pitchFamily="18" charset="0"/>
                          </a:rPr>
                        </m:ctrlPr>
                      </m:fPr>
                      <m:num>
                        <m:r>
                          <a:rPr lang="fr-FR" sz="2400" b="0" i="1" smtClean="0">
                            <a:latin typeface="Cambria Math" panose="02040503050406030204" pitchFamily="18" charset="0"/>
                          </a:rPr>
                          <m:t>3.8</m:t>
                        </m:r>
                      </m:num>
                      <m:den>
                        <m:r>
                          <a:rPr lang="fr-FR" sz="2400" b="0" i="1" smtClean="0">
                            <a:latin typeface="Cambria Math" panose="02040503050406030204" pitchFamily="18" charset="0"/>
                          </a:rPr>
                          <m:t>2</m:t>
                        </m:r>
                      </m:den>
                    </m:f>
                    <m:r>
                      <a:rPr lang="fr-FR" sz="2400" b="0" i="1" smtClean="0">
                        <a:latin typeface="Cambria Math" panose="02040503050406030204" pitchFamily="18" charset="0"/>
                      </a:rPr>
                      <m:t>=1.9</m:t>
                    </m:r>
                    <m:r>
                      <a:rPr lang="fr-FR" sz="2400" i="1">
                        <a:latin typeface="Cambria Math" panose="02040503050406030204" pitchFamily="18" charset="0"/>
                      </a:rPr>
                      <m:t>   </m:t>
                    </m:r>
                  </m:oMath>
                </a14:m>
                <a:endParaRPr lang="fr-FR" sz="2400" i="1" dirty="0">
                  <a:latin typeface="Cambria Math" panose="02040503050406030204" pitchFamily="18" charset="0"/>
                </a:endParaRPr>
              </a:p>
              <a:p>
                <a:pPr marL="0" indent="0">
                  <a:buNone/>
                </a:pPr>
                <a:endParaRPr lang="fr-FR" sz="2400" i="1" dirty="0">
                  <a:latin typeface="Cambria Math" panose="02040503050406030204" pitchFamily="18" charset="0"/>
                </a:endParaRPr>
              </a:p>
              <a:p>
                <a14:m>
                  <m:oMath xmlns:m="http://schemas.openxmlformats.org/officeDocument/2006/math">
                    <m:r>
                      <a:rPr lang="fr-FR" sz="2400" b="0" i="1" smtClean="0">
                        <a:latin typeface="Cambria Math" panose="02040503050406030204" pitchFamily="18" charset="0"/>
                      </a:rPr>
                      <m:t>𝑏</m:t>
                    </m:r>
                    <m:r>
                      <a:rPr lang="fr-FR" sz="2400" i="1">
                        <a:latin typeface="Cambria Math" panose="02040503050406030204" pitchFamily="18" charset="0"/>
                      </a:rPr>
                      <m:t>=</m:t>
                    </m:r>
                    <m:acc>
                      <m:accPr>
                        <m:chr m:val="̅"/>
                        <m:ctrlPr>
                          <a:rPr lang="fr-FR" sz="2400" i="1">
                            <a:latin typeface="Cambria Math" panose="02040503050406030204" pitchFamily="18" charset="0"/>
                          </a:rPr>
                        </m:ctrlPr>
                      </m:accPr>
                      <m:e>
                        <m:r>
                          <a:rPr lang="fr-FR" sz="2400" i="1">
                            <a:latin typeface="Cambria Math" panose="02040503050406030204" pitchFamily="18" charset="0"/>
                          </a:rPr>
                          <m:t>𝑌</m:t>
                        </m:r>
                      </m:e>
                    </m:acc>
                    <m:r>
                      <a:rPr lang="fr-FR" sz="2400" i="1">
                        <a:latin typeface="Cambria Math" panose="02040503050406030204" pitchFamily="18" charset="0"/>
                      </a:rPr>
                      <m:t>−</m:t>
                    </m:r>
                    <m:sSub>
                      <m:sSubPr>
                        <m:ctrlPr>
                          <a:rPr lang="fr-FR" sz="2400" i="1">
                            <a:latin typeface="Cambria Math" panose="02040503050406030204" pitchFamily="18" charset="0"/>
                          </a:rPr>
                        </m:ctrlPr>
                      </m:sSubPr>
                      <m:e>
                        <m:acc>
                          <m:accPr>
                            <m:chr m:val="̂"/>
                            <m:ctrlPr>
                              <a:rPr lang="fr-FR" sz="2400" i="1">
                                <a:latin typeface="Cambria Math" panose="02040503050406030204" pitchFamily="18" charset="0"/>
                              </a:rPr>
                            </m:ctrlPr>
                          </m:accPr>
                          <m:e>
                            <m:r>
                              <a:rPr lang="fr-FR" sz="2400" i="1">
                                <a:latin typeface="Cambria Math" panose="02040503050406030204" pitchFamily="18" charset="0"/>
                                <a:ea typeface="Cambria Math" panose="02040503050406030204" pitchFamily="18" charset="0"/>
                              </a:rPr>
                              <m:t>𝛽</m:t>
                            </m:r>
                          </m:e>
                        </m:acc>
                      </m:e>
                      <m:sub>
                        <m:r>
                          <a:rPr lang="fr-FR" sz="2400" i="1">
                            <a:latin typeface="Cambria Math" panose="02040503050406030204" pitchFamily="18" charset="0"/>
                          </a:rPr>
                          <m:t>2</m:t>
                        </m:r>
                      </m:sub>
                    </m:sSub>
                    <m:acc>
                      <m:accPr>
                        <m:chr m:val="̅"/>
                        <m:ctrlPr>
                          <a:rPr lang="fr-FR" sz="2400" i="1">
                            <a:latin typeface="Cambria Math" panose="02040503050406030204" pitchFamily="18" charset="0"/>
                          </a:rPr>
                        </m:ctrlPr>
                      </m:accPr>
                      <m:e>
                        <m:r>
                          <a:rPr lang="fr-FR" sz="2400" i="1">
                            <a:latin typeface="Cambria Math" panose="02040503050406030204" pitchFamily="18" charset="0"/>
                          </a:rPr>
                          <m:t>𝑋</m:t>
                        </m:r>
                      </m:e>
                    </m:acc>
                    <m:r>
                      <a:rPr lang="fr-FR" sz="2400" b="0" i="1" smtClean="0">
                        <a:latin typeface="Cambria Math" panose="02040503050406030204" pitchFamily="18" charset="0"/>
                      </a:rPr>
                      <m:t>=5.6−</m:t>
                    </m:r>
                    <m:d>
                      <m:dPr>
                        <m:ctrlPr>
                          <a:rPr lang="fr-FR" sz="2400" b="0" i="1" smtClean="0">
                            <a:latin typeface="Cambria Math" panose="02040503050406030204" pitchFamily="18" charset="0"/>
                          </a:rPr>
                        </m:ctrlPr>
                      </m:dPr>
                      <m:e>
                        <m:r>
                          <a:rPr lang="fr-FR" sz="2400" b="0" i="1" smtClean="0">
                            <a:latin typeface="Cambria Math" panose="02040503050406030204" pitchFamily="18" charset="0"/>
                          </a:rPr>
                          <m:t>1.9</m:t>
                        </m:r>
                        <m:r>
                          <a:rPr lang="fr-FR" sz="2400" b="0" i="1" smtClean="0">
                            <a:latin typeface="Cambria Math" panose="02040503050406030204" pitchFamily="18" charset="0"/>
                            <a:ea typeface="Cambria Math" panose="02040503050406030204" pitchFamily="18" charset="0"/>
                          </a:rPr>
                          <m:t>×3</m:t>
                        </m:r>
                      </m:e>
                    </m:d>
                    <m:r>
                      <a:rPr lang="fr-FR" sz="2400" b="0" i="1" smtClean="0">
                        <a:latin typeface="Cambria Math" panose="02040503050406030204" pitchFamily="18" charset="0"/>
                        <a:ea typeface="Cambria Math" panose="02040503050406030204" pitchFamily="18" charset="0"/>
                      </a:rPr>
                      <m:t>=−0.1</m:t>
                    </m:r>
                  </m:oMath>
                </a14:m>
                <a:endParaRPr lang="fr-FR" sz="2400"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838200" y="489397"/>
                <a:ext cx="10515600" cy="5687566"/>
              </a:xfrm>
              <a:blipFill rotWithShape="0">
                <a:blip r:embed="rId2"/>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3208489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199" y="542260"/>
            <a:ext cx="10538637" cy="5634703"/>
          </a:xfrm>
        </p:spPr>
        <p:txBody>
          <a:bodyPr/>
          <a:lstStyle/>
          <a:p>
            <a:pPr marL="0" indent="0">
              <a:lnSpc>
                <a:spcPct val="150000"/>
              </a:lnSpc>
              <a:buNone/>
            </a:pPr>
            <a:r>
              <a:rPr lang="fr-FR" sz="2400" b="1" u="sng" dirty="0">
                <a:solidFill>
                  <a:srgbClr val="FF0000"/>
                </a:solidFill>
              </a:rPr>
              <a:t>1.1.Exemple:</a:t>
            </a:r>
          </a:p>
          <a:p>
            <a:pPr marL="0" indent="0">
              <a:lnSpc>
                <a:spcPct val="150000"/>
              </a:lnSpc>
              <a:buNone/>
            </a:pPr>
            <a:r>
              <a:rPr lang="fr-FR" sz="2400" dirty="0"/>
              <a:t>Etude sur 5761 femmes de la survenue d’accouchement prématuré et de l’exposition à des évènements stressants.</a:t>
            </a:r>
            <a:br>
              <a:rPr lang="fr-FR" sz="2400" dirty="0"/>
            </a:br>
            <a:r>
              <a:rPr lang="fr-FR" sz="2400" dirty="0"/>
              <a:t>X : type d’accouchement (variable qualitative à 2 modalités)</a:t>
            </a:r>
            <a:br>
              <a:rPr lang="fr-FR" sz="2400" dirty="0"/>
            </a:br>
            <a:r>
              <a:rPr lang="fr-FR" sz="2400" dirty="0"/>
              <a:t>Y : score sur une échelle allant de 0 à 3 (variable quantitative discrète à 4 valeurs)</a:t>
            </a:r>
          </a:p>
          <a:p>
            <a:pPr marL="0" indent="0">
              <a:buNone/>
            </a:pPr>
            <a:br>
              <a:rPr lang="fr-FR" dirty="0"/>
            </a:br>
            <a:br>
              <a:rPr lang="fr-FR" dirty="0"/>
            </a:br>
            <a:endParaRPr lang="fr-FR" dirty="0"/>
          </a:p>
        </p:txBody>
      </p:sp>
      <p:pic>
        <p:nvPicPr>
          <p:cNvPr id="4" name="Image 3"/>
          <p:cNvPicPr>
            <a:picLocks noChangeAspect="1"/>
          </p:cNvPicPr>
          <p:nvPr/>
        </p:nvPicPr>
        <p:blipFill>
          <a:blip r:embed="rId2"/>
          <a:stretch>
            <a:fillRect/>
          </a:stretch>
        </p:blipFill>
        <p:spPr>
          <a:xfrm>
            <a:off x="3185376" y="3730883"/>
            <a:ext cx="6319234" cy="2494781"/>
          </a:xfrm>
          <a:prstGeom prst="rect">
            <a:avLst/>
          </a:prstGeom>
        </p:spPr>
      </p:pic>
    </p:spTree>
    <p:extLst>
      <p:ext uri="{BB962C8B-B14F-4D97-AF65-F5344CB8AC3E}">
        <p14:creationId xmlns:p14="http://schemas.microsoft.com/office/powerpoint/2010/main" val="1577524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566677"/>
                <a:ext cx="10515600" cy="5769729"/>
              </a:xfrm>
            </p:spPr>
            <p:txBody>
              <a:bodyPr>
                <a:normAutofit fontScale="85000" lnSpcReduction="10000"/>
              </a:bodyPr>
              <a:lstStyle/>
              <a:p>
                <a:pPr>
                  <a:lnSpc>
                    <a:spcPct val="170000"/>
                  </a:lnSpc>
                </a:pPr>
                <a:r>
                  <a:rPr lang="fr-FR" sz="3100" dirty="0"/>
                  <a:t>On note </a:t>
                </a:r>
                <a14:m>
                  <m:oMath xmlns:m="http://schemas.openxmlformats.org/officeDocument/2006/math">
                    <m:sSub>
                      <m:sSubPr>
                        <m:ctrlPr>
                          <a:rPr lang="fr-FR" sz="3100" i="1" smtClean="0">
                            <a:latin typeface="Cambria Math" panose="02040503050406030204" pitchFamily="18" charset="0"/>
                          </a:rPr>
                        </m:ctrlPr>
                      </m:sSubPr>
                      <m:e>
                        <m:r>
                          <a:rPr lang="fr-FR" sz="3100" b="0" i="1" smtClean="0">
                            <a:latin typeface="Cambria Math" panose="02040503050406030204" pitchFamily="18" charset="0"/>
                          </a:rPr>
                          <m:t>𝑥</m:t>
                        </m:r>
                      </m:e>
                      <m:sub>
                        <m:r>
                          <a:rPr lang="fr-FR" sz="3100" b="0" i="1" smtClean="0">
                            <a:latin typeface="Cambria Math" panose="02040503050406030204" pitchFamily="18" charset="0"/>
                          </a:rPr>
                          <m:t>𝑖</m:t>
                        </m:r>
                      </m:sub>
                    </m:sSub>
                    <m:r>
                      <a:rPr lang="fr-FR" sz="3100" b="0" i="1" smtClean="0">
                        <a:latin typeface="Cambria Math" panose="02040503050406030204" pitchFamily="18" charset="0"/>
                      </a:rPr>
                      <m:t> , </m:t>
                    </m:r>
                    <m:r>
                      <a:rPr lang="fr-FR" sz="3100" b="0" i="1" smtClean="0">
                        <a:latin typeface="Cambria Math" panose="02040503050406030204" pitchFamily="18" charset="0"/>
                      </a:rPr>
                      <m:t>𝑖</m:t>
                    </m:r>
                    <m:r>
                      <a:rPr lang="fr-FR" sz="3100" b="0" i="1" smtClean="0">
                        <a:latin typeface="Cambria Math" panose="02040503050406030204" pitchFamily="18" charset="0"/>
                      </a:rPr>
                      <m:t>=1,2,…,</m:t>
                    </m:r>
                    <m:r>
                      <a:rPr lang="fr-FR" sz="3100" b="0" i="1" smtClean="0">
                        <a:latin typeface="Cambria Math" panose="02040503050406030204" pitchFamily="18" charset="0"/>
                      </a:rPr>
                      <m:t>𝑘</m:t>
                    </m:r>
                    <m:r>
                      <a:rPr lang="fr-FR" sz="3100" b="0" i="1" smtClean="0">
                        <a:latin typeface="Cambria Math" panose="02040503050406030204" pitchFamily="18" charset="0"/>
                      </a:rPr>
                      <m:t>  </m:t>
                    </m:r>
                  </m:oMath>
                </a14:m>
                <a:r>
                  <a:rPr lang="fr-FR" sz="3100" dirty="0"/>
                  <a:t>les k modalités ou variables de la variable X</a:t>
                </a:r>
              </a:p>
              <a:p>
                <a:pPr>
                  <a:lnSpc>
                    <a:spcPct val="170000"/>
                  </a:lnSpc>
                </a:pPr>
                <a:r>
                  <a:rPr lang="fr-FR" sz="3100" dirty="0"/>
                  <a:t>On note </a:t>
                </a:r>
                <a14:m>
                  <m:oMath xmlns:m="http://schemas.openxmlformats.org/officeDocument/2006/math">
                    <m:sSub>
                      <m:sSubPr>
                        <m:ctrlPr>
                          <a:rPr lang="fr-FR" sz="3100" i="1" smtClean="0">
                            <a:latin typeface="Cambria Math" panose="02040503050406030204" pitchFamily="18" charset="0"/>
                          </a:rPr>
                        </m:ctrlPr>
                      </m:sSubPr>
                      <m:e>
                        <m:r>
                          <a:rPr lang="fr-FR" sz="3100" b="0" i="1" smtClean="0">
                            <a:latin typeface="Cambria Math" panose="02040503050406030204" pitchFamily="18" charset="0"/>
                          </a:rPr>
                          <m:t>𝑦</m:t>
                        </m:r>
                      </m:e>
                      <m:sub>
                        <m:r>
                          <a:rPr lang="fr-FR" sz="3100" b="0" i="1" smtClean="0">
                            <a:latin typeface="Cambria Math" panose="02040503050406030204" pitchFamily="18" charset="0"/>
                          </a:rPr>
                          <m:t>𝑖</m:t>
                        </m:r>
                      </m:sub>
                    </m:sSub>
                    <m:r>
                      <a:rPr lang="fr-FR" sz="3100" b="0" i="1" smtClean="0">
                        <a:latin typeface="Cambria Math" panose="02040503050406030204" pitchFamily="18" charset="0"/>
                      </a:rPr>
                      <m:t> , </m:t>
                    </m:r>
                    <m:r>
                      <a:rPr lang="fr-FR" sz="3100" b="0" i="1" smtClean="0">
                        <a:latin typeface="Cambria Math" panose="02040503050406030204" pitchFamily="18" charset="0"/>
                      </a:rPr>
                      <m:t>𝑖</m:t>
                    </m:r>
                    <m:r>
                      <a:rPr lang="fr-FR" sz="3100" b="0" i="1" smtClean="0">
                        <a:latin typeface="Cambria Math" panose="02040503050406030204" pitchFamily="18" charset="0"/>
                      </a:rPr>
                      <m:t>=1,2,…,</m:t>
                    </m:r>
                    <m:r>
                      <a:rPr lang="fr-FR" sz="3100" b="0" i="1" smtClean="0">
                        <a:latin typeface="Cambria Math" panose="02040503050406030204" pitchFamily="18" charset="0"/>
                      </a:rPr>
                      <m:t>𝑙</m:t>
                    </m:r>
                    <m:r>
                      <a:rPr lang="fr-FR" sz="3100" b="0" i="1" smtClean="0">
                        <a:latin typeface="Cambria Math" panose="02040503050406030204" pitchFamily="18" charset="0"/>
                      </a:rPr>
                      <m:t>  </m:t>
                    </m:r>
                  </m:oMath>
                </a14:m>
                <a:r>
                  <a:rPr lang="fr-FR" sz="3100" dirty="0"/>
                  <a:t>les l modalités ou variables de la variable Y</a:t>
                </a:r>
              </a:p>
              <a:p>
                <a:pPr>
                  <a:lnSpc>
                    <a:spcPct val="170000"/>
                  </a:lnSpc>
                </a:pPr>
                <a:r>
                  <a:rPr lang="fr-FR" sz="3100" dirty="0"/>
                  <a:t>Les deux variables X et Y sont mesurées simultanément sur chacun des n individus de l’échantillon. </a:t>
                </a:r>
              </a:p>
              <a:p>
                <a:pPr>
                  <a:lnSpc>
                    <a:spcPct val="170000"/>
                  </a:lnSpc>
                </a:pPr>
                <a14:m>
                  <m:oMath xmlns:m="http://schemas.openxmlformats.org/officeDocument/2006/math">
                    <m:sSub>
                      <m:sSubPr>
                        <m:ctrlPr>
                          <a:rPr lang="fr-FR" sz="3100" i="1" smtClean="0">
                            <a:latin typeface="Cambria Math" panose="02040503050406030204" pitchFamily="18" charset="0"/>
                          </a:rPr>
                        </m:ctrlPr>
                      </m:sSubPr>
                      <m:e>
                        <m:r>
                          <a:rPr lang="fr-FR" sz="3100" b="0" i="1" smtClean="0">
                            <a:latin typeface="Cambria Math" panose="02040503050406030204" pitchFamily="18" charset="0"/>
                          </a:rPr>
                          <m:t>𝑛</m:t>
                        </m:r>
                      </m:e>
                      <m:sub>
                        <m:r>
                          <a:rPr lang="fr-FR" sz="3100" b="0" i="1" smtClean="0">
                            <a:latin typeface="Cambria Math" panose="02040503050406030204" pitchFamily="18" charset="0"/>
                          </a:rPr>
                          <m:t>𝑖𝑗</m:t>
                        </m:r>
                      </m:sub>
                    </m:sSub>
                  </m:oMath>
                </a14:m>
                <a:r>
                  <a:rPr lang="fr-FR" sz="3100" dirty="0"/>
                  <a:t>: l’effectif correspondant au coupe </a:t>
                </a:r>
                <a14:m>
                  <m:oMath xmlns:m="http://schemas.openxmlformats.org/officeDocument/2006/math">
                    <m:d>
                      <m:dPr>
                        <m:ctrlPr>
                          <a:rPr lang="fr-FR" sz="3100" i="1" smtClean="0">
                            <a:latin typeface="Cambria Math" panose="02040503050406030204" pitchFamily="18" charset="0"/>
                          </a:rPr>
                        </m:ctrlPr>
                      </m:dPr>
                      <m:e>
                        <m:sSub>
                          <m:sSubPr>
                            <m:ctrlPr>
                              <a:rPr lang="fr-FR" sz="3100" i="1" smtClean="0">
                                <a:latin typeface="Cambria Math" panose="02040503050406030204" pitchFamily="18" charset="0"/>
                              </a:rPr>
                            </m:ctrlPr>
                          </m:sSubPr>
                          <m:e>
                            <m:r>
                              <a:rPr lang="fr-FR" sz="3100" b="0" i="1" smtClean="0">
                                <a:latin typeface="Cambria Math" panose="02040503050406030204" pitchFamily="18" charset="0"/>
                              </a:rPr>
                              <m:t>𝑥</m:t>
                            </m:r>
                          </m:e>
                          <m:sub>
                            <m:r>
                              <a:rPr lang="fr-FR" sz="3100" b="0" i="1" smtClean="0">
                                <a:latin typeface="Cambria Math" panose="02040503050406030204" pitchFamily="18" charset="0"/>
                              </a:rPr>
                              <m:t>𝑖</m:t>
                            </m:r>
                          </m:sub>
                        </m:sSub>
                        <m:r>
                          <a:rPr lang="fr-FR" sz="3100" b="0" i="1" smtClean="0">
                            <a:latin typeface="Cambria Math" panose="02040503050406030204" pitchFamily="18" charset="0"/>
                          </a:rPr>
                          <m:t>,</m:t>
                        </m:r>
                        <m:sSub>
                          <m:sSubPr>
                            <m:ctrlPr>
                              <a:rPr lang="fr-FR" sz="3100" b="0" i="1" smtClean="0">
                                <a:latin typeface="Cambria Math" panose="02040503050406030204" pitchFamily="18" charset="0"/>
                              </a:rPr>
                            </m:ctrlPr>
                          </m:sSubPr>
                          <m:e>
                            <m:r>
                              <a:rPr lang="fr-FR" sz="3100" b="0" i="1" smtClean="0">
                                <a:latin typeface="Cambria Math" panose="02040503050406030204" pitchFamily="18" charset="0"/>
                              </a:rPr>
                              <m:t>𝑥</m:t>
                            </m:r>
                          </m:e>
                          <m:sub>
                            <m:r>
                              <a:rPr lang="fr-FR" sz="3100" b="0" i="1" smtClean="0">
                                <a:latin typeface="Cambria Math" panose="02040503050406030204" pitchFamily="18" charset="0"/>
                              </a:rPr>
                              <m:t>𝑗</m:t>
                            </m:r>
                          </m:sub>
                        </m:sSub>
                      </m:e>
                    </m:d>
                  </m:oMath>
                </a14:m>
                <a:endParaRPr lang="fr-FR" sz="3100" dirty="0"/>
              </a:p>
              <a:p>
                <a:pPr marL="0" indent="0">
                  <a:lnSpc>
                    <a:spcPct val="170000"/>
                  </a:lnSpc>
                  <a:buNone/>
                </a:pPr>
                <a:endParaRPr lang="fr-FR" sz="3100" dirty="0"/>
              </a:p>
              <a:p>
                <a:pPr marL="0" indent="0">
                  <a:buNone/>
                </a:pPr>
                <a:br>
                  <a:rPr lang="fr-FR" dirty="0"/>
                </a:br>
                <a:endParaRPr lang="fr-FR" dirty="0"/>
              </a:p>
              <a:p>
                <a:pPr marL="0" indent="0">
                  <a:buNone/>
                </a:pPr>
                <a:endParaRPr lang="fr-FR"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566677"/>
                <a:ext cx="10515600" cy="5769729"/>
              </a:xfrm>
              <a:blipFill>
                <a:blip r:embed="rId2"/>
                <a:stretch>
                  <a:fillRect l="-928"/>
                </a:stretch>
              </a:blipFill>
            </p:spPr>
            <p:txBody>
              <a:bodyPr/>
              <a:lstStyle/>
              <a:p>
                <a:r>
                  <a:rPr lang="fr-FR">
                    <a:noFill/>
                  </a:rPr>
                  <a:t> </a:t>
                </a:r>
              </a:p>
            </p:txBody>
          </p:sp>
        </mc:Fallback>
      </mc:AlternateContent>
    </p:spTree>
    <p:extLst>
      <p:ext uri="{BB962C8B-B14F-4D97-AF65-F5344CB8AC3E}">
        <p14:creationId xmlns:p14="http://schemas.microsoft.com/office/powerpoint/2010/main" val="152997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643944"/>
                <a:ext cx="10515600" cy="5533019"/>
              </a:xfrm>
            </p:spPr>
            <p:txBody>
              <a:bodyPr/>
              <a:lstStyle/>
              <a:p>
                <a14:m>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m:t>
                        </m:r>
                        <m:r>
                          <a:rPr lang="fr-FR" b="0" i="1" smtClean="0">
                            <a:latin typeface="Cambria Math" panose="02040503050406030204" pitchFamily="18" charset="0"/>
                          </a:rPr>
                          <m:t>.</m:t>
                        </m:r>
                      </m:sub>
                    </m:sSub>
                  </m:oMath>
                </a14:m>
                <a:r>
                  <a:rPr lang="fr-FR" dirty="0"/>
                  <a:t>: est le total des effectifs de la ligne i(somme marginale)</a:t>
                </a:r>
              </a:p>
              <a:p>
                <a:pPr marL="0" indent="0">
                  <a:buNone/>
                </a:pPr>
                <a14:m>
                  <m:oMathPara xmlns:m="http://schemas.openxmlformats.org/officeDocument/2006/math">
                    <m:oMathParaPr>
                      <m:jc m:val="centerGroup"/>
                    </m:oMathParaPr>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m:t>
                          </m:r>
                          <m:r>
                            <a:rPr lang="fr-FR" b="0" i="1" smtClean="0">
                              <a:latin typeface="Cambria Math" panose="02040503050406030204" pitchFamily="18" charset="0"/>
                            </a:rPr>
                            <m:t>.</m:t>
                          </m:r>
                        </m:sub>
                      </m:sSub>
                      <m:r>
                        <a:rPr lang="fr-FR" b="0" i="1" smtClean="0">
                          <a:latin typeface="Cambria Math" panose="02040503050406030204" pitchFamily="18" charset="0"/>
                        </a:rPr>
                        <m:t>=</m:t>
                      </m:r>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m:t>
                          </m:r>
                          <m:r>
                            <a:rPr lang="fr-FR" b="0" i="1" smtClean="0">
                              <a:latin typeface="Cambria Math" panose="02040503050406030204" pitchFamily="18" charset="0"/>
                            </a:rPr>
                            <m:t>1</m:t>
                          </m:r>
                        </m:sub>
                      </m:sSub>
                      <m:r>
                        <a:rPr lang="fr-FR" b="0" i="1" smtClean="0">
                          <a:latin typeface="Cambria Math" panose="02040503050406030204" pitchFamily="18" charset="0"/>
                        </a:rPr>
                        <m:t>+</m:t>
                      </m:r>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m:t>
                          </m:r>
                          <m:r>
                            <a:rPr lang="fr-FR" b="0" i="1" smtClean="0">
                              <a:latin typeface="Cambria Math" panose="02040503050406030204" pitchFamily="18" charset="0"/>
                            </a:rPr>
                            <m:t>2</m:t>
                          </m:r>
                        </m:sub>
                      </m:sSub>
                      <m:r>
                        <a:rPr lang="fr-FR" b="0" i="1" smtClean="0">
                          <a:latin typeface="Cambria Math" panose="02040503050406030204" pitchFamily="18" charset="0"/>
                        </a:rPr>
                        <m:t>+</m:t>
                      </m:r>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m:t>
                          </m:r>
                          <m:r>
                            <a:rPr lang="fr-FR" b="0" i="1" smtClean="0">
                              <a:latin typeface="Cambria Math" panose="02040503050406030204" pitchFamily="18" charset="0"/>
                            </a:rPr>
                            <m:t>3</m:t>
                          </m:r>
                        </m:sub>
                      </m:sSub>
                      <m:r>
                        <a:rPr lang="fr-FR" b="0" i="1" smtClean="0">
                          <a:latin typeface="Cambria Math" panose="02040503050406030204" pitchFamily="18" charset="0"/>
                        </a:rPr>
                        <m:t>+…+</m:t>
                      </m:r>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𝑖𝑙</m:t>
                          </m:r>
                        </m:sub>
                      </m:sSub>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𝑗</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𝑙</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𝑖𝑗</m:t>
                              </m:r>
                            </m:sub>
                          </m:sSub>
                        </m:e>
                      </m:nary>
                    </m:oMath>
                  </m:oMathPara>
                </a14:m>
                <a:endParaRPr lang="fr-FR" dirty="0"/>
              </a:p>
              <a:p>
                <a14:m>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m:t>
                        </m:r>
                        <m:r>
                          <a:rPr lang="fr-FR" b="0" i="1" smtClean="0">
                            <a:latin typeface="Cambria Math" panose="02040503050406030204" pitchFamily="18" charset="0"/>
                          </a:rPr>
                          <m:t>𝑗</m:t>
                        </m:r>
                      </m:sub>
                    </m:sSub>
                  </m:oMath>
                </a14:m>
                <a:r>
                  <a:rPr lang="fr-FR" dirty="0"/>
                  <a:t>: est le total des effectifs de la colonne j (somme marginale)</a:t>
                </a:r>
              </a:p>
              <a:p>
                <a:pPr marL="0" indent="0">
                  <a:buNone/>
                </a:pPr>
                <a14:m>
                  <m:oMathPara xmlns:m="http://schemas.openxmlformats.org/officeDocument/2006/math">
                    <m:oMathParaPr>
                      <m:jc m:val="centerGroup"/>
                    </m:oMathParaPr>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m:t>
                          </m:r>
                          <m:r>
                            <a:rPr lang="fr-FR" b="0" i="1" smtClean="0">
                              <a:latin typeface="Cambria Math" panose="02040503050406030204" pitchFamily="18" charset="0"/>
                            </a:rPr>
                            <m:t>𝑗</m:t>
                          </m:r>
                        </m:sub>
                      </m:sSub>
                      <m:r>
                        <a:rPr lang="fr-FR" b="0" i="1" smtClean="0">
                          <a:latin typeface="Cambria Math" panose="02040503050406030204" pitchFamily="18" charset="0"/>
                        </a:rPr>
                        <m:t>=</m:t>
                      </m:r>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1</m:t>
                          </m:r>
                          <m:r>
                            <a:rPr lang="fr-FR" b="0" i="1" smtClean="0">
                              <a:latin typeface="Cambria Math" panose="02040503050406030204" pitchFamily="18" charset="0"/>
                            </a:rPr>
                            <m:t>𝑗</m:t>
                          </m:r>
                        </m:sub>
                      </m:sSub>
                      <m:r>
                        <a:rPr lang="fr-FR" b="0" i="1" smtClean="0">
                          <a:latin typeface="Cambria Math" panose="02040503050406030204" pitchFamily="18" charset="0"/>
                        </a:rPr>
                        <m:t>+</m:t>
                      </m:r>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2</m:t>
                          </m:r>
                          <m:r>
                            <a:rPr lang="fr-FR" b="0" i="1" smtClean="0">
                              <a:latin typeface="Cambria Math" panose="02040503050406030204" pitchFamily="18" charset="0"/>
                            </a:rPr>
                            <m:t>𝑗</m:t>
                          </m:r>
                        </m:sub>
                      </m:sSub>
                      <m:r>
                        <a:rPr lang="fr-FR" b="0" i="1" smtClean="0">
                          <a:latin typeface="Cambria Math" panose="02040503050406030204" pitchFamily="18" charset="0"/>
                        </a:rPr>
                        <m:t>+</m:t>
                      </m:r>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3</m:t>
                          </m:r>
                          <m:r>
                            <a:rPr lang="fr-FR" b="0" i="1" smtClean="0">
                              <a:latin typeface="Cambria Math" panose="02040503050406030204" pitchFamily="18" charset="0"/>
                            </a:rPr>
                            <m:t>𝑗</m:t>
                          </m:r>
                        </m:sub>
                      </m:sSub>
                      <m:r>
                        <a:rPr lang="fr-FR" b="0" i="1" smtClean="0">
                          <a:latin typeface="Cambria Math" panose="02040503050406030204" pitchFamily="18" charset="0"/>
                        </a:rPr>
                        <m:t>+…+</m:t>
                      </m:r>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𝑘𝑗</m:t>
                          </m:r>
                        </m:sub>
                      </m:sSub>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𝑘</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𝑖𝑗</m:t>
                              </m:r>
                            </m:sub>
                          </m:sSub>
                        </m:e>
                      </m:nary>
                    </m:oMath>
                  </m:oMathPara>
                </a14:m>
                <a:endParaRPr lang="fr-FR" dirty="0"/>
              </a:p>
              <a:p>
                <a:pPr marL="0" indent="0">
                  <a:buNone/>
                </a:pPr>
                <a14:m>
                  <m:oMathPara xmlns:m="http://schemas.openxmlformats.org/officeDocument/2006/math">
                    <m:oMathParaPr>
                      <m:jc m:val="centerGroup"/>
                    </m:oMathParaPr>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m:t>
                          </m:r>
                        </m:sub>
                      </m:sSub>
                      <m:r>
                        <a:rPr lang="fr-FR" b="0" i="1" smtClean="0">
                          <a:latin typeface="Cambria Math" panose="02040503050406030204" pitchFamily="18" charset="0"/>
                        </a:rPr>
                        <m:t>=</m:t>
                      </m:r>
                      <m:r>
                        <a:rPr lang="fr-FR" b="0" i="1" smtClean="0">
                          <a:latin typeface="Cambria Math" panose="02040503050406030204" pitchFamily="18" charset="0"/>
                        </a:rPr>
                        <m:t>𝑛</m:t>
                      </m:r>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𝑘</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m:t>
                              </m:r>
                              <m:r>
                                <a:rPr lang="fr-FR" b="0" i="1" smtClean="0">
                                  <a:latin typeface="Cambria Math" panose="02040503050406030204" pitchFamily="18" charset="0"/>
                                </a:rPr>
                                <m:t>.</m:t>
                              </m:r>
                            </m:sub>
                          </m:sSub>
                        </m:e>
                      </m:nary>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a:rPr lang="fr-FR" b="0" i="1" smtClean="0">
                              <a:latin typeface="Cambria Math" panose="02040503050406030204" pitchFamily="18" charset="0"/>
                            </a:rPr>
                            <m:t>𝑗</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𝑙</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m:t>
                              </m:r>
                              <m:r>
                                <a:rPr lang="fr-FR" b="0" i="1" smtClean="0">
                                  <a:latin typeface="Cambria Math" panose="02040503050406030204" pitchFamily="18" charset="0"/>
                                </a:rPr>
                                <m:t>𝑗</m:t>
                              </m:r>
                            </m:sub>
                          </m:sSub>
                        </m:e>
                      </m:nary>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𝑘</m:t>
                          </m:r>
                        </m:sup>
                        <m:e>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𝑗</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𝑙</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𝑖𝑗</m:t>
                                  </m:r>
                                </m:sub>
                              </m:sSub>
                            </m:e>
                          </m:nary>
                        </m:e>
                      </m:nary>
                    </m:oMath>
                  </m:oMathPara>
                </a14:m>
                <a:endParaRPr lang="fr-FR" dirty="0"/>
              </a:p>
              <a:p>
                <a:pPr marL="0" indent="0">
                  <a:buNone/>
                </a:pPr>
                <a:endParaRPr lang="fr-FR" dirty="0"/>
              </a:p>
              <a:p>
                <a:pPr marL="0" indent="0">
                  <a:buNone/>
                </a:pPr>
                <a:endParaRPr lang="fr-FR" dirty="0"/>
              </a:p>
              <a:p>
                <a:pPr marL="0" indent="0">
                  <a:buNone/>
                </a:pPr>
                <a:endParaRPr lang="fr-FR"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643944"/>
                <a:ext cx="10515600" cy="5533019"/>
              </a:xfrm>
              <a:blipFill>
                <a:blip r:embed="rId2"/>
                <a:stretch>
                  <a:fillRect t="-1874"/>
                </a:stretch>
              </a:blipFill>
            </p:spPr>
            <p:txBody>
              <a:bodyPr/>
              <a:lstStyle/>
              <a:p>
                <a:r>
                  <a:rPr lang="fr-FR">
                    <a:noFill/>
                  </a:rPr>
                  <a:t> </a:t>
                </a:r>
              </a:p>
            </p:txBody>
          </p:sp>
        </mc:Fallback>
      </mc:AlternateContent>
    </p:spTree>
    <p:extLst>
      <p:ext uri="{BB962C8B-B14F-4D97-AF65-F5344CB8AC3E}">
        <p14:creationId xmlns:p14="http://schemas.microsoft.com/office/powerpoint/2010/main" val="1558383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838200" y="669701"/>
                <a:ext cx="10515600" cy="5679583"/>
              </a:xfrm>
            </p:spPr>
            <p:txBody>
              <a:bodyPr>
                <a:normAutofit fontScale="85000" lnSpcReduction="10000"/>
              </a:bodyPr>
              <a:lstStyle/>
              <a:p>
                <a:pPr marL="0" indent="0">
                  <a:lnSpc>
                    <a:spcPct val="170000"/>
                  </a:lnSpc>
                  <a:buNone/>
                </a:pPr>
                <a:r>
                  <a:rPr lang="fr-FR" sz="3600" b="1" dirty="0"/>
                  <a:t>Définition 2 :</a:t>
                </a:r>
                <a:r>
                  <a:rPr lang="fr-FR" sz="3600" dirty="0"/>
                  <a:t> </a:t>
                </a:r>
                <a:r>
                  <a:rPr lang="fr-FR" sz="3400" dirty="0"/>
                  <a:t>on appelle la fréquence </a:t>
                </a:r>
                <a14:m>
                  <m:oMath xmlns:m="http://schemas.openxmlformats.org/officeDocument/2006/math">
                    <m:sSub>
                      <m:sSubPr>
                        <m:ctrlPr>
                          <a:rPr lang="fr-FR" sz="3400" i="1" smtClean="0">
                            <a:latin typeface="Cambria Math" panose="02040503050406030204" pitchFamily="18" charset="0"/>
                          </a:rPr>
                        </m:ctrlPr>
                      </m:sSubPr>
                      <m:e>
                        <m:r>
                          <a:rPr lang="fr-FR" sz="3400" b="0" i="1" smtClean="0">
                            <a:latin typeface="Cambria Math" panose="02040503050406030204" pitchFamily="18" charset="0"/>
                          </a:rPr>
                          <m:t>𝑓</m:t>
                        </m:r>
                      </m:e>
                      <m:sub>
                        <m:r>
                          <a:rPr lang="fr-FR" sz="3400" b="0" i="1" smtClean="0">
                            <a:latin typeface="Cambria Math" panose="02040503050406030204" pitchFamily="18" charset="0"/>
                          </a:rPr>
                          <m:t>𝑖𝑗</m:t>
                        </m:r>
                      </m:sub>
                    </m:sSub>
                    <m:r>
                      <a:rPr lang="fr-FR" sz="3400" b="0" i="1" smtClean="0">
                        <a:latin typeface="Cambria Math" panose="02040503050406030204" pitchFamily="18" charset="0"/>
                      </a:rPr>
                      <m:t> </m:t>
                    </m:r>
                  </m:oMath>
                </a14:m>
                <a:r>
                  <a:rPr lang="fr-FR" sz="3400" dirty="0"/>
                  <a:t>la proportion des observations qui présente simultanément les modalités </a:t>
                </a:r>
                <a14:m>
                  <m:oMath xmlns:m="http://schemas.openxmlformats.org/officeDocument/2006/math">
                    <m:sSub>
                      <m:sSubPr>
                        <m:ctrlPr>
                          <a:rPr lang="fr-FR" sz="3400" i="1" smtClean="0">
                            <a:latin typeface="Cambria Math" panose="02040503050406030204" pitchFamily="18" charset="0"/>
                          </a:rPr>
                        </m:ctrlPr>
                      </m:sSubPr>
                      <m:e>
                        <m:r>
                          <a:rPr lang="fr-FR" sz="3400" b="0" i="1" smtClean="0">
                            <a:latin typeface="Cambria Math" panose="02040503050406030204" pitchFamily="18" charset="0"/>
                          </a:rPr>
                          <m:t>𝑥</m:t>
                        </m:r>
                      </m:e>
                      <m:sub>
                        <m:r>
                          <a:rPr lang="fr-FR" sz="3400" b="0" i="1" smtClean="0">
                            <a:latin typeface="Cambria Math" panose="02040503050406030204" pitchFamily="18" charset="0"/>
                          </a:rPr>
                          <m:t>𝑖</m:t>
                        </m:r>
                      </m:sub>
                    </m:sSub>
                    <m:r>
                      <a:rPr lang="fr-FR" sz="3400" b="0" i="1" smtClean="0">
                        <a:latin typeface="Cambria Math" panose="02040503050406030204" pitchFamily="18" charset="0"/>
                      </a:rPr>
                      <m:t> </m:t>
                    </m:r>
                    <m:r>
                      <a:rPr lang="fr-FR" sz="3400" b="0" i="1" smtClean="0">
                        <a:latin typeface="Cambria Math" panose="02040503050406030204" pitchFamily="18" charset="0"/>
                      </a:rPr>
                      <m:t>𝑒𝑡</m:t>
                    </m:r>
                    <m:r>
                      <a:rPr lang="fr-FR" sz="3400" b="0" i="1" smtClean="0">
                        <a:latin typeface="Cambria Math" panose="02040503050406030204" pitchFamily="18" charset="0"/>
                      </a:rPr>
                      <m:t> </m:t>
                    </m:r>
                    <m:sSub>
                      <m:sSubPr>
                        <m:ctrlPr>
                          <a:rPr lang="fr-FR" sz="3400" b="0" i="1" smtClean="0">
                            <a:latin typeface="Cambria Math" panose="02040503050406030204" pitchFamily="18" charset="0"/>
                          </a:rPr>
                        </m:ctrlPr>
                      </m:sSubPr>
                      <m:e>
                        <m:r>
                          <a:rPr lang="fr-FR" sz="3400" b="0" i="1" smtClean="0">
                            <a:latin typeface="Cambria Math" panose="02040503050406030204" pitchFamily="18" charset="0"/>
                          </a:rPr>
                          <m:t>𝑦</m:t>
                        </m:r>
                      </m:e>
                      <m:sub>
                        <m:r>
                          <a:rPr lang="fr-FR" sz="3400" b="0" i="1" smtClean="0">
                            <a:latin typeface="Cambria Math" panose="02040503050406030204" pitchFamily="18" charset="0"/>
                          </a:rPr>
                          <m:t>𝑗</m:t>
                        </m:r>
                      </m:sub>
                    </m:sSub>
                  </m:oMath>
                </a14:m>
                <a:r>
                  <a:rPr lang="fr-FR" sz="3400" dirty="0"/>
                  <a:t> donnée par :</a:t>
                </a:r>
              </a:p>
              <a:p>
                <a:pPr marL="0" indent="0">
                  <a:lnSpc>
                    <a:spcPct val="170000"/>
                  </a:lnSpc>
                  <a:buNone/>
                </a:pPr>
                <a14:m>
                  <m:oMathPara xmlns:m="http://schemas.openxmlformats.org/officeDocument/2006/math">
                    <m:oMathParaPr>
                      <m:jc m:val="centerGroup"/>
                    </m:oMathParaPr>
                    <m:oMath xmlns:m="http://schemas.openxmlformats.org/officeDocument/2006/math">
                      <m:sSub>
                        <m:sSubPr>
                          <m:ctrlPr>
                            <a:rPr lang="fr-FR" sz="3400" i="1" smtClean="0">
                              <a:latin typeface="Cambria Math" panose="02040503050406030204" pitchFamily="18" charset="0"/>
                            </a:rPr>
                          </m:ctrlPr>
                        </m:sSubPr>
                        <m:e>
                          <m:r>
                            <a:rPr lang="fr-FR" sz="3400" b="0" i="1" smtClean="0">
                              <a:latin typeface="Cambria Math" panose="02040503050406030204" pitchFamily="18" charset="0"/>
                            </a:rPr>
                            <m:t>𝑓</m:t>
                          </m:r>
                        </m:e>
                        <m:sub>
                          <m:r>
                            <a:rPr lang="fr-FR" sz="3400" b="0" i="1" smtClean="0">
                              <a:latin typeface="Cambria Math" panose="02040503050406030204" pitchFamily="18" charset="0"/>
                            </a:rPr>
                            <m:t>𝑖𝑗</m:t>
                          </m:r>
                        </m:sub>
                      </m:sSub>
                      <m:r>
                        <a:rPr lang="fr-FR" sz="3400" b="0" i="1" smtClean="0">
                          <a:latin typeface="Cambria Math" panose="02040503050406030204" pitchFamily="18" charset="0"/>
                        </a:rPr>
                        <m:t>=</m:t>
                      </m:r>
                      <m:f>
                        <m:fPr>
                          <m:ctrlPr>
                            <a:rPr lang="fr-FR" sz="3400" b="0" i="1" smtClean="0">
                              <a:latin typeface="Cambria Math" panose="02040503050406030204" pitchFamily="18" charset="0"/>
                            </a:rPr>
                          </m:ctrlPr>
                        </m:fPr>
                        <m:num>
                          <m:sSub>
                            <m:sSubPr>
                              <m:ctrlPr>
                                <a:rPr lang="fr-FR" sz="3400" b="0" i="1" smtClean="0">
                                  <a:latin typeface="Cambria Math" panose="02040503050406030204" pitchFamily="18" charset="0"/>
                                </a:rPr>
                              </m:ctrlPr>
                            </m:sSubPr>
                            <m:e>
                              <m:r>
                                <a:rPr lang="fr-FR" sz="3400" b="0" i="1" smtClean="0">
                                  <a:latin typeface="Cambria Math" panose="02040503050406030204" pitchFamily="18" charset="0"/>
                                </a:rPr>
                                <m:t>𝑛</m:t>
                              </m:r>
                            </m:e>
                            <m:sub>
                              <m:r>
                                <a:rPr lang="fr-FR" sz="3400" b="0" i="1" smtClean="0">
                                  <a:latin typeface="Cambria Math" panose="02040503050406030204" pitchFamily="18" charset="0"/>
                                </a:rPr>
                                <m:t>𝑖𝑗</m:t>
                              </m:r>
                            </m:sub>
                          </m:sSub>
                        </m:num>
                        <m:den>
                          <m:r>
                            <a:rPr lang="fr-FR" sz="3400" b="0" i="1" smtClean="0">
                              <a:latin typeface="Cambria Math" panose="02040503050406030204" pitchFamily="18" charset="0"/>
                            </a:rPr>
                            <m:t>𝑛</m:t>
                          </m:r>
                        </m:den>
                      </m:f>
                    </m:oMath>
                  </m:oMathPara>
                </a14:m>
                <a:endParaRPr lang="fr-FR" sz="3400" dirty="0"/>
              </a:p>
              <a:p>
                <a:pPr marL="0" indent="0">
                  <a:lnSpc>
                    <a:spcPct val="170000"/>
                  </a:lnSpc>
                  <a:buNone/>
                </a:pPr>
                <a:endParaRPr lang="fr-FR" dirty="0"/>
              </a:p>
              <a:p>
                <a:pPr marL="0" indent="0">
                  <a:lnSpc>
                    <a:spcPct val="170000"/>
                  </a:lnSpc>
                  <a:buNone/>
                </a:pPr>
                <a:br>
                  <a:rPr lang="fr-FR" dirty="0"/>
                </a:br>
                <a:endParaRPr lang="fr-FR"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838200" y="669701"/>
                <a:ext cx="10515600" cy="5679583"/>
              </a:xfrm>
              <a:blipFill rotWithShape="0">
                <a:blip r:embed="rId2"/>
                <a:stretch>
                  <a:fillRect l="-1449"/>
                </a:stretch>
              </a:blipFill>
            </p:spPr>
            <p:txBody>
              <a:bodyPr/>
              <a:lstStyle/>
              <a:p>
                <a:r>
                  <a:rPr lang="fr-FR">
                    <a:noFill/>
                  </a:rPr>
                  <a:t> </a:t>
                </a:r>
              </a:p>
            </p:txBody>
          </p:sp>
        </mc:Fallback>
      </mc:AlternateContent>
    </p:spTree>
    <p:extLst>
      <p:ext uri="{BB962C8B-B14F-4D97-AF65-F5344CB8AC3E}">
        <p14:creationId xmlns:p14="http://schemas.microsoft.com/office/powerpoint/2010/main" val="2019706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838200" y="528034"/>
                <a:ext cx="10515600" cy="5962918"/>
              </a:xfrm>
            </p:spPr>
            <p:txBody>
              <a:bodyPr>
                <a:normAutofit fontScale="70000" lnSpcReduction="20000"/>
              </a:bodyPr>
              <a:lstStyle/>
              <a:p>
                <a:pPr marL="0" indent="0">
                  <a:lnSpc>
                    <a:spcPct val="170000"/>
                  </a:lnSpc>
                  <a:buNone/>
                </a:pPr>
                <a14:m>
                  <m:oMathPara xmlns:m="http://schemas.openxmlformats.org/officeDocument/2006/math">
                    <m:oMathParaPr>
                      <m:jc m:val="centerGroup"/>
                    </m:oMathParaPr>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𝑓</m:t>
                          </m:r>
                        </m:e>
                        <m:sub>
                          <m:r>
                            <a:rPr lang="fr-FR" b="0" i="1" smtClean="0">
                              <a:latin typeface="Cambria Math" panose="02040503050406030204" pitchFamily="18" charset="0"/>
                            </a:rPr>
                            <m:t>𝑖</m:t>
                          </m:r>
                          <m:r>
                            <a:rPr lang="fr-FR" b="0" i="1" smtClean="0">
                              <a:latin typeface="Cambria Math" panose="02040503050406030204" pitchFamily="18" charset="0"/>
                            </a:rPr>
                            <m:t>.</m:t>
                          </m:r>
                        </m:sub>
                      </m:sSub>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𝑗</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𝑙</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𝑓</m:t>
                              </m:r>
                            </m:e>
                            <m:sub>
                              <m:r>
                                <a:rPr lang="fr-FR" b="0" i="1" smtClean="0">
                                  <a:latin typeface="Cambria Math" panose="02040503050406030204" pitchFamily="18" charset="0"/>
                                </a:rPr>
                                <m:t>𝑖𝑗</m:t>
                              </m:r>
                            </m:sub>
                          </m:sSub>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𝑗</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𝑙</m:t>
                              </m:r>
                            </m:sup>
                            <m:e>
                              <m:f>
                                <m:fPr>
                                  <m:ctrlPr>
                                    <a:rPr lang="fr-FR" b="0" i="1" smtClean="0">
                                      <a:latin typeface="Cambria Math" panose="02040503050406030204" pitchFamily="18" charset="0"/>
                                    </a:rPr>
                                  </m:ctrlPr>
                                </m:fPr>
                                <m:num>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𝑖𝑗</m:t>
                                      </m:r>
                                    </m:sub>
                                  </m:sSub>
                                </m:num>
                                <m:den>
                                  <m:r>
                                    <a:rPr lang="fr-FR" b="0" i="1" smtClean="0">
                                      <a:latin typeface="Cambria Math" panose="02040503050406030204" pitchFamily="18" charset="0"/>
                                    </a:rPr>
                                    <m:t>𝑛</m:t>
                                  </m:r>
                                </m:den>
                              </m:f>
                              <m:r>
                                <a:rPr lang="fr-FR" b="0" i="1" smtClean="0">
                                  <a:latin typeface="Cambria Math" panose="02040503050406030204" pitchFamily="18" charset="0"/>
                                </a:rPr>
                                <m:t>=</m:t>
                              </m:r>
                              <m:f>
                                <m:fPr>
                                  <m:ctrlPr>
                                    <a:rPr lang="fr-FR" b="0" i="1" smtClean="0">
                                      <a:latin typeface="Cambria Math" panose="02040503050406030204" pitchFamily="18" charset="0"/>
                                    </a:rPr>
                                  </m:ctrlPr>
                                </m:fPr>
                                <m:num>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m:t>
                                      </m:r>
                                      <m:r>
                                        <a:rPr lang="fr-FR" b="0" i="1" smtClean="0">
                                          <a:latin typeface="Cambria Math" panose="02040503050406030204" pitchFamily="18" charset="0"/>
                                        </a:rPr>
                                        <m:t>.</m:t>
                                      </m:r>
                                    </m:sub>
                                  </m:sSub>
                                </m:num>
                                <m:den>
                                  <m:r>
                                    <a:rPr lang="fr-FR" b="0" i="1" smtClean="0">
                                      <a:latin typeface="Cambria Math" panose="02040503050406030204" pitchFamily="18" charset="0"/>
                                    </a:rPr>
                                    <m:t>𝑛</m:t>
                                  </m:r>
                                </m:den>
                              </m:f>
                            </m:e>
                          </m:nary>
                        </m:e>
                      </m:nary>
                    </m:oMath>
                  </m:oMathPara>
                </a14:m>
                <a:endParaRPr lang="fr-FR" dirty="0"/>
              </a:p>
              <a:p>
                <a:pPr marL="0" indent="0">
                  <a:lnSpc>
                    <a:spcPct val="170000"/>
                  </a:lnSpc>
                  <a:buNone/>
                </a:pPr>
                <a14:m>
                  <m:oMathPara xmlns:m="http://schemas.openxmlformats.org/officeDocument/2006/math">
                    <m:oMathParaPr>
                      <m:jc m:val="centerGroup"/>
                    </m:oMathParaPr>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𝑓</m:t>
                          </m:r>
                        </m:e>
                        <m:sub>
                          <m:r>
                            <a:rPr lang="fr-FR" b="0" i="1" smtClean="0">
                              <a:latin typeface="Cambria Math" panose="02040503050406030204" pitchFamily="18" charset="0"/>
                            </a:rPr>
                            <m:t>.</m:t>
                          </m:r>
                          <m:r>
                            <a:rPr lang="fr-FR" b="0" i="1" smtClean="0">
                              <a:latin typeface="Cambria Math" panose="02040503050406030204" pitchFamily="18" charset="0"/>
                            </a:rPr>
                            <m:t>𝑗</m:t>
                          </m:r>
                        </m:sub>
                      </m:sSub>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𝑘</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𝑓</m:t>
                              </m:r>
                            </m:e>
                            <m:sub>
                              <m:r>
                                <a:rPr lang="fr-FR" b="0" i="1" smtClean="0">
                                  <a:latin typeface="Cambria Math" panose="02040503050406030204" pitchFamily="18" charset="0"/>
                                </a:rPr>
                                <m:t>𝑖𝑗</m:t>
                              </m:r>
                            </m:sub>
                          </m:sSub>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𝑘</m:t>
                              </m:r>
                            </m:sup>
                            <m:e>
                              <m:f>
                                <m:fPr>
                                  <m:ctrlPr>
                                    <a:rPr lang="fr-FR" b="0" i="1" smtClean="0">
                                      <a:latin typeface="Cambria Math" panose="02040503050406030204" pitchFamily="18" charset="0"/>
                                    </a:rPr>
                                  </m:ctrlPr>
                                </m:fPr>
                                <m:num>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𝑖𝑗</m:t>
                                      </m:r>
                                    </m:sub>
                                  </m:sSub>
                                </m:num>
                                <m:den>
                                  <m:r>
                                    <a:rPr lang="fr-FR" b="0" i="1" smtClean="0">
                                      <a:latin typeface="Cambria Math" panose="02040503050406030204" pitchFamily="18" charset="0"/>
                                    </a:rPr>
                                    <m:t>𝑛</m:t>
                                  </m:r>
                                </m:den>
                              </m:f>
                              <m:r>
                                <a:rPr lang="fr-FR" b="0" i="1" smtClean="0">
                                  <a:latin typeface="Cambria Math" panose="02040503050406030204" pitchFamily="18" charset="0"/>
                                </a:rPr>
                                <m:t>=</m:t>
                              </m:r>
                              <m:f>
                                <m:fPr>
                                  <m:ctrlPr>
                                    <a:rPr lang="fr-FR" b="0" i="1" smtClean="0">
                                      <a:latin typeface="Cambria Math" panose="02040503050406030204" pitchFamily="18" charset="0"/>
                                    </a:rPr>
                                  </m:ctrlPr>
                                </m:fPr>
                                <m:num>
                                  <m:sSub>
                                    <m:sSubPr>
                                      <m:ctrlPr>
                                        <a:rPr lang="fr-FR" b="0" i="1" smtClean="0">
                                          <a:latin typeface="Cambria Math" panose="02040503050406030204" pitchFamily="18" charset="0"/>
                                        </a:rPr>
                                      </m:ctrlPr>
                                    </m:sSubPr>
                                    <m:e>
                                      <m:r>
                                        <a:rPr lang="fr-FR" b="0" i="1" smtClean="0">
                                          <a:latin typeface="Cambria Math" panose="02040503050406030204" pitchFamily="18" charset="0"/>
                                        </a:rPr>
                                        <m:t>𝑛</m:t>
                                      </m:r>
                                    </m:e>
                                    <m:sub>
                                      <m:r>
                                        <a:rPr lang="fr-FR" b="0" i="1" smtClean="0">
                                          <a:latin typeface="Cambria Math" panose="02040503050406030204" pitchFamily="18" charset="0"/>
                                        </a:rPr>
                                        <m:t>.</m:t>
                                      </m:r>
                                      <m:r>
                                        <a:rPr lang="fr-FR" b="0" i="1" smtClean="0">
                                          <a:latin typeface="Cambria Math" panose="02040503050406030204" pitchFamily="18" charset="0"/>
                                        </a:rPr>
                                        <m:t>𝑗</m:t>
                                      </m:r>
                                    </m:sub>
                                  </m:sSub>
                                </m:num>
                                <m:den>
                                  <m:r>
                                    <a:rPr lang="fr-FR" b="0" i="1" smtClean="0">
                                      <a:latin typeface="Cambria Math" panose="02040503050406030204" pitchFamily="18" charset="0"/>
                                    </a:rPr>
                                    <m:t>𝑛</m:t>
                                  </m:r>
                                </m:den>
                              </m:f>
                            </m:e>
                          </m:nary>
                        </m:e>
                      </m:nary>
                    </m:oMath>
                  </m:oMathPara>
                </a14:m>
                <a:endParaRPr lang="fr-FR" dirty="0"/>
              </a:p>
              <a:p>
                <a:pPr marL="0" indent="0">
                  <a:lnSpc>
                    <a:spcPct val="170000"/>
                  </a:lnSpc>
                  <a:buNone/>
                </a:pPr>
                <a14:m>
                  <m:oMathPara xmlns:m="http://schemas.openxmlformats.org/officeDocument/2006/math">
                    <m:oMathParaPr>
                      <m:jc m:val="centerGroup"/>
                    </m:oMathParaPr>
                    <m:oMath xmlns:m="http://schemas.openxmlformats.org/officeDocument/2006/math">
                      <m:nary>
                        <m:naryPr>
                          <m:chr m:val="∑"/>
                          <m:ctrlPr>
                            <a:rPr lang="fr-FR" i="1" smtClean="0">
                              <a:latin typeface="Cambria Math" panose="02040503050406030204" pitchFamily="18" charset="0"/>
                            </a:rPr>
                          </m:ctrlPr>
                        </m:naryPr>
                        <m:sub>
                          <m:r>
                            <m:rPr>
                              <m:brk m:alnAt="23"/>
                            </m:rP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𝑘</m:t>
                          </m:r>
                        </m:sup>
                        <m:e>
                          <m:sSub>
                            <m:sSubPr>
                              <m:ctrlPr>
                                <a:rPr lang="fr-FR" i="1" smtClean="0">
                                  <a:latin typeface="Cambria Math" panose="02040503050406030204" pitchFamily="18" charset="0"/>
                                </a:rPr>
                              </m:ctrlPr>
                            </m:sSubPr>
                            <m:e>
                              <m:r>
                                <a:rPr lang="fr-FR" b="0" i="1" smtClean="0">
                                  <a:latin typeface="Cambria Math" panose="02040503050406030204" pitchFamily="18" charset="0"/>
                                </a:rPr>
                                <m:t>𝑓</m:t>
                              </m:r>
                            </m:e>
                            <m:sub>
                              <m:r>
                                <a:rPr lang="fr-FR" b="0" i="1" smtClean="0">
                                  <a:latin typeface="Cambria Math" panose="02040503050406030204" pitchFamily="18" charset="0"/>
                                </a:rPr>
                                <m:t>𝑖</m:t>
                              </m:r>
                              <m:r>
                                <a:rPr lang="fr-FR" b="0" i="1" smtClean="0">
                                  <a:latin typeface="Cambria Math" panose="02040503050406030204" pitchFamily="18" charset="0"/>
                                </a:rPr>
                                <m:t>.</m:t>
                              </m:r>
                            </m:sub>
                          </m:sSub>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𝑗</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𝑙</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𝑓</m:t>
                                  </m:r>
                                </m:e>
                                <m:sub>
                                  <m:r>
                                    <a:rPr lang="fr-FR" b="0" i="1" smtClean="0">
                                      <a:latin typeface="Cambria Math" panose="02040503050406030204" pitchFamily="18" charset="0"/>
                                    </a:rPr>
                                    <m:t>.</m:t>
                                  </m:r>
                                  <m:r>
                                    <a:rPr lang="fr-FR" b="0" i="1" smtClean="0">
                                      <a:latin typeface="Cambria Math" panose="02040503050406030204" pitchFamily="18" charset="0"/>
                                    </a:rPr>
                                    <m:t>𝑗</m:t>
                                  </m:r>
                                </m:sub>
                              </m:sSub>
                              <m:r>
                                <a:rPr lang="fr-FR" b="0" i="1" smtClean="0">
                                  <a:latin typeface="Cambria Math" panose="02040503050406030204" pitchFamily="18" charset="0"/>
                                </a:rPr>
                                <m:t>=</m:t>
                              </m:r>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𝑖</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𝑘</m:t>
                                  </m:r>
                                </m:sup>
                                <m:e>
                                  <m:nary>
                                    <m:naryPr>
                                      <m:chr m:val="∑"/>
                                      <m:ctrlPr>
                                        <a:rPr lang="fr-FR" b="0" i="1" smtClean="0">
                                          <a:latin typeface="Cambria Math" panose="02040503050406030204" pitchFamily="18" charset="0"/>
                                        </a:rPr>
                                      </m:ctrlPr>
                                    </m:naryPr>
                                    <m:sub>
                                      <m:r>
                                        <m:rPr>
                                          <m:brk m:alnAt="23"/>
                                        </m:rPr>
                                        <a:rPr lang="fr-FR" b="0" i="1" smtClean="0">
                                          <a:latin typeface="Cambria Math" panose="02040503050406030204" pitchFamily="18" charset="0"/>
                                        </a:rPr>
                                        <m:t>𝑗</m:t>
                                      </m:r>
                                      <m:r>
                                        <a:rPr lang="fr-FR" b="0" i="1" smtClean="0">
                                          <a:latin typeface="Cambria Math" panose="02040503050406030204" pitchFamily="18" charset="0"/>
                                        </a:rPr>
                                        <m:t>=</m:t>
                                      </m:r>
                                      <m:r>
                                        <m:rPr>
                                          <m:brk m:alnAt="23"/>
                                        </m:rPr>
                                        <a:rPr lang="fr-FR" b="0" i="1" smtClean="0">
                                          <a:latin typeface="Cambria Math" panose="02040503050406030204" pitchFamily="18" charset="0"/>
                                        </a:rPr>
                                        <m:t>1</m:t>
                                      </m:r>
                                    </m:sub>
                                    <m:sup>
                                      <m:r>
                                        <a:rPr lang="fr-FR" b="0" i="1" smtClean="0">
                                          <a:latin typeface="Cambria Math" panose="02040503050406030204" pitchFamily="18" charset="0"/>
                                        </a:rPr>
                                        <m:t>𝑙</m:t>
                                      </m:r>
                                    </m:sup>
                                    <m:e>
                                      <m:sSub>
                                        <m:sSubPr>
                                          <m:ctrlPr>
                                            <a:rPr lang="fr-FR" b="0" i="1" smtClean="0">
                                              <a:latin typeface="Cambria Math" panose="02040503050406030204" pitchFamily="18" charset="0"/>
                                            </a:rPr>
                                          </m:ctrlPr>
                                        </m:sSubPr>
                                        <m:e>
                                          <m:r>
                                            <a:rPr lang="fr-FR" b="0" i="1" smtClean="0">
                                              <a:latin typeface="Cambria Math" panose="02040503050406030204" pitchFamily="18" charset="0"/>
                                            </a:rPr>
                                            <m:t>𝑓</m:t>
                                          </m:r>
                                        </m:e>
                                        <m:sub>
                                          <m:r>
                                            <a:rPr lang="fr-FR" b="0" i="1" smtClean="0">
                                              <a:latin typeface="Cambria Math" panose="02040503050406030204" pitchFamily="18" charset="0"/>
                                            </a:rPr>
                                            <m:t>𝑖𝑗</m:t>
                                          </m:r>
                                        </m:sub>
                                      </m:sSub>
                                      <m:r>
                                        <a:rPr lang="fr-FR" b="0" i="1" smtClean="0">
                                          <a:latin typeface="Cambria Math" panose="02040503050406030204" pitchFamily="18" charset="0"/>
                                        </a:rPr>
                                        <m:t>=1</m:t>
                                      </m:r>
                                    </m:e>
                                  </m:nary>
                                </m:e>
                              </m:nary>
                            </m:e>
                          </m:nary>
                        </m:e>
                      </m:nary>
                    </m:oMath>
                  </m:oMathPara>
                </a14:m>
                <a:endParaRPr lang="fr-FR" dirty="0"/>
              </a:p>
              <a:p>
                <a:pPr marL="0" indent="0">
                  <a:lnSpc>
                    <a:spcPct val="170000"/>
                  </a:lnSpc>
                  <a:buNone/>
                </a:pPr>
                <a14:m>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𝑓</m:t>
                        </m:r>
                      </m:e>
                      <m:sub>
                        <m:r>
                          <a:rPr lang="fr-FR" b="0" i="1" smtClean="0">
                            <a:latin typeface="Cambria Math" panose="02040503050406030204" pitchFamily="18" charset="0"/>
                          </a:rPr>
                          <m:t>𝑖</m:t>
                        </m:r>
                        <m:r>
                          <a:rPr lang="fr-FR" b="0" i="1" smtClean="0">
                            <a:latin typeface="Cambria Math" panose="02040503050406030204" pitchFamily="18" charset="0"/>
                          </a:rPr>
                          <m:t>.</m:t>
                        </m:r>
                      </m:sub>
                    </m:sSub>
                  </m:oMath>
                </a14:m>
                <a:r>
                  <a:rPr lang="fr-FR" dirty="0"/>
                  <a:t> est le total des fréquences de la ligne i  et  </a:t>
                </a:r>
                <a14:m>
                  <m:oMath xmlns:m="http://schemas.openxmlformats.org/officeDocument/2006/math">
                    <m:sSub>
                      <m:sSubPr>
                        <m:ctrlPr>
                          <a:rPr lang="fr-FR" i="1" smtClean="0">
                            <a:latin typeface="Cambria Math" panose="02040503050406030204" pitchFamily="18" charset="0"/>
                          </a:rPr>
                        </m:ctrlPr>
                      </m:sSubPr>
                      <m:e>
                        <m:r>
                          <a:rPr lang="fr-FR" b="0" i="1" smtClean="0">
                            <a:latin typeface="Cambria Math" panose="02040503050406030204" pitchFamily="18" charset="0"/>
                          </a:rPr>
                          <m:t>𝑓</m:t>
                        </m:r>
                      </m:e>
                      <m:sub>
                        <m:r>
                          <a:rPr lang="fr-FR" b="0" i="1" smtClean="0">
                            <a:latin typeface="Cambria Math" panose="02040503050406030204" pitchFamily="18" charset="0"/>
                          </a:rPr>
                          <m:t>.</m:t>
                        </m:r>
                        <m:r>
                          <a:rPr lang="fr-FR" b="0" i="1" smtClean="0">
                            <a:latin typeface="Cambria Math" panose="02040503050406030204" pitchFamily="18" charset="0"/>
                          </a:rPr>
                          <m:t>𝑗</m:t>
                        </m:r>
                      </m:sub>
                    </m:sSub>
                  </m:oMath>
                </a14:m>
                <a:r>
                  <a:rPr lang="fr-FR" dirty="0"/>
                  <a:t> est le total des fréquences de la colonne  j</a:t>
                </a:r>
                <a:br>
                  <a:rPr lang="fr-FR" dirty="0"/>
                </a:br>
                <a:endParaRPr lang="fr-FR" dirty="0"/>
              </a:p>
              <a:p>
                <a:pPr marL="0" indent="0">
                  <a:buNone/>
                </a:pPr>
                <a:endParaRPr lang="fr-FR"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838200" y="528034"/>
                <a:ext cx="10515600" cy="5962918"/>
              </a:xfrm>
              <a:blipFill rotWithShape="0">
                <a:blip r:embed="rId2"/>
                <a:stretch>
                  <a:fillRect l="-290"/>
                </a:stretch>
              </a:blipFill>
            </p:spPr>
            <p:txBody>
              <a:bodyPr/>
              <a:lstStyle/>
              <a:p>
                <a:r>
                  <a:rPr lang="fr-FR">
                    <a:noFill/>
                  </a:rPr>
                  <a:t> </a:t>
                </a:r>
              </a:p>
            </p:txBody>
          </p:sp>
        </mc:Fallback>
      </mc:AlternateContent>
    </p:spTree>
    <p:extLst>
      <p:ext uri="{BB962C8B-B14F-4D97-AF65-F5344CB8AC3E}">
        <p14:creationId xmlns:p14="http://schemas.microsoft.com/office/powerpoint/2010/main" val="3648300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838200" y="502276"/>
                <a:ext cx="10515600" cy="6001555"/>
              </a:xfrm>
            </p:spPr>
            <p:txBody>
              <a:bodyPr>
                <a:normAutofit/>
              </a:bodyPr>
              <a:lstStyle/>
              <a:p>
                <a:pPr marL="0" indent="0">
                  <a:lnSpc>
                    <a:spcPct val="150000"/>
                  </a:lnSpc>
                  <a:buNone/>
                </a:pPr>
                <a:r>
                  <a:rPr lang="fr-FR" sz="2400" b="1" dirty="0"/>
                  <a:t>2. Indépendance statistique </a:t>
                </a:r>
              </a:p>
              <a:p>
                <a:pPr marL="0" indent="0">
                  <a:lnSpc>
                    <a:spcPct val="150000"/>
                  </a:lnSpc>
                  <a:buNone/>
                </a:pPr>
                <a:r>
                  <a:rPr lang="fr-FR" sz="2400" b="1" dirty="0"/>
                  <a:t>Définition:</a:t>
                </a:r>
                <a:r>
                  <a:rPr lang="fr-FR" sz="2400" dirty="0"/>
                  <a:t> on dit que les deux variable X et Y sont indépendantes si et seulement si</a:t>
                </a:r>
              </a:p>
              <a:p>
                <a:pPr marL="0" indent="0">
                  <a:lnSpc>
                    <a:spcPct val="150000"/>
                  </a:lnSpc>
                  <a:buNone/>
                </a:pPr>
                <a14:m>
                  <m:oMathPara xmlns:m="http://schemas.openxmlformats.org/officeDocument/2006/math">
                    <m:oMathParaPr>
                      <m:jc m:val="centerGroup"/>
                    </m:oMathParaPr>
                    <m:oMath xmlns:m="http://schemas.openxmlformats.org/officeDocument/2006/math">
                      <m:sSub>
                        <m:sSubPr>
                          <m:ctrlPr>
                            <a:rPr lang="fr-FR" sz="2400" i="1" smtClean="0">
                              <a:latin typeface="Cambria Math" panose="02040503050406030204" pitchFamily="18" charset="0"/>
                            </a:rPr>
                          </m:ctrlPr>
                        </m:sSubPr>
                        <m:e>
                          <m:r>
                            <a:rPr lang="fr-FR" sz="2400" b="0" i="1" smtClean="0">
                              <a:latin typeface="Cambria Math" panose="02040503050406030204" pitchFamily="18" charset="0"/>
                            </a:rPr>
                            <m:t>𝑓</m:t>
                          </m:r>
                        </m:e>
                        <m:sub>
                          <m:r>
                            <a:rPr lang="fr-FR" sz="2400" b="0" i="1" smtClean="0">
                              <a:latin typeface="Cambria Math" panose="02040503050406030204" pitchFamily="18" charset="0"/>
                            </a:rPr>
                            <m:t>𝑖𝑗</m:t>
                          </m:r>
                        </m:sub>
                      </m:sSub>
                      <m:r>
                        <a:rPr lang="fr-FR" sz="2400" b="0" i="1" smtClean="0">
                          <a:latin typeface="Cambria Math" panose="02040503050406030204" pitchFamily="18" charset="0"/>
                        </a:rPr>
                        <m:t>=</m:t>
                      </m:r>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𝑓</m:t>
                          </m:r>
                        </m:e>
                        <m:sub>
                          <m:r>
                            <a:rPr lang="fr-FR" sz="2400" b="0" i="1" smtClean="0">
                              <a:latin typeface="Cambria Math" panose="02040503050406030204" pitchFamily="18" charset="0"/>
                            </a:rPr>
                            <m:t>𝑖</m:t>
                          </m:r>
                          <m:r>
                            <a:rPr lang="fr-FR" sz="2400" b="0" i="1" smtClean="0">
                              <a:latin typeface="Cambria Math" panose="02040503050406030204" pitchFamily="18" charset="0"/>
                            </a:rPr>
                            <m:t>.</m:t>
                          </m:r>
                        </m:sub>
                      </m:sSub>
                      <m:r>
                        <a:rPr lang="fr-FR" sz="2400" b="0" i="1" smtClean="0">
                          <a:latin typeface="Cambria Math" panose="02040503050406030204" pitchFamily="18" charset="0"/>
                          <a:ea typeface="Cambria Math" panose="02040503050406030204" pitchFamily="18" charset="0"/>
                        </a:rPr>
                        <m:t>×</m:t>
                      </m:r>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𝑓</m:t>
                          </m:r>
                        </m:e>
                        <m:sub>
                          <m:r>
                            <a:rPr lang="fr-FR" sz="2400" b="0" i="1" smtClean="0">
                              <a:latin typeface="Cambria Math" panose="02040503050406030204" pitchFamily="18" charset="0"/>
                            </a:rPr>
                            <m:t>.</m:t>
                          </m:r>
                          <m:r>
                            <a:rPr lang="fr-FR" sz="2400" b="0" i="1" smtClean="0">
                              <a:latin typeface="Cambria Math" panose="02040503050406030204" pitchFamily="18" charset="0"/>
                            </a:rPr>
                            <m:t>𝑗</m:t>
                          </m:r>
                        </m:sub>
                      </m:sSub>
                      <m:r>
                        <a:rPr lang="fr-FR" sz="2400" b="0" i="1" smtClean="0">
                          <a:latin typeface="Cambria Math" panose="02040503050406030204" pitchFamily="18" charset="0"/>
                        </a:rPr>
                        <m:t>   </m:t>
                      </m:r>
                      <m:r>
                        <a:rPr lang="fr-FR" sz="2400" b="0" i="1" smtClean="0">
                          <a:latin typeface="Cambria Math" panose="02040503050406030204" pitchFamily="18" charset="0"/>
                        </a:rPr>
                        <m:t>𝑜𝑢</m:t>
                      </m:r>
                      <m:r>
                        <a:rPr lang="fr-FR" sz="2400" b="0" i="1" smtClean="0">
                          <a:latin typeface="Cambria Math" panose="02040503050406030204" pitchFamily="18" charset="0"/>
                        </a:rPr>
                        <m:t> </m:t>
                      </m:r>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𝑛</m:t>
                          </m:r>
                        </m:e>
                        <m:sub>
                          <m:r>
                            <a:rPr lang="fr-FR" sz="2400" b="0" i="1" smtClean="0">
                              <a:latin typeface="Cambria Math" panose="02040503050406030204" pitchFamily="18" charset="0"/>
                            </a:rPr>
                            <m:t>𝑖𝑗</m:t>
                          </m:r>
                        </m:sub>
                      </m:sSub>
                      <m:r>
                        <a:rPr lang="fr-FR" sz="2400" b="0" i="1" smtClean="0">
                          <a:latin typeface="Cambria Math" panose="02040503050406030204" pitchFamily="18" charset="0"/>
                        </a:rPr>
                        <m:t>=</m:t>
                      </m:r>
                      <m:f>
                        <m:fPr>
                          <m:ctrlPr>
                            <a:rPr lang="fr-FR" sz="2400" b="0" i="1" smtClean="0">
                              <a:latin typeface="Cambria Math" panose="02040503050406030204" pitchFamily="18" charset="0"/>
                            </a:rPr>
                          </m:ctrlPr>
                        </m:fPr>
                        <m:num>
                          <m:sSub>
                            <m:sSubPr>
                              <m:ctrlPr>
                                <a:rPr lang="fr-FR" sz="2400" b="0" i="1" smtClean="0">
                                  <a:latin typeface="Cambria Math" panose="02040503050406030204" pitchFamily="18" charset="0"/>
                                </a:rPr>
                              </m:ctrlPr>
                            </m:sSubPr>
                            <m:e>
                              <m:r>
                                <a:rPr lang="fr-FR" sz="2400" b="0" i="1" smtClean="0">
                                  <a:latin typeface="Cambria Math" panose="02040503050406030204" pitchFamily="18" charset="0"/>
                                </a:rPr>
                                <m:t>𝑛</m:t>
                              </m:r>
                            </m:e>
                            <m:sub>
                              <m:r>
                                <a:rPr lang="fr-FR" sz="2400" b="0" i="1" smtClean="0">
                                  <a:latin typeface="Cambria Math" panose="02040503050406030204" pitchFamily="18" charset="0"/>
                                </a:rPr>
                                <m:t>𝑖</m:t>
                              </m:r>
                              <m:r>
                                <a:rPr lang="fr-FR" sz="2400" b="0" i="1" smtClean="0">
                                  <a:latin typeface="Cambria Math" panose="02040503050406030204" pitchFamily="18" charset="0"/>
                                </a:rPr>
                                <m:t>.</m:t>
                              </m:r>
                            </m:sub>
                          </m:sSub>
                          <m:r>
                            <a:rPr lang="fr-FR" sz="2400" b="0" i="1" smtClean="0">
                              <a:latin typeface="Cambria Math" panose="02040503050406030204" pitchFamily="18" charset="0"/>
                              <a:ea typeface="Cambria Math" panose="02040503050406030204" pitchFamily="18" charset="0"/>
                            </a:rPr>
                            <m:t>×</m:t>
                          </m:r>
                          <m:sSub>
                            <m:sSubPr>
                              <m:ctrlPr>
                                <a:rPr lang="fr-FR" sz="2400" b="0" i="1" smtClean="0">
                                  <a:latin typeface="Cambria Math" panose="02040503050406030204" pitchFamily="18" charset="0"/>
                                  <a:ea typeface="Cambria Math" panose="02040503050406030204" pitchFamily="18" charset="0"/>
                                </a:rPr>
                              </m:ctrlPr>
                            </m:sSubPr>
                            <m:e>
                              <m:r>
                                <a:rPr lang="fr-FR" sz="2400" b="0" i="1" smtClean="0">
                                  <a:latin typeface="Cambria Math" panose="02040503050406030204" pitchFamily="18" charset="0"/>
                                  <a:ea typeface="Cambria Math" panose="02040503050406030204" pitchFamily="18" charset="0"/>
                                </a:rPr>
                                <m:t>𝑛</m:t>
                              </m:r>
                            </m:e>
                            <m:sub>
                              <m:r>
                                <a:rPr lang="fr-FR" sz="2400" b="0" i="1" smtClean="0">
                                  <a:latin typeface="Cambria Math" panose="02040503050406030204" pitchFamily="18" charset="0"/>
                                  <a:ea typeface="Cambria Math" panose="02040503050406030204" pitchFamily="18" charset="0"/>
                                </a:rPr>
                                <m:t>.</m:t>
                              </m:r>
                              <m:r>
                                <a:rPr lang="fr-FR" sz="2400" b="0" i="1" smtClean="0">
                                  <a:latin typeface="Cambria Math" panose="02040503050406030204" pitchFamily="18" charset="0"/>
                                  <a:ea typeface="Cambria Math" panose="02040503050406030204" pitchFamily="18" charset="0"/>
                                </a:rPr>
                                <m:t>𝑗</m:t>
                              </m:r>
                            </m:sub>
                          </m:sSub>
                        </m:num>
                        <m:den>
                          <m:r>
                            <a:rPr lang="fr-FR" sz="2400" b="0" i="1" smtClean="0">
                              <a:latin typeface="Cambria Math" panose="02040503050406030204" pitchFamily="18" charset="0"/>
                            </a:rPr>
                            <m:t>𝑛</m:t>
                          </m:r>
                        </m:den>
                      </m:f>
                    </m:oMath>
                  </m:oMathPara>
                </a14:m>
                <a:endParaRPr lang="fr-FR" sz="2400" dirty="0"/>
              </a:p>
              <a:p>
                <a:pPr marL="0" indent="0">
                  <a:lnSpc>
                    <a:spcPct val="150000"/>
                  </a:lnSpc>
                  <a:buNone/>
                </a:pPr>
                <a:r>
                  <a:rPr lang="fr-FR" sz="2400" b="1" dirty="0"/>
                  <a:t>Exemple:</a:t>
                </a:r>
              </a:p>
              <a:p>
                <a:pPr marL="0" indent="0">
                  <a:lnSpc>
                    <a:spcPct val="150000"/>
                  </a:lnSpc>
                  <a:buNone/>
                </a:pPr>
                <a:r>
                  <a:rPr lang="fr-FR" sz="2400" dirty="0"/>
                  <a:t>Pour l’indépendance des variables X et Y de l’exemple 2. Si on choisit </a:t>
                </a:r>
                <a:r>
                  <a:rPr lang="fr-FR" sz="2400" i="1" dirty="0"/>
                  <a:t>i </a:t>
                </a:r>
                <a:r>
                  <a:rPr lang="fr-FR" sz="2400" dirty="0"/>
                  <a:t>= 2 et </a:t>
                </a:r>
                <a:r>
                  <a:rPr lang="fr-FR" sz="2400" i="1" dirty="0"/>
                  <a:t>j </a:t>
                </a:r>
                <a:r>
                  <a:rPr lang="fr-FR" sz="2400" dirty="0"/>
                  <a:t>= 1, nous obtenons </a:t>
                </a:r>
              </a:p>
              <a:p>
                <a:pPr marL="0" indent="0">
                  <a:lnSpc>
                    <a:spcPct val="150000"/>
                  </a:lnSpc>
                  <a:buNone/>
                </a:pPr>
                <a14:m>
                  <m:oMathPara xmlns:m="http://schemas.openxmlformats.org/officeDocument/2006/math">
                    <m:oMathParaPr>
                      <m:jc m:val="centerGroup"/>
                    </m:oMathParaPr>
                    <m:oMath xmlns:m="http://schemas.openxmlformats.org/officeDocument/2006/math">
                      <m:sSub>
                        <m:sSubPr>
                          <m:ctrlPr>
                            <a:rPr lang="fr-FR" sz="2400" i="1" smtClean="0">
                              <a:latin typeface="Cambria Math" panose="02040503050406030204" pitchFamily="18" charset="0"/>
                            </a:rPr>
                          </m:ctrlPr>
                        </m:sSubPr>
                        <m:e>
                          <m:r>
                            <a:rPr lang="fr-FR" sz="2400" b="0" i="1" smtClean="0">
                              <a:latin typeface="Cambria Math" panose="02040503050406030204" pitchFamily="18" charset="0"/>
                            </a:rPr>
                            <m:t>𝑛</m:t>
                          </m:r>
                        </m:e>
                        <m:sub>
                          <m:r>
                            <a:rPr lang="fr-FR" sz="2400" b="0" i="1" smtClean="0">
                              <a:latin typeface="Cambria Math" panose="02040503050406030204" pitchFamily="18" charset="0"/>
                            </a:rPr>
                            <m:t>21</m:t>
                          </m:r>
                        </m:sub>
                      </m:sSub>
                      <m:r>
                        <a:rPr lang="fr-FR" sz="2400" i="1" smtClean="0">
                          <a:latin typeface="Cambria Math" panose="02040503050406030204" pitchFamily="18" charset="0"/>
                          <a:ea typeface="Cambria Math" panose="02040503050406030204" pitchFamily="18" charset="0"/>
                        </a:rPr>
                        <m:t>×</m:t>
                      </m:r>
                      <m:r>
                        <a:rPr lang="fr-FR" sz="2400" b="0" i="1" smtClean="0">
                          <a:latin typeface="Cambria Math" panose="02040503050406030204" pitchFamily="18" charset="0"/>
                          <a:ea typeface="Cambria Math" panose="02040503050406030204" pitchFamily="18" charset="0"/>
                        </a:rPr>
                        <m:t>𝑛</m:t>
                      </m:r>
                      <m:r>
                        <a:rPr lang="fr-FR" sz="2400" b="0" i="1" smtClean="0">
                          <a:latin typeface="Cambria Math" panose="02040503050406030204" pitchFamily="18" charset="0"/>
                          <a:ea typeface="Cambria Math" panose="02040503050406030204" pitchFamily="18" charset="0"/>
                        </a:rPr>
                        <m:t>=10×100=1000</m:t>
                      </m:r>
                    </m:oMath>
                  </m:oMathPara>
                </a14:m>
                <a:endParaRPr lang="fr-FR" sz="2400" dirty="0"/>
              </a:p>
              <a:p>
                <a:pPr marL="0" indent="0">
                  <a:lnSpc>
                    <a:spcPct val="150000"/>
                  </a:lnSpc>
                  <a:buNone/>
                </a:pPr>
                <a:r>
                  <a:rPr lang="fr-FR" sz="2400" dirty="0"/>
                  <a:t>Et</a:t>
                </a:r>
                <a:br>
                  <a:rPr lang="pt-BR" sz="2400" dirty="0"/>
                </a:br>
                <a14:m>
                  <m:oMathPara xmlns:m="http://schemas.openxmlformats.org/officeDocument/2006/math">
                    <m:oMathParaPr>
                      <m:jc m:val="centerGroup"/>
                    </m:oMathParaPr>
                    <m:oMath xmlns:m="http://schemas.openxmlformats.org/officeDocument/2006/math">
                      <m:sSub>
                        <m:sSubPr>
                          <m:ctrlPr>
                            <a:rPr lang="pt-BR" sz="2400" i="1" smtClean="0">
                              <a:latin typeface="Cambria Math" panose="02040503050406030204" pitchFamily="18" charset="0"/>
                            </a:rPr>
                          </m:ctrlPr>
                        </m:sSubPr>
                        <m:e>
                          <m:r>
                            <a:rPr lang="fr-FR" sz="2400" b="0" i="1" smtClean="0">
                              <a:latin typeface="Cambria Math" panose="02040503050406030204" pitchFamily="18" charset="0"/>
                            </a:rPr>
                            <m:t>𝑛</m:t>
                          </m:r>
                        </m:e>
                        <m:sub>
                          <m:r>
                            <a:rPr lang="fr-FR" sz="2400" b="0" i="1" smtClean="0">
                              <a:latin typeface="Cambria Math" panose="02040503050406030204" pitchFamily="18" charset="0"/>
                            </a:rPr>
                            <m:t>2.</m:t>
                          </m:r>
                        </m:sub>
                      </m:sSub>
                      <m:r>
                        <a:rPr lang="pt-BR" sz="2400" i="1" smtClean="0">
                          <a:latin typeface="Cambria Math" panose="02040503050406030204" pitchFamily="18" charset="0"/>
                          <a:ea typeface="Cambria Math" panose="02040503050406030204" pitchFamily="18" charset="0"/>
                        </a:rPr>
                        <m:t>×</m:t>
                      </m:r>
                      <m:sSub>
                        <m:sSubPr>
                          <m:ctrlPr>
                            <a:rPr lang="pt-BR" sz="2400" i="1" smtClean="0">
                              <a:latin typeface="Cambria Math" panose="02040503050406030204" pitchFamily="18" charset="0"/>
                              <a:ea typeface="Cambria Math" panose="02040503050406030204" pitchFamily="18" charset="0"/>
                            </a:rPr>
                          </m:ctrlPr>
                        </m:sSubPr>
                        <m:e>
                          <m:r>
                            <a:rPr lang="fr-FR" sz="2400" b="0" i="1" smtClean="0">
                              <a:latin typeface="Cambria Math" panose="02040503050406030204" pitchFamily="18" charset="0"/>
                              <a:ea typeface="Cambria Math" panose="02040503050406030204" pitchFamily="18" charset="0"/>
                            </a:rPr>
                            <m:t>𝑛</m:t>
                          </m:r>
                        </m:e>
                        <m:sub>
                          <m:r>
                            <a:rPr lang="fr-FR" sz="2400" b="0" i="1" smtClean="0">
                              <a:latin typeface="Cambria Math" panose="02040503050406030204" pitchFamily="18" charset="0"/>
                              <a:ea typeface="Cambria Math" panose="02040503050406030204" pitchFamily="18" charset="0"/>
                            </a:rPr>
                            <m:t>.1</m:t>
                          </m:r>
                        </m:sub>
                      </m:sSub>
                      <m:r>
                        <a:rPr lang="fr-FR" sz="2400" b="0" i="1" smtClean="0">
                          <a:latin typeface="Cambria Math" panose="02040503050406030204" pitchFamily="18" charset="0"/>
                          <a:ea typeface="Cambria Math" panose="02040503050406030204" pitchFamily="18" charset="0"/>
                        </a:rPr>
                        <m:t>=40×30=1200</m:t>
                      </m:r>
                    </m:oMath>
                  </m:oMathPara>
                </a14:m>
                <a:br>
                  <a:rPr lang="fr-FR" sz="2400" dirty="0"/>
                </a:br>
                <a:endParaRPr lang="fr-FR" sz="2400" dirty="0"/>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838200" y="502276"/>
                <a:ext cx="10515600" cy="6001555"/>
              </a:xfrm>
              <a:blipFill rotWithShape="0">
                <a:blip r:embed="rId2"/>
                <a:stretch>
                  <a:fillRect l="-928" r="-696"/>
                </a:stretch>
              </a:blipFill>
            </p:spPr>
            <p:txBody>
              <a:bodyPr/>
              <a:lstStyle/>
              <a:p>
                <a:r>
                  <a:rPr lang="fr-FR">
                    <a:noFill/>
                  </a:rPr>
                  <a:t> </a:t>
                </a:r>
              </a:p>
            </p:txBody>
          </p:sp>
        </mc:Fallback>
      </mc:AlternateContent>
    </p:spTree>
    <p:extLst>
      <p:ext uri="{BB962C8B-B14F-4D97-AF65-F5344CB8AC3E}">
        <p14:creationId xmlns:p14="http://schemas.microsoft.com/office/powerpoint/2010/main" val="4152376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ce réservé du contenu 2"/>
              <p:cNvSpPr>
                <a:spLocks noGrp="1"/>
              </p:cNvSpPr>
              <p:nvPr>
                <p:ph idx="1"/>
              </p:nvPr>
            </p:nvSpPr>
            <p:spPr>
              <a:xfrm>
                <a:off x="838200" y="309094"/>
                <a:ext cx="10515600" cy="6284890"/>
              </a:xfrm>
            </p:spPr>
            <p:txBody>
              <a:bodyPr>
                <a:normAutofit fontScale="62500" lnSpcReduction="20000"/>
              </a:bodyPr>
              <a:lstStyle/>
              <a:p>
                <a:pPr marL="0" indent="0">
                  <a:lnSpc>
                    <a:spcPct val="170000"/>
                  </a:lnSpc>
                  <a:buNone/>
                </a:pPr>
                <a:r>
                  <a:rPr lang="fr-FR" sz="6000" dirty="0">
                    <a:solidFill>
                      <a:srgbClr val="FF0000"/>
                    </a:solidFill>
                  </a:rPr>
                  <a:t>3.1. le nuage de points (la représentation graphique)</a:t>
                </a:r>
              </a:p>
              <a:p>
                <a:pPr marL="0" indent="0">
                  <a:lnSpc>
                    <a:spcPct val="170000"/>
                  </a:lnSpc>
                  <a:buNone/>
                </a:pPr>
                <a:r>
                  <a:rPr lang="fr-FR" sz="6000" dirty="0">
                    <a:solidFill>
                      <a:srgbClr val="FF0000"/>
                    </a:solidFill>
                  </a:rPr>
                  <a:t>Définition: </a:t>
                </a:r>
                <a:r>
                  <a:rPr lang="fr-FR" sz="6000" dirty="0"/>
                  <a:t>L’ensemble des points </a:t>
                </a:r>
                <a14:m>
                  <m:oMath xmlns:m="http://schemas.openxmlformats.org/officeDocument/2006/math">
                    <m:sSub>
                      <m:sSubPr>
                        <m:ctrlPr>
                          <a:rPr lang="fr-FR" sz="6000" i="1" smtClean="0">
                            <a:latin typeface="Cambria Math" panose="02040503050406030204" pitchFamily="18" charset="0"/>
                          </a:rPr>
                        </m:ctrlPr>
                      </m:sSubPr>
                      <m:e>
                        <m:r>
                          <a:rPr lang="fr-FR" sz="6000" b="0" i="1" smtClean="0">
                            <a:latin typeface="Cambria Math" panose="02040503050406030204" pitchFamily="18" charset="0"/>
                          </a:rPr>
                          <m:t>𝑀</m:t>
                        </m:r>
                      </m:e>
                      <m:sub>
                        <m:r>
                          <a:rPr lang="fr-FR" sz="6000" b="0" i="1" smtClean="0">
                            <a:latin typeface="Cambria Math" panose="02040503050406030204" pitchFamily="18" charset="0"/>
                          </a:rPr>
                          <m:t>1</m:t>
                        </m:r>
                      </m:sub>
                    </m:sSub>
                    <m:r>
                      <a:rPr lang="fr-FR" sz="6000" b="0" i="1" smtClean="0">
                        <a:latin typeface="Cambria Math" panose="02040503050406030204" pitchFamily="18" charset="0"/>
                      </a:rPr>
                      <m:t>, </m:t>
                    </m:r>
                    <m:sSub>
                      <m:sSubPr>
                        <m:ctrlPr>
                          <a:rPr lang="fr-FR" sz="6000" b="0" i="1" smtClean="0">
                            <a:latin typeface="Cambria Math" panose="02040503050406030204" pitchFamily="18" charset="0"/>
                          </a:rPr>
                        </m:ctrlPr>
                      </m:sSubPr>
                      <m:e>
                        <m:r>
                          <a:rPr lang="fr-FR" sz="6000" b="0" i="1" smtClean="0">
                            <a:latin typeface="Cambria Math" panose="02040503050406030204" pitchFamily="18" charset="0"/>
                          </a:rPr>
                          <m:t>𝑀</m:t>
                        </m:r>
                      </m:e>
                      <m:sub>
                        <m:r>
                          <a:rPr lang="fr-FR" sz="6000" b="0" i="1" smtClean="0">
                            <a:latin typeface="Cambria Math" panose="02040503050406030204" pitchFamily="18" charset="0"/>
                          </a:rPr>
                          <m:t>2</m:t>
                        </m:r>
                      </m:sub>
                    </m:sSub>
                    <m:r>
                      <a:rPr lang="fr-FR" sz="6000" b="0" i="1" smtClean="0">
                        <a:latin typeface="Cambria Math" panose="02040503050406030204" pitchFamily="18" charset="0"/>
                      </a:rPr>
                      <m:t>…</m:t>
                    </m:r>
                    <m:r>
                      <a:rPr lang="fr-FR" sz="6000" b="0" i="1" smtClean="0">
                        <a:latin typeface="Cambria Math" panose="02040503050406030204" pitchFamily="18" charset="0"/>
                      </a:rPr>
                      <m:t>𝑒𝑡</m:t>
                    </m:r>
                    <m:r>
                      <a:rPr lang="fr-FR" sz="6000" b="0" i="1" smtClean="0">
                        <a:latin typeface="Cambria Math" panose="02040503050406030204" pitchFamily="18" charset="0"/>
                      </a:rPr>
                      <m:t> </m:t>
                    </m:r>
                    <m:sSub>
                      <m:sSubPr>
                        <m:ctrlPr>
                          <a:rPr lang="fr-FR" sz="6000" b="0" i="1" smtClean="0">
                            <a:latin typeface="Cambria Math" panose="02040503050406030204" pitchFamily="18" charset="0"/>
                          </a:rPr>
                        </m:ctrlPr>
                      </m:sSubPr>
                      <m:e>
                        <m:r>
                          <a:rPr lang="fr-FR" sz="6000" b="0" i="1" smtClean="0">
                            <a:latin typeface="Cambria Math" panose="02040503050406030204" pitchFamily="18" charset="0"/>
                          </a:rPr>
                          <m:t>𝑀</m:t>
                        </m:r>
                      </m:e>
                      <m:sub>
                        <m:r>
                          <a:rPr lang="fr-FR" sz="6000" b="0" i="1" smtClean="0">
                            <a:latin typeface="Cambria Math" panose="02040503050406030204" pitchFamily="18" charset="0"/>
                          </a:rPr>
                          <m:t>𝑛</m:t>
                        </m:r>
                      </m:sub>
                    </m:sSub>
                  </m:oMath>
                </a14:m>
                <a:r>
                  <a:rPr lang="fr-FR" sz="6000" i="1" dirty="0"/>
                  <a:t> </a:t>
                </a:r>
                <a:r>
                  <a:rPr lang="fr-FR" sz="6000" dirty="0"/>
                  <a:t>de coordonnées respectives </a:t>
                </a:r>
                <a14:m>
                  <m:oMath xmlns:m="http://schemas.openxmlformats.org/officeDocument/2006/math">
                    <m:sSub>
                      <m:sSubPr>
                        <m:ctrlPr>
                          <a:rPr lang="fr-FR" sz="6000" i="1" smtClean="0">
                            <a:latin typeface="Cambria Math" panose="02040503050406030204" pitchFamily="18" charset="0"/>
                          </a:rPr>
                        </m:ctrlPr>
                      </m:sSubPr>
                      <m:e>
                        <m:r>
                          <a:rPr lang="fr-FR" sz="6000" b="0" i="1" smtClean="0">
                            <a:latin typeface="Cambria Math" panose="02040503050406030204" pitchFamily="18" charset="0"/>
                          </a:rPr>
                          <m:t>𝑀</m:t>
                        </m:r>
                      </m:e>
                      <m:sub>
                        <m:r>
                          <a:rPr lang="fr-FR" sz="6000" b="0" i="1" smtClean="0">
                            <a:latin typeface="Cambria Math" panose="02040503050406030204" pitchFamily="18" charset="0"/>
                          </a:rPr>
                          <m:t>1</m:t>
                        </m:r>
                      </m:sub>
                    </m:sSub>
                    <m:d>
                      <m:dPr>
                        <m:ctrlPr>
                          <a:rPr lang="fr-FR" sz="6000" i="1" smtClean="0">
                            <a:latin typeface="Cambria Math" panose="02040503050406030204" pitchFamily="18" charset="0"/>
                          </a:rPr>
                        </m:ctrlPr>
                      </m:dPr>
                      <m:e>
                        <m:sSub>
                          <m:sSubPr>
                            <m:ctrlPr>
                              <a:rPr lang="fr-FR" sz="6000" i="1" smtClean="0">
                                <a:latin typeface="Cambria Math" panose="02040503050406030204" pitchFamily="18" charset="0"/>
                              </a:rPr>
                            </m:ctrlPr>
                          </m:sSubPr>
                          <m:e>
                            <m:r>
                              <a:rPr lang="fr-FR" sz="6000" b="0" i="1" smtClean="0">
                                <a:latin typeface="Cambria Math" panose="02040503050406030204" pitchFamily="18" charset="0"/>
                              </a:rPr>
                              <m:t>𝑥</m:t>
                            </m:r>
                          </m:e>
                          <m:sub>
                            <m:r>
                              <a:rPr lang="fr-FR" sz="6000" b="0" i="1" smtClean="0">
                                <a:latin typeface="Cambria Math" panose="02040503050406030204" pitchFamily="18" charset="0"/>
                              </a:rPr>
                              <m:t>1</m:t>
                            </m:r>
                          </m:sub>
                        </m:sSub>
                        <m:r>
                          <a:rPr lang="fr-FR" sz="6000" b="0" i="1" smtClean="0">
                            <a:latin typeface="Cambria Math" panose="02040503050406030204" pitchFamily="18" charset="0"/>
                          </a:rPr>
                          <m:t>,</m:t>
                        </m:r>
                        <m:sSub>
                          <m:sSubPr>
                            <m:ctrlPr>
                              <a:rPr lang="fr-FR" sz="6000" b="0" i="1" smtClean="0">
                                <a:latin typeface="Cambria Math" panose="02040503050406030204" pitchFamily="18" charset="0"/>
                              </a:rPr>
                            </m:ctrlPr>
                          </m:sSubPr>
                          <m:e>
                            <m:r>
                              <a:rPr lang="fr-FR" sz="6000" b="0" i="1" smtClean="0">
                                <a:latin typeface="Cambria Math" panose="02040503050406030204" pitchFamily="18" charset="0"/>
                              </a:rPr>
                              <m:t>𝑦</m:t>
                            </m:r>
                          </m:e>
                          <m:sub>
                            <m:r>
                              <a:rPr lang="fr-FR" sz="6000" b="0" i="1" smtClean="0">
                                <a:latin typeface="Cambria Math" panose="02040503050406030204" pitchFamily="18" charset="0"/>
                              </a:rPr>
                              <m:t>1</m:t>
                            </m:r>
                          </m:sub>
                        </m:sSub>
                      </m:e>
                    </m:d>
                    <m:r>
                      <a:rPr lang="fr-FR" sz="6000" b="0" i="1" smtClean="0">
                        <a:latin typeface="Cambria Math" panose="02040503050406030204" pitchFamily="18" charset="0"/>
                      </a:rPr>
                      <m:t>,</m:t>
                    </m:r>
                    <m:sSub>
                      <m:sSubPr>
                        <m:ctrlPr>
                          <a:rPr lang="fr-FR" sz="6000" i="1" smtClean="0">
                            <a:latin typeface="Cambria Math" panose="02040503050406030204" pitchFamily="18" charset="0"/>
                          </a:rPr>
                        </m:ctrlPr>
                      </m:sSubPr>
                      <m:e>
                        <m:r>
                          <a:rPr lang="fr-FR" sz="6000" b="0" i="1" smtClean="0">
                            <a:latin typeface="Cambria Math" panose="02040503050406030204" pitchFamily="18" charset="0"/>
                          </a:rPr>
                          <m:t>𝑀</m:t>
                        </m:r>
                      </m:e>
                      <m:sub>
                        <m:r>
                          <a:rPr lang="fr-FR" sz="6000" b="0" i="1" smtClean="0">
                            <a:latin typeface="Cambria Math" panose="02040503050406030204" pitchFamily="18" charset="0"/>
                          </a:rPr>
                          <m:t>2</m:t>
                        </m:r>
                      </m:sub>
                    </m:sSub>
                    <m:d>
                      <m:dPr>
                        <m:ctrlPr>
                          <a:rPr lang="fr-FR" sz="6000" i="1" smtClean="0">
                            <a:latin typeface="Cambria Math" panose="02040503050406030204" pitchFamily="18" charset="0"/>
                          </a:rPr>
                        </m:ctrlPr>
                      </m:dPr>
                      <m:e>
                        <m:sSub>
                          <m:sSubPr>
                            <m:ctrlPr>
                              <a:rPr lang="fr-FR" sz="6000" i="1" smtClean="0">
                                <a:latin typeface="Cambria Math" panose="02040503050406030204" pitchFamily="18" charset="0"/>
                              </a:rPr>
                            </m:ctrlPr>
                          </m:sSubPr>
                          <m:e>
                            <m:r>
                              <a:rPr lang="fr-FR" sz="6000" b="0" i="1" smtClean="0">
                                <a:latin typeface="Cambria Math" panose="02040503050406030204" pitchFamily="18" charset="0"/>
                              </a:rPr>
                              <m:t>𝑥</m:t>
                            </m:r>
                          </m:e>
                          <m:sub>
                            <m:r>
                              <a:rPr lang="fr-FR" sz="6000" b="0" i="1" smtClean="0">
                                <a:latin typeface="Cambria Math" panose="02040503050406030204" pitchFamily="18" charset="0"/>
                              </a:rPr>
                              <m:t>2</m:t>
                            </m:r>
                          </m:sub>
                        </m:sSub>
                        <m:r>
                          <a:rPr lang="fr-FR" sz="6000" b="0" i="1" smtClean="0">
                            <a:latin typeface="Cambria Math" panose="02040503050406030204" pitchFamily="18" charset="0"/>
                          </a:rPr>
                          <m:t>,</m:t>
                        </m:r>
                        <m:sSub>
                          <m:sSubPr>
                            <m:ctrlPr>
                              <a:rPr lang="fr-FR" sz="6000" b="0" i="1" smtClean="0">
                                <a:latin typeface="Cambria Math" panose="02040503050406030204" pitchFamily="18" charset="0"/>
                              </a:rPr>
                            </m:ctrlPr>
                          </m:sSubPr>
                          <m:e>
                            <m:r>
                              <a:rPr lang="fr-FR" sz="6000" b="0" i="1" smtClean="0">
                                <a:latin typeface="Cambria Math" panose="02040503050406030204" pitchFamily="18" charset="0"/>
                              </a:rPr>
                              <m:t>𝑦</m:t>
                            </m:r>
                          </m:e>
                          <m:sub>
                            <m:r>
                              <a:rPr lang="fr-FR" sz="6000" b="0" i="1" smtClean="0">
                                <a:latin typeface="Cambria Math" panose="02040503050406030204" pitchFamily="18" charset="0"/>
                              </a:rPr>
                              <m:t>2</m:t>
                            </m:r>
                          </m:sub>
                        </m:sSub>
                      </m:e>
                    </m:d>
                  </m:oMath>
                </a14:m>
                <a:r>
                  <a:rPr lang="fr-FR" sz="6000" dirty="0"/>
                  <a:t>,…, </a:t>
                </a:r>
                <a14:m>
                  <m:oMath xmlns:m="http://schemas.openxmlformats.org/officeDocument/2006/math">
                    <m:sSub>
                      <m:sSubPr>
                        <m:ctrlPr>
                          <a:rPr lang="fr-FR" sz="6000" i="1" smtClean="0">
                            <a:latin typeface="Cambria Math" panose="02040503050406030204" pitchFamily="18" charset="0"/>
                          </a:rPr>
                        </m:ctrlPr>
                      </m:sSubPr>
                      <m:e>
                        <m:r>
                          <a:rPr lang="fr-FR" sz="6000" b="0" i="1" smtClean="0">
                            <a:latin typeface="Cambria Math" panose="02040503050406030204" pitchFamily="18" charset="0"/>
                          </a:rPr>
                          <m:t>𝑀</m:t>
                        </m:r>
                      </m:e>
                      <m:sub>
                        <m:r>
                          <a:rPr lang="fr-FR" sz="6000" b="0" i="1" smtClean="0">
                            <a:latin typeface="Cambria Math" panose="02040503050406030204" pitchFamily="18" charset="0"/>
                          </a:rPr>
                          <m:t>1</m:t>
                        </m:r>
                      </m:sub>
                    </m:sSub>
                    <m:d>
                      <m:dPr>
                        <m:ctrlPr>
                          <a:rPr lang="fr-FR" sz="6000" i="1" smtClean="0">
                            <a:latin typeface="Cambria Math" panose="02040503050406030204" pitchFamily="18" charset="0"/>
                          </a:rPr>
                        </m:ctrlPr>
                      </m:dPr>
                      <m:e>
                        <m:sSub>
                          <m:sSubPr>
                            <m:ctrlPr>
                              <a:rPr lang="fr-FR" sz="6000" i="1" smtClean="0">
                                <a:latin typeface="Cambria Math" panose="02040503050406030204" pitchFamily="18" charset="0"/>
                              </a:rPr>
                            </m:ctrlPr>
                          </m:sSubPr>
                          <m:e>
                            <m:r>
                              <a:rPr lang="fr-FR" sz="6000" b="0" i="1" smtClean="0">
                                <a:latin typeface="Cambria Math" panose="02040503050406030204" pitchFamily="18" charset="0"/>
                              </a:rPr>
                              <m:t>𝑥</m:t>
                            </m:r>
                          </m:e>
                          <m:sub>
                            <m:r>
                              <a:rPr lang="fr-FR" sz="6000" b="0" i="1" smtClean="0">
                                <a:latin typeface="Cambria Math" panose="02040503050406030204" pitchFamily="18" charset="0"/>
                              </a:rPr>
                              <m:t>𝑛</m:t>
                            </m:r>
                          </m:sub>
                        </m:sSub>
                        <m:r>
                          <a:rPr lang="fr-FR" sz="6000" b="0" i="1" smtClean="0">
                            <a:latin typeface="Cambria Math" panose="02040503050406030204" pitchFamily="18" charset="0"/>
                          </a:rPr>
                          <m:t>,</m:t>
                        </m:r>
                        <m:sSub>
                          <m:sSubPr>
                            <m:ctrlPr>
                              <a:rPr lang="fr-FR" sz="6000" b="0" i="1" smtClean="0">
                                <a:latin typeface="Cambria Math" panose="02040503050406030204" pitchFamily="18" charset="0"/>
                              </a:rPr>
                            </m:ctrlPr>
                          </m:sSubPr>
                          <m:e>
                            <m:r>
                              <a:rPr lang="fr-FR" sz="6000" b="0" i="1" smtClean="0">
                                <a:latin typeface="Cambria Math" panose="02040503050406030204" pitchFamily="18" charset="0"/>
                              </a:rPr>
                              <m:t>𝑦</m:t>
                            </m:r>
                          </m:e>
                          <m:sub>
                            <m:r>
                              <a:rPr lang="fr-FR" sz="6000" b="0" i="1" smtClean="0">
                                <a:latin typeface="Cambria Math" panose="02040503050406030204" pitchFamily="18" charset="0"/>
                              </a:rPr>
                              <m:t>𝑛</m:t>
                            </m:r>
                          </m:sub>
                        </m:sSub>
                      </m:e>
                    </m:d>
                  </m:oMath>
                </a14:m>
                <a:r>
                  <a:rPr lang="fr-FR" sz="6000" dirty="0"/>
                  <a:t> dans un repère du plan est appelé nuage de points de la série. </a:t>
                </a:r>
              </a:p>
              <a:p>
                <a:pPr marL="0" indent="0">
                  <a:lnSpc>
                    <a:spcPct val="150000"/>
                  </a:lnSpc>
                  <a:buNone/>
                </a:pPr>
                <a:br>
                  <a:rPr lang="fr-FR" sz="2400" dirty="0"/>
                </a:br>
                <a:br>
                  <a:rPr lang="fr-FR" sz="2400" dirty="0">
                    <a:solidFill>
                      <a:srgbClr val="FF0000"/>
                    </a:solidFill>
                  </a:rPr>
                </a:br>
                <a:br>
                  <a:rPr lang="fr-FR" sz="2400" dirty="0"/>
                </a:br>
                <a:endParaRPr lang="fr-FR" sz="2400"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xfrm>
                <a:off x="838200" y="309094"/>
                <a:ext cx="10515600" cy="6284890"/>
              </a:xfrm>
              <a:blipFill>
                <a:blip r:embed="rId2"/>
                <a:stretch>
                  <a:fillRect l="-1913" r="-2261"/>
                </a:stretch>
              </a:blipFill>
            </p:spPr>
            <p:txBody>
              <a:bodyPr/>
              <a:lstStyle/>
              <a:p>
                <a:r>
                  <a:rPr lang="fr-FR">
                    <a:noFill/>
                  </a:rPr>
                  <a:t> </a:t>
                </a:r>
              </a:p>
            </p:txBody>
          </p:sp>
        </mc:Fallback>
      </mc:AlternateContent>
    </p:spTree>
    <p:extLst>
      <p:ext uri="{BB962C8B-B14F-4D97-AF65-F5344CB8AC3E}">
        <p14:creationId xmlns:p14="http://schemas.microsoft.com/office/powerpoint/2010/main" val="300582955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838</TotalTime>
  <Words>1211</Words>
  <Application>Microsoft Office PowerPoint</Application>
  <PresentationFormat>Grand écran</PresentationFormat>
  <Paragraphs>189</Paragraphs>
  <Slides>28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28</vt:i4>
      </vt:variant>
    </vt:vector>
  </HeadingPairs>
  <TitlesOfParts>
    <vt:vector size="35" baseType="lpstr">
      <vt:lpstr>Algerian</vt:lpstr>
      <vt:lpstr>Arial</vt:lpstr>
      <vt:lpstr>Calibri</vt:lpstr>
      <vt:lpstr>Calibri Light</vt:lpstr>
      <vt:lpstr>Cambria Math</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CtrlSoft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3. analyse bi-variée</dc:title>
  <dc:creator>lenovo</dc:creator>
  <cp:lastModifiedBy>pc</cp:lastModifiedBy>
  <cp:revision>68</cp:revision>
  <dcterms:created xsi:type="dcterms:W3CDTF">2023-04-29T13:41:54Z</dcterms:created>
  <dcterms:modified xsi:type="dcterms:W3CDTF">2025-02-18T12:52:28Z</dcterms:modified>
</cp:coreProperties>
</file>