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08AD51D3-A40F-4A68-A1F2-6EDED87393EA}" type="datetimeFigureOut">
              <a:rPr lang="fr-FR" smtClean="0"/>
              <a:t>25/02/2025</a:t>
            </a:fld>
            <a:endParaRPr lang="fr-FR"/>
          </a:p>
        </p:txBody>
      </p:sp>
      <p:sp>
        <p:nvSpPr>
          <p:cNvPr id="5" name="Footer Placeholder 4"/>
          <p:cNvSpPr>
            <a:spLocks noGrp="1"/>
          </p:cNvSpPr>
          <p:nvPr>
            <p:ph type="ftr" sz="quarter" idx="11"/>
          </p:nvPr>
        </p:nvSpPr>
        <p:spPr/>
        <p:txBody>
          <a:bodyPr/>
          <a:lstStyle/>
          <a:p>
            <a:endParaRPr lang="fr-F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38832A5-7FA5-4C95-A977-988E729D0261}" type="slidenum">
              <a:rPr lang="fr-FR" smtClean="0"/>
              <a:t>‹N°›</a:t>
            </a:fld>
            <a:endParaRPr lang="fr-FR"/>
          </a:p>
        </p:txBody>
      </p:sp>
    </p:spTree>
    <p:extLst>
      <p:ext uri="{BB962C8B-B14F-4D97-AF65-F5344CB8AC3E}">
        <p14:creationId xmlns:p14="http://schemas.microsoft.com/office/powerpoint/2010/main" val="29566926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08AD51D3-A40F-4A68-A1F2-6EDED87393EA}" type="datetimeFigureOut">
              <a:rPr lang="fr-FR" smtClean="0"/>
              <a:t>25/02/2025</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38832A5-7FA5-4C95-A977-988E729D0261}" type="slidenum">
              <a:rPr lang="fr-FR" smtClean="0"/>
              <a:t>‹N°›</a:t>
            </a:fld>
            <a:endParaRPr lang="fr-FR"/>
          </a:p>
        </p:txBody>
      </p:sp>
    </p:spTree>
    <p:extLst>
      <p:ext uri="{BB962C8B-B14F-4D97-AF65-F5344CB8AC3E}">
        <p14:creationId xmlns:p14="http://schemas.microsoft.com/office/powerpoint/2010/main" val="2647864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08AD51D3-A40F-4A68-A1F2-6EDED87393EA}" type="datetimeFigureOut">
              <a:rPr lang="fr-FR" smtClean="0"/>
              <a:t>25/02/2025</a:t>
            </a:fld>
            <a:endParaRPr lang="fr-FR"/>
          </a:p>
        </p:txBody>
      </p:sp>
      <p:sp>
        <p:nvSpPr>
          <p:cNvPr id="5" name="Footer Placeholder 4"/>
          <p:cNvSpPr>
            <a:spLocks noGrp="1"/>
          </p:cNvSpPr>
          <p:nvPr>
            <p:ph type="ftr" sz="quarter" idx="11"/>
          </p:nvPr>
        </p:nvSpPr>
        <p:spPr/>
        <p:txBody>
          <a:bodyPr/>
          <a:lstStyle/>
          <a:p>
            <a:endParaRPr lang="fr-F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38832A5-7FA5-4C95-A977-988E729D0261}" type="slidenum">
              <a:rPr lang="fr-FR" smtClean="0"/>
              <a:t>‹N°›</a:t>
            </a:fld>
            <a:endParaRPr lang="fr-F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679998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08AD51D3-A40F-4A68-A1F2-6EDED87393EA}" type="datetimeFigureOut">
              <a:rPr lang="fr-FR" smtClean="0"/>
              <a:t>25/02/2025</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38832A5-7FA5-4C95-A977-988E729D0261}" type="slidenum">
              <a:rPr lang="fr-FR" smtClean="0"/>
              <a:t>‹N°›</a:t>
            </a:fld>
            <a:endParaRPr lang="fr-FR"/>
          </a:p>
        </p:txBody>
      </p:sp>
    </p:spTree>
    <p:extLst>
      <p:ext uri="{BB962C8B-B14F-4D97-AF65-F5344CB8AC3E}">
        <p14:creationId xmlns:p14="http://schemas.microsoft.com/office/powerpoint/2010/main" val="22992223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08AD51D3-A40F-4A68-A1F2-6EDED87393EA}" type="datetimeFigureOut">
              <a:rPr lang="fr-FR" smtClean="0"/>
              <a:t>25/02/2025</a:t>
            </a:fld>
            <a:endParaRPr lang="fr-FR"/>
          </a:p>
        </p:txBody>
      </p:sp>
      <p:sp>
        <p:nvSpPr>
          <p:cNvPr id="6" name="Footer Placeholder 5"/>
          <p:cNvSpPr>
            <a:spLocks noGrp="1"/>
          </p:cNvSpPr>
          <p:nvPr>
            <p:ph type="ftr" sz="quarter" idx="11"/>
          </p:nvPr>
        </p:nvSpPr>
        <p:spPr/>
        <p:txBody>
          <a:bodyPr/>
          <a:lstStyle/>
          <a:p>
            <a:endParaRPr lang="fr-F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38832A5-7FA5-4C95-A977-988E729D0261}" type="slidenum">
              <a:rPr lang="fr-FR" smtClean="0"/>
              <a:t>‹N°›</a:t>
            </a:fld>
            <a:endParaRPr lang="fr-F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402016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08AD51D3-A40F-4A68-A1F2-6EDED87393EA}" type="datetimeFigureOut">
              <a:rPr lang="fr-FR" smtClean="0"/>
              <a:t>25/02/2025</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38832A5-7FA5-4C95-A977-988E729D0261}" type="slidenum">
              <a:rPr lang="fr-FR" smtClean="0"/>
              <a:t>‹N°›</a:t>
            </a:fld>
            <a:endParaRPr lang="fr-FR"/>
          </a:p>
        </p:txBody>
      </p:sp>
    </p:spTree>
    <p:extLst>
      <p:ext uri="{BB962C8B-B14F-4D97-AF65-F5344CB8AC3E}">
        <p14:creationId xmlns:p14="http://schemas.microsoft.com/office/powerpoint/2010/main" val="23838773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08AD51D3-A40F-4A68-A1F2-6EDED87393EA}" type="datetimeFigureOut">
              <a:rPr lang="fr-FR" smtClean="0"/>
              <a:t>25/02/2025</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38832A5-7FA5-4C95-A977-988E729D0261}" type="slidenum">
              <a:rPr lang="fr-FR" smtClean="0"/>
              <a:t>‹N°›</a:t>
            </a:fld>
            <a:endParaRPr lang="fr-FR"/>
          </a:p>
        </p:txBody>
      </p:sp>
    </p:spTree>
    <p:extLst>
      <p:ext uri="{BB962C8B-B14F-4D97-AF65-F5344CB8AC3E}">
        <p14:creationId xmlns:p14="http://schemas.microsoft.com/office/powerpoint/2010/main" val="30581070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08AD51D3-A40F-4A68-A1F2-6EDED87393EA}" type="datetimeFigureOut">
              <a:rPr lang="fr-FR" smtClean="0"/>
              <a:t>25/02/2025</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38832A5-7FA5-4C95-A977-988E729D0261}" type="slidenum">
              <a:rPr lang="fr-FR" smtClean="0"/>
              <a:t>‹N°›</a:t>
            </a:fld>
            <a:endParaRPr lang="fr-FR"/>
          </a:p>
        </p:txBody>
      </p:sp>
    </p:spTree>
    <p:extLst>
      <p:ext uri="{BB962C8B-B14F-4D97-AF65-F5344CB8AC3E}">
        <p14:creationId xmlns:p14="http://schemas.microsoft.com/office/powerpoint/2010/main" val="31294794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08AD51D3-A40F-4A68-A1F2-6EDED87393EA}" type="datetimeFigureOut">
              <a:rPr lang="fr-FR" smtClean="0"/>
              <a:t>25/02/2025</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38832A5-7FA5-4C95-A977-988E729D0261}" type="slidenum">
              <a:rPr lang="fr-FR" smtClean="0"/>
              <a:t>‹N°›</a:t>
            </a:fld>
            <a:endParaRPr lang="fr-FR"/>
          </a:p>
        </p:txBody>
      </p:sp>
    </p:spTree>
    <p:extLst>
      <p:ext uri="{BB962C8B-B14F-4D97-AF65-F5344CB8AC3E}">
        <p14:creationId xmlns:p14="http://schemas.microsoft.com/office/powerpoint/2010/main" val="342863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08AD51D3-A40F-4A68-A1F2-6EDED87393EA}" type="datetimeFigureOut">
              <a:rPr lang="fr-FR" smtClean="0"/>
              <a:t>25/02/2025</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38832A5-7FA5-4C95-A977-988E729D0261}" type="slidenum">
              <a:rPr lang="fr-FR" smtClean="0"/>
              <a:t>‹N°›</a:t>
            </a:fld>
            <a:endParaRPr lang="fr-FR"/>
          </a:p>
        </p:txBody>
      </p:sp>
    </p:spTree>
    <p:extLst>
      <p:ext uri="{BB962C8B-B14F-4D97-AF65-F5344CB8AC3E}">
        <p14:creationId xmlns:p14="http://schemas.microsoft.com/office/powerpoint/2010/main" val="32537908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08AD51D3-A40F-4A68-A1F2-6EDED87393EA}" type="datetimeFigureOut">
              <a:rPr lang="fr-FR" smtClean="0"/>
              <a:t>25/02/2025</a:t>
            </a:fld>
            <a:endParaRPr lang="fr-FR"/>
          </a:p>
        </p:txBody>
      </p:sp>
      <p:sp>
        <p:nvSpPr>
          <p:cNvPr id="6" name="Footer Placeholder 5"/>
          <p:cNvSpPr>
            <a:spLocks noGrp="1"/>
          </p:cNvSpPr>
          <p:nvPr>
            <p:ph type="ftr" sz="quarter" idx="11"/>
          </p:nvPr>
        </p:nvSpPr>
        <p:spPr/>
        <p:txBody>
          <a:bodyPr/>
          <a:lstStyle/>
          <a:p>
            <a:endParaRPr lang="fr-F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38832A5-7FA5-4C95-A977-988E729D0261}" type="slidenum">
              <a:rPr lang="fr-FR" smtClean="0"/>
              <a:t>‹N°›</a:t>
            </a:fld>
            <a:endParaRPr lang="fr-FR"/>
          </a:p>
        </p:txBody>
      </p:sp>
    </p:spTree>
    <p:extLst>
      <p:ext uri="{BB962C8B-B14F-4D97-AF65-F5344CB8AC3E}">
        <p14:creationId xmlns:p14="http://schemas.microsoft.com/office/powerpoint/2010/main" val="2810775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08AD51D3-A40F-4A68-A1F2-6EDED87393EA}" type="datetimeFigureOut">
              <a:rPr lang="fr-FR" smtClean="0"/>
              <a:t>25/02/2025</a:t>
            </a:fld>
            <a:endParaRPr lang="fr-FR"/>
          </a:p>
        </p:txBody>
      </p:sp>
      <p:sp>
        <p:nvSpPr>
          <p:cNvPr id="8" name="Footer Placeholder 7"/>
          <p:cNvSpPr>
            <a:spLocks noGrp="1"/>
          </p:cNvSpPr>
          <p:nvPr>
            <p:ph type="ftr" sz="quarter" idx="11"/>
          </p:nvPr>
        </p:nvSpPr>
        <p:spPr/>
        <p:txBody>
          <a:bodyPr/>
          <a:lstStyle/>
          <a:p>
            <a:endParaRPr lang="fr-F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38832A5-7FA5-4C95-A977-988E729D0261}" type="slidenum">
              <a:rPr lang="fr-FR" smtClean="0"/>
              <a:t>‹N°›</a:t>
            </a:fld>
            <a:endParaRPr lang="fr-FR"/>
          </a:p>
        </p:txBody>
      </p:sp>
    </p:spTree>
    <p:extLst>
      <p:ext uri="{BB962C8B-B14F-4D97-AF65-F5344CB8AC3E}">
        <p14:creationId xmlns:p14="http://schemas.microsoft.com/office/powerpoint/2010/main" val="167586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08AD51D3-A40F-4A68-A1F2-6EDED87393EA}" type="datetimeFigureOut">
              <a:rPr lang="fr-FR" smtClean="0"/>
              <a:t>25/02/2025</a:t>
            </a:fld>
            <a:endParaRPr lang="fr-FR"/>
          </a:p>
        </p:txBody>
      </p:sp>
      <p:sp>
        <p:nvSpPr>
          <p:cNvPr id="4" name="Footer Placeholder 3"/>
          <p:cNvSpPr>
            <a:spLocks noGrp="1"/>
          </p:cNvSpPr>
          <p:nvPr>
            <p:ph type="ftr" sz="quarter" idx="11"/>
          </p:nvPr>
        </p:nvSpPr>
        <p:spPr/>
        <p:txBody>
          <a:bodyPr/>
          <a:lstStyle/>
          <a:p>
            <a:endParaRPr lang="fr-F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38832A5-7FA5-4C95-A977-988E729D0261}" type="slidenum">
              <a:rPr lang="fr-FR" smtClean="0"/>
              <a:t>‹N°›</a:t>
            </a:fld>
            <a:endParaRPr lang="fr-FR"/>
          </a:p>
        </p:txBody>
      </p:sp>
    </p:spTree>
    <p:extLst>
      <p:ext uri="{BB962C8B-B14F-4D97-AF65-F5344CB8AC3E}">
        <p14:creationId xmlns:p14="http://schemas.microsoft.com/office/powerpoint/2010/main" val="37808937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AD51D3-A40F-4A68-A1F2-6EDED87393EA}" type="datetimeFigureOut">
              <a:rPr lang="fr-FR" smtClean="0"/>
              <a:t>25/02/2025</a:t>
            </a:fld>
            <a:endParaRPr lang="fr-FR"/>
          </a:p>
        </p:txBody>
      </p:sp>
      <p:sp>
        <p:nvSpPr>
          <p:cNvPr id="3" name="Footer Placeholder 2"/>
          <p:cNvSpPr>
            <a:spLocks noGrp="1"/>
          </p:cNvSpPr>
          <p:nvPr>
            <p:ph type="ftr" sz="quarter" idx="11"/>
          </p:nvPr>
        </p:nvSpPr>
        <p:spPr/>
        <p:txBody>
          <a:bodyPr/>
          <a:lstStyle/>
          <a:p>
            <a:endParaRPr lang="fr-F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38832A5-7FA5-4C95-A977-988E729D0261}" type="slidenum">
              <a:rPr lang="fr-FR" smtClean="0"/>
              <a:t>‹N°›</a:t>
            </a:fld>
            <a:endParaRPr lang="fr-FR"/>
          </a:p>
        </p:txBody>
      </p:sp>
    </p:spTree>
    <p:extLst>
      <p:ext uri="{BB962C8B-B14F-4D97-AF65-F5344CB8AC3E}">
        <p14:creationId xmlns:p14="http://schemas.microsoft.com/office/powerpoint/2010/main" val="968272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08AD51D3-A40F-4A68-A1F2-6EDED87393EA}" type="datetimeFigureOut">
              <a:rPr lang="fr-FR" smtClean="0"/>
              <a:t>25/02/2025</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38832A5-7FA5-4C95-A977-988E729D0261}" type="slidenum">
              <a:rPr lang="fr-FR" smtClean="0"/>
              <a:t>‹N°›</a:t>
            </a:fld>
            <a:endParaRPr lang="fr-FR"/>
          </a:p>
        </p:txBody>
      </p:sp>
    </p:spTree>
    <p:extLst>
      <p:ext uri="{BB962C8B-B14F-4D97-AF65-F5344CB8AC3E}">
        <p14:creationId xmlns:p14="http://schemas.microsoft.com/office/powerpoint/2010/main" val="4221661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08AD51D3-A40F-4A68-A1F2-6EDED87393EA}" type="datetimeFigureOut">
              <a:rPr lang="fr-FR" smtClean="0"/>
              <a:t>25/02/2025</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38832A5-7FA5-4C95-A977-988E729D0261}" type="slidenum">
              <a:rPr lang="fr-FR" smtClean="0"/>
              <a:t>‹N°›</a:t>
            </a:fld>
            <a:endParaRPr lang="fr-FR"/>
          </a:p>
        </p:txBody>
      </p:sp>
    </p:spTree>
    <p:extLst>
      <p:ext uri="{BB962C8B-B14F-4D97-AF65-F5344CB8AC3E}">
        <p14:creationId xmlns:p14="http://schemas.microsoft.com/office/powerpoint/2010/main" val="312285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08AD51D3-A40F-4A68-A1F2-6EDED87393EA}" type="datetimeFigureOut">
              <a:rPr lang="fr-FR" smtClean="0"/>
              <a:t>25/02/2025</a:t>
            </a:fld>
            <a:endParaRPr lang="fr-F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38832A5-7FA5-4C95-A977-988E729D0261}" type="slidenum">
              <a:rPr lang="fr-FR" smtClean="0"/>
              <a:t>‹N°›</a:t>
            </a:fld>
            <a:endParaRPr lang="fr-FR"/>
          </a:p>
        </p:txBody>
      </p:sp>
    </p:spTree>
    <p:extLst>
      <p:ext uri="{BB962C8B-B14F-4D97-AF65-F5344CB8AC3E}">
        <p14:creationId xmlns:p14="http://schemas.microsoft.com/office/powerpoint/2010/main" val="7895225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957589" y="2807595"/>
            <a:ext cx="8693240" cy="830997"/>
          </a:xfrm>
          <a:prstGeom prst="rect">
            <a:avLst/>
          </a:prstGeom>
          <a:noFill/>
        </p:spPr>
        <p:txBody>
          <a:bodyPr wrap="square" rtlCol="0">
            <a:spAutoFit/>
          </a:bodyPr>
          <a:lstStyle/>
          <a:p>
            <a:pPr algn="ctr"/>
            <a:r>
              <a:rPr lang="fr-FR" sz="2400" b="1" dirty="0" smtClean="0"/>
              <a:t>Chapitre 1: Mécanismes physiques de déformation et de rupture</a:t>
            </a:r>
            <a:endParaRPr lang="fr-FR" sz="2400" b="1" dirty="0"/>
          </a:p>
        </p:txBody>
      </p:sp>
    </p:spTree>
    <p:extLst>
      <p:ext uri="{BB962C8B-B14F-4D97-AF65-F5344CB8AC3E}">
        <p14:creationId xmlns:p14="http://schemas.microsoft.com/office/powerpoint/2010/main" val="10241148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47411" y="797348"/>
            <a:ext cx="2363147" cy="400110"/>
          </a:xfrm>
          <a:prstGeom prst="rect">
            <a:avLst/>
          </a:prstGeom>
        </p:spPr>
        <p:txBody>
          <a:bodyPr wrap="none">
            <a:spAutoFit/>
          </a:bodyPr>
          <a:lstStyle/>
          <a:p>
            <a:r>
              <a:rPr lang="fr-FR" sz="2000" b="1" dirty="0" smtClean="0">
                <a:latin typeface="Cambria,Bold"/>
              </a:rPr>
              <a:t>b/ Rupture </a:t>
            </a:r>
            <a:r>
              <a:rPr lang="fr-FR" sz="2000" b="1" dirty="0">
                <a:latin typeface="Cambria,Bold"/>
              </a:rPr>
              <a:t>ductile</a:t>
            </a:r>
            <a:endParaRPr lang="fr-FR" sz="2000" dirty="0"/>
          </a:p>
        </p:txBody>
      </p:sp>
      <p:sp>
        <p:nvSpPr>
          <p:cNvPr id="5" name="Rectangle 4"/>
          <p:cNvSpPr/>
          <p:nvPr/>
        </p:nvSpPr>
        <p:spPr>
          <a:xfrm>
            <a:off x="1162557" y="1334887"/>
            <a:ext cx="10776157" cy="3074624"/>
          </a:xfrm>
          <a:prstGeom prst="rect">
            <a:avLst/>
          </a:prstGeom>
        </p:spPr>
        <p:txBody>
          <a:bodyPr wrap="square">
            <a:spAutoFit/>
          </a:bodyPr>
          <a:lstStyle/>
          <a:p>
            <a:pPr>
              <a:lnSpc>
                <a:spcPct val="200000"/>
              </a:lnSpc>
            </a:pPr>
            <a:r>
              <a:rPr lang="fr-FR" sz="2000" b="1" dirty="0">
                <a:latin typeface="Arial" panose="020B0604020202020204" pitchFamily="34" charset="0"/>
                <a:cs typeface="Arial" panose="020B0604020202020204" pitchFamily="34" charset="0"/>
              </a:rPr>
              <a:t>La rupture ductile est le résultat de l'instabilité des très grandes déformations </a:t>
            </a:r>
            <a:r>
              <a:rPr lang="fr-FR" sz="2000" b="1" dirty="0" smtClean="0">
                <a:latin typeface="Arial" panose="020B0604020202020204" pitchFamily="34" charset="0"/>
                <a:cs typeface="Arial" panose="020B0604020202020204" pitchFamily="34" charset="0"/>
              </a:rPr>
              <a:t>locales qui </a:t>
            </a:r>
            <a:r>
              <a:rPr lang="fr-FR" sz="2000" b="1" dirty="0">
                <a:latin typeface="Arial" panose="020B0604020202020204" pitchFamily="34" charset="0"/>
                <a:cs typeface="Arial" panose="020B0604020202020204" pitchFamily="34" charset="0"/>
              </a:rPr>
              <a:t>se produisent au voisinage des défauts cristallins dans un matériau. Selon la </a:t>
            </a:r>
            <a:r>
              <a:rPr lang="fr-FR" sz="2000" b="1" dirty="0" smtClean="0">
                <a:latin typeface="Arial" panose="020B0604020202020204" pitchFamily="34" charset="0"/>
                <a:cs typeface="Arial" panose="020B0604020202020204" pitchFamily="34" charset="0"/>
              </a:rPr>
              <a:t>densité </a:t>
            </a:r>
            <a:r>
              <a:rPr lang="fr-FR" sz="2000" b="1" dirty="0">
                <a:latin typeface="Arial" panose="020B0604020202020204" pitchFamily="34" charset="0"/>
                <a:cs typeface="Arial" panose="020B0604020202020204" pitchFamily="34" charset="0"/>
              </a:rPr>
              <a:t>et la nature de ces défauts, la déformation macroscopique globale peut être </a:t>
            </a:r>
            <a:r>
              <a:rPr lang="fr-FR" sz="2000" b="1" dirty="0" smtClean="0">
                <a:latin typeface="Arial" panose="020B0604020202020204" pitchFamily="34" charset="0"/>
                <a:cs typeface="Arial" panose="020B0604020202020204" pitchFamily="34" charset="0"/>
              </a:rPr>
              <a:t>importante ou </a:t>
            </a:r>
            <a:r>
              <a:rPr lang="fr-FR" sz="2000" b="1" dirty="0">
                <a:latin typeface="Arial" panose="020B0604020202020204" pitchFamily="34" charset="0"/>
                <a:cs typeface="Arial" panose="020B0604020202020204" pitchFamily="34" charset="0"/>
              </a:rPr>
              <a:t>non. Par conséquent, un matériau présentant des faciès de rupture ductile </a:t>
            </a:r>
            <a:r>
              <a:rPr lang="fr-FR" sz="2000" b="1" dirty="0" smtClean="0">
                <a:latin typeface="Arial" panose="020B0604020202020204" pitchFamily="34" charset="0"/>
                <a:cs typeface="Arial" panose="020B0604020202020204" pitchFamily="34" charset="0"/>
              </a:rPr>
              <a:t>peut présenter </a:t>
            </a:r>
            <a:r>
              <a:rPr lang="fr-FR" sz="2000" b="1" dirty="0">
                <a:latin typeface="Arial" panose="020B0604020202020204" pitchFamily="34" charset="0"/>
                <a:cs typeface="Arial" panose="020B0604020202020204" pitchFamily="34" charset="0"/>
              </a:rPr>
              <a:t>un comportement global ductile ou fragile.</a:t>
            </a:r>
          </a:p>
        </p:txBody>
      </p:sp>
    </p:spTree>
    <p:extLst>
      <p:ext uri="{BB962C8B-B14F-4D97-AF65-F5344CB8AC3E}">
        <p14:creationId xmlns:p14="http://schemas.microsoft.com/office/powerpoint/2010/main" val="20461756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68501" y="745832"/>
            <a:ext cx="3159839" cy="461665"/>
          </a:xfrm>
          <a:prstGeom prst="rect">
            <a:avLst/>
          </a:prstGeom>
        </p:spPr>
        <p:txBody>
          <a:bodyPr wrap="none">
            <a:spAutoFit/>
          </a:bodyPr>
          <a:lstStyle/>
          <a:p>
            <a:r>
              <a:rPr lang="fr-FR" sz="2400" b="1" dirty="0" smtClean="0">
                <a:latin typeface="Arial" panose="020B0604020202020204" pitchFamily="34" charset="0"/>
                <a:cs typeface="Arial" panose="020B0604020202020204" pitchFamily="34" charset="0"/>
              </a:rPr>
              <a:t>4/ Métaux </a:t>
            </a:r>
            <a:r>
              <a:rPr lang="fr-FR" sz="2400" b="1" dirty="0">
                <a:latin typeface="Arial" panose="020B0604020202020204" pitchFamily="34" charset="0"/>
                <a:cs typeface="Arial" panose="020B0604020202020204" pitchFamily="34" charset="0"/>
              </a:rPr>
              <a:t>et alliages</a:t>
            </a:r>
          </a:p>
        </p:txBody>
      </p:sp>
      <p:sp>
        <p:nvSpPr>
          <p:cNvPr id="5" name="Rectangle 4"/>
          <p:cNvSpPr/>
          <p:nvPr/>
        </p:nvSpPr>
        <p:spPr>
          <a:xfrm>
            <a:off x="935565" y="1492807"/>
            <a:ext cx="4576894" cy="369332"/>
          </a:xfrm>
          <a:prstGeom prst="rect">
            <a:avLst/>
          </a:prstGeom>
        </p:spPr>
        <p:txBody>
          <a:bodyPr wrap="none">
            <a:spAutoFit/>
          </a:bodyPr>
          <a:lstStyle/>
          <a:p>
            <a:r>
              <a:rPr lang="fr-FR" b="1" i="1" dirty="0">
                <a:solidFill>
                  <a:srgbClr val="00B0F0"/>
                </a:solidFill>
              </a:rPr>
              <a:t>Mécanismes physiques de déformation</a:t>
            </a:r>
          </a:p>
        </p:txBody>
      </p:sp>
      <p:sp>
        <p:nvSpPr>
          <p:cNvPr id="6" name="Rectangle 5"/>
          <p:cNvSpPr/>
          <p:nvPr/>
        </p:nvSpPr>
        <p:spPr>
          <a:xfrm>
            <a:off x="1119955" y="2004794"/>
            <a:ext cx="3100529" cy="369332"/>
          </a:xfrm>
          <a:prstGeom prst="rect">
            <a:avLst/>
          </a:prstGeom>
        </p:spPr>
        <p:txBody>
          <a:bodyPr wrap="none">
            <a:spAutoFit/>
          </a:bodyPr>
          <a:lstStyle/>
          <a:p>
            <a:r>
              <a:rPr lang="fr-FR" dirty="0"/>
              <a:t> </a:t>
            </a:r>
            <a:r>
              <a:rPr lang="fr-FR" b="1" i="1" u="sng" dirty="0"/>
              <a:t>Déformation élastique : </a:t>
            </a:r>
          </a:p>
        </p:txBody>
      </p:sp>
      <p:sp>
        <p:nvSpPr>
          <p:cNvPr id="7" name="Rectangle 6"/>
          <p:cNvSpPr/>
          <p:nvPr/>
        </p:nvSpPr>
        <p:spPr>
          <a:xfrm>
            <a:off x="1373746" y="2374126"/>
            <a:ext cx="10500575" cy="1200329"/>
          </a:xfrm>
          <a:prstGeom prst="rect">
            <a:avLst/>
          </a:prstGeom>
        </p:spPr>
        <p:txBody>
          <a:bodyPr wrap="square">
            <a:spAutoFit/>
          </a:bodyPr>
          <a:lstStyle/>
          <a:p>
            <a:pPr>
              <a:lnSpc>
                <a:spcPct val="200000"/>
              </a:lnSpc>
            </a:pPr>
            <a:r>
              <a:rPr lang="fr-FR" b="1" dirty="0" smtClean="0"/>
              <a:t>Dans </a:t>
            </a:r>
            <a:r>
              <a:rPr lang="fr-FR" b="1" dirty="0"/>
              <a:t>une déformation élastique pure, la configuration initiale des atomes est retrouvée après cessation de la sollicitation</a:t>
            </a:r>
          </a:p>
        </p:txBody>
      </p:sp>
      <p:sp>
        <p:nvSpPr>
          <p:cNvPr id="8" name="Rectangle 7"/>
          <p:cNvSpPr/>
          <p:nvPr/>
        </p:nvSpPr>
        <p:spPr>
          <a:xfrm>
            <a:off x="1218539" y="4080570"/>
            <a:ext cx="2903359" cy="369332"/>
          </a:xfrm>
          <a:prstGeom prst="rect">
            <a:avLst/>
          </a:prstGeom>
        </p:spPr>
        <p:txBody>
          <a:bodyPr wrap="none">
            <a:spAutoFit/>
          </a:bodyPr>
          <a:lstStyle/>
          <a:p>
            <a:r>
              <a:rPr lang="fr-FR" dirty="0"/>
              <a:t> </a:t>
            </a:r>
            <a:r>
              <a:rPr lang="fr-FR" b="1" u="sng" dirty="0"/>
              <a:t>Dilatation thermique : </a:t>
            </a:r>
          </a:p>
        </p:txBody>
      </p:sp>
      <p:sp>
        <p:nvSpPr>
          <p:cNvPr id="9" name="Rectangle 8"/>
          <p:cNvSpPr/>
          <p:nvPr/>
        </p:nvSpPr>
        <p:spPr>
          <a:xfrm>
            <a:off x="1283895" y="4599712"/>
            <a:ext cx="10590426" cy="1667059"/>
          </a:xfrm>
          <a:prstGeom prst="rect">
            <a:avLst/>
          </a:prstGeom>
        </p:spPr>
        <p:txBody>
          <a:bodyPr wrap="square">
            <a:spAutoFit/>
          </a:bodyPr>
          <a:lstStyle/>
          <a:p>
            <a:pPr>
              <a:lnSpc>
                <a:spcPct val="200000"/>
              </a:lnSpc>
            </a:pPr>
            <a:r>
              <a:rPr lang="fr-FR" b="1" dirty="0"/>
              <a:t>une augmentation de température dilate le réseau cristallin. </a:t>
            </a:r>
            <a:r>
              <a:rPr lang="fr-FR" b="1" dirty="0"/>
              <a:t>Cela se traduit par </a:t>
            </a:r>
            <a:r>
              <a:rPr lang="fr-FR" b="1" dirty="0" smtClean="0"/>
              <a:t>une déformation </a:t>
            </a:r>
            <a:r>
              <a:rPr lang="fr-FR" b="1" dirty="0"/>
              <a:t>ou dilatation thermique sans effort mécanique appliqué. </a:t>
            </a:r>
            <a:r>
              <a:rPr lang="fr-FR" b="1" dirty="0"/>
              <a:t>un retour à la température initiale (de référence) annule cette dilatation thermique.</a:t>
            </a:r>
          </a:p>
        </p:txBody>
      </p:sp>
    </p:spTree>
    <p:extLst>
      <p:ext uri="{BB962C8B-B14F-4D97-AF65-F5344CB8AC3E}">
        <p14:creationId xmlns:p14="http://schemas.microsoft.com/office/powerpoint/2010/main" val="19621466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676062" y="810226"/>
            <a:ext cx="3430747" cy="369332"/>
          </a:xfrm>
          <a:prstGeom prst="rect">
            <a:avLst/>
          </a:prstGeom>
        </p:spPr>
        <p:txBody>
          <a:bodyPr wrap="none">
            <a:spAutoFit/>
          </a:bodyPr>
          <a:lstStyle/>
          <a:p>
            <a:r>
              <a:rPr lang="fr-FR" b="1" u="sng" dirty="0"/>
              <a:t> Déformation permanente :</a:t>
            </a:r>
          </a:p>
        </p:txBody>
      </p:sp>
      <p:sp>
        <p:nvSpPr>
          <p:cNvPr id="6" name="Rectangle 5"/>
          <p:cNvSpPr/>
          <p:nvPr/>
        </p:nvSpPr>
        <p:spPr>
          <a:xfrm>
            <a:off x="1534393" y="1350933"/>
            <a:ext cx="9953561" cy="1666162"/>
          </a:xfrm>
          <a:prstGeom prst="rect">
            <a:avLst/>
          </a:prstGeom>
        </p:spPr>
        <p:txBody>
          <a:bodyPr wrap="square">
            <a:spAutoFit/>
          </a:bodyPr>
          <a:lstStyle/>
          <a:p>
            <a:pPr algn="just">
              <a:lnSpc>
                <a:spcPct val="200000"/>
              </a:lnSpc>
            </a:pPr>
            <a:r>
              <a:rPr lang="fr-FR" b="1" dirty="0"/>
              <a:t>Dans les matériaux métalliques, les deux mécanismes : maclage et glissement, constituent des déformations hétérogènes à l’échelle du cristal mais que l’on considérera comme homogène à l’échelle macroscopique.</a:t>
            </a:r>
          </a:p>
        </p:txBody>
      </p:sp>
      <p:sp>
        <p:nvSpPr>
          <p:cNvPr id="7" name="Rectangle 6"/>
          <p:cNvSpPr/>
          <p:nvPr/>
        </p:nvSpPr>
        <p:spPr>
          <a:xfrm>
            <a:off x="1534393" y="3373123"/>
            <a:ext cx="3991798" cy="369332"/>
          </a:xfrm>
          <a:prstGeom prst="rect">
            <a:avLst/>
          </a:prstGeom>
        </p:spPr>
        <p:txBody>
          <a:bodyPr wrap="none">
            <a:spAutoFit/>
          </a:bodyPr>
          <a:lstStyle/>
          <a:p>
            <a:r>
              <a:rPr lang="fr-FR" b="1" i="1" dirty="0">
                <a:solidFill>
                  <a:srgbClr val="00B0F0"/>
                </a:solidFill>
              </a:rPr>
              <a:t>Mécanismes physiques de rupture</a:t>
            </a:r>
          </a:p>
        </p:txBody>
      </p:sp>
      <p:sp>
        <p:nvSpPr>
          <p:cNvPr id="8" name="Rectangle 7"/>
          <p:cNvSpPr/>
          <p:nvPr/>
        </p:nvSpPr>
        <p:spPr>
          <a:xfrm>
            <a:off x="2436082" y="3913817"/>
            <a:ext cx="2188420" cy="369332"/>
          </a:xfrm>
          <a:prstGeom prst="rect">
            <a:avLst/>
          </a:prstGeom>
        </p:spPr>
        <p:txBody>
          <a:bodyPr wrap="none">
            <a:spAutoFit/>
          </a:bodyPr>
          <a:lstStyle/>
          <a:p>
            <a:r>
              <a:rPr lang="fr-FR" b="1" dirty="0"/>
              <a:t> Rupture fragile </a:t>
            </a:r>
          </a:p>
        </p:txBody>
      </p:sp>
      <p:sp>
        <p:nvSpPr>
          <p:cNvPr id="9" name="Rectangle 8"/>
          <p:cNvSpPr/>
          <p:nvPr/>
        </p:nvSpPr>
        <p:spPr>
          <a:xfrm>
            <a:off x="2436082" y="4491896"/>
            <a:ext cx="2169184" cy="369332"/>
          </a:xfrm>
          <a:prstGeom prst="rect">
            <a:avLst/>
          </a:prstGeom>
        </p:spPr>
        <p:txBody>
          <a:bodyPr wrap="none">
            <a:spAutoFit/>
          </a:bodyPr>
          <a:lstStyle/>
          <a:p>
            <a:r>
              <a:rPr lang="fr-FR" dirty="0"/>
              <a:t> </a:t>
            </a:r>
            <a:r>
              <a:rPr lang="fr-FR" b="1" dirty="0"/>
              <a:t>Rupture </a:t>
            </a:r>
            <a:r>
              <a:rPr lang="fr-FR" b="1" dirty="0" smtClean="0"/>
              <a:t>ductile</a:t>
            </a:r>
            <a:endParaRPr lang="fr-FR" b="1" dirty="0"/>
          </a:p>
        </p:txBody>
      </p:sp>
    </p:spTree>
    <p:extLst>
      <p:ext uri="{BB962C8B-B14F-4D97-AF65-F5344CB8AC3E}">
        <p14:creationId xmlns:p14="http://schemas.microsoft.com/office/powerpoint/2010/main" val="3105232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60519" y="816877"/>
            <a:ext cx="3793026" cy="461665"/>
          </a:xfrm>
          <a:prstGeom prst="rect">
            <a:avLst/>
          </a:prstGeom>
        </p:spPr>
        <p:txBody>
          <a:bodyPr wrap="none">
            <a:spAutoFit/>
          </a:bodyPr>
          <a:lstStyle/>
          <a:p>
            <a:r>
              <a:rPr lang="fr-FR" sz="2400" b="1" dirty="0" smtClean="0"/>
              <a:t>1/ Classe des matériaux</a:t>
            </a:r>
            <a:endParaRPr lang="fr-FR" sz="2400" b="1" dirty="0"/>
          </a:p>
        </p:txBody>
      </p:sp>
      <p:sp>
        <p:nvSpPr>
          <p:cNvPr id="5" name="Rectangle 4"/>
          <p:cNvSpPr/>
          <p:nvPr/>
        </p:nvSpPr>
        <p:spPr>
          <a:xfrm>
            <a:off x="1232078" y="1322008"/>
            <a:ext cx="10629363" cy="1938992"/>
          </a:xfrm>
          <a:prstGeom prst="rect">
            <a:avLst/>
          </a:prstGeom>
        </p:spPr>
        <p:txBody>
          <a:bodyPr wrap="square">
            <a:spAutoFit/>
          </a:bodyPr>
          <a:lstStyle/>
          <a:p>
            <a:pPr algn="just">
              <a:lnSpc>
                <a:spcPct val="200000"/>
              </a:lnSpc>
            </a:pPr>
            <a:r>
              <a:rPr lang="fr-FR" sz="2000" b="1" dirty="0" smtClean="0">
                <a:latin typeface="Arial" panose="020B0604020202020204" pitchFamily="34" charset="0"/>
                <a:cs typeface="Arial" panose="020B0604020202020204" pitchFamily="34" charset="0"/>
              </a:rPr>
              <a:t>Les matériaux de structure peuvent être regroupés en quatre grandes catégories, en fonction du type de liaisons entre les atomes, dont les principales propriétés peuvent être résumées comme suit :</a:t>
            </a:r>
            <a:endParaRPr lang="fr-FR" sz="2000" b="1" dirty="0">
              <a:latin typeface="Arial" panose="020B0604020202020204" pitchFamily="34" charset="0"/>
              <a:cs typeface="Arial" panose="020B0604020202020204" pitchFamily="34" charset="0"/>
            </a:endParaRPr>
          </a:p>
        </p:txBody>
      </p:sp>
      <p:sp>
        <p:nvSpPr>
          <p:cNvPr id="6" name="Rectangle 5"/>
          <p:cNvSpPr/>
          <p:nvPr/>
        </p:nvSpPr>
        <p:spPr>
          <a:xfrm>
            <a:off x="1557488" y="3649356"/>
            <a:ext cx="2395207" cy="461665"/>
          </a:xfrm>
          <a:prstGeom prst="rect">
            <a:avLst/>
          </a:prstGeom>
        </p:spPr>
        <p:txBody>
          <a:bodyPr wrap="none">
            <a:spAutoFit/>
          </a:bodyPr>
          <a:lstStyle/>
          <a:p>
            <a:r>
              <a:rPr lang="fr-FR" sz="2400" b="1" dirty="0" smtClean="0"/>
              <a:t>a/ Les métaux </a:t>
            </a:r>
            <a:endParaRPr lang="fr-FR" sz="2400" b="1" dirty="0"/>
          </a:p>
        </p:txBody>
      </p:sp>
      <p:sp>
        <p:nvSpPr>
          <p:cNvPr id="7" name="Rectangle 6"/>
          <p:cNvSpPr/>
          <p:nvPr/>
        </p:nvSpPr>
        <p:spPr>
          <a:xfrm>
            <a:off x="1343526" y="4131795"/>
            <a:ext cx="10062691" cy="2169825"/>
          </a:xfrm>
          <a:prstGeom prst="rect">
            <a:avLst/>
          </a:prstGeom>
        </p:spPr>
        <p:txBody>
          <a:bodyPr wrap="square">
            <a:spAutoFit/>
          </a:bodyPr>
          <a:lstStyle/>
          <a:p>
            <a:pPr algn="just">
              <a:lnSpc>
                <a:spcPct val="150000"/>
              </a:lnSpc>
            </a:pPr>
            <a:r>
              <a:rPr lang="fr-FR" b="1" dirty="0" smtClean="0"/>
              <a:t>Ce sont les matériaux les plus couramment utilisés pour les applications structurales, principalement composés de métaux ferreux (90% de ferreux, les métaux non-ferreux étant des alliages d'Al, Cu, Ni et Ti). Ils présentent une grande capacité de déformation permanente (ductilité), ce qui permet de réaliser des opérations de mise en forme par déformation plastique (emboutissage, forge, estampage…) ou d'assemblage par</a:t>
            </a:r>
            <a:endParaRPr lang="fr-FR" b="1" dirty="0"/>
          </a:p>
        </p:txBody>
      </p:sp>
    </p:spTree>
    <p:extLst>
      <p:ext uri="{BB962C8B-B14F-4D97-AF65-F5344CB8AC3E}">
        <p14:creationId xmlns:p14="http://schemas.microsoft.com/office/powerpoint/2010/main" val="20226118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34355" y="747108"/>
            <a:ext cx="9908146" cy="1338828"/>
          </a:xfrm>
          <a:prstGeom prst="rect">
            <a:avLst/>
          </a:prstGeom>
        </p:spPr>
        <p:txBody>
          <a:bodyPr wrap="square">
            <a:spAutoFit/>
          </a:bodyPr>
          <a:lstStyle/>
          <a:p>
            <a:pPr algn="just">
              <a:lnSpc>
                <a:spcPct val="150000"/>
              </a:lnSpc>
            </a:pPr>
            <a:r>
              <a:rPr lang="fr-FR" b="1" dirty="0" smtClean="0"/>
              <a:t>déformation plastique (rivetage, soudage…), et leur confère une excellente résistance à la rupture en service. De plus, les matériaux métalliques sont denses et offrent de bonnes propriétés de conductivité thermique et électrique.</a:t>
            </a:r>
            <a:endParaRPr lang="fr-FR" b="1" dirty="0"/>
          </a:p>
        </p:txBody>
      </p:sp>
      <p:sp>
        <p:nvSpPr>
          <p:cNvPr id="5" name="Rectangle 4"/>
          <p:cNvSpPr/>
          <p:nvPr/>
        </p:nvSpPr>
        <p:spPr>
          <a:xfrm>
            <a:off x="1412383" y="2480263"/>
            <a:ext cx="2946640" cy="461665"/>
          </a:xfrm>
          <a:prstGeom prst="rect">
            <a:avLst/>
          </a:prstGeom>
        </p:spPr>
        <p:txBody>
          <a:bodyPr wrap="none">
            <a:spAutoFit/>
          </a:bodyPr>
          <a:lstStyle/>
          <a:p>
            <a:r>
              <a:rPr lang="fr-FR" sz="2400" b="1" dirty="0" smtClean="0"/>
              <a:t>b/ Les céramiques</a:t>
            </a:r>
            <a:endParaRPr lang="fr-FR" sz="2400" b="1" dirty="0"/>
          </a:p>
        </p:txBody>
      </p:sp>
      <p:sp>
        <p:nvSpPr>
          <p:cNvPr id="6" name="Rectangle 5"/>
          <p:cNvSpPr/>
          <p:nvPr/>
        </p:nvSpPr>
        <p:spPr>
          <a:xfrm>
            <a:off x="1412383" y="3243922"/>
            <a:ext cx="10230118" cy="2774157"/>
          </a:xfrm>
          <a:prstGeom prst="rect">
            <a:avLst/>
          </a:prstGeom>
        </p:spPr>
        <p:txBody>
          <a:bodyPr wrap="square">
            <a:spAutoFit/>
          </a:bodyPr>
          <a:lstStyle/>
          <a:p>
            <a:pPr algn="just">
              <a:lnSpc>
                <a:spcPct val="200000"/>
              </a:lnSpc>
            </a:pPr>
            <a:r>
              <a:rPr lang="fr-FR" b="1" dirty="0"/>
              <a:t>Il s'agit des matériaux les plus anciens et les plus fréquemment utilisés en génie civil (pierre, brique, verre…). Ils peuvent généralement être mis en œuvre sous forme pâteuse (comme le béton), et ne deviennent fragiles qu'après durcissement. Ces matériaux sont résistants à l'abrasion, mais sensibles aux chocs. Moins denses que les métaux, ils sont isolants thermiquement et électriquement, et sont généralement poreux et fragiles.</a:t>
            </a:r>
          </a:p>
        </p:txBody>
      </p:sp>
    </p:spTree>
    <p:extLst>
      <p:ext uri="{BB962C8B-B14F-4D97-AF65-F5344CB8AC3E}">
        <p14:creationId xmlns:p14="http://schemas.microsoft.com/office/powerpoint/2010/main" val="23546746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27154" y="797348"/>
            <a:ext cx="2860078" cy="461665"/>
          </a:xfrm>
          <a:prstGeom prst="rect">
            <a:avLst/>
          </a:prstGeom>
        </p:spPr>
        <p:txBody>
          <a:bodyPr wrap="none">
            <a:spAutoFit/>
          </a:bodyPr>
          <a:lstStyle/>
          <a:p>
            <a:r>
              <a:rPr lang="fr-FR" sz="2400" b="1" dirty="0" smtClean="0"/>
              <a:t>C/ Les polymères </a:t>
            </a:r>
            <a:endParaRPr lang="fr-FR" sz="2400" b="1" dirty="0"/>
          </a:p>
        </p:txBody>
      </p:sp>
      <p:sp>
        <p:nvSpPr>
          <p:cNvPr id="5" name="Rectangle 4"/>
          <p:cNvSpPr/>
          <p:nvPr/>
        </p:nvSpPr>
        <p:spPr>
          <a:xfrm>
            <a:off x="1438141" y="1356858"/>
            <a:ext cx="10526332" cy="4436151"/>
          </a:xfrm>
          <a:prstGeom prst="rect">
            <a:avLst/>
          </a:prstGeom>
        </p:spPr>
        <p:txBody>
          <a:bodyPr wrap="square">
            <a:spAutoFit/>
          </a:bodyPr>
          <a:lstStyle/>
          <a:p>
            <a:pPr algn="just">
              <a:lnSpc>
                <a:spcPct val="200000"/>
              </a:lnSpc>
            </a:pPr>
            <a:r>
              <a:rPr lang="fr-FR" b="1" dirty="0"/>
              <a:t>Ces matériaux sont récents par rapport aux matériaux de synthèse, bien qu'il existe également de nombreux polymères naturels, comme les fibres végétales. Ce sont de grandes macromolécules organiques, telles que le polyéthylène (C2H4)n, où le nombre de monomères (n) varie entre 100 et 1000, et la masse molaire (M) est comprise entre 100 et 103 kg/mol. Les matières plastiques présentent l'avantage de pouvoir être mises en forme par déformation plastique ou injection à l'état liquide. Elles peuvent être thermoplastiques (recyclables et ductiles, comme les métaux) ou thermodurcissables. En général, elles sont de mauvais conducteurs thermiques et électriques et possèdent une faible densité.</a:t>
            </a:r>
          </a:p>
        </p:txBody>
      </p:sp>
    </p:spTree>
    <p:extLst>
      <p:ext uri="{BB962C8B-B14F-4D97-AF65-F5344CB8AC3E}">
        <p14:creationId xmlns:p14="http://schemas.microsoft.com/office/powerpoint/2010/main" val="37567178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42149" y="745833"/>
            <a:ext cx="2885726" cy="461665"/>
          </a:xfrm>
          <a:prstGeom prst="rect">
            <a:avLst/>
          </a:prstGeom>
        </p:spPr>
        <p:txBody>
          <a:bodyPr wrap="none">
            <a:spAutoFit/>
          </a:bodyPr>
          <a:lstStyle/>
          <a:p>
            <a:r>
              <a:rPr lang="fr-FR" sz="2400" b="1" dirty="0" smtClean="0"/>
              <a:t>d/ Les composites</a:t>
            </a:r>
            <a:endParaRPr lang="fr-FR" sz="2400" b="1" dirty="0"/>
          </a:p>
        </p:txBody>
      </p:sp>
      <p:sp>
        <p:nvSpPr>
          <p:cNvPr id="5" name="Rectangle 4"/>
          <p:cNvSpPr/>
          <p:nvPr/>
        </p:nvSpPr>
        <p:spPr>
          <a:xfrm>
            <a:off x="987380" y="1067598"/>
            <a:ext cx="10758151" cy="1841017"/>
          </a:xfrm>
          <a:prstGeom prst="rect">
            <a:avLst/>
          </a:prstGeom>
        </p:spPr>
        <p:txBody>
          <a:bodyPr wrap="square">
            <a:spAutoFit/>
          </a:bodyPr>
          <a:lstStyle/>
          <a:p>
            <a:pPr>
              <a:lnSpc>
                <a:spcPct val="200000"/>
              </a:lnSpc>
            </a:pPr>
            <a:r>
              <a:rPr lang="fr-FR" sz="2000" b="1" dirty="0" smtClean="0"/>
              <a:t>Il s'agit de combinaisons hétérogènes de matériaux provenant de ces trois familles, dont la structure est spécifiquement conçue en fonction de l'application (comme le béton armé, le composite carbone-époxy, le composite aluminium-</a:t>
            </a:r>
            <a:r>
              <a:rPr lang="fr-FR" sz="2000" b="1" dirty="0" err="1" smtClean="0"/>
              <a:t>SiC</a:t>
            </a:r>
            <a:r>
              <a:rPr lang="fr-FR" sz="2000" b="1" dirty="0" smtClean="0"/>
              <a:t>, etc.).</a:t>
            </a:r>
            <a:endParaRPr lang="fr-FR" sz="2000" b="1" dirty="0"/>
          </a:p>
        </p:txBody>
      </p:sp>
      <p:sp>
        <p:nvSpPr>
          <p:cNvPr id="8" name="Rectangle 7"/>
          <p:cNvSpPr/>
          <p:nvPr/>
        </p:nvSpPr>
        <p:spPr>
          <a:xfrm>
            <a:off x="871471" y="3016670"/>
            <a:ext cx="6450805" cy="461665"/>
          </a:xfrm>
          <a:prstGeom prst="rect">
            <a:avLst/>
          </a:prstGeom>
        </p:spPr>
        <p:txBody>
          <a:bodyPr wrap="none">
            <a:spAutoFit/>
          </a:bodyPr>
          <a:lstStyle/>
          <a:p>
            <a:r>
              <a:rPr lang="fr-FR" sz="2400" b="1" dirty="0" smtClean="0"/>
              <a:t>2/ Mécanismes physiques de déformation</a:t>
            </a:r>
            <a:endParaRPr lang="fr-FR" sz="2400" b="1" dirty="0"/>
          </a:p>
        </p:txBody>
      </p:sp>
      <p:sp>
        <p:nvSpPr>
          <p:cNvPr id="2" name="Rectangle 1"/>
          <p:cNvSpPr/>
          <p:nvPr/>
        </p:nvSpPr>
        <p:spPr>
          <a:xfrm>
            <a:off x="871471" y="3586390"/>
            <a:ext cx="2864887" cy="369332"/>
          </a:xfrm>
          <a:prstGeom prst="rect">
            <a:avLst/>
          </a:prstGeom>
        </p:spPr>
        <p:txBody>
          <a:bodyPr wrap="none">
            <a:spAutoFit/>
          </a:bodyPr>
          <a:lstStyle/>
          <a:p>
            <a:r>
              <a:rPr lang="fr-FR" b="1" dirty="0" smtClean="0">
                <a:solidFill>
                  <a:srgbClr val="FF0000"/>
                </a:solidFill>
                <a:latin typeface="Cambria,Bold"/>
              </a:rPr>
              <a:t>a/ Déformation </a:t>
            </a:r>
            <a:r>
              <a:rPr lang="fr-FR" b="1" dirty="0">
                <a:solidFill>
                  <a:srgbClr val="FF0000"/>
                </a:solidFill>
                <a:latin typeface="Cambria,Bold"/>
              </a:rPr>
              <a:t>élastique</a:t>
            </a:r>
            <a:endParaRPr lang="fr-FR" dirty="0">
              <a:solidFill>
                <a:srgbClr val="FF0000"/>
              </a:solidFill>
            </a:endParaRPr>
          </a:p>
        </p:txBody>
      </p:sp>
      <p:sp>
        <p:nvSpPr>
          <p:cNvPr id="3" name="Rectangle 2"/>
          <p:cNvSpPr/>
          <p:nvPr/>
        </p:nvSpPr>
        <p:spPr>
          <a:xfrm>
            <a:off x="797633" y="3949775"/>
            <a:ext cx="10947898" cy="2862322"/>
          </a:xfrm>
          <a:prstGeom prst="rect">
            <a:avLst/>
          </a:prstGeom>
        </p:spPr>
        <p:txBody>
          <a:bodyPr wrap="square">
            <a:spAutoFit/>
          </a:bodyPr>
          <a:lstStyle/>
          <a:p>
            <a:pPr algn="just">
              <a:lnSpc>
                <a:spcPct val="150000"/>
              </a:lnSpc>
            </a:pPr>
            <a:r>
              <a:rPr lang="fr-FR" sz="2000" b="1" dirty="0"/>
              <a:t>Les déformations élastiques sont importantes pour la résistance et la stabilité des matériaux, car elles permettent aux matériaux de récupérer leur forme et leur position initiales après une sollicitation extérieure. Cependant, si la sollicitation dépasse un certain seuil, les déformations élastiques peuvent se transformer en déformations plastiques, qui sont irréversibles et peuvent entraîner des changements permanents</a:t>
            </a:r>
          </a:p>
          <a:p>
            <a:pPr algn="just">
              <a:lnSpc>
                <a:spcPct val="150000"/>
              </a:lnSpc>
            </a:pPr>
            <a:r>
              <a:rPr lang="fr-FR" sz="2000" b="1" dirty="0"/>
              <a:t>dans la structure cristalline.</a:t>
            </a:r>
          </a:p>
        </p:txBody>
      </p:sp>
    </p:spTree>
    <p:extLst>
      <p:ext uri="{BB962C8B-B14F-4D97-AF65-F5344CB8AC3E}">
        <p14:creationId xmlns:p14="http://schemas.microsoft.com/office/powerpoint/2010/main" val="42850456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24801" y="797347"/>
            <a:ext cx="3441968" cy="369332"/>
          </a:xfrm>
          <a:prstGeom prst="rect">
            <a:avLst/>
          </a:prstGeom>
        </p:spPr>
        <p:txBody>
          <a:bodyPr wrap="none">
            <a:spAutoFit/>
          </a:bodyPr>
          <a:lstStyle/>
          <a:p>
            <a:r>
              <a:rPr lang="fr-FR" b="1" dirty="0" smtClean="0">
                <a:solidFill>
                  <a:srgbClr val="FF0000"/>
                </a:solidFill>
                <a:latin typeface="Cambria,Bold"/>
              </a:rPr>
              <a:t>b/ Déformations </a:t>
            </a:r>
            <a:r>
              <a:rPr lang="fr-FR" b="1" dirty="0">
                <a:solidFill>
                  <a:srgbClr val="FF0000"/>
                </a:solidFill>
                <a:latin typeface="Cambria,Bold"/>
              </a:rPr>
              <a:t>permanentes</a:t>
            </a:r>
            <a:endParaRPr lang="fr-FR" dirty="0">
              <a:solidFill>
                <a:srgbClr val="FF0000"/>
              </a:solidFill>
            </a:endParaRPr>
          </a:p>
        </p:txBody>
      </p:sp>
      <p:sp>
        <p:nvSpPr>
          <p:cNvPr id="3" name="Rectangle 2"/>
          <p:cNvSpPr/>
          <p:nvPr/>
        </p:nvSpPr>
        <p:spPr>
          <a:xfrm>
            <a:off x="807076" y="1324970"/>
            <a:ext cx="10603606" cy="5016758"/>
          </a:xfrm>
          <a:prstGeom prst="rect">
            <a:avLst/>
          </a:prstGeom>
        </p:spPr>
        <p:txBody>
          <a:bodyPr wrap="square">
            <a:spAutoFit/>
          </a:bodyPr>
          <a:lstStyle/>
          <a:p>
            <a:pPr algn="just">
              <a:lnSpc>
                <a:spcPct val="150000"/>
              </a:lnSpc>
            </a:pPr>
            <a:r>
              <a:rPr lang="fr-FR" sz="2000" b="1" dirty="0">
                <a:latin typeface="Cambria" panose="02040503050406030204" pitchFamily="18" charset="0"/>
              </a:rPr>
              <a:t>Les déformations permanentes, également appelées déformations plastiques </a:t>
            </a:r>
            <a:r>
              <a:rPr lang="fr-FR" sz="2000" b="1" dirty="0" smtClean="0">
                <a:latin typeface="Cambria" panose="02040503050406030204" pitchFamily="18" charset="0"/>
              </a:rPr>
              <a:t>ou viscoplastiques</a:t>
            </a:r>
            <a:r>
              <a:rPr lang="fr-FR" sz="2000" b="1" dirty="0">
                <a:latin typeface="Cambria" panose="02040503050406030204" pitchFamily="18" charset="0"/>
              </a:rPr>
              <a:t>, sont des changements géométriques qui se produisent au </a:t>
            </a:r>
            <a:r>
              <a:rPr lang="fr-FR" sz="2000" b="1" dirty="0" smtClean="0">
                <a:latin typeface="Cambria" panose="02040503050406030204" pitchFamily="18" charset="0"/>
              </a:rPr>
              <a:t>niveau cristallin </a:t>
            </a:r>
            <a:r>
              <a:rPr lang="fr-FR" sz="2000" b="1" dirty="0">
                <a:latin typeface="Cambria" panose="02040503050406030204" pitchFamily="18" charset="0"/>
              </a:rPr>
              <a:t>en réponse à une sollicitation extérieure. Contrairement aux </a:t>
            </a:r>
            <a:r>
              <a:rPr lang="fr-FR" sz="2000" b="1" dirty="0" smtClean="0">
                <a:latin typeface="Cambria" panose="02040503050406030204" pitchFamily="18" charset="0"/>
              </a:rPr>
              <a:t>déformations élastiques</a:t>
            </a:r>
            <a:r>
              <a:rPr lang="fr-FR" sz="2000" b="1" dirty="0">
                <a:latin typeface="Cambria" panose="02040503050406030204" pitchFamily="18" charset="0"/>
              </a:rPr>
              <a:t>, les déformations permanentes sont irréversibles et ne peuvent pas </a:t>
            </a:r>
            <a:r>
              <a:rPr lang="fr-FR" sz="2000" b="1" dirty="0" smtClean="0">
                <a:latin typeface="Cambria" panose="02040503050406030204" pitchFamily="18" charset="0"/>
              </a:rPr>
              <a:t>être corrigées </a:t>
            </a:r>
            <a:r>
              <a:rPr lang="fr-FR" sz="2000" b="1" dirty="0">
                <a:latin typeface="Cambria" panose="02040503050406030204" pitchFamily="18" charset="0"/>
              </a:rPr>
              <a:t>en cessant la sollicitation externe</a:t>
            </a:r>
            <a:r>
              <a:rPr lang="fr-FR" sz="2000" b="1" dirty="0" smtClean="0">
                <a:latin typeface="Cambria" panose="02040503050406030204" pitchFamily="18" charset="0"/>
              </a:rPr>
              <a:t>.</a:t>
            </a:r>
          </a:p>
          <a:p>
            <a:endParaRPr lang="fr-FR" sz="2000" dirty="0" smtClean="0"/>
          </a:p>
          <a:p>
            <a:pPr algn="just">
              <a:lnSpc>
                <a:spcPct val="150000"/>
              </a:lnSpc>
            </a:pPr>
            <a:r>
              <a:rPr lang="fr-FR" sz="2000" b="1" dirty="0">
                <a:latin typeface="Cambria" panose="02040503050406030204" pitchFamily="18" charset="0"/>
              </a:rPr>
              <a:t>Les déformations permanentes sont importantes pour la déformation plastique </a:t>
            </a:r>
            <a:r>
              <a:rPr lang="fr-FR" sz="2000" b="1" dirty="0" smtClean="0">
                <a:latin typeface="Cambria" panose="02040503050406030204" pitchFamily="18" charset="0"/>
              </a:rPr>
              <a:t>des matériaux</a:t>
            </a:r>
            <a:r>
              <a:rPr lang="fr-FR" sz="2000" b="1" dirty="0">
                <a:latin typeface="Cambria" panose="02040503050406030204" pitchFamily="18" charset="0"/>
              </a:rPr>
              <a:t>, car elles permettent aux matériaux de se déformer de manière permanente</a:t>
            </a:r>
          </a:p>
          <a:p>
            <a:pPr algn="just">
              <a:lnSpc>
                <a:spcPct val="150000"/>
              </a:lnSpc>
            </a:pPr>
            <a:r>
              <a:rPr lang="fr-FR" sz="2000" b="1" dirty="0">
                <a:latin typeface="Cambria" panose="02040503050406030204" pitchFamily="18" charset="0"/>
              </a:rPr>
              <a:t>sans se rompre. Cependant, les déformations permanentes peuvent également affecter</a:t>
            </a:r>
          </a:p>
          <a:p>
            <a:pPr algn="just">
              <a:lnSpc>
                <a:spcPct val="150000"/>
              </a:lnSpc>
            </a:pPr>
            <a:r>
              <a:rPr lang="fr-FR" sz="2000" b="1" dirty="0">
                <a:latin typeface="Cambria" panose="02040503050406030204" pitchFamily="18" charset="0"/>
              </a:rPr>
              <a:t>les propriétés mécaniques et physiques des matériaux, notamment la résistance, la</a:t>
            </a:r>
          </a:p>
          <a:p>
            <a:pPr algn="just">
              <a:lnSpc>
                <a:spcPct val="150000"/>
              </a:lnSpc>
            </a:pPr>
            <a:r>
              <a:rPr lang="fr-FR" sz="2000" b="1" dirty="0">
                <a:latin typeface="Cambria" panose="02040503050406030204" pitchFamily="18" charset="0"/>
              </a:rPr>
              <a:t>ductilité et la conductivité.</a:t>
            </a:r>
          </a:p>
        </p:txBody>
      </p:sp>
    </p:spTree>
    <p:extLst>
      <p:ext uri="{BB962C8B-B14F-4D97-AF65-F5344CB8AC3E}">
        <p14:creationId xmlns:p14="http://schemas.microsoft.com/office/powerpoint/2010/main" val="32803781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86712" y="810227"/>
            <a:ext cx="3724096" cy="369332"/>
          </a:xfrm>
          <a:prstGeom prst="rect">
            <a:avLst/>
          </a:prstGeom>
        </p:spPr>
        <p:txBody>
          <a:bodyPr wrap="none">
            <a:spAutoFit/>
          </a:bodyPr>
          <a:lstStyle/>
          <a:p>
            <a:r>
              <a:rPr lang="fr-FR" b="1" dirty="0" smtClean="0">
                <a:solidFill>
                  <a:srgbClr val="FF0000"/>
                </a:solidFill>
                <a:latin typeface="Cambria,Bold"/>
              </a:rPr>
              <a:t>C/ Déformation </a:t>
            </a:r>
            <a:r>
              <a:rPr lang="fr-FR" b="1" dirty="0">
                <a:solidFill>
                  <a:srgbClr val="FF0000"/>
                </a:solidFill>
                <a:latin typeface="Cambria,Bold"/>
              </a:rPr>
              <a:t>des </a:t>
            </a:r>
            <a:r>
              <a:rPr lang="fr-FR" b="1" dirty="0" err="1">
                <a:solidFill>
                  <a:srgbClr val="FF0000"/>
                </a:solidFill>
                <a:latin typeface="Cambria,Bold"/>
              </a:rPr>
              <a:t>polycristaux</a:t>
            </a:r>
            <a:endParaRPr lang="fr-FR" dirty="0">
              <a:solidFill>
                <a:srgbClr val="FF0000"/>
              </a:solidFill>
            </a:endParaRPr>
          </a:p>
        </p:txBody>
      </p:sp>
      <p:sp>
        <p:nvSpPr>
          <p:cNvPr id="3" name="Rectangle 2"/>
          <p:cNvSpPr/>
          <p:nvPr/>
        </p:nvSpPr>
        <p:spPr>
          <a:xfrm>
            <a:off x="974501" y="1408785"/>
            <a:ext cx="10680880" cy="1881477"/>
          </a:xfrm>
          <a:prstGeom prst="rect">
            <a:avLst/>
          </a:prstGeom>
        </p:spPr>
        <p:txBody>
          <a:bodyPr wrap="square">
            <a:spAutoFit/>
          </a:bodyPr>
          <a:lstStyle/>
          <a:p>
            <a:pPr algn="just">
              <a:lnSpc>
                <a:spcPct val="150000"/>
              </a:lnSpc>
            </a:pPr>
            <a:r>
              <a:rPr lang="fr-FR" sz="2000" b="1" dirty="0">
                <a:latin typeface="Cambria" panose="02040503050406030204" pitchFamily="18" charset="0"/>
              </a:rPr>
              <a:t>Pour bien comprendre les hypothèses de base sur lesquelles repose la </a:t>
            </a:r>
            <a:r>
              <a:rPr lang="fr-FR" sz="2000" b="1" dirty="0" smtClean="0">
                <a:latin typeface="Cambria" panose="02040503050406030204" pitchFamily="18" charset="0"/>
              </a:rPr>
              <a:t>modélisation, examinons </a:t>
            </a:r>
            <a:r>
              <a:rPr lang="fr-FR" sz="2000" b="1" dirty="0">
                <a:latin typeface="Cambria" panose="02040503050406030204" pitchFamily="18" charset="0"/>
              </a:rPr>
              <a:t>de façon schématique la succession des mécanismes impliqués dans </a:t>
            </a:r>
            <a:r>
              <a:rPr lang="fr-FR" sz="2000" b="1" dirty="0" smtClean="0">
                <a:latin typeface="Cambria" panose="02040503050406030204" pitchFamily="18" charset="0"/>
              </a:rPr>
              <a:t>la déformation </a:t>
            </a:r>
            <a:r>
              <a:rPr lang="fr-FR" sz="2000" b="1" dirty="0">
                <a:latin typeface="Cambria" panose="02040503050406030204" pitchFamily="18" charset="0"/>
              </a:rPr>
              <a:t>d'un </a:t>
            </a:r>
            <a:r>
              <a:rPr lang="fr-FR" sz="2000" b="1" dirty="0" err="1">
                <a:latin typeface="Cambria" panose="02040503050406030204" pitchFamily="18" charset="0"/>
              </a:rPr>
              <a:t>polycristal</a:t>
            </a:r>
            <a:r>
              <a:rPr lang="fr-FR" sz="2000" b="1" dirty="0">
                <a:latin typeface="Cambria" panose="02040503050406030204" pitchFamily="18" charset="0"/>
              </a:rPr>
              <a:t> soumis à une contrainte extérieure </a:t>
            </a:r>
            <a:r>
              <a:rPr lang="fr-FR" sz="2000" b="1" dirty="0" smtClean="0">
                <a:latin typeface="Cambria" panose="02040503050406030204" pitchFamily="18" charset="0"/>
              </a:rPr>
              <a:t>unidimensionnelle croissante </a:t>
            </a:r>
            <a:r>
              <a:rPr lang="fr-FR" sz="2000" b="1" dirty="0">
                <a:latin typeface="Cambria" panose="02040503050406030204" pitchFamily="18" charset="0"/>
              </a:rPr>
              <a:t>puis décroissante.</a:t>
            </a:r>
            <a:endParaRPr lang="fr-FR" sz="2000" b="1" dirty="0"/>
          </a:p>
        </p:txBody>
      </p:sp>
      <p:pic>
        <p:nvPicPr>
          <p:cNvPr id="6" name="Image 5"/>
          <p:cNvPicPr>
            <a:picLocks noChangeAspect="1"/>
          </p:cNvPicPr>
          <p:nvPr/>
        </p:nvPicPr>
        <p:blipFill>
          <a:blip r:embed="rId2"/>
          <a:stretch>
            <a:fillRect/>
          </a:stretch>
        </p:blipFill>
        <p:spPr>
          <a:xfrm>
            <a:off x="3677270" y="3290262"/>
            <a:ext cx="3267075" cy="2724150"/>
          </a:xfrm>
          <a:prstGeom prst="rect">
            <a:avLst/>
          </a:prstGeom>
        </p:spPr>
      </p:pic>
      <p:sp>
        <p:nvSpPr>
          <p:cNvPr id="7" name="Rectangle 6"/>
          <p:cNvSpPr/>
          <p:nvPr/>
        </p:nvSpPr>
        <p:spPr>
          <a:xfrm>
            <a:off x="3887803" y="6014412"/>
            <a:ext cx="3056542" cy="369332"/>
          </a:xfrm>
          <a:prstGeom prst="rect">
            <a:avLst/>
          </a:prstGeom>
        </p:spPr>
        <p:txBody>
          <a:bodyPr wrap="none">
            <a:spAutoFit/>
          </a:bodyPr>
          <a:lstStyle/>
          <a:p>
            <a:r>
              <a:rPr lang="fr-FR" i="1" dirty="0">
                <a:latin typeface="Cambria" panose="02040503050406030204" pitchFamily="18" charset="0"/>
              </a:rPr>
              <a:t>Déformation d'un </a:t>
            </a:r>
            <a:r>
              <a:rPr lang="fr-FR" i="1" dirty="0" err="1">
                <a:latin typeface="Cambria" panose="02040503050406030204" pitchFamily="18" charset="0"/>
              </a:rPr>
              <a:t>polycristal</a:t>
            </a:r>
            <a:r>
              <a:rPr lang="fr-FR" i="1" dirty="0">
                <a:latin typeface="Cambria" panose="02040503050406030204" pitchFamily="18" charset="0"/>
              </a:rPr>
              <a:t>.</a:t>
            </a:r>
            <a:endParaRPr lang="fr-FR" i="1" dirty="0"/>
          </a:p>
        </p:txBody>
      </p:sp>
    </p:spTree>
    <p:extLst>
      <p:ext uri="{BB962C8B-B14F-4D97-AF65-F5344CB8AC3E}">
        <p14:creationId xmlns:p14="http://schemas.microsoft.com/office/powerpoint/2010/main" val="31333703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64589" y="848863"/>
            <a:ext cx="4386137" cy="400110"/>
          </a:xfrm>
          <a:prstGeom prst="rect">
            <a:avLst/>
          </a:prstGeom>
        </p:spPr>
        <p:txBody>
          <a:bodyPr wrap="none">
            <a:spAutoFit/>
          </a:bodyPr>
          <a:lstStyle/>
          <a:p>
            <a:r>
              <a:rPr lang="fr-FR" sz="2000" b="1" dirty="0" smtClean="0">
                <a:latin typeface="Cambria,Bold"/>
              </a:rPr>
              <a:t>3/ Mécanisme </a:t>
            </a:r>
            <a:r>
              <a:rPr lang="fr-FR" sz="2000" b="1" dirty="0">
                <a:latin typeface="Cambria,Bold"/>
              </a:rPr>
              <a:t>physique de rupture</a:t>
            </a:r>
            <a:endParaRPr lang="fr-FR" sz="2000" dirty="0"/>
          </a:p>
        </p:txBody>
      </p:sp>
      <p:sp>
        <p:nvSpPr>
          <p:cNvPr id="5" name="Rectangle 4"/>
          <p:cNvSpPr/>
          <p:nvPr/>
        </p:nvSpPr>
        <p:spPr>
          <a:xfrm>
            <a:off x="961622" y="1418083"/>
            <a:ext cx="10423302" cy="4247317"/>
          </a:xfrm>
          <a:prstGeom prst="rect">
            <a:avLst/>
          </a:prstGeom>
        </p:spPr>
        <p:txBody>
          <a:bodyPr wrap="square">
            <a:spAutoFit/>
          </a:bodyPr>
          <a:lstStyle/>
          <a:p>
            <a:pPr algn="just">
              <a:lnSpc>
                <a:spcPct val="150000"/>
              </a:lnSpc>
            </a:pPr>
            <a:r>
              <a:rPr lang="fr-FR" sz="2000" b="1" dirty="0"/>
              <a:t>Les déformations élastiques et permanentes, qui se manifestent respectivement au niveau des atomes et des plans cristallins, assurent la cohésion de la matière. En revanche, la rupture correspond à la dégradation de cette cohésion, générant des discontinuités superficielles ou volumiques dans la matière. Ce phénomène se produit à une échelle plus grande, celle des cristaux, où l’on observe des microfissures ou des cavités dont les dimensions varient de quelques microns à des fractions de millimètre, des </a:t>
            </a:r>
            <a:r>
              <a:rPr lang="fr-FR" sz="2000" b="1" dirty="0" err="1"/>
              <a:t>macrofissures</a:t>
            </a:r>
            <a:r>
              <a:rPr lang="fr-FR" sz="2000" b="1" dirty="0"/>
              <a:t> de l'ordre du millimètre, et des fissures affectant les structures mécaniques, mesurables en centimètres ou décimètres. Les deux principaux mécanismes de rupture </a:t>
            </a:r>
            <a:r>
              <a:rPr lang="fr-FR" sz="2000" b="1" dirty="0" smtClean="0"/>
              <a:t>locale,</a:t>
            </a:r>
            <a:endParaRPr lang="fr-FR" sz="2000" b="1" dirty="0"/>
          </a:p>
        </p:txBody>
      </p:sp>
    </p:spTree>
    <p:extLst>
      <p:ext uri="{BB962C8B-B14F-4D97-AF65-F5344CB8AC3E}">
        <p14:creationId xmlns:p14="http://schemas.microsoft.com/office/powerpoint/2010/main" val="41074010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15481" y="720075"/>
            <a:ext cx="2714205" cy="461665"/>
          </a:xfrm>
          <a:prstGeom prst="rect">
            <a:avLst/>
          </a:prstGeom>
        </p:spPr>
        <p:txBody>
          <a:bodyPr wrap="none">
            <a:spAutoFit/>
          </a:bodyPr>
          <a:lstStyle/>
          <a:p>
            <a:r>
              <a:rPr lang="fr-FR" sz="2400" b="1" dirty="0" smtClean="0">
                <a:latin typeface="Cambria,Bold"/>
              </a:rPr>
              <a:t>a/ Rupture </a:t>
            </a:r>
            <a:r>
              <a:rPr lang="fr-FR" sz="2400" b="1" dirty="0">
                <a:latin typeface="Cambria,Bold"/>
              </a:rPr>
              <a:t>fragile</a:t>
            </a:r>
            <a:endParaRPr lang="fr-FR" sz="2400" dirty="0"/>
          </a:p>
        </p:txBody>
      </p:sp>
      <p:sp>
        <p:nvSpPr>
          <p:cNvPr id="5" name="Rectangle 4"/>
          <p:cNvSpPr/>
          <p:nvPr/>
        </p:nvSpPr>
        <p:spPr>
          <a:xfrm>
            <a:off x="1141927" y="1353895"/>
            <a:ext cx="10796788" cy="3074111"/>
          </a:xfrm>
          <a:prstGeom prst="rect">
            <a:avLst/>
          </a:prstGeom>
        </p:spPr>
        <p:txBody>
          <a:bodyPr wrap="square">
            <a:spAutoFit/>
          </a:bodyPr>
          <a:lstStyle/>
          <a:p>
            <a:pPr algn="just">
              <a:lnSpc>
                <a:spcPct val="200000"/>
              </a:lnSpc>
            </a:pPr>
            <a:r>
              <a:rPr lang="fr-FR" sz="2000" b="1" dirty="0">
                <a:latin typeface="Cambria" panose="02040503050406030204" pitchFamily="18" charset="0"/>
              </a:rPr>
              <a:t>La rupture fragile par clivage se produit lorsque le matériau est soumis à une </a:t>
            </a:r>
            <a:r>
              <a:rPr lang="fr-FR" sz="2000" b="1" dirty="0" smtClean="0">
                <a:latin typeface="Cambria" panose="02040503050406030204" pitchFamily="18" charset="0"/>
              </a:rPr>
              <a:t>contrainte qui </a:t>
            </a:r>
            <a:r>
              <a:rPr lang="fr-FR" sz="2000" b="1" dirty="0">
                <a:latin typeface="Cambria" panose="02040503050406030204" pitchFamily="18" charset="0"/>
              </a:rPr>
              <a:t>dépasse la contrainte de clivage du matériau. Les liaisons atomiques le long </a:t>
            </a:r>
            <a:r>
              <a:rPr lang="fr-FR" sz="2000" b="1" dirty="0" smtClean="0">
                <a:latin typeface="Cambria" panose="02040503050406030204" pitchFamily="18" charset="0"/>
              </a:rPr>
              <a:t>d'un plan </a:t>
            </a:r>
            <a:r>
              <a:rPr lang="fr-FR" sz="2000" b="1" dirty="0">
                <a:latin typeface="Cambria" panose="02040503050406030204" pitchFamily="18" charset="0"/>
              </a:rPr>
              <a:t>de clivage sont tellement faibles qu'une petite augmentation de la contrainte </a:t>
            </a:r>
            <a:r>
              <a:rPr lang="fr-FR" sz="2000" b="1" dirty="0" smtClean="0">
                <a:latin typeface="Cambria" panose="02040503050406030204" pitchFamily="18" charset="0"/>
              </a:rPr>
              <a:t>peut provoquer </a:t>
            </a:r>
            <a:r>
              <a:rPr lang="fr-FR" sz="2000" b="1" dirty="0">
                <a:latin typeface="Cambria" panose="02040503050406030204" pitchFamily="18" charset="0"/>
              </a:rPr>
              <a:t>la rupture. La rupture se produit alors brutalement, sans </a:t>
            </a:r>
            <a:r>
              <a:rPr lang="fr-FR" sz="2000" b="1" dirty="0" smtClean="0">
                <a:latin typeface="Cambria" panose="02040503050406030204" pitchFamily="18" charset="0"/>
              </a:rPr>
              <a:t>déformation plastique </a:t>
            </a:r>
            <a:r>
              <a:rPr lang="fr-FR" sz="2000" b="1" dirty="0">
                <a:latin typeface="Cambria" panose="02040503050406030204" pitchFamily="18" charset="0"/>
              </a:rPr>
              <a:t>significative, et la fissure qui se forme suit le plan de clivage.</a:t>
            </a:r>
            <a:endParaRPr lang="fr-FR" sz="2000" b="1" dirty="0"/>
          </a:p>
        </p:txBody>
      </p:sp>
    </p:spTree>
    <p:extLst>
      <p:ext uri="{BB962C8B-B14F-4D97-AF65-F5344CB8AC3E}">
        <p14:creationId xmlns:p14="http://schemas.microsoft.com/office/powerpoint/2010/main" val="3360731061"/>
      </p:ext>
    </p:extLst>
  </p:cSld>
  <p:clrMapOvr>
    <a:masterClrMapping/>
  </p:clrMapOvr>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84</TotalTime>
  <Words>1020</Words>
  <Application>Microsoft Office PowerPoint</Application>
  <PresentationFormat>Grand écran</PresentationFormat>
  <Paragraphs>43</Paragraphs>
  <Slides>12</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12</vt:i4>
      </vt:variant>
    </vt:vector>
  </HeadingPairs>
  <TitlesOfParts>
    <vt:vector size="18" baseType="lpstr">
      <vt:lpstr>Arial</vt:lpstr>
      <vt:lpstr>Cambria</vt:lpstr>
      <vt:lpstr>Cambria,Bold</vt:lpstr>
      <vt:lpstr>Century Gothic</vt:lpstr>
      <vt:lpstr>Wingdings 3</vt:lpstr>
      <vt:lpstr>Brin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User</dc:creator>
  <cp:lastModifiedBy>User</cp:lastModifiedBy>
  <cp:revision>42</cp:revision>
  <dcterms:created xsi:type="dcterms:W3CDTF">2025-02-24T14:26:11Z</dcterms:created>
  <dcterms:modified xsi:type="dcterms:W3CDTF">2025-02-25T06:53:55Z</dcterms:modified>
</cp:coreProperties>
</file>