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embedTrueTypeFonts="1">
  <p:sldMasterIdLst>
    <p:sldMasterId id="2147483714" r:id="rId1"/>
  </p:sldMasterIdLst>
  <p:notesMasterIdLst>
    <p:notesMasterId r:id="rId19"/>
  </p:notesMasterIdLst>
  <p:handoutMasterIdLst>
    <p:handoutMasterId r:id="rId20"/>
  </p:handoutMasterIdLst>
  <p:sldIdLst>
    <p:sldId id="612" r:id="rId2"/>
    <p:sldId id="613" r:id="rId3"/>
    <p:sldId id="615" r:id="rId4"/>
    <p:sldId id="616" r:id="rId5"/>
    <p:sldId id="617" r:id="rId6"/>
    <p:sldId id="618" r:id="rId7"/>
    <p:sldId id="619" r:id="rId8"/>
    <p:sldId id="620" r:id="rId9"/>
    <p:sldId id="621" r:id="rId10"/>
    <p:sldId id="614" r:id="rId11"/>
    <p:sldId id="622" r:id="rId12"/>
    <p:sldId id="623" r:id="rId13"/>
    <p:sldId id="624" r:id="rId14"/>
    <p:sldId id="625" r:id="rId15"/>
    <p:sldId id="626" r:id="rId16"/>
    <p:sldId id="627" r:id="rId17"/>
    <p:sldId id="628" r:id="rId18"/>
  </p:sldIdLst>
  <p:sldSz cx="12161838" cy="6858000"/>
  <p:notesSz cx="6858000" cy="9555163"/>
  <p:embeddedFontLst>
    <p:embeddedFont>
      <p:font typeface="PT Bold Heading" charset="-78"/>
      <p:regular r:id="rId21"/>
    </p:embeddedFont>
    <p:embeddedFont>
      <p:font typeface="Simplified Arabic" pitchFamily="18" charset="-78"/>
      <p:regular r:id="rId22"/>
      <p:bold r:id="rId23"/>
    </p:embeddedFont>
    <p:embeddedFont>
      <p:font typeface="Calibri" pitchFamily="34" charset="0"/>
      <p:regular r:id="rId24"/>
      <p:bold r:id="rId25"/>
      <p:italic r:id="rId26"/>
      <p:boldItalic r:id="rId27"/>
    </p:embeddedFont>
    <p:embeddedFont>
      <p:font typeface="Century Schoolbook" pitchFamily="18" charset="0"/>
      <p:regular r:id="rId28"/>
      <p:bold r:id="rId29"/>
      <p:italic r:id="rId30"/>
      <p:boldItalic r:id="rId31"/>
    </p:embeddedFont>
    <p:embeddedFont>
      <p:font typeface="Wingdings 2" pitchFamily="18" charset="2"/>
      <p:regular r:id="rId32"/>
    </p:embeddedFont>
  </p:embeddedFontLst>
  <p:defaultTextStyle>
    <a:defPPr>
      <a:defRPr lang="ar-SA"/>
    </a:defPPr>
    <a:lvl1pPr algn="ctr" rtl="0" eaLnBrk="0" fontAlgn="base" hangingPunct="0">
      <a:spcBef>
        <a:spcPct val="0"/>
      </a:spcBef>
      <a:spcAft>
        <a:spcPct val="0"/>
      </a:spcAft>
      <a:defRPr sz="2800" kern="1200">
        <a:solidFill>
          <a:schemeClr val="tx1"/>
        </a:solidFill>
        <a:latin typeface="Arial" pitchFamily="34" charset="0"/>
        <a:ea typeface="+mn-ea"/>
        <a:cs typeface="Simplified Arabic" pitchFamily="18" charset="-78"/>
      </a:defRPr>
    </a:lvl1pPr>
    <a:lvl2pPr marL="457200" algn="ctr" rtl="0" eaLnBrk="0" fontAlgn="base" hangingPunct="0">
      <a:spcBef>
        <a:spcPct val="0"/>
      </a:spcBef>
      <a:spcAft>
        <a:spcPct val="0"/>
      </a:spcAft>
      <a:defRPr sz="2800" kern="1200">
        <a:solidFill>
          <a:schemeClr val="tx1"/>
        </a:solidFill>
        <a:latin typeface="Arial" pitchFamily="34" charset="0"/>
        <a:ea typeface="+mn-ea"/>
        <a:cs typeface="Simplified Arabic" pitchFamily="18" charset="-78"/>
      </a:defRPr>
    </a:lvl2pPr>
    <a:lvl3pPr marL="914400" algn="ctr" rtl="0" eaLnBrk="0" fontAlgn="base" hangingPunct="0">
      <a:spcBef>
        <a:spcPct val="0"/>
      </a:spcBef>
      <a:spcAft>
        <a:spcPct val="0"/>
      </a:spcAft>
      <a:defRPr sz="2800" kern="1200">
        <a:solidFill>
          <a:schemeClr val="tx1"/>
        </a:solidFill>
        <a:latin typeface="Arial" pitchFamily="34" charset="0"/>
        <a:ea typeface="+mn-ea"/>
        <a:cs typeface="Simplified Arabic" pitchFamily="18" charset="-78"/>
      </a:defRPr>
    </a:lvl3pPr>
    <a:lvl4pPr marL="1371600" algn="ctr" rtl="0" eaLnBrk="0" fontAlgn="base" hangingPunct="0">
      <a:spcBef>
        <a:spcPct val="0"/>
      </a:spcBef>
      <a:spcAft>
        <a:spcPct val="0"/>
      </a:spcAft>
      <a:defRPr sz="2800" kern="1200">
        <a:solidFill>
          <a:schemeClr val="tx1"/>
        </a:solidFill>
        <a:latin typeface="Arial" pitchFamily="34" charset="0"/>
        <a:ea typeface="+mn-ea"/>
        <a:cs typeface="Simplified Arabic" pitchFamily="18" charset="-78"/>
      </a:defRPr>
    </a:lvl4pPr>
    <a:lvl5pPr marL="1828800" algn="ctr" rtl="0" eaLnBrk="0" fontAlgn="base" hangingPunct="0">
      <a:spcBef>
        <a:spcPct val="0"/>
      </a:spcBef>
      <a:spcAft>
        <a:spcPct val="0"/>
      </a:spcAft>
      <a:defRPr sz="2800" kern="1200">
        <a:solidFill>
          <a:schemeClr val="tx1"/>
        </a:solidFill>
        <a:latin typeface="Arial" pitchFamily="34" charset="0"/>
        <a:ea typeface="+mn-ea"/>
        <a:cs typeface="Simplified Arabic" pitchFamily="18" charset="-78"/>
      </a:defRPr>
    </a:lvl5pPr>
    <a:lvl6pPr marL="2286000" algn="r" defTabSz="914400" rtl="1" eaLnBrk="1" latinLnBrk="0" hangingPunct="1">
      <a:defRPr sz="2800" kern="1200">
        <a:solidFill>
          <a:schemeClr val="tx1"/>
        </a:solidFill>
        <a:latin typeface="Arial" pitchFamily="34" charset="0"/>
        <a:ea typeface="+mn-ea"/>
        <a:cs typeface="Simplified Arabic" pitchFamily="18" charset="-78"/>
      </a:defRPr>
    </a:lvl6pPr>
    <a:lvl7pPr marL="2743200" algn="r" defTabSz="914400" rtl="1" eaLnBrk="1" latinLnBrk="0" hangingPunct="1">
      <a:defRPr sz="2800" kern="1200">
        <a:solidFill>
          <a:schemeClr val="tx1"/>
        </a:solidFill>
        <a:latin typeface="Arial" pitchFamily="34" charset="0"/>
        <a:ea typeface="+mn-ea"/>
        <a:cs typeface="Simplified Arabic" pitchFamily="18" charset="-78"/>
      </a:defRPr>
    </a:lvl7pPr>
    <a:lvl8pPr marL="3200400" algn="r" defTabSz="914400" rtl="1" eaLnBrk="1" latinLnBrk="0" hangingPunct="1">
      <a:defRPr sz="2800" kern="1200">
        <a:solidFill>
          <a:schemeClr val="tx1"/>
        </a:solidFill>
        <a:latin typeface="Arial" pitchFamily="34" charset="0"/>
        <a:ea typeface="+mn-ea"/>
        <a:cs typeface="Simplified Arabic" pitchFamily="18" charset="-78"/>
      </a:defRPr>
    </a:lvl8pPr>
    <a:lvl9pPr marL="3657600" algn="r" defTabSz="914400" rtl="1" eaLnBrk="1" latinLnBrk="0" hangingPunct="1">
      <a:defRPr sz="2800" kern="1200">
        <a:solidFill>
          <a:schemeClr val="tx1"/>
        </a:solidFill>
        <a:latin typeface="Arial" pitchFamily="34" charset="0"/>
        <a:ea typeface="+mn-ea"/>
        <a:cs typeface="Simplified Arabic" pitchFamily="18" charset="-78"/>
      </a:defRPr>
    </a:lvl9pPr>
  </p:defaultTextStyle>
  <p:extLst>
    <p:ext uri="{EFAFB233-063F-42B5-8137-9DF3F51BA10A}">
      <p15:sldGuideLst xmlns:p15="http://schemas.microsoft.com/office/powerpoint/2012/main" xmlns="">
        <p15:guide id="1" orient="horz" pos="2208">
          <p15:clr>
            <a:srgbClr val="A4A3A4"/>
          </p15:clr>
        </p15:guide>
        <p15:guide id="2" pos="3889">
          <p15:clr>
            <a:srgbClr val="A4A3A4"/>
          </p15:clr>
        </p15:guide>
      </p15:sldGuideLst>
    </p:ext>
    <p:ext uri="{2D200454-40CA-4A62-9FC3-DE9A4176ACB9}">
      <p15:notesGuideLst xmlns:p15="http://schemas.microsoft.com/office/powerpoint/2012/main" xmlns="">
        <p15:guide id="1" orient="horz" pos="3088">
          <p15:clr>
            <a:srgbClr val="A4A3A4"/>
          </p15:clr>
        </p15:guide>
        <p15:guide id="2" pos="48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00CC"/>
    <a:srgbClr val="010101"/>
    <a:srgbClr val="0000FF"/>
    <a:srgbClr val="00FF00"/>
    <a:srgbClr val="660033"/>
    <a:srgbClr val="E818E8"/>
    <a:srgbClr val="FF9900"/>
    <a:srgbClr val="FFFFFF"/>
    <a:srgbClr val="CC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نمط متوسط 3 - تمييز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EC20E35-A176-4012-BC5E-935CFFF8708E}" styleName="النمط المتوسط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نمط متوسط 2 - تميي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80" autoAdjust="0"/>
    <p:restoredTop sz="94660" autoAdjust="0"/>
  </p:normalViewPr>
  <p:slideViewPr>
    <p:cSldViewPr snapToObjects="1">
      <p:cViewPr varScale="1">
        <p:scale>
          <a:sx n="73" d="100"/>
          <a:sy n="73" d="100"/>
        </p:scale>
        <p:origin x="-606" y="-102"/>
      </p:cViewPr>
      <p:guideLst>
        <p:guide orient="horz" pos="2208"/>
        <p:guide pos="388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138" y="8370"/>
    </p:cViewPr>
  </p:sorterViewPr>
  <p:notesViewPr>
    <p:cSldViewPr snapToObjects="1">
      <p:cViewPr varScale="1">
        <p:scale>
          <a:sx n="35" d="100"/>
          <a:sy n="35" d="100"/>
        </p:scale>
        <p:origin x="-1596" y="-102"/>
      </p:cViewPr>
      <p:guideLst>
        <p:guide orient="horz" pos="3088"/>
        <p:guide pos="480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3884613" y="0"/>
            <a:ext cx="2971800" cy="477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20638" tIns="0" rIns="20638" bIns="0" numCol="1" anchor="t" anchorCtr="0" compatLnSpc="1">
            <a:prstTxWarp prst="textNoShape">
              <a:avLst/>
            </a:prstTxWarp>
          </a:bodyPr>
          <a:lstStyle>
            <a:lvl1pPr algn="r" defTabSz="866775" rtl="1">
              <a:defRPr sz="1100" i="1" smtClean="0"/>
            </a:lvl1pPr>
          </a:lstStyle>
          <a:p>
            <a:pPr>
              <a:defRPr/>
            </a:pPr>
            <a:endParaRPr lang="en-US" altLang="ar-IQ"/>
          </a:p>
        </p:txBody>
      </p:sp>
      <p:sp>
        <p:nvSpPr>
          <p:cNvPr id="4099" name="Rectangle 3"/>
          <p:cNvSpPr>
            <a:spLocks noGrp="1" noChangeArrowheads="1"/>
          </p:cNvSpPr>
          <p:nvPr>
            <p:ph type="dt" sz="quarter" idx="1"/>
          </p:nvPr>
        </p:nvSpPr>
        <p:spPr bwMode="auto">
          <a:xfrm>
            <a:off x="1588" y="0"/>
            <a:ext cx="2971800" cy="477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20638" tIns="0" rIns="20638" bIns="0" numCol="1" anchor="t" anchorCtr="0" compatLnSpc="1">
            <a:prstTxWarp prst="textNoShape">
              <a:avLst/>
            </a:prstTxWarp>
          </a:bodyPr>
          <a:lstStyle>
            <a:lvl1pPr algn="l" defTabSz="866775" rtl="1">
              <a:defRPr sz="1100" i="1" smtClean="0"/>
            </a:lvl1pPr>
          </a:lstStyle>
          <a:p>
            <a:pPr>
              <a:defRPr/>
            </a:pPr>
            <a:endParaRPr lang="en-US" altLang="ar-IQ"/>
          </a:p>
        </p:txBody>
      </p:sp>
      <p:sp>
        <p:nvSpPr>
          <p:cNvPr id="4100" name="Rectangle 4"/>
          <p:cNvSpPr>
            <a:spLocks noGrp="1" noChangeArrowheads="1"/>
          </p:cNvSpPr>
          <p:nvPr>
            <p:ph type="ftr" sz="quarter" idx="2"/>
          </p:nvPr>
        </p:nvSpPr>
        <p:spPr bwMode="auto">
          <a:xfrm>
            <a:off x="3884613" y="9077325"/>
            <a:ext cx="2971800" cy="477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20638" tIns="0" rIns="20638" bIns="0" numCol="1" anchor="b" anchorCtr="0" compatLnSpc="1">
            <a:prstTxWarp prst="textNoShape">
              <a:avLst/>
            </a:prstTxWarp>
          </a:bodyPr>
          <a:lstStyle>
            <a:lvl1pPr algn="r" defTabSz="866775" rtl="1">
              <a:defRPr sz="1100" i="1" smtClean="0"/>
            </a:lvl1pPr>
          </a:lstStyle>
          <a:p>
            <a:pPr>
              <a:defRPr/>
            </a:pPr>
            <a:endParaRPr lang="en-US" altLang="ar-IQ"/>
          </a:p>
        </p:txBody>
      </p:sp>
      <p:sp>
        <p:nvSpPr>
          <p:cNvPr id="4101" name="Rectangle 5"/>
          <p:cNvSpPr>
            <a:spLocks noGrp="1" noChangeArrowheads="1"/>
          </p:cNvSpPr>
          <p:nvPr>
            <p:ph type="sldNum" sz="quarter" idx="3"/>
          </p:nvPr>
        </p:nvSpPr>
        <p:spPr bwMode="auto">
          <a:xfrm>
            <a:off x="0" y="9077325"/>
            <a:ext cx="2971800" cy="477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20638" tIns="0" rIns="20638" bIns="0" numCol="1" anchor="b" anchorCtr="0" compatLnSpc="1">
            <a:prstTxWarp prst="textNoShape">
              <a:avLst/>
            </a:prstTxWarp>
          </a:bodyPr>
          <a:lstStyle>
            <a:lvl1pPr algn="l" defTabSz="866775" rtl="1">
              <a:defRPr sz="1100" i="1" smtClean="0">
                <a:cs typeface="Arial" pitchFamily="34" charset="0"/>
              </a:defRPr>
            </a:lvl1pPr>
          </a:lstStyle>
          <a:p>
            <a:pPr>
              <a:defRPr/>
            </a:pPr>
            <a:fld id="{AB2D4346-A836-4EAA-A09B-1D82B8D14277}" type="slidenum">
              <a:rPr lang="ar-SA" altLang="ar-IQ"/>
              <a:pPr>
                <a:defRPr/>
              </a:pPr>
              <a:t>‹N°›</a:t>
            </a:fld>
            <a:endParaRPr lang="en-US" altLang="ar-IQ">
              <a:cs typeface="Simplified Arabic" pitchFamily="18" charset="-78"/>
            </a:endParaRPr>
          </a:p>
        </p:txBody>
      </p:sp>
    </p:spTree>
    <p:extLst>
      <p:ext uri="{BB962C8B-B14F-4D97-AF65-F5344CB8AC3E}">
        <p14:creationId xmlns:p14="http://schemas.microsoft.com/office/powerpoint/2010/main" xmlns="" val="192771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3884613" y="0"/>
            <a:ext cx="2971800" cy="477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20638" tIns="0" rIns="20638" bIns="0" numCol="1" anchor="t" anchorCtr="0" compatLnSpc="1">
            <a:prstTxWarp prst="textNoShape">
              <a:avLst/>
            </a:prstTxWarp>
          </a:bodyPr>
          <a:lstStyle>
            <a:lvl1pPr algn="r" defTabSz="866775" rtl="1">
              <a:defRPr sz="1100" i="1" smtClean="0"/>
            </a:lvl1pPr>
          </a:lstStyle>
          <a:p>
            <a:pPr>
              <a:defRPr/>
            </a:pPr>
            <a:endParaRPr lang="en-US" altLang="ar-IQ"/>
          </a:p>
        </p:txBody>
      </p:sp>
      <p:sp>
        <p:nvSpPr>
          <p:cNvPr id="2051" name="Rectangle 3"/>
          <p:cNvSpPr>
            <a:spLocks noGrp="1" noChangeArrowheads="1"/>
          </p:cNvSpPr>
          <p:nvPr>
            <p:ph type="dt" idx="1"/>
          </p:nvPr>
        </p:nvSpPr>
        <p:spPr bwMode="auto">
          <a:xfrm>
            <a:off x="1588" y="0"/>
            <a:ext cx="2971800" cy="477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20638" tIns="0" rIns="20638" bIns="0" numCol="1" anchor="t" anchorCtr="0" compatLnSpc="1">
            <a:prstTxWarp prst="textNoShape">
              <a:avLst/>
            </a:prstTxWarp>
          </a:bodyPr>
          <a:lstStyle>
            <a:lvl1pPr algn="l" defTabSz="866775" rtl="1">
              <a:defRPr sz="1100" i="1" smtClean="0"/>
            </a:lvl1pPr>
          </a:lstStyle>
          <a:p>
            <a:pPr>
              <a:defRPr/>
            </a:pPr>
            <a:endParaRPr lang="en-US" altLang="ar-IQ"/>
          </a:p>
        </p:txBody>
      </p:sp>
      <p:sp>
        <p:nvSpPr>
          <p:cNvPr id="33796" name="Rectangle 4"/>
          <p:cNvSpPr>
            <a:spLocks noGrp="1" noRot="1" noChangeAspect="1" noChangeArrowheads="1" noTextEdit="1"/>
          </p:cNvSpPr>
          <p:nvPr>
            <p:ph type="sldImg" idx="2"/>
          </p:nvPr>
        </p:nvSpPr>
        <p:spPr bwMode="auto">
          <a:xfrm>
            <a:off x="265113" y="725488"/>
            <a:ext cx="6327775" cy="356870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2053" name="Rectangle 5"/>
          <p:cNvSpPr>
            <a:spLocks noGrp="1" noChangeArrowheads="1"/>
          </p:cNvSpPr>
          <p:nvPr>
            <p:ph type="body" sz="quarter" idx="3"/>
          </p:nvPr>
        </p:nvSpPr>
        <p:spPr bwMode="auto">
          <a:xfrm>
            <a:off x="914400" y="4538663"/>
            <a:ext cx="5029200" cy="4300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8425" tIns="49212" rIns="98425" bIns="49212" numCol="1" anchor="t" anchorCtr="0" compatLnSpc="1">
            <a:prstTxWarp prst="textNoShape">
              <a:avLst/>
            </a:prstTxWarp>
          </a:bodyPr>
          <a:lstStyle/>
          <a:p>
            <a:pPr lvl="0"/>
            <a:r>
              <a:rPr lang="ar-SA" altLang="ar-IQ" noProof="0" smtClean="0"/>
              <a:t>انقر لتحرير أنماط النص الرئيسي</a:t>
            </a:r>
          </a:p>
          <a:p>
            <a:pPr lvl="1"/>
            <a:r>
              <a:rPr lang="ar-SA" altLang="ar-IQ" noProof="0" smtClean="0"/>
              <a:t>المستوى الثانى</a:t>
            </a:r>
          </a:p>
          <a:p>
            <a:pPr lvl="2"/>
            <a:r>
              <a:rPr lang="ar-SA" altLang="ar-IQ" noProof="0" smtClean="0"/>
              <a:t>المستوى الثالث</a:t>
            </a:r>
          </a:p>
          <a:p>
            <a:pPr lvl="3"/>
            <a:r>
              <a:rPr lang="ar-SA" altLang="ar-IQ" noProof="0" smtClean="0"/>
              <a:t>المستوى الرابع</a:t>
            </a:r>
          </a:p>
          <a:p>
            <a:pPr lvl="4"/>
            <a:r>
              <a:rPr lang="ar-SA" altLang="ar-IQ" noProof="0" smtClean="0"/>
              <a:t>المستوى الخامس</a:t>
            </a:r>
          </a:p>
        </p:txBody>
      </p:sp>
      <p:sp>
        <p:nvSpPr>
          <p:cNvPr id="2054" name="Rectangle 6"/>
          <p:cNvSpPr>
            <a:spLocks noGrp="1" noChangeArrowheads="1"/>
          </p:cNvSpPr>
          <p:nvPr>
            <p:ph type="ftr" sz="quarter" idx="4"/>
          </p:nvPr>
        </p:nvSpPr>
        <p:spPr bwMode="auto">
          <a:xfrm>
            <a:off x="3884613" y="9077325"/>
            <a:ext cx="2971800" cy="4778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20638" tIns="0" rIns="20638" bIns="0" numCol="1" anchor="b" anchorCtr="0" compatLnSpc="1">
            <a:prstTxWarp prst="textNoShape">
              <a:avLst/>
            </a:prstTxWarp>
          </a:bodyPr>
          <a:lstStyle>
            <a:lvl1pPr algn="r" defTabSz="866775" rtl="1">
              <a:defRPr sz="1100" i="1" smtClean="0"/>
            </a:lvl1pPr>
          </a:lstStyle>
          <a:p>
            <a:pPr>
              <a:defRPr/>
            </a:pPr>
            <a:endParaRPr lang="en-US" altLang="ar-IQ"/>
          </a:p>
        </p:txBody>
      </p:sp>
      <p:sp>
        <p:nvSpPr>
          <p:cNvPr id="2055" name="Rectangle 7"/>
          <p:cNvSpPr>
            <a:spLocks noGrp="1" noChangeArrowheads="1"/>
          </p:cNvSpPr>
          <p:nvPr>
            <p:ph type="sldNum" sz="quarter" idx="5"/>
          </p:nvPr>
        </p:nvSpPr>
        <p:spPr bwMode="auto">
          <a:xfrm>
            <a:off x="1588" y="9074150"/>
            <a:ext cx="2971800" cy="47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20638" tIns="0" rIns="20638" bIns="0" numCol="1" anchor="b" anchorCtr="0" compatLnSpc="1">
            <a:prstTxWarp prst="textNoShape">
              <a:avLst/>
            </a:prstTxWarp>
          </a:bodyPr>
          <a:lstStyle>
            <a:lvl1pPr algn="l" defTabSz="866775" rtl="1">
              <a:defRPr sz="1100" i="1" smtClean="0">
                <a:cs typeface="Arial" pitchFamily="34" charset="0"/>
              </a:defRPr>
            </a:lvl1pPr>
          </a:lstStyle>
          <a:p>
            <a:pPr>
              <a:defRPr/>
            </a:pPr>
            <a:fld id="{97B01176-4F4A-4BE6-8B3B-C8330025BA8D}" type="slidenum">
              <a:rPr lang="ar-SA" altLang="ar-IQ"/>
              <a:pPr>
                <a:defRPr/>
              </a:pPr>
              <a:t>‹N°›</a:t>
            </a:fld>
            <a:endParaRPr lang="en-US" altLang="ar-IQ">
              <a:cs typeface="Simplified Arabic" pitchFamily="18" charset="-78"/>
            </a:endParaRPr>
          </a:p>
        </p:txBody>
      </p:sp>
    </p:spTree>
    <p:extLst>
      <p:ext uri="{BB962C8B-B14F-4D97-AF65-F5344CB8AC3E}">
        <p14:creationId xmlns:p14="http://schemas.microsoft.com/office/powerpoint/2010/main" xmlns="" val="433098673"/>
      </p:ext>
    </p:extLst>
  </p:cSld>
  <p:clrMap bg1="lt1" tx1="dk1" bg2="lt2" tx2="dk2" accent1="accent1" accent2="accent2" accent3="accent3" accent4="accent4" accent5="accent5" accent6="accent6" hlink="hlink" folHlink="folHlink"/>
  <p:notesStyle>
    <a:lvl1pPr algn="r" defTabSz="866775" rtl="1" eaLnBrk="0" fontAlgn="base" hangingPunct="0">
      <a:spcBef>
        <a:spcPct val="30000"/>
      </a:spcBef>
      <a:spcAft>
        <a:spcPct val="0"/>
      </a:spcAft>
      <a:defRPr sz="1300" kern="1200">
        <a:solidFill>
          <a:schemeClr val="tx1"/>
        </a:solidFill>
        <a:latin typeface="Times New Roman" pitchFamily="18" charset="0"/>
        <a:ea typeface="+mn-ea"/>
        <a:cs typeface="Times New Roman" pitchFamily="18" charset="0"/>
      </a:defRPr>
    </a:lvl1pPr>
    <a:lvl2pPr marL="487363" algn="r" defTabSz="866775" rtl="1" eaLnBrk="0" fontAlgn="base" hangingPunct="0">
      <a:spcBef>
        <a:spcPct val="30000"/>
      </a:spcBef>
      <a:spcAft>
        <a:spcPct val="0"/>
      </a:spcAft>
      <a:defRPr sz="1300" kern="1200">
        <a:solidFill>
          <a:schemeClr val="tx1"/>
        </a:solidFill>
        <a:latin typeface="Times New Roman" pitchFamily="18" charset="0"/>
        <a:ea typeface="+mn-ea"/>
        <a:cs typeface="Times New Roman" pitchFamily="18" charset="0"/>
      </a:defRPr>
    </a:lvl2pPr>
    <a:lvl3pPr marL="974725" algn="r" defTabSz="866775" rtl="1" eaLnBrk="0" fontAlgn="base" hangingPunct="0">
      <a:spcBef>
        <a:spcPct val="30000"/>
      </a:spcBef>
      <a:spcAft>
        <a:spcPct val="0"/>
      </a:spcAft>
      <a:defRPr sz="1300" kern="1200">
        <a:solidFill>
          <a:schemeClr val="tx1"/>
        </a:solidFill>
        <a:latin typeface="Times New Roman" pitchFamily="18" charset="0"/>
        <a:ea typeface="+mn-ea"/>
        <a:cs typeface="Times New Roman" pitchFamily="18" charset="0"/>
      </a:defRPr>
    </a:lvl3pPr>
    <a:lvl4pPr marL="1463675" algn="r" defTabSz="866775" rtl="1" eaLnBrk="0" fontAlgn="base" hangingPunct="0">
      <a:spcBef>
        <a:spcPct val="30000"/>
      </a:spcBef>
      <a:spcAft>
        <a:spcPct val="0"/>
      </a:spcAft>
      <a:defRPr sz="1300" kern="1200">
        <a:solidFill>
          <a:schemeClr val="tx1"/>
        </a:solidFill>
        <a:latin typeface="Times New Roman" pitchFamily="18" charset="0"/>
        <a:ea typeface="+mn-ea"/>
        <a:cs typeface="Times New Roman" pitchFamily="18" charset="0"/>
      </a:defRPr>
    </a:lvl4pPr>
    <a:lvl5pPr marL="1951038" algn="r" defTabSz="866775" rtl="1" eaLnBrk="0" fontAlgn="base" hangingPunct="0">
      <a:spcBef>
        <a:spcPct val="30000"/>
      </a:spcBef>
      <a:spcAft>
        <a:spcPct val="0"/>
      </a:spcAft>
      <a:defRPr sz="1300" kern="1200">
        <a:solidFill>
          <a:schemeClr val="tx1"/>
        </a:solidFill>
        <a:latin typeface="Times New Roman" pitchFamily="18" charset="0"/>
        <a:ea typeface="+mn-ea"/>
        <a:cs typeface="Times New Roman" pitchFamily="18"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8" name="عنوان 7"/>
          <p:cNvSpPr>
            <a:spLocks noGrp="1"/>
          </p:cNvSpPr>
          <p:nvPr>
            <p:ph type="ctrTitle"/>
          </p:nvPr>
        </p:nvSpPr>
        <p:spPr>
          <a:xfrm>
            <a:off x="3040459" y="3124200"/>
            <a:ext cx="8209241"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3040459" y="5003322"/>
            <a:ext cx="8209241"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10704446" y="1111226"/>
            <a:ext cx="2286000" cy="506743"/>
          </a:xfrm>
        </p:spPr>
        <p:txBody>
          <a:bodyPr/>
          <a:lstStyle/>
          <a:p>
            <a:pPr>
              <a:defRPr/>
            </a:pPr>
            <a:endParaRPr lang="en-US" altLang="ar-IQ"/>
          </a:p>
        </p:txBody>
      </p:sp>
      <p:sp>
        <p:nvSpPr>
          <p:cNvPr id="17" name="عنصر نائب للتذييل 16"/>
          <p:cNvSpPr>
            <a:spLocks noGrp="1"/>
          </p:cNvSpPr>
          <p:nvPr>
            <p:ph type="ftr" sz="quarter" idx="11"/>
          </p:nvPr>
        </p:nvSpPr>
        <p:spPr bwMode="auto">
          <a:xfrm rot="5400000">
            <a:off x="10016581" y="4118295"/>
            <a:ext cx="3657600" cy="510797"/>
          </a:xfrm>
        </p:spPr>
        <p:txBody>
          <a:bodyPr/>
          <a:lstStyle/>
          <a:p>
            <a:pPr>
              <a:defRPr/>
            </a:pPr>
            <a:endParaRPr lang="en-US" altLang="ar-IQ"/>
          </a:p>
        </p:txBody>
      </p:sp>
      <p:sp>
        <p:nvSpPr>
          <p:cNvPr id="10" name="مستطيل 9"/>
          <p:cNvSpPr/>
          <p:nvPr/>
        </p:nvSpPr>
        <p:spPr bwMode="auto">
          <a:xfrm>
            <a:off x="506743" y="0"/>
            <a:ext cx="810789"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367536" y="0"/>
            <a:ext cx="139207"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1317532" y="0"/>
            <a:ext cx="2418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517995" y="0"/>
            <a:ext cx="306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41441"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1216184"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1135999"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2296492"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418881"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12121745"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621578" y="0"/>
            <a:ext cx="101349"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810789" y="3429000"/>
            <a:ext cx="1722927"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741856" y="4866752"/>
            <a:ext cx="853116"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451174" y="5500632"/>
            <a:ext cx="182428"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2213455" y="5788152"/>
            <a:ext cx="364855"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2533716" y="4495800"/>
            <a:ext cx="486474"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763020" y="4928702"/>
            <a:ext cx="810789" cy="517524"/>
          </a:xfrm>
        </p:spPr>
        <p:txBody>
          <a:bodyPr/>
          <a:lstStyle/>
          <a:p>
            <a:pPr>
              <a:defRPr/>
            </a:pPr>
            <a:fld id="{5B73A2DE-71DB-4C08-AC96-16DA7DF5777F}" type="slidenum">
              <a:rPr lang="ar-SA" altLang="ar-IQ" smtClean="0"/>
              <a:pPr>
                <a:defRPr/>
              </a:pPr>
              <a:t>‹N°›</a:t>
            </a:fld>
            <a:endParaRPr lang="en-US" altLang="ar-IQ"/>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608092" y="1600200"/>
            <a:ext cx="9932168"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pPr>
              <a:defRPr/>
            </a:pPr>
            <a:endParaRPr lang="en-US" altLang="ar-IQ"/>
          </a:p>
        </p:txBody>
      </p:sp>
      <p:sp>
        <p:nvSpPr>
          <p:cNvPr id="9" name="عنصر نائب لرقم الشريحة 8"/>
          <p:cNvSpPr>
            <a:spLocks noGrp="1"/>
          </p:cNvSpPr>
          <p:nvPr>
            <p:ph type="sldNum" sz="quarter" idx="15"/>
          </p:nvPr>
        </p:nvSpPr>
        <p:spPr/>
        <p:txBody>
          <a:bodyPr rtlCol="0"/>
          <a:lstStyle/>
          <a:p>
            <a:pPr>
              <a:defRPr/>
            </a:pPr>
            <a:fld id="{8E7EBD7C-7920-41FD-87C6-958F64677F85}" type="slidenum">
              <a:rPr lang="ar-SA" altLang="ar-IQ" smtClean="0"/>
              <a:pPr>
                <a:defRPr/>
              </a:pPr>
              <a:t>‹N°›</a:t>
            </a:fld>
            <a:endParaRPr lang="en-US" altLang="ar-IQ"/>
          </a:p>
        </p:txBody>
      </p:sp>
      <p:sp>
        <p:nvSpPr>
          <p:cNvPr id="10" name="عنصر نائب للتذييل 9"/>
          <p:cNvSpPr>
            <a:spLocks noGrp="1"/>
          </p:cNvSpPr>
          <p:nvPr>
            <p:ph type="ftr" sz="quarter" idx="16"/>
          </p:nvPr>
        </p:nvSpPr>
        <p:spPr/>
        <p:txBody>
          <a:bodyPr rtlCol="0"/>
          <a:lstStyle/>
          <a:p>
            <a:pPr>
              <a:defRPr/>
            </a:pPr>
            <a:endParaRPr lang="en-US" alt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3040459" y="2895600"/>
            <a:ext cx="8209241"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040459" y="5010150"/>
            <a:ext cx="8209241"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10702630" y="1107561"/>
            <a:ext cx="2286000" cy="506743"/>
          </a:xfrm>
        </p:spPr>
        <p:txBody>
          <a:bodyPr/>
          <a:lstStyle/>
          <a:p>
            <a:pPr>
              <a:defRPr/>
            </a:pPr>
            <a:endParaRPr lang="en-US" altLang="ar-IQ"/>
          </a:p>
        </p:txBody>
      </p:sp>
      <p:sp>
        <p:nvSpPr>
          <p:cNvPr id="5" name="عنصر نائب للتذييل 4"/>
          <p:cNvSpPr>
            <a:spLocks noGrp="1"/>
          </p:cNvSpPr>
          <p:nvPr>
            <p:ph type="ftr" sz="quarter" idx="11"/>
          </p:nvPr>
        </p:nvSpPr>
        <p:spPr bwMode="auto">
          <a:xfrm rot="5400000">
            <a:off x="10016830" y="4115434"/>
            <a:ext cx="3657600" cy="510797"/>
          </a:xfrm>
        </p:spPr>
        <p:txBody>
          <a:bodyPr/>
          <a:lstStyle/>
          <a:p>
            <a:pPr>
              <a:defRPr/>
            </a:pPr>
            <a:endParaRPr lang="en-US" altLang="ar-IQ"/>
          </a:p>
        </p:txBody>
      </p:sp>
      <p:sp>
        <p:nvSpPr>
          <p:cNvPr id="9" name="مستطيل 8"/>
          <p:cNvSpPr/>
          <p:nvPr/>
        </p:nvSpPr>
        <p:spPr bwMode="auto">
          <a:xfrm>
            <a:off x="506743" y="0"/>
            <a:ext cx="810789"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367536" y="0"/>
            <a:ext cx="139207"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1317532" y="0"/>
            <a:ext cx="2418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517995" y="0"/>
            <a:ext cx="306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41441"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1216184"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135999"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2296492"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418881"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621578" y="0"/>
            <a:ext cx="101349"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810789" y="3429000"/>
            <a:ext cx="1722927"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761903" y="4866752"/>
            <a:ext cx="853116"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451174" y="5500632"/>
            <a:ext cx="182428"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2213455" y="5791200"/>
            <a:ext cx="364855"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2499189" y="4479888"/>
            <a:ext cx="486474"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1210058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783066" y="4928702"/>
            <a:ext cx="810789" cy="517524"/>
          </a:xfrm>
        </p:spPr>
        <p:txBody>
          <a:bodyPr/>
          <a:lstStyle/>
          <a:p>
            <a:pPr>
              <a:defRPr/>
            </a:pPr>
            <a:fld id="{D837A1AD-CCF1-4056-AEF8-B1549DAAE6C1}" type="slidenum">
              <a:rPr lang="ar-SA" altLang="ar-IQ" smtClean="0"/>
              <a:pPr>
                <a:defRPr/>
              </a:pPr>
              <a:t>‹N°›</a:t>
            </a:fld>
            <a:endParaRPr lang="en-US" altLang="ar-IQ"/>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pPr>
              <a:defRPr/>
            </a:pPr>
            <a:endParaRPr lang="en-US" altLang="ar-IQ"/>
          </a:p>
        </p:txBody>
      </p:sp>
      <p:sp>
        <p:nvSpPr>
          <p:cNvPr id="6" name="عنصر نائب للتذييل 5"/>
          <p:cNvSpPr>
            <a:spLocks noGrp="1"/>
          </p:cNvSpPr>
          <p:nvPr>
            <p:ph type="ftr" sz="quarter" idx="11"/>
          </p:nvPr>
        </p:nvSpPr>
        <p:spPr/>
        <p:txBody>
          <a:bodyPr/>
          <a:lstStyle/>
          <a:p>
            <a:pPr>
              <a:defRPr/>
            </a:pPr>
            <a:endParaRPr lang="en-US" altLang="ar-IQ"/>
          </a:p>
        </p:txBody>
      </p:sp>
      <p:sp>
        <p:nvSpPr>
          <p:cNvPr id="7" name="عنصر نائب لرقم الشريحة 6"/>
          <p:cNvSpPr>
            <a:spLocks noGrp="1"/>
          </p:cNvSpPr>
          <p:nvPr>
            <p:ph type="sldNum" sz="quarter" idx="12"/>
          </p:nvPr>
        </p:nvSpPr>
        <p:spPr/>
        <p:txBody>
          <a:bodyPr/>
          <a:lstStyle/>
          <a:p>
            <a:pPr>
              <a:defRPr/>
            </a:pPr>
            <a:fld id="{F897416F-E993-458E-A7EB-1BE4824D227B}" type="slidenum">
              <a:rPr lang="ar-SA" altLang="ar-IQ" smtClean="0"/>
              <a:pPr>
                <a:defRPr/>
              </a:pPr>
              <a:t>‹N°›</a:t>
            </a:fld>
            <a:endParaRPr lang="en-US" altLang="ar-IQ"/>
          </a:p>
        </p:txBody>
      </p:sp>
      <p:sp>
        <p:nvSpPr>
          <p:cNvPr id="9" name="عنصر نائب للمحتوى 8"/>
          <p:cNvSpPr>
            <a:spLocks noGrp="1"/>
          </p:cNvSpPr>
          <p:nvPr>
            <p:ph sz="quarter" idx="1"/>
          </p:nvPr>
        </p:nvSpPr>
        <p:spPr>
          <a:xfrm>
            <a:off x="608092" y="1600200"/>
            <a:ext cx="4864735"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5679578" y="1600200"/>
            <a:ext cx="4864735"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08092" y="273050"/>
            <a:ext cx="10033516"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pPr>
              <a:defRPr/>
            </a:pPr>
            <a:endParaRPr lang="en-US" altLang="ar-IQ"/>
          </a:p>
        </p:txBody>
      </p:sp>
      <p:sp>
        <p:nvSpPr>
          <p:cNvPr id="8" name="عنصر نائب للتذييل 7"/>
          <p:cNvSpPr>
            <a:spLocks noGrp="1"/>
          </p:cNvSpPr>
          <p:nvPr>
            <p:ph type="ftr" sz="quarter" idx="11"/>
          </p:nvPr>
        </p:nvSpPr>
        <p:spPr/>
        <p:txBody>
          <a:bodyPr/>
          <a:lstStyle/>
          <a:p>
            <a:pPr>
              <a:defRPr/>
            </a:pPr>
            <a:endParaRPr lang="en-US" altLang="ar-IQ"/>
          </a:p>
        </p:txBody>
      </p:sp>
      <p:sp>
        <p:nvSpPr>
          <p:cNvPr id="9" name="عنصر نائب لرقم الشريحة 8"/>
          <p:cNvSpPr>
            <a:spLocks noGrp="1"/>
          </p:cNvSpPr>
          <p:nvPr>
            <p:ph type="sldNum" sz="quarter" idx="12"/>
          </p:nvPr>
        </p:nvSpPr>
        <p:spPr/>
        <p:txBody>
          <a:bodyPr/>
          <a:lstStyle/>
          <a:p>
            <a:pPr>
              <a:defRPr/>
            </a:pPr>
            <a:fld id="{738EDD3B-A14C-4048-9B2F-05DD2A3A8C5F}" type="slidenum">
              <a:rPr lang="ar-SA" altLang="ar-IQ" smtClean="0"/>
              <a:pPr>
                <a:defRPr/>
              </a:pPr>
              <a:t>‹N°›</a:t>
            </a:fld>
            <a:endParaRPr lang="en-US" altLang="ar-IQ"/>
          </a:p>
        </p:txBody>
      </p:sp>
      <p:sp>
        <p:nvSpPr>
          <p:cNvPr id="11" name="عنصر نائب للمحتوى 10"/>
          <p:cNvSpPr>
            <a:spLocks noGrp="1"/>
          </p:cNvSpPr>
          <p:nvPr>
            <p:ph sz="quarter" idx="2"/>
          </p:nvPr>
        </p:nvSpPr>
        <p:spPr>
          <a:xfrm>
            <a:off x="608092" y="2362200"/>
            <a:ext cx="4864735"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5814879" y="2362200"/>
            <a:ext cx="4864735"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608092" y="1569720"/>
            <a:ext cx="4864735"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5776873" y="1569720"/>
            <a:ext cx="4864735"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pPr>
              <a:defRPr/>
            </a:pPr>
            <a:endParaRPr lang="en-US" altLang="ar-IQ"/>
          </a:p>
        </p:txBody>
      </p:sp>
      <p:sp>
        <p:nvSpPr>
          <p:cNvPr id="7" name="عنصر نائب لرقم الشريحة 6"/>
          <p:cNvSpPr>
            <a:spLocks noGrp="1"/>
          </p:cNvSpPr>
          <p:nvPr>
            <p:ph type="sldNum" sz="quarter" idx="11"/>
          </p:nvPr>
        </p:nvSpPr>
        <p:spPr/>
        <p:txBody>
          <a:bodyPr rtlCol="0"/>
          <a:lstStyle/>
          <a:p>
            <a:pPr>
              <a:defRPr/>
            </a:pPr>
            <a:fld id="{5E6B6B29-22B7-46AC-A284-F806EB2D25C0}" type="slidenum">
              <a:rPr lang="ar-SA" altLang="ar-IQ" smtClean="0"/>
              <a:pPr>
                <a:defRPr/>
              </a:pPr>
              <a:t>‹N°›</a:t>
            </a:fld>
            <a:endParaRPr lang="en-US" altLang="ar-IQ"/>
          </a:p>
        </p:txBody>
      </p:sp>
      <p:sp>
        <p:nvSpPr>
          <p:cNvPr id="8" name="عنصر نائب للتذييل 7"/>
          <p:cNvSpPr>
            <a:spLocks noGrp="1"/>
          </p:cNvSpPr>
          <p:nvPr>
            <p:ph type="ftr" sz="quarter" idx="12"/>
          </p:nvPr>
        </p:nvSpPr>
        <p:spPr/>
        <p:txBody>
          <a:bodyPr rtlCol="0"/>
          <a:lstStyle/>
          <a:p>
            <a:pPr>
              <a:defRPr/>
            </a:pPr>
            <a:endParaRPr lang="en-US" alt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pPr>
              <a:defRPr/>
            </a:pPr>
            <a:endParaRPr lang="en-US" altLang="ar-IQ"/>
          </a:p>
        </p:txBody>
      </p:sp>
      <p:sp>
        <p:nvSpPr>
          <p:cNvPr id="3" name="عنصر نائب للتذييل 2"/>
          <p:cNvSpPr>
            <a:spLocks noGrp="1"/>
          </p:cNvSpPr>
          <p:nvPr>
            <p:ph type="ftr" sz="quarter" idx="11"/>
          </p:nvPr>
        </p:nvSpPr>
        <p:spPr/>
        <p:txBody>
          <a:bodyPr/>
          <a:lstStyle/>
          <a:p>
            <a:pPr>
              <a:defRPr/>
            </a:pPr>
            <a:endParaRPr lang="en-US" altLang="ar-IQ"/>
          </a:p>
        </p:txBody>
      </p:sp>
      <p:sp>
        <p:nvSpPr>
          <p:cNvPr id="4" name="عنصر نائب لرقم الشريحة 3"/>
          <p:cNvSpPr>
            <a:spLocks noGrp="1"/>
          </p:cNvSpPr>
          <p:nvPr>
            <p:ph type="sldNum" sz="quarter" idx="12"/>
          </p:nvPr>
        </p:nvSpPr>
        <p:spPr/>
        <p:txBody>
          <a:bodyPr/>
          <a:lstStyle/>
          <a:p>
            <a:pPr>
              <a:defRPr/>
            </a:pPr>
            <a:fld id="{AA93273F-3D76-40F7-A446-6BBFE3879355}" type="slidenum">
              <a:rPr lang="ar-SA" altLang="ar-IQ" smtClean="0"/>
              <a:pPr>
                <a:defRPr/>
              </a:pPr>
              <a:t>‹N°›</a:t>
            </a:fld>
            <a:endParaRPr lang="en-US" alt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11655095"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5525832" y="3124954"/>
            <a:ext cx="6309360" cy="608092"/>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9060569" y="274320"/>
            <a:ext cx="2031027"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8310589"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8235969"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11959141"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11756443" y="0"/>
            <a:ext cx="405395"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1857792"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10848360" y="5715000"/>
            <a:ext cx="72971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405395" y="274320"/>
            <a:ext cx="7499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pPr>
              <a:defRPr/>
            </a:pPr>
            <a:endParaRPr lang="en-US" altLang="ar-IQ"/>
          </a:p>
        </p:txBody>
      </p:sp>
      <p:sp>
        <p:nvSpPr>
          <p:cNvPr id="22" name="عنصر نائب لرقم الشريحة 21"/>
          <p:cNvSpPr>
            <a:spLocks noGrp="1"/>
          </p:cNvSpPr>
          <p:nvPr>
            <p:ph type="sldNum" sz="quarter" idx="15"/>
          </p:nvPr>
        </p:nvSpPr>
        <p:spPr/>
        <p:txBody>
          <a:bodyPr rtlCol="0"/>
          <a:lstStyle/>
          <a:p>
            <a:pPr>
              <a:defRPr/>
            </a:pPr>
            <a:fld id="{6DD5F96F-714E-4E9F-AD25-B5151945CA03}" type="slidenum">
              <a:rPr lang="ar-SA" altLang="ar-IQ" smtClean="0"/>
              <a:pPr>
                <a:defRPr/>
              </a:pPr>
              <a:t>‹N°›</a:t>
            </a:fld>
            <a:endParaRPr lang="en-US" altLang="ar-IQ"/>
          </a:p>
        </p:txBody>
      </p:sp>
      <p:sp>
        <p:nvSpPr>
          <p:cNvPr id="23" name="عنصر نائب للتذييل 22"/>
          <p:cNvSpPr>
            <a:spLocks noGrp="1"/>
          </p:cNvSpPr>
          <p:nvPr>
            <p:ph type="ftr" sz="quarter" idx="16"/>
          </p:nvPr>
        </p:nvSpPr>
        <p:spPr/>
        <p:txBody>
          <a:bodyPr rtlCol="0"/>
          <a:lstStyle/>
          <a:p>
            <a:pPr>
              <a:defRPr/>
            </a:pPr>
            <a:endParaRPr lang="en-US" altLang="ar-IQ"/>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11655095"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10848360" y="5715000"/>
            <a:ext cx="72971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5496948" y="3124954"/>
            <a:ext cx="6309360" cy="608092"/>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8209241"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8998747" y="264795"/>
            <a:ext cx="2026973"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11959141"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11756443" y="0"/>
            <a:ext cx="405395"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11857792"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8310589"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8235969"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pPr>
              <a:defRPr/>
            </a:pPr>
            <a:endParaRPr lang="en-US" altLang="ar-IQ"/>
          </a:p>
        </p:txBody>
      </p:sp>
      <p:sp>
        <p:nvSpPr>
          <p:cNvPr id="18" name="عنصر نائب لرقم الشريحة 17"/>
          <p:cNvSpPr>
            <a:spLocks noGrp="1"/>
          </p:cNvSpPr>
          <p:nvPr>
            <p:ph type="sldNum" sz="quarter" idx="11"/>
          </p:nvPr>
        </p:nvSpPr>
        <p:spPr/>
        <p:txBody>
          <a:bodyPr rtlCol="0"/>
          <a:lstStyle/>
          <a:p>
            <a:pPr>
              <a:defRPr/>
            </a:pPr>
            <a:fld id="{CDE768F5-3B1E-4B09-8059-B14E37DC6A8C}" type="slidenum">
              <a:rPr lang="ar-SA" altLang="ar-IQ" smtClean="0"/>
              <a:pPr>
                <a:defRPr/>
              </a:pPr>
              <a:t>‹N°›</a:t>
            </a:fld>
            <a:endParaRPr lang="en-US" altLang="ar-IQ"/>
          </a:p>
        </p:txBody>
      </p:sp>
      <p:sp>
        <p:nvSpPr>
          <p:cNvPr id="21" name="عنصر نائب للتذييل 20"/>
          <p:cNvSpPr>
            <a:spLocks noGrp="1"/>
          </p:cNvSpPr>
          <p:nvPr>
            <p:ph type="ftr" sz="quarter" idx="12"/>
          </p:nvPr>
        </p:nvSpPr>
        <p:spPr/>
        <p:txBody>
          <a:bodyPr rtlCol="0"/>
          <a:lstStyle/>
          <a:p>
            <a:pPr>
              <a:defRPr/>
            </a:pPr>
            <a:endParaRPr lang="en-US" altLang="ar-IQ"/>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endParaRPr lang="en-US" altLang="ar-IQ"/>
          </a:p>
        </p:txBody>
      </p:sp>
      <p:sp>
        <p:nvSpPr>
          <p:cNvPr id="5" name="عنصر نائب للتذييل 4"/>
          <p:cNvSpPr>
            <a:spLocks noGrp="1"/>
          </p:cNvSpPr>
          <p:nvPr>
            <p:ph type="ftr" sz="quarter" idx="11"/>
          </p:nvPr>
        </p:nvSpPr>
        <p:spPr/>
        <p:txBody>
          <a:bodyPr/>
          <a:lstStyle/>
          <a:p>
            <a:pPr>
              <a:defRPr/>
            </a:pPr>
            <a:endParaRPr lang="en-US" altLang="ar-IQ"/>
          </a:p>
        </p:txBody>
      </p:sp>
      <p:sp>
        <p:nvSpPr>
          <p:cNvPr id="6" name="عنصر نائب لرقم الشريحة 5"/>
          <p:cNvSpPr>
            <a:spLocks noGrp="1"/>
          </p:cNvSpPr>
          <p:nvPr>
            <p:ph type="sldNum" sz="quarter" idx="12"/>
          </p:nvPr>
        </p:nvSpPr>
        <p:spPr/>
        <p:txBody>
          <a:bodyPr/>
          <a:lstStyle/>
          <a:p>
            <a:pPr>
              <a:defRPr/>
            </a:pPr>
            <a:fld id="{65833166-CCAA-4351-B19B-7756A3CE1CE7}" type="slidenum">
              <a:rPr lang="ar-SA" altLang="ar-IQ" smtClean="0"/>
              <a:pPr>
                <a:defRPr/>
              </a:pPr>
              <a:t>‹N°›</a:t>
            </a:fld>
            <a:endParaRPr lang="en-US" alt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17333" y="274643"/>
            <a:ext cx="222967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608092" y="274642"/>
            <a:ext cx="8006543"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pPr>
              <a:defRPr/>
            </a:pPr>
            <a:endParaRPr lang="en-US" altLang="ar-IQ"/>
          </a:p>
        </p:txBody>
      </p:sp>
      <p:sp>
        <p:nvSpPr>
          <p:cNvPr id="5" name="عنصر نائب للتذييل 4"/>
          <p:cNvSpPr>
            <a:spLocks noGrp="1"/>
          </p:cNvSpPr>
          <p:nvPr>
            <p:ph type="ftr" sz="quarter" idx="11"/>
          </p:nvPr>
        </p:nvSpPr>
        <p:spPr/>
        <p:txBody>
          <a:bodyPr/>
          <a:lstStyle/>
          <a:p>
            <a:pPr>
              <a:defRPr/>
            </a:pPr>
            <a:endParaRPr lang="en-US" altLang="ar-IQ"/>
          </a:p>
        </p:txBody>
      </p:sp>
      <p:sp>
        <p:nvSpPr>
          <p:cNvPr id="6" name="عنصر نائب لرقم الشريحة 5"/>
          <p:cNvSpPr>
            <a:spLocks noGrp="1"/>
          </p:cNvSpPr>
          <p:nvPr>
            <p:ph type="sldNum" sz="quarter" idx="12"/>
          </p:nvPr>
        </p:nvSpPr>
        <p:spPr/>
        <p:txBody>
          <a:bodyPr/>
          <a:lstStyle/>
          <a:p>
            <a:pPr>
              <a:defRPr/>
            </a:pPr>
            <a:fld id="{25A8B5FE-548E-4FB6-BC6D-7C15875D7C9D}" type="slidenum">
              <a:rPr lang="ar-SA" altLang="ar-IQ" smtClean="0"/>
              <a:pPr>
                <a:defRPr/>
              </a:pPr>
              <a:t>‹N°›</a:t>
            </a:fld>
            <a:endParaRPr lang="en-US" alt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11655095"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608092" y="274638"/>
            <a:ext cx="9932168"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608092" y="1600200"/>
            <a:ext cx="9932168"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10426288" y="1018477"/>
            <a:ext cx="2011680" cy="510797"/>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n-US" altLang="ar-IQ"/>
          </a:p>
        </p:txBody>
      </p:sp>
      <p:sp>
        <p:nvSpPr>
          <p:cNvPr id="3" name="عنصر نائب للتذييل 2"/>
          <p:cNvSpPr>
            <a:spLocks noGrp="1"/>
          </p:cNvSpPr>
          <p:nvPr>
            <p:ph type="ftr" sz="quarter" idx="3"/>
          </p:nvPr>
        </p:nvSpPr>
        <p:spPr>
          <a:xfrm rot="5400000">
            <a:off x="9825313" y="3676883"/>
            <a:ext cx="3200400" cy="486474"/>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ltLang="ar-IQ"/>
          </a:p>
        </p:txBody>
      </p:sp>
      <p:sp>
        <p:nvSpPr>
          <p:cNvPr id="7" name="رابط مستقيم 6"/>
          <p:cNvSpPr>
            <a:spLocks noChangeShapeType="1"/>
          </p:cNvSpPr>
          <p:nvPr/>
        </p:nvSpPr>
        <p:spPr bwMode="auto">
          <a:xfrm>
            <a:off x="101349"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11959141"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11756443" y="0"/>
            <a:ext cx="405395"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1857792"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10848360" y="5715000"/>
            <a:ext cx="72971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10811874" y="5734050"/>
            <a:ext cx="810789" cy="521208"/>
          </a:xfrm>
          <a:prstGeom prst="rect">
            <a:avLst/>
          </a:prstGeom>
        </p:spPr>
        <p:txBody>
          <a:bodyPr vert="horz" anchor="ctr"/>
          <a:lstStyle>
            <a:lvl1pPr algn="ctr" eaLnBrk="1" latinLnBrk="0" hangingPunct="1">
              <a:defRPr kumimoji="0" sz="1400" b="1">
                <a:solidFill>
                  <a:srgbClr val="FFFFFF"/>
                </a:solidFill>
              </a:defRPr>
            </a:lvl1pPr>
          </a:lstStyle>
          <a:p>
            <a:pPr>
              <a:defRPr/>
            </a:pPr>
            <a:fld id="{20216FB9-5B42-4B6C-BB57-116BA6A54371}" type="slidenum">
              <a:rPr lang="ar-SA" altLang="ar-IQ" smtClean="0"/>
              <a:pPr>
                <a:defRPr/>
              </a:pPr>
              <a:t>‹N°›</a:t>
            </a:fld>
            <a:endParaRPr lang="en-US" altLang="ar-IQ"/>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2984575" y="116632"/>
            <a:ext cx="7425387" cy="707886"/>
          </a:xfrm>
          <a:prstGeom prst="rect">
            <a:avLst/>
          </a:prstGeom>
        </p:spPr>
        <p:txBody>
          <a:bodyPr wrap="square">
            <a:spAutoFit/>
          </a:bodyPr>
          <a:lstStyle/>
          <a:p>
            <a:pPr rtl="1"/>
            <a:r>
              <a:rPr lang="ar-IQ" sz="4000" dirty="0" smtClean="0">
                <a:solidFill>
                  <a:srgbClr val="C00000"/>
                </a:solidFill>
                <a:cs typeface="PT Bold Heading" pitchFamily="2" charset="-78"/>
              </a:rPr>
              <a:t>نماذج الشبكات </a:t>
            </a:r>
            <a:r>
              <a:rPr lang="en-US" sz="4000" dirty="0" smtClean="0">
                <a:solidFill>
                  <a:srgbClr val="C00000"/>
                </a:solidFill>
                <a:cs typeface="PT Bold Heading" pitchFamily="2" charset="-78"/>
              </a:rPr>
              <a:t>Network modeling</a:t>
            </a:r>
            <a:endParaRPr lang="ar-IQ" sz="4000" dirty="0">
              <a:solidFill>
                <a:srgbClr val="C00000"/>
              </a:solidFill>
              <a:cs typeface="PT Bold Heading" pitchFamily="2" charset="-78"/>
            </a:endParaRPr>
          </a:p>
        </p:txBody>
      </p:sp>
      <p:sp>
        <p:nvSpPr>
          <p:cNvPr id="2" name="مستطيل 1"/>
          <p:cNvSpPr/>
          <p:nvPr/>
        </p:nvSpPr>
        <p:spPr>
          <a:xfrm>
            <a:off x="2048471" y="671691"/>
            <a:ext cx="9513620" cy="6186309"/>
          </a:xfrm>
          <a:prstGeom prst="rect">
            <a:avLst/>
          </a:prstGeom>
        </p:spPr>
        <p:txBody>
          <a:bodyPr wrap="square">
            <a:spAutoFit/>
          </a:bodyPr>
          <a:lstStyle/>
          <a:p>
            <a:pPr algn="r" rtl="1">
              <a:lnSpc>
                <a:spcPct val="150000"/>
              </a:lnSpc>
            </a:pPr>
            <a:r>
              <a:rPr lang="ar-IQ" sz="2400" b="1" dirty="0" smtClean="0">
                <a:solidFill>
                  <a:srgbClr val="0000CC"/>
                </a:solidFill>
                <a:cs typeface="+mn-cs"/>
              </a:rPr>
              <a:t>الشبكة: </a:t>
            </a:r>
            <a:r>
              <a:rPr lang="ar-IQ" sz="2400" b="1" dirty="0" smtClean="0">
                <a:cs typeface="+mn-cs"/>
              </a:rPr>
              <a:t>عبارة عن مشروع يتكون من مجموعة من الأنشطة المختلفة والمترابطة التي تحتاج في إنجازها الى وضع جدول زمني للوصول الى الأهداف المرسومة للمشروع.</a:t>
            </a:r>
          </a:p>
          <a:p>
            <a:pPr algn="r" rtl="1">
              <a:lnSpc>
                <a:spcPct val="150000"/>
              </a:lnSpc>
            </a:pPr>
            <a:r>
              <a:rPr lang="ar-IQ" sz="2400" b="1" dirty="0" smtClean="0">
                <a:solidFill>
                  <a:srgbClr val="0000CC"/>
                </a:solidFill>
                <a:cs typeface="+mn-cs"/>
              </a:rPr>
              <a:t>مشكلة النقل </a:t>
            </a:r>
            <a:r>
              <a:rPr lang="en-US" sz="2400" b="1" dirty="0" smtClean="0">
                <a:solidFill>
                  <a:srgbClr val="0000CC"/>
                </a:solidFill>
                <a:cs typeface="+mn-cs"/>
              </a:rPr>
              <a:t>Transportation </a:t>
            </a:r>
            <a:r>
              <a:rPr lang="en-US" sz="2400" b="1" dirty="0" smtClean="0">
                <a:solidFill>
                  <a:srgbClr val="0000CC"/>
                </a:solidFill>
              </a:rPr>
              <a:t>problem</a:t>
            </a:r>
            <a:r>
              <a:rPr lang="ar-IQ" sz="2400" b="1" dirty="0" smtClean="0">
                <a:solidFill>
                  <a:srgbClr val="0000CC"/>
                </a:solidFill>
                <a:cs typeface="+mn-cs"/>
              </a:rPr>
              <a:t>: </a:t>
            </a:r>
            <a:r>
              <a:rPr lang="ar-IQ" sz="2400" b="1" dirty="0" smtClean="0">
                <a:cs typeface="+mn-cs"/>
              </a:rPr>
              <a:t>تعد من الطرق الخاصة لنقل الموارد من مصادر الإنتاج (المصانع) الى أماكن استخدامها وباقل كلفة ممكنة. وهناك ثلاث طرق للحل الأساسي للنقل:</a:t>
            </a:r>
          </a:p>
          <a:p>
            <a:pPr marL="514350" indent="-514350" algn="r" rtl="1">
              <a:lnSpc>
                <a:spcPct val="150000"/>
              </a:lnSpc>
              <a:buFont typeface="+mj-lt"/>
              <a:buAutoNum type="arabicPeriod"/>
            </a:pPr>
            <a:r>
              <a:rPr lang="ar-IQ" sz="2400" b="1" dirty="0" smtClean="0">
                <a:cs typeface="+mn-cs"/>
              </a:rPr>
              <a:t>طريقة الركن الشمالي الغربي</a:t>
            </a:r>
          </a:p>
          <a:p>
            <a:pPr marL="514350" indent="-514350" algn="r" rtl="1">
              <a:lnSpc>
                <a:spcPct val="150000"/>
              </a:lnSpc>
              <a:buFont typeface="+mj-lt"/>
              <a:buAutoNum type="arabicPeriod"/>
            </a:pPr>
            <a:r>
              <a:rPr lang="ar-IQ" sz="2400" b="1" dirty="0" smtClean="0">
                <a:cs typeface="+mn-cs"/>
              </a:rPr>
              <a:t>طريقة اقل التكاليف</a:t>
            </a:r>
          </a:p>
          <a:p>
            <a:pPr marL="514350" indent="-514350" algn="r" rtl="1">
              <a:lnSpc>
                <a:spcPct val="150000"/>
              </a:lnSpc>
              <a:buFont typeface="+mj-lt"/>
              <a:buAutoNum type="arabicPeriod"/>
            </a:pPr>
            <a:r>
              <a:rPr lang="ar-IQ" sz="2400" b="1" dirty="0" smtClean="0">
                <a:cs typeface="+mn-cs"/>
              </a:rPr>
              <a:t>طريقة فوجل (الجزاء)</a:t>
            </a:r>
            <a:endParaRPr lang="ar-IQ" sz="2400" b="1" dirty="0">
              <a:cs typeface="+mn-cs"/>
            </a:endParaRPr>
          </a:p>
          <a:p>
            <a:pPr algn="r" rtl="1">
              <a:lnSpc>
                <a:spcPct val="150000"/>
              </a:lnSpc>
            </a:pPr>
            <a:r>
              <a:rPr lang="ar-IQ" sz="2400" b="1" dirty="0" smtClean="0">
                <a:solidFill>
                  <a:srgbClr val="0000CC"/>
                </a:solidFill>
                <a:cs typeface="+mn-cs"/>
              </a:rPr>
              <a:t>مشكلة التخصيص </a:t>
            </a:r>
            <a:r>
              <a:rPr lang="en-US" sz="2400" b="1" dirty="0" smtClean="0">
                <a:solidFill>
                  <a:srgbClr val="0000CC"/>
                </a:solidFill>
                <a:cs typeface="+mn-cs"/>
              </a:rPr>
              <a:t>Assignment problem</a:t>
            </a:r>
            <a:r>
              <a:rPr lang="ar-IQ" sz="2400" b="1" dirty="0" smtClean="0">
                <a:solidFill>
                  <a:srgbClr val="0000CC"/>
                </a:solidFill>
                <a:cs typeface="+mn-cs"/>
              </a:rPr>
              <a:t>: </a:t>
            </a:r>
            <a:r>
              <a:rPr lang="ar-IQ" sz="2400" b="1" dirty="0" smtClean="0">
                <a:cs typeface="+mn-cs"/>
              </a:rPr>
              <a:t>احدى الحالات الخاصة في البرمجة الخطية التي تتعلق بتخصيص الموارد لمجموعة من الاعمال بطريقة تؤدي الى تقليل التكاليف الى ادنى مستوى والأداء الى اعلى ما ممكن.</a:t>
            </a: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err="1" smtClean="0">
                <a:solidFill>
                  <a:srgbClr val="0000FF"/>
                </a:solidFill>
                <a:cs typeface="+mj-cs"/>
              </a:rPr>
              <a:t>(</a:t>
            </a:r>
            <a:r>
              <a:rPr lang="ar-DZ" b="1" dirty="0" smtClean="0">
                <a:solidFill>
                  <a:srgbClr val="0000FF"/>
                </a:solidFill>
                <a:cs typeface="+mj-cs"/>
              </a:rPr>
              <a:t>2</a:t>
            </a:r>
            <a:r>
              <a:rPr lang="ar-IQ" b="1" dirty="0" err="1" smtClean="0">
                <a:solidFill>
                  <a:srgbClr val="0000FF"/>
                </a:solidFill>
                <a:cs typeface="+mj-cs"/>
              </a:rPr>
              <a:t>)</a:t>
            </a:r>
            <a:endParaRPr lang="en-US" dirty="0">
              <a:solidFill>
                <a:srgbClr val="0000FF"/>
              </a:solidFill>
              <a:cs typeface="+mj-cs"/>
            </a:endParaRPr>
          </a:p>
        </p:txBody>
      </p:sp>
    </p:spTree>
    <p:extLst>
      <p:ext uri="{BB962C8B-B14F-4D97-AF65-F5344CB8AC3E}">
        <p14:creationId xmlns:p14="http://schemas.microsoft.com/office/powerpoint/2010/main" xmlns="" val="1411774542"/>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a:t>
            </a:r>
            <a:r>
              <a:rPr lang="ar-IQ" sz="4000" dirty="0" smtClean="0">
                <a:solidFill>
                  <a:srgbClr val="C00000"/>
                </a:solidFill>
                <a:cs typeface="PT Bold Heading" pitchFamily="2" charset="-78"/>
              </a:rPr>
              <a:t>الشبكات: مشكلة النقل</a:t>
            </a:r>
            <a:endParaRPr lang="ar-IQ" sz="4000" dirty="0">
              <a:solidFill>
                <a:srgbClr val="C00000"/>
              </a:solidFill>
              <a:cs typeface="PT Bold Heading" pitchFamily="2" charset="-78"/>
            </a:endParaRPr>
          </a:p>
        </p:txBody>
      </p:sp>
      <p:sp>
        <p:nvSpPr>
          <p:cNvPr id="2" name="مستطيل 1"/>
          <p:cNvSpPr/>
          <p:nvPr/>
        </p:nvSpPr>
        <p:spPr>
          <a:xfrm>
            <a:off x="2048471" y="896528"/>
            <a:ext cx="9513619" cy="2600199"/>
          </a:xfrm>
          <a:prstGeom prst="rect">
            <a:avLst/>
          </a:prstGeom>
        </p:spPr>
        <p:txBody>
          <a:bodyPr wrap="square">
            <a:spAutoFit/>
          </a:bodyPr>
          <a:lstStyle/>
          <a:p>
            <a:pPr algn="r" rtl="1">
              <a:lnSpc>
                <a:spcPct val="150000"/>
              </a:lnSpc>
            </a:pPr>
            <a:r>
              <a:rPr lang="ar-IQ" b="1" dirty="0" smtClean="0">
                <a:solidFill>
                  <a:srgbClr val="0000CC"/>
                </a:solidFill>
                <a:cs typeface="+mj-cs"/>
              </a:rPr>
              <a:t>مثال: </a:t>
            </a:r>
            <a:r>
              <a:rPr lang="ar-IQ" altLang="ar-IQ" b="1" dirty="0">
                <a:solidFill>
                  <a:srgbClr val="000000"/>
                </a:solidFill>
                <a:ea typeface="Calibri" panose="020F0502020204030204" pitchFamily="34" charset="0"/>
                <a:cs typeface="+mj-cs"/>
              </a:rPr>
              <a:t>حل مشكلة النقل الاتية بواسطة برنامج </a:t>
            </a:r>
            <a:r>
              <a:rPr lang="en-US" altLang="ar-IQ" b="1" dirty="0" smtClean="0">
                <a:solidFill>
                  <a:srgbClr val="000000"/>
                </a:solidFill>
                <a:ea typeface="Calibri" panose="020F0502020204030204" pitchFamily="34" charset="0"/>
                <a:cs typeface="+mj-cs"/>
              </a:rPr>
              <a:t> QSB </a:t>
            </a:r>
            <a:r>
              <a:rPr lang="ar-IQ" altLang="ar-IQ" b="1" u="sng" dirty="0">
                <a:solidFill>
                  <a:srgbClr val="000000"/>
                </a:solidFill>
                <a:ea typeface="Calibri" panose="020F0502020204030204" pitchFamily="34" charset="0"/>
                <a:cs typeface="+mj-cs"/>
              </a:rPr>
              <a:t>مع الخطوات والرسم (الارقام تمثل تكاليف</a:t>
            </a:r>
            <a:r>
              <a:rPr lang="ar-IQ" altLang="ar-IQ" b="1" u="sng" dirty="0" smtClean="0">
                <a:solidFill>
                  <a:srgbClr val="000000"/>
                </a:solidFill>
                <a:ea typeface="Calibri" panose="020F0502020204030204" pitchFamily="34" charset="0"/>
                <a:cs typeface="+mj-cs"/>
              </a:rPr>
              <a:t>)</a:t>
            </a:r>
            <a:r>
              <a:rPr lang="ar-IQ" altLang="ar-IQ" b="1" dirty="0" smtClean="0">
                <a:solidFill>
                  <a:srgbClr val="000000"/>
                </a:solidFill>
                <a:ea typeface="Calibri" panose="020F0502020204030204" pitchFamily="34" charset="0"/>
                <a:cs typeface="+mj-cs"/>
              </a:rPr>
              <a:t>:</a:t>
            </a:r>
            <a:endParaRPr lang="en-US" dirty="0">
              <a:cs typeface="+mj-cs"/>
            </a:endParaRPr>
          </a:p>
          <a:p>
            <a:pPr algn="r" rtl="1">
              <a:lnSpc>
                <a:spcPct val="150000"/>
              </a:lnSpc>
            </a:pPr>
            <a:endParaRPr lang="ar-IQ" b="1" dirty="0" smtClean="0">
              <a:cs typeface="+mn-cs"/>
            </a:endParaRPr>
          </a:p>
          <a:p>
            <a:pPr algn="r" rtl="1">
              <a:lnSpc>
                <a:spcPct val="150000"/>
              </a:lnSpc>
            </a:pPr>
            <a:endParaRPr lang="ar-IQ" b="1" dirty="0" smtClean="0">
              <a:cs typeface="+mn-cs"/>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xmlns="" val="2137075994"/>
              </p:ext>
            </p:extLst>
          </p:nvPr>
        </p:nvGraphicFramePr>
        <p:xfrm>
          <a:off x="3614070" y="2708920"/>
          <a:ext cx="6637746" cy="2377440"/>
        </p:xfrm>
        <a:graphic>
          <a:graphicData uri="http://schemas.openxmlformats.org/drawingml/2006/table">
            <a:tbl>
              <a:tblPr rtl="1" firstRow="1" firstCol="1" bandRow="1">
                <a:tableStyleId>{284E427A-3D55-4303-BF80-6455036E1DE7}</a:tableStyleId>
              </a:tblPr>
              <a:tblGrid>
                <a:gridCol w="3038012">
                  <a:extLst>
                    <a:ext uri="{9D8B030D-6E8A-4147-A177-3AD203B41FA5}">
                      <a16:colId xmlns:a16="http://schemas.microsoft.com/office/drawing/2014/main" xmlns="" val="1286563507"/>
                    </a:ext>
                  </a:extLst>
                </a:gridCol>
                <a:gridCol w="883489">
                  <a:extLst>
                    <a:ext uri="{9D8B030D-6E8A-4147-A177-3AD203B41FA5}">
                      <a16:colId xmlns:a16="http://schemas.microsoft.com/office/drawing/2014/main" xmlns="" val="3633491255"/>
                    </a:ext>
                  </a:extLst>
                </a:gridCol>
                <a:gridCol w="876406">
                  <a:extLst>
                    <a:ext uri="{9D8B030D-6E8A-4147-A177-3AD203B41FA5}">
                      <a16:colId xmlns:a16="http://schemas.microsoft.com/office/drawing/2014/main" xmlns="" val="53275960"/>
                    </a:ext>
                  </a:extLst>
                </a:gridCol>
                <a:gridCol w="898449">
                  <a:extLst>
                    <a:ext uri="{9D8B030D-6E8A-4147-A177-3AD203B41FA5}">
                      <a16:colId xmlns:a16="http://schemas.microsoft.com/office/drawing/2014/main" xmlns="" val="2667515446"/>
                    </a:ext>
                  </a:extLst>
                </a:gridCol>
                <a:gridCol w="941390">
                  <a:extLst>
                    <a:ext uri="{9D8B030D-6E8A-4147-A177-3AD203B41FA5}">
                      <a16:colId xmlns:a16="http://schemas.microsoft.com/office/drawing/2014/main" xmlns="" val="3277605478"/>
                    </a:ext>
                  </a:extLst>
                </a:gridCol>
              </a:tblGrid>
              <a:tr h="0">
                <a:tc>
                  <a:txBody>
                    <a:bodyPr/>
                    <a:lstStyle/>
                    <a:p>
                      <a:pPr algn="ctr" rtl="1">
                        <a:lnSpc>
                          <a:spcPct val="150000"/>
                        </a:lnSpc>
                        <a:spcAft>
                          <a:spcPts val="0"/>
                        </a:spcAft>
                      </a:pPr>
                      <a:r>
                        <a:rPr lang="ar-IQ" sz="2400" dirty="0">
                          <a:effectLst/>
                        </a:rPr>
                        <a:t>الانتاج</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dirty="0">
                          <a:effectLst/>
                        </a:rPr>
                        <a:t>ديالى</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dirty="0">
                          <a:effectLst/>
                        </a:rPr>
                        <a:t>النجف</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a:effectLst/>
                        </a:rPr>
                        <a:t>ذي قار</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rtl="1">
                        <a:spcAft>
                          <a:spcPts val="0"/>
                        </a:spcAft>
                      </a:pPr>
                      <a:r>
                        <a:rPr lang="ar-IQ" sz="2400">
                          <a:effectLst/>
                        </a:rPr>
                        <a:t>الى</a:t>
                      </a:r>
                      <a:endParaRPr lang="en-US" sz="2000">
                        <a:effectLst/>
                      </a:endParaRPr>
                    </a:p>
                    <a:p>
                      <a:pPr algn="l" rtl="1">
                        <a:spcAft>
                          <a:spcPts val="0"/>
                        </a:spcAft>
                      </a:pPr>
                      <a:r>
                        <a:rPr lang="ar-IQ" sz="2400">
                          <a:effectLst/>
                        </a:rPr>
                        <a:t>من</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151791566"/>
                  </a:ext>
                </a:extLst>
              </a:tr>
              <a:tr h="0">
                <a:tc>
                  <a:txBody>
                    <a:bodyPr/>
                    <a:lstStyle/>
                    <a:p>
                      <a:pPr algn="ctr" rtl="1">
                        <a:lnSpc>
                          <a:spcPct val="150000"/>
                        </a:lnSpc>
                        <a:spcAft>
                          <a:spcPts val="0"/>
                        </a:spcAft>
                      </a:pPr>
                      <a:r>
                        <a:rPr lang="en-US" sz="2400">
                          <a:effectLst/>
                        </a:rPr>
                        <a:t>300</a:t>
                      </a:r>
                      <a:endParaRPr lang="en-US"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en-US" sz="2400" b="1">
                          <a:effectLst/>
                        </a:rPr>
                        <a:t>9</a:t>
                      </a:r>
                      <a:endParaRPr lang="en-US" sz="2000" b="1">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en-US" sz="2400" b="1" dirty="0">
                          <a:effectLst/>
                        </a:rPr>
                        <a:t>12</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en-US" sz="2400" b="1" dirty="0">
                          <a:effectLst/>
                        </a:rPr>
                        <a:t>10</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b="1" dirty="0">
                          <a:effectLst/>
                        </a:rPr>
                        <a:t>البصرة</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416758976"/>
                  </a:ext>
                </a:extLst>
              </a:tr>
              <a:tr h="0">
                <a:tc>
                  <a:txBody>
                    <a:bodyPr/>
                    <a:lstStyle/>
                    <a:p>
                      <a:pPr algn="ctr" rtl="1">
                        <a:lnSpc>
                          <a:spcPct val="150000"/>
                        </a:lnSpc>
                        <a:spcAft>
                          <a:spcPts val="0"/>
                        </a:spcAft>
                      </a:pPr>
                      <a:r>
                        <a:rPr lang="en-US" sz="2400" dirty="0">
                          <a:effectLst/>
                        </a:rPr>
                        <a:t>500</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en-US" sz="2400" b="1">
                          <a:effectLst/>
                        </a:rPr>
                        <a:t>14</a:t>
                      </a:r>
                      <a:endParaRPr lang="en-US" sz="2000" b="1">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en-US" sz="2400" b="1">
                          <a:effectLst/>
                        </a:rPr>
                        <a:t>10</a:t>
                      </a:r>
                      <a:endParaRPr lang="en-US" sz="2000" b="1">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en-US" sz="2400" b="1" dirty="0">
                          <a:effectLst/>
                        </a:rPr>
                        <a:t>7</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tabLst>
                          <a:tab pos="953770" algn="l"/>
                        </a:tabLst>
                      </a:pPr>
                      <a:r>
                        <a:rPr lang="ar-IQ" sz="2400" b="1" dirty="0">
                          <a:effectLst/>
                        </a:rPr>
                        <a:t>بغداد</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810581434"/>
                  </a:ext>
                </a:extLst>
              </a:tr>
              <a:tr h="0">
                <a:tc>
                  <a:txBody>
                    <a:bodyPr/>
                    <a:lstStyle/>
                    <a:p>
                      <a:pPr algn="ctr" rtl="1">
                        <a:lnSpc>
                          <a:spcPct val="150000"/>
                        </a:lnSpc>
                        <a:spcAft>
                          <a:spcPts val="0"/>
                        </a:spcAft>
                      </a:pPr>
                      <a:r>
                        <a:rPr lang="en-US" sz="2400" dirty="0">
                          <a:effectLst/>
                        </a:rPr>
                        <a:t>800</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en-US" sz="2400" b="1">
                          <a:effectLst/>
                        </a:rPr>
                        <a:t>350</a:t>
                      </a:r>
                      <a:endParaRPr lang="en-US" sz="2000" b="1">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en-US" sz="2400" b="1">
                          <a:effectLst/>
                        </a:rPr>
                        <a:t>300</a:t>
                      </a:r>
                      <a:endParaRPr lang="en-US" sz="2000" b="1">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en-US" sz="2400" b="1" dirty="0">
                          <a:effectLst/>
                        </a:rPr>
                        <a:t>150</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tabLst>
                          <a:tab pos="953770" algn="l"/>
                        </a:tabLst>
                      </a:pPr>
                      <a:r>
                        <a:rPr lang="ar-IQ" sz="2400" b="1" dirty="0">
                          <a:effectLst/>
                        </a:rPr>
                        <a:t>الطلب</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482441333"/>
                  </a:ext>
                </a:extLst>
              </a:tr>
            </a:tbl>
          </a:graphicData>
        </a:graphic>
      </p:graphicFrame>
    </p:spTree>
    <p:extLst>
      <p:ext uri="{BB962C8B-B14F-4D97-AF65-F5344CB8AC3E}">
        <p14:creationId xmlns:p14="http://schemas.microsoft.com/office/powerpoint/2010/main" xmlns="" val="1848791807"/>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النقل</a:t>
            </a:r>
          </a:p>
        </p:txBody>
      </p:sp>
      <p:sp>
        <p:nvSpPr>
          <p:cNvPr id="2" name="مستطيل 1"/>
          <p:cNvSpPr/>
          <p:nvPr/>
        </p:nvSpPr>
        <p:spPr>
          <a:xfrm>
            <a:off x="2048471" y="896528"/>
            <a:ext cx="9513619" cy="4142673"/>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1- فتح البرنامج </a:t>
            </a:r>
          </a:p>
          <a:p>
            <a:pPr marL="4462463">
              <a:lnSpc>
                <a:spcPct val="170000"/>
              </a:lnSpc>
            </a:pPr>
            <a:r>
              <a:rPr lang="en-US" b="1" dirty="0"/>
              <a:t>Start</a:t>
            </a:r>
            <a:r>
              <a:rPr lang="en-US" b="1" dirty="0">
                <a:solidFill>
                  <a:srgbClr val="C00000"/>
                </a:solidFill>
              </a:rPr>
              <a:t> </a:t>
            </a:r>
            <a:r>
              <a:rPr lang="en-US" b="1" dirty="0">
                <a:solidFill>
                  <a:srgbClr val="C00000"/>
                </a:solidFill>
                <a:sym typeface="Wingdings" pitchFamily="2" charset="2"/>
              </a:rPr>
              <a:t> </a:t>
            </a:r>
            <a:r>
              <a:rPr lang="en-US" b="1" dirty="0">
                <a:solidFill>
                  <a:srgbClr val="0070C0"/>
                </a:solidFill>
                <a:sym typeface="Wingdings" pitchFamily="2" charset="2"/>
              </a:rPr>
              <a:t>All programs </a:t>
            </a:r>
            <a:r>
              <a:rPr lang="en-US" b="1" dirty="0">
                <a:solidFill>
                  <a:srgbClr val="C00000"/>
                </a:solidFill>
                <a:sym typeface="Wingdings" pitchFamily="2" charset="2"/>
              </a:rPr>
              <a:t> </a:t>
            </a:r>
            <a:r>
              <a:rPr lang="en-US" b="1" dirty="0">
                <a:solidFill>
                  <a:srgbClr val="00B050"/>
                </a:solidFill>
                <a:sym typeface="Wingdings" pitchFamily="2" charset="2"/>
              </a:rPr>
              <a:t>Win QSB </a:t>
            </a:r>
            <a:r>
              <a:rPr lang="en-US" b="1" dirty="0" smtClean="0">
                <a:solidFill>
                  <a:srgbClr val="C00000"/>
                </a:solidFill>
                <a:sym typeface="Wingdings" pitchFamily="2" charset="2"/>
              </a:rPr>
              <a:t> Network Modeling</a:t>
            </a:r>
            <a:endParaRPr lang="ar-IQ" b="1" dirty="0" smtClean="0">
              <a:solidFill>
                <a:srgbClr val="C00000"/>
              </a:solidFill>
              <a:cs typeface="+mn-cs"/>
            </a:endParaRPr>
          </a:p>
          <a:p>
            <a:pPr algn="r" rtl="1">
              <a:lnSpc>
                <a:spcPct val="150000"/>
              </a:lnSpc>
            </a:pPr>
            <a:endParaRPr lang="ar-IQ" b="1" dirty="0" smtClean="0">
              <a:cs typeface="+mn-cs"/>
            </a:endParaRPr>
          </a:p>
          <a:p>
            <a:pPr algn="r" rtl="1">
              <a:lnSpc>
                <a:spcPct val="150000"/>
              </a:lnSpc>
            </a:pPr>
            <a:endParaRPr lang="ar-IQ" b="1" dirty="0" smtClean="0">
              <a:cs typeface="+mn-cs"/>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صورة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35709" y="866927"/>
            <a:ext cx="3905250" cy="5295900"/>
          </a:xfrm>
          <a:prstGeom prst="rect">
            <a:avLst/>
          </a:prstGeom>
        </p:spPr>
      </p:pic>
    </p:spTree>
    <p:extLst>
      <p:ext uri="{BB962C8B-B14F-4D97-AF65-F5344CB8AC3E}">
        <p14:creationId xmlns:p14="http://schemas.microsoft.com/office/powerpoint/2010/main" xmlns="" val="262491149"/>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النقل</a:t>
            </a:r>
          </a:p>
        </p:txBody>
      </p:sp>
      <p:sp>
        <p:nvSpPr>
          <p:cNvPr id="2" name="مستطيل 1"/>
          <p:cNvSpPr/>
          <p:nvPr/>
        </p:nvSpPr>
        <p:spPr>
          <a:xfrm>
            <a:off x="2048471" y="896528"/>
            <a:ext cx="9513619" cy="2117503"/>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2- فتح مشكلة جديدة </a:t>
            </a:r>
          </a:p>
          <a:p>
            <a:pPr>
              <a:lnSpc>
                <a:spcPct val="170000"/>
              </a:lnSpc>
            </a:pPr>
            <a:r>
              <a:rPr lang="en-US" b="1" dirty="0"/>
              <a:t>File </a:t>
            </a:r>
            <a:r>
              <a:rPr lang="en-US" b="1" dirty="0">
                <a:solidFill>
                  <a:srgbClr val="C00000"/>
                </a:solidFill>
                <a:sym typeface="Wingdings" pitchFamily="2" charset="2"/>
              </a:rPr>
              <a:t> </a:t>
            </a:r>
            <a:r>
              <a:rPr lang="en-US" b="1" dirty="0">
                <a:solidFill>
                  <a:srgbClr val="0070C0"/>
                </a:solidFill>
                <a:sym typeface="Wingdings" pitchFamily="2" charset="2"/>
              </a:rPr>
              <a:t>New </a:t>
            </a:r>
            <a:r>
              <a:rPr lang="en-US" b="1" dirty="0" smtClean="0">
                <a:solidFill>
                  <a:srgbClr val="0070C0"/>
                </a:solidFill>
                <a:sym typeface="Wingdings" pitchFamily="2" charset="2"/>
              </a:rPr>
              <a:t>problem</a:t>
            </a:r>
            <a:endParaRPr lang="en-US" b="1" dirty="0">
              <a:solidFill>
                <a:srgbClr val="C00000"/>
              </a:solidFill>
              <a:sym typeface="Wingdings" pitchFamily="2" charset="2"/>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صورة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37077" y="3013280"/>
            <a:ext cx="3536405" cy="3147789"/>
          </a:xfrm>
          <a:prstGeom prst="rect">
            <a:avLst/>
          </a:prstGeom>
        </p:spPr>
      </p:pic>
    </p:spTree>
    <p:extLst>
      <p:ext uri="{BB962C8B-B14F-4D97-AF65-F5344CB8AC3E}">
        <p14:creationId xmlns:p14="http://schemas.microsoft.com/office/powerpoint/2010/main" xmlns="" val="3540752757"/>
      </p:ext>
    </p:extLst>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النقل</a:t>
            </a:r>
          </a:p>
        </p:txBody>
      </p:sp>
      <p:sp>
        <p:nvSpPr>
          <p:cNvPr id="2" name="مستطيل 1"/>
          <p:cNvSpPr/>
          <p:nvPr/>
        </p:nvSpPr>
        <p:spPr>
          <a:xfrm>
            <a:off x="2048471" y="896528"/>
            <a:ext cx="9513619" cy="2117503"/>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3- خصائص المشكلة</a:t>
            </a:r>
          </a:p>
          <a:p>
            <a:pPr>
              <a:lnSpc>
                <a:spcPct val="170000"/>
              </a:lnSpc>
            </a:pPr>
            <a:endParaRPr lang="en-US" b="1" dirty="0">
              <a:solidFill>
                <a:srgbClr val="C00000"/>
              </a:solidFill>
              <a:sym typeface="Wingdings" pitchFamily="2" charset="2"/>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صورة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52527" y="1781522"/>
            <a:ext cx="6408712" cy="4767136"/>
          </a:xfrm>
          <a:prstGeom prst="rect">
            <a:avLst/>
          </a:prstGeom>
        </p:spPr>
      </p:pic>
    </p:spTree>
    <p:extLst>
      <p:ext uri="{BB962C8B-B14F-4D97-AF65-F5344CB8AC3E}">
        <p14:creationId xmlns:p14="http://schemas.microsoft.com/office/powerpoint/2010/main" xmlns="" val="4079150420"/>
      </p:ext>
    </p:extLst>
  </p:cSld>
  <p:clrMapOvr>
    <a:masterClrMapping/>
  </p:clrMapOvr>
  <p:transition spd="slow">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النقل</a:t>
            </a:r>
          </a:p>
        </p:txBody>
      </p:sp>
      <p:sp>
        <p:nvSpPr>
          <p:cNvPr id="2" name="مستطيل 1"/>
          <p:cNvSpPr/>
          <p:nvPr/>
        </p:nvSpPr>
        <p:spPr>
          <a:xfrm>
            <a:off x="2048471" y="896528"/>
            <a:ext cx="9513619" cy="1384995"/>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4- ادخال البيانات</a:t>
            </a: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صورة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624535" y="2724035"/>
            <a:ext cx="8638333" cy="2001565"/>
          </a:xfrm>
          <a:prstGeom prst="rect">
            <a:avLst/>
          </a:prstGeom>
        </p:spPr>
      </p:pic>
    </p:spTree>
    <p:extLst>
      <p:ext uri="{BB962C8B-B14F-4D97-AF65-F5344CB8AC3E}">
        <p14:creationId xmlns:p14="http://schemas.microsoft.com/office/powerpoint/2010/main" xmlns="" val="1491553676"/>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النقل</a:t>
            </a:r>
          </a:p>
        </p:txBody>
      </p:sp>
      <p:sp>
        <p:nvSpPr>
          <p:cNvPr id="2" name="مستطيل 1"/>
          <p:cNvSpPr/>
          <p:nvPr/>
        </p:nvSpPr>
        <p:spPr>
          <a:xfrm>
            <a:off x="2048471" y="896528"/>
            <a:ext cx="9513619" cy="1384995"/>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5- حفظ المشكلة</a:t>
            </a:r>
            <a:r>
              <a:rPr lang="ar-IQ" b="1" dirty="0">
                <a:cs typeface="+mn-cs"/>
              </a:rPr>
              <a:t> </a:t>
            </a:r>
            <a:r>
              <a:rPr lang="en-US" b="1" dirty="0" smtClean="0">
                <a:cs typeface="+mn-cs"/>
              </a:rPr>
              <a:t>  </a:t>
            </a:r>
            <a:r>
              <a:rPr lang="en-US" b="1" dirty="0" smtClean="0"/>
              <a:t>File </a:t>
            </a:r>
            <a:r>
              <a:rPr lang="en-US" b="1" dirty="0">
                <a:solidFill>
                  <a:srgbClr val="C00000"/>
                </a:solidFill>
                <a:sym typeface="Wingdings" pitchFamily="2" charset="2"/>
              </a:rPr>
              <a:t> </a:t>
            </a:r>
            <a:r>
              <a:rPr lang="en-US" b="1" dirty="0">
                <a:solidFill>
                  <a:srgbClr val="0070C0"/>
                </a:solidFill>
                <a:sym typeface="Wingdings" pitchFamily="2" charset="2"/>
              </a:rPr>
              <a:t>Save problem</a:t>
            </a:r>
            <a:endParaRPr lang="en-US" b="1" dirty="0">
              <a:solidFill>
                <a:srgbClr val="C00000"/>
              </a:solidFill>
              <a:sym typeface="Wingdings" pitchFamily="2" charset="2"/>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صورة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030581" y="2362814"/>
            <a:ext cx="2531509" cy="3923841"/>
          </a:xfrm>
          <a:prstGeom prst="rect">
            <a:avLst/>
          </a:prstGeom>
        </p:spPr>
      </p:pic>
      <p:pic>
        <p:nvPicPr>
          <p:cNvPr id="5" name="صورة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402463" y="2348880"/>
            <a:ext cx="6628118" cy="4038755"/>
          </a:xfrm>
          <a:prstGeom prst="rect">
            <a:avLst/>
          </a:prstGeom>
        </p:spPr>
      </p:pic>
    </p:spTree>
    <p:extLst>
      <p:ext uri="{BB962C8B-B14F-4D97-AF65-F5344CB8AC3E}">
        <p14:creationId xmlns:p14="http://schemas.microsoft.com/office/powerpoint/2010/main" xmlns="" val="1405574307"/>
      </p:ext>
    </p:extLst>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النقل</a:t>
            </a:r>
          </a:p>
        </p:txBody>
      </p:sp>
      <p:sp>
        <p:nvSpPr>
          <p:cNvPr id="2" name="مستطيل 1"/>
          <p:cNvSpPr/>
          <p:nvPr/>
        </p:nvSpPr>
        <p:spPr>
          <a:xfrm>
            <a:off x="2048471" y="896528"/>
            <a:ext cx="9513619" cy="1384995"/>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6- حل المشكلة </a:t>
            </a:r>
            <a:r>
              <a:rPr lang="en-US" b="1" dirty="0" smtClean="0"/>
              <a:t>Solve </a:t>
            </a:r>
            <a:r>
              <a:rPr lang="en-US" b="1" dirty="0"/>
              <a:t>and Analyze </a:t>
            </a:r>
            <a:r>
              <a:rPr lang="en-US" b="1" dirty="0">
                <a:solidFill>
                  <a:srgbClr val="C00000"/>
                </a:solidFill>
                <a:sym typeface="Wingdings" pitchFamily="2" charset="2"/>
              </a:rPr>
              <a:t> </a:t>
            </a:r>
            <a:r>
              <a:rPr lang="en-US" b="1" dirty="0">
                <a:solidFill>
                  <a:srgbClr val="0070C0"/>
                </a:solidFill>
                <a:sym typeface="Wingdings" pitchFamily="2" charset="2"/>
              </a:rPr>
              <a:t>Solve the Problem</a:t>
            </a:r>
            <a:endParaRPr lang="en-US" b="1" dirty="0">
              <a:solidFill>
                <a:srgbClr val="C00000"/>
              </a:solidFill>
              <a:sym typeface="Wingdings" pitchFamily="2" charset="2"/>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صورة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507430" y="2132856"/>
            <a:ext cx="4608512" cy="2232248"/>
          </a:xfrm>
          <a:prstGeom prst="rect">
            <a:avLst/>
          </a:prstGeom>
        </p:spPr>
      </p:pic>
      <p:pic>
        <p:nvPicPr>
          <p:cNvPr id="9" name="صورة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424735" y="4369847"/>
            <a:ext cx="7691207" cy="1922802"/>
          </a:xfrm>
          <a:prstGeom prst="rect">
            <a:avLst/>
          </a:prstGeom>
        </p:spPr>
      </p:pic>
    </p:spTree>
    <p:extLst>
      <p:ext uri="{BB962C8B-B14F-4D97-AF65-F5344CB8AC3E}">
        <p14:creationId xmlns:p14="http://schemas.microsoft.com/office/powerpoint/2010/main" xmlns="" val="66595346"/>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النقل</a:t>
            </a:r>
          </a:p>
        </p:txBody>
      </p:sp>
      <p:sp>
        <p:nvSpPr>
          <p:cNvPr id="2" name="مستطيل 1"/>
          <p:cNvSpPr/>
          <p:nvPr/>
        </p:nvSpPr>
        <p:spPr>
          <a:xfrm>
            <a:off x="2048471" y="896528"/>
            <a:ext cx="9513619" cy="1384995"/>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6- حل المشكلة </a:t>
            </a:r>
            <a:r>
              <a:rPr lang="en-US" b="1" dirty="0" smtClean="0"/>
              <a:t>Results </a:t>
            </a:r>
            <a:r>
              <a:rPr lang="en-US" b="1" dirty="0" smtClean="0">
                <a:solidFill>
                  <a:srgbClr val="C00000"/>
                </a:solidFill>
                <a:sym typeface="Wingdings" pitchFamily="2" charset="2"/>
              </a:rPr>
              <a:t> </a:t>
            </a:r>
            <a:r>
              <a:rPr lang="en-US" b="1" dirty="0" smtClean="0">
                <a:solidFill>
                  <a:srgbClr val="0070C0"/>
                </a:solidFill>
                <a:sym typeface="Wingdings" pitchFamily="2" charset="2"/>
              </a:rPr>
              <a:t>Graphic Solution</a:t>
            </a:r>
            <a:endParaRPr lang="en-US" b="1" dirty="0">
              <a:solidFill>
                <a:srgbClr val="C00000"/>
              </a:solidFill>
              <a:sym typeface="Wingdings" pitchFamily="2" charset="2"/>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(2)</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صورة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704655" y="2345831"/>
            <a:ext cx="4903025" cy="4209058"/>
          </a:xfrm>
          <a:prstGeom prst="rect">
            <a:avLst/>
          </a:prstGeom>
        </p:spPr>
      </p:pic>
    </p:spTree>
    <p:extLst>
      <p:ext uri="{BB962C8B-B14F-4D97-AF65-F5344CB8AC3E}">
        <p14:creationId xmlns:p14="http://schemas.microsoft.com/office/powerpoint/2010/main" xmlns="" val="3788400882"/>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a:t>
            </a:r>
            <a:r>
              <a:rPr lang="ar-IQ" sz="4000" dirty="0" smtClean="0">
                <a:solidFill>
                  <a:srgbClr val="C00000"/>
                </a:solidFill>
                <a:cs typeface="PT Bold Heading" pitchFamily="2" charset="-78"/>
              </a:rPr>
              <a:t>الشبكات: مشكلة التخصيص</a:t>
            </a:r>
            <a:endParaRPr lang="ar-IQ" sz="4000" dirty="0">
              <a:solidFill>
                <a:srgbClr val="C00000"/>
              </a:solidFill>
              <a:cs typeface="PT Bold Heading" pitchFamily="2" charset="-78"/>
            </a:endParaRPr>
          </a:p>
        </p:txBody>
      </p:sp>
      <p:sp>
        <p:nvSpPr>
          <p:cNvPr id="2" name="مستطيل 1"/>
          <p:cNvSpPr/>
          <p:nvPr/>
        </p:nvSpPr>
        <p:spPr>
          <a:xfrm>
            <a:off x="2048471" y="896528"/>
            <a:ext cx="9513619" cy="4154984"/>
          </a:xfrm>
          <a:prstGeom prst="rect">
            <a:avLst/>
          </a:prstGeom>
        </p:spPr>
        <p:txBody>
          <a:bodyPr wrap="square">
            <a:spAutoFit/>
          </a:bodyPr>
          <a:lstStyle/>
          <a:p>
            <a:pPr algn="r" rtl="1">
              <a:lnSpc>
                <a:spcPct val="150000"/>
              </a:lnSpc>
            </a:pPr>
            <a:r>
              <a:rPr lang="ar-IQ" sz="2400" b="1" dirty="0" smtClean="0">
                <a:solidFill>
                  <a:srgbClr val="0000CC"/>
                </a:solidFill>
                <a:cs typeface="+mj-cs"/>
              </a:rPr>
              <a:t>مثال: </a:t>
            </a:r>
            <a:r>
              <a:rPr lang="ar-IQ" altLang="ar-IQ" sz="2400" b="1" dirty="0">
                <a:solidFill>
                  <a:srgbClr val="000000"/>
                </a:solidFill>
                <a:ea typeface="Calibri" panose="020F0502020204030204" pitchFamily="34" charset="0"/>
                <a:cs typeface="+mj-cs"/>
              </a:rPr>
              <a:t>حل مشكلة التخصيص الاتية في برنامج </a:t>
            </a:r>
            <a:r>
              <a:rPr lang="en-US" altLang="ar-IQ" sz="2400" b="1" dirty="0">
                <a:solidFill>
                  <a:srgbClr val="000000"/>
                </a:solidFill>
                <a:ea typeface="Calibri" panose="020F0502020204030204" pitchFamily="34" charset="0"/>
                <a:cs typeface="+mj-cs"/>
              </a:rPr>
              <a:t>QSB </a:t>
            </a:r>
            <a:r>
              <a:rPr lang="ar-IQ" altLang="ar-IQ" sz="2400" b="1" dirty="0">
                <a:solidFill>
                  <a:srgbClr val="000000"/>
                </a:solidFill>
                <a:ea typeface="Calibri" panose="020F0502020204030204" pitchFamily="34" charset="0"/>
                <a:cs typeface="+mj-cs"/>
              </a:rPr>
              <a:t>مع الخطوات والرسم (الارقام تمثل عدد الساعات): ثلاث موظفين (احمد, عمر, فراس) يراد تخصيصهم للعمل في ثلاث وظائف (كراسي, مناضد, منتج جديد), علماً ان احمد يستغرق من الوقت للعمل في تصنيع الكراسي (7)ساعة وتصنيع المناضد (8)ساعة وتصنيع منتج جديد (9)ساعة. اما عمر فيستغرق (4,5,6) على التوالي. اخيراً, فراس يستغرق (3,4,5) على </a:t>
            </a:r>
            <a:r>
              <a:rPr lang="ar-IQ" altLang="ar-IQ" sz="2400" b="1" dirty="0" smtClean="0">
                <a:solidFill>
                  <a:srgbClr val="000000"/>
                </a:solidFill>
                <a:ea typeface="Calibri" panose="020F0502020204030204" pitchFamily="34" charset="0"/>
                <a:cs typeface="+mj-cs"/>
              </a:rPr>
              <a:t>التوالي:</a:t>
            </a:r>
            <a:endParaRPr lang="en-US" sz="2400" dirty="0">
              <a:cs typeface="+mj-cs"/>
            </a:endParaRPr>
          </a:p>
          <a:p>
            <a:pPr algn="r" rtl="1">
              <a:lnSpc>
                <a:spcPct val="150000"/>
              </a:lnSpc>
            </a:pPr>
            <a:endParaRPr lang="ar-IQ" b="1" dirty="0" smtClean="0">
              <a:cs typeface="+mn-cs"/>
            </a:endParaRPr>
          </a:p>
          <a:p>
            <a:pPr algn="r" rtl="1">
              <a:lnSpc>
                <a:spcPct val="150000"/>
              </a:lnSpc>
            </a:pPr>
            <a:endParaRPr lang="ar-IQ" b="1" dirty="0" smtClean="0">
              <a:cs typeface="+mn-cs"/>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xmlns="" val="3744858408"/>
              </p:ext>
            </p:extLst>
          </p:nvPr>
        </p:nvGraphicFramePr>
        <p:xfrm>
          <a:off x="4062864" y="4002144"/>
          <a:ext cx="5402430" cy="2377440"/>
        </p:xfrm>
        <a:graphic>
          <a:graphicData uri="http://schemas.openxmlformats.org/drawingml/2006/table">
            <a:tbl>
              <a:tblPr rtl="1" firstRow="1" firstCol="1" bandRow="1">
                <a:tableStyleId>{284E427A-3D55-4303-BF80-6455036E1DE7}</a:tableStyleId>
              </a:tblPr>
              <a:tblGrid>
                <a:gridCol w="1628605">
                  <a:extLst>
                    <a:ext uri="{9D8B030D-6E8A-4147-A177-3AD203B41FA5}">
                      <a16:colId xmlns:a16="http://schemas.microsoft.com/office/drawing/2014/main" xmlns="" val="3633491255"/>
                    </a:ext>
                  </a:extLst>
                </a:gridCol>
                <a:gridCol w="1217638">
                  <a:extLst>
                    <a:ext uri="{9D8B030D-6E8A-4147-A177-3AD203B41FA5}">
                      <a16:colId xmlns:a16="http://schemas.microsoft.com/office/drawing/2014/main" xmlns="" val="53275960"/>
                    </a:ext>
                  </a:extLst>
                </a:gridCol>
                <a:gridCol w="1248263">
                  <a:extLst>
                    <a:ext uri="{9D8B030D-6E8A-4147-A177-3AD203B41FA5}">
                      <a16:colId xmlns:a16="http://schemas.microsoft.com/office/drawing/2014/main" xmlns="" val="2667515446"/>
                    </a:ext>
                  </a:extLst>
                </a:gridCol>
                <a:gridCol w="1307924">
                  <a:extLst>
                    <a:ext uri="{9D8B030D-6E8A-4147-A177-3AD203B41FA5}">
                      <a16:colId xmlns:a16="http://schemas.microsoft.com/office/drawing/2014/main" xmlns="" val="3277605478"/>
                    </a:ext>
                  </a:extLst>
                </a:gridCol>
              </a:tblGrid>
              <a:tr h="0">
                <a:tc>
                  <a:txBody>
                    <a:bodyPr/>
                    <a:lstStyle/>
                    <a:p>
                      <a:pPr algn="ctr" rtl="1">
                        <a:lnSpc>
                          <a:spcPct val="150000"/>
                        </a:lnSpc>
                        <a:spcAft>
                          <a:spcPts val="0"/>
                        </a:spcAft>
                      </a:pPr>
                      <a:r>
                        <a:rPr lang="ar-IQ" sz="2400" dirty="0" smtClean="0">
                          <a:effectLst/>
                        </a:rPr>
                        <a:t>منتج جديد</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dirty="0" smtClean="0">
                          <a:effectLst/>
                        </a:rPr>
                        <a:t>مناضد</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dirty="0" smtClean="0">
                          <a:effectLst/>
                        </a:rPr>
                        <a:t>كراسي</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r" rtl="1">
                        <a:spcAft>
                          <a:spcPts val="0"/>
                        </a:spcAft>
                      </a:pPr>
                      <a:r>
                        <a:rPr lang="ar-IQ" sz="2400" dirty="0" smtClean="0">
                          <a:effectLst/>
                        </a:rPr>
                        <a:t>وظيفة</a:t>
                      </a:r>
                      <a:endParaRPr lang="en-US" sz="2000" dirty="0">
                        <a:effectLst/>
                      </a:endParaRPr>
                    </a:p>
                    <a:p>
                      <a:pPr algn="l" rtl="1">
                        <a:spcAft>
                          <a:spcPts val="0"/>
                        </a:spcAft>
                      </a:pPr>
                      <a:r>
                        <a:rPr lang="ar-IQ" sz="2400" dirty="0" smtClean="0">
                          <a:effectLst/>
                        </a:rPr>
                        <a:t>موظف</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2151791566"/>
                  </a:ext>
                </a:extLst>
              </a:tr>
              <a:tr h="0">
                <a:tc>
                  <a:txBody>
                    <a:bodyPr/>
                    <a:lstStyle/>
                    <a:p>
                      <a:pPr algn="ctr" rtl="1">
                        <a:lnSpc>
                          <a:spcPct val="150000"/>
                        </a:lnSpc>
                        <a:spcAft>
                          <a:spcPts val="0"/>
                        </a:spcAft>
                      </a:pPr>
                      <a:r>
                        <a:rPr lang="en-US" sz="2400" b="1" dirty="0">
                          <a:effectLst/>
                        </a:rPr>
                        <a:t>9</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b="1" dirty="0" smtClean="0">
                          <a:effectLst/>
                        </a:rPr>
                        <a:t>8</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b="1" dirty="0" smtClean="0">
                          <a:effectLst/>
                        </a:rPr>
                        <a:t>7</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rtl="1">
                        <a:lnSpc>
                          <a:spcPct val="150000"/>
                        </a:lnSpc>
                        <a:spcAft>
                          <a:spcPts val="0"/>
                        </a:spcAft>
                      </a:pPr>
                      <a:r>
                        <a:rPr lang="ar-IQ" sz="2400" b="1" dirty="0" smtClean="0">
                          <a:effectLst/>
                        </a:rPr>
                        <a:t>احمد</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3416758976"/>
                  </a:ext>
                </a:extLst>
              </a:tr>
              <a:tr h="0">
                <a:tc>
                  <a:txBody>
                    <a:bodyPr/>
                    <a:lstStyle/>
                    <a:p>
                      <a:pPr algn="ctr" rtl="1">
                        <a:lnSpc>
                          <a:spcPct val="150000"/>
                        </a:lnSpc>
                        <a:spcAft>
                          <a:spcPts val="0"/>
                        </a:spcAft>
                      </a:pPr>
                      <a:r>
                        <a:rPr lang="ar-IQ" sz="2400" b="1" dirty="0" smtClean="0">
                          <a:effectLst/>
                        </a:rPr>
                        <a:t>6</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b="1" dirty="0" smtClean="0">
                          <a:effectLst/>
                        </a:rPr>
                        <a:t>5</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b="1" dirty="0" smtClean="0">
                          <a:effectLst/>
                        </a:rPr>
                        <a:t>4</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rtl="1">
                        <a:lnSpc>
                          <a:spcPct val="150000"/>
                        </a:lnSpc>
                        <a:spcAft>
                          <a:spcPts val="0"/>
                        </a:spcAft>
                        <a:tabLst>
                          <a:tab pos="953770" algn="l"/>
                        </a:tabLst>
                      </a:pPr>
                      <a:r>
                        <a:rPr lang="ar-IQ" sz="2400" b="1" dirty="0" smtClean="0">
                          <a:effectLst/>
                        </a:rPr>
                        <a:t>عمر</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810581434"/>
                  </a:ext>
                </a:extLst>
              </a:tr>
              <a:tr h="0">
                <a:tc>
                  <a:txBody>
                    <a:bodyPr/>
                    <a:lstStyle/>
                    <a:p>
                      <a:pPr algn="ctr" rtl="1">
                        <a:lnSpc>
                          <a:spcPct val="150000"/>
                        </a:lnSpc>
                        <a:spcAft>
                          <a:spcPts val="0"/>
                        </a:spcAft>
                      </a:pPr>
                      <a:r>
                        <a:rPr lang="ar-IQ" sz="2400" b="1" dirty="0" smtClean="0">
                          <a:effectLst/>
                        </a:rPr>
                        <a:t>5</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b="1" dirty="0" smtClean="0">
                          <a:effectLst/>
                        </a:rPr>
                        <a:t>4</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rtl="1">
                        <a:lnSpc>
                          <a:spcPct val="150000"/>
                        </a:lnSpc>
                        <a:spcAft>
                          <a:spcPts val="0"/>
                        </a:spcAft>
                      </a:pPr>
                      <a:r>
                        <a:rPr lang="ar-IQ" sz="2400" b="1" dirty="0" smtClean="0">
                          <a:effectLst/>
                        </a:rPr>
                        <a:t>3</a:t>
                      </a:r>
                      <a:endParaRPr lang="en-US" sz="2000" b="1" dirty="0">
                        <a:solidFill>
                          <a:srgbClr val="0000CC"/>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l" rtl="1">
                        <a:lnSpc>
                          <a:spcPct val="150000"/>
                        </a:lnSpc>
                        <a:spcAft>
                          <a:spcPts val="0"/>
                        </a:spcAft>
                        <a:tabLst>
                          <a:tab pos="953770" algn="l"/>
                        </a:tabLst>
                      </a:pPr>
                      <a:r>
                        <a:rPr lang="ar-IQ" sz="2400" b="1" dirty="0" smtClean="0">
                          <a:effectLst/>
                        </a:rPr>
                        <a:t>فراس</a:t>
                      </a:r>
                      <a:endParaRPr lang="en-US" sz="20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xmlns="" val="1482441333"/>
                  </a:ext>
                </a:extLst>
              </a:tr>
            </a:tbl>
          </a:graphicData>
        </a:graphic>
      </p:graphicFrame>
    </p:spTree>
    <p:extLst>
      <p:ext uri="{BB962C8B-B14F-4D97-AF65-F5344CB8AC3E}">
        <p14:creationId xmlns:p14="http://schemas.microsoft.com/office/powerpoint/2010/main" xmlns="" val="1454487419"/>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a:t>
            </a:r>
            <a:r>
              <a:rPr lang="ar-IQ" sz="4000" dirty="0" smtClean="0">
                <a:solidFill>
                  <a:srgbClr val="C00000"/>
                </a:solidFill>
                <a:cs typeface="PT Bold Heading" pitchFamily="2" charset="-78"/>
              </a:rPr>
              <a:t>التخصيص</a:t>
            </a:r>
            <a:endParaRPr lang="ar-IQ" sz="4000" dirty="0">
              <a:solidFill>
                <a:srgbClr val="C00000"/>
              </a:solidFill>
              <a:cs typeface="PT Bold Heading" pitchFamily="2" charset="-78"/>
            </a:endParaRPr>
          </a:p>
        </p:txBody>
      </p:sp>
      <p:sp>
        <p:nvSpPr>
          <p:cNvPr id="2" name="مستطيل 1"/>
          <p:cNvSpPr/>
          <p:nvPr/>
        </p:nvSpPr>
        <p:spPr>
          <a:xfrm>
            <a:off x="2048471" y="896528"/>
            <a:ext cx="9513619" cy="4142673"/>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1- فتح البرنامج </a:t>
            </a:r>
          </a:p>
          <a:p>
            <a:pPr marL="4462463">
              <a:lnSpc>
                <a:spcPct val="170000"/>
              </a:lnSpc>
            </a:pPr>
            <a:r>
              <a:rPr lang="en-US" b="1" dirty="0"/>
              <a:t>Start</a:t>
            </a:r>
            <a:r>
              <a:rPr lang="en-US" b="1" dirty="0">
                <a:solidFill>
                  <a:srgbClr val="C00000"/>
                </a:solidFill>
              </a:rPr>
              <a:t> </a:t>
            </a:r>
            <a:r>
              <a:rPr lang="en-US" b="1" dirty="0">
                <a:solidFill>
                  <a:srgbClr val="C00000"/>
                </a:solidFill>
                <a:sym typeface="Wingdings" pitchFamily="2" charset="2"/>
              </a:rPr>
              <a:t> </a:t>
            </a:r>
            <a:r>
              <a:rPr lang="en-US" b="1" dirty="0">
                <a:solidFill>
                  <a:srgbClr val="0070C0"/>
                </a:solidFill>
                <a:sym typeface="Wingdings" pitchFamily="2" charset="2"/>
              </a:rPr>
              <a:t>All programs </a:t>
            </a:r>
            <a:r>
              <a:rPr lang="en-US" b="1" dirty="0">
                <a:solidFill>
                  <a:srgbClr val="C00000"/>
                </a:solidFill>
                <a:sym typeface="Wingdings" pitchFamily="2" charset="2"/>
              </a:rPr>
              <a:t> </a:t>
            </a:r>
            <a:r>
              <a:rPr lang="en-US" b="1" dirty="0">
                <a:solidFill>
                  <a:srgbClr val="00B050"/>
                </a:solidFill>
                <a:sym typeface="Wingdings" pitchFamily="2" charset="2"/>
              </a:rPr>
              <a:t>Win QSB </a:t>
            </a:r>
            <a:r>
              <a:rPr lang="en-US" b="1" dirty="0" smtClean="0">
                <a:solidFill>
                  <a:srgbClr val="C00000"/>
                </a:solidFill>
                <a:sym typeface="Wingdings" pitchFamily="2" charset="2"/>
              </a:rPr>
              <a:t> Network Modeling</a:t>
            </a:r>
            <a:endParaRPr lang="ar-IQ" b="1" dirty="0" smtClean="0">
              <a:solidFill>
                <a:srgbClr val="C00000"/>
              </a:solidFill>
              <a:cs typeface="+mn-cs"/>
            </a:endParaRPr>
          </a:p>
          <a:p>
            <a:pPr algn="r" rtl="1">
              <a:lnSpc>
                <a:spcPct val="150000"/>
              </a:lnSpc>
            </a:pPr>
            <a:endParaRPr lang="ar-IQ" b="1" dirty="0" smtClean="0">
              <a:cs typeface="+mn-cs"/>
            </a:endParaRPr>
          </a:p>
          <a:p>
            <a:pPr algn="r" rtl="1">
              <a:lnSpc>
                <a:spcPct val="150000"/>
              </a:lnSpc>
            </a:pPr>
            <a:endParaRPr lang="ar-IQ" b="1" dirty="0" smtClean="0">
              <a:cs typeface="+mn-cs"/>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صورة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35709" y="866927"/>
            <a:ext cx="3905250" cy="5295900"/>
          </a:xfrm>
          <a:prstGeom prst="rect">
            <a:avLst/>
          </a:prstGeom>
        </p:spPr>
      </p:pic>
    </p:spTree>
    <p:extLst>
      <p:ext uri="{BB962C8B-B14F-4D97-AF65-F5344CB8AC3E}">
        <p14:creationId xmlns:p14="http://schemas.microsoft.com/office/powerpoint/2010/main" xmlns="" val="3276531078"/>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التخصيص</a:t>
            </a:r>
          </a:p>
        </p:txBody>
      </p:sp>
      <p:sp>
        <p:nvSpPr>
          <p:cNvPr id="2" name="مستطيل 1"/>
          <p:cNvSpPr/>
          <p:nvPr/>
        </p:nvSpPr>
        <p:spPr>
          <a:xfrm>
            <a:off x="2048471" y="896528"/>
            <a:ext cx="9513619" cy="2117503"/>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2- فتح مشكلة جديدة </a:t>
            </a:r>
          </a:p>
          <a:p>
            <a:pPr>
              <a:lnSpc>
                <a:spcPct val="170000"/>
              </a:lnSpc>
            </a:pPr>
            <a:r>
              <a:rPr lang="en-US" b="1" dirty="0"/>
              <a:t>File </a:t>
            </a:r>
            <a:r>
              <a:rPr lang="en-US" b="1" dirty="0">
                <a:solidFill>
                  <a:srgbClr val="C00000"/>
                </a:solidFill>
                <a:sym typeface="Wingdings" pitchFamily="2" charset="2"/>
              </a:rPr>
              <a:t> </a:t>
            </a:r>
            <a:r>
              <a:rPr lang="en-US" b="1" dirty="0">
                <a:solidFill>
                  <a:srgbClr val="0070C0"/>
                </a:solidFill>
                <a:sym typeface="Wingdings" pitchFamily="2" charset="2"/>
              </a:rPr>
              <a:t>New </a:t>
            </a:r>
            <a:r>
              <a:rPr lang="en-US" b="1" dirty="0" smtClean="0">
                <a:solidFill>
                  <a:srgbClr val="0070C0"/>
                </a:solidFill>
                <a:sym typeface="Wingdings" pitchFamily="2" charset="2"/>
              </a:rPr>
              <a:t>problem</a:t>
            </a:r>
            <a:endParaRPr lang="en-US" b="1" dirty="0">
              <a:solidFill>
                <a:srgbClr val="C00000"/>
              </a:solidFill>
              <a:sym typeface="Wingdings" pitchFamily="2" charset="2"/>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صورة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37077" y="3013280"/>
            <a:ext cx="3536405" cy="3147789"/>
          </a:xfrm>
          <a:prstGeom prst="rect">
            <a:avLst/>
          </a:prstGeom>
        </p:spPr>
      </p:pic>
    </p:spTree>
    <p:extLst>
      <p:ext uri="{BB962C8B-B14F-4D97-AF65-F5344CB8AC3E}">
        <p14:creationId xmlns:p14="http://schemas.microsoft.com/office/powerpoint/2010/main" xmlns="" val="2351998043"/>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التخصيص</a:t>
            </a:r>
          </a:p>
        </p:txBody>
      </p:sp>
      <p:sp>
        <p:nvSpPr>
          <p:cNvPr id="2" name="مستطيل 1"/>
          <p:cNvSpPr/>
          <p:nvPr/>
        </p:nvSpPr>
        <p:spPr>
          <a:xfrm>
            <a:off x="2048471" y="896528"/>
            <a:ext cx="9513619" cy="2117503"/>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3- خصائص المشكلة</a:t>
            </a:r>
          </a:p>
          <a:p>
            <a:pPr>
              <a:lnSpc>
                <a:spcPct val="170000"/>
              </a:lnSpc>
            </a:pPr>
            <a:endParaRPr lang="en-US" b="1" dirty="0">
              <a:solidFill>
                <a:srgbClr val="C00000"/>
              </a:solidFill>
              <a:sym typeface="Wingdings" pitchFamily="2" charset="2"/>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صورة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056582" y="2060848"/>
            <a:ext cx="6095749" cy="4503390"/>
          </a:xfrm>
          <a:prstGeom prst="rect">
            <a:avLst/>
          </a:prstGeom>
        </p:spPr>
      </p:pic>
    </p:spTree>
    <p:extLst>
      <p:ext uri="{BB962C8B-B14F-4D97-AF65-F5344CB8AC3E}">
        <p14:creationId xmlns:p14="http://schemas.microsoft.com/office/powerpoint/2010/main" xmlns="" val="3672666518"/>
      </p:ext>
    </p:extLst>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التخصيص</a:t>
            </a:r>
          </a:p>
        </p:txBody>
      </p:sp>
      <p:sp>
        <p:nvSpPr>
          <p:cNvPr id="2" name="مستطيل 1"/>
          <p:cNvSpPr/>
          <p:nvPr/>
        </p:nvSpPr>
        <p:spPr>
          <a:xfrm>
            <a:off x="2048471" y="896528"/>
            <a:ext cx="9513619" cy="1384995"/>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4- ادخال البيانات</a:t>
            </a: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صورة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72607" y="2795587"/>
            <a:ext cx="7623889" cy="2073573"/>
          </a:xfrm>
          <a:prstGeom prst="rect">
            <a:avLst/>
          </a:prstGeom>
        </p:spPr>
      </p:pic>
    </p:spTree>
    <p:extLst>
      <p:ext uri="{BB962C8B-B14F-4D97-AF65-F5344CB8AC3E}">
        <p14:creationId xmlns:p14="http://schemas.microsoft.com/office/powerpoint/2010/main" xmlns="" val="2327475587"/>
      </p:ext>
    </p:extLst>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التخصيص</a:t>
            </a:r>
          </a:p>
        </p:txBody>
      </p:sp>
      <p:sp>
        <p:nvSpPr>
          <p:cNvPr id="2" name="مستطيل 1"/>
          <p:cNvSpPr/>
          <p:nvPr/>
        </p:nvSpPr>
        <p:spPr>
          <a:xfrm>
            <a:off x="2048471" y="896528"/>
            <a:ext cx="9513619" cy="1384995"/>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5- حفظ المشكلة</a:t>
            </a:r>
            <a:r>
              <a:rPr lang="ar-IQ" b="1" dirty="0">
                <a:cs typeface="+mn-cs"/>
              </a:rPr>
              <a:t> </a:t>
            </a:r>
            <a:r>
              <a:rPr lang="en-US" b="1" dirty="0" smtClean="0">
                <a:cs typeface="+mn-cs"/>
              </a:rPr>
              <a:t>  </a:t>
            </a:r>
            <a:r>
              <a:rPr lang="en-US" b="1" dirty="0" smtClean="0"/>
              <a:t>File </a:t>
            </a:r>
            <a:r>
              <a:rPr lang="en-US" b="1" dirty="0">
                <a:solidFill>
                  <a:srgbClr val="C00000"/>
                </a:solidFill>
                <a:sym typeface="Wingdings" pitchFamily="2" charset="2"/>
              </a:rPr>
              <a:t> </a:t>
            </a:r>
            <a:r>
              <a:rPr lang="en-US" b="1" dirty="0">
                <a:solidFill>
                  <a:srgbClr val="0070C0"/>
                </a:solidFill>
                <a:sym typeface="Wingdings" pitchFamily="2" charset="2"/>
              </a:rPr>
              <a:t>Save problem</a:t>
            </a:r>
            <a:endParaRPr lang="en-US" b="1" dirty="0">
              <a:solidFill>
                <a:srgbClr val="C00000"/>
              </a:solidFill>
              <a:sym typeface="Wingdings" pitchFamily="2" charset="2"/>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صورة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030581" y="2362814"/>
            <a:ext cx="2531509" cy="3923841"/>
          </a:xfrm>
          <a:prstGeom prst="rect">
            <a:avLst/>
          </a:prstGeom>
        </p:spPr>
      </p:pic>
      <p:pic>
        <p:nvPicPr>
          <p:cNvPr id="8" name="صورة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673077" y="2362814"/>
            <a:ext cx="6331764" cy="3802162"/>
          </a:xfrm>
          <a:prstGeom prst="rect">
            <a:avLst/>
          </a:prstGeom>
        </p:spPr>
      </p:pic>
    </p:spTree>
    <p:extLst>
      <p:ext uri="{BB962C8B-B14F-4D97-AF65-F5344CB8AC3E}">
        <p14:creationId xmlns:p14="http://schemas.microsoft.com/office/powerpoint/2010/main" xmlns="" val="3096448239"/>
      </p:ext>
    </p:extLst>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التخصيص</a:t>
            </a:r>
          </a:p>
        </p:txBody>
      </p:sp>
      <p:sp>
        <p:nvSpPr>
          <p:cNvPr id="2" name="مستطيل 1"/>
          <p:cNvSpPr/>
          <p:nvPr/>
        </p:nvSpPr>
        <p:spPr>
          <a:xfrm>
            <a:off x="2048471" y="896528"/>
            <a:ext cx="9513619" cy="1384995"/>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6- حل المشكلة </a:t>
            </a:r>
            <a:r>
              <a:rPr lang="en-US" b="1" dirty="0" smtClean="0"/>
              <a:t>Solve </a:t>
            </a:r>
            <a:r>
              <a:rPr lang="en-US" b="1" dirty="0"/>
              <a:t>and Analyze </a:t>
            </a:r>
            <a:r>
              <a:rPr lang="en-US" b="1" dirty="0">
                <a:solidFill>
                  <a:srgbClr val="C00000"/>
                </a:solidFill>
                <a:sym typeface="Wingdings" pitchFamily="2" charset="2"/>
              </a:rPr>
              <a:t> </a:t>
            </a:r>
            <a:r>
              <a:rPr lang="en-US" b="1" dirty="0">
                <a:solidFill>
                  <a:srgbClr val="0070C0"/>
                </a:solidFill>
                <a:sym typeface="Wingdings" pitchFamily="2" charset="2"/>
              </a:rPr>
              <a:t>Solve the Problem</a:t>
            </a:r>
            <a:endParaRPr lang="en-US" b="1" dirty="0">
              <a:solidFill>
                <a:srgbClr val="C00000"/>
              </a:solidFill>
              <a:sym typeface="Wingdings" pitchFamily="2" charset="2"/>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صورة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507430" y="2132856"/>
            <a:ext cx="4608512" cy="2232248"/>
          </a:xfrm>
          <a:prstGeom prst="rect">
            <a:avLst/>
          </a:prstGeom>
        </p:spPr>
      </p:pic>
      <p:pic>
        <p:nvPicPr>
          <p:cNvPr id="5" name="صورة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97977" y="4386057"/>
            <a:ext cx="9363861" cy="1888701"/>
          </a:xfrm>
          <a:prstGeom prst="rect">
            <a:avLst/>
          </a:prstGeom>
        </p:spPr>
      </p:pic>
    </p:spTree>
    <p:extLst>
      <p:ext uri="{BB962C8B-B14F-4D97-AF65-F5344CB8AC3E}">
        <p14:creationId xmlns:p14="http://schemas.microsoft.com/office/powerpoint/2010/main" xmlns="" val="888014797"/>
      </p:ext>
    </p:extLst>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4136703" y="188641"/>
            <a:ext cx="7425387" cy="707886"/>
          </a:xfrm>
          <a:prstGeom prst="rect">
            <a:avLst/>
          </a:prstGeom>
        </p:spPr>
        <p:txBody>
          <a:bodyPr wrap="square">
            <a:spAutoFit/>
          </a:bodyPr>
          <a:lstStyle/>
          <a:p>
            <a:pPr rtl="1"/>
            <a:r>
              <a:rPr lang="ar-IQ" sz="4000" dirty="0">
                <a:solidFill>
                  <a:srgbClr val="C00000"/>
                </a:solidFill>
                <a:cs typeface="PT Bold Heading" pitchFamily="2" charset="-78"/>
              </a:rPr>
              <a:t>نماذج الشبكات: مشكلة التخصيص</a:t>
            </a:r>
          </a:p>
        </p:txBody>
      </p:sp>
      <p:sp>
        <p:nvSpPr>
          <p:cNvPr id="2" name="مستطيل 1"/>
          <p:cNvSpPr/>
          <p:nvPr/>
        </p:nvSpPr>
        <p:spPr>
          <a:xfrm>
            <a:off x="2048471" y="896528"/>
            <a:ext cx="9513619" cy="1384995"/>
          </a:xfrm>
          <a:prstGeom prst="rect">
            <a:avLst/>
          </a:prstGeom>
        </p:spPr>
        <p:txBody>
          <a:bodyPr wrap="square">
            <a:spAutoFit/>
          </a:bodyPr>
          <a:lstStyle/>
          <a:p>
            <a:pPr algn="r" rtl="1">
              <a:lnSpc>
                <a:spcPct val="150000"/>
              </a:lnSpc>
            </a:pPr>
            <a:r>
              <a:rPr lang="ar-IQ" b="1" dirty="0" smtClean="0">
                <a:solidFill>
                  <a:srgbClr val="0000CC"/>
                </a:solidFill>
                <a:cs typeface="+mn-cs"/>
              </a:rPr>
              <a:t>الخطوات بصورة تفصيلية:</a:t>
            </a:r>
            <a:endParaRPr lang="ar-IQ" b="1" dirty="0">
              <a:cs typeface="+mn-cs"/>
            </a:endParaRPr>
          </a:p>
          <a:p>
            <a:pPr algn="r" rtl="1">
              <a:lnSpc>
                <a:spcPct val="150000"/>
              </a:lnSpc>
            </a:pPr>
            <a:r>
              <a:rPr lang="ar-IQ" b="1" dirty="0" smtClean="0">
                <a:cs typeface="+mn-cs"/>
              </a:rPr>
              <a:t>6- حل المشكلة </a:t>
            </a:r>
            <a:r>
              <a:rPr lang="en-US" b="1" dirty="0" smtClean="0"/>
              <a:t>Results </a:t>
            </a:r>
            <a:r>
              <a:rPr lang="en-US" b="1" dirty="0" smtClean="0">
                <a:solidFill>
                  <a:srgbClr val="C00000"/>
                </a:solidFill>
                <a:sym typeface="Wingdings" pitchFamily="2" charset="2"/>
              </a:rPr>
              <a:t> </a:t>
            </a:r>
            <a:r>
              <a:rPr lang="en-US" b="1" dirty="0" smtClean="0">
                <a:solidFill>
                  <a:srgbClr val="0070C0"/>
                </a:solidFill>
                <a:sym typeface="Wingdings" pitchFamily="2" charset="2"/>
              </a:rPr>
              <a:t>Graphic Solution</a:t>
            </a:r>
            <a:endParaRPr lang="en-US" b="1" dirty="0">
              <a:solidFill>
                <a:srgbClr val="C00000"/>
              </a:solidFill>
              <a:sym typeface="Wingdings" pitchFamily="2" charset="2"/>
            </a:endParaRPr>
          </a:p>
        </p:txBody>
      </p:sp>
      <p:sp>
        <p:nvSpPr>
          <p:cNvPr id="4" name="مستطيل 3"/>
          <p:cNvSpPr/>
          <p:nvPr/>
        </p:nvSpPr>
        <p:spPr>
          <a:xfrm>
            <a:off x="1094281" y="3573019"/>
            <a:ext cx="1162498" cy="954107"/>
          </a:xfrm>
          <a:prstGeom prst="rect">
            <a:avLst/>
          </a:prstGeom>
        </p:spPr>
        <p:txBody>
          <a:bodyPr wrap="none">
            <a:spAutoFit/>
          </a:bodyPr>
          <a:lstStyle/>
          <a:p>
            <a:r>
              <a:rPr lang="ar-IQ" b="1" dirty="0" smtClean="0">
                <a:solidFill>
                  <a:srgbClr val="0000FF"/>
                </a:solidFill>
                <a:cs typeface="+mj-cs"/>
              </a:rPr>
              <a:t>محاضرة</a:t>
            </a:r>
          </a:p>
          <a:p>
            <a:r>
              <a:rPr lang="ar-IQ" b="1" dirty="0" smtClean="0">
                <a:solidFill>
                  <a:srgbClr val="0000FF"/>
                </a:solidFill>
                <a:cs typeface="+mj-cs"/>
              </a:rPr>
              <a:t>(4)</a:t>
            </a:r>
            <a:endParaRPr lang="en-US" dirty="0">
              <a:solidFill>
                <a:srgbClr val="0000FF"/>
              </a:solidFill>
              <a:cs typeface="+mj-cs"/>
            </a:endParaRPr>
          </a:p>
        </p:txBody>
      </p:sp>
      <p:pic>
        <p:nvPicPr>
          <p:cNvPr id="6" name="Picture 2" descr="تنزيل"/>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720" y="5445224"/>
            <a:ext cx="1590394"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صورة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704655" y="2345831"/>
            <a:ext cx="4903025" cy="4209058"/>
          </a:xfrm>
          <a:prstGeom prst="rect">
            <a:avLst/>
          </a:prstGeom>
        </p:spPr>
      </p:pic>
    </p:spTree>
    <p:extLst>
      <p:ext uri="{BB962C8B-B14F-4D97-AF65-F5344CB8AC3E}">
        <p14:creationId xmlns:p14="http://schemas.microsoft.com/office/powerpoint/2010/main" xmlns="" val="2287548791"/>
      </p:ext>
    </p:extLst>
  </p:cSld>
  <p:clrMapOvr>
    <a:masterClrMapping/>
  </p:clrMapOvr>
  <p:transition spd="slow">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نسق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نسق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31083</TotalTime>
  <Words>550</Words>
  <Application>Microsoft Office PowerPoint</Application>
  <PresentationFormat>Personnalisé</PresentationFormat>
  <Paragraphs>129</Paragraphs>
  <Slides>17</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17</vt:i4>
      </vt:variant>
    </vt:vector>
  </HeadingPairs>
  <TitlesOfParts>
    <vt:vector size="26" baseType="lpstr">
      <vt:lpstr>Arial</vt:lpstr>
      <vt:lpstr>PT Bold Heading</vt:lpstr>
      <vt:lpstr>Times New Roman</vt:lpstr>
      <vt:lpstr>Simplified Arabic</vt:lpstr>
      <vt:lpstr>Calibri</vt:lpstr>
      <vt:lpstr>Century Schoolbook</vt:lpstr>
      <vt:lpstr>Wingdings</vt:lpstr>
      <vt:lpstr>Wingdings 2</vt:lpstr>
      <vt:lpstr>مشربية</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فن التعامل مع الناس والتأثير فيهم</dc:title>
  <dc:creator>Hassan Oudah Al-Taie</dc:creator>
  <cp:lastModifiedBy>ME</cp:lastModifiedBy>
  <cp:revision>1317</cp:revision>
  <cp:lastPrinted>1997-07-29T15:57:20Z</cp:lastPrinted>
  <dcterms:created xsi:type="dcterms:W3CDTF">1996-06-10T05:35:38Z</dcterms:created>
  <dcterms:modified xsi:type="dcterms:W3CDTF">2025-02-27T16:00:05Z</dcterms:modified>
</cp:coreProperties>
</file>