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2"/>
  </p:notesMasterIdLst>
  <p:sldIdLst>
    <p:sldId id="29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7" r:id="rId15"/>
    <p:sldId id="329" r:id="rId16"/>
    <p:sldId id="330" r:id="rId17"/>
    <p:sldId id="331" r:id="rId18"/>
    <p:sldId id="332" r:id="rId19"/>
    <p:sldId id="333" r:id="rId20"/>
    <p:sldId id="338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  <a:srgbClr val="66FF33"/>
    <a:srgbClr val="339933"/>
    <a:srgbClr val="CC3399"/>
    <a:srgbClr val="000099"/>
    <a:srgbClr val="660033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47" autoAdjust="0"/>
    <p:restoredTop sz="94595" autoAdjust="0"/>
  </p:normalViewPr>
  <p:slideViewPr>
    <p:cSldViewPr snapToGrid="0">
      <p:cViewPr>
        <p:scale>
          <a:sx n="70" d="100"/>
          <a:sy n="70" d="100"/>
        </p:scale>
        <p:origin x="-6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5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0720183-1205-40F8-8E5B-3A83813377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65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6F661C-C804-49EC-B5AC-013676C85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F942-6822-4A2B-88E2-909BCFB95B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9398-FCBD-468B-B6EB-FF9382851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BEC9-CDDD-4DC2-A898-C5F6FC6FEB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CB3C-312F-4F91-B3EE-BC00692B0E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F776-B64E-42C3-896E-A4F9095B7E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3F88-51E7-4A61-8B71-8A4E9ABD33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95B7-39C4-4AB7-9BE2-2F3AD80C2B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EEE0-772A-4A31-9984-E76D5A0B77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F1E1-DBCE-400B-B4D8-4DF52B60F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1D85-5B8C-4611-B745-10E6BC786B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A6373-CEA7-4C23-ACE4-0BCC58B519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6327-3002-4D89-92B5-3EC5FF77B6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7866-01C7-4D1E-A321-17B4835D63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7DF7-8155-4B6F-8118-5D1E667BB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1628-04B1-4FAD-BBE6-8BF06CB6F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F639-3E7E-498C-86B4-191161677B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8C36-B13E-49AC-909F-F4C57FB3B4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B345-8FDF-4BDB-AA4C-642B8DCB1A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34BD-F476-47CA-A490-1213225D1C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176D-0126-490F-B9CE-B31EE9314D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136E-18C2-4775-8BCA-892470FCD6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D03336B-10E8-4448-A131-02E4FA01CF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54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054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4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54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4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49003AB-34A3-4933-8DD4-DCF15EF9C9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1123950"/>
            <a:ext cx="91440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9600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Spectroscopie Infrarouge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4288"/>
            <a:ext cx="2006600" cy="769938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600" dirty="0" smtClean="0">
                <a:solidFill>
                  <a:srgbClr val="66FF33"/>
                </a:solidFill>
              </a:rPr>
              <a:t>Exemple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800"/>
            <a:ext cx="9144000" cy="629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Les atomes d’un groupe</a:t>
            </a: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66FF33"/>
                </a:solidFill>
              </a:rPr>
              <a:t>CH</a:t>
            </a:r>
            <a:r>
              <a:rPr lang="fr-FR" sz="3000" b="1" baseline="-25000" dirty="0" smtClean="0">
                <a:solidFill>
                  <a:srgbClr val="66FF33"/>
                </a:solidFill>
              </a:rPr>
              <a:t>2</a:t>
            </a:r>
            <a:r>
              <a:rPr lang="fr-FR" sz="3000" dirty="0" smtClean="0">
                <a:solidFill>
                  <a:srgbClr val="FFFF00"/>
                </a:solidFill>
              </a:rPr>
              <a:t>, que l’on trouve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communément dans les</a:t>
            </a: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66FF33"/>
                </a:solidFill>
              </a:rPr>
              <a:t>composés organiques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peut </a:t>
            </a:r>
            <a:r>
              <a:rPr lang="fr-FR" sz="3000" b="1" dirty="0" smtClean="0">
                <a:solidFill>
                  <a:srgbClr val="66FF33"/>
                </a:solidFill>
              </a:rPr>
              <a:t>vibrer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de</a:t>
            </a: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r>
              <a:rPr lang="fr-FR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manières différentes</a:t>
            </a:r>
            <a:r>
              <a:rPr lang="fr-FR" sz="3000" dirty="0" smtClean="0"/>
              <a:t> </a:t>
            </a:r>
            <a:r>
              <a:rPr lang="fr-FR" sz="3000" dirty="0" smtClean="0">
                <a:solidFill>
                  <a:srgbClr val="FFFF00"/>
                </a:solidFill>
              </a:rPr>
              <a:t>:</a:t>
            </a:r>
            <a:r>
              <a:rPr lang="fr-FR" sz="3000" dirty="0" smtClean="0"/>
              <a:t> </a:t>
            </a: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Étirements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smtClean="0">
                <a:solidFill>
                  <a:srgbClr val="FFFF00"/>
                </a:solidFill>
              </a:rPr>
              <a:t>Stretching</a:t>
            </a:r>
            <a:r>
              <a:rPr lang="fr-FR" sz="2600" dirty="0" smtClean="0">
                <a:solidFill>
                  <a:srgbClr val="FFFF00"/>
                </a:solidFill>
              </a:rPr>
              <a:t>) </a:t>
            </a:r>
            <a:r>
              <a:rPr lang="fr-FR" sz="2600" b="1" dirty="0" smtClean="0">
                <a:solidFill>
                  <a:srgbClr val="FFFF00"/>
                </a:solidFill>
              </a:rPr>
              <a:t>symétriques</a:t>
            </a:r>
            <a:r>
              <a:rPr lang="fr-FR" sz="26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Étirements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smtClean="0">
                <a:solidFill>
                  <a:srgbClr val="FFFF00"/>
                </a:solidFill>
              </a:rPr>
              <a:t>Stretching</a:t>
            </a:r>
            <a:r>
              <a:rPr lang="fr-FR" sz="2600" dirty="0" smtClean="0">
                <a:solidFill>
                  <a:srgbClr val="FFFF00"/>
                </a:solidFill>
              </a:rPr>
              <a:t>) </a:t>
            </a:r>
            <a:r>
              <a:rPr lang="fr-FR" sz="2600" b="1" dirty="0" smtClean="0">
                <a:solidFill>
                  <a:srgbClr val="FFFF00"/>
                </a:solidFill>
              </a:rPr>
              <a:t>antisymétriques</a:t>
            </a:r>
            <a:endParaRPr lang="fr-FR" sz="2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Cisaillement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err="1" smtClean="0">
                <a:solidFill>
                  <a:srgbClr val="FFFF00"/>
                </a:solidFill>
              </a:rPr>
              <a:t>Scissoring</a:t>
            </a:r>
            <a:r>
              <a:rPr lang="fr-FR" sz="26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Bascule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err="1" smtClean="0">
                <a:solidFill>
                  <a:srgbClr val="FFFF00"/>
                </a:solidFill>
              </a:rPr>
              <a:t>Rocking</a:t>
            </a:r>
            <a:r>
              <a:rPr lang="fr-FR" sz="26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Agitation hors du plan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err="1" smtClean="0">
                <a:solidFill>
                  <a:srgbClr val="FFFF00"/>
                </a:solidFill>
              </a:rPr>
              <a:t>Wagging</a:t>
            </a:r>
            <a:r>
              <a:rPr lang="fr-FR" sz="2600" dirty="0" smtClean="0">
                <a:solidFill>
                  <a:srgbClr val="FFFF00"/>
                </a:solidFill>
              </a:rPr>
              <a:t>) </a:t>
            </a: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SzPct val="40000"/>
              <a:buFont typeface="Wingdings" pitchFamily="2" charset="2"/>
              <a:buChar char="q"/>
              <a:defRPr/>
            </a:pPr>
            <a:r>
              <a:rPr lang="fr-FR" sz="2600" b="1" dirty="0" smtClean="0">
                <a:solidFill>
                  <a:srgbClr val="66FF33"/>
                </a:solidFill>
              </a:rPr>
              <a:t>Torsion</a:t>
            </a:r>
            <a:r>
              <a:rPr lang="fr-FR" sz="2600" dirty="0" smtClean="0">
                <a:solidFill>
                  <a:srgbClr val="FFFF00"/>
                </a:solidFill>
              </a:rPr>
              <a:t> (</a:t>
            </a:r>
            <a:r>
              <a:rPr lang="fr-FR" sz="2600" i="1" dirty="0" err="1" smtClean="0">
                <a:solidFill>
                  <a:srgbClr val="FFFF00"/>
                </a:solidFill>
              </a:rPr>
              <a:t>Twisting</a:t>
            </a:r>
            <a:r>
              <a:rPr lang="fr-FR" sz="2600" dirty="0" smtClean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0"/>
          <p:cNvSpPr>
            <a:spLocks noChangeArrowheads="1"/>
          </p:cNvSpPr>
          <p:nvPr/>
        </p:nvSpPr>
        <p:spPr bwMode="auto">
          <a:xfrm>
            <a:off x="531813" y="2244725"/>
            <a:ext cx="132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étirement</a:t>
            </a:r>
            <a:br>
              <a:rPr lang="fr-FR" b="1"/>
            </a:br>
            <a:r>
              <a:rPr lang="fr-FR" b="1"/>
              <a:t>symétrique</a:t>
            </a:r>
            <a:r>
              <a:rPr lang="fr-FR"/>
              <a:t> </a:t>
            </a:r>
          </a:p>
        </p:txBody>
      </p:sp>
      <p:pic>
        <p:nvPicPr>
          <p:cNvPr id="14339" name="Picture 51" descr="Symmetrical stretch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60425"/>
            <a:ext cx="16144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2" descr="Asymmetrical stretch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812800"/>
            <a:ext cx="16065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3"/>
          <p:cNvSpPr>
            <a:spLocks noChangeArrowheads="1"/>
          </p:cNvSpPr>
          <p:nvPr/>
        </p:nvSpPr>
        <p:spPr bwMode="auto">
          <a:xfrm>
            <a:off x="3216275" y="2206625"/>
            <a:ext cx="169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étirement</a:t>
            </a:r>
            <a:br>
              <a:rPr lang="fr-FR" b="1"/>
            </a:br>
            <a:r>
              <a:rPr lang="fr-FR" b="1"/>
              <a:t>antisymétrique</a:t>
            </a:r>
            <a:r>
              <a:rPr lang="fr-FR"/>
              <a:t> </a:t>
            </a:r>
          </a:p>
        </p:txBody>
      </p:sp>
      <p:pic>
        <p:nvPicPr>
          <p:cNvPr id="14342" name="Picture 54" descr="Scissor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889000"/>
            <a:ext cx="16700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55"/>
          <p:cNvSpPr>
            <a:spLocks noChangeArrowheads="1"/>
          </p:cNvSpPr>
          <p:nvPr/>
        </p:nvSpPr>
        <p:spPr bwMode="auto">
          <a:xfrm>
            <a:off x="6472238" y="2370138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Cisaillement</a:t>
            </a:r>
            <a:r>
              <a:rPr lang="fr-FR"/>
              <a:t> </a:t>
            </a:r>
          </a:p>
        </p:txBody>
      </p:sp>
      <p:pic>
        <p:nvPicPr>
          <p:cNvPr id="14344" name="Picture 56" descr="Modo rotaca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3949700"/>
            <a:ext cx="15652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7" descr="Waggin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2000" y="3984625"/>
            <a:ext cx="1668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8" descr="Twist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5250" y="4025900"/>
            <a:ext cx="1651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59"/>
          <p:cNvSpPr>
            <a:spLocks noChangeArrowheads="1"/>
          </p:cNvSpPr>
          <p:nvPr/>
        </p:nvSpPr>
        <p:spPr bwMode="auto">
          <a:xfrm>
            <a:off x="755650" y="553243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Bascule</a:t>
            </a:r>
            <a:r>
              <a:rPr lang="fr-FR"/>
              <a:t> </a:t>
            </a:r>
          </a:p>
        </p:txBody>
      </p:sp>
      <p:sp>
        <p:nvSpPr>
          <p:cNvPr id="14348" name="Rectangle 60"/>
          <p:cNvSpPr>
            <a:spLocks noChangeArrowheads="1"/>
          </p:cNvSpPr>
          <p:nvPr/>
        </p:nvSpPr>
        <p:spPr bwMode="auto">
          <a:xfrm>
            <a:off x="3556000" y="5570538"/>
            <a:ext cx="1144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Agitation</a:t>
            </a:r>
            <a:r>
              <a:rPr lang="fr-FR"/>
              <a:t> </a:t>
            </a:r>
          </a:p>
        </p:txBody>
      </p:sp>
      <p:sp>
        <p:nvSpPr>
          <p:cNvPr id="14349" name="Rectangle 61"/>
          <p:cNvSpPr>
            <a:spLocks noChangeArrowheads="1"/>
          </p:cNvSpPr>
          <p:nvPr/>
        </p:nvSpPr>
        <p:spPr bwMode="auto">
          <a:xfrm>
            <a:off x="6775450" y="5545138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b="1"/>
              <a:t>Torsion</a:t>
            </a:r>
            <a:r>
              <a:rPr lang="fr-FR"/>
              <a:t>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697788" y="0"/>
            <a:ext cx="14462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i="1" kern="0" dirty="0">
                <a:solidFill>
                  <a:srgbClr val="C00000"/>
                </a:solidFill>
                <a:ea typeface="+mj-ea"/>
                <a:cs typeface="+mj-cs"/>
              </a:rPr>
              <a:t>Dr </a:t>
            </a:r>
            <a:r>
              <a:rPr lang="fr-FR" sz="2800" i="1" kern="0" dirty="0" err="1">
                <a:solidFill>
                  <a:srgbClr val="C00000"/>
                </a:solidFill>
                <a:ea typeface="+mj-ea"/>
                <a:cs typeface="+mj-cs"/>
              </a:rPr>
              <a:t>Laib</a:t>
            </a:r>
            <a:endParaRPr lang="fr-FR" sz="28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5581650" cy="86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3600" dirty="0" smtClean="0">
                <a:solidFill>
                  <a:srgbClr val="FFC000"/>
                </a:solidFill>
              </a:rPr>
              <a:t>4. </a:t>
            </a:r>
            <a:r>
              <a:rPr lang="fr-FR" sz="3600" dirty="0" smtClean="0">
                <a:solidFill>
                  <a:srgbClr val="66FF33"/>
                </a:solidFill>
              </a:rPr>
              <a:t>Allure du spectre IR</a:t>
            </a:r>
            <a:r>
              <a:rPr lang="fr-FR" sz="3600" dirty="0" smtClean="0"/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0138"/>
            <a:ext cx="9144000" cy="56562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Un</a:t>
            </a: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66FF33"/>
                </a:solidFill>
              </a:rPr>
              <a:t>spectre infrarouge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est souvent représente comme la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err="1" smtClean="0">
                <a:solidFill>
                  <a:srgbClr val="66FF33"/>
                </a:solidFill>
              </a:rPr>
              <a:t>transmittance</a:t>
            </a:r>
            <a:r>
              <a:rPr lang="fr-FR" sz="3000" dirty="0" smtClean="0"/>
              <a:t> (</a:t>
            </a:r>
            <a:r>
              <a:rPr lang="fr-FR" sz="3000" b="1" dirty="0" smtClean="0">
                <a:solidFill>
                  <a:srgbClr val="66FF33"/>
                </a:solidFill>
              </a:rPr>
              <a:t>% T</a:t>
            </a:r>
            <a:r>
              <a:rPr lang="fr-FR" sz="3000" dirty="0" smtClean="0"/>
              <a:t>) </a:t>
            </a:r>
            <a:r>
              <a:rPr lang="fr-FR" sz="3000" dirty="0" smtClean="0">
                <a:solidFill>
                  <a:srgbClr val="FFFF00"/>
                </a:solidFill>
              </a:rPr>
              <a:t>en fonction du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nombre</a:t>
            </a:r>
            <a:r>
              <a:rPr lang="fr-FR" sz="3000" b="1" dirty="0" smtClean="0">
                <a:solidFill>
                  <a:srgbClr val="FFFF00"/>
                </a:solidFill>
              </a:rPr>
              <a:t> d’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rgbClr val="66FF33"/>
                </a:solidFill>
              </a:rPr>
              <a:t>cm</a:t>
            </a:r>
            <a:endParaRPr lang="fr-FR" sz="3000" b="1" baseline="30000" dirty="0" smtClean="0">
              <a:solidFill>
                <a:srgbClr val="66FF33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). Chaque </a:t>
            </a:r>
            <a:r>
              <a:rPr lang="fr-FR" sz="3000" b="1" dirty="0" smtClean="0">
                <a:solidFill>
                  <a:srgbClr val="66FF33"/>
                </a:solidFill>
              </a:rPr>
              <a:t>bande</a:t>
            </a:r>
            <a:r>
              <a:rPr lang="fr-FR" sz="3000" dirty="0" smtClean="0">
                <a:solidFill>
                  <a:srgbClr val="FFFF00"/>
                </a:solidFill>
              </a:rPr>
              <a:t> est caractérisée par sa valeur de </a:t>
            </a:r>
            <a:r>
              <a:rPr lang="fr-FR" sz="3000" b="1" dirty="0" smtClean="0">
                <a:solidFill>
                  <a:srgbClr val="66FF33"/>
                </a:solidFill>
              </a:rPr>
              <a:t>n</a:t>
            </a:r>
            <a:r>
              <a:rPr lang="fr-FR" sz="3000" dirty="0" smtClean="0">
                <a:solidFill>
                  <a:srgbClr val="FFFF00"/>
                </a:solidFill>
              </a:rPr>
              <a:t> au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maximum d’absorption; on précise également son </a:t>
            </a:r>
            <a:r>
              <a:rPr lang="fr-FR" sz="3000" b="1" dirty="0" smtClean="0">
                <a:solidFill>
                  <a:srgbClr val="66FF33"/>
                </a:solidFill>
              </a:rPr>
              <a:t>intensité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relative: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(</a:t>
            </a:r>
            <a:r>
              <a:rPr lang="fr-FR" sz="3000" b="1" dirty="0" smtClean="0">
                <a:solidFill>
                  <a:srgbClr val="66FF33"/>
                </a:solidFill>
              </a:rPr>
              <a:t>F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forte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rgbClr val="66FF33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moyenne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rgbClr val="66FF33"/>
                </a:solidFill>
              </a:rPr>
              <a:t>f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faible</a:t>
            </a:r>
            <a:r>
              <a:rPr lang="fr-FR" sz="3000" dirty="0" smtClean="0">
                <a:solidFill>
                  <a:srgbClr val="FFFF00"/>
                </a:solidFill>
              </a:rPr>
              <a:t>).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5713"/>
            <a:ext cx="9144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60388"/>
            <a:ext cx="8461375" cy="8636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FFC000"/>
                </a:solidFill>
              </a:rPr>
              <a:t>5.</a:t>
            </a:r>
            <a:r>
              <a:rPr lang="fr-FR" sz="3600" dirty="0" smtClean="0">
                <a:solidFill>
                  <a:srgbClr val="66FF33"/>
                </a:solidFill>
              </a:rPr>
              <a:t> Fréquences de vibration caractéristiques</a:t>
            </a:r>
            <a:r>
              <a:rPr lang="fr-FR" sz="3600" dirty="0" smtClean="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65288"/>
            <a:ext cx="9144000" cy="51927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Malgré la complexité apparente des spectres IR, due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au nombre important de bandes d'absorption, il existe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des absorptions à des nombres d’onde caractéristiques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qui permettent d’identifier les différents groupements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d’une molécule.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On peut distinguer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 régions </a:t>
            </a:r>
            <a:r>
              <a:rPr lang="fr-FR" sz="3000" dirty="0" smtClean="0">
                <a:solidFill>
                  <a:srgbClr val="FFFF00"/>
                </a:solidFill>
              </a:rPr>
              <a:t>principales :</a:t>
            </a:r>
            <a:endParaRPr lang="en-US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0000"/>
              <a:buFont typeface="Wingdings" pitchFamily="2" charset="2"/>
              <a:buChar char="q"/>
              <a:defRPr/>
            </a:pPr>
            <a:r>
              <a:rPr lang="en-US" sz="3000" b="1" dirty="0" smtClean="0">
                <a:solidFill>
                  <a:srgbClr val="66FF33"/>
                </a:solidFill>
              </a:rPr>
              <a:t>4000-2500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en-US" sz="3000" dirty="0" smtClean="0">
                <a:solidFill>
                  <a:srgbClr val="FFFF00"/>
                </a:solidFill>
              </a:rPr>
              <a:t> : </a:t>
            </a:r>
            <a:r>
              <a:rPr lang="en-US" sz="3000" b="1" dirty="0" smtClean="0">
                <a:solidFill>
                  <a:srgbClr val="FFFF00"/>
                </a:solidFill>
              </a:rPr>
              <a:t>Elongations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-H</a:t>
            </a:r>
            <a:r>
              <a:rPr lang="en-US" sz="3000" dirty="0" smtClean="0">
                <a:solidFill>
                  <a:srgbClr val="FFFF00"/>
                </a:solidFill>
              </a:rPr>
              <a:t> (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O-H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N-H</a:t>
            </a:r>
            <a:r>
              <a:rPr 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C-H</a:t>
            </a:r>
            <a:r>
              <a:rPr lang="en-US" sz="3000" dirty="0" smtClean="0">
                <a:solidFill>
                  <a:srgbClr val="FFFF00"/>
                </a:solidFill>
              </a:rPr>
              <a:t>);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0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2500-1900-cm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rgbClr val="FFFF00"/>
                </a:solidFill>
              </a:rPr>
              <a:t>Elongations</a:t>
            </a:r>
            <a:r>
              <a:rPr lang="fr-FR" sz="3000" dirty="0" smtClean="0">
                <a:solidFill>
                  <a:srgbClr val="FFFF00"/>
                </a:solidFill>
              </a:rPr>
              <a:t> des </a:t>
            </a:r>
            <a:r>
              <a:rPr lang="fr-FR" sz="3000" b="1" dirty="0" smtClean="0">
                <a:solidFill>
                  <a:srgbClr val="FFFF00"/>
                </a:solidFill>
              </a:rPr>
              <a:t>triples liaisons</a:t>
            </a:r>
            <a:r>
              <a:rPr lang="fr-FR" sz="3000" dirty="0" smtClean="0">
                <a:solidFill>
                  <a:srgbClr val="FFFF00"/>
                </a:solidFill>
              </a:rPr>
              <a:t>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C≡C</a:t>
            </a:r>
            <a:r>
              <a:rPr lang="fr-FR" sz="3000" dirty="0" smtClean="0">
                <a:solidFill>
                  <a:srgbClr val="FFFF00"/>
                </a:solidFill>
              </a:rPr>
              <a:t> et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C≡N</a:t>
            </a:r>
            <a:r>
              <a:rPr lang="fr-FR" sz="3000" dirty="0" smtClean="0">
                <a:solidFill>
                  <a:srgbClr val="FFFF00"/>
                </a:solidFill>
              </a:rPr>
              <a:t> et des </a:t>
            </a:r>
            <a:r>
              <a:rPr lang="fr-FR" sz="3000" b="1" dirty="0" smtClean="0">
                <a:solidFill>
                  <a:srgbClr val="FFFF00"/>
                </a:solidFill>
              </a:rPr>
              <a:t>doubles liaisons</a:t>
            </a:r>
            <a:r>
              <a:rPr lang="fr-FR" sz="3000" dirty="0" smtClean="0">
                <a:solidFill>
                  <a:srgbClr val="FFFF00"/>
                </a:solidFill>
              </a:rPr>
              <a:t> </a:t>
            </a:r>
            <a:r>
              <a:rPr lang="fr-FR" sz="3000" b="1" dirty="0" smtClean="0">
                <a:solidFill>
                  <a:srgbClr val="FFFF00"/>
                </a:solidFill>
              </a:rPr>
              <a:t>cumulées</a:t>
            </a:r>
            <a:r>
              <a:rPr lang="fr-FR" sz="3000" dirty="0" smtClean="0">
                <a:solidFill>
                  <a:srgbClr val="FFFF00"/>
                </a:solidFill>
              </a:rPr>
              <a:t>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X=Y=Z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allènes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isocyanates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….</a:t>
            </a:r>
            <a:r>
              <a:rPr lang="fr-FR" sz="3000" dirty="0" smtClean="0">
                <a:solidFill>
                  <a:srgbClr val="FFFF00"/>
                </a:solidFill>
              </a:rPr>
              <a:t>)</a:t>
            </a:r>
          </a:p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0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1900-1500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rgbClr val="FFFF00"/>
                </a:solidFill>
              </a:rPr>
              <a:t>Elongations</a:t>
            </a:r>
            <a:r>
              <a:rPr lang="fr-FR" sz="3000" dirty="0" smtClean="0">
                <a:solidFill>
                  <a:srgbClr val="FFFF00"/>
                </a:solidFill>
              </a:rPr>
              <a:t> des </a:t>
            </a:r>
            <a:r>
              <a:rPr lang="fr-FR" sz="3000" b="1" dirty="0" smtClean="0">
                <a:solidFill>
                  <a:srgbClr val="FFFF00"/>
                </a:solidFill>
              </a:rPr>
              <a:t>doubles</a:t>
            </a:r>
            <a:r>
              <a:rPr lang="fr-FR" sz="3000" dirty="0" smtClean="0">
                <a:solidFill>
                  <a:srgbClr val="FFFF00"/>
                </a:solidFill>
              </a:rPr>
              <a:t> </a:t>
            </a:r>
            <a:r>
              <a:rPr lang="fr-FR" sz="3000" b="1" dirty="0" smtClean="0">
                <a:solidFill>
                  <a:srgbClr val="FFFF00"/>
                </a:solidFill>
              </a:rPr>
              <a:t>liaisons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C=O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C=N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C=C</a:t>
            </a:r>
            <a:r>
              <a:rPr lang="fr-FR" sz="3000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</a:t>
            </a:r>
            <a:r>
              <a:rPr lang="fr-FR" sz="3000" b="1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fr-FR" sz="3000" dirty="0" smtClean="0">
                <a:solidFill>
                  <a:srgbClr val="FFFF00"/>
                </a:solidFill>
              </a:rPr>
              <a:t>)</a:t>
            </a:r>
            <a:endParaRPr lang="fr-FR" sz="3000" b="1" dirty="0" smtClean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55638"/>
            <a:ext cx="9144000" cy="62023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0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1500-200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rgbClr val="FFFF00"/>
                </a:solidFill>
              </a:rPr>
              <a:t>Elongations</a:t>
            </a:r>
            <a:r>
              <a:rPr lang="fr-FR" sz="3000" dirty="0" smtClean="0">
                <a:solidFill>
                  <a:srgbClr val="FFFF00"/>
                </a:solidFill>
              </a:rPr>
              <a:t> de </a:t>
            </a:r>
            <a:r>
              <a:rPr lang="fr-FR" sz="3000" b="1" dirty="0" smtClean="0">
                <a:solidFill>
                  <a:srgbClr val="FFFF00"/>
                </a:solidFill>
              </a:rPr>
              <a:t>simples liaison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C-N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</a:t>
            </a:r>
            <a:r>
              <a:rPr lang="fr-FR" sz="3000" b="1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rgbClr val="FFFF00"/>
                </a:solidFill>
              </a:rPr>
              <a:t>forte</a:t>
            </a:r>
            <a:r>
              <a:rPr lang="fr-FR" sz="3000" dirty="0" smtClean="0">
                <a:solidFill>
                  <a:srgbClr val="FFFF00"/>
                </a:solidFill>
              </a:rPr>
              <a:t> à </a:t>
            </a:r>
            <a:r>
              <a:rPr lang="fr-FR" sz="3000" b="1" dirty="0" smtClean="0">
                <a:solidFill>
                  <a:srgbClr val="FFFF00"/>
                </a:solidFill>
              </a:rPr>
              <a:t>≈ 1350 cm</a:t>
            </a:r>
            <a:r>
              <a:rPr lang="fr-FR" sz="3000" b="1" baseline="30000" dirty="0" smtClean="0">
                <a:solidFill>
                  <a:srgbClr val="FFFF00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) ;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C-O</a:t>
            </a:r>
            <a:r>
              <a:rPr lang="fr-FR" sz="3000" dirty="0" smtClean="0">
                <a:solidFill>
                  <a:srgbClr val="FFFF00"/>
                </a:solidFill>
              </a:rPr>
              <a:t> : </a:t>
            </a:r>
            <a:r>
              <a:rPr lang="fr-FR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forte</a:t>
            </a:r>
            <a:r>
              <a:rPr lang="fr-FR" sz="3000" dirty="0" smtClean="0">
                <a:solidFill>
                  <a:srgbClr val="FFFF00"/>
                </a:solidFill>
              </a:rPr>
              <a:t> entre </a:t>
            </a:r>
            <a:r>
              <a:rPr lang="fr-FR" sz="3000" b="1" dirty="0" smtClean="0">
                <a:solidFill>
                  <a:srgbClr val="66FF33"/>
                </a:solidFill>
              </a:rPr>
              <a:t>1000 et 1300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…). Cette zone, appelée </a:t>
            </a:r>
            <a:r>
              <a:rPr lang="fr-FR" sz="3000" b="1" dirty="0" smtClean="0">
                <a:solidFill>
                  <a:srgbClr val="FFCC29"/>
                </a:solidFill>
              </a:rPr>
              <a:t>région des empreintes digitales</a:t>
            </a:r>
            <a:r>
              <a:rPr lang="fr-FR" sz="3000" dirty="0" smtClean="0">
                <a:solidFill>
                  <a:srgbClr val="FFFF00"/>
                </a:solidFill>
              </a:rPr>
              <a:t>, est utilisée pour identifier avec certitude un composé et attester de sa pureté.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13" descr="img037.jpg"/>
          <p:cNvPicPr>
            <a:picLocks noChangeAspect="1" noChangeArrowheads="1"/>
          </p:cNvPicPr>
          <p:nvPr/>
        </p:nvPicPr>
        <p:blipFill>
          <a:blip r:embed="rId2">
            <a:lum bright="-36000" contrast="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9763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950"/>
            <a:ext cx="914400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6264275" cy="86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3600" dirty="0" smtClean="0">
                <a:solidFill>
                  <a:srgbClr val="FFC000"/>
                </a:solidFill>
              </a:rPr>
              <a:t>1. </a:t>
            </a:r>
            <a:r>
              <a:rPr lang="fr-FR" sz="3600" dirty="0" smtClean="0">
                <a:solidFill>
                  <a:srgbClr val="66FF33"/>
                </a:solidFill>
              </a:rPr>
              <a:t>Introduction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9144000" cy="61531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Les mouvements des atomes d’une molécule peuvent être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classés en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3 catégories</a:t>
            </a:r>
            <a:r>
              <a:rPr lang="fr-FR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Translations</a:t>
            </a:r>
            <a:r>
              <a:rPr lang="fr-FR" sz="3000" b="1" dirty="0" smtClean="0">
                <a:solidFill>
                  <a:srgbClr val="FFFF00"/>
                </a:solidFill>
              </a:rPr>
              <a:t>,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Rotations</a:t>
            </a:r>
            <a:r>
              <a:rPr lang="fr-FR" sz="3000" b="1" dirty="0" smtClean="0">
                <a:solidFill>
                  <a:srgbClr val="FFFF00"/>
                </a:solidFill>
              </a:rPr>
              <a:t> ou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Vibrations</a:t>
            </a:r>
            <a:r>
              <a:rPr lang="fr-FR" sz="3000" dirty="0" smtClean="0">
                <a:solidFill>
                  <a:srgbClr val="FFFF00"/>
                </a:solidFill>
                <a:effectLst/>
              </a:rPr>
              <a:t>.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La spectroscopie infrarouge (</a:t>
            </a:r>
            <a:r>
              <a:rPr lang="fr-FR" sz="3000" b="1" dirty="0" smtClean="0">
                <a:solidFill>
                  <a:srgbClr val="FFC000"/>
                </a:solidFill>
              </a:rPr>
              <a:t>IR</a:t>
            </a:r>
            <a:r>
              <a:rPr lang="fr-FR" sz="3000" dirty="0" smtClean="0">
                <a:solidFill>
                  <a:srgbClr val="FFFF00"/>
                </a:solidFill>
              </a:rPr>
              <a:t>) étudie les </a:t>
            </a:r>
            <a:r>
              <a:rPr lang="fr-FR" sz="3000" b="1" dirty="0" smtClean="0">
                <a:solidFill>
                  <a:srgbClr val="66FF33"/>
                </a:solidFill>
              </a:rPr>
              <a:t>vibrations</a:t>
            </a:r>
            <a:r>
              <a:rPr lang="fr-FR" sz="3000" dirty="0" smtClean="0">
                <a:solidFill>
                  <a:srgbClr val="FFFF00"/>
                </a:solidFill>
              </a:rPr>
              <a:t> des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molécules</a:t>
            </a:r>
            <a:r>
              <a:rPr lang="fr-FR" sz="3000" dirty="0" smtClean="0">
                <a:solidFill>
                  <a:srgbClr val="FFFF00"/>
                </a:solidFill>
              </a:rPr>
              <a:t> lorsqu’elles sont irradiées par une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électromagnétique</a:t>
            </a:r>
            <a:r>
              <a:rPr lang="fr-FR" sz="3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de </a:t>
            </a:r>
            <a:r>
              <a:rPr lang="fr-FR" sz="3000" b="1" dirty="0" smtClean="0">
                <a:solidFill>
                  <a:srgbClr val="66FF33"/>
                </a:solidFill>
              </a:rPr>
              <a:t>fréquence</a:t>
            </a:r>
            <a:r>
              <a:rPr lang="fr-FR" sz="3000" dirty="0" smtClean="0">
                <a:solidFill>
                  <a:srgbClr val="FFFF00"/>
                </a:solidFill>
              </a:rPr>
              <a:t> comprise dans le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domaine de l’</a:t>
            </a:r>
            <a:r>
              <a:rPr lang="fr-FR" sz="3000" b="1" dirty="0" smtClean="0">
                <a:solidFill>
                  <a:srgbClr val="FFC000"/>
                </a:solidFill>
              </a:rPr>
              <a:t>infrarouge</a:t>
            </a:r>
            <a:r>
              <a:rPr lang="fr-FR" sz="3000" dirty="0" smtClean="0">
                <a:solidFill>
                  <a:srgbClr val="FFFF00"/>
                </a:solidFill>
              </a:rPr>
              <a:t> : environ </a:t>
            </a:r>
            <a:r>
              <a:rPr lang="fr-FR" sz="3000" b="1" dirty="0" smtClean="0">
                <a:solidFill>
                  <a:srgbClr val="66FF33"/>
                </a:solidFill>
              </a:rPr>
              <a:t>0,8 et 1000 </a:t>
            </a:r>
            <a:r>
              <a:rPr lang="fr-FR" sz="3000" b="1" dirty="0" err="1" smtClean="0">
                <a:solidFill>
                  <a:srgbClr val="66FF33"/>
                </a:solidFill>
                <a:cs typeface="Times New Roman" pitchFamily="18" charset="0"/>
              </a:rPr>
              <a:t>μ</a:t>
            </a:r>
            <a:r>
              <a:rPr lang="fr-FR" sz="3000" b="1" dirty="0" err="1" smtClean="0">
                <a:solidFill>
                  <a:srgbClr val="66FF33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. Cette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zone spectrale est divisée en :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1813"/>
            <a:ext cx="9144000" cy="63261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5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Proche-IR</a:t>
            </a:r>
            <a:r>
              <a:rPr lang="fr-FR" sz="3000" dirty="0" smtClean="0">
                <a:solidFill>
                  <a:srgbClr val="FFFF00"/>
                </a:solidFill>
              </a:rPr>
              <a:t> : 0,8-2,5 </a:t>
            </a:r>
            <a:r>
              <a:rPr lang="fr-FR" sz="3000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fr-FR" sz="3000" dirty="0" err="1" smtClean="0">
                <a:solidFill>
                  <a:srgbClr val="FFFF00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rgbClr val="66FF33"/>
                </a:solidFill>
              </a:rPr>
              <a:t>13300-4000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) ;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5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IR moyen</a:t>
            </a:r>
            <a:r>
              <a:rPr lang="fr-FR" sz="3000" dirty="0" smtClean="0"/>
              <a:t> </a:t>
            </a:r>
            <a:r>
              <a:rPr lang="fr-FR" sz="3000" dirty="0" smtClean="0">
                <a:solidFill>
                  <a:srgbClr val="FFFF00"/>
                </a:solidFill>
              </a:rPr>
              <a:t>: 2,5-25 </a:t>
            </a:r>
            <a:r>
              <a:rPr lang="fr-FR" sz="3000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fr-FR" sz="3000" dirty="0" err="1" smtClean="0">
                <a:solidFill>
                  <a:srgbClr val="FFFF00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rgbClr val="66FF33"/>
                </a:solidFill>
              </a:rPr>
              <a:t>4000-400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) ;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66FF33"/>
              </a:buClr>
              <a:buSzPct val="55000"/>
              <a:buFont typeface="Wingdings" pitchFamily="2" charset="2"/>
              <a:buChar char="q"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IR-lointain</a:t>
            </a:r>
            <a:r>
              <a:rPr lang="fr-FR" sz="3000" dirty="0" smtClean="0"/>
              <a:t> </a:t>
            </a:r>
            <a:r>
              <a:rPr lang="fr-FR" sz="3000" dirty="0" smtClean="0">
                <a:solidFill>
                  <a:srgbClr val="FFFF00"/>
                </a:solidFill>
              </a:rPr>
              <a:t>: 25-1000 </a:t>
            </a:r>
            <a:r>
              <a:rPr lang="fr-FR" sz="3000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fr-FR" sz="3000" dirty="0" err="1" smtClean="0">
                <a:solidFill>
                  <a:srgbClr val="FFFF00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 (</a:t>
            </a:r>
            <a:r>
              <a:rPr lang="fr-FR" sz="3000" b="1" dirty="0" smtClean="0">
                <a:solidFill>
                  <a:srgbClr val="66FF33"/>
                </a:solidFill>
              </a:rPr>
              <a:t>400-10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>
                <a:solidFill>
                  <a:srgbClr val="FFFF00"/>
                </a:solidFill>
              </a:rPr>
              <a:t>).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	La gamme de nombres d’onde généralement utilisée est</a:t>
            </a: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66FF33"/>
                </a:solidFill>
              </a:rPr>
              <a:t>4000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b="1" dirty="0" smtClean="0">
                <a:solidFill>
                  <a:srgbClr val="66FF33"/>
                </a:solidFill>
              </a:rPr>
              <a:t> à 400 cm</a:t>
            </a:r>
            <a:r>
              <a:rPr lang="fr-FR" sz="3000" b="1" baseline="30000" dirty="0" smtClean="0">
                <a:solidFill>
                  <a:srgbClr val="66FF33"/>
                </a:solidFill>
              </a:rPr>
              <a:t>-1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(</a:t>
            </a:r>
            <a:r>
              <a:rPr lang="el-GR" sz="3000" dirty="0" smtClean="0">
                <a:solidFill>
                  <a:srgbClr val="FFFF00"/>
                </a:solidFill>
                <a:cs typeface="Times New Roman" pitchFamily="18" charset="0"/>
              </a:rPr>
              <a:t>λ</a:t>
            </a:r>
            <a:r>
              <a:rPr lang="fr-FR" sz="3000" dirty="0" smtClean="0">
                <a:solidFill>
                  <a:srgbClr val="FFFF00"/>
                </a:solidFill>
              </a:rPr>
              <a:t> = </a:t>
            </a:r>
            <a:r>
              <a:rPr lang="fr-FR" sz="3000" b="1" dirty="0" smtClean="0">
                <a:solidFill>
                  <a:srgbClr val="FFFF00"/>
                </a:solidFill>
              </a:rPr>
              <a:t>2,5 </a:t>
            </a:r>
            <a:r>
              <a:rPr lang="fr-FR" sz="3000" b="1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fr-FR" sz="3000" b="1" dirty="0" err="1" smtClean="0">
                <a:solidFill>
                  <a:srgbClr val="FFFF00"/>
                </a:solidFill>
              </a:rPr>
              <a:t>m</a:t>
            </a:r>
            <a:r>
              <a:rPr lang="fr-FR" sz="3000" b="1" dirty="0" smtClean="0">
                <a:solidFill>
                  <a:srgbClr val="FFFF00"/>
                </a:solidFill>
              </a:rPr>
              <a:t> à 25 </a:t>
            </a:r>
            <a:r>
              <a:rPr lang="fr-FR" sz="3000" b="1" dirty="0" err="1" smtClean="0">
                <a:solidFill>
                  <a:srgbClr val="FFFF00"/>
                </a:solidFill>
                <a:cs typeface="Times New Roman" pitchFamily="18" charset="0"/>
              </a:rPr>
              <a:t>μ</a:t>
            </a:r>
            <a:r>
              <a:rPr lang="fr-FR" sz="3000" b="1" dirty="0" err="1" smtClean="0">
                <a:solidFill>
                  <a:srgbClr val="FFFF00"/>
                </a:solidFill>
              </a:rPr>
              <a:t>m</a:t>
            </a:r>
            <a:r>
              <a:rPr lang="fr-FR" sz="3000" dirty="0" smtClean="0">
                <a:solidFill>
                  <a:srgbClr val="FFFF00"/>
                </a:solidFill>
              </a:rPr>
              <a:t>).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	</a:t>
            </a:r>
            <a:r>
              <a:rPr lang="fr-FR" sz="3000" b="1" dirty="0" smtClean="0">
                <a:solidFill>
                  <a:srgbClr val="66FF33"/>
                </a:solidFill>
              </a:rPr>
              <a:t>IR</a:t>
            </a:r>
            <a:r>
              <a:rPr lang="fr-FR" sz="3000" dirty="0" smtClean="0">
                <a:solidFill>
                  <a:srgbClr val="FFFF00"/>
                </a:solidFill>
              </a:rPr>
              <a:t> est l’un des outils spectroscopiques les plus utilisés pour la </a:t>
            </a:r>
            <a:r>
              <a:rPr lang="fr-FR" sz="3000" b="1" dirty="0" smtClean="0">
                <a:solidFill>
                  <a:srgbClr val="66FF33"/>
                </a:solidFill>
              </a:rPr>
              <a:t>caractérisation</a:t>
            </a:r>
            <a:r>
              <a:rPr lang="fr-FR" sz="3000" dirty="0" smtClean="0">
                <a:solidFill>
                  <a:srgbClr val="FFFF00"/>
                </a:solidFill>
              </a:rPr>
              <a:t> des </a:t>
            </a:r>
            <a:r>
              <a:rPr lang="fr-FR" sz="3000" b="1" dirty="0" smtClean="0">
                <a:solidFill>
                  <a:srgbClr val="66FF33"/>
                </a:solidFill>
              </a:rPr>
              <a:t>molécules</a:t>
            </a:r>
            <a:r>
              <a:rPr lang="fr-FR" sz="3000" dirty="0" smtClean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030538" cy="86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3600" dirty="0" smtClean="0">
                <a:solidFill>
                  <a:srgbClr val="FFC000"/>
                </a:solidFill>
              </a:rPr>
              <a:t>2. </a:t>
            </a:r>
            <a:r>
              <a:rPr lang="fr-FR" sz="3600" dirty="0" smtClean="0">
                <a:solidFill>
                  <a:srgbClr val="66FF33"/>
                </a:solidFill>
              </a:rPr>
              <a:t>Principe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3338"/>
            <a:ext cx="9144000" cy="55546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Les principes à la base de la </a:t>
            </a:r>
            <a:r>
              <a:rPr lang="fr-FR" sz="3000" dirty="0" smtClean="0">
                <a:solidFill>
                  <a:srgbClr val="FFFF00"/>
                </a:solidFill>
                <a:effectLst/>
              </a:rPr>
              <a:t>spectroscopie </a:t>
            </a:r>
            <a:r>
              <a:rPr lang="fr-FR" sz="3000" b="1" dirty="0" smtClean="0">
                <a:solidFill>
                  <a:srgbClr val="66FF33"/>
                </a:solidFill>
                <a:effectLst/>
              </a:rPr>
              <a:t>IR</a:t>
            </a:r>
            <a:r>
              <a:rPr lang="fr-FR" sz="3000" dirty="0" smtClean="0">
                <a:solidFill>
                  <a:srgbClr val="FFFF00"/>
                </a:solidFill>
              </a:rPr>
              <a:t> sont très proches de ceux qui régissent la spectroscopie </a:t>
            </a:r>
            <a:r>
              <a:rPr lang="fr-FR" sz="3000" b="1" dirty="0" smtClean="0">
                <a:solidFill>
                  <a:srgbClr val="66FF33"/>
                </a:solidFill>
              </a:rPr>
              <a:t>UV-visible</a:t>
            </a:r>
            <a:r>
              <a:rPr lang="fr-FR" sz="3000" dirty="0" smtClean="0">
                <a:solidFill>
                  <a:srgbClr val="FFFF00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La </a:t>
            </a:r>
            <a:r>
              <a:rPr lang="fr-FR" sz="3000" b="1" dirty="0" smtClean="0">
                <a:solidFill>
                  <a:srgbClr val="66FF33"/>
                </a:solidFill>
              </a:rPr>
              <a:t>différence</a:t>
            </a:r>
            <a:r>
              <a:rPr lang="fr-FR" sz="3000" dirty="0" smtClean="0">
                <a:solidFill>
                  <a:srgbClr val="FFFF00"/>
                </a:solidFill>
              </a:rPr>
              <a:t> provient des </a:t>
            </a:r>
            <a:r>
              <a:rPr lang="fr-FR" sz="3000" b="1" dirty="0" smtClean="0">
                <a:solidFill>
                  <a:srgbClr val="66FF33"/>
                </a:solidFill>
                <a:effectLst/>
              </a:rPr>
              <a:t>niveaux d’énergies</a:t>
            </a:r>
            <a:r>
              <a:rPr lang="fr-FR" sz="3000" dirty="0" smtClean="0">
                <a:solidFill>
                  <a:srgbClr val="FFFF00"/>
                </a:solidFill>
              </a:rPr>
              <a:t> sollicités par cette technique : il s’agit des </a:t>
            </a:r>
            <a:r>
              <a:rPr lang="fr-FR" sz="3000" b="1" dirty="0" smtClean="0">
                <a:solidFill>
                  <a:srgbClr val="66FF33"/>
                </a:solidFill>
              </a:rPr>
              <a:t>énergies de vibration moléculaire</a:t>
            </a:r>
            <a:r>
              <a:rPr lang="fr-FR" sz="30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9538"/>
            <a:ext cx="5732463" cy="86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3600" dirty="0" smtClean="0">
                <a:solidFill>
                  <a:srgbClr val="FFC000"/>
                </a:solidFill>
              </a:rPr>
              <a:t>3. </a:t>
            </a:r>
            <a:r>
              <a:rPr lang="fr-FR" sz="3600" dirty="0" smtClean="0">
                <a:solidFill>
                  <a:srgbClr val="66FF33"/>
                </a:solidFill>
              </a:rPr>
              <a:t>Vibrations moléculaires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0138"/>
            <a:ext cx="9144000" cy="56562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600" b="1" dirty="0" smtClean="0">
                <a:solidFill>
                  <a:srgbClr val="66FF33"/>
                </a:solidFill>
              </a:rPr>
              <a:t>3.1. </a:t>
            </a:r>
            <a:r>
              <a:rPr lang="fr-F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Molécule diatomique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On peut comparer la </a:t>
            </a:r>
            <a:r>
              <a:rPr lang="fr-FR" sz="3000" b="1" dirty="0" smtClean="0">
                <a:solidFill>
                  <a:srgbClr val="66FF33"/>
                </a:solidFill>
              </a:rPr>
              <a:t>vibration</a:t>
            </a:r>
            <a:r>
              <a:rPr lang="fr-FR" sz="3000" b="1" dirty="0" smtClean="0">
                <a:solidFill>
                  <a:srgbClr val="FFFF00"/>
                </a:solidFill>
              </a:rPr>
              <a:t> de </a:t>
            </a:r>
            <a:r>
              <a:rPr lang="fr-FR" sz="3000" b="1" dirty="0" smtClean="0">
                <a:solidFill>
                  <a:srgbClr val="66FF33"/>
                </a:solidFill>
              </a:rPr>
              <a:t>2 atomes</a:t>
            </a:r>
            <a:r>
              <a:rPr lang="fr-FR" sz="3000" b="1" dirty="0" smtClean="0">
                <a:solidFill>
                  <a:srgbClr val="FFFF00"/>
                </a:solidFill>
              </a:rPr>
              <a:t> liés par une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FFFF00"/>
                </a:solidFill>
              </a:rPr>
              <a:t>liaison chimique à celle de </a:t>
            </a:r>
            <a:r>
              <a:rPr lang="fr-FR" sz="3000" b="1" dirty="0" smtClean="0">
                <a:solidFill>
                  <a:srgbClr val="66FF33"/>
                </a:solidFill>
              </a:rPr>
              <a:t>2 boules</a:t>
            </a:r>
            <a:r>
              <a:rPr lang="fr-FR" sz="3000" b="1" dirty="0" smtClean="0">
                <a:solidFill>
                  <a:srgbClr val="FFFF00"/>
                </a:solidFill>
              </a:rPr>
              <a:t> de masses </a:t>
            </a:r>
            <a:r>
              <a:rPr lang="fr-FR" sz="3000" b="1" dirty="0" smtClean="0">
                <a:solidFill>
                  <a:srgbClr val="66FF33"/>
                </a:solidFill>
              </a:rPr>
              <a:t>m</a:t>
            </a:r>
            <a:r>
              <a:rPr lang="fr-FR" sz="3000" b="1" baseline="-25000" dirty="0" smtClean="0">
                <a:solidFill>
                  <a:srgbClr val="66FF33"/>
                </a:solidFill>
              </a:rPr>
              <a:t>A</a:t>
            </a:r>
            <a:r>
              <a:rPr lang="fr-FR" sz="3000" b="1" dirty="0" smtClean="0">
                <a:solidFill>
                  <a:srgbClr val="FFFF00"/>
                </a:solidFill>
              </a:rPr>
              <a:t> et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m</a:t>
            </a:r>
            <a:r>
              <a:rPr lang="fr-FR" sz="3000" b="1" baseline="-25000" dirty="0" smtClean="0">
                <a:solidFill>
                  <a:srgbClr val="66FF33"/>
                </a:solidFill>
              </a:rPr>
              <a:t>B</a:t>
            </a:r>
            <a:r>
              <a:rPr lang="fr-FR" sz="3000" b="1" dirty="0" smtClean="0">
                <a:solidFill>
                  <a:srgbClr val="FFFF00"/>
                </a:solidFill>
              </a:rPr>
              <a:t> reliées par un </a:t>
            </a:r>
            <a:r>
              <a:rPr lang="fr-FR" sz="3000" b="1" dirty="0" smtClean="0">
                <a:solidFill>
                  <a:srgbClr val="66FF33"/>
                </a:solidFill>
              </a:rPr>
              <a:t>ressort</a:t>
            </a:r>
            <a:r>
              <a:rPr lang="fr-FR" sz="3000" b="1" dirty="0" smtClean="0">
                <a:solidFill>
                  <a:srgbClr val="FFFF00"/>
                </a:solidFill>
              </a:rPr>
              <a:t> de raideur </a:t>
            </a:r>
            <a:r>
              <a:rPr lang="fr-FR" sz="3000" b="1" dirty="0" smtClean="0">
                <a:solidFill>
                  <a:srgbClr val="66FF33"/>
                </a:solidFill>
              </a:rPr>
              <a:t>k</a:t>
            </a:r>
            <a:r>
              <a:rPr lang="fr-FR" sz="30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2984500" y="4851400"/>
            <a:ext cx="2857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375"/>
            <a:ext cx="9144000" cy="62706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La </a:t>
            </a:r>
            <a:r>
              <a:rPr lang="fr-FR" sz="3000" b="1" dirty="0" smtClean="0">
                <a:solidFill>
                  <a:srgbClr val="66FF33"/>
                </a:solidFill>
              </a:rPr>
              <a:t>fréquence</a:t>
            </a:r>
            <a:r>
              <a:rPr lang="fr-FR" sz="3000" dirty="0" smtClean="0">
                <a:solidFill>
                  <a:srgbClr val="FFFF00"/>
                </a:solidFill>
              </a:rPr>
              <a:t> fondamentale de </a:t>
            </a:r>
            <a:r>
              <a:rPr lang="fr-FR" sz="3000" b="1" dirty="0" smtClean="0">
                <a:solidFill>
                  <a:srgbClr val="66FF33"/>
                </a:solidFill>
              </a:rPr>
              <a:t>vibration</a:t>
            </a:r>
            <a:r>
              <a:rPr lang="fr-FR" sz="3000" dirty="0" smtClean="0">
                <a:solidFill>
                  <a:srgbClr val="66FF33"/>
                </a:solidFill>
              </a:rPr>
              <a:t> </a:t>
            </a:r>
            <a:r>
              <a:rPr lang="fr-FR" sz="3000" b="1" dirty="0" smtClean="0">
                <a:solidFill>
                  <a:srgbClr val="66FF33"/>
                </a:solidFill>
                <a:cs typeface="Times New Roman" pitchFamily="18" charset="0"/>
              </a:rPr>
              <a:t>ν</a:t>
            </a:r>
            <a:r>
              <a:rPr lang="fr-FR" sz="3000" dirty="0" smtClean="0">
                <a:solidFill>
                  <a:srgbClr val="FFFF00"/>
                </a:solidFill>
              </a:rPr>
              <a:t> est donnée par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la relation (</a:t>
            </a:r>
            <a:r>
              <a:rPr lang="fr-FR" sz="3000" b="1" dirty="0" smtClean="0">
                <a:solidFill>
                  <a:srgbClr val="FFC000"/>
                </a:solidFill>
              </a:rPr>
              <a:t>loi de Hooke</a:t>
            </a:r>
            <a:r>
              <a:rPr lang="fr-FR" sz="3000" dirty="0" smtClean="0">
                <a:solidFill>
                  <a:srgbClr val="FFFF00"/>
                </a:solidFill>
              </a:rPr>
              <a:t>):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fr-FR" sz="14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r-FR" sz="3000" b="1" dirty="0" smtClean="0">
              <a:solidFill>
                <a:srgbClr val="66FF33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  <a:cs typeface="Times New Roman" pitchFamily="18" charset="0"/>
              </a:rPr>
              <a:t>ν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: </a:t>
            </a:r>
            <a:r>
              <a:rPr lang="fr-FR" sz="3000" b="1" dirty="0" smtClean="0">
                <a:solidFill>
                  <a:srgbClr val="FFFF00"/>
                </a:solidFill>
              </a:rPr>
              <a:t>fréquence</a:t>
            </a:r>
            <a:r>
              <a:rPr lang="fr-FR" sz="3000" dirty="0" smtClean="0">
                <a:solidFill>
                  <a:srgbClr val="FFFF00"/>
                </a:solidFill>
              </a:rPr>
              <a:t> de la vibration;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  <a:cs typeface="Times New Roman" pitchFamily="18" charset="0"/>
              </a:rPr>
              <a:t>μ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: </a:t>
            </a:r>
            <a:r>
              <a:rPr lang="fr-FR" sz="3000" b="1" dirty="0" smtClean="0">
                <a:solidFill>
                  <a:srgbClr val="FFFF00"/>
                </a:solidFill>
              </a:rPr>
              <a:t>masse réduite;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k</a:t>
            </a:r>
            <a:r>
              <a:rPr lang="fr-FR" sz="3000" dirty="0" smtClean="0"/>
              <a:t> </a:t>
            </a:r>
            <a:r>
              <a:rPr lang="fr-FR" sz="3000" dirty="0" smtClean="0">
                <a:solidFill>
                  <a:srgbClr val="FFFF00"/>
                </a:solidFill>
              </a:rPr>
              <a:t>: </a:t>
            </a:r>
            <a:r>
              <a:rPr lang="fr-FR" sz="3000" b="1" dirty="0" smtClean="0">
                <a:solidFill>
                  <a:srgbClr val="FFFF00"/>
                </a:solidFill>
              </a:rPr>
              <a:t>constante de force de la liaison;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m</a:t>
            </a:r>
            <a:r>
              <a:rPr lang="fr-FR" sz="3000" b="1" baseline="-25000" dirty="0" smtClean="0">
                <a:solidFill>
                  <a:srgbClr val="66FF33"/>
                </a:solidFill>
              </a:rPr>
              <a:t>A</a:t>
            </a:r>
            <a:r>
              <a:rPr lang="fr-FR" sz="3000" dirty="0" smtClean="0"/>
              <a:t> et </a:t>
            </a:r>
            <a:r>
              <a:rPr lang="fr-FR" sz="3000" b="1" dirty="0" smtClean="0">
                <a:solidFill>
                  <a:srgbClr val="66FF33"/>
                </a:solidFill>
              </a:rPr>
              <a:t>m</a:t>
            </a:r>
            <a:r>
              <a:rPr lang="fr-FR" sz="3000" b="1" baseline="-25000" dirty="0" smtClean="0">
                <a:solidFill>
                  <a:srgbClr val="66FF33"/>
                </a:solidFill>
              </a:rPr>
              <a:t>B</a:t>
            </a:r>
            <a:r>
              <a:rPr lang="fr-FR" sz="3000" dirty="0" smtClean="0">
                <a:solidFill>
                  <a:srgbClr val="FFFF00"/>
                </a:solidFill>
              </a:rPr>
              <a:t>: </a:t>
            </a:r>
            <a:r>
              <a:rPr lang="fr-FR" sz="3000" b="1" dirty="0" smtClean="0">
                <a:solidFill>
                  <a:srgbClr val="FFFF00"/>
                </a:solidFill>
              </a:rPr>
              <a:t>masses des atomes A et B;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ν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dépend de k et de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μ</a:t>
            </a:r>
            <a:r>
              <a:rPr lang="fr-FR" sz="3000" dirty="0" smtClean="0">
                <a:solidFill>
                  <a:srgbClr val="66FF33"/>
                </a:solidFill>
              </a:rPr>
              <a:t>.</a:t>
            </a:r>
            <a:endParaRPr lang="fr-FR" sz="3000" dirty="0" smtClean="0">
              <a:solidFill>
                <a:srgbClr val="FFFF0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2714625" y="2092325"/>
            <a:ext cx="36814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-26988"/>
            <a:ext cx="1320800" cy="6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4288"/>
            <a:ext cx="2360613" cy="8636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600" dirty="0" smtClean="0">
                <a:solidFill>
                  <a:srgbClr val="66FF33"/>
                </a:solidFill>
              </a:rPr>
              <a:t>Effet de 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sz="3000" b="1" smtClean="0">
                <a:solidFill>
                  <a:srgbClr val="FFFF00"/>
                </a:solidFill>
                <a:effectLst/>
              </a:rPr>
              <a:t>La </a:t>
            </a:r>
            <a:r>
              <a:rPr lang="fr-FR" sz="3000" b="1" smtClean="0">
                <a:solidFill>
                  <a:srgbClr val="66FF33"/>
                </a:solidFill>
                <a:effectLst/>
              </a:rPr>
              <a:t>fréquence</a:t>
            </a:r>
            <a:r>
              <a:rPr lang="fr-FR" sz="3000" b="1" smtClean="0">
                <a:solidFill>
                  <a:srgbClr val="FFFF00"/>
                </a:solidFill>
                <a:effectLst/>
              </a:rPr>
              <a:t> de vibration est </a:t>
            </a:r>
            <a:r>
              <a:rPr lang="fr-FR" sz="3000" b="1" smtClean="0">
                <a:solidFill>
                  <a:srgbClr val="66FF33"/>
                </a:solidFill>
                <a:effectLst/>
              </a:rPr>
              <a:t>proportionnelle</a:t>
            </a:r>
            <a:r>
              <a:rPr lang="fr-FR" sz="3000" b="1" smtClean="0">
                <a:solidFill>
                  <a:srgbClr val="FFFF00"/>
                </a:solidFill>
                <a:effectLst/>
              </a:rPr>
              <a:t> à la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sz="3000" b="1" smtClean="0">
                <a:solidFill>
                  <a:srgbClr val="FFFF00"/>
                </a:solidFill>
                <a:effectLst/>
              </a:rPr>
              <a:t>constante de force </a:t>
            </a:r>
            <a:r>
              <a:rPr lang="fr-FR" sz="3000" b="1" smtClean="0">
                <a:solidFill>
                  <a:srgbClr val="66FF33"/>
                </a:solidFill>
                <a:effectLst/>
              </a:rPr>
              <a:t>k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2171700" y="2425700"/>
            <a:ext cx="49831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2360613" y="4538663"/>
            <a:ext cx="4667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9538"/>
            <a:ext cx="9144000" cy="8636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600" dirty="0" smtClean="0">
                <a:solidFill>
                  <a:srgbClr val="66FF33"/>
                </a:solidFill>
              </a:rPr>
              <a:t>Effet de </a:t>
            </a:r>
            <a:r>
              <a:rPr lang="fr-FR" sz="3600" dirty="0" smtClean="0">
                <a:solidFill>
                  <a:srgbClr val="66FF33"/>
                </a:solidFill>
                <a:cs typeface="Times New Roman" pitchFamily="18" charset="0"/>
              </a:rPr>
              <a:t>μ</a:t>
            </a:r>
            <a:r>
              <a:rPr lang="fr-FR" sz="3600" dirty="0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0138"/>
            <a:ext cx="9144000" cy="56562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La </a:t>
            </a:r>
            <a:r>
              <a:rPr lang="fr-FR" sz="3000" b="1" dirty="0" smtClean="0">
                <a:solidFill>
                  <a:srgbClr val="66FF33"/>
                </a:solidFill>
              </a:rPr>
              <a:t>fréquenc</a:t>
            </a:r>
            <a:r>
              <a:rPr lang="fr-FR" sz="3000" dirty="0" smtClean="0">
                <a:solidFill>
                  <a:srgbClr val="66FF33"/>
                </a:solidFill>
              </a:rPr>
              <a:t>e</a:t>
            </a:r>
            <a:r>
              <a:rPr lang="fr-FR" sz="3000" dirty="0" smtClean="0">
                <a:solidFill>
                  <a:srgbClr val="FFFF00"/>
                </a:solidFill>
              </a:rPr>
              <a:t> de vibration est </a:t>
            </a:r>
            <a:r>
              <a:rPr lang="fr-FR" sz="3000" b="1" dirty="0" smtClean="0">
                <a:solidFill>
                  <a:srgbClr val="66FF33"/>
                </a:solidFill>
              </a:rPr>
              <a:t>inversement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proportionnelle</a:t>
            </a:r>
            <a:r>
              <a:rPr lang="fr-FR" sz="3000" dirty="0" smtClean="0">
                <a:solidFill>
                  <a:srgbClr val="FFFF00"/>
                </a:solidFill>
              </a:rPr>
              <a:t> a la masse réduite </a:t>
            </a:r>
            <a:r>
              <a:rPr lang="fr-FR" sz="3000" b="1" dirty="0" smtClean="0">
                <a:solidFill>
                  <a:srgbClr val="66FF33"/>
                </a:solidFill>
                <a:cs typeface="Times New Roman" pitchFamily="18" charset="0"/>
              </a:rPr>
              <a:t>μ</a:t>
            </a:r>
            <a:r>
              <a:rPr lang="fr-FR" sz="30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36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3600" dirty="0" smtClean="0">
              <a:solidFill>
                <a:srgbClr val="FFFF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2979738"/>
            <a:ext cx="65754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8" y="109538"/>
            <a:ext cx="5076825" cy="86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sz="3600" dirty="0" smtClean="0">
                <a:solidFill>
                  <a:srgbClr val="66FF33"/>
                </a:solidFill>
              </a:rPr>
              <a:t>3.2. </a:t>
            </a:r>
            <a:r>
              <a:rPr lang="fr-FR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Modes de vibration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0138"/>
            <a:ext cx="9144000" cy="56562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Pour </a:t>
            </a:r>
            <a:r>
              <a:rPr lang="fr-FR" sz="3000" b="1" dirty="0" smtClean="0">
                <a:solidFill>
                  <a:srgbClr val="66FF33"/>
                </a:solidFill>
              </a:rPr>
              <a:t>une molécule diatomique</a:t>
            </a:r>
            <a:r>
              <a:rPr lang="fr-FR" sz="3000" dirty="0" smtClean="0">
                <a:solidFill>
                  <a:srgbClr val="66FF33"/>
                </a:solidFill>
              </a:rPr>
              <a:t>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A-B</a:t>
            </a:r>
            <a:r>
              <a:rPr lang="fr-FR" sz="3000" dirty="0" smtClean="0">
                <a:solidFill>
                  <a:srgbClr val="FFFF00"/>
                </a:solidFill>
              </a:rPr>
              <a:t>, le seul mouvement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de </a:t>
            </a:r>
            <a:r>
              <a:rPr lang="fr-FR" sz="3000" b="1" dirty="0" smtClean="0">
                <a:solidFill>
                  <a:srgbClr val="66FF33"/>
                </a:solidFill>
              </a:rPr>
              <a:t>vibration</a:t>
            </a:r>
            <a:r>
              <a:rPr lang="fr-FR" sz="3000" dirty="0" smtClean="0">
                <a:solidFill>
                  <a:srgbClr val="FFFF00"/>
                </a:solidFill>
              </a:rPr>
              <a:t> possible est la </a:t>
            </a:r>
            <a:r>
              <a:rPr lang="fr-FR" sz="3000" b="1" dirty="0" smtClean="0">
                <a:solidFill>
                  <a:srgbClr val="66FF33"/>
                </a:solidFill>
              </a:rPr>
              <a:t>variation</a:t>
            </a:r>
            <a:r>
              <a:rPr lang="fr-FR" sz="3000" dirty="0" smtClean="0">
                <a:solidFill>
                  <a:srgbClr val="FFFF00"/>
                </a:solidFill>
              </a:rPr>
              <a:t> de la </a:t>
            </a:r>
            <a:r>
              <a:rPr lang="fr-FR" sz="3000" b="1" dirty="0" smtClean="0">
                <a:solidFill>
                  <a:srgbClr val="66FF33"/>
                </a:solidFill>
              </a:rPr>
              <a:t>distance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interatomique</a:t>
            </a:r>
            <a:r>
              <a:rPr lang="fr-FR" sz="3000" dirty="0" smtClean="0">
                <a:solidFill>
                  <a:srgbClr val="FFFF00"/>
                </a:solidFill>
              </a:rPr>
              <a:t>. Les molécules les </a:t>
            </a:r>
            <a:r>
              <a:rPr lang="fr-FR" sz="3000" b="1" dirty="0" smtClean="0">
                <a:solidFill>
                  <a:srgbClr val="66FF33"/>
                </a:solidFill>
              </a:rPr>
              <a:t>plus complexes</a:t>
            </a:r>
            <a:r>
              <a:rPr lang="fr-FR" sz="3000" dirty="0" smtClean="0">
                <a:solidFill>
                  <a:srgbClr val="FFFF00"/>
                </a:solidFill>
              </a:rPr>
              <a:t> ont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beaucoup de liaisons</a:t>
            </a:r>
            <a:r>
              <a:rPr lang="fr-FR" sz="3000" dirty="0" smtClean="0">
                <a:solidFill>
                  <a:srgbClr val="FFFF00"/>
                </a:solidFill>
              </a:rPr>
              <a:t>, et les </a:t>
            </a:r>
            <a:r>
              <a:rPr lang="fr-FR" sz="3000" b="1" dirty="0" smtClean="0">
                <a:solidFill>
                  <a:srgbClr val="66FF33"/>
                </a:solidFill>
              </a:rPr>
              <a:t>vibrations</a:t>
            </a:r>
            <a:r>
              <a:rPr lang="fr-FR" sz="3000" dirty="0" smtClean="0">
                <a:solidFill>
                  <a:srgbClr val="FFFF00"/>
                </a:solidFill>
              </a:rPr>
              <a:t> peuvent être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b="1" dirty="0" smtClean="0">
                <a:solidFill>
                  <a:srgbClr val="66FF33"/>
                </a:solidFill>
              </a:rPr>
              <a:t>conjuguées</a:t>
            </a:r>
            <a:r>
              <a:rPr lang="fr-FR" sz="3000" dirty="0" smtClean="0">
                <a:solidFill>
                  <a:srgbClr val="FFFF00"/>
                </a:solidFill>
              </a:rPr>
              <a:t>, ce qui conduit à des </a:t>
            </a:r>
            <a:r>
              <a:rPr lang="fr-FR" sz="3000" b="1" dirty="0" smtClean="0">
                <a:solidFill>
                  <a:srgbClr val="66FF33"/>
                </a:solidFill>
              </a:rPr>
              <a:t>absorptions infrarouges</a:t>
            </a:r>
            <a:endParaRPr lang="fr-FR" sz="30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à des </a:t>
            </a:r>
            <a:r>
              <a:rPr lang="fr-FR" sz="3000" b="1" dirty="0" smtClean="0">
                <a:solidFill>
                  <a:srgbClr val="66FF33"/>
                </a:solidFill>
              </a:rPr>
              <a:t>fréquences caractéristiques</a:t>
            </a:r>
            <a:r>
              <a:rPr lang="fr-FR" sz="3000" dirty="0" smtClean="0">
                <a:solidFill>
                  <a:srgbClr val="FFFF00"/>
                </a:solidFill>
              </a:rPr>
              <a:t> qui peuvent être liées à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3000" dirty="0" smtClean="0">
                <a:solidFill>
                  <a:srgbClr val="FFFF00"/>
                </a:solidFill>
              </a:rPr>
              <a:t>des </a:t>
            </a:r>
            <a:r>
              <a:rPr lang="fr-FR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groupes chimiques</a:t>
            </a:r>
            <a:r>
              <a:rPr lang="fr-FR" sz="3000" dirty="0" smtClean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23200" y="0"/>
            <a:ext cx="1320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000" i="1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Dr </a:t>
            </a:r>
            <a:r>
              <a:rPr lang="fr-FR" sz="3000" i="1" kern="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Laib</a:t>
            </a:r>
            <a:endParaRPr lang="fr-FR" sz="3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isseau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5545</TotalTime>
  <Words>567</Words>
  <Application>Microsoft PowerPoint</Application>
  <PresentationFormat>Affichage à l'écran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Garamond</vt:lpstr>
      <vt:lpstr>Arial</vt:lpstr>
      <vt:lpstr>Wingdings</vt:lpstr>
      <vt:lpstr>Times New Roman</vt:lpstr>
      <vt:lpstr>Ruisseau</vt:lpstr>
      <vt:lpstr>Modèle par défaut</vt:lpstr>
      <vt:lpstr>Diapositive 1</vt:lpstr>
      <vt:lpstr>1. Introduction</vt:lpstr>
      <vt:lpstr>Diapositive 3</vt:lpstr>
      <vt:lpstr>2. Principe</vt:lpstr>
      <vt:lpstr>3. Vibrations moléculaires</vt:lpstr>
      <vt:lpstr>Diapositive 6</vt:lpstr>
      <vt:lpstr>Effet de k</vt:lpstr>
      <vt:lpstr>Effet de μ </vt:lpstr>
      <vt:lpstr>3.2. Modes de vibration </vt:lpstr>
      <vt:lpstr>Exemple</vt:lpstr>
      <vt:lpstr>Diapositive 11</vt:lpstr>
      <vt:lpstr>4. Allure du spectre IR </vt:lpstr>
      <vt:lpstr>Diapositive 13</vt:lpstr>
      <vt:lpstr>5. Fréquences de vibration caractéristiques </vt:lpstr>
      <vt:lpstr>Diapositive 15</vt:lpstr>
      <vt:lpstr>Diapositive 16</vt:lpstr>
      <vt:lpstr>Diapositive 17</vt:lpstr>
      <vt:lpstr>Diapositive 18</vt:lpstr>
      <vt:lpstr>Diapositive 19</vt:lpstr>
    </vt:vector>
  </TitlesOfParts>
  <Company>UMR PBDS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Diapositive 1</dc:title>
  <dc:creator>Gauthier</dc:creator>
  <cp:lastModifiedBy>user</cp:lastModifiedBy>
  <cp:revision>177</cp:revision>
  <dcterms:created xsi:type="dcterms:W3CDTF">2005-08-25T09:57:37Z</dcterms:created>
  <dcterms:modified xsi:type="dcterms:W3CDTF">2025-01-07T18:32:52Z</dcterms:modified>
</cp:coreProperties>
</file>