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31" roundtripDataSignature="AMtx7mh7rzmMddy8bBwXWdJLRDdOnuceb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customschemas.google.com/relationships/presentationmetadata" Target="metadata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2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2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" name="Google Shape;219;p2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p2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e de titr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7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7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2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texte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36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3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3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3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vertical et texte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7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37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3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3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3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contenu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2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de section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9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9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2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2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ux contenus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3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30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30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3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3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3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3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1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31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31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31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3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3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3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seul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3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3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3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ide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3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3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u avec légende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4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4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34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3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3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avec légende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5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5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35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3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3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685800" y="500043"/>
            <a:ext cx="7772400" cy="31004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3600"/>
              <a:buFont typeface="Calibri"/>
              <a:buNone/>
            </a:pPr>
            <a:r>
              <a:rPr b="1" i="1" lang="fr-FR" sz="3600">
                <a:solidFill>
                  <a:srgbClr val="7030A0"/>
                </a:solidFill>
              </a:rPr>
              <a:t>UNIVERSITE  ABDERRAHMANE MIRA                    -BEJAIA-</a:t>
            </a:r>
            <a:br>
              <a:rPr b="1" i="1" lang="fr-FR" sz="3600">
                <a:solidFill>
                  <a:srgbClr val="7030A0"/>
                </a:solidFill>
              </a:rPr>
            </a:br>
            <a:r>
              <a:rPr b="1" i="1" lang="fr-FR" sz="3600">
                <a:solidFill>
                  <a:srgbClr val="7030A0"/>
                </a:solidFill>
              </a:rPr>
              <a:t>Faculté de médecine </a:t>
            </a:r>
            <a:br>
              <a:rPr b="1" i="1" lang="fr-FR" sz="3600">
                <a:solidFill>
                  <a:srgbClr val="7030A0"/>
                </a:solidFill>
              </a:rPr>
            </a:br>
            <a:r>
              <a:rPr b="1" i="1" lang="fr-FR" sz="3600">
                <a:solidFill>
                  <a:srgbClr val="7030A0"/>
                </a:solidFill>
              </a:rPr>
              <a:t>Departement de médecine</a:t>
            </a:r>
            <a:br>
              <a:rPr b="1" i="1" lang="fr-FR">
                <a:solidFill>
                  <a:srgbClr val="00B050"/>
                </a:solidFill>
              </a:rPr>
            </a:br>
            <a:endParaRPr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br>
              <a:rPr lang="fr-FR"/>
            </a:br>
            <a:r>
              <a:rPr b="1" lang="fr-FR"/>
              <a:t>Stockage</a:t>
            </a:r>
            <a:br>
              <a:rPr lang="fr-FR"/>
            </a:br>
            <a:endParaRPr/>
          </a:p>
        </p:txBody>
      </p:sp>
      <p:sp>
        <p:nvSpPr>
          <p:cNvPr id="138" name="Google Shape;138;p10"/>
          <p:cNvSpPr txBox="1"/>
          <p:nvPr>
            <p:ph idx="1" type="body"/>
          </p:nvPr>
        </p:nvSpPr>
        <p:spPr>
          <a:xfrm>
            <a:off x="457200" y="1357298"/>
            <a:ext cx="8229600" cy="47688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333375" lvl="0" marL="342900" rtl="0" algn="ctr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Char char="•"/>
            </a:pPr>
            <a:r>
              <a:rPr b="1" i="1" lang="fr-FR" sz="2000" u="sng">
                <a:solidFill>
                  <a:srgbClr val="7030A0"/>
                </a:solidFill>
              </a:rPr>
              <a:t>1) L’Adrénaline</a:t>
            </a:r>
            <a:r>
              <a:rPr b="1" lang="fr-FR" sz="2000" u="sng"/>
              <a:t> :</a:t>
            </a:r>
            <a:r>
              <a:rPr b="1" lang="fr-FR" sz="2000"/>
              <a:t> </a:t>
            </a:r>
            <a:endParaRPr sz="2000"/>
          </a:p>
          <a:p>
            <a:pPr indent="-351949" lvl="0" marL="34290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fr-FR" sz="2316"/>
              <a:t>Est assuré par des vésicules spécifique </a:t>
            </a:r>
            <a:r>
              <a:rPr b="1" i="1" lang="fr-FR" sz="2316">
                <a:solidFill>
                  <a:srgbClr val="FF0000"/>
                </a:solidFill>
              </a:rPr>
              <a:t>chromafine</a:t>
            </a:r>
            <a:r>
              <a:rPr lang="fr-FR" sz="2316"/>
              <a:t> de la </a:t>
            </a:r>
            <a:r>
              <a:rPr b="1" i="1" lang="fr-FR" sz="2316">
                <a:solidFill>
                  <a:srgbClr val="00B050"/>
                </a:solidFill>
              </a:rPr>
              <a:t>MS</a:t>
            </a:r>
            <a:endParaRPr sz="3516"/>
          </a:p>
          <a:p>
            <a:pPr indent="-215900" lvl="0" marL="34290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86347"/>
              <a:buNone/>
            </a:pPr>
            <a:r>
              <a:t/>
            </a:r>
            <a:endParaRPr b="1" i="1" sz="2316">
              <a:solidFill>
                <a:srgbClr val="00B050"/>
              </a:solidFill>
            </a:endParaRPr>
          </a:p>
          <a:p>
            <a:pPr indent="-351949" lvl="0" marL="342900" rtl="0" algn="ctr">
              <a:spcBef>
                <a:spcPts val="400"/>
              </a:spcBef>
              <a:spcAft>
                <a:spcPts val="0"/>
              </a:spcAft>
              <a:buClr>
                <a:srgbClr val="00B050"/>
              </a:buClr>
              <a:buSzPct val="100000"/>
              <a:buChar char="•"/>
            </a:pPr>
            <a:r>
              <a:rPr b="1" i="1" lang="fr-FR" sz="2316">
                <a:solidFill>
                  <a:srgbClr val="00B050"/>
                </a:solidFill>
              </a:rPr>
              <a:t> </a:t>
            </a:r>
            <a:endParaRPr sz="3516"/>
          </a:p>
          <a:p>
            <a:pPr indent="-351949" lvl="0" marL="342900" rtl="0" algn="ctr">
              <a:spcBef>
                <a:spcPts val="400"/>
              </a:spcBef>
              <a:spcAft>
                <a:spcPts val="0"/>
              </a:spcAft>
              <a:buClr>
                <a:srgbClr val="7030A0"/>
              </a:buClr>
              <a:buSzPct val="100000"/>
              <a:buChar char="•"/>
            </a:pPr>
            <a:r>
              <a:rPr b="1" i="1" lang="fr-FR" sz="2316" u="sng">
                <a:solidFill>
                  <a:srgbClr val="7030A0"/>
                </a:solidFill>
              </a:rPr>
              <a:t>2) La Noradrénaline</a:t>
            </a:r>
            <a:r>
              <a:rPr b="1" lang="fr-FR" sz="2316" u="sng"/>
              <a:t> :</a:t>
            </a:r>
            <a:r>
              <a:rPr lang="fr-FR" sz="2316"/>
              <a:t> </a:t>
            </a:r>
            <a:endParaRPr sz="3516"/>
          </a:p>
          <a:p>
            <a:pPr indent="-351949" lvl="0" marL="34290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fr-FR" sz="2316"/>
              <a:t>Dans les </a:t>
            </a:r>
            <a:r>
              <a:rPr b="1" i="1" lang="fr-FR" sz="2316">
                <a:solidFill>
                  <a:srgbClr val="002060"/>
                </a:solidFill>
              </a:rPr>
              <a:t>vésicules sympathiques des neurones </a:t>
            </a:r>
            <a:r>
              <a:rPr b="1" i="1" lang="fr-FR" sz="2316">
                <a:solidFill>
                  <a:srgbClr val="FF0000"/>
                </a:solidFill>
              </a:rPr>
              <a:t>noradrénergiques </a:t>
            </a:r>
            <a:r>
              <a:rPr b="1" lang="fr-FR" sz="2316">
                <a:solidFill>
                  <a:srgbClr val="FF0000"/>
                </a:solidFill>
              </a:rPr>
              <a:t>périphériques et centraux.</a:t>
            </a:r>
            <a:endParaRPr sz="3516"/>
          </a:p>
          <a:p>
            <a:pPr indent="-215900" lvl="0" marL="34290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86347"/>
              <a:buNone/>
            </a:pPr>
            <a:r>
              <a:t/>
            </a:r>
            <a:endParaRPr b="1" sz="2316">
              <a:solidFill>
                <a:srgbClr val="FF0000"/>
              </a:solidFill>
            </a:endParaRPr>
          </a:p>
          <a:p>
            <a:pPr indent="-215900" lvl="0" marL="34290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86347"/>
              <a:buNone/>
            </a:pPr>
            <a:r>
              <a:t/>
            </a:r>
            <a:endParaRPr b="1" sz="2316">
              <a:solidFill>
                <a:srgbClr val="FF0000"/>
              </a:solidFill>
            </a:endParaRPr>
          </a:p>
          <a:p>
            <a:pPr indent="-351949" lvl="0" marL="34290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fr-FR" sz="2316"/>
              <a:t> Dans les deux cas la </a:t>
            </a:r>
            <a:r>
              <a:rPr b="1" i="1" lang="fr-FR" sz="2316">
                <a:solidFill>
                  <a:srgbClr val="FF0000"/>
                </a:solidFill>
              </a:rPr>
              <a:t>libération</a:t>
            </a:r>
            <a:r>
              <a:rPr lang="fr-FR" sz="2316"/>
              <a:t> s’effectue </a:t>
            </a:r>
            <a:r>
              <a:rPr b="1" i="1" lang="fr-FR" sz="2316">
                <a:solidFill>
                  <a:srgbClr val="00B050"/>
                </a:solidFill>
              </a:rPr>
              <a:t>par éxocytose </a:t>
            </a:r>
            <a:r>
              <a:rPr lang="fr-FR" sz="2316"/>
              <a:t>sous l’effet </a:t>
            </a:r>
            <a:r>
              <a:rPr b="1" i="1" lang="fr-FR" sz="2316">
                <a:solidFill>
                  <a:srgbClr val="002060"/>
                </a:solidFill>
              </a:rPr>
              <a:t>de l’influx nerveux émanant des neurones pré ganglionnaire cholinergiques, il existe également  des neurones  de type dopaminergique(SNC)</a:t>
            </a:r>
            <a:endParaRPr sz="3516"/>
          </a:p>
          <a:p>
            <a:pPr indent="-215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20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1"/>
          <p:cNvSpPr txBox="1"/>
          <p:nvPr>
            <p:ph type="title"/>
          </p:nvPr>
        </p:nvSpPr>
        <p:spPr>
          <a:xfrm>
            <a:off x="457200" y="274638"/>
            <a:ext cx="8229600" cy="725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b="1" i="1" lang="fr-FR">
                <a:solidFill>
                  <a:srgbClr val="FF0000"/>
                </a:solidFill>
              </a:rPr>
              <a:t>Régulation de la sécrétion</a:t>
            </a:r>
            <a:endParaRPr i="1">
              <a:solidFill>
                <a:srgbClr val="FF0000"/>
              </a:solidFill>
            </a:endParaRPr>
          </a:p>
        </p:txBody>
      </p:sp>
      <p:sp>
        <p:nvSpPr>
          <p:cNvPr id="144" name="Google Shape;144;p11"/>
          <p:cNvSpPr txBox="1"/>
          <p:nvPr>
            <p:ph idx="1" type="body"/>
          </p:nvPr>
        </p:nvSpPr>
        <p:spPr>
          <a:xfrm>
            <a:off x="285720" y="1285860"/>
            <a:ext cx="8572560" cy="51435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100000"/>
              <a:buChar char="•"/>
            </a:pPr>
            <a:r>
              <a:rPr b="1" i="1" lang="fr-FR">
                <a:solidFill>
                  <a:srgbClr val="002060"/>
                </a:solidFill>
              </a:rPr>
              <a:t>enzyme-clé</a:t>
            </a:r>
            <a:r>
              <a:rPr lang="fr-FR"/>
              <a:t>, </a:t>
            </a:r>
            <a:r>
              <a:rPr b="1" i="1" lang="fr-FR">
                <a:solidFill>
                  <a:srgbClr val="FF0000"/>
                </a:solidFill>
              </a:rPr>
              <a:t>la tyrosine-hydroxylase</a:t>
            </a:r>
            <a:r>
              <a:rPr lang="fr-FR"/>
              <a:t>. la transformation de la </a:t>
            </a:r>
            <a:r>
              <a:rPr b="1" lang="fr-FR">
                <a:solidFill>
                  <a:srgbClr val="00B0F0"/>
                </a:solidFill>
              </a:rPr>
              <a:t>tyrosine en dihydroxyphénylalanine (DOPA), </a:t>
            </a:r>
            <a:endParaRPr/>
          </a:p>
          <a:p>
            <a:pPr indent="-18542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b="1">
              <a:solidFill>
                <a:srgbClr val="00B0F0"/>
              </a:solidFill>
            </a:endParaRPr>
          </a:p>
          <a:p>
            <a:pPr indent="-342900" lvl="0" marL="342900" rtl="0" algn="ctr">
              <a:spcBef>
                <a:spcPts val="496"/>
              </a:spcBef>
              <a:spcAft>
                <a:spcPts val="0"/>
              </a:spcAft>
              <a:buClr>
                <a:srgbClr val="00B050"/>
              </a:buClr>
              <a:buSzPct val="100000"/>
              <a:buChar char="•"/>
            </a:pPr>
            <a:r>
              <a:rPr b="1" lang="fr-FR">
                <a:solidFill>
                  <a:srgbClr val="00B050"/>
                </a:solidFill>
              </a:rPr>
              <a:t>activée</a:t>
            </a:r>
            <a:r>
              <a:rPr lang="fr-FR"/>
              <a:t> sous </a:t>
            </a:r>
            <a:r>
              <a:rPr b="1" i="1" lang="fr-FR">
                <a:solidFill>
                  <a:srgbClr val="7030A0"/>
                </a:solidFill>
              </a:rPr>
              <a:t>l'effet de l'influx nerveux </a:t>
            </a:r>
            <a:r>
              <a:rPr lang="fr-FR"/>
              <a:t>et par les </a:t>
            </a:r>
            <a:r>
              <a:rPr b="1" i="1" lang="fr-FR">
                <a:solidFill>
                  <a:srgbClr val="7030A0"/>
                </a:solidFill>
              </a:rPr>
              <a:t>facteurs de croissance</a:t>
            </a:r>
            <a:r>
              <a:rPr lang="fr-FR"/>
              <a:t>,</a:t>
            </a:r>
            <a:endParaRPr/>
          </a:p>
          <a:p>
            <a:pPr indent="-342900" lvl="0" marL="342900" rtl="0" algn="ctr">
              <a:spcBef>
                <a:spcPts val="496"/>
              </a:spcBef>
              <a:spcAft>
                <a:spcPts val="0"/>
              </a:spcAft>
              <a:buClr>
                <a:srgbClr val="00B050"/>
              </a:buClr>
              <a:buSzPct val="100000"/>
              <a:buChar char="•"/>
            </a:pPr>
            <a:r>
              <a:rPr b="1" i="1" lang="fr-FR">
                <a:solidFill>
                  <a:srgbClr val="00B050"/>
                </a:solidFill>
              </a:rPr>
              <a:t> inhibée </a:t>
            </a:r>
            <a:r>
              <a:rPr lang="fr-FR"/>
              <a:t>par la </a:t>
            </a:r>
            <a:r>
              <a:rPr b="1" i="1" lang="fr-FR">
                <a:solidFill>
                  <a:srgbClr val="7030A0"/>
                </a:solidFill>
              </a:rPr>
              <a:t>DOPA et la noradrénaline</a:t>
            </a:r>
            <a:r>
              <a:rPr lang="fr-FR"/>
              <a:t>.</a:t>
            </a:r>
            <a:endParaRPr/>
          </a:p>
          <a:p>
            <a:pPr indent="-18542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rgbClr val="7030A0"/>
              </a:buClr>
              <a:buSzPct val="100000"/>
              <a:buChar char="•"/>
            </a:pPr>
            <a:r>
              <a:rPr b="1" i="1" lang="fr-FR">
                <a:solidFill>
                  <a:srgbClr val="7030A0"/>
                </a:solidFill>
              </a:rPr>
              <a:t>Les catécholamines </a:t>
            </a:r>
            <a:r>
              <a:rPr b="1" i="1" lang="fr-FR">
                <a:solidFill>
                  <a:srgbClr val="FF0000"/>
                </a:solidFill>
              </a:rPr>
              <a:t>sont sécrétées pour aider l’organisme à affronter les situations d’urgence </a:t>
            </a:r>
            <a:r>
              <a:rPr lang="fr-FR"/>
              <a:t>: </a:t>
            </a:r>
            <a:r>
              <a:rPr b="1" i="1" lang="fr-FR">
                <a:solidFill>
                  <a:srgbClr val="76923C"/>
                </a:solidFill>
              </a:rPr>
              <a:t>stimulation de la sécrétion par voie nerveuse à la suite de </a:t>
            </a:r>
            <a:r>
              <a:rPr lang="fr-FR"/>
              <a:t>: 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rgbClr val="E36C09"/>
              </a:buClr>
              <a:buSzPct val="100000"/>
              <a:buChar char="•"/>
            </a:pPr>
            <a:r>
              <a:rPr b="1" i="1" lang="fr-FR">
                <a:solidFill>
                  <a:srgbClr val="E36C09"/>
                </a:solidFill>
              </a:rPr>
              <a:t>stress,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rgbClr val="E36C09"/>
              </a:buClr>
              <a:buSzPct val="100000"/>
              <a:buChar char="•"/>
            </a:pPr>
            <a:r>
              <a:rPr b="1" i="1" lang="fr-FR">
                <a:solidFill>
                  <a:srgbClr val="E36C09"/>
                </a:solidFill>
              </a:rPr>
              <a:t> exercice musculaire, 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rgbClr val="E36C09"/>
              </a:buClr>
              <a:buSzPct val="100000"/>
              <a:buChar char="•"/>
            </a:pPr>
            <a:r>
              <a:rPr b="1" i="1" lang="fr-FR">
                <a:solidFill>
                  <a:srgbClr val="E36C09"/>
                </a:solidFill>
              </a:rPr>
              <a:t>hypothermie, hypoxie,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rgbClr val="E36C09"/>
              </a:buClr>
              <a:buSzPct val="100000"/>
              <a:buChar char="•"/>
            </a:pPr>
            <a:r>
              <a:rPr b="1" i="1" lang="fr-FR">
                <a:solidFill>
                  <a:srgbClr val="E36C09"/>
                </a:solidFill>
              </a:rPr>
              <a:t> douleur, hypotension</a:t>
            </a:r>
            <a:r>
              <a:rPr i="1" lang="fr-FR">
                <a:solidFill>
                  <a:srgbClr val="E36C09"/>
                </a:solidFill>
              </a:rPr>
              <a:t>,…</a:t>
            </a:r>
            <a:endParaRPr/>
          </a:p>
          <a:p>
            <a:pPr indent="-18542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2"/>
          <p:cNvSpPr txBox="1"/>
          <p:nvPr>
            <p:ph type="title"/>
          </p:nvPr>
        </p:nvSpPr>
        <p:spPr>
          <a:xfrm>
            <a:off x="457200" y="0"/>
            <a:ext cx="8229600" cy="42860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libri"/>
              <a:buNone/>
            </a:pPr>
            <a:r>
              <a:rPr b="1" i="1" lang="fr-FR" sz="2000">
                <a:solidFill>
                  <a:srgbClr val="FF0000"/>
                </a:solidFill>
              </a:rPr>
              <a:t>Catabolisme des catécholamines</a:t>
            </a:r>
            <a:endParaRPr sz="2000"/>
          </a:p>
        </p:txBody>
      </p:sp>
      <p:pic>
        <p:nvPicPr>
          <p:cNvPr descr="C:\Users\TOSH\Desktop\Sans titre.png" id="150" name="Google Shape;150;p12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28604"/>
            <a:ext cx="9144000" cy="62407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3"/>
          <p:cNvSpPr txBox="1"/>
          <p:nvPr>
            <p:ph type="title"/>
          </p:nvPr>
        </p:nvSpPr>
        <p:spPr>
          <a:xfrm>
            <a:off x="457200" y="274638"/>
            <a:ext cx="8229600" cy="5111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Calibri"/>
              <a:buNone/>
            </a:pPr>
            <a:r>
              <a:rPr b="1" i="1" lang="fr-FR" sz="2400">
                <a:solidFill>
                  <a:srgbClr val="FF0000"/>
                </a:solidFill>
              </a:rPr>
              <a:t>Catabolisme des catécholamines</a:t>
            </a:r>
            <a:endParaRPr b="1" i="1" sz="2400">
              <a:solidFill>
                <a:srgbClr val="FF0000"/>
              </a:solidFill>
            </a:endParaRPr>
          </a:p>
        </p:txBody>
      </p:sp>
      <p:sp>
        <p:nvSpPr>
          <p:cNvPr id="156" name="Google Shape;156;p13"/>
          <p:cNvSpPr txBox="1"/>
          <p:nvPr>
            <p:ph idx="1" type="body"/>
          </p:nvPr>
        </p:nvSpPr>
        <p:spPr>
          <a:xfrm>
            <a:off x="428596" y="1000108"/>
            <a:ext cx="8229600" cy="55007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fr-FR" sz="2000"/>
              <a:t>Se fait </a:t>
            </a:r>
            <a:r>
              <a:rPr b="1" i="1" lang="fr-FR" sz="2000">
                <a:solidFill>
                  <a:srgbClr val="0070C0"/>
                </a:solidFill>
              </a:rPr>
              <a:t>par deux enzymes</a:t>
            </a:r>
            <a:r>
              <a:rPr lang="fr-FR" sz="2000"/>
              <a:t> c’est </a:t>
            </a:r>
            <a:r>
              <a:rPr b="1" lang="fr-FR" sz="2000">
                <a:solidFill>
                  <a:srgbClr val="00B050"/>
                </a:solidFill>
              </a:rPr>
              <a:t>une inactivation par transformation </a:t>
            </a:r>
            <a:r>
              <a:rPr lang="fr-FR" sz="1800"/>
              <a:t>:</a:t>
            </a:r>
            <a:endParaRPr/>
          </a:p>
          <a:p>
            <a:pPr indent="-228600" lvl="0" marL="3429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b="1" sz="1800" u="sng">
              <a:solidFill>
                <a:srgbClr val="0070C0"/>
              </a:solidFill>
            </a:endParaRPr>
          </a:p>
          <a:p>
            <a:pPr indent="-342900" lvl="0" marL="342900" rtl="0" algn="l">
              <a:spcBef>
                <a:spcPts val="360"/>
              </a:spcBef>
              <a:spcAft>
                <a:spcPts val="0"/>
              </a:spcAft>
              <a:buClr>
                <a:srgbClr val="0070C0"/>
              </a:buClr>
              <a:buSzPts val="1800"/>
              <a:buChar char="•"/>
            </a:pPr>
            <a:r>
              <a:rPr b="1" lang="fr-FR" sz="1800" u="sng">
                <a:solidFill>
                  <a:srgbClr val="0070C0"/>
                </a:solidFill>
              </a:rPr>
              <a:t>1) L’Adrénaline et la Noradrénaline :</a:t>
            </a:r>
            <a:endParaRPr sz="1800">
              <a:solidFill>
                <a:srgbClr val="0070C0"/>
              </a:solidFill>
            </a:endParaRPr>
          </a:p>
          <a:p>
            <a:pPr indent="-342900" lvl="0" marL="342900" rtl="0" algn="ctr">
              <a:spcBef>
                <a:spcPts val="480"/>
              </a:spcBef>
              <a:spcAft>
                <a:spcPts val="0"/>
              </a:spcAft>
              <a:buClr>
                <a:srgbClr val="0070C0"/>
              </a:buClr>
              <a:buSzPts val="2400"/>
              <a:buChar char="•"/>
            </a:pPr>
            <a:r>
              <a:rPr b="1" i="1" lang="fr-FR" sz="2400">
                <a:solidFill>
                  <a:srgbClr val="0070C0"/>
                </a:solidFill>
              </a:rPr>
              <a:t> </a:t>
            </a:r>
            <a:r>
              <a:rPr b="1" i="1" lang="fr-FR" sz="2400" u="sng">
                <a:solidFill>
                  <a:srgbClr val="0070C0"/>
                </a:solidFill>
              </a:rPr>
              <a:t>A. COMT</a:t>
            </a:r>
            <a:r>
              <a:rPr b="1" i="1" lang="fr-FR" sz="2400" u="sng"/>
              <a:t> :</a:t>
            </a:r>
            <a:r>
              <a:rPr b="1" i="1" lang="fr-FR" sz="2400"/>
              <a:t> </a:t>
            </a:r>
            <a:endParaRPr/>
          </a:p>
          <a:p>
            <a:pPr indent="-342900" lvl="0" marL="342900" rtl="0" algn="ctr">
              <a:spcBef>
                <a:spcPts val="480"/>
              </a:spcBef>
              <a:spcAft>
                <a:spcPts val="0"/>
              </a:spcAft>
              <a:buClr>
                <a:srgbClr val="E36C09"/>
              </a:buClr>
              <a:buSzPts val="2400"/>
              <a:buChar char="•"/>
            </a:pPr>
            <a:r>
              <a:rPr b="1" i="1" lang="fr-FR" sz="2400">
                <a:solidFill>
                  <a:srgbClr val="E36C09"/>
                </a:solidFill>
              </a:rPr>
              <a:t>enzyme cytoplasmique</a:t>
            </a:r>
            <a:r>
              <a:rPr b="1" i="1" lang="fr-FR" sz="2400"/>
              <a:t>, elle  les transforment </a:t>
            </a:r>
            <a:r>
              <a:rPr b="1" i="1" lang="fr-FR" sz="2400">
                <a:solidFill>
                  <a:srgbClr val="FF0000"/>
                </a:solidFill>
              </a:rPr>
              <a:t>en Métaoxyamine</a:t>
            </a:r>
            <a:r>
              <a:rPr b="1" i="1" lang="fr-FR" sz="2400"/>
              <a:t>  qui sont : </a:t>
            </a:r>
            <a:r>
              <a:rPr b="1" i="1" lang="fr-FR" sz="2400">
                <a:solidFill>
                  <a:srgbClr val="7030A0"/>
                </a:solidFill>
              </a:rPr>
              <a:t>Normetanephrine NMN </a:t>
            </a:r>
            <a:r>
              <a:rPr b="1" i="1" lang="fr-FR" sz="2400"/>
              <a:t>et </a:t>
            </a:r>
            <a:r>
              <a:rPr b="1" i="1" lang="fr-FR" sz="2400">
                <a:solidFill>
                  <a:srgbClr val="7030A0"/>
                </a:solidFill>
              </a:rPr>
              <a:t>Metanéphrine MN</a:t>
            </a:r>
            <a:r>
              <a:rPr b="1" i="1" lang="fr-FR" sz="2400"/>
              <a:t>, </a:t>
            </a:r>
            <a:r>
              <a:rPr b="1" i="1" lang="fr-FR" sz="2400">
                <a:solidFill>
                  <a:srgbClr val="00B050"/>
                </a:solidFill>
              </a:rPr>
              <a:t>c’est les premiers catabolites urinaire.</a:t>
            </a:r>
            <a:endParaRPr/>
          </a:p>
          <a:p>
            <a:pPr indent="-190500" lvl="0" marL="342900" rtl="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b="1" i="1" sz="2400">
              <a:solidFill>
                <a:srgbClr val="00B050"/>
              </a:solidFill>
            </a:endParaRPr>
          </a:p>
          <a:p>
            <a:pPr indent="-342900" lvl="0" marL="342900" rtl="0" algn="ctr">
              <a:spcBef>
                <a:spcPts val="480"/>
              </a:spcBef>
              <a:spcAft>
                <a:spcPts val="0"/>
              </a:spcAft>
              <a:buClr>
                <a:srgbClr val="0070C0"/>
              </a:buClr>
              <a:buSzPts val="2400"/>
              <a:buChar char="•"/>
            </a:pPr>
            <a:r>
              <a:rPr b="1" i="1" lang="fr-FR" sz="2400" u="sng">
                <a:solidFill>
                  <a:srgbClr val="0070C0"/>
                </a:solidFill>
              </a:rPr>
              <a:t>B. MOA</a:t>
            </a:r>
            <a:r>
              <a:rPr b="1" i="1" lang="fr-FR" sz="2400" u="sng"/>
              <a:t> :</a:t>
            </a:r>
            <a:r>
              <a:rPr b="1" i="1" lang="fr-FR" sz="2400"/>
              <a:t> </a:t>
            </a:r>
            <a:endParaRPr/>
          </a:p>
          <a:p>
            <a:pPr indent="-342900" lvl="0" marL="342900" rtl="0" algn="ctr">
              <a:spcBef>
                <a:spcPts val="480"/>
              </a:spcBef>
              <a:spcAft>
                <a:spcPts val="0"/>
              </a:spcAft>
              <a:buClr>
                <a:srgbClr val="E36C09"/>
              </a:buClr>
              <a:buSzPts val="2400"/>
              <a:buChar char="•"/>
            </a:pPr>
            <a:r>
              <a:rPr b="1" i="1" lang="fr-FR" sz="2400">
                <a:solidFill>
                  <a:srgbClr val="E36C09"/>
                </a:solidFill>
              </a:rPr>
              <a:t>enzyme mitochondriale </a:t>
            </a:r>
            <a:r>
              <a:rPr b="1" i="1" lang="fr-FR" sz="2400">
                <a:solidFill>
                  <a:srgbClr val="00B0F0"/>
                </a:solidFill>
              </a:rPr>
              <a:t>désamine</a:t>
            </a:r>
            <a:r>
              <a:rPr b="1" i="1" lang="fr-FR" sz="2400"/>
              <a:t> </a:t>
            </a:r>
            <a:r>
              <a:rPr b="1" i="1" lang="fr-FR" sz="2400">
                <a:solidFill>
                  <a:srgbClr val="7030A0"/>
                </a:solidFill>
              </a:rPr>
              <a:t>les catécholamines et les Metaoxyamines </a:t>
            </a:r>
            <a:r>
              <a:rPr b="1" i="1" lang="fr-FR" sz="2400"/>
              <a:t>pour donner </a:t>
            </a:r>
            <a:r>
              <a:rPr b="1" i="1" lang="fr-FR" sz="2400">
                <a:solidFill>
                  <a:srgbClr val="00B050"/>
                </a:solidFill>
              </a:rPr>
              <a:t>acide Vanyl-mandellique VMA </a:t>
            </a:r>
            <a:r>
              <a:rPr b="1" i="1" lang="fr-FR" sz="2400"/>
              <a:t>c’est </a:t>
            </a:r>
            <a:r>
              <a:rPr b="1" i="1" lang="fr-FR" sz="2400">
                <a:solidFill>
                  <a:srgbClr val="FF0000"/>
                </a:solidFill>
              </a:rPr>
              <a:t>le catabolite majeur </a:t>
            </a:r>
            <a:r>
              <a:rPr b="1" i="1" lang="fr-FR" sz="2400"/>
              <a:t>qui est le reflet le la </a:t>
            </a:r>
            <a:r>
              <a:rPr b="1" i="1" lang="fr-FR" sz="2400">
                <a:solidFill>
                  <a:srgbClr val="7030A0"/>
                </a:solidFill>
              </a:rPr>
              <a:t>noradrénaline et l’adrénaline</a:t>
            </a:r>
            <a:r>
              <a:rPr b="1" i="1" lang="fr-FR" sz="1800">
                <a:solidFill>
                  <a:srgbClr val="7030A0"/>
                </a:solidFill>
              </a:rPr>
              <a:t>.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Calibri"/>
              <a:buNone/>
            </a:pPr>
            <a:r>
              <a:rPr b="1" lang="fr-FR" sz="2400">
                <a:solidFill>
                  <a:srgbClr val="FF0000"/>
                </a:solidFill>
              </a:rPr>
              <a:t>Catabolisme des catécholamines</a:t>
            </a:r>
            <a:endParaRPr b="1" sz="2400">
              <a:solidFill>
                <a:srgbClr val="FF0000"/>
              </a:solidFill>
            </a:endParaRPr>
          </a:p>
        </p:txBody>
      </p:sp>
      <p:sp>
        <p:nvSpPr>
          <p:cNvPr id="162" name="Google Shape;162;p14"/>
          <p:cNvSpPr txBox="1"/>
          <p:nvPr>
            <p:ph idx="1" type="body"/>
          </p:nvPr>
        </p:nvSpPr>
        <p:spPr>
          <a:xfrm>
            <a:off x="428596" y="1285860"/>
            <a:ext cx="8229600" cy="52149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</a:pPr>
            <a:r>
              <a:rPr b="1" lang="fr-FR" sz="1900"/>
              <a:t>Si l’action de MOA précède  l’action de COMT les catabolites sont MHPG.</a:t>
            </a:r>
            <a:endParaRPr sz="1900"/>
          </a:p>
          <a:p>
            <a:pPr indent="-342900" lvl="0" marL="342900" rtl="0" algn="ctr">
              <a:spcBef>
                <a:spcPts val="380"/>
              </a:spcBef>
              <a:spcAft>
                <a:spcPts val="0"/>
              </a:spcAft>
              <a:buClr>
                <a:srgbClr val="0070C0"/>
              </a:buClr>
              <a:buSzPts val="1900"/>
              <a:buChar char="•"/>
            </a:pPr>
            <a:r>
              <a:rPr b="1" lang="fr-FR" sz="1900">
                <a:solidFill>
                  <a:srgbClr val="0070C0"/>
                </a:solidFill>
              </a:rPr>
              <a:t> </a:t>
            </a:r>
            <a:r>
              <a:rPr b="1" lang="fr-FR" sz="1900" u="sng">
                <a:solidFill>
                  <a:srgbClr val="0070C0"/>
                </a:solidFill>
              </a:rPr>
              <a:t>2) La Dopamine :</a:t>
            </a:r>
            <a:endParaRPr sz="1900">
              <a:solidFill>
                <a:srgbClr val="0070C0"/>
              </a:solidFill>
            </a:endParaRPr>
          </a:p>
          <a:p>
            <a:pPr indent="-342900" lvl="0" marL="342900" rtl="0" algn="ctr"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</a:pPr>
            <a:r>
              <a:rPr b="1" lang="fr-FR" sz="1900"/>
              <a:t> </a:t>
            </a:r>
            <a:r>
              <a:rPr b="1" i="1" lang="fr-FR" sz="1900" u="sng">
                <a:solidFill>
                  <a:srgbClr val="0070C0"/>
                </a:solidFill>
              </a:rPr>
              <a:t>A. MOA</a:t>
            </a:r>
            <a:r>
              <a:rPr b="1" lang="fr-FR" sz="1900" u="sng"/>
              <a:t> :</a:t>
            </a:r>
            <a:r>
              <a:rPr b="1" lang="fr-FR" sz="1900"/>
              <a:t> </a:t>
            </a:r>
            <a:r>
              <a:rPr b="1" i="1" lang="fr-FR" sz="1900">
                <a:solidFill>
                  <a:srgbClr val="7030A0"/>
                </a:solidFill>
              </a:rPr>
              <a:t>transforme la dopamine </a:t>
            </a:r>
            <a:r>
              <a:rPr lang="fr-FR" sz="1900"/>
              <a:t>en </a:t>
            </a:r>
            <a:r>
              <a:rPr b="1" i="1" lang="fr-FR" sz="1900">
                <a:solidFill>
                  <a:srgbClr val="00B050"/>
                </a:solidFill>
              </a:rPr>
              <a:t>dopacotaldéhyde dopa acétate</a:t>
            </a:r>
            <a:r>
              <a:rPr b="1" lang="fr-FR" sz="1900"/>
              <a:t>.</a:t>
            </a:r>
            <a:endParaRPr sz="1900"/>
          </a:p>
          <a:p>
            <a:pPr indent="-342900" lvl="0" marL="342900" rtl="0" algn="ctr">
              <a:spcBef>
                <a:spcPts val="380"/>
              </a:spcBef>
              <a:spcAft>
                <a:spcPts val="0"/>
              </a:spcAft>
              <a:buClr>
                <a:srgbClr val="0070C0"/>
              </a:buClr>
              <a:buSzPts val="1900"/>
              <a:buChar char="•"/>
            </a:pPr>
            <a:r>
              <a:rPr b="1" i="1" lang="fr-FR" sz="1900">
                <a:solidFill>
                  <a:srgbClr val="0070C0"/>
                </a:solidFill>
              </a:rPr>
              <a:t> </a:t>
            </a:r>
            <a:r>
              <a:rPr b="1" i="1" lang="fr-FR" sz="1900" u="sng">
                <a:solidFill>
                  <a:srgbClr val="0070C0"/>
                </a:solidFill>
              </a:rPr>
              <a:t>B. COMT</a:t>
            </a:r>
            <a:r>
              <a:rPr b="1" lang="fr-FR" sz="1900" u="sng"/>
              <a:t> </a:t>
            </a:r>
            <a:r>
              <a:rPr b="1" i="1" lang="fr-FR" sz="1900" u="sng">
                <a:solidFill>
                  <a:srgbClr val="7030A0"/>
                </a:solidFill>
              </a:rPr>
              <a:t>:</a:t>
            </a:r>
            <a:r>
              <a:rPr b="1" i="1" lang="fr-FR" sz="1900">
                <a:solidFill>
                  <a:srgbClr val="7030A0"/>
                </a:solidFill>
              </a:rPr>
              <a:t> transforme Dopacotaldéhyde dopa acétate </a:t>
            </a:r>
            <a:r>
              <a:rPr lang="fr-FR" sz="1900"/>
              <a:t>en </a:t>
            </a:r>
            <a:r>
              <a:rPr b="1" i="1" lang="fr-FR" sz="1900">
                <a:solidFill>
                  <a:srgbClr val="00B050"/>
                </a:solidFill>
              </a:rPr>
              <a:t>acide Homovamillate HVA</a:t>
            </a:r>
            <a:r>
              <a:rPr lang="fr-FR" sz="1900"/>
              <a:t>, c’est </a:t>
            </a:r>
            <a:r>
              <a:rPr b="1" i="1" lang="fr-FR" sz="1900">
                <a:solidFill>
                  <a:srgbClr val="FF0000"/>
                </a:solidFill>
              </a:rPr>
              <a:t>le reflet du métabolisme de la dopamine.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5"/>
          <p:cNvSpPr txBox="1"/>
          <p:nvPr>
            <p:ph idx="1" type="body"/>
          </p:nvPr>
        </p:nvSpPr>
        <p:spPr>
          <a:xfrm>
            <a:off x="428596" y="571480"/>
            <a:ext cx="8229600" cy="59293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000"/>
              <a:buChar char="•"/>
            </a:pPr>
            <a:r>
              <a:rPr b="1" lang="fr-FR" sz="2000" u="sng">
                <a:solidFill>
                  <a:srgbClr val="0070C0"/>
                </a:solidFill>
              </a:rPr>
              <a:t>. Intérêt en pathologie</a:t>
            </a:r>
            <a:r>
              <a:rPr b="1" lang="fr-FR" sz="2000" u="sng"/>
              <a:t> : </a:t>
            </a:r>
            <a:endParaRPr sz="2000"/>
          </a:p>
          <a:p>
            <a:pPr indent="-342900" lvl="0" marL="342900" rtl="0" algn="ctr">
              <a:spcBef>
                <a:spcPts val="400"/>
              </a:spcBef>
              <a:spcAft>
                <a:spcPts val="0"/>
              </a:spcAft>
              <a:buClr>
                <a:srgbClr val="7030A0"/>
              </a:buClr>
              <a:buSzPts val="2000"/>
              <a:buChar char="•"/>
            </a:pPr>
            <a:r>
              <a:rPr b="1" i="1" lang="fr-FR" sz="2000">
                <a:solidFill>
                  <a:srgbClr val="7030A0"/>
                </a:solidFill>
              </a:rPr>
              <a:t>Le dépistage et surveillance des tumeurs neuroendocrine</a:t>
            </a:r>
            <a:r>
              <a:rPr lang="fr-FR" sz="2000"/>
              <a:t>.</a:t>
            </a:r>
            <a:endParaRPr/>
          </a:p>
          <a:p>
            <a:pPr indent="-342900" lvl="0" marL="342900" rtl="0" algn="ctr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ts val="2000"/>
              <a:buChar char="•"/>
            </a:pPr>
            <a:r>
              <a:rPr b="1" i="1" lang="fr-FR" sz="2000">
                <a:solidFill>
                  <a:srgbClr val="FF0000"/>
                </a:solidFill>
              </a:rPr>
              <a:t>Les dosages se font dans le sang  ou sur les urines ; les catabolites des hormones </a:t>
            </a:r>
            <a:endParaRPr/>
          </a:p>
          <a:p>
            <a:pPr indent="-215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/>
          </a:p>
          <a:p>
            <a:pPr indent="-342900" lvl="0" marL="342900" rtl="0" algn="ctr">
              <a:spcBef>
                <a:spcPts val="400"/>
              </a:spcBef>
              <a:spcAft>
                <a:spcPts val="0"/>
              </a:spcAft>
              <a:buClr>
                <a:srgbClr val="0070C0"/>
              </a:buClr>
              <a:buSzPts val="2000"/>
              <a:buChar char="•"/>
            </a:pPr>
            <a:r>
              <a:rPr b="1" i="1" lang="fr-FR" sz="2000">
                <a:solidFill>
                  <a:srgbClr val="0070C0"/>
                </a:solidFill>
              </a:rPr>
              <a:t>Le dosage de l’adrénaline </a:t>
            </a:r>
            <a:r>
              <a:rPr b="1" i="1" lang="fr-FR" sz="2000">
                <a:solidFill>
                  <a:srgbClr val="FF0000"/>
                </a:solidFill>
              </a:rPr>
              <a:t>è80%</a:t>
            </a:r>
            <a:r>
              <a:rPr lang="fr-FR" sz="2000"/>
              <a:t> </a:t>
            </a:r>
            <a:r>
              <a:rPr b="1" i="1" lang="fr-FR" sz="2000">
                <a:solidFill>
                  <a:srgbClr val="00B050"/>
                </a:solidFill>
              </a:rPr>
              <a:t>du diagnostique du phéochromocytome</a:t>
            </a:r>
            <a:r>
              <a:rPr lang="fr-FR" sz="2000"/>
              <a:t>.</a:t>
            </a:r>
            <a:endParaRPr/>
          </a:p>
          <a:p>
            <a:pPr indent="-215900" lvl="0" marL="34290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/>
          </a:p>
          <a:p>
            <a:pPr indent="-342900" lvl="0" marL="342900" rtl="0" algn="ctr">
              <a:spcBef>
                <a:spcPts val="400"/>
              </a:spcBef>
              <a:spcAft>
                <a:spcPts val="0"/>
              </a:spcAft>
              <a:buClr>
                <a:srgbClr val="0070C0"/>
              </a:buClr>
              <a:buSzPts val="2000"/>
              <a:buChar char="•"/>
            </a:pPr>
            <a:r>
              <a:rPr b="1" lang="fr-FR" sz="2000">
                <a:solidFill>
                  <a:srgbClr val="0070C0"/>
                </a:solidFill>
              </a:rPr>
              <a:t>Acide Vanilmandellate </a:t>
            </a:r>
            <a:r>
              <a:rPr b="1" i="1" lang="fr-FR" sz="2000">
                <a:solidFill>
                  <a:srgbClr val="0070C0"/>
                </a:solidFill>
              </a:rPr>
              <a:t>VMA</a:t>
            </a:r>
            <a:r>
              <a:rPr lang="fr-FR" sz="2000"/>
              <a:t> </a:t>
            </a:r>
            <a:r>
              <a:rPr b="1" i="1" lang="fr-FR" sz="2000">
                <a:solidFill>
                  <a:srgbClr val="FF0000"/>
                </a:solidFill>
              </a:rPr>
              <a:t>è60%</a:t>
            </a:r>
            <a:r>
              <a:rPr lang="fr-FR" sz="2000"/>
              <a:t> </a:t>
            </a:r>
            <a:r>
              <a:rPr b="1" i="1" lang="fr-FR" sz="2000">
                <a:solidFill>
                  <a:srgbClr val="00B050"/>
                </a:solidFill>
              </a:rPr>
              <a:t>du diagnostique du phéochromocytome.</a:t>
            </a:r>
            <a:endParaRPr/>
          </a:p>
          <a:p>
            <a:pPr indent="-215900" lvl="0" marL="34290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1" i="1" sz="2000">
              <a:solidFill>
                <a:srgbClr val="00B050"/>
              </a:solidFill>
            </a:endParaRPr>
          </a:p>
          <a:p>
            <a:pPr indent="-342900" lvl="0" marL="342900" rtl="0" algn="ctr">
              <a:spcBef>
                <a:spcPts val="400"/>
              </a:spcBef>
              <a:spcAft>
                <a:spcPts val="0"/>
              </a:spcAft>
              <a:buClr>
                <a:srgbClr val="0070C0"/>
              </a:buClr>
              <a:buSzPts val="2000"/>
              <a:buChar char="•"/>
            </a:pPr>
            <a:r>
              <a:rPr b="1" i="1" lang="fr-FR" sz="2000">
                <a:solidFill>
                  <a:srgbClr val="0070C0"/>
                </a:solidFill>
              </a:rPr>
              <a:t>Metanephrine NMN et NM </a:t>
            </a:r>
            <a:r>
              <a:rPr b="1" lang="fr-FR" sz="2000">
                <a:solidFill>
                  <a:srgbClr val="FF0000"/>
                </a:solidFill>
              </a:rPr>
              <a:t>è100%</a:t>
            </a:r>
            <a:r>
              <a:rPr lang="fr-FR" sz="2000"/>
              <a:t> </a:t>
            </a:r>
            <a:r>
              <a:rPr b="1" i="1" lang="fr-FR" sz="2000">
                <a:solidFill>
                  <a:srgbClr val="00B050"/>
                </a:solidFill>
              </a:rPr>
              <a:t>du diagnostique du phéochromocytome</a:t>
            </a:r>
            <a:endParaRPr b="1" i="1" sz="200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ct val="100000"/>
              <a:buFont typeface="Calibri"/>
              <a:buNone/>
            </a:pPr>
            <a:r>
              <a:rPr b="1" lang="fr-FR">
                <a:solidFill>
                  <a:srgbClr val="00B050"/>
                </a:solidFill>
              </a:rPr>
              <a:t>Effets physiologiques des catécholamines</a:t>
            </a:r>
            <a:endParaRPr b="1">
              <a:solidFill>
                <a:srgbClr val="00B050"/>
              </a:solidFill>
            </a:endParaRPr>
          </a:p>
        </p:txBody>
      </p:sp>
      <p:sp>
        <p:nvSpPr>
          <p:cNvPr id="173" name="Google Shape;173;p1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2400"/>
              <a:buNone/>
            </a:pPr>
            <a:r>
              <a:rPr b="1" lang="fr-FR" sz="2400">
                <a:solidFill>
                  <a:srgbClr val="00B050"/>
                </a:solidFill>
              </a:rPr>
              <a:t>Adrénaline et noradrénaline </a:t>
            </a:r>
            <a:r>
              <a:rPr b="1" lang="fr-FR" sz="2400"/>
              <a:t>:</a:t>
            </a:r>
            <a:r>
              <a:rPr lang="fr-FR" sz="2400"/>
              <a:t> </a:t>
            </a:r>
            <a:r>
              <a:rPr b="1" i="1" lang="fr-FR" sz="2400">
                <a:solidFill>
                  <a:srgbClr val="0070C0"/>
                </a:solidFill>
              </a:rPr>
              <a:t>substances de réponse au stress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fr-FR" sz="2400"/>
              <a:t>L'adrénaline et la noradrénaline se lient à des </a:t>
            </a:r>
            <a:r>
              <a:rPr b="1" lang="fr-FR" sz="2400">
                <a:solidFill>
                  <a:srgbClr val="FF0000"/>
                </a:solidFill>
              </a:rPr>
              <a:t>récepteurs adrénergiques </a:t>
            </a:r>
            <a:r>
              <a:rPr lang="fr-FR" sz="2400"/>
              <a:t>membranaires présents dans la plupart des territoires de l'organisme.</a:t>
            </a:r>
            <a:br>
              <a:rPr lang="fr-FR" sz="2400"/>
            </a:br>
            <a:r>
              <a:rPr lang="fr-FR" sz="2400"/>
              <a:t>Les effets physiologiques observés dépendent de la nature des récepteurs .</a:t>
            </a:r>
            <a:endParaRPr/>
          </a:p>
          <a:p>
            <a:pPr indent="-1905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fr-FR" sz="2400"/>
              <a:t>Plusieurs types de récepteurs : </a:t>
            </a:r>
            <a:r>
              <a:rPr lang="fr-FR" sz="2400">
                <a:solidFill>
                  <a:srgbClr val="FF0000"/>
                </a:solidFill>
              </a:rPr>
              <a:t>α1, α2, β1, β2 </a:t>
            </a:r>
            <a:r>
              <a:rPr lang="fr-FR" sz="2400"/>
              <a:t>:</a:t>
            </a:r>
            <a:endParaRPr sz="2400"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fr-FR" sz="2400"/>
              <a:t>           </a:t>
            </a:r>
            <a:r>
              <a:rPr b="1" i="1" lang="fr-FR" sz="2400">
                <a:solidFill>
                  <a:srgbClr val="7030A0"/>
                </a:solidFill>
              </a:rPr>
              <a:t>Effet variable et parfois contradictoire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rgbClr val="7030A0"/>
              </a:buClr>
              <a:buSzPts val="2400"/>
              <a:buNone/>
            </a:pPr>
            <a:r>
              <a:rPr b="1" i="1" lang="fr-FR" sz="2400">
                <a:solidFill>
                  <a:srgbClr val="7030A0"/>
                </a:solidFill>
              </a:rPr>
              <a:t>           Déterminant l’effet sur un tissus /territoire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fr-FR" sz="2400"/>
              <a:t>           L’objectif étant la réaction d’alerte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7"/>
          <p:cNvSpPr txBox="1"/>
          <p:nvPr>
            <p:ph type="title"/>
          </p:nvPr>
        </p:nvSpPr>
        <p:spPr>
          <a:xfrm>
            <a:off x="457200" y="274638"/>
            <a:ext cx="8229600" cy="43971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libri"/>
              <a:buNone/>
            </a:pPr>
            <a:r>
              <a:rPr b="1" lang="fr-FR" sz="2000">
                <a:solidFill>
                  <a:srgbClr val="FF0000"/>
                </a:solidFill>
              </a:rPr>
              <a:t>Effets physiologiques des catécholamines</a:t>
            </a:r>
            <a:endParaRPr b="1" sz="2000">
              <a:solidFill>
                <a:srgbClr val="FF0000"/>
              </a:solidFill>
            </a:endParaRPr>
          </a:p>
        </p:txBody>
      </p:sp>
      <p:sp>
        <p:nvSpPr>
          <p:cNvPr id="179" name="Google Shape;179;p17"/>
          <p:cNvSpPr txBox="1"/>
          <p:nvPr>
            <p:ph idx="1" type="body"/>
          </p:nvPr>
        </p:nvSpPr>
        <p:spPr>
          <a:xfrm>
            <a:off x="457200" y="928670"/>
            <a:ext cx="8229600" cy="57406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25000" lnSpcReduction="2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Char char="•"/>
            </a:pPr>
            <a:r>
              <a:rPr b="1" lang="fr-FR" sz="7200">
                <a:solidFill>
                  <a:srgbClr val="0070C0"/>
                </a:solidFill>
              </a:rPr>
              <a:t>Adrénaline (</a:t>
            </a:r>
            <a:r>
              <a:rPr lang="fr-FR" sz="7200">
                <a:solidFill>
                  <a:srgbClr val="0070C0"/>
                </a:solidFill>
              </a:rPr>
              <a:t>β)</a:t>
            </a:r>
            <a:r>
              <a:rPr b="1" lang="fr-FR" sz="7200">
                <a:solidFill>
                  <a:srgbClr val="0070C0"/>
                </a:solidFill>
              </a:rPr>
              <a:t>  et noradrénaline (</a:t>
            </a:r>
            <a:r>
              <a:rPr lang="fr-FR" sz="7200">
                <a:solidFill>
                  <a:srgbClr val="0070C0"/>
                </a:solidFill>
              </a:rPr>
              <a:t>α)</a:t>
            </a:r>
            <a:r>
              <a:rPr lang="fr-FR" sz="7400"/>
              <a:t> :  Réaction d’alerte</a:t>
            </a:r>
            <a:endParaRPr/>
          </a:p>
          <a:p>
            <a:pPr indent="-342900" lvl="0" marL="342900" rtl="0" algn="l">
              <a:spcBef>
                <a:spcPts val="37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r-FR" sz="7400"/>
              <a:t>– </a:t>
            </a:r>
            <a:r>
              <a:rPr b="1" i="1" lang="fr-FR" sz="7400">
                <a:solidFill>
                  <a:srgbClr val="00B050"/>
                </a:solidFill>
              </a:rPr>
              <a:t>Optimise la vision</a:t>
            </a:r>
            <a:endParaRPr/>
          </a:p>
          <a:p>
            <a:pPr indent="-342900" lvl="0" marL="342900" rtl="0" algn="l">
              <a:spcBef>
                <a:spcPts val="37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r-FR" sz="7400"/>
              <a:t>         </a:t>
            </a:r>
            <a:r>
              <a:rPr b="1" lang="fr-FR" sz="7400">
                <a:solidFill>
                  <a:srgbClr val="7030A0"/>
                </a:solidFill>
              </a:rPr>
              <a:t>Mydriase α1</a:t>
            </a:r>
            <a:endParaRPr/>
          </a:p>
          <a:p>
            <a:pPr indent="-342900" lvl="0" marL="342900" rtl="0" algn="l">
              <a:spcBef>
                <a:spcPts val="370"/>
              </a:spcBef>
              <a:spcAft>
                <a:spcPts val="0"/>
              </a:spcAft>
              <a:buClr>
                <a:srgbClr val="00B050"/>
              </a:buClr>
              <a:buSzPct val="100000"/>
              <a:buNone/>
            </a:pPr>
            <a:r>
              <a:rPr b="1" i="1" lang="fr-FR" sz="7400">
                <a:solidFill>
                  <a:srgbClr val="00B050"/>
                </a:solidFill>
              </a:rPr>
              <a:t>– Prépare à l’action</a:t>
            </a:r>
            <a:endParaRPr/>
          </a:p>
          <a:p>
            <a:pPr indent="-342900" lvl="0" marL="342900" rtl="0" algn="l">
              <a:spcBef>
                <a:spcPts val="37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r-FR" sz="7400"/>
              <a:t>         </a:t>
            </a:r>
            <a:r>
              <a:rPr b="1" i="1" lang="fr-FR" sz="7400">
                <a:solidFill>
                  <a:srgbClr val="7030A0"/>
                </a:solidFill>
              </a:rPr>
              <a:t>Dilation bronchique β</a:t>
            </a:r>
            <a:endParaRPr b="1" i="1" sz="7400">
              <a:solidFill>
                <a:srgbClr val="7030A0"/>
              </a:solidFill>
            </a:endParaRPr>
          </a:p>
          <a:p>
            <a:pPr indent="-342900" lvl="0" marL="342900" rtl="0" algn="l">
              <a:spcBef>
                <a:spcPts val="370"/>
              </a:spcBef>
              <a:spcAft>
                <a:spcPts val="0"/>
              </a:spcAft>
              <a:buClr>
                <a:srgbClr val="7030A0"/>
              </a:buClr>
              <a:buSzPct val="100000"/>
              <a:buNone/>
            </a:pPr>
            <a:r>
              <a:rPr b="1" i="1" lang="fr-FR" sz="7400">
                <a:solidFill>
                  <a:srgbClr val="7030A0"/>
                </a:solidFill>
              </a:rPr>
              <a:t>         Activation cardiaque </a:t>
            </a:r>
            <a:r>
              <a:rPr b="1" i="1" lang="fr-FR" sz="7400">
                <a:solidFill>
                  <a:srgbClr val="FF0000"/>
                </a:solidFill>
              </a:rPr>
              <a:t>(augmentation de la fréquence et du débit cardiaques)</a:t>
            </a:r>
            <a:r>
              <a:rPr b="1" i="1" lang="fr-FR" sz="7400">
                <a:solidFill>
                  <a:srgbClr val="7030A0"/>
                </a:solidFill>
              </a:rPr>
              <a:t>  β1</a:t>
            </a:r>
            <a:endParaRPr/>
          </a:p>
          <a:p>
            <a:pPr indent="-342900" lvl="0" marL="342900" rtl="0" algn="l">
              <a:spcBef>
                <a:spcPts val="370"/>
              </a:spcBef>
              <a:spcAft>
                <a:spcPts val="0"/>
              </a:spcAft>
              <a:buClr>
                <a:srgbClr val="7030A0"/>
              </a:buClr>
              <a:buSzPct val="100000"/>
              <a:buNone/>
            </a:pPr>
            <a:r>
              <a:rPr b="1" i="1" lang="fr-FR" sz="7400">
                <a:solidFill>
                  <a:srgbClr val="7030A0"/>
                </a:solidFill>
              </a:rPr>
              <a:t>        Vasodilatation des vaisseaux  sanguins : musculaire, coronaire β2</a:t>
            </a:r>
            <a:endParaRPr/>
          </a:p>
          <a:p>
            <a:pPr indent="-342900" lvl="0" marL="342900" rtl="0" algn="ctr">
              <a:spcBef>
                <a:spcPts val="370"/>
              </a:spcBef>
              <a:spcAft>
                <a:spcPts val="0"/>
              </a:spcAft>
              <a:buClr>
                <a:srgbClr val="7030A0"/>
              </a:buClr>
              <a:buSzPct val="100000"/>
              <a:buNone/>
            </a:pPr>
            <a:r>
              <a:rPr b="1" i="1" lang="fr-FR" sz="7400">
                <a:solidFill>
                  <a:srgbClr val="7030A0"/>
                </a:solidFill>
              </a:rPr>
              <a:t>        </a:t>
            </a:r>
            <a:r>
              <a:rPr b="1" i="1" lang="fr-FR" sz="7400">
                <a:solidFill>
                  <a:srgbClr val="FF0000"/>
                </a:solidFill>
              </a:rPr>
              <a:t>Glycogénolyse et néoglucogenèse, augmentation de la sécrétion du glucagon (β) associées à la diminution de la sécrétion d'insuline (α) . </a:t>
            </a:r>
            <a:endParaRPr/>
          </a:p>
          <a:p>
            <a:pPr indent="-342900" lvl="0" marL="342900" rtl="0" algn="ctr">
              <a:spcBef>
                <a:spcPts val="370"/>
              </a:spcBef>
              <a:spcAft>
                <a:spcPts val="0"/>
              </a:spcAft>
              <a:buClr>
                <a:srgbClr val="FF0000"/>
              </a:buClr>
              <a:buSzPct val="100000"/>
              <a:buNone/>
            </a:pPr>
            <a:r>
              <a:rPr b="1" i="1" lang="fr-FR" sz="7400">
                <a:solidFill>
                  <a:srgbClr val="FF0000"/>
                </a:solidFill>
              </a:rPr>
              <a:t>         Lipolyse β2</a:t>
            </a:r>
            <a:endParaRPr/>
          </a:p>
          <a:p>
            <a:pPr indent="-342900" lvl="0" marL="342900" rtl="0" algn="l">
              <a:spcBef>
                <a:spcPts val="370"/>
              </a:spcBef>
              <a:spcAft>
                <a:spcPts val="0"/>
              </a:spcAft>
              <a:buClr>
                <a:srgbClr val="00B050"/>
              </a:buClr>
              <a:buSzPct val="100000"/>
              <a:buNone/>
            </a:pPr>
            <a:r>
              <a:rPr b="1" lang="fr-FR" sz="7400">
                <a:solidFill>
                  <a:srgbClr val="00B050"/>
                </a:solidFill>
              </a:rPr>
              <a:t>– Freine les systèmes non impliqués</a:t>
            </a:r>
            <a:endParaRPr/>
          </a:p>
          <a:p>
            <a:pPr indent="-342900" lvl="0" marL="342900" rtl="0" algn="ctr">
              <a:spcBef>
                <a:spcPts val="370"/>
              </a:spcBef>
              <a:spcAft>
                <a:spcPts val="0"/>
              </a:spcAft>
              <a:buClr>
                <a:srgbClr val="7030A0"/>
              </a:buClr>
              <a:buSzPct val="100000"/>
              <a:buNone/>
            </a:pPr>
            <a:r>
              <a:rPr b="1" i="1" lang="fr-FR" sz="7400">
                <a:solidFill>
                  <a:srgbClr val="7030A0"/>
                </a:solidFill>
              </a:rPr>
              <a:t>       Vasoconstriction cutanée et viscérale α1</a:t>
            </a:r>
            <a:endParaRPr/>
          </a:p>
          <a:p>
            <a:pPr indent="-342900" lvl="0" marL="342900" rtl="0" algn="ctr">
              <a:spcBef>
                <a:spcPts val="370"/>
              </a:spcBef>
              <a:spcAft>
                <a:spcPts val="0"/>
              </a:spcAft>
              <a:buClr>
                <a:srgbClr val="7030A0"/>
              </a:buClr>
              <a:buSzPct val="100000"/>
              <a:buNone/>
            </a:pPr>
            <a:r>
              <a:rPr b="1" i="1" lang="fr-FR" sz="7400">
                <a:solidFill>
                  <a:srgbClr val="7030A0"/>
                </a:solidFill>
              </a:rPr>
              <a:t>       Contraction des sphincters α1</a:t>
            </a:r>
            <a:endParaRPr/>
          </a:p>
          <a:p>
            <a:pPr indent="-342900" lvl="0" marL="342900" rtl="0" algn="ctr">
              <a:spcBef>
                <a:spcPts val="370"/>
              </a:spcBef>
              <a:spcAft>
                <a:spcPts val="0"/>
              </a:spcAft>
              <a:buClr>
                <a:srgbClr val="7030A0"/>
              </a:buClr>
              <a:buSzPct val="100000"/>
              <a:buNone/>
            </a:pPr>
            <a:r>
              <a:rPr b="1" i="1" lang="fr-FR" sz="7400">
                <a:solidFill>
                  <a:srgbClr val="7030A0"/>
                </a:solidFill>
              </a:rPr>
              <a:t>       Relaxation viscérale β2</a:t>
            </a:r>
            <a:endParaRPr b="1" i="1" sz="7400">
              <a:solidFill>
                <a:srgbClr val="7030A0"/>
              </a:solidFill>
            </a:endParaRPr>
          </a:p>
          <a:p>
            <a:pPr indent="-342900" lvl="0" marL="342900" rtl="0" algn="ctr">
              <a:spcBef>
                <a:spcPts val="37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b="1" i="1" sz="7400">
              <a:solidFill>
                <a:srgbClr val="7030A0"/>
              </a:solidFill>
            </a:endParaRPr>
          </a:p>
          <a:p>
            <a:pPr indent="-342900" lvl="0" marL="342900" rtl="0" algn="ctr">
              <a:spcBef>
                <a:spcPts val="370"/>
              </a:spcBef>
              <a:spcAft>
                <a:spcPts val="0"/>
              </a:spcAft>
              <a:buClr>
                <a:srgbClr val="00B050"/>
              </a:buClr>
              <a:buSzPct val="100000"/>
              <a:buFont typeface="Calibri"/>
              <a:buChar char="-"/>
            </a:pPr>
            <a:r>
              <a:rPr b="1" i="1" lang="fr-FR" sz="7400">
                <a:solidFill>
                  <a:srgbClr val="00B050"/>
                </a:solidFill>
              </a:rPr>
              <a:t>Par leur action conjointe</a:t>
            </a:r>
            <a:r>
              <a:rPr lang="fr-FR" sz="7400"/>
              <a:t>,</a:t>
            </a:r>
            <a:endParaRPr/>
          </a:p>
          <a:p>
            <a:pPr indent="-342900" lvl="0" marL="342900" rtl="0" algn="ctr">
              <a:spcBef>
                <a:spcPts val="37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-"/>
            </a:pPr>
            <a:r>
              <a:rPr lang="fr-FR" sz="7400"/>
              <a:t> </a:t>
            </a:r>
            <a:r>
              <a:rPr b="1" i="1" lang="fr-FR" sz="7400">
                <a:solidFill>
                  <a:srgbClr val="7030A0"/>
                </a:solidFill>
              </a:rPr>
              <a:t>les catécholamines font augmenter la pression sanguines et en même temps assurent un bon débit sanguins au tissus impliqués dans les phénomènes de lutte ou de fuite</a:t>
            </a:r>
            <a:endParaRPr/>
          </a:p>
          <a:p>
            <a:pPr indent="-225425" lvl="0" marL="342900" rtl="0" algn="l">
              <a:spcBef>
                <a:spcPts val="37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7400"/>
          </a:p>
          <a:p>
            <a:pPr indent="-292100" lvl="0" marL="342900" rtl="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8"/>
          <p:cNvSpPr txBox="1"/>
          <p:nvPr>
            <p:ph type="title"/>
          </p:nvPr>
        </p:nvSpPr>
        <p:spPr>
          <a:xfrm>
            <a:off x="457200" y="274638"/>
            <a:ext cx="8229600" cy="43971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libri"/>
              <a:buNone/>
            </a:pPr>
            <a:r>
              <a:rPr b="1" lang="fr-FR" sz="2000">
                <a:solidFill>
                  <a:srgbClr val="FF0000"/>
                </a:solidFill>
              </a:rPr>
              <a:t>Effets physiologiques des catécholamines</a:t>
            </a:r>
            <a:endParaRPr b="1" sz="2000">
              <a:solidFill>
                <a:srgbClr val="FF0000"/>
              </a:solidFill>
            </a:endParaRPr>
          </a:p>
        </p:txBody>
      </p:sp>
      <p:sp>
        <p:nvSpPr>
          <p:cNvPr id="185" name="Google Shape;185;p18"/>
          <p:cNvSpPr txBox="1"/>
          <p:nvPr>
            <p:ph idx="1" type="body"/>
          </p:nvPr>
        </p:nvSpPr>
        <p:spPr>
          <a:xfrm>
            <a:off x="457200" y="928670"/>
            <a:ext cx="8229600" cy="56436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62500" lnSpcReduction="2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ct val="100000"/>
              <a:buNone/>
            </a:pPr>
            <a:r>
              <a:rPr b="1" lang="fr-FR" sz="4400">
                <a:solidFill>
                  <a:srgbClr val="00B050"/>
                </a:solidFill>
              </a:rPr>
              <a:t>Dopamine</a:t>
            </a:r>
            <a:endParaRPr/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rgbClr val="0070C0"/>
              </a:buClr>
              <a:buSzPct val="100000"/>
              <a:buChar char="•"/>
            </a:pPr>
            <a:r>
              <a:rPr b="1" i="1" lang="fr-FR">
                <a:solidFill>
                  <a:srgbClr val="0070C0"/>
                </a:solidFill>
              </a:rPr>
              <a:t>La dopamine peut se lier à des récepteurs dopaminergiques spécifiques présents dans les vaisseaux sanguins et quelques organes.</a:t>
            </a:r>
            <a:endParaRPr/>
          </a:p>
          <a:p>
            <a:pPr indent="-342900" lvl="0" marL="342900" rtl="0" algn="ctr">
              <a:spcBef>
                <a:spcPts val="400"/>
              </a:spcBef>
              <a:spcAft>
                <a:spcPts val="0"/>
              </a:spcAft>
              <a:buClr>
                <a:srgbClr val="7030A0"/>
              </a:buClr>
              <a:buSzPct val="100000"/>
              <a:buChar char="•"/>
            </a:pPr>
            <a:r>
              <a:rPr b="1" i="1" lang="fr-FR">
                <a:solidFill>
                  <a:srgbClr val="7030A0"/>
                </a:solidFill>
              </a:rPr>
              <a:t>Les principales actions sont :</a:t>
            </a:r>
            <a:br>
              <a:rPr b="1" i="1" lang="fr-FR">
                <a:solidFill>
                  <a:srgbClr val="7030A0"/>
                </a:solidFill>
              </a:rPr>
            </a:br>
            <a:r>
              <a:rPr b="1" i="1" lang="fr-FR">
                <a:solidFill>
                  <a:srgbClr val="7030A0"/>
                </a:solidFill>
              </a:rPr>
              <a:t>La vasodilatation, l'effet diurétique, l'effet natriurétique</a:t>
            </a:r>
            <a:r>
              <a:rPr lang="fr-FR"/>
              <a:t>.</a:t>
            </a:r>
            <a:endParaRPr/>
          </a:p>
          <a:p>
            <a:pPr indent="-215900" lvl="0" marL="34290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rgbClr val="0070C0"/>
              </a:buClr>
              <a:buSzPct val="100000"/>
              <a:buChar char="•"/>
            </a:pPr>
            <a:r>
              <a:rPr b="1" i="1" lang="fr-FR">
                <a:solidFill>
                  <a:srgbClr val="0070C0"/>
                </a:solidFill>
              </a:rPr>
              <a:t>Elle joue un autre rôle tout particulier au niveau de certaines terminaisons nerveuses du système nerveux central où elle constitue le neurotransmetteur principal :</a:t>
            </a:r>
            <a:endParaRPr/>
          </a:p>
          <a:p>
            <a:pPr indent="-342900" lvl="0" marL="34290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r-FR"/>
              <a:t>         </a:t>
            </a:r>
            <a:r>
              <a:rPr b="1" i="1" lang="fr-FR">
                <a:solidFill>
                  <a:srgbClr val="FF0000"/>
                </a:solidFill>
              </a:rPr>
              <a:t>- dans le système nigrostrié d’une part, où la rupture</a:t>
            </a:r>
            <a:endParaRPr/>
          </a:p>
          <a:p>
            <a:pPr indent="-342900" lvl="0" marL="342900" rtl="0" algn="ctr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buNone/>
            </a:pPr>
            <a:r>
              <a:rPr b="1" i="1" lang="fr-FR">
                <a:solidFill>
                  <a:srgbClr val="FF0000"/>
                </a:solidFill>
              </a:rPr>
              <a:t>         de l’équilibre </a:t>
            </a:r>
            <a:r>
              <a:rPr b="1" i="1" lang="fr-FR">
                <a:solidFill>
                  <a:srgbClr val="7030A0"/>
                </a:solidFill>
              </a:rPr>
              <a:t>dopamine-acétylcholine</a:t>
            </a:r>
            <a:r>
              <a:rPr b="1" i="1" lang="fr-FR">
                <a:solidFill>
                  <a:srgbClr val="FF0000"/>
                </a:solidFill>
              </a:rPr>
              <a:t> entraîne un</a:t>
            </a:r>
            <a:endParaRPr/>
          </a:p>
          <a:p>
            <a:pPr indent="-342900" lvl="0" marL="342900" rtl="0" algn="ctr">
              <a:spcBef>
                <a:spcPts val="400"/>
              </a:spcBef>
              <a:spcAft>
                <a:spcPts val="0"/>
              </a:spcAft>
              <a:buClr>
                <a:srgbClr val="00B0F0"/>
              </a:buClr>
              <a:buSzPct val="100000"/>
              <a:buNone/>
            </a:pPr>
            <a:r>
              <a:rPr b="1" i="1" lang="fr-FR">
                <a:solidFill>
                  <a:srgbClr val="00B0F0"/>
                </a:solidFill>
              </a:rPr>
              <a:t>         hypofonctionnement dopaminergique </a:t>
            </a:r>
            <a:r>
              <a:rPr b="1" i="1" lang="fr-FR">
                <a:solidFill>
                  <a:srgbClr val="FF0000"/>
                </a:solidFill>
              </a:rPr>
              <a:t>responsable de</a:t>
            </a:r>
            <a:endParaRPr/>
          </a:p>
          <a:p>
            <a:pPr indent="-342900" lvl="0" marL="342900" rtl="0" algn="ctr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buNone/>
            </a:pPr>
            <a:r>
              <a:rPr b="1" i="1" lang="fr-FR">
                <a:solidFill>
                  <a:srgbClr val="FF0000"/>
                </a:solidFill>
              </a:rPr>
              <a:t>         la maladie </a:t>
            </a:r>
            <a:r>
              <a:rPr b="1" i="1" lang="fr-FR">
                <a:solidFill>
                  <a:srgbClr val="00B0F0"/>
                </a:solidFill>
              </a:rPr>
              <a:t>de Parkinson </a:t>
            </a:r>
            <a:r>
              <a:rPr lang="fr-FR"/>
              <a:t>;</a:t>
            </a:r>
            <a:endParaRPr/>
          </a:p>
          <a:p>
            <a:pPr indent="-342900" lvl="0" marL="34290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r-FR"/>
              <a:t> </a:t>
            </a:r>
            <a:endParaRPr/>
          </a:p>
          <a:p>
            <a:pPr indent="-342900" lvl="0" marL="34290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r-FR"/>
              <a:t>          </a:t>
            </a:r>
            <a:r>
              <a:rPr lang="fr-FR">
                <a:solidFill>
                  <a:srgbClr val="00B050"/>
                </a:solidFill>
              </a:rPr>
              <a:t>- </a:t>
            </a:r>
            <a:r>
              <a:rPr b="1" i="1" lang="fr-FR">
                <a:solidFill>
                  <a:srgbClr val="00B050"/>
                </a:solidFill>
              </a:rPr>
              <a:t>dans la région tubéro-infundibulaire de l’hypothalamus </a:t>
            </a:r>
            <a:endParaRPr/>
          </a:p>
          <a:p>
            <a:pPr indent="-342900" lvl="0" marL="342900" rtl="0" algn="ctr">
              <a:spcBef>
                <a:spcPts val="400"/>
              </a:spcBef>
              <a:spcAft>
                <a:spcPts val="0"/>
              </a:spcAft>
              <a:buClr>
                <a:srgbClr val="00B050"/>
              </a:buClr>
              <a:buSzPct val="100000"/>
              <a:buNone/>
            </a:pPr>
            <a:r>
              <a:rPr b="1" i="1" lang="fr-FR">
                <a:solidFill>
                  <a:srgbClr val="00B050"/>
                </a:solidFill>
              </a:rPr>
              <a:t>          d’autre part, où le système dopaminergique</a:t>
            </a:r>
            <a:endParaRPr/>
          </a:p>
          <a:p>
            <a:pPr indent="-342900" lvl="0" marL="342900" rtl="0" algn="ctr">
              <a:spcBef>
                <a:spcPts val="400"/>
              </a:spcBef>
              <a:spcAft>
                <a:spcPts val="0"/>
              </a:spcAft>
              <a:buClr>
                <a:srgbClr val="00B050"/>
              </a:buClr>
              <a:buSzPct val="100000"/>
              <a:buNone/>
            </a:pPr>
            <a:r>
              <a:rPr b="1" i="1" lang="fr-FR">
                <a:solidFill>
                  <a:srgbClr val="00B050"/>
                </a:solidFill>
              </a:rPr>
              <a:t>          semble </a:t>
            </a:r>
            <a:r>
              <a:rPr b="1" i="1" lang="fr-FR">
                <a:solidFill>
                  <a:srgbClr val="00B0F0"/>
                </a:solidFill>
              </a:rPr>
              <a:t>moduler l’action des hormones hypothalamiques</a:t>
            </a:r>
            <a:endParaRPr/>
          </a:p>
          <a:p>
            <a:pPr indent="-342900" lvl="0" marL="342900" rtl="0" algn="ctr">
              <a:spcBef>
                <a:spcPts val="400"/>
              </a:spcBef>
              <a:spcAft>
                <a:spcPts val="0"/>
              </a:spcAft>
              <a:buClr>
                <a:srgbClr val="00B0F0"/>
              </a:buClr>
              <a:buSzPct val="100000"/>
              <a:buNone/>
            </a:pPr>
            <a:r>
              <a:rPr b="1" i="1" lang="fr-FR">
                <a:solidFill>
                  <a:srgbClr val="00B0F0"/>
                </a:solidFill>
              </a:rPr>
              <a:t>          et hypophysaires.</a:t>
            </a:r>
            <a:endParaRPr/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9"/>
          <p:cNvSpPr txBox="1"/>
          <p:nvPr>
            <p:ph type="title"/>
          </p:nvPr>
        </p:nvSpPr>
        <p:spPr>
          <a:xfrm>
            <a:off x="428596" y="0"/>
            <a:ext cx="8229600" cy="654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libri"/>
              <a:buNone/>
            </a:pPr>
            <a:r>
              <a:rPr b="1" lang="fr-FR" sz="2000">
                <a:solidFill>
                  <a:srgbClr val="FF0000"/>
                </a:solidFill>
              </a:rPr>
              <a:t>Exploration Biochimique</a:t>
            </a:r>
            <a:endParaRPr b="1" sz="2000">
              <a:solidFill>
                <a:srgbClr val="FF0000"/>
              </a:solidFill>
            </a:endParaRPr>
          </a:p>
        </p:txBody>
      </p:sp>
      <p:sp>
        <p:nvSpPr>
          <p:cNvPr id="191" name="Google Shape;191;p19"/>
          <p:cNvSpPr txBox="1"/>
          <p:nvPr>
            <p:ph idx="1" type="body"/>
          </p:nvPr>
        </p:nvSpPr>
        <p:spPr>
          <a:xfrm>
            <a:off x="457200" y="1142984"/>
            <a:ext cx="8229600" cy="5357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62500" lnSpcReduction="2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None/>
            </a:pPr>
            <a:r>
              <a:rPr b="1" lang="fr-FR">
                <a:solidFill>
                  <a:srgbClr val="FF0000"/>
                </a:solidFill>
              </a:rPr>
              <a:t>Prélèvements</a:t>
            </a:r>
            <a:endParaRPr/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buChar char="•"/>
            </a:pPr>
            <a:r>
              <a:rPr b="1" i="1" lang="fr-FR">
                <a:solidFill>
                  <a:srgbClr val="FF0000"/>
                </a:solidFill>
              </a:rPr>
              <a:t>Sang </a:t>
            </a:r>
            <a:r>
              <a:rPr lang="fr-FR"/>
              <a:t>et </a:t>
            </a:r>
            <a:r>
              <a:rPr b="1" i="1" lang="fr-FR">
                <a:solidFill>
                  <a:srgbClr val="FF0000"/>
                </a:solidFill>
              </a:rPr>
              <a:t>urines</a:t>
            </a:r>
            <a:endParaRPr/>
          </a:p>
          <a:p>
            <a:pPr indent="-215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b="1" i="1">
              <a:solidFill>
                <a:srgbClr val="0070C0"/>
              </a:solidFill>
            </a:endParaRPr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rgbClr val="0070C0"/>
              </a:buClr>
              <a:buSzPct val="100000"/>
              <a:buChar char="•"/>
            </a:pPr>
            <a:r>
              <a:rPr b="1" i="1" lang="fr-FR">
                <a:solidFill>
                  <a:srgbClr val="0070C0"/>
                </a:solidFill>
              </a:rPr>
              <a:t>Arrêt de toute médication surtout alpha méthyldopa, antidépresseurs (IMAO) et antihypertensifs </a:t>
            </a:r>
            <a:r>
              <a:rPr lang="fr-FR"/>
              <a:t>: </a:t>
            </a:r>
            <a:r>
              <a:rPr b="1" i="1" lang="fr-FR">
                <a:solidFill>
                  <a:srgbClr val="00B050"/>
                </a:solidFill>
              </a:rPr>
              <a:t>2 à 3</a:t>
            </a:r>
            <a:endParaRPr/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rgbClr val="00B050"/>
              </a:buClr>
              <a:buSzPct val="100000"/>
              <a:buNone/>
            </a:pPr>
            <a:r>
              <a:rPr b="1" i="1" lang="fr-FR">
                <a:solidFill>
                  <a:srgbClr val="00B050"/>
                </a:solidFill>
              </a:rPr>
              <a:t>     jours avant</a:t>
            </a:r>
            <a:endParaRPr/>
          </a:p>
          <a:p>
            <a:pPr indent="-215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b="1" i="1">
              <a:solidFill>
                <a:srgbClr val="0070C0"/>
              </a:solidFill>
            </a:endParaRPr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rgbClr val="0070C0"/>
              </a:buClr>
              <a:buSzPct val="100000"/>
              <a:buChar char="•"/>
            </a:pPr>
            <a:r>
              <a:rPr b="1" i="1" lang="fr-FR">
                <a:solidFill>
                  <a:srgbClr val="0070C0"/>
                </a:solidFill>
              </a:rPr>
              <a:t>Eviter des aliments comme </a:t>
            </a:r>
            <a:r>
              <a:rPr b="1" i="1" lang="fr-FR">
                <a:solidFill>
                  <a:srgbClr val="FF0000"/>
                </a:solidFill>
              </a:rPr>
              <a:t>les bananes, vanille,  café, chocolat, thé, haricot vert et les produits laitiers aromatisés à la vanille</a:t>
            </a:r>
            <a:endParaRPr/>
          </a:p>
          <a:p>
            <a:pPr indent="-215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b="1" i="1">
              <a:solidFill>
                <a:srgbClr val="FF0000"/>
              </a:solidFill>
            </a:endParaRPr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rgbClr val="7030A0"/>
              </a:buClr>
              <a:buSzPct val="100000"/>
              <a:buChar char="•"/>
            </a:pPr>
            <a:r>
              <a:rPr b="1" i="1" lang="fr-FR">
                <a:solidFill>
                  <a:srgbClr val="7030A0"/>
                </a:solidFill>
              </a:rPr>
              <a:t>Urines de 24 heures sur acide à L’abri de la lumiére «  dans un bocal sombre » pour éviter la dégradation des catécholamines et des catabolites</a:t>
            </a:r>
            <a:endParaRPr/>
          </a:p>
          <a:p>
            <a:pPr indent="-215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b="1" i="1">
              <a:solidFill>
                <a:srgbClr val="E36C09"/>
              </a:solidFill>
            </a:endParaRPr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rgbClr val="E36C09"/>
              </a:buClr>
              <a:buSzPct val="100000"/>
              <a:buChar char="•"/>
            </a:pPr>
            <a:r>
              <a:rPr b="1" i="1" lang="fr-FR">
                <a:solidFill>
                  <a:srgbClr val="E36C09"/>
                </a:solidFill>
              </a:rPr>
              <a:t>Sang sur EDTA ou héparine + un réducteur comme l  métabisulfite de Na.</a:t>
            </a:r>
            <a:endParaRPr/>
          </a:p>
          <a:p>
            <a:pPr indent="-215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b="1" i="1">
              <a:solidFill>
                <a:srgbClr val="E36C09"/>
              </a:solidFill>
            </a:endParaRPr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rgbClr val="00B050"/>
              </a:buClr>
              <a:buSzPct val="100000"/>
              <a:buChar char="•"/>
            </a:pPr>
            <a:r>
              <a:rPr b="1" i="1" lang="fr-FR">
                <a:solidFill>
                  <a:srgbClr val="00B050"/>
                </a:solidFill>
              </a:rPr>
              <a:t>Le sujet doit être à jeun et au repos</a:t>
            </a:r>
            <a:endParaRPr b="1" i="1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"/>
          <p:cNvSpPr txBox="1"/>
          <p:nvPr>
            <p:ph type="ctrTitle"/>
          </p:nvPr>
        </p:nvSpPr>
        <p:spPr>
          <a:xfrm>
            <a:off x="685800" y="1142983"/>
            <a:ext cx="7772400" cy="20002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4400"/>
              <a:buFont typeface="Calibri"/>
              <a:buNone/>
            </a:pPr>
            <a:r>
              <a:rPr b="1" i="1" lang="fr-FR">
                <a:solidFill>
                  <a:srgbClr val="7030A0"/>
                </a:solidFill>
              </a:rPr>
              <a:t>Les catécholamines </a:t>
            </a:r>
            <a:br>
              <a:rPr b="1" i="1" lang="fr-FR">
                <a:solidFill>
                  <a:srgbClr val="00B050"/>
                </a:solidFill>
              </a:rPr>
            </a:br>
            <a:endParaRPr b="1"/>
          </a:p>
        </p:txBody>
      </p:sp>
      <p:sp>
        <p:nvSpPr>
          <p:cNvPr id="90" name="Google Shape;90;p2"/>
          <p:cNvSpPr/>
          <p:nvPr/>
        </p:nvSpPr>
        <p:spPr>
          <a:xfrm>
            <a:off x="5786446" y="3929072"/>
            <a:ext cx="221457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800"/>
              <a:buFont typeface="Arial"/>
              <a:buNone/>
            </a:pPr>
            <a:r>
              <a:rPr b="1" i="1" lang="fr-FR" sz="1800" u="none" cap="none" strike="noStrike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Dr. BOUTALEB</a:t>
            </a:r>
            <a:endParaRPr b="1" i="1" sz="1800" u="none" cap="none" strike="noStrike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20"/>
          <p:cNvSpPr txBox="1"/>
          <p:nvPr>
            <p:ph type="title"/>
          </p:nvPr>
        </p:nvSpPr>
        <p:spPr>
          <a:xfrm>
            <a:off x="428596" y="0"/>
            <a:ext cx="8229600" cy="7969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fr-FR"/>
              <a:t> </a:t>
            </a:r>
            <a:r>
              <a:rPr b="1" lang="fr-FR" sz="2000">
                <a:solidFill>
                  <a:srgbClr val="FF0000"/>
                </a:solidFill>
              </a:rPr>
              <a:t>Exploration Biochimique</a:t>
            </a:r>
            <a:endParaRPr sz="2000">
              <a:solidFill>
                <a:srgbClr val="FF0000"/>
              </a:solidFill>
            </a:endParaRPr>
          </a:p>
        </p:txBody>
      </p:sp>
      <p:sp>
        <p:nvSpPr>
          <p:cNvPr id="197" name="Google Shape;197;p20"/>
          <p:cNvSpPr txBox="1"/>
          <p:nvPr>
            <p:ph idx="1" type="body"/>
          </p:nvPr>
        </p:nvSpPr>
        <p:spPr>
          <a:xfrm>
            <a:off x="500034" y="1000108"/>
            <a:ext cx="8229600" cy="5357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None/>
            </a:pPr>
            <a:r>
              <a:rPr b="1" lang="fr-FR" sz="2000">
                <a:solidFill>
                  <a:srgbClr val="FF0000"/>
                </a:solidFill>
              </a:rPr>
              <a:t>Dosages sanguins</a:t>
            </a:r>
            <a:endParaRPr/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rgbClr val="7030A0"/>
              </a:buClr>
              <a:buSzPts val="2000"/>
              <a:buChar char="•"/>
            </a:pPr>
            <a:r>
              <a:rPr b="1" lang="fr-FR" sz="2000">
                <a:solidFill>
                  <a:srgbClr val="7030A0"/>
                </a:solidFill>
              </a:rPr>
              <a:t>Catécholamines</a:t>
            </a:r>
            <a:r>
              <a:rPr lang="fr-FR" sz="2000"/>
              <a:t>: </a:t>
            </a:r>
            <a:r>
              <a:rPr b="1" i="1" lang="fr-FR" sz="2000">
                <a:solidFill>
                  <a:srgbClr val="00B050"/>
                </a:solidFill>
              </a:rPr>
              <a:t>Adrénaline, Noradrénaline et Dopamine</a:t>
            </a:r>
            <a:endParaRPr/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rgbClr val="7030A0"/>
              </a:buClr>
              <a:buSzPts val="2000"/>
              <a:buChar char="•"/>
            </a:pPr>
            <a:r>
              <a:rPr b="1" lang="fr-FR" sz="2000">
                <a:solidFill>
                  <a:srgbClr val="7030A0"/>
                </a:solidFill>
              </a:rPr>
              <a:t>Métanéphrines</a:t>
            </a:r>
            <a:r>
              <a:rPr lang="fr-FR" sz="2000"/>
              <a:t>: </a:t>
            </a:r>
            <a:r>
              <a:rPr b="1" i="1" lang="fr-FR" sz="2000">
                <a:solidFill>
                  <a:srgbClr val="00B050"/>
                </a:solidFill>
              </a:rPr>
              <a:t>Métadrénaline et Normétadrénaline</a:t>
            </a:r>
            <a:endParaRPr b="1" i="1" sz="2000">
              <a:solidFill>
                <a:srgbClr val="00B050"/>
              </a:solidFill>
            </a:endParaRPr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rgbClr val="0070C0"/>
              </a:buClr>
              <a:buSzPts val="2000"/>
              <a:buChar char="•"/>
            </a:pPr>
            <a:r>
              <a:rPr b="1" i="1" lang="fr-FR" sz="2000">
                <a:solidFill>
                  <a:srgbClr val="0070C0"/>
                </a:solidFill>
              </a:rPr>
              <a:t>Nécessité de méthodes sensibles et spécifiques</a:t>
            </a:r>
            <a:r>
              <a:rPr lang="fr-FR" sz="2000"/>
              <a:t>: </a:t>
            </a:r>
            <a:r>
              <a:rPr b="1" i="1" lang="fr-FR" sz="2000">
                <a:solidFill>
                  <a:srgbClr val="7030A0"/>
                </a:solidFill>
              </a:rPr>
              <a:t>chromatographie liquide haute performance </a:t>
            </a:r>
            <a:r>
              <a:rPr b="1" i="1" lang="fr-FR" sz="2000">
                <a:solidFill>
                  <a:srgbClr val="FF0000"/>
                </a:solidFill>
              </a:rPr>
              <a:t>(HPLC) </a:t>
            </a:r>
            <a:r>
              <a:rPr b="1" i="1" lang="fr-FR" sz="2000">
                <a:solidFill>
                  <a:srgbClr val="7030A0"/>
                </a:solidFill>
              </a:rPr>
              <a:t>avec détection électrochimique</a:t>
            </a:r>
            <a:endParaRPr/>
          </a:p>
          <a:p>
            <a:pPr indent="-215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1" i="1" sz="2000">
              <a:solidFill>
                <a:srgbClr val="7030A0"/>
              </a:solidFill>
            </a:endParaRPr>
          </a:p>
          <a:p>
            <a:pPr indent="-215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1" i="1" sz="2000">
              <a:solidFill>
                <a:srgbClr val="7030A0"/>
              </a:solidFill>
            </a:endParaRPr>
          </a:p>
          <a:p>
            <a:pPr indent="-342900" lvl="0" marL="342900" rtl="0" algn="ctr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ts val="2000"/>
              <a:buNone/>
            </a:pPr>
            <a:r>
              <a:rPr b="1" lang="fr-FR" sz="2000">
                <a:solidFill>
                  <a:srgbClr val="FF0000"/>
                </a:solidFill>
              </a:rPr>
              <a:t>Dosages urinaires (Les plus utilisés)</a:t>
            </a:r>
            <a:endParaRPr/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rgbClr val="7030A0"/>
              </a:buClr>
              <a:buSzPts val="2000"/>
              <a:buChar char="•"/>
            </a:pPr>
            <a:r>
              <a:rPr b="1" i="1" lang="fr-FR" sz="2000">
                <a:solidFill>
                  <a:srgbClr val="7030A0"/>
                </a:solidFill>
              </a:rPr>
              <a:t>Catécholamines</a:t>
            </a:r>
            <a:r>
              <a:rPr lang="fr-FR" sz="2000"/>
              <a:t>: </a:t>
            </a:r>
            <a:r>
              <a:rPr b="1" i="1" lang="fr-FR" sz="2000">
                <a:solidFill>
                  <a:srgbClr val="00B050"/>
                </a:solidFill>
              </a:rPr>
              <a:t>Adrénaline, Noradrénaline et Dopamine</a:t>
            </a:r>
            <a:endParaRPr/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rgbClr val="7030A0"/>
              </a:buClr>
              <a:buSzPts val="2000"/>
              <a:buChar char="•"/>
            </a:pPr>
            <a:r>
              <a:rPr b="1" i="1" lang="fr-FR" sz="2000">
                <a:solidFill>
                  <a:srgbClr val="7030A0"/>
                </a:solidFill>
              </a:rPr>
              <a:t>Métanéphrines:</a:t>
            </a:r>
            <a:r>
              <a:rPr lang="fr-FR" sz="2000"/>
              <a:t> </a:t>
            </a:r>
            <a:r>
              <a:rPr b="1" lang="fr-FR" sz="2000">
                <a:solidFill>
                  <a:srgbClr val="00B050"/>
                </a:solidFill>
              </a:rPr>
              <a:t>Métadrénaline et Normétadrénaline</a:t>
            </a:r>
            <a:endParaRPr b="1" sz="2000">
              <a:solidFill>
                <a:srgbClr val="00B050"/>
              </a:solidFill>
            </a:endParaRPr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rgbClr val="7030A0"/>
              </a:buClr>
              <a:buSzPts val="2000"/>
              <a:buChar char="•"/>
            </a:pPr>
            <a:r>
              <a:rPr b="1" i="1" lang="fr-FR" sz="2000">
                <a:solidFill>
                  <a:srgbClr val="7030A0"/>
                </a:solidFill>
              </a:rPr>
              <a:t>VMA et HVA</a:t>
            </a:r>
            <a:endParaRPr/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rgbClr val="0070C0"/>
              </a:buClr>
              <a:buSzPts val="2000"/>
              <a:buFont typeface="Calibri"/>
              <a:buChar char="-"/>
            </a:pPr>
            <a:r>
              <a:rPr b="1" i="1" lang="fr-FR" sz="2000">
                <a:solidFill>
                  <a:srgbClr val="0070C0"/>
                </a:solidFill>
              </a:rPr>
              <a:t>L’HPLC avec détection électrochimique est la méthode de référence qui permet de doser toutes ces molécules</a:t>
            </a:r>
            <a:endParaRPr/>
          </a:p>
          <a:p>
            <a:pPr indent="-215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1" i="1" sz="200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1"/>
          <p:cNvSpPr txBox="1"/>
          <p:nvPr>
            <p:ph idx="1" type="body"/>
          </p:nvPr>
        </p:nvSpPr>
        <p:spPr>
          <a:xfrm>
            <a:off x="457200" y="571480"/>
            <a:ext cx="8472518" cy="57864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0000" lnSpcReduction="20000"/>
          </a:bodyPr>
          <a:lstStyle/>
          <a:p>
            <a:pPr indent="-342900" lvl="0" marL="342900" rtl="0" algn="ctr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None/>
            </a:pPr>
            <a:r>
              <a:rPr b="1" lang="fr-FR">
                <a:solidFill>
                  <a:srgbClr val="0070C0"/>
                </a:solidFill>
              </a:rPr>
              <a:t>Valeurs usuelles dans l’urine chez l’adulte</a:t>
            </a:r>
            <a:endParaRPr/>
          </a:p>
          <a:p>
            <a:pPr indent="-342900" lvl="0" marL="342900" rtl="0" algn="ctr"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r-FR"/>
              <a:t>• </a:t>
            </a:r>
            <a:r>
              <a:rPr b="1" i="1" lang="fr-FR">
                <a:solidFill>
                  <a:srgbClr val="7030A0"/>
                </a:solidFill>
              </a:rPr>
              <a:t>Catécholamines:</a:t>
            </a:r>
            <a:endParaRPr/>
          </a:p>
          <a:p>
            <a:pPr indent="-342900" lvl="0" marL="342900" rtl="0" algn="ctr"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r-FR"/>
              <a:t>– </a:t>
            </a:r>
            <a:r>
              <a:rPr b="1" i="1" lang="fr-FR">
                <a:solidFill>
                  <a:srgbClr val="00B050"/>
                </a:solidFill>
              </a:rPr>
              <a:t>Adrénaline: </a:t>
            </a:r>
            <a:r>
              <a:rPr b="1" i="1" lang="fr-FR">
                <a:solidFill>
                  <a:srgbClr val="FF0000"/>
                </a:solidFill>
              </a:rPr>
              <a:t>&lt; 40 µg/24 heures</a:t>
            </a:r>
            <a:endParaRPr/>
          </a:p>
          <a:p>
            <a:pPr indent="-342900" lvl="0" marL="342900" rtl="0" algn="ctr">
              <a:spcBef>
                <a:spcPts val="448"/>
              </a:spcBef>
              <a:spcAft>
                <a:spcPts val="0"/>
              </a:spcAft>
              <a:buClr>
                <a:srgbClr val="00B050"/>
              </a:buClr>
              <a:buSzPct val="100000"/>
              <a:buNone/>
            </a:pPr>
            <a:r>
              <a:rPr b="1" i="1" lang="fr-FR">
                <a:solidFill>
                  <a:srgbClr val="00B050"/>
                </a:solidFill>
              </a:rPr>
              <a:t>– Noradrénaline: </a:t>
            </a:r>
            <a:r>
              <a:rPr b="1" i="1" lang="fr-FR">
                <a:solidFill>
                  <a:srgbClr val="FF0000"/>
                </a:solidFill>
              </a:rPr>
              <a:t>&lt; 80 µg/24 heures</a:t>
            </a:r>
            <a:endParaRPr/>
          </a:p>
          <a:p>
            <a:pPr indent="-342900" lvl="0" marL="342900" rtl="0" algn="ctr">
              <a:spcBef>
                <a:spcPts val="448"/>
              </a:spcBef>
              <a:spcAft>
                <a:spcPts val="0"/>
              </a:spcAft>
              <a:buClr>
                <a:srgbClr val="00B050"/>
              </a:buClr>
              <a:buSzPct val="100000"/>
              <a:buNone/>
            </a:pPr>
            <a:r>
              <a:rPr b="1" i="1" lang="fr-FR">
                <a:solidFill>
                  <a:srgbClr val="00B050"/>
                </a:solidFill>
              </a:rPr>
              <a:t>– Dopamine: </a:t>
            </a:r>
            <a:r>
              <a:rPr b="1" i="1" lang="fr-FR">
                <a:solidFill>
                  <a:srgbClr val="FF0000"/>
                </a:solidFill>
              </a:rPr>
              <a:t>150 à 450 µg/24 heures</a:t>
            </a:r>
            <a:endParaRPr/>
          </a:p>
          <a:p>
            <a:pPr indent="-342900" lvl="0" marL="342900" rtl="0" algn="ctr"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342900" lvl="0" marL="342900" rtl="0" algn="ctr"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r-FR"/>
              <a:t>• </a:t>
            </a:r>
            <a:r>
              <a:rPr b="1" i="1" lang="fr-FR">
                <a:solidFill>
                  <a:srgbClr val="7030A0"/>
                </a:solidFill>
              </a:rPr>
              <a:t>Métanéphrines:</a:t>
            </a:r>
            <a:endParaRPr/>
          </a:p>
          <a:p>
            <a:pPr indent="-342900" lvl="0" marL="342900" rtl="0" algn="ctr"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r-FR"/>
              <a:t>– </a:t>
            </a:r>
            <a:r>
              <a:rPr b="1" i="1" lang="fr-FR">
                <a:solidFill>
                  <a:srgbClr val="00B050"/>
                </a:solidFill>
              </a:rPr>
              <a:t>Métadrénaline: </a:t>
            </a:r>
            <a:r>
              <a:rPr b="1" i="1" lang="fr-FR">
                <a:solidFill>
                  <a:srgbClr val="FF0000"/>
                </a:solidFill>
              </a:rPr>
              <a:t>100 à 400 µg/24 heures</a:t>
            </a:r>
            <a:endParaRPr/>
          </a:p>
          <a:p>
            <a:pPr indent="-342900" lvl="0" marL="342900" rtl="0" algn="ctr">
              <a:spcBef>
                <a:spcPts val="448"/>
              </a:spcBef>
              <a:spcAft>
                <a:spcPts val="0"/>
              </a:spcAft>
              <a:buClr>
                <a:srgbClr val="00B050"/>
              </a:buClr>
              <a:buSzPct val="100000"/>
              <a:buNone/>
            </a:pPr>
            <a:r>
              <a:rPr b="1" i="1" lang="fr-FR">
                <a:solidFill>
                  <a:srgbClr val="00B050"/>
                </a:solidFill>
              </a:rPr>
              <a:t>– Normétadrénaline: </a:t>
            </a:r>
            <a:r>
              <a:rPr b="1" i="1" lang="fr-FR">
                <a:solidFill>
                  <a:srgbClr val="FF0000"/>
                </a:solidFill>
              </a:rPr>
              <a:t>150 à 450 µg/24 heures</a:t>
            </a:r>
            <a:endParaRPr/>
          </a:p>
          <a:p>
            <a:pPr indent="-342900" lvl="0" marL="342900" rtl="0" algn="ctr"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b="1">
              <a:solidFill>
                <a:srgbClr val="7030A0"/>
              </a:solidFill>
            </a:endParaRPr>
          </a:p>
          <a:p>
            <a:pPr indent="-342900" lvl="0" marL="342900" rtl="0" algn="ctr">
              <a:spcBef>
                <a:spcPts val="448"/>
              </a:spcBef>
              <a:spcAft>
                <a:spcPts val="0"/>
              </a:spcAft>
              <a:buClr>
                <a:srgbClr val="7030A0"/>
              </a:buClr>
              <a:buSzPct val="100000"/>
              <a:buNone/>
            </a:pPr>
            <a:r>
              <a:rPr b="1" lang="fr-FR">
                <a:solidFill>
                  <a:srgbClr val="7030A0"/>
                </a:solidFill>
              </a:rPr>
              <a:t>• VMA: </a:t>
            </a:r>
            <a:r>
              <a:rPr b="1" lang="fr-FR">
                <a:solidFill>
                  <a:srgbClr val="FF0000"/>
                </a:solidFill>
              </a:rPr>
              <a:t>2 à 6 mg/24 heures</a:t>
            </a:r>
            <a:endParaRPr/>
          </a:p>
          <a:p>
            <a:pPr indent="-342900" lvl="0" marL="342900" rtl="0" algn="ctr">
              <a:spcBef>
                <a:spcPts val="448"/>
              </a:spcBef>
              <a:spcAft>
                <a:spcPts val="0"/>
              </a:spcAft>
              <a:buClr>
                <a:srgbClr val="7030A0"/>
              </a:buClr>
              <a:buSzPct val="100000"/>
              <a:buNone/>
            </a:pPr>
            <a:r>
              <a:rPr b="1" lang="fr-FR">
                <a:solidFill>
                  <a:srgbClr val="7030A0"/>
                </a:solidFill>
              </a:rPr>
              <a:t>• HVA: </a:t>
            </a:r>
            <a:r>
              <a:rPr b="1" lang="fr-FR">
                <a:solidFill>
                  <a:srgbClr val="FF0000"/>
                </a:solidFill>
              </a:rPr>
              <a:t>2,5 à 8,5 mg/24 heures</a:t>
            </a:r>
            <a:endParaRPr/>
          </a:p>
          <a:p>
            <a:pPr indent="-342900" lvl="0" marL="342900" rtl="0" algn="ctr"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b="1">
              <a:solidFill>
                <a:srgbClr val="FF0000"/>
              </a:solidFill>
            </a:endParaRPr>
          </a:p>
          <a:p>
            <a:pPr indent="-342900" lvl="0" marL="342900" rtl="0" algn="ctr">
              <a:spcBef>
                <a:spcPts val="448"/>
              </a:spcBef>
              <a:spcAft>
                <a:spcPts val="0"/>
              </a:spcAft>
              <a:buClr>
                <a:srgbClr val="7030A0"/>
              </a:buClr>
              <a:buSzPct val="100000"/>
              <a:buChar char="•"/>
            </a:pPr>
            <a:r>
              <a:rPr b="1" lang="fr-FR">
                <a:solidFill>
                  <a:srgbClr val="7030A0"/>
                </a:solidFill>
              </a:rPr>
              <a:t>Chez l’enfant on étudie surtout le </a:t>
            </a:r>
            <a:r>
              <a:rPr b="1" i="1" lang="fr-FR">
                <a:solidFill>
                  <a:srgbClr val="00B050"/>
                </a:solidFill>
              </a:rPr>
              <a:t>VMA et l’HVA </a:t>
            </a:r>
            <a:r>
              <a:rPr b="1" lang="fr-FR">
                <a:solidFill>
                  <a:srgbClr val="7030A0"/>
                </a:solidFill>
              </a:rPr>
              <a:t>et les résultats   sont exprimés par </a:t>
            </a:r>
            <a:r>
              <a:rPr b="1" lang="fr-FR">
                <a:solidFill>
                  <a:srgbClr val="0070C0"/>
                </a:solidFill>
              </a:rPr>
              <a:t>rapport à la créatinine urinaire </a:t>
            </a:r>
            <a:r>
              <a:rPr b="1" lang="fr-FR">
                <a:solidFill>
                  <a:srgbClr val="7030A0"/>
                </a:solidFill>
              </a:rPr>
              <a:t>et </a:t>
            </a:r>
            <a:r>
              <a:rPr b="1" lang="fr-FR">
                <a:solidFill>
                  <a:srgbClr val="0070C0"/>
                </a:solidFill>
              </a:rPr>
              <a:t>en</a:t>
            </a:r>
            <a:endParaRPr/>
          </a:p>
          <a:p>
            <a:pPr indent="-342900" lvl="0" marL="342900" rtl="0" algn="ctr">
              <a:spcBef>
                <a:spcPts val="448"/>
              </a:spcBef>
              <a:spcAft>
                <a:spcPts val="0"/>
              </a:spcAft>
              <a:buClr>
                <a:srgbClr val="0070C0"/>
              </a:buClr>
              <a:buSzPct val="100000"/>
              <a:buNone/>
            </a:pPr>
            <a:r>
              <a:rPr b="1" lang="fr-FR">
                <a:solidFill>
                  <a:srgbClr val="0070C0"/>
                </a:solidFill>
              </a:rPr>
              <a:t>     fonction de l’âge</a:t>
            </a:r>
            <a:endParaRPr b="1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22"/>
          <p:cNvSpPr txBox="1"/>
          <p:nvPr>
            <p:ph idx="1" type="body"/>
          </p:nvPr>
        </p:nvSpPr>
        <p:spPr>
          <a:xfrm>
            <a:off x="500034" y="357166"/>
            <a:ext cx="8286808" cy="60007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ctr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000"/>
              <a:buNone/>
            </a:pPr>
            <a:r>
              <a:rPr b="1" lang="fr-FR" sz="2000">
                <a:solidFill>
                  <a:srgbClr val="0070C0"/>
                </a:solidFill>
              </a:rPr>
              <a:t>Valeurs usuelles dans le sang chez l’adulte</a:t>
            </a:r>
            <a:endParaRPr/>
          </a:p>
          <a:p>
            <a:pPr indent="-342900" lvl="0" marL="34290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fr-FR" sz="2000"/>
              <a:t> </a:t>
            </a:r>
            <a:r>
              <a:rPr b="1" i="1" lang="fr-FR" sz="2000">
                <a:solidFill>
                  <a:srgbClr val="7030A0"/>
                </a:solidFill>
              </a:rPr>
              <a:t>Catécholamines</a:t>
            </a:r>
            <a:r>
              <a:rPr lang="fr-FR" sz="2000"/>
              <a:t>:</a:t>
            </a:r>
            <a:endParaRPr/>
          </a:p>
          <a:p>
            <a:pPr indent="-342900" lvl="0" marL="34290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fr-FR" sz="2000"/>
              <a:t>– </a:t>
            </a:r>
            <a:r>
              <a:rPr b="1" i="1" lang="fr-FR" sz="2000">
                <a:solidFill>
                  <a:srgbClr val="00B050"/>
                </a:solidFill>
              </a:rPr>
              <a:t>Adrénaline: </a:t>
            </a:r>
            <a:r>
              <a:rPr b="1" i="1" lang="fr-FR" sz="2000">
                <a:solidFill>
                  <a:srgbClr val="FF0000"/>
                </a:solidFill>
              </a:rPr>
              <a:t>&lt; 300 ng/litre</a:t>
            </a:r>
            <a:endParaRPr/>
          </a:p>
          <a:p>
            <a:pPr indent="-342900" lvl="0" marL="342900" rtl="0" algn="ctr">
              <a:spcBef>
                <a:spcPts val="400"/>
              </a:spcBef>
              <a:spcAft>
                <a:spcPts val="0"/>
              </a:spcAft>
              <a:buClr>
                <a:srgbClr val="00B050"/>
              </a:buClr>
              <a:buSzPts val="2000"/>
              <a:buNone/>
            </a:pPr>
            <a:r>
              <a:rPr b="1" i="1" lang="fr-FR" sz="2000">
                <a:solidFill>
                  <a:srgbClr val="00B050"/>
                </a:solidFill>
              </a:rPr>
              <a:t>– Noradrénaline: </a:t>
            </a:r>
            <a:r>
              <a:rPr b="1" i="1" lang="fr-FR" sz="2000">
                <a:solidFill>
                  <a:srgbClr val="FF0000"/>
                </a:solidFill>
              </a:rPr>
              <a:t>&lt; 800 ng/litre</a:t>
            </a:r>
            <a:endParaRPr/>
          </a:p>
          <a:p>
            <a:pPr indent="-342900" lvl="0" marL="342900" rtl="0" algn="ctr">
              <a:spcBef>
                <a:spcPts val="400"/>
              </a:spcBef>
              <a:spcAft>
                <a:spcPts val="0"/>
              </a:spcAft>
              <a:buClr>
                <a:srgbClr val="00B050"/>
              </a:buClr>
              <a:buSzPts val="2000"/>
              <a:buNone/>
            </a:pPr>
            <a:r>
              <a:rPr b="1" i="1" lang="fr-FR" sz="2000">
                <a:solidFill>
                  <a:srgbClr val="00B050"/>
                </a:solidFill>
              </a:rPr>
              <a:t>– Dopamine: </a:t>
            </a:r>
            <a:r>
              <a:rPr b="1" i="1" lang="fr-FR" sz="2000">
                <a:solidFill>
                  <a:srgbClr val="FF0000"/>
                </a:solidFill>
              </a:rPr>
              <a:t>&lt; 200 ng/litre</a:t>
            </a:r>
            <a:endParaRPr b="1" i="1" sz="2000">
              <a:solidFill>
                <a:srgbClr val="FF0000"/>
              </a:solidFill>
            </a:endParaRPr>
          </a:p>
        </p:txBody>
      </p:sp>
      <p:sp>
        <p:nvSpPr>
          <p:cNvPr id="208" name="Google Shape;208;p22"/>
          <p:cNvSpPr/>
          <p:nvPr/>
        </p:nvSpPr>
        <p:spPr>
          <a:xfrm>
            <a:off x="928662" y="2500306"/>
            <a:ext cx="7143800" cy="28623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800"/>
              <a:buFont typeface="Calibri"/>
              <a:buNone/>
            </a:pPr>
            <a:r>
              <a:rPr b="1" i="0" lang="fr-FR" sz="18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Exploration dynamique (peu utilisée)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fr-FR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• </a:t>
            </a:r>
            <a:r>
              <a:rPr b="1" i="1" lang="fr-FR" sz="1800" u="none" cap="none" strike="noStrike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Test d’inhibition à la clonidine</a:t>
            </a:r>
            <a:r>
              <a:rPr b="0" i="0" lang="fr-FR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fr-FR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</a:t>
            </a:r>
            <a:r>
              <a:rPr b="1" i="1" lang="fr-FR" sz="1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Positif</a:t>
            </a:r>
            <a:r>
              <a:rPr b="0" i="0" lang="fr-FR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fr-FR" sz="1800" u="none" cap="none" strike="noStrik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(    de la TA) </a:t>
            </a:r>
            <a:r>
              <a:rPr b="1" i="1" lang="fr-FR" sz="1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si HTA non tumorale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fr-FR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</a:t>
            </a:r>
            <a:r>
              <a:rPr b="1" i="1" lang="fr-FR" sz="1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Négatif</a:t>
            </a:r>
            <a:r>
              <a:rPr b="0" i="0" lang="fr-FR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1" lang="fr-FR" sz="1800" u="none" cap="none" strike="noStrik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(pas de    de la TA)</a:t>
            </a:r>
            <a:r>
              <a:rPr b="0" i="0" lang="fr-FR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1" lang="fr-FR" sz="1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si HTA d’origine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Calibri"/>
              <a:buNone/>
            </a:pPr>
            <a:r>
              <a:rPr b="1" i="1" lang="fr-FR" sz="1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   tumorale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fr-FR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• </a:t>
            </a:r>
            <a:r>
              <a:rPr b="1" i="1" lang="fr-FR" sz="1800" u="none" cap="none" strike="noStrike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Tests de stimulation</a:t>
            </a:r>
            <a:r>
              <a:rPr b="0" i="0" lang="fr-FR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fr-FR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</a:t>
            </a:r>
            <a:r>
              <a:rPr b="1" i="1" lang="fr-FR" sz="1800" u="none" cap="none" strike="noStrik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Dangereux surtout qu’il y a déjà une HTA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fr-FR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Ex: </a:t>
            </a:r>
            <a:r>
              <a:rPr b="0" i="0" lang="fr-FR" sz="1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test à l’histamine</a:t>
            </a:r>
            <a:endParaRPr b="0" i="0" sz="1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09" name="Google Shape;209;p22"/>
          <p:cNvCxnSpPr/>
          <p:nvPr/>
        </p:nvCxnSpPr>
        <p:spPr>
          <a:xfrm>
            <a:off x="3500430" y="3643314"/>
            <a:ext cx="144016" cy="288032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210" name="Google Shape;210;p22"/>
          <p:cNvCxnSpPr/>
          <p:nvPr/>
        </p:nvCxnSpPr>
        <p:spPr>
          <a:xfrm>
            <a:off x="4071934" y="3857628"/>
            <a:ext cx="144016" cy="288032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med" w="med" type="stealth"/>
          </a:ln>
        </p:spPr>
      </p:cxn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23"/>
          <p:cNvSpPr txBox="1"/>
          <p:nvPr>
            <p:ph type="title"/>
          </p:nvPr>
        </p:nvSpPr>
        <p:spPr>
          <a:xfrm>
            <a:off x="457200" y="274638"/>
            <a:ext cx="8229600" cy="58259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libri"/>
              <a:buNone/>
            </a:pPr>
            <a:r>
              <a:rPr b="1" lang="fr-FR" sz="2000">
                <a:solidFill>
                  <a:srgbClr val="FF0000"/>
                </a:solidFill>
              </a:rPr>
              <a:t>Pathologies</a:t>
            </a:r>
            <a:endParaRPr b="1" sz="2000">
              <a:solidFill>
                <a:srgbClr val="FF0000"/>
              </a:solidFill>
            </a:endParaRPr>
          </a:p>
        </p:txBody>
      </p:sp>
      <p:sp>
        <p:nvSpPr>
          <p:cNvPr id="216" name="Google Shape;216;p23"/>
          <p:cNvSpPr txBox="1"/>
          <p:nvPr>
            <p:ph idx="1" type="body"/>
          </p:nvPr>
        </p:nvSpPr>
        <p:spPr>
          <a:xfrm>
            <a:off x="457200" y="785794"/>
            <a:ext cx="8229600" cy="57864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Char char="•"/>
            </a:pPr>
            <a:r>
              <a:rPr lang="fr-FR" sz="2000">
                <a:solidFill>
                  <a:srgbClr val="FF0000"/>
                </a:solidFill>
              </a:rPr>
              <a:t>•</a:t>
            </a:r>
            <a:r>
              <a:rPr b="1" lang="fr-FR" sz="2000" u="sng">
                <a:solidFill>
                  <a:srgbClr val="FF0000"/>
                </a:solidFill>
              </a:rPr>
              <a:t>1) Phéochromocytome</a:t>
            </a:r>
            <a:r>
              <a:rPr b="1" lang="fr-FR" sz="2000" u="sng"/>
              <a:t> :</a:t>
            </a:r>
            <a:r>
              <a:rPr lang="fr-FR" sz="2000"/>
              <a:t> </a:t>
            </a:r>
            <a:endParaRPr/>
          </a:p>
          <a:p>
            <a:pPr indent="-342900" lvl="0" marL="342900" rtl="0" algn="ctr">
              <a:spcBef>
                <a:spcPts val="407"/>
              </a:spcBef>
              <a:spcAft>
                <a:spcPts val="0"/>
              </a:spcAft>
              <a:buClr>
                <a:srgbClr val="0070C0"/>
              </a:buClr>
              <a:buSzPct val="100000"/>
              <a:buChar char="•"/>
            </a:pPr>
            <a:r>
              <a:rPr b="1" i="1" lang="fr-FR" sz="2200">
                <a:solidFill>
                  <a:srgbClr val="0070C0"/>
                </a:solidFill>
              </a:rPr>
              <a:t>Tumeurs secondaires à la prolifération de cellules chromaffines chez l’adulte à l’origine d’une HTA.</a:t>
            </a:r>
            <a:endParaRPr/>
          </a:p>
          <a:p>
            <a:pPr indent="-213677" lvl="0" marL="342900" rtl="0" algn="l"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2200"/>
          </a:p>
          <a:p>
            <a:pPr indent="-342900" lvl="0" marL="342900" rtl="0" algn="ctr">
              <a:spcBef>
                <a:spcPts val="370"/>
              </a:spcBef>
              <a:spcAft>
                <a:spcPts val="0"/>
              </a:spcAft>
              <a:buClr>
                <a:srgbClr val="E36C09"/>
              </a:buClr>
              <a:buSzPct val="100000"/>
              <a:buChar char="•"/>
            </a:pPr>
            <a:r>
              <a:rPr b="1" i="1" lang="fr-FR" sz="2000">
                <a:solidFill>
                  <a:srgbClr val="E36C09"/>
                </a:solidFill>
              </a:rPr>
              <a:t>Tumeur développée  à partir des cellules chromaffine</a:t>
            </a:r>
            <a:r>
              <a:rPr lang="fr-FR" sz="2000"/>
              <a:t> </a:t>
            </a:r>
            <a:endParaRPr/>
          </a:p>
          <a:p>
            <a:pPr indent="-342900" lvl="0" marL="342900" rtl="0" algn="l">
              <a:spcBef>
                <a:spcPts val="370"/>
              </a:spcBef>
              <a:spcAft>
                <a:spcPts val="0"/>
              </a:spcAft>
              <a:buClr>
                <a:srgbClr val="00B050"/>
              </a:buClr>
              <a:buSzPct val="100000"/>
              <a:buChar char="•"/>
            </a:pPr>
            <a:r>
              <a:rPr b="1" i="1" lang="fr-FR" sz="2000">
                <a:solidFill>
                  <a:srgbClr val="00B050"/>
                </a:solidFill>
              </a:rPr>
              <a:t>90% sont bénignes</a:t>
            </a:r>
            <a:r>
              <a:rPr lang="fr-FR" sz="2000"/>
              <a:t>  </a:t>
            </a:r>
            <a:r>
              <a:rPr b="1" i="1" lang="fr-FR" sz="2000">
                <a:solidFill>
                  <a:srgbClr val="7030A0"/>
                </a:solidFill>
              </a:rPr>
              <a:t>=&gt; traitement chirurgical</a:t>
            </a:r>
            <a:r>
              <a:rPr lang="fr-FR" sz="2000"/>
              <a:t>.</a:t>
            </a:r>
            <a:endParaRPr/>
          </a:p>
          <a:p>
            <a:pPr indent="-342900" lvl="0" marL="342900" rtl="0" algn="l">
              <a:spcBef>
                <a:spcPts val="370"/>
              </a:spcBef>
              <a:spcAft>
                <a:spcPts val="0"/>
              </a:spcAft>
              <a:buClr>
                <a:srgbClr val="00B050"/>
              </a:buClr>
              <a:buSzPct val="100000"/>
              <a:buChar char="•"/>
            </a:pPr>
            <a:r>
              <a:rPr b="1" i="1" lang="fr-FR" sz="2000">
                <a:solidFill>
                  <a:srgbClr val="00B050"/>
                </a:solidFill>
              </a:rPr>
              <a:t>10% sont malignes</a:t>
            </a:r>
            <a:r>
              <a:rPr lang="fr-FR" sz="2000"/>
              <a:t>  </a:t>
            </a:r>
            <a:r>
              <a:rPr b="1" i="1" lang="fr-FR" sz="2000">
                <a:solidFill>
                  <a:srgbClr val="7030A0"/>
                </a:solidFill>
              </a:rPr>
              <a:t>=&gt; chimiothérapie</a:t>
            </a:r>
            <a:r>
              <a:rPr lang="fr-FR" sz="2000"/>
              <a:t>.</a:t>
            </a:r>
            <a:endParaRPr/>
          </a:p>
          <a:p>
            <a:pPr indent="-342900" lvl="0" marL="342900" rtl="0" algn="ctr">
              <a:spcBef>
                <a:spcPts val="370"/>
              </a:spcBef>
              <a:spcAft>
                <a:spcPts val="0"/>
              </a:spcAft>
              <a:buClr>
                <a:srgbClr val="FF0000"/>
              </a:buClr>
              <a:buSzPct val="100000"/>
              <a:buChar char="•"/>
            </a:pPr>
            <a:r>
              <a:rPr b="1" i="1" lang="fr-FR" sz="2000">
                <a:solidFill>
                  <a:srgbClr val="FF0000"/>
                </a:solidFill>
              </a:rPr>
              <a:t>Clinique </a:t>
            </a:r>
            <a:r>
              <a:rPr lang="fr-FR" sz="2000"/>
              <a:t>:</a:t>
            </a:r>
            <a:endParaRPr/>
          </a:p>
          <a:p>
            <a:pPr indent="-342900" lvl="0" marL="342900" rtl="0" algn="ctr">
              <a:spcBef>
                <a:spcPts val="370"/>
              </a:spcBef>
              <a:spcAft>
                <a:spcPts val="0"/>
              </a:spcAft>
              <a:buClr>
                <a:srgbClr val="7030A0"/>
              </a:buClr>
              <a:buSzPct val="100000"/>
              <a:buChar char="•"/>
            </a:pPr>
            <a:r>
              <a:rPr b="1" i="1" lang="fr-FR" sz="2000">
                <a:solidFill>
                  <a:srgbClr val="7030A0"/>
                </a:solidFill>
              </a:rPr>
              <a:t>céphalée, sueur, tachycardie et chez les hypertendus (surtout chez le jeune).</a:t>
            </a:r>
            <a:endParaRPr/>
          </a:p>
          <a:p>
            <a:pPr indent="-225425" lvl="0" marL="342900" rtl="0" algn="l">
              <a:spcBef>
                <a:spcPts val="37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2000"/>
          </a:p>
          <a:p>
            <a:pPr indent="-342900" lvl="0" marL="342900" rtl="0" algn="ctr">
              <a:spcBef>
                <a:spcPts val="407"/>
              </a:spcBef>
              <a:spcAft>
                <a:spcPts val="0"/>
              </a:spcAft>
              <a:buClr>
                <a:srgbClr val="00B050"/>
              </a:buClr>
              <a:buSzPct val="100000"/>
              <a:buChar char="•"/>
            </a:pPr>
            <a:r>
              <a:rPr b="1" lang="fr-FR" sz="2200">
                <a:solidFill>
                  <a:srgbClr val="00B050"/>
                </a:solidFill>
              </a:rPr>
              <a:t>Localisation </a:t>
            </a:r>
            <a:r>
              <a:rPr b="1" lang="fr-FR" sz="2200"/>
              <a:t>:</a:t>
            </a:r>
            <a:r>
              <a:rPr lang="fr-FR" sz="2200"/>
              <a:t> </a:t>
            </a:r>
            <a:r>
              <a:rPr b="1" i="1" lang="fr-FR" sz="2200">
                <a:solidFill>
                  <a:srgbClr val="00B0F0"/>
                </a:solidFill>
              </a:rPr>
              <a:t>15% Extra-surénalienne.</a:t>
            </a:r>
            <a:endParaRPr/>
          </a:p>
          <a:p>
            <a:pPr indent="-342900" lvl="0" marL="342900" rtl="0" algn="ctr">
              <a:spcBef>
                <a:spcPts val="407"/>
              </a:spcBef>
              <a:spcAft>
                <a:spcPts val="0"/>
              </a:spcAft>
              <a:buClr>
                <a:srgbClr val="00B0F0"/>
              </a:buClr>
              <a:buSzPct val="100000"/>
              <a:buChar char="•"/>
            </a:pPr>
            <a:r>
              <a:rPr b="1" i="1" lang="fr-FR" sz="2200">
                <a:solidFill>
                  <a:srgbClr val="00B0F0"/>
                </a:solidFill>
              </a:rPr>
              <a:t>                    85% Surénalienne</a:t>
            </a:r>
            <a:r>
              <a:rPr lang="fr-FR" sz="2200"/>
              <a:t>.</a:t>
            </a:r>
            <a:endParaRPr/>
          </a:p>
          <a:p>
            <a:pPr indent="-213677" lvl="0" marL="342900" rtl="0" algn="ctr"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b="1" i="1" sz="2200">
              <a:solidFill>
                <a:srgbClr val="FF0000"/>
              </a:solidFill>
            </a:endParaRPr>
          </a:p>
          <a:p>
            <a:pPr indent="-342900" lvl="0" marL="342900" rtl="0" algn="ctr">
              <a:spcBef>
                <a:spcPts val="407"/>
              </a:spcBef>
              <a:spcAft>
                <a:spcPts val="0"/>
              </a:spcAft>
              <a:buClr>
                <a:srgbClr val="FF0000"/>
              </a:buClr>
              <a:buSzPct val="100000"/>
              <a:buChar char="•"/>
            </a:pPr>
            <a:r>
              <a:rPr b="1" i="1" lang="fr-FR" sz="2200">
                <a:solidFill>
                  <a:srgbClr val="FF0000"/>
                </a:solidFill>
              </a:rPr>
              <a:t>Biologiquement : [NA]&gt;4nm/l et [A]&gt;2nm/l.</a:t>
            </a:r>
            <a:endParaRPr/>
          </a:p>
          <a:p>
            <a:pPr indent="-342900" lvl="0" marL="342900" rtl="0" algn="l">
              <a:spcBef>
                <a:spcPts val="407"/>
              </a:spcBef>
              <a:spcAft>
                <a:spcPts val="0"/>
              </a:spcAft>
              <a:buClr>
                <a:srgbClr val="00B050"/>
              </a:buClr>
              <a:buSzPct val="100000"/>
              <a:buChar char="•"/>
            </a:pPr>
            <a:r>
              <a:rPr b="1" i="1" lang="fr-FR" sz="2200">
                <a:solidFill>
                  <a:srgbClr val="00B050"/>
                </a:solidFill>
              </a:rPr>
              <a:t>Localisation médullaire</a:t>
            </a:r>
            <a:r>
              <a:rPr lang="fr-FR" sz="2200"/>
              <a:t> : </a:t>
            </a:r>
            <a:r>
              <a:rPr b="1" lang="fr-FR" sz="2200">
                <a:solidFill>
                  <a:srgbClr val="0070C0"/>
                </a:solidFill>
              </a:rPr>
              <a:t>NA</a:t>
            </a:r>
            <a:r>
              <a:rPr lang="fr-FR" sz="2200"/>
              <a:t> </a:t>
            </a:r>
            <a:r>
              <a:rPr b="1" lang="fr-FR" sz="2200">
                <a:solidFill>
                  <a:srgbClr val="7030A0"/>
                </a:solidFill>
              </a:rPr>
              <a:t>normal</a:t>
            </a:r>
            <a:r>
              <a:rPr lang="fr-FR" sz="2200"/>
              <a:t> et </a:t>
            </a:r>
            <a:r>
              <a:rPr b="1" lang="fr-FR" sz="2200">
                <a:solidFill>
                  <a:srgbClr val="0070C0"/>
                </a:solidFill>
              </a:rPr>
              <a:t>A</a:t>
            </a:r>
            <a:r>
              <a:rPr lang="fr-FR" sz="2200"/>
              <a:t> </a:t>
            </a:r>
            <a:r>
              <a:rPr b="1" lang="fr-FR" sz="2200">
                <a:solidFill>
                  <a:srgbClr val="7030A0"/>
                </a:solidFill>
              </a:rPr>
              <a:t>élevé</a:t>
            </a:r>
            <a:r>
              <a:rPr lang="fr-FR" sz="2200"/>
              <a:t>.</a:t>
            </a:r>
            <a:endParaRPr/>
          </a:p>
          <a:p>
            <a:pPr indent="-342900" lvl="0" marL="342900" rtl="0" algn="l">
              <a:spcBef>
                <a:spcPts val="444"/>
              </a:spcBef>
              <a:spcAft>
                <a:spcPts val="0"/>
              </a:spcAft>
              <a:buClr>
                <a:srgbClr val="00B050"/>
              </a:buClr>
              <a:buSzPct val="100000"/>
              <a:buChar char="•"/>
            </a:pPr>
            <a:r>
              <a:rPr b="1" i="1" lang="fr-FR" sz="2200">
                <a:solidFill>
                  <a:srgbClr val="00B050"/>
                </a:solidFill>
              </a:rPr>
              <a:t>Localisation extra médullaire</a:t>
            </a:r>
            <a:r>
              <a:rPr lang="fr-FR" sz="2200"/>
              <a:t> : </a:t>
            </a:r>
            <a:r>
              <a:rPr b="1" lang="fr-FR" sz="2200">
                <a:solidFill>
                  <a:srgbClr val="0070C0"/>
                </a:solidFill>
              </a:rPr>
              <a:t>NA</a:t>
            </a:r>
            <a:r>
              <a:rPr lang="fr-FR" sz="2200"/>
              <a:t> </a:t>
            </a:r>
            <a:r>
              <a:rPr b="1" lang="fr-FR" sz="2200">
                <a:solidFill>
                  <a:srgbClr val="7030A0"/>
                </a:solidFill>
              </a:rPr>
              <a:t>élevé</a:t>
            </a:r>
            <a:r>
              <a:rPr lang="fr-FR" sz="2200"/>
              <a:t> et </a:t>
            </a:r>
            <a:r>
              <a:rPr b="1" lang="fr-FR" sz="2200">
                <a:solidFill>
                  <a:srgbClr val="0070C0"/>
                </a:solidFill>
              </a:rPr>
              <a:t>A</a:t>
            </a:r>
            <a:r>
              <a:rPr lang="fr-FR" sz="2200"/>
              <a:t> </a:t>
            </a:r>
            <a:r>
              <a:rPr b="1" lang="fr-FR" sz="2200">
                <a:solidFill>
                  <a:srgbClr val="7030A0"/>
                </a:solidFill>
              </a:rPr>
              <a:t>normal</a:t>
            </a:r>
            <a:r>
              <a:rPr lang="fr-FR" sz="2200"/>
              <a:t>.</a:t>
            </a:r>
            <a:r>
              <a:rPr lang="fr-FR" sz="2400"/>
              <a:t> </a:t>
            </a:r>
            <a:endParaRPr/>
          </a:p>
          <a:p>
            <a:pPr indent="-342900" lvl="0" marL="342900" rtl="0" algn="ctr">
              <a:spcBef>
                <a:spcPts val="444"/>
              </a:spcBef>
              <a:spcAft>
                <a:spcPts val="0"/>
              </a:spcAft>
              <a:buClr>
                <a:srgbClr val="FF0000"/>
              </a:buClr>
              <a:buSzPct val="100000"/>
              <a:buChar char="•"/>
            </a:pPr>
            <a:r>
              <a:rPr b="1" lang="fr-FR" sz="2400">
                <a:solidFill>
                  <a:srgbClr val="FF0000"/>
                </a:solidFill>
              </a:rPr>
              <a:t>Stratégie diagnostique</a:t>
            </a:r>
            <a:r>
              <a:rPr lang="fr-FR" sz="2400"/>
              <a:t>: </a:t>
            </a:r>
            <a:endParaRPr/>
          </a:p>
          <a:p>
            <a:pPr indent="-342900" lvl="0" marL="342900" rtl="0" algn="ctr"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fr-FR" sz="2400"/>
              <a:t>d’abord doser </a:t>
            </a:r>
            <a:r>
              <a:rPr b="1" i="1" lang="fr-FR" sz="2400">
                <a:solidFill>
                  <a:srgbClr val="7030A0"/>
                </a:solidFill>
              </a:rPr>
              <a:t>les métanéphrines urinaires ou plasmatiques</a:t>
            </a:r>
            <a:r>
              <a:rPr lang="fr-FR" sz="2400"/>
              <a:t> puis </a:t>
            </a:r>
            <a:r>
              <a:rPr b="1" i="1" lang="fr-FR" sz="2400">
                <a:solidFill>
                  <a:srgbClr val="00B0F0"/>
                </a:solidFill>
              </a:rPr>
              <a:t>les catécholamines</a:t>
            </a:r>
            <a:r>
              <a:rPr lang="fr-FR" sz="2400"/>
              <a:t>, puis </a:t>
            </a:r>
            <a:r>
              <a:rPr b="1" i="1" lang="fr-FR" sz="2400">
                <a:solidFill>
                  <a:srgbClr val="00B050"/>
                </a:solidFill>
              </a:rPr>
              <a:t>VMA</a:t>
            </a:r>
            <a:r>
              <a:rPr lang="fr-FR" sz="2400"/>
              <a:t>.</a:t>
            </a:r>
            <a:endParaRPr sz="2200"/>
          </a:p>
          <a:p>
            <a:pPr indent="-213677" lvl="0" marL="342900" rtl="0" algn="l"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2200"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24"/>
          <p:cNvSpPr txBox="1"/>
          <p:nvPr>
            <p:ph type="title"/>
          </p:nvPr>
        </p:nvSpPr>
        <p:spPr>
          <a:xfrm>
            <a:off x="457200" y="274638"/>
            <a:ext cx="8229600" cy="5111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libri"/>
              <a:buNone/>
            </a:pPr>
            <a:r>
              <a:rPr b="1" lang="fr-FR" sz="2000">
                <a:solidFill>
                  <a:srgbClr val="FF0000"/>
                </a:solidFill>
              </a:rPr>
              <a:t>Pathologies</a:t>
            </a:r>
            <a:endParaRPr sz="2000">
              <a:solidFill>
                <a:srgbClr val="FF0000"/>
              </a:solidFill>
            </a:endParaRPr>
          </a:p>
        </p:txBody>
      </p:sp>
      <p:sp>
        <p:nvSpPr>
          <p:cNvPr id="222" name="Google Shape;222;p24"/>
          <p:cNvSpPr txBox="1"/>
          <p:nvPr>
            <p:ph idx="1" type="body"/>
          </p:nvPr>
        </p:nvSpPr>
        <p:spPr>
          <a:xfrm>
            <a:off x="457200" y="928670"/>
            <a:ext cx="8229600" cy="56436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60000"/>
              <a:buNone/>
            </a:pPr>
            <a:r>
              <a:rPr lang="fr-FR"/>
              <a:t> </a:t>
            </a:r>
            <a:r>
              <a:rPr b="1" lang="fr-FR" sz="2000">
                <a:solidFill>
                  <a:srgbClr val="FF0000"/>
                </a:solidFill>
              </a:rPr>
              <a:t>Neuroblastomes</a:t>
            </a:r>
            <a:endParaRPr b="1" sz="2000">
              <a:solidFill>
                <a:srgbClr val="FF0000"/>
              </a:solidFill>
            </a:endParaRPr>
          </a:p>
          <a:p>
            <a:pPr indent="-342900" lvl="0" marL="342900" rtl="0" algn="l">
              <a:spcBef>
                <a:spcPts val="370"/>
              </a:spcBef>
              <a:spcAft>
                <a:spcPts val="0"/>
              </a:spcAft>
              <a:buClr>
                <a:srgbClr val="FF0000"/>
              </a:buClr>
              <a:buSzPct val="100000"/>
              <a:buChar char="•"/>
            </a:pPr>
            <a:r>
              <a:rPr b="1" lang="fr-FR" sz="2000" u="sng">
                <a:solidFill>
                  <a:srgbClr val="FF0000"/>
                </a:solidFill>
              </a:rPr>
              <a:t>2) Neuroblaste :</a:t>
            </a:r>
            <a:r>
              <a:rPr lang="fr-FR" sz="2000">
                <a:solidFill>
                  <a:srgbClr val="FF0000"/>
                </a:solidFill>
              </a:rPr>
              <a:t> </a:t>
            </a:r>
            <a:endParaRPr/>
          </a:p>
          <a:p>
            <a:pPr indent="-342900" lvl="0" marL="342900" rtl="0" algn="ctr">
              <a:spcBef>
                <a:spcPts val="370"/>
              </a:spcBef>
              <a:spcAft>
                <a:spcPts val="0"/>
              </a:spcAft>
              <a:buClr>
                <a:srgbClr val="0070C0"/>
              </a:buClr>
              <a:buSzPct val="100000"/>
              <a:buChar char="•"/>
            </a:pPr>
            <a:r>
              <a:rPr b="1" i="1" lang="fr-FR" sz="2000">
                <a:solidFill>
                  <a:srgbClr val="0070C0"/>
                </a:solidFill>
              </a:rPr>
              <a:t>Tumeur maligne du jeune enfant apparaisse entre 3mois et 5mois se développe  a partir des cellules des crêtes neurales (origine des ganglions sympathiques et médullosurrénale).</a:t>
            </a:r>
            <a:endParaRPr/>
          </a:p>
          <a:p>
            <a:pPr indent="-225425" lvl="0" marL="342900" rtl="0" algn="ctr">
              <a:spcBef>
                <a:spcPts val="37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b="1" i="1" sz="2000">
              <a:solidFill>
                <a:srgbClr val="0070C0"/>
              </a:solidFill>
            </a:endParaRPr>
          </a:p>
          <a:p>
            <a:pPr indent="-342900" lvl="0" marL="342900" rtl="0" algn="l">
              <a:spcBef>
                <a:spcPts val="370"/>
              </a:spcBef>
              <a:spcAft>
                <a:spcPts val="0"/>
              </a:spcAft>
              <a:buClr>
                <a:srgbClr val="00B050"/>
              </a:buClr>
              <a:buSzPct val="100000"/>
              <a:buChar char="•"/>
            </a:pPr>
            <a:r>
              <a:rPr b="1" i="1" lang="fr-FR" sz="2000">
                <a:solidFill>
                  <a:srgbClr val="00B050"/>
                </a:solidFill>
              </a:rPr>
              <a:t>Si on traite avant 1ans la survie a 3ans</a:t>
            </a:r>
            <a:r>
              <a:rPr lang="fr-FR" sz="2000"/>
              <a:t> </a:t>
            </a:r>
            <a:r>
              <a:rPr b="1" lang="fr-FR" sz="2000">
                <a:solidFill>
                  <a:srgbClr val="FF0000"/>
                </a:solidFill>
              </a:rPr>
              <a:t>est</a:t>
            </a:r>
            <a:r>
              <a:rPr lang="fr-FR" sz="2000"/>
              <a:t> </a:t>
            </a:r>
            <a:r>
              <a:rPr b="1" i="1" lang="fr-FR" sz="2000">
                <a:solidFill>
                  <a:srgbClr val="FF0000"/>
                </a:solidFill>
              </a:rPr>
              <a:t>de 75%.</a:t>
            </a:r>
            <a:endParaRPr/>
          </a:p>
          <a:p>
            <a:pPr indent="-342900" lvl="0" marL="342900" rtl="0" algn="l">
              <a:spcBef>
                <a:spcPts val="370"/>
              </a:spcBef>
              <a:spcAft>
                <a:spcPts val="0"/>
              </a:spcAft>
              <a:buClr>
                <a:srgbClr val="00B050"/>
              </a:buClr>
              <a:buSzPct val="100000"/>
              <a:buChar char="•"/>
            </a:pPr>
            <a:r>
              <a:rPr b="1" i="1" lang="fr-FR" sz="2000">
                <a:solidFill>
                  <a:srgbClr val="00B050"/>
                </a:solidFill>
              </a:rPr>
              <a:t>Si on diagnostique après 2ans la survie a 3ans</a:t>
            </a:r>
            <a:r>
              <a:rPr lang="fr-FR" sz="2000"/>
              <a:t> </a:t>
            </a:r>
            <a:r>
              <a:rPr b="1" i="1" lang="fr-FR" sz="2000">
                <a:solidFill>
                  <a:srgbClr val="FF0000"/>
                </a:solidFill>
              </a:rPr>
              <a:t>est de 15%.</a:t>
            </a:r>
            <a:endParaRPr/>
          </a:p>
          <a:p>
            <a:pPr indent="-342900" lvl="0" marL="342900" rtl="0" algn="l">
              <a:spcBef>
                <a:spcPts val="37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fr-FR" sz="2000"/>
              <a:t>Le neuroblaste siége a tous les niveaux mais surtout au niveau rétro périnéal 75%.</a:t>
            </a:r>
            <a:endParaRPr/>
          </a:p>
          <a:p>
            <a:pPr indent="-342900" lvl="0" marL="342900" rtl="0" algn="ctr">
              <a:spcBef>
                <a:spcPts val="370"/>
              </a:spcBef>
              <a:spcAft>
                <a:spcPts val="0"/>
              </a:spcAft>
              <a:buClr>
                <a:srgbClr val="FF0000"/>
              </a:buClr>
              <a:buSzPct val="100000"/>
              <a:buChar char="•"/>
            </a:pPr>
            <a:r>
              <a:rPr b="1" i="1" lang="fr-FR" sz="2000">
                <a:solidFill>
                  <a:srgbClr val="FF0000"/>
                </a:solidFill>
              </a:rPr>
              <a:t> Biologiquement :Dosage de la dopamine qui est élevée de façon massive.</a:t>
            </a:r>
            <a:endParaRPr/>
          </a:p>
          <a:p>
            <a:pPr indent="-225425" lvl="0" marL="342900" rtl="0" algn="l">
              <a:spcBef>
                <a:spcPts val="37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2000"/>
          </a:p>
          <a:p>
            <a:pPr indent="-342900" lvl="0" marL="342900" rtl="0" algn="ctr">
              <a:spcBef>
                <a:spcPts val="444"/>
              </a:spcBef>
              <a:spcAft>
                <a:spcPts val="0"/>
              </a:spcAft>
              <a:buClr>
                <a:srgbClr val="7030A0"/>
              </a:buClr>
              <a:buSzPct val="100000"/>
              <a:buChar char="•"/>
            </a:pPr>
            <a:r>
              <a:rPr b="1" lang="fr-FR" sz="2400">
                <a:solidFill>
                  <a:srgbClr val="7030A0"/>
                </a:solidFill>
              </a:rPr>
              <a:t>- La qualité des urines  </a:t>
            </a:r>
            <a:r>
              <a:rPr b="1" lang="fr-FR" sz="2400">
                <a:solidFill>
                  <a:srgbClr val="00B050"/>
                </a:solidFill>
              </a:rPr>
              <a:t>de 24heures </a:t>
            </a:r>
            <a:r>
              <a:rPr b="1" lang="fr-FR" sz="2400">
                <a:solidFill>
                  <a:srgbClr val="7030A0"/>
                </a:solidFill>
              </a:rPr>
              <a:t>n’est pas facilement réalisable à bas age</a:t>
            </a:r>
            <a:r>
              <a:rPr lang="fr-FR" sz="2400"/>
              <a:t>, </a:t>
            </a:r>
            <a:endParaRPr/>
          </a:p>
          <a:p>
            <a:pPr indent="-342900" lvl="0" marL="342900" rtl="0" algn="ctr">
              <a:spcBef>
                <a:spcPts val="444"/>
              </a:spcBef>
              <a:spcAft>
                <a:spcPts val="0"/>
              </a:spcAft>
              <a:buClr>
                <a:srgbClr val="7030A0"/>
              </a:buClr>
              <a:buSzPct val="100000"/>
              <a:buChar char="•"/>
            </a:pPr>
            <a:r>
              <a:rPr b="1" lang="fr-FR" sz="2400">
                <a:solidFill>
                  <a:srgbClr val="7030A0"/>
                </a:solidFill>
              </a:rPr>
              <a:t>on  recourt au dosage </a:t>
            </a:r>
            <a:r>
              <a:rPr b="1" lang="fr-FR" sz="2400">
                <a:solidFill>
                  <a:srgbClr val="00B050"/>
                </a:solidFill>
              </a:rPr>
              <a:t>des catécholamines </a:t>
            </a:r>
            <a:r>
              <a:rPr b="1" lang="fr-FR" sz="2400">
                <a:solidFill>
                  <a:srgbClr val="7030A0"/>
                </a:solidFill>
              </a:rPr>
              <a:t>dans un échantillon urinaire, </a:t>
            </a:r>
            <a:endParaRPr/>
          </a:p>
          <a:p>
            <a:pPr indent="-342900" lvl="0" marL="342900" rtl="0" algn="ctr">
              <a:spcBef>
                <a:spcPts val="444"/>
              </a:spcBef>
              <a:spcAft>
                <a:spcPts val="0"/>
              </a:spcAft>
              <a:buClr>
                <a:srgbClr val="7030A0"/>
              </a:buClr>
              <a:buSzPct val="100000"/>
              <a:buChar char="•"/>
            </a:pPr>
            <a:r>
              <a:rPr b="1" i="1" lang="fr-FR" sz="2400">
                <a:solidFill>
                  <a:srgbClr val="7030A0"/>
                </a:solidFill>
              </a:rPr>
              <a:t>et on utilise le </a:t>
            </a:r>
            <a:r>
              <a:rPr b="1" i="1" lang="fr-FR" sz="2400">
                <a:solidFill>
                  <a:srgbClr val="00B050"/>
                </a:solidFill>
              </a:rPr>
              <a:t>rapport des concentrations des valeurs </a:t>
            </a:r>
            <a:r>
              <a:rPr b="1" i="1" lang="fr-FR" sz="2400">
                <a:solidFill>
                  <a:srgbClr val="7030A0"/>
                </a:solidFill>
              </a:rPr>
              <a:t>sur la valeur de la </a:t>
            </a:r>
            <a:r>
              <a:rPr b="1" i="1" lang="fr-FR" sz="2400">
                <a:solidFill>
                  <a:srgbClr val="00B050"/>
                </a:solidFill>
              </a:rPr>
              <a:t>créatinine urinaire</a:t>
            </a:r>
            <a:r>
              <a:rPr b="1" i="1" lang="fr-FR" sz="2400">
                <a:solidFill>
                  <a:srgbClr val="7030A0"/>
                </a:solidFill>
              </a:rPr>
              <a:t> ce rapport est généralement </a:t>
            </a:r>
            <a:r>
              <a:rPr b="1" i="1" lang="fr-FR" sz="2400">
                <a:solidFill>
                  <a:srgbClr val="FF0000"/>
                </a:solidFill>
              </a:rPr>
              <a:t>constant</a:t>
            </a:r>
            <a:r>
              <a:rPr b="1" i="1" lang="fr-FR" sz="2400">
                <a:solidFill>
                  <a:srgbClr val="7030A0"/>
                </a:solidFill>
              </a:rPr>
              <a:t>.   </a:t>
            </a:r>
            <a:endParaRPr/>
          </a:p>
          <a:p>
            <a:pPr indent="-342900" lvl="0" marL="342900" rtl="0" algn="ctr">
              <a:spcBef>
                <a:spcPts val="444"/>
              </a:spcBef>
              <a:spcAft>
                <a:spcPts val="0"/>
              </a:spcAft>
              <a:buClr>
                <a:srgbClr val="7030A0"/>
              </a:buClr>
              <a:buSzPct val="100000"/>
              <a:buChar char="•"/>
            </a:pPr>
            <a:r>
              <a:rPr b="1" i="1" lang="fr-FR" sz="2400">
                <a:solidFill>
                  <a:srgbClr val="7030A0"/>
                </a:solidFill>
              </a:rPr>
              <a:t> 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25"/>
          <p:cNvSpPr txBox="1"/>
          <p:nvPr>
            <p:ph type="title"/>
          </p:nvPr>
        </p:nvSpPr>
        <p:spPr>
          <a:xfrm>
            <a:off x="457200" y="274638"/>
            <a:ext cx="8229600" cy="725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libri"/>
              <a:buNone/>
            </a:pPr>
            <a:r>
              <a:rPr b="1" lang="fr-FR" sz="2000">
                <a:solidFill>
                  <a:srgbClr val="FF0000"/>
                </a:solidFill>
              </a:rPr>
              <a:t>Conclusion</a:t>
            </a:r>
            <a:endParaRPr b="1" sz="2000">
              <a:solidFill>
                <a:srgbClr val="FF0000"/>
              </a:solidFill>
            </a:endParaRPr>
          </a:p>
        </p:txBody>
      </p:sp>
      <p:sp>
        <p:nvSpPr>
          <p:cNvPr id="228" name="Google Shape;228;p25"/>
          <p:cNvSpPr txBox="1"/>
          <p:nvPr>
            <p:ph idx="1" type="body"/>
          </p:nvPr>
        </p:nvSpPr>
        <p:spPr>
          <a:xfrm>
            <a:off x="457200" y="1000108"/>
            <a:ext cx="8229600" cy="5429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2000"/>
              <a:buChar char="•"/>
            </a:pPr>
            <a:r>
              <a:rPr b="1" i="1" lang="fr-FR" sz="2000">
                <a:solidFill>
                  <a:srgbClr val="00B050"/>
                </a:solidFill>
              </a:rPr>
              <a:t>Les catécholamines sont des amines dérivées du noyau catéchol </a:t>
            </a:r>
            <a:r>
              <a:rPr lang="fr-FR" sz="2000"/>
              <a:t>: </a:t>
            </a:r>
            <a:endParaRPr/>
          </a:p>
          <a:p>
            <a:pPr indent="-215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/>
          </a:p>
          <a:p>
            <a:pPr indent="-342900" lvl="0" marL="34290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fr-FR" sz="2000"/>
              <a:t>elles comprennent </a:t>
            </a:r>
            <a:r>
              <a:rPr b="1" i="1" lang="fr-FR" sz="2000">
                <a:solidFill>
                  <a:srgbClr val="7030A0"/>
                </a:solidFill>
              </a:rPr>
              <a:t>la dopamine, la noradrénaline, l'adrénaline</a:t>
            </a:r>
            <a:r>
              <a:rPr lang="fr-FR" sz="2000"/>
              <a:t>. </a:t>
            </a:r>
            <a:r>
              <a:rPr b="1" i="1" lang="fr-FR" sz="2000">
                <a:solidFill>
                  <a:srgbClr val="0070C0"/>
                </a:solidFill>
              </a:rPr>
              <a:t>Elles sont dosées dans le sang et l'urine comme marqueurs biologiques de certaines tumeurs neuroendocriniennes</a:t>
            </a:r>
            <a:r>
              <a:rPr lang="fr-FR" sz="2000"/>
              <a:t>, en </a:t>
            </a:r>
            <a:r>
              <a:rPr b="1" i="1" lang="fr-FR" sz="2000">
                <a:solidFill>
                  <a:srgbClr val="FF0000"/>
                </a:solidFill>
              </a:rPr>
              <a:t>particulier le phéochromocytome et le neuroblastome. </a:t>
            </a:r>
            <a:endParaRPr/>
          </a:p>
          <a:p>
            <a:pPr indent="-215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1" i="1" sz="2000">
              <a:solidFill>
                <a:srgbClr val="FF0000"/>
              </a:solidFill>
            </a:endParaRPr>
          </a:p>
          <a:p>
            <a:pPr indent="-215900" lvl="0" marL="34290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1" sz="2000">
              <a:solidFill>
                <a:srgbClr val="C00000"/>
              </a:solidFill>
            </a:endParaRPr>
          </a:p>
          <a:p>
            <a:pPr indent="-342900" lvl="0" marL="342900" rtl="0" algn="ctr">
              <a:spcBef>
                <a:spcPts val="400"/>
              </a:spcBef>
              <a:spcAft>
                <a:spcPts val="0"/>
              </a:spcAft>
              <a:buClr>
                <a:srgbClr val="C00000"/>
              </a:buClr>
              <a:buSzPts val="2000"/>
              <a:buChar char="•"/>
            </a:pPr>
            <a:r>
              <a:rPr b="1" lang="fr-FR" sz="2000">
                <a:solidFill>
                  <a:srgbClr val="C00000"/>
                </a:solidFill>
              </a:rPr>
              <a:t>En pratique courante</a:t>
            </a:r>
            <a:r>
              <a:rPr lang="fr-FR" sz="2000"/>
              <a:t>,</a:t>
            </a:r>
            <a:endParaRPr/>
          </a:p>
          <a:p>
            <a:pPr indent="-342900" lvl="0" marL="34290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fr-FR" sz="2000"/>
              <a:t> </a:t>
            </a:r>
            <a:r>
              <a:rPr b="1" i="1" lang="fr-FR" sz="2000">
                <a:solidFill>
                  <a:srgbClr val="7030A0"/>
                </a:solidFill>
              </a:rPr>
              <a:t>les catécholamines (NA, A, DA), </a:t>
            </a:r>
            <a:r>
              <a:rPr b="1" i="1" lang="fr-FR" sz="2000">
                <a:solidFill>
                  <a:srgbClr val="00B050"/>
                </a:solidFill>
              </a:rPr>
              <a:t>les métabolites acides (VMA, HVA) </a:t>
            </a:r>
            <a:r>
              <a:rPr lang="fr-FR" sz="2000"/>
              <a:t>et </a:t>
            </a:r>
            <a:r>
              <a:rPr b="1" i="1" lang="fr-FR" sz="2000">
                <a:solidFill>
                  <a:srgbClr val="FF0000"/>
                </a:solidFill>
              </a:rPr>
              <a:t>les dérivés méthoxylés (métanéphrines : MN, NMN)</a:t>
            </a:r>
            <a:r>
              <a:rPr lang="fr-FR" sz="2000"/>
              <a:t> sont </a:t>
            </a:r>
            <a:r>
              <a:rPr b="1" i="1" lang="fr-FR" sz="2000">
                <a:solidFill>
                  <a:srgbClr val="00B0F0"/>
                </a:solidFill>
              </a:rPr>
              <a:t>mesurés en utilisant une technique faisant appel à la chromatographie liquide haute performance </a:t>
            </a:r>
            <a:r>
              <a:rPr b="1" i="1" lang="fr-FR" sz="2000">
                <a:solidFill>
                  <a:srgbClr val="7030A0"/>
                </a:solidFill>
              </a:rPr>
              <a:t>(CLHP) </a:t>
            </a:r>
            <a:r>
              <a:rPr b="1" i="1" lang="fr-FR" sz="2000">
                <a:solidFill>
                  <a:srgbClr val="00B0F0"/>
                </a:solidFill>
              </a:rPr>
              <a:t>couplée à une détection électrochimique</a:t>
            </a:r>
            <a:r>
              <a:rPr b="1" i="1" lang="fr-FR">
                <a:solidFill>
                  <a:srgbClr val="00B0F0"/>
                </a:solidFill>
              </a:rPr>
              <a:t>.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4800"/>
              <a:buFont typeface="Calibri"/>
              <a:buNone/>
            </a:pPr>
            <a:r>
              <a:rPr b="1" i="1" lang="fr-FR" sz="4800">
                <a:solidFill>
                  <a:srgbClr val="00B050"/>
                </a:solidFill>
              </a:rPr>
              <a:t>Plan</a:t>
            </a:r>
            <a:endParaRPr b="1" i="1" sz="4800">
              <a:solidFill>
                <a:srgbClr val="00B050"/>
              </a:solidFill>
            </a:endParaRPr>
          </a:p>
        </p:txBody>
      </p:sp>
      <p:sp>
        <p:nvSpPr>
          <p:cNvPr id="96" name="Google Shape;96;p3"/>
          <p:cNvSpPr txBox="1"/>
          <p:nvPr>
            <p:ph idx="1" type="body"/>
          </p:nvPr>
        </p:nvSpPr>
        <p:spPr>
          <a:xfrm>
            <a:off x="457200" y="1600200"/>
            <a:ext cx="8229600" cy="47577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Char char="•"/>
            </a:pPr>
            <a:r>
              <a:rPr b="1" i="1" lang="fr-FR">
                <a:solidFill>
                  <a:srgbClr val="7030A0"/>
                </a:solidFill>
              </a:rPr>
              <a:t>Introduction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rgbClr val="7030A0"/>
              </a:buClr>
              <a:buSzPct val="100000"/>
              <a:buChar char="•"/>
            </a:pPr>
            <a:r>
              <a:rPr b="1" i="1" lang="fr-FR">
                <a:solidFill>
                  <a:srgbClr val="7030A0"/>
                </a:solidFill>
              </a:rPr>
              <a:t>Synthèse des catécholamines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rgbClr val="7030A0"/>
              </a:buClr>
              <a:buSzPct val="100000"/>
              <a:buChar char="•"/>
            </a:pPr>
            <a:r>
              <a:rPr b="1" i="1" lang="fr-FR">
                <a:solidFill>
                  <a:srgbClr val="7030A0"/>
                </a:solidFill>
              </a:rPr>
              <a:t>Stockage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rgbClr val="7030A0"/>
              </a:buClr>
              <a:buSzPct val="100000"/>
              <a:buChar char="•"/>
            </a:pPr>
            <a:r>
              <a:rPr b="1" i="1" lang="fr-FR">
                <a:solidFill>
                  <a:srgbClr val="7030A0"/>
                </a:solidFill>
              </a:rPr>
              <a:t>Régulation de la sécrétion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rgbClr val="7030A0"/>
              </a:buClr>
              <a:buSzPct val="100000"/>
              <a:buChar char="•"/>
            </a:pPr>
            <a:r>
              <a:rPr b="1" i="1" lang="fr-FR">
                <a:solidFill>
                  <a:srgbClr val="7030A0"/>
                </a:solidFill>
              </a:rPr>
              <a:t>Catabolisme des catécholamines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rgbClr val="7030A0"/>
              </a:buClr>
              <a:buSzPct val="100000"/>
              <a:buChar char="•"/>
            </a:pPr>
            <a:r>
              <a:rPr b="1" i="1" lang="fr-FR">
                <a:solidFill>
                  <a:srgbClr val="7030A0"/>
                </a:solidFill>
              </a:rPr>
              <a:t>Effets physiologiques des catécholamines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rgbClr val="7030A0"/>
              </a:buClr>
              <a:buSzPct val="100000"/>
              <a:buChar char="•"/>
            </a:pPr>
            <a:r>
              <a:rPr b="1" i="1" lang="fr-FR">
                <a:solidFill>
                  <a:srgbClr val="7030A0"/>
                </a:solidFill>
              </a:rPr>
              <a:t>Exploration Biochimique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rgbClr val="7030A0"/>
              </a:buClr>
              <a:buSzPct val="100000"/>
              <a:buChar char="•"/>
            </a:pPr>
            <a:r>
              <a:rPr b="1" i="1" lang="fr-FR">
                <a:solidFill>
                  <a:srgbClr val="7030A0"/>
                </a:solidFill>
              </a:rPr>
              <a:t>Pathologies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rgbClr val="7030A0"/>
              </a:buClr>
              <a:buSzPct val="100000"/>
              <a:buChar char="•"/>
            </a:pPr>
            <a:r>
              <a:rPr b="1" i="1" lang="fr-FR">
                <a:solidFill>
                  <a:srgbClr val="7030A0"/>
                </a:solidFill>
              </a:rPr>
              <a:t>Conclusion</a:t>
            </a:r>
            <a:endParaRPr/>
          </a:p>
          <a:p>
            <a:pPr indent="-15494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fr-FR"/>
              <a:t>Introduction</a:t>
            </a:r>
            <a:endParaRPr b="1"/>
          </a:p>
        </p:txBody>
      </p:sp>
      <p:sp>
        <p:nvSpPr>
          <p:cNvPr id="102" name="Google Shape;102;p4"/>
          <p:cNvSpPr txBox="1"/>
          <p:nvPr>
            <p:ph idx="1" type="body"/>
          </p:nvPr>
        </p:nvSpPr>
        <p:spPr>
          <a:xfrm>
            <a:off x="357158" y="1285860"/>
            <a:ext cx="8229600" cy="525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2800"/>
              <a:buChar char="•"/>
            </a:pPr>
            <a:r>
              <a:rPr b="1" i="1" lang="fr-FR" sz="2800">
                <a:solidFill>
                  <a:srgbClr val="7030A0"/>
                </a:solidFill>
              </a:rPr>
              <a:t>Les catécholamines  </a:t>
            </a:r>
            <a:r>
              <a:rPr i="1" lang="fr-FR" sz="2800"/>
              <a:t>groupent l’ensemble des substances biologiques constituées d’un </a:t>
            </a:r>
            <a:r>
              <a:rPr b="1" i="1" lang="fr-FR" sz="2800">
                <a:solidFill>
                  <a:srgbClr val="00B0F0"/>
                </a:solidFill>
              </a:rPr>
              <a:t>noyau catéchol </a:t>
            </a:r>
            <a:r>
              <a:rPr i="1" lang="fr-FR" sz="2800"/>
              <a:t>auquel est fixé une </a:t>
            </a:r>
            <a:r>
              <a:rPr b="1" i="1" lang="fr-FR" sz="2800">
                <a:solidFill>
                  <a:srgbClr val="76923C"/>
                </a:solidFill>
              </a:rPr>
              <a:t>chaine latérale aminée</a:t>
            </a:r>
            <a:r>
              <a:rPr i="1" lang="fr-FR" sz="2800"/>
              <a:t>.</a:t>
            </a:r>
            <a:endParaRPr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i="1" lang="fr-FR" sz="2800"/>
              <a:t> </a:t>
            </a:r>
            <a:endParaRPr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rgbClr val="76923C"/>
              </a:buClr>
              <a:buSzPts val="2800"/>
              <a:buChar char="•"/>
            </a:pPr>
            <a:r>
              <a:rPr b="1" i="1" lang="fr-FR" sz="2800">
                <a:solidFill>
                  <a:srgbClr val="76923C"/>
                </a:solidFill>
              </a:rPr>
              <a:t>Synthétisés et sécrétés </a:t>
            </a:r>
            <a:r>
              <a:rPr i="1" lang="fr-FR" sz="2800"/>
              <a:t>dans </a:t>
            </a:r>
            <a:r>
              <a:rPr b="1" i="1" lang="fr-FR" sz="2800">
                <a:solidFill>
                  <a:srgbClr val="FF0000"/>
                </a:solidFill>
              </a:rPr>
              <a:t>le système nerveux central, la médullosurrénale et les terminaisons nerveuses sympathiques.</a:t>
            </a:r>
            <a:endParaRPr/>
          </a:p>
          <a:p>
            <a:pPr indent="-1651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b="1" i="1" sz="2800">
              <a:solidFill>
                <a:srgbClr val="FF0000"/>
              </a:solidFill>
            </a:endParaRPr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i="1" lang="fr-FR" sz="2800"/>
              <a:t>Elles sont synthétisées à partir d’un acide aminé, </a:t>
            </a:r>
            <a:r>
              <a:rPr b="1" i="1" lang="fr-FR" sz="2800">
                <a:solidFill>
                  <a:srgbClr val="7030A0"/>
                </a:solidFill>
              </a:rPr>
              <a:t>la phénylalanine</a:t>
            </a:r>
            <a:r>
              <a:rPr b="1" i="1" lang="fr-FR" sz="2250">
                <a:solidFill>
                  <a:srgbClr val="7030A0"/>
                </a:solidFill>
              </a:rPr>
              <a:t>.</a:t>
            </a:r>
            <a:endParaRPr b="1" i="1" sz="225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fr-FR"/>
              <a:t>Introduction</a:t>
            </a:r>
            <a:endParaRPr b="1"/>
          </a:p>
        </p:txBody>
      </p:sp>
      <p:sp>
        <p:nvSpPr>
          <p:cNvPr id="108" name="Google Shape;108;p5"/>
          <p:cNvSpPr txBox="1"/>
          <p:nvPr>
            <p:ph idx="1" type="body"/>
          </p:nvPr>
        </p:nvSpPr>
        <p:spPr>
          <a:xfrm>
            <a:off x="285720" y="1357298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fr-FR"/>
              <a:t>Il existe </a:t>
            </a:r>
            <a:r>
              <a:rPr b="1" i="1" lang="fr-FR">
                <a:solidFill>
                  <a:srgbClr val="7030A0"/>
                </a:solidFill>
              </a:rPr>
              <a:t>trois catécholamines principales</a:t>
            </a:r>
            <a:r>
              <a:rPr lang="fr-FR"/>
              <a:t> :</a:t>
            </a:r>
            <a:endParaRPr/>
          </a:p>
          <a:p>
            <a:pPr indent="-17018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Char char="-"/>
            </a:pPr>
            <a:r>
              <a:rPr b="1" i="1" lang="fr-FR">
                <a:solidFill>
                  <a:srgbClr val="FF0000"/>
                </a:solidFill>
              </a:rPr>
              <a:t>La dopamine</a:t>
            </a:r>
            <a:r>
              <a:rPr lang="fr-FR"/>
              <a:t>: neurotransmetteur situé dans la partie </a:t>
            </a:r>
            <a:r>
              <a:rPr b="1" i="1" lang="fr-FR">
                <a:solidFill>
                  <a:srgbClr val="00B050"/>
                </a:solidFill>
              </a:rPr>
              <a:t>du cerveau</a:t>
            </a:r>
            <a:r>
              <a:rPr b="1" i="1" lang="fr-FR">
                <a:solidFill>
                  <a:srgbClr val="FF0000"/>
                </a:solidFill>
              </a:rPr>
              <a:t> </a:t>
            </a:r>
            <a:r>
              <a:rPr lang="fr-FR"/>
              <a:t>qui coordonne </a:t>
            </a:r>
            <a:r>
              <a:rPr b="1" i="1" lang="fr-FR">
                <a:solidFill>
                  <a:srgbClr val="00B050"/>
                </a:solidFill>
              </a:rPr>
              <a:t>l’activité motrice,</a:t>
            </a:r>
            <a:endParaRPr/>
          </a:p>
          <a:p>
            <a:pPr indent="-17018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t/>
            </a:r>
            <a:endParaRPr b="1" i="1">
              <a:solidFill>
                <a:srgbClr val="00B050"/>
              </a:solidFill>
            </a:endParaRPr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Char char="-"/>
            </a:pPr>
            <a:r>
              <a:rPr b="1" i="1" lang="fr-FR">
                <a:solidFill>
                  <a:srgbClr val="FF0000"/>
                </a:solidFill>
              </a:rPr>
              <a:t>La noradrénaline(norépinéphrine): </a:t>
            </a:r>
            <a:r>
              <a:rPr lang="fr-FR"/>
              <a:t>neurotransmetteur </a:t>
            </a:r>
            <a:r>
              <a:rPr b="1" i="1" lang="fr-FR">
                <a:solidFill>
                  <a:srgbClr val="00B050"/>
                </a:solidFill>
              </a:rPr>
              <a:t>des terminaisons sympathiques périphérique </a:t>
            </a:r>
            <a:r>
              <a:rPr lang="fr-FR">
                <a:solidFill>
                  <a:srgbClr val="00B050"/>
                </a:solidFill>
              </a:rPr>
              <a:t>et </a:t>
            </a:r>
            <a:r>
              <a:rPr b="1" i="1" lang="fr-FR">
                <a:solidFill>
                  <a:srgbClr val="00B050"/>
                </a:solidFill>
              </a:rPr>
              <a:t>une hormone sécrétée par la médullo-surrénale</a:t>
            </a:r>
            <a:r>
              <a:rPr b="1" i="1" lang="fr-FR">
                <a:solidFill>
                  <a:srgbClr val="FF0000"/>
                </a:solidFill>
              </a:rPr>
              <a:t>,</a:t>
            </a:r>
            <a:endParaRPr/>
          </a:p>
          <a:p>
            <a:pPr indent="-17018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t/>
            </a:r>
            <a:endParaRPr b="1" i="1">
              <a:solidFill>
                <a:srgbClr val="FF0000"/>
              </a:solidFill>
            </a:endParaRPr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Char char="-"/>
            </a:pPr>
            <a:r>
              <a:rPr b="1" i="1" lang="fr-FR">
                <a:solidFill>
                  <a:srgbClr val="FF0000"/>
                </a:solidFill>
              </a:rPr>
              <a:t>L’adrénaline (épinéphrine): </a:t>
            </a:r>
            <a:r>
              <a:rPr lang="fr-FR"/>
              <a:t>neurotransmetteur du </a:t>
            </a:r>
            <a:r>
              <a:rPr b="1" i="1" lang="fr-FR">
                <a:solidFill>
                  <a:srgbClr val="00B050"/>
                </a:solidFill>
              </a:rPr>
              <a:t>SNC</a:t>
            </a:r>
            <a:r>
              <a:rPr lang="fr-FR"/>
              <a:t> et une hormone </a:t>
            </a:r>
            <a:r>
              <a:rPr lang="fr-FR">
                <a:solidFill>
                  <a:srgbClr val="00B050"/>
                </a:solidFill>
              </a:rPr>
              <a:t>de </a:t>
            </a:r>
            <a:r>
              <a:rPr b="1" i="1" lang="fr-FR">
                <a:solidFill>
                  <a:srgbClr val="00B050"/>
                </a:solidFill>
              </a:rPr>
              <a:t>la médullo-surrénale.</a:t>
            </a:r>
            <a:endParaRPr/>
          </a:p>
          <a:p>
            <a:pPr indent="-17018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6"/>
          <p:cNvSpPr txBox="1"/>
          <p:nvPr>
            <p:ph idx="1" type="body"/>
          </p:nvPr>
        </p:nvSpPr>
        <p:spPr>
          <a:xfrm>
            <a:off x="285720" y="428604"/>
            <a:ext cx="8572560" cy="61436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34290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fr-FR" sz="1800">
                <a:solidFill>
                  <a:srgbClr val="7030A0"/>
                </a:solidFill>
              </a:rPr>
              <a:t>                                 </a:t>
            </a:r>
            <a:endParaRPr b="1" sz="1800">
              <a:solidFill>
                <a:srgbClr val="FF0000"/>
              </a:solidFill>
            </a:endParaRPr>
          </a:p>
          <a:p>
            <a:pPr indent="0" lvl="0" marL="342900" rtl="0" algn="ctr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55600" lvl="0" marL="342900" rtl="0" algn="l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fr-FR" sz="2000"/>
              <a:t>Le diagramme périnéal du système adrénergique est constitué de deux constituants  majeurs :</a:t>
            </a:r>
            <a:endParaRPr sz="3400"/>
          </a:p>
          <a:p>
            <a:pPr indent="0" lvl="0" marL="34290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fr-FR" sz="2000"/>
              <a:t>   </a:t>
            </a:r>
            <a:endParaRPr sz="3400"/>
          </a:p>
          <a:p>
            <a:pPr indent="-355600" lvl="0" marL="342900" rtl="0" algn="l">
              <a:spcBef>
                <a:spcPts val="360"/>
              </a:spcBef>
              <a:spcAft>
                <a:spcPts val="0"/>
              </a:spcAft>
              <a:buSzPts val="2000"/>
              <a:buChar char="•"/>
            </a:pPr>
            <a:r>
              <a:rPr b="1" lang="fr-FR" sz="2000"/>
              <a:t>  </a:t>
            </a:r>
            <a:r>
              <a:rPr b="1" lang="fr-FR" sz="2000">
                <a:solidFill>
                  <a:srgbClr val="00B0F0"/>
                </a:solidFill>
              </a:rPr>
              <a:t>A. Le système nerveux sympathique </a:t>
            </a:r>
            <a:r>
              <a:rPr b="1" lang="fr-FR" sz="2000"/>
              <a:t>: </a:t>
            </a:r>
            <a:r>
              <a:rPr lang="fr-FR" sz="2000"/>
              <a:t>(ganglions sympathique et neurones post ganglionnaire) dont le neuromédiateur est </a:t>
            </a:r>
            <a:r>
              <a:rPr lang="fr-FR" sz="2000">
                <a:solidFill>
                  <a:srgbClr val="00B050"/>
                </a:solidFill>
              </a:rPr>
              <a:t>: </a:t>
            </a:r>
            <a:r>
              <a:rPr b="1" lang="fr-FR" sz="2000">
                <a:solidFill>
                  <a:srgbClr val="00B050"/>
                </a:solidFill>
              </a:rPr>
              <a:t>Dopamine</a:t>
            </a:r>
            <a:r>
              <a:rPr lang="fr-FR" sz="2000">
                <a:solidFill>
                  <a:srgbClr val="00B050"/>
                </a:solidFill>
              </a:rPr>
              <a:t>; </a:t>
            </a:r>
            <a:r>
              <a:rPr b="1" lang="fr-FR" sz="2000">
                <a:solidFill>
                  <a:srgbClr val="00B050"/>
                </a:solidFill>
              </a:rPr>
              <a:t> </a:t>
            </a:r>
            <a:r>
              <a:rPr b="1" i="1" lang="fr-FR" sz="2000">
                <a:solidFill>
                  <a:srgbClr val="00B050"/>
                </a:solidFill>
              </a:rPr>
              <a:t>adrénaline Noradrénaline</a:t>
            </a:r>
            <a:r>
              <a:rPr b="1" i="1" lang="fr-FR" sz="2000"/>
              <a:t>.</a:t>
            </a:r>
            <a:endParaRPr sz="2000"/>
          </a:p>
          <a:p>
            <a:pPr indent="-355600" lvl="0" marL="342900" rtl="0" algn="l">
              <a:spcBef>
                <a:spcPts val="360"/>
              </a:spcBef>
              <a:spcAft>
                <a:spcPts val="0"/>
              </a:spcAft>
              <a:buSzPts val="2000"/>
              <a:buChar char="•"/>
            </a:pPr>
            <a:r>
              <a:rPr b="1" lang="fr-FR" sz="2000"/>
              <a:t>    </a:t>
            </a:r>
            <a:r>
              <a:rPr b="1" lang="fr-FR" sz="2000">
                <a:solidFill>
                  <a:srgbClr val="00B0F0"/>
                </a:solidFill>
              </a:rPr>
              <a:t> B. les plans médullaires</a:t>
            </a:r>
            <a:r>
              <a:rPr b="1" lang="fr-FR" sz="2000"/>
              <a:t> :</a:t>
            </a:r>
            <a:r>
              <a:rPr lang="fr-FR" sz="2000"/>
              <a:t> sécrètent deux hormones :</a:t>
            </a:r>
            <a:endParaRPr sz="3400"/>
          </a:p>
          <a:p>
            <a:pPr indent="-355600" lvl="0" marL="342900" rtl="0" algn="l">
              <a:spcBef>
                <a:spcPts val="360"/>
              </a:spcBef>
              <a:spcAft>
                <a:spcPts val="0"/>
              </a:spcAft>
              <a:buSzPts val="2000"/>
              <a:buChar char="•"/>
            </a:pPr>
            <a:r>
              <a:rPr lang="fr-FR" sz="2000"/>
              <a:t>                                 - </a:t>
            </a:r>
            <a:r>
              <a:rPr b="1" i="1" lang="fr-FR" sz="2000">
                <a:solidFill>
                  <a:srgbClr val="7030A0"/>
                </a:solidFill>
              </a:rPr>
              <a:t>Adrénaline</a:t>
            </a:r>
            <a:r>
              <a:rPr b="1" lang="fr-FR" sz="2000">
                <a:solidFill>
                  <a:srgbClr val="7030A0"/>
                </a:solidFill>
              </a:rPr>
              <a:t> </a:t>
            </a:r>
            <a:r>
              <a:rPr b="1" lang="fr-FR" sz="2000">
                <a:solidFill>
                  <a:srgbClr val="FF0000"/>
                </a:solidFill>
              </a:rPr>
              <a:t>(80%).</a:t>
            </a:r>
            <a:endParaRPr sz="3400"/>
          </a:p>
          <a:p>
            <a:pPr indent="-355600" lvl="0" marL="342900" rtl="0" algn="l">
              <a:spcBef>
                <a:spcPts val="360"/>
              </a:spcBef>
              <a:spcAft>
                <a:spcPts val="0"/>
              </a:spcAft>
              <a:buClr>
                <a:srgbClr val="7030A0"/>
              </a:buClr>
              <a:buSzPts val="2000"/>
              <a:buChar char="•"/>
            </a:pPr>
            <a:r>
              <a:rPr b="1" lang="fr-FR" sz="2000">
                <a:solidFill>
                  <a:srgbClr val="7030A0"/>
                </a:solidFill>
              </a:rPr>
              <a:t>                                 - </a:t>
            </a:r>
            <a:r>
              <a:rPr b="1" i="1" lang="fr-FR" sz="2000">
                <a:solidFill>
                  <a:srgbClr val="7030A0"/>
                </a:solidFill>
              </a:rPr>
              <a:t>Noradrénaline </a:t>
            </a:r>
            <a:r>
              <a:rPr b="1" lang="fr-FR" sz="2000">
                <a:solidFill>
                  <a:srgbClr val="FF0000"/>
                </a:solidFill>
              </a:rPr>
              <a:t>(20%).</a:t>
            </a:r>
            <a:endParaRPr sz="3400"/>
          </a:p>
          <a:p>
            <a:pPr indent="-222250" lvl="0" marL="342900" rtl="0" algn="l"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</a:pPr>
            <a:r>
              <a:t/>
            </a:r>
            <a:endParaRPr sz="2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7"/>
          <p:cNvSpPr txBox="1"/>
          <p:nvPr>
            <p:ph type="title"/>
          </p:nvPr>
        </p:nvSpPr>
        <p:spPr>
          <a:xfrm>
            <a:off x="500034" y="1285860"/>
            <a:ext cx="8229600" cy="631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b="1" i="1" lang="fr-FR">
                <a:solidFill>
                  <a:srgbClr val="FF0000"/>
                </a:solidFill>
              </a:rPr>
              <a:t>Synthèse des catécholamines</a:t>
            </a:r>
            <a:endParaRPr b="1" i="1">
              <a:solidFill>
                <a:srgbClr val="FF0000"/>
              </a:solidFill>
            </a:endParaRPr>
          </a:p>
        </p:txBody>
      </p:sp>
      <p:pic>
        <p:nvPicPr>
          <p:cNvPr descr="C:\Users\TOSH\Desktop\Sans titre.png" id="119" name="Google Shape;119;p7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5536" y="2071678"/>
            <a:ext cx="8534182" cy="4572032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7"/>
          <p:cNvSpPr/>
          <p:nvPr/>
        </p:nvSpPr>
        <p:spPr>
          <a:xfrm>
            <a:off x="0" y="285728"/>
            <a:ext cx="8929718" cy="92333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Arial"/>
              <a:buNone/>
            </a:pPr>
            <a:r>
              <a:rPr b="1" i="0" lang="fr-FR" sz="1800" u="sng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II. Les catécholamines : </a:t>
            </a:r>
            <a:endParaRPr b="0" i="0" sz="1800" u="none" cap="none" strike="noStrik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800"/>
              <a:buFont typeface="Arial"/>
              <a:buNone/>
            </a:pPr>
            <a:r>
              <a:rPr b="1" i="1" lang="fr-FR" sz="18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Substances qui ont une fonction </a:t>
            </a:r>
            <a:r>
              <a:rPr b="1" i="0" lang="fr-FR" sz="1800" u="none" cap="none" strike="noStrik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amine</a:t>
            </a:r>
            <a:r>
              <a:rPr b="0" i="0" lang="fr-FR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1" lang="fr-FR" sz="18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et deux fonctions </a:t>
            </a:r>
            <a:r>
              <a:rPr b="1" i="0" lang="fr-FR" sz="1800" u="none" cap="none" strike="noStrik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alcool</a:t>
            </a:r>
            <a:r>
              <a:rPr b="0" i="0" lang="fr-FR" sz="1800" u="none" cap="none" strike="noStrik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1" lang="fr-FR" sz="18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portées par le phénol 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b="1" i="1" lang="fr-FR">
                <a:solidFill>
                  <a:srgbClr val="FF0000"/>
                </a:solidFill>
              </a:rPr>
              <a:t>Synthèse des catécholamines</a:t>
            </a:r>
            <a:endParaRPr b="1" i="1">
              <a:solidFill>
                <a:srgbClr val="FF0000"/>
              </a:solidFill>
            </a:endParaRPr>
          </a:p>
        </p:txBody>
      </p:sp>
      <p:pic>
        <p:nvPicPr>
          <p:cNvPr descr="C:\Users\TOSH\Desktop\Sans titre.png" id="126" name="Google Shape;126;p8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3569" y="1340768"/>
            <a:ext cx="7632848" cy="52565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b="1" lang="fr-FR">
                <a:solidFill>
                  <a:srgbClr val="FF0000"/>
                </a:solidFill>
              </a:rPr>
              <a:t>Synthèse des catécholamines</a:t>
            </a:r>
            <a:endParaRPr b="1">
              <a:solidFill>
                <a:srgbClr val="FF0000"/>
              </a:solidFill>
            </a:endParaRPr>
          </a:p>
        </p:txBody>
      </p:sp>
      <p:sp>
        <p:nvSpPr>
          <p:cNvPr id="132" name="Google Shape;132;p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Char char="•"/>
            </a:pPr>
            <a:r>
              <a:rPr b="1" i="1" lang="fr-FR">
                <a:solidFill>
                  <a:srgbClr val="0070C0"/>
                </a:solidFill>
              </a:rPr>
              <a:t>La voie de synthèse est identique dans les neurones et dans la médullo-surrénale</a:t>
            </a:r>
            <a:r>
              <a:rPr lang="fr-FR"/>
              <a:t>.</a:t>
            </a:r>
            <a:endParaRPr/>
          </a:p>
          <a:p>
            <a:pPr indent="-15494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342900" lvl="0" marL="342900" rtl="0" algn="ctr">
              <a:spcBef>
                <a:spcPts val="592"/>
              </a:spcBef>
              <a:spcAft>
                <a:spcPts val="0"/>
              </a:spcAft>
              <a:buClr>
                <a:srgbClr val="00B050"/>
              </a:buClr>
              <a:buSzPct val="100000"/>
              <a:buChar char="•"/>
            </a:pPr>
            <a:r>
              <a:rPr b="1" i="1" lang="fr-FR">
                <a:solidFill>
                  <a:srgbClr val="00B050"/>
                </a:solidFill>
              </a:rPr>
              <a:t>Produit final de synthèse est</a:t>
            </a:r>
            <a:r>
              <a:rPr lang="fr-FR"/>
              <a:t>:</a:t>
            </a:r>
            <a:endParaRPr/>
          </a:p>
          <a:p>
            <a:pPr indent="-154940" lvl="0" marL="342900" rtl="0" algn="ctr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342900" lvl="0" marL="342900" rtl="0" algn="ctr">
              <a:spcBef>
                <a:spcPts val="592"/>
              </a:spcBef>
              <a:spcAft>
                <a:spcPts val="0"/>
              </a:spcAft>
              <a:buClr>
                <a:srgbClr val="E36C09"/>
              </a:buClr>
              <a:buSzPct val="100000"/>
              <a:buFont typeface="Calibri"/>
              <a:buChar char="-"/>
            </a:pPr>
            <a:r>
              <a:rPr b="1" i="1" lang="fr-FR">
                <a:solidFill>
                  <a:srgbClr val="E36C09"/>
                </a:solidFill>
              </a:rPr>
              <a:t>Dans les système nerveux </a:t>
            </a:r>
            <a:r>
              <a:rPr lang="fr-FR"/>
              <a:t>: </a:t>
            </a:r>
            <a:r>
              <a:rPr b="1" i="1" lang="fr-FR">
                <a:solidFill>
                  <a:srgbClr val="7030A0"/>
                </a:solidFill>
              </a:rPr>
              <a:t>dopamine, noradrénaline et adrénaline.</a:t>
            </a:r>
            <a:endParaRPr/>
          </a:p>
          <a:p>
            <a:pPr indent="-154940" lvl="0" marL="342900" rtl="0" algn="ctr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t/>
            </a:r>
            <a:endParaRPr b="1" i="1">
              <a:solidFill>
                <a:srgbClr val="7030A0"/>
              </a:solidFill>
            </a:endParaRPr>
          </a:p>
          <a:p>
            <a:pPr indent="-342900" lvl="0" marL="342900" rtl="0" algn="ctr">
              <a:spcBef>
                <a:spcPts val="592"/>
              </a:spcBef>
              <a:spcAft>
                <a:spcPts val="0"/>
              </a:spcAft>
              <a:buClr>
                <a:srgbClr val="E36C09"/>
              </a:buClr>
              <a:buSzPct val="100000"/>
              <a:buFont typeface="Calibri"/>
              <a:buChar char="-"/>
            </a:pPr>
            <a:r>
              <a:rPr b="1" i="1" lang="fr-FR">
                <a:solidFill>
                  <a:srgbClr val="E36C09"/>
                </a:solidFill>
              </a:rPr>
              <a:t>Dans la médullo-surrénale </a:t>
            </a:r>
            <a:r>
              <a:rPr lang="fr-FR"/>
              <a:t>: </a:t>
            </a:r>
            <a:r>
              <a:rPr b="1" i="1" lang="fr-FR">
                <a:solidFill>
                  <a:srgbClr val="7030A0"/>
                </a:solidFill>
              </a:rPr>
              <a:t>noradrénaline </a:t>
            </a:r>
            <a:r>
              <a:rPr b="1" i="1" lang="fr-FR">
                <a:solidFill>
                  <a:srgbClr val="FF0000"/>
                </a:solidFill>
              </a:rPr>
              <a:t>(20%) </a:t>
            </a:r>
            <a:r>
              <a:rPr b="1" i="1" lang="fr-FR">
                <a:solidFill>
                  <a:srgbClr val="7030A0"/>
                </a:solidFill>
              </a:rPr>
              <a:t>et adrénaline </a:t>
            </a:r>
            <a:r>
              <a:rPr b="1" i="1" lang="fr-FR">
                <a:solidFill>
                  <a:srgbClr val="FF0000"/>
                </a:solidFill>
              </a:rPr>
              <a:t>(80%)</a:t>
            </a:r>
            <a:endParaRPr b="1" i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2012-05-06T09:58:09Z</dcterms:created>
  <dc:creator>TOSH</dc:creator>
</cp:coreProperties>
</file>