
<file path=[Content_Types].xml><?xml version="1.0" encoding="utf-8"?>
<Types xmlns="http://schemas.openxmlformats.org/package/2006/content-types">
  <Default Extension="emf" ContentType="image/x-emf"/>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62" r:id="rId5"/>
    <p:sldId id="359" r:id="rId6"/>
    <p:sldId id="358" r:id="rId7"/>
    <p:sldId id="307" r:id="rId8"/>
    <p:sldId id="360" r:id="rId9"/>
    <p:sldId id="382" r:id="rId10"/>
    <p:sldId id="361" r:id="rId11"/>
    <p:sldId id="384" r:id="rId12"/>
    <p:sldId id="363" r:id="rId13"/>
    <p:sldId id="364" r:id="rId14"/>
    <p:sldId id="383" r:id="rId15"/>
    <p:sldId id="365" r:id="rId16"/>
    <p:sldId id="366" r:id="rId17"/>
    <p:sldId id="367" r:id="rId18"/>
    <p:sldId id="368" r:id="rId19"/>
    <p:sldId id="369" r:id="rId20"/>
    <p:sldId id="385" r:id="rId21"/>
    <p:sldId id="370" r:id="rId22"/>
    <p:sldId id="371" r:id="rId23"/>
    <p:sldId id="377" r:id="rId24"/>
    <p:sldId id="376" r:id="rId25"/>
    <p:sldId id="372" r:id="rId26"/>
    <p:sldId id="378" r:id="rId27"/>
    <p:sldId id="379" r:id="rId28"/>
    <p:sldId id="375" r:id="rId29"/>
    <p:sldId id="380" r:id="rId30"/>
    <p:sldId id="381" r:id="rId3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66" d="100"/>
          <a:sy n="66"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08730E-A6A0-4F90-959B-9D5490FA41B0}" type="datetimeFigureOut">
              <a:rPr lang="fr-FR" smtClean="0"/>
              <a:t>05/03/2023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176F1B-06AB-489B-9E14-E2A252429EE4}" type="slidenum">
              <a:rPr lang="fr-FR" smtClean="0"/>
              <a:t>‹N°›</a:t>
            </a:fld>
            <a:endParaRPr lang="fr-FR"/>
          </a:p>
        </p:txBody>
      </p:sp>
    </p:spTree>
    <p:extLst>
      <p:ext uri="{BB962C8B-B14F-4D97-AF65-F5344CB8AC3E}">
        <p14:creationId xmlns:p14="http://schemas.microsoft.com/office/powerpoint/2010/main" val="2869826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3E90E6-143B-40A0-A263-7F5A0F74225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AAA2968-73D7-452F-9A60-55B6406D0E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A97A0BB-3FDB-4F2E-A1D8-8EE8B17E956C}"/>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5" name="Espace réservé du pied de page 4">
            <a:extLst>
              <a:ext uri="{FF2B5EF4-FFF2-40B4-BE49-F238E27FC236}">
                <a16:creationId xmlns:a16="http://schemas.microsoft.com/office/drawing/2014/main" id="{35040CD3-C05A-471C-BDD4-0A98A327499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6EE779-8440-4D98-B90A-9788513FB29B}"/>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3468614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248930-3EC6-4C82-A71F-68EE057411C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E5BA458-21EF-44D4-B4FE-D7349995F60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2083D0B-2EFB-41D0-90E3-F7E53756EC6D}"/>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5" name="Espace réservé du pied de page 4">
            <a:extLst>
              <a:ext uri="{FF2B5EF4-FFF2-40B4-BE49-F238E27FC236}">
                <a16:creationId xmlns:a16="http://schemas.microsoft.com/office/drawing/2014/main" id="{4B505E95-C5B1-4BEB-8A7B-EDA3FF1CC3D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783ECF2-DCBF-4185-98FD-B7F140447267}"/>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1675377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5B54764-6FBF-4D99-8B61-CA9C5BC348F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E6CD8C5-9083-438D-81DB-88E60479984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1B676D6-926F-46CA-ABE7-5EB0061B4103}"/>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5" name="Espace réservé du pied de page 4">
            <a:extLst>
              <a:ext uri="{FF2B5EF4-FFF2-40B4-BE49-F238E27FC236}">
                <a16:creationId xmlns:a16="http://schemas.microsoft.com/office/drawing/2014/main" id="{8F72A465-55BF-4CD9-9AE5-D7FF4E6671C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2E03A39-3EFC-46F2-9BAC-3ABC47B75864}"/>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1787565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05E7CC-7D26-4372-ABD3-6AFD95D98F8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5287D24-D5BC-4510-AFBE-2C42D9A3E99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68C0935-1E01-4152-A4DA-1F42E8FCE7E8}"/>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5" name="Espace réservé du pied de page 4">
            <a:extLst>
              <a:ext uri="{FF2B5EF4-FFF2-40B4-BE49-F238E27FC236}">
                <a16:creationId xmlns:a16="http://schemas.microsoft.com/office/drawing/2014/main" id="{5E1D84E5-8E8F-4A3A-8D20-9F7714EA2B9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E3C9BD5-D7CB-405C-BBE5-15DC64F1A9A2}"/>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617867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B88354-21D8-46F2-A9F9-1276A97BA73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F44E800-4E34-44DD-BD22-AA158DAF27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1202DA5-9A83-4A49-A177-C0F532134112}"/>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5" name="Espace réservé du pied de page 4">
            <a:extLst>
              <a:ext uri="{FF2B5EF4-FFF2-40B4-BE49-F238E27FC236}">
                <a16:creationId xmlns:a16="http://schemas.microsoft.com/office/drawing/2014/main" id="{BC7C79EA-8190-4024-A19E-A7C12FDA162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7397242-0477-405B-B819-97220279D4FD}"/>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18642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7CBD20-AD08-4D7A-BFCA-5DB92E9F147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33B4E69-58A5-493C-BE15-29D44E2A237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A7AF838-14C7-4BA9-B949-5C96801F59C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B693E62-B838-4683-89E9-135CDF0E6529}"/>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6" name="Espace réservé du pied de page 5">
            <a:extLst>
              <a:ext uri="{FF2B5EF4-FFF2-40B4-BE49-F238E27FC236}">
                <a16:creationId xmlns:a16="http://schemas.microsoft.com/office/drawing/2014/main" id="{87CC3D9A-F12B-438C-9DDF-940D94FBDE3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D92BE6F-E10A-4EAD-B571-3A4F85535B66}"/>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3484909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93575C-7949-458A-BBB1-68F2D219333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2B40643-F542-4120-9D53-F9C24706B7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2274FF6-29D3-4812-92E0-B62443FA607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EBBC32B-4FE5-4B95-B518-74B63AE4B0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ABEE128-9400-4E54-B03F-2B19052C4C6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8D62011-374C-4D93-AAEC-EFBC645B908A}"/>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8" name="Espace réservé du pied de page 7">
            <a:extLst>
              <a:ext uri="{FF2B5EF4-FFF2-40B4-BE49-F238E27FC236}">
                <a16:creationId xmlns:a16="http://schemas.microsoft.com/office/drawing/2014/main" id="{28608418-5A55-46F7-91B3-B333C10BD75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6C76640-46DE-404B-867E-391B476474F7}"/>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462115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53F6EC-B833-4D65-AC74-9C4301C2091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082B39-8821-45B8-B705-2FF1A00A6082}"/>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4" name="Espace réservé du pied de page 3">
            <a:extLst>
              <a:ext uri="{FF2B5EF4-FFF2-40B4-BE49-F238E27FC236}">
                <a16:creationId xmlns:a16="http://schemas.microsoft.com/office/drawing/2014/main" id="{B3050483-E5C2-4EFD-8976-2B002018E36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1405198-B36B-4264-B1D8-5BB69943D9B3}"/>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2519942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5D94C5B-81F7-4FC4-9024-C15DC61AF18B}"/>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3" name="Espace réservé du pied de page 2">
            <a:extLst>
              <a:ext uri="{FF2B5EF4-FFF2-40B4-BE49-F238E27FC236}">
                <a16:creationId xmlns:a16="http://schemas.microsoft.com/office/drawing/2014/main" id="{A64E9B54-2127-4684-87FE-6FCC9808B90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FBCF1D1-42F5-4282-B793-A9D262B63583}"/>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378038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A3D67B-C0FF-4911-800E-F17F30EB4AE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54ECD8A-EE82-48AA-AB5E-F327B3D788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DF8F8BA-661A-4CDB-805A-77E63402A4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1BB9BE6-A17C-4511-9021-778CEB6C80EE}"/>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6" name="Espace réservé du pied de page 5">
            <a:extLst>
              <a:ext uri="{FF2B5EF4-FFF2-40B4-BE49-F238E27FC236}">
                <a16:creationId xmlns:a16="http://schemas.microsoft.com/office/drawing/2014/main" id="{7A116F2E-DE4F-4DA8-BBEC-F4A72991E6F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19B576A-78D3-4CB9-B126-A91F070E2B2A}"/>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3007721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4E63D2-8DC6-445A-888A-BC84CBE43C3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25173F0-C4F3-4E5C-A368-02DDEBBD2F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FDC0B49-0ED0-4A10-8C3C-5279765C47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2902018-BEF7-4CC6-9360-86E030C55D20}"/>
              </a:ext>
            </a:extLst>
          </p:cNvPr>
          <p:cNvSpPr>
            <a:spLocks noGrp="1"/>
          </p:cNvSpPr>
          <p:nvPr>
            <p:ph type="dt" sz="half" idx="10"/>
          </p:nvPr>
        </p:nvSpPr>
        <p:spPr/>
        <p:txBody>
          <a:bodyPr/>
          <a:lstStyle/>
          <a:p>
            <a:fld id="{DF5F6181-9D4E-4056-A26A-34A0B1172C46}" type="datetimeFigureOut">
              <a:rPr lang="fr-FR" smtClean="0"/>
              <a:t>05/03/2023</a:t>
            </a:fld>
            <a:endParaRPr lang="fr-FR"/>
          </a:p>
        </p:txBody>
      </p:sp>
      <p:sp>
        <p:nvSpPr>
          <p:cNvPr id="6" name="Espace réservé du pied de page 5">
            <a:extLst>
              <a:ext uri="{FF2B5EF4-FFF2-40B4-BE49-F238E27FC236}">
                <a16:creationId xmlns:a16="http://schemas.microsoft.com/office/drawing/2014/main" id="{F8980FB7-94D4-44E6-AD10-C7F84BACF01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0095B59-698F-4593-BCCB-9A9A66BD6BAE}"/>
              </a:ext>
            </a:extLst>
          </p:cNvPr>
          <p:cNvSpPr>
            <a:spLocks noGrp="1"/>
          </p:cNvSpPr>
          <p:nvPr>
            <p:ph type="sldNum" sz="quarter" idx="12"/>
          </p:nvPr>
        </p:nvSpPr>
        <p:spPr/>
        <p:txBody>
          <a:bodyPr/>
          <a:lstStyle/>
          <a:p>
            <a:fld id="{C74B86A4-955D-433A-940F-7550D080B3BF}" type="slidenum">
              <a:rPr lang="fr-FR" smtClean="0"/>
              <a:t>‹N°›</a:t>
            </a:fld>
            <a:endParaRPr lang="fr-FR"/>
          </a:p>
        </p:txBody>
      </p:sp>
    </p:spTree>
    <p:extLst>
      <p:ext uri="{BB962C8B-B14F-4D97-AF65-F5344CB8AC3E}">
        <p14:creationId xmlns:p14="http://schemas.microsoft.com/office/powerpoint/2010/main" val="331227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230DD7E-D716-46CA-A4E4-52720B40A0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2ACB3C1-078E-42B9-82AC-349AFBAB8C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33C2923-EBF7-49D6-A661-E0F40D4527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5F6181-9D4E-4056-A26A-34A0B1172C46}" type="datetimeFigureOut">
              <a:rPr lang="fr-FR" smtClean="0"/>
              <a:t>05/03/2023</a:t>
            </a:fld>
            <a:endParaRPr lang="fr-FR"/>
          </a:p>
        </p:txBody>
      </p:sp>
      <p:sp>
        <p:nvSpPr>
          <p:cNvPr id="5" name="Espace réservé du pied de page 4">
            <a:extLst>
              <a:ext uri="{FF2B5EF4-FFF2-40B4-BE49-F238E27FC236}">
                <a16:creationId xmlns:a16="http://schemas.microsoft.com/office/drawing/2014/main" id="{E7D9ECC6-237C-43BF-9FE2-30EBDCFA1E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22C54B9-DA9B-4B59-834F-F40E388820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B86A4-955D-433A-940F-7550D080B3BF}" type="slidenum">
              <a:rPr lang="fr-FR" smtClean="0"/>
              <a:t>‹N°›</a:t>
            </a:fld>
            <a:endParaRPr lang="fr-FR"/>
          </a:p>
        </p:txBody>
      </p:sp>
    </p:spTree>
    <p:extLst>
      <p:ext uri="{BB962C8B-B14F-4D97-AF65-F5344CB8AC3E}">
        <p14:creationId xmlns:p14="http://schemas.microsoft.com/office/powerpoint/2010/main" val="1269263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3B20BC-AFE9-4D92-928A-8E6E96B6B01B}"/>
              </a:ext>
            </a:extLst>
          </p:cNvPr>
          <p:cNvSpPr>
            <a:spLocks noGrp="1"/>
          </p:cNvSpPr>
          <p:nvPr>
            <p:ph type="ctrTitle"/>
          </p:nvPr>
        </p:nvSpPr>
        <p:spPr>
          <a:xfrm>
            <a:off x="1524000" y="116114"/>
            <a:ext cx="9144000" cy="3991430"/>
          </a:xfrm>
        </p:spPr>
        <p:txBody>
          <a:bodyPr>
            <a:normAutofit/>
          </a:bodyPr>
          <a:lstStyle/>
          <a:p>
            <a:r>
              <a:rPr kumimoji="0" lang="fr-FR" sz="18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Université ABDERRAHMANE MIRA</a:t>
            </a:r>
            <a:br>
              <a:rPr kumimoji="0" lang="fr-FR" sz="18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br>
            <a:r>
              <a:rPr kumimoji="0" lang="fr-FR" sz="18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Faculté de Médecine de BEJAIA</a:t>
            </a:r>
            <a:br>
              <a:rPr kumimoji="0" lang="fr-FR" sz="20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br>
            <a:br>
              <a:rPr kumimoji="0" lang="fr-FR" sz="20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br>
            <a:r>
              <a:rPr kumimoji="0" lang="fr-FR" sz="20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Cours : 2ème année Médecine</a:t>
            </a:r>
            <a:r>
              <a:rPr lang="fr-FR" sz="2000" dirty="0">
                <a:solidFill>
                  <a:prstClr val="black"/>
                </a:solidFill>
                <a:latin typeface="Comic Sans MS" panose="030F0702030302020204" pitchFamily="66" charset="0"/>
              </a:rPr>
              <a:t>  </a:t>
            </a:r>
            <a:r>
              <a:rPr kumimoji="0" lang="fr-FR" sz="20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(2022/2023)</a:t>
            </a:r>
            <a:b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br>
            <a:b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br>
            <a: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Biochimie Clinique</a:t>
            </a:r>
            <a:br>
              <a:rPr kumimoji="0" lang="fr-FR" sz="40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br>
            <a:b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br>
            <a:br>
              <a:rPr kumimoji="0" lang="fr-FR" sz="3100" b="0"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br>
            <a:r>
              <a:rPr kumimoji="0" lang="fr-FR" sz="3100" b="1" i="0" u="none" strike="noStrike" kern="1200" cap="none" spc="0" normalizeH="0" baseline="0" noProof="0" dirty="0">
                <a:ln>
                  <a:noFill/>
                </a:ln>
                <a:solidFill>
                  <a:prstClr val="black"/>
                </a:solidFill>
                <a:effectLst/>
                <a:uLnTx/>
                <a:uFillTx/>
                <a:latin typeface="Comic Sans MS" panose="030F0702030302020204" pitchFamily="66" charset="0"/>
                <a:ea typeface="+mj-ea"/>
                <a:cs typeface="+mj-cs"/>
              </a:rPr>
              <a:t>Hormones du métabolisme phosphocalcique et du remodelage osseux</a:t>
            </a:r>
            <a:endParaRPr lang="fr-FR" b="1" dirty="0"/>
          </a:p>
        </p:txBody>
      </p:sp>
      <p:sp>
        <p:nvSpPr>
          <p:cNvPr id="3" name="Sous-titre 2">
            <a:extLst>
              <a:ext uri="{FF2B5EF4-FFF2-40B4-BE49-F238E27FC236}">
                <a16:creationId xmlns:a16="http://schemas.microsoft.com/office/drawing/2014/main" id="{0EAC52DB-2AAB-4532-8E84-063F7F8CAAD6}"/>
              </a:ext>
            </a:extLst>
          </p:cNvPr>
          <p:cNvSpPr>
            <a:spLocks noGrp="1"/>
          </p:cNvSpPr>
          <p:nvPr>
            <p:ph type="subTitle" idx="1"/>
          </p:nvPr>
        </p:nvSpPr>
        <p:spPr>
          <a:xfrm>
            <a:off x="1622474" y="5542672"/>
            <a:ext cx="9144000" cy="640080"/>
          </a:xfrm>
        </p:spPr>
        <p:txBody>
          <a:bodyPr>
            <a:normAutofit/>
          </a:bodyPr>
          <a:lstStyle/>
          <a:p>
            <a:r>
              <a:rPr lang="fr-FR" b="1" dirty="0">
                <a:latin typeface="Comic Sans MS" panose="030F0702030302020204" pitchFamily="66" charset="0"/>
              </a:rPr>
              <a:t>Dr. </a:t>
            </a:r>
            <a:r>
              <a:rPr lang="fr-FR" b="1" dirty="0" err="1">
                <a:latin typeface="Comic Sans MS" panose="030F0702030302020204" pitchFamily="66" charset="0"/>
              </a:rPr>
              <a:t>Benyoussef</a:t>
            </a:r>
            <a:endParaRPr lang="fr-FR" b="1" dirty="0">
              <a:latin typeface="Comic Sans MS" panose="030F0702030302020204" pitchFamily="66" charset="0"/>
            </a:endParaRPr>
          </a:p>
        </p:txBody>
      </p:sp>
    </p:spTree>
    <p:extLst>
      <p:ext uri="{BB962C8B-B14F-4D97-AF65-F5344CB8AC3E}">
        <p14:creationId xmlns:p14="http://schemas.microsoft.com/office/powerpoint/2010/main" val="4273637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Parathormone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buFontTx/>
              <a:buChar char="-"/>
            </a:pPr>
            <a:r>
              <a:rPr lang="fr-FR" sz="2000" dirty="0">
                <a:latin typeface="Comic Sans MS" panose="030F0702030302020204" pitchFamily="66" charset="0"/>
              </a:rPr>
              <a:t>A long terme, les effets de la calcémie entrainent une prolifération des cellules </a:t>
            </a:r>
            <a:r>
              <a:rPr lang="fr-FR" sz="2000" dirty="0" err="1">
                <a:latin typeface="Comic Sans MS" panose="030F0702030302020204" pitchFamily="66" charset="0"/>
              </a:rPr>
              <a:t>parathyroidienne</a:t>
            </a:r>
            <a:endParaRPr lang="fr-FR" sz="2000" dirty="0">
              <a:latin typeface="Comic Sans MS" panose="030F0702030302020204" pitchFamily="66" charset="0"/>
            </a:endParaRPr>
          </a:p>
          <a:p>
            <a:pPr>
              <a:lnSpc>
                <a:spcPct val="150000"/>
              </a:lnSpc>
              <a:buFontTx/>
              <a:buChar char="-"/>
            </a:pPr>
            <a:r>
              <a:rPr lang="fr-FR" sz="2000" dirty="0">
                <a:latin typeface="Comic Sans MS" panose="030F0702030302020204" pitchFamily="66" charset="0"/>
              </a:rPr>
              <a:t>La vitamine D (Calcitriol) inhibe la synthèse de la PTH</a:t>
            </a:r>
          </a:p>
          <a:p>
            <a:pPr>
              <a:lnSpc>
                <a:spcPct val="150000"/>
              </a:lnSpc>
              <a:buFontTx/>
              <a:buChar char="-"/>
            </a:pPr>
            <a:r>
              <a:rPr lang="fr-FR" sz="2000" dirty="0">
                <a:latin typeface="Comic Sans MS" panose="030F0702030302020204" pitchFamily="66" charset="0"/>
              </a:rPr>
              <a:t>Une hypomagnésémie profonde diminue la sécrétion de la PTH</a:t>
            </a:r>
          </a:p>
          <a:p>
            <a:pPr>
              <a:lnSpc>
                <a:spcPct val="150000"/>
              </a:lnSpc>
            </a:pPr>
            <a:r>
              <a:rPr lang="fr-FR" sz="2200" b="1" dirty="0">
                <a:latin typeface="Comic Sans MS" panose="030F0702030302020204" pitchFamily="66" charset="0"/>
              </a:rPr>
              <a:t>Circulation et métabolisme</a:t>
            </a:r>
          </a:p>
          <a:p>
            <a:pPr>
              <a:lnSpc>
                <a:spcPct val="150000"/>
              </a:lnSpc>
            </a:pPr>
            <a:r>
              <a:rPr lang="fr-FR" sz="2000" dirty="0">
                <a:latin typeface="Comic Sans MS" panose="030F0702030302020204" pitchFamily="66" charset="0"/>
              </a:rPr>
              <a:t>Circule librement sous plusieurs formes moléculaires issus de la protéolyse de son précurseur</a:t>
            </a:r>
          </a:p>
          <a:p>
            <a:pPr>
              <a:lnSpc>
                <a:spcPct val="150000"/>
              </a:lnSpc>
            </a:pPr>
            <a:r>
              <a:rPr lang="fr-FR" sz="2000" dirty="0">
                <a:latin typeface="Comic Sans MS" panose="030F0702030302020204" pitchFamily="66" charset="0"/>
              </a:rPr>
              <a:t>PTH intacte (84 </a:t>
            </a:r>
            <a:r>
              <a:rPr lang="fr-FR" sz="2000" dirty="0" err="1">
                <a:latin typeface="Comic Sans MS" panose="030F0702030302020204" pitchFamily="66" charset="0"/>
              </a:rPr>
              <a:t>aa</a:t>
            </a:r>
            <a:r>
              <a:rPr lang="fr-FR" sz="2000" dirty="0">
                <a:latin typeface="Comic Sans MS" panose="030F0702030302020204" pitchFamily="66" charset="0"/>
              </a:rPr>
              <a:t>) : forme active à demi vie 5 min</a:t>
            </a:r>
          </a:p>
          <a:p>
            <a:pPr>
              <a:lnSpc>
                <a:spcPct val="150000"/>
              </a:lnSpc>
            </a:pPr>
            <a:r>
              <a:rPr lang="fr-FR" sz="2000" dirty="0">
                <a:latin typeface="Comic Sans MS" panose="030F0702030302020204" pitchFamily="66" charset="0"/>
              </a:rPr>
              <a:t>La partie active de la molécule est le fragment 1-34 </a:t>
            </a:r>
            <a:r>
              <a:rPr lang="fr-FR" sz="2000" dirty="0" err="1">
                <a:latin typeface="Comic Sans MS" panose="030F0702030302020204" pitchFamily="66" charset="0"/>
              </a:rPr>
              <a:t>aa</a:t>
            </a:r>
            <a:r>
              <a:rPr lang="fr-FR" sz="2000" dirty="0">
                <a:latin typeface="Comic Sans MS" panose="030F0702030302020204" pitchFamily="66" charset="0"/>
              </a:rPr>
              <a:t> N-terminal</a:t>
            </a:r>
          </a:p>
          <a:p>
            <a:pPr>
              <a:lnSpc>
                <a:spcPct val="150000"/>
              </a:lnSpc>
            </a:pPr>
            <a:r>
              <a:rPr lang="fr-FR" sz="2000" dirty="0">
                <a:latin typeface="Comic Sans MS" panose="030F0702030302020204" pitchFamily="66" charset="0"/>
              </a:rPr>
              <a:t>Ce fragment est formé par protéolyse de la PTH au niveau hépatique et rénal, puis il est libéré dans la circulation, et dégradé dans les tissus cible : demi-vie plasmatique : 5 min)</a:t>
            </a:r>
          </a:p>
          <a:p>
            <a:pPr>
              <a:lnSpc>
                <a:spcPct val="150000"/>
              </a:lnSpc>
            </a:pPr>
            <a:r>
              <a:rPr lang="fr-FR" sz="2000" dirty="0">
                <a:latin typeface="Comic Sans MS" panose="030F0702030302020204" pitchFamily="66" charset="0"/>
              </a:rPr>
              <a:t>Les fragments C-terminaux libérés sont inactifs et seront éliminés par voie rénale</a:t>
            </a: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328810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Parathormone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Circulation et métabolisme</a:t>
            </a: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pic>
        <p:nvPicPr>
          <p:cNvPr id="5" name="Image 4">
            <a:extLst>
              <a:ext uri="{FF2B5EF4-FFF2-40B4-BE49-F238E27FC236}">
                <a16:creationId xmlns:a16="http://schemas.microsoft.com/office/drawing/2014/main" id="{2384E4BD-78F2-4DB6-9B66-C8863B1A4C1E}"/>
              </a:ext>
            </a:extLst>
          </p:cNvPr>
          <p:cNvPicPr>
            <a:picLocks noChangeAspect="1"/>
          </p:cNvPicPr>
          <p:nvPr/>
        </p:nvPicPr>
        <p:blipFill>
          <a:blip r:embed="rId2"/>
          <a:stretch>
            <a:fillRect/>
          </a:stretch>
        </p:blipFill>
        <p:spPr>
          <a:xfrm>
            <a:off x="1988456" y="1705164"/>
            <a:ext cx="7373257" cy="4739179"/>
          </a:xfrm>
          <a:prstGeom prst="rect">
            <a:avLst/>
          </a:prstGeom>
        </p:spPr>
      </p:pic>
    </p:spTree>
    <p:extLst>
      <p:ext uri="{BB962C8B-B14F-4D97-AF65-F5344CB8AC3E}">
        <p14:creationId xmlns:p14="http://schemas.microsoft.com/office/powerpoint/2010/main" val="2022556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Parathormone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fontScale="92500"/>
          </a:bodyPr>
          <a:lstStyle/>
          <a:p>
            <a:pPr>
              <a:lnSpc>
                <a:spcPct val="150000"/>
              </a:lnSpc>
            </a:pPr>
            <a:r>
              <a:rPr lang="fr-FR" sz="2200" b="1" dirty="0">
                <a:latin typeface="Comic Sans MS" panose="030F0702030302020204" pitchFamily="66" charset="0"/>
              </a:rPr>
              <a:t>Actions et effets physiologiques</a:t>
            </a:r>
            <a:endParaRPr lang="fr-FR" sz="2000" dirty="0">
              <a:latin typeface="Comic Sans MS" panose="030F0702030302020204" pitchFamily="66" charset="0"/>
            </a:endParaRPr>
          </a:p>
          <a:p>
            <a:pPr>
              <a:lnSpc>
                <a:spcPct val="150000"/>
              </a:lnSpc>
            </a:pPr>
            <a:r>
              <a:rPr lang="fr-FR" sz="2000" dirty="0">
                <a:latin typeface="Comic Sans MS" panose="030F0702030302020204" pitchFamily="66" charset="0"/>
              </a:rPr>
              <a:t>Le récepteur de la PTH est couplé à la protéine G (avec système </a:t>
            </a:r>
            <a:r>
              <a:rPr lang="fr-FR" sz="2000" dirty="0" err="1">
                <a:latin typeface="Comic Sans MS" panose="030F0702030302020204" pitchFamily="66" charset="0"/>
              </a:rPr>
              <a:t>AMPc</a:t>
            </a:r>
            <a:r>
              <a:rPr lang="fr-FR" sz="2000" dirty="0">
                <a:latin typeface="Comic Sans MS" panose="030F0702030302020204" pitchFamily="66" charset="0"/>
              </a:rPr>
              <a:t>), est exprimé sur </a:t>
            </a:r>
          </a:p>
          <a:p>
            <a:pPr>
              <a:lnSpc>
                <a:spcPct val="150000"/>
              </a:lnSpc>
              <a:buFontTx/>
              <a:buChar char="-"/>
            </a:pPr>
            <a:r>
              <a:rPr lang="fr-FR" sz="2000" dirty="0">
                <a:latin typeface="Comic Sans MS" panose="030F0702030302020204" pitchFamily="66" charset="0"/>
              </a:rPr>
              <a:t>Les cellules du tube contourné proximale : Stimule l’activation de la vitamine D (1-</a:t>
            </a:r>
            <a:r>
              <a:rPr lang="fr-FR" sz="2000" dirty="0">
                <a:latin typeface="Symbol" panose="05050102010706020507" pitchFamily="18" charset="2"/>
              </a:rPr>
              <a:t>a</a:t>
            </a:r>
            <a:r>
              <a:rPr lang="fr-FR" sz="2000" dirty="0">
                <a:latin typeface="Comic Sans MS" panose="030F0702030302020204" pitchFamily="66" charset="0"/>
              </a:rPr>
              <a:t>-hydroxylase) et inhibe la réabsorption des phosphates (action hypercalcémiante et </a:t>
            </a:r>
            <a:r>
              <a:rPr lang="fr-FR" sz="2000" dirty="0" err="1">
                <a:latin typeface="Comic Sans MS" panose="030F0702030302020204" pitchFamily="66" charset="0"/>
              </a:rPr>
              <a:t>hyperphosphaturiante</a:t>
            </a:r>
            <a:r>
              <a:rPr lang="fr-FR" sz="2000" dirty="0">
                <a:latin typeface="Comic Sans MS" panose="030F0702030302020204" pitchFamily="66" charset="0"/>
              </a:rPr>
              <a:t>)</a:t>
            </a:r>
          </a:p>
          <a:p>
            <a:pPr>
              <a:lnSpc>
                <a:spcPct val="150000"/>
              </a:lnSpc>
              <a:buFontTx/>
              <a:buChar char="-"/>
            </a:pPr>
            <a:r>
              <a:rPr lang="fr-FR" sz="2000" dirty="0">
                <a:latin typeface="Comic Sans MS" panose="030F0702030302020204" pitchFamily="66" charset="0"/>
              </a:rPr>
              <a:t>Les cellules du tube contourné distal : stimule la réabsorption du calcium (action hypercalcémiante) </a:t>
            </a:r>
          </a:p>
          <a:p>
            <a:pPr>
              <a:lnSpc>
                <a:spcPct val="150000"/>
              </a:lnSpc>
              <a:buFontTx/>
              <a:buChar char="-"/>
            </a:pPr>
            <a:r>
              <a:rPr lang="fr-FR" sz="2000" dirty="0">
                <a:latin typeface="Comic Sans MS" panose="030F0702030302020204" pitchFamily="66" charset="0"/>
              </a:rPr>
              <a:t>Les Ostéoclastes : stimulation de la résorption osseuse avec libération de Ca2+ et PO4 (action hypercalcémiante)</a:t>
            </a:r>
          </a:p>
          <a:p>
            <a:pPr>
              <a:lnSpc>
                <a:spcPct val="150000"/>
              </a:lnSpc>
            </a:pPr>
            <a:r>
              <a:rPr lang="fr-FR" sz="2000" dirty="0">
                <a:latin typeface="Comic Sans MS" panose="030F0702030302020204" pitchFamily="66" charset="0"/>
              </a:rPr>
              <a:t>Les cellules gastriques : augmentation de la sécrétion de la gastrine (risque d’ulcère en cas d’</a:t>
            </a:r>
            <a:r>
              <a:rPr lang="fr-FR" sz="2000" dirty="0" err="1">
                <a:latin typeface="Comic Sans MS" panose="030F0702030302020204" pitchFamily="66" charset="0"/>
              </a:rPr>
              <a:t>hyperparathyeroidie</a:t>
            </a:r>
            <a:r>
              <a:rPr lang="fr-FR" sz="2000" dirty="0">
                <a:latin typeface="Comic Sans MS" panose="030F0702030302020204" pitchFamily="66" charset="0"/>
              </a:rPr>
              <a:t>)</a:t>
            </a:r>
          </a:p>
          <a:p>
            <a:pPr>
              <a:lnSpc>
                <a:spcPct val="150000"/>
              </a:lnSpc>
            </a:pPr>
            <a:r>
              <a:rPr lang="fr-FR" sz="2000" dirty="0">
                <a:latin typeface="Comic Sans MS" panose="030F0702030302020204" pitchFamily="66" charset="0"/>
              </a:rPr>
              <a:t>Il existe une protéine qui est capable d’agir sur le récepteur de la PTH : PTH </a:t>
            </a:r>
            <a:r>
              <a:rPr lang="fr-FR" sz="2000" dirty="0" err="1">
                <a:latin typeface="Comic Sans MS" panose="030F0702030302020204" pitchFamily="66" charset="0"/>
              </a:rPr>
              <a:t>related</a:t>
            </a:r>
            <a:r>
              <a:rPr lang="fr-FR" sz="2000" dirty="0">
                <a:latin typeface="Comic Sans MS" panose="030F0702030302020204" pitchFamily="66" charset="0"/>
              </a:rPr>
              <a:t> </a:t>
            </a:r>
            <a:r>
              <a:rPr lang="fr-FR" sz="2000" dirty="0" err="1">
                <a:latin typeface="Comic Sans MS" panose="030F0702030302020204" pitchFamily="66" charset="0"/>
              </a:rPr>
              <a:t>protein</a:t>
            </a:r>
            <a:r>
              <a:rPr lang="fr-FR" sz="2000" dirty="0">
                <a:latin typeface="Comic Sans MS" panose="030F0702030302020204" pitchFamily="66" charset="0"/>
              </a:rPr>
              <a:t> (</a:t>
            </a:r>
            <a:r>
              <a:rPr lang="fr-FR" sz="2000" dirty="0" err="1">
                <a:latin typeface="Comic Sans MS" panose="030F0702030302020204" pitchFamily="66" charset="0"/>
              </a:rPr>
              <a:t>PTHrp</a:t>
            </a:r>
            <a:r>
              <a:rPr lang="fr-FR" sz="2000" dirty="0">
                <a:latin typeface="Comic Sans MS" panose="030F0702030302020204" pitchFamily="66" charset="0"/>
              </a:rPr>
              <a:t>), libérée par certaines tumeurs (bronchique +++)</a:t>
            </a:r>
          </a:p>
          <a:p>
            <a:pPr>
              <a:lnSpc>
                <a:spcPct val="150000"/>
              </a:lnSpc>
            </a:pPr>
            <a:endParaRPr lang="fr-FR" sz="2000" dirty="0">
              <a:latin typeface="Comic Sans MS" panose="030F0702030302020204" pitchFamily="66" charset="0"/>
            </a:endParaRPr>
          </a:p>
          <a:p>
            <a:pPr>
              <a:lnSpc>
                <a:spcPct val="150000"/>
              </a:lnSpc>
            </a:pPr>
            <a:endParaRPr lang="fr-FR" sz="2000" dirty="0">
              <a:latin typeface="Comic Sans MS" panose="030F0702030302020204" pitchFamily="66" charset="0"/>
            </a:endParaRPr>
          </a:p>
        </p:txBody>
      </p:sp>
    </p:spTree>
    <p:extLst>
      <p:ext uri="{BB962C8B-B14F-4D97-AF65-F5344CB8AC3E}">
        <p14:creationId xmlns:p14="http://schemas.microsoft.com/office/powerpoint/2010/main" val="823134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Vitamine D</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Synthèse et sécrétion</a:t>
            </a:r>
          </a:p>
          <a:p>
            <a:pPr>
              <a:lnSpc>
                <a:spcPct val="150000"/>
              </a:lnSpc>
            </a:pPr>
            <a:r>
              <a:rPr lang="fr-FR" sz="2000" dirty="0">
                <a:latin typeface="Comic Sans MS" panose="030F0702030302020204" pitchFamily="66" charset="0"/>
              </a:rPr>
              <a:t>La formation de la vitamine D implique 3 organes : Foie, Peau, Rein</a:t>
            </a:r>
          </a:p>
          <a:p>
            <a:pPr>
              <a:lnSpc>
                <a:spcPct val="150000"/>
              </a:lnSpc>
            </a:pPr>
            <a:endParaRPr lang="fr-FR" sz="2000"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pic>
        <p:nvPicPr>
          <p:cNvPr id="6" name="Image 5">
            <a:extLst>
              <a:ext uri="{FF2B5EF4-FFF2-40B4-BE49-F238E27FC236}">
                <a16:creationId xmlns:a16="http://schemas.microsoft.com/office/drawing/2014/main" id="{CC01C7D1-66BB-4635-A2D5-0EDE084F14E9}"/>
              </a:ext>
            </a:extLst>
          </p:cNvPr>
          <p:cNvPicPr>
            <a:picLocks noChangeAspect="1"/>
          </p:cNvPicPr>
          <p:nvPr/>
        </p:nvPicPr>
        <p:blipFill>
          <a:blip r:embed="rId2"/>
          <a:stretch>
            <a:fillRect/>
          </a:stretch>
        </p:blipFill>
        <p:spPr>
          <a:xfrm>
            <a:off x="467405" y="2148793"/>
            <a:ext cx="11046052" cy="4723493"/>
          </a:xfrm>
          <a:prstGeom prst="rect">
            <a:avLst/>
          </a:prstGeom>
        </p:spPr>
      </p:pic>
    </p:spTree>
    <p:extLst>
      <p:ext uri="{BB962C8B-B14F-4D97-AF65-F5344CB8AC3E}">
        <p14:creationId xmlns:p14="http://schemas.microsoft.com/office/powerpoint/2010/main" val="2608882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Vitamine D</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Synthèse et sécrétion</a:t>
            </a:r>
          </a:p>
          <a:p>
            <a:pPr>
              <a:lnSpc>
                <a:spcPct val="150000"/>
              </a:lnSpc>
            </a:pPr>
            <a:endParaRPr lang="fr-FR" sz="2000"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r>
              <a:rPr lang="fr-FR" sz="2000" u="sng" dirty="0">
                <a:latin typeface="Comic Sans MS" panose="030F0702030302020204" pitchFamily="66" charset="0"/>
              </a:rPr>
              <a:t>Régulation de la 1-</a:t>
            </a:r>
            <a:r>
              <a:rPr lang="fr-FR" sz="2000" u="sng" dirty="0">
                <a:latin typeface="Symbol" panose="05050102010706020507" pitchFamily="18" charset="2"/>
              </a:rPr>
              <a:t>a</a:t>
            </a:r>
            <a:r>
              <a:rPr lang="fr-FR" sz="2000" u="sng" dirty="0">
                <a:latin typeface="Comic Sans MS" panose="030F0702030302020204" pitchFamily="66" charset="0"/>
              </a:rPr>
              <a:t> Hydroxylase</a:t>
            </a:r>
          </a:p>
          <a:p>
            <a:pPr>
              <a:lnSpc>
                <a:spcPct val="150000"/>
              </a:lnSpc>
              <a:buFontTx/>
              <a:buChar char="-"/>
            </a:pPr>
            <a:r>
              <a:rPr lang="fr-FR" sz="2000" dirty="0">
                <a:latin typeface="Comic Sans MS" panose="030F0702030302020204" pitchFamily="66" charset="0"/>
              </a:rPr>
              <a:t>Stimulée par : PTH, hypocalcémie, hypophosphorémie, GH (croissance), Prolactine (allaitement)</a:t>
            </a:r>
          </a:p>
          <a:p>
            <a:pPr>
              <a:lnSpc>
                <a:spcPct val="150000"/>
              </a:lnSpc>
              <a:buFontTx/>
              <a:buChar char="-"/>
            </a:pPr>
            <a:r>
              <a:rPr lang="fr-FR" sz="2000" dirty="0">
                <a:latin typeface="Comic Sans MS" panose="030F0702030302020204" pitchFamily="66" charset="0"/>
              </a:rPr>
              <a:t>Inhibée par : hypercalcémie, Calcitonine</a:t>
            </a: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pic>
        <p:nvPicPr>
          <p:cNvPr id="5" name="Image 4">
            <a:extLst>
              <a:ext uri="{FF2B5EF4-FFF2-40B4-BE49-F238E27FC236}">
                <a16:creationId xmlns:a16="http://schemas.microsoft.com/office/drawing/2014/main" id="{5A4E5FC9-3F8E-4B69-A3FD-9E5F1F640A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2171" y="1735137"/>
            <a:ext cx="10671629" cy="1849892"/>
          </a:xfrm>
          <a:prstGeom prst="rect">
            <a:avLst/>
          </a:prstGeom>
        </p:spPr>
      </p:pic>
    </p:spTree>
    <p:extLst>
      <p:ext uri="{BB962C8B-B14F-4D97-AF65-F5344CB8AC3E}">
        <p14:creationId xmlns:p14="http://schemas.microsoft.com/office/powerpoint/2010/main" val="3425120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Vitamine D</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Circulation et métabolisme</a:t>
            </a:r>
          </a:p>
          <a:p>
            <a:pPr>
              <a:lnSpc>
                <a:spcPct val="150000"/>
              </a:lnSpc>
            </a:pPr>
            <a:r>
              <a:rPr lang="fr-FR" sz="2000" u="sng" dirty="0">
                <a:latin typeface="Comic Sans MS" panose="030F0702030302020204" pitchFamily="66" charset="0"/>
              </a:rPr>
              <a:t>Formes circulante :</a:t>
            </a:r>
          </a:p>
          <a:p>
            <a:pPr>
              <a:lnSpc>
                <a:spcPct val="150000"/>
              </a:lnSpc>
            </a:pPr>
            <a:r>
              <a:rPr lang="fr-FR" sz="2000" dirty="0">
                <a:latin typeface="Comic Sans MS" panose="030F0702030302020204" pitchFamily="66" charset="0"/>
              </a:rPr>
              <a:t>Toutes liées à la Vitamine D-Binding-Globulin (protéine d’origine hépatique)</a:t>
            </a:r>
          </a:p>
          <a:p>
            <a:pPr>
              <a:lnSpc>
                <a:spcPct val="150000"/>
              </a:lnSpc>
              <a:buFontTx/>
              <a:buChar char="-"/>
            </a:pPr>
            <a:r>
              <a:rPr lang="fr-FR" sz="2000" dirty="0">
                <a:latin typeface="Comic Sans MS" panose="030F0702030302020204" pitchFamily="66" charset="0"/>
              </a:rPr>
              <a:t>25-OH Cholécalciférol : forme prédominante de réserve (nécessite une activation rénale en calcitriol), à demi-vie de 3 semaines</a:t>
            </a:r>
          </a:p>
          <a:p>
            <a:pPr>
              <a:lnSpc>
                <a:spcPct val="150000"/>
              </a:lnSpc>
              <a:buFontTx/>
              <a:buChar char="-"/>
            </a:pPr>
            <a:r>
              <a:rPr lang="fr-FR" sz="2000" dirty="0">
                <a:latin typeface="Comic Sans MS" panose="030F0702030302020204" pitchFamily="66" charset="0"/>
              </a:rPr>
              <a:t>1,25-OH Cholécalciférol (Calcitriol) : forme active avec demi-vie de 4 heures</a:t>
            </a:r>
          </a:p>
          <a:p>
            <a:pPr marL="0" indent="0">
              <a:lnSpc>
                <a:spcPct val="150000"/>
              </a:lnSpc>
              <a:buNone/>
            </a:pPr>
            <a:r>
              <a:rPr lang="fr-FR" sz="2000" dirty="0">
                <a:latin typeface="Comic Sans MS" panose="030F0702030302020204" pitchFamily="66" charset="0"/>
              </a:rPr>
              <a:t>- Autres : Dérivés du catabolisme</a:t>
            </a:r>
          </a:p>
          <a:p>
            <a:pPr>
              <a:lnSpc>
                <a:spcPct val="150000"/>
              </a:lnSpc>
            </a:pPr>
            <a:r>
              <a:rPr lang="fr-FR" sz="2000" u="sng" dirty="0">
                <a:latin typeface="Comic Sans MS" panose="030F0702030302020204" pitchFamily="66" charset="0"/>
              </a:rPr>
              <a:t>Métabolisme :</a:t>
            </a:r>
          </a:p>
          <a:p>
            <a:pPr marL="0" indent="0">
              <a:lnSpc>
                <a:spcPct val="150000"/>
              </a:lnSpc>
              <a:buNone/>
            </a:pPr>
            <a:r>
              <a:rPr lang="fr-FR" sz="2000" dirty="0">
                <a:latin typeface="Comic Sans MS" panose="030F0702030302020204" pitchFamily="66" charset="0"/>
              </a:rPr>
              <a:t>- Activation : 1-</a:t>
            </a:r>
            <a:r>
              <a:rPr lang="fr-FR" sz="2000" dirty="0">
                <a:latin typeface="Symbol" panose="05050102010706020507" pitchFamily="18" charset="2"/>
              </a:rPr>
              <a:t>a</a:t>
            </a:r>
            <a:r>
              <a:rPr lang="fr-FR" sz="2000" dirty="0">
                <a:latin typeface="Comic Sans MS" panose="030F0702030302020204" pitchFamily="66" charset="0"/>
              </a:rPr>
              <a:t> Hydroxylation rénale, ou monocytaire (macrophages)</a:t>
            </a:r>
          </a:p>
          <a:p>
            <a:pPr marL="0" indent="0">
              <a:lnSpc>
                <a:spcPct val="150000"/>
              </a:lnSpc>
              <a:buNone/>
            </a:pPr>
            <a:r>
              <a:rPr lang="fr-FR" sz="2000" dirty="0">
                <a:latin typeface="Comic Sans MS" panose="030F0702030302020204" pitchFamily="66" charset="0"/>
              </a:rPr>
              <a:t>- Désactivation : 24-hydroxylation (rein et autres tissus) qui forme des produits inactifs</a:t>
            </a:r>
          </a:p>
          <a:p>
            <a:pPr>
              <a:lnSpc>
                <a:spcPct val="150000"/>
              </a:lnSpc>
            </a:pPr>
            <a:endParaRPr lang="fr-FR" sz="24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918018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Vitamine D</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Actions et effets physiologiques</a:t>
            </a:r>
          </a:p>
          <a:p>
            <a:pPr>
              <a:lnSpc>
                <a:spcPct val="150000"/>
              </a:lnSpc>
            </a:pPr>
            <a:r>
              <a:rPr lang="fr-FR" sz="2000" u="sng" dirty="0">
                <a:latin typeface="Comic Sans MS" panose="030F0702030302020204" pitchFamily="66" charset="0"/>
              </a:rPr>
              <a:t>Effets sur l’équilibre </a:t>
            </a:r>
            <a:r>
              <a:rPr lang="fr-FR" sz="2000" u="sng" dirty="0" err="1">
                <a:latin typeface="Comic Sans MS" panose="030F0702030302020204" pitchFamily="66" charset="0"/>
              </a:rPr>
              <a:t>phosphocalcémique</a:t>
            </a:r>
            <a:endParaRPr lang="fr-FR" sz="2000" u="sng" dirty="0">
              <a:latin typeface="Comic Sans MS" panose="030F0702030302020204" pitchFamily="66" charset="0"/>
            </a:endParaRPr>
          </a:p>
          <a:p>
            <a:pPr marL="0" indent="0">
              <a:lnSpc>
                <a:spcPct val="150000"/>
              </a:lnSpc>
              <a:buNone/>
            </a:pPr>
            <a:r>
              <a:rPr lang="fr-FR" sz="2000" dirty="0">
                <a:latin typeface="Comic Sans MS" panose="030F0702030302020204" pitchFamily="66" charset="0"/>
              </a:rPr>
              <a:t>- Stimulent l’absorption intestinale et la réabsorption rénale du calcium et du phosphate</a:t>
            </a:r>
          </a:p>
          <a:p>
            <a:pPr>
              <a:lnSpc>
                <a:spcPct val="150000"/>
              </a:lnSpc>
            </a:pPr>
            <a:r>
              <a:rPr lang="fr-FR" sz="2000" u="sng" dirty="0">
                <a:latin typeface="Comic Sans MS" panose="030F0702030302020204" pitchFamily="66" charset="0"/>
              </a:rPr>
              <a:t>Effets sur le remodelage osseux</a:t>
            </a:r>
          </a:p>
          <a:p>
            <a:pPr marL="0" indent="0">
              <a:lnSpc>
                <a:spcPct val="150000"/>
              </a:lnSpc>
              <a:buNone/>
            </a:pPr>
            <a:r>
              <a:rPr lang="fr-FR" sz="2000" dirty="0">
                <a:latin typeface="Comic Sans MS" panose="030F0702030302020204" pitchFamily="66" charset="0"/>
              </a:rPr>
              <a:t>- En situation d’équilibre calcique : stimulation de l’ostéoformation (action sur les ostéoblastes)</a:t>
            </a:r>
          </a:p>
          <a:p>
            <a:pPr>
              <a:lnSpc>
                <a:spcPct val="150000"/>
              </a:lnSpc>
              <a:buFontTx/>
              <a:buChar char="-"/>
            </a:pPr>
            <a:r>
              <a:rPr lang="fr-FR" sz="2000" dirty="0">
                <a:latin typeface="Comic Sans MS" panose="030F0702030302020204" pitchFamily="66" charset="0"/>
              </a:rPr>
              <a:t>En situation de balance calcique négative (pertes calciques) : stimulation de la résorption osseuse avec effet permissif sur la PTH</a:t>
            </a:r>
          </a:p>
          <a:p>
            <a:pPr>
              <a:lnSpc>
                <a:spcPct val="150000"/>
              </a:lnSpc>
            </a:pPr>
            <a:r>
              <a:rPr lang="fr-FR" sz="2000" u="sng" dirty="0">
                <a:latin typeface="Comic Sans MS" panose="030F0702030302020204" pitchFamily="66" charset="0"/>
              </a:rPr>
              <a:t>Effet « non classique »</a:t>
            </a:r>
          </a:p>
          <a:p>
            <a:pPr marL="0" indent="0">
              <a:lnSpc>
                <a:spcPct val="150000"/>
              </a:lnSpc>
              <a:buNone/>
            </a:pPr>
            <a:r>
              <a:rPr lang="fr-FR" sz="2000" dirty="0">
                <a:latin typeface="Comic Sans MS" panose="030F0702030302020204" pitchFamily="66" charset="0"/>
              </a:rPr>
              <a:t>- Réduction du risque cardiovasculaire</a:t>
            </a:r>
          </a:p>
          <a:p>
            <a:pPr marL="0" indent="0">
              <a:lnSpc>
                <a:spcPct val="150000"/>
              </a:lnSpc>
              <a:buNone/>
            </a:pPr>
            <a:r>
              <a:rPr lang="fr-FR" sz="2000" dirty="0">
                <a:latin typeface="Comic Sans MS" panose="030F0702030302020204" pitchFamily="66" charset="0"/>
              </a:rPr>
              <a:t>- Modulation de la réponse immunitaire  réduit l’immunité acquise et augmente l’immunité innée</a:t>
            </a: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42736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Calcitonine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Synthèse et sécrétion</a:t>
            </a:r>
          </a:p>
          <a:p>
            <a:pPr>
              <a:lnSpc>
                <a:spcPct val="150000"/>
              </a:lnSpc>
            </a:pPr>
            <a:r>
              <a:rPr lang="fr-FR" sz="2000" dirty="0">
                <a:latin typeface="Comic Sans MS" panose="030F0702030302020204" pitchFamily="66" charset="0"/>
              </a:rPr>
              <a:t>Peptide de 32 </a:t>
            </a:r>
            <a:r>
              <a:rPr lang="fr-FR" sz="2000" dirty="0" err="1">
                <a:latin typeface="Comic Sans MS" panose="030F0702030302020204" pitchFamily="66" charset="0"/>
              </a:rPr>
              <a:t>aa</a:t>
            </a:r>
            <a:r>
              <a:rPr lang="fr-FR" sz="2000" dirty="0">
                <a:latin typeface="Comic Sans MS" panose="030F0702030302020204" pitchFamily="66" charset="0"/>
              </a:rPr>
              <a:t>, produit par les cellules C parafolliculaire de la glande </a:t>
            </a:r>
            <a:r>
              <a:rPr lang="fr-FR" sz="2000" dirty="0" err="1">
                <a:latin typeface="Comic Sans MS" panose="030F0702030302020204" pitchFamily="66" charset="0"/>
              </a:rPr>
              <a:t>thyroide</a:t>
            </a:r>
            <a:endParaRPr lang="fr-FR" sz="2000" dirty="0">
              <a:latin typeface="Comic Sans MS" panose="030F0702030302020204" pitchFamily="66" charset="0"/>
            </a:endParaRPr>
          </a:p>
          <a:p>
            <a:pPr>
              <a:lnSpc>
                <a:spcPct val="150000"/>
              </a:lnSpc>
            </a:pPr>
            <a:r>
              <a:rPr lang="fr-FR" sz="2000" dirty="0">
                <a:latin typeface="Comic Sans MS" panose="030F0702030302020204" pitchFamily="66" charset="0"/>
              </a:rPr>
              <a:t>Sa sécrétion est stimulée surtout par l’hypercalcémie, et accessoirement par la gastrine (?)</a:t>
            </a:r>
          </a:p>
          <a:p>
            <a:pPr>
              <a:lnSpc>
                <a:spcPct val="150000"/>
              </a:lnSpc>
            </a:pPr>
            <a:r>
              <a:rPr lang="fr-FR" sz="2200" b="1" dirty="0">
                <a:latin typeface="Comic Sans MS" panose="030F0702030302020204" pitchFamily="66" charset="0"/>
              </a:rPr>
              <a:t>Circulation et métabolisme</a:t>
            </a:r>
          </a:p>
          <a:p>
            <a:pPr>
              <a:lnSpc>
                <a:spcPct val="150000"/>
              </a:lnSpc>
            </a:pPr>
            <a:r>
              <a:rPr lang="fr-FR" sz="2000" dirty="0">
                <a:latin typeface="Comic Sans MS" panose="030F0702030302020204" pitchFamily="66" charset="0"/>
              </a:rPr>
              <a:t>Circule sous forme de procalcitonine qui sera coupé en calcitonine, demi-vie 10 min</a:t>
            </a:r>
          </a:p>
          <a:p>
            <a:pPr>
              <a:lnSpc>
                <a:spcPct val="150000"/>
              </a:lnSpc>
            </a:pPr>
            <a:endParaRPr lang="fr-FR" sz="2200" b="1"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34324191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Calcitonine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Actions et effets physiologiques : hormone hypocalcémiante</a:t>
            </a:r>
          </a:p>
          <a:p>
            <a:pPr>
              <a:lnSpc>
                <a:spcPct val="150000"/>
              </a:lnSpc>
            </a:pPr>
            <a:r>
              <a:rPr lang="fr-FR" sz="2000" dirty="0">
                <a:latin typeface="Comic Sans MS" panose="030F0702030302020204" pitchFamily="66" charset="0"/>
              </a:rPr>
              <a:t>Hormone antagoniste de la PTH</a:t>
            </a:r>
          </a:p>
          <a:p>
            <a:pPr>
              <a:lnSpc>
                <a:spcPct val="150000"/>
              </a:lnSpc>
            </a:pPr>
            <a:r>
              <a:rPr lang="fr-FR" sz="2000" dirty="0">
                <a:latin typeface="Comic Sans MS" panose="030F0702030302020204" pitchFamily="66" charset="0"/>
              </a:rPr>
              <a:t>Globalement stimule les capacités corporelles à s’adapter à une surcharge calcique</a:t>
            </a:r>
          </a:p>
          <a:p>
            <a:pPr>
              <a:lnSpc>
                <a:spcPct val="150000"/>
              </a:lnSpc>
            </a:pPr>
            <a:r>
              <a:rPr lang="fr-FR" sz="2000" dirty="0">
                <a:latin typeface="Comic Sans MS" panose="030F0702030302020204" pitchFamily="66" charset="0"/>
              </a:rPr>
              <a:t>Au niveau rénal : favorise l’excrétion du calcium et du phosphate, et inhibe l’activation de la vitamine D</a:t>
            </a:r>
          </a:p>
          <a:p>
            <a:pPr>
              <a:lnSpc>
                <a:spcPct val="150000"/>
              </a:lnSpc>
            </a:pPr>
            <a:r>
              <a:rPr lang="fr-FR" sz="2000" dirty="0">
                <a:latin typeface="Comic Sans MS" panose="030F0702030302020204" pitchFamily="66" charset="0"/>
              </a:rPr>
              <a:t>Au niveau osseux : favorise l’ostéoformation et inhibe la résorption osseuse</a:t>
            </a:r>
          </a:p>
          <a:p>
            <a:pPr>
              <a:lnSpc>
                <a:spcPct val="150000"/>
              </a:lnSpc>
            </a:pPr>
            <a:r>
              <a:rPr lang="fr-FR" sz="2000" b="1" dirty="0">
                <a:latin typeface="Comic Sans MS" panose="030F0702030302020204" pitchFamily="66" charset="0"/>
              </a:rPr>
              <a:t>NB : </a:t>
            </a:r>
            <a:r>
              <a:rPr lang="fr-FR" sz="2000" dirty="0">
                <a:latin typeface="Comic Sans MS" panose="030F0702030302020204" pitchFamily="66" charset="0"/>
              </a:rPr>
              <a:t>La calcitonine est un marqueur du cancer médullaire de la </a:t>
            </a:r>
            <a:r>
              <a:rPr lang="fr-FR" sz="2000" dirty="0" err="1">
                <a:latin typeface="Comic Sans MS" panose="030F0702030302020204" pitchFamily="66" charset="0"/>
              </a:rPr>
              <a:t>thyroide</a:t>
            </a:r>
            <a:r>
              <a:rPr lang="fr-FR" sz="2000" dirty="0">
                <a:latin typeface="Comic Sans MS" panose="030F0702030302020204" pitchFamily="66" charset="0"/>
              </a:rPr>
              <a:t> et son dosage est utilisé dans ce contexte, et non pas dans l’exploration du métabolisme phosphocalcique</a:t>
            </a:r>
            <a:endParaRPr lang="fr-FR" sz="2000" b="1" dirty="0">
              <a:latin typeface="Comic Sans MS" panose="030F0702030302020204" pitchFamily="66" charset="0"/>
            </a:endParaRPr>
          </a:p>
          <a:p>
            <a:pPr>
              <a:lnSpc>
                <a:spcPct val="150000"/>
              </a:lnSpc>
            </a:pPr>
            <a:endParaRPr lang="fr-FR" sz="24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211705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fontScale="90000"/>
          </a:bodyPr>
          <a:lstStyle/>
          <a:p>
            <a:r>
              <a:rPr lang="fr-FR" sz="2800" b="1" dirty="0">
                <a:latin typeface="Comic Sans MS" panose="030F0702030302020204" pitchFamily="66" charset="0"/>
              </a:rPr>
              <a:t>      Pathologies endocriniennes de l’équilibre phosphocalcique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fontScale="92500" lnSpcReduction="10000"/>
          </a:bodyPr>
          <a:lstStyle/>
          <a:p>
            <a:pPr>
              <a:lnSpc>
                <a:spcPct val="150000"/>
              </a:lnSpc>
            </a:pPr>
            <a:r>
              <a:rPr lang="fr-FR" sz="2200" b="1" dirty="0">
                <a:latin typeface="Comic Sans MS" panose="030F0702030302020204" pitchFamily="66" charset="0"/>
              </a:rPr>
              <a:t>Anomalies de la PTH</a:t>
            </a:r>
          </a:p>
          <a:p>
            <a:pPr>
              <a:lnSpc>
                <a:spcPct val="150000"/>
              </a:lnSpc>
            </a:pPr>
            <a:r>
              <a:rPr lang="fr-FR" sz="2000" u="sng" dirty="0" err="1">
                <a:latin typeface="Comic Sans MS" panose="030F0702030302020204" pitchFamily="66" charset="0"/>
              </a:rPr>
              <a:t>Hyperparathyroidie</a:t>
            </a:r>
            <a:r>
              <a:rPr lang="fr-FR" sz="2000" u="sng" dirty="0">
                <a:latin typeface="Comic Sans MS" panose="030F0702030302020204" pitchFamily="66" charset="0"/>
              </a:rPr>
              <a:t> primaire</a:t>
            </a:r>
            <a:r>
              <a:rPr lang="fr-FR" sz="2000" dirty="0">
                <a:latin typeface="Comic Sans MS" panose="030F0702030302020204" pitchFamily="66" charset="0"/>
              </a:rPr>
              <a:t> (HPP)</a:t>
            </a:r>
          </a:p>
          <a:p>
            <a:pPr>
              <a:lnSpc>
                <a:spcPct val="150000"/>
              </a:lnSpc>
            </a:pPr>
            <a:r>
              <a:rPr lang="fr-FR" sz="2000" dirty="0">
                <a:latin typeface="Comic Sans MS" panose="030F0702030302020204" pitchFamily="66" charset="0"/>
              </a:rPr>
              <a:t>Adénome autonome sécrétant la PTH indépendamment de la calcémie</a:t>
            </a:r>
          </a:p>
          <a:p>
            <a:pPr>
              <a:lnSpc>
                <a:spcPct val="150000"/>
              </a:lnSpc>
            </a:pPr>
            <a:r>
              <a:rPr lang="fr-FR" sz="2000" dirty="0">
                <a:latin typeface="Comic Sans MS" panose="030F0702030302020204" pitchFamily="66" charset="0"/>
              </a:rPr>
              <a:t>PTH élevée (ou inappropriée), Hypercalcémie, hypophosphorémie</a:t>
            </a:r>
          </a:p>
          <a:p>
            <a:pPr>
              <a:lnSpc>
                <a:spcPct val="150000"/>
              </a:lnSpc>
            </a:pPr>
            <a:r>
              <a:rPr lang="fr-FR" sz="2000" dirty="0">
                <a:latin typeface="Comic Sans MS" panose="030F0702030302020204" pitchFamily="66" charset="0"/>
              </a:rPr>
              <a:t>Survient isolée ou dans le cadre des Néoplasie Endocriniennes Multiples (NEM)</a:t>
            </a:r>
          </a:p>
          <a:p>
            <a:pPr>
              <a:lnSpc>
                <a:spcPct val="150000"/>
              </a:lnSpc>
            </a:pPr>
            <a:r>
              <a:rPr lang="fr-FR" sz="2000" u="sng" dirty="0" err="1">
                <a:latin typeface="Comic Sans MS" panose="030F0702030302020204" pitchFamily="66" charset="0"/>
              </a:rPr>
              <a:t>Hyperparathyroidie</a:t>
            </a:r>
            <a:r>
              <a:rPr lang="fr-FR" sz="2000" u="sng" dirty="0">
                <a:latin typeface="Comic Sans MS" panose="030F0702030302020204" pitchFamily="66" charset="0"/>
              </a:rPr>
              <a:t> secondaire</a:t>
            </a:r>
            <a:r>
              <a:rPr lang="fr-FR" sz="2000" dirty="0">
                <a:latin typeface="Comic Sans MS" panose="030F0702030302020204" pitchFamily="66" charset="0"/>
              </a:rPr>
              <a:t> (HPS)</a:t>
            </a:r>
          </a:p>
          <a:p>
            <a:pPr>
              <a:lnSpc>
                <a:spcPct val="150000"/>
              </a:lnSpc>
            </a:pPr>
            <a:r>
              <a:rPr lang="fr-FR" sz="2000" dirty="0">
                <a:latin typeface="Comic Sans MS" panose="030F0702030302020204" pitchFamily="66" charset="0"/>
              </a:rPr>
              <a:t>Secondaire à l’hypocalcémie (IRC ou carence en vitamine D)</a:t>
            </a:r>
          </a:p>
          <a:p>
            <a:pPr>
              <a:lnSpc>
                <a:spcPct val="150000"/>
              </a:lnSpc>
            </a:pPr>
            <a:r>
              <a:rPr lang="fr-FR" sz="2000" dirty="0">
                <a:latin typeface="Comic Sans MS" panose="030F0702030302020204" pitchFamily="66" charset="0"/>
              </a:rPr>
              <a:t>Insuffisance rénale chronique +++ (PTH élevée, Calcémie basse, atteinte osseuse </a:t>
            </a:r>
            <a:r>
              <a:rPr lang="fr-FR" sz="2000" dirty="0">
                <a:latin typeface="Comic Sans MS" panose="030F0702030302020204" pitchFamily="66" charset="0"/>
                <a:sym typeface="Wingdings" panose="05000000000000000000" pitchFamily="2" charset="2"/>
              </a:rPr>
              <a:t> </a:t>
            </a:r>
            <a:r>
              <a:rPr lang="fr-FR" sz="2000" dirty="0" err="1">
                <a:latin typeface="Comic Sans MS" panose="030F0702030302020204" pitchFamily="66" charset="0"/>
                <a:sym typeface="Wingdings" panose="05000000000000000000" pitchFamily="2" charset="2"/>
              </a:rPr>
              <a:t>ostéodystrophie</a:t>
            </a:r>
            <a:r>
              <a:rPr lang="fr-FR" sz="2000" dirty="0">
                <a:latin typeface="Comic Sans MS" panose="030F0702030302020204" pitchFamily="66" charset="0"/>
                <a:sym typeface="Wingdings" panose="05000000000000000000" pitchFamily="2" charset="2"/>
              </a:rPr>
              <a:t> rénale)</a:t>
            </a:r>
          </a:p>
          <a:p>
            <a:pPr>
              <a:lnSpc>
                <a:spcPct val="150000"/>
              </a:lnSpc>
            </a:pPr>
            <a:r>
              <a:rPr lang="fr-FR" sz="2000" u="sng" dirty="0">
                <a:latin typeface="Comic Sans MS" panose="030F0702030302020204" pitchFamily="66" charset="0"/>
              </a:rPr>
              <a:t>Hyperparathyroïdie tertiaire</a:t>
            </a:r>
            <a:r>
              <a:rPr lang="fr-FR" sz="2000" dirty="0">
                <a:latin typeface="Comic Sans MS" panose="030F0702030302020204" pitchFamily="66" charset="0"/>
              </a:rPr>
              <a:t> (HPT)</a:t>
            </a:r>
            <a:endParaRPr lang="fr-FR" sz="2000" u="sng" dirty="0">
              <a:latin typeface="Comic Sans MS" panose="030F0702030302020204" pitchFamily="66" charset="0"/>
            </a:endParaRPr>
          </a:p>
          <a:p>
            <a:pPr>
              <a:lnSpc>
                <a:spcPct val="150000"/>
              </a:lnSpc>
            </a:pPr>
            <a:r>
              <a:rPr lang="fr-FR" sz="2000" dirty="0">
                <a:latin typeface="Comic Sans MS" panose="030F0702030302020204" pitchFamily="66" charset="0"/>
              </a:rPr>
              <a:t>Evolution de l’HPS qui aboutit à une hyperplasie et autonomisation des glandes </a:t>
            </a:r>
            <a:r>
              <a:rPr lang="fr-FR" sz="2000" dirty="0" err="1">
                <a:latin typeface="Comic Sans MS" panose="030F0702030302020204" pitchFamily="66" charset="0"/>
              </a:rPr>
              <a:t>parathyroides</a:t>
            </a:r>
            <a:endParaRPr lang="fr-FR" sz="2000"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740541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2EA4A45-0A31-4BAA-AD28-429FD485A602}"/>
              </a:ext>
            </a:extLst>
          </p:cNvPr>
          <p:cNvSpPr>
            <a:spLocks noGrp="1"/>
          </p:cNvSpPr>
          <p:nvPr>
            <p:ph idx="1"/>
          </p:nvPr>
        </p:nvSpPr>
        <p:spPr>
          <a:xfrm>
            <a:off x="838200" y="168812"/>
            <a:ext cx="10515600" cy="6689188"/>
          </a:xfrm>
        </p:spPr>
        <p:txBody>
          <a:bodyPr>
            <a:normAutofit/>
          </a:bodyPr>
          <a:lstStyle/>
          <a:p>
            <a:pPr marL="0" indent="0">
              <a:lnSpc>
                <a:spcPct val="150000"/>
              </a:lnSpc>
              <a:buNone/>
            </a:pPr>
            <a:endParaRPr lang="fr-FR" sz="2400" b="1" dirty="0">
              <a:latin typeface="Comic Sans MS" panose="030F0702030302020204" pitchFamily="66" charset="0"/>
            </a:endParaRPr>
          </a:p>
          <a:p>
            <a:pPr>
              <a:lnSpc>
                <a:spcPct val="150000"/>
              </a:lnSpc>
            </a:pPr>
            <a:r>
              <a:rPr lang="fr-FR" sz="2400" b="1" dirty="0">
                <a:latin typeface="Comic Sans MS" panose="030F0702030302020204" pitchFamily="66" charset="0"/>
              </a:rPr>
              <a:t>Introduction</a:t>
            </a:r>
          </a:p>
          <a:p>
            <a:pPr>
              <a:lnSpc>
                <a:spcPct val="150000"/>
              </a:lnSpc>
            </a:pPr>
            <a:r>
              <a:rPr lang="fr-FR" sz="2400" b="1" dirty="0">
                <a:latin typeface="Comic Sans MS" panose="030F0702030302020204" pitchFamily="66" charset="0"/>
              </a:rPr>
              <a:t>Généralités sur le métabolisme phosphocalcique</a:t>
            </a:r>
          </a:p>
          <a:p>
            <a:pPr>
              <a:lnSpc>
                <a:spcPct val="150000"/>
              </a:lnSpc>
            </a:pPr>
            <a:r>
              <a:rPr lang="fr-FR" sz="2400" b="1" dirty="0">
                <a:latin typeface="Comic Sans MS" panose="030F0702030302020204" pitchFamily="66" charset="0"/>
              </a:rPr>
              <a:t>Parathormone</a:t>
            </a:r>
          </a:p>
          <a:p>
            <a:pPr>
              <a:lnSpc>
                <a:spcPct val="150000"/>
              </a:lnSpc>
            </a:pPr>
            <a:r>
              <a:rPr lang="fr-FR" sz="2400" b="1" dirty="0">
                <a:latin typeface="Comic Sans MS" panose="030F0702030302020204" pitchFamily="66" charset="0"/>
              </a:rPr>
              <a:t>Vitamine D</a:t>
            </a:r>
          </a:p>
          <a:p>
            <a:pPr>
              <a:lnSpc>
                <a:spcPct val="150000"/>
              </a:lnSpc>
            </a:pPr>
            <a:r>
              <a:rPr lang="fr-FR" sz="2400" b="1" dirty="0">
                <a:latin typeface="Comic Sans MS" panose="030F0702030302020204" pitchFamily="66" charset="0"/>
              </a:rPr>
              <a:t>Calcitonine</a:t>
            </a:r>
          </a:p>
          <a:p>
            <a:pPr>
              <a:lnSpc>
                <a:spcPct val="150000"/>
              </a:lnSpc>
            </a:pPr>
            <a:r>
              <a:rPr lang="fr-FR" sz="2400" b="1" dirty="0">
                <a:latin typeface="Comic Sans MS" panose="030F0702030302020204" pitchFamily="66" charset="0"/>
              </a:rPr>
              <a:t>Pathologies endocriniennes de l’équilibre phosphocalcique</a:t>
            </a:r>
          </a:p>
          <a:p>
            <a:pPr>
              <a:lnSpc>
                <a:spcPct val="150000"/>
              </a:lnSpc>
            </a:pPr>
            <a:r>
              <a:rPr lang="fr-FR" sz="2400" b="1" dirty="0">
                <a:latin typeface="Comic Sans MS" panose="030F0702030302020204" pitchFamily="66" charset="0"/>
              </a:rPr>
              <a:t>Notions sur le remodelage osseux</a:t>
            </a:r>
          </a:p>
          <a:p>
            <a:pPr marL="0" indent="0">
              <a:lnSpc>
                <a:spcPct val="150000"/>
              </a:lnSpc>
              <a:buNone/>
            </a:pPr>
            <a:endParaRPr lang="fr-FR" sz="2400" b="1" dirty="0">
              <a:latin typeface="Comic Sans MS" panose="030F0702030302020204" pitchFamily="66" charset="0"/>
            </a:endParaRPr>
          </a:p>
          <a:p>
            <a:pPr>
              <a:lnSpc>
                <a:spcPct val="150000"/>
              </a:lnSpc>
            </a:pPr>
            <a:endParaRPr lang="fr-FR" sz="2000" b="1" dirty="0">
              <a:latin typeface="Comic Sans MS" panose="030F0702030302020204" pitchFamily="66" charset="0"/>
            </a:endParaRPr>
          </a:p>
          <a:p>
            <a:pPr>
              <a:lnSpc>
                <a:spcPct val="150000"/>
              </a:lnSpc>
            </a:pPr>
            <a:endParaRPr lang="fr-FR" sz="2400" b="1" dirty="0">
              <a:latin typeface="Comic Sans MS" panose="030F0702030302020204" pitchFamily="66" charset="0"/>
            </a:endParaRPr>
          </a:p>
        </p:txBody>
      </p:sp>
    </p:spTree>
    <p:extLst>
      <p:ext uri="{BB962C8B-B14F-4D97-AF65-F5344CB8AC3E}">
        <p14:creationId xmlns:p14="http://schemas.microsoft.com/office/powerpoint/2010/main" val="178347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fontScale="90000"/>
          </a:bodyPr>
          <a:lstStyle/>
          <a:p>
            <a:r>
              <a:rPr lang="fr-FR" sz="2800" b="1" dirty="0">
                <a:latin typeface="Comic Sans MS" panose="030F0702030302020204" pitchFamily="66" charset="0"/>
              </a:rPr>
              <a:t>      Pathologies endocriniennes de l’équilibre phosphocalcique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000" u="sng" dirty="0" err="1">
                <a:latin typeface="Comic Sans MS" panose="030F0702030302020204" pitchFamily="66" charset="0"/>
              </a:rPr>
              <a:t>Hypoparathyroidie</a:t>
            </a:r>
            <a:r>
              <a:rPr lang="fr-FR" sz="2000" dirty="0">
                <a:latin typeface="Comic Sans MS" panose="030F0702030302020204" pitchFamily="66" charset="0"/>
              </a:rPr>
              <a:t> (défaut de synthèse ou de sécrétion)</a:t>
            </a:r>
            <a:endParaRPr lang="fr-FR" sz="2000" u="sng" dirty="0">
              <a:latin typeface="Comic Sans MS" panose="030F0702030302020204" pitchFamily="66" charset="0"/>
            </a:endParaRPr>
          </a:p>
          <a:p>
            <a:pPr>
              <a:lnSpc>
                <a:spcPct val="150000"/>
              </a:lnSpc>
            </a:pPr>
            <a:r>
              <a:rPr lang="fr-FR" sz="2000" dirty="0">
                <a:latin typeface="Comic Sans MS" panose="030F0702030302020204" pitchFamily="66" charset="0"/>
              </a:rPr>
              <a:t>Acquise : </a:t>
            </a:r>
            <a:r>
              <a:rPr lang="fr-FR" sz="2000" dirty="0" err="1">
                <a:latin typeface="Comic Sans MS" panose="030F0702030302020204" pitchFamily="66" charset="0"/>
              </a:rPr>
              <a:t>Thyroidectomie</a:t>
            </a:r>
            <a:r>
              <a:rPr lang="fr-FR" sz="2000" dirty="0">
                <a:latin typeface="Comic Sans MS" panose="030F0702030302020204" pitchFamily="66" charset="0"/>
              </a:rPr>
              <a:t>, hypomagnésémie profonde, Hypercalcémies malignes (</a:t>
            </a:r>
            <a:r>
              <a:rPr lang="fr-FR" sz="2000" dirty="0" err="1">
                <a:latin typeface="Comic Sans MS" panose="030F0702030302020204" pitchFamily="66" charset="0"/>
              </a:rPr>
              <a:t>PTHrp</a:t>
            </a:r>
            <a:r>
              <a:rPr lang="fr-FR" sz="2000" dirty="0">
                <a:latin typeface="Comic Sans MS" panose="030F0702030302020204" pitchFamily="66" charset="0"/>
              </a:rPr>
              <a:t> +++)</a:t>
            </a:r>
          </a:p>
          <a:p>
            <a:pPr>
              <a:lnSpc>
                <a:spcPct val="150000"/>
              </a:lnSpc>
            </a:pPr>
            <a:r>
              <a:rPr lang="fr-FR" sz="2000" dirty="0">
                <a:latin typeface="Comic Sans MS" panose="030F0702030302020204" pitchFamily="66" charset="0"/>
              </a:rPr>
              <a:t>Congénitale : Syndrome de Di-George (aplasie du thymus et des </a:t>
            </a:r>
            <a:r>
              <a:rPr lang="fr-FR" sz="2000" dirty="0" err="1">
                <a:latin typeface="Comic Sans MS" panose="030F0702030302020204" pitchFamily="66" charset="0"/>
              </a:rPr>
              <a:t>parathyroide</a:t>
            </a:r>
            <a:r>
              <a:rPr lang="fr-FR" sz="2000" dirty="0">
                <a:latin typeface="Comic Sans MS" panose="030F0702030302020204" pitchFamily="66" charset="0"/>
              </a:rPr>
              <a:t>)</a:t>
            </a:r>
          </a:p>
          <a:p>
            <a:pPr>
              <a:lnSpc>
                <a:spcPct val="150000"/>
              </a:lnSpc>
            </a:pPr>
            <a:r>
              <a:rPr lang="fr-FR" sz="2000" dirty="0">
                <a:latin typeface="Comic Sans MS" panose="030F0702030302020204" pitchFamily="66" charset="0"/>
              </a:rPr>
              <a:t>Hypocalcémie profonde, avec hyperphosphorémie</a:t>
            </a:r>
          </a:p>
          <a:p>
            <a:pPr>
              <a:lnSpc>
                <a:spcPct val="150000"/>
              </a:lnSpc>
            </a:pPr>
            <a:r>
              <a:rPr lang="fr-FR" sz="2000" u="sng" dirty="0" err="1">
                <a:latin typeface="Comic Sans MS" panose="030F0702030302020204" pitchFamily="66" charset="0"/>
              </a:rPr>
              <a:t>Pseudohypoparathroidie</a:t>
            </a:r>
            <a:r>
              <a:rPr lang="fr-FR" sz="2000" dirty="0">
                <a:latin typeface="Comic Sans MS" panose="030F0702030302020204" pitchFamily="66" charset="0"/>
              </a:rPr>
              <a:t> : Résistance à la PTH</a:t>
            </a:r>
          </a:p>
          <a:p>
            <a:pPr>
              <a:lnSpc>
                <a:spcPct val="150000"/>
              </a:lnSpc>
            </a:pPr>
            <a:r>
              <a:rPr lang="fr-FR" sz="2000" dirty="0">
                <a:latin typeface="Comic Sans MS" panose="030F0702030302020204" pitchFamily="66" charset="0"/>
              </a:rPr>
              <a:t>Récepteur de PTH muté (insensible à la PTH)</a:t>
            </a:r>
          </a:p>
          <a:p>
            <a:pPr>
              <a:lnSpc>
                <a:spcPct val="150000"/>
              </a:lnSpc>
            </a:pPr>
            <a:r>
              <a:rPr lang="fr-FR" sz="2000" dirty="0">
                <a:latin typeface="Comic Sans MS" panose="030F0702030302020204" pitchFamily="66" charset="0"/>
              </a:rPr>
              <a:t>PTH élevée avec des manifestation d’une </a:t>
            </a:r>
            <a:r>
              <a:rPr lang="fr-FR" sz="2000" dirty="0" err="1">
                <a:latin typeface="Comic Sans MS" panose="030F0702030302020204" pitchFamily="66" charset="0"/>
              </a:rPr>
              <a:t>hypoparathroidie</a:t>
            </a:r>
            <a:endParaRPr lang="fr-FR" sz="2000" dirty="0">
              <a:latin typeface="Comic Sans MS" panose="030F0702030302020204" pitchFamily="66" charset="0"/>
            </a:endParaRPr>
          </a:p>
          <a:p>
            <a:pPr>
              <a:lnSpc>
                <a:spcPct val="150000"/>
              </a:lnSpc>
            </a:pPr>
            <a:r>
              <a:rPr lang="fr-FR" sz="2000" dirty="0">
                <a:latin typeface="Comic Sans MS" panose="030F0702030302020204" pitchFamily="66" charset="0"/>
              </a:rPr>
              <a:t>Maladie génétique rare</a:t>
            </a:r>
            <a:endParaRPr lang="fr-FR" sz="24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679746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fontScale="90000"/>
          </a:bodyPr>
          <a:lstStyle/>
          <a:p>
            <a:r>
              <a:rPr lang="fr-FR" sz="2800" b="1" dirty="0">
                <a:latin typeface="Comic Sans MS" panose="030F0702030302020204" pitchFamily="66" charset="0"/>
              </a:rPr>
              <a:t>      Pathologies endocriniennes de l’équilibre phosphocalcique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lnSpcReduction="10000"/>
          </a:bodyPr>
          <a:lstStyle/>
          <a:p>
            <a:pPr>
              <a:lnSpc>
                <a:spcPct val="150000"/>
              </a:lnSpc>
            </a:pPr>
            <a:r>
              <a:rPr lang="fr-FR" sz="2200" b="1" dirty="0">
                <a:latin typeface="Comic Sans MS" panose="030F0702030302020204" pitchFamily="66" charset="0"/>
              </a:rPr>
              <a:t>Anomalies de la vitamine D</a:t>
            </a:r>
          </a:p>
          <a:p>
            <a:pPr>
              <a:lnSpc>
                <a:spcPct val="150000"/>
              </a:lnSpc>
            </a:pPr>
            <a:r>
              <a:rPr lang="fr-FR" sz="2000" u="sng" dirty="0">
                <a:latin typeface="Comic Sans MS" panose="030F0702030302020204" pitchFamily="66" charset="0"/>
              </a:rPr>
              <a:t>Carence </a:t>
            </a:r>
            <a:endParaRPr lang="fr-FR" sz="2000" dirty="0">
              <a:latin typeface="Comic Sans MS" panose="030F0702030302020204" pitchFamily="66" charset="0"/>
            </a:endParaRPr>
          </a:p>
          <a:p>
            <a:pPr>
              <a:lnSpc>
                <a:spcPct val="150000"/>
              </a:lnSpc>
            </a:pPr>
            <a:r>
              <a:rPr lang="fr-FR" sz="2000" dirty="0">
                <a:latin typeface="Comic Sans MS" panose="030F0702030302020204" pitchFamily="66" charset="0"/>
              </a:rPr>
              <a:t>Hypocalcémie, hypophosphorémie et </a:t>
            </a:r>
            <a:r>
              <a:rPr lang="fr-FR" sz="2000" dirty="0" err="1">
                <a:latin typeface="Comic Sans MS" panose="030F0702030302020204" pitchFamily="66" charset="0"/>
              </a:rPr>
              <a:t>hyperparathyroidie</a:t>
            </a:r>
            <a:r>
              <a:rPr lang="fr-FR" sz="2000" dirty="0">
                <a:latin typeface="Comic Sans MS" panose="030F0702030302020204" pitchFamily="66" charset="0"/>
              </a:rPr>
              <a:t> secondaire</a:t>
            </a:r>
          </a:p>
          <a:p>
            <a:pPr>
              <a:lnSpc>
                <a:spcPct val="150000"/>
              </a:lnSpc>
            </a:pPr>
            <a:r>
              <a:rPr lang="fr-FR" sz="2000" dirty="0">
                <a:latin typeface="Comic Sans MS" panose="030F0702030302020204" pitchFamily="66" charset="0"/>
              </a:rPr>
              <a:t>Chez l’adulte : Ostéomalacie par carence d’apport +++, </a:t>
            </a:r>
            <a:r>
              <a:rPr lang="fr-FR" sz="2000" dirty="0" err="1">
                <a:latin typeface="Comic Sans MS" panose="030F0702030302020204" pitchFamily="66" charset="0"/>
              </a:rPr>
              <a:t>Ostéodystrophie</a:t>
            </a:r>
            <a:r>
              <a:rPr lang="fr-FR" sz="2000" dirty="0">
                <a:latin typeface="Comic Sans MS" panose="030F0702030302020204" pitchFamily="66" charset="0"/>
              </a:rPr>
              <a:t> par défaut d’activation rénale (Insuffisance rénale chronique)</a:t>
            </a:r>
          </a:p>
          <a:p>
            <a:pPr>
              <a:lnSpc>
                <a:spcPct val="150000"/>
              </a:lnSpc>
            </a:pPr>
            <a:r>
              <a:rPr lang="fr-FR" sz="2000" dirty="0">
                <a:latin typeface="Comic Sans MS" panose="030F0702030302020204" pitchFamily="66" charset="0"/>
              </a:rPr>
              <a:t>Rachitisme chez l’enfant : carence d’apport ou défaut génétique d’activation (Rachitisme </a:t>
            </a:r>
            <a:r>
              <a:rPr lang="fr-FR" sz="2000" dirty="0" err="1">
                <a:latin typeface="Comic Sans MS" panose="030F0702030302020204" pitchFamily="66" charset="0"/>
              </a:rPr>
              <a:t>vitamino</a:t>
            </a:r>
            <a:r>
              <a:rPr lang="fr-FR" sz="2000" dirty="0">
                <a:latin typeface="Comic Sans MS" panose="030F0702030302020204" pitchFamily="66" charset="0"/>
              </a:rPr>
              <a:t> D résistant type 1) ou de récepteur (RVDR type 2)</a:t>
            </a:r>
          </a:p>
          <a:p>
            <a:pPr>
              <a:lnSpc>
                <a:spcPct val="150000"/>
              </a:lnSpc>
            </a:pPr>
            <a:r>
              <a:rPr lang="fr-FR" sz="2000" dirty="0">
                <a:latin typeface="Comic Sans MS" panose="030F0702030302020204" pitchFamily="66" charset="0"/>
              </a:rPr>
              <a:t>Syndrome néphrotique : perte urinaires du transporteur VDBG</a:t>
            </a:r>
          </a:p>
          <a:p>
            <a:pPr>
              <a:lnSpc>
                <a:spcPct val="150000"/>
              </a:lnSpc>
            </a:pPr>
            <a:r>
              <a:rPr lang="fr-FR" sz="2000" u="sng" dirty="0">
                <a:latin typeface="Comic Sans MS" panose="030F0702030302020204" pitchFamily="66" charset="0"/>
              </a:rPr>
              <a:t>Excès</a:t>
            </a:r>
          </a:p>
          <a:p>
            <a:r>
              <a:rPr lang="fr-FR" sz="2000" b="0" i="0" u="none" strike="noStrike" baseline="0" dirty="0">
                <a:solidFill>
                  <a:srgbClr val="000000"/>
                </a:solidFill>
                <a:latin typeface="Comic Sans MS" panose="030F0702030302020204" pitchFamily="66" charset="0"/>
              </a:rPr>
              <a:t>Excès d’apport ou excès d’activation de la 25-OH en 1,25-OH (</a:t>
            </a:r>
            <a:r>
              <a:rPr lang="fr-FR" sz="2000" b="0" i="0" u="none" strike="noStrike" baseline="0" dirty="0" err="1">
                <a:solidFill>
                  <a:srgbClr val="000000"/>
                </a:solidFill>
                <a:latin typeface="Comic Sans MS" panose="030F0702030302020204" pitchFamily="66" charset="0"/>
              </a:rPr>
              <a:t>sarcoidose</a:t>
            </a:r>
            <a:r>
              <a:rPr lang="fr-FR" sz="2000" b="0" i="0" u="none" strike="noStrike" baseline="0" dirty="0">
                <a:solidFill>
                  <a:srgbClr val="000000"/>
                </a:solidFill>
                <a:latin typeface="Comic Sans MS" panose="030F0702030302020204" pitchFamily="66" charset="0"/>
              </a:rPr>
              <a:t> par </a:t>
            </a:r>
            <a:r>
              <a:rPr lang="fr-FR" sz="2000" b="0" i="0" u="none" strike="noStrike" baseline="0" dirty="0" err="1">
                <a:solidFill>
                  <a:srgbClr val="000000"/>
                </a:solidFill>
                <a:latin typeface="Comic Sans MS" panose="030F0702030302020204" pitchFamily="66" charset="0"/>
              </a:rPr>
              <a:t>exple</a:t>
            </a:r>
            <a:r>
              <a:rPr lang="fr-FR" sz="2000" b="0" i="0" u="none" strike="noStrike" baseline="0" dirty="0">
                <a:solidFill>
                  <a:srgbClr val="000000"/>
                </a:solidFill>
                <a:latin typeface="Comic Sans MS" panose="030F0702030302020204" pitchFamily="66" charset="0"/>
              </a:rPr>
              <a:t>) </a:t>
            </a:r>
          </a:p>
          <a:p>
            <a:r>
              <a:rPr lang="fr-FR" sz="2000" b="0" i="0" u="none" strike="noStrike" baseline="0" dirty="0">
                <a:solidFill>
                  <a:srgbClr val="000000"/>
                </a:solidFill>
                <a:latin typeface="Comic Sans MS" panose="030F0702030302020204" pitchFamily="66" charset="0"/>
              </a:rPr>
              <a:t>Hypercalcémie avec toutes ses conséquences </a:t>
            </a:r>
            <a:endParaRPr lang="fr-FR" sz="24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2822274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fontScale="92500" lnSpcReduction="10000"/>
          </a:bodyPr>
          <a:lstStyle/>
          <a:p>
            <a:pPr>
              <a:lnSpc>
                <a:spcPct val="150000"/>
              </a:lnSpc>
            </a:pPr>
            <a:r>
              <a:rPr lang="fr-FR" sz="2200" b="1" dirty="0">
                <a:latin typeface="Comic Sans MS" panose="030F0702030302020204" pitchFamily="66" charset="0"/>
              </a:rPr>
              <a:t>Composition normale du tissus osseux</a:t>
            </a:r>
          </a:p>
          <a:p>
            <a:pPr>
              <a:lnSpc>
                <a:spcPct val="150000"/>
              </a:lnSpc>
            </a:pPr>
            <a:r>
              <a:rPr lang="fr-FR" sz="2000" dirty="0">
                <a:latin typeface="Comic Sans MS" panose="030F0702030302020204" pitchFamily="66" charset="0"/>
              </a:rPr>
              <a:t>Histologiquement, il est composé de : </a:t>
            </a:r>
          </a:p>
          <a:p>
            <a:pPr marL="0" indent="0">
              <a:lnSpc>
                <a:spcPct val="150000"/>
              </a:lnSpc>
              <a:buNone/>
            </a:pPr>
            <a:r>
              <a:rPr lang="fr-FR" sz="2000" dirty="0">
                <a:latin typeface="Comic Sans MS" panose="030F0702030302020204" pitchFamily="66" charset="0"/>
              </a:rPr>
              <a:t>1- </a:t>
            </a:r>
            <a:r>
              <a:rPr lang="fr-FR" sz="2000" b="1" dirty="0">
                <a:latin typeface="Comic Sans MS" panose="030F0702030302020204" pitchFamily="66" charset="0"/>
              </a:rPr>
              <a:t>Tissu osseux compact </a:t>
            </a:r>
            <a:r>
              <a:rPr lang="fr-FR" sz="2000" dirty="0">
                <a:latin typeface="Comic Sans MS" panose="030F0702030302020204" pitchFamily="66" charset="0"/>
              </a:rPr>
              <a:t>(Os cortical) : </a:t>
            </a:r>
          </a:p>
          <a:p>
            <a:pPr>
              <a:lnSpc>
                <a:spcPct val="150000"/>
              </a:lnSpc>
              <a:buFontTx/>
              <a:buChar char="-"/>
            </a:pPr>
            <a:r>
              <a:rPr lang="fr-FR" sz="2000" dirty="0">
                <a:latin typeface="Comic Sans MS" panose="030F0702030302020204" pitchFamily="66" charset="0"/>
              </a:rPr>
              <a:t>Formant la paroi de la diaphyse des os longs (fémur, humérus)</a:t>
            </a:r>
          </a:p>
          <a:p>
            <a:pPr>
              <a:lnSpc>
                <a:spcPct val="150000"/>
              </a:lnSpc>
              <a:buFontTx/>
              <a:buChar char="-"/>
            </a:pPr>
            <a:r>
              <a:rPr lang="fr-FR" sz="2000" dirty="0">
                <a:latin typeface="Comic Sans MS" panose="030F0702030302020204" pitchFamily="66" charset="0"/>
              </a:rPr>
              <a:t>Couche dense de tissu calcifié sous forme d’unités structurales cylindriques (</a:t>
            </a:r>
            <a:r>
              <a:rPr lang="fr-FR" sz="2200" dirty="0">
                <a:latin typeface="Comic Sans MS" panose="030F0702030302020204" pitchFamily="66" charset="0"/>
              </a:rPr>
              <a:t>Ostéones</a:t>
            </a:r>
            <a:r>
              <a:rPr lang="fr-FR" sz="2000" dirty="0">
                <a:latin typeface="Comic Sans MS" panose="030F0702030302020204" pitchFamily="66" charset="0"/>
              </a:rPr>
              <a:t>) dont le centre est traversé par des vaisseaux et des nerfs</a:t>
            </a:r>
          </a:p>
          <a:p>
            <a:pPr marL="0" indent="0">
              <a:lnSpc>
                <a:spcPct val="150000"/>
              </a:lnSpc>
              <a:buNone/>
            </a:pPr>
            <a:r>
              <a:rPr lang="fr-FR" sz="2000" dirty="0">
                <a:latin typeface="Comic Sans MS" panose="030F0702030302020204" pitchFamily="66" charset="0"/>
              </a:rPr>
              <a:t>2- </a:t>
            </a:r>
            <a:r>
              <a:rPr lang="fr-FR" sz="2000" b="1" dirty="0">
                <a:latin typeface="Comic Sans MS" panose="030F0702030302020204" pitchFamily="66" charset="0"/>
              </a:rPr>
              <a:t>Tissu osseux trabéculaire </a:t>
            </a:r>
            <a:r>
              <a:rPr lang="fr-FR" sz="2000" dirty="0">
                <a:latin typeface="Comic Sans MS" panose="030F0702030302020204" pitchFamily="66" charset="0"/>
              </a:rPr>
              <a:t>(Os spongieux) : </a:t>
            </a:r>
          </a:p>
          <a:p>
            <a:pPr>
              <a:lnSpc>
                <a:spcPct val="150000"/>
              </a:lnSpc>
              <a:buFontTx/>
              <a:buChar char="-"/>
            </a:pPr>
            <a:r>
              <a:rPr lang="fr-FR" sz="2000" dirty="0">
                <a:latin typeface="Comic Sans MS" panose="030F0702030302020204" pitchFamily="66" charset="0"/>
              </a:rPr>
              <a:t>Formant l’extrémité des os longs, le corps des vertèbres</a:t>
            </a:r>
          </a:p>
          <a:p>
            <a:pPr>
              <a:lnSpc>
                <a:spcPct val="150000"/>
              </a:lnSpc>
              <a:buFontTx/>
              <a:buChar char="-"/>
            </a:pPr>
            <a:r>
              <a:rPr lang="fr-FR" sz="2000" dirty="0">
                <a:latin typeface="Comic Sans MS" panose="030F0702030302020204" pitchFamily="66" charset="0"/>
              </a:rPr>
              <a:t>Organisé en </a:t>
            </a:r>
            <a:r>
              <a:rPr lang="fr-FR" sz="2200" dirty="0">
                <a:latin typeface="Comic Sans MS" panose="030F0702030302020204" pitchFamily="66" charset="0"/>
              </a:rPr>
              <a:t>travées</a:t>
            </a:r>
            <a:r>
              <a:rPr lang="fr-FR" sz="2000" dirty="0">
                <a:latin typeface="Comic Sans MS" panose="030F0702030302020204" pitchFamily="66" charset="0"/>
              </a:rPr>
              <a:t> formant un réseau tridimensionnelle avec des lacunes occupées par le tissu hématopoïétique et des vaisseaux sanguin</a:t>
            </a:r>
          </a:p>
          <a:p>
            <a:pPr>
              <a:lnSpc>
                <a:spcPct val="150000"/>
              </a:lnSpc>
              <a:buFontTx/>
              <a:buChar char="-"/>
            </a:pPr>
            <a:r>
              <a:rPr lang="fr-FR" sz="2000" dirty="0">
                <a:latin typeface="Comic Sans MS" panose="030F0702030302020204" pitchFamily="66" charset="0"/>
              </a:rPr>
              <a:t>Subit un renouvellement plus fréquent que l’os cortical </a:t>
            </a:r>
            <a:r>
              <a:rPr lang="fr-FR" sz="2000" dirty="0">
                <a:latin typeface="Comic Sans MS" panose="030F0702030302020204" pitchFamily="66" charset="0"/>
                <a:sym typeface="Wingdings" panose="05000000000000000000" pitchFamily="2" charset="2"/>
              </a:rPr>
              <a:t> Plus fragile en cas de déséquilibre</a:t>
            </a:r>
            <a:endParaRPr lang="fr-FR" sz="2000" dirty="0">
              <a:latin typeface="Comic Sans MS" panose="030F0702030302020204" pitchFamily="66" charset="0"/>
            </a:endParaRPr>
          </a:p>
          <a:p>
            <a:pPr marL="0" indent="0">
              <a:lnSpc>
                <a:spcPct val="150000"/>
              </a:lnSpc>
              <a:buNone/>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502737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Composition normale du tissus osseux</a:t>
            </a:r>
          </a:p>
          <a:p>
            <a:pPr marL="0" indent="0">
              <a:lnSpc>
                <a:spcPct val="150000"/>
              </a:lnSpc>
              <a:buNone/>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pic>
        <p:nvPicPr>
          <p:cNvPr id="9" name="Image 8">
            <a:extLst>
              <a:ext uri="{FF2B5EF4-FFF2-40B4-BE49-F238E27FC236}">
                <a16:creationId xmlns:a16="http://schemas.microsoft.com/office/drawing/2014/main" id="{5ED55292-5C1F-41AA-8CB8-1A1632F04E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4515" y="1583644"/>
            <a:ext cx="6645501" cy="5160055"/>
          </a:xfrm>
          <a:prstGeom prst="rect">
            <a:avLst/>
          </a:prstGeom>
        </p:spPr>
      </p:pic>
    </p:spTree>
    <p:extLst>
      <p:ext uri="{BB962C8B-B14F-4D97-AF65-F5344CB8AC3E}">
        <p14:creationId xmlns:p14="http://schemas.microsoft.com/office/powerpoint/2010/main" val="2479282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fontScale="92500" lnSpcReduction="20000"/>
          </a:bodyPr>
          <a:lstStyle/>
          <a:p>
            <a:pPr>
              <a:lnSpc>
                <a:spcPct val="150000"/>
              </a:lnSpc>
            </a:pPr>
            <a:r>
              <a:rPr lang="fr-FR" sz="2400" b="1" dirty="0">
                <a:latin typeface="Comic Sans MS" panose="030F0702030302020204" pitchFamily="66" charset="0"/>
              </a:rPr>
              <a:t>Composition normale du tissus osseux</a:t>
            </a:r>
          </a:p>
          <a:p>
            <a:pPr>
              <a:lnSpc>
                <a:spcPct val="150000"/>
              </a:lnSpc>
            </a:pPr>
            <a:r>
              <a:rPr lang="fr-FR" sz="2400" dirty="0">
                <a:latin typeface="Comic Sans MS" panose="030F0702030302020204" pitchFamily="66" charset="0"/>
              </a:rPr>
              <a:t>Cellules et matrice extracellulaire</a:t>
            </a:r>
          </a:p>
          <a:p>
            <a:pPr>
              <a:lnSpc>
                <a:spcPct val="150000"/>
              </a:lnSpc>
              <a:buFontTx/>
              <a:buChar char="-"/>
            </a:pPr>
            <a:r>
              <a:rPr lang="fr-FR" sz="2000" b="1" u="sng" dirty="0">
                <a:latin typeface="Comic Sans MS" panose="030F0702030302020204" pitchFamily="66" charset="0"/>
              </a:rPr>
              <a:t>Cellules</a:t>
            </a:r>
          </a:p>
          <a:p>
            <a:pPr>
              <a:lnSpc>
                <a:spcPct val="150000"/>
              </a:lnSpc>
              <a:buFontTx/>
              <a:buChar char="-"/>
            </a:pPr>
            <a:r>
              <a:rPr lang="fr-FR" sz="2000" dirty="0">
                <a:latin typeface="Comic Sans MS" panose="030F0702030302020204" pitchFamily="66" charset="0"/>
              </a:rPr>
              <a:t>Ostéocytes : véritables cellules de l’Os (compact +++)</a:t>
            </a:r>
          </a:p>
          <a:p>
            <a:pPr>
              <a:lnSpc>
                <a:spcPct val="150000"/>
              </a:lnSpc>
              <a:buFontTx/>
              <a:buChar char="-"/>
            </a:pPr>
            <a:r>
              <a:rPr lang="fr-FR" sz="2000" dirty="0">
                <a:latin typeface="Comic Sans MS" panose="030F0702030302020204" pitchFamily="66" charset="0"/>
              </a:rPr>
              <a:t>Cellules bordantes : Cellules aplaties recouvrant la surface osseuse (ostéones, travées) = Ostéoblastes au « repos définitif »</a:t>
            </a:r>
          </a:p>
          <a:p>
            <a:pPr>
              <a:lnSpc>
                <a:spcPct val="150000"/>
              </a:lnSpc>
              <a:buFontTx/>
              <a:buChar char="-"/>
            </a:pPr>
            <a:r>
              <a:rPr lang="fr-FR" sz="2000" dirty="0">
                <a:latin typeface="Comic Sans MS" panose="030F0702030302020204" pitchFamily="66" charset="0"/>
              </a:rPr>
              <a:t>Ostéoblastes (formation osseuse) : créent la matière osseuse</a:t>
            </a:r>
          </a:p>
          <a:p>
            <a:pPr>
              <a:lnSpc>
                <a:spcPct val="150000"/>
              </a:lnSpc>
              <a:buFontTx/>
              <a:buChar char="-"/>
            </a:pPr>
            <a:r>
              <a:rPr lang="fr-FR" sz="2000" dirty="0">
                <a:latin typeface="Comic Sans MS" panose="030F0702030302020204" pitchFamily="66" charset="0"/>
              </a:rPr>
              <a:t>Ostéoclastes (résorption osseuse) : Grosse cellules polynucléées qui « grattent » l’Os</a:t>
            </a:r>
          </a:p>
          <a:p>
            <a:pPr>
              <a:lnSpc>
                <a:spcPct val="150000"/>
              </a:lnSpc>
              <a:buFontTx/>
              <a:buChar char="-"/>
            </a:pPr>
            <a:r>
              <a:rPr lang="fr-FR" sz="2000" b="1" u="sng" dirty="0">
                <a:latin typeface="Comic Sans MS" panose="030F0702030302020204" pitchFamily="66" charset="0"/>
              </a:rPr>
              <a:t>Matrice extracellulaire</a:t>
            </a:r>
          </a:p>
          <a:p>
            <a:pPr>
              <a:lnSpc>
                <a:spcPct val="150000"/>
              </a:lnSpc>
              <a:buFontTx/>
              <a:buChar char="-"/>
            </a:pPr>
            <a:r>
              <a:rPr lang="fr-FR" sz="2100" dirty="0">
                <a:latin typeface="Comic Sans MS" panose="030F0702030302020204" pitchFamily="66" charset="0"/>
              </a:rPr>
              <a:t>Trame Organique (</a:t>
            </a:r>
            <a:r>
              <a:rPr lang="fr-FR" sz="2200" b="1" dirty="0">
                <a:latin typeface="Comic Sans MS" panose="030F0702030302020204" pitchFamily="66" charset="0"/>
              </a:rPr>
              <a:t>Collagène</a:t>
            </a:r>
            <a:r>
              <a:rPr lang="fr-FR" sz="2100" dirty="0">
                <a:latin typeface="Comic Sans MS" panose="030F0702030302020204" pitchFamily="66" charset="0"/>
              </a:rPr>
              <a:t> de type I +++) : protège l’os contre les tensions et assure sa cohésion</a:t>
            </a:r>
          </a:p>
          <a:p>
            <a:pPr>
              <a:lnSpc>
                <a:spcPct val="150000"/>
              </a:lnSpc>
              <a:buFontTx/>
              <a:buChar char="-"/>
            </a:pPr>
            <a:r>
              <a:rPr lang="fr-FR" sz="2100" dirty="0">
                <a:latin typeface="Comic Sans MS" panose="030F0702030302020204" pitchFamily="66" charset="0"/>
              </a:rPr>
              <a:t>Trame Minérale = </a:t>
            </a:r>
            <a:r>
              <a:rPr lang="fr-FR" sz="2100" b="1" dirty="0">
                <a:latin typeface="Comic Sans MS" panose="030F0702030302020204" pitchFamily="66" charset="0"/>
              </a:rPr>
              <a:t>Cristaux d’hydroxyapatite </a:t>
            </a:r>
            <a:r>
              <a:rPr lang="fr-FR" sz="2100" dirty="0">
                <a:latin typeface="Comic Sans MS" panose="030F0702030302020204" pitchFamily="66" charset="0"/>
              </a:rPr>
              <a:t>(Ca2+, PO4-, OH-) : Assure la résistance de l’os</a:t>
            </a: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2531110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fontScale="92500" lnSpcReduction="10000"/>
          </a:bodyPr>
          <a:lstStyle/>
          <a:p>
            <a:pPr>
              <a:lnSpc>
                <a:spcPct val="150000"/>
              </a:lnSpc>
            </a:pPr>
            <a:r>
              <a:rPr lang="fr-FR" sz="2200" b="1" dirty="0">
                <a:latin typeface="Comic Sans MS" panose="030F0702030302020204" pitchFamily="66" charset="0"/>
              </a:rPr>
              <a:t>Mécanismes moléculaires du remodelage osseux et sa régulation</a:t>
            </a:r>
          </a:p>
          <a:p>
            <a:pPr>
              <a:lnSpc>
                <a:spcPct val="107000"/>
              </a:lnSpc>
              <a:spcAft>
                <a:spcPts val="800"/>
              </a:spcAft>
            </a:pPr>
            <a:r>
              <a:rPr lang="fr-FR" sz="2200" dirty="0">
                <a:effectLst/>
                <a:latin typeface="Comic Sans MS" panose="030F0702030302020204" pitchFamily="66" charset="0"/>
                <a:ea typeface="Calibri" panose="020F0502020204030204" pitchFamily="34" charset="0"/>
                <a:cs typeface="Arial" panose="020B0604020202020204" pitchFamily="34" charset="0"/>
              </a:rPr>
              <a:t>L’os subit un remodelage constant : Résorption par les ostéoclastes et formation (= accrétion) par les ostéoblastes</a:t>
            </a:r>
          </a:p>
          <a:p>
            <a:pPr>
              <a:lnSpc>
                <a:spcPct val="107000"/>
              </a:lnSpc>
              <a:spcAft>
                <a:spcPts val="800"/>
              </a:spcAft>
            </a:pPr>
            <a:r>
              <a:rPr lang="fr-FR" sz="2200" u="sng" dirty="0">
                <a:latin typeface="Comic Sans MS" panose="030F0702030302020204" pitchFamily="66" charset="0"/>
                <a:ea typeface="Calibri" panose="020F0502020204030204" pitchFamily="34" charset="0"/>
                <a:cs typeface="Arial" panose="020B0604020202020204" pitchFamily="34" charset="0"/>
              </a:rPr>
              <a:t>Résorption osseuse :</a:t>
            </a:r>
          </a:p>
          <a:p>
            <a:pPr>
              <a:lnSpc>
                <a:spcPct val="107000"/>
              </a:lnSpc>
              <a:spcAft>
                <a:spcPts val="800"/>
              </a:spcAft>
              <a:buFontTx/>
              <a:buChar char="-"/>
            </a:pPr>
            <a:r>
              <a:rPr lang="fr-FR" sz="2200" dirty="0">
                <a:effectLst/>
                <a:latin typeface="Comic Sans MS" panose="030F0702030302020204" pitchFamily="66" charset="0"/>
                <a:ea typeface="Calibri" panose="020F0502020204030204" pitchFamily="34" charset="0"/>
                <a:cs typeface="Arial" panose="020B0604020202020204" pitchFamily="34" charset="0"/>
              </a:rPr>
              <a:t>Déminéralisation et hydrolyse des fibres de collagène, par les ostéoclastes</a:t>
            </a:r>
          </a:p>
          <a:p>
            <a:pPr>
              <a:lnSpc>
                <a:spcPct val="107000"/>
              </a:lnSpc>
              <a:spcAft>
                <a:spcPts val="800"/>
              </a:spcAft>
              <a:buFontTx/>
              <a:buChar char="-"/>
            </a:pPr>
            <a:r>
              <a:rPr lang="fr-FR" sz="2200" dirty="0">
                <a:latin typeface="Comic Sans MS" panose="030F0702030302020204" pitchFamily="66" charset="0"/>
                <a:ea typeface="Calibri" panose="020F0502020204030204" pitchFamily="34" charset="0"/>
                <a:cs typeface="Arial" panose="020B0604020202020204" pitchFamily="34" charset="0"/>
              </a:rPr>
              <a:t>Les cellules bordante de la surface à détruire, se rétractent pour exposer la matrice osseuse</a:t>
            </a:r>
            <a:endParaRPr lang="fr-FR" sz="22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FontTx/>
              <a:buChar char="-"/>
            </a:pPr>
            <a:r>
              <a:rPr lang="fr-FR" sz="2200" dirty="0">
                <a:effectLst/>
                <a:latin typeface="Comic Sans MS" panose="030F0702030302020204" pitchFamily="66" charset="0"/>
                <a:ea typeface="Calibri" panose="020F0502020204030204" pitchFamily="34" charset="0"/>
                <a:cs typeface="Arial" panose="020B0604020202020204" pitchFamily="34" charset="0"/>
              </a:rPr>
              <a:t>Des signaux de la moelle recrute des pré-ostéoclastes, qui se divisent et fusionnent pour donner des ostéoclastes (à l’aide d’un signal activateur appelé RANK ligand)</a:t>
            </a:r>
          </a:p>
          <a:p>
            <a:pPr>
              <a:lnSpc>
                <a:spcPct val="107000"/>
              </a:lnSpc>
              <a:spcAft>
                <a:spcPts val="800"/>
              </a:spcAft>
              <a:buFontTx/>
              <a:buChar char="-"/>
            </a:pPr>
            <a:r>
              <a:rPr lang="fr-FR" sz="2200" dirty="0">
                <a:latin typeface="Comic Sans MS" panose="030F0702030302020204" pitchFamily="66" charset="0"/>
                <a:ea typeface="Calibri" panose="020F0502020204030204" pitchFamily="34" charset="0"/>
                <a:cs typeface="Arial" panose="020B0604020202020204" pitchFamily="34" charset="0"/>
              </a:rPr>
              <a:t>L’ostéoclaste mature adhère à la surface à détruire et y sécrète des acides et des enzymes qui digère l’os et forme une lacune; puis meurt par apoptose</a:t>
            </a:r>
          </a:p>
          <a:p>
            <a:pPr>
              <a:lnSpc>
                <a:spcPct val="107000"/>
              </a:lnSpc>
              <a:spcAft>
                <a:spcPts val="800"/>
              </a:spcAft>
              <a:buFontTx/>
              <a:buChar char="-"/>
            </a:pPr>
            <a:r>
              <a:rPr lang="fr-FR" sz="2200" dirty="0">
                <a:effectLst/>
                <a:latin typeface="Comic Sans MS" panose="030F0702030302020204" pitchFamily="66" charset="0"/>
                <a:ea typeface="Calibri" panose="020F0502020204030204" pitchFamily="34" charset="0"/>
                <a:cs typeface="Arial" panose="020B0604020202020204" pitchFamily="34" charset="0"/>
              </a:rPr>
              <a:t>Cette étape dure 15 jours</a:t>
            </a:r>
          </a:p>
          <a:p>
            <a:pPr>
              <a:lnSpc>
                <a:spcPct val="107000"/>
              </a:lnSpc>
              <a:spcAft>
                <a:spcPts val="800"/>
              </a:spcAft>
              <a:buFontTx/>
              <a:buChar char="-"/>
            </a:pPr>
            <a:r>
              <a:rPr lang="fr-FR" sz="2200" dirty="0">
                <a:latin typeface="Comic Sans MS" panose="030F0702030302020204" pitchFamily="66" charset="0"/>
                <a:ea typeface="Calibri" panose="020F0502020204030204" pitchFamily="34" charset="0"/>
                <a:cs typeface="Arial" panose="020B0604020202020204" pitchFamily="34" charset="0"/>
              </a:rPr>
              <a:t>NB : Les </a:t>
            </a:r>
            <a:r>
              <a:rPr lang="fr-FR" sz="2200" dirty="0" err="1">
                <a:latin typeface="Comic Sans MS" panose="030F0702030302020204" pitchFamily="66" charset="0"/>
                <a:ea typeface="Calibri" panose="020F0502020204030204" pitchFamily="34" charset="0"/>
                <a:cs typeface="Arial" panose="020B0604020202020204" pitchFamily="34" charset="0"/>
              </a:rPr>
              <a:t>Bisphosphonates</a:t>
            </a:r>
            <a:r>
              <a:rPr lang="fr-FR" sz="2200" dirty="0">
                <a:latin typeface="Comic Sans MS" panose="030F0702030302020204" pitchFamily="66" charset="0"/>
                <a:ea typeface="Calibri" panose="020F0502020204030204" pitchFamily="34" charset="0"/>
                <a:cs typeface="Arial" panose="020B0604020202020204" pitchFamily="34" charset="0"/>
              </a:rPr>
              <a:t> sont une famille de médicament qui inhibent l’activité ostéoclastique</a:t>
            </a:r>
            <a:endParaRPr lang="fr-FR" sz="2200" dirty="0">
              <a:effectLst/>
              <a:latin typeface="Comic Sans MS" panose="030F0702030302020204" pitchFamily="66" charset="0"/>
              <a:ea typeface="Calibri" panose="020F0502020204030204" pitchFamily="34" charset="0"/>
              <a:cs typeface="Arial" panose="020B0604020202020204" pitchFamily="34"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23222728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lnSpcReduction="10000"/>
          </a:bodyPr>
          <a:lstStyle/>
          <a:p>
            <a:pPr>
              <a:lnSpc>
                <a:spcPct val="150000"/>
              </a:lnSpc>
            </a:pPr>
            <a:r>
              <a:rPr lang="fr-FR" sz="2200" b="1" dirty="0">
                <a:latin typeface="Comic Sans MS" panose="030F0702030302020204" pitchFamily="66" charset="0"/>
              </a:rPr>
              <a:t>Mécanismes moléculaires du remodelage osseux et sa régulation</a:t>
            </a:r>
          </a:p>
          <a:p>
            <a:pPr>
              <a:lnSpc>
                <a:spcPct val="107000"/>
              </a:lnSpc>
              <a:spcAft>
                <a:spcPts val="800"/>
              </a:spcAft>
            </a:pPr>
            <a:r>
              <a:rPr lang="fr-FR" sz="2000" u="sng" dirty="0">
                <a:latin typeface="Comic Sans MS" panose="030F0702030302020204" pitchFamily="66" charset="0"/>
                <a:ea typeface="Calibri" panose="020F0502020204030204" pitchFamily="34" charset="0"/>
                <a:cs typeface="Arial" panose="020B0604020202020204" pitchFamily="34" charset="0"/>
              </a:rPr>
              <a:t>Formation osseuse :</a:t>
            </a:r>
            <a:r>
              <a:rPr lang="fr-FR" sz="2000" dirty="0">
                <a:latin typeface="Comic Sans MS" panose="030F0702030302020204" pitchFamily="66" charset="0"/>
                <a:ea typeface="Calibri" panose="020F0502020204030204" pitchFamily="34" charset="0"/>
                <a:cs typeface="Arial" panose="020B0604020202020204" pitchFamily="34" charset="0"/>
              </a:rPr>
              <a:t> </a:t>
            </a:r>
          </a:p>
          <a:p>
            <a:pPr>
              <a:lnSpc>
                <a:spcPct val="107000"/>
              </a:lnSpc>
              <a:spcAft>
                <a:spcPts val="800"/>
              </a:spcAft>
              <a:buFontTx/>
              <a:buChar char="-"/>
            </a:pPr>
            <a:r>
              <a:rPr lang="fr-FR" sz="2000" dirty="0">
                <a:latin typeface="Comic Sans MS" panose="030F0702030302020204" pitchFamily="66" charset="0"/>
                <a:ea typeface="Calibri" panose="020F0502020204030204" pitchFamily="34" charset="0"/>
                <a:cs typeface="Arial" panose="020B0604020202020204" pitchFamily="34" charset="0"/>
              </a:rPr>
              <a:t>Des précurseurs ostéoblastiques, issus de cellules souches </a:t>
            </a:r>
            <a:r>
              <a:rPr lang="fr-FR" sz="2000" dirty="0" err="1">
                <a:latin typeface="Comic Sans MS" panose="030F0702030302020204" pitchFamily="66" charset="0"/>
                <a:ea typeface="Calibri" panose="020F0502020204030204" pitchFamily="34" charset="0"/>
                <a:cs typeface="Arial" panose="020B0604020202020204" pitchFamily="34" charset="0"/>
              </a:rPr>
              <a:t>hématopoiétiques</a:t>
            </a:r>
            <a:r>
              <a:rPr lang="fr-FR" sz="2000" dirty="0">
                <a:latin typeface="Comic Sans MS" panose="030F0702030302020204" pitchFamily="66" charset="0"/>
                <a:ea typeface="Calibri" panose="020F0502020204030204" pitchFamily="34" charset="0"/>
                <a:cs typeface="Arial" panose="020B0604020202020204" pitchFamily="34" charset="0"/>
              </a:rPr>
              <a:t>, sont recrutés dans les lacunes où ils évoluent en ostéoblastes matures (semblable au fibroblaste)</a:t>
            </a:r>
          </a:p>
          <a:p>
            <a:pPr>
              <a:lnSpc>
                <a:spcPct val="107000"/>
              </a:lnSpc>
              <a:spcAft>
                <a:spcPts val="800"/>
              </a:spcAft>
              <a:buFontTx/>
              <a:buChar char="-"/>
            </a:pPr>
            <a:r>
              <a:rPr lang="fr-FR" sz="2000" dirty="0">
                <a:latin typeface="Comic Sans MS" panose="030F0702030302020204" pitchFamily="66" charset="0"/>
                <a:ea typeface="Calibri" panose="020F0502020204030204" pitchFamily="34" charset="0"/>
                <a:cs typeface="Arial" panose="020B0604020202020204" pitchFamily="34" charset="0"/>
              </a:rPr>
              <a:t>Ces ostéoblastes expriment un inhibiteur qui empêche l’activation inadéquate des pré-ostéoclaste</a:t>
            </a:r>
          </a:p>
          <a:p>
            <a:pPr>
              <a:lnSpc>
                <a:spcPct val="107000"/>
              </a:lnSpc>
              <a:spcAft>
                <a:spcPts val="800"/>
              </a:spcAft>
              <a:buFontTx/>
              <a:buChar char="-"/>
            </a:pPr>
            <a:r>
              <a:rPr lang="fr-FR" sz="2000" dirty="0">
                <a:latin typeface="Comic Sans MS" panose="030F0702030302020204" pitchFamily="66" charset="0"/>
                <a:ea typeface="Calibri" panose="020F0502020204030204" pitchFamily="34" charset="0"/>
                <a:cs typeface="Arial" panose="020B0604020202020204" pitchFamily="34" charset="0"/>
              </a:rPr>
              <a:t>Ensuite, ils forment d’abord une trame organique, par libération de fibres de collagène  = tissu </a:t>
            </a:r>
            <a:r>
              <a:rPr lang="fr-FR" sz="2000" dirty="0" err="1">
                <a:latin typeface="Comic Sans MS" panose="030F0702030302020204" pitchFamily="66" charset="0"/>
                <a:ea typeface="Calibri" panose="020F0502020204030204" pitchFamily="34" charset="0"/>
                <a:cs typeface="Arial" panose="020B0604020202020204" pitchFamily="34" charset="0"/>
              </a:rPr>
              <a:t>ostéoide</a:t>
            </a:r>
            <a:r>
              <a:rPr lang="fr-FR" sz="2000" dirty="0">
                <a:latin typeface="Comic Sans MS" panose="030F0702030302020204" pitchFamily="66" charset="0"/>
                <a:ea typeface="Calibri" panose="020F0502020204030204" pitchFamily="34" charset="0"/>
                <a:cs typeface="Arial" panose="020B0604020202020204" pitchFamily="34" charset="0"/>
              </a:rPr>
              <a:t>, qui se minéralise dans une 2</a:t>
            </a:r>
            <a:r>
              <a:rPr lang="fr-FR" sz="2000" baseline="30000" dirty="0">
                <a:latin typeface="Comic Sans MS" panose="030F0702030302020204" pitchFamily="66" charset="0"/>
                <a:ea typeface="Calibri" panose="020F0502020204030204" pitchFamily="34" charset="0"/>
                <a:cs typeface="Arial" panose="020B0604020202020204" pitchFamily="34" charset="0"/>
              </a:rPr>
              <a:t>ème</a:t>
            </a:r>
            <a:r>
              <a:rPr lang="fr-FR" sz="2000" dirty="0">
                <a:latin typeface="Comic Sans MS" panose="030F0702030302020204" pitchFamily="66" charset="0"/>
                <a:ea typeface="Calibri" panose="020F0502020204030204" pitchFamily="34" charset="0"/>
                <a:cs typeface="Arial" panose="020B0604020202020204" pitchFamily="34" charset="0"/>
              </a:rPr>
              <a:t> étape (dépôt de l’hydroxyapatite sur la matrice organique </a:t>
            </a:r>
            <a:r>
              <a:rPr lang="fr-FR" sz="2000" dirty="0">
                <a:latin typeface="Comic Sans MS" panose="030F0702030302020204" pitchFamily="66" charset="0"/>
                <a:ea typeface="Calibri" panose="020F0502020204030204" pitchFamily="34" charset="0"/>
                <a:cs typeface="Arial" panose="020B0604020202020204" pitchFamily="34" charset="0"/>
                <a:sym typeface="Wingdings" panose="05000000000000000000" pitchFamily="2" charset="2"/>
              </a:rPr>
              <a:t> </a:t>
            </a:r>
            <a:r>
              <a:rPr lang="fr-FR" sz="2000" dirty="0">
                <a:effectLst/>
                <a:latin typeface="Comic Sans MS" panose="030F0702030302020204" pitchFamily="66" charset="0"/>
                <a:ea typeface="Calibri" panose="020F0502020204030204" pitchFamily="34" charset="0"/>
                <a:cs typeface="Arial" panose="020B0604020202020204" pitchFamily="34" charset="0"/>
              </a:rPr>
              <a:t>Grace à l’intervention de la Phosphatase alcaline ostéoblastiques : hydrolyse des les </a:t>
            </a:r>
            <a:r>
              <a:rPr lang="fr-FR" sz="2000" dirty="0" err="1">
                <a:effectLst/>
                <a:latin typeface="Comic Sans MS" panose="030F0702030302020204" pitchFamily="66" charset="0"/>
                <a:ea typeface="Calibri" panose="020F0502020204030204" pitchFamily="34" charset="0"/>
                <a:cs typeface="Arial" panose="020B0604020202020204" pitchFamily="34" charset="0"/>
              </a:rPr>
              <a:t>Ppi</a:t>
            </a:r>
            <a:r>
              <a:rPr lang="fr-FR" sz="2000" dirty="0">
                <a:effectLst/>
                <a:latin typeface="Comic Sans MS" panose="030F0702030302020204" pitchFamily="66" charset="0"/>
                <a:ea typeface="Calibri" panose="020F0502020204030204" pitchFamily="34" charset="0"/>
                <a:cs typeface="Arial" panose="020B0604020202020204" pitchFamily="34" charset="0"/>
              </a:rPr>
              <a:t> inhibiteurs de la calcification</a:t>
            </a:r>
          </a:p>
          <a:p>
            <a:pPr>
              <a:lnSpc>
                <a:spcPct val="107000"/>
              </a:lnSpc>
              <a:spcAft>
                <a:spcPts val="800"/>
              </a:spcAft>
              <a:buFontTx/>
              <a:buChar char="-"/>
            </a:pPr>
            <a:r>
              <a:rPr lang="fr-FR" sz="2000" dirty="0">
                <a:latin typeface="Comic Sans MS" panose="030F0702030302020204" pitchFamily="66" charset="0"/>
                <a:ea typeface="Calibri" panose="020F0502020204030204" pitchFamily="34" charset="0"/>
                <a:cs typeface="Arial" panose="020B0604020202020204" pitchFamily="34" charset="0"/>
              </a:rPr>
              <a:t>Au cours du remplissage, certain ostéoblaste restent emprisonnés dans la matrice en construction et deviennent des ostéocytes, alors que le reste, poussé à la surface la matrice en formation, se transforment en cellules bordantes</a:t>
            </a:r>
          </a:p>
          <a:p>
            <a:pPr>
              <a:lnSpc>
                <a:spcPct val="107000"/>
              </a:lnSpc>
              <a:spcAft>
                <a:spcPts val="800"/>
              </a:spcAft>
              <a:buFontTx/>
              <a:buChar char="-"/>
            </a:pPr>
            <a:r>
              <a:rPr lang="fr-FR" sz="2000" dirty="0">
                <a:effectLst/>
                <a:latin typeface="Comic Sans MS" panose="030F0702030302020204" pitchFamily="66" charset="0"/>
                <a:ea typeface="Calibri" panose="020F0502020204030204" pitchFamily="34" charset="0"/>
                <a:cs typeface="Arial" panose="020B0604020202020204" pitchFamily="34" charset="0"/>
              </a:rPr>
              <a:t>Ce processus de formation osseuse dure 3 mois</a:t>
            </a:r>
          </a:p>
          <a:p>
            <a:pPr>
              <a:lnSpc>
                <a:spcPct val="150000"/>
              </a:lnSpc>
            </a:pPr>
            <a:endParaRPr lang="fr-FR" sz="1800" dirty="0">
              <a:latin typeface="Comic Sans MS" panose="030F0702030302020204" pitchFamily="66" charset="0"/>
            </a:endParaRPr>
          </a:p>
          <a:p>
            <a:pPr>
              <a:lnSpc>
                <a:spcPct val="107000"/>
              </a:lnSpc>
              <a:spcAft>
                <a:spcPts val="800"/>
              </a:spcAft>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4967592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Mécanismes moléculaires du remodelage osseux et sa régulation</a:t>
            </a:r>
          </a:p>
          <a:p>
            <a:pPr>
              <a:lnSpc>
                <a:spcPct val="107000"/>
              </a:lnSpc>
              <a:spcAft>
                <a:spcPts val="800"/>
              </a:spcAft>
            </a:pPr>
            <a:r>
              <a:rPr lang="fr-FR" sz="2000" u="sng" dirty="0">
                <a:latin typeface="Comic Sans MS" panose="030F0702030302020204" pitchFamily="66" charset="0"/>
                <a:cs typeface="Arial" panose="020B0604020202020204" pitchFamily="34" charset="0"/>
              </a:rPr>
              <a:t>Régulation</a:t>
            </a:r>
          </a:p>
          <a:p>
            <a:pPr>
              <a:lnSpc>
                <a:spcPct val="107000"/>
              </a:lnSpc>
              <a:spcAft>
                <a:spcPts val="800"/>
              </a:spcAft>
            </a:pPr>
            <a:r>
              <a:rPr lang="fr-FR" sz="2000" dirty="0">
                <a:latin typeface="Comic Sans MS" panose="030F0702030302020204" pitchFamily="66" charset="0"/>
                <a:cs typeface="Arial" panose="020B0604020202020204" pitchFamily="34" charset="0"/>
              </a:rPr>
              <a:t>Grace à des facteurs hormonaux (d’origine sanguine) et locaux (voie paracrine/autocrine)</a:t>
            </a:r>
          </a:p>
          <a:p>
            <a:pPr>
              <a:lnSpc>
                <a:spcPct val="107000"/>
              </a:lnSpc>
              <a:spcAft>
                <a:spcPts val="800"/>
              </a:spcAft>
            </a:pPr>
            <a:r>
              <a:rPr lang="fr-FR" sz="2000" dirty="0">
                <a:latin typeface="Comic Sans MS" panose="030F0702030302020204" pitchFamily="66" charset="0"/>
                <a:cs typeface="Arial" panose="020B0604020202020204" pitchFamily="34" charset="0"/>
              </a:rPr>
              <a:t>Résorption osseuse :</a:t>
            </a:r>
          </a:p>
          <a:p>
            <a:pPr>
              <a:lnSpc>
                <a:spcPct val="107000"/>
              </a:lnSpc>
              <a:spcAft>
                <a:spcPts val="800"/>
              </a:spcAft>
              <a:buFontTx/>
              <a:buChar char="-"/>
            </a:pPr>
            <a:r>
              <a:rPr lang="fr-FR" sz="2000" dirty="0">
                <a:latin typeface="Comic Sans MS" panose="030F0702030302020204" pitchFamily="66" charset="0"/>
                <a:cs typeface="Arial" panose="020B0604020202020204" pitchFamily="34" charset="0"/>
              </a:rPr>
              <a:t>Stimulée par : PTH (activation des pré-ostéoclastes) , Calcitriol (en balance calcique négative), excès de T3</a:t>
            </a:r>
          </a:p>
          <a:p>
            <a:pPr>
              <a:lnSpc>
                <a:spcPct val="107000"/>
              </a:lnSpc>
              <a:spcAft>
                <a:spcPts val="800"/>
              </a:spcAft>
              <a:buFontTx/>
              <a:buChar char="-"/>
            </a:pPr>
            <a:r>
              <a:rPr lang="fr-FR" sz="2000" dirty="0">
                <a:latin typeface="Comic Sans MS" panose="030F0702030302020204" pitchFamily="66" charset="0"/>
                <a:cs typeface="Arial" panose="020B0604020202020204" pitchFamily="34" charset="0"/>
              </a:rPr>
              <a:t>Inhibée par : Estradiol (prévient l’activation des pré-ostéoclastes), Calcitonine </a:t>
            </a:r>
          </a:p>
          <a:p>
            <a:pPr>
              <a:lnSpc>
                <a:spcPct val="107000"/>
              </a:lnSpc>
              <a:spcAft>
                <a:spcPts val="800"/>
              </a:spcAft>
            </a:pPr>
            <a:r>
              <a:rPr lang="fr-FR" sz="2000" dirty="0">
                <a:latin typeface="Comic Sans MS" panose="030F0702030302020204" pitchFamily="66" charset="0"/>
                <a:cs typeface="Arial" panose="020B0604020202020204" pitchFamily="34" charset="0"/>
              </a:rPr>
              <a:t>Formation osseuse</a:t>
            </a:r>
          </a:p>
          <a:p>
            <a:pPr>
              <a:lnSpc>
                <a:spcPct val="107000"/>
              </a:lnSpc>
              <a:spcAft>
                <a:spcPts val="800"/>
              </a:spcAft>
              <a:buFontTx/>
              <a:buChar char="-"/>
            </a:pPr>
            <a:r>
              <a:rPr lang="fr-FR" sz="2000" dirty="0">
                <a:latin typeface="Comic Sans MS" panose="030F0702030302020204" pitchFamily="66" charset="0"/>
                <a:cs typeface="Arial" panose="020B0604020202020204" pitchFamily="34" charset="0"/>
              </a:rPr>
              <a:t>Stimulée par : Calcitriol (en balance calcique positive ou équilibrée)  , IGF-1, TGF-</a:t>
            </a:r>
            <a:r>
              <a:rPr lang="fr-FR" sz="2000" dirty="0">
                <a:latin typeface="Symbol" panose="05050102010706020507" pitchFamily="18" charset="2"/>
                <a:cs typeface="Arial" panose="020B0604020202020204" pitchFamily="34" charset="0"/>
              </a:rPr>
              <a:t>b </a:t>
            </a:r>
            <a:endParaRPr lang="fr-FR" sz="2000" dirty="0">
              <a:latin typeface="Comic Sans MS" panose="030F0702030302020204" pitchFamily="66" charset="0"/>
              <a:cs typeface="Arial" panose="020B0604020202020204" pitchFamily="34" charset="0"/>
            </a:endParaRPr>
          </a:p>
          <a:p>
            <a:pPr>
              <a:lnSpc>
                <a:spcPct val="107000"/>
              </a:lnSpc>
              <a:spcAft>
                <a:spcPts val="800"/>
              </a:spcAft>
              <a:buFontTx/>
              <a:buChar char="-"/>
            </a:pPr>
            <a:r>
              <a:rPr lang="fr-FR" sz="2000" dirty="0">
                <a:latin typeface="Comic Sans MS" panose="030F0702030302020204" pitchFamily="66" charset="0"/>
                <a:cs typeface="Arial" panose="020B0604020202020204" pitchFamily="34" charset="0"/>
              </a:rPr>
              <a:t>Inhibée par : Excès de cortisol (ou </a:t>
            </a:r>
            <a:r>
              <a:rPr lang="fr-FR" sz="2000" dirty="0" err="1">
                <a:latin typeface="Comic Sans MS" panose="030F0702030302020204" pitchFamily="66" charset="0"/>
                <a:cs typeface="Arial" panose="020B0604020202020204" pitchFamily="34" charset="0"/>
              </a:rPr>
              <a:t>corticoides</a:t>
            </a:r>
            <a:r>
              <a:rPr lang="fr-FR" sz="2000" dirty="0">
                <a:latin typeface="Comic Sans MS" panose="030F0702030302020204" pitchFamily="66" charset="0"/>
                <a:cs typeface="Arial" panose="020B0604020202020204" pitchFamily="34" charset="0"/>
              </a:rPr>
              <a:t>)</a:t>
            </a: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25856252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Marqueurs biochimiques du remodelage osseux</a:t>
            </a:r>
          </a:p>
          <a:p>
            <a:pPr>
              <a:lnSpc>
                <a:spcPct val="150000"/>
              </a:lnSpc>
            </a:pPr>
            <a:r>
              <a:rPr lang="fr-FR" sz="2000" u="sng" dirty="0">
                <a:latin typeface="Comic Sans MS" panose="030F0702030302020204" pitchFamily="66" charset="0"/>
              </a:rPr>
              <a:t>Marqueurs de la résorption osseuse</a:t>
            </a:r>
          </a:p>
          <a:p>
            <a:pPr>
              <a:lnSpc>
                <a:spcPct val="150000"/>
              </a:lnSpc>
            </a:pPr>
            <a:r>
              <a:rPr lang="fr-FR" sz="2000" dirty="0">
                <a:latin typeface="Comic Sans MS" panose="030F0702030302020204" pitchFamily="66" charset="0"/>
              </a:rPr>
              <a:t>Calciurie</a:t>
            </a:r>
          </a:p>
          <a:p>
            <a:pPr>
              <a:lnSpc>
                <a:spcPct val="150000"/>
              </a:lnSpc>
            </a:pPr>
            <a:r>
              <a:rPr lang="fr-FR" sz="2000" dirty="0">
                <a:latin typeface="Comic Sans MS" panose="030F0702030302020204" pitchFamily="66" charset="0"/>
              </a:rPr>
              <a:t>Hydroxyproline urinaire</a:t>
            </a:r>
          </a:p>
          <a:p>
            <a:pPr>
              <a:lnSpc>
                <a:spcPct val="150000"/>
              </a:lnSpc>
            </a:pPr>
            <a:r>
              <a:rPr lang="fr-FR" sz="2000" dirty="0">
                <a:latin typeface="Comic Sans MS" panose="030F0702030302020204" pitchFamily="66" charset="0"/>
              </a:rPr>
              <a:t>CTX et NTX (</a:t>
            </a:r>
            <a:r>
              <a:rPr lang="fr-FR" sz="2000" dirty="0" err="1">
                <a:latin typeface="Comic Sans MS" panose="030F0702030302020204" pitchFamily="66" charset="0"/>
              </a:rPr>
              <a:t>Télopeptides</a:t>
            </a:r>
            <a:r>
              <a:rPr lang="fr-FR" sz="2000" dirty="0">
                <a:latin typeface="Comic Sans MS" panose="030F0702030302020204" pitchFamily="66" charset="0"/>
              </a:rPr>
              <a:t> N et C terminaux) du collagène type I urinaires</a:t>
            </a:r>
          </a:p>
          <a:p>
            <a:pPr>
              <a:lnSpc>
                <a:spcPct val="150000"/>
              </a:lnSpc>
            </a:pPr>
            <a:r>
              <a:rPr lang="fr-FR" sz="2000" u="sng" dirty="0">
                <a:latin typeface="Comic Sans MS" panose="030F0702030302020204" pitchFamily="66" charset="0"/>
              </a:rPr>
              <a:t>Marqueurs de l’ostéoformation</a:t>
            </a:r>
          </a:p>
          <a:p>
            <a:pPr>
              <a:lnSpc>
                <a:spcPct val="150000"/>
              </a:lnSpc>
            </a:pPr>
            <a:r>
              <a:rPr lang="fr-FR" sz="2000" dirty="0">
                <a:latin typeface="Comic Sans MS" panose="030F0702030302020204" pitchFamily="66" charset="0"/>
              </a:rPr>
              <a:t>Phosphatase alcaline</a:t>
            </a:r>
          </a:p>
          <a:p>
            <a:pPr>
              <a:lnSpc>
                <a:spcPct val="150000"/>
              </a:lnSpc>
            </a:pPr>
            <a:r>
              <a:rPr lang="fr-FR" sz="2000" dirty="0">
                <a:latin typeface="Comic Sans MS" panose="030F0702030302020204" pitchFamily="66" charset="0"/>
              </a:rPr>
              <a:t>Ostéocalcine</a:t>
            </a:r>
          </a:p>
          <a:p>
            <a:pPr>
              <a:lnSpc>
                <a:spcPct val="150000"/>
              </a:lnSpc>
            </a:pPr>
            <a:r>
              <a:rPr lang="fr-FR" sz="2000" dirty="0">
                <a:latin typeface="Comic Sans MS" panose="030F0702030302020204" pitchFamily="66" charset="0"/>
              </a:rPr>
              <a:t>Propeptides N et C terminaux du </a:t>
            </a:r>
            <a:r>
              <a:rPr lang="fr-FR" sz="2000" dirty="0" err="1">
                <a:latin typeface="Comic Sans MS" panose="030F0702030302020204" pitchFamily="66" charset="0"/>
              </a:rPr>
              <a:t>Pro-Collagène</a:t>
            </a:r>
            <a:r>
              <a:rPr lang="fr-FR" sz="2000" dirty="0">
                <a:latin typeface="Comic Sans MS" panose="030F0702030302020204" pitchFamily="66" charset="0"/>
              </a:rPr>
              <a:t> type I</a:t>
            </a:r>
          </a:p>
          <a:p>
            <a:pPr>
              <a:lnSpc>
                <a:spcPct val="150000"/>
              </a:lnSpc>
            </a:pPr>
            <a:endParaRPr lang="fr-FR" sz="2000" dirty="0">
              <a:latin typeface="Comic Sans MS" panose="030F0702030302020204" pitchFamily="66" charset="0"/>
            </a:endParaRPr>
          </a:p>
          <a:p>
            <a:pPr>
              <a:lnSpc>
                <a:spcPct val="150000"/>
              </a:lnSpc>
            </a:pPr>
            <a:endParaRPr lang="fr-FR" sz="24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3541137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000" b="1" dirty="0">
                <a:latin typeface="Comic Sans MS" panose="030F0702030302020204" pitchFamily="66" charset="0"/>
              </a:rPr>
              <a:t>Ostéoporose ménopausique</a:t>
            </a:r>
          </a:p>
          <a:p>
            <a:pPr>
              <a:lnSpc>
                <a:spcPct val="150000"/>
              </a:lnSpc>
            </a:pPr>
            <a:r>
              <a:rPr lang="fr-FR" sz="2000" dirty="0">
                <a:latin typeface="Comic Sans MS" panose="030F0702030302020204" pitchFamily="66" charset="0"/>
              </a:rPr>
              <a:t>La chute du taux de l’estradiol entraine un déséquilibre entre les ostéoblastes et les ostéoclastes</a:t>
            </a:r>
          </a:p>
          <a:p>
            <a:pPr>
              <a:lnSpc>
                <a:spcPct val="150000"/>
              </a:lnSpc>
            </a:pPr>
            <a:r>
              <a:rPr lang="fr-FR" sz="2000" dirty="0">
                <a:latin typeface="Comic Sans MS" panose="030F0702030302020204" pitchFamily="66" charset="0"/>
              </a:rPr>
              <a:t>Augmentation de la différentiation Ostéoclastique (réduction de l’inhibiteur physiologique du RANK ligand = </a:t>
            </a:r>
            <a:r>
              <a:rPr lang="fr-FR" sz="2000" b="1" dirty="0">
                <a:latin typeface="Comic Sans MS" panose="030F0702030302020204" pitchFamily="66" charset="0"/>
              </a:rPr>
              <a:t>Ostéoprotégérine</a:t>
            </a:r>
            <a:r>
              <a:rPr lang="fr-FR" sz="2000" dirty="0">
                <a:latin typeface="Comic Sans MS" panose="030F0702030302020204" pitchFamily="66" charset="0"/>
              </a:rPr>
              <a:t>, qui prévenait l’activation inadéquate des pré-ostéoclastes)</a:t>
            </a:r>
          </a:p>
          <a:p>
            <a:pPr>
              <a:lnSpc>
                <a:spcPct val="150000"/>
              </a:lnSpc>
            </a:pPr>
            <a:r>
              <a:rPr lang="fr-FR" sz="2000" dirty="0">
                <a:latin typeface="Comic Sans MS" panose="030F0702030302020204" pitchFamily="66" charset="0"/>
              </a:rPr>
              <a:t>La perte osseuse concerne essentiellement l’os trabéculaire, donc les signes cliniques se localisent préférentiellement dans des sites riches en os trabéculaire (Vertèbres et poignets)</a:t>
            </a:r>
          </a:p>
          <a:p>
            <a:pPr>
              <a:lnSpc>
                <a:spcPct val="150000"/>
              </a:lnSpc>
            </a:pPr>
            <a:r>
              <a:rPr lang="fr-FR" sz="2000" b="1" dirty="0">
                <a:latin typeface="Comic Sans MS" panose="030F0702030302020204" pitchFamily="66" charset="0"/>
              </a:rPr>
              <a:t>Ostéoporose sénile (du vieillissement)</a:t>
            </a:r>
          </a:p>
          <a:p>
            <a:pPr>
              <a:lnSpc>
                <a:spcPct val="150000"/>
              </a:lnSpc>
            </a:pPr>
            <a:r>
              <a:rPr lang="fr-FR" sz="2000" dirty="0">
                <a:latin typeface="Comic Sans MS" panose="030F0702030302020204" pitchFamily="66" charset="0"/>
              </a:rPr>
              <a:t>Causé par une baisse de la vitamine D et des facteurs de croissance locaux</a:t>
            </a:r>
          </a:p>
          <a:p>
            <a:pPr>
              <a:lnSpc>
                <a:spcPct val="150000"/>
              </a:lnSpc>
            </a:pPr>
            <a:r>
              <a:rPr lang="fr-FR" sz="2000" dirty="0">
                <a:latin typeface="Comic Sans MS" panose="030F0702030302020204" pitchFamily="66" charset="0"/>
              </a:rPr>
              <a:t>Responsable de la chute du sujet âge par fracture de l’extrémité supérieure du fémur</a:t>
            </a:r>
          </a:p>
          <a:p>
            <a:pPr>
              <a:lnSpc>
                <a:spcPct val="150000"/>
              </a:lnSpc>
            </a:pPr>
            <a:r>
              <a:rPr lang="fr-FR" sz="2000" b="1" dirty="0">
                <a:latin typeface="Comic Sans MS" panose="030F0702030302020204" pitchFamily="66" charset="0"/>
              </a:rPr>
              <a:t>Ostéoporose de l’hypercorticisme : </a:t>
            </a:r>
            <a:r>
              <a:rPr lang="fr-FR" sz="2000" dirty="0">
                <a:latin typeface="Comic Sans MS" panose="030F0702030302020204" pitchFamily="66" charset="0"/>
              </a:rPr>
              <a:t>Corticothérapie de longue durée, Cushing</a:t>
            </a:r>
            <a:endParaRPr lang="fr-FR" sz="2000" b="1"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endParaRPr lang="fr-FR" sz="24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105769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Introduction</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fontScale="92500" lnSpcReduction="10000"/>
          </a:bodyPr>
          <a:lstStyle/>
          <a:p>
            <a:pPr>
              <a:lnSpc>
                <a:spcPct val="150000"/>
              </a:lnSpc>
            </a:pPr>
            <a:r>
              <a:rPr lang="fr-FR" sz="2000" dirty="0">
                <a:latin typeface="Comic Sans MS" panose="030F0702030302020204" pitchFamily="66" charset="0"/>
              </a:rPr>
              <a:t>Le calcium et le phosphate ont des rôles structuraux et fonctionnels très divers, tel que leur contrôle mobilise plusieurs systèmes hormonaux</a:t>
            </a:r>
          </a:p>
          <a:p>
            <a:pPr>
              <a:lnSpc>
                <a:spcPct val="150000"/>
              </a:lnSpc>
            </a:pPr>
            <a:r>
              <a:rPr lang="fr-FR" sz="2000" dirty="0">
                <a:latin typeface="Comic Sans MS" panose="030F0702030302020204" pitchFamily="66" charset="0"/>
              </a:rPr>
              <a:t>Le calcium intervient dans des phénomènes neuromusculaires, la coagulation sanguine, l’exocytose, le contrôle de plusieurs enzymes et protéines, 2</a:t>
            </a:r>
            <a:r>
              <a:rPr lang="fr-FR" sz="2000" baseline="30000" dirty="0">
                <a:latin typeface="Comic Sans MS" panose="030F0702030302020204" pitchFamily="66" charset="0"/>
              </a:rPr>
              <a:t>nd</a:t>
            </a:r>
            <a:r>
              <a:rPr lang="fr-FR" sz="2000" dirty="0">
                <a:latin typeface="Comic Sans MS" panose="030F0702030302020204" pitchFamily="66" charset="0"/>
              </a:rPr>
              <a:t> messager, et la structure du tissu osseux</a:t>
            </a:r>
          </a:p>
          <a:p>
            <a:pPr>
              <a:lnSpc>
                <a:spcPct val="150000"/>
              </a:lnSpc>
            </a:pPr>
            <a:r>
              <a:rPr lang="fr-FR" sz="2000" dirty="0">
                <a:latin typeface="Comic Sans MS" panose="030F0702030302020204" pitchFamily="66" charset="0"/>
              </a:rPr>
              <a:t>Le phosphate, quant à lui, est impliqué dans la structure des nucléotides, des phospholipides, dans la régulation de plusieurs enzymes, dans la phosphorolyse, en tant que tampon de PH, et dans la structure du tissu osseux </a:t>
            </a:r>
          </a:p>
          <a:p>
            <a:pPr>
              <a:lnSpc>
                <a:spcPct val="150000"/>
              </a:lnSpc>
            </a:pPr>
            <a:r>
              <a:rPr lang="fr-FR" sz="2000" dirty="0">
                <a:latin typeface="Comic Sans MS" panose="030F0702030302020204" pitchFamily="66" charset="0"/>
              </a:rPr>
              <a:t>Le métabolisme phosphocalcique consiste en des mouvements du calcium et du phosphate au niveau de leur site d’entrée (Intestin), de stockage et dépôt (Os), et de sortie (Rein)</a:t>
            </a:r>
          </a:p>
          <a:p>
            <a:pPr>
              <a:lnSpc>
                <a:spcPct val="150000"/>
              </a:lnSpc>
            </a:pPr>
            <a:r>
              <a:rPr lang="fr-FR" sz="2000" dirty="0">
                <a:latin typeface="Comic Sans MS" panose="030F0702030302020204" pitchFamily="66" charset="0"/>
              </a:rPr>
              <a:t>Donc les mécanismes de régulation de leurs mouvements agissent sur ces différents sites</a:t>
            </a:r>
          </a:p>
          <a:p>
            <a:pPr>
              <a:lnSpc>
                <a:spcPct val="150000"/>
              </a:lnSpc>
            </a:pPr>
            <a:r>
              <a:rPr lang="fr-FR" sz="2000" dirty="0">
                <a:latin typeface="Comic Sans MS" panose="030F0702030302020204" pitchFamily="66" charset="0"/>
              </a:rPr>
              <a:t>Les pathologies de ces régulateurs hormonaux, entrainent des variation dans le taux sanguin des ions Ca2+ et PO4, ainsi que des pathologies du tissu osseux</a:t>
            </a:r>
          </a:p>
        </p:txBody>
      </p:sp>
    </p:spTree>
    <p:extLst>
      <p:ext uri="{BB962C8B-B14F-4D97-AF65-F5344CB8AC3E}">
        <p14:creationId xmlns:p14="http://schemas.microsoft.com/office/powerpoint/2010/main" val="42411054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Notions sur le remodelage osseux</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000" b="1" dirty="0">
                <a:latin typeface="Comic Sans MS" panose="030F0702030302020204" pitchFamily="66" charset="0"/>
              </a:rPr>
              <a:t>Maladie de Paget</a:t>
            </a:r>
          </a:p>
          <a:p>
            <a:pPr>
              <a:lnSpc>
                <a:spcPct val="150000"/>
              </a:lnSpc>
            </a:pPr>
            <a:r>
              <a:rPr lang="fr-FR" sz="2000" dirty="0">
                <a:latin typeface="Comic Sans MS" panose="030F0702030302020204" pitchFamily="66" charset="0"/>
              </a:rPr>
              <a:t>Excès d’activité ostéoblastique (Os hypertrophique avec </a:t>
            </a:r>
            <a:r>
              <a:rPr lang="fr-FR" sz="2000" dirty="0" err="1">
                <a:latin typeface="Comic Sans MS" panose="030F0702030302020204" pitchFamily="66" charset="0"/>
              </a:rPr>
              <a:t>dépos</a:t>
            </a:r>
            <a:r>
              <a:rPr lang="fr-FR" sz="2000" dirty="0">
                <a:latin typeface="Comic Sans MS" panose="030F0702030302020204" pitchFamily="66" charset="0"/>
              </a:rPr>
              <a:t> de tissu osseux désorganisé)</a:t>
            </a:r>
          </a:p>
          <a:p>
            <a:pPr>
              <a:lnSpc>
                <a:spcPct val="150000"/>
              </a:lnSpc>
            </a:pPr>
            <a:r>
              <a:rPr lang="fr-FR" sz="2000" dirty="0">
                <a:latin typeface="Comic Sans MS" panose="030F0702030302020204" pitchFamily="66" charset="0"/>
              </a:rPr>
              <a:t>Douleurs osseuses permanente</a:t>
            </a:r>
          </a:p>
          <a:p>
            <a:pPr>
              <a:lnSpc>
                <a:spcPct val="150000"/>
              </a:lnSpc>
            </a:pPr>
            <a:r>
              <a:rPr lang="fr-FR" sz="2000" dirty="0">
                <a:latin typeface="Comic Sans MS" panose="030F0702030302020204" pitchFamily="66" charset="0"/>
              </a:rPr>
              <a:t>Meilleur marqueur biochimique = phosphatase alcaline plasmatique (d’origine osseuse)</a:t>
            </a:r>
          </a:p>
          <a:p>
            <a:pPr>
              <a:lnSpc>
                <a:spcPct val="150000"/>
              </a:lnSpc>
            </a:pPr>
            <a:endParaRPr lang="fr-FR" sz="2000" dirty="0">
              <a:latin typeface="Comic Sans MS" panose="030F0702030302020204" pitchFamily="66" charset="0"/>
            </a:endParaRPr>
          </a:p>
          <a:p>
            <a:pPr>
              <a:lnSpc>
                <a:spcPct val="150000"/>
              </a:lnSpc>
            </a:pPr>
            <a:endParaRPr lang="fr-FR" sz="24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1842581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Généralités sur le métabolisme phosphocalcique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000" b="1" dirty="0">
                <a:latin typeface="Comic Sans MS" panose="030F0702030302020204" pitchFamily="66" charset="0"/>
              </a:rPr>
              <a:t>Absorption digestive (Intestin </a:t>
            </a:r>
            <a:r>
              <a:rPr lang="fr-FR" sz="2000" b="1" dirty="0" err="1">
                <a:latin typeface="Comic Sans MS" panose="030F0702030302020204" pitchFamily="66" charset="0"/>
              </a:rPr>
              <a:t>grèle</a:t>
            </a:r>
            <a:r>
              <a:rPr lang="fr-FR" sz="2000" b="1" dirty="0">
                <a:latin typeface="Comic Sans MS" panose="030F0702030302020204" pitchFamily="66" charset="0"/>
              </a:rPr>
              <a:t>) : </a:t>
            </a:r>
          </a:p>
          <a:p>
            <a:pPr>
              <a:lnSpc>
                <a:spcPct val="150000"/>
              </a:lnSpc>
            </a:pPr>
            <a:r>
              <a:rPr lang="fr-FR" sz="2000" u="sng" dirty="0">
                <a:latin typeface="Comic Sans MS" panose="030F0702030302020204" pitchFamily="66" charset="0"/>
              </a:rPr>
              <a:t>Calcium</a:t>
            </a:r>
          </a:p>
          <a:p>
            <a:pPr>
              <a:lnSpc>
                <a:spcPct val="150000"/>
              </a:lnSpc>
            </a:pPr>
            <a:r>
              <a:rPr lang="fr-FR" sz="2000" dirty="0">
                <a:latin typeface="Comic Sans MS" panose="030F0702030302020204" pitchFamily="66" charset="0"/>
              </a:rPr>
              <a:t>Absorption obligatoire = 200 mg/j (besoins quotidiens ingérés 1 g, &gt; si grossesse / croissance) </a:t>
            </a:r>
          </a:p>
          <a:p>
            <a:pPr>
              <a:lnSpc>
                <a:spcPct val="150000"/>
              </a:lnSpc>
            </a:pPr>
            <a:r>
              <a:rPr lang="fr-FR" sz="2000" dirty="0">
                <a:latin typeface="Comic Sans MS" panose="030F0702030302020204" pitchFamily="66" charset="0"/>
              </a:rPr>
              <a:t>Mécanismes passifs (paracellulaires) et transport actif utilisant des transporteurs spécifiques :</a:t>
            </a:r>
          </a:p>
          <a:p>
            <a:pPr>
              <a:lnSpc>
                <a:spcPct val="150000"/>
              </a:lnSpc>
              <a:buFontTx/>
              <a:buChar char="-"/>
            </a:pPr>
            <a:r>
              <a:rPr lang="fr-FR" sz="2000" b="1" dirty="0">
                <a:latin typeface="Comic Sans MS" panose="030F0702030302020204" pitchFamily="66" charset="0"/>
              </a:rPr>
              <a:t>TRPV6</a:t>
            </a:r>
            <a:r>
              <a:rPr lang="fr-FR" sz="2000" dirty="0">
                <a:latin typeface="Comic Sans MS" panose="030F0702030302020204" pitchFamily="66" charset="0"/>
              </a:rPr>
              <a:t> (entrée du Ca2+ dans l’entérocyte), </a:t>
            </a:r>
            <a:r>
              <a:rPr lang="fr-FR" sz="2000" dirty="0" err="1">
                <a:latin typeface="Comic Sans MS" panose="030F0702030302020204" pitchFamily="66" charset="0"/>
              </a:rPr>
              <a:t>Calbindine</a:t>
            </a:r>
            <a:r>
              <a:rPr lang="fr-FR" sz="2000" dirty="0">
                <a:latin typeface="Comic Sans MS" panose="030F0702030302020204" pitchFamily="66" charset="0"/>
              </a:rPr>
              <a:t> (</a:t>
            </a:r>
            <a:r>
              <a:rPr lang="fr-FR" sz="2000" dirty="0" err="1">
                <a:latin typeface="Comic Sans MS" panose="030F0702030302020204" pitchFamily="66" charset="0"/>
              </a:rPr>
              <a:t>mignration</a:t>
            </a:r>
            <a:r>
              <a:rPr lang="fr-FR" sz="2000" dirty="0">
                <a:latin typeface="Comic Sans MS" panose="030F0702030302020204" pitchFamily="66" charset="0"/>
              </a:rPr>
              <a:t> du Ca2+ vers le coté basal de l’entérocyte), Echangeur Ca/Na (sortie du Ca2+ de l’entérocyte vers le sang)</a:t>
            </a:r>
          </a:p>
          <a:p>
            <a:pPr>
              <a:lnSpc>
                <a:spcPct val="150000"/>
              </a:lnSpc>
              <a:buFontTx/>
              <a:buChar char="-"/>
            </a:pPr>
            <a:r>
              <a:rPr lang="fr-FR" sz="2000" dirty="0">
                <a:latin typeface="Comic Sans MS" panose="030F0702030302020204" pitchFamily="66" charset="0"/>
              </a:rPr>
              <a:t>Ces 3 protéines sont induit par la vitamine D</a:t>
            </a:r>
          </a:p>
          <a:p>
            <a:pPr>
              <a:lnSpc>
                <a:spcPct val="150000"/>
              </a:lnSpc>
            </a:pPr>
            <a:r>
              <a:rPr lang="fr-FR" sz="2000" u="sng" dirty="0">
                <a:latin typeface="Comic Sans MS" panose="030F0702030302020204" pitchFamily="66" charset="0"/>
              </a:rPr>
              <a:t> Phosphate</a:t>
            </a:r>
          </a:p>
          <a:p>
            <a:pPr>
              <a:lnSpc>
                <a:spcPct val="150000"/>
              </a:lnSpc>
            </a:pPr>
            <a:r>
              <a:rPr lang="fr-FR" sz="2000" dirty="0">
                <a:latin typeface="Comic Sans MS" panose="030F0702030302020204" pitchFamily="66" charset="0"/>
              </a:rPr>
              <a:t>Transport passif</a:t>
            </a:r>
          </a:p>
          <a:p>
            <a:pPr>
              <a:lnSpc>
                <a:spcPct val="150000"/>
              </a:lnSpc>
            </a:pPr>
            <a:r>
              <a:rPr lang="fr-FR" sz="2000" dirty="0">
                <a:latin typeface="Comic Sans MS" panose="030F0702030302020204" pitchFamily="66" charset="0"/>
              </a:rPr>
              <a:t>Transport actif : implique un co-transporteur avec Na+ (NPT 2b) stimulé par la vitamine D </a:t>
            </a: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3986411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Généralités sur le métabolisme phosphocalcique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lnSpcReduction="10000"/>
          </a:bodyPr>
          <a:lstStyle/>
          <a:p>
            <a:pPr>
              <a:lnSpc>
                <a:spcPct val="150000"/>
              </a:lnSpc>
            </a:pPr>
            <a:r>
              <a:rPr lang="fr-FR" sz="2000" b="1" dirty="0">
                <a:latin typeface="Comic Sans MS" panose="030F0702030302020204" pitchFamily="66" charset="0"/>
              </a:rPr>
              <a:t>Elimination rénale</a:t>
            </a:r>
          </a:p>
          <a:p>
            <a:pPr>
              <a:lnSpc>
                <a:spcPct val="150000"/>
              </a:lnSpc>
            </a:pPr>
            <a:r>
              <a:rPr lang="fr-FR" sz="2000" u="sng" dirty="0">
                <a:latin typeface="Comic Sans MS" panose="030F0702030302020204" pitchFamily="66" charset="0"/>
              </a:rPr>
              <a:t>Calcium</a:t>
            </a:r>
          </a:p>
          <a:p>
            <a:pPr>
              <a:lnSpc>
                <a:spcPct val="150000"/>
              </a:lnSpc>
            </a:pPr>
            <a:r>
              <a:rPr lang="fr-FR" sz="2000" dirty="0">
                <a:latin typeface="Comic Sans MS" panose="030F0702030302020204" pitchFamily="66" charset="0"/>
              </a:rPr>
              <a:t>1000 mg/j sont filtrés dont 800 mg seront réabsorbés (donc 200 mg/j éliminés = calciurie)</a:t>
            </a:r>
          </a:p>
          <a:p>
            <a:pPr>
              <a:lnSpc>
                <a:spcPct val="150000"/>
              </a:lnSpc>
            </a:pPr>
            <a:r>
              <a:rPr lang="fr-FR" sz="2000" dirty="0">
                <a:latin typeface="Comic Sans MS" panose="030F0702030302020204" pitchFamily="66" charset="0"/>
              </a:rPr>
              <a:t>La réabsorption est passive au niveau tu TCP, et active au  niveau du TCD (régulable +++)</a:t>
            </a:r>
          </a:p>
          <a:p>
            <a:pPr>
              <a:lnSpc>
                <a:spcPct val="150000"/>
              </a:lnSpc>
            </a:pPr>
            <a:r>
              <a:rPr lang="fr-FR" sz="2000" dirty="0">
                <a:latin typeface="Comic Sans MS" panose="030F0702030302020204" pitchFamily="66" charset="0"/>
              </a:rPr>
              <a:t>PTH, Vitamine D et Estradiol : stimulent cette réabsorption</a:t>
            </a:r>
          </a:p>
          <a:p>
            <a:pPr>
              <a:lnSpc>
                <a:spcPct val="150000"/>
              </a:lnSpc>
            </a:pPr>
            <a:r>
              <a:rPr lang="fr-FR" sz="2000" dirty="0">
                <a:latin typeface="Comic Sans MS" panose="030F0702030302020204" pitchFamily="66" charset="0"/>
              </a:rPr>
              <a:t>Hypercalcémie : inhibe cette réabsorption</a:t>
            </a:r>
          </a:p>
          <a:p>
            <a:pPr>
              <a:lnSpc>
                <a:spcPct val="150000"/>
              </a:lnSpc>
            </a:pPr>
            <a:r>
              <a:rPr lang="fr-FR" sz="2000" u="sng" dirty="0">
                <a:latin typeface="Comic Sans MS" panose="030F0702030302020204" pitchFamily="66" charset="0"/>
              </a:rPr>
              <a:t>Phosphate</a:t>
            </a:r>
          </a:p>
          <a:p>
            <a:pPr>
              <a:lnSpc>
                <a:spcPct val="150000"/>
              </a:lnSpc>
            </a:pPr>
            <a:r>
              <a:rPr lang="fr-FR" sz="2000" dirty="0">
                <a:latin typeface="Comic Sans MS" panose="030F0702030302020204" pitchFamily="66" charset="0"/>
              </a:rPr>
              <a:t>Filtration puis réabsorption active et régulable au niveau du TCP</a:t>
            </a:r>
          </a:p>
          <a:p>
            <a:pPr>
              <a:lnSpc>
                <a:spcPct val="150000"/>
              </a:lnSpc>
            </a:pPr>
            <a:r>
              <a:rPr lang="fr-FR" sz="2000" dirty="0">
                <a:latin typeface="Comic Sans MS" panose="030F0702030302020204" pitchFamily="66" charset="0"/>
              </a:rPr>
              <a:t>Vitamine D, GH, IGF-1 : stimulent cette réabsorption</a:t>
            </a:r>
          </a:p>
          <a:p>
            <a:pPr>
              <a:lnSpc>
                <a:spcPct val="150000"/>
              </a:lnSpc>
            </a:pPr>
            <a:r>
              <a:rPr lang="fr-FR" sz="2000" dirty="0">
                <a:latin typeface="Comic Sans MS" panose="030F0702030302020204" pitchFamily="66" charset="0"/>
              </a:rPr>
              <a:t>PTH, Calcitonine, </a:t>
            </a:r>
            <a:r>
              <a:rPr lang="fr-FR" sz="2000" dirty="0" err="1">
                <a:latin typeface="Comic Sans MS" panose="030F0702030302020204" pitchFamily="66" charset="0"/>
              </a:rPr>
              <a:t>Corticoides</a:t>
            </a:r>
            <a:r>
              <a:rPr lang="fr-FR" sz="2000" dirty="0">
                <a:latin typeface="Comic Sans MS" panose="030F0702030302020204" pitchFamily="66" charset="0"/>
              </a:rPr>
              <a:t>, FGF 23 (</a:t>
            </a:r>
            <a:r>
              <a:rPr lang="fr-FR" sz="2000" dirty="0" err="1">
                <a:latin typeface="Comic Sans MS" panose="030F0702030302020204" pitchFamily="66" charset="0"/>
              </a:rPr>
              <a:t>Phosphatonine</a:t>
            </a:r>
            <a:r>
              <a:rPr lang="fr-FR" sz="2000" dirty="0">
                <a:latin typeface="Comic Sans MS" panose="030F0702030302020204" pitchFamily="66" charset="0"/>
              </a:rPr>
              <a:t>) : Inhibent cette réabsorption</a:t>
            </a: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3287085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Généralités sur le métabolisme phosphocalcique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lnSpcReduction="10000"/>
          </a:bodyPr>
          <a:lstStyle/>
          <a:p>
            <a:pPr>
              <a:lnSpc>
                <a:spcPct val="150000"/>
              </a:lnSpc>
            </a:pPr>
            <a:r>
              <a:rPr lang="fr-FR" sz="2000" b="1" dirty="0">
                <a:latin typeface="Comic Sans MS" panose="030F0702030302020204" pitchFamily="66" charset="0"/>
              </a:rPr>
              <a:t>Circulation et équilibre du taux plasmatique (Calcémie et Phosphorémie)</a:t>
            </a:r>
          </a:p>
          <a:p>
            <a:pPr>
              <a:lnSpc>
                <a:spcPct val="150000"/>
              </a:lnSpc>
            </a:pPr>
            <a:r>
              <a:rPr lang="fr-FR" sz="2000" u="sng" dirty="0">
                <a:latin typeface="Comic Sans MS" panose="030F0702030302020204" pitchFamily="66" charset="0"/>
              </a:rPr>
              <a:t>Calcium</a:t>
            </a:r>
          </a:p>
          <a:p>
            <a:pPr>
              <a:lnSpc>
                <a:spcPct val="150000"/>
              </a:lnSpc>
            </a:pPr>
            <a:r>
              <a:rPr lang="fr-FR" sz="2000" dirty="0">
                <a:latin typeface="Comic Sans MS" panose="030F0702030302020204" pitchFamily="66" charset="0"/>
              </a:rPr>
              <a:t>Le calcium circule sous forme libre ou ionisé (50%) = active et régulable, et forme lié à l’Albumine (50%) : les dosages du laboratoire ne distingue pas ces deux forme et dose la calcémie totale</a:t>
            </a:r>
          </a:p>
          <a:p>
            <a:pPr>
              <a:lnSpc>
                <a:spcPct val="150000"/>
              </a:lnSpc>
            </a:pPr>
            <a:r>
              <a:rPr lang="fr-FR" sz="2000" dirty="0">
                <a:latin typeface="Comic Sans MS" panose="030F0702030302020204" pitchFamily="66" charset="0"/>
              </a:rPr>
              <a:t>en cas </a:t>
            </a:r>
            <a:r>
              <a:rPr lang="fr-FR" sz="2000" dirty="0" err="1">
                <a:latin typeface="Comic Sans MS" panose="030F0702030302020204" pitchFamily="66" charset="0"/>
              </a:rPr>
              <a:t>d’hypoAlbuminémie</a:t>
            </a:r>
            <a:r>
              <a:rPr lang="fr-FR" sz="2000" dirty="0">
                <a:latin typeface="Comic Sans MS" panose="030F0702030302020204" pitchFamily="66" charset="0"/>
              </a:rPr>
              <a:t> la calcémie totale mesurée est basse (hypocalcémie), alors que la calcémie ionisé est normale (y a pas une vraie hypocalcémie) d’où la nécessité de corriger la calcémie mesuré </a:t>
            </a:r>
            <a:r>
              <a:rPr lang="fr-FR" sz="2000" dirty="0">
                <a:latin typeface="Comic Sans MS" panose="030F0702030302020204" pitchFamily="66" charset="0"/>
                <a:sym typeface="Wingdings" panose="05000000000000000000" pitchFamily="2" charset="2"/>
              </a:rPr>
              <a:t>  Calcémie corrigée = Ca2+ mesurée + (40 – Albuminémie)</a:t>
            </a:r>
          </a:p>
          <a:p>
            <a:pPr>
              <a:lnSpc>
                <a:spcPct val="150000"/>
              </a:lnSpc>
            </a:pPr>
            <a:r>
              <a:rPr lang="fr-FR" sz="2000" dirty="0">
                <a:latin typeface="Comic Sans MS" panose="030F0702030302020204" pitchFamily="66" charset="0"/>
                <a:sym typeface="Wingdings" panose="05000000000000000000" pitchFamily="2" charset="2"/>
              </a:rPr>
              <a:t>Le Ca2+ libre sanguin est strictement surveillé par la PTH, par action directe sur l’os et le rein </a:t>
            </a:r>
            <a:endParaRPr lang="fr-FR" sz="2000" dirty="0">
              <a:latin typeface="Comic Sans MS" panose="030F0702030302020204" pitchFamily="66" charset="0"/>
            </a:endParaRPr>
          </a:p>
          <a:p>
            <a:pPr>
              <a:lnSpc>
                <a:spcPct val="150000"/>
              </a:lnSpc>
            </a:pPr>
            <a:r>
              <a:rPr lang="fr-FR" sz="2000" u="sng" dirty="0">
                <a:latin typeface="Comic Sans MS" panose="030F0702030302020204" pitchFamily="66" charset="0"/>
              </a:rPr>
              <a:t>Phosphate</a:t>
            </a:r>
          </a:p>
          <a:p>
            <a:pPr>
              <a:lnSpc>
                <a:spcPct val="150000"/>
              </a:lnSpc>
            </a:pPr>
            <a:r>
              <a:rPr lang="fr-FR" sz="2000" dirty="0">
                <a:latin typeface="Comic Sans MS" panose="030F0702030302020204" pitchFamily="66" charset="0"/>
              </a:rPr>
              <a:t>Le taux sanguin mesurable est le phosphate inorganique ou minéral (PO4)</a:t>
            </a:r>
          </a:p>
          <a:p>
            <a:pPr>
              <a:lnSpc>
                <a:spcPct val="150000"/>
              </a:lnSpc>
            </a:pPr>
            <a:r>
              <a:rPr lang="fr-FR" sz="2000" dirty="0">
                <a:latin typeface="Comic Sans MS" panose="030F0702030302020204" pitchFamily="66" charset="0"/>
              </a:rPr>
              <a:t>La phosphorémie est surveillée par FGF23, par action </a:t>
            </a:r>
            <a:r>
              <a:rPr lang="fr-FR" sz="2000" dirty="0" err="1">
                <a:latin typeface="Comic Sans MS" panose="030F0702030302020204" pitchFamily="66" charset="0"/>
              </a:rPr>
              <a:t>phosphaturiante</a:t>
            </a:r>
            <a:r>
              <a:rPr lang="fr-FR" sz="2000" dirty="0">
                <a:latin typeface="Comic Sans MS" panose="030F0702030302020204" pitchFamily="66" charset="0"/>
              </a:rPr>
              <a:t> directe au niveau rénale</a:t>
            </a: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3796624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Parathormone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Glandes </a:t>
            </a:r>
            <a:r>
              <a:rPr lang="fr-FR" sz="2200" b="1" dirty="0" err="1">
                <a:latin typeface="Comic Sans MS" panose="030F0702030302020204" pitchFamily="66" charset="0"/>
              </a:rPr>
              <a:t>parathyroides</a:t>
            </a:r>
            <a:endParaRPr lang="fr-FR" sz="2200" b="1" dirty="0">
              <a:latin typeface="Comic Sans MS" panose="030F0702030302020204" pitchFamily="66" charset="0"/>
            </a:endParaRPr>
          </a:p>
          <a:p>
            <a:pPr>
              <a:lnSpc>
                <a:spcPct val="150000"/>
              </a:lnSpc>
            </a:pPr>
            <a:r>
              <a:rPr lang="fr-FR" sz="2200" dirty="0">
                <a:latin typeface="Comic Sans MS" panose="030F0702030302020204" pitchFamily="66" charset="0"/>
              </a:rPr>
              <a:t>Localisation : sous la capsule fibreuse de la face postérieure</a:t>
            </a:r>
          </a:p>
          <a:p>
            <a:pPr marL="0" indent="0">
              <a:lnSpc>
                <a:spcPct val="150000"/>
              </a:lnSpc>
              <a:buNone/>
            </a:pPr>
            <a:r>
              <a:rPr lang="fr-FR" sz="2200" dirty="0">
                <a:latin typeface="Comic Sans MS" panose="030F0702030302020204" pitchFamily="66" charset="0"/>
              </a:rPr>
              <a:t>  de la glande </a:t>
            </a:r>
            <a:r>
              <a:rPr lang="fr-FR" sz="2200" dirty="0" err="1">
                <a:latin typeface="Comic Sans MS" panose="030F0702030302020204" pitchFamily="66" charset="0"/>
              </a:rPr>
              <a:t>thyroide</a:t>
            </a:r>
            <a:endParaRPr lang="fr-FR" sz="2200" dirty="0">
              <a:latin typeface="Comic Sans MS" panose="030F0702030302020204" pitchFamily="66" charset="0"/>
            </a:endParaRPr>
          </a:p>
          <a:p>
            <a:pPr>
              <a:lnSpc>
                <a:spcPct val="150000"/>
              </a:lnSpc>
            </a:pPr>
            <a:r>
              <a:rPr lang="fr-FR" sz="2200" dirty="0">
                <a:latin typeface="Comic Sans MS" panose="030F0702030302020204" pitchFamily="66" charset="0"/>
              </a:rPr>
              <a:t>Souvent au nombre de 4</a:t>
            </a:r>
          </a:p>
          <a:p>
            <a:pPr>
              <a:lnSpc>
                <a:spcPct val="150000"/>
              </a:lnSpc>
            </a:pPr>
            <a:r>
              <a:rPr lang="fr-FR" sz="2200" dirty="0">
                <a:latin typeface="Comic Sans MS" panose="030F0702030302020204" pitchFamily="66" charset="0"/>
              </a:rPr>
              <a:t>Formées par des cellules polyédriques organisées autour</a:t>
            </a:r>
          </a:p>
          <a:p>
            <a:pPr marL="0" indent="0">
              <a:lnSpc>
                <a:spcPct val="150000"/>
              </a:lnSpc>
              <a:buNone/>
            </a:pPr>
            <a:r>
              <a:rPr lang="fr-FR" sz="2200" dirty="0">
                <a:latin typeface="Comic Sans MS" panose="030F0702030302020204" pitchFamily="66" charset="0"/>
              </a:rPr>
              <a:t>  des vaisseaux sanguins = cellules principales, et des cellules de fonctions non encore établie = cellules oxyphiles</a:t>
            </a:r>
          </a:p>
          <a:p>
            <a:pPr marL="0" indent="0">
              <a:lnSpc>
                <a:spcPct val="150000"/>
              </a:lnSpc>
              <a:buNone/>
            </a:pPr>
            <a:endParaRPr lang="fr-FR" sz="2200" dirty="0">
              <a:latin typeface="Comic Sans MS" panose="030F0702030302020204" pitchFamily="66" charset="0"/>
            </a:endParaRPr>
          </a:p>
          <a:p>
            <a:pPr>
              <a:lnSpc>
                <a:spcPct val="150000"/>
              </a:lnSpc>
            </a:pPr>
            <a:endParaRPr lang="fr-FR" sz="24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pic>
        <p:nvPicPr>
          <p:cNvPr id="5" name="Image 4">
            <a:extLst>
              <a:ext uri="{FF2B5EF4-FFF2-40B4-BE49-F238E27FC236}">
                <a16:creationId xmlns:a16="http://schemas.microsoft.com/office/drawing/2014/main" id="{1999EF7A-B614-4A29-B909-7B3AC8E3A8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74743" y="1245734"/>
            <a:ext cx="3817257" cy="2963409"/>
          </a:xfrm>
          <a:prstGeom prst="rect">
            <a:avLst/>
          </a:prstGeom>
        </p:spPr>
      </p:pic>
    </p:spTree>
    <p:extLst>
      <p:ext uri="{BB962C8B-B14F-4D97-AF65-F5344CB8AC3E}">
        <p14:creationId xmlns:p14="http://schemas.microsoft.com/office/powerpoint/2010/main" val="1047661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Parathormone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fontScale="92500" lnSpcReduction="10000"/>
          </a:bodyPr>
          <a:lstStyle/>
          <a:p>
            <a:pPr>
              <a:lnSpc>
                <a:spcPct val="150000"/>
              </a:lnSpc>
            </a:pPr>
            <a:r>
              <a:rPr lang="fr-FR" sz="2200" b="1" dirty="0">
                <a:latin typeface="Comic Sans MS" panose="030F0702030302020204" pitchFamily="66" charset="0"/>
              </a:rPr>
              <a:t>Synthèse et sécrétion</a:t>
            </a:r>
          </a:p>
          <a:p>
            <a:pPr>
              <a:lnSpc>
                <a:spcPct val="150000"/>
              </a:lnSpc>
            </a:pPr>
            <a:r>
              <a:rPr lang="fr-FR" sz="2000" dirty="0">
                <a:latin typeface="Comic Sans MS" panose="030F0702030302020204" pitchFamily="66" charset="0"/>
              </a:rPr>
              <a:t>C’est un polypeptide de 84 acides aminé, synthétisé par les cellules principales des </a:t>
            </a:r>
            <a:r>
              <a:rPr lang="fr-FR" sz="2000" dirty="0" err="1">
                <a:latin typeface="Comic Sans MS" panose="030F0702030302020204" pitchFamily="66" charset="0"/>
              </a:rPr>
              <a:t>parathyroides</a:t>
            </a:r>
            <a:r>
              <a:rPr lang="fr-FR" sz="2000" dirty="0">
                <a:latin typeface="Comic Sans MS" panose="030F0702030302020204" pitchFamily="66" charset="0"/>
              </a:rPr>
              <a:t> sous forme d’un précurseur de 115 </a:t>
            </a:r>
            <a:r>
              <a:rPr lang="fr-FR" sz="2000" dirty="0" err="1">
                <a:latin typeface="Comic Sans MS" panose="030F0702030302020204" pitchFamily="66" charset="0"/>
              </a:rPr>
              <a:t>aa</a:t>
            </a:r>
            <a:r>
              <a:rPr lang="fr-FR" sz="2000" dirty="0">
                <a:latin typeface="Comic Sans MS" panose="030F0702030302020204" pitchFamily="66" charset="0"/>
              </a:rPr>
              <a:t> : Pré-pro-PTH</a:t>
            </a:r>
          </a:p>
          <a:p>
            <a:pPr>
              <a:lnSpc>
                <a:spcPct val="150000"/>
              </a:lnSpc>
            </a:pPr>
            <a:r>
              <a:rPr lang="fr-FR" sz="2000" dirty="0">
                <a:latin typeface="Comic Sans MS" panose="030F0702030302020204" pitchFamily="66" charset="0"/>
              </a:rPr>
              <a:t>Ce précurseur est clivé en pro-PTH de 90 </a:t>
            </a:r>
            <a:r>
              <a:rPr lang="fr-FR" sz="2000" dirty="0" err="1">
                <a:latin typeface="Comic Sans MS" panose="030F0702030302020204" pitchFamily="66" charset="0"/>
              </a:rPr>
              <a:t>aa</a:t>
            </a:r>
            <a:r>
              <a:rPr lang="fr-FR" sz="2000" dirty="0">
                <a:latin typeface="Comic Sans MS" panose="030F0702030302020204" pitchFamily="66" charset="0"/>
              </a:rPr>
              <a:t>, puis en PTH intacte (84 </a:t>
            </a:r>
            <a:r>
              <a:rPr lang="fr-FR" sz="2000" dirty="0" err="1">
                <a:latin typeface="Comic Sans MS" panose="030F0702030302020204" pitchFamily="66" charset="0"/>
              </a:rPr>
              <a:t>aa</a:t>
            </a:r>
            <a:r>
              <a:rPr lang="fr-FR" sz="2000" dirty="0">
                <a:latin typeface="Comic Sans MS" panose="030F0702030302020204" pitchFamily="66" charset="0"/>
              </a:rPr>
              <a:t>) qui est stockée dans des vésicules cytoplasmiques</a:t>
            </a:r>
          </a:p>
          <a:p>
            <a:pPr>
              <a:lnSpc>
                <a:spcPct val="150000"/>
              </a:lnSpc>
            </a:pPr>
            <a:r>
              <a:rPr lang="fr-FR" sz="2000" dirty="0">
                <a:latin typeface="Comic Sans MS" panose="030F0702030302020204" pitchFamily="66" charset="0"/>
              </a:rPr>
              <a:t>Le stimulus de la sécrétion la PTH = la baisse de la </a:t>
            </a:r>
            <a:r>
              <a:rPr lang="fr-FR" sz="2400" dirty="0">
                <a:latin typeface="Comic Sans MS" panose="030F0702030302020204" pitchFamily="66" charset="0"/>
              </a:rPr>
              <a:t>Calcémie ionisée, via un </a:t>
            </a:r>
            <a:r>
              <a:rPr lang="fr-FR" sz="2400" b="1" dirty="0">
                <a:latin typeface="Comic Sans MS" panose="030F0702030302020204" pitchFamily="66" charset="0"/>
              </a:rPr>
              <a:t>récepteur sensible au calcium</a:t>
            </a:r>
            <a:r>
              <a:rPr lang="fr-FR" sz="2400" dirty="0">
                <a:latin typeface="Comic Sans MS" panose="030F0702030302020204" pitchFamily="66" charset="0"/>
              </a:rPr>
              <a:t> </a:t>
            </a:r>
            <a:r>
              <a:rPr lang="fr-FR" sz="2000" dirty="0">
                <a:latin typeface="Comic Sans MS" panose="030F0702030302020204" pitchFamily="66" charset="0"/>
              </a:rPr>
              <a:t>(une augmentation de la calcémie inhibe la sécrétion de la PTH)</a:t>
            </a:r>
          </a:p>
          <a:p>
            <a:pPr>
              <a:lnSpc>
                <a:spcPct val="150000"/>
              </a:lnSpc>
              <a:buFontTx/>
              <a:buChar char="-"/>
            </a:pPr>
            <a:r>
              <a:rPr lang="fr-FR" sz="2000" dirty="0">
                <a:latin typeface="Comic Sans MS" panose="030F0702030302020204" pitchFamily="66" charset="0"/>
              </a:rPr>
              <a:t>Le Ca2+ se fixe sur ce récepteur (CRS) sur les cellules </a:t>
            </a:r>
            <a:r>
              <a:rPr lang="fr-FR" sz="2000" dirty="0" err="1">
                <a:latin typeface="Comic Sans MS" panose="030F0702030302020204" pitchFamily="66" charset="0"/>
              </a:rPr>
              <a:t>parathyroidienne</a:t>
            </a:r>
            <a:r>
              <a:rPr lang="fr-FR" sz="2000" dirty="0">
                <a:latin typeface="Comic Sans MS" panose="030F0702030302020204" pitchFamily="66" charset="0"/>
              </a:rPr>
              <a:t>, et inhibe la </a:t>
            </a:r>
            <a:r>
              <a:rPr lang="fr-FR" sz="2000" dirty="0" err="1">
                <a:latin typeface="Comic Sans MS" panose="030F0702030302020204" pitchFamily="66" charset="0"/>
              </a:rPr>
              <a:t>sécrétiion</a:t>
            </a:r>
            <a:r>
              <a:rPr lang="fr-FR" sz="2000" dirty="0">
                <a:latin typeface="Comic Sans MS" panose="030F0702030302020204" pitchFamily="66" charset="0"/>
              </a:rPr>
              <a:t> de la PTH</a:t>
            </a:r>
          </a:p>
          <a:p>
            <a:pPr>
              <a:lnSpc>
                <a:spcPct val="150000"/>
              </a:lnSpc>
              <a:buFontTx/>
              <a:buChar char="-"/>
            </a:pPr>
            <a:r>
              <a:rPr lang="fr-FR" sz="2000" dirty="0">
                <a:latin typeface="Comic Sans MS" panose="030F0702030302020204" pitchFamily="66" charset="0"/>
              </a:rPr>
              <a:t>La cinétique de cette liaison est coopérative et ce qui permet le maintien de la calcémie dans une fourchette étroite : des petites variations de la calcémie (ionisée) entrainent de grandes variations de PTH (courbe </a:t>
            </a:r>
            <a:r>
              <a:rPr lang="fr-FR" sz="2000" dirty="0" err="1">
                <a:latin typeface="Comic Sans MS" panose="030F0702030302020204" pitchFamily="66" charset="0"/>
              </a:rPr>
              <a:t>sigmoide</a:t>
            </a:r>
            <a:r>
              <a:rPr lang="fr-FR" sz="2000" dirty="0">
                <a:latin typeface="Comic Sans MS" panose="030F0702030302020204" pitchFamily="66" charset="0"/>
              </a:rPr>
              <a:t>)</a:t>
            </a:r>
          </a:p>
          <a:p>
            <a:pPr>
              <a:lnSpc>
                <a:spcPct val="150000"/>
              </a:lnSpc>
            </a:pPr>
            <a:endParaRPr lang="fr-FR" sz="2000" dirty="0">
              <a:latin typeface="Comic Sans MS" panose="030F0702030302020204" pitchFamily="66" charset="0"/>
            </a:endParaRPr>
          </a:p>
          <a:p>
            <a:pPr>
              <a:lnSpc>
                <a:spcPct val="150000"/>
              </a:lnSpc>
            </a:pPr>
            <a:endParaRPr lang="fr-FR" sz="2400" dirty="0">
              <a:latin typeface="Comic Sans MS" panose="030F0702030302020204" pitchFamily="66" charset="0"/>
            </a:endParaRP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spTree>
    <p:extLst>
      <p:ext uri="{BB962C8B-B14F-4D97-AF65-F5344CB8AC3E}">
        <p14:creationId xmlns:p14="http://schemas.microsoft.com/office/powerpoint/2010/main" val="251161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5D9C7D-4EB4-4C65-A81D-33593EA2A708}"/>
              </a:ext>
            </a:extLst>
          </p:cNvPr>
          <p:cNvSpPr>
            <a:spLocks noGrp="1"/>
          </p:cNvSpPr>
          <p:nvPr>
            <p:ph type="title"/>
          </p:nvPr>
        </p:nvSpPr>
        <p:spPr>
          <a:xfrm>
            <a:off x="838200" y="114301"/>
            <a:ext cx="10515600" cy="700087"/>
          </a:xfrm>
        </p:spPr>
        <p:txBody>
          <a:bodyPr>
            <a:normAutofit/>
          </a:bodyPr>
          <a:lstStyle/>
          <a:p>
            <a:r>
              <a:rPr lang="fr-FR" sz="2800" b="1" dirty="0">
                <a:latin typeface="Comic Sans MS" panose="030F0702030302020204" pitchFamily="66" charset="0"/>
              </a:rPr>
              <a:t>                         Parathormone</a:t>
            </a:r>
          </a:p>
        </p:txBody>
      </p:sp>
      <p:sp>
        <p:nvSpPr>
          <p:cNvPr id="3" name="Espace réservé du contenu 2">
            <a:extLst>
              <a:ext uri="{FF2B5EF4-FFF2-40B4-BE49-F238E27FC236}">
                <a16:creationId xmlns:a16="http://schemas.microsoft.com/office/drawing/2014/main" id="{75BECB42-F6BA-4731-9ABD-4D6F331FE19D}"/>
              </a:ext>
            </a:extLst>
          </p:cNvPr>
          <p:cNvSpPr>
            <a:spLocks noGrp="1"/>
          </p:cNvSpPr>
          <p:nvPr>
            <p:ph idx="1"/>
          </p:nvPr>
        </p:nvSpPr>
        <p:spPr>
          <a:xfrm>
            <a:off x="114300" y="942975"/>
            <a:ext cx="11958638" cy="5800724"/>
          </a:xfrm>
        </p:spPr>
        <p:txBody>
          <a:bodyPr>
            <a:normAutofit/>
          </a:bodyPr>
          <a:lstStyle/>
          <a:p>
            <a:pPr>
              <a:lnSpc>
                <a:spcPct val="150000"/>
              </a:lnSpc>
            </a:pPr>
            <a:r>
              <a:rPr lang="fr-FR" sz="2200" b="1" dirty="0">
                <a:latin typeface="Comic Sans MS" panose="030F0702030302020204" pitchFamily="66" charset="0"/>
              </a:rPr>
              <a:t>Synthèse et sécrétion</a:t>
            </a:r>
          </a:p>
          <a:p>
            <a:pPr>
              <a:lnSpc>
                <a:spcPct val="150000"/>
              </a:lnSpc>
            </a:pPr>
            <a:endParaRPr lang="fr-FR" sz="2000" dirty="0">
              <a:latin typeface="Comic Sans MS" panose="030F0702030302020204" pitchFamily="66" charset="0"/>
            </a:endParaRPr>
          </a:p>
          <a:p>
            <a:pPr>
              <a:lnSpc>
                <a:spcPct val="150000"/>
              </a:lnSpc>
            </a:pPr>
            <a:endParaRPr lang="fr-FR" dirty="0">
              <a:latin typeface="Comic Sans MS" panose="030F0702030302020204" pitchFamily="66" charset="0"/>
            </a:endParaRPr>
          </a:p>
        </p:txBody>
      </p:sp>
      <p:pic>
        <p:nvPicPr>
          <p:cNvPr id="7" name="Image 6">
            <a:extLst>
              <a:ext uri="{FF2B5EF4-FFF2-40B4-BE49-F238E27FC236}">
                <a16:creationId xmlns:a16="http://schemas.microsoft.com/office/drawing/2014/main" id="{854590FE-DBD3-4117-8A00-304169BD6F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457" y="1582056"/>
            <a:ext cx="8534399" cy="4332969"/>
          </a:xfrm>
          <a:prstGeom prst="rect">
            <a:avLst/>
          </a:prstGeom>
        </p:spPr>
      </p:pic>
    </p:spTree>
    <p:extLst>
      <p:ext uri="{BB962C8B-B14F-4D97-AF65-F5344CB8AC3E}">
        <p14:creationId xmlns:p14="http://schemas.microsoft.com/office/powerpoint/2010/main" val="5471037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31532</TotalTime>
  <Words>2519</Words>
  <Application>Microsoft Office PowerPoint</Application>
  <PresentationFormat>Grand écran</PresentationFormat>
  <Paragraphs>244</Paragraphs>
  <Slides>30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30</vt:i4>
      </vt:variant>
    </vt:vector>
  </HeadingPairs>
  <TitlesOfParts>
    <vt:vector size="36" baseType="lpstr">
      <vt:lpstr>Arial</vt:lpstr>
      <vt:lpstr>Calibri</vt:lpstr>
      <vt:lpstr>Calibri Light</vt:lpstr>
      <vt:lpstr>Comic Sans MS</vt:lpstr>
      <vt:lpstr>Symbol</vt:lpstr>
      <vt:lpstr>Thème Office</vt:lpstr>
      <vt:lpstr>Université ABDERRAHMANE MIRA Faculté de Médecine de BEJAIA  Cours : 2ème année Médecine  (2022/2023)  Biochimie Clinique   Hormones du métabolisme phosphocalcique et du remodelage osseux</vt:lpstr>
      <vt:lpstr>Présentation PowerPoint</vt:lpstr>
      <vt:lpstr>                           Introduction</vt:lpstr>
      <vt:lpstr>       Généralités sur le métabolisme phosphocalcique</vt:lpstr>
      <vt:lpstr>       Généralités sur le métabolisme phosphocalcique</vt:lpstr>
      <vt:lpstr>       Généralités sur le métabolisme phosphocalcique</vt:lpstr>
      <vt:lpstr>                         Parathormone</vt:lpstr>
      <vt:lpstr>                         Parathormone</vt:lpstr>
      <vt:lpstr>                         Parathormone</vt:lpstr>
      <vt:lpstr>                         Parathormone</vt:lpstr>
      <vt:lpstr>                         Parathormone</vt:lpstr>
      <vt:lpstr>                         Parathormone</vt:lpstr>
      <vt:lpstr>                        Vitamine D</vt:lpstr>
      <vt:lpstr>                        Vitamine D</vt:lpstr>
      <vt:lpstr>                          Vitamine D</vt:lpstr>
      <vt:lpstr>                           Vitamine D</vt:lpstr>
      <vt:lpstr>                        Calcitonine</vt:lpstr>
      <vt:lpstr>                          Calcitonine</vt:lpstr>
      <vt:lpstr>      Pathologies endocriniennes de l’équilibre phosphocalcique</vt:lpstr>
      <vt:lpstr>      Pathologies endocriniennes de l’équilibre phosphocalcique</vt:lpstr>
      <vt:lpstr>      Pathologies endocriniennes de l’équilibre phosphocalcique</vt:lpstr>
      <vt:lpstr>             Notions sur le remodelage osseux</vt:lpstr>
      <vt:lpstr>                Notions sur le remodelage osseux</vt:lpstr>
      <vt:lpstr>             Notions sur le remodelage osseux</vt:lpstr>
      <vt:lpstr>                 Notions sur le remodelage osseux</vt:lpstr>
      <vt:lpstr>                 Notions sur le remodelage osseux</vt:lpstr>
      <vt:lpstr>                Notions sur le remodelage osseux</vt:lpstr>
      <vt:lpstr>                Notions sur le remodelage osseux</vt:lpstr>
      <vt:lpstr>                Notions sur le remodelage osseux</vt:lpstr>
      <vt:lpstr>                Notions sur le remodelage osseux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Equilibre acidobasique et ses désordres</dc:title>
  <dc:creator>ProBook</dc:creator>
  <cp:lastModifiedBy>shafikbsf007@outlook.fr</cp:lastModifiedBy>
  <cp:revision>153</cp:revision>
  <dcterms:created xsi:type="dcterms:W3CDTF">2021-12-28T23:32:09Z</dcterms:created>
  <dcterms:modified xsi:type="dcterms:W3CDTF">2023-03-05T20:54:56Z</dcterms:modified>
</cp:coreProperties>
</file>