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1"/>
  </p:notesMasterIdLst>
  <p:sldIdLst>
    <p:sldId id="256" r:id="rId2"/>
    <p:sldId id="343" r:id="rId3"/>
    <p:sldId id="344" r:id="rId4"/>
    <p:sldId id="345" r:id="rId5"/>
    <p:sldId id="346" r:id="rId6"/>
    <p:sldId id="347" r:id="rId7"/>
    <p:sldId id="348" r:id="rId8"/>
    <p:sldId id="404" r:id="rId9"/>
    <p:sldId id="405" r:id="rId10"/>
  </p:sldIdLst>
  <p:sldSz cx="9144000" cy="5143500" type="screen16x9"/>
  <p:notesSz cx="6858000" cy="9144000"/>
  <p:embeddedFontLst>
    <p:embeddedFont>
      <p:font typeface="Barlow Condensed Medium" charset="0"/>
      <p:regular r:id="rId12"/>
      <p:bold r:id="rId13"/>
      <p:italic r:id="rId14"/>
      <p:boldItalic r:id="rId15"/>
    </p:embeddedFont>
    <p:embeddedFont>
      <p:font typeface="Barlow Condensed" charset="0"/>
      <p:regular r:id="rId16"/>
      <p:bold r:id="rId17"/>
      <p:italic r:id="rId18"/>
      <p:boldItalic r:id="rId19"/>
    </p:embeddedFont>
    <p:embeddedFont>
      <p:font typeface="Barlow Condensed SemiBold" charset="0"/>
      <p:regular r:id="rId20"/>
      <p:bold r:id="rId21"/>
      <p:italic r:id="rId22"/>
      <p:boldItalic r:id="rId23"/>
    </p:embeddedFont>
    <p:embeddedFont>
      <p:font typeface="Arvo" charset="0"/>
      <p:regular r:id="rId24"/>
      <p:bold r:id="rId25"/>
      <p:italic r:id="rId26"/>
      <p:boldItalic r:id="rId27"/>
    </p:embeddedFont>
    <p:embeddedFont>
      <p:font typeface="Fira Sans Extra Condensed Medium"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EF95187D-D60E-4E2C-BBF9-FED3159FB884}">
  <a:tblStyle styleId="{EF95187D-D60E-4E2C-BBF9-FED3159FB88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80" d="100"/>
          <a:sy n="80" d="100"/>
        </p:scale>
        <p:origin x="-1086" y="-264"/>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55d2cabac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55d2cabac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bg>
      <p:bgPr>
        <a:solidFill>
          <a:srgbClr val="E9E6E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95512" y="1245627"/>
            <a:ext cx="5553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Font typeface="Barlow Condensed Medium"/>
              <a:buNone/>
              <a:defRPr sz="6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5200">
                <a:solidFill>
                  <a:srgbClr val="0B139E"/>
                </a:solidFill>
              </a:defRPr>
            </a:lvl2pPr>
            <a:lvl3pPr lvl="2" algn="r">
              <a:spcBef>
                <a:spcPts val="0"/>
              </a:spcBef>
              <a:spcAft>
                <a:spcPts val="0"/>
              </a:spcAft>
              <a:buClr>
                <a:srgbClr val="0B139E"/>
              </a:buClr>
              <a:buSzPts val="5200"/>
              <a:buNone/>
              <a:defRPr sz="5200">
                <a:solidFill>
                  <a:srgbClr val="0B139E"/>
                </a:solidFill>
              </a:defRPr>
            </a:lvl3pPr>
            <a:lvl4pPr lvl="3" algn="r">
              <a:spcBef>
                <a:spcPts val="0"/>
              </a:spcBef>
              <a:spcAft>
                <a:spcPts val="0"/>
              </a:spcAft>
              <a:buClr>
                <a:srgbClr val="0B139E"/>
              </a:buClr>
              <a:buSzPts val="5200"/>
              <a:buNone/>
              <a:defRPr sz="5200">
                <a:solidFill>
                  <a:srgbClr val="0B139E"/>
                </a:solidFill>
              </a:defRPr>
            </a:lvl4pPr>
            <a:lvl5pPr lvl="4" algn="r">
              <a:spcBef>
                <a:spcPts val="0"/>
              </a:spcBef>
              <a:spcAft>
                <a:spcPts val="0"/>
              </a:spcAft>
              <a:buClr>
                <a:srgbClr val="0B139E"/>
              </a:buClr>
              <a:buSzPts val="5200"/>
              <a:buNone/>
              <a:defRPr sz="5200">
                <a:solidFill>
                  <a:srgbClr val="0B139E"/>
                </a:solidFill>
              </a:defRPr>
            </a:lvl5pPr>
            <a:lvl6pPr lvl="5" algn="r">
              <a:spcBef>
                <a:spcPts val="0"/>
              </a:spcBef>
              <a:spcAft>
                <a:spcPts val="0"/>
              </a:spcAft>
              <a:buClr>
                <a:srgbClr val="0B139E"/>
              </a:buClr>
              <a:buSzPts val="5200"/>
              <a:buNone/>
              <a:defRPr sz="5200">
                <a:solidFill>
                  <a:srgbClr val="0B139E"/>
                </a:solidFill>
              </a:defRPr>
            </a:lvl6pPr>
            <a:lvl7pPr lvl="6" algn="r">
              <a:spcBef>
                <a:spcPts val="0"/>
              </a:spcBef>
              <a:spcAft>
                <a:spcPts val="0"/>
              </a:spcAft>
              <a:buClr>
                <a:srgbClr val="0B139E"/>
              </a:buClr>
              <a:buSzPts val="5200"/>
              <a:buNone/>
              <a:defRPr sz="5200">
                <a:solidFill>
                  <a:srgbClr val="0B139E"/>
                </a:solidFill>
              </a:defRPr>
            </a:lvl7pPr>
            <a:lvl8pPr lvl="7" algn="r">
              <a:spcBef>
                <a:spcPts val="0"/>
              </a:spcBef>
              <a:spcAft>
                <a:spcPts val="0"/>
              </a:spcAft>
              <a:buClr>
                <a:srgbClr val="0B139E"/>
              </a:buClr>
              <a:buSzPts val="5200"/>
              <a:buNone/>
              <a:defRPr sz="5200">
                <a:solidFill>
                  <a:srgbClr val="0B139E"/>
                </a:solidFill>
              </a:defRPr>
            </a:lvl8pPr>
            <a:lvl9pPr lvl="8" algn="r">
              <a:spcBef>
                <a:spcPts val="0"/>
              </a:spcBef>
              <a:spcAft>
                <a:spcPts val="0"/>
              </a:spcAft>
              <a:buClr>
                <a:srgbClr val="0B139E"/>
              </a:buClr>
              <a:buSzPts val="5200"/>
              <a:buNone/>
              <a:defRPr sz="5200">
                <a:solidFill>
                  <a:srgbClr val="0B139E"/>
                </a:solidFill>
              </a:defRPr>
            </a:lvl9pPr>
          </a:lstStyle>
          <a:p>
            <a:endParaRPr/>
          </a:p>
        </p:txBody>
      </p:sp>
      <p:grpSp>
        <p:nvGrpSpPr>
          <p:cNvPr id="11" name="Google Shape;11;p2"/>
          <p:cNvGrpSpPr/>
          <p:nvPr/>
        </p:nvGrpSpPr>
        <p:grpSpPr>
          <a:xfrm>
            <a:off x="6607116" y="2397713"/>
            <a:ext cx="2550204" cy="2757917"/>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6847" y="-280618"/>
            <a:ext cx="2865062" cy="3613974"/>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85"/>
        <p:cNvGrpSpPr/>
        <p:nvPr/>
      </p:nvGrpSpPr>
      <p:grpSpPr>
        <a:xfrm>
          <a:off x="0" y="0"/>
          <a:ext cx="0" cy="0"/>
          <a:chOff x="0" y="0"/>
          <a:chExt cx="0" cy="0"/>
        </a:xfrm>
      </p:grpSpPr>
      <p:grpSp>
        <p:nvGrpSpPr>
          <p:cNvPr id="186" name="Google Shape;186;p4"/>
          <p:cNvGrpSpPr/>
          <p:nvPr/>
        </p:nvGrpSpPr>
        <p:grpSpPr>
          <a:xfrm>
            <a:off x="6396261" y="-26651"/>
            <a:ext cx="2761414" cy="1094590"/>
            <a:chOff x="5543377" y="-26648"/>
            <a:chExt cx="3613943" cy="1432521"/>
          </a:xfrm>
        </p:grpSpPr>
        <p:sp>
          <p:nvSpPr>
            <p:cNvPr id="187" name="Google Shape;187;p4"/>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4"/>
          <p:cNvGrpSpPr/>
          <p:nvPr/>
        </p:nvGrpSpPr>
        <p:grpSpPr>
          <a:xfrm>
            <a:off x="-413096" y="3658798"/>
            <a:ext cx="2192144" cy="1495178"/>
            <a:chOff x="-293170" y="3658798"/>
            <a:chExt cx="2192144" cy="1495178"/>
          </a:xfrm>
        </p:grpSpPr>
        <p:sp>
          <p:nvSpPr>
            <p:cNvPr id="209" name="Google Shape;209;p4"/>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4"/>
          <p:cNvSpPr txBox="1">
            <a:spLocks noGrp="1"/>
          </p:cNvSpPr>
          <p:nvPr>
            <p:ph type="ctrTitle"/>
          </p:nvPr>
        </p:nvSpPr>
        <p:spPr>
          <a:xfrm>
            <a:off x="4155425" y="205433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28" name="Google Shape;228;p4"/>
          <p:cNvSpPr txBox="1">
            <a:spLocks noGrp="1"/>
          </p:cNvSpPr>
          <p:nvPr>
            <p:ph type="title" idx="2" hasCustomPrompt="1"/>
          </p:nvPr>
        </p:nvSpPr>
        <p:spPr>
          <a:xfrm>
            <a:off x="2319727" y="19668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4"/>
          <p:cNvSpPr txBox="1">
            <a:spLocks noGrp="1"/>
          </p:cNvSpPr>
          <p:nvPr>
            <p:ph type="ctrTitle" idx="3"/>
          </p:nvPr>
        </p:nvSpPr>
        <p:spPr>
          <a:xfrm>
            <a:off x="4155425" y="271958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0" name="Google Shape;230;p4"/>
          <p:cNvSpPr txBox="1">
            <a:spLocks noGrp="1"/>
          </p:cNvSpPr>
          <p:nvPr>
            <p:ph type="title" idx="4" hasCustomPrompt="1"/>
          </p:nvPr>
        </p:nvSpPr>
        <p:spPr>
          <a:xfrm>
            <a:off x="2319727" y="26321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4"/>
          <p:cNvSpPr txBox="1">
            <a:spLocks noGrp="1"/>
          </p:cNvSpPr>
          <p:nvPr>
            <p:ph type="ctrTitle" idx="5"/>
          </p:nvPr>
        </p:nvSpPr>
        <p:spPr>
          <a:xfrm>
            <a:off x="4155425" y="338483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2" name="Google Shape;232;p4"/>
          <p:cNvSpPr txBox="1">
            <a:spLocks noGrp="1"/>
          </p:cNvSpPr>
          <p:nvPr>
            <p:ph type="title" idx="6" hasCustomPrompt="1"/>
          </p:nvPr>
        </p:nvSpPr>
        <p:spPr>
          <a:xfrm>
            <a:off x="2319727" y="32973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3" name="Google Shape;233;p4"/>
          <p:cNvSpPr txBox="1">
            <a:spLocks noGrp="1"/>
          </p:cNvSpPr>
          <p:nvPr>
            <p:ph type="ctrTitle" idx="7"/>
          </p:nvPr>
        </p:nvSpPr>
        <p:spPr>
          <a:xfrm>
            <a:off x="4155425" y="405008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4" name="Google Shape;234;p4"/>
          <p:cNvSpPr txBox="1">
            <a:spLocks noGrp="1"/>
          </p:cNvSpPr>
          <p:nvPr>
            <p:ph type="title" idx="8" hasCustomPrompt="1"/>
          </p:nvPr>
        </p:nvSpPr>
        <p:spPr>
          <a:xfrm>
            <a:off x="2319727" y="39626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cxnSp>
        <p:nvCxnSpPr>
          <p:cNvPr id="235" name="Google Shape;235;p4"/>
          <p:cNvCxnSpPr/>
          <p:nvPr/>
        </p:nvCxnSpPr>
        <p:spPr>
          <a:xfrm>
            <a:off x="3986825" y="-16500"/>
            <a:ext cx="0" cy="4488600"/>
          </a:xfrm>
          <a:prstGeom prst="straightConnector1">
            <a:avLst/>
          </a:prstGeom>
          <a:noFill/>
          <a:ln w="28575" cap="flat" cmpd="sng">
            <a:solidFill>
              <a:schemeClr val="accent4"/>
            </a:solidFill>
            <a:prstDash val="solid"/>
            <a:round/>
            <a:headEnd type="none" w="med" len="med"/>
            <a:tailEnd type="none" w="med" len="med"/>
          </a:ln>
        </p:spPr>
      </p:cxnSp>
      <p:sp>
        <p:nvSpPr>
          <p:cNvPr id="236" name="Google Shape;236;p4"/>
          <p:cNvSpPr txBox="1">
            <a:spLocks noGrp="1"/>
          </p:cNvSpPr>
          <p:nvPr>
            <p:ph type="ctrTitle" idx="9"/>
          </p:nvPr>
        </p:nvSpPr>
        <p:spPr>
          <a:xfrm>
            <a:off x="4155425" y="1272250"/>
            <a:ext cx="38886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3600"/>
              <a:buFont typeface="Barlow Condensed"/>
              <a:buNone/>
              <a:defRPr sz="3600">
                <a:solidFill>
                  <a:schemeClr val="accent4"/>
                </a:solidFill>
                <a:latin typeface="Barlow Condensed"/>
                <a:ea typeface="Barlow Condensed"/>
                <a:cs typeface="Barlow Condensed"/>
                <a:sym typeface="Barlow Condensed"/>
              </a:defRPr>
            </a:lvl1pPr>
            <a:lvl2pPr lvl="1" algn="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DESIGN 2">
  <p:cSld name="CUSTOM_2_1">
    <p:spTree>
      <p:nvGrpSpPr>
        <p:cNvPr id="1" name="Shape 307"/>
        <p:cNvGrpSpPr/>
        <p:nvPr/>
      </p:nvGrpSpPr>
      <p:grpSpPr>
        <a:xfrm>
          <a:off x="0" y="0"/>
          <a:ext cx="0" cy="0"/>
          <a:chOff x="0" y="0"/>
          <a:chExt cx="0" cy="0"/>
        </a:xfrm>
      </p:grpSpPr>
      <p:sp>
        <p:nvSpPr>
          <p:cNvPr id="308" name="Google Shape;308;p7"/>
          <p:cNvSpPr txBox="1">
            <a:spLocks noGrp="1"/>
          </p:cNvSpPr>
          <p:nvPr>
            <p:ph type="ctrTitle"/>
          </p:nvPr>
        </p:nvSpPr>
        <p:spPr>
          <a:xfrm flipH="1">
            <a:off x="770700" y="468450"/>
            <a:ext cx="8095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309" name="Google Shape;309;p7"/>
          <p:cNvCxnSpPr/>
          <p:nvPr/>
        </p:nvCxnSpPr>
        <p:spPr>
          <a:xfrm>
            <a:off x="498026" y="-1604650"/>
            <a:ext cx="0" cy="2664900"/>
          </a:xfrm>
          <a:prstGeom prst="straightConnector1">
            <a:avLst/>
          </a:prstGeom>
          <a:noFill/>
          <a:ln w="28575" cap="flat" cmpd="sng">
            <a:solidFill>
              <a:schemeClr val="lt2"/>
            </a:solidFill>
            <a:prstDash val="solid"/>
            <a:round/>
            <a:headEnd type="none" w="med" len="med"/>
            <a:tailEnd type="none" w="med" len="med"/>
          </a:ln>
        </p:spPr>
      </p:cxnSp>
      <p:grpSp>
        <p:nvGrpSpPr>
          <p:cNvPr id="310" name="Google Shape;310;p7"/>
          <p:cNvGrpSpPr/>
          <p:nvPr/>
        </p:nvGrpSpPr>
        <p:grpSpPr>
          <a:xfrm rot="10800000" flipH="1">
            <a:off x="6396261" y="4059387"/>
            <a:ext cx="2761414" cy="1094590"/>
            <a:chOff x="5543377" y="-26648"/>
            <a:chExt cx="3613943" cy="1432521"/>
          </a:xfrm>
        </p:grpSpPr>
        <p:sp>
          <p:nvSpPr>
            <p:cNvPr id="311" name="Google Shape;311;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chemeClr val="accent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LIDE">
  <p:cSld name="CUSTOM_3">
    <p:spTree>
      <p:nvGrpSpPr>
        <p:cNvPr id="1" name="Shape 3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9E6E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1pPr>
            <a:lvl2pPr lvl="1">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2pPr>
            <a:lvl3pPr lvl="2">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3pPr>
            <a:lvl4pPr lvl="3">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4pPr>
            <a:lvl5pPr lvl="4">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5pPr>
            <a:lvl6pPr lvl="5">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6pPr>
            <a:lvl7pPr lvl="6">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7pPr>
            <a:lvl8pPr lvl="7">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8pPr>
            <a:lvl9pPr lvl="8">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Arvo"/>
              <a:buChar char="●"/>
              <a:defRPr sz="1800">
                <a:solidFill>
                  <a:srgbClr val="434343"/>
                </a:solidFill>
                <a:latin typeface="Arvo"/>
                <a:ea typeface="Arvo"/>
                <a:cs typeface="Arvo"/>
                <a:sym typeface="Arvo"/>
              </a:defRPr>
            </a:lvl1pPr>
            <a:lvl2pPr marL="914400" lvl="1"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2pPr>
            <a:lvl3pPr marL="1371600" lvl="2"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3pPr>
            <a:lvl4pPr marL="1828800" lvl="3"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4pPr>
            <a:lvl5pPr marL="2286000" lvl="4"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5pPr>
            <a:lvl6pPr marL="2743200" lvl="5"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6pPr>
            <a:lvl7pPr marL="3200400" lvl="6"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7pPr>
            <a:lvl8pPr marL="3657600" lvl="7"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8pPr>
            <a:lvl9pPr marL="4114800" lvl="8" indent="-317500">
              <a:lnSpc>
                <a:spcPct val="115000"/>
              </a:lnSpc>
              <a:spcBef>
                <a:spcPts val="1600"/>
              </a:spcBef>
              <a:spcAft>
                <a:spcPts val="1600"/>
              </a:spcAft>
              <a:buClr>
                <a:srgbClr val="434343"/>
              </a:buClr>
              <a:buSzPts val="1400"/>
              <a:buFont typeface="Arvo"/>
              <a:buChar char="■"/>
              <a:defRPr>
                <a:solidFill>
                  <a:srgbClr val="434343"/>
                </a:solidFill>
                <a:latin typeface="Arvo"/>
                <a:ea typeface="Arvo"/>
                <a:cs typeface="Arvo"/>
                <a:sym typeface="Arv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6E1"/>
        </a:solidFill>
        <a:effectLst/>
      </p:bgPr>
    </p:bg>
    <p:spTree>
      <p:nvGrpSpPr>
        <p:cNvPr id="1" name="Shape 345"/>
        <p:cNvGrpSpPr/>
        <p:nvPr/>
      </p:nvGrpSpPr>
      <p:grpSpPr>
        <a:xfrm>
          <a:off x="0" y="0"/>
          <a:ext cx="0" cy="0"/>
          <a:chOff x="0" y="0"/>
          <a:chExt cx="0" cy="0"/>
        </a:xfrm>
      </p:grpSpPr>
      <p:sp>
        <p:nvSpPr>
          <p:cNvPr id="346" name="Google Shape;346;p13"/>
          <p:cNvSpPr txBox="1">
            <a:spLocks noGrp="1"/>
          </p:cNvSpPr>
          <p:nvPr>
            <p:ph type="ctrTitle"/>
          </p:nvPr>
        </p:nvSpPr>
        <p:spPr>
          <a:xfrm>
            <a:off x="1902372" y="325821"/>
            <a:ext cx="6117021" cy="446689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s" dirty="0" smtClean="0"/>
              <a:t/>
            </a:r>
            <a:br>
              <a:rPr lang="es" dirty="0" smtClean="0"/>
            </a:br>
            <a:r>
              <a:rPr lang="es" dirty="0" smtClean="0"/>
              <a:t>Cours de Bioinformatique</a:t>
            </a:r>
            <a:br>
              <a:rPr lang="es" dirty="0" smtClean="0"/>
            </a:br>
            <a:r>
              <a:rPr lang="es" dirty="0" smtClean="0"/>
              <a:t/>
            </a:r>
            <a:br>
              <a:rPr lang="es" dirty="0" smtClean="0"/>
            </a:br>
            <a:r>
              <a:rPr lang="es" sz="4000" dirty="0" smtClean="0"/>
              <a:t>Licence</a:t>
            </a:r>
            <a:r>
              <a:rPr lang="es" dirty="0" smtClean="0"/>
              <a:t/>
            </a:r>
            <a:br>
              <a:rPr lang="es" dirty="0" smtClean="0"/>
            </a:br>
            <a:r>
              <a:rPr lang="es" sz="2400" dirty="0" smtClean="0"/>
              <a:t>Dr Benchouieb I</a:t>
            </a:r>
            <a:br>
              <a:rPr lang="es" sz="2400" dirty="0" smtClean="0"/>
            </a:br>
            <a:r>
              <a:rPr lang="es" sz="1800" dirty="0" smtClean="0"/>
              <a:t>Département de Biologie moléculaire et cellulaire </a:t>
            </a:r>
            <a:br>
              <a:rPr lang="es" sz="1800" dirty="0" smtClean="0"/>
            </a:br>
            <a:r>
              <a:rPr lang="es" sz="1800" dirty="0" smtClean="0"/>
              <a:t>Université MSB Jijel, Algérie.</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2" name="Google Shape;352;p14"/>
          <p:cNvSpPr txBox="1">
            <a:spLocks noGrp="1"/>
          </p:cNvSpPr>
          <p:nvPr>
            <p:ph type="ctrTitle"/>
          </p:nvPr>
        </p:nvSpPr>
        <p:spPr>
          <a:xfrm>
            <a:off x="4330721" y="2238703"/>
            <a:ext cx="4540009" cy="1204233"/>
          </a:xfrm>
          <a:prstGeom prst="rect">
            <a:avLst/>
          </a:prstGeom>
        </p:spPr>
        <p:txBody>
          <a:bodyPr spcFirstLastPara="1" wrap="square" lIns="91425" tIns="91425" rIns="91425" bIns="91425" anchor="b" anchorCtr="0">
            <a:noAutofit/>
          </a:bodyPr>
          <a:lstStyle/>
          <a:p>
            <a:pPr lvl="0"/>
            <a:r>
              <a:rPr lang="fr-FR" dirty="0" smtClean="0"/>
              <a:t>Initiation</a:t>
            </a:r>
            <a:r>
              <a:rPr lang="fr-FR" sz="4000" dirty="0" smtClean="0"/>
              <a:t> </a:t>
            </a:r>
            <a:r>
              <a:rPr lang="fr-FR" sz="3200" dirty="0" smtClean="0"/>
              <a:t>à la </a:t>
            </a:r>
            <a:r>
              <a:rPr lang="fr-FR" sz="4000" dirty="0" smtClean="0"/>
              <a:t>modélisation </a:t>
            </a:r>
            <a:r>
              <a:rPr lang="fr-FR" dirty="0" smtClean="0"/>
              <a:t>moléculaire</a:t>
            </a:r>
            <a:endParaRPr lang="fr-FR" dirty="0"/>
          </a:p>
        </p:txBody>
      </p:sp>
      <p:sp>
        <p:nvSpPr>
          <p:cNvPr id="353" name="Google Shape;353;p14"/>
          <p:cNvSpPr txBox="1">
            <a:spLocks noGrp="1"/>
          </p:cNvSpPr>
          <p:nvPr>
            <p:ph type="title" idx="2"/>
          </p:nvPr>
        </p:nvSpPr>
        <p:spPr>
          <a:xfrm>
            <a:off x="2297955" y="2271688"/>
            <a:ext cx="14607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smtClean="0">
                <a:latin typeface="Barlow Condensed"/>
                <a:ea typeface="Barlow Condensed"/>
                <a:cs typeface="Barlow Condensed"/>
                <a:sym typeface="Barlow Condensed"/>
              </a:rPr>
              <a:t>04</a:t>
            </a:r>
            <a:endParaRPr>
              <a:latin typeface="Barlow Condensed"/>
              <a:ea typeface="Barlow Condensed"/>
              <a:cs typeface="Barlow Condensed"/>
              <a:sym typeface="Barlow Condensed"/>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H="1">
            <a:off x="613044" y="0"/>
            <a:ext cx="8095500" cy="577800"/>
          </a:xfrm>
        </p:spPr>
        <p:txBody>
          <a:bodyPr/>
          <a:lstStyle/>
          <a:p>
            <a:r>
              <a:rPr lang="fr-FR" sz="2400" dirty="0" smtClean="0">
                <a:solidFill>
                  <a:schemeClr val="accent3">
                    <a:lumMod val="60000"/>
                    <a:lumOff val="40000"/>
                  </a:schemeClr>
                </a:solidFill>
                <a:latin typeface="Arial"/>
                <a:cs typeface="Arial"/>
                <a:sym typeface="Arial"/>
              </a:rPr>
              <a:t>UNE DÉFINITION</a:t>
            </a:r>
            <a:endParaRPr lang="fr-FR" dirty="0">
              <a:solidFill>
                <a:schemeClr val="accent3">
                  <a:lumMod val="60000"/>
                  <a:lumOff val="40000"/>
                </a:schemeClr>
              </a:solidFill>
            </a:endParaRPr>
          </a:p>
        </p:txBody>
      </p:sp>
      <p:sp>
        <p:nvSpPr>
          <p:cNvPr id="3" name="Rectangle 2"/>
          <p:cNvSpPr/>
          <p:nvPr/>
        </p:nvSpPr>
        <p:spPr>
          <a:xfrm>
            <a:off x="578068" y="641130"/>
            <a:ext cx="8092966" cy="1938992"/>
          </a:xfrm>
          <a:prstGeom prst="rect">
            <a:avLst/>
          </a:prstGeom>
        </p:spPr>
        <p:txBody>
          <a:bodyPr wrap="square">
            <a:spAutoFit/>
          </a:bodyPr>
          <a:lstStyle/>
          <a:p>
            <a:r>
              <a:rPr lang="fr-FR" sz="2400" dirty="0" smtClean="0"/>
              <a:t>La modélisation moléculaire est un ensemble de techniques bioinformatiques et biophysiques qui permettent de représenter et de visualiser la forme des molécules dans l’espace, et de simuler leurs mouvements et leurs comportements.</a:t>
            </a:r>
            <a:endParaRPr lang="fr-FR" sz="2400" dirty="0"/>
          </a:p>
        </p:txBody>
      </p:sp>
      <p:pic>
        <p:nvPicPr>
          <p:cNvPr id="4" name="Image 3" descr="chromosome-1.gif"/>
          <p:cNvPicPr>
            <a:picLocks noChangeAspect="1"/>
          </p:cNvPicPr>
          <p:nvPr/>
        </p:nvPicPr>
        <p:blipFill>
          <a:blip r:embed="rId2"/>
          <a:stretch>
            <a:fillRect/>
          </a:stretch>
        </p:blipFill>
        <p:spPr>
          <a:xfrm>
            <a:off x="2793147" y="2611548"/>
            <a:ext cx="3870411" cy="253195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descr="http://www.precisionmed.ch/wp-content/uploads/sites/2/2019/08/braf1-plan-de-travail-1-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578070" y="241739"/>
            <a:ext cx="8250620" cy="5386090"/>
          </a:xfrm>
          <a:prstGeom prst="rect">
            <a:avLst/>
          </a:prstGeom>
        </p:spPr>
        <p:txBody>
          <a:bodyPr wrap="square">
            <a:spAutoFit/>
          </a:bodyPr>
          <a:lstStyle/>
          <a:p>
            <a:pPr>
              <a:buFont typeface="Wingdings" pitchFamily="2" charset="2"/>
              <a:buChar char="ü"/>
            </a:pPr>
            <a:r>
              <a:rPr lang="fr-FR" sz="2400" dirty="0" smtClean="0">
                <a:latin typeface="Barlow Condensed" charset="0"/>
              </a:rPr>
              <a:t>Les molécules de par leurs dimensions sont invisibles à tout moyen d'investigation direct tel que la microscopie.</a:t>
            </a:r>
          </a:p>
          <a:p>
            <a:pPr>
              <a:buFont typeface="Wingdings" pitchFamily="2" charset="2"/>
              <a:buChar char="ü"/>
            </a:pPr>
            <a:r>
              <a:rPr lang="fr-FR" sz="2400" dirty="0" smtClean="0">
                <a:latin typeface="Barlow Condensed" charset="0"/>
              </a:rPr>
              <a:t>les chercheurs peuvent reconstituer un modèle moléculaire, c'est-à-dire une construction intellectuelle présentant la meilleure adéquation avec les résultats expérimentaux. </a:t>
            </a:r>
          </a:p>
          <a:p>
            <a:pPr>
              <a:buFont typeface="Wingdings" pitchFamily="2" charset="2"/>
              <a:buChar char="ü"/>
            </a:pPr>
            <a:r>
              <a:rPr lang="fr-FR" sz="2400" dirty="0" smtClean="0">
                <a:latin typeface="Barlow Condensed" charset="0"/>
              </a:rPr>
              <a:t> données sont issues principalement </a:t>
            </a:r>
            <a:r>
              <a:rPr lang="fr-FR" sz="2400" dirty="0" smtClean="0">
                <a:solidFill>
                  <a:schemeClr val="accent4">
                    <a:lumMod val="75000"/>
                  </a:schemeClr>
                </a:solidFill>
                <a:latin typeface="Barlow Condensed" charset="0"/>
              </a:rPr>
              <a:t>d'analyses cristallographiques </a:t>
            </a:r>
            <a:r>
              <a:rPr lang="fr-FR" sz="2400" dirty="0" smtClean="0">
                <a:latin typeface="Barlow Condensed" charset="0"/>
              </a:rPr>
              <a:t>(étude des figures de diffraction des rayons X par un cristal), ou de </a:t>
            </a:r>
            <a:r>
              <a:rPr lang="fr-FR" sz="2400" dirty="0" smtClean="0">
                <a:solidFill>
                  <a:schemeClr val="accent4">
                    <a:lumMod val="75000"/>
                  </a:schemeClr>
                </a:solidFill>
                <a:latin typeface="Barlow Condensed" charset="0"/>
              </a:rPr>
              <a:t>Résonance Magnétique Nucléaire (RMN)</a:t>
            </a:r>
            <a:r>
              <a:rPr lang="fr-FR" sz="2400" dirty="0" smtClean="0">
                <a:latin typeface="Barlow Condensed" charset="0"/>
              </a:rPr>
              <a:t>.</a:t>
            </a:r>
          </a:p>
          <a:p>
            <a:pPr>
              <a:buFont typeface="Wingdings" pitchFamily="2" charset="2"/>
              <a:buChar char="ü"/>
            </a:pPr>
            <a:endParaRPr lang="fr-FR" sz="2400" dirty="0" smtClean="0">
              <a:latin typeface="Barlow Condensed" charset="0"/>
            </a:endParaRPr>
          </a:p>
          <a:p>
            <a:r>
              <a:rPr lang="fr-FR" sz="2400" dirty="0" smtClean="0">
                <a:solidFill>
                  <a:schemeClr val="accent2">
                    <a:lumMod val="50000"/>
                  </a:schemeClr>
                </a:solidFill>
                <a:latin typeface="Barlow Condensed" charset="0"/>
              </a:rPr>
              <a:t>Le modèle moléculaire obtenu </a:t>
            </a:r>
          </a:p>
          <a:p>
            <a:r>
              <a:rPr lang="fr-FR" sz="2400" dirty="0" smtClean="0">
                <a:solidFill>
                  <a:schemeClr val="accent2">
                    <a:lumMod val="50000"/>
                  </a:schemeClr>
                </a:solidFill>
                <a:latin typeface="Barlow Condensed" charset="0"/>
              </a:rPr>
              <a:t>est un ensemble de coordonnées </a:t>
            </a:r>
          </a:p>
          <a:p>
            <a:r>
              <a:rPr lang="fr-FR" sz="2400" dirty="0" smtClean="0">
                <a:solidFill>
                  <a:schemeClr val="accent2">
                    <a:lumMod val="50000"/>
                  </a:schemeClr>
                </a:solidFill>
                <a:latin typeface="Barlow Condensed" charset="0"/>
              </a:rPr>
              <a:t>atomiques dans l'espace.</a:t>
            </a:r>
            <a:r>
              <a:rPr lang="fr-FR" sz="2400" dirty="0" smtClean="0">
                <a:latin typeface="Barlow Condensed" charset="0"/>
              </a:rPr>
              <a:t/>
            </a:r>
            <a:br>
              <a:rPr lang="fr-FR" sz="2400" dirty="0" smtClean="0">
                <a:latin typeface="Barlow Condensed" charset="0"/>
              </a:rPr>
            </a:br>
            <a:r>
              <a:rPr lang="fr-FR" dirty="0" smtClean="0"/>
              <a:t/>
            </a:r>
            <a:br>
              <a:rPr lang="fr-FR" dirty="0" smtClean="0"/>
            </a:br>
            <a:r>
              <a:rPr lang="fr-FR" dirty="0" smtClean="0"/>
              <a:t> </a:t>
            </a:r>
            <a:br>
              <a:rPr lang="fr-FR" dirty="0" smtClean="0"/>
            </a:br>
            <a:r>
              <a:rPr lang="fr-FR" dirty="0" smtClean="0"/>
              <a:t> </a:t>
            </a:r>
            <a:br>
              <a:rPr lang="fr-FR" dirty="0" smtClean="0"/>
            </a:br>
            <a:endParaRPr lang="fr-FR" dirty="0"/>
          </a:p>
        </p:txBody>
      </p:sp>
      <p:pic>
        <p:nvPicPr>
          <p:cNvPr id="6" name="Image 5" descr="images.jpg"/>
          <p:cNvPicPr>
            <a:picLocks noChangeAspect="1"/>
          </p:cNvPicPr>
          <p:nvPr/>
        </p:nvPicPr>
        <p:blipFill>
          <a:blip r:embed="rId2"/>
          <a:stretch>
            <a:fillRect/>
          </a:stretch>
        </p:blipFill>
        <p:spPr>
          <a:xfrm>
            <a:off x="4329440" y="3097759"/>
            <a:ext cx="3280049" cy="180400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t>Exemples d’Utilisations de la modélisation</a:t>
            </a:r>
            <a:endParaRPr lang="fr-FR" b="1" dirty="0"/>
          </a:p>
        </p:txBody>
      </p:sp>
      <p:sp>
        <p:nvSpPr>
          <p:cNvPr id="3" name="Rectangle 2"/>
          <p:cNvSpPr/>
          <p:nvPr/>
        </p:nvSpPr>
        <p:spPr>
          <a:xfrm>
            <a:off x="788276" y="1235503"/>
            <a:ext cx="7893268" cy="3046988"/>
          </a:xfrm>
          <a:prstGeom prst="rect">
            <a:avLst/>
          </a:prstGeom>
        </p:spPr>
        <p:txBody>
          <a:bodyPr wrap="square">
            <a:spAutoFit/>
          </a:bodyPr>
          <a:lstStyle/>
          <a:p>
            <a:pPr>
              <a:buFont typeface="Wingdings" pitchFamily="2" charset="2"/>
              <a:buChar char="Ø"/>
            </a:pPr>
            <a:r>
              <a:rPr lang="fr-FR" sz="2400" dirty="0" smtClean="0">
                <a:latin typeface="Barlow Condensed" charset="0"/>
              </a:rPr>
              <a:t>étudier les </a:t>
            </a:r>
            <a:r>
              <a:rPr lang="fr-FR" sz="2400" dirty="0" smtClean="0">
                <a:solidFill>
                  <a:schemeClr val="accent3">
                    <a:lumMod val="75000"/>
                  </a:schemeClr>
                </a:solidFill>
                <a:latin typeface="Barlow Condensed" charset="0"/>
              </a:rPr>
              <a:t>sites actifs d'une enzyme</a:t>
            </a:r>
            <a:r>
              <a:rPr lang="fr-FR" sz="2400" dirty="0" smtClean="0">
                <a:latin typeface="Barlow Condensed" charset="0"/>
              </a:rPr>
              <a:t>, </a:t>
            </a:r>
          </a:p>
          <a:p>
            <a:pPr>
              <a:buFont typeface="Wingdings" pitchFamily="2" charset="2"/>
              <a:buChar char="Ø"/>
            </a:pPr>
            <a:r>
              <a:rPr lang="fr-FR" sz="2400" dirty="0" smtClean="0">
                <a:latin typeface="Barlow Condensed" charset="0"/>
              </a:rPr>
              <a:t>mettre au point informatiquement une série d‘inhibiteurs possibles pour cette enzyme. </a:t>
            </a:r>
          </a:p>
          <a:p>
            <a:pPr>
              <a:buFont typeface="Wingdings" pitchFamily="2" charset="2"/>
              <a:buChar char="Ø"/>
            </a:pPr>
            <a:r>
              <a:rPr lang="fr-FR" sz="2400" dirty="0" smtClean="0">
                <a:latin typeface="Barlow Condensed" charset="0"/>
              </a:rPr>
              <a:t>et ne synthétiser et ne tester que ceux qui semblent convenir. </a:t>
            </a:r>
          </a:p>
          <a:p>
            <a:endParaRPr lang="fr-FR" sz="2400" dirty="0" smtClean="0">
              <a:latin typeface="Barlow Condensed" charset="0"/>
            </a:endParaRPr>
          </a:p>
          <a:p>
            <a:r>
              <a:rPr lang="fr-FR" sz="2400" dirty="0" smtClean="0">
                <a:solidFill>
                  <a:schemeClr val="accent2">
                    <a:lumMod val="50000"/>
                  </a:schemeClr>
                </a:solidFill>
                <a:latin typeface="Barlow Condensed" charset="0"/>
              </a:rPr>
              <a:t>Cela permet de réduire les coûts de recherche et d'accélérer ces recherches.</a:t>
            </a:r>
            <a:r>
              <a:rPr lang="fr-FR" sz="2400" dirty="0" smtClean="0">
                <a:latin typeface="Barlow Condensed" charset="0"/>
              </a:rPr>
              <a:t/>
            </a:r>
            <a:br>
              <a:rPr lang="fr-FR" sz="2400" dirty="0" smtClean="0">
                <a:latin typeface="Barlow Condensed" charset="0"/>
              </a:rPr>
            </a:br>
            <a:endParaRPr lang="fr-FR" sz="2400" dirty="0">
              <a:latin typeface="Barlow Condensed"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flipH="1">
            <a:off x="623555" y="184671"/>
            <a:ext cx="8095500" cy="577800"/>
          </a:xfrm>
        </p:spPr>
        <p:txBody>
          <a:bodyPr/>
          <a:lstStyle/>
          <a:p>
            <a:r>
              <a:rPr lang="fr-FR" b="1" dirty="0" smtClean="0"/>
              <a:t>Utilisations de la modélisation</a:t>
            </a:r>
            <a:endParaRPr lang="fr-FR" b="1" dirty="0"/>
          </a:p>
        </p:txBody>
      </p:sp>
      <p:sp>
        <p:nvSpPr>
          <p:cNvPr id="3" name="Rectangle 2"/>
          <p:cNvSpPr/>
          <p:nvPr/>
        </p:nvSpPr>
        <p:spPr>
          <a:xfrm>
            <a:off x="735725" y="878151"/>
            <a:ext cx="7893268" cy="3785652"/>
          </a:xfrm>
          <a:prstGeom prst="rect">
            <a:avLst/>
          </a:prstGeom>
        </p:spPr>
        <p:txBody>
          <a:bodyPr wrap="square">
            <a:spAutoFit/>
          </a:bodyPr>
          <a:lstStyle/>
          <a:p>
            <a:pPr>
              <a:buFont typeface="Wingdings" pitchFamily="2" charset="2"/>
              <a:buChar char="Ø"/>
            </a:pPr>
            <a:r>
              <a:rPr lang="fr-FR" sz="2400" dirty="0" smtClean="0">
                <a:solidFill>
                  <a:schemeClr val="accent4">
                    <a:lumMod val="75000"/>
                  </a:schemeClr>
                </a:solidFill>
                <a:latin typeface="Barlow Condensed" charset="0"/>
              </a:rPr>
              <a:t>La visualisation</a:t>
            </a:r>
            <a:r>
              <a:rPr lang="fr-FR" sz="2400" dirty="0" smtClean="0">
                <a:solidFill>
                  <a:schemeClr val="bg1"/>
                </a:solidFill>
                <a:latin typeface="Barlow Condensed" charset="0"/>
              </a:rPr>
              <a:t> de la structure tridimensionnelle d'acides nucléiques (ARN et ADN)  est très utilisés. </a:t>
            </a:r>
          </a:p>
          <a:p>
            <a:pPr>
              <a:buFont typeface="Wingdings" pitchFamily="2" charset="2"/>
              <a:buChar char="Ø"/>
            </a:pPr>
            <a:r>
              <a:rPr lang="fr-FR" sz="2400" dirty="0" smtClean="0">
                <a:solidFill>
                  <a:schemeClr val="accent4">
                    <a:lumMod val="75000"/>
                  </a:schemeClr>
                </a:solidFill>
                <a:latin typeface="Barlow Condensed" charset="0"/>
              </a:rPr>
              <a:t>La </a:t>
            </a:r>
            <a:r>
              <a:rPr lang="fr-FR" sz="2400" i="1" dirty="0" smtClean="0">
                <a:solidFill>
                  <a:schemeClr val="accent4">
                    <a:lumMod val="75000"/>
                  </a:schemeClr>
                </a:solidFill>
                <a:latin typeface="Barlow Condensed" charset="0"/>
              </a:rPr>
              <a:t>dynamique moléculaire</a:t>
            </a:r>
            <a:r>
              <a:rPr lang="fr-FR" sz="2400" dirty="0" smtClean="0">
                <a:solidFill>
                  <a:schemeClr val="accent4">
                    <a:lumMod val="75000"/>
                  </a:schemeClr>
                </a:solidFill>
                <a:latin typeface="Barlow Condensed" charset="0"/>
              </a:rPr>
              <a:t>, </a:t>
            </a:r>
            <a:r>
              <a:rPr lang="fr-FR" sz="2400" dirty="0" smtClean="0">
                <a:solidFill>
                  <a:schemeClr val="bg1"/>
                </a:solidFill>
                <a:latin typeface="Barlow Condensed" charset="0"/>
              </a:rPr>
              <a:t>on essaye de voir le comportement d'une molécule dans son milieu en modélisant les différents champs de force entrant en jeu (force de van der </a:t>
            </a:r>
            <a:r>
              <a:rPr lang="fr-FR" sz="2400" dirty="0" err="1" smtClean="0">
                <a:solidFill>
                  <a:schemeClr val="bg1"/>
                </a:solidFill>
                <a:latin typeface="Barlow Condensed" charset="0"/>
              </a:rPr>
              <a:t>Waals</a:t>
            </a:r>
            <a:r>
              <a:rPr lang="fr-FR" sz="2400" dirty="0" smtClean="0">
                <a:solidFill>
                  <a:schemeClr val="bg1"/>
                </a:solidFill>
                <a:latin typeface="Barlow Condensed" charset="0"/>
              </a:rPr>
              <a:t>, </a:t>
            </a:r>
            <a:r>
              <a:rPr lang="fr-FR" sz="2400" dirty="0" err="1" smtClean="0">
                <a:solidFill>
                  <a:schemeClr val="bg1"/>
                </a:solidFill>
                <a:latin typeface="Barlow Condensed" charset="0"/>
              </a:rPr>
              <a:t>etc</a:t>
            </a:r>
            <a:r>
              <a:rPr lang="fr-FR" sz="2400" dirty="0" smtClean="0">
                <a:solidFill>
                  <a:schemeClr val="bg1"/>
                </a:solidFill>
                <a:latin typeface="Barlow Condensed" charset="0"/>
              </a:rPr>
              <a:t>).</a:t>
            </a:r>
          </a:p>
          <a:p>
            <a:pPr>
              <a:buFont typeface="Wingdings" pitchFamily="2" charset="2"/>
              <a:buChar char="Ø"/>
            </a:pPr>
            <a:r>
              <a:rPr lang="fr-FR" sz="2400" dirty="0" smtClean="0">
                <a:solidFill>
                  <a:schemeClr val="accent4">
                    <a:lumMod val="75000"/>
                  </a:schemeClr>
                </a:solidFill>
                <a:latin typeface="Barlow Condensed" charset="0"/>
              </a:rPr>
              <a:t>La prédiction de la structure 3D d'une protéine </a:t>
            </a:r>
            <a:r>
              <a:rPr lang="fr-FR" sz="2400" dirty="0" smtClean="0">
                <a:latin typeface="Barlow Condensed" charset="0"/>
              </a:rPr>
              <a:t>à partir de sa structure primaire (la liste des acides aminés qui la composent), en modélisant les différentes caractéristiques des acides aminés.</a:t>
            </a:r>
            <a:br>
              <a:rPr lang="fr-FR" sz="2400" dirty="0" smtClean="0">
                <a:latin typeface="Barlow Condensed" charset="0"/>
              </a:rPr>
            </a:br>
            <a:r>
              <a:rPr lang="fr-FR" sz="2400" dirty="0" smtClean="0">
                <a:solidFill>
                  <a:schemeClr val="tx2">
                    <a:lumMod val="75000"/>
                  </a:schemeClr>
                </a:solidFill>
                <a:latin typeface="Barlow Condensed" charset="0"/>
              </a:rPr>
              <a:t>Cela a un grand intérêt car la fonction, </a:t>
            </a:r>
            <a:r>
              <a:rPr lang="fr-FR" sz="2400" b="1" dirty="0" smtClean="0">
                <a:solidFill>
                  <a:schemeClr val="tx2">
                    <a:lumMod val="75000"/>
                  </a:schemeClr>
                </a:solidFill>
                <a:latin typeface="Barlow Condensed" charset="0"/>
              </a:rPr>
              <a:t>l'activité d'une protéine </a:t>
            </a:r>
            <a:r>
              <a:rPr lang="fr-FR" sz="2400" dirty="0" smtClean="0">
                <a:solidFill>
                  <a:schemeClr val="tx2">
                    <a:lumMod val="75000"/>
                  </a:schemeClr>
                </a:solidFill>
                <a:latin typeface="Barlow Condensed" charset="0"/>
              </a:rPr>
              <a:t>dépendent grandement de </a:t>
            </a:r>
            <a:r>
              <a:rPr lang="fr-FR" sz="2400" b="1" dirty="0" smtClean="0">
                <a:solidFill>
                  <a:schemeClr val="tx2">
                    <a:lumMod val="75000"/>
                  </a:schemeClr>
                </a:solidFill>
                <a:latin typeface="Barlow Condensed" charset="0"/>
              </a:rPr>
              <a:t>sa forme</a:t>
            </a:r>
            <a:r>
              <a:rPr lang="fr-FR" sz="2400" dirty="0" smtClean="0">
                <a:solidFill>
                  <a:schemeClr val="tx2">
                    <a:lumMod val="75000"/>
                  </a:schemeClr>
                </a:solidFill>
                <a:latin typeface="Barlow Condensed" charset="0"/>
              </a:rPr>
              <a:t>.</a:t>
            </a:r>
            <a:endParaRPr lang="fr-FR" sz="2400" dirty="0">
              <a:solidFill>
                <a:schemeClr val="bg1"/>
              </a:solidFill>
              <a:latin typeface="Barlow Condensed"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621" y="134538"/>
            <a:ext cx="8513379" cy="1569660"/>
          </a:xfrm>
          <a:prstGeom prst="rect">
            <a:avLst/>
          </a:prstGeom>
        </p:spPr>
        <p:txBody>
          <a:bodyPr wrap="square">
            <a:spAutoFit/>
          </a:bodyPr>
          <a:lstStyle/>
          <a:p>
            <a:pPr>
              <a:buFont typeface="Wingdings" pitchFamily="2" charset="2"/>
              <a:buChar char="Ø"/>
            </a:pPr>
            <a:r>
              <a:rPr lang="fr-FR" sz="2400" dirty="0" smtClean="0">
                <a:solidFill>
                  <a:schemeClr val="accent4">
                    <a:lumMod val="75000"/>
                  </a:schemeClr>
                </a:solidFill>
                <a:latin typeface="Barlow Condensed" charset="0"/>
              </a:rPr>
              <a:t>La modélisation des structures 3D d'acides nucléiques </a:t>
            </a:r>
            <a:r>
              <a:rPr lang="fr-FR" sz="2400" dirty="0" smtClean="0">
                <a:latin typeface="Barlow Condensed" charset="0"/>
              </a:rPr>
              <a:t>(à partir de leur séquence nucléotidiques) revêt la </a:t>
            </a:r>
            <a:r>
              <a:rPr lang="fr-FR" sz="2400" b="1" dirty="0" smtClean="0">
                <a:latin typeface="Barlow Condensed" charset="0"/>
              </a:rPr>
              <a:t>même importance </a:t>
            </a:r>
            <a:r>
              <a:rPr lang="fr-FR" sz="2400" dirty="0" smtClean="0">
                <a:latin typeface="Barlow Condensed" charset="0"/>
              </a:rPr>
              <a:t>que pour les protéines.</a:t>
            </a:r>
            <a:br>
              <a:rPr lang="fr-FR" sz="2400" dirty="0" smtClean="0">
                <a:latin typeface="Barlow Condensed" charset="0"/>
              </a:rPr>
            </a:br>
            <a:endParaRPr lang="fr-FR" sz="2400" dirty="0" smtClean="0">
              <a:latin typeface="Barlow Condensed" charset="0"/>
            </a:endParaRPr>
          </a:p>
          <a:p>
            <a:r>
              <a:rPr lang="fr-FR" sz="2400" dirty="0" smtClean="0">
                <a:latin typeface="Barlow Condensed" charset="0"/>
              </a:rPr>
              <a:t>Un grand nombre de programmes existent: </a:t>
            </a:r>
            <a:r>
              <a:rPr lang="fr-FR" sz="2400" dirty="0" err="1" smtClean="0">
                <a:latin typeface="Barlow Condensed" charset="0"/>
              </a:rPr>
              <a:t>Rasmol</a:t>
            </a:r>
            <a:r>
              <a:rPr lang="fr-FR" sz="2400" dirty="0" smtClean="0">
                <a:latin typeface="Barlow Condensed" charset="0"/>
              </a:rPr>
              <a:t>, </a:t>
            </a:r>
            <a:r>
              <a:rPr lang="fr-FR" sz="2400" dirty="0" err="1" smtClean="0">
                <a:latin typeface="Barlow Condensed" charset="0"/>
              </a:rPr>
              <a:t>Rastop</a:t>
            </a:r>
            <a:r>
              <a:rPr lang="fr-FR" sz="2400" dirty="0" smtClean="0">
                <a:latin typeface="Barlow Condensed" charset="0"/>
              </a:rPr>
              <a:t>, Protéine Explorer…</a:t>
            </a:r>
            <a:endParaRPr lang="fr-FR" dirty="0"/>
          </a:p>
        </p:txBody>
      </p:sp>
      <p:pic>
        <p:nvPicPr>
          <p:cNvPr id="100354" name="Picture 2"/>
          <p:cNvPicPr>
            <a:picLocks noChangeAspect="1" noChangeArrowheads="1"/>
          </p:cNvPicPr>
          <p:nvPr/>
        </p:nvPicPr>
        <p:blipFill>
          <a:blip r:embed="rId2"/>
          <a:srcRect/>
          <a:stretch>
            <a:fillRect/>
          </a:stretch>
        </p:blipFill>
        <p:spPr bwMode="auto">
          <a:xfrm>
            <a:off x="1666875" y="1860331"/>
            <a:ext cx="6257925" cy="30939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i="1" dirty="0" smtClean="0">
                <a:solidFill>
                  <a:schemeClr val="accent5"/>
                </a:solidFill>
              </a:rPr>
              <a:t>La prédiction de la structure 3D </a:t>
            </a:r>
            <a:endParaRPr lang="fr-FR" dirty="0">
              <a:solidFill>
                <a:schemeClr val="accent5"/>
              </a:solidFill>
            </a:endParaRPr>
          </a:p>
        </p:txBody>
      </p:sp>
      <p:sp>
        <p:nvSpPr>
          <p:cNvPr id="3" name="Rectangle 2"/>
          <p:cNvSpPr/>
          <p:nvPr/>
        </p:nvSpPr>
        <p:spPr>
          <a:xfrm>
            <a:off x="486889" y="1232922"/>
            <a:ext cx="8395854" cy="3354765"/>
          </a:xfrm>
          <a:prstGeom prst="rect">
            <a:avLst/>
          </a:prstGeom>
        </p:spPr>
        <p:txBody>
          <a:bodyPr wrap="square">
            <a:spAutoFit/>
          </a:bodyPr>
          <a:lstStyle/>
          <a:p>
            <a:r>
              <a:rPr lang="fr-FR" sz="1800" dirty="0" smtClean="0">
                <a:latin typeface="Arvo" charset="0"/>
              </a:rPr>
              <a:t>Un autre volet de la modélisation moléculaire concerne la </a:t>
            </a:r>
            <a:r>
              <a:rPr lang="fr-FR" sz="1800" i="1" dirty="0" smtClean="0">
                <a:latin typeface="Arvo" charset="0"/>
              </a:rPr>
              <a:t>prédiction de la structure 3D d'une</a:t>
            </a:r>
            <a:r>
              <a:rPr lang="fr-FR" sz="1800" dirty="0" smtClean="0">
                <a:latin typeface="Arvo" charset="0"/>
              </a:rPr>
              <a:t/>
            </a:r>
            <a:br>
              <a:rPr lang="fr-FR" sz="1800" dirty="0" smtClean="0">
                <a:latin typeface="Arvo" charset="0"/>
              </a:rPr>
            </a:br>
            <a:r>
              <a:rPr lang="fr-FR" sz="1800" i="1" dirty="0" smtClean="0">
                <a:latin typeface="Arvo" charset="0"/>
              </a:rPr>
              <a:t>protéine </a:t>
            </a:r>
          </a:p>
          <a:p>
            <a:r>
              <a:rPr lang="fr-FR" sz="1800" dirty="0" smtClean="0">
                <a:latin typeface="Arvo" charset="0"/>
              </a:rPr>
              <a:t>à partir de sa structure primaire (l'enchaînement des acides aminés qui la composent), </a:t>
            </a:r>
          </a:p>
          <a:p>
            <a:r>
              <a:rPr lang="fr-FR" sz="1800" dirty="0" smtClean="0">
                <a:latin typeface="Arvo" charset="0"/>
              </a:rPr>
              <a:t>en prenant en compte les différentes propriétés physico-chimiques des acides aminés. </a:t>
            </a:r>
            <a:r>
              <a:rPr lang="fr-FR" sz="1800" b="1" dirty="0" smtClean="0">
                <a:latin typeface="Arvo" charset="0"/>
              </a:rPr>
              <a:t>Cela a un grand intérêt car la fonction, l'activité d'une protéine dépend de sa forme. </a:t>
            </a:r>
          </a:p>
          <a:p>
            <a:r>
              <a:rPr lang="fr-FR" sz="1800" dirty="0" smtClean="0">
                <a:latin typeface="Arvo" charset="0"/>
              </a:rPr>
              <a:t>De même, la modélisation des structures 3D d'acides nucléiques (à partir de leur séquence nucléotidique) revêt la même importance que pour les protéines, en particulier pour les structures d'ARN :</a:t>
            </a:r>
            <a:r>
              <a:rPr lang="fr-FR" dirty="0" smtClean="0"/>
              <a:t/>
            </a:r>
            <a:br>
              <a:rPr lang="fr-FR" dirty="0" smtClean="0"/>
            </a:b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Rectangle 2"/>
          <p:cNvSpPr/>
          <p:nvPr/>
        </p:nvSpPr>
        <p:spPr>
          <a:xfrm>
            <a:off x="546265" y="700644"/>
            <a:ext cx="8039595" cy="3631763"/>
          </a:xfrm>
          <a:prstGeom prst="rect">
            <a:avLst/>
          </a:prstGeom>
        </p:spPr>
        <p:txBody>
          <a:bodyPr wrap="square">
            <a:spAutoFit/>
          </a:bodyPr>
          <a:lstStyle/>
          <a:p>
            <a:r>
              <a:rPr lang="fr-FR" sz="1800" dirty="0" smtClean="0">
                <a:latin typeface="Arvo" charset="0"/>
              </a:rPr>
              <a:t>La connaissance de la structure </a:t>
            </a:r>
            <a:r>
              <a:rPr lang="fr-FR" sz="1800" dirty="0" err="1" smtClean="0">
                <a:latin typeface="Arvo" charset="0"/>
              </a:rPr>
              <a:t>tri-dimensionnelle</a:t>
            </a:r>
            <a:r>
              <a:rPr lang="fr-FR" sz="1800" dirty="0" smtClean="0">
                <a:latin typeface="Arvo" charset="0"/>
              </a:rPr>
              <a:t> permet d'étudier les sites actifs d'une enzyme, mettre au point informatiquement une série d'inhibiteurs potentiels pour cette enzyme, et ne synthétiser et ne tester que ceux qui semblent convenir. Cela permet de réduire les coûts en temps et en argent de ces recherches.</a:t>
            </a:r>
          </a:p>
          <a:p>
            <a:r>
              <a:rPr lang="fr-FR" sz="1800" dirty="0" smtClean="0">
                <a:latin typeface="Arvo" charset="0"/>
              </a:rPr>
              <a:t/>
            </a:r>
            <a:br>
              <a:rPr lang="fr-FR" sz="1800" dirty="0" smtClean="0">
                <a:latin typeface="Arvo" charset="0"/>
              </a:rPr>
            </a:br>
            <a:r>
              <a:rPr lang="fr-FR" sz="1800" dirty="0" smtClean="0">
                <a:latin typeface="Arvo" charset="0"/>
              </a:rPr>
              <a:t>➢ De même la connaissance de cette structure permet de faciliter l'alignement de séquences protéiques.</a:t>
            </a:r>
          </a:p>
          <a:p>
            <a:r>
              <a:rPr lang="fr-FR" sz="1800" dirty="0" smtClean="0">
                <a:latin typeface="Arvo" charset="0"/>
              </a:rPr>
              <a:t/>
            </a:r>
            <a:br>
              <a:rPr lang="fr-FR" sz="1800" dirty="0" smtClean="0">
                <a:latin typeface="Arvo" charset="0"/>
              </a:rPr>
            </a:br>
            <a:r>
              <a:rPr lang="fr-FR" sz="1800" dirty="0" smtClean="0">
                <a:latin typeface="Arvo" charset="0"/>
              </a:rPr>
              <a:t>➢ La visualisation de la structure tridimensionnelle d'acides nucléiques (ARN et ADN) fait également partie de la palette des outils </a:t>
            </a:r>
            <a:r>
              <a:rPr lang="fr-FR" sz="1800" dirty="0" err="1" smtClean="0">
                <a:latin typeface="Arvo" charset="0"/>
              </a:rPr>
              <a:t>bio-informatiques</a:t>
            </a:r>
            <a:r>
              <a:rPr lang="fr-FR" sz="1800" dirty="0" smtClean="0">
                <a:latin typeface="Arvo" charset="0"/>
              </a:rPr>
              <a:t> très utilisés.</a:t>
            </a:r>
            <a:r>
              <a:rPr lang="fr-FR" dirty="0" smtClean="0"/>
              <a:t/>
            </a:r>
            <a:br>
              <a:rPr lang="fr-FR" dirty="0" smtClean="0"/>
            </a:br>
            <a:endParaRPr lang="fr-FR" dirty="0"/>
          </a:p>
        </p:txBody>
      </p:sp>
    </p:spTree>
  </p:cSld>
  <p:clrMapOvr>
    <a:masterClrMapping/>
  </p:clrMapOvr>
</p:sld>
</file>

<file path=ppt/theme/theme1.xml><?xml version="1.0" encoding="utf-8"?>
<a:theme xmlns:a="http://schemas.openxmlformats.org/drawingml/2006/main" name="My Creative CV by slidesgo">
  <a:themeElements>
    <a:clrScheme name="Simple Light">
      <a:dk1>
        <a:srgbClr val="E9E6E1"/>
      </a:dk1>
      <a:lt1>
        <a:srgbClr val="434343"/>
      </a:lt1>
      <a:dk2>
        <a:srgbClr val="0C2E3A"/>
      </a:dk2>
      <a:lt2>
        <a:srgbClr val="018790"/>
      </a:lt2>
      <a:accent1>
        <a:srgbClr val="FFD497"/>
      </a:accent1>
      <a:accent2>
        <a:srgbClr val="1DCDC3"/>
      </a:accent2>
      <a:accent3>
        <a:srgbClr val="78001B"/>
      </a:accent3>
      <a:accent4>
        <a:srgbClr val="F5340B"/>
      </a:accent4>
      <a:accent5>
        <a:srgbClr val="FF823B"/>
      </a:accent5>
      <a:accent6>
        <a:srgbClr val="FFA73B"/>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3564</TotalTime>
  <Words>357</Words>
  <PresentationFormat>Affichage à l'écran (16:9)</PresentationFormat>
  <Paragraphs>32</Paragraphs>
  <Slides>9</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Barlow Condensed Medium</vt:lpstr>
      <vt:lpstr>Barlow Condensed</vt:lpstr>
      <vt:lpstr>Barlow Condensed SemiBold</vt:lpstr>
      <vt:lpstr>Wingdings</vt:lpstr>
      <vt:lpstr>Arvo</vt:lpstr>
      <vt:lpstr>Fira Sans Extra Condensed Medium</vt:lpstr>
      <vt:lpstr>My Creative CV by slidesgo</vt:lpstr>
      <vt:lpstr> Cours de Bioinformatique  Licence Dr Benchouieb I Département de Biologie moléculaire et cellulaire  Université MSB Jijel, Algérie.</vt:lpstr>
      <vt:lpstr>Initiation à la modélisation moléculaire</vt:lpstr>
      <vt:lpstr>UNE DÉFINITION</vt:lpstr>
      <vt:lpstr>Diapositive 4</vt:lpstr>
      <vt:lpstr>Exemples d’Utilisations de la modélisation</vt:lpstr>
      <vt:lpstr>Utilisations de la modélisation</vt:lpstr>
      <vt:lpstr>Diapositive 7</vt:lpstr>
      <vt:lpstr>La prédiction de la structure 3D </vt:lpstr>
      <vt:lpstr>Diapositive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Cours de Bioinformatique  Licence Dr Benchouieb I Département de Biologie moléculaire et cellulaire  Université MSB Jijel, Algérie.</dc:title>
  <cp:lastModifiedBy>Toshiba</cp:lastModifiedBy>
  <cp:revision>280</cp:revision>
  <dcterms:modified xsi:type="dcterms:W3CDTF">2023-05-06T21:22:39Z</dcterms:modified>
</cp:coreProperties>
</file>