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50" roundtripDataSignature="AMtx7mhzg1GZH6wPyOqJVGaoRGNdlnwC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46941242dd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46941242d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46941242dd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46941242dd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46941242dd_1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46941242dd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1" name="Shape 11"/>
        <p:cNvGrpSpPr/>
        <p:nvPr/>
      </p:nvGrpSpPr>
      <p:grpSpPr>
        <a:xfrm>
          <a:off x="0" y="0"/>
          <a:ext cx="0" cy="0"/>
          <a:chOff x="0" y="0"/>
          <a:chExt cx="0" cy="0"/>
        </a:xfrm>
      </p:grpSpPr>
      <p:sp>
        <p:nvSpPr>
          <p:cNvPr id="12" name="Google Shape;12;p4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4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68" name="Shape 68"/>
        <p:cNvGrpSpPr/>
        <p:nvPr/>
      </p:nvGrpSpPr>
      <p:grpSpPr>
        <a:xfrm>
          <a:off x="0" y="0"/>
          <a:ext cx="0" cy="0"/>
          <a:chOff x="0" y="0"/>
          <a:chExt cx="0" cy="0"/>
        </a:xfrm>
      </p:grpSpPr>
      <p:sp>
        <p:nvSpPr>
          <p:cNvPr id="69" name="Google Shape;69;p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5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4" name="Shape 74"/>
        <p:cNvGrpSpPr/>
        <p:nvPr/>
      </p:nvGrpSpPr>
      <p:grpSpPr>
        <a:xfrm>
          <a:off x="0" y="0"/>
          <a:ext cx="0" cy="0"/>
          <a:chOff x="0" y="0"/>
          <a:chExt cx="0" cy="0"/>
        </a:xfrm>
      </p:grpSpPr>
      <p:sp>
        <p:nvSpPr>
          <p:cNvPr id="75" name="Google Shape;75;p5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5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7" name="Shape 17"/>
        <p:cNvGrpSpPr/>
        <p:nvPr/>
      </p:nvGrpSpPr>
      <p:grpSpPr>
        <a:xfrm>
          <a:off x="0" y="0"/>
          <a:ext cx="0" cy="0"/>
          <a:chOff x="0" y="0"/>
          <a:chExt cx="0" cy="0"/>
        </a:xfrm>
      </p:grpSpPr>
      <p:sp>
        <p:nvSpPr>
          <p:cNvPr id="18" name="Google Shape;18;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23" name="Shape 23"/>
        <p:cNvGrpSpPr/>
        <p:nvPr/>
      </p:nvGrpSpPr>
      <p:grpSpPr>
        <a:xfrm>
          <a:off x="0" y="0"/>
          <a:ext cx="0" cy="0"/>
          <a:chOff x="0" y="0"/>
          <a:chExt cx="0" cy="0"/>
        </a:xfrm>
      </p:grpSpPr>
      <p:sp>
        <p:nvSpPr>
          <p:cNvPr id="24" name="Google Shape;24;p4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29" name="Shape 29"/>
        <p:cNvGrpSpPr/>
        <p:nvPr/>
      </p:nvGrpSpPr>
      <p:grpSpPr>
        <a:xfrm>
          <a:off x="0" y="0"/>
          <a:ext cx="0" cy="0"/>
          <a:chOff x="0" y="0"/>
          <a:chExt cx="0" cy="0"/>
        </a:xfrm>
      </p:grpSpPr>
      <p:sp>
        <p:nvSpPr>
          <p:cNvPr id="30" name="Google Shape;30;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4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36" name="Shape 36"/>
        <p:cNvGrpSpPr/>
        <p:nvPr/>
      </p:nvGrpSpPr>
      <p:grpSpPr>
        <a:xfrm>
          <a:off x="0" y="0"/>
          <a:ext cx="0" cy="0"/>
          <a:chOff x="0" y="0"/>
          <a:chExt cx="0" cy="0"/>
        </a:xfrm>
      </p:grpSpPr>
      <p:sp>
        <p:nvSpPr>
          <p:cNvPr id="37" name="Google Shape;37;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4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4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4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4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5" name="Shape 45"/>
        <p:cNvGrpSpPr/>
        <p:nvPr/>
      </p:nvGrpSpPr>
      <p:grpSpPr>
        <a:xfrm>
          <a:off x="0" y="0"/>
          <a:ext cx="0" cy="0"/>
          <a:chOff x="0" y="0"/>
          <a:chExt cx="0" cy="0"/>
        </a:xfrm>
      </p:grpSpPr>
      <p:sp>
        <p:nvSpPr>
          <p:cNvPr id="46" name="Google Shape;46;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50" name="Shape 50"/>
        <p:cNvGrpSpPr/>
        <p:nvPr/>
      </p:nvGrpSpPr>
      <p:grpSpPr>
        <a:xfrm>
          <a:off x="0" y="0"/>
          <a:ext cx="0" cy="0"/>
          <a:chOff x="0" y="0"/>
          <a:chExt cx="0" cy="0"/>
        </a:xfrm>
      </p:grpSpPr>
      <p:sp>
        <p:nvSpPr>
          <p:cNvPr id="51" name="Google Shape;51;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4" name="Shape 54"/>
        <p:cNvGrpSpPr/>
        <p:nvPr/>
      </p:nvGrpSpPr>
      <p:grpSpPr>
        <a:xfrm>
          <a:off x="0" y="0"/>
          <a:ext cx="0" cy="0"/>
          <a:chOff x="0" y="0"/>
          <a:chExt cx="0" cy="0"/>
        </a:xfrm>
      </p:grpSpPr>
      <p:sp>
        <p:nvSpPr>
          <p:cNvPr id="55" name="Google Shape;55;p5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5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5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1" name="Shape 61"/>
        <p:cNvGrpSpPr/>
        <p:nvPr/>
      </p:nvGrpSpPr>
      <p:grpSpPr>
        <a:xfrm>
          <a:off x="0" y="0"/>
          <a:ext cx="0" cy="0"/>
          <a:chOff x="0" y="0"/>
          <a:chExt cx="0" cy="0"/>
        </a:xfrm>
      </p:grpSpPr>
      <p:sp>
        <p:nvSpPr>
          <p:cNvPr id="62" name="Google Shape;62;p5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51"/>
          <p:cNvSpPr/>
          <p:nvPr>
            <p:ph idx="2" type="pic"/>
          </p:nvPr>
        </p:nvSpPr>
        <p:spPr>
          <a:xfrm>
            <a:off x="1792288" y="612775"/>
            <a:ext cx="5486400" cy="4114800"/>
          </a:xfrm>
          <a:prstGeom prst="rect">
            <a:avLst/>
          </a:prstGeom>
          <a:noFill/>
          <a:ln>
            <a:noFill/>
          </a:ln>
        </p:spPr>
      </p:sp>
      <p:sp>
        <p:nvSpPr>
          <p:cNvPr id="64" name="Google Shape;64;p5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4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0" y="2428868"/>
            <a:ext cx="9144000" cy="235745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Times New Roman"/>
              <a:buNone/>
            </a:pPr>
            <a:r>
              <a:rPr b="1" lang="fr-FR" u="sng">
                <a:latin typeface="Times New Roman"/>
                <a:ea typeface="Times New Roman"/>
                <a:cs typeface="Times New Roman"/>
                <a:sym typeface="Times New Roman"/>
              </a:rPr>
              <a:t>UEI N°5:</a:t>
            </a:r>
            <a:br>
              <a:rPr b="1" lang="fr-FR" u="sng">
                <a:latin typeface="Times New Roman"/>
                <a:ea typeface="Times New Roman"/>
                <a:cs typeface="Times New Roman"/>
                <a:sym typeface="Times New Roman"/>
              </a:rPr>
            </a:br>
            <a:r>
              <a:rPr b="1" lang="fr-FR" u="sng">
                <a:latin typeface="Times New Roman"/>
                <a:ea typeface="Times New Roman"/>
                <a:cs typeface="Times New Roman"/>
                <a:sym typeface="Times New Roman"/>
              </a:rPr>
              <a:t>Organes de sens</a:t>
            </a:r>
            <a:br>
              <a:rPr b="1" lang="fr-FR" u="sng">
                <a:latin typeface="Times New Roman"/>
                <a:ea typeface="Times New Roman"/>
                <a:cs typeface="Times New Roman"/>
                <a:sym typeface="Times New Roman"/>
              </a:rPr>
            </a:br>
            <a:r>
              <a:rPr b="1" lang="fr-FR" u="sng">
                <a:latin typeface="Times New Roman"/>
                <a:ea typeface="Times New Roman"/>
                <a:cs typeface="Times New Roman"/>
                <a:sym typeface="Times New Roman"/>
              </a:rPr>
              <a:t>(organe de l’audition)</a:t>
            </a:r>
            <a:endParaRPr u="sng">
              <a:latin typeface="Times New Roman"/>
              <a:ea typeface="Times New Roman"/>
              <a:cs typeface="Times New Roman"/>
              <a:sym typeface="Times New Roman"/>
            </a:endParaRPr>
          </a:p>
        </p:txBody>
      </p:sp>
      <p:grpSp>
        <p:nvGrpSpPr>
          <p:cNvPr id="85" name="Google Shape;85;p1"/>
          <p:cNvGrpSpPr/>
          <p:nvPr/>
        </p:nvGrpSpPr>
        <p:grpSpPr>
          <a:xfrm>
            <a:off x="0" y="14044"/>
            <a:ext cx="9114766" cy="2246769"/>
            <a:chOff x="0" y="142852"/>
            <a:chExt cx="9144000" cy="2246769"/>
          </a:xfrm>
        </p:grpSpPr>
        <p:sp>
          <p:nvSpPr>
            <p:cNvPr id="86" name="Google Shape;86;p1"/>
            <p:cNvSpPr txBox="1"/>
            <p:nvPr/>
          </p:nvSpPr>
          <p:spPr>
            <a:xfrm>
              <a:off x="0" y="142852"/>
              <a:ext cx="9144000" cy="2246769"/>
            </a:xfrm>
            <a:prstGeom prst="rect">
              <a:avLst/>
            </a:prstGeom>
            <a:noFill/>
            <a:ln cap="flat" cmpd="sng" w="3810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fr-FR" sz="2000" u="sng" cap="none" strike="noStrike">
                  <a:solidFill>
                    <a:schemeClr val="dk1"/>
                  </a:solidFill>
                  <a:latin typeface="Times New Roman"/>
                  <a:ea typeface="Times New Roman"/>
                  <a:cs typeface="Times New Roman"/>
                  <a:sym typeface="Times New Roman"/>
                </a:rPr>
                <a:t>Université de Bejaia</a:t>
              </a:r>
              <a:endParaRPr/>
            </a:p>
            <a:p>
              <a:pPr indent="0" lvl="0" marL="0" marR="0" rtl="0" algn="ctr">
                <a:spcBef>
                  <a:spcPts val="0"/>
                </a:spcBef>
                <a:spcAft>
                  <a:spcPts val="0"/>
                </a:spcAft>
                <a:buNone/>
              </a:pPr>
              <a:r>
                <a:t/>
              </a:r>
              <a:endParaRPr b="0" i="0" sz="2000" u="sng"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b="0" i="0" sz="2000" u="sng"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b="0" i="0" sz="2000" u="sng"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0" i="0" lang="fr-FR" sz="2000" u="sng" cap="none" strike="noStrike">
                  <a:solidFill>
                    <a:schemeClr val="dk1"/>
                  </a:solidFill>
                  <a:latin typeface="Times New Roman"/>
                  <a:ea typeface="Times New Roman"/>
                  <a:cs typeface="Times New Roman"/>
                  <a:sym typeface="Times New Roman"/>
                </a:rPr>
                <a:t>Faculté de Médecine</a:t>
              </a:r>
              <a:endParaRPr/>
            </a:p>
            <a:p>
              <a:pPr indent="0" lvl="0" marL="0" marR="0" rtl="0" algn="ctr">
                <a:spcBef>
                  <a:spcPts val="0"/>
                </a:spcBef>
                <a:spcAft>
                  <a:spcPts val="0"/>
                </a:spcAft>
                <a:buNone/>
              </a:pPr>
              <a:r>
                <a:rPr b="0" i="0" lang="fr-FR" sz="2000" u="sng" cap="none" strike="noStrike">
                  <a:solidFill>
                    <a:schemeClr val="dk1"/>
                  </a:solidFill>
                  <a:latin typeface="Times New Roman"/>
                  <a:ea typeface="Times New Roman"/>
                  <a:cs typeface="Times New Roman"/>
                  <a:sym typeface="Times New Roman"/>
                </a:rPr>
                <a:t>Département de Médecine</a:t>
              </a:r>
              <a:endParaRPr/>
            </a:p>
            <a:p>
              <a:pPr indent="0" lvl="0" marL="0" marR="0" rtl="0" algn="ctr">
                <a:spcBef>
                  <a:spcPts val="0"/>
                </a:spcBef>
                <a:spcAft>
                  <a:spcPts val="0"/>
                </a:spcAft>
                <a:buNone/>
              </a:pPr>
              <a:r>
                <a:rPr b="1" i="0" lang="fr-FR" sz="2000" u="sng" cap="none" strike="noStrike">
                  <a:solidFill>
                    <a:schemeClr val="dk1"/>
                  </a:solidFill>
                  <a:latin typeface="Times New Roman"/>
                  <a:ea typeface="Times New Roman"/>
                  <a:cs typeface="Times New Roman"/>
                  <a:sym typeface="Times New Roman"/>
                </a:rPr>
                <a:t>Niveau : 2</a:t>
              </a:r>
              <a:r>
                <a:rPr b="1" baseline="30000" i="0" lang="fr-FR" sz="2000" u="sng" cap="none" strike="noStrike">
                  <a:solidFill>
                    <a:schemeClr val="dk1"/>
                  </a:solidFill>
                  <a:latin typeface="Times New Roman"/>
                  <a:ea typeface="Times New Roman"/>
                  <a:cs typeface="Times New Roman"/>
                  <a:sym typeface="Times New Roman"/>
                </a:rPr>
                <a:t>ème</a:t>
              </a:r>
              <a:r>
                <a:rPr b="1" i="0" lang="fr-FR" sz="2000" u="sng" cap="none" strike="noStrike">
                  <a:solidFill>
                    <a:schemeClr val="dk1"/>
                  </a:solidFill>
                  <a:latin typeface="Times New Roman"/>
                  <a:ea typeface="Times New Roman"/>
                  <a:cs typeface="Times New Roman"/>
                  <a:sym typeface="Times New Roman"/>
                </a:rPr>
                <a:t> année</a:t>
              </a:r>
              <a:r>
                <a:rPr b="1" i="0" lang="fr-FR" sz="2000" u="none" cap="none" strike="noStrike">
                  <a:solidFill>
                    <a:schemeClr val="dk1"/>
                  </a:solidFill>
                  <a:latin typeface="Times New Roman"/>
                  <a:ea typeface="Times New Roman"/>
                  <a:cs typeface="Times New Roman"/>
                  <a:sym typeface="Times New Roman"/>
                </a:rPr>
                <a:t> 			</a:t>
              </a:r>
              <a:r>
                <a:rPr b="1" i="0" lang="fr-FR" sz="2000" u="sng" cap="none" strike="noStrike">
                  <a:solidFill>
                    <a:schemeClr val="dk1"/>
                  </a:solidFill>
                  <a:latin typeface="Times New Roman"/>
                  <a:ea typeface="Times New Roman"/>
                  <a:cs typeface="Times New Roman"/>
                  <a:sym typeface="Times New Roman"/>
                </a:rPr>
                <a:t>Module:</a:t>
              </a:r>
              <a:r>
                <a:rPr b="1" i="0" lang="fr-FR" sz="2000" u="none" cap="none" strike="noStrike">
                  <a:solidFill>
                    <a:schemeClr val="dk1"/>
                  </a:solidFill>
                  <a:latin typeface="Times New Roman"/>
                  <a:ea typeface="Times New Roman"/>
                  <a:cs typeface="Times New Roman"/>
                  <a:sym typeface="Times New Roman"/>
                </a:rPr>
                <a:t> Histologie</a:t>
              </a:r>
              <a:endParaRPr b="1" i="0" sz="2000" u="sng" cap="none" strike="noStrike">
                <a:solidFill>
                  <a:schemeClr val="dk1"/>
                </a:solidFill>
                <a:latin typeface="Times New Roman"/>
                <a:ea typeface="Times New Roman"/>
                <a:cs typeface="Times New Roman"/>
                <a:sym typeface="Times New Roman"/>
              </a:endParaRPr>
            </a:p>
          </p:txBody>
        </p:sp>
        <p:pic>
          <p:nvPicPr>
            <p:cNvPr descr="logo ub taille papetrie (1)" id="87" name="Google Shape;87;p1"/>
            <p:cNvPicPr preferRelativeResize="0"/>
            <p:nvPr/>
          </p:nvPicPr>
          <p:blipFill rotWithShape="1">
            <a:blip r:embed="rId3">
              <a:alphaModFix/>
            </a:blip>
            <a:srcRect b="0" l="0" r="0" t="0"/>
            <a:stretch/>
          </p:blipFill>
          <p:spPr>
            <a:xfrm>
              <a:off x="3186542" y="471906"/>
              <a:ext cx="2714644" cy="928694"/>
            </a:xfrm>
            <a:prstGeom prst="rect">
              <a:avLst/>
            </a:prstGeom>
            <a:noFill/>
            <a:ln cap="flat" cmpd="sng" w="38100">
              <a:solidFill>
                <a:schemeClr val="accent2"/>
              </a:solidFill>
              <a:prstDash val="solid"/>
              <a:miter lim="800000"/>
              <a:headEnd len="sm" w="sm" type="none"/>
              <a:tailEnd len="sm" w="sm" type="none"/>
            </a:ln>
          </p:spPr>
        </p:pic>
      </p:grpSp>
      <p:sp>
        <p:nvSpPr>
          <p:cNvPr id="88" name="Google Shape;88;p1"/>
          <p:cNvSpPr txBox="1"/>
          <p:nvPr/>
        </p:nvSpPr>
        <p:spPr>
          <a:xfrm>
            <a:off x="6307495" y="6324921"/>
            <a:ext cx="269366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fr-FR" sz="2400" u="none" cap="none" strike="noStrike">
                <a:solidFill>
                  <a:schemeClr val="dk1"/>
                </a:solidFill>
                <a:latin typeface="Times New Roman"/>
                <a:ea typeface="Times New Roman"/>
                <a:cs typeface="Times New Roman"/>
                <a:sym typeface="Times New Roman"/>
              </a:rPr>
              <a:t>Dr  KACEL  A.</a:t>
            </a:r>
            <a:endParaRPr b="1" i="1" sz="2400">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7"/>
          <p:cNvSpPr/>
          <p:nvPr/>
        </p:nvSpPr>
        <p:spPr>
          <a:xfrm>
            <a:off x="0" y="142852"/>
            <a:ext cx="9144000" cy="6500306"/>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None/>
            </a:pPr>
            <a:r>
              <a:rPr b="1" lang="fr-FR" sz="2000">
                <a:solidFill>
                  <a:srgbClr val="FF0000"/>
                </a:solidFill>
                <a:latin typeface="Times New Roman"/>
                <a:ea typeface="Times New Roman"/>
                <a:cs typeface="Times New Roman"/>
                <a:sym typeface="Times New Roman"/>
              </a:rPr>
              <a:t>2. </a:t>
            </a:r>
            <a:r>
              <a:rPr b="1" lang="fr-FR" sz="2000" u="sng">
                <a:solidFill>
                  <a:srgbClr val="FF0000"/>
                </a:solidFill>
                <a:latin typeface="Times New Roman"/>
                <a:ea typeface="Times New Roman"/>
                <a:cs typeface="Times New Roman"/>
                <a:sym typeface="Times New Roman"/>
              </a:rPr>
              <a:t>Oreille moyenne :</a:t>
            </a:r>
            <a:endParaRPr/>
          </a:p>
          <a:p>
            <a:pPr indent="-342900" lvl="0" marL="342900" marR="0" rtl="0" algn="ctr">
              <a:lnSpc>
                <a:spcPct val="150000"/>
              </a:lnSpc>
              <a:spcBef>
                <a:spcPts val="0"/>
              </a:spcBef>
              <a:spcAft>
                <a:spcPts val="0"/>
              </a:spcAft>
              <a:buNone/>
            </a:pPr>
            <a:r>
              <a:t/>
            </a:r>
            <a:endParaRPr b="1" sz="20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La membrane tympanique = limite entre l’oreille externe et la cavité de l’oreille moyenne.</a:t>
            </a:r>
            <a:endParaRPr/>
          </a:p>
          <a:p>
            <a:pPr indent="0" lvl="0" marL="0" marR="0" rtl="0" algn="ctr">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 </a:t>
            </a:r>
            <a:endParaRPr/>
          </a:p>
          <a:p>
            <a:pPr indent="0" lvl="0" marL="0" marR="0" rtl="0" algn="ctr">
              <a:lnSpc>
                <a:spcPct val="150000"/>
              </a:lnSpc>
              <a:spcBef>
                <a:spcPts val="0"/>
              </a:spcBef>
              <a:spcAft>
                <a:spcPts val="0"/>
              </a:spcAft>
              <a:buNone/>
            </a:pPr>
            <a:r>
              <a:rPr b="1" lang="fr-FR" sz="2000">
                <a:solidFill>
                  <a:schemeClr val="dk1"/>
                </a:solidFill>
                <a:latin typeface="Times New Roman"/>
                <a:ea typeface="Times New Roman"/>
                <a:cs typeface="Times New Roman"/>
                <a:sym typeface="Times New Roman"/>
              </a:rPr>
              <a:t>2.1. Membrane tympanique :</a:t>
            </a:r>
            <a:r>
              <a:rPr lang="fr-FR" sz="2000">
                <a:solidFill>
                  <a:schemeClr val="dk1"/>
                </a:solidFill>
                <a:latin typeface="Times New Roman"/>
                <a:ea typeface="Times New Roman"/>
                <a:cs typeface="Times New Roman"/>
                <a:sym typeface="Times New Roman"/>
              </a:rPr>
              <a:t> 3 couches.</a:t>
            </a:r>
            <a:endParaRPr/>
          </a:p>
          <a:p>
            <a:pPr indent="0" lvl="0" marL="0" marR="0" rtl="0" algn="ctr">
              <a:lnSpc>
                <a:spcPct val="15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342900" lvl="0" marL="342900" marR="0" rtl="0" algn="ctr">
              <a:lnSpc>
                <a:spcPct val="150000"/>
              </a:lnSpc>
              <a:spcBef>
                <a:spcPts val="0"/>
              </a:spcBef>
              <a:spcAft>
                <a:spcPts val="0"/>
              </a:spcAft>
              <a:buClr>
                <a:schemeClr val="dk1"/>
              </a:buClr>
              <a:buSzPts val="2000"/>
              <a:buFont typeface="Times New Roman"/>
              <a:buAutoNum type="alphaLcPeriod"/>
            </a:pPr>
            <a:r>
              <a:rPr b="1" lang="fr-FR" sz="2000">
                <a:solidFill>
                  <a:schemeClr val="dk1"/>
                </a:solidFill>
                <a:latin typeface="Times New Roman"/>
                <a:ea typeface="Times New Roman"/>
                <a:cs typeface="Times New Roman"/>
                <a:sym typeface="Times New Roman"/>
              </a:rPr>
              <a:t>Couche externe :</a:t>
            </a:r>
            <a:r>
              <a:rPr lang="fr-FR" sz="2000">
                <a:solidFill>
                  <a:schemeClr val="dk1"/>
                </a:solidFill>
                <a:latin typeface="Times New Roman"/>
                <a:ea typeface="Times New Roman"/>
                <a:cs typeface="Times New Roman"/>
                <a:sym typeface="Times New Roman"/>
              </a:rPr>
              <a:t> épithélium stratifié squameux ;</a:t>
            </a:r>
            <a:endParaRPr/>
          </a:p>
          <a:p>
            <a:pPr indent="-342900" lvl="0" marL="342900" marR="0" rtl="0" algn="ctr">
              <a:lnSpc>
                <a:spcPct val="150000"/>
              </a:lnSpc>
              <a:spcBef>
                <a:spcPts val="0"/>
              </a:spcBef>
              <a:spcAft>
                <a:spcPts val="0"/>
              </a:spcAft>
              <a:buClr>
                <a:schemeClr val="dk1"/>
              </a:buClr>
              <a:buSzPts val="2000"/>
              <a:buFont typeface="Times New Roman"/>
              <a:buAutoNum type="alphaLcPeriod"/>
            </a:pPr>
            <a:r>
              <a:rPr b="1" lang="fr-FR" sz="2000">
                <a:solidFill>
                  <a:schemeClr val="dk1"/>
                </a:solidFill>
                <a:latin typeface="Times New Roman"/>
                <a:ea typeface="Times New Roman"/>
                <a:cs typeface="Times New Roman"/>
                <a:sym typeface="Times New Roman"/>
              </a:rPr>
              <a:t>Couche moyenne :</a:t>
            </a:r>
            <a:r>
              <a:rPr lang="fr-FR" sz="2000">
                <a:solidFill>
                  <a:schemeClr val="dk1"/>
                </a:solidFill>
                <a:latin typeface="Times New Roman"/>
                <a:ea typeface="Times New Roman"/>
                <a:cs typeface="Times New Roman"/>
                <a:sym typeface="Times New Roman"/>
              </a:rPr>
              <a:t> tissu conjonctif fibro-collagéneux + nombreuses fibres élastiques.</a:t>
            </a:r>
            <a:endParaRPr/>
          </a:p>
          <a:p>
            <a:pPr indent="-342900" lvl="0" marL="342900" marR="0" rtl="0" algn="ctr">
              <a:lnSpc>
                <a:spcPct val="150000"/>
              </a:lnSpc>
              <a:spcBef>
                <a:spcPts val="0"/>
              </a:spcBef>
              <a:spcAft>
                <a:spcPts val="0"/>
              </a:spcAft>
              <a:buClr>
                <a:schemeClr val="dk1"/>
              </a:buClr>
              <a:buSzPts val="2000"/>
              <a:buFont typeface="Times New Roman"/>
              <a:buAutoNum type="alphaLcPeriod"/>
            </a:pPr>
            <a:r>
              <a:rPr b="1" lang="fr-FR" sz="2000">
                <a:solidFill>
                  <a:schemeClr val="dk1"/>
                </a:solidFill>
                <a:latin typeface="Times New Roman"/>
                <a:ea typeface="Times New Roman"/>
                <a:cs typeface="Times New Roman"/>
                <a:sym typeface="Times New Roman"/>
              </a:rPr>
              <a:t>Couche interne :</a:t>
            </a:r>
            <a:r>
              <a:rPr lang="fr-FR" sz="2000">
                <a:solidFill>
                  <a:schemeClr val="dk1"/>
                </a:solidFill>
                <a:latin typeface="Times New Roman"/>
                <a:ea typeface="Times New Roman"/>
                <a:cs typeface="Times New Roman"/>
                <a:sym typeface="Times New Roman"/>
              </a:rPr>
              <a:t> épithélium cubique simple continu avec celui du reste de l’oreille moyenne.</a:t>
            </a:r>
            <a:endParaRPr/>
          </a:p>
          <a:p>
            <a:pPr indent="-342900" lvl="0" marL="342900" marR="0" rtl="0" algn="ctr">
              <a:lnSpc>
                <a:spcPct val="15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342900" lvl="0" marL="342900" marR="0" rtl="0" algn="ctr">
              <a:lnSpc>
                <a:spcPct val="150000"/>
              </a:lnSpc>
              <a:spcBef>
                <a:spcPts val="0"/>
              </a:spcBef>
              <a:spcAft>
                <a:spcPts val="0"/>
              </a:spcAft>
              <a:buNone/>
            </a:pPr>
            <a:r>
              <a:rPr b="1" lang="fr-FR" sz="2000">
                <a:solidFill>
                  <a:schemeClr val="dk1"/>
                </a:solidFill>
                <a:latin typeface="Times New Roman"/>
                <a:ea typeface="Times New Roman"/>
                <a:cs typeface="Times New Roman"/>
                <a:sym typeface="Times New Roman"/>
              </a:rPr>
              <a:t>Oreille moyenne :</a:t>
            </a:r>
            <a:r>
              <a:rPr lang="fr-FR" sz="2000">
                <a:solidFill>
                  <a:schemeClr val="dk1"/>
                </a:solidFill>
                <a:latin typeface="Times New Roman"/>
                <a:ea typeface="Times New Roman"/>
                <a:cs typeface="Times New Roman"/>
                <a:sym typeface="Times New Roman"/>
              </a:rPr>
              <a:t> transmission des vibrations sonores à l’oreille interne.</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descr="https://webapps.fundp.ac.be/umdb/histohuma/histohuma/img/tmp/xvi_13.jpg" id="148" name="Google Shape;148;p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https://webapps.fundp.ac.be/umdb/histohuma/histohuma/img/tmp/xvi_15.jpg" id="149" name="Google Shape;149;p8"/>
          <p:cNvPicPr preferRelativeResize="0"/>
          <p:nvPr/>
        </p:nvPicPr>
        <p:blipFill rotWithShape="1">
          <a:blip r:embed="rId3">
            <a:alphaModFix/>
          </a:blip>
          <a:srcRect b="2620" l="916" r="0" t="0"/>
          <a:stretch/>
        </p:blipFill>
        <p:spPr>
          <a:xfrm>
            <a:off x="128556" y="28551"/>
            <a:ext cx="8929718" cy="5754707"/>
          </a:xfrm>
          <a:prstGeom prst="rect">
            <a:avLst/>
          </a:prstGeom>
          <a:noFill/>
          <a:ln>
            <a:noFill/>
          </a:ln>
        </p:spPr>
      </p:pic>
      <p:sp>
        <p:nvSpPr>
          <p:cNvPr id="150" name="Google Shape;150;p8"/>
          <p:cNvSpPr/>
          <p:nvPr/>
        </p:nvSpPr>
        <p:spPr>
          <a:xfrm>
            <a:off x="0" y="5799499"/>
            <a:ext cx="9144000" cy="101566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FR" sz="2000">
                <a:solidFill>
                  <a:schemeClr val="dk1"/>
                </a:solidFill>
                <a:latin typeface="Times New Roman"/>
                <a:ea typeface="Times New Roman"/>
                <a:cs typeface="Times New Roman"/>
                <a:sym typeface="Times New Roman"/>
              </a:rPr>
              <a:t>Dans l'oreille moyenne, se localisent les trois osselets (marteau, enclume et étrier). Les vibrations sonores reçues par le tympan sont transmises au liquide péri-lymphatique par l'intermédiaire de cette chaîne des osselets. </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9"/>
          <p:cNvSpPr/>
          <p:nvPr/>
        </p:nvSpPr>
        <p:spPr>
          <a:xfrm>
            <a:off x="0" y="714356"/>
            <a:ext cx="9144000" cy="557697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fr-FR" sz="2000">
                <a:solidFill>
                  <a:schemeClr val="dk1"/>
                </a:solidFill>
                <a:latin typeface="Times New Roman"/>
                <a:ea typeface="Times New Roman"/>
                <a:cs typeface="Times New Roman"/>
                <a:sym typeface="Times New Roman"/>
              </a:rPr>
              <a:t>2.2. Cavité tympanique (ou de l’oreille moyenne) :</a:t>
            </a:r>
            <a:endParaRPr/>
          </a:p>
          <a:p>
            <a:pPr indent="0" lvl="0" marL="0" marR="0" rtl="0" algn="ctr">
              <a:lnSpc>
                <a:spcPct val="15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342900" lvl="0" marL="342900" marR="0" rtl="0" algn="ctr">
              <a:lnSpc>
                <a:spcPct val="150000"/>
              </a:lnSpc>
              <a:spcBef>
                <a:spcPts val="0"/>
              </a:spcBef>
              <a:spcAft>
                <a:spcPts val="0"/>
              </a:spcAft>
              <a:buClr>
                <a:schemeClr val="dk1"/>
              </a:buClr>
              <a:buSzPts val="2000"/>
              <a:buFont typeface="Times New Roman"/>
              <a:buAutoNum type="alphaLcPeriod"/>
            </a:pPr>
            <a:r>
              <a:rPr lang="fr-FR" sz="2000">
                <a:solidFill>
                  <a:schemeClr val="dk1"/>
                </a:solidFill>
                <a:latin typeface="Times New Roman"/>
                <a:ea typeface="Times New Roman"/>
                <a:cs typeface="Times New Roman"/>
                <a:sym typeface="Times New Roman"/>
              </a:rPr>
              <a:t>Recouverte par un épithélium cubique simple.</a:t>
            </a:r>
            <a:endParaRPr/>
          </a:p>
          <a:p>
            <a:pPr indent="-215900" lvl="0" marL="342900" marR="0" rtl="0" algn="ctr">
              <a:lnSpc>
                <a:spcPct val="150000"/>
              </a:lnSpc>
              <a:spcBef>
                <a:spcPts val="0"/>
              </a:spcBef>
              <a:spcAft>
                <a:spcPts val="0"/>
              </a:spcAft>
              <a:buClr>
                <a:schemeClr val="dk1"/>
              </a:buClr>
              <a:buSzPts val="2000"/>
              <a:buFont typeface="Calibri"/>
              <a:buNone/>
            </a:pPr>
            <a:r>
              <a:t/>
            </a:r>
            <a:endParaRPr sz="2000">
              <a:solidFill>
                <a:schemeClr val="dk1"/>
              </a:solidFill>
              <a:latin typeface="Times New Roman"/>
              <a:ea typeface="Times New Roman"/>
              <a:cs typeface="Times New Roman"/>
              <a:sym typeface="Times New Roman"/>
            </a:endParaRPr>
          </a:p>
          <a:p>
            <a:pPr indent="-342900" lvl="0" marL="342900" marR="0" rtl="0" algn="ctr">
              <a:lnSpc>
                <a:spcPct val="150000"/>
              </a:lnSpc>
              <a:spcBef>
                <a:spcPts val="0"/>
              </a:spcBef>
              <a:spcAft>
                <a:spcPts val="0"/>
              </a:spcAft>
              <a:buClr>
                <a:schemeClr val="dk1"/>
              </a:buClr>
              <a:buSzPts val="2000"/>
              <a:buFont typeface="Times New Roman"/>
              <a:buAutoNum type="alphaLcPeriod"/>
            </a:pPr>
            <a:r>
              <a:rPr lang="fr-FR" sz="2000">
                <a:solidFill>
                  <a:schemeClr val="dk1"/>
                </a:solidFill>
                <a:latin typeface="Times New Roman"/>
                <a:ea typeface="Times New Roman"/>
                <a:cs typeface="Times New Roman"/>
                <a:sym typeface="Times New Roman"/>
              </a:rPr>
              <a:t>Contient 3 osselets auditifs : marteau enclume et étrier (</a:t>
            </a:r>
            <a:r>
              <a:rPr b="1" i="1" lang="fr-FR" sz="2000">
                <a:solidFill>
                  <a:schemeClr val="dk1"/>
                </a:solidFill>
                <a:latin typeface="Times New Roman"/>
                <a:ea typeface="Times New Roman"/>
                <a:cs typeface="Times New Roman"/>
                <a:sym typeface="Times New Roman"/>
              </a:rPr>
              <a:t>malleus, incus, stapes</a:t>
            </a:r>
            <a:r>
              <a:rPr lang="fr-FR" sz="2000">
                <a:solidFill>
                  <a:schemeClr val="dk1"/>
                </a:solidFill>
                <a:latin typeface="Times New Roman"/>
                <a:ea typeface="Times New Roman"/>
                <a:cs typeface="Times New Roman"/>
                <a:sym typeface="Times New Roman"/>
              </a:rPr>
              <a:t>) ;</a:t>
            </a:r>
            <a:endParaRPr/>
          </a:p>
          <a:p>
            <a:pPr indent="-342900" lvl="0" marL="342900" marR="0" rtl="0" algn="ctr">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 os compact + articulation synoviale + épithélium cubique simple.</a:t>
            </a:r>
            <a:endParaRPr/>
          </a:p>
          <a:p>
            <a:pPr indent="-342900" lvl="0" marL="342900" marR="0" rtl="0" algn="ctr">
              <a:lnSpc>
                <a:spcPct val="15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342900" lvl="0" marL="342900" marR="0" rtl="0" algn="ctr">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c. Deux muscles squelettiques (stapédien et tenseur du tympan) sont associés aux osselets.</a:t>
            </a:r>
            <a:endParaRPr/>
          </a:p>
          <a:p>
            <a:pPr indent="-342900" lvl="0" marL="342900" marR="0" rtl="0" algn="ctr">
              <a:lnSpc>
                <a:spcPct val="15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342900" lvl="0" marL="342900" marR="0" rtl="0" algn="ctr">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d. La cavité tympanique communique avec les sinus mastoïdiens tapissés par un épithélium cubique ou pavimenteux stratifié.</a:t>
            </a:r>
            <a:endParaRPr/>
          </a:p>
        </p:txBody>
      </p:sp>
      <p:cxnSp>
        <p:nvCxnSpPr>
          <p:cNvPr id="156" name="Google Shape;156;p9"/>
          <p:cNvCxnSpPr/>
          <p:nvPr/>
        </p:nvCxnSpPr>
        <p:spPr>
          <a:xfrm>
            <a:off x="0" y="428604"/>
            <a:ext cx="9144000" cy="1588"/>
          </a:xfrm>
          <a:prstGeom prst="straightConnector1">
            <a:avLst/>
          </a:prstGeom>
          <a:noFill/>
          <a:ln cap="flat" cmpd="sng" w="9525">
            <a:solidFill>
              <a:srgbClr val="FF0000"/>
            </a:solidFill>
            <a:prstDash val="solid"/>
            <a:round/>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0"/>
          <p:cNvSpPr/>
          <p:nvPr/>
        </p:nvSpPr>
        <p:spPr>
          <a:xfrm>
            <a:off x="0" y="571480"/>
            <a:ext cx="9144000" cy="4922951"/>
          </a:xfrm>
          <a:prstGeom prst="rect">
            <a:avLst/>
          </a:prstGeom>
          <a:noFill/>
          <a:ln>
            <a:noFill/>
          </a:ln>
        </p:spPr>
        <p:txBody>
          <a:bodyPr anchorCtr="0" anchor="t" bIns="45700" lIns="91425" spcFirstLastPara="1" rIns="91425" wrap="square" tIns="45700">
            <a:spAutoFit/>
          </a:bodyPr>
          <a:lstStyle/>
          <a:p>
            <a:pPr indent="0" lvl="0" marL="0" marR="0" rtl="0" algn="ctr">
              <a:lnSpc>
                <a:spcPct val="200000"/>
              </a:lnSpc>
              <a:spcBef>
                <a:spcPts val="0"/>
              </a:spcBef>
              <a:spcAft>
                <a:spcPts val="0"/>
              </a:spcAft>
              <a:buNone/>
            </a:pPr>
            <a:r>
              <a:rPr b="1" lang="fr-FR" sz="2000">
                <a:solidFill>
                  <a:schemeClr val="dk1"/>
                </a:solidFill>
                <a:latin typeface="Times New Roman"/>
                <a:ea typeface="Times New Roman"/>
                <a:cs typeface="Times New Roman"/>
                <a:sym typeface="Times New Roman"/>
              </a:rPr>
              <a:t>2.3. Conduit auditif (trompe d’Eustache) :</a:t>
            </a:r>
            <a:endParaRPr/>
          </a:p>
          <a:p>
            <a:pPr indent="0" lvl="0" marL="0" marR="0" rtl="0" algn="ctr">
              <a:lnSpc>
                <a:spcPct val="20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342900" lvl="0" marL="342900" marR="0" rtl="0" algn="ctr">
              <a:lnSpc>
                <a:spcPct val="200000"/>
              </a:lnSpc>
              <a:spcBef>
                <a:spcPts val="0"/>
              </a:spcBef>
              <a:spcAft>
                <a:spcPts val="0"/>
              </a:spcAft>
              <a:buClr>
                <a:schemeClr val="dk1"/>
              </a:buClr>
              <a:buSzPts val="2000"/>
              <a:buFont typeface="Times New Roman"/>
              <a:buAutoNum type="alphaLcPeriod"/>
            </a:pPr>
            <a:r>
              <a:rPr lang="fr-FR" sz="2000">
                <a:solidFill>
                  <a:schemeClr val="dk1"/>
                </a:solidFill>
                <a:latin typeface="Times New Roman"/>
                <a:ea typeface="Times New Roman"/>
                <a:cs typeface="Times New Roman"/>
                <a:sym typeface="Times New Roman"/>
              </a:rPr>
              <a:t>S’étend de la cavité de l’oreille moyenne 🡪 naso – pharynx ;</a:t>
            </a:r>
            <a:endParaRPr/>
          </a:p>
          <a:p>
            <a:pPr indent="-342900" lvl="0" marL="342900" marR="0" rtl="0" algn="ctr">
              <a:lnSpc>
                <a:spcPct val="200000"/>
              </a:lnSpc>
              <a:spcBef>
                <a:spcPts val="0"/>
              </a:spcBef>
              <a:spcAft>
                <a:spcPts val="0"/>
              </a:spcAft>
              <a:buClr>
                <a:schemeClr val="dk1"/>
              </a:buClr>
              <a:buSzPts val="2000"/>
              <a:buFont typeface="Times New Roman"/>
              <a:buAutoNum type="alphaLcPeriod"/>
            </a:pPr>
            <a:r>
              <a:rPr lang="fr-FR" sz="2000">
                <a:solidFill>
                  <a:schemeClr val="dk1"/>
                </a:solidFill>
                <a:latin typeface="Times New Roman"/>
                <a:ea typeface="Times New Roman"/>
                <a:cs typeface="Times New Roman"/>
                <a:sym typeface="Times New Roman"/>
              </a:rPr>
              <a:t>Tapissé par un épithélium cilié de type respiratoire ;</a:t>
            </a:r>
            <a:endParaRPr/>
          </a:p>
          <a:p>
            <a:pPr indent="-342900" lvl="0" marL="342900" marR="0" rtl="0" algn="ctr">
              <a:lnSpc>
                <a:spcPct val="200000"/>
              </a:lnSpc>
              <a:spcBef>
                <a:spcPts val="0"/>
              </a:spcBef>
              <a:spcAft>
                <a:spcPts val="0"/>
              </a:spcAft>
              <a:buClr>
                <a:schemeClr val="dk1"/>
              </a:buClr>
              <a:buSzPts val="2000"/>
              <a:buFont typeface="Times New Roman"/>
              <a:buAutoNum type="alphaLcPeriod"/>
            </a:pPr>
            <a:r>
              <a:rPr lang="fr-FR" sz="2000">
                <a:solidFill>
                  <a:schemeClr val="dk1"/>
                </a:solidFill>
                <a:latin typeface="Times New Roman"/>
                <a:ea typeface="Times New Roman"/>
                <a:cs typeface="Times New Roman"/>
                <a:sym typeface="Times New Roman"/>
              </a:rPr>
              <a:t>Fonction : régulation (équilibration, égalisation) de la pression entre atmosphère et cavité de l’oreille moyenne ;</a:t>
            </a:r>
            <a:endParaRPr/>
          </a:p>
          <a:p>
            <a:pPr indent="-342900" lvl="0" marL="342900" marR="0" rtl="0" algn="ctr">
              <a:lnSpc>
                <a:spcPct val="200000"/>
              </a:lnSpc>
              <a:spcBef>
                <a:spcPts val="0"/>
              </a:spcBef>
              <a:spcAft>
                <a:spcPts val="0"/>
              </a:spcAft>
              <a:buNone/>
            </a:pPr>
            <a:r>
              <a:rPr lang="fr-FR" sz="2000">
                <a:solidFill>
                  <a:schemeClr val="dk1"/>
                </a:solidFill>
                <a:latin typeface="Times New Roman"/>
                <a:ea typeface="Times New Roman"/>
                <a:cs typeface="Times New Roman"/>
                <a:sym typeface="Times New Roman"/>
              </a:rPr>
              <a:t>d. Normalement, le conduit auditif reste fermé, mais il est ouvert par le mouvement des muscles du naso – pharynx.</a:t>
            </a:r>
            <a:endParaRPr/>
          </a:p>
        </p:txBody>
      </p:sp>
      <p:cxnSp>
        <p:nvCxnSpPr>
          <p:cNvPr id="162" name="Google Shape;162;p10"/>
          <p:cNvCxnSpPr/>
          <p:nvPr/>
        </p:nvCxnSpPr>
        <p:spPr>
          <a:xfrm>
            <a:off x="0" y="428604"/>
            <a:ext cx="9144000" cy="1588"/>
          </a:xfrm>
          <a:prstGeom prst="straightConnector1">
            <a:avLst/>
          </a:prstGeom>
          <a:noFill/>
          <a:ln cap="flat" cmpd="sng" w="9525">
            <a:solidFill>
              <a:srgbClr val="FF0000"/>
            </a:solidFill>
            <a:prstDash val="solid"/>
            <a:round/>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1"/>
          <p:cNvSpPr/>
          <p:nvPr/>
        </p:nvSpPr>
        <p:spPr>
          <a:xfrm>
            <a:off x="0" y="185710"/>
            <a:ext cx="9144000" cy="650030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fr-FR" sz="2000">
                <a:solidFill>
                  <a:srgbClr val="FF0000"/>
                </a:solidFill>
                <a:latin typeface="Times New Roman"/>
                <a:ea typeface="Times New Roman"/>
                <a:cs typeface="Times New Roman"/>
                <a:sym typeface="Times New Roman"/>
              </a:rPr>
              <a:t>3. </a:t>
            </a:r>
            <a:r>
              <a:rPr b="1" lang="fr-FR" sz="2000" u="sng">
                <a:solidFill>
                  <a:srgbClr val="FF0000"/>
                </a:solidFill>
                <a:latin typeface="Times New Roman"/>
                <a:ea typeface="Times New Roman"/>
                <a:cs typeface="Times New Roman"/>
                <a:sym typeface="Times New Roman"/>
              </a:rPr>
              <a:t>Oreille interne :</a:t>
            </a:r>
            <a:endParaRPr/>
          </a:p>
          <a:p>
            <a:pPr indent="0" lvl="0" marL="0" marR="0" rtl="0" algn="ctr">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 série de sacs remplis de liquide enfermés dans l'os.</a:t>
            </a:r>
            <a:endParaRPr/>
          </a:p>
          <a:p>
            <a:pPr indent="0" lvl="0" marL="0" marR="0" rtl="0" algn="ctr">
              <a:lnSpc>
                <a:spcPct val="15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127000" lvl="0" marL="0" marR="0" rtl="0" algn="ctr">
              <a:lnSpc>
                <a:spcPct val="150000"/>
              </a:lnSpc>
              <a:spcBef>
                <a:spcPts val="0"/>
              </a:spcBef>
              <a:spcAft>
                <a:spcPts val="0"/>
              </a:spcAft>
              <a:buClr>
                <a:schemeClr val="dk1"/>
              </a:buClr>
              <a:buSzPts val="2000"/>
              <a:buFont typeface="Times New Roman"/>
              <a:buChar char="-"/>
            </a:pPr>
            <a:r>
              <a:rPr lang="fr-FR" sz="2000">
                <a:solidFill>
                  <a:schemeClr val="dk1"/>
                </a:solidFill>
                <a:latin typeface="Times New Roman"/>
                <a:ea typeface="Times New Roman"/>
                <a:cs typeface="Times New Roman"/>
                <a:sym typeface="Times New Roman"/>
              </a:rPr>
              <a:t> sacs remplis de liquide (labyrinthe membraneux) qui se trouvent dans des </a:t>
            </a:r>
            <a:endParaRPr/>
          </a:p>
          <a:p>
            <a:pPr indent="-127000" lvl="0" marL="0" marR="0" rtl="0" algn="ctr">
              <a:lnSpc>
                <a:spcPct val="150000"/>
              </a:lnSpc>
              <a:spcBef>
                <a:spcPts val="0"/>
              </a:spcBef>
              <a:spcAft>
                <a:spcPts val="0"/>
              </a:spcAft>
              <a:buClr>
                <a:schemeClr val="dk1"/>
              </a:buClr>
              <a:buSzPts val="2000"/>
              <a:buFont typeface="Times New Roman"/>
              <a:buChar char="-"/>
            </a:pPr>
            <a:r>
              <a:rPr lang="fr-FR" sz="2000">
                <a:solidFill>
                  <a:schemeClr val="dk1"/>
                </a:solidFill>
                <a:latin typeface="Times New Roman"/>
                <a:ea typeface="Times New Roman"/>
                <a:cs typeface="Times New Roman"/>
                <a:sym typeface="Times New Roman"/>
              </a:rPr>
              <a:t> cavités de l'os temporal du crâne (labyrinthe osseux).</a:t>
            </a:r>
            <a:endParaRPr/>
          </a:p>
          <a:p>
            <a:pPr indent="0" lvl="0" marL="0" marR="0" rtl="0" algn="ctr">
              <a:lnSpc>
                <a:spcPct val="15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b="1" lang="fr-FR" sz="2000">
                <a:solidFill>
                  <a:schemeClr val="dk1"/>
                </a:solidFill>
                <a:latin typeface="Times New Roman"/>
                <a:ea typeface="Times New Roman"/>
                <a:cs typeface="Times New Roman"/>
                <a:sym typeface="Times New Roman"/>
              </a:rPr>
              <a:t>Le labyrinthe membraneux</a:t>
            </a:r>
            <a:r>
              <a:rPr lang="fr-FR" sz="2000">
                <a:solidFill>
                  <a:schemeClr val="dk1"/>
                </a:solidFill>
                <a:latin typeface="Times New Roman"/>
                <a:ea typeface="Times New Roman"/>
                <a:cs typeface="Times New Roman"/>
                <a:sym typeface="Times New Roman"/>
              </a:rPr>
              <a:t> = canal cochléaire + saccule + canaux semi-circulaires + utricule + sac et canal endo-lymphatiques (parois composées de tissu de soutien riches en faisceaux fibro-collagènes tapissées d'un épithélium pavimenteux). Ces sacs sont remplis d’endolymphe et ont des spécialisations épithéliales et sensorielles pour détecter la position et le son.</a:t>
            </a:r>
            <a:endParaRPr/>
          </a:p>
          <a:p>
            <a:pPr indent="0" lvl="0" marL="0" marR="0" rtl="0" algn="ctr">
              <a:lnSpc>
                <a:spcPct val="15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b="1" lang="fr-FR" sz="2000">
                <a:solidFill>
                  <a:schemeClr val="dk1"/>
                </a:solidFill>
                <a:latin typeface="Times New Roman"/>
                <a:ea typeface="Times New Roman"/>
                <a:cs typeface="Times New Roman"/>
                <a:sym typeface="Times New Roman"/>
              </a:rPr>
              <a:t>Le labyrinthe osseux </a:t>
            </a:r>
            <a:r>
              <a:rPr lang="fr-FR" sz="2000">
                <a:solidFill>
                  <a:schemeClr val="dk1"/>
                </a:solidFill>
                <a:latin typeface="Times New Roman"/>
                <a:ea typeface="Times New Roman"/>
                <a:cs typeface="Times New Roman"/>
                <a:sym typeface="Times New Roman"/>
              </a:rPr>
              <a:t>= trois cavités (le vestibule, les canaux semi-circulaires et la cochlée) tapissées de périoste et remplies de périlymphe.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descr="https://webapps.fundp.ac.be/umdb/histohuma/histohuma/img/tmp/xvi_13.jpg" id="172" name="Google Shape;172;p1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https://webapps.fundp.ac.be/umdb/histohuma/histohuma/img/tmp/xvi_01.jpg" id="173" name="Google Shape;173;p12"/>
          <p:cNvPicPr preferRelativeResize="0"/>
          <p:nvPr/>
        </p:nvPicPr>
        <p:blipFill rotWithShape="1">
          <a:blip r:embed="rId3">
            <a:alphaModFix/>
          </a:blip>
          <a:srcRect b="0" l="0" r="0" t="0"/>
          <a:stretch/>
        </p:blipFill>
        <p:spPr>
          <a:xfrm>
            <a:off x="359861" y="28552"/>
            <a:ext cx="8435905" cy="5543588"/>
          </a:xfrm>
          <a:prstGeom prst="rect">
            <a:avLst/>
          </a:prstGeom>
          <a:noFill/>
          <a:ln>
            <a:noFill/>
          </a:ln>
        </p:spPr>
      </p:pic>
      <p:sp>
        <p:nvSpPr>
          <p:cNvPr id="174" name="Google Shape;174;p12"/>
          <p:cNvSpPr/>
          <p:nvPr/>
        </p:nvSpPr>
        <p:spPr>
          <a:xfrm>
            <a:off x="0" y="5600545"/>
            <a:ext cx="9144000"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FR" sz="1800">
                <a:solidFill>
                  <a:schemeClr val="dk1"/>
                </a:solidFill>
                <a:latin typeface="Times New Roman"/>
                <a:ea typeface="Times New Roman"/>
                <a:cs typeface="Times New Roman"/>
                <a:sym typeface="Times New Roman"/>
              </a:rPr>
              <a:t>L'appareil d'équilibration situé dans l'oreille interne comprend le vestibule et trois canaux semi-circulaires. Une partie du vestibule, en 1, représente l'utricule qui communique avec les canaux semi-circulaires dont on voit une partie, en 2. Les canaux semi-circulaires sont situés dans trois plans différents. En 3, le nerf auditif.</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descr="https://webapps.fundp.ac.be/umdb/histohuma/histohuma/img/tmp/xvi_13.jpg" id="179" name="Google Shape;179;p1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13"/>
          <p:cNvSpPr/>
          <p:nvPr/>
        </p:nvSpPr>
        <p:spPr>
          <a:xfrm>
            <a:off x="0" y="5863256"/>
            <a:ext cx="9144000"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fr-FR" sz="1800">
                <a:solidFill>
                  <a:schemeClr val="dk1"/>
                </a:solidFill>
                <a:latin typeface="Times New Roman"/>
                <a:ea typeface="Times New Roman"/>
                <a:cs typeface="Times New Roman"/>
                <a:sym typeface="Times New Roman"/>
              </a:rPr>
              <a:t>Le labyrinthe membraneux</a:t>
            </a:r>
            <a:r>
              <a:rPr lang="fr-FR" sz="1800">
                <a:solidFill>
                  <a:schemeClr val="dk1"/>
                </a:solidFill>
                <a:latin typeface="Times New Roman"/>
                <a:ea typeface="Times New Roman"/>
                <a:cs typeface="Times New Roman"/>
                <a:sym typeface="Times New Roman"/>
              </a:rPr>
              <a:t> est délimité, en 4, par un épithélium simple cubique ou pavimenteux. En 2, cet épithélium s'est différencié pour former la tache acoustique (ou macula = rôle dans l'équilibration). En 3, l'espace péri-lymphatique et, en 1, le labyrinthe osseux.</a:t>
            </a:r>
            <a:endParaRPr sz="1800">
              <a:solidFill>
                <a:schemeClr val="dk1"/>
              </a:solidFill>
              <a:latin typeface="Times New Roman"/>
              <a:ea typeface="Times New Roman"/>
              <a:cs typeface="Times New Roman"/>
              <a:sym typeface="Times New Roman"/>
            </a:endParaRPr>
          </a:p>
        </p:txBody>
      </p:sp>
      <p:grpSp>
        <p:nvGrpSpPr>
          <p:cNvPr id="181" name="Google Shape;181;p13"/>
          <p:cNvGrpSpPr/>
          <p:nvPr/>
        </p:nvGrpSpPr>
        <p:grpSpPr>
          <a:xfrm>
            <a:off x="155556" y="206454"/>
            <a:ext cx="8827066" cy="5580000"/>
            <a:chOff x="155556" y="28552"/>
            <a:chExt cx="8827066" cy="5580000"/>
          </a:xfrm>
        </p:grpSpPr>
        <p:pic>
          <p:nvPicPr>
            <p:cNvPr descr="https://webapps.fundp.ac.be/umdb/histohuma/histohuma/img/tmp/xvi_03.jpg" id="182" name="Google Shape;182;p13"/>
            <p:cNvPicPr preferRelativeResize="0"/>
            <p:nvPr/>
          </p:nvPicPr>
          <p:blipFill rotWithShape="1">
            <a:blip r:embed="rId3">
              <a:alphaModFix/>
            </a:blip>
            <a:srcRect b="0" l="0" r="0" t="3384"/>
            <a:stretch/>
          </p:blipFill>
          <p:spPr>
            <a:xfrm>
              <a:off x="155556" y="28552"/>
              <a:ext cx="8827066" cy="5580000"/>
            </a:xfrm>
            <a:prstGeom prst="rect">
              <a:avLst/>
            </a:prstGeom>
            <a:noFill/>
            <a:ln>
              <a:noFill/>
            </a:ln>
          </p:spPr>
        </p:pic>
        <p:sp>
          <p:nvSpPr>
            <p:cNvPr id="183" name="Google Shape;183;p13"/>
            <p:cNvSpPr txBox="1"/>
            <p:nvPr/>
          </p:nvSpPr>
          <p:spPr>
            <a:xfrm>
              <a:off x="4614862" y="1628762"/>
              <a:ext cx="41870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3600">
                  <a:solidFill>
                    <a:schemeClr val="dk1"/>
                  </a:solidFill>
                  <a:latin typeface="Calibri"/>
                  <a:ea typeface="Calibri"/>
                  <a:cs typeface="Calibri"/>
                  <a:sym typeface="Calibri"/>
                </a:rPr>
                <a:t>2</a:t>
              </a:r>
              <a:endParaRPr b="1" sz="3600">
                <a:solidFill>
                  <a:schemeClr val="dk1"/>
                </a:solidFill>
                <a:latin typeface="Calibri"/>
                <a:ea typeface="Calibri"/>
                <a:cs typeface="Calibri"/>
                <a:sym typeface="Calibri"/>
              </a:endParaRPr>
            </a:p>
          </p:txBody>
        </p:sp>
        <p:sp>
          <p:nvSpPr>
            <p:cNvPr id="184" name="Google Shape;184;p13"/>
            <p:cNvSpPr txBox="1"/>
            <p:nvPr/>
          </p:nvSpPr>
          <p:spPr>
            <a:xfrm>
              <a:off x="1221410" y="2628894"/>
              <a:ext cx="41870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3600">
                  <a:solidFill>
                    <a:schemeClr val="dk1"/>
                  </a:solidFill>
                  <a:latin typeface="Calibri"/>
                  <a:ea typeface="Calibri"/>
                  <a:cs typeface="Calibri"/>
                  <a:sym typeface="Calibri"/>
                </a:rPr>
                <a:t>1</a:t>
              </a:r>
              <a:endParaRPr b="1" sz="3600">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descr="https://webapps.fundp.ac.be/umdb/histohuma/histohuma/img/tmp/xvi_13.jpg" id="189" name="Google Shape;189;p1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14"/>
          <p:cNvSpPr/>
          <p:nvPr/>
        </p:nvSpPr>
        <p:spPr>
          <a:xfrm>
            <a:off x="0" y="5337834"/>
            <a:ext cx="9144000" cy="147732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FR" sz="1800">
                <a:solidFill>
                  <a:schemeClr val="dk1"/>
                </a:solidFill>
                <a:latin typeface="Times New Roman"/>
                <a:ea typeface="Times New Roman"/>
                <a:cs typeface="Times New Roman"/>
                <a:sym typeface="Times New Roman"/>
              </a:rPr>
              <a:t>Détail de la tache acoustique (macula). L'épithélium, en 1, s'est différencié en deux types cellulaires: cellules de soutien et cellules sensorielles. Ces dernières sont munies de différenciations apicales qui sont directement recouvertes par une formation molle, en 3, appelée membrane otolithique, en raison de sa richesse en otolithes. En 2, sous la tache acoustique, le périoste est relativement épaissi.</a:t>
            </a:r>
            <a:endParaRPr sz="1800">
              <a:solidFill>
                <a:schemeClr val="dk1"/>
              </a:solidFill>
              <a:latin typeface="Times New Roman"/>
              <a:ea typeface="Times New Roman"/>
              <a:cs typeface="Times New Roman"/>
              <a:sym typeface="Times New Roman"/>
            </a:endParaRPr>
          </a:p>
        </p:txBody>
      </p:sp>
      <p:grpSp>
        <p:nvGrpSpPr>
          <p:cNvPr id="191" name="Google Shape;191;p14"/>
          <p:cNvGrpSpPr/>
          <p:nvPr/>
        </p:nvGrpSpPr>
        <p:grpSpPr>
          <a:xfrm>
            <a:off x="500033" y="14288"/>
            <a:ext cx="8358247" cy="5234264"/>
            <a:chOff x="500033" y="357166"/>
            <a:chExt cx="8200803" cy="4877098"/>
          </a:xfrm>
        </p:grpSpPr>
        <p:pic>
          <p:nvPicPr>
            <p:cNvPr descr="https://webapps.fundp.ac.be/umdb/histohuma/histohuma/img/tmp/xvi_04.jpg" id="192" name="Google Shape;192;p14"/>
            <p:cNvPicPr preferRelativeResize="0"/>
            <p:nvPr/>
          </p:nvPicPr>
          <p:blipFill rotWithShape="1">
            <a:blip r:embed="rId3">
              <a:alphaModFix/>
            </a:blip>
            <a:srcRect b="0" l="0" r="0" t="9892"/>
            <a:stretch/>
          </p:blipFill>
          <p:spPr>
            <a:xfrm>
              <a:off x="500033" y="357166"/>
              <a:ext cx="8200803" cy="4877098"/>
            </a:xfrm>
            <a:prstGeom prst="rect">
              <a:avLst/>
            </a:prstGeom>
            <a:noFill/>
            <a:ln>
              <a:noFill/>
            </a:ln>
          </p:spPr>
        </p:pic>
        <p:sp>
          <p:nvSpPr>
            <p:cNvPr id="193" name="Google Shape;193;p14"/>
            <p:cNvSpPr txBox="1"/>
            <p:nvPr/>
          </p:nvSpPr>
          <p:spPr>
            <a:xfrm>
              <a:off x="2964498" y="785794"/>
              <a:ext cx="39305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3200">
                  <a:solidFill>
                    <a:schemeClr val="dk1"/>
                  </a:solidFill>
                  <a:latin typeface="Calibri"/>
                  <a:ea typeface="Calibri"/>
                  <a:cs typeface="Calibri"/>
                  <a:sym typeface="Calibri"/>
                </a:rPr>
                <a:t>1</a:t>
              </a:r>
              <a:endParaRPr b="1" sz="3200">
                <a:solidFill>
                  <a:schemeClr val="dk1"/>
                </a:solidFill>
                <a:latin typeface="Calibri"/>
                <a:ea typeface="Calibri"/>
                <a:cs typeface="Calibri"/>
                <a:sym typeface="Calibri"/>
              </a:endParaRPr>
            </a:p>
          </p:txBody>
        </p:sp>
        <p:sp>
          <p:nvSpPr>
            <p:cNvPr id="194" name="Google Shape;194;p14"/>
            <p:cNvSpPr txBox="1"/>
            <p:nvPr/>
          </p:nvSpPr>
          <p:spPr>
            <a:xfrm>
              <a:off x="2986076" y="2772787"/>
              <a:ext cx="393056" cy="584775"/>
            </a:xfrm>
            <a:prstGeom prst="rect">
              <a:avLst/>
            </a:prstGeom>
            <a:solidFill>
              <a:srgbClr val="B6DDE7"/>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3200">
                  <a:solidFill>
                    <a:schemeClr val="dk1"/>
                  </a:solidFill>
                  <a:latin typeface="Calibri"/>
                  <a:ea typeface="Calibri"/>
                  <a:cs typeface="Calibri"/>
                  <a:sym typeface="Calibri"/>
                </a:rPr>
                <a:t>2</a:t>
              </a:r>
              <a:endParaRPr b="1" sz="3200">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descr="https://webapps.fundp.ac.be/umdb/histohuma/histohuma/img/tmp/xvi_13.jpg" id="199" name="Google Shape;199;p1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https://webapps.fundp.ac.be/umdb/histohuma/histohuma/img/tmp/xvi_05.jpg" id="200" name="Google Shape;200;p15"/>
          <p:cNvPicPr preferRelativeResize="0"/>
          <p:nvPr/>
        </p:nvPicPr>
        <p:blipFill rotWithShape="1">
          <a:blip r:embed="rId3">
            <a:alphaModFix/>
          </a:blip>
          <a:srcRect b="0" l="0" r="6975" t="0"/>
          <a:stretch/>
        </p:blipFill>
        <p:spPr>
          <a:xfrm>
            <a:off x="571472" y="14262"/>
            <a:ext cx="7999668" cy="5688000"/>
          </a:xfrm>
          <a:prstGeom prst="rect">
            <a:avLst/>
          </a:prstGeom>
          <a:noFill/>
          <a:ln>
            <a:noFill/>
          </a:ln>
        </p:spPr>
      </p:pic>
      <p:sp>
        <p:nvSpPr>
          <p:cNvPr id="201" name="Google Shape;201;p15"/>
          <p:cNvSpPr/>
          <p:nvPr/>
        </p:nvSpPr>
        <p:spPr>
          <a:xfrm>
            <a:off x="32" y="5704963"/>
            <a:ext cx="9144000" cy="113877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FR" sz="1700">
                <a:solidFill>
                  <a:schemeClr val="dk1"/>
                </a:solidFill>
                <a:latin typeface="Times New Roman"/>
                <a:ea typeface="Times New Roman"/>
                <a:cs typeface="Times New Roman"/>
                <a:sym typeface="Times New Roman"/>
              </a:rPr>
              <a:t>Le limaçon membraneux, en 1, est logé dans le </a:t>
            </a:r>
            <a:r>
              <a:rPr b="1" lang="fr-FR" sz="1700">
                <a:solidFill>
                  <a:schemeClr val="dk1"/>
                </a:solidFill>
                <a:latin typeface="Times New Roman"/>
                <a:ea typeface="Times New Roman"/>
                <a:cs typeface="Times New Roman"/>
                <a:sym typeface="Times New Roman"/>
              </a:rPr>
              <a:t>limaçon osseux</a:t>
            </a:r>
            <a:r>
              <a:rPr lang="fr-FR" sz="1700">
                <a:solidFill>
                  <a:schemeClr val="dk1"/>
                </a:solidFill>
                <a:latin typeface="Times New Roman"/>
                <a:ea typeface="Times New Roman"/>
                <a:cs typeface="Times New Roman"/>
                <a:sym typeface="Times New Roman"/>
              </a:rPr>
              <a:t>, en 2, constitué, en 3, d'un axe conique central - la columelle - et enveloppé, en 5, par un conduit osseux cylindrique - la lame des contours - qui décrit deux tours et demi de spire. La columelle est creusée en son centre, de haut en bas, pour laisser passer, en 4, le nerf acoustique. </a:t>
            </a:r>
            <a:endParaRPr sz="1700">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6"/>
          <p:cNvSpPr/>
          <p:nvPr/>
        </p:nvSpPr>
        <p:spPr>
          <a:xfrm>
            <a:off x="-259800" y="312750"/>
            <a:ext cx="9663600" cy="62325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chemeClr val="dk1"/>
              </a:buClr>
              <a:buSzPts val="1900"/>
              <a:buFont typeface="Times New Roman"/>
              <a:buNone/>
            </a:pPr>
            <a:r>
              <a:rPr b="1" lang="fr-FR" sz="1900">
                <a:solidFill>
                  <a:schemeClr val="dk1"/>
                </a:solidFill>
                <a:latin typeface="Times New Roman"/>
                <a:ea typeface="Times New Roman"/>
                <a:cs typeface="Times New Roman"/>
                <a:sym typeface="Times New Roman"/>
              </a:rPr>
              <a:t>Le mouvement est détecté dans l'oreille interne par des mécanorécepteurs.</a:t>
            </a:r>
            <a:endParaRPr sz="1800">
              <a:solidFill>
                <a:schemeClr val="dk1"/>
              </a:solidFill>
              <a:latin typeface="Calibri"/>
              <a:ea typeface="Calibri"/>
              <a:cs typeface="Calibri"/>
              <a:sym typeface="Calibri"/>
            </a:endParaRPr>
          </a:p>
          <a:p>
            <a:pPr indent="0" lvl="0" marL="0" marR="0" rtl="0" algn="ctr">
              <a:lnSpc>
                <a:spcPct val="150000"/>
              </a:lnSpc>
              <a:spcBef>
                <a:spcPts val="0"/>
              </a:spcBef>
              <a:spcAft>
                <a:spcPts val="0"/>
              </a:spcAft>
              <a:buClr>
                <a:schemeClr val="dk1"/>
              </a:buClr>
              <a:buSzPts val="1900"/>
              <a:buFont typeface="Calibri"/>
              <a:buNone/>
            </a:pPr>
            <a:r>
              <a:t/>
            </a:r>
            <a:endParaRPr sz="19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Clr>
                <a:schemeClr val="dk1"/>
              </a:buClr>
              <a:buSzPts val="1900"/>
              <a:buFont typeface="Times New Roman"/>
              <a:buNone/>
            </a:pPr>
            <a:r>
              <a:rPr lang="fr-FR" sz="1900">
                <a:solidFill>
                  <a:schemeClr val="dk1"/>
                </a:solidFill>
                <a:latin typeface="Times New Roman"/>
                <a:ea typeface="Times New Roman"/>
                <a:cs typeface="Times New Roman"/>
                <a:sym typeface="Times New Roman"/>
              </a:rPr>
              <a:t>Les mécanorécepteurs sont des cellules épithéliales spécialisées portant un système hautement organisé de microvillosités (stéréocils) sur leur surface apicale. </a:t>
            </a:r>
            <a:endParaRPr sz="1800">
              <a:solidFill>
                <a:schemeClr val="dk1"/>
              </a:solidFill>
              <a:latin typeface="Calibri"/>
              <a:ea typeface="Calibri"/>
              <a:cs typeface="Calibri"/>
              <a:sym typeface="Calibri"/>
            </a:endParaRPr>
          </a:p>
          <a:p>
            <a:pPr indent="0" lvl="0" marL="0" marR="0" rtl="0" algn="ctr">
              <a:lnSpc>
                <a:spcPct val="150000"/>
              </a:lnSpc>
              <a:spcBef>
                <a:spcPts val="0"/>
              </a:spcBef>
              <a:spcAft>
                <a:spcPts val="0"/>
              </a:spcAft>
              <a:buClr>
                <a:schemeClr val="dk1"/>
              </a:buClr>
              <a:buSzPts val="1900"/>
              <a:buFont typeface="Calibri"/>
              <a:buNone/>
            </a:pPr>
            <a:r>
              <a:t/>
            </a:r>
            <a:endParaRPr sz="19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Clr>
                <a:schemeClr val="dk1"/>
              </a:buClr>
              <a:buSzPts val="1900"/>
              <a:buFont typeface="Times New Roman"/>
              <a:buNone/>
            </a:pPr>
            <a:r>
              <a:rPr lang="fr-FR" sz="1900">
                <a:solidFill>
                  <a:schemeClr val="dk1"/>
                </a:solidFill>
                <a:latin typeface="Times New Roman"/>
                <a:ea typeface="Times New Roman"/>
                <a:cs typeface="Times New Roman"/>
                <a:sym typeface="Times New Roman"/>
              </a:rPr>
              <a:t>La déviation des microvillosités provoque une dépolarisation électrique de la membrane des Cs ciliées, qui est transmise SNC par les axones de connexion des Cs nerveuses sensorielles.</a:t>
            </a:r>
            <a:endParaRPr sz="1800">
              <a:solidFill>
                <a:schemeClr val="dk1"/>
              </a:solidFill>
              <a:latin typeface="Calibri"/>
              <a:ea typeface="Calibri"/>
              <a:cs typeface="Calibri"/>
              <a:sym typeface="Calibri"/>
            </a:endParaRPr>
          </a:p>
          <a:p>
            <a:pPr indent="0" lvl="0" marL="0" marR="0" rtl="0" algn="ctr">
              <a:lnSpc>
                <a:spcPct val="150000"/>
              </a:lnSpc>
              <a:spcBef>
                <a:spcPts val="0"/>
              </a:spcBef>
              <a:spcAft>
                <a:spcPts val="0"/>
              </a:spcAft>
              <a:buClr>
                <a:schemeClr val="dk1"/>
              </a:buClr>
              <a:buSzPts val="1900"/>
              <a:buFont typeface="Calibri"/>
              <a:buNone/>
            </a:pPr>
            <a:r>
              <a:t/>
            </a:r>
            <a:endParaRPr sz="19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Clr>
                <a:schemeClr val="dk1"/>
              </a:buClr>
              <a:buSzPts val="1900"/>
              <a:buFont typeface="Times New Roman"/>
              <a:buNone/>
            </a:pPr>
            <a:r>
              <a:rPr lang="fr-FR" sz="1900">
                <a:solidFill>
                  <a:schemeClr val="dk1"/>
                </a:solidFill>
                <a:latin typeface="Times New Roman"/>
                <a:ea typeface="Times New Roman"/>
                <a:cs typeface="Times New Roman"/>
                <a:sym typeface="Times New Roman"/>
              </a:rPr>
              <a:t>Des plaques de cellules ciliées sont localisées dans trois sites :</a:t>
            </a:r>
            <a:endParaRPr sz="1800">
              <a:solidFill>
                <a:schemeClr val="dk1"/>
              </a:solidFill>
              <a:latin typeface="Calibri"/>
              <a:ea typeface="Calibri"/>
              <a:cs typeface="Calibri"/>
              <a:sym typeface="Calibri"/>
            </a:endParaRPr>
          </a:p>
          <a:p>
            <a:pPr indent="0" lvl="0" marL="0" marR="0" rtl="0" algn="ctr">
              <a:lnSpc>
                <a:spcPct val="150000"/>
              </a:lnSpc>
              <a:spcBef>
                <a:spcPts val="0"/>
              </a:spcBef>
              <a:spcAft>
                <a:spcPts val="0"/>
              </a:spcAft>
              <a:buClr>
                <a:schemeClr val="dk1"/>
              </a:buClr>
              <a:buSzPts val="1900"/>
              <a:buFont typeface="Times New Roman"/>
              <a:buNone/>
            </a:pPr>
            <a:r>
              <a:rPr lang="fr-FR" sz="1900">
                <a:solidFill>
                  <a:schemeClr val="dk1"/>
                </a:solidFill>
                <a:latin typeface="Times New Roman"/>
                <a:ea typeface="Times New Roman"/>
                <a:cs typeface="Times New Roman"/>
                <a:sym typeface="Times New Roman"/>
              </a:rPr>
              <a:t>• Dans l'</a:t>
            </a:r>
            <a:r>
              <a:rPr b="1" lang="fr-FR" sz="1900">
                <a:solidFill>
                  <a:schemeClr val="dk1"/>
                </a:solidFill>
                <a:latin typeface="Times New Roman"/>
                <a:ea typeface="Times New Roman"/>
                <a:cs typeface="Times New Roman"/>
                <a:sym typeface="Times New Roman"/>
              </a:rPr>
              <a:t>appareil vestibulaire</a:t>
            </a:r>
            <a:r>
              <a:rPr lang="fr-FR" sz="1900">
                <a:solidFill>
                  <a:schemeClr val="dk1"/>
                </a:solidFill>
                <a:latin typeface="Times New Roman"/>
                <a:ea typeface="Times New Roman"/>
                <a:cs typeface="Times New Roman"/>
                <a:sym typeface="Times New Roman"/>
              </a:rPr>
              <a:t> dans les ampoules des canaux semi-circulaires pour détecter l'accélération.</a:t>
            </a:r>
            <a:endParaRPr sz="1800">
              <a:solidFill>
                <a:schemeClr val="dk1"/>
              </a:solidFill>
              <a:latin typeface="Calibri"/>
              <a:ea typeface="Calibri"/>
              <a:cs typeface="Calibri"/>
              <a:sym typeface="Calibri"/>
            </a:endParaRPr>
          </a:p>
          <a:p>
            <a:pPr indent="0" lvl="0" marL="0" marR="0" rtl="0" algn="ctr">
              <a:lnSpc>
                <a:spcPct val="150000"/>
              </a:lnSpc>
              <a:spcBef>
                <a:spcPts val="0"/>
              </a:spcBef>
              <a:spcAft>
                <a:spcPts val="0"/>
              </a:spcAft>
              <a:buClr>
                <a:schemeClr val="dk1"/>
              </a:buClr>
              <a:buSzPts val="1900"/>
              <a:buFont typeface="Times New Roman"/>
              <a:buNone/>
            </a:pPr>
            <a:r>
              <a:rPr lang="fr-FR" sz="1900">
                <a:solidFill>
                  <a:schemeClr val="dk1"/>
                </a:solidFill>
                <a:latin typeface="Times New Roman"/>
                <a:ea typeface="Times New Roman"/>
                <a:cs typeface="Times New Roman"/>
                <a:sym typeface="Times New Roman"/>
              </a:rPr>
              <a:t>• Dans la </a:t>
            </a:r>
            <a:r>
              <a:rPr b="1" lang="fr-FR" sz="1900">
                <a:solidFill>
                  <a:schemeClr val="dk1"/>
                </a:solidFill>
                <a:latin typeface="Times New Roman"/>
                <a:ea typeface="Times New Roman"/>
                <a:cs typeface="Times New Roman"/>
                <a:sym typeface="Times New Roman"/>
              </a:rPr>
              <a:t>macula de l'utricule et du saccule</a:t>
            </a:r>
            <a:r>
              <a:rPr lang="fr-FR" sz="1900">
                <a:solidFill>
                  <a:schemeClr val="dk1"/>
                </a:solidFill>
                <a:latin typeface="Times New Roman"/>
                <a:ea typeface="Times New Roman"/>
                <a:cs typeface="Times New Roman"/>
                <a:sym typeface="Times New Roman"/>
              </a:rPr>
              <a:t> pour percevoir la direction de la gravité et la position statique.</a:t>
            </a:r>
            <a:endParaRPr sz="1800">
              <a:solidFill>
                <a:schemeClr val="dk1"/>
              </a:solidFill>
              <a:latin typeface="Calibri"/>
              <a:ea typeface="Calibri"/>
              <a:cs typeface="Calibri"/>
              <a:sym typeface="Calibri"/>
            </a:endParaRPr>
          </a:p>
          <a:p>
            <a:pPr indent="0" lvl="0" marL="0" marR="0" rtl="0" algn="ctr">
              <a:lnSpc>
                <a:spcPct val="150000"/>
              </a:lnSpc>
              <a:spcBef>
                <a:spcPts val="0"/>
              </a:spcBef>
              <a:spcAft>
                <a:spcPts val="0"/>
              </a:spcAft>
              <a:buClr>
                <a:schemeClr val="dk1"/>
              </a:buClr>
              <a:buSzPts val="1900"/>
              <a:buFont typeface="Times New Roman"/>
              <a:buNone/>
            </a:pPr>
            <a:r>
              <a:rPr lang="fr-FR" sz="1900">
                <a:solidFill>
                  <a:schemeClr val="dk1"/>
                </a:solidFill>
                <a:latin typeface="Times New Roman"/>
                <a:ea typeface="Times New Roman"/>
                <a:cs typeface="Times New Roman"/>
                <a:sym typeface="Times New Roman"/>
              </a:rPr>
              <a:t>• Dans l'</a:t>
            </a:r>
            <a:r>
              <a:rPr b="1" lang="fr-FR" sz="1900">
                <a:solidFill>
                  <a:schemeClr val="dk1"/>
                </a:solidFill>
                <a:latin typeface="Times New Roman"/>
                <a:ea typeface="Times New Roman"/>
                <a:cs typeface="Times New Roman"/>
                <a:sym typeface="Times New Roman"/>
              </a:rPr>
              <a:t>organe de Corti de la cochlée</a:t>
            </a:r>
            <a:r>
              <a:rPr lang="fr-FR" sz="1900">
                <a:solidFill>
                  <a:schemeClr val="dk1"/>
                </a:solidFill>
                <a:latin typeface="Times New Roman"/>
                <a:ea typeface="Times New Roman"/>
                <a:cs typeface="Times New Roman"/>
                <a:sym typeface="Times New Roman"/>
              </a:rPr>
              <a:t> pour détecter les vibrations sonores.</a:t>
            </a:r>
            <a:endParaRPr sz="1800">
              <a:solidFill>
                <a:schemeClr val="dk1"/>
              </a:solidFill>
              <a:latin typeface="Calibri"/>
              <a:ea typeface="Calibri"/>
              <a:cs typeface="Calibri"/>
              <a:sym typeface="Calibri"/>
            </a:endParaRPr>
          </a:p>
        </p:txBody>
      </p:sp>
      <p:sp>
        <p:nvSpPr>
          <p:cNvPr id="207" name="Google Shape;207;p16"/>
          <p:cNvSpPr txBox="1"/>
          <p:nvPr/>
        </p:nvSpPr>
        <p:spPr>
          <a:xfrm>
            <a:off x="0" y="28494"/>
            <a:ext cx="9144000" cy="430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2200"/>
              <a:buFont typeface="Times New Roman"/>
              <a:buNone/>
            </a:pPr>
            <a:r>
              <a:rPr b="1" lang="fr-FR" sz="2200">
                <a:solidFill>
                  <a:srgbClr val="FF0000"/>
                </a:solidFill>
                <a:latin typeface="Times New Roman"/>
                <a:ea typeface="Times New Roman"/>
                <a:cs typeface="Times New Roman"/>
                <a:sym typeface="Times New Roman"/>
              </a:rPr>
              <a:t>Physiologie</a:t>
            </a:r>
            <a:endParaRPr b="1" sz="2200">
              <a:solidFill>
                <a:srgbClr val="FF0000"/>
              </a:solidFill>
              <a:latin typeface="Times New Roman"/>
              <a:ea typeface="Times New Roman"/>
              <a:cs typeface="Times New Roman"/>
              <a:sym typeface="Times New Roman"/>
            </a:endParaRPr>
          </a:p>
        </p:txBody>
      </p:sp>
      <p:cxnSp>
        <p:nvCxnSpPr>
          <p:cNvPr id="208" name="Google Shape;208;p16"/>
          <p:cNvCxnSpPr/>
          <p:nvPr/>
        </p:nvCxnSpPr>
        <p:spPr>
          <a:xfrm>
            <a:off x="0" y="428604"/>
            <a:ext cx="9144000" cy="1500"/>
          </a:xfrm>
          <a:prstGeom prst="straightConnector1">
            <a:avLst/>
          </a:prstGeom>
          <a:noFill/>
          <a:ln cap="flat" cmpd="sng" w="9525">
            <a:solidFill>
              <a:srgbClr val="FF0000"/>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p:nvPr/>
        </p:nvSpPr>
        <p:spPr>
          <a:xfrm>
            <a:off x="0" y="642918"/>
            <a:ext cx="9144000" cy="563231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 Fonction vital du SN = réception des informations sensorielles.</a:t>
            </a:r>
            <a:endParaRPr/>
          </a:p>
          <a:p>
            <a:pPr indent="0" lvl="0" marL="0" marR="0" rtl="0" algn="ctr">
              <a:lnSpc>
                <a:spcPct val="15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127000" lvl="0" marL="0" marR="0" rtl="0" algn="ctr">
              <a:lnSpc>
                <a:spcPct val="150000"/>
              </a:lnSpc>
              <a:spcBef>
                <a:spcPts val="0"/>
              </a:spcBef>
              <a:spcAft>
                <a:spcPts val="0"/>
              </a:spcAft>
              <a:buClr>
                <a:schemeClr val="dk1"/>
              </a:buClr>
              <a:buSzPts val="2000"/>
              <a:buFont typeface="Noto Sans Symbols"/>
              <a:buChar char="🡪"/>
            </a:pPr>
            <a:r>
              <a:rPr lang="fr-FR" sz="2000">
                <a:solidFill>
                  <a:schemeClr val="dk1"/>
                </a:solidFill>
                <a:latin typeface="Times New Roman"/>
                <a:ea typeface="Times New Roman"/>
                <a:cs typeface="Times New Roman"/>
                <a:sym typeface="Times New Roman"/>
              </a:rPr>
              <a:t> </a:t>
            </a:r>
            <a:r>
              <a:rPr b="1" lang="fr-FR" sz="2000">
                <a:solidFill>
                  <a:srgbClr val="FF0000"/>
                </a:solidFill>
                <a:latin typeface="Times New Roman"/>
                <a:ea typeface="Times New Roman"/>
                <a:cs typeface="Times New Roman"/>
                <a:sym typeface="Times New Roman"/>
              </a:rPr>
              <a:t>Terminaisons nerveuses sensorielles :</a:t>
            </a:r>
            <a:endParaRPr/>
          </a:p>
          <a:p>
            <a:pPr indent="-127000" lvl="0" marL="0" marR="0" rtl="0" algn="ctr">
              <a:lnSpc>
                <a:spcPct val="150000"/>
              </a:lnSpc>
              <a:spcBef>
                <a:spcPts val="0"/>
              </a:spcBef>
              <a:spcAft>
                <a:spcPts val="0"/>
              </a:spcAft>
              <a:buClr>
                <a:schemeClr val="dk1"/>
              </a:buClr>
              <a:buSzPts val="2000"/>
              <a:buFont typeface="Times New Roman"/>
              <a:buChar char="-"/>
            </a:pPr>
            <a:r>
              <a:rPr lang="fr-FR" sz="2000">
                <a:solidFill>
                  <a:schemeClr val="dk1"/>
                </a:solidFill>
                <a:latin typeface="Times New Roman"/>
                <a:ea typeface="Times New Roman"/>
                <a:cs typeface="Times New Roman"/>
                <a:sym typeface="Times New Roman"/>
              </a:rPr>
              <a:t> </a:t>
            </a:r>
            <a:r>
              <a:rPr b="1" lang="fr-FR" sz="2000">
                <a:solidFill>
                  <a:schemeClr val="dk1"/>
                </a:solidFill>
                <a:latin typeface="Times New Roman"/>
                <a:ea typeface="Times New Roman"/>
                <a:cs typeface="Times New Roman"/>
                <a:sym typeface="Times New Roman"/>
              </a:rPr>
              <a:t>Peau :</a:t>
            </a:r>
            <a:r>
              <a:rPr lang="fr-FR" sz="2000">
                <a:solidFill>
                  <a:schemeClr val="dk1"/>
                </a:solidFill>
                <a:latin typeface="Times New Roman"/>
                <a:ea typeface="Times New Roman"/>
                <a:cs typeface="Times New Roman"/>
                <a:sym typeface="Times New Roman"/>
              </a:rPr>
              <a:t> toucher, douleur, chaleur ;</a:t>
            </a:r>
            <a:endParaRPr/>
          </a:p>
          <a:p>
            <a:pPr indent="-127000" lvl="0" marL="0" marR="0" rtl="0" algn="ctr">
              <a:lnSpc>
                <a:spcPct val="150000"/>
              </a:lnSpc>
              <a:spcBef>
                <a:spcPts val="0"/>
              </a:spcBef>
              <a:spcAft>
                <a:spcPts val="0"/>
              </a:spcAft>
              <a:buClr>
                <a:schemeClr val="dk1"/>
              </a:buClr>
              <a:buSzPts val="2000"/>
              <a:buFont typeface="Times New Roman"/>
              <a:buChar char="-"/>
            </a:pPr>
            <a:r>
              <a:rPr lang="fr-FR" sz="2000">
                <a:solidFill>
                  <a:schemeClr val="dk1"/>
                </a:solidFill>
                <a:latin typeface="Times New Roman"/>
                <a:ea typeface="Times New Roman"/>
                <a:cs typeface="Times New Roman"/>
                <a:sym typeface="Times New Roman"/>
              </a:rPr>
              <a:t> </a:t>
            </a:r>
            <a:r>
              <a:rPr b="1" lang="fr-FR" sz="2000">
                <a:solidFill>
                  <a:schemeClr val="dk1"/>
                </a:solidFill>
                <a:latin typeface="Times New Roman"/>
                <a:ea typeface="Times New Roman"/>
                <a:cs typeface="Times New Roman"/>
                <a:sym typeface="Times New Roman"/>
              </a:rPr>
              <a:t>Tendon et muscles :</a:t>
            </a:r>
            <a:r>
              <a:rPr lang="fr-FR" sz="2000">
                <a:solidFill>
                  <a:schemeClr val="dk1"/>
                </a:solidFill>
                <a:latin typeface="Times New Roman"/>
                <a:ea typeface="Times New Roman"/>
                <a:cs typeface="Times New Roman"/>
                <a:sym typeface="Times New Roman"/>
              </a:rPr>
              <a:t> mouvement et position ;</a:t>
            </a:r>
            <a:endParaRPr/>
          </a:p>
          <a:p>
            <a:pPr indent="-127000" lvl="0" marL="0" marR="0" rtl="0" algn="ctr">
              <a:lnSpc>
                <a:spcPct val="150000"/>
              </a:lnSpc>
              <a:spcBef>
                <a:spcPts val="0"/>
              </a:spcBef>
              <a:spcAft>
                <a:spcPts val="0"/>
              </a:spcAft>
              <a:buClr>
                <a:schemeClr val="dk1"/>
              </a:buClr>
              <a:buSzPts val="2000"/>
              <a:buFont typeface="Times New Roman"/>
              <a:buChar char="-"/>
            </a:pPr>
            <a:r>
              <a:rPr lang="fr-FR" sz="2000">
                <a:solidFill>
                  <a:schemeClr val="dk1"/>
                </a:solidFill>
                <a:latin typeface="Times New Roman"/>
                <a:ea typeface="Times New Roman"/>
                <a:cs typeface="Times New Roman"/>
                <a:sym typeface="Times New Roman"/>
              </a:rPr>
              <a:t> </a:t>
            </a:r>
            <a:r>
              <a:rPr b="1" lang="fr-FR" sz="2000">
                <a:solidFill>
                  <a:schemeClr val="dk1"/>
                </a:solidFill>
                <a:latin typeface="Times New Roman"/>
                <a:ea typeface="Times New Roman"/>
                <a:cs typeface="Times New Roman"/>
                <a:sym typeface="Times New Roman"/>
              </a:rPr>
              <a:t>Organes chimiorécepteurs :</a:t>
            </a:r>
            <a:r>
              <a:rPr lang="fr-FR" sz="2000">
                <a:solidFill>
                  <a:schemeClr val="dk1"/>
                </a:solidFill>
                <a:latin typeface="Times New Roman"/>
                <a:ea typeface="Times New Roman"/>
                <a:cs typeface="Times New Roman"/>
                <a:sym typeface="Times New Roman"/>
              </a:rPr>
              <a:t> corps carotidien ; </a:t>
            </a:r>
            <a:endParaRPr/>
          </a:p>
          <a:p>
            <a:pPr indent="-127000" lvl="0" marL="0" marR="0" rtl="0" algn="ctr">
              <a:lnSpc>
                <a:spcPct val="150000"/>
              </a:lnSpc>
              <a:spcBef>
                <a:spcPts val="0"/>
              </a:spcBef>
              <a:spcAft>
                <a:spcPts val="0"/>
              </a:spcAft>
              <a:buClr>
                <a:schemeClr val="dk1"/>
              </a:buClr>
              <a:buSzPts val="2000"/>
              <a:buFont typeface="Times New Roman"/>
              <a:buChar char="-"/>
            </a:pPr>
            <a:r>
              <a:rPr lang="fr-FR" sz="2000">
                <a:solidFill>
                  <a:schemeClr val="dk1"/>
                </a:solidFill>
                <a:latin typeface="Times New Roman"/>
                <a:ea typeface="Times New Roman"/>
                <a:cs typeface="Times New Roman"/>
                <a:sym typeface="Times New Roman"/>
              </a:rPr>
              <a:t> </a:t>
            </a:r>
            <a:r>
              <a:rPr b="1" lang="fr-FR" sz="2000">
                <a:solidFill>
                  <a:schemeClr val="dk1"/>
                </a:solidFill>
                <a:latin typeface="Times New Roman"/>
                <a:ea typeface="Times New Roman"/>
                <a:cs typeface="Times New Roman"/>
                <a:sym typeface="Times New Roman"/>
              </a:rPr>
              <a:t>Terminaisons sensorielles de la langue :</a:t>
            </a:r>
            <a:r>
              <a:rPr lang="fr-FR" sz="2000">
                <a:solidFill>
                  <a:schemeClr val="dk1"/>
                </a:solidFill>
                <a:latin typeface="Times New Roman"/>
                <a:ea typeface="Times New Roman"/>
                <a:cs typeface="Times New Roman"/>
                <a:sym typeface="Times New Roman"/>
              </a:rPr>
              <a:t> gout ;</a:t>
            </a:r>
            <a:endParaRPr/>
          </a:p>
          <a:p>
            <a:pPr indent="-127000" lvl="0" marL="0" marR="0" rtl="0" algn="ctr">
              <a:lnSpc>
                <a:spcPct val="150000"/>
              </a:lnSpc>
              <a:spcBef>
                <a:spcPts val="0"/>
              </a:spcBef>
              <a:spcAft>
                <a:spcPts val="0"/>
              </a:spcAft>
              <a:buClr>
                <a:schemeClr val="dk1"/>
              </a:buClr>
              <a:buSzPts val="2000"/>
              <a:buFont typeface="Times New Roman"/>
              <a:buChar char="-"/>
            </a:pPr>
            <a:r>
              <a:rPr lang="fr-FR" sz="2000">
                <a:solidFill>
                  <a:schemeClr val="dk1"/>
                </a:solidFill>
                <a:latin typeface="Times New Roman"/>
                <a:ea typeface="Times New Roman"/>
                <a:cs typeface="Times New Roman"/>
                <a:sym typeface="Times New Roman"/>
              </a:rPr>
              <a:t> </a:t>
            </a:r>
            <a:r>
              <a:rPr b="1" lang="fr-FR" sz="2000">
                <a:solidFill>
                  <a:schemeClr val="dk1"/>
                </a:solidFill>
                <a:latin typeface="Times New Roman"/>
                <a:ea typeface="Times New Roman"/>
                <a:cs typeface="Times New Roman"/>
                <a:sym typeface="Times New Roman"/>
              </a:rPr>
              <a:t>Terminaisons sensorielles de la muqueuse olfactive :</a:t>
            </a:r>
            <a:r>
              <a:rPr lang="fr-FR" sz="2000">
                <a:solidFill>
                  <a:schemeClr val="dk1"/>
                </a:solidFill>
                <a:latin typeface="Times New Roman"/>
                <a:ea typeface="Times New Roman"/>
                <a:cs typeface="Times New Roman"/>
                <a:sym typeface="Times New Roman"/>
              </a:rPr>
              <a:t> odorat.</a:t>
            </a:r>
            <a:endParaRPr/>
          </a:p>
          <a:p>
            <a:pPr indent="0" lvl="0" marL="0" marR="0" rtl="0" algn="ctr">
              <a:lnSpc>
                <a:spcPct val="15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127000" lvl="0" marL="0" marR="0" rtl="0" algn="ctr">
              <a:lnSpc>
                <a:spcPct val="150000"/>
              </a:lnSpc>
              <a:spcBef>
                <a:spcPts val="0"/>
              </a:spcBef>
              <a:spcAft>
                <a:spcPts val="0"/>
              </a:spcAft>
              <a:buClr>
                <a:schemeClr val="dk1"/>
              </a:buClr>
              <a:buSzPts val="2000"/>
              <a:buFont typeface="Noto Sans Symbols"/>
              <a:buChar char="🡪"/>
            </a:pPr>
            <a:r>
              <a:rPr lang="fr-FR" sz="2000">
                <a:solidFill>
                  <a:schemeClr val="dk1"/>
                </a:solidFill>
                <a:latin typeface="Times New Roman"/>
                <a:ea typeface="Times New Roman"/>
                <a:cs typeface="Times New Roman"/>
                <a:sym typeface="Times New Roman"/>
              </a:rPr>
              <a:t> </a:t>
            </a:r>
            <a:r>
              <a:rPr b="1" lang="fr-FR" sz="2000">
                <a:solidFill>
                  <a:srgbClr val="FF0000"/>
                </a:solidFill>
                <a:latin typeface="Times New Roman"/>
                <a:ea typeface="Times New Roman"/>
                <a:cs typeface="Times New Roman"/>
                <a:sym typeface="Times New Roman"/>
              </a:rPr>
              <a:t>Organes sensoriels spécialisés :</a:t>
            </a:r>
            <a:endParaRPr/>
          </a:p>
          <a:p>
            <a:pPr indent="-127000" lvl="0" marL="0" marR="0" rtl="0" algn="ctr">
              <a:lnSpc>
                <a:spcPct val="150000"/>
              </a:lnSpc>
              <a:spcBef>
                <a:spcPts val="0"/>
              </a:spcBef>
              <a:spcAft>
                <a:spcPts val="0"/>
              </a:spcAft>
              <a:buClr>
                <a:schemeClr val="dk1"/>
              </a:buClr>
              <a:buSzPts val="2000"/>
              <a:buFont typeface="Times New Roman"/>
              <a:buChar char="-"/>
            </a:pPr>
            <a:r>
              <a:rPr lang="fr-FR" sz="2000">
                <a:solidFill>
                  <a:schemeClr val="dk1"/>
                </a:solidFill>
                <a:latin typeface="Times New Roman"/>
                <a:ea typeface="Times New Roman"/>
                <a:cs typeface="Times New Roman"/>
                <a:sym typeface="Times New Roman"/>
              </a:rPr>
              <a:t> </a:t>
            </a:r>
            <a:r>
              <a:rPr b="1" lang="fr-FR" sz="2000">
                <a:solidFill>
                  <a:schemeClr val="dk1"/>
                </a:solidFill>
                <a:latin typeface="Times New Roman"/>
                <a:ea typeface="Times New Roman"/>
                <a:cs typeface="Times New Roman"/>
                <a:sym typeface="Times New Roman"/>
              </a:rPr>
              <a:t>Oreille :</a:t>
            </a:r>
            <a:r>
              <a:rPr lang="fr-FR" sz="2000">
                <a:solidFill>
                  <a:schemeClr val="dk1"/>
                </a:solidFill>
                <a:latin typeface="Times New Roman"/>
                <a:ea typeface="Times New Roman"/>
                <a:cs typeface="Times New Roman"/>
                <a:sym typeface="Times New Roman"/>
              </a:rPr>
              <a:t> son, accélération et position ;</a:t>
            </a:r>
            <a:endParaRPr/>
          </a:p>
          <a:p>
            <a:pPr indent="-127000" lvl="0" marL="0" marR="0" rtl="0" algn="ctr">
              <a:lnSpc>
                <a:spcPct val="150000"/>
              </a:lnSpc>
              <a:spcBef>
                <a:spcPts val="0"/>
              </a:spcBef>
              <a:spcAft>
                <a:spcPts val="0"/>
              </a:spcAft>
              <a:buClr>
                <a:schemeClr val="dk1"/>
              </a:buClr>
              <a:buSzPts val="2000"/>
              <a:buFont typeface="Times New Roman"/>
              <a:buChar char="-"/>
            </a:pPr>
            <a:r>
              <a:rPr lang="fr-FR" sz="2000">
                <a:solidFill>
                  <a:schemeClr val="dk1"/>
                </a:solidFill>
                <a:latin typeface="Times New Roman"/>
                <a:ea typeface="Times New Roman"/>
                <a:cs typeface="Times New Roman"/>
                <a:sym typeface="Times New Roman"/>
              </a:rPr>
              <a:t> </a:t>
            </a:r>
            <a:r>
              <a:rPr b="1" lang="fr-FR" sz="2000">
                <a:solidFill>
                  <a:schemeClr val="dk1"/>
                </a:solidFill>
                <a:latin typeface="Times New Roman"/>
                <a:ea typeface="Times New Roman"/>
                <a:cs typeface="Times New Roman"/>
                <a:sym typeface="Times New Roman"/>
              </a:rPr>
              <a:t>Œil :</a:t>
            </a:r>
            <a:r>
              <a:rPr lang="fr-FR" sz="2000">
                <a:solidFill>
                  <a:schemeClr val="dk1"/>
                </a:solidFill>
                <a:latin typeface="Times New Roman"/>
                <a:ea typeface="Times New Roman"/>
                <a:cs typeface="Times New Roman"/>
                <a:sym typeface="Times New Roman"/>
              </a:rPr>
              <a:t> lumière.</a:t>
            </a:r>
            <a:endParaRPr sz="2000">
              <a:solidFill>
                <a:schemeClr val="dk1"/>
              </a:solidFill>
              <a:latin typeface="Times New Roman"/>
              <a:ea typeface="Times New Roman"/>
              <a:cs typeface="Times New Roman"/>
              <a:sym typeface="Times New Roman"/>
            </a:endParaRPr>
          </a:p>
        </p:txBody>
      </p:sp>
      <p:sp>
        <p:nvSpPr>
          <p:cNvPr id="94" name="Google Shape;94;p2"/>
          <p:cNvSpPr txBox="1"/>
          <p:nvPr/>
        </p:nvSpPr>
        <p:spPr>
          <a:xfrm>
            <a:off x="0" y="28494"/>
            <a:ext cx="914400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2200">
                <a:solidFill>
                  <a:schemeClr val="dk1"/>
                </a:solidFill>
                <a:latin typeface="Times New Roman"/>
                <a:ea typeface="Times New Roman"/>
                <a:cs typeface="Times New Roman"/>
                <a:sym typeface="Times New Roman"/>
              </a:rPr>
              <a:t>Introduction</a:t>
            </a:r>
            <a:endParaRPr b="1" sz="2200">
              <a:solidFill>
                <a:schemeClr val="dk1"/>
              </a:solidFill>
              <a:latin typeface="Times New Roman"/>
              <a:ea typeface="Times New Roman"/>
              <a:cs typeface="Times New Roman"/>
              <a:sym typeface="Times New Roman"/>
            </a:endParaRPr>
          </a:p>
        </p:txBody>
      </p:sp>
      <p:cxnSp>
        <p:nvCxnSpPr>
          <p:cNvPr id="95" name="Google Shape;95;p2"/>
          <p:cNvCxnSpPr/>
          <p:nvPr/>
        </p:nvCxnSpPr>
        <p:spPr>
          <a:xfrm>
            <a:off x="0" y="428604"/>
            <a:ext cx="9144000" cy="1588"/>
          </a:xfrm>
          <a:prstGeom prst="straightConnector1">
            <a:avLst/>
          </a:prstGeom>
          <a:noFill/>
          <a:ln cap="flat" cmpd="sng" w="9525">
            <a:solidFill>
              <a:srgbClr val="FF0000"/>
            </a:solidFill>
            <a:prstDash val="solid"/>
            <a:round/>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7"/>
          <p:cNvSpPr/>
          <p:nvPr/>
        </p:nvSpPr>
        <p:spPr>
          <a:xfrm>
            <a:off x="0" y="485276"/>
            <a:ext cx="9144000" cy="617996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fr-FR" sz="1900">
                <a:solidFill>
                  <a:schemeClr val="dk1"/>
                </a:solidFill>
                <a:latin typeface="Times New Roman"/>
                <a:ea typeface="Times New Roman"/>
                <a:cs typeface="Times New Roman"/>
                <a:sym typeface="Times New Roman"/>
              </a:rPr>
              <a:t>À chaque site, les microvillosités des cellules ciliées sont intégrées dans une matrice gélatineuse, qui se déplace en fonction du stimulus qu'elle détecte. </a:t>
            </a:r>
            <a:endParaRPr/>
          </a:p>
          <a:p>
            <a:pPr indent="0" lvl="0" marL="0" marR="0" rtl="0" algn="ctr">
              <a:lnSpc>
                <a:spcPct val="150000"/>
              </a:lnSpc>
              <a:spcBef>
                <a:spcPts val="0"/>
              </a:spcBef>
              <a:spcAft>
                <a:spcPts val="0"/>
              </a:spcAft>
              <a:buNone/>
            </a:pPr>
            <a:r>
              <a:t/>
            </a:r>
            <a:endParaRPr sz="19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1900">
                <a:solidFill>
                  <a:schemeClr val="dk1"/>
                </a:solidFill>
                <a:latin typeface="Times New Roman"/>
                <a:ea typeface="Times New Roman"/>
                <a:cs typeface="Times New Roman"/>
                <a:sym typeface="Times New Roman"/>
              </a:rPr>
              <a:t>Le mouvement des microvillosités vers la rangée la plus haute excite (dépolarise) la membrane des cellules ciliées, tandis que le mouvement vers la rangée la plus courte l'inhibe (hyper-polarise).</a:t>
            </a:r>
            <a:endParaRPr/>
          </a:p>
          <a:p>
            <a:pPr indent="0" lvl="0" marL="0" marR="0" rtl="0" algn="ctr">
              <a:lnSpc>
                <a:spcPct val="150000"/>
              </a:lnSpc>
              <a:spcBef>
                <a:spcPts val="0"/>
              </a:spcBef>
              <a:spcAft>
                <a:spcPts val="0"/>
              </a:spcAft>
              <a:buNone/>
            </a:pPr>
            <a:r>
              <a:t/>
            </a:r>
            <a:endParaRPr sz="19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1900">
                <a:solidFill>
                  <a:schemeClr val="dk1"/>
                </a:solidFill>
                <a:latin typeface="Times New Roman"/>
                <a:ea typeface="Times New Roman"/>
                <a:cs typeface="Times New Roman"/>
                <a:sym typeface="Times New Roman"/>
              </a:rPr>
              <a:t>Les cellules ciliées sont disposées dans différentes parties du labyrinthe membraneux afin de détecter les mouvements générés par différentes causes.</a:t>
            </a:r>
            <a:endParaRPr/>
          </a:p>
          <a:p>
            <a:pPr indent="0" lvl="0" marL="0" marR="0" rtl="0" algn="ctr">
              <a:lnSpc>
                <a:spcPct val="150000"/>
              </a:lnSpc>
              <a:spcBef>
                <a:spcPts val="0"/>
              </a:spcBef>
              <a:spcAft>
                <a:spcPts val="0"/>
              </a:spcAft>
              <a:buNone/>
            </a:pPr>
            <a:r>
              <a:t/>
            </a:r>
            <a:endParaRPr sz="19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1900">
                <a:solidFill>
                  <a:schemeClr val="dk1"/>
                </a:solidFill>
                <a:latin typeface="Times New Roman"/>
                <a:ea typeface="Times New Roman"/>
                <a:cs typeface="Times New Roman"/>
                <a:sym typeface="Times New Roman"/>
              </a:rPr>
              <a:t>Des cellules de soutien entourent les cellules ciliées et s'y ancrent à leur sommet par des jonctions serrées. Ces jonctions maintiennent des gradients ioniques entre l'endolymphe et le liquide extracellulaire autour des cellules, les gradients étant inversés lors de la dépolarisation.</a:t>
            </a:r>
            <a:endParaRPr/>
          </a:p>
        </p:txBody>
      </p:sp>
      <p:sp>
        <p:nvSpPr>
          <p:cNvPr id="214" name="Google Shape;214;p17"/>
          <p:cNvSpPr txBox="1"/>
          <p:nvPr/>
        </p:nvSpPr>
        <p:spPr>
          <a:xfrm>
            <a:off x="0" y="28494"/>
            <a:ext cx="914400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2200">
                <a:solidFill>
                  <a:srgbClr val="FF0000"/>
                </a:solidFill>
                <a:latin typeface="Times New Roman"/>
                <a:ea typeface="Times New Roman"/>
                <a:cs typeface="Times New Roman"/>
                <a:sym typeface="Times New Roman"/>
              </a:rPr>
              <a:t>Physiologie</a:t>
            </a:r>
            <a:endParaRPr b="1" sz="2200">
              <a:solidFill>
                <a:srgbClr val="FF0000"/>
              </a:solidFill>
              <a:latin typeface="Times New Roman"/>
              <a:ea typeface="Times New Roman"/>
              <a:cs typeface="Times New Roman"/>
              <a:sym typeface="Times New Roman"/>
            </a:endParaRPr>
          </a:p>
        </p:txBody>
      </p:sp>
      <p:cxnSp>
        <p:nvCxnSpPr>
          <p:cNvPr id="215" name="Google Shape;215;p17"/>
          <p:cNvCxnSpPr/>
          <p:nvPr/>
        </p:nvCxnSpPr>
        <p:spPr>
          <a:xfrm>
            <a:off x="0" y="428604"/>
            <a:ext cx="9144000" cy="1588"/>
          </a:xfrm>
          <a:prstGeom prst="straightConnector1">
            <a:avLst/>
          </a:prstGeom>
          <a:noFill/>
          <a:ln cap="flat" cmpd="sng" w="9525">
            <a:solidFill>
              <a:srgbClr val="FF0000"/>
            </a:solidFill>
            <a:prstDash val="solid"/>
            <a:round/>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8"/>
          <p:cNvSpPr/>
          <p:nvPr/>
        </p:nvSpPr>
        <p:spPr>
          <a:xfrm>
            <a:off x="0" y="597314"/>
            <a:ext cx="9144000" cy="512448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fr-FR" sz="1800">
                <a:solidFill>
                  <a:schemeClr val="dk1"/>
                </a:solidFill>
                <a:latin typeface="Times New Roman"/>
                <a:ea typeface="Times New Roman"/>
                <a:cs typeface="Times New Roman"/>
                <a:sym typeface="Times New Roman"/>
              </a:rPr>
              <a:t>Le son est détecté dans l'oreille interne par l'organe de Corti dans le canal cochléaire.</a:t>
            </a:r>
            <a:endParaRPr/>
          </a:p>
          <a:p>
            <a:pPr indent="0" lvl="0" marL="0" marR="0" rtl="0" algn="ctr">
              <a:lnSpc>
                <a:spcPct val="15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Le canal cochléaire est un diverticule tubulaire à extrémité aveugle rempli d'endolymphe. </a:t>
            </a:r>
            <a:endParaRPr/>
          </a:p>
          <a:p>
            <a:pPr indent="0" lvl="0" marL="0" marR="0" rtl="0" algn="ctr">
              <a:lnSpc>
                <a:spcPct val="15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Il effectue 2 tours et trois quarts à l'intérieur de la cochlée osseuse en forme de spirale dans l'os temporal et est comprimé entre deux autres espaces tubulaires, les cavités vestibulaire et tympanique, qui sont remplis de périlymphe.</a:t>
            </a:r>
            <a:endParaRPr/>
          </a:p>
          <a:p>
            <a:pPr indent="0" lvl="0" marL="0" marR="0" rtl="0" algn="ctr">
              <a:lnSpc>
                <a:spcPct val="15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Dans le canal cochléaire se trouve l'organe de Corti, qui est une adaptation spéciale des cellules épithéliales qui tapissent le canal cochléaire et détecte les vibrations sonores.</a:t>
            </a:r>
            <a:endParaRPr/>
          </a:p>
        </p:txBody>
      </p:sp>
      <p:sp>
        <p:nvSpPr>
          <p:cNvPr id="221" name="Google Shape;221;p18"/>
          <p:cNvSpPr txBox="1"/>
          <p:nvPr/>
        </p:nvSpPr>
        <p:spPr>
          <a:xfrm>
            <a:off x="0" y="28494"/>
            <a:ext cx="914400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2200">
                <a:solidFill>
                  <a:srgbClr val="FF0000"/>
                </a:solidFill>
                <a:latin typeface="Times New Roman"/>
                <a:ea typeface="Times New Roman"/>
                <a:cs typeface="Times New Roman"/>
                <a:sym typeface="Times New Roman"/>
              </a:rPr>
              <a:t>Physiologie </a:t>
            </a:r>
            <a:endParaRPr b="1" sz="2200">
              <a:solidFill>
                <a:srgbClr val="FF0000"/>
              </a:solidFill>
              <a:latin typeface="Times New Roman"/>
              <a:ea typeface="Times New Roman"/>
              <a:cs typeface="Times New Roman"/>
              <a:sym typeface="Times New Roman"/>
            </a:endParaRPr>
          </a:p>
        </p:txBody>
      </p:sp>
      <p:cxnSp>
        <p:nvCxnSpPr>
          <p:cNvPr id="222" name="Google Shape;222;p18"/>
          <p:cNvCxnSpPr/>
          <p:nvPr/>
        </p:nvCxnSpPr>
        <p:spPr>
          <a:xfrm>
            <a:off x="0" y="428604"/>
            <a:ext cx="9144000" cy="1588"/>
          </a:xfrm>
          <a:prstGeom prst="straightConnector1">
            <a:avLst/>
          </a:prstGeom>
          <a:noFill/>
          <a:ln cap="flat" cmpd="sng" w="9525">
            <a:solidFill>
              <a:srgbClr val="FF0000"/>
            </a:solidFill>
            <a:prstDash val="solid"/>
            <a:round/>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descr="https://webapps.fundp.ac.be/umdb/histohuma/histohuma/img/tmp/xvi_13.jpg" id="227" name="Google Shape;227;p1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8" name="Google Shape;228;p19"/>
          <p:cNvSpPr/>
          <p:nvPr/>
        </p:nvSpPr>
        <p:spPr>
          <a:xfrm>
            <a:off x="4681570" y="785794"/>
            <a:ext cx="4572000" cy="51153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En 1, la cavité (la rampe) tympanique ; en 2 la cavité vestibulaire. Le canal cochléaire, en 3, de forme triangulaire est délimité par la lame spirale osseuse (7), qui se prolonge par la membrane basilaire (8). Sur la face supérieure, en 4, la membrane de Reissner. En 9, le ligament spirale externe, recouvert en 5 par la strie vasculaire et formant, en 6, le bourrelet du ligament spiral. En 10, l’organe de Corti. En 11, le faisceau nerveux.</a:t>
            </a:r>
            <a:endParaRPr sz="2000">
              <a:solidFill>
                <a:schemeClr val="dk1"/>
              </a:solidFill>
              <a:latin typeface="Times New Roman"/>
              <a:ea typeface="Times New Roman"/>
              <a:cs typeface="Times New Roman"/>
              <a:sym typeface="Times New Roman"/>
            </a:endParaRPr>
          </a:p>
        </p:txBody>
      </p:sp>
      <p:grpSp>
        <p:nvGrpSpPr>
          <p:cNvPr id="229" name="Google Shape;229;p19"/>
          <p:cNvGrpSpPr/>
          <p:nvPr/>
        </p:nvGrpSpPr>
        <p:grpSpPr>
          <a:xfrm>
            <a:off x="28542" y="47648"/>
            <a:ext cx="4464000" cy="6768000"/>
            <a:chOff x="71406" y="47648"/>
            <a:chExt cx="4381500" cy="6667500"/>
          </a:xfrm>
        </p:grpSpPr>
        <p:pic>
          <p:nvPicPr>
            <p:cNvPr descr="https://webapps.fundp.ac.be/umdb/histohuma/histohuma/img/tmp/xvi_07.jpg" id="230" name="Google Shape;230;p19"/>
            <p:cNvPicPr preferRelativeResize="0"/>
            <p:nvPr/>
          </p:nvPicPr>
          <p:blipFill rotWithShape="1">
            <a:blip r:embed="rId3">
              <a:alphaModFix/>
            </a:blip>
            <a:srcRect b="0" l="0" r="0" t="0"/>
            <a:stretch/>
          </p:blipFill>
          <p:spPr>
            <a:xfrm>
              <a:off x="71406" y="47648"/>
              <a:ext cx="4381500" cy="6667500"/>
            </a:xfrm>
            <a:prstGeom prst="rect">
              <a:avLst/>
            </a:prstGeom>
            <a:noFill/>
            <a:ln>
              <a:noFill/>
            </a:ln>
          </p:spPr>
        </p:pic>
        <p:sp>
          <p:nvSpPr>
            <p:cNvPr id="231" name="Google Shape;231;p19"/>
            <p:cNvSpPr txBox="1"/>
            <p:nvPr/>
          </p:nvSpPr>
          <p:spPr>
            <a:xfrm>
              <a:off x="214282" y="2786058"/>
              <a:ext cx="39305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3200">
                  <a:solidFill>
                    <a:schemeClr val="dk1"/>
                  </a:solidFill>
                  <a:latin typeface="Calibri"/>
                  <a:ea typeface="Calibri"/>
                  <a:cs typeface="Calibri"/>
                  <a:sym typeface="Calibri"/>
                </a:rPr>
                <a:t>9</a:t>
              </a:r>
              <a:endParaRPr b="1" sz="3200">
                <a:solidFill>
                  <a:schemeClr val="dk1"/>
                </a:solidFill>
                <a:latin typeface="Calibri"/>
                <a:ea typeface="Calibri"/>
                <a:cs typeface="Calibri"/>
                <a:sym typeface="Calibri"/>
              </a:endParaRPr>
            </a:p>
          </p:txBody>
        </p:sp>
        <p:sp>
          <p:nvSpPr>
            <p:cNvPr id="232" name="Google Shape;232;p19"/>
            <p:cNvSpPr txBox="1"/>
            <p:nvPr/>
          </p:nvSpPr>
          <p:spPr>
            <a:xfrm>
              <a:off x="1795842" y="3214686"/>
              <a:ext cx="41870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800">
                  <a:solidFill>
                    <a:schemeClr val="dk1"/>
                  </a:solidFill>
                  <a:latin typeface="Calibri"/>
                  <a:ea typeface="Calibri"/>
                  <a:cs typeface="Calibri"/>
                  <a:sym typeface="Calibri"/>
                </a:rPr>
                <a:t>10</a:t>
              </a:r>
              <a:endParaRPr b="1" sz="1800">
                <a:solidFill>
                  <a:schemeClr val="dk1"/>
                </a:solidFill>
                <a:latin typeface="Calibri"/>
                <a:ea typeface="Calibri"/>
                <a:cs typeface="Calibri"/>
                <a:sym typeface="Calibri"/>
              </a:endParaRPr>
            </a:p>
          </p:txBody>
        </p:sp>
        <p:sp>
          <p:nvSpPr>
            <p:cNvPr id="233" name="Google Shape;233;p19"/>
            <p:cNvSpPr txBox="1"/>
            <p:nvPr/>
          </p:nvSpPr>
          <p:spPr>
            <a:xfrm>
              <a:off x="3357554" y="3702610"/>
              <a:ext cx="41870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800">
                  <a:solidFill>
                    <a:schemeClr val="dk1"/>
                  </a:solidFill>
                  <a:latin typeface="Calibri"/>
                  <a:ea typeface="Calibri"/>
                  <a:cs typeface="Calibri"/>
                  <a:sym typeface="Calibri"/>
                </a:rPr>
                <a:t>11</a:t>
              </a:r>
              <a:endParaRPr b="1" sz="1800">
                <a:solidFill>
                  <a:schemeClr val="dk1"/>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0"/>
          <p:cNvSpPr/>
          <p:nvPr/>
        </p:nvSpPr>
        <p:spPr>
          <a:xfrm>
            <a:off x="0" y="814029"/>
            <a:ext cx="9144000" cy="2400657"/>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fr-FR" sz="2000">
                <a:solidFill>
                  <a:schemeClr val="dk1"/>
                </a:solidFill>
                <a:latin typeface="Times New Roman"/>
                <a:ea typeface="Times New Roman"/>
                <a:cs typeface="Times New Roman"/>
                <a:sym typeface="Times New Roman"/>
              </a:rPr>
              <a:t>La gravité (g) et la position statique sont détectées par les cellules ciliées de la macula de l'utricule et de la macula du saccule.</a:t>
            </a:r>
            <a:endParaRPr/>
          </a:p>
          <a:p>
            <a:pPr indent="0" lvl="0" marL="0" marR="0" rtl="0" algn="ctr">
              <a:lnSpc>
                <a:spcPct val="15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La macula de l'utricule se trouve dans le plan horizontal, tandis que la macula du saccule se trouve dans le plan vertical perpendiculaire à la macula de l'utricule.</a:t>
            </a:r>
            <a:endParaRPr/>
          </a:p>
        </p:txBody>
      </p:sp>
      <p:sp>
        <p:nvSpPr>
          <p:cNvPr id="239" name="Google Shape;239;p20"/>
          <p:cNvSpPr txBox="1"/>
          <p:nvPr/>
        </p:nvSpPr>
        <p:spPr>
          <a:xfrm>
            <a:off x="0" y="28494"/>
            <a:ext cx="914400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2200">
                <a:solidFill>
                  <a:srgbClr val="FF0000"/>
                </a:solidFill>
                <a:latin typeface="Times New Roman"/>
                <a:ea typeface="Times New Roman"/>
                <a:cs typeface="Times New Roman"/>
                <a:sym typeface="Times New Roman"/>
              </a:rPr>
              <a:t>Physiologie</a:t>
            </a:r>
            <a:endParaRPr b="1" sz="2200">
              <a:solidFill>
                <a:srgbClr val="FF0000"/>
              </a:solidFill>
              <a:latin typeface="Times New Roman"/>
              <a:ea typeface="Times New Roman"/>
              <a:cs typeface="Times New Roman"/>
              <a:sym typeface="Times New Roman"/>
            </a:endParaRPr>
          </a:p>
        </p:txBody>
      </p:sp>
      <p:cxnSp>
        <p:nvCxnSpPr>
          <p:cNvPr id="240" name="Google Shape;240;p20"/>
          <p:cNvCxnSpPr/>
          <p:nvPr/>
        </p:nvCxnSpPr>
        <p:spPr>
          <a:xfrm>
            <a:off x="0" y="428604"/>
            <a:ext cx="9144000" cy="1588"/>
          </a:xfrm>
          <a:prstGeom prst="straightConnector1">
            <a:avLst/>
          </a:prstGeom>
          <a:noFill/>
          <a:ln cap="flat" cmpd="sng" w="9525">
            <a:solidFill>
              <a:srgbClr val="FF0000"/>
            </a:solidFill>
            <a:prstDash val="solid"/>
            <a:round/>
            <a:headEnd len="sm" w="sm" type="none"/>
            <a:tailEnd len="sm" w="sm"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descr="https://webapps.fundp.ac.be/umdb/histohuma/histohuma/img/tmp/xvi_13.jpg" id="245" name="Google Shape;245;p2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https://webapps.fundp.ac.be/umdb/histohuma/histohuma/img/tmp/xvi_02.jpg" id="246" name="Google Shape;246;p21"/>
          <p:cNvPicPr preferRelativeResize="0"/>
          <p:nvPr/>
        </p:nvPicPr>
        <p:blipFill rotWithShape="1">
          <a:blip r:embed="rId3">
            <a:alphaModFix/>
          </a:blip>
          <a:srcRect b="0" l="0" r="0" t="0"/>
          <a:stretch/>
        </p:blipFill>
        <p:spPr>
          <a:xfrm>
            <a:off x="43784" y="128566"/>
            <a:ext cx="9043064" cy="5567936"/>
          </a:xfrm>
          <a:prstGeom prst="rect">
            <a:avLst/>
          </a:prstGeom>
          <a:noFill/>
          <a:ln>
            <a:noFill/>
          </a:ln>
        </p:spPr>
      </p:pic>
      <p:sp>
        <p:nvSpPr>
          <p:cNvPr id="247" name="Google Shape;247;p21"/>
          <p:cNvSpPr/>
          <p:nvPr/>
        </p:nvSpPr>
        <p:spPr>
          <a:xfrm>
            <a:off x="0" y="5777528"/>
            <a:ext cx="9144000" cy="96949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fr-FR" sz="1900">
                <a:solidFill>
                  <a:schemeClr val="dk1"/>
                </a:solidFill>
                <a:latin typeface="Times New Roman"/>
                <a:ea typeface="Times New Roman"/>
                <a:cs typeface="Times New Roman"/>
                <a:sym typeface="Times New Roman"/>
              </a:rPr>
              <a:t>Utricule. </a:t>
            </a:r>
            <a:r>
              <a:rPr lang="fr-FR" sz="1900">
                <a:solidFill>
                  <a:schemeClr val="dk1"/>
                </a:solidFill>
                <a:latin typeface="Times New Roman"/>
                <a:ea typeface="Times New Roman"/>
                <a:cs typeface="Times New Roman"/>
                <a:sym typeface="Times New Roman"/>
              </a:rPr>
              <a:t>L'oreille interne comprend, en 2, le labyrinthe membraneux, rempli d'endolymphe. Il est logé, en 1, dans le labyrinthe osseux. En 3, entre ces deux labyrinthes, subsiste un espace, appelé espace péri-lymphatique, rempli de périlymphe. En 4, la tache acoustique.</a:t>
            </a:r>
            <a:endParaRPr sz="1900">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2"/>
          <p:cNvSpPr/>
          <p:nvPr/>
        </p:nvSpPr>
        <p:spPr>
          <a:xfrm>
            <a:off x="0" y="597314"/>
            <a:ext cx="9144000" cy="517064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Chaque </a:t>
            </a:r>
            <a:r>
              <a:rPr b="1" lang="fr-FR" sz="2000">
                <a:solidFill>
                  <a:schemeClr val="dk1"/>
                </a:solidFill>
                <a:latin typeface="Times New Roman"/>
                <a:ea typeface="Times New Roman"/>
                <a:cs typeface="Times New Roman"/>
                <a:sym typeface="Times New Roman"/>
              </a:rPr>
              <a:t>macula</a:t>
            </a:r>
            <a:r>
              <a:rPr lang="fr-FR" sz="2000">
                <a:solidFill>
                  <a:schemeClr val="dk1"/>
                </a:solidFill>
                <a:latin typeface="Times New Roman"/>
                <a:ea typeface="Times New Roman"/>
                <a:cs typeface="Times New Roman"/>
                <a:sym typeface="Times New Roman"/>
              </a:rPr>
              <a:t> est histologiquement identique et est composée des trois types cellulaires suivants :</a:t>
            </a:r>
            <a:endParaRPr/>
          </a:p>
          <a:p>
            <a:pPr indent="0" lvl="0" marL="0" marR="0" rtl="0" algn="ctr">
              <a:lnSpc>
                <a:spcPct val="15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 </a:t>
            </a:r>
            <a:r>
              <a:rPr b="1" lang="fr-FR" sz="2000">
                <a:solidFill>
                  <a:schemeClr val="dk1"/>
                </a:solidFill>
                <a:latin typeface="Times New Roman"/>
                <a:ea typeface="Times New Roman"/>
                <a:cs typeface="Times New Roman"/>
                <a:sym typeface="Times New Roman"/>
              </a:rPr>
              <a:t>Cellules de soutien</a:t>
            </a:r>
            <a:r>
              <a:rPr lang="fr-FR" sz="2000">
                <a:solidFill>
                  <a:schemeClr val="dk1"/>
                </a:solidFill>
                <a:latin typeface="Times New Roman"/>
                <a:ea typeface="Times New Roman"/>
                <a:cs typeface="Times New Roman"/>
                <a:sym typeface="Times New Roman"/>
              </a:rPr>
              <a:t> (cellules sustentaculaires), qui sont des cellules cylindriques avec de courtes microvillosités apicales.</a:t>
            </a:r>
            <a:endParaRPr/>
          </a:p>
          <a:p>
            <a:pPr indent="0" lvl="0" marL="0" marR="0" rtl="0" algn="ctr">
              <a:lnSpc>
                <a:spcPct val="15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 </a:t>
            </a:r>
            <a:r>
              <a:rPr b="1" lang="fr-FR" sz="2000">
                <a:solidFill>
                  <a:schemeClr val="dk1"/>
                </a:solidFill>
                <a:latin typeface="Times New Roman"/>
                <a:ea typeface="Times New Roman"/>
                <a:cs typeface="Times New Roman"/>
                <a:sym typeface="Times New Roman"/>
              </a:rPr>
              <a:t>Cellules ciliées de type I</a:t>
            </a:r>
            <a:r>
              <a:rPr lang="fr-FR" sz="2000">
                <a:solidFill>
                  <a:schemeClr val="dk1"/>
                </a:solidFill>
                <a:latin typeface="Times New Roman"/>
                <a:ea typeface="Times New Roman"/>
                <a:cs typeface="Times New Roman"/>
                <a:sym typeface="Times New Roman"/>
              </a:rPr>
              <a:t>, de forme polygonale et entourées d'un réseau de terminaisons nerveuses afférentes et efférentes.</a:t>
            </a:r>
            <a:endParaRPr/>
          </a:p>
          <a:p>
            <a:pPr indent="0" lvl="0" marL="0" marR="0" rtl="0" algn="ctr">
              <a:lnSpc>
                <a:spcPct val="15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 </a:t>
            </a:r>
            <a:r>
              <a:rPr b="1" lang="fr-FR" sz="2000">
                <a:solidFill>
                  <a:schemeClr val="dk1"/>
                </a:solidFill>
                <a:latin typeface="Times New Roman"/>
                <a:ea typeface="Times New Roman"/>
                <a:cs typeface="Times New Roman"/>
                <a:sym typeface="Times New Roman"/>
              </a:rPr>
              <a:t>Cellules ciliées de type II</a:t>
            </a:r>
            <a:r>
              <a:rPr lang="fr-FR" sz="2000">
                <a:solidFill>
                  <a:schemeClr val="dk1"/>
                </a:solidFill>
                <a:latin typeface="Times New Roman"/>
                <a:ea typeface="Times New Roman"/>
                <a:cs typeface="Times New Roman"/>
                <a:sym typeface="Times New Roman"/>
              </a:rPr>
              <a:t>, de forme cylindrique, avec des terminaisons nerveuses afférentes et efférentes synaptiques basales.</a:t>
            </a:r>
            <a:endParaRPr/>
          </a:p>
        </p:txBody>
      </p:sp>
      <p:sp>
        <p:nvSpPr>
          <p:cNvPr id="253" name="Google Shape;253;p22"/>
          <p:cNvSpPr txBox="1"/>
          <p:nvPr/>
        </p:nvSpPr>
        <p:spPr>
          <a:xfrm>
            <a:off x="0" y="28494"/>
            <a:ext cx="914400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2200">
                <a:solidFill>
                  <a:srgbClr val="FF0000"/>
                </a:solidFill>
                <a:latin typeface="Times New Roman"/>
                <a:ea typeface="Times New Roman"/>
                <a:cs typeface="Times New Roman"/>
                <a:sym typeface="Times New Roman"/>
              </a:rPr>
              <a:t>Histologie</a:t>
            </a:r>
            <a:endParaRPr b="1" sz="2200">
              <a:solidFill>
                <a:srgbClr val="FF0000"/>
              </a:solidFill>
              <a:latin typeface="Times New Roman"/>
              <a:ea typeface="Times New Roman"/>
              <a:cs typeface="Times New Roman"/>
              <a:sym typeface="Times New Roman"/>
            </a:endParaRPr>
          </a:p>
        </p:txBody>
      </p:sp>
      <p:cxnSp>
        <p:nvCxnSpPr>
          <p:cNvPr id="254" name="Google Shape;254;p22"/>
          <p:cNvCxnSpPr/>
          <p:nvPr/>
        </p:nvCxnSpPr>
        <p:spPr>
          <a:xfrm>
            <a:off x="0" y="428604"/>
            <a:ext cx="9144000" cy="1588"/>
          </a:xfrm>
          <a:prstGeom prst="straightConnector1">
            <a:avLst/>
          </a:prstGeom>
          <a:noFill/>
          <a:ln cap="flat" cmpd="sng" w="9525">
            <a:solidFill>
              <a:srgbClr val="FF0000"/>
            </a:solidFill>
            <a:prstDash val="solid"/>
            <a:round/>
            <a:headEnd len="sm" w="sm" type="none"/>
            <a:tailEnd len="sm" w="sm"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3"/>
          <p:cNvSpPr/>
          <p:nvPr/>
        </p:nvSpPr>
        <p:spPr>
          <a:xfrm>
            <a:off x="0" y="5586257"/>
            <a:ext cx="9144000"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fr-FR" sz="1800">
                <a:solidFill>
                  <a:schemeClr val="dk1"/>
                </a:solidFill>
                <a:latin typeface="Times New Roman"/>
                <a:ea typeface="Times New Roman"/>
                <a:cs typeface="Times New Roman"/>
                <a:sym typeface="Times New Roman"/>
              </a:rPr>
              <a:t>Macula.</a:t>
            </a:r>
            <a:r>
              <a:rPr lang="fr-FR" sz="1800">
                <a:solidFill>
                  <a:schemeClr val="dk1"/>
                </a:solidFill>
                <a:latin typeface="Times New Roman"/>
                <a:ea typeface="Times New Roman"/>
                <a:cs typeface="Times New Roman"/>
                <a:sym typeface="Times New Roman"/>
              </a:rPr>
              <a:t> Sur cette image, les stéréocils des cellules ciliées de la macula sont incrustés dans la membrane otolithique. Les otolithes sont visibles sous la forme de nombreuses particules colorées en violet. Les stéréocils apparaissent sous forme de touffes roses provenant de la surface cellulaire. Les cellules de support apparaissent comme une feuille épithéliale.</a:t>
            </a:r>
            <a:endParaRPr/>
          </a:p>
        </p:txBody>
      </p:sp>
      <p:pic>
        <p:nvPicPr>
          <p:cNvPr id="260" name="Google Shape;260;p23"/>
          <p:cNvPicPr preferRelativeResize="0"/>
          <p:nvPr/>
        </p:nvPicPr>
        <p:blipFill rotWithShape="1">
          <a:blip r:embed="rId3">
            <a:alphaModFix/>
          </a:blip>
          <a:srcRect b="0" l="0" r="0" t="0"/>
          <a:stretch/>
        </p:blipFill>
        <p:spPr>
          <a:xfrm>
            <a:off x="85694" y="42840"/>
            <a:ext cx="8991925" cy="5508000"/>
          </a:xfrm>
          <a:prstGeom prst="rect">
            <a:avLst/>
          </a:prstGeom>
          <a:noFill/>
          <a:ln cap="flat" cmpd="sng" w="9525">
            <a:solidFill>
              <a:srgbClr val="FF0000"/>
            </a:solidFill>
            <a:prstDash val="solid"/>
            <a:miter lim="800000"/>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4"/>
          <p:cNvSpPr/>
          <p:nvPr/>
        </p:nvSpPr>
        <p:spPr>
          <a:xfrm>
            <a:off x="0" y="928245"/>
            <a:ext cx="9144000" cy="326865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Sur leur surface apicale, ces cellules ciliées possèdent un seul vrai cil appelé kinocil, qui est situé juste derrière la plus haute rangée de stéréocils.</a:t>
            </a:r>
            <a:endParaRPr/>
          </a:p>
          <a:p>
            <a:pPr indent="0" lvl="0" marL="0" marR="0" rtl="0" algn="ctr">
              <a:lnSpc>
                <a:spcPct val="15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Les stéréocils et le kinocil de chaque cellule ciliée sont incrustés dans une plaque gélatineuse de matrice extracellulaire appelée membrane otolithique, qui est suspendue dans l'endolymphe. Cette membrane est recouverte de nombreuses petites particules composées de protéines et de carbonate de calcium (otolithes).</a:t>
            </a:r>
            <a:endParaRPr/>
          </a:p>
        </p:txBody>
      </p:sp>
      <p:cxnSp>
        <p:nvCxnSpPr>
          <p:cNvPr id="266" name="Google Shape;266;p24"/>
          <p:cNvCxnSpPr/>
          <p:nvPr/>
        </p:nvCxnSpPr>
        <p:spPr>
          <a:xfrm>
            <a:off x="0" y="428604"/>
            <a:ext cx="9144000" cy="1588"/>
          </a:xfrm>
          <a:prstGeom prst="straightConnector1">
            <a:avLst/>
          </a:prstGeom>
          <a:noFill/>
          <a:ln cap="flat" cmpd="sng" w="9525">
            <a:solidFill>
              <a:srgbClr val="FF0000"/>
            </a:solidFill>
            <a:prstDash val="solid"/>
            <a:round/>
            <a:headEnd len="sm" w="sm" type="none"/>
            <a:tailEnd len="sm" w="sm"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5"/>
          <p:cNvSpPr/>
          <p:nvPr/>
        </p:nvSpPr>
        <p:spPr>
          <a:xfrm>
            <a:off x="0" y="571480"/>
            <a:ext cx="9144000" cy="517064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fr-FR" sz="2000">
                <a:solidFill>
                  <a:schemeClr val="dk1"/>
                </a:solidFill>
                <a:latin typeface="Times New Roman"/>
                <a:ea typeface="Times New Roman"/>
                <a:cs typeface="Times New Roman"/>
                <a:sym typeface="Times New Roman"/>
              </a:rPr>
              <a:t>L'accélération et le mouvement sont détectés par les cellules ciliées dans les ampoules à l'extrémité des canaux semi-circulaires.</a:t>
            </a:r>
            <a:endParaRPr/>
          </a:p>
          <a:p>
            <a:pPr indent="0" lvl="0" marL="0" marR="0" rtl="0" algn="ctr">
              <a:lnSpc>
                <a:spcPct val="15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Il y a trois canaux semi-circulaires, qui prennent des positions postérieure, supérieure et horizontale.</a:t>
            </a:r>
            <a:endParaRPr/>
          </a:p>
          <a:p>
            <a:pPr indent="0" lvl="0" marL="0" marR="0" rtl="0" algn="ctr">
              <a:lnSpc>
                <a:spcPct val="15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Chaque ampoule est une région dilatée de 1 mm de long du labyrinthe membraneux et contient un patch de cellules ciliées disposées en une grande structure en forme de doigt (une crête ampullaire). </a:t>
            </a:r>
            <a:endParaRPr/>
          </a:p>
          <a:p>
            <a:pPr indent="0" lvl="0" marL="0" marR="0" rtl="0" algn="ctr">
              <a:lnSpc>
                <a:spcPct val="15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Les stéréocils des cellules ciliées sensorielles sont attachés à une matrice gélatineuse.</a:t>
            </a:r>
            <a:endParaRPr/>
          </a:p>
        </p:txBody>
      </p:sp>
      <p:cxnSp>
        <p:nvCxnSpPr>
          <p:cNvPr id="272" name="Google Shape;272;p25"/>
          <p:cNvCxnSpPr/>
          <p:nvPr/>
        </p:nvCxnSpPr>
        <p:spPr>
          <a:xfrm>
            <a:off x="0" y="428604"/>
            <a:ext cx="9144000" cy="1588"/>
          </a:xfrm>
          <a:prstGeom prst="straightConnector1">
            <a:avLst/>
          </a:prstGeom>
          <a:noFill/>
          <a:ln cap="flat" cmpd="sng" w="9525">
            <a:solidFill>
              <a:srgbClr val="FF0000"/>
            </a:solidFill>
            <a:prstDash val="solid"/>
            <a:round/>
            <a:headEnd len="sm" w="sm" type="none"/>
            <a:tailEnd len="sm" w="sm"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6"/>
          <p:cNvSpPr/>
          <p:nvPr/>
        </p:nvSpPr>
        <p:spPr>
          <a:xfrm>
            <a:off x="0" y="571480"/>
            <a:ext cx="9144000" cy="3730317"/>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Avec le mouvement rotatif de la tête, l'endolymphe se déplace dans le labyrinthe membraneux en raison de l'inertie statique du fluide par rapport au reste de l'appareil vestibulaire. Un tel mouvement provoque un déplacement des otolithes, et la direction de ce déplacement est détectée par les cellules ciliées.</a:t>
            </a:r>
            <a:endParaRPr/>
          </a:p>
          <a:p>
            <a:pPr indent="0" lvl="0" marL="0" marR="0" rtl="0" algn="ctr">
              <a:lnSpc>
                <a:spcPct val="15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Lorsqu'elle est intégrée, la perception des trois canaux semi-circulaires disposés dans des plans perpendiculaires les uns aux autres fournit des informations sur la direction et la vitesse d'accélération du mouvement de la tête.</a:t>
            </a:r>
            <a:endParaRPr/>
          </a:p>
        </p:txBody>
      </p:sp>
      <p:cxnSp>
        <p:nvCxnSpPr>
          <p:cNvPr id="278" name="Google Shape;278;p26"/>
          <p:cNvCxnSpPr/>
          <p:nvPr/>
        </p:nvCxnSpPr>
        <p:spPr>
          <a:xfrm>
            <a:off x="0" y="428604"/>
            <a:ext cx="9144000" cy="1588"/>
          </a:xfrm>
          <a:prstGeom prst="straightConnector1">
            <a:avLst/>
          </a:prstGeom>
          <a:noFill/>
          <a:ln cap="flat" cmpd="sng" w="9525">
            <a:solidFill>
              <a:srgbClr val="FF0000"/>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246941242dd_1_0"/>
          <p:cNvSpPr txBox="1"/>
          <p:nvPr>
            <p:ph type="ctrTitle"/>
          </p:nvPr>
        </p:nvSpPr>
        <p:spPr>
          <a:xfrm>
            <a:off x="685800" y="2130425"/>
            <a:ext cx="7772400" cy="1470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sp>
        <p:nvSpPr>
          <p:cNvPr id="101" name="Google Shape;101;g246941242dd_1_0"/>
          <p:cNvSpPr txBox="1"/>
          <p:nvPr>
            <p:ph idx="1" type="subTitle"/>
          </p:nvPr>
        </p:nvSpPr>
        <p:spPr>
          <a:xfrm>
            <a:off x="1371600" y="3886200"/>
            <a:ext cx="6400800" cy="1752600"/>
          </a:xfrm>
          <a:prstGeom prst="rect">
            <a:avLst/>
          </a:prstGeom>
        </p:spPr>
        <p:txBody>
          <a:bodyPr anchorCtr="0" anchor="t" bIns="45700" lIns="91425" spcFirstLastPara="1" rIns="91425" wrap="square" tIns="45700">
            <a:normAutofit/>
          </a:bodyPr>
          <a:lstStyle/>
          <a:p>
            <a:pPr indent="0" lvl="0" marL="0" rtl="0" algn="ctr">
              <a:spcBef>
                <a:spcPts val="64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7"/>
          <p:cNvSpPr/>
          <p:nvPr/>
        </p:nvSpPr>
        <p:spPr>
          <a:xfrm>
            <a:off x="0" y="428604"/>
            <a:ext cx="9144000" cy="627505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fr-FR" sz="1800">
                <a:solidFill>
                  <a:schemeClr val="dk1"/>
                </a:solidFill>
                <a:latin typeface="Times New Roman"/>
                <a:ea typeface="Times New Roman"/>
                <a:cs typeface="Times New Roman"/>
                <a:sym typeface="Times New Roman"/>
              </a:rPr>
              <a:t>La cochlée du labyrinthe osseux contient trois espaces, la cavité vestibulaire, le canal cochléaire et la cavité tympanique. Ces espaces sont enroulés en spirale à l'intérieur de l'os temporal. </a:t>
            </a:r>
            <a:endParaRPr/>
          </a:p>
          <a:p>
            <a:pPr indent="0" lvl="0" marL="0" marR="0" rtl="0" algn="ctr">
              <a:lnSpc>
                <a:spcPct val="150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1800">
                <a:solidFill>
                  <a:schemeClr val="dk1"/>
                </a:solidFill>
                <a:latin typeface="Times New Roman"/>
                <a:ea typeface="Times New Roman"/>
                <a:cs typeface="Times New Roman"/>
                <a:sym typeface="Times New Roman"/>
              </a:rPr>
              <a:t>La cavité vestibulaire et la cavité tympanique contiennent de la périlymphe continue avec celle du vestibule, tandis que le canal cochléaire, qui continue avec et fait partie du labyrinthe membraneux, est rempli d'endolymphe. </a:t>
            </a:r>
            <a:endParaRPr/>
          </a:p>
          <a:p>
            <a:pPr indent="0" lvl="0" marL="0" marR="0" rtl="0" algn="ctr">
              <a:lnSpc>
                <a:spcPct val="150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1800">
                <a:solidFill>
                  <a:schemeClr val="dk1"/>
                </a:solidFill>
                <a:latin typeface="Times New Roman"/>
                <a:ea typeface="Times New Roman"/>
                <a:cs typeface="Times New Roman"/>
                <a:sym typeface="Times New Roman"/>
              </a:rPr>
              <a:t>Au sommet de la cochlée, les cavités vestibulaire et tympanique se connectent.</a:t>
            </a:r>
            <a:endParaRPr/>
          </a:p>
          <a:p>
            <a:pPr indent="0" lvl="0" marL="0" marR="0" rtl="0" algn="ctr">
              <a:lnSpc>
                <a:spcPct val="150000"/>
              </a:lnSpc>
              <a:spcBef>
                <a:spcPts val="0"/>
              </a:spcBef>
              <a:spcAft>
                <a:spcPts val="0"/>
              </a:spcAft>
              <a:buNone/>
            </a:pPr>
            <a:r>
              <a:rPr lang="fr-FR" sz="1800">
                <a:solidFill>
                  <a:schemeClr val="dk1"/>
                </a:solidFill>
                <a:latin typeface="Times New Roman"/>
                <a:ea typeface="Times New Roman"/>
                <a:cs typeface="Times New Roman"/>
                <a:sym typeface="Times New Roman"/>
              </a:rPr>
              <a:t> Le nerf cochléaire émerge de la base de la cochlée et transmet des signaux au cerveau.</a:t>
            </a:r>
            <a:endParaRPr/>
          </a:p>
          <a:p>
            <a:pPr indent="0" lvl="0" marL="0" marR="0" rtl="0" algn="ctr">
              <a:lnSpc>
                <a:spcPct val="150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1800">
                <a:solidFill>
                  <a:schemeClr val="dk1"/>
                </a:solidFill>
                <a:latin typeface="Times New Roman"/>
                <a:ea typeface="Times New Roman"/>
                <a:cs typeface="Times New Roman"/>
                <a:sym typeface="Times New Roman"/>
              </a:rPr>
              <a:t>La membrane vestibulaire (membrane de Reissner) est constituée de deux couches d'épithélium aplati séparées par une membrane basale, une couche cellulaire étant en continuité avec les cellules tapissant la cavité vestibulaire et l'autre en continuité avec les cellules tapissant le canal cochléaire. Les cellules sont maintenues ensemble par des jonctions serrées bien développées pour maintenir différentes concentrations d'électrolytes entre l'endolymphe et la périlymphe.</a:t>
            </a:r>
            <a:endParaRPr/>
          </a:p>
        </p:txBody>
      </p:sp>
      <p:sp>
        <p:nvSpPr>
          <p:cNvPr id="284" name="Google Shape;284;p27"/>
          <p:cNvSpPr txBox="1"/>
          <p:nvPr/>
        </p:nvSpPr>
        <p:spPr>
          <a:xfrm>
            <a:off x="0" y="28494"/>
            <a:ext cx="914400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2200">
                <a:solidFill>
                  <a:srgbClr val="FF0000"/>
                </a:solidFill>
                <a:latin typeface="Times New Roman"/>
                <a:ea typeface="Times New Roman"/>
                <a:cs typeface="Times New Roman"/>
                <a:sym typeface="Times New Roman"/>
              </a:rPr>
              <a:t>Cochlée</a:t>
            </a:r>
            <a:endParaRPr b="1" sz="2200">
              <a:solidFill>
                <a:srgbClr val="FF0000"/>
              </a:solidFill>
              <a:latin typeface="Times New Roman"/>
              <a:ea typeface="Times New Roman"/>
              <a:cs typeface="Times New Roman"/>
              <a:sym typeface="Times New Roman"/>
            </a:endParaRPr>
          </a:p>
        </p:txBody>
      </p:sp>
      <p:cxnSp>
        <p:nvCxnSpPr>
          <p:cNvPr id="285" name="Google Shape;285;p27"/>
          <p:cNvCxnSpPr/>
          <p:nvPr/>
        </p:nvCxnSpPr>
        <p:spPr>
          <a:xfrm>
            <a:off x="0" y="428604"/>
            <a:ext cx="9144000" cy="1588"/>
          </a:xfrm>
          <a:prstGeom prst="straightConnector1">
            <a:avLst/>
          </a:prstGeom>
          <a:noFill/>
          <a:ln cap="flat" cmpd="sng" w="9525">
            <a:solidFill>
              <a:srgbClr val="FF0000"/>
            </a:solidFill>
            <a:prstDash val="solid"/>
            <a:round/>
            <a:headEnd len="sm" w="sm" type="none"/>
            <a:tailEnd len="sm" w="sm"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descr="https://webapps.fundp.ac.be/umdb/histohuma/histohuma/img/tmp/xvi_13.jpg" id="290" name="Google Shape;290;p2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28"/>
          <p:cNvSpPr/>
          <p:nvPr/>
        </p:nvSpPr>
        <p:spPr>
          <a:xfrm>
            <a:off x="4557746" y="1285860"/>
            <a:ext cx="4572000" cy="419198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De la columelle se détache une lame perpendiculaire, en 2, c'est la lame spirale osseuse, où s'insère, en 4, une lame fibreuse, la membrane basilaire. Celle-ci s'attache, en 3, sur le ligament spiral externe où s'insère, en 7, la membrane de Reissner. Sont ainsi délimités en 8 le canal cochléaire, en 5 la rampe vestibulaire, en 6 la rampe tympanique. </a:t>
            </a:r>
            <a:endParaRPr sz="2000">
              <a:solidFill>
                <a:schemeClr val="dk1"/>
              </a:solidFill>
              <a:latin typeface="Times New Roman"/>
              <a:ea typeface="Times New Roman"/>
              <a:cs typeface="Times New Roman"/>
              <a:sym typeface="Times New Roman"/>
            </a:endParaRPr>
          </a:p>
        </p:txBody>
      </p:sp>
      <p:grpSp>
        <p:nvGrpSpPr>
          <p:cNvPr id="292" name="Google Shape;292;p28"/>
          <p:cNvGrpSpPr/>
          <p:nvPr/>
        </p:nvGrpSpPr>
        <p:grpSpPr>
          <a:xfrm>
            <a:off x="7" y="328708"/>
            <a:ext cx="4572238" cy="6810185"/>
            <a:chOff x="71406" y="47648"/>
            <a:chExt cx="4333875" cy="6667500"/>
          </a:xfrm>
        </p:grpSpPr>
        <p:pic>
          <p:nvPicPr>
            <p:cNvPr descr="https://webapps.fundp.ac.be/umdb/histohuma/histohuma/img/tmp/xvi_06.jpg" id="293" name="Google Shape;293;p28"/>
            <p:cNvPicPr preferRelativeResize="0"/>
            <p:nvPr/>
          </p:nvPicPr>
          <p:blipFill rotWithShape="1">
            <a:blip r:embed="rId3">
              <a:alphaModFix/>
            </a:blip>
            <a:srcRect b="0" l="0" r="0" t="0"/>
            <a:stretch/>
          </p:blipFill>
          <p:spPr>
            <a:xfrm>
              <a:off x="71406" y="47648"/>
              <a:ext cx="4333875" cy="6667500"/>
            </a:xfrm>
            <a:prstGeom prst="rect">
              <a:avLst/>
            </a:prstGeom>
            <a:noFill/>
            <a:ln>
              <a:noFill/>
            </a:ln>
          </p:spPr>
        </p:pic>
        <p:sp>
          <p:nvSpPr>
            <p:cNvPr id="294" name="Google Shape;294;p28"/>
            <p:cNvSpPr txBox="1"/>
            <p:nvPr/>
          </p:nvSpPr>
          <p:spPr>
            <a:xfrm>
              <a:off x="1107110" y="1857364"/>
              <a:ext cx="393000" cy="57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3200">
                  <a:solidFill>
                    <a:schemeClr val="dk1"/>
                  </a:solidFill>
                  <a:latin typeface="Calibri"/>
                  <a:ea typeface="Calibri"/>
                  <a:cs typeface="Calibri"/>
                  <a:sym typeface="Calibri"/>
                </a:rPr>
                <a:t>8</a:t>
              </a:r>
              <a:endParaRPr b="1" sz="3200">
                <a:solidFill>
                  <a:schemeClr val="dk1"/>
                </a:solidFill>
                <a:latin typeface="Calibri"/>
                <a:ea typeface="Calibri"/>
                <a:cs typeface="Calibri"/>
                <a:sym typeface="Calibri"/>
              </a:endParaRPr>
            </a:p>
          </p:txBody>
        </p:sp>
        <p:sp>
          <p:nvSpPr>
            <p:cNvPr id="295" name="Google Shape;295;p28"/>
            <p:cNvSpPr txBox="1"/>
            <p:nvPr/>
          </p:nvSpPr>
          <p:spPr>
            <a:xfrm rot="3281773">
              <a:off x="2211684" y="1860199"/>
              <a:ext cx="392967" cy="5604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3200" u="sng">
                  <a:solidFill>
                    <a:schemeClr val="dk1"/>
                  </a:solidFill>
                  <a:latin typeface="Calibri"/>
                  <a:ea typeface="Calibri"/>
                  <a:cs typeface="Calibri"/>
                  <a:sym typeface="Calibri"/>
                </a:rPr>
                <a:t>7</a:t>
              </a:r>
              <a:endParaRPr b="1" sz="3200" u="sng">
                <a:solidFill>
                  <a:schemeClr val="dk1"/>
                </a:solidFill>
                <a:latin typeface="Calibri"/>
                <a:ea typeface="Calibri"/>
                <a:cs typeface="Calibri"/>
                <a:sym typeface="Calibri"/>
              </a:endParaRPr>
            </a:p>
          </p:txBody>
        </p:sp>
      </p:grpSp>
      <p:sp>
        <p:nvSpPr>
          <p:cNvPr id="296" name="Google Shape;296;p28"/>
          <p:cNvSpPr/>
          <p:nvPr/>
        </p:nvSpPr>
        <p:spPr>
          <a:xfrm>
            <a:off x="828648" y="2571744"/>
            <a:ext cx="1571636" cy="928694"/>
          </a:xfrm>
          <a:prstGeom prst="ellipse">
            <a:avLst/>
          </a:prstGeom>
          <a:noFill/>
          <a:ln cap="flat" cmpd="sng" w="25400">
            <a:solidFill>
              <a:srgbClr val="FF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descr="https://webapps.fundp.ac.be/umdb/histohuma/histohuma/img/tmp/xvi_13.jpg" id="301" name="Google Shape;301;p2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https://webapps.fundp.ac.be/umdb/histohuma/histohuma/img/tmp/xvi_10.jpg" id="302" name="Google Shape;302;p29"/>
          <p:cNvPicPr preferRelativeResize="0"/>
          <p:nvPr/>
        </p:nvPicPr>
        <p:blipFill rotWithShape="1">
          <a:blip r:embed="rId3">
            <a:alphaModFix/>
          </a:blip>
          <a:srcRect b="0" l="0" r="0" t="4961"/>
          <a:stretch/>
        </p:blipFill>
        <p:spPr>
          <a:xfrm>
            <a:off x="357158" y="28549"/>
            <a:ext cx="8379328" cy="5256000"/>
          </a:xfrm>
          <a:prstGeom prst="rect">
            <a:avLst/>
          </a:prstGeom>
          <a:noFill/>
          <a:ln>
            <a:noFill/>
          </a:ln>
        </p:spPr>
      </p:pic>
      <p:sp>
        <p:nvSpPr>
          <p:cNvPr id="303" name="Google Shape;303;p29"/>
          <p:cNvSpPr/>
          <p:nvPr/>
        </p:nvSpPr>
        <p:spPr>
          <a:xfrm>
            <a:off x="0" y="5323546"/>
            <a:ext cx="9144000" cy="147732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fr-FR" sz="1800">
                <a:solidFill>
                  <a:schemeClr val="dk1"/>
                </a:solidFill>
                <a:latin typeface="Times New Roman"/>
                <a:ea typeface="Times New Roman"/>
                <a:cs typeface="Times New Roman"/>
                <a:sym typeface="Times New Roman"/>
              </a:rPr>
              <a:t>Partie basale du canal cochléaire.</a:t>
            </a:r>
            <a:r>
              <a:rPr lang="fr-FR" sz="1800">
                <a:solidFill>
                  <a:schemeClr val="dk1"/>
                </a:solidFill>
                <a:latin typeface="Times New Roman"/>
                <a:ea typeface="Times New Roman"/>
                <a:cs typeface="Times New Roman"/>
                <a:sym typeface="Times New Roman"/>
              </a:rPr>
              <a:t> En 1, la </a:t>
            </a:r>
            <a:r>
              <a:rPr b="1" lang="fr-FR" sz="1800" u="sng">
                <a:solidFill>
                  <a:schemeClr val="dk1"/>
                </a:solidFill>
                <a:latin typeface="Times New Roman"/>
                <a:ea typeface="Times New Roman"/>
                <a:cs typeface="Times New Roman"/>
                <a:sym typeface="Times New Roman"/>
              </a:rPr>
              <a:t>membrane basilaire</a:t>
            </a:r>
            <a:r>
              <a:rPr lang="fr-FR" sz="1800">
                <a:solidFill>
                  <a:schemeClr val="dk1"/>
                </a:solidFill>
                <a:latin typeface="Times New Roman"/>
                <a:ea typeface="Times New Roman"/>
                <a:cs typeface="Times New Roman"/>
                <a:sym typeface="Times New Roman"/>
              </a:rPr>
              <a:t> est insérée sur la </a:t>
            </a:r>
            <a:r>
              <a:rPr b="1" lang="fr-FR" sz="1800" u="sng">
                <a:solidFill>
                  <a:schemeClr val="dk1"/>
                </a:solidFill>
                <a:latin typeface="Times New Roman"/>
                <a:ea typeface="Times New Roman"/>
                <a:cs typeface="Times New Roman"/>
                <a:sym typeface="Times New Roman"/>
              </a:rPr>
              <a:t>lame spirale osseuse</a:t>
            </a:r>
            <a:r>
              <a:rPr lang="fr-FR" sz="1800">
                <a:solidFill>
                  <a:schemeClr val="dk1"/>
                </a:solidFill>
                <a:latin typeface="Times New Roman"/>
                <a:ea typeface="Times New Roman"/>
                <a:cs typeface="Times New Roman"/>
                <a:sym typeface="Times New Roman"/>
              </a:rPr>
              <a:t>, en 2. A cet endroit le périoste, en 3, est épaissi et porte le nom de </a:t>
            </a:r>
            <a:r>
              <a:rPr b="1" lang="fr-FR" sz="1800" u="sng">
                <a:solidFill>
                  <a:schemeClr val="dk1"/>
                </a:solidFill>
                <a:latin typeface="Times New Roman"/>
                <a:ea typeface="Times New Roman"/>
                <a:cs typeface="Times New Roman"/>
                <a:sym typeface="Times New Roman"/>
              </a:rPr>
              <a:t>bandelette sillonnée</a:t>
            </a:r>
            <a:r>
              <a:rPr lang="fr-FR" sz="1800">
                <a:solidFill>
                  <a:schemeClr val="dk1"/>
                </a:solidFill>
                <a:latin typeface="Times New Roman"/>
                <a:ea typeface="Times New Roman"/>
                <a:cs typeface="Times New Roman"/>
                <a:sym typeface="Times New Roman"/>
              </a:rPr>
              <a:t>. Sa face supérieure est creusée de sillons dénommés "dents auditives" où viennent se loger, en 4, des </a:t>
            </a:r>
            <a:r>
              <a:rPr b="1" lang="fr-FR" sz="1800" u="sng">
                <a:solidFill>
                  <a:schemeClr val="dk1"/>
                </a:solidFill>
                <a:latin typeface="Times New Roman"/>
                <a:ea typeface="Times New Roman"/>
                <a:cs typeface="Times New Roman"/>
                <a:sym typeface="Times New Roman"/>
              </a:rPr>
              <a:t>cellules cylindriques</a:t>
            </a:r>
            <a:r>
              <a:rPr lang="fr-FR" sz="1800">
                <a:solidFill>
                  <a:schemeClr val="dk1"/>
                </a:solidFill>
                <a:latin typeface="Times New Roman"/>
                <a:ea typeface="Times New Roman"/>
                <a:cs typeface="Times New Roman"/>
                <a:sym typeface="Times New Roman"/>
              </a:rPr>
              <a:t> qui sécrètent la </a:t>
            </a:r>
            <a:r>
              <a:rPr b="1" lang="fr-FR" sz="1800" u="sng">
                <a:solidFill>
                  <a:schemeClr val="dk1"/>
                </a:solidFill>
                <a:latin typeface="Times New Roman"/>
                <a:ea typeface="Times New Roman"/>
                <a:cs typeface="Times New Roman"/>
                <a:sym typeface="Times New Roman"/>
              </a:rPr>
              <a:t>membrane tectoriale</a:t>
            </a:r>
            <a:r>
              <a:rPr lang="fr-FR" sz="1800" u="sng">
                <a:solidFill>
                  <a:schemeClr val="dk1"/>
                </a:solidFill>
                <a:latin typeface="Times New Roman"/>
                <a:ea typeface="Times New Roman"/>
                <a:cs typeface="Times New Roman"/>
                <a:sym typeface="Times New Roman"/>
              </a:rPr>
              <a:t>,</a:t>
            </a:r>
            <a:r>
              <a:rPr lang="fr-FR" sz="1800">
                <a:solidFill>
                  <a:schemeClr val="dk1"/>
                </a:solidFill>
                <a:latin typeface="Times New Roman"/>
                <a:ea typeface="Times New Roman"/>
                <a:cs typeface="Times New Roman"/>
                <a:sym typeface="Times New Roman"/>
              </a:rPr>
              <a:t> en 5. Cette membrane est parfois appelée "étouffoir de Corti". </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descr="https://webapps.fundp.ac.be/umdb/histohuma/histohuma/img/tmp/xvi_13.jpg" id="308" name="Google Shape;308;p3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p30"/>
          <p:cNvSpPr/>
          <p:nvPr/>
        </p:nvSpPr>
        <p:spPr>
          <a:xfrm>
            <a:off x="0" y="5848968"/>
            <a:ext cx="9144000" cy="96949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FR" sz="1900">
                <a:solidFill>
                  <a:schemeClr val="dk1"/>
                </a:solidFill>
                <a:latin typeface="Times New Roman"/>
                <a:ea typeface="Times New Roman"/>
                <a:cs typeface="Times New Roman"/>
                <a:sym typeface="Times New Roman"/>
              </a:rPr>
              <a:t>En sens inverse, en 1 la lame des contours, en 7 le ligament spiral externe en bordure du canal cochléaire que l'on voit en 3. La columelle, en 5, laisse passage au nerf acoustique  et au ganglion spiral, en 6. En 2 se trouve la rampe vestibulaire, en 4 la rampe tympanique.</a:t>
            </a:r>
            <a:endParaRPr sz="1900">
              <a:solidFill>
                <a:schemeClr val="dk1"/>
              </a:solidFill>
              <a:latin typeface="Times New Roman"/>
              <a:ea typeface="Times New Roman"/>
              <a:cs typeface="Times New Roman"/>
              <a:sym typeface="Times New Roman"/>
            </a:endParaRPr>
          </a:p>
        </p:txBody>
      </p:sp>
      <p:grpSp>
        <p:nvGrpSpPr>
          <p:cNvPr id="310" name="Google Shape;310;p30"/>
          <p:cNvGrpSpPr/>
          <p:nvPr/>
        </p:nvGrpSpPr>
        <p:grpSpPr>
          <a:xfrm>
            <a:off x="188679" y="28550"/>
            <a:ext cx="8732301" cy="5796000"/>
            <a:chOff x="188679" y="28550"/>
            <a:chExt cx="8732301" cy="5796000"/>
          </a:xfrm>
        </p:grpSpPr>
        <p:pic>
          <p:nvPicPr>
            <p:cNvPr descr="https://webapps.fundp.ac.be/umdb/histohuma/histohuma/img/tmp/xvi_08.jpg" id="311" name="Google Shape;311;p30"/>
            <p:cNvPicPr preferRelativeResize="0"/>
            <p:nvPr/>
          </p:nvPicPr>
          <p:blipFill rotWithShape="1">
            <a:blip r:embed="rId3">
              <a:alphaModFix/>
            </a:blip>
            <a:srcRect b="0" l="0" r="1640" t="0"/>
            <a:stretch/>
          </p:blipFill>
          <p:spPr>
            <a:xfrm>
              <a:off x="188679" y="28550"/>
              <a:ext cx="8732301" cy="5796000"/>
            </a:xfrm>
            <a:prstGeom prst="rect">
              <a:avLst/>
            </a:prstGeom>
            <a:noFill/>
            <a:ln>
              <a:noFill/>
            </a:ln>
          </p:spPr>
        </p:pic>
        <p:sp>
          <p:nvSpPr>
            <p:cNvPr id="312" name="Google Shape;312;p30"/>
            <p:cNvSpPr txBox="1"/>
            <p:nvPr/>
          </p:nvSpPr>
          <p:spPr>
            <a:xfrm>
              <a:off x="6500826" y="3786190"/>
              <a:ext cx="3642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800">
                  <a:solidFill>
                    <a:schemeClr val="dk1"/>
                  </a:solidFill>
                  <a:latin typeface="Times New Roman"/>
                  <a:ea typeface="Times New Roman"/>
                  <a:cs typeface="Times New Roman"/>
                  <a:sym typeface="Times New Roman"/>
                </a:rPr>
                <a:t>7</a:t>
              </a:r>
              <a:endParaRPr b="1" sz="2800">
                <a:solidFill>
                  <a:schemeClr val="dk1"/>
                </a:solidFill>
                <a:latin typeface="Times New Roman"/>
                <a:ea typeface="Times New Roman"/>
                <a:cs typeface="Times New Roman"/>
                <a:sym typeface="Times New Roman"/>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1"/>
          <p:cNvSpPr/>
          <p:nvPr/>
        </p:nvSpPr>
        <p:spPr>
          <a:xfrm>
            <a:off x="0" y="500042"/>
            <a:ext cx="9144000" cy="632480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fr-FR" sz="1800">
                <a:solidFill>
                  <a:schemeClr val="dk1"/>
                </a:solidFill>
                <a:latin typeface="Times New Roman"/>
                <a:ea typeface="Times New Roman"/>
                <a:cs typeface="Times New Roman"/>
                <a:sym typeface="Times New Roman"/>
              </a:rPr>
              <a:t>La strie vasculaire est une zone spécialisée de l'épithélium avec un riche apport vasculaire dans la paroi latérale du canal cochléaire. </a:t>
            </a:r>
            <a:endParaRPr/>
          </a:p>
          <a:p>
            <a:pPr indent="0" lvl="0" marL="0" marR="0" rtl="0" algn="ctr">
              <a:lnSpc>
                <a:spcPct val="150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1800">
                <a:solidFill>
                  <a:schemeClr val="dk1"/>
                </a:solidFill>
                <a:latin typeface="Times New Roman"/>
                <a:ea typeface="Times New Roman"/>
                <a:cs typeface="Times New Roman"/>
                <a:sym typeface="Times New Roman"/>
              </a:rPr>
              <a:t>Beaucoup de cellules ont des caractéristiques indiquant une fonction de transport d'ions, et elles sécrèteraient l'endolymphe. </a:t>
            </a:r>
            <a:endParaRPr/>
          </a:p>
          <a:p>
            <a:pPr indent="0" lvl="0" marL="0" marR="0" rtl="0" algn="ctr">
              <a:lnSpc>
                <a:spcPct val="150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1800">
                <a:solidFill>
                  <a:schemeClr val="dk1"/>
                </a:solidFill>
                <a:latin typeface="Times New Roman"/>
                <a:ea typeface="Times New Roman"/>
                <a:cs typeface="Times New Roman"/>
                <a:sym typeface="Times New Roman"/>
              </a:rPr>
              <a:t>La membrane basilaire est plus épaisse que la membrane vestibulaire et se compose de fibres de collagène ainsi que d'une membrane basale. D'un côté, elle est recouverte des cellules tapissant la cavité tympanique et de l'autre par les cellules tapissant le canal cochléaire. </a:t>
            </a:r>
            <a:endParaRPr/>
          </a:p>
          <a:p>
            <a:pPr indent="0" lvl="0" marL="0" marR="0" rtl="0" algn="ctr">
              <a:lnSpc>
                <a:spcPct val="150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1800">
                <a:solidFill>
                  <a:schemeClr val="dk1"/>
                </a:solidFill>
                <a:latin typeface="Times New Roman"/>
                <a:ea typeface="Times New Roman"/>
                <a:cs typeface="Times New Roman"/>
                <a:sym typeface="Times New Roman"/>
              </a:rPr>
              <a:t>Médialement, la membrane basilaire est en continuité avec l'organe de Corti.</a:t>
            </a:r>
            <a:endParaRPr/>
          </a:p>
          <a:p>
            <a:pPr indent="0" lvl="0" marL="0" marR="0" rtl="0" algn="ctr">
              <a:lnSpc>
                <a:spcPct val="150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1800">
                <a:solidFill>
                  <a:schemeClr val="dk1"/>
                </a:solidFill>
                <a:latin typeface="Times New Roman"/>
                <a:ea typeface="Times New Roman"/>
                <a:cs typeface="Times New Roman"/>
                <a:sym typeface="Times New Roman"/>
              </a:rPr>
              <a:t>L'organe de Corti est soutenu par la lame spirale osseuse. </a:t>
            </a:r>
            <a:endParaRPr/>
          </a:p>
          <a:p>
            <a:pPr indent="0" lvl="0" marL="0" marR="0" rtl="0" algn="ctr">
              <a:lnSpc>
                <a:spcPct val="150000"/>
              </a:lnSpc>
              <a:spcBef>
                <a:spcPts val="0"/>
              </a:spcBef>
              <a:spcAft>
                <a:spcPts val="0"/>
              </a:spcAft>
              <a:buNone/>
            </a:pPr>
            <a:r>
              <a:rPr lang="fr-FR" sz="1800">
                <a:solidFill>
                  <a:schemeClr val="dk1"/>
                </a:solidFill>
                <a:latin typeface="Times New Roman"/>
                <a:ea typeface="Times New Roman"/>
                <a:cs typeface="Times New Roman"/>
                <a:sym typeface="Times New Roman"/>
              </a:rPr>
              <a:t>Latéralement, la membrane basilaire est attachée au ligament spiral (tissu développé à partir de l'endoste de l'os environnant).</a:t>
            </a:r>
            <a:endParaRPr/>
          </a:p>
        </p:txBody>
      </p:sp>
      <p:sp>
        <p:nvSpPr>
          <p:cNvPr id="318" name="Google Shape;318;p31"/>
          <p:cNvSpPr txBox="1"/>
          <p:nvPr/>
        </p:nvSpPr>
        <p:spPr>
          <a:xfrm>
            <a:off x="0" y="28494"/>
            <a:ext cx="914400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2200">
                <a:solidFill>
                  <a:srgbClr val="FF0000"/>
                </a:solidFill>
                <a:latin typeface="Times New Roman"/>
                <a:ea typeface="Times New Roman"/>
                <a:cs typeface="Times New Roman"/>
                <a:sym typeface="Times New Roman"/>
              </a:rPr>
              <a:t>Strie vasculaire</a:t>
            </a:r>
            <a:endParaRPr b="1" sz="2200">
              <a:solidFill>
                <a:srgbClr val="FF0000"/>
              </a:solidFill>
              <a:latin typeface="Times New Roman"/>
              <a:ea typeface="Times New Roman"/>
              <a:cs typeface="Times New Roman"/>
              <a:sym typeface="Times New Roman"/>
            </a:endParaRPr>
          </a:p>
        </p:txBody>
      </p:sp>
      <p:cxnSp>
        <p:nvCxnSpPr>
          <p:cNvPr id="319" name="Google Shape;319;p31"/>
          <p:cNvCxnSpPr/>
          <p:nvPr/>
        </p:nvCxnSpPr>
        <p:spPr>
          <a:xfrm>
            <a:off x="0" y="428604"/>
            <a:ext cx="9144000" cy="1588"/>
          </a:xfrm>
          <a:prstGeom prst="straightConnector1">
            <a:avLst/>
          </a:prstGeom>
          <a:noFill/>
          <a:ln cap="flat" cmpd="sng" w="9525">
            <a:solidFill>
              <a:srgbClr val="FF0000"/>
            </a:solidFill>
            <a:prstDash val="solid"/>
            <a:round/>
            <a:headEnd len="sm" w="sm" type="none"/>
            <a:tailEnd len="sm" w="sm" type="non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descr="https://webapps.fundp.ac.be/umdb/histohuma/histohuma/img/tmp/xvi_13.jpg" id="324" name="Google Shape;324;p3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5" name="Google Shape;325;p32"/>
          <p:cNvSpPr/>
          <p:nvPr/>
        </p:nvSpPr>
        <p:spPr>
          <a:xfrm>
            <a:off x="4714876" y="1071546"/>
            <a:ext cx="4357718" cy="4653646"/>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fr-FR" sz="2000">
                <a:solidFill>
                  <a:schemeClr val="dk1"/>
                </a:solidFill>
                <a:latin typeface="Times New Roman"/>
                <a:ea typeface="Times New Roman"/>
                <a:cs typeface="Times New Roman"/>
                <a:sym typeface="Times New Roman"/>
              </a:rPr>
              <a:t>Strie vasculaire.</a:t>
            </a:r>
            <a:r>
              <a:rPr lang="fr-FR" sz="2000">
                <a:solidFill>
                  <a:schemeClr val="dk1"/>
                </a:solidFill>
                <a:latin typeface="Times New Roman"/>
                <a:ea typeface="Times New Roman"/>
                <a:cs typeface="Times New Roman"/>
                <a:sym typeface="Times New Roman"/>
              </a:rPr>
              <a:t> La paroi externe du canal cochléaire contient, en 1, la strie vasculaire, épithélium prismatique bi-stratifié. C'est le seul épithélium qui contienne, en 4, de petits vaisseaux sanguins. La strie vasculaire sécrète l'endolymphe. La strie vasculaire recouvre, en 2, le ligament spiral externe (épaississement du périoste). En 3, la lame des contours. </a:t>
            </a:r>
            <a:endParaRPr sz="2000">
              <a:solidFill>
                <a:schemeClr val="dk1"/>
              </a:solidFill>
              <a:latin typeface="Times New Roman"/>
              <a:ea typeface="Times New Roman"/>
              <a:cs typeface="Times New Roman"/>
              <a:sym typeface="Times New Roman"/>
            </a:endParaRPr>
          </a:p>
        </p:txBody>
      </p:sp>
      <p:grpSp>
        <p:nvGrpSpPr>
          <p:cNvPr id="326" name="Google Shape;326;p32"/>
          <p:cNvGrpSpPr/>
          <p:nvPr/>
        </p:nvGrpSpPr>
        <p:grpSpPr>
          <a:xfrm>
            <a:off x="14257" y="323871"/>
            <a:ext cx="4643674" cy="6810185"/>
            <a:chOff x="71406" y="47648"/>
            <a:chExt cx="4419600" cy="6667500"/>
          </a:xfrm>
        </p:grpSpPr>
        <p:pic>
          <p:nvPicPr>
            <p:cNvPr descr="https://webapps.fundp.ac.be/umdb/histohuma/histohuma/img/tmp/xvi_09.jpg" id="327" name="Google Shape;327;p32"/>
            <p:cNvPicPr preferRelativeResize="0"/>
            <p:nvPr/>
          </p:nvPicPr>
          <p:blipFill rotWithShape="1">
            <a:blip r:embed="rId3">
              <a:alphaModFix/>
            </a:blip>
            <a:srcRect b="0" l="0" r="0" t="0"/>
            <a:stretch/>
          </p:blipFill>
          <p:spPr>
            <a:xfrm>
              <a:off x="71406" y="47648"/>
              <a:ext cx="4419600" cy="6667500"/>
            </a:xfrm>
            <a:prstGeom prst="rect">
              <a:avLst/>
            </a:prstGeom>
            <a:noFill/>
            <a:ln>
              <a:noFill/>
            </a:ln>
          </p:spPr>
        </p:pic>
        <p:sp>
          <p:nvSpPr>
            <p:cNvPr id="328" name="Google Shape;328;p32"/>
            <p:cNvSpPr/>
            <p:nvPr/>
          </p:nvSpPr>
          <p:spPr>
            <a:xfrm rot="2589021">
              <a:off x="748318" y="2706143"/>
              <a:ext cx="762211" cy="187530"/>
            </a:xfrm>
            <a:prstGeom prst="rightArrow">
              <a:avLst>
                <a:gd fmla="val 50000" name="adj1"/>
                <a:gd fmla="val 50000" name="adj2"/>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32"/>
            <p:cNvSpPr txBox="1"/>
            <p:nvPr/>
          </p:nvSpPr>
          <p:spPr>
            <a:xfrm>
              <a:off x="500034" y="2068289"/>
              <a:ext cx="418800" cy="633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3600">
                  <a:solidFill>
                    <a:schemeClr val="dk1"/>
                  </a:solidFill>
                  <a:latin typeface="Calibri"/>
                  <a:ea typeface="Calibri"/>
                  <a:cs typeface="Calibri"/>
                  <a:sym typeface="Calibri"/>
                </a:rPr>
                <a:t>4</a:t>
              </a:r>
              <a:endParaRPr b="1" sz="3600">
                <a:solidFill>
                  <a:schemeClr val="dk1"/>
                </a:solidFill>
                <a:latin typeface="Calibri"/>
                <a:ea typeface="Calibri"/>
                <a:cs typeface="Calibri"/>
                <a:sym typeface="Calibri"/>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3"/>
          <p:cNvSpPr/>
          <p:nvPr/>
        </p:nvSpPr>
        <p:spPr>
          <a:xfrm>
            <a:off x="0" y="13411"/>
            <a:ext cx="9144000" cy="683264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fr-FR" sz="2000">
                <a:solidFill>
                  <a:srgbClr val="FF0000"/>
                </a:solidFill>
                <a:latin typeface="Times New Roman"/>
                <a:ea typeface="Times New Roman"/>
                <a:cs typeface="Times New Roman"/>
                <a:sym typeface="Times New Roman"/>
              </a:rPr>
              <a:t>Organe de corti.</a:t>
            </a:r>
            <a:r>
              <a:rPr lang="fr-FR" sz="2000">
                <a:solidFill>
                  <a:srgbClr val="FF0000"/>
                </a:solidFill>
                <a:latin typeface="Times New Roman"/>
                <a:ea typeface="Times New Roman"/>
                <a:cs typeface="Times New Roman"/>
                <a:sym typeface="Times New Roman"/>
              </a:rPr>
              <a:t> </a:t>
            </a:r>
            <a:endParaRPr/>
          </a:p>
          <a:p>
            <a:pPr indent="0" lvl="0" marL="0" marR="0" rtl="0" algn="ctr">
              <a:lnSpc>
                <a:spcPct val="150000"/>
              </a:lnSpc>
              <a:spcBef>
                <a:spcPts val="0"/>
              </a:spcBef>
              <a:spcAft>
                <a:spcPts val="0"/>
              </a:spcAft>
              <a:buNone/>
            </a:pPr>
            <a:r>
              <a:rPr lang="fr-FR" sz="1600">
                <a:solidFill>
                  <a:schemeClr val="dk1"/>
                </a:solidFill>
                <a:latin typeface="Times New Roman"/>
                <a:ea typeface="Times New Roman"/>
                <a:cs typeface="Times New Roman"/>
                <a:sym typeface="Times New Roman"/>
              </a:rPr>
              <a:t>L'organe de Corti = cellules de soutien épithéliales + cellules ciliées sensorielles.</a:t>
            </a:r>
            <a:endParaRPr/>
          </a:p>
          <a:p>
            <a:pPr indent="0" lvl="0" marL="0" marR="0" rtl="0" algn="ctr">
              <a:lnSpc>
                <a:spcPct val="150000"/>
              </a:lnSpc>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1600">
                <a:solidFill>
                  <a:schemeClr val="dk1"/>
                </a:solidFill>
                <a:latin typeface="Times New Roman"/>
                <a:ea typeface="Times New Roman"/>
                <a:cs typeface="Times New Roman"/>
                <a:sym typeface="Times New Roman"/>
              </a:rPr>
              <a:t>Deux groupes de cellules ciliées : internes et externes séparées par le tunnel de Corti.</a:t>
            </a:r>
            <a:endParaRPr/>
          </a:p>
          <a:p>
            <a:pPr indent="0" lvl="0" marL="0" marR="0" rtl="0" algn="ctr">
              <a:lnSpc>
                <a:spcPct val="150000"/>
              </a:lnSpc>
              <a:spcBef>
                <a:spcPts val="0"/>
              </a:spcBef>
              <a:spcAft>
                <a:spcPts val="0"/>
              </a:spcAft>
              <a:buNone/>
            </a:pPr>
            <a:r>
              <a:rPr lang="fr-FR" sz="1600">
                <a:solidFill>
                  <a:schemeClr val="dk1"/>
                </a:solidFill>
                <a:latin typeface="Times New Roman"/>
                <a:ea typeface="Times New Roman"/>
                <a:cs typeface="Times New Roman"/>
                <a:sym typeface="Times New Roman"/>
              </a:rPr>
              <a:t> </a:t>
            </a:r>
            <a:endParaRPr/>
          </a:p>
          <a:p>
            <a:pPr indent="0" lvl="0" marL="0" marR="0" rtl="0" algn="ctr">
              <a:lnSpc>
                <a:spcPct val="150000"/>
              </a:lnSpc>
              <a:spcBef>
                <a:spcPts val="0"/>
              </a:spcBef>
              <a:spcAft>
                <a:spcPts val="0"/>
              </a:spcAft>
              <a:buNone/>
            </a:pPr>
            <a:r>
              <a:rPr lang="fr-FR" sz="1600">
                <a:solidFill>
                  <a:schemeClr val="dk1"/>
                </a:solidFill>
                <a:latin typeface="Times New Roman"/>
                <a:ea typeface="Times New Roman"/>
                <a:cs typeface="Times New Roman"/>
                <a:sym typeface="Times New Roman"/>
              </a:rPr>
              <a:t>Les cellules internes : petites et plus rondes et disposées en une seule rangée le long de la cochlée. </a:t>
            </a:r>
            <a:endParaRPr/>
          </a:p>
          <a:p>
            <a:pPr indent="0" lvl="0" marL="0" marR="0" rtl="0" algn="ctr">
              <a:lnSpc>
                <a:spcPct val="150000"/>
              </a:lnSpc>
              <a:spcBef>
                <a:spcPts val="0"/>
              </a:spcBef>
              <a:spcAft>
                <a:spcPts val="0"/>
              </a:spcAft>
              <a:buNone/>
            </a:pPr>
            <a:r>
              <a:rPr lang="fr-FR" sz="1600">
                <a:solidFill>
                  <a:schemeClr val="dk1"/>
                </a:solidFill>
                <a:latin typeface="Times New Roman"/>
                <a:ea typeface="Times New Roman"/>
                <a:cs typeface="Times New Roman"/>
                <a:sym typeface="Times New Roman"/>
              </a:rPr>
              <a:t>Les cellules externes : grandes et minces et disposées en trois à cinq rangées parallèles.</a:t>
            </a:r>
            <a:endParaRPr/>
          </a:p>
          <a:p>
            <a:pPr indent="0" lvl="0" marL="0" marR="0" rtl="0" algn="ctr">
              <a:lnSpc>
                <a:spcPct val="150000"/>
              </a:lnSpc>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1600">
                <a:solidFill>
                  <a:schemeClr val="dk1"/>
                </a:solidFill>
                <a:latin typeface="Times New Roman"/>
                <a:ea typeface="Times New Roman"/>
                <a:cs typeface="Times New Roman"/>
                <a:sym typeface="Times New Roman"/>
              </a:rPr>
              <a:t>Les Cs ciliées internes sont complètement entourées de Cs de soutien, tandis que les Cs ciliées externes ne sont enfermées qu'à leur sommet apical et à leurs parties basales, laissant une zone médiane nue en contact avec le liquide extracellulaire. </a:t>
            </a:r>
            <a:endParaRPr/>
          </a:p>
          <a:p>
            <a:pPr indent="0" lvl="0" marL="0" marR="0" rtl="0" algn="ctr">
              <a:lnSpc>
                <a:spcPct val="150000"/>
              </a:lnSpc>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1600">
                <a:solidFill>
                  <a:schemeClr val="dk1"/>
                </a:solidFill>
                <a:latin typeface="Times New Roman"/>
                <a:ea typeface="Times New Roman"/>
                <a:cs typeface="Times New Roman"/>
                <a:sym typeface="Times New Roman"/>
              </a:rPr>
              <a:t>Les microvillosités des cellules ciliées externes sont attachées à la matrice extracellulaire gélatineuse, mais celles des cellules ciliées internes sont libres. </a:t>
            </a:r>
            <a:endParaRPr/>
          </a:p>
          <a:p>
            <a:pPr indent="0" lvl="0" marL="0" marR="0" rtl="0" algn="ctr">
              <a:lnSpc>
                <a:spcPct val="150000"/>
              </a:lnSpc>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1600">
                <a:solidFill>
                  <a:schemeClr val="dk1"/>
                </a:solidFill>
                <a:latin typeface="Times New Roman"/>
                <a:ea typeface="Times New Roman"/>
                <a:cs typeface="Times New Roman"/>
                <a:sym typeface="Times New Roman"/>
              </a:rPr>
              <a:t>Les axones entrent en contact synaptique avec les cellules ciliées.</a:t>
            </a:r>
            <a:endParaRPr/>
          </a:p>
          <a:p>
            <a:pPr indent="0" lvl="0" marL="0" marR="0" rtl="0" algn="ctr">
              <a:lnSpc>
                <a:spcPct val="150000"/>
              </a:lnSpc>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1600">
                <a:solidFill>
                  <a:schemeClr val="dk1"/>
                </a:solidFill>
                <a:latin typeface="Times New Roman"/>
                <a:ea typeface="Times New Roman"/>
                <a:cs typeface="Times New Roman"/>
                <a:sym typeface="Times New Roman"/>
              </a:rPr>
              <a:t>La membrane tectoriale est sécrétée par les cellules épithéliales.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descr="https://webapps.fundp.ac.be/umdb/histohuma/histohuma/img/tmp/xvi_13.jpg" id="339" name="Google Shape;339;p3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0" name="Google Shape;340;p34"/>
          <p:cNvSpPr/>
          <p:nvPr/>
        </p:nvSpPr>
        <p:spPr>
          <a:xfrm>
            <a:off x="0" y="5032260"/>
            <a:ext cx="9144000"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FR" sz="1800">
                <a:solidFill>
                  <a:schemeClr val="dk1"/>
                </a:solidFill>
                <a:latin typeface="Times New Roman"/>
                <a:ea typeface="Times New Roman"/>
                <a:cs typeface="Times New Roman"/>
                <a:sym typeface="Times New Roman"/>
              </a:rPr>
              <a:t>Sur la membrane basilaire, repose un épithélium spécialisé en appareil sensoriel, c'est l'</a:t>
            </a:r>
            <a:r>
              <a:rPr b="1" lang="fr-FR" sz="1800">
                <a:solidFill>
                  <a:schemeClr val="dk1"/>
                </a:solidFill>
                <a:latin typeface="Times New Roman"/>
                <a:ea typeface="Times New Roman"/>
                <a:cs typeface="Times New Roman"/>
                <a:sym typeface="Times New Roman"/>
              </a:rPr>
              <a:t>organe de Corti.</a:t>
            </a:r>
            <a:r>
              <a:rPr lang="fr-FR" sz="1800">
                <a:solidFill>
                  <a:schemeClr val="dk1"/>
                </a:solidFill>
                <a:latin typeface="Times New Roman"/>
                <a:ea typeface="Times New Roman"/>
                <a:cs typeface="Times New Roman"/>
                <a:sym typeface="Times New Roman"/>
              </a:rPr>
              <a:t> Il s'étend sur les deux tours et demi  de spire de la cochlée. Au centre, en 3, existe un espace triangulaire, le </a:t>
            </a:r>
            <a:r>
              <a:rPr lang="fr-FR" sz="1800" u="sng">
                <a:solidFill>
                  <a:schemeClr val="dk1"/>
                </a:solidFill>
                <a:latin typeface="Times New Roman"/>
                <a:ea typeface="Times New Roman"/>
                <a:cs typeface="Times New Roman"/>
                <a:sym typeface="Times New Roman"/>
              </a:rPr>
              <a:t>tunnel de Corti</a:t>
            </a:r>
            <a:r>
              <a:rPr lang="fr-FR" sz="1800">
                <a:solidFill>
                  <a:schemeClr val="dk1"/>
                </a:solidFill>
                <a:latin typeface="Times New Roman"/>
                <a:ea typeface="Times New Roman"/>
                <a:cs typeface="Times New Roman"/>
                <a:sym typeface="Times New Roman"/>
              </a:rPr>
              <a:t>, délimité par des cellules de soutien particulières : les cellules piliers. Du côté de la strie vasculaire, c'est, en 1, le </a:t>
            </a:r>
            <a:r>
              <a:rPr lang="fr-FR" sz="1800" u="sng">
                <a:solidFill>
                  <a:schemeClr val="dk1"/>
                </a:solidFill>
                <a:latin typeface="Times New Roman"/>
                <a:ea typeface="Times New Roman"/>
                <a:cs typeface="Times New Roman"/>
                <a:sym typeface="Times New Roman"/>
              </a:rPr>
              <a:t>pilier externe</a:t>
            </a:r>
            <a:r>
              <a:rPr lang="fr-FR" sz="1800">
                <a:solidFill>
                  <a:schemeClr val="dk1"/>
                </a:solidFill>
                <a:latin typeface="Times New Roman"/>
                <a:ea typeface="Times New Roman"/>
                <a:cs typeface="Times New Roman"/>
                <a:sym typeface="Times New Roman"/>
              </a:rPr>
              <a:t>. Du côté de la columelle, c'est en 2, le </a:t>
            </a:r>
            <a:r>
              <a:rPr lang="fr-FR" sz="1800" u="sng">
                <a:solidFill>
                  <a:schemeClr val="dk1"/>
                </a:solidFill>
                <a:latin typeface="Times New Roman"/>
                <a:ea typeface="Times New Roman"/>
                <a:cs typeface="Times New Roman"/>
                <a:sym typeface="Times New Roman"/>
              </a:rPr>
              <a:t>pilier interne</a:t>
            </a:r>
            <a:r>
              <a:rPr lang="fr-FR" sz="1800">
                <a:solidFill>
                  <a:schemeClr val="dk1"/>
                </a:solidFill>
                <a:latin typeface="Times New Roman"/>
                <a:ea typeface="Times New Roman"/>
                <a:cs typeface="Times New Roman"/>
                <a:sym typeface="Times New Roman"/>
              </a:rPr>
              <a:t>. En 4, les cellules auditives externes reposent sur les cellules de Deiters en 5 ; en 6, les cellules de Hensen ; en 7, les cellules de Claudius.</a:t>
            </a:r>
            <a:endParaRPr sz="1800">
              <a:solidFill>
                <a:schemeClr val="dk1"/>
              </a:solidFill>
              <a:latin typeface="Times New Roman"/>
              <a:ea typeface="Times New Roman"/>
              <a:cs typeface="Times New Roman"/>
              <a:sym typeface="Times New Roman"/>
            </a:endParaRPr>
          </a:p>
        </p:txBody>
      </p:sp>
      <p:grpSp>
        <p:nvGrpSpPr>
          <p:cNvPr id="341" name="Google Shape;341;p34"/>
          <p:cNvGrpSpPr/>
          <p:nvPr/>
        </p:nvGrpSpPr>
        <p:grpSpPr>
          <a:xfrm>
            <a:off x="765206" y="28580"/>
            <a:ext cx="7560000" cy="5004000"/>
            <a:chOff x="765207" y="28580"/>
            <a:chExt cx="7521569" cy="4932000"/>
          </a:xfrm>
        </p:grpSpPr>
        <p:pic>
          <p:nvPicPr>
            <p:cNvPr descr="https://webapps.fundp.ac.be/umdb/histohuma/histohuma/img/tmp/xvi_11.jpg" id="342" name="Google Shape;342;p34"/>
            <p:cNvPicPr preferRelativeResize="0"/>
            <p:nvPr/>
          </p:nvPicPr>
          <p:blipFill rotWithShape="1">
            <a:blip r:embed="rId3">
              <a:alphaModFix/>
            </a:blip>
            <a:srcRect b="0" l="0" r="0" t="0"/>
            <a:stretch/>
          </p:blipFill>
          <p:spPr>
            <a:xfrm>
              <a:off x="765207" y="28580"/>
              <a:ext cx="7521569" cy="4932000"/>
            </a:xfrm>
            <a:prstGeom prst="rect">
              <a:avLst/>
            </a:prstGeom>
            <a:noFill/>
            <a:ln>
              <a:noFill/>
            </a:ln>
          </p:spPr>
        </p:pic>
        <p:sp>
          <p:nvSpPr>
            <p:cNvPr id="343" name="Google Shape;343;p34"/>
            <p:cNvSpPr/>
            <p:nvPr/>
          </p:nvSpPr>
          <p:spPr>
            <a:xfrm rot="7862648">
              <a:off x="5756976" y="1659056"/>
              <a:ext cx="688635" cy="121697"/>
            </a:xfrm>
            <a:prstGeom prst="rightArrow">
              <a:avLst>
                <a:gd fmla="val 50000" name="adj1"/>
                <a:gd fmla="val 50000" name="adj2"/>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34"/>
            <p:cNvSpPr txBox="1"/>
            <p:nvPr/>
          </p:nvSpPr>
          <p:spPr>
            <a:xfrm>
              <a:off x="6282148" y="1039581"/>
              <a:ext cx="41870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3600">
                  <a:solidFill>
                    <a:schemeClr val="dk1"/>
                  </a:solidFill>
                  <a:latin typeface="Calibri"/>
                  <a:ea typeface="Calibri"/>
                  <a:cs typeface="Calibri"/>
                  <a:sym typeface="Calibri"/>
                </a:rPr>
                <a:t>6</a:t>
              </a:r>
              <a:endParaRPr b="1" sz="3600">
                <a:solidFill>
                  <a:schemeClr val="dk1"/>
                </a:solidFill>
                <a:latin typeface="Calibri"/>
                <a:ea typeface="Calibri"/>
                <a:cs typeface="Calibri"/>
                <a:sym typeface="Calibri"/>
              </a:endParaRPr>
            </a:p>
          </p:txBody>
        </p:sp>
        <p:sp>
          <p:nvSpPr>
            <p:cNvPr id="345" name="Google Shape;345;p34"/>
            <p:cNvSpPr txBox="1"/>
            <p:nvPr/>
          </p:nvSpPr>
          <p:spPr>
            <a:xfrm>
              <a:off x="6200788" y="2054001"/>
              <a:ext cx="418704" cy="646331"/>
            </a:xfrm>
            <a:prstGeom prst="rect">
              <a:avLst/>
            </a:prstGeom>
            <a:solidFill>
              <a:srgbClr val="DAEEF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3600">
                  <a:solidFill>
                    <a:schemeClr val="dk1"/>
                  </a:solidFill>
                  <a:latin typeface="Calibri"/>
                  <a:ea typeface="Calibri"/>
                  <a:cs typeface="Calibri"/>
                  <a:sym typeface="Calibri"/>
                </a:rPr>
                <a:t>5</a:t>
              </a:r>
              <a:endParaRPr b="1" sz="3600">
                <a:solidFill>
                  <a:schemeClr val="dk1"/>
                </a:solidFill>
                <a:latin typeface="Calibri"/>
                <a:ea typeface="Calibri"/>
                <a:cs typeface="Calibri"/>
                <a:sym typeface="Calibri"/>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descr="https://webapps.fundp.ac.be/umdb/histohuma/histohuma/img/tmp/xvi_13.jpg" id="350" name="Google Shape;350;p3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https://webapps.fundp.ac.be/umdb/histohuma/histohuma/img/tmp/xvi_12.jpg" id="351" name="Google Shape;351;p35"/>
          <p:cNvPicPr preferRelativeResize="0"/>
          <p:nvPr/>
        </p:nvPicPr>
        <p:blipFill rotWithShape="1">
          <a:blip r:embed="rId3">
            <a:alphaModFix/>
          </a:blip>
          <a:srcRect b="0" l="0" r="0" t="0"/>
          <a:stretch/>
        </p:blipFill>
        <p:spPr>
          <a:xfrm>
            <a:off x="183507" y="38106"/>
            <a:ext cx="8746211" cy="5760000"/>
          </a:xfrm>
          <a:prstGeom prst="rect">
            <a:avLst/>
          </a:prstGeom>
          <a:noFill/>
          <a:ln>
            <a:noFill/>
          </a:ln>
        </p:spPr>
      </p:pic>
      <p:sp>
        <p:nvSpPr>
          <p:cNvPr id="352" name="Google Shape;352;p35"/>
          <p:cNvSpPr/>
          <p:nvPr/>
        </p:nvSpPr>
        <p:spPr>
          <a:xfrm>
            <a:off x="0" y="5863256"/>
            <a:ext cx="9144000"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fr-FR" sz="1800">
                <a:solidFill>
                  <a:schemeClr val="dk1"/>
                </a:solidFill>
                <a:latin typeface="Times New Roman"/>
                <a:ea typeface="Times New Roman"/>
                <a:cs typeface="Times New Roman"/>
                <a:sym typeface="Times New Roman"/>
              </a:rPr>
              <a:t>Toujours, au niveau de l'organe de Corti. En 1, le tunnel de Corti, limité par, en 2, le pilier externe. En 3, les cellules auditives externes logées dans (en 4) des cellules de soutien externes dites de Deiters, suivies, en 5, des cellules de Hensen et, en 6, des cellules de Claudius externes. </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6"/>
          <p:cNvSpPr/>
          <p:nvPr/>
        </p:nvSpPr>
        <p:spPr>
          <a:xfrm>
            <a:off x="0" y="571480"/>
            <a:ext cx="9144000" cy="378565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Il existe plusieurs classes de cellules de soutien dans l'organe de Corti.</a:t>
            </a:r>
            <a:endParaRPr/>
          </a:p>
          <a:p>
            <a:pPr indent="0" lvl="0" marL="0" marR="0" rtl="0" algn="ctr">
              <a:lnSpc>
                <a:spcPct val="15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Les </a:t>
            </a:r>
            <a:r>
              <a:rPr b="1" lang="fr-FR" sz="2000">
                <a:solidFill>
                  <a:schemeClr val="dk1"/>
                </a:solidFill>
                <a:latin typeface="Times New Roman"/>
                <a:ea typeface="Times New Roman"/>
                <a:cs typeface="Times New Roman"/>
                <a:sym typeface="Times New Roman"/>
              </a:rPr>
              <a:t>cellules piliers</a:t>
            </a:r>
            <a:r>
              <a:rPr lang="fr-FR" sz="2000">
                <a:solidFill>
                  <a:schemeClr val="dk1"/>
                </a:solidFill>
                <a:latin typeface="Times New Roman"/>
                <a:ea typeface="Times New Roman"/>
                <a:cs typeface="Times New Roman"/>
                <a:sym typeface="Times New Roman"/>
              </a:rPr>
              <a:t> contiennent d'abondants microtubules d'échafaudage, et entourent et soutiennent la cavité triangulaire (tunnel interne).</a:t>
            </a:r>
            <a:endParaRPr/>
          </a:p>
          <a:p>
            <a:pPr indent="0" lvl="0" marL="0" marR="0" rtl="0" algn="ctr">
              <a:lnSpc>
                <a:spcPct val="15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En revanche, </a:t>
            </a:r>
            <a:r>
              <a:rPr b="1" lang="fr-FR" sz="2000">
                <a:solidFill>
                  <a:schemeClr val="dk1"/>
                </a:solidFill>
                <a:latin typeface="Times New Roman"/>
                <a:ea typeface="Times New Roman"/>
                <a:cs typeface="Times New Roman"/>
                <a:sym typeface="Times New Roman"/>
              </a:rPr>
              <a:t>les cellules phalangiennes</a:t>
            </a:r>
            <a:r>
              <a:rPr lang="fr-FR" sz="2000">
                <a:solidFill>
                  <a:schemeClr val="dk1"/>
                </a:solidFill>
                <a:latin typeface="Times New Roman"/>
                <a:ea typeface="Times New Roman"/>
                <a:cs typeface="Times New Roman"/>
                <a:sym typeface="Times New Roman"/>
              </a:rPr>
              <a:t> soutiennent les cellules ciliées et s'y attachent par des jonctions à leurs apex, isolant ainsi la membrane basale des cellules ciliées de l'endolymphe et maintenant les gradients électrochimiques. </a:t>
            </a:r>
            <a:endParaRPr/>
          </a:p>
        </p:txBody>
      </p:sp>
      <p:cxnSp>
        <p:nvCxnSpPr>
          <p:cNvPr id="358" name="Google Shape;358;p36"/>
          <p:cNvCxnSpPr/>
          <p:nvPr/>
        </p:nvCxnSpPr>
        <p:spPr>
          <a:xfrm>
            <a:off x="0" y="428604"/>
            <a:ext cx="9144000" cy="1588"/>
          </a:xfrm>
          <a:prstGeom prst="straightConnector1">
            <a:avLst/>
          </a:prstGeom>
          <a:noFill/>
          <a:ln cap="flat" cmpd="sng" w="9525">
            <a:solidFill>
              <a:srgbClr val="FF0000"/>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246941242dd_1_5"/>
          <p:cNvSpPr txBox="1"/>
          <p:nvPr>
            <p:ph type="ctrTitle"/>
          </p:nvPr>
        </p:nvSpPr>
        <p:spPr>
          <a:xfrm>
            <a:off x="685800" y="2130425"/>
            <a:ext cx="7772400" cy="1470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sp>
        <p:nvSpPr>
          <p:cNvPr id="107" name="Google Shape;107;g246941242dd_1_5"/>
          <p:cNvSpPr txBox="1"/>
          <p:nvPr>
            <p:ph idx="1" type="subTitle"/>
          </p:nvPr>
        </p:nvSpPr>
        <p:spPr>
          <a:xfrm>
            <a:off x="1371600" y="3886200"/>
            <a:ext cx="6400800" cy="1752600"/>
          </a:xfrm>
          <a:prstGeom prst="rect">
            <a:avLst/>
          </a:prstGeom>
        </p:spPr>
        <p:txBody>
          <a:bodyPr anchorCtr="0" anchor="t" bIns="45700" lIns="91425" spcFirstLastPara="1" rIns="91425" wrap="square" tIns="45700">
            <a:normAutofit/>
          </a:bodyPr>
          <a:lstStyle/>
          <a:p>
            <a:pPr indent="0" lvl="0" marL="0" rtl="0" algn="ctr">
              <a:spcBef>
                <a:spcPts val="64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descr="https://webapps.fundp.ac.be/umdb/histohuma/histohuma/img/tmp/xvi_13.jpg" id="363" name="Google Shape;363;p3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https://webapps.fundp.ac.be/umdb/histohuma/histohuma/img/tmp/xvi_13.jpg" id="364" name="Google Shape;364;p37"/>
          <p:cNvPicPr preferRelativeResize="0"/>
          <p:nvPr/>
        </p:nvPicPr>
        <p:blipFill rotWithShape="1">
          <a:blip r:embed="rId3">
            <a:alphaModFix/>
          </a:blip>
          <a:srcRect b="0" l="0" r="0" t="0"/>
          <a:stretch/>
        </p:blipFill>
        <p:spPr>
          <a:xfrm>
            <a:off x="500034" y="28552"/>
            <a:ext cx="8072714" cy="5328000"/>
          </a:xfrm>
          <a:prstGeom prst="rect">
            <a:avLst/>
          </a:prstGeom>
          <a:noFill/>
          <a:ln>
            <a:noFill/>
          </a:ln>
        </p:spPr>
      </p:pic>
      <p:sp>
        <p:nvSpPr>
          <p:cNvPr id="365" name="Google Shape;365;p37"/>
          <p:cNvSpPr/>
          <p:nvPr/>
        </p:nvSpPr>
        <p:spPr>
          <a:xfrm>
            <a:off x="0" y="5414779"/>
            <a:ext cx="9144000" cy="140038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fr-FR" sz="1700">
                <a:solidFill>
                  <a:schemeClr val="dk1"/>
                </a:solidFill>
                <a:latin typeface="Times New Roman"/>
                <a:ea typeface="Times New Roman"/>
                <a:cs typeface="Times New Roman"/>
                <a:sym typeface="Times New Roman"/>
              </a:rPr>
              <a:t>Organe de Corti.</a:t>
            </a:r>
            <a:r>
              <a:rPr lang="fr-FR" sz="1700">
                <a:solidFill>
                  <a:schemeClr val="dk1"/>
                </a:solidFill>
                <a:latin typeface="Times New Roman"/>
                <a:ea typeface="Times New Roman"/>
                <a:cs typeface="Times New Roman"/>
                <a:sym typeface="Times New Roman"/>
              </a:rPr>
              <a:t> De l'intérieur vers l'extérieur (de la columelle vers la strie vasculaire) : en 2, les cellules de Claudius internes ; en 3, la cellule auditive interne dont la cellule de soutien est mal individualisée ; en 4, les prolongements phalangés des deux piliers ; en 5, le tunnel de Corti ; en 6, les cellules auditives externes soutenues, en 7, par les cellules de Deiters. En 1, une partie du nerf acoustique.</a:t>
            </a:r>
            <a:endParaRPr sz="1700">
              <a:solidFill>
                <a:schemeClr val="dk1"/>
              </a:solidFill>
              <a:latin typeface="Times New Roman"/>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descr="https://webapps.fundp.ac.be/umdb/histohuma/histohuma/img/tmp/xvi_13.jpg" id="370" name="Google Shape;370;p3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1" name="Google Shape;371;p38"/>
          <p:cNvSpPr/>
          <p:nvPr/>
        </p:nvSpPr>
        <p:spPr>
          <a:xfrm>
            <a:off x="0" y="28494"/>
            <a:ext cx="9144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2000">
                <a:solidFill>
                  <a:srgbClr val="FF0000"/>
                </a:solidFill>
                <a:latin typeface="Times New Roman"/>
                <a:ea typeface="Times New Roman"/>
                <a:cs typeface="Times New Roman"/>
                <a:sym typeface="Times New Roman"/>
              </a:rPr>
              <a:t>VERTIGES ET DÉSÉQUILIBRES</a:t>
            </a:r>
            <a:endParaRPr sz="2000">
              <a:solidFill>
                <a:srgbClr val="FF0000"/>
              </a:solidFill>
              <a:latin typeface="Times New Roman"/>
              <a:ea typeface="Times New Roman"/>
              <a:cs typeface="Times New Roman"/>
              <a:sym typeface="Times New Roman"/>
            </a:endParaRPr>
          </a:p>
        </p:txBody>
      </p:sp>
      <p:sp>
        <p:nvSpPr>
          <p:cNvPr id="372" name="Google Shape;372;p38"/>
          <p:cNvSpPr/>
          <p:nvPr/>
        </p:nvSpPr>
        <p:spPr>
          <a:xfrm>
            <a:off x="0" y="615022"/>
            <a:ext cx="9144000" cy="59093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1800">
                <a:solidFill>
                  <a:srgbClr val="FF0000"/>
                </a:solidFill>
                <a:latin typeface="Times New Roman"/>
                <a:ea typeface="Times New Roman"/>
                <a:cs typeface="Times New Roman"/>
                <a:sym typeface="Times New Roman"/>
              </a:rPr>
              <a:t>PHYSIOLOGIE</a:t>
            </a:r>
            <a:endParaRPr/>
          </a:p>
          <a:p>
            <a:pPr indent="0" lvl="0" marL="0" marR="0" rtl="0" algn="ctr">
              <a:spcBef>
                <a:spcPts val="0"/>
              </a:spcBef>
              <a:spcAft>
                <a:spcPts val="0"/>
              </a:spcAft>
              <a:buNone/>
            </a:pPr>
            <a:r>
              <a:t/>
            </a:r>
            <a:endParaRPr b="1" sz="1800">
              <a:solidFill>
                <a:srgbClr val="FF0000"/>
              </a:solidFill>
              <a:latin typeface="Times New Roman"/>
              <a:ea typeface="Times New Roman"/>
              <a:cs typeface="Times New Roman"/>
              <a:sym typeface="Times New Roman"/>
            </a:endParaRPr>
          </a:p>
          <a:p>
            <a:pPr indent="0" lvl="0" marL="0" marR="0" rtl="0" algn="ctr">
              <a:spcBef>
                <a:spcPts val="0"/>
              </a:spcBef>
              <a:spcAft>
                <a:spcPts val="0"/>
              </a:spcAft>
              <a:buNone/>
            </a:pPr>
            <a:r>
              <a:rPr lang="fr-FR" sz="1800">
                <a:solidFill>
                  <a:srgbClr val="FF0000"/>
                </a:solidFill>
                <a:latin typeface="Times New Roman"/>
                <a:ea typeface="Times New Roman"/>
                <a:cs typeface="Times New Roman"/>
                <a:sym typeface="Times New Roman"/>
              </a:rPr>
              <a:t> </a:t>
            </a:r>
            <a:r>
              <a:rPr b="1" lang="fr-FR" sz="1800">
                <a:solidFill>
                  <a:srgbClr val="FF0000"/>
                </a:solidFill>
                <a:latin typeface="Times New Roman"/>
                <a:ea typeface="Times New Roman"/>
                <a:cs typeface="Times New Roman"/>
                <a:sym typeface="Times New Roman"/>
              </a:rPr>
              <a:t>Appareil vestibulaire</a:t>
            </a:r>
            <a:endParaRPr/>
          </a:p>
          <a:p>
            <a:pPr indent="0" lvl="0" marL="0" marR="0" rtl="0" algn="just">
              <a:spcBef>
                <a:spcPts val="0"/>
              </a:spcBef>
              <a:spcAft>
                <a:spcPts val="0"/>
              </a:spcAft>
              <a:buNone/>
            </a:pPr>
            <a:r>
              <a:t/>
            </a:r>
            <a:endParaRPr b="1" sz="1800">
              <a:solidFill>
                <a:srgbClr val="FF0000"/>
              </a:solidFill>
              <a:latin typeface="Times New Roman"/>
              <a:ea typeface="Times New Roman"/>
              <a:cs typeface="Times New Roman"/>
              <a:sym typeface="Times New Roman"/>
            </a:endParaRPr>
          </a:p>
          <a:p>
            <a:pPr indent="0" lvl="0" marL="0" marR="0" rtl="0" algn="just">
              <a:spcBef>
                <a:spcPts val="0"/>
              </a:spcBef>
              <a:spcAft>
                <a:spcPts val="0"/>
              </a:spcAft>
              <a:buNone/>
            </a:pPr>
            <a:r>
              <a:rPr lang="fr-FR" sz="1800">
                <a:solidFill>
                  <a:schemeClr val="dk1"/>
                </a:solidFill>
                <a:latin typeface="Times New Roman"/>
                <a:ea typeface="Times New Roman"/>
                <a:cs typeface="Times New Roman"/>
                <a:sym typeface="Times New Roman"/>
              </a:rPr>
              <a:t>Cet organe spécialisé dans l’estimation de la position de la tête dans l’espace et dans la détection des déplacements permet au SNC de réagir soit par une adaptation de l’axe visuel et de la posture, soit par une anticipation sur le mouvement à exécuter.</a:t>
            </a:r>
            <a:endParaRPr/>
          </a:p>
          <a:p>
            <a:pPr indent="0" lvl="0" marL="0" marR="0" rtl="0" algn="just">
              <a:spcBef>
                <a:spcPts val="0"/>
              </a:spcBef>
              <a:spcAft>
                <a:spcPts val="0"/>
              </a:spcAft>
              <a:buNone/>
            </a:pPr>
            <a:r>
              <a:rPr lang="fr-FR" sz="1800">
                <a:solidFill>
                  <a:schemeClr val="dk1"/>
                </a:solidFill>
                <a:latin typeface="Times New Roman"/>
                <a:ea typeface="Times New Roman"/>
                <a:cs typeface="Times New Roman"/>
                <a:sym typeface="Times New Roman"/>
              </a:rPr>
              <a:t>Le labyrinthe postérieur, situé dans l’oreille interne, possède des capteurs d’accélération formés par trois canaux semi-circulaires mesurant les accélérations angulaires dans les trois plans euclidiens de l’espace, et par un système otolithique (utricule et saccule) mesurant les accélérations linéaires dans toutes les directions de l’espace. Traversant le conduit auditif interne, les fibres afférentes du nerf vestibulaire relient le labyrinthe avec les noyaux du complexe vestibulaire bulbaire.</a:t>
            </a:r>
            <a:endParaRPr/>
          </a:p>
          <a:p>
            <a:pPr indent="0" lvl="0" marL="0" marR="0" rtl="0" algn="just">
              <a:spcBef>
                <a:spcPts val="0"/>
              </a:spcBef>
              <a:spcAft>
                <a:spcPts val="0"/>
              </a:spcAft>
              <a:buNone/>
            </a:pPr>
            <a:r>
              <a:rPr lang="fr-FR" sz="1800">
                <a:solidFill>
                  <a:schemeClr val="dk1"/>
                </a:solidFill>
                <a:latin typeface="Times New Roman"/>
                <a:ea typeface="Times New Roman"/>
                <a:cs typeface="Times New Roman"/>
                <a:sym typeface="Times New Roman"/>
              </a:rPr>
              <a:t>Les noyaux vestibulaires sont sous contrôle de la réticulée, des noyaux tubéro-mammillaires, du cervelet et du cortex vestibulaire.</a:t>
            </a:r>
            <a:endParaRPr/>
          </a:p>
          <a:p>
            <a:pPr indent="0" lvl="0" marL="0" marR="0" rtl="0" algn="just">
              <a:spcBef>
                <a:spcPts val="0"/>
              </a:spcBef>
              <a:spcAft>
                <a:spcPts val="0"/>
              </a:spcAft>
              <a:buNone/>
            </a:pPr>
            <a:r>
              <a:rPr lang="fr-FR" sz="1800">
                <a:solidFill>
                  <a:schemeClr val="dk1"/>
                </a:solidFill>
                <a:latin typeface="Times New Roman"/>
                <a:ea typeface="Times New Roman"/>
                <a:cs typeface="Times New Roman"/>
                <a:sym typeface="Times New Roman"/>
              </a:rPr>
              <a:t>Les connections effectrices sont triples :</a:t>
            </a:r>
            <a:endParaRPr/>
          </a:p>
          <a:p>
            <a:pPr indent="0" lvl="0" marL="0" marR="0" rtl="0" algn="just">
              <a:spcBef>
                <a:spcPts val="0"/>
              </a:spcBef>
              <a:spcAft>
                <a:spcPts val="0"/>
              </a:spcAft>
              <a:buNone/>
            </a:pPr>
            <a:r>
              <a:rPr lang="fr-FR" sz="1800">
                <a:solidFill>
                  <a:schemeClr val="dk1"/>
                </a:solidFill>
                <a:latin typeface="Times New Roman"/>
                <a:ea typeface="Times New Roman"/>
                <a:cs typeface="Times New Roman"/>
                <a:sym typeface="Times New Roman"/>
              </a:rPr>
              <a:t>– vers les noyaux oculomoteurs par la bandelette longitudinale postérieure (pour assurer la stabilisation du regard) ;</a:t>
            </a:r>
            <a:endParaRPr/>
          </a:p>
          <a:p>
            <a:pPr indent="0" lvl="0" marL="0" marR="0" rtl="0" algn="just">
              <a:spcBef>
                <a:spcPts val="0"/>
              </a:spcBef>
              <a:spcAft>
                <a:spcPts val="0"/>
              </a:spcAft>
              <a:buNone/>
            </a:pPr>
            <a:r>
              <a:rPr lang="fr-FR" sz="1800">
                <a:solidFill>
                  <a:schemeClr val="dk1"/>
                </a:solidFill>
                <a:latin typeface="Times New Roman"/>
                <a:ea typeface="Times New Roman"/>
                <a:cs typeface="Times New Roman"/>
                <a:sym typeface="Times New Roman"/>
              </a:rPr>
              <a:t>– vers les cornes antérieures de la moelle par le faisceau vestibulo-spinal (pour régler le tonus musculaire en fonction de la pesanteur et du mouvement) ;</a:t>
            </a:r>
            <a:endParaRPr/>
          </a:p>
          <a:p>
            <a:pPr indent="0" lvl="0" marL="0" marR="0" rtl="0" algn="just">
              <a:spcBef>
                <a:spcPts val="0"/>
              </a:spcBef>
              <a:spcAft>
                <a:spcPts val="0"/>
              </a:spcAft>
              <a:buNone/>
            </a:pPr>
            <a:r>
              <a:rPr lang="fr-FR" sz="1800">
                <a:solidFill>
                  <a:schemeClr val="dk1"/>
                </a:solidFill>
                <a:latin typeface="Times New Roman"/>
                <a:ea typeface="Times New Roman"/>
                <a:cs typeface="Times New Roman"/>
                <a:sym typeface="Times New Roman"/>
              </a:rPr>
              <a:t>– vers le noyau du nerf pneumogastrique (pour contrôler les fonctions neurovégétatives).</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descr="https://webapps.fundp.ac.be/umdb/histohuma/histohuma/img/tmp/xvi_13.jpg" id="377" name="Google Shape;377;p3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8" name="Google Shape;378;p39"/>
          <p:cNvSpPr/>
          <p:nvPr/>
        </p:nvSpPr>
        <p:spPr>
          <a:xfrm>
            <a:off x="0" y="28494"/>
            <a:ext cx="9144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2000">
                <a:solidFill>
                  <a:srgbClr val="FF0000"/>
                </a:solidFill>
                <a:latin typeface="Times New Roman"/>
                <a:ea typeface="Times New Roman"/>
                <a:cs typeface="Times New Roman"/>
                <a:sym typeface="Times New Roman"/>
              </a:rPr>
              <a:t>VERTIGES ET DÉSÉQUILIBRES</a:t>
            </a:r>
            <a:endParaRPr sz="2000">
              <a:solidFill>
                <a:srgbClr val="FF0000"/>
              </a:solidFill>
              <a:latin typeface="Times New Roman"/>
              <a:ea typeface="Times New Roman"/>
              <a:cs typeface="Times New Roman"/>
              <a:sym typeface="Times New Roman"/>
            </a:endParaRPr>
          </a:p>
        </p:txBody>
      </p:sp>
      <p:sp>
        <p:nvSpPr>
          <p:cNvPr id="379" name="Google Shape;379;p39"/>
          <p:cNvSpPr/>
          <p:nvPr/>
        </p:nvSpPr>
        <p:spPr>
          <a:xfrm>
            <a:off x="0" y="571480"/>
            <a:ext cx="9144000" cy="452431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800">
                <a:solidFill>
                  <a:schemeClr val="dk1"/>
                </a:solidFill>
                <a:latin typeface="Times New Roman"/>
                <a:ea typeface="Times New Roman"/>
                <a:cs typeface="Times New Roman"/>
                <a:sym typeface="Times New Roman"/>
              </a:rPr>
              <a:t> </a:t>
            </a:r>
            <a:r>
              <a:rPr b="1" lang="fr-FR" sz="1800">
                <a:solidFill>
                  <a:srgbClr val="FF0000"/>
                </a:solidFill>
                <a:latin typeface="Times New Roman"/>
                <a:ea typeface="Times New Roman"/>
                <a:cs typeface="Times New Roman"/>
                <a:sym typeface="Times New Roman"/>
              </a:rPr>
              <a:t>Système visuel</a:t>
            </a:r>
            <a:endParaRPr/>
          </a:p>
          <a:p>
            <a:pPr indent="0" lvl="0" marL="0" marR="0" rtl="0" algn="just">
              <a:spcBef>
                <a:spcPts val="0"/>
              </a:spcBef>
              <a:spcAft>
                <a:spcPts val="0"/>
              </a:spcAft>
              <a:buNone/>
            </a:pPr>
            <a:r>
              <a:rPr lang="fr-FR" sz="1800">
                <a:solidFill>
                  <a:schemeClr val="dk1"/>
                </a:solidFill>
                <a:latin typeface="Times New Roman"/>
                <a:ea typeface="Times New Roman"/>
                <a:cs typeface="Times New Roman"/>
                <a:sym typeface="Times New Roman"/>
              </a:rPr>
              <a:t>Le système visuel estime en permanence les déplacements linéaires du monde visuel et projette cette information de mouvement sur les noyaux vestibulaires par la voie optique accessoire.</a:t>
            </a:r>
            <a:endParaRPr/>
          </a:p>
          <a:p>
            <a:pPr indent="0" lvl="0" marL="0" marR="0" rtl="0" algn="just">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fr-FR" sz="1800">
                <a:solidFill>
                  <a:srgbClr val="FF0000"/>
                </a:solidFill>
                <a:latin typeface="Times New Roman"/>
                <a:ea typeface="Times New Roman"/>
                <a:cs typeface="Times New Roman"/>
                <a:sym typeface="Times New Roman"/>
              </a:rPr>
              <a:t> </a:t>
            </a:r>
            <a:r>
              <a:rPr b="1" lang="fr-FR" sz="1800">
                <a:solidFill>
                  <a:srgbClr val="FF0000"/>
                </a:solidFill>
                <a:latin typeface="Times New Roman"/>
                <a:ea typeface="Times New Roman"/>
                <a:cs typeface="Times New Roman"/>
                <a:sym typeface="Times New Roman"/>
              </a:rPr>
              <a:t>Système proprioceptif</a:t>
            </a:r>
            <a:endParaRPr/>
          </a:p>
          <a:p>
            <a:pPr indent="0" lvl="0" marL="0" marR="0" rtl="0" algn="just">
              <a:spcBef>
                <a:spcPts val="0"/>
              </a:spcBef>
              <a:spcAft>
                <a:spcPts val="0"/>
              </a:spcAft>
              <a:buNone/>
            </a:pPr>
            <a:r>
              <a:rPr lang="fr-FR" sz="1800">
                <a:solidFill>
                  <a:schemeClr val="dk1"/>
                </a:solidFill>
                <a:latin typeface="Times New Roman"/>
                <a:ea typeface="Times New Roman"/>
                <a:cs typeface="Times New Roman"/>
                <a:sym typeface="Times New Roman"/>
              </a:rPr>
              <a:t>Ce système rend compte des tensions musculaires et du mouvement effectué par notre corps lors des déplacements actifs ou passifs. On sait aujourd’hui qu’il est situé dans l’ensemble de la musculature et pas seulement dans les muscles de la nuque. Des informations extéroceptives cutanées, articulaires et viscérales entrent également en jeu.</a:t>
            </a:r>
            <a:endParaRPr/>
          </a:p>
          <a:p>
            <a:pPr indent="0" lvl="0" marL="0" marR="0" rtl="0" algn="just">
              <a:spcBef>
                <a:spcPts val="0"/>
              </a:spcBef>
              <a:spcAft>
                <a:spcPts val="0"/>
              </a:spcAft>
              <a:buNone/>
            </a:pPr>
            <a:r>
              <a:rPr lang="fr-FR" sz="1800">
                <a:solidFill>
                  <a:schemeClr val="dk1"/>
                </a:solidFill>
                <a:latin typeface="Times New Roman"/>
                <a:ea typeface="Times New Roman"/>
                <a:cs typeface="Times New Roman"/>
                <a:sym typeface="Times New Roman"/>
              </a:rPr>
              <a:t>Ces trois types d’informations – vestibulaires, visuelles et proprioceptives – nous permettent de savoir si c’est nous qui bougeons, l’environnement ou les deux, mais aussi à quelle vitesse et dans quelle direction.</a:t>
            </a:r>
            <a:endParaRPr/>
          </a:p>
          <a:p>
            <a:pPr indent="0" lvl="0" marL="0" marR="0" rtl="0" algn="just">
              <a:spcBef>
                <a:spcPts val="0"/>
              </a:spcBef>
              <a:spcAft>
                <a:spcPts val="0"/>
              </a:spcAft>
              <a:buNone/>
            </a:pPr>
            <a:r>
              <a:rPr lang="fr-FR" sz="1800">
                <a:solidFill>
                  <a:schemeClr val="dk1"/>
                </a:solidFill>
                <a:latin typeface="Times New Roman"/>
                <a:ea typeface="Times New Roman"/>
                <a:cs typeface="Times New Roman"/>
                <a:sym typeface="Times New Roman"/>
              </a:rPr>
              <a:t>Ceci explique par exemple qu’un système vestibulaire lésé fonctionne de façon asymétrique, et que cette asymétrie est perçue comme un mouvement. Celui-ci engendre à son tour un mouvement anormal des yeux – un nystagmus pathologique –, et un déplacement anormal de notre corps – une déviation des index, ou déviation de Romberg.</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descr="https://webapps.fundp.ac.be/umdb/histohuma/histohuma/img/tmp/xvi_13.jpg" id="384" name="Google Shape;384;p4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5" name="Google Shape;385;p40"/>
          <p:cNvSpPr/>
          <p:nvPr/>
        </p:nvSpPr>
        <p:spPr>
          <a:xfrm>
            <a:off x="0" y="599998"/>
            <a:ext cx="9144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2000">
                <a:solidFill>
                  <a:srgbClr val="FF0000"/>
                </a:solidFill>
                <a:latin typeface="Times New Roman"/>
                <a:ea typeface="Times New Roman"/>
                <a:cs typeface="Times New Roman"/>
                <a:sym typeface="Times New Roman"/>
              </a:rPr>
              <a:t>VERTIGES ET DÉSÉQUILIBRES.</a:t>
            </a:r>
            <a:endParaRPr sz="2000">
              <a:solidFill>
                <a:srgbClr val="FF0000"/>
              </a:solidFill>
              <a:latin typeface="Times New Roman"/>
              <a:ea typeface="Times New Roman"/>
              <a:cs typeface="Times New Roman"/>
              <a:sym typeface="Times New Roman"/>
            </a:endParaRPr>
          </a:p>
        </p:txBody>
      </p:sp>
      <p:sp>
        <p:nvSpPr>
          <p:cNvPr id="386" name="Google Shape;386;p40"/>
          <p:cNvSpPr/>
          <p:nvPr/>
        </p:nvSpPr>
        <p:spPr>
          <a:xfrm>
            <a:off x="0" y="1351083"/>
            <a:ext cx="9144000" cy="507831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fr-FR" sz="1800">
                <a:solidFill>
                  <a:schemeClr val="dk1"/>
                </a:solidFill>
                <a:latin typeface="Times New Roman"/>
                <a:ea typeface="Times New Roman"/>
                <a:cs typeface="Times New Roman"/>
                <a:sym typeface="Times New Roman"/>
              </a:rPr>
              <a:t>Par leur origine, Vertige et déséquilibre diffèrent</a:t>
            </a:r>
            <a:endParaRPr/>
          </a:p>
          <a:p>
            <a:pPr indent="0" lvl="0" marL="0" marR="0" rtl="0" algn="just">
              <a:lnSpc>
                <a:spcPct val="150000"/>
              </a:lnSpc>
              <a:spcBef>
                <a:spcPts val="0"/>
              </a:spcBef>
              <a:spcAft>
                <a:spcPts val="0"/>
              </a:spcAft>
              <a:buNone/>
            </a:pPr>
            <a:r>
              <a:rPr lang="fr-FR" sz="1800">
                <a:solidFill>
                  <a:schemeClr val="dk1"/>
                </a:solidFill>
                <a:latin typeface="Times New Roman"/>
                <a:ea typeface="Times New Roman"/>
                <a:cs typeface="Times New Roman"/>
                <a:sym typeface="Times New Roman"/>
              </a:rPr>
              <a:t>🡪 le vertige rotatoire traduit presque toujours une atteinte unilatérale aiguë et brutale du système vestibulaire, souvent des canaux semi-circulaires périphériques, plus rarement du système vestibulaire central (noyaux vestibulaires bulbaires et cervelet).</a:t>
            </a:r>
            <a:endParaRPr/>
          </a:p>
          <a:p>
            <a:pPr indent="0" lvl="0" marL="0" marR="0" rtl="0" algn="just">
              <a:lnSpc>
                <a:spcPct val="150000"/>
              </a:lnSpc>
              <a:spcBef>
                <a:spcPts val="0"/>
              </a:spcBef>
              <a:spcAft>
                <a:spcPts val="0"/>
              </a:spcAft>
              <a:buNone/>
            </a:pPr>
            <a:r>
              <a:rPr lang="fr-FR" sz="1800">
                <a:solidFill>
                  <a:schemeClr val="dk1"/>
                </a:solidFill>
                <a:latin typeface="Times New Roman"/>
                <a:ea typeface="Times New Roman"/>
                <a:cs typeface="Times New Roman"/>
                <a:sym typeface="Times New Roman"/>
              </a:rPr>
              <a:t>🡪 les déséquilibres relèvent principalement de trois types de causes possibles :</a:t>
            </a:r>
            <a:endParaRPr/>
          </a:p>
          <a:p>
            <a:pPr indent="0" lvl="0" marL="0" marR="0" rtl="0" algn="just">
              <a:lnSpc>
                <a:spcPct val="150000"/>
              </a:lnSpc>
              <a:spcBef>
                <a:spcPts val="0"/>
              </a:spcBef>
              <a:spcAft>
                <a:spcPts val="0"/>
              </a:spcAft>
              <a:buNone/>
            </a:pPr>
            <a:r>
              <a:rPr lang="fr-FR" sz="1800">
                <a:solidFill>
                  <a:schemeClr val="dk1"/>
                </a:solidFill>
                <a:latin typeface="Times New Roman"/>
                <a:ea typeface="Times New Roman"/>
                <a:cs typeface="Times New Roman"/>
                <a:sym typeface="Times New Roman"/>
              </a:rPr>
              <a:t>– atteinte progressive du système vestibulaire périphérique ou central (neurinome de l’acoustique, atteinte des noyaux vestibulaires ou du cervelet, atteinte minime des canaux semi-circulaires ou des systèmes centraux, atteinte bilatérale – atteinte ototoxique par exemple –, ou atteinte du système otolithique) ;</a:t>
            </a:r>
            <a:endParaRPr/>
          </a:p>
          <a:p>
            <a:pPr indent="0" lvl="0" marL="0" marR="0" rtl="0" algn="just">
              <a:lnSpc>
                <a:spcPct val="150000"/>
              </a:lnSpc>
              <a:spcBef>
                <a:spcPts val="0"/>
              </a:spcBef>
              <a:spcAft>
                <a:spcPts val="0"/>
              </a:spcAft>
              <a:buNone/>
            </a:pPr>
            <a:r>
              <a:rPr lang="fr-FR" sz="1800">
                <a:solidFill>
                  <a:schemeClr val="dk1"/>
                </a:solidFill>
                <a:latin typeface="Times New Roman"/>
                <a:ea typeface="Times New Roman"/>
                <a:cs typeface="Times New Roman"/>
                <a:sym typeface="Times New Roman"/>
              </a:rPr>
              <a:t>– atteinte de la proprioception des muscles oculomoteurs ou des muscles antigravitaires, dont</a:t>
            </a:r>
            <a:endParaRPr/>
          </a:p>
          <a:p>
            <a:pPr indent="0" lvl="0" marL="0" marR="0" rtl="0" algn="just">
              <a:lnSpc>
                <a:spcPct val="150000"/>
              </a:lnSpc>
              <a:spcBef>
                <a:spcPts val="0"/>
              </a:spcBef>
              <a:spcAft>
                <a:spcPts val="0"/>
              </a:spcAft>
              <a:buNone/>
            </a:pPr>
            <a:r>
              <a:rPr lang="fr-FR" sz="1800">
                <a:solidFill>
                  <a:schemeClr val="dk1"/>
                </a:solidFill>
                <a:latin typeface="Times New Roman"/>
                <a:ea typeface="Times New Roman"/>
                <a:cs typeface="Times New Roman"/>
                <a:sym typeface="Times New Roman"/>
              </a:rPr>
              <a:t>ceux de la nuque ;</a:t>
            </a:r>
            <a:endParaRPr/>
          </a:p>
          <a:p>
            <a:pPr indent="0" lvl="0" marL="0" marR="0" rtl="0" algn="just">
              <a:lnSpc>
                <a:spcPct val="150000"/>
              </a:lnSpc>
              <a:spcBef>
                <a:spcPts val="0"/>
              </a:spcBef>
              <a:spcAft>
                <a:spcPts val="0"/>
              </a:spcAft>
              <a:buNone/>
            </a:pPr>
            <a:r>
              <a:rPr lang="fr-FR" sz="1800">
                <a:solidFill>
                  <a:schemeClr val="dk1"/>
                </a:solidFill>
                <a:latin typeface="Times New Roman"/>
                <a:ea typeface="Times New Roman"/>
                <a:cs typeface="Times New Roman"/>
                <a:sym typeface="Times New Roman"/>
              </a:rPr>
              <a:t>– atteinte multisensorielle, notamment chez le sujet âgé.</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descr="https://webapps.fundp.ac.be/umdb/histohuma/histohuma/img/tmp/xvi_13.jpg" id="391" name="Google Shape;391;p4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246941242dd_1_10"/>
          <p:cNvSpPr txBox="1"/>
          <p:nvPr>
            <p:ph type="ctrTitle"/>
          </p:nvPr>
        </p:nvSpPr>
        <p:spPr>
          <a:xfrm>
            <a:off x="685800" y="2130425"/>
            <a:ext cx="7772400" cy="1470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sp>
        <p:nvSpPr>
          <p:cNvPr id="113" name="Google Shape;113;g246941242dd_1_10"/>
          <p:cNvSpPr txBox="1"/>
          <p:nvPr>
            <p:ph idx="1" type="subTitle"/>
          </p:nvPr>
        </p:nvSpPr>
        <p:spPr>
          <a:xfrm>
            <a:off x="1371600" y="3886200"/>
            <a:ext cx="6400800" cy="1752600"/>
          </a:xfrm>
          <a:prstGeom prst="rect">
            <a:avLst/>
          </a:prstGeom>
        </p:spPr>
        <p:txBody>
          <a:bodyPr anchorCtr="0" anchor="t" bIns="45700" lIns="91425" spcFirstLastPara="1" rIns="91425" wrap="square" tIns="45700">
            <a:normAutofit/>
          </a:bodyPr>
          <a:lstStyle/>
          <a:p>
            <a:pPr indent="0" lvl="0" marL="0" rtl="0" algn="ctr">
              <a:spcBef>
                <a:spcPts val="64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
          <p:cNvSpPr/>
          <p:nvPr/>
        </p:nvSpPr>
        <p:spPr>
          <a:xfrm>
            <a:off x="0" y="28552"/>
            <a:ext cx="9144000" cy="53937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fr-FR" sz="2200">
                <a:solidFill>
                  <a:srgbClr val="FF0000"/>
                </a:solidFill>
                <a:latin typeface="Times New Roman"/>
                <a:ea typeface="Times New Roman"/>
                <a:cs typeface="Times New Roman"/>
                <a:sym typeface="Times New Roman"/>
              </a:rPr>
              <a:t>I. Oreille</a:t>
            </a:r>
            <a:endParaRPr/>
          </a:p>
        </p:txBody>
      </p:sp>
      <p:cxnSp>
        <p:nvCxnSpPr>
          <p:cNvPr id="119" name="Google Shape;119;p3"/>
          <p:cNvCxnSpPr/>
          <p:nvPr/>
        </p:nvCxnSpPr>
        <p:spPr>
          <a:xfrm>
            <a:off x="0" y="542902"/>
            <a:ext cx="9144000" cy="1588"/>
          </a:xfrm>
          <a:prstGeom prst="straightConnector1">
            <a:avLst/>
          </a:prstGeom>
          <a:noFill/>
          <a:ln cap="flat" cmpd="sng" w="9525">
            <a:solidFill>
              <a:srgbClr val="FF0000"/>
            </a:solidFill>
            <a:prstDash val="solid"/>
            <a:round/>
            <a:headEnd len="sm" w="sm" type="none"/>
            <a:tailEnd len="sm" w="sm" type="none"/>
          </a:ln>
        </p:spPr>
      </p:cxnSp>
      <p:sp>
        <p:nvSpPr>
          <p:cNvPr id="120" name="Google Shape;120;p3"/>
          <p:cNvSpPr/>
          <p:nvPr/>
        </p:nvSpPr>
        <p:spPr>
          <a:xfrm>
            <a:off x="0" y="628628"/>
            <a:ext cx="9144000" cy="609397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fr-FR" sz="2000" u="sng">
                <a:solidFill>
                  <a:schemeClr val="dk1"/>
                </a:solidFill>
                <a:latin typeface="Times New Roman"/>
                <a:ea typeface="Times New Roman"/>
                <a:cs typeface="Times New Roman"/>
                <a:sym typeface="Times New Roman"/>
              </a:rPr>
              <a:t>Anatomie </a:t>
            </a:r>
            <a:r>
              <a:rPr b="1" lang="fr-FR" sz="2000">
                <a:solidFill>
                  <a:schemeClr val="dk1"/>
                </a:solidFill>
                <a:latin typeface="Times New Roman"/>
                <a:ea typeface="Times New Roman"/>
                <a:cs typeface="Times New Roman"/>
                <a:sym typeface="Times New Roman"/>
              </a:rPr>
              <a:t>: </a:t>
            </a:r>
            <a:r>
              <a:rPr lang="fr-FR" sz="2000">
                <a:solidFill>
                  <a:schemeClr val="dk1"/>
                </a:solidFill>
                <a:latin typeface="Times New Roman"/>
                <a:ea typeface="Times New Roman"/>
                <a:cs typeface="Times New Roman"/>
                <a:sym typeface="Times New Roman"/>
              </a:rPr>
              <a:t>L'oreille = oreille externe, oreille moyenne et oreille interne.</a:t>
            </a:r>
            <a:endParaRPr/>
          </a:p>
          <a:p>
            <a:pPr indent="0" lvl="0" marL="0" marR="0" rtl="0" algn="ctr">
              <a:lnSpc>
                <a:spcPct val="15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Le 1/3 interne du conduit auditif externe de l'oreille ext. est entouré par l'os temporal. L'oreille moyenne et l'oreille interne sont contenues dans des cavités de l'os temporal. </a:t>
            </a:r>
            <a:endParaRPr/>
          </a:p>
          <a:p>
            <a:pPr indent="0" lvl="0" marL="0" marR="0" rtl="0" algn="ctr">
              <a:lnSpc>
                <a:spcPct val="15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L'oreille moy. = cavité remplie d'air contenant les osselets auditifs. Elle est reliée au naso-pharynx par la trompe d’Eustache et est en continuité avec les Cs mastoïdiennes.</a:t>
            </a:r>
            <a:endParaRPr/>
          </a:p>
          <a:p>
            <a:pPr indent="0" lvl="0" marL="0" marR="0" rtl="0" algn="ctr">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 </a:t>
            </a:r>
            <a:endParaRPr/>
          </a:p>
          <a:p>
            <a:pPr indent="0" lvl="0" marL="0" marR="0" rtl="0" algn="ctr">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L'oreille int. = cavité remplie de liquide divisée en trois espaces principaux + une série de sacs remplis de liquide interconnectés. </a:t>
            </a:r>
            <a:endParaRPr/>
          </a:p>
          <a:p>
            <a:pPr indent="0" lvl="0" marL="0" marR="0" rtl="0" algn="ctr">
              <a:lnSpc>
                <a:spcPct val="15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fr-FR" sz="2000">
                <a:solidFill>
                  <a:schemeClr val="dk1"/>
                </a:solidFill>
                <a:latin typeface="Times New Roman"/>
                <a:ea typeface="Times New Roman"/>
                <a:cs typeface="Times New Roman"/>
                <a:sym typeface="Times New Roman"/>
              </a:rPr>
              <a:t>Le canal endo-lymphatique va des sacs membraneux à l'espace sous-dural autour du cerveau.</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descr="Figure 11.1" id="125" name="Google Shape;125;p4"/>
          <p:cNvPicPr preferRelativeResize="0"/>
          <p:nvPr/>
        </p:nvPicPr>
        <p:blipFill rotWithShape="1">
          <a:blip r:embed="rId3">
            <a:alphaModFix/>
          </a:blip>
          <a:srcRect b="0" l="1637" r="4767" t="8939"/>
          <a:stretch/>
        </p:blipFill>
        <p:spPr>
          <a:xfrm>
            <a:off x="814362" y="28552"/>
            <a:ext cx="7579015" cy="6804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descr="Figure 11.2" id="130" name="Google Shape;130;p5"/>
          <p:cNvPicPr preferRelativeResize="0"/>
          <p:nvPr/>
        </p:nvPicPr>
        <p:blipFill rotWithShape="1">
          <a:blip r:embed="rId3">
            <a:alphaModFix/>
          </a:blip>
          <a:srcRect b="0" l="2999" r="5309" t="0"/>
          <a:stretch/>
        </p:blipFill>
        <p:spPr>
          <a:xfrm>
            <a:off x="2271696" y="-9717"/>
            <a:ext cx="6825001" cy="6839167"/>
          </a:xfrm>
          <a:prstGeom prst="rect">
            <a:avLst/>
          </a:prstGeom>
          <a:noFill/>
          <a:ln>
            <a:noFill/>
          </a:ln>
        </p:spPr>
      </p:pic>
      <p:sp>
        <p:nvSpPr>
          <p:cNvPr id="131" name="Google Shape;131;p5"/>
          <p:cNvSpPr/>
          <p:nvPr/>
        </p:nvSpPr>
        <p:spPr>
          <a:xfrm>
            <a:off x="28576" y="2503452"/>
            <a:ext cx="2357422" cy="171136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fr-FR" sz="1800">
                <a:solidFill>
                  <a:schemeClr val="dk1"/>
                </a:solidFill>
                <a:latin typeface="Calibri"/>
                <a:ea typeface="Calibri"/>
                <a:cs typeface="Calibri"/>
                <a:sym typeface="Calibri"/>
              </a:rPr>
              <a:t>Coupe transversale d'une spire de la cochlée. Diamètre: environ 1,5 mm.</a:t>
            </a:r>
            <a:endParaRPr b="1"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6"/>
          <p:cNvSpPr/>
          <p:nvPr/>
        </p:nvSpPr>
        <p:spPr>
          <a:xfrm>
            <a:off x="0" y="500042"/>
            <a:ext cx="9144000" cy="378565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342900" lvl="0" marL="342900" marR="0" rtl="0" algn="ctr">
              <a:lnSpc>
                <a:spcPct val="150000"/>
              </a:lnSpc>
              <a:spcBef>
                <a:spcPts val="0"/>
              </a:spcBef>
              <a:spcAft>
                <a:spcPts val="0"/>
              </a:spcAft>
              <a:buClr>
                <a:srgbClr val="FF0000"/>
              </a:buClr>
              <a:buSzPts val="2000"/>
              <a:buFont typeface="Times New Roman"/>
              <a:buAutoNum type="arabicPeriod"/>
            </a:pPr>
            <a:r>
              <a:rPr b="1" lang="fr-FR" sz="2000" u="sng">
                <a:solidFill>
                  <a:srgbClr val="FF0000"/>
                </a:solidFill>
                <a:latin typeface="Times New Roman"/>
                <a:ea typeface="Times New Roman"/>
                <a:cs typeface="Times New Roman"/>
                <a:sym typeface="Times New Roman"/>
              </a:rPr>
              <a:t>Oreille externe :</a:t>
            </a:r>
            <a:endParaRPr/>
          </a:p>
          <a:p>
            <a:pPr indent="-342900" lvl="0" marL="342900" marR="0" rtl="0" algn="ctr">
              <a:lnSpc>
                <a:spcPct val="150000"/>
              </a:lnSpc>
              <a:spcBef>
                <a:spcPts val="0"/>
              </a:spcBef>
              <a:spcAft>
                <a:spcPts val="0"/>
              </a:spcAft>
              <a:buNone/>
            </a:pPr>
            <a:r>
              <a:t/>
            </a:r>
            <a:endParaRPr b="1" sz="2000" u="sng">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b="1" lang="fr-FR" sz="2000">
                <a:solidFill>
                  <a:schemeClr val="dk1"/>
                </a:solidFill>
                <a:latin typeface="Times New Roman"/>
                <a:ea typeface="Times New Roman"/>
                <a:cs typeface="Times New Roman"/>
                <a:sym typeface="Times New Roman"/>
              </a:rPr>
              <a:t>1.1. Pavillon :</a:t>
            </a:r>
            <a:r>
              <a:rPr lang="fr-FR" sz="2000">
                <a:solidFill>
                  <a:schemeClr val="dk1"/>
                </a:solidFill>
                <a:latin typeface="Times New Roman"/>
                <a:ea typeface="Times New Roman"/>
                <a:cs typeface="Times New Roman"/>
                <a:sym typeface="Times New Roman"/>
              </a:rPr>
              <a:t> cartilage élastique recouvert de peau ;</a:t>
            </a:r>
            <a:endParaRPr/>
          </a:p>
          <a:p>
            <a:pPr indent="0" lvl="0" marL="0" marR="0" rtl="0" algn="ctr">
              <a:lnSpc>
                <a:spcPct val="150000"/>
              </a:lnSpc>
              <a:spcBef>
                <a:spcPts val="0"/>
              </a:spcBef>
              <a:spcAft>
                <a:spcPts val="0"/>
              </a:spcAft>
              <a:buNone/>
            </a:pPr>
            <a:r>
              <a:t/>
            </a:r>
            <a:endParaRPr b="1" sz="20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b="1" lang="fr-FR" sz="2000">
                <a:solidFill>
                  <a:schemeClr val="dk1"/>
                </a:solidFill>
                <a:latin typeface="Times New Roman"/>
                <a:ea typeface="Times New Roman"/>
                <a:cs typeface="Times New Roman"/>
                <a:sym typeface="Times New Roman"/>
              </a:rPr>
              <a:t>1.2. Conduit auditif externe :</a:t>
            </a:r>
            <a:r>
              <a:rPr lang="fr-FR" sz="2000">
                <a:solidFill>
                  <a:schemeClr val="dk1"/>
                </a:solidFill>
                <a:latin typeface="Times New Roman"/>
                <a:ea typeface="Times New Roman"/>
                <a:cs typeface="Times New Roman"/>
                <a:sym typeface="Times New Roman"/>
              </a:rPr>
              <a:t> limité par la peau, le tissu sous-cutané renferme des glandes cérumineuses, les 2/3 externes du conduit sont entourés de cartilage élastique et le 1/3 interne par l’os temporal.</a:t>
            </a:r>
            <a:endParaRPr sz="2000">
              <a:solidFill>
                <a:schemeClr val="dk1"/>
              </a:solidFill>
              <a:latin typeface="Times New Roman"/>
              <a:ea typeface="Times New Roman"/>
              <a:cs typeface="Times New Roman"/>
              <a:sym typeface="Times New Roman"/>
            </a:endParaRPr>
          </a:p>
        </p:txBody>
      </p:sp>
      <p:cxnSp>
        <p:nvCxnSpPr>
          <p:cNvPr id="137" name="Google Shape;137;p6"/>
          <p:cNvCxnSpPr/>
          <p:nvPr/>
        </p:nvCxnSpPr>
        <p:spPr>
          <a:xfrm>
            <a:off x="0" y="428604"/>
            <a:ext cx="9144000" cy="1588"/>
          </a:xfrm>
          <a:prstGeom prst="straightConnector1">
            <a:avLst/>
          </a:prstGeom>
          <a:noFill/>
          <a:ln cap="flat" cmpd="sng" w="9525">
            <a:solidFill>
              <a:srgbClr val="FF0000"/>
            </a:solidFill>
            <a:prstDash val="solid"/>
            <a:round/>
            <a:headEnd len="sm" w="sm" type="none"/>
            <a:tailEnd len="sm" w="sm" type="none"/>
          </a:ln>
        </p:spPr>
      </p:cxnSp>
      <p:sp>
        <p:nvSpPr>
          <p:cNvPr id="138" name="Google Shape;138;p6"/>
          <p:cNvSpPr txBox="1"/>
          <p:nvPr/>
        </p:nvSpPr>
        <p:spPr>
          <a:xfrm>
            <a:off x="0" y="28494"/>
            <a:ext cx="914400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FR" sz="2200">
                <a:solidFill>
                  <a:srgbClr val="FF0000"/>
                </a:solidFill>
                <a:latin typeface="Times New Roman"/>
                <a:ea typeface="Times New Roman"/>
                <a:cs typeface="Times New Roman"/>
                <a:sym typeface="Times New Roman"/>
              </a:rPr>
              <a:t>Histologie</a:t>
            </a:r>
            <a:endParaRPr b="1" sz="2200">
              <a:solidFill>
                <a:srgbClr val="FF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