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0"/>
  </p:notesMasterIdLst>
  <p:sldIdLst>
    <p:sldId id="256" r:id="rId2"/>
    <p:sldId id="257" r:id="rId3"/>
    <p:sldId id="295" r:id="rId4"/>
    <p:sldId id="289" r:id="rId5"/>
    <p:sldId id="258" r:id="rId6"/>
    <p:sldId id="296" r:id="rId7"/>
    <p:sldId id="259" r:id="rId8"/>
    <p:sldId id="260" r:id="rId9"/>
    <p:sldId id="261" r:id="rId10"/>
    <p:sldId id="262" r:id="rId11"/>
    <p:sldId id="290" r:id="rId12"/>
    <p:sldId id="293" r:id="rId13"/>
    <p:sldId id="291" r:id="rId14"/>
    <p:sldId id="292" r:id="rId15"/>
    <p:sldId id="294" r:id="rId16"/>
    <p:sldId id="263" r:id="rId17"/>
    <p:sldId id="306" r:id="rId18"/>
    <p:sldId id="308" r:id="rId19"/>
    <p:sldId id="297" r:id="rId20"/>
    <p:sldId id="264" r:id="rId21"/>
    <p:sldId id="265" r:id="rId22"/>
    <p:sldId id="266" r:id="rId23"/>
    <p:sldId id="267" r:id="rId24"/>
    <p:sldId id="270" r:id="rId25"/>
    <p:sldId id="271" r:id="rId26"/>
    <p:sldId id="301" r:id="rId27"/>
    <p:sldId id="273" r:id="rId28"/>
    <p:sldId id="302" r:id="rId29"/>
    <p:sldId id="299" r:id="rId30"/>
    <p:sldId id="303" r:id="rId31"/>
    <p:sldId id="309" r:id="rId32"/>
    <p:sldId id="310" r:id="rId33"/>
    <p:sldId id="298" r:id="rId34"/>
    <p:sldId id="275" r:id="rId35"/>
    <p:sldId id="277" r:id="rId36"/>
    <p:sldId id="278" r:id="rId37"/>
    <p:sldId id="279" r:id="rId38"/>
    <p:sldId id="280" r:id="rId39"/>
    <p:sldId id="281" r:id="rId40"/>
    <p:sldId id="282" r:id="rId41"/>
    <p:sldId id="283" r:id="rId42"/>
    <p:sldId id="284" r:id="rId43"/>
    <p:sldId id="285" r:id="rId44"/>
    <p:sldId id="287" r:id="rId45"/>
    <p:sldId id="288" r:id="rId46"/>
    <p:sldId id="300" r:id="rId47"/>
    <p:sldId id="311" r:id="rId48"/>
    <p:sldId id="312" r:id="rId4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14" autoAdjust="0"/>
    <p:restoredTop sz="94660"/>
  </p:normalViewPr>
  <p:slideViewPr>
    <p:cSldViewPr snapToGrid="0">
      <p:cViewPr varScale="1">
        <p:scale>
          <a:sx n="78" d="100"/>
          <a:sy n="78" d="100"/>
        </p:scale>
        <p:origin x="878"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76A60D4-4B24-46A0-98EB-9F5EDC81AB97}" type="datetimeFigureOut">
              <a:rPr lang="fr-FR" smtClean="0"/>
              <a:t>19/01/2025</a:t>
            </a:fld>
            <a:endParaRPr lang="fr-FR" dirty="0"/>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9C512C8-76B5-4014-87A4-D1EDE4743884}" type="slidenum">
              <a:rPr lang="fr-FR" smtClean="0"/>
              <a:t>‹N°›</a:t>
            </a:fld>
            <a:endParaRPr lang="fr-FR" dirty="0"/>
          </a:p>
        </p:txBody>
      </p:sp>
    </p:spTree>
    <p:extLst>
      <p:ext uri="{BB962C8B-B14F-4D97-AF65-F5344CB8AC3E}">
        <p14:creationId xmlns:p14="http://schemas.microsoft.com/office/powerpoint/2010/main" val="9682231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400" b="1" dirty="0"/>
              <a:t>séquence continue de données qui circule d'une source à une destination</a:t>
            </a:r>
          </a:p>
        </p:txBody>
      </p:sp>
      <p:sp>
        <p:nvSpPr>
          <p:cNvPr id="4" name="Espace réservé du numéro de diapositive 3"/>
          <p:cNvSpPr>
            <a:spLocks noGrp="1"/>
          </p:cNvSpPr>
          <p:nvPr>
            <p:ph type="sldNum" sz="quarter" idx="5"/>
          </p:nvPr>
        </p:nvSpPr>
        <p:spPr/>
        <p:txBody>
          <a:bodyPr/>
          <a:lstStyle/>
          <a:p>
            <a:fld id="{49C512C8-76B5-4014-87A4-D1EDE4743884}" type="slidenum">
              <a:rPr lang="fr-FR" smtClean="0"/>
              <a:t>2</a:t>
            </a:fld>
            <a:endParaRPr lang="fr-FR" dirty="0"/>
          </a:p>
        </p:txBody>
      </p:sp>
    </p:spTree>
    <p:extLst>
      <p:ext uri="{BB962C8B-B14F-4D97-AF65-F5344CB8AC3E}">
        <p14:creationId xmlns:p14="http://schemas.microsoft.com/office/powerpoint/2010/main" val="29902008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49C512C8-76B5-4014-87A4-D1EDE4743884}" type="slidenum">
              <a:rPr lang="fr-FR" smtClean="0"/>
              <a:t>7</a:t>
            </a:fld>
            <a:endParaRPr lang="fr-FR" dirty="0"/>
          </a:p>
        </p:txBody>
      </p:sp>
    </p:spTree>
    <p:extLst>
      <p:ext uri="{BB962C8B-B14F-4D97-AF65-F5344CB8AC3E}">
        <p14:creationId xmlns:p14="http://schemas.microsoft.com/office/powerpoint/2010/main" val="37007691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Le </a:t>
            </a:r>
            <a:r>
              <a:rPr lang="fr-FR" b="1" dirty="0"/>
              <a:t>spectre</a:t>
            </a:r>
            <a:r>
              <a:rPr lang="fr-FR" dirty="0"/>
              <a:t> fait référence à la représentation visuelle ou numérique des différentes composantes d'un signal, généralement en termes de fréquence, d'intensité, et parfois d'autres propriétés comme la phase. </a:t>
            </a:r>
          </a:p>
          <a:p>
            <a:r>
              <a:rPr lang="fr-FR" dirty="0"/>
              <a:t>L'écho est la répétition d'un son entendu après un délai, dû à la réflexion des ondes sonores sur des obstacles comme des murs, des montagnes, des bâtiments ou d'autres surfaces solides.</a:t>
            </a:r>
          </a:p>
        </p:txBody>
      </p:sp>
      <p:sp>
        <p:nvSpPr>
          <p:cNvPr id="4" name="Espace réservé du numéro de diapositive 3"/>
          <p:cNvSpPr>
            <a:spLocks noGrp="1"/>
          </p:cNvSpPr>
          <p:nvPr>
            <p:ph type="sldNum" sz="quarter" idx="5"/>
          </p:nvPr>
        </p:nvSpPr>
        <p:spPr/>
        <p:txBody>
          <a:bodyPr/>
          <a:lstStyle/>
          <a:p>
            <a:fld id="{49C512C8-76B5-4014-87A4-D1EDE4743884}" type="slidenum">
              <a:rPr lang="fr-FR" smtClean="0"/>
              <a:t>12</a:t>
            </a:fld>
            <a:endParaRPr lang="fr-FR" dirty="0"/>
          </a:p>
        </p:txBody>
      </p:sp>
    </p:spTree>
    <p:extLst>
      <p:ext uri="{BB962C8B-B14F-4D97-AF65-F5344CB8AC3E}">
        <p14:creationId xmlns:p14="http://schemas.microsoft.com/office/powerpoint/2010/main" val="21959397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49C512C8-76B5-4014-87A4-D1EDE4743884}" type="slidenum">
              <a:rPr lang="fr-FR" smtClean="0"/>
              <a:t>37</a:t>
            </a:fld>
            <a:endParaRPr lang="fr-FR"/>
          </a:p>
        </p:txBody>
      </p:sp>
    </p:spTree>
    <p:extLst>
      <p:ext uri="{BB962C8B-B14F-4D97-AF65-F5344CB8AC3E}">
        <p14:creationId xmlns:p14="http://schemas.microsoft.com/office/powerpoint/2010/main" val="20325352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49C512C8-76B5-4014-87A4-D1EDE4743884}" type="slidenum">
              <a:rPr lang="fr-FR" smtClean="0"/>
              <a:t>45</a:t>
            </a:fld>
            <a:endParaRPr lang="fr-FR" dirty="0"/>
          </a:p>
        </p:txBody>
      </p:sp>
    </p:spTree>
    <p:extLst>
      <p:ext uri="{BB962C8B-B14F-4D97-AF65-F5344CB8AC3E}">
        <p14:creationId xmlns:p14="http://schemas.microsoft.com/office/powerpoint/2010/main" val="28211416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135AD4-64E2-FC2F-9102-C66B07F76CAE}"/>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84E23A8A-3AEE-FF41-6271-EC209B0F9349}"/>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956195B6-5E1C-666A-ADC0-02A8325A84F4}"/>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2E1D024E-710B-D7E5-686F-F7F67175DBD1}"/>
              </a:ext>
            </a:extLst>
          </p:cNvPr>
          <p:cNvSpPr>
            <a:spLocks noGrp="1"/>
          </p:cNvSpPr>
          <p:nvPr>
            <p:ph type="sldNum" sz="quarter" idx="5"/>
          </p:nvPr>
        </p:nvSpPr>
        <p:spPr/>
        <p:txBody>
          <a:bodyPr/>
          <a:lstStyle/>
          <a:p>
            <a:fld id="{49C512C8-76B5-4014-87A4-D1EDE4743884}" type="slidenum">
              <a:rPr lang="fr-FR" smtClean="0"/>
              <a:t>46</a:t>
            </a:fld>
            <a:endParaRPr lang="fr-FR" dirty="0"/>
          </a:p>
        </p:txBody>
      </p:sp>
    </p:spTree>
    <p:extLst>
      <p:ext uri="{BB962C8B-B14F-4D97-AF65-F5344CB8AC3E}">
        <p14:creationId xmlns:p14="http://schemas.microsoft.com/office/powerpoint/2010/main" val="24330157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81EDB4-A448-C93B-2710-051D9FD31D88}"/>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DE754745-DB8E-8586-6856-FA14CF8CE60A}"/>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4D5518E1-7E66-B635-154A-F2A0F76CAAE8}"/>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B3CC0164-2740-A631-3A27-F5E3A66F42FC}"/>
              </a:ext>
            </a:extLst>
          </p:cNvPr>
          <p:cNvSpPr>
            <a:spLocks noGrp="1"/>
          </p:cNvSpPr>
          <p:nvPr>
            <p:ph type="sldNum" sz="quarter" idx="5"/>
          </p:nvPr>
        </p:nvSpPr>
        <p:spPr/>
        <p:txBody>
          <a:bodyPr/>
          <a:lstStyle/>
          <a:p>
            <a:fld id="{49C512C8-76B5-4014-87A4-D1EDE4743884}" type="slidenum">
              <a:rPr lang="fr-FR" smtClean="0"/>
              <a:t>47</a:t>
            </a:fld>
            <a:endParaRPr lang="fr-FR" dirty="0"/>
          </a:p>
        </p:txBody>
      </p:sp>
    </p:spTree>
    <p:extLst>
      <p:ext uri="{BB962C8B-B14F-4D97-AF65-F5344CB8AC3E}">
        <p14:creationId xmlns:p14="http://schemas.microsoft.com/office/powerpoint/2010/main" val="276475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F0579F-584B-3CC6-44B1-DDAE8CFC9ADE}"/>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C83FD1A4-B09F-B38D-6053-77B8CA2E7756}"/>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3C6EBBBB-232A-9355-5883-42286C5F6CAA}"/>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A3F03639-737A-5056-86C7-31391912895C}"/>
              </a:ext>
            </a:extLst>
          </p:cNvPr>
          <p:cNvSpPr>
            <a:spLocks noGrp="1"/>
          </p:cNvSpPr>
          <p:nvPr>
            <p:ph type="sldNum" sz="quarter" idx="5"/>
          </p:nvPr>
        </p:nvSpPr>
        <p:spPr/>
        <p:txBody>
          <a:bodyPr/>
          <a:lstStyle/>
          <a:p>
            <a:fld id="{49C512C8-76B5-4014-87A4-D1EDE4743884}" type="slidenum">
              <a:rPr lang="fr-FR" smtClean="0"/>
              <a:t>48</a:t>
            </a:fld>
            <a:endParaRPr lang="fr-FR" dirty="0"/>
          </a:p>
        </p:txBody>
      </p:sp>
    </p:spTree>
    <p:extLst>
      <p:ext uri="{BB962C8B-B14F-4D97-AF65-F5344CB8AC3E}">
        <p14:creationId xmlns:p14="http://schemas.microsoft.com/office/powerpoint/2010/main" val="8301198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E93726C-4B0E-8179-E082-B6D311E10385}"/>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C1170198-108B-9EFC-C19F-D336591C658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D6FC892A-021F-45A4-041E-E5CFFD819912}"/>
              </a:ext>
            </a:extLst>
          </p:cNvPr>
          <p:cNvSpPr>
            <a:spLocks noGrp="1"/>
          </p:cNvSpPr>
          <p:nvPr>
            <p:ph type="dt" sz="half" idx="10"/>
          </p:nvPr>
        </p:nvSpPr>
        <p:spPr/>
        <p:txBody>
          <a:bodyPr/>
          <a:lstStyle/>
          <a:p>
            <a:fld id="{63C7337E-177E-404B-9125-2614221E8E1B}" type="datetimeFigureOut">
              <a:rPr lang="fr-FR" smtClean="0"/>
              <a:t>19/01/2025</a:t>
            </a:fld>
            <a:endParaRPr lang="fr-FR" dirty="0"/>
          </a:p>
        </p:txBody>
      </p:sp>
      <p:sp>
        <p:nvSpPr>
          <p:cNvPr id="5" name="Espace réservé du pied de page 4">
            <a:extLst>
              <a:ext uri="{FF2B5EF4-FFF2-40B4-BE49-F238E27FC236}">
                <a16:creationId xmlns:a16="http://schemas.microsoft.com/office/drawing/2014/main" id="{542DA4FD-7655-3F06-94BA-452383F29BEF}"/>
              </a:ext>
            </a:extLst>
          </p:cNvPr>
          <p:cNvSpPr>
            <a:spLocks noGrp="1"/>
          </p:cNvSpPr>
          <p:nvPr>
            <p:ph type="ftr" sz="quarter" idx="11"/>
          </p:nvPr>
        </p:nvSpPr>
        <p:spPr/>
        <p:txBody>
          <a:bodyPr/>
          <a:lstStyle/>
          <a:p>
            <a:endParaRPr lang="fr-FR" dirty="0"/>
          </a:p>
        </p:txBody>
      </p:sp>
      <p:sp>
        <p:nvSpPr>
          <p:cNvPr id="6" name="Espace réservé du numéro de diapositive 5">
            <a:extLst>
              <a:ext uri="{FF2B5EF4-FFF2-40B4-BE49-F238E27FC236}">
                <a16:creationId xmlns:a16="http://schemas.microsoft.com/office/drawing/2014/main" id="{C3660AED-D61A-036F-0BDD-65AE08F9F6C4}"/>
              </a:ext>
            </a:extLst>
          </p:cNvPr>
          <p:cNvSpPr>
            <a:spLocks noGrp="1"/>
          </p:cNvSpPr>
          <p:nvPr>
            <p:ph type="sldNum" sz="quarter" idx="12"/>
          </p:nvPr>
        </p:nvSpPr>
        <p:spPr/>
        <p:txBody>
          <a:bodyPr/>
          <a:lstStyle/>
          <a:p>
            <a:fld id="{D2571D6F-7D67-411C-8DEF-59564A7A868D}" type="slidenum">
              <a:rPr lang="fr-FR" smtClean="0"/>
              <a:t>‹N°›</a:t>
            </a:fld>
            <a:endParaRPr lang="fr-FR" dirty="0"/>
          </a:p>
        </p:txBody>
      </p:sp>
    </p:spTree>
    <p:extLst>
      <p:ext uri="{BB962C8B-B14F-4D97-AF65-F5344CB8AC3E}">
        <p14:creationId xmlns:p14="http://schemas.microsoft.com/office/powerpoint/2010/main" val="8975275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CC33182-30D7-4166-5468-3445ED57A96B}"/>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2434C81E-31B9-1B04-3D8B-19D359C8546B}"/>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17A17CE4-7628-F05B-6A34-E95D192413D1}"/>
              </a:ext>
            </a:extLst>
          </p:cNvPr>
          <p:cNvSpPr>
            <a:spLocks noGrp="1"/>
          </p:cNvSpPr>
          <p:nvPr>
            <p:ph type="dt" sz="half" idx="10"/>
          </p:nvPr>
        </p:nvSpPr>
        <p:spPr/>
        <p:txBody>
          <a:bodyPr/>
          <a:lstStyle/>
          <a:p>
            <a:fld id="{63C7337E-177E-404B-9125-2614221E8E1B}" type="datetimeFigureOut">
              <a:rPr lang="fr-FR" smtClean="0"/>
              <a:t>19/01/2025</a:t>
            </a:fld>
            <a:endParaRPr lang="fr-FR" dirty="0"/>
          </a:p>
        </p:txBody>
      </p:sp>
      <p:sp>
        <p:nvSpPr>
          <p:cNvPr id="5" name="Espace réservé du pied de page 4">
            <a:extLst>
              <a:ext uri="{FF2B5EF4-FFF2-40B4-BE49-F238E27FC236}">
                <a16:creationId xmlns:a16="http://schemas.microsoft.com/office/drawing/2014/main" id="{ADCDA97D-A193-2BE6-D7B4-27FAFDAFFA49}"/>
              </a:ext>
            </a:extLst>
          </p:cNvPr>
          <p:cNvSpPr>
            <a:spLocks noGrp="1"/>
          </p:cNvSpPr>
          <p:nvPr>
            <p:ph type="ftr" sz="quarter" idx="11"/>
          </p:nvPr>
        </p:nvSpPr>
        <p:spPr/>
        <p:txBody>
          <a:bodyPr/>
          <a:lstStyle/>
          <a:p>
            <a:endParaRPr lang="fr-FR" dirty="0"/>
          </a:p>
        </p:txBody>
      </p:sp>
      <p:sp>
        <p:nvSpPr>
          <p:cNvPr id="6" name="Espace réservé du numéro de diapositive 5">
            <a:extLst>
              <a:ext uri="{FF2B5EF4-FFF2-40B4-BE49-F238E27FC236}">
                <a16:creationId xmlns:a16="http://schemas.microsoft.com/office/drawing/2014/main" id="{A313E4D7-F849-7AE1-292D-80E3542D332D}"/>
              </a:ext>
            </a:extLst>
          </p:cNvPr>
          <p:cNvSpPr>
            <a:spLocks noGrp="1"/>
          </p:cNvSpPr>
          <p:nvPr>
            <p:ph type="sldNum" sz="quarter" idx="12"/>
          </p:nvPr>
        </p:nvSpPr>
        <p:spPr/>
        <p:txBody>
          <a:bodyPr/>
          <a:lstStyle/>
          <a:p>
            <a:fld id="{D2571D6F-7D67-411C-8DEF-59564A7A868D}" type="slidenum">
              <a:rPr lang="fr-FR" smtClean="0"/>
              <a:t>‹N°›</a:t>
            </a:fld>
            <a:endParaRPr lang="fr-FR" dirty="0"/>
          </a:p>
        </p:txBody>
      </p:sp>
    </p:spTree>
    <p:extLst>
      <p:ext uri="{BB962C8B-B14F-4D97-AF65-F5344CB8AC3E}">
        <p14:creationId xmlns:p14="http://schemas.microsoft.com/office/powerpoint/2010/main" val="18466580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258A5DAA-2961-73A1-2217-0492EBEB4F7F}"/>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E8C25B43-3960-655C-3BA8-F5511C37C8AE}"/>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F78159A-AA62-1951-C8BF-E7ADE6F6312A}"/>
              </a:ext>
            </a:extLst>
          </p:cNvPr>
          <p:cNvSpPr>
            <a:spLocks noGrp="1"/>
          </p:cNvSpPr>
          <p:nvPr>
            <p:ph type="dt" sz="half" idx="10"/>
          </p:nvPr>
        </p:nvSpPr>
        <p:spPr/>
        <p:txBody>
          <a:bodyPr/>
          <a:lstStyle/>
          <a:p>
            <a:fld id="{63C7337E-177E-404B-9125-2614221E8E1B}" type="datetimeFigureOut">
              <a:rPr lang="fr-FR" smtClean="0"/>
              <a:t>19/01/2025</a:t>
            </a:fld>
            <a:endParaRPr lang="fr-FR" dirty="0"/>
          </a:p>
        </p:txBody>
      </p:sp>
      <p:sp>
        <p:nvSpPr>
          <p:cNvPr id="5" name="Espace réservé du pied de page 4">
            <a:extLst>
              <a:ext uri="{FF2B5EF4-FFF2-40B4-BE49-F238E27FC236}">
                <a16:creationId xmlns:a16="http://schemas.microsoft.com/office/drawing/2014/main" id="{32289A54-E858-776D-6882-D74AFE056EBF}"/>
              </a:ext>
            </a:extLst>
          </p:cNvPr>
          <p:cNvSpPr>
            <a:spLocks noGrp="1"/>
          </p:cNvSpPr>
          <p:nvPr>
            <p:ph type="ftr" sz="quarter" idx="11"/>
          </p:nvPr>
        </p:nvSpPr>
        <p:spPr/>
        <p:txBody>
          <a:bodyPr/>
          <a:lstStyle/>
          <a:p>
            <a:endParaRPr lang="fr-FR" dirty="0"/>
          </a:p>
        </p:txBody>
      </p:sp>
      <p:sp>
        <p:nvSpPr>
          <p:cNvPr id="6" name="Espace réservé du numéro de diapositive 5">
            <a:extLst>
              <a:ext uri="{FF2B5EF4-FFF2-40B4-BE49-F238E27FC236}">
                <a16:creationId xmlns:a16="http://schemas.microsoft.com/office/drawing/2014/main" id="{EEF80E1E-5EC3-DA7E-A350-C8D5946BAD80}"/>
              </a:ext>
            </a:extLst>
          </p:cNvPr>
          <p:cNvSpPr>
            <a:spLocks noGrp="1"/>
          </p:cNvSpPr>
          <p:nvPr>
            <p:ph type="sldNum" sz="quarter" idx="12"/>
          </p:nvPr>
        </p:nvSpPr>
        <p:spPr/>
        <p:txBody>
          <a:bodyPr/>
          <a:lstStyle/>
          <a:p>
            <a:fld id="{D2571D6F-7D67-411C-8DEF-59564A7A868D}" type="slidenum">
              <a:rPr lang="fr-FR" smtClean="0"/>
              <a:t>‹N°›</a:t>
            </a:fld>
            <a:endParaRPr lang="fr-FR" dirty="0"/>
          </a:p>
        </p:txBody>
      </p:sp>
    </p:spTree>
    <p:extLst>
      <p:ext uri="{BB962C8B-B14F-4D97-AF65-F5344CB8AC3E}">
        <p14:creationId xmlns:p14="http://schemas.microsoft.com/office/powerpoint/2010/main" val="22289535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0F7B1BE-F1B6-E585-2C7A-C005BE2E5583}"/>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BC8D6D30-73C9-6D31-64A2-A0C1DB2C89F1}"/>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0AE3FE3-39EB-BF4B-B910-4DFB9CF12FF4}"/>
              </a:ext>
            </a:extLst>
          </p:cNvPr>
          <p:cNvSpPr>
            <a:spLocks noGrp="1"/>
          </p:cNvSpPr>
          <p:nvPr>
            <p:ph type="dt" sz="half" idx="10"/>
          </p:nvPr>
        </p:nvSpPr>
        <p:spPr/>
        <p:txBody>
          <a:bodyPr/>
          <a:lstStyle/>
          <a:p>
            <a:fld id="{63C7337E-177E-404B-9125-2614221E8E1B}" type="datetimeFigureOut">
              <a:rPr lang="fr-FR" smtClean="0"/>
              <a:t>19/01/2025</a:t>
            </a:fld>
            <a:endParaRPr lang="fr-FR" dirty="0"/>
          </a:p>
        </p:txBody>
      </p:sp>
      <p:sp>
        <p:nvSpPr>
          <p:cNvPr id="5" name="Espace réservé du pied de page 4">
            <a:extLst>
              <a:ext uri="{FF2B5EF4-FFF2-40B4-BE49-F238E27FC236}">
                <a16:creationId xmlns:a16="http://schemas.microsoft.com/office/drawing/2014/main" id="{033F05F3-A16D-C2E7-9B75-653242F7C530}"/>
              </a:ext>
            </a:extLst>
          </p:cNvPr>
          <p:cNvSpPr>
            <a:spLocks noGrp="1"/>
          </p:cNvSpPr>
          <p:nvPr>
            <p:ph type="ftr" sz="quarter" idx="11"/>
          </p:nvPr>
        </p:nvSpPr>
        <p:spPr/>
        <p:txBody>
          <a:bodyPr/>
          <a:lstStyle/>
          <a:p>
            <a:endParaRPr lang="fr-FR" dirty="0"/>
          </a:p>
        </p:txBody>
      </p:sp>
      <p:sp>
        <p:nvSpPr>
          <p:cNvPr id="6" name="Espace réservé du numéro de diapositive 5">
            <a:extLst>
              <a:ext uri="{FF2B5EF4-FFF2-40B4-BE49-F238E27FC236}">
                <a16:creationId xmlns:a16="http://schemas.microsoft.com/office/drawing/2014/main" id="{F848DFD6-3877-7D2F-1C58-0CC9FA4E8983}"/>
              </a:ext>
            </a:extLst>
          </p:cNvPr>
          <p:cNvSpPr>
            <a:spLocks noGrp="1"/>
          </p:cNvSpPr>
          <p:nvPr>
            <p:ph type="sldNum" sz="quarter" idx="12"/>
          </p:nvPr>
        </p:nvSpPr>
        <p:spPr/>
        <p:txBody>
          <a:bodyPr/>
          <a:lstStyle/>
          <a:p>
            <a:fld id="{D2571D6F-7D67-411C-8DEF-59564A7A868D}" type="slidenum">
              <a:rPr lang="fr-FR" smtClean="0"/>
              <a:t>‹N°›</a:t>
            </a:fld>
            <a:endParaRPr lang="fr-FR" dirty="0"/>
          </a:p>
        </p:txBody>
      </p:sp>
    </p:spTree>
    <p:extLst>
      <p:ext uri="{BB962C8B-B14F-4D97-AF65-F5344CB8AC3E}">
        <p14:creationId xmlns:p14="http://schemas.microsoft.com/office/powerpoint/2010/main" val="34169715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7482A8-5BBA-F76F-DEC9-BE2602025A15}"/>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0FF91A20-C672-6C4E-F517-3CBEFE37955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DE4D4AC3-06A9-4835-D85C-6B51FCD3B85F}"/>
              </a:ext>
            </a:extLst>
          </p:cNvPr>
          <p:cNvSpPr>
            <a:spLocks noGrp="1"/>
          </p:cNvSpPr>
          <p:nvPr>
            <p:ph type="dt" sz="half" idx="10"/>
          </p:nvPr>
        </p:nvSpPr>
        <p:spPr/>
        <p:txBody>
          <a:bodyPr/>
          <a:lstStyle/>
          <a:p>
            <a:fld id="{63C7337E-177E-404B-9125-2614221E8E1B}" type="datetimeFigureOut">
              <a:rPr lang="fr-FR" smtClean="0"/>
              <a:t>19/01/2025</a:t>
            </a:fld>
            <a:endParaRPr lang="fr-FR" dirty="0"/>
          </a:p>
        </p:txBody>
      </p:sp>
      <p:sp>
        <p:nvSpPr>
          <p:cNvPr id="5" name="Espace réservé du pied de page 4">
            <a:extLst>
              <a:ext uri="{FF2B5EF4-FFF2-40B4-BE49-F238E27FC236}">
                <a16:creationId xmlns:a16="http://schemas.microsoft.com/office/drawing/2014/main" id="{A0F35493-F896-4A69-C3C0-84EC6ECE6C43}"/>
              </a:ext>
            </a:extLst>
          </p:cNvPr>
          <p:cNvSpPr>
            <a:spLocks noGrp="1"/>
          </p:cNvSpPr>
          <p:nvPr>
            <p:ph type="ftr" sz="quarter" idx="11"/>
          </p:nvPr>
        </p:nvSpPr>
        <p:spPr/>
        <p:txBody>
          <a:bodyPr/>
          <a:lstStyle/>
          <a:p>
            <a:endParaRPr lang="fr-FR" dirty="0"/>
          </a:p>
        </p:txBody>
      </p:sp>
      <p:sp>
        <p:nvSpPr>
          <p:cNvPr id="6" name="Espace réservé du numéro de diapositive 5">
            <a:extLst>
              <a:ext uri="{FF2B5EF4-FFF2-40B4-BE49-F238E27FC236}">
                <a16:creationId xmlns:a16="http://schemas.microsoft.com/office/drawing/2014/main" id="{E3E577BB-7A8C-FE7F-B748-7EA1E8958F1C}"/>
              </a:ext>
            </a:extLst>
          </p:cNvPr>
          <p:cNvSpPr>
            <a:spLocks noGrp="1"/>
          </p:cNvSpPr>
          <p:nvPr>
            <p:ph type="sldNum" sz="quarter" idx="12"/>
          </p:nvPr>
        </p:nvSpPr>
        <p:spPr/>
        <p:txBody>
          <a:bodyPr/>
          <a:lstStyle/>
          <a:p>
            <a:fld id="{D2571D6F-7D67-411C-8DEF-59564A7A868D}" type="slidenum">
              <a:rPr lang="fr-FR" smtClean="0"/>
              <a:t>‹N°›</a:t>
            </a:fld>
            <a:endParaRPr lang="fr-FR" dirty="0"/>
          </a:p>
        </p:txBody>
      </p:sp>
    </p:spTree>
    <p:extLst>
      <p:ext uri="{BB962C8B-B14F-4D97-AF65-F5344CB8AC3E}">
        <p14:creationId xmlns:p14="http://schemas.microsoft.com/office/powerpoint/2010/main" val="1356399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E19E48-B760-CCE5-4FDF-266B8DC9F5BA}"/>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57EA24AD-F1D3-B49D-E73A-41D4CA0F4138}"/>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2D043868-DA53-F45C-7E47-C64DF41C017F}"/>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47B5925F-BCA4-CB25-D502-01F9EE8FBA29}"/>
              </a:ext>
            </a:extLst>
          </p:cNvPr>
          <p:cNvSpPr>
            <a:spLocks noGrp="1"/>
          </p:cNvSpPr>
          <p:nvPr>
            <p:ph type="dt" sz="half" idx="10"/>
          </p:nvPr>
        </p:nvSpPr>
        <p:spPr/>
        <p:txBody>
          <a:bodyPr/>
          <a:lstStyle/>
          <a:p>
            <a:fld id="{63C7337E-177E-404B-9125-2614221E8E1B}" type="datetimeFigureOut">
              <a:rPr lang="fr-FR" smtClean="0"/>
              <a:t>19/01/2025</a:t>
            </a:fld>
            <a:endParaRPr lang="fr-FR" dirty="0"/>
          </a:p>
        </p:txBody>
      </p:sp>
      <p:sp>
        <p:nvSpPr>
          <p:cNvPr id="6" name="Espace réservé du pied de page 5">
            <a:extLst>
              <a:ext uri="{FF2B5EF4-FFF2-40B4-BE49-F238E27FC236}">
                <a16:creationId xmlns:a16="http://schemas.microsoft.com/office/drawing/2014/main" id="{31751087-EC40-1C86-E9D0-178A1356FB6D}"/>
              </a:ext>
            </a:extLst>
          </p:cNvPr>
          <p:cNvSpPr>
            <a:spLocks noGrp="1"/>
          </p:cNvSpPr>
          <p:nvPr>
            <p:ph type="ftr" sz="quarter" idx="11"/>
          </p:nvPr>
        </p:nvSpPr>
        <p:spPr/>
        <p:txBody>
          <a:bodyPr/>
          <a:lstStyle/>
          <a:p>
            <a:endParaRPr lang="fr-FR" dirty="0"/>
          </a:p>
        </p:txBody>
      </p:sp>
      <p:sp>
        <p:nvSpPr>
          <p:cNvPr id="7" name="Espace réservé du numéro de diapositive 6">
            <a:extLst>
              <a:ext uri="{FF2B5EF4-FFF2-40B4-BE49-F238E27FC236}">
                <a16:creationId xmlns:a16="http://schemas.microsoft.com/office/drawing/2014/main" id="{8EBCA4FA-5E56-8F21-D1CE-7FEB2D80D4CA}"/>
              </a:ext>
            </a:extLst>
          </p:cNvPr>
          <p:cNvSpPr>
            <a:spLocks noGrp="1"/>
          </p:cNvSpPr>
          <p:nvPr>
            <p:ph type="sldNum" sz="quarter" idx="12"/>
          </p:nvPr>
        </p:nvSpPr>
        <p:spPr/>
        <p:txBody>
          <a:bodyPr/>
          <a:lstStyle/>
          <a:p>
            <a:fld id="{D2571D6F-7D67-411C-8DEF-59564A7A868D}" type="slidenum">
              <a:rPr lang="fr-FR" smtClean="0"/>
              <a:t>‹N°›</a:t>
            </a:fld>
            <a:endParaRPr lang="fr-FR" dirty="0"/>
          </a:p>
        </p:txBody>
      </p:sp>
    </p:spTree>
    <p:extLst>
      <p:ext uri="{BB962C8B-B14F-4D97-AF65-F5344CB8AC3E}">
        <p14:creationId xmlns:p14="http://schemas.microsoft.com/office/powerpoint/2010/main" val="33674792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DA016C2-42CE-AC9C-6E40-E7A0AE5A4808}"/>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4C41BAF4-967F-BFCC-836D-C79189D9FE2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0298B63F-5D44-2E8A-3C6B-21CE0C0681B3}"/>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3C249512-24B2-9C00-307E-290A1E7503D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B12C2CEA-135D-24C1-76F1-D1E9CF390256}"/>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3FD2104A-D10A-5E4D-0006-3CB6B36E5051}"/>
              </a:ext>
            </a:extLst>
          </p:cNvPr>
          <p:cNvSpPr>
            <a:spLocks noGrp="1"/>
          </p:cNvSpPr>
          <p:nvPr>
            <p:ph type="dt" sz="half" idx="10"/>
          </p:nvPr>
        </p:nvSpPr>
        <p:spPr/>
        <p:txBody>
          <a:bodyPr/>
          <a:lstStyle/>
          <a:p>
            <a:fld id="{63C7337E-177E-404B-9125-2614221E8E1B}" type="datetimeFigureOut">
              <a:rPr lang="fr-FR" smtClean="0"/>
              <a:t>19/01/2025</a:t>
            </a:fld>
            <a:endParaRPr lang="fr-FR" dirty="0"/>
          </a:p>
        </p:txBody>
      </p:sp>
      <p:sp>
        <p:nvSpPr>
          <p:cNvPr id="8" name="Espace réservé du pied de page 7">
            <a:extLst>
              <a:ext uri="{FF2B5EF4-FFF2-40B4-BE49-F238E27FC236}">
                <a16:creationId xmlns:a16="http://schemas.microsoft.com/office/drawing/2014/main" id="{D7CAA55A-CEE1-5503-7F59-CC1818B34FAC}"/>
              </a:ext>
            </a:extLst>
          </p:cNvPr>
          <p:cNvSpPr>
            <a:spLocks noGrp="1"/>
          </p:cNvSpPr>
          <p:nvPr>
            <p:ph type="ftr" sz="quarter" idx="11"/>
          </p:nvPr>
        </p:nvSpPr>
        <p:spPr/>
        <p:txBody>
          <a:bodyPr/>
          <a:lstStyle/>
          <a:p>
            <a:endParaRPr lang="fr-FR" dirty="0"/>
          </a:p>
        </p:txBody>
      </p:sp>
      <p:sp>
        <p:nvSpPr>
          <p:cNvPr id="9" name="Espace réservé du numéro de diapositive 8">
            <a:extLst>
              <a:ext uri="{FF2B5EF4-FFF2-40B4-BE49-F238E27FC236}">
                <a16:creationId xmlns:a16="http://schemas.microsoft.com/office/drawing/2014/main" id="{874BF53B-71DE-2584-9556-041362108A1F}"/>
              </a:ext>
            </a:extLst>
          </p:cNvPr>
          <p:cNvSpPr>
            <a:spLocks noGrp="1"/>
          </p:cNvSpPr>
          <p:nvPr>
            <p:ph type="sldNum" sz="quarter" idx="12"/>
          </p:nvPr>
        </p:nvSpPr>
        <p:spPr/>
        <p:txBody>
          <a:bodyPr/>
          <a:lstStyle/>
          <a:p>
            <a:fld id="{D2571D6F-7D67-411C-8DEF-59564A7A868D}" type="slidenum">
              <a:rPr lang="fr-FR" smtClean="0"/>
              <a:t>‹N°›</a:t>
            </a:fld>
            <a:endParaRPr lang="fr-FR" dirty="0"/>
          </a:p>
        </p:txBody>
      </p:sp>
    </p:spTree>
    <p:extLst>
      <p:ext uri="{BB962C8B-B14F-4D97-AF65-F5344CB8AC3E}">
        <p14:creationId xmlns:p14="http://schemas.microsoft.com/office/powerpoint/2010/main" val="2800460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3F83BCA-B3A5-83E7-578E-B3DB68E5B02B}"/>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DF2C3420-65FC-41F3-FA47-73E21C950442}"/>
              </a:ext>
            </a:extLst>
          </p:cNvPr>
          <p:cNvSpPr>
            <a:spLocks noGrp="1"/>
          </p:cNvSpPr>
          <p:nvPr>
            <p:ph type="dt" sz="half" idx="10"/>
          </p:nvPr>
        </p:nvSpPr>
        <p:spPr/>
        <p:txBody>
          <a:bodyPr/>
          <a:lstStyle/>
          <a:p>
            <a:fld id="{63C7337E-177E-404B-9125-2614221E8E1B}" type="datetimeFigureOut">
              <a:rPr lang="fr-FR" smtClean="0"/>
              <a:t>19/01/2025</a:t>
            </a:fld>
            <a:endParaRPr lang="fr-FR" dirty="0"/>
          </a:p>
        </p:txBody>
      </p:sp>
      <p:sp>
        <p:nvSpPr>
          <p:cNvPr id="4" name="Espace réservé du pied de page 3">
            <a:extLst>
              <a:ext uri="{FF2B5EF4-FFF2-40B4-BE49-F238E27FC236}">
                <a16:creationId xmlns:a16="http://schemas.microsoft.com/office/drawing/2014/main" id="{FD5565CA-C35A-AA16-677E-3F9EDC29DD5D}"/>
              </a:ext>
            </a:extLst>
          </p:cNvPr>
          <p:cNvSpPr>
            <a:spLocks noGrp="1"/>
          </p:cNvSpPr>
          <p:nvPr>
            <p:ph type="ftr" sz="quarter" idx="11"/>
          </p:nvPr>
        </p:nvSpPr>
        <p:spPr/>
        <p:txBody>
          <a:bodyPr/>
          <a:lstStyle/>
          <a:p>
            <a:endParaRPr lang="fr-FR" dirty="0"/>
          </a:p>
        </p:txBody>
      </p:sp>
      <p:sp>
        <p:nvSpPr>
          <p:cNvPr id="5" name="Espace réservé du numéro de diapositive 4">
            <a:extLst>
              <a:ext uri="{FF2B5EF4-FFF2-40B4-BE49-F238E27FC236}">
                <a16:creationId xmlns:a16="http://schemas.microsoft.com/office/drawing/2014/main" id="{672FDF11-EEA7-E357-FBB4-DCF874B687C3}"/>
              </a:ext>
            </a:extLst>
          </p:cNvPr>
          <p:cNvSpPr>
            <a:spLocks noGrp="1"/>
          </p:cNvSpPr>
          <p:nvPr>
            <p:ph type="sldNum" sz="quarter" idx="12"/>
          </p:nvPr>
        </p:nvSpPr>
        <p:spPr/>
        <p:txBody>
          <a:bodyPr/>
          <a:lstStyle/>
          <a:p>
            <a:fld id="{D2571D6F-7D67-411C-8DEF-59564A7A868D}" type="slidenum">
              <a:rPr lang="fr-FR" smtClean="0"/>
              <a:t>‹N°›</a:t>
            </a:fld>
            <a:endParaRPr lang="fr-FR" dirty="0"/>
          </a:p>
        </p:txBody>
      </p:sp>
    </p:spTree>
    <p:extLst>
      <p:ext uri="{BB962C8B-B14F-4D97-AF65-F5344CB8AC3E}">
        <p14:creationId xmlns:p14="http://schemas.microsoft.com/office/powerpoint/2010/main" val="42623529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9A7C462-ADE6-2374-FEED-D1B464B15DCD}"/>
              </a:ext>
            </a:extLst>
          </p:cNvPr>
          <p:cNvSpPr>
            <a:spLocks noGrp="1"/>
          </p:cNvSpPr>
          <p:nvPr>
            <p:ph type="dt" sz="half" idx="10"/>
          </p:nvPr>
        </p:nvSpPr>
        <p:spPr/>
        <p:txBody>
          <a:bodyPr/>
          <a:lstStyle/>
          <a:p>
            <a:fld id="{63C7337E-177E-404B-9125-2614221E8E1B}" type="datetimeFigureOut">
              <a:rPr lang="fr-FR" smtClean="0"/>
              <a:t>19/01/2025</a:t>
            </a:fld>
            <a:endParaRPr lang="fr-FR" dirty="0"/>
          </a:p>
        </p:txBody>
      </p:sp>
      <p:sp>
        <p:nvSpPr>
          <p:cNvPr id="3" name="Espace réservé du pied de page 2">
            <a:extLst>
              <a:ext uri="{FF2B5EF4-FFF2-40B4-BE49-F238E27FC236}">
                <a16:creationId xmlns:a16="http://schemas.microsoft.com/office/drawing/2014/main" id="{E4993D9F-0908-FE71-228E-BB3394A95C1D}"/>
              </a:ext>
            </a:extLst>
          </p:cNvPr>
          <p:cNvSpPr>
            <a:spLocks noGrp="1"/>
          </p:cNvSpPr>
          <p:nvPr>
            <p:ph type="ftr" sz="quarter" idx="1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73E2E266-A406-92BE-D98C-0BFA0D5B671E}"/>
              </a:ext>
            </a:extLst>
          </p:cNvPr>
          <p:cNvSpPr>
            <a:spLocks noGrp="1"/>
          </p:cNvSpPr>
          <p:nvPr>
            <p:ph type="sldNum" sz="quarter" idx="12"/>
          </p:nvPr>
        </p:nvSpPr>
        <p:spPr/>
        <p:txBody>
          <a:bodyPr/>
          <a:lstStyle/>
          <a:p>
            <a:fld id="{D2571D6F-7D67-411C-8DEF-59564A7A868D}" type="slidenum">
              <a:rPr lang="fr-FR" smtClean="0"/>
              <a:t>‹N°›</a:t>
            </a:fld>
            <a:endParaRPr lang="fr-FR" dirty="0"/>
          </a:p>
        </p:txBody>
      </p:sp>
    </p:spTree>
    <p:extLst>
      <p:ext uri="{BB962C8B-B14F-4D97-AF65-F5344CB8AC3E}">
        <p14:creationId xmlns:p14="http://schemas.microsoft.com/office/powerpoint/2010/main" val="4357883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69270B9-0B54-771E-CC6D-F47FFF8AD573}"/>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468A9F5A-728B-4494-CAEB-64FA674021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E531B752-3C3E-420B-70F2-9D46F587D5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DA1EF3AD-467E-1615-3FBD-9BFFA2A58DC8}"/>
              </a:ext>
            </a:extLst>
          </p:cNvPr>
          <p:cNvSpPr>
            <a:spLocks noGrp="1"/>
          </p:cNvSpPr>
          <p:nvPr>
            <p:ph type="dt" sz="half" idx="10"/>
          </p:nvPr>
        </p:nvSpPr>
        <p:spPr/>
        <p:txBody>
          <a:bodyPr/>
          <a:lstStyle/>
          <a:p>
            <a:fld id="{63C7337E-177E-404B-9125-2614221E8E1B}" type="datetimeFigureOut">
              <a:rPr lang="fr-FR" smtClean="0"/>
              <a:t>19/01/2025</a:t>
            </a:fld>
            <a:endParaRPr lang="fr-FR" dirty="0"/>
          </a:p>
        </p:txBody>
      </p:sp>
      <p:sp>
        <p:nvSpPr>
          <p:cNvPr id="6" name="Espace réservé du pied de page 5">
            <a:extLst>
              <a:ext uri="{FF2B5EF4-FFF2-40B4-BE49-F238E27FC236}">
                <a16:creationId xmlns:a16="http://schemas.microsoft.com/office/drawing/2014/main" id="{6EA5EC73-EE59-7BC0-E859-D19197E62151}"/>
              </a:ext>
            </a:extLst>
          </p:cNvPr>
          <p:cNvSpPr>
            <a:spLocks noGrp="1"/>
          </p:cNvSpPr>
          <p:nvPr>
            <p:ph type="ftr" sz="quarter" idx="11"/>
          </p:nvPr>
        </p:nvSpPr>
        <p:spPr/>
        <p:txBody>
          <a:bodyPr/>
          <a:lstStyle/>
          <a:p>
            <a:endParaRPr lang="fr-FR" dirty="0"/>
          </a:p>
        </p:txBody>
      </p:sp>
      <p:sp>
        <p:nvSpPr>
          <p:cNvPr id="7" name="Espace réservé du numéro de diapositive 6">
            <a:extLst>
              <a:ext uri="{FF2B5EF4-FFF2-40B4-BE49-F238E27FC236}">
                <a16:creationId xmlns:a16="http://schemas.microsoft.com/office/drawing/2014/main" id="{5F7861E4-5C61-BF1C-422B-FDADD371E0CD}"/>
              </a:ext>
            </a:extLst>
          </p:cNvPr>
          <p:cNvSpPr>
            <a:spLocks noGrp="1"/>
          </p:cNvSpPr>
          <p:nvPr>
            <p:ph type="sldNum" sz="quarter" idx="12"/>
          </p:nvPr>
        </p:nvSpPr>
        <p:spPr/>
        <p:txBody>
          <a:bodyPr/>
          <a:lstStyle/>
          <a:p>
            <a:fld id="{D2571D6F-7D67-411C-8DEF-59564A7A868D}" type="slidenum">
              <a:rPr lang="fr-FR" smtClean="0"/>
              <a:t>‹N°›</a:t>
            </a:fld>
            <a:endParaRPr lang="fr-FR" dirty="0"/>
          </a:p>
        </p:txBody>
      </p:sp>
    </p:spTree>
    <p:extLst>
      <p:ext uri="{BB962C8B-B14F-4D97-AF65-F5344CB8AC3E}">
        <p14:creationId xmlns:p14="http://schemas.microsoft.com/office/powerpoint/2010/main" val="6250391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A8989FE-F43F-62FB-984E-2A016CDBB9EC}"/>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B811E8A2-DC41-1340-A020-9426F92C91D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4" name="Espace réservé du texte 3">
            <a:extLst>
              <a:ext uri="{FF2B5EF4-FFF2-40B4-BE49-F238E27FC236}">
                <a16:creationId xmlns:a16="http://schemas.microsoft.com/office/drawing/2014/main" id="{A996E27B-5F15-73B6-FD33-84E82AEC15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398E6DE9-B0BA-25AA-5265-B818982909DD}"/>
              </a:ext>
            </a:extLst>
          </p:cNvPr>
          <p:cNvSpPr>
            <a:spLocks noGrp="1"/>
          </p:cNvSpPr>
          <p:nvPr>
            <p:ph type="dt" sz="half" idx="10"/>
          </p:nvPr>
        </p:nvSpPr>
        <p:spPr/>
        <p:txBody>
          <a:bodyPr/>
          <a:lstStyle/>
          <a:p>
            <a:fld id="{63C7337E-177E-404B-9125-2614221E8E1B}" type="datetimeFigureOut">
              <a:rPr lang="fr-FR" smtClean="0"/>
              <a:t>19/01/2025</a:t>
            </a:fld>
            <a:endParaRPr lang="fr-FR" dirty="0"/>
          </a:p>
        </p:txBody>
      </p:sp>
      <p:sp>
        <p:nvSpPr>
          <p:cNvPr id="6" name="Espace réservé du pied de page 5">
            <a:extLst>
              <a:ext uri="{FF2B5EF4-FFF2-40B4-BE49-F238E27FC236}">
                <a16:creationId xmlns:a16="http://schemas.microsoft.com/office/drawing/2014/main" id="{BB211441-B5D4-19C0-0CA0-748979C63F7A}"/>
              </a:ext>
            </a:extLst>
          </p:cNvPr>
          <p:cNvSpPr>
            <a:spLocks noGrp="1"/>
          </p:cNvSpPr>
          <p:nvPr>
            <p:ph type="ftr" sz="quarter" idx="11"/>
          </p:nvPr>
        </p:nvSpPr>
        <p:spPr/>
        <p:txBody>
          <a:bodyPr/>
          <a:lstStyle/>
          <a:p>
            <a:endParaRPr lang="fr-FR" dirty="0"/>
          </a:p>
        </p:txBody>
      </p:sp>
      <p:sp>
        <p:nvSpPr>
          <p:cNvPr id="7" name="Espace réservé du numéro de diapositive 6">
            <a:extLst>
              <a:ext uri="{FF2B5EF4-FFF2-40B4-BE49-F238E27FC236}">
                <a16:creationId xmlns:a16="http://schemas.microsoft.com/office/drawing/2014/main" id="{32988DDC-209A-D455-0939-D4D14D52D467}"/>
              </a:ext>
            </a:extLst>
          </p:cNvPr>
          <p:cNvSpPr>
            <a:spLocks noGrp="1"/>
          </p:cNvSpPr>
          <p:nvPr>
            <p:ph type="sldNum" sz="quarter" idx="12"/>
          </p:nvPr>
        </p:nvSpPr>
        <p:spPr/>
        <p:txBody>
          <a:bodyPr/>
          <a:lstStyle/>
          <a:p>
            <a:fld id="{D2571D6F-7D67-411C-8DEF-59564A7A868D}" type="slidenum">
              <a:rPr lang="fr-FR" smtClean="0"/>
              <a:t>‹N°›</a:t>
            </a:fld>
            <a:endParaRPr lang="fr-FR" dirty="0"/>
          </a:p>
        </p:txBody>
      </p:sp>
    </p:spTree>
    <p:extLst>
      <p:ext uri="{BB962C8B-B14F-4D97-AF65-F5344CB8AC3E}">
        <p14:creationId xmlns:p14="http://schemas.microsoft.com/office/powerpoint/2010/main" val="39650182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114A0ECF-D1B6-75E8-CDF2-6012FDC1A41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7E092448-674C-A97B-58FA-E4A03EDAE0F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BCABCC0-6867-AB97-F86C-5AAA853318A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C7337E-177E-404B-9125-2614221E8E1B}" type="datetimeFigureOut">
              <a:rPr lang="fr-FR" smtClean="0"/>
              <a:t>19/01/2025</a:t>
            </a:fld>
            <a:endParaRPr lang="fr-FR" dirty="0"/>
          </a:p>
        </p:txBody>
      </p:sp>
      <p:sp>
        <p:nvSpPr>
          <p:cNvPr id="5" name="Espace réservé du pied de page 4">
            <a:extLst>
              <a:ext uri="{FF2B5EF4-FFF2-40B4-BE49-F238E27FC236}">
                <a16:creationId xmlns:a16="http://schemas.microsoft.com/office/drawing/2014/main" id="{0DCA8A0C-3DDC-90DE-518D-183AE32590D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a:extLst>
              <a:ext uri="{FF2B5EF4-FFF2-40B4-BE49-F238E27FC236}">
                <a16:creationId xmlns:a16="http://schemas.microsoft.com/office/drawing/2014/main" id="{6F7332F5-1A8A-0CF4-7327-ACFA1E7358E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571D6F-7D67-411C-8DEF-59564A7A868D}" type="slidenum">
              <a:rPr lang="fr-FR" smtClean="0"/>
              <a:t>‹N°›</a:t>
            </a:fld>
            <a:endParaRPr lang="fr-FR" dirty="0"/>
          </a:p>
        </p:txBody>
      </p:sp>
    </p:spTree>
    <p:extLst>
      <p:ext uri="{BB962C8B-B14F-4D97-AF65-F5344CB8AC3E}">
        <p14:creationId xmlns:p14="http://schemas.microsoft.com/office/powerpoint/2010/main" val="30923393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E1C1623-0156-3D8B-3D44-033740AFFE56}"/>
              </a:ext>
            </a:extLst>
          </p:cNvPr>
          <p:cNvSpPr>
            <a:spLocks noGrp="1"/>
          </p:cNvSpPr>
          <p:nvPr>
            <p:ph type="ctrTitle"/>
          </p:nvPr>
        </p:nvSpPr>
        <p:spPr>
          <a:xfrm>
            <a:off x="1786467" y="406400"/>
            <a:ext cx="9144000" cy="1574800"/>
          </a:xfrm>
        </p:spPr>
        <p:txBody>
          <a:bodyPr/>
          <a:lstStyle/>
          <a:p>
            <a:r>
              <a:rPr lang="fr-FR" b="1" dirty="0"/>
              <a:t>Chapitre 3</a:t>
            </a:r>
          </a:p>
        </p:txBody>
      </p:sp>
      <p:sp>
        <p:nvSpPr>
          <p:cNvPr id="3" name="Sous-titre 2">
            <a:extLst>
              <a:ext uri="{FF2B5EF4-FFF2-40B4-BE49-F238E27FC236}">
                <a16:creationId xmlns:a16="http://schemas.microsoft.com/office/drawing/2014/main" id="{BA49A0DE-E7E5-8899-56F3-AF57B56CAC40}"/>
              </a:ext>
            </a:extLst>
          </p:cNvPr>
          <p:cNvSpPr>
            <a:spLocks noGrp="1"/>
          </p:cNvSpPr>
          <p:nvPr>
            <p:ph type="subTitle" idx="1"/>
          </p:nvPr>
        </p:nvSpPr>
        <p:spPr>
          <a:xfrm>
            <a:off x="1615440" y="2791618"/>
            <a:ext cx="9144000" cy="1574800"/>
          </a:xfrm>
        </p:spPr>
        <p:txBody>
          <a:bodyPr>
            <a:normAutofit fontScale="92500"/>
          </a:bodyPr>
          <a:lstStyle/>
          <a:p>
            <a:r>
              <a:rPr lang="fr-FR" sz="4000" b="1" dirty="0">
                <a:solidFill>
                  <a:srgbClr val="C00000"/>
                </a:solidFill>
              </a:rPr>
              <a:t>Extraire les informations à partir des fichiers</a:t>
            </a:r>
          </a:p>
          <a:p>
            <a:r>
              <a:rPr lang="fr-FR" sz="4000" b="1" dirty="0">
                <a:solidFill>
                  <a:srgbClr val="C00000"/>
                </a:solidFill>
              </a:rPr>
              <a:t>(MP3,PDF et </a:t>
            </a:r>
            <a:r>
              <a:rPr lang="fr-FR" sz="4000" b="1" dirty="0" err="1">
                <a:solidFill>
                  <a:srgbClr val="C00000"/>
                </a:solidFill>
              </a:rPr>
              <a:t>IMAGEs</a:t>
            </a:r>
            <a:r>
              <a:rPr lang="fr-FR" sz="4000" b="1" dirty="0">
                <a:solidFill>
                  <a:srgbClr val="C00000"/>
                </a:solidFill>
              </a:rPr>
              <a:t>)</a:t>
            </a:r>
          </a:p>
        </p:txBody>
      </p:sp>
    </p:spTree>
    <p:extLst>
      <p:ext uri="{BB962C8B-B14F-4D97-AF65-F5344CB8AC3E}">
        <p14:creationId xmlns:p14="http://schemas.microsoft.com/office/powerpoint/2010/main" val="25064617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04389F95-E237-8D9D-328D-B100F8B3E9F2}"/>
              </a:ext>
            </a:extLst>
          </p:cNvPr>
          <p:cNvSpPr txBox="1"/>
          <p:nvPr/>
        </p:nvSpPr>
        <p:spPr>
          <a:xfrm>
            <a:off x="1346200" y="159433"/>
            <a:ext cx="9245599" cy="1077218"/>
          </a:xfrm>
          <a:prstGeom prst="rect">
            <a:avLst/>
          </a:prstGeom>
          <a:noFill/>
        </p:spPr>
        <p:txBody>
          <a:bodyPr wrap="square">
            <a:spAutoFit/>
          </a:bodyPr>
          <a:lstStyle/>
          <a:p>
            <a:pPr algn="ctr"/>
            <a:r>
              <a:rPr lang="fr-FR" sz="3200" b="1" dirty="0">
                <a:solidFill>
                  <a:srgbClr val="C00000"/>
                </a:solidFill>
              </a:rPr>
              <a:t>La spécification et la récupération des métadonnées à partir des fichiers : MP3</a:t>
            </a:r>
          </a:p>
        </p:txBody>
      </p:sp>
      <p:sp>
        <p:nvSpPr>
          <p:cNvPr id="4" name="ZoneTexte 3">
            <a:extLst>
              <a:ext uri="{FF2B5EF4-FFF2-40B4-BE49-F238E27FC236}">
                <a16:creationId xmlns:a16="http://schemas.microsoft.com/office/drawing/2014/main" id="{A40AA2D1-A1CA-7591-E16C-410EAF669A89}"/>
              </a:ext>
            </a:extLst>
          </p:cNvPr>
          <p:cNvSpPr txBox="1"/>
          <p:nvPr/>
        </p:nvSpPr>
        <p:spPr>
          <a:xfrm>
            <a:off x="135465" y="1141442"/>
            <a:ext cx="11667067" cy="5594480"/>
          </a:xfrm>
          <a:prstGeom prst="rect">
            <a:avLst/>
          </a:prstGeom>
          <a:noFill/>
        </p:spPr>
        <p:txBody>
          <a:bodyPr wrap="square">
            <a:spAutoFit/>
          </a:bodyPr>
          <a:lstStyle/>
          <a:p>
            <a:pPr marL="342900" indent="-342900" algn="just">
              <a:buFont typeface="Wingdings" panose="05000000000000000000" pitchFamily="2" charset="2"/>
              <a:buChar char="q"/>
            </a:pPr>
            <a:r>
              <a:rPr lang="fr-FR" sz="2400" b="1" dirty="0">
                <a:effectLst/>
                <a:latin typeface="F16"/>
                <a:ea typeface="Calibri" panose="020F0502020204030204" pitchFamily="34" charset="0"/>
                <a:cs typeface="Times New Roman" panose="02020603050405020304" pitchFamily="18" charset="0"/>
              </a:rPr>
              <a:t>Outils pour extraire les métadonnées de fichiers MP3</a:t>
            </a:r>
            <a:r>
              <a:rPr lang="fr-FR" sz="2400" dirty="0">
                <a:effectLst/>
                <a:latin typeface="F16"/>
                <a:ea typeface="Calibri" panose="020F0502020204030204" pitchFamily="34" charset="0"/>
                <a:cs typeface="Times New Roman" panose="02020603050405020304" pitchFamily="18" charset="0"/>
              </a:rPr>
              <a:t>  </a:t>
            </a:r>
            <a:r>
              <a:rPr lang="fr-FR" sz="3200" b="1" dirty="0">
                <a:solidFill>
                  <a:srgbClr val="C00000"/>
                </a:solidFill>
              </a:rPr>
              <a:t>:</a:t>
            </a:r>
          </a:p>
          <a:p>
            <a:pPr>
              <a:lnSpc>
                <a:spcPct val="150000"/>
              </a:lnSpc>
              <a:spcAft>
                <a:spcPts val="1000"/>
              </a:spcAft>
            </a:pPr>
            <a:r>
              <a:rPr lang="fr-FR" dirty="0">
                <a:effectLst/>
                <a:latin typeface="F16"/>
                <a:ea typeface="Calibri" panose="020F0502020204030204" pitchFamily="34" charset="0"/>
                <a:cs typeface="Times New Roman" panose="02020603050405020304" pitchFamily="18" charset="0"/>
              </a:rPr>
              <a:t>Plusieurs outils disponibles pour extraire les métadonnées à partir des fichiers MP3 </a:t>
            </a:r>
            <a:r>
              <a:rPr lang="fr-FR" dirty="0" err="1">
                <a:effectLst/>
                <a:latin typeface="F16"/>
                <a:ea typeface="Calibri" panose="020F0502020204030204" pitchFamily="34" charset="0"/>
                <a:cs typeface="Times New Roman" panose="02020603050405020304" pitchFamily="18" charset="0"/>
              </a:rPr>
              <a:t>taggés</a:t>
            </a:r>
            <a:r>
              <a:rPr lang="fr-FR" dirty="0">
                <a:effectLst/>
                <a:latin typeface="F16"/>
                <a:ea typeface="Calibri" panose="020F0502020204030204" pitchFamily="34" charset="0"/>
                <a:cs typeface="Times New Roman" panose="02020603050405020304" pitchFamily="18" charset="0"/>
              </a:rPr>
              <a:t> ID3.  Parmi ces outils on trouve : </a:t>
            </a:r>
            <a:endParaRPr lang="fr-FR" sz="16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50000"/>
              </a:lnSpc>
              <a:spcAft>
                <a:spcPts val="1000"/>
              </a:spcAft>
              <a:buFont typeface="Wingdings" panose="05000000000000000000" pitchFamily="2" charset="2"/>
              <a:buChar char=""/>
              <a:tabLst>
                <a:tab pos="1039495" algn="l"/>
              </a:tabLst>
            </a:pPr>
            <a:r>
              <a:rPr lang="fr-FR" b="1" dirty="0">
                <a:effectLst/>
                <a:latin typeface="F16"/>
                <a:ea typeface="Calibri" panose="020F0502020204030204" pitchFamily="34" charset="0"/>
                <a:cs typeface="Times New Roman" panose="02020603050405020304" pitchFamily="18" charset="0"/>
              </a:rPr>
              <a:t>MP3 Tag : </a:t>
            </a:r>
            <a:r>
              <a:rPr lang="fr-FR" dirty="0">
                <a:effectLst/>
                <a:latin typeface="F16"/>
                <a:ea typeface="Calibri" panose="020F0502020204030204" pitchFamily="34" charset="0"/>
                <a:cs typeface="Times New Roman" panose="02020603050405020304" pitchFamily="18" charset="0"/>
              </a:rPr>
              <a:t>le module MP3 :: Tag, qui est l'un des analyseurs d'étiquettes Perl ID3 disponibles sur CPAN (</a:t>
            </a:r>
            <a:r>
              <a:rPr lang="fr-FR" dirty="0" err="1">
                <a:effectLst/>
                <a:latin typeface="F16"/>
                <a:ea typeface="Calibri" panose="020F0502020204030204" pitchFamily="34" charset="0"/>
                <a:cs typeface="Times New Roman" panose="02020603050405020304" pitchFamily="18" charset="0"/>
              </a:rPr>
              <a:t>Comprehensive</a:t>
            </a:r>
            <a:r>
              <a:rPr lang="fr-FR" dirty="0">
                <a:effectLst/>
                <a:latin typeface="F16"/>
                <a:ea typeface="Calibri" panose="020F0502020204030204" pitchFamily="34" charset="0"/>
                <a:cs typeface="Times New Roman" panose="02020603050405020304" pitchFamily="18" charset="0"/>
              </a:rPr>
              <a:t> Perl Archive Network) . MP3 Tag Editor permet de multiples opérations comme :</a:t>
            </a:r>
            <a:endParaRPr lang="fr-FR" sz="1600" dirty="0">
              <a:effectLst/>
              <a:latin typeface="Calibri" panose="020F0502020204030204" pitchFamily="34" charset="0"/>
              <a:ea typeface="Calibri" panose="020F0502020204030204" pitchFamily="34" charset="0"/>
              <a:cs typeface="Arial" panose="020B0604020202020204" pitchFamily="34" charset="0"/>
            </a:endParaRPr>
          </a:p>
          <a:p>
            <a:pPr marL="742950" lvl="1" indent="-285750">
              <a:lnSpc>
                <a:spcPct val="150000"/>
              </a:lnSpc>
              <a:spcAft>
                <a:spcPts val="1000"/>
              </a:spcAft>
              <a:buFont typeface="Wingdings" panose="05000000000000000000" pitchFamily="2" charset="2"/>
              <a:buChar char=""/>
              <a:tabLst>
                <a:tab pos="914400" algn="l"/>
                <a:tab pos="1669415" algn="l"/>
              </a:tabLst>
            </a:pPr>
            <a:r>
              <a:rPr lang="fr-FR" dirty="0">
                <a:effectLst/>
                <a:latin typeface="F16"/>
                <a:ea typeface="Calibri" panose="020F0502020204030204" pitchFamily="34" charset="0"/>
                <a:cs typeface="Times New Roman" panose="02020603050405020304" pitchFamily="18" charset="0"/>
              </a:rPr>
              <a:t> MP3 :: Perl Tag lit les tags ID3v1 et ID3v2 donc  la récupération automatique des </a:t>
            </a:r>
            <a:r>
              <a:rPr lang="fr-FR" dirty="0" err="1">
                <a:effectLst/>
                <a:latin typeface="F16"/>
                <a:ea typeface="Calibri" panose="020F0502020204030204" pitchFamily="34" charset="0"/>
                <a:cs typeface="Times New Roman" panose="02020603050405020304" pitchFamily="18" charset="0"/>
              </a:rPr>
              <a:t>meta-données</a:t>
            </a:r>
            <a:r>
              <a:rPr lang="fr-FR" dirty="0">
                <a:effectLst/>
                <a:latin typeface="F16"/>
                <a:ea typeface="Calibri" panose="020F0502020204030204" pitchFamily="34" charset="0"/>
                <a:cs typeface="Times New Roman" panose="02020603050405020304" pitchFamily="18" charset="0"/>
              </a:rPr>
              <a:t> </a:t>
            </a:r>
            <a:endParaRPr lang="fr-FR" sz="1600" dirty="0">
              <a:effectLst/>
              <a:latin typeface="Calibri" panose="020F0502020204030204" pitchFamily="34" charset="0"/>
              <a:ea typeface="Calibri" panose="020F0502020204030204" pitchFamily="34" charset="0"/>
              <a:cs typeface="Arial" panose="020B0604020202020204" pitchFamily="34" charset="0"/>
            </a:endParaRPr>
          </a:p>
          <a:p>
            <a:pPr marL="742950" lvl="1" indent="-285750">
              <a:lnSpc>
                <a:spcPct val="150000"/>
              </a:lnSpc>
              <a:spcAft>
                <a:spcPts val="1000"/>
              </a:spcAft>
              <a:buFont typeface="Wingdings" panose="05000000000000000000" pitchFamily="2" charset="2"/>
              <a:buChar char=""/>
              <a:tabLst>
                <a:tab pos="914400" algn="l"/>
                <a:tab pos="1669415" algn="l"/>
              </a:tabLst>
            </a:pPr>
            <a:r>
              <a:rPr lang="fr-FR" dirty="0">
                <a:effectLst/>
                <a:latin typeface="F16"/>
                <a:ea typeface="Calibri" panose="020F0502020204030204" pitchFamily="34" charset="0"/>
                <a:cs typeface="Times New Roman" panose="02020603050405020304" pitchFamily="18" charset="0"/>
              </a:rPr>
              <a:t>    le renommage des fichiers en fonction des tags,</a:t>
            </a:r>
            <a:endParaRPr lang="fr-FR" sz="1600" dirty="0">
              <a:effectLst/>
              <a:latin typeface="Calibri" panose="020F0502020204030204" pitchFamily="34" charset="0"/>
              <a:ea typeface="Calibri" panose="020F0502020204030204" pitchFamily="34" charset="0"/>
              <a:cs typeface="Arial" panose="020B0604020202020204" pitchFamily="34" charset="0"/>
            </a:endParaRPr>
          </a:p>
          <a:p>
            <a:pPr marL="742950" lvl="1" indent="-285750">
              <a:lnSpc>
                <a:spcPct val="150000"/>
              </a:lnSpc>
              <a:spcAft>
                <a:spcPts val="1000"/>
              </a:spcAft>
              <a:buFont typeface="Wingdings" panose="05000000000000000000" pitchFamily="2" charset="2"/>
              <a:buChar char=""/>
              <a:tabLst>
                <a:tab pos="914400" algn="l"/>
                <a:tab pos="1669415" algn="l"/>
              </a:tabLst>
            </a:pPr>
            <a:r>
              <a:rPr lang="fr-FR" dirty="0">
                <a:effectLst/>
                <a:latin typeface="F16"/>
                <a:ea typeface="Calibri" panose="020F0502020204030204" pitchFamily="34" charset="0"/>
                <a:cs typeface="Times New Roman" panose="02020603050405020304" pitchFamily="18" charset="0"/>
              </a:rPr>
              <a:t>     la modification des tags</a:t>
            </a:r>
            <a:endParaRPr lang="fr-FR" sz="1600" dirty="0">
              <a:effectLst/>
              <a:latin typeface="Calibri" panose="020F0502020204030204" pitchFamily="34" charset="0"/>
              <a:ea typeface="Calibri" panose="020F0502020204030204" pitchFamily="34" charset="0"/>
              <a:cs typeface="Arial" panose="020B0604020202020204" pitchFamily="34" charset="0"/>
            </a:endParaRPr>
          </a:p>
          <a:p>
            <a:pPr marL="742950" lvl="1" indent="-285750">
              <a:lnSpc>
                <a:spcPct val="150000"/>
              </a:lnSpc>
              <a:spcAft>
                <a:spcPts val="1000"/>
              </a:spcAft>
              <a:buFont typeface="Wingdings" panose="05000000000000000000" pitchFamily="2" charset="2"/>
              <a:buChar char=""/>
              <a:tabLst>
                <a:tab pos="1669415" algn="l"/>
              </a:tabLst>
            </a:pPr>
            <a:r>
              <a:rPr lang="fr-FR" dirty="0">
                <a:effectLst/>
                <a:latin typeface="F16"/>
                <a:ea typeface="Calibri" panose="020F0502020204030204" pitchFamily="34" charset="0"/>
                <a:cs typeface="Times New Roman" panose="02020603050405020304" pitchFamily="18" charset="0"/>
              </a:rPr>
              <a:t>     La création d’un nouveau tag </a:t>
            </a:r>
            <a:endParaRPr lang="fr-FR" sz="16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50000"/>
              </a:lnSpc>
              <a:spcAft>
                <a:spcPts val="1000"/>
              </a:spcAft>
              <a:buFont typeface="Wingdings" panose="05000000000000000000" pitchFamily="2" charset="2"/>
              <a:buChar char=""/>
              <a:tabLst>
                <a:tab pos="1039495" algn="l"/>
              </a:tabLst>
            </a:pPr>
            <a:r>
              <a:rPr lang="fr-FR" b="1" dirty="0">
                <a:effectLst/>
                <a:latin typeface="F16"/>
                <a:ea typeface="Calibri" panose="020F0502020204030204" pitchFamily="34" charset="0"/>
                <a:cs typeface="Times New Roman" panose="02020603050405020304" pitchFamily="18" charset="0"/>
              </a:rPr>
              <a:t>Apache </a:t>
            </a:r>
            <a:r>
              <a:rPr lang="fr-FR" b="1" dirty="0" err="1">
                <a:effectLst/>
                <a:latin typeface="F16"/>
                <a:ea typeface="Calibri" panose="020F0502020204030204" pitchFamily="34" charset="0"/>
                <a:cs typeface="Times New Roman" panose="02020603050405020304" pitchFamily="18" charset="0"/>
              </a:rPr>
              <a:t>Tika</a:t>
            </a:r>
            <a:r>
              <a:rPr lang="fr-FR" dirty="0">
                <a:effectLst/>
                <a:latin typeface="F16"/>
                <a:ea typeface="Calibri" panose="020F0502020204030204" pitchFamily="34" charset="0"/>
                <a:cs typeface="Times New Roman" panose="02020603050405020304" pitchFamily="18" charset="0"/>
              </a:rPr>
              <a:t> : est une bibliothèque utilisée pour la détection du type de document et l'extraction de contenu à partir de différents formats de fichiers.</a:t>
            </a:r>
            <a:endParaRPr lang="fr-FR" sz="16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50000"/>
              </a:lnSpc>
              <a:spcAft>
                <a:spcPts val="1000"/>
              </a:spcAft>
              <a:buFont typeface="Wingdings" panose="05000000000000000000" pitchFamily="2" charset="2"/>
              <a:buChar char=""/>
              <a:tabLst>
                <a:tab pos="1039495" algn="l"/>
              </a:tabLst>
            </a:pPr>
            <a:r>
              <a:rPr lang="fr-FR" b="1" dirty="0" err="1">
                <a:effectLst/>
                <a:latin typeface="F16"/>
                <a:ea typeface="Calibri" panose="020F0502020204030204" pitchFamily="34" charset="0"/>
                <a:cs typeface="Times New Roman" panose="02020603050405020304" pitchFamily="18" charset="0"/>
              </a:rPr>
              <a:t>Libextractor</a:t>
            </a:r>
            <a:r>
              <a:rPr lang="fr-FR" dirty="0">
                <a:effectLst/>
                <a:latin typeface="F16"/>
                <a:ea typeface="Calibri" panose="020F0502020204030204" pitchFamily="34" charset="0"/>
                <a:cs typeface="Times New Roman" panose="02020603050405020304" pitchFamily="18" charset="0"/>
              </a:rPr>
              <a:t>.</a:t>
            </a:r>
            <a:endParaRPr lang="fr-FR" sz="3600" dirty="0"/>
          </a:p>
        </p:txBody>
      </p:sp>
    </p:spTree>
    <p:extLst>
      <p:ext uri="{BB962C8B-B14F-4D97-AF65-F5344CB8AC3E}">
        <p14:creationId xmlns:p14="http://schemas.microsoft.com/office/powerpoint/2010/main" val="25405023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87BB6D-AD4F-B19A-00D1-85367A19FB32}"/>
            </a:ext>
          </a:extLst>
        </p:cNvPr>
        <p:cNvGrpSpPr/>
        <p:nvPr/>
      </p:nvGrpSpPr>
      <p:grpSpPr>
        <a:xfrm>
          <a:off x="0" y="0"/>
          <a:ext cx="0" cy="0"/>
          <a:chOff x="0" y="0"/>
          <a:chExt cx="0" cy="0"/>
        </a:xfrm>
      </p:grpSpPr>
      <p:sp>
        <p:nvSpPr>
          <p:cNvPr id="3" name="ZoneTexte 2">
            <a:extLst>
              <a:ext uri="{FF2B5EF4-FFF2-40B4-BE49-F238E27FC236}">
                <a16:creationId xmlns:a16="http://schemas.microsoft.com/office/drawing/2014/main" id="{DFF51099-A7A2-470A-9A2D-AC33A230634E}"/>
              </a:ext>
            </a:extLst>
          </p:cNvPr>
          <p:cNvSpPr txBox="1"/>
          <p:nvPr/>
        </p:nvSpPr>
        <p:spPr>
          <a:xfrm>
            <a:off x="1738085" y="196756"/>
            <a:ext cx="9245599" cy="584775"/>
          </a:xfrm>
          <a:prstGeom prst="rect">
            <a:avLst/>
          </a:prstGeom>
          <a:noFill/>
        </p:spPr>
        <p:txBody>
          <a:bodyPr wrap="square">
            <a:spAutoFit/>
          </a:bodyPr>
          <a:lstStyle/>
          <a:p>
            <a:pPr algn="ctr"/>
            <a:r>
              <a:rPr lang="fr-FR" sz="3200" b="1" dirty="0">
                <a:solidFill>
                  <a:srgbClr val="C00000"/>
                </a:solidFill>
              </a:rPr>
              <a:t>stéganographie  audio</a:t>
            </a:r>
          </a:p>
        </p:txBody>
      </p:sp>
      <p:sp>
        <p:nvSpPr>
          <p:cNvPr id="5" name="ZoneTexte 4">
            <a:extLst>
              <a:ext uri="{FF2B5EF4-FFF2-40B4-BE49-F238E27FC236}">
                <a16:creationId xmlns:a16="http://schemas.microsoft.com/office/drawing/2014/main" id="{EEB00B3D-ADA2-B170-6CB6-FCB861BE5AD7}"/>
              </a:ext>
            </a:extLst>
          </p:cNvPr>
          <p:cNvSpPr txBox="1"/>
          <p:nvPr/>
        </p:nvSpPr>
        <p:spPr>
          <a:xfrm>
            <a:off x="492189" y="940557"/>
            <a:ext cx="11506977" cy="5693866"/>
          </a:xfrm>
          <a:prstGeom prst="rect">
            <a:avLst/>
          </a:prstGeom>
          <a:noFill/>
        </p:spPr>
        <p:txBody>
          <a:bodyPr wrap="square">
            <a:spAutoFit/>
          </a:bodyPr>
          <a:lstStyle/>
          <a:p>
            <a:pPr marL="457200" indent="-457200">
              <a:buFont typeface="Wingdings" panose="05000000000000000000" pitchFamily="2" charset="2"/>
              <a:buChar char="q"/>
            </a:pPr>
            <a:r>
              <a:rPr lang="fr-FR" sz="2800" dirty="0"/>
              <a:t>La stéganographie audio permet de cacher des données (texte, fichiers) dans les signaux audios.</a:t>
            </a:r>
          </a:p>
          <a:p>
            <a:endParaRPr lang="fr-FR" sz="2800" b="1" dirty="0">
              <a:solidFill>
                <a:srgbClr val="FF0000"/>
              </a:solidFill>
            </a:endParaRPr>
          </a:p>
          <a:p>
            <a:pPr marL="457200" indent="-457200">
              <a:buFont typeface="Wingdings" panose="05000000000000000000" pitchFamily="2" charset="2"/>
              <a:buChar char="q"/>
            </a:pPr>
            <a:r>
              <a:rPr lang="fr-FR" sz="2800" b="1" dirty="0">
                <a:solidFill>
                  <a:srgbClr val="FF0000"/>
                </a:solidFill>
              </a:rPr>
              <a:t>Méthodes de stéganographie audio :</a:t>
            </a:r>
          </a:p>
          <a:p>
            <a:pPr marL="914400" lvl="1" indent="-457200" algn="just">
              <a:buFont typeface="Wingdings" panose="05000000000000000000" pitchFamily="2" charset="2"/>
              <a:buChar char="ü"/>
            </a:pPr>
            <a:r>
              <a:rPr lang="fr-FR" sz="2800" b="1" dirty="0"/>
              <a:t>Least Significant Bit (LSB): </a:t>
            </a:r>
            <a:r>
              <a:rPr lang="fr-FR" sz="2800" dirty="0"/>
              <a:t>Modifie les bits de poids faible des échantillons audio pour y insérer des données. Ces modifications sont imperceptibles pour l'oreille humaine, car elles n’affectent qu’une petite partie de l’amplitude du son. </a:t>
            </a:r>
          </a:p>
          <a:p>
            <a:pPr marL="914400" lvl="1" indent="-457200" algn="just">
              <a:buFont typeface="Wingdings" panose="05000000000000000000" pitchFamily="2" charset="2"/>
              <a:buChar char="ü"/>
            </a:pPr>
            <a:r>
              <a:rPr lang="fr-FR" sz="2800" b="1" dirty="0"/>
              <a:t>Encodage par redondance spectrale : </a:t>
            </a:r>
            <a:r>
              <a:rPr lang="fr-FR" sz="2800" dirty="0"/>
              <a:t>Cache les données dans des fréquences audio qui ne sont pas facilement détectables par l'oreille humaine. Les informations sont introduites dans des bandes de fréquence inutilisées ou peu audibles.</a:t>
            </a:r>
          </a:p>
          <a:p>
            <a:endParaRPr lang="fr-FR" sz="2800" dirty="0"/>
          </a:p>
        </p:txBody>
      </p:sp>
    </p:spTree>
    <p:extLst>
      <p:ext uri="{BB962C8B-B14F-4D97-AF65-F5344CB8AC3E}">
        <p14:creationId xmlns:p14="http://schemas.microsoft.com/office/powerpoint/2010/main" val="9631356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9F7D01-3714-3D8F-B37A-A277A5A94ECA}"/>
            </a:ext>
          </a:extLst>
        </p:cNvPr>
        <p:cNvGrpSpPr/>
        <p:nvPr/>
      </p:nvGrpSpPr>
      <p:grpSpPr>
        <a:xfrm>
          <a:off x="0" y="0"/>
          <a:ext cx="0" cy="0"/>
          <a:chOff x="0" y="0"/>
          <a:chExt cx="0" cy="0"/>
        </a:xfrm>
      </p:grpSpPr>
      <p:sp>
        <p:nvSpPr>
          <p:cNvPr id="3" name="ZoneTexte 2">
            <a:extLst>
              <a:ext uri="{FF2B5EF4-FFF2-40B4-BE49-F238E27FC236}">
                <a16:creationId xmlns:a16="http://schemas.microsoft.com/office/drawing/2014/main" id="{F40B443E-F79F-94BF-D6D2-0713FE216E7F}"/>
              </a:ext>
            </a:extLst>
          </p:cNvPr>
          <p:cNvSpPr txBox="1"/>
          <p:nvPr/>
        </p:nvSpPr>
        <p:spPr>
          <a:xfrm>
            <a:off x="1738085" y="196756"/>
            <a:ext cx="9245599" cy="646331"/>
          </a:xfrm>
          <a:prstGeom prst="rect">
            <a:avLst/>
          </a:prstGeom>
          <a:noFill/>
        </p:spPr>
        <p:txBody>
          <a:bodyPr wrap="square">
            <a:spAutoFit/>
          </a:bodyPr>
          <a:lstStyle/>
          <a:p>
            <a:pPr algn="ctr"/>
            <a:r>
              <a:rPr lang="fr-FR" sz="3600" b="1" dirty="0">
                <a:solidFill>
                  <a:srgbClr val="C00000"/>
                </a:solidFill>
              </a:rPr>
              <a:t>stéganographie  audio</a:t>
            </a:r>
          </a:p>
        </p:txBody>
      </p:sp>
      <p:sp>
        <p:nvSpPr>
          <p:cNvPr id="5" name="ZoneTexte 4">
            <a:extLst>
              <a:ext uri="{FF2B5EF4-FFF2-40B4-BE49-F238E27FC236}">
                <a16:creationId xmlns:a16="http://schemas.microsoft.com/office/drawing/2014/main" id="{30C64024-E3AD-E18B-5871-FB4E06E47727}"/>
              </a:ext>
            </a:extLst>
          </p:cNvPr>
          <p:cNvSpPr txBox="1"/>
          <p:nvPr/>
        </p:nvSpPr>
        <p:spPr>
          <a:xfrm>
            <a:off x="492189" y="464694"/>
            <a:ext cx="11506977" cy="6124754"/>
          </a:xfrm>
          <a:prstGeom prst="rect">
            <a:avLst/>
          </a:prstGeom>
          <a:noFill/>
        </p:spPr>
        <p:txBody>
          <a:bodyPr wrap="square">
            <a:spAutoFit/>
          </a:bodyPr>
          <a:lstStyle/>
          <a:p>
            <a:endParaRPr lang="fr-FR" sz="2800" dirty="0"/>
          </a:p>
          <a:p>
            <a:pPr marL="457200" indent="-457200">
              <a:buFont typeface="Wingdings" panose="05000000000000000000" pitchFamily="2" charset="2"/>
              <a:buChar char="q"/>
            </a:pPr>
            <a:r>
              <a:rPr lang="fr-FR" sz="2800" b="1" dirty="0">
                <a:solidFill>
                  <a:srgbClr val="FF0000"/>
                </a:solidFill>
              </a:rPr>
              <a:t>Méthodes de stéganographie audio (suite)</a:t>
            </a:r>
          </a:p>
          <a:p>
            <a:endParaRPr lang="fr-FR" sz="2800" b="1" dirty="0">
              <a:solidFill>
                <a:srgbClr val="FF0000"/>
              </a:solidFill>
            </a:endParaRPr>
          </a:p>
          <a:p>
            <a:pPr marL="457200" indent="-457200">
              <a:buFont typeface="Wingdings" panose="05000000000000000000" pitchFamily="2" charset="2"/>
              <a:buChar char="ü"/>
            </a:pPr>
            <a:r>
              <a:rPr lang="fr-FR" sz="2800" b="1" dirty="0"/>
              <a:t>Étalement de spectre (Spread Spectrum): </a:t>
            </a:r>
            <a:r>
              <a:rPr lang="fr-FR" sz="2800" dirty="0"/>
              <a:t>Les données à cacher sont étalées sur plusieurs fréquences. La méthode est robuste et difficile à détecter sans connaître les paramètres exacts.</a:t>
            </a:r>
          </a:p>
          <a:p>
            <a:pPr marL="457200" indent="-457200">
              <a:buFont typeface="Wingdings" panose="05000000000000000000" pitchFamily="2" charset="2"/>
              <a:buChar char="ü"/>
            </a:pPr>
            <a:endParaRPr lang="fr-FR" sz="2800" b="1" dirty="0"/>
          </a:p>
          <a:p>
            <a:pPr marL="457200" indent="-457200">
              <a:buFont typeface="Wingdings" panose="05000000000000000000" pitchFamily="2" charset="2"/>
              <a:buChar char="ü"/>
            </a:pPr>
            <a:r>
              <a:rPr lang="fr-FR" sz="2800" b="1" dirty="0"/>
              <a:t> Modification de phase : </a:t>
            </a:r>
            <a:r>
              <a:rPr lang="fr-FR" sz="2800" dirty="0"/>
              <a:t>Encode les données en modifiant la phase du signal audio, ce qui est imperceptible à l'oreille. Plus difficile à détecter, mais aussi plus complexe à mettre en œuvre.</a:t>
            </a:r>
          </a:p>
          <a:p>
            <a:endParaRPr lang="fr-FR" sz="2800" dirty="0"/>
          </a:p>
          <a:p>
            <a:pPr marL="457200" indent="-457200">
              <a:buFont typeface="Wingdings" panose="05000000000000000000" pitchFamily="2" charset="2"/>
              <a:buChar char="ü"/>
            </a:pPr>
            <a:r>
              <a:rPr lang="fr-FR" sz="2800" dirty="0"/>
              <a:t> </a:t>
            </a:r>
            <a:r>
              <a:rPr lang="fr-FR" sz="2800" b="1" dirty="0"/>
              <a:t>Echo </a:t>
            </a:r>
            <a:r>
              <a:rPr lang="fr-FR" sz="2800" b="1" dirty="0" err="1"/>
              <a:t>Hiding</a:t>
            </a:r>
            <a:r>
              <a:rPr lang="fr-FR" sz="2800" b="1" dirty="0"/>
              <a:t> : </a:t>
            </a:r>
            <a:r>
              <a:rPr lang="fr-FR" sz="2800" dirty="0"/>
              <a:t>Introduit de légers échos dans le signal audio pour représenter les données cachées. La distance entre l'onde principale et l'écho encode l'information.</a:t>
            </a:r>
          </a:p>
        </p:txBody>
      </p:sp>
    </p:spTree>
    <p:extLst>
      <p:ext uri="{BB962C8B-B14F-4D97-AF65-F5344CB8AC3E}">
        <p14:creationId xmlns:p14="http://schemas.microsoft.com/office/powerpoint/2010/main" val="27862178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65B4EE-5FEF-3F2F-BC99-CE4444B6B69A}"/>
            </a:ext>
          </a:extLst>
        </p:cNvPr>
        <p:cNvGrpSpPr/>
        <p:nvPr/>
      </p:nvGrpSpPr>
      <p:grpSpPr>
        <a:xfrm>
          <a:off x="0" y="0"/>
          <a:ext cx="0" cy="0"/>
          <a:chOff x="0" y="0"/>
          <a:chExt cx="0" cy="0"/>
        </a:xfrm>
      </p:grpSpPr>
      <p:sp>
        <p:nvSpPr>
          <p:cNvPr id="3" name="ZoneTexte 2">
            <a:extLst>
              <a:ext uri="{FF2B5EF4-FFF2-40B4-BE49-F238E27FC236}">
                <a16:creationId xmlns:a16="http://schemas.microsoft.com/office/drawing/2014/main" id="{7905F8C5-077B-64EA-5CA1-E52742AC329F}"/>
              </a:ext>
            </a:extLst>
          </p:cNvPr>
          <p:cNvSpPr txBox="1"/>
          <p:nvPr/>
        </p:nvSpPr>
        <p:spPr>
          <a:xfrm>
            <a:off x="1738085" y="196756"/>
            <a:ext cx="9245599" cy="584775"/>
          </a:xfrm>
          <a:prstGeom prst="rect">
            <a:avLst/>
          </a:prstGeom>
          <a:noFill/>
        </p:spPr>
        <p:txBody>
          <a:bodyPr wrap="square">
            <a:spAutoFit/>
          </a:bodyPr>
          <a:lstStyle/>
          <a:p>
            <a:pPr algn="ctr"/>
            <a:r>
              <a:rPr lang="fr-FR" sz="3200" b="1" dirty="0">
                <a:solidFill>
                  <a:srgbClr val="C00000"/>
                </a:solidFill>
              </a:rPr>
              <a:t>stéganographie  audio</a:t>
            </a:r>
          </a:p>
        </p:txBody>
      </p:sp>
      <p:sp>
        <p:nvSpPr>
          <p:cNvPr id="4" name="ZoneTexte 3">
            <a:extLst>
              <a:ext uri="{FF2B5EF4-FFF2-40B4-BE49-F238E27FC236}">
                <a16:creationId xmlns:a16="http://schemas.microsoft.com/office/drawing/2014/main" id="{5A0C0BAA-9C7A-D3C6-7097-CF224718586F}"/>
              </a:ext>
            </a:extLst>
          </p:cNvPr>
          <p:cNvSpPr txBox="1"/>
          <p:nvPr/>
        </p:nvSpPr>
        <p:spPr>
          <a:xfrm>
            <a:off x="550506" y="994504"/>
            <a:ext cx="10263674" cy="5693866"/>
          </a:xfrm>
          <a:prstGeom prst="rect">
            <a:avLst/>
          </a:prstGeom>
          <a:noFill/>
        </p:spPr>
        <p:txBody>
          <a:bodyPr wrap="square">
            <a:spAutoFit/>
          </a:bodyPr>
          <a:lstStyle/>
          <a:p>
            <a:r>
              <a:rPr lang="fr-FR" sz="2800" b="1" dirty="0"/>
              <a:t>Techniques d'analyse : </a:t>
            </a:r>
          </a:p>
          <a:p>
            <a:endParaRPr lang="fr-FR" sz="2800" dirty="0"/>
          </a:p>
          <a:p>
            <a:pPr marL="457200" indent="-457200" algn="just">
              <a:buFont typeface="Wingdings" panose="05000000000000000000" pitchFamily="2" charset="2"/>
              <a:buChar char="q"/>
            </a:pPr>
            <a:r>
              <a:rPr lang="fr-FR" sz="2800" b="1" dirty="0"/>
              <a:t>Analyse spectrale : </a:t>
            </a:r>
            <a:r>
              <a:rPr lang="fr-FR" sz="2800" dirty="0"/>
              <a:t>Examiner les fréquences pour détecter des anomalies ou des motifs inhabituels. Les données cachées peuvent créer des artefacts visibles dans le spectrogramme.</a:t>
            </a:r>
          </a:p>
          <a:p>
            <a:pPr algn="just"/>
            <a:endParaRPr lang="fr-FR" sz="2800" dirty="0"/>
          </a:p>
          <a:p>
            <a:pPr marL="457200" indent="-457200" algn="just">
              <a:buFont typeface="Wingdings" panose="05000000000000000000" pitchFamily="2" charset="2"/>
              <a:buChar char="q"/>
            </a:pPr>
            <a:r>
              <a:rPr lang="fr-FR" sz="2800" b="1" dirty="0"/>
              <a:t>Analyse statistique : </a:t>
            </a:r>
            <a:r>
              <a:rPr lang="fr-FR" sz="2800" dirty="0"/>
              <a:t>Comparer les propriétés statistiques des fichiers audio suspects avec des fichiers normaux. Les données cachées peuvent modifier les distributions des bits ou des fréquences.</a:t>
            </a:r>
          </a:p>
          <a:p>
            <a:pPr algn="just"/>
            <a:endParaRPr lang="fr-FR" sz="2800" dirty="0"/>
          </a:p>
          <a:p>
            <a:pPr marL="457200" indent="-457200" algn="just">
              <a:buFont typeface="Wingdings" panose="05000000000000000000" pitchFamily="2" charset="2"/>
              <a:buChar char="q"/>
            </a:pPr>
            <a:r>
              <a:rPr lang="fr-FR" sz="2800" b="1" dirty="0"/>
              <a:t>Extraction par outils spécialisés : </a:t>
            </a:r>
            <a:r>
              <a:rPr lang="fr-FR" sz="2800" dirty="0"/>
              <a:t>Utiliser des logiciels pour détecter ou extraire des informations cachées. </a:t>
            </a:r>
          </a:p>
        </p:txBody>
      </p:sp>
    </p:spTree>
    <p:extLst>
      <p:ext uri="{BB962C8B-B14F-4D97-AF65-F5344CB8AC3E}">
        <p14:creationId xmlns:p14="http://schemas.microsoft.com/office/powerpoint/2010/main" val="19366402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2AA5CD-2527-BA96-90ED-FDD8694D3FC4}"/>
            </a:ext>
          </a:extLst>
        </p:cNvPr>
        <p:cNvGrpSpPr/>
        <p:nvPr/>
      </p:nvGrpSpPr>
      <p:grpSpPr>
        <a:xfrm>
          <a:off x="0" y="0"/>
          <a:ext cx="0" cy="0"/>
          <a:chOff x="0" y="0"/>
          <a:chExt cx="0" cy="0"/>
        </a:xfrm>
      </p:grpSpPr>
      <p:sp>
        <p:nvSpPr>
          <p:cNvPr id="3" name="ZoneTexte 2">
            <a:extLst>
              <a:ext uri="{FF2B5EF4-FFF2-40B4-BE49-F238E27FC236}">
                <a16:creationId xmlns:a16="http://schemas.microsoft.com/office/drawing/2014/main" id="{1F931230-D9FA-A751-9D6E-B0A8259B6754}"/>
              </a:ext>
            </a:extLst>
          </p:cNvPr>
          <p:cNvSpPr txBox="1"/>
          <p:nvPr/>
        </p:nvSpPr>
        <p:spPr>
          <a:xfrm>
            <a:off x="1738085" y="196756"/>
            <a:ext cx="9245599" cy="584775"/>
          </a:xfrm>
          <a:prstGeom prst="rect">
            <a:avLst/>
          </a:prstGeom>
          <a:noFill/>
        </p:spPr>
        <p:txBody>
          <a:bodyPr wrap="square">
            <a:spAutoFit/>
          </a:bodyPr>
          <a:lstStyle/>
          <a:p>
            <a:pPr algn="ctr"/>
            <a:r>
              <a:rPr lang="fr-FR" sz="3200" b="1" dirty="0">
                <a:solidFill>
                  <a:srgbClr val="C00000"/>
                </a:solidFill>
              </a:rPr>
              <a:t>stéganographie  audio</a:t>
            </a:r>
          </a:p>
        </p:txBody>
      </p:sp>
      <p:sp>
        <p:nvSpPr>
          <p:cNvPr id="4" name="ZoneTexte 3">
            <a:extLst>
              <a:ext uri="{FF2B5EF4-FFF2-40B4-BE49-F238E27FC236}">
                <a16:creationId xmlns:a16="http://schemas.microsoft.com/office/drawing/2014/main" id="{2FF2C41B-C6FC-3097-E9DC-73843D1C6C76}"/>
              </a:ext>
            </a:extLst>
          </p:cNvPr>
          <p:cNvSpPr txBox="1"/>
          <p:nvPr/>
        </p:nvSpPr>
        <p:spPr>
          <a:xfrm>
            <a:off x="541175" y="1414382"/>
            <a:ext cx="10263674" cy="4401205"/>
          </a:xfrm>
          <a:prstGeom prst="rect">
            <a:avLst/>
          </a:prstGeom>
          <a:noFill/>
        </p:spPr>
        <p:txBody>
          <a:bodyPr wrap="square">
            <a:spAutoFit/>
          </a:bodyPr>
          <a:lstStyle/>
          <a:p>
            <a:r>
              <a:rPr lang="fr-FR" sz="2800" b="1" dirty="0"/>
              <a:t>Outils de détection</a:t>
            </a:r>
          </a:p>
          <a:p>
            <a:endParaRPr lang="fr-FR" sz="2800" dirty="0"/>
          </a:p>
          <a:p>
            <a:r>
              <a:rPr lang="fr-FR" sz="2800" b="1" dirty="0" err="1"/>
              <a:t>Stegdetect</a:t>
            </a:r>
            <a:r>
              <a:rPr lang="fr-FR" sz="2800" b="1" dirty="0"/>
              <a:t> : </a:t>
            </a:r>
            <a:r>
              <a:rPr lang="fr-FR" sz="2800" dirty="0"/>
              <a:t>Détecte les données cachées dans les médias, y compris les fichiers audio.</a:t>
            </a:r>
          </a:p>
          <a:p>
            <a:endParaRPr lang="fr-FR" sz="2800" dirty="0"/>
          </a:p>
          <a:p>
            <a:r>
              <a:rPr lang="fr-FR" sz="2800" b="1" dirty="0" err="1"/>
              <a:t>Steghide</a:t>
            </a:r>
            <a:r>
              <a:rPr lang="fr-FR" sz="2800" b="1" dirty="0"/>
              <a:t> : </a:t>
            </a:r>
            <a:r>
              <a:rPr lang="fr-FR" sz="2800" dirty="0"/>
              <a:t>Extraction de données stéganographiques.</a:t>
            </a:r>
          </a:p>
          <a:p>
            <a:endParaRPr lang="fr-FR" sz="2800" dirty="0"/>
          </a:p>
          <a:p>
            <a:r>
              <a:rPr lang="fr-FR" sz="2800" b="1" dirty="0"/>
              <a:t>Audacity et Sonic Visualiser : </a:t>
            </a:r>
            <a:r>
              <a:rPr lang="fr-FR" sz="2800" dirty="0"/>
              <a:t>Permettent d'analyser visuellement les anomalies dans les spectres audio.</a:t>
            </a:r>
          </a:p>
          <a:p>
            <a:r>
              <a:rPr lang="fr-FR" sz="2800" dirty="0"/>
              <a:t> </a:t>
            </a:r>
          </a:p>
        </p:txBody>
      </p:sp>
    </p:spTree>
    <p:extLst>
      <p:ext uri="{BB962C8B-B14F-4D97-AF65-F5344CB8AC3E}">
        <p14:creationId xmlns:p14="http://schemas.microsoft.com/office/powerpoint/2010/main" val="36986940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3D0A4B-38FD-11D6-F96D-032D3E1534D7}"/>
            </a:ext>
          </a:extLst>
        </p:cNvPr>
        <p:cNvGrpSpPr/>
        <p:nvPr/>
      </p:nvGrpSpPr>
      <p:grpSpPr>
        <a:xfrm>
          <a:off x="0" y="0"/>
          <a:ext cx="0" cy="0"/>
          <a:chOff x="0" y="0"/>
          <a:chExt cx="0" cy="0"/>
        </a:xfrm>
      </p:grpSpPr>
      <p:sp>
        <p:nvSpPr>
          <p:cNvPr id="3" name="ZoneTexte 2">
            <a:extLst>
              <a:ext uri="{FF2B5EF4-FFF2-40B4-BE49-F238E27FC236}">
                <a16:creationId xmlns:a16="http://schemas.microsoft.com/office/drawing/2014/main" id="{DDC9D9D9-F76F-DC7B-F0A7-AE0BF170EB12}"/>
              </a:ext>
            </a:extLst>
          </p:cNvPr>
          <p:cNvSpPr txBox="1"/>
          <p:nvPr/>
        </p:nvSpPr>
        <p:spPr>
          <a:xfrm>
            <a:off x="1738085" y="196756"/>
            <a:ext cx="9245599" cy="1077218"/>
          </a:xfrm>
          <a:prstGeom prst="rect">
            <a:avLst/>
          </a:prstGeom>
          <a:noFill/>
        </p:spPr>
        <p:txBody>
          <a:bodyPr wrap="square">
            <a:spAutoFit/>
          </a:bodyPr>
          <a:lstStyle/>
          <a:p>
            <a:pPr algn="ctr"/>
            <a:r>
              <a:rPr lang="fr-FR" sz="3200" b="1" dirty="0">
                <a:solidFill>
                  <a:srgbClr val="C00000"/>
                </a:solidFill>
              </a:rPr>
              <a:t>Analyse des fichiers encodés ou intégrés dans fichier MP3</a:t>
            </a:r>
          </a:p>
        </p:txBody>
      </p:sp>
      <p:sp>
        <p:nvSpPr>
          <p:cNvPr id="4" name="ZoneTexte 3">
            <a:extLst>
              <a:ext uri="{FF2B5EF4-FFF2-40B4-BE49-F238E27FC236}">
                <a16:creationId xmlns:a16="http://schemas.microsoft.com/office/drawing/2014/main" id="{D8601EDB-ECD7-C367-73BF-A60936641160}"/>
              </a:ext>
            </a:extLst>
          </p:cNvPr>
          <p:cNvSpPr txBox="1"/>
          <p:nvPr/>
        </p:nvSpPr>
        <p:spPr>
          <a:xfrm>
            <a:off x="522514" y="1181120"/>
            <a:ext cx="10972800" cy="5262979"/>
          </a:xfrm>
          <a:prstGeom prst="rect">
            <a:avLst/>
          </a:prstGeom>
          <a:noFill/>
        </p:spPr>
        <p:txBody>
          <a:bodyPr wrap="square">
            <a:spAutoFit/>
          </a:bodyPr>
          <a:lstStyle/>
          <a:p>
            <a:pPr marL="457200" indent="-457200" algn="just">
              <a:buFont typeface="Wingdings" panose="05000000000000000000" pitchFamily="2" charset="2"/>
              <a:buChar char="q"/>
            </a:pPr>
            <a:r>
              <a:rPr lang="fr-FR" sz="2800" dirty="0"/>
              <a:t>Un fichier MP3 peut inclure des contenus embarqués, comme :</a:t>
            </a:r>
          </a:p>
          <a:p>
            <a:pPr algn="just"/>
            <a:endParaRPr lang="fr-FR" sz="2800" dirty="0"/>
          </a:p>
          <a:p>
            <a:pPr marL="914400" lvl="1" indent="-457200" algn="just">
              <a:buFont typeface="Wingdings" panose="05000000000000000000" pitchFamily="2" charset="2"/>
              <a:buChar char="ü"/>
            </a:pPr>
            <a:r>
              <a:rPr lang="fr-FR" sz="2800" b="1" dirty="0"/>
              <a:t>Images d’album (artwork) : </a:t>
            </a:r>
            <a:r>
              <a:rPr lang="fr-FR" sz="2800" dirty="0"/>
              <a:t>souvent intégrées via des tags ID3.</a:t>
            </a:r>
          </a:p>
          <a:p>
            <a:pPr marL="914400" lvl="1" indent="-457200" algn="just">
              <a:buFont typeface="Wingdings" panose="05000000000000000000" pitchFamily="2" charset="2"/>
              <a:buChar char="ü"/>
            </a:pPr>
            <a:r>
              <a:rPr lang="fr-FR" sz="2800" b="1" dirty="0"/>
              <a:t>Fichiers annexes : </a:t>
            </a:r>
            <a:r>
              <a:rPr lang="fr-FR" sz="2800" dirty="0"/>
              <a:t>Certains fichiers MP3 contiennent des données cachées ou jointes.</a:t>
            </a:r>
          </a:p>
          <a:p>
            <a:pPr algn="just"/>
            <a:endParaRPr lang="fr-FR" sz="2800" b="1" dirty="0"/>
          </a:p>
          <a:p>
            <a:pPr marL="457200" indent="-457200" algn="just">
              <a:buFont typeface="Wingdings" panose="05000000000000000000" pitchFamily="2" charset="2"/>
              <a:buChar char="q"/>
            </a:pPr>
            <a:r>
              <a:rPr lang="fr-FR" sz="2800" b="1" dirty="0"/>
              <a:t>Outils d’extraction:</a:t>
            </a:r>
          </a:p>
          <a:p>
            <a:pPr algn="just"/>
            <a:endParaRPr lang="fr-FR" sz="2800" dirty="0"/>
          </a:p>
          <a:p>
            <a:pPr marL="914400" lvl="1" indent="-457200" algn="just">
              <a:buFont typeface="Wingdings" panose="05000000000000000000" pitchFamily="2" charset="2"/>
              <a:buChar char="ü"/>
            </a:pPr>
            <a:r>
              <a:rPr lang="fr-FR" sz="2800" dirty="0" err="1"/>
              <a:t>Binwalk</a:t>
            </a:r>
            <a:r>
              <a:rPr lang="fr-FR" sz="2800" dirty="0"/>
              <a:t> : Pour détecter et extraire les données annexes.</a:t>
            </a:r>
          </a:p>
          <a:p>
            <a:pPr lvl="1" algn="just"/>
            <a:r>
              <a:rPr lang="fr-FR" sz="2800" dirty="0"/>
              <a:t>       Commande : </a:t>
            </a:r>
            <a:r>
              <a:rPr lang="fr-FR" sz="2800" dirty="0" err="1"/>
              <a:t>binwalk</a:t>
            </a:r>
            <a:r>
              <a:rPr lang="fr-FR" sz="2800" dirty="0"/>
              <a:t> -e fichier.mp3</a:t>
            </a:r>
          </a:p>
          <a:p>
            <a:pPr marL="914400" lvl="1" indent="-457200" algn="just">
              <a:buFont typeface="Wingdings" panose="05000000000000000000" pitchFamily="2" charset="2"/>
              <a:buChar char="ü"/>
            </a:pPr>
            <a:r>
              <a:rPr lang="fr-FR" sz="2800" dirty="0" err="1"/>
              <a:t>FFmpeg</a:t>
            </a:r>
            <a:r>
              <a:rPr lang="fr-FR" sz="2800" dirty="0"/>
              <a:t> : Extrait les images intégrées.</a:t>
            </a:r>
          </a:p>
          <a:p>
            <a:pPr lvl="1" algn="just"/>
            <a:r>
              <a:rPr lang="fr-FR" sz="2800" dirty="0"/>
              <a:t>        Commande : </a:t>
            </a:r>
            <a:r>
              <a:rPr lang="fr-FR" sz="2800" dirty="0" err="1"/>
              <a:t>ffmpeg</a:t>
            </a:r>
            <a:r>
              <a:rPr lang="fr-FR" sz="2800" dirty="0"/>
              <a:t> -i fichier.mp3 artwork.jpg </a:t>
            </a:r>
          </a:p>
        </p:txBody>
      </p:sp>
    </p:spTree>
    <p:extLst>
      <p:ext uri="{BB962C8B-B14F-4D97-AF65-F5344CB8AC3E}">
        <p14:creationId xmlns:p14="http://schemas.microsoft.com/office/powerpoint/2010/main" val="9356922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04389F95-E237-8D9D-328D-B100F8B3E9F2}"/>
              </a:ext>
            </a:extLst>
          </p:cNvPr>
          <p:cNvSpPr txBox="1"/>
          <p:nvPr/>
        </p:nvSpPr>
        <p:spPr>
          <a:xfrm>
            <a:off x="1346200" y="159433"/>
            <a:ext cx="9245599" cy="584775"/>
          </a:xfrm>
          <a:prstGeom prst="rect">
            <a:avLst/>
          </a:prstGeom>
          <a:noFill/>
        </p:spPr>
        <p:txBody>
          <a:bodyPr wrap="square">
            <a:spAutoFit/>
          </a:bodyPr>
          <a:lstStyle/>
          <a:p>
            <a:pPr algn="ctr"/>
            <a:r>
              <a:rPr lang="fr-FR" sz="3200" b="1" dirty="0">
                <a:solidFill>
                  <a:srgbClr val="C00000"/>
                </a:solidFill>
              </a:rPr>
              <a:t>Portable Document Format (PDF) </a:t>
            </a:r>
          </a:p>
        </p:txBody>
      </p:sp>
      <p:sp>
        <p:nvSpPr>
          <p:cNvPr id="4" name="ZoneTexte 3">
            <a:extLst>
              <a:ext uri="{FF2B5EF4-FFF2-40B4-BE49-F238E27FC236}">
                <a16:creationId xmlns:a16="http://schemas.microsoft.com/office/drawing/2014/main" id="{A40AA2D1-A1CA-7591-E16C-410EAF669A89}"/>
              </a:ext>
            </a:extLst>
          </p:cNvPr>
          <p:cNvSpPr txBox="1"/>
          <p:nvPr/>
        </p:nvSpPr>
        <p:spPr>
          <a:xfrm>
            <a:off x="135465" y="1236651"/>
            <a:ext cx="11667067" cy="4297780"/>
          </a:xfrm>
          <a:prstGeom prst="rect">
            <a:avLst/>
          </a:prstGeom>
          <a:noFill/>
        </p:spPr>
        <p:txBody>
          <a:bodyPr wrap="square">
            <a:spAutoFit/>
          </a:bodyPr>
          <a:lstStyle/>
          <a:p>
            <a:pPr marL="342900" lvl="0" indent="-342900" algn="just" rtl="0">
              <a:lnSpc>
                <a:spcPct val="150000"/>
              </a:lnSpc>
              <a:spcAft>
                <a:spcPts val="1000"/>
              </a:spcAft>
              <a:buFont typeface="+mj-lt"/>
              <a:buAutoNum type="arabicPeriod"/>
            </a:pPr>
            <a:r>
              <a:rPr lang="fr-FR" sz="2400" b="1" dirty="0">
                <a:effectLst/>
                <a:latin typeface="F16"/>
                <a:ea typeface="Calibri" panose="020F0502020204030204" pitchFamily="34" charset="0"/>
                <a:cs typeface="Times New Roman" panose="02020603050405020304" pitchFamily="18" charset="0"/>
              </a:rPr>
              <a:t>Portable Document Format (PDF) :</a:t>
            </a:r>
          </a:p>
          <a:p>
            <a:pPr marL="2571750" lvl="5" indent="-285750" algn="just">
              <a:lnSpc>
                <a:spcPct val="150000"/>
              </a:lnSpc>
              <a:spcAft>
                <a:spcPts val="1000"/>
              </a:spcAft>
              <a:buFont typeface="Wingdings" panose="05000000000000000000" pitchFamily="2" charset="2"/>
              <a:buChar char="ü"/>
            </a:pPr>
            <a:r>
              <a:rPr lang="fr-FR" sz="2400" dirty="0">
                <a:effectLst/>
                <a:latin typeface="F16"/>
                <a:ea typeface="Calibri" panose="020F0502020204030204" pitchFamily="34" charset="0"/>
                <a:cs typeface="Times New Roman" panose="02020603050405020304" pitchFamily="18" charset="0"/>
              </a:rPr>
              <a:t>Adobe PDF, l’acronyme de «</a:t>
            </a:r>
            <a:r>
              <a:rPr lang="fr-FR" sz="2400" b="1" dirty="0">
                <a:effectLst/>
                <a:latin typeface="F16"/>
                <a:ea typeface="Calibri" panose="020F0502020204030204" pitchFamily="34" charset="0"/>
                <a:cs typeface="Times New Roman" panose="02020603050405020304" pitchFamily="18" charset="0"/>
              </a:rPr>
              <a:t>Portable Document Format</a:t>
            </a:r>
            <a:r>
              <a:rPr lang="fr-FR" sz="2400" dirty="0">
                <a:effectLst/>
                <a:latin typeface="F16"/>
                <a:ea typeface="Calibri" panose="020F0502020204030204" pitchFamily="34" charset="0"/>
                <a:cs typeface="Times New Roman" panose="02020603050405020304" pitchFamily="18" charset="0"/>
              </a:rPr>
              <a:t>» que l’on traduit en français par «Format de document multiplateforme».</a:t>
            </a:r>
          </a:p>
          <a:p>
            <a:pPr marL="2571750" lvl="5" indent="-285750" algn="just">
              <a:lnSpc>
                <a:spcPct val="150000"/>
              </a:lnSpc>
              <a:spcAft>
                <a:spcPts val="1000"/>
              </a:spcAft>
              <a:buFont typeface="Wingdings" panose="05000000000000000000" pitchFamily="2" charset="2"/>
              <a:buChar char="ü"/>
            </a:pPr>
            <a:r>
              <a:rPr lang="fr-FR" sz="2400" dirty="0">
                <a:effectLst/>
                <a:latin typeface="F16"/>
                <a:ea typeface="Calibri" panose="020F0502020204030204" pitchFamily="34" charset="0"/>
                <a:cs typeface="Times New Roman" panose="02020603050405020304" pitchFamily="18" charset="0"/>
              </a:rPr>
              <a:t>le format de fichier organique utilisé par la famille de produits Adobe.</a:t>
            </a:r>
          </a:p>
          <a:p>
            <a:pPr marL="2571750" lvl="5" indent="-285750" algn="just">
              <a:lnSpc>
                <a:spcPct val="150000"/>
              </a:lnSpc>
              <a:spcAft>
                <a:spcPts val="1000"/>
              </a:spcAft>
              <a:buFont typeface="Wingdings" panose="05000000000000000000" pitchFamily="2" charset="2"/>
              <a:buChar char="ü"/>
            </a:pPr>
            <a:r>
              <a:rPr lang="fr-FR" sz="2400" dirty="0">
                <a:effectLst/>
                <a:latin typeface="F16"/>
                <a:ea typeface="Calibri" panose="020F0502020204030204" pitchFamily="34" charset="0"/>
                <a:cs typeface="Times New Roman" panose="02020603050405020304" pitchFamily="18" charset="0"/>
              </a:rPr>
              <a:t> L'objectif principal du PDF est de permettre aux utilisateurs d'échanger et de visualiser facilement des documents électroniques non modifiables</a:t>
            </a:r>
            <a:r>
              <a:rPr lang="fr-FR" sz="2400" b="1" dirty="0">
                <a:latin typeface="F16"/>
                <a:ea typeface="Calibri" panose="020F0502020204030204" pitchFamily="34" charset="0"/>
                <a:cs typeface="Times New Roman" panose="02020603050405020304" pitchFamily="18" charset="0"/>
              </a:rPr>
              <a:t>.</a:t>
            </a:r>
            <a:endParaRPr lang="fr-FR" sz="24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10" name="Image 9">
            <a:extLst>
              <a:ext uri="{FF2B5EF4-FFF2-40B4-BE49-F238E27FC236}">
                <a16:creationId xmlns:a16="http://schemas.microsoft.com/office/drawing/2014/main" id="{F478484F-4DA7-9569-BE68-34A09748F2D4}"/>
              </a:ext>
            </a:extLst>
          </p:cNvPr>
          <p:cNvPicPr>
            <a:picLocks noChangeAspect="1"/>
          </p:cNvPicPr>
          <p:nvPr/>
        </p:nvPicPr>
        <p:blipFill>
          <a:blip r:embed="rId2"/>
          <a:stretch>
            <a:fillRect/>
          </a:stretch>
        </p:blipFill>
        <p:spPr>
          <a:xfrm>
            <a:off x="541867" y="2021843"/>
            <a:ext cx="1608666" cy="1524000"/>
          </a:xfrm>
          <a:prstGeom prst="rect">
            <a:avLst/>
          </a:prstGeom>
        </p:spPr>
      </p:pic>
    </p:spTree>
    <p:extLst>
      <p:ext uri="{BB962C8B-B14F-4D97-AF65-F5344CB8AC3E}">
        <p14:creationId xmlns:p14="http://schemas.microsoft.com/office/powerpoint/2010/main" val="7583127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2830DA-63E7-E244-EB64-58CD32244CBD}"/>
            </a:ext>
          </a:extLst>
        </p:cNvPr>
        <p:cNvGrpSpPr/>
        <p:nvPr/>
      </p:nvGrpSpPr>
      <p:grpSpPr>
        <a:xfrm>
          <a:off x="0" y="0"/>
          <a:ext cx="0" cy="0"/>
          <a:chOff x="0" y="0"/>
          <a:chExt cx="0" cy="0"/>
        </a:xfrm>
      </p:grpSpPr>
      <p:sp>
        <p:nvSpPr>
          <p:cNvPr id="3" name="ZoneTexte 2">
            <a:extLst>
              <a:ext uri="{FF2B5EF4-FFF2-40B4-BE49-F238E27FC236}">
                <a16:creationId xmlns:a16="http://schemas.microsoft.com/office/drawing/2014/main" id="{AE43A560-8BF8-87F3-7B37-F6D72C219B52}"/>
              </a:ext>
            </a:extLst>
          </p:cNvPr>
          <p:cNvSpPr txBox="1"/>
          <p:nvPr/>
        </p:nvSpPr>
        <p:spPr>
          <a:xfrm>
            <a:off x="1346200" y="159433"/>
            <a:ext cx="9245599" cy="584775"/>
          </a:xfrm>
          <a:prstGeom prst="rect">
            <a:avLst/>
          </a:prstGeom>
          <a:noFill/>
        </p:spPr>
        <p:txBody>
          <a:bodyPr wrap="square">
            <a:spAutoFit/>
          </a:bodyPr>
          <a:lstStyle/>
          <a:p>
            <a:pPr algn="ctr"/>
            <a:r>
              <a:rPr lang="fr-FR" sz="3200" b="1" dirty="0">
                <a:solidFill>
                  <a:srgbClr val="C00000"/>
                </a:solidFill>
              </a:rPr>
              <a:t>Portable Document Format (PDF) </a:t>
            </a:r>
          </a:p>
        </p:txBody>
      </p:sp>
      <p:sp>
        <p:nvSpPr>
          <p:cNvPr id="4" name="ZoneTexte 3">
            <a:extLst>
              <a:ext uri="{FF2B5EF4-FFF2-40B4-BE49-F238E27FC236}">
                <a16:creationId xmlns:a16="http://schemas.microsoft.com/office/drawing/2014/main" id="{34791C52-E117-B441-B7FE-1ACC52D9B182}"/>
              </a:ext>
            </a:extLst>
          </p:cNvPr>
          <p:cNvSpPr txBox="1"/>
          <p:nvPr/>
        </p:nvSpPr>
        <p:spPr>
          <a:xfrm>
            <a:off x="0" y="1371887"/>
            <a:ext cx="11667067" cy="4426020"/>
          </a:xfrm>
          <a:prstGeom prst="rect">
            <a:avLst/>
          </a:prstGeom>
          <a:noFill/>
        </p:spPr>
        <p:txBody>
          <a:bodyPr wrap="square">
            <a:spAutoFit/>
          </a:bodyPr>
          <a:lstStyle/>
          <a:p>
            <a:pPr marL="342900" lvl="0" indent="-342900" algn="just" rtl="0">
              <a:lnSpc>
                <a:spcPct val="150000"/>
              </a:lnSpc>
              <a:spcAft>
                <a:spcPts val="1000"/>
              </a:spcAft>
              <a:buFont typeface="+mj-lt"/>
              <a:buAutoNum type="arabicPeriod"/>
            </a:pPr>
            <a:r>
              <a:rPr lang="fr-FR" sz="2400" b="1" dirty="0">
                <a:effectLst/>
                <a:latin typeface="F16"/>
                <a:ea typeface="Calibri" panose="020F0502020204030204" pitchFamily="34" charset="0"/>
                <a:cs typeface="Times New Roman" panose="02020603050405020304" pitchFamily="18" charset="0"/>
              </a:rPr>
              <a:t>Portable Document Format (PDF) :</a:t>
            </a:r>
          </a:p>
          <a:p>
            <a:pPr marL="1200150" lvl="2" indent="-285750" algn="just">
              <a:lnSpc>
                <a:spcPct val="150000"/>
              </a:lnSpc>
              <a:spcAft>
                <a:spcPts val="1000"/>
              </a:spcAft>
              <a:buFont typeface="Wingdings" panose="05000000000000000000" pitchFamily="2" charset="2"/>
              <a:buChar char="ü"/>
            </a:pPr>
            <a:r>
              <a:rPr lang="fr-FR" sz="2400" dirty="0">
                <a:effectLst/>
                <a:latin typeface="F16"/>
                <a:ea typeface="Calibri" panose="020F0502020204030204" pitchFamily="34" charset="0"/>
                <a:cs typeface="Times New Roman" panose="02020603050405020304" pitchFamily="18" charset="0"/>
              </a:rPr>
              <a:t>Le format PDF a beaucoup plus de fonctions que juste du texte ; il peut inclure des images et d'autres éléments multimédias, il peut être protégé par un mot de passe, il peut exécuter du code JavaScript, etc. </a:t>
            </a:r>
          </a:p>
          <a:p>
            <a:pPr lvl="2" algn="just">
              <a:lnSpc>
                <a:spcPct val="150000"/>
              </a:lnSpc>
              <a:spcAft>
                <a:spcPts val="1000"/>
              </a:spcAft>
            </a:pPr>
            <a:endParaRPr lang="fr-FR" sz="2400" dirty="0">
              <a:effectLst/>
              <a:latin typeface="F16"/>
              <a:ea typeface="Calibri" panose="020F0502020204030204" pitchFamily="34" charset="0"/>
              <a:cs typeface="Times New Roman" panose="02020603050405020304" pitchFamily="18" charset="0"/>
            </a:endParaRPr>
          </a:p>
          <a:p>
            <a:pPr marL="1200150" lvl="2" indent="-285750" algn="just">
              <a:lnSpc>
                <a:spcPct val="150000"/>
              </a:lnSpc>
              <a:spcAft>
                <a:spcPts val="1000"/>
              </a:spcAft>
              <a:buFont typeface="Wingdings" panose="05000000000000000000" pitchFamily="2" charset="2"/>
              <a:buChar char="ü"/>
            </a:pPr>
            <a:r>
              <a:rPr lang="fr-FR" sz="2400" dirty="0">
                <a:effectLst/>
                <a:latin typeface="F16"/>
                <a:ea typeface="Calibri" panose="020F0502020204030204" pitchFamily="34" charset="0"/>
                <a:cs typeface="Times New Roman" panose="02020603050405020304" pitchFamily="18" charset="0"/>
              </a:rPr>
              <a:t>PDF utilise le langage PostScript qui permet de structurer les données</a:t>
            </a:r>
          </a:p>
          <a:p>
            <a:pPr marL="2571750" lvl="5" indent="-285750" algn="just">
              <a:lnSpc>
                <a:spcPct val="150000"/>
              </a:lnSpc>
              <a:spcAft>
                <a:spcPts val="1000"/>
              </a:spcAft>
              <a:buFont typeface="Wingdings" panose="05000000000000000000" pitchFamily="2" charset="2"/>
              <a:buChar char="ü"/>
            </a:pPr>
            <a:endParaRPr lang="fr-FR" sz="2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6422252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DB9DFD-E778-BCD2-F344-7121366CD051}"/>
            </a:ext>
          </a:extLst>
        </p:cNvPr>
        <p:cNvGrpSpPr/>
        <p:nvPr/>
      </p:nvGrpSpPr>
      <p:grpSpPr>
        <a:xfrm>
          <a:off x="0" y="0"/>
          <a:ext cx="0" cy="0"/>
          <a:chOff x="0" y="0"/>
          <a:chExt cx="0" cy="0"/>
        </a:xfrm>
      </p:grpSpPr>
      <p:sp>
        <p:nvSpPr>
          <p:cNvPr id="3" name="ZoneTexte 2">
            <a:extLst>
              <a:ext uri="{FF2B5EF4-FFF2-40B4-BE49-F238E27FC236}">
                <a16:creationId xmlns:a16="http://schemas.microsoft.com/office/drawing/2014/main" id="{230D4564-885D-6E0A-5DB3-58A07CD8798C}"/>
              </a:ext>
            </a:extLst>
          </p:cNvPr>
          <p:cNvSpPr txBox="1"/>
          <p:nvPr/>
        </p:nvSpPr>
        <p:spPr>
          <a:xfrm>
            <a:off x="1346200" y="159433"/>
            <a:ext cx="9245599" cy="584775"/>
          </a:xfrm>
          <a:prstGeom prst="rect">
            <a:avLst/>
          </a:prstGeom>
          <a:noFill/>
        </p:spPr>
        <p:txBody>
          <a:bodyPr wrap="square">
            <a:spAutoFit/>
          </a:bodyPr>
          <a:lstStyle/>
          <a:p>
            <a:pPr algn="ctr"/>
            <a:r>
              <a:rPr lang="fr-FR" sz="3200" b="1" dirty="0">
                <a:solidFill>
                  <a:srgbClr val="C00000"/>
                </a:solidFill>
              </a:rPr>
              <a:t>Portable Document Format (PDF) </a:t>
            </a:r>
          </a:p>
        </p:txBody>
      </p:sp>
      <p:sp>
        <p:nvSpPr>
          <p:cNvPr id="4" name="ZoneTexte 3">
            <a:extLst>
              <a:ext uri="{FF2B5EF4-FFF2-40B4-BE49-F238E27FC236}">
                <a16:creationId xmlns:a16="http://schemas.microsoft.com/office/drawing/2014/main" id="{6B6ADFEC-4B96-40B6-0132-6D64EE5F3C39}"/>
              </a:ext>
            </a:extLst>
          </p:cNvPr>
          <p:cNvSpPr txBox="1"/>
          <p:nvPr/>
        </p:nvSpPr>
        <p:spPr>
          <a:xfrm>
            <a:off x="0" y="1312253"/>
            <a:ext cx="11667067" cy="4980018"/>
          </a:xfrm>
          <a:prstGeom prst="rect">
            <a:avLst/>
          </a:prstGeom>
          <a:noFill/>
        </p:spPr>
        <p:txBody>
          <a:bodyPr wrap="square">
            <a:spAutoFit/>
          </a:bodyPr>
          <a:lstStyle/>
          <a:p>
            <a:pPr marL="342900" lvl="0" indent="-342900" algn="just" rtl="0">
              <a:lnSpc>
                <a:spcPct val="150000"/>
              </a:lnSpc>
              <a:spcAft>
                <a:spcPts val="1000"/>
              </a:spcAft>
              <a:buFont typeface="+mj-lt"/>
              <a:buAutoNum type="arabicPeriod"/>
            </a:pPr>
            <a:r>
              <a:rPr lang="fr-FR" sz="2400" b="1" dirty="0">
                <a:effectLst/>
                <a:latin typeface="F16"/>
                <a:ea typeface="Calibri" panose="020F0502020204030204" pitchFamily="34" charset="0"/>
                <a:cs typeface="Times New Roman" panose="02020603050405020304" pitchFamily="18" charset="0"/>
              </a:rPr>
              <a:t>Portable Document Format (PDF) :</a:t>
            </a:r>
          </a:p>
          <a:p>
            <a:pPr marL="742950" lvl="1" indent="-285750" algn="just">
              <a:lnSpc>
                <a:spcPct val="150000"/>
              </a:lnSpc>
              <a:spcAft>
                <a:spcPts val="1000"/>
              </a:spcAft>
              <a:buFont typeface="Wingdings" panose="05000000000000000000" pitchFamily="2" charset="2"/>
              <a:buChar char="ü"/>
            </a:pPr>
            <a:r>
              <a:rPr lang="fr-FR" sz="2400" dirty="0">
                <a:effectLst/>
                <a:latin typeface="Calibri" panose="020F0502020204030204" pitchFamily="34" charset="0"/>
                <a:ea typeface="Calibri" panose="020F0502020204030204" pitchFamily="34" charset="0"/>
                <a:cs typeface="Arial" panose="020B0604020202020204" pitchFamily="34" charset="0"/>
              </a:rPr>
              <a:t> </a:t>
            </a:r>
            <a:r>
              <a:rPr lang="fr-FR" sz="2400" b="1" dirty="0">
                <a:effectLst/>
                <a:latin typeface="Calibri" panose="020F0502020204030204" pitchFamily="34" charset="0"/>
                <a:ea typeface="Calibri" panose="020F0502020204030204" pitchFamily="34" charset="0"/>
                <a:cs typeface="Arial" panose="020B0604020202020204" pitchFamily="34" charset="0"/>
              </a:rPr>
              <a:t>Structure interne d'un fichier PDF : </a:t>
            </a:r>
            <a:r>
              <a:rPr lang="fr-FR" sz="2400" dirty="0">
                <a:effectLst/>
                <a:latin typeface="Calibri" panose="020F0502020204030204" pitchFamily="34" charset="0"/>
                <a:ea typeface="Calibri" panose="020F0502020204030204" pitchFamily="34" charset="0"/>
                <a:cs typeface="Arial" panose="020B0604020202020204" pitchFamily="34" charset="0"/>
              </a:rPr>
              <a:t>Un fichier PDF est composé des éléments suivants </a:t>
            </a:r>
          </a:p>
          <a:p>
            <a:pPr marL="1257300" lvl="2" indent="-342900" algn="just">
              <a:lnSpc>
                <a:spcPct val="150000"/>
              </a:lnSpc>
              <a:spcAft>
                <a:spcPts val="1000"/>
              </a:spcAft>
              <a:buFont typeface="Wingdings" panose="05000000000000000000" pitchFamily="2" charset="2"/>
              <a:buChar char="§"/>
            </a:pPr>
            <a:r>
              <a:rPr lang="fr-FR" sz="2400" b="1" dirty="0">
                <a:latin typeface="Calibri" panose="020F0502020204030204" pitchFamily="34" charset="0"/>
                <a:ea typeface="Calibri" panose="020F0502020204030204" pitchFamily="34" charset="0"/>
                <a:cs typeface="Arial" panose="020B0604020202020204" pitchFamily="34" charset="0"/>
              </a:rPr>
              <a:t>Header : </a:t>
            </a:r>
            <a:r>
              <a:rPr lang="fr-FR" sz="2400" dirty="0">
                <a:latin typeface="Calibri" panose="020F0502020204030204" pitchFamily="34" charset="0"/>
                <a:ea typeface="Calibri" panose="020F0502020204030204" pitchFamily="34" charset="0"/>
                <a:cs typeface="Arial" panose="020B0604020202020204" pitchFamily="34" charset="0"/>
              </a:rPr>
              <a:t>(la première ligne d'un fichier PDF) Il spécifie le numéro de version de la spécification PDF utilisée par le document.</a:t>
            </a:r>
          </a:p>
          <a:p>
            <a:pPr marL="1257300" lvl="2" indent="-342900" algn="just">
              <a:lnSpc>
                <a:spcPct val="150000"/>
              </a:lnSpc>
              <a:spcAft>
                <a:spcPts val="1000"/>
              </a:spcAft>
              <a:buFont typeface="Wingdings" panose="05000000000000000000" pitchFamily="2" charset="2"/>
              <a:buChar char="§"/>
            </a:pPr>
            <a:r>
              <a:rPr lang="fr-FR" sz="2400" b="1" dirty="0">
                <a:effectLst/>
                <a:latin typeface="Calibri" panose="020F0502020204030204" pitchFamily="34" charset="0"/>
                <a:ea typeface="Calibri" panose="020F0502020204030204" pitchFamily="34" charset="0"/>
                <a:cs typeface="Arial" panose="020B0604020202020204" pitchFamily="34" charset="0"/>
              </a:rPr>
              <a:t>Body : </a:t>
            </a:r>
            <a:r>
              <a:rPr lang="fr-FR" sz="2400" dirty="0">
                <a:effectLst/>
                <a:latin typeface="Calibri" panose="020F0502020204030204" pitchFamily="34" charset="0"/>
                <a:ea typeface="Calibri" panose="020F0502020204030204" pitchFamily="34" charset="0"/>
                <a:cs typeface="Arial" panose="020B0604020202020204" pitchFamily="34" charset="0"/>
              </a:rPr>
              <a:t>(le corps) contient des objets qui incluent généralement des flux de texte, des images, d’autres éléments multimédias, </a:t>
            </a:r>
            <a:r>
              <a:rPr lang="fr-FR" sz="2400" dirty="0" err="1">
                <a:effectLst/>
                <a:latin typeface="Calibri" panose="020F0502020204030204" pitchFamily="34" charset="0"/>
                <a:ea typeface="Calibri" panose="020F0502020204030204" pitchFamily="34" charset="0"/>
                <a:cs typeface="Arial" panose="020B0604020202020204" pitchFamily="34" charset="0"/>
              </a:rPr>
              <a:t>etc</a:t>
            </a:r>
            <a:endParaRPr lang="fr-FR" sz="2400" dirty="0">
              <a:effectLst/>
              <a:latin typeface="Calibri" panose="020F0502020204030204" pitchFamily="34" charset="0"/>
              <a:ea typeface="Calibri" panose="020F0502020204030204" pitchFamily="34" charset="0"/>
              <a:cs typeface="Arial" panose="020B0604020202020204" pitchFamily="34" charset="0"/>
            </a:endParaRPr>
          </a:p>
          <a:p>
            <a:pPr marL="1257300" lvl="2" indent="-342900" algn="just">
              <a:lnSpc>
                <a:spcPct val="150000"/>
              </a:lnSpc>
              <a:spcAft>
                <a:spcPts val="1000"/>
              </a:spcAft>
              <a:buFont typeface="Wingdings" panose="05000000000000000000" pitchFamily="2" charset="2"/>
              <a:buChar char="§"/>
            </a:pPr>
            <a:r>
              <a:rPr lang="fr-FR" sz="2400" b="1" dirty="0">
                <a:latin typeface="Calibri" panose="020F0502020204030204" pitchFamily="34" charset="0"/>
                <a:ea typeface="Calibri" panose="020F0502020204030204" pitchFamily="34" charset="0"/>
                <a:cs typeface="Arial" panose="020B0604020202020204" pitchFamily="34" charset="0"/>
              </a:rPr>
              <a:t>Table </a:t>
            </a:r>
            <a:r>
              <a:rPr lang="fr-FR" sz="2400" b="1" dirty="0" err="1">
                <a:latin typeface="Calibri" panose="020F0502020204030204" pitchFamily="34" charset="0"/>
                <a:ea typeface="Calibri" panose="020F0502020204030204" pitchFamily="34" charset="0"/>
                <a:cs typeface="Arial" panose="020B0604020202020204" pitchFamily="34" charset="0"/>
              </a:rPr>
              <a:t>xref</a:t>
            </a:r>
            <a:r>
              <a:rPr lang="fr-FR" sz="2400" b="1" dirty="0">
                <a:latin typeface="Calibri" panose="020F0502020204030204" pitchFamily="34" charset="0"/>
                <a:ea typeface="Calibri" panose="020F0502020204030204" pitchFamily="34" charset="0"/>
                <a:cs typeface="Arial" panose="020B0604020202020204" pitchFamily="34" charset="0"/>
              </a:rPr>
              <a:t> : </a:t>
            </a:r>
            <a:r>
              <a:rPr lang="fr-FR" sz="2400" dirty="0">
                <a:latin typeface="Calibri" panose="020F0502020204030204" pitchFamily="34" charset="0"/>
                <a:ea typeface="Calibri" panose="020F0502020204030204" pitchFamily="34" charset="0"/>
                <a:cs typeface="Arial" panose="020B0604020202020204" pitchFamily="34" charset="0"/>
              </a:rPr>
              <a:t>contient les références à tous les objets du document. Elle permette  un accès aléatoire aux objets du fichier.</a:t>
            </a:r>
            <a:endParaRPr lang="fr-FR" sz="2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5558761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8F69A3-CDC2-117A-7FC7-3E1B855F7242}"/>
            </a:ext>
          </a:extLst>
        </p:cNvPr>
        <p:cNvGrpSpPr/>
        <p:nvPr/>
      </p:nvGrpSpPr>
      <p:grpSpPr>
        <a:xfrm>
          <a:off x="0" y="0"/>
          <a:ext cx="0" cy="0"/>
          <a:chOff x="0" y="0"/>
          <a:chExt cx="0" cy="0"/>
        </a:xfrm>
      </p:grpSpPr>
      <p:sp>
        <p:nvSpPr>
          <p:cNvPr id="6" name="ZoneTexte 5">
            <a:extLst>
              <a:ext uri="{FF2B5EF4-FFF2-40B4-BE49-F238E27FC236}">
                <a16:creationId xmlns:a16="http://schemas.microsoft.com/office/drawing/2014/main" id="{F884B2A4-0D6A-FF9B-C67F-A981698BB6A1}"/>
              </a:ext>
            </a:extLst>
          </p:cNvPr>
          <p:cNvSpPr txBox="1"/>
          <p:nvPr/>
        </p:nvSpPr>
        <p:spPr>
          <a:xfrm>
            <a:off x="730380" y="322202"/>
            <a:ext cx="9245599" cy="120032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3600" b="1" i="0" u="none" strike="noStrike" kern="1200" cap="none" spc="0" normalizeH="0" baseline="0" noProof="0" dirty="0">
                <a:ln>
                  <a:noFill/>
                </a:ln>
                <a:solidFill>
                  <a:srgbClr val="C00000"/>
                </a:solidFill>
                <a:effectLst/>
                <a:uLnTx/>
                <a:uFillTx/>
                <a:latin typeface="Calibri" panose="020F0502020204030204"/>
                <a:ea typeface="+mn-ea"/>
                <a:cs typeface="+mn-cs"/>
              </a:rPr>
              <a:t>la récupération des information forensique  à partir des fichiers PDF</a:t>
            </a:r>
          </a:p>
        </p:txBody>
      </p:sp>
      <p:sp>
        <p:nvSpPr>
          <p:cNvPr id="3" name="ZoneTexte 2">
            <a:extLst>
              <a:ext uri="{FF2B5EF4-FFF2-40B4-BE49-F238E27FC236}">
                <a16:creationId xmlns:a16="http://schemas.microsoft.com/office/drawing/2014/main" id="{D32B7A93-85E0-12B4-2387-7A2D478FFB63}"/>
              </a:ext>
            </a:extLst>
          </p:cNvPr>
          <p:cNvSpPr txBox="1"/>
          <p:nvPr/>
        </p:nvSpPr>
        <p:spPr>
          <a:xfrm>
            <a:off x="798916" y="1358860"/>
            <a:ext cx="10594167" cy="519616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800" b="0" i="0" u="none" strike="noStrike" kern="1200" cap="none" spc="0" normalizeH="0" baseline="0" noProof="0" dirty="0">
                <a:ln>
                  <a:noFill/>
                </a:ln>
                <a:solidFill>
                  <a:prstClr val="black"/>
                </a:solidFill>
                <a:effectLst/>
                <a:uLnTx/>
                <a:uFillTx/>
                <a:latin typeface="Calibri" panose="020F0502020204030204"/>
                <a:ea typeface="+mn-ea"/>
                <a:cs typeface="+mn-cs"/>
              </a:rPr>
              <a:t>Pour l’extraction d'informations pertinent à partir d’un fichiers PDF on peut  les analyses suivantes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2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914400" lvl="1" indent="-457200">
              <a:lnSpc>
                <a:spcPct val="150000"/>
              </a:lnSpc>
              <a:buFont typeface="Wingdings" panose="05000000000000000000" pitchFamily="2" charset="2"/>
              <a:buChar char="ü"/>
              <a:defRPr/>
            </a:pPr>
            <a:r>
              <a:rPr kumimoji="0" lang="fr-FR" sz="2800" b="0" i="0" u="none" strike="noStrike" kern="1200" cap="none" spc="0" normalizeH="0" baseline="0" noProof="0" dirty="0">
                <a:ln>
                  <a:noFill/>
                </a:ln>
                <a:effectLst/>
                <a:uLnTx/>
                <a:uFillTx/>
                <a:latin typeface="Calibri" panose="020F0502020204030204"/>
                <a:ea typeface="+mn-ea"/>
                <a:cs typeface="+mn-cs"/>
              </a:rPr>
              <a:t>Analyse des métadonnées,</a:t>
            </a:r>
          </a:p>
          <a:p>
            <a:pPr marL="914400" lvl="1" indent="-457200">
              <a:lnSpc>
                <a:spcPct val="150000"/>
              </a:lnSpc>
              <a:buFont typeface="Wingdings" panose="05000000000000000000" pitchFamily="2" charset="2"/>
              <a:buChar char="ü"/>
              <a:defRPr/>
            </a:pPr>
            <a:r>
              <a:rPr lang="fr-FR" sz="2800" dirty="0">
                <a:latin typeface="Calibri" panose="020F0502020204030204"/>
              </a:rPr>
              <a:t>Détection des données cachées,</a:t>
            </a:r>
            <a:endParaRPr kumimoji="0" lang="fr-FR" sz="2800" b="0" i="0" u="none" strike="noStrike" kern="1200" cap="none" spc="0" normalizeH="0" baseline="0" noProof="0" dirty="0">
              <a:ln>
                <a:noFill/>
              </a:ln>
              <a:effectLst/>
              <a:uLnTx/>
              <a:uFillTx/>
              <a:latin typeface="Calibri" panose="020F0502020204030204"/>
              <a:ea typeface="+mn-ea"/>
              <a:cs typeface="+mn-cs"/>
            </a:endParaRPr>
          </a:p>
          <a:p>
            <a:pPr marL="914400" lvl="1" indent="-457200">
              <a:lnSpc>
                <a:spcPct val="150000"/>
              </a:lnSpc>
              <a:buFont typeface="Wingdings" panose="05000000000000000000" pitchFamily="2" charset="2"/>
              <a:buChar char="ü"/>
              <a:defRPr/>
            </a:pPr>
            <a:r>
              <a:rPr kumimoji="0" lang="fr-FR" sz="2800" b="0" i="0" u="none" strike="noStrike" kern="1200" cap="none" spc="0" normalizeH="0" baseline="0" noProof="0" dirty="0">
                <a:ln>
                  <a:noFill/>
                </a:ln>
                <a:effectLst/>
                <a:uLnTx/>
                <a:uFillTx/>
                <a:latin typeface="Calibri" panose="020F0502020204030204"/>
                <a:ea typeface="+mn-ea"/>
                <a:cs typeface="+mn-cs"/>
              </a:rPr>
              <a:t>Analyse du contenu d’un document PDF,</a:t>
            </a:r>
          </a:p>
          <a:p>
            <a:pPr marL="914400" lvl="1" indent="-457200">
              <a:lnSpc>
                <a:spcPct val="150000"/>
              </a:lnSpc>
              <a:buFont typeface="Wingdings" panose="05000000000000000000" pitchFamily="2" charset="2"/>
              <a:buChar char="ü"/>
              <a:defRPr/>
            </a:pPr>
            <a:r>
              <a:rPr lang="fr-FR" sz="2800" dirty="0">
                <a:latin typeface="Calibri" panose="020F0502020204030204"/>
              </a:rPr>
              <a:t>Détection de scripts malveillant,</a:t>
            </a:r>
          </a:p>
          <a:p>
            <a:pPr marL="914400" lvl="1" indent="-457200">
              <a:lnSpc>
                <a:spcPct val="150000"/>
              </a:lnSpc>
              <a:buFont typeface="Wingdings" panose="05000000000000000000" pitchFamily="2" charset="2"/>
              <a:buChar char="ü"/>
              <a:defRPr/>
            </a:pPr>
            <a:r>
              <a:rPr lang="fr-FR" sz="2800" dirty="0">
                <a:latin typeface="Calibri" panose="020F0502020204030204"/>
              </a:rPr>
              <a:t>Analyse des références croisées et des objets, </a:t>
            </a:r>
          </a:p>
          <a:p>
            <a:pPr marL="914400" lvl="1" indent="-457200">
              <a:lnSpc>
                <a:spcPct val="150000"/>
              </a:lnSpc>
              <a:buFont typeface="Wingdings" panose="05000000000000000000" pitchFamily="2" charset="2"/>
              <a:buChar char="ü"/>
              <a:defRPr/>
            </a:pPr>
            <a:r>
              <a:rPr lang="fr-FR" sz="2800" dirty="0">
                <a:latin typeface="Calibri" panose="020F0502020204030204"/>
              </a:rPr>
              <a:t> Analyse d’authenticité.</a:t>
            </a:r>
            <a:endParaRPr kumimoji="0" lang="fr-FR" sz="2800" b="0" i="0" u="none" strike="noStrike" kern="1200" cap="none" spc="0" normalizeH="0" baseline="0" noProof="0" dirty="0">
              <a:ln>
                <a:noFill/>
              </a:ln>
              <a:effectLst/>
              <a:uLnTx/>
              <a:uFillTx/>
              <a:latin typeface="Calibri" panose="020F0502020204030204"/>
              <a:ea typeface="+mn-ea"/>
              <a:cs typeface="+mn-cs"/>
            </a:endParaRPr>
          </a:p>
        </p:txBody>
      </p:sp>
    </p:spTree>
    <p:extLst>
      <p:ext uri="{BB962C8B-B14F-4D97-AF65-F5344CB8AC3E}">
        <p14:creationId xmlns:p14="http://schemas.microsoft.com/office/powerpoint/2010/main" val="40335385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B28A4DC5-F3F0-E4F0-797C-E6855724F52F}"/>
              </a:ext>
            </a:extLst>
          </p:cNvPr>
          <p:cNvSpPr txBox="1"/>
          <p:nvPr/>
        </p:nvSpPr>
        <p:spPr>
          <a:xfrm>
            <a:off x="364757" y="735074"/>
            <a:ext cx="11294534" cy="6124754"/>
          </a:xfrm>
          <a:prstGeom prst="rect">
            <a:avLst/>
          </a:prstGeom>
          <a:noFill/>
        </p:spPr>
        <p:txBody>
          <a:bodyPr wrap="square">
            <a:spAutoFit/>
          </a:bodyPr>
          <a:lstStyle/>
          <a:p>
            <a:pPr marL="342900" indent="-342900" algn="just">
              <a:buFont typeface="Wingdings" panose="05000000000000000000" pitchFamily="2" charset="2"/>
              <a:buChar char="q"/>
            </a:pPr>
            <a:r>
              <a:rPr lang="fr-FR" sz="2800" dirty="0">
                <a:latin typeface="Times New Roman" panose="02020603050405020304" pitchFamily="18" charset="0"/>
                <a:cs typeface="Times New Roman" panose="02020603050405020304" pitchFamily="18" charset="0"/>
              </a:rPr>
              <a:t>Pour extraire d’information intéressant a partir des fichiers suspects on peut exécuter  plusieurs types  d ’analyse comme:  l’analyse de métadonnées, stéganographie des fichiers, analyse de contenu , analyse des empreintes...</a:t>
            </a:r>
          </a:p>
          <a:p>
            <a:pPr algn="just"/>
            <a:endParaRPr lang="fr-FR" sz="2800"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q"/>
            </a:pPr>
            <a:r>
              <a:rPr lang="fr-FR" sz="2800" dirty="0">
                <a:latin typeface="Times New Roman" panose="02020603050405020304" pitchFamily="18" charset="0"/>
                <a:cs typeface="Times New Roman" panose="02020603050405020304" pitchFamily="18" charset="0"/>
              </a:rPr>
              <a:t>Les données  ou bien les fichiers électroniques sont  variées en types et en format et  la localisation de l’information ainsi que la spécification de ces dernières se varie aussi selon le type et le format des données et aussi les méthodes d’analyse a appliquées.</a:t>
            </a:r>
          </a:p>
          <a:p>
            <a:pPr algn="just"/>
            <a:endParaRPr lang="fr-FR" sz="2800"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q"/>
            </a:pPr>
            <a:r>
              <a:rPr lang="fr-FR" sz="2800" dirty="0">
                <a:latin typeface="Times New Roman" panose="02020603050405020304" pitchFamily="18" charset="0"/>
                <a:cs typeface="Times New Roman" panose="02020603050405020304" pitchFamily="18" charset="0"/>
              </a:rPr>
              <a:t>Les métadonnées sont des informations descriptives intégrées dans un fichier qui fournissent des détails sur son contenu, sa création, ses modifications et son utilisation. Dans un contexte forensique, l’analyse des métadonnées est essentielle pour découvrir des indices sur l’origine ou la manipulation d’un fichier..</a:t>
            </a:r>
          </a:p>
        </p:txBody>
      </p:sp>
      <p:sp>
        <p:nvSpPr>
          <p:cNvPr id="5" name="ZoneTexte 4">
            <a:extLst>
              <a:ext uri="{FF2B5EF4-FFF2-40B4-BE49-F238E27FC236}">
                <a16:creationId xmlns:a16="http://schemas.microsoft.com/office/drawing/2014/main" id="{2D05916F-EC8C-8122-ACA5-C3658B1135A6}"/>
              </a:ext>
            </a:extLst>
          </p:cNvPr>
          <p:cNvSpPr txBox="1"/>
          <p:nvPr/>
        </p:nvSpPr>
        <p:spPr>
          <a:xfrm>
            <a:off x="2824065" y="118713"/>
            <a:ext cx="6096000" cy="707886"/>
          </a:xfrm>
          <a:prstGeom prst="rect">
            <a:avLst/>
          </a:prstGeom>
          <a:noFill/>
        </p:spPr>
        <p:txBody>
          <a:bodyPr wrap="square">
            <a:spAutoFit/>
          </a:bodyPr>
          <a:lstStyle/>
          <a:p>
            <a:pPr algn="ctr"/>
            <a:r>
              <a:rPr lang="fr-FR" sz="4000" b="1" dirty="0">
                <a:solidFill>
                  <a:srgbClr val="C00000"/>
                </a:solidFill>
              </a:rPr>
              <a:t>Introduction </a:t>
            </a:r>
          </a:p>
        </p:txBody>
      </p:sp>
    </p:spTree>
    <p:extLst>
      <p:ext uri="{BB962C8B-B14F-4D97-AF65-F5344CB8AC3E}">
        <p14:creationId xmlns:p14="http://schemas.microsoft.com/office/powerpoint/2010/main" val="30970374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04389F95-E237-8D9D-328D-B100F8B3E9F2}"/>
              </a:ext>
            </a:extLst>
          </p:cNvPr>
          <p:cNvSpPr txBox="1"/>
          <p:nvPr/>
        </p:nvSpPr>
        <p:spPr>
          <a:xfrm>
            <a:off x="1346200" y="159433"/>
            <a:ext cx="9245599" cy="584775"/>
          </a:xfrm>
          <a:prstGeom prst="rect">
            <a:avLst/>
          </a:prstGeom>
          <a:noFill/>
        </p:spPr>
        <p:txBody>
          <a:bodyPr wrap="square">
            <a:spAutoFit/>
          </a:bodyPr>
          <a:lstStyle/>
          <a:p>
            <a:pPr algn="ctr"/>
            <a:r>
              <a:rPr lang="fr-FR" sz="3200" b="1" dirty="0">
                <a:solidFill>
                  <a:srgbClr val="C00000"/>
                </a:solidFill>
              </a:rPr>
              <a:t>Analyse des métadonnées des fichiers : PDF</a:t>
            </a:r>
          </a:p>
        </p:txBody>
      </p:sp>
      <p:sp>
        <p:nvSpPr>
          <p:cNvPr id="4" name="ZoneTexte 3">
            <a:extLst>
              <a:ext uri="{FF2B5EF4-FFF2-40B4-BE49-F238E27FC236}">
                <a16:creationId xmlns:a16="http://schemas.microsoft.com/office/drawing/2014/main" id="{A40AA2D1-A1CA-7591-E16C-410EAF669A89}"/>
              </a:ext>
            </a:extLst>
          </p:cNvPr>
          <p:cNvSpPr txBox="1"/>
          <p:nvPr/>
        </p:nvSpPr>
        <p:spPr>
          <a:xfrm>
            <a:off x="135465" y="1022911"/>
            <a:ext cx="11667067" cy="4678076"/>
          </a:xfrm>
          <a:prstGeom prst="rect">
            <a:avLst/>
          </a:prstGeom>
          <a:noFill/>
        </p:spPr>
        <p:txBody>
          <a:bodyPr wrap="square">
            <a:spAutoFit/>
          </a:bodyPr>
          <a:lstStyle/>
          <a:p>
            <a:pPr marR="0" lvl="1" algn="just" defTabSz="914400" rtl="0" eaLnBrk="1" fontAlgn="auto" latinLnBrk="0" hangingPunct="1">
              <a:lnSpc>
                <a:spcPct val="150000"/>
              </a:lnSpc>
              <a:spcBef>
                <a:spcPts val="0"/>
              </a:spcBef>
              <a:spcAft>
                <a:spcPts val="1000"/>
              </a:spcAft>
              <a:buClrTx/>
              <a:buSzTx/>
              <a:tabLst/>
              <a:defRPr/>
            </a:pPr>
            <a:r>
              <a:rPr kumimoji="0" lang="fr-FR" sz="2800" b="1" i="0" u="none" strike="noStrike" kern="1200" cap="none" spc="0" normalizeH="0" baseline="0" noProof="0" dirty="0">
                <a:ln>
                  <a:noFill/>
                </a:ln>
                <a:solidFill>
                  <a:prstClr val="black"/>
                </a:solidFill>
                <a:effectLst/>
                <a:uLnTx/>
                <a:uFillTx/>
                <a:latin typeface="F16"/>
                <a:ea typeface="Calibri" panose="020F0502020204030204" pitchFamily="34" charset="0"/>
                <a:cs typeface="Times New Roman" panose="02020603050405020304" pitchFamily="18" charset="0"/>
              </a:rPr>
              <a:t> Métadonnées dans les fichiers PDF :</a:t>
            </a:r>
            <a:endParaRPr lang="fr-FR" sz="2800" b="1" dirty="0">
              <a:effectLst/>
              <a:latin typeface="F16"/>
              <a:ea typeface="Calibri" panose="020F0502020204030204" pitchFamily="34" charset="0"/>
              <a:cs typeface="Times New Roman" panose="02020603050405020304" pitchFamily="18" charset="0"/>
            </a:endParaRPr>
          </a:p>
          <a:p>
            <a:pPr lvl="1" algn="just">
              <a:lnSpc>
                <a:spcPct val="150000"/>
              </a:lnSpc>
              <a:spcAft>
                <a:spcPts val="1000"/>
              </a:spcAft>
            </a:pPr>
            <a:r>
              <a:rPr lang="fr-FR" sz="2800" dirty="0">
                <a:effectLst/>
                <a:latin typeface="F16"/>
                <a:ea typeface="Calibri" panose="020F0502020204030204" pitchFamily="34" charset="0"/>
                <a:cs typeface="Times New Roman" panose="02020603050405020304" pitchFamily="18" charset="0"/>
              </a:rPr>
              <a:t>Les métadonnées d'un fichier PDF sont les données incluant toutes les informations concernant le fichier comme le titre, le nom de l'auteur, la date de création, la date de modification, l'application qui a été utilisée pour créer ce fichier PDF, la taille du fichier PDF, le nombre de pages et toutes les étiquettes associées au fichier. Les métadonnées contiennent en réalité toutes les propriétés du fichier.  </a:t>
            </a:r>
            <a:endParaRPr lang="fr-FR" sz="2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4650164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04389F95-E237-8D9D-328D-B100F8B3E9F2}"/>
              </a:ext>
            </a:extLst>
          </p:cNvPr>
          <p:cNvSpPr txBox="1"/>
          <p:nvPr/>
        </p:nvSpPr>
        <p:spPr>
          <a:xfrm>
            <a:off x="1346200" y="159433"/>
            <a:ext cx="9245599" cy="1077218"/>
          </a:xfrm>
          <a:prstGeom prst="rect">
            <a:avLst/>
          </a:prstGeom>
          <a:noFill/>
        </p:spPr>
        <p:txBody>
          <a:bodyPr wrap="square">
            <a:spAutoFit/>
          </a:bodyPr>
          <a:lstStyle/>
          <a:p>
            <a:pPr algn="ctr"/>
            <a:r>
              <a:rPr lang="fr-FR" sz="3200" b="1" dirty="0">
                <a:solidFill>
                  <a:srgbClr val="C00000"/>
                </a:solidFill>
              </a:rPr>
              <a:t>La récupération des métadonnées à partir des fichiers PDF</a:t>
            </a:r>
          </a:p>
        </p:txBody>
      </p:sp>
      <p:sp>
        <p:nvSpPr>
          <p:cNvPr id="4" name="ZoneTexte 3">
            <a:extLst>
              <a:ext uri="{FF2B5EF4-FFF2-40B4-BE49-F238E27FC236}">
                <a16:creationId xmlns:a16="http://schemas.microsoft.com/office/drawing/2014/main" id="{A40AA2D1-A1CA-7591-E16C-410EAF669A89}"/>
              </a:ext>
            </a:extLst>
          </p:cNvPr>
          <p:cNvSpPr txBox="1"/>
          <p:nvPr/>
        </p:nvSpPr>
        <p:spPr>
          <a:xfrm>
            <a:off x="135465" y="1690126"/>
            <a:ext cx="11667067" cy="4031745"/>
          </a:xfrm>
          <a:prstGeom prst="rect">
            <a:avLst/>
          </a:prstGeom>
          <a:noFill/>
        </p:spPr>
        <p:txBody>
          <a:bodyPr wrap="square">
            <a:spAutoFit/>
          </a:bodyPr>
          <a:lstStyle/>
          <a:p>
            <a:pPr marR="0" lvl="1" algn="just" defTabSz="914400" rtl="0" eaLnBrk="1" fontAlgn="auto" latinLnBrk="0" hangingPunct="1">
              <a:lnSpc>
                <a:spcPct val="150000"/>
              </a:lnSpc>
              <a:spcBef>
                <a:spcPts val="0"/>
              </a:spcBef>
              <a:spcAft>
                <a:spcPts val="1000"/>
              </a:spcAft>
              <a:buClrTx/>
              <a:buSzTx/>
              <a:tabLst/>
              <a:defRPr/>
            </a:pPr>
            <a:r>
              <a:rPr kumimoji="0" lang="fr-FR" sz="2800" b="1" i="0" u="none" strike="noStrike" kern="1200" cap="none" spc="0" normalizeH="0" baseline="0" noProof="0" dirty="0">
                <a:ln>
                  <a:noFill/>
                </a:ln>
                <a:solidFill>
                  <a:prstClr val="black"/>
                </a:solidFill>
                <a:effectLst/>
                <a:uLnTx/>
                <a:uFillTx/>
                <a:latin typeface="F16"/>
                <a:ea typeface="Calibri" panose="020F0502020204030204" pitchFamily="34" charset="0"/>
                <a:cs typeface="Times New Roman" panose="02020603050405020304" pitchFamily="18" charset="0"/>
              </a:rPr>
              <a:t> </a:t>
            </a:r>
            <a:r>
              <a:rPr kumimoji="0" lang="fr-FR" sz="3200" b="1" i="0" u="none" strike="noStrike" kern="1200" cap="none" spc="0" normalizeH="0" baseline="0" noProof="0" dirty="0">
                <a:ln>
                  <a:noFill/>
                </a:ln>
                <a:solidFill>
                  <a:srgbClr val="C00000"/>
                </a:solidFill>
                <a:effectLst/>
                <a:uLnTx/>
                <a:uFillTx/>
                <a:latin typeface="Calibri" panose="020F0502020204030204"/>
                <a:ea typeface="+mn-ea"/>
                <a:cs typeface="+mn-cs"/>
              </a:rPr>
              <a:t>Spécification </a:t>
            </a:r>
            <a:r>
              <a:rPr lang="fr-FR" sz="3200" b="1" dirty="0">
                <a:solidFill>
                  <a:srgbClr val="C00000"/>
                </a:solidFill>
                <a:latin typeface="Calibri" panose="020F0502020204030204"/>
              </a:rPr>
              <a:t>des métadonnées dans les fichiers PDF:</a:t>
            </a:r>
            <a:endParaRPr lang="fr-FR" sz="2800" b="1" dirty="0">
              <a:effectLst/>
              <a:latin typeface="F16"/>
              <a:ea typeface="Calibri" panose="020F0502020204030204" pitchFamily="34" charset="0"/>
              <a:cs typeface="Times New Roman" panose="02020603050405020304" pitchFamily="18" charset="0"/>
            </a:endParaRPr>
          </a:p>
          <a:p>
            <a:pPr marL="914400" lvl="1" algn="just">
              <a:lnSpc>
                <a:spcPct val="150000"/>
              </a:lnSpc>
            </a:pPr>
            <a:r>
              <a:rPr lang="fr-FR" sz="2800" dirty="0">
                <a:effectLst/>
                <a:latin typeface="F16"/>
                <a:ea typeface="Calibri" panose="020F0502020204030204" pitchFamily="34" charset="0"/>
                <a:cs typeface="Times New Roman" panose="02020603050405020304" pitchFamily="18" charset="0"/>
              </a:rPr>
              <a:t>Les métadonnées contenues dans un fichier PDF peuvent être stockées de deux manières:</a:t>
            </a:r>
          </a:p>
          <a:p>
            <a:pPr marL="914400" lvl="1" algn="just">
              <a:lnSpc>
                <a:spcPct val="150000"/>
              </a:lnSpc>
            </a:pPr>
            <a:endParaRPr lang="fr-FR" sz="2400" dirty="0">
              <a:effectLst/>
              <a:latin typeface="Calibri" panose="020F0502020204030204" pitchFamily="34" charset="0"/>
              <a:ea typeface="Calibri" panose="020F0502020204030204" pitchFamily="34" charset="0"/>
              <a:cs typeface="Arial" panose="020B0604020202020204" pitchFamily="34" charset="0"/>
            </a:endParaRPr>
          </a:p>
          <a:p>
            <a:pPr marL="1813560" lvl="2" algn="just">
              <a:lnSpc>
                <a:spcPct val="150000"/>
              </a:lnSpc>
            </a:pPr>
            <a:r>
              <a:rPr lang="fr-FR" sz="2800" dirty="0">
                <a:effectLst/>
                <a:latin typeface="F16"/>
                <a:ea typeface="Calibri" panose="020F0502020204030204" pitchFamily="34" charset="0"/>
                <a:cs typeface="Times New Roman" panose="02020603050405020304" pitchFamily="18" charset="0"/>
              </a:rPr>
              <a:t>• Le dictionnaire de métadonnées</a:t>
            </a:r>
            <a:endParaRPr lang="fr-FR" sz="2400" dirty="0">
              <a:effectLst/>
              <a:latin typeface="Calibri" panose="020F0502020204030204" pitchFamily="34" charset="0"/>
              <a:ea typeface="Calibri" panose="020F0502020204030204" pitchFamily="34" charset="0"/>
              <a:cs typeface="Arial" panose="020B0604020202020204" pitchFamily="34" charset="0"/>
            </a:endParaRPr>
          </a:p>
          <a:p>
            <a:pPr marL="1813560" lvl="2" algn="just">
              <a:lnSpc>
                <a:spcPct val="150000"/>
              </a:lnSpc>
              <a:spcAft>
                <a:spcPts val="1000"/>
              </a:spcAft>
            </a:pPr>
            <a:r>
              <a:rPr lang="fr-FR" sz="2800" dirty="0">
                <a:effectLst/>
                <a:latin typeface="F16"/>
                <a:ea typeface="Calibri" panose="020F0502020204030204" pitchFamily="34" charset="0"/>
                <a:cs typeface="Times New Roman" panose="02020603050405020304" pitchFamily="18" charset="0"/>
              </a:rPr>
              <a:t>• Métadonnées XMP</a:t>
            </a:r>
            <a:endParaRPr lang="fr-FR" sz="2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9608179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04389F95-E237-8D9D-328D-B100F8B3E9F2}"/>
              </a:ext>
            </a:extLst>
          </p:cNvPr>
          <p:cNvSpPr txBox="1"/>
          <p:nvPr/>
        </p:nvSpPr>
        <p:spPr>
          <a:xfrm>
            <a:off x="1346200" y="159433"/>
            <a:ext cx="9245599" cy="1077218"/>
          </a:xfrm>
          <a:prstGeom prst="rect">
            <a:avLst/>
          </a:prstGeom>
          <a:noFill/>
        </p:spPr>
        <p:txBody>
          <a:bodyPr wrap="square">
            <a:spAutoFit/>
          </a:bodyPr>
          <a:lstStyle/>
          <a:p>
            <a:pPr algn="ctr"/>
            <a:r>
              <a:rPr lang="fr-FR" sz="3200" b="1" dirty="0">
                <a:solidFill>
                  <a:srgbClr val="C00000"/>
                </a:solidFill>
              </a:rPr>
              <a:t>La spécification et la récupération des métadonnées à partir des fichiers : PDF</a:t>
            </a:r>
          </a:p>
        </p:txBody>
      </p:sp>
      <p:sp>
        <p:nvSpPr>
          <p:cNvPr id="4" name="ZoneTexte 3">
            <a:extLst>
              <a:ext uri="{FF2B5EF4-FFF2-40B4-BE49-F238E27FC236}">
                <a16:creationId xmlns:a16="http://schemas.microsoft.com/office/drawing/2014/main" id="{A40AA2D1-A1CA-7591-E16C-410EAF669A89}"/>
              </a:ext>
            </a:extLst>
          </p:cNvPr>
          <p:cNvSpPr txBox="1"/>
          <p:nvPr/>
        </p:nvSpPr>
        <p:spPr>
          <a:xfrm>
            <a:off x="135465" y="1408991"/>
            <a:ext cx="11667067" cy="5062796"/>
          </a:xfrm>
          <a:prstGeom prst="rect">
            <a:avLst/>
          </a:prstGeom>
          <a:noFill/>
        </p:spPr>
        <p:txBody>
          <a:bodyPr wrap="square">
            <a:spAutoFit/>
          </a:bodyPr>
          <a:lstStyle/>
          <a:p>
            <a:pPr marR="0" lvl="1" algn="just" defTabSz="914400" rtl="0" eaLnBrk="1" fontAlgn="auto" latinLnBrk="0" hangingPunct="1">
              <a:lnSpc>
                <a:spcPct val="150000"/>
              </a:lnSpc>
              <a:spcBef>
                <a:spcPts val="0"/>
              </a:spcBef>
              <a:spcAft>
                <a:spcPts val="1000"/>
              </a:spcAft>
              <a:buClrTx/>
              <a:buSzTx/>
              <a:tabLst/>
              <a:defRPr/>
            </a:pPr>
            <a:r>
              <a:rPr kumimoji="0" lang="fr-FR" sz="2800" b="1" i="0" u="none" strike="noStrike" kern="1200" cap="none" spc="0" normalizeH="0" baseline="0" noProof="0" dirty="0">
                <a:ln>
                  <a:noFill/>
                </a:ln>
                <a:solidFill>
                  <a:srgbClr val="C00000"/>
                </a:solidFill>
                <a:effectLst/>
                <a:uLnTx/>
                <a:uFillTx/>
                <a:latin typeface="F16"/>
                <a:ea typeface="Calibri" panose="020F0502020204030204" pitchFamily="34" charset="0"/>
                <a:cs typeface="Times New Roman" panose="02020603050405020304" pitchFamily="18" charset="0"/>
              </a:rPr>
              <a:t>L</a:t>
            </a:r>
            <a:r>
              <a:rPr lang="fr-FR" sz="2800" b="1" dirty="0">
                <a:solidFill>
                  <a:srgbClr val="C00000"/>
                </a:solidFill>
                <a:latin typeface="F16"/>
                <a:ea typeface="Calibri" panose="020F0502020204030204" pitchFamily="34" charset="0"/>
                <a:cs typeface="Times New Roman" panose="02020603050405020304" pitchFamily="18" charset="0"/>
              </a:rPr>
              <a:t>e </a:t>
            </a:r>
            <a:r>
              <a:rPr kumimoji="0" lang="fr-FR" sz="2800" b="1" i="0" u="none" strike="noStrike" kern="1200" cap="none" spc="0" normalizeH="0" baseline="0" noProof="0" dirty="0">
                <a:ln>
                  <a:noFill/>
                </a:ln>
                <a:solidFill>
                  <a:srgbClr val="C00000"/>
                </a:solidFill>
                <a:effectLst/>
                <a:uLnTx/>
                <a:uFillTx/>
                <a:latin typeface="F16"/>
                <a:ea typeface="Calibri" panose="020F0502020204030204" pitchFamily="34" charset="0"/>
                <a:cs typeface="Times New Roman" panose="02020603050405020304" pitchFamily="18" charset="0"/>
              </a:rPr>
              <a:t>Dictionnaire d'information de document :</a:t>
            </a:r>
            <a:endParaRPr lang="fr-FR" sz="3200" b="1" dirty="0">
              <a:solidFill>
                <a:srgbClr val="C00000"/>
              </a:solidFill>
              <a:latin typeface="Calibri" panose="020F0502020204030204"/>
            </a:endParaRPr>
          </a:p>
          <a:p>
            <a:pPr marL="1371600" lvl="2" indent="-457200" algn="just" rtl="0">
              <a:lnSpc>
                <a:spcPct val="150000"/>
              </a:lnSpc>
              <a:spcAft>
                <a:spcPts val="1000"/>
              </a:spcAft>
              <a:buFont typeface="Wingdings" panose="05000000000000000000" pitchFamily="2" charset="2"/>
              <a:buChar char="ü"/>
            </a:pPr>
            <a:r>
              <a:rPr lang="fr-FR" sz="28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La spécification de métadonnées par le dictionnaire d'information (</a:t>
            </a:r>
            <a:r>
              <a:rPr lang="fr-FR" sz="2800" i="1" dirty="0">
                <a:solidFill>
                  <a:srgbClr val="000000"/>
                </a:solidFill>
                <a:effectLst/>
                <a:latin typeface="Calibri" panose="020F0502020204030204" pitchFamily="34" charset="0"/>
                <a:ea typeface="Calibri" panose="020F0502020204030204" pitchFamily="34" charset="0"/>
                <a:cs typeface="Arial" panose="020B0604020202020204" pitchFamily="34" charset="0"/>
              </a:rPr>
              <a:t>Info </a:t>
            </a:r>
            <a:r>
              <a:rPr lang="fr-FR" sz="2800" i="1" dirty="0" err="1">
                <a:solidFill>
                  <a:srgbClr val="000000"/>
                </a:solidFill>
                <a:effectLst/>
                <a:latin typeface="Calibri" panose="020F0502020204030204" pitchFamily="34" charset="0"/>
                <a:ea typeface="Calibri" panose="020F0502020204030204" pitchFamily="34" charset="0"/>
                <a:cs typeface="Arial" panose="020B0604020202020204" pitchFamily="34" charset="0"/>
              </a:rPr>
              <a:t>Dictionary</a:t>
            </a:r>
            <a:r>
              <a:rPr lang="fr-FR" sz="28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 inclus dans le format PDF depuis le néolithique. </a:t>
            </a:r>
          </a:p>
          <a:p>
            <a:pPr marL="1371600" lvl="2" indent="-457200" algn="just" rtl="0">
              <a:lnSpc>
                <a:spcPct val="150000"/>
              </a:lnSpc>
              <a:spcAft>
                <a:spcPts val="1000"/>
              </a:spcAft>
              <a:buFont typeface="Wingdings" panose="05000000000000000000" pitchFamily="2" charset="2"/>
              <a:buChar char="ü"/>
            </a:pPr>
            <a:r>
              <a:rPr lang="fr-FR" sz="28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Ce dictionnaire est un ensemble de paires {clef, valeur}.</a:t>
            </a:r>
          </a:p>
          <a:p>
            <a:pPr marL="1371600" lvl="2" indent="-457200" algn="just" rtl="0">
              <a:lnSpc>
                <a:spcPct val="150000"/>
              </a:lnSpc>
              <a:spcAft>
                <a:spcPts val="1000"/>
              </a:spcAft>
              <a:buFont typeface="Wingdings" panose="05000000000000000000" pitchFamily="2" charset="2"/>
              <a:buChar char="ü"/>
            </a:pPr>
            <a:r>
              <a:rPr lang="fr-FR" sz="28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 Chaque clef est une étiquette désignant la nature de la métadonnée concernée et pointe vers la valeur correspondante.</a:t>
            </a:r>
            <a:endParaRPr lang="fr-FR" sz="2000" dirty="0">
              <a:effectLst/>
              <a:latin typeface="Calibri" panose="020F0502020204030204" pitchFamily="34" charset="0"/>
              <a:ea typeface="Calibri" panose="020F0502020204030204" pitchFamily="34" charset="0"/>
              <a:cs typeface="Arial" panose="020B0604020202020204" pitchFamily="34" charset="0"/>
            </a:endParaRPr>
          </a:p>
          <a:p>
            <a:pPr marR="0" lvl="1" algn="just" defTabSz="914400" rtl="0" eaLnBrk="1" fontAlgn="auto" latinLnBrk="0" hangingPunct="1">
              <a:lnSpc>
                <a:spcPct val="150000"/>
              </a:lnSpc>
              <a:spcBef>
                <a:spcPts val="0"/>
              </a:spcBef>
              <a:spcAft>
                <a:spcPts val="1000"/>
              </a:spcAft>
              <a:buClrTx/>
              <a:buSzTx/>
              <a:tabLst/>
              <a:defRPr/>
            </a:pPr>
            <a:endParaRPr lang="fr-FR" sz="2800" b="1" dirty="0">
              <a:effectLst/>
              <a:latin typeface="F16"/>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838958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04389F95-E237-8D9D-328D-B100F8B3E9F2}"/>
              </a:ext>
            </a:extLst>
          </p:cNvPr>
          <p:cNvSpPr txBox="1"/>
          <p:nvPr/>
        </p:nvSpPr>
        <p:spPr>
          <a:xfrm>
            <a:off x="1346200" y="159433"/>
            <a:ext cx="9245599" cy="1077218"/>
          </a:xfrm>
          <a:prstGeom prst="rect">
            <a:avLst/>
          </a:prstGeom>
          <a:noFill/>
        </p:spPr>
        <p:txBody>
          <a:bodyPr wrap="square">
            <a:spAutoFit/>
          </a:bodyPr>
          <a:lstStyle/>
          <a:p>
            <a:pPr algn="ctr"/>
            <a:r>
              <a:rPr lang="fr-FR" sz="3200" b="1" dirty="0">
                <a:solidFill>
                  <a:srgbClr val="C00000"/>
                </a:solidFill>
              </a:rPr>
              <a:t>La spécification et la récupération des métadonnées à partir des fichiers : PDF</a:t>
            </a:r>
          </a:p>
        </p:txBody>
      </p:sp>
      <p:sp>
        <p:nvSpPr>
          <p:cNvPr id="4" name="ZoneTexte 3">
            <a:extLst>
              <a:ext uri="{FF2B5EF4-FFF2-40B4-BE49-F238E27FC236}">
                <a16:creationId xmlns:a16="http://schemas.microsoft.com/office/drawing/2014/main" id="{A40AA2D1-A1CA-7591-E16C-410EAF669A89}"/>
              </a:ext>
            </a:extLst>
          </p:cNvPr>
          <p:cNvSpPr txBox="1"/>
          <p:nvPr/>
        </p:nvSpPr>
        <p:spPr>
          <a:xfrm>
            <a:off x="135465" y="1154162"/>
            <a:ext cx="11667067" cy="5572295"/>
          </a:xfrm>
          <a:prstGeom prst="rect">
            <a:avLst/>
          </a:prstGeom>
          <a:noFill/>
        </p:spPr>
        <p:txBody>
          <a:bodyPr wrap="square">
            <a:spAutoFit/>
          </a:bodyPr>
          <a:lstStyle/>
          <a:p>
            <a:pPr marL="342900" indent="-342900" algn="just">
              <a:lnSpc>
                <a:spcPct val="150000"/>
              </a:lnSpc>
              <a:spcAft>
                <a:spcPts val="1000"/>
              </a:spcAft>
              <a:buFont typeface="Wingdings" panose="05000000000000000000" pitchFamily="2" charset="2"/>
              <a:buChar char="q"/>
            </a:pPr>
            <a:r>
              <a:rPr lang="fr-FR"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C</a:t>
            </a:r>
            <a:r>
              <a:rPr lang="fr-FR" b="1"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ontenu du dictionnaire d'informations sur un document PDF est le suivant:</a:t>
            </a:r>
          </a:p>
          <a:p>
            <a:pPr marL="899160" algn="just">
              <a:lnSpc>
                <a:spcPct val="150000"/>
              </a:lnSpc>
            </a:pPr>
            <a:r>
              <a:rPr lang="fr-FR" dirty="0">
                <a:effectLst/>
                <a:latin typeface="Times New Roman" panose="02020603050405020304" pitchFamily="18" charset="0"/>
                <a:ea typeface="Calibri" panose="020F0502020204030204" pitchFamily="34" charset="0"/>
                <a:cs typeface="Times New Roman" panose="02020603050405020304" pitchFamily="18" charset="0"/>
              </a:rPr>
              <a:t>• Titre - titre du document (facultatif)</a:t>
            </a:r>
          </a:p>
          <a:p>
            <a:pPr marL="899160" algn="just">
              <a:lnSpc>
                <a:spcPct val="150000"/>
              </a:lnSpc>
            </a:pPr>
            <a:r>
              <a:rPr lang="fr-FR" dirty="0">
                <a:effectLst/>
                <a:latin typeface="Times New Roman" panose="02020603050405020304" pitchFamily="18" charset="0"/>
                <a:ea typeface="Calibri" panose="020F0502020204030204" pitchFamily="34" charset="0"/>
                <a:cs typeface="Times New Roman" panose="02020603050405020304" pitchFamily="18" charset="0"/>
              </a:rPr>
              <a:t>• Auteur - nom de la personne qui a créé le document (facultatif)</a:t>
            </a:r>
          </a:p>
          <a:p>
            <a:pPr marL="899160" algn="just">
              <a:lnSpc>
                <a:spcPct val="150000"/>
              </a:lnSpc>
            </a:pPr>
            <a:r>
              <a:rPr lang="fr-FR" dirty="0">
                <a:effectLst/>
                <a:latin typeface="Times New Roman" panose="02020603050405020304" pitchFamily="18" charset="0"/>
                <a:ea typeface="Calibri" panose="020F0502020204030204" pitchFamily="34" charset="0"/>
                <a:cs typeface="Times New Roman" panose="02020603050405020304" pitchFamily="18" charset="0"/>
              </a:rPr>
              <a:t>• Sujet - Objet du document (facultatif)</a:t>
            </a:r>
          </a:p>
          <a:p>
            <a:pPr marL="899160" algn="just">
              <a:lnSpc>
                <a:spcPct val="150000"/>
              </a:lnSpc>
            </a:pPr>
            <a:r>
              <a:rPr lang="fr-FR" dirty="0">
                <a:effectLst/>
                <a:latin typeface="Times New Roman" panose="02020603050405020304" pitchFamily="18" charset="0"/>
                <a:ea typeface="Calibri" panose="020F0502020204030204" pitchFamily="34" charset="0"/>
                <a:cs typeface="Times New Roman" panose="02020603050405020304" pitchFamily="18" charset="0"/>
              </a:rPr>
              <a:t>• Mots-clés - mots-clés associés au document (facultatif)</a:t>
            </a:r>
          </a:p>
          <a:p>
            <a:pPr marL="899160" algn="just">
              <a:lnSpc>
                <a:spcPct val="150000"/>
              </a:lnSpc>
            </a:pPr>
            <a:r>
              <a:rPr lang="fr-FR" dirty="0">
                <a:effectLst/>
                <a:latin typeface="Times New Roman" panose="02020603050405020304" pitchFamily="18" charset="0"/>
                <a:ea typeface="Calibri" panose="020F0502020204030204" pitchFamily="34" charset="0"/>
                <a:cs typeface="Times New Roman" panose="02020603050405020304" pitchFamily="18" charset="0"/>
              </a:rPr>
              <a:t>• Créateur - nom de l'application utilisée pour créer à l'origine le</a:t>
            </a:r>
          </a:p>
          <a:p>
            <a:pPr marL="899160" algn="just">
              <a:lnSpc>
                <a:spcPct val="150000"/>
              </a:lnSpc>
            </a:pPr>
            <a:r>
              <a:rPr lang="fr-FR" dirty="0">
                <a:effectLst/>
                <a:latin typeface="Times New Roman" panose="02020603050405020304" pitchFamily="18" charset="0"/>
                <a:ea typeface="Calibri" panose="020F0502020204030204" pitchFamily="34" charset="0"/>
                <a:cs typeface="Times New Roman" panose="02020603050405020304" pitchFamily="18" charset="0"/>
              </a:rPr>
              <a:t>document si le document a été converti en PDF (facultatif)</a:t>
            </a:r>
          </a:p>
          <a:p>
            <a:pPr marL="899160" algn="just">
              <a:lnSpc>
                <a:spcPct val="150000"/>
              </a:lnSpc>
            </a:pPr>
            <a:r>
              <a:rPr lang="fr-FR" dirty="0">
                <a:effectLst/>
                <a:latin typeface="Times New Roman" panose="02020603050405020304" pitchFamily="18" charset="0"/>
                <a:ea typeface="Calibri" panose="020F0502020204030204" pitchFamily="34" charset="0"/>
                <a:cs typeface="Times New Roman" panose="02020603050405020304" pitchFamily="18" charset="0"/>
              </a:rPr>
              <a:t>• Producteur - nom de l'application utilisée pour convertir le document en PDF à partir d’un autre format si une conversion a eu lieu (facultatif)</a:t>
            </a:r>
          </a:p>
          <a:p>
            <a:pPr marL="899160" algn="just">
              <a:lnSpc>
                <a:spcPct val="150000"/>
              </a:lnSpc>
            </a:pPr>
            <a:r>
              <a:rPr lang="fr-FR" dirty="0">
                <a:effectLst/>
                <a:latin typeface="Times New Roman" panose="02020603050405020304" pitchFamily="18" charset="0"/>
                <a:ea typeface="Calibri" panose="020F0502020204030204" pitchFamily="34" charset="0"/>
                <a:cs typeface="Times New Roman" panose="02020603050405020304" pitchFamily="18" charset="0"/>
              </a:rPr>
              <a:t>• </a:t>
            </a:r>
            <a:r>
              <a:rPr lang="fr-FR" dirty="0" err="1">
                <a:effectLst/>
                <a:latin typeface="Times New Roman" panose="02020603050405020304" pitchFamily="18" charset="0"/>
                <a:ea typeface="Calibri" panose="020F0502020204030204" pitchFamily="34" charset="0"/>
                <a:cs typeface="Times New Roman" panose="02020603050405020304" pitchFamily="18" charset="0"/>
              </a:rPr>
              <a:t>CreationDate</a:t>
            </a:r>
            <a:r>
              <a:rPr lang="fr-FR" dirty="0">
                <a:effectLst/>
                <a:latin typeface="Times New Roman" panose="02020603050405020304" pitchFamily="18" charset="0"/>
                <a:ea typeface="Calibri" panose="020F0502020204030204" pitchFamily="34" charset="0"/>
                <a:cs typeface="Times New Roman" panose="02020603050405020304" pitchFamily="18" charset="0"/>
              </a:rPr>
              <a:t> - date et heure de création du document (facultatif)</a:t>
            </a:r>
          </a:p>
          <a:p>
            <a:pPr marL="899160" algn="just">
              <a:lnSpc>
                <a:spcPct val="150000"/>
              </a:lnSpc>
            </a:pPr>
            <a:r>
              <a:rPr lang="fr-FR" dirty="0">
                <a:effectLst/>
                <a:latin typeface="Times New Roman" panose="02020603050405020304" pitchFamily="18" charset="0"/>
                <a:ea typeface="Calibri" panose="020F0502020204030204" pitchFamily="34" charset="0"/>
                <a:cs typeface="Times New Roman" panose="02020603050405020304" pitchFamily="18" charset="0"/>
              </a:rPr>
              <a:t>• </a:t>
            </a:r>
            <a:r>
              <a:rPr lang="fr-FR" dirty="0" err="1">
                <a:effectLst/>
                <a:latin typeface="Times New Roman" panose="02020603050405020304" pitchFamily="18" charset="0"/>
                <a:ea typeface="Calibri" panose="020F0502020204030204" pitchFamily="34" charset="0"/>
                <a:cs typeface="Times New Roman" panose="02020603050405020304" pitchFamily="18" charset="0"/>
              </a:rPr>
              <a:t>ModDate</a:t>
            </a:r>
            <a:r>
              <a:rPr lang="fr-FR" dirty="0">
                <a:effectLst/>
                <a:latin typeface="Times New Roman" panose="02020603050405020304" pitchFamily="18" charset="0"/>
                <a:ea typeface="Calibri" panose="020F0502020204030204" pitchFamily="34" charset="0"/>
                <a:cs typeface="Times New Roman" panose="02020603050405020304" pitchFamily="18" charset="0"/>
              </a:rPr>
              <a:t> - date et heure de la dernière modification du document</a:t>
            </a:r>
          </a:p>
          <a:p>
            <a:pPr marL="899160" algn="just">
              <a:lnSpc>
                <a:spcPct val="150000"/>
              </a:lnSpc>
            </a:pPr>
            <a:r>
              <a:rPr lang="fr-FR" dirty="0">
                <a:effectLst/>
                <a:latin typeface="Times New Roman" panose="02020603050405020304" pitchFamily="18" charset="0"/>
                <a:ea typeface="Calibri" panose="020F0502020204030204" pitchFamily="34" charset="0"/>
                <a:cs typeface="Times New Roman" panose="02020603050405020304" pitchFamily="18" charset="0"/>
              </a:rPr>
              <a:t>(optionnel)</a:t>
            </a:r>
          </a:p>
          <a:p>
            <a:pPr marL="1242060" indent="-342900" algn="just">
              <a:lnSpc>
                <a:spcPct val="150000"/>
              </a:lnSpc>
              <a:buFont typeface="Arial" panose="020B0604020202020204" pitchFamily="34" charset="0"/>
              <a:buChar char="•"/>
            </a:pPr>
            <a:r>
              <a:rPr lang="fr-FR" dirty="0">
                <a:latin typeface="Times New Roman" panose="02020603050405020304" pitchFamily="18" charset="0"/>
                <a:cs typeface="Times New Roman" panose="02020603050405020304" pitchFamily="18" charset="0"/>
              </a:rPr>
              <a:t>Piégé - indique si le document a été modifié pour inclure d’information piégeage (optionnelle)</a:t>
            </a:r>
            <a:endParaRPr lang="fr-FR" b="1"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61614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04389F95-E237-8D9D-328D-B100F8B3E9F2}"/>
              </a:ext>
            </a:extLst>
          </p:cNvPr>
          <p:cNvSpPr txBox="1"/>
          <p:nvPr/>
        </p:nvSpPr>
        <p:spPr>
          <a:xfrm>
            <a:off x="1346200" y="159433"/>
            <a:ext cx="9245599" cy="1077218"/>
          </a:xfrm>
          <a:prstGeom prst="rect">
            <a:avLst/>
          </a:prstGeom>
          <a:noFill/>
        </p:spPr>
        <p:txBody>
          <a:bodyPr wrap="square">
            <a:spAutoFit/>
          </a:bodyPr>
          <a:lstStyle/>
          <a:p>
            <a:pPr algn="ctr"/>
            <a:r>
              <a:rPr lang="fr-FR" sz="3200" b="1" dirty="0">
                <a:solidFill>
                  <a:srgbClr val="C00000"/>
                </a:solidFill>
              </a:rPr>
              <a:t>La spécification et la récupération des métadonnées à partir des fichiers : PDF</a:t>
            </a:r>
          </a:p>
        </p:txBody>
      </p:sp>
      <p:sp>
        <p:nvSpPr>
          <p:cNvPr id="4" name="ZoneTexte 3">
            <a:extLst>
              <a:ext uri="{FF2B5EF4-FFF2-40B4-BE49-F238E27FC236}">
                <a16:creationId xmlns:a16="http://schemas.microsoft.com/office/drawing/2014/main" id="{A40AA2D1-A1CA-7591-E16C-410EAF669A89}"/>
              </a:ext>
            </a:extLst>
          </p:cNvPr>
          <p:cNvSpPr txBox="1"/>
          <p:nvPr/>
        </p:nvSpPr>
        <p:spPr>
          <a:xfrm>
            <a:off x="135465" y="1144831"/>
            <a:ext cx="11667067" cy="1262205"/>
          </a:xfrm>
          <a:prstGeom prst="rect">
            <a:avLst/>
          </a:prstGeom>
          <a:noFill/>
        </p:spPr>
        <p:txBody>
          <a:bodyPr wrap="square">
            <a:spAutoFit/>
          </a:bodyPr>
          <a:lstStyle/>
          <a:p>
            <a:pPr marL="342900" indent="-342900" algn="just">
              <a:lnSpc>
                <a:spcPct val="150000"/>
              </a:lnSpc>
              <a:spcAft>
                <a:spcPts val="1000"/>
              </a:spcAft>
              <a:buFont typeface="Wingdings" panose="05000000000000000000" pitchFamily="2" charset="2"/>
              <a:buChar char="q"/>
            </a:pPr>
            <a:r>
              <a:rPr lang="fr-FR"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fr-FR" sz="2400" b="1" dirty="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rPr>
              <a:t>Contenu du dictionnaire d'informations sur un document PDF (exemple):</a:t>
            </a:r>
          </a:p>
          <a:p>
            <a:pPr marR="0" lvl="1" algn="just" defTabSz="914400" rtl="0" eaLnBrk="1" fontAlgn="auto" latinLnBrk="0" hangingPunct="1">
              <a:lnSpc>
                <a:spcPct val="150000"/>
              </a:lnSpc>
              <a:spcBef>
                <a:spcPts val="0"/>
              </a:spcBef>
              <a:spcAft>
                <a:spcPts val="1000"/>
              </a:spcAft>
              <a:buClrTx/>
              <a:buSzTx/>
              <a:tabLst/>
              <a:defRPr/>
            </a:pPr>
            <a:endParaRPr lang="fr-FR" sz="2400" b="1" dirty="0">
              <a:effectLst/>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2" name="Image 1">
            <a:extLst>
              <a:ext uri="{FF2B5EF4-FFF2-40B4-BE49-F238E27FC236}">
                <a16:creationId xmlns:a16="http://schemas.microsoft.com/office/drawing/2014/main" id="{372DEE4A-B9AA-7BB5-86AF-6D28886B625F}"/>
              </a:ext>
            </a:extLst>
          </p:cNvPr>
          <p:cNvPicPr>
            <a:picLocks noChangeAspect="1"/>
          </p:cNvPicPr>
          <p:nvPr/>
        </p:nvPicPr>
        <p:blipFill>
          <a:blip r:embed="rId2"/>
          <a:stretch>
            <a:fillRect/>
          </a:stretch>
        </p:blipFill>
        <p:spPr>
          <a:xfrm>
            <a:off x="2357120" y="2496230"/>
            <a:ext cx="7477759" cy="4107770"/>
          </a:xfrm>
          <a:prstGeom prst="rect">
            <a:avLst/>
          </a:prstGeom>
        </p:spPr>
      </p:pic>
    </p:spTree>
    <p:extLst>
      <p:ext uri="{BB962C8B-B14F-4D97-AF65-F5344CB8AC3E}">
        <p14:creationId xmlns:p14="http://schemas.microsoft.com/office/powerpoint/2010/main" val="316844739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04389F95-E237-8D9D-328D-B100F8B3E9F2}"/>
              </a:ext>
            </a:extLst>
          </p:cNvPr>
          <p:cNvSpPr txBox="1"/>
          <p:nvPr/>
        </p:nvSpPr>
        <p:spPr>
          <a:xfrm>
            <a:off x="1346200" y="128953"/>
            <a:ext cx="9245599" cy="1077218"/>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3200" b="1" i="0" u="none" strike="noStrike" kern="1200" cap="none" spc="0" normalizeH="0" baseline="0" noProof="0" dirty="0">
                <a:ln>
                  <a:noFill/>
                </a:ln>
                <a:solidFill>
                  <a:srgbClr val="C00000"/>
                </a:solidFill>
                <a:effectLst/>
                <a:uLnTx/>
                <a:uFillTx/>
                <a:latin typeface="Calibri" panose="020F0502020204030204"/>
                <a:ea typeface="+mn-ea"/>
                <a:cs typeface="+mn-cs"/>
              </a:rPr>
              <a:t>La spécification et la récupération des métadonnées à partir des fichiers : PDF</a:t>
            </a:r>
          </a:p>
        </p:txBody>
      </p:sp>
      <p:sp>
        <p:nvSpPr>
          <p:cNvPr id="4" name="ZoneTexte 3">
            <a:extLst>
              <a:ext uri="{FF2B5EF4-FFF2-40B4-BE49-F238E27FC236}">
                <a16:creationId xmlns:a16="http://schemas.microsoft.com/office/drawing/2014/main" id="{A40AA2D1-A1CA-7591-E16C-410EAF669A89}"/>
              </a:ext>
            </a:extLst>
          </p:cNvPr>
          <p:cNvSpPr txBox="1"/>
          <p:nvPr/>
        </p:nvSpPr>
        <p:spPr>
          <a:xfrm>
            <a:off x="135465" y="1144831"/>
            <a:ext cx="11667067" cy="5534015"/>
          </a:xfrm>
          <a:prstGeom prst="rect">
            <a:avLst/>
          </a:prstGeom>
          <a:noFill/>
        </p:spPr>
        <p:txBody>
          <a:bodyPr wrap="square">
            <a:spAutoFit/>
          </a:bodyPr>
          <a:lstStyle/>
          <a:p>
            <a:pPr marL="800100" marR="0" lvl="1" indent="-342900" algn="just" defTabSz="914400" rtl="0" eaLnBrk="1" fontAlgn="auto" latinLnBrk="0" hangingPunct="1">
              <a:lnSpc>
                <a:spcPct val="150000"/>
              </a:lnSpc>
              <a:spcBef>
                <a:spcPts val="0"/>
              </a:spcBef>
              <a:spcAft>
                <a:spcPts val="1000"/>
              </a:spcAft>
              <a:buClrTx/>
              <a:buSzTx/>
              <a:buFont typeface="Wingdings" panose="05000000000000000000" pitchFamily="2" charset="2"/>
              <a:buChar char="q"/>
              <a:tabLst/>
              <a:defRPr/>
            </a:pPr>
            <a:r>
              <a:rPr kumimoji="0" lang="fr-FR" sz="2400" b="1" i="0" u="none" strike="noStrike" kern="1200" cap="none" spc="0" normalizeH="0" baseline="0" noProof="0" dirty="0">
                <a:ln>
                  <a:noFill/>
                </a:ln>
                <a:solidFill>
                  <a:srgbClr val="C00000"/>
                </a:solidFill>
                <a:effectLst/>
                <a:uLnTx/>
                <a:uFillTx/>
                <a:latin typeface="F16"/>
                <a:ea typeface="Calibri" panose="020F0502020204030204" pitchFamily="34" charset="0"/>
                <a:cs typeface="Times New Roman" panose="02020603050405020304" pitchFamily="18" charset="0"/>
              </a:rPr>
              <a:t>Métadonnées XMP :</a:t>
            </a:r>
            <a:endParaRPr kumimoji="0" lang="fr-FR" sz="2800" b="1" i="0" u="none" strike="noStrike" kern="1200" cap="none" spc="0" normalizeH="0" baseline="0" noProof="0" dirty="0">
              <a:ln>
                <a:noFill/>
              </a:ln>
              <a:solidFill>
                <a:srgbClr val="C00000"/>
              </a:solidFill>
              <a:effectLst/>
              <a:uLnTx/>
              <a:uFillTx/>
              <a:latin typeface="Calibri" panose="020F0502020204030204"/>
              <a:ea typeface="+mn-ea"/>
              <a:cs typeface="+mn-cs"/>
            </a:endParaRPr>
          </a:p>
          <a:p>
            <a:pPr marL="914400" indent="-457200" algn="just">
              <a:lnSpc>
                <a:spcPct val="150000"/>
              </a:lnSpc>
              <a:spcAft>
                <a:spcPts val="1000"/>
              </a:spcAft>
              <a:buFont typeface="Wingdings" panose="05000000000000000000" pitchFamily="2" charset="2"/>
              <a:buChar char="ü"/>
            </a:pPr>
            <a:r>
              <a:rPr lang="fr-FR" sz="2400" dirty="0">
                <a:effectLst/>
                <a:latin typeface="F16"/>
                <a:ea typeface="Calibri" panose="020F0502020204030204" pitchFamily="34" charset="0"/>
                <a:cs typeface="Times New Roman" panose="02020603050405020304" pitchFamily="18" charset="0"/>
              </a:rPr>
              <a:t>Les PDF modernes utilisent le format XMP pour stocker des métadonnées au format XML dans un flux de métadonnées.</a:t>
            </a:r>
          </a:p>
          <a:p>
            <a:pPr marL="914400" indent="-457200" algn="just">
              <a:lnSpc>
                <a:spcPct val="150000"/>
              </a:lnSpc>
              <a:spcAft>
                <a:spcPts val="1000"/>
              </a:spcAft>
              <a:buFont typeface="Wingdings" panose="05000000000000000000" pitchFamily="2" charset="2"/>
              <a:buChar char="ü"/>
            </a:pPr>
            <a:r>
              <a:rPr kumimoji="0" lang="fr-FR" sz="2400" b="0" i="0" u="none" strike="noStrike" kern="1200" cap="none" spc="0" normalizeH="0" baseline="0" noProof="0" dirty="0">
                <a:ln>
                  <a:noFill/>
                </a:ln>
                <a:solidFill>
                  <a:prstClr val="black"/>
                </a:solidFill>
                <a:effectLst/>
                <a:uLnTx/>
                <a:uFillTx/>
                <a:latin typeface="F16"/>
                <a:ea typeface="Calibri" panose="020F0502020204030204" pitchFamily="34" charset="0"/>
                <a:cs typeface="Times New Roman" panose="02020603050405020304" pitchFamily="18" charset="0"/>
              </a:rPr>
              <a:t>Ces métadonnées sont généralement placées dans une section spéciale appelée </a:t>
            </a:r>
            <a:r>
              <a:rPr kumimoji="0" lang="fr-FR" sz="2400" b="0" i="0" u="none" strike="noStrike" kern="1200" cap="none" spc="0" normalizeH="0" baseline="0" noProof="0" dirty="0" err="1">
                <a:ln>
                  <a:noFill/>
                </a:ln>
                <a:solidFill>
                  <a:prstClr val="black"/>
                </a:solidFill>
                <a:effectLst/>
                <a:uLnTx/>
                <a:uFillTx/>
                <a:latin typeface="F16"/>
                <a:ea typeface="Calibri" panose="020F0502020204030204" pitchFamily="34" charset="0"/>
                <a:cs typeface="Times New Roman" panose="02020603050405020304" pitchFamily="18" charset="0"/>
              </a:rPr>
              <a:t>Metadata</a:t>
            </a:r>
            <a:r>
              <a:rPr kumimoji="0" lang="fr-FR" sz="2400" b="0" i="0" u="none" strike="noStrike" kern="1200" cap="none" spc="0" normalizeH="0" baseline="0" noProof="0" dirty="0">
                <a:ln>
                  <a:noFill/>
                </a:ln>
                <a:solidFill>
                  <a:prstClr val="black"/>
                </a:solidFill>
                <a:effectLst/>
                <a:uLnTx/>
                <a:uFillTx/>
                <a:latin typeface="F16"/>
                <a:ea typeface="Calibri" panose="020F0502020204030204" pitchFamily="34" charset="0"/>
                <a:cs typeface="Times New Roman" panose="02020603050405020304" pitchFamily="18" charset="0"/>
              </a:rPr>
              <a:t> Stream, associée à l’objet /</a:t>
            </a:r>
            <a:r>
              <a:rPr kumimoji="0" lang="fr-FR" sz="2400" b="0" i="0" u="none" strike="noStrike" kern="1200" cap="none" spc="0" normalizeH="0" baseline="0" noProof="0" dirty="0" err="1">
                <a:ln>
                  <a:noFill/>
                </a:ln>
                <a:solidFill>
                  <a:prstClr val="black"/>
                </a:solidFill>
                <a:effectLst/>
                <a:uLnTx/>
                <a:uFillTx/>
                <a:latin typeface="F16"/>
                <a:ea typeface="Calibri" panose="020F0502020204030204" pitchFamily="34" charset="0"/>
                <a:cs typeface="Times New Roman" panose="02020603050405020304" pitchFamily="18" charset="0"/>
              </a:rPr>
              <a:t>Metadata</a:t>
            </a:r>
            <a:r>
              <a:rPr kumimoji="0" lang="fr-FR" sz="2400" b="0" i="0" u="none" strike="noStrike" kern="1200" cap="none" spc="0" normalizeH="0" baseline="0" noProof="0" dirty="0">
                <a:ln>
                  <a:noFill/>
                </a:ln>
                <a:solidFill>
                  <a:prstClr val="black"/>
                </a:solidFill>
                <a:effectLst/>
                <a:uLnTx/>
                <a:uFillTx/>
                <a:latin typeface="F16"/>
                <a:ea typeface="Calibri" panose="020F0502020204030204" pitchFamily="34" charset="0"/>
                <a:cs typeface="Times New Roman" panose="02020603050405020304" pitchFamily="18" charset="0"/>
              </a:rPr>
              <a:t> dans le fichier PDF</a:t>
            </a:r>
          </a:p>
          <a:p>
            <a:pPr marL="914400" indent="-457200" algn="just">
              <a:lnSpc>
                <a:spcPct val="150000"/>
              </a:lnSpc>
              <a:spcAft>
                <a:spcPts val="1000"/>
              </a:spcAft>
              <a:buFont typeface="Wingdings" panose="05000000000000000000" pitchFamily="2" charset="2"/>
              <a:buChar char="ü"/>
            </a:pPr>
            <a:r>
              <a:rPr kumimoji="0" lang="fr-FR" sz="2400" b="0" i="0" u="none" strike="noStrike" kern="1200" cap="none" spc="0" normalizeH="0" baseline="0" noProof="0" dirty="0">
                <a:ln>
                  <a:noFill/>
                </a:ln>
                <a:solidFill>
                  <a:prstClr val="black"/>
                </a:solidFill>
                <a:effectLst/>
                <a:uLnTx/>
                <a:uFillTx/>
                <a:latin typeface="F16"/>
                <a:ea typeface="Calibri" panose="020F0502020204030204" pitchFamily="34" charset="0"/>
                <a:cs typeface="Times New Roman" panose="02020603050405020304" pitchFamily="18" charset="0"/>
              </a:rPr>
              <a:t>Le XML est visible en tant que texte brut uniquement si les outils sont compatibles PDF ou si les outils ne sont pas au format PDF si le flux de métadonnées est à la fois non filtré et non crypté.</a:t>
            </a:r>
          </a:p>
          <a:p>
            <a:pPr marL="914400" indent="-457200" algn="just">
              <a:lnSpc>
                <a:spcPct val="150000"/>
              </a:lnSpc>
              <a:spcAft>
                <a:spcPts val="1000"/>
              </a:spcAft>
              <a:buFont typeface="Wingdings" panose="05000000000000000000" pitchFamily="2" charset="2"/>
              <a:buChar char="ü"/>
            </a:pPr>
            <a:endParaRPr kumimoji="0" lang="fr-FR" sz="2400" b="1" i="0" u="none" strike="noStrike" kern="1200" cap="none" spc="0" normalizeH="0" baseline="0" noProof="0" dirty="0">
              <a:ln>
                <a:noFill/>
              </a:ln>
              <a:solidFill>
                <a:prstClr val="black"/>
              </a:solidFill>
              <a:effectLst/>
              <a:uLnTx/>
              <a:uFillTx/>
              <a:latin typeface="F16"/>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312186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7EBD3F-00F7-A1AB-72F6-D7119B8214BB}"/>
            </a:ext>
          </a:extLst>
        </p:cNvPr>
        <p:cNvGrpSpPr/>
        <p:nvPr/>
      </p:nvGrpSpPr>
      <p:grpSpPr>
        <a:xfrm>
          <a:off x="0" y="0"/>
          <a:ext cx="0" cy="0"/>
          <a:chOff x="0" y="0"/>
          <a:chExt cx="0" cy="0"/>
        </a:xfrm>
      </p:grpSpPr>
      <p:sp>
        <p:nvSpPr>
          <p:cNvPr id="3" name="ZoneTexte 2">
            <a:extLst>
              <a:ext uri="{FF2B5EF4-FFF2-40B4-BE49-F238E27FC236}">
                <a16:creationId xmlns:a16="http://schemas.microsoft.com/office/drawing/2014/main" id="{7C5A1701-DA50-4CC6-1200-2E7E9A3EED85}"/>
              </a:ext>
            </a:extLst>
          </p:cNvPr>
          <p:cNvSpPr txBox="1"/>
          <p:nvPr/>
        </p:nvSpPr>
        <p:spPr>
          <a:xfrm>
            <a:off x="1346200" y="128953"/>
            <a:ext cx="9245599" cy="1077218"/>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3200" b="1" i="0" u="none" strike="noStrike" kern="1200" cap="none" spc="0" normalizeH="0" baseline="0" noProof="0" dirty="0">
                <a:ln>
                  <a:noFill/>
                </a:ln>
                <a:solidFill>
                  <a:srgbClr val="C00000"/>
                </a:solidFill>
                <a:effectLst/>
                <a:uLnTx/>
                <a:uFillTx/>
                <a:latin typeface="Calibri" panose="020F0502020204030204"/>
                <a:ea typeface="+mn-ea"/>
                <a:cs typeface="+mn-cs"/>
              </a:rPr>
              <a:t>La spécification et la récupération des métadonnées à partir des fichiers : PDF</a:t>
            </a:r>
          </a:p>
        </p:txBody>
      </p:sp>
      <p:sp>
        <p:nvSpPr>
          <p:cNvPr id="4" name="ZoneTexte 3">
            <a:extLst>
              <a:ext uri="{FF2B5EF4-FFF2-40B4-BE49-F238E27FC236}">
                <a16:creationId xmlns:a16="http://schemas.microsoft.com/office/drawing/2014/main" id="{3AFCFE28-969B-B567-C1BD-8D7602882862}"/>
              </a:ext>
            </a:extLst>
          </p:cNvPr>
          <p:cNvSpPr txBox="1"/>
          <p:nvPr/>
        </p:nvSpPr>
        <p:spPr>
          <a:xfrm>
            <a:off x="135465" y="1144831"/>
            <a:ext cx="11667067" cy="589072"/>
          </a:xfrm>
          <a:prstGeom prst="rect">
            <a:avLst/>
          </a:prstGeom>
          <a:noFill/>
        </p:spPr>
        <p:txBody>
          <a:bodyPr wrap="square">
            <a:spAutoFit/>
          </a:bodyPr>
          <a:lstStyle/>
          <a:p>
            <a:pPr marL="800100" marR="0" lvl="1" indent="-342900" algn="just" defTabSz="914400" rtl="0" eaLnBrk="1" fontAlgn="auto" latinLnBrk="0" hangingPunct="1">
              <a:lnSpc>
                <a:spcPct val="150000"/>
              </a:lnSpc>
              <a:spcBef>
                <a:spcPts val="0"/>
              </a:spcBef>
              <a:spcAft>
                <a:spcPts val="1000"/>
              </a:spcAft>
              <a:buClrTx/>
              <a:buSzTx/>
              <a:buFont typeface="Wingdings" panose="05000000000000000000" pitchFamily="2" charset="2"/>
              <a:buChar char="q"/>
              <a:tabLst/>
              <a:defRPr/>
            </a:pPr>
            <a:r>
              <a:rPr kumimoji="0" lang="fr-FR" sz="2400" b="1" i="0" u="none" strike="noStrike" kern="1200" cap="none" spc="0" normalizeH="0" baseline="0" noProof="0" dirty="0">
                <a:ln>
                  <a:noFill/>
                </a:ln>
                <a:solidFill>
                  <a:srgbClr val="C00000"/>
                </a:solidFill>
                <a:effectLst/>
                <a:uLnTx/>
                <a:uFillTx/>
                <a:latin typeface="F16"/>
                <a:ea typeface="Calibri" panose="020F0502020204030204" pitchFamily="34" charset="0"/>
                <a:cs typeface="Times New Roman" panose="02020603050405020304" pitchFamily="18" charset="0"/>
              </a:rPr>
              <a:t>Métadonnées XMP :</a:t>
            </a:r>
            <a:endParaRPr kumimoji="0" lang="fr-FR" sz="2800" b="1" i="0" u="none" strike="noStrike" kern="1200" cap="none" spc="0" normalizeH="0" baseline="0" noProof="0" dirty="0">
              <a:ln>
                <a:noFill/>
              </a:ln>
              <a:solidFill>
                <a:srgbClr val="C00000"/>
              </a:solidFill>
              <a:effectLst/>
              <a:uLnTx/>
              <a:uFillTx/>
              <a:latin typeface="Calibri" panose="020F0502020204030204"/>
              <a:ea typeface="+mn-ea"/>
              <a:cs typeface="+mn-cs"/>
            </a:endParaRPr>
          </a:p>
        </p:txBody>
      </p:sp>
      <p:sp>
        <p:nvSpPr>
          <p:cNvPr id="7" name="ZoneTexte 6">
            <a:extLst>
              <a:ext uri="{FF2B5EF4-FFF2-40B4-BE49-F238E27FC236}">
                <a16:creationId xmlns:a16="http://schemas.microsoft.com/office/drawing/2014/main" id="{E73784A0-DD83-77B5-0656-BF13AB783BA7}"/>
              </a:ext>
            </a:extLst>
          </p:cNvPr>
          <p:cNvSpPr txBox="1"/>
          <p:nvPr/>
        </p:nvSpPr>
        <p:spPr>
          <a:xfrm>
            <a:off x="4140460" y="1346130"/>
            <a:ext cx="6097554" cy="4832092"/>
          </a:xfrm>
          <a:prstGeom prst="rect">
            <a:avLst/>
          </a:prstGeom>
          <a:noFill/>
        </p:spPr>
        <p:txBody>
          <a:bodyPr wrap="square">
            <a:spAutoFit/>
          </a:bodyPr>
          <a:lstStyle/>
          <a:p>
            <a:r>
              <a:rPr lang="fr-FR" sz="1100" dirty="0"/>
              <a:t>&lt;</a:t>
            </a:r>
            <a:r>
              <a:rPr lang="fr-FR" sz="1100" dirty="0" err="1"/>
              <a:t>x:xmpmeta</a:t>
            </a:r>
            <a:r>
              <a:rPr lang="fr-FR" sz="1100" dirty="0"/>
              <a:t> </a:t>
            </a:r>
            <a:r>
              <a:rPr lang="fr-FR" sz="1100" dirty="0" err="1"/>
              <a:t>xmlns:x</a:t>
            </a:r>
            <a:r>
              <a:rPr lang="fr-FR" sz="1100" dirty="0"/>
              <a:t>="</a:t>
            </a:r>
            <a:r>
              <a:rPr lang="fr-FR" sz="1100" dirty="0" err="1"/>
              <a:t>adobe:ns:meta</a:t>
            </a:r>
            <a:r>
              <a:rPr lang="fr-FR" sz="1100" dirty="0"/>
              <a:t>/"&gt;</a:t>
            </a:r>
          </a:p>
          <a:p>
            <a:r>
              <a:rPr lang="fr-FR" sz="1100" dirty="0"/>
              <a:t>  &lt;</a:t>
            </a:r>
            <a:r>
              <a:rPr lang="fr-FR" sz="1100" dirty="0" err="1"/>
              <a:t>rdf:RDF</a:t>
            </a:r>
            <a:r>
              <a:rPr lang="fr-FR" sz="1100" dirty="0"/>
              <a:t> </a:t>
            </a:r>
            <a:r>
              <a:rPr lang="fr-FR" sz="1100" dirty="0" err="1"/>
              <a:t>xmlns:rdf</a:t>
            </a:r>
            <a:r>
              <a:rPr lang="fr-FR" sz="1100" dirty="0"/>
              <a:t>="http://www.w3.org/1999/02/22-rdf-syntax-ns#"&gt;</a:t>
            </a:r>
          </a:p>
          <a:p>
            <a:r>
              <a:rPr lang="fr-FR" sz="1100" dirty="0"/>
              <a:t>    &lt;</a:t>
            </a:r>
            <a:r>
              <a:rPr lang="fr-FR" sz="1100" dirty="0" err="1"/>
              <a:t>rdf:Description</a:t>
            </a:r>
            <a:r>
              <a:rPr lang="fr-FR" sz="1100" dirty="0"/>
              <a:t> </a:t>
            </a:r>
            <a:r>
              <a:rPr lang="fr-FR" sz="1100" dirty="0" err="1"/>
              <a:t>rdf:about</a:t>
            </a:r>
            <a:r>
              <a:rPr lang="fr-FR" sz="1100" dirty="0"/>
              <a:t>=""</a:t>
            </a:r>
          </a:p>
          <a:p>
            <a:r>
              <a:rPr lang="fr-FR" sz="1100" dirty="0"/>
              <a:t>      </a:t>
            </a:r>
            <a:r>
              <a:rPr lang="fr-FR" sz="1100" dirty="0" err="1"/>
              <a:t>xmlns:dc</a:t>
            </a:r>
            <a:r>
              <a:rPr lang="fr-FR" sz="1100" dirty="0"/>
              <a:t>="http://purl.org/dc/</a:t>
            </a:r>
            <a:r>
              <a:rPr lang="fr-FR" sz="1100" dirty="0" err="1"/>
              <a:t>elements</a:t>
            </a:r>
            <a:r>
              <a:rPr lang="fr-FR" sz="1100" dirty="0"/>
              <a:t>/1.1/"</a:t>
            </a:r>
          </a:p>
          <a:p>
            <a:r>
              <a:rPr lang="fr-FR" sz="1100" dirty="0"/>
              <a:t>      </a:t>
            </a:r>
            <a:r>
              <a:rPr lang="fr-FR" sz="1100" dirty="0" err="1"/>
              <a:t>xmlns:xmp</a:t>
            </a:r>
            <a:r>
              <a:rPr lang="fr-FR" sz="1100" dirty="0"/>
              <a:t>="http://ns.adobe.com/</a:t>
            </a:r>
            <a:r>
              <a:rPr lang="fr-FR" sz="1100" dirty="0" err="1"/>
              <a:t>xap</a:t>
            </a:r>
            <a:r>
              <a:rPr lang="fr-FR" sz="1100" dirty="0"/>
              <a:t>/1.0/"</a:t>
            </a:r>
          </a:p>
          <a:p>
            <a:r>
              <a:rPr lang="fr-FR" sz="1100" dirty="0"/>
              <a:t>      </a:t>
            </a:r>
            <a:r>
              <a:rPr lang="fr-FR" sz="1100" dirty="0" err="1"/>
              <a:t>xmlns:pdf</a:t>
            </a:r>
            <a:r>
              <a:rPr lang="fr-FR" sz="1100" dirty="0"/>
              <a:t>="http://ns.adobe.com/</a:t>
            </a:r>
            <a:r>
              <a:rPr lang="fr-FR" sz="1100" dirty="0" err="1"/>
              <a:t>pdf</a:t>
            </a:r>
            <a:r>
              <a:rPr lang="fr-FR" sz="1100" dirty="0"/>
              <a:t>/1.3/"&gt;</a:t>
            </a:r>
          </a:p>
          <a:p>
            <a:r>
              <a:rPr lang="fr-FR" sz="1100" dirty="0"/>
              <a:t>      &lt;</a:t>
            </a:r>
            <a:r>
              <a:rPr lang="fr-FR" sz="1100" dirty="0" err="1"/>
              <a:t>dc:title</a:t>
            </a:r>
            <a:r>
              <a:rPr lang="fr-FR" sz="1100" dirty="0"/>
              <a:t>&gt;</a:t>
            </a:r>
          </a:p>
          <a:p>
            <a:r>
              <a:rPr lang="fr-FR" sz="1100" dirty="0"/>
              <a:t>        &lt;</a:t>
            </a:r>
            <a:r>
              <a:rPr lang="fr-FR" sz="1100" dirty="0" err="1"/>
              <a:t>rdf:Alt</a:t>
            </a:r>
            <a:r>
              <a:rPr lang="fr-FR" sz="1100" dirty="0"/>
              <a:t>&gt;</a:t>
            </a:r>
          </a:p>
          <a:p>
            <a:r>
              <a:rPr lang="fr-FR" sz="1100" dirty="0"/>
              <a:t>          &lt;</a:t>
            </a:r>
            <a:r>
              <a:rPr lang="fr-FR" sz="1100" dirty="0" err="1"/>
              <a:t>rdf:li</a:t>
            </a:r>
            <a:r>
              <a:rPr lang="fr-FR" sz="1100" dirty="0"/>
              <a:t> </a:t>
            </a:r>
            <a:r>
              <a:rPr lang="fr-FR" sz="1100" dirty="0" err="1"/>
              <a:t>xml:lang</a:t>
            </a:r>
            <a:r>
              <a:rPr lang="fr-FR" sz="1100" dirty="0"/>
              <a:t>="x-default"&gt;Exemple de Métadonnées&lt;/</a:t>
            </a:r>
            <a:r>
              <a:rPr lang="fr-FR" sz="1100" dirty="0" err="1"/>
              <a:t>rdf:li</a:t>
            </a:r>
            <a:r>
              <a:rPr lang="fr-FR" sz="1100" dirty="0"/>
              <a:t>&gt;</a:t>
            </a:r>
          </a:p>
          <a:p>
            <a:r>
              <a:rPr lang="fr-FR" sz="1100" dirty="0"/>
              <a:t>        &lt;/</a:t>
            </a:r>
            <a:r>
              <a:rPr lang="fr-FR" sz="1100" dirty="0" err="1"/>
              <a:t>rdf:Alt</a:t>
            </a:r>
            <a:r>
              <a:rPr lang="fr-FR" sz="1100" dirty="0"/>
              <a:t>&gt;</a:t>
            </a:r>
          </a:p>
          <a:p>
            <a:r>
              <a:rPr lang="fr-FR" sz="1100" dirty="0"/>
              <a:t>      &lt;/</a:t>
            </a:r>
            <a:r>
              <a:rPr lang="fr-FR" sz="1100" dirty="0" err="1"/>
              <a:t>dc:title</a:t>
            </a:r>
            <a:r>
              <a:rPr lang="fr-FR" sz="1100" dirty="0"/>
              <a:t>&gt;</a:t>
            </a:r>
          </a:p>
          <a:p>
            <a:r>
              <a:rPr lang="fr-FR" sz="1100" dirty="0"/>
              <a:t>      &lt;</a:t>
            </a:r>
            <a:r>
              <a:rPr lang="fr-FR" sz="1100" dirty="0" err="1"/>
              <a:t>dc:creator</a:t>
            </a:r>
            <a:r>
              <a:rPr lang="fr-FR" sz="1100" dirty="0"/>
              <a:t>&gt;</a:t>
            </a:r>
          </a:p>
          <a:p>
            <a:r>
              <a:rPr lang="fr-FR" sz="1100" dirty="0"/>
              <a:t>        &lt;</a:t>
            </a:r>
            <a:r>
              <a:rPr lang="fr-FR" sz="1100" dirty="0" err="1"/>
              <a:t>rdf:Seq</a:t>
            </a:r>
            <a:r>
              <a:rPr lang="fr-FR" sz="1100" dirty="0"/>
              <a:t>&gt;</a:t>
            </a:r>
          </a:p>
          <a:p>
            <a:r>
              <a:rPr lang="fr-FR" sz="1100" dirty="0"/>
              <a:t>          &lt;</a:t>
            </a:r>
            <a:r>
              <a:rPr lang="fr-FR" sz="1100" dirty="0" err="1"/>
              <a:t>rdf:li</a:t>
            </a:r>
            <a:r>
              <a:rPr lang="fr-FR" sz="1100" dirty="0"/>
              <a:t>&gt;Jean Dupont&lt;/</a:t>
            </a:r>
            <a:r>
              <a:rPr lang="fr-FR" sz="1100" dirty="0" err="1"/>
              <a:t>rdf:li</a:t>
            </a:r>
            <a:r>
              <a:rPr lang="fr-FR" sz="1100" dirty="0"/>
              <a:t>&gt;</a:t>
            </a:r>
          </a:p>
          <a:p>
            <a:r>
              <a:rPr lang="fr-FR" sz="1100" dirty="0"/>
              <a:t>        &lt;/</a:t>
            </a:r>
            <a:r>
              <a:rPr lang="fr-FR" sz="1100" dirty="0" err="1"/>
              <a:t>rdf:Seq</a:t>
            </a:r>
            <a:r>
              <a:rPr lang="fr-FR" sz="1100" dirty="0"/>
              <a:t>&gt;</a:t>
            </a:r>
          </a:p>
          <a:p>
            <a:r>
              <a:rPr lang="fr-FR" sz="1100" dirty="0"/>
              <a:t>      &lt;/</a:t>
            </a:r>
            <a:r>
              <a:rPr lang="fr-FR" sz="1100" dirty="0" err="1"/>
              <a:t>dc:creator</a:t>
            </a:r>
            <a:r>
              <a:rPr lang="fr-FR" sz="1100" dirty="0"/>
              <a:t>&gt;</a:t>
            </a:r>
          </a:p>
          <a:p>
            <a:r>
              <a:rPr lang="fr-FR" sz="1100" dirty="0"/>
              <a:t>      &lt;</a:t>
            </a:r>
            <a:r>
              <a:rPr lang="fr-FR" sz="1100" dirty="0" err="1"/>
              <a:t>dc:description</a:t>
            </a:r>
            <a:r>
              <a:rPr lang="fr-FR" sz="1100" dirty="0"/>
              <a:t>&gt;</a:t>
            </a:r>
          </a:p>
          <a:p>
            <a:r>
              <a:rPr lang="fr-FR" sz="1100" dirty="0"/>
              <a:t>        &lt;</a:t>
            </a:r>
            <a:r>
              <a:rPr lang="fr-FR" sz="1100" dirty="0" err="1"/>
              <a:t>rdf:Alt</a:t>
            </a:r>
            <a:r>
              <a:rPr lang="fr-FR" sz="1100" dirty="0"/>
              <a:t>&gt;</a:t>
            </a:r>
          </a:p>
          <a:p>
            <a:r>
              <a:rPr lang="fr-FR" sz="1100" dirty="0"/>
              <a:t>          &lt;</a:t>
            </a:r>
            <a:r>
              <a:rPr lang="fr-FR" sz="1100" dirty="0" err="1"/>
              <a:t>rdf:li</a:t>
            </a:r>
            <a:r>
              <a:rPr lang="fr-FR" sz="1100" dirty="0"/>
              <a:t> </a:t>
            </a:r>
            <a:r>
              <a:rPr lang="fr-FR" sz="1100" dirty="0" err="1"/>
              <a:t>xml:lang</a:t>
            </a:r>
            <a:r>
              <a:rPr lang="fr-FR" sz="1100" dirty="0"/>
              <a:t>="x-default"&gt;Exemple de fichier PDF avec des métadonnées.&lt;/</a:t>
            </a:r>
            <a:r>
              <a:rPr lang="fr-FR" sz="1100" dirty="0" err="1"/>
              <a:t>rdf:li</a:t>
            </a:r>
            <a:r>
              <a:rPr lang="fr-FR" sz="1100" dirty="0"/>
              <a:t>&gt;</a:t>
            </a:r>
          </a:p>
          <a:p>
            <a:r>
              <a:rPr lang="fr-FR" sz="1100" dirty="0"/>
              <a:t>        &lt;/</a:t>
            </a:r>
            <a:r>
              <a:rPr lang="fr-FR" sz="1100" dirty="0" err="1"/>
              <a:t>rdf:Alt</a:t>
            </a:r>
            <a:r>
              <a:rPr lang="fr-FR" sz="1100" dirty="0"/>
              <a:t>&gt;</a:t>
            </a:r>
          </a:p>
          <a:p>
            <a:r>
              <a:rPr lang="fr-FR" sz="1100" dirty="0"/>
              <a:t>      &lt;/</a:t>
            </a:r>
            <a:r>
              <a:rPr lang="fr-FR" sz="1100" dirty="0" err="1"/>
              <a:t>dc:description</a:t>
            </a:r>
            <a:r>
              <a:rPr lang="fr-FR" sz="1100" dirty="0"/>
              <a:t>&gt;</a:t>
            </a:r>
          </a:p>
          <a:p>
            <a:r>
              <a:rPr lang="fr-FR" sz="1100" dirty="0"/>
              <a:t>      &lt;</a:t>
            </a:r>
            <a:r>
              <a:rPr lang="fr-FR" sz="1100" dirty="0" err="1"/>
              <a:t>xmp:CreatorTool</a:t>
            </a:r>
            <a:r>
              <a:rPr lang="fr-FR" sz="1100" dirty="0"/>
              <a:t>&gt;Word 2021&lt;/</a:t>
            </a:r>
            <a:r>
              <a:rPr lang="fr-FR" sz="1100" dirty="0" err="1"/>
              <a:t>xmp:CreatorTool</a:t>
            </a:r>
            <a:r>
              <a:rPr lang="fr-FR" sz="1100" dirty="0"/>
              <a:t>&gt;</a:t>
            </a:r>
          </a:p>
          <a:p>
            <a:r>
              <a:rPr lang="fr-FR" sz="1100" dirty="0"/>
              <a:t>      &lt;</a:t>
            </a:r>
            <a:r>
              <a:rPr lang="fr-FR" sz="1100" dirty="0" err="1"/>
              <a:t>xmp:CreateDate</a:t>
            </a:r>
            <a:r>
              <a:rPr lang="fr-FR" sz="1100" dirty="0"/>
              <a:t>&gt;2024-11-21T09:30:00+01:00&lt;/</a:t>
            </a:r>
            <a:r>
              <a:rPr lang="fr-FR" sz="1100" dirty="0" err="1"/>
              <a:t>xmp:CreateDate</a:t>
            </a:r>
            <a:r>
              <a:rPr lang="fr-FR" sz="1100" dirty="0"/>
              <a:t>&gt;</a:t>
            </a:r>
          </a:p>
          <a:p>
            <a:r>
              <a:rPr lang="fr-FR" sz="1100" dirty="0"/>
              <a:t>      &lt;</a:t>
            </a:r>
            <a:r>
              <a:rPr lang="fr-FR" sz="1100" dirty="0" err="1"/>
              <a:t>xmp:ModifyDate</a:t>
            </a:r>
            <a:r>
              <a:rPr lang="fr-FR" sz="1100" dirty="0"/>
              <a:t>&gt;2024-11-21T12:00:00+01:00&lt;/</a:t>
            </a:r>
            <a:r>
              <a:rPr lang="fr-FR" sz="1100" dirty="0" err="1"/>
              <a:t>xmp:ModifyDate</a:t>
            </a:r>
            <a:r>
              <a:rPr lang="fr-FR" sz="1100" dirty="0"/>
              <a:t>&gt;</a:t>
            </a:r>
          </a:p>
          <a:p>
            <a:r>
              <a:rPr lang="fr-FR" sz="1100" dirty="0"/>
              <a:t>      &lt;</a:t>
            </a:r>
            <a:r>
              <a:rPr lang="fr-FR" sz="1100" dirty="0" err="1"/>
              <a:t>pdf:Producer</a:t>
            </a:r>
            <a:r>
              <a:rPr lang="fr-FR" sz="1100" dirty="0"/>
              <a:t>&gt;Adobe PDF Library 15.0&lt;/</a:t>
            </a:r>
            <a:r>
              <a:rPr lang="fr-FR" sz="1100" dirty="0" err="1"/>
              <a:t>pdf:Producer</a:t>
            </a:r>
            <a:r>
              <a:rPr lang="fr-FR" sz="1100" dirty="0"/>
              <a:t>&gt;</a:t>
            </a:r>
          </a:p>
          <a:p>
            <a:r>
              <a:rPr lang="fr-FR" sz="1100" dirty="0"/>
              <a:t>    &lt;/</a:t>
            </a:r>
            <a:r>
              <a:rPr lang="fr-FR" sz="1100" dirty="0" err="1"/>
              <a:t>rdf:Description</a:t>
            </a:r>
            <a:r>
              <a:rPr lang="fr-FR" sz="1100" dirty="0"/>
              <a:t>&gt;</a:t>
            </a:r>
          </a:p>
          <a:p>
            <a:r>
              <a:rPr lang="fr-FR" sz="1100" dirty="0"/>
              <a:t>  &lt;/</a:t>
            </a:r>
            <a:r>
              <a:rPr lang="fr-FR" sz="1100" dirty="0" err="1"/>
              <a:t>rdf:RDF</a:t>
            </a:r>
            <a:r>
              <a:rPr lang="fr-FR" sz="1100" dirty="0"/>
              <a:t>&gt;</a:t>
            </a:r>
          </a:p>
          <a:p>
            <a:r>
              <a:rPr lang="fr-FR" sz="1100" dirty="0"/>
              <a:t>&lt;/</a:t>
            </a:r>
            <a:r>
              <a:rPr lang="fr-FR" sz="1100" dirty="0" err="1"/>
              <a:t>x:xmpmeta</a:t>
            </a:r>
            <a:r>
              <a:rPr lang="fr-FR" sz="1100" dirty="0"/>
              <a:t>&gt;</a:t>
            </a:r>
          </a:p>
        </p:txBody>
      </p:sp>
    </p:spTree>
    <p:extLst>
      <p:ext uri="{BB962C8B-B14F-4D97-AF65-F5344CB8AC3E}">
        <p14:creationId xmlns:p14="http://schemas.microsoft.com/office/powerpoint/2010/main" val="7882583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04389F95-E237-8D9D-328D-B100F8B3E9F2}"/>
              </a:ext>
            </a:extLst>
          </p:cNvPr>
          <p:cNvSpPr txBox="1"/>
          <p:nvPr/>
        </p:nvSpPr>
        <p:spPr>
          <a:xfrm>
            <a:off x="1346200" y="17193"/>
            <a:ext cx="9245599" cy="954107"/>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1200" cap="none" spc="0" normalizeH="0" baseline="0" noProof="0" dirty="0">
                <a:ln>
                  <a:noFill/>
                </a:ln>
                <a:solidFill>
                  <a:srgbClr val="C00000"/>
                </a:solidFill>
                <a:effectLst/>
                <a:uLnTx/>
                <a:uFillTx/>
                <a:latin typeface="Calibri" panose="020F0502020204030204"/>
                <a:ea typeface="+mn-ea"/>
                <a:cs typeface="+mn-cs"/>
              </a:rPr>
              <a:t>La spécification et la récupération des métadonnées à partir des fichiers : PDF</a:t>
            </a:r>
          </a:p>
        </p:txBody>
      </p:sp>
      <p:sp>
        <p:nvSpPr>
          <p:cNvPr id="4" name="ZoneTexte 3">
            <a:extLst>
              <a:ext uri="{FF2B5EF4-FFF2-40B4-BE49-F238E27FC236}">
                <a16:creationId xmlns:a16="http://schemas.microsoft.com/office/drawing/2014/main" id="{A40AA2D1-A1CA-7591-E16C-410EAF669A89}"/>
              </a:ext>
            </a:extLst>
          </p:cNvPr>
          <p:cNvSpPr txBox="1"/>
          <p:nvPr/>
        </p:nvSpPr>
        <p:spPr>
          <a:xfrm>
            <a:off x="135465" y="911151"/>
            <a:ext cx="11873655" cy="5668988"/>
          </a:xfrm>
          <a:prstGeom prst="rect">
            <a:avLst/>
          </a:prstGeom>
          <a:noFill/>
        </p:spPr>
        <p:txBody>
          <a:bodyPr wrap="square">
            <a:spAutoFit/>
          </a:bodyPr>
          <a:lstStyle/>
          <a:p>
            <a:pPr marL="914400" marR="0" lvl="1" indent="-457200" algn="just" defTabSz="914400" rtl="0" eaLnBrk="1" fontAlgn="auto" latinLnBrk="0" hangingPunct="1">
              <a:lnSpc>
                <a:spcPct val="150000"/>
              </a:lnSpc>
              <a:spcBef>
                <a:spcPts val="0"/>
              </a:spcBef>
              <a:spcAft>
                <a:spcPts val="1000"/>
              </a:spcAft>
              <a:buClrTx/>
              <a:buSzTx/>
              <a:buFont typeface="Wingdings" panose="05000000000000000000" pitchFamily="2" charset="2"/>
              <a:buChar char="q"/>
              <a:tabLst/>
              <a:defRPr/>
            </a:pPr>
            <a:r>
              <a:rPr kumimoji="0" lang="fr-FR" sz="2400" b="1" i="0" u="none" strike="noStrike" kern="1200" cap="none" spc="0" normalizeH="0" baseline="0" noProof="0" dirty="0">
                <a:ln>
                  <a:noFill/>
                </a:ln>
                <a:solidFill>
                  <a:srgbClr val="C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L’utilité </a:t>
            </a:r>
            <a:r>
              <a:rPr kumimoji="0" lang="fr-FR" sz="2400" b="1" i="0" u="none" strike="noStrike" kern="1200" cap="none" spc="0" normalizeH="0" baseline="0" noProof="0" dirty="0">
                <a:ln>
                  <a:noFill/>
                </a:ln>
                <a:solidFill>
                  <a:srgbClr val="C00000"/>
                </a:solidFill>
                <a:effectLst/>
                <a:uLnTx/>
                <a:uFillTx/>
                <a:latin typeface="Times New Roman" panose="02020603050405020304" pitchFamily="18" charset="0"/>
                <a:ea typeface="+mn-ea"/>
                <a:cs typeface="Times New Roman" panose="02020603050405020304" pitchFamily="18" charset="0"/>
              </a:rPr>
              <a:t> de métadonnées d’un document PDF :</a:t>
            </a:r>
            <a:endParaRPr kumimoji="0" lang="fr-FR" sz="2400" b="1" i="0" u="none" strike="noStrike" kern="1200" cap="none" spc="0" normalizeH="0" baseline="0" noProof="0" dirty="0">
              <a:ln>
                <a:noFill/>
              </a:ln>
              <a:solidFill>
                <a:srgbClr val="C00000"/>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800100" marR="0" lvl="1" indent="-342900" algn="just" defTabSz="914400" rtl="0" eaLnBrk="1" fontAlgn="auto" latinLnBrk="0" hangingPunct="1">
              <a:lnSpc>
                <a:spcPct val="150000"/>
              </a:lnSpc>
              <a:spcBef>
                <a:spcPts val="0"/>
              </a:spcBef>
              <a:spcAft>
                <a:spcPts val="1000"/>
              </a:spcAft>
              <a:buClrTx/>
              <a:buSzTx/>
              <a:buFont typeface="Wingdings" panose="05000000000000000000" pitchFamily="2" charset="2"/>
              <a:buChar char="ü"/>
              <a:tabLst/>
              <a:defRPr/>
            </a:pPr>
            <a:r>
              <a:rPr kumimoji="0" lang="fr-FR" sz="22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La fonction principale des métadonnées dans le document PDF est de faciliter le catalogage et la recherche de documents dans des bases de données externes. </a:t>
            </a:r>
          </a:p>
          <a:p>
            <a:pPr marL="800100" marR="0" lvl="1" indent="-342900" algn="just" defTabSz="914400" rtl="0" eaLnBrk="1" fontAlgn="auto" latinLnBrk="0" hangingPunct="1">
              <a:lnSpc>
                <a:spcPct val="150000"/>
              </a:lnSpc>
              <a:spcBef>
                <a:spcPts val="0"/>
              </a:spcBef>
              <a:spcAft>
                <a:spcPts val="1000"/>
              </a:spcAft>
              <a:buClrTx/>
              <a:buSzTx/>
              <a:buFont typeface="Wingdings" panose="05000000000000000000" pitchFamily="2" charset="2"/>
              <a:buChar char="ü"/>
              <a:tabLst/>
              <a:defRPr/>
            </a:pPr>
            <a:r>
              <a:rPr kumimoji="0" lang="fr-FR" sz="22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Les métadonnées récupérées à partir de fichiers PDF offrent aux chercheurs les mêmes avantages que les métadonnées récupérées à partir de documents Microsoft Office et Open Office.</a:t>
            </a:r>
          </a:p>
          <a:p>
            <a:pPr marL="800100" marR="0" lvl="1" indent="-342900" algn="just" defTabSz="914400" rtl="0" eaLnBrk="1" fontAlgn="auto" latinLnBrk="0" hangingPunct="1">
              <a:lnSpc>
                <a:spcPct val="150000"/>
              </a:lnSpc>
              <a:spcBef>
                <a:spcPts val="0"/>
              </a:spcBef>
              <a:spcAft>
                <a:spcPts val="1000"/>
              </a:spcAft>
              <a:buClrTx/>
              <a:buSzTx/>
              <a:buFont typeface="Wingdings" panose="05000000000000000000" pitchFamily="2" charset="2"/>
              <a:buChar char="ü"/>
              <a:tabLst/>
              <a:defRPr/>
            </a:pPr>
            <a:r>
              <a:rPr kumimoji="0" lang="fr-FR" sz="22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Un point d'intérêt est que de nombreux utilisateurs vont "convertir" leurs documents Microsoft Office en format PDF pour éliminer la possibilité de divulguer des informations cachées (les fichiers PDF étaient généralement la version finale d'un document, et que l'historique des révisions du document était généralement caché).</a:t>
            </a:r>
          </a:p>
          <a:p>
            <a:pPr marL="800100" marR="0" lvl="1" indent="-342900" algn="just" defTabSz="914400" rtl="0" eaLnBrk="1" fontAlgn="auto" latinLnBrk="0" hangingPunct="1">
              <a:lnSpc>
                <a:spcPct val="150000"/>
              </a:lnSpc>
              <a:spcBef>
                <a:spcPts val="0"/>
              </a:spcBef>
              <a:spcAft>
                <a:spcPts val="1000"/>
              </a:spcAft>
              <a:buClrTx/>
              <a:buSzTx/>
              <a:buFont typeface="Wingdings" panose="05000000000000000000" pitchFamily="2" charset="2"/>
              <a:buChar char="ü"/>
              <a:tabLst/>
              <a:defRPr/>
            </a:pPr>
            <a:r>
              <a:rPr kumimoji="0" lang="fr-FR" sz="22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Les informations disponibles dépendent du logiciel de création utilisé pour créer le document</a:t>
            </a:r>
            <a:endParaRPr kumimoji="0" lang="fr-FR" sz="22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076115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E4896A-CB19-20C1-C677-73DF5FCE74B4}"/>
            </a:ext>
          </a:extLst>
        </p:cNvPr>
        <p:cNvGrpSpPr/>
        <p:nvPr/>
      </p:nvGrpSpPr>
      <p:grpSpPr>
        <a:xfrm>
          <a:off x="0" y="0"/>
          <a:ext cx="0" cy="0"/>
          <a:chOff x="0" y="0"/>
          <a:chExt cx="0" cy="0"/>
        </a:xfrm>
      </p:grpSpPr>
      <p:sp>
        <p:nvSpPr>
          <p:cNvPr id="3" name="ZoneTexte 2">
            <a:extLst>
              <a:ext uri="{FF2B5EF4-FFF2-40B4-BE49-F238E27FC236}">
                <a16:creationId xmlns:a16="http://schemas.microsoft.com/office/drawing/2014/main" id="{6D5B78AA-2C59-0A67-121D-1F1F81BF0680}"/>
              </a:ext>
            </a:extLst>
          </p:cNvPr>
          <p:cNvSpPr txBox="1"/>
          <p:nvPr/>
        </p:nvSpPr>
        <p:spPr>
          <a:xfrm>
            <a:off x="1346200" y="128953"/>
            <a:ext cx="9245599" cy="1077218"/>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3200" b="1" i="0" u="none" strike="noStrike" kern="1200" cap="none" spc="0" normalizeH="0" baseline="0" noProof="0" dirty="0">
                <a:ln>
                  <a:noFill/>
                </a:ln>
                <a:solidFill>
                  <a:srgbClr val="C00000"/>
                </a:solidFill>
                <a:effectLst/>
                <a:uLnTx/>
                <a:uFillTx/>
                <a:latin typeface="Calibri" panose="020F0502020204030204"/>
                <a:ea typeface="+mn-ea"/>
                <a:cs typeface="+mn-cs"/>
              </a:rPr>
              <a:t>La spécification et la récupération des métadonnées à partir des fichiers : PDF</a:t>
            </a:r>
          </a:p>
        </p:txBody>
      </p:sp>
      <p:sp>
        <p:nvSpPr>
          <p:cNvPr id="4" name="ZoneTexte 3">
            <a:extLst>
              <a:ext uri="{FF2B5EF4-FFF2-40B4-BE49-F238E27FC236}">
                <a16:creationId xmlns:a16="http://schemas.microsoft.com/office/drawing/2014/main" id="{A4CDC5F8-9B13-3601-C27F-D2FA5941BAD9}"/>
              </a:ext>
            </a:extLst>
          </p:cNvPr>
          <p:cNvSpPr txBox="1"/>
          <p:nvPr/>
        </p:nvSpPr>
        <p:spPr>
          <a:xfrm>
            <a:off x="135465" y="1144831"/>
            <a:ext cx="11667067" cy="5099153"/>
          </a:xfrm>
          <a:prstGeom prst="rect">
            <a:avLst/>
          </a:prstGeom>
          <a:noFill/>
        </p:spPr>
        <p:txBody>
          <a:bodyPr wrap="square">
            <a:spAutoFit/>
          </a:bodyPr>
          <a:lstStyle/>
          <a:p>
            <a:pPr marL="800100" marR="0" lvl="1" indent="-342900" algn="just" defTabSz="914400" rtl="0" eaLnBrk="1" fontAlgn="auto" latinLnBrk="0" hangingPunct="1">
              <a:lnSpc>
                <a:spcPct val="150000"/>
              </a:lnSpc>
              <a:spcBef>
                <a:spcPts val="0"/>
              </a:spcBef>
              <a:spcAft>
                <a:spcPts val="1000"/>
              </a:spcAft>
              <a:buClrTx/>
              <a:buSzTx/>
              <a:buFont typeface="Wingdings" panose="05000000000000000000" pitchFamily="2" charset="2"/>
              <a:buChar char="q"/>
              <a:tabLst/>
              <a:defRPr/>
            </a:pPr>
            <a:r>
              <a:rPr kumimoji="0" lang="fr-FR" sz="2400" b="1" i="0" u="none" strike="noStrike" kern="1200" cap="none" spc="0" normalizeH="0" baseline="0" noProof="0" dirty="0">
                <a:ln>
                  <a:noFill/>
                </a:ln>
                <a:solidFill>
                  <a:srgbClr val="C00000"/>
                </a:solidFill>
                <a:effectLst/>
                <a:uLnTx/>
                <a:uFillTx/>
                <a:latin typeface="F16"/>
                <a:ea typeface="Calibri" panose="020F0502020204030204" pitchFamily="34" charset="0"/>
                <a:cs typeface="Times New Roman" panose="02020603050405020304" pitchFamily="18" charset="0"/>
              </a:rPr>
              <a:t>Outils pour traiter les métadonnées d’un fichier PDF:</a:t>
            </a:r>
          </a:p>
          <a:p>
            <a:pPr marL="914400" marR="0" lvl="1" indent="-457200" algn="just" defTabSz="914400" rtl="0" eaLnBrk="1" fontAlgn="auto" latinLnBrk="0" hangingPunct="1">
              <a:lnSpc>
                <a:spcPct val="150000"/>
              </a:lnSpc>
              <a:spcBef>
                <a:spcPts val="0"/>
              </a:spcBef>
              <a:spcAft>
                <a:spcPts val="1000"/>
              </a:spcAft>
              <a:buClrTx/>
              <a:buSzTx/>
              <a:buFont typeface="Wingdings" panose="05000000000000000000" pitchFamily="2" charset="2"/>
              <a:buChar char="ü"/>
              <a:tabLst/>
              <a:defRPr/>
            </a:pPr>
            <a:r>
              <a:rPr lang="fr-FR" sz="2400" b="1" dirty="0">
                <a:latin typeface="Times New Roman" panose="02020603050405020304" pitchFamily="18" charset="0"/>
                <a:cs typeface="Times New Roman" panose="02020603050405020304" pitchFamily="18" charset="0"/>
              </a:rPr>
              <a:t>Adobe Acrobat Pro (Logiciels Graphiques): </a:t>
            </a:r>
            <a:r>
              <a:rPr lang="fr-FR" sz="2400" dirty="0">
                <a:latin typeface="Times New Roman" panose="02020603050405020304" pitchFamily="18" charset="0"/>
                <a:cs typeface="Times New Roman" panose="02020603050405020304" pitchFamily="18" charset="0"/>
              </a:rPr>
              <a:t>Accès complet aux métadonnées et possibilité de les modifier.</a:t>
            </a:r>
          </a:p>
          <a:p>
            <a:pPr marL="914400" marR="0" lvl="1" indent="-457200" algn="just" defTabSz="914400" rtl="0" eaLnBrk="1" fontAlgn="auto" latinLnBrk="0" hangingPunct="1">
              <a:lnSpc>
                <a:spcPct val="150000"/>
              </a:lnSpc>
              <a:spcBef>
                <a:spcPts val="0"/>
              </a:spcBef>
              <a:spcAft>
                <a:spcPts val="1000"/>
              </a:spcAft>
              <a:buClrTx/>
              <a:buSzTx/>
              <a:buFont typeface="Wingdings" panose="05000000000000000000" pitchFamily="2" charset="2"/>
              <a:buChar char="ü"/>
              <a:tabLst/>
              <a:defRPr/>
            </a:pPr>
            <a:r>
              <a:rPr lang="fr-FR" sz="2400" dirty="0">
                <a:latin typeface="Times New Roman" panose="02020603050405020304" pitchFamily="18" charset="0"/>
                <a:cs typeface="Times New Roman" panose="02020603050405020304" pitchFamily="18" charset="0"/>
              </a:rPr>
              <a:t> </a:t>
            </a:r>
            <a:r>
              <a:rPr lang="fr-FR" sz="2400" b="1" dirty="0">
                <a:latin typeface="Times New Roman" panose="02020603050405020304" pitchFamily="18" charset="0"/>
                <a:cs typeface="Times New Roman" panose="02020603050405020304" pitchFamily="18" charset="0"/>
              </a:rPr>
              <a:t>PyPDF2 (Python) : </a:t>
            </a:r>
            <a:r>
              <a:rPr lang="fr-FR" sz="2400" dirty="0">
                <a:latin typeface="Times New Roman" panose="02020603050405020304" pitchFamily="18" charset="0"/>
                <a:cs typeface="Times New Roman" panose="02020603050405020304" pitchFamily="18" charset="0"/>
              </a:rPr>
              <a:t>Accès et modification des métadonnées d’un fichier </a:t>
            </a:r>
            <a:r>
              <a:rPr lang="fr-FR" sz="2400" dirty="0" err="1">
                <a:latin typeface="Times New Roman" panose="02020603050405020304" pitchFamily="18" charset="0"/>
                <a:cs typeface="Times New Roman" panose="02020603050405020304" pitchFamily="18" charset="0"/>
              </a:rPr>
              <a:t>pdf</a:t>
            </a:r>
            <a:r>
              <a:rPr lang="fr-FR" sz="2400" dirty="0">
                <a:latin typeface="Times New Roman" panose="02020603050405020304" pitchFamily="18" charset="0"/>
                <a:cs typeface="Times New Roman" panose="02020603050405020304" pitchFamily="18" charset="0"/>
              </a:rPr>
              <a:t>.</a:t>
            </a:r>
          </a:p>
          <a:p>
            <a:pPr marL="914400" marR="0" lvl="1" indent="-457200" algn="just" defTabSz="914400" rtl="0" eaLnBrk="1" fontAlgn="auto" latinLnBrk="0" hangingPunct="1">
              <a:lnSpc>
                <a:spcPct val="150000"/>
              </a:lnSpc>
              <a:spcBef>
                <a:spcPts val="0"/>
              </a:spcBef>
              <a:spcAft>
                <a:spcPts val="1000"/>
              </a:spcAft>
              <a:buClrTx/>
              <a:buSzTx/>
              <a:buFont typeface="Wingdings" panose="05000000000000000000" pitchFamily="2" charset="2"/>
              <a:buChar char="ü"/>
              <a:tabLst/>
              <a:defRPr/>
            </a:pPr>
            <a:r>
              <a:rPr lang="fr-FR" sz="2400" b="1" dirty="0">
                <a:latin typeface="Times New Roman" panose="02020603050405020304" pitchFamily="18" charset="0"/>
                <a:cs typeface="Times New Roman" panose="02020603050405020304" pitchFamily="18" charset="0"/>
              </a:rPr>
              <a:t> </a:t>
            </a:r>
            <a:r>
              <a:rPr lang="fr-FR" sz="2400" b="1" dirty="0" err="1">
                <a:latin typeface="Times New Roman" panose="02020603050405020304" pitchFamily="18" charset="0"/>
                <a:cs typeface="Times New Roman" panose="02020603050405020304" pitchFamily="18" charset="0"/>
              </a:rPr>
              <a:t>ExifTool</a:t>
            </a:r>
            <a:r>
              <a:rPr lang="fr-FR" sz="2400" b="1" dirty="0">
                <a:latin typeface="Times New Roman" panose="02020603050405020304" pitchFamily="18" charset="0"/>
                <a:cs typeface="Times New Roman" panose="02020603050405020304" pitchFamily="18" charset="0"/>
              </a:rPr>
              <a:t> (commande) : </a:t>
            </a:r>
            <a:r>
              <a:rPr lang="fr-FR" sz="2400" dirty="0">
                <a:latin typeface="Times New Roman" panose="02020603050405020304" pitchFamily="18" charset="0"/>
                <a:cs typeface="Times New Roman" panose="02020603050405020304" pitchFamily="18" charset="0"/>
              </a:rPr>
              <a:t>Lecture, modification et suppression des métadonnées.</a:t>
            </a:r>
          </a:p>
          <a:p>
            <a:pPr marL="914400" marR="0" lvl="1" indent="-457200" algn="just" defTabSz="914400" rtl="0" eaLnBrk="1" fontAlgn="auto" latinLnBrk="0" hangingPunct="1">
              <a:lnSpc>
                <a:spcPct val="150000"/>
              </a:lnSpc>
              <a:spcBef>
                <a:spcPts val="0"/>
              </a:spcBef>
              <a:spcAft>
                <a:spcPts val="1000"/>
              </a:spcAft>
              <a:buClrTx/>
              <a:buSzTx/>
              <a:buFont typeface="Wingdings" panose="05000000000000000000" pitchFamily="2" charset="2"/>
              <a:buChar char="ü"/>
              <a:tabLst/>
              <a:defRPr/>
            </a:pPr>
            <a:r>
              <a:rPr lang="fr-FR" sz="2400" dirty="0">
                <a:latin typeface="Times New Roman" panose="02020603050405020304" pitchFamily="18" charset="0"/>
                <a:cs typeface="Times New Roman" panose="02020603050405020304" pitchFamily="18" charset="0"/>
              </a:rPr>
              <a:t>  </a:t>
            </a:r>
            <a:r>
              <a:rPr lang="fr-FR" sz="2400" b="1" dirty="0" err="1">
                <a:latin typeface="Times New Roman" panose="02020603050405020304" pitchFamily="18" charset="0"/>
                <a:cs typeface="Times New Roman" panose="02020603050405020304" pitchFamily="18" charset="0"/>
              </a:rPr>
              <a:t>Libextractor</a:t>
            </a:r>
            <a:r>
              <a:rPr lang="fr-FR" sz="2400" b="1" dirty="0">
                <a:latin typeface="Times New Roman" panose="02020603050405020304" pitchFamily="18" charset="0"/>
                <a:cs typeface="Times New Roman" panose="02020603050405020304" pitchFamily="18" charset="0"/>
              </a:rPr>
              <a:t> : </a:t>
            </a:r>
            <a:r>
              <a:rPr lang="fr-FR" sz="2400" dirty="0">
                <a:latin typeface="Times New Roman" panose="02020603050405020304" pitchFamily="18" charset="0"/>
                <a:cs typeface="Times New Roman" panose="02020603050405020304" pitchFamily="18" charset="0"/>
              </a:rPr>
              <a:t>bibliothèque pour extraire des métadonnées  de fichiers PDF</a:t>
            </a:r>
          </a:p>
          <a:p>
            <a:pPr marL="914400" marR="0" lvl="1" indent="-457200" algn="just" defTabSz="914400" rtl="0" eaLnBrk="1" fontAlgn="auto" latinLnBrk="0" hangingPunct="1">
              <a:lnSpc>
                <a:spcPct val="150000"/>
              </a:lnSpc>
              <a:spcBef>
                <a:spcPts val="0"/>
              </a:spcBef>
              <a:spcAft>
                <a:spcPts val="1000"/>
              </a:spcAft>
              <a:buClrTx/>
              <a:buSzTx/>
              <a:buFont typeface="Wingdings" panose="05000000000000000000" pitchFamily="2" charset="2"/>
              <a:buChar char="ü"/>
              <a:tabLst/>
              <a:defRPr/>
            </a:pPr>
            <a:r>
              <a:rPr lang="fr-FR" sz="2400" b="1" dirty="0" err="1">
                <a:latin typeface="Times New Roman" panose="02020603050405020304" pitchFamily="18" charset="0"/>
                <a:cs typeface="Times New Roman" panose="02020603050405020304" pitchFamily="18" charset="0"/>
              </a:rPr>
              <a:t>Xpdf</a:t>
            </a:r>
            <a:r>
              <a:rPr lang="fr-FR" sz="2400" b="1" dirty="0">
                <a:latin typeface="Times New Roman" panose="02020603050405020304" pitchFamily="18" charset="0"/>
                <a:cs typeface="Times New Roman" panose="02020603050405020304" pitchFamily="18" charset="0"/>
              </a:rPr>
              <a:t> : </a:t>
            </a:r>
            <a:r>
              <a:rPr lang="fr-FR" sz="2400" dirty="0">
                <a:latin typeface="Times New Roman" panose="02020603050405020304" pitchFamily="18" charset="0"/>
                <a:cs typeface="Times New Roman" panose="02020603050405020304" pitchFamily="18" charset="0"/>
              </a:rPr>
              <a:t>(logiciel open source) Il contient, l'utilitaire </a:t>
            </a:r>
            <a:r>
              <a:rPr lang="fr-FR" sz="2400" dirty="0" err="1">
                <a:latin typeface="Times New Roman" panose="02020603050405020304" pitchFamily="18" charset="0"/>
                <a:cs typeface="Times New Roman" panose="02020603050405020304" pitchFamily="18" charset="0"/>
              </a:rPr>
              <a:t>pdfinfo</a:t>
            </a:r>
            <a:r>
              <a:rPr lang="fr-FR" sz="2400" dirty="0">
                <a:latin typeface="Times New Roman" panose="02020603050405020304" pitchFamily="18" charset="0"/>
                <a:cs typeface="Times New Roman" panose="02020603050405020304" pitchFamily="18" charset="0"/>
              </a:rPr>
              <a:t> qui peut extraire des métadonnées à partir de fichiers PDF. </a:t>
            </a:r>
          </a:p>
        </p:txBody>
      </p:sp>
    </p:spTree>
    <p:extLst>
      <p:ext uri="{BB962C8B-B14F-4D97-AF65-F5344CB8AC3E}">
        <p14:creationId xmlns:p14="http://schemas.microsoft.com/office/powerpoint/2010/main" val="24424543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A2EA5D-BDE7-3D48-F930-59F5C3A5AB3D}"/>
            </a:ext>
          </a:extLst>
        </p:cNvPr>
        <p:cNvGrpSpPr/>
        <p:nvPr/>
      </p:nvGrpSpPr>
      <p:grpSpPr>
        <a:xfrm>
          <a:off x="0" y="0"/>
          <a:ext cx="0" cy="0"/>
          <a:chOff x="0" y="0"/>
          <a:chExt cx="0" cy="0"/>
        </a:xfrm>
      </p:grpSpPr>
      <p:sp>
        <p:nvSpPr>
          <p:cNvPr id="3" name="ZoneTexte 2">
            <a:extLst>
              <a:ext uri="{FF2B5EF4-FFF2-40B4-BE49-F238E27FC236}">
                <a16:creationId xmlns:a16="http://schemas.microsoft.com/office/drawing/2014/main" id="{499CA37F-442B-5DA5-979E-3E6E6A896A86}"/>
              </a:ext>
            </a:extLst>
          </p:cNvPr>
          <p:cNvSpPr txBox="1"/>
          <p:nvPr/>
        </p:nvSpPr>
        <p:spPr>
          <a:xfrm>
            <a:off x="1570135" y="185144"/>
            <a:ext cx="9245599" cy="52322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1200" cap="none" spc="0" normalizeH="0" baseline="0" noProof="0" dirty="0">
                <a:ln>
                  <a:noFill/>
                </a:ln>
                <a:solidFill>
                  <a:srgbClr val="C00000"/>
                </a:solidFill>
                <a:effectLst/>
                <a:uLnTx/>
                <a:uFillTx/>
                <a:latin typeface="Calibri" panose="020F0502020204030204"/>
                <a:ea typeface="+mn-ea"/>
                <a:cs typeface="+mn-cs"/>
              </a:rPr>
              <a:t>Détection des fichiers cachées dans un fichiers PDF</a:t>
            </a:r>
          </a:p>
        </p:txBody>
      </p:sp>
      <p:sp>
        <p:nvSpPr>
          <p:cNvPr id="4" name="ZoneTexte 3">
            <a:extLst>
              <a:ext uri="{FF2B5EF4-FFF2-40B4-BE49-F238E27FC236}">
                <a16:creationId xmlns:a16="http://schemas.microsoft.com/office/drawing/2014/main" id="{F525CF5C-5081-DFF3-2D05-BB5897E854BE}"/>
              </a:ext>
            </a:extLst>
          </p:cNvPr>
          <p:cNvSpPr txBox="1"/>
          <p:nvPr/>
        </p:nvSpPr>
        <p:spPr>
          <a:xfrm>
            <a:off x="135465" y="1256591"/>
            <a:ext cx="11873655" cy="5011949"/>
          </a:xfrm>
          <a:prstGeom prst="rect">
            <a:avLst/>
          </a:prstGeom>
          <a:noFill/>
        </p:spPr>
        <p:txBody>
          <a:bodyPr wrap="square">
            <a:spAutoFit/>
          </a:bodyPr>
          <a:lstStyle/>
          <a:p>
            <a:pPr marL="342900" lvl="0" indent="-342900" algn="just">
              <a:lnSpc>
                <a:spcPct val="150000"/>
              </a:lnSpc>
              <a:buFont typeface="Wingdings" panose="05000000000000000000" pitchFamily="2" charset="2"/>
              <a:buChar char="q"/>
            </a:pPr>
            <a:r>
              <a:rPr kumimoji="0" lang="fr-FR" sz="24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Recherche de données cachées :</a:t>
            </a:r>
          </a:p>
          <a:p>
            <a:pPr lvl="0" algn="just">
              <a:lnSpc>
                <a:spcPct val="150000"/>
              </a:lnSpc>
            </a:pPr>
            <a:r>
              <a:rPr kumimoji="0" lang="fr-FR" sz="240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Les fichiers PDF peuvent contenir des données masquées ou des informations superflues (par exemple, du texte supprimé mais non purgé, des couches invisibles).</a:t>
            </a:r>
          </a:p>
          <a:p>
            <a:pPr lvl="0" algn="just">
              <a:lnSpc>
                <a:spcPct val="150000"/>
              </a:lnSpc>
            </a:pPr>
            <a:endParaRPr kumimoji="0" lang="fr-FR" sz="24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50000"/>
              </a:lnSpc>
              <a:buFont typeface="Wingdings" panose="05000000000000000000" pitchFamily="2" charset="2"/>
              <a:buChar char="q"/>
            </a:pPr>
            <a:r>
              <a:rPr kumimoji="0" lang="fr-FR" sz="24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Outils :</a:t>
            </a:r>
          </a:p>
          <a:p>
            <a:pPr marL="800100" lvl="1" indent="-342900" algn="just">
              <a:lnSpc>
                <a:spcPct val="150000"/>
              </a:lnSpc>
              <a:buFont typeface="Wingdings" panose="05000000000000000000" pitchFamily="2" charset="2"/>
              <a:buChar char="ü"/>
            </a:pPr>
            <a:r>
              <a:rPr kumimoji="0" lang="fr-FR" sz="2400" b="1"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PDFStreamDumper</a:t>
            </a:r>
            <a:r>
              <a:rPr kumimoji="0" lang="fr-FR" sz="24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 </a:t>
            </a:r>
            <a:r>
              <a:rPr kumimoji="0" lang="fr-FR" sz="240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Permet d'explorer les flux internes pour identifier du contenu masqué.</a:t>
            </a:r>
          </a:p>
          <a:p>
            <a:pPr marL="800100" lvl="1" indent="-342900" algn="just">
              <a:lnSpc>
                <a:spcPct val="150000"/>
              </a:lnSpc>
              <a:buFont typeface="Wingdings" panose="05000000000000000000" pitchFamily="2" charset="2"/>
              <a:buChar char="ü"/>
            </a:pPr>
            <a:r>
              <a:rPr kumimoji="0" lang="fr-FR" sz="2400" b="1"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DidFail</a:t>
            </a:r>
            <a:r>
              <a:rPr kumimoji="0" lang="fr-FR" sz="24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 </a:t>
            </a:r>
            <a:r>
              <a:rPr kumimoji="0" lang="fr-FR" sz="240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Analyse les fichiers PDF pour détecter des failles de sécurité ou des informations cachées.</a:t>
            </a:r>
          </a:p>
        </p:txBody>
      </p:sp>
    </p:spTree>
    <p:extLst>
      <p:ext uri="{BB962C8B-B14F-4D97-AF65-F5344CB8AC3E}">
        <p14:creationId xmlns:p14="http://schemas.microsoft.com/office/powerpoint/2010/main" val="970993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B2A9FD-8B23-ED7C-EDC7-E08C7E4E0483}"/>
            </a:ext>
          </a:extLst>
        </p:cNvPr>
        <p:cNvGrpSpPr/>
        <p:nvPr/>
      </p:nvGrpSpPr>
      <p:grpSpPr>
        <a:xfrm>
          <a:off x="0" y="0"/>
          <a:ext cx="0" cy="0"/>
          <a:chOff x="0" y="0"/>
          <a:chExt cx="0" cy="0"/>
        </a:xfrm>
      </p:grpSpPr>
      <p:sp>
        <p:nvSpPr>
          <p:cNvPr id="3" name="ZoneTexte 2">
            <a:extLst>
              <a:ext uri="{FF2B5EF4-FFF2-40B4-BE49-F238E27FC236}">
                <a16:creationId xmlns:a16="http://schemas.microsoft.com/office/drawing/2014/main" id="{FC743069-7C66-9BBB-435D-FFA4D101AED8}"/>
              </a:ext>
            </a:extLst>
          </p:cNvPr>
          <p:cNvSpPr txBox="1"/>
          <p:nvPr/>
        </p:nvSpPr>
        <p:spPr>
          <a:xfrm>
            <a:off x="448733" y="604454"/>
            <a:ext cx="11294534" cy="6124754"/>
          </a:xfrm>
          <a:prstGeom prst="rect">
            <a:avLst/>
          </a:prstGeom>
          <a:noFill/>
        </p:spPr>
        <p:txBody>
          <a:bodyPr wrap="square">
            <a:spAutoFit/>
          </a:bodyPr>
          <a:lstStyle/>
          <a:p>
            <a:pPr marL="342900" indent="-342900" algn="just">
              <a:buFont typeface="Wingdings" panose="05000000000000000000" pitchFamily="2" charset="2"/>
              <a:buChar char="q"/>
            </a:pPr>
            <a:r>
              <a:rPr lang="fr-FR" sz="2800" dirty="0">
                <a:latin typeface="Times New Roman" panose="02020603050405020304" pitchFamily="18" charset="0"/>
                <a:cs typeface="Times New Roman" panose="02020603050405020304" pitchFamily="18" charset="0"/>
              </a:rPr>
              <a:t>L'analyse de contenu est une méthode d'examen approfondi qui vise à extraire des informations utiles d'un fichier numérique, que ce soit un texte, une image, un audio, une vidéo ou tout autre format. Cette analyse peut servir à détecter des manipulations, à extraire des données cachées ou à comprendre le contenu d'un fichier en détail.</a:t>
            </a:r>
          </a:p>
          <a:p>
            <a:pPr algn="just"/>
            <a:endParaRPr lang="fr-FR" sz="2800"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q"/>
            </a:pPr>
            <a:r>
              <a:rPr lang="fr-FR" sz="2800" dirty="0">
                <a:latin typeface="Times New Roman" panose="02020603050405020304" pitchFamily="18" charset="0"/>
                <a:cs typeface="Times New Roman" panose="02020603050405020304" pitchFamily="18" charset="0"/>
              </a:rPr>
              <a:t> La détection des données cachées consiste à identifier des informations dissimulées dans des fichiers numériques. Ces données peuvent être insérées intentionnellement (stéganographie, métadonnées dissimulées) ou être des résidus non visibles laissés par des logiciels ou des manipulations.</a:t>
            </a:r>
          </a:p>
          <a:p>
            <a:pPr algn="just"/>
            <a:endParaRPr lang="fr-FR" sz="2800"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q"/>
            </a:pPr>
            <a:r>
              <a:rPr lang="fr-FR" sz="2800" dirty="0">
                <a:latin typeface="Times New Roman" panose="02020603050405020304" pitchFamily="18" charset="0"/>
                <a:cs typeface="Times New Roman" panose="02020603050405020304" pitchFamily="18" charset="0"/>
              </a:rPr>
              <a:t>Dans ce chapitre nous avons détailler quelques sources d’information  et l’extraction de ces dernières  dans les fichiers MP3, PDF et les fichiers images.</a:t>
            </a:r>
          </a:p>
        </p:txBody>
      </p:sp>
      <p:sp>
        <p:nvSpPr>
          <p:cNvPr id="5" name="ZoneTexte 4">
            <a:extLst>
              <a:ext uri="{FF2B5EF4-FFF2-40B4-BE49-F238E27FC236}">
                <a16:creationId xmlns:a16="http://schemas.microsoft.com/office/drawing/2014/main" id="{DC5DE104-D693-BFFD-159D-4637484D6C75}"/>
              </a:ext>
            </a:extLst>
          </p:cNvPr>
          <p:cNvSpPr txBox="1"/>
          <p:nvPr/>
        </p:nvSpPr>
        <p:spPr>
          <a:xfrm>
            <a:off x="3048000" y="48169"/>
            <a:ext cx="6096000" cy="707886"/>
          </a:xfrm>
          <a:prstGeom prst="rect">
            <a:avLst/>
          </a:prstGeom>
          <a:noFill/>
        </p:spPr>
        <p:txBody>
          <a:bodyPr wrap="square">
            <a:spAutoFit/>
          </a:bodyPr>
          <a:lstStyle/>
          <a:p>
            <a:pPr algn="ctr"/>
            <a:r>
              <a:rPr lang="fr-FR" sz="4000" b="1" dirty="0">
                <a:solidFill>
                  <a:srgbClr val="C00000"/>
                </a:solidFill>
              </a:rPr>
              <a:t>Introduction </a:t>
            </a:r>
          </a:p>
        </p:txBody>
      </p:sp>
    </p:spTree>
    <p:extLst>
      <p:ext uri="{BB962C8B-B14F-4D97-AF65-F5344CB8AC3E}">
        <p14:creationId xmlns:p14="http://schemas.microsoft.com/office/powerpoint/2010/main" val="244914710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DB319E-5291-4C76-2731-49C1AFFB431B}"/>
            </a:ext>
          </a:extLst>
        </p:cNvPr>
        <p:cNvGrpSpPr/>
        <p:nvPr/>
      </p:nvGrpSpPr>
      <p:grpSpPr>
        <a:xfrm>
          <a:off x="0" y="0"/>
          <a:ext cx="0" cy="0"/>
          <a:chOff x="0" y="0"/>
          <a:chExt cx="0" cy="0"/>
        </a:xfrm>
      </p:grpSpPr>
      <p:sp>
        <p:nvSpPr>
          <p:cNvPr id="3" name="ZoneTexte 2">
            <a:extLst>
              <a:ext uri="{FF2B5EF4-FFF2-40B4-BE49-F238E27FC236}">
                <a16:creationId xmlns:a16="http://schemas.microsoft.com/office/drawing/2014/main" id="{F344AB54-624E-9AD1-9D20-3FE03F359913}"/>
              </a:ext>
            </a:extLst>
          </p:cNvPr>
          <p:cNvSpPr txBox="1"/>
          <p:nvPr/>
        </p:nvSpPr>
        <p:spPr>
          <a:xfrm>
            <a:off x="1570135" y="185144"/>
            <a:ext cx="9245599" cy="52322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1200" cap="none" spc="0" normalizeH="0" baseline="0" noProof="0" dirty="0">
                <a:ln>
                  <a:noFill/>
                </a:ln>
                <a:solidFill>
                  <a:srgbClr val="C00000"/>
                </a:solidFill>
                <a:effectLst/>
                <a:uLnTx/>
                <a:uFillTx/>
                <a:latin typeface="Calibri" panose="020F0502020204030204"/>
                <a:ea typeface="+mn-ea"/>
                <a:cs typeface="+mn-cs"/>
              </a:rPr>
              <a:t>Analyse du contenu  d’ un fichiers PDF</a:t>
            </a:r>
          </a:p>
        </p:txBody>
      </p:sp>
      <p:sp>
        <p:nvSpPr>
          <p:cNvPr id="6" name="ZoneTexte 5">
            <a:extLst>
              <a:ext uri="{FF2B5EF4-FFF2-40B4-BE49-F238E27FC236}">
                <a16:creationId xmlns:a16="http://schemas.microsoft.com/office/drawing/2014/main" id="{92DDA66F-EA26-0D7D-E736-2686E3AEE825}"/>
              </a:ext>
            </a:extLst>
          </p:cNvPr>
          <p:cNvSpPr txBox="1"/>
          <p:nvPr/>
        </p:nvSpPr>
        <p:spPr>
          <a:xfrm>
            <a:off x="355324" y="1490008"/>
            <a:ext cx="11283398" cy="4832092"/>
          </a:xfrm>
          <a:prstGeom prst="rect">
            <a:avLst/>
          </a:prstGeom>
          <a:noFill/>
        </p:spPr>
        <p:txBody>
          <a:bodyPr wrap="square">
            <a:spAutoFit/>
          </a:bodyPr>
          <a:lstStyle/>
          <a:p>
            <a:pPr algn="just"/>
            <a:r>
              <a:rPr lang="fr-FR" sz="2800" b="1" dirty="0"/>
              <a:t>Analyse du contenu d’un fichiers </a:t>
            </a:r>
            <a:r>
              <a:rPr lang="fr-FR" sz="2800" b="1" dirty="0" err="1"/>
              <a:t>pdf</a:t>
            </a:r>
            <a:r>
              <a:rPr lang="fr-FR" sz="2800" b="1" dirty="0"/>
              <a:t>:  </a:t>
            </a:r>
            <a:r>
              <a:rPr lang="fr-FR" sz="2800" dirty="0"/>
              <a:t>consiste à extraire et  analyser le texte , les images et les flux compressés contenu dans le fichier PDF.</a:t>
            </a:r>
          </a:p>
          <a:p>
            <a:pPr algn="just"/>
            <a:endParaRPr lang="fr-FR" sz="2800" dirty="0"/>
          </a:p>
          <a:p>
            <a:pPr algn="just"/>
            <a:endParaRPr lang="fr-FR" sz="2800" dirty="0"/>
          </a:p>
          <a:p>
            <a:pPr algn="just"/>
            <a:r>
              <a:rPr lang="fr-FR" sz="2800" dirty="0"/>
              <a:t> </a:t>
            </a:r>
            <a:r>
              <a:rPr lang="fr-FR" sz="2800" b="1" dirty="0"/>
              <a:t>outils d’extraction :</a:t>
            </a:r>
          </a:p>
          <a:p>
            <a:pPr algn="just"/>
            <a:r>
              <a:rPr lang="fr-FR" sz="2800" b="1" dirty="0"/>
              <a:t> </a:t>
            </a:r>
          </a:p>
          <a:p>
            <a:pPr marL="342900" indent="-342900" algn="just">
              <a:buFont typeface="Wingdings" panose="05000000000000000000" pitchFamily="2" charset="2"/>
              <a:buChar char="§"/>
            </a:pPr>
            <a:r>
              <a:rPr lang="fr-FR" sz="2800" b="1" dirty="0" err="1"/>
              <a:t>pdftotext</a:t>
            </a:r>
            <a:r>
              <a:rPr lang="fr-FR" sz="2800" b="1" dirty="0"/>
              <a:t>  : </a:t>
            </a:r>
            <a:r>
              <a:rPr lang="fr-FR" sz="2800" dirty="0"/>
              <a:t>pour extraire le texte.</a:t>
            </a:r>
          </a:p>
          <a:p>
            <a:pPr algn="just"/>
            <a:endParaRPr lang="fr-FR" sz="2800" dirty="0"/>
          </a:p>
          <a:p>
            <a:pPr marL="342900" indent="-342900" algn="just">
              <a:buFont typeface="Wingdings" panose="05000000000000000000" pitchFamily="2" charset="2"/>
              <a:buChar char="§"/>
            </a:pPr>
            <a:r>
              <a:rPr lang="fr-FR" sz="2800" b="1" dirty="0" err="1"/>
              <a:t>Pdfimages</a:t>
            </a:r>
            <a:r>
              <a:rPr lang="fr-FR" sz="2800" b="1" dirty="0"/>
              <a:t> : </a:t>
            </a:r>
            <a:r>
              <a:rPr lang="fr-FR" sz="2800" dirty="0"/>
              <a:t>pour extraire des images.</a:t>
            </a:r>
          </a:p>
          <a:p>
            <a:pPr algn="just"/>
            <a:endParaRPr lang="fr-FR" sz="2800" dirty="0"/>
          </a:p>
          <a:p>
            <a:pPr marL="342900" indent="-342900" algn="just">
              <a:buFont typeface="Wingdings" panose="05000000000000000000" pitchFamily="2" charset="2"/>
              <a:buChar char="§"/>
            </a:pPr>
            <a:r>
              <a:rPr lang="fr-FR" sz="2800" b="1" dirty="0" err="1"/>
              <a:t>pdf-parser</a:t>
            </a:r>
            <a:r>
              <a:rPr lang="fr-FR" sz="2800" b="1" dirty="0"/>
              <a:t> </a:t>
            </a:r>
            <a:r>
              <a:rPr lang="fr-FR" sz="2800" dirty="0"/>
              <a:t>ou </a:t>
            </a:r>
            <a:r>
              <a:rPr lang="fr-FR" sz="2800" b="1" dirty="0" err="1"/>
              <a:t>zlib-flate</a:t>
            </a:r>
            <a:r>
              <a:rPr lang="fr-FR" sz="2800" b="1" dirty="0"/>
              <a:t> : </a:t>
            </a:r>
            <a:r>
              <a:rPr lang="fr-FR" sz="2800" dirty="0"/>
              <a:t>pour  extraire et examiner du flux compressés. </a:t>
            </a:r>
          </a:p>
        </p:txBody>
      </p:sp>
    </p:spTree>
    <p:extLst>
      <p:ext uri="{BB962C8B-B14F-4D97-AF65-F5344CB8AC3E}">
        <p14:creationId xmlns:p14="http://schemas.microsoft.com/office/powerpoint/2010/main" val="12694182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43275F-C49E-D8ED-3A08-4741BDEDC695}"/>
            </a:ext>
          </a:extLst>
        </p:cNvPr>
        <p:cNvGrpSpPr/>
        <p:nvPr/>
      </p:nvGrpSpPr>
      <p:grpSpPr>
        <a:xfrm>
          <a:off x="0" y="0"/>
          <a:ext cx="0" cy="0"/>
          <a:chOff x="0" y="0"/>
          <a:chExt cx="0" cy="0"/>
        </a:xfrm>
      </p:grpSpPr>
      <p:sp>
        <p:nvSpPr>
          <p:cNvPr id="3" name="ZoneTexte 2">
            <a:extLst>
              <a:ext uri="{FF2B5EF4-FFF2-40B4-BE49-F238E27FC236}">
                <a16:creationId xmlns:a16="http://schemas.microsoft.com/office/drawing/2014/main" id="{43915DB6-5165-4D35-586D-5D366C5887F1}"/>
              </a:ext>
            </a:extLst>
          </p:cNvPr>
          <p:cNvSpPr txBox="1"/>
          <p:nvPr/>
        </p:nvSpPr>
        <p:spPr>
          <a:xfrm>
            <a:off x="1570135" y="185144"/>
            <a:ext cx="9245599" cy="52322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1200" cap="none" spc="0" normalizeH="0" baseline="0" noProof="0" dirty="0">
                <a:ln>
                  <a:noFill/>
                </a:ln>
                <a:solidFill>
                  <a:srgbClr val="C00000"/>
                </a:solidFill>
                <a:effectLst/>
                <a:uLnTx/>
                <a:uFillTx/>
                <a:latin typeface="Calibri" panose="020F0502020204030204"/>
                <a:ea typeface="+mn-ea"/>
                <a:cs typeface="+mn-cs"/>
              </a:rPr>
              <a:t>Détection de scripts malveillants dans un fichiers PDF</a:t>
            </a:r>
          </a:p>
        </p:txBody>
      </p:sp>
      <p:sp>
        <p:nvSpPr>
          <p:cNvPr id="4" name="ZoneTexte 3">
            <a:extLst>
              <a:ext uri="{FF2B5EF4-FFF2-40B4-BE49-F238E27FC236}">
                <a16:creationId xmlns:a16="http://schemas.microsoft.com/office/drawing/2014/main" id="{629083D5-0CDE-1B09-9FA9-23DAC4E0DE6E}"/>
              </a:ext>
            </a:extLst>
          </p:cNvPr>
          <p:cNvSpPr txBox="1"/>
          <p:nvPr/>
        </p:nvSpPr>
        <p:spPr>
          <a:xfrm>
            <a:off x="355324" y="1490008"/>
            <a:ext cx="11283398" cy="3046988"/>
          </a:xfrm>
          <a:prstGeom prst="rect">
            <a:avLst/>
          </a:prstGeom>
          <a:noFill/>
        </p:spPr>
        <p:txBody>
          <a:bodyPr wrap="square">
            <a:spAutoFit/>
          </a:bodyPr>
          <a:lstStyle/>
          <a:p>
            <a:pPr algn="just"/>
            <a:r>
              <a:rPr lang="fr-FR" sz="2400" b="1" dirty="0"/>
              <a:t>Détection de scripts malveillants : </a:t>
            </a:r>
            <a:r>
              <a:rPr lang="fr-FR" sz="2400" dirty="0"/>
              <a:t>L'objectif est de  rechercher des caractéristiques suspectes, telles que du code Javascript caché dans le fichier, une technique souvent utilisée des attaquants.</a:t>
            </a:r>
          </a:p>
          <a:p>
            <a:pPr algn="just"/>
            <a:endParaRPr lang="fr-FR" sz="2400" dirty="0"/>
          </a:p>
          <a:p>
            <a:pPr algn="just"/>
            <a:r>
              <a:rPr lang="fr-FR" sz="2400" dirty="0"/>
              <a:t> - </a:t>
            </a:r>
            <a:r>
              <a:rPr lang="fr-FR" sz="2400" b="1" dirty="0" err="1"/>
              <a:t>pdf-parser</a:t>
            </a:r>
            <a:r>
              <a:rPr lang="fr-FR" sz="2400" b="1" dirty="0"/>
              <a:t> </a:t>
            </a:r>
            <a:r>
              <a:rPr lang="fr-FR" sz="2400" dirty="0"/>
              <a:t>: permet d’analyser les code Javascript et détecter les scripts malveillant.</a:t>
            </a:r>
          </a:p>
          <a:p>
            <a:pPr algn="just"/>
            <a:endParaRPr lang="fr-FR" sz="2400" dirty="0"/>
          </a:p>
          <a:p>
            <a:pPr algn="just"/>
            <a:endParaRPr lang="fr-FR" sz="2400" dirty="0"/>
          </a:p>
          <a:p>
            <a:pPr algn="just"/>
            <a:endParaRPr lang="fr-FR" sz="2400" dirty="0"/>
          </a:p>
        </p:txBody>
      </p:sp>
    </p:spTree>
    <p:extLst>
      <p:ext uri="{BB962C8B-B14F-4D97-AF65-F5344CB8AC3E}">
        <p14:creationId xmlns:p14="http://schemas.microsoft.com/office/powerpoint/2010/main" val="237450614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959BA5-8ADD-5D4E-4E54-A46CA48576F5}"/>
            </a:ext>
          </a:extLst>
        </p:cNvPr>
        <p:cNvGrpSpPr/>
        <p:nvPr/>
      </p:nvGrpSpPr>
      <p:grpSpPr>
        <a:xfrm>
          <a:off x="0" y="0"/>
          <a:ext cx="0" cy="0"/>
          <a:chOff x="0" y="0"/>
          <a:chExt cx="0" cy="0"/>
        </a:xfrm>
      </p:grpSpPr>
      <p:sp>
        <p:nvSpPr>
          <p:cNvPr id="3" name="ZoneTexte 2">
            <a:extLst>
              <a:ext uri="{FF2B5EF4-FFF2-40B4-BE49-F238E27FC236}">
                <a16:creationId xmlns:a16="http://schemas.microsoft.com/office/drawing/2014/main" id="{3CD05CCE-02F4-2EA3-EF9F-122BAB40731C}"/>
              </a:ext>
            </a:extLst>
          </p:cNvPr>
          <p:cNvSpPr txBox="1"/>
          <p:nvPr/>
        </p:nvSpPr>
        <p:spPr>
          <a:xfrm>
            <a:off x="1570135" y="185144"/>
            <a:ext cx="9245599" cy="954107"/>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1200" cap="none" spc="0" normalizeH="0" baseline="0" noProof="0" dirty="0">
                <a:ln>
                  <a:noFill/>
                </a:ln>
                <a:solidFill>
                  <a:srgbClr val="C00000"/>
                </a:solidFill>
                <a:effectLst/>
                <a:uLnTx/>
                <a:uFillTx/>
                <a:latin typeface="Calibri" panose="020F0502020204030204"/>
                <a:ea typeface="+mn-ea"/>
                <a:cs typeface="+mn-cs"/>
              </a:rPr>
              <a:t>Analyse des références croisées et des objets  dans un fichiers PDF</a:t>
            </a:r>
          </a:p>
        </p:txBody>
      </p:sp>
      <p:sp>
        <p:nvSpPr>
          <p:cNvPr id="4" name="ZoneTexte 3">
            <a:extLst>
              <a:ext uri="{FF2B5EF4-FFF2-40B4-BE49-F238E27FC236}">
                <a16:creationId xmlns:a16="http://schemas.microsoft.com/office/drawing/2014/main" id="{2EF3C27C-53BD-80F7-6BF9-7C6BB716193B}"/>
              </a:ext>
            </a:extLst>
          </p:cNvPr>
          <p:cNvSpPr txBox="1"/>
          <p:nvPr/>
        </p:nvSpPr>
        <p:spPr>
          <a:xfrm>
            <a:off x="355324" y="1490008"/>
            <a:ext cx="11283398" cy="4154984"/>
          </a:xfrm>
          <a:prstGeom prst="rect">
            <a:avLst/>
          </a:prstGeom>
          <a:noFill/>
        </p:spPr>
        <p:txBody>
          <a:bodyPr wrap="square">
            <a:spAutoFit/>
          </a:bodyPr>
          <a:lstStyle/>
          <a:p>
            <a:pPr algn="just"/>
            <a:r>
              <a:rPr lang="fr-FR" sz="2400" b="1" dirty="0"/>
              <a:t>Analyse des références croisées et des objets   : </a:t>
            </a:r>
            <a:r>
              <a:rPr lang="fr-FR" sz="2400" dirty="0"/>
              <a:t>cette analyse consiste a  vérifiez la cohérence : Les offsets dans la table </a:t>
            </a:r>
            <a:r>
              <a:rPr lang="fr-FR" sz="2400" dirty="0" err="1"/>
              <a:t>xref</a:t>
            </a:r>
            <a:r>
              <a:rPr lang="fr-FR" sz="2400" dirty="0"/>
              <a:t> pointent-ils vers des objets valides ?, recherche des objets inutilisés...</a:t>
            </a:r>
          </a:p>
          <a:p>
            <a:pPr algn="just"/>
            <a:endParaRPr lang="fr-FR" sz="2400" b="1" dirty="0"/>
          </a:p>
          <a:p>
            <a:pPr algn="just"/>
            <a:r>
              <a:rPr lang="fr-FR" sz="2400" b="1" dirty="0"/>
              <a:t>Outils de </a:t>
            </a:r>
            <a:r>
              <a:rPr lang="fr-FR" sz="2400" b="1" dirty="0" err="1"/>
              <a:t>detection</a:t>
            </a:r>
            <a:r>
              <a:rPr lang="fr-FR" sz="2400" b="1" dirty="0"/>
              <a:t>  :</a:t>
            </a:r>
          </a:p>
          <a:p>
            <a:pPr algn="just"/>
            <a:endParaRPr lang="fr-FR" sz="2400" b="1" dirty="0"/>
          </a:p>
          <a:p>
            <a:pPr marL="800100" lvl="1" indent="-342900" algn="just">
              <a:buFont typeface="Wingdings" panose="05000000000000000000" pitchFamily="2" charset="2"/>
              <a:buChar char="ü"/>
            </a:pPr>
            <a:r>
              <a:rPr lang="fr-FR" sz="2400" b="1" dirty="0" err="1"/>
              <a:t>pdf-parser</a:t>
            </a:r>
            <a:r>
              <a:rPr lang="fr-FR" sz="2400" b="1" dirty="0"/>
              <a:t> : </a:t>
            </a:r>
            <a:r>
              <a:rPr lang="fr-FR" sz="2400" dirty="0"/>
              <a:t>Identifiez les anomalies dans la table </a:t>
            </a:r>
            <a:r>
              <a:rPr lang="fr-FR" sz="2400" dirty="0" err="1"/>
              <a:t>xref</a:t>
            </a:r>
            <a:r>
              <a:rPr lang="fr-FR" sz="2400" dirty="0"/>
              <a:t>.</a:t>
            </a:r>
          </a:p>
          <a:p>
            <a:pPr marL="800100" lvl="1" indent="-342900" algn="just">
              <a:buFont typeface="Wingdings" panose="05000000000000000000" pitchFamily="2" charset="2"/>
              <a:buChar char="ü"/>
            </a:pPr>
            <a:endParaRPr lang="fr-FR" sz="2400" b="1" dirty="0"/>
          </a:p>
          <a:p>
            <a:pPr marL="800100" lvl="1" indent="-342900" algn="just">
              <a:buFont typeface="Wingdings" panose="05000000000000000000" pitchFamily="2" charset="2"/>
              <a:buChar char="ü"/>
            </a:pPr>
            <a:r>
              <a:rPr lang="fr-FR" sz="2400" b="1" dirty="0" err="1"/>
              <a:t>peepdf</a:t>
            </a:r>
            <a:r>
              <a:rPr lang="fr-FR" sz="2400" b="1" dirty="0"/>
              <a:t> : </a:t>
            </a:r>
            <a:r>
              <a:rPr lang="fr-FR" sz="2400" dirty="0"/>
              <a:t>Analyse approfondie des références croisées</a:t>
            </a:r>
          </a:p>
          <a:p>
            <a:pPr algn="just"/>
            <a:endParaRPr lang="fr-FR" sz="2400" dirty="0"/>
          </a:p>
          <a:p>
            <a:pPr algn="just"/>
            <a:endParaRPr lang="fr-FR" sz="2400" dirty="0"/>
          </a:p>
        </p:txBody>
      </p:sp>
    </p:spTree>
    <p:extLst>
      <p:ext uri="{BB962C8B-B14F-4D97-AF65-F5344CB8AC3E}">
        <p14:creationId xmlns:p14="http://schemas.microsoft.com/office/powerpoint/2010/main" val="268289046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630DD1-862F-1D74-1ADD-B5CE86C87F5C}"/>
            </a:ext>
          </a:extLst>
        </p:cNvPr>
        <p:cNvGrpSpPr/>
        <p:nvPr/>
      </p:nvGrpSpPr>
      <p:grpSpPr>
        <a:xfrm>
          <a:off x="0" y="0"/>
          <a:ext cx="0" cy="0"/>
          <a:chOff x="0" y="0"/>
          <a:chExt cx="0" cy="0"/>
        </a:xfrm>
      </p:grpSpPr>
      <p:sp>
        <p:nvSpPr>
          <p:cNvPr id="6" name="ZoneTexte 5">
            <a:extLst>
              <a:ext uri="{FF2B5EF4-FFF2-40B4-BE49-F238E27FC236}">
                <a16:creationId xmlns:a16="http://schemas.microsoft.com/office/drawing/2014/main" id="{DE014034-809C-21FD-A756-A04BF07D7D4D}"/>
              </a:ext>
            </a:extLst>
          </p:cNvPr>
          <p:cNvSpPr txBox="1"/>
          <p:nvPr/>
        </p:nvSpPr>
        <p:spPr>
          <a:xfrm>
            <a:off x="730380" y="322202"/>
            <a:ext cx="9245599" cy="120032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3600" b="1" i="0" u="none" strike="noStrike" kern="1200" cap="none" spc="0" normalizeH="0" baseline="0" noProof="0" dirty="0">
                <a:ln>
                  <a:noFill/>
                </a:ln>
                <a:solidFill>
                  <a:srgbClr val="C00000"/>
                </a:solidFill>
                <a:effectLst/>
                <a:uLnTx/>
                <a:uFillTx/>
                <a:latin typeface="Calibri" panose="020F0502020204030204"/>
                <a:ea typeface="+mn-ea"/>
                <a:cs typeface="+mn-cs"/>
              </a:rPr>
              <a:t>La récupération des information forensique  à partir des fichiers images</a:t>
            </a:r>
          </a:p>
        </p:txBody>
      </p:sp>
      <p:sp>
        <p:nvSpPr>
          <p:cNvPr id="3" name="ZoneTexte 2">
            <a:extLst>
              <a:ext uri="{FF2B5EF4-FFF2-40B4-BE49-F238E27FC236}">
                <a16:creationId xmlns:a16="http://schemas.microsoft.com/office/drawing/2014/main" id="{EB268C7A-D89C-AAF7-43C5-1A88764EFF1D}"/>
              </a:ext>
            </a:extLst>
          </p:cNvPr>
          <p:cNvSpPr txBox="1"/>
          <p:nvPr/>
        </p:nvSpPr>
        <p:spPr>
          <a:xfrm>
            <a:off x="368693" y="1515509"/>
            <a:ext cx="11617898" cy="5262979"/>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fr-FR" sz="2800" b="0" i="0" u="none" strike="noStrike" kern="1200" cap="none" spc="0" normalizeH="0" baseline="0" noProof="0" dirty="0">
                <a:ln>
                  <a:noFill/>
                </a:ln>
                <a:solidFill>
                  <a:prstClr val="black"/>
                </a:solidFill>
                <a:effectLst/>
                <a:uLnTx/>
                <a:uFillTx/>
                <a:latin typeface="Calibri" panose="020F0502020204030204"/>
                <a:ea typeface="+mn-ea"/>
                <a:cs typeface="+mn-cs"/>
              </a:rPr>
              <a:t>L'analyse forensique d'une image vise à examiner les données de l'image pour extraire des informations pertinentes, détecter des manipulations, ou identifier des éléments dissimulés</a:t>
            </a:r>
          </a:p>
          <a:p>
            <a:pPr marL="457200" marR="0" lvl="0" indent="-45720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fr-FR" sz="2800" b="0" i="0" u="none" strike="noStrike" kern="1200" cap="none" spc="0" normalizeH="0" baseline="0" noProof="0" dirty="0">
                <a:ln>
                  <a:noFill/>
                </a:ln>
                <a:solidFill>
                  <a:prstClr val="black"/>
                </a:solidFill>
                <a:effectLst/>
                <a:uLnTx/>
                <a:uFillTx/>
                <a:latin typeface="Calibri" panose="020F0502020204030204"/>
                <a:ea typeface="+mn-ea"/>
                <a:cs typeface="+mn-cs"/>
              </a:rPr>
              <a:t>L'extraction d'informations pertinentes à partir des fichiers images peut inclure différentes analyses comme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2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914400" lvl="1" indent="-457200">
              <a:buFont typeface="Wingdings" panose="05000000000000000000" pitchFamily="2" charset="2"/>
              <a:buChar char="ü"/>
              <a:defRPr/>
            </a:pPr>
            <a:r>
              <a:rPr kumimoji="0" lang="fr-FR" sz="2800" b="0" i="0" u="none" strike="noStrike" kern="1200" cap="none" spc="0" normalizeH="0" baseline="0" noProof="0" dirty="0">
                <a:ln>
                  <a:noFill/>
                </a:ln>
                <a:solidFill>
                  <a:srgbClr val="FF0000"/>
                </a:solidFill>
                <a:effectLst/>
                <a:uLnTx/>
                <a:uFillTx/>
                <a:latin typeface="Calibri" panose="020F0502020204030204"/>
                <a:ea typeface="+mn-ea"/>
                <a:cs typeface="+mn-cs"/>
              </a:rPr>
              <a:t>Analyse des métadonnées,</a:t>
            </a:r>
          </a:p>
          <a:p>
            <a:pPr marL="914400" lvl="1" indent="-457200">
              <a:buFont typeface="Wingdings" panose="05000000000000000000" pitchFamily="2" charset="2"/>
              <a:buChar char="ü"/>
              <a:defRPr/>
            </a:pPr>
            <a:r>
              <a:rPr kumimoji="0" lang="fr-FR" sz="2800" b="0" i="0" u="none" strike="noStrike" kern="1200" cap="none" spc="0" normalizeH="0" baseline="0" noProof="0" dirty="0">
                <a:ln>
                  <a:noFill/>
                </a:ln>
                <a:solidFill>
                  <a:srgbClr val="FF0000"/>
                </a:solidFill>
                <a:effectLst/>
                <a:uLnTx/>
                <a:uFillTx/>
                <a:latin typeface="Calibri" panose="020F0502020204030204"/>
                <a:ea typeface="+mn-ea"/>
                <a:cs typeface="+mn-cs"/>
              </a:rPr>
              <a:t>Détection des données cachés dans une image,</a:t>
            </a:r>
          </a:p>
          <a:p>
            <a:pPr marL="914400" lvl="1" indent="-457200">
              <a:buFont typeface="Wingdings" panose="05000000000000000000" pitchFamily="2" charset="2"/>
              <a:buChar char="ü"/>
              <a:defRPr/>
            </a:pPr>
            <a:r>
              <a:rPr kumimoji="0" lang="fr-FR" sz="2800" b="0" i="0" u="none" strike="noStrike" kern="1200" cap="none" spc="0" normalizeH="0" baseline="0" noProof="0" dirty="0">
                <a:ln>
                  <a:noFill/>
                </a:ln>
                <a:solidFill>
                  <a:srgbClr val="FF0000"/>
                </a:solidFill>
                <a:effectLst/>
                <a:uLnTx/>
                <a:uFillTx/>
                <a:latin typeface="Calibri" panose="020F0502020204030204"/>
                <a:ea typeface="+mn-ea"/>
                <a:cs typeface="+mn-cs"/>
              </a:rPr>
              <a:t>Analyse de visuel d’une image,</a:t>
            </a:r>
          </a:p>
          <a:p>
            <a:pPr marL="914400" lvl="1" indent="-457200">
              <a:buFont typeface="Wingdings" panose="05000000000000000000" pitchFamily="2" charset="2"/>
              <a:buChar char="ü"/>
              <a:defRPr/>
            </a:pPr>
            <a:r>
              <a:rPr kumimoji="0" lang="fr-FR" sz="2800" b="0" i="0" u="none" strike="noStrike" kern="1200" cap="none" spc="0" normalizeH="0" baseline="0" noProof="0" dirty="0">
                <a:ln>
                  <a:noFill/>
                </a:ln>
                <a:solidFill>
                  <a:prstClr val="black"/>
                </a:solidFill>
                <a:effectLst/>
                <a:uLnTx/>
                <a:uFillTx/>
                <a:latin typeface="Calibri" panose="020F0502020204030204"/>
                <a:ea typeface="+mn-ea"/>
                <a:cs typeface="+mn-cs"/>
              </a:rPr>
              <a:t>Analyse temporelle,</a:t>
            </a:r>
          </a:p>
          <a:p>
            <a:pPr marL="914400" lvl="1" indent="-457200">
              <a:buFont typeface="Wingdings" panose="05000000000000000000" pitchFamily="2" charset="2"/>
              <a:buChar char="ü"/>
              <a:defRPr/>
            </a:pPr>
            <a:r>
              <a:rPr kumimoji="0" lang="fr-FR" sz="2800" b="0" i="0" u="none" strike="noStrike" kern="1200" cap="none" spc="0" normalizeH="0" baseline="0" noProof="0" dirty="0">
                <a:ln>
                  <a:noFill/>
                </a:ln>
                <a:solidFill>
                  <a:prstClr val="black"/>
                </a:solidFill>
                <a:effectLst/>
                <a:uLnTx/>
                <a:uFillTx/>
                <a:latin typeface="Calibri" panose="020F0502020204030204"/>
                <a:ea typeface="+mn-ea"/>
                <a:cs typeface="+mn-cs"/>
              </a:rPr>
              <a:t>Analyse d’authenticité.</a:t>
            </a:r>
          </a:p>
          <a:p>
            <a:pPr marL="914400" lvl="1" indent="-457200">
              <a:buFont typeface="Wingdings" panose="05000000000000000000" pitchFamily="2" charset="2"/>
              <a:buChar char="ü"/>
              <a:defRPr/>
            </a:pPr>
            <a:r>
              <a:rPr kumimoji="0" lang="fr-FR" sz="2800" b="0" i="0" u="none" strike="noStrike" kern="1200" cap="none" spc="0" normalizeH="0" baseline="0" noProof="0" dirty="0">
                <a:ln>
                  <a:noFill/>
                </a:ln>
                <a:solidFill>
                  <a:prstClr val="black"/>
                </a:solidFill>
                <a:effectLst/>
                <a:uLnTx/>
                <a:uFillTx/>
                <a:latin typeface="Calibri" panose="020F0502020204030204"/>
                <a:ea typeface="+mn-ea"/>
                <a:cs typeface="+mn-cs"/>
              </a:rPr>
              <a:t>…</a:t>
            </a:r>
          </a:p>
        </p:txBody>
      </p:sp>
    </p:spTree>
    <p:extLst>
      <p:ext uri="{BB962C8B-B14F-4D97-AF65-F5344CB8AC3E}">
        <p14:creationId xmlns:p14="http://schemas.microsoft.com/office/powerpoint/2010/main" val="79499028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04389F95-E237-8D9D-328D-B100F8B3E9F2}"/>
              </a:ext>
            </a:extLst>
          </p:cNvPr>
          <p:cNvSpPr txBox="1"/>
          <p:nvPr/>
        </p:nvSpPr>
        <p:spPr>
          <a:xfrm>
            <a:off x="1346200" y="128953"/>
            <a:ext cx="9245599" cy="1077218"/>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3200" b="1" i="0" u="none" strike="noStrike" kern="1200" cap="none" spc="0" normalizeH="0" baseline="0" noProof="0" dirty="0">
                <a:ln>
                  <a:noFill/>
                </a:ln>
                <a:solidFill>
                  <a:srgbClr val="C00000"/>
                </a:solidFill>
                <a:effectLst/>
                <a:uLnTx/>
                <a:uFillTx/>
                <a:latin typeface="Calibri" panose="020F0502020204030204"/>
                <a:ea typeface="+mn-ea"/>
                <a:cs typeface="+mn-cs"/>
              </a:rPr>
              <a:t>La spécification et la récupération des métadonnées à partir des fichiers : </a:t>
            </a:r>
            <a:r>
              <a:rPr lang="fr-FR" sz="3200" b="1" dirty="0">
                <a:effectLst/>
                <a:latin typeface="F16"/>
                <a:ea typeface="Calibri" panose="020F0502020204030204" pitchFamily="34" charset="0"/>
                <a:cs typeface="Times New Roman" panose="02020603050405020304" pitchFamily="18" charset="0"/>
              </a:rPr>
              <a:t>images </a:t>
            </a:r>
            <a:endParaRPr kumimoji="0" lang="fr-FR" sz="3200" b="1" i="0" u="none" strike="noStrike" kern="1200" cap="none" spc="0" normalizeH="0" baseline="0" noProof="0" dirty="0">
              <a:ln>
                <a:noFill/>
              </a:ln>
              <a:solidFill>
                <a:srgbClr val="C00000"/>
              </a:solidFill>
              <a:effectLst/>
              <a:uLnTx/>
              <a:uFillTx/>
              <a:latin typeface="Calibri" panose="020F0502020204030204"/>
              <a:ea typeface="+mn-ea"/>
              <a:cs typeface="+mn-cs"/>
            </a:endParaRPr>
          </a:p>
        </p:txBody>
      </p:sp>
      <p:sp>
        <p:nvSpPr>
          <p:cNvPr id="5" name="ZoneTexte 4">
            <a:extLst>
              <a:ext uri="{FF2B5EF4-FFF2-40B4-BE49-F238E27FC236}">
                <a16:creationId xmlns:a16="http://schemas.microsoft.com/office/drawing/2014/main" id="{14F51E66-CA8E-A45D-96D6-3E824B76A990}"/>
              </a:ext>
            </a:extLst>
          </p:cNvPr>
          <p:cNvSpPr txBox="1"/>
          <p:nvPr/>
        </p:nvSpPr>
        <p:spPr>
          <a:xfrm>
            <a:off x="152400" y="1442637"/>
            <a:ext cx="11795760" cy="5021055"/>
          </a:xfrm>
          <a:prstGeom prst="rect">
            <a:avLst/>
          </a:prstGeom>
          <a:noFill/>
        </p:spPr>
        <p:txBody>
          <a:bodyPr wrap="square">
            <a:spAutoFit/>
          </a:bodyPr>
          <a:lstStyle/>
          <a:p>
            <a:pPr marL="685800" lvl="1" indent="-228600" algn="just">
              <a:lnSpc>
                <a:spcPct val="150000"/>
              </a:lnSpc>
              <a:buFont typeface="+mj-lt"/>
              <a:buAutoNum type="arabicPeriod"/>
            </a:pPr>
            <a:r>
              <a:rPr lang="fr-FR" sz="2400" b="1" dirty="0">
                <a:effectLst/>
                <a:latin typeface="F16"/>
                <a:ea typeface="Calibri" panose="020F0502020204030204" pitchFamily="34" charset="0"/>
                <a:cs typeface="Times New Roman" panose="02020603050405020304" pitchFamily="18" charset="0"/>
              </a:rPr>
              <a:t> </a:t>
            </a:r>
            <a:r>
              <a:rPr lang="fr-FR" sz="2400" b="1" dirty="0">
                <a:latin typeface="F16"/>
                <a:ea typeface="Calibri" panose="020F0502020204030204" pitchFamily="34" charset="0"/>
                <a:cs typeface="Times New Roman" panose="02020603050405020304" pitchFamily="18" charset="0"/>
              </a:rPr>
              <a:t>F</a:t>
            </a:r>
            <a:r>
              <a:rPr lang="fr-FR" sz="2400" b="1" dirty="0">
                <a:effectLst/>
                <a:latin typeface="F16"/>
                <a:ea typeface="Calibri" panose="020F0502020204030204" pitchFamily="34" charset="0"/>
                <a:cs typeface="Times New Roman" panose="02020603050405020304" pitchFamily="18" charset="0"/>
              </a:rPr>
              <a:t>ichiers images GIF :</a:t>
            </a:r>
            <a:r>
              <a:rPr lang="fr-FR" sz="2400" dirty="0">
                <a:effectLst/>
                <a:latin typeface="F16"/>
                <a:ea typeface="Calibri" panose="020F0502020204030204" pitchFamily="34" charset="0"/>
                <a:cs typeface="Times New Roman" panose="02020603050405020304" pitchFamily="18" charset="0"/>
              </a:rPr>
              <a:t> </a:t>
            </a:r>
          </a:p>
          <a:p>
            <a:pPr marL="800100" lvl="1" indent="-342900" algn="just">
              <a:lnSpc>
                <a:spcPct val="150000"/>
              </a:lnSpc>
              <a:buFont typeface="Wingdings" panose="05000000000000000000" pitchFamily="2" charset="2"/>
              <a:buChar char="ü"/>
            </a:pPr>
            <a:r>
              <a:rPr lang="fr-FR" sz="2400" dirty="0">
                <a:effectLst/>
                <a:latin typeface="F16"/>
                <a:ea typeface="Calibri" panose="020F0502020204030204" pitchFamily="34" charset="0"/>
                <a:cs typeface="Times New Roman" panose="02020603050405020304" pitchFamily="18" charset="0"/>
              </a:rPr>
              <a:t>Graphics Interchange Format (GIF) définit un protocole conçu pour le transfert et l’échange de données graphiques matricielles sous internet  indépendantes du matériel utilisé lors de leur création ou de leur affichage. </a:t>
            </a:r>
          </a:p>
          <a:p>
            <a:pPr lvl="1" algn="just">
              <a:lnSpc>
                <a:spcPct val="150000"/>
              </a:lnSpc>
            </a:pPr>
            <a:endParaRPr lang="fr-FR" sz="2400" dirty="0">
              <a:effectLst/>
              <a:latin typeface="F16"/>
              <a:ea typeface="Calibri" panose="020F0502020204030204" pitchFamily="34" charset="0"/>
              <a:cs typeface="Times New Roman" panose="02020603050405020304" pitchFamily="18" charset="0"/>
            </a:endParaRPr>
          </a:p>
          <a:p>
            <a:pPr marL="800100" lvl="1" indent="-342900" algn="just">
              <a:lnSpc>
                <a:spcPct val="150000"/>
              </a:lnSpc>
              <a:buFont typeface="Wingdings" panose="05000000000000000000" pitchFamily="2" charset="2"/>
              <a:buChar char="ü"/>
            </a:pPr>
            <a:r>
              <a:rPr lang="fr-FR" sz="2400" dirty="0">
                <a:latin typeface="F16"/>
                <a:ea typeface="Calibri" panose="020F0502020204030204" pitchFamily="34" charset="0"/>
                <a:cs typeface="Times New Roman" panose="02020603050405020304" pitchFamily="18" charset="0"/>
              </a:rPr>
              <a:t> </a:t>
            </a:r>
            <a:r>
              <a:rPr lang="fr-FR" sz="2400" dirty="0">
                <a:effectLst/>
                <a:latin typeface="F16"/>
                <a:ea typeface="Calibri" panose="020F0502020204030204" pitchFamily="34" charset="0"/>
                <a:cs typeface="Times New Roman" panose="02020603050405020304" pitchFamily="18" charset="0"/>
              </a:rPr>
              <a:t> Le   GIF a été inventé par CompuServe dans les années 1980  et a été le premier format de fichier d'image compressé  largement utilisé sur Internet. En conséquence, le support pour GIF a été dans les navigateurs Web depuis le début du World Wide Web et reste aujourd'hui toujours un format de fichier très populaire sur Internet.</a:t>
            </a:r>
            <a:endParaRPr lang="fr-FR" sz="2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65759652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04389F95-E237-8D9D-328D-B100F8B3E9F2}"/>
              </a:ext>
            </a:extLst>
          </p:cNvPr>
          <p:cNvSpPr txBox="1"/>
          <p:nvPr/>
        </p:nvSpPr>
        <p:spPr>
          <a:xfrm>
            <a:off x="1346200" y="128953"/>
            <a:ext cx="9245599" cy="1077218"/>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3200" b="1" i="0" u="none" strike="noStrike" kern="1200" cap="none" spc="0" normalizeH="0" baseline="0" noProof="0" dirty="0">
                <a:ln>
                  <a:noFill/>
                </a:ln>
                <a:solidFill>
                  <a:srgbClr val="C00000"/>
                </a:solidFill>
                <a:effectLst/>
                <a:uLnTx/>
                <a:uFillTx/>
                <a:latin typeface="Calibri" panose="020F0502020204030204"/>
                <a:ea typeface="+mn-ea"/>
                <a:cs typeface="+mn-cs"/>
              </a:rPr>
              <a:t>La spécification et la récupération des métadonnées à partir des fichiers : </a:t>
            </a:r>
            <a:r>
              <a:rPr lang="fr-FR" sz="3200" b="1" dirty="0">
                <a:effectLst/>
                <a:latin typeface="F16"/>
                <a:ea typeface="Calibri" panose="020F0502020204030204" pitchFamily="34" charset="0"/>
                <a:cs typeface="Times New Roman" panose="02020603050405020304" pitchFamily="18" charset="0"/>
              </a:rPr>
              <a:t>images </a:t>
            </a:r>
            <a:endParaRPr kumimoji="0" lang="fr-FR" sz="3200" b="1" i="0" u="none" strike="noStrike" kern="1200" cap="none" spc="0" normalizeH="0" baseline="0" noProof="0" dirty="0">
              <a:ln>
                <a:noFill/>
              </a:ln>
              <a:solidFill>
                <a:srgbClr val="C00000"/>
              </a:solidFill>
              <a:effectLst/>
              <a:uLnTx/>
              <a:uFillTx/>
              <a:latin typeface="Calibri" panose="020F0502020204030204"/>
              <a:ea typeface="+mn-ea"/>
              <a:cs typeface="+mn-cs"/>
            </a:endParaRPr>
          </a:p>
        </p:txBody>
      </p:sp>
      <p:sp>
        <p:nvSpPr>
          <p:cNvPr id="5" name="ZoneTexte 4">
            <a:extLst>
              <a:ext uri="{FF2B5EF4-FFF2-40B4-BE49-F238E27FC236}">
                <a16:creationId xmlns:a16="http://schemas.microsoft.com/office/drawing/2014/main" id="{14F51E66-CA8E-A45D-96D6-3E824B76A990}"/>
              </a:ext>
            </a:extLst>
          </p:cNvPr>
          <p:cNvSpPr txBox="1"/>
          <p:nvPr/>
        </p:nvSpPr>
        <p:spPr>
          <a:xfrm>
            <a:off x="71119" y="1131351"/>
            <a:ext cx="11795760" cy="5649239"/>
          </a:xfrm>
          <a:prstGeom prst="rect">
            <a:avLst/>
          </a:prstGeom>
          <a:noFill/>
        </p:spPr>
        <p:txBody>
          <a:bodyPr wrap="square">
            <a:spAutoFit/>
          </a:bodyPr>
          <a:lstStyle/>
          <a:p>
            <a:pPr marL="685800" lvl="1" indent="-228600" algn="just">
              <a:lnSpc>
                <a:spcPct val="150000"/>
              </a:lnSpc>
              <a:buFont typeface="+mj-lt"/>
              <a:buAutoNum type="arabicPeriod"/>
            </a:pPr>
            <a:r>
              <a:rPr lang="fr-FR" sz="2400" b="1" dirty="0">
                <a:effectLst/>
                <a:latin typeface="F16"/>
                <a:ea typeface="Calibri" panose="020F0502020204030204" pitchFamily="34" charset="0"/>
                <a:cs typeface="Times New Roman" panose="02020603050405020304" pitchFamily="18" charset="0"/>
              </a:rPr>
              <a:t> </a:t>
            </a:r>
            <a:r>
              <a:rPr lang="fr-FR" sz="2400" b="1" dirty="0">
                <a:latin typeface="F16"/>
                <a:ea typeface="Calibri" panose="020F0502020204030204" pitchFamily="34" charset="0"/>
                <a:cs typeface="Times New Roman" panose="02020603050405020304" pitchFamily="18" charset="0"/>
              </a:rPr>
              <a:t>F</a:t>
            </a:r>
            <a:r>
              <a:rPr lang="fr-FR" sz="2400" b="1" dirty="0">
                <a:effectLst/>
                <a:latin typeface="F16"/>
                <a:ea typeface="Calibri" panose="020F0502020204030204" pitchFamily="34" charset="0"/>
                <a:cs typeface="Times New Roman" panose="02020603050405020304" pitchFamily="18" charset="0"/>
              </a:rPr>
              <a:t>ichiers images GIF (suite):</a:t>
            </a:r>
            <a:r>
              <a:rPr lang="fr-FR" sz="2400" dirty="0">
                <a:effectLst/>
                <a:latin typeface="F16"/>
                <a:ea typeface="Calibri" panose="020F0502020204030204" pitchFamily="34" charset="0"/>
                <a:cs typeface="Times New Roman" panose="02020603050405020304" pitchFamily="18" charset="0"/>
              </a:rPr>
              <a:t> Spécification </a:t>
            </a:r>
          </a:p>
          <a:p>
            <a:pPr marL="1028700" marR="0" lvl="0" indent="-342900" algn="just" defTabSz="914400" rtl="0" eaLnBrk="1" fontAlgn="auto" latinLnBrk="0" hangingPunct="1">
              <a:lnSpc>
                <a:spcPct val="150000"/>
              </a:lnSpc>
              <a:spcBef>
                <a:spcPts val="0"/>
              </a:spcBef>
              <a:spcAft>
                <a:spcPts val="1000"/>
              </a:spcAft>
              <a:buClrTx/>
              <a:buSzTx/>
              <a:buFont typeface="Wingdings" panose="05000000000000000000" pitchFamily="2" charset="2"/>
              <a:buChar char="ü"/>
              <a:tabLst/>
              <a:defRPr/>
            </a:pPr>
            <a:r>
              <a:rPr kumimoji="0" lang="fr-FR" sz="2400" b="1" i="0" u="none" strike="noStrike" kern="1200" cap="none" spc="0" normalizeH="0" baseline="0" noProof="0" dirty="0">
                <a:ln>
                  <a:noFill/>
                </a:ln>
                <a:solidFill>
                  <a:prstClr val="black"/>
                </a:solidFill>
                <a:effectLst/>
                <a:uLnTx/>
                <a:uFillTx/>
                <a:latin typeface="F16"/>
                <a:ea typeface="Calibri" panose="020F0502020204030204" pitchFamily="34" charset="0"/>
                <a:cs typeface="Times New Roman" panose="02020603050405020304" pitchFamily="18" charset="0"/>
              </a:rPr>
              <a:t> </a:t>
            </a:r>
            <a:r>
              <a:rPr kumimoji="0" lang="fr-FR" sz="2300" b="0" i="0" u="none" strike="noStrike" kern="1200" cap="none" spc="0" normalizeH="0" baseline="0" noProof="0" dirty="0">
                <a:ln>
                  <a:noFill/>
                </a:ln>
                <a:solidFill>
                  <a:prstClr val="black"/>
                </a:solidFill>
                <a:effectLst/>
                <a:uLnTx/>
                <a:uFillTx/>
                <a:latin typeface="F16"/>
                <a:ea typeface="Calibri" panose="020F0502020204030204" pitchFamily="34" charset="0"/>
                <a:cs typeface="Times New Roman" panose="02020603050405020304" pitchFamily="18" charset="0"/>
              </a:rPr>
              <a:t>Le GIF est défini en termes de blocs et de sous-blocs. Les blocs et sous-blocs contiennent des paramètres et des données utilisés dans la production d'un graphique. Un flux de données GIF est une séquence de blocs de protocole et de sous-blocs représentant une collection de graphiques.</a:t>
            </a:r>
            <a:endParaRPr kumimoji="0" lang="fr-FR" sz="23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endParaRPr>
          </a:p>
          <a:p>
            <a:pPr marL="1028700" marR="0" lvl="0" indent="-342900" algn="just" defTabSz="914400" rtl="0" eaLnBrk="1" fontAlgn="auto" latinLnBrk="0" hangingPunct="1">
              <a:lnSpc>
                <a:spcPct val="150000"/>
              </a:lnSpc>
              <a:spcBef>
                <a:spcPts val="0"/>
              </a:spcBef>
              <a:spcAft>
                <a:spcPts val="1000"/>
              </a:spcAft>
              <a:buClrTx/>
              <a:buSzTx/>
              <a:buFont typeface="Wingdings" panose="05000000000000000000" pitchFamily="2" charset="2"/>
              <a:buChar char="ü"/>
              <a:tabLst/>
              <a:defRPr/>
            </a:pPr>
            <a:r>
              <a:rPr kumimoji="0" lang="fr-FR" sz="2300" b="0" i="0" u="none" strike="noStrike" kern="1200" cap="none" spc="0" normalizeH="0" baseline="0" noProof="0" dirty="0">
                <a:ln>
                  <a:noFill/>
                </a:ln>
                <a:solidFill>
                  <a:prstClr val="black"/>
                </a:solidFill>
                <a:effectLst/>
                <a:uLnTx/>
                <a:uFillTx/>
                <a:latin typeface="F16"/>
                <a:ea typeface="Calibri" panose="020F0502020204030204" pitchFamily="34" charset="0"/>
                <a:cs typeface="Times New Roman" panose="02020603050405020304" pitchFamily="18" charset="0"/>
              </a:rPr>
              <a:t>     Les blocs peuvent être divisés en trois catégories: Control, Graphics-Rendering et </a:t>
            </a:r>
            <a:r>
              <a:rPr kumimoji="0" lang="fr-FR" sz="2300" b="0" i="0" u="none" strike="noStrike" kern="1200" cap="none" spc="0" normalizeH="0" baseline="0" noProof="0" dirty="0" err="1">
                <a:ln>
                  <a:noFill/>
                </a:ln>
                <a:solidFill>
                  <a:prstClr val="black"/>
                </a:solidFill>
                <a:effectLst/>
                <a:uLnTx/>
                <a:uFillTx/>
                <a:latin typeface="F16"/>
                <a:ea typeface="Calibri" panose="020F0502020204030204" pitchFamily="34" charset="0"/>
                <a:cs typeface="Times New Roman" panose="02020603050405020304" pitchFamily="18" charset="0"/>
              </a:rPr>
              <a:t>Special</a:t>
            </a:r>
            <a:r>
              <a:rPr kumimoji="0" lang="fr-FR" sz="2300" b="0" i="0" u="none" strike="noStrike" kern="1200" cap="none" spc="0" normalizeH="0" baseline="0" noProof="0" dirty="0">
                <a:ln>
                  <a:noFill/>
                </a:ln>
                <a:solidFill>
                  <a:prstClr val="black"/>
                </a:solidFill>
                <a:effectLst/>
                <a:uLnTx/>
                <a:uFillTx/>
                <a:latin typeface="F16"/>
                <a:ea typeface="Calibri" panose="020F0502020204030204" pitchFamily="34" charset="0"/>
                <a:cs typeface="Times New Roman" panose="02020603050405020304" pitchFamily="18" charset="0"/>
              </a:rPr>
              <a:t> </a:t>
            </a:r>
            <a:r>
              <a:rPr kumimoji="0" lang="fr-FR" sz="2300" b="0" i="0" u="none" strike="noStrike" kern="1200" cap="none" spc="0" normalizeH="0" baseline="0" noProof="0" dirty="0" err="1">
                <a:ln>
                  <a:noFill/>
                </a:ln>
                <a:solidFill>
                  <a:prstClr val="black"/>
                </a:solidFill>
                <a:effectLst/>
                <a:uLnTx/>
                <a:uFillTx/>
                <a:latin typeface="F16"/>
                <a:ea typeface="Calibri" panose="020F0502020204030204" pitchFamily="34" charset="0"/>
                <a:cs typeface="Times New Roman" panose="02020603050405020304" pitchFamily="18" charset="0"/>
              </a:rPr>
              <a:t>Purpose</a:t>
            </a:r>
            <a:r>
              <a:rPr kumimoji="0" lang="fr-FR" sz="2300" b="0" i="0" u="none" strike="noStrike" kern="1200" cap="none" spc="0" normalizeH="0" baseline="0" noProof="0" dirty="0">
                <a:ln>
                  <a:noFill/>
                </a:ln>
                <a:solidFill>
                  <a:prstClr val="black"/>
                </a:solidFill>
                <a:effectLst/>
                <a:uLnTx/>
                <a:uFillTx/>
                <a:latin typeface="F16"/>
                <a:ea typeface="Calibri" panose="020F0502020204030204" pitchFamily="34" charset="0"/>
                <a:cs typeface="Times New Roman" panose="02020603050405020304" pitchFamily="18" charset="0"/>
              </a:rPr>
              <a:t>.</a:t>
            </a:r>
            <a:r>
              <a:rPr kumimoji="0" lang="fr-FR" sz="2300" b="0" i="0" u="none" strike="noStrike" kern="1200" cap="none" spc="0" normalizeH="0" baseline="0" noProof="0" dirty="0">
                <a:ln>
                  <a:noFill/>
                </a:ln>
                <a:solidFill>
                  <a:prstClr val="black"/>
                </a:solidFill>
                <a:effectLst/>
                <a:uLnTx/>
                <a:uFillTx/>
                <a:latin typeface="F16"/>
                <a:ea typeface="Calibri" panose="020F0502020204030204" pitchFamily="34" charset="0"/>
                <a:cs typeface="Arial" panose="020B0604020202020204" pitchFamily="34" charset="0"/>
              </a:rPr>
              <a:t> </a:t>
            </a:r>
            <a:r>
              <a:rPr kumimoji="0" lang="fr-FR" sz="2300" b="0" i="0" u="none" strike="noStrike" kern="1200" cap="none" spc="0" normalizeH="0" baseline="0" noProof="0" dirty="0">
                <a:ln>
                  <a:noFill/>
                </a:ln>
                <a:solidFill>
                  <a:prstClr val="black"/>
                </a:solidFill>
                <a:effectLst/>
                <a:uLnTx/>
                <a:uFillTx/>
                <a:latin typeface="F16"/>
                <a:ea typeface="Calibri" panose="020F0502020204030204" pitchFamily="34" charset="0"/>
                <a:cs typeface="Times New Roman" panose="02020603050405020304" pitchFamily="18" charset="0"/>
              </a:rPr>
              <a:t>Les extensions peuvent être trouvées dans la catégorie </a:t>
            </a:r>
            <a:r>
              <a:rPr kumimoji="0" lang="fr-FR" sz="2300" b="0" i="0" u="none" strike="noStrike" kern="1200" cap="none" spc="0" normalizeH="0" baseline="0" noProof="0" dirty="0" err="1">
                <a:ln>
                  <a:noFill/>
                </a:ln>
                <a:solidFill>
                  <a:prstClr val="black"/>
                </a:solidFill>
                <a:effectLst/>
                <a:uLnTx/>
                <a:uFillTx/>
                <a:latin typeface="F16"/>
                <a:ea typeface="Calibri" panose="020F0502020204030204" pitchFamily="34" charset="0"/>
                <a:cs typeface="Times New Roman" panose="02020603050405020304" pitchFamily="18" charset="0"/>
              </a:rPr>
              <a:t>Special</a:t>
            </a:r>
            <a:r>
              <a:rPr kumimoji="0" lang="fr-FR" sz="2300" b="0" i="0" u="none" strike="noStrike" kern="1200" cap="none" spc="0" normalizeH="0" baseline="0" noProof="0" dirty="0">
                <a:ln>
                  <a:noFill/>
                </a:ln>
                <a:solidFill>
                  <a:prstClr val="black"/>
                </a:solidFill>
                <a:effectLst/>
                <a:uLnTx/>
                <a:uFillTx/>
                <a:latin typeface="F16"/>
                <a:ea typeface="Calibri" panose="020F0502020204030204" pitchFamily="34" charset="0"/>
                <a:cs typeface="Times New Roman" panose="02020603050405020304" pitchFamily="18" charset="0"/>
              </a:rPr>
              <a:t> </a:t>
            </a:r>
            <a:r>
              <a:rPr kumimoji="0" lang="fr-FR" sz="2300" b="0" i="0" u="none" strike="noStrike" kern="1200" cap="none" spc="0" normalizeH="0" baseline="0" noProof="0" dirty="0" err="1">
                <a:ln>
                  <a:noFill/>
                </a:ln>
                <a:solidFill>
                  <a:prstClr val="black"/>
                </a:solidFill>
                <a:effectLst/>
                <a:uLnTx/>
                <a:uFillTx/>
                <a:latin typeface="F16"/>
                <a:ea typeface="Calibri" panose="020F0502020204030204" pitchFamily="34" charset="0"/>
                <a:cs typeface="Times New Roman" panose="02020603050405020304" pitchFamily="18" charset="0"/>
              </a:rPr>
              <a:t>Purpose</a:t>
            </a:r>
            <a:r>
              <a:rPr kumimoji="0" lang="fr-FR" sz="2300" b="0" i="0" u="none" strike="noStrike" kern="1200" cap="none" spc="0" normalizeH="0" baseline="0" noProof="0" dirty="0">
                <a:ln>
                  <a:noFill/>
                </a:ln>
                <a:solidFill>
                  <a:prstClr val="black"/>
                </a:solidFill>
                <a:effectLst/>
                <a:uLnTx/>
                <a:uFillTx/>
                <a:latin typeface="F16"/>
                <a:ea typeface="Calibri" panose="020F0502020204030204" pitchFamily="34" charset="0"/>
                <a:cs typeface="Times New Roman" panose="02020603050405020304" pitchFamily="18" charset="0"/>
              </a:rPr>
              <a:t>. </a:t>
            </a:r>
          </a:p>
          <a:p>
            <a:pPr marL="1028700" marR="0" lvl="0" indent="-342900" algn="just" defTabSz="914400" rtl="0" eaLnBrk="1" fontAlgn="auto" latinLnBrk="0" hangingPunct="1">
              <a:lnSpc>
                <a:spcPct val="150000"/>
              </a:lnSpc>
              <a:spcBef>
                <a:spcPts val="0"/>
              </a:spcBef>
              <a:spcAft>
                <a:spcPts val="1000"/>
              </a:spcAft>
              <a:buClrTx/>
              <a:buSzTx/>
              <a:buFont typeface="Wingdings" panose="05000000000000000000" pitchFamily="2" charset="2"/>
              <a:buChar char="ü"/>
              <a:tabLst/>
              <a:defRPr/>
            </a:pPr>
            <a:r>
              <a:rPr lang="fr-FR" sz="2300" dirty="0">
                <a:effectLst/>
                <a:latin typeface="F16"/>
                <a:ea typeface="Calibri" panose="020F0502020204030204" pitchFamily="34" charset="0"/>
                <a:cs typeface="Times New Roman" panose="02020603050405020304" pitchFamily="18" charset="0"/>
              </a:rPr>
              <a:t> Les fichiers GIF possèdent des métadonnées limitées. Toutefois, les cibles de métadonnées les plus utiles dans un fichier GIF est l'extension de commentaire et est l'extension de l’application.  </a:t>
            </a:r>
            <a:endParaRPr lang="fr-FR" sz="23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24474599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04389F95-E237-8D9D-328D-B100F8B3E9F2}"/>
              </a:ext>
            </a:extLst>
          </p:cNvPr>
          <p:cNvSpPr txBox="1"/>
          <p:nvPr/>
        </p:nvSpPr>
        <p:spPr>
          <a:xfrm>
            <a:off x="1346200" y="128953"/>
            <a:ext cx="9245599" cy="1077218"/>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3200" b="1" i="0" u="none" strike="noStrike" kern="1200" cap="none" spc="0" normalizeH="0" baseline="0" noProof="0" dirty="0">
                <a:ln>
                  <a:noFill/>
                </a:ln>
                <a:solidFill>
                  <a:srgbClr val="C00000"/>
                </a:solidFill>
                <a:effectLst/>
                <a:uLnTx/>
                <a:uFillTx/>
                <a:latin typeface="Calibri" panose="020F0502020204030204"/>
                <a:ea typeface="+mn-ea"/>
                <a:cs typeface="+mn-cs"/>
              </a:rPr>
              <a:t>La spécification et la récupération des métadonnées à partir des fichiers : </a:t>
            </a:r>
            <a:r>
              <a:rPr lang="fr-FR" sz="3200" b="1" dirty="0">
                <a:effectLst/>
                <a:latin typeface="F16"/>
                <a:ea typeface="Calibri" panose="020F0502020204030204" pitchFamily="34" charset="0"/>
                <a:cs typeface="Times New Roman" panose="02020603050405020304" pitchFamily="18" charset="0"/>
              </a:rPr>
              <a:t>images </a:t>
            </a:r>
            <a:endParaRPr kumimoji="0" lang="fr-FR" sz="3200" b="1" i="0" u="none" strike="noStrike" kern="1200" cap="none" spc="0" normalizeH="0" baseline="0" noProof="0" dirty="0">
              <a:ln>
                <a:noFill/>
              </a:ln>
              <a:solidFill>
                <a:srgbClr val="C00000"/>
              </a:solidFill>
              <a:effectLst/>
              <a:uLnTx/>
              <a:uFillTx/>
              <a:latin typeface="Calibri" panose="020F0502020204030204"/>
              <a:ea typeface="+mn-ea"/>
              <a:cs typeface="+mn-cs"/>
            </a:endParaRPr>
          </a:p>
        </p:txBody>
      </p:sp>
      <p:sp>
        <p:nvSpPr>
          <p:cNvPr id="4" name="ZoneTexte 3">
            <a:extLst>
              <a:ext uri="{FF2B5EF4-FFF2-40B4-BE49-F238E27FC236}">
                <a16:creationId xmlns:a16="http://schemas.microsoft.com/office/drawing/2014/main" id="{3313036E-F55D-3840-6D07-835E5BCAD164}"/>
              </a:ext>
            </a:extLst>
          </p:cNvPr>
          <p:cNvSpPr txBox="1"/>
          <p:nvPr/>
        </p:nvSpPr>
        <p:spPr>
          <a:xfrm>
            <a:off x="121920" y="1660834"/>
            <a:ext cx="11247120" cy="1687963"/>
          </a:xfrm>
          <a:prstGeom prst="rect">
            <a:avLst/>
          </a:prstGeom>
          <a:noFill/>
        </p:spPr>
        <p:txBody>
          <a:bodyPr wrap="square">
            <a:spAutoFit/>
          </a:bodyPr>
          <a:lstStyle/>
          <a:p>
            <a:pPr marL="1143000" lvl="2" indent="-228600" algn="just" rtl="0">
              <a:lnSpc>
                <a:spcPct val="150000"/>
              </a:lnSpc>
              <a:buFont typeface="+mj-lt"/>
              <a:buAutoNum type="arabicPeriod"/>
            </a:pPr>
            <a:r>
              <a:rPr lang="fr-FR" sz="2400" b="1" dirty="0">
                <a:effectLst/>
                <a:latin typeface="Times New Roman" panose="02020603050405020304" pitchFamily="18" charset="0"/>
                <a:ea typeface="Calibri" panose="020F0502020204030204" pitchFamily="34" charset="0"/>
                <a:cs typeface="Times New Roman" panose="02020603050405020304" pitchFamily="18" charset="0"/>
              </a:rPr>
              <a:t>Outils d’extraction des métadonnées a partir d’une image GIF :</a:t>
            </a:r>
            <a:endParaRPr lang="fr-FR"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800100" indent="-342900" algn="just">
              <a:lnSpc>
                <a:spcPct val="150000"/>
              </a:lnSpc>
              <a:spcAft>
                <a:spcPts val="1000"/>
              </a:spcAft>
              <a:buFont typeface="Wingdings" panose="05000000000000000000" pitchFamily="2" charset="2"/>
              <a:buChar char="ü"/>
            </a:pPr>
            <a:r>
              <a:rPr lang="fr-FR" sz="2400" dirty="0">
                <a:effectLst/>
                <a:latin typeface="Times New Roman" panose="02020603050405020304" pitchFamily="18" charset="0"/>
                <a:ea typeface="Calibri" panose="020F0502020204030204" pitchFamily="34" charset="0"/>
                <a:cs typeface="Times New Roman" panose="02020603050405020304" pitchFamily="18" charset="0"/>
              </a:rPr>
              <a:t>    L'outil d'extraction de métadonnées open source, </a:t>
            </a:r>
            <a:r>
              <a:rPr lang="fr-FR" sz="2400" dirty="0" err="1">
                <a:effectLst/>
                <a:latin typeface="Times New Roman" panose="02020603050405020304" pitchFamily="18" charset="0"/>
                <a:ea typeface="Calibri" panose="020F0502020204030204" pitchFamily="34" charset="0"/>
                <a:cs typeface="Times New Roman" panose="02020603050405020304" pitchFamily="18" charset="0"/>
              </a:rPr>
              <a:t>libextractor</a:t>
            </a:r>
            <a:r>
              <a:rPr lang="fr-FR" sz="2400" dirty="0">
                <a:effectLst/>
                <a:latin typeface="Times New Roman" panose="02020603050405020304" pitchFamily="18" charset="0"/>
                <a:ea typeface="Calibri" panose="020F0502020204030204" pitchFamily="34" charset="0"/>
                <a:cs typeface="Times New Roman" panose="02020603050405020304" pitchFamily="18" charset="0"/>
              </a:rPr>
              <a:t>, fournit un moyen d’extraction de métadonnées à partir de fichiers GIF.</a:t>
            </a:r>
          </a:p>
        </p:txBody>
      </p:sp>
    </p:spTree>
    <p:extLst>
      <p:ext uri="{BB962C8B-B14F-4D97-AF65-F5344CB8AC3E}">
        <p14:creationId xmlns:p14="http://schemas.microsoft.com/office/powerpoint/2010/main" val="310176261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04389F95-E237-8D9D-328D-B100F8B3E9F2}"/>
              </a:ext>
            </a:extLst>
          </p:cNvPr>
          <p:cNvSpPr txBox="1"/>
          <p:nvPr/>
        </p:nvSpPr>
        <p:spPr>
          <a:xfrm>
            <a:off x="1346200" y="27353"/>
            <a:ext cx="9245599" cy="1077218"/>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3200" b="1" i="0" u="none" strike="noStrike" kern="1200" cap="none" spc="0" normalizeH="0" baseline="0" noProof="0" dirty="0">
                <a:ln>
                  <a:noFill/>
                </a:ln>
                <a:solidFill>
                  <a:srgbClr val="C00000"/>
                </a:solidFill>
                <a:effectLst/>
                <a:uLnTx/>
                <a:uFillTx/>
                <a:latin typeface="Calibri" panose="020F0502020204030204"/>
                <a:ea typeface="+mn-ea"/>
                <a:cs typeface="+mn-cs"/>
              </a:rPr>
              <a:t>La spécification et la récupération des métadonnées à partir des fichiers : </a:t>
            </a:r>
            <a:r>
              <a:rPr kumimoji="0" lang="fr-FR" sz="3200" b="1" i="0" u="none" strike="noStrike" kern="1200" cap="none" spc="0" normalizeH="0" baseline="0" noProof="0" dirty="0">
                <a:ln>
                  <a:noFill/>
                </a:ln>
                <a:solidFill>
                  <a:prstClr val="black"/>
                </a:solidFill>
                <a:effectLst/>
                <a:uLnTx/>
                <a:uFillTx/>
                <a:latin typeface="F16"/>
                <a:ea typeface="Calibri" panose="020F0502020204030204" pitchFamily="34" charset="0"/>
                <a:cs typeface="Times New Roman" panose="02020603050405020304" pitchFamily="18" charset="0"/>
              </a:rPr>
              <a:t>images </a:t>
            </a:r>
            <a:endParaRPr kumimoji="0" lang="fr-FR" sz="3200" b="1" i="0" u="none" strike="noStrike" kern="1200" cap="none" spc="0" normalizeH="0" baseline="0" noProof="0" dirty="0">
              <a:ln>
                <a:noFill/>
              </a:ln>
              <a:solidFill>
                <a:srgbClr val="C00000"/>
              </a:solidFill>
              <a:effectLst/>
              <a:uLnTx/>
              <a:uFillTx/>
              <a:latin typeface="Calibri" panose="020F0502020204030204"/>
              <a:ea typeface="+mn-ea"/>
              <a:cs typeface="+mn-cs"/>
            </a:endParaRPr>
          </a:p>
        </p:txBody>
      </p:sp>
      <p:sp>
        <p:nvSpPr>
          <p:cNvPr id="11" name="ZoneTexte 10">
            <a:extLst>
              <a:ext uri="{FF2B5EF4-FFF2-40B4-BE49-F238E27FC236}">
                <a16:creationId xmlns:a16="http://schemas.microsoft.com/office/drawing/2014/main" id="{6C6D5DDC-E46D-1B70-412F-07431FF97638}"/>
              </a:ext>
            </a:extLst>
          </p:cNvPr>
          <p:cNvSpPr txBox="1"/>
          <p:nvPr/>
        </p:nvSpPr>
        <p:spPr>
          <a:xfrm>
            <a:off x="568960" y="1072942"/>
            <a:ext cx="11206480" cy="5632311"/>
          </a:xfrm>
          <a:prstGeom prst="rect">
            <a:avLst/>
          </a:prstGeom>
          <a:noFill/>
        </p:spPr>
        <p:txBody>
          <a:bodyPr wrap="square">
            <a:spAutoFit/>
          </a:bodyPr>
          <a:lstStyle/>
          <a:p>
            <a:pPr algn="just"/>
            <a:r>
              <a:rPr lang="fr-FR" sz="2400" dirty="0">
                <a:effectLst/>
                <a:latin typeface="Times New Roman" panose="02020603050405020304" pitchFamily="18" charset="0"/>
                <a:ea typeface="Calibri" panose="020F0502020204030204" pitchFamily="34" charset="0"/>
                <a:cs typeface="Times New Roman" panose="02020603050405020304" pitchFamily="18" charset="0"/>
              </a:rPr>
              <a:t>2. </a:t>
            </a:r>
            <a:r>
              <a:rPr lang="fr-FR" sz="2400" b="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Fichiers images JPEG  : </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JPEG </a:t>
            </a:r>
            <a:r>
              <a:rPr lang="fr-FR" sz="2400" dirty="0">
                <a:effectLst/>
                <a:latin typeface="Times New Roman" panose="02020603050405020304" pitchFamily="18" charset="0"/>
                <a:ea typeface="Calibri" panose="020F0502020204030204" pitchFamily="34" charset="0"/>
                <a:cs typeface="Times New Roman" panose="02020603050405020304" pitchFamily="18" charset="0"/>
              </a:rPr>
              <a:t>est le format de fichier le plus populaire aujourd'hui pour la représentation des photographies numériques. La plupart des appareils photo numériques, sinon tous, prennent directement en charge le format </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J</a:t>
            </a:r>
            <a:r>
              <a:rPr lang="fr-FR" sz="2400" dirty="0" err="1">
                <a:effectLst/>
                <a:latin typeface="Times New Roman" panose="02020603050405020304" pitchFamily="18" charset="0"/>
                <a:ea typeface="Calibri" panose="020F0502020204030204" pitchFamily="34" charset="0"/>
                <a:cs typeface="Times New Roman" panose="02020603050405020304" pitchFamily="18" charset="0"/>
              </a:rPr>
              <a:t>peg</a:t>
            </a:r>
            <a:r>
              <a:rPr lang="fr-FR" sz="2400" dirty="0">
                <a:effectLst/>
                <a:latin typeface="Times New Roman" panose="02020603050405020304" pitchFamily="18" charset="0"/>
                <a:ea typeface="Calibri" panose="020F0502020204030204" pitchFamily="34" charset="0"/>
                <a:cs typeface="Times New Roman" panose="02020603050405020304" pitchFamily="18" charset="0"/>
              </a:rPr>
              <a:t>. Les Jpeg sont largement distribués sur le World Wide Web</a:t>
            </a:r>
          </a:p>
          <a:p>
            <a:pPr algn="just"/>
            <a:endParaRPr lang="fr-FR"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indent="-342900" algn="just">
              <a:buFont typeface="Wingdings" panose="05000000000000000000" pitchFamily="2" charset="2"/>
              <a:buChar char="ü"/>
            </a:pPr>
            <a:r>
              <a:rPr lang="fr-FR" sz="2400" dirty="0">
                <a:latin typeface="Times New Roman" panose="02020603050405020304" pitchFamily="18" charset="0"/>
                <a:ea typeface="Calibri" panose="020F0502020204030204" pitchFamily="34" charset="0"/>
                <a:cs typeface="Times New Roman" panose="02020603050405020304" pitchFamily="18" charset="0"/>
              </a:rPr>
              <a:t> </a:t>
            </a:r>
            <a:r>
              <a:rPr lang="fr-FR" sz="2400" dirty="0">
                <a:solidFill>
                  <a:prstClr val="black"/>
                </a:solidFill>
                <a:latin typeface="Times New Roman" panose="02020603050405020304" pitchFamily="18" charset="0"/>
                <a:cs typeface="Times New Roman" panose="02020603050405020304" pitchFamily="18" charset="0"/>
              </a:rPr>
              <a:t>Métadonnées dans le fichier JPEG :  Les images jpeg sont riches en métadonnées. Parmi les normes populaires pour la spécification des métadonnées</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dans le format d’images Jpeg</a:t>
            </a:r>
            <a:r>
              <a:rPr lang="fr-FR" sz="2400" dirty="0">
                <a:solidFill>
                  <a:prstClr val="black"/>
                </a:solidFill>
                <a:latin typeface="Times New Roman" panose="02020603050405020304" pitchFamily="18" charset="0"/>
                <a:cs typeface="Times New Roman" panose="02020603050405020304" pitchFamily="18" charset="0"/>
              </a:rPr>
              <a:t>  on trouve :</a:t>
            </a:r>
          </a:p>
          <a:p>
            <a:pPr algn="just"/>
            <a:endParaRPr lang="fr-FR" sz="2400" dirty="0">
              <a:solidFill>
                <a:prstClr val="black"/>
              </a:solidFill>
              <a:latin typeface="Times New Roman" panose="02020603050405020304" pitchFamily="18" charset="0"/>
              <a:cs typeface="Times New Roman" panose="02020603050405020304" pitchFamily="18" charset="0"/>
            </a:endParaRPr>
          </a:p>
          <a:p>
            <a:pPr marL="1257300" lvl="2" indent="-342900" algn="just">
              <a:buFont typeface="Wingdings" panose="05000000000000000000" pitchFamily="2" charset="2"/>
              <a:buChar char="§"/>
            </a:pPr>
            <a:r>
              <a:rPr lang="fr-FR" sz="2400" dirty="0">
                <a:solidFill>
                  <a:prstClr val="black"/>
                </a:solidFill>
                <a:latin typeface="Times New Roman" panose="02020603050405020304" pitchFamily="18" charset="0"/>
                <a:cs typeface="Times New Roman" panose="02020603050405020304" pitchFamily="18" charset="0"/>
              </a:rPr>
              <a:t>La spécification EXIF ​​(</a:t>
            </a:r>
            <a:r>
              <a:rPr lang="fr-FR" sz="2400" dirty="0" err="1">
                <a:solidFill>
                  <a:prstClr val="black"/>
                </a:solidFill>
                <a:latin typeface="Times New Roman" panose="02020603050405020304" pitchFamily="18" charset="0"/>
                <a:cs typeface="Times New Roman" panose="02020603050405020304" pitchFamily="18" charset="0"/>
              </a:rPr>
              <a:t>Exchangeable</a:t>
            </a:r>
            <a:r>
              <a:rPr lang="fr-FR" sz="2400" dirty="0">
                <a:solidFill>
                  <a:prstClr val="black"/>
                </a:solidFill>
                <a:latin typeface="Times New Roman" panose="02020603050405020304" pitchFamily="18" charset="0"/>
                <a:cs typeface="Times New Roman" panose="02020603050405020304" pitchFamily="18" charset="0"/>
              </a:rPr>
              <a:t> Image File), créée par l'Association japonaise des industries de l'électronique et des technologies de l'information (JEITA).</a:t>
            </a:r>
          </a:p>
          <a:p>
            <a:pPr marL="1257300" lvl="2" indent="-342900" algn="just">
              <a:buFont typeface="Wingdings" panose="05000000000000000000" pitchFamily="2" charset="2"/>
              <a:buChar char="§"/>
            </a:pPr>
            <a:r>
              <a:rPr lang="fr-FR" sz="2400" dirty="0">
                <a:solidFill>
                  <a:prstClr val="black"/>
                </a:solidFill>
                <a:latin typeface="Times New Roman" panose="02020603050405020304" pitchFamily="18" charset="0"/>
                <a:cs typeface="Times New Roman" panose="02020603050405020304" pitchFamily="18" charset="0"/>
              </a:rPr>
              <a:t> </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La spécification IPTC : </a:t>
            </a:r>
            <a:r>
              <a:rPr lang="fr-FR" sz="2400" dirty="0">
                <a:solidFill>
                  <a:prstClr val="black"/>
                </a:solidFill>
                <a:latin typeface="Times New Roman" panose="02020603050405020304" pitchFamily="18" charset="0"/>
                <a:cs typeface="Times New Roman" panose="02020603050405020304" pitchFamily="18" charset="0"/>
              </a:rPr>
              <a:t>Les segments de métadonnées définis par le Conseil international des télécommunications de la presse (IPTC) </a:t>
            </a:r>
          </a:p>
          <a:p>
            <a:pPr marL="1257300" lvl="2" indent="-342900" algn="just">
              <a:buFont typeface="Wingdings" panose="05000000000000000000" pitchFamily="2" charset="2"/>
              <a:buChar char="§"/>
            </a:pPr>
            <a:r>
              <a:rPr lang="fr-FR" sz="2400" dirty="0">
                <a:solidFill>
                  <a:prstClr val="black"/>
                </a:solidFill>
                <a:latin typeface="Times New Roman" panose="02020603050405020304" pitchFamily="18" charset="0"/>
                <a:cs typeface="Times New Roman" panose="02020603050405020304" pitchFamily="18" charset="0"/>
              </a:rPr>
              <a:t>La spécification XMP  d ’Adobe </a:t>
            </a:r>
            <a:r>
              <a:rPr lang="fr-FR" sz="2400" dirty="0" err="1">
                <a:solidFill>
                  <a:prstClr val="black"/>
                </a:solidFill>
                <a:latin typeface="Times New Roman" panose="02020603050405020304" pitchFamily="18" charset="0"/>
                <a:cs typeface="Times New Roman" panose="02020603050405020304" pitchFamily="18" charset="0"/>
              </a:rPr>
              <a:t>Systems</a:t>
            </a:r>
            <a:r>
              <a:rPr lang="fr-FR" sz="2400" dirty="0">
                <a:solidFill>
                  <a:prstClr val="black"/>
                </a:solidFill>
                <a:latin typeface="Times New Roman" panose="02020603050405020304" pitchFamily="18" charset="0"/>
                <a:cs typeface="Times New Roman" panose="02020603050405020304" pitchFamily="18" charset="0"/>
              </a:rPr>
              <a:t>.</a:t>
            </a:r>
            <a:endParaRPr lang="fr-F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9280728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04389F95-E237-8D9D-328D-B100F8B3E9F2}"/>
              </a:ext>
            </a:extLst>
          </p:cNvPr>
          <p:cNvSpPr txBox="1"/>
          <p:nvPr/>
        </p:nvSpPr>
        <p:spPr>
          <a:xfrm>
            <a:off x="1346200" y="57833"/>
            <a:ext cx="9245599" cy="1077218"/>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3200" b="1" i="0" u="none" strike="noStrike" kern="1200" cap="none" spc="0" normalizeH="0" baseline="0" noProof="0" dirty="0">
                <a:ln>
                  <a:noFill/>
                </a:ln>
                <a:solidFill>
                  <a:srgbClr val="C00000"/>
                </a:solidFill>
                <a:effectLst/>
                <a:uLnTx/>
                <a:uFillTx/>
                <a:latin typeface="Calibri" panose="020F0502020204030204"/>
                <a:ea typeface="+mn-ea"/>
                <a:cs typeface="+mn-cs"/>
              </a:rPr>
              <a:t>La spécification et la récupération des métadonnées à partir des fichiers : </a:t>
            </a:r>
            <a:r>
              <a:rPr kumimoji="0" lang="fr-FR" sz="3200" b="1" i="0" u="none" strike="noStrike" kern="1200" cap="none" spc="0" normalizeH="0" baseline="0" noProof="0" dirty="0">
                <a:ln>
                  <a:noFill/>
                </a:ln>
                <a:solidFill>
                  <a:prstClr val="black"/>
                </a:solidFill>
                <a:effectLst/>
                <a:uLnTx/>
                <a:uFillTx/>
                <a:latin typeface="F16"/>
                <a:ea typeface="Calibri" panose="020F0502020204030204" pitchFamily="34" charset="0"/>
                <a:cs typeface="Times New Roman" panose="02020603050405020304" pitchFamily="18" charset="0"/>
              </a:rPr>
              <a:t>images </a:t>
            </a:r>
            <a:endParaRPr kumimoji="0" lang="fr-FR" sz="3200" b="1" i="0" u="none" strike="noStrike" kern="1200" cap="none" spc="0" normalizeH="0" baseline="0" noProof="0" dirty="0">
              <a:ln>
                <a:noFill/>
              </a:ln>
              <a:solidFill>
                <a:srgbClr val="C00000"/>
              </a:solidFill>
              <a:effectLst/>
              <a:uLnTx/>
              <a:uFillTx/>
              <a:latin typeface="Calibri" panose="020F0502020204030204"/>
              <a:ea typeface="+mn-ea"/>
              <a:cs typeface="+mn-cs"/>
            </a:endParaRPr>
          </a:p>
        </p:txBody>
      </p:sp>
      <p:sp>
        <p:nvSpPr>
          <p:cNvPr id="11" name="ZoneTexte 10">
            <a:extLst>
              <a:ext uri="{FF2B5EF4-FFF2-40B4-BE49-F238E27FC236}">
                <a16:creationId xmlns:a16="http://schemas.microsoft.com/office/drawing/2014/main" id="{6C6D5DDC-E46D-1B70-412F-07431FF97638}"/>
              </a:ext>
            </a:extLst>
          </p:cNvPr>
          <p:cNvSpPr txBox="1"/>
          <p:nvPr/>
        </p:nvSpPr>
        <p:spPr>
          <a:xfrm>
            <a:off x="640080" y="991662"/>
            <a:ext cx="10911840" cy="5104282"/>
          </a:xfrm>
          <a:prstGeom prst="rect">
            <a:avLst/>
          </a:prstGeom>
          <a:noFill/>
        </p:spPr>
        <p:txBody>
          <a:bodyPr wrap="square">
            <a:spAutoFit/>
          </a:bodyPr>
          <a:lstStyle/>
          <a:p>
            <a:pPr algn="just"/>
            <a:r>
              <a:rPr lang="fr-FR" sz="2400" dirty="0">
                <a:effectLst/>
                <a:latin typeface="Times New Roman" panose="02020603050405020304" pitchFamily="18" charset="0"/>
                <a:ea typeface="Calibri" panose="020F0502020204030204" pitchFamily="34" charset="0"/>
                <a:cs typeface="Times New Roman" panose="02020603050405020304" pitchFamily="18" charset="0"/>
              </a:rPr>
              <a:t>2. </a:t>
            </a:r>
            <a:r>
              <a:rPr lang="fr-FR" sz="2400" b="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Fichiers images JPEG (suite) :</a:t>
            </a:r>
          </a:p>
          <a:p>
            <a:pPr algn="just"/>
            <a:endParaRPr lang="fr-FR" sz="2400" b="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800100" lvl="1" indent="-342900" algn="just">
              <a:lnSpc>
                <a:spcPct val="150000"/>
              </a:lnSpc>
              <a:buFont typeface="Wingdings" panose="05000000000000000000" pitchFamily="2" charset="2"/>
              <a:buChar char="q"/>
            </a:pPr>
            <a:r>
              <a:rPr lang="fr-FR" sz="2400" b="1" dirty="0">
                <a:solidFill>
                  <a:srgbClr val="C00000"/>
                </a:solidFill>
                <a:latin typeface="Times New Roman" panose="02020603050405020304" pitchFamily="18" charset="0"/>
                <a:cs typeface="Times New Roman" panose="02020603050405020304" pitchFamily="18" charset="0"/>
              </a:rPr>
              <a:t>La spécification EXIF ​​: </a:t>
            </a:r>
            <a:r>
              <a:rPr lang="fr-FR" sz="2400" dirty="0">
                <a:effectLst/>
                <a:latin typeface="Times New Roman" panose="02020603050405020304" pitchFamily="18" charset="0"/>
                <a:ea typeface="Calibri" panose="020F0502020204030204" pitchFamily="34" charset="0"/>
                <a:cs typeface="Times New Roman" panose="02020603050405020304" pitchFamily="18" charset="0"/>
              </a:rPr>
              <a:t>Les métadonnées EXIF sont des informations contenues dans des fichiers image (jpeg généralement), qui permettent de fournir des informations techniques sur un cliché, notamment les paramètres de l'appareil photographique :</a:t>
            </a:r>
          </a:p>
          <a:p>
            <a:pPr marL="914400" lvl="1" algn="just">
              <a:lnSpc>
                <a:spcPct val="150000"/>
              </a:lnSpc>
            </a:pPr>
            <a:endParaRPr lang="fr-FR"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1257300" lvl="1" indent="-342900" algn="just">
              <a:lnSpc>
                <a:spcPct val="150000"/>
              </a:lnSpc>
              <a:spcAft>
                <a:spcPts val="1000"/>
              </a:spcAft>
              <a:buFont typeface="Wingdings" panose="05000000000000000000" pitchFamily="2" charset="2"/>
              <a:buChar char="ü"/>
            </a:pPr>
            <a:r>
              <a:rPr lang="fr-FR" sz="2400" dirty="0">
                <a:effectLst/>
                <a:latin typeface="Times New Roman" panose="02020603050405020304" pitchFamily="18" charset="0"/>
                <a:ea typeface="Calibri" panose="020F0502020204030204" pitchFamily="34" charset="0"/>
                <a:cs typeface="Times New Roman" panose="02020603050405020304" pitchFamily="18" charset="0"/>
              </a:rPr>
              <a:t> Marque et Modèle, Date du cliché, Vitesse d'obturation, Exposition, Ouverture du diaphragme, Sensibilité (ISO), Distance focale, Objectif, Flash activé ou désactivé, Source lumineuse, ... </a:t>
            </a:r>
            <a:endParaRPr lang="fr-F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8016681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04389F95-E237-8D9D-328D-B100F8B3E9F2}"/>
              </a:ext>
            </a:extLst>
          </p:cNvPr>
          <p:cNvSpPr txBox="1"/>
          <p:nvPr/>
        </p:nvSpPr>
        <p:spPr>
          <a:xfrm>
            <a:off x="1346200" y="57833"/>
            <a:ext cx="9245599" cy="1077218"/>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3200" b="1" i="0" u="none" strike="noStrike" kern="1200" cap="none" spc="0" normalizeH="0" baseline="0" noProof="0" dirty="0">
                <a:ln>
                  <a:noFill/>
                </a:ln>
                <a:solidFill>
                  <a:srgbClr val="C00000"/>
                </a:solidFill>
                <a:effectLst/>
                <a:uLnTx/>
                <a:uFillTx/>
                <a:latin typeface="Calibri" panose="020F0502020204030204"/>
                <a:ea typeface="+mn-ea"/>
                <a:cs typeface="+mn-cs"/>
              </a:rPr>
              <a:t>La spécification et la récupération des métadonnées à partir des fichiers : </a:t>
            </a:r>
            <a:r>
              <a:rPr kumimoji="0" lang="fr-FR" sz="3200" b="1" i="0" u="none" strike="noStrike" kern="1200" cap="none" spc="0" normalizeH="0" baseline="0" noProof="0" dirty="0">
                <a:ln>
                  <a:noFill/>
                </a:ln>
                <a:solidFill>
                  <a:prstClr val="black"/>
                </a:solidFill>
                <a:effectLst/>
                <a:uLnTx/>
                <a:uFillTx/>
                <a:latin typeface="F16"/>
                <a:ea typeface="Calibri" panose="020F0502020204030204" pitchFamily="34" charset="0"/>
                <a:cs typeface="Times New Roman" panose="02020603050405020304" pitchFamily="18" charset="0"/>
              </a:rPr>
              <a:t>images </a:t>
            </a:r>
            <a:endParaRPr kumimoji="0" lang="fr-FR" sz="3200" b="1" i="0" u="none" strike="noStrike" kern="1200" cap="none" spc="0" normalizeH="0" baseline="0" noProof="0" dirty="0">
              <a:ln>
                <a:noFill/>
              </a:ln>
              <a:solidFill>
                <a:srgbClr val="C00000"/>
              </a:solidFill>
              <a:effectLst/>
              <a:uLnTx/>
              <a:uFillTx/>
              <a:latin typeface="Calibri" panose="020F0502020204030204"/>
              <a:ea typeface="+mn-ea"/>
              <a:cs typeface="+mn-cs"/>
            </a:endParaRPr>
          </a:p>
        </p:txBody>
      </p:sp>
      <p:sp>
        <p:nvSpPr>
          <p:cNvPr id="11" name="ZoneTexte 10">
            <a:extLst>
              <a:ext uri="{FF2B5EF4-FFF2-40B4-BE49-F238E27FC236}">
                <a16:creationId xmlns:a16="http://schemas.microsoft.com/office/drawing/2014/main" id="{6C6D5DDC-E46D-1B70-412F-07431FF97638}"/>
              </a:ext>
            </a:extLst>
          </p:cNvPr>
          <p:cNvSpPr txBox="1"/>
          <p:nvPr/>
        </p:nvSpPr>
        <p:spPr>
          <a:xfrm>
            <a:off x="640080" y="991662"/>
            <a:ext cx="10911840" cy="1200329"/>
          </a:xfrm>
          <a:prstGeom prst="rect">
            <a:avLst/>
          </a:prstGeom>
          <a:noFill/>
        </p:spPr>
        <p:txBody>
          <a:bodyPr wrap="square">
            <a:spAutoFit/>
          </a:bodyPr>
          <a:lstStyle/>
          <a:p>
            <a:r>
              <a:rPr lang="fr-FR" sz="2400" dirty="0">
                <a:effectLst/>
                <a:latin typeface="Times New Roman" panose="02020603050405020304" pitchFamily="18" charset="0"/>
                <a:ea typeface="Calibri" panose="020F0502020204030204" pitchFamily="34" charset="0"/>
                <a:cs typeface="Times New Roman" panose="02020603050405020304" pitchFamily="18" charset="0"/>
              </a:rPr>
              <a:t>2. </a:t>
            </a:r>
            <a:r>
              <a:rPr lang="fr-FR" sz="2400" b="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Fichiers images JPEG (suite) :</a:t>
            </a:r>
          </a:p>
          <a:p>
            <a:pPr marL="800100" lvl="1" indent="-342900">
              <a:buFont typeface="Wingdings" panose="05000000000000000000" pitchFamily="2" charset="2"/>
              <a:buChar char="q"/>
            </a:pPr>
            <a:r>
              <a:rPr lang="fr-FR" sz="2400" dirty="0">
                <a:solidFill>
                  <a:prstClr val="black"/>
                </a:solidFill>
                <a:latin typeface="Times New Roman" panose="02020603050405020304" pitchFamily="18" charset="0"/>
                <a:cs typeface="Times New Roman" panose="02020603050405020304" pitchFamily="18" charset="0"/>
              </a:rPr>
              <a:t>la spécification EXIF ​​: Exemple </a:t>
            </a:r>
          </a:p>
          <a:p>
            <a:pPr lvl="1"/>
            <a:endParaRPr lang="fr-FR" sz="2400" dirty="0">
              <a:latin typeface="Times New Roman" panose="02020603050405020304" pitchFamily="18" charset="0"/>
              <a:cs typeface="Times New Roman" panose="02020603050405020304" pitchFamily="18" charset="0"/>
            </a:endParaRPr>
          </a:p>
        </p:txBody>
      </p:sp>
      <p:pic>
        <p:nvPicPr>
          <p:cNvPr id="2" name="Image 1">
            <a:extLst>
              <a:ext uri="{FF2B5EF4-FFF2-40B4-BE49-F238E27FC236}">
                <a16:creationId xmlns:a16="http://schemas.microsoft.com/office/drawing/2014/main" id="{FE2921B4-C750-9C80-02AF-4449CB71FB36}"/>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782320" y="1940560"/>
            <a:ext cx="10515600" cy="4744720"/>
          </a:xfrm>
          <a:prstGeom prst="rect">
            <a:avLst/>
          </a:prstGeom>
        </p:spPr>
      </p:pic>
    </p:spTree>
    <p:extLst>
      <p:ext uri="{BB962C8B-B14F-4D97-AF65-F5344CB8AC3E}">
        <p14:creationId xmlns:p14="http://schemas.microsoft.com/office/powerpoint/2010/main" val="11569335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5B8501-B1D7-5860-0DB2-6067C45BDB7A}"/>
            </a:ext>
          </a:extLst>
        </p:cNvPr>
        <p:cNvGrpSpPr/>
        <p:nvPr/>
      </p:nvGrpSpPr>
      <p:grpSpPr>
        <a:xfrm>
          <a:off x="0" y="0"/>
          <a:ext cx="0" cy="0"/>
          <a:chOff x="0" y="0"/>
          <a:chExt cx="0" cy="0"/>
        </a:xfrm>
      </p:grpSpPr>
      <p:sp>
        <p:nvSpPr>
          <p:cNvPr id="6" name="ZoneTexte 5">
            <a:extLst>
              <a:ext uri="{FF2B5EF4-FFF2-40B4-BE49-F238E27FC236}">
                <a16:creationId xmlns:a16="http://schemas.microsoft.com/office/drawing/2014/main" id="{B8335275-6EAC-91F7-40DD-420F11E5D7D7}"/>
              </a:ext>
            </a:extLst>
          </p:cNvPr>
          <p:cNvSpPr txBox="1"/>
          <p:nvPr/>
        </p:nvSpPr>
        <p:spPr>
          <a:xfrm>
            <a:off x="1112935" y="2290962"/>
            <a:ext cx="9245599" cy="1754326"/>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3600" b="1" i="0" u="none" strike="noStrike" kern="1200" cap="none" spc="0" normalizeH="0" baseline="0" noProof="0" dirty="0">
                <a:ln>
                  <a:noFill/>
                </a:ln>
                <a:solidFill>
                  <a:srgbClr val="C00000"/>
                </a:solidFill>
                <a:effectLst/>
                <a:uLnTx/>
                <a:uFillTx/>
                <a:latin typeface="Calibri" panose="020F0502020204030204"/>
                <a:ea typeface="+mn-ea"/>
                <a:cs typeface="+mn-cs"/>
              </a:rPr>
              <a:t>La spécification et la récupération des information forensique  à partir des fichiers MP3</a:t>
            </a:r>
          </a:p>
        </p:txBody>
      </p:sp>
    </p:spTree>
    <p:extLst>
      <p:ext uri="{BB962C8B-B14F-4D97-AF65-F5344CB8AC3E}">
        <p14:creationId xmlns:p14="http://schemas.microsoft.com/office/powerpoint/2010/main" val="35511308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04389F95-E237-8D9D-328D-B100F8B3E9F2}"/>
              </a:ext>
            </a:extLst>
          </p:cNvPr>
          <p:cNvSpPr txBox="1"/>
          <p:nvPr/>
        </p:nvSpPr>
        <p:spPr>
          <a:xfrm>
            <a:off x="1346200" y="57833"/>
            <a:ext cx="9245599" cy="1077218"/>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3200" b="1" i="0" u="none" strike="noStrike" kern="1200" cap="none" spc="0" normalizeH="0" baseline="0" noProof="0" dirty="0">
                <a:ln>
                  <a:noFill/>
                </a:ln>
                <a:solidFill>
                  <a:srgbClr val="C00000"/>
                </a:solidFill>
                <a:effectLst/>
                <a:uLnTx/>
                <a:uFillTx/>
                <a:latin typeface="Calibri" panose="020F0502020204030204"/>
                <a:ea typeface="+mn-ea"/>
                <a:cs typeface="+mn-cs"/>
              </a:rPr>
              <a:t>La spécification et la récupération des métadonnées à partir des fichiers : </a:t>
            </a:r>
            <a:r>
              <a:rPr kumimoji="0" lang="fr-FR" sz="3200" b="1" i="0" u="none" strike="noStrike" kern="1200" cap="none" spc="0" normalizeH="0" baseline="0" noProof="0" dirty="0">
                <a:ln>
                  <a:noFill/>
                </a:ln>
                <a:solidFill>
                  <a:prstClr val="black"/>
                </a:solidFill>
                <a:effectLst/>
                <a:uLnTx/>
                <a:uFillTx/>
                <a:latin typeface="F16"/>
                <a:ea typeface="Calibri" panose="020F0502020204030204" pitchFamily="34" charset="0"/>
                <a:cs typeface="Times New Roman" panose="02020603050405020304" pitchFamily="18" charset="0"/>
              </a:rPr>
              <a:t>images </a:t>
            </a:r>
            <a:endParaRPr kumimoji="0" lang="fr-FR" sz="3200" b="1" i="0" u="none" strike="noStrike" kern="1200" cap="none" spc="0" normalizeH="0" baseline="0" noProof="0" dirty="0">
              <a:ln>
                <a:noFill/>
              </a:ln>
              <a:solidFill>
                <a:srgbClr val="C00000"/>
              </a:solidFill>
              <a:effectLst/>
              <a:uLnTx/>
              <a:uFillTx/>
              <a:latin typeface="Calibri" panose="020F0502020204030204"/>
              <a:ea typeface="+mn-ea"/>
              <a:cs typeface="+mn-cs"/>
            </a:endParaRPr>
          </a:p>
        </p:txBody>
      </p:sp>
      <p:sp>
        <p:nvSpPr>
          <p:cNvPr id="11" name="ZoneTexte 10">
            <a:extLst>
              <a:ext uri="{FF2B5EF4-FFF2-40B4-BE49-F238E27FC236}">
                <a16:creationId xmlns:a16="http://schemas.microsoft.com/office/drawing/2014/main" id="{6C6D5DDC-E46D-1B70-412F-07431FF97638}"/>
              </a:ext>
            </a:extLst>
          </p:cNvPr>
          <p:cNvSpPr txBox="1"/>
          <p:nvPr/>
        </p:nvSpPr>
        <p:spPr>
          <a:xfrm>
            <a:off x="640080" y="1428542"/>
            <a:ext cx="10911840" cy="538846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2. </a:t>
            </a:r>
            <a:r>
              <a:rPr kumimoji="0" lang="fr-FR" sz="2400" b="1" i="0" u="none" strike="noStrike" kern="1200" cap="none" spc="0" normalizeH="0" baseline="0" noProof="0" dirty="0">
                <a:ln>
                  <a:noFill/>
                </a:ln>
                <a:solidFill>
                  <a:srgbClr val="C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Fichiers images JPEG (suite) :</a:t>
            </a:r>
          </a:p>
          <a:p>
            <a:pPr marL="800100" indent="-342900" algn="just">
              <a:lnSpc>
                <a:spcPct val="150000"/>
              </a:lnSpc>
              <a:buFont typeface="Wingdings" panose="05000000000000000000" pitchFamily="2" charset="2"/>
              <a:buChar char="q"/>
            </a:pPr>
            <a:r>
              <a:rPr lang="fr-FR" sz="2400" b="1" dirty="0">
                <a:effectLst/>
                <a:latin typeface="F16"/>
                <a:ea typeface="Calibri" panose="020F0502020204030204" pitchFamily="34" charset="0"/>
                <a:cs typeface="Times New Roman" panose="02020603050405020304" pitchFamily="18" charset="0"/>
              </a:rPr>
              <a:t> Conseil international des télécommunications de la presse (IPTC) :</a:t>
            </a:r>
            <a:r>
              <a:rPr lang="fr-FR" sz="2400" dirty="0">
                <a:effectLst/>
                <a:latin typeface="F16"/>
                <a:ea typeface="Calibri" panose="020F0502020204030204" pitchFamily="34" charset="0"/>
                <a:cs typeface="Times New Roman" panose="02020603050405020304" pitchFamily="18" charset="0"/>
              </a:rPr>
              <a:t> Les métadonnées IPTC sont des informations contenues dans un fichier (par exemple une photo jpeg de votre appareil photo numérique) qui permettent de fournir des informations sur son auteur (le Photographe) :</a:t>
            </a:r>
          </a:p>
          <a:p>
            <a:pPr marL="1257300" lvl="1" indent="-342900" algn="just">
              <a:lnSpc>
                <a:spcPct val="150000"/>
              </a:lnSpc>
              <a:buFont typeface="Wingdings" panose="05000000000000000000" pitchFamily="2" charset="2"/>
              <a:buChar char="ü"/>
            </a:pPr>
            <a:r>
              <a:rPr lang="fr-FR" sz="2400" dirty="0">
                <a:latin typeface="F16"/>
                <a:ea typeface="Calibri" panose="020F0502020204030204" pitchFamily="34" charset="0"/>
                <a:cs typeface="Times New Roman" panose="02020603050405020304" pitchFamily="18" charset="0"/>
              </a:rPr>
              <a:t> </a:t>
            </a:r>
            <a:r>
              <a:rPr lang="fr-FR" sz="2400" dirty="0">
                <a:effectLst/>
                <a:latin typeface="F16"/>
                <a:ea typeface="Calibri" panose="020F0502020204030204" pitchFamily="34" charset="0"/>
                <a:cs typeface="Times New Roman" panose="02020603050405020304" pitchFamily="18" charset="0"/>
              </a:rPr>
              <a:t>Nom de l'auteur, Adresse, Numéro de téléphone, Adresse email, Site web, Licence, Pays où a été prise la photo, Mots-clés, ...</a:t>
            </a:r>
            <a:endParaRPr lang="fr-FR" sz="2000" dirty="0">
              <a:effectLst/>
              <a:latin typeface="Calibri" panose="020F0502020204030204" pitchFamily="34" charset="0"/>
              <a:ea typeface="Calibri" panose="020F0502020204030204" pitchFamily="34" charset="0"/>
              <a:cs typeface="Arial" panose="020B0604020202020204" pitchFamily="34" charset="0"/>
            </a:endParaRPr>
          </a:p>
          <a:p>
            <a:pPr marL="1257300" lvl="1" indent="-342900" algn="just">
              <a:lnSpc>
                <a:spcPct val="150000"/>
              </a:lnSpc>
              <a:spcAft>
                <a:spcPts val="1000"/>
              </a:spcAft>
              <a:buFont typeface="Wingdings" panose="05000000000000000000" pitchFamily="2" charset="2"/>
              <a:buChar char="ü"/>
            </a:pPr>
            <a:r>
              <a:rPr lang="fr-FR" sz="2400" dirty="0">
                <a:effectLst/>
                <a:latin typeface="F16"/>
                <a:ea typeface="Calibri" panose="020F0502020204030204" pitchFamily="34" charset="0"/>
                <a:cs typeface="Times New Roman" panose="02020603050405020304" pitchFamily="18" charset="0"/>
              </a:rPr>
              <a:t>Cette technologie, datant de 1990, est aujourd'hui obsolète, car elle a été remplacée par les métadonnées XMP. Aujourd'hui, ces données IPTC font partie du système XMP.</a:t>
            </a:r>
            <a:endPar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5720959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04389F95-E237-8D9D-328D-B100F8B3E9F2}"/>
              </a:ext>
            </a:extLst>
          </p:cNvPr>
          <p:cNvSpPr txBox="1"/>
          <p:nvPr/>
        </p:nvSpPr>
        <p:spPr>
          <a:xfrm>
            <a:off x="1346200" y="57833"/>
            <a:ext cx="9245599" cy="1077218"/>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3200" b="1" i="0" u="none" strike="noStrike" kern="1200" cap="none" spc="0" normalizeH="0" baseline="0" noProof="0" dirty="0">
                <a:ln>
                  <a:noFill/>
                </a:ln>
                <a:solidFill>
                  <a:srgbClr val="C00000"/>
                </a:solidFill>
                <a:effectLst/>
                <a:uLnTx/>
                <a:uFillTx/>
                <a:latin typeface="Calibri" panose="020F0502020204030204"/>
                <a:ea typeface="+mn-ea"/>
                <a:cs typeface="+mn-cs"/>
              </a:rPr>
              <a:t>La spécification et la récupération des métadonnées à partir des fichiers : </a:t>
            </a:r>
            <a:r>
              <a:rPr kumimoji="0" lang="fr-FR" sz="3200" b="1" i="0" u="none" strike="noStrike" kern="1200" cap="none" spc="0" normalizeH="0" baseline="0" noProof="0" dirty="0">
                <a:ln>
                  <a:noFill/>
                </a:ln>
                <a:solidFill>
                  <a:prstClr val="black"/>
                </a:solidFill>
                <a:effectLst/>
                <a:uLnTx/>
                <a:uFillTx/>
                <a:latin typeface="F16"/>
                <a:ea typeface="Calibri" panose="020F0502020204030204" pitchFamily="34" charset="0"/>
                <a:cs typeface="Times New Roman" panose="02020603050405020304" pitchFamily="18" charset="0"/>
              </a:rPr>
              <a:t>images </a:t>
            </a:r>
            <a:endParaRPr kumimoji="0" lang="fr-FR" sz="3200" b="1" i="0" u="none" strike="noStrike" kern="1200" cap="none" spc="0" normalizeH="0" baseline="0" noProof="0" dirty="0">
              <a:ln>
                <a:noFill/>
              </a:ln>
              <a:solidFill>
                <a:srgbClr val="C00000"/>
              </a:solidFill>
              <a:effectLst/>
              <a:uLnTx/>
              <a:uFillTx/>
              <a:latin typeface="Calibri" panose="020F0502020204030204"/>
              <a:ea typeface="+mn-ea"/>
              <a:cs typeface="+mn-cs"/>
            </a:endParaRPr>
          </a:p>
        </p:txBody>
      </p:sp>
      <p:sp>
        <p:nvSpPr>
          <p:cNvPr id="11" name="ZoneTexte 10">
            <a:extLst>
              <a:ext uri="{FF2B5EF4-FFF2-40B4-BE49-F238E27FC236}">
                <a16:creationId xmlns:a16="http://schemas.microsoft.com/office/drawing/2014/main" id="{6C6D5DDC-E46D-1B70-412F-07431FF97638}"/>
              </a:ext>
            </a:extLst>
          </p:cNvPr>
          <p:cNvSpPr txBox="1"/>
          <p:nvPr/>
        </p:nvSpPr>
        <p:spPr>
          <a:xfrm>
            <a:off x="640080" y="991662"/>
            <a:ext cx="10911840" cy="120032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2. </a:t>
            </a:r>
            <a:r>
              <a:rPr kumimoji="0" lang="fr-FR" sz="2400" b="1" i="0" u="none" strike="noStrike" kern="1200" cap="none" spc="0" normalizeH="0" baseline="0" noProof="0" dirty="0">
                <a:ln>
                  <a:noFill/>
                </a:ln>
                <a:solidFill>
                  <a:srgbClr val="C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Fichiers images JPEG (suite) :</a:t>
            </a:r>
          </a:p>
          <a:p>
            <a:pPr marL="800100" marR="0" lvl="1"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fr-FR" sz="2400" b="1" i="0" u="none" strike="noStrike" kern="1200" cap="none" spc="0" normalizeH="0" baseline="0" noProof="0" dirty="0">
                <a:ln>
                  <a:noFill/>
                </a:ln>
                <a:solidFill>
                  <a:prstClr val="black"/>
                </a:solidFill>
                <a:effectLst/>
                <a:uLnTx/>
                <a:uFillTx/>
                <a:latin typeface="F16"/>
                <a:ea typeface="Calibri" panose="020F0502020204030204" pitchFamily="34" charset="0"/>
                <a:cs typeface="Times New Roman" panose="02020603050405020304" pitchFamily="18" charset="0"/>
              </a:rPr>
              <a:t>Conseil international des télécommunications de la presse (IPTC) </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 Exemple </a:t>
            </a:r>
          </a:p>
          <a:p>
            <a:pPr marL="457200" marR="0" lvl="1" indent="0" algn="l" defTabSz="914400" rtl="0" eaLnBrk="1" fontAlgn="auto" latinLnBrk="0" hangingPunct="1">
              <a:lnSpc>
                <a:spcPct val="100000"/>
              </a:lnSpc>
              <a:spcBef>
                <a:spcPts val="0"/>
              </a:spcBef>
              <a:spcAft>
                <a:spcPts val="0"/>
              </a:spcAft>
              <a:buClrTx/>
              <a:buSzTx/>
              <a:buFontTx/>
              <a:buNone/>
              <a:tabLst/>
              <a:defRPr/>
            </a:pPr>
            <a:endPar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pic>
        <p:nvPicPr>
          <p:cNvPr id="4" name="Image 3">
            <a:extLst>
              <a:ext uri="{FF2B5EF4-FFF2-40B4-BE49-F238E27FC236}">
                <a16:creationId xmlns:a16="http://schemas.microsoft.com/office/drawing/2014/main" id="{EAF3EC13-13E5-69B4-9A75-116596F901A4}"/>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1798321" y="1760220"/>
            <a:ext cx="9245599" cy="4864100"/>
          </a:xfrm>
          <a:prstGeom prst="rect">
            <a:avLst/>
          </a:prstGeom>
        </p:spPr>
      </p:pic>
    </p:spTree>
    <p:extLst>
      <p:ext uri="{BB962C8B-B14F-4D97-AF65-F5344CB8AC3E}">
        <p14:creationId xmlns:p14="http://schemas.microsoft.com/office/powerpoint/2010/main" val="224552722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04389F95-E237-8D9D-328D-B100F8B3E9F2}"/>
              </a:ext>
            </a:extLst>
          </p:cNvPr>
          <p:cNvSpPr txBox="1"/>
          <p:nvPr/>
        </p:nvSpPr>
        <p:spPr>
          <a:xfrm>
            <a:off x="1346200" y="57833"/>
            <a:ext cx="9245599" cy="1077218"/>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3200" b="1" i="0" u="none" strike="noStrike" kern="1200" cap="none" spc="0" normalizeH="0" baseline="0" noProof="0" dirty="0">
                <a:ln>
                  <a:noFill/>
                </a:ln>
                <a:solidFill>
                  <a:srgbClr val="C00000"/>
                </a:solidFill>
                <a:effectLst/>
                <a:uLnTx/>
                <a:uFillTx/>
                <a:latin typeface="Calibri" panose="020F0502020204030204"/>
                <a:ea typeface="+mn-ea"/>
                <a:cs typeface="+mn-cs"/>
              </a:rPr>
              <a:t>La spécification et la récupération des métadonnées à partir des fichiers : </a:t>
            </a:r>
            <a:r>
              <a:rPr kumimoji="0" lang="fr-FR" sz="3200" b="1" i="0" u="none" strike="noStrike" kern="1200" cap="none" spc="0" normalizeH="0" baseline="0" noProof="0" dirty="0">
                <a:ln>
                  <a:noFill/>
                </a:ln>
                <a:solidFill>
                  <a:prstClr val="black"/>
                </a:solidFill>
                <a:effectLst/>
                <a:uLnTx/>
                <a:uFillTx/>
                <a:latin typeface="F16"/>
                <a:ea typeface="Calibri" panose="020F0502020204030204" pitchFamily="34" charset="0"/>
                <a:cs typeface="Times New Roman" panose="02020603050405020304" pitchFamily="18" charset="0"/>
              </a:rPr>
              <a:t>images </a:t>
            </a:r>
            <a:endParaRPr kumimoji="0" lang="fr-FR" sz="3200" b="1" i="0" u="none" strike="noStrike" kern="1200" cap="none" spc="0" normalizeH="0" baseline="0" noProof="0" dirty="0">
              <a:ln>
                <a:noFill/>
              </a:ln>
              <a:solidFill>
                <a:srgbClr val="C00000"/>
              </a:solidFill>
              <a:effectLst/>
              <a:uLnTx/>
              <a:uFillTx/>
              <a:latin typeface="Calibri" panose="020F0502020204030204"/>
              <a:ea typeface="+mn-ea"/>
              <a:cs typeface="+mn-cs"/>
            </a:endParaRPr>
          </a:p>
        </p:txBody>
      </p:sp>
      <p:sp>
        <p:nvSpPr>
          <p:cNvPr id="11" name="ZoneTexte 10">
            <a:extLst>
              <a:ext uri="{FF2B5EF4-FFF2-40B4-BE49-F238E27FC236}">
                <a16:creationId xmlns:a16="http://schemas.microsoft.com/office/drawing/2014/main" id="{6C6D5DDC-E46D-1B70-412F-07431FF97638}"/>
              </a:ext>
            </a:extLst>
          </p:cNvPr>
          <p:cNvSpPr txBox="1"/>
          <p:nvPr/>
        </p:nvSpPr>
        <p:spPr>
          <a:xfrm>
            <a:off x="640080" y="1408222"/>
            <a:ext cx="10911840" cy="273953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2. </a:t>
            </a:r>
            <a:r>
              <a:rPr kumimoji="0" lang="fr-FR" sz="2400" b="1" i="0" u="none" strike="noStrike" kern="1200" cap="none" spc="0" normalizeH="0" baseline="0" noProof="0" dirty="0">
                <a:ln>
                  <a:noFill/>
                </a:ln>
                <a:solidFill>
                  <a:srgbClr val="C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Fichiers images JPEG (suite) :</a:t>
            </a:r>
          </a:p>
          <a:p>
            <a:pPr marL="800100" indent="-342900" algn="just">
              <a:lnSpc>
                <a:spcPct val="150000"/>
              </a:lnSpc>
              <a:spcAft>
                <a:spcPts val="1000"/>
              </a:spcAft>
              <a:buFont typeface="Wingdings" panose="05000000000000000000" pitchFamily="2" charset="2"/>
              <a:buChar char="q"/>
            </a:pPr>
            <a:r>
              <a:rPr kumimoji="0" lang="fr-FR" sz="2400" b="1" i="0" u="none" strike="noStrike" kern="1200" cap="none" spc="0" normalizeH="0" baseline="0" noProof="0" dirty="0">
                <a:ln>
                  <a:noFill/>
                </a:ln>
                <a:solidFill>
                  <a:prstClr val="black"/>
                </a:solidFill>
                <a:effectLst/>
                <a:uLnTx/>
                <a:uFillTx/>
                <a:latin typeface="F16"/>
                <a:ea typeface="Calibri" panose="020F0502020204030204" pitchFamily="34" charset="0"/>
                <a:cs typeface="Times New Roman" panose="02020603050405020304" pitchFamily="18" charset="0"/>
              </a:rPr>
              <a:t> </a:t>
            </a:r>
            <a:r>
              <a:rPr lang="fr-FR" sz="2400" b="1" dirty="0">
                <a:effectLst/>
                <a:latin typeface="Times New Roman" panose="02020603050405020304" pitchFamily="18" charset="0"/>
                <a:ea typeface="Calibri" panose="020F0502020204030204" pitchFamily="34" charset="0"/>
                <a:cs typeface="Arial" panose="020B0604020202020204" pitchFamily="34" charset="0"/>
              </a:rPr>
              <a:t>Extensible </a:t>
            </a:r>
            <a:r>
              <a:rPr lang="fr-FR" sz="2400" b="1" dirty="0" err="1">
                <a:effectLst/>
                <a:latin typeface="Times New Roman" panose="02020603050405020304" pitchFamily="18" charset="0"/>
                <a:ea typeface="Calibri" panose="020F0502020204030204" pitchFamily="34" charset="0"/>
                <a:cs typeface="Arial" panose="020B0604020202020204" pitchFamily="34" charset="0"/>
              </a:rPr>
              <a:t>Metadata</a:t>
            </a:r>
            <a:r>
              <a:rPr lang="fr-FR" sz="2400" b="1" dirty="0">
                <a:effectLst/>
                <a:latin typeface="Times New Roman" panose="02020603050405020304" pitchFamily="18" charset="0"/>
                <a:ea typeface="Calibri" panose="020F0502020204030204" pitchFamily="34" charset="0"/>
                <a:cs typeface="Arial" panose="020B0604020202020204" pitchFamily="34" charset="0"/>
              </a:rPr>
              <a:t> Platform (XMP) :</a:t>
            </a:r>
            <a:endParaRPr lang="fr-FR" sz="20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pPr>
            <a:r>
              <a:rPr lang="fr-FR" sz="2400" dirty="0">
                <a:effectLst/>
                <a:latin typeface="Times New Roman" panose="02020603050405020304" pitchFamily="18" charset="0"/>
                <a:ea typeface="Calibri" panose="020F0502020204030204" pitchFamily="34" charset="0"/>
              </a:rPr>
              <a:t>    Les métadonnées XMP est un système de métadonnées basé sur XML qui est utilisé pour stocker des informations additionnelles dans des images (jpeg, png) et des documents </a:t>
            </a:r>
            <a:r>
              <a:rPr lang="fr-FR" sz="2400" dirty="0" err="1">
                <a:effectLst/>
                <a:latin typeface="Times New Roman" panose="02020603050405020304" pitchFamily="18" charset="0"/>
                <a:ea typeface="Calibri" panose="020F0502020204030204" pitchFamily="34" charset="0"/>
              </a:rPr>
              <a:t>pdf</a:t>
            </a:r>
            <a:r>
              <a:rPr lang="fr-FR" sz="2400" dirty="0">
                <a:effectLst/>
                <a:latin typeface="Times New Roman" panose="02020603050405020304" pitchFamily="18" charset="0"/>
                <a:ea typeface="Calibri" panose="020F0502020204030204" pitchFamily="34" charset="0"/>
              </a:rPr>
              <a:t>.</a:t>
            </a:r>
            <a:endPar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89002546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04389F95-E237-8D9D-328D-B100F8B3E9F2}"/>
              </a:ext>
            </a:extLst>
          </p:cNvPr>
          <p:cNvSpPr txBox="1"/>
          <p:nvPr/>
        </p:nvSpPr>
        <p:spPr>
          <a:xfrm>
            <a:off x="1346200" y="57833"/>
            <a:ext cx="9245599" cy="1077218"/>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3200" b="1" i="0" u="none" strike="noStrike" kern="1200" cap="none" spc="0" normalizeH="0" baseline="0" noProof="0" dirty="0">
                <a:ln>
                  <a:noFill/>
                </a:ln>
                <a:solidFill>
                  <a:srgbClr val="C00000"/>
                </a:solidFill>
                <a:effectLst/>
                <a:uLnTx/>
                <a:uFillTx/>
                <a:latin typeface="Calibri" panose="020F0502020204030204"/>
                <a:ea typeface="+mn-ea"/>
                <a:cs typeface="+mn-cs"/>
              </a:rPr>
              <a:t>La spécification et la récupération des métadonnées à partir des fichiers : </a:t>
            </a:r>
            <a:r>
              <a:rPr kumimoji="0" lang="fr-FR" sz="3200" b="1" i="0" u="none" strike="noStrike" kern="1200" cap="none" spc="0" normalizeH="0" baseline="0" noProof="0" dirty="0">
                <a:ln>
                  <a:noFill/>
                </a:ln>
                <a:solidFill>
                  <a:prstClr val="black"/>
                </a:solidFill>
                <a:effectLst/>
                <a:uLnTx/>
                <a:uFillTx/>
                <a:latin typeface="F16"/>
                <a:ea typeface="Calibri" panose="020F0502020204030204" pitchFamily="34" charset="0"/>
                <a:cs typeface="Times New Roman" panose="02020603050405020304" pitchFamily="18" charset="0"/>
              </a:rPr>
              <a:t>images </a:t>
            </a:r>
            <a:endParaRPr kumimoji="0" lang="fr-FR" sz="3200" b="1" i="0" u="none" strike="noStrike" kern="1200" cap="none" spc="0" normalizeH="0" baseline="0" noProof="0" dirty="0">
              <a:ln>
                <a:noFill/>
              </a:ln>
              <a:solidFill>
                <a:srgbClr val="C00000"/>
              </a:solidFill>
              <a:effectLst/>
              <a:uLnTx/>
              <a:uFillTx/>
              <a:latin typeface="Calibri" panose="020F0502020204030204"/>
              <a:ea typeface="+mn-ea"/>
              <a:cs typeface="+mn-cs"/>
            </a:endParaRPr>
          </a:p>
        </p:txBody>
      </p:sp>
      <p:sp>
        <p:nvSpPr>
          <p:cNvPr id="4" name="ZoneTexte 3">
            <a:extLst>
              <a:ext uri="{FF2B5EF4-FFF2-40B4-BE49-F238E27FC236}">
                <a16:creationId xmlns:a16="http://schemas.microsoft.com/office/drawing/2014/main" id="{F199EA15-5A71-955F-7EE2-0FE9825ECAA8}"/>
              </a:ext>
            </a:extLst>
          </p:cNvPr>
          <p:cNvSpPr txBox="1"/>
          <p:nvPr/>
        </p:nvSpPr>
        <p:spPr>
          <a:xfrm>
            <a:off x="198305" y="980500"/>
            <a:ext cx="11721946" cy="4586192"/>
          </a:xfrm>
          <a:prstGeom prst="rect">
            <a:avLst/>
          </a:prstGeom>
          <a:noFill/>
        </p:spPr>
        <p:txBody>
          <a:bodyPr wrap="square">
            <a:spAutoFit/>
          </a:bodyPr>
          <a:lstStyle/>
          <a:p>
            <a:pPr marL="1085850" lvl="2" indent="-171450" rtl="0">
              <a:lnSpc>
                <a:spcPct val="150000"/>
              </a:lnSpc>
              <a:spcAft>
                <a:spcPts val="1000"/>
              </a:spcAft>
              <a:buFont typeface="Wingdings" panose="05000000000000000000" pitchFamily="2" charset="2"/>
              <a:buChar char="q"/>
            </a:pPr>
            <a:r>
              <a:rPr lang="fr-FR" sz="2400" b="1" dirty="0">
                <a:solidFill>
                  <a:srgbClr val="0070C0"/>
                </a:solidFill>
                <a:effectLst/>
                <a:latin typeface="Times New Roman" panose="02020603050405020304" pitchFamily="18" charset="0"/>
                <a:ea typeface="Calibri" panose="020F0502020204030204" pitchFamily="34" charset="0"/>
                <a:cs typeface="Arial" panose="020B0604020202020204" pitchFamily="34" charset="0"/>
              </a:rPr>
              <a:t>Outils pour extraire les métadonnées à partir des fichiers images :</a:t>
            </a:r>
          </a:p>
          <a:p>
            <a:pPr marL="285750" lvl="0" indent="-285750" algn="just" rtl="0">
              <a:lnSpc>
                <a:spcPct val="150000"/>
              </a:lnSpc>
              <a:buFont typeface="Wingdings" panose="05000000000000000000" pitchFamily="2" charset="2"/>
              <a:buChar char="ü"/>
            </a:pPr>
            <a:r>
              <a:rPr lang="fr-FR" sz="2400" b="1" i="1" dirty="0">
                <a:solidFill>
                  <a:srgbClr val="C00000"/>
                </a:solidFill>
                <a:effectLst/>
                <a:latin typeface="Times New Roman" panose="02020603050405020304" pitchFamily="18" charset="0"/>
                <a:ea typeface="Calibri" panose="020F0502020204030204" pitchFamily="34" charset="0"/>
                <a:cs typeface="Arial" panose="020B0604020202020204" pitchFamily="34" charset="0"/>
              </a:rPr>
              <a:t>Exiv2 :</a:t>
            </a:r>
            <a:r>
              <a:rPr lang="fr-FR" sz="2400" b="1" dirty="0">
                <a:solidFill>
                  <a:srgbClr val="C00000"/>
                </a:solidFill>
                <a:effectLst/>
                <a:latin typeface="Times New Roman" panose="02020603050405020304" pitchFamily="18" charset="0"/>
                <a:ea typeface="Calibri" panose="020F0502020204030204" pitchFamily="34" charset="0"/>
                <a:cs typeface="Arial" panose="020B0604020202020204" pitchFamily="34" charset="0"/>
              </a:rPr>
              <a:t> </a:t>
            </a:r>
            <a:r>
              <a:rPr lang="fr-FR" sz="2400" dirty="0">
                <a:effectLst/>
                <a:latin typeface="Times New Roman" panose="02020603050405020304" pitchFamily="18" charset="0"/>
                <a:ea typeface="Calibri" panose="020F0502020204030204" pitchFamily="34" charset="0"/>
                <a:cs typeface="Arial" panose="020B0604020202020204" pitchFamily="34" charset="0"/>
              </a:rPr>
              <a:t>une bibliothèque C++ fournit un  accès</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Arial" panose="020B0604020202020204" pitchFamily="34" charset="0"/>
              </a:rPr>
              <a:t> rapide et facile</a:t>
            </a:r>
            <a:r>
              <a:rPr lang="fr-FR" sz="2400" dirty="0">
                <a:effectLst/>
                <a:latin typeface="Times New Roman" panose="02020603050405020304" pitchFamily="18" charset="0"/>
                <a:ea typeface="Calibri" panose="020F0502020204030204" pitchFamily="34" charset="0"/>
                <a:cs typeface="Arial" panose="020B0604020202020204" pitchFamily="34" charset="0"/>
              </a:rPr>
              <a:t> en lecture et en écriture aux métadonnées Exif, IPTC et XMP des images numériques dans différents formats. </a:t>
            </a:r>
          </a:p>
          <a:p>
            <a:pPr marL="285750" lvl="0" indent="-285750" algn="just" rtl="0">
              <a:lnSpc>
                <a:spcPct val="150000"/>
              </a:lnSpc>
              <a:buFont typeface="Wingdings" panose="05000000000000000000" pitchFamily="2" charset="2"/>
              <a:buChar char="ü"/>
            </a:pPr>
            <a:r>
              <a:rPr lang="fr-FR" sz="2400" dirty="0">
                <a:effectLst/>
                <a:latin typeface="Times New Roman" panose="02020603050405020304" pitchFamily="18" charset="0"/>
                <a:ea typeface="Calibri" panose="020F0502020204030204" pitchFamily="34" charset="0"/>
                <a:cs typeface="Arial" panose="020B0604020202020204" pitchFamily="34" charset="0"/>
              </a:rPr>
              <a:t> </a:t>
            </a:r>
            <a:r>
              <a:rPr lang="fr-FR" sz="2400" b="1" dirty="0">
                <a:solidFill>
                  <a:srgbClr val="C00000"/>
                </a:solidFill>
                <a:effectLst/>
                <a:latin typeface="Times New Roman" panose="02020603050405020304" pitchFamily="18" charset="0"/>
                <a:ea typeface="Calibri" panose="020F0502020204030204" pitchFamily="34" charset="0"/>
                <a:cs typeface="Arial" panose="020B0604020202020204" pitchFamily="34" charset="0"/>
              </a:rPr>
              <a:t>Forensic image </a:t>
            </a:r>
            <a:r>
              <a:rPr lang="fr-FR" sz="2400" b="1" dirty="0" err="1">
                <a:solidFill>
                  <a:srgbClr val="C00000"/>
                </a:solidFill>
                <a:effectLst/>
                <a:latin typeface="Times New Roman" panose="02020603050405020304" pitchFamily="18" charset="0"/>
                <a:ea typeface="Calibri" panose="020F0502020204030204" pitchFamily="34" charset="0"/>
                <a:cs typeface="Arial" panose="020B0604020202020204" pitchFamily="34" charset="0"/>
              </a:rPr>
              <a:t>viewer</a:t>
            </a:r>
            <a:r>
              <a:rPr lang="fr-FR" sz="2400" b="1" dirty="0">
                <a:solidFill>
                  <a:srgbClr val="C00000"/>
                </a:solidFill>
                <a:effectLst/>
                <a:latin typeface="Times New Roman" panose="02020603050405020304" pitchFamily="18" charset="0"/>
                <a:ea typeface="Calibri" panose="020F0502020204030204" pitchFamily="34" charset="0"/>
                <a:cs typeface="Arial" panose="020B0604020202020204" pitchFamily="34" charset="0"/>
              </a:rPr>
              <a:t> :  </a:t>
            </a:r>
            <a:r>
              <a:rPr lang="fr-FR" sz="2400" dirty="0">
                <a:effectLst/>
                <a:latin typeface="Times New Roman" panose="02020603050405020304" pitchFamily="18" charset="0"/>
                <a:ea typeface="Calibri" panose="020F0502020204030204" pitchFamily="34" charset="0"/>
                <a:cs typeface="Arial" panose="020B0604020202020204" pitchFamily="34" charset="0"/>
              </a:rPr>
              <a:t>Outil Windows permettant de traiter plusieurs types d’images (JPG, PNG, GIF etc.). Il permet de montrer les données EXIF et d’afficher les images sur des vignettes (traitement plus rapide qu’en ligne de commande). </a:t>
            </a:r>
          </a:p>
          <a:p>
            <a:pPr marL="285750" lvl="0" indent="-285750" algn="just" rtl="0">
              <a:lnSpc>
                <a:spcPct val="150000"/>
              </a:lnSpc>
              <a:buFont typeface="Wingdings" panose="05000000000000000000" pitchFamily="2" charset="2"/>
              <a:buChar char="ü"/>
            </a:pPr>
            <a:endParaRPr lang="fr-FR" sz="2400" dirty="0">
              <a:effectLst/>
              <a:latin typeface="Times New Roman" panose="02020603050405020304" pitchFamily="18" charset="0"/>
              <a:ea typeface="Calibri" panose="020F0502020204030204" pitchFamily="34" charset="0"/>
              <a:cs typeface="Arial" panose="020B0604020202020204" pitchFamily="34" charset="0"/>
            </a:endParaRPr>
          </a:p>
          <a:p>
            <a:pPr lvl="0" algn="just" rtl="0">
              <a:lnSpc>
                <a:spcPct val="150000"/>
              </a:lnSpc>
            </a:pPr>
            <a:endParaRPr lang="fr-FR" sz="2400" dirty="0">
              <a:effectLst/>
              <a:latin typeface="Times New Roman" panose="020206030504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90534118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04389F95-E237-8D9D-328D-B100F8B3E9F2}"/>
              </a:ext>
            </a:extLst>
          </p:cNvPr>
          <p:cNvSpPr txBox="1"/>
          <p:nvPr/>
        </p:nvSpPr>
        <p:spPr>
          <a:xfrm>
            <a:off x="1346200" y="-41320"/>
            <a:ext cx="9245599" cy="1077218"/>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3200" b="1" i="0" u="none" strike="noStrike" kern="1200" cap="none" spc="0" normalizeH="0" baseline="0" noProof="0" dirty="0">
                <a:ln>
                  <a:noFill/>
                </a:ln>
                <a:solidFill>
                  <a:srgbClr val="C00000"/>
                </a:solidFill>
                <a:effectLst/>
                <a:uLnTx/>
                <a:uFillTx/>
                <a:latin typeface="Calibri" panose="020F0502020204030204"/>
                <a:ea typeface="+mn-ea"/>
                <a:cs typeface="+mn-cs"/>
              </a:rPr>
              <a:t>La spécification et la récupération des métadonnées à partir des fichiers : </a:t>
            </a:r>
            <a:r>
              <a:rPr kumimoji="0" lang="fr-FR" sz="3200" b="1" i="0" u="none" strike="noStrike" kern="1200" cap="none" spc="0" normalizeH="0" baseline="0" noProof="0" dirty="0">
                <a:ln>
                  <a:noFill/>
                </a:ln>
                <a:solidFill>
                  <a:prstClr val="black"/>
                </a:solidFill>
                <a:effectLst/>
                <a:uLnTx/>
                <a:uFillTx/>
                <a:latin typeface="F16"/>
                <a:ea typeface="Calibri" panose="020F0502020204030204" pitchFamily="34" charset="0"/>
                <a:cs typeface="Times New Roman" panose="02020603050405020304" pitchFamily="18" charset="0"/>
              </a:rPr>
              <a:t>images </a:t>
            </a:r>
            <a:endParaRPr kumimoji="0" lang="fr-FR" sz="3200" b="1" i="0" u="none" strike="noStrike" kern="1200" cap="none" spc="0" normalizeH="0" baseline="0" noProof="0" dirty="0">
              <a:ln>
                <a:noFill/>
              </a:ln>
              <a:solidFill>
                <a:srgbClr val="C00000"/>
              </a:solidFill>
              <a:effectLst/>
              <a:uLnTx/>
              <a:uFillTx/>
              <a:latin typeface="Calibri" panose="020F0502020204030204"/>
              <a:ea typeface="+mn-ea"/>
              <a:cs typeface="+mn-cs"/>
            </a:endParaRPr>
          </a:p>
        </p:txBody>
      </p:sp>
      <p:sp>
        <p:nvSpPr>
          <p:cNvPr id="4" name="ZoneTexte 3">
            <a:extLst>
              <a:ext uri="{FF2B5EF4-FFF2-40B4-BE49-F238E27FC236}">
                <a16:creationId xmlns:a16="http://schemas.microsoft.com/office/drawing/2014/main" id="{F199EA15-5A71-955F-7EE2-0FE9825ECAA8}"/>
              </a:ext>
            </a:extLst>
          </p:cNvPr>
          <p:cNvSpPr txBox="1"/>
          <p:nvPr/>
        </p:nvSpPr>
        <p:spPr>
          <a:xfrm>
            <a:off x="539827" y="1299987"/>
            <a:ext cx="11116019" cy="4457952"/>
          </a:xfrm>
          <a:prstGeom prst="rect">
            <a:avLst/>
          </a:prstGeom>
          <a:noFill/>
        </p:spPr>
        <p:txBody>
          <a:bodyPr wrap="square">
            <a:spAutoFit/>
          </a:bodyPr>
          <a:lstStyle/>
          <a:p>
            <a:pPr marL="171450" indent="-171450" algn="just">
              <a:lnSpc>
                <a:spcPct val="150000"/>
              </a:lnSpc>
              <a:buFont typeface="Wingdings" panose="05000000000000000000" pitchFamily="2" charset="2"/>
              <a:buChar char="q"/>
            </a:pPr>
            <a:r>
              <a:rPr lang="fr-FR" sz="1200" b="1" dirty="0">
                <a:effectLst/>
                <a:latin typeface="Times New Roman" panose="02020603050405020304" pitchFamily="18" charset="0"/>
                <a:ea typeface="Calibri" panose="020F0502020204030204" pitchFamily="34" charset="0"/>
                <a:cs typeface="Arial" panose="020B0604020202020204" pitchFamily="34" charset="0"/>
              </a:rPr>
              <a:t> </a:t>
            </a:r>
            <a:r>
              <a:rPr lang="fr-FR" sz="2400" b="1" dirty="0">
                <a:solidFill>
                  <a:srgbClr val="0070C0"/>
                </a:solidFill>
                <a:effectLst/>
                <a:latin typeface="Times New Roman" panose="02020603050405020304" pitchFamily="18" charset="0"/>
                <a:ea typeface="Calibri" panose="020F0502020204030204" pitchFamily="34" charset="0"/>
                <a:cs typeface="Arial" panose="020B0604020202020204" pitchFamily="34" charset="0"/>
              </a:rPr>
              <a:t>Exemples d’utilisation  des métadonnées d'un fichier jpeg (suite)</a:t>
            </a:r>
          </a:p>
          <a:p>
            <a:pPr marL="171450" lvl="0" indent="-171450" algn="just">
              <a:lnSpc>
                <a:spcPct val="150000"/>
              </a:lnSpc>
              <a:spcAft>
                <a:spcPts val="1000"/>
              </a:spcAft>
              <a:buFont typeface="Wingdings" panose="05000000000000000000" pitchFamily="2" charset="2"/>
              <a:buChar char="ü"/>
            </a:pPr>
            <a:r>
              <a:rPr lang="fr-FR" sz="2400" b="1" i="1" dirty="0">
                <a:effectLst/>
                <a:latin typeface="Times New Roman" panose="02020603050405020304" pitchFamily="18" charset="0"/>
                <a:ea typeface="Calibri" panose="020F0502020204030204" pitchFamily="34" charset="0"/>
                <a:cs typeface="Arial" panose="020B0604020202020204" pitchFamily="34" charset="0"/>
              </a:rPr>
              <a:t>Exemple 01 :</a:t>
            </a:r>
            <a:r>
              <a:rPr lang="fr-FR" sz="2400" dirty="0">
                <a:effectLst/>
                <a:latin typeface="Times New Roman" panose="02020603050405020304" pitchFamily="18" charset="0"/>
                <a:ea typeface="Calibri" panose="020F0502020204030204" pitchFamily="34" charset="0"/>
                <a:cs typeface="Arial" panose="020B0604020202020204" pitchFamily="34" charset="0"/>
              </a:rPr>
              <a:t> Reconnaître les types d'informations contenues dans les métadonnées d'un fichier jpeg est important pour de nombreuses applications médico-légales. Par exemple, de nombreuses applications logicielles de photographie numérique n'ajustent pas l'image miniature (vignette) dans les métadonnées lorsque l'image principale est modifiée. Si l'on prenne une photo d'un sujet dans une position quelque peu compromettante, le sujet peut ne pas être conscient que même si la pose compromettante a été rognée, la vignette de la pose est probablement encore intacte.</a:t>
            </a:r>
            <a:endParaRPr lang="fr-FR" sz="2400" b="1" dirty="0">
              <a:solidFill>
                <a:srgbClr val="0070C0"/>
              </a:solidFill>
              <a:effectLst/>
              <a:latin typeface="Times New Roman" panose="020206030504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58525651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04389F95-E237-8D9D-328D-B100F8B3E9F2}"/>
              </a:ext>
            </a:extLst>
          </p:cNvPr>
          <p:cNvSpPr txBox="1"/>
          <p:nvPr/>
        </p:nvSpPr>
        <p:spPr>
          <a:xfrm>
            <a:off x="1346200" y="-41320"/>
            <a:ext cx="9245599" cy="1077218"/>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3200" b="1" i="0" u="none" strike="noStrike" kern="1200" cap="none" spc="0" normalizeH="0" baseline="0" noProof="0" dirty="0">
                <a:ln>
                  <a:noFill/>
                </a:ln>
                <a:solidFill>
                  <a:srgbClr val="C00000"/>
                </a:solidFill>
                <a:effectLst/>
                <a:uLnTx/>
                <a:uFillTx/>
                <a:latin typeface="Calibri" panose="020F0502020204030204"/>
                <a:ea typeface="+mn-ea"/>
                <a:cs typeface="+mn-cs"/>
              </a:rPr>
              <a:t>La spécification et la récupération des métadonnées à partir des fichiers : </a:t>
            </a:r>
            <a:r>
              <a:rPr kumimoji="0" lang="fr-FR" sz="3200" b="1" i="0" u="none" strike="noStrike" kern="1200" cap="none" spc="0" normalizeH="0" baseline="0" noProof="0" dirty="0">
                <a:ln>
                  <a:noFill/>
                </a:ln>
                <a:solidFill>
                  <a:prstClr val="black"/>
                </a:solidFill>
                <a:effectLst/>
                <a:uLnTx/>
                <a:uFillTx/>
                <a:latin typeface="F16"/>
                <a:ea typeface="Calibri" panose="020F0502020204030204" pitchFamily="34" charset="0"/>
                <a:cs typeface="Times New Roman" panose="02020603050405020304" pitchFamily="18" charset="0"/>
              </a:rPr>
              <a:t>images </a:t>
            </a:r>
            <a:endParaRPr kumimoji="0" lang="fr-FR" sz="3200" b="1" i="0" u="none" strike="noStrike" kern="1200" cap="none" spc="0" normalizeH="0" baseline="0" noProof="0" dirty="0">
              <a:ln>
                <a:noFill/>
              </a:ln>
              <a:solidFill>
                <a:srgbClr val="C00000"/>
              </a:solidFill>
              <a:effectLst/>
              <a:uLnTx/>
              <a:uFillTx/>
              <a:latin typeface="Calibri" panose="020F0502020204030204"/>
              <a:ea typeface="+mn-ea"/>
              <a:cs typeface="+mn-cs"/>
            </a:endParaRPr>
          </a:p>
        </p:txBody>
      </p:sp>
      <p:sp>
        <p:nvSpPr>
          <p:cNvPr id="4" name="ZoneTexte 3">
            <a:extLst>
              <a:ext uri="{FF2B5EF4-FFF2-40B4-BE49-F238E27FC236}">
                <a16:creationId xmlns:a16="http://schemas.microsoft.com/office/drawing/2014/main" id="{F199EA15-5A71-955F-7EE2-0FE9825ECAA8}"/>
              </a:ext>
            </a:extLst>
          </p:cNvPr>
          <p:cNvSpPr txBox="1"/>
          <p:nvPr/>
        </p:nvSpPr>
        <p:spPr>
          <a:xfrm>
            <a:off x="539827" y="1299987"/>
            <a:ext cx="11116019" cy="5565947"/>
          </a:xfrm>
          <a:prstGeom prst="rect">
            <a:avLst/>
          </a:prstGeom>
          <a:noFill/>
        </p:spPr>
        <p:txBody>
          <a:bodyPr wrap="square">
            <a:spAutoFit/>
          </a:bodyPr>
          <a:lstStyle/>
          <a:p>
            <a:pPr marL="1085850" lvl="2" indent="-171450" algn="just" rtl="0">
              <a:lnSpc>
                <a:spcPct val="150000"/>
              </a:lnSpc>
              <a:buFont typeface="Wingdings" panose="05000000000000000000" pitchFamily="2" charset="2"/>
              <a:buChar char="q"/>
            </a:pPr>
            <a:r>
              <a:rPr lang="fr-FR" sz="1200" b="1" dirty="0">
                <a:effectLst/>
                <a:latin typeface="Times New Roman" panose="02020603050405020304" pitchFamily="18" charset="0"/>
                <a:ea typeface="Calibri" panose="020F0502020204030204" pitchFamily="34" charset="0"/>
                <a:cs typeface="Arial" panose="020B0604020202020204" pitchFamily="34" charset="0"/>
              </a:rPr>
              <a:t> </a:t>
            </a:r>
            <a:r>
              <a:rPr lang="fr-FR" sz="2400" b="1" dirty="0">
                <a:solidFill>
                  <a:srgbClr val="0070C0"/>
                </a:solidFill>
                <a:effectLst/>
                <a:latin typeface="Times New Roman" panose="02020603050405020304" pitchFamily="18" charset="0"/>
                <a:ea typeface="Calibri" panose="020F0502020204030204" pitchFamily="34" charset="0"/>
                <a:cs typeface="Arial" panose="020B0604020202020204" pitchFamily="34" charset="0"/>
              </a:rPr>
              <a:t>Exemples d’utilisation  des métadonnées d'un fichier jpeg</a:t>
            </a:r>
          </a:p>
          <a:p>
            <a:pPr marL="342900" lvl="0" indent="-342900" algn="just" rtl="0">
              <a:lnSpc>
                <a:spcPct val="150000"/>
              </a:lnSpc>
              <a:spcAft>
                <a:spcPts val="1000"/>
              </a:spcAft>
              <a:buFont typeface="Wingdings" panose="05000000000000000000" pitchFamily="2" charset="2"/>
              <a:buChar char=""/>
            </a:pPr>
            <a:r>
              <a:rPr lang="fr-FR" sz="2400" b="1" i="1" dirty="0">
                <a:effectLst/>
                <a:latin typeface="Times New Roman" panose="02020603050405020304" pitchFamily="18" charset="0"/>
                <a:ea typeface="Calibri" panose="020F0502020204030204" pitchFamily="34" charset="0"/>
                <a:cs typeface="Arial" panose="020B0604020202020204" pitchFamily="34" charset="0"/>
              </a:rPr>
              <a:t>Exemple 0</a:t>
            </a:r>
            <a:r>
              <a:rPr lang="fr-FR" sz="2400" b="1" i="1" dirty="0">
                <a:latin typeface="Times New Roman" panose="02020603050405020304" pitchFamily="18" charset="0"/>
                <a:ea typeface="Calibri" panose="020F0502020204030204" pitchFamily="34" charset="0"/>
                <a:cs typeface="Arial" panose="020B0604020202020204" pitchFamily="34" charset="0"/>
              </a:rPr>
              <a:t>2</a:t>
            </a:r>
            <a:r>
              <a:rPr lang="fr-FR" sz="2400" b="1" i="1" dirty="0">
                <a:effectLst/>
                <a:latin typeface="Times New Roman" panose="02020603050405020304" pitchFamily="18" charset="0"/>
                <a:ea typeface="Calibri" panose="020F0502020204030204" pitchFamily="34" charset="0"/>
                <a:cs typeface="Arial" panose="020B0604020202020204" pitchFamily="34" charset="0"/>
              </a:rPr>
              <a:t> :</a:t>
            </a:r>
            <a:r>
              <a:rPr lang="fr-FR" sz="2400" dirty="0">
                <a:effectLst/>
                <a:latin typeface="Times New Roman" panose="02020603050405020304" pitchFamily="18" charset="0"/>
                <a:ea typeface="Calibri" panose="020F0502020204030204" pitchFamily="34" charset="0"/>
                <a:cs typeface="Arial" panose="020B0604020202020204" pitchFamily="34" charset="0"/>
              </a:rPr>
              <a:t> Les informations de localisation d'où une photo a été prise peuvent aider les enquêteurs qui reconstituent un ensemble de puzzle criminel. Si les enquêteurs récupèrent une caméra sur une scène de crime et que les images contiennent d'autres preuves d'un crime, le fait de pouvoir lier les images à un endroit peut fournir aux enquêteurs des pistes supplémentaires. De plus, avec l'information sur la «distance à laquelle la caméra était focalisée», étant donné l'emplacement du sujet photographié, il peut être possible de préciser la position exacte du photographe. En outre, l'ajout de l'information sur la date et l'heure dans le bassin de preuves peut diminuer le calendrier pour les enquêteurs.</a:t>
            </a:r>
            <a:endParaRPr lang="fr-FR" sz="2400" b="1" dirty="0">
              <a:solidFill>
                <a:srgbClr val="0070C0"/>
              </a:solidFill>
              <a:effectLst/>
              <a:latin typeface="Times New Roman" panose="020206030504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46113451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821C7D-C6B7-CBC6-02F2-C1F153636ACE}"/>
            </a:ext>
          </a:extLst>
        </p:cNvPr>
        <p:cNvGrpSpPr/>
        <p:nvPr/>
      </p:nvGrpSpPr>
      <p:grpSpPr>
        <a:xfrm>
          <a:off x="0" y="0"/>
          <a:ext cx="0" cy="0"/>
          <a:chOff x="0" y="0"/>
          <a:chExt cx="0" cy="0"/>
        </a:xfrm>
      </p:grpSpPr>
      <p:sp>
        <p:nvSpPr>
          <p:cNvPr id="3" name="ZoneTexte 2">
            <a:extLst>
              <a:ext uri="{FF2B5EF4-FFF2-40B4-BE49-F238E27FC236}">
                <a16:creationId xmlns:a16="http://schemas.microsoft.com/office/drawing/2014/main" id="{FB03482C-7823-9EEE-3710-6105765E18B8}"/>
              </a:ext>
            </a:extLst>
          </p:cNvPr>
          <p:cNvSpPr txBox="1"/>
          <p:nvPr/>
        </p:nvSpPr>
        <p:spPr>
          <a:xfrm>
            <a:off x="1018209" y="296613"/>
            <a:ext cx="9245599" cy="584775"/>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3200" b="1" dirty="0">
                <a:solidFill>
                  <a:srgbClr val="C00000"/>
                </a:solidFill>
                <a:latin typeface="Calibri" panose="020F0502020204030204"/>
              </a:rPr>
              <a:t>Détection des données cachés dans une </a:t>
            </a:r>
            <a:r>
              <a:rPr kumimoji="0" lang="fr-FR" sz="3200" b="1" i="0" u="none" strike="noStrike" kern="1200" cap="none" spc="0" normalizeH="0" baseline="0" noProof="0" dirty="0">
                <a:ln>
                  <a:noFill/>
                </a:ln>
                <a:solidFill>
                  <a:srgbClr val="C00000"/>
                </a:solidFill>
                <a:effectLst/>
                <a:uLnTx/>
                <a:uFillTx/>
                <a:latin typeface="F16"/>
                <a:ea typeface="Calibri" panose="020F0502020204030204" pitchFamily="34" charset="0"/>
                <a:cs typeface="Times New Roman" panose="02020603050405020304" pitchFamily="18" charset="0"/>
              </a:rPr>
              <a:t>image</a:t>
            </a:r>
            <a:endParaRPr kumimoji="0" lang="fr-FR" sz="3200" b="1" i="0" u="none" strike="noStrike" kern="1200" cap="none" spc="0" normalizeH="0" baseline="0" noProof="0" dirty="0">
              <a:ln>
                <a:noFill/>
              </a:ln>
              <a:solidFill>
                <a:srgbClr val="C00000"/>
              </a:solidFill>
              <a:effectLst/>
              <a:uLnTx/>
              <a:uFillTx/>
              <a:latin typeface="Calibri" panose="020F0502020204030204"/>
              <a:ea typeface="+mn-ea"/>
              <a:cs typeface="+mn-cs"/>
            </a:endParaRPr>
          </a:p>
        </p:txBody>
      </p:sp>
      <p:sp>
        <p:nvSpPr>
          <p:cNvPr id="5" name="ZoneTexte 4">
            <a:extLst>
              <a:ext uri="{FF2B5EF4-FFF2-40B4-BE49-F238E27FC236}">
                <a16:creationId xmlns:a16="http://schemas.microsoft.com/office/drawing/2014/main" id="{942CF7BB-872B-5A4F-B78A-A724D72E744E}"/>
              </a:ext>
            </a:extLst>
          </p:cNvPr>
          <p:cNvSpPr txBox="1"/>
          <p:nvPr/>
        </p:nvSpPr>
        <p:spPr>
          <a:xfrm>
            <a:off x="146601" y="1177716"/>
            <a:ext cx="11690903" cy="5693866"/>
          </a:xfrm>
          <a:prstGeom prst="rect">
            <a:avLst/>
          </a:prstGeom>
          <a:noFill/>
        </p:spPr>
        <p:txBody>
          <a:bodyPr wrap="square">
            <a:spAutoFit/>
          </a:bodyPr>
          <a:lstStyle/>
          <a:p>
            <a:pPr marL="457200" indent="-457200" algn="just">
              <a:buFont typeface="Wingdings" panose="05000000000000000000" pitchFamily="2" charset="2"/>
              <a:buChar char="q"/>
            </a:pPr>
            <a:r>
              <a:rPr lang="fr-FR" sz="2800" b="1" dirty="0">
                <a:solidFill>
                  <a:srgbClr val="C00000"/>
                </a:solidFill>
              </a:rPr>
              <a:t>Stéganographie d'images :</a:t>
            </a:r>
          </a:p>
          <a:p>
            <a:pPr marL="914400" lvl="1" indent="-457200" algn="just">
              <a:buFont typeface="Wingdings" panose="05000000000000000000" pitchFamily="2" charset="2"/>
              <a:buChar char="Ø"/>
            </a:pPr>
            <a:r>
              <a:rPr lang="fr-FR" sz="2800" dirty="0"/>
              <a:t>Cette technique consiste à cacher des informations dans les fichiers image.</a:t>
            </a:r>
          </a:p>
          <a:p>
            <a:pPr marL="914400" lvl="1" indent="-457200" algn="just">
              <a:buFont typeface="Wingdings" panose="05000000000000000000" pitchFamily="2" charset="2"/>
              <a:buChar char="Ø"/>
            </a:pPr>
            <a:r>
              <a:rPr lang="fr-FR" sz="2800" dirty="0"/>
              <a:t>La stéganographie numérique se sert souvent des images pour dissimuler des informations, car celles-ci sont constituées d'un grand nombre de composants et il existe plusieurs façons pour camoufler des informations.</a:t>
            </a:r>
          </a:p>
          <a:p>
            <a:pPr marL="914400" lvl="1" indent="-457200" algn="just">
              <a:buFont typeface="Wingdings" panose="05000000000000000000" pitchFamily="2" charset="2"/>
              <a:buChar char="Ø"/>
            </a:pPr>
            <a:r>
              <a:rPr lang="fr-FR" sz="2800" dirty="0"/>
              <a:t>la stéganographie du bit de poids faible « least significant bit » et l'une des méthodes les plus répandues pour la stéganographie d’images.</a:t>
            </a:r>
          </a:p>
          <a:p>
            <a:pPr marL="914400" lvl="1" indent="-457200" algn="just">
              <a:buFont typeface="Wingdings" panose="05000000000000000000" pitchFamily="2" charset="2"/>
              <a:buChar char="Ø"/>
            </a:pPr>
            <a:r>
              <a:rPr lang="fr-FR" sz="2800" dirty="0"/>
              <a:t> Outils de </a:t>
            </a:r>
            <a:r>
              <a:rPr lang="fr-FR" sz="2800" dirty="0" err="1"/>
              <a:t>detection</a:t>
            </a:r>
            <a:r>
              <a:rPr lang="fr-FR" sz="2800" dirty="0"/>
              <a:t> </a:t>
            </a:r>
          </a:p>
          <a:p>
            <a:pPr marL="1371600" lvl="2" indent="-457200" algn="just">
              <a:buFont typeface="Wingdings" panose="05000000000000000000" pitchFamily="2" charset="2"/>
              <a:buChar char="ü"/>
            </a:pPr>
            <a:r>
              <a:rPr lang="fr-FR" sz="2800" dirty="0" err="1"/>
              <a:t>StegDetect</a:t>
            </a:r>
            <a:r>
              <a:rPr lang="fr-FR" sz="2800" dirty="0"/>
              <a:t> : pour les fichiers JPEG.</a:t>
            </a:r>
          </a:p>
          <a:p>
            <a:pPr marL="1371600" lvl="2" indent="-457200" algn="just">
              <a:buFont typeface="Wingdings" panose="05000000000000000000" pitchFamily="2" charset="2"/>
              <a:buChar char="ü"/>
            </a:pPr>
            <a:endParaRPr lang="fr-FR" sz="2800" dirty="0"/>
          </a:p>
          <a:p>
            <a:pPr marL="1371600" lvl="2" indent="-457200" algn="just">
              <a:buFont typeface="Wingdings" panose="05000000000000000000" pitchFamily="2" charset="2"/>
              <a:buChar char="ü"/>
            </a:pPr>
            <a:r>
              <a:rPr lang="fr-FR" sz="2800" dirty="0" err="1"/>
              <a:t>zsteg</a:t>
            </a:r>
            <a:r>
              <a:rPr lang="fr-FR" sz="2800" dirty="0"/>
              <a:t> : pour les fichiers PNG.</a:t>
            </a:r>
          </a:p>
          <a:p>
            <a:pPr marL="914400" lvl="1" indent="-457200" algn="just">
              <a:buFont typeface="Wingdings" panose="05000000000000000000" pitchFamily="2" charset="2"/>
              <a:buChar char="Ø"/>
            </a:pPr>
            <a:endParaRPr lang="fr-FR" sz="2800" dirty="0"/>
          </a:p>
        </p:txBody>
      </p:sp>
    </p:spTree>
    <p:extLst>
      <p:ext uri="{BB962C8B-B14F-4D97-AF65-F5344CB8AC3E}">
        <p14:creationId xmlns:p14="http://schemas.microsoft.com/office/powerpoint/2010/main" val="212106411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FBB9DC-9272-65DE-74CB-FE561515378E}"/>
            </a:ext>
          </a:extLst>
        </p:cNvPr>
        <p:cNvGrpSpPr/>
        <p:nvPr/>
      </p:nvGrpSpPr>
      <p:grpSpPr>
        <a:xfrm>
          <a:off x="0" y="0"/>
          <a:ext cx="0" cy="0"/>
          <a:chOff x="0" y="0"/>
          <a:chExt cx="0" cy="0"/>
        </a:xfrm>
      </p:grpSpPr>
      <p:sp>
        <p:nvSpPr>
          <p:cNvPr id="3" name="ZoneTexte 2">
            <a:extLst>
              <a:ext uri="{FF2B5EF4-FFF2-40B4-BE49-F238E27FC236}">
                <a16:creationId xmlns:a16="http://schemas.microsoft.com/office/drawing/2014/main" id="{1E23297A-5D53-EB62-B00E-3E68E59F5444}"/>
              </a:ext>
            </a:extLst>
          </p:cNvPr>
          <p:cNvSpPr txBox="1"/>
          <p:nvPr/>
        </p:nvSpPr>
        <p:spPr>
          <a:xfrm>
            <a:off x="1018209" y="296613"/>
            <a:ext cx="9245599" cy="584775"/>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3200" b="1" dirty="0">
                <a:solidFill>
                  <a:srgbClr val="C00000"/>
                </a:solidFill>
                <a:latin typeface="Calibri" panose="020F0502020204030204"/>
              </a:rPr>
              <a:t>Détection des données cachés dans une image</a:t>
            </a:r>
          </a:p>
        </p:txBody>
      </p:sp>
      <p:sp>
        <p:nvSpPr>
          <p:cNvPr id="5" name="ZoneTexte 4">
            <a:extLst>
              <a:ext uri="{FF2B5EF4-FFF2-40B4-BE49-F238E27FC236}">
                <a16:creationId xmlns:a16="http://schemas.microsoft.com/office/drawing/2014/main" id="{D668F11D-EBBF-9BED-FBE8-F9DA8E721CE4}"/>
              </a:ext>
            </a:extLst>
          </p:cNvPr>
          <p:cNvSpPr txBox="1"/>
          <p:nvPr/>
        </p:nvSpPr>
        <p:spPr>
          <a:xfrm>
            <a:off x="146601" y="1177716"/>
            <a:ext cx="11690903" cy="3108543"/>
          </a:xfrm>
          <a:prstGeom prst="rect">
            <a:avLst/>
          </a:prstGeom>
          <a:noFill/>
        </p:spPr>
        <p:txBody>
          <a:bodyPr wrap="square">
            <a:spAutoFit/>
          </a:bodyPr>
          <a:lstStyle/>
          <a:p>
            <a:pPr marL="457200" indent="-457200" algn="just">
              <a:buFont typeface="Wingdings" panose="05000000000000000000" pitchFamily="2" charset="2"/>
              <a:buChar char="q"/>
            </a:pPr>
            <a:r>
              <a:rPr lang="fr-FR" sz="2800" b="1" dirty="0">
                <a:solidFill>
                  <a:srgbClr val="C00000"/>
                </a:solidFill>
              </a:rPr>
              <a:t>Analyse de données intégrées : </a:t>
            </a:r>
            <a:r>
              <a:rPr lang="fr-FR" sz="2800" dirty="0"/>
              <a:t>Identifiez des fichiers ajoutés à l'image (par exemple, dans des segments non standards).</a:t>
            </a:r>
          </a:p>
          <a:p>
            <a:pPr marL="457200" indent="-457200" algn="just">
              <a:buFont typeface="Wingdings" panose="05000000000000000000" pitchFamily="2" charset="2"/>
              <a:buChar char="q"/>
            </a:pPr>
            <a:endParaRPr lang="fr-FR" sz="2800" dirty="0"/>
          </a:p>
          <a:p>
            <a:pPr marL="457200" indent="-457200" algn="just">
              <a:buFont typeface="Wingdings" panose="05000000000000000000" pitchFamily="2" charset="2"/>
              <a:buChar char="q"/>
            </a:pPr>
            <a:endParaRPr lang="fr-FR" sz="2800" b="1" dirty="0"/>
          </a:p>
          <a:p>
            <a:pPr marL="457200" indent="-457200" algn="just">
              <a:buFont typeface="Wingdings" panose="05000000000000000000" pitchFamily="2" charset="2"/>
              <a:buChar char="q"/>
            </a:pPr>
            <a:r>
              <a:rPr lang="fr-FR" sz="2800" b="1" dirty="0"/>
              <a:t>Outils de détection :</a:t>
            </a:r>
          </a:p>
          <a:p>
            <a:pPr marL="457200" indent="-457200" algn="just">
              <a:buFont typeface="Wingdings" panose="05000000000000000000" pitchFamily="2" charset="2"/>
              <a:buChar char="q"/>
            </a:pPr>
            <a:endParaRPr lang="fr-FR" sz="2800" dirty="0"/>
          </a:p>
          <a:p>
            <a:pPr marL="1371600" lvl="2" indent="-457200" algn="just">
              <a:buFont typeface="Wingdings" panose="05000000000000000000" pitchFamily="2" charset="2"/>
              <a:buChar char="§"/>
            </a:pPr>
            <a:r>
              <a:rPr lang="fr-FR" sz="2800" dirty="0"/>
              <a:t>    </a:t>
            </a:r>
            <a:r>
              <a:rPr lang="fr-FR" sz="2800" b="1" dirty="0" err="1"/>
              <a:t>exiftool</a:t>
            </a:r>
            <a:r>
              <a:rPr lang="fr-FR" sz="2800" b="1" dirty="0"/>
              <a:t> : </a:t>
            </a:r>
            <a:r>
              <a:rPr lang="fr-FR" sz="2800" dirty="0"/>
              <a:t>Pour vérifier la présence d'annotations intégrées.</a:t>
            </a:r>
          </a:p>
        </p:txBody>
      </p:sp>
    </p:spTree>
    <p:extLst>
      <p:ext uri="{BB962C8B-B14F-4D97-AF65-F5344CB8AC3E}">
        <p14:creationId xmlns:p14="http://schemas.microsoft.com/office/powerpoint/2010/main" val="293211193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B910BF-3F36-EDAF-BF77-5063CE886E66}"/>
            </a:ext>
          </a:extLst>
        </p:cNvPr>
        <p:cNvGrpSpPr/>
        <p:nvPr/>
      </p:nvGrpSpPr>
      <p:grpSpPr>
        <a:xfrm>
          <a:off x="0" y="0"/>
          <a:ext cx="0" cy="0"/>
          <a:chOff x="0" y="0"/>
          <a:chExt cx="0" cy="0"/>
        </a:xfrm>
      </p:grpSpPr>
      <p:sp>
        <p:nvSpPr>
          <p:cNvPr id="3" name="ZoneTexte 2">
            <a:extLst>
              <a:ext uri="{FF2B5EF4-FFF2-40B4-BE49-F238E27FC236}">
                <a16:creationId xmlns:a16="http://schemas.microsoft.com/office/drawing/2014/main" id="{4810F37E-343F-4E6C-DEE9-C3782C2BBECB}"/>
              </a:ext>
            </a:extLst>
          </p:cNvPr>
          <p:cNvSpPr txBox="1"/>
          <p:nvPr/>
        </p:nvSpPr>
        <p:spPr>
          <a:xfrm>
            <a:off x="1018209" y="296613"/>
            <a:ext cx="9245599" cy="584775"/>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3200" b="1" dirty="0">
                <a:solidFill>
                  <a:srgbClr val="C00000"/>
                </a:solidFill>
                <a:latin typeface="Calibri" panose="020F0502020204030204"/>
              </a:rPr>
              <a:t>Analyse du contenu visuel d’ une image</a:t>
            </a:r>
          </a:p>
        </p:txBody>
      </p:sp>
      <p:sp>
        <p:nvSpPr>
          <p:cNvPr id="5" name="ZoneTexte 4">
            <a:extLst>
              <a:ext uri="{FF2B5EF4-FFF2-40B4-BE49-F238E27FC236}">
                <a16:creationId xmlns:a16="http://schemas.microsoft.com/office/drawing/2014/main" id="{8DE6C77F-D8D0-6D57-141A-4F6D2313BEF4}"/>
              </a:ext>
            </a:extLst>
          </p:cNvPr>
          <p:cNvSpPr txBox="1"/>
          <p:nvPr/>
        </p:nvSpPr>
        <p:spPr>
          <a:xfrm>
            <a:off x="146601" y="1177716"/>
            <a:ext cx="11690903" cy="5693866"/>
          </a:xfrm>
          <a:prstGeom prst="rect">
            <a:avLst/>
          </a:prstGeom>
          <a:noFill/>
        </p:spPr>
        <p:txBody>
          <a:bodyPr wrap="square">
            <a:spAutoFit/>
          </a:bodyPr>
          <a:lstStyle/>
          <a:p>
            <a:pPr marL="457200" indent="-457200" algn="just">
              <a:buFont typeface="Wingdings" panose="05000000000000000000" pitchFamily="2" charset="2"/>
              <a:buChar char="q"/>
            </a:pPr>
            <a:r>
              <a:rPr lang="fr-FR" sz="2800" b="1" dirty="0">
                <a:solidFill>
                  <a:srgbClr val="C00000"/>
                </a:solidFill>
              </a:rPr>
              <a:t>Analyse du contenu visuel : </a:t>
            </a:r>
            <a:r>
              <a:rPr lang="fr-FR" sz="2800" dirty="0"/>
              <a:t>cette type d’analyse peut inclure </a:t>
            </a:r>
          </a:p>
          <a:p>
            <a:pPr marL="457200" indent="-457200" algn="just">
              <a:buFont typeface="Wingdings" panose="05000000000000000000" pitchFamily="2" charset="2"/>
              <a:buChar char="ü"/>
            </a:pPr>
            <a:r>
              <a:rPr lang="fr-FR" sz="2800" dirty="0"/>
              <a:t> Analyse des pixels : Recherchez des incohérences dans la luminosité, les couleurs, ou les bordures des objets (indicatif de manipulation).</a:t>
            </a:r>
          </a:p>
          <a:p>
            <a:pPr marL="1371600" lvl="2" indent="-457200" algn="just">
              <a:buFont typeface="Wingdings" panose="05000000000000000000" pitchFamily="2" charset="2"/>
              <a:buChar char="Ø"/>
            </a:pPr>
            <a:r>
              <a:rPr lang="fr-FR" sz="2800" dirty="0"/>
              <a:t>Outils de visualisation :  comme Photoshop…</a:t>
            </a:r>
          </a:p>
          <a:p>
            <a:pPr algn="just"/>
            <a:endParaRPr lang="fr-FR" sz="2800" dirty="0"/>
          </a:p>
          <a:p>
            <a:pPr marL="457200" indent="-457200" algn="just">
              <a:buFont typeface="Wingdings" panose="05000000000000000000" pitchFamily="2" charset="2"/>
              <a:buChar char="ü"/>
            </a:pPr>
            <a:r>
              <a:rPr lang="fr-FR" sz="2800" dirty="0"/>
              <a:t>Histogrammes : Comparez les histogrammes de couleur pour détecter des anomalies.</a:t>
            </a:r>
          </a:p>
          <a:p>
            <a:pPr marL="1371600" lvl="2" indent="-457200" algn="just">
              <a:buFont typeface="Wingdings" panose="05000000000000000000" pitchFamily="2" charset="2"/>
              <a:buChar char="Ø"/>
            </a:pPr>
            <a:r>
              <a:rPr lang="fr-FR" sz="2800" dirty="0"/>
              <a:t> Outils : </a:t>
            </a:r>
            <a:r>
              <a:rPr lang="fr-FR" sz="2800" dirty="0" err="1"/>
              <a:t>OpenCV</a:t>
            </a:r>
            <a:r>
              <a:rPr lang="fr-FR" sz="2800" dirty="0"/>
              <a:t>, </a:t>
            </a:r>
            <a:r>
              <a:rPr lang="fr-FR" sz="2800" dirty="0" err="1"/>
              <a:t>ImageMagick</a:t>
            </a:r>
            <a:r>
              <a:rPr lang="fr-FR" sz="2800" dirty="0"/>
              <a:t>.</a:t>
            </a:r>
          </a:p>
          <a:p>
            <a:pPr algn="just"/>
            <a:endParaRPr lang="fr-FR" sz="2800" dirty="0"/>
          </a:p>
          <a:p>
            <a:pPr marL="457200" indent="-457200" algn="just">
              <a:buFont typeface="Wingdings" panose="05000000000000000000" pitchFamily="2" charset="2"/>
              <a:buChar char="ü"/>
            </a:pPr>
            <a:r>
              <a:rPr lang="fr-FR" sz="2800" dirty="0"/>
              <a:t>Détection de retouches :Cherchez des traces d'édition (comme des zones floues, clonées ou mal alignées).</a:t>
            </a:r>
          </a:p>
          <a:p>
            <a:pPr marL="1371600" lvl="2" indent="-457200" algn="just">
              <a:buFont typeface="Wingdings" panose="05000000000000000000" pitchFamily="2" charset="2"/>
              <a:buChar char="Ø"/>
            </a:pPr>
            <a:r>
              <a:rPr lang="fr-FR" sz="2800" dirty="0"/>
              <a:t>  Outils </a:t>
            </a:r>
            <a:r>
              <a:rPr lang="fr-FR" sz="2800" dirty="0" err="1"/>
              <a:t>JPEGsnoop</a:t>
            </a:r>
            <a:r>
              <a:rPr lang="fr-FR" sz="2800" dirty="0"/>
              <a:t> : pour vérifier la compression et identifier les manipulations .</a:t>
            </a:r>
          </a:p>
        </p:txBody>
      </p:sp>
    </p:spTree>
    <p:extLst>
      <p:ext uri="{BB962C8B-B14F-4D97-AF65-F5344CB8AC3E}">
        <p14:creationId xmlns:p14="http://schemas.microsoft.com/office/powerpoint/2010/main" val="7654170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07BC2907-9665-F53F-DF0B-BD868DE7B2AF}"/>
              </a:ext>
            </a:extLst>
          </p:cNvPr>
          <p:cNvSpPr txBox="1"/>
          <p:nvPr/>
        </p:nvSpPr>
        <p:spPr>
          <a:xfrm>
            <a:off x="389466" y="1689881"/>
            <a:ext cx="11607800" cy="4832092"/>
          </a:xfrm>
          <a:prstGeom prst="rect">
            <a:avLst/>
          </a:prstGeom>
          <a:noFill/>
        </p:spPr>
        <p:txBody>
          <a:bodyPr wrap="square">
            <a:spAutoFit/>
          </a:bodyPr>
          <a:lstStyle/>
          <a:p>
            <a:pPr marL="514350" marR="0" lvl="0" indent="-514350" algn="l" defTabSz="914400" rtl="0" eaLnBrk="1" fontAlgn="auto" latinLnBrk="0" hangingPunct="1">
              <a:lnSpc>
                <a:spcPct val="100000"/>
              </a:lnSpc>
              <a:spcBef>
                <a:spcPts val="0"/>
              </a:spcBef>
              <a:spcAft>
                <a:spcPts val="0"/>
              </a:spcAft>
              <a:buClrTx/>
              <a:buSzTx/>
              <a:buFontTx/>
              <a:buAutoNum type="arabicPeriod"/>
              <a:tabLst/>
              <a:defRPr/>
            </a:pPr>
            <a:r>
              <a:rPr kumimoji="0" lang="fr-FR" sz="2800" b="1" i="0" u="none" strike="noStrike" kern="1200" cap="none" spc="0" normalizeH="0" baseline="0" noProof="0" dirty="0">
                <a:ln>
                  <a:noFill/>
                </a:ln>
                <a:solidFill>
                  <a:srgbClr val="C00000"/>
                </a:solidFill>
                <a:effectLst/>
                <a:uLnTx/>
                <a:uFillTx/>
                <a:latin typeface="Calibri" panose="020F0502020204030204"/>
                <a:ea typeface="+mn-ea"/>
                <a:cs typeface="+mn-cs"/>
              </a:rPr>
              <a:t>C’est quoi  un fichier MP3:</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2800" b="1" i="0" u="none" strike="noStrike" kern="1200" cap="none" spc="0" normalizeH="0" baseline="0" noProof="0" dirty="0">
              <a:ln>
                <a:noFill/>
              </a:ln>
              <a:solidFill>
                <a:srgbClr val="C00000"/>
              </a:solidFill>
              <a:effectLst/>
              <a:uLnTx/>
              <a:uFillTx/>
              <a:latin typeface="Calibri" panose="020F0502020204030204"/>
              <a:ea typeface="+mn-ea"/>
              <a:cs typeface="+mn-cs"/>
            </a:endParaRPr>
          </a:p>
          <a:p>
            <a:pPr marL="457200" marR="0" lvl="0" indent="-4572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fr-FR" sz="2800" b="0" i="0" u="none" strike="noStrike" kern="1200" cap="none" spc="0" normalizeH="0" baseline="0" noProof="0" dirty="0">
                <a:ln>
                  <a:noFill/>
                </a:ln>
                <a:solidFill>
                  <a:prstClr val="black"/>
                </a:solidFill>
                <a:effectLst/>
                <a:uLnTx/>
                <a:uFillTx/>
                <a:latin typeface="Calibri" panose="020F0502020204030204"/>
                <a:ea typeface="+mn-ea"/>
                <a:cs typeface="+mn-cs"/>
              </a:rPr>
              <a:t>MP3  est l'abréviation de MPEG-1/2 Audio Layer 3.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2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457200" marR="0" lvl="0" indent="-4572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fr-FR" sz="2800" b="0" i="0" u="none" strike="noStrike" kern="1200" cap="none" spc="0" normalizeH="0" baseline="0" noProof="0" dirty="0">
                <a:ln>
                  <a:noFill/>
                </a:ln>
                <a:solidFill>
                  <a:prstClr val="black"/>
                </a:solidFill>
                <a:effectLst/>
                <a:uLnTx/>
                <a:uFillTx/>
                <a:latin typeface="Calibri" panose="020F0502020204030204"/>
                <a:ea typeface="+mn-ea"/>
                <a:cs typeface="+mn-cs"/>
              </a:rPr>
              <a:t>La section audio du Moving Picture Experts Group (MPEG).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2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457200" marR="0" lvl="0" indent="-4572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fr-FR" sz="2800" b="0" i="0" u="none" strike="noStrike" kern="1200" cap="none" spc="0" normalizeH="0" baseline="0" noProof="0" dirty="0">
                <a:ln>
                  <a:noFill/>
                </a:ln>
                <a:solidFill>
                  <a:prstClr val="black"/>
                </a:solidFill>
                <a:effectLst/>
                <a:uLnTx/>
                <a:uFillTx/>
                <a:latin typeface="Calibri" panose="020F0502020204030204"/>
                <a:ea typeface="+mn-ea"/>
                <a:cs typeface="+mn-cs"/>
              </a:rPr>
              <a:t>Le format le plus connu pour la compression audio avec perte d'informations.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2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457200" marR="0" lvl="0" indent="-4572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fr-FR" sz="2800" b="0" i="0" u="none" strike="noStrike" kern="1200" cap="none" spc="0" normalizeH="0" baseline="0" noProof="0" dirty="0">
                <a:ln>
                  <a:noFill/>
                </a:ln>
                <a:solidFill>
                  <a:prstClr val="black"/>
                </a:solidFill>
                <a:effectLst/>
                <a:uLnTx/>
                <a:uFillTx/>
                <a:latin typeface="Calibri" panose="020F0502020204030204"/>
                <a:ea typeface="+mn-ea"/>
                <a:cs typeface="+mn-cs"/>
              </a:rPr>
              <a:t>Développé par l’institut de Fraunhofer  en Allemagne.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ZoneTexte 5">
            <a:extLst>
              <a:ext uri="{FF2B5EF4-FFF2-40B4-BE49-F238E27FC236}">
                <a16:creationId xmlns:a16="http://schemas.microsoft.com/office/drawing/2014/main" id="{1BBF4203-BF6B-1907-8F9F-1FD543049AB9}"/>
              </a:ext>
            </a:extLst>
          </p:cNvPr>
          <p:cNvSpPr txBox="1"/>
          <p:nvPr/>
        </p:nvSpPr>
        <p:spPr>
          <a:xfrm>
            <a:off x="1346200" y="210235"/>
            <a:ext cx="9245599" cy="584775"/>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3200" b="1" i="0" u="none" strike="noStrike" kern="1200" cap="none" spc="0" normalizeH="0" baseline="0" noProof="0" dirty="0">
                <a:ln>
                  <a:noFill/>
                </a:ln>
                <a:solidFill>
                  <a:srgbClr val="C00000"/>
                </a:solidFill>
                <a:effectLst/>
                <a:uLnTx/>
                <a:uFillTx/>
                <a:latin typeface="Calibri" panose="020F0502020204030204"/>
                <a:ea typeface="+mn-ea"/>
                <a:cs typeface="+mn-cs"/>
              </a:rPr>
              <a:t>C’est quoi un fichier MP3</a:t>
            </a:r>
          </a:p>
        </p:txBody>
      </p:sp>
    </p:spTree>
    <p:extLst>
      <p:ext uri="{BB962C8B-B14F-4D97-AF65-F5344CB8AC3E}">
        <p14:creationId xmlns:p14="http://schemas.microsoft.com/office/powerpoint/2010/main" val="6453673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790785-4033-1A83-A213-211245D74484}"/>
            </a:ext>
          </a:extLst>
        </p:cNvPr>
        <p:cNvGrpSpPr/>
        <p:nvPr/>
      </p:nvGrpSpPr>
      <p:grpSpPr>
        <a:xfrm>
          <a:off x="0" y="0"/>
          <a:ext cx="0" cy="0"/>
          <a:chOff x="0" y="0"/>
          <a:chExt cx="0" cy="0"/>
        </a:xfrm>
      </p:grpSpPr>
      <p:sp>
        <p:nvSpPr>
          <p:cNvPr id="6" name="ZoneTexte 5">
            <a:extLst>
              <a:ext uri="{FF2B5EF4-FFF2-40B4-BE49-F238E27FC236}">
                <a16:creationId xmlns:a16="http://schemas.microsoft.com/office/drawing/2014/main" id="{A3C641B0-4C47-502E-2119-786AAF316E93}"/>
              </a:ext>
            </a:extLst>
          </p:cNvPr>
          <p:cNvSpPr txBox="1"/>
          <p:nvPr/>
        </p:nvSpPr>
        <p:spPr>
          <a:xfrm>
            <a:off x="730380" y="322202"/>
            <a:ext cx="9245599" cy="1754326"/>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3600" b="1" i="0" u="none" strike="noStrike" kern="1200" cap="none" spc="0" normalizeH="0" baseline="0" noProof="0" dirty="0">
                <a:ln>
                  <a:noFill/>
                </a:ln>
                <a:solidFill>
                  <a:srgbClr val="C00000"/>
                </a:solidFill>
                <a:effectLst/>
                <a:uLnTx/>
                <a:uFillTx/>
                <a:latin typeface="Calibri" panose="020F0502020204030204"/>
                <a:ea typeface="+mn-ea"/>
                <a:cs typeface="+mn-cs"/>
              </a:rPr>
              <a:t>La spécification et la récupération des information forensique  à partir des fichiers MP3</a:t>
            </a:r>
          </a:p>
        </p:txBody>
      </p:sp>
      <p:sp>
        <p:nvSpPr>
          <p:cNvPr id="3" name="ZoneTexte 2">
            <a:extLst>
              <a:ext uri="{FF2B5EF4-FFF2-40B4-BE49-F238E27FC236}">
                <a16:creationId xmlns:a16="http://schemas.microsoft.com/office/drawing/2014/main" id="{F3AB3E85-E533-ABA6-8C92-59DFBFF0F915}"/>
              </a:ext>
            </a:extLst>
          </p:cNvPr>
          <p:cNvSpPr txBox="1"/>
          <p:nvPr/>
        </p:nvSpPr>
        <p:spPr>
          <a:xfrm>
            <a:off x="468085" y="2203684"/>
            <a:ext cx="9507894" cy="3970318"/>
          </a:xfrm>
          <a:prstGeom prst="rect">
            <a:avLst/>
          </a:prstGeom>
          <a:noFill/>
        </p:spPr>
        <p:txBody>
          <a:bodyPr wrap="square">
            <a:spAutoFit/>
          </a:bodyPr>
          <a:lstStyle/>
          <a:p>
            <a:r>
              <a:rPr lang="fr-FR" sz="2800" dirty="0"/>
              <a:t>L'extraction d'informations à partir de fichiers MP3 peut inclure:</a:t>
            </a:r>
          </a:p>
          <a:p>
            <a:endParaRPr lang="fr-FR" sz="2800" dirty="0"/>
          </a:p>
          <a:p>
            <a:pPr marL="457200" indent="-457200">
              <a:buFont typeface="Wingdings" panose="05000000000000000000" pitchFamily="2" charset="2"/>
              <a:buChar char="ü"/>
            </a:pPr>
            <a:r>
              <a:rPr lang="fr-FR" sz="2800" dirty="0"/>
              <a:t> </a:t>
            </a:r>
            <a:r>
              <a:rPr lang="fr-FR" sz="2800" dirty="0">
                <a:solidFill>
                  <a:srgbClr val="FF0000"/>
                </a:solidFill>
              </a:rPr>
              <a:t>Analyse des métadonnées,</a:t>
            </a:r>
          </a:p>
          <a:p>
            <a:pPr marL="457200" indent="-457200">
              <a:buFont typeface="Wingdings" panose="05000000000000000000" pitchFamily="2" charset="2"/>
              <a:buChar char="ü"/>
            </a:pPr>
            <a:r>
              <a:rPr lang="fr-FR" sz="2800" dirty="0"/>
              <a:t> Analyse de contenu audio,</a:t>
            </a:r>
          </a:p>
          <a:p>
            <a:pPr marL="457200" indent="-457200">
              <a:buFont typeface="Wingdings" panose="05000000000000000000" pitchFamily="2" charset="2"/>
              <a:buChar char="ü"/>
            </a:pPr>
            <a:r>
              <a:rPr lang="fr-FR" sz="2800" dirty="0"/>
              <a:t> </a:t>
            </a:r>
            <a:r>
              <a:rPr lang="fr-FR" sz="2800" dirty="0">
                <a:solidFill>
                  <a:srgbClr val="FF0000"/>
                </a:solidFill>
              </a:rPr>
              <a:t>Stéganographie de fichier MP3</a:t>
            </a:r>
            <a:r>
              <a:rPr lang="fr-FR" sz="2800" dirty="0"/>
              <a:t>,</a:t>
            </a:r>
          </a:p>
          <a:p>
            <a:pPr marL="457200" indent="-457200">
              <a:buFont typeface="Wingdings" panose="05000000000000000000" pitchFamily="2" charset="2"/>
              <a:buChar char="ü"/>
            </a:pPr>
            <a:r>
              <a:rPr lang="fr-FR" sz="2800" dirty="0"/>
              <a:t> </a:t>
            </a:r>
            <a:r>
              <a:rPr lang="fr-FR" sz="2800" dirty="0">
                <a:solidFill>
                  <a:srgbClr val="FF0000"/>
                </a:solidFill>
              </a:rPr>
              <a:t>Analyse des fichiers encodés ou intégrés,</a:t>
            </a:r>
          </a:p>
          <a:p>
            <a:pPr marL="457200" indent="-457200">
              <a:buFont typeface="Wingdings" panose="05000000000000000000" pitchFamily="2" charset="2"/>
              <a:buChar char="ü"/>
            </a:pPr>
            <a:r>
              <a:rPr lang="fr-FR" sz="2800" dirty="0"/>
              <a:t>Analyse temporelle,</a:t>
            </a:r>
          </a:p>
          <a:p>
            <a:pPr marL="457200" indent="-457200">
              <a:buFont typeface="Wingdings" panose="05000000000000000000" pitchFamily="2" charset="2"/>
              <a:buChar char="ü"/>
            </a:pPr>
            <a:r>
              <a:rPr lang="fr-FR" sz="2800" dirty="0"/>
              <a:t>Analyse des empreintes.</a:t>
            </a:r>
          </a:p>
          <a:p>
            <a:pPr marL="457200" indent="-457200">
              <a:buFont typeface="Wingdings" panose="05000000000000000000" pitchFamily="2" charset="2"/>
              <a:buChar char="ü"/>
            </a:pPr>
            <a:r>
              <a:rPr lang="fr-FR" sz="2800" dirty="0"/>
              <a:t>…</a:t>
            </a:r>
          </a:p>
        </p:txBody>
      </p:sp>
    </p:spTree>
    <p:extLst>
      <p:ext uri="{BB962C8B-B14F-4D97-AF65-F5344CB8AC3E}">
        <p14:creationId xmlns:p14="http://schemas.microsoft.com/office/powerpoint/2010/main" val="23218512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04389F95-E237-8D9D-328D-B100F8B3E9F2}"/>
              </a:ext>
            </a:extLst>
          </p:cNvPr>
          <p:cNvSpPr txBox="1"/>
          <p:nvPr/>
        </p:nvSpPr>
        <p:spPr>
          <a:xfrm>
            <a:off x="1346200" y="159433"/>
            <a:ext cx="9245599" cy="1077218"/>
          </a:xfrm>
          <a:prstGeom prst="rect">
            <a:avLst/>
          </a:prstGeom>
          <a:noFill/>
        </p:spPr>
        <p:txBody>
          <a:bodyPr wrap="square">
            <a:spAutoFit/>
          </a:bodyPr>
          <a:lstStyle/>
          <a:p>
            <a:pPr algn="ctr"/>
            <a:r>
              <a:rPr lang="fr-FR" sz="3200" b="1" dirty="0">
                <a:solidFill>
                  <a:srgbClr val="C00000"/>
                </a:solidFill>
              </a:rPr>
              <a:t>La spécification et la récupération des métadonnées à partir des fichiers : MP3</a:t>
            </a:r>
          </a:p>
        </p:txBody>
      </p:sp>
      <p:sp>
        <p:nvSpPr>
          <p:cNvPr id="4" name="ZoneTexte 3">
            <a:extLst>
              <a:ext uri="{FF2B5EF4-FFF2-40B4-BE49-F238E27FC236}">
                <a16:creationId xmlns:a16="http://schemas.microsoft.com/office/drawing/2014/main" id="{A40AA2D1-A1CA-7591-E16C-410EAF669A89}"/>
              </a:ext>
            </a:extLst>
          </p:cNvPr>
          <p:cNvSpPr txBox="1"/>
          <p:nvPr/>
        </p:nvSpPr>
        <p:spPr>
          <a:xfrm>
            <a:off x="347133" y="1319242"/>
            <a:ext cx="11667067" cy="5262979"/>
          </a:xfrm>
          <a:prstGeom prst="rect">
            <a:avLst/>
          </a:prstGeom>
          <a:noFill/>
        </p:spPr>
        <p:txBody>
          <a:bodyPr wrap="square">
            <a:spAutoFit/>
          </a:bodyPr>
          <a:lstStyle/>
          <a:p>
            <a:pPr algn="just"/>
            <a:r>
              <a:rPr lang="fr-FR" sz="2400" b="1" dirty="0">
                <a:solidFill>
                  <a:srgbClr val="C00000"/>
                </a:solidFill>
              </a:rPr>
              <a:t>2. Analyse des métadonnées :</a:t>
            </a:r>
          </a:p>
          <a:p>
            <a:pPr algn="just"/>
            <a:r>
              <a:rPr lang="fr-FR" sz="2400" b="1" dirty="0">
                <a:solidFill>
                  <a:srgbClr val="C00000"/>
                </a:solidFill>
              </a:rPr>
              <a:t>2.1. Spécification des métadonnées dans les fichiers MP3 :</a:t>
            </a:r>
          </a:p>
          <a:p>
            <a:pPr marL="342900" indent="-342900" algn="just">
              <a:buFont typeface="Wingdings" panose="05000000000000000000" pitchFamily="2" charset="2"/>
              <a:buChar char="ü"/>
            </a:pPr>
            <a:r>
              <a:rPr lang="fr-FR" sz="2400" dirty="0"/>
              <a:t> Lors de son développement, la structure MP3 (MPEG) ne permet pas de stocker des descriptions de contenu  (Pas de méthode standard   pour stocker  les métadonnées dans les fichiers MP3).</a:t>
            </a:r>
          </a:p>
          <a:p>
            <a:pPr marL="342900" indent="-342900" algn="just">
              <a:buFont typeface="Wingdings" panose="05000000000000000000" pitchFamily="2" charset="2"/>
              <a:buChar char="ü"/>
            </a:pPr>
            <a:r>
              <a:rPr lang="fr-FR" sz="2400" dirty="0"/>
              <a:t> En 1996 </a:t>
            </a:r>
            <a:r>
              <a:rPr lang="fr-FR" sz="2400" dirty="0" err="1"/>
              <a:t>Eric</a:t>
            </a:r>
            <a:r>
              <a:rPr lang="fr-FR" sz="2400" dirty="0"/>
              <a:t> Kemp a développé une approche simple pour ajouter un petit morceau de données à la fin du fichier audio.</a:t>
            </a:r>
          </a:p>
          <a:p>
            <a:pPr algn="just"/>
            <a:endParaRPr lang="fr-FR" sz="2400" dirty="0"/>
          </a:p>
          <a:p>
            <a:pPr marL="457200" indent="-457200" algn="just">
              <a:buFont typeface="Wingdings" panose="05000000000000000000" pitchFamily="2" charset="2"/>
              <a:buChar char="q"/>
            </a:pPr>
            <a:r>
              <a:rPr lang="fr-FR" sz="2400" b="1" dirty="0">
                <a:solidFill>
                  <a:srgbClr val="C00000"/>
                </a:solidFill>
              </a:rPr>
              <a:t> Le standard ID3 (</a:t>
            </a:r>
            <a:r>
              <a:rPr lang="fr-FR" sz="2400" b="1" dirty="0" err="1">
                <a:solidFill>
                  <a:srgbClr val="C00000"/>
                </a:solidFill>
              </a:rPr>
              <a:t>IDentify</a:t>
            </a:r>
            <a:r>
              <a:rPr lang="fr-FR" sz="2400" b="1" dirty="0">
                <a:solidFill>
                  <a:srgbClr val="C00000"/>
                </a:solidFill>
              </a:rPr>
              <a:t> an MP3 ):  </a:t>
            </a:r>
          </a:p>
          <a:p>
            <a:pPr marL="342900" indent="-342900" algn="just">
              <a:buFont typeface="Wingdings" panose="05000000000000000000" pitchFamily="2" charset="2"/>
              <a:buChar char="ü"/>
            </a:pPr>
            <a:r>
              <a:rPr lang="fr-FR" sz="2400" dirty="0"/>
              <a:t>la norme utilisée  pour stocker les métadonnées dans un fichier MP3. </a:t>
            </a:r>
          </a:p>
          <a:p>
            <a:pPr marL="342900" indent="-342900" algn="just">
              <a:buFont typeface="Wingdings" panose="05000000000000000000" pitchFamily="2" charset="2"/>
              <a:buChar char="ü"/>
            </a:pPr>
            <a:r>
              <a:rPr lang="fr-FR" sz="2400" dirty="0"/>
              <a:t> Les métadonnées sont ajoutées  comme un morceau de données dans le fichier MP3.  </a:t>
            </a:r>
          </a:p>
          <a:p>
            <a:pPr marL="342900" indent="-342900" algn="just">
              <a:buFont typeface="Wingdings" panose="05000000000000000000" pitchFamily="2" charset="2"/>
              <a:buChar char="ü"/>
            </a:pPr>
            <a:r>
              <a:rPr lang="fr-FR" sz="2400" dirty="0"/>
              <a:t> ID3v1 (ID3 version 1)  est le premier standard pour la spécification des métadonnées dans un fichier MP3. Les tags ID3v1 ont été considérés comme trop courts pour contenir suffisamment de métadonnées significatives d’où le développement  des versions ID3v2+.</a:t>
            </a:r>
          </a:p>
        </p:txBody>
      </p:sp>
    </p:spTree>
    <p:extLst>
      <p:ext uri="{BB962C8B-B14F-4D97-AF65-F5344CB8AC3E}">
        <p14:creationId xmlns:p14="http://schemas.microsoft.com/office/powerpoint/2010/main" val="39035655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04389F95-E237-8D9D-328D-B100F8B3E9F2}"/>
              </a:ext>
            </a:extLst>
          </p:cNvPr>
          <p:cNvSpPr txBox="1"/>
          <p:nvPr/>
        </p:nvSpPr>
        <p:spPr>
          <a:xfrm>
            <a:off x="1346200" y="159433"/>
            <a:ext cx="9245599" cy="1077218"/>
          </a:xfrm>
          <a:prstGeom prst="rect">
            <a:avLst/>
          </a:prstGeom>
          <a:noFill/>
        </p:spPr>
        <p:txBody>
          <a:bodyPr wrap="square">
            <a:spAutoFit/>
          </a:bodyPr>
          <a:lstStyle/>
          <a:p>
            <a:pPr algn="ctr"/>
            <a:r>
              <a:rPr lang="fr-FR" sz="3200" b="1" dirty="0">
                <a:solidFill>
                  <a:srgbClr val="C00000"/>
                </a:solidFill>
              </a:rPr>
              <a:t>La spécification et la récupération des métadonnées à partir des fichiers : MP3</a:t>
            </a:r>
          </a:p>
        </p:txBody>
      </p:sp>
      <p:sp>
        <p:nvSpPr>
          <p:cNvPr id="4" name="ZoneTexte 3">
            <a:extLst>
              <a:ext uri="{FF2B5EF4-FFF2-40B4-BE49-F238E27FC236}">
                <a16:creationId xmlns:a16="http://schemas.microsoft.com/office/drawing/2014/main" id="{A40AA2D1-A1CA-7591-E16C-410EAF669A89}"/>
              </a:ext>
            </a:extLst>
          </p:cNvPr>
          <p:cNvSpPr txBox="1"/>
          <p:nvPr/>
        </p:nvSpPr>
        <p:spPr>
          <a:xfrm>
            <a:off x="347133" y="1319242"/>
            <a:ext cx="11667067" cy="2308324"/>
          </a:xfrm>
          <a:prstGeom prst="rect">
            <a:avLst/>
          </a:prstGeom>
          <a:noFill/>
        </p:spPr>
        <p:txBody>
          <a:bodyPr wrap="square">
            <a:spAutoFit/>
          </a:bodyPr>
          <a:lstStyle/>
          <a:p>
            <a:pPr marL="342900" indent="-342900" algn="just">
              <a:buFont typeface="Wingdings" panose="05000000000000000000" pitchFamily="2" charset="2"/>
              <a:buChar char="q"/>
            </a:pPr>
            <a:r>
              <a:rPr lang="fr-FR" sz="2400" b="1" dirty="0">
                <a:solidFill>
                  <a:srgbClr val="C00000"/>
                </a:solidFill>
              </a:rPr>
              <a:t>ID3v1 (ID3 version 1) :</a:t>
            </a:r>
          </a:p>
          <a:p>
            <a:pPr algn="just"/>
            <a:endParaRPr lang="fr-FR" sz="2400" b="1" dirty="0">
              <a:solidFill>
                <a:srgbClr val="C00000"/>
              </a:solidFill>
            </a:endParaRPr>
          </a:p>
          <a:p>
            <a:pPr marL="342900" indent="-342900" algn="just">
              <a:buFont typeface="Wingdings" panose="05000000000000000000" pitchFamily="2" charset="2"/>
              <a:buChar char="ü"/>
            </a:pPr>
            <a:r>
              <a:rPr lang="fr-FR" sz="2400" dirty="0"/>
              <a:t>La balise ID3v1 occupe les 128 derniers octets d'un fichier MP3</a:t>
            </a:r>
          </a:p>
          <a:p>
            <a:pPr marL="342900" indent="-342900" algn="just">
              <a:buFont typeface="Wingdings" panose="05000000000000000000" pitchFamily="2" charset="2"/>
              <a:buChar char="ü"/>
            </a:pPr>
            <a:r>
              <a:rPr lang="fr-FR" sz="2400" dirty="0"/>
              <a:t> Elle  commence par la chaîne "TAG". </a:t>
            </a:r>
          </a:p>
          <a:p>
            <a:pPr marL="342900" indent="-342900" algn="just">
              <a:buFont typeface="Wingdings" panose="05000000000000000000" pitchFamily="2" charset="2"/>
              <a:buChar char="ü"/>
            </a:pPr>
            <a:r>
              <a:rPr lang="fr-FR" sz="2400" dirty="0"/>
              <a:t> Le "TAG". Alloue les octets comme il est décrit dans le tableau suivant : </a:t>
            </a:r>
          </a:p>
          <a:p>
            <a:pPr algn="just"/>
            <a:endParaRPr lang="fr-FR" sz="2400" dirty="0"/>
          </a:p>
        </p:txBody>
      </p:sp>
      <p:pic>
        <p:nvPicPr>
          <p:cNvPr id="2" name="Image 1">
            <a:extLst>
              <a:ext uri="{FF2B5EF4-FFF2-40B4-BE49-F238E27FC236}">
                <a16:creationId xmlns:a16="http://schemas.microsoft.com/office/drawing/2014/main" id="{89914A0E-94E5-E3CE-2894-D249427C58AB}"/>
              </a:ext>
            </a:extLst>
          </p:cNvPr>
          <p:cNvPicPr>
            <a:picLocks noChangeAspect="1"/>
          </p:cNvPicPr>
          <p:nvPr/>
        </p:nvPicPr>
        <p:blipFill>
          <a:blip r:embed="rId2"/>
          <a:stretch>
            <a:fillRect/>
          </a:stretch>
        </p:blipFill>
        <p:spPr>
          <a:xfrm>
            <a:off x="2700867" y="3429000"/>
            <a:ext cx="5164666" cy="3141133"/>
          </a:xfrm>
          <a:prstGeom prst="rect">
            <a:avLst/>
          </a:prstGeom>
        </p:spPr>
      </p:pic>
    </p:spTree>
    <p:extLst>
      <p:ext uri="{BB962C8B-B14F-4D97-AF65-F5344CB8AC3E}">
        <p14:creationId xmlns:p14="http://schemas.microsoft.com/office/powerpoint/2010/main" val="27411962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04389F95-E237-8D9D-328D-B100F8B3E9F2}"/>
              </a:ext>
            </a:extLst>
          </p:cNvPr>
          <p:cNvSpPr txBox="1"/>
          <p:nvPr/>
        </p:nvSpPr>
        <p:spPr>
          <a:xfrm>
            <a:off x="1346200" y="159433"/>
            <a:ext cx="9245599" cy="1077218"/>
          </a:xfrm>
          <a:prstGeom prst="rect">
            <a:avLst/>
          </a:prstGeom>
          <a:noFill/>
        </p:spPr>
        <p:txBody>
          <a:bodyPr wrap="square">
            <a:spAutoFit/>
          </a:bodyPr>
          <a:lstStyle/>
          <a:p>
            <a:pPr algn="ctr"/>
            <a:r>
              <a:rPr lang="fr-FR" sz="3200" b="1" dirty="0">
                <a:solidFill>
                  <a:srgbClr val="C00000"/>
                </a:solidFill>
              </a:rPr>
              <a:t>La spécification et la récupération des métadonnées à partir des fichiers : MP3</a:t>
            </a:r>
          </a:p>
        </p:txBody>
      </p:sp>
      <p:sp>
        <p:nvSpPr>
          <p:cNvPr id="4" name="ZoneTexte 3">
            <a:extLst>
              <a:ext uri="{FF2B5EF4-FFF2-40B4-BE49-F238E27FC236}">
                <a16:creationId xmlns:a16="http://schemas.microsoft.com/office/drawing/2014/main" id="{A40AA2D1-A1CA-7591-E16C-410EAF669A89}"/>
              </a:ext>
            </a:extLst>
          </p:cNvPr>
          <p:cNvSpPr txBox="1"/>
          <p:nvPr/>
        </p:nvSpPr>
        <p:spPr>
          <a:xfrm>
            <a:off x="347133" y="1319242"/>
            <a:ext cx="11667067" cy="4750018"/>
          </a:xfrm>
          <a:prstGeom prst="rect">
            <a:avLst/>
          </a:prstGeom>
          <a:noFill/>
        </p:spPr>
        <p:txBody>
          <a:bodyPr wrap="square">
            <a:spAutoFit/>
          </a:bodyPr>
          <a:lstStyle/>
          <a:p>
            <a:pPr marL="342900" indent="-342900" algn="just">
              <a:buFont typeface="Wingdings" panose="05000000000000000000" pitchFamily="2" charset="2"/>
              <a:buChar char="q"/>
            </a:pPr>
            <a:r>
              <a:rPr lang="fr-FR" sz="2400" b="1" dirty="0">
                <a:solidFill>
                  <a:srgbClr val="C00000"/>
                </a:solidFill>
              </a:rPr>
              <a:t>ID3v2 (ID3 version 2) :</a:t>
            </a:r>
          </a:p>
          <a:p>
            <a:pPr algn="just"/>
            <a:endParaRPr lang="fr-FR" sz="2400" b="1" dirty="0">
              <a:solidFill>
                <a:srgbClr val="C00000"/>
              </a:solidFill>
            </a:endParaRPr>
          </a:p>
          <a:p>
            <a:pPr marL="342900" lvl="0" indent="-342900" rtl="0">
              <a:lnSpc>
                <a:spcPct val="150000"/>
              </a:lnSpc>
              <a:spcAft>
                <a:spcPts val="1000"/>
              </a:spcAft>
              <a:buFont typeface="Wingdings" panose="05000000000000000000" pitchFamily="2" charset="2"/>
              <a:buChar char=""/>
              <a:tabLst>
                <a:tab pos="457200" algn="l"/>
                <a:tab pos="949325" algn="l"/>
              </a:tabLst>
            </a:pPr>
            <a:r>
              <a:rPr lang="fr-FR" sz="1800" dirty="0">
                <a:effectLst/>
                <a:latin typeface="F16"/>
                <a:ea typeface="Calibri" panose="020F0502020204030204" pitchFamily="34" charset="0"/>
                <a:cs typeface="Times New Roman" panose="02020603050405020304" pitchFamily="18" charset="0"/>
              </a:rPr>
              <a:t>En 1998, la spécificateur de contenu ID3v2 a été introduite. </a:t>
            </a:r>
            <a:endParaRPr lang="fr-FR" sz="1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50000"/>
              </a:lnSpc>
              <a:spcAft>
                <a:spcPts val="1000"/>
              </a:spcAft>
              <a:buFont typeface="Wingdings" panose="05000000000000000000" pitchFamily="2" charset="2"/>
              <a:buChar char=""/>
              <a:tabLst>
                <a:tab pos="457200" algn="l"/>
                <a:tab pos="949325" algn="l"/>
              </a:tabLst>
            </a:pPr>
            <a:r>
              <a:rPr lang="fr-FR" sz="1800" dirty="0">
                <a:effectLst/>
                <a:latin typeface="F16"/>
                <a:ea typeface="Calibri" panose="020F0502020204030204" pitchFamily="34" charset="0"/>
                <a:cs typeface="Times New Roman" panose="02020603050405020304" pitchFamily="18" charset="0"/>
              </a:rPr>
              <a:t>Chaque balise ID3v2 contient une ou plusieurs images, dont la taille peut atteindre 16 Mo pour un total de 256 Mo par balise. </a:t>
            </a:r>
            <a:endParaRPr lang="fr-FR" sz="1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50000"/>
              </a:lnSpc>
              <a:spcAft>
                <a:spcPts val="1000"/>
              </a:spcAft>
              <a:buFont typeface="Wingdings" panose="05000000000000000000" pitchFamily="2" charset="2"/>
              <a:buChar char=""/>
              <a:tabLst>
                <a:tab pos="457200" algn="l"/>
                <a:tab pos="949325" algn="l"/>
              </a:tabLst>
            </a:pPr>
            <a:r>
              <a:rPr lang="fr-FR" sz="1800" dirty="0">
                <a:effectLst/>
                <a:latin typeface="F16"/>
                <a:ea typeface="Calibri" panose="020F0502020204030204" pitchFamily="34" charset="0"/>
                <a:cs typeface="Times New Roman" panose="02020603050405020304" pitchFamily="18" charset="0"/>
              </a:rPr>
              <a:t>Chaque image peut contenir n'importe quel type d'information tel que l'album, le titre, l'artiste, le site Web, les paroles, les préréglages de l'égaliseur, les informations de copyright, le type de support et les images. </a:t>
            </a:r>
            <a:endParaRPr lang="fr-FR" sz="1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50000"/>
              </a:lnSpc>
              <a:spcAft>
                <a:spcPts val="1000"/>
              </a:spcAft>
              <a:buFont typeface="Wingdings" panose="05000000000000000000" pitchFamily="2" charset="2"/>
              <a:buChar char=""/>
              <a:tabLst>
                <a:tab pos="949325" algn="l"/>
              </a:tabLst>
            </a:pPr>
            <a:r>
              <a:rPr lang="fr-FR" sz="1800" dirty="0">
                <a:effectLst/>
                <a:latin typeface="F16"/>
                <a:ea typeface="Calibri" panose="020F0502020204030204" pitchFamily="34" charset="0"/>
                <a:cs typeface="Times New Roman" panose="02020603050405020304" pitchFamily="18" charset="0"/>
              </a:rPr>
              <a:t>L'en-tête peut être placé n'importe où dans le fichier, étant précédé par la chaîne "ID3".</a:t>
            </a:r>
            <a:endParaRPr lang="fr-FR" sz="1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50000"/>
              </a:lnSpc>
              <a:spcAft>
                <a:spcPts val="1000"/>
              </a:spcAft>
              <a:buFont typeface="Wingdings" panose="05000000000000000000" pitchFamily="2" charset="2"/>
              <a:buChar char=""/>
              <a:tabLst>
                <a:tab pos="949325" algn="l"/>
              </a:tabLst>
            </a:pPr>
            <a:r>
              <a:rPr lang="fr-FR" sz="1800" dirty="0">
                <a:effectLst/>
                <a:latin typeface="F16"/>
                <a:ea typeface="Calibri" panose="020F0502020204030204" pitchFamily="34" charset="0"/>
                <a:cs typeface="Times New Roman" panose="02020603050405020304" pitchFamily="18" charset="0"/>
              </a:rPr>
              <a:t>ID3v2 offre également une certaine flexibilité pour inclure des métadonnées ajoutées par l'utilisateur </a:t>
            </a:r>
            <a:endParaRPr lang="fr-FR" sz="1800" dirty="0">
              <a:effectLst/>
              <a:latin typeface="Calibri" panose="020F0502020204030204" pitchFamily="34" charset="0"/>
              <a:ea typeface="Calibri" panose="020F0502020204030204" pitchFamily="34" charset="0"/>
              <a:cs typeface="Arial" panose="020B0604020202020204" pitchFamily="34" charset="0"/>
            </a:endParaRPr>
          </a:p>
          <a:p>
            <a:pPr algn="just"/>
            <a:endParaRPr lang="fr-FR" sz="2400" dirty="0"/>
          </a:p>
        </p:txBody>
      </p:sp>
    </p:spTree>
    <p:extLst>
      <p:ext uri="{BB962C8B-B14F-4D97-AF65-F5344CB8AC3E}">
        <p14:creationId xmlns:p14="http://schemas.microsoft.com/office/powerpoint/2010/main" val="2787395044"/>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1161</TotalTime>
  <Words>4442</Words>
  <Application>Microsoft Office PowerPoint</Application>
  <PresentationFormat>Grand écran</PresentationFormat>
  <Paragraphs>346</Paragraphs>
  <Slides>48</Slides>
  <Notes>8</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48</vt:i4>
      </vt:variant>
    </vt:vector>
  </HeadingPairs>
  <TitlesOfParts>
    <vt:vector size="55" baseType="lpstr">
      <vt:lpstr>Arial</vt:lpstr>
      <vt:lpstr>Calibri</vt:lpstr>
      <vt:lpstr>Calibri Light</vt:lpstr>
      <vt:lpstr>F16</vt:lpstr>
      <vt:lpstr>Times New Roman</vt:lpstr>
      <vt:lpstr>Wingdings</vt:lpstr>
      <vt:lpstr>Thème Office</vt:lpstr>
      <vt:lpstr>Chapitre 3</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Chapitre 3</dc:title>
  <dc:creator>Fanoos informatique</dc:creator>
  <cp:lastModifiedBy>lounis nawal</cp:lastModifiedBy>
  <cp:revision>64</cp:revision>
  <dcterms:created xsi:type="dcterms:W3CDTF">2023-11-14T08:46:40Z</dcterms:created>
  <dcterms:modified xsi:type="dcterms:W3CDTF">2025-01-19T19:08:14Z</dcterms:modified>
</cp:coreProperties>
</file>