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45"/>
  </p:notesMasterIdLst>
  <p:sldIdLst>
    <p:sldId id="256" r:id="rId2"/>
    <p:sldId id="296" r:id="rId3"/>
    <p:sldId id="280" r:id="rId4"/>
    <p:sldId id="281" r:id="rId5"/>
    <p:sldId id="301" r:id="rId6"/>
    <p:sldId id="302" r:id="rId7"/>
    <p:sldId id="308" r:id="rId8"/>
    <p:sldId id="304" r:id="rId9"/>
    <p:sldId id="282" r:id="rId10"/>
    <p:sldId id="305" r:id="rId11"/>
    <p:sldId id="298" r:id="rId12"/>
    <p:sldId id="300" r:id="rId13"/>
    <p:sldId id="283" r:id="rId14"/>
    <p:sldId id="309" r:id="rId15"/>
    <p:sldId id="306" r:id="rId16"/>
    <p:sldId id="257" r:id="rId17"/>
    <p:sldId id="260" r:id="rId18"/>
    <p:sldId id="266" r:id="rId19"/>
    <p:sldId id="269" r:id="rId20"/>
    <p:sldId id="261" r:id="rId21"/>
    <p:sldId id="275" r:id="rId22"/>
    <p:sldId id="274" r:id="rId23"/>
    <p:sldId id="263" r:id="rId24"/>
    <p:sldId id="264" r:id="rId25"/>
    <p:sldId id="270" r:id="rId26"/>
    <p:sldId id="271" r:id="rId27"/>
    <p:sldId id="284" r:id="rId28"/>
    <p:sldId id="272" r:id="rId29"/>
    <p:sldId id="273" r:id="rId30"/>
    <p:sldId id="258" r:id="rId31"/>
    <p:sldId id="276" r:id="rId32"/>
    <p:sldId id="285" r:id="rId33"/>
    <p:sldId id="277" r:id="rId34"/>
    <p:sldId id="286" r:id="rId35"/>
    <p:sldId id="279" r:id="rId36"/>
    <p:sldId id="293" r:id="rId37"/>
    <p:sldId id="259" r:id="rId38"/>
    <p:sldId id="287" r:id="rId39"/>
    <p:sldId id="288" r:id="rId40"/>
    <p:sldId id="291" r:id="rId41"/>
    <p:sldId id="292" r:id="rId42"/>
    <p:sldId id="289" r:id="rId43"/>
    <p:sldId id="297" r:id="rId4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48" autoAdjust="0"/>
    <p:restoredTop sz="93548" autoAdjust="0"/>
  </p:normalViewPr>
  <p:slideViewPr>
    <p:cSldViewPr>
      <p:cViewPr varScale="1">
        <p:scale>
          <a:sx n="81" d="100"/>
          <a:sy n="81" d="100"/>
        </p:scale>
        <p:origin x="1334"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6F941E-EE99-4084-8787-A01951ED8790}" type="datetimeFigureOut">
              <a:rPr lang="fr-FR" smtClean="0"/>
              <a:pPr/>
              <a:t>25/11/2024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DCA77D-2838-4A67-BA61-6E14A5BD91F3}" type="slidenum">
              <a:rPr lang="fr-FR" smtClean="0"/>
              <a:pPr/>
              <a:t>‹N°›</a:t>
            </a:fld>
            <a:endParaRPr lang="fr-FR"/>
          </a:p>
        </p:txBody>
      </p:sp>
    </p:spTree>
    <p:extLst>
      <p:ext uri="{BB962C8B-B14F-4D97-AF65-F5344CB8AC3E}">
        <p14:creationId xmlns:p14="http://schemas.microsoft.com/office/powerpoint/2010/main" val="2196193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a:t>Windows permet d'attribuer des mots-clés à la plupart des fichiers, en sauvegardant ces informations additionnelles sur le disque dur, qui doit pour cela être au format NTFS. L'intérêt ? Ces informations a priori superflues sont gérées par l'outil de recherche intégré au système ; elles permettent donc de retrouver plus rapidement ses fichiers. Presque tous les types de fichiers peuvent être annotés : les formats d'images, mais aussi les PHP, PDF, Doc, TXT, XLS, Zip, </a:t>
            </a:r>
            <a:r>
              <a:rPr lang="fr-FR" dirty="0" err="1"/>
              <a:t>Rar</a:t>
            </a:r>
            <a:r>
              <a:rPr lang="fr-FR" dirty="0"/>
              <a:t>, Exe, etc. ajouter des informations relatives au fichier, comme :</a:t>
            </a:r>
            <a:r>
              <a:rPr lang="fr-FR" baseline="0" dirty="0"/>
              <a:t> le</a:t>
            </a:r>
            <a:r>
              <a:rPr lang="fr-FR" dirty="0"/>
              <a:t> titre ,l’auteur, et commentaire,</a:t>
            </a:r>
            <a:r>
              <a:rPr lang="fr-FR" baseline="0" dirty="0"/>
              <a:t> des </a:t>
            </a:r>
            <a:r>
              <a:rPr lang="fr-FR" dirty="0"/>
              <a:t>termes qui caractérisent le fichier. </a:t>
            </a:r>
          </a:p>
          <a:p>
            <a:pPr marL="0" marR="0" indent="0" algn="l" defTabSz="914400" rtl="0" eaLnBrk="1" fontAlgn="auto" latinLnBrk="0" hangingPunct="1">
              <a:lnSpc>
                <a:spcPct val="100000"/>
              </a:lnSpc>
              <a:spcBef>
                <a:spcPts val="0"/>
              </a:spcBef>
              <a:spcAft>
                <a:spcPts val="0"/>
              </a:spcAft>
              <a:buClrTx/>
              <a:buSzTx/>
              <a:buFontTx/>
              <a:buNone/>
              <a:tabLst/>
              <a:defRPr/>
            </a:pPr>
            <a:br>
              <a:rPr lang="fr-FR" dirty="0"/>
            </a:br>
            <a:endParaRPr lang="fr-FR" dirty="0"/>
          </a:p>
        </p:txBody>
      </p:sp>
      <p:sp>
        <p:nvSpPr>
          <p:cNvPr id="4" name="Espace réservé du numéro de diapositive 3"/>
          <p:cNvSpPr>
            <a:spLocks noGrp="1"/>
          </p:cNvSpPr>
          <p:nvPr>
            <p:ph type="sldNum" sz="quarter" idx="10"/>
          </p:nvPr>
        </p:nvSpPr>
        <p:spPr/>
        <p:txBody>
          <a:bodyPr/>
          <a:lstStyle/>
          <a:p>
            <a:fld id="{B0DCA77D-2838-4A67-BA61-6E14A5BD91F3}" type="slidenum">
              <a:rPr lang="fr-FR" smtClean="0"/>
              <a:pPr/>
              <a:t>11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b="0" i="0" kern="1200" dirty="0">
                <a:solidFill>
                  <a:schemeClr val="tx1"/>
                </a:solidFill>
                <a:latin typeface="+mn-lt"/>
                <a:ea typeface="+mn-ea"/>
                <a:cs typeface="+mn-cs"/>
              </a:rPr>
              <a:t>L'</a:t>
            </a:r>
            <a:r>
              <a:rPr lang="fr-FR" sz="1200" b="1" i="0" kern="1200" dirty="0">
                <a:solidFill>
                  <a:schemeClr val="tx1"/>
                </a:solidFill>
                <a:latin typeface="+mn-lt"/>
                <a:ea typeface="+mn-ea"/>
                <a:cs typeface="+mn-cs"/>
              </a:rPr>
              <a:t>indexation</a:t>
            </a:r>
            <a:r>
              <a:rPr lang="fr-FR" sz="1200" b="0" i="0" kern="1200" dirty="0">
                <a:solidFill>
                  <a:schemeClr val="tx1"/>
                </a:solidFill>
                <a:latin typeface="+mn-lt"/>
                <a:ea typeface="+mn-ea"/>
                <a:cs typeface="+mn-cs"/>
              </a:rPr>
              <a:t> correspond à la représentation d'un texte ou d'un document par un indice ou un mot clé, en vue d'en faciliter le repérage et la consultation.</a:t>
            </a:r>
            <a:endParaRPr lang="fr-FR" dirty="0"/>
          </a:p>
        </p:txBody>
      </p:sp>
      <p:sp>
        <p:nvSpPr>
          <p:cNvPr id="4" name="Espace réservé du numéro de diapositive 3"/>
          <p:cNvSpPr>
            <a:spLocks noGrp="1"/>
          </p:cNvSpPr>
          <p:nvPr>
            <p:ph type="sldNum" sz="quarter" idx="10"/>
          </p:nvPr>
        </p:nvSpPr>
        <p:spPr/>
        <p:txBody>
          <a:bodyPr/>
          <a:lstStyle/>
          <a:p>
            <a:fld id="{B0DCA77D-2838-4A67-BA61-6E14A5BD91F3}" type="slidenum">
              <a:rPr lang="fr-FR" smtClean="0"/>
              <a:pPr/>
              <a:t>12</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B0DCA77D-2838-4A67-BA61-6E14A5BD91F3}" type="slidenum">
              <a:rPr lang="fr-FR" smtClean="0"/>
              <a:pPr/>
              <a:t>27</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236E88-B91C-D93F-4489-D29A0751BEF7}"/>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A73F6A5B-B4DF-2825-7545-5DFA2AA36905}"/>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3D05AFEA-D8FE-AB92-F2C7-D3E9AC077033}"/>
              </a:ext>
            </a:extLst>
          </p:cNvPr>
          <p:cNvSpPr>
            <a:spLocks noGrp="1"/>
          </p:cNvSpPr>
          <p:nvPr>
            <p:ph type="dt" sz="half" idx="10"/>
          </p:nvPr>
        </p:nvSpPr>
        <p:spPr/>
        <p:txBody>
          <a:bodyPr/>
          <a:lstStyle/>
          <a:p>
            <a:fld id="{AA309A6D-C09C-4548-B29A-6CF363A7E532}" type="datetimeFigureOut">
              <a:rPr lang="fr-FR" smtClean="0"/>
              <a:pPr/>
              <a:t>25/11/2024</a:t>
            </a:fld>
            <a:endParaRPr lang="fr-BE"/>
          </a:p>
        </p:txBody>
      </p:sp>
      <p:sp>
        <p:nvSpPr>
          <p:cNvPr id="5" name="Espace réservé du pied de page 4">
            <a:extLst>
              <a:ext uri="{FF2B5EF4-FFF2-40B4-BE49-F238E27FC236}">
                <a16:creationId xmlns:a16="http://schemas.microsoft.com/office/drawing/2014/main" id="{F235FE9E-519E-F6EF-4578-91091F35FCC8}"/>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96253D0A-9508-3ED7-B671-E213F878D3CE}"/>
              </a:ext>
            </a:extLst>
          </p:cNvPr>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117081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6E0C22-0D48-9B20-89E4-E3E2EAFE2AEB}"/>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DF1C79C1-C739-E022-5190-E8BF7FEF2A18}"/>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DD1A027-07F8-CB49-AE12-2A4FBA5AD183}"/>
              </a:ext>
            </a:extLst>
          </p:cNvPr>
          <p:cNvSpPr>
            <a:spLocks noGrp="1"/>
          </p:cNvSpPr>
          <p:nvPr>
            <p:ph type="dt" sz="half" idx="10"/>
          </p:nvPr>
        </p:nvSpPr>
        <p:spPr/>
        <p:txBody>
          <a:bodyPr/>
          <a:lstStyle/>
          <a:p>
            <a:fld id="{AA309A6D-C09C-4548-B29A-6CF363A7E532}" type="datetimeFigureOut">
              <a:rPr lang="fr-FR" smtClean="0"/>
              <a:pPr/>
              <a:t>25/11/2024</a:t>
            </a:fld>
            <a:endParaRPr lang="fr-BE"/>
          </a:p>
        </p:txBody>
      </p:sp>
      <p:sp>
        <p:nvSpPr>
          <p:cNvPr id="5" name="Espace réservé du pied de page 4">
            <a:extLst>
              <a:ext uri="{FF2B5EF4-FFF2-40B4-BE49-F238E27FC236}">
                <a16:creationId xmlns:a16="http://schemas.microsoft.com/office/drawing/2014/main" id="{3639F6D3-89AE-B36C-726B-D6EE97989609}"/>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E7BAFC7F-EC60-4404-C9C7-8A51E1434581}"/>
              </a:ext>
            </a:extLst>
          </p:cNvPr>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1729705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E6360E2-9AEA-6E8F-1EDF-212AD083C0CE}"/>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32F8CB24-1018-00DC-DB7C-CB86B34C643E}"/>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FFA8017-405E-1C36-1952-3EF181B848BD}"/>
              </a:ext>
            </a:extLst>
          </p:cNvPr>
          <p:cNvSpPr>
            <a:spLocks noGrp="1"/>
          </p:cNvSpPr>
          <p:nvPr>
            <p:ph type="dt" sz="half" idx="10"/>
          </p:nvPr>
        </p:nvSpPr>
        <p:spPr/>
        <p:txBody>
          <a:bodyPr/>
          <a:lstStyle/>
          <a:p>
            <a:fld id="{AA309A6D-C09C-4548-B29A-6CF363A7E532}" type="datetimeFigureOut">
              <a:rPr lang="fr-FR" smtClean="0"/>
              <a:pPr/>
              <a:t>25/11/2024</a:t>
            </a:fld>
            <a:endParaRPr lang="fr-BE"/>
          </a:p>
        </p:txBody>
      </p:sp>
      <p:sp>
        <p:nvSpPr>
          <p:cNvPr id="5" name="Espace réservé du pied de page 4">
            <a:extLst>
              <a:ext uri="{FF2B5EF4-FFF2-40B4-BE49-F238E27FC236}">
                <a16:creationId xmlns:a16="http://schemas.microsoft.com/office/drawing/2014/main" id="{9725345B-694D-606A-A2F7-3746FDA8C33B}"/>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EAF77223-B8FE-A225-39E5-F5CF37E10FA5}"/>
              </a:ext>
            </a:extLst>
          </p:cNvPr>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1705797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48E799-3BF9-B8A5-0CAE-874AFA19F3F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5EFEC20-9F06-1B4A-9411-A1D565E84DF8}"/>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A109AD5-EEF1-9712-99F8-CB5A937BB2A3}"/>
              </a:ext>
            </a:extLst>
          </p:cNvPr>
          <p:cNvSpPr>
            <a:spLocks noGrp="1"/>
          </p:cNvSpPr>
          <p:nvPr>
            <p:ph type="dt" sz="half" idx="10"/>
          </p:nvPr>
        </p:nvSpPr>
        <p:spPr/>
        <p:txBody>
          <a:bodyPr/>
          <a:lstStyle/>
          <a:p>
            <a:fld id="{AA309A6D-C09C-4548-B29A-6CF363A7E532}" type="datetimeFigureOut">
              <a:rPr lang="fr-FR" smtClean="0"/>
              <a:pPr/>
              <a:t>25/11/2024</a:t>
            </a:fld>
            <a:endParaRPr lang="fr-BE"/>
          </a:p>
        </p:txBody>
      </p:sp>
      <p:sp>
        <p:nvSpPr>
          <p:cNvPr id="5" name="Espace réservé du pied de page 4">
            <a:extLst>
              <a:ext uri="{FF2B5EF4-FFF2-40B4-BE49-F238E27FC236}">
                <a16:creationId xmlns:a16="http://schemas.microsoft.com/office/drawing/2014/main" id="{D7797E26-808E-DC49-A127-031E4EFDDCFE}"/>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FF4A660E-A493-D2BA-FBF4-735758F1A1BD}"/>
              </a:ext>
            </a:extLst>
          </p:cNvPr>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398930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2D26DD-8DEB-344A-4EC8-6968637E5346}"/>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EAEDD8C0-3F9A-B2F6-CCE3-A09A8B7A822B}"/>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75492184-E734-FC2F-C360-6B9A7F9F2BD2}"/>
              </a:ext>
            </a:extLst>
          </p:cNvPr>
          <p:cNvSpPr>
            <a:spLocks noGrp="1"/>
          </p:cNvSpPr>
          <p:nvPr>
            <p:ph type="dt" sz="half" idx="10"/>
          </p:nvPr>
        </p:nvSpPr>
        <p:spPr/>
        <p:txBody>
          <a:bodyPr/>
          <a:lstStyle/>
          <a:p>
            <a:fld id="{AA309A6D-C09C-4548-B29A-6CF363A7E532}" type="datetimeFigureOut">
              <a:rPr lang="fr-FR" smtClean="0"/>
              <a:pPr/>
              <a:t>25/11/2024</a:t>
            </a:fld>
            <a:endParaRPr lang="fr-BE"/>
          </a:p>
        </p:txBody>
      </p:sp>
      <p:sp>
        <p:nvSpPr>
          <p:cNvPr id="5" name="Espace réservé du pied de page 4">
            <a:extLst>
              <a:ext uri="{FF2B5EF4-FFF2-40B4-BE49-F238E27FC236}">
                <a16:creationId xmlns:a16="http://schemas.microsoft.com/office/drawing/2014/main" id="{B78BA12A-C42E-9E16-CB94-6773797832FC}"/>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D2564759-5079-541B-15D6-7F2F05157646}"/>
              </a:ext>
            </a:extLst>
          </p:cNvPr>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892988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69AD56-A652-358C-F201-C868D46DA52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9E24EAC-97F2-5BBF-4940-4B763139DAB7}"/>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618F858B-3F6E-4A2A-7AB1-71C804411F42}"/>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BAAB3E7B-AE6B-E7C7-BD52-526685F2D06A}"/>
              </a:ext>
            </a:extLst>
          </p:cNvPr>
          <p:cNvSpPr>
            <a:spLocks noGrp="1"/>
          </p:cNvSpPr>
          <p:nvPr>
            <p:ph type="dt" sz="half" idx="10"/>
          </p:nvPr>
        </p:nvSpPr>
        <p:spPr/>
        <p:txBody>
          <a:bodyPr/>
          <a:lstStyle/>
          <a:p>
            <a:fld id="{AA309A6D-C09C-4548-B29A-6CF363A7E532}" type="datetimeFigureOut">
              <a:rPr lang="fr-FR" smtClean="0"/>
              <a:pPr/>
              <a:t>25/11/2024</a:t>
            </a:fld>
            <a:endParaRPr lang="fr-BE"/>
          </a:p>
        </p:txBody>
      </p:sp>
      <p:sp>
        <p:nvSpPr>
          <p:cNvPr id="6" name="Espace réservé du pied de page 5">
            <a:extLst>
              <a:ext uri="{FF2B5EF4-FFF2-40B4-BE49-F238E27FC236}">
                <a16:creationId xmlns:a16="http://schemas.microsoft.com/office/drawing/2014/main" id="{E6BE1C59-6390-2A84-C344-C7B4BD7EB037}"/>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DDDE173D-9D3C-4435-E985-80E11DF0EED7}"/>
              </a:ext>
            </a:extLst>
          </p:cNvPr>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4211863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AC6E32-C608-0289-C13C-40190C6FA105}"/>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3B50C04A-F287-024A-6A40-DBABA26A9303}"/>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0659437-1CAC-B96B-6EF1-E9847893FA4B}"/>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A3BFF192-3B00-A311-E9DE-E8065767D8FE}"/>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25F032EF-C7F4-8964-1855-3E54F77F4857}"/>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8E590E04-8183-F701-32D9-45B59A49C5E1}"/>
              </a:ext>
            </a:extLst>
          </p:cNvPr>
          <p:cNvSpPr>
            <a:spLocks noGrp="1"/>
          </p:cNvSpPr>
          <p:nvPr>
            <p:ph type="dt" sz="half" idx="10"/>
          </p:nvPr>
        </p:nvSpPr>
        <p:spPr/>
        <p:txBody>
          <a:bodyPr/>
          <a:lstStyle/>
          <a:p>
            <a:fld id="{AA309A6D-C09C-4548-B29A-6CF363A7E532}" type="datetimeFigureOut">
              <a:rPr lang="fr-FR" smtClean="0"/>
              <a:pPr/>
              <a:t>25/11/2024</a:t>
            </a:fld>
            <a:endParaRPr lang="fr-BE"/>
          </a:p>
        </p:txBody>
      </p:sp>
      <p:sp>
        <p:nvSpPr>
          <p:cNvPr id="8" name="Espace réservé du pied de page 7">
            <a:extLst>
              <a:ext uri="{FF2B5EF4-FFF2-40B4-BE49-F238E27FC236}">
                <a16:creationId xmlns:a16="http://schemas.microsoft.com/office/drawing/2014/main" id="{C4735D64-4833-BE3D-ADE4-2534B60636DC}"/>
              </a:ext>
            </a:extLst>
          </p:cNvPr>
          <p:cNvSpPr>
            <a:spLocks noGrp="1"/>
          </p:cNvSpPr>
          <p:nvPr>
            <p:ph type="ftr" sz="quarter" idx="11"/>
          </p:nvPr>
        </p:nvSpPr>
        <p:spPr/>
        <p:txBody>
          <a:bodyPr/>
          <a:lstStyle/>
          <a:p>
            <a:endParaRPr lang="fr-BE"/>
          </a:p>
        </p:txBody>
      </p:sp>
      <p:sp>
        <p:nvSpPr>
          <p:cNvPr id="9" name="Espace réservé du numéro de diapositive 8">
            <a:extLst>
              <a:ext uri="{FF2B5EF4-FFF2-40B4-BE49-F238E27FC236}">
                <a16:creationId xmlns:a16="http://schemas.microsoft.com/office/drawing/2014/main" id="{0D593722-4D6A-A32C-A7C3-BBE8E4B3FCE0}"/>
              </a:ext>
            </a:extLst>
          </p:cNvPr>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293440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C094CE2-BA21-39CA-70DE-481679475F53}"/>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20DB2822-65CC-B2B5-1188-AFF008927849}"/>
              </a:ext>
            </a:extLst>
          </p:cNvPr>
          <p:cNvSpPr>
            <a:spLocks noGrp="1"/>
          </p:cNvSpPr>
          <p:nvPr>
            <p:ph type="dt" sz="half" idx="10"/>
          </p:nvPr>
        </p:nvSpPr>
        <p:spPr/>
        <p:txBody>
          <a:bodyPr/>
          <a:lstStyle/>
          <a:p>
            <a:fld id="{AA309A6D-C09C-4548-B29A-6CF363A7E532}" type="datetimeFigureOut">
              <a:rPr lang="fr-FR" smtClean="0"/>
              <a:pPr/>
              <a:t>25/11/2024</a:t>
            </a:fld>
            <a:endParaRPr lang="fr-BE"/>
          </a:p>
        </p:txBody>
      </p:sp>
      <p:sp>
        <p:nvSpPr>
          <p:cNvPr id="4" name="Espace réservé du pied de page 3">
            <a:extLst>
              <a:ext uri="{FF2B5EF4-FFF2-40B4-BE49-F238E27FC236}">
                <a16:creationId xmlns:a16="http://schemas.microsoft.com/office/drawing/2014/main" id="{7A97BA98-E5A5-94E0-A2F8-B9313A853866}"/>
              </a:ext>
            </a:extLst>
          </p:cNvPr>
          <p:cNvSpPr>
            <a:spLocks noGrp="1"/>
          </p:cNvSpPr>
          <p:nvPr>
            <p:ph type="ftr" sz="quarter" idx="11"/>
          </p:nvPr>
        </p:nvSpPr>
        <p:spPr/>
        <p:txBody>
          <a:bodyPr/>
          <a:lstStyle/>
          <a:p>
            <a:endParaRPr lang="fr-BE"/>
          </a:p>
        </p:txBody>
      </p:sp>
      <p:sp>
        <p:nvSpPr>
          <p:cNvPr id="5" name="Espace réservé du numéro de diapositive 4">
            <a:extLst>
              <a:ext uri="{FF2B5EF4-FFF2-40B4-BE49-F238E27FC236}">
                <a16:creationId xmlns:a16="http://schemas.microsoft.com/office/drawing/2014/main" id="{F4D6AACB-7585-EC4D-D817-65B156D180B9}"/>
              </a:ext>
            </a:extLst>
          </p:cNvPr>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309023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F77C2364-4BF7-A856-DCDE-D78D3BE79712}"/>
              </a:ext>
            </a:extLst>
          </p:cNvPr>
          <p:cNvSpPr>
            <a:spLocks noGrp="1"/>
          </p:cNvSpPr>
          <p:nvPr>
            <p:ph type="dt" sz="half" idx="10"/>
          </p:nvPr>
        </p:nvSpPr>
        <p:spPr/>
        <p:txBody>
          <a:bodyPr/>
          <a:lstStyle/>
          <a:p>
            <a:fld id="{AA309A6D-C09C-4548-B29A-6CF363A7E532}" type="datetimeFigureOut">
              <a:rPr lang="fr-FR" smtClean="0"/>
              <a:pPr/>
              <a:t>25/11/2024</a:t>
            </a:fld>
            <a:endParaRPr lang="fr-BE"/>
          </a:p>
        </p:txBody>
      </p:sp>
      <p:sp>
        <p:nvSpPr>
          <p:cNvPr id="3" name="Espace réservé du pied de page 2">
            <a:extLst>
              <a:ext uri="{FF2B5EF4-FFF2-40B4-BE49-F238E27FC236}">
                <a16:creationId xmlns:a16="http://schemas.microsoft.com/office/drawing/2014/main" id="{CF387881-938D-67F0-2616-2918159AF84F}"/>
              </a:ext>
            </a:extLst>
          </p:cNvPr>
          <p:cNvSpPr>
            <a:spLocks noGrp="1"/>
          </p:cNvSpPr>
          <p:nvPr>
            <p:ph type="ftr" sz="quarter" idx="11"/>
          </p:nvPr>
        </p:nvSpPr>
        <p:spPr/>
        <p:txBody>
          <a:bodyPr/>
          <a:lstStyle/>
          <a:p>
            <a:endParaRPr lang="fr-BE"/>
          </a:p>
        </p:txBody>
      </p:sp>
      <p:sp>
        <p:nvSpPr>
          <p:cNvPr id="4" name="Espace réservé du numéro de diapositive 3">
            <a:extLst>
              <a:ext uri="{FF2B5EF4-FFF2-40B4-BE49-F238E27FC236}">
                <a16:creationId xmlns:a16="http://schemas.microsoft.com/office/drawing/2014/main" id="{74574671-6F14-E612-83E2-A02BEA323758}"/>
              </a:ext>
            </a:extLst>
          </p:cNvPr>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392704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0B8B85-D3D4-E744-3E68-47DA27B34714}"/>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0CE9F223-C9FB-EEA3-B112-226DC5B16A31}"/>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FC0A9B76-BF60-D287-46A0-E9E3A200B5F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03DEAE7-C58F-B0FE-7ACB-6A49E5687254}"/>
              </a:ext>
            </a:extLst>
          </p:cNvPr>
          <p:cNvSpPr>
            <a:spLocks noGrp="1"/>
          </p:cNvSpPr>
          <p:nvPr>
            <p:ph type="dt" sz="half" idx="10"/>
          </p:nvPr>
        </p:nvSpPr>
        <p:spPr/>
        <p:txBody>
          <a:bodyPr/>
          <a:lstStyle/>
          <a:p>
            <a:fld id="{AA309A6D-C09C-4548-B29A-6CF363A7E532}" type="datetimeFigureOut">
              <a:rPr lang="fr-FR" smtClean="0"/>
              <a:pPr/>
              <a:t>25/11/2024</a:t>
            </a:fld>
            <a:endParaRPr lang="fr-BE"/>
          </a:p>
        </p:txBody>
      </p:sp>
      <p:sp>
        <p:nvSpPr>
          <p:cNvPr id="6" name="Espace réservé du pied de page 5">
            <a:extLst>
              <a:ext uri="{FF2B5EF4-FFF2-40B4-BE49-F238E27FC236}">
                <a16:creationId xmlns:a16="http://schemas.microsoft.com/office/drawing/2014/main" id="{4CB4C8B4-AA52-8AD3-9149-2904082BA44D}"/>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F87D1D83-DC7D-3C66-BCA3-0F046DBA673D}"/>
              </a:ext>
            </a:extLst>
          </p:cNvPr>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342810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5C8FE0-C77A-82AE-3E5E-41E88C1221F9}"/>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A418AFB6-7AC6-63DD-97FB-814B13E5D13B}"/>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B8E9AB27-251E-D341-FC22-47563248B45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083642F-AA8E-5956-52D2-314E9C5EA840}"/>
              </a:ext>
            </a:extLst>
          </p:cNvPr>
          <p:cNvSpPr>
            <a:spLocks noGrp="1"/>
          </p:cNvSpPr>
          <p:nvPr>
            <p:ph type="dt" sz="half" idx="10"/>
          </p:nvPr>
        </p:nvSpPr>
        <p:spPr/>
        <p:txBody>
          <a:bodyPr/>
          <a:lstStyle/>
          <a:p>
            <a:fld id="{AA309A6D-C09C-4548-B29A-6CF363A7E532}" type="datetimeFigureOut">
              <a:rPr lang="fr-FR" smtClean="0"/>
              <a:pPr/>
              <a:t>25/11/2024</a:t>
            </a:fld>
            <a:endParaRPr lang="fr-BE"/>
          </a:p>
        </p:txBody>
      </p:sp>
      <p:sp>
        <p:nvSpPr>
          <p:cNvPr id="6" name="Espace réservé du pied de page 5">
            <a:extLst>
              <a:ext uri="{FF2B5EF4-FFF2-40B4-BE49-F238E27FC236}">
                <a16:creationId xmlns:a16="http://schemas.microsoft.com/office/drawing/2014/main" id="{D6A19CE2-78C6-355C-C072-3424E73AB36F}"/>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93503171-92CD-43A0-3884-099DD765157F}"/>
              </a:ext>
            </a:extLst>
          </p:cNvPr>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900763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0C972CA-0F87-56AD-141D-5C5B91C9D50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B5361F47-7DAB-CBE9-424D-17E4BBB463A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89E837C-CC08-CCAA-5AA5-B0C2DC0E3588}"/>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A309A6D-C09C-4548-B29A-6CF363A7E532}" type="datetimeFigureOut">
              <a:rPr lang="fr-FR" smtClean="0"/>
              <a:pPr/>
              <a:t>25/11/2024</a:t>
            </a:fld>
            <a:endParaRPr lang="fr-BE"/>
          </a:p>
        </p:txBody>
      </p:sp>
      <p:sp>
        <p:nvSpPr>
          <p:cNvPr id="5" name="Espace réservé du pied de page 4">
            <a:extLst>
              <a:ext uri="{FF2B5EF4-FFF2-40B4-BE49-F238E27FC236}">
                <a16:creationId xmlns:a16="http://schemas.microsoft.com/office/drawing/2014/main" id="{2ECB4CA8-A0F2-DD35-9E80-00696A271D9C}"/>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BE"/>
          </a:p>
        </p:txBody>
      </p:sp>
      <p:sp>
        <p:nvSpPr>
          <p:cNvPr id="6" name="Espace réservé du numéro de diapositive 5">
            <a:extLst>
              <a:ext uri="{FF2B5EF4-FFF2-40B4-BE49-F238E27FC236}">
                <a16:creationId xmlns:a16="http://schemas.microsoft.com/office/drawing/2014/main" id="{F61130B1-7F96-4357-77B3-37DEE67E8C51}"/>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F4668DC-857F-487D-BFFA-8C0CA5037977}" type="slidenum">
              <a:rPr lang="fr-BE" smtClean="0"/>
              <a:pPr/>
              <a:t>‹N°›</a:t>
            </a:fld>
            <a:endParaRPr lang="fr-BE"/>
          </a:p>
        </p:txBody>
      </p:sp>
    </p:spTree>
    <p:extLst>
      <p:ext uri="{BB962C8B-B14F-4D97-AF65-F5344CB8AC3E}">
        <p14:creationId xmlns:p14="http://schemas.microsoft.com/office/powerpoint/2010/main" val="2023394367"/>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27584" y="3717032"/>
            <a:ext cx="7848872" cy="2736304"/>
          </a:xfrm>
          <a:noFill/>
          <a:ln>
            <a:noFill/>
          </a:ln>
        </p:spPr>
        <p:style>
          <a:lnRef idx="2">
            <a:schemeClr val="accent2"/>
          </a:lnRef>
          <a:fillRef idx="1">
            <a:schemeClr val="lt1"/>
          </a:fillRef>
          <a:effectRef idx="0">
            <a:schemeClr val="accent2"/>
          </a:effectRef>
          <a:fontRef idx="minor">
            <a:schemeClr val="dk1"/>
          </a:fontRef>
        </p:style>
        <p:txBody>
          <a:bodyPr>
            <a:normAutofit fontScale="90000"/>
            <a:scene3d>
              <a:camera prst="orthographicFront"/>
              <a:lightRig rig="soft" dir="tl">
                <a:rot lat="0" lon="0" rev="0"/>
              </a:lightRig>
            </a:scene3d>
            <a:sp3d contourW="25400" prstMaterial="matte">
              <a:bevelT w="25400" h="55880" prst="artDeco"/>
              <a:contourClr>
                <a:schemeClr val="accent2">
                  <a:tint val="20000"/>
                </a:schemeClr>
              </a:contourClr>
            </a:sp3d>
          </a:bodyPr>
          <a:lstStyle/>
          <a:p>
            <a:br>
              <a:rPr lang="fr-FR" b="1" dirty="0">
                <a:solidFill>
                  <a:schemeClr val="accent2">
                    <a:lumMod val="75000"/>
                  </a:schemeClr>
                </a:solidFill>
              </a:rPr>
            </a:br>
            <a:br>
              <a:rPr lang="fr-FR" b="1" dirty="0">
                <a:solidFill>
                  <a:schemeClr val="accent2">
                    <a:lumMod val="75000"/>
                  </a:schemeClr>
                </a:solidFill>
              </a:rPr>
            </a:br>
            <a:r>
              <a:rPr lang="fr-FR" sz="6700" b="1" dirty="0">
                <a:solidFill>
                  <a:schemeClr val="accent2">
                    <a:lumMod val="75000"/>
                  </a:schemeClr>
                </a:solidFill>
              </a:rPr>
              <a:t>Recherche d’information dans les fichiers textes </a:t>
            </a:r>
            <a:br>
              <a:rPr lang="fr-FR" b="1" dirty="0">
                <a:solidFill>
                  <a:schemeClr val="accent2">
                    <a:lumMod val="75000"/>
                  </a:schemeClr>
                </a:solidFill>
              </a:rPr>
            </a:br>
            <a:r>
              <a:rPr lang="fr-FR" b="1" dirty="0">
                <a:solidFill>
                  <a:schemeClr val="accent2">
                    <a:lumMod val="75000"/>
                  </a:schemeClr>
                </a:solidFill>
              </a:rPr>
              <a:t> </a:t>
            </a:r>
            <a:br>
              <a:rPr lang="fr-FR" b="1" dirty="0">
                <a:solidFill>
                  <a:schemeClr val="accent2">
                    <a:lumMod val="75000"/>
                  </a:schemeClr>
                </a:solidFill>
              </a:rPr>
            </a:br>
            <a:br>
              <a:rPr lang="fr-FR" b="1" dirty="0">
                <a:solidFill>
                  <a:schemeClr val="accent2">
                    <a:lumMod val="75000"/>
                  </a:schemeClr>
                </a:solidFill>
              </a:rPr>
            </a:br>
            <a:endParaRPr lang="fr-FR" b="1" dirty="0">
              <a:solidFill>
                <a:schemeClr val="accent2">
                  <a:lumMod val="7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68DEFD-122F-E2DD-D499-C8400015CD80}"/>
            </a:ext>
          </a:extLst>
        </p:cNvPr>
        <p:cNvGrpSpPr/>
        <p:nvPr/>
      </p:nvGrpSpPr>
      <p:grpSpPr>
        <a:xfrm>
          <a:off x="0" y="0"/>
          <a:ext cx="0" cy="0"/>
          <a:chOff x="0" y="0"/>
          <a:chExt cx="0" cy="0"/>
        </a:xfrm>
      </p:grpSpPr>
      <p:sp>
        <p:nvSpPr>
          <p:cNvPr id="3" name="Titre 2">
            <a:extLst>
              <a:ext uri="{FF2B5EF4-FFF2-40B4-BE49-F238E27FC236}">
                <a16:creationId xmlns:a16="http://schemas.microsoft.com/office/drawing/2014/main" id="{B9C94937-13D6-150A-8B5F-817B44E7E64B}"/>
              </a:ext>
            </a:extLst>
          </p:cNvPr>
          <p:cNvSpPr>
            <a:spLocks noGrp="1"/>
          </p:cNvSpPr>
          <p:nvPr>
            <p:ph type="ctrTitle"/>
          </p:nvPr>
        </p:nvSpPr>
        <p:spPr>
          <a:xfrm>
            <a:off x="251520" y="404664"/>
            <a:ext cx="8892480" cy="864095"/>
          </a:xfrm>
        </p:spPr>
        <p:txBody>
          <a:bodyPr>
            <a:noAutofit/>
          </a:bodyPr>
          <a:lstStyle/>
          <a:p>
            <a:r>
              <a:rPr lang="fr-FR" sz="4000" b="1" dirty="0">
                <a:solidFill>
                  <a:schemeClr val="accent1"/>
                </a:solidFill>
              </a:rPr>
              <a:t>Technique de recherche d’informations  </a:t>
            </a:r>
          </a:p>
        </p:txBody>
      </p:sp>
      <p:sp>
        <p:nvSpPr>
          <p:cNvPr id="4" name="Rectangle 3">
            <a:extLst>
              <a:ext uri="{FF2B5EF4-FFF2-40B4-BE49-F238E27FC236}">
                <a16:creationId xmlns:a16="http://schemas.microsoft.com/office/drawing/2014/main" id="{9DE9EE3A-796F-F63D-B702-7A9EA801E7A4}"/>
              </a:ext>
            </a:extLst>
          </p:cNvPr>
          <p:cNvSpPr/>
          <p:nvPr/>
        </p:nvSpPr>
        <p:spPr>
          <a:xfrm>
            <a:off x="0" y="764704"/>
            <a:ext cx="9144000" cy="6740307"/>
          </a:xfrm>
          <a:prstGeom prst="rect">
            <a:avLst/>
          </a:prstGeom>
        </p:spPr>
        <p:txBody>
          <a:bodyPr wrap="square">
            <a:spAutoFit/>
          </a:bodyPr>
          <a:lstStyle/>
          <a:p>
            <a:pPr algn="just"/>
            <a:r>
              <a:rPr lang="fr-FR" sz="2400" dirty="0"/>
              <a:t>	</a:t>
            </a:r>
          </a:p>
          <a:p>
            <a:pPr algn="just"/>
            <a:r>
              <a:rPr lang="fr-FR" sz="2400" b="1" dirty="0">
                <a:solidFill>
                  <a:srgbClr val="00B0F0"/>
                </a:solidFill>
              </a:rPr>
              <a:t>5. Axes   chronologiques   d'activités   des   fichiers :</a:t>
            </a:r>
            <a:r>
              <a:rPr lang="fr-FR" sz="2400" b="1" dirty="0"/>
              <a:t> </a:t>
            </a:r>
            <a:r>
              <a:rPr kumimoji="0" lang="fr-FR" sz="2400" b="0" i="0" u="none" strike="noStrike" kern="1200" cap="none" spc="0" normalizeH="0" baseline="0" noProof="0" dirty="0">
                <a:ln>
                  <a:noFill/>
                </a:ln>
                <a:solidFill>
                  <a:prstClr val="white"/>
                </a:solidFill>
                <a:effectLst/>
                <a:uLnTx/>
                <a:uFillTx/>
                <a:latin typeface="Century Gothic" panose="020B0502020202020204"/>
                <a:ea typeface="+mn-ea"/>
                <a:cs typeface="+mn-cs"/>
              </a:rPr>
              <a:t>l'analyse forensique par la méthode</a:t>
            </a:r>
            <a:r>
              <a:rPr lang="fr-FR" sz="2400" b="1" dirty="0"/>
              <a:t> </a:t>
            </a:r>
            <a:r>
              <a:rPr kumimoji="0" lang="fr-FR" sz="2400" b="1" i="0" u="none" strike="noStrike" kern="1200" cap="none" spc="0" normalizeH="0" baseline="0" noProof="0" dirty="0">
                <a:ln>
                  <a:noFill/>
                </a:ln>
                <a:solidFill>
                  <a:schemeClr val="accent1"/>
                </a:solidFill>
                <a:effectLst/>
                <a:uLnTx/>
                <a:uFillTx/>
                <a:latin typeface="Century Gothic" panose="020B0502020202020204"/>
                <a:ea typeface="+mn-ea"/>
                <a:cs typeface="+mn-cs"/>
              </a:rPr>
              <a:t>Axes   chronologiques   d'activités   des   </a:t>
            </a:r>
            <a:r>
              <a:rPr kumimoji="0" lang="fr-FR" sz="2400" b="1" i="0" u="none" strike="noStrike" kern="1200" cap="none" spc="0" normalizeH="0" baseline="0" noProof="0" dirty="0">
                <a:ln>
                  <a:noFill/>
                </a:ln>
                <a:solidFill>
                  <a:prstClr val="white"/>
                </a:solidFill>
                <a:effectLst/>
                <a:uLnTx/>
                <a:uFillTx/>
                <a:latin typeface="Century Gothic" panose="020B0502020202020204"/>
                <a:ea typeface="+mn-ea"/>
                <a:cs typeface="+mn-cs"/>
              </a:rPr>
              <a:t>fichiers </a:t>
            </a:r>
            <a:r>
              <a:rPr lang="fr-FR" sz="2400" dirty="0"/>
              <a:t>consiste à créer des   axes chronologiques pour les fichiers présents sur le disque et les fichiers supprimés. </a:t>
            </a:r>
          </a:p>
          <a:p>
            <a:pPr algn="just"/>
            <a:endParaRPr lang="fr-FR" sz="2400" dirty="0"/>
          </a:p>
          <a:p>
            <a:pPr algn="just"/>
            <a:r>
              <a:rPr lang="fr-FR" sz="2400" dirty="0"/>
              <a:t>Objectif :</a:t>
            </a:r>
          </a:p>
          <a:p>
            <a:pPr algn="just"/>
            <a:endParaRPr lang="fr-FR" sz="2400" dirty="0"/>
          </a:p>
          <a:p>
            <a:pPr marL="342900" indent="-342900" algn="just">
              <a:buFont typeface="Wingdings" panose="05000000000000000000" pitchFamily="2" charset="2"/>
              <a:buChar char="ü"/>
            </a:pPr>
            <a:r>
              <a:rPr lang="fr-FR" sz="2400" dirty="0"/>
              <a:t>Analyse temporelle : Utilisez les métadonnées pour créer une chronologie des événements</a:t>
            </a:r>
            <a:r>
              <a:rPr kumimoji="0" lang="fr-FR" sz="2400" b="0" i="0" u="none" strike="noStrike" kern="1200" cap="none" spc="0" normalizeH="0" baseline="0" noProof="0" dirty="0">
                <a:ln>
                  <a:noFill/>
                </a:ln>
                <a:solidFill>
                  <a:prstClr val="white"/>
                </a:solidFill>
                <a:effectLst/>
                <a:uLnTx/>
                <a:uFillTx/>
                <a:latin typeface="Century Gothic" panose="020B0502020202020204"/>
                <a:ea typeface="+mn-ea"/>
                <a:cs typeface="+mn-cs"/>
              </a:rPr>
              <a:t> création/modification</a:t>
            </a:r>
            <a:r>
              <a:rPr lang="fr-FR" sz="2400" dirty="0"/>
              <a:t>.</a:t>
            </a:r>
          </a:p>
          <a:p>
            <a:pPr marL="342900" indent="-342900" algn="just">
              <a:buFont typeface="Wingdings" panose="05000000000000000000" pitchFamily="2" charset="2"/>
              <a:buChar char="ü"/>
            </a:pPr>
            <a:r>
              <a:rPr lang="fr-FR" sz="2400" dirty="0"/>
              <a:t> Comparez les dates de création/modification avec des événements connus de l’enquête. </a:t>
            </a:r>
          </a:p>
          <a:p>
            <a:pPr marL="342900" indent="-342900" algn="just">
              <a:buFont typeface="Wingdings" panose="05000000000000000000" pitchFamily="2" charset="2"/>
              <a:buChar char="ü"/>
            </a:pPr>
            <a:r>
              <a:rPr lang="fr-FR" sz="2400" dirty="0"/>
              <a:t>Corrélation avec les logs :Reliez les informations des fichiers aux journaux système pour détecter des anomalies.</a:t>
            </a:r>
          </a:p>
          <a:p>
            <a:pPr algn="just"/>
            <a:endParaRPr lang="fr-FR" sz="2400" dirty="0"/>
          </a:p>
          <a:p>
            <a:pPr algn="just"/>
            <a:endParaRPr lang="fr-FR" sz="2400" dirty="0"/>
          </a:p>
        </p:txBody>
      </p:sp>
    </p:spTree>
    <p:extLst>
      <p:ext uri="{BB962C8B-B14F-4D97-AF65-F5344CB8AC3E}">
        <p14:creationId xmlns:p14="http://schemas.microsoft.com/office/powerpoint/2010/main" val="3040386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25760" y="548680"/>
            <a:ext cx="8892480" cy="648072"/>
          </a:xfrm>
        </p:spPr>
        <p:txBody>
          <a:bodyPr>
            <a:noAutofit/>
          </a:bodyPr>
          <a:lstStyle/>
          <a:p>
            <a:r>
              <a:rPr lang="fr-FR" sz="4000" b="1" dirty="0">
                <a:solidFill>
                  <a:schemeClr val="accent1"/>
                </a:solidFill>
              </a:rPr>
              <a:t>Technique de recherche d’informations  </a:t>
            </a:r>
          </a:p>
        </p:txBody>
      </p:sp>
      <p:sp>
        <p:nvSpPr>
          <p:cNvPr id="4" name="Rectangle 3"/>
          <p:cNvSpPr/>
          <p:nvPr/>
        </p:nvSpPr>
        <p:spPr>
          <a:xfrm>
            <a:off x="0" y="1152028"/>
            <a:ext cx="9144000" cy="6309420"/>
          </a:xfrm>
          <a:prstGeom prst="rect">
            <a:avLst/>
          </a:prstGeom>
        </p:spPr>
        <p:txBody>
          <a:bodyPr wrap="square">
            <a:spAutoFit/>
          </a:bodyPr>
          <a:lstStyle/>
          <a:p>
            <a:pPr algn="just"/>
            <a:r>
              <a:rPr lang="fr-FR" sz="2800" b="1" dirty="0">
                <a:solidFill>
                  <a:srgbClr val="00B0F0"/>
                </a:solidFill>
                <a:latin typeface="Times New Roman" pitchFamily="18" charset="0"/>
                <a:cs typeface="Times New Roman" pitchFamily="18" charset="0"/>
              </a:rPr>
              <a:t>6. Recherche par  mot clé :  </a:t>
            </a:r>
            <a:r>
              <a:rPr lang="fr-FR" sz="2400" b="1" dirty="0">
                <a:latin typeface="Times New Roman" pitchFamily="18" charset="0"/>
                <a:cs typeface="Times New Roman" pitchFamily="18" charset="0"/>
              </a:rPr>
              <a:t>L</a:t>
            </a:r>
            <a:r>
              <a:rPr lang="fr-FR" sz="2400" dirty="0">
                <a:latin typeface="Times New Roman" pitchFamily="18" charset="0"/>
                <a:cs typeface="Times New Roman" pitchFamily="18" charset="0"/>
              </a:rPr>
              <a:t>a recherche par mot clé dans  le  système de fichiers  peut  être  réalisée  à l'aide  de  chaînes  de  caractères  ASCII  et  d'expressions  régulières  comme  avec  l'utilitaire  UNIX  «</a:t>
            </a:r>
            <a:r>
              <a:rPr lang="fr-FR" sz="2400" dirty="0" err="1">
                <a:latin typeface="Times New Roman" pitchFamily="18" charset="0"/>
                <a:cs typeface="Times New Roman" pitchFamily="18" charset="0"/>
              </a:rPr>
              <a:t>grep</a:t>
            </a:r>
            <a:r>
              <a:rPr lang="fr-FR" sz="2400" dirty="0">
                <a:latin typeface="Times New Roman" pitchFamily="18" charset="0"/>
                <a:cs typeface="Times New Roman" pitchFamily="18" charset="0"/>
              </a:rPr>
              <a:t> ».   </a:t>
            </a:r>
            <a:endParaRPr lang="fr-FR" sz="2800" dirty="0">
              <a:latin typeface="Times New Roman" pitchFamily="18" charset="0"/>
              <a:cs typeface="Times New Roman" pitchFamily="18" charset="0"/>
            </a:endParaRPr>
          </a:p>
          <a:p>
            <a:r>
              <a:rPr lang="fr-FR" sz="2800" dirty="0">
                <a:latin typeface="Times New Roman" pitchFamily="18" charset="0"/>
                <a:cs typeface="Times New Roman" pitchFamily="18" charset="0"/>
              </a:rPr>
              <a:t>  -</a:t>
            </a:r>
            <a:r>
              <a:rPr lang="fr-FR" sz="2000" dirty="0">
                <a:latin typeface="Times New Roman" pitchFamily="18" charset="0"/>
                <a:cs typeface="Times New Roman" pitchFamily="18" charset="0"/>
              </a:rPr>
              <a:t>Les expressions régulières sont des suites de caractères permettant de faire des sélections  :</a:t>
            </a:r>
          </a:p>
          <a:p>
            <a:pPr lvl="2"/>
            <a:r>
              <a:rPr lang="fr-FR" sz="2000" dirty="0">
                <a:latin typeface="Times New Roman" pitchFamily="18" charset="0"/>
                <a:cs typeface="Times New Roman" pitchFamily="18" charset="0"/>
              </a:rPr>
              <a:t>^ début de ligne             . un caractère quelconque</a:t>
            </a:r>
          </a:p>
          <a:p>
            <a:pPr lvl="2"/>
            <a:r>
              <a:rPr lang="fr-FR" sz="2000" dirty="0">
                <a:latin typeface="Times New Roman" pitchFamily="18" charset="0"/>
                <a:cs typeface="Times New Roman" pitchFamily="18" charset="0"/>
              </a:rPr>
              <a:t>$ fin de ligne                  x* zéro ou plus d'occurrences du caractère x</a:t>
            </a:r>
          </a:p>
          <a:p>
            <a:pPr lvl="2"/>
            <a:r>
              <a:rPr lang="fr-FR" sz="2000" dirty="0">
                <a:latin typeface="Times New Roman" pitchFamily="18" charset="0"/>
                <a:cs typeface="Times New Roman" pitchFamily="18" charset="0"/>
              </a:rPr>
              <a:t>x+ une ou plus occurrences du caractère x</a:t>
            </a:r>
          </a:p>
          <a:p>
            <a:pPr lvl="2"/>
            <a:r>
              <a:rPr lang="fr-FR" sz="2000" dirty="0">
                <a:latin typeface="Times New Roman" pitchFamily="18" charset="0"/>
                <a:cs typeface="Times New Roman" pitchFamily="18" charset="0"/>
              </a:rPr>
              <a:t>x? une occurrence unique du caractère x</a:t>
            </a:r>
          </a:p>
          <a:p>
            <a:pPr lvl="2"/>
            <a:r>
              <a:rPr lang="fr-FR" sz="2000" dirty="0">
                <a:latin typeface="Times New Roman" pitchFamily="18" charset="0"/>
                <a:cs typeface="Times New Roman" pitchFamily="18" charset="0"/>
              </a:rPr>
              <a:t>[...] plage de caractères permis</a:t>
            </a:r>
          </a:p>
          <a:p>
            <a:pPr lvl="2"/>
            <a:r>
              <a:rPr lang="fr-FR" sz="2000" dirty="0">
                <a:latin typeface="Times New Roman" pitchFamily="18" charset="0"/>
                <a:cs typeface="Times New Roman" pitchFamily="18" charset="0"/>
              </a:rPr>
              <a:t>[^...] plage de caractères interdits</a:t>
            </a:r>
          </a:p>
          <a:p>
            <a:pPr lvl="2"/>
            <a:r>
              <a:rPr lang="fr-FR" sz="2000" dirty="0">
                <a:latin typeface="Times New Roman" pitchFamily="18" charset="0"/>
                <a:cs typeface="Times New Roman" pitchFamily="18" charset="0"/>
              </a:rPr>
              <a:t>\ {n\} pour définir le nombre de répétition n du caractère placé devant</a:t>
            </a:r>
          </a:p>
          <a:p>
            <a:pPr lvl="2"/>
            <a:endParaRPr lang="fr-FR" sz="2000" dirty="0">
              <a:latin typeface="Times New Roman" pitchFamily="18" charset="0"/>
              <a:cs typeface="Times New Roman" pitchFamily="18" charset="0"/>
            </a:endParaRPr>
          </a:p>
          <a:p>
            <a:r>
              <a:rPr lang="fr-FR" sz="2000" b="1" dirty="0">
                <a:latin typeface="Times New Roman" pitchFamily="18" charset="0"/>
                <a:cs typeface="Times New Roman" pitchFamily="18" charset="0"/>
              </a:rPr>
              <a:t>Exemple : </a:t>
            </a:r>
            <a:r>
              <a:rPr lang="fr-FR" sz="2000" dirty="0"/>
              <a:t>L'expression ^</a:t>
            </a:r>
            <a:r>
              <a:rPr lang="fr-FR" sz="2000" b="1" dirty="0"/>
              <a:t>[0-9]\ {4\}$ </a:t>
            </a:r>
            <a:r>
              <a:rPr lang="fr-FR" sz="2000" dirty="0"/>
              <a:t>a pour signification, du début à la fin du fichier </a:t>
            </a:r>
            <a:r>
              <a:rPr lang="fr-FR" sz="2000" b="1" dirty="0"/>
              <a:t>$</a:t>
            </a:r>
            <a:r>
              <a:rPr lang="fr-FR" sz="2000" dirty="0"/>
              <a:t>, recherche les nombres</a:t>
            </a:r>
            <a:r>
              <a:rPr lang="fr-FR" sz="2000" b="1" dirty="0"/>
              <a:t>[0-9] </a:t>
            </a:r>
            <a:r>
              <a:rPr lang="fr-FR" sz="2000" dirty="0"/>
              <a:t>de 4 chiffres </a:t>
            </a:r>
            <a:r>
              <a:rPr lang="fr-FR" sz="2000" b="1" dirty="0"/>
              <a:t>\ {4\}</a:t>
            </a:r>
            <a:r>
              <a:rPr lang="fr-FR" sz="2000" dirty="0"/>
              <a:t>.</a:t>
            </a:r>
            <a:endParaRPr lang="fr-FR" sz="2000" dirty="0">
              <a:latin typeface="Times New Roman" pitchFamily="18" charset="0"/>
              <a:cs typeface="Times New Roman" pitchFamily="18" charset="0"/>
            </a:endParaRPr>
          </a:p>
          <a:p>
            <a:pPr marL="800100" indent="-171450" algn="just">
              <a:tabLst>
                <a:tab pos="990600" algn="l"/>
              </a:tabLst>
            </a:pPr>
            <a:endParaRPr lang="fr-FR" sz="2800" dirty="0">
              <a:latin typeface="Times New Roman" pitchFamily="18" charset="0"/>
              <a:cs typeface="Times New Roman" pitchFamily="18" charset="0"/>
            </a:endParaRPr>
          </a:p>
          <a:p>
            <a:pPr marL="800100" indent="-171450" algn="just"/>
            <a:endParaRPr lang="fr-FR" sz="28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251520" y="548681"/>
            <a:ext cx="8892480" cy="864095"/>
          </a:xfrm>
        </p:spPr>
        <p:txBody>
          <a:bodyPr>
            <a:noAutofit/>
          </a:bodyPr>
          <a:lstStyle/>
          <a:p>
            <a:r>
              <a:rPr lang="fr-FR" sz="4000" b="1" dirty="0">
                <a:solidFill>
                  <a:srgbClr val="C00000"/>
                </a:solidFill>
              </a:rPr>
              <a:t>Technique de recherche d’informations  </a:t>
            </a:r>
          </a:p>
        </p:txBody>
      </p:sp>
      <p:sp>
        <p:nvSpPr>
          <p:cNvPr id="4" name="Rectangle 3"/>
          <p:cNvSpPr/>
          <p:nvPr/>
        </p:nvSpPr>
        <p:spPr>
          <a:xfrm>
            <a:off x="-20036" y="1916832"/>
            <a:ext cx="9144000" cy="4464496"/>
          </a:xfrm>
          <a:prstGeom prst="rect">
            <a:avLst/>
          </a:prstGeom>
        </p:spPr>
        <p:txBody>
          <a:bodyPr wrap="square">
            <a:spAutoFit/>
          </a:bodyPr>
          <a:lstStyle/>
          <a:p>
            <a:pPr algn="just"/>
            <a:r>
              <a:rPr lang="fr-FR" sz="2800" b="1" dirty="0">
                <a:solidFill>
                  <a:srgbClr val="00B0F0"/>
                </a:solidFill>
                <a:latin typeface="Times New Roman" pitchFamily="18" charset="0"/>
                <a:cs typeface="Times New Roman" pitchFamily="18" charset="0"/>
              </a:rPr>
              <a:t>6. Recherche par  mot clé : (suite) </a:t>
            </a:r>
          </a:p>
          <a:p>
            <a:pPr marL="800100" indent="-171450" algn="just">
              <a:buFont typeface="Wingdings" pitchFamily="2" charset="2"/>
              <a:buChar char="ü"/>
              <a:tabLst>
                <a:tab pos="990600" algn="l"/>
              </a:tabLst>
            </a:pPr>
            <a:r>
              <a:rPr lang="fr-FR" sz="2800" dirty="0">
                <a:latin typeface="Times New Roman" pitchFamily="18" charset="0"/>
                <a:cs typeface="Times New Roman" pitchFamily="18" charset="0"/>
              </a:rPr>
              <a:t>la  recherche  peut  être  faite  sur  tout  le  système de fichiers ou simplement sur la  partie de  l'espace non allouée.  </a:t>
            </a:r>
          </a:p>
          <a:p>
            <a:pPr marL="800100" indent="-171450" algn="just">
              <a:tabLst>
                <a:tab pos="990600" algn="l"/>
              </a:tabLst>
            </a:pPr>
            <a:endParaRPr lang="fr-FR" sz="2800" dirty="0">
              <a:latin typeface="Times New Roman" pitchFamily="18" charset="0"/>
              <a:cs typeface="Times New Roman" pitchFamily="18" charset="0"/>
            </a:endParaRPr>
          </a:p>
          <a:p>
            <a:pPr marL="800100" indent="-171450" algn="just">
              <a:buFont typeface="Wingdings" pitchFamily="2" charset="2"/>
              <a:buChar char="ü"/>
            </a:pPr>
            <a:r>
              <a:rPr lang="fr-FR" sz="2800" dirty="0">
                <a:latin typeface="Times New Roman" pitchFamily="18" charset="0"/>
                <a:cs typeface="Times New Roman" pitchFamily="18" charset="0"/>
              </a:rPr>
              <a:t>Un  fichier index peut être créé pour accélérer les recherches.  Les chaînes souvent recherchées peuvent être préconfigurées pour automatiser les recherches futures. </a:t>
            </a:r>
          </a:p>
          <a:p>
            <a:pPr algn="just"/>
            <a:endParaRPr lang="fr-FR" sz="28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251520" y="116632"/>
            <a:ext cx="8892480" cy="1224135"/>
          </a:xfrm>
        </p:spPr>
        <p:txBody>
          <a:bodyPr>
            <a:noAutofit/>
          </a:bodyPr>
          <a:lstStyle/>
          <a:p>
            <a:r>
              <a:rPr lang="fr-FR" sz="4400" b="1" dirty="0">
                <a:solidFill>
                  <a:srgbClr val="C00000"/>
                </a:solidFill>
              </a:rPr>
              <a:t>Technique de recherche d’informations  </a:t>
            </a:r>
          </a:p>
        </p:txBody>
      </p:sp>
      <p:sp>
        <p:nvSpPr>
          <p:cNvPr id="4" name="Rectangle 3"/>
          <p:cNvSpPr/>
          <p:nvPr/>
        </p:nvSpPr>
        <p:spPr>
          <a:xfrm>
            <a:off x="251520" y="1124744"/>
            <a:ext cx="8640960" cy="5693866"/>
          </a:xfrm>
          <a:prstGeom prst="rect">
            <a:avLst/>
          </a:prstGeom>
        </p:spPr>
        <p:txBody>
          <a:bodyPr wrap="square">
            <a:spAutoFit/>
          </a:bodyPr>
          <a:lstStyle/>
          <a:p>
            <a:pPr marL="514350" indent="-514350" algn="just">
              <a:buAutoNum type="arabicPeriod" startAt="7"/>
            </a:pPr>
            <a:r>
              <a:rPr lang="fr-FR" sz="2800" b="1" dirty="0">
                <a:solidFill>
                  <a:srgbClr val="00B0F0"/>
                </a:solidFill>
                <a:latin typeface="Times New Roman" pitchFamily="18" charset="0"/>
                <a:cs typeface="Times New Roman" pitchFamily="18" charset="0"/>
              </a:rPr>
              <a:t>Analyse   des   métadonnées:  </a:t>
            </a:r>
          </a:p>
          <a:p>
            <a:pPr marL="457200" indent="-457200" algn="just">
              <a:buFont typeface="Wingdings" panose="05000000000000000000" pitchFamily="2" charset="2"/>
              <a:buChar char="q"/>
            </a:pPr>
            <a:r>
              <a:rPr lang="fr-FR" sz="2800" b="1" dirty="0">
                <a:solidFill>
                  <a:srgbClr val="00B0F0"/>
                </a:solidFill>
                <a:latin typeface="Times New Roman" pitchFamily="18" charset="0"/>
                <a:cs typeface="Times New Roman" pitchFamily="18" charset="0"/>
              </a:rPr>
              <a:t> </a:t>
            </a:r>
            <a:r>
              <a:rPr lang="fr-FR" sz="2800" dirty="0">
                <a:latin typeface="Times New Roman" pitchFamily="18" charset="0"/>
                <a:cs typeface="Times New Roman" pitchFamily="18" charset="0"/>
              </a:rPr>
              <a:t>Les métadonnées sont de l’information structurée qui décrit, explique, localise ou facilite autrement l’obtention, l’utilisation ou la gestion d’une ressource d’information.</a:t>
            </a:r>
          </a:p>
          <a:p>
            <a:pPr marL="514350" indent="-514350" algn="just">
              <a:buAutoNum type="arabicPeriod" startAt="7"/>
            </a:pPr>
            <a:endParaRPr lang="fr-FR" sz="2800" dirty="0">
              <a:latin typeface="Times New Roman" pitchFamily="18" charset="0"/>
              <a:cs typeface="Times New Roman" pitchFamily="18" charset="0"/>
            </a:endParaRPr>
          </a:p>
          <a:p>
            <a:pPr marL="457200" indent="-457200">
              <a:buFont typeface="Wingdings" panose="05000000000000000000" pitchFamily="2" charset="2"/>
              <a:buChar char="q"/>
            </a:pPr>
            <a:r>
              <a:rPr lang="fr-FR" sz="2800" dirty="0"/>
              <a:t>Les métadonnées fournissent des informations clés sur les fichiers :</a:t>
            </a:r>
          </a:p>
          <a:p>
            <a:pPr marL="457200" indent="-457200">
              <a:buFont typeface="Wingdings" panose="05000000000000000000" pitchFamily="2" charset="2"/>
              <a:buChar char="ü"/>
            </a:pPr>
            <a:r>
              <a:rPr lang="fr-FR" sz="2800" b="1" dirty="0"/>
              <a:t>Dates</a:t>
            </a:r>
            <a:r>
              <a:rPr lang="fr-FR" sz="2800" dirty="0"/>
              <a:t> : Création, modification, dernier accès.</a:t>
            </a:r>
          </a:p>
          <a:p>
            <a:pPr marL="457200" indent="-457200">
              <a:buFont typeface="Wingdings" panose="05000000000000000000" pitchFamily="2" charset="2"/>
              <a:buChar char="ü"/>
            </a:pPr>
            <a:r>
              <a:rPr lang="fr-FR" sz="2800" b="1" dirty="0"/>
              <a:t>Permissions</a:t>
            </a:r>
            <a:r>
              <a:rPr lang="fr-FR" sz="2800" dirty="0"/>
              <a:t> : Contrôler qui a accédé ou modifié un fichier.</a:t>
            </a:r>
          </a:p>
          <a:p>
            <a:pPr marL="457200" indent="-457200">
              <a:buFont typeface="Wingdings" panose="05000000000000000000" pitchFamily="2" charset="2"/>
              <a:buChar char="ü"/>
            </a:pPr>
            <a:r>
              <a:rPr lang="fr-FR" sz="2800" b="1" dirty="0"/>
              <a:t>Liens</a:t>
            </a:r>
            <a:r>
              <a:rPr lang="fr-FR" sz="2800" dirty="0"/>
              <a:t> : Détecter des relations entre fichiers ou répertoires (symboliques ou physiques).</a:t>
            </a:r>
            <a:endParaRPr lang="fr-FR" sz="28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B46949-7763-5063-D968-9BBEA43D4B84}"/>
            </a:ext>
          </a:extLst>
        </p:cNvPr>
        <p:cNvGrpSpPr/>
        <p:nvPr/>
      </p:nvGrpSpPr>
      <p:grpSpPr>
        <a:xfrm>
          <a:off x="0" y="0"/>
          <a:ext cx="0" cy="0"/>
          <a:chOff x="0" y="0"/>
          <a:chExt cx="0" cy="0"/>
        </a:xfrm>
      </p:grpSpPr>
      <p:sp>
        <p:nvSpPr>
          <p:cNvPr id="3" name="Titre 2">
            <a:extLst>
              <a:ext uri="{FF2B5EF4-FFF2-40B4-BE49-F238E27FC236}">
                <a16:creationId xmlns:a16="http://schemas.microsoft.com/office/drawing/2014/main" id="{9E7F85D5-D152-4DF8-A426-8627944A6945}"/>
              </a:ext>
            </a:extLst>
          </p:cNvPr>
          <p:cNvSpPr>
            <a:spLocks noGrp="1"/>
          </p:cNvSpPr>
          <p:nvPr>
            <p:ph type="ctrTitle"/>
          </p:nvPr>
        </p:nvSpPr>
        <p:spPr>
          <a:xfrm>
            <a:off x="251520" y="260648"/>
            <a:ext cx="8892480" cy="1224135"/>
          </a:xfrm>
        </p:spPr>
        <p:txBody>
          <a:bodyPr>
            <a:noAutofit/>
          </a:bodyPr>
          <a:lstStyle/>
          <a:p>
            <a:r>
              <a:rPr lang="fr-FR" sz="4800" b="1" dirty="0">
                <a:solidFill>
                  <a:srgbClr val="C00000"/>
                </a:solidFill>
              </a:rPr>
              <a:t>Technique de recherche d’informations  </a:t>
            </a:r>
          </a:p>
        </p:txBody>
      </p:sp>
      <p:sp>
        <p:nvSpPr>
          <p:cNvPr id="4" name="Rectangle 3">
            <a:extLst>
              <a:ext uri="{FF2B5EF4-FFF2-40B4-BE49-F238E27FC236}">
                <a16:creationId xmlns:a16="http://schemas.microsoft.com/office/drawing/2014/main" id="{699570AD-5C48-F042-C84D-DE64BDB29D9E}"/>
              </a:ext>
            </a:extLst>
          </p:cNvPr>
          <p:cNvSpPr/>
          <p:nvPr/>
        </p:nvSpPr>
        <p:spPr>
          <a:xfrm>
            <a:off x="251520" y="1484784"/>
            <a:ext cx="8640960" cy="3046988"/>
          </a:xfrm>
          <a:prstGeom prst="rect">
            <a:avLst/>
          </a:prstGeom>
        </p:spPr>
        <p:txBody>
          <a:bodyPr wrap="square">
            <a:spAutoFit/>
          </a:bodyPr>
          <a:lstStyle/>
          <a:p>
            <a:pPr algn="just"/>
            <a:endParaRPr lang="fr-FR" sz="2800" dirty="0">
              <a:latin typeface="Times New Roman" pitchFamily="18" charset="0"/>
              <a:cs typeface="Times New Roman" pitchFamily="18" charset="0"/>
            </a:endParaRPr>
          </a:p>
          <a:p>
            <a:pPr algn="just"/>
            <a:r>
              <a:rPr lang="fr-FR" sz="2800" b="1" dirty="0">
                <a:latin typeface="Times New Roman" pitchFamily="18" charset="0"/>
                <a:cs typeface="Times New Roman" pitchFamily="18" charset="0"/>
              </a:rPr>
              <a:t>8. Analyse  des  unités  de  données: </a:t>
            </a:r>
            <a:r>
              <a:rPr kumimoji="0" lang="fr-FR" sz="2400" b="0" i="0" u="none" strike="noStrike" kern="1200" cap="none" spc="0" normalizeH="0" baseline="0" noProof="0" dirty="0">
                <a:ln>
                  <a:noFill/>
                </a:ln>
                <a:effectLst/>
                <a:uLnTx/>
                <a:uFillTx/>
                <a:latin typeface="Century Gothic" panose="020B0502020202020204"/>
                <a:ea typeface="+mn-ea"/>
                <a:cs typeface="+mn-cs"/>
              </a:rPr>
              <a:t>l'analyse forensique par la méthode</a:t>
            </a:r>
            <a:r>
              <a:rPr kumimoji="0" lang="fr-FR" sz="2400" b="1" i="0" u="none" strike="noStrike" kern="1200" cap="none" spc="0" normalizeH="0" baseline="0" noProof="0" dirty="0">
                <a:ln>
                  <a:noFill/>
                </a:ln>
                <a:effectLst/>
                <a:uLnTx/>
                <a:uFillTx/>
                <a:latin typeface="Century Gothic" panose="020B0502020202020204"/>
                <a:ea typeface="+mn-ea"/>
                <a:cs typeface="+mn-cs"/>
              </a:rPr>
              <a:t> </a:t>
            </a:r>
            <a:r>
              <a:rPr lang="fr-FR" sz="2800" dirty="0">
                <a:latin typeface="Times New Roman" pitchFamily="18" charset="0"/>
                <a:cs typeface="Times New Roman" pitchFamily="18" charset="0"/>
              </a:rPr>
              <a:t>unités  de  données  consiste à analyser les emplacements </a:t>
            </a:r>
            <a:r>
              <a:rPr kumimoji="0" lang="fr-FR" sz="2400" b="0" i="0" u="none" strike="noStrike" kern="1200" cap="none" spc="0" normalizeH="0" baseline="0" noProof="0" dirty="0">
                <a:ln>
                  <a:noFill/>
                </a:ln>
                <a:effectLst/>
                <a:uLnTx/>
                <a:uFillTx/>
                <a:latin typeface="Century Gothic" panose="020B0502020202020204"/>
                <a:ea typeface="+mn-ea"/>
                <a:cs typeface="+mn-cs"/>
              </a:rPr>
              <a:t>dans lesquelles le contenu des fichiers est  stocké (les secteurs, les blocs…)</a:t>
            </a:r>
            <a:endParaRPr lang="fr-FR" sz="2800" dirty="0">
              <a:latin typeface="Times New Roman" pitchFamily="18" charset="0"/>
              <a:cs typeface="Times New Roman" pitchFamily="18" charset="0"/>
            </a:endParaRPr>
          </a:p>
          <a:p>
            <a:pPr algn="just"/>
            <a:endParaRPr lang="fr-FR" sz="2800" dirty="0">
              <a:latin typeface="Times New Roman" pitchFamily="18" charset="0"/>
              <a:cs typeface="Times New Roman" pitchFamily="18" charset="0"/>
            </a:endParaRPr>
          </a:p>
          <a:p>
            <a:pPr algn="just"/>
            <a:endParaRPr lang="fr-FR" sz="2800" dirty="0">
              <a:latin typeface="Times New Roman" pitchFamily="18" charset="0"/>
              <a:cs typeface="Times New Roman" pitchFamily="18" charset="0"/>
            </a:endParaRPr>
          </a:p>
        </p:txBody>
      </p:sp>
    </p:spTree>
    <p:extLst>
      <p:ext uri="{BB962C8B-B14F-4D97-AF65-F5344CB8AC3E}">
        <p14:creationId xmlns:p14="http://schemas.microsoft.com/office/powerpoint/2010/main" val="10843425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B13385-F094-0790-4306-193B2A47853B}"/>
            </a:ext>
          </a:extLst>
        </p:cNvPr>
        <p:cNvGrpSpPr/>
        <p:nvPr/>
      </p:nvGrpSpPr>
      <p:grpSpPr>
        <a:xfrm>
          <a:off x="0" y="0"/>
          <a:ext cx="0" cy="0"/>
          <a:chOff x="0" y="0"/>
          <a:chExt cx="0" cy="0"/>
        </a:xfrm>
      </p:grpSpPr>
      <p:sp>
        <p:nvSpPr>
          <p:cNvPr id="3" name="Titre 2">
            <a:extLst>
              <a:ext uri="{FF2B5EF4-FFF2-40B4-BE49-F238E27FC236}">
                <a16:creationId xmlns:a16="http://schemas.microsoft.com/office/drawing/2014/main" id="{89BB4111-11EC-9EF4-F76F-BB8B3E242DC6}"/>
              </a:ext>
            </a:extLst>
          </p:cNvPr>
          <p:cNvSpPr>
            <a:spLocks noGrp="1"/>
          </p:cNvSpPr>
          <p:nvPr>
            <p:ph type="ctrTitle"/>
          </p:nvPr>
        </p:nvSpPr>
        <p:spPr>
          <a:xfrm>
            <a:off x="251520" y="260648"/>
            <a:ext cx="8892480" cy="1224135"/>
          </a:xfrm>
        </p:spPr>
        <p:txBody>
          <a:bodyPr>
            <a:noAutofit/>
          </a:bodyPr>
          <a:lstStyle/>
          <a:p>
            <a:r>
              <a:rPr lang="fr-FR" sz="4800" b="1" dirty="0">
                <a:solidFill>
                  <a:srgbClr val="C00000"/>
                </a:solidFill>
              </a:rPr>
              <a:t>Technique de recherche d’informations  </a:t>
            </a:r>
          </a:p>
        </p:txBody>
      </p:sp>
      <p:sp>
        <p:nvSpPr>
          <p:cNvPr id="4" name="Rectangle 3">
            <a:extLst>
              <a:ext uri="{FF2B5EF4-FFF2-40B4-BE49-F238E27FC236}">
                <a16:creationId xmlns:a16="http://schemas.microsoft.com/office/drawing/2014/main" id="{19B6EDC5-D941-E807-A8AC-1E00B1D89434}"/>
              </a:ext>
            </a:extLst>
          </p:cNvPr>
          <p:cNvSpPr/>
          <p:nvPr/>
        </p:nvSpPr>
        <p:spPr>
          <a:xfrm>
            <a:off x="251520" y="1484784"/>
            <a:ext cx="8640960" cy="3108543"/>
          </a:xfrm>
          <a:prstGeom prst="rect">
            <a:avLst/>
          </a:prstGeom>
        </p:spPr>
        <p:txBody>
          <a:bodyPr wrap="square">
            <a:spAutoFit/>
          </a:bodyPr>
          <a:lstStyle/>
          <a:p>
            <a:pPr algn="just"/>
            <a:endParaRPr lang="fr-FR" sz="2800" dirty="0">
              <a:latin typeface="Times New Roman" pitchFamily="18" charset="0"/>
              <a:cs typeface="Times New Roman" pitchFamily="18" charset="0"/>
            </a:endParaRPr>
          </a:p>
          <a:p>
            <a:pPr algn="just">
              <a:buFont typeface="Wingdings" pitchFamily="2" charset="2"/>
              <a:buChar char="q"/>
            </a:pPr>
            <a:r>
              <a:rPr lang="fr-FR" sz="2800" dirty="0">
                <a:solidFill>
                  <a:srgbClr val="00B0F0"/>
                </a:solidFill>
                <a:latin typeface="Times New Roman" pitchFamily="18" charset="0"/>
                <a:cs typeface="Times New Roman" pitchFamily="18" charset="0"/>
              </a:rPr>
              <a:t> </a:t>
            </a:r>
            <a:r>
              <a:rPr lang="fr-FR" sz="2800" b="1" dirty="0">
                <a:solidFill>
                  <a:srgbClr val="00B0F0"/>
                </a:solidFill>
                <a:latin typeface="Times New Roman" pitchFamily="18" charset="0"/>
                <a:cs typeface="Times New Roman" pitchFamily="18" charset="0"/>
              </a:rPr>
              <a:t>Détail  d'image:  </a:t>
            </a:r>
            <a:r>
              <a:rPr lang="fr-FR" sz="2800" dirty="0">
                <a:latin typeface="Times New Roman" pitchFamily="18" charset="0"/>
                <a:cs typeface="Times New Roman" pitchFamily="18" charset="0"/>
              </a:rPr>
              <a:t>les  détails  du  système  de  fichiers  peuvent  être  visualisés  en  incluant la  topologie du disque (on-</a:t>
            </a:r>
            <a:r>
              <a:rPr lang="fr-FR" sz="2800" dirty="0" err="1">
                <a:latin typeface="Times New Roman" pitchFamily="18" charset="0"/>
                <a:cs typeface="Times New Roman" pitchFamily="18" charset="0"/>
              </a:rPr>
              <a:t>disk</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layout</a:t>
            </a:r>
            <a:r>
              <a:rPr lang="fr-FR" sz="2800" dirty="0">
                <a:latin typeface="Times New Roman" pitchFamily="18" charset="0"/>
                <a:cs typeface="Times New Roman" pitchFamily="18" charset="0"/>
              </a:rPr>
              <a:t>) et les dates et heures d'activités du disque.  Ces informations peuvent être utiles durant la récupération des données.</a:t>
            </a:r>
          </a:p>
          <a:p>
            <a:pPr algn="just"/>
            <a:endParaRPr lang="fr-FR" sz="2800" dirty="0">
              <a:latin typeface="Times New Roman" pitchFamily="18" charset="0"/>
              <a:cs typeface="Times New Roman" pitchFamily="18" charset="0"/>
            </a:endParaRPr>
          </a:p>
        </p:txBody>
      </p:sp>
    </p:spTree>
    <p:extLst>
      <p:ext uri="{BB962C8B-B14F-4D97-AF65-F5344CB8AC3E}">
        <p14:creationId xmlns:p14="http://schemas.microsoft.com/office/powerpoint/2010/main" val="23322199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772816"/>
            <a:ext cx="8229600" cy="2736304"/>
          </a:xfrm>
        </p:spPr>
        <p:txBody>
          <a:bodyPr/>
          <a:lstStyle/>
          <a:p>
            <a:r>
              <a:rPr lang="fr-FR" b="1" dirty="0">
                <a:solidFill>
                  <a:schemeClr val="accent1"/>
                </a:solidFill>
              </a:rPr>
              <a:t>Faire une recherche dans un système de fichiers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332656"/>
            <a:ext cx="8229600" cy="1008112"/>
          </a:xfrm>
        </p:spPr>
        <p:txBody>
          <a:bodyPr>
            <a:normAutofit fontScale="90000"/>
          </a:bodyPr>
          <a:lstStyle/>
          <a:p>
            <a:r>
              <a:rPr lang="fr-FR" b="1" dirty="0">
                <a:solidFill>
                  <a:schemeClr val="accent1"/>
                </a:solidFill>
              </a:rPr>
              <a:t>Système De Fichiers</a:t>
            </a:r>
            <a:br>
              <a:rPr lang="fr-FR" b="1" dirty="0">
                <a:solidFill>
                  <a:schemeClr val="accent1"/>
                </a:solidFill>
              </a:rPr>
            </a:br>
            <a:r>
              <a:rPr lang="fr-FR" sz="3600" b="1" dirty="0">
                <a:solidFill>
                  <a:schemeClr val="accent1"/>
                </a:solidFill>
              </a:rPr>
              <a:t>C’est Quoi Un Système De Fichier</a:t>
            </a:r>
          </a:p>
        </p:txBody>
      </p:sp>
      <p:sp>
        <p:nvSpPr>
          <p:cNvPr id="3" name="Rectangle 2"/>
          <p:cNvSpPr/>
          <p:nvPr/>
        </p:nvSpPr>
        <p:spPr>
          <a:xfrm>
            <a:off x="323528" y="1844824"/>
            <a:ext cx="8568952" cy="5016758"/>
          </a:xfrm>
          <a:prstGeom prst="rect">
            <a:avLst/>
          </a:prstGeom>
        </p:spPr>
        <p:txBody>
          <a:bodyPr wrap="square">
            <a:spAutoFit/>
          </a:bodyPr>
          <a:lstStyle/>
          <a:p>
            <a:pPr algn="just">
              <a:buFont typeface="Wingdings" pitchFamily="2" charset="2"/>
              <a:buChar char="q"/>
            </a:pPr>
            <a:r>
              <a:rPr lang="fr-FR" sz="3200" dirty="0">
                <a:latin typeface="Times New Roman" pitchFamily="18" charset="0"/>
                <a:cs typeface="Times New Roman" pitchFamily="18" charset="0"/>
              </a:rPr>
              <a:t>  Un système de fichier  désigne  la  manière  d'organiser  les  données  sur  un disque  dur.</a:t>
            </a:r>
          </a:p>
          <a:p>
            <a:pPr algn="just"/>
            <a:endParaRPr lang="fr-FR" sz="3200" dirty="0">
              <a:latin typeface="Times New Roman" pitchFamily="18" charset="0"/>
              <a:cs typeface="Times New Roman" pitchFamily="18" charset="0"/>
            </a:endParaRPr>
          </a:p>
          <a:p>
            <a:pPr algn="just">
              <a:buFont typeface="Wingdings" pitchFamily="2" charset="2"/>
              <a:buChar char="q"/>
            </a:pPr>
            <a:r>
              <a:rPr lang="fr-FR" sz="3200" dirty="0">
                <a:latin typeface="Times New Roman" pitchFamily="18" charset="0"/>
                <a:cs typeface="Times New Roman" pitchFamily="18" charset="0"/>
              </a:rPr>
              <a:t>  plusieurs types des systèmes  de fichier existe et qui se défère selon les système d’exploitation  </a:t>
            </a:r>
          </a:p>
          <a:p>
            <a:pPr algn="just">
              <a:buFont typeface="Wingdings" pitchFamily="2" charset="2"/>
              <a:buChar char="q"/>
            </a:pPr>
            <a:endParaRPr lang="fr-FR" sz="3200" dirty="0">
              <a:latin typeface="Times New Roman" pitchFamily="18" charset="0"/>
              <a:cs typeface="Times New Roman" pitchFamily="18" charset="0"/>
            </a:endParaRPr>
          </a:p>
          <a:p>
            <a:pPr algn="just">
              <a:buFont typeface="Wingdings" pitchFamily="2" charset="2"/>
              <a:buChar char="q"/>
            </a:pPr>
            <a:r>
              <a:rPr lang="fr-FR" sz="3200" dirty="0">
                <a:latin typeface="Times New Roman" pitchFamily="18" charset="0"/>
                <a:cs typeface="Times New Roman" pitchFamily="18" charset="0"/>
              </a:rPr>
              <a:t>Les systèmes  de  fichiers principaux sont  FAT,  FAT32,  NTFS  sous Windows, EXT2 et EXT3 sous Linux. </a:t>
            </a:r>
          </a:p>
          <a:p>
            <a:pPr algn="just"/>
            <a:endParaRPr lang="fr-FR" sz="32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8640"/>
            <a:ext cx="8229600" cy="1008112"/>
          </a:xfrm>
        </p:spPr>
        <p:txBody>
          <a:bodyPr>
            <a:normAutofit fontScale="90000"/>
          </a:bodyPr>
          <a:lstStyle/>
          <a:p>
            <a:r>
              <a:rPr lang="fr-FR" b="1" dirty="0">
                <a:solidFill>
                  <a:schemeClr val="accent1"/>
                </a:solidFill>
              </a:rPr>
              <a:t>Système De Fichiers</a:t>
            </a:r>
            <a:br>
              <a:rPr lang="fr-FR" b="1" dirty="0">
                <a:solidFill>
                  <a:schemeClr val="accent1"/>
                </a:solidFill>
              </a:rPr>
            </a:br>
            <a:r>
              <a:rPr lang="fr-FR" sz="3600" b="1" dirty="0">
                <a:solidFill>
                  <a:schemeClr val="accent1"/>
                </a:solidFill>
              </a:rPr>
              <a:t> Contenu D’un Système De Fichier </a:t>
            </a:r>
          </a:p>
        </p:txBody>
      </p:sp>
      <p:sp>
        <p:nvSpPr>
          <p:cNvPr id="4" name="Rectangle 3"/>
          <p:cNvSpPr/>
          <p:nvPr/>
        </p:nvSpPr>
        <p:spPr>
          <a:xfrm>
            <a:off x="0" y="1340768"/>
            <a:ext cx="9144000" cy="5262979"/>
          </a:xfrm>
          <a:prstGeom prst="rect">
            <a:avLst/>
          </a:prstGeom>
        </p:spPr>
        <p:txBody>
          <a:bodyPr wrap="square">
            <a:spAutoFit/>
          </a:bodyPr>
          <a:lstStyle/>
          <a:p>
            <a:pPr>
              <a:buFont typeface="Wingdings" pitchFamily="2" charset="2"/>
              <a:buChar char="v"/>
            </a:pPr>
            <a:r>
              <a:rPr lang="fr-FR" sz="2800" dirty="0">
                <a:latin typeface="Times New Roman" pitchFamily="18" charset="0"/>
                <a:cs typeface="Times New Roman" pitchFamily="18" charset="0"/>
              </a:rPr>
              <a:t>Un système de fichier contient  :</a:t>
            </a:r>
          </a:p>
          <a:p>
            <a:pPr lvl="1">
              <a:buFont typeface="Wingdings" pitchFamily="2" charset="2"/>
              <a:buChar char="q"/>
            </a:pPr>
            <a:r>
              <a:rPr lang="fr-FR" sz="2800" dirty="0">
                <a:latin typeface="Times New Roman" pitchFamily="18" charset="0"/>
                <a:cs typeface="Times New Roman" pitchFamily="18" charset="0"/>
              </a:rPr>
              <a:t> une  table  d'allocation  décrivant  l'ensemble  des  fichiers  contenu  dans  une partition,</a:t>
            </a:r>
          </a:p>
          <a:p>
            <a:pPr lvl="1"/>
            <a:endParaRPr lang="fr-FR" sz="2800" dirty="0">
              <a:latin typeface="Times New Roman" pitchFamily="18" charset="0"/>
              <a:cs typeface="Times New Roman" pitchFamily="18" charset="0"/>
            </a:endParaRPr>
          </a:p>
          <a:p>
            <a:pPr lvl="1">
              <a:buFont typeface="Wingdings" pitchFamily="2" charset="2"/>
              <a:buChar char="q"/>
            </a:pPr>
            <a:r>
              <a:rPr lang="fr-FR" sz="2800" dirty="0">
                <a:latin typeface="Times New Roman" pitchFamily="18" charset="0"/>
                <a:cs typeface="Times New Roman" pitchFamily="18" charset="0"/>
              </a:rPr>
              <a:t> divers attributs, qui varient selon les différents systèmes de fichiers,   Ces  attributs  comprennent au  moins :</a:t>
            </a:r>
          </a:p>
          <a:p>
            <a:pPr lvl="2">
              <a:buFont typeface="Wingdings" pitchFamily="2" charset="2"/>
              <a:buChar char="ü"/>
            </a:pPr>
            <a:r>
              <a:rPr lang="fr-FR" sz="2800" dirty="0">
                <a:latin typeface="Times New Roman" pitchFamily="18" charset="0"/>
                <a:cs typeface="Times New Roman" pitchFamily="18" charset="0"/>
              </a:rPr>
              <a:t>  diverses  dates, auxquelles  s'ajoutent  des  attributs  relatifs  à  la  nature  du  fichier  et  à  son propriétaire.</a:t>
            </a:r>
          </a:p>
          <a:p>
            <a:pPr lvl="1"/>
            <a:endParaRPr lang="fr-FR" sz="2800" dirty="0">
              <a:latin typeface="Times New Roman" pitchFamily="18" charset="0"/>
              <a:cs typeface="Times New Roman" pitchFamily="18" charset="0"/>
            </a:endParaRPr>
          </a:p>
          <a:p>
            <a:pPr>
              <a:buFont typeface="Wingdings" pitchFamily="2" charset="2"/>
              <a:buChar char="v"/>
            </a:pPr>
            <a:r>
              <a:rPr lang="fr-FR" sz="2800" dirty="0">
                <a:latin typeface="Times New Roman" pitchFamily="18" charset="0"/>
                <a:cs typeface="Times New Roman" pitchFamily="18" charset="0"/>
              </a:rPr>
              <a:t> Les systèmes de fichiers les plus évolués (NTFS, EXT3) sont  Journalisés.</a:t>
            </a:r>
          </a:p>
          <a:p>
            <a:endParaRPr lang="fr-FR" sz="28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548680"/>
            <a:ext cx="8229600" cy="1008112"/>
          </a:xfrm>
        </p:spPr>
        <p:txBody>
          <a:bodyPr>
            <a:normAutofit fontScale="90000"/>
          </a:bodyPr>
          <a:lstStyle/>
          <a:p>
            <a:r>
              <a:rPr lang="fr-FR" b="1" dirty="0">
                <a:solidFill>
                  <a:schemeClr val="accent1"/>
                </a:solidFill>
              </a:rPr>
              <a:t>Système De Fichiers</a:t>
            </a:r>
            <a:br>
              <a:rPr lang="fr-FR" b="1" dirty="0">
                <a:solidFill>
                  <a:schemeClr val="accent1"/>
                </a:solidFill>
              </a:rPr>
            </a:br>
            <a:r>
              <a:rPr lang="fr-FR" sz="4000" b="1" dirty="0">
                <a:solidFill>
                  <a:schemeClr val="accent1"/>
                </a:solidFill>
              </a:rPr>
              <a:t>Source D’information</a:t>
            </a:r>
            <a:endParaRPr lang="fr-FR" sz="3600" b="1" dirty="0">
              <a:solidFill>
                <a:schemeClr val="accent1"/>
              </a:solidFill>
            </a:endParaRPr>
          </a:p>
        </p:txBody>
      </p:sp>
      <p:sp>
        <p:nvSpPr>
          <p:cNvPr id="4" name="Rectangle 3"/>
          <p:cNvSpPr/>
          <p:nvPr/>
        </p:nvSpPr>
        <p:spPr>
          <a:xfrm>
            <a:off x="467544" y="1844824"/>
            <a:ext cx="8136904" cy="5047536"/>
          </a:xfrm>
          <a:prstGeom prst="rect">
            <a:avLst/>
          </a:prstGeom>
        </p:spPr>
        <p:txBody>
          <a:bodyPr wrap="square">
            <a:spAutoFit/>
          </a:bodyPr>
          <a:lstStyle/>
          <a:p>
            <a:pPr marL="457200" indent="-457200" algn="just">
              <a:lnSpc>
                <a:spcPct val="150000"/>
              </a:lnSpc>
              <a:buFont typeface="+mj-lt"/>
              <a:buAutoNum type="arabicPeriod"/>
            </a:pPr>
            <a:r>
              <a:rPr lang="fr-FR" sz="2800" dirty="0">
                <a:latin typeface="Times New Roman" pitchFamily="18" charset="0"/>
                <a:cs typeface="Times New Roman" pitchFamily="18" charset="0"/>
              </a:rPr>
              <a:t>Les données générales :  </a:t>
            </a:r>
            <a:r>
              <a:rPr lang="fr-FR" sz="2800" dirty="0" err="1">
                <a:latin typeface="Times New Roman" pitchFamily="18" charset="0"/>
                <a:cs typeface="Times New Roman" pitchFamily="18" charset="0"/>
              </a:rPr>
              <a:t>layout</a:t>
            </a:r>
            <a:r>
              <a:rPr lang="fr-FR" sz="2800" dirty="0">
                <a:latin typeface="Times New Roman" pitchFamily="18" charset="0"/>
                <a:cs typeface="Times New Roman" pitchFamily="18" charset="0"/>
              </a:rPr>
              <a:t>  (topologie des système de fichiers), les structures d'allocation des fichiers et  les blocs de démarrage.</a:t>
            </a:r>
          </a:p>
          <a:p>
            <a:pPr marL="457200" indent="-457200" algn="just">
              <a:lnSpc>
                <a:spcPct val="150000"/>
              </a:lnSpc>
              <a:buFont typeface="+mj-lt"/>
              <a:buAutoNum type="arabicPeriod"/>
            </a:pPr>
            <a:r>
              <a:rPr lang="fr-FR" sz="2800" dirty="0">
                <a:latin typeface="Times New Roman" pitchFamily="18" charset="0"/>
                <a:cs typeface="Times New Roman" pitchFamily="18" charset="0"/>
              </a:rPr>
              <a:t>Nom de fichier .</a:t>
            </a:r>
          </a:p>
          <a:p>
            <a:pPr marL="457200" indent="-457200" algn="just">
              <a:lnSpc>
                <a:spcPct val="150000"/>
              </a:lnSpc>
              <a:buFont typeface="+mj-lt"/>
              <a:buAutoNum type="arabicPeriod"/>
            </a:pPr>
            <a:r>
              <a:rPr lang="fr-FR" sz="2800" dirty="0">
                <a:latin typeface="Times New Roman" pitchFamily="18" charset="0"/>
                <a:cs typeface="Times New Roman" pitchFamily="18" charset="0"/>
              </a:rPr>
              <a:t>Méta- données. </a:t>
            </a:r>
          </a:p>
          <a:p>
            <a:pPr marL="457200" indent="-457200" algn="just">
              <a:lnSpc>
                <a:spcPct val="150000"/>
              </a:lnSpc>
              <a:buFont typeface="+mj-lt"/>
              <a:buAutoNum type="arabicPeriod"/>
            </a:pPr>
            <a:r>
              <a:rPr lang="fr-FR" sz="2800" dirty="0">
                <a:latin typeface="Times New Roman" pitchFamily="18" charset="0"/>
                <a:cs typeface="Times New Roman" pitchFamily="18" charset="0"/>
              </a:rPr>
              <a:t>Unité de données .</a:t>
            </a:r>
          </a:p>
          <a:p>
            <a:pPr marL="457200" indent="-457200" algn="just">
              <a:lnSpc>
                <a:spcPct val="150000"/>
              </a:lnSpc>
              <a:buFont typeface="+mj-lt"/>
              <a:buAutoNum type="arabicPeriod"/>
            </a:pPr>
            <a:r>
              <a:rPr lang="fr-FR" sz="2800" dirty="0">
                <a:latin typeface="Times New Roman" pitchFamily="18" charset="0"/>
                <a:cs typeface="Times New Roman" pitchFamily="18" charset="0"/>
              </a:rPr>
              <a:t>Les </a:t>
            </a:r>
            <a:r>
              <a:rPr lang="fr-FR" sz="2800" dirty="0" err="1">
                <a:latin typeface="Times New Roman" pitchFamily="18" charset="0"/>
                <a:cs typeface="Times New Roman" pitchFamily="18" charset="0"/>
              </a:rPr>
              <a:t>journals</a:t>
            </a:r>
            <a:r>
              <a:rPr lang="fr-FR" sz="2800" dirty="0">
                <a:latin typeface="Times New Roman" pitchFamily="18" charset="0"/>
                <a:cs typeface="Times New Roman" pitchFamily="18" charset="0"/>
              </a:rPr>
              <a:t>.</a:t>
            </a:r>
          </a:p>
          <a:p>
            <a:pPr marL="342900" indent="-342900" algn="just">
              <a:buFont typeface="+mj-lt"/>
              <a:buAutoNum type="arabicPeriod"/>
            </a:pPr>
            <a:endParaRPr lang="fr-FR" sz="28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755576" y="332656"/>
            <a:ext cx="7772400" cy="864096"/>
          </a:xfrm>
        </p:spPr>
        <p:txBody>
          <a:bodyPr/>
          <a:lstStyle/>
          <a:p>
            <a:r>
              <a:rPr lang="fr-FR" b="1" dirty="0">
                <a:solidFill>
                  <a:schemeClr val="accent1"/>
                </a:solidFill>
              </a:rPr>
              <a:t>Introduction </a:t>
            </a:r>
          </a:p>
        </p:txBody>
      </p:sp>
      <p:sp>
        <p:nvSpPr>
          <p:cNvPr id="4" name="Rectangle 3"/>
          <p:cNvSpPr/>
          <p:nvPr/>
        </p:nvSpPr>
        <p:spPr>
          <a:xfrm>
            <a:off x="395536" y="1534140"/>
            <a:ext cx="8424936" cy="4524315"/>
          </a:xfrm>
          <a:prstGeom prst="rect">
            <a:avLst/>
          </a:prstGeom>
        </p:spPr>
        <p:txBody>
          <a:bodyPr wrap="square">
            <a:spAutoFit/>
          </a:bodyPr>
          <a:lstStyle/>
          <a:p>
            <a:pPr algn="just">
              <a:buFont typeface="Wingdings" pitchFamily="2" charset="2"/>
              <a:buChar char="q"/>
            </a:pPr>
            <a:r>
              <a:rPr lang="fr-FR" sz="3200" dirty="0">
                <a:latin typeface="Times New Roman" pitchFamily="18" charset="0"/>
                <a:cs typeface="Times New Roman" pitchFamily="18" charset="0"/>
              </a:rPr>
              <a:t> Une  information  est  une  donnée  dont  un  individu  a  besoin  pour  résoudre  un  problème particulier.</a:t>
            </a:r>
          </a:p>
          <a:p>
            <a:pPr algn="just">
              <a:buFont typeface="Wingdings" pitchFamily="2" charset="2"/>
              <a:buChar char="q"/>
            </a:pPr>
            <a:endParaRPr lang="fr-FR" sz="3200" dirty="0">
              <a:latin typeface="Times New Roman" pitchFamily="18" charset="0"/>
              <a:cs typeface="Times New Roman" pitchFamily="18" charset="0"/>
            </a:endParaRPr>
          </a:p>
          <a:p>
            <a:pPr algn="just">
              <a:buFont typeface="Wingdings" pitchFamily="2" charset="2"/>
              <a:buChar char="q"/>
            </a:pPr>
            <a:r>
              <a:rPr lang="fr-FR" sz="3200" dirty="0">
                <a:latin typeface="Times New Roman" pitchFamily="18" charset="0"/>
                <a:cs typeface="Times New Roman" pitchFamily="18" charset="0"/>
              </a:rPr>
              <a:t> Un système de recherche d'information est un système qui permet de retrouver une information pertinente par rapport à une requête dans une grande collection de documents.</a:t>
            </a:r>
          </a:p>
          <a:p>
            <a:pPr algn="just"/>
            <a:endParaRPr lang="fr-FR" sz="32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000" b="1" dirty="0">
                <a:solidFill>
                  <a:schemeClr val="accent1"/>
                </a:solidFill>
              </a:rPr>
              <a:t>Système De </a:t>
            </a:r>
            <a:r>
              <a:rPr lang="fr-FR" sz="3200" b="1" dirty="0">
                <a:solidFill>
                  <a:schemeClr val="accent1"/>
                </a:solidFill>
              </a:rPr>
              <a:t>Fichiers</a:t>
            </a:r>
            <a:br>
              <a:rPr lang="fr-FR" sz="4000" b="1" dirty="0">
                <a:solidFill>
                  <a:schemeClr val="accent1"/>
                </a:solidFill>
              </a:rPr>
            </a:br>
            <a:r>
              <a:rPr lang="fr-FR" sz="4000" b="1" dirty="0">
                <a:solidFill>
                  <a:schemeClr val="accent1"/>
                </a:solidFill>
              </a:rPr>
              <a:t> Les Données Générales</a:t>
            </a:r>
          </a:p>
        </p:txBody>
      </p:sp>
      <p:sp>
        <p:nvSpPr>
          <p:cNvPr id="4" name="Rectangle 3"/>
          <p:cNvSpPr/>
          <p:nvPr/>
        </p:nvSpPr>
        <p:spPr>
          <a:xfrm>
            <a:off x="1043608" y="2564904"/>
            <a:ext cx="6408712" cy="2308324"/>
          </a:xfrm>
          <a:prstGeom prst="rect">
            <a:avLst/>
          </a:prstGeom>
        </p:spPr>
        <p:txBody>
          <a:bodyPr wrap="square">
            <a:spAutoFit/>
          </a:bodyPr>
          <a:lstStyle/>
          <a:p>
            <a:pPr>
              <a:lnSpc>
                <a:spcPct val="150000"/>
              </a:lnSpc>
              <a:buFont typeface="Wingdings" pitchFamily="2" charset="2"/>
              <a:buChar char="ü"/>
            </a:pPr>
            <a:r>
              <a:rPr lang="fr-FR" sz="2400" dirty="0"/>
              <a:t> la topologie du système de fichiers (</a:t>
            </a:r>
            <a:r>
              <a:rPr lang="fr-FR" sz="2400" dirty="0" err="1"/>
              <a:t>layout</a:t>
            </a:r>
            <a:r>
              <a:rPr lang="fr-FR" sz="2400" dirty="0"/>
              <a:t>),</a:t>
            </a:r>
          </a:p>
          <a:p>
            <a:pPr>
              <a:lnSpc>
                <a:spcPct val="150000"/>
              </a:lnSpc>
              <a:buFont typeface="Wingdings" pitchFamily="2" charset="2"/>
              <a:buChar char="ü"/>
            </a:pPr>
            <a:r>
              <a:rPr lang="fr-FR" sz="2400" dirty="0"/>
              <a:t> les structures d'allocation des fichiers</a:t>
            </a:r>
          </a:p>
          <a:p>
            <a:pPr>
              <a:lnSpc>
                <a:spcPct val="150000"/>
              </a:lnSpc>
              <a:buFont typeface="Wingdings" pitchFamily="2" charset="2"/>
              <a:buChar char="ü"/>
            </a:pPr>
            <a:r>
              <a:rPr lang="fr-FR" sz="2400" dirty="0"/>
              <a:t> les blocs de démarrage. </a:t>
            </a:r>
          </a:p>
          <a:p>
            <a:pPr>
              <a:lnSpc>
                <a:spcPct val="150000"/>
              </a:lnSpc>
            </a:pPr>
            <a:endParaRPr lang="fr-FR"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84710" y="332656"/>
            <a:ext cx="7055380" cy="1400530"/>
          </a:xfrm>
        </p:spPr>
        <p:txBody>
          <a:bodyPr/>
          <a:lstStyle/>
          <a:p>
            <a:r>
              <a:rPr lang="fr-FR" b="1" dirty="0">
                <a:solidFill>
                  <a:schemeClr val="accent1"/>
                </a:solidFill>
              </a:rPr>
              <a:t>système de fichiers</a:t>
            </a:r>
            <a:br>
              <a:rPr lang="fr-FR" b="1" dirty="0">
                <a:solidFill>
                  <a:schemeClr val="accent1"/>
                </a:solidFill>
              </a:rPr>
            </a:br>
            <a:r>
              <a:rPr lang="fr-FR" b="1" dirty="0">
                <a:solidFill>
                  <a:schemeClr val="accent1"/>
                </a:solidFill>
              </a:rPr>
              <a:t> les données générales</a:t>
            </a:r>
          </a:p>
        </p:txBody>
      </p:sp>
      <p:sp>
        <p:nvSpPr>
          <p:cNvPr id="5" name="Rectangle 4"/>
          <p:cNvSpPr/>
          <p:nvPr/>
        </p:nvSpPr>
        <p:spPr>
          <a:xfrm>
            <a:off x="467544" y="1988840"/>
            <a:ext cx="8136904" cy="3970318"/>
          </a:xfrm>
          <a:prstGeom prst="rect">
            <a:avLst/>
          </a:prstGeom>
        </p:spPr>
        <p:txBody>
          <a:bodyPr wrap="square">
            <a:spAutoFit/>
          </a:bodyPr>
          <a:lstStyle/>
          <a:p>
            <a:pPr algn="just">
              <a:buFont typeface="Wingdings" pitchFamily="2" charset="2"/>
              <a:buChar char="q"/>
            </a:pPr>
            <a:r>
              <a:rPr lang="fr-FR" sz="2800" b="1" dirty="0">
                <a:latin typeface="Times New Roman" pitchFamily="18" charset="0"/>
                <a:cs typeface="Times New Roman" pitchFamily="18" charset="0"/>
              </a:rPr>
              <a:t> </a:t>
            </a:r>
            <a:r>
              <a:rPr lang="fr-FR" sz="2800" b="1" dirty="0" err="1">
                <a:latin typeface="Times New Roman" pitchFamily="18" charset="0"/>
                <a:cs typeface="Times New Roman" pitchFamily="18" charset="0"/>
              </a:rPr>
              <a:t>fsstat</a:t>
            </a:r>
            <a:r>
              <a:rPr lang="fr-FR" sz="2800" b="1" dirty="0">
                <a:latin typeface="Times New Roman" pitchFamily="18" charset="0"/>
                <a:cs typeface="Times New Roman" pitchFamily="18" charset="0"/>
              </a:rPr>
              <a:t>: </a:t>
            </a:r>
            <a:r>
              <a:rPr lang="fr-FR" sz="2800" dirty="0">
                <a:latin typeface="Times New Roman" pitchFamily="18" charset="0"/>
                <a:cs typeface="Times New Roman" pitchFamily="18" charset="0"/>
              </a:rPr>
              <a:t>affiche les détails du système de fichiers et quelques statistiques. Les sorties de cette commande sont spécifiques au système de fichiers analysé.</a:t>
            </a:r>
          </a:p>
          <a:p>
            <a:pPr algn="just">
              <a:buFont typeface="Wingdings" pitchFamily="2" charset="2"/>
              <a:buChar char="ü"/>
            </a:pPr>
            <a:r>
              <a:rPr lang="fr-FR" sz="2800" dirty="0">
                <a:latin typeface="Times New Roman" pitchFamily="18" charset="0"/>
                <a:cs typeface="Times New Roman" pitchFamily="18" charset="0"/>
              </a:rPr>
              <a:t> Pour un système de fichiers FAT, c'est la table d'allocation des fichiers qui est affichée, </a:t>
            </a:r>
          </a:p>
          <a:p>
            <a:pPr algn="just"/>
            <a:r>
              <a:rPr lang="fr-FR" sz="2800" dirty="0">
                <a:latin typeface="Times New Roman" pitchFamily="18" charset="0"/>
                <a:cs typeface="Times New Roman" pitchFamily="18" charset="0"/>
              </a:rPr>
              <a:t> </a:t>
            </a:r>
          </a:p>
          <a:p>
            <a:pPr algn="just">
              <a:buFont typeface="Wingdings" pitchFamily="2" charset="2"/>
              <a:buChar char="ü"/>
            </a:pPr>
            <a:r>
              <a:rPr lang="fr-FR" sz="2800" dirty="0">
                <a:latin typeface="Times New Roman" pitchFamily="18" charset="0"/>
                <a:cs typeface="Times New Roman" pitchFamily="18" charset="0"/>
              </a:rPr>
              <a:t>alors que pour les systèmes de fichiers utilisant les groupes comme le UFS et  EXT2FS, c'est la topologie de chaque groupe qui est affichée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84710" y="332656"/>
            <a:ext cx="7055380" cy="1400530"/>
          </a:xfrm>
        </p:spPr>
        <p:txBody>
          <a:bodyPr/>
          <a:lstStyle/>
          <a:p>
            <a:r>
              <a:rPr lang="fr-FR" b="1" dirty="0">
                <a:solidFill>
                  <a:schemeClr val="accent1"/>
                </a:solidFill>
              </a:rPr>
              <a:t>système de fichiers</a:t>
            </a:r>
            <a:br>
              <a:rPr lang="fr-FR" b="1" dirty="0">
                <a:solidFill>
                  <a:schemeClr val="accent1"/>
                </a:solidFill>
              </a:rPr>
            </a:br>
            <a:r>
              <a:rPr lang="fr-FR" b="1" dirty="0">
                <a:solidFill>
                  <a:schemeClr val="accent1"/>
                </a:solidFill>
              </a:rPr>
              <a:t> nom de fichier</a:t>
            </a:r>
          </a:p>
        </p:txBody>
      </p:sp>
      <p:sp>
        <p:nvSpPr>
          <p:cNvPr id="4" name="Rectangle 3"/>
          <p:cNvSpPr/>
          <p:nvPr/>
        </p:nvSpPr>
        <p:spPr>
          <a:xfrm>
            <a:off x="539552" y="1916832"/>
            <a:ext cx="7920880" cy="3785652"/>
          </a:xfrm>
          <a:prstGeom prst="rect">
            <a:avLst/>
          </a:prstGeom>
        </p:spPr>
        <p:txBody>
          <a:bodyPr wrap="square">
            <a:spAutoFit/>
          </a:bodyPr>
          <a:lstStyle/>
          <a:p>
            <a:pPr algn="just"/>
            <a:r>
              <a:rPr lang="fr-FR" sz="2000" dirty="0"/>
              <a:t>   Ces outils traitent les structures des noms de fichiers qui sont typiquement localisées  dans le répertoire racine. </a:t>
            </a:r>
          </a:p>
          <a:p>
            <a:pPr algn="just"/>
            <a:endParaRPr lang="fr-FR" sz="2000" dirty="0"/>
          </a:p>
          <a:p>
            <a:pPr algn="just"/>
            <a:endParaRPr lang="fr-FR" sz="2000" dirty="0"/>
          </a:p>
          <a:p>
            <a:pPr algn="just">
              <a:buFont typeface="Wingdings" pitchFamily="2" charset="2"/>
              <a:buChar char="q"/>
            </a:pPr>
            <a:r>
              <a:rPr lang="fr-FR" sz="2000" dirty="0"/>
              <a:t> </a:t>
            </a:r>
            <a:r>
              <a:rPr lang="fr-FR" sz="2000" b="1" dirty="0" err="1"/>
              <a:t>ffind</a:t>
            </a:r>
            <a:r>
              <a:rPr lang="fr-FR" sz="2000" b="1" dirty="0"/>
              <a:t>: </a:t>
            </a:r>
            <a:r>
              <a:rPr lang="fr-FR" sz="2000" dirty="0"/>
              <a:t>cherche les noms des fichiers ou de répertoires qui utilisent un </a:t>
            </a:r>
            <a:r>
              <a:rPr lang="fr-FR" sz="2000" dirty="0" err="1"/>
              <a:t>inode</a:t>
            </a:r>
            <a:r>
              <a:rPr lang="fr-FR" sz="2000" dirty="0"/>
              <a:t> en particulier. Par défaut, il retourne les noms de fichiers qu'il trouve. Mais, dans certains systèmes de fichiers comme Linux ou </a:t>
            </a:r>
            <a:r>
              <a:rPr lang="fr-FR" sz="2000" dirty="0" err="1"/>
              <a:t>OpenBSD</a:t>
            </a:r>
            <a:r>
              <a:rPr lang="fr-FR" sz="2000" dirty="0"/>
              <a:t>, il peut aussi retourner les noms de fichiers supprimés. </a:t>
            </a:r>
          </a:p>
          <a:p>
            <a:pPr algn="just"/>
            <a:endParaRPr lang="fr-FR" sz="2000" dirty="0"/>
          </a:p>
          <a:p>
            <a:pPr algn="just">
              <a:buFont typeface="Wingdings" pitchFamily="2" charset="2"/>
              <a:buChar char="q"/>
            </a:pPr>
            <a:r>
              <a:rPr lang="fr-FR" sz="2000" b="1" dirty="0"/>
              <a:t> fis: </a:t>
            </a:r>
            <a:r>
              <a:rPr lang="fr-FR" sz="2000" dirty="0"/>
              <a:t>liste les noms des fichiers et de répertoires d'une image du disque. Il peut  aussi lister les noms de fichiers récemment supprimés appartenant au répertoire qui utilise un </a:t>
            </a:r>
            <a:r>
              <a:rPr lang="fr-FR" sz="2000" dirty="0" err="1"/>
              <a:t>inode</a:t>
            </a:r>
            <a:r>
              <a:rPr lang="fr-FR" sz="2000" dirty="0"/>
              <a:t> donné.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84710" y="260648"/>
            <a:ext cx="7055380" cy="1400530"/>
          </a:xfrm>
        </p:spPr>
        <p:txBody>
          <a:bodyPr/>
          <a:lstStyle/>
          <a:p>
            <a:r>
              <a:rPr lang="fr-FR" b="1" dirty="0">
                <a:solidFill>
                  <a:schemeClr val="accent1"/>
                </a:solidFill>
              </a:rPr>
              <a:t>système de fichiers</a:t>
            </a:r>
            <a:br>
              <a:rPr lang="fr-FR" b="1" dirty="0">
                <a:solidFill>
                  <a:schemeClr val="accent1"/>
                </a:solidFill>
              </a:rPr>
            </a:br>
            <a:r>
              <a:rPr lang="fr-FR" b="1" dirty="0">
                <a:solidFill>
                  <a:schemeClr val="accent1"/>
                </a:solidFill>
              </a:rPr>
              <a:t>  </a:t>
            </a:r>
            <a:r>
              <a:rPr lang="fr-FR" b="1" dirty="0" err="1">
                <a:solidFill>
                  <a:schemeClr val="accent1"/>
                </a:solidFill>
              </a:rPr>
              <a:t>méta-données</a:t>
            </a:r>
            <a:endParaRPr lang="fr-FR" b="1" dirty="0">
              <a:solidFill>
                <a:schemeClr val="accent1"/>
              </a:solidFill>
            </a:endParaRPr>
          </a:p>
        </p:txBody>
      </p:sp>
      <p:sp>
        <p:nvSpPr>
          <p:cNvPr id="5" name="Rectangle 4"/>
          <p:cNvSpPr/>
          <p:nvPr/>
        </p:nvSpPr>
        <p:spPr>
          <a:xfrm>
            <a:off x="323528" y="3789040"/>
            <a:ext cx="8352928" cy="2031325"/>
          </a:xfrm>
          <a:prstGeom prst="rect">
            <a:avLst/>
          </a:prstGeom>
        </p:spPr>
        <p:txBody>
          <a:bodyPr wrap="square">
            <a:spAutoFit/>
          </a:bodyPr>
          <a:lstStyle/>
          <a:p>
            <a:r>
              <a:rPr lang="fr-FR" dirty="0"/>
              <a:t>Les structures de </a:t>
            </a:r>
            <a:r>
              <a:rPr lang="fr-FR" dirty="0" err="1"/>
              <a:t>méta-données</a:t>
            </a:r>
            <a:r>
              <a:rPr lang="fr-FR" dirty="0"/>
              <a:t> stockent les détails concernant les fichiers; par exemple,</a:t>
            </a:r>
          </a:p>
          <a:p>
            <a:endParaRPr lang="fr-FR" dirty="0"/>
          </a:p>
          <a:p>
            <a:pPr>
              <a:buFont typeface="Wingdings" pitchFamily="2" charset="2"/>
              <a:buChar char="ü"/>
            </a:pPr>
            <a:r>
              <a:rPr lang="fr-FR" dirty="0"/>
              <a:t> les entrées du répertoire dans un système de fichiers FAT,</a:t>
            </a:r>
          </a:p>
          <a:p>
            <a:pPr>
              <a:buFont typeface="Wingdings" pitchFamily="2" charset="2"/>
              <a:buChar char="ü"/>
            </a:pPr>
            <a:r>
              <a:rPr lang="fr-FR" dirty="0"/>
              <a:t> les entrées MFT (Master File Table) dans un système de fichiers NTFS</a:t>
            </a:r>
          </a:p>
          <a:p>
            <a:pPr>
              <a:buFont typeface="Wingdings" pitchFamily="2" charset="2"/>
              <a:buChar char="ü"/>
            </a:pPr>
            <a:r>
              <a:rPr lang="fr-FR" dirty="0"/>
              <a:t> les </a:t>
            </a:r>
            <a:r>
              <a:rPr lang="fr-FR" dirty="0" err="1"/>
              <a:t>inodes</a:t>
            </a:r>
            <a:r>
              <a:rPr lang="fr-FR" dirty="0"/>
              <a:t> dans un système </a:t>
            </a:r>
            <a:r>
              <a:rPr lang="fr-FR" dirty="0" err="1"/>
              <a:t>ExtX</a:t>
            </a:r>
            <a:r>
              <a:rPr lang="fr-FR" dirty="0"/>
              <a:t> et UFS. </a:t>
            </a:r>
          </a:p>
          <a:p>
            <a:endParaRPr lang="fr-FR" dirty="0"/>
          </a:p>
        </p:txBody>
      </p:sp>
      <p:sp>
        <p:nvSpPr>
          <p:cNvPr id="4" name="Rectangle 3"/>
          <p:cNvSpPr/>
          <p:nvPr/>
        </p:nvSpPr>
        <p:spPr>
          <a:xfrm>
            <a:off x="395536" y="1582341"/>
            <a:ext cx="8280920" cy="1754326"/>
          </a:xfrm>
          <a:prstGeom prst="rect">
            <a:avLst/>
          </a:prstGeom>
        </p:spPr>
        <p:txBody>
          <a:bodyPr wrap="square">
            <a:spAutoFit/>
          </a:bodyPr>
          <a:lstStyle/>
          <a:p>
            <a:pPr>
              <a:buFont typeface="Wingdings" pitchFamily="2" charset="2"/>
              <a:buChar char="q"/>
            </a:pPr>
            <a:r>
              <a:rPr lang="fr-FR" dirty="0"/>
              <a:t> </a:t>
            </a:r>
            <a:r>
              <a:rPr lang="fr-FR" dirty="0" err="1"/>
              <a:t>Meta-données</a:t>
            </a:r>
            <a:r>
              <a:rPr lang="fr-FR" dirty="0"/>
              <a:t> :  Informations  relatives  aux  données  numériques</a:t>
            </a:r>
          </a:p>
          <a:p>
            <a:endParaRPr lang="fr-FR" dirty="0"/>
          </a:p>
          <a:p>
            <a:pPr>
              <a:buFont typeface="Wingdings" pitchFamily="2" charset="2"/>
              <a:buChar char="q"/>
            </a:pPr>
            <a:r>
              <a:rPr lang="fr-FR" dirty="0"/>
              <a:t> Les  </a:t>
            </a:r>
            <a:r>
              <a:rPr lang="fr-FR" dirty="0" err="1"/>
              <a:t>meta-données</a:t>
            </a:r>
            <a:r>
              <a:rPr lang="fr-FR" dirty="0"/>
              <a:t>  peuvent  constituer  des  preuves  numériques  à  forte  valeur  probante  dans  la  mesure  où  elles  ne  sont  généralement  pas  accessibles  à l'usager et ne sont pas toujours modifiées lors de la copie ou le déplacement de la donnée proprement dite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4624"/>
            <a:ext cx="8229600" cy="994122"/>
          </a:xfrm>
        </p:spPr>
        <p:txBody>
          <a:bodyPr>
            <a:normAutofit fontScale="90000"/>
          </a:bodyPr>
          <a:lstStyle/>
          <a:p>
            <a:r>
              <a:rPr lang="fr-FR" b="1" dirty="0">
                <a:solidFill>
                  <a:schemeClr val="accent1"/>
                </a:solidFill>
              </a:rPr>
              <a:t>système de fichiers</a:t>
            </a:r>
            <a:br>
              <a:rPr lang="fr-FR" b="1" dirty="0">
                <a:solidFill>
                  <a:schemeClr val="accent1"/>
                </a:solidFill>
              </a:rPr>
            </a:br>
            <a:r>
              <a:rPr lang="fr-FR" b="1" dirty="0">
                <a:solidFill>
                  <a:schemeClr val="accent1"/>
                </a:solidFill>
              </a:rPr>
              <a:t> </a:t>
            </a:r>
            <a:r>
              <a:rPr lang="fr-FR" sz="2800" b="1" dirty="0">
                <a:solidFill>
                  <a:schemeClr val="accent1"/>
                </a:solidFill>
              </a:rPr>
              <a:t>outils agissant au niveau des </a:t>
            </a:r>
            <a:r>
              <a:rPr lang="fr-FR" sz="2800" b="1" dirty="0" err="1">
                <a:solidFill>
                  <a:schemeClr val="accent1"/>
                </a:solidFill>
              </a:rPr>
              <a:t>méta-données</a:t>
            </a:r>
            <a:r>
              <a:rPr lang="fr-FR" sz="2800" b="1" dirty="0">
                <a:solidFill>
                  <a:schemeClr val="accent1"/>
                </a:solidFill>
              </a:rPr>
              <a:t> </a:t>
            </a:r>
            <a:endParaRPr lang="fr-FR" b="1" dirty="0">
              <a:solidFill>
                <a:schemeClr val="accent1"/>
              </a:solidFill>
            </a:endParaRPr>
          </a:p>
        </p:txBody>
      </p:sp>
      <p:sp>
        <p:nvSpPr>
          <p:cNvPr id="6" name="Rectangle 5"/>
          <p:cNvSpPr/>
          <p:nvPr/>
        </p:nvSpPr>
        <p:spPr>
          <a:xfrm>
            <a:off x="1979712" y="1556792"/>
            <a:ext cx="5112568" cy="369332"/>
          </a:xfrm>
          <a:prstGeom prst="rect">
            <a:avLst/>
          </a:prstGeom>
        </p:spPr>
        <p:txBody>
          <a:bodyPr wrap="square">
            <a:spAutoFit/>
          </a:bodyPr>
          <a:lstStyle/>
          <a:p>
            <a:r>
              <a:rPr lang="fr-FR" dirty="0"/>
              <a:t> </a:t>
            </a:r>
          </a:p>
        </p:txBody>
      </p:sp>
      <p:sp>
        <p:nvSpPr>
          <p:cNvPr id="7" name="Rectangle 6"/>
          <p:cNvSpPr/>
          <p:nvPr/>
        </p:nvSpPr>
        <p:spPr>
          <a:xfrm>
            <a:off x="107504" y="1340768"/>
            <a:ext cx="8820472" cy="5632311"/>
          </a:xfrm>
          <a:prstGeom prst="rect">
            <a:avLst/>
          </a:prstGeom>
        </p:spPr>
        <p:txBody>
          <a:bodyPr wrap="square">
            <a:spAutoFit/>
          </a:bodyPr>
          <a:lstStyle/>
          <a:p>
            <a:pPr algn="just">
              <a:buFont typeface="Wingdings" pitchFamily="2" charset="2"/>
              <a:buChar char="q"/>
            </a:pPr>
            <a:r>
              <a:rPr lang="fr-FR" sz="2000" b="1" dirty="0" err="1"/>
              <a:t>icat</a:t>
            </a:r>
            <a:r>
              <a:rPr lang="fr-FR" sz="2000" b="1" dirty="0"/>
              <a:t>: </a:t>
            </a:r>
            <a:r>
              <a:rPr lang="fr-FR" sz="2000" dirty="0"/>
              <a:t>extrait les unités de données d'un fichier qui est spécifié par son adresse de  </a:t>
            </a:r>
            <a:r>
              <a:rPr lang="fr-FR" sz="2000" dirty="0" err="1"/>
              <a:t>méta-données</a:t>
            </a:r>
            <a:r>
              <a:rPr lang="fr-FR" sz="2000" dirty="0"/>
              <a:t> (au lieu du nom de fichier). Il copie le contenu du fichier spécifié par  son </a:t>
            </a:r>
            <a:r>
              <a:rPr lang="fr-FR" sz="2000" dirty="0" err="1"/>
              <a:t>inode</a:t>
            </a:r>
            <a:r>
              <a:rPr lang="fr-FR" sz="2000" dirty="0"/>
              <a:t> vers la sortie standard. </a:t>
            </a:r>
          </a:p>
          <a:p>
            <a:pPr algn="just"/>
            <a:endParaRPr lang="fr-FR" sz="2000" dirty="0"/>
          </a:p>
          <a:p>
            <a:pPr algn="just">
              <a:buFont typeface="Wingdings" pitchFamily="2" charset="2"/>
              <a:buChar char="q"/>
            </a:pPr>
            <a:r>
              <a:rPr lang="fr-FR" sz="2000" dirty="0"/>
              <a:t> </a:t>
            </a:r>
            <a:r>
              <a:rPr lang="fr-FR" sz="2000" b="1" dirty="0" err="1"/>
              <a:t>ifind</a:t>
            </a:r>
            <a:r>
              <a:rPr lang="fr-FR" sz="2000" b="1" dirty="0"/>
              <a:t>: </a:t>
            </a:r>
            <a:r>
              <a:rPr lang="fr-FR" sz="2000" dirty="0"/>
              <a:t>cherche la structure des </a:t>
            </a:r>
            <a:r>
              <a:rPr lang="fr-FR" sz="2000" dirty="0" err="1"/>
              <a:t>méta-données</a:t>
            </a:r>
            <a:r>
              <a:rPr lang="fr-FR" sz="2000" dirty="0"/>
              <a:t> vers laquelle pointe un nom de fichier donné ou attribuée à une unité de données (bloc, clusterl5 , etc.). </a:t>
            </a:r>
          </a:p>
          <a:p>
            <a:pPr algn="just"/>
            <a:endParaRPr lang="fr-FR" sz="2000" dirty="0"/>
          </a:p>
          <a:p>
            <a:pPr algn="just">
              <a:buFont typeface="Wingdings" pitchFamily="2" charset="2"/>
              <a:buChar char="q"/>
            </a:pPr>
            <a:r>
              <a:rPr lang="fr-FR" sz="2000" b="1" dirty="0"/>
              <a:t> ils: </a:t>
            </a:r>
            <a:r>
              <a:rPr lang="fr-FR" sz="2000" dirty="0"/>
              <a:t>liste les structures des </a:t>
            </a:r>
            <a:r>
              <a:rPr lang="fr-FR" sz="2000" dirty="0" err="1"/>
              <a:t>méta-données</a:t>
            </a:r>
            <a:r>
              <a:rPr lang="fr-FR" sz="2000" dirty="0"/>
              <a:t> et leurs contenus. </a:t>
            </a:r>
          </a:p>
          <a:p>
            <a:pPr algn="just"/>
            <a:endParaRPr lang="fr-FR" sz="2000" dirty="0"/>
          </a:p>
          <a:p>
            <a:pPr algn="just">
              <a:buFont typeface="Wingdings" pitchFamily="2" charset="2"/>
              <a:buChar char="q"/>
            </a:pPr>
            <a:r>
              <a:rPr lang="fr-FR" sz="2000" b="1" dirty="0"/>
              <a:t> </a:t>
            </a:r>
            <a:r>
              <a:rPr lang="fr-FR" sz="2000" b="1" dirty="0" err="1"/>
              <a:t>istat</a:t>
            </a:r>
            <a:r>
              <a:rPr lang="fr-FR" sz="2000" b="1" dirty="0"/>
              <a:t> : </a:t>
            </a:r>
            <a:r>
              <a:rPr lang="fr-FR" sz="2000" dirty="0"/>
              <a:t>affiche les statistiques et les détails concernant une structure particulière de </a:t>
            </a:r>
            <a:r>
              <a:rPr lang="fr-FR" sz="2000" dirty="0" err="1"/>
              <a:t>méta-données</a:t>
            </a:r>
            <a:r>
              <a:rPr lang="fr-FR" sz="2000" dirty="0"/>
              <a:t> dans un </a:t>
            </a:r>
            <a:r>
              <a:rPr lang="fr-FR" sz="2000" dirty="0" err="1"/>
              <a:t>fonnat</a:t>
            </a:r>
            <a:r>
              <a:rPr lang="fr-FR" sz="2000" dirty="0"/>
              <a:t> facile à lire.</a:t>
            </a:r>
          </a:p>
          <a:p>
            <a:pPr algn="just">
              <a:buFont typeface="Wingdings" pitchFamily="2" charset="2"/>
              <a:buChar char="q"/>
            </a:pPr>
            <a:endParaRPr lang="fr-FR" sz="2000" dirty="0"/>
          </a:p>
          <a:p>
            <a:pPr algn="just">
              <a:buFont typeface="Wingdings" pitchFamily="2" charset="2"/>
              <a:buChar char="q"/>
            </a:pPr>
            <a:r>
              <a:rPr lang="fr-FR" sz="2000" dirty="0"/>
              <a:t> </a:t>
            </a:r>
            <a:r>
              <a:rPr lang="fr-FR" sz="2000" b="1" dirty="0"/>
              <a:t>AFB :  </a:t>
            </a:r>
            <a:r>
              <a:rPr lang="fr-FR" sz="2000" dirty="0"/>
              <a:t>peut afficher  tous  les  détails  concernant  la  structure  des  </a:t>
            </a:r>
            <a:r>
              <a:rPr lang="fr-FR" sz="2000" dirty="0" err="1"/>
              <a:t>méta-données</a:t>
            </a:r>
            <a:r>
              <a:rPr lang="fr-FR" sz="2000" dirty="0"/>
              <a:t>  du  système  de  fichiers. Cette  analyse  peut  aider  à  récupérer  les  données  supprimées.   L'outil  fait   la recherche  dans  tous  les  répertoires  pour  trouver  le  chemin  complet  des  fichiers auxquels réfère la structure de </a:t>
            </a:r>
            <a:r>
              <a:rPr lang="fr-FR" sz="2000" dirty="0" err="1"/>
              <a:t>méta-données</a:t>
            </a:r>
            <a:r>
              <a:rPr lang="fr-FR" sz="2000" dirty="0"/>
              <a:t>. </a:t>
            </a:r>
          </a:p>
          <a:p>
            <a:pPr algn="just">
              <a:buFont typeface="Wingdings" pitchFamily="2" charset="2"/>
              <a:buChar char="q"/>
            </a:pPr>
            <a:endParaRPr lang="fr-FR"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84710" y="332656"/>
            <a:ext cx="7055380" cy="1400530"/>
          </a:xfrm>
        </p:spPr>
        <p:txBody>
          <a:bodyPr/>
          <a:lstStyle/>
          <a:p>
            <a:r>
              <a:rPr lang="fr-FR" b="1" dirty="0">
                <a:solidFill>
                  <a:schemeClr val="accent1"/>
                </a:solidFill>
              </a:rPr>
              <a:t>système de fichiers</a:t>
            </a:r>
            <a:br>
              <a:rPr lang="fr-FR" b="1" dirty="0">
                <a:solidFill>
                  <a:schemeClr val="accent1"/>
                </a:solidFill>
              </a:rPr>
            </a:br>
            <a:r>
              <a:rPr lang="fr-FR" b="1" dirty="0">
                <a:solidFill>
                  <a:schemeClr val="accent1"/>
                </a:solidFill>
              </a:rPr>
              <a:t> </a:t>
            </a:r>
            <a:r>
              <a:rPr lang="fr-FR" sz="2800" b="1" dirty="0">
                <a:solidFill>
                  <a:schemeClr val="accent1"/>
                </a:solidFill>
              </a:rPr>
              <a:t>Unités de données </a:t>
            </a:r>
            <a:endParaRPr lang="fr-FR" b="1" dirty="0">
              <a:solidFill>
                <a:schemeClr val="accent1"/>
              </a:solidFill>
            </a:endParaRPr>
          </a:p>
        </p:txBody>
      </p:sp>
      <p:sp>
        <p:nvSpPr>
          <p:cNvPr id="6" name="Rectangle 5"/>
          <p:cNvSpPr/>
          <p:nvPr/>
        </p:nvSpPr>
        <p:spPr>
          <a:xfrm>
            <a:off x="1979712" y="1556792"/>
            <a:ext cx="5112568" cy="369332"/>
          </a:xfrm>
          <a:prstGeom prst="rect">
            <a:avLst/>
          </a:prstGeom>
        </p:spPr>
        <p:txBody>
          <a:bodyPr wrap="square">
            <a:spAutoFit/>
          </a:bodyPr>
          <a:lstStyle/>
          <a:p>
            <a:r>
              <a:rPr lang="fr-FR" dirty="0"/>
              <a:t> </a:t>
            </a:r>
          </a:p>
        </p:txBody>
      </p:sp>
      <p:sp>
        <p:nvSpPr>
          <p:cNvPr id="5" name="Rectangle 4"/>
          <p:cNvSpPr/>
          <p:nvPr/>
        </p:nvSpPr>
        <p:spPr>
          <a:xfrm>
            <a:off x="611560" y="1700808"/>
            <a:ext cx="7992888" cy="3900107"/>
          </a:xfrm>
          <a:prstGeom prst="rect">
            <a:avLst/>
          </a:prstGeom>
        </p:spPr>
        <p:txBody>
          <a:bodyPr wrap="square">
            <a:spAutoFit/>
          </a:bodyPr>
          <a:lstStyle/>
          <a:p>
            <a:pPr>
              <a:lnSpc>
                <a:spcPct val="150000"/>
              </a:lnSpc>
              <a:buFont typeface="Wingdings" pitchFamily="2" charset="2"/>
              <a:buChar char="q"/>
            </a:pPr>
            <a:r>
              <a:rPr lang="fr-FR" sz="2400" dirty="0"/>
              <a:t> l’analyse de l’unités de données  dans un système de fichiers consiste à analyser : </a:t>
            </a:r>
          </a:p>
          <a:p>
            <a:pPr>
              <a:lnSpc>
                <a:spcPct val="150000"/>
              </a:lnSpc>
            </a:pPr>
            <a:endParaRPr lang="fr-FR" sz="2400" dirty="0"/>
          </a:p>
          <a:p>
            <a:pPr lvl="1">
              <a:lnSpc>
                <a:spcPct val="150000"/>
              </a:lnSpc>
              <a:buFont typeface="Wingdings" pitchFamily="2" charset="2"/>
              <a:buChar char="ü"/>
            </a:pPr>
            <a:r>
              <a:rPr lang="fr-FR" sz="2400" dirty="0"/>
              <a:t> Les groupes de secteurs dans les systèmes de fichiers FAT et NTFS,</a:t>
            </a:r>
          </a:p>
          <a:p>
            <a:pPr lvl="1">
              <a:lnSpc>
                <a:spcPct val="150000"/>
              </a:lnSpc>
              <a:buFont typeface="Wingdings" pitchFamily="2" charset="2"/>
              <a:buChar char="ü"/>
            </a:pPr>
            <a:r>
              <a:rPr lang="fr-FR" sz="2400" dirty="0"/>
              <a:t> les  blocs et fragments dans les systèmes de fichiers </a:t>
            </a:r>
            <a:r>
              <a:rPr lang="fr-FR" sz="2400" dirty="0" err="1"/>
              <a:t>ExtX</a:t>
            </a:r>
            <a:r>
              <a:rPr lang="fr-FR" sz="2400" dirty="0"/>
              <a:t> et UFS.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116632"/>
            <a:ext cx="8229600" cy="1143000"/>
          </a:xfrm>
        </p:spPr>
        <p:txBody>
          <a:bodyPr>
            <a:normAutofit/>
          </a:bodyPr>
          <a:lstStyle/>
          <a:p>
            <a:r>
              <a:rPr lang="fr-FR" b="1" dirty="0">
                <a:solidFill>
                  <a:schemeClr val="accent1"/>
                </a:solidFill>
              </a:rPr>
              <a:t>système de fichiers</a:t>
            </a:r>
            <a:br>
              <a:rPr lang="fr-FR" b="1" dirty="0">
                <a:solidFill>
                  <a:schemeClr val="accent1"/>
                </a:solidFill>
              </a:rPr>
            </a:br>
            <a:r>
              <a:rPr lang="fr-FR" b="1" dirty="0">
                <a:solidFill>
                  <a:schemeClr val="accent1"/>
                </a:solidFill>
              </a:rPr>
              <a:t> </a:t>
            </a:r>
            <a:r>
              <a:rPr lang="fr-FR" sz="3200" b="1" dirty="0">
                <a:solidFill>
                  <a:schemeClr val="accent1"/>
                </a:solidFill>
              </a:rPr>
              <a:t>outils</a:t>
            </a:r>
            <a:r>
              <a:rPr lang="fr-FR" b="1" dirty="0">
                <a:solidFill>
                  <a:schemeClr val="accent1"/>
                </a:solidFill>
              </a:rPr>
              <a:t> </a:t>
            </a:r>
            <a:r>
              <a:rPr lang="fr-FR" sz="3200" b="1" dirty="0">
                <a:solidFill>
                  <a:schemeClr val="accent1"/>
                </a:solidFill>
              </a:rPr>
              <a:t>agissant au niveau </a:t>
            </a:r>
            <a:r>
              <a:rPr lang="fr-FR" sz="2800" b="1" dirty="0">
                <a:solidFill>
                  <a:schemeClr val="accent1"/>
                </a:solidFill>
              </a:rPr>
              <a:t>Unités de données </a:t>
            </a:r>
            <a:endParaRPr lang="fr-FR" b="1" dirty="0">
              <a:solidFill>
                <a:schemeClr val="accent1"/>
              </a:solidFill>
            </a:endParaRPr>
          </a:p>
        </p:txBody>
      </p:sp>
      <p:sp>
        <p:nvSpPr>
          <p:cNvPr id="6" name="Rectangle 5"/>
          <p:cNvSpPr/>
          <p:nvPr/>
        </p:nvSpPr>
        <p:spPr>
          <a:xfrm>
            <a:off x="1979712" y="1556792"/>
            <a:ext cx="5112568" cy="369332"/>
          </a:xfrm>
          <a:prstGeom prst="rect">
            <a:avLst/>
          </a:prstGeom>
        </p:spPr>
        <p:txBody>
          <a:bodyPr wrap="square">
            <a:spAutoFit/>
          </a:bodyPr>
          <a:lstStyle/>
          <a:p>
            <a:r>
              <a:rPr lang="fr-FR" dirty="0"/>
              <a:t> </a:t>
            </a:r>
          </a:p>
        </p:txBody>
      </p:sp>
      <p:sp>
        <p:nvSpPr>
          <p:cNvPr id="4" name="Rectangle 3"/>
          <p:cNvSpPr/>
          <p:nvPr/>
        </p:nvSpPr>
        <p:spPr>
          <a:xfrm>
            <a:off x="251520" y="1412776"/>
            <a:ext cx="8748464" cy="5170646"/>
          </a:xfrm>
          <a:prstGeom prst="rect">
            <a:avLst/>
          </a:prstGeom>
        </p:spPr>
        <p:txBody>
          <a:bodyPr wrap="square">
            <a:spAutoFit/>
          </a:bodyPr>
          <a:lstStyle/>
          <a:p>
            <a:pPr algn="just">
              <a:lnSpc>
                <a:spcPct val="150000"/>
              </a:lnSpc>
              <a:buFont typeface="Wingdings" pitchFamily="2" charset="2"/>
              <a:buChar char="q"/>
            </a:pPr>
            <a:r>
              <a:rPr lang="fr-FR" sz="2200" dirty="0"/>
              <a:t> </a:t>
            </a:r>
            <a:r>
              <a:rPr lang="fr-FR" sz="2200" b="1" dirty="0" err="1"/>
              <a:t>dcat</a:t>
            </a:r>
            <a:r>
              <a:rPr lang="fr-FR" sz="2200" b="1" dirty="0"/>
              <a:t> : </a:t>
            </a:r>
            <a:r>
              <a:rPr lang="fr-FR" sz="2200" dirty="0"/>
              <a:t>extrait le contenu d'une ou plusieurs unités de données.</a:t>
            </a:r>
          </a:p>
          <a:p>
            <a:pPr algn="just">
              <a:lnSpc>
                <a:spcPct val="150000"/>
              </a:lnSpc>
            </a:pPr>
            <a:r>
              <a:rPr lang="fr-FR" sz="2200" dirty="0"/>
              <a:t> </a:t>
            </a:r>
          </a:p>
          <a:p>
            <a:pPr algn="just">
              <a:lnSpc>
                <a:spcPct val="150000"/>
              </a:lnSpc>
              <a:buFont typeface="Wingdings" pitchFamily="2" charset="2"/>
              <a:buChar char="q"/>
            </a:pPr>
            <a:r>
              <a:rPr lang="fr-FR" sz="2200" dirty="0"/>
              <a:t> </a:t>
            </a:r>
            <a:r>
              <a:rPr lang="fr-FR" sz="2200" b="1" dirty="0" err="1"/>
              <a:t>dIs</a:t>
            </a:r>
            <a:r>
              <a:rPr lang="fr-FR" sz="2200" b="1" dirty="0"/>
              <a:t>: </a:t>
            </a:r>
            <a:r>
              <a:rPr lang="fr-FR" sz="2200" dirty="0"/>
              <a:t>liste les détails relatifs aux unités de données et peut extraire les espaces non  alloués dans un système de fichiers (par défaut).</a:t>
            </a:r>
          </a:p>
          <a:p>
            <a:pPr algn="just">
              <a:lnSpc>
                <a:spcPct val="150000"/>
              </a:lnSpc>
            </a:pPr>
            <a:r>
              <a:rPr lang="fr-FR" sz="2200" dirty="0"/>
              <a:t> </a:t>
            </a:r>
          </a:p>
          <a:p>
            <a:pPr algn="just">
              <a:lnSpc>
                <a:spcPct val="150000"/>
              </a:lnSpc>
              <a:buFont typeface="Wingdings" pitchFamily="2" charset="2"/>
              <a:buChar char="q"/>
            </a:pPr>
            <a:r>
              <a:rPr lang="fr-FR" sz="2200" b="1" dirty="0" err="1"/>
              <a:t>dcale</a:t>
            </a:r>
            <a:r>
              <a:rPr lang="fr-FR" sz="2200" b="1" dirty="0"/>
              <a:t> : </a:t>
            </a:r>
            <a:r>
              <a:rPr lang="fr-FR" sz="2200" dirty="0"/>
              <a:t>étant donnée une image récupérée à partir des espaces non alloués (à partir de </a:t>
            </a:r>
            <a:r>
              <a:rPr lang="fr-FR" sz="2200" dirty="0" err="1"/>
              <a:t>dIs</a:t>
            </a:r>
            <a:r>
              <a:rPr lang="fr-FR" sz="2200" dirty="0"/>
              <a:t>), l'outil calcule son adresse dans l'image originale. Il fait la correspondance entre  l'image originale et l'image des espaces non alloués récupérée par </a:t>
            </a:r>
            <a:r>
              <a:rPr lang="fr-FR" sz="2200" dirty="0" err="1"/>
              <a:t>dIs</a:t>
            </a:r>
            <a:r>
              <a:rPr lang="fr-FR" sz="2200" dirty="0"/>
              <a:t>. Très utile quand des preuves ont été trouvées dans des espaces non alloués.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33772"/>
            <a:ext cx="8229600" cy="1143000"/>
          </a:xfrm>
        </p:spPr>
        <p:txBody>
          <a:bodyPr>
            <a:normAutofit/>
          </a:bodyPr>
          <a:lstStyle/>
          <a:p>
            <a:r>
              <a:rPr lang="fr-FR" b="1" dirty="0">
                <a:solidFill>
                  <a:schemeClr val="accent1"/>
                </a:solidFill>
              </a:rPr>
              <a:t>système de fichiers</a:t>
            </a:r>
            <a:br>
              <a:rPr lang="fr-FR" b="1" dirty="0">
                <a:solidFill>
                  <a:schemeClr val="accent1"/>
                </a:solidFill>
              </a:rPr>
            </a:br>
            <a:r>
              <a:rPr lang="fr-FR" b="1" dirty="0">
                <a:solidFill>
                  <a:schemeClr val="accent1"/>
                </a:solidFill>
              </a:rPr>
              <a:t> </a:t>
            </a:r>
            <a:r>
              <a:rPr lang="fr-FR" sz="3200" b="1" dirty="0">
                <a:solidFill>
                  <a:schemeClr val="accent1"/>
                </a:solidFill>
              </a:rPr>
              <a:t>outils</a:t>
            </a:r>
            <a:r>
              <a:rPr lang="fr-FR" b="1" dirty="0">
                <a:solidFill>
                  <a:schemeClr val="accent1"/>
                </a:solidFill>
              </a:rPr>
              <a:t> </a:t>
            </a:r>
            <a:r>
              <a:rPr lang="fr-FR" sz="3200" b="1" dirty="0">
                <a:solidFill>
                  <a:schemeClr val="accent1"/>
                </a:solidFill>
              </a:rPr>
              <a:t>agissant au niveau </a:t>
            </a:r>
            <a:r>
              <a:rPr lang="fr-FR" sz="2800" b="1" dirty="0">
                <a:solidFill>
                  <a:schemeClr val="accent1"/>
                </a:solidFill>
              </a:rPr>
              <a:t>Unités de données </a:t>
            </a:r>
            <a:endParaRPr lang="fr-FR" b="1" dirty="0">
              <a:solidFill>
                <a:schemeClr val="accent1"/>
              </a:solidFill>
            </a:endParaRPr>
          </a:p>
        </p:txBody>
      </p:sp>
      <p:sp>
        <p:nvSpPr>
          <p:cNvPr id="6" name="Rectangle 5"/>
          <p:cNvSpPr/>
          <p:nvPr/>
        </p:nvSpPr>
        <p:spPr>
          <a:xfrm>
            <a:off x="1979712" y="1556792"/>
            <a:ext cx="5112568" cy="369332"/>
          </a:xfrm>
          <a:prstGeom prst="rect">
            <a:avLst/>
          </a:prstGeom>
        </p:spPr>
        <p:txBody>
          <a:bodyPr wrap="square">
            <a:spAutoFit/>
          </a:bodyPr>
          <a:lstStyle/>
          <a:p>
            <a:r>
              <a:rPr lang="fr-FR" dirty="0"/>
              <a:t> </a:t>
            </a:r>
          </a:p>
        </p:txBody>
      </p:sp>
      <p:sp>
        <p:nvSpPr>
          <p:cNvPr id="4" name="Rectangle 3"/>
          <p:cNvSpPr/>
          <p:nvPr/>
        </p:nvSpPr>
        <p:spPr>
          <a:xfrm>
            <a:off x="323528" y="1916832"/>
            <a:ext cx="8496944" cy="4524315"/>
          </a:xfrm>
          <a:prstGeom prst="rect">
            <a:avLst/>
          </a:prstGeom>
        </p:spPr>
        <p:txBody>
          <a:bodyPr wrap="square">
            <a:spAutoFit/>
          </a:bodyPr>
          <a:lstStyle/>
          <a:p>
            <a:pPr algn="just">
              <a:lnSpc>
                <a:spcPct val="150000"/>
              </a:lnSpc>
              <a:buFont typeface="Wingdings" pitchFamily="2" charset="2"/>
              <a:buChar char="q"/>
            </a:pPr>
            <a:r>
              <a:rPr lang="fr-FR" sz="2400" dirty="0">
                <a:latin typeface="Times New Roman" pitchFamily="18" charset="0"/>
                <a:cs typeface="Times New Roman" pitchFamily="18" charset="0"/>
              </a:rPr>
              <a:t> </a:t>
            </a:r>
            <a:r>
              <a:rPr lang="fr-FR" sz="2400" b="1" dirty="0" err="1">
                <a:latin typeface="Times New Roman" pitchFamily="18" charset="0"/>
                <a:cs typeface="Times New Roman" pitchFamily="18" charset="0"/>
              </a:rPr>
              <a:t>dstat</a:t>
            </a:r>
            <a:r>
              <a:rPr lang="fr-FR" sz="2400" b="1" dirty="0">
                <a:latin typeface="Times New Roman" pitchFamily="18" charset="0"/>
                <a:cs typeface="Times New Roman" pitchFamily="18" charset="0"/>
              </a:rPr>
              <a:t>: </a:t>
            </a:r>
            <a:r>
              <a:rPr lang="fr-FR" sz="2400" dirty="0">
                <a:latin typeface="Times New Roman" pitchFamily="18" charset="0"/>
                <a:cs typeface="Times New Roman" pitchFamily="18" charset="0"/>
              </a:rPr>
              <a:t>affiche les statistiques relatives à une unité de donnée dans un format facile à lire. </a:t>
            </a:r>
          </a:p>
          <a:p>
            <a:pPr algn="just">
              <a:lnSpc>
                <a:spcPct val="150000"/>
              </a:lnSpc>
            </a:pPr>
            <a:endParaRPr lang="fr-FR" sz="2400" dirty="0">
              <a:latin typeface="Times New Roman" pitchFamily="18" charset="0"/>
              <a:cs typeface="Times New Roman" pitchFamily="18" charset="0"/>
            </a:endParaRPr>
          </a:p>
          <a:p>
            <a:pPr algn="just">
              <a:lnSpc>
                <a:spcPct val="150000"/>
              </a:lnSpc>
              <a:buFont typeface="Wingdings" pitchFamily="2" charset="2"/>
              <a:buChar char="q"/>
            </a:pPr>
            <a:r>
              <a:rPr lang="fr-FR" sz="2400" b="1" dirty="0">
                <a:latin typeface="Times New Roman" pitchFamily="18" charset="0"/>
                <a:cs typeface="Times New Roman" pitchFamily="18" charset="0"/>
              </a:rPr>
              <a:t>  AFB : </a:t>
            </a:r>
            <a:r>
              <a:rPr lang="fr-FR" sz="2400" dirty="0">
                <a:latin typeface="Times New Roman" pitchFamily="18" charset="0"/>
                <a:cs typeface="Times New Roman" pitchFamily="18" charset="0"/>
              </a:rPr>
              <a:t>afficher  le  contenu  de  n'importe  quelle  unité  de donnée  sous  plusieurs  formats:  ASCII,  hexadécimal  et  chaînes.  En  utilisant  les  types  de  fichiers,  AFB  peut  chercher  dans  les  structures  des  métadonnées  pour identifier quel fichier a occupé telle ou telle unité de données.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320322"/>
            <a:ext cx="8229600" cy="1143000"/>
          </a:xfrm>
        </p:spPr>
        <p:txBody>
          <a:bodyPr/>
          <a:lstStyle/>
          <a:p>
            <a:r>
              <a:rPr lang="fr-FR" b="1" dirty="0">
                <a:solidFill>
                  <a:schemeClr val="accent1"/>
                </a:solidFill>
              </a:rPr>
              <a:t>système de fichiers</a:t>
            </a:r>
            <a:br>
              <a:rPr lang="fr-FR" b="1" dirty="0">
                <a:solidFill>
                  <a:schemeClr val="accent1"/>
                </a:solidFill>
              </a:rPr>
            </a:br>
            <a:r>
              <a:rPr lang="fr-FR" b="1" dirty="0">
                <a:solidFill>
                  <a:schemeClr val="accent1"/>
                </a:solidFill>
              </a:rPr>
              <a:t> </a:t>
            </a:r>
            <a:r>
              <a:rPr lang="fr-FR" sz="3200" b="1" dirty="0">
                <a:solidFill>
                  <a:schemeClr val="accent1"/>
                </a:solidFill>
              </a:rPr>
              <a:t>journal du système de fichiers </a:t>
            </a:r>
            <a:endParaRPr lang="fr-FR" b="1" dirty="0">
              <a:solidFill>
                <a:schemeClr val="accent1"/>
              </a:solidFill>
            </a:endParaRPr>
          </a:p>
        </p:txBody>
      </p:sp>
      <p:sp>
        <p:nvSpPr>
          <p:cNvPr id="6" name="Rectangle 5"/>
          <p:cNvSpPr/>
          <p:nvPr/>
        </p:nvSpPr>
        <p:spPr>
          <a:xfrm>
            <a:off x="1979712" y="1556792"/>
            <a:ext cx="5112568" cy="369332"/>
          </a:xfrm>
          <a:prstGeom prst="rect">
            <a:avLst/>
          </a:prstGeom>
        </p:spPr>
        <p:txBody>
          <a:bodyPr wrap="square">
            <a:spAutoFit/>
          </a:bodyPr>
          <a:lstStyle/>
          <a:p>
            <a:r>
              <a:rPr lang="fr-FR" dirty="0"/>
              <a:t> </a:t>
            </a:r>
          </a:p>
        </p:txBody>
      </p:sp>
      <p:sp>
        <p:nvSpPr>
          <p:cNvPr id="5" name="Rectangle 4"/>
          <p:cNvSpPr/>
          <p:nvPr/>
        </p:nvSpPr>
        <p:spPr>
          <a:xfrm>
            <a:off x="539552" y="2132856"/>
            <a:ext cx="8208912" cy="3785652"/>
          </a:xfrm>
          <a:prstGeom prst="rect">
            <a:avLst/>
          </a:prstGeom>
        </p:spPr>
        <p:txBody>
          <a:bodyPr wrap="square">
            <a:spAutoFit/>
          </a:bodyPr>
          <a:lstStyle/>
          <a:p>
            <a:pPr algn="just">
              <a:buFont typeface="Wingdings" pitchFamily="2" charset="2"/>
              <a:buChar char="q"/>
            </a:pPr>
            <a:r>
              <a:rPr lang="fr-FR" sz="2000" dirty="0"/>
              <a:t>Les systèmes des fichier journalisées (Ext3 et NTFS) enregistrent toutes les opérations effectuées  sur tous les fichiers.</a:t>
            </a:r>
          </a:p>
          <a:p>
            <a:pPr algn="just">
              <a:buFont typeface="Wingdings" pitchFamily="2" charset="2"/>
              <a:buChar char="q"/>
            </a:pPr>
            <a:endParaRPr lang="fr-FR" sz="2000" dirty="0"/>
          </a:p>
          <a:p>
            <a:pPr algn="just">
              <a:buFont typeface="Wingdings" pitchFamily="2" charset="2"/>
              <a:buChar char="q"/>
            </a:pPr>
            <a:r>
              <a:rPr lang="fr-FR" sz="2000" dirty="0"/>
              <a:t> Le journal enregistre les mises à jour apportées aux métadonnées. Ceci peut aider à récupérer des données récemment  supprimées.</a:t>
            </a:r>
          </a:p>
          <a:p>
            <a:pPr algn="just">
              <a:buFont typeface="Wingdings" pitchFamily="2" charset="2"/>
              <a:buChar char="q"/>
            </a:pPr>
            <a:endParaRPr lang="fr-FR" sz="2000" dirty="0"/>
          </a:p>
          <a:p>
            <a:pPr algn="just">
              <a:buFont typeface="Wingdings" pitchFamily="2" charset="2"/>
              <a:buChar char="q"/>
            </a:pPr>
            <a:r>
              <a:rPr lang="fr-FR" sz="2000" dirty="0"/>
              <a:t> la journalisation donne une aide précieuse en matière d'investigation informatique légale.</a:t>
            </a:r>
          </a:p>
          <a:p>
            <a:pPr algn="just">
              <a:buFont typeface="Wingdings" pitchFamily="2" charset="2"/>
              <a:buChar char="q"/>
            </a:pPr>
            <a:endParaRPr lang="fr-FR" sz="2000" dirty="0"/>
          </a:p>
          <a:p>
            <a:pPr algn="just"/>
            <a:endParaRPr lang="fr-FR" sz="2000" dirty="0"/>
          </a:p>
          <a:p>
            <a:pPr algn="just"/>
            <a:endParaRPr lang="fr-FR" sz="2000" dirty="0"/>
          </a:p>
          <a:p>
            <a:pPr algn="just">
              <a:buFont typeface="Wingdings" pitchFamily="2" charset="2"/>
              <a:buChar char="q"/>
            </a:pPr>
            <a:endParaRPr lang="fr-FR" sz="2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03100"/>
            <a:ext cx="8363272" cy="1359024"/>
          </a:xfrm>
        </p:spPr>
        <p:txBody>
          <a:bodyPr>
            <a:normAutofit/>
          </a:bodyPr>
          <a:lstStyle/>
          <a:p>
            <a:r>
              <a:rPr lang="fr-FR" b="1" dirty="0">
                <a:solidFill>
                  <a:schemeClr val="accent1"/>
                </a:solidFill>
              </a:rPr>
              <a:t>système de fichiers</a:t>
            </a:r>
            <a:br>
              <a:rPr lang="fr-FR" b="1" dirty="0">
                <a:solidFill>
                  <a:schemeClr val="accent1"/>
                </a:solidFill>
              </a:rPr>
            </a:br>
            <a:r>
              <a:rPr lang="fr-FR" b="1" dirty="0">
                <a:solidFill>
                  <a:schemeClr val="accent1"/>
                </a:solidFill>
              </a:rPr>
              <a:t> </a:t>
            </a:r>
            <a:r>
              <a:rPr lang="fr-FR" sz="2800" b="1" dirty="0">
                <a:solidFill>
                  <a:schemeClr val="accent1"/>
                </a:solidFill>
              </a:rPr>
              <a:t>outils</a:t>
            </a:r>
            <a:r>
              <a:rPr lang="fr-FR" sz="4000" b="1" dirty="0">
                <a:solidFill>
                  <a:schemeClr val="accent1"/>
                </a:solidFill>
              </a:rPr>
              <a:t> </a:t>
            </a:r>
            <a:r>
              <a:rPr lang="fr-FR" sz="2800" b="1" dirty="0">
                <a:solidFill>
                  <a:schemeClr val="accent1"/>
                </a:solidFill>
              </a:rPr>
              <a:t>agissant au niveau du  </a:t>
            </a:r>
            <a:r>
              <a:rPr lang="fr-FR" sz="2400" b="1" dirty="0">
                <a:solidFill>
                  <a:schemeClr val="accent1"/>
                </a:solidFill>
              </a:rPr>
              <a:t>journal du système de fichiers </a:t>
            </a:r>
            <a:endParaRPr lang="fr-FR" sz="4000" b="1" dirty="0">
              <a:solidFill>
                <a:schemeClr val="accent1"/>
              </a:solidFill>
            </a:endParaRPr>
          </a:p>
        </p:txBody>
      </p:sp>
      <p:sp>
        <p:nvSpPr>
          <p:cNvPr id="6" name="Rectangle 5"/>
          <p:cNvSpPr/>
          <p:nvPr/>
        </p:nvSpPr>
        <p:spPr>
          <a:xfrm>
            <a:off x="1979712" y="1556792"/>
            <a:ext cx="5112568" cy="369332"/>
          </a:xfrm>
          <a:prstGeom prst="rect">
            <a:avLst/>
          </a:prstGeom>
        </p:spPr>
        <p:txBody>
          <a:bodyPr wrap="square">
            <a:spAutoFit/>
          </a:bodyPr>
          <a:lstStyle/>
          <a:p>
            <a:r>
              <a:rPr lang="fr-FR" dirty="0"/>
              <a:t> </a:t>
            </a:r>
          </a:p>
        </p:txBody>
      </p:sp>
      <p:sp>
        <p:nvSpPr>
          <p:cNvPr id="9" name="Rectangle 8"/>
          <p:cNvSpPr/>
          <p:nvPr/>
        </p:nvSpPr>
        <p:spPr>
          <a:xfrm>
            <a:off x="539552" y="2276872"/>
            <a:ext cx="8136904" cy="3416320"/>
          </a:xfrm>
          <a:prstGeom prst="rect">
            <a:avLst/>
          </a:prstGeom>
        </p:spPr>
        <p:txBody>
          <a:bodyPr wrap="square">
            <a:spAutoFit/>
          </a:bodyPr>
          <a:lstStyle/>
          <a:p>
            <a:pPr algn="just">
              <a:lnSpc>
                <a:spcPct val="150000"/>
              </a:lnSpc>
              <a:buFont typeface="Wingdings" pitchFamily="2" charset="2"/>
              <a:buChar char="q"/>
            </a:pPr>
            <a:r>
              <a:rPr lang="fr-FR" sz="2400" b="1" dirty="0" err="1"/>
              <a:t>jcat</a:t>
            </a:r>
            <a:r>
              <a:rPr lang="fr-FR" sz="2400" b="1" dirty="0"/>
              <a:t> : </a:t>
            </a:r>
            <a:r>
              <a:rPr lang="fr-FR" sz="2400" dirty="0"/>
              <a:t>affiche le contenu d'un bloc en particulier du journal du système de fichiers. Le bloc ici est spécifié par son adresse de bloc dans le journal, à ne pas confondre avec l'adresse de bloc dans le système de fichiers. </a:t>
            </a:r>
          </a:p>
          <a:p>
            <a:pPr algn="just">
              <a:lnSpc>
                <a:spcPct val="150000"/>
              </a:lnSpc>
            </a:pPr>
            <a:endParaRPr lang="fr-FR" sz="2400" dirty="0"/>
          </a:p>
          <a:p>
            <a:pPr algn="just">
              <a:lnSpc>
                <a:spcPct val="150000"/>
              </a:lnSpc>
              <a:buFont typeface="Wingdings" pitchFamily="2" charset="2"/>
              <a:buChar char="q"/>
            </a:pPr>
            <a:r>
              <a:rPr lang="fr-FR" sz="2400" b="1"/>
              <a:t> </a:t>
            </a:r>
            <a:r>
              <a:rPr lang="fr-FR" sz="2400" b="1" dirty="0" err="1"/>
              <a:t>jls</a:t>
            </a:r>
            <a:r>
              <a:rPr lang="fr-FR" sz="2400" b="1" dirty="0"/>
              <a:t>: </a:t>
            </a:r>
            <a:r>
              <a:rPr lang="fr-FR" sz="2400" dirty="0"/>
              <a:t>liste les entrées du journal du système de fichiers.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755576" y="404664"/>
            <a:ext cx="7772400" cy="864096"/>
          </a:xfrm>
        </p:spPr>
        <p:txBody>
          <a:bodyPr/>
          <a:lstStyle/>
          <a:p>
            <a:r>
              <a:rPr lang="fr-FR" b="1" dirty="0">
                <a:solidFill>
                  <a:schemeClr val="accent1"/>
                </a:solidFill>
              </a:rPr>
              <a:t>Introduction </a:t>
            </a:r>
          </a:p>
        </p:txBody>
      </p:sp>
      <p:sp>
        <p:nvSpPr>
          <p:cNvPr id="4" name="Rectangle 3"/>
          <p:cNvSpPr/>
          <p:nvPr/>
        </p:nvSpPr>
        <p:spPr>
          <a:xfrm>
            <a:off x="395536" y="1678156"/>
            <a:ext cx="8424936" cy="3539430"/>
          </a:xfrm>
          <a:prstGeom prst="rect">
            <a:avLst/>
          </a:prstGeom>
        </p:spPr>
        <p:txBody>
          <a:bodyPr wrap="square">
            <a:spAutoFit/>
          </a:bodyPr>
          <a:lstStyle/>
          <a:p>
            <a:pPr algn="just">
              <a:buFont typeface="Wingdings" pitchFamily="2" charset="2"/>
              <a:buChar char="q"/>
            </a:pPr>
            <a:r>
              <a:rPr lang="fr-FR" sz="2800" dirty="0">
                <a:latin typeface="Times New Roman" pitchFamily="18" charset="0"/>
                <a:cs typeface="Times New Roman" pitchFamily="18" charset="0"/>
              </a:rPr>
              <a:t> Un document peut être : un </a:t>
            </a:r>
            <a:r>
              <a:rPr lang="fr-FR" sz="2800" dirty="0" err="1">
                <a:latin typeface="Times New Roman" pitchFamily="18" charset="0"/>
                <a:cs typeface="Times New Roman" pitchFamily="18" charset="0"/>
              </a:rPr>
              <a:t>text</a:t>
            </a:r>
            <a:r>
              <a:rPr lang="fr-FR" sz="2800" dirty="0">
                <a:latin typeface="Times New Roman" pitchFamily="18" charset="0"/>
                <a:cs typeface="Times New Roman" pitchFamily="18" charset="0"/>
              </a:rPr>
              <a:t>, un morceau de texte, une page Web, une image ou bien  une vidéo </a:t>
            </a:r>
          </a:p>
          <a:p>
            <a:pPr algn="just"/>
            <a:endParaRPr lang="fr-FR" sz="2800" dirty="0">
              <a:latin typeface="Times New Roman" pitchFamily="18" charset="0"/>
              <a:cs typeface="Times New Roman" pitchFamily="18" charset="0"/>
            </a:endParaRPr>
          </a:p>
          <a:p>
            <a:pPr algn="just">
              <a:buFont typeface="Wingdings" pitchFamily="2" charset="2"/>
              <a:buChar char="q"/>
            </a:pPr>
            <a:r>
              <a:rPr lang="fr-FR" sz="2800" dirty="0">
                <a:latin typeface="Times New Roman" pitchFamily="18" charset="0"/>
                <a:cs typeface="Times New Roman" pitchFamily="18" charset="0"/>
              </a:rPr>
              <a:t> Une requête exprime le besoin d'information de l'utilisateur.</a:t>
            </a:r>
          </a:p>
          <a:p>
            <a:pPr algn="just"/>
            <a:endParaRPr lang="fr-FR" sz="2800" dirty="0">
              <a:latin typeface="Times New Roman" pitchFamily="18" charset="0"/>
              <a:cs typeface="Times New Roman" pitchFamily="18" charset="0"/>
            </a:endParaRPr>
          </a:p>
          <a:p>
            <a:pPr algn="just">
              <a:buFont typeface="Wingdings" pitchFamily="2" charset="2"/>
              <a:buChar char="q"/>
            </a:pPr>
            <a:r>
              <a:rPr lang="fr-FR" sz="2800" dirty="0">
                <a:latin typeface="Times New Roman" pitchFamily="18" charset="0"/>
                <a:cs typeface="Times New Roman" pitchFamily="18" charset="0"/>
              </a:rPr>
              <a:t> Un document pertinent est un document qui doit contenir l'information que l'utilisateur recherche.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403648" y="2636912"/>
            <a:ext cx="6840760" cy="1323439"/>
          </a:xfrm>
          <a:prstGeom prst="rect">
            <a:avLst/>
          </a:prstGeom>
        </p:spPr>
        <p:txBody>
          <a:bodyPr wrap="square">
            <a:spAutoFit/>
          </a:bodyPr>
          <a:lstStyle/>
          <a:p>
            <a:pPr algn="ctr"/>
            <a:r>
              <a:rPr lang="fr-FR" sz="4000" b="1" dirty="0">
                <a:solidFill>
                  <a:schemeClr val="accent1"/>
                </a:solidFill>
              </a:rPr>
              <a:t>Trouver l'information dans un fichier </a:t>
            </a:r>
            <a:r>
              <a:rPr lang="fr-FR" sz="4000" b="1" dirty="0" err="1">
                <a:solidFill>
                  <a:schemeClr val="accent1"/>
                </a:solidFill>
              </a:rPr>
              <a:t>OpenOffice</a:t>
            </a:r>
            <a:r>
              <a:rPr lang="fr-FR" sz="4000" b="1" dirty="0">
                <a:solidFill>
                  <a:schemeClr val="accent1"/>
                </a:solidFill>
              </a:rPr>
              <a:t>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475656" y="260648"/>
            <a:ext cx="6048672" cy="1077218"/>
          </a:xfrm>
          <a:prstGeom prst="rect">
            <a:avLst/>
          </a:prstGeom>
        </p:spPr>
        <p:txBody>
          <a:bodyPr wrap="square">
            <a:spAutoFit/>
          </a:bodyPr>
          <a:lstStyle/>
          <a:p>
            <a:pPr algn="ctr"/>
            <a:r>
              <a:rPr lang="fr-FR" sz="3200" b="1" dirty="0">
                <a:solidFill>
                  <a:schemeClr val="accent1"/>
                </a:solidFill>
              </a:rPr>
              <a:t>C’est quoi un fichier </a:t>
            </a:r>
            <a:r>
              <a:rPr lang="fr-FR" sz="3200" b="1" dirty="0" err="1">
                <a:solidFill>
                  <a:schemeClr val="accent1"/>
                </a:solidFill>
              </a:rPr>
              <a:t>OpenOffice</a:t>
            </a:r>
            <a:r>
              <a:rPr lang="fr-FR" sz="3200" b="1" dirty="0">
                <a:solidFill>
                  <a:schemeClr val="accent1"/>
                </a:solidFill>
              </a:rPr>
              <a:t> </a:t>
            </a:r>
          </a:p>
        </p:txBody>
      </p:sp>
      <p:sp>
        <p:nvSpPr>
          <p:cNvPr id="3" name="Rectangle 2"/>
          <p:cNvSpPr/>
          <p:nvPr/>
        </p:nvSpPr>
        <p:spPr>
          <a:xfrm>
            <a:off x="539552" y="1412776"/>
            <a:ext cx="8280920" cy="4893647"/>
          </a:xfrm>
          <a:prstGeom prst="rect">
            <a:avLst/>
          </a:prstGeom>
        </p:spPr>
        <p:txBody>
          <a:bodyPr wrap="square">
            <a:spAutoFit/>
          </a:bodyPr>
          <a:lstStyle/>
          <a:p>
            <a:pPr>
              <a:buFont typeface="Wingdings" pitchFamily="2" charset="2"/>
              <a:buChar char="q"/>
            </a:pPr>
            <a:r>
              <a:rPr lang="fr-FR" sz="2400" dirty="0"/>
              <a:t> Ce format de fichier est </a:t>
            </a:r>
            <a:r>
              <a:rPr lang="fr-FR" sz="2400" dirty="0" err="1"/>
              <a:t>cré</a:t>
            </a:r>
            <a:r>
              <a:rPr lang="fr-FR" sz="2400" dirty="0"/>
              <a:t> pour faciliter le partage des informations entre les différents applications du processus </a:t>
            </a:r>
            <a:r>
              <a:rPr lang="fr-FR" sz="2400" dirty="0" err="1"/>
              <a:t>word</a:t>
            </a:r>
            <a:r>
              <a:rPr lang="fr-FR" sz="2400" dirty="0"/>
              <a:t>.</a:t>
            </a:r>
          </a:p>
          <a:p>
            <a:pPr>
              <a:buFont typeface="Wingdings" pitchFamily="2" charset="2"/>
              <a:buChar char="q"/>
            </a:pPr>
            <a:endParaRPr lang="fr-FR" sz="2400" dirty="0"/>
          </a:p>
          <a:p>
            <a:pPr>
              <a:buFont typeface="Wingdings" pitchFamily="2" charset="2"/>
              <a:buChar char="q"/>
            </a:pPr>
            <a:r>
              <a:rPr lang="fr-FR" sz="2400" dirty="0"/>
              <a:t> Comme les fichiers </a:t>
            </a:r>
            <a:r>
              <a:rPr lang="fr-FR" sz="2400" b="1" dirty="0">
                <a:solidFill>
                  <a:srgbClr val="7030A0"/>
                </a:solidFill>
              </a:rPr>
              <a:t>‘Office Open XML’ </a:t>
            </a:r>
            <a:r>
              <a:rPr lang="fr-FR" sz="2400" dirty="0"/>
              <a:t>, un fichier ‘</a:t>
            </a:r>
            <a:r>
              <a:rPr lang="fr-FR" sz="2400" b="1" dirty="0" err="1">
                <a:solidFill>
                  <a:srgbClr val="7030A0"/>
                </a:solidFill>
              </a:rPr>
              <a:t>odf</a:t>
            </a:r>
            <a:r>
              <a:rPr lang="fr-FR" sz="2400" b="1" dirty="0">
                <a:solidFill>
                  <a:srgbClr val="7030A0"/>
                </a:solidFill>
              </a:rPr>
              <a:t>’ </a:t>
            </a:r>
            <a:r>
              <a:rPr lang="fr-FR" sz="2400" dirty="0"/>
              <a:t>est un archive zippé  composé de plusieurs fichier XML.</a:t>
            </a:r>
          </a:p>
          <a:p>
            <a:endParaRPr lang="fr-FR" sz="2400" dirty="0"/>
          </a:p>
          <a:p>
            <a:pPr>
              <a:buFont typeface="Wingdings" pitchFamily="2" charset="2"/>
              <a:buChar char="q"/>
            </a:pPr>
            <a:r>
              <a:rPr lang="fr-FR" sz="2400" dirty="0"/>
              <a:t> Les fichiers et les répertoires contenu dans un fichier ODF se diffère selon le système ou le document est créé sur et le type d’informations stockées avec le fichier ODF lui-même </a:t>
            </a:r>
          </a:p>
          <a:p>
            <a:pPr>
              <a:buFont typeface="Wingdings" pitchFamily="2" charset="2"/>
              <a:buChar char="q"/>
            </a:pPr>
            <a:endParaRPr lang="fr-FR" sz="2400" dirty="0"/>
          </a:p>
          <a:p>
            <a:pPr>
              <a:buFont typeface="Wingdings" pitchFamily="2" charset="2"/>
              <a:buChar char="q"/>
            </a:pPr>
            <a:endParaRPr lang="fr-FR" sz="2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475656" y="404664"/>
            <a:ext cx="6048672" cy="1077218"/>
          </a:xfrm>
          <a:prstGeom prst="rect">
            <a:avLst/>
          </a:prstGeom>
        </p:spPr>
        <p:txBody>
          <a:bodyPr wrap="square">
            <a:spAutoFit/>
          </a:bodyPr>
          <a:lstStyle/>
          <a:p>
            <a:pPr algn="ctr"/>
            <a:r>
              <a:rPr lang="fr-FR" sz="3200" b="1" dirty="0">
                <a:solidFill>
                  <a:schemeClr val="accent1"/>
                </a:solidFill>
              </a:rPr>
              <a:t>C’est quoi un fichier </a:t>
            </a:r>
            <a:r>
              <a:rPr lang="fr-FR" sz="3200" b="1" dirty="0" err="1">
                <a:solidFill>
                  <a:schemeClr val="accent1"/>
                </a:solidFill>
              </a:rPr>
              <a:t>OpenOffice</a:t>
            </a:r>
            <a:r>
              <a:rPr lang="fr-FR" sz="3200" b="1" dirty="0">
                <a:solidFill>
                  <a:schemeClr val="accent1"/>
                </a:solidFill>
              </a:rPr>
              <a:t> </a:t>
            </a:r>
          </a:p>
        </p:txBody>
      </p:sp>
      <p:sp>
        <p:nvSpPr>
          <p:cNvPr id="3" name="Rectangle 2"/>
          <p:cNvSpPr/>
          <p:nvPr/>
        </p:nvSpPr>
        <p:spPr>
          <a:xfrm>
            <a:off x="539552" y="1268760"/>
            <a:ext cx="8280920" cy="3785652"/>
          </a:xfrm>
          <a:prstGeom prst="rect">
            <a:avLst/>
          </a:prstGeom>
        </p:spPr>
        <p:txBody>
          <a:bodyPr wrap="square">
            <a:spAutoFit/>
          </a:bodyPr>
          <a:lstStyle/>
          <a:p>
            <a:endParaRPr lang="fr-FR" sz="2400" dirty="0"/>
          </a:p>
          <a:p>
            <a:pPr>
              <a:buFont typeface="Wingdings" pitchFamily="2" charset="2"/>
              <a:buChar char="q"/>
            </a:pPr>
            <a:r>
              <a:rPr lang="fr-FR" sz="2400" dirty="0"/>
              <a:t> Lorsque un fichier texte ODF est dé-zippé, l’ archive contient les fichiers  suivants :</a:t>
            </a:r>
          </a:p>
          <a:p>
            <a:endParaRPr lang="fr-FR" sz="2400" dirty="0"/>
          </a:p>
          <a:p>
            <a:pPr marL="895350" lvl="1" indent="-361950">
              <a:buFont typeface="Wingdings" pitchFamily="2" charset="2"/>
              <a:buChar char="ü"/>
            </a:pPr>
            <a:r>
              <a:rPr lang="fr-FR" sz="2400" dirty="0" err="1"/>
              <a:t>mimetype</a:t>
            </a:r>
            <a:r>
              <a:rPr lang="fr-FR" sz="2400" dirty="0"/>
              <a:t> </a:t>
            </a:r>
          </a:p>
          <a:p>
            <a:pPr marL="895350" lvl="1" indent="-361950">
              <a:buFont typeface="Wingdings" pitchFamily="2" charset="2"/>
              <a:buChar char="ü"/>
            </a:pPr>
            <a:r>
              <a:rPr lang="fr-FR" sz="2400" dirty="0"/>
              <a:t>content.xml</a:t>
            </a:r>
          </a:p>
          <a:p>
            <a:pPr marL="895350" lvl="1" indent="-361950">
              <a:buFont typeface="Wingdings" pitchFamily="2" charset="2"/>
              <a:buChar char="ü"/>
            </a:pPr>
            <a:r>
              <a:rPr lang="fr-FR" sz="2400"/>
              <a:t>styles.xml </a:t>
            </a:r>
            <a:endParaRPr lang="fr-FR" sz="2400" dirty="0"/>
          </a:p>
          <a:p>
            <a:pPr marL="895350" lvl="1" indent="-361950">
              <a:buFont typeface="Wingdings" pitchFamily="2" charset="2"/>
              <a:buChar char="ü"/>
            </a:pPr>
            <a:r>
              <a:rPr lang="fr-FR" sz="2400" dirty="0"/>
              <a:t>meta.xml</a:t>
            </a:r>
          </a:p>
          <a:p>
            <a:pPr marL="895350" lvl="1" indent="-361950">
              <a:buFont typeface="Wingdings" pitchFamily="2" charset="2"/>
              <a:buChar char="ü"/>
            </a:pPr>
            <a:r>
              <a:rPr lang="fr-FR" sz="2400" dirty="0"/>
              <a:t> settings.xml </a:t>
            </a:r>
          </a:p>
          <a:p>
            <a:pPr marL="895350" lvl="1" indent="-361950">
              <a:buFont typeface="Wingdings" pitchFamily="2" charset="2"/>
              <a:buChar char="ü"/>
            </a:pPr>
            <a:r>
              <a:rPr lang="fr-FR" sz="2400" dirty="0"/>
              <a:t> META-INF/manifest.xml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971600" y="404664"/>
            <a:ext cx="6768752" cy="584775"/>
          </a:xfrm>
          <a:prstGeom prst="rect">
            <a:avLst/>
          </a:prstGeom>
        </p:spPr>
        <p:txBody>
          <a:bodyPr wrap="square">
            <a:spAutoFit/>
          </a:bodyPr>
          <a:lstStyle/>
          <a:p>
            <a:pPr algn="ctr"/>
            <a:r>
              <a:rPr lang="fr-FR" sz="3200" b="1" dirty="0">
                <a:solidFill>
                  <a:schemeClr val="accent1"/>
                </a:solidFill>
              </a:rPr>
              <a:t>Les types des fichiers </a:t>
            </a:r>
            <a:r>
              <a:rPr lang="fr-FR" sz="3200" b="1" dirty="0" err="1">
                <a:solidFill>
                  <a:schemeClr val="accent1"/>
                </a:solidFill>
              </a:rPr>
              <a:t>OpenOffice</a:t>
            </a:r>
            <a:r>
              <a:rPr lang="fr-FR" sz="3200" b="1" dirty="0">
                <a:solidFill>
                  <a:schemeClr val="accent1"/>
                </a:solidFill>
              </a:rPr>
              <a:t> </a:t>
            </a:r>
          </a:p>
        </p:txBody>
      </p:sp>
      <p:pic>
        <p:nvPicPr>
          <p:cNvPr id="1026" name="Picture 2"/>
          <p:cNvPicPr>
            <a:picLocks noChangeAspect="1" noChangeArrowheads="1"/>
          </p:cNvPicPr>
          <p:nvPr/>
        </p:nvPicPr>
        <p:blipFill>
          <a:blip r:embed="rId2" cstate="print"/>
          <a:srcRect/>
          <a:stretch>
            <a:fillRect/>
          </a:stretch>
        </p:blipFill>
        <p:spPr bwMode="auto">
          <a:xfrm>
            <a:off x="755576" y="1340768"/>
            <a:ext cx="7560840" cy="5040560"/>
          </a:xfrm>
          <a:prstGeom prst="rect">
            <a:avLst/>
          </a:prstGeom>
          <a:noFill/>
          <a:ln w="9525">
            <a:noFill/>
            <a:miter lim="800000"/>
            <a:headEnd/>
            <a:tailEnd/>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260648"/>
            <a:ext cx="9144000" cy="1077218"/>
          </a:xfrm>
          <a:prstGeom prst="rect">
            <a:avLst/>
          </a:prstGeom>
        </p:spPr>
        <p:txBody>
          <a:bodyPr wrap="square">
            <a:spAutoFit/>
          </a:bodyPr>
          <a:lstStyle/>
          <a:p>
            <a:pPr algn="ctr"/>
            <a:r>
              <a:rPr lang="fr-FR" sz="3200" b="1" dirty="0" err="1">
                <a:solidFill>
                  <a:schemeClr val="accent1"/>
                </a:solidFill>
              </a:rPr>
              <a:t>Recherce</a:t>
            </a:r>
            <a:r>
              <a:rPr lang="fr-FR" sz="3200" b="1" dirty="0">
                <a:solidFill>
                  <a:schemeClr val="accent1"/>
                </a:solidFill>
              </a:rPr>
              <a:t> d’information à partir d’un fichier ODF Meta data  </a:t>
            </a:r>
          </a:p>
        </p:txBody>
      </p:sp>
      <p:sp>
        <p:nvSpPr>
          <p:cNvPr id="4" name="Rectangle 3"/>
          <p:cNvSpPr/>
          <p:nvPr/>
        </p:nvSpPr>
        <p:spPr>
          <a:xfrm>
            <a:off x="395536" y="1412776"/>
            <a:ext cx="8496944" cy="5232202"/>
          </a:xfrm>
          <a:prstGeom prst="rect">
            <a:avLst/>
          </a:prstGeom>
        </p:spPr>
        <p:txBody>
          <a:bodyPr wrap="square">
            <a:spAutoFit/>
          </a:bodyPr>
          <a:lstStyle/>
          <a:p>
            <a:pPr algn="just">
              <a:buFont typeface="Wingdings" pitchFamily="2" charset="2"/>
              <a:buChar char="q"/>
            </a:pPr>
            <a:r>
              <a:rPr lang="fr-FR" sz="2200" dirty="0"/>
              <a:t>  Dans un document ODF les  fichiers </a:t>
            </a:r>
            <a:r>
              <a:rPr lang="fr-FR" sz="2200" dirty="0" err="1"/>
              <a:t>mimetype</a:t>
            </a:r>
            <a:r>
              <a:rPr lang="fr-FR" sz="2200" dirty="0"/>
              <a:t>,  meta.xml,  META-INF/manifest.xml,    et content.xml offre la rand possibilité pour l’extraction des métadonnées importants.</a:t>
            </a:r>
          </a:p>
          <a:p>
            <a:pPr algn="just">
              <a:buFont typeface="Wingdings" pitchFamily="2" charset="2"/>
              <a:buChar char="q"/>
            </a:pPr>
            <a:endParaRPr lang="fr-FR" sz="2200" dirty="0"/>
          </a:p>
          <a:p>
            <a:pPr algn="just">
              <a:buFont typeface="Wingdings" pitchFamily="2" charset="2"/>
              <a:buChar char="q"/>
            </a:pPr>
            <a:r>
              <a:rPr lang="fr-FR" sz="2200" dirty="0"/>
              <a:t>  Le fichier </a:t>
            </a:r>
            <a:r>
              <a:rPr lang="fr-FR" sz="2200" dirty="0" err="1"/>
              <a:t>mimetype</a:t>
            </a:r>
            <a:r>
              <a:rPr lang="fr-FR" sz="2200" dirty="0"/>
              <a:t> et un unique fichier linéaire dont le contenu est le </a:t>
            </a:r>
            <a:r>
              <a:rPr lang="fr-FR" sz="2200" dirty="0" err="1"/>
              <a:t>mimetype</a:t>
            </a:r>
            <a:r>
              <a:rPr lang="fr-FR" sz="2200" dirty="0"/>
              <a:t>.</a:t>
            </a:r>
          </a:p>
          <a:p>
            <a:pPr algn="just"/>
            <a:endParaRPr lang="fr-FR" sz="2200" dirty="0"/>
          </a:p>
          <a:p>
            <a:pPr algn="just">
              <a:buFont typeface="Wingdings" pitchFamily="2" charset="2"/>
              <a:buChar char="q"/>
            </a:pPr>
            <a:r>
              <a:rPr lang="fr-FR" sz="2200" dirty="0"/>
              <a:t> Le fichier META-INF/manifest.xml contient une liste des fichiers contenus dans l’archive zippé.</a:t>
            </a:r>
          </a:p>
          <a:p>
            <a:pPr algn="just">
              <a:buFont typeface="Wingdings" pitchFamily="2" charset="2"/>
              <a:buChar char="q"/>
            </a:pPr>
            <a:endParaRPr lang="fr-FR" sz="2200" dirty="0"/>
          </a:p>
          <a:p>
            <a:pPr algn="just">
              <a:buFont typeface="Wingdings" pitchFamily="2" charset="2"/>
              <a:buChar char="q"/>
            </a:pPr>
            <a:r>
              <a:rPr lang="fr-FR" sz="2200" dirty="0"/>
              <a:t>Le fichier meta.xml contient des métadonnées comme l’auteur et la date.  </a:t>
            </a:r>
          </a:p>
          <a:p>
            <a:pPr algn="just"/>
            <a:endParaRPr lang="fr-FR" sz="2200" dirty="0"/>
          </a:p>
          <a:p>
            <a:pPr algn="just">
              <a:buFont typeface="Wingdings" pitchFamily="2" charset="2"/>
              <a:buChar char="q"/>
            </a:pPr>
            <a:r>
              <a:rPr lang="fr-FR" sz="2400" dirty="0"/>
              <a:t>Le fichier  content.xml   contient les données du document ODF lui-même.</a:t>
            </a:r>
            <a:endParaRPr lang="fr-FR" sz="22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475656" y="404664"/>
            <a:ext cx="6048672" cy="1077218"/>
          </a:xfrm>
          <a:prstGeom prst="rect">
            <a:avLst/>
          </a:prstGeom>
        </p:spPr>
        <p:txBody>
          <a:bodyPr wrap="square">
            <a:spAutoFit/>
          </a:bodyPr>
          <a:lstStyle/>
          <a:p>
            <a:pPr algn="ctr"/>
            <a:r>
              <a:rPr lang="fr-FR" sz="3200" b="1" dirty="0">
                <a:solidFill>
                  <a:schemeClr val="accent1"/>
                </a:solidFill>
              </a:rPr>
              <a:t>fichier </a:t>
            </a:r>
            <a:r>
              <a:rPr lang="fr-FR" sz="3200" b="1" dirty="0" err="1">
                <a:solidFill>
                  <a:schemeClr val="accent1"/>
                </a:solidFill>
              </a:rPr>
              <a:t>OpenOffice</a:t>
            </a:r>
            <a:endParaRPr lang="fr-FR" sz="3200" b="1" dirty="0">
              <a:solidFill>
                <a:schemeClr val="accent1"/>
              </a:solidFill>
            </a:endParaRPr>
          </a:p>
          <a:p>
            <a:pPr algn="ctr"/>
            <a:r>
              <a:rPr lang="fr-FR" sz="3200" b="1" dirty="0">
                <a:solidFill>
                  <a:schemeClr val="accent1"/>
                </a:solidFill>
              </a:rPr>
              <a:t>Meta data  </a:t>
            </a:r>
          </a:p>
        </p:txBody>
      </p:sp>
      <p:sp>
        <p:nvSpPr>
          <p:cNvPr id="5" name="Rectangle 4"/>
          <p:cNvSpPr/>
          <p:nvPr/>
        </p:nvSpPr>
        <p:spPr>
          <a:xfrm>
            <a:off x="467544" y="1772816"/>
            <a:ext cx="8352928" cy="4154984"/>
          </a:xfrm>
          <a:prstGeom prst="rect">
            <a:avLst/>
          </a:prstGeom>
        </p:spPr>
        <p:txBody>
          <a:bodyPr wrap="square">
            <a:spAutoFit/>
          </a:bodyPr>
          <a:lstStyle/>
          <a:p>
            <a:pPr algn="just">
              <a:buFont typeface="Wingdings" pitchFamily="2" charset="2"/>
              <a:buChar char="q"/>
            </a:pPr>
            <a:r>
              <a:rPr lang="fr-FR" sz="2400" dirty="0"/>
              <a:t> L’enquêteur peut chercher touts les fichiers crée par le même auteur, extraire les fichiers en se basant sur la date de création et la date de modification pour construire le ‘</a:t>
            </a:r>
            <a:r>
              <a:rPr lang="fr-FR" sz="2400" dirty="0" err="1"/>
              <a:t>timelines</a:t>
            </a:r>
            <a:r>
              <a:rPr lang="fr-FR" sz="2400" dirty="0"/>
              <a:t>’, </a:t>
            </a:r>
          </a:p>
          <a:p>
            <a:pPr algn="just">
              <a:buFont typeface="Wingdings" pitchFamily="2" charset="2"/>
              <a:buChar char="ü"/>
            </a:pPr>
            <a:r>
              <a:rPr lang="fr-FR" sz="2400" dirty="0"/>
              <a:t>il peut générer des associations entre les fichiers crée par le même auteur apparaitre dans des lecteurs différents.</a:t>
            </a:r>
          </a:p>
          <a:p>
            <a:pPr algn="just"/>
            <a:endParaRPr lang="en-US" sz="2400" dirty="0"/>
          </a:p>
          <a:p>
            <a:pPr algn="just">
              <a:buFont typeface="Wingdings" pitchFamily="2" charset="2"/>
              <a:buChar char="q"/>
            </a:pPr>
            <a:r>
              <a:rPr lang="fr-FR" sz="2400" dirty="0"/>
              <a:t> Lorsque un fichier est lister dans le  fichier manifest.xml mais n’est pas inclure dans la structure du répertoire de l’archive, l’enquêteur  avoir une façon pour chercher les fichiers intéressant supprimées et doivent être récupérer</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187624" y="260648"/>
            <a:ext cx="7056784" cy="1569660"/>
          </a:xfrm>
          <a:prstGeom prst="rect">
            <a:avLst/>
          </a:prstGeom>
        </p:spPr>
        <p:txBody>
          <a:bodyPr wrap="square">
            <a:spAutoFit/>
          </a:bodyPr>
          <a:lstStyle/>
          <a:p>
            <a:pPr algn="ctr"/>
            <a:r>
              <a:rPr lang="fr-FR" sz="3200" b="1" dirty="0">
                <a:solidFill>
                  <a:schemeClr val="accent1"/>
                </a:solidFill>
              </a:rPr>
              <a:t>fichier </a:t>
            </a:r>
            <a:r>
              <a:rPr lang="fr-FR" sz="3200" b="1" dirty="0" err="1">
                <a:solidFill>
                  <a:schemeClr val="accent1"/>
                </a:solidFill>
              </a:rPr>
              <a:t>OpenOffice</a:t>
            </a:r>
            <a:endParaRPr lang="fr-FR" sz="3200" b="1" dirty="0">
              <a:solidFill>
                <a:schemeClr val="accent1"/>
              </a:solidFill>
            </a:endParaRPr>
          </a:p>
          <a:p>
            <a:pPr algn="ctr"/>
            <a:r>
              <a:rPr lang="fr-FR" sz="3200" b="1" dirty="0">
                <a:solidFill>
                  <a:schemeClr val="accent1"/>
                </a:solidFill>
              </a:rPr>
              <a:t>Outil d’extraction des Métadonnées  </a:t>
            </a:r>
          </a:p>
        </p:txBody>
      </p:sp>
      <p:sp>
        <p:nvSpPr>
          <p:cNvPr id="5" name="Rectangle 4"/>
          <p:cNvSpPr/>
          <p:nvPr/>
        </p:nvSpPr>
        <p:spPr>
          <a:xfrm>
            <a:off x="467544" y="1772816"/>
            <a:ext cx="8352928" cy="1685846"/>
          </a:xfrm>
          <a:prstGeom prst="rect">
            <a:avLst/>
          </a:prstGeom>
        </p:spPr>
        <p:txBody>
          <a:bodyPr wrap="square">
            <a:spAutoFit/>
          </a:bodyPr>
          <a:lstStyle/>
          <a:p>
            <a:pPr algn="just">
              <a:lnSpc>
                <a:spcPct val="150000"/>
              </a:lnSpc>
              <a:buFont typeface="Wingdings" pitchFamily="2" charset="2"/>
              <a:buChar char="q"/>
            </a:pPr>
            <a:r>
              <a:rPr lang="fr-FR" sz="2400" dirty="0"/>
              <a:t> </a:t>
            </a:r>
            <a:r>
              <a:rPr lang="en-US" sz="2400" b="1" dirty="0" err="1"/>
              <a:t>odf_extractor</a:t>
            </a:r>
            <a:r>
              <a:rPr lang="en-US" sz="2400" b="1" dirty="0"/>
              <a:t> :  </a:t>
            </a:r>
            <a:r>
              <a:rPr lang="en-US" sz="2400" dirty="0" err="1"/>
              <a:t>ecrire</a:t>
            </a:r>
            <a:r>
              <a:rPr lang="en-US" sz="2400" dirty="0"/>
              <a:t> en Python  </a:t>
            </a:r>
            <a:r>
              <a:rPr lang="en-US" sz="2400" dirty="0" err="1"/>
              <a:t>permet</a:t>
            </a:r>
            <a:r>
              <a:rPr lang="en-US" sz="2400" dirty="0"/>
              <a:t> </a:t>
            </a:r>
            <a:r>
              <a:rPr lang="en-US" sz="2400" dirty="0" err="1"/>
              <a:t>d’extaire</a:t>
            </a:r>
            <a:r>
              <a:rPr lang="en-US" sz="2400" dirty="0"/>
              <a:t>  les </a:t>
            </a:r>
            <a:r>
              <a:rPr lang="en-US" sz="2400" dirty="0" err="1"/>
              <a:t>métadonnées</a:t>
            </a:r>
            <a:r>
              <a:rPr lang="en-US" sz="2400" dirty="0"/>
              <a:t>  à </a:t>
            </a:r>
            <a:r>
              <a:rPr lang="en-US" sz="2400" dirty="0" err="1"/>
              <a:t>partir</a:t>
            </a:r>
            <a:r>
              <a:rPr lang="en-US" sz="2400" dirty="0"/>
              <a:t> des </a:t>
            </a:r>
            <a:r>
              <a:rPr lang="en-US" sz="2400" dirty="0" err="1"/>
              <a:t>fichiers</a:t>
            </a:r>
            <a:r>
              <a:rPr lang="en-US" sz="2400" dirty="0"/>
              <a:t> de format  Open Document.</a:t>
            </a:r>
            <a:endParaRPr lang="fr-FR" sz="24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007604" y="2636912"/>
            <a:ext cx="7128792" cy="1323439"/>
          </a:xfrm>
          <a:prstGeom prst="rect">
            <a:avLst/>
          </a:prstGeom>
        </p:spPr>
        <p:txBody>
          <a:bodyPr wrap="square">
            <a:spAutoFit/>
          </a:bodyPr>
          <a:lstStyle/>
          <a:p>
            <a:pPr algn="ctr"/>
            <a:r>
              <a:rPr lang="fr-FR" sz="4000" b="1" dirty="0">
                <a:solidFill>
                  <a:schemeClr val="accent1"/>
                </a:solidFill>
              </a:rPr>
              <a:t>Trouver l'information dans un fichier Word</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827584" y="191118"/>
            <a:ext cx="7128792" cy="707886"/>
          </a:xfrm>
          <a:prstGeom prst="rect">
            <a:avLst/>
          </a:prstGeom>
        </p:spPr>
        <p:txBody>
          <a:bodyPr wrap="square">
            <a:spAutoFit/>
          </a:bodyPr>
          <a:lstStyle/>
          <a:p>
            <a:pPr algn="ctr"/>
            <a:r>
              <a:rPr lang="fr-FR" sz="4000" b="1" dirty="0">
                <a:solidFill>
                  <a:schemeClr val="accent1"/>
                </a:solidFill>
              </a:rPr>
              <a:t>C’est quoi un fichier Word</a:t>
            </a:r>
          </a:p>
        </p:txBody>
      </p:sp>
      <p:sp>
        <p:nvSpPr>
          <p:cNvPr id="3" name="Rectangle 2"/>
          <p:cNvSpPr/>
          <p:nvPr/>
        </p:nvSpPr>
        <p:spPr>
          <a:xfrm>
            <a:off x="467544" y="908720"/>
            <a:ext cx="8136904" cy="5632311"/>
          </a:xfrm>
          <a:prstGeom prst="rect">
            <a:avLst/>
          </a:prstGeom>
        </p:spPr>
        <p:txBody>
          <a:bodyPr wrap="square">
            <a:spAutoFit/>
          </a:bodyPr>
          <a:lstStyle/>
          <a:p>
            <a:pPr algn="just">
              <a:buFont typeface="Wingdings" pitchFamily="2" charset="2"/>
              <a:buChar char="q"/>
            </a:pPr>
            <a:r>
              <a:rPr lang="fr-FR" sz="2400" dirty="0"/>
              <a:t>Les documents Microsoft  Office  sont parmi les documents utilisateurs les plus populaires dans l’existence.</a:t>
            </a:r>
          </a:p>
          <a:p>
            <a:pPr algn="just"/>
            <a:endParaRPr lang="fr-FR" sz="2400" dirty="0"/>
          </a:p>
          <a:p>
            <a:pPr algn="just">
              <a:buFont typeface="Wingdings" pitchFamily="2" charset="2"/>
              <a:buChar char="q"/>
            </a:pPr>
            <a:r>
              <a:rPr lang="fr-FR" sz="2400" dirty="0"/>
              <a:t>Parmi les exemples des documents Microsoft  Office : Word,  Excel,  and  Power  Point. </a:t>
            </a:r>
          </a:p>
          <a:p>
            <a:pPr algn="just">
              <a:buFont typeface="Wingdings" pitchFamily="2" charset="2"/>
              <a:buChar char="q"/>
            </a:pPr>
            <a:endParaRPr lang="fr-FR" sz="2400" dirty="0"/>
          </a:p>
          <a:p>
            <a:pPr algn="just">
              <a:buFont typeface="Wingdings" pitchFamily="2" charset="2"/>
              <a:buChar char="q"/>
            </a:pPr>
            <a:r>
              <a:rPr lang="fr-FR" sz="2400" dirty="0"/>
              <a:t>Pour les versions 1995 – 2003 des documents  Microsoft  Office,  Microsoft utilise la technologie de  Object </a:t>
            </a:r>
            <a:r>
              <a:rPr lang="fr-FR" sz="2400" dirty="0" err="1"/>
              <a:t>Linking</a:t>
            </a:r>
            <a:r>
              <a:rPr lang="fr-FR" sz="2400" dirty="0"/>
              <a:t> and </a:t>
            </a:r>
            <a:r>
              <a:rPr lang="fr-FR" sz="2400" dirty="0" err="1"/>
              <a:t>Embedding</a:t>
            </a:r>
            <a:r>
              <a:rPr lang="fr-FR" sz="2400" dirty="0"/>
              <a:t> (OLE) pour gérer leurs formats de ces fichiers. Cette technologie permet aux applications de créé des documents complexe de plusieurs sources.</a:t>
            </a:r>
          </a:p>
          <a:p>
            <a:pPr algn="just">
              <a:buFont typeface="Wingdings" pitchFamily="2" charset="2"/>
              <a:buChar char="q"/>
            </a:pPr>
            <a:endParaRPr lang="fr-FR" sz="2400" dirty="0"/>
          </a:p>
          <a:p>
            <a:pPr algn="just">
              <a:buFont typeface="Wingdings" pitchFamily="2" charset="2"/>
              <a:buChar char="q"/>
            </a:pPr>
            <a:r>
              <a:rPr lang="fr-FR" sz="2400" dirty="0"/>
              <a:t>Avec  Microsoft Office 2007, Microsoft commence l’utilisation du format ‘Office Open XML’.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260648"/>
            <a:ext cx="8892480" cy="1323439"/>
          </a:xfrm>
          <a:prstGeom prst="rect">
            <a:avLst/>
          </a:prstGeom>
        </p:spPr>
        <p:txBody>
          <a:bodyPr wrap="square">
            <a:spAutoFit/>
          </a:bodyPr>
          <a:lstStyle/>
          <a:p>
            <a:pPr algn="ctr"/>
            <a:r>
              <a:rPr lang="fr-FR" sz="4000" dirty="0"/>
              <a:t>fichier Word</a:t>
            </a:r>
          </a:p>
          <a:p>
            <a:pPr algn="ctr"/>
            <a:r>
              <a:rPr lang="fr-FR" sz="4000" dirty="0"/>
              <a:t>métadonnées</a:t>
            </a:r>
          </a:p>
        </p:txBody>
      </p:sp>
      <p:sp>
        <p:nvSpPr>
          <p:cNvPr id="3" name="Rectangle 2"/>
          <p:cNvSpPr/>
          <p:nvPr/>
        </p:nvSpPr>
        <p:spPr>
          <a:xfrm>
            <a:off x="467544" y="1556792"/>
            <a:ext cx="8136904" cy="5262979"/>
          </a:xfrm>
          <a:prstGeom prst="rect">
            <a:avLst/>
          </a:prstGeom>
        </p:spPr>
        <p:txBody>
          <a:bodyPr wrap="square">
            <a:spAutoFit/>
          </a:bodyPr>
          <a:lstStyle/>
          <a:p>
            <a:pPr algn="just">
              <a:buFont typeface="Wingdings" pitchFamily="2" charset="2"/>
              <a:buChar char="q"/>
            </a:pPr>
            <a:r>
              <a:rPr lang="fr-FR" sz="2400" dirty="0"/>
              <a:t>Un fichier Word  contient une variété des métadonnées.</a:t>
            </a:r>
          </a:p>
          <a:p>
            <a:pPr algn="just">
              <a:buFont typeface="Wingdings" pitchFamily="2" charset="2"/>
              <a:buChar char="q"/>
            </a:pPr>
            <a:endParaRPr lang="fr-FR" sz="2400" dirty="0"/>
          </a:p>
          <a:p>
            <a:pPr algn="just">
              <a:buFont typeface="Wingdings" pitchFamily="2" charset="2"/>
              <a:buChar char="q"/>
            </a:pPr>
            <a:r>
              <a:rPr lang="fr-FR" sz="2400" dirty="0"/>
              <a:t>Certains de ces métadonnées peuvent  être visualiser par l’ouverture du document Word et la sélection des propriétés du menu  file(</a:t>
            </a:r>
            <a:r>
              <a:rPr lang="fr-FR" sz="2400" dirty="0" err="1"/>
              <a:t>ficier</a:t>
            </a:r>
            <a:r>
              <a:rPr lang="fr-FR" sz="2400" dirty="0"/>
              <a:t>).</a:t>
            </a:r>
          </a:p>
          <a:p>
            <a:pPr algn="just">
              <a:buFont typeface="Wingdings" pitchFamily="2" charset="2"/>
              <a:buChar char="q"/>
            </a:pPr>
            <a:endParaRPr lang="fr-FR" sz="2400" dirty="0"/>
          </a:p>
          <a:p>
            <a:pPr algn="just">
              <a:buFont typeface="Wingdings" pitchFamily="2" charset="2"/>
              <a:buChar char="q"/>
            </a:pPr>
            <a:r>
              <a:rPr lang="fr-FR" sz="2400" dirty="0"/>
              <a:t>Parmi ses métadonnées en trouve : </a:t>
            </a:r>
            <a:r>
              <a:rPr lang="en-US" sz="2400" dirty="0" err="1"/>
              <a:t>l’auteur</a:t>
            </a:r>
            <a:r>
              <a:rPr lang="en-US" sz="2400" dirty="0"/>
              <a:t>,  </a:t>
            </a:r>
            <a:r>
              <a:rPr lang="en-US" sz="2400" dirty="0" err="1"/>
              <a:t>titre</a:t>
            </a:r>
            <a:r>
              <a:rPr lang="en-US" sz="2400" dirty="0"/>
              <a:t>,  companies,  </a:t>
            </a:r>
            <a:r>
              <a:rPr lang="en-US" sz="2400" dirty="0" err="1"/>
              <a:t>sujet</a:t>
            </a:r>
            <a:r>
              <a:rPr lang="en-US" sz="2400" dirty="0"/>
              <a:t>,  </a:t>
            </a:r>
            <a:r>
              <a:rPr lang="en-US" sz="2400" dirty="0" err="1"/>
              <a:t>commentaire</a:t>
            </a:r>
            <a:r>
              <a:rPr lang="en-US" sz="2400" dirty="0"/>
              <a:t>,  keywords,  temps de creation,  le temps </a:t>
            </a:r>
            <a:r>
              <a:rPr lang="en-US" sz="2400" dirty="0" err="1"/>
              <a:t>d’accès</a:t>
            </a:r>
            <a:r>
              <a:rPr lang="en-US" sz="2400" dirty="0"/>
              <a:t> et la location  de ce document.</a:t>
            </a:r>
          </a:p>
          <a:p>
            <a:pPr algn="just">
              <a:buFont typeface="Wingdings" pitchFamily="2" charset="2"/>
              <a:buChar char="q"/>
            </a:pPr>
            <a:endParaRPr lang="en-US" sz="2400" dirty="0"/>
          </a:p>
          <a:p>
            <a:pPr algn="just">
              <a:buFont typeface="Wingdings" pitchFamily="2" charset="2"/>
              <a:buChar char="q"/>
            </a:pPr>
            <a:r>
              <a:rPr lang="fr-FR" sz="2400" dirty="0"/>
              <a:t>En plus dans certain documents, l’information  peut être trouvée en observant les </a:t>
            </a:r>
            <a:r>
              <a:rPr lang="fr-FR" sz="2400" dirty="0" err="1"/>
              <a:t>reviewers</a:t>
            </a:r>
            <a:r>
              <a:rPr lang="fr-FR" sz="2400" dirty="0"/>
              <a:t> et les </a:t>
            </a:r>
            <a:r>
              <a:rPr lang="fr-FR" sz="2400" dirty="0" err="1"/>
              <a:t>savers</a:t>
            </a:r>
            <a:r>
              <a:rPr lang="fr-FR" sz="2400" dirty="0"/>
              <a:t>.</a:t>
            </a:r>
          </a:p>
          <a:p>
            <a:pPr algn="just"/>
            <a:endParaRPr lang="fr-FR" sz="2400" dirty="0"/>
          </a:p>
          <a:p>
            <a:pPr algn="just"/>
            <a:endParaRPr lang="fr-F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251520" y="116632"/>
            <a:ext cx="8892480" cy="1224135"/>
          </a:xfrm>
        </p:spPr>
        <p:txBody>
          <a:bodyPr>
            <a:noAutofit/>
          </a:bodyPr>
          <a:lstStyle/>
          <a:p>
            <a:r>
              <a:rPr lang="fr-FR" sz="4000" b="1" dirty="0">
                <a:solidFill>
                  <a:schemeClr val="accent1"/>
                </a:solidFill>
              </a:rPr>
              <a:t>Technique de recherche d’informations  </a:t>
            </a:r>
          </a:p>
        </p:txBody>
      </p:sp>
      <p:sp>
        <p:nvSpPr>
          <p:cNvPr id="5" name="Rectangle 4"/>
          <p:cNvSpPr/>
          <p:nvPr/>
        </p:nvSpPr>
        <p:spPr>
          <a:xfrm>
            <a:off x="503040" y="1340768"/>
            <a:ext cx="8893496" cy="6186309"/>
          </a:xfrm>
          <a:prstGeom prst="rect">
            <a:avLst/>
          </a:prstGeom>
        </p:spPr>
        <p:txBody>
          <a:bodyPr wrap="square">
            <a:spAutoFit/>
          </a:bodyPr>
          <a:lstStyle/>
          <a:p>
            <a:pPr marL="342900" indent="-342900" algn="just">
              <a:lnSpc>
                <a:spcPct val="150000"/>
              </a:lnSpc>
              <a:buFont typeface="Wingdings" panose="05000000000000000000" pitchFamily="2" charset="2"/>
              <a:buChar char="ü"/>
            </a:pPr>
            <a:r>
              <a:rPr lang="fr-FR" sz="2400" dirty="0"/>
              <a:t>  </a:t>
            </a:r>
            <a:r>
              <a:rPr lang="fr-FR" sz="2400" b="1" dirty="0"/>
              <a:t>Liste des fichiers</a:t>
            </a:r>
            <a:r>
              <a:rPr lang="fr-FR" sz="2400" dirty="0"/>
              <a:t>. </a:t>
            </a:r>
          </a:p>
          <a:p>
            <a:pPr marL="342900" indent="-342900" algn="just">
              <a:lnSpc>
                <a:spcPct val="150000"/>
              </a:lnSpc>
              <a:buFont typeface="Wingdings" panose="05000000000000000000" pitchFamily="2" charset="2"/>
              <a:buChar char="ü"/>
            </a:pPr>
            <a:r>
              <a:rPr lang="fr-FR" sz="2400" dirty="0"/>
              <a:t>  </a:t>
            </a:r>
            <a:r>
              <a:rPr lang="fr-FR" sz="2400" b="1" dirty="0"/>
              <a:t>Contenu de fichier.</a:t>
            </a:r>
          </a:p>
          <a:p>
            <a:pPr marL="342900" indent="-342900" algn="just">
              <a:lnSpc>
                <a:spcPct val="150000"/>
              </a:lnSpc>
              <a:buFont typeface="Wingdings" panose="05000000000000000000" pitchFamily="2" charset="2"/>
              <a:buChar char="ü"/>
            </a:pPr>
            <a:r>
              <a:rPr lang="fr-FR" sz="2400" dirty="0"/>
              <a:t>  </a:t>
            </a:r>
            <a:r>
              <a:rPr lang="fr-FR" sz="2400" b="1" dirty="0"/>
              <a:t>Bases  de  données  de  hachés.</a:t>
            </a:r>
          </a:p>
          <a:p>
            <a:pPr marL="342900" indent="-342900" algn="just">
              <a:lnSpc>
                <a:spcPct val="150000"/>
              </a:lnSpc>
              <a:buFont typeface="Wingdings" panose="05000000000000000000" pitchFamily="2" charset="2"/>
              <a:buChar char="ü"/>
            </a:pPr>
            <a:r>
              <a:rPr kumimoji="0" lang="fr-FR" sz="2400" b="1" i="0" u="none" strike="noStrike" kern="1200" cap="none" spc="0" normalizeH="0" baseline="0" noProof="0" dirty="0">
                <a:ln>
                  <a:noFill/>
                </a:ln>
                <a:effectLst/>
                <a:uLnTx/>
                <a:uFillTx/>
                <a:latin typeface="Arial"/>
                <a:ea typeface="+mn-ea"/>
                <a:cs typeface="Arial"/>
              </a:rPr>
              <a:t>  Tri  des  fichiers  selon  leur  type.</a:t>
            </a:r>
          </a:p>
          <a:p>
            <a:pPr marL="342900" indent="-342900" algn="just">
              <a:lnSpc>
                <a:spcPct val="150000"/>
              </a:lnSpc>
              <a:buFont typeface="Wingdings" panose="05000000000000000000" pitchFamily="2" charset="2"/>
              <a:buChar char="ü"/>
            </a:pPr>
            <a:r>
              <a:rPr lang="fr-FR" sz="2400" b="1" dirty="0">
                <a:latin typeface="Arial"/>
                <a:cs typeface="Arial"/>
              </a:rPr>
              <a:t>  </a:t>
            </a:r>
            <a:r>
              <a:rPr kumimoji="0" lang="fr-FR" sz="2400" b="1" i="0" u="none" strike="noStrike" kern="1200" cap="none" spc="0" normalizeH="0" baseline="0" noProof="0" dirty="0">
                <a:ln>
                  <a:noFill/>
                </a:ln>
                <a:effectLst/>
                <a:uLnTx/>
                <a:uFillTx/>
                <a:latin typeface="Arial"/>
                <a:ea typeface="+mn-ea"/>
                <a:cs typeface="Arial"/>
              </a:rPr>
              <a:t>Axes  chronologiques  d'activités   des   fichiers.</a:t>
            </a:r>
          </a:p>
          <a:p>
            <a:pPr marL="342900" indent="-342900" algn="just">
              <a:lnSpc>
                <a:spcPct val="150000"/>
              </a:lnSpc>
              <a:buFont typeface="Wingdings" panose="05000000000000000000" pitchFamily="2" charset="2"/>
              <a:buChar char="ü"/>
            </a:pPr>
            <a:r>
              <a:rPr lang="fr-FR" sz="2400" b="1" dirty="0">
                <a:latin typeface="Arial"/>
                <a:cs typeface="Arial"/>
              </a:rPr>
              <a:t>  </a:t>
            </a:r>
            <a:r>
              <a:rPr kumimoji="0" lang="fr-FR" sz="2800" b="1" i="0" u="none" strike="noStrike" kern="1200" cap="none" spc="0" normalizeH="0" baseline="0" noProof="0" dirty="0">
                <a:ln>
                  <a:noFill/>
                </a:ln>
                <a:effectLst/>
                <a:uLnTx/>
                <a:uFillTx/>
                <a:latin typeface="Times New Roman" pitchFamily="18" charset="0"/>
                <a:ea typeface="+mn-ea"/>
                <a:cs typeface="Times New Roman" pitchFamily="18" charset="0"/>
              </a:rPr>
              <a:t>Recherche par  mot clé.</a:t>
            </a:r>
          </a:p>
          <a:p>
            <a:pPr marL="457200" indent="-457200" algn="just">
              <a:lnSpc>
                <a:spcPct val="150000"/>
              </a:lnSpc>
              <a:buFont typeface="Wingdings" panose="05000000000000000000" pitchFamily="2" charset="2"/>
              <a:buChar char="ü"/>
            </a:pPr>
            <a:r>
              <a:rPr lang="fr-FR" sz="2800" b="1" dirty="0">
                <a:latin typeface="Times New Roman" pitchFamily="18" charset="0"/>
                <a:cs typeface="Times New Roman" pitchFamily="18" charset="0"/>
              </a:rPr>
              <a:t> </a:t>
            </a:r>
            <a:r>
              <a:rPr kumimoji="0" lang="fr-FR" sz="2800" b="1" i="0" u="none" strike="noStrike" kern="1200" cap="none" spc="0" normalizeH="0" baseline="0" noProof="0" dirty="0">
                <a:ln>
                  <a:noFill/>
                </a:ln>
                <a:effectLst/>
                <a:uLnTx/>
                <a:uFillTx/>
                <a:latin typeface="Times New Roman" pitchFamily="18" charset="0"/>
                <a:ea typeface="+mn-ea"/>
                <a:cs typeface="Times New Roman" pitchFamily="18" charset="0"/>
              </a:rPr>
              <a:t>Analyse   des   métadonnées.</a:t>
            </a:r>
          </a:p>
          <a:p>
            <a:pPr marL="457200" indent="-457200" algn="just">
              <a:lnSpc>
                <a:spcPct val="150000"/>
              </a:lnSpc>
              <a:buFont typeface="Wingdings" panose="05000000000000000000" pitchFamily="2" charset="2"/>
              <a:buChar char="ü"/>
            </a:pPr>
            <a:r>
              <a:rPr lang="fr-FR" sz="2800" b="1" dirty="0">
                <a:latin typeface="Times New Roman" pitchFamily="18" charset="0"/>
                <a:cs typeface="Times New Roman" pitchFamily="18" charset="0"/>
              </a:rPr>
              <a:t> </a:t>
            </a:r>
            <a:r>
              <a:rPr kumimoji="0" lang="fr-FR" sz="2800" b="1" i="0" u="none" strike="noStrike" kern="1200" cap="none" spc="0" normalizeH="0" baseline="0" noProof="0" dirty="0">
                <a:ln>
                  <a:noFill/>
                </a:ln>
                <a:effectLst/>
                <a:uLnTx/>
                <a:uFillTx/>
                <a:latin typeface="Times New Roman" pitchFamily="18" charset="0"/>
                <a:ea typeface="+mn-ea"/>
                <a:cs typeface="Times New Roman" pitchFamily="18" charset="0"/>
              </a:rPr>
              <a:t>Analyse  des  unités  de  données.</a:t>
            </a:r>
          </a:p>
          <a:p>
            <a:pPr marL="457200" indent="-457200" algn="just">
              <a:lnSpc>
                <a:spcPct val="150000"/>
              </a:lnSpc>
              <a:buFont typeface="Wingdings" panose="05000000000000000000" pitchFamily="2" charset="2"/>
              <a:buChar char="ü"/>
            </a:pPr>
            <a:r>
              <a:rPr lang="fr-FR" sz="2800" b="1" dirty="0">
                <a:latin typeface="Times New Roman" pitchFamily="18" charset="0"/>
                <a:cs typeface="Times New Roman" pitchFamily="18" charset="0"/>
              </a:rPr>
              <a:t> </a:t>
            </a:r>
            <a:r>
              <a:rPr kumimoji="0" lang="fr-FR" sz="2800" b="1" i="0" u="none" strike="noStrike" kern="1200" cap="none" spc="0" normalizeH="0" baseline="0" noProof="0" dirty="0">
                <a:ln>
                  <a:noFill/>
                </a:ln>
                <a:effectLst/>
                <a:uLnTx/>
                <a:uFillTx/>
                <a:latin typeface="Times New Roman" pitchFamily="18" charset="0"/>
                <a:ea typeface="+mn-ea"/>
                <a:cs typeface="Times New Roman" pitchFamily="18" charset="0"/>
              </a:rPr>
              <a:t>Détail  d'image.</a:t>
            </a:r>
            <a:endParaRPr kumimoji="0" lang="fr-FR" sz="2400" b="1" i="0" u="none" strike="noStrike" kern="1200" cap="none" spc="0" normalizeH="0" baseline="0" noProof="0" dirty="0">
              <a:ln>
                <a:noFill/>
              </a:ln>
              <a:effectLst/>
              <a:uLnTx/>
              <a:uFillTx/>
              <a:latin typeface="Arial"/>
              <a:ea typeface="+mn-ea"/>
              <a:cs typeface="Arial"/>
            </a:endParaRPr>
          </a:p>
          <a:p>
            <a:pPr algn="just">
              <a:buFont typeface="Wingdings" pitchFamily="2" charset="2"/>
              <a:buChar char="q"/>
            </a:pPr>
            <a:endParaRPr lang="fr-FR" sz="2400" b="1" dirty="0"/>
          </a:p>
          <a:p>
            <a:pPr algn="just">
              <a:buFont typeface="Wingdings" pitchFamily="2" charset="2"/>
              <a:buChar char="q"/>
            </a:pPr>
            <a:endParaRPr lang="fr-FR" sz="24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116632"/>
            <a:ext cx="8892480" cy="1569660"/>
          </a:xfrm>
          <a:prstGeom prst="rect">
            <a:avLst/>
          </a:prstGeom>
        </p:spPr>
        <p:txBody>
          <a:bodyPr wrap="square">
            <a:spAutoFit/>
          </a:bodyPr>
          <a:lstStyle/>
          <a:p>
            <a:pPr algn="ctr"/>
            <a:r>
              <a:rPr lang="fr-FR" sz="4000" b="1" dirty="0">
                <a:solidFill>
                  <a:schemeClr val="accent1"/>
                </a:solidFill>
              </a:rPr>
              <a:t>fichier Word</a:t>
            </a:r>
          </a:p>
          <a:p>
            <a:pPr algn="ctr"/>
            <a:r>
              <a:rPr lang="fr-FR" sz="2800" b="1" dirty="0">
                <a:solidFill>
                  <a:schemeClr val="accent1"/>
                </a:solidFill>
              </a:rPr>
              <a:t>Exemples des Outils d’extraction  des métadonnées (OLE)</a:t>
            </a:r>
          </a:p>
        </p:txBody>
      </p:sp>
      <p:sp>
        <p:nvSpPr>
          <p:cNvPr id="4" name="Rectangle 3"/>
          <p:cNvSpPr/>
          <p:nvPr/>
        </p:nvSpPr>
        <p:spPr>
          <a:xfrm>
            <a:off x="246331" y="1772816"/>
            <a:ext cx="8646149" cy="1200329"/>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en-US" sz="2400" b="1" dirty="0"/>
              <a:t> </a:t>
            </a:r>
            <a:r>
              <a:rPr lang="en-US" sz="2400" b="1" dirty="0" err="1"/>
              <a:t>wv</a:t>
            </a:r>
            <a:r>
              <a:rPr lang="en-US" sz="2400" b="1" dirty="0"/>
              <a:t> library : </a:t>
            </a:r>
            <a:r>
              <a:rPr lang="en-US" sz="2400" dirty="0"/>
              <a:t>capable de charge  et de parser  Microsoft Word </a:t>
            </a:r>
            <a:endParaRPr lang="fr-FR" sz="2400" dirty="0"/>
          </a:p>
          <a:p>
            <a:r>
              <a:rPr lang="en-US" sz="2400" dirty="0"/>
              <a:t>2003, 2000, 97, 95 et 6 format de </a:t>
            </a:r>
            <a:r>
              <a:rPr lang="en-US" sz="2400" dirty="0" err="1"/>
              <a:t>fichier</a:t>
            </a:r>
            <a:r>
              <a:rPr lang="en-US" sz="2400" dirty="0"/>
              <a:t>.</a:t>
            </a:r>
          </a:p>
          <a:p>
            <a:endParaRPr lang="fr-FR" sz="2400" dirty="0"/>
          </a:p>
        </p:txBody>
      </p:sp>
      <p:sp>
        <p:nvSpPr>
          <p:cNvPr id="1025" name="Rectangle 1"/>
          <p:cNvSpPr>
            <a:spLocks noChangeArrowheads="1"/>
          </p:cNvSpPr>
          <p:nvPr/>
        </p:nvSpPr>
        <p:spPr bwMode="auto">
          <a:xfrm>
            <a:off x="323528" y="3285565"/>
            <a:ext cx="853244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buFont typeface="Wingdings" pitchFamily="2" charset="2"/>
              <a:buChar char="q"/>
            </a:pPr>
            <a:endParaRPr kumimoji="0" lang="en-US" sz="2400" b="0" i="0" u="none" strike="noStrike" cap="none" normalizeH="0" baseline="0" dirty="0">
              <a:ln>
                <a:noFill/>
              </a:ln>
              <a:solidFill>
                <a:schemeClr val="tx1"/>
              </a:solidFill>
              <a:effectLst/>
              <a:latin typeface="+mj-lt"/>
              <a:ea typeface="Calibri" pitchFamily="34" charset="0"/>
              <a:cs typeface="Arial" pitchFamily="34" charset="0"/>
            </a:endParaRPr>
          </a:p>
          <a:p>
            <a:pPr lvl="0" algn="just" fontAlgn="base">
              <a:spcBef>
                <a:spcPct val="0"/>
              </a:spcBef>
              <a:spcAft>
                <a:spcPct val="0"/>
              </a:spcAft>
              <a:buFont typeface="Wingdings" pitchFamily="2" charset="2"/>
              <a:buChar char="q"/>
            </a:pPr>
            <a:r>
              <a:rPr lang="en-US" sz="2400" dirty="0">
                <a:latin typeface="+mj-lt"/>
                <a:ea typeface="Calibri" pitchFamily="34" charset="0"/>
                <a:cs typeface="Arial" pitchFamily="34" charset="0"/>
              </a:rPr>
              <a:t> </a:t>
            </a:r>
            <a:r>
              <a:rPr lang="fr-FR" sz="2400" b="1" dirty="0" err="1">
                <a:latin typeface="+mj-lt"/>
              </a:rPr>
              <a:t>wvWare</a:t>
            </a:r>
            <a:r>
              <a:rPr lang="fr-FR" sz="2400" b="1" dirty="0">
                <a:latin typeface="+mj-lt"/>
              </a:rPr>
              <a:t>:   </a:t>
            </a:r>
            <a:r>
              <a:rPr lang="fr-FR" sz="2400" dirty="0">
                <a:latin typeface="+mj-lt"/>
              </a:rPr>
              <a:t>un lecteur d’application a line de command avec un scripts de </a:t>
            </a:r>
            <a:r>
              <a:rPr lang="fr-FR" sz="2400" dirty="0"/>
              <a:t>h</a:t>
            </a:r>
            <a:r>
              <a:rPr lang="fr-FR" sz="2400" dirty="0">
                <a:latin typeface="+mj-lt"/>
              </a:rPr>
              <a:t>elp–l’un de ces deux est utilisé pour l’extraction des  métadonnées à partir des  fichiers. </a:t>
            </a:r>
          </a:p>
          <a:p>
            <a:pPr lvl="0" algn="just" fontAlgn="base">
              <a:spcBef>
                <a:spcPct val="0"/>
              </a:spcBef>
              <a:spcAft>
                <a:spcPct val="0"/>
              </a:spcAft>
            </a:pPr>
            <a:endParaRPr lang="en-US" sz="2400" dirty="0">
              <a:latin typeface="+mj-lt"/>
              <a:ea typeface="Calibri" pitchFamily="34" charset="0"/>
              <a:cs typeface="Arial" pitchFamily="34" charset="0"/>
            </a:endParaRPr>
          </a:p>
          <a:p>
            <a:pPr lvl="0" algn="just" fontAlgn="base">
              <a:spcBef>
                <a:spcPct val="0"/>
              </a:spcBef>
              <a:spcAft>
                <a:spcPct val="0"/>
              </a:spcAft>
              <a:buFont typeface="Wingdings" pitchFamily="2" charset="2"/>
              <a:buChar char="q"/>
            </a:pPr>
            <a:r>
              <a:rPr kumimoji="0" lang="en-US" sz="2400" b="0" i="0" u="none" strike="noStrike" cap="none" normalizeH="0" baseline="0" dirty="0">
                <a:ln>
                  <a:noFill/>
                </a:ln>
                <a:solidFill>
                  <a:schemeClr val="tx1"/>
                </a:solidFill>
                <a:effectLst/>
                <a:latin typeface="+mj-lt"/>
                <a:ea typeface="Calibri" pitchFamily="34" charset="0"/>
                <a:cs typeface="Arial" pitchFamily="34" charset="0"/>
              </a:rPr>
              <a:t> </a:t>
            </a:r>
            <a:r>
              <a:rPr kumimoji="0" lang="en-US" sz="2400" b="1" i="0" u="none" strike="noStrike" cap="none" normalizeH="0" baseline="0" dirty="0">
                <a:ln>
                  <a:noFill/>
                </a:ln>
                <a:solidFill>
                  <a:schemeClr val="tx1"/>
                </a:solidFill>
                <a:effectLst/>
                <a:latin typeface="+mj-lt"/>
                <a:ea typeface="Calibri" pitchFamily="34" charset="0"/>
                <a:cs typeface="Arial" pitchFamily="34" charset="0"/>
              </a:rPr>
              <a:t>WvSummary : </a:t>
            </a:r>
            <a:r>
              <a:rPr kumimoji="0" lang="en-US" sz="2400" b="0" i="0" u="none" strike="noStrike" cap="none" normalizeH="0" baseline="0" dirty="0">
                <a:ln>
                  <a:noFill/>
                </a:ln>
                <a:solidFill>
                  <a:schemeClr val="tx1"/>
                </a:solidFill>
                <a:effectLst/>
                <a:latin typeface="+mj-lt"/>
                <a:ea typeface="Calibri" pitchFamily="34" charset="0"/>
                <a:cs typeface="Arial" pitchFamily="34" charset="0"/>
              </a:rPr>
              <a:t>est un  script  utile qui  </a:t>
            </a:r>
            <a:r>
              <a:rPr lang="en-US" sz="2400" dirty="0" err="1">
                <a:latin typeface="+mj-lt"/>
                <a:ea typeface="Calibri" pitchFamily="34" charset="0"/>
                <a:cs typeface="Arial" pitchFamily="34" charset="0"/>
              </a:rPr>
              <a:t>affic</a:t>
            </a:r>
            <a:r>
              <a:rPr lang="fr-FR" sz="2400" dirty="0">
                <a:latin typeface="+mj-lt"/>
              </a:rPr>
              <a:t>h</a:t>
            </a:r>
            <a:r>
              <a:rPr lang="en-US" sz="2400" dirty="0">
                <a:latin typeface="+mj-lt"/>
                <a:ea typeface="Calibri" pitchFamily="34" charset="0"/>
                <a:cs typeface="Arial" pitchFamily="34" charset="0"/>
              </a:rPr>
              <a:t>e  les </a:t>
            </a:r>
            <a:r>
              <a:rPr kumimoji="0" lang="en-US" sz="2400" b="0" i="0" u="none" strike="noStrike" cap="none" normalizeH="0" baseline="0" dirty="0">
                <a:ln>
                  <a:noFill/>
                </a:ln>
                <a:solidFill>
                  <a:schemeClr val="tx1"/>
                </a:solidFill>
                <a:effectLst/>
                <a:latin typeface="+mj-lt"/>
                <a:ea typeface="Calibri" pitchFamily="34" charset="0"/>
                <a:cs typeface="Arial" pitchFamily="34" charset="0"/>
              </a:rPr>
              <a:t>  metadata  à</a:t>
            </a:r>
            <a:r>
              <a:rPr kumimoji="0" lang="en-US" sz="2400" b="0" i="0" u="none" strike="noStrike" cap="none" normalizeH="0" dirty="0">
                <a:ln>
                  <a:noFill/>
                </a:ln>
                <a:solidFill>
                  <a:schemeClr val="tx1"/>
                </a:solidFill>
                <a:effectLst/>
                <a:latin typeface="+mj-lt"/>
                <a:ea typeface="Calibri" pitchFamily="34" charset="0"/>
                <a:cs typeface="Arial" pitchFamily="34" charset="0"/>
              </a:rPr>
              <a:t> </a:t>
            </a:r>
            <a:r>
              <a:rPr kumimoji="0" lang="en-US" sz="2400" b="0" i="0" u="none" strike="noStrike" cap="none" normalizeH="0" dirty="0" err="1">
                <a:ln>
                  <a:noFill/>
                </a:ln>
                <a:solidFill>
                  <a:schemeClr val="tx1"/>
                </a:solidFill>
                <a:effectLst/>
                <a:latin typeface="+mj-lt"/>
                <a:ea typeface="Calibri" pitchFamily="34" charset="0"/>
                <a:cs typeface="Arial" pitchFamily="34" charset="0"/>
              </a:rPr>
              <a:t>partir</a:t>
            </a:r>
            <a:r>
              <a:rPr kumimoji="0" lang="en-US" sz="2400" b="0" i="0" u="none" strike="noStrike" cap="none" normalizeH="0" dirty="0">
                <a:ln>
                  <a:noFill/>
                </a:ln>
                <a:solidFill>
                  <a:schemeClr val="tx1"/>
                </a:solidFill>
                <a:effectLst/>
                <a:latin typeface="+mj-lt"/>
                <a:ea typeface="Calibri" pitchFamily="34" charset="0"/>
                <a:cs typeface="Arial" pitchFamily="34" charset="0"/>
              </a:rPr>
              <a:t> des </a:t>
            </a:r>
            <a:r>
              <a:rPr kumimoji="0" lang="en-US" sz="2400" b="0" i="0" u="none" strike="noStrike" cap="none" normalizeH="0" baseline="0" dirty="0">
                <a:ln>
                  <a:noFill/>
                </a:ln>
                <a:solidFill>
                  <a:schemeClr val="tx1"/>
                </a:solidFill>
                <a:effectLst/>
                <a:latin typeface="+mj-lt"/>
                <a:ea typeface="Calibri" pitchFamily="34" charset="0"/>
                <a:cs typeface="Arial" pitchFamily="34" charset="0"/>
              </a:rPr>
              <a:t> </a:t>
            </a:r>
            <a:r>
              <a:rPr lang="fr-FR" sz="2400" dirty="0">
                <a:latin typeface="+mj-lt"/>
                <a:ea typeface="Calibri" pitchFamily="34" charset="0"/>
                <a:cs typeface="Arial" pitchFamily="34" charset="0"/>
              </a:rPr>
              <a:t>documents  </a:t>
            </a:r>
            <a:r>
              <a:rPr kumimoji="0" lang="fr-FR" sz="2400" b="0" i="0" u="none" strike="noStrike" cap="none" normalizeH="0" baseline="0" dirty="0">
                <a:ln>
                  <a:noFill/>
                </a:ln>
                <a:solidFill>
                  <a:schemeClr val="tx1"/>
                </a:solidFill>
                <a:effectLst/>
                <a:latin typeface="+mj-lt"/>
                <a:ea typeface="Calibri" pitchFamily="34" charset="0"/>
                <a:cs typeface="Arial" pitchFamily="34" charset="0"/>
              </a:rPr>
              <a:t>Microsoft Office.</a:t>
            </a:r>
            <a:endParaRPr kumimoji="0" lang="fr-FR" sz="4000" b="0" i="0" u="none" strike="noStrike" cap="none" normalizeH="0" baseline="0" dirty="0">
              <a:ln>
                <a:noFill/>
              </a:ln>
              <a:solidFill>
                <a:schemeClr val="tx1"/>
              </a:solidFill>
              <a:effectLst/>
              <a:latin typeface="+mj-lt"/>
              <a:cs typeface="Arial"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116632"/>
            <a:ext cx="8892480" cy="1015663"/>
          </a:xfrm>
          <a:prstGeom prst="rect">
            <a:avLst/>
          </a:prstGeom>
        </p:spPr>
        <p:txBody>
          <a:bodyPr wrap="square">
            <a:spAutoFit/>
          </a:bodyPr>
          <a:lstStyle/>
          <a:p>
            <a:pPr algn="ctr"/>
            <a:r>
              <a:rPr lang="fr-FR" sz="3600" b="1" dirty="0">
                <a:solidFill>
                  <a:schemeClr val="accent1"/>
                </a:solidFill>
              </a:rPr>
              <a:t>fichier Word</a:t>
            </a:r>
          </a:p>
          <a:p>
            <a:pPr algn="ctr"/>
            <a:r>
              <a:rPr lang="fr-FR" sz="2400" b="1" dirty="0">
                <a:solidFill>
                  <a:schemeClr val="accent1"/>
                </a:solidFill>
              </a:rPr>
              <a:t>Exemples des Outils d’extraction  des métadonnées (OLE)</a:t>
            </a:r>
          </a:p>
        </p:txBody>
      </p:sp>
      <p:sp>
        <p:nvSpPr>
          <p:cNvPr id="4" name="Rectangle 3"/>
          <p:cNvSpPr/>
          <p:nvPr/>
        </p:nvSpPr>
        <p:spPr>
          <a:xfrm>
            <a:off x="246331" y="1283276"/>
            <a:ext cx="8646149" cy="1569660"/>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just"/>
            <a:r>
              <a:rPr lang="en-US" sz="2400" b="1" dirty="0"/>
              <a:t> </a:t>
            </a:r>
            <a:r>
              <a:rPr lang="fr-FR" sz="2400" dirty="0"/>
              <a:t>Microsoft  fournier aussi un  code  Visual  C++  qui permet l’extraction des métadonnées à partir   d’un  document office, ce  code a besoin de l’utilisation de  Microsoft </a:t>
            </a:r>
            <a:r>
              <a:rPr lang="fr-FR" sz="2400" dirty="0" err="1"/>
              <a:t>DLLs</a:t>
            </a:r>
            <a:r>
              <a:rPr lang="fr-FR" sz="2400" dirty="0"/>
              <a:t>, et donne un résultat uniquement sous Windows.</a:t>
            </a:r>
          </a:p>
        </p:txBody>
      </p:sp>
      <p:pic>
        <p:nvPicPr>
          <p:cNvPr id="48130" name="Picture 2"/>
          <p:cNvPicPr>
            <a:picLocks noChangeAspect="1" noChangeArrowheads="1"/>
          </p:cNvPicPr>
          <p:nvPr/>
        </p:nvPicPr>
        <p:blipFill>
          <a:blip r:embed="rId2" cstate="print"/>
          <a:srcRect/>
          <a:stretch>
            <a:fillRect/>
          </a:stretch>
        </p:blipFill>
        <p:spPr bwMode="auto">
          <a:xfrm>
            <a:off x="1187624" y="2996952"/>
            <a:ext cx="5184576" cy="3600400"/>
          </a:xfrm>
          <a:prstGeom prst="rect">
            <a:avLst/>
          </a:prstGeom>
          <a:noFill/>
          <a:ln w="9525">
            <a:noFill/>
            <a:miter lim="800000"/>
            <a:headEnd/>
            <a:tailEnd/>
          </a:ln>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260648"/>
            <a:ext cx="8892480" cy="1323439"/>
          </a:xfrm>
          <a:prstGeom prst="rect">
            <a:avLst/>
          </a:prstGeom>
        </p:spPr>
        <p:txBody>
          <a:bodyPr wrap="square">
            <a:spAutoFit/>
          </a:bodyPr>
          <a:lstStyle/>
          <a:p>
            <a:pPr algn="ctr"/>
            <a:r>
              <a:rPr lang="fr-FR" sz="4000" b="1" dirty="0">
                <a:solidFill>
                  <a:schemeClr val="accent1"/>
                </a:solidFill>
              </a:rPr>
              <a:t>fichier Word</a:t>
            </a:r>
          </a:p>
          <a:p>
            <a:pPr algn="ctr"/>
            <a:r>
              <a:rPr lang="fr-FR" sz="4000" b="1" dirty="0">
                <a:solidFill>
                  <a:schemeClr val="accent1"/>
                </a:solidFill>
              </a:rPr>
              <a:t>Les données cachés</a:t>
            </a:r>
          </a:p>
        </p:txBody>
      </p:sp>
      <p:sp>
        <p:nvSpPr>
          <p:cNvPr id="3" name="Rectangle 2"/>
          <p:cNvSpPr/>
          <p:nvPr/>
        </p:nvSpPr>
        <p:spPr>
          <a:xfrm>
            <a:off x="467544" y="1556792"/>
            <a:ext cx="8136904" cy="1200329"/>
          </a:xfrm>
          <a:prstGeom prst="rect">
            <a:avLst/>
          </a:prstGeom>
        </p:spPr>
        <p:txBody>
          <a:bodyPr wrap="square">
            <a:spAutoFit/>
          </a:bodyPr>
          <a:lstStyle/>
          <a:p>
            <a:pPr algn="just">
              <a:buFont typeface="Wingdings" pitchFamily="2" charset="2"/>
              <a:buChar char="q"/>
            </a:pPr>
            <a:endParaRPr lang="fr-FR" sz="2400" dirty="0"/>
          </a:p>
          <a:p>
            <a:pPr algn="just"/>
            <a:endParaRPr lang="fr-FR" sz="2400" dirty="0"/>
          </a:p>
          <a:p>
            <a:pPr algn="just"/>
            <a:endParaRPr lang="fr-FR" sz="2400" dirty="0"/>
          </a:p>
        </p:txBody>
      </p:sp>
      <p:sp>
        <p:nvSpPr>
          <p:cNvPr id="4" name="Rectangle 3"/>
          <p:cNvSpPr/>
          <p:nvPr/>
        </p:nvSpPr>
        <p:spPr>
          <a:xfrm>
            <a:off x="0" y="1556792"/>
            <a:ext cx="9144000" cy="4832092"/>
          </a:xfrm>
          <a:prstGeom prst="rect">
            <a:avLst/>
          </a:prstGeom>
        </p:spPr>
        <p:txBody>
          <a:bodyPr wrap="square">
            <a:spAutoFit/>
          </a:bodyPr>
          <a:lstStyle/>
          <a:p>
            <a:pPr>
              <a:buFont typeface="Wingdings" pitchFamily="2" charset="2"/>
              <a:buChar char="q"/>
            </a:pPr>
            <a:r>
              <a:rPr lang="fr-FR" sz="2800" dirty="0"/>
              <a:t>  Les documents de Microsoft  Office  contient aussi des informations cachées : </a:t>
            </a:r>
          </a:p>
          <a:p>
            <a:pPr>
              <a:buFont typeface="Wingdings" pitchFamily="2" charset="2"/>
              <a:buChar char="q"/>
            </a:pPr>
            <a:endParaRPr lang="fr-FR" sz="2800" dirty="0"/>
          </a:p>
          <a:p>
            <a:pPr>
              <a:buFont typeface="Wingdings" pitchFamily="2" charset="2"/>
              <a:buChar char="ü"/>
            </a:pPr>
            <a:r>
              <a:rPr lang="fr-FR" sz="2800" dirty="0"/>
              <a:t>les données qui ne sont pas disponible à travers l’interface de l’application Office </a:t>
            </a:r>
          </a:p>
          <a:p>
            <a:r>
              <a:rPr lang="fr-FR" sz="2800" dirty="0"/>
              <a:t>  exemple : Historique d’auteur , </a:t>
            </a:r>
          </a:p>
          <a:p>
            <a:endParaRPr lang="fr-FR" sz="2800" dirty="0"/>
          </a:p>
          <a:p>
            <a:pPr>
              <a:buFont typeface="Wingdings" pitchFamily="2" charset="2"/>
              <a:buChar char="ü"/>
            </a:pPr>
            <a:r>
              <a:rPr lang="fr-FR" sz="2800" dirty="0"/>
              <a:t>des information rendis invisibles par l’utilisation des propriétés de l’application. </a:t>
            </a:r>
          </a:p>
          <a:p>
            <a:pPr>
              <a:buFont typeface="Wingdings" pitchFamily="2" charset="2"/>
              <a:buChar char="ü"/>
            </a:pPr>
            <a:endParaRPr lang="fr-FR" sz="2800" dirty="0"/>
          </a:p>
          <a:p>
            <a:r>
              <a:rPr lang="fr-FR" sz="2800" dirty="0"/>
              <a:t> exemple : changement des path  et des  commentaires</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260648"/>
            <a:ext cx="8892480" cy="769441"/>
          </a:xfrm>
          <a:prstGeom prst="rect">
            <a:avLst/>
          </a:prstGeom>
        </p:spPr>
        <p:txBody>
          <a:bodyPr wrap="square">
            <a:spAutoFit/>
          </a:bodyPr>
          <a:lstStyle/>
          <a:p>
            <a:pPr algn="ctr"/>
            <a:r>
              <a:rPr lang="fr-FR" sz="4400" u="sng" dirty="0">
                <a:solidFill>
                  <a:schemeClr val="accent1"/>
                </a:solidFill>
              </a:rPr>
              <a:t>Bibliographie</a:t>
            </a:r>
            <a:r>
              <a:rPr lang="fr-FR" sz="4400" dirty="0">
                <a:solidFill>
                  <a:schemeClr val="accent1"/>
                </a:solidFill>
              </a:rPr>
              <a:t> </a:t>
            </a:r>
          </a:p>
        </p:txBody>
      </p:sp>
      <p:sp>
        <p:nvSpPr>
          <p:cNvPr id="3" name="Rectangle 2"/>
          <p:cNvSpPr/>
          <p:nvPr/>
        </p:nvSpPr>
        <p:spPr>
          <a:xfrm>
            <a:off x="467544" y="1556792"/>
            <a:ext cx="8136904" cy="1200329"/>
          </a:xfrm>
          <a:prstGeom prst="rect">
            <a:avLst/>
          </a:prstGeom>
        </p:spPr>
        <p:txBody>
          <a:bodyPr wrap="square">
            <a:spAutoFit/>
          </a:bodyPr>
          <a:lstStyle/>
          <a:p>
            <a:pPr algn="just">
              <a:buFont typeface="Wingdings" pitchFamily="2" charset="2"/>
              <a:buChar char="q"/>
            </a:pPr>
            <a:endParaRPr lang="fr-FR" sz="2400" dirty="0"/>
          </a:p>
          <a:p>
            <a:pPr algn="just"/>
            <a:endParaRPr lang="fr-FR" sz="2400" dirty="0"/>
          </a:p>
          <a:p>
            <a:pPr algn="just"/>
            <a:endParaRPr lang="fr-FR" sz="2400" dirty="0"/>
          </a:p>
        </p:txBody>
      </p:sp>
      <p:sp>
        <p:nvSpPr>
          <p:cNvPr id="4" name="Rectangle 3"/>
          <p:cNvSpPr/>
          <p:nvPr/>
        </p:nvSpPr>
        <p:spPr>
          <a:xfrm>
            <a:off x="0" y="1844824"/>
            <a:ext cx="8892480" cy="4462760"/>
          </a:xfrm>
          <a:prstGeom prst="rect">
            <a:avLst/>
          </a:prstGeom>
        </p:spPr>
        <p:txBody>
          <a:bodyPr wrap="square">
            <a:spAutoFit/>
          </a:bodyPr>
          <a:lstStyle/>
          <a:p>
            <a:pPr algn="just">
              <a:buFont typeface="Wingdings" pitchFamily="2" charset="2"/>
              <a:buChar char="q"/>
            </a:pPr>
            <a:r>
              <a:rPr lang="en-US" sz="2800" dirty="0"/>
              <a:t> </a:t>
            </a:r>
            <a:r>
              <a:rPr lang="en-US" sz="2000" dirty="0">
                <a:latin typeface="+mj-lt"/>
              </a:rPr>
              <a:t>‘ AUTOMATED METADATA EXTRACTION’ , THESE , JAMES MIGLETZ , NAVAL  POSTGRADUATE SCHOOL, MONTEREY, CALIFORNIA,  JUNE 2008.</a:t>
            </a:r>
          </a:p>
          <a:p>
            <a:pPr algn="just">
              <a:buFont typeface="Wingdings" pitchFamily="2" charset="2"/>
              <a:buChar char="q"/>
            </a:pPr>
            <a:endParaRPr lang="en-US" sz="2000" dirty="0">
              <a:latin typeface="+mj-lt"/>
            </a:endParaRPr>
          </a:p>
          <a:p>
            <a:pPr algn="just">
              <a:buFont typeface="Wingdings" pitchFamily="2" charset="2"/>
              <a:buChar char="q"/>
            </a:pPr>
            <a:endParaRPr lang="en-US" sz="2000" dirty="0">
              <a:latin typeface="+mj-lt"/>
            </a:endParaRPr>
          </a:p>
          <a:p>
            <a:pPr algn="just">
              <a:lnSpc>
                <a:spcPct val="150000"/>
              </a:lnSpc>
              <a:buFont typeface="Wingdings" pitchFamily="2" charset="2"/>
              <a:buChar char="q"/>
            </a:pPr>
            <a:r>
              <a:rPr lang="fr-FR" sz="2000" dirty="0">
                <a:latin typeface="+mj-lt"/>
                <a:cs typeface="Times New Roman" pitchFamily="18" charset="0"/>
              </a:rPr>
              <a:t>‘DÉTECTION ET EXPLOITATION DES COPIES PARTIELLES AFIN DE FACILITER L'ANALYSE FORENSIQUE D'UN SYSTÈME DE FICHIERS ‘ , HABIB LOUAFI , MÉMOIRE  DE L’ UNIVERSITÉ DU QUÉBEC À MONTRÉAL, JUILLET 2006. </a:t>
            </a:r>
            <a:endParaRPr lang="en-US" sz="2000" dirty="0">
              <a:latin typeface="+mj-lt"/>
              <a:cs typeface="Times New Roman" pitchFamily="18" charset="0"/>
            </a:endParaRPr>
          </a:p>
          <a:p>
            <a:pPr algn="just"/>
            <a:endParaRPr lang="en-US" sz="2800" dirty="0"/>
          </a:p>
          <a:p>
            <a:pPr algn="just">
              <a:buFont typeface="Wingdings" pitchFamily="2" charset="2"/>
              <a:buChar char="q"/>
            </a:pPr>
            <a:endParaRPr lang="fr-F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43A6A0-CE05-BFE6-DB93-D140669BC6AB}"/>
            </a:ext>
          </a:extLst>
        </p:cNvPr>
        <p:cNvGrpSpPr/>
        <p:nvPr/>
      </p:nvGrpSpPr>
      <p:grpSpPr>
        <a:xfrm>
          <a:off x="0" y="0"/>
          <a:ext cx="0" cy="0"/>
          <a:chOff x="0" y="0"/>
          <a:chExt cx="0" cy="0"/>
        </a:xfrm>
      </p:grpSpPr>
      <p:sp>
        <p:nvSpPr>
          <p:cNvPr id="3" name="Titre 2">
            <a:extLst>
              <a:ext uri="{FF2B5EF4-FFF2-40B4-BE49-F238E27FC236}">
                <a16:creationId xmlns:a16="http://schemas.microsoft.com/office/drawing/2014/main" id="{659CCFA4-A8E4-2EE4-4B2F-497980643C24}"/>
              </a:ext>
            </a:extLst>
          </p:cNvPr>
          <p:cNvSpPr>
            <a:spLocks noGrp="1"/>
          </p:cNvSpPr>
          <p:nvPr>
            <p:ph type="ctrTitle"/>
          </p:nvPr>
        </p:nvSpPr>
        <p:spPr>
          <a:xfrm>
            <a:off x="251520" y="260648"/>
            <a:ext cx="8892480" cy="1224135"/>
          </a:xfrm>
        </p:spPr>
        <p:txBody>
          <a:bodyPr>
            <a:noAutofit/>
          </a:bodyPr>
          <a:lstStyle/>
          <a:p>
            <a:r>
              <a:rPr lang="fr-FR" sz="4800" b="1" dirty="0">
                <a:solidFill>
                  <a:schemeClr val="accent1"/>
                </a:solidFill>
              </a:rPr>
              <a:t>Technique de recherche d’informations  </a:t>
            </a:r>
          </a:p>
        </p:txBody>
      </p:sp>
      <p:sp>
        <p:nvSpPr>
          <p:cNvPr id="5" name="Rectangle 4">
            <a:extLst>
              <a:ext uri="{FF2B5EF4-FFF2-40B4-BE49-F238E27FC236}">
                <a16:creationId xmlns:a16="http://schemas.microsoft.com/office/drawing/2014/main" id="{B15A9399-CA8C-D548-F0A1-08D8AC3BF29F}"/>
              </a:ext>
            </a:extLst>
          </p:cNvPr>
          <p:cNvSpPr/>
          <p:nvPr/>
        </p:nvSpPr>
        <p:spPr>
          <a:xfrm>
            <a:off x="143000" y="1412776"/>
            <a:ext cx="8893496" cy="5447645"/>
          </a:xfrm>
          <a:prstGeom prst="rect">
            <a:avLst/>
          </a:prstGeom>
        </p:spPr>
        <p:txBody>
          <a:bodyPr wrap="square">
            <a:spAutoFit/>
          </a:bodyPr>
          <a:lstStyle/>
          <a:p>
            <a:pPr marL="457200" indent="-457200" algn="just">
              <a:buFont typeface="+mj-lt"/>
              <a:buAutoNum type="arabicPeriod"/>
            </a:pPr>
            <a:r>
              <a:rPr lang="fr-FR" sz="2400" dirty="0">
                <a:solidFill>
                  <a:srgbClr val="00B0F0"/>
                </a:solidFill>
              </a:rPr>
              <a:t> </a:t>
            </a:r>
            <a:r>
              <a:rPr lang="fr-FR" sz="2400" b="1" dirty="0">
                <a:solidFill>
                  <a:srgbClr val="00B0F0"/>
                </a:solidFill>
              </a:rPr>
              <a:t>Liste des fichiers : </a:t>
            </a:r>
          </a:p>
          <a:p>
            <a:pPr algn="just">
              <a:buFont typeface="Wingdings" pitchFamily="2" charset="2"/>
              <a:buChar char="q"/>
            </a:pPr>
            <a:endParaRPr lang="fr-FR" sz="2400" b="1" dirty="0"/>
          </a:p>
          <a:p>
            <a:pPr lvl="1" algn="just">
              <a:buFont typeface="Wingdings" pitchFamily="2" charset="2"/>
              <a:buChar char="q"/>
            </a:pPr>
            <a:r>
              <a:rPr lang="fr-FR" sz="2400" b="1" dirty="0"/>
              <a:t> Objectif de l'analyse d'une liste de fichiers</a:t>
            </a:r>
          </a:p>
          <a:p>
            <a:pPr algn="just"/>
            <a:endParaRPr lang="fr-FR" sz="2400" b="1" dirty="0"/>
          </a:p>
          <a:p>
            <a:pPr marL="1257300" lvl="2" indent="-342900">
              <a:buFont typeface="Wingdings" panose="05000000000000000000" pitchFamily="2" charset="2"/>
              <a:buChar char="ü"/>
            </a:pPr>
            <a:r>
              <a:rPr lang="fr-FR" sz="2400" dirty="0"/>
              <a:t>Identifier des fichiers pertinents pour l'enquête (documents, images, logiciels malveillants, etc.).</a:t>
            </a:r>
          </a:p>
          <a:p>
            <a:pPr marL="1257300" lvl="2" indent="-342900">
              <a:lnSpc>
                <a:spcPct val="150000"/>
              </a:lnSpc>
              <a:buFont typeface="Wingdings" panose="05000000000000000000" pitchFamily="2" charset="2"/>
              <a:buChar char="ü"/>
            </a:pPr>
            <a:r>
              <a:rPr lang="fr-FR" sz="2400" dirty="0"/>
              <a:t>Détecter des fichiers cachés, corrompus ou supprimés.</a:t>
            </a:r>
          </a:p>
          <a:p>
            <a:pPr marL="1257300" lvl="2" indent="-342900">
              <a:lnSpc>
                <a:spcPct val="150000"/>
              </a:lnSpc>
              <a:buFont typeface="Wingdings" panose="05000000000000000000" pitchFamily="2" charset="2"/>
              <a:buChar char="ü"/>
            </a:pPr>
            <a:r>
              <a:rPr lang="fr-FR" sz="2400" dirty="0"/>
              <a:t>Analyser les métadonnées (dates, types, tailles, emplacements).</a:t>
            </a:r>
          </a:p>
          <a:p>
            <a:pPr marL="1257300" lvl="2" indent="-342900">
              <a:lnSpc>
                <a:spcPct val="150000"/>
              </a:lnSpc>
              <a:buFont typeface="Wingdings" panose="05000000000000000000" pitchFamily="2" charset="2"/>
              <a:buChar char="ü"/>
            </a:pPr>
            <a:r>
              <a:rPr lang="fr-FR" sz="2400" dirty="0"/>
              <a:t>Reconstituer une chronologie des événements.</a:t>
            </a:r>
          </a:p>
          <a:p>
            <a:pPr algn="just">
              <a:buFont typeface="Wingdings" pitchFamily="2" charset="2"/>
              <a:buChar char="q"/>
            </a:pPr>
            <a:endParaRPr lang="fr-FR" sz="2400" dirty="0"/>
          </a:p>
        </p:txBody>
      </p:sp>
    </p:spTree>
    <p:extLst>
      <p:ext uri="{BB962C8B-B14F-4D97-AF65-F5344CB8AC3E}">
        <p14:creationId xmlns:p14="http://schemas.microsoft.com/office/powerpoint/2010/main" val="359912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4102B9-F812-F654-396D-3D948AA3F360}"/>
            </a:ext>
          </a:extLst>
        </p:cNvPr>
        <p:cNvGrpSpPr/>
        <p:nvPr/>
      </p:nvGrpSpPr>
      <p:grpSpPr>
        <a:xfrm>
          <a:off x="0" y="0"/>
          <a:ext cx="0" cy="0"/>
          <a:chOff x="0" y="0"/>
          <a:chExt cx="0" cy="0"/>
        </a:xfrm>
      </p:grpSpPr>
      <p:sp>
        <p:nvSpPr>
          <p:cNvPr id="3" name="Titre 2">
            <a:extLst>
              <a:ext uri="{FF2B5EF4-FFF2-40B4-BE49-F238E27FC236}">
                <a16:creationId xmlns:a16="http://schemas.microsoft.com/office/drawing/2014/main" id="{E2BBE97B-3A42-04FF-C840-CE1CE0471A4F}"/>
              </a:ext>
            </a:extLst>
          </p:cNvPr>
          <p:cNvSpPr>
            <a:spLocks noGrp="1"/>
          </p:cNvSpPr>
          <p:nvPr>
            <p:ph type="ctrTitle"/>
          </p:nvPr>
        </p:nvSpPr>
        <p:spPr>
          <a:xfrm>
            <a:off x="251520" y="260648"/>
            <a:ext cx="8892480" cy="1224135"/>
          </a:xfrm>
        </p:spPr>
        <p:txBody>
          <a:bodyPr>
            <a:noAutofit/>
          </a:bodyPr>
          <a:lstStyle/>
          <a:p>
            <a:r>
              <a:rPr lang="fr-FR" sz="4800" b="1" dirty="0">
                <a:solidFill>
                  <a:schemeClr val="accent1"/>
                </a:solidFill>
              </a:rPr>
              <a:t>Technique de recherche d’informations  </a:t>
            </a:r>
          </a:p>
        </p:txBody>
      </p:sp>
      <p:sp>
        <p:nvSpPr>
          <p:cNvPr id="5" name="Rectangle 4">
            <a:extLst>
              <a:ext uri="{FF2B5EF4-FFF2-40B4-BE49-F238E27FC236}">
                <a16:creationId xmlns:a16="http://schemas.microsoft.com/office/drawing/2014/main" id="{2FCAC2C0-685A-0A37-0513-BBBFA6E30901}"/>
              </a:ext>
            </a:extLst>
          </p:cNvPr>
          <p:cNvSpPr/>
          <p:nvPr/>
        </p:nvSpPr>
        <p:spPr>
          <a:xfrm>
            <a:off x="143000" y="1412776"/>
            <a:ext cx="8893496" cy="6001643"/>
          </a:xfrm>
          <a:prstGeom prst="rect">
            <a:avLst/>
          </a:prstGeom>
        </p:spPr>
        <p:txBody>
          <a:bodyPr wrap="square">
            <a:spAutoFit/>
          </a:bodyPr>
          <a:lstStyle/>
          <a:p>
            <a:pPr marL="457200" indent="-457200" algn="just">
              <a:buAutoNum type="arabicPeriod" startAt="2"/>
            </a:pPr>
            <a:r>
              <a:rPr lang="fr-FR" sz="2400" b="1" dirty="0">
                <a:solidFill>
                  <a:srgbClr val="00B0F0"/>
                </a:solidFill>
              </a:rPr>
              <a:t>Contenu de fichier : </a:t>
            </a:r>
            <a:r>
              <a:rPr lang="fr-FR" sz="2400" dirty="0"/>
              <a:t>l'analyse forensique du contenu des fichiers consiste à examiner en profondeur les données contenues dans des fichiers suspects ou pertinents pour une enquête.</a:t>
            </a:r>
          </a:p>
          <a:p>
            <a:pPr algn="just"/>
            <a:endParaRPr lang="fr-FR" sz="2400" dirty="0"/>
          </a:p>
          <a:p>
            <a:pPr marL="342900" indent="-342900" algn="just">
              <a:buFont typeface="Wingdings" panose="05000000000000000000" pitchFamily="2" charset="2"/>
              <a:buChar char="q"/>
            </a:pPr>
            <a:r>
              <a:rPr kumimoji="0" lang="fr-FR" sz="2400" b="0" i="0" u="none" strike="noStrike" kern="1200" cap="none" spc="0" normalizeH="0" baseline="0" noProof="0" dirty="0">
                <a:ln>
                  <a:noFill/>
                </a:ln>
                <a:solidFill>
                  <a:prstClr val="white"/>
                </a:solidFill>
                <a:effectLst/>
                <a:uLnTx/>
                <a:uFillTx/>
                <a:latin typeface="Century Gothic" panose="020B0502020202020204"/>
                <a:ea typeface="+mn-ea"/>
                <a:cs typeface="+mn-cs"/>
              </a:rPr>
              <a:t>Pour extraire des preuves ou reconstituer des événements. </a:t>
            </a:r>
            <a:r>
              <a:rPr lang="fr-FR" sz="2400" dirty="0"/>
              <a:t>L’analyse du contenu des fichiers peut inclure :</a:t>
            </a:r>
          </a:p>
          <a:p>
            <a:pPr algn="just"/>
            <a:endParaRPr lang="fr-FR" sz="2400" dirty="0"/>
          </a:p>
          <a:p>
            <a:pPr marL="800100" lvl="1" indent="-342900" algn="just">
              <a:buFont typeface="Wingdings" panose="05000000000000000000" pitchFamily="2" charset="2"/>
              <a:buChar char="ü"/>
            </a:pPr>
            <a:r>
              <a:rPr lang="fr-FR" sz="2400" dirty="0"/>
              <a:t> la recherche de mots-clés,</a:t>
            </a:r>
          </a:p>
          <a:p>
            <a:pPr marL="800100" lvl="1" indent="-342900" algn="just">
              <a:buFont typeface="Wingdings" panose="05000000000000000000" pitchFamily="2" charset="2"/>
              <a:buChar char="ü"/>
            </a:pPr>
            <a:r>
              <a:rPr lang="fr-FR" sz="2400" dirty="0"/>
              <a:t> l'extraction de données cachées, </a:t>
            </a:r>
          </a:p>
          <a:p>
            <a:pPr marL="800100" lvl="1" indent="-342900" algn="just">
              <a:buFont typeface="Wingdings" panose="05000000000000000000" pitchFamily="2" charset="2"/>
              <a:buChar char="ü"/>
            </a:pPr>
            <a:r>
              <a:rPr lang="fr-FR" sz="2400" dirty="0"/>
              <a:t>ou l'analyse du format,</a:t>
            </a:r>
          </a:p>
          <a:p>
            <a:pPr marL="800100" lvl="1" indent="-342900" algn="just">
              <a:buFont typeface="Wingdings" panose="05000000000000000000" pitchFamily="2" charset="2"/>
              <a:buChar char="ü"/>
            </a:pPr>
            <a:r>
              <a:rPr lang="fr-FR" sz="2400" dirty="0"/>
              <a:t>L’analyse  du contenu brut, et </a:t>
            </a:r>
          </a:p>
          <a:p>
            <a:pPr marL="800100" lvl="1" indent="-342900" algn="just">
              <a:buFont typeface="Wingdings" panose="05000000000000000000" pitchFamily="2" charset="2"/>
              <a:buChar char="ü"/>
            </a:pPr>
            <a:r>
              <a:rPr lang="fr-FR" sz="2400" dirty="0"/>
              <a:t>L’analyse des métadonnées.</a:t>
            </a:r>
            <a:endParaRPr lang="fr-FR" sz="2400" b="1" dirty="0">
              <a:solidFill>
                <a:srgbClr val="00B0F0"/>
              </a:solidFill>
            </a:endParaRPr>
          </a:p>
          <a:p>
            <a:pPr algn="just"/>
            <a:endParaRPr lang="fr-FR" sz="2400" dirty="0"/>
          </a:p>
          <a:p>
            <a:pPr algn="just"/>
            <a:endParaRPr lang="fr-FR" sz="2400" dirty="0"/>
          </a:p>
        </p:txBody>
      </p:sp>
    </p:spTree>
    <p:extLst>
      <p:ext uri="{BB962C8B-B14F-4D97-AF65-F5344CB8AC3E}">
        <p14:creationId xmlns:p14="http://schemas.microsoft.com/office/powerpoint/2010/main" val="2427417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2CBD13-30EB-A725-A4C2-33474AC85987}"/>
            </a:ext>
          </a:extLst>
        </p:cNvPr>
        <p:cNvGrpSpPr/>
        <p:nvPr/>
      </p:nvGrpSpPr>
      <p:grpSpPr>
        <a:xfrm>
          <a:off x="0" y="0"/>
          <a:ext cx="0" cy="0"/>
          <a:chOff x="0" y="0"/>
          <a:chExt cx="0" cy="0"/>
        </a:xfrm>
      </p:grpSpPr>
      <p:sp>
        <p:nvSpPr>
          <p:cNvPr id="3" name="Titre 2">
            <a:extLst>
              <a:ext uri="{FF2B5EF4-FFF2-40B4-BE49-F238E27FC236}">
                <a16:creationId xmlns:a16="http://schemas.microsoft.com/office/drawing/2014/main" id="{3D33C236-E1D7-7B92-363B-124DECC1F9E8}"/>
              </a:ext>
            </a:extLst>
          </p:cNvPr>
          <p:cNvSpPr>
            <a:spLocks noGrp="1"/>
          </p:cNvSpPr>
          <p:nvPr>
            <p:ph type="ctrTitle"/>
          </p:nvPr>
        </p:nvSpPr>
        <p:spPr>
          <a:xfrm>
            <a:off x="251520" y="260648"/>
            <a:ext cx="8892480" cy="1224135"/>
          </a:xfrm>
        </p:spPr>
        <p:txBody>
          <a:bodyPr>
            <a:noAutofit/>
          </a:bodyPr>
          <a:lstStyle/>
          <a:p>
            <a:r>
              <a:rPr lang="fr-FR" sz="4800" b="1" dirty="0">
                <a:solidFill>
                  <a:schemeClr val="accent1"/>
                </a:solidFill>
              </a:rPr>
              <a:t>Technique de recherche d’informations  </a:t>
            </a:r>
          </a:p>
        </p:txBody>
      </p:sp>
      <p:sp>
        <p:nvSpPr>
          <p:cNvPr id="5" name="Rectangle 4">
            <a:extLst>
              <a:ext uri="{FF2B5EF4-FFF2-40B4-BE49-F238E27FC236}">
                <a16:creationId xmlns:a16="http://schemas.microsoft.com/office/drawing/2014/main" id="{35ED3D66-0FDA-4054-ABD8-0B218D794B71}"/>
              </a:ext>
            </a:extLst>
          </p:cNvPr>
          <p:cNvSpPr/>
          <p:nvPr/>
        </p:nvSpPr>
        <p:spPr>
          <a:xfrm>
            <a:off x="143000" y="1412776"/>
            <a:ext cx="8893496" cy="3785652"/>
          </a:xfrm>
          <a:prstGeom prst="rect">
            <a:avLst/>
          </a:prstGeom>
        </p:spPr>
        <p:txBody>
          <a:bodyPr wrap="square">
            <a:spAutoFit/>
          </a:bodyPr>
          <a:lstStyle/>
          <a:p>
            <a:pPr marL="457200" indent="-457200" algn="just">
              <a:buAutoNum type="arabicPeriod" startAt="2"/>
            </a:pPr>
            <a:r>
              <a:rPr lang="fr-FR" sz="2400" b="1" dirty="0">
                <a:solidFill>
                  <a:srgbClr val="00B0F0"/>
                </a:solidFill>
              </a:rPr>
              <a:t>Contenu de fichier (suite)</a:t>
            </a:r>
          </a:p>
          <a:p>
            <a:pPr algn="just"/>
            <a:endParaRPr lang="fr-FR" sz="2400" b="1" dirty="0">
              <a:solidFill>
                <a:srgbClr val="00B0F0"/>
              </a:solidFill>
            </a:endParaRPr>
          </a:p>
          <a:p>
            <a:pPr marL="342900" indent="-342900" algn="just">
              <a:buFont typeface="Wingdings" panose="05000000000000000000" pitchFamily="2" charset="2"/>
              <a:buChar char="q"/>
            </a:pPr>
            <a:r>
              <a:rPr lang="fr-FR" sz="2400" dirty="0"/>
              <a:t>le  contenu des fichiers  peut être visualisé en flux  de  données (non  formaté),  hexadécimal  ou  en chaînes  ASCII.</a:t>
            </a:r>
          </a:p>
          <a:p>
            <a:pPr algn="just"/>
            <a:endParaRPr lang="fr-FR" sz="2400" dirty="0"/>
          </a:p>
          <a:p>
            <a:pPr marL="342900" indent="-342900" algn="just">
              <a:buFont typeface="Wingdings" panose="05000000000000000000" pitchFamily="2" charset="2"/>
              <a:buChar char="q"/>
            </a:pPr>
            <a:r>
              <a:rPr lang="fr-FR" sz="2400" dirty="0"/>
              <a:t>Les  données sont interprétées et nettoyées  pour  éviter  l’altère  du  système  d'analyse.</a:t>
            </a:r>
          </a:p>
          <a:p>
            <a:pPr algn="just">
              <a:buFont typeface="Wingdings" pitchFamily="2" charset="2"/>
              <a:buChar char="ü"/>
            </a:pPr>
            <a:endParaRPr lang="fr-FR" sz="2400" dirty="0"/>
          </a:p>
          <a:p>
            <a:pPr algn="just"/>
            <a:endParaRPr lang="fr-FR" sz="2400" dirty="0"/>
          </a:p>
        </p:txBody>
      </p:sp>
    </p:spTree>
    <p:extLst>
      <p:ext uri="{BB962C8B-B14F-4D97-AF65-F5344CB8AC3E}">
        <p14:creationId xmlns:p14="http://schemas.microsoft.com/office/powerpoint/2010/main" val="39633233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C9C25-68D9-D6C4-71F8-A41AAE3FE4EF}"/>
            </a:ext>
          </a:extLst>
        </p:cNvPr>
        <p:cNvGrpSpPr/>
        <p:nvPr/>
      </p:nvGrpSpPr>
      <p:grpSpPr>
        <a:xfrm>
          <a:off x="0" y="0"/>
          <a:ext cx="0" cy="0"/>
          <a:chOff x="0" y="0"/>
          <a:chExt cx="0" cy="0"/>
        </a:xfrm>
      </p:grpSpPr>
      <p:sp>
        <p:nvSpPr>
          <p:cNvPr id="3" name="Titre 2">
            <a:extLst>
              <a:ext uri="{FF2B5EF4-FFF2-40B4-BE49-F238E27FC236}">
                <a16:creationId xmlns:a16="http://schemas.microsoft.com/office/drawing/2014/main" id="{F3916B46-40AB-40A2-B099-CD32D55AF791}"/>
              </a:ext>
            </a:extLst>
          </p:cNvPr>
          <p:cNvSpPr>
            <a:spLocks noGrp="1"/>
          </p:cNvSpPr>
          <p:nvPr>
            <p:ph type="ctrTitle"/>
          </p:nvPr>
        </p:nvSpPr>
        <p:spPr>
          <a:xfrm>
            <a:off x="251520" y="260648"/>
            <a:ext cx="8892480" cy="1224135"/>
          </a:xfrm>
        </p:spPr>
        <p:txBody>
          <a:bodyPr>
            <a:noAutofit/>
          </a:bodyPr>
          <a:lstStyle/>
          <a:p>
            <a:r>
              <a:rPr lang="fr-FR" sz="4800" b="1" dirty="0">
                <a:solidFill>
                  <a:schemeClr val="accent1"/>
                </a:solidFill>
              </a:rPr>
              <a:t>Technique de recherche d’informations  </a:t>
            </a:r>
          </a:p>
        </p:txBody>
      </p:sp>
      <p:sp>
        <p:nvSpPr>
          <p:cNvPr id="5" name="Rectangle 4">
            <a:extLst>
              <a:ext uri="{FF2B5EF4-FFF2-40B4-BE49-F238E27FC236}">
                <a16:creationId xmlns:a16="http://schemas.microsoft.com/office/drawing/2014/main" id="{8E4CAD4D-2304-CA2D-4465-1713DC7A7BCD}"/>
              </a:ext>
            </a:extLst>
          </p:cNvPr>
          <p:cNvSpPr/>
          <p:nvPr/>
        </p:nvSpPr>
        <p:spPr>
          <a:xfrm>
            <a:off x="143000" y="1412776"/>
            <a:ext cx="8893496" cy="4893647"/>
          </a:xfrm>
          <a:prstGeom prst="rect">
            <a:avLst/>
          </a:prstGeom>
        </p:spPr>
        <p:txBody>
          <a:bodyPr wrap="square">
            <a:spAutoFit/>
          </a:bodyPr>
          <a:lstStyle/>
          <a:p>
            <a:pPr algn="just"/>
            <a:endParaRPr lang="fr-FR" sz="2400" dirty="0"/>
          </a:p>
          <a:p>
            <a:pPr algn="just"/>
            <a:r>
              <a:rPr lang="fr-FR" sz="2400" b="1" dirty="0">
                <a:solidFill>
                  <a:srgbClr val="00B0F0"/>
                </a:solidFill>
              </a:rPr>
              <a:t>3. Bases  de  données  de  hachés</a:t>
            </a:r>
            <a:r>
              <a:rPr lang="fr-FR" sz="2400" dirty="0"/>
              <a:t> : </a:t>
            </a:r>
            <a:r>
              <a:rPr kumimoji="0" lang="fr-FR" sz="2400" b="0" i="0" u="none" strike="noStrike" kern="1200" cap="none" spc="0" normalizeH="0" baseline="0" noProof="0" dirty="0">
                <a:ln>
                  <a:noFill/>
                </a:ln>
                <a:solidFill>
                  <a:prstClr val="white"/>
                </a:solidFill>
                <a:effectLst/>
                <a:uLnTx/>
                <a:uFillTx/>
                <a:latin typeface="Century Gothic" panose="020B0502020202020204"/>
                <a:ea typeface="+mn-ea"/>
                <a:cs typeface="+mn-cs"/>
              </a:rPr>
              <a:t>l'analyse forensique par la méthode </a:t>
            </a:r>
            <a:r>
              <a:rPr lang="fr-FR" sz="2400" dirty="0"/>
              <a:t>base de données de haché  consiste a comparer les hachés des fichiers avec les hachés stocké dans la base des haché connus des fichiers authentiques et les fichiers dangereuses.</a:t>
            </a:r>
          </a:p>
          <a:p>
            <a:pPr algn="just"/>
            <a:endParaRPr lang="fr-FR" sz="2400" dirty="0"/>
          </a:p>
          <a:p>
            <a:pPr algn="just"/>
            <a:r>
              <a:rPr lang="fr-FR" sz="2400" b="1" dirty="0">
                <a:solidFill>
                  <a:srgbClr val="C00000"/>
                </a:solidFill>
              </a:rPr>
              <a:t>Objectif : </a:t>
            </a:r>
          </a:p>
          <a:p>
            <a:pPr algn="just"/>
            <a:endParaRPr lang="fr-FR" sz="2400" dirty="0"/>
          </a:p>
          <a:p>
            <a:pPr marL="342900" indent="-342900" algn="just">
              <a:buFontTx/>
              <a:buChar char="-"/>
            </a:pPr>
            <a:r>
              <a:rPr lang="fr-FR" sz="2400" dirty="0"/>
              <a:t>Identifier et annuler les fichiers authentiques.</a:t>
            </a:r>
          </a:p>
          <a:p>
            <a:pPr marL="342900" indent="-342900" algn="just">
              <a:buFontTx/>
              <a:buChar char="-"/>
            </a:pPr>
            <a:r>
              <a:rPr lang="fr-FR" sz="2400" dirty="0"/>
              <a:t>Identifier les fichier dangereux et la création des alerte.</a:t>
            </a:r>
          </a:p>
          <a:p>
            <a:pPr marL="342900" indent="-342900" algn="just">
              <a:buFontTx/>
              <a:buChar char="-"/>
            </a:pPr>
            <a:r>
              <a:rPr lang="fr-FR" sz="2400" dirty="0"/>
              <a:t>Identifier les fichiers a analysé.  </a:t>
            </a:r>
          </a:p>
          <a:p>
            <a:pPr marL="342900" indent="-342900" algn="just">
              <a:buFontTx/>
              <a:buChar char="-"/>
            </a:pPr>
            <a:endParaRPr lang="fr-FR" sz="2400" dirty="0"/>
          </a:p>
        </p:txBody>
      </p:sp>
    </p:spTree>
    <p:extLst>
      <p:ext uri="{BB962C8B-B14F-4D97-AF65-F5344CB8AC3E}">
        <p14:creationId xmlns:p14="http://schemas.microsoft.com/office/powerpoint/2010/main" val="2528282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251520" y="476673"/>
            <a:ext cx="8892480" cy="864095"/>
          </a:xfrm>
        </p:spPr>
        <p:txBody>
          <a:bodyPr>
            <a:noAutofit/>
          </a:bodyPr>
          <a:lstStyle/>
          <a:p>
            <a:r>
              <a:rPr lang="fr-FR" sz="4000" b="1" dirty="0">
                <a:solidFill>
                  <a:schemeClr val="accent1"/>
                </a:solidFill>
              </a:rPr>
              <a:t>Technique de recherche d’informations  </a:t>
            </a:r>
          </a:p>
        </p:txBody>
      </p:sp>
      <p:sp>
        <p:nvSpPr>
          <p:cNvPr id="4" name="Rectangle 3"/>
          <p:cNvSpPr/>
          <p:nvPr/>
        </p:nvSpPr>
        <p:spPr>
          <a:xfrm>
            <a:off x="0" y="1387797"/>
            <a:ext cx="9144000" cy="5262979"/>
          </a:xfrm>
          <a:prstGeom prst="rect">
            <a:avLst/>
          </a:prstGeom>
        </p:spPr>
        <p:txBody>
          <a:bodyPr wrap="square">
            <a:spAutoFit/>
          </a:bodyPr>
          <a:lstStyle/>
          <a:p>
            <a:pPr algn="just"/>
            <a:r>
              <a:rPr lang="fr-FR" sz="2400" b="1" dirty="0">
                <a:solidFill>
                  <a:srgbClr val="00B0F0"/>
                </a:solidFill>
              </a:rPr>
              <a:t>4.</a:t>
            </a:r>
            <a:r>
              <a:rPr lang="fr-FR" sz="2400" b="1" dirty="0"/>
              <a:t> </a:t>
            </a:r>
            <a:r>
              <a:rPr lang="fr-FR" sz="2400" b="1" dirty="0">
                <a:solidFill>
                  <a:srgbClr val="00B0F0"/>
                </a:solidFill>
              </a:rPr>
              <a:t>Tri  des  fichier  selon  leur  type:</a:t>
            </a:r>
            <a:r>
              <a:rPr lang="fr-FR" sz="2400" b="1" dirty="0"/>
              <a:t> </a:t>
            </a:r>
            <a:r>
              <a:rPr kumimoji="0" lang="fr-FR" sz="2400" b="0" i="0" u="none" strike="noStrike" kern="1200" cap="none" spc="0" normalizeH="0" baseline="0" noProof="0" dirty="0">
                <a:ln>
                  <a:noFill/>
                </a:ln>
                <a:effectLst/>
                <a:uLnTx/>
                <a:uFillTx/>
                <a:latin typeface="Century Gothic" panose="020B0502020202020204"/>
                <a:ea typeface="+mn-ea"/>
                <a:cs typeface="+mn-cs"/>
              </a:rPr>
              <a:t>l'analyse forensique par la méthode </a:t>
            </a:r>
            <a:r>
              <a:rPr lang="fr-FR" sz="2400" dirty="0"/>
              <a:t>Trie  les  fichiers  selon leur type  consiste à classer ses derniers selon leurs  signature  interne (entête  du  fichier).</a:t>
            </a:r>
          </a:p>
          <a:p>
            <a:pPr algn="just"/>
            <a:endParaRPr lang="fr-FR" sz="2400" dirty="0"/>
          </a:p>
          <a:p>
            <a:pPr algn="just"/>
            <a:r>
              <a:rPr lang="fr-FR" sz="2400" b="1" dirty="0">
                <a:solidFill>
                  <a:srgbClr val="C00000"/>
                </a:solidFill>
              </a:rPr>
              <a:t>Objectif :</a:t>
            </a:r>
          </a:p>
          <a:p>
            <a:pPr algn="just"/>
            <a:endParaRPr lang="fr-FR" sz="2400" dirty="0"/>
          </a:p>
          <a:p>
            <a:pPr algn="just"/>
            <a:r>
              <a:rPr lang="fr-FR" sz="2400" dirty="0"/>
              <a:t>  -  Identifier  les  fichiers  qui  ont  des  types  connus  (doc,  C,   etc.). </a:t>
            </a:r>
          </a:p>
          <a:p>
            <a:pPr algn="just"/>
            <a:endParaRPr lang="fr-FR" sz="2400" dirty="0"/>
          </a:p>
          <a:p>
            <a:pPr algn="just"/>
            <a:r>
              <a:rPr lang="fr-FR" sz="2400" dirty="0"/>
              <a:t> -   Détecter les fichiers cachées  en comparent l'extension  du fichier  avec  son  type  pour repérer  les  fichiers  dont  l'extension  a  été modifiée. </a:t>
            </a:r>
          </a:p>
          <a:p>
            <a:pPr algn="just"/>
            <a:r>
              <a:rPr lang="fr-FR" sz="2400" dirty="0"/>
              <a:t>	</a:t>
            </a:r>
          </a:p>
          <a:p>
            <a:pPr algn="just"/>
            <a:endParaRPr lang="fr-FR" sz="2400" dirty="0"/>
          </a:p>
          <a:p>
            <a:pPr algn="just"/>
            <a:endParaRPr lang="fr-FR" sz="2400"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5975</TotalTime>
  <Words>2995</Words>
  <Application>Microsoft Office PowerPoint</Application>
  <PresentationFormat>Affichage à l'écran (4:3)</PresentationFormat>
  <Paragraphs>282</Paragraphs>
  <Slides>43</Slides>
  <Notes>3</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43</vt:i4>
      </vt:variant>
    </vt:vector>
  </HeadingPairs>
  <TitlesOfParts>
    <vt:vector size="50" baseType="lpstr">
      <vt:lpstr>Arial</vt:lpstr>
      <vt:lpstr>Calibri</vt:lpstr>
      <vt:lpstr>Calibri Light</vt:lpstr>
      <vt:lpstr>Century Gothic</vt:lpstr>
      <vt:lpstr>Times New Roman</vt:lpstr>
      <vt:lpstr>Wingdings</vt:lpstr>
      <vt:lpstr>Thème Office</vt:lpstr>
      <vt:lpstr>  Recherche d’information dans les fichiers textes     </vt:lpstr>
      <vt:lpstr>Introduction </vt:lpstr>
      <vt:lpstr>Introduction </vt:lpstr>
      <vt:lpstr>Technique de recherche d’informations  </vt:lpstr>
      <vt:lpstr>Technique de recherche d’informations  </vt:lpstr>
      <vt:lpstr>Technique de recherche d’informations  </vt:lpstr>
      <vt:lpstr>Technique de recherche d’informations  </vt:lpstr>
      <vt:lpstr>Technique de recherche d’informations  </vt:lpstr>
      <vt:lpstr>Technique de recherche d’informations  </vt:lpstr>
      <vt:lpstr>Technique de recherche d’informations  </vt:lpstr>
      <vt:lpstr>Technique de recherche d’informations  </vt:lpstr>
      <vt:lpstr>Technique de recherche d’informations  </vt:lpstr>
      <vt:lpstr>Technique de recherche d’informations  </vt:lpstr>
      <vt:lpstr>Technique de recherche d’informations  </vt:lpstr>
      <vt:lpstr>Technique de recherche d’informations  </vt:lpstr>
      <vt:lpstr>Faire une recherche dans un système de fichiers</vt:lpstr>
      <vt:lpstr>Système De Fichiers C’est Quoi Un Système De Fichier</vt:lpstr>
      <vt:lpstr>Système De Fichiers  Contenu D’un Système De Fichier </vt:lpstr>
      <vt:lpstr>Système De Fichiers Source D’information</vt:lpstr>
      <vt:lpstr>Système De Fichiers  Les Données Générales</vt:lpstr>
      <vt:lpstr>système de fichiers  les données générales</vt:lpstr>
      <vt:lpstr>système de fichiers  nom de fichier</vt:lpstr>
      <vt:lpstr>système de fichiers   méta-données</vt:lpstr>
      <vt:lpstr>système de fichiers  outils agissant au niveau des méta-données </vt:lpstr>
      <vt:lpstr>système de fichiers  Unités de données </vt:lpstr>
      <vt:lpstr>système de fichiers  outils agissant au niveau Unités de données </vt:lpstr>
      <vt:lpstr>système de fichiers  outils agissant au niveau Unités de données </vt:lpstr>
      <vt:lpstr>système de fichiers  journal du système de fichiers </vt:lpstr>
      <vt:lpstr>système de fichiers  outils agissant au niveau du  journal du système de fichiers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Extraction des données à partir des fichiers: MP3, fichiers images, PDF et les fichiers Microsoft</dc:title>
  <dc:creator>nawel</dc:creator>
  <cp:lastModifiedBy>Fanoos informatique</cp:lastModifiedBy>
  <cp:revision>72</cp:revision>
  <dcterms:created xsi:type="dcterms:W3CDTF">2016-11-19T14:13:29Z</dcterms:created>
  <dcterms:modified xsi:type="dcterms:W3CDTF">2024-11-25T08:39:08Z</dcterms:modified>
</cp:coreProperties>
</file>